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44"/>
  </p:notesMasterIdLst>
  <p:sldIdLst>
    <p:sldId id="256" r:id="rId2"/>
    <p:sldId id="258" r:id="rId3"/>
    <p:sldId id="322" r:id="rId4"/>
    <p:sldId id="361" r:id="rId5"/>
    <p:sldId id="325" r:id="rId6"/>
    <p:sldId id="324" r:id="rId7"/>
    <p:sldId id="379" r:id="rId8"/>
    <p:sldId id="381" r:id="rId9"/>
    <p:sldId id="323" r:id="rId10"/>
    <p:sldId id="384" r:id="rId11"/>
    <p:sldId id="362" r:id="rId12"/>
    <p:sldId id="385" r:id="rId13"/>
    <p:sldId id="335" r:id="rId14"/>
    <p:sldId id="364" r:id="rId15"/>
    <p:sldId id="386" r:id="rId16"/>
    <p:sldId id="337" r:id="rId17"/>
    <p:sldId id="338" r:id="rId18"/>
    <p:sldId id="339" r:id="rId19"/>
    <p:sldId id="344" r:id="rId20"/>
    <p:sldId id="345" r:id="rId21"/>
    <p:sldId id="387" r:id="rId22"/>
    <p:sldId id="388" r:id="rId23"/>
    <p:sldId id="348" r:id="rId24"/>
    <p:sldId id="351" r:id="rId25"/>
    <p:sldId id="357" r:id="rId26"/>
    <p:sldId id="352" r:id="rId27"/>
    <p:sldId id="353" r:id="rId28"/>
    <p:sldId id="354" r:id="rId29"/>
    <p:sldId id="355" r:id="rId30"/>
    <p:sldId id="356" r:id="rId31"/>
    <p:sldId id="358" r:id="rId32"/>
    <p:sldId id="315" r:id="rId33"/>
    <p:sldId id="382" r:id="rId34"/>
    <p:sldId id="359" r:id="rId35"/>
    <p:sldId id="367" r:id="rId36"/>
    <p:sldId id="368" r:id="rId37"/>
    <p:sldId id="383" r:id="rId38"/>
    <p:sldId id="371" r:id="rId39"/>
    <p:sldId id="375" r:id="rId40"/>
    <p:sldId id="389" r:id="rId41"/>
    <p:sldId id="374" r:id="rId42"/>
    <p:sldId id="297" r:id="rId4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dagire" initials="n"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32" autoAdjust="0"/>
    <p:restoredTop sz="70853" autoAdjust="0"/>
  </p:normalViewPr>
  <p:slideViewPr>
    <p:cSldViewPr>
      <p:cViewPr varScale="1">
        <p:scale>
          <a:sx n="44" d="100"/>
          <a:sy n="44" d="100"/>
        </p:scale>
        <p:origin x="1936" y="4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BA465AF-93AC-4E8E-BEDD-0D74C645F622}" type="datetimeFigureOut">
              <a:rPr lang="en-CA"/>
              <a:pPr>
                <a:defRPr/>
              </a:pPr>
              <a:t>2019-07-17</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CA"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31DAF2C-096C-4B23-B2F0-733D708F7019}" type="slidenum">
              <a:rPr lang="en-CA"/>
              <a:pPr>
                <a:defRPr/>
              </a:pPr>
              <a:t>‹#›</a:t>
            </a:fld>
            <a:endParaRPr lang="en-CA"/>
          </a:p>
        </p:txBody>
      </p:sp>
    </p:spTree>
    <p:extLst>
      <p:ext uri="{BB962C8B-B14F-4D97-AF65-F5344CB8AC3E}">
        <p14:creationId xmlns:p14="http://schemas.microsoft.com/office/powerpoint/2010/main" val="6526572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1</a:t>
            </a:fld>
            <a:endParaRPr lang="en-CA"/>
          </a:p>
        </p:txBody>
      </p:sp>
    </p:spTree>
    <p:extLst>
      <p:ext uri="{BB962C8B-B14F-4D97-AF65-F5344CB8AC3E}">
        <p14:creationId xmlns:p14="http://schemas.microsoft.com/office/powerpoint/2010/main" val="34367352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so why are</a:t>
            </a:r>
            <a:r>
              <a:rPr lang="en-CA" baseline="0" dirty="0"/>
              <a:t> </a:t>
            </a:r>
            <a:r>
              <a:rPr lang="en-CA" baseline="0" dirty="0" err="1"/>
              <a:t>CoP</a:t>
            </a:r>
            <a:r>
              <a:rPr lang="en-CA" baseline="0" dirty="0"/>
              <a:t> useful? What do they bring?...</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altLang="en-US" dirty="0"/>
              <a:t>The strength of coming together is in all these points. Also, participating in a </a:t>
            </a:r>
            <a:r>
              <a:rPr lang="en-CA" altLang="en-US" dirty="0" err="1"/>
              <a:t>CoP</a:t>
            </a:r>
            <a:r>
              <a:rPr lang="en-CA" altLang="en-US" dirty="0"/>
              <a:t> can build capacity and skills in its members.</a:t>
            </a:r>
            <a:endParaRPr lang="en-US" altLang="en-US" dirty="0"/>
          </a:p>
        </p:txBody>
      </p:sp>
      <p:sp>
        <p:nvSpPr>
          <p:cNvPr id="4" name="Slide Number Placeholder 3"/>
          <p:cNvSpPr>
            <a:spLocks noGrp="1"/>
          </p:cNvSpPr>
          <p:nvPr>
            <p:ph type="sldNum" sz="quarter" idx="5"/>
          </p:nvPr>
        </p:nvSpPr>
        <p:spPr/>
        <p:txBody>
          <a:bodyPr/>
          <a:lstStyle/>
          <a:p>
            <a:pPr>
              <a:defRPr/>
            </a:pPr>
            <a:fld id="{B5D50215-8039-43B6-9CC3-9BD458AC4EBA}" type="slidenum">
              <a:rPr lang="en-CA" smtClean="0"/>
              <a:pPr>
                <a:defRPr/>
              </a:pPr>
              <a:t>11</a:t>
            </a:fld>
            <a:endParaRPr lang="en-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the flipside is that </a:t>
            </a:r>
            <a:r>
              <a:rPr lang="en-CA" dirty="0" err="1"/>
              <a:t>CoP</a:t>
            </a:r>
            <a:r>
              <a:rPr lang="en-CA" dirty="0"/>
              <a:t> can be challenging. There</a:t>
            </a:r>
            <a:r>
              <a:rPr lang="en-CA" baseline="0" dirty="0"/>
              <a:t> can be issues linked to… </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altLang="en-US" u="none" baseline="0" dirty="0"/>
              <a:t>Build it and they will…: creating a nice platform for your </a:t>
            </a:r>
            <a:r>
              <a:rPr lang="en-CA" altLang="en-US" u="none" baseline="0" dirty="0" err="1"/>
              <a:t>CoP</a:t>
            </a:r>
            <a:r>
              <a:rPr lang="en-CA" altLang="en-US" u="none" baseline="0" dirty="0"/>
              <a:t> doesn’t mean people will use it or contribute to it.</a:t>
            </a:r>
            <a:endParaRPr lang="en-CA" altLang="en-US" u="sng" baseline="0"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altLang="en-US" u="none" baseline="0" dirty="0"/>
              <a:t>Lack of resources</a:t>
            </a:r>
            <a:r>
              <a:rPr lang="en-CA" altLang="en-US" baseline="0" dirty="0"/>
              <a:t>: again, this can be more human resources rather than financial.</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altLang="en-US" u="none" baseline="0" dirty="0"/>
              <a:t>Access…</a:t>
            </a:r>
            <a:r>
              <a:rPr lang="en-CA" altLang="en-US" baseline="0" dirty="0"/>
              <a:t>: it is important to know the situation of your members, not everyone enjoys the same level of connectivity and access to computers.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altLang="en-US" dirty="0"/>
              <a:t>The first four</a:t>
            </a:r>
            <a:r>
              <a:rPr lang="en-CA" altLang="en-US" baseline="0" dirty="0"/>
              <a:t> </a:t>
            </a:r>
            <a:r>
              <a:rPr lang="en-CA" altLang="en-US" dirty="0"/>
              <a:t>points can actually be addressed with facilitation</a:t>
            </a:r>
            <a:r>
              <a:rPr lang="en-CA" altLang="en-US" baseline="0" dirty="0"/>
              <a:t> techniques, which we’ll discuss a bit later.</a:t>
            </a:r>
          </a:p>
          <a:p>
            <a:pPr marL="0" marR="0" indent="0" algn="l" defTabSz="914400" rtl="0" eaLnBrk="1" fontAlgn="base" latinLnBrk="0" hangingPunct="1">
              <a:lnSpc>
                <a:spcPct val="100000"/>
              </a:lnSpc>
              <a:spcBef>
                <a:spcPct val="30000"/>
              </a:spcBef>
              <a:spcAft>
                <a:spcPct val="0"/>
              </a:spcAft>
              <a:buClrTx/>
              <a:buSzTx/>
              <a:buFontTx/>
              <a:buNone/>
              <a:tabLst/>
              <a:defRPr/>
            </a:pPr>
            <a:endParaRPr lang="en-CA" altLang="en-US" baseline="0" dirty="0"/>
          </a:p>
        </p:txBody>
      </p:sp>
      <p:sp>
        <p:nvSpPr>
          <p:cNvPr id="4" name="Slide Number Placeholder 3"/>
          <p:cNvSpPr>
            <a:spLocks noGrp="1"/>
          </p:cNvSpPr>
          <p:nvPr>
            <p:ph type="sldNum" sz="quarter" idx="5"/>
          </p:nvPr>
        </p:nvSpPr>
        <p:spPr/>
        <p:txBody>
          <a:bodyPr/>
          <a:lstStyle/>
          <a:p>
            <a:pPr>
              <a:defRPr/>
            </a:pPr>
            <a:fld id="{86537214-880A-40CF-AB8B-F0EAB65D3C83}" type="slidenum">
              <a:rPr lang="en-CA">
                <a:solidFill>
                  <a:prstClr val="black"/>
                </a:solidFill>
              </a:rPr>
              <a:pPr>
                <a:defRPr/>
              </a:pPr>
              <a:t>12</a:t>
            </a:fld>
            <a:endParaRPr lang="en-CA">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here is an example of a </a:t>
            </a:r>
            <a:r>
              <a:rPr lang="en-CA" dirty="0" err="1"/>
              <a:t>CoP</a:t>
            </a:r>
            <a:r>
              <a:rPr lang="en-CA" dirty="0"/>
              <a:t> in international development…</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altLang="en-US" dirty="0"/>
              <a:t>The</a:t>
            </a:r>
            <a:r>
              <a:rPr lang="en-CA" altLang="en-US" baseline="0" dirty="0"/>
              <a:t> main discussion happens on a mailing list (</a:t>
            </a:r>
            <a:r>
              <a:rPr lang="en-CA" altLang="en-US" baseline="0" dirty="0" err="1"/>
              <a:t>Dgroup</a:t>
            </a:r>
            <a:r>
              <a:rPr lang="en-CA" altLang="en-US" baseline="0" dirty="0"/>
              <a:t>) but there is also a website: www.km4dev.org. If you are interested in KM for development, you should sign up.</a:t>
            </a:r>
            <a:endParaRPr lang="en-US" altLang="en-US" dirty="0"/>
          </a:p>
        </p:txBody>
      </p:sp>
      <p:sp>
        <p:nvSpPr>
          <p:cNvPr id="4" name="Slide Number Placeholder 3"/>
          <p:cNvSpPr>
            <a:spLocks noGrp="1"/>
          </p:cNvSpPr>
          <p:nvPr>
            <p:ph type="sldNum" sz="quarter" idx="5"/>
          </p:nvPr>
        </p:nvSpPr>
        <p:spPr/>
        <p:txBody>
          <a:bodyPr/>
          <a:lstStyle/>
          <a:p>
            <a:pPr>
              <a:defRPr/>
            </a:pPr>
            <a:fld id="{0287B27A-9947-4A28-BA19-1DE43649DC45}" type="slidenum">
              <a:rPr lang="en-CA" smtClean="0"/>
              <a:pPr>
                <a:defRPr/>
              </a:pPr>
              <a:t>13</a:t>
            </a:fld>
            <a:endParaRPr lang="en-C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the E-agriculture</a:t>
            </a:r>
            <a:r>
              <a:rPr lang="en-CA" baseline="0" dirty="0"/>
              <a:t> community is a</a:t>
            </a:r>
            <a:r>
              <a:rPr lang="en-CA" altLang="en-US" dirty="0"/>
              <a:t>lso</a:t>
            </a:r>
            <a:r>
              <a:rPr lang="en-CA" altLang="en-US" baseline="0" dirty="0"/>
              <a:t> an open community with…</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altLang="en-US" baseline="0" dirty="0"/>
              <a:t>You can join by going to www.e-agriculture.org</a:t>
            </a:r>
            <a:endParaRPr lang="en-US" altLang="en-US" dirty="0"/>
          </a:p>
          <a:p>
            <a:pPr eaLnBrk="1" hangingPunct="1"/>
            <a:endParaRPr lang="en-US" altLang="en-US" dirty="0"/>
          </a:p>
        </p:txBody>
      </p:sp>
      <p:sp>
        <p:nvSpPr>
          <p:cNvPr id="4" name="Slide Number Placeholder 3"/>
          <p:cNvSpPr>
            <a:spLocks noGrp="1"/>
          </p:cNvSpPr>
          <p:nvPr>
            <p:ph type="sldNum" sz="quarter" idx="5"/>
          </p:nvPr>
        </p:nvSpPr>
        <p:spPr/>
        <p:txBody>
          <a:bodyPr/>
          <a:lstStyle/>
          <a:p>
            <a:pPr>
              <a:defRPr/>
            </a:pPr>
            <a:fld id="{F0DAE4CE-D536-40B9-BCAB-6B081B4E4FDA}" type="slidenum">
              <a:rPr lang="en-CA" smtClean="0"/>
              <a:pPr>
                <a:defRPr/>
              </a:pPr>
              <a:t>14</a:t>
            </a:fld>
            <a:endParaRPr lang="en-C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we are now going to look at knowledge exchange which is…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Facilitation…: it is a</a:t>
            </a:r>
            <a:r>
              <a:rPr lang="en-CA" baseline="0" dirty="0"/>
              <a:t> very important but often overlooked function in knowledge exchange… </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altLang="en-US" dirty="0"/>
              <a:t>Is not the same…: the</a:t>
            </a:r>
            <a:r>
              <a:rPr lang="en-CA" altLang="en-US" baseline="0" dirty="0"/>
              <a:t> terms “facilitator” and “moderator” are often used interchangeably but they relate to subtly different skill sets and applications. </a:t>
            </a:r>
            <a:r>
              <a:rPr lang="en-CA" dirty="0"/>
              <a:t>Moderation</a:t>
            </a:r>
            <a:r>
              <a:rPr lang="en-CA" baseline="0" dirty="0"/>
              <a:t> </a:t>
            </a:r>
            <a:r>
              <a:rPr lang="en-CA" dirty="0"/>
              <a:t>implies greater control and direction over content.</a:t>
            </a:r>
            <a:endParaRPr lang="en-US" altLang="en-US" dirty="0"/>
          </a:p>
        </p:txBody>
      </p:sp>
      <p:sp>
        <p:nvSpPr>
          <p:cNvPr id="4" name="Slide Number Placeholder 3"/>
          <p:cNvSpPr>
            <a:spLocks noGrp="1"/>
          </p:cNvSpPr>
          <p:nvPr>
            <p:ph type="sldNum" sz="quarter" idx="5"/>
          </p:nvPr>
        </p:nvSpPr>
        <p:spPr/>
        <p:txBody>
          <a:bodyPr/>
          <a:lstStyle/>
          <a:p>
            <a:pPr>
              <a:defRPr/>
            </a:pPr>
            <a:fld id="{13074056-E3CD-4593-9D02-D6785985E6B4}" type="slidenum">
              <a:rPr lang="en-CA" smtClean="0"/>
              <a:pPr>
                <a:defRPr/>
              </a:pPr>
              <a:t>16</a:t>
            </a:fld>
            <a:endParaRPr lang="en-C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so what is the role of the facilitator in knowledge exchange, then?...</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altLang="en-US" dirty="0"/>
              <a:t>Is neutral…: It is often said that a</a:t>
            </a:r>
            <a:r>
              <a:rPr lang="en-CA" altLang="en-US" baseline="0" dirty="0"/>
              <a:t> facilitator needs to be well-versed in the topic or content of the exchange. But if a facilitator is also an “expert” on the subject, it makes it more difficult to be neutral. The best situation is when a facilitator has general knowledge of the topic, enough to understand the basics but not get involved in the details.</a:t>
            </a:r>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17</a:t>
            </a:fld>
            <a:endParaRPr lang="en-CA"/>
          </a:p>
        </p:txBody>
      </p:sp>
    </p:spTree>
    <p:extLst>
      <p:ext uri="{BB962C8B-B14F-4D97-AF65-F5344CB8AC3E}">
        <p14:creationId xmlns:p14="http://schemas.microsoft.com/office/powerpoint/2010/main" val="611045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let’s</a:t>
            </a:r>
            <a:r>
              <a:rPr lang="en-CA" baseline="0" dirty="0"/>
              <a:t> look at what are the basic facilitation skills in order to do all that…</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altLang="en-US" u="none" dirty="0"/>
              <a:t>Active listening:</a:t>
            </a:r>
            <a:r>
              <a:rPr lang="en-CA" altLang="en-US" dirty="0"/>
              <a:t> for e.g. paying attention to what people are saying, look at people directly, nod occasionally and smile.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altLang="en-US" u="none" dirty="0"/>
              <a:t>Drawing…</a:t>
            </a:r>
            <a:r>
              <a:rPr lang="en-CA" altLang="en-US" baseline="0" dirty="0"/>
              <a:t>: asking open questions, address the fact that some people haven’t spoken and offer the possibility to do so.</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altLang="en-US" u="none" dirty="0"/>
              <a:t>Paraphrasing</a:t>
            </a:r>
            <a:r>
              <a:rPr lang="en-CA" altLang="en-US" dirty="0"/>
              <a:t>: using “if I understand you correctly, you are saying …” when something may not be clear.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baseline="0" dirty="0"/>
              <a:t>Summarizing: wrapping up discussions with </a:t>
            </a:r>
            <a:r>
              <a:rPr lang="en-CA" dirty="0"/>
              <a:t>“here’s what I think has been said... have I captured most of the key points accurately?”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Stacking</a:t>
            </a:r>
            <a:r>
              <a:rPr lang="en-CA" altLang="en-US" dirty="0"/>
              <a:t>: when many hands go up for questions, use the 1-2-3 technique for stacking: “first, I’ll take Mary’s question, then Joe’s, and then Alice’s”.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altLang="en-US" u="none" dirty="0"/>
              <a:t>Manage time</a:t>
            </a:r>
            <a:r>
              <a:rPr lang="en-CA" altLang="en-US" dirty="0"/>
              <a:t>: clarify the time available for an exercise or session to participants and remind them at the half-way mark or before the end.</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altLang="en-US" u="none" dirty="0"/>
              <a:t>Herding</a:t>
            </a:r>
            <a:r>
              <a:rPr lang="en-CA" altLang="en-US" baseline="0" dirty="0"/>
              <a:t>: use gentle “force” or humour to get people to move around, use chimes or subtle sounds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altLang="en-US" i="0" u="none" baseline="0" dirty="0"/>
              <a:t>Problem solving</a:t>
            </a:r>
            <a:r>
              <a:rPr lang="en-CA" altLang="en-US" baseline="0" dirty="0"/>
              <a:t>: trying to stay positive, not defensive, dealing with situations calmly and with flexibility.</a:t>
            </a:r>
            <a:endParaRPr lang="en-CA" altLang="en-US"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18</a:t>
            </a:fld>
            <a:endParaRPr lang="en-CA"/>
          </a:p>
        </p:txBody>
      </p:sp>
    </p:spTree>
    <p:extLst>
      <p:ext uri="{BB962C8B-B14F-4D97-AF65-F5344CB8AC3E}">
        <p14:creationId xmlns:p14="http://schemas.microsoft.com/office/powerpoint/2010/main" val="23499698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let’s see how we can put all of these skills to use in an exercise…</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See Unit 5 Exercise</a:t>
            </a:r>
            <a:r>
              <a:rPr lang="en-CA" u="none" baseline="0" dirty="0"/>
              <a:t> note</a:t>
            </a:r>
            <a:endParaRPr lang="en-CA" u="none" dirty="0"/>
          </a:p>
        </p:txBody>
      </p:sp>
      <p:sp>
        <p:nvSpPr>
          <p:cNvPr id="696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C4D78C9-BB6F-4D58-8B72-F5AAD76300BB}" type="slidenum">
              <a:rPr lang="en-CA" smtClean="0"/>
              <a:pPr fontAlgn="base">
                <a:spcBef>
                  <a:spcPct val="0"/>
                </a:spcBef>
                <a:spcAft>
                  <a:spcPct val="0"/>
                </a:spcAft>
                <a:defRPr/>
              </a:pPr>
              <a:t>19</a:t>
            </a:fld>
            <a:endParaRPr lang="en-C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  </a:t>
            </a:r>
          </a:p>
          <a:p>
            <a:pPr marL="0" marR="0" indent="0" algn="l" defTabSz="914400" rtl="0" eaLnBrk="1" fontAlgn="base" latinLnBrk="0" hangingPunct="1">
              <a:lnSpc>
                <a:spcPct val="100000"/>
              </a:lnSpc>
              <a:spcBef>
                <a:spcPct val="30000"/>
              </a:spcBef>
              <a:spcAft>
                <a:spcPct val="0"/>
              </a:spcAft>
              <a:buClrTx/>
              <a:buSzTx/>
              <a:buFontTx/>
              <a:buNone/>
              <a:tabLst/>
              <a:defRPr/>
            </a:pPr>
            <a:r>
              <a:rPr lang="en-CA" u="none" dirty="0"/>
              <a:t>See Unit 5 Exercise</a:t>
            </a:r>
            <a:r>
              <a:rPr lang="en-CA" u="none" baseline="0" dirty="0"/>
              <a:t> note</a:t>
            </a:r>
            <a:endParaRPr lang="en-CA" u="none" dirty="0"/>
          </a:p>
          <a:p>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20</a:t>
            </a:fld>
            <a:endParaRPr lang="en-CA"/>
          </a:p>
        </p:txBody>
      </p:sp>
    </p:spTree>
    <p:extLst>
      <p:ext uri="{BB962C8B-B14F-4D97-AF65-F5344CB8AC3E}">
        <p14:creationId xmlns:p14="http://schemas.microsoft.com/office/powerpoint/2010/main" val="38475653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  </a:t>
            </a:r>
          </a:p>
          <a:p>
            <a:pPr marL="0" marR="0" indent="0" algn="l" defTabSz="914400" rtl="0" eaLnBrk="1" fontAlgn="base" latinLnBrk="0" hangingPunct="1">
              <a:lnSpc>
                <a:spcPct val="100000"/>
              </a:lnSpc>
              <a:spcBef>
                <a:spcPct val="30000"/>
              </a:spcBef>
              <a:spcAft>
                <a:spcPct val="0"/>
              </a:spcAft>
              <a:buClrTx/>
              <a:buSzTx/>
              <a:buFontTx/>
              <a:buNone/>
              <a:tabLst/>
              <a:defRPr/>
            </a:pPr>
            <a:r>
              <a:rPr lang="en-CA" u="none" dirty="0"/>
              <a:t>See Unit 5 Exercise</a:t>
            </a:r>
            <a:r>
              <a:rPr lang="en-CA" u="none" baseline="0" dirty="0"/>
              <a:t> note</a:t>
            </a:r>
            <a:endParaRPr lang="en-CA" u="none" dirty="0"/>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21</a:t>
            </a:fld>
            <a:endParaRPr lang="en-CA"/>
          </a:p>
        </p:txBody>
      </p:sp>
    </p:spTree>
    <p:extLst>
      <p:ext uri="{BB962C8B-B14F-4D97-AF65-F5344CB8AC3E}">
        <p14:creationId xmlns:p14="http://schemas.microsoft.com/office/powerpoint/2010/main" val="1556649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first, let’s</a:t>
            </a:r>
            <a:r>
              <a:rPr lang="en-CA" baseline="0" dirty="0"/>
              <a:t> define what we mean by collaboration…</a:t>
            </a:r>
            <a:endParaRPr lang="en-CA" dirty="0"/>
          </a:p>
          <a:p>
            <a:pPr marL="171450" indent="-171450">
              <a:buFont typeface="Arial" panose="020B0604020202020204" pitchFamily="34" charset="0"/>
              <a:buChar char="•"/>
            </a:pPr>
            <a:r>
              <a:rPr lang="en-US" altLang="en-US" dirty="0"/>
              <a:t>This resource…: collaboration can mean different things depending on</a:t>
            </a:r>
            <a:r>
              <a:rPr lang="en-US" altLang="en-US" baseline="0" dirty="0"/>
              <a:t> the types. </a:t>
            </a:r>
            <a:r>
              <a:rPr lang="en-US" altLang="en-US" dirty="0"/>
              <a:t>We’ll go through each</a:t>
            </a:r>
            <a:r>
              <a:rPr lang="en-US" altLang="en-US" baseline="0" dirty="0"/>
              <a:t> of these in more details in the next slides.</a:t>
            </a:r>
            <a:endParaRPr lang="en-US" altLang="en-US" dirty="0"/>
          </a:p>
        </p:txBody>
      </p:sp>
      <p:sp>
        <p:nvSpPr>
          <p:cNvPr id="4" name="Slide Number Placeholder 3"/>
          <p:cNvSpPr>
            <a:spLocks noGrp="1"/>
          </p:cNvSpPr>
          <p:nvPr>
            <p:ph type="sldNum" sz="quarter" idx="5"/>
          </p:nvPr>
        </p:nvSpPr>
        <p:spPr/>
        <p:txBody>
          <a:bodyPr/>
          <a:lstStyle/>
          <a:p>
            <a:pPr>
              <a:defRPr/>
            </a:pPr>
            <a:fld id="{D5FA9CA0-825C-4FD6-8046-B9F1DF18E5B9}" type="slidenum">
              <a:rPr lang="en-CA" smtClean="0"/>
              <a:pPr>
                <a:defRPr/>
              </a:pPr>
              <a:t>3</a:t>
            </a:fld>
            <a:endParaRPr lang="en-C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  </a:t>
            </a:r>
          </a:p>
          <a:p>
            <a:pPr marL="0" marR="0" indent="0" algn="l" defTabSz="914400" rtl="0" eaLnBrk="1" fontAlgn="base" latinLnBrk="0" hangingPunct="1">
              <a:lnSpc>
                <a:spcPct val="100000"/>
              </a:lnSpc>
              <a:spcBef>
                <a:spcPct val="30000"/>
              </a:spcBef>
              <a:spcAft>
                <a:spcPct val="0"/>
              </a:spcAft>
              <a:buClrTx/>
              <a:buSzTx/>
              <a:buFontTx/>
              <a:buNone/>
              <a:tabLst/>
              <a:defRPr/>
            </a:pPr>
            <a:r>
              <a:rPr lang="en-CA" u="none" dirty="0"/>
              <a:t>See Unit 5 Exercise</a:t>
            </a:r>
            <a:r>
              <a:rPr lang="en-CA" u="none" baseline="0" dirty="0"/>
              <a:t> note</a:t>
            </a:r>
            <a:endParaRPr lang="en-CA" u="none"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22</a:t>
            </a:fld>
            <a:endParaRPr lang="en-CA"/>
          </a:p>
        </p:txBody>
      </p:sp>
    </p:spTree>
    <p:extLst>
      <p:ext uri="{BB962C8B-B14F-4D97-AF65-F5344CB8AC3E}">
        <p14:creationId xmlns:p14="http://schemas.microsoft.com/office/powerpoint/2010/main" val="18331993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  </a:t>
            </a:r>
          </a:p>
          <a:p>
            <a:pPr marL="0" marR="0" indent="0" algn="l" defTabSz="914400" rtl="0" eaLnBrk="1" fontAlgn="base" latinLnBrk="0" hangingPunct="1">
              <a:lnSpc>
                <a:spcPct val="100000"/>
              </a:lnSpc>
              <a:spcBef>
                <a:spcPct val="30000"/>
              </a:spcBef>
              <a:spcAft>
                <a:spcPct val="0"/>
              </a:spcAft>
              <a:buClrTx/>
              <a:buSzTx/>
              <a:buFontTx/>
              <a:buNone/>
              <a:tabLst/>
              <a:defRPr/>
            </a:pPr>
            <a:r>
              <a:rPr lang="en-CA" u="none" dirty="0"/>
              <a:t>(Take a few spontaneous reactions</a:t>
            </a:r>
            <a:r>
              <a:rPr lang="en-CA" u="none" baseline="0" dirty="0"/>
              <a:t> to the exercise).</a:t>
            </a:r>
            <a:endParaRPr lang="en-CA" u="none" dirty="0"/>
          </a:p>
          <a:p>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23</a:t>
            </a:fld>
            <a:endParaRPr lang="en-CA"/>
          </a:p>
        </p:txBody>
      </p:sp>
    </p:spTree>
    <p:extLst>
      <p:ext uri="{BB962C8B-B14F-4D97-AF65-F5344CB8AC3E}">
        <p14:creationId xmlns:p14="http://schemas.microsoft.com/office/powerpoint/2010/main" val="33011868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now we will be looking at specific knowledge exchange</a:t>
            </a:r>
            <a:r>
              <a:rPr lang="en-CA" baseline="0" dirty="0"/>
              <a:t> (also often called knowledge sharing) methods.</a:t>
            </a:r>
            <a:endParaRPr lang="en-CA" u="none"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(Go</a:t>
            </a:r>
            <a:r>
              <a:rPr lang="en-CA" u="none" baseline="0" dirty="0"/>
              <a:t> through the photos, start from top left (World Café), bottom left (Open Space), top right (Knowledge Fair) and bottom right (fishbowl)).</a:t>
            </a:r>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24</a:t>
            </a:fld>
            <a:endParaRPr lang="en-CA"/>
          </a:p>
        </p:txBody>
      </p:sp>
    </p:spTree>
    <p:extLst>
      <p:ext uri="{BB962C8B-B14F-4D97-AF65-F5344CB8AC3E}">
        <p14:creationId xmlns:p14="http://schemas.microsoft.com/office/powerpoint/2010/main" val="11615459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these</a:t>
            </a:r>
            <a:r>
              <a:rPr lang="en-CA" baseline="0" dirty="0"/>
              <a:t> methods are really great but before using them, you need to be clear on two things, first…</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Pu</a:t>
            </a:r>
            <a:r>
              <a:rPr lang="en-CA" u="none" baseline="0" dirty="0"/>
              <a:t>rpose: if your objective is to get a decision on something during a session, you wouldn’t use a World Café because it is best for conversations and brainstorming, not decision-making.</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baseline="0" dirty="0"/>
              <a:t>Context: if there are issues of politics in your culture and people will not speak out in the presence of others, a fishbowl might not be the best method. But if you know that people really want to put issues on the table, even if this might be somewhat conflictual, a fishbowl WOULD be a good method to use.</a:t>
            </a:r>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25</a:t>
            </a:fld>
            <a:endParaRPr lang="en-CA"/>
          </a:p>
        </p:txBody>
      </p:sp>
    </p:spTree>
    <p:extLst>
      <p:ext uri="{BB962C8B-B14F-4D97-AF65-F5344CB8AC3E}">
        <p14:creationId xmlns:p14="http://schemas.microsoft.com/office/powerpoint/2010/main" val="25001588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  </a:t>
            </a:r>
          </a:p>
          <a:p>
            <a:pPr marL="171450" indent="-171450">
              <a:buFont typeface="Arial" panose="020B0604020202020204" pitchFamily="34" charset="0"/>
              <a:buChar char="•"/>
            </a:pPr>
            <a:r>
              <a:rPr lang="en-CA" dirty="0"/>
              <a:t>Link from last slide:… so when</a:t>
            </a:r>
            <a:r>
              <a:rPr lang="en-CA" baseline="0" dirty="0"/>
              <a:t> should you use these methods then? </a:t>
            </a:r>
          </a:p>
          <a:p>
            <a:pPr marL="171450" indent="-171450">
              <a:buFont typeface="Arial" panose="020B0604020202020204" pitchFamily="34" charset="0"/>
              <a:buChar char="•"/>
            </a:pPr>
            <a:r>
              <a:rPr lang="en-CA" baseline="0" dirty="0"/>
              <a:t>T</a:t>
            </a:r>
            <a:r>
              <a:rPr lang="en-CA" dirty="0"/>
              <a:t>he methods can</a:t>
            </a:r>
            <a:r>
              <a:rPr lang="en-CA" baseline="0" dirty="0"/>
              <a:t> be used for different purposes (often more than one) but these are the best uses for each of them, i.e. create a space for dialogue (World Café and Open Space), share experiences (K Fair) and tackle collective problems (fishbowl).</a:t>
            </a:r>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26</a:t>
            </a:fld>
            <a:endParaRPr lang="en-CA"/>
          </a:p>
        </p:txBody>
      </p:sp>
    </p:spTree>
    <p:extLst>
      <p:ext uri="{BB962C8B-B14F-4D97-AF65-F5344CB8AC3E}">
        <p14:creationId xmlns:p14="http://schemas.microsoft.com/office/powerpoint/2010/main" val="42397169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  </a:t>
            </a:r>
          </a:p>
          <a:p>
            <a:pPr marL="171450" indent="-171450">
              <a:buFont typeface="Arial" panose="020B0604020202020204" pitchFamily="34" charset="0"/>
              <a:buChar char="•"/>
            </a:pPr>
            <a:r>
              <a:rPr lang="en-CA" dirty="0"/>
              <a:t>Link from last slide:… so first,</a:t>
            </a:r>
            <a:r>
              <a:rPr lang="en-CA" baseline="0" dirty="0"/>
              <a:t> let’s start with World Café, w</a:t>
            </a:r>
            <a:r>
              <a:rPr lang="en-CA" dirty="0"/>
              <a:t>e already</a:t>
            </a:r>
            <a:r>
              <a:rPr lang="en-CA" baseline="0" dirty="0"/>
              <a:t> did a version of the World Café in Unit 2. It is used for… </a:t>
            </a:r>
          </a:p>
          <a:p>
            <a:pPr marL="171450" indent="-171450">
              <a:buFont typeface="Arial" panose="020B0604020202020204" pitchFamily="34" charset="0"/>
              <a:buChar char="•"/>
            </a:pPr>
            <a:r>
              <a:rPr lang="en-CA" baseline="0" dirty="0"/>
              <a:t>Three rounds of World Café is usually sufficient and the time allotted really depends on the questions being discussed. There are many debriefing methods, such as the “walkabout”, where people go look at each individual tablecloths (with the host providing a commentary) or “art gallery walk”, where the tablecloth are hung on the walls and people go look at them (more ideas on www.theworldcafe.com).</a:t>
            </a:r>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27</a:t>
            </a:fld>
            <a:endParaRPr lang="en-CA"/>
          </a:p>
        </p:txBody>
      </p:sp>
    </p:spTree>
    <p:extLst>
      <p:ext uri="{BB962C8B-B14F-4D97-AF65-F5344CB8AC3E}">
        <p14:creationId xmlns:p14="http://schemas.microsoft.com/office/powerpoint/2010/main" val="27639756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  </a:t>
            </a:r>
          </a:p>
          <a:p>
            <a:pPr marL="171450" indent="-171450">
              <a:buFont typeface="Arial" panose="020B0604020202020204" pitchFamily="34" charset="0"/>
              <a:buChar char="•"/>
            </a:pPr>
            <a:r>
              <a:rPr lang="en-CA" dirty="0"/>
              <a:t>Link from last slide:… another </a:t>
            </a:r>
            <a:r>
              <a:rPr lang="en-CA" baseline="0" dirty="0"/>
              <a:t>method to create a space for dialogue is Open Space, which is good for… </a:t>
            </a:r>
            <a:endParaRPr lang="en-CA" dirty="0"/>
          </a:p>
          <a:p>
            <a:pPr marL="171450" indent="-171450">
              <a:buFont typeface="Arial" panose="020B0604020202020204" pitchFamily="34" charset="0"/>
              <a:buChar char="•"/>
            </a:pPr>
            <a:r>
              <a:rPr lang="en-CA" dirty="0"/>
              <a:t>We will be doing a mini-Open Space tomorrow so you will see how it works.</a:t>
            </a:r>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28</a:t>
            </a:fld>
            <a:endParaRPr lang="en-CA"/>
          </a:p>
        </p:txBody>
      </p:sp>
    </p:spTree>
    <p:extLst>
      <p:ext uri="{BB962C8B-B14F-4D97-AF65-F5344CB8AC3E}">
        <p14:creationId xmlns:p14="http://schemas.microsoft.com/office/powerpoint/2010/main" val="23716954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  </a:t>
            </a:r>
          </a:p>
          <a:p>
            <a:pPr marL="171450" indent="-171450">
              <a:buFont typeface="Arial" panose="020B0604020202020204" pitchFamily="34" charset="0"/>
              <a:buChar char="•"/>
            </a:pPr>
            <a:r>
              <a:rPr lang="en-CA" dirty="0"/>
              <a:t>Link from last slide:… the next</a:t>
            </a:r>
            <a:r>
              <a:rPr lang="en-CA" baseline="0" dirty="0"/>
              <a:t> method is useful to provide spaces to exchange experiences. A Knowledge Fair is a…</a:t>
            </a:r>
            <a:endParaRPr lang="en-CA" dirty="0"/>
          </a:p>
          <a:p>
            <a:pPr marL="171450" indent="-171450">
              <a:buFont typeface="Arial" panose="020B0604020202020204" pitchFamily="34" charset="0"/>
              <a:buChar char="•"/>
            </a:pPr>
            <a:r>
              <a:rPr lang="en-CA" dirty="0"/>
              <a:t>If</a:t>
            </a:r>
            <a:r>
              <a:rPr lang="en-CA" baseline="0" dirty="0"/>
              <a:t> there isn’t a lot of people, a knowledge fair can also be done with people walking about as a group and giving each “booth” a certain amount of time to present (for e.g. 5-10 minutes).</a:t>
            </a:r>
            <a:r>
              <a:rPr lang="en-CA" dirty="0"/>
              <a:t> </a:t>
            </a:r>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29</a:t>
            </a:fld>
            <a:endParaRPr lang="en-CA"/>
          </a:p>
        </p:txBody>
      </p:sp>
    </p:spTree>
    <p:extLst>
      <p:ext uri="{BB962C8B-B14F-4D97-AF65-F5344CB8AC3E}">
        <p14:creationId xmlns:p14="http://schemas.microsoft.com/office/powerpoint/2010/main" val="23858840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  </a:t>
            </a:r>
          </a:p>
          <a:p>
            <a:pPr marL="171450" indent="-171450">
              <a:buFont typeface="Arial" panose="020B0604020202020204" pitchFamily="34" charset="0"/>
              <a:buChar char="•"/>
            </a:pPr>
            <a:r>
              <a:rPr lang="en-CA" dirty="0"/>
              <a:t>Link from last slide:… the last method that we’ll explore is the fishbowl.</a:t>
            </a:r>
            <a:r>
              <a:rPr lang="en-CA" baseline="0" dirty="0"/>
              <a:t> It…</a:t>
            </a:r>
            <a:endParaRPr lang="en-CA" dirty="0"/>
          </a:p>
          <a:p>
            <a:pPr marL="171450" indent="-171450">
              <a:buFont typeface="Arial" panose="020B0604020202020204" pitchFamily="34" charset="0"/>
              <a:buChar char="•"/>
            </a:pPr>
            <a:r>
              <a:rPr lang="en-CA" dirty="0"/>
              <a:t>Only the people inside</a:t>
            </a:r>
            <a:r>
              <a:rPr lang="en-CA" baseline="0" dirty="0"/>
              <a:t> the fishbowl can speak, the others listen, or come to the center and stand behind someone seated (or gently taps them on the shoulder). The facilitator needs to make sure the situation doesn’t get out of hand, especially if the topic is very controversial.</a:t>
            </a:r>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30</a:t>
            </a:fld>
            <a:endParaRPr lang="en-CA"/>
          </a:p>
        </p:txBody>
      </p:sp>
    </p:spTree>
    <p:extLst>
      <p:ext uri="{BB962C8B-B14F-4D97-AF65-F5344CB8AC3E}">
        <p14:creationId xmlns:p14="http://schemas.microsoft.com/office/powerpoint/2010/main" val="4489028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let’s experience a fishbowl right now, I will need you to help move the chairs around…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dirty="0"/>
              <a:t>See Unit 5 Exercise</a:t>
            </a:r>
            <a:r>
              <a:rPr lang="en-CA" u="none" baseline="0" dirty="0"/>
              <a:t> note </a:t>
            </a:r>
            <a:endParaRPr lang="en-CA" u="none" dirty="0"/>
          </a:p>
          <a:p>
            <a:endParaRPr lang="en-CA" dirty="0"/>
          </a:p>
          <a:p>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31</a:t>
            </a:fld>
            <a:endParaRPr lang="en-CA"/>
          </a:p>
        </p:txBody>
      </p:sp>
    </p:spTree>
    <p:extLst>
      <p:ext uri="{BB962C8B-B14F-4D97-AF65-F5344CB8AC3E}">
        <p14:creationId xmlns:p14="http://schemas.microsoft.com/office/powerpoint/2010/main" val="3459912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indent="-171450" eaLnBrk="1" hangingPunct="1">
              <a:buFont typeface="Arial" panose="020B0604020202020204" pitchFamily="34" charset="0"/>
              <a:buChar char="•"/>
            </a:pPr>
            <a:r>
              <a:rPr lang="en-CA" dirty="0"/>
              <a:t>Link from last slide:… let’s start</a:t>
            </a:r>
            <a:r>
              <a:rPr lang="en-CA" baseline="0" dirty="0"/>
              <a:t> with team collaboration… </a:t>
            </a:r>
            <a:r>
              <a:rPr lang="en-US" altLang="en-US" dirty="0"/>
              <a:t>By “team” we mean “</a:t>
            </a:r>
            <a:r>
              <a:rPr lang="en-CA" altLang="en-US" dirty="0"/>
              <a:t>a group of people with a full set of complementary skills required to complete a task, job, or project “(from businessdictionary.com)</a:t>
            </a:r>
          </a:p>
          <a:p>
            <a:pPr marL="171450" indent="-171450" eaLnBrk="1" hangingPunct="1">
              <a:buFont typeface="Arial" panose="020B0604020202020204" pitchFamily="34" charset="0"/>
              <a:buChar char="•"/>
            </a:pPr>
            <a:r>
              <a:rPr lang="en-CA" altLang="en-US" dirty="0"/>
              <a:t>Expected </a:t>
            </a:r>
            <a:r>
              <a:rPr lang="en-CA" altLang="en-US" baseline="0" dirty="0"/>
              <a:t>reciprocity: “you scratch my back, I’ll scratch yours”, an agreed mutual benefit.</a:t>
            </a:r>
            <a:endParaRPr lang="en-CA" altLang="en-US" dirty="0"/>
          </a:p>
          <a:p>
            <a:pPr eaLnBrk="1" hangingPunct="1"/>
            <a:endParaRPr lang="en-CA" altLang="en-US" dirty="0"/>
          </a:p>
          <a:p>
            <a:pPr eaLnBrk="1" hangingPunct="1"/>
            <a:endParaRPr lang="en-US" altLang="en-US" dirty="0"/>
          </a:p>
          <a:p>
            <a:pPr eaLnBrk="1" hangingPunct="1"/>
            <a:endParaRPr lang="en-US" altLang="en-US" dirty="0"/>
          </a:p>
        </p:txBody>
      </p:sp>
      <p:sp>
        <p:nvSpPr>
          <p:cNvPr id="4" name="Slide Number Placeholder 3"/>
          <p:cNvSpPr>
            <a:spLocks noGrp="1"/>
          </p:cNvSpPr>
          <p:nvPr>
            <p:ph type="sldNum" sz="quarter" idx="5"/>
          </p:nvPr>
        </p:nvSpPr>
        <p:spPr/>
        <p:txBody>
          <a:bodyPr/>
          <a:lstStyle/>
          <a:p>
            <a:pPr>
              <a:defRPr/>
            </a:pPr>
            <a:fld id="{0F3A72B0-53B6-431F-8099-5D05D75F0A04}" type="slidenum">
              <a:rPr lang="en-CA" smtClean="0"/>
              <a:pPr>
                <a:defRPr/>
              </a:pPr>
              <a:t>4</a:t>
            </a:fld>
            <a:endParaRPr lang="en-CA"/>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  </a:t>
            </a:r>
          </a:p>
          <a:p>
            <a:pPr marL="171450" indent="-171450">
              <a:buFont typeface="Arial" panose="020B0604020202020204" pitchFamily="34" charset="0"/>
              <a:buChar char="•"/>
            </a:pPr>
            <a:r>
              <a:rPr lang="en-CA" dirty="0"/>
              <a:t>Link from last slide:… we’ve talked mainly about face-to-face facilitation</a:t>
            </a:r>
            <a:r>
              <a:rPr lang="en-CA" baseline="0" dirty="0"/>
              <a:t> now let’s briefly look at online facilitation.</a:t>
            </a:r>
          </a:p>
          <a:p>
            <a:pPr marL="171450" indent="-171450">
              <a:buFont typeface="Arial" panose="020B0604020202020204" pitchFamily="34" charset="0"/>
              <a:buChar char="•"/>
            </a:pPr>
            <a:r>
              <a:rPr lang="en-CA" dirty="0"/>
              <a:t>Bad behaviour…: People can be very different online. Some very quiet people, when met in person, can</a:t>
            </a:r>
            <a:r>
              <a:rPr lang="en-CA" baseline="0" dirty="0"/>
              <a:t> be loud and obnoxious online! If you are going to have online interactions, always create some guidelines for behaviour and validate them with members.</a:t>
            </a:r>
          </a:p>
          <a:p>
            <a:pPr marL="171450" indent="-171450">
              <a:buFont typeface="Arial" panose="020B0604020202020204" pitchFamily="34" charset="0"/>
              <a:buChar char="•"/>
            </a:pPr>
            <a:r>
              <a:rPr lang="en-CA" baseline="0" dirty="0"/>
              <a:t>Take people…: If someone is being rude or disruptive, don’t seek them out “in front” of others, do it in a personal email, or in a Skype call.</a:t>
            </a:r>
            <a:endParaRPr lang="en-CA" dirty="0"/>
          </a:p>
          <a:p>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33</a:t>
            </a:fld>
            <a:endParaRPr lang="en-CA"/>
          </a:p>
        </p:txBody>
      </p:sp>
    </p:spTree>
    <p:extLst>
      <p:ext uri="{BB962C8B-B14F-4D97-AF65-F5344CB8AC3E}">
        <p14:creationId xmlns:p14="http://schemas.microsoft.com/office/powerpoint/2010/main" val="41007798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  </a:t>
            </a:r>
          </a:p>
          <a:p>
            <a:pPr marL="171450" indent="-171450">
              <a:buFont typeface="Arial" panose="020B0604020202020204" pitchFamily="34" charset="0"/>
              <a:buChar char="•"/>
            </a:pPr>
            <a:r>
              <a:rPr lang="en-CA" dirty="0"/>
              <a:t>Link from last slide:… we</a:t>
            </a:r>
            <a:r>
              <a:rPr lang="en-CA" baseline="0" dirty="0"/>
              <a:t> will now take a look at some of the technology available for knowledge exchange. There is…</a:t>
            </a:r>
            <a:endParaRPr lang="en-CA" i="0" u="sng" dirty="0"/>
          </a:p>
          <a:p>
            <a:pPr marL="171450" indent="-171450">
              <a:buFont typeface="Arial" panose="020B0604020202020204" pitchFamily="34" charset="0"/>
              <a:buChar char="•"/>
            </a:pPr>
            <a:r>
              <a:rPr lang="en-CA" dirty="0"/>
              <a:t>What are you trying…: This is the same as with the knowledge exchange</a:t>
            </a:r>
            <a:r>
              <a:rPr lang="en-CA" baseline="0" dirty="0"/>
              <a:t> methods, there are many to choose from so you need to be clear on the purpose. Not all of the tools are necessarily good for everything. So here are four of the things that you may be wanting to do.</a:t>
            </a:r>
            <a:endParaRPr lang="en-CA" dirty="0"/>
          </a:p>
          <a:p>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34</a:t>
            </a:fld>
            <a:endParaRPr lang="en-CA"/>
          </a:p>
        </p:txBody>
      </p:sp>
    </p:spTree>
    <p:extLst>
      <p:ext uri="{BB962C8B-B14F-4D97-AF65-F5344CB8AC3E}">
        <p14:creationId xmlns:p14="http://schemas.microsoft.com/office/powerpoint/2010/main" val="22873551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first,</a:t>
            </a:r>
            <a:r>
              <a:rPr lang="en-CA" baseline="0" dirty="0"/>
              <a:t> there is a type of tool that tries to address all these purposes, which is called groupware. </a:t>
            </a:r>
            <a:r>
              <a:rPr lang="en-CA" u="none" dirty="0"/>
              <a:t>Groupware which</a:t>
            </a:r>
            <a:r>
              <a:rPr lang="en-CA" u="none" baseline="0" dirty="0"/>
              <a:t> offers a lot of functionalities in one package. It is a …</a:t>
            </a:r>
            <a:endParaRPr lang="en-CA" u="none"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35</a:t>
            </a:fld>
            <a:endParaRPr lang="en-CA"/>
          </a:p>
        </p:txBody>
      </p:sp>
    </p:spTree>
    <p:extLst>
      <p:ext uri="{BB962C8B-B14F-4D97-AF65-F5344CB8AC3E}">
        <p14:creationId xmlns:p14="http://schemas.microsoft.com/office/powerpoint/2010/main" val="16268471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  </a:t>
            </a:r>
          </a:p>
          <a:p>
            <a:pPr marL="171450" indent="-171450">
              <a:buFont typeface="Arial" panose="020B0604020202020204" pitchFamily="34" charset="0"/>
              <a:buChar char="•"/>
            </a:pPr>
            <a:r>
              <a:rPr lang="en-CA" dirty="0"/>
              <a:t>Link from last slide:… continuing on groupware, it is mostly used…</a:t>
            </a:r>
          </a:p>
          <a:p>
            <a:pPr marL="171450" indent="-171450">
              <a:buFont typeface="Arial" panose="020B0604020202020204" pitchFamily="34" charset="0"/>
              <a:buChar char="•"/>
            </a:pPr>
            <a:r>
              <a:rPr lang="en-CA" dirty="0"/>
              <a:t>Can be challenging…: </a:t>
            </a:r>
            <a:r>
              <a:rPr lang="en-CA" baseline="0" dirty="0"/>
              <a:t>you need to have IT people who know how to set this up and adapt it to the needs of the organisation. </a:t>
            </a:r>
          </a:p>
          <a:p>
            <a:pPr marL="171450" indent="-171450">
              <a:buFont typeface="Arial" panose="020B0604020202020204" pitchFamily="34" charset="0"/>
              <a:buChar char="•"/>
            </a:pPr>
            <a:r>
              <a:rPr lang="en-CA" baseline="0" dirty="0"/>
              <a:t>(You can ask participants if anyone is familiar with either examples and what they think of their usefulness.)</a:t>
            </a:r>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36</a:t>
            </a:fld>
            <a:endParaRPr lang="en-CA"/>
          </a:p>
        </p:txBody>
      </p:sp>
    </p:spTree>
    <p:extLst>
      <p:ext uri="{BB962C8B-B14F-4D97-AF65-F5344CB8AC3E}">
        <p14:creationId xmlns:p14="http://schemas.microsoft.com/office/powerpoint/2010/main" val="12023544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  </a:t>
            </a:r>
          </a:p>
          <a:p>
            <a:pPr marL="171450" indent="-171450">
              <a:buFont typeface="Arial" panose="020B0604020202020204" pitchFamily="34" charset="0"/>
              <a:buChar char="•"/>
            </a:pPr>
            <a:r>
              <a:rPr lang="en-CA" dirty="0"/>
              <a:t>Link from last slide:… one of the</a:t>
            </a:r>
            <a:r>
              <a:rPr lang="en-CA" baseline="0" dirty="0"/>
              <a:t> purposes for using a tool might be to exchange with colleagues or partners. And you might need something light and easy to use, a simple…  </a:t>
            </a:r>
          </a:p>
          <a:p>
            <a:pPr marL="171450" indent="-171450">
              <a:buFont typeface="Arial" panose="020B0604020202020204" pitchFamily="34" charset="0"/>
              <a:buChar char="•"/>
            </a:pPr>
            <a:r>
              <a:rPr lang="en-CA" baseline="0" dirty="0"/>
              <a:t>Example: </a:t>
            </a:r>
            <a:r>
              <a:rPr lang="en-CA" baseline="0" dirty="0" err="1"/>
              <a:t>Dgroups</a:t>
            </a:r>
            <a:r>
              <a:rPr lang="en-CA" baseline="0" dirty="0"/>
              <a:t> is such a tool but the disadvantage is that you need to find a </a:t>
            </a:r>
            <a:r>
              <a:rPr lang="en-CA" baseline="0" dirty="0" err="1"/>
              <a:t>Dgroups</a:t>
            </a:r>
            <a:r>
              <a:rPr lang="en-CA" baseline="0" dirty="0"/>
              <a:t> partner in order to get an online space (you can find the list of partners on Dgroups.org). </a:t>
            </a:r>
          </a:p>
          <a:p>
            <a:pPr marL="171450" indent="-171450">
              <a:buFont typeface="Arial" panose="020B0604020202020204" pitchFamily="34" charset="0"/>
              <a:buChar char="•"/>
            </a:pPr>
            <a:r>
              <a:rPr lang="en-CA" baseline="0" dirty="0"/>
              <a:t>(You can ask participants if anyone has used a </a:t>
            </a:r>
            <a:r>
              <a:rPr lang="en-CA" baseline="0" dirty="0" err="1"/>
              <a:t>Dgroup</a:t>
            </a:r>
            <a:r>
              <a:rPr lang="en-CA" baseline="0" dirty="0"/>
              <a:t> before.)</a:t>
            </a:r>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37</a:t>
            </a:fld>
            <a:endParaRPr lang="en-CA"/>
          </a:p>
        </p:txBody>
      </p:sp>
    </p:spTree>
    <p:extLst>
      <p:ext uri="{BB962C8B-B14F-4D97-AF65-F5344CB8AC3E}">
        <p14:creationId xmlns:p14="http://schemas.microsoft.com/office/powerpoint/2010/main" val="24574103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  </a:t>
            </a:r>
          </a:p>
          <a:p>
            <a:pPr marL="171450" indent="-171450">
              <a:buFont typeface="Arial" panose="020B0604020202020204" pitchFamily="34" charset="0"/>
              <a:buChar char="•"/>
            </a:pPr>
            <a:r>
              <a:rPr lang="en-CA" dirty="0"/>
              <a:t>Link from last slide:… another things that</a:t>
            </a:r>
            <a:r>
              <a:rPr lang="en-CA" baseline="0" dirty="0"/>
              <a:t> you may be wanting to do is a meeting or conference online, to bring in people from different locations. </a:t>
            </a:r>
          </a:p>
          <a:p>
            <a:pPr marL="171450" indent="-171450">
              <a:buFont typeface="Arial" panose="020B0604020202020204" pitchFamily="34" charset="0"/>
              <a:buChar char="•"/>
            </a:pPr>
            <a:r>
              <a:rPr lang="en-CA" baseline="0" dirty="0"/>
              <a:t>(You can ask participants who has used Skype? What about other web conferencing tools?)</a:t>
            </a:r>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38</a:t>
            </a:fld>
            <a:endParaRPr lang="en-CA"/>
          </a:p>
        </p:txBody>
      </p:sp>
    </p:spTree>
    <p:extLst>
      <p:ext uri="{BB962C8B-B14F-4D97-AF65-F5344CB8AC3E}">
        <p14:creationId xmlns:p14="http://schemas.microsoft.com/office/powerpoint/2010/main" val="24276085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  </a:t>
            </a:r>
          </a:p>
          <a:p>
            <a:pPr marL="171450" indent="-171450">
              <a:buFont typeface="Arial" panose="020B0604020202020204" pitchFamily="34" charset="0"/>
              <a:buChar char="•"/>
            </a:pPr>
            <a:r>
              <a:rPr lang="en-CA" dirty="0"/>
              <a:t>Link from last slide:… </a:t>
            </a:r>
            <a:r>
              <a:rPr lang="en-CA" baseline="0" dirty="0"/>
              <a:t>or you might be wanting to create an online space for a community of practice. Social network platforms are often used because they were built for </a:t>
            </a:r>
            <a:r>
              <a:rPr lang="en-CA" baseline="0" dirty="0" err="1"/>
              <a:t>CoP</a:t>
            </a:r>
            <a:r>
              <a:rPr lang="en-CA" baseline="0" dirty="0"/>
              <a:t> type of activities.</a:t>
            </a:r>
          </a:p>
          <a:p>
            <a:pPr marL="171450" indent="-171450">
              <a:buFont typeface="Arial" panose="020B0604020202020204" pitchFamily="34" charset="0"/>
              <a:buChar char="•"/>
            </a:pPr>
            <a:r>
              <a:rPr lang="en-CA" baseline="0" dirty="0"/>
              <a:t>(You can ask participants if anyone uses Facebook?)</a:t>
            </a:r>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39</a:t>
            </a:fld>
            <a:endParaRPr lang="en-CA"/>
          </a:p>
        </p:txBody>
      </p:sp>
    </p:spTree>
    <p:extLst>
      <p:ext uri="{BB962C8B-B14F-4D97-AF65-F5344CB8AC3E}">
        <p14:creationId xmlns:p14="http://schemas.microsoft.com/office/powerpoint/2010/main" val="16710750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  </a:t>
            </a:r>
          </a:p>
          <a:p>
            <a:pPr marL="171450" indent="-171450">
              <a:buFont typeface="Arial" panose="020B0604020202020204" pitchFamily="34" charset="0"/>
              <a:buChar char="•"/>
            </a:pPr>
            <a:r>
              <a:rPr lang="en-CA" dirty="0"/>
              <a:t>Link from last slide:…  let’s do a short group reflection</a:t>
            </a:r>
            <a:r>
              <a:rPr lang="en-CA" baseline="0" dirty="0"/>
              <a:t> on the use of technology, at your table…</a:t>
            </a:r>
          </a:p>
          <a:p>
            <a:pPr marL="171450" indent="-171450">
              <a:buFont typeface="Arial" panose="020B0604020202020204" pitchFamily="34" charset="0"/>
              <a:buChar char="•"/>
            </a:pPr>
            <a:r>
              <a:rPr lang="en-CA" baseline="0"/>
              <a:t>(Do </a:t>
            </a:r>
            <a:r>
              <a:rPr lang="en-CA" baseline="0" dirty="0"/>
              <a:t>a quick, spontaneous report back to hear what works best and what </a:t>
            </a:r>
            <a:r>
              <a:rPr lang="en-CA" baseline="0"/>
              <a:t>doesn’t.)</a:t>
            </a:r>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40</a:t>
            </a:fld>
            <a:endParaRPr lang="en-CA"/>
          </a:p>
        </p:txBody>
      </p:sp>
    </p:spTree>
    <p:extLst>
      <p:ext uri="{BB962C8B-B14F-4D97-AF65-F5344CB8AC3E}">
        <p14:creationId xmlns:p14="http://schemas.microsoft.com/office/powerpoint/2010/main" val="3223590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now the</a:t>
            </a:r>
            <a:r>
              <a:rPr lang="en-CA" baseline="0" dirty="0"/>
              <a:t> network collaboration is slightly different, it…</a:t>
            </a:r>
            <a:endParaRPr lang="en-CA" dirty="0"/>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altLang="en-US" dirty="0"/>
              <a:t>In this type of collaboration, </a:t>
            </a:r>
            <a:r>
              <a:rPr lang="en-CA" sz="1200" dirty="0"/>
              <a:t>members most likely do not know all the other members. </a:t>
            </a:r>
          </a:p>
          <a:p>
            <a:pPr eaLnBrk="1" hangingPunct="1"/>
            <a:r>
              <a:rPr lang="en-US" altLang="en-US" dirty="0"/>
              <a:t> </a:t>
            </a:r>
          </a:p>
        </p:txBody>
      </p:sp>
      <p:sp>
        <p:nvSpPr>
          <p:cNvPr id="4" name="Slide Number Placeholder 3"/>
          <p:cNvSpPr>
            <a:spLocks noGrp="1"/>
          </p:cNvSpPr>
          <p:nvPr>
            <p:ph type="sldNum" sz="quarter" idx="5"/>
          </p:nvPr>
        </p:nvSpPr>
        <p:spPr/>
        <p:txBody>
          <a:bodyPr/>
          <a:lstStyle/>
          <a:p>
            <a:pPr>
              <a:defRPr/>
            </a:pPr>
            <a:fld id="{993101CA-4ED1-469D-95A1-058947E493D8}" type="slidenum">
              <a:rPr lang="en-CA" smtClean="0"/>
              <a:pPr>
                <a:defRPr/>
              </a:pPr>
              <a:t>5</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finally in community collaboration,</a:t>
            </a:r>
            <a:r>
              <a:rPr lang="en-CA" baseline="0" dirty="0"/>
              <a:t> t</a:t>
            </a:r>
            <a:r>
              <a:rPr lang="en-CA" dirty="0"/>
              <a:t>he focus is on the shared</a:t>
            </a:r>
            <a:r>
              <a:rPr lang="en-CA" baseline="0" dirty="0"/>
              <a:t> interest, of belonging.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baseline="0" dirty="0"/>
              <a:t>In community collaboration, you can find individuals who are very passionate about the topic, who’s identity is wrapped up in this community.</a:t>
            </a:r>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6</a:t>
            </a:fld>
            <a:endParaRPr lang="en-CA"/>
          </a:p>
        </p:txBody>
      </p:sp>
    </p:spTree>
    <p:extLst>
      <p:ext uri="{BB962C8B-B14F-4D97-AF65-F5344CB8AC3E}">
        <p14:creationId xmlns:p14="http://schemas.microsoft.com/office/powerpoint/2010/main" val="3515514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so each type of collaboration has some </a:t>
            </a:r>
            <a:r>
              <a:rPr lang="en-CA" dirty="0" err="1"/>
              <a:t>specificities.This</a:t>
            </a:r>
            <a:r>
              <a:rPr lang="en-CA" dirty="0"/>
              <a:t> table is to highlight</a:t>
            </a:r>
            <a:r>
              <a:rPr lang="en-CA" baseline="0" dirty="0"/>
              <a:t> that</a:t>
            </a:r>
            <a:r>
              <a:rPr lang="en-CA" dirty="0"/>
              <a:t> some aspects that are more likely to occur in some</a:t>
            </a:r>
            <a:r>
              <a:rPr lang="en-CA" baseline="0" dirty="0"/>
              <a:t> types of collaboration then in others.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altLang="en-US" baseline="0" dirty="0"/>
              <a:t>(Go through the left-hand column and relate to the specific type).</a:t>
            </a:r>
            <a:endParaRPr lang="en-US" altLang="en-US" dirty="0"/>
          </a:p>
        </p:txBody>
      </p:sp>
      <p:sp>
        <p:nvSpPr>
          <p:cNvPr id="4" name="Slide Number Placeholder 3"/>
          <p:cNvSpPr>
            <a:spLocks noGrp="1"/>
          </p:cNvSpPr>
          <p:nvPr>
            <p:ph type="sldNum" sz="quarter" idx="5"/>
          </p:nvPr>
        </p:nvSpPr>
        <p:spPr/>
        <p:txBody>
          <a:bodyPr/>
          <a:lstStyle/>
          <a:p>
            <a:pPr>
              <a:defRPr/>
            </a:pPr>
            <a:fld id="{8A9C858D-7EB2-48B7-BC45-9CE5BF64A5CF}" type="slidenum">
              <a:rPr lang="en-CA" smtClean="0"/>
              <a:pPr>
                <a:defRPr/>
              </a:pPr>
              <a:t>7</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so</a:t>
            </a:r>
            <a:r>
              <a:rPr lang="en-CA" baseline="0" dirty="0"/>
              <a:t> t</a:t>
            </a:r>
            <a:r>
              <a:rPr lang="en-CA" dirty="0"/>
              <a:t>here</a:t>
            </a:r>
            <a:r>
              <a:rPr lang="en-CA" baseline="0" dirty="0"/>
              <a:t> are differences between collaboration types but all of them tend to be more successful if they enjoy these factors…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baseline="0" dirty="0"/>
              <a:t>Facilitation…</a:t>
            </a:r>
            <a:r>
              <a:rPr lang="en-CA" baseline="0" dirty="0"/>
              <a:t>:</a:t>
            </a:r>
            <a:r>
              <a:rPr lang="en-CA" dirty="0"/>
              <a:t> we will be talking</a:t>
            </a:r>
            <a:r>
              <a:rPr lang="en-CA" baseline="0" dirty="0"/>
              <a:t> about facilitation a little later</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u="none" baseline="0" dirty="0"/>
              <a:t>Basic resources</a:t>
            </a:r>
            <a:r>
              <a:rPr lang="en-CA" baseline="0" dirty="0"/>
              <a:t>: collaboration doesn’t necessarily cost much but human and technology costs can be factors</a:t>
            </a:r>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8</a:t>
            </a:fld>
            <a:endParaRPr lang="en-CA"/>
          </a:p>
        </p:txBody>
      </p:sp>
    </p:spTree>
    <p:extLst>
      <p:ext uri="{BB962C8B-B14F-4D97-AF65-F5344CB8AC3E}">
        <p14:creationId xmlns:p14="http://schemas.microsoft.com/office/powerpoint/2010/main" val="18964420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so how is collaboration linked with KM?...</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Shared context…: KM</a:t>
            </a:r>
            <a:r>
              <a:rPr lang="en-CA" baseline="0" dirty="0"/>
              <a:t> authors Fahey and </a:t>
            </a:r>
            <a:r>
              <a:rPr lang="en-CA" baseline="0" dirty="0" err="1"/>
              <a:t>Prusak</a:t>
            </a:r>
            <a:r>
              <a:rPr lang="en-CA" baseline="0" dirty="0"/>
              <a:t> argue that shared context is a fundamental purpose of “managing knowledge”.</a:t>
            </a:r>
            <a:endParaRPr lang="en-CA" dirty="0"/>
          </a:p>
        </p:txBody>
      </p:sp>
      <p:sp>
        <p:nvSpPr>
          <p:cNvPr id="4" name="Slide Number Placeholder 3"/>
          <p:cNvSpPr>
            <a:spLocks noGrp="1"/>
          </p:cNvSpPr>
          <p:nvPr>
            <p:ph type="sldNum" sz="quarter" idx="10"/>
          </p:nvPr>
        </p:nvSpPr>
        <p:spPr/>
        <p:txBody>
          <a:bodyPr/>
          <a:lstStyle/>
          <a:p>
            <a:pPr>
              <a:defRPr/>
            </a:pPr>
            <a:fld id="{631DAF2C-096C-4B23-B2F0-733D708F7019}" type="slidenum">
              <a:rPr lang="en-CA" smtClean="0"/>
              <a:pPr>
                <a:defRPr/>
              </a:pPr>
              <a:t>9</a:t>
            </a:fld>
            <a:endParaRPr lang="en-CA"/>
          </a:p>
        </p:txBody>
      </p:sp>
    </p:spTree>
    <p:extLst>
      <p:ext uri="{BB962C8B-B14F-4D97-AF65-F5344CB8AC3E}">
        <p14:creationId xmlns:p14="http://schemas.microsoft.com/office/powerpoint/2010/main" val="715323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u="sng" dirty="0"/>
              <a:t>Trainers notes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CA" dirty="0"/>
              <a:t>Link from last slide:… </a:t>
            </a:r>
            <a:r>
              <a:rPr lang="en-CA" altLang="en-US" dirty="0"/>
              <a:t>in</a:t>
            </a:r>
            <a:r>
              <a:rPr lang="en-CA" altLang="en-US" baseline="0" dirty="0"/>
              <a:t> KM literature, Communities of Practice is a term that comes up often, as it is seen by many to be the strongest mechanism for the exchange of tacit knowledge… </a:t>
            </a:r>
            <a:endParaRPr lang="en-CA" altLang="en-US" dirty="0"/>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8BD526E3-11EC-4A68-A724-88A4BC7227FB}" type="slidenum">
              <a:rPr lang="en-CA">
                <a:solidFill>
                  <a:prstClr val="black"/>
                </a:solidFill>
              </a:rPr>
              <a:pPr>
                <a:defRPr/>
              </a:pPr>
              <a:t>10</a:t>
            </a:fld>
            <a:endParaRPr lang="en-CA">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p>
        </p:txBody>
      </p:sp>
      <p:sp>
        <p:nvSpPr>
          <p:cNvPr id="6" name="Date Placeholder 6"/>
          <p:cNvSpPr>
            <a:spLocks noGrp="1"/>
          </p:cNvSpPr>
          <p:nvPr>
            <p:ph type="dt" sz="half" idx="10"/>
          </p:nvPr>
        </p:nvSpPr>
        <p:spPr/>
        <p:txBody>
          <a:bodyPr/>
          <a:lstStyle>
            <a:lvl1pPr>
              <a:defRPr/>
            </a:lvl1pPr>
            <a:extLst/>
          </a:lstStyle>
          <a:p>
            <a:pPr>
              <a:defRPr/>
            </a:pPr>
            <a:fld id="{B4E380AB-53C6-4851-975A-648880E5D66D}" type="datetimeFigureOut">
              <a:rPr lang="en-CA"/>
              <a:pPr>
                <a:defRPr/>
              </a:pPr>
              <a:t>2019-07-17</a:t>
            </a:fld>
            <a:endParaRPr lang="en-CA"/>
          </a:p>
        </p:txBody>
      </p:sp>
      <p:sp>
        <p:nvSpPr>
          <p:cNvPr id="7" name="Footer Placeholder 19"/>
          <p:cNvSpPr>
            <a:spLocks noGrp="1"/>
          </p:cNvSpPr>
          <p:nvPr>
            <p:ph type="ftr" sz="quarter" idx="11"/>
          </p:nvPr>
        </p:nvSpPr>
        <p:spPr/>
        <p:txBody>
          <a:bodyPr/>
          <a:lstStyle>
            <a:lvl1pPr>
              <a:defRPr/>
            </a:lvl1pPr>
            <a:extLst/>
          </a:lstStyle>
          <a:p>
            <a:pPr>
              <a:defRPr/>
            </a:pPr>
            <a:endParaRPr lang="en-CA"/>
          </a:p>
        </p:txBody>
      </p:sp>
      <p:sp>
        <p:nvSpPr>
          <p:cNvPr id="8" name="Slide Number Placeholder 9"/>
          <p:cNvSpPr>
            <a:spLocks noGrp="1"/>
          </p:cNvSpPr>
          <p:nvPr>
            <p:ph type="sldNum" sz="quarter" idx="12"/>
          </p:nvPr>
        </p:nvSpPr>
        <p:spPr/>
        <p:txBody>
          <a:bodyPr/>
          <a:lstStyle>
            <a:lvl1pPr>
              <a:defRPr/>
            </a:lvl1pPr>
            <a:extLst/>
          </a:lstStyle>
          <a:p>
            <a:pPr>
              <a:defRPr/>
            </a:pPr>
            <a:fld id="{492A5759-39CE-4B5B-BB9A-5205259C35D6}" type="slidenum">
              <a:rPr lang="en-CA"/>
              <a:pPr>
                <a:defRPr/>
              </a:pPr>
              <a:t>‹#›</a:t>
            </a:fld>
            <a:endParaRPr lang="en-CA"/>
          </a:p>
        </p:txBody>
      </p:sp>
    </p:spTree>
    <p:extLst>
      <p:ext uri="{BB962C8B-B14F-4D97-AF65-F5344CB8AC3E}">
        <p14:creationId xmlns:p14="http://schemas.microsoft.com/office/powerpoint/2010/main" val="3512701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pPr>
              <a:defRPr/>
            </a:pPr>
            <a:fld id="{8DD62997-7703-402A-B5A3-537521B94119}" type="datetimeFigureOut">
              <a:rPr lang="en-CA"/>
              <a:pPr>
                <a:defRPr/>
              </a:pPr>
              <a:t>2019-07-17</a:t>
            </a:fld>
            <a:endParaRPr lang="en-CA"/>
          </a:p>
        </p:txBody>
      </p:sp>
      <p:sp>
        <p:nvSpPr>
          <p:cNvPr id="5" name="Footer Placeholder 9"/>
          <p:cNvSpPr>
            <a:spLocks noGrp="1"/>
          </p:cNvSpPr>
          <p:nvPr>
            <p:ph type="ftr" sz="quarter" idx="11"/>
          </p:nvPr>
        </p:nvSpPr>
        <p:spPr/>
        <p:txBody>
          <a:bodyPr/>
          <a:lstStyle>
            <a:lvl1pPr>
              <a:defRPr/>
            </a:lvl1pPr>
          </a:lstStyle>
          <a:p>
            <a:pPr>
              <a:defRPr/>
            </a:pPr>
            <a:endParaRPr lang="en-CA"/>
          </a:p>
        </p:txBody>
      </p:sp>
      <p:sp>
        <p:nvSpPr>
          <p:cNvPr id="6" name="Slide Number Placeholder 21"/>
          <p:cNvSpPr>
            <a:spLocks noGrp="1"/>
          </p:cNvSpPr>
          <p:nvPr>
            <p:ph type="sldNum" sz="quarter" idx="12"/>
          </p:nvPr>
        </p:nvSpPr>
        <p:spPr/>
        <p:txBody>
          <a:bodyPr/>
          <a:lstStyle>
            <a:lvl1pPr>
              <a:defRPr/>
            </a:lvl1pPr>
          </a:lstStyle>
          <a:p>
            <a:pPr>
              <a:defRPr/>
            </a:pPr>
            <a:fld id="{CED6723C-942D-4D28-B230-E469259B297E}" type="slidenum">
              <a:rPr lang="en-CA"/>
              <a:pPr>
                <a:defRPr/>
              </a:pPr>
              <a:t>‹#›</a:t>
            </a:fld>
            <a:endParaRPr lang="en-CA"/>
          </a:p>
        </p:txBody>
      </p:sp>
    </p:spTree>
    <p:extLst>
      <p:ext uri="{BB962C8B-B14F-4D97-AF65-F5344CB8AC3E}">
        <p14:creationId xmlns:p14="http://schemas.microsoft.com/office/powerpoint/2010/main" val="1665331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pPr>
              <a:defRPr/>
            </a:pPr>
            <a:fld id="{44199CD3-CBFE-4FB9-ACD8-BEAA405A8BAB}" type="datetimeFigureOut">
              <a:rPr lang="en-CA"/>
              <a:pPr>
                <a:defRPr/>
              </a:pPr>
              <a:t>2019-07-17</a:t>
            </a:fld>
            <a:endParaRPr lang="en-CA"/>
          </a:p>
        </p:txBody>
      </p:sp>
      <p:sp>
        <p:nvSpPr>
          <p:cNvPr id="5" name="Footer Placeholder 9"/>
          <p:cNvSpPr>
            <a:spLocks noGrp="1"/>
          </p:cNvSpPr>
          <p:nvPr>
            <p:ph type="ftr" sz="quarter" idx="11"/>
          </p:nvPr>
        </p:nvSpPr>
        <p:spPr/>
        <p:txBody>
          <a:bodyPr/>
          <a:lstStyle>
            <a:lvl1pPr>
              <a:defRPr/>
            </a:lvl1pPr>
          </a:lstStyle>
          <a:p>
            <a:pPr>
              <a:defRPr/>
            </a:pPr>
            <a:endParaRPr lang="en-CA"/>
          </a:p>
        </p:txBody>
      </p:sp>
      <p:sp>
        <p:nvSpPr>
          <p:cNvPr id="6" name="Slide Number Placeholder 21"/>
          <p:cNvSpPr>
            <a:spLocks noGrp="1"/>
          </p:cNvSpPr>
          <p:nvPr>
            <p:ph type="sldNum" sz="quarter" idx="12"/>
          </p:nvPr>
        </p:nvSpPr>
        <p:spPr/>
        <p:txBody>
          <a:bodyPr/>
          <a:lstStyle>
            <a:lvl1pPr>
              <a:defRPr/>
            </a:lvl1pPr>
          </a:lstStyle>
          <a:p>
            <a:pPr>
              <a:defRPr/>
            </a:pPr>
            <a:fld id="{445E3ADF-8A04-4975-9F89-83187F0FD61C}" type="slidenum">
              <a:rPr lang="en-CA"/>
              <a:pPr>
                <a:defRPr/>
              </a:pPr>
              <a:t>‹#›</a:t>
            </a:fld>
            <a:endParaRPr lang="en-CA"/>
          </a:p>
        </p:txBody>
      </p:sp>
    </p:spTree>
    <p:extLst>
      <p:ext uri="{BB962C8B-B14F-4D97-AF65-F5344CB8AC3E}">
        <p14:creationId xmlns:p14="http://schemas.microsoft.com/office/powerpoint/2010/main" val="3263391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pPr>
              <a:defRPr/>
            </a:pPr>
            <a:fld id="{A2B20A0B-27D9-452F-A4D1-8D41377F512E}" type="datetimeFigureOut">
              <a:rPr lang="en-CA"/>
              <a:pPr>
                <a:defRPr/>
              </a:pPr>
              <a:t>2019-07-17</a:t>
            </a:fld>
            <a:endParaRPr lang="en-CA"/>
          </a:p>
        </p:txBody>
      </p:sp>
      <p:sp>
        <p:nvSpPr>
          <p:cNvPr id="5" name="Footer Placeholder 9"/>
          <p:cNvSpPr>
            <a:spLocks noGrp="1"/>
          </p:cNvSpPr>
          <p:nvPr>
            <p:ph type="ftr" sz="quarter" idx="11"/>
          </p:nvPr>
        </p:nvSpPr>
        <p:spPr/>
        <p:txBody>
          <a:bodyPr/>
          <a:lstStyle>
            <a:lvl1pPr>
              <a:defRPr/>
            </a:lvl1pPr>
          </a:lstStyle>
          <a:p>
            <a:pPr>
              <a:defRPr/>
            </a:pPr>
            <a:endParaRPr lang="en-CA"/>
          </a:p>
        </p:txBody>
      </p:sp>
      <p:sp>
        <p:nvSpPr>
          <p:cNvPr id="6" name="Slide Number Placeholder 21"/>
          <p:cNvSpPr>
            <a:spLocks noGrp="1"/>
          </p:cNvSpPr>
          <p:nvPr>
            <p:ph type="sldNum" sz="quarter" idx="12"/>
          </p:nvPr>
        </p:nvSpPr>
        <p:spPr/>
        <p:txBody>
          <a:bodyPr/>
          <a:lstStyle>
            <a:lvl1pPr>
              <a:defRPr/>
            </a:lvl1pPr>
          </a:lstStyle>
          <a:p>
            <a:pPr>
              <a:defRPr/>
            </a:pPr>
            <a:fld id="{F93F5364-66CC-4075-BDB9-AAAA5F139E46}" type="slidenum">
              <a:rPr lang="en-CA"/>
              <a:pPr>
                <a:defRPr/>
              </a:pPr>
              <a:t>‹#›</a:t>
            </a:fld>
            <a:endParaRPr lang="en-CA"/>
          </a:p>
        </p:txBody>
      </p:sp>
    </p:spTree>
    <p:extLst>
      <p:ext uri="{BB962C8B-B14F-4D97-AF65-F5344CB8AC3E}">
        <p14:creationId xmlns:p14="http://schemas.microsoft.com/office/powerpoint/2010/main" val="2792177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t>Click to edit Master text styles</a:t>
            </a:r>
          </a:p>
        </p:txBody>
      </p:sp>
      <p:sp>
        <p:nvSpPr>
          <p:cNvPr id="8" name="Date Placeholder 3"/>
          <p:cNvSpPr>
            <a:spLocks noGrp="1"/>
          </p:cNvSpPr>
          <p:nvPr>
            <p:ph type="dt" sz="half" idx="10"/>
          </p:nvPr>
        </p:nvSpPr>
        <p:spPr/>
        <p:txBody>
          <a:bodyPr/>
          <a:lstStyle>
            <a:lvl1pPr>
              <a:defRPr/>
            </a:lvl1pPr>
            <a:extLst/>
          </a:lstStyle>
          <a:p>
            <a:pPr>
              <a:defRPr/>
            </a:pPr>
            <a:fld id="{3727EB0A-DBBF-4B73-9948-50B098008E08}" type="datetimeFigureOut">
              <a:rPr lang="en-CA"/>
              <a:pPr>
                <a:defRPr/>
              </a:pPr>
              <a:t>2019-07-17</a:t>
            </a:fld>
            <a:endParaRPr lang="en-CA"/>
          </a:p>
        </p:txBody>
      </p:sp>
      <p:sp>
        <p:nvSpPr>
          <p:cNvPr id="9" name="Footer Placeholder 4"/>
          <p:cNvSpPr>
            <a:spLocks noGrp="1"/>
          </p:cNvSpPr>
          <p:nvPr>
            <p:ph type="ftr" sz="quarter" idx="11"/>
          </p:nvPr>
        </p:nvSpPr>
        <p:spPr/>
        <p:txBody>
          <a:bodyPr/>
          <a:lstStyle>
            <a:lvl1pPr>
              <a:defRPr/>
            </a:lvl1pPr>
            <a:extLst/>
          </a:lstStyle>
          <a:p>
            <a:pPr>
              <a:defRPr/>
            </a:pPr>
            <a:endParaRPr lang="en-CA"/>
          </a:p>
        </p:txBody>
      </p:sp>
      <p:sp>
        <p:nvSpPr>
          <p:cNvPr id="10" name="Slide Number Placeholder 5"/>
          <p:cNvSpPr>
            <a:spLocks noGrp="1"/>
          </p:cNvSpPr>
          <p:nvPr>
            <p:ph type="sldNum" sz="quarter" idx="12"/>
          </p:nvPr>
        </p:nvSpPr>
        <p:spPr/>
        <p:txBody>
          <a:bodyPr/>
          <a:lstStyle>
            <a:lvl1pPr>
              <a:defRPr/>
            </a:lvl1pPr>
            <a:extLst/>
          </a:lstStyle>
          <a:p>
            <a:pPr>
              <a:defRPr/>
            </a:pPr>
            <a:fld id="{DBA2A1AE-6E12-444D-BB45-020EA27EA170}" type="slidenum">
              <a:rPr lang="en-CA"/>
              <a:pPr>
                <a:defRPr/>
              </a:pPr>
              <a:t>‹#›</a:t>
            </a:fld>
            <a:endParaRPr lang="en-CA"/>
          </a:p>
        </p:txBody>
      </p:sp>
    </p:spTree>
    <p:extLst>
      <p:ext uri="{BB962C8B-B14F-4D97-AF65-F5344CB8AC3E}">
        <p14:creationId xmlns:p14="http://schemas.microsoft.com/office/powerpoint/2010/main" val="3486678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p:cNvSpPr>
            <a:spLocks noGrp="1"/>
          </p:cNvSpPr>
          <p:nvPr>
            <p:ph type="dt" sz="half" idx="10"/>
          </p:nvPr>
        </p:nvSpPr>
        <p:spPr/>
        <p:txBody>
          <a:bodyPr/>
          <a:lstStyle>
            <a:lvl1pPr>
              <a:defRPr/>
            </a:lvl1pPr>
          </a:lstStyle>
          <a:p>
            <a:pPr>
              <a:defRPr/>
            </a:pPr>
            <a:fld id="{F2AF745F-305F-47DD-B89B-BDB41BAF4C3E}" type="datetimeFigureOut">
              <a:rPr lang="en-CA"/>
              <a:pPr>
                <a:defRPr/>
              </a:pPr>
              <a:t>2019-07-17</a:t>
            </a:fld>
            <a:endParaRPr lang="en-CA"/>
          </a:p>
        </p:txBody>
      </p:sp>
      <p:sp>
        <p:nvSpPr>
          <p:cNvPr id="6" name="Footer Placeholder 9"/>
          <p:cNvSpPr>
            <a:spLocks noGrp="1"/>
          </p:cNvSpPr>
          <p:nvPr>
            <p:ph type="ftr" sz="quarter" idx="11"/>
          </p:nvPr>
        </p:nvSpPr>
        <p:spPr/>
        <p:txBody>
          <a:bodyPr/>
          <a:lstStyle>
            <a:lvl1pPr>
              <a:defRPr/>
            </a:lvl1pPr>
          </a:lstStyle>
          <a:p>
            <a:pPr>
              <a:defRPr/>
            </a:pPr>
            <a:endParaRPr lang="en-CA"/>
          </a:p>
        </p:txBody>
      </p:sp>
      <p:sp>
        <p:nvSpPr>
          <p:cNvPr id="7" name="Slide Number Placeholder 21"/>
          <p:cNvSpPr>
            <a:spLocks noGrp="1"/>
          </p:cNvSpPr>
          <p:nvPr>
            <p:ph type="sldNum" sz="quarter" idx="12"/>
          </p:nvPr>
        </p:nvSpPr>
        <p:spPr/>
        <p:txBody>
          <a:bodyPr/>
          <a:lstStyle>
            <a:lvl1pPr>
              <a:defRPr/>
            </a:lvl1pPr>
          </a:lstStyle>
          <a:p>
            <a:pPr>
              <a:defRPr/>
            </a:pPr>
            <a:fld id="{A8799777-21AD-4AFF-9EEF-26105E6D1F26}" type="slidenum">
              <a:rPr lang="en-CA"/>
              <a:pPr>
                <a:defRPr/>
              </a:pPr>
              <a:t>‹#›</a:t>
            </a:fld>
            <a:endParaRPr lang="en-CA"/>
          </a:p>
        </p:txBody>
      </p:sp>
    </p:spTree>
    <p:extLst>
      <p:ext uri="{BB962C8B-B14F-4D97-AF65-F5344CB8AC3E}">
        <p14:creationId xmlns:p14="http://schemas.microsoft.com/office/powerpoint/2010/main" val="2879311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extLst/>
          </a:lstStyle>
          <a:p>
            <a:pPr>
              <a:defRPr/>
            </a:pPr>
            <a:fld id="{E39D78F3-47B2-4C26-9B60-EEC10B89AA51}" type="datetimeFigureOut">
              <a:rPr lang="en-CA"/>
              <a:pPr>
                <a:defRPr/>
              </a:pPr>
              <a:t>2019-07-17</a:t>
            </a:fld>
            <a:endParaRPr lang="en-CA"/>
          </a:p>
        </p:txBody>
      </p:sp>
      <p:sp>
        <p:nvSpPr>
          <p:cNvPr id="8" name="Footer Placeholder 7"/>
          <p:cNvSpPr>
            <a:spLocks noGrp="1"/>
          </p:cNvSpPr>
          <p:nvPr>
            <p:ph type="ftr" sz="quarter" idx="11"/>
          </p:nvPr>
        </p:nvSpPr>
        <p:spPr/>
        <p:txBody>
          <a:bodyPr/>
          <a:lstStyle>
            <a:lvl1pPr>
              <a:defRPr/>
            </a:lvl1pPr>
            <a:extLst/>
          </a:lstStyle>
          <a:p>
            <a:pPr>
              <a:defRPr/>
            </a:pPr>
            <a:endParaRPr lang="en-CA"/>
          </a:p>
        </p:txBody>
      </p:sp>
      <p:sp>
        <p:nvSpPr>
          <p:cNvPr id="9" name="Slide Number Placeholder 8"/>
          <p:cNvSpPr>
            <a:spLocks noGrp="1"/>
          </p:cNvSpPr>
          <p:nvPr>
            <p:ph type="sldNum" sz="quarter" idx="12"/>
          </p:nvPr>
        </p:nvSpPr>
        <p:spPr/>
        <p:txBody>
          <a:bodyPr/>
          <a:lstStyle>
            <a:lvl1pPr>
              <a:defRPr/>
            </a:lvl1pPr>
            <a:extLst/>
          </a:lstStyle>
          <a:p>
            <a:pPr>
              <a:defRPr/>
            </a:pPr>
            <a:fld id="{ED509752-C57D-4156-BF9E-57C9017444A6}" type="slidenum">
              <a:rPr lang="en-CA"/>
              <a:pPr>
                <a:defRPr/>
              </a:pPr>
              <a:t>‹#›</a:t>
            </a:fld>
            <a:endParaRPr lang="en-CA"/>
          </a:p>
        </p:txBody>
      </p:sp>
    </p:spTree>
    <p:extLst>
      <p:ext uri="{BB962C8B-B14F-4D97-AF65-F5344CB8AC3E}">
        <p14:creationId xmlns:p14="http://schemas.microsoft.com/office/powerpoint/2010/main" val="1920915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a:t>Click to edit Master title style</a:t>
            </a:r>
          </a:p>
        </p:txBody>
      </p:sp>
      <p:sp>
        <p:nvSpPr>
          <p:cNvPr id="3" name="Date Placeholder 23"/>
          <p:cNvSpPr>
            <a:spLocks noGrp="1"/>
          </p:cNvSpPr>
          <p:nvPr>
            <p:ph type="dt" sz="half" idx="10"/>
          </p:nvPr>
        </p:nvSpPr>
        <p:spPr/>
        <p:txBody>
          <a:bodyPr/>
          <a:lstStyle>
            <a:lvl1pPr>
              <a:defRPr/>
            </a:lvl1pPr>
          </a:lstStyle>
          <a:p>
            <a:pPr>
              <a:defRPr/>
            </a:pPr>
            <a:fld id="{34816256-B791-4756-83C1-CAC517B25151}" type="datetimeFigureOut">
              <a:rPr lang="en-CA"/>
              <a:pPr>
                <a:defRPr/>
              </a:pPr>
              <a:t>2019-07-17</a:t>
            </a:fld>
            <a:endParaRPr lang="en-CA"/>
          </a:p>
        </p:txBody>
      </p:sp>
      <p:sp>
        <p:nvSpPr>
          <p:cNvPr id="4" name="Footer Placeholder 9"/>
          <p:cNvSpPr>
            <a:spLocks noGrp="1"/>
          </p:cNvSpPr>
          <p:nvPr>
            <p:ph type="ftr" sz="quarter" idx="11"/>
          </p:nvPr>
        </p:nvSpPr>
        <p:spPr/>
        <p:txBody>
          <a:bodyPr/>
          <a:lstStyle>
            <a:lvl1pPr>
              <a:defRPr/>
            </a:lvl1pPr>
          </a:lstStyle>
          <a:p>
            <a:pPr>
              <a:defRPr/>
            </a:pPr>
            <a:endParaRPr lang="en-CA"/>
          </a:p>
        </p:txBody>
      </p:sp>
      <p:sp>
        <p:nvSpPr>
          <p:cNvPr id="5" name="Slide Number Placeholder 21"/>
          <p:cNvSpPr>
            <a:spLocks noGrp="1"/>
          </p:cNvSpPr>
          <p:nvPr>
            <p:ph type="sldNum" sz="quarter" idx="12"/>
          </p:nvPr>
        </p:nvSpPr>
        <p:spPr/>
        <p:txBody>
          <a:bodyPr/>
          <a:lstStyle>
            <a:lvl1pPr>
              <a:defRPr/>
            </a:lvl1pPr>
          </a:lstStyle>
          <a:p>
            <a:pPr>
              <a:defRPr/>
            </a:pPr>
            <a:fld id="{800F7A52-91EE-4F76-A3CE-A1C0F2B30953}" type="slidenum">
              <a:rPr lang="en-CA"/>
              <a:pPr>
                <a:defRPr/>
              </a:pPr>
              <a:t>‹#›</a:t>
            </a:fld>
            <a:endParaRPr lang="en-CA"/>
          </a:p>
        </p:txBody>
      </p:sp>
    </p:spTree>
    <p:extLst>
      <p:ext uri="{BB962C8B-B14F-4D97-AF65-F5344CB8AC3E}">
        <p14:creationId xmlns:p14="http://schemas.microsoft.com/office/powerpoint/2010/main" val="3060843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Date Placeholder 1"/>
          <p:cNvSpPr>
            <a:spLocks noGrp="1"/>
          </p:cNvSpPr>
          <p:nvPr>
            <p:ph type="dt" sz="half" idx="10"/>
          </p:nvPr>
        </p:nvSpPr>
        <p:spPr/>
        <p:txBody>
          <a:bodyPr/>
          <a:lstStyle>
            <a:lvl1pPr>
              <a:defRPr/>
            </a:lvl1pPr>
            <a:extLst/>
          </a:lstStyle>
          <a:p>
            <a:pPr>
              <a:defRPr/>
            </a:pPr>
            <a:fld id="{014E52CB-2DDC-4F33-A54D-F4F808FE960E}" type="datetimeFigureOut">
              <a:rPr lang="en-CA"/>
              <a:pPr>
                <a:defRPr/>
              </a:pPr>
              <a:t>2019-07-17</a:t>
            </a:fld>
            <a:endParaRPr lang="en-CA"/>
          </a:p>
        </p:txBody>
      </p:sp>
      <p:sp>
        <p:nvSpPr>
          <p:cNvPr id="5" name="Footer Placeholder 2"/>
          <p:cNvSpPr>
            <a:spLocks noGrp="1"/>
          </p:cNvSpPr>
          <p:nvPr>
            <p:ph type="ftr" sz="quarter" idx="11"/>
          </p:nvPr>
        </p:nvSpPr>
        <p:spPr/>
        <p:txBody>
          <a:bodyPr/>
          <a:lstStyle>
            <a:lvl1pPr>
              <a:defRPr/>
            </a:lvl1pPr>
            <a:extLst/>
          </a:lstStyle>
          <a:p>
            <a:pPr>
              <a:defRPr/>
            </a:pPr>
            <a:endParaRPr lang="en-CA"/>
          </a:p>
        </p:txBody>
      </p:sp>
      <p:sp>
        <p:nvSpPr>
          <p:cNvPr id="6" name="Slide Number Placeholder 3"/>
          <p:cNvSpPr>
            <a:spLocks noGrp="1"/>
          </p:cNvSpPr>
          <p:nvPr>
            <p:ph type="sldNum" sz="quarter" idx="12"/>
          </p:nvPr>
        </p:nvSpPr>
        <p:spPr/>
        <p:txBody>
          <a:bodyPr/>
          <a:lstStyle>
            <a:lvl1pPr>
              <a:defRPr/>
            </a:lvl1pPr>
            <a:extLst/>
          </a:lstStyle>
          <a:p>
            <a:pPr>
              <a:defRPr/>
            </a:pPr>
            <a:fld id="{508522CF-C96A-482E-96BC-AB0DE1307175}" type="slidenum">
              <a:rPr lang="en-CA"/>
              <a:pPr>
                <a:defRPr/>
              </a:pPr>
              <a:t>‹#›</a:t>
            </a:fld>
            <a:endParaRPr lang="en-CA"/>
          </a:p>
        </p:txBody>
      </p:sp>
    </p:spTree>
    <p:extLst>
      <p:ext uri="{BB962C8B-B14F-4D97-AF65-F5344CB8AC3E}">
        <p14:creationId xmlns:p14="http://schemas.microsoft.com/office/powerpoint/2010/main" val="3524718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extLst/>
          </a:lstStyle>
          <a:p>
            <a:pPr>
              <a:defRPr/>
            </a:pPr>
            <a:fld id="{45305185-6203-4152-8E51-458E5010B326}" type="datetimeFigureOut">
              <a:rPr lang="en-CA"/>
              <a:pPr>
                <a:defRPr/>
              </a:pPr>
              <a:t>2019-07-17</a:t>
            </a:fld>
            <a:endParaRPr lang="en-CA"/>
          </a:p>
        </p:txBody>
      </p:sp>
      <p:sp>
        <p:nvSpPr>
          <p:cNvPr id="6" name="Footer Placeholder 5"/>
          <p:cNvSpPr>
            <a:spLocks noGrp="1"/>
          </p:cNvSpPr>
          <p:nvPr>
            <p:ph type="ftr" sz="quarter" idx="11"/>
          </p:nvPr>
        </p:nvSpPr>
        <p:spPr/>
        <p:txBody>
          <a:bodyPr/>
          <a:lstStyle>
            <a:lvl1pPr>
              <a:defRPr/>
            </a:lvl1pPr>
            <a:extLst/>
          </a:lstStyle>
          <a:p>
            <a:pPr>
              <a:defRPr/>
            </a:pPr>
            <a:endParaRPr lang="en-CA"/>
          </a:p>
        </p:txBody>
      </p:sp>
      <p:sp>
        <p:nvSpPr>
          <p:cNvPr id="7" name="Slide Number Placeholder 6"/>
          <p:cNvSpPr>
            <a:spLocks noGrp="1"/>
          </p:cNvSpPr>
          <p:nvPr>
            <p:ph type="sldNum" sz="quarter" idx="12"/>
          </p:nvPr>
        </p:nvSpPr>
        <p:spPr/>
        <p:txBody>
          <a:bodyPr/>
          <a:lstStyle>
            <a:lvl1pPr>
              <a:defRPr/>
            </a:lvl1pPr>
            <a:extLst/>
          </a:lstStyle>
          <a:p>
            <a:pPr>
              <a:defRPr/>
            </a:pPr>
            <a:fld id="{931971E7-8831-47FE-B38D-E11F969940AC}" type="slidenum">
              <a:rPr lang="en-CA"/>
              <a:pPr>
                <a:defRPr/>
              </a:pPr>
              <a:t>‹#›</a:t>
            </a:fld>
            <a:endParaRPr lang="en-CA"/>
          </a:p>
        </p:txBody>
      </p:sp>
    </p:spTree>
    <p:extLst>
      <p:ext uri="{BB962C8B-B14F-4D97-AF65-F5344CB8AC3E}">
        <p14:creationId xmlns:p14="http://schemas.microsoft.com/office/powerpoint/2010/main" val="2777554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cs typeface="+mn-cs"/>
            </a:endParaRPr>
          </a:p>
        </p:txBody>
      </p:sp>
      <p:sp>
        <p:nvSpPr>
          <p:cNvPr id="6" name="Flowchart: 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lowchart: 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a:t>Click to edit Master title style</a:t>
            </a: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a:t>Click to edit Master text styles</a:t>
            </a:r>
          </a:p>
        </p:txBody>
      </p:sp>
      <p:sp>
        <p:nvSpPr>
          <p:cNvPr id="8" name="Date Placeholder 4"/>
          <p:cNvSpPr>
            <a:spLocks noGrp="1"/>
          </p:cNvSpPr>
          <p:nvPr>
            <p:ph type="dt" sz="half" idx="10"/>
          </p:nvPr>
        </p:nvSpPr>
        <p:spPr/>
        <p:txBody>
          <a:bodyPr/>
          <a:lstStyle>
            <a:lvl1pPr>
              <a:defRPr/>
            </a:lvl1pPr>
            <a:extLst/>
          </a:lstStyle>
          <a:p>
            <a:pPr>
              <a:defRPr/>
            </a:pPr>
            <a:fld id="{549C828F-F216-41A4-91BB-0EF954172087}" type="datetimeFigureOut">
              <a:rPr lang="en-CA"/>
              <a:pPr>
                <a:defRPr/>
              </a:pPr>
              <a:t>2019-07-17</a:t>
            </a:fld>
            <a:endParaRPr lang="en-CA"/>
          </a:p>
        </p:txBody>
      </p:sp>
      <p:sp>
        <p:nvSpPr>
          <p:cNvPr id="9" name="Footer Placeholder 5"/>
          <p:cNvSpPr>
            <a:spLocks noGrp="1"/>
          </p:cNvSpPr>
          <p:nvPr>
            <p:ph type="ftr" sz="quarter" idx="11"/>
          </p:nvPr>
        </p:nvSpPr>
        <p:spPr/>
        <p:txBody>
          <a:bodyPr/>
          <a:lstStyle>
            <a:lvl1pPr>
              <a:defRPr/>
            </a:lvl1pPr>
            <a:extLst/>
          </a:lstStyle>
          <a:p>
            <a:pPr>
              <a:defRPr/>
            </a:pPr>
            <a:endParaRPr lang="en-CA"/>
          </a:p>
        </p:txBody>
      </p:sp>
      <p:sp>
        <p:nvSpPr>
          <p:cNvPr id="10" name="Slide Number Placeholder 6"/>
          <p:cNvSpPr>
            <a:spLocks noGrp="1"/>
          </p:cNvSpPr>
          <p:nvPr>
            <p:ph type="sldNum" sz="quarter" idx="12"/>
          </p:nvPr>
        </p:nvSpPr>
        <p:spPr/>
        <p:txBody>
          <a:bodyPr/>
          <a:lstStyle>
            <a:lvl1pPr>
              <a:defRPr/>
            </a:lvl1pPr>
            <a:extLst/>
          </a:lstStyle>
          <a:p>
            <a:pPr>
              <a:defRPr/>
            </a:pPr>
            <a:fld id="{51DE165A-1717-43F5-BDF5-FCBE0FA9A79A}" type="slidenum">
              <a:rPr lang="en-CA"/>
              <a:pPr>
                <a:defRPr/>
              </a:pPr>
              <a:t>‹#›</a:t>
            </a:fld>
            <a:endParaRPr lang="en-CA"/>
          </a:p>
        </p:txBody>
      </p:sp>
    </p:spTree>
    <p:extLst>
      <p:ext uri="{BB962C8B-B14F-4D97-AF65-F5344CB8AC3E}">
        <p14:creationId xmlns:p14="http://schemas.microsoft.com/office/powerpoint/2010/main" val="400739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p>
            <a:r>
              <a:rPr lang="en-US"/>
              <a:t>Click to edit Master title style</a:t>
            </a:r>
          </a:p>
        </p:txBody>
      </p:sp>
      <p:sp>
        <p:nvSpPr>
          <p:cNvPr id="1033" name="Text Placeholder 8"/>
          <p:cNvSpPr>
            <a:spLocks noGrp="1"/>
          </p:cNvSpPr>
          <p:nvPr>
            <p:ph type="body" idx="1"/>
          </p:nvPr>
        </p:nvSpPr>
        <p:spPr bwMode="auto">
          <a:xfrm>
            <a:off x="1435100" y="1447800"/>
            <a:ext cx="74993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cs typeface="+mn-cs"/>
              </a:defRPr>
            </a:lvl1pPr>
            <a:extLst/>
          </a:lstStyle>
          <a:p>
            <a:pPr>
              <a:defRPr/>
            </a:pPr>
            <a:fld id="{33D3449A-495B-44F0-98F5-43B146C8091C}" type="datetimeFigureOut">
              <a:rPr lang="en-CA"/>
              <a:pPr>
                <a:defRPr/>
              </a:pPr>
              <a:t>2019-07-17</a:t>
            </a:fld>
            <a:endParaRPr lang="en-C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endParaRPr lang="en-CA"/>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fld id="{6A3198BC-0A3E-4AB5-A85C-F40611CC7D78}" type="slidenum">
              <a:rPr lang="en-CA"/>
              <a:pPr>
                <a:defRPr/>
              </a:pPr>
              <a:t>‹#›</a:t>
            </a:fld>
            <a:endParaRPr lang="en-CA"/>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866" r:id="rId1"/>
    <p:sldLayoutId id="2147483861" r:id="rId2"/>
    <p:sldLayoutId id="2147483867" r:id="rId3"/>
    <p:sldLayoutId id="2147483862" r:id="rId4"/>
    <p:sldLayoutId id="2147483868" r:id="rId5"/>
    <p:sldLayoutId id="2147483863" r:id="rId6"/>
    <p:sldLayoutId id="2147483869" r:id="rId7"/>
    <p:sldLayoutId id="2147483870" r:id="rId8"/>
    <p:sldLayoutId id="2147483871" r:id="rId9"/>
    <p:sldLayoutId id="2147483864" r:id="rId10"/>
    <p:sldLayoutId id="2147483865" r:id="rId11"/>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20.png"/><Relationship Id="rId5" Type="http://schemas.openxmlformats.org/officeDocument/2006/relationships/image" Target="../media/image19.png"/><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microsoft.com/office/2007/relationships/hdphoto" Target="../media/hdphoto2.wdp"/></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microsoft.com/office/2007/relationships/hdphoto" Target="../media/hdphoto3.wdp"/></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hyperlink" Target="https://creativecommons.org/licenses/by/4.0/legalcode" TargetMode="External"/><Relationship Id="rId2" Type="http://schemas.openxmlformats.org/officeDocument/2006/relationships/hyperlink" Target="http://www.cta.in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1788" y="2133600"/>
            <a:ext cx="7002462" cy="2519363"/>
          </a:xfrm>
        </p:spPr>
        <p:txBody>
          <a:bodyPr>
            <a:normAutofit/>
          </a:bodyPr>
          <a:lstStyle/>
          <a:p>
            <a:pPr eaLnBrk="1" fontAlgn="auto" hangingPunct="1">
              <a:spcAft>
                <a:spcPts val="0"/>
              </a:spcAft>
              <a:defRPr/>
            </a:pPr>
            <a:r>
              <a:rPr lang="en-CA" sz="4000" b="1" dirty="0">
                <a:solidFill>
                  <a:schemeClr val="accent4"/>
                </a:solidFill>
              </a:rPr>
              <a:t>Collaboration and Knowledge Exchange</a:t>
            </a:r>
          </a:p>
        </p:txBody>
      </p:sp>
      <p:sp>
        <p:nvSpPr>
          <p:cNvPr id="3" name="Subtitle 2"/>
          <p:cNvSpPr>
            <a:spLocks noGrp="1"/>
          </p:cNvSpPr>
          <p:nvPr>
            <p:ph type="subTitle" idx="1"/>
          </p:nvPr>
        </p:nvSpPr>
        <p:spPr>
          <a:xfrm>
            <a:off x="1619250" y="4797425"/>
            <a:ext cx="6626225" cy="503238"/>
          </a:xfrm>
        </p:spPr>
        <p:txBody>
          <a:bodyPr>
            <a:normAutofit fontScale="70000" lnSpcReduction="20000"/>
          </a:bodyPr>
          <a:lstStyle/>
          <a:p>
            <a:r>
              <a:rPr lang="en-CA" dirty="0">
                <a:solidFill>
                  <a:schemeClr val="accent4"/>
                </a:solidFill>
              </a:rPr>
              <a:t>Unit 5 of the K</a:t>
            </a:r>
            <a:r>
              <a:rPr lang="en-GB" dirty="0" err="1">
                <a:solidFill>
                  <a:schemeClr val="accent4"/>
                </a:solidFill>
              </a:rPr>
              <a:t>nowledge</a:t>
            </a:r>
            <a:r>
              <a:rPr lang="en-GB" dirty="0">
                <a:solidFill>
                  <a:schemeClr val="accent4"/>
                </a:solidFill>
              </a:rPr>
              <a:t> management in agriculture and rural development (KM4ARD) course</a:t>
            </a:r>
            <a:endParaRPr lang="en-CA" dirty="0">
              <a:solidFill>
                <a:schemeClr val="accent4"/>
              </a:solidFill>
            </a:endParaRPr>
          </a:p>
        </p:txBody>
      </p:sp>
      <p:pic>
        <p:nvPicPr>
          <p:cNvPr id="8196" name="Picture 2" descr="X:\KM\CTA\CTA.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6850" y="620713"/>
            <a:ext cx="1404938"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CA" dirty="0">
                <a:solidFill>
                  <a:schemeClr val="accent4"/>
                </a:solidFill>
              </a:rPr>
              <a:t>Communities of Practice (</a:t>
            </a:r>
            <a:r>
              <a:rPr lang="en-CA" dirty="0" err="1">
                <a:solidFill>
                  <a:schemeClr val="accent4"/>
                </a:solidFill>
              </a:rPr>
              <a:t>CoP</a:t>
            </a:r>
            <a:r>
              <a:rPr lang="en-CA" dirty="0">
                <a:solidFill>
                  <a:schemeClr val="accent4"/>
                </a:solidFill>
              </a:rPr>
              <a:t>)</a:t>
            </a:r>
          </a:p>
        </p:txBody>
      </p:sp>
      <p:sp>
        <p:nvSpPr>
          <p:cNvPr id="3" name="Content Placeholder 2"/>
          <p:cNvSpPr>
            <a:spLocks noGrp="1"/>
          </p:cNvSpPr>
          <p:nvPr>
            <p:ph idx="1"/>
          </p:nvPr>
        </p:nvSpPr>
        <p:spPr>
          <a:xfrm>
            <a:off x="1259632" y="1628800"/>
            <a:ext cx="7570787" cy="5040312"/>
          </a:xfrm>
        </p:spPr>
        <p:txBody>
          <a:bodyPr>
            <a:normAutofit fontScale="85000" lnSpcReduction="10000"/>
          </a:bodyPr>
          <a:lstStyle/>
          <a:p>
            <a:pPr marL="82296" indent="0" algn="ctr" eaLnBrk="1" fontAlgn="auto" hangingPunct="1">
              <a:spcAft>
                <a:spcPts val="0"/>
              </a:spcAft>
              <a:buFont typeface="Wingdings 2"/>
              <a:buNone/>
              <a:defRPr/>
            </a:pPr>
            <a:r>
              <a:rPr lang="en-CA" b="1" dirty="0" err="1">
                <a:solidFill>
                  <a:schemeClr val="accent1"/>
                </a:solidFill>
              </a:rPr>
              <a:t>CoP</a:t>
            </a:r>
            <a:r>
              <a:rPr lang="en-CA" b="1" dirty="0">
                <a:solidFill>
                  <a:schemeClr val="accent1"/>
                </a:solidFill>
              </a:rPr>
              <a:t>:</a:t>
            </a:r>
            <a:r>
              <a:rPr lang="en-CA" dirty="0"/>
              <a:t> “Group of people who share a common concern, a set of problems, or interest in a topic and who come together to fulfil both individual and group goals” (</a:t>
            </a:r>
            <a:r>
              <a:rPr lang="en-CA" sz="2400" dirty="0"/>
              <a:t>Wenger, McDermott and Snyder</a:t>
            </a:r>
            <a:r>
              <a:rPr lang="en-CA" dirty="0"/>
              <a:t>)</a:t>
            </a:r>
          </a:p>
          <a:p>
            <a:pPr marL="82296" indent="0" algn="ctr" eaLnBrk="1" fontAlgn="auto" hangingPunct="1">
              <a:spcAft>
                <a:spcPts val="0"/>
              </a:spcAft>
              <a:buFont typeface="Wingdings 2"/>
              <a:buNone/>
              <a:defRPr/>
            </a:pPr>
            <a:endParaRPr lang="en-CA" dirty="0"/>
          </a:p>
          <a:p>
            <a:pPr marL="365760" indent="-283464" eaLnBrk="1" fontAlgn="auto" hangingPunct="1">
              <a:spcAft>
                <a:spcPts val="0"/>
              </a:spcAft>
              <a:buFont typeface="Wingdings 2"/>
              <a:buChar char=""/>
              <a:defRPr/>
            </a:pPr>
            <a:r>
              <a:rPr lang="en-CA" dirty="0"/>
              <a:t>Common interest or domain</a:t>
            </a:r>
          </a:p>
          <a:p>
            <a:pPr marL="365760" indent="-283464" eaLnBrk="1" fontAlgn="auto" hangingPunct="1">
              <a:spcAft>
                <a:spcPts val="0"/>
              </a:spcAft>
              <a:buFont typeface="Wingdings 2"/>
              <a:buChar char=""/>
              <a:defRPr/>
            </a:pPr>
            <a:r>
              <a:rPr lang="en-CA" dirty="0"/>
              <a:t>Online and/or offline (mix of both)</a:t>
            </a:r>
          </a:p>
          <a:p>
            <a:pPr marL="365760" indent="-283464" eaLnBrk="1" fontAlgn="auto" hangingPunct="1">
              <a:spcAft>
                <a:spcPts val="0"/>
              </a:spcAft>
              <a:buFont typeface="Wingdings 2"/>
              <a:buChar char=""/>
              <a:defRPr/>
            </a:pPr>
            <a:r>
              <a:rPr lang="en-CA" dirty="0"/>
              <a:t>Internal to organisation, or external (or a mix of both)</a:t>
            </a:r>
          </a:p>
          <a:p>
            <a:pPr marL="365760" indent="-283464" eaLnBrk="1" fontAlgn="auto" hangingPunct="1">
              <a:spcAft>
                <a:spcPts val="0"/>
              </a:spcAft>
              <a:buFont typeface="Wingdings 2"/>
              <a:buChar char=""/>
              <a:defRPr/>
            </a:pPr>
            <a:r>
              <a:rPr lang="en-CA" dirty="0"/>
              <a:t>Usually learning-focused, solving problems or sharing good practices</a:t>
            </a:r>
          </a:p>
          <a:p>
            <a:pPr marL="365760" indent="-283464" eaLnBrk="1" fontAlgn="auto" hangingPunct="1">
              <a:spcAft>
                <a:spcPts val="0"/>
              </a:spcAft>
              <a:buFont typeface="Wingdings 2"/>
              <a:buChar char=""/>
              <a:defRPr/>
            </a:pPr>
            <a:r>
              <a:rPr lang="en-CA" dirty="0"/>
              <a:t>Informal in nature</a:t>
            </a:r>
          </a:p>
        </p:txBody>
      </p:sp>
    </p:spTree>
    <p:extLst>
      <p:ext uri="{BB962C8B-B14F-4D97-AF65-F5344CB8AC3E}">
        <p14:creationId xmlns:p14="http://schemas.microsoft.com/office/powerpoint/2010/main" val="3115170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88640"/>
            <a:ext cx="7499350" cy="1143000"/>
          </a:xfrm>
        </p:spPr>
        <p:txBody>
          <a:bodyPr>
            <a:normAutofit/>
          </a:bodyPr>
          <a:lstStyle/>
          <a:p>
            <a:pPr eaLnBrk="1" fontAlgn="auto" hangingPunct="1">
              <a:spcAft>
                <a:spcPts val="0"/>
              </a:spcAft>
              <a:defRPr/>
            </a:pPr>
            <a:r>
              <a:rPr lang="en-CA" sz="3900" dirty="0">
                <a:solidFill>
                  <a:srgbClr val="84AA33"/>
                </a:solidFill>
              </a:rPr>
              <a:t>Purpose of </a:t>
            </a:r>
            <a:r>
              <a:rPr lang="en-CA" sz="3900" dirty="0" err="1">
                <a:solidFill>
                  <a:srgbClr val="84AA33"/>
                </a:solidFill>
              </a:rPr>
              <a:t>CoP</a:t>
            </a:r>
            <a:endParaRPr lang="en-CA" dirty="0">
              <a:solidFill>
                <a:schemeClr val="tx2">
                  <a:satMod val="130000"/>
                </a:schemeClr>
              </a:solidFill>
            </a:endParaRPr>
          </a:p>
        </p:txBody>
      </p:sp>
      <p:sp>
        <p:nvSpPr>
          <p:cNvPr id="3" name="Content Placeholder 2"/>
          <p:cNvSpPr>
            <a:spLocks noGrp="1"/>
          </p:cNvSpPr>
          <p:nvPr>
            <p:ph idx="1"/>
          </p:nvPr>
        </p:nvSpPr>
        <p:spPr>
          <a:xfrm>
            <a:off x="1115616" y="1268760"/>
            <a:ext cx="5760367" cy="5328591"/>
          </a:xfrm>
        </p:spPr>
        <p:txBody>
          <a:bodyPr>
            <a:normAutofit fontScale="85000" lnSpcReduction="10000"/>
          </a:bodyPr>
          <a:lstStyle/>
          <a:p>
            <a:pPr marL="365760" indent="-283464" eaLnBrk="1" fontAlgn="auto" hangingPunct="1">
              <a:spcAft>
                <a:spcPts val="0"/>
              </a:spcAft>
              <a:buFont typeface="Wingdings 2"/>
              <a:buChar char=""/>
              <a:defRPr/>
            </a:pPr>
            <a:r>
              <a:rPr lang="en-CA" dirty="0"/>
              <a:t>Knowledge exchange: access to different experiences and knowledge</a:t>
            </a:r>
          </a:p>
          <a:p>
            <a:pPr marL="365760" indent="-283464" eaLnBrk="1" fontAlgn="auto" hangingPunct="1">
              <a:spcAft>
                <a:spcPts val="0"/>
              </a:spcAft>
              <a:buFont typeface="Wingdings 2"/>
              <a:buChar char=""/>
              <a:defRPr/>
            </a:pPr>
            <a:r>
              <a:rPr lang="en-CA" dirty="0"/>
              <a:t>Learning from others’ good practices</a:t>
            </a:r>
          </a:p>
          <a:p>
            <a:pPr marL="365760" indent="-283464" eaLnBrk="1" fontAlgn="auto" hangingPunct="1">
              <a:spcAft>
                <a:spcPts val="0"/>
              </a:spcAft>
              <a:buFont typeface="Wingdings 2"/>
              <a:buChar char=""/>
              <a:defRPr/>
            </a:pPr>
            <a:r>
              <a:rPr lang="en-CA" dirty="0"/>
              <a:t>Joint value creation/co-creation by members</a:t>
            </a:r>
          </a:p>
          <a:p>
            <a:pPr marL="365760" indent="-283464" eaLnBrk="1" fontAlgn="auto" hangingPunct="1">
              <a:spcAft>
                <a:spcPts val="0"/>
              </a:spcAft>
              <a:buFont typeface="Wingdings 2"/>
              <a:buChar char=""/>
              <a:defRPr/>
            </a:pPr>
            <a:r>
              <a:rPr lang="en-CA" dirty="0"/>
              <a:t>Dynamic repository of state of the art practice and knowledge around a topic</a:t>
            </a:r>
          </a:p>
          <a:p>
            <a:pPr marL="365760" indent="-283464" eaLnBrk="1" fontAlgn="auto" hangingPunct="1">
              <a:spcAft>
                <a:spcPts val="0"/>
              </a:spcAft>
              <a:buFont typeface="Wingdings 2"/>
              <a:buChar char=""/>
              <a:defRPr/>
            </a:pPr>
            <a:r>
              <a:rPr lang="en-CA" dirty="0"/>
              <a:t>Leverage and strengthen what members know individually</a:t>
            </a:r>
          </a:p>
          <a:p>
            <a:pPr marL="365760" indent="-283464" eaLnBrk="1" fontAlgn="auto" hangingPunct="1">
              <a:spcAft>
                <a:spcPts val="0"/>
              </a:spcAft>
              <a:buFont typeface="Wingdings 2"/>
              <a:buChar char=""/>
              <a:defRPr/>
            </a:pPr>
            <a:r>
              <a:rPr lang="en-CA" dirty="0"/>
              <a:t>Potentially support mobilization on a scale that is not feasible with individuals</a:t>
            </a:r>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endParaRPr lang="en-CA" dirty="0"/>
          </a:p>
        </p:txBody>
      </p:sp>
      <p:pic>
        <p:nvPicPr>
          <p:cNvPr id="28676"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060503" y="692696"/>
            <a:ext cx="1922687" cy="1440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CA" dirty="0">
                <a:solidFill>
                  <a:schemeClr val="accent4"/>
                </a:solidFill>
              </a:rPr>
              <a:t>Challenges of </a:t>
            </a:r>
            <a:r>
              <a:rPr lang="en-CA" dirty="0" err="1">
                <a:solidFill>
                  <a:schemeClr val="accent4"/>
                </a:solidFill>
              </a:rPr>
              <a:t>CoP</a:t>
            </a:r>
            <a:endParaRPr lang="en-CA" dirty="0">
              <a:solidFill>
                <a:schemeClr val="accent4"/>
              </a:solidFill>
            </a:endParaRPr>
          </a:p>
        </p:txBody>
      </p:sp>
      <p:sp>
        <p:nvSpPr>
          <p:cNvPr id="29699" name="Content Placeholder 2"/>
          <p:cNvSpPr>
            <a:spLocks noGrp="1"/>
          </p:cNvSpPr>
          <p:nvPr>
            <p:ph idx="1"/>
          </p:nvPr>
        </p:nvSpPr>
        <p:spPr>
          <a:xfrm>
            <a:off x="1331640" y="1639411"/>
            <a:ext cx="5760640" cy="5112568"/>
          </a:xfrm>
        </p:spPr>
        <p:txBody>
          <a:bodyPr/>
          <a:lstStyle/>
          <a:p>
            <a:pPr eaLnBrk="1" hangingPunct="1"/>
            <a:r>
              <a:rPr lang="en-CA" altLang="en-US" dirty="0"/>
              <a:t>Trust</a:t>
            </a:r>
          </a:p>
          <a:p>
            <a:pPr eaLnBrk="1" hangingPunct="1"/>
            <a:r>
              <a:rPr lang="en-CA" altLang="en-US" dirty="0"/>
              <a:t>Participation / motivation</a:t>
            </a:r>
          </a:p>
          <a:p>
            <a:pPr eaLnBrk="1" hangingPunct="1"/>
            <a:r>
              <a:rPr lang="en-CA" altLang="en-US" dirty="0"/>
              <a:t>Cultural factors (e.g. language, hierarchy)</a:t>
            </a:r>
          </a:p>
          <a:p>
            <a:pPr eaLnBrk="1" hangingPunct="1"/>
            <a:r>
              <a:rPr lang="en-CA" altLang="en-US" dirty="0"/>
              <a:t>“Build it and they will come” fallacy</a:t>
            </a:r>
          </a:p>
          <a:p>
            <a:pPr eaLnBrk="1" hangingPunct="1"/>
            <a:r>
              <a:rPr lang="en-CA" altLang="en-US" dirty="0"/>
              <a:t>Lack of resources</a:t>
            </a:r>
          </a:p>
          <a:p>
            <a:pPr eaLnBrk="1" hangingPunct="1"/>
            <a:r>
              <a:rPr lang="en-CA" altLang="en-US" dirty="0"/>
              <a:t>Access and connectivity</a:t>
            </a:r>
          </a:p>
          <a:p>
            <a:pPr eaLnBrk="1" hangingPunct="1"/>
            <a:endParaRPr lang="en-CA" altLang="en-US" dirty="0"/>
          </a:p>
        </p:txBody>
      </p:sp>
      <p:pic>
        <p:nvPicPr>
          <p:cNvPr id="10649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88224" y="836711"/>
            <a:ext cx="2117764" cy="1605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09021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CA" dirty="0">
                <a:solidFill>
                  <a:schemeClr val="accent4"/>
                </a:solidFill>
              </a:rPr>
              <a:t>Example of a </a:t>
            </a:r>
            <a:r>
              <a:rPr lang="en-CA" dirty="0" err="1">
                <a:solidFill>
                  <a:schemeClr val="accent4"/>
                </a:solidFill>
              </a:rPr>
              <a:t>CoP</a:t>
            </a:r>
            <a:r>
              <a:rPr lang="en-CA" dirty="0">
                <a:solidFill>
                  <a:schemeClr val="accent4"/>
                </a:solidFill>
              </a:rPr>
              <a:t> in development</a:t>
            </a:r>
          </a:p>
        </p:txBody>
      </p:sp>
      <p:sp>
        <p:nvSpPr>
          <p:cNvPr id="3" name="Content Placeholder 2"/>
          <p:cNvSpPr>
            <a:spLocks noGrp="1"/>
          </p:cNvSpPr>
          <p:nvPr>
            <p:ph idx="1"/>
          </p:nvPr>
        </p:nvSpPr>
        <p:spPr>
          <a:xfrm>
            <a:off x="1187624" y="1451478"/>
            <a:ext cx="5328592" cy="5221288"/>
          </a:xfrm>
        </p:spPr>
        <p:txBody>
          <a:bodyPr>
            <a:normAutofit/>
          </a:bodyPr>
          <a:lstStyle/>
          <a:p>
            <a:pPr marL="365760" indent="-283464" eaLnBrk="1" fontAlgn="auto" hangingPunct="1">
              <a:spcAft>
                <a:spcPts val="0"/>
              </a:spcAft>
              <a:buFont typeface="Wingdings 2"/>
              <a:buChar char=""/>
              <a:defRPr/>
            </a:pPr>
            <a:r>
              <a:rPr lang="en-CA" b="1" dirty="0">
                <a:solidFill>
                  <a:schemeClr val="accent5"/>
                </a:solidFill>
              </a:rPr>
              <a:t>KM4Dev</a:t>
            </a:r>
          </a:p>
          <a:p>
            <a:pPr marL="640080" lvl="1" indent="-237744" eaLnBrk="1" fontAlgn="auto" hangingPunct="1">
              <a:spcAft>
                <a:spcPts val="0"/>
              </a:spcAft>
              <a:buFont typeface="Verdana"/>
              <a:buChar char="◦"/>
              <a:defRPr/>
            </a:pPr>
            <a:r>
              <a:rPr lang="en-CA" dirty="0"/>
              <a:t>Over 2000 members</a:t>
            </a:r>
          </a:p>
          <a:p>
            <a:pPr marL="640080" lvl="1" indent="-237744" eaLnBrk="1" fontAlgn="auto" hangingPunct="1">
              <a:spcAft>
                <a:spcPts val="0"/>
              </a:spcAft>
              <a:buFont typeface="Verdana"/>
              <a:buChar char="◦"/>
              <a:defRPr/>
            </a:pPr>
            <a:r>
              <a:rPr lang="en-CA" dirty="0"/>
              <a:t>Knowledge management for development issues discussed</a:t>
            </a:r>
          </a:p>
          <a:p>
            <a:pPr marL="640080" lvl="1" indent="-237744" eaLnBrk="1" fontAlgn="auto" hangingPunct="1">
              <a:spcAft>
                <a:spcPts val="0"/>
              </a:spcAft>
              <a:buFont typeface="Verdana"/>
              <a:buChar char="◦"/>
              <a:defRPr/>
            </a:pPr>
            <a:r>
              <a:rPr lang="en-CA" dirty="0"/>
              <a:t>Mostly questions asked by  </a:t>
            </a:r>
            <a:r>
              <a:rPr lang="en-CA" dirty="0" err="1"/>
              <a:t>CoP</a:t>
            </a:r>
            <a:r>
              <a:rPr lang="en-CA" dirty="0"/>
              <a:t> members </a:t>
            </a:r>
          </a:p>
          <a:p>
            <a:pPr marL="640080" lvl="1" indent="-237744" eaLnBrk="1" fontAlgn="auto" hangingPunct="1">
              <a:spcAft>
                <a:spcPts val="0"/>
              </a:spcAft>
              <a:buFont typeface="Verdana"/>
              <a:buChar char="◦"/>
              <a:defRPr/>
            </a:pPr>
            <a:r>
              <a:rPr lang="en-CA" dirty="0"/>
              <a:t>Encourage them to summarize discussion </a:t>
            </a:r>
          </a:p>
          <a:p>
            <a:pPr marL="640080" lvl="1" indent="-237744" eaLnBrk="1" fontAlgn="auto" hangingPunct="1">
              <a:spcAft>
                <a:spcPts val="0"/>
              </a:spcAft>
              <a:buFont typeface="Verdana"/>
              <a:buChar char="◦"/>
              <a:defRPr/>
            </a:pPr>
            <a:r>
              <a:rPr lang="en-CA" dirty="0"/>
              <a:t>Currently run and facilitated  by a volunteer Core group</a:t>
            </a:r>
          </a:p>
        </p:txBody>
      </p:sp>
      <p:pic>
        <p:nvPicPr>
          <p:cNvPr id="26628"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5125" y="1484785"/>
            <a:ext cx="2016224" cy="2016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1" y="252413"/>
            <a:ext cx="4033093" cy="1143000"/>
          </a:xfrm>
        </p:spPr>
        <p:txBody>
          <a:bodyPr/>
          <a:lstStyle/>
          <a:p>
            <a:pPr eaLnBrk="1" fontAlgn="auto" hangingPunct="1">
              <a:spcAft>
                <a:spcPts val="0"/>
              </a:spcAft>
              <a:defRPr/>
            </a:pPr>
            <a:r>
              <a:rPr lang="en-CA" dirty="0">
                <a:solidFill>
                  <a:schemeClr val="accent4"/>
                </a:solidFill>
              </a:rPr>
              <a:t>Example in ARD</a:t>
            </a:r>
          </a:p>
        </p:txBody>
      </p:sp>
      <p:sp>
        <p:nvSpPr>
          <p:cNvPr id="3" name="Content Placeholder 2"/>
          <p:cNvSpPr>
            <a:spLocks noGrp="1"/>
          </p:cNvSpPr>
          <p:nvPr>
            <p:ph idx="1"/>
          </p:nvPr>
        </p:nvSpPr>
        <p:spPr>
          <a:xfrm>
            <a:off x="1259632" y="1988839"/>
            <a:ext cx="7416056" cy="4753273"/>
          </a:xfrm>
        </p:spPr>
        <p:txBody>
          <a:bodyPr>
            <a:normAutofit fontScale="92500" lnSpcReduction="10000"/>
          </a:bodyPr>
          <a:lstStyle/>
          <a:p>
            <a:pPr marL="82296" indent="0" eaLnBrk="1" fontAlgn="auto" hangingPunct="1">
              <a:spcAft>
                <a:spcPts val="0"/>
              </a:spcAft>
              <a:buFont typeface="Wingdings 2"/>
              <a:buNone/>
              <a:defRPr/>
            </a:pPr>
            <a:r>
              <a:rPr lang="en-CA" b="1" dirty="0">
                <a:solidFill>
                  <a:schemeClr val="accent5">
                    <a:lumMod val="60000"/>
                    <a:lumOff val="40000"/>
                  </a:schemeClr>
                </a:solidFill>
              </a:rPr>
              <a:t>E-agriculture community: </a:t>
            </a:r>
          </a:p>
          <a:p>
            <a:pPr marL="365760" indent="-283464" eaLnBrk="1" fontAlgn="auto" hangingPunct="1">
              <a:spcAft>
                <a:spcPts val="0"/>
              </a:spcAft>
              <a:buFont typeface="Wingdings 2"/>
              <a:buChar char=""/>
              <a:defRPr/>
            </a:pPr>
            <a:r>
              <a:rPr lang="en-CA" dirty="0"/>
              <a:t>Over 12,000 members from 170 countries </a:t>
            </a:r>
          </a:p>
          <a:p>
            <a:pPr marL="365760" indent="-283464" eaLnBrk="1" fontAlgn="auto" hangingPunct="1">
              <a:spcAft>
                <a:spcPts val="0"/>
              </a:spcAft>
              <a:buFont typeface="Wingdings 2"/>
              <a:buChar char=""/>
              <a:defRPr/>
            </a:pPr>
            <a:r>
              <a:rPr lang="en-CA" dirty="0"/>
              <a:t>Improving policies and processes around the use of ICT in agriculture and rural development, in order to have a positive impact on rural livelihoods</a:t>
            </a:r>
          </a:p>
          <a:p>
            <a:pPr marL="365760" indent="-283464" eaLnBrk="1" fontAlgn="auto" hangingPunct="1">
              <a:spcAft>
                <a:spcPts val="0"/>
              </a:spcAft>
              <a:buFont typeface="Wingdings 2"/>
              <a:buChar char=""/>
              <a:defRPr/>
            </a:pPr>
            <a:r>
              <a:rPr lang="en-CA" dirty="0"/>
              <a:t>Knowledge exchange through dialogue in the e-Agriculture Forum series</a:t>
            </a:r>
          </a:p>
          <a:p>
            <a:pPr marL="365760" indent="-283464" eaLnBrk="1" fontAlgn="auto" hangingPunct="1">
              <a:spcAft>
                <a:spcPts val="0"/>
              </a:spcAft>
              <a:buFont typeface="Wingdings 2"/>
              <a:buChar char=""/>
              <a:defRPr/>
            </a:pPr>
            <a:r>
              <a:rPr lang="en-CA" dirty="0"/>
              <a:t>Demand-driven topics, lead by partner institutions</a:t>
            </a:r>
          </a:p>
        </p:txBody>
      </p:sp>
      <p:pic>
        <p:nvPicPr>
          <p:cNvPr id="3072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11960" y="1268760"/>
            <a:ext cx="4824536"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1143000"/>
          </a:xfrm>
        </p:spPr>
        <p:txBody>
          <a:bodyPr/>
          <a:lstStyle/>
          <a:p>
            <a:pPr eaLnBrk="1" fontAlgn="auto" hangingPunct="1">
              <a:spcAft>
                <a:spcPts val="0"/>
              </a:spcAft>
              <a:defRPr/>
            </a:pPr>
            <a:r>
              <a:rPr lang="en-CA" dirty="0">
                <a:solidFill>
                  <a:srgbClr val="84AA33"/>
                </a:solidFill>
              </a:rPr>
              <a:t>Questions? Comments?</a:t>
            </a:r>
            <a:endParaRPr lang="en-CA" dirty="0">
              <a:solidFill>
                <a:schemeClr val="tx2">
                  <a:satMod val="130000"/>
                </a:schemeClr>
              </a:solidFill>
            </a:endParaRPr>
          </a:p>
        </p:txBody>
      </p:sp>
    </p:spTree>
    <p:extLst>
      <p:ext uri="{BB962C8B-B14F-4D97-AF65-F5344CB8AC3E}">
        <p14:creationId xmlns:p14="http://schemas.microsoft.com/office/powerpoint/2010/main" val="11663964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74638"/>
            <a:ext cx="7746826" cy="1143000"/>
          </a:xfrm>
        </p:spPr>
        <p:txBody>
          <a:bodyPr/>
          <a:lstStyle/>
          <a:p>
            <a:pPr eaLnBrk="1" fontAlgn="auto" hangingPunct="1">
              <a:spcAft>
                <a:spcPts val="0"/>
              </a:spcAft>
              <a:defRPr/>
            </a:pPr>
            <a:r>
              <a:rPr lang="en-CA" dirty="0">
                <a:solidFill>
                  <a:schemeClr val="accent4"/>
                </a:solidFill>
              </a:rPr>
              <a:t>Facilitating knowledge exchange</a:t>
            </a:r>
          </a:p>
        </p:txBody>
      </p:sp>
      <p:sp>
        <p:nvSpPr>
          <p:cNvPr id="3" name="Content Placeholder 2"/>
          <p:cNvSpPr>
            <a:spLocks noGrp="1"/>
          </p:cNvSpPr>
          <p:nvPr>
            <p:ph idx="1"/>
          </p:nvPr>
        </p:nvSpPr>
        <p:spPr>
          <a:xfrm>
            <a:off x="1115616" y="1484784"/>
            <a:ext cx="5873204" cy="4835624"/>
          </a:xfrm>
        </p:spPr>
        <p:txBody>
          <a:bodyPr>
            <a:normAutofit fontScale="92500" lnSpcReduction="10000"/>
          </a:bodyPr>
          <a:lstStyle/>
          <a:p>
            <a:pPr marL="365760" indent="-283464" eaLnBrk="1" fontAlgn="auto" hangingPunct="1">
              <a:spcAft>
                <a:spcPts val="0"/>
              </a:spcAft>
              <a:buFont typeface="Wingdings 2"/>
              <a:buChar char=""/>
              <a:defRPr/>
            </a:pPr>
            <a:r>
              <a:rPr lang="en-CA" dirty="0"/>
              <a:t>Knowledge exchange: two-way process where individuals share ideas and experiences</a:t>
            </a:r>
          </a:p>
          <a:p>
            <a:pPr marL="365760" indent="-283464" eaLnBrk="1" fontAlgn="auto" hangingPunct="1">
              <a:spcAft>
                <a:spcPts val="0"/>
              </a:spcAft>
              <a:buFont typeface="Wingdings 2"/>
              <a:buChar char=""/>
              <a:defRPr/>
            </a:pPr>
            <a:r>
              <a:rPr lang="en-CA" dirty="0"/>
              <a:t>Facilitation:  </a:t>
            </a:r>
          </a:p>
          <a:p>
            <a:pPr marL="640080" lvl="1" indent="-237744" eaLnBrk="1" fontAlgn="auto" hangingPunct="1">
              <a:spcAft>
                <a:spcPts val="0"/>
              </a:spcAft>
              <a:buFont typeface="Verdana"/>
              <a:buChar char="◦"/>
              <a:defRPr/>
            </a:pPr>
            <a:r>
              <a:rPr lang="en-CA" dirty="0"/>
              <a:t>Adds structure and process to meet the needs of a group and helps them to accomplish their objectives or outcomes</a:t>
            </a:r>
          </a:p>
          <a:p>
            <a:pPr marL="640080" lvl="1" indent="-237744" eaLnBrk="1" fontAlgn="auto" hangingPunct="1">
              <a:spcAft>
                <a:spcPts val="0"/>
              </a:spcAft>
              <a:buFont typeface="Verdana"/>
              <a:buChar char="◦"/>
              <a:defRPr/>
            </a:pPr>
            <a:r>
              <a:rPr lang="en-CA" dirty="0"/>
              <a:t>Is not the same as moderation, where interactions are controlled and limited, for e.g. presiding a meeting or assembly</a:t>
            </a:r>
          </a:p>
        </p:txBody>
      </p:sp>
      <p:pic>
        <p:nvPicPr>
          <p:cNvPr id="33796"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732240" y="1988840"/>
            <a:ext cx="2057400" cy="1619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74638"/>
            <a:ext cx="7746826" cy="1143000"/>
          </a:xfrm>
        </p:spPr>
        <p:txBody>
          <a:bodyPr>
            <a:normAutofit fontScale="90000"/>
          </a:bodyPr>
          <a:lstStyle/>
          <a:p>
            <a:pPr eaLnBrk="1" fontAlgn="auto" hangingPunct="1">
              <a:spcAft>
                <a:spcPts val="0"/>
              </a:spcAft>
              <a:defRPr/>
            </a:pPr>
            <a:r>
              <a:rPr lang="en-CA" dirty="0">
                <a:solidFill>
                  <a:schemeClr val="accent4"/>
                </a:solidFill>
              </a:rPr>
              <a:t>Role of the facilitator in knowledge exchange</a:t>
            </a:r>
          </a:p>
        </p:txBody>
      </p:sp>
      <p:sp>
        <p:nvSpPr>
          <p:cNvPr id="3" name="Content Placeholder 2"/>
          <p:cNvSpPr>
            <a:spLocks noGrp="1"/>
          </p:cNvSpPr>
          <p:nvPr>
            <p:ph idx="1"/>
          </p:nvPr>
        </p:nvSpPr>
        <p:spPr>
          <a:xfrm>
            <a:off x="3851920" y="1340768"/>
            <a:ext cx="5112568" cy="5373216"/>
          </a:xfrm>
        </p:spPr>
        <p:txBody>
          <a:bodyPr>
            <a:normAutofit fontScale="92500" lnSpcReduction="20000"/>
          </a:bodyPr>
          <a:lstStyle/>
          <a:p>
            <a:pPr marL="365760" indent="-283464" eaLnBrk="1" fontAlgn="auto" hangingPunct="1">
              <a:spcAft>
                <a:spcPts val="0"/>
              </a:spcAft>
              <a:buFont typeface="Wingdings 2"/>
              <a:buChar char=""/>
              <a:defRPr/>
            </a:pPr>
            <a:r>
              <a:rPr lang="en-CA" dirty="0"/>
              <a:t>Designs an interactive structure and process where there is space for discussion</a:t>
            </a:r>
          </a:p>
          <a:p>
            <a:pPr marL="365760" indent="-283464" eaLnBrk="1" fontAlgn="auto" hangingPunct="1">
              <a:spcAft>
                <a:spcPts val="0"/>
              </a:spcAft>
              <a:buFont typeface="Wingdings 2"/>
              <a:buChar char=""/>
              <a:defRPr/>
            </a:pPr>
            <a:r>
              <a:rPr lang="en-CA" dirty="0"/>
              <a:t>Engages participants so they actively participate</a:t>
            </a:r>
          </a:p>
          <a:p>
            <a:pPr marL="365760" indent="-283464" eaLnBrk="1" fontAlgn="auto" hangingPunct="1">
              <a:spcAft>
                <a:spcPts val="0"/>
              </a:spcAft>
              <a:buFont typeface="Wingdings 2"/>
              <a:buChar char=""/>
              <a:defRPr/>
            </a:pPr>
            <a:r>
              <a:rPr lang="en-CA" dirty="0"/>
              <a:t>Is neutral and does not try to influence the outcome towards a specific goal</a:t>
            </a:r>
          </a:p>
          <a:p>
            <a:pPr marL="365760" indent="-283464" eaLnBrk="1" fontAlgn="auto" hangingPunct="1">
              <a:spcAft>
                <a:spcPts val="0"/>
              </a:spcAft>
              <a:buFont typeface="Wingdings 2"/>
              <a:buChar char=""/>
              <a:defRPr/>
            </a:pPr>
            <a:r>
              <a:rPr lang="en-CA" dirty="0"/>
              <a:t>Ensures that the environment is “safe” and non-threatening</a:t>
            </a:r>
          </a:p>
          <a:p>
            <a:pPr marL="365760" indent="-283464" eaLnBrk="1" fontAlgn="auto" hangingPunct="1">
              <a:spcAft>
                <a:spcPts val="0"/>
              </a:spcAft>
              <a:buFont typeface="Wingdings 2"/>
              <a:buChar char=""/>
              <a:defRPr/>
            </a:pPr>
            <a:r>
              <a:rPr lang="en-CA" dirty="0"/>
              <a:t>Keeps things moving and sticks to structure</a:t>
            </a:r>
          </a:p>
        </p:txBody>
      </p:sp>
      <p:pic>
        <p:nvPicPr>
          <p:cNvPr id="34820"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87623" y="2132856"/>
            <a:ext cx="2456523" cy="18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Basic facilitation skills</a:t>
            </a:r>
          </a:p>
        </p:txBody>
      </p:sp>
      <p:sp>
        <p:nvSpPr>
          <p:cNvPr id="3" name="Content Placeholder 2"/>
          <p:cNvSpPr>
            <a:spLocks noGrp="1"/>
          </p:cNvSpPr>
          <p:nvPr>
            <p:ph idx="1"/>
          </p:nvPr>
        </p:nvSpPr>
        <p:spPr>
          <a:xfrm>
            <a:off x="1259632" y="1628800"/>
            <a:ext cx="6696744" cy="4968552"/>
          </a:xfrm>
        </p:spPr>
        <p:txBody>
          <a:bodyPr>
            <a:normAutofit fontScale="85000" lnSpcReduction="20000"/>
          </a:bodyPr>
          <a:lstStyle/>
          <a:p>
            <a:pPr marL="365760" indent="-283464" eaLnBrk="1" fontAlgn="auto" hangingPunct="1">
              <a:spcAft>
                <a:spcPts val="0"/>
              </a:spcAft>
              <a:buFont typeface="Wingdings 2"/>
              <a:buChar char=""/>
              <a:defRPr/>
            </a:pPr>
            <a:r>
              <a:rPr lang="en-CA" dirty="0"/>
              <a:t>Active listening: staying focused to understand full meaning</a:t>
            </a:r>
          </a:p>
          <a:p>
            <a:pPr marL="365760" indent="-283464" eaLnBrk="1" fontAlgn="auto" hangingPunct="1">
              <a:spcAft>
                <a:spcPts val="0"/>
              </a:spcAft>
              <a:buFont typeface="Wingdings 2"/>
              <a:buChar char=""/>
              <a:defRPr/>
            </a:pPr>
            <a:r>
              <a:rPr lang="en-CA" dirty="0"/>
              <a:t>Drawing people out: encourage participation from more quiet people</a:t>
            </a:r>
          </a:p>
          <a:p>
            <a:pPr marL="365760" indent="-283464" eaLnBrk="1" fontAlgn="auto" hangingPunct="1">
              <a:spcAft>
                <a:spcPts val="0"/>
              </a:spcAft>
              <a:buFont typeface="Wingdings 2"/>
              <a:buChar char=""/>
              <a:defRPr/>
            </a:pPr>
            <a:r>
              <a:rPr lang="en-CA" dirty="0"/>
              <a:t>Paraphrasing: restating in your own words to clarify</a:t>
            </a:r>
          </a:p>
          <a:p>
            <a:pPr marL="365760" indent="-283464" eaLnBrk="1" fontAlgn="auto" hangingPunct="1">
              <a:spcAft>
                <a:spcPts val="0"/>
              </a:spcAft>
              <a:buFont typeface="Wingdings 2"/>
              <a:buChar char=""/>
              <a:defRPr/>
            </a:pPr>
            <a:r>
              <a:rPr lang="en-CA" dirty="0"/>
              <a:t>Summarizing: pull together main points</a:t>
            </a:r>
          </a:p>
          <a:p>
            <a:pPr marL="365760" indent="-283464" eaLnBrk="1" fontAlgn="auto" hangingPunct="1">
              <a:spcAft>
                <a:spcPts val="0"/>
              </a:spcAft>
              <a:buFont typeface="Wingdings 2"/>
              <a:buChar char=""/>
              <a:defRPr/>
            </a:pPr>
            <a:r>
              <a:rPr lang="en-CA" dirty="0"/>
              <a:t>Stacking: when many people want to talk at the same time</a:t>
            </a:r>
          </a:p>
          <a:p>
            <a:pPr marL="365760" indent="-283464" eaLnBrk="1" fontAlgn="auto" hangingPunct="1">
              <a:spcAft>
                <a:spcPts val="0"/>
              </a:spcAft>
              <a:buFont typeface="Wingdings 2"/>
              <a:buChar char=""/>
              <a:defRPr/>
            </a:pPr>
            <a:r>
              <a:rPr lang="en-CA" dirty="0"/>
              <a:t>Manage time: always be aware of the clock</a:t>
            </a:r>
          </a:p>
          <a:p>
            <a:pPr marL="365760" indent="-283464" eaLnBrk="1" fontAlgn="auto" hangingPunct="1">
              <a:spcAft>
                <a:spcPts val="0"/>
              </a:spcAft>
              <a:buFont typeface="Wingdings 2"/>
              <a:buChar char=""/>
              <a:defRPr/>
            </a:pPr>
            <a:r>
              <a:rPr lang="en-CA" dirty="0"/>
              <a:t>Herding: moving people around</a:t>
            </a:r>
          </a:p>
          <a:p>
            <a:pPr marL="365760" indent="-283464" eaLnBrk="1" fontAlgn="auto" hangingPunct="1">
              <a:spcAft>
                <a:spcPts val="0"/>
              </a:spcAft>
              <a:buFont typeface="Wingdings 2"/>
              <a:buChar char=""/>
              <a:defRPr/>
            </a:pPr>
            <a:r>
              <a:rPr lang="en-CA" dirty="0"/>
              <a:t>Problem solving: dealing with unforeseen issues</a:t>
            </a:r>
          </a:p>
          <a:p>
            <a:pPr marL="82296" indent="0" eaLnBrk="1" fontAlgn="auto" hangingPunct="1">
              <a:spcAft>
                <a:spcPts val="0"/>
              </a:spcAft>
              <a:buFont typeface="Wingdings 2"/>
              <a:buNone/>
              <a:defRPr/>
            </a:pPr>
            <a:endParaRPr lang="en-CA" dirty="0"/>
          </a:p>
        </p:txBody>
      </p:sp>
      <p:pic>
        <p:nvPicPr>
          <p:cNvPr id="35844"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164288" y="956515"/>
            <a:ext cx="1375420" cy="13754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Exercise: facilitation skills</a:t>
            </a:r>
          </a:p>
        </p:txBody>
      </p:sp>
      <p:sp>
        <p:nvSpPr>
          <p:cNvPr id="3" name="Content Placeholder 2"/>
          <p:cNvSpPr>
            <a:spLocks noGrp="1"/>
          </p:cNvSpPr>
          <p:nvPr>
            <p:ph idx="1"/>
          </p:nvPr>
        </p:nvSpPr>
        <p:spPr>
          <a:xfrm>
            <a:off x="1115616" y="1412776"/>
            <a:ext cx="7531100" cy="5256584"/>
          </a:xfrm>
        </p:spPr>
        <p:txBody>
          <a:bodyPr>
            <a:normAutofit fontScale="92500" lnSpcReduction="20000"/>
          </a:bodyPr>
          <a:lstStyle/>
          <a:p>
            <a:pPr marL="365760" indent="-283464" eaLnBrk="1" fontAlgn="auto" hangingPunct="1">
              <a:spcAft>
                <a:spcPts val="0"/>
              </a:spcAft>
              <a:buFont typeface="Wingdings 2"/>
              <a:buChar char=""/>
              <a:defRPr/>
            </a:pPr>
            <a:r>
              <a:rPr lang="en-CA" dirty="0"/>
              <a:t>In table groups, we need volunteers to be:</a:t>
            </a:r>
          </a:p>
          <a:p>
            <a:pPr marL="640080" lvl="1" indent="-237744" eaLnBrk="1" fontAlgn="auto" hangingPunct="1">
              <a:spcAft>
                <a:spcPts val="0"/>
              </a:spcAft>
              <a:buFont typeface="Verdana"/>
              <a:buChar char="◦"/>
              <a:defRPr/>
            </a:pPr>
            <a:r>
              <a:rPr lang="en-US" altLang="en-US" dirty="0"/>
              <a:t>Facilitator:</a:t>
            </a:r>
            <a:r>
              <a:rPr lang="en-CA" altLang="en-US" dirty="0"/>
              <a:t> asks questions, helps clarify the ideas, etc.</a:t>
            </a:r>
          </a:p>
          <a:p>
            <a:pPr marL="640080" lvl="1" indent="-237744" eaLnBrk="1" fontAlgn="auto" hangingPunct="1">
              <a:spcAft>
                <a:spcPts val="0"/>
              </a:spcAft>
              <a:buFont typeface="Verdana"/>
              <a:buChar char="◦"/>
              <a:defRPr/>
            </a:pPr>
            <a:r>
              <a:rPr lang="en-US" altLang="en-US" dirty="0"/>
              <a:t>Observer: </a:t>
            </a:r>
            <a:r>
              <a:rPr lang="en-CA" altLang="en-US" dirty="0"/>
              <a:t>Just listen.  Write down what you observe. At the end you will provide constructive feedback to the facilitator</a:t>
            </a:r>
          </a:p>
          <a:p>
            <a:pPr marL="640080" lvl="1" indent="-237744" eaLnBrk="1" fontAlgn="auto" hangingPunct="1">
              <a:spcAft>
                <a:spcPts val="0"/>
              </a:spcAft>
              <a:buFont typeface="Verdana"/>
              <a:buChar char="◦"/>
              <a:defRPr/>
            </a:pPr>
            <a:r>
              <a:rPr lang="en-US" altLang="en-US" dirty="0"/>
              <a:t>Participants: participate actively in the discussion. One of you will get secret cards with instructions.</a:t>
            </a:r>
          </a:p>
          <a:p>
            <a:pPr marL="677863" indent="-677863" eaLnBrk="1" fontAlgn="auto" hangingPunct="1">
              <a:spcBef>
                <a:spcPts val="650"/>
              </a:spcBef>
              <a:spcAft>
                <a:spcPts val="0"/>
              </a:spcAft>
              <a:buClrTx/>
              <a:buSzTx/>
              <a:buFontTx/>
              <a:buNone/>
              <a:tabLst>
                <a:tab pos="679450" algn="l"/>
                <a:tab pos="784225" algn="l"/>
                <a:tab pos="1233488" algn="l"/>
                <a:tab pos="1682750" algn="l"/>
                <a:tab pos="2132013" algn="l"/>
                <a:tab pos="2581275" algn="l"/>
                <a:tab pos="3030538" algn="l"/>
                <a:tab pos="3479800" algn="l"/>
                <a:tab pos="3929063" algn="l"/>
                <a:tab pos="4378325" algn="l"/>
                <a:tab pos="4827588" algn="l"/>
                <a:tab pos="5276850" algn="l"/>
                <a:tab pos="5726113" algn="l"/>
                <a:tab pos="6175375" algn="l"/>
                <a:tab pos="6624638" algn="l"/>
                <a:tab pos="7073900" algn="l"/>
                <a:tab pos="7523163" algn="l"/>
                <a:tab pos="7972425" algn="l"/>
                <a:tab pos="8421688" algn="l"/>
                <a:tab pos="8870950" algn="l"/>
                <a:tab pos="9320213" algn="l"/>
              </a:tabLst>
              <a:defRPr/>
            </a:pPr>
            <a:endParaRPr lang="en-US" dirty="0"/>
          </a:p>
          <a:p>
            <a:pPr marL="677863" indent="-677863" algn="ctr" eaLnBrk="1" fontAlgn="auto" hangingPunct="1">
              <a:spcBef>
                <a:spcPts val="650"/>
              </a:spcBef>
              <a:spcAft>
                <a:spcPts val="0"/>
              </a:spcAft>
              <a:buClrTx/>
              <a:buSzTx/>
              <a:buFontTx/>
              <a:buNone/>
              <a:tabLst>
                <a:tab pos="679450" algn="l"/>
                <a:tab pos="784225" algn="l"/>
                <a:tab pos="1233488" algn="l"/>
                <a:tab pos="1682750" algn="l"/>
                <a:tab pos="2132013" algn="l"/>
                <a:tab pos="2581275" algn="l"/>
                <a:tab pos="3030538" algn="l"/>
                <a:tab pos="3479800" algn="l"/>
                <a:tab pos="3929063" algn="l"/>
                <a:tab pos="4378325" algn="l"/>
                <a:tab pos="4827588" algn="l"/>
                <a:tab pos="5276850" algn="l"/>
                <a:tab pos="5726113" algn="l"/>
                <a:tab pos="6175375" algn="l"/>
                <a:tab pos="6624638" algn="l"/>
                <a:tab pos="7073900" algn="l"/>
                <a:tab pos="7523163" algn="l"/>
                <a:tab pos="7972425" algn="l"/>
                <a:tab pos="8421688" algn="l"/>
                <a:tab pos="8870950" algn="l"/>
                <a:tab pos="9320213" algn="l"/>
              </a:tabLst>
              <a:defRPr/>
            </a:pPr>
            <a:r>
              <a:rPr lang="en-CA" dirty="0"/>
              <a:t>For 10 minutes, discuss at your table </a:t>
            </a:r>
            <a:r>
              <a:rPr lang="en-CA" b="1" dirty="0">
                <a:solidFill>
                  <a:schemeClr val="accent6"/>
                </a:solidFill>
              </a:rPr>
              <a:t>“Specifically, what is the role of a facilitator during a meeting or workshop?”</a:t>
            </a:r>
          </a:p>
          <a:p>
            <a:pPr marL="365760" indent="-283464" eaLnBrk="1" fontAlgn="auto" hangingPunct="1">
              <a:spcAft>
                <a:spcPts val="0"/>
              </a:spcAft>
              <a:buFont typeface="Wingdings 2"/>
              <a:buChar char=""/>
              <a:defRPr/>
            </a:pPr>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Overview of Unit 5</a:t>
            </a:r>
          </a:p>
        </p:txBody>
      </p:sp>
      <p:sp>
        <p:nvSpPr>
          <p:cNvPr id="3" name="Content Placeholder 2"/>
          <p:cNvSpPr>
            <a:spLocks noGrp="1"/>
          </p:cNvSpPr>
          <p:nvPr>
            <p:ph idx="1"/>
          </p:nvPr>
        </p:nvSpPr>
        <p:spPr>
          <a:xfrm>
            <a:off x="1331913" y="1447800"/>
            <a:ext cx="7602537" cy="5221288"/>
          </a:xfrm>
        </p:spPr>
        <p:txBody>
          <a:bodyPr>
            <a:normAutofit fontScale="92500" lnSpcReduction="10000"/>
          </a:bodyPr>
          <a:lstStyle/>
          <a:p>
            <a:pPr marL="82296" indent="0" eaLnBrk="1" fontAlgn="auto" hangingPunct="1">
              <a:spcAft>
                <a:spcPts val="0"/>
              </a:spcAft>
              <a:buFont typeface="Wingdings 2"/>
              <a:buNone/>
              <a:defRPr/>
            </a:pPr>
            <a:r>
              <a:rPr lang="en-CA" dirty="0"/>
              <a:t>Purpose: </a:t>
            </a:r>
          </a:p>
          <a:p>
            <a:pPr marL="539496" indent="-457200" eaLnBrk="1" fontAlgn="auto" hangingPunct="1">
              <a:spcAft>
                <a:spcPts val="0"/>
              </a:spcAft>
              <a:defRPr/>
            </a:pPr>
            <a:r>
              <a:rPr lang="en-CA" dirty="0"/>
              <a:t>Understand how KM can help to create a more collaborative environment</a:t>
            </a:r>
          </a:p>
          <a:p>
            <a:pPr marL="539496" indent="-457200" eaLnBrk="1" fontAlgn="auto" hangingPunct="1">
              <a:spcAft>
                <a:spcPts val="0"/>
              </a:spcAft>
              <a:defRPr/>
            </a:pPr>
            <a:r>
              <a:rPr lang="en-CA" dirty="0"/>
              <a:t>Understand how communities of practice can support knowledge exchange</a:t>
            </a:r>
          </a:p>
          <a:p>
            <a:pPr marL="539496" indent="-457200" eaLnBrk="1" fontAlgn="auto" hangingPunct="1">
              <a:spcAft>
                <a:spcPts val="0"/>
              </a:spcAft>
              <a:defRPr/>
            </a:pPr>
            <a:r>
              <a:rPr lang="en-CA" dirty="0"/>
              <a:t>Understand facilitation basics and how four specific facilitated methods can support knowledge exchange</a:t>
            </a:r>
          </a:p>
          <a:p>
            <a:pPr marL="539496" indent="-457200" eaLnBrk="1" fontAlgn="auto" hangingPunct="1">
              <a:spcAft>
                <a:spcPts val="0"/>
              </a:spcAft>
              <a:defRPr/>
            </a:pPr>
            <a:r>
              <a:rPr lang="en-CA" dirty="0"/>
              <a:t>Be able to identify some of the possibilities for web-based technologies to enable collaboration and knowledge exchange</a:t>
            </a:r>
          </a:p>
          <a:p>
            <a:pPr marL="82296" indent="0" eaLnBrk="1" fontAlgn="auto" hangingPunct="1">
              <a:spcAft>
                <a:spcPts val="0"/>
              </a:spcAft>
              <a:buFont typeface="Wingdings 2"/>
              <a:buNone/>
              <a:defRPr/>
            </a:pPr>
            <a:endParaRPr lang="en-CA" dirty="0"/>
          </a:p>
          <a:p>
            <a:pPr marL="82296" indent="0" eaLnBrk="1" fontAlgn="auto" hangingPunct="1">
              <a:spcAft>
                <a:spcPts val="0"/>
              </a:spcAft>
              <a:buFont typeface="Wingdings 2"/>
              <a:buNone/>
              <a:defRPr/>
            </a:pPr>
            <a:endParaRPr lang="en-CA" dirty="0"/>
          </a:p>
          <a:p>
            <a:pPr marL="365760" indent="-283464" eaLnBrk="1" fontAlgn="auto" hangingPunct="1">
              <a:spcAft>
                <a:spcPts val="0"/>
              </a:spcAft>
              <a:buFont typeface="Arial" panose="020B0604020202020204" pitchFamily="34" charset="0"/>
              <a:buChar char="•"/>
              <a:defRPr/>
            </a:pPr>
            <a:endParaRPr lang="en-CA" dirty="0"/>
          </a:p>
          <a:p>
            <a:pPr marL="82296" indent="0" eaLnBrk="1" fontAlgn="auto" hangingPunct="1">
              <a:spcAft>
                <a:spcPts val="0"/>
              </a:spcAft>
              <a:buFont typeface="Wingdings 2"/>
              <a:buNone/>
              <a:defRPr/>
            </a:pPr>
            <a:endParaRPr lang="en-CA" dirty="0"/>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Exercise: facilitation skills</a:t>
            </a:r>
          </a:p>
        </p:txBody>
      </p:sp>
      <p:sp>
        <p:nvSpPr>
          <p:cNvPr id="3" name="Content Placeholder 2"/>
          <p:cNvSpPr>
            <a:spLocks noGrp="1"/>
          </p:cNvSpPr>
          <p:nvPr>
            <p:ph idx="1"/>
          </p:nvPr>
        </p:nvSpPr>
        <p:spPr/>
        <p:txBody>
          <a:bodyPr>
            <a:normAutofit lnSpcReduction="10000"/>
          </a:bodyPr>
          <a:lstStyle/>
          <a:p>
            <a:pPr marL="365760" indent="-283464" eaLnBrk="1" fontAlgn="auto" hangingPunct="1">
              <a:spcAft>
                <a:spcPts val="0"/>
              </a:spcAft>
              <a:buFont typeface="Wingdings 2"/>
              <a:buChar char=""/>
              <a:defRPr/>
            </a:pPr>
            <a:r>
              <a:rPr lang="en-CA" dirty="0"/>
              <a:t>Table feedback time (10 minutes)</a:t>
            </a:r>
          </a:p>
          <a:p>
            <a:pPr marL="365760" indent="-283464" eaLnBrk="1" fontAlgn="auto" hangingPunct="1">
              <a:spcAft>
                <a:spcPts val="0"/>
              </a:spcAft>
              <a:buFont typeface="Wingdings 2"/>
              <a:buChar char=""/>
              <a:defRPr/>
            </a:pPr>
            <a:r>
              <a:rPr lang="en-CA" dirty="0"/>
              <a:t>Observer: </a:t>
            </a:r>
          </a:p>
          <a:p>
            <a:pPr marL="640080" lvl="1" indent="-237744" eaLnBrk="1" fontAlgn="auto" hangingPunct="1">
              <a:spcAft>
                <a:spcPts val="0"/>
              </a:spcAft>
              <a:buFont typeface="Verdana"/>
              <a:buChar char="◦"/>
              <a:defRPr/>
            </a:pPr>
            <a:r>
              <a:rPr lang="en-CA" dirty="0"/>
              <a:t>You are setting an example</a:t>
            </a:r>
          </a:p>
          <a:p>
            <a:pPr marL="640080" lvl="1" indent="-237744" eaLnBrk="1" fontAlgn="auto" hangingPunct="1">
              <a:spcAft>
                <a:spcPts val="0"/>
              </a:spcAft>
              <a:buFont typeface="Verdana"/>
              <a:buChar char="◦"/>
              <a:defRPr/>
            </a:pPr>
            <a:r>
              <a:rPr lang="en-CA" dirty="0"/>
              <a:t>Balanced list of what the facilitator did well and what you feel they could improve</a:t>
            </a:r>
          </a:p>
          <a:p>
            <a:pPr marL="640080" lvl="1" indent="-237744" eaLnBrk="1" fontAlgn="auto" hangingPunct="1">
              <a:spcAft>
                <a:spcPts val="0"/>
              </a:spcAft>
              <a:buFont typeface="Verdana"/>
              <a:buChar char="◦"/>
              <a:defRPr/>
            </a:pPr>
            <a:r>
              <a:rPr lang="en-CA" dirty="0"/>
              <a:t>If you run out of feedback, others can give feedback too</a:t>
            </a:r>
          </a:p>
          <a:p>
            <a:pPr marL="365760" indent="-283464" eaLnBrk="1" fontAlgn="auto" hangingPunct="1">
              <a:spcAft>
                <a:spcPts val="0"/>
              </a:spcAft>
              <a:buFont typeface="Wingdings 2"/>
              <a:buChar char=""/>
              <a:defRPr/>
            </a:pPr>
            <a:r>
              <a:rPr lang="en-CA" dirty="0"/>
              <a:t>Facilitator:</a:t>
            </a:r>
          </a:p>
          <a:p>
            <a:pPr marL="640080" lvl="1" indent="-237744" eaLnBrk="1" fontAlgn="auto" hangingPunct="1">
              <a:spcAft>
                <a:spcPts val="0"/>
              </a:spcAft>
              <a:buFont typeface="Verdana"/>
              <a:buChar char="◦"/>
              <a:defRPr/>
            </a:pPr>
            <a:r>
              <a:rPr lang="en-CA" dirty="0"/>
              <a:t>Try to listen (and not be defensive). Absorb what is being said.</a:t>
            </a:r>
          </a:p>
          <a:p>
            <a:pPr marL="365760" indent="-283464" eaLnBrk="1" fontAlgn="auto" hangingPunct="1">
              <a:spcAft>
                <a:spcPts val="0"/>
              </a:spcAft>
              <a:buFont typeface="Wingdings 2"/>
              <a:buChar char=""/>
              <a:defRPr/>
            </a:pPr>
            <a:endParaRPr lang="en-C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Exercise: facilitation skills</a:t>
            </a:r>
          </a:p>
        </p:txBody>
      </p:sp>
      <p:sp>
        <p:nvSpPr>
          <p:cNvPr id="3" name="Content Placeholder 2"/>
          <p:cNvSpPr>
            <a:spLocks noGrp="1"/>
          </p:cNvSpPr>
          <p:nvPr>
            <p:ph idx="1"/>
          </p:nvPr>
        </p:nvSpPr>
        <p:spPr/>
        <p:txBody>
          <a:bodyPr>
            <a:normAutofit/>
          </a:bodyPr>
          <a:lstStyle/>
          <a:p>
            <a:r>
              <a:rPr lang="en-CA" dirty="0"/>
              <a:t>Now switch roles – participants get to be facilitator and observer (and vice versa)</a:t>
            </a:r>
          </a:p>
          <a:p>
            <a:r>
              <a:rPr lang="en-CA" dirty="0"/>
              <a:t>One of the participant get another secret card</a:t>
            </a:r>
          </a:p>
          <a:p>
            <a:endParaRPr lang="en-CA" dirty="0"/>
          </a:p>
          <a:p>
            <a:pPr marL="82296" indent="0" algn="ctr">
              <a:buNone/>
            </a:pPr>
            <a:r>
              <a:rPr lang="en-CA" dirty="0"/>
              <a:t>Second round (10 minutes): discuss at your table: </a:t>
            </a:r>
            <a:r>
              <a:rPr lang="en-CA" b="1" dirty="0">
                <a:solidFill>
                  <a:schemeClr val="accent6"/>
                </a:solidFill>
              </a:rPr>
              <a:t>“What are the main challenges faced by facilitators? What can they do to overcome them?”</a:t>
            </a:r>
          </a:p>
          <a:p>
            <a:endParaRPr lang="en-CA" dirty="0"/>
          </a:p>
        </p:txBody>
      </p:sp>
    </p:spTree>
    <p:extLst>
      <p:ext uri="{BB962C8B-B14F-4D97-AF65-F5344CB8AC3E}">
        <p14:creationId xmlns:p14="http://schemas.microsoft.com/office/powerpoint/2010/main" val="9256667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Exercise: facilitation skills</a:t>
            </a:r>
          </a:p>
        </p:txBody>
      </p:sp>
      <p:sp>
        <p:nvSpPr>
          <p:cNvPr id="3" name="Content Placeholder 2"/>
          <p:cNvSpPr>
            <a:spLocks noGrp="1"/>
          </p:cNvSpPr>
          <p:nvPr>
            <p:ph idx="1"/>
          </p:nvPr>
        </p:nvSpPr>
        <p:spPr/>
        <p:txBody>
          <a:bodyPr>
            <a:normAutofit lnSpcReduction="10000"/>
          </a:bodyPr>
          <a:lstStyle/>
          <a:p>
            <a:r>
              <a:rPr lang="en-CA" dirty="0"/>
              <a:t>Table feedback time (10 minutes)</a:t>
            </a:r>
          </a:p>
          <a:p>
            <a:r>
              <a:rPr lang="en-CA" dirty="0"/>
              <a:t>Observer: </a:t>
            </a:r>
          </a:p>
          <a:p>
            <a:pPr lvl="1"/>
            <a:r>
              <a:rPr lang="en-CA" dirty="0"/>
              <a:t>You are setting an example</a:t>
            </a:r>
          </a:p>
          <a:p>
            <a:pPr lvl="1"/>
            <a:r>
              <a:rPr lang="en-CA" dirty="0"/>
              <a:t>Balanced list of what the facilitator did well and what you feel they could improve</a:t>
            </a:r>
          </a:p>
          <a:p>
            <a:pPr lvl="1"/>
            <a:r>
              <a:rPr lang="en-CA" dirty="0"/>
              <a:t>If you run out of feedback, others can give feedback too</a:t>
            </a:r>
          </a:p>
          <a:p>
            <a:r>
              <a:rPr lang="en-CA" dirty="0"/>
              <a:t>Facilitator:</a:t>
            </a:r>
          </a:p>
          <a:p>
            <a:pPr lvl="1"/>
            <a:r>
              <a:rPr lang="en-CA" dirty="0"/>
              <a:t>Try to listen (and not be defensive). Absorb what is being said.</a:t>
            </a:r>
          </a:p>
          <a:p>
            <a:endParaRPr lang="en-CA" dirty="0"/>
          </a:p>
        </p:txBody>
      </p:sp>
    </p:spTree>
    <p:extLst>
      <p:ext uri="{BB962C8B-B14F-4D97-AF65-F5344CB8AC3E}">
        <p14:creationId xmlns:p14="http://schemas.microsoft.com/office/powerpoint/2010/main" val="34473359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Exercise: facilitation skills</a:t>
            </a:r>
          </a:p>
        </p:txBody>
      </p:sp>
      <p:sp>
        <p:nvSpPr>
          <p:cNvPr id="3" name="Content Placeholder 2"/>
          <p:cNvSpPr>
            <a:spLocks noGrp="1"/>
          </p:cNvSpPr>
          <p:nvPr>
            <p:ph idx="1"/>
          </p:nvPr>
        </p:nvSpPr>
        <p:spPr>
          <a:xfrm>
            <a:off x="1435100" y="1556792"/>
            <a:ext cx="5657180" cy="4691608"/>
          </a:xfrm>
        </p:spPr>
        <p:txBody>
          <a:bodyPr>
            <a:normAutofit/>
          </a:bodyPr>
          <a:lstStyle/>
          <a:p>
            <a:pPr marL="365760" indent="-283464" eaLnBrk="1" fontAlgn="auto" hangingPunct="1">
              <a:spcAft>
                <a:spcPts val="0"/>
              </a:spcAft>
              <a:buFont typeface="Wingdings 2"/>
              <a:buChar char=""/>
              <a:defRPr/>
            </a:pPr>
            <a:r>
              <a:rPr lang="en-CA" dirty="0"/>
              <a:t>Popcorn plenary debrief (10 minutes):</a:t>
            </a:r>
          </a:p>
          <a:p>
            <a:pPr marL="82296" indent="0" eaLnBrk="1" fontAlgn="auto" hangingPunct="1">
              <a:spcAft>
                <a:spcPts val="0"/>
              </a:spcAft>
              <a:buFont typeface="Wingdings 2"/>
              <a:buNone/>
              <a:defRPr/>
            </a:pPr>
            <a:endParaRPr lang="en-CA" dirty="0"/>
          </a:p>
          <a:p>
            <a:pPr marL="640080" lvl="1" indent="-237744" eaLnBrk="1" fontAlgn="auto" hangingPunct="1">
              <a:spcAft>
                <a:spcPts val="0"/>
              </a:spcAft>
              <a:buFont typeface="Verdana"/>
              <a:buChar char="◦"/>
              <a:defRPr/>
            </a:pPr>
            <a:r>
              <a:rPr lang="en-CA" dirty="0"/>
              <a:t>What did you think of the exercise?</a:t>
            </a:r>
          </a:p>
          <a:p>
            <a:pPr marL="640080" lvl="1" indent="-237744" eaLnBrk="1" fontAlgn="auto" hangingPunct="1">
              <a:spcAft>
                <a:spcPts val="0"/>
              </a:spcAft>
              <a:buFont typeface="Verdana"/>
              <a:buChar char="◦"/>
              <a:defRPr/>
            </a:pPr>
            <a:r>
              <a:rPr lang="en-CA" dirty="0"/>
              <a:t>What was easy? What was hard?</a:t>
            </a:r>
          </a:p>
          <a:p>
            <a:pPr marL="640080" lvl="1" indent="-237744" eaLnBrk="1" fontAlgn="auto" hangingPunct="1">
              <a:spcAft>
                <a:spcPts val="0"/>
              </a:spcAft>
              <a:buFont typeface="Verdana"/>
              <a:buChar char="◦"/>
              <a:defRPr/>
            </a:pPr>
            <a:r>
              <a:rPr lang="en-CA" dirty="0"/>
              <a:t>Questions or comments? </a:t>
            </a:r>
          </a:p>
          <a:p>
            <a:pPr marL="365760" indent="-283464" eaLnBrk="1" fontAlgn="auto" hangingPunct="1">
              <a:spcAft>
                <a:spcPts val="0"/>
              </a:spcAft>
              <a:buFont typeface="Wingdings 2"/>
              <a:buChar char=""/>
              <a:defRPr/>
            </a:pPr>
            <a:endParaRPr lang="en-CA" dirty="0"/>
          </a:p>
        </p:txBody>
      </p:sp>
      <p:pic>
        <p:nvPicPr>
          <p:cNvPr id="45060"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191252" y="3068960"/>
            <a:ext cx="1579337" cy="17343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3"/>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16000"/>
                    </a14:imgEffect>
                  </a14:imgLayer>
                </a14:imgProps>
              </a:ext>
              <a:ext uri="{28A0092B-C50C-407E-A947-70E740481C1C}">
                <a14:useLocalDpi xmlns:a14="http://schemas.microsoft.com/office/drawing/2010/main"/>
              </a:ext>
            </a:extLst>
          </a:blip>
          <a:srcRect/>
          <a:stretch>
            <a:fillRect/>
          </a:stretch>
        </p:blipFill>
        <p:spPr bwMode="auto">
          <a:xfrm>
            <a:off x="1687513" y="3573463"/>
            <a:ext cx="3671887"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435100" y="274638"/>
            <a:ext cx="7499350" cy="1143000"/>
          </a:xfrm>
        </p:spPr>
        <p:txBody>
          <a:bodyPr/>
          <a:lstStyle/>
          <a:p>
            <a:pPr eaLnBrk="1" fontAlgn="auto" hangingPunct="1">
              <a:spcAft>
                <a:spcPts val="0"/>
              </a:spcAft>
              <a:defRPr/>
            </a:pPr>
            <a:r>
              <a:rPr lang="en-CA" dirty="0">
                <a:solidFill>
                  <a:srgbClr val="84AA33"/>
                </a:solidFill>
              </a:rPr>
              <a:t>Knowledge exchange methods</a:t>
            </a:r>
            <a:endParaRPr lang="en-CA" dirty="0">
              <a:solidFill>
                <a:schemeClr val="tx2">
                  <a:satMod val="130000"/>
                </a:schemeClr>
              </a:solidFill>
            </a:endParaRPr>
          </a:p>
        </p:txBody>
      </p:sp>
      <p:pic>
        <p:nvPicPr>
          <p:cNvPr id="46085"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108729" y="1340604"/>
            <a:ext cx="3837627" cy="273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276604" y="3954463"/>
            <a:ext cx="3586956" cy="2427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689648" y="1373953"/>
            <a:ext cx="3586956" cy="26138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274638"/>
            <a:ext cx="7602810" cy="1143000"/>
          </a:xfrm>
        </p:spPr>
        <p:txBody>
          <a:bodyPr/>
          <a:lstStyle/>
          <a:p>
            <a:pPr eaLnBrk="1" fontAlgn="auto" hangingPunct="1">
              <a:spcAft>
                <a:spcPts val="0"/>
              </a:spcAft>
              <a:defRPr/>
            </a:pPr>
            <a:r>
              <a:rPr lang="en-CA" dirty="0">
                <a:solidFill>
                  <a:schemeClr val="accent4"/>
                </a:solidFill>
              </a:rPr>
              <a:t>Before using these methods</a:t>
            </a:r>
          </a:p>
        </p:txBody>
      </p:sp>
      <p:sp>
        <p:nvSpPr>
          <p:cNvPr id="3" name="Content Placeholder 2"/>
          <p:cNvSpPr>
            <a:spLocks noGrp="1"/>
          </p:cNvSpPr>
          <p:nvPr>
            <p:ph idx="1"/>
          </p:nvPr>
        </p:nvSpPr>
        <p:spPr>
          <a:xfrm>
            <a:off x="1331640" y="1484784"/>
            <a:ext cx="6264696" cy="4800600"/>
          </a:xfrm>
        </p:spPr>
        <p:txBody>
          <a:bodyPr>
            <a:normAutofit fontScale="92500"/>
          </a:bodyPr>
          <a:lstStyle/>
          <a:p>
            <a:pPr marL="82296" indent="0" eaLnBrk="1" fontAlgn="auto" hangingPunct="1">
              <a:spcAft>
                <a:spcPts val="0"/>
              </a:spcAft>
              <a:buFont typeface="Wingdings 2"/>
              <a:buNone/>
              <a:defRPr/>
            </a:pPr>
            <a:r>
              <a:rPr lang="en-CA" dirty="0"/>
              <a:t>Need to have clarity on:</a:t>
            </a:r>
          </a:p>
          <a:p>
            <a:pPr marL="365760" indent="-283464" eaLnBrk="1" fontAlgn="auto" hangingPunct="1">
              <a:spcAft>
                <a:spcPts val="0"/>
              </a:spcAft>
              <a:buFont typeface="Wingdings 2"/>
              <a:buChar char=""/>
              <a:defRPr/>
            </a:pPr>
            <a:r>
              <a:rPr lang="en-CA" dirty="0"/>
              <a:t>Purpose:</a:t>
            </a:r>
          </a:p>
          <a:p>
            <a:pPr marL="640080" lvl="1" indent="-237744" eaLnBrk="1" fontAlgn="auto" hangingPunct="1">
              <a:spcAft>
                <a:spcPts val="0"/>
              </a:spcAft>
              <a:buFont typeface="Verdana"/>
              <a:buChar char="◦"/>
              <a:defRPr/>
            </a:pPr>
            <a:r>
              <a:rPr lang="en-CA" dirty="0"/>
              <a:t>What are you doing this for? </a:t>
            </a:r>
          </a:p>
          <a:p>
            <a:pPr marL="640080" lvl="1" indent="-237744" eaLnBrk="1" fontAlgn="auto" hangingPunct="1">
              <a:spcAft>
                <a:spcPts val="0"/>
              </a:spcAft>
              <a:buFont typeface="Verdana"/>
              <a:buChar char="◦"/>
              <a:defRPr/>
            </a:pPr>
            <a:r>
              <a:rPr lang="en-CA" dirty="0"/>
              <a:t>Define session objectives and make sure the method fits</a:t>
            </a:r>
          </a:p>
          <a:p>
            <a:pPr marL="365760" indent="-283464" eaLnBrk="1" fontAlgn="auto" hangingPunct="1">
              <a:spcAft>
                <a:spcPts val="0"/>
              </a:spcAft>
              <a:buFont typeface="Wingdings 2"/>
              <a:buChar char=""/>
              <a:defRPr/>
            </a:pPr>
            <a:r>
              <a:rPr lang="en-CA" dirty="0"/>
              <a:t> Context:</a:t>
            </a:r>
          </a:p>
          <a:p>
            <a:pPr marL="640080" lvl="1" indent="-237744" eaLnBrk="1" fontAlgn="auto" hangingPunct="1">
              <a:spcAft>
                <a:spcPts val="0"/>
              </a:spcAft>
              <a:buFont typeface="Verdana"/>
              <a:buChar char="◦"/>
              <a:defRPr/>
            </a:pPr>
            <a:r>
              <a:rPr lang="en-CA" dirty="0"/>
              <a:t>What is most appropriate for the group?</a:t>
            </a:r>
          </a:p>
          <a:p>
            <a:pPr marL="640080" lvl="1" indent="-237744" eaLnBrk="1" fontAlgn="auto" hangingPunct="1">
              <a:spcAft>
                <a:spcPts val="0"/>
              </a:spcAft>
              <a:buFont typeface="Verdana"/>
              <a:buChar char="◦"/>
              <a:defRPr/>
            </a:pPr>
            <a:r>
              <a:rPr lang="en-CA" dirty="0"/>
              <a:t>Think of culture, language, politics, diversity, etc.  before picking a method </a:t>
            </a:r>
          </a:p>
          <a:p>
            <a:pPr marL="365760" indent="-283464" eaLnBrk="1" fontAlgn="auto" hangingPunct="1">
              <a:spcAft>
                <a:spcPts val="0"/>
              </a:spcAft>
              <a:buFont typeface="Wingdings 2"/>
              <a:buChar char=""/>
              <a:defRPr/>
            </a:pPr>
            <a:endParaRPr lang="en-CA" dirty="0"/>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596336" y="1340768"/>
            <a:ext cx="10795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When to use these methods</a:t>
            </a:r>
          </a:p>
        </p:txBody>
      </p:sp>
      <p:sp>
        <p:nvSpPr>
          <p:cNvPr id="3" name="Content Placeholder 2"/>
          <p:cNvSpPr>
            <a:spLocks noGrp="1"/>
          </p:cNvSpPr>
          <p:nvPr>
            <p:ph idx="1"/>
          </p:nvPr>
        </p:nvSpPr>
        <p:spPr>
          <a:xfrm>
            <a:off x="1403648" y="2060848"/>
            <a:ext cx="6984776" cy="4797152"/>
          </a:xfrm>
          <a:ln>
            <a:miter lim="800000"/>
            <a:headEnd/>
            <a:tailEnd/>
          </a:ln>
        </p:spPr>
        <p:txBody>
          <a:bodyPr numCol="2">
            <a:normAutofit fontScale="92500" lnSpcReduction="20000"/>
          </a:bodyPr>
          <a:lstStyle/>
          <a:p>
            <a:pPr marL="82296" indent="0" eaLnBrk="1" fontAlgn="auto" hangingPunct="1">
              <a:spcAft>
                <a:spcPts val="0"/>
              </a:spcAft>
              <a:buFont typeface="Wingdings 2"/>
              <a:buNone/>
              <a:defRPr/>
            </a:pPr>
            <a:r>
              <a:rPr lang="en-CA" dirty="0"/>
              <a:t>When we want to:</a:t>
            </a:r>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r>
              <a:rPr lang="en-CA" dirty="0"/>
              <a:t>Create a space for dialogue</a:t>
            </a:r>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r>
              <a:rPr lang="en-CA" dirty="0"/>
              <a:t>Share experiences</a:t>
            </a:r>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r>
              <a:rPr lang="en-CA" dirty="0"/>
              <a:t>Tackle collective problems</a:t>
            </a:r>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r>
              <a:rPr lang="en-CA" dirty="0"/>
              <a:t>World Café</a:t>
            </a:r>
          </a:p>
          <a:p>
            <a:pPr marL="365760" indent="-283464" eaLnBrk="1" fontAlgn="auto" hangingPunct="1">
              <a:spcAft>
                <a:spcPts val="0"/>
              </a:spcAft>
              <a:buFont typeface="Wingdings 2"/>
              <a:buChar char=""/>
              <a:defRPr/>
            </a:pPr>
            <a:r>
              <a:rPr lang="en-CA" dirty="0"/>
              <a:t>Open Space</a:t>
            </a:r>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r>
              <a:rPr lang="en-CA" dirty="0"/>
              <a:t>Knowledge Fair</a:t>
            </a:r>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r>
              <a:rPr lang="en-CA" dirty="0"/>
              <a:t>Fishbowl</a:t>
            </a:r>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endParaRPr lang="en-CA" dirty="0"/>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80312" y="1455836"/>
            <a:ext cx="1401763"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88913"/>
            <a:ext cx="7662118" cy="1143000"/>
          </a:xfrm>
        </p:spPr>
        <p:txBody>
          <a:bodyPr/>
          <a:lstStyle/>
          <a:p>
            <a:pPr eaLnBrk="1" fontAlgn="auto" hangingPunct="1">
              <a:spcAft>
                <a:spcPts val="0"/>
              </a:spcAft>
              <a:defRPr/>
            </a:pPr>
            <a:r>
              <a:rPr lang="en-CA" dirty="0">
                <a:solidFill>
                  <a:schemeClr val="accent4"/>
                </a:solidFill>
              </a:rPr>
              <a:t>World Café method</a:t>
            </a:r>
          </a:p>
        </p:txBody>
      </p:sp>
      <p:sp>
        <p:nvSpPr>
          <p:cNvPr id="3" name="Content Placeholder 2"/>
          <p:cNvSpPr>
            <a:spLocks noGrp="1"/>
          </p:cNvSpPr>
          <p:nvPr>
            <p:ph idx="1"/>
          </p:nvPr>
        </p:nvSpPr>
        <p:spPr>
          <a:xfrm>
            <a:off x="971600" y="1482977"/>
            <a:ext cx="5688682" cy="5400600"/>
          </a:xfrm>
        </p:spPr>
        <p:txBody>
          <a:bodyPr>
            <a:normAutofit fontScale="77500" lnSpcReduction="20000"/>
          </a:bodyPr>
          <a:lstStyle/>
          <a:p>
            <a:pPr marL="365760" indent="-283464" eaLnBrk="1" fontAlgn="auto" hangingPunct="1">
              <a:spcAft>
                <a:spcPts val="0"/>
              </a:spcAft>
              <a:buFont typeface="Wingdings 2"/>
              <a:buChar char=""/>
              <a:defRPr/>
            </a:pPr>
            <a:r>
              <a:rPr lang="en-CA" dirty="0"/>
              <a:t>For convening conversations around a subject matter through questions </a:t>
            </a:r>
          </a:p>
          <a:p>
            <a:pPr marL="365760" indent="-283464" eaLnBrk="1" fontAlgn="auto" hangingPunct="1">
              <a:spcAft>
                <a:spcPts val="0"/>
              </a:spcAft>
              <a:buFont typeface="Wingdings 2"/>
              <a:buChar char=""/>
              <a:defRPr/>
            </a:pPr>
            <a:r>
              <a:rPr lang="en-CA" dirty="0"/>
              <a:t>Creative process used for collaborative dialogue and sharing knowledge</a:t>
            </a:r>
          </a:p>
          <a:p>
            <a:pPr marL="365760" indent="-283464" eaLnBrk="1" fontAlgn="auto" hangingPunct="1">
              <a:spcAft>
                <a:spcPts val="0"/>
              </a:spcAft>
              <a:buFont typeface="Wingdings 2"/>
              <a:buChar char=""/>
              <a:defRPr/>
            </a:pPr>
            <a:r>
              <a:rPr lang="en-CA" dirty="0"/>
              <a:t>People sit 4 to 6 to a table and hold a series of conversational rounds about one or more questions</a:t>
            </a:r>
          </a:p>
          <a:p>
            <a:pPr marL="365760" indent="-283464" eaLnBrk="1" fontAlgn="auto" hangingPunct="1">
              <a:spcAft>
                <a:spcPts val="0"/>
              </a:spcAft>
              <a:buFont typeface="Wingdings 2"/>
              <a:buChar char=""/>
              <a:defRPr/>
            </a:pPr>
            <a:r>
              <a:rPr lang="en-CA" dirty="0"/>
              <a:t>At the end of each round, one person remains at each table as the host, while the others travel to other tables</a:t>
            </a:r>
          </a:p>
          <a:p>
            <a:pPr marL="365760" indent="-283464" eaLnBrk="1" fontAlgn="auto" hangingPunct="1">
              <a:spcAft>
                <a:spcPts val="0"/>
              </a:spcAft>
              <a:buFont typeface="Wingdings 2"/>
              <a:buChar char=""/>
              <a:defRPr/>
            </a:pPr>
            <a:r>
              <a:rPr lang="en-CA" dirty="0"/>
              <a:t>By moving in several rounds of conversation, ideas and themes begin to link and connect</a:t>
            </a:r>
          </a:p>
          <a:p>
            <a:pPr marL="365760" indent="-283464" eaLnBrk="1" fontAlgn="auto" hangingPunct="1">
              <a:spcAft>
                <a:spcPts val="0"/>
              </a:spcAft>
              <a:buFont typeface="Wingdings 2"/>
              <a:buChar char=""/>
              <a:defRPr/>
            </a:pPr>
            <a:r>
              <a:rPr lang="en-CA" dirty="0"/>
              <a:t>Those ideas and links are visualized on a paper tablecloth</a:t>
            </a:r>
          </a:p>
        </p:txBody>
      </p:sp>
      <p:pic>
        <p:nvPicPr>
          <p:cNvPr id="49156" name="Picture 2"/>
          <p:cNvPicPr>
            <a:picLocks noChangeAspect="1" noChangeArrowheads="1"/>
          </p:cNvPicPr>
          <p:nvPr/>
        </p:nvPicPr>
        <p:blipFill>
          <a:blip r:embed="rId3" cstate="email">
            <a:extLst>
              <a:ext uri="{BEBA8EAE-BF5A-486C-A8C5-ECC9F3942E4B}">
                <a14:imgProps xmlns:a14="http://schemas.microsoft.com/office/drawing/2010/main">
                  <a14:imgLayer r:embed="rId4">
                    <a14:imgEffect>
                      <a14:sharpenSoften amount="56000"/>
                    </a14:imgEffect>
                    <a14:imgEffect>
                      <a14:brightnessContrast bright="46000" contrast="13000"/>
                    </a14:imgEffect>
                  </a14:imgLayer>
                </a14:imgProps>
              </a:ext>
              <a:ext uri="{28A0092B-C50C-407E-A947-70E740481C1C}">
                <a14:useLocalDpi xmlns:a14="http://schemas.microsoft.com/office/drawing/2010/main"/>
              </a:ext>
            </a:extLst>
          </a:blip>
          <a:srcRect/>
          <a:stretch>
            <a:fillRect/>
          </a:stretch>
        </p:blipFill>
        <p:spPr bwMode="auto">
          <a:xfrm>
            <a:off x="6660232" y="2174598"/>
            <a:ext cx="2296442" cy="1902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350" y="115888"/>
            <a:ext cx="7497763" cy="1143000"/>
          </a:xfrm>
        </p:spPr>
        <p:txBody>
          <a:bodyPr/>
          <a:lstStyle/>
          <a:p>
            <a:pPr eaLnBrk="1" fontAlgn="auto" hangingPunct="1">
              <a:spcAft>
                <a:spcPts val="0"/>
              </a:spcAft>
              <a:defRPr/>
            </a:pPr>
            <a:r>
              <a:rPr lang="en-CA" dirty="0">
                <a:solidFill>
                  <a:schemeClr val="accent4"/>
                </a:solidFill>
              </a:rPr>
              <a:t>Open Space method</a:t>
            </a:r>
          </a:p>
        </p:txBody>
      </p:sp>
      <p:sp>
        <p:nvSpPr>
          <p:cNvPr id="3" name="Content Placeholder 2"/>
          <p:cNvSpPr>
            <a:spLocks noGrp="1"/>
          </p:cNvSpPr>
          <p:nvPr>
            <p:ph idx="1"/>
          </p:nvPr>
        </p:nvSpPr>
        <p:spPr>
          <a:xfrm>
            <a:off x="1043607" y="1298706"/>
            <a:ext cx="5571091" cy="5561744"/>
          </a:xfrm>
        </p:spPr>
        <p:txBody>
          <a:bodyPr>
            <a:normAutofit fontScale="77500" lnSpcReduction="20000"/>
          </a:bodyPr>
          <a:lstStyle/>
          <a:p>
            <a:pPr marL="365760" indent="-283464" eaLnBrk="1" fontAlgn="auto" hangingPunct="1">
              <a:spcAft>
                <a:spcPts val="0"/>
              </a:spcAft>
              <a:buFont typeface="Wingdings 2"/>
              <a:buChar char=""/>
              <a:defRPr/>
            </a:pPr>
            <a:r>
              <a:rPr lang="en-CA" dirty="0"/>
              <a:t>For convening groups around a specific question and giving participants responsibility for creating both their own agenda and experience</a:t>
            </a:r>
          </a:p>
          <a:p>
            <a:pPr marL="365760" indent="-283464" eaLnBrk="1" fontAlgn="auto" hangingPunct="1">
              <a:spcAft>
                <a:spcPts val="0"/>
              </a:spcAft>
              <a:buFont typeface="Wingdings 2"/>
              <a:buChar char=""/>
              <a:defRPr/>
            </a:pPr>
            <a:r>
              <a:rPr lang="en-CA" dirty="0"/>
              <a:t>The facilitator lays out the Open Space principles and rules, make sure the room is set up but the participants decide what they want to talk about and self-organize in small groups to discuss those topics</a:t>
            </a:r>
          </a:p>
          <a:p>
            <a:pPr marL="365760" indent="-283464" eaLnBrk="1" fontAlgn="auto" hangingPunct="1">
              <a:spcAft>
                <a:spcPts val="0"/>
              </a:spcAft>
              <a:buFont typeface="Wingdings 2"/>
              <a:buChar char=""/>
              <a:defRPr/>
            </a:pPr>
            <a:r>
              <a:rPr lang="en-CA" dirty="0"/>
              <a:t>Can be challenging for organizations used to controlling interactions </a:t>
            </a:r>
          </a:p>
          <a:p>
            <a:pPr marL="365760" indent="-283464" eaLnBrk="1" fontAlgn="auto" hangingPunct="1">
              <a:spcAft>
                <a:spcPts val="0"/>
              </a:spcAft>
              <a:buFont typeface="Wingdings 2"/>
              <a:buChar char=""/>
              <a:defRPr/>
            </a:pPr>
            <a:r>
              <a:rPr lang="en-CA" dirty="0"/>
              <a:t>Usually lasts 1-3 days</a:t>
            </a:r>
          </a:p>
          <a:p>
            <a:pPr marL="365760" indent="-283464" eaLnBrk="1" fontAlgn="auto" hangingPunct="1">
              <a:spcAft>
                <a:spcPts val="0"/>
              </a:spcAft>
              <a:buFont typeface="Wingdings 2"/>
              <a:buChar char=""/>
              <a:defRPr/>
            </a:pPr>
            <a:r>
              <a:rPr lang="en-CA" dirty="0"/>
              <a:t>Small group report and action plans (individual or team) are the main outputs</a:t>
            </a:r>
          </a:p>
        </p:txBody>
      </p:sp>
      <p:pic>
        <p:nvPicPr>
          <p:cNvPr id="50180" name="Picture 2"/>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28000"/>
                    </a14:imgEffect>
                  </a14:imgLayer>
                </a14:imgProps>
              </a:ext>
              <a:ext uri="{28A0092B-C50C-407E-A947-70E740481C1C}">
                <a14:useLocalDpi xmlns:a14="http://schemas.microsoft.com/office/drawing/2010/main"/>
              </a:ext>
            </a:extLst>
          </a:blip>
          <a:srcRect/>
          <a:stretch>
            <a:fillRect/>
          </a:stretch>
        </p:blipFill>
        <p:spPr bwMode="auto">
          <a:xfrm>
            <a:off x="6769584" y="1772817"/>
            <a:ext cx="2245828" cy="2088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Knowledge Fair</a:t>
            </a:r>
          </a:p>
        </p:txBody>
      </p:sp>
      <p:sp>
        <p:nvSpPr>
          <p:cNvPr id="3" name="Content Placeholder 2"/>
          <p:cNvSpPr>
            <a:spLocks noGrp="1"/>
          </p:cNvSpPr>
          <p:nvPr>
            <p:ph idx="1"/>
          </p:nvPr>
        </p:nvSpPr>
        <p:spPr>
          <a:xfrm>
            <a:off x="1116013" y="1447800"/>
            <a:ext cx="4608512" cy="5005388"/>
          </a:xfrm>
        </p:spPr>
        <p:txBody>
          <a:bodyPr>
            <a:normAutofit fontScale="77500" lnSpcReduction="20000"/>
          </a:bodyPr>
          <a:lstStyle/>
          <a:p>
            <a:pPr marL="365760" indent="-283464" eaLnBrk="1" fontAlgn="auto" hangingPunct="1">
              <a:spcAft>
                <a:spcPts val="0"/>
              </a:spcAft>
              <a:buFont typeface="Wingdings 2"/>
              <a:buChar char=""/>
              <a:defRPr/>
            </a:pPr>
            <a:r>
              <a:rPr lang="en-CA" dirty="0"/>
              <a:t>Face-to-face event designed to allow numerous individuals to share their experience at a common venue with the help of visual aids and displays (e.g. posters, videos, etc.)</a:t>
            </a:r>
          </a:p>
          <a:p>
            <a:pPr marL="365760" indent="-283464" eaLnBrk="1" fontAlgn="auto" hangingPunct="1">
              <a:spcAft>
                <a:spcPts val="0"/>
              </a:spcAft>
              <a:buFont typeface="Wingdings 2"/>
              <a:buChar char=""/>
              <a:defRPr/>
            </a:pPr>
            <a:r>
              <a:rPr lang="en-CA" dirty="0"/>
              <a:t>Everyone has a booth or space to share resources and good practice</a:t>
            </a:r>
          </a:p>
          <a:p>
            <a:pPr marL="365760" indent="-283464" eaLnBrk="1" fontAlgn="auto" hangingPunct="1">
              <a:spcAft>
                <a:spcPts val="0"/>
              </a:spcAft>
              <a:buFont typeface="Wingdings 2"/>
              <a:buChar char=""/>
              <a:defRPr/>
            </a:pPr>
            <a:r>
              <a:rPr lang="en-CA" dirty="0"/>
              <a:t>The “Fair” concept is open and people move about freely</a:t>
            </a:r>
          </a:p>
          <a:p>
            <a:pPr marL="365760" indent="-283464" eaLnBrk="1" fontAlgn="auto" hangingPunct="1">
              <a:spcAft>
                <a:spcPts val="0"/>
              </a:spcAft>
              <a:buFont typeface="Wingdings 2"/>
              <a:buChar char=""/>
              <a:defRPr/>
            </a:pPr>
            <a:r>
              <a:rPr lang="en-CA" dirty="0"/>
              <a:t>Usually over the course of 1 day but can be longer</a:t>
            </a:r>
          </a:p>
          <a:p>
            <a:pPr marL="365760" indent="-283464" eaLnBrk="1" fontAlgn="auto" hangingPunct="1">
              <a:spcAft>
                <a:spcPts val="0"/>
              </a:spcAft>
              <a:buFont typeface="Wingdings 2"/>
              <a:buChar char=""/>
              <a:defRPr/>
            </a:pPr>
            <a:r>
              <a:rPr lang="en-CA" dirty="0"/>
              <a:t>Social media can be used to inform and report back </a:t>
            </a:r>
          </a:p>
        </p:txBody>
      </p:sp>
      <p:pic>
        <p:nvPicPr>
          <p:cNvPr id="5120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8049" y="1846263"/>
            <a:ext cx="2828464" cy="2446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274638"/>
            <a:ext cx="7602810" cy="922114"/>
          </a:xfrm>
        </p:spPr>
        <p:txBody>
          <a:bodyPr/>
          <a:lstStyle/>
          <a:p>
            <a:pPr eaLnBrk="1" fontAlgn="auto" hangingPunct="1">
              <a:spcAft>
                <a:spcPts val="0"/>
              </a:spcAft>
              <a:defRPr/>
            </a:pPr>
            <a:r>
              <a:rPr lang="en-CA" dirty="0">
                <a:solidFill>
                  <a:schemeClr val="accent4"/>
                </a:solidFill>
              </a:rPr>
              <a:t>Why collaborate?</a:t>
            </a:r>
          </a:p>
        </p:txBody>
      </p:sp>
      <p:sp>
        <p:nvSpPr>
          <p:cNvPr id="10243" name="Content Placeholder 2"/>
          <p:cNvSpPr>
            <a:spLocks noGrp="1"/>
          </p:cNvSpPr>
          <p:nvPr>
            <p:ph idx="1"/>
          </p:nvPr>
        </p:nvSpPr>
        <p:spPr>
          <a:xfrm>
            <a:off x="940226" y="1412776"/>
            <a:ext cx="5864022" cy="5139952"/>
          </a:xfrm>
        </p:spPr>
        <p:txBody>
          <a:bodyPr/>
          <a:lstStyle/>
          <a:p>
            <a:pPr marL="538163" indent="-457200" eaLnBrk="1" hangingPunct="1"/>
            <a:r>
              <a:rPr lang="en-CA" altLang="en-US" sz="2800" b="1" dirty="0">
                <a:solidFill>
                  <a:schemeClr val="accent1"/>
                </a:solidFill>
              </a:rPr>
              <a:t>Collaboration: </a:t>
            </a:r>
            <a:r>
              <a:rPr lang="en-CA" altLang="en-US" sz="2800" dirty="0"/>
              <a:t>“a process through which people who see different aspects of a problem can constructively explore their differences and search for solutions that go beyond their own limited vision of what is possible” (</a:t>
            </a:r>
            <a:r>
              <a:rPr lang="en-CA" altLang="en-US" sz="1800" dirty="0"/>
              <a:t>Anecdote White Paper,  Callahan et al. )</a:t>
            </a:r>
          </a:p>
          <a:p>
            <a:pPr marL="538163" indent="-457200" eaLnBrk="1" hangingPunct="1"/>
            <a:r>
              <a:rPr lang="en-CA" altLang="en-US" sz="2800" dirty="0"/>
              <a:t>This resource lists three types of collaboration: team, network and community</a:t>
            </a:r>
          </a:p>
        </p:txBody>
      </p:sp>
      <p:pic>
        <p:nvPicPr>
          <p:cNvPr id="10244"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95917" y="548681"/>
            <a:ext cx="2318900" cy="14401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5777"/>
            <a:ext cx="7676477" cy="1143000"/>
          </a:xfrm>
        </p:spPr>
        <p:txBody>
          <a:bodyPr>
            <a:normAutofit/>
          </a:bodyPr>
          <a:lstStyle/>
          <a:p>
            <a:pPr eaLnBrk="1" fontAlgn="auto" hangingPunct="1">
              <a:spcAft>
                <a:spcPts val="0"/>
              </a:spcAft>
              <a:defRPr/>
            </a:pPr>
            <a:r>
              <a:rPr lang="en-CA" dirty="0">
                <a:solidFill>
                  <a:schemeClr val="accent4"/>
                </a:solidFill>
              </a:rPr>
              <a:t>Fishbowl method (open variation)</a:t>
            </a:r>
          </a:p>
        </p:txBody>
      </p:sp>
      <p:sp>
        <p:nvSpPr>
          <p:cNvPr id="3" name="Content Placeholder 2"/>
          <p:cNvSpPr>
            <a:spLocks noGrp="1"/>
          </p:cNvSpPr>
          <p:nvPr>
            <p:ph idx="1"/>
          </p:nvPr>
        </p:nvSpPr>
        <p:spPr>
          <a:xfrm>
            <a:off x="971600" y="1199072"/>
            <a:ext cx="6624736" cy="5533718"/>
          </a:xfrm>
        </p:spPr>
        <p:txBody>
          <a:bodyPr>
            <a:normAutofit fontScale="85000" lnSpcReduction="20000"/>
          </a:bodyPr>
          <a:lstStyle/>
          <a:p>
            <a:pPr marL="365760" indent="-283464" eaLnBrk="1" fontAlgn="auto" hangingPunct="1">
              <a:spcAft>
                <a:spcPts val="0"/>
              </a:spcAft>
              <a:buFont typeface="Wingdings 2"/>
              <a:buChar char=""/>
              <a:defRPr/>
            </a:pPr>
            <a:r>
              <a:rPr lang="en-CA" dirty="0"/>
              <a:t>Involves 3-4 people seated in a circle, having a conversation in full view of a larger group of (silent) listeners around them </a:t>
            </a:r>
          </a:p>
          <a:p>
            <a:pPr marL="365760" indent="-283464" eaLnBrk="1" fontAlgn="auto" hangingPunct="1">
              <a:spcAft>
                <a:spcPts val="0"/>
              </a:spcAft>
              <a:buFont typeface="Wingdings 2"/>
              <a:buChar char=""/>
              <a:defRPr/>
            </a:pPr>
            <a:r>
              <a:rPr lang="en-CA" dirty="0"/>
              <a:t>The smaller group are the fish, the larger group represents the bowl</a:t>
            </a:r>
          </a:p>
          <a:p>
            <a:pPr marL="365760" indent="-283464" eaLnBrk="1" fontAlgn="auto" hangingPunct="1">
              <a:spcAft>
                <a:spcPts val="0"/>
              </a:spcAft>
              <a:buFont typeface="Wingdings 2"/>
              <a:buChar char=""/>
              <a:defRPr/>
            </a:pPr>
            <a:r>
              <a:rPr lang="en-CA" dirty="0"/>
              <a:t>One person acts as a facilitator</a:t>
            </a:r>
          </a:p>
          <a:p>
            <a:pPr marL="365760" indent="-283464" eaLnBrk="1" fontAlgn="auto" hangingPunct="1">
              <a:spcAft>
                <a:spcPts val="0"/>
              </a:spcAft>
              <a:buFont typeface="Wingdings 2"/>
              <a:buChar char=""/>
              <a:defRPr/>
            </a:pPr>
            <a:r>
              <a:rPr lang="en-CA" dirty="0"/>
              <a:t>One or more chairs are open to "visitors" who want to ask questions or make comments</a:t>
            </a:r>
          </a:p>
          <a:p>
            <a:pPr marL="365760" indent="-283464" eaLnBrk="1" fontAlgn="auto" hangingPunct="1">
              <a:spcAft>
                <a:spcPts val="0"/>
              </a:spcAft>
              <a:buFont typeface="Wingdings 2"/>
              <a:buChar char=""/>
              <a:defRPr/>
            </a:pPr>
            <a:r>
              <a:rPr lang="en-CA" dirty="0"/>
              <a:t>Outside circle participants can stand behind a current speaker as a non verbal request to take their place</a:t>
            </a:r>
          </a:p>
          <a:p>
            <a:pPr marL="365760" indent="-283464" eaLnBrk="1" fontAlgn="auto" hangingPunct="1">
              <a:spcAft>
                <a:spcPts val="0"/>
              </a:spcAft>
              <a:buFont typeface="Wingdings 2"/>
              <a:buChar char=""/>
              <a:defRPr/>
            </a:pPr>
            <a:r>
              <a:rPr lang="en-CA" dirty="0"/>
              <a:t>Useful to raise issues or controversies</a:t>
            </a:r>
          </a:p>
          <a:p>
            <a:pPr marL="365760" indent="-283464" eaLnBrk="1" fontAlgn="auto" hangingPunct="1">
              <a:spcAft>
                <a:spcPts val="0"/>
              </a:spcAft>
              <a:buFont typeface="Wingdings 2"/>
              <a:buChar char=""/>
              <a:defRPr/>
            </a:pPr>
            <a:r>
              <a:rPr lang="en-CA" dirty="0"/>
              <a:t>Length depends on topic and number of participants but usually less than 45 min</a:t>
            </a:r>
          </a:p>
          <a:p>
            <a:pPr marL="365760" indent="-283464" eaLnBrk="1" fontAlgn="auto" hangingPunct="1">
              <a:spcAft>
                <a:spcPts val="0"/>
              </a:spcAft>
              <a:buFont typeface="Wingdings 2"/>
              <a:buChar char=""/>
              <a:defRPr/>
            </a:pPr>
            <a:endParaRPr lang="en-CA" dirty="0"/>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08304" y="2204864"/>
            <a:ext cx="1687744" cy="17610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8888" y="274638"/>
            <a:ext cx="7675562" cy="1143000"/>
          </a:xfrm>
        </p:spPr>
        <p:txBody>
          <a:bodyPr/>
          <a:lstStyle/>
          <a:p>
            <a:pPr eaLnBrk="1" fontAlgn="auto" hangingPunct="1">
              <a:spcAft>
                <a:spcPts val="0"/>
              </a:spcAft>
              <a:defRPr/>
            </a:pPr>
            <a:r>
              <a:rPr lang="en-CA" dirty="0">
                <a:solidFill>
                  <a:schemeClr val="accent4"/>
                </a:solidFill>
              </a:rPr>
              <a:t>Exercise: Fishbowl</a:t>
            </a:r>
          </a:p>
        </p:txBody>
      </p:sp>
      <p:sp>
        <p:nvSpPr>
          <p:cNvPr id="3" name="Content Placeholder 2"/>
          <p:cNvSpPr>
            <a:spLocks noGrp="1"/>
          </p:cNvSpPr>
          <p:nvPr>
            <p:ph idx="1"/>
          </p:nvPr>
        </p:nvSpPr>
        <p:spPr>
          <a:xfrm>
            <a:off x="1042988" y="1412874"/>
            <a:ext cx="6265316" cy="5040461"/>
          </a:xfrm>
        </p:spPr>
        <p:txBody>
          <a:bodyPr>
            <a:normAutofit lnSpcReduction="10000"/>
          </a:bodyPr>
          <a:lstStyle/>
          <a:p>
            <a:pPr marL="365760" indent="-283464" eaLnBrk="1" fontAlgn="auto" hangingPunct="1">
              <a:spcAft>
                <a:spcPts val="0"/>
              </a:spcAft>
              <a:buFont typeface="Wingdings 2"/>
              <a:buChar char=""/>
              <a:defRPr/>
            </a:pPr>
            <a:r>
              <a:rPr lang="en-CA" dirty="0"/>
              <a:t>Move chairs around:</a:t>
            </a:r>
          </a:p>
          <a:p>
            <a:pPr marL="640080" lvl="1" indent="-237744" eaLnBrk="1" fontAlgn="auto" hangingPunct="1">
              <a:spcAft>
                <a:spcPts val="0"/>
              </a:spcAft>
              <a:buFont typeface="Verdana"/>
              <a:buChar char="◦"/>
              <a:defRPr/>
            </a:pPr>
            <a:r>
              <a:rPr lang="en-CA" dirty="0"/>
              <a:t>Small interior circle of 4 chairs</a:t>
            </a:r>
          </a:p>
          <a:p>
            <a:pPr marL="640080" lvl="1" indent="-237744" eaLnBrk="1" fontAlgn="auto" hangingPunct="1">
              <a:spcAft>
                <a:spcPts val="0"/>
              </a:spcAft>
              <a:buFont typeface="Verdana"/>
              <a:buChar char="◦"/>
              <a:defRPr/>
            </a:pPr>
            <a:r>
              <a:rPr lang="en-CA" dirty="0"/>
              <a:t>Rest of chairs around in a bigger circle around them</a:t>
            </a:r>
          </a:p>
          <a:p>
            <a:pPr marL="640080" lvl="1" indent="-237744" eaLnBrk="1" fontAlgn="auto" hangingPunct="1">
              <a:spcAft>
                <a:spcPts val="0"/>
              </a:spcAft>
              <a:buFont typeface="Verdana"/>
              <a:buChar char="◦"/>
              <a:defRPr/>
            </a:pPr>
            <a:endParaRPr lang="en-CA" dirty="0"/>
          </a:p>
          <a:p>
            <a:pPr marL="402336" lvl="1" indent="0" algn="ctr" eaLnBrk="1" fontAlgn="auto" hangingPunct="1">
              <a:spcAft>
                <a:spcPts val="0"/>
              </a:spcAft>
              <a:buNone/>
              <a:defRPr/>
            </a:pPr>
            <a:r>
              <a:rPr lang="en-CA" dirty="0"/>
              <a:t>Fishbowl discussion topic (15 minutes): </a:t>
            </a:r>
            <a:r>
              <a:rPr lang="en-CA" b="1" dirty="0">
                <a:solidFill>
                  <a:schemeClr val="accent6"/>
                </a:solidFill>
              </a:rPr>
              <a:t>Facilitation tips and tricks: what works, what doesn’t?</a:t>
            </a:r>
            <a:endParaRPr lang="en-CA" dirty="0"/>
          </a:p>
          <a:p>
            <a:pPr marL="640080" lvl="1" indent="-237744" eaLnBrk="1" fontAlgn="auto" hangingPunct="1">
              <a:spcAft>
                <a:spcPts val="0"/>
              </a:spcAft>
              <a:buFont typeface="Verdana"/>
              <a:buChar char="◦"/>
              <a:defRPr/>
            </a:pPr>
            <a:endParaRPr lang="en-CA" dirty="0"/>
          </a:p>
          <a:p>
            <a:pPr marL="640080" lvl="1" indent="-237744" eaLnBrk="1" fontAlgn="auto" hangingPunct="1">
              <a:spcAft>
                <a:spcPts val="0"/>
              </a:spcAft>
              <a:buFont typeface="Verdana"/>
              <a:buChar char="◦"/>
              <a:defRPr/>
            </a:pPr>
            <a:r>
              <a:rPr lang="en-CA" dirty="0"/>
              <a:t>Plenary debrief (10 minutes)</a:t>
            </a:r>
          </a:p>
          <a:p>
            <a:pPr marL="886142" lvl="2" indent="-237744" eaLnBrk="1" fontAlgn="auto" hangingPunct="1">
              <a:spcAft>
                <a:spcPts val="0"/>
              </a:spcAft>
              <a:buFont typeface="Verdana"/>
              <a:buChar char="◦"/>
              <a:defRPr/>
            </a:pPr>
            <a:r>
              <a:rPr lang="en-CA" dirty="0"/>
              <a:t>What did you think of the method?</a:t>
            </a:r>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13938" y="1844824"/>
            <a:ext cx="2016224" cy="1512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1143000"/>
          </a:xfrm>
        </p:spPr>
        <p:txBody>
          <a:bodyPr/>
          <a:lstStyle/>
          <a:p>
            <a:pPr eaLnBrk="1" fontAlgn="auto" hangingPunct="1">
              <a:spcAft>
                <a:spcPts val="0"/>
              </a:spcAft>
              <a:defRPr/>
            </a:pPr>
            <a:r>
              <a:rPr lang="en-CA" dirty="0">
                <a:solidFill>
                  <a:srgbClr val="84AA33"/>
                </a:solidFill>
              </a:rPr>
              <a:t>Questions? Comments?</a:t>
            </a:r>
            <a:endParaRPr lang="en-CA" dirty="0">
              <a:solidFill>
                <a:schemeClr val="tx2">
                  <a:satMod val="130000"/>
                </a:schemeClr>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A word on online facilitation</a:t>
            </a:r>
          </a:p>
        </p:txBody>
      </p:sp>
      <p:sp>
        <p:nvSpPr>
          <p:cNvPr id="3" name="Content Placeholder 2"/>
          <p:cNvSpPr>
            <a:spLocks noGrp="1"/>
          </p:cNvSpPr>
          <p:nvPr>
            <p:ph idx="1"/>
          </p:nvPr>
        </p:nvSpPr>
        <p:spPr>
          <a:xfrm>
            <a:off x="3563888" y="1484784"/>
            <a:ext cx="5226546" cy="5112568"/>
          </a:xfrm>
        </p:spPr>
        <p:txBody>
          <a:bodyPr/>
          <a:lstStyle/>
          <a:p>
            <a:r>
              <a:rPr lang="en-CA" dirty="0"/>
              <a:t>Uses the same skills a face-to-face facilitation</a:t>
            </a:r>
          </a:p>
          <a:p>
            <a:r>
              <a:rPr lang="en-CA" dirty="0"/>
              <a:t>Added challenge that can’t see faces or body language</a:t>
            </a:r>
          </a:p>
          <a:p>
            <a:r>
              <a:rPr lang="en-CA" dirty="0"/>
              <a:t>Bad behaviour is easier so establish online guidelines or etiquette</a:t>
            </a:r>
          </a:p>
          <a:p>
            <a:r>
              <a:rPr lang="en-CA" dirty="0"/>
              <a:t>Take people offline or off-list to have a discussion if there is a problem</a:t>
            </a:r>
          </a:p>
        </p:txBody>
      </p:sp>
      <p:pic>
        <p:nvPicPr>
          <p:cNvPr id="10854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59632" y="1772816"/>
            <a:ext cx="2304256" cy="149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778721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2988" y="274638"/>
            <a:ext cx="7891462" cy="1143000"/>
          </a:xfrm>
        </p:spPr>
        <p:txBody>
          <a:bodyPr>
            <a:normAutofit fontScale="90000"/>
          </a:bodyPr>
          <a:lstStyle/>
          <a:p>
            <a:pPr eaLnBrk="1" fontAlgn="auto" hangingPunct="1">
              <a:spcAft>
                <a:spcPts val="0"/>
              </a:spcAft>
              <a:defRPr/>
            </a:pPr>
            <a:r>
              <a:rPr lang="en-CA" dirty="0">
                <a:solidFill>
                  <a:schemeClr val="accent4"/>
                </a:solidFill>
              </a:rPr>
              <a:t>Technologies for knowledge exchange</a:t>
            </a:r>
          </a:p>
        </p:txBody>
      </p:sp>
      <p:sp>
        <p:nvSpPr>
          <p:cNvPr id="56323" name="Content Placeholder 2"/>
          <p:cNvSpPr>
            <a:spLocks noGrp="1"/>
          </p:cNvSpPr>
          <p:nvPr>
            <p:ph idx="1"/>
          </p:nvPr>
        </p:nvSpPr>
        <p:spPr>
          <a:xfrm>
            <a:off x="1187624" y="1484784"/>
            <a:ext cx="6120680" cy="5544616"/>
          </a:xfrm>
        </p:spPr>
        <p:txBody>
          <a:bodyPr/>
          <a:lstStyle/>
          <a:p>
            <a:pPr eaLnBrk="1" hangingPunct="1"/>
            <a:r>
              <a:rPr lang="en-CA" altLang="en-US" dirty="0"/>
              <a:t>A plethora of tools for collaboration and knowledge exchange</a:t>
            </a:r>
          </a:p>
          <a:p>
            <a:pPr eaLnBrk="1" hangingPunct="1"/>
            <a:r>
              <a:rPr lang="en-CA" altLang="en-US" dirty="0"/>
              <a:t>What are you trying to do?</a:t>
            </a:r>
          </a:p>
          <a:p>
            <a:pPr lvl="1" eaLnBrk="1" hangingPunct="1"/>
            <a:r>
              <a:rPr lang="en-CA" altLang="en-US" dirty="0"/>
              <a:t>Share, store and access documents</a:t>
            </a:r>
          </a:p>
          <a:p>
            <a:pPr lvl="1" eaLnBrk="1" hangingPunct="1"/>
            <a:r>
              <a:rPr lang="en-CA" altLang="en-US" dirty="0"/>
              <a:t>Exchange with colleagues working on the same project or externally</a:t>
            </a:r>
          </a:p>
          <a:p>
            <a:pPr lvl="1" eaLnBrk="1" hangingPunct="1"/>
            <a:r>
              <a:rPr lang="en-CA" altLang="en-US" dirty="0"/>
              <a:t>Have a web meeting or conference</a:t>
            </a:r>
          </a:p>
          <a:p>
            <a:pPr lvl="1" eaLnBrk="1" hangingPunct="1"/>
            <a:r>
              <a:rPr lang="en-CA" altLang="en-US" dirty="0"/>
              <a:t>Create an online space for a community of practice</a:t>
            </a:r>
          </a:p>
          <a:p>
            <a:pPr lvl="1" eaLnBrk="1" hangingPunct="1"/>
            <a:endParaRPr lang="en-CA" altLang="en-US" dirty="0"/>
          </a:p>
        </p:txBody>
      </p:sp>
      <p:pic>
        <p:nvPicPr>
          <p:cNvPr id="5632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092280" y="1772816"/>
            <a:ext cx="1428750" cy="1428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450" y="274638"/>
            <a:ext cx="7956550" cy="1143000"/>
          </a:xfrm>
        </p:spPr>
        <p:txBody>
          <a:bodyPr/>
          <a:lstStyle/>
          <a:p>
            <a:pPr eaLnBrk="1" fontAlgn="auto" hangingPunct="1">
              <a:spcAft>
                <a:spcPts val="0"/>
              </a:spcAft>
              <a:defRPr/>
            </a:pPr>
            <a:r>
              <a:rPr lang="en-CA" sz="3600" dirty="0">
                <a:solidFill>
                  <a:schemeClr val="accent4"/>
                </a:solidFill>
              </a:rPr>
              <a:t>Groupware: bringing the tools together</a:t>
            </a:r>
          </a:p>
        </p:txBody>
      </p:sp>
      <p:sp>
        <p:nvSpPr>
          <p:cNvPr id="3" name="Content Placeholder 2"/>
          <p:cNvSpPr>
            <a:spLocks noGrp="1"/>
          </p:cNvSpPr>
          <p:nvPr>
            <p:ph idx="1"/>
          </p:nvPr>
        </p:nvSpPr>
        <p:spPr>
          <a:xfrm>
            <a:off x="1403350" y="1628775"/>
            <a:ext cx="7531100" cy="4619625"/>
          </a:xfrm>
        </p:spPr>
        <p:txBody>
          <a:bodyPr>
            <a:normAutofit lnSpcReduction="10000"/>
          </a:bodyPr>
          <a:lstStyle/>
          <a:p>
            <a:pPr marL="365760" indent="-283464" eaLnBrk="1" fontAlgn="auto" hangingPunct="1">
              <a:spcAft>
                <a:spcPts val="0"/>
              </a:spcAft>
              <a:buFont typeface="Wingdings 2"/>
              <a:buChar char=""/>
              <a:defRPr/>
            </a:pPr>
            <a:r>
              <a:rPr lang="en-CA" dirty="0"/>
              <a:t>Multi-purpose software application that enable group members to share documents, synchronize information and communicate with each other</a:t>
            </a:r>
          </a:p>
          <a:p>
            <a:pPr marL="365760" indent="-283464" eaLnBrk="1" fontAlgn="auto" hangingPunct="1">
              <a:spcAft>
                <a:spcPts val="0"/>
              </a:spcAft>
              <a:buFont typeface="Wingdings 2"/>
              <a:buChar char=""/>
              <a:defRPr/>
            </a:pPr>
            <a:r>
              <a:rPr lang="en-CA" dirty="0"/>
              <a:t>Standard features:</a:t>
            </a:r>
          </a:p>
          <a:p>
            <a:pPr marL="640080" lvl="1" indent="-237744" eaLnBrk="1" fontAlgn="auto" hangingPunct="1">
              <a:spcAft>
                <a:spcPts val="0"/>
              </a:spcAft>
              <a:buFont typeface="Verdana"/>
              <a:buChar char="◦"/>
              <a:defRPr/>
            </a:pPr>
            <a:r>
              <a:rPr lang="en-CA" dirty="0"/>
              <a:t>Document repository with version management </a:t>
            </a:r>
          </a:p>
          <a:p>
            <a:pPr marL="640080" lvl="1" indent="-237744" eaLnBrk="1" fontAlgn="auto" hangingPunct="1">
              <a:spcAft>
                <a:spcPts val="0"/>
              </a:spcAft>
              <a:buFont typeface="Verdana"/>
              <a:buChar char="◦"/>
              <a:defRPr/>
            </a:pPr>
            <a:r>
              <a:rPr lang="en-CA" dirty="0"/>
              <a:t>Shared calendars and task management</a:t>
            </a:r>
          </a:p>
          <a:p>
            <a:pPr marL="640080" lvl="1" indent="-237744" eaLnBrk="1" fontAlgn="auto" hangingPunct="1">
              <a:spcAft>
                <a:spcPts val="0"/>
              </a:spcAft>
              <a:buFont typeface="Verdana"/>
              <a:buChar char="◦"/>
              <a:defRPr/>
            </a:pPr>
            <a:r>
              <a:rPr lang="en-CA" dirty="0"/>
              <a:t>Message boards/wikis/blogs</a:t>
            </a:r>
          </a:p>
          <a:p>
            <a:pPr marL="640080" lvl="1" indent="-237744" eaLnBrk="1" fontAlgn="auto" hangingPunct="1">
              <a:spcAft>
                <a:spcPts val="0"/>
              </a:spcAft>
              <a:buFont typeface="Verdana"/>
              <a:buChar char="◦"/>
              <a:defRPr/>
            </a:pPr>
            <a:r>
              <a:rPr lang="en-CA" dirty="0"/>
              <a:t>Web conferencing/instant messaging</a:t>
            </a:r>
          </a:p>
          <a:p>
            <a:pPr marL="640080" lvl="1" indent="-237744" eaLnBrk="1" fontAlgn="auto" hangingPunct="1">
              <a:spcAft>
                <a:spcPts val="0"/>
              </a:spcAft>
              <a:buFont typeface="Verdana"/>
              <a:buChar char="◦"/>
              <a:defRPr/>
            </a:pPr>
            <a:endParaRPr lang="en-CA" dirty="0"/>
          </a:p>
          <a:p>
            <a:pPr marL="640080" lvl="1" indent="-237744" eaLnBrk="1" fontAlgn="auto" hangingPunct="1">
              <a:spcAft>
                <a:spcPts val="0"/>
              </a:spcAft>
              <a:buFont typeface="Verdana"/>
              <a:buChar char="◦"/>
              <a:defRPr/>
            </a:pPr>
            <a:endParaRPr lang="en-CA"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450" y="274638"/>
            <a:ext cx="7747000" cy="1143000"/>
          </a:xfrm>
        </p:spPr>
        <p:txBody>
          <a:bodyPr>
            <a:normAutofit fontScale="90000"/>
          </a:bodyPr>
          <a:lstStyle/>
          <a:p>
            <a:pPr eaLnBrk="1" fontAlgn="auto" hangingPunct="1">
              <a:spcAft>
                <a:spcPts val="0"/>
              </a:spcAft>
              <a:defRPr/>
            </a:pPr>
            <a:r>
              <a:rPr lang="en-CA" sz="3900" dirty="0">
                <a:solidFill>
                  <a:srgbClr val="84AA33"/>
                </a:solidFill>
              </a:rPr>
              <a:t>Groupware : bringing the tools together</a:t>
            </a:r>
            <a:r>
              <a:rPr lang="en-CA" dirty="0">
                <a:solidFill>
                  <a:schemeClr val="accent4"/>
                </a:solidFill>
              </a:rPr>
              <a:t> </a:t>
            </a:r>
          </a:p>
        </p:txBody>
      </p:sp>
      <p:sp>
        <p:nvSpPr>
          <p:cNvPr id="3" name="Content Placeholder 2"/>
          <p:cNvSpPr>
            <a:spLocks noGrp="1"/>
          </p:cNvSpPr>
          <p:nvPr>
            <p:ph idx="1"/>
          </p:nvPr>
        </p:nvSpPr>
        <p:spPr>
          <a:xfrm>
            <a:off x="1115617" y="1479508"/>
            <a:ext cx="4752528" cy="5189852"/>
          </a:xfrm>
        </p:spPr>
        <p:txBody>
          <a:bodyPr>
            <a:normAutofit fontScale="92500" lnSpcReduction="10000"/>
          </a:bodyPr>
          <a:lstStyle/>
          <a:p>
            <a:pPr marL="365760" indent="-283464" eaLnBrk="1" fontAlgn="auto" hangingPunct="1">
              <a:spcAft>
                <a:spcPts val="0"/>
              </a:spcAft>
              <a:buFont typeface="Wingdings 2"/>
              <a:buChar char=""/>
              <a:defRPr/>
            </a:pPr>
            <a:r>
              <a:rPr lang="en-CA" dirty="0"/>
              <a:t>Mostly internal uses in large organisations (i.e. intranet)</a:t>
            </a:r>
          </a:p>
          <a:p>
            <a:pPr marL="365760" indent="-283464" eaLnBrk="1" fontAlgn="auto" hangingPunct="1">
              <a:spcAft>
                <a:spcPts val="0"/>
              </a:spcAft>
              <a:buFont typeface="Wingdings 2"/>
              <a:buChar char=""/>
              <a:defRPr/>
            </a:pPr>
            <a:r>
              <a:rPr lang="en-CA" dirty="0"/>
              <a:t>Can be challenging with limited connectivity for external communications</a:t>
            </a:r>
          </a:p>
          <a:p>
            <a:pPr marL="365760" indent="-283464" eaLnBrk="1" fontAlgn="auto" hangingPunct="1">
              <a:spcAft>
                <a:spcPts val="0"/>
              </a:spcAft>
              <a:buFont typeface="Wingdings 2"/>
              <a:buChar char=""/>
              <a:defRPr/>
            </a:pPr>
            <a:r>
              <a:rPr lang="en-CA" dirty="0"/>
              <a:t>Examples:</a:t>
            </a:r>
          </a:p>
          <a:p>
            <a:pPr marL="640080" lvl="1" indent="-237744" eaLnBrk="1" fontAlgn="auto" hangingPunct="1">
              <a:spcAft>
                <a:spcPts val="0"/>
              </a:spcAft>
              <a:buFont typeface="Verdana"/>
              <a:buChar char="◦"/>
              <a:defRPr/>
            </a:pPr>
            <a:r>
              <a:rPr lang="en-CA" dirty="0"/>
              <a:t>Microsoft SharePoint (cost – lower rates for non-profit organisations)</a:t>
            </a:r>
          </a:p>
          <a:p>
            <a:pPr marL="640080" lvl="1" indent="-237744" eaLnBrk="1" fontAlgn="auto" hangingPunct="1">
              <a:spcAft>
                <a:spcPts val="0"/>
              </a:spcAft>
              <a:buFont typeface="Verdana"/>
              <a:buChar char="◦"/>
              <a:defRPr/>
            </a:pPr>
            <a:r>
              <a:rPr lang="en-CA" dirty="0"/>
              <a:t>Google Drive (free – for basic storage plan)</a:t>
            </a:r>
          </a:p>
          <a:p>
            <a:pPr marL="640080" lvl="1" indent="-237744" eaLnBrk="1" fontAlgn="auto" hangingPunct="1">
              <a:spcAft>
                <a:spcPts val="0"/>
              </a:spcAft>
              <a:buFont typeface="Verdana"/>
              <a:buChar char="◦"/>
              <a:defRPr/>
            </a:pPr>
            <a:endParaRPr lang="en-CA" dirty="0"/>
          </a:p>
          <a:p>
            <a:pPr marL="640080" lvl="1" indent="-237744" eaLnBrk="1" fontAlgn="auto" hangingPunct="1">
              <a:spcAft>
                <a:spcPts val="0"/>
              </a:spcAft>
              <a:buFont typeface="Verdana"/>
              <a:buChar char="◦"/>
              <a:defRPr/>
            </a:pPr>
            <a:endParaRPr lang="en-CA" dirty="0"/>
          </a:p>
        </p:txBody>
      </p:sp>
      <p:pic>
        <p:nvPicPr>
          <p:cNvPr id="58372"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868144" y="2132856"/>
            <a:ext cx="3095076" cy="300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Exchange with colleagues</a:t>
            </a:r>
          </a:p>
        </p:txBody>
      </p:sp>
      <p:sp>
        <p:nvSpPr>
          <p:cNvPr id="3" name="Content Placeholder 2"/>
          <p:cNvSpPr>
            <a:spLocks noGrp="1"/>
          </p:cNvSpPr>
          <p:nvPr>
            <p:ph idx="1"/>
          </p:nvPr>
        </p:nvSpPr>
        <p:spPr>
          <a:xfrm>
            <a:off x="1187624" y="1447800"/>
            <a:ext cx="4320480" cy="5410200"/>
          </a:xfrm>
        </p:spPr>
        <p:txBody>
          <a:bodyPr/>
          <a:lstStyle/>
          <a:p>
            <a:r>
              <a:rPr lang="en-CA" sz="2400" dirty="0"/>
              <a:t>Simple platform for exchange</a:t>
            </a:r>
          </a:p>
          <a:p>
            <a:r>
              <a:rPr lang="en-CA" sz="2400" dirty="0"/>
              <a:t>Mailing list, calendar and document repository functionalities</a:t>
            </a:r>
          </a:p>
          <a:p>
            <a:r>
              <a:rPr lang="en-CA" sz="2400" dirty="0"/>
              <a:t>Works well with limited bandwidth</a:t>
            </a:r>
          </a:p>
          <a:p>
            <a:r>
              <a:rPr lang="en-CA" sz="2400" dirty="0"/>
              <a:t>Example: </a:t>
            </a:r>
          </a:p>
          <a:p>
            <a:pPr lvl="1"/>
            <a:r>
              <a:rPr lang="en-CA" sz="2400" dirty="0" err="1"/>
              <a:t>Dgroups</a:t>
            </a:r>
            <a:r>
              <a:rPr lang="en-CA" sz="2400" dirty="0"/>
              <a:t>: non-commercial platform for international development organisations only (free – but through a </a:t>
            </a:r>
            <a:r>
              <a:rPr lang="en-CA" sz="2400" dirty="0" err="1"/>
              <a:t>Dgroups</a:t>
            </a:r>
            <a:r>
              <a:rPr lang="en-CA" sz="2400" dirty="0"/>
              <a:t> partner)</a:t>
            </a:r>
          </a:p>
          <a:p>
            <a:endParaRPr lang="en-CA" dirty="0"/>
          </a:p>
        </p:txBody>
      </p:sp>
      <p:pic>
        <p:nvPicPr>
          <p:cNvPr id="104450" name="Picture 2" descr="X:\KM\CTA\dgroup.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652120" y="2276872"/>
            <a:ext cx="3331264" cy="2432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94990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33509"/>
            <a:ext cx="7499350" cy="1143000"/>
          </a:xfrm>
        </p:spPr>
        <p:txBody>
          <a:bodyPr/>
          <a:lstStyle/>
          <a:p>
            <a:pPr eaLnBrk="1" fontAlgn="auto" hangingPunct="1">
              <a:spcAft>
                <a:spcPts val="0"/>
              </a:spcAft>
              <a:defRPr/>
            </a:pPr>
            <a:r>
              <a:rPr lang="en-CA" dirty="0">
                <a:solidFill>
                  <a:schemeClr val="accent4"/>
                </a:solidFill>
              </a:rPr>
              <a:t>Web meeting/conferencing tools</a:t>
            </a:r>
          </a:p>
        </p:txBody>
      </p:sp>
      <p:sp>
        <p:nvSpPr>
          <p:cNvPr id="3" name="Content Placeholder 2"/>
          <p:cNvSpPr>
            <a:spLocks noGrp="1"/>
          </p:cNvSpPr>
          <p:nvPr>
            <p:ph idx="1"/>
          </p:nvPr>
        </p:nvSpPr>
        <p:spPr>
          <a:xfrm>
            <a:off x="1115617" y="1052736"/>
            <a:ext cx="4824535" cy="5805264"/>
          </a:xfrm>
        </p:spPr>
        <p:txBody>
          <a:bodyPr>
            <a:normAutofit fontScale="85000" lnSpcReduction="20000"/>
          </a:bodyPr>
          <a:lstStyle/>
          <a:p>
            <a:pPr marL="365760" indent="-283464" eaLnBrk="1" fontAlgn="auto" hangingPunct="1">
              <a:spcAft>
                <a:spcPts val="0"/>
              </a:spcAft>
              <a:buFont typeface="Wingdings 2"/>
              <a:buChar char=""/>
              <a:defRPr/>
            </a:pPr>
            <a:r>
              <a:rPr lang="en-CA" dirty="0"/>
              <a:t>Downloadable software that allows events to be shared with remote locations, for individuals or groups</a:t>
            </a:r>
          </a:p>
          <a:p>
            <a:pPr marL="365760" indent="-283464" eaLnBrk="1" fontAlgn="auto" hangingPunct="1">
              <a:spcAft>
                <a:spcPts val="0"/>
              </a:spcAft>
              <a:buFont typeface="Wingdings 2"/>
              <a:buChar char=""/>
              <a:defRPr/>
            </a:pPr>
            <a:r>
              <a:rPr lang="en-CA" dirty="0"/>
              <a:t>Voice, video as well as text-based messages can be shared simultaneously,  across geographically dispersed areas</a:t>
            </a:r>
          </a:p>
          <a:p>
            <a:pPr marL="365760" indent="-283464" eaLnBrk="1" fontAlgn="auto" hangingPunct="1">
              <a:spcAft>
                <a:spcPts val="0"/>
              </a:spcAft>
              <a:buFont typeface="Wingdings 2"/>
              <a:buChar char=""/>
              <a:defRPr/>
            </a:pPr>
            <a:r>
              <a:rPr lang="en-CA" dirty="0"/>
              <a:t>Applications include meetings, training events and webinars</a:t>
            </a:r>
          </a:p>
          <a:p>
            <a:pPr marL="365760" indent="-283464" eaLnBrk="1" fontAlgn="auto" hangingPunct="1">
              <a:spcAft>
                <a:spcPts val="0"/>
              </a:spcAft>
              <a:buFont typeface="Wingdings 2"/>
              <a:buChar char=""/>
              <a:defRPr/>
            </a:pPr>
            <a:r>
              <a:rPr lang="en-CA" dirty="0"/>
              <a:t>Examples:</a:t>
            </a:r>
          </a:p>
          <a:p>
            <a:pPr marL="640080" lvl="1" indent="-237744" eaLnBrk="1" fontAlgn="auto" hangingPunct="1">
              <a:spcAft>
                <a:spcPts val="0"/>
              </a:spcAft>
              <a:buFont typeface="Verdana"/>
              <a:buChar char="◦"/>
              <a:defRPr/>
            </a:pPr>
            <a:r>
              <a:rPr lang="en-CA" dirty="0"/>
              <a:t>Skype and Google Hangout (free – voice, video and text)</a:t>
            </a:r>
          </a:p>
          <a:p>
            <a:pPr marL="640080" lvl="1" indent="-237744" eaLnBrk="1" fontAlgn="auto" hangingPunct="1">
              <a:spcAft>
                <a:spcPts val="0"/>
              </a:spcAft>
              <a:buFont typeface="Verdana"/>
              <a:buChar char="◦"/>
              <a:defRPr/>
            </a:pPr>
            <a:r>
              <a:rPr lang="en-CA" dirty="0"/>
              <a:t>Blue Jeans and Web Ex (cost – voice, video, text and other content)</a:t>
            </a:r>
          </a:p>
          <a:p>
            <a:pPr marL="640080" lvl="1" indent="-237744" eaLnBrk="1" fontAlgn="auto" hangingPunct="1">
              <a:spcAft>
                <a:spcPts val="0"/>
              </a:spcAft>
              <a:buFont typeface="Verdana"/>
              <a:buChar char="◦"/>
              <a:defRPr/>
            </a:pPr>
            <a:endParaRPr lang="en-CA" dirty="0"/>
          </a:p>
          <a:p>
            <a:pPr marL="640080" lvl="1" indent="-237744" eaLnBrk="1" fontAlgn="auto" hangingPunct="1">
              <a:spcAft>
                <a:spcPts val="0"/>
              </a:spcAft>
              <a:buFont typeface="Verdana"/>
              <a:buChar char="◦"/>
              <a:defRPr/>
            </a:pPr>
            <a:endParaRPr lang="en-CA" dirty="0"/>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endParaRPr lang="en-CA" dirty="0"/>
          </a:p>
        </p:txBody>
      </p:sp>
      <p:pic>
        <p:nvPicPr>
          <p:cNvPr id="61444"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84168" y="2204864"/>
            <a:ext cx="2869446" cy="2709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74638"/>
            <a:ext cx="8208912" cy="1143000"/>
          </a:xfrm>
        </p:spPr>
        <p:txBody>
          <a:bodyPr>
            <a:normAutofit/>
          </a:bodyPr>
          <a:lstStyle/>
          <a:p>
            <a:pPr eaLnBrk="1" fontAlgn="auto" hangingPunct="1">
              <a:spcAft>
                <a:spcPts val="0"/>
              </a:spcAft>
              <a:defRPr/>
            </a:pPr>
            <a:r>
              <a:rPr lang="en-CA" sz="3800" dirty="0">
                <a:solidFill>
                  <a:schemeClr val="accent4"/>
                </a:solidFill>
              </a:rPr>
              <a:t>Online space for </a:t>
            </a:r>
            <a:r>
              <a:rPr lang="en-CA" sz="3800" dirty="0" err="1">
                <a:solidFill>
                  <a:schemeClr val="accent4"/>
                </a:solidFill>
              </a:rPr>
              <a:t>CoP</a:t>
            </a:r>
            <a:r>
              <a:rPr lang="en-CA" sz="3800" dirty="0">
                <a:solidFill>
                  <a:schemeClr val="accent4"/>
                </a:solidFill>
              </a:rPr>
              <a:t>: social networks</a:t>
            </a:r>
          </a:p>
        </p:txBody>
      </p:sp>
      <p:sp>
        <p:nvSpPr>
          <p:cNvPr id="3" name="Content Placeholder 2"/>
          <p:cNvSpPr>
            <a:spLocks noGrp="1"/>
          </p:cNvSpPr>
          <p:nvPr>
            <p:ph idx="1"/>
          </p:nvPr>
        </p:nvSpPr>
        <p:spPr>
          <a:xfrm>
            <a:off x="971601" y="1556792"/>
            <a:ext cx="4881162" cy="5472608"/>
          </a:xfrm>
        </p:spPr>
        <p:txBody>
          <a:bodyPr>
            <a:normAutofit fontScale="77500" lnSpcReduction="20000"/>
          </a:bodyPr>
          <a:lstStyle/>
          <a:p>
            <a:pPr marL="365760" indent="-283464" eaLnBrk="1" fontAlgn="auto" hangingPunct="1">
              <a:spcAft>
                <a:spcPts val="0"/>
              </a:spcAft>
              <a:buFont typeface="Wingdings 2"/>
              <a:buChar char=""/>
              <a:defRPr/>
            </a:pPr>
            <a:r>
              <a:rPr lang="en-CA" dirty="0"/>
              <a:t>Platform to build social networks among people who share interests or exchange space for community of practice</a:t>
            </a:r>
          </a:p>
          <a:p>
            <a:pPr marL="365760" indent="-283464" eaLnBrk="1" fontAlgn="auto" hangingPunct="1">
              <a:spcAft>
                <a:spcPts val="0"/>
              </a:spcAft>
              <a:buFont typeface="Wingdings 2"/>
              <a:buChar char=""/>
              <a:defRPr/>
            </a:pPr>
            <a:r>
              <a:rPr lang="en-CA" dirty="0"/>
              <a:t>Typical features:</a:t>
            </a:r>
          </a:p>
          <a:p>
            <a:pPr marL="640080" lvl="1" indent="-237744" eaLnBrk="1" fontAlgn="auto" hangingPunct="1">
              <a:spcAft>
                <a:spcPts val="0"/>
              </a:spcAft>
              <a:buFont typeface="Verdana"/>
              <a:buChar char="◦"/>
              <a:defRPr/>
            </a:pPr>
            <a:r>
              <a:rPr lang="en-CA" dirty="0"/>
              <a:t>Construct a public/semi-public profile where text, links, photos can be posted, by yourself or others</a:t>
            </a:r>
          </a:p>
          <a:p>
            <a:pPr marL="640080" lvl="1" indent="-237744" eaLnBrk="1" fontAlgn="auto" hangingPunct="1">
              <a:spcAft>
                <a:spcPts val="0"/>
              </a:spcAft>
              <a:buFont typeface="Verdana"/>
              <a:buChar char="◦"/>
              <a:defRPr/>
            </a:pPr>
            <a:r>
              <a:rPr lang="en-CA" dirty="0"/>
              <a:t>“Befriending” or connecting with other users </a:t>
            </a:r>
          </a:p>
          <a:p>
            <a:pPr marL="640080" lvl="1" indent="-237744" eaLnBrk="1" fontAlgn="auto" hangingPunct="1">
              <a:spcAft>
                <a:spcPts val="0"/>
              </a:spcAft>
              <a:buFont typeface="Verdana"/>
              <a:buChar char="◦"/>
              <a:defRPr/>
            </a:pPr>
            <a:r>
              <a:rPr lang="en-CA" dirty="0"/>
              <a:t>View their list of connections</a:t>
            </a:r>
          </a:p>
          <a:p>
            <a:pPr marL="365760" indent="-283464" eaLnBrk="1" fontAlgn="auto" hangingPunct="1">
              <a:spcAft>
                <a:spcPts val="0"/>
              </a:spcAft>
              <a:buFont typeface="Wingdings 2"/>
              <a:buChar char=""/>
              <a:defRPr/>
            </a:pPr>
            <a:r>
              <a:rPr lang="en-CA" dirty="0"/>
              <a:t>Examples:</a:t>
            </a:r>
          </a:p>
          <a:p>
            <a:pPr marL="640080" lvl="1" indent="-237744" eaLnBrk="1" fontAlgn="auto" hangingPunct="1">
              <a:spcAft>
                <a:spcPts val="0"/>
              </a:spcAft>
              <a:buFont typeface="Verdana"/>
              <a:buChar char="◦"/>
              <a:defRPr/>
            </a:pPr>
            <a:r>
              <a:rPr lang="en-CA" dirty="0"/>
              <a:t>LinkedIn (free – professional use)</a:t>
            </a:r>
          </a:p>
          <a:p>
            <a:pPr marL="640080" lvl="1" indent="-237744" eaLnBrk="1" fontAlgn="auto" hangingPunct="1">
              <a:spcAft>
                <a:spcPts val="0"/>
              </a:spcAft>
              <a:buFont typeface="Verdana"/>
              <a:buChar char="◦"/>
              <a:defRPr/>
            </a:pPr>
            <a:r>
              <a:rPr lang="en-CA" dirty="0"/>
              <a:t>Facebook (free – both personal and professional use)</a:t>
            </a:r>
          </a:p>
          <a:p>
            <a:pPr marL="640080" lvl="1" indent="-237744" eaLnBrk="1" fontAlgn="auto" hangingPunct="1">
              <a:spcAft>
                <a:spcPts val="0"/>
              </a:spcAft>
              <a:buFont typeface="Verdana"/>
              <a:buChar char="◦"/>
              <a:defRPr/>
            </a:pPr>
            <a:endParaRPr lang="en-CA" dirty="0"/>
          </a:p>
        </p:txBody>
      </p:sp>
      <p:pic>
        <p:nvPicPr>
          <p:cNvPr id="64516"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44172" y="2276873"/>
            <a:ext cx="2930011"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332656"/>
            <a:ext cx="5400675" cy="1143000"/>
          </a:xfrm>
        </p:spPr>
        <p:txBody>
          <a:bodyPr>
            <a:normAutofit fontScale="90000"/>
          </a:bodyPr>
          <a:lstStyle/>
          <a:p>
            <a:pPr eaLnBrk="1" fontAlgn="auto" hangingPunct="1">
              <a:spcAft>
                <a:spcPts val="0"/>
              </a:spcAft>
              <a:defRPr/>
            </a:pPr>
            <a:r>
              <a:rPr lang="en-CA" sz="4800" dirty="0">
                <a:solidFill>
                  <a:schemeClr val="accent4"/>
                </a:solidFill>
              </a:rPr>
              <a:t>Team collaboration</a:t>
            </a:r>
            <a:br>
              <a:rPr lang="en-CA" sz="4400" dirty="0"/>
            </a:br>
            <a:endParaRPr lang="en-CA" dirty="0">
              <a:solidFill>
                <a:schemeClr val="accent4"/>
              </a:solidFill>
            </a:endParaRPr>
          </a:p>
        </p:txBody>
      </p:sp>
      <p:sp>
        <p:nvSpPr>
          <p:cNvPr id="3" name="Content Placeholder 2"/>
          <p:cNvSpPr>
            <a:spLocks noGrp="1"/>
          </p:cNvSpPr>
          <p:nvPr>
            <p:ph idx="1"/>
          </p:nvPr>
        </p:nvSpPr>
        <p:spPr>
          <a:xfrm>
            <a:off x="1115617" y="1484784"/>
            <a:ext cx="5904655" cy="5111898"/>
          </a:xfrm>
        </p:spPr>
        <p:txBody>
          <a:bodyPr>
            <a:noAutofit/>
          </a:bodyPr>
          <a:lstStyle/>
          <a:p>
            <a:pPr marL="365760" indent="-283464" eaLnBrk="1" fontAlgn="auto" hangingPunct="1">
              <a:spcAft>
                <a:spcPts val="0"/>
              </a:spcAft>
              <a:buFont typeface="Wingdings 2"/>
              <a:buChar char=""/>
              <a:defRPr/>
            </a:pPr>
            <a:r>
              <a:rPr lang="en-CA" sz="2800" dirty="0"/>
              <a:t>Clear mandate, defined roles</a:t>
            </a:r>
          </a:p>
          <a:p>
            <a:pPr marL="365760" indent="-283464" eaLnBrk="1" fontAlgn="auto" hangingPunct="1">
              <a:spcAft>
                <a:spcPts val="0"/>
              </a:spcAft>
              <a:buFont typeface="Wingdings 2"/>
              <a:buChar char=""/>
              <a:defRPr/>
            </a:pPr>
            <a:r>
              <a:rPr lang="en-CA" sz="2800" dirty="0"/>
              <a:t>The members of the group are known</a:t>
            </a:r>
          </a:p>
          <a:p>
            <a:pPr marL="365760" indent="-283464" eaLnBrk="1" fontAlgn="auto" hangingPunct="1">
              <a:spcAft>
                <a:spcPts val="0"/>
              </a:spcAft>
              <a:buFont typeface="Wingdings 2"/>
              <a:buChar char=""/>
              <a:defRPr/>
            </a:pPr>
            <a:r>
              <a:rPr lang="en-CA" sz="2800" dirty="0"/>
              <a:t>Interdependencies between tasks are clear</a:t>
            </a:r>
          </a:p>
          <a:p>
            <a:pPr marL="365760" indent="-283464" eaLnBrk="1" fontAlgn="auto" hangingPunct="1">
              <a:spcAft>
                <a:spcPts val="0"/>
              </a:spcAft>
              <a:buFont typeface="Wingdings 2"/>
              <a:buChar char=""/>
              <a:defRPr/>
            </a:pPr>
            <a:r>
              <a:rPr lang="en-CA" sz="2800" dirty="0"/>
              <a:t>Expected reciprocity </a:t>
            </a:r>
          </a:p>
          <a:p>
            <a:pPr marL="365760" indent="-283464" eaLnBrk="1" fontAlgn="auto" hangingPunct="1">
              <a:spcAft>
                <a:spcPts val="0"/>
              </a:spcAft>
              <a:buFont typeface="Wingdings 2"/>
              <a:buChar char=""/>
              <a:defRPr/>
            </a:pPr>
            <a:r>
              <a:rPr lang="en-CA" sz="2800" dirty="0"/>
              <a:t>Leadership</a:t>
            </a:r>
          </a:p>
          <a:p>
            <a:pPr marL="365760" indent="-283464" eaLnBrk="1" fontAlgn="auto" hangingPunct="1">
              <a:spcAft>
                <a:spcPts val="0"/>
              </a:spcAft>
              <a:buFont typeface="Wingdings 2"/>
              <a:buChar char=""/>
              <a:defRPr/>
            </a:pPr>
            <a:r>
              <a:rPr lang="en-CA" sz="2800" dirty="0"/>
              <a:t>Explicit time lines and goals</a:t>
            </a:r>
          </a:p>
          <a:p>
            <a:pPr marL="365760" indent="-283464" eaLnBrk="1" fontAlgn="auto" hangingPunct="1">
              <a:spcAft>
                <a:spcPts val="0"/>
              </a:spcAft>
              <a:buFont typeface="Wingdings 2"/>
              <a:buChar char=""/>
              <a:defRPr/>
            </a:pPr>
            <a:r>
              <a:rPr lang="en-CA" sz="2800" dirty="0"/>
              <a:t>Participants cooperate on an equal footing and get equal recognition</a:t>
            </a:r>
          </a:p>
        </p:txBody>
      </p:sp>
      <p:pic>
        <p:nvPicPr>
          <p:cNvPr id="11268"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020272" y="260648"/>
            <a:ext cx="182880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350" y="260350"/>
            <a:ext cx="7497763" cy="1143000"/>
          </a:xfrm>
        </p:spPr>
        <p:txBody>
          <a:bodyPr>
            <a:normAutofit fontScale="90000"/>
          </a:bodyPr>
          <a:lstStyle/>
          <a:p>
            <a:pPr eaLnBrk="1" fontAlgn="auto" hangingPunct="1">
              <a:spcAft>
                <a:spcPts val="0"/>
              </a:spcAft>
              <a:defRPr/>
            </a:pPr>
            <a:r>
              <a:rPr lang="en-CA" dirty="0">
                <a:solidFill>
                  <a:schemeClr val="accent4"/>
                </a:solidFill>
              </a:rPr>
              <a:t>Group discussion: web tools for knowledge exchange</a:t>
            </a:r>
          </a:p>
        </p:txBody>
      </p:sp>
      <p:sp>
        <p:nvSpPr>
          <p:cNvPr id="3" name="Content Placeholder 2"/>
          <p:cNvSpPr>
            <a:spLocks noGrp="1"/>
          </p:cNvSpPr>
          <p:nvPr>
            <p:ph idx="1"/>
          </p:nvPr>
        </p:nvSpPr>
        <p:spPr>
          <a:xfrm>
            <a:off x="1331640" y="2132856"/>
            <a:ext cx="7569200" cy="4440237"/>
          </a:xfrm>
        </p:spPr>
        <p:txBody>
          <a:bodyPr>
            <a:normAutofit/>
          </a:bodyPr>
          <a:lstStyle/>
          <a:p>
            <a:pPr marL="82296" indent="0" eaLnBrk="1" fontAlgn="auto" hangingPunct="1">
              <a:spcAft>
                <a:spcPts val="0"/>
              </a:spcAft>
              <a:buFont typeface="Wingdings 2"/>
              <a:buNone/>
              <a:defRPr/>
            </a:pPr>
            <a:r>
              <a:rPr lang="en-CA" dirty="0"/>
              <a:t>At your table, discuss (15 minutes):</a:t>
            </a:r>
          </a:p>
          <a:p>
            <a:pPr marL="640398" lvl="1" indent="-283464" eaLnBrk="1" fontAlgn="auto" hangingPunct="1">
              <a:spcAft>
                <a:spcPts val="0"/>
              </a:spcAft>
              <a:buFont typeface="Wingdings 2"/>
              <a:buChar char=""/>
              <a:defRPr/>
            </a:pPr>
            <a:r>
              <a:rPr lang="en-CA" dirty="0"/>
              <a:t>In my context, which of these technologies would most appropriate for knowledge exchange? Why?</a:t>
            </a:r>
          </a:p>
          <a:p>
            <a:pPr marL="640398" lvl="1" indent="-283464" eaLnBrk="1" fontAlgn="auto" hangingPunct="1">
              <a:spcAft>
                <a:spcPts val="0"/>
              </a:spcAft>
              <a:buFont typeface="Wingdings 2"/>
              <a:buChar char=""/>
              <a:defRPr/>
            </a:pPr>
            <a:r>
              <a:rPr lang="en-CA" dirty="0"/>
              <a:t>Would some of these technologies not work at all in my context? Why is that?</a:t>
            </a:r>
          </a:p>
          <a:p>
            <a:pPr marL="640398" lvl="1" indent="-283464" eaLnBrk="1" fontAlgn="auto" hangingPunct="1">
              <a:spcAft>
                <a:spcPts val="0"/>
              </a:spcAft>
              <a:buFont typeface="Wingdings 2"/>
              <a:buChar char=""/>
              <a:defRPr/>
            </a:pPr>
            <a:r>
              <a:rPr lang="en-CA" dirty="0"/>
              <a:t>Popcorn report back to plenary (5 minutes)</a:t>
            </a:r>
          </a:p>
          <a:p>
            <a:pPr marL="365760" indent="-283464" eaLnBrk="1" fontAlgn="auto" hangingPunct="1">
              <a:spcAft>
                <a:spcPts val="0"/>
              </a:spcAft>
              <a:buFont typeface="Wingdings 2"/>
              <a:buChar char=""/>
              <a:defRPr/>
            </a:pPr>
            <a:endParaRPr lang="en-CA" dirty="0"/>
          </a:p>
        </p:txBody>
      </p:sp>
    </p:spTree>
    <p:extLst>
      <p:ext uri="{BB962C8B-B14F-4D97-AF65-F5344CB8AC3E}">
        <p14:creationId xmlns:p14="http://schemas.microsoft.com/office/powerpoint/2010/main" val="19329309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1143000"/>
          </a:xfrm>
        </p:spPr>
        <p:txBody>
          <a:bodyPr/>
          <a:lstStyle/>
          <a:p>
            <a:pPr eaLnBrk="1" fontAlgn="auto" hangingPunct="1">
              <a:spcAft>
                <a:spcPts val="0"/>
              </a:spcAft>
              <a:defRPr/>
            </a:pPr>
            <a:r>
              <a:rPr lang="en-CA" dirty="0">
                <a:solidFill>
                  <a:srgbClr val="84AA33"/>
                </a:solidFill>
              </a:rPr>
              <a:t>Questions? Comments?</a:t>
            </a:r>
            <a:endParaRPr lang="en-CA" dirty="0">
              <a:solidFill>
                <a:schemeClr val="tx2">
                  <a:satMod val="130000"/>
                </a:schemeClr>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75B8F-187F-4060-8425-C310DABE94E0}"/>
              </a:ext>
            </a:extLst>
          </p:cNvPr>
          <p:cNvSpPr>
            <a:spLocks noGrp="1"/>
          </p:cNvSpPr>
          <p:nvPr>
            <p:ph type="title"/>
          </p:nvPr>
        </p:nvSpPr>
        <p:spPr/>
        <p:txBody>
          <a:bodyPr/>
          <a:lstStyle/>
          <a:p>
            <a:r>
              <a:rPr lang="en-GB" dirty="0"/>
              <a:t>Credits</a:t>
            </a:r>
          </a:p>
        </p:txBody>
      </p:sp>
      <p:sp>
        <p:nvSpPr>
          <p:cNvPr id="3" name="Content Placeholder 2">
            <a:extLst>
              <a:ext uri="{FF2B5EF4-FFF2-40B4-BE49-F238E27FC236}">
                <a16:creationId xmlns:a16="http://schemas.microsoft.com/office/drawing/2014/main" id="{7C2F26D6-D9A5-4E1F-81FC-266E8DD3237A}"/>
              </a:ext>
            </a:extLst>
          </p:cNvPr>
          <p:cNvSpPr>
            <a:spLocks noGrp="1"/>
          </p:cNvSpPr>
          <p:nvPr>
            <p:ph idx="1"/>
          </p:nvPr>
        </p:nvSpPr>
        <p:spPr/>
        <p:txBody>
          <a:bodyPr>
            <a:normAutofit fontScale="40000" lnSpcReduction="20000"/>
          </a:bodyPr>
          <a:lstStyle/>
          <a:p>
            <a:pPr marL="82296" indent="0">
              <a:buNone/>
            </a:pPr>
            <a:r>
              <a:rPr lang="en-GB" dirty="0"/>
              <a:t>This learning material was prepared by Lucie Lamoureux for CTA.</a:t>
            </a:r>
          </a:p>
          <a:p>
            <a:pPr marL="82296" indent="0">
              <a:buNone/>
            </a:pPr>
            <a:endParaRPr lang="en-GB" dirty="0"/>
          </a:p>
          <a:p>
            <a:pPr marL="82296" indent="0">
              <a:buNone/>
            </a:pPr>
            <a:r>
              <a:rPr lang="en-GB" dirty="0"/>
              <a:t>The Technical Centre for Agricultural and Rural Cooperation (CTA) is a joint international institution of the African, Caribbean and Pacific (ACP) Group of States and the European Union (EU). CTA operates under the framework of the Cotonou Agreement and is funded by the EU. For more information on CTA, visit </a:t>
            </a:r>
            <a:r>
              <a:rPr lang="en-GB" dirty="0">
                <a:hlinkClick r:id="rId2"/>
              </a:rPr>
              <a:t>www.cta.int</a:t>
            </a:r>
            <a:endParaRPr lang="en-GB" dirty="0"/>
          </a:p>
          <a:p>
            <a:pPr marL="82296" indent="0">
              <a:buNone/>
            </a:pPr>
            <a:r>
              <a:rPr lang="en-GB" dirty="0"/>
              <a:t> </a:t>
            </a:r>
          </a:p>
          <a:p>
            <a:pPr marL="82296" indent="0">
              <a:buNone/>
            </a:pPr>
            <a:r>
              <a:rPr lang="en-GB" b="1" dirty="0"/>
              <a:t>Disclaimer</a:t>
            </a:r>
            <a:endParaRPr lang="en-GB" dirty="0"/>
          </a:p>
          <a:p>
            <a:pPr marL="82296" indent="0">
              <a:buNone/>
            </a:pPr>
            <a:r>
              <a:rPr lang="en-GB" dirty="0"/>
              <a:t>This work has been made with the financial assistance of CTA. However, it remains under the sole responsibility of its author and never reflects CTA's nor the European Union's opinions or statements whatsoever. The user should make his/her own evaluation as to the appropriateness of any statements, argumentations, experimental technique or methods as described herein.</a:t>
            </a:r>
          </a:p>
          <a:p>
            <a:pPr marL="82296" indent="0">
              <a:buNone/>
            </a:pPr>
            <a:r>
              <a:rPr lang="en-GB" dirty="0"/>
              <a:t> </a:t>
            </a:r>
          </a:p>
          <a:p>
            <a:pPr marL="82296" indent="0">
              <a:buNone/>
            </a:pPr>
            <a:r>
              <a:rPr lang="en-GB" b="1" dirty="0"/>
              <a:t>Copyright notice</a:t>
            </a:r>
            <a:endParaRPr lang="en-GB" dirty="0"/>
          </a:p>
          <a:p>
            <a:pPr marL="82296" indent="0">
              <a:buNone/>
            </a:pPr>
            <a:r>
              <a:rPr lang="en-GB" dirty="0"/>
              <a:t>Reproduction and the dissemination of these modules and supporting materials is encouraged under the terms of the Creative Commons Attribution License (</a:t>
            </a:r>
            <a:r>
              <a:rPr lang="en-GB" dirty="0">
                <a:hlinkClick r:id="rId3"/>
              </a:rPr>
              <a:t>https://creativecommons.org/licenses/by/4.0/legalcode</a:t>
            </a:r>
            <a:r>
              <a:rPr lang="en-GB" dirty="0"/>
              <a:t>), provided that appropriate acknowledgement is made:</a:t>
            </a:r>
          </a:p>
          <a:p>
            <a:pPr marL="356616" lvl="1" indent="0">
              <a:buNone/>
            </a:pPr>
            <a:r>
              <a:rPr lang="en-GB" dirty="0"/>
              <a:t>– of CTA's copyright, in accordance with the license Creative Commons 4.0, by including the name and the title of the article or chapter,</a:t>
            </a:r>
          </a:p>
          <a:p>
            <a:pPr marL="356616" lvl="1" indent="0">
              <a:buNone/>
            </a:pPr>
            <a:r>
              <a:rPr lang="en-GB" dirty="0"/>
              <a:t>– and that CTA's or the EU's endorsement of authors' views, products or services is not implied in any way, by including the disclaimer.</a:t>
            </a:r>
          </a:p>
          <a:p>
            <a:pPr marL="356616" lvl="1" indent="0">
              <a:buNone/>
            </a:pPr>
            <a:endParaRPr lang="en-GB" dirty="0"/>
          </a:p>
          <a:p>
            <a:pPr marL="82296" indent="0">
              <a:buNone/>
            </a:pPr>
            <a:r>
              <a:rPr lang="en-GB" dirty="0"/>
              <a:t>March 2015</a:t>
            </a:r>
          </a:p>
          <a:p>
            <a:endParaRPr lang="en-GB" dirty="0"/>
          </a:p>
        </p:txBody>
      </p:sp>
    </p:spTree>
    <p:extLst>
      <p:ext uri="{BB962C8B-B14F-4D97-AF65-F5344CB8AC3E}">
        <p14:creationId xmlns:p14="http://schemas.microsoft.com/office/powerpoint/2010/main" val="3584282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5654" y="188640"/>
            <a:ext cx="7746826" cy="792088"/>
          </a:xfrm>
        </p:spPr>
        <p:txBody>
          <a:bodyPr>
            <a:normAutofit fontScale="90000"/>
          </a:bodyPr>
          <a:lstStyle/>
          <a:p>
            <a:br>
              <a:rPr lang="en-CA" dirty="0"/>
            </a:br>
            <a:r>
              <a:rPr lang="en-CA" dirty="0">
                <a:solidFill>
                  <a:schemeClr val="accent4"/>
                </a:solidFill>
              </a:rPr>
              <a:t>Network collaboration</a:t>
            </a:r>
            <a:br>
              <a:rPr lang="en-CA" dirty="0"/>
            </a:br>
            <a:endParaRPr lang="en-CA" dirty="0"/>
          </a:p>
        </p:txBody>
      </p:sp>
      <p:sp>
        <p:nvSpPr>
          <p:cNvPr id="3" name="Content Placeholder 2"/>
          <p:cNvSpPr>
            <a:spLocks noGrp="1"/>
          </p:cNvSpPr>
          <p:nvPr>
            <p:ph idx="1"/>
          </p:nvPr>
        </p:nvSpPr>
        <p:spPr>
          <a:xfrm>
            <a:off x="1259632" y="1484784"/>
            <a:ext cx="5832648" cy="5040560"/>
          </a:xfrm>
        </p:spPr>
        <p:txBody>
          <a:bodyPr>
            <a:noAutofit/>
          </a:bodyPr>
          <a:lstStyle/>
          <a:p>
            <a:pPr marL="365760" indent="-283464" eaLnBrk="1" fontAlgn="auto" hangingPunct="1">
              <a:spcAft>
                <a:spcPts val="0"/>
              </a:spcAft>
              <a:buFont typeface="Wingdings 2"/>
              <a:buChar char=""/>
              <a:defRPr/>
            </a:pPr>
            <a:r>
              <a:rPr lang="en-CA" sz="2800" dirty="0"/>
              <a:t>Steps beyond the relationship-centric nature of team and community collaboration</a:t>
            </a:r>
          </a:p>
          <a:p>
            <a:pPr marL="365760" indent="-283464" eaLnBrk="1" fontAlgn="auto" hangingPunct="1">
              <a:spcAft>
                <a:spcPts val="0"/>
              </a:spcAft>
              <a:buFont typeface="Wingdings 2"/>
              <a:buChar char=""/>
              <a:defRPr/>
            </a:pPr>
            <a:r>
              <a:rPr lang="en-CA" sz="2800" dirty="0"/>
              <a:t>What starts with individual action and self-interest builds the network as individuals contribute </a:t>
            </a:r>
          </a:p>
          <a:p>
            <a:pPr marL="365760" indent="-283464" eaLnBrk="1" fontAlgn="auto" hangingPunct="1">
              <a:spcAft>
                <a:spcPts val="0"/>
              </a:spcAft>
              <a:buFont typeface="Wingdings 2"/>
              <a:buChar char=""/>
              <a:defRPr/>
            </a:pPr>
            <a:r>
              <a:rPr lang="en-CA" sz="2800" dirty="0"/>
              <a:t>Membership and time-lines are open</a:t>
            </a:r>
          </a:p>
          <a:p>
            <a:pPr marL="365760" indent="-283464" eaLnBrk="1" fontAlgn="auto" hangingPunct="1">
              <a:spcAft>
                <a:spcPts val="0"/>
              </a:spcAft>
              <a:buFont typeface="Wingdings 2"/>
              <a:buChar char=""/>
              <a:defRPr/>
            </a:pPr>
            <a:r>
              <a:rPr lang="en-CA" sz="2800" dirty="0"/>
              <a:t>No explicit roles</a:t>
            </a:r>
          </a:p>
          <a:p>
            <a:pPr marL="365760" indent="-283464" eaLnBrk="1" fontAlgn="auto" hangingPunct="1">
              <a:spcAft>
                <a:spcPts val="0"/>
              </a:spcAft>
              <a:buFont typeface="Wingdings 2"/>
              <a:buChar char=""/>
              <a:defRPr/>
            </a:pPr>
            <a:r>
              <a:rPr lang="en-CA" sz="2800" dirty="0"/>
              <a:t>Mostly internet-based</a:t>
            </a:r>
          </a:p>
        </p:txBody>
      </p:sp>
      <p:pic>
        <p:nvPicPr>
          <p:cNvPr id="1229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32240" y="1340768"/>
            <a:ext cx="2017884" cy="1224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60648"/>
            <a:ext cx="7746826" cy="864096"/>
          </a:xfrm>
        </p:spPr>
        <p:txBody>
          <a:bodyPr>
            <a:normAutofit fontScale="90000"/>
          </a:bodyPr>
          <a:lstStyle/>
          <a:p>
            <a:br>
              <a:rPr lang="en-CA" dirty="0">
                <a:solidFill>
                  <a:schemeClr val="accent4"/>
                </a:solidFill>
              </a:rPr>
            </a:br>
            <a:r>
              <a:rPr lang="en-CA" dirty="0">
                <a:solidFill>
                  <a:schemeClr val="accent4"/>
                </a:solidFill>
              </a:rPr>
              <a:t>Community collaboration</a:t>
            </a:r>
            <a:br>
              <a:rPr lang="en-CA" dirty="0"/>
            </a:br>
            <a:endParaRPr lang="en-CA" dirty="0"/>
          </a:p>
        </p:txBody>
      </p:sp>
      <p:sp>
        <p:nvSpPr>
          <p:cNvPr id="3" name="Content Placeholder 2"/>
          <p:cNvSpPr>
            <a:spLocks noGrp="1"/>
          </p:cNvSpPr>
          <p:nvPr>
            <p:ph idx="1"/>
          </p:nvPr>
        </p:nvSpPr>
        <p:spPr>
          <a:xfrm>
            <a:off x="1187624" y="908720"/>
            <a:ext cx="4608512" cy="5616624"/>
          </a:xfrm>
        </p:spPr>
        <p:txBody>
          <a:bodyPr>
            <a:noAutofit/>
          </a:bodyPr>
          <a:lstStyle/>
          <a:p>
            <a:pPr marL="82296" indent="0" eaLnBrk="1" fontAlgn="auto" hangingPunct="1">
              <a:spcAft>
                <a:spcPts val="0"/>
              </a:spcAft>
              <a:buFont typeface="Wingdings 2"/>
              <a:buNone/>
              <a:defRPr/>
            </a:pPr>
            <a:endParaRPr lang="en-CA" sz="2400" dirty="0"/>
          </a:p>
          <a:p>
            <a:pPr marL="365760" indent="-283464" eaLnBrk="1" fontAlgn="auto" hangingPunct="1">
              <a:spcAft>
                <a:spcPts val="0"/>
              </a:spcAft>
              <a:buFont typeface="Wingdings 2"/>
              <a:buChar char=""/>
              <a:defRPr/>
            </a:pPr>
            <a:r>
              <a:rPr lang="en-CA" sz="2800" dirty="0"/>
              <a:t>Shared domain or interest</a:t>
            </a:r>
          </a:p>
          <a:p>
            <a:pPr marL="365760" indent="-283464" eaLnBrk="1" fontAlgn="auto" hangingPunct="1">
              <a:spcAft>
                <a:spcPts val="0"/>
              </a:spcAft>
              <a:buFont typeface="Wingdings 2"/>
              <a:buChar char=""/>
              <a:defRPr/>
            </a:pPr>
            <a:r>
              <a:rPr lang="en-CA" sz="2800" dirty="0"/>
              <a:t>Goal is more focussed on learning rather than on task</a:t>
            </a:r>
          </a:p>
          <a:p>
            <a:pPr marL="365760" indent="-283464" eaLnBrk="1" fontAlgn="auto" hangingPunct="1">
              <a:spcAft>
                <a:spcPts val="0"/>
              </a:spcAft>
              <a:buFont typeface="Wingdings 2"/>
              <a:buChar char=""/>
              <a:defRPr/>
            </a:pPr>
            <a:r>
              <a:rPr lang="en-CA" sz="2800" dirty="0"/>
              <a:t>People share and build their knowledge rather than complete projects</a:t>
            </a:r>
          </a:p>
          <a:p>
            <a:pPr marL="365760" indent="-283464" eaLnBrk="1" fontAlgn="auto" hangingPunct="1">
              <a:spcAft>
                <a:spcPts val="0"/>
              </a:spcAft>
              <a:buFont typeface="Wingdings 2"/>
              <a:buChar char=""/>
              <a:defRPr/>
            </a:pPr>
            <a:r>
              <a:rPr lang="en-CA" sz="2800" dirty="0"/>
              <a:t>Members may go to their communities to help solve problems by asking questions and getting advice</a:t>
            </a:r>
            <a:endParaRPr lang="en-CA" sz="2400" dirty="0"/>
          </a:p>
          <a:p>
            <a:pPr marL="365760" indent="-283464" eaLnBrk="1" fontAlgn="auto" hangingPunct="1">
              <a:spcAft>
                <a:spcPts val="0"/>
              </a:spcAft>
              <a:buFont typeface="Wingdings 2"/>
              <a:buChar char=""/>
              <a:defRPr/>
            </a:pPr>
            <a:endParaRPr lang="en-CA" sz="2400" dirty="0"/>
          </a:p>
        </p:txBody>
      </p:sp>
      <p:pic>
        <p:nvPicPr>
          <p:cNvPr id="1331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868144" y="2420888"/>
            <a:ext cx="2865107" cy="21488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274638"/>
            <a:ext cx="7920880" cy="922114"/>
          </a:xfrm>
        </p:spPr>
        <p:txBody>
          <a:bodyPr>
            <a:normAutofit fontScale="90000"/>
          </a:bodyPr>
          <a:lstStyle/>
          <a:p>
            <a:pPr eaLnBrk="1" fontAlgn="auto" hangingPunct="1">
              <a:spcAft>
                <a:spcPts val="0"/>
              </a:spcAft>
              <a:defRPr/>
            </a:pPr>
            <a:r>
              <a:rPr lang="en-CA" dirty="0">
                <a:solidFill>
                  <a:schemeClr val="accent4"/>
                </a:solidFill>
              </a:rPr>
              <a:t>Specific aspects in collaboration types </a:t>
            </a:r>
          </a:p>
        </p:txBody>
      </p:sp>
      <p:graphicFrame>
        <p:nvGraphicFramePr>
          <p:cNvPr id="5" name="Table 4"/>
          <p:cNvGraphicFramePr>
            <a:graphicFrameLocks noGrp="1"/>
          </p:cNvGraphicFramePr>
          <p:nvPr>
            <p:extLst>
              <p:ext uri="{D42A27DB-BD31-4B8C-83A1-F6EECF244321}">
                <p14:modId xmlns:p14="http://schemas.microsoft.com/office/powerpoint/2010/main" val="3078164203"/>
              </p:ext>
            </p:extLst>
          </p:nvPr>
        </p:nvGraphicFramePr>
        <p:xfrm>
          <a:off x="1524000" y="1412775"/>
          <a:ext cx="6720408" cy="4634563"/>
        </p:xfrm>
        <a:graphic>
          <a:graphicData uri="http://schemas.openxmlformats.org/drawingml/2006/table">
            <a:tbl>
              <a:tblPr firstRow="1" bandRow="1">
                <a:tableStyleId>{5C22544A-7EE6-4342-B048-85BDC9FD1C3A}</a:tableStyleId>
              </a:tblPr>
              <a:tblGrid>
                <a:gridCol w="2328216">
                  <a:extLst>
                    <a:ext uri="{9D8B030D-6E8A-4147-A177-3AD203B41FA5}">
                      <a16:colId xmlns:a16="http://schemas.microsoft.com/office/drawing/2014/main" val="20000"/>
                    </a:ext>
                  </a:extLst>
                </a:gridCol>
                <a:gridCol w="1031988">
                  <a:extLst>
                    <a:ext uri="{9D8B030D-6E8A-4147-A177-3AD203B41FA5}">
                      <a16:colId xmlns:a16="http://schemas.microsoft.com/office/drawing/2014/main" val="20001"/>
                    </a:ext>
                  </a:extLst>
                </a:gridCol>
                <a:gridCol w="1680102">
                  <a:extLst>
                    <a:ext uri="{9D8B030D-6E8A-4147-A177-3AD203B41FA5}">
                      <a16:colId xmlns:a16="http://schemas.microsoft.com/office/drawing/2014/main" val="20002"/>
                    </a:ext>
                  </a:extLst>
                </a:gridCol>
                <a:gridCol w="1680102">
                  <a:extLst>
                    <a:ext uri="{9D8B030D-6E8A-4147-A177-3AD203B41FA5}">
                      <a16:colId xmlns:a16="http://schemas.microsoft.com/office/drawing/2014/main" val="20003"/>
                    </a:ext>
                  </a:extLst>
                </a:gridCol>
              </a:tblGrid>
              <a:tr h="580868">
                <a:tc>
                  <a:txBody>
                    <a:bodyPr/>
                    <a:lstStyle/>
                    <a:p>
                      <a:endParaRPr lang="en-US" sz="1800" dirty="0"/>
                    </a:p>
                  </a:txBody>
                  <a:tcPr marT="45710" marB="45710"/>
                </a:tc>
                <a:tc>
                  <a:txBody>
                    <a:bodyPr/>
                    <a:lstStyle/>
                    <a:p>
                      <a:r>
                        <a:rPr lang="en-US" sz="1800" dirty="0"/>
                        <a:t>Team</a:t>
                      </a:r>
                    </a:p>
                  </a:txBody>
                  <a:tcPr marT="45710" marB="45710"/>
                </a:tc>
                <a:tc>
                  <a:txBody>
                    <a:bodyPr/>
                    <a:lstStyle/>
                    <a:p>
                      <a:r>
                        <a:rPr lang="en-US" sz="1800" dirty="0"/>
                        <a:t>Community </a:t>
                      </a:r>
                    </a:p>
                  </a:txBody>
                  <a:tcPr marT="45710" marB="45710"/>
                </a:tc>
                <a:tc>
                  <a:txBody>
                    <a:bodyPr/>
                    <a:lstStyle/>
                    <a:p>
                      <a:r>
                        <a:rPr lang="en-US" sz="1800" dirty="0"/>
                        <a:t>Network</a:t>
                      </a:r>
                      <a:r>
                        <a:rPr lang="en-US" sz="1800" baseline="0" dirty="0"/>
                        <a:t> </a:t>
                      </a:r>
                      <a:endParaRPr lang="en-US" sz="1800" dirty="0"/>
                    </a:p>
                  </a:txBody>
                  <a:tcPr marT="45710" marB="45710"/>
                </a:tc>
                <a:extLst>
                  <a:ext uri="{0D108BD9-81ED-4DB2-BD59-A6C34878D82A}">
                    <a16:rowId xmlns:a16="http://schemas.microsoft.com/office/drawing/2014/main" val="10000"/>
                  </a:ext>
                </a:extLst>
              </a:tr>
              <a:tr h="580868">
                <a:tc>
                  <a:txBody>
                    <a:bodyPr/>
                    <a:lstStyle/>
                    <a:p>
                      <a:r>
                        <a:rPr lang="en-US" sz="1600" dirty="0"/>
                        <a:t>Pressure to deliver</a:t>
                      </a:r>
                    </a:p>
                  </a:txBody>
                  <a:tcPr marT="45710" marB="45710"/>
                </a:tc>
                <a:tc>
                  <a:txBody>
                    <a:bodyPr/>
                    <a:lstStyle/>
                    <a:p>
                      <a:pPr algn="ctr"/>
                      <a:r>
                        <a:rPr lang="en-US" sz="1800" dirty="0"/>
                        <a:t>X</a:t>
                      </a:r>
                    </a:p>
                  </a:txBody>
                  <a:tcPr marT="45710" marB="45710"/>
                </a:tc>
                <a:tc>
                  <a:txBody>
                    <a:bodyPr/>
                    <a:lstStyle/>
                    <a:p>
                      <a:endParaRPr lang="en-US" sz="1800"/>
                    </a:p>
                  </a:txBody>
                  <a:tcPr marT="45710" marB="45710"/>
                </a:tc>
                <a:tc>
                  <a:txBody>
                    <a:bodyPr/>
                    <a:lstStyle/>
                    <a:p>
                      <a:endParaRPr lang="en-US" sz="1800"/>
                    </a:p>
                  </a:txBody>
                  <a:tcPr marT="45710" marB="45710"/>
                </a:tc>
                <a:extLst>
                  <a:ext uri="{0D108BD9-81ED-4DB2-BD59-A6C34878D82A}">
                    <a16:rowId xmlns:a16="http://schemas.microsoft.com/office/drawing/2014/main" val="10001"/>
                  </a:ext>
                </a:extLst>
              </a:tr>
              <a:tr h="9072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600" dirty="0"/>
                        <a:t>Explicit process and defined roles</a:t>
                      </a:r>
                    </a:p>
                    <a:p>
                      <a:endParaRPr lang="en-US" sz="1600" dirty="0"/>
                    </a:p>
                  </a:txBody>
                  <a:tcPr marT="45710" marB="45710"/>
                </a:tc>
                <a:tc>
                  <a:txBody>
                    <a:bodyPr/>
                    <a:lstStyle/>
                    <a:p>
                      <a:pPr algn="ctr"/>
                      <a:r>
                        <a:rPr lang="en-US" sz="1800" dirty="0"/>
                        <a:t>X</a:t>
                      </a:r>
                    </a:p>
                  </a:txBody>
                  <a:tcPr marT="45710" marB="45710"/>
                </a:tc>
                <a:tc>
                  <a:txBody>
                    <a:bodyPr/>
                    <a:lstStyle/>
                    <a:p>
                      <a:endParaRPr lang="en-US" sz="1800"/>
                    </a:p>
                  </a:txBody>
                  <a:tcPr marT="45710" marB="45710"/>
                </a:tc>
                <a:tc>
                  <a:txBody>
                    <a:bodyPr/>
                    <a:lstStyle/>
                    <a:p>
                      <a:endParaRPr lang="en-US" sz="1800"/>
                    </a:p>
                  </a:txBody>
                  <a:tcPr marT="45710" marB="45710"/>
                </a:tc>
                <a:extLst>
                  <a:ext uri="{0D108BD9-81ED-4DB2-BD59-A6C34878D82A}">
                    <a16:rowId xmlns:a16="http://schemas.microsoft.com/office/drawing/2014/main" val="10002"/>
                  </a:ext>
                </a:extLst>
              </a:tr>
              <a:tr h="580868">
                <a:tc>
                  <a:txBody>
                    <a:bodyPr/>
                    <a:lstStyle/>
                    <a:p>
                      <a:r>
                        <a:rPr lang="en-US" sz="1600" dirty="0"/>
                        <a:t>High volume of information</a:t>
                      </a:r>
                    </a:p>
                  </a:txBody>
                  <a:tcPr marT="45710" marB="45710"/>
                </a:tc>
                <a:tc>
                  <a:txBody>
                    <a:bodyPr/>
                    <a:lstStyle/>
                    <a:p>
                      <a:endParaRPr lang="en-US" sz="1800" dirty="0"/>
                    </a:p>
                  </a:txBody>
                  <a:tcPr marT="45710" marB="45710"/>
                </a:tc>
                <a:tc>
                  <a:txBody>
                    <a:bodyPr/>
                    <a:lstStyle/>
                    <a:p>
                      <a:endParaRPr lang="en-US" sz="1800" dirty="0"/>
                    </a:p>
                  </a:txBody>
                  <a:tcPr marT="45710" marB="45710"/>
                </a:tc>
                <a:tc>
                  <a:txBody>
                    <a:bodyPr/>
                    <a:lstStyle/>
                    <a:p>
                      <a:pPr algn="ctr"/>
                      <a:r>
                        <a:rPr lang="en-US" sz="1800" dirty="0"/>
                        <a:t>X</a:t>
                      </a:r>
                    </a:p>
                  </a:txBody>
                  <a:tcPr marT="45710" marB="45710"/>
                </a:tc>
                <a:extLst>
                  <a:ext uri="{0D108BD9-81ED-4DB2-BD59-A6C34878D82A}">
                    <a16:rowId xmlns:a16="http://schemas.microsoft.com/office/drawing/2014/main" val="10003"/>
                  </a:ext>
                </a:extLst>
              </a:tr>
              <a:tr h="580868">
                <a:tc>
                  <a:txBody>
                    <a:bodyPr/>
                    <a:lstStyle/>
                    <a:p>
                      <a:r>
                        <a:rPr lang="en-US" sz="1600" dirty="0"/>
                        <a:t>Appropriate</a:t>
                      </a:r>
                      <a:r>
                        <a:rPr lang="en-US" sz="1600" baseline="0" dirty="0"/>
                        <a:t> and user- friendly technological base</a:t>
                      </a:r>
                      <a:endParaRPr lang="en-US" sz="1600" dirty="0"/>
                    </a:p>
                  </a:txBody>
                  <a:tcPr marT="45710" marB="45710"/>
                </a:tc>
                <a:tc>
                  <a:txBody>
                    <a:bodyPr/>
                    <a:lstStyle/>
                    <a:p>
                      <a:endParaRPr lang="en-US" sz="1800" dirty="0"/>
                    </a:p>
                  </a:txBody>
                  <a:tcPr marT="45710" marB="45710"/>
                </a:tc>
                <a:tc>
                  <a:txBody>
                    <a:bodyPr/>
                    <a:lstStyle/>
                    <a:p>
                      <a:pPr algn="ctr"/>
                      <a:r>
                        <a:rPr lang="en-US" sz="1800" dirty="0"/>
                        <a:t>X</a:t>
                      </a:r>
                    </a:p>
                  </a:txBody>
                  <a:tcPr marT="45710" marB="45710"/>
                </a:tc>
                <a:tc>
                  <a:txBody>
                    <a:bodyPr/>
                    <a:lstStyle/>
                    <a:p>
                      <a:pPr algn="ctr"/>
                      <a:r>
                        <a:rPr lang="en-US" sz="1800" dirty="0"/>
                        <a:t>X</a:t>
                      </a:r>
                    </a:p>
                  </a:txBody>
                  <a:tcPr marT="45710" marB="45710"/>
                </a:tc>
                <a:extLst>
                  <a:ext uri="{0D108BD9-81ED-4DB2-BD59-A6C34878D82A}">
                    <a16:rowId xmlns:a16="http://schemas.microsoft.com/office/drawing/2014/main" val="10004"/>
                  </a:ext>
                </a:extLst>
              </a:tr>
              <a:tr h="580868">
                <a:tc>
                  <a:txBody>
                    <a:bodyPr/>
                    <a:lstStyle/>
                    <a:p>
                      <a:r>
                        <a:rPr lang="en-US" sz="1600" dirty="0"/>
                        <a:t>Voluntary</a:t>
                      </a:r>
                      <a:r>
                        <a:rPr lang="en-US" sz="1600" baseline="0" dirty="0"/>
                        <a:t> and informal</a:t>
                      </a:r>
                      <a:endParaRPr lang="en-US" sz="1600" dirty="0"/>
                    </a:p>
                  </a:txBody>
                  <a:tcPr marT="45710" marB="45710"/>
                </a:tc>
                <a:tc>
                  <a:txBody>
                    <a:bodyPr/>
                    <a:lstStyle/>
                    <a:p>
                      <a:endParaRPr lang="en-US" sz="1800" dirty="0"/>
                    </a:p>
                  </a:txBody>
                  <a:tcPr marT="45710" marB="45710"/>
                </a:tc>
                <a:tc>
                  <a:txBody>
                    <a:bodyPr/>
                    <a:lstStyle/>
                    <a:p>
                      <a:pPr algn="ctr"/>
                      <a:r>
                        <a:rPr lang="en-US" sz="1800" dirty="0"/>
                        <a:t>X</a:t>
                      </a:r>
                    </a:p>
                  </a:txBody>
                  <a:tcPr marT="45710" marB="45710"/>
                </a:tc>
                <a:tc>
                  <a:txBody>
                    <a:bodyPr/>
                    <a:lstStyle/>
                    <a:p>
                      <a:endParaRPr lang="en-US" sz="1800" dirty="0"/>
                    </a:p>
                  </a:txBody>
                  <a:tcPr marT="45710" marB="45710"/>
                </a:tc>
                <a:extLst>
                  <a:ext uri="{0D108BD9-81ED-4DB2-BD59-A6C34878D82A}">
                    <a16:rowId xmlns:a16="http://schemas.microsoft.com/office/drawing/2014/main" val="10005"/>
                  </a:ext>
                </a:extLst>
              </a:tr>
              <a:tr h="580868">
                <a:tc>
                  <a:txBody>
                    <a:bodyPr/>
                    <a:lstStyle/>
                    <a:p>
                      <a:r>
                        <a:rPr lang="en-US" sz="1600" dirty="0"/>
                        <a:t>Core</a:t>
                      </a:r>
                      <a:r>
                        <a:rPr lang="en-US" sz="1600" baseline="0" dirty="0"/>
                        <a:t> group of dedicated members</a:t>
                      </a:r>
                      <a:endParaRPr lang="en-US" sz="1600" dirty="0"/>
                    </a:p>
                  </a:txBody>
                  <a:tcPr marT="45710" marB="45710"/>
                </a:tc>
                <a:tc>
                  <a:txBody>
                    <a:bodyPr/>
                    <a:lstStyle/>
                    <a:p>
                      <a:endParaRPr lang="en-US" sz="1800" dirty="0"/>
                    </a:p>
                  </a:txBody>
                  <a:tcPr marT="45710" marB="45710"/>
                </a:tc>
                <a:tc>
                  <a:txBody>
                    <a:bodyPr/>
                    <a:lstStyle/>
                    <a:p>
                      <a:pPr algn="ctr"/>
                      <a:r>
                        <a:rPr lang="en-US" sz="1800" dirty="0"/>
                        <a:t>X</a:t>
                      </a:r>
                    </a:p>
                  </a:txBody>
                  <a:tcPr marT="45710" marB="45710"/>
                </a:tc>
                <a:tc>
                  <a:txBody>
                    <a:bodyPr/>
                    <a:lstStyle/>
                    <a:p>
                      <a:endParaRPr lang="en-US" sz="1800" dirty="0"/>
                    </a:p>
                  </a:txBody>
                  <a:tcPr marT="45710" marB="45710"/>
                </a:tc>
                <a:extLst>
                  <a:ext uri="{0D108BD9-81ED-4DB2-BD59-A6C34878D82A}">
                    <a16:rowId xmlns:a16="http://schemas.microsoft.com/office/drawing/2014/main" val="10006"/>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Common success factors for all types of collaboration</a:t>
            </a:r>
          </a:p>
        </p:txBody>
      </p:sp>
      <p:sp>
        <p:nvSpPr>
          <p:cNvPr id="3" name="Content Placeholder 2"/>
          <p:cNvSpPr>
            <a:spLocks noGrp="1"/>
          </p:cNvSpPr>
          <p:nvPr>
            <p:ph idx="1"/>
          </p:nvPr>
        </p:nvSpPr>
        <p:spPr>
          <a:xfrm>
            <a:off x="4211960" y="1772816"/>
            <a:ext cx="4608512" cy="5085184"/>
          </a:xfrm>
        </p:spPr>
        <p:txBody>
          <a:bodyPr/>
          <a:lstStyle/>
          <a:p>
            <a:r>
              <a:rPr lang="en-CA" dirty="0"/>
              <a:t>Common purpose or goal</a:t>
            </a:r>
          </a:p>
          <a:p>
            <a:r>
              <a:rPr lang="en-CA" dirty="0"/>
              <a:t>Topic that resonates</a:t>
            </a:r>
          </a:p>
          <a:p>
            <a:pPr marL="365760" indent="-283464" eaLnBrk="1" fontAlgn="auto" hangingPunct="1">
              <a:spcAft>
                <a:spcPts val="0"/>
              </a:spcAft>
              <a:buFont typeface="Wingdings 2"/>
              <a:buChar char=""/>
              <a:defRPr/>
            </a:pPr>
            <a:r>
              <a:rPr lang="en-CA" dirty="0"/>
              <a:t>Regular interactions to allow member bonding and develop trust</a:t>
            </a:r>
          </a:p>
          <a:p>
            <a:pPr marL="365760" indent="-283464" eaLnBrk="1" fontAlgn="auto" hangingPunct="1">
              <a:spcAft>
                <a:spcPts val="0"/>
              </a:spcAft>
              <a:buFont typeface="Wingdings 2"/>
              <a:buChar char=""/>
              <a:defRPr/>
            </a:pPr>
            <a:r>
              <a:rPr lang="en-CA" dirty="0"/>
              <a:t>Facilitation / leadership</a:t>
            </a:r>
          </a:p>
          <a:p>
            <a:r>
              <a:rPr lang="en-CA" dirty="0"/>
              <a:t>Basic resources</a:t>
            </a:r>
          </a:p>
          <a:p>
            <a:endParaRPr lang="en-CA" dirty="0"/>
          </a:p>
        </p:txBody>
      </p:sp>
      <p:pic>
        <p:nvPicPr>
          <p:cNvPr id="10547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95331" y="2060848"/>
            <a:ext cx="2857500"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5423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Link with KM</a:t>
            </a:r>
          </a:p>
        </p:txBody>
      </p:sp>
      <p:sp>
        <p:nvSpPr>
          <p:cNvPr id="14339" name="Content Placeholder 2"/>
          <p:cNvSpPr>
            <a:spLocks noGrp="1"/>
          </p:cNvSpPr>
          <p:nvPr>
            <p:ph idx="1"/>
          </p:nvPr>
        </p:nvSpPr>
        <p:spPr>
          <a:xfrm>
            <a:off x="1187624" y="1484784"/>
            <a:ext cx="7056784" cy="5184576"/>
          </a:xfrm>
        </p:spPr>
        <p:txBody>
          <a:bodyPr/>
          <a:lstStyle/>
          <a:p>
            <a:pPr eaLnBrk="1" hangingPunct="1"/>
            <a:r>
              <a:rPr lang="en-CA" altLang="en-US" dirty="0">
                <a:solidFill>
                  <a:srgbClr val="000000"/>
                </a:solidFill>
              </a:rPr>
              <a:t>Knowledge exchange, co-creation and learning are all intertwined in a truly collaborative environment</a:t>
            </a:r>
          </a:p>
          <a:p>
            <a:pPr eaLnBrk="1" hangingPunct="1"/>
            <a:r>
              <a:rPr lang="en-CA" altLang="en-US" dirty="0">
                <a:solidFill>
                  <a:srgbClr val="000000"/>
                </a:solidFill>
              </a:rPr>
              <a:t>Collaboration creates shared context which is crucial to KM</a:t>
            </a:r>
          </a:p>
          <a:p>
            <a:pPr eaLnBrk="1" hangingPunct="1"/>
            <a:r>
              <a:rPr lang="en-CA" altLang="en-US" dirty="0">
                <a:solidFill>
                  <a:srgbClr val="000000"/>
                </a:solidFill>
              </a:rPr>
              <a:t>Shared context: “common understanding of an organisation’s ex</a:t>
            </a:r>
            <a:r>
              <a:rPr lang="en-CA" altLang="en-US" dirty="0"/>
              <a:t>ternal and internal worlds and how these worlds are connected” (</a:t>
            </a:r>
            <a:r>
              <a:rPr lang="en-CA" altLang="en-US" sz="2400" dirty="0"/>
              <a:t>Fahey and </a:t>
            </a:r>
            <a:r>
              <a:rPr lang="en-CA" altLang="en-US" sz="2400" dirty="0" err="1"/>
              <a:t>Prusak</a:t>
            </a:r>
            <a:r>
              <a:rPr lang="en-CA" altLang="en-US" dirty="0"/>
              <a:t>)</a:t>
            </a:r>
          </a:p>
        </p:txBody>
      </p:sp>
      <p:pic>
        <p:nvPicPr>
          <p:cNvPr id="14340"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162960" y="188640"/>
            <a:ext cx="1457511" cy="1440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3236</TotalTime>
  <Words>4273</Words>
  <Application>Microsoft Office PowerPoint</Application>
  <PresentationFormat>On-screen Show (4:3)</PresentationFormat>
  <Paragraphs>440</Paragraphs>
  <Slides>42</Slides>
  <Notes>37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42</vt:i4>
      </vt:variant>
    </vt:vector>
  </HeadingPairs>
  <TitlesOfParts>
    <vt:vector size="48" baseType="lpstr">
      <vt:lpstr>Arial</vt:lpstr>
      <vt:lpstr>Calibri</vt:lpstr>
      <vt:lpstr>Gill Sans MT</vt:lpstr>
      <vt:lpstr>Verdana</vt:lpstr>
      <vt:lpstr>Wingdings 2</vt:lpstr>
      <vt:lpstr>Solstice</vt:lpstr>
      <vt:lpstr>Collaboration and Knowledge Exchange</vt:lpstr>
      <vt:lpstr>Overview of Unit 5</vt:lpstr>
      <vt:lpstr>Why collaborate?</vt:lpstr>
      <vt:lpstr>Team collaboration </vt:lpstr>
      <vt:lpstr> Network collaboration </vt:lpstr>
      <vt:lpstr> Community collaboration </vt:lpstr>
      <vt:lpstr>Specific aspects in collaboration types </vt:lpstr>
      <vt:lpstr>Common success factors for all types of collaboration</vt:lpstr>
      <vt:lpstr>Link with KM</vt:lpstr>
      <vt:lpstr>Communities of Practice (CoP)</vt:lpstr>
      <vt:lpstr>Purpose of CoP</vt:lpstr>
      <vt:lpstr>Challenges of CoP</vt:lpstr>
      <vt:lpstr>Example of a CoP in development</vt:lpstr>
      <vt:lpstr>Example in ARD</vt:lpstr>
      <vt:lpstr>Questions? Comments?</vt:lpstr>
      <vt:lpstr>Facilitating knowledge exchange</vt:lpstr>
      <vt:lpstr>Role of the facilitator in knowledge exchange</vt:lpstr>
      <vt:lpstr>Basic facilitation skills</vt:lpstr>
      <vt:lpstr>Exercise: facilitation skills</vt:lpstr>
      <vt:lpstr>Exercise: facilitation skills</vt:lpstr>
      <vt:lpstr>Exercise: facilitation skills</vt:lpstr>
      <vt:lpstr>Exercise: facilitation skills</vt:lpstr>
      <vt:lpstr>Exercise: facilitation skills</vt:lpstr>
      <vt:lpstr>Knowledge exchange methods</vt:lpstr>
      <vt:lpstr>Before using these methods</vt:lpstr>
      <vt:lpstr>When to use these methods</vt:lpstr>
      <vt:lpstr>World Café method</vt:lpstr>
      <vt:lpstr>Open Space method</vt:lpstr>
      <vt:lpstr>Knowledge Fair</vt:lpstr>
      <vt:lpstr>Fishbowl method (open variation)</vt:lpstr>
      <vt:lpstr>Exercise: Fishbowl</vt:lpstr>
      <vt:lpstr>Questions? Comments?</vt:lpstr>
      <vt:lpstr>A word on online facilitation</vt:lpstr>
      <vt:lpstr>Technologies for knowledge exchange</vt:lpstr>
      <vt:lpstr>Groupware: bringing the tools together</vt:lpstr>
      <vt:lpstr>Groupware : bringing the tools together </vt:lpstr>
      <vt:lpstr>Exchange with colleagues</vt:lpstr>
      <vt:lpstr>Web meeting/conferencing tools</vt:lpstr>
      <vt:lpstr>Online space for CoP: social networks</vt:lpstr>
      <vt:lpstr>Group discussion: web tools for knowledge exchange</vt:lpstr>
      <vt:lpstr>Questions? Comments?</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Knowledge Management (KM)</dc:title>
  <dc:creator>lucie</dc:creator>
  <cp:lastModifiedBy>Ballantyne, Peter (ILRI)</cp:lastModifiedBy>
  <cp:revision>631</cp:revision>
  <dcterms:created xsi:type="dcterms:W3CDTF">2014-09-03T09:12:35Z</dcterms:created>
  <dcterms:modified xsi:type="dcterms:W3CDTF">2019-07-17T08:56:58Z</dcterms:modified>
</cp:coreProperties>
</file>