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9" r:id="rId3"/>
  </p:sldMasterIdLst>
  <p:notesMasterIdLst>
    <p:notesMasterId r:id="rId27"/>
  </p:notesMasterIdLst>
  <p:sldIdLst>
    <p:sldId id="314" r:id="rId4"/>
    <p:sldId id="683" r:id="rId5"/>
    <p:sldId id="630" r:id="rId6"/>
    <p:sldId id="677" r:id="rId7"/>
    <p:sldId id="325" r:id="rId8"/>
    <p:sldId id="334" r:id="rId9"/>
    <p:sldId id="335" r:id="rId10"/>
    <p:sldId id="336" r:id="rId11"/>
    <p:sldId id="684" r:id="rId12"/>
    <p:sldId id="318" r:id="rId13"/>
    <p:sldId id="676" r:id="rId14"/>
    <p:sldId id="678" r:id="rId15"/>
    <p:sldId id="679" r:id="rId16"/>
    <p:sldId id="667" r:id="rId17"/>
    <p:sldId id="256" r:id="rId18"/>
    <p:sldId id="282" r:id="rId19"/>
    <p:sldId id="681" r:id="rId20"/>
    <p:sldId id="680" r:id="rId21"/>
    <p:sldId id="666" r:id="rId22"/>
    <p:sldId id="682" r:id="rId23"/>
    <p:sldId id="322" r:id="rId24"/>
    <p:sldId id="281" r:id="rId25"/>
    <p:sldId id="33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2339" autoAdjust="0"/>
  </p:normalViewPr>
  <p:slideViewPr>
    <p:cSldViewPr>
      <p:cViewPr varScale="1">
        <p:scale>
          <a:sx n="58" d="100"/>
          <a:sy n="58" d="100"/>
        </p:scale>
        <p:origin x="152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955B1-2835-4798-9485-29498BFE1E55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441D2-C9E2-425C-9298-CEE093339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56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BB9D93C-D191-4D4C-A56A-29245B420C7F}" type="slidenum">
              <a:rPr lang="en-GB" altLang="en-US" smtClean="0">
                <a:latin typeface="Calibri" pitchFamily="34" charset="0"/>
                <a:cs typeface="Arial" charset="0"/>
              </a:rPr>
              <a:pPr eaLnBrk="1" hangingPunct="1"/>
              <a:t>1</a:t>
            </a:fld>
            <a:endParaRPr lang="en-GB" altLang="en-US" dirty="0">
              <a:latin typeface="Calibri" pitchFamily="34" charset="0"/>
              <a:cs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3963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441D2-C9E2-425C-9298-CEE093339E2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59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1904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655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441D2-C9E2-425C-9298-CEE093339E2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230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408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82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21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7A26BE-5B7A-4470-B6E8-F7079F620FC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878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488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559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cid:image001.png@01D16D8C.9C905A10" TargetMode="Externa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jp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73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61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11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9208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4181B601-AF7B-46C1-8FBE-1518E43A423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7" name="Picture 6" descr="cc-by 88x31.png">
            <a:extLst>
              <a:ext uri="{FF2B5EF4-FFF2-40B4-BE49-F238E27FC236}">
                <a16:creationId xmlns:a16="http://schemas.microsoft.com/office/drawing/2014/main" id="{86D54819-CD92-4F39-B8A1-E0BE862F3296}"/>
              </a:ext>
            </a:extLst>
          </p:cNvPr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5733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8246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606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5169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3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27564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826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61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261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28725" y="6543675"/>
            <a:ext cx="67056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  <a:ea typeface="+mn-ea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  <a:ea typeface="+mn-ea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  <a:ea typeface="+mn-ea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4" name="Picture 4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9525" y="2303463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2295525" y="3149600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buClr>
                <a:srgbClr val="5F0500"/>
              </a:buClr>
            </a:pPr>
            <a:r>
              <a:rPr lang="en-US" altLang="en-US" sz="32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538" y="5257800"/>
            <a:ext cx="716597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52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22E0-A707-4F43-A78C-CA7CA11A4E74}" type="datetimeFigureOut">
              <a:rPr lang="fr-CA" smtClean="0"/>
              <a:t>2019-08-07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EBB8-E77B-406D-8050-659E169E02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40571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71540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0600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0708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84914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3618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501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543675"/>
            <a:ext cx="67056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defRPr/>
            </a:pPr>
            <a:r>
              <a:rPr lang="en-US" sz="3200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  <a:cs typeface="Arial" charset="0"/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499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B7EC1-9416-411F-B0F2-167003935DB9}" type="slidenum">
              <a:rPr lang="en-GB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560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05E99C-6B8F-4F6E-91D4-ECF163C9AC68}" type="datetimeFigureOut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8/7/2019</a:t>
            </a:fld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77F21C-7E87-4F1A-B683-5E9D5FBAE2D0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20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73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890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53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26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65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6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2C67B-6F1A-4C20-BB9E-F58575F0F93B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C99DC-5AF5-4472-BE1D-A1A26B837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901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0" r:id="rId12"/>
    <p:sldLayoutId id="214748368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4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7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Relationship Id="rId6" Type="http://schemas.microsoft.com/office/2007/relationships/hdphoto" Target="../media/hdphoto1.wdp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lvac.net/2018/06/22/introducing-english-and-swahili-instructional-videos-on-the-patterns-signs-symptoms-and-control-of-rift-valley-fever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71562" y="0"/>
            <a:ext cx="9240640" cy="3880097"/>
          </a:xfrm>
          <a:prstGeom prst="rect">
            <a:avLst/>
          </a:prstGeom>
          <a:solidFill>
            <a:srgbClr val="5019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-222919" y="315486"/>
            <a:ext cx="9386135" cy="204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rgbClr val="FFFF00"/>
                </a:solidFill>
              </a:rPr>
              <a:t>Rift Valley fever in East Africa:  </a:t>
            </a:r>
          </a:p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rgbClr val="FFFF00"/>
                </a:solidFill>
              </a:rPr>
              <a:t>Factors driving emergence, potential interventions and  challenges to effective control </a:t>
            </a:r>
          </a:p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 b="1" i="1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600" i="1" dirty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9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6630" name="Picture 9" descr="P:\Logos\c\cgiar\cgiar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5925989"/>
            <a:ext cx="670139" cy="79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18" descr="ILRI logo color [Converted]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07" y="5912506"/>
            <a:ext cx="990600" cy="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797" y="3886200"/>
            <a:ext cx="2753410" cy="18208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3886200"/>
            <a:ext cx="1728659" cy="1828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929" y="3830609"/>
            <a:ext cx="1250946" cy="187641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664" y="3829043"/>
            <a:ext cx="1945336" cy="18645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0" y="3810000"/>
            <a:ext cx="1706670" cy="18835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65466" y="2573092"/>
            <a:ext cx="1847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100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BE6FEB-4ED7-4725-962A-B873CD796F8B}"/>
              </a:ext>
            </a:extLst>
          </p:cNvPr>
          <p:cNvSpPr/>
          <p:nvPr/>
        </p:nvSpPr>
        <p:spPr>
          <a:xfrm>
            <a:off x="1388707" y="5912506"/>
            <a:ext cx="6781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 seminar given at the London School of Tropical Medicine and Hygiene, London, 2 November 2018 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23A0CB6-EFCF-48CC-9121-4218F4C9951C}"/>
              </a:ext>
            </a:extLst>
          </p:cNvPr>
          <p:cNvSpPr txBox="1">
            <a:spLocks/>
          </p:cNvSpPr>
          <p:nvPr/>
        </p:nvSpPr>
        <p:spPr>
          <a:xfrm>
            <a:off x="398107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18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Bernard Bett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 International Livestock Research Institute, Nairobi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87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232"/>
            <a:ext cx="3725883" cy="914400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Drivers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A7B3F4-0E69-450E-B1DB-DE4055A3C1A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182332"/>
            <a:ext cx="5638800" cy="532444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28E6B1-EC8B-4C0A-8F37-95399B40B1A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248400" y="19666"/>
            <a:ext cx="2903517" cy="4191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2000, following heavy rainfall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</a:t>
            </a:r>
            <a:r>
              <a:rPr lang="en-US" sz="2000" dirty="0"/>
              <a:t>bout 2000 humans infected, 245 deaths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</a:t>
            </a:r>
            <a:r>
              <a:rPr lang="en-US" sz="2000" dirty="0" err="1"/>
              <a:t>housands</a:t>
            </a:r>
            <a:r>
              <a:rPr lang="en-US" sz="2000" dirty="0"/>
              <a:t> of sheep and goats affected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RVF virus introduction linked to livestock trade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Evidence of new transmissions 2004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C. </a:t>
            </a:r>
            <a:r>
              <a:rPr lang="en-GB" sz="2000" i="1" dirty="0" err="1"/>
              <a:t>tritaeniorhynchus</a:t>
            </a:r>
            <a:r>
              <a:rPr lang="en-GB" sz="2000" dirty="0"/>
              <a:t>, </a:t>
            </a:r>
            <a:r>
              <a:rPr lang="en-GB" sz="2000" i="1" dirty="0"/>
              <a:t>A. </a:t>
            </a:r>
            <a:r>
              <a:rPr lang="en-GB" sz="2000" i="1" dirty="0" err="1"/>
              <a:t>vexans</a:t>
            </a:r>
            <a:r>
              <a:rPr lang="en-GB" sz="2000" i="1" dirty="0"/>
              <a:t> </a:t>
            </a:r>
            <a:r>
              <a:rPr lang="en-GB" sz="2000" i="1" dirty="0" err="1"/>
              <a:t>arabiensis</a:t>
            </a:r>
            <a:endParaRPr lang="en-GB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/>
            <a:endParaRPr lang="en-US" sz="2000" dirty="0"/>
          </a:p>
          <a:p>
            <a:pPr marL="285750"/>
            <a:endParaRPr lang="en-GB" sz="2000" dirty="0">
              <a:solidFill>
                <a:srgbClr val="7030A0"/>
              </a:solidFill>
            </a:endParaRPr>
          </a:p>
          <a:p>
            <a:pPr lvl="1" indent="0">
              <a:buNone/>
            </a:pPr>
            <a:endParaRPr lang="en-US" sz="2000" dirty="0"/>
          </a:p>
          <a:p>
            <a:pPr marL="285750"/>
            <a:endParaRPr lang="en-US" sz="20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000" dirty="0">
              <a:solidFill>
                <a:srgbClr val="682622"/>
              </a:solidFill>
            </a:endParaRPr>
          </a:p>
          <a:p>
            <a:endParaRPr lang="en-GB" sz="2000" dirty="0"/>
          </a:p>
          <a:p>
            <a:pPr marL="457200" indent="-457200">
              <a:buFontTx/>
              <a:buChar char="-"/>
            </a:pPr>
            <a:endParaRPr lang="en-US" sz="2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8BDD5A-297B-4FE5-B1CB-C43D225E80FA}"/>
              </a:ext>
            </a:extLst>
          </p:cNvPr>
          <p:cNvCxnSpPr>
            <a:cxnSpLocks/>
          </p:cNvCxnSpPr>
          <p:nvPr/>
        </p:nvCxnSpPr>
        <p:spPr>
          <a:xfrm flipH="1">
            <a:off x="5410200" y="136625"/>
            <a:ext cx="830283" cy="22538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5EB8588-5BF8-4AD9-8AD9-161B7D7D454D}"/>
              </a:ext>
            </a:extLst>
          </p:cNvPr>
          <p:cNvGrpSpPr/>
          <p:nvPr/>
        </p:nvGrpSpPr>
        <p:grpSpPr>
          <a:xfrm>
            <a:off x="0" y="2819400"/>
            <a:ext cx="2687617" cy="4038600"/>
            <a:chOff x="0" y="2819400"/>
            <a:chExt cx="2687617" cy="4038600"/>
          </a:xfrm>
        </p:grpSpPr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C7D4BA15-3439-47C3-B725-77881E09A81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3937416"/>
              <a:ext cx="2687617" cy="29205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/>
            <a:lstStyle>
              <a:lvl1pPr marL="0" indent="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1pPr>
              <a:lvl2pPr marL="742950" indent="-28575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q"/>
                <a:defRPr sz="26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2pPr>
              <a:lvl3pPr marL="11430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3pPr>
              <a:lvl4pPr marL="16002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4pPr>
              <a:lvl5pPr marL="20574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1987, 93, 98, 2003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Heavy rainfall, following a short rainless period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i="1" dirty="0"/>
                <a:t>Ae. aegypti, C. nebulosus, A. gambiae, C. </a:t>
              </a:r>
              <a:r>
                <a:rPr lang="en-GB" sz="2000" i="1" dirty="0" err="1"/>
                <a:t>quinquefasciatus</a:t>
              </a:r>
              <a:r>
                <a:rPr lang="en-GB" sz="2000" i="1" dirty="0"/>
                <a:t> </a:t>
              </a:r>
              <a:endParaRPr lang="en-GB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endParaRPr lang="en-US" sz="2000" dirty="0"/>
            </a:p>
            <a:p>
              <a:endParaRPr lang="en-US" sz="2000" dirty="0"/>
            </a:p>
            <a:p>
              <a:pPr marL="1085850" lvl="1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pPr marL="285750"/>
              <a:endParaRPr lang="en-US" sz="2000" dirty="0"/>
            </a:p>
            <a:p>
              <a:pPr marL="285750"/>
              <a:endParaRPr lang="en-GB" sz="2000" dirty="0">
                <a:solidFill>
                  <a:srgbClr val="7030A0"/>
                </a:solidFill>
              </a:endParaRPr>
            </a:p>
            <a:p>
              <a:pPr lvl="1" indent="0">
                <a:buFont typeface="Wingdings" pitchFamily="2" charset="2"/>
                <a:buNone/>
              </a:pPr>
              <a:endParaRPr lang="en-US" sz="2000" dirty="0"/>
            </a:p>
            <a:p>
              <a:pPr marL="285750"/>
              <a:endParaRPr lang="en-US" sz="2000" dirty="0"/>
            </a:p>
            <a:p>
              <a:pPr marL="1028700" lvl="1">
                <a:buFont typeface="Courier New" panose="02070309020205020404" pitchFamily="49" charset="0"/>
                <a:buChar char="o"/>
              </a:pPr>
              <a:endParaRPr lang="en-US" sz="2000" dirty="0"/>
            </a:p>
            <a:p>
              <a:pPr marL="1028700" lvl="1">
                <a:buFont typeface="Courier New" panose="02070309020205020404" pitchFamily="49" charset="0"/>
                <a:buChar char="o"/>
              </a:pPr>
              <a:endParaRPr lang="en-US" sz="2000" dirty="0"/>
            </a:p>
            <a:p>
              <a:pPr marL="1827213" lvl="1" indent="-342900">
                <a:buFont typeface="Courier New" panose="02070309020205020404" pitchFamily="49" charset="0"/>
                <a:buChar char="o"/>
              </a:pPr>
              <a:endParaRPr lang="en-GB" sz="2000" dirty="0">
                <a:solidFill>
                  <a:srgbClr val="682622"/>
                </a:solidFill>
              </a:endParaRPr>
            </a:p>
            <a:p>
              <a:endParaRPr lang="en-GB" sz="2000" dirty="0"/>
            </a:p>
            <a:p>
              <a:pPr marL="457200" indent="-457200">
                <a:buFontTx/>
                <a:buChar char="-"/>
              </a:pPr>
              <a:endParaRPr lang="en-US" sz="2000" dirty="0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53A6CC2-1165-4BED-B6C2-5EBE5B9A7D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" y="2819400"/>
              <a:ext cx="2362199" cy="1118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4AE605D-B09D-4E9F-9D30-A84168A13F09}"/>
              </a:ext>
            </a:extLst>
          </p:cNvPr>
          <p:cNvGrpSpPr/>
          <p:nvPr/>
        </p:nvGrpSpPr>
        <p:grpSpPr>
          <a:xfrm>
            <a:off x="5638800" y="4724400"/>
            <a:ext cx="3505200" cy="2133600"/>
            <a:chOff x="5638800" y="4724400"/>
            <a:chExt cx="3505200" cy="2133600"/>
          </a:xfrm>
        </p:grpSpPr>
        <p:sp>
          <p:nvSpPr>
            <p:cNvPr id="20" name="Content Placeholder 2">
              <a:extLst>
                <a:ext uri="{FF2B5EF4-FFF2-40B4-BE49-F238E27FC236}">
                  <a16:creationId xmlns:a16="http://schemas.microsoft.com/office/drawing/2014/main" id="{FDE42F05-036C-4E8B-81C6-B93243A1F0DD}"/>
                </a:ext>
              </a:extLst>
            </p:cNvPr>
            <p:cNvSpPr txBox="1">
              <a:spLocks/>
            </p:cNvSpPr>
            <p:nvPr/>
          </p:nvSpPr>
          <p:spPr>
            <a:xfrm>
              <a:off x="6240483" y="4876800"/>
              <a:ext cx="2903517" cy="1981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/>
            <a:lstStyle>
              <a:lvl1pPr marL="0" indent="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1pPr>
              <a:lvl2pPr marL="742950" indent="-28575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q"/>
                <a:defRPr sz="26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2pPr>
              <a:lvl3pPr marL="11430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3pPr>
              <a:lvl4pPr marL="16002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4pPr>
              <a:lvl5pPr marL="20574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Mar 1990 and Jan 2008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Livestock movement from Comoros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Climate variables not clear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endParaRPr lang="en-US" sz="2000" dirty="0"/>
            </a:p>
            <a:p>
              <a:endParaRPr lang="en-US" sz="2000" dirty="0"/>
            </a:p>
            <a:p>
              <a:pPr marL="1085850" lvl="1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pPr marL="285750"/>
              <a:endParaRPr lang="en-US" sz="2000" dirty="0"/>
            </a:p>
            <a:p>
              <a:pPr marL="285750"/>
              <a:endParaRPr lang="en-GB" sz="2000" dirty="0">
                <a:solidFill>
                  <a:srgbClr val="7030A0"/>
                </a:solidFill>
              </a:endParaRPr>
            </a:p>
            <a:p>
              <a:pPr lvl="1" indent="0">
                <a:buFont typeface="Wingdings" pitchFamily="2" charset="2"/>
                <a:buNone/>
              </a:pPr>
              <a:endParaRPr lang="en-US" sz="2000" dirty="0"/>
            </a:p>
            <a:p>
              <a:pPr marL="285750"/>
              <a:endParaRPr lang="en-US" sz="2000" dirty="0"/>
            </a:p>
            <a:p>
              <a:pPr marL="1028700" lvl="1">
                <a:buFont typeface="Courier New" panose="02070309020205020404" pitchFamily="49" charset="0"/>
                <a:buChar char="o"/>
              </a:pPr>
              <a:endParaRPr lang="en-US" sz="2000" dirty="0"/>
            </a:p>
            <a:p>
              <a:pPr marL="1028700" lvl="1">
                <a:buFont typeface="Courier New" panose="02070309020205020404" pitchFamily="49" charset="0"/>
                <a:buChar char="o"/>
              </a:pPr>
              <a:endParaRPr lang="en-US" sz="2000" dirty="0"/>
            </a:p>
            <a:p>
              <a:pPr marL="1827213" lvl="1" indent="-342900">
                <a:buFont typeface="Courier New" panose="02070309020205020404" pitchFamily="49" charset="0"/>
                <a:buChar char="o"/>
              </a:pPr>
              <a:endParaRPr lang="en-GB" sz="2000" dirty="0">
                <a:solidFill>
                  <a:srgbClr val="682622"/>
                </a:solidFill>
              </a:endParaRPr>
            </a:p>
            <a:p>
              <a:endParaRPr lang="en-GB" sz="2000" dirty="0"/>
            </a:p>
            <a:p>
              <a:pPr marL="457200" indent="-457200">
                <a:buFontTx/>
                <a:buChar char="-"/>
              </a:pPr>
              <a:endParaRPr lang="en-US" sz="2000" dirty="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64AEBA3-EBFF-4499-8ED3-92D37C6B20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38800" y="4724400"/>
              <a:ext cx="601683" cy="152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E889FD0-3296-486A-A03D-FC68BA8A7639}"/>
              </a:ext>
            </a:extLst>
          </p:cNvPr>
          <p:cNvGrpSpPr/>
          <p:nvPr/>
        </p:nvGrpSpPr>
        <p:grpSpPr>
          <a:xfrm>
            <a:off x="0" y="19666"/>
            <a:ext cx="4572000" cy="2266334"/>
            <a:chOff x="0" y="19666"/>
            <a:chExt cx="4572000" cy="2266334"/>
          </a:xfrm>
        </p:grpSpPr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6B83ADAA-D846-4971-B887-AB5AF9041228}"/>
                </a:ext>
              </a:extLst>
            </p:cNvPr>
            <p:cNvSpPr txBox="1">
              <a:spLocks/>
            </p:cNvSpPr>
            <p:nvPr/>
          </p:nvSpPr>
          <p:spPr>
            <a:xfrm>
              <a:off x="0" y="19666"/>
              <a:ext cx="2903517" cy="1981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/>
            <a:lstStyle>
              <a:lvl1pPr marL="0" indent="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1pPr>
              <a:lvl2pPr marL="742950" indent="-28575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q"/>
                <a:defRPr sz="26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2pPr>
              <a:lvl3pPr marL="11430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3pPr>
              <a:lvl4pPr marL="16002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4pPr>
              <a:lvl5pPr marL="2057400" indent="-228600" algn="l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MS PGothic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1977 outbreak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Suspected to be due to livestock movement or wind-assisted migration of mosquitoes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endParaRPr lang="en-US" sz="2000" dirty="0"/>
            </a:p>
            <a:p>
              <a:endParaRPr lang="en-US" sz="2000" dirty="0"/>
            </a:p>
            <a:p>
              <a:pPr marL="1085850" lvl="1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pPr marL="285750"/>
              <a:endParaRPr lang="en-US" sz="2000" dirty="0"/>
            </a:p>
            <a:p>
              <a:pPr marL="285750"/>
              <a:endParaRPr lang="en-GB" sz="2000" dirty="0">
                <a:solidFill>
                  <a:srgbClr val="7030A0"/>
                </a:solidFill>
              </a:endParaRPr>
            </a:p>
            <a:p>
              <a:pPr lvl="1" indent="0">
                <a:buFont typeface="Wingdings" pitchFamily="2" charset="2"/>
                <a:buNone/>
              </a:pPr>
              <a:endParaRPr lang="en-US" sz="2000" dirty="0"/>
            </a:p>
            <a:p>
              <a:pPr marL="285750"/>
              <a:endParaRPr lang="en-US" sz="2000" dirty="0"/>
            </a:p>
            <a:p>
              <a:pPr marL="1028700" lvl="1">
                <a:buFont typeface="Courier New" panose="02070309020205020404" pitchFamily="49" charset="0"/>
                <a:buChar char="o"/>
              </a:pPr>
              <a:endParaRPr lang="en-US" sz="2000" dirty="0"/>
            </a:p>
            <a:p>
              <a:pPr marL="1028700" lvl="1">
                <a:buFont typeface="Courier New" panose="02070309020205020404" pitchFamily="49" charset="0"/>
                <a:buChar char="o"/>
              </a:pPr>
              <a:endParaRPr lang="en-US" sz="2000" dirty="0"/>
            </a:p>
            <a:p>
              <a:pPr marL="1827213" lvl="1" indent="-342900">
                <a:buFont typeface="Courier New" panose="02070309020205020404" pitchFamily="49" charset="0"/>
                <a:buChar char="o"/>
              </a:pPr>
              <a:endParaRPr lang="en-GB" sz="2000" dirty="0">
                <a:solidFill>
                  <a:srgbClr val="682622"/>
                </a:solidFill>
              </a:endParaRPr>
            </a:p>
            <a:p>
              <a:endParaRPr lang="en-GB" sz="2000" dirty="0"/>
            </a:p>
            <a:p>
              <a:pPr marL="457200" indent="-457200">
                <a:buFontTx/>
                <a:buChar char="-"/>
              </a:pPr>
              <a:endParaRPr lang="en-US" sz="2000" dirty="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1FBFB44-DC64-479C-A0CB-91D42537EFD8}"/>
                </a:ext>
              </a:extLst>
            </p:cNvPr>
            <p:cNvCxnSpPr>
              <a:cxnSpLocks/>
            </p:cNvCxnSpPr>
            <p:nvPr/>
          </p:nvCxnSpPr>
          <p:spPr>
            <a:xfrm>
              <a:off x="2903517" y="2000866"/>
              <a:ext cx="1668483" cy="2851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87B46264-DCA9-42C2-84E5-F5DFB7752120}"/>
              </a:ext>
            </a:extLst>
          </p:cNvPr>
          <p:cNvSpPr txBox="1">
            <a:spLocks/>
          </p:cNvSpPr>
          <p:nvPr/>
        </p:nvSpPr>
        <p:spPr>
          <a:xfrm>
            <a:off x="2921824" y="5782875"/>
            <a:ext cx="2903517" cy="8905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Heavy, persistent rainfall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/>
            <a:endParaRPr lang="en-US" sz="2000" dirty="0"/>
          </a:p>
          <a:p>
            <a:pPr marL="285750"/>
            <a:endParaRPr lang="en-GB" sz="2000" dirty="0">
              <a:solidFill>
                <a:srgbClr val="7030A0"/>
              </a:solidFill>
            </a:endParaRPr>
          </a:p>
          <a:p>
            <a:pPr lvl="1" indent="0">
              <a:buFont typeface="Wingdings" pitchFamily="2" charset="2"/>
              <a:buNone/>
            </a:pPr>
            <a:endParaRPr lang="en-US" sz="2000" dirty="0"/>
          </a:p>
          <a:p>
            <a:pPr marL="285750"/>
            <a:endParaRPr lang="en-US" sz="20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000" dirty="0">
              <a:solidFill>
                <a:srgbClr val="682622"/>
              </a:solidFill>
            </a:endParaRPr>
          </a:p>
          <a:p>
            <a:endParaRPr lang="en-GB" sz="2000" dirty="0"/>
          </a:p>
          <a:p>
            <a:pPr marL="457200" indent="-457200">
              <a:buFontTx/>
              <a:buChar char="-"/>
            </a:pPr>
            <a:endParaRPr lang="en-US" sz="200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A517CB5-CE2F-4CE0-8FF3-0F2A31FA614E}"/>
              </a:ext>
            </a:extLst>
          </p:cNvPr>
          <p:cNvCxnSpPr>
            <a:cxnSpLocks/>
          </p:cNvCxnSpPr>
          <p:nvPr/>
        </p:nvCxnSpPr>
        <p:spPr>
          <a:xfrm flipH="1" flipV="1">
            <a:off x="4960917" y="3937416"/>
            <a:ext cx="830284" cy="18454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D968C46-02B9-4640-8752-7A3D335F5F60}"/>
              </a:ext>
            </a:extLst>
          </p:cNvPr>
          <p:cNvCxnSpPr>
            <a:cxnSpLocks/>
          </p:cNvCxnSpPr>
          <p:nvPr/>
        </p:nvCxnSpPr>
        <p:spPr>
          <a:xfrm flipH="1" flipV="1">
            <a:off x="4572000" y="5334000"/>
            <a:ext cx="1219201" cy="4488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01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4400" dirty="0">
                <a:solidFill>
                  <a:srgbClr val="FFFF00"/>
                </a:solidFill>
              </a:rPr>
              <a:t>Potential interventions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830766" y="1143000"/>
            <a:ext cx="8025412" cy="495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Livestock vaccination – key intervention </a:t>
            </a:r>
            <a:endParaRPr lang="en-US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Challenges: </a:t>
            </a:r>
            <a:endParaRPr lang="en-US" dirty="0"/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US" dirty="0"/>
              <a:t>Vaccine safety concerns 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US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US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US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US" sz="10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sz="9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sz="3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D14A1F3-758B-46B3-BD7F-8699417EB6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711918"/>
              </p:ext>
            </p:extLst>
          </p:nvPr>
        </p:nvGraphicFramePr>
        <p:xfrm>
          <a:off x="1051035" y="2590800"/>
          <a:ext cx="7584874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080">
                  <a:extLst>
                    <a:ext uri="{9D8B030D-6E8A-4147-A177-3AD203B41FA5}">
                      <a16:colId xmlns:a16="http://schemas.microsoft.com/office/drawing/2014/main" val="975667109"/>
                    </a:ext>
                  </a:extLst>
                </a:gridCol>
                <a:gridCol w="2358986">
                  <a:extLst>
                    <a:ext uri="{9D8B030D-6E8A-4147-A177-3AD203B41FA5}">
                      <a16:colId xmlns:a16="http://schemas.microsoft.com/office/drawing/2014/main" val="4279603161"/>
                    </a:ext>
                  </a:extLst>
                </a:gridCol>
                <a:gridCol w="3295808">
                  <a:extLst>
                    <a:ext uri="{9D8B030D-6E8A-4147-A177-3AD203B41FA5}">
                      <a16:colId xmlns:a16="http://schemas.microsoft.com/office/drawing/2014/main" val="2818286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Vaccine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Challenges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595361"/>
                  </a:ext>
                </a:extLst>
              </a:tr>
              <a:tr h="172107">
                <a:tc>
                  <a:txBody>
                    <a:bodyPr/>
                    <a:lstStyle/>
                    <a:p>
                      <a:r>
                        <a:rPr lang="en-GB" dirty="0" err="1"/>
                        <a:t>Smithburn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Isolated from mosquitoes in 1944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Attenuated strain passaged in mice – associated with abortions and teratogenicity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Formalin inactivated – poor immunogenicity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7163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GB" dirty="0"/>
                        <a:t>MP-12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Isolated from a patient in Egypt and subjected to serial passages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Hepatocellular degeneration and necrosis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3269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GB" dirty="0"/>
                        <a:t>Clone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Recovered from infected patient on Central Africa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Crosses ovine placental barrier leading to foetal infections, malformations and stillbirths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76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409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4400" dirty="0">
                <a:solidFill>
                  <a:srgbClr val="FFFF00"/>
                </a:solidFill>
              </a:rPr>
              <a:t>New vaccines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830766" y="1143000"/>
            <a:ext cx="8025412" cy="495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Development of new vaccines to address safety challenges  </a:t>
            </a:r>
            <a:endParaRPr lang="en-US" dirty="0"/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adenovirus-vectored vaccine for RVF called ChAdOx1-GnGc (</a:t>
            </a:r>
            <a:r>
              <a:rPr lang="en-GB" b="1" dirty="0">
                <a:solidFill>
                  <a:srgbClr val="C00000"/>
                </a:solidFill>
              </a:rPr>
              <a:t>Warimwe et al. 2013</a:t>
            </a:r>
            <a:r>
              <a:rPr lang="en-GB" dirty="0"/>
              <a:t>) 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Vector -- replication-deficient chimpanzee adenovirus, </a:t>
            </a:r>
            <a:r>
              <a:rPr lang="en-GB" dirty="0" err="1"/>
              <a:t>ChAd</a:t>
            </a:r>
            <a:endParaRPr lang="en-GB" dirty="0"/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Clones being used code </a:t>
            </a:r>
            <a:r>
              <a:rPr lang="en-GB" dirty="0" err="1"/>
              <a:t>code</a:t>
            </a:r>
            <a:r>
              <a:rPr lang="en-GB" dirty="0"/>
              <a:t> RVFV </a:t>
            </a:r>
            <a:r>
              <a:rPr lang="en-GB" dirty="0" err="1"/>
              <a:t>Gn</a:t>
            </a:r>
            <a:r>
              <a:rPr lang="en-GB" dirty="0"/>
              <a:t> and GC envelop glycoproteins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Vaccine has passed safety tests but more on-farm trials being planned 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Jenner Institute, </a:t>
            </a:r>
            <a:r>
              <a:rPr lang="en-GB" dirty="0" err="1"/>
              <a:t>Wellcome</a:t>
            </a:r>
            <a:r>
              <a:rPr lang="en-GB" dirty="0"/>
              <a:t> Trust-KEMRI, ILRI and KALRO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US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US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US" sz="10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sz="9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46527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4400" dirty="0">
                <a:solidFill>
                  <a:srgbClr val="FFFF00"/>
                </a:solidFill>
              </a:rPr>
              <a:t>Gaps in vaccination strategies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830766" y="1143000"/>
            <a:ext cx="8025412" cy="49530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US" sz="10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sz="2800" dirty="0"/>
              <a:t>Current strategy – reactive vaccination which often fails to achieve required coverage 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sz="12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sz="2800" dirty="0"/>
              <a:t>RVF vaccines often delivered through state financing – levels of acceptance variable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sz="12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dirty="0"/>
              <a:t>Activities: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FontTx/>
              <a:buChar char="-"/>
            </a:pPr>
            <a:r>
              <a:rPr lang="en-GB" dirty="0"/>
              <a:t>Stakeholder engagements to design new vaccination strategies e.g. routine vaccination in the high risk areas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FontTx/>
              <a:buChar char="-"/>
            </a:pPr>
            <a:r>
              <a:rPr lang="en-GB" dirty="0"/>
              <a:t>Studies to understand  barriers to vaccination uptake – gender, knowledge, attitude and practices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27831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08940">
            <a:off x="1877469" y="1333517"/>
            <a:ext cx="764381" cy="61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258" y="3201763"/>
            <a:ext cx="717242" cy="68607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95" y="3363079"/>
            <a:ext cx="428279" cy="50483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69077" y="203520"/>
            <a:ext cx="9282154" cy="11430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Technical studies to inform vaccination strategies </a:t>
            </a:r>
          </a:p>
        </p:txBody>
      </p:sp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36265" y="1706311"/>
            <a:ext cx="1039141" cy="106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98" y="4331676"/>
            <a:ext cx="1493520" cy="1500188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267744" y="2636912"/>
            <a:ext cx="6696744" cy="322588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91534" y="2996952"/>
            <a:ext cx="10963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95536" y="4149080"/>
            <a:ext cx="10963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67795" y="3087244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0    7    10    14    21    28         56         84         112         140         168         196         224         252         280         308         336         364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267744" y="2870214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483768" y="2870214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699792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915816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131840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419872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779912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139952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572000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076056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508104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940152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372200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876256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308304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740352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8244408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8676456" y="2887492"/>
            <a:ext cx="0" cy="161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Brace 20"/>
          <p:cNvSpPr/>
          <p:nvPr/>
        </p:nvSpPr>
        <p:spPr>
          <a:xfrm rot="5400000">
            <a:off x="2789484" y="2833170"/>
            <a:ext cx="218372" cy="1330434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6153785" y="940888"/>
            <a:ext cx="220803" cy="511256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33454" y="3865078"/>
            <a:ext cx="190649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Serum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White blood cells in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RNAlater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668589" y="3859285"/>
            <a:ext cx="109153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Serum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306165" y="1459468"/>
            <a:ext cx="270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Days post vaccination </a:t>
            </a:r>
          </a:p>
        </p:txBody>
      </p:sp>
      <p:sp>
        <p:nvSpPr>
          <p:cNvPr id="65" name="Right Brace 64"/>
          <p:cNvSpPr/>
          <p:nvPr/>
        </p:nvSpPr>
        <p:spPr>
          <a:xfrm>
            <a:off x="1629623" y="1526547"/>
            <a:ext cx="427777" cy="458797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245" y="1142678"/>
            <a:ext cx="1352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Smithburn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RVF vaccine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510290-909C-447F-BAFE-92A2E44F9F2B}"/>
              </a:ext>
            </a:extLst>
          </p:cNvPr>
          <p:cNvSpPr txBox="1"/>
          <p:nvPr/>
        </p:nvSpPr>
        <p:spPr>
          <a:xfrm rot="18189641">
            <a:off x="2036191" y="2241351"/>
            <a:ext cx="864096" cy="247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 13, 2017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A10709-64A8-432F-8262-405F93C23F98}"/>
              </a:ext>
            </a:extLst>
          </p:cNvPr>
          <p:cNvSpPr txBox="1"/>
          <p:nvPr/>
        </p:nvSpPr>
        <p:spPr>
          <a:xfrm rot="18189641">
            <a:off x="2288397" y="2222747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 20, 2017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4EC9B4-E6EA-4136-9602-16294E38FBEB}"/>
              </a:ext>
            </a:extLst>
          </p:cNvPr>
          <p:cNvSpPr txBox="1"/>
          <p:nvPr/>
        </p:nvSpPr>
        <p:spPr>
          <a:xfrm rot="18189641">
            <a:off x="2502835" y="2232768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 23, 2017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713DF5C-1121-4768-B0BD-54E4016529B3}"/>
              </a:ext>
            </a:extLst>
          </p:cNvPr>
          <p:cNvSpPr txBox="1"/>
          <p:nvPr/>
        </p:nvSpPr>
        <p:spPr>
          <a:xfrm rot="18189641">
            <a:off x="2720445" y="2222747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 24, 2017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45E4D46-0ED8-4B7B-BE8C-9871FC2F0A13}"/>
              </a:ext>
            </a:extLst>
          </p:cNvPr>
          <p:cNvSpPr txBox="1"/>
          <p:nvPr/>
        </p:nvSpPr>
        <p:spPr>
          <a:xfrm rot="18189641">
            <a:off x="2927772" y="2249401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Jan 3, 2018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134AAA-E842-4B7C-9EB8-AF51BD95C6FB}"/>
              </a:ext>
            </a:extLst>
          </p:cNvPr>
          <p:cNvSpPr txBox="1"/>
          <p:nvPr/>
        </p:nvSpPr>
        <p:spPr>
          <a:xfrm rot="18189641">
            <a:off x="3184718" y="2223216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Jan 10, 2018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667DF18-97A1-4724-A6EA-995A8EAED1E7}"/>
              </a:ext>
            </a:extLst>
          </p:cNvPr>
          <p:cNvSpPr txBox="1"/>
          <p:nvPr/>
        </p:nvSpPr>
        <p:spPr>
          <a:xfrm rot="18189641">
            <a:off x="3512533" y="2210915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Feb 7, 2018</a:t>
            </a:r>
          </a:p>
        </p:txBody>
      </p:sp>
      <p:sp>
        <p:nvSpPr>
          <p:cNvPr id="69" name="Content Placeholder 3">
            <a:extLst>
              <a:ext uri="{FF2B5EF4-FFF2-40B4-BE49-F238E27FC236}">
                <a16:creationId xmlns:a16="http://schemas.microsoft.com/office/drawing/2014/main" id="{36DD3135-835D-4B86-95A7-29A0B81D44CE}"/>
              </a:ext>
            </a:extLst>
          </p:cNvPr>
          <p:cNvSpPr txBox="1">
            <a:spLocks/>
          </p:cNvSpPr>
          <p:nvPr/>
        </p:nvSpPr>
        <p:spPr>
          <a:xfrm>
            <a:off x="4439283" y="5017815"/>
            <a:ext cx="4525205" cy="17630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600" dirty="0"/>
              <a:t>Collect WBC at early time-points for transcriptomics</a:t>
            </a:r>
          </a:p>
          <a:p>
            <a:pPr fontAlgn="auto">
              <a:spcAft>
                <a:spcPts val="0"/>
              </a:spcAft>
            </a:pPr>
            <a:r>
              <a:rPr lang="en-US" sz="1600" dirty="0"/>
              <a:t>Collect sera at all time-points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 err="1"/>
              <a:t>cELISA</a:t>
            </a:r>
            <a:endParaRPr lang="en-US" sz="1600" dirty="0"/>
          </a:p>
          <a:p>
            <a:pPr lvl="1" fontAlgn="auto">
              <a:spcAft>
                <a:spcPts val="0"/>
              </a:spcAft>
            </a:pPr>
            <a:r>
              <a:rPr lang="en-US" sz="1600" dirty="0"/>
              <a:t>VNT</a:t>
            </a:r>
          </a:p>
          <a:p>
            <a:r>
              <a:rPr lang="en-GB" sz="1600" dirty="0"/>
              <a:t>S</a:t>
            </a:r>
            <a:r>
              <a:rPr lang="en-US" sz="1600" dirty="0" err="1"/>
              <a:t>tudy</a:t>
            </a:r>
            <a:r>
              <a:rPr lang="en-US" sz="1600" dirty="0"/>
              <a:t> effects of concurrent infections </a:t>
            </a:r>
          </a:p>
        </p:txBody>
      </p:sp>
    </p:spTree>
    <p:extLst>
      <p:ext uri="{BB962C8B-B14F-4D97-AF65-F5344CB8AC3E}">
        <p14:creationId xmlns:p14="http://schemas.microsoft.com/office/powerpoint/2010/main" val="126838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18"/>
    </mc:Choice>
    <mc:Fallback xmlns="">
      <p:transition spd="slow" advTm="99718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11481" y="2362200"/>
            <a:ext cx="2479718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Sub-county Vet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Department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048000" y="3669268"/>
            <a:ext cx="3003081" cy="369332"/>
          </a:xfrm>
          <a:prstGeom prst="rect">
            <a:avLst/>
          </a:prstGeom>
          <a:noFill/>
          <a:ln w="25400"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Community Disease Reporter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9364" y="19849"/>
            <a:ext cx="637143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FF0000"/>
                </a:solidFill>
                <a:latin typeface="Calibri"/>
              </a:rPr>
              <a:t>Syndromic surveillance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11482" y="609600"/>
            <a:ext cx="247971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National DVS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DFB0D7-8A32-4AB0-8385-FB081C622147}"/>
              </a:ext>
            </a:extLst>
          </p:cNvPr>
          <p:cNvSpPr txBox="1"/>
          <p:nvPr/>
        </p:nvSpPr>
        <p:spPr>
          <a:xfrm>
            <a:off x="3354530" y="1447800"/>
            <a:ext cx="242856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County DVS</a:t>
            </a:r>
          </a:p>
        </p:txBody>
      </p:sp>
      <p:grpSp>
        <p:nvGrpSpPr>
          <p:cNvPr id="1053" name="Group 1052">
            <a:extLst>
              <a:ext uri="{FF2B5EF4-FFF2-40B4-BE49-F238E27FC236}">
                <a16:creationId xmlns:a16="http://schemas.microsoft.com/office/drawing/2014/main" id="{167CC19C-1982-44FC-B21A-F151235C2BBE}"/>
              </a:ext>
            </a:extLst>
          </p:cNvPr>
          <p:cNvGrpSpPr/>
          <p:nvPr/>
        </p:nvGrpSpPr>
        <p:grpSpPr>
          <a:xfrm>
            <a:off x="76200" y="762000"/>
            <a:ext cx="3169038" cy="2438400"/>
            <a:chOff x="76200" y="762000"/>
            <a:chExt cx="3169038" cy="243840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407ED50-15FF-4EED-8F4B-FF8466BA66C6}"/>
                </a:ext>
              </a:extLst>
            </p:cNvPr>
            <p:cNvGrpSpPr/>
            <p:nvPr/>
          </p:nvGrpSpPr>
          <p:grpSpPr>
            <a:xfrm>
              <a:off x="76200" y="762000"/>
              <a:ext cx="2249270" cy="2438400"/>
              <a:chOff x="76200" y="1143000"/>
              <a:chExt cx="2249270" cy="2438400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132441" y="3058180"/>
                <a:ext cx="2077359" cy="52322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85725" marR="0" lvl="0" indent="-8572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Types of drugs sold</a:t>
                </a:r>
              </a:p>
              <a:p>
                <a:pPr marL="85725" marR="0" lvl="0" indent="-8572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Reported syndromes</a:t>
                </a:r>
              </a:p>
            </p:txBody>
          </p:sp>
          <p:pic>
            <p:nvPicPr>
              <p:cNvPr id="1028" name="Picture 4" descr="Image result for chemist kenya ">
                <a:extLst>
                  <a:ext uri="{FF2B5EF4-FFF2-40B4-BE49-F238E27FC236}">
                    <a16:creationId xmlns:a16="http://schemas.microsoft.com/office/drawing/2014/main" id="{FFC7A10E-EF41-4051-A0BB-446A5F9046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325" y="1506795"/>
                <a:ext cx="2068475" cy="154344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CAB7F04-7426-4D69-ADFE-E9D12AE6E5B9}"/>
                  </a:ext>
                </a:extLst>
              </p:cNvPr>
              <p:cNvSpPr txBox="1"/>
              <p:nvPr/>
            </p:nvSpPr>
            <p:spPr>
              <a:xfrm>
                <a:off x="76200" y="1143000"/>
                <a:ext cx="22492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Agro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-veterinary shops</a:t>
                </a:r>
              </a:p>
            </p:txBody>
          </p:sp>
        </p:grp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7ACDA2A4-58F6-4EE3-9B79-1DBE22B4F4E3}"/>
                </a:ext>
              </a:extLst>
            </p:cNvPr>
            <p:cNvCxnSpPr>
              <a:cxnSpLocks/>
            </p:cNvCxnSpPr>
            <p:nvPr/>
          </p:nvCxnSpPr>
          <p:spPr>
            <a:xfrm>
              <a:off x="2221518" y="1828800"/>
              <a:ext cx="1023720" cy="914400"/>
            </a:xfrm>
            <a:prstGeom prst="bentConnector3">
              <a:avLst>
                <a:gd name="adj1" fmla="val 39614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1" name="Group 1050">
            <a:extLst>
              <a:ext uri="{FF2B5EF4-FFF2-40B4-BE49-F238E27FC236}">
                <a16:creationId xmlns:a16="http://schemas.microsoft.com/office/drawing/2014/main" id="{574852A0-9C2B-4DEB-A2F2-C2EEE75EB021}"/>
              </a:ext>
            </a:extLst>
          </p:cNvPr>
          <p:cNvGrpSpPr/>
          <p:nvPr/>
        </p:nvGrpSpPr>
        <p:grpSpPr>
          <a:xfrm>
            <a:off x="5783094" y="609600"/>
            <a:ext cx="3194347" cy="2519650"/>
            <a:chOff x="5783094" y="609600"/>
            <a:chExt cx="3194347" cy="251965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07F0D569-54FC-413A-8436-6B0040F2B9A7}"/>
                </a:ext>
              </a:extLst>
            </p:cNvPr>
            <p:cNvGrpSpPr/>
            <p:nvPr/>
          </p:nvGrpSpPr>
          <p:grpSpPr>
            <a:xfrm>
              <a:off x="6818532" y="609600"/>
              <a:ext cx="2158909" cy="2519650"/>
              <a:chOff x="6818532" y="609600"/>
              <a:chExt cx="2158909" cy="2519650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7357943" y="609600"/>
                <a:ext cx="10370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Abattoirs</a:t>
                </a: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1EB2A2E-22BC-458B-8BCE-73B6A29C289F}"/>
                  </a:ext>
                </a:extLst>
              </p:cNvPr>
              <p:cNvGrpSpPr/>
              <p:nvPr/>
            </p:nvGrpSpPr>
            <p:grpSpPr>
              <a:xfrm>
                <a:off x="6818532" y="965415"/>
                <a:ext cx="2158909" cy="2163835"/>
                <a:chOff x="6785238" y="517880"/>
                <a:chExt cx="2158909" cy="2163835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6785238" y="1943051"/>
                  <a:ext cx="2158909" cy="738664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85725" marR="0" lvl="0" indent="-85725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Char char="•"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No. slaughtered/day</a:t>
                  </a:r>
                </a:p>
                <a:p>
                  <a:pPr marL="85725" marR="0" lvl="0" indent="-85725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Char char="•"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Ante-mortem/PM lesions &amp;parasites</a:t>
                  </a:r>
                </a:p>
              </p:txBody>
            </p:sp>
            <p:pic>
              <p:nvPicPr>
                <p:cNvPr id="1026" name="Picture 2" descr="Image result for slaughter house kenya pictures">
                  <a:extLst>
                    <a:ext uri="{FF2B5EF4-FFF2-40B4-BE49-F238E27FC236}">
                      <a16:creationId xmlns:a16="http://schemas.microsoft.com/office/drawing/2014/main" id="{9F43B89D-F6FB-43A2-B95A-06A246A9E4A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85238" y="517880"/>
                  <a:ext cx="2158909" cy="143377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4257C392-5416-4603-8462-37C6648C7D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83094" y="1906211"/>
              <a:ext cx="1035438" cy="836989"/>
            </a:xfrm>
            <a:prstGeom prst="bentConnector3">
              <a:avLst>
                <a:gd name="adj1" fmla="val 5000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7CD0825-19B1-4217-8486-483881338301}"/>
              </a:ext>
            </a:extLst>
          </p:cNvPr>
          <p:cNvGrpSpPr/>
          <p:nvPr/>
        </p:nvGrpSpPr>
        <p:grpSpPr>
          <a:xfrm>
            <a:off x="3640447" y="4419600"/>
            <a:ext cx="1856730" cy="2244001"/>
            <a:chOff x="3640447" y="4589653"/>
            <a:chExt cx="1856730" cy="2244001"/>
          </a:xfrm>
        </p:grpSpPr>
        <p:sp>
          <p:nvSpPr>
            <p:cNvPr id="75" name="TextBox 74"/>
            <p:cNvSpPr txBox="1"/>
            <p:nvPr/>
          </p:nvSpPr>
          <p:spPr>
            <a:xfrm>
              <a:off x="3640447" y="6310434"/>
              <a:ext cx="1856730" cy="52322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85725" marR="0" lvl="0" indent="-857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Syndromes/rumours</a:t>
              </a:r>
            </a:p>
            <a:p>
              <a:pPr marL="85725" marR="0" lvl="0" indent="-857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Disease outbreaks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2BEC2F6-3C0F-48BA-96B3-B81D2A7B5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0447" y="4875689"/>
              <a:ext cx="1856729" cy="1434745"/>
            </a:xfrm>
            <a:prstGeom prst="rect">
              <a:avLst/>
            </a:prstGeom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844511B-1AC5-451A-A87F-C4C6F5CF07A6}"/>
                </a:ext>
              </a:extLst>
            </p:cNvPr>
            <p:cNvSpPr txBox="1"/>
            <p:nvPr/>
          </p:nvSpPr>
          <p:spPr>
            <a:xfrm>
              <a:off x="3657600" y="4589653"/>
              <a:ext cx="16947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504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Livestock owner</a:t>
              </a:r>
            </a:p>
          </p:txBody>
        </p: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1058D90-023E-4830-94CA-1871EDD4D0D1}"/>
              </a:ext>
            </a:extLst>
          </p:cNvPr>
          <p:cNvCxnSpPr/>
          <p:nvPr/>
        </p:nvCxnSpPr>
        <p:spPr>
          <a:xfrm>
            <a:off x="4495157" y="1132820"/>
            <a:ext cx="0" cy="3048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A11A466C-718B-40C7-8501-842BE5370353}"/>
              </a:ext>
            </a:extLst>
          </p:cNvPr>
          <p:cNvCxnSpPr/>
          <p:nvPr/>
        </p:nvCxnSpPr>
        <p:spPr>
          <a:xfrm>
            <a:off x="4484843" y="2019905"/>
            <a:ext cx="0" cy="3048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71E01410-2404-46F5-8CBD-54DF3EFD367E}"/>
              </a:ext>
            </a:extLst>
          </p:cNvPr>
          <p:cNvCxnSpPr/>
          <p:nvPr/>
        </p:nvCxnSpPr>
        <p:spPr>
          <a:xfrm>
            <a:off x="4484843" y="3352800"/>
            <a:ext cx="0" cy="3048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0C2E8B9-ACA0-4181-B6B8-4DD34AB1F49C}"/>
              </a:ext>
            </a:extLst>
          </p:cNvPr>
          <p:cNvCxnSpPr/>
          <p:nvPr/>
        </p:nvCxnSpPr>
        <p:spPr>
          <a:xfrm>
            <a:off x="4484843" y="4114800"/>
            <a:ext cx="0" cy="3048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03CAC6B-8376-43CA-A41C-379AE4CA30AE}"/>
              </a:ext>
            </a:extLst>
          </p:cNvPr>
          <p:cNvGrpSpPr/>
          <p:nvPr/>
        </p:nvGrpSpPr>
        <p:grpSpPr>
          <a:xfrm>
            <a:off x="5497176" y="3200400"/>
            <a:ext cx="675024" cy="2590800"/>
            <a:chOff x="5497176" y="3200400"/>
            <a:chExt cx="675024" cy="2590800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592671B2-05D1-45EA-92B4-5DA6F23BAD54}"/>
                </a:ext>
              </a:extLst>
            </p:cNvPr>
            <p:cNvCxnSpPr/>
            <p:nvPr/>
          </p:nvCxnSpPr>
          <p:spPr>
            <a:xfrm>
              <a:off x="6172200" y="3200400"/>
              <a:ext cx="0" cy="2590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61E1BB78-62B3-4BFD-92A8-1EFF9DDE8CC1}"/>
                </a:ext>
              </a:extLst>
            </p:cNvPr>
            <p:cNvCxnSpPr/>
            <p:nvPr/>
          </p:nvCxnSpPr>
          <p:spPr>
            <a:xfrm flipH="1">
              <a:off x="5791199" y="3200400"/>
              <a:ext cx="38100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FE8F9A1A-AAE8-470C-B639-5BC73A1E5644}"/>
                </a:ext>
              </a:extLst>
            </p:cNvPr>
            <p:cNvCxnSpPr/>
            <p:nvPr/>
          </p:nvCxnSpPr>
          <p:spPr>
            <a:xfrm flipH="1">
              <a:off x="5497176" y="5791200"/>
              <a:ext cx="67502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813A748F-813B-4323-9F90-EC79371DD4C7}"/>
              </a:ext>
            </a:extLst>
          </p:cNvPr>
          <p:cNvSpPr/>
          <p:nvPr/>
        </p:nvSpPr>
        <p:spPr>
          <a:xfrm>
            <a:off x="2819401" y="3367525"/>
            <a:ext cx="6201042" cy="3414275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52" name="Group 1051">
            <a:extLst>
              <a:ext uri="{FF2B5EF4-FFF2-40B4-BE49-F238E27FC236}">
                <a16:creationId xmlns:a16="http://schemas.microsoft.com/office/drawing/2014/main" id="{70EAC586-17D5-4EC2-9DBC-A9E537F93CD8}"/>
              </a:ext>
            </a:extLst>
          </p:cNvPr>
          <p:cNvGrpSpPr/>
          <p:nvPr/>
        </p:nvGrpSpPr>
        <p:grpSpPr>
          <a:xfrm>
            <a:off x="123557" y="3200400"/>
            <a:ext cx="3091525" cy="3135121"/>
            <a:chOff x="123557" y="3200400"/>
            <a:chExt cx="3091525" cy="3135121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96CB6A4-8069-4B79-B87C-8CF540AE0288}"/>
                </a:ext>
              </a:extLst>
            </p:cNvPr>
            <p:cNvGrpSpPr/>
            <p:nvPr/>
          </p:nvGrpSpPr>
          <p:grpSpPr>
            <a:xfrm>
              <a:off x="123557" y="3657600"/>
              <a:ext cx="2086243" cy="2677921"/>
              <a:chOff x="123557" y="3894123"/>
              <a:chExt cx="2086243" cy="2677921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319136" y="3894123"/>
                <a:ext cx="18906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Livestock markets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23557" y="5833380"/>
                <a:ext cx="2077359" cy="73866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85725" marR="0" lvl="0" indent="-8572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Syndromes</a:t>
                </a:r>
              </a:p>
              <a:p>
                <a:pPr marL="85725" marR="0" lvl="0" indent="-8572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Disease outbreaks</a:t>
                </a:r>
              </a:p>
              <a:p>
                <a:pPr marL="85725" marR="0" lvl="0" indent="-8572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Movement patterns </a:t>
                </a: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C427882E-8AD3-4FA8-99D0-3EF382543B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2441" y="4277871"/>
                <a:ext cx="2077359" cy="155802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1049" name="Group 1048">
              <a:extLst>
                <a:ext uri="{FF2B5EF4-FFF2-40B4-BE49-F238E27FC236}">
                  <a16:creationId xmlns:a16="http://schemas.microsoft.com/office/drawing/2014/main" id="{9FEC7F2A-B0C2-4638-B8E6-2BD9F0FAD2A3}"/>
                </a:ext>
              </a:extLst>
            </p:cNvPr>
            <p:cNvGrpSpPr/>
            <p:nvPr/>
          </p:nvGrpSpPr>
          <p:grpSpPr>
            <a:xfrm>
              <a:off x="2221518" y="3200400"/>
              <a:ext cx="993564" cy="1827248"/>
              <a:chOff x="2221518" y="3200400"/>
              <a:chExt cx="993564" cy="1827248"/>
            </a:xfrm>
          </p:grpSpPr>
          <p:cxnSp>
            <p:nvCxnSpPr>
              <p:cNvPr id="1043" name="Straight Connector 1042">
                <a:extLst>
                  <a:ext uri="{FF2B5EF4-FFF2-40B4-BE49-F238E27FC236}">
                    <a16:creationId xmlns:a16="http://schemas.microsoft.com/office/drawing/2014/main" id="{E8BE7966-297B-4B11-AA3E-9369D305698E}"/>
                  </a:ext>
                </a:extLst>
              </p:cNvPr>
              <p:cNvCxnSpPr/>
              <p:nvPr/>
            </p:nvCxnSpPr>
            <p:spPr>
              <a:xfrm>
                <a:off x="2590800" y="3200400"/>
                <a:ext cx="0" cy="18272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6" name="Straight Arrow Connector 1045">
                <a:extLst>
                  <a:ext uri="{FF2B5EF4-FFF2-40B4-BE49-F238E27FC236}">
                    <a16:creationId xmlns:a16="http://schemas.microsoft.com/office/drawing/2014/main" id="{95F769A4-B739-4692-ABAF-48C803BC8550}"/>
                  </a:ext>
                </a:extLst>
              </p:cNvPr>
              <p:cNvCxnSpPr/>
              <p:nvPr/>
            </p:nvCxnSpPr>
            <p:spPr>
              <a:xfrm>
                <a:off x="2590800" y="3200400"/>
                <a:ext cx="62428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8" name="Straight Arrow Connector 1047">
                <a:extLst>
                  <a:ext uri="{FF2B5EF4-FFF2-40B4-BE49-F238E27FC236}">
                    <a16:creationId xmlns:a16="http://schemas.microsoft.com/office/drawing/2014/main" id="{FBE212FD-19E9-43C9-8104-62E8CDD07314}"/>
                  </a:ext>
                </a:extLst>
              </p:cNvPr>
              <p:cNvCxnSpPr/>
              <p:nvPr/>
            </p:nvCxnSpPr>
            <p:spPr>
              <a:xfrm flipH="1">
                <a:off x="2221518" y="5027648"/>
                <a:ext cx="36928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7081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3734940-23E2-4558-9050-A449D9626E8E}"/>
              </a:ext>
            </a:extLst>
          </p:cNvPr>
          <p:cNvSpPr txBox="1">
            <a:spLocks/>
          </p:cNvSpPr>
          <p:nvPr/>
        </p:nvSpPr>
        <p:spPr>
          <a:xfrm>
            <a:off x="53163" y="0"/>
            <a:ext cx="8686800" cy="6096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Surveillance data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A38252-90DE-4895-BF8F-0484AC5D6D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34" y="636181"/>
            <a:ext cx="4220229" cy="2552072"/>
          </a:xfrm>
          <a:prstGeom prst="rect">
            <a:avLst/>
          </a:prstGeom>
          <a:ln>
            <a:solidFill>
              <a:srgbClr val="4472C4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767AAA-248E-40CF-A954-1E91E572EF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214" y="205304"/>
            <a:ext cx="4187314" cy="29829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E8F9F9-A452-4F18-B167-2EF4E10BFDA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41" y="3505200"/>
            <a:ext cx="4208633" cy="2971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16B4C0-905E-426E-AB6D-38AC39215B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000" y="3505201"/>
            <a:ext cx="4208633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340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830766" y="1143000"/>
            <a:ext cx="8025412" cy="4953000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US" sz="10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sz="2800" dirty="0"/>
              <a:t>Gaps in surveillance: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sz="2800" dirty="0"/>
          </a:p>
          <a:p>
            <a:pPr lvl="1">
              <a:spcBef>
                <a:spcPts val="0"/>
              </a:spcBef>
              <a:buClr>
                <a:srgbClr val="762123"/>
              </a:buClr>
            </a:pPr>
            <a:r>
              <a:rPr lang="en-GB" sz="2400" dirty="0"/>
              <a:t>Sustainability </a:t>
            </a:r>
          </a:p>
          <a:p>
            <a:pPr lvl="1">
              <a:spcBef>
                <a:spcPts val="0"/>
              </a:spcBef>
              <a:buClr>
                <a:srgbClr val="762123"/>
              </a:buClr>
            </a:pPr>
            <a:endParaRPr lang="en-GB" sz="2400" dirty="0"/>
          </a:p>
          <a:p>
            <a:pPr lvl="1">
              <a:spcBef>
                <a:spcPts val="0"/>
              </a:spcBef>
              <a:buClr>
                <a:srgbClr val="762123"/>
              </a:buClr>
            </a:pPr>
            <a:r>
              <a:rPr lang="en-GB" sz="2400" dirty="0"/>
              <a:t>Levels of knowledge – variable</a:t>
            </a:r>
          </a:p>
          <a:p>
            <a:pPr marL="457200" lvl="1" indent="0">
              <a:spcBef>
                <a:spcPts val="0"/>
              </a:spcBef>
              <a:buClr>
                <a:srgbClr val="762123"/>
              </a:buClr>
              <a:buNone/>
            </a:pPr>
            <a:endParaRPr lang="en-GB" sz="2400" dirty="0"/>
          </a:p>
          <a:p>
            <a:pPr marL="457200" lvl="1" indent="0">
              <a:spcBef>
                <a:spcPts val="0"/>
              </a:spcBef>
              <a:buClr>
                <a:srgbClr val="762123"/>
              </a:buClr>
              <a:buNone/>
            </a:pPr>
            <a:r>
              <a:rPr lang="en-GB" sz="2400" dirty="0">
                <a:hlinkClick r:id="rId3"/>
              </a:rPr>
              <a:t>https://ilvac.net/2018/06/22/introducing-english-and-swahili-instructional-videos-on-the-patterns-signs-symptoms-and-control-of-rift-valley-fever/</a:t>
            </a:r>
            <a:r>
              <a:rPr lang="en-GB" sz="2400" dirty="0"/>
              <a:t>  </a:t>
            </a:r>
          </a:p>
          <a:p>
            <a:pPr marL="457200" lvl="1" indent="0">
              <a:spcBef>
                <a:spcPts val="0"/>
              </a:spcBef>
              <a:buClr>
                <a:srgbClr val="762123"/>
              </a:buClr>
              <a:buNone/>
            </a:pPr>
            <a:endParaRPr lang="en-GB" sz="24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sz="2800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r>
              <a:rPr lang="en-GB" dirty="0"/>
              <a:t> 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5615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4400" dirty="0">
                <a:solidFill>
                  <a:srgbClr val="FFFF00"/>
                </a:solidFill>
              </a:rPr>
              <a:t>Statistical and mathematical modelling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C94EC45-F344-4D2B-B2C5-0362A407F7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025412" cy="49530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US" sz="10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sz="3600" dirty="0"/>
              <a:t>A system/tool for forecasting risk and identifying hot spots for targeted intervention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sz="3600" dirty="0"/>
              <a:t>Evaluate effectiveness of interventions 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r>
              <a:rPr lang="en-GB" sz="3600" dirty="0"/>
              <a:t>Analyse climate change impacts  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96897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BB0A3A-8934-43F4-97F4-CD9E9845099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19" y="523578"/>
            <a:ext cx="3968214" cy="43923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B9271B-0880-4661-A809-6064905776F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504" y="557133"/>
            <a:ext cx="3946633" cy="4392371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9C049FA-E080-44BD-8459-9AF9A6A94EB3}"/>
              </a:ext>
            </a:extLst>
          </p:cNvPr>
          <p:cNvGraphicFramePr>
            <a:graphicFrameLocks noGrp="1"/>
          </p:cNvGraphicFramePr>
          <p:nvPr/>
        </p:nvGraphicFramePr>
        <p:xfrm>
          <a:off x="198119" y="4887821"/>
          <a:ext cx="5405719" cy="1551215"/>
        </p:xfrm>
        <a:graphic>
          <a:graphicData uri="http://schemas.openxmlformats.org/drawingml/2006/table">
            <a:tbl>
              <a:tblPr/>
              <a:tblGrid>
                <a:gridCol w="1523158">
                  <a:extLst>
                    <a:ext uri="{9D8B030D-6E8A-4147-A177-3AD203B41FA5}">
                      <a16:colId xmlns:a16="http://schemas.microsoft.com/office/drawing/2014/main" val="921459275"/>
                    </a:ext>
                  </a:extLst>
                </a:gridCol>
                <a:gridCol w="2060744">
                  <a:extLst>
                    <a:ext uri="{9D8B030D-6E8A-4147-A177-3AD203B41FA5}">
                      <a16:colId xmlns:a16="http://schemas.microsoft.com/office/drawing/2014/main" val="2372687764"/>
                    </a:ext>
                  </a:extLst>
                </a:gridCol>
                <a:gridCol w="1821817">
                  <a:extLst>
                    <a:ext uri="{9D8B030D-6E8A-4147-A177-3AD203B41FA5}">
                      <a16:colId xmlns:a16="http://schemas.microsoft.com/office/drawing/2014/main" val="1680963662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Species 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pop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risk (%)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10829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Camels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1,054,319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37%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9866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Goats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12,800,000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9986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Sheep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9,941,564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640155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Cattle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12,400,000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27%</a:t>
                      </a:r>
                    </a:p>
                  </a:txBody>
                  <a:tcPr marL="5443" marR="5443" marT="5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25396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E40F3E6-EE2A-4609-98B0-369ABFA19AD2}"/>
              </a:ext>
            </a:extLst>
          </p:cNvPr>
          <p:cNvSpPr txBox="1"/>
          <p:nvPr/>
        </p:nvSpPr>
        <p:spPr bwMode="auto">
          <a:xfrm>
            <a:off x="198117" y="78615"/>
            <a:ext cx="3576929" cy="4701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RVF risk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42C2F3-FC10-44B7-903F-1727EE6F45E8}"/>
              </a:ext>
            </a:extLst>
          </p:cNvPr>
          <p:cNvSpPr txBox="1"/>
          <p:nvPr/>
        </p:nvSpPr>
        <p:spPr bwMode="auto">
          <a:xfrm>
            <a:off x="4572000" y="91517"/>
            <a:ext cx="3514987" cy="502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SD (RVF risk)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172153-A5E0-4270-BB76-B3D10DB9C44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621" y="4982052"/>
            <a:ext cx="781799" cy="8352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F6D559-D686-40D1-8CEE-09FC9DC33C1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718" y="4941115"/>
            <a:ext cx="917265" cy="9241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DFB570-DF08-4060-A897-D0AD3419F56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3136" y="6029791"/>
            <a:ext cx="809067" cy="8056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49B166-D790-4906-8BA2-42835C3D2E1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9421" y="6042584"/>
            <a:ext cx="754098" cy="8231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D5E54F5-3DDE-412E-B7E7-E4C511373A6E}"/>
              </a:ext>
            </a:extLst>
          </p:cNvPr>
          <p:cNvSpPr txBox="1"/>
          <p:nvPr/>
        </p:nvSpPr>
        <p:spPr bwMode="auto">
          <a:xfrm>
            <a:off x="5969323" y="4622343"/>
            <a:ext cx="788894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Sheep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9F86BA-B31B-4BA4-8648-AAA3D776611C}"/>
              </a:ext>
            </a:extLst>
          </p:cNvPr>
          <p:cNvSpPr txBox="1"/>
          <p:nvPr/>
        </p:nvSpPr>
        <p:spPr bwMode="auto">
          <a:xfrm>
            <a:off x="6969421" y="4655899"/>
            <a:ext cx="754098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Cattle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6F0DC8-2482-4B79-82C5-3A1B298D5DE6}"/>
              </a:ext>
            </a:extLst>
          </p:cNvPr>
          <p:cNvSpPr txBox="1"/>
          <p:nvPr/>
        </p:nvSpPr>
        <p:spPr bwMode="auto">
          <a:xfrm>
            <a:off x="6007038" y="5708907"/>
            <a:ext cx="788894" cy="42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Goats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069BCC-F7BF-4B60-ACBD-08C0471C9D84}"/>
              </a:ext>
            </a:extLst>
          </p:cNvPr>
          <p:cNvSpPr txBox="1"/>
          <p:nvPr/>
        </p:nvSpPr>
        <p:spPr bwMode="auto">
          <a:xfrm>
            <a:off x="6918921" y="5721238"/>
            <a:ext cx="788894" cy="42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Camels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F35B33-B26E-4584-BD9C-228F1D022604}"/>
              </a:ext>
            </a:extLst>
          </p:cNvPr>
          <p:cNvSpPr/>
          <p:nvPr/>
        </p:nvSpPr>
        <p:spPr>
          <a:xfrm>
            <a:off x="198117" y="6430713"/>
            <a:ext cx="5456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Robinson TP, et al. Mapping the global distribution of livestock.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PLoS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 One. 2014;9. doi:10.1371/journal.pone.0096084</a:t>
            </a:r>
          </a:p>
        </p:txBody>
      </p:sp>
    </p:spTree>
    <p:extLst>
      <p:ext uri="{BB962C8B-B14F-4D97-AF65-F5344CB8AC3E}">
        <p14:creationId xmlns:p14="http://schemas.microsoft.com/office/powerpoint/2010/main" val="142506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36476-F3E7-4C9F-9C5E-F427508E1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48B4C-E48A-48BB-AF17-C7E4D8540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General introduction</a:t>
            </a:r>
          </a:p>
          <a:p>
            <a:r>
              <a:rPr lang="en-GB" dirty="0"/>
              <a:t>Drivers of RVF</a:t>
            </a:r>
          </a:p>
          <a:p>
            <a:r>
              <a:rPr lang="en-GB" dirty="0"/>
              <a:t>Interventions </a:t>
            </a:r>
          </a:p>
          <a:p>
            <a:r>
              <a:rPr lang="en-GB" dirty="0"/>
              <a:t> Concluding remarks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36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4400" dirty="0">
                <a:solidFill>
                  <a:srgbClr val="FFFF00"/>
                </a:solidFill>
              </a:rPr>
              <a:t>Climate change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C94EC45-F344-4D2B-B2C5-0362A407F7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00" y="4800600"/>
            <a:ext cx="8025412" cy="19050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US" sz="1000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</a:pPr>
            <a:endParaRPr lang="en-GB" dirty="0"/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762123"/>
              </a:buClr>
              <a:buNone/>
            </a:pPr>
            <a:endParaRPr lang="en-GB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CAA7BD-EE02-4782-AF92-652E02A34C91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283970"/>
            <a:ext cx="3096895" cy="2856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62AB0A-8543-40D8-9B9D-46ABDD190093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9657" y="1381760"/>
            <a:ext cx="2784475" cy="2545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C36948-8723-4A37-BEA2-44513EBC82CA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1524000"/>
            <a:ext cx="2606675" cy="24523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AEDBC69-E637-47CD-8164-87EE874BC00A}"/>
              </a:ext>
            </a:extLst>
          </p:cNvPr>
          <p:cNvSpPr/>
          <p:nvPr/>
        </p:nvSpPr>
        <p:spPr>
          <a:xfrm>
            <a:off x="381000" y="3976370"/>
            <a:ext cx="30968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Current distribution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902A5A-3F8E-4929-B725-F71CCE42AA36}"/>
              </a:ext>
            </a:extLst>
          </p:cNvPr>
          <p:cNvSpPr/>
          <p:nvPr/>
        </p:nvSpPr>
        <p:spPr>
          <a:xfrm>
            <a:off x="3583462" y="3954205"/>
            <a:ext cx="22860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Predicted distribution </a:t>
            </a:r>
          </a:p>
          <a:p>
            <a:r>
              <a:rPr lang="en-GB" sz="1600" dirty="0"/>
              <a:t>In 2050 - RCP 4.5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4C1376-EC94-4C55-AEA0-FB865A51CF01}"/>
              </a:ext>
            </a:extLst>
          </p:cNvPr>
          <p:cNvSpPr/>
          <p:nvPr/>
        </p:nvSpPr>
        <p:spPr>
          <a:xfrm>
            <a:off x="6703694" y="3994150"/>
            <a:ext cx="21355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Predicted distribution </a:t>
            </a:r>
          </a:p>
          <a:p>
            <a:r>
              <a:rPr lang="en-GB" sz="1600" dirty="0"/>
              <a:t>In 2050 - RCP 8.5</a:t>
            </a:r>
          </a:p>
        </p:txBody>
      </p:sp>
    </p:spTree>
    <p:extLst>
      <p:ext uri="{BB962C8B-B14F-4D97-AF65-F5344CB8AC3E}">
        <p14:creationId xmlns:p14="http://schemas.microsoft.com/office/powerpoint/2010/main" val="3997692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558"/>
            <a:ext cx="8229600" cy="914400"/>
          </a:xfrm>
        </p:spPr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Concluding remarks 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76308" y="1258349"/>
            <a:ext cx="8591384" cy="30200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RVF risk likely to intensify in some locations – more studies to predict future occurrence patterns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Strategies for deployment of interventions – this has attracted limited attention</a:t>
            </a:r>
          </a:p>
          <a:p>
            <a:r>
              <a:rPr lang="en-GB" sz="28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Co-occurrence with other viruses – e.g. Ngari virus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Work more with policy makers to improve effectiveness of response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/>
            <a:endParaRPr lang="en-US" sz="2800" dirty="0"/>
          </a:p>
          <a:p>
            <a:pPr marL="285750"/>
            <a:endParaRPr lang="en-GB" sz="2800" dirty="0">
              <a:solidFill>
                <a:srgbClr val="7030A0"/>
              </a:solidFill>
            </a:endParaRPr>
          </a:p>
          <a:p>
            <a:pPr lvl="1" indent="0">
              <a:buNone/>
            </a:pPr>
            <a:endParaRPr lang="en-US" sz="2800" dirty="0"/>
          </a:p>
          <a:p>
            <a:pPr marL="285750"/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800" dirty="0">
              <a:solidFill>
                <a:srgbClr val="682622"/>
              </a:solidFill>
            </a:endParaRP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F2BBC8-F338-4381-ADAC-91D19F5A5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0801"/>
            <a:ext cx="1143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04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7585"/>
            <a:ext cx="8229600" cy="1143000"/>
          </a:xfrm>
        </p:spPr>
        <p:txBody>
          <a:bodyPr/>
          <a:lstStyle/>
          <a:p>
            <a:r>
              <a:rPr lang="en-GB" dirty="0"/>
              <a:t>Acknowledgements </a:t>
            </a:r>
          </a:p>
        </p:txBody>
      </p:sp>
      <p:pic>
        <p:nvPicPr>
          <p:cNvPr id="5" name="Picture 2" descr="C:\Users\bbett\AppData\Local\Microsoft\Windows\Temporary Internet Files\Content.Outlook\2DZG1I9W\DDD_logo_RGB.jpg">
            <a:extLst>
              <a:ext uri="{FF2B5EF4-FFF2-40B4-BE49-F238E27FC236}">
                <a16:creationId xmlns:a16="http://schemas.microsoft.com/office/drawing/2014/main" id="{C44267D6-2FBC-4CC2-907D-DBD47A291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5" y="1160585"/>
            <a:ext cx="2190745" cy="219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bbett\AppData\Local\Microsoft\Windows\Temporary Internet Files\Content.Outlook\2DZG1I9W\espablock_2014_v2 (2).jpg">
            <a:extLst>
              <a:ext uri="{FF2B5EF4-FFF2-40B4-BE49-F238E27FC236}">
                <a16:creationId xmlns:a16="http://schemas.microsoft.com/office/drawing/2014/main" id="{8083C035-4DEC-49B9-94AC-02BE8428A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509" y="1160585"/>
            <a:ext cx="457199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F72CF33-DFBC-44FA-88B3-0176D9B18FB4}"/>
              </a:ext>
            </a:extLst>
          </p:cNvPr>
          <p:cNvGrpSpPr/>
          <p:nvPr/>
        </p:nvGrpSpPr>
        <p:grpSpPr>
          <a:xfrm>
            <a:off x="328577" y="3886200"/>
            <a:ext cx="2057400" cy="2224721"/>
            <a:chOff x="304800" y="4308282"/>
            <a:chExt cx="2057400" cy="222472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BEB34C2-C2A8-4AB0-83F0-FAA1FCB20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800" y="4308282"/>
              <a:ext cx="1681861" cy="148291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3CA259-4E72-4601-9A29-DF4E15830731}"/>
                </a:ext>
              </a:extLst>
            </p:cNvPr>
            <p:cNvSpPr txBox="1"/>
            <p:nvPr/>
          </p:nvSpPr>
          <p:spPr>
            <a:xfrm>
              <a:off x="386082" y="5886672"/>
              <a:ext cx="19761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Department of </a:t>
              </a:r>
            </a:p>
            <a:p>
              <a:r>
                <a:rPr lang="en-GB" dirty="0"/>
                <a:t>Veterinary Services</a:t>
              </a:r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52691BD-D7DF-43C6-9B3F-8864EF40F9E9}"/>
              </a:ext>
            </a:extLst>
          </p:cNvPr>
          <p:cNvGrpSpPr/>
          <p:nvPr/>
        </p:nvGrpSpPr>
        <p:grpSpPr>
          <a:xfrm>
            <a:off x="2514600" y="4058677"/>
            <a:ext cx="1924245" cy="2037323"/>
            <a:chOff x="2514600" y="4515877"/>
            <a:chExt cx="1924245" cy="203732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5FD53C-8DF2-40B2-B76A-BA2FA2ADF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90800" y="4515877"/>
              <a:ext cx="1377061" cy="132643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99B8B2-231D-4BB9-A50D-8595FE0F2897}"/>
                </a:ext>
              </a:extLst>
            </p:cNvPr>
            <p:cNvSpPr txBox="1"/>
            <p:nvPr/>
          </p:nvSpPr>
          <p:spPr>
            <a:xfrm>
              <a:off x="2514600" y="5906869"/>
              <a:ext cx="192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Kenya Medical </a:t>
              </a:r>
            </a:p>
            <a:p>
              <a:r>
                <a:rPr lang="en-GB" dirty="0"/>
                <a:t>Research Institute </a:t>
              </a:r>
              <a:endParaRPr lang="en-US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9C7D381-9739-4EFF-BBA5-66940B8F338F}"/>
              </a:ext>
            </a:extLst>
          </p:cNvPr>
          <p:cNvGrpSpPr/>
          <p:nvPr/>
        </p:nvGrpSpPr>
        <p:grpSpPr>
          <a:xfrm>
            <a:off x="4621171" y="4083599"/>
            <a:ext cx="1529862" cy="2056884"/>
            <a:chOff x="4648200" y="4421722"/>
            <a:chExt cx="1529862" cy="205688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D72281D-3B52-4FCD-A227-86C02B0262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8200" y="4421722"/>
              <a:ext cx="1369477" cy="136947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3E10693-E037-49AC-B3DD-9688A3332AB4}"/>
                </a:ext>
              </a:extLst>
            </p:cNvPr>
            <p:cNvSpPr txBox="1"/>
            <p:nvPr/>
          </p:nvSpPr>
          <p:spPr>
            <a:xfrm>
              <a:off x="4808585" y="5832275"/>
              <a:ext cx="13694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University of</a:t>
              </a:r>
            </a:p>
            <a:p>
              <a:r>
                <a:rPr lang="en-GB" dirty="0"/>
                <a:t>Nairobi</a:t>
              </a:r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C6EDF4-09DD-409C-A20D-29336CE72723}"/>
              </a:ext>
            </a:extLst>
          </p:cNvPr>
          <p:cNvGrpSpPr/>
          <p:nvPr/>
        </p:nvGrpSpPr>
        <p:grpSpPr>
          <a:xfrm>
            <a:off x="6400800" y="4083893"/>
            <a:ext cx="2414623" cy="1916761"/>
            <a:chOff x="6400800" y="4560239"/>
            <a:chExt cx="2414623" cy="191676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8B02B58-9A13-4C32-BA54-A66889E23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0800" y="4560239"/>
              <a:ext cx="2414623" cy="132643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CDD487-F10E-48C8-8B68-AB1AC2B4B7BF}"/>
                </a:ext>
              </a:extLst>
            </p:cNvPr>
            <p:cNvSpPr txBox="1"/>
            <p:nvPr/>
          </p:nvSpPr>
          <p:spPr>
            <a:xfrm>
              <a:off x="6674039" y="5830669"/>
              <a:ext cx="15809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Bura Irrigation </a:t>
              </a:r>
            </a:p>
            <a:p>
              <a:r>
                <a:rPr lang="en-GB" dirty="0"/>
                <a:t>Scheme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45490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878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6" descr="Sustainable development goal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538" y="1162693"/>
            <a:ext cx="849088" cy="81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74935" y="2939479"/>
            <a:ext cx="2232572" cy="97653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Improved food and nutrition security for health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6319251" y="2939479"/>
            <a:ext cx="2232572" cy="97653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Improved natural resource systems and ecosystem services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0619" y="2945055"/>
            <a:ext cx="2232572" cy="97653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Reduced poverty</a:t>
            </a:r>
          </a:p>
        </p:txBody>
      </p:sp>
      <p:pic>
        <p:nvPicPr>
          <p:cNvPr id="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8637" y="2083565"/>
            <a:ext cx="606726" cy="71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3001" y="143531"/>
            <a:ext cx="67818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C00000"/>
                </a:solidFill>
              </a:rPr>
              <a:t>ILRI’s mandate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6317" y="4483146"/>
            <a:ext cx="4572000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US" altLang="en-US" dirty="0"/>
              <a:t>ILRI’s mission is </a:t>
            </a:r>
            <a:br>
              <a:rPr lang="en-US" altLang="en-US" dirty="0"/>
            </a:br>
            <a:r>
              <a:rPr lang="en-US" altLang="en-US" dirty="0"/>
              <a:t>to improve food and nutritional security </a:t>
            </a:r>
            <a:br>
              <a:rPr lang="en-US" altLang="en-US" dirty="0"/>
            </a:br>
            <a:r>
              <a:rPr lang="en-US" altLang="en-US" dirty="0"/>
              <a:t>and to reduce poverty in developing countries through research for </a:t>
            </a:r>
            <a:br>
              <a:rPr lang="en-US" altLang="en-US" dirty="0"/>
            </a:br>
            <a:r>
              <a:rPr lang="en-US" altLang="en-US" dirty="0"/>
              <a:t>efficient, safe and sustainable </a:t>
            </a:r>
            <a:br>
              <a:rPr lang="en-US" altLang="en-US" dirty="0"/>
            </a:br>
            <a:r>
              <a:rPr lang="en-US" altLang="en-US" dirty="0"/>
              <a:t>use of livestock —</a:t>
            </a:r>
            <a:br>
              <a:rPr lang="en-US" altLang="en-US" dirty="0"/>
            </a:br>
            <a:r>
              <a:rPr lang="en-US" altLang="en-US" dirty="0"/>
              <a:t>ensuring </a:t>
            </a:r>
            <a:r>
              <a:rPr lang="en-US" altLang="en-US" i="1" dirty="0"/>
              <a:t>better lives through livestock.</a:t>
            </a:r>
          </a:p>
        </p:txBody>
      </p:sp>
    </p:spTree>
    <p:extLst>
      <p:ext uri="{BB962C8B-B14F-4D97-AF65-F5344CB8AC3E}">
        <p14:creationId xmlns:p14="http://schemas.microsoft.com/office/powerpoint/2010/main" val="3116016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558"/>
            <a:ext cx="8839200" cy="914400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IHH CGIAR A4NH Flagship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676400"/>
            <a:ext cx="7882954" cy="3020038"/>
          </a:xfrm>
        </p:spPr>
        <p:txBody>
          <a:bodyPr/>
          <a:lstStyle/>
          <a:p>
            <a:r>
              <a:rPr lang="en-US" sz="3200" b="1" dirty="0"/>
              <a:t>Improving Human Health Flagship: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dirty="0"/>
              <a:t>bridging agriculture and public health research to deliver high quality scientific outputs and to identify new integrated actions that improve human health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/>
          </a:p>
          <a:p>
            <a:r>
              <a:rPr lang="en-GB" sz="2400" dirty="0"/>
              <a:t>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/>
            <a:endParaRPr lang="en-US" sz="2800" dirty="0"/>
          </a:p>
          <a:p>
            <a:pPr marL="285750"/>
            <a:endParaRPr lang="en-GB" sz="2800" dirty="0">
              <a:solidFill>
                <a:srgbClr val="7030A0"/>
              </a:solidFill>
            </a:endParaRPr>
          </a:p>
          <a:p>
            <a:pPr lvl="1" indent="0">
              <a:buNone/>
            </a:pPr>
            <a:endParaRPr lang="en-US" sz="2800" dirty="0"/>
          </a:p>
          <a:p>
            <a:pPr marL="285750"/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800" dirty="0">
              <a:solidFill>
                <a:srgbClr val="682622"/>
              </a:solidFill>
            </a:endParaRP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262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558"/>
            <a:ext cx="8229600" cy="914400"/>
          </a:xfrm>
        </p:spPr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RVF -- Background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70446" y="1295400"/>
            <a:ext cx="4784425" cy="30200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Rift Valley fever – mosquito-borne viral zoonosis mainly affecting cattle, sheep, goats and camels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/>
              <a:t>Epidemics -- associated with above-normal, persistent rainfall and flooding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/>
              <a:t>Motivation: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200" dirty="0"/>
              <a:t>Overlap select pathogen -- severe threat to human and animal health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200" dirty="0"/>
              <a:t>Epidemics – severe socioeconomic impacts 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/>
            <a:endParaRPr lang="en-US" sz="2800" dirty="0"/>
          </a:p>
          <a:p>
            <a:pPr marL="285750"/>
            <a:endParaRPr lang="en-GB" sz="2800" dirty="0">
              <a:solidFill>
                <a:srgbClr val="7030A0"/>
              </a:solidFill>
            </a:endParaRPr>
          </a:p>
          <a:p>
            <a:pPr lvl="1" indent="0">
              <a:buNone/>
            </a:pPr>
            <a:endParaRPr lang="en-US" sz="2800" dirty="0"/>
          </a:p>
          <a:p>
            <a:pPr marL="285750"/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800" dirty="0">
              <a:solidFill>
                <a:srgbClr val="682622"/>
              </a:solidFill>
            </a:endParaRP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6F03F1-50FB-4AD6-AF7C-802FB83DDC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858" y="1219200"/>
            <a:ext cx="4059353" cy="449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31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558"/>
            <a:ext cx="8229600" cy="914400"/>
          </a:xfrm>
        </p:spPr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RVF virus 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382000" cy="20222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/>
              <a:t>Single stranded segmented genome – L, M, 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/>
              <a:t>Family </a:t>
            </a:r>
            <a:r>
              <a:rPr lang="en-GB" sz="2600" dirty="0" err="1"/>
              <a:t>Bunyaviridae</a:t>
            </a:r>
            <a:r>
              <a:rPr lang="en-GB" sz="2600" dirty="0"/>
              <a:t>, genus </a:t>
            </a:r>
            <a:r>
              <a:rPr lang="en-GB" sz="2600" i="1" dirty="0" err="1"/>
              <a:t>Phlebovirus</a:t>
            </a:r>
            <a:r>
              <a:rPr lang="en-GB" sz="26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/>
              <a:t>Remains infective for several weeks in biological samples stored at 4C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100" dirty="0"/>
          </a:p>
          <a:p>
            <a:r>
              <a:rPr lang="en-GB" sz="2600" dirty="0" err="1"/>
              <a:t>Viraemia</a:t>
            </a:r>
            <a:r>
              <a:rPr lang="en-GB" sz="2600" dirty="0"/>
              <a:t> and antibody response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/>
            <a:endParaRPr lang="en-US" sz="2800" dirty="0"/>
          </a:p>
          <a:p>
            <a:pPr marL="285750"/>
            <a:endParaRPr lang="en-GB" sz="2800" dirty="0">
              <a:solidFill>
                <a:srgbClr val="7030A0"/>
              </a:solidFill>
            </a:endParaRPr>
          </a:p>
          <a:p>
            <a:pPr lvl="1" indent="0">
              <a:buNone/>
            </a:pPr>
            <a:endParaRPr lang="en-US" sz="2800" dirty="0"/>
          </a:p>
          <a:p>
            <a:pPr marL="285750"/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800" dirty="0">
              <a:solidFill>
                <a:srgbClr val="682622"/>
              </a:solidFill>
            </a:endParaRP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2D5891-FF61-4EBD-9A47-D578DBE3B275}"/>
              </a:ext>
            </a:extLst>
          </p:cNvPr>
          <p:cNvSpPr/>
          <p:nvPr/>
        </p:nvSpPr>
        <p:spPr>
          <a:xfrm>
            <a:off x="3962399" y="6396335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Bird et al. 2009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AB4FCE-E345-4EC1-A21D-D26B7C135FEA}"/>
              </a:ext>
            </a:extLst>
          </p:cNvPr>
          <p:cNvGrpSpPr/>
          <p:nvPr/>
        </p:nvGrpSpPr>
        <p:grpSpPr>
          <a:xfrm>
            <a:off x="0" y="3616506"/>
            <a:ext cx="6934199" cy="3241494"/>
            <a:chOff x="-380999" y="4013635"/>
            <a:chExt cx="6934199" cy="32414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383BF25-AF69-4D31-8827-FC3A4F7FB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" y="4013635"/>
              <a:ext cx="5943600" cy="2768165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4C4FE41-CB81-4CE1-8F35-38F8488D1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80999" y="6175375"/>
              <a:ext cx="990599" cy="1079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182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558"/>
            <a:ext cx="8229600" cy="914400"/>
          </a:xfrm>
        </p:spPr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Vectors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382000" cy="4953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RVF virus vectors classified into maintenance/primary vectors, and amplifying/secondary vectors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400" dirty="0"/>
              <a:t>Maintenance/primary vectors</a:t>
            </a:r>
          </a:p>
          <a:p>
            <a:pPr lvl="1" indent="0">
              <a:buNone/>
            </a:pPr>
            <a:r>
              <a:rPr lang="en-GB" sz="2400" dirty="0"/>
              <a:t>		Floodwater Aedes which maintain RVF virus 			through transovarial transmission </a:t>
            </a:r>
          </a:p>
          <a:p>
            <a:pPr lvl="1" indent="0">
              <a:buNone/>
            </a:pPr>
            <a:endParaRPr lang="en-GB" sz="2200" dirty="0"/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400" dirty="0"/>
              <a:t>Amplifying/secondary vectors </a:t>
            </a:r>
          </a:p>
          <a:p>
            <a:pPr lvl="1" indent="0">
              <a:buNone/>
            </a:pPr>
            <a:r>
              <a:rPr lang="en-GB" sz="2400" dirty="0"/>
              <a:t>		Over 30 species of mosquitoes from 6 genera 		(Aedes, Culex, Anopheles, </a:t>
            </a:r>
            <a:r>
              <a:rPr lang="en-GB" sz="2400" dirty="0" err="1"/>
              <a:t>Mansonia</a:t>
            </a:r>
            <a:r>
              <a:rPr lang="en-GB" sz="2400" dirty="0"/>
              <a:t>)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Questions on the maintenance of RVF – endemic verses transovarial transmissions 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/>
            <a:endParaRPr lang="en-US" sz="2800" dirty="0"/>
          </a:p>
          <a:p>
            <a:pPr marL="285750"/>
            <a:endParaRPr lang="en-GB" sz="2800" dirty="0">
              <a:solidFill>
                <a:srgbClr val="7030A0"/>
              </a:solidFill>
            </a:endParaRPr>
          </a:p>
          <a:p>
            <a:pPr lvl="1" indent="0">
              <a:buNone/>
            </a:pPr>
            <a:endParaRPr lang="en-US" sz="2800" dirty="0"/>
          </a:p>
          <a:p>
            <a:pPr marL="285750"/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800" dirty="0">
              <a:solidFill>
                <a:srgbClr val="682622"/>
              </a:solidFill>
            </a:endParaRP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0617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558"/>
            <a:ext cx="8229600" cy="914400"/>
          </a:xfrm>
        </p:spPr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Hosts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47648"/>
            <a:ext cx="7654354" cy="12192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Susceptibility of vertebrates to RVF virus infection (Scientific Panel on Animal Health and Welfare, EFSA, 2005)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1" indent="0">
              <a:buNone/>
            </a:pPr>
            <a:endParaRPr lang="en-US" sz="2800" dirty="0"/>
          </a:p>
          <a:p>
            <a:pPr lvl="1" indent="0">
              <a:buNone/>
            </a:pPr>
            <a:endParaRPr lang="en-GB" sz="2800" dirty="0"/>
          </a:p>
          <a:p>
            <a:pPr lvl="1" indent="0">
              <a:buNone/>
            </a:pPr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800" dirty="0">
              <a:solidFill>
                <a:srgbClr val="682622"/>
              </a:solidFill>
            </a:endParaRP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F9A8F01-DBBD-44F6-9E28-0A8DEE4BD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948188"/>
              </p:ext>
            </p:extLst>
          </p:nvPr>
        </p:nvGraphicFramePr>
        <p:xfrm>
          <a:off x="533400" y="2644648"/>
          <a:ext cx="8305800" cy="2765552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2079936">
                  <a:extLst>
                    <a:ext uri="{9D8B030D-6E8A-4147-A177-3AD203B41FA5}">
                      <a16:colId xmlns:a16="http://schemas.microsoft.com/office/drawing/2014/main" val="417600264"/>
                    </a:ext>
                  </a:extLst>
                </a:gridCol>
                <a:gridCol w="1653864">
                  <a:extLst>
                    <a:ext uri="{9D8B030D-6E8A-4147-A177-3AD203B41FA5}">
                      <a16:colId xmlns:a16="http://schemas.microsoft.com/office/drawing/2014/main" val="1488163263"/>
                    </a:ext>
                  </a:extLst>
                </a:gridCol>
                <a:gridCol w="1689888">
                  <a:extLst>
                    <a:ext uri="{9D8B030D-6E8A-4147-A177-3AD203B41FA5}">
                      <a16:colId xmlns:a16="http://schemas.microsoft.com/office/drawing/2014/main" val="2674004974"/>
                    </a:ext>
                  </a:extLst>
                </a:gridCol>
                <a:gridCol w="1551077">
                  <a:extLst>
                    <a:ext uri="{9D8B030D-6E8A-4147-A177-3AD203B41FA5}">
                      <a16:colId xmlns:a16="http://schemas.microsoft.com/office/drawing/2014/main" val="3557831820"/>
                    </a:ext>
                  </a:extLst>
                </a:gridCol>
                <a:gridCol w="1331035">
                  <a:extLst>
                    <a:ext uri="{9D8B030D-6E8A-4147-A177-3AD203B41FA5}">
                      <a16:colId xmlns:a16="http://schemas.microsoft.com/office/drawing/2014/main" val="19721468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u="none" dirty="0">
                          <a:effectLst/>
                        </a:rPr>
                        <a:t>Extremely susceptible </a:t>
                      </a:r>
                      <a:endParaRPr lang="en-US" sz="1600" u="none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u="none" dirty="0">
                          <a:effectLst/>
                        </a:rPr>
                        <a:t>(70 – 100% mortality)</a:t>
                      </a:r>
                      <a:endParaRPr lang="en-US" sz="16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u="none" dirty="0">
                          <a:effectLst/>
                        </a:rPr>
                        <a:t>Highly susceptible (20 – 70% mortality) </a:t>
                      </a:r>
                      <a:endParaRPr lang="en-US" sz="16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u="none">
                          <a:effectLst/>
                        </a:rPr>
                        <a:t>Moderately susceptible (&lt;10% mortality)</a:t>
                      </a:r>
                      <a:endParaRPr lang="en-US" sz="1600" b="1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u="none" dirty="0">
                          <a:effectLst/>
                        </a:rPr>
                        <a:t>Resistant  </a:t>
                      </a:r>
                      <a:endParaRPr lang="en-US" sz="16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u="none" dirty="0">
                          <a:effectLst/>
                        </a:rPr>
                        <a:t>Refractory </a:t>
                      </a:r>
                      <a:endParaRPr lang="en-US" sz="16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2267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New-born lambs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Sheep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Cattle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Equines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Birds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8329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New-born kids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Calves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Goats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Pigs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Reptiles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0075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Puppies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Certain rodents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Camels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Dogs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Amphibians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236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Kittens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African buffalo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Cats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27409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Mice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Asian buffalo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African monkeys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5187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Hamsters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Monkeys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Rabbits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9750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Certain rodents 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Baboons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Guinea pigs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6900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Humans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Certain rodents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9769598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3ED7189-AF75-4657-8DA9-7A976DA67DF3}"/>
              </a:ext>
            </a:extLst>
          </p:cNvPr>
          <p:cNvSpPr txBox="1">
            <a:spLocks/>
          </p:cNvSpPr>
          <p:nvPr/>
        </p:nvSpPr>
        <p:spPr>
          <a:xfrm>
            <a:off x="533400" y="5638800"/>
            <a:ext cx="7654354" cy="6096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Role of wildlife in RVF epidemiology not clear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1" indent="0">
              <a:buFont typeface="Wingdings" pitchFamily="2" charset="2"/>
              <a:buNone/>
            </a:pPr>
            <a:endParaRPr lang="en-US" sz="2800" dirty="0"/>
          </a:p>
          <a:p>
            <a:pPr marL="285750"/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028700" lvl="1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1827213" lvl="1" indent="-342900">
              <a:buFont typeface="Courier New" panose="02070309020205020404" pitchFamily="49" charset="0"/>
              <a:buChar char="o"/>
            </a:pPr>
            <a:endParaRPr lang="en-GB" sz="2800" dirty="0">
              <a:solidFill>
                <a:srgbClr val="682622"/>
              </a:solidFill>
            </a:endParaRP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0650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AAF6B-BEF9-4B37-8AE4-C75E1FC17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Has there been any changes in geographical range of the disease?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E1F610-16CE-4380-B509-EA20F15912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0200"/>
            <a:ext cx="3120393" cy="31203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0E5EB22-3E94-43EA-A066-08115DF11878}"/>
              </a:ext>
            </a:extLst>
          </p:cNvPr>
          <p:cNvSpPr/>
          <p:nvPr/>
        </p:nvSpPr>
        <p:spPr>
          <a:xfrm>
            <a:off x="457200" y="494696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1950s – 1990s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4F81DF-EB42-4477-AE6A-C05426C2D59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1752600"/>
            <a:ext cx="2834286" cy="276784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15A2B6-9415-4C43-99B0-5B0273B9A400}"/>
              </a:ext>
            </a:extLst>
          </p:cNvPr>
          <p:cNvSpPr/>
          <p:nvPr/>
        </p:nvSpPr>
        <p:spPr>
          <a:xfrm>
            <a:off x="4038600" y="4936709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2000 - 2015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E6C80F-3A38-4667-A29C-5AFA4C138E2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130" y="1790097"/>
            <a:ext cx="2988570" cy="294360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A23B405-15AC-419D-B75F-C697997D05E9}"/>
              </a:ext>
            </a:extLst>
          </p:cNvPr>
          <p:cNvSpPr/>
          <p:nvPr/>
        </p:nvSpPr>
        <p:spPr>
          <a:xfrm>
            <a:off x="7086600" y="4821847"/>
            <a:ext cx="167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2016- now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EEC825E-A877-407D-9F9B-23B6A800F880}"/>
              </a:ext>
            </a:extLst>
          </p:cNvPr>
          <p:cNvSpPr/>
          <p:nvPr/>
        </p:nvSpPr>
        <p:spPr>
          <a:xfrm>
            <a:off x="5181600" y="1921291"/>
            <a:ext cx="1085493" cy="9879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E260A3E-3E84-40C3-A4AB-8B9712427194}"/>
              </a:ext>
            </a:extLst>
          </p:cNvPr>
          <p:cNvSpPr/>
          <p:nvPr/>
        </p:nvSpPr>
        <p:spPr>
          <a:xfrm>
            <a:off x="6705600" y="2186641"/>
            <a:ext cx="1085493" cy="9879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A70409-BBA7-48D6-B314-FA899FE150CD}"/>
              </a:ext>
            </a:extLst>
          </p:cNvPr>
          <p:cNvSpPr/>
          <p:nvPr/>
        </p:nvSpPr>
        <p:spPr>
          <a:xfrm>
            <a:off x="7848337" y="2966181"/>
            <a:ext cx="542746" cy="6914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5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7637</TotalTime>
  <Words>952</Words>
  <Application>Microsoft Office PowerPoint</Application>
  <PresentationFormat>On-screen Show (4:3)</PresentationFormat>
  <Paragraphs>444</Paragraphs>
  <Slides>23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Courier New</vt:lpstr>
      <vt:lpstr>Wingdings</vt:lpstr>
      <vt:lpstr>Office Theme</vt:lpstr>
      <vt:lpstr>ilri_powerpoint_template_apr2013</vt:lpstr>
      <vt:lpstr>1_ilri_powerpoint_template_apr2013</vt:lpstr>
      <vt:lpstr>PowerPoint Presentation</vt:lpstr>
      <vt:lpstr>Outline </vt:lpstr>
      <vt:lpstr>ILRI’s mandate</vt:lpstr>
      <vt:lpstr>IHH CGIAR A4NH Flagship </vt:lpstr>
      <vt:lpstr>RVF -- Background</vt:lpstr>
      <vt:lpstr>RVF virus  </vt:lpstr>
      <vt:lpstr>Vectors </vt:lpstr>
      <vt:lpstr>Hosts </vt:lpstr>
      <vt:lpstr>Has there been any changes in geographical range of the disease? </vt:lpstr>
      <vt:lpstr>Drivers</vt:lpstr>
      <vt:lpstr>Potential interventions </vt:lpstr>
      <vt:lpstr>New vaccines </vt:lpstr>
      <vt:lpstr>Gaps in vaccination strategies </vt:lpstr>
      <vt:lpstr>Technical studies to inform vaccination strategies </vt:lpstr>
      <vt:lpstr>PowerPoint Presentation</vt:lpstr>
      <vt:lpstr>PowerPoint Presentation</vt:lpstr>
      <vt:lpstr>PowerPoint Presentation</vt:lpstr>
      <vt:lpstr>Statistical and mathematical modelling</vt:lpstr>
      <vt:lpstr>PowerPoint Presentation</vt:lpstr>
      <vt:lpstr>Climate change</vt:lpstr>
      <vt:lpstr>Concluding remarks  </vt:lpstr>
      <vt:lpstr>Acknowledgements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Bett, Bernard (ILRI)</dc:creator>
  <cp:lastModifiedBy>Mulat, Bizuwork (ILRI)</cp:lastModifiedBy>
  <cp:revision>202</cp:revision>
  <dcterms:created xsi:type="dcterms:W3CDTF">2014-06-18T18:54:34Z</dcterms:created>
  <dcterms:modified xsi:type="dcterms:W3CDTF">2019-08-07T10:10:54Z</dcterms:modified>
</cp:coreProperties>
</file>