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416" r:id="rId2"/>
    <p:sldId id="350" r:id="rId3"/>
    <p:sldId id="368" r:id="rId4"/>
    <p:sldId id="372" r:id="rId5"/>
    <p:sldId id="373" r:id="rId6"/>
    <p:sldId id="374" r:id="rId7"/>
    <p:sldId id="387" r:id="rId8"/>
    <p:sldId id="388" r:id="rId9"/>
    <p:sldId id="389" r:id="rId10"/>
    <p:sldId id="390" r:id="rId11"/>
    <p:sldId id="391" r:id="rId12"/>
    <p:sldId id="392" r:id="rId13"/>
    <p:sldId id="393" r:id="rId14"/>
    <p:sldId id="385" r:id="rId15"/>
    <p:sldId id="386" r:id="rId16"/>
    <p:sldId id="335" r:id="rId17"/>
    <p:sldId id="352" r:id="rId18"/>
    <p:sldId id="366" r:id="rId19"/>
    <p:sldId id="369" r:id="rId20"/>
    <p:sldId id="353" r:id="rId21"/>
    <p:sldId id="380" r:id="rId22"/>
    <p:sldId id="410" r:id="rId23"/>
    <p:sldId id="356" r:id="rId24"/>
    <p:sldId id="394" r:id="rId25"/>
    <p:sldId id="395" r:id="rId26"/>
    <p:sldId id="417" r:id="rId27"/>
    <p:sldId id="412" r:id="rId28"/>
    <p:sldId id="413" r:id="rId29"/>
    <p:sldId id="414" r:id="rId30"/>
    <p:sldId id="415" r:id="rId31"/>
    <p:sldId id="375" r:id="rId32"/>
    <p:sldId id="371" r:id="rId33"/>
    <p:sldId id="376" r:id="rId34"/>
    <p:sldId id="378" r:id="rId35"/>
    <p:sldId id="377" r:id="rId36"/>
    <p:sldId id="339" r:id="rId37"/>
    <p:sldId id="379" r:id="rId38"/>
    <p:sldId id="370" r:id="rId39"/>
    <p:sldId id="343" r:id="rId40"/>
    <p:sldId id="418" r:id="rId41"/>
    <p:sldId id="338" r:id="rId42"/>
    <p:sldId id="401" r:id="rId43"/>
    <p:sldId id="402" r:id="rId44"/>
    <p:sldId id="403" r:id="rId45"/>
    <p:sldId id="404" r:id="rId46"/>
    <p:sldId id="409" r:id="rId47"/>
    <p:sldId id="381" r:id="rId48"/>
    <p:sldId id="382" r:id="rId49"/>
    <p:sldId id="384" r:id="rId50"/>
    <p:sldId id="383" r:id="rId51"/>
    <p:sldId id="397" r:id="rId52"/>
    <p:sldId id="349" r:id="rId53"/>
    <p:sldId id="324" r:id="rId54"/>
    <p:sldId id="266" r:id="rId55"/>
    <p:sldId id="261"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201E"/>
    <a:srgbClr val="682622"/>
    <a:srgbClr val="633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9" autoAdjust="0"/>
    <p:restoredTop sz="96835" autoAdjust="0"/>
  </p:normalViewPr>
  <p:slideViewPr>
    <p:cSldViewPr>
      <p:cViewPr varScale="1">
        <p:scale>
          <a:sx n="111" d="100"/>
          <a:sy n="111" d="100"/>
        </p:scale>
        <p:origin x="1278" y="78"/>
      </p:cViewPr>
      <p:guideLst>
        <p:guide orient="horz" pos="2160"/>
        <p:guide pos="2880"/>
      </p:guideLst>
    </p:cSldViewPr>
  </p:slideViewPr>
  <p:outlineViewPr>
    <p:cViewPr>
      <p:scale>
        <a:sx n="33" d="100"/>
        <a:sy n="33" d="100"/>
      </p:scale>
      <p:origin x="0" y="1059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re, Tezira (ILRI)" userId="019c1ce8-7dff-486f-852b-66f9d6cea2a7" providerId="ADAL" clId="{0CA634EC-ADBE-4254-975C-1C513860F7D2}"/>
    <pc:docChg chg="custSel modSld">
      <pc:chgData name="Lore, Tezira (ILRI)" userId="019c1ce8-7dff-486f-852b-66f9d6cea2a7" providerId="ADAL" clId="{0CA634EC-ADBE-4254-975C-1C513860F7D2}" dt="2018-03-21T08:52:32.287" v="215" actId="1076"/>
      <pc:docMkLst>
        <pc:docMk/>
      </pc:docMkLst>
      <pc:sldChg chg="modSp">
        <pc:chgData name="Lore, Tezira (ILRI)" userId="019c1ce8-7dff-486f-852b-66f9d6cea2a7" providerId="ADAL" clId="{0CA634EC-ADBE-4254-975C-1C513860F7D2}" dt="2018-03-21T08:52:32.287" v="215" actId="1076"/>
        <pc:sldMkLst>
          <pc:docMk/>
          <pc:sldMk cId="1840467059" sldId="266"/>
        </pc:sldMkLst>
        <pc:spChg chg="mod">
          <ac:chgData name="Lore, Tezira (ILRI)" userId="019c1ce8-7dff-486f-852b-66f9d6cea2a7" providerId="ADAL" clId="{0CA634EC-ADBE-4254-975C-1C513860F7D2}" dt="2018-03-21T08:52:32.287" v="215" actId="1076"/>
          <ac:spMkLst>
            <pc:docMk/>
            <pc:sldMk cId="1840467059" sldId="266"/>
            <ac:spMk id="4" creationId="{00000000-0000-0000-0000-000000000000}"/>
          </ac:spMkLst>
        </pc:spChg>
        <pc:picChg chg="mod">
          <ac:chgData name="Lore, Tezira (ILRI)" userId="019c1ce8-7dff-486f-852b-66f9d6cea2a7" providerId="ADAL" clId="{0CA634EC-ADBE-4254-975C-1C513860F7D2}" dt="2018-03-21T08:45:20.461" v="25" actId="14826"/>
          <ac:picMkLst>
            <pc:docMk/>
            <pc:sldMk cId="1840467059" sldId="266"/>
            <ac:picMk id="8" creationId="{00000000-0000-0000-0000-000000000000}"/>
          </ac:picMkLst>
        </pc:picChg>
      </pc:sldChg>
      <pc:sldChg chg="modSp">
        <pc:chgData name="Lore, Tezira (ILRI)" userId="019c1ce8-7dff-486f-852b-66f9d6cea2a7" providerId="ADAL" clId="{0CA634EC-ADBE-4254-975C-1C513860F7D2}" dt="2018-03-21T08:47:29.786" v="153" actId="20577"/>
        <pc:sldMkLst>
          <pc:docMk/>
          <pc:sldMk cId="603737755" sldId="324"/>
        </pc:sldMkLst>
        <pc:spChg chg="mod">
          <ac:chgData name="Lore, Tezira (ILRI)" userId="019c1ce8-7dff-486f-852b-66f9d6cea2a7" providerId="ADAL" clId="{0CA634EC-ADBE-4254-975C-1C513860F7D2}" dt="2018-03-21T08:47:29.786" v="153" actId="20577"/>
          <ac:spMkLst>
            <pc:docMk/>
            <pc:sldMk cId="603737755" sldId="324"/>
            <ac:spMk id="3" creationId="{00000000-0000-0000-0000-000000000000}"/>
          </ac:spMkLst>
        </pc:spChg>
      </pc:sldChg>
      <pc:sldChg chg="modSp">
        <pc:chgData name="Lore, Tezira (ILRI)" userId="019c1ce8-7dff-486f-852b-66f9d6cea2a7" providerId="ADAL" clId="{0CA634EC-ADBE-4254-975C-1C513860F7D2}" dt="2018-03-21T08:49:31.290" v="179" actId="20577"/>
        <pc:sldMkLst>
          <pc:docMk/>
          <pc:sldMk cId="3848898697" sldId="335"/>
        </pc:sldMkLst>
        <pc:spChg chg="mod">
          <ac:chgData name="Lore, Tezira (ILRI)" userId="019c1ce8-7dff-486f-852b-66f9d6cea2a7" providerId="ADAL" clId="{0CA634EC-ADBE-4254-975C-1C513860F7D2}" dt="2018-03-21T08:49:31.290" v="179" actId="20577"/>
          <ac:spMkLst>
            <pc:docMk/>
            <pc:sldMk cId="3848898697" sldId="335"/>
            <ac:spMk id="3" creationId="{00000000-0000-0000-0000-000000000000}"/>
          </ac:spMkLst>
        </pc:spChg>
      </pc:sldChg>
      <pc:sldChg chg="modSp">
        <pc:chgData name="Lore, Tezira (ILRI)" userId="019c1ce8-7dff-486f-852b-66f9d6cea2a7" providerId="ADAL" clId="{0CA634EC-ADBE-4254-975C-1C513860F7D2}" dt="2018-03-21T08:51:36.094" v="206" actId="113"/>
        <pc:sldMkLst>
          <pc:docMk/>
          <pc:sldMk cId="2440179735" sldId="338"/>
        </pc:sldMkLst>
        <pc:spChg chg="mod">
          <ac:chgData name="Lore, Tezira (ILRI)" userId="019c1ce8-7dff-486f-852b-66f9d6cea2a7" providerId="ADAL" clId="{0CA634EC-ADBE-4254-975C-1C513860F7D2}" dt="2018-03-21T08:51:36.094" v="206" actId="113"/>
          <ac:spMkLst>
            <pc:docMk/>
            <pc:sldMk cId="2440179735" sldId="338"/>
            <ac:spMk id="5" creationId="{00000000-0000-0000-0000-000000000000}"/>
          </ac:spMkLst>
        </pc:spChg>
      </pc:sldChg>
      <pc:sldChg chg="modSp">
        <pc:chgData name="Lore, Tezira (ILRI)" userId="019c1ce8-7dff-486f-852b-66f9d6cea2a7" providerId="ADAL" clId="{0CA634EC-ADBE-4254-975C-1C513860F7D2}" dt="2018-03-21T08:47:48.131" v="162" actId="20577"/>
        <pc:sldMkLst>
          <pc:docMk/>
          <pc:sldMk cId="3936553933" sldId="349"/>
        </pc:sldMkLst>
        <pc:spChg chg="mod">
          <ac:chgData name="Lore, Tezira (ILRI)" userId="019c1ce8-7dff-486f-852b-66f9d6cea2a7" providerId="ADAL" clId="{0CA634EC-ADBE-4254-975C-1C513860F7D2}" dt="2018-03-21T08:47:35.269" v="155" actId="20577"/>
          <ac:spMkLst>
            <pc:docMk/>
            <pc:sldMk cId="3936553933" sldId="349"/>
            <ac:spMk id="2" creationId="{00000000-0000-0000-0000-000000000000}"/>
          </ac:spMkLst>
        </pc:spChg>
        <pc:spChg chg="mod">
          <ac:chgData name="Lore, Tezira (ILRI)" userId="019c1ce8-7dff-486f-852b-66f9d6cea2a7" providerId="ADAL" clId="{0CA634EC-ADBE-4254-975C-1C513860F7D2}" dt="2018-03-21T08:47:48.131" v="162" actId="20577"/>
          <ac:spMkLst>
            <pc:docMk/>
            <pc:sldMk cId="3936553933" sldId="349"/>
            <ac:spMk id="3" creationId="{00000000-0000-0000-0000-000000000000}"/>
          </ac:spMkLst>
        </pc:spChg>
      </pc:sldChg>
      <pc:sldChg chg="modSp">
        <pc:chgData name="Lore, Tezira (ILRI)" userId="019c1ce8-7dff-486f-852b-66f9d6cea2a7" providerId="ADAL" clId="{0CA634EC-ADBE-4254-975C-1C513860F7D2}" dt="2018-03-21T08:49:52.958" v="183" actId="6549"/>
        <pc:sldMkLst>
          <pc:docMk/>
          <pc:sldMk cId="3261675533" sldId="356"/>
        </pc:sldMkLst>
        <pc:spChg chg="mod">
          <ac:chgData name="Lore, Tezira (ILRI)" userId="019c1ce8-7dff-486f-852b-66f9d6cea2a7" providerId="ADAL" clId="{0CA634EC-ADBE-4254-975C-1C513860F7D2}" dt="2018-03-21T08:49:52.958" v="183" actId="6549"/>
          <ac:spMkLst>
            <pc:docMk/>
            <pc:sldMk cId="3261675533" sldId="356"/>
            <ac:spMk id="2" creationId="{00000000-0000-0000-0000-000000000000}"/>
          </ac:spMkLst>
        </pc:spChg>
      </pc:sldChg>
      <pc:sldChg chg="modSp">
        <pc:chgData name="Lore, Tezira (ILRI)" userId="019c1ce8-7dff-486f-852b-66f9d6cea2a7" providerId="ADAL" clId="{0CA634EC-ADBE-4254-975C-1C513860F7D2}" dt="2018-03-21T08:48:31.389" v="172" actId="20577"/>
        <pc:sldMkLst>
          <pc:docMk/>
          <pc:sldMk cId="3654642591" sldId="372"/>
        </pc:sldMkLst>
        <pc:spChg chg="mod">
          <ac:chgData name="Lore, Tezira (ILRI)" userId="019c1ce8-7dff-486f-852b-66f9d6cea2a7" providerId="ADAL" clId="{0CA634EC-ADBE-4254-975C-1C513860F7D2}" dt="2018-03-21T08:48:17.901" v="168" actId="113"/>
          <ac:spMkLst>
            <pc:docMk/>
            <pc:sldMk cId="3654642591" sldId="372"/>
            <ac:spMk id="6" creationId="{00000000-0000-0000-0000-000000000000}"/>
          </ac:spMkLst>
        </pc:spChg>
        <pc:spChg chg="mod">
          <ac:chgData name="Lore, Tezira (ILRI)" userId="019c1ce8-7dff-486f-852b-66f9d6cea2a7" providerId="ADAL" clId="{0CA634EC-ADBE-4254-975C-1C513860F7D2}" dt="2018-03-21T08:48:04.456" v="163" actId="114"/>
          <ac:spMkLst>
            <pc:docMk/>
            <pc:sldMk cId="3654642591" sldId="372"/>
            <ac:spMk id="7" creationId="{00000000-0000-0000-0000-000000000000}"/>
          </ac:spMkLst>
        </pc:spChg>
        <pc:spChg chg="mod">
          <ac:chgData name="Lore, Tezira (ILRI)" userId="019c1ce8-7dff-486f-852b-66f9d6cea2a7" providerId="ADAL" clId="{0CA634EC-ADBE-4254-975C-1C513860F7D2}" dt="2018-03-21T08:48:31.389" v="172" actId="20577"/>
          <ac:spMkLst>
            <pc:docMk/>
            <pc:sldMk cId="3654642591" sldId="372"/>
            <ac:spMk id="8" creationId="{00000000-0000-0000-0000-000000000000}"/>
          </ac:spMkLst>
        </pc:spChg>
      </pc:sldChg>
      <pc:sldChg chg="modSp">
        <pc:chgData name="Lore, Tezira (ILRI)" userId="019c1ce8-7dff-486f-852b-66f9d6cea2a7" providerId="ADAL" clId="{0CA634EC-ADBE-4254-975C-1C513860F7D2}" dt="2018-03-21T08:48:39.509" v="174" actId="20577"/>
        <pc:sldMkLst>
          <pc:docMk/>
          <pc:sldMk cId="3755348196" sldId="374"/>
        </pc:sldMkLst>
        <pc:spChg chg="mod">
          <ac:chgData name="Lore, Tezira (ILRI)" userId="019c1ce8-7dff-486f-852b-66f9d6cea2a7" providerId="ADAL" clId="{0CA634EC-ADBE-4254-975C-1C513860F7D2}" dt="2018-03-21T08:48:39.509" v="174" actId="20577"/>
          <ac:spMkLst>
            <pc:docMk/>
            <pc:sldMk cId="3755348196" sldId="374"/>
            <ac:spMk id="3" creationId="{00000000-0000-0000-0000-000000000000}"/>
          </ac:spMkLst>
        </pc:spChg>
      </pc:sldChg>
      <pc:sldChg chg="modSp">
        <pc:chgData name="Lore, Tezira (ILRI)" userId="019c1ce8-7dff-486f-852b-66f9d6cea2a7" providerId="ADAL" clId="{0CA634EC-ADBE-4254-975C-1C513860F7D2}" dt="2018-03-21T08:51:02.517" v="203" actId="20577"/>
        <pc:sldMkLst>
          <pc:docMk/>
          <pc:sldMk cId="3519341010" sldId="378"/>
        </pc:sldMkLst>
        <pc:spChg chg="mod">
          <ac:chgData name="Lore, Tezira (ILRI)" userId="019c1ce8-7dff-486f-852b-66f9d6cea2a7" providerId="ADAL" clId="{0CA634EC-ADBE-4254-975C-1C513860F7D2}" dt="2018-03-21T08:50:53.972" v="198" actId="20577"/>
          <ac:spMkLst>
            <pc:docMk/>
            <pc:sldMk cId="3519341010" sldId="378"/>
            <ac:spMk id="2" creationId="{00000000-0000-0000-0000-000000000000}"/>
          </ac:spMkLst>
        </pc:spChg>
        <pc:spChg chg="mod">
          <ac:chgData name="Lore, Tezira (ILRI)" userId="019c1ce8-7dff-486f-852b-66f9d6cea2a7" providerId="ADAL" clId="{0CA634EC-ADBE-4254-975C-1C513860F7D2}" dt="2018-03-21T08:51:02.517" v="203" actId="20577"/>
          <ac:spMkLst>
            <pc:docMk/>
            <pc:sldMk cId="3519341010" sldId="378"/>
            <ac:spMk id="3" creationId="{00000000-0000-0000-0000-000000000000}"/>
          </ac:spMkLst>
        </pc:spChg>
      </pc:sldChg>
      <pc:sldChg chg="modSp">
        <pc:chgData name="Lore, Tezira (ILRI)" userId="019c1ce8-7dff-486f-852b-66f9d6cea2a7" providerId="ADAL" clId="{0CA634EC-ADBE-4254-975C-1C513860F7D2}" dt="2018-03-21T08:49:08" v="177" actId="114"/>
        <pc:sldMkLst>
          <pc:docMk/>
          <pc:sldMk cId="824494194" sldId="387"/>
        </pc:sldMkLst>
        <pc:spChg chg="mod">
          <ac:chgData name="Lore, Tezira (ILRI)" userId="019c1ce8-7dff-486f-852b-66f9d6cea2a7" providerId="ADAL" clId="{0CA634EC-ADBE-4254-975C-1C513860F7D2}" dt="2018-03-21T08:48:53.839" v="175" actId="20577"/>
          <ac:spMkLst>
            <pc:docMk/>
            <pc:sldMk cId="824494194" sldId="387"/>
            <ac:spMk id="3" creationId="{00000000-0000-0000-0000-000000000000}"/>
          </ac:spMkLst>
        </pc:spChg>
        <pc:spChg chg="mod">
          <ac:chgData name="Lore, Tezira (ILRI)" userId="019c1ce8-7dff-486f-852b-66f9d6cea2a7" providerId="ADAL" clId="{0CA634EC-ADBE-4254-975C-1C513860F7D2}" dt="2018-03-21T08:49:08" v="177" actId="114"/>
          <ac:spMkLst>
            <pc:docMk/>
            <pc:sldMk cId="824494194" sldId="387"/>
            <ac:spMk id="5" creationId="{00000000-0000-0000-0000-000000000000}"/>
          </ac:spMkLst>
        </pc:spChg>
      </pc:sldChg>
      <pc:sldChg chg="modSp">
        <pc:chgData name="Lore, Tezira (ILRI)" userId="019c1ce8-7dff-486f-852b-66f9d6cea2a7" providerId="ADAL" clId="{0CA634EC-ADBE-4254-975C-1C513860F7D2}" dt="2018-03-21T08:50:03.738" v="185" actId="20577"/>
        <pc:sldMkLst>
          <pc:docMk/>
          <pc:sldMk cId="178941658" sldId="394"/>
        </pc:sldMkLst>
        <pc:spChg chg="mod">
          <ac:chgData name="Lore, Tezira (ILRI)" userId="019c1ce8-7dff-486f-852b-66f9d6cea2a7" providerId="ADAL" clId="{0CA634EC-ADBE-4254-975C-1C513860F7D2}" dt="2018-03-21T08:50:03.738" v="185" actId="20577"/>
          <ac:spMkLst>
            <pc:docMk/>
            <pc:sldMk cId="178941658" sldId="394"/>
            <ac:spMk id="2" creationId="{00000000-0000-0000-0000-000000000000}"/>
          </ac:spMkLst>
        </pc:spChg>
      </pc:sldChg>
      <pc:sldChg chg="modSp">
        <pc:chgData name="Lore, Tezira (ILRI)" userId="019c1ce8-7dff-486f-852b-66f9d6cea2a7" providerId="ADAL" clId="{0CA634EC-ADBE-4254-975C-1C513860F7D2}" dt="2018-03-21T08:50:06.849" v="187" actId="20577"/>
        <pc:sldMkLst>
          <pc:docMk/>
          <pc:sldMk cId="1538876066" sldId="395"/>
        </pc:sldMkLst>
        <pc:spChg chg="mod">
          <ac:chgData name="Lore, Tezira (ILRI)" userId="019c1ce8-7dff-486f-852b-66f9d6cea2a7" providerId="ADAL" clId="{0CA634EC-ADBE-4254-975C-1C513860F7D2}" dt="2018-03-21T08:50:06.849" v="187" actId="20577"/>
          <ac:spMkLst>
            <pc:docMk/>
            <pc:sldMk cId="1538876066" sldId="395"/>
            <ac:spMk id="2" creationId="{00000000-0000-0000-0000-000000000000}"/>
          </ac:spMkLst>
        </pc:spChg>
      </pc:sldChg>
      <pc:sldChg chg="modSp">
        <pc:chgData name="Lore, Tezira (ILRI)" userId="019c1ce8-7dff-486f-852b-66f9d6cea2a7" providerId="ADAL" clId="{0CA634EC-ADBE-4254-975C-1C513860F7D2}" dt="2018-03-21T08:51:40.155" v="207" actId="115"/>
        <pc:sldMkLst>
          <pc:docMk/>
          <pc:sldMk cId="4149820955" sldId="401"/>
        </pc:sldMkLst>
        <pc:spChg chg="mod">
          <ac:chgData name="Lore, Tezira (ILRI)" userId="019c1ce8-7dff-486f-852b-66f9d6cea2a7" providerId="ADAL" clId="{0CA634EC-ADBE-4254-975C-1C513860F7D2}" dt="2018-03-21T08:51:40.155" v="207" actId="115"/>
          <ac:spMkLst>
            <pc:docMk/>
            <pc:sldMk cId="4149820955" sldId="401"/>
            <ac:spMk id="2" creationId="{00000000-0000-0000-0000-000000000000}"/>
          </ac:spMkLst>
        </pc:spChg>
      </pc:sldChg>
      <pc:sldChg chg="modSp">
        <pc:chgData name="Lore, Tezira (ILRI)" userId="019c1ce8-7dff-486f-852b-66f9d6cea2a7" providerId="ADAL" clId="{0CA634EC-ADBE-4254-975C-1C513860F7D2}" dt="2018-03-21T08:49:43.385" v="182" actId="404"/>
        <pc:sldMkLst>
          <pc:docMk/>
          <pc:sldMk cId="601955452" sldId="410"/>
        </pc:sldMkLst>
        <pc:spChg chg="mod">
          <ac:chgData name="Lore, Tezira (ILRI)" userId="019c1ce8-7dff-486f-852b-66f9d6cea2a7" providerId="ADAL" clId="{0CA634EC-ADBE-4254-975C-1C513860F7D2}" dt="2018-03-21T08:49:43.385" v="182" actId="404"/>
          <ac:spMkLst>
            <pc:docMk/>
            <pc:sldMk cId="601955452" sldId="410"/>
            <ac:spMk id="2" creationId="{00000000-0000-0000-0000-000000000000}"/>
          </ac:spMkLst>
        </pc:spChg>
      </pc:sldChg>
      <pc:sldChg chg="modSp">
        <pc:chgData name="Lore, Tezira (ILRI)" userId="019c1ce8-7dff-486f-852b-66f9d6cea2a7" providerId="ADAL" clId="{0CA634EC-ADBE-4254-975C-1C513860F7D2}" dt="2018-03-21T08:50:11.345" v="189" actId="20577"/>
        <pc:sldMkLst>
          <pc:docMk/>
          <pc:sldMk cId="571692067" sldId="412"/>
        </pc:sldMkLst>
        <pc:spChg chg="mod">
          <ac:chgData name="Lore, Tezira (ILRI)" userId="019c1ce8-7dff-486f-852b-66f9d6cea2a7" providerId="ADAL" clId="{0CA634EC-ADBE-4254-975C-1C513860F7D2}" dt="2018-03-21T08:50:11.345" v="189" actId="20577"/>
          <ac:spMkLst>
            <pc:docMk/>
            <pc:sldMk cId="571692067" sldId="412"/>
            <ac:spMk id="2" creationId="{00000000-0000-0000-0000-000000000000}"/>
          </ac:spMkLst>
        </pc:spChg>
      </pc:sldChg>
      <pc:sldChg chg="modSp">
        <pc:chgData name="Lore, Tezira (ILRI)" userId="019c1ce8-7dff-486f-852b-66f9d6cea2a7" providerId="ADAL" clId="{0CA634EC-ADBE-4254-975C-1C513860F7D2}" dt="2018-03-21T08:50:30.923" v="191" actId="20577"/>
        <pc:sldMkLst>
          <pc:docMk/>
          <pc:sldMk cId="2431475585" sldId="414"/>
        </pc:sldMkLst>
        <pc:spChg chg="mod">
          <ac:chgData name="Lore, Tezira (ILRI)" userId="019c1ce8-7dff-486f-852b-66f9d6cea2a7" providerId="ADAL" clId="{0CA634EC-ADBE-4254-975C-1C513860F7D2}" dt="2018-03-21T08:50:30.923" v="191" actId="20577"/>
          <ac:spMkLst>
            <pc:docMk/>
            <pc:sldMk cId="2431475585" sldId="414"/>
            <ac:spMk id="2" creationId="{00000000-0000-0000-0000-000000000000}"/>
          </ac:spMkLst>
        </pc:spChg>
      </pc:sldChg>
      <pc:sldChg chg="modSp">
        <pc:chgData name="Lore, Tezira (ILRI)" userId="019c1ce8-7dff-486f-852b-66f9d6cea2a7" providerId="ADAL" clId="{0CA634EC-ADBE-4254-975C-1C513860F7D2}" dt="2018-03-21T08:50:36.308" v="194" actId="404"/>
        <pc:sldMkLst>
          <pc:docMk/>
          <pc:sldMk cId="69931422" sldId="415"/>
        </pc:sldMkLst>
        <pc:spChg chg="mod">
          <ac:chgData name="Lore, Tezira (ILRI)" userId="019c1ce8-7dff-486f-852b-66f9d6cea2a7" providerId="ADAL" clId="{0CA634EC-ADBE-4254-975C-1C513860F7D2}" dt="2018-03-21T08:50:36.308" v="194" actId="404"/>
          <ac:spMkLst>
            <pc:docMk/>
            <pc:sldMk cId="69931422" sldId="415"/>
            <ac:spMk id="2" creationId="{00000000-0000-0000-0000-000000000000}"/>
          </ac:spMkLst>
        </pc:spChg>
      </pc:sldChg>
      <pc:sldChg chg="delSp modSp">
        <pc:chgData name="Lore, Tezira (ILRI)" userId="019c1ce8-7dff-486f-852b-66f9d6cea2a7" providerId="ADAL" clId="{0CA634EC-ADBE-4254-975C-1C513860F7D2}" dt="2018-03-21T08:44:59.643" v="14" actId="14826"/>
        <pc:sldMkLst>
          <pc:docMk/>
          <pc:sldMk cId="3915787738" sldId="416"/>
        </pc:sldMkLst>
        <pc:spChg chg="mod">
          <ac:chgData name="Lore, Tezira (ILRI)" userId="019c1ce8-7dff-486f-852b-66f9d6cea2a7" providerId="ADAL" clId="{0CA634EC-ADBE-4254-975C-1C513860F7D2}" dt="2018-03-21T08:43:31.223" v="7" actId="1076"/>
          <ac:spMkLst>
            <pc:docMk/>
            <pc:sldMk cId="3915787738" sldId="416"/>
            <ac:spMk id="2" creationId="{00000000-0000-0000-0000-000000000000}"/>
          </ac:spMkLst>
        </pc:spChg>
        <pc:spChg chg="del mod">
          <ac:chgData name="Lore, Tezira (ILRI)" userId="019c1ce8-7dff-486f-852b-66f9d6cea2a7" providerId="ADAL" clId="{0CA634EC-ADBE-4254-975C-1C513860F7D2}" dt="2018-03-21T08:44:00.763" v="9" actId="478"/>
          <ac:spMkLst>
            <pc:docMk/>
            <pc:sldMk cId="3915787738" sldId="416"/>
            <ac:spMk id="9" creationId="{1DC72113-BA2D-48A9-A001-C2074B35F7AE}"/>
          </ac:spMkLst>
        </pc:spChg>
        <pc:spChg chg="mod">
          <ac:chgData name="Lore, Tezira (ILRI)" userId="019c1ce8-7dff-486f-852b-66f9d6cea2a7" providerId="ADAL" clId="{0CA634EC-ADBE-4254-975C-1C513860F7D2}" dt="2018-03-21T08:44:12.801" v="13" actId="6549"/>
          <ac:spMkLst>
            <pc:docMk/>
            <pc:sldMk cId="3915787738" sldId="416"/>
            <ac:spMk id="11" creationId="{00000000-0000-0000-0000-000000000000}"/>
          </ac:spMkLst>
        </pc:spChg>
        <pc:picChg chg="mod">
          <ac:chgData name="Lore, Tezira (ILRI)" userId="019c1ce8-7dff-486f-852b-66f9d6cea2a7" providerId="ADAL" clId="{0CA634EC-ADBE-4254-975C-1C513860F7D2}" dt="2018-03-21T08:44:59.643" v="14" actId="14826"/>
          <ac:picMkLst>
            <pc:docMk/>
            <pc:sldMk cId="3915787738" sldId="416"/>
            <ac:picMk id="6" creationId="{00000000-0000-0000-0000-000000000000}"/>
          </ac:picMkLst>
        </pc:pic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Macintosh%20HD:Users:deliagrace:Desktop:Projects%20Open:zoomap:FERG_estimates:FERG_estimates_all-age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oleObject" Target="file:///D:\Profile\My%20Documents\Aflatoxin\MyDairy\Marketed%20milk\170628.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D:\Profile\My%20Documents\Aflatoxin\MyDairy\Marketed%20milk\170628.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pc\Desktop\drive%20final%20datas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'FBD Daly'!$O$53</c:f>
              <c:strCache>
                <c:ptCount val="1"/>
                <c:pt idx="0">
                  <c:v>Microbial</c:v>
                </c:pt>
              </c:strCache>
            </c:strRef>
          </c:tx>
          <c:invertIfNegative val="0"/>
          <c:cat>
            <c:strRef>
              <c:f>'FBD Daly'!$P$52:$S$52</c:f>
              <c:strCache>
                <c:ptCount val="4"/>
                <c:pt idx="0">
                  <c:v>Asia</c:v>
                </c:pt>
                <c:pt idx="1">
                  <c:v>Africa</c:v>
                </c:pt>
                <c:pt idx="2">
                  <c:v>Other developing</c:v>
                </c:pt>
                <c:pt idx="3">
                  <c:v>Developed</c:v>
                </c:pt>
              </c:strCache>
            </c:strRef>
          </c:cat>
          <c:val>
            <c:numRef>
              <c:f>'FBD Daly'!$P$53:$S$53</c:f>
              <c:numCache>
                <c:formatCode>#,##0</c:formatCode>
                <c:ptCount val="4"/>
                <c:pt idx="0">
                  <c:v>12849170</c:v>
                </c:pt>
                <c:pt idx="1">
                  <c:v>8596015</c:v>
                </c:pt>
                <c:pt idx="2">
                  <c:v>3425891</c:v>
                </c:pt>
                <c:pt idx="3">
                  <c:v>531407</c:v>
                </c:pt>
              </c:numCache>
            </c:numRef>
          </c:val>
          <c:extLst>
            <c:ext xmlns:c16="http://schemas.microsoft.com/office/drawing/2014/chart" uri="{C3380CC4-5D6E-409C-BE32-E72D297353CC}">
              <c16:uniqueId val="{00000000-3AC8-41C5-A47B-06423A02AAF3}"/>
            </c:ext>
          </c:extLst>
        </c:ser>
        <c:ser>
          <c:idx val="1"/>
          <c:order val="1"/>
          <c:tx>
            <c:strRef>
              <c:f>'FBD Daly'!$O$54</c:f>
              <c:strCache>
                <c:ptCount val="1"/>
                <c:pt idx="0">
                  <c:v>Helminths</c:v>
                </c:pt>
              </c:strCache>
            </c:strRef>
          </c:tx>
          <c:invertIfNegative val="0"/>
          <c:cat>
            <c:strRef>
              <c:f>'FBD Daly'!$P$52:$S$52</c:f>
              <c:strCache>
                <c:ptCount val="4"/>
                <c:pt idx="0">
                  <c:v>Asia</c:v>
                </c:pt>
                <c:pt idx="1">
                  <c:v>Africa</c:v>
                </c:pt>
                <c:pt idx="2">
                  <c:v>Other developing</c:v>
                </c:pt>
                <c:pt idx="3">
                  <c:v>Developed</c:v>
                </c:pt>
              </c:strCache>
            </c:strRef>
          </c:cat>
          <c:val>
            <c:numRef>
              <c:f>'FBD Daly'!$P$54:$S$54</c:f>
              <c:numCache>
                <c:formatCode>#,##0</c:formatCode>
                <c:ptCount val="4"/>
                <c:pt idx="0">
                  <c:v>3734460</c:v>
                </c:pt>
                <c:pt idx="1">
                  <c:v>1578386</c:v>
                </c:pt>
                <c:pt idx="2">
                  <c:v>430489</c:v>
                </c:pt>
                <c:pt idx="3">
                  <c:v>35614</c:v>
                </c:pt>
              </c:numCache>
            </c:numRef>
          </c:val>
          <c:extLst>
            <c:ext xmlns:c16="http://schemas.microsoft.com/office/drawing/2014/chart" uri="{C3380CC4-5D6E-409C-BE32-E72D297353CC}">
              <c16:uniqueId val="{00000001-3AC8-41C5-A47B-06423A02AAF3}"/>
            </c:ext>
          </c:extLst>
        </c:ser>
        <c:ser>
          <c:idx val="2"/>
          <c:order val="2"/>
          <c:tx>
            <c:strRef>
              <c:f>'FBD Daly'!$O$55</c:f>
              <c:strCache>
                <c:ptCount val="1"/>
                <c:pt idx="0">
                  <c:v>Aflatoxins</c:v>
                </c:pt>
              </c:strCache>
            </c:strRef>
          </c:tx>
          <c:invertIfNegative val="0"/>
          <c:cat>
            <c:strRef>
              <c:f>'FBD Daly'!$P$52:$S$52</c:f>
              <c:strCache>
                <c:ptCount val="4"/>
                <c:pt idx="0">
                  <c:v>Asia</c:v>
                </c:pt>
                <c:pt idx="1">
                  <c:v>Africa</c:v>
                </c:pt>
                <c:pt idx="2">
                  <c:v>Other developing</c:v>
                </c:pt>
                <c:pt idx="3">
                  <c:v>Developed</c:v>
                </c:pt>
              </c:strCache>
            </c:strRef>
          </c:cat>
          <c:val>
            <c:numRef>
              <c:f>'FBD Daly'!$P$55:$S$55</c:f>
              <c:numCache>
                <c:formatCode>#,##0</c:formatCode>
                <c:ptCount val="4"/>
                <c:pt idx="0">
                  <c:v>401669</c:v>
                </c:pt>
                <c:pt idx="1">
                  <c:v>127730</c:v>
                </c:pt>
                <c:pt idx="2">
                  <c:v>40817</c:v>
                </c:pt>
                <c:pt idx="3">
                  <c:v>4495</c:v>
                </c:pt>
              </c:numCache>
            </c:numRef>
          </c:val>
          <c:extLst>
            <c:ext xmlns:c16="http://schemas.microsoft.com/office/drawing/2014/chart" uri="{C3380CC4-5D6E-409C-BE32-E72D297353CC}">
              <c16:uniqueId val="{00000002-3AC8-41C5-A47B-06423A02AAF3}"/>
            </c:ext>
          </c:extLst>
        </c:ser>
        <c:ser>
          <c:idx val="3"/>
          <c:order val="3"/>
          <c:tx>
            <c:strRef>
              <c:f>'FBD Daly'!$O$56</c:f>
              <c:strCache>
                <c:ptCount val="1"/>
                <c:pt idx="0">
                  <c:v>Other toxins</c:v>
                </c:pt>
              </c:strCache>
            </c:strRef>
          </c:tx>
          <c:invertIfNegative val="0"/>
          <c:cat>
            <c:strRef>
              <c:f>'FBD Daly'!$P$52:$S$52</c:f>
              <c:strCache>
                <c:ptCount val="4"/>
                <c:pt idx="0">
                  <c:v>Asia</c:v>
                </c:pt>
                <c:pt idx="1">
                  <c:v>Africa</c:v>
                </c:pt>
                <c:pt idx="2">
                  <c:v>Other developing</c:v>
                </c:pt>
                <c:pt idx="3">
                  <c:v>Developed</c:v>
                </c:pt>
              </c:strCache>
            </c:strRef>
          </c:cat>
          <c:val>
            <c:numRef>
              <c:f>'FBD Daly'!$P$56:$S$56</c:f>
              <c:numCache>
                <c:formatCode>#,##0</c:formatCode>
                <c:ptCount val="4"/>
                <c:pt idx="0">
                  <c:v>208309</c:v>
                </c:pt>
                <c:pt idx="1">
                  <c:v>19819</c:v>
                </c:pt>
                <c:pt idx="2">
                  <c:v>12842</c:v>
                </c:pt>
                <c:pt idx="3">
                  <c:v>14146</c:v>
                </c:pt>
              </c:numCache>
            </c:numRef>
          </c:val>
          <c:extLst>
            <c:ext xmlns:c16="http://schemas.microsoft.com/office/drawing/2014/chart" uri="{C3380CC4-5D6E-409C-BE32-E72D297353CC}">
              <c16:uniqueId val="{00000003-3AC8-41C5-A47B-06423A02AAF3}"/>
            </c:ext>
          </c:extLst>
        </c:ser>
        <c:dLbls>
          <c:showLegendKey val="0"/>
          <c:showVal val="0"/>
          <c:showCatName val="0"/>
          <c:showSerName val="0"/>
          <c:showPercent val="0"/>
          <c:showBubbleSize val="0"/>
        </c:dLbls>
        <c:gapWidth val="150"/>
        <c:overlap val="100"/>
        <c:axId val="272219248"/>
        <c:axId val="272219808"/>
      </c:barChart>
      <c:catAx>
        <c:axId val="272219248"/>
        <c:scaling>
          <c:orientation val="minMax"/>
        </c:scaling>
        <c:delete val="0"/>
        <c:axPos val="b"/>
        <c:numFmt formatCode="General" sourceLinked="0"/>
        <c:majorTickMark val="out"/>
        <c:minorTickMark val="none"/>
        <c:tickLblPos val="nextTo"/>
        <c:txPr>
          <a:bodyPr/>
          <a:lstStyle/>
          <a:p>
            <a:pPr>
              <a:defRPr sz="1400"/>
            </a:pPr>
            <a:endParaRPr lang="en-US"/>
          </a:p>
        </c:txPr>
        <c:crossAx val="272219808"/>
        <c:crosses val="autoZero"/>
        <c:auto val="1"/>
        <c:lblAlgn val="ctr"/>
        <c:lblOffset val="100"/>
        <c:noMultiLvlLbl val="0"/>
      </c:catAx>
      <c:valAx>
        <c:axId val="272219808"/>
        <c:scaling>
          <c:orientation val="minMax"/>
        </c:scaling>
        <c:delete val="0"/>
        <c:axPos val="l"/>
        <c:majorGridlines/>
        <c:numFmt formatCode="#,##0" sourceLinked="1"/>
        <c:majorTickMark val="out"/>
        <c:minorTickMark val="none"/>
        <c:tickLblPos val="nextTo"/>
        <c:crossAx val="272219248"/>
        <c:crosses val="autoZero"/>
        <c:crossBetween val="between"/>
      </c:valAx>
    </c:plotArea>
    <c:legend>
      <c:legendPos val="r"/>
      <c:overlay val="0"/>
      <c:txPr>
        <a:bodyPr/>
        <a:lstStyle/>
        <a:p>
          <a:pPr>
            <a:defRPr sz="1400"/>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[170628.xlsx]Sheet5!PivotTable3</c:name>
    <c:fmtId val="4"/>
  </c:pivotSource>
  <c:chart>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s>
    <c:plotArea>
      <c:layout/>
      <c:barChart>
        <c:barDir val="col"/>
        <c:grouping val="clustered"/>
        <c:varyColors val="0"/>
        <c:ser>
          <c:idx val="0"/>
          <c:order val="0"/>
          <c:tx>
            <c:strRef>
              <c:f>Sheet5!$B$3:$B$4</c:f>
              <c:strCache>
                <c:ptCount val="1"/>
                <c:pt idx="0">
                  <c:v>dagoretti</c:v>
                </c:pt>
              </c:strCache>
            </c:strRef>
          </c:tx>
          <c:spPr>
            <a:solidFill>
              <a:schemeClr val="accent1"/>
            </a:solidFill>
            <a:ln>
              <a:noFill/>
            </a:ln>
            <a:effectLst/>
          </c:spPr>
          <c:invertIfNegative val="0"/>
          <c:cat>
            <c:strRef>
              <c:f>Sheet5!$A$5:$A$17</c:f>
              <c:strCache>
                <c:ptCount val="12"/>
                <c:pt idx="0">
                  <c:v>1</c:v>
                </c:pt>
                <c:pt idx="1">
                  <c:v>2</c:v>
                </c:pt>
                <c:pt idx="2">
                  <c:v>3</c:v>
                </c:pt>
                <c:pt idx="3">
                  <c:v>4</c:v>
                </c:pt>
                <c:pt idx="4">
                  <c:v>5</c:v>
                </c:pt>
                <c:pt idx="5">
                  <c:v>6</c:v>
                </c:pt>
                <c:pt idx="6">
                  <c:v>7</c:v>
                </c:pt>
                <c:pt idx="7">
                  <c:v>8</c:v>
                </c:pt>
                <c:pt idx="8">
                  <c:v>9</c:v>
                </c:pt>
                <c:pt idx="9">
                  <c:v>10</c:v>
                </c:pt>
                <c:pt idx="10">
                  <c:v>11</c:v>
                </c:pt>
                <c:pt idx="11">
                  <c:v>12</c:v>
                </c:pt>
              </c:strCache>
            </c:strRef>
          </c:cat>
          <c:val>
            <c:numRef>
              <c:f>Sheet5!$B$5:$B$17</c:f>
              <c:numCache>
                <c:formatCode>General</c:formatCode>
                <c:ptCount val="12"/>
                <c:pt idx="0">
                  <c:v>36.191927176266567</c:v>
                </c:pt>
                <c:pt idx="1">
                  <c:v>97.937665770696427</c:v>
                </c:pt>
                <c:pt idx="2">
                  <c:v>96.343478097988623</c:v>
                </c:pt>
                <c:pt idx="3">
                  <c:v>58.390853299684586</c:v>
                </c:pt>
                <c:pt idx="4">
                  <c:v>57.530898277457162</c:v>
                </c:pt>
                <c:pt idx="5">
                  <c:v>95.003687378443615</c:v>
                </c:pt>
                <c:pt idx="6">
                  <c:v>104.2856100540173</c:v>
                </c:pt>
                <c:pt idx="7">
                  <c:v>92.209484097200175</c:v>
                </c:pt>
                <c:pt idx="8">
                  <c:v>150.79532449844973</c:v>
                </c:pt>
                <c:pt idx="9">
                  <c:v>241.70018933221644</c:v>
                </c:pt>
                <c:pt idx="10">
                  <c:v>118.56828114840359</c:v>
                </c:pt>
                <c:pt idx="11">
                  <c:v>107.87553271738261</c:v>
                </c:pt>
              </c:numCache>
            </c:numRef>
          </c:val>
          <c:extLst>
            <c:ext xmlns:c16="http://schemas.microsoft.com/office/drawing/2014/chart" uri="{C3380CC4-5D6E-409C-BE32-E72D297353CC}">
              <c16:uniqueId val="{00000000-F6A5-4309-A7DB-E2E319BB100A}"/>
            </c:ext>
          </c:extLst>
        </c:ser>
        <c:ser>
          <c:idx val="1"/>
          <c:order val="1"/>
          <c:tx>
            <c:strRef>
              <c:f>Sheet5!$C$3:$C$4</c:f>
              <c:strCache>
                <c:ptCount val="1"/>
                <c:pt idx="0">
                  <c:v>Westlands</c:v>
                </c:pt>
              </c:strCache>
            </c:strRef>
          </c:tx>
          <c:spPr>
            <a:solidFill>
              <a:schemeClr val="accent2"/>
            </a:solidFill>
            <a:ln>
              <a:noFill/>
            </a:ln>
            <a:effectLst/>
          </c:spPr>
          <c:invertIfNegative val="0"/>
          <c:cat>
            <c:strRef>
              <c:f>Sheet5!$A$5:$A$17</c:f>
              <c:strCache>
                <c:ptCount val="12"/>
                <c:pt idx="0">
                  <c:v>1</c:v>
                </c:pt>
                <c:pt idx="1">
                  <c:v>2</c:v>
                </c:pt>
                <c:pt idx="2">
                  <c:v>3</c:v>
                </c:pt>
                <c:pt idx="3">
                  <c:v>4</c:v>
                </c:pt>
                <c:pt idx="4">
                  <c:v>5</c:v>
                </c:pt>
                <c:pt idx="5">
                  <c:v>6</c:v>
                </c:pt>
                <c:pt idx="6">
                  <c:v>7</c:v>
                </c:pt>
                <c:pt idx="7">
                  <c:v>8</c:v>
                </c:pt>
                <c:pt idx="8">
                  <c:v>9</c:v>
                </c:pt>
                <c:pt idx="9">
                  <c:v>10</c:v>
                </c:pt>
                <c:pt idx="10">
                  <c:v>11</c:v>
                </c:pt>
                <c:pt idx="11">
                  <c:v>12</c:v>
                </c:pt>
              </c:strCache>
            </c:strRef>
          </c:cat>
          <c:val>
            <c:numRef>
              <c:f>Sheet5!$C$5:$C$17</c:f>
              <c:numCache>
                <c:formatCode>General</c:formatCode>
                <c:ptCount val="12"/>
                <c:pt idx="0">
                  <c:v>26.270461341638892</c:v>
                </c:pt>
                <c:pt idx="1">
                  <c:v>29.201823690778483</c:v>
                </c:pt>
                <c:pt idx="2">
                  <c:v>79.873793798789521</c:v>
                </c:pt>
                <c:pt idx="3">
                  <c:v>41.95973399182472</c:v>
                </c:pt>
                <c:pt idx="4">
                  <c:v>48.937840156368573</c:v>
                </c:pt>
                <c:pt idx="5">
                  <c:v>40.291967385741735</c:v>
                </c:pt>
                <c:pt idx="6">
                  <c:v>81.761665978469509</c:v>
                </c:pt>
                <c:pt idx="7">
                  <c:v>54.240310988421385</c:v>
                </c:pt>
                <c:pt idx="8">
                  <c:v>74.621873756875928</c:v>
                </c:pt>
                <c:pt idx="9">
                  <c:v>133.49777443379452</c:v>
                </c:pt>
                <c:pt idx="10">
                  <c:v>148.93630934592699</c:v>
                </c:pt>
                <c:pt idx="11">
                  <c:v>36.739806274209414</c:v>
                </c:pt>
              </c:numCache>
            </c:numRef>
          </c:val>
          <c:extLst>
            <c:ext xmlns:c16="http://schemas.microsoft.com/office/drawing/2014/chart" uri="{C3380CC4-5D6E-409C-BE32-E72D297353CC}">
              <c16:uniqueId val="{00000001-F6A5-4309-A7DB-E2E319BB100A}"/>
            </c:ext>
          </c:extLst>
        </c:ser>
        <c:dLbls>
          <c:showLegendKey val="0"/>
          <c:showVal val="0"/>
          <c:showCatName val="0"/>
          <c:showSerName val="0"/>
          <c:showPercent val="0"/>
          <c:showBubbleSize val="0"/>
        </c:dLbls>
        <c:gapWidth val="219"/>
        <c:overlap val="-27"/>
        <c:axId val="272185920"/>
        <c:axId val="272186480"/>
      </c:barChart>
      <c:catAx>
        <c:axId val="272185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186480"/>
        <c:crosses val="autoZero"/>
        <c:auto val="1"/>
        <c:lblAlgn val="ctr"/>
        <c:lblOffset val="100"/>
        <c:noMultiLvlLbl val="0"/>
      </c:catAx>
      <c:valAx>
        <c:axId val="272186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18592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[170628.xlsx]Sheet6!PivotTable4</c:name>
    <c:fmtId val="4"/>
  </c:pivotSource>
  <c:chart>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s>
    <c:plotArea>
      <c:layout/>
      <c:barChart>
        <c:barDir val="col"/>
        <c:grouping val="clustered"/>
        <c:varyColors val="0"/>
        <c:ser>
          <c:idx val="0"/>
          <c:order val="0"/>
          <c:tx>
            <c:strRef>
              <c:f>Sheet6!$B$3</c:f>
              <c:strCache>
                <c:ptCount val="1"/>
                <c:pt idx="0">
                  <c:v>Average of ppt</c:v>
                </c:pt>
              </c:strCache>
            </c:strRef>
          </c:tx>
          <c:spPr>
            <a:solidFill>
              <a:schemeClr val="accent1"/>
            </a:solidFill>
            <a:ln>
              <a:noFill/>
            </a:ln>
            <a:effectLst/>
          </c:spPr>
          <c:invertIfNegative val="0"/>
          <c:cat>
            <c:multiLvlStrRef>
              <c:f>Sheet6!$A$4:$A$13</c:f>
              <c:multiLvlStrCache>
                <c:ptCount val="6"/>
                <c:lvl>
                  <c:pt idx="0">
                    <c:v>Pasteurized</c:v>
                  </c:pt>
                  <c:pt idx="1">
                    <c:v>Boiled</c:v>
                  </c:pt>
                  <c:pt idx="2">
                    <c:v>Pasteurized</c:v>
                  </c:pt>
                  <c:pt idx="3">
                    <c:v>Raw</c:v>
                  </c:pt>
                  <c:pt idx="4">
                    <c:v>UHT</c:v>
                  </c:pt>
                  <c:pt idx="5">
                    <c:v>Pasteurized</c:v>
                  </c:pt>
                </c:lvl>
                <c:lvl>
                  <c:pt idx="0">
                    <c:v>Lala</c:v>
                  </c:pt>
                  <c:pt idx="1">
                    <c:v>Milk</c:v>
                  </c:pt>
                  <c:pt idx="5">
                    <c:v>Yoghurt</c:v>
                  </c:pt>
                </c:lvl>
              </c:multiLvlStrCache>
            </c:multiLvlStrRef>
          </c:cat>
          <c:val>
            <c:numRef>
              <c:f>Sheet6!$B$4:$B$13</c:f>
              <c:numCache>
                <c:formatCode>General</c:formatCode>
                <c:ptCount val="6"/>
                <c:pt idx="0">
                  <c:v>62.219555900710617</c:v>
                </c:pt>
                <c:pt idx="1">
                  <c:v>45.840696040899587</c:v>
                </c:pt>
                <c:pt idx="2">
                  <c:v>72.78922826797816</c:v>
                </c:pt>
                <c:pt idx="3">
                  <c:v>131.31625257620814</c:v>
                </c:pt>
                <c:pt idx="4">
                  <c:v>55.473038710887337</c:v>
                </c:pt>
                <c:pt idx="5">
                  <c:v>117.17843437919754</c:v>
                </c:pt>
              </c:numCache>
            </c:numRef>
          </c:val>
          <c:extLst>
            <c:ext xmlns:c16="http://schemas.microsoft.com/office/drawing/2014/chart" uri="{C3380CC4-5D6E-409C-BE32-E72D297353CC}">
              <c16:uniqueId val="{00000000-3D27-4E9B-8FBB-2429760D6D30}"/>
            </c:ext>
          </c:extLst>
        </c:ser>
        <c:ser>
          <c:idx val="1"/>
          <c:order val="1"/>
          <c:tx>
            <c:strRef>
              <c:f>Sheet6!$C$3</c:f>
              <c:strCache>
                <c:ptCount val="1"/>
                <c:pt idx="0">
                  <c:v>Max of ppt</c:v>
                </c:pt>
              </c:strCache>
            </c:strRef>
          </c:tx>
          <c:spPr>
            <a:solidFill>
              <a:schemeClr val="accent2"/>
            </a:solidFill>
            <a:ln>
              <a:noFill/>
            </a:ln>
            <a:effectLst/>
          </c:spPr>
          <c:invertIfNegative val="0"/>
          <c:cat>
            <c:multiLvlStrRef>
              <c:f>Sheet6!$A$4:$A$13</c:f>
              <c:multiLvlStrCache>
                <c:ptCount val="6"/>
                <c:lvl>
                  <c:pt idx="0">
                    <c:v>Pasteurized</c:v>
                  </c:pt>
                  <c:pt idx="1">
                    <c:v>Boiled</c:v>
                  </c:pt>
                  <c:pt idx="2">
                    <c:v>Pasteurized</c:v>
                  </c:pt>
                  <c:pt idx="3">
                    <c:v>Raw</c:v>
                  </c:pt>
                  <c:pt idx="4">
                    <c:v>UHT</c:v>
                  </c:pt>
                  <c:pt idx="5">
                    <c:v>Pasteurized</c:v>
                  </c:pt>
                </c:lvl>
                <c:lvl>
                  <c:pt idx="0">
                    <c:v>Lala</c:v>
                  </c:pt>
                  <c:pt idx="1">
                    <c:v>Milk</c:v>
                  </c:pt>
                  <c:pt idx="5">
                    <c:v>Yoghurt</c:v>
                  </c:pt>
                </c:lvl>
              </c:multiLvlStrCache>
            </c:multiLvlStrRef>
          </c:cat>
          <c:val>
            <c:numRef>
              <c:f>Sheet6!$C$4:$C$13</c:f>
              <c:numCache>
                <c:formatCode>General</c:formatCode>
                <c:ptCount val="6"/>
                <c:pt idx="0">
                  <c:v>342.56920262478172</c:v>
                </c:pt>
                <c:pt idx="1">
                  <c:v>87.623037446673919</c:v>
                </c:pt>
                <c:pt idx="2">
                  <c:v>743.25688767072813</c:v>
                </c:pt>
                <c:pt idx="3">
                  <c:v>1069.4471278572983</c:v>
                </c:pt>
                <c:pt idx="4">
                  <c:v>464.93604729974658</c:v>
                </c:pt>
                <c:pt idx="5">
                  <c:v>1078.4898874656392</c:v>
                </c:pt>
              </c:numCache>
            </c:numRef>
          </c:val>
          <c:extLst>
            <c:ext xmlns:c16="http://schemas.microsoft.com/office/drawing/2014/chart" uri="{C3380CC4-5D6E-409C-BE32-E72D297353CC}">
              <c16:uniqueId val="{00000001-3D27-4E9B-8FBB-2429760D6D30}"/>
            </c:ext>
          </c:extLst>
        </c:ser>
        <c:dLbls>
          <c:showLegendKey val="0"/>
          <c:showVal val="0"/>
          <c:showCatName val="0"/>
          <c:showSerName val="0"/>
          <c:showPercent val="0"/>
          <c:showBubbleSize val="0"/>
        </c:dLbls>
        <c:gapWidth val="219"/>
        <c:overlap val="-27"/>
        <c:axId val="272165904"/>
        <c:axId val="272166464"/>
      </c:barChart>
      <c:catAx>
        <c:axId val="272165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166464"/>
        <c:crosses val="autoZero"/>
        <c:auto val="1"/>
        <c:lblAlgn val="ctr"/>
        <c:lblOffset val="100"/>
        <c:noMultiLvlLbl val="0"/>
      </c:catAx>
      <c:valAx>
        <c:axId val="272166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16590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ivotFmts>
      <c:pivotFmt>
        <c:idx val="0"/>
        <c:marker>
          <c:symbol val="none"/>
        </c:marker>
        <c:dLbl>
          <c:idx val="0"/>
          <c:spPr/>
          <c:txPr>
            <a:bodyPr/>
            <a:lstStyle/>
            <a:p>
              <a:pPr>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
        <c:marker>
          <c:symbol val="none"/>
        </c:marker>
        <c:dLbl>
          <c:idx val="0"/>
          <c:spPr/>
          <c:txPr>
            <a:bodyPr/>
            <a:lstStyle/>
            <a:p>
              <a:pPr>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s>
    <c:plotArea>
      <c:layout/>
      <c:pieChart>
        <c:varyColors val="1"/>
        <c:ser>
          <c:idx val="0"/>
          <c:order val="0"/>
          <c:tx>
            <c:v>Total</c:v>
          </c:tx>
          <c:dPt>
            <c:idx val="1"/>
            <c:bubble3D val="0"/>
            <c:spPr>
              <a:solidFill>
                <a:schemeClr val="accent6">
                  <a:lumMod val="40000"/>
                  <a:lumOff val="60000"/>
                </a:schemeClr>
              </a:solidFill>
            </c:spPr>
            <c:extLst>
              <c:ext xmlns:c16="http://schemas.microsoft.com/office/drawing/2014/chart" uri="{C3380CC4-5D6E-409C-BE32-E72D297353CC}">
                <c16:uniqueId val="{00000001-58B3-4131-83E7-BA2FF65A2881}"/>
              </c:ext>
            </c:extLst>
          </c:dPt>
          <c:dLbls>
            <c:spPr>
              <a:noFill/>
              <a:ln>
                <a:noFill/>
              </a:ln>
              <a:effectLst/>
            </c:spPr>
            <c:txPr>
              <a:bodyPr/>
              <a:lstStyle/>
              <a:p>
                <a:pPr>
                  <a:defRPr/>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Lit>
              <c:ptCount val="3"/>
              <c:pt idx="0">
                <c:v>moderate stunted</c:v>
              </c:pt>
              <c:pt idx="1">
                <c:v>Normal</c:v>
              </c:pt>
              <c:pt idx="2">
                <c:v>severe stunted</c:v>
              </c:pt>
            </c:strLit>
          </c:cat>
          <c:val>
            <c:numLit>
              <c:formatCode>General</c:formatCode>
              <c:ptCount val="3"/>
              <c:pt idx="0">
                <c:v>56</c:v>
              </c:pt>
              <c:pt idx="1">
                <c:v>120</c:v>
              </c:pt>
              <c:pt idx="2">
                <c:v>29</c:v>
              </c:pt>
            </c:numLit>
          </c:val>
          <c:extLst>
            <c:ext xmlns:c16="http://schemas.microsoft.com/office/drawing/2014/chart" uri="{C3380CC4-5D6E-409C-BE32-E72D297353CC}">
              <c16:uniqueId val="{00000002-58B3-4131-83E7-BA2FF65A2881}"/>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D61B1E-9E03-4EC3-9346-E36CDF4E764B}"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9D1F9745-8185-4D82-B7B5-F6ED4FA00F55}">
      <dgm:prSet phldrT="[Text]"/>
      <dgm:spPr/>
      <dgm:t>
        <a:bodyPr/>
        <a:lstStyle/>
        <a:p>
          <a:r>
            <a:rPr lang="en-US" dirty="0"/>
            <a:t>Food security</a:t>
          </a:r>
        </a:p>
      </dgm:t>
    </dgm:pt>
    <dgm:pt modelId="{0EE23C77-256E-483A-8714-B092EA056AF0}" type="parTrans" cxnId="{21521C83-92CD-48B8-A11F-C6999001BC97}">
      <dgm:prSet/>
      <dgm:spPr/>
      <dgm:t>
        <a:bodyPr/>
        <a:lstStyle/>
        <a:p>
          <a:endParaRPr lang="en-US"/>
        </a:p>
      </dgm:t>
    </dgm:pt>
    <dgm:pt modelId="{373BC629-CD66-43A7-90CC-AF3E84909720}" type="sibTrans" cxnId="{21521C83-92CD-48B8-A11F-C6999001BC97}">
      <dgm:prSet/>
      <dgm:spPr/>
      <dgm:t>
        <a:bodyPr/>
        <a:lstStyle/>
        <a:p>
          <a:endParaRPr lang="en-US"/>
        </a:p>
      </dgm:t>
    </dgm:pt>
    <dgm:pt modelId="{CD974EF0-0638-493F-BD48-8EC2638638AF}">
      <dgm:prSet phldrT="[Text]"/>
      <dgm:spPr/>
      <dgm:t>
        <a:bodyPr/>
        <a:lstStyle/>
        <a:p>
          <a:r>
            <a:rPr lang="en-US" dirty="0"/>
            <a:t>Food safety</a:t>
          </a:r>
        </a:p>
      </dgm:t>
    </dgm:pt>
    <dgm:pt modelId="{003ABB08-E2B5-46A7-BC4A-46ADB775AFBA}" type="parTrans" cxnId="{E987C9E4-0B6B-46ED-A0C3-2741AB31E04A}">
      <dgm:prSet/>
      <dgm:spPr/>
      <dgm:t>
        <a:bodyPr/>
        <a:lstStyle/>
        <a:p>
          <a:endParaRPr lang="en-US"/>
        </a:p>
      </dgm:t>
    </dgm:pt>
    <dgm:pt modelId="{F6774D16-5C76-42C0-AD68-EA730CF48EFB}" type="sibTrans" cxnId="{E987C9E4-0B6B-46ED-A0C3-2741AB31E04A}">
      <dgm:prSet/>
      <dgm:spPr/>
      <dgm:t>
        <a:bodyPr/>
        <a:lstStyle/>
        <a:p>
          <a:endParaRPr lang="en-US"/>
        </a:p>
      </dgm:t>
    </dgm:pt>
    <dgm:pt modelId="{31AD4366-9BD2-4E0A-AD9D-E64D52E62C31}" type="pres">
      <dgm:prSet presAssocID="{7CD61B1E-9E03-4EC3-9346-E36CDF4E764B}" presName="compositeShape" presStyleCnt="0">
        <dgm:presLayoutVars>
          <dgm:chMax val="2"/>
          <dgm:dir/>
          <dgm:resizeHandles val="exact"/>
        </dgm:presLayoutVars>
      </dgm:prSet>
      <dgm:spPr/>
    </dgm:pt>
    <dgm:pt modelId="{D7503093-C8F6-4EDC-90DB-2D134D14DB1A}" type="pres">
      <dgm:prSet presAssocID="{7CD61B1E-9E03-4EC3-9346-E36CDF4E764B}" presName="divider" presStyleLbl="fgShp" presStyleIdx="0" presStyleCnt="1"/>
      <dgm:spPr/>
    </dgm:pt>
    <dgm:pt modelId="{B760A511-CB59-4DAA-AF30-D368D5B1556B}" type="pres">
      <dgm:prSet presAssocID="{9D1F9745-8185-4D82-B7B5-F6ED4FA00F55}" presName="downArrow" presStyleLbl="node1" presStyleIdx="0" presStyleCnt="2"/>
      <dgm:spPr/>
    </dgm:pt>
    <dgm:pt modelId="{87A0B703-33FA-4C95-B822-BDE83DE778EF}" type="pres">
      <dgm:prSet presAssocID="{9D1F9745-8185-4D82-B7B5-F6ED4FA00F55}" presName="downArrowText" presStyleLbl="revTx" presStyleIdx="0" presStyleCnt="2">
        <dgm:presLayoutVars>
          <dgm:bulletEnabled val="1"/>
        </dgm:presLayoutVars>
      </dgm:prSet>
      <dgm:spPr/>
    </dgm:pt>
    <dgm:pt modelId="{467B2591-B27F-4FFA-849F-C8479F1D5908}" type="pres">
      <dgm:prSet presAssocID="{CD974EF0-0638-493F-BD48-8EC2638638AF}" presName="upArrow" presStyleLbl="node1" presStyleIdx="1" presStyleCnt="2"/>
      <dgm:spPr/>
    </dgm:pt>
    <dgm:pt modelId="{B25D5363-2CB2-4AD5-ABBE-CA39A72CFDC7}" type="pres">
      <dgm:prSet presAssocID="{CD974EF0-0638-493F-BD48-8EC2638638AF}" presName="upArrowText" presStyleLbl="revTx" presStyleIdx="1" presStyleCnt="2">
        <dgm:presLayoutVars>
          <dgm:bulletEnabled val="1"/>
        </dgm:presLayoutVars>
      </dgm:prSet>
      <dgm:spPr/>
    </dgm:pt>
  </dgm:ptLst>
  <dgm:cxnLst>
    <dgm:cxn modelId="{CE1B4269-89AC-49BB-8339-11955FD6EF09}" type="presOf" srcId="{9D1F9745-8185-4D82-B7B5-F6ED4FA00F55}" destId="{87A0B703-33FA-4C95-B822-BDE83DE778EF}" srcOrd="0" destOrd="0" presId="urn:microsoft.com/office/officeart/2005/8/layout/arrow3"/>
    <dgm:cxn modelId="{08FB6D7B-9CB3-4AD6-ADB0-A53786A4D741}" type="presOf" srcId="{CD974EF0-0638-493F-BD48-8EC2638638AF}" destId="{B25D5363-2CB2-4AD5-ABBE-CA39A72CFDC7}" srcOrd="0" destOrd="0" presId="urn:microsoft.com/office/officeart/2005/8/layout/arrow3"/>
    <dgm:cxn modelId="{21521C83-92CD-48B8-A11F-C6999001BC97}" srcId="{7CD61B1E-9E03-4EC3-9346-E36CDF4E764B}" destId="{9D1F9745-8185-4D82-B7B5-F6ED4FA00F55}" srcOrd="0" destOrd="0" parTransId="{0EE23C77-256E-483A-8714-B092EA056AF0}" sibTransId="{373BC629-CD66-43A7-90CC-AF3E84909720}"/>
    <dgm:cxn modelId="{E987C9E4-0B6B-46ED-A0C3-2741AB31E04A}" srcId="{7CD61B1E-9E03-4EC3-9346-E36CDF4E764B}" destId="{CD974EF0-0638-493F-BD48-8EC2638638AF}" srcOrd="1" destOrd="0" parTransId="{003ABB08-E2B5-46A7-BC4A-46ADB775AFBA}" sibTransId="{F6774D16-5C76-42C0-AD68-EA730CF48EFB}"/>
    <dgm:cxn modelId="{434464E8-A580-4774-83DE-B0E5409646B9}" type="presOf" srcId="{7CD61B1E-9E03-4EC3-9346-E36CDF4E764B}" destId="{31AD4366-9BD2-4E0A-AD9D-E64D52E62C31}" srcOrd="0" destOrd="0" presId="urn:microsoft.com/office/officeart/2005/8/layout/arrow3"/>
    <dgm:cxn modelId="{4B422B90-D9C1-4C33-9862-39DD5254D2F6}" type="presParOf" srcId="{31AD4366-9BD2-4E0A-AD9D-E64D52E62C31}" destId="{D7503093-C8F6-4EDC-90DB-2D134D14DB1A}" srcOrd="0" destOrd="0" presId="urn:microsoft.com/office/officeart/2005/8/layout/arrow3"/>
    <dgm:cxn modelId="{A7B226F1-3A22-4886-BD14-6829306CC6D4}" type="presParOf" srcId="{31AD4366-9BD2-4E0A-AD9D-E64D52E62C31}" destId="{B760A511-CB59-4DAA-AF30-D368D5B1556B}" srcOrd="1" destOrd="0" presId="urn:microsoft.com/office/officeart/2005/8/layout/arrow3"/>
    <dgm:cxn modelId="{ECDA9E74-2046-4D51-BD22-570237D78C4A}" type="presParOf" srcId="{31AD4366-9BD2-4E0A-AD9D-E64D52E62C31}" destId="{87A0B703-33FA-4C95-B822-BDE83DE778EF}" srcOrd="2" destOrd="0" presId="urn:microsoft.com/office/officeart/2005/8/layout/arrow3"/>
    <dgm:cxn modelId="{4FD1F832-88E1-410E-852B-459870847BFD}" type="presParOf" srcId="{31AD4366-9BD2-4E0A-AD9D-E64D52E62C31}" destId="{467B2591-B27F-4FFA-849F-C8479F1D5908}" srcOrd="3" destOrd="0" presId="urn:microsoft.com/office/officeart/2005/8/layout/arrow3"/>
    <dgm:cxn modelId="{E363413B-9BD3-4B93-B667-539F4D869B95}" type="presParOf" srcId="{31AD4366-9BD2-4E0A-AD9D-E64D52E62C31}" destId="{B25D5363-2CB2-4AD5-ABBE-CA39A72CFDC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028CFB-468C-4627-A01E-F0ACC258FCF5}"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9CEE7249-9F2B-45C3-9D9F-0954B3759B9D}">
      <dgm:prSet phldrT="[Text]"/>
      <dgm:spPr/>
      <dgm:t>
        <a:bodyPr/>
        <a:lstStyle/>
        <a:p>
          <a:r>
            <a:rPr lang="en-US" dirty="0"/>
            <a:t>Improved food security</a:t>
          </a:r>
        </a:p>
      </dgm:t>
    </dgm:pt>
    <dgm:pt modelId="{4DFAA905-B892-4D0C-920C-7C3D0E292AD7}" type="parTrans" cxnId="{206F5AFD-669A-4F0D-BB8C-9B98FF9A62A7}">
      <dgm:prSet/>
      <dgm:spPr/>
      <dgm:t>
        <a:bodyPr/>
        <a:lstStyle/>
        <a:p>
          <a:endParaRPr lang="en-US"/>
        </a:p>
      </dgm:t>
    </dgm:pt>
    <dgm:pt modelId="{272D14F3-CA3C-4AC0-8504-AAFD56D56F0D}" type="sibTrans" cxnId="{206F5AFD-669A-4F0D-BB8C-9B98FF9A62A7}">
      <dgm:prSet/>
      <dgm:spPr/>
      <dgm:t>
        <a:bodyPr/>
        <a:lstStyle/>
        <a:p>
          <a:endParaRPr lang="en-US"/>
        </a:p>
      </dgm:t>
    </dgm:pt>
    <dgm:pt modelId="{D32F25F5-EE45-4B13-B0F8-BEEC3A30B91E}">
      <dgm:prSet phldrT="[Text]"/>
      <dgm:spPr/>
      <dgm:t>
        <a:bodyPr/>
        <a:lstStyle/>
        <a:p>
          <a:r>
            <a:rPr lang="en-US" dirty="0"/>
            <a:t>Improved food safety</a:t>
          </a:r>
        </a:p>
      </dgm:t>
    </dgm:pt>
    <dgm:pt modelId="{15EEFD85-B498-43BC-B782-682D260A2467}" type="parTrans" cxnId="{8C0597A1-B404-4099-A602-9A745721BD9B}">
      <dgm:prSet/>
      <dgm:spPr/>
      <dgm:t>
        <a:bodyPr/>
        <a:lstStyle/>
        <a:p>
          <a:endParaRPr lang="en-US"/>
        </a:p>
      </dgm:t>
    </dgm:pt>
    <dgm:pt modelId="{13C93B93-76B4-4F8A-8243-E60F5D2B1374}" type="sibTrans" cxnId="{8C0597A1-B404-4099-A602-9A745721BD9B}">
      <dgm:prSet/>
      <dgm:spPr/>
      <dgm:t>
        <a:bodyPr/>
        <a:lstStyle/>
        <a:p>
          <a:endParaRPr lang="en-US"/>
        </a:p>
      </dgm:t>
    </dgm:pt>
    <dgm:pt modelId="{E2250D91-BBF7-43FE-9980-61E6AD27895C}">
      <dgm:prSet phldrT="[Text]"/>
      <dgm:spPr/>
      <dgm:t>
        <a:bodyPr/>
        <a:lstStyle/>
        <a:p>
          <a:r>
            <a:rPr lang="en-US" dirty="0"/>
            <a:t>Better health</a:t>
          </a:r>
        </a:p>
      </dgm:t>
    </dgm:pt>
    <dgm:pt modelId="{A4911FA9-A0A3-4E96-A5E7-A82ED0A037D7}" type="parTrans" cxnId="{9D7211C7-B70B-4352-9802-7601E6BA0D2C}">
      <dgm:prSet/>
      <dgm:spPr/>
      <dgm:t>
        <a:bodyPr/>
        <a:lstStyle/>
        <a:p>
          <a:endParaRPr lang="en-US"/>
        </a:p>
      </dgm:t>
    </dgm:pt>
    <dgm:pt modelId="{F427596B-0FEB-42EF-BD44-83C3400F2D10}" type="sibTrans" cxnId="{9D7211C7-B70B-4352-9802-7601E6BA0D2C}">
      <dgm:prSet/>
      <dgm:spPr/>
      <dgm:t>
        <a:bodyPr/>
        <a:lstStyle/>
        <a:p>
          <a:endParaRPr lang="en-US"/>
        </a:p>
      </dgm:t>
    </dgm:pt>
    <dgm:pt modelId="{F2A386ED-046B-41BF-A352-9A5F6BD29716}" type="pres">
      <dgm:prSet presAssocID="{3F028CFB-468C-4627-A01E-F0ACC258FCF5}" presName="linearFlow" presStyleCnt="0">
        <dgm:presLayoutVars>
          <dgm:dir/>
          <dgm:resizeHandles val="exact"/>
        </dgm:presLayoutVars>
      </dgm:prSet>
      <dgm:spPr/>
    </dgm:pt>
    <dgm:pt modelId="{A54253AF-3644-498E-8AD4-40FD0A4E645B}" type="pres">
      <dgm:prSet presAssocID="{9CEE7249-9F2B-45C3-9D9F-0954B3759B9D}" presName="node" presStyleLbl="node1" presStyleIdx="0" presStyleCnt="3">
        <dgm:presLayoutVars>
          <dgm:bulletEnabled val="1"/>
        </dgm:presLayoutVars>
      </dgm:prSet>
      <dgm:spPr/>
    </dgm:pt>
    <dgm:pt modelId="{7513CE5E-990D-49D4-86BC-E596092B82A8}" type="pres">
      <dgm:prSet presAssocID="{272D14F3-CA3C-4AC0-8504-AAFD56D56F0D}" presName="spacerL" presStyleCnt="0"/>
      <dgm:spPr/>
    </dgm:pt>
    <dgm:pt modelId="{DF5D3A2D-15C3-4719-AB8D-DBEC7CFBD75F}" type="pres">
      <dgm:prSet presAssocID="{272D14F3-CA3C-4AC0-8504-AAFD56D56F0D}" presName="sibTrans" presStyleLbl="sibTrans2D1" presStyleIdx="0" presStyleCnt="2"/>
      <dgm:spPr/>
    </dgm:pt>
    <dgm:pt modelId="{289C3BA8-C433-45A7-9CB9-5D2249152A71}" type="pres">
      <dgm:prSet presAssocID="{272D14F3-CA3C-4AC0-8504-AAFD56D56F0D}" presName="spacerR" presStyleCnt="0"/>
      <dgm:spPr/>
    </dgm:pt>
    <dgm:pt modelId="{7028D3F1-79EC-4D19-95CB-A74473AC0AAA}" type="pres">
      <dgm:prSet presAssocID="{D32F25F5-EE45-4B13-B0F8-BEEC3A30B91E}" presName="node" presStyleLbl="node1" presStyleIdx="1" presStyleCnt="3">
        <dgm:presLayoutVars>
          <dgm:bulletEnabled val="1"/>
        </dgm:presLayoutVars>
      </dgm:prSet>
      <dgm:spPr/>
    </dgm:pt>
    <dgm:pt modelId="{D09E27C9-4644-4657-BA47-12EDA93CA9D0}" type="pres">
      <dgm:prSet presAssocID="{13C93B93-76B4-4F8A-8243-E60F5D2B1374}" presName="spacerL" presStyleCnt="0"/>
      <dgm:spPr/>
    </dgm:pt>
    <dgm:pt modelId="{1A222A2F-973A-4D95-9B3C-3ED27C64BFB2}" type="pres">
      <dgm:prSet presAssocID="{13C93B93-76B4-4F8A-8243-E60F5D2B1374}" presName="sibTrans" presStyleLbl="sibTrans2D1" presStyleIdx="1" presStyleCnt="2"/>
      <dgm:spPr/>
    </dgm:pt>
    <dgm:pt modelId="{247BCEA4-3DCF-4D68-9210-8749E60D0FDE}" type="pres">
      <dgm:prSet presAssocID="{13C93B93-76B4-4F8A-8243-E60F5D2B1374}" presName="spacerR" presStyleCnt="0"/>
      <dgm:spPr/>
    </dgm:pt>
    <dgm:pt modelId="{6D52A929-003F-4DC3-A17D-BABC60756A09}" type="pres">
      <dgm:prSet presAssocID="{E2250D91-BBF7-43FE-9980-61E6AD27895C}" presName="node" presStyleLbl="node1" presStyleIdx="2" presStyleCnt="3">
        <dgm:presLayoutVars>
          <dgm:bulletEnabled val="1"/>
        </dgm:presLayoutVars>
      </dgm:prSet>
      <dgm:spPr/>
    </dgm:pt>
  </dgm:ptLst>
  <dgm:cxnLst>
    <dgm:cxn modelId="{0D9ACF26-EEA5-4C8B-B23B-D12FD75D123E}" type="presOf" srcId="{3F028CFB-468C-4627-A01E-F0ACC258FCF5}" destId="{F2A386ED-046B-41BF-A352-9A5F6BD29716}" srcOrd="0" destOrd="0" presId="urn:microsoft.com/office/officeart/2005/8/layout/equation1"/>
    <dgm:cxn modelId="{6416EF6D-AE7F-41CC-AD74-7569609D6D27}" type="presOf" srcId="{9CEE7249-9F2B-45C3-9D9F-0954B3759B9D}" destId="{A54253AF-3644-498E-8AD4-40FD0A4E645B}" srcOrd="0" destOrd="0" presId="urn:microsoft.com/office/officeart/2005/8/layout/equation1"/>
    <dgm:cxn modelId="{6A606A80-BEA5-4FD2-A054-3B5F706AE5DF}" type="presOf" srcId="{E2250D91-BBF7-43FE-9980-61E6AD27895C}" destId="{6D52A929-003F-4DC3-A17D-BABC60756A09}" srcOrd="0" destOrd="0" presId="urn:microsoft.com/office/officeart/2005/8/layout/equation1"/>
    <dgm:cxn modelId="{8C0597A1-B404-4099-A602-9A745721BD9B}" srcId="{3F028CFB-468C-4627-A01E-F0ACC258FCF5}" destId="{D32F25F5-EE45-4B13-B0F8-BEEC3A30B91E}" srcOrd="1" destOrd="0" parTransId="{15EEFD85-B498-43BC-B782-682D260A2467}" sibTransId="{13C93B93-76B4-4F8A-8243-E60F5D2B1374}"/>
    <dgm:cxn modelId="{99FAE8B1-19EA-4CC0-83F0-8FBBCC40BC1B}" type="presOf" srcId="{D32F25F5-EE45-4B13-B0F8-BEEC3A30B91E}" destId="{7028D3F1-79EC-4D19-95CB-A74473AC0AAA}" srcOrd="0" destOrd="0" presId="urn:microsoft.com/office/officeart/2005/8/layout/equation1"/>
    <dgm:cxn modelId="{D7A4D3BC-18EE-4043-B851-9F0BD361CF78}" type="presOf" srcId="{13C93B93-76B4-4F8A-8243-E60F5D2B1374}" destId="{1A222A2F-973A-4D95-9B3C-3ED27C64BFB2}" srcOrd="0" destOrd="0" presId="urn:microsoft.com/office/officeart/2005/8/layout/equation1"/>
    <dgm:cxn modelId="{9D7211C7-B70B-4352-9802-7601E6BA0D2C}" srcId="{3F028CFB-468C-4627-A01E-F0ACC258FCF5}" destId="{E2250D91-BBF7-43FE-9980-61E6AD27895C}" srcOrd="2" destOrd="0" parTransId="{A4911FA9-A0A3-4E96-A5E7-A82ED0A037D7}" sibTransId="{F427596B-0FEB-42EF-BD44-83C3400F2D10}"/>
    <dgm:cxn modelId="{0C9BFDEB-DCB8-4320-B584-1B8797AF8F24}" type="presOf" srcId="{272D14F3-CA3C-4AC0-8504-AAFD56D56F0D}" destId="{DF5D3A2D-15C3-4719-AB8D-DBEC7CFBD75F}" srcOrd="0" destOrd="0" presId="urn:microsoft.com/office/officeart/2005/8/layout/equation1"/>
    <dgm:cxn modelId="{206F5AFD-669A-4F0D-BB8C-9B98FF9A62A7}" srcId="{3F028CFB-468C-4627-A01E-F0ACC258FCF5}" destId="{9CEE7249-9F2B-45C3-9D9F-0954B3759B9D}" srcOrd="0" destOrd="0" parTransId="{4DFAA905-B892-4D0C-920C-7C3D0E292AD7}" sibTransId="{272D14F3-CA3C-4AC0-8504-AAFD56D56F0D}"/>
    <dgm:cxn modelId="{0D3EFAE0-F5D8-43B7-99C5-AFC4768D0CD8}" type="presParOf" srcId="{F2A386ED-046B-41BF-A352-9A5F6BD29716}" destId="{A54253AF-3644-498E-8AD4-40FD0A4E645B}" srcOrd="0" destOrd="0" presId="urn:microsoft.com/office/officeart/2005/8/layout/equation1"/>
    <dgm:cxn modelId="{26B39A64-AA2B-4A88-AA45-497A7DEEBC77}" type="presParOf" srcId="{F2A386ED-046B-41BF-A352-9A5F6BD29716}" destId="{7513CE5E-990D-49D4-86BC-E596092B82A8}" srcOrd="1" destOrd="0" presId="urn:microsoft.com/office/officeart/2005/8/layout/equation1"/>
    <dgm:cxn modelId="{608C2FDD-4FD5-43AD-9EF6-457925744A6E}" type="presParOf" srcId="{F2A386ED-046B-41BF-A352-9A5F6BD29716}" destId="{DF5D3A2D-15C3-4719-AB8D-DBEC7CFBD75F}" srcOrd="2" destOrd="0" presId="urn:microsoft.com/office/officeart/2005/8/layout/equation1"/>
    <dgm:cxn modelId="{A2DFFC61-404B-419C-A41A-E67D83194E14}" type="presParOf" srcId="{F2A386ED-046B-41BF-A352-9A5F6BD29716}" destId="{289C3BA8-C433-45A7-9CB9-5D2249152A71}" srcOrd="3" destOrd="0" presId="urn:microsoft.com/office/officeart/2005/8/layout/equation1"/>
    <dgm:cxn modelId="{1E553EC5-D14C-48FE-9FA0-D541F947C5C5}" type="presParOf" srcId="{F2A386ED-046B-41BF-A352-9A5F6BD29716}" destId="{7028D3F1-79EC-4D19-95CB-A74473AC0AAA}" srcOrd="4" destOrd="0" presId="urn:microsoft.com/office/officeart/2005/8/layout/equation1"/>
    <dgm:cxn modelId="{F1FDF1AC-4B9A-474F-AB2D-868802E40ED6}" type="presParOf" srcId="{F2A386ED-046B-41BF-A352-9A5F6BD29716}" destId="{D09E27C9-4644-4657-BA47-12EDA93CA9D0}" srcOrd="5" destOrd="0" presId="urn:microsoft.com/office/officeart/2005/8/layout/equation1"/>
    <dgm:cxn modelId="{3559A964-6F14-4A87-890F-E711B0BA4C37}" type="presParOf" srcId="{F2A386ED-046B-41BF-A352-9A5F6BD29716}" destId="{1A222A2F-973A-4D95-9B3C-3ED27C64BFB2}" srcOrd="6" destOrd="0" presId="urn:microsoft.com/office/officeart/2005/8/layout/equation1"/>
    <dgm:cxn modelId="{42D26BF5-ACBA-43BC-8B8E-E9CFA2D80A4D}" type="presParOf" srcId="{F2A386ED-046B-41BF-A352-9A5F6BD29716}" destId="{247BCEA4-3DCF-4D68-9210-8749E60D0FDE}" srcOrd="7" destOrd="0" presId="urn:microsoft.com/office/officeart/2005/8/layout/equation1"/>
    <dgm:cxn modelId="{E1E45C61-DA6C-42A1-8873-D934E3B94E5B}" type="presParOf" srcId="{F2A386ED-046B-41BF-A352-9A5F6BD29716}" destId="{6D52A929-003F-4DC3-A17D-BABC60756A09}" srcOrd="8" destOrd="0" presId="urn:microsoft.com/office/officeart/2005/8/layout/equati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503093-C8F6-4EDC-90DB-2D134D14DB1A}">
      <dsp:nvSpPr>
        <dsp:cNvPr id="0" name=""/>
        <dsp:cNvSpPr/>
      </dsp:nvSpPr>
      <dsp:spPr>
        <a:xfrm rot="21300000">
          <a:off x="12861" y="1145806"/>
          <a:ext cx="4165277" cy="476987"/>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60A511-CB59-4DAA-AF30-D368D5B1556B}">
      <dsp:nvSpPr>
        <dsp:cNvPr id="0" name=""/>
        <dsp:cNvSpPr/>
      </dsp:nvSpPr>
      <dsp:spPr>
        <a:xfrm>
          <a:off x="502920" y="138430"/>
          <a:ext cx="1257300" cy="1107440"/>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A0B703-33FA-4C95-B822-BDE83DE778EF}">
      <dsp:nvSpPr>
        <dsp:cNvPr id="0" name=""/>
        <dsp:cNvSpPr/>
      </dsp:nvSpPr>
      <dsp:spPr>
        <a:xfrm>
          <a:off x="2221230" y="0"/>
          <a:ext cx="1341120" cy="116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t>Food security</a:t>
          </a:r>
        </a:p>
      </dsp:txBody>
      <dsp:txXfrm>
        <a:off x="2221230" y="0"/>
        <a:ext cx="1341120" cy="1162812"/>
      </dsp:txXfrm>
    </dsp:sp>
    <dsp:sp modelId="{467B2591-B27F-4FFA-849F-C8479F1D5908}">
      <dsp:nvSpPr>
        <dsp:cNvPr id="0" name=""/>
        <dsp:cNvSpPr/>
      </dsp:nvSpPr>
      <dsp:spPr>
        <a:xfrm>
          <a:off x="2430780" y="1522730"/>
          <a:ext cx="1257300" cy="1107440"/>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5D5363-2CB2-4AD5-ABBE-CA39A72CFDC7}">
      <dsp:nvSpPr>
        <dsp:cNvPr id="0" name=""/>
        <dsp:cNvSpPr/>
      </dsp:nvSpPr>
      <dsp:spPr>
        <a:xfrm>
          <a:off x="628650" y="1605787"/>
          <a:ext cx="1341120" cy="116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t>Food safety</a:t>
          </a:r>
        </a:p>
      </dsp:txBody>
      <dsp:txXfrm>
        <a:off x="628650" y="1605787"/>
        <a:ext cx="1341120" cy="11628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4253AF-3644-498E-8AD4-40FD0A4E645B}">
      <dsp:nvSpPr>
        <dsp:cNvPr id="0" name=""/>
        <dsp:cNvSpPr/>
      </dsp:nvSpPr>
      <dsp:spPr>
        <a:xfrm>
          <a:off x="794" y="946664"/>
          <a:ext cx="1053070" cy="10530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Improved food security</a:t>
          </a:r>
        </a:p>
      </dsp:txBody>
      <dsp:txXfrm>
        <a:off x="155013" y="1100883"/>
        <a:ext cx="744632" cy="744632"/>
      </dsp:txXfrm>
    </dsp:sp>
    <dsp:sp modelId="{DF5D3A2D-15C3-4719-AB8D-DBEC7CFBD75F}">
      <dsp:nvSpPr>
        <dsp:cNvPr id="0" name=""/>
        <dsp:cNvSpPr/>
      </dsp:nvSpPr>
      <dsp:spPr>
        <a:xfrm>
          <a:off x="1139374" y="1167809"/>
          <a:ext cx="610780" cy="610780"/>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220333" y="1401371"/>
        <a:ext cx="448862" cy="143656"/>
      </dsp:txXfrm>
    </dsp:sp>
    <dsp:sp modelId="{7028D3F1-79EC-4D19-95CB-A74473AC0AAA}">
      <dsp:nvSpPr>
        <dsp:cNvPr id="0" name=""/>
        <dsp:cNvSpPr/>
      </dsp:nvSpPr>
      <dsp:spPr>
        <a:xfrm>
          <a:off x="1835664" y="946664"/>
          <a:ext cx="1053070" cy="10530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Improved food safety</a:t>
          </a:r>
        </a:p>
      </dsp:txBody>
      <dsp:txXfrm>
        <a:off x="1989883" y="1100883"/>
        <a:ext cx="744632" cy="744632"/>
      </dsp:txXfrm>
    </dsp:sp>
    <dsp:sp modelId="{1A222A2F-973A-4D95-9B3C-3ED27C64BFB2}">
      <dsp:nvSpPr>
        <dsp:cNvPr id="0" name=""/>
        <dsp:cNvSpPr/>
      </dsp:nvSpPr>
      <dsp:spPr>
        <a:xfrm>
          <a:off x="2974244" y="1167809"/>
          <a:ext cx="610780" cy="610780"/>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055203" y="1293630"/>
        <a:ext cx="448862" cy="359138"/>
      </dsp:txXfrm>
    </dsp:sp>
    <dsp:sp modelId="{6D52A929-003F-4DC3-A17D-BABC60756A09}">
      <dsp:nvSpPr>
        <dsp:cNvPr id="0" name=""/>
        <dsp:cNvSpPr/>
      </dsp:nvSpPr>
      <dsp:spPr>
        <a:xfrm>
          <a:off x="3670534" y="946664"/>
          <a:ext cx="1053070" cy="10530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Better health</a:t>
          </a:r>
        </a:p>
      </dsp:txBody>
      <dsp:txXfrm>
        <a:off x="3824753" y="1100883"/>
        <a:ext cx="744632" cy="744632"/>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3/23/2018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3/23/2018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4</a:t>
            </a:fld>
            <a:endParaRPr lang="en-US"/>
          </a:p>
        </p:txBody>
      </p:sp>
    </p:spTree>
    <p:extLst>
      <p:ext uri="{BB962C8B-B14F-4D97-AF65-F5344CB8AC3E}">
        <p14:creationId xmlns:p14="http://schemas.microsoft.com/office/powerpoint/2010/main" val="679714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21</a:t>
            </a:fld>
            <a:endParaRPr lang="en-US"/>
          </a:p>
        </p:txBody>
      </p:sp>
    </p:spTree>
    <p:extLst>
      <p:ext uri="{BB962C8B-B14F-4D97-AF65-F5344CB8AC3E}">
        <p14:creationId xmlns:p14="http://schemas.microsoft.com/office/powerpoint/2010/main" val="1040059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36</a:t>
            </a:fld>
            <a:endParaRPr lang="en-US"/>
          </a:p>
        </p:txBody>
      </p:sp>
    </p:spTree>
    <p:extLst>
      <p:ext uri="{BB962C8B-B14F-4D97-AF65-F5344CB8AC3E}">
        <p14:creationId xmlns:p14="http://schemas.microsoft.com/office/powerpoint/2010/main" val="2440111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pPr eaLnBrk="1" hangingPunct="1"/>
              <a:t>55</a:t>
            </a:fld>
            <a:endParaRPr lang="en-US"/>
          </a:p>
        </p:txBody>
      </p:sp>
    </p:spTree>
    <p:extLst>
      <p:ext uri="{BB962C8B-B14F-4D97-AF65-F5344CB8AC3E}">
        <p14:creationId xmlns:p14="http://schemas.microsoft.com/office/powerpoint/2010/main" val="2183223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560069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9142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6733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8819B84-1B21-48CF-8C9E-C42B58E53860}" type="datetimeFigureOut">
              <a:rPr lang="en-US" smtClean="0"/>
              <a:t>3/23/2018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1DD4C9-684E-4A77-AFAF-F55EC448E69E}" type="slidenum">
              <a:rPr lang="en-US" smtClean="0"/>
              <a:t>‹#›</a:t>
            </a:fld>
            <a:endParaRPr lang="en-US"/>
          </a:p>
        </p:txBody>
      </p:sp>
    </p:spTree>
    <p:extLst>
      <p:ext uri="{BB962C8B-B14F-4D97-AF65-F5344CB8AC3E}">
        <p14:creationId xmlns:p14="http://schemas.microsoft.com/office/powerpoint/2010/main" val="110142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7874CFF-6F99-4A27-BEA6-CECAE71605E8}" type="datetimeFigureOut">
              <a:rPr lang="en-US" smtClean="0"/>
              <a:t>3/23/2018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7B3871F-26EF-4C8A-9839-93D31A06434E}" type="slidenum">
              <a:rPr lang="en-US" smtClean="0"/>
              <a:t>‹#›</a:t>
            </a:fld>
            <a:endParaRPr lang="en-US"/>
          </a:p>
        </p:txBody>
      </p:sp>
    </p:spTree>
    <p:extLst>
      <p:ext uri="{BB962C8B-B14F-4D97-AF65-F5344CB8AC3E}">
        <p14:creationId xmlns:p14="http://schemas.microsoft.com/office/powerpoint/2010/main" val="2833063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 id="2147483714" r:id="rId8"/>
    <p:sldLayoutId id="2147483715"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9.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www.cgiar.org/cgiar-consortium/research-centers/international-food-policy-research-institute-ifpri/" TargetMode="External"/><Relationship Id="rId3" Type="http://schemas.openxmlformats.org/officeDocument/2006/relationships/hyperlink" Target="http://www.cgiar.org/cgiar-consortium/research-centers/international-center-for-tropical-agriculture-ciat/" TargetMode="External"/><Relationship Id="rId7" Type="http://schemas.openxmlformats.org/officeDocument/2006/relationships/hyperlink" Target="http://www.cgiar.org/cgiar-consortium/research-centers/international-maize-and-wheat-improvement-center-cimmyt/" TargetMode="Externa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hyperlink" Target="http://www.cgiar.org/cgiar-consortium/research-centers/international-livestock-research-institute-ilri/" TargetMode="External"/><Relationship Id="rId5" Type="http://schemas.openxmlformats.org/officeDocument/2006/relationships/hyperlink" Target="http://www.cgiar.org/cgiar-consortium/research-centers/international-institute-of-tropical-agriculture-iita/" TargetMode="External"/><Relationship Id="rId4" Type="http://schemas.openxmlformats.org/officeDocument/2006/relationships/hyperlink" Target="http://www.cgiar.org/cgiar-consortium/research-centers/international-crops-research-institute-for-the-semi-arid-tropics-icrisat/"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2.png"/><Relationship Id="rId5" Type="http://schemas.openxmlformats.org/officeDocument/2006/relationships/package" Target="../embeddings/Microsoft_Word_Document.docx"/><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42.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1143000"/>
            <a:ext cx="9144000" cy="990600"/>
          </a:xfrm>
          <a:prstGeom prst="rect">
            <a:avLst/>
          </a:prstGeom>
          <a:solidFill>
            <a:srgbClr val="68262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626" y="416699"/>
            <a:ext cx="9144000" cy="1124115"/>
          </a:xfrm>
        </p:spPr>
        <p:txBody>
          <a:bodyPr>
            <a:noAutofit/>
          </a:bodyPr>
          <a:lstStyle/>
          <a:p>
            <a:r>
              <a:rPr lang="en-GB" sz="3200" dirty="0">
                <a:solidFill>
                  <a:schemeClr val="bg1"/>
                </a:solidFill>
              </a:rPr>
              <a:t>Measuring and mitigating the risk of mycotoxins in maize and dairy products for poor consumers in Kenya</a:t>
            </a:r>
            <a:endParaRPr lang="en-US" sz="3200" dirty="0">
              <a:solidFill>
                <a:schemeClr val="bg1"/>
              </a:solidFill>
            </a:endParaRPr>
          </a:p>
        </p:txBody>
      </p:sp>
      <p:pic>
        <p:nvPicPr>
          <p:cNvPr id="6" name="Picture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572454" y="5874464"/>
            <a:ext cx="803779" cy="806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P:\Logos\c\cgiar\cgiar_Log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57827" y="5841010"/>
            <a:ext cx="669409" cy="79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676400" y="5860268"/>
            <a:ext cx="1406364" cy="951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bwMode="auto">
          <a:xfrm>
            <a:off x="808455" y="5181600"/>
            <a:ext cx="754380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1400" dirty="0">
                <a:solidFill>
                  <a:srgbClr val="000000"/>
                </a:solidFill>
              </a:rPr>
              <a:t>Johanna Lindahl, Delia Grace, </a:t>
            </a:r>
            <a:r>
              <a:rPr lang="en-US" sz="1400" dirty="0" err="1">
                <a:solidFill>
                  <a:srgbClr val="000000"/>
                </a:solidFill>
              </a:rPr>
              <a:t>Vesa</a:t>
            </a:r>
            <a:r>
              <a:rPr lang="en-US" sz="1400" dirty="0">
                <a:solidFill>
                  <a:srgbClr val="000000"/>
                </a:solidFill>
              </a:rPr>
              <a:t> Joutsjoki, </a:t>
            </a:r>
            <a:r>
              <a:rPr lang="en-US" sz="1400" dirty="0" err="1">
                <a:solidFill>
                  <a:srgbClr val="000000"/>
                </a:solidFill>
              </a:rPr>
              <a:t>Hannu</a:t>
            </a:r>
            <a:r>
              <a:rPr lang="en-US" sz="1400" dirty="0">
                <a:solidFill>
                  <a:srgbClr val="000000"/>
                </a:solidFill>
              </a:rPr>
              <a:t> Korhonen and Vivian Hoffmann</a:t>
            </a:r>
            <a:endParaRPr lang="en-US" sz="1400" dirty="0">
              <a:solidFill>
                <a:srgbClr val="FFFFFF"/>
              </a:solidFill>
            </a:endParaRPr>
          </a:p>
        </p:txBody>
      </p:sp>
      <p:pic>
        <p:nvPicPr>
          <p:cNvPr id="1026" name="Picture 2" descr="C:\Users\jlindahl\Pictures\Kibwezi\PB221788.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42703" y="3145550"/>
            <a:ext cx="2768973" cy="207673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jlindahl\Dropbox\Camera Uploads\2012-11-16 16.45.14.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12694" y="3145551"/>
            <a:ext cx="2181462" cy="202882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jlindahl\AppData\Local\Temp\5762062412_682c32923a_n.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894703" y="3145550"/>
            <a:ext cx="3048000" cy="2028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jlindahl\Dropbox\FoodAfrica\Communications\FoodAfrica logo.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81146" y="5880944"/>
            <a:ext cx="1314107" cy="7874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 descr="image00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837435" y="5724982"/>
            <a:ext cx="756946" cy="1068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966913" y="38355588"/>
            <a:ext cx="2824162" cy="2527300"/>
          </a:xfrm>
          <a:prstGeom prst="rect">
            <a:avLst/>
          </a:prstGeom>
          <a:noFill/>
          <a:ln w="9525">
            <a:noFill/>
            <a:miter lim="800000"/>
            <a:headEnd/>
            <a:tailEnd/>
          </a:ln>
        </p:spPr>
      </p:pic>
      <p:pic>
        <p:nvPicPr>
          <p:cNvPr id="21" name="Kuva 15" descr="Luke_FI_virall_RGB.png"/>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a:xfrm>
            <a:off x="6934200" y="5638800"/>
            <a:ext cx="1512891" cy="971910"/>
          </a:xfrm>
          <a:prstGeom prst="rect">
            <a:avLst/>
          </a:prstGeom>
        </p:spPr>
      </p:pic>
    </p:spTree>
    <p:extLst>
      <p:ext uri="{BB962C8B-B14F-4D97-AF65-F5344CB8AC3E}">
        <p14:creationId xmlns:p14="http://schemas.microsoft.com/office/powerpoint/2010/main" val="391578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The health concerns</a:t>
            </a:r>
          </a:p>
        </p:txBody>
      </p:sp>
      <p:sp>
        <p:nvSpPr>
          <p:cNvPr id="3" name="Content Placeholder 2"/>
          <p:cNvSpPr>
            <a:spLocks noGrp="1"/>
          </p:cNvSpPr>
          <p:nvPr>
            <p:ph idx="1"/>
          </p:nvPr>
        </p:nvSpPr>
        <p:spPr/>
        <p:txBody>
          <a:bodyPr/>
          <a:lstStyle/>
          <a:p>
            <a:pPr lvl="1">
              <a:buClr>
                <a:srgbClr val="72201E"/>
              </a:buClr>
              <a:buFont typeface="Calibri" pitchFamily="34" charset="0"/>
              <a:buChar char="•"/>
            </a:pPr>
            <a:r>
              <a:rPr lang="en-US" sz="3200" dirty="0"/>
              <a:t>Acute outbreaks can claim 100s of lives (Kenya outbreak 2004-2005 125 known fatal cases)</a:t>
            </a:r>
          </a:p>
          <a:p>
            <a:pPr lvl="1">
              <a:buClr>
                <a:srgbClr val="72201E"/>
              </a:buClr>
              <a:buFont typeface="Calibri" pitchFamily="34" charset="0"/>
              <a:buChar char="•"/>
            </a:pPr>
            <a:r>
              <a:rPr lang="en-US" sz="3200" dirty="0"/>
              <a:t>4.5 billion people chronically exposed (estimate by US CDC) </a:t>
            </a:r>
          </a:p>
          <a:p>
            <a:pPr lvl="2">
              <a:buClr>
                <a:srgbClr val="72201E"/>
              </a:buClr>
              <a:buFont typeface="Calibri" pitchFamily="34" charset="0"/>
              <a:buChar char="•"/>
            </a:pPr>
            <a:r>
              <a:rPr lang="en-US" sz="2800" dirty="0"/>
              <a:t>Cancer</a:t>
            </a:r>
          </a:p>
          <a:p>
            <a:pPr lvl="2">
              <a:buClr>
                <a:srgbClr val="72201E"/>
              </a:buClr>
              <a:buFont typeface="Calibri" pitchFamily="34" charset="0"/>
              <a:buChar char="•"/>
            </a:pPr>
            <a:r>
              <a:rPr lang="en-US" sz="2800" dirty="0" err="1"/>
              <a:t>Immunosupression</a:t>
            </a:r>
            <a:endParaRPr lang="en-US" sz="2800" dirty="0"/>
          </a:p>
          <a:p>
            <a:pPr lvl="2">
              <a:buClr>
                <a:srgbClr val="72201E"/>
              </a:buClr>
              <a:buFont typeface="Calibri" pitchFamily="34" charset="0"/>
              <a:buChar char="•"/>
            </a:pPr>
            <a:r>
              <a:rPr lang="en-US" sz="2800" dirty="0"/>
              <a:t>Stunting</a:t>
            </a:r>
          </a:p>
        </p:txBody>
      </p:sp>
      <p:pic>
        <p:nvPicPr>
          <p:cNvPr id="5" name="Picture 2" descr="Chemical structures for 5 Aflatoxin Compounds: B1, B2, G1, G2, and M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91200" y="3821302"/>
            <a:ext cx="3103950" cy="3036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18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Stunting?</a:t>
            </a:r>
          </a:p>
        </p:txBody>
      </p:sp>
      <p:sp>
        <p:nvSpPr>
          <p:cNvPr id="3" name="Content Placeholder 2"/>
          <p:cNvSpPr>
            <a:spLocks noGrp="1"/>
          </p:cNvSpPr>
          <p:nvPr>
            <p:ph idx="1"/>
          </p:nvPr>
        </p:nvSpPr>
        <p:spPr/>
        <p:txBody>
          <a:bodyPr/>
          <a:lstStyle/>
          <a:p>
            <a:r>
              <a:rPr lang="en-US" dirty="0"/>
              <a:t>Low height for age</a:t>
            </a:r>
          </a:p>
          <a:p>
            <a:r>
              <a:rPr lang="en-US" dirty="0"/>
              <a:t>Why?</a:t>
            </a:r>
          </a:p>
          <a:p>
            <a:pPr lvl="1"/>
            <a:r>
              <a:rPr lang="en-US" dirty="0"/>
              <a:t>Leaky gut</a:t>
            </a:r>
          </a:p>
          <a:p>
            <a:pPr lvl="1"/>
            <a:r>
              <a:rPr lang="en-US" dirty="0"/>
              <a:t>Immunity</a:t>
            </a:r>
          </a:p>
          <a:p>
            <a:pPr lvl="1"/>
            <a:endParaRPr lang="en-US" dirty="0"/>
          </a:p>
        </p:txBody>
      </p:sp>
    </p:spTree>
    <p:extLst>
      <p:ext uri="{BB962C8B-B14F-4D97-AF65-F5344CB8AC3E}">
        <p14:creationId xmlns:p14="http://schemas.microsoft.com/office/powerpoint/2010/main" val="3737670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68620" y="152400"/>
            <a:ext cx="6651380"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5"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43000" y="1457172"/>
            <a:ext cx="6705600" cy="5153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9525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Global issue</a:t>
            </a:r>
          </a:p>
        </p:txBody>
      </p:sp>
      <p:sp>
        <p:nvSpPr>
          <p:cNvPr id="3" name="Content Placeholder 2"/>
          <p:cNvSpPr>
            <a:spLocks noGrp="1"/>
          </p:cNvSpPr>
          <p:nvPr>
            <p:ph idx="1"/>
          </p:nvPr>
        </p:nvSpPr>
        <p:spPr/>
        <p:txBody>
          <a:bodyPr/>
          <a:lstStyle/>
          <a:p>
            <a:pPr marL="457200" indent="-457200">
              <a:buFont typeface="Arial" pitchFamily="34" charset="0"/>
              <a:buChar char="•"/>
            </a:pPr>
            <a:r>
              <a:rPr lang="en-US" sz="2800" dirty="0"/>
              <a:t>Estimated that total </a:t>
            </a:r>
            <a:r>
              <a:rPr lang="en-US" sz="2800" dirty="0" err="1"/>
              <a:t>mycotoxin</a:t>
            </a:r>
            <a:r>
              <a:rPr lang="en-US" sz="2800" dirty="0"/>
              <a:t> losses in the states are 1.4 billion USD annually</a:t>
            </a:r>
          </a:p>
          <a:p>
            <a:pPr marL="457200" indent="-457200">
              <a:buFont typeface="Arial" pitchFamily="34" charset="0"/>
              <a:buChar char="•"/>
            </a:pPr>
            <a:r>
              <a:rPr lang="en-US" sz="2800" dirty="0"/>
              <a:t>Some years farmers are forced to dispose of half their crops of corn and peanuts</a:t>
            </a:r>
          </a:p>
        </p:txBody>
      </p:sp>
    </p:spTree>
    <p:extLst>
      <p:ext uri="{BB962C8B-B14F-4D97-AF65-F5344CB8AC3E}">
        <p14:creationId xmlns:p14="http://schemas.microsoft.com/office/powerpoint/2010/main" val="675225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Aflatoxins are a global issue</a:t>
            </a:r>
          </a:p>
        </p:txBody>
      </p:sp>
      <p:pic>
        <p:nvPicPr>
          <p:cNvPr id="4" name="Content Placeholder 3" descr="Macintosh HD:Users:deliagrace:Desktop:Screen Shot 2014-05-18 at 5.08.12 PM.png"/>
          <p:cNvPicPr>
            <a:picLocks noGrp="1"/>
          </p:cNvPicPr>
          <p:nvPr>
            <p:ph sz="quarter" idx="10"/>
          </p:nvPr>
        </p:nvPicPr>
        <p:blipFill>
          <a:blip r:embed="rId2">
            <a:extLst>
              <a:ext uri="{28A0092B-C50C-407E-A947-70E740481C1C}">
                <a14:useLocalDpi xmlns:a14="http://schemas.microsoft.com/office/drawing/2010/main"/>
              </a:ext>
            </a:extLst>
          </a:blip>
          <a:srcRect/>
          <a:stretch>
            <a:fillRect/>
          </a:stretch>
        </p:blipFill>
        <p:spPr bwMode="auto">
          <a:xfrm>
            <a:off x="685800" y="1295400"/>
            <a:ext cx="7239000" cy="4419600"/>
          </a:xfrm>
          <a:prstGeom prst="rect">
            <a:avLst/>
          </a:prstGeom>
          <a:noFill/>
          <a:ln>
            <a:noFill/>
          </a:ln>
          <a:extLst>
            <a:ext uri="{FAA26D3D-D897-4be2-8F04-BA451C77F1D7}">
              <ma14:placeholderFlag xmlns:lc="http://schemas.openxmlformats.org/drawingml/2006/lockedCanvas"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arto="http://schemas.microsoft.com/office/word/2006/arto"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3" name="Oval 2"/>
          <p:cNvSpPr/>
          <p:nvPr/>
        </p:nvSpPr>
        <p:spPr>
          <a:xfrm>
            <a:off x="4648200" y="327660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5424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cintosh HD:Users:deliagrace:Desktop:Screen Shot 2014-05-18 at 5.08.12 PM.png"/>
          <p:cNvPicPr>
            <a:picLocks/>
          </p:cNvPicPr>
          <p:nvPr/>
        </p:nvPicPr>
        <p:blipFill>
          <a:blip r:embed="rId2">
            <a:extLst>
              <a:ext uri="{28A0092B-C50C-407E-A947-70E740481C1C}">
                <a14:useLocalDpi xmlns:a14="http://schemas.microsoft.com/office/drawing/2010/main"/>
              </a:ext>
            </a:extLst>
          </a:blip>
          <a:srcRect/>
          <a:stretch>
            <a:fillRect/>
          </a:stretch>
        </p:blipFill>
        <p:spPr bwMode="auto">
          <a:xfrm>
            <a:off x="533400" y="1371600"/>
            <a:ext cx="7239000" cy="4419600"/>
          </a:xfrm>
          <a:prstGeom prst="rect">
            <a:avLst/>
          </a:prstGeom>
          <a:noFill/>
          <a:ln>
            <a:noFill/>
          </a:ln>
          <a:extLst>
            <a:ext uri="{FAA26D3D-D897-4be2-8F04-BA451C77F1D7}">
              <ma14:placeholderFlag xmlns:lc="http://schemas.openxmlformats.org/drawingml/2006/lockedCanvas"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arto="http://schemas.microsoft.com/office/word/2006/arto"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2" name="Title 1"/>
          <p:cNvSpPr>
            <a:spLocks noGrp="1"/>
          </p:cNvSpPr>
          <p:nvPr>
            <p:ph type="title"/>
          </p:nvPr>
        </p:nvSpPr>
        <p:spPr/>
        <p:txBody>
          <a:bodyPr/>
          <a:lstStyle/>
          <a:p>
            <a:r>
              <a:rPr lang="en-US" dirty="0"/>
              <a:t>CGIAR are global institutes</a:t>
            </a:r>
          </a:p>
        </p:txBody>
      </p:sp>
      <p:sp>
        <p:nvSpPr>
          <p:cNvPr id="5" name="Oval Callout 4"/>
          <p:cNvSpPr/>
          <p:nvPr/>
        </p:nvSpPr>
        <p:spPr>
          <a:xfrm>
            <a:off x="533400" y="3127248"/>
            <a:ext cx="1752600" cy="993648"/>
          </a:xfrm>
          <a:prstGeom prst="wedgeEllipseCallout">
            <a:avLst>
              <a:gd name="adj1" fmla="val 74308"/>
              <a:gd name="adj2" fmla="val -25194"/>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solidFill>
                  <a:schemeClr val="bg1"/>
                </a:solidFill>
                <a:hlinkClick r:id="rId3"/>
              </a:rPr>
              <a:t>International Center for Tropical Agriculture (CIAT)</a:t>
            </a:r>
            <a:r>
              <a:rPr lang="en-US" sz="1050" b="1" dirty="0">
                <a:solidFill>
                  <a:schemeClr val="bg1"/>
                </a:solidFill>
              </a:rPr>
              <a:t> </a:t>
            </a:r>
          </a:p>
        </p:txBody>
      </p:sp>
      <p:sp>
        <p:nvSpPr>
          <p:cNvPr id="11" name="Oval Callout 10"/>
          <p:cNvSpPr/>
          <p:nvPr/>
        </p:nvSpPr>
        <p:spPr>
          <a:xfrm>
            <a:off x="4876800" y="2106706"/>
            <a:ext cx="1752600" cy="993648"/>
          </a:xfrm>
          <a:prstGeom prst="wedgeEllipseCallou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hlinkClick r:id="rId4"/>
              </a:rPr>
              <a:t>International Crops Research Institute for the Semi-Arid Tropics (ICRISAT)</a:t>
            </a:r>
            <a:r>
              <a:rPr lang="en-US" sz="1050" b="1" dirty="0"/>
              <a:t> </a:t>
            </a:r>
          </a:p>
        </p:txBody>
      </p:sp>
      <p:sp>
        <p:nvSpPr>
          <p:cNvPr id="12" name="Oval Callout 11"/>
          <p:cNvSpPr/>
          <p:nvPr/>
        </p:nvSpPr>
        <p:spPr>
          <a:xfrm>
            <a:off x="2344719" y="3733800"/>
            <a:ext cx="1905000" cy="993648"/>
          </a:xfrm>
          <a:prstGeom prst="wedgeEllipseCallout">
            <a:avLst>
              <a:gd name="adj1" fmla="val 40720"/>
              <a:gd name="adj2" fmla="val -8798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hlinkClick r:id="rId5"/>
              </a:rPr>
              <a:t>International Institute of Tropical Agriculture (IITA)</a:t>
            </a:r>
            <a:r>
              <a:rPr lang="en-US" sz="1050" b="1" dirty="0"/>
              <a:t> </a:t>
            </a:r>
          </a:p>
          <a:p>
            <a:endParaRPr lang="en-US" sz="1050" b="1" dirty="0">
              <a:solidFill>
                <a:schemeClr val="bg1"/>
              </a:solidFill>
            </a:endParaRPr>
          </a:p>
        </p:txBody>
      </p:sp>
      <p:sp>
        <p:nvSpPr>
          <p:cNvPr id="13" name="Oval Callout 12"/>
          <p:cNvSpPr/>
          <p:nvPr/>
        </p:nvSpPr>
        <p:spPr>
          <a:xfrm>
            <a:off x="4212964" y="3646663"/>
            <a:ext cx="1752600" cy="993648"/>
          </a:xfrm>
          <a:prstGeom prst="wedgeEllipseCallout">
            <a:avLst>
              <a:gd name="adj1" fmla="val -26357"/>
              <a:gd name="adj2" fmla="val -60921"/>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hlinkClick r:id="rId6"/>
              </a:rPr>
              <a:t>International Livestock Research Institute (ILRI)</a:t>
            </a:r>
            <a:r>
              <a:rPr lang="en-US" sz="1050" b="1" dirty="0"/>
              <a:t> </a:t>
            </a:r>
          </a:p>
        </p:txBody>
      </p:sp>
      <p:sp>
        <p:nvSpPr>
          <p:cNvPr id="14" name="Oval Callout 13"/>
          <p:cNvSpPr/>
          <p:nvPr/>
        </p:nvSpPr>
        <p:spPr>
          <a:xfrm>
            <a:off x="838200" y="1711361"/>
            <a:ext cx="1752600" cy="993648"/>
          </a:xfrm>
          <a:prstGeom prst="wedgeEllipseCallout">
            <a:avLst>
              <a:gd name="adj1" fmla="val 28272"/>
              <a:gd name="adj2" fmla="val 91731"/>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hlinkClick r:id="rId7"/>
              </a:rPr>
              <a:t>International Maize and Wheat Improvement Center (CIMMYT)</a:t>
            </a:r>
            <a:endParaRPr lang="en-US" sz="1050" b="1" dirty="0"/>
          </a:p>
        </p:txBody>
      </p:sp>
      <p:sp>
        <p:nvSpPr>
          <p:cNvPr id="15" name="Oval Callout 14"/>
          <p:cNvSpPr/>
          <p:nvPr/>
        </p:nvSpPr>
        <p:spPr>
          <a:xfrm>
            <a:off x="2497119" y="1695584"/>
            <a:ext cx="1752600" cy="993648"/>
          </a:xfrm>
          <a:prstGeom prst="wedgeEllipseCallout">
            <a:avLst>
              <a:gd name="adj1" fmla="val -42316"/>
              <a:gd name="adj2" fmla="val 63583"/>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hlinkClick r:id="rId8"/>
              </a:rPr>
              <a:t>International Food Policy Research Institute (IFPRI)</a:t>
            </a:r>
            <a:r>
              <a:rPr lang="en-US" sz="1050" b="1" dirty="0"/>
              <a:t> </a:t>
            </a:r>
          </a:p>
        </p:txBody>
      </p:sp>
    </p:spTree>
    <p:extLst>
      <p:ext uri="{BB962C8B-B14F-4D97-AF65-F5344CB8AC3E}">
        <p14:creationId xmlns:p14="http://schemas.microsoft.com/office/powerpoint/2010/main" val="2051180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bother about aflatoxins and animals?</a:t>
            </a:r>
          </a:p>
        </p:txBody>
      </p:sp>
      <p:sp>
        <p:nvSpPr>
          <p:cNvPr id="3" name="Content Placeholder 2"/>
          <p:cNvSpPr>
            <a:spLocks noGrp="1"/>
          </p:cNvSpPr>
          <p:nvPr>
            <p:ph sz="quarter" idx="10"/>
          </p:nvPr>
        </p:nvSpPr>
        <p:spPr>
          <a:xfrm>
            <a:off x="0" y="1143000"/>
            <a:ext cx="9144000" cy="4572000"/>
          </a:xfrm>
        </p:spPr>
        <p:txBody>
          <a:bodyPr/>
          <a:lstStyle/>
          <a:p>
            <a:pPr marL="514350" indent="-514350">
              <a:lnSpc>
                <a:spcPct val="100000"/>
              </a:lnSpc>
              <a:buFont typeface="Arial" panose="020B0604020202020204" pitchFamily="34" charset="0"/>
              <a:buChar char="•"/>
            </a:pPr>
            <a:r>
              <a:rPr lang="en-US" dirty="0"/>
              <a:t>Animals are susceptible to aflatoxins: some more, some less</a:t>
            </a:r>
          </a:p>
          <a:p>
            <a:pPr marL="514350" indent="-514350">
              <a:lnSpc>
                <a:spcPct val="100000"/>
              </a:lnSpc>
              <a:buFont typeface="+mj-lt"/>
              <a:buAutoNum type="arabicPeriod"/>
            </a:pPr>
            <a:r>
              <a:rPr lang="en-US" dirty="0"/>
              <a:t>Animal suffering; an animal welfare issue</a:t>
            </a:r>
          </a:p>
          <a:p>
            <a:pPr marL="514350" indent="-514350">
              <a:lnSpc>
                <a:spcPct val="100000"/>
              </a:lnSpc>
              <a:buFont typeface="+mj-lt"/>
              <a:buAutoNum type="arabicPeriod"/>
            </a:pPr>
            <a:r>
              <a:rPr lang="en-US" dirty="0"/>
              <a:t>Reduced animal productivity</a:t>
            </a:r>
          </a:p>
          <a:p>
            <a:pPr marL="514350" indent="-514350">
              <a:lnSpc>
                <a:spcPct val="100000"/>
              </a:lnSpc>
              <a:buFont typeface="+mj-lt"/>
              <a:buAutoNum type="arabicPeriod"/>
            </a:pPr>
            <a:r>
              <a:rPr lang="en-US" dirty="0"/>
              <a:t>Aflatoxins in animal-source foods</a:t>
            </a:r>
          </a:p>
        </p:txBody>
      </p:sp>
      <p:pic>
        <p:nvPicPr>
          <p:cNvPr id="2050"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172200" y="4198203"/>
            <a:ext cx="2861527" cy="2652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889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effects observed</a:t>
            </a:r>
          </a:p>
        </p:txBody>
      </p:sp>
      <p:sp>
        <p:nvSpPr>
          <p:cNvPr id="3" name="Content Placeholder 2"/>
          <p:cNvSpPr>
            <a:spLocks noGrp="1"/>
          </p:cNvSpPr>
          <p:nvPr>
            <p:ph sz="quarter" idx="10"/>
          </p:nvPr>
        </p:nvSpPr>
        <p:spPr/>
        <p:txBody>
          <a:bodyPr/>
          <a:lstStyle/>
          <a:p>
            <a:pPr marL="457200" indent="-457200">
              <a:lnSpc>
                <a:spcPct val="100000"/>
              </a:lnSpc>
              <a:buFont typeface="Arial" panose="020B0604020202020204" pitchFamily="34" charset="0"/>
              <a:buChar char="•"/>
            </a:pPr>
            <a:r>
              <a:rPr lang="en-US" dirty="0"/>
              <a:t>Liver damage</a:t>
            </a:r>
          </a:p>
          <a:p>
            <a:pPr marL="457200" indent="-457200">
              <a:lnSpc>
                <a:spcPct val="100000"/>
              </a:lnSpc>
              <a:buFont typeface="Arial" panose="020B0604020202020204" pitchFamily="34" charset="0"/>
              <a:buChar char="•"/>
            </a:pPr>
            <a:r>
              <a:rPr lang="en-GB" dirty="0"/>
              <a:t>Gastrointestinal dysfunction, decreased appetite</a:t>
            </a:r>
          </a:p>
          <a:p>
            <a:pPr marL="457200" indent="-457200">
              <a:lnSpc>
                <a:spcPct val="100000"/>
              </a:lnSpc>
              <a:buFont typeface="Arial" panose="020B0604020202020204" pitchFamily="34" charset="0"/>
              <a:buChar char="•"/>
            </a:pPr>
            <a:r>
              <a:rPr lang="en-GB" dirty="0"/>
              <a:t>Immunosuppression </a:t>
            </a:r>
          </a:p>
          <a:p>
            <a:pPr marL="457200" indent="-457200">
              <a:lnSpc>
                <a:spcPct val="100000"/>
              </a:lnSpc>
              <a:buFont typeface="Arial" panose="020B0604020202020204" pitchFamily="34" charset="0"/>
              <a:buChar char="•"/>
            </a:pPr>
            <a:r>
              <a:rPr lang="en-GB" dirty="0"/>
              <a:t>Decreased reproductive function, decreased growth, and decreased production </a:t>
            </a:r>
          </a:p>
          <a:p>
            <a:pPr marL="457200" indent="-457200">
              <a:lnSpc>
                <a:spcPct val="100000"/>
              </a:lnSpc>
              <a:buFont typeface="Arial" panose="020B0604020202020204" pitchFamily="34" charset="0"/>
              <a:buChar char="•"/>
            </a:pPr>
            <a:r>
              <a:rPr lang="en-GB" dirty="0"/>
              <a:t>Carcinogenicity? </a:t>
            </a:r>
          </a:p>
          <a:p>
            <a:pPr marL="457200" indent="-457200">
              <a:lnSpc>
                <a:spcPct val="100000"/>
              </a:lnSpc>
              <a:buFont typeface="Arial" panose="020B0604020202020204" pitchFamily="34" charset="0"/>
              <a:buChar char="•"/>
            </a:pPr>
            <a:endParaRPr lang="en-US" dirty="0"/>
          </a:p>
        </p:txBody>
      </p:sp>
      <p:sp>
        <p:nvSpPr>
          <p:cNvPr id="4" name="TextBox 3"/>
          <p:cNvSpPr txBox="1"/>
          <p:nvPr/>
        </p:nvSpPr>
        <p:spPr bwMode="auto">
          <a:xfrm>
            <a:off x="2057401" y="5334000"/>
            <a:ext cx="5791200" cy="91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2400" dirty="0">
                <a:solidFill>
                  <a:srgbClr val="C00000"/>
                </a:solidFill>
              </a:rPr>
              <a:t>Feeding sheep 1,750 ppb aflatoxins for 3.5 years caused liver/nasal tumours  </a:t>
            </a:r>
            <a:endParaRPr lang="en-US" sz="2400" dirty="0">
              <a:solidFill>
                <a:srgbClr val="C00000"/>
              </a:solidFill>
            </a:endParaRPr>
          </a:p>
        </p:txBody>
      </p:sp>
    </p:spTree>
    <p:extLst>
      <p:ext uri="{BB962C8B-B14F-4D97-AF65-F5344CB8AC3E}">
        <p14:creationId xmlns:p14="http://schemas.microsoft.com/office/powerpoint/2010/main" val="588025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Interactions</a:t>
            </a:r>
          </a:p>
        </p:txBody>
      </p:sp>
      <p:sp>
        <p:nvSpPr>
          <p:cNvPr id="3" name="Content Placeholder 2"/>
          <p:cNvSpPr>
            <a:spLocks noGrp="1"/>
          </p:cNvSpPr>
          <p:nvPr>
            <p:ph sz="quarter" idx="10"/>
          </p:nvPr>
        </p:nvSpPr>
        <p:spPr>
          <a:xfrm>
            <a:off x="304800" y="1143000"/>
            <a:ext cx="8610600" cy="4572000"/>
          </a:xfrm>
        </p:spPr>
        <p:txBody>
          <a:bodyPr/>
          <a:lstStyle/>
          <a:p>
            <a:pPr>
              <a:lnSpc>
                <a:spcPct val="100000"/>
              </a:lnSpc>
            </a:pPr>
            <a:endParaRPr lang="en-US" dirty="0"/>
          </a:p>
        </p:txBody>
      </p:sp>
      <p:graphicFrame>
        <p:nvGraphicFramePr>
          <p:cNvPr id="5" name="Content Placeholder 3"/>
          <p:cNvGraphicFramePr>
            <a:graphicFrameLocks/>
          </p:cNvGraphicFramePr>
          <p:nvPr>
            <p:extLst>
              <p:ext uri="{D42A27DB-BD31-4B8C-83A1-F6EECF244321}">
                <p14:modId xmlns:p14="http://schemas.microsoft.com/office/powerpoint/2010/main" val="3090165600"/>
              </p:ext>
            </p:extLst>
          </p:nvPr>
        </p:nvGraphicFramePr>
        <p:xfrm>
          <a:off x="1905000" y="1295400"/>
          <a:ext cx="6096000" cy="5241393"/>
        </p:xfrm>
        <a:graphic>
          <a:graphicData uri="http://schemas.openxmlformats.org/drawingml/2006/table">
            <a:tbl>
              <a:tblPr firstRow="1" firstCol="1" bandRow="1">
                <a:tableStyleId>{21E4AEA4-8DFA-4A89-87EB-49C32662AFE0}</a:tableStyleId>
              </a:tblPr>
              <a:tblGrid>
                <a:gridCol w="1295251">
                  <a:extLst>
                    <a:ext uri="{9D8B030D-6E8A-4147-A177-3AD203B41FA5}">
                      <a16:colId xmlns:a16="http://schemas.microsoft.com/office/drawing/2014/main" val="20000"/>
                    </a:ext>
                  </a:extLst>
                </a:gridCol>
                <a:gridCol w="1443791">
                  <a:extLst>
                    <a:ext uri="{9D8B030D-6E8A-4147-A177-3AD203B41FA5}">
                      <a16:colId xmlns:a16="http://schemas.microsoft.com/office/drawing/2014/main" val="20001"/>
                    </a:ext>
                  </a:extLst>
                </a:gridCol>
                <a:gridCol w="3356958">
                  <a:extLst>
                    <a:ext uri="{9D8B030D-6E8A-4147-A177-3AD203B41FA5}">
                      <a16:colId xmlns:a16="http://schemas.microsoft.com/office/drawing/2014/main" val="20002"/>
                    </a:ext>
                  </a:extLst>
                </a:gridCol>
              </a:tblGrid>
              <a:tr h="294929">
                <a:tc>
                  <a:txBody>
                    <a:bodyPr/>
                    <a:lstStyle/>
                    <a:p>
                      <a:pPr marL="0" marR="0">
                        <a:lnSpc>
                          <a:spcPct val="120000"/>
                        </a:lnSpc>
                        <a:spcBef>
                          <a:spcPts val="0"/>
                        </a:spcBef>
                        <a:spcAft>
                          <a:spcPts val="0"/>
                        </a:spcAft>
                      </a:pPr>
                      <a:r>
                        <a:rPr lang="en-GB" sz="1400" b="1" dirty="0">
                          <a:effectLst/>
                        </a:rPr>
                        <a:t>Mycotoxin</a:t>
                      </a:r>
                      <a:endParaRPr lang="en-US" sz="1600" b="1" dirty="0">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Main fungi</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Impact on animal health</a:t>
                      </a:r>
                      <a:endParaRPr lang="en-US" sz="1600" b="1">
                        <a:effectLst/>
                        <a:latin typeface="Cambria"/>
                        <a:ea typeface="MS Mincho"/>
                        <a:cs typeface="Times New Roman"/>
                      </a:endParaRPr>
                    </a:p>
                  </a:txBody>
                  <a:tcPr marL="68580" marR="68580" marT="0" marB="0"/>
                </a:tc>
                <a:extLst>
                  <a:ext uri="{0D108BD9-81ED-4DB2-BD59-A6C34878D82A}">
                    <a16:rowId xmlns:a16="http://schemas.microsoft.com/office/drawing/2014/main" val="10000"/>
                  </a:ext>
                </a:extLst>
              </a:tr>
              <a:tr h="1561820">
                <a:tc>
                  <a:txBody>
                    <a:bodyPr/>
                    <a:lstStyle/>
                    <a:p>
                      <a:pPr marL="0" marR="0">
                        <a:lnSpc>
                          <a:spcPct val="120000"/>
                        </a:lnSpc>
                        <a:spcBef>
                          <a:spcPts val="0"/>
                        </a:spcBef>
                        <a:spcAft>
                          <a:spcPts val="0"/>
                        </a:spcAft>
                      </a:pPr>
                      <a:r>
                        <a:rPr lang="en-GB" sz="1400" b="1">
                          <a:effectLst/>
                        </a:rPr>
                        <a:t>Aflatoxins</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Aspergillus spp</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dirty="0">
                          <a:effectLst/>
                        </a:rPr>
                        <a:t>All livestock susceptible to different degrees. </a:t>
                      </a:r>
                      <a:endParaRPr lang="en-US" sz="1600" b="1" dirty="0">
                        <a:effectLst/>
                      </a:endParaRPr>
                    </a:p>
                    <a:p>
                      <a:pPr marL="0" marR="0">
                        <a:lnSpc>
                          <a:spcPct val="120000"/>
                        </a:lnSpc>
                        <a:spcBef>
                          <a:spcPts val="0"/>
                        </a:spcBef>
                        <a:spcAft>
                          <a:spcPts val="0"/>
                        </a:spcAft>
                      </a:pPr>
                      <a:r>
                        <a:rPr lang="en-GB" sz="1400" b="1" dirty="0">
                          <a:effectLst/>
                        </a:rPr>
                        <a:t>Acute toxicity, hepatotoxic and nephrotoxic. Carcinogenic and mutagenic. </a:t>
                      </a:r>
                      <a:endParaRPr lang="en-US" sz="1600" b="1" dirty="0">
                        <a:effectLst/>
                      </a:endParaRPr>
                    </a:p>
                    <a:p>
                      <a:pPr marL="0" marR="0">
                        <a:lnSpc>
                          <a:spcPct val="120000"/>
                        </a:lnSpc>
                        <a:spcBef>
                          <a:spcPts val="0"/>
                        </a:spcBef>
                        <a:spcAft>
                          <a:spcPts val="0"/>
                        </a:spcAft>
                      </a:pPr>
                      <a:r>
                        <a:rPr lang="en-GB" sz="1400" b="1" dirty="0">
                          <a:effectLst/>
                        </a:rPr>
                        <a:t>Growth impairment. Immunosuppression.</a:t>
                      </a:r>
                      <a:endParaRPr lang="en-US" sz="1600" b="1" dirty="0">
                        <a:effectLst/>
                        <a:latin typeface="Cambria"/>
                        <a:ea typeface="MS Mincho"/>
                        <a:cs typeface="Times New Roman"/>
                      </a:endParaRPr>
                    </a:p>
                  </a:txBody>
                  <a:tcPr marL="68580" marR="68580" marT="0" marB="0"/>
                </a:tc>
                <a:extLst>
                  <a:ext uri="{0D108BD9-81ED-4DB2-BD59-A6C34878D82A}">
                    <a16:rowId xmlns:a16="http://schemas.microsoft.com/office/drawing/2014/main" val="10001"/>
                  </a:ext>
                </a:extLst>
              </a:tr>
              <a:tr h="884787">
                <a:tc>
                  <a:txBody>
                    <a:bodyPr/>
                    <a:lstStyle/>
                    <a:p>
                      <a:pPr marL="0" marR="0">
                        <a:lnSpc>
                          <a:spcPct val="120000"/>
                        </a:lnSpc>
                        <a:spcBef>
                          <a:spcPts val="0"/>
                        </a:spcBef>
                        <a:spcAft>
                          <a:spcPts val="0"/>
                        </a:spcAft>
                      </a:pPr>
                      <a:r>
                        <a:rPr lang="en-GB" sz="1400" b="1">
                          <a:effectLst/>
                        </a:rPr>
                        <a:t>Ochratoxin A</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Aspergillus spp, Penicillum spp</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Nephrotoxic</a:t>
                      </a:r>
                      <a:endParaRPr lang="en-US" sz="1600" b="1">
                        <a:effectLst/>
                      </a:endParaRPr>
                    </a:p>
                    <a:p>
                      <a:pPr marL="0" marR="0">
                        <a:lnSpc>
                          <a:spcPct val="120000"/>
                        </a:lnSpc>
                        <a:spcBef>
                          <a:spcPts val="0"/>
                        </a:spcBef>
                        <a:spcAft>
                          <a:spcPts val="0"/>
                        </a:spcAft>
                      </a:pPr>
                      <a:r>
                        <a:rPr lang="en-GB" sz="1400" b="1">
                          <a:effectLst/>
                        </a:rPr>
                        <a:t>Immunosuppression</a:t>
                      </a:r>
                      <a:endParaRPr lang="en-US" sz="1600" b="1">
                        <a:effectLst/>
                      </a:endParaRPr>
                    </a:p>
                    <a:p>
                      <a:pPr marL="0" marR="0">
                        <a:lnSpc>
                          <a:spcPct val="120000"/>
                        </a:lnSpc>
                        <a:spcBef>
                          <a:spcPts val="0"/>
                        </a:spcBef>
                        <a:spcAft>
                          <a:spcPts val="0"/>
                        </a:spcAft>
                      </a:pPr>
                      <a:r>
                        <a:rPr lang="en-GB" sz="1400" b="1">
                          <a:effectLst/>
                        </a:rPr>
                        <a:t>Possibly carcinogenic</a:t>
                      </a:r>
                      <a:endParaRPr lang="en-US" sz="1600" b="1">
                        <a:effectLst/>
                        <a:latin typeface="Cambria"/>
                        <a:ea typeface="MS Mincho"/>
                        <a:cs typeface="Times New Roman"/>
                      </a:endParaRPr>
                    </a:p>
                  </a:txBody>
                  <a:tcPr marL="68580" marR="68580" marT="0" marB="0"/>
                </a:tc>
                <a:extLst>
                  <a:ext uri="{0D108BD9-81ED-4DB2-BD59-A6C34878D82A}">
                    <a16:rowId xmlns:a16="http://schemas.microsoft.com/office/drawing/2014/main" val="10002"/>
                  </a:ext>
                </a:extLst>
              </a:tr>
              <a:tr h="660070">
                <a:tc>
                  <a:txBody>
                    <a:bodyPr/>
                    <a:lstStyle/>
                    <a:p>
                      <a:pPr marL="0" marR="0">
                        <a:lnSpc>
                          <a:spcPct val="120000"/>
                        </a:lnSpc>
                        <a:spcBef>
                          <a:spcPts val="0"/>
                        </a:spcBef>
                        <a:spcAft>
                          <a:spcPts val="0"/>
                        </a:spcAft>
                      </a:pPr>
                      <a:r>
                        <a:rPr lang="en-GB" sz="1400" b="1">
                          <a:effectLst/>
                        </a:rPr>
                        <a:t>Fumonisins</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dirty="0">
                          <a:effectLst/>
                        </a:rPr>
                        <a:t>Fusarium </a:t>
                      </a:r>
                      <a:r>
                        <a:rPr lang="en-GB" sz="1400" b="1" dirty="0" err="1">
                          <a:effectLst/>
                        </a:rPr>
                        <a:t>spp</a:t>
                      </a:r>
                      <a:endParaRPr lang="en-US" sz="1600" b="1" dirty="0">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Toxic to liver and central nervous system</a:t>
                      </a:r>
                      <a:endParaRPr lang="en-US" sz="1600" b="1">
                        <a:effectLst/>
                      </a:endParaRPr>
                    </a:p>
                    <a:p>
                      <a:pPr marL="0" marR="0">
                        <a:lnSpc>
                          <a:spcPct val="120000"/>
                        </a:lnSpc>
                        <a:spcBef>
                          <a:spcPts val="0"/>
                        </a:spcBef>
                        <a:spcAft>
                          <a:spcPts val="0"/>
                        </a:spcAft>
                      </a:pPr>
                      <a:r>
                        <a:rPr lang="en-GB" sz="1400" b="1">
                          <a:effectLst/>
                        </a:rPr>
                        <a:t>Possibly carcinogenic</a:t>
                      </a:r>
                      <a:endParaRPr lang="en-US" sz="1600" b="1">
                        <a:effectLst/>
                        <a:latin typeface="Cambria"/>
                        <a:ea typeface="MS Mincho"/>
                        <a:cs typeface="Times New Roman"/>
                      </a:endParaRPr>
                    </a:p>
                  </a:txBody>
                  <a:tcPr marL="68580" marR="68580" marT="0" marB="0"/>
                </a:tc>
                <a:extLst>
                  <a:ext uri="{0D108BD9-81ED-4DB2-BD59-A6C34878D82A}">
                    <a16:rowId xmlns:a16="http://schemas.microsoft.com/office/drawing/2014/main" val="10003"/>
                  </a:ext>
                </a:extLst>
              </a:tr>
              <a:tr h="1179717">
                <a:tc>
                  <a:txBody>
                    <a:bodyPr/>
                    <a:lstStyle/>
                    <a:p>
                      <a:pPr marL="0" marR="0">
                        <a:lnSpc>
                          <a:spcPct val="120000"/>
                        </a:lnSpc>
                        <a:spcBef>
                          <a:spcPts val="0"/>
                        </a:spcBef>
                        <a:spcAft>
                          <a:spcPts val="0"/>
                        </a:spcAft>
                      </a:pPr>
                      <a:r>
                        <a:rPr lang="en-GB" sz="1400" b="1">
                          <a:effectLst/>
                        </a:rPr>
                        <a:t>Zearalenone</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Fusarium spp</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dirty="0">
                          <a:effectLst/>
                        </a:rPr>
                        <a:t>Swine highly sensitive, cattle less sensitive. Endocrine disruption. Estrogenic effects, reduced reproduction, feminisation, malformations.</a:t>
                      </a:r>
                      <a:endParaRPr lang="en-US" sz="1600" b="1" dirty="0">
                        <a:effectLst/>
                        <a:latin typeface="Cambria"/>
                        <a:ea typeface="MS Mincho"/>
                        <a:cs typeface="Times New Roman"/>
                      </a:endParaRPr>
                    </a:p>
                  </a:txBody>
                  <a:tcPr marL="68580" marR="68580" marT="0" marB="0"/>
                </a:tc>
                <a:extLst>
                  <a:ext uri="{0D108BD9-81ED-4DB2-BD59-A6C34878D82A}">
                    <a16:rowId xmlns:a16="http://schemas.microsoft.com/office/drawing/2014/main" val="10004"/>
                  </a:ext>
                </a:extLst>
              </a:tr>
              <a:tr h="660070">
                <a:tc>
                  <a:txBody>
                    <a:bodyPr/>
                    <a:lstStyle/>
                    <a:p>
                      <a:pPr marL="0" marR="0">
                        <a:lnSpc>
                          <a:spcPct val="120000"/>
                        </a:lnSpc>
                        <a:spcBef>
                          <a:spcPts val="0"/>
                        </a:spcBef>
                        <a:spcAft>
                          <a:spcPts val="0"/>
                        </a:spcAft>
                      </a:pPr>
                      <a:r>
                        <a:rPr lang="en-GB" sz="1400" b="1">
                          <a:effectLst/>
                        </a:rPr>
                        <a:t>Trichotecenes</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a:effectLst/>
                        </a:rPr>
                        <a:t>Fusarium spp</a:t>
                      </a:r>
                      <a:endParaRPr lang="en-US" sz="1600" b="1">
                        <a:effectLst/>
                        <a:latin typeface="Cambria"/>
                        <a:ea typeface="MS Mincho"/>
                        <a:cs typeface="Times New Roman"/>
                      </a:endParaRPr>
                    </a:p>
                  </a:txBody>
                  <a:tcPr marL="68580" marR="68580" marT="0" marB="0"/>
                </a:tc>
                <a:tc>
                  <a:txBody>
                    <a:bodyPr/>
                    <a:lstStyle/>
                    <a:p>
                      <a:pPr marL="0" marR="0">
                        <a:lnSpc>
                          <a:spcPct val="120000"/>
                        </a:lnSpc>
                        <a:spcBef>
                          <a:spcPts val="0"/>
                        </a:spcBef>
                        <a:spcAft>
                          <a:spcPts val="0"/>
                        </a:spcAft>
                      </a:pPr>
                      <a:r>
                        <a:rPr lang="en-GB" sz="1400" b="1" dirty="0">
                          <a:effectLst/>
                        </a:rPr>
                        <a:t>Gastrointestinal disturbance. Reduced feed intake. Ill-thrift. Immunosuppression. </a:t>
                      </a:r>
                      <a:endParaRPr lang="en-US" sz="1600" b="1" dirty="0">
                        <a:effectLst/>
                        <a:latin typeface="Cambria"/>
                        <a:ea typeface="MS Mincho"/>
                        <a:cs typeface="Times New Roman"/>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7827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45228" y="1355939"/>
            <a:ext cx="838200" cy="838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71671" y="6488668"/>
            <a:ext cx="854914" cy="369332"/>
          </a:xfrm>
          <a:prstGeom prst="rect">
            <a:avLst/>
          </a:prstGeom>
          <a:noFill/>
        </p:spPr>
        <p:txBody>
          <a:bodyPr wrap="none" rtlCol="0">
            <a:spAutoFit/>
          </a:bodyPr>
          <a:lstStyle/>
          <a:p>
            <a:r>
              <a:rPr lang="en-US" dirty="0"/>
              <a:t>Farmer</a:t>
            </a:r>
          </a:p>
        </p:txBody>
      </p:sp>
      <p:sp>
        <p:nvSpPr>
          <p:cNvPr id="15" name="TextBox 14"/>
          <p:cNvSpPr txBox="1"/>
          <p:nvPr/>
        </p:nvSpPr>
        <p:spPr>
          <a:xfrm>
            <a:off x="6324600" y="6489059"/>
            <a:ext cx="1143262" cy="369332"/>
          </a:xfrm>
          <a:prstGeom prst="rect">
            <a:avLst/>
          </a:prstGeom>
          <a:noFill/>
        </p:spPr>
        <p:txBody>
          <a:bodyPr wrap="none" rtlCol="0">
            <a:spAutoFit/>
          </a:bodyPr>
          <a:lstStyle/>
          <a:p>
            <a:r>
              <a:rPr lang="en-US" dirty="0"/>
              <a:t>Consumer</a:t>
            </a:r>
          </a:p>
        </p:txBody>
      </p:sp>
      <p:cxnSp>
        <p:nvCxnSpPr>
          <p:cNvPr id="18" name="Straight Connector 17"/>
          <p:cNvCxnSpPr/>
          <p:nvPr/>
        </p:nvCxnSpPr>
        <p:spPr>
          <a:xfrm>
            <a:off x="1295400" y="152400"/>
            <a:ext cx="0" cy="667361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25022" y="208945"/>
            <a:ext cx="1159492" cy="646331"/>
          </a:xfrm>
          <a:prstGeom prst="rect">
            <a:avLst/>
          </a:prstGeom>
          <a:noFill/>
        </p:spPr>
        <p:txBody>
          <a:bodyPr wrap="square" rtlCol="0">
            <a:spAutoFit/>
          </a:bodyPr>
          <a:lstStyle/>
          <a:p>
            <a:r>
              <a:rPr lang="en-US" dirty="0">
                <a:solidFill>
                  <a:schemeClr val="bg1"/>
                </a:solidFill>
              </a:rPr>
              <a:t>Economic flow</a:t>
            </a:r>
          </a:p>
        </p:txBody>
      </p:sp>
      <p:sp>
        <p:nvSpPr>
          <p:cNvPr id="26" name="TextBox 25"/>
          <p:cNvSpPr txBox="1"/>
          <p:nvPr/>
        </p:nvSpPr>
        <p:spPr>
          <a:xfrm>
            <a:off x="135908" y="2366353"/>
            <a:ext cx="1159492" cy="646331"/>
          </a:xfrm>
          <a:prstGeom prst="rect">
            <a:avLst/>
          </a:prstGeom>
          <a:noFill/>
        </p:spPr>
        <p:txBody>
          <a:bodyPr wrap="square" rtlCol="0">
            <a:spAutoFit/>
          </a:bodyPr>
          <a:lstStyle/>
          <a:p>
            <a:r>
              <a:rPr lang="en-US" dirty="0"/>
              <a:t>Aflatoxin flow</a:t>
            </a:r>
          </a:p>
        </p:txBody>
      </p:sp>
      <p:sp>
        <p:nvSpPr>
          <p:cNvPr id="21" name="TextBox 20"/>
          <p:cNvSpPr txBox="1"/>
          <p:nvPr/>
        </p:nvSpPr>
        <p:spPr>
          <a:xfrm>
            <a:off x="116858" y="5715000"/>
            <a:ext cx="1197592" cy="646331"/>
          </a:xfrm>
          <a:prstGeom prst="rect">
            <a:avLst/>
          </a:prstGeom>
          <a:noFill/>
        </p:spPr>
        <p:txBody>
          <a:bodyPr wrap="square" rtlCol="0">
            <a:spAutoFit/>
          </a:bodyPr>
          <a:lstStyle/>
          <a:p>
            <a:r>
              <a:rPr lang="en-US" dirty="0"/>
              <a:t>Human exposure</a:t>
            </a:r>
          </a:p>
        </p:txBody>
      </p:sp>
      <p:sp>
        <p:nvSpPr>
          <p:cNvPr id="22" name="TextBox 21"/>
          <p:cNvSpPr txBox="1"/>
          <p:nvPr/>
        </p:nvSpPr>
        <p:spPr>
          <a:xfrm>
            <a:off x="1535535" y="542014"/>
            <a:ext cx="842150" cy="523220"/>
          </a:xfrm>
          <a:prstGeom prst="rect">
            <a:avLst/>
          </a:prstGeom>
          <a:noFill/>
          <a:ln>
            <a:solidFill>
              <a:schemeClr val="tx1"/>
            </a:solidFill>
          </a:ln>
        </p:spPr>
        <p:txBody>
          <a:bodyPr wrap="square" rtlCol="0">
            <a:spAutoFit/>
          </a:bodyPr>
          <a:lstStyle/>
          <a:p>
            <a:r>
              <a:rPr lang="en-US" sz="1400" dirty="0">
                <a:solidFill>
                  <a:schemeClr val="bg1"/>
                </a:solidFill>
              </a:rPr>
              <a:t>Feed producer</a:t>
            </a:r>
          </a:p>
        </p:txBody>
      </p:sp>
      <p:grpSp>
        <p:nvGrpSpPr>
          <p:cNvPr id="54" name="Group 53"/>
          <p:cNvGrpSpPr/>
          <p:nvPr/>
        </p:nvGrpSpPr>
        <p:grpSpPr>
          <a:xfrm>
            <a:off x="1480458" y="1355939"/>
            <a:ext cx="7625439" cy="5250102"/>
            <a:chOff x="1480458" y="1355939"/>
            <a:chExt cx="7625439" cy="5250102"/>
          </a:xfrm>
        </p:grpSpPr>
        <p:pic>
          <p:nvPicPr>
            <p:cNvPr id="1026"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5771" y="2673110"/>
              <a:ext cx="8382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ew detail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19600" y="1704281"/>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ther reading to children"/>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324600" y="5183187"/>
              <a:ext cx="1422854" cy="14228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iew detail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464420" y="25854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2765" y="1704281"/>
              <a:ext cx="614271" cy="400110"/>
            </a:xfrm>
            <a:prstGeom prst="rect">
              <a:avLst/>
            </a:prstGeom>
            <a:noFill/>
          </p:spPr>
          <p:txBody>
            <a:bodyPr wrap="none" rtlCol="0">
              <a:spAutoFit/>
            </a:bodyPr>
            <a:lstStyle/>
            <a:p>
              <a:r>
                <a:rPr lang="en-US" sz="2000" b="1" dirty="0"/>
                <a:t>AB1</a:t>
              </a:r>
            </a:p>
          </p:txBody>
        </p:sp>
        <p:sp>
          <p:nvSpPr>
            <p:cNvPr id="11" name="TextBox 10"/>
            <p:cNvSpPr txBox="1"/>
            <p:nvPr/>
          </p:nvSpPr>
          <p:spPr>
            <a:xfrm>
              <a:off x="1689550" y="2923481"/>
              <a:ext cx="614271" cy="400110"/>
            </a:xfrm>
            <a:prstGeom prst="rect">
              <a:avLst/>
            </a:prstGeom>
            <a:noFill/>
          </p:spPr>
          <p:txBody>
            <a:bodyPr wrap="none" rtlCol="0">
              <a:spAutoFit/>
            </a:bodyPr>
            <a:lstStyle/>
            <a:p>
              <a:r>
                <a:rPr lang="en-US" sz="2000" b="1" dirty="0"/>
                <a:t>AB1</a:t>
              </a:r>
            </a:p>
          </p:txBody>
        </p:sp>
        <p:sp>
          <p:nvSpPr>
            <p:cNvPr id="12" name="TextBox 11"/>
            <p:cNvSpPr txBox="1"/>
            <p:nvPr/>
          </p:nvSpPr>
          <p:spPr>
            <a:xfrm>
              <a:off x="4669971" y="2523371"/>
              <a:ext cx="1524000" cy="400110"/>
            </a:xfrm>
            <a:prstGeom prst="rect">
              <a:avLst/>
            </a:prstGeom>
            <a:noFill/>
          </p:spPr>
          <p:txBody>
            <a:bodyPr wrap="square" rtlCol="0">
              <a:spAutoFit/>
            </a:bodyPr>
            <a:lstStyle/>
            <a:p>
              <a:r>
                <a:rPr lang="en-US" sz="2000" b="1" dirty="0"/>
                <a:t>AB1-&gt; AM1</a:t>
              </a:r>
            </a:p>
          </p:txBody>
        </p:sp>
        <p:sp>
          <p:nvSpPr>
            <p:cNvPr id="13" name="TextBox 12"/>
            <p:cNvSpPr txBox="1"/>
            <p:nvPr/>
          </p:nvSpPr>
          <p:spPr>
            <a:xfrm>
              <a:off x="7693020" y="3056185"/>
              <a:ext cx="694421" cy="400110"/>
            </a:xfrm>
            <a:prstGeom prst="rect">
              <a:avLst/>
            </a:prstGeom>
            <a:noFill/>
          </p:spPr>
          <p:txBody>
            <a:bodyPr wrap="none" rtlCol="0">
              <a:spAutoFit/>
            </a:bodyPr>
            <a:lstStyle/>
            <a:p>
              <a:r>
                <a:rPr lang="en-US" sz="2000" b="1" dirty="0"/>
                <a:t>AM1</a:t>
              </a:r>
            </a:p>
          </p:txBody>
        </p:sp>
        <p:sp>
          <p:nvSpPr>
            <p:cNvPr id="6" name="TextBox 5"/>
            <p:cNvSpPr txBox="1"/>
            <p:nvPr/>
          </p:nvSpPr>
          <p:spPr>
            <a:xfrm>
              <a:off x="1480458" y="3739910"/>
              <a:ext cx="1196994" cy="923330"/>
            </a:xfrm>
            <a:prstGeom prst="rect">
              <a:avLst/>
            </a:prstGeom>
            <a:noFill/>
          </p:spPr>
          <p:txBody>
            <a:bodyPr wrap="square" rtlCol="0">
              <a:spAutoFit/>
            </a:bodyPr>
            <a:lstStyle/>
            <a:p>
              <a:r>
                <a:rPr lang="en-US" dirty="0"/>
                <a:t>Corn/feed produced at farm</a:t>
              </a:r>
            </a:p>
          </p:txBody>
        </p:sp>
        <p:sp>
          <p:nvSpPr>
            <p:cNvPr id="16" name="TextBox 15"/>
            <p:cNvSpPr txBox="1"/>
            <p:nvPr/>
          </p:nvSpPr>
          <p:spPr>
            <a:xfrm>
              <a:off x="3357036" y="1355939"/>
              <a:ext cx="1196994" cy="646331"/>
            </a:xfrm>
            <a:prstGeom prst="rect">
              <a:avLst/>
            </a:prstGeom>
            <a:noFill/>
          </p:spPr>
          <p:txBody>
            <a:bodyPr wrap="square" rtlCol="0">
              <a:spAutoFit/>
            </a:bodyPr>
            <a:lstStyle/>
            <a:p>
              <a:r>
                <a:rPr lang="en-US" dirty="0"/>
                <a:t>Corn/feed purchased</a:t>
              </a:r>
            </a:p>
          </p:txBody>
        </p:sp>
        <p:sp>
          <p:nvSpPr>
            <p:cNvPr id="8" name="TextBox 7"/>
            <p:cNvSpPr txBox="1"/>
            <p:nvPr/>
          </p:nvSpPr>
          <p:spPr>
            <a:xfrm>
              <a:off x="7429498" y="4109438"/>
              <a:ext cx="1676399" cy="646331"/>
            </a:xfrm>
            <a:prstGeom prst="rect">
              <a:avLst/>
            </a:prstGeom>
            <a:noFill/>
          </p:spPr>
          <p:txBody>
            <a:bodyPr wrap="square" rtlCol="0">
              <a:spAutoFit/>
            </a:bodyPr>
            <a:lstStyle/>
            <a:p>
              <a:r>
                <a:rPr lang="en-US" dirty="0"/>
                <a:t>Milk produced at farm</a:t>
              </a:r>
            </a:p>
          </p:txBody>
        </p:sp>
        <p:sp>
          <p:nvSpPr>
            <p:cNvPr id="10" name="Right Arrow 9"/>
            <p:cNvSpPr/>
            <p:nvPr/>
          </p:nvSpPr>
          <p:spPr>
            <a:xfrm>
              <a:off x="2645228" y="2841838"/>
              <a:ext cx="1415143" cy="473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553200" y="3173853"/>
              <a:ext cx="876298"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 Arrow 8"/>
            <p:cNvSpPr/>
            <p:nvPr/>
          </p:nvSpPr>
          <p:spPr>
            <a:xfrm rot="10800000" flipH="1">
              <a:off x="3145971" y="2368310"/>
              <a:ext cx="914400" cy="94705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Arrow Connector 23"/>
            <p:cNvCxnSpPr/>
            <p:nvPr/>
          </p:nvCxnSpPr>
          <p:spPr>
            <a:xfrm>
              <a:off x="2794686" y="38577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94686" y="38577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65731" y="3942626"/>
              <a:ext cx="614271" cy="400110"/>
            </a:xfrm>
            <a:prstGeom prst="rect">
              <a:avLst/>
            </a:prstGeom>
            <a:noFill/>
          </p:spPr>
          <p:txBody>
            <a:bodyPr wrap="none" rtlCol="0">
              <a:spAutoFit/>
            </a:bodyPr>
            <a:lstStyle/>
            <a:p>
              <a:r>
                <a:rPr lang="en-US" sz="2000" b="1" dirty="0"/>
                <a:t>AB1</a:t>
              </a:r>
            </a:p>
          </p:txBody>
        </p:sp>
        <p:grpSp>
          <p:nvGrpSpPr>
            <p:cNvPr id="30" name="Group 29"/>
            <p:cNvGrpSpPr/>
            <p:nvPr/>
          </p:nvGrpSpPr>
          <p:grpSpPr>
            <a:xfrm flipH="1">
              <a:off x="4133891" y="3880838"/>
              <a:ext cx="3301314" cy="1628622"/>
              <a:chOff x="2947086" y="4010178"/>
              <a:chExt cx="3301314" cy="1628622"/>
            </a:xfrm>
          </p:grpSpPr>
          <p:cxnSp>
            <p:nvCxnSpPr>
              <p:cNvPr id="37" name="Straight Arrow Connector 36"/>
              <p:cNvCxnSpPr/>
              <p:nvPr/>
            </p:nvCxnSpPr>
            <p:spPr>
              <a:xfrm>
                <a:off x="2947086" y="40101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947086" y="40101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6761834" y="3942626"/>
              <a:ext cx="694421" cy="400110"/>
            </a:xfrm>
            <a:prstGeom prst="rect">
              <a:avLst/>
            </a:prstGeom>
            <a:noFill/>
          </p:spPr>
          <p:txBody>
            <a:bodyPr wrap="none" rtlCol="0">
              <a:spAutoFit/>
            </a:bodyPr>
            <a:lstStyle/>
            <a:p>
              <a:r>
                <a:rPr lang="en-US" sz="2000" b="1" dirty="0"/>
                <a:t>AM1</a:t>
              </a:r>
            </a:p>
          </p:txBody>
        </p:sp>
        <p:pic>
          <p:nvPicPr>
            <p:cNvPr id="1036" name="Picture 12" descr="View details"/>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792225" y="5279569"/>
              <a:ext cx="1341666" cy="1230089"/>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4833474" y="1451873"/>
              <a:ext cx="1325532" cy="369332"/>
            </a:xfrm>
            <a:prstGeom prst="rect">
              <a:avLst/>
            </a:prstGeom>
            <a:noFill/>
          </p:spPr>
          <p:txBody>
            <a:bodyPr wrap="square" rtlCol="0">
              <a:spAutoFit/>
            </a:bodyPr>
            <a:lstStyle/>
            <a:p>
              <a:r>
                <a:rPr lang="en-US" dirty="0"/>
                <a:t>Treatments</a:t>
              </a:r>
            </a:p>
          </p:txBody>
        </p:sp>
        <p:sp>
          <p:nvSpPr>
            <p:cNvPr id="49" name="Right Arrow 48"/>
            <p:cNvSpPr/>
            <p:nvPr/>
          </p:nvSpPr>
          <p:spPr>
            <a:xfrm rot="5400000">
              <a:off x="5365418" y="1839524"/>
              <a:ext cx="438149"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TextBox 42"/>
          <p:cNvSpPr txBox="1"/>
          <p:nvPr/>
        </p:nvSpPr>
        <p:spPr>
          <a:xfrm>
            <a:off x="2904221" y="542014"/>
            <a:ext cx="670528" cy="523220"/>
          </a:xfrm>
          <a:prstGeom prst="rect">
            <a:avLst/>
          </a:prstGeom>
          <a:noFill/>
          <a:ln>
            <a:solidFill>
              <a:schemeClr val="tx1"/>
            </a:solidFill>
          </a:ln>
        </p:spPr>
        <p:txBody>
          <a:bodyPr wrap="square" rtlCol="0">
            <a:spAutoFit/>
          </a:bodyPr>
          <a:lstStyle/>
          <a:p>
            <a:r>
              <a:rPr lang="en-US" sz="1400" dirty="0">
                <a:solidFill>
                  <a:schemeClr val="bg1"/>
                </a:solidFill>
              </a:rPr>
              <a:t>Feed seller</a:t>
            </a:r>
          </a:p>
        </p:txBody>
      </p:sp>
      <p:sp>
        <p:nvSpPr>
          <p:cNvPr id="45" name="TextBox 44"/>
          <p:cNvSpPr txBox="1"/>
          <p:nvPr/>
        </p:nvSpPr>
        <p:spPr>
          <a:xfrm>
            <a:off x="4833474" y="731381"/>
            <a:ext cx="842150" cy="307777"/>
          </a:xfrm>
          <a:prstGeom prst="rect">
            <a:avLst/>
          </a:prstGeom>
          <a:noFill/>
          <a:ln>
            <a:solidFill>
              <a:schemeClr val="tx1"/>
            </a:solidFill>
          </a:ln>
        </p:spPr>
        <p:txBody>
          <a:bodyPr wrap="square" rtlCol="0">
            <a:spAutoFit/>
          </a:bodyPr>
          <a:lstStyle/>
          <a:p>
            <a:r>
              <a:rPr lang="en-US" sz="1400" dirty="0">
                <a:solidFill>
                  <a:schemeClr val="bg1"/>
                </a:solidFill>
              </a:rPr>
              <a:t>Farmer</a:t>
            </a:r>
          </a:p>
        </p:txBody>
      </p:sp>
      <p:sp>
        <p:nvSpPr>
          <p:cNvPr id="47" name="TextBox 46"/>
          <p:cNvSpPr txBox="1"/>
          <p:nvPr/>
        </p:nvSpPr>
        <p:spPr>
          <a:xfrm>
            <a:off x="4049309" y="55056"/>
            <a:ext cx="1589491" cy="307777"/>
          </a:xfrm>
          <a:prstGeom prst="rect">
            <a:avLst/>
          </a:prstGeom>
          <a:noFill/>
          <a:ln>
            <a:solidFill>
              <a:schemeClr val="tx1"/>
            </a:solidFill>
          </a:ln>
        </p:spPr>
        <p:txBody>
          <a:bodyPr wrap="square" rtlCol="0">
            <a:spAutoFit/>
          </a:bodyPr>
          <a:lstStyle/>
          <a:p>
            <a:r>
              <a:rPr lang="en-US" sz="1400" dirty="0">
                <a:solidFill>
                  <a:schemeClr val="bg1"/>
                </a:solidFill>
              </a:rPr>
              <a:t>Veterinary services</a:t>
            </a:r>
          </a:p>
        </p:txBody>
      </p:sp>
      <p:sp>
        <p:nvSpPr>
          <p:cNvPr id="50" name="TextBox 49"/>
          <p:cNvSpPr txBox="1"/>
          <p:nvPr/>
        </p:nvSpPr>
        <p:spPr>
          <a:xfrm>
            <a:off x="6388842" y="623659"/>
            <a:ext cx="745984" cy="523220"/>
          </a:xfrm>
          <a:prstGeom prst="rect">
            <a:avLst/>
          </a:prstGeom>
          <a:noFill/>
          <a:ln>
            <a:solidFill>
              <a:schemeClr val="tx1"/>
            </a:solidFill>
          </a:ln>
        </p:spPr>
        <p:txBody>
          <a:bodyPr wrap="square" rtlCol="0">
            <a:spAutoFit/>
          </a:bodyPr>
          <a:lstStyle/>
          <a:p>
            <a:r>
              <a:rPr lang="en-US" sz="1400" dirty="0">
                <a:solidFill>
                  <a:schemeClr val="bg1"/>
                </a:solidFill>
              </a:rPr>
              <a:t>Milk retailer</a:t>
            </a:r>
          </a:p>
        </p:txBody>
      </p:sp>
      <p:sp>
        <p:nvSpPr>
          <p:cNvPr id="51" name="TextBox 50"/>
          <p:cNvSpPr txBox="1"/>
          <p:nvPr/>
        </p:nvSpPr>
        <p:spPr>
          <a:xfrm>
            <a:off x="1509075" y="42721"/>
            <a:ext cx="1847961" cy="307777"/>
          </a:xfrm>
          <a:prstGeom prst="rect">
            <a:avLst/>
          </a:prstGeom>
          <a:noFill/>
          <a:ln>
            <a:solidFill>
              <a:schemeClr val="tx1"/>
            </a:solidFill>
          </a:ln>
        </p:spPr>
        <p:txBody>
          <a:bodyPr wrap="square" rtlCol="0">
            <a:spAutoFit/>
          </a:bodyPr>
          <a:lstStyle/>
          <a:p>
            <a:r>
              <a:rPr lang="en-US" sz="1400" dirty="0">
                <a:solidFill>
                  <a:schemeClr val="bg1"/>
                </a:solidFill>
              </a:rPr>
              <a:t>Agricultural services</a:t>
            </a:r>
          </a:p>
        </p:txBody>
      </p:sp>
      <p:sp>
        <p:nvSpPr>
          <p:cNvPr id="52" name="TextBox 51"/>
          <p:cNvSpPr txBox="1"/>
          <p:nvPr/>
        </p:nvSpPr>
        <p:spPr>
          <a:xfrm>
            <a:off x="8040230" y="731380"/>
            <a:ext cx="950323" cy="307777"/>
          </a:xfrm>
          <a:prstGeom prst="rect">
            <a:avLst/>
          </a:prstGeom>
          <a:noFill/>
          <a:ln>
            <a:solidFill>
              <a:schemeClr val="tx1"/>
            </a:solidFill>
          </a:ln>
        </p:spPr>
        <p:txBody>
          <a:bodyPr wrap="square" rtlCol="0">
            <a:spAutoFit/>
          </a:bodyPr>
          <a:lstStyle/>
          <a:p>
            <a:r>
              <a:rPr lang="en-US" sz="1400" dirty="0">
                <a:solidFill>
                  <a:schemeClr val="bg1"/>
                </a:solidFill>
              </a:rPr>
              <a:t>Consumer</a:t>
            </a:r>
          </a:p>
        </p:txBody>
      </p:sp>
      <p:cxnSp>
        <p:nvCxnSpPr>
          <p:cNvPr id="3" name="Straight Arrow Connector 2"/>
          <p:cNvCxnSpPr/>
          <p:nvPr/>
        </p:nvCxnSpPr>
        <p:spPr>
          <a:xfrm flipH="1">
            <a:off x="7239000" y="885268"/>
            <a:ext cx="68580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5784548" y="885268"/>
            <a:ext cx="54005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4844054" y="362833"/>
            <a:ext cx="261346" cy="260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3810000" y="855276"/>
            <a:ext cx="8599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2433055" y="855276"/>
            <a:ext cx="36163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2078955" y="362833"/>
            <a:ext cx="224866" cy="1304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1803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Presentation outline</a:t>
            </a:r>
          </a:p>
        </p:txBody>
      </p:sp>
      <p:sp>
        <p:nvSpPr>
          <p:cNvPr id="3" name="Content Placeholder 2"/>
          <p:cNvSpPr>
            <a:spLocks noGrp="1"/>
          </p:cNvSpPr>
          <p:nvPr>
            <p:ph sz="quarter" idx="10"/>
          </p:nvPr>
        </p:nvSpPr>
        <p:spPr/>
        <p:txBody>
          <a:bodyPr/>
          <a:lstStyle/>
          <a:p>
            <a:pPr marL="457200" indent="-457200">
              <a:lnSpc>
                <a:spcPct val="100000"/>
              </a:lnSpc>
              <a:buFont typeface="Arial" panose="020B0604020202020204" pitchFamily="34" charset="0"/>
              <a:buChar char="•"/>
            </a:pPr>
            <a:r>
              <a:rPr lang="en-US" dirty="0"/>
              <a:t>Food safety</a:t>
            </a:r>
          </a:p>
          <a:p>
            <a:pPr marL="457200" indent="-457200">
              <a:lnSpc>
                <a:spcPct val="100000"/>
              </a:lnSpc>
              <a:buFont typeface="Arial" panose="020B0604020202020204" pitchFamily="34" charset="0"/>
              <a:buChar char="•"/>
            </a:pPr>
            <a:r>
              <a:rPr lang="en-US" dirty="0"/>
              <a:t>Aflatoxin contamination</a:t>
            </a:r>
          </a:p>
          <a:p>
            <a:pPr marL="1200150" lvl="1" indent="-457200">
              <a:buFont typeface="Arial" panose="020B0604020202020204" pitchFamily="34" charset="0"/>
              <a:buChar char="•"/>
            </a:pPr>
            <a:r>
              <a:rPr lang="en-US" dirty="0"/>
              <a:t>Globally</a:t>
            </a:r>
          </a:p>
          <a:p>
            <a:pPr marL="1200150" lvl="1" indent="-457200">
              <a:buFont typeface="Arial" panose="020B0604020202020204" pitchFamily="34" charset="0"/>
              <a:buChar char="•"/>
            </a:pPr>
            <a:r>
              <a:rPr lang="en-US" dirty="0"/>
              <a:t>Our work in Africa</a:t>
            </a:r>
          </a:p>
          <a:p>
            <a:pPr marL="457200" indent="-457200">
              <a:lnSpc>
                <a:spcPct val="100000"/>
              </a:lnSpc>
              <a:buFont typeface="Arial" panose="020B0604020202020204" pitchFamily="34" charset="0"/>
              <a:buChar char="•"/>
            </a:pPr>
            <a:endParaRPr lang="en-US" dirty="0"/>
          </a:p>
          <a:p>
            <a:pPr marL="457200" indent="-457200">
              <a:lnSpc>
                <a:spcPct val="100000"/>
              </a:lnSpc>
              <a:buFont typeface="Arial" panose="020B0604020202020204" pitchFamily="34" charset="0"/>
              <a:buChar char="•"/>
            </a:pPr>
            <a:r>
              <a:rPr lang="en-US" dirty="0"/>
              <a:t>What do we do about it?</a:t>
            </a:r>
          </a:p>
          <a:p>
            <a:pPr marL="1200150" lvl="1" indent="-457200">
              <a:buFont typeface="Arial" panose="020B0604020202020204" pitchFamily="34" charset="0"/>
              <a:buChar char="•"/>
            </a:pPr>
            <a:r>
              <a:rPr lang="en-US" dirty="0"/>
              <a:t>Mitigation strategies at different levels</a:t>
            </a:r>
          </a:p>
        </p:txBody>
      </p:sp>
    </p:spTree>
    <p:extLst>
      <p:ext uri="{BB962C8B-B14F-4D97-AF65-F5344CB8AC3E}">
        <p14:creationId xmlns:p14="http://schemas.microsoft.com/office/powerpoint/2010/main" val="1749032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Animal source food</a:t>
            </a:r>
          </a:p>
        </p:txBody>
      </p:sp>
      <p:sp>
        <p:nvSpPr>
          <p:cNvPr id="3" name="Content Placeholder 2"/>
          <p:cNvSpPr>
            <a:spLocks noGrp="1"/>
          </p:cNvSpPr>
          <p:nvPr>
            <p:ph sz="quarter" idx="10"/>
          </p:nvPr>
        </p:nvSpPr>
        <p:spPr/>
        <p:txBody>
          <a:bodyPr/>
          <a:lstStyle/>
          <a:p>
            <a:pPr marL="457200" indent="-457200">
              <a:lnSpc>
                <a:spcPct val="100000"/>
              </a:lnSpc>
              <a:buFont typeface="Arial" panose="020B0604020202020204" pitchFamily="34" charset="0"/>
              <a:buChar char="•"/>
            </a:pPr>
            <a:r>
              <a:rPr lang="en-US" dirty="0"/>
              <a:t>Aflatoxins are transferred to animal products</a:t>
            </a:r>
          </a:p>
          <a:p>
            <a:pPr marL="457200" indent="-457200">
              <a:lnSpc>
                <a:spcPct val="100000"/>
              </a:lnSpc>
              <a:buFont typeface="Arial" panose="020B0604020202020204" pitchFamily="34" charset="0"/>
              <a:buChar char="•"/>
            </a:pPr>
            <a:r>
              <a:rPr lang="en-US" dirty="0"/>
              <a:t>1-7% of aflatoxins in feed is metabolized and transferred to milk</a:t>
            </a:r>
          </a:p>
          <a:p>
            <a:pPr marL="457200" indent="-457200">
              <a:lnSpc>
                <a:spcPct val="100000"/>
              </a:lnSpc>
              <a:buFont typeface="Arial" panose="020B0604020202020204" pitchFamily="34" charset="0"/>
              <a:buChar char="•"/>
            </a:pPr>
            <a:r>
              <a:rPr lang="en-US" dirty="0"/>
              <a:t>Some studies show no transfer to eggs, other show low levels (5,000:1 -125,000:1)</a:t>
            </a:r>
          </a:p>
          <a:p>
            <a:pPr marL="457200" indent="-457200">
              <a:lnSpc>
                <a:spcPct val="100000"/>
              </a:lnSpc>
              <a:buFont typeface="Arial" panose="020B0604020202020204" pitchFamily="34" charset="0"/>
              <a:buChar char="•"/>
            </a:pPr>
            <a:r>
              <a:rPr lang="en-US" dirty="0"/>
              <a:t>Meat intermediary transfer: around 1000:1 ? </a:t>
            </a:r>
          </a:p>
          <a:p>
            <a:pPr marL="1200150" lvl="1" indent="-457200">
              <a:buFont typeface="Arial" panose="020B0604020202020204" pitchFamily="34" charset="0"/>
              <a:buChar char="•"/>
            </a:pPr>
            <a:r>
              <a:rPr lang="en-US" dirty="0"/>
              <a:t>Reduced if stop feeding</a:t>
            </a:r>
          </a:p>
        </p:txBody>
      </p:sp>
    </p:spTree>
    <p:extLst>
      <p:ext uri="{BB962C8B-B14F-4D97-AF65-F5344CB8AC3E}">
        <p14:creationId xmlns:p14="http://schemas.microsoft.com/office/powerpoint/2010/main" val="2142702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Standards and policies</a:t>
            </a:r>
          </a:p>
        </p:txBody>
      </p:sp>
      <p:pic>
        <p:nvPicPr>
          <p:cNvPr id="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743200" y="1782071"/>
            <a:ext cx="5537886" cy="1892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bwMode="auto">
          <a:xfrm>
            <a:off x="3124200" y="3669637"/>
            <a:ext cx="4956677" cy="44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US" sz="1200" dirty="0"/>
              <a:t>Ref: Wu. VOL. 38, NO. 15, 2004 / ENVIRONMENTAL SCIENCE &amp; TECHNOLOGY</a:t>
            </a:r>
          </a:p>
        </p:txBody>
      </p:sp>
      <p:sp>
        <p:nvSpPr>
          <p:cNvPr id="7" name="TextBox 6"/>
          <p:cNvSpPr txBox="1"/>
          <p:nvPr/>
        </p:nvSpPr>
        <p:spPr bwMode="auto">
          <a:xfrm>
            <a:off x="2636266" y="1187266"/>
            <a:ext cx="175317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US" sz="3000" dirty="0"/>
              <a:t>FDA limits</a:t>
            </a:r>
          </a:p>
        </p:txBody>
      </p:sp>
      <p:sp>
        <p:nvSpPr>
          <p:cNvPr id="8" name="Text Box 7"/>
          <p:cNvSpPr txBox="1">
            <a:spLocks noChangeArrowheads="1"/>
          </p:cNvSpPr>
          <p:nvPr/>
        </p:nvSpPr>
        <p:spPr bwMode="auto">
          <a:xfrm>
            <a:off x="3589338" y="576263"/>
            <a:ext cx="1600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3" name="Object 2"/>
          <p:cNvGraphicFramePr>
            <a:graphicFrameLocks noChangeAspect="1"/>
          </p:cNvGraphicFramePr>
          <p:nvPr>
            <p:extLst/>
          </p:nvPr>
        </p:nvGraphicFramePr>
        <p:xfrm>
          <a:off x="3048000" y="4423213"/>
          <a:ext cx="5189538" cy="2141039"/>
        </p:xfrm>
        <a:graphic>
          <a:graphicData uri="http://schemas.openxmlformats.org/presentationml/2006/ole">
            <mc:AlternateContent xmlns:mc="http://schemas.openxmlformats.org/markup-compatibility/2006">
              <mc:Choice xmlns:v="urn:schemas-microsoft-com:vml" Requires="v">
                <p:oleObj spid="_x0000_s1026" name="Document" r:id="rId5" imgW="6095776" imgH="1917629" progId="Word.Document.12">
                  <p:embed/>
                </p:oleObj>
              </mc:Choice>
              <mc:Fallback>
                <p:oleObj name="Document" r:id="rId5" imgW="6095776" imgH="1917629" progId="Word.Document.12">
                  <p:embed/>
                  <p:pic>
                    <p:nvPicPr>
                      <p:cNvPr id="3"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4423213"/>
                        <a:ext cx="5189538" cy="2141039"/>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134233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lvl="0"/>
            <a:r>
              <a:rPr lang="en-GB" dirty="0">
                <a:solidFill>
                  <a:schemeClr val="bg1"/>
                </a:solidFill>
              </a:rPr>
              <a:t>Understanding behaviour</a:t>
            </a:r>
            <a:endParaRPr lang="en-US" dirty="0">
              <a:solidFill>
                <a:schemeClr val="bg1"/>
              </a:solidFill>
            </a:endParaRPr>
          </a:p>
        </p:txBody>
      </p:sp>
      <p:sp>
        <p:nvSpPr>
          <p:cNvPr id="3" name="Content Placeholder 2"/>
          <p:cNvSpPr>
            <a:spLocks noGrp="1"/>
          </p:cNvSpPr>
          <p:nvPr>
            <p:ph idx="1"/>
          </p:nvPr>
        </p:nvSpPr>
        <p:spPr>
          <a:xfrm>
            <a:off x="381000" y="1295400"/>
            <a:ext cx="8229600" cy="4525963"/>
          </a:xfrm>
        </p:spPr>
        <p:txBody>
          <a:bodyPr/>
          <a:lstStyle/>
          <a:p>
            <a:pPr marL="0" indent="0">
              <a:buNone/>
            </a:pPr>
            <a:r>
              <a:rPr lang="en-US" dirty="0"/>
              <a:t>Qualitative study</a:t>
            </a:r>
          </a:p>
          <a:p>
            <a:r>
              <a:rPr lang="en-US" sz="1800" dirty="0"/>
              <a:t>9 districts, 27 villages, 54 FGD, 206 women &amp; 199 men</a:t>
            </a:r>
          </a:p>
          <a:p>
            <a:r>
              <a:rPr lang="en-US" sz="1800" dirty="0"/>
              <a:t>Pilot screening for aflatoxins: most feed samples &lt;20 ppb (n=81 mean 10.1 ppb)</a:t>
            </a:r>
          </a:p>
          <a:p>
            <a:r>
              <a:rPr lang="en-US" sz="1800" dirty="0"/>
              <a:t>Women greater role in deciding what to feed cattle </a:t>
            </a:r>
          </a:p>
          <a:p>
            <a:r>
              <a:rPr lang="en-US" sz="1800" dirty="0"/>
              <a:t>Common to feed </a:t>
            </a:r>
            <a:r>
              <a:rPr lang="en-US" sz="1800" dirty="0" err="1"/>
              <a:t>mouldy</a:t>
            </a:r>
            <a:r>
              <a:rPr lang="en-US" sz="1800" dirty="0"/>
              <a:t> food to livestock</a:t>
            </a:r>
          </a:p>
          <a:p>
            <a:r>
              <a:rPr lang="en-US" sz="1800" dirty="0"/>
              <a:t>Women are more dependent on observation for knowledge of </a:t>
            </a:r>
            <a:r>
              <a:rPr lang="en-US" sz="1800" dirty="0" err="1"/>
              <a:t>moulds</a:t>
            </a:r>
            <a:r>
              <a:rPr lang="en-US" sz="1800" dirty="0"/>
              <a:t> </a:t>
            </a:r>
          </a:p>
          <a:p>
            <a:r>
              <a:rPr lang="en-US" sz="1800" dirty="0"/>
              <a:t>Women more likely to report taste of maize as an indicator of moulds</a:t>
            </a:r>
          </a:p>
          <a:p>
            <a:r>
              <a:rPr lang="en-US" sz="1800" dirty="0"/>
              <a:t>Men and women share more decision making than literature suggests</a:t>
            </a:r>
          </a:p>
          <a:p>
            <a:r>
              <a:rPr lang="en-US" sz="1800" dirty="0"/>
              <a:t>Men and women disagree which gender has responsibility</a:t>
            </a:r>
          </a:p>
          <a:p>
            <a:pPr marL="0" indent="0">
              <a:buNone/>
            </a:pPr>
            <a:endParaRPr lang="en-US" dirty="0"/>
          </a:p>
          <a:p>
            <a:endParaRPr lang="en-US" dirty="0"/>
          </a:p>
        </p:txBody>
      </p:sp>
      <p:pic>
        <p:nvPicPr>
          <p:cNvPr id="2050" name="Picture 2" descr="C:\Users\jlindahl\Dropbox\Camera Uploads\2012-11-16 13.41.14.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320553" y="5282053"/>
            <a:ext cx="3733801" cy="15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955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Kenya dairy value chain</a:t>
            </a:r>
          </a:p>
        </p:txBody>
      </p:sp>
      <p:sp>
        <p:nvSpPr>
          <p:cNvPr id="3" name="Content Placeholder 2"/>
          <p:cNvSpPr>
            <a:spLocks noGrp="1"/>
          </p:cNvSpPr>
          <p:nvPr>
            <p:ph idx="1"/>
          </p:nvPr>
        </p:nvSpPr>
        <p:spPr>
          <a:xfrm>
            <a:off x="457200" y="1219200"/>
            <a:ext cx="8229600" cy="4525963"/>
          </a:xfrm>
        </p:spPr>
        <p:txBody>
          <a:bodyPr/>
          <a:lstStyle/>
          <a:p>
            <a:r>
              <a:rPr lang="en-US" dirty="0"/>
              <a:t>Feed collected from 5 </a:t>
            </a:r>
            <a:r>
              <a:rPr lang="en-US" dirty="0" err="1"/>
              <a:t>counties</a:t>
            </a:r>
            <a:r>
              <a:rPr lang="en-US" baseline="30000" dirty="0" err="1"/>
              <a:t>a</a:t>
            </a:r>
            <a:endParaRPr lang="en-US" baseline="30000" dirty="0"/>
          </a:p>
          <a:p>
            <a:pPr lvl="1"/>
            <a:r>
              <a:rPr lang="en-US" dirty="0"/>
              <a:t>From farmers: </a:t>
            </a:r>
            <a:r>
              <a:rPr lang="en-GB" dirty="0"/>
              <a:t>0.02 ppb to 9,661ppb and the positive samples ranged from 75% to 100%</a:t>
            </a:r>
          </a:p>
          <a:p>
            <a:pPr lvl="1"/>
            <a:r>
              <a:rPr lang="en-GB" dirty="0"/>
              <a:t>Milk samples: Up to 6999ppt, up to 26% of samples </a:t>
            </a:r>
          </a:p>
          <a:p>
            <a:pPr lvl="1"/>
            <a:r>
              <a:rPr lang="en-GB" dirty="0"/>
              <a:t>Samples exceeding 5ppb </a:t>
            </a:r>
          </a:p>
          <a:p>
            <a:pPr lvl="2"/>
            <a:r>
              <a:rPr lang="en-GB" dirty="0"/>
              <a:t>25% to 100% of the feed in farms</a:t>
            </a:r>
          </a:p>
          <a:p>
            <a:pPr lvl="2"/>
            <a:r>
              <a:rPr lang="en-GB" dirty="0"/>
              <a:t>85.7% to 100% of the feed from feed retailers </a:t>
            </a:r>
          </a:p>
          <a:p>
            <a:pPr lvl="2"/>
            <a:r>
              <a:rPr lang="en-GB" dirty="0"/>
              <a:t>20% to 100% of the feeds from feed manufacturers</a:t>
            </a:r>
          </a:p>
          <a:p>
            <a:pPr lvl="1"/>
            <a:r>
              <a:rPr lang="en-GB" sz="2000" dirty="0"/>
              <a:t>Estimate cost of feed discarded if enforced: &gt;20 billion USD</a:t>
            </a:r>
          </a:p>
          <a:p>
            <a:pPr lvl="1"/>
            <a:r>
              <a:rPr lang="en-GB" sz="2000" dirty="0"/>
              <a:t>Estimated impact of this on lost milk production&gt;30 million  USD</a:t>
            </a:r>
          </a:p>
          <a:p>
            <a:pPr lvl="1"/>
            <a:endParaRPr lang="en-GB" sz="2000" dirty="0"/>
          </a:p>
          <a:p>
            <a:pPr marL="457200" lvl="1" indent="0">
              <a:buNone/>
            </a:pPr>
            <a:r>
              <a:rPr lang="en-US" sz="800" baseline="30000" dirty="0"/>
              <a:t>a </a:t>
            </a:r>
            <a:r>
              <a:rPr lang="en-US" sz="800" dirty="0" err="1"/>
              <a:t>Mugangai</a:t>
            </a:r>
            <a:r>
              <a:rPr lang="en-US" sz="800" dirty="0"/>
              <a:t> et al. 2016, submitted</a:t>
            </a:r>
          </a:p>
        </p:txBody>
      </p:sp>
    </p:spTree>
    <p:extLst>
      <p:ext uri="{BB962C8B-B14F-4D97-AF65-F5344CB8AC3E}">
        <p14:creationId xmlns:p14="http://schemas.microsoft.com/office/powerpoint/2010/main" val="3261675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One-year survey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3734939"/>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8941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One-year survey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42170696"/>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88760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C51B6-01BB-46DF-B1B0-840FD9E03C57}"/>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id="{0FB93713-F35B-4EFD-A25F-0EA93DF0FB84}"/>
              </a:ext>
            </a:extLst>
          </p:cNvPr>
          <p:cNvGraphicFramePr>
            <a:graphicFrameLocks noGrp="1"/>
          </p:cNvGraphicFramePr>
          <p:nvPr>
            <p:ph idx="1"/>
            <p:extLst>
              <p:ext uri="{D42A27DB-BD31-4B8C-83A1-F6EECF244321}">
                <p14:modId xmlns:p14="http://schemas.microsoft.com/office/powerpoint/2010/main" val="4182196489"/>
              </p:ext>
            </p:extLst>
          </p:nvPr>
        </p:nvGraphicFramePr>
        <p:xfrm>
          <a:off x="304800" y="1752600"/>
          <a:ext cx="7924801" cy="3429000"/>
        </p:xfrm>
        <a:graphic>
          <a:graphicData uri="http://schemas.openxmlformats.org/drawingml/2006/table">
            <a:tbl>
              <a:tblPr firstRow="1" firstCol="1" bandRow="1">
                <a:tableStyleId>{5C22544A-7EE6-4342-B048-85BDC9FD1C3A}</a:tableStyleId>
              </a:tblPr>
              <a:tblGrid>
                <a:gridCol w="1078112">
                  <a:extLst>
                    <a:ext uri="{9D8B030D-6E8A-4147-A177-3AD203B41FA5}">
                      <a16:colId xmlns:a16="http://schemas.microsoft.com/office/drawing/2014/main" val="2786284890"/>
                    </a:ext>
                  </a:extLst>
                </a:gridCol>
                <a:gridCol w="806889">
                  <a:extLst>
                    <a:ext uri="{9D8B030D-6E8A-4147-A177-3AD203B41FA5}">
                      <a16:colId xmlns:a16="http://schemas.microsoft.com/office/drawing/2014/main" val="959012682"/>
                    </a:ext>
                  </a:extLst>
                </a:gridCol>
                <a:gridCol w="1332383">
                  <a:extLst>
                    <a:ext uri="{9D8B030D-6E8A-4147-A177-3AD203B41FA5}">
                      <a16:colId xmlns:a16="http://schemas.microsoft.com/office/drawing/2014/main" val="2224722288"/>
                    </a:ext>
                  </a:extLst>
                </a:gridCol>
                <a:gridCol w="1278139">
                  <a:extLst>
                    <a:ext uri="{9D8B030D-6E8A-4147-A177-3AD203B41FA5}">
                      <a16:colId xmlns:a16="http://schemas.microsoft.com/office/drawing/2014/main" val="3630449954"/>
                    </a:ext>
                  </a:extLst>
                </a:gridCol>
                <a:gridCol w="909445">
                  <a:extLst>
                    <a:ext uri="{9D8B030D-6E8A-4147-A177-3AD203B41FA5}">
                      <a16:colId xmlns:a16="http://schemas.microsoft.com/office/drawing/2014/main" val="4024264807"/>
                    </a:ext>
                  </a:extLst>
                </a:gridCol>
                <a:gridCol w="828926">
                  <a:extLst>
                    <a:ext uri="{9D8B030D-6E8A-4147-A177-3AD203B41FA5}">
                      <a16:colId xmlns:a16="http://schemas.microsoft.com/office/drawing/2014/main" val="2221248346"/>
                    </a:ext>
                  </a:extLst>
                </a:gridCol>
                <a:gridCol w="703485">
                  <a:extLst>
                    <a:ext uri="{9D8B030D-6E8A-4147-A177-3AD203B41FA5}">
                      <a16:colId xmlns:a16="http://schemas.microsoft.com/office/drawing/2014/main" val="2461910093"/>
                    </a:ext>
                  </a:extLst>
                </a:gridCol>
                <a:gridCol w="987422">
                  <a:extLst>
                    <a:ext uri="{9D8B030D-6E8A-4147-A177-3AD203B41FA5}">
                      <a16:colId xmlns:a16="http://schemas.microsoft.com/office/drawing/2014/main" val="3327747003"/>
                    </a:ext>
                  </a:extLst>
                </a:gridCol>
              </a:tblGrid>
              <a:tr h="952440">
                <a:tc>
                  <a:txBody>
                    <a:bodyPr/>
                    <a:lstStyle/>
                    <a:p>
                      <a:pPr marL="0" marR="0">
                        <a:lnSpc>
                          <a:spcPct val="115000"/>
                        </a:lnSpc>
                        <a:spcBef>
                          <a:spcPts val="0"/>
                        </a:spcBef>
                        <a:spcAft>
                          <a:spcPts val="0"/>
                        </a:spcAft>
                      </a:pPr>
                      <a:r>
                        <a:rPr lang="en-GB" sz="1400" dirty="0">
                          <a:effectLst/>
                        </a:rPr>
                        <a:t>Producer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dirty="0">
                          <a:effectLst/>
                        </a:rPr>
                        <a:t>Number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Mean price KES/litre (range)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400">
                          <a:effectLst/>
                        </a:rPr>
                        <a:t>Mean aflatoxin M</a:t>
                      </a:r>
                      <a:r>
                        <a:rPr lang="en-US" sz="1400" baseline="-25000">
                          <a:effectLst/>
                        </a:rPr>
                        <a:t>1</a:t>
                      </a:r>
                      <a:r>
                        <a:rPr lang="en-US" sz="1400">
                          <a:effectLst/>
                        </a:rPr>
                        <a:t> levels (ng/kg)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400">
                          <a:effectLst/>
                        </a:rPr>
                        <a:t>Standard deviation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400">
                          <a:effectLst/>
                        </a:rPr>
                        <a:t>Min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400">
                          <a:effectLst/>
                        </a:rPr>
                        <a:t>Max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400">
                          <a:effectLst/>
                        </a:rPr>
                        <a:t>Geometric mean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30723676"/>
                  </a:ext>
                </a:extLst>
              </a:tr>
              <a:tr h="628632">
                <a:tc>
                  <a:txBody>
                    <a:bodyPr/>
                    <a:lstStyle/>
                    <a:p>
                      <a:pPr marL="0" marR="0">
                        <a:lnSpc>
                          <a:spcPct val="115000"/>
                        </a:lnSpc>
                        <a:spcBef>
                          <a:spcPts val="0"/>
                        </a:spcBef>
                        <a:spcAft>
                          <a:spcPts val="0"/>
                        </a:spcAft>
                      </a:pPr>
                      <a:r>
                        <a:rPr lang="en-GB" sz="1400">
                          <a:effectLst/>
                        </a:rPr>
                        <a:t>Farmers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75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65 (45-110)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116.5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153.3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&lt;LOD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1069.5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65.6</a:t>
                      </a:r>
                      <a:r>
                        <a:rPr lang="en-GB" sz="1400" baseline="30000">
                          <a:effectLst/>
                        </a:rPr>
                        <a:t> 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21512872"/>
                  </a:ext>
                </a:extLst>
              </a:tr>
              <a:tr h="304824">
                <a:tc>
                  <a:txBody>
                    <a:bodyPr/>
                    <a:lstStyle/>
                    <a:p>
                      <a:pPr marL="0" marR="0">
                        <a:lnSpc>
                          <a:spcPct val="115000"/>
                        </a:lnSpc>
                        <a:spcBef>
                          <a:spcPts val="0"/>
                        </a:spcBef>
                        <a:spcAft>
                          <a:spcPts val="0"/>
                        </a:spcAft>
                      </a:pPr>
                      <a:r>
                        <a:rPr lang="en-GB" sz="1400">
                          <a:effectLst/>
                        </a:rPr>
                        <a:t>Company 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74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155 (80-610)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57.0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43.9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7.6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272.3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46.4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6376806"/>
                  </a:ext>
                </a:extLst>
              </a:tr>
              <a:tr h="304824">
                <a:tc>
                  <a:txBody>
                    <a:bodyPr/>
                    <a:lstStyle/>
                    <a:p>
                      <a:pPr marL="0" marR="0">
                        <a:lnSpc>
                          <a:spcPct val="115000"/>
                        </a:lnSpc>
                        <a:spcBef>
                          <a:spcPts val="0"/>
                        </a:spcBef>
                        <a:spcAft>
                          <a:spcPts val="0"/>
                        </a:spcAft>
                      </a:pPr>
                      <a:r>
                        <a:rPr lang="en-GB" sz="1400">
                          <a:effectLst/>
                        </a:rPr>
                        <a:t>Company B</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101 (90-120)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296.9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206.1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59.0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743.3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226.9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98058014"/>
                  </a:ext>
                </a:extLst>
              </a:tr>
              <a:tr h="304824">
                <a:tc>
                  <a:txBody>
                    <a:bodyPr/>
                    <a:lstStyle/>
                    <a:p>
                      <a:pPr marL="0" marR="0">
                        <a:lnSpc>
                          <a:spcPct val="115000"/>
                        </a:lnSpc>
                        <a:spcBef>
                          <a:spcPts val="0"/>
                        </a:spcBef>
                        <a:spcAft>
                          <a:spcPts val="0"/>
                        </a:spcAft>
                      </a:pPr>
                      <a:r>
                        <a:rPr lang="en-GB" sz="1400">
                          <a:effectLst/>
                        </a:rPr>
                        <a:t>Company C</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51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128 (60-233)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37.2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33.9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&lt;LOD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166.1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22.7</a:t>
                      </a:r>
                      <a:r>
                        <a:rPr lang="en-GB" sz="1400" baseline="30000">
                          <a:effectLst/>
                        </a:rPr>
                        <a:t> b</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5190045"/>
                  </a:ext>
                </a:extLst>
              </a:tr>
              <a:tr h="304824">
                <a:tc>
                  <a:txBody>
                    <a:bodyPr/>
                    <a:lstStyle/>
                    <a:p>
                      <a:pPr marL="0" marR="0">
                        <a:lnSpc>
                          <a:spcPct val="115000"/>
                        </a:lnSpc>
                        <a:spcBef>
                          <a:spcPts val="0"/>
                        </a:spcBef>
                        <a:spcAft>
                          <a:spcPts val="0"/>
                        </a:spcAft>
                      </a:pPr>
                      <a:r>
                        <a:rPr lang="en-GB" sz="1400">
                          <a:effectLst/>
                        </a:rPr>
                        <a:t>Company 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37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125 (86-233)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38.9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33.5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&lt;LOD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156.1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23.7</a:t>
                      </a:r>
                      <a:r>
                        <a:rPr lang="en-GB" sz="1400" baseline="30000">
                          <a:effectLst/>
                        </a:rPr>
                        <a:t> b</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8632766"/>
                  </a:ext>
                </a:extLst>
              </a:tr>
              <a:tr h="628632">
                <a:tc>
                  <a:txBody>
                    <a:bodyPr/>
                    <a:lstStyle/>
                    <a:p>
                      <a:pPr marL="0" marR="0">
                        <a:lnSpc>
                          <a:spcPct val="115000"/>
                        </a:lnSpc>
                        <a:spcBef>
                          <a:spcPts val="0"/>
                        </a:spcBef>
                        <a:spcAft>
                          <a:spcPts val="0"/>
                        </a:spcAft>
                      </a:pPr>
                      <a:r>
                        <a:rPr lang="en-GB" sz="1400">
                          <a:effectLst/>
                        </a:rPr>
                        <a:t>Others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42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176 (76-660)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111.3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169.9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7.3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a:effectLst/>
                        </a:rPr>
                        <a:t>1078.5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1400" dirty="0">
                          <a:effectLst/>
                        </a:rPr>
                        <a:t>68.0</a:t>
                      </a:r>
                      <a:r>
                        <a:rPr lang="en-GB" sz="1400" baseline="30000" dirty="0">
                          <a:effectLst/>
                        </a:rPr>
                        <a:t> 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5115577"/>
                  </a:ext>
                </a:extLst>
              </a:tr>
            </a:tbl>
          </a:graphicData>
        </a:graphic>
      </p:graphicFrame>
      <p:sp>
        <p:nvSpPr>
          <p:cNvPr id="5" name="Rectangle 1">
            <a:extLst>
              <a:ext uri="{FF2B5EF4-FFF2-40B4-BE49-F238E27FC236}">
                <a16:creationId xmlns:a16="http://schemas.microsoft.com/office/drawing/2014/main" id="{13E6491E-0303-46DD-9A58-2036267EC46A}"/>
              </a:ext>
            </a:extLst>
          </p:cNvPr>
          <p:cNvSpPr>
            <a:spLocks noChangeArrowheads="1"/>
          </p:cNvSpPr>
          <p:nvPr/>
        </p:nvSpPr>
        <p:spPr bwMode="auto">
          <a:xfrm>
            <a:off x="304800" y="5898921"/>
            <a:ext cx="7924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Table 2. Aflatoxin M</a:t>
            </a:r>
            <a:r>
              <a:rPr kumimoji="0" lang="en-GB" altLang="en-US" sz="14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levels in milk samples of different origins purchased in Nairobi, Kenya</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Geometric means with the same superscript were not significantly different</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LOD: Limit of detection (2 ng/kg)</a:t>
            </a:r>
            <a:endParaRPr kumimoji="0" lang="en-GB"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08722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Kenya: urban milk</a:t>
            </a:r>
          </a:p>
        </p:txBody>
      </p:sp>
      <p:sp>
        <p:nvSpPr>
          <p:cNvPr id="3" name="Content Placeholder 2"/>
          <p:cNvSpPr>
            <a:spLocks noGrp="1"/>
          </p:cNvSpPr>
          <p:nvPr>
            <p:ph idx="1"/>
          </p:nvPr>
        </p:nvSpPr>
        <p:spPr>
          <a:xfrm>
            <a:off x="457200" y="1219200"/>
            <a:ext cx="8229600" cy="4525963"/>
          </a:xfrm>
        </p:spPr>
        <p:txBody>
          <a:bodyPr/>
          <a:lstStyle/>
          <a:p>
            <a:r>
              <a:rPr lang="en-US" dirty="0"/>
              <a:t>Milk collected from milk retailers</a:t>
            </a:r>
            <a:endParaRPr lang="en-US" baseline="30000" dirty="0"/>
          </a:p>
          <a:p>
            <a:pPr lvl="1"/>
            <a:r>
              <a:rPr lang="en-US" dirty="0"/>
              <a:t>Informal dairy traders in </a:t>
            </a:r>
            <a:r>
              <a:rPr lang="en-US" dirty="0" err="1"/>
              <a:t>Dagoretti</a:t>
            </a:r>
            <a:endParaRPr lang="en-US" dirty="0"/>
          </a:p>
          <a:p>
            <a:pPr lvl="1"/>
            <a:r>
              <a:rPr lang="en-US" dirty="0"/>
              <a:t>58% knew about aflatoxin, but only 6% thought milk was not totally safe after boiling</a:t>
            </a:r>
            <a:endParaRPr lang="en-GB" dirty="0"/>
          </a:p>
          <a:p>
            <a:pPr lvl="1"/>
            <a:r>
              <a:rPr lang="en-GB" dirty="0"/>
              <a:t>Milk samples: mean AFM1 was 128.7 </a:t>
            </a:r>
            <a:r>
              <a:rPr lang="en-GB" dirty="0" err="1"/>
              <a:t>ppt</a:t>
            </a:r>
            <a:r>
              <a:rPr lang="en-GB" dirty="0"/>
              <a:t>, up to 1675 ppt. 55% of samples exceeded 50 </a:t>
            </a:r>
            <a:r>
              <a:rPr lang="en-GB" dirty="0" err="1"/>
              <a:t>ppt</a:t>
            </a:r>
            <a:r>
              <a:rPr lang="en-GB" dirty="0"/>
              <a:t> and 6% 500 </a:t>
            </a:r>
            <a:r>
              <a:rPr lang="en-GB" dirty="0" err="1"/>
              <a:t>ppt</a:t>
            </a:r>
            <a:endParaRPr lang="en-GB" dirty="0"/>
          </a:p>
          <a:p>
            <a:pPr lvl="1"/>
            <a:r>
              <a:rPr lang="en-GB" dirty="0"/>
              <a:t>Women consume 1 litre per day!</a:t>
            </a:r>
          </a:p>
          <a:p>
            <a:pPr marL="457200" lvl="1" indent="0">
              <a:buNone/>
            </a:pPr>
            <a:endParaRPr lang="en-GB" sz="2000" dirty="0"/>
          </a:p>
          <a:p>
            <a:pPr marL="457200" lvl="1" indent="0">
              <a:buNone/>
            </a:pPr>
            <a:r>
              <a:rPr lang="en-US" sz="800" dirty="0" err="1"/>
              <a:t>Kiruni</a:t>
            </a:r>
            <a:r>
              <a:rPr lang="en-US" sz="800" dirty="0"/>
              <a:t> et al. 2016, </a:t>
            </a:r>
            <a:r>
              <a:rPr lang="en-US" sz="800" dirty="0" err="1"/>
              <a:t>Afr</a:t>
            </a:r>
            <a:r>
              <a:rPr lang="en-US" sz="800" dirty="0"/>
              <a:t> J Food, </a:t>
            </a:r>
            <a:r>
              <a:rPr lang="en-US" sz="800" dirty="0" err="1"/>
              <a:t>Nutr</a:t>
            </a:r>
            <a:r>
              <a:rPr lang="en-US" sz="800" dirty="0"/>
              <a:t> Ag Dev</a:t>
            </a:r>
          </a:p>
          <a:p>
            <a:pPr marL="457200" lvl="1" indent="0">
              <a:buNone/>
            </a:pPr>
            <a:endParaRPr lang="en-US" sz="800" dirty="0"/>
          </a:p>
        </p:txBody>
      </p:sp>
    </p:spTree>
    <p:extLst>
      <p:ext uri="{BB962C8B-B14F-4D97-AF65-F5344CB8AC3E}">
        <p14:creationId xmlns:p14="http://schemas.microsoft.com/office/powerpoint/2010/main" val="571692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図 3"/>
          <p:cNvPicPr/>
          <p:nvPr/>
        </p:nvPicPr>
        <p:blipFill>
          <a:blip r:embed="rId2">
            <a:extLst>
              <a:ext uri="{28A0092B-C50C-407E-A947-70E740481C1C}">
                <a14:useLocalDpi xmlns:a14="http://schemas.microsoft.com/office/drawing/2010/main"/>
              </a:ext>
            </a:extLst>
          </a:blip>
          <a:stretch>
            <a:fillRect/>
          </a:stretch>
        </p:blipFill>
        <p:spPr>
          <a:xfrm>
            <a:off x="457200" y="1295400"/>
            <a:ext cx="7696200" cy="5105399"/>
          </a:xfrm>
          <a:prstGeom prst="rect">
            <a:avLst/>
          </a:prstGeom>
        </p:spPr>
      </p:pic>
    </p:spTree>
    <p:extLst>
      <p:ext uri="{BB962C8B-B14F-4D97-AF65-F5344CB8AC3E}">
        <p14:creationId xmlns:p14="http://schemas.microsoft.com/office/powerpoint/2010/main" val="28899723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Kenya: urban milk</a:t>
            </a:r>
          </a:p>
        </p:txBody>
      </p:sp>
      <p:sp>
        <p:nvSpPr>
          <p:cNvPr id="3" name="Content Placeholder 2"/>
          <p:cNvSpPr>
            <a:spLocks noGrp="1"/>
          </p:cNvSpPr>
          <p:nvPr>
            <p:ph idx="1"/>
          </p:nvPr>
        </p:nvSpPr>
        <p:spPr>
          <a:xfrm>
            <a:off x="457200" y="1219200"/>
            <a:ext cx="8229600" cy="4525963"/>
          </a:xfrm>
        </p:spPr>
        <p:txBody>
          <a:bodyPr/>
          <a:lstStyle/>
          <a:p>
            <a:r>
              <a:rPr lang="en-GB" dirty="0"/>
              <a:t>Child exposure study</a:t>
            </a:r>
            <a:endParaRPr lang="en-US" baseline="30000" dirty="0"/>
          </a:p>
          <a:p>
            <a:pPr lvl="2"/>
            <a:r>
              <a:rPr lang="en-GB" dirty="0" err="1"/>
              <a:t>Korogocho</a:t>
            </a:r>
            <a:r>
              <a:rPr lang="en-GB" dirty="0"/>
              <a:t> &amp; </a:t>
            </a:r>
            <a:r>
              <a:rPr lang="en-GB" dirty="0" err="1"/>
              <a:t>Dagoretti</a:t>
            </a:r>
            <a:endParaRPr lang="en-GB" dirty="0"/>
          </a:p>
          <a:p>
            <a:pPr lvl="2"/>
            <a:r>
              <a:rPr lang="en-GB" dirty="0"/>
              <a:t>41% of children were stunted</a:t>
            </a:r>
          </a:p>
          <a:p>
            <a:pPr lvl="2"/>
            <a:r>
              <a:rPr lang="en-GB" dirty="0"/>
              <a:t>98% of foods contained aflatoxin</a:t>
            </a:r>
          </a:p>
          <a:p>
            <a:pPr lvl="2"/>
            <a:r>
              <a:rPr lang="en-GB" dirty="0"/>
              <a:t>AFM1 exposure associated with decreased Height for Age score</a:t>
            </a:r>
          </a:p>
          <a:p>
            <a:pPr marL="457200" lvl="1" indent="0">
              <a:buNone/>
            </a:pPr>
            <a:endParaRPr lang="en-GB" sz="2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endParaRPr lang="en-US" sz="800" baseline="30000" dirty="0"/>
          </a:p>
          <a:p>
            <a:pPr marL="457200" lvl="1" indent="0">
              <a:buNone/>
            </a:pPr>
            <a:r>
              <a:rPr lang="en-US" sz="800" dirty="0" err="1"/>
              <a:t>Kiarie</a:t>
            </a:r>
            <a:r>
              <a:rPr lang="en-US" sz="800" dirty="0"/>
              <a:t> et al. 2016, </a:t>
            </a:r>
            <a:r>
              <a:rPr lang="en-US" sz="800" dirty="0" err="1"/>
              <a:t>Afr</a:t>
            </a:r>
            <a:r>
              <a:rPr lang="en-US" sz="800" dirty="0"/>
              <a:t> J Food, </a:t>
            </a:r>
            <a:r>
              <a:rPr lang="en-US" sz="800" dirty="0" err="1"/>
              <a:t>Nutr</a:t>
            </a:r>
            <a:r>
              <a:rPr lang="en-US" sz="800" dirty="0"/>
              <a:t> Ag Dev</a:t>
            </a:r>
          </a:p>
          <a:p>
            <a:pPr marL="457200" lvl="1" indent="0">
              <a:buNone/>
            </a:pPr>
            <a:endParaRPr lang="en-US" sz="800" dirty="0"/>
          </a:p>
        </p:txBody>
      </p:sp>
      <p:graphicFrame>
        <p:nvGraphicFramePr>
          <p:cNvPr id="4" name="Chart 3"/>
          <p:cNvGraphicFramePr/>
          <p:nvPr>
            <p:extLst/>
          </p:nvPr>
        </p:nvGraphicFramePr>
        <p:xfrm>
          <a:off x="3810000" y="38100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31475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hart 3"/>
          <p:cNvGraphicFramePr>
            <a:graphicFrameLocks/>
          </p:cNvGraphicFramePr>
          <p:nvPr>
            <p:extLst>
              <p:ext uri="{D42A27DB-BD31-4B8C-83A1-F6EECF244321}">
                <p14:modId xmlns:p14="http://schemas.microsoft.com/office/powerpoint/2010/main" val="96508365"/>
              </p:ext>
            </p:extLst>
          </p:nvPr>
        </p:nvGraphicFramePr>
        <p:xfrm>
          <a:off x="1183340" y="1264024"/>
          <a:ext cx="7171765" cy="4680549"/>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txBox="1">
            <a:spLocks/>
          </p:cNvSpPr>
          <p:nvPr/>
        </p:nvSpPr>
        <p:spPr>
          <a:xfrm>
            <a:off x="457200" y="0"/>
            <a:ext cx="8229600" cy="1143000"/>
          </a:xfrm>
          <a:prstGeom prst="rect">
            <a:avLst/>
          </a:prstGeom>
        </p:spPr>
        <p:txBody>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a:solidFill>
                  <a:schemeClr val="bg1"/>
                </a:solidFill>
              </a:rPr>
              <a:t>Food safety- more than aflatoxins</a:t>
            </a:r>
            <a:endParaRPr lang="en-US" dirty="0">
              <a:solidFill>
                <a:schemeClr val="bg1"/>
              </a:solidFill>
            </a:endParaRPr>
          </a:p>
        </p:txBody>
      </p:sp>
      <p:sp>
        <p:nvSpPr>
          <p:cNvPr id="6" name="TextBox 5"/>
          <p:cNvSpPr txBox="1"/>
          <p:nvPr/>
        </p:nvSpPr>
        <p:spPr bwMode="auto">
          <a:xfrm>
            <a:off x="2286000" y="1371600"/>
            <a:ext cx="3809697"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US" sz="2000" dirty="0"/>
              <a:t>Disability adjusted life years (DALY)</a:t>
            </a:r>
          </a:p>
        </p:txBody>
      </p:sp>
      <p:sp>
        <p:nvSpPr>
          <p:cNvPr id="7" name="TextBox 1"/>
          <p:cNvSpPr txBox="1">
            <a:spLocks noChangeArrowheads="1"/>
          </p:cNvSpPr>
          <p:nvPr/>
        </p:nvSpPr>
        <p:spPr bwMode="auto">
          <a:xfrm>
            <a:off x="76200" y="6494088"/>
            <a:ext cx="4992337" cy="36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spcBef>
                <a:spcPct val="0"/>
              </a:spcBef>
              <a:buClrTx/>
              <a:buFontTx/>
              <a:buNone/>
            </a:pPr>
            <a:r>
              <a:rPr lang="en-US" sz="1400" dirty="0" err="1">
                <a:latin typeface="Times New Roman" panose="02020603050405020304" pitchFamily="18" charset="0"/>
              </a:rPr>
              <a:t>Havelaar</a:t>
            </a:r>
            <a:r>
              <a:rPr lang="en-US" sz="1400" dirty="0">
                <a:latin typeface="Times New Roman" panose="02020603050405020304" pitchFamily="18" charset="0"/>
              </a:rPr>
              <a:t> et al., 2015</a:t>
            </a:r>
          </a:p>
        </p:txBody>
      </p:sp>
    </p:spTree>
    <p:extLst>
      <p:ext uri="{BB962C8B-B14F-4D97-AF65-F5344CB8AC3E}">
        <p14:creationId xmlns:p14="http://schemas.microsoft.com/office/powerpoint/2010/main" val="155498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lvl="0"/>
            <a:r>
              <a:rPr lang="en-GB" dirty="0">
                <a:solidFill>
                  <a:schemeClr val="bg1"/>
                </a:solidFill>
              </a:rPr>
              <a:t>Urban consumers</a:t>
            </a:r>
            <a:endParaRPr lang="en-US" dirty="0">
              <a:solidFill>
                <a:schemeClr val="bg1"/>
              </a:solidFill>
            </a:endParaRPr>
          </a:p>
        </p:txBody>
      </p:sp>
      <p:sp>
        <p:nvSpPr>
          <p:cNvPr id="3" name="Content Placeholder 2"/>
          <p:cNvSpPr>
            <a:spLocks noGrp="1"/>
          </p:cNvSpPr>
          <p:nvPr>
            <p:ph idx="1"/>
          </p:nvPr>
        </p:nvSpPr>
        <p:spPr>
          <a:xfrm>
            <a:off x="152400" y="1143000"/>
            <a:ext cx="8763000" cy="4525963"/>
          </a:xfrm>
        </p:spPr>
        <p:txBody>
          <a:bodyPr/>
          <a:lstStyle/>
          <a:p>
            <a:pPr marL="0" indent="0">
              <a:buNone/>
            </a:pPr>
            <a:r>
              <a:rPr lang="en-US" b="1" dirty="0">
                <a:solidFill>
                  <a:srgbClr val="800000"/>
                </a:solidFill>
              </a:rPr>
              <a:t>Completed and results</a:t>
            </a:r>
          </a:p>
          <a:p>
            <a:pPr marL="0" indent="0">
              <a:buNone/>
            </a:pPr>
            <a:r>
              <a:rPr lang="en-US" i="1" dirty="0"/>
              <a:t>Willingness to pay study: 600 consumers</a:t>
            </a:r>
          </a:p>
          <a:p>
            <a:pPr marL="800100" indent="-457200">
              <a:buFont typeface="Arial" pitchFamily="34" charset="0"/>
              <a:buChar char="•"/>
            </a:pPr>
            <a:r>
              <a:rPr lang="en-US" sz="2400" dirty="0" err="1"/>
              <a:t>Dagoretti</a:t>
            </a:r>
            <a:r>
              <a:rPr lang="en-US" sz="2400" dirty="0"/>
              <a:t>:</a:t>
            </a:r>
          </a:p>
          <a:p>
            <a:pPr marL="1200150" lvl="1" indent="-457200">
              <a:buFont typeface="Arial" pitchFamily="34" charset="0"/>
              <a:buChar char="•"/>
            </a:pPr>
            <a:r>
              <a:rPr lang="en-US" sz="2400" dirty="0"/>
              <a:t>55% know of aflatoxin (45% of these believe it can be transferred to milk)</a:t>
            </a:r>
          </a:p>
          <a:p>
            <a:pPr marL="1200150" lvl="1" indent="-457200">
              <a:buFont typeface="Arial" pitchFamily="34" charset="0"/>
              <a:buChar char="•"/>
            </a:pPr>
            <a:r>
              <a:rPr lang="en-GB" sz="2400" dirty="0"/>
              <a:t>53% think aflatoxin is a serious threat. </a:t>
            </a:r>
            <a:endParaRPr lang="en-US" sz="2400" dirty="0"/>
          </a:p>
          <a:p>
            <a:pPr marL="800100" indent="-457200">
              <a:buFont typeface="Arial" pitchFamily="34" charset="0"/>
              <a:buChar char="•"/>
            </a:pPr>
            <a:r>
              <a:rPr lang="en-US" sz="2400" dirty="0"/>
              <a:t>CBD and </a:t>
            </a:r>
            <a:r>
              <a:rPr lang="en-US" sz="2400" dirty="0" err="1"/>
              <a:t>Westlands</a:t>
            </a:r>
            <a:r>
              <a:rPr lang="en-US" sz="2400" dirty="0"/>
              <a:t>:</a:t>
            </a:r>
          </a:p>
          <a:p>
            <a:pPr marL="1200150" lvl="1" indent="-457200">
              <a:buFont typeface="Arial" pitchFamily="34" charset="0"/>
              <a:buChar char="•"/>
            </a:pPr>
            <a:r>
              <a:rPr lang="en-US" sz="2400" dirty="0"/>
              <a:t>80% know of aflatoxin(51% of these believe it can be transferred to milk)</a:t>
            </a:r>
          </a:p>
          <a:p>
            <a:pPr marL="1200150" lvl="1" indent="-457200">
              <a:buFont typeface="Arial" pitchFamily="34" charset="0"/>
              <a:buChar char="•"/>
            </a:pPr>
            <a:r>
              <a:rPr lang="en-GB" sz="2400" dirty="0"/>
              <a:t>32% think aflatoxin is a serious threat</a:t>
            </a:r>
          </a:p>
          <a:p>
            <a:pPr marL="800100" indent="-457200">
              <a:buFont typeface="Arial" pitchFamily="34" charset="0"/>
              <a:buChar char="•"/>
            </a:pPr>
            <a:r>
              <a:rPr lang="en-GB" dirty="0"/>
              <a:t>All income willing to pay a premium aflatoxin assured milk</a:t>
            </a:r>
            <a:endParaRPr lang="en-US" dirty="0"/>
          </a:p>
          <a:p>
            <a:endParaRPr lang="en-US" dirty="0"/>
          </a:p>
        </p:txBody>
      </p:sp>
    </p:spTree>
    <p:extLst>
      <p:ext uri="{BB962C8B-B14F-4D97-AF65-F5344CB8AC3E}">
        <p14:creationId xmlns:p14="http://schemas.microsoft.com/office/powerpoint/2010/main" val="69931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Some studies in Africa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8995351"/>
              </p:ext>
            </p:extLst>
          </p:nvPr>
        </p:nvGraphicFramePr>
        <p:xfrm>
          <a:off x="533402" y="2124551"/>
          <a:ext cx="7467598" cy="3454400"/>
        </p:xfrm>
        <a:graphic>
          <a:graphicData uri="http://schemas.openxmlformats.org/drawingml/2006/table">
            <a:tbl>
              <a:tblPr firstRow="1" firstCol="1" bandRow="1">
                <a:tableStyleId>{5C22544A-7EE6-4342-B048-85BDC9FD1C3A}</a:tableStyleId>
              </a:tblPr>
              <a:tblGrid>
                <a:gridCol w="1417721">
                  <a:extLst>
                    <a:ext uri="{9D8B030D-6E8A-4147-A177-3AD203B41FA5}">
                      <a16:colId xmlns:a16="http://schemas.microsoft.com/office/drawing/2014/main" val="20000"/>
                    </a:ext>
                  </a:extLst>
                </a:gridCol>
                <a:gridCol w="912395">
                  <a:extLst>
                    <a:ext uri="{9D8B030D-6E8A-4147-A177-3AD203B41FA5}">
                      <a16:colId xmlns:a16="http://schemas.microsoft.com/office/drawing/2014/main" val="20001"/>
                    </a:ext>
                  </a:extLst>
                </a:gridCol>
                <a:gridCol w="842210">
                  <a:extLst>
                    <a:ext uri="{9D8B030D-6E8A-4147-A177-3AD203B41FA5}">
                      <a16:colId xmlns:a16="http://schemas.microsoft.com/office/drawing/2014/main" val="20002"/>
                    </a:ext>
                  </a:extLst>
                </a:gridCol>
                <a:gridCol w="772026">
                  <a:extLst>
                    <a:ext uri="{9D8B030D-6E8A-4147-A177-3AD203B41FA5}">
                      <a16:colId xmlns:a16="http://schemas.microsoft.com/office/drawing/2014/main" val="20003"/>
                    </a:ext>
                  </a:extLst>
                </a:gridCol>
                <a:gridCol w="842210">
                  <a:extLst>
                    <a:ext uri="{9D8B030D-6E8A-4147-A177-3AD203B41FA5}">
                      <a16:colId xmlns:a16="http://schemas.microsoft.com/office/drawing/2014/main" val="20004"/>
                    </a:ext>
                  </a:extLst>
                </a:gridCol>
                <a:gridCol w="982579">
                  <a:extLst>
                    <a:ext uri="{9D8B030D-6E8A-4147-A177-3AD203B41FA5}">
                      <a16:colId xmlns:a16="http://schemas.microsoft.com/office/drawing/2014/main" val="20005"/>
                    </a:ext>
                  </a:extLst>
                </a:gridCol>
                <a:gridCol w="1698457">
                  <a:extLst>
                    <a:ext uri="{9D8B030D-6E8A-4147-A177-3AD203B41FA5}">
                      <a16:colId xmlns:a16="http://schemas.microsoft.com/office/drawing/2014/main" val="20006"/>
                    </a:ext>
                  </a:extLst>
                </a:gridCol>
              </a:tblGrid>
              <a:tr h="386715">
                <a:tc>
                  <a:txBody>
                    <a:bodyPr/>
                    <a:lstStyle/>
                    <a:p>
                      <a:pPr marL="0" marR="0" algn="just">
                        <a:lnSpc>
                          <a:spcPct val="150000"/>
                        </a:lnSpc>
                        <a:spcBef>
                          <a:spcPts val="0"/>
                        </a:spcBef>
                        <a:spcAft>
                          <a:spcPts val="800"/>
                        </a:spcAft>
                      </a:pPr>
                      <a:r>
                        <a:rPr lang="en-US" sz="1200" b="1" dirty="0">
                          <a:effectLst/>
                          <a:uFill>
                            <a:solidFill>
                              <a:srgbClr val="000000"/>
                            </a:solidFill>
                          </a:uFill>
                        </a:rPr>
                        <a:t>Location</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Samples</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Positive</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&gt;50 ppt</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&gt;500 ppt</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Max level detected </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Reference</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0"/>
                  </a:ext>
                </a:extLst>
              </a:tr>
              <a:tr h="380365">
                <a:tc>
                  <a:txBody>
                    <a:bodyPr/>
                    <a:lstStyle/>
                    <a:p>
                      <a:pPr marL="0" marR="0" algn="just">
                        <a:lnSpc>
                          <a:spcPct val="150000"/>
                        </a:lnSpc>
                        <a:spcBef>
                          <a:spcPts val="0"/>
                        </a:spcBef>
                        <a:spcAft>
                          <a:spcPts val="800"/>
                        </a:spcAft>
                      </a:pPr>
                      <a:r>
                        <a:rPr lang="en-US" sz="1200" b="1">
                          <a:effectLst/>
                          <a:uFill>
                            <a:solidFill>
                              <a:srgbClr val="000000"/>
                            </a:solidFill>
                          </a:uFill>
                        </a:rPr>
                        <a:t>Dar es Salaam, Tanzania</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37</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92%</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24%</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855 ppt</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0"/>
                        </a:spcAft>
                      </a:pPr>
                      <a:r>
                        <a:rPr lang="fr-FR" sz="1200" b="1">
                          <a:effectLst/>
                          <a:uFill>
                            <a:solidFill>
                              <a:srgbClr val="000000"/>
                            </a:solidFill>
                          </a:uFill>
                        </a:rPr>
                        <a:t>(Urio et al. 2006)</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1"/>
                  </a:ext>
                </a:extLst>
              </a:tr>
              <a:tr h="147955">
                <a:tc>
                  <a:txBody>
                    <a:bodyPr/>
                    <a:lstStyle/>
                    <a:p>
                      <a:pPr marL="0" marR="0" algn="just">
                        <a:lnSpc>
                          <a:spcPct val="150000"/>
                        </a:lnSpc>
                        <a:spcBef>
                          <a:spcPts val="0"/>
                        </a:spcBef>
                        <a:spcAft>
                          <a:spcPts val="800"/>
                        </a:spcAft>
                      </a:pPr>
                      <a:r>
                        <a:rPr lang="en-US" sz="1200" b="1">
                          <a:effectLst/>
                          <a:uFill>
                            <a:solidFill>
                              <a:srgbClr val="000000"/>
                            </a:solidFill>
                          </a:uFill>
                        </a:rPr>
                        <a:t>Nairobi, Kenya</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128</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100%</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63%</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2,560 ppt</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fr-FR" sz="1200" b="1">
                          <a:effectLst/>
                          <a:uFill>
                            <a:solidFill>
                              <a:srgbClr val="000000"/>
                            </a:solidFill>
                          </a:uFill>
                        </a:rPr>
                        <a:t>(Kiarie et al. 2016)</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2"/>
                  </a:ext>
                </a:extLst>
              </a:tr>
              <a:tr h="374015">
                <a:tc>
                  <a:txBody>
                    <a:bodyPr/>
                    <a:lstStyle/>
                    <a:p>
                      <a:pPr marL="0" marR="0" algn="just">
                        <a:lnSpc>
                          <a:spcPct val="150000"/>
                        </a:lnSpc>
                        <a:spcBef>
                          <a:spcPts val="0"/>
                        </a:spcBef>
                        <a:spcAft>
                          <a:spcPts val="800"/>
                        </a:spcAft>
                      </a:pPr>
                      <a:r>
                        <a:rPr lang="en-US" sz="1200" b="1">
                          <a:effectLst/>
                          <a:uFill>
                            <a:solidFill>
                              <a:srgbClr val="000000"/>
                            </a:solidFill>
                          </a:uFill>
                        </a:rPr>
                        <a:t>Rural Kenya (4 AEZ)</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512</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40%</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10%</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0.6%</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6,999 </a:t>
                      </a:r>
                      <a:r>
                        <a:rPr lang="en-US" sz="1200" b="1" dirty="0" err="1">
                          <a:effectLst/>
                          <a:uFill>
                            <a:solidFill>
                              <a:srgbClr val="000000"/>
                            </a:solidFill>
                          </a:uFill>
                        </a:rPr>
                        <a:t>ppt</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(Senerwa et al. 2016)</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3"/>
                  </a:ext>
                </a:extLst>
              </a:tr>
              <a:tr h="147955">
                <a:tc>
                  <a:txBody>
                    <a:bodyPr/>
                    <a:lstStyle/>
                    <a:p>
                      <a:pPr marL="0" marR="0" algn="just">
                        <a:lnSpc>
                          <a:spcPct val="150000"/>
                        </a:lnSpc>
                        <a:spcBef>
                          <a:spcPts val="0"/>
                        </a:spcBef>
                        <a:spcAft>
                          <a:spcPts val="800"/>
                        </a:spcAft>
                      </a:pPr>
                      <a:r>
                        <a:rPr lang="en-US" sz="1200" b="1">
                          <a:effectLst/>
                          <a:uFill>
                            <a:solidFill>
                              <a:srgbClr val="000000"/>
                            </a:solidFill>
                          </a:uFill>
                        </a:rPr>
                        <a:t>Libya</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49</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71%</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50800" marR="50800" marT="50800" marB="50800"/>
                </a:tc>
                <a:tc>
                  <a:txBody>
                    <a:bodyPr/>
                    <a:lstStyle/>
                    <a:p>
                      <a:pPr marL="0" marR="0">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3,130 </a:t>
                      </a:r>
                      <a:r>
                        <a:rPr lang="en-US" sz="1200" b="1" dirty="0" err="1">
                          <a:effectLst/>
                          <a:uFill>
                            <a:solidFill>
                              <a:srgbClr val="000000"/>
                            </a:solidFill>
                          </a:uFill>
                        </a:rPr>
                        <a:t>ppt</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fr-FR" sz="1200" b="1">
                          <a:effectLst/>
                          <a:uFill>
                            <a:solidFill>
                              <a:srgbClr val="000000"/>
                            </a:solidFill>
                          </a:uFill>
                        </a:rPr>
                        <a:t>(Elgerbi et al. 2004)</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4"/>
                  </a:ext>
                </a:extLst>
              </a:tr>
              <a:tr h="374015">
                <a:tc>
                  <a:txBody>
                    <a:bodyPr/>
                    <a:lstStyle/>
                    <a:p>
                      <a:pPr marL="0" marR="0" algn="just">
                        <a:lnSpc>
                          <a:spcPct val="150000"/>
                        </a:lnSpc>
                        <a:spcBef>
                          <a:spcPts val="0"/>
                        </a:spcBef>
                        <a:spcAft>
                          <a:spcPts val="800"/>
                        </a:spcAft>
                      </a:pPr>
                      <a:r>
                        <a:rPr lang="en-US" sz="1200" b="1">
                          <a:effectLst/>
                          <a:uFill>
                            <a:solidFill>
                              <a:srgbClr val="000000"/>
                            </a:solidFill>
                          </a:uFill>
                        </a:rPr>
                        <a:t>Addis Ababa, Ethiopia</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110</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100%</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92%</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26%</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4,980 </a:t>
                      </a:r>
                      <a:r>
                        <a:rPr lang="en-US" sz="1200" b="1" dirty="0" err="1">
                          <a:effectLst/>
                          <a:uFill>
                            <a:solidFill>
                              <a:srgbClr val="000000"/>
                            </a:solidFill>
                          </a:uFill>
                        </a:rPr>
                        <a:t>ppt</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dirty="0">
                          <a:effectLst/>
                          <a:uFill>
                            <a:solidFill>
                              <a:srgbClr val="000000"/>
                            </a:solidFill>
                          </a:uFill>
                        </a:rPr>
                        <a:t>(</a:t>
                      </a:r>
                      <a:r>
                        <a:rPr lang="en-US" sz="1200" b="1" dirty="0" err="1">
                          <a:effectLst/>
                          <a:uFill>
                            <a:solidFill>
                              <a:srgbClr val="000000"/>
                            </a:solidFill>
                          </a:uFill>
                        </a:rPr>
                        <a:t>Gizachew</a:t>
                      </a:r>
                      <a:r>
                        <a:rPr lang="en-US" sz="1200" b="1" dirty="0">
                          <a:effectLst/>
                          <a:uFill>
                            <a:solidFill>
                              <a:srgbClr val="000000"/>
                            </a:solidFill>
                          </a:uFill>
                        </a:rPr>
                        <a:t> et al. 2016)</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5"/>
                  </a:ext>
                </a:extLst>
              </a:tr>
              <a:tr h="154305">
                <a:tc>
                  <a:txBody>
                    <a:bodyPr/>
                    <a:lstStyle/>
                    <a:p>
                      <a:pPr marL="0" marR="0" algn="just">
                        <a:lnSpc>
                          <a:spcPct val="150000"/>
                        </a:lnSpc>
                        <a:spcBef>
                          <a:spcPts val="0"/>
                        </a:spcBef>
                        <a:spcAft>
                          <a:spcPts val="800"/>
                        </a:spcAft>
                      </a:pPr>
                      <a:r>
                        <a:rPr lang="en-US" sz="1200" b="1">
                          <a:effectLst/>
                          <a:uFill>
                            <a:solidFill>
                              <a:srgbClr val="000000"/>
                            </a:solidFill>
                          </a:uFill>
                        </a:rPr>
                        <a:t>Cameroon</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63</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16%</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9.5%</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50800" marR="50800" marT="50800" marB="50800"/>
                </a:tc>
                <a:tc>
                  <a:txBody>
                    <a:bodyPr/>
                    <a:lstStyle/>
                    <a:p>
                      <a:pPr marL="0" marR="0" algn="just">
                        <a:lnSpc>
                          <a:spcPct val="150000"/>
                        </a:lnSpc>
                        <a:spcBef>
                          <a:spcPts val="0"/>
                        </a:spcBef>
                        <a:spcAft>
                          <a:spcPts val="800"/>
                        </a:spcAft>
                      </a:pPr>
                      <a:r>
                        <a:rPr lang="en-US" sz="1200" b="1">
                          <a:effectLst/>
                          <a:uFill>
                            <a:solidFill>
                              <a:srgbClr val="000000"/>
                            </a:solidFill>
                          </a:uFill>
                        </a:rPr>
                        <a:t>527 ppt</a:t>
                      </a:r>
                      <a:endParaRPr lang="en-US" sz="1200" b="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tc>
                  <a:txBody>
                    <a:bodyPr/>
                    <a:lstStyle/>
                    <a:p>
                      <a:pPr marL="0" marR="0" algn="just">
                        <a:lnSpc>
                          <a:spcPct val="150000"/>
                        </a:lnSpc>
                        <a:spcBef>
                          <a:spcPts val="0"/>
                        </a:spcBef>
                        <a:spcAft>
                          <a:spcPts val="800"/>
                        </a:spcAft>
                      </a:pPr>
                      <a:r>
                        <a:rPr lang="fr-FR" sz="1200" b="1" dirty="0">
                          <a:effectLst/>
                          <a:uFill>
                            <a:solidFill>
                              <a:srgbClr val="000000"/>
                            </a:solidFill>
                          </a:uFill>
                        </a:rPr>
                        <a:t>(</a:t>
                      </a:r>
                      <a:r>
                        <a:rPr lang="fr-FR" sz="1200" b="1" dirty="0" err="1">
                          <a:effectLst/>
                          <a:uFill>
                            <a:solidFill>
                              <a:srgbClr val="000000"/>
                            </a:solidFill>
                          </a:uFill>
                        </a:rPr>
                        <a:t>Tchana</a:t>
                      </a:r>
                      <a:r>
                        <a:rPr lang="fr-FR" sz="1200" b="1" dirty="0">
                          <a:effectLst/>
                          <a:uFill>
                            <a:solidFill>
                              <a:srgbClr val="000000"/>
                            </a:solidFill>
                          </a:uFill>
                        </a:rPr>
                        <a:t> et al. 2010)</a:t>
                      </a:r>
                      <a:endParaRPr lang="en-US" sz="12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txBody>
                  <a:tcPr marL="50800" marR="50800" marT="50800" marB="5080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97733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Mitigation options</a:t>
            </a:r>
          </a:p>
        </p:txBody>
      </p:sp>
      <p:sp>
        <p:nvSpPr>
          <p:cNvPr id="3" name="Content Placeholder 2"/>
          <p:cNvSpPr>
            <a:spLocks noGrp="1"/>
          </p:cNvSpPr>
          <p:nvPr>
            <p:ph idx="1"/>
          </p:nvPr>
        </p:nvSpPr>
        <p:spPr/>
        <p:txBody>
          <a:bodyPr/>
          <a:lstStyle/>
          <a:p>
            <a:r>
              <a:rPr lang="en-US" dirty="0"/>
              <a:t>Aflatoxins can be mitigated all along the dairy value chain</a:t>
            </a:r>
          </a:p>
          <a:p>
            <a:pPr>
              <a:buFont typeface="Wingdings" panose="05000000000000000000" pitchFamily="2" charset="2"/>
              <a:buChar char="Ø"/>
            </a:pPr>
            <a:r>
              <a:rPr lang="en-US" dirty="0"/>
              <a:t>Costs</a:t>
            </a:r>
          </a:p>
          <a:p>
            <a:pPr>
              <a:buFont typeface="Wingdings" panose="05000000000000000000" pitchFamily="2" charset="2"/>
              <a:buChar char="Ø"/>
            </a:pPr>
            <a:r>
              <a:rPr lang="en-US" dirty="0"/>
              <a:t>Implementation</a:t>
            </a:r>
          </a:p>
          <a:p>
            <a:pPr>
              <a:buFont typeface="Wingdings" panose="05000000000000000000" pitchFamily="2" charset="2"/>
              <a:buChar char="Ø"/>
            </a:pPr>
            <a:r>
              <a:rPr lang="en-US" dirty="0"/>
              <a:t>Side effects</a:t>
            </a:r>
          </a:p>
        </p:txBody>
      </p:sp>
    </p:spTree>
    <p:extLst>
      <p:ext uri="{BB962C8B-B14F-4D97-AF65-F5344CB8AC3E}">
        <p14:creationId xmlns:p14="http://schemas.microsoft.com/office/powerpoint/2010/main" val="17166222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45228" y="1355939"/>
            <a:ext cx="838200" cy="838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71671" y="6488668"/>
            <a:ext cx="854914" cy="369332"/>
          </a:xfrm>
          <a:prstGeom prst="rect">
            <a:avLst/>
          </a:prstGeom>
          <a:noFill/>
        </p:spPr>
        <p:txBody>
          <a:bodyPr wrap="none" rtlCol="0">
            <a:spAutoFit/>
          </a:bodyPr>
          <a:lstStyle/>
          <a:p>
            <a:r>
              <a:rPr lang="en-US" dirty="0"/>
              <a:t>Farmer</a:t>
            </a:r>
          </a:p>
        </p:txBody>
      </p:sp>
      <p:sp>
        <p:nvSpPr>
          <p:cNvPr id="15" name="TextBox 14"/>
          <p:cNvSpPr txBox="1"/>
          <p:nvPr/>
        </p:nvSpPr>
        <p:spPr>
          <a:xfrm>
            <a:off x="6324600" y="6489059"/>
            <a:ext cx="1143262" cy="369332"/>
          </a:xfrm>
          <a:prstGeom prst="rect">
            <a:avLst/>
          </a:prstGeom>
          <a:noFill/>
        </p:spPr>
        <p:txBody>
          <a:bodyPr wrap="none" rtlCol="0">
            <a:spAutoFit/>
          </a:bodyPr>
          <a:lstStyle/>
          <a:p>
            <a:r>
              <a:rPr lang="en-US" dirty="0"/>
              <a:t>Consumer</a:t>
            </a:r>
          </a:p>
        </p:txBody>
      </p:sp>
      <p:cxnSp>
        <p:nvCxnSpPr>
          <p:cNvPr id="18" name="Straight Connector 17"/>
          <p:cNvCxnSpPr/>
          <p:nvPr/>
        </p:nvCxnSpPr>
        <p:spPr>
          <a:xfrm>
            <a:off x="1295400" y="152400"/>
            <a:ext cx="0" cy="667361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071670" y="391454"/>
            <a:ext cx="5538929" cy="523220"/>
          </a:xfrm>
          <a:prstGeom prst="rect">
            <a:avLst/>
          </a:prstGeom>
          <a:noFill/>
        </p:spPr>
        <p:txBody>
          <a:bodyPr wrap="square" rtlCol="0">
            <a:spAutoFit/>
          </a:bodyPr>
          <a:lstStyle/>
          <a:p>
            <a:r>
              <a:rPr lang="en-US" sz="2800" dirty="0">
                <a:solidFill>
                  <a:schemeClr val="bg1"/>
                </a:solidFill>
              </a:rPr>
              <a:t>1. Stop aflatoxin production</a:t>
            </a:r>
          </a:p>
        </p:txBody>
      </p:sp>
      <p:sp>
        <p:nvSpPr>
          <p:cNvPr id="26" name="TextBox 25"/>
          <p:cNvSpPr txBox="1"/>
          <p:nvPr/>
        </p:nvSpPr>
        <p:spPr>
          <a:xfrm>
            <a:off x="135908" y="2366353"/>
            <a:ext cx="1159492" cy="646331"/>
          </a:xfrm>
          <a:prstGeom prst="rect">
            <a:avLst/>
          </a:prstGeom>
          <a:noFill/>
        </p:spPr>
        <p:txBody>
          <a:bodyPr wrap="square" rtlCol="0">
            <a:spAutoFit/>
          </a:bodyPr>
          <a:lstStyle/>
          <a:p>
            <a:r>
              <a:rPr lang="en-US" dirty="0"/>
              <a:t>Aflatoxin flow</a:t>
            </a:r>
          </a:p>
        </p:txBody>
      </p:sp>
      <p:sp>
        <p:nvSpPr>
          <p:cNvPr id="21" name="TextBox 20"/>
          <p:cNvSpPr txBox="1"/>
          <p:nvPr/>
        </p:nvSpPr>
        <p:spPr>
          <a:xfrm>
            <a:off x="116858" y="5715000"/>
            <a:ext cx="1197592" cy="646331"/>
          </a:xfrm>
          <a:prstGeom prst="rect">
            <a:avLst/>
          </a:prstGeom>
          <a:noFill/>
        </p:spPr>
        <p:txBody>
          <a:bodyPr wrap="square" rtlCol="0">
            <a:spAutoFit/>
          </a:bodyPr>
          <a:lstStyle/>
          <a:p>
            <a:r>
              <a:rPr lang="en-US" dirty="0"/>
              <a:t>Human exposure</a:t>
            </a:r>
          </a:p>
        </p:txBody>
      </p:sp>
      <p:grpSp>
        <p:nvGrpSpPr>
          <p:cNvPr id="54" name="Group 53"/>
          <p:cNvGrpSpPr/>
          <p:nvPr/>
        </p:nvGrpSpPr>
        <p:grpSpPr>
          <a:xfrm>
            <a:off x="1480458" y="1355939"/>
            <a:ext cx="7625439" cy="5250102"/>
            <a:chOff x="1480458" y="1355939"/>
            <a:chExt cx="7625439" cy="5250102"/>
          </a:xfrm>
        </p:grpSpPr>
        <p:pic>
          <p:nvPicPr>
            <p:cNvPr id="1026"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5771" y="2673110"/>
              <a:ext cx="8382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ew detail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419600" y="1704281"/>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ther reading to children"/>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324600" y="5183187"/>
              <a:ext cx="1422854" cy="14228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iew details"/>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464420" y="25854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2765" y="1704281"/>
              <a:ext cx="614271" cy="400110"/>
            </a:xfrm>
            <a:prstGeom prst="rect">
              <a:avLst/>
            </a:prstGeom>
            <a:noFill/>
          </p:spPr>
          <p:txBody>
            <a:bodyPr wrap="none" rtlCol="0">
              <a:spAutoFit/>
            </a:bodyPr>
            <a:lstStyle/>
            <a:p>
              <a:r>
                <a:rPr lang="en-US" sz="2000" b="1" dirty="0"/>
                <a:t>AB1</a:t>
              </a:r>
            </a:p>
          </p:txBody>
        </p:sp>
        <p:sp>
          <p:nvSpPr>
            <p:cNvPr id="11" name="TextBox 10"/>
            <p:cNvSpPr txBox="1"/>
            <p:nvPr/>
          </p:nvSpPr>
          <p:spPr>
            <a:xfrm>
              <a:off x="1689550" y="2923481"/>
              <a:ext cx="614271" cy="400110"/>
            </a:xfrm>
            <a:prstGeom prst="rect">
              <a:avLst/>
            </a:prstGeom>
            <a:noFill/>
          </p:spPr>
          <p:txBody>
            <a:bodyPr wrap="none" rtlCol="0">
              <a:spAutoFit/>
            </a:bodyPr>
            <a:lstStyle/>
            <a:p>
              <a:r>
                <a:rPr lang="en-US" sz="2000" b="1" dirty="0"/>
                <a:t>AB1</a:t>
              </a:r>
            </a:p>
          </p:txBody>
        </p:sp>
        <p:sp>
          <p:nvSpPr>
            <p:cNvPr id="12" name="TextBox 11"/>
            <p:cNvSpPr txBox="1"/>
            <p:nvPr/>
          </p:nvSpPr>
          <p:spPr>
            <a:xfrm>
              <a:off x="4669971" y="2523371"/>
              <a:ext cx="1524000" cy="400110"/>
            </a:xfrm>
            <a:prstGeom prst="rect">
              <a:avLst/>
            </a:prstGeom>
            <a:noFill/>
          </p:spPr>
          <p:txBody>
            <a:bodyPr wrap="square" rtlCol="0">
              <a:spAutoFit/>
            </a:bodyPr>
            <a:lstStyle/>
            <a:p>
              <a:r>
                <a:rPr lang="en-US" sz="2000" b="1" dirty="0"/>
                <a:t>AB1-&gt; AM1</a:t>
              </a:r>
            </a:p>
          </p:txBody>
        </p:sp>
        <p:sp>
          <p:nvSpPr>
            <p:cNvPr id="13" name="TextBox 12"/>
            <p:cNvSpPr txBox="1"/>
            <p:nvPr/>
          </p:nvSpPr>
          <p:spPr>
            <a:xfrm>
              <a:off x="7693020" y="3056185"/>
              <a:ext cx="694421" cy="400110"/>
            </a:xfrm>
            <a:prstGeom prst="rect">
              <a:avLst/>
            </a:prstGeom>
            <a:noFill/>
          </p:spPr>
          <p:txBody>
            <a:bodyPr wrap="none" rtlCol="0">
              <a:spAutoFit/>
            </a:bodyPr>
            <a:lstStyle/>
            <a:p>
              <a:r>
                <a:rPr lang="en-US" sz="2000" b="1" dirty="0"/>
                <a:t>AM1</a:t>
              </a:r>
            </a:p>
          </p:txBody>
        </p:sp>
        <p:sp>
          <p:nvSpPr>
            <p:cNvPr id="6" name="TextBox 5"/>
            <p:cNvSpPr txBox="1"/>
            <p:nvPr/>
          </p:nvSpPr>
          <p:spPr>
            <a:xfrm>
              <a:off x="1480458" y="3739910"/>
              <a:ext cx="1196994" cy="923330"/>
            </a:xfrm>
            <a:prstGeom prst="rect">
              <a:avLst/>
            </a:prstGeom>
            <a:noFill/>
          </p:spPr>
          <p:txBody>
            <a:bodyPr wrap="square" rtlCol="0">
              <a:spAutoFit/>
            </a:bodyPr>
            <a:lstStyle/>
            <a:p>
              <a:r>
                <a:rPr lang="en-US" dirty="0"/>
                <a:t>Corn/feed produced at farm</a:t>
              </a:r>
            </a:p>
          </p:txBody>
        </p:sp>
        <p:sp>
          <p:nvSpPr>
            <p:cNvPr id="16" name="TextBox 15"/>
            <p:cNvSpPr txBox="1"/>
            <p:nvPr/>
          </p:nvSpPr>
          <p:spPr>
            <a:xfrm>
              <a:off x="3357036" y="1355939"/>
              <a:ext cx="1196994" cy="646331"/>
            </a:xfrm>
            <a:prstGeom prst="rect">
              <a:avLst/>
            </a:prstGeom>
            <a:noFill/>
          </p:spPr>
          <p:txBody>
            <a:bodyPr wrap="square" rtlCol="0">
              <a:spAutoFit/>
            </a:bodyPr>
            <a:lstStyle/>
            <a:p>
              <a:r>
                <a:rPr lang="en-US" dirty="0"/>
                <a:t>Corn/feed purchased</a:t>
              </a:r>
            </a:p>
          </p:txBody>
        </p:sp>
        <p:sp>
          <p:nvSpPr>
            <p:cNvPr id="8" name="TextBox 7"/>
            <p:cNvSpPr txBox="1"/>
            <p:nvPr/>
          </p:nvSpPr>
          <p:spPr>
            <a:xfrm>
              <a:off x="7429498" y="4109438"/>
              <a:ext cx="1676399" cy="646331"/>
            </a:xfrm>
            <a:prstGeom prst="rect">
              <a:avLst/>
            </a:prstGeom>
            <a:noFill/>
          </p:spPr>
          <p:txBody>
            <a:bodyPr wrap="square" rtlCol="0">
              <a:spAutoFit/>
            </a:bodyPr>
            <a:lstStyle/>
            <a:p>
              <a:r>
                <a:rPr lang="en-US" dirty="0"/>
                <a:t>Milk produced at farm</a:t>
              </a:r>
            </a:p>
          </p:txBody>
        </p:sp>
        <p:sp>
          <p:nvSpPr>
            <p:cNvPr id="10" name="Right Arrow 9"/>
            <p:cNvSpPr/>
            <p:nvPr/>
          </p:nvSpPr>
          <p:spPr>
            <a:xfrm>
              <a:off x="2645228" y="2841838"/>
              <a:ext cx="1415143" cy="473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553200" y="3173853"/>
              <a:ext cx="876298"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 Arrow 8"/>
            <p:cNvSpPr/>
            <p:nvPr/>
          </p:nvSpPr>
          <p:spPr>
            <a:xfrm rot="10800000" flipH="1">
              <a:off x="3145971" y="2368310"/>
              <a:ext cx="914400" cy="94705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Arrow Connector 23"/>
            <p:cNvCxnSpPr/>
            <p:nvPr/>
          </p:nvCxnSpPr>
          <p:spPr>
            <a:xfrm>
              <a:off x="2794686" y="38577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94686" y="38577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65731" y="3942626"/>
              <a:ext cx="614271" cy="400110"/>
            </a:xfrm>
            <a:prstGeom prst="rect">
              <a:avLst/>
            </a:prstGeom>
            <a:noFill/>
          </p:spPr>
          <p:txBody>
            <a:bodyPr wrap="none" rtlCol="0">
              <a:spAutoFit/>
            </a:bodyPr>
            <a:lstStyle/>
            <a:p>
              <a:r>
                <a:rPr lang="en-US" sz="2000" b="1" dirty="0"/>
                <a:t>AB1</a:t>
              </a:r>
            </a:p>
          </p:txBody>
        </p:sp>
        <p:grpSp>
          <p:nvGrpSpPr>
            <p:cNvPr id="30" name="Group 29"/>
            <p:cNvGrpSpPr/>
            <p:nvPr/>
          </p:nvGrpSpPr>
          <p:grpSpPr>
            <a:xfrm flipH="1">
              <a:off x="4133891" y="3880838"/>
              <a:ext cx="3301314" cy="1628622"/>
              <a:chOff x="2947086" y="4010178"/>
              <a:chExt cx="3301314" cy="1628622"/>
            </a:xfrm>
          </p:grpSpPr>
          <p:cxnSp>
            <p:nvCxnSpPr>
              <p:cNvPr id="37" name="Straight Arrow Connector 36"/>
              <p:cNvCxnSpPr/>
              <p:nvPr/>
            </p:nvCxnSpPr>
            <p:spPr>
              <a:xfrm>
                <a:off x="2947086" y="40101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947086" y="40101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6761834" y="3942626"/>
              <a:ext cx="694421" cy="400110"/>
            </a:xfrm>
            <a:prstGeom prst="rect">
              <a:avLst/>
            </a:prstGeom>
            <a:noFill/>
          </p:spPr>
          <p:txBody>
            <a:bodyPr wrap="none" rtlCol="0">
              <a:spAutoFit/>
            </a:bodyPr>
            <a:lstStyle/>
            <a:p>
              <a:r>
                <a:rPr lang="en-US" sz="2000" b="1" dirty="0"/>
                <a:t>AM1</a:t>
              </a:r>
            </a:p>
          </p:txBody>
        </p:sp>
        <p:pic>
          <p:nvPicPr>
            <p:cNvPr id="1036" name="Picture 12" descr="View details"/>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792225" y="5279569"/>
              <a:ext cx="1341666" cy="12300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quot;No&quot; Symbol 1"/>
          <p:cNvSpPr/>
          <p:nvPr/>
        </p:nvSpPr>
        <p:spPr>
          <a:xfrm>
            <a:off x="2462583" y="1486468"/>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quot;No&quot; Symbol 38"/>
          <p:cNvSpPr/>
          <p:nvPr/>
        </p:nvSpPr>
        <p:spPr>
          <a:xfrm>
            <a:off x="1647825" y="2677014"/>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18888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In the field: storage</a:t>
            </a:r>
          </a:p>
        </p:txBody>
      </p:sp>
      <p:sp>
        <p:nvSpPr>
          <p:cNvPr id="3" name="Content Placeholder 2"/>
          <p:cNvSpPr>
            <a:spLocks noGrp="1"/>
          </p:cNvSpPr>
          <p:nvPr>
            <p:ph idx="1"/>
          </p:nvPr>
        </p:nvSpPr>
        <p:spPr>
          <a:xfrm>
            <a:off x="304800" y="1143000"/>
            <a:ext cx="8229600" cy="4525963"/>
          </a:xfrm>
        </p:spPr>
        <p:txBody>
          <a:bodyPr/>
          <a:lstStyle/>
          <a:p>
            <a:r>
              <a:rPr lang="en-US" dirty="0"/>
              <a:t>Improved varieties- more resistant crops</a:t>
            </a:r>
          </a:p>
          <a:p>
            <a:r>
              <a:rPr lang="en-US" dirty="0"/>
              <a:t>Bio control: </a:t>
            </a:r>
            <a:r>
              <a:rPr lang="en-US" dirty="0" err="1"/>
              <a:t>AflaSafe</a:t>
            </a:r>
            <a:r>
              <a:rPr lang="en-US" dirty="0"/>
              <a:t>™, </a:t>
            </a:r>
            <a:r>
              <a:rPr lang="en-US" dirty="0" err="1"/>
              <a:t>AflaGuard</a:t>
            </a:r>
            <a:r>
              <a:rPr lang="en-US" dirty="0"/>
              <a:t>™</a:t>
            </a:r>
          </a:p>
          <a:p>
            <a:r>
              <a:rPr lang="en-US" dirty="0"/>
              <a:t>Improved drying</a:t>
            </a:r>
          </a:p>
          <a:p>
            <a:r>
              <a:rPr lang="en-US" dirty="0"/>
              <a:t>Improved storage</a:t>
            </a:r>
          </a:p>
          <a:p>
            <a:r>
              <a:rPr lang="en-US" dirty="0"/>
              <a:t>Good Agricultural Practices (GAP)</a:t>
            </a:r>
          </a:p>
          <a:p>
            <a:endParaRPr lang="en-US" dirty="0"/>
          </a:p>
          <a:p>
            <a:pPr>
              <a:buFont typeface="Wingdings" panose="05000000000000000000" pitchFamily="2" charset="2"/>
              <a:buChar char="Ø"/>
            </a:pPr>
            <a:r>
              <a:rPr lang="en-US" dirty="0"/>
              <a:t>Reduces aflatoxins for both humans and animals</a:t>
            </a:r>
          </a:p>
          <a:p>
            <a:pPr>
              <a:buFont typeface="Wingdings" panose="05000000000000000000" pitchFamily="2" charset="2"/>
              <a:buChar char="Ø"/>
            </a:pPr>
            <a:r>
              <a:rPr lang="en-US" dirty="0"/>
              <a:t>Costly?</a:t>
            </a:r>
          </a:p>
          <a:p>
            <a:endParaRPr lang="en-US" dirty="0"/>
          </a:p>
        </p:txBody>
      </p:sp>
    </p:spTree>
    <p:extLst>
      <p:ext uri="{BB962C8B-B14F-4D97-AF65-F5344CB8AC3E}">
        <p14:creationId xmlns:p14="http://schemas.microsoft.com/office/powerpoint/2010/main" val="3519341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45228" y="1355939"/>
            <a:ext cx="838200" cy="838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71671" y="6488668"/>
            <a:ext cx="854914" cy="369332"/>
          </a:xfrm>
          <a:prstGeom prst="rect">
            <a:avLst/>
          </a:prstGeom>
          <a:noFill/>
        </p:spPr>
        <p:txBody>
          <a:bodyPr wrap="none" rtlCol="0">
            <a:spAutoFit/>
          </a:bodyPr>
          <a:lstStyle/>
          <a:p>
            <a:r>
              <a:rPr lang="en-US" dirty="0"/>
              <a:t>Farmer</a:t>
            </a:r>
          </a:p>
        </p:txBody>
      </p:sp>
      <p:sp>
        <p:nvSpPr>
          <p:cNvPr id="15" name="TextBox 14"/>
          <p:cNvSpPr txBox="1"/>
          <p:nvPr/>
        </p:nvSpPr>
        <p:spPr>
          <a:xfrm>
            <a:off x="6324600" y="6489059"/>
            <a:ext cx="1143262" cy="369332"/>
          </a:xfrm>
          <a:prstGeom prst="rect">
            <a:avLst/>
          </a:prstGeom>
          <a:noFill/>
        </p:spPr>
        <p:txBody>
          <a:bodyPr wrap="none" rtlCol="0">
            <a:spAutoFit/>
          </a:bodyPr>
          <a:lstStyle/>
          <a:p>
            <a:r>
              <a:rPr lang="en-US" dirty="0"/>
              <a:t>Consumer</a:t>
            </a:r>
          </a:p>
        </p:txBody>
      </p:sp>
      <p:cxnSp>
        <p:nvCxnSpPr>
          <p:cNvPr id="18" name="Straight Connector 17"/>
          <p:cNvCxnSpPr/>
          <p:nvPr/>
        </p:nvCxnSpPr>
        <p:spPr>
          <a:xfrm>
            <a:off x="1295400" y="152400"/>
            <a:ext cx="0" cy="667361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99128" y="242459"/>
            <a:ext cx="4193892" cy="523220"/>
          </a:xfrm>
          <a:prstGeom prst="rect">
            <a:avLst/>
          </a:prstGeom>
          <a:noFill/>
        </p:spPr>
        <p:txBody>
          <a:bodyPr wrap="square" rtlCol="0">
            <a:spAutoFit/>
          </a:bodyPr>
          <a:lstStyle/>
          <a:p>
            <a:r>
              <a:rPr lang="en-US" sz="2800" dirty="0">
                <a:solidFill>
                  <a:schemeClr val="bg1"/>
                </a:solidFill>
              </a:rPr>
              <a:t>2. Stopping the bad feed</a:t>
            </a:r>
          </a:p>
        </p:txBody>
      </p:sp>
      <p:sp>
        <p:nvSpPr>
          <p:cNvPr id="26" name="TextBox 25"/>
          <p:cNvSpPr txBox="1"/>
          <p:nvPr/>
        </p:nvSpPr>
        <p:spPr>
          <a:xfrm>
            <a:off x="135908" y="2366353"/>
            <a:ext cx="1159492" cy="646331"/>
          </a:xfrm>
          <a:prstGeom prst="rect">
            <a:avLst/>
          </a:prstGeom>
          <a:noFill/>
        </p:spPr>
        <p:txBody>
          <a:bodyPr wrap="square" rtlCol="0">
            <a:spAutoFit/>
          </a:bodyPr>
          <a:lstStyle/>
          <a:p>
            <a:r>
              <a:rPr lang="en-US" dirty="0"/>
              <a:t>Aflatoxin flow</a:t>
            </a:r>
          </a:p>
        </p:txBody>
      </p:sp>
      <p:sp>
        <p:nvSpPr>
          <p:cNvPr id="21" name="TextBox 20"/>
          <p:cNvSpPr txBox="1"/>
          <p:nvPr/>
        </p:nvSpPr>
        <p:spPr>
          <a:xfrm>
            <a:off x="116858" y="5715000"/>
            <a:ext cx="1197592" cy="646331"/>
          </a:xfrm>
          <a:prstGeom prst="rect">
            <a:avLst/>
          </a:prstGeom>
          <a:noFill/>
        </p:spPr>
        <p:txBody>
          <a:bodyPr wrap="square" rtlCol="0">
            <a:spAutoFit/>
          </a:bodyPr>
          <a:lstStyle/>
          <a:p>
            <a:r>
              <a:rPr lang="en-US" dirty="0"/>
              <a:t>Human exposure</a:t>
            </a:r>
          </a:p>
        </p:txBody>
      </p:sp>
      <p:grpSp>
        <p:nvGrpSpPr>
          <p:cNvPr id="54" name="Group 53"/>
          <p:cNvGrpSpPr/>
          <p:nvPr/>
        </p:nvGrpSpPr>
        <p:grpSpPr>
          <a:xfrm>
            <a:off x="1480458" y="1355939"/>
            <a:ext cx="7625439" cy="5250102"/>
            <a:chOff x="1480458" y="1355939"/>
            <a:chExt cx="7625439" cy="5250102"/>
          </a:xfrm>
        </p:grpSpPr>
        <p:pic>
          <p:nvPicPr>
            <p:cNvPr id="1026"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5771" y="2673110"/>
              <a:ext cx="8382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ew detail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419600" y="1704281"/>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ther reading to children"/>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324600" y="5183187"/>
              <a:ext cx="1422854" cy="14228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iew details"/>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464420" y="25854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2765" y="1704281"/>
              <a:ext cx="614271" cy="400110"/>
            </a:xfrm>
            <a:prstGeom prst="rect">
              <a:avLst/>
            </a:prstGeom>
            <a:noFill/>
          </p:spPr>
          <p:txBody>
            <a:bodyPr wrap="none" rtlCol="0">
              <a:spAutoFit/>
            </a:bodyPr>
            <a:lstStyle/>
            <a:p>
              <a:r>
                <a:rPr lang="en-US" sz="2000" b="1" dirty="0"/>
                <a:t>AB1</a:t>
              </a:r>
            </a:p>
          </p:txBody>
        </p:sp>
        <p:sp>
          <p:nvSpPr>
            <p:cNvPr id="11" name="TextBox 10"/>
            <p:cNvSpPr txBox="1"/>
            <p:nvPr/>
          </p:nvSpPr>
          <p:spPr>
            <a:xfrm>
              <a:off x="1689550" y="2923481"/>
              <a:ext cx="614271" cy="400110"/>
            </a:xfrm>
            <a:prstGeom prst="rect">
              <a:avLst/>
            </a:prstGeom>
            <a:noFill/>
          </p:spPr>
          <p:txBody>
            <a:bodyPr wrap="none" rtlCol="0">
              <a:spAutoFit/>
            </a:bodyPr>
            <a:lstStyle/>
            <a:p>
              <a:r>
                <a:rPr lang="en-US" sz="2000" b="1" dirty="0"/>
                <a:t>AB1</a:t>
              </a:r>
            </a:p>
          </p:txBody>
        </p:sp>
        <p:sp>
          <p:nvSpPr>
            <p:cNvPr id="12" name="TextBox 11"/>
            <p:cNvSpPr txBox="1"/>
            <p:nvPr/>
          </p:nvSpPr>
          <p:spPr>
            <a:xfrm>
              <a:off x="4669971" y="2523371"/>
              <a:ext cx="1524000" cy="400110"/>
            </a:xfrm>
            <a:prstGeom prst="rect">
              <a:avLst/>
            </a:prstGeom>
            <a:noFill/>
          </p:spPr>
          <p:txBody>
            <a:bodyPr wrap="square" rtlCol="0">
              <a:spAutoFit/>
            </a:bodyPr>
            <a:lstStyle/>
            <a:p>
              <a:r>
                <a:rPr lang="en-US" sz="2000" b="1" dirty="0"/>
                <a:t>AB1-&gt; AM1</a:t>
              </a:r>
            </a:p>
          </p:txBody>
        </p:sp>
        <p:sp>
          <p:nvSpPr>
            <p:cNvPr id="13" name="TextBox 12"/>
            <p:cNvSpPr txBox="1"/>
            <p:nvPr/>
          </p:nvSpPr>
          <p:spPr>
            <a:xfrm>
              <a:off x="7693020" y="3056185"/>
              <a:ext cx="694421" cy="400110"/>
            </a:xfrm>
            <a:prstGeom prst="rect">
              <a:avLst/>
            </a:prstGeom>
            <a:noFill/>
          </p:spPr>
          <p:txBody>
            <a:bodyPr wrap="none" rtlCol="0">
              <a:spAutoFit/>
            </a:bodyPr>
            <a:lstStyle/>
            <a:p>
              <a:r>
                <a:rPr lang="en-US" sz="2000" b="1" dirty="0"/>
                <a:t>AM1</a:t>
              </a:r>
            </a:p>
          </p:txBody>
        </p:sp>
        <p:sp>
          <p:nvSpPr>
            <p:cNvPr id="6" name="TextBox 5"/>
            <p:cNvSpPr txBox="1"/>
            <p:nvPr/>
          </p:nvSpPr>
          <p:spPr>
            <a:xfrm>
              <a:off x="1480458" y="3739910"/>
              <a:ext cx="1196994" cy="923330"/>
            </a:xfrm>
            <a:prstGeom prst="rect">
              <a:avLst/>
            </a:prstGeom>
            <a:noFill/>
          </p:spPr>
          <p:txBody>
            <a:bodyPr wrap="square" rtlCol="0">
              <a:spAutoFit/>
            </a:bodyPr>
            <a:lstStyle/>
            <a:p>
              <a:r>
                <a:rPr lang="en-US" dirty="0"/>
                <a:t>Corn/feed produced at farm</a:t>
              </a:r>
            </a:p>
          </p:txBody>
        </p:sp>
        <p:sp>
          <p:nvSpPr>
            <p:cNvPr id="16" name="TextBox 15"/>
            <p:cNvSpPr txBox="1"/>
            <p:nvPr/>
          </p:nvSpPr>
          <p:spPr>
            <a:xfrm>
              <a:off x="3357036" y="1355939"/>
              <a:ext cx="1196994" cy="646331"/>
            </a:xfrm>
            <a:prstGeom prst="rect">
              <a:avLst/>
            </a:prstGeom>
            <a:noFill/>
          </p:spPr>
          <p:txBody>
            <a:bodyPr wrap="square" rtlCol="0">
              <a:spAutoFit/>
            </a:bodyPr>
            <a:lstStyle/>
            <a:p>
              <a:r>
                <a:rPr lang="en-US" dirty="0"/>
                <a:t>Corn/feed purchased</a:t>
              </a:r>
            </a:p>
          </p:txBody>
        </p:sp>
        <p:sp>
          <p:nvSpPr>
            <p:cNvPr id="8" name="TextBox 7"/>
            <p:cNvSpPr txBox="1"/>
            <p:nvPr/>
          </p:nvSpPr>
          <p:spPr>
            <a:xfrm>
              <a:off x="7429498" y="4109438"/>
              <a:ext cx="1676399" cy="646331"/>
            </a:xfrm>
            <a:prstGeom prst="rect">
              <a:avLst/>
            </a:prstGeom>
            <a:noFill/>
          </p:spPr>
          <p:txBody>
            <a:bodyPr wrap="square" rtlCol="0">
              <a:spAutoFit/>
            </a:bodyPr>
            <a:lstStyle/>
            <a:p>
              <a:r>
                <a:rPr lang="en-US" dirty="0"/>
                <a:t>Milk produced at farm</a:t>
              </a:r>
            </a:p>
          </p:txBody>
        </p:sp>
        <p:sp>
          <p:nvSpPr>
            <p:cNvPr id="10" name="Right Arrow 9"/>
            <p:cNvSpPr/>
            <p:nvPr/>
          </p:nvSpPr>
          <p:spPr>
            <a:xfrm>
              <a:off x="2645228" y="2841838"/>
              <a:ext cx="1415143" cy="473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553200" y="3173853"/>
              <a:ext cx="876298"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 Arrow 8"/>
            <p:cNvSpPr/>
            <p:nvPr/>
          </p:nvSpPr>
          <p:spPr>
            <a:xfrm rot="10800000" flipH="1">
              <a:off x="3145971" y="2368310"/>
              <a:ext cx="914400" cy="94705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Arrow Connector 23"/>
            <p:cNvCxnSpPr/>
            <p:nvPr/>
          </p:nvCxnSpPr>
          <p:spPr>
            <a:xfrm>
              <a:off x="2794686" y="38577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94686" y="38577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65731" y="3942626"/>
              <a:ext cx="614271" cy="400110"/>
            </a:xfrm>
            <a:prstGeom prst="rect">
              <a:avLst/>
            </a:prstGeom>
            <a:noFill/>
          </p:spPr>
          <p:txBody>
            <a:bodyPr wrap="none" rtlCol="0">
              <a:spAutoFit/>
            </a:bodyPr>
            <a:lstStyle/>
            <a:p>
              <a:r>
                <a:rPr lang="en-US" sz="2000" b="1" dirty="0"/>
                <a:t>AB1</a:t>
              </a:r>
            </a:p>
          </p:txBody>
        </p:sp>
        <p:grpSp>
          <p:nvGrpSpPr>
            <p:cNvPr id="30" name="Group 29"/>
            <p:cNvGrpSpPr/>
            <p:nvPr/>
          </p:nvGrpSpPr>
          <p:grpSpPr>
            <a:xfrm flipH="1">
              <a:off x="4133891" y="3880838"/>
              <a:ext cx="3301314" cy="1628622"/>
              <a:chOff x="2947086" y="4010178"/>
              <a:chExt cx="3301314" cy="1628622"/>
            </a:xfrm>
          </p:grpSpPr>
          <p:cxnSp>
            <p:nvCxnSpPr>
              <p:cNvPr id="37" name="Straight Arrow Connector 36"/>
              <p:cNvCxnSpPr/>
              <p:nvPr/>
            </p:nvCxnSpPr>
            <p:spPr>
              <a:xfrm>
                <a:off x="2947086" y="40101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947086" y="40101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6761834" y="3942626"/>
              <a:ext cx="694421" cy="400110"/>
            </a:xfrm>
            <a:prstGeom prst="rect">
              <a:avLst/>
            </a:prstGeom>
            <a:noFill/>
          </p:spPr>
          <p:txBody>
            <a:bodyPr wrap="none" rtlCol="0">
              <a:spAutoFit/>
            </a:bodyPr>
            <a:lstStyle/>
            <a:p>
              <a:r>
                <a:rPr lang="en-US" sz="2000" b="1" dirty="0"/>
                <a:t>AM1</a:t>
              </a:r>
            </a:p>
          </p:txBody>
        </p:sp>
        <p:pic>
          <p:nvPicPr>
            <p:cNvPr id="1036" name="Picture 12" descr="View details"/>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792225" y="5279569"/>
              <a:ext cx="1341666" cy="12300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quot;No&quot; Symbol 1"/>
          <p:cNvSpPr/>
          <p:nvPr/>
        </p:nvSpPr>
        <p:spPr>
          <a:xfrm>
            <a:off x="3310434" y="2643173"/>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60271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of feed standards</a:t>
            </a:r>
          </a:p>
        </p:txBody>
      </p:sp>
      <p:sp>
        <p:nvSpPr>
          <p:cNvPr id="3" name="Content Placeholder 9"/>
          <p:cNvSpPr>
            <a:spLocks noGrp="1"/>
          </p:cNvSpPr>
          <p:nvPr>
            <p:ph sz="quarter" idx="10"/>
          </p:nvPr>
        </p:nvSpPr>
        <p:spPr>
          <a:xfrm>
            <a:off x="0" y="1143000"/>
            <a:ext cx="9144000" cy="5334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marL="457200" indent="-457200">
              <a:lnSpc>
                <a:spcPct val="100000"/>
              </a:lnSpc>
              <a:buClr>
                <a:srgbClr val="72201E"/>
              </a:buClr>
              <a:buFont typeface="+mj-lt"/>
              <a:buAutoNum type="arabicPeriod"/>
            </a:pPr>
            <a:r>
              <a:rPr lang="en-US" sz="2400" dirty="0"/>
              <a:t>Protect humans from harmful aflatoxins in animal source foods</a:t>
            </a:r>
          </a:p>
          <a:p>
            <a:pPr lvl="1">
              <a:buClr>
                <a:srgbClr val="72201E"/>
              </a:buClr>
              <a:buFont typeface="Calibri" pitchFamily="34" charset="0"/>
              <a:buChar char="•"/>
            </a:pPr>
            <a:r>
              <a:rPr lang="en-US" sz="2000" dirty="0"/>
              <a:t>Milk is the most high risk animal source food because relatively large amounts of aflatoxins are carried over, and milk is consumed especially by infants</a:t>
            </a:r>
          </a:p>
          <a:p>
            <a:pPr lvl="1">
              <a:buClr>
                <a:srgbClr val="72201E"/>
              </a:buClr>
              <a:buFont typeface="Calibri" pitchFamily="34" charset="0"/>
              <a:buChar char="•"/>
            </a:pPr>
            <a:endParaRPr lang="en-US" sz="2000" dirty="0"/>
          </a:p>
          <a:p>
            <a:pPr marL="457200" indent="-457200">
              <a:lnSpc>
                <a:spcPct val="100000"/>
              </a:lnSpc>
              <a:buClr>
                <a:srgbClr val="72201E"/>
              </a:buClr>
              <a:buFont typeface="+mj-lt"/>
              <a:buAutoNum type="arabicPeriod"/>
            </a:pPr>
            <a:r>
              <a:rPr lang="en-US" sz="2400" dirty="0"/>
              <a:t>Safeguard the benefits people derive from livestock</a:t>
            </a:r>
          </a:p>
          <a:p>
            <a:pPr lvl="1">
              <a:buClr>
                <a:srgbClr val="72201E"/>
              </a:buClr>
              <a:buFont typeface="Calibri" pitchFamily="34" charset="0"/>
              <a:buChar char="•"/>
            </a:pPr>
            <a:r>
              <a:rPr lang="en-US" sz="2000" dirty="0"/>
              <a:t>Income, food and nutrition security, draft power, manure and social/cultural benefits</a:t>
            </a:r>
          </a:p>
          <a:p>
            <a:pPr marL="457200" indent="-457200">
              <a:lnSpc>
                <a:spcPct val="100000"/>
              </a:lnSpc>
              <a:buClr>
                <a:srgbClr val="72201E"/>
              </a:buClr>
              <a:buFont typeface="+mj-lt"/>
              <a:buAutoNum type="arabicPeriod"/>
            </a:pPr>
            <a:r>
              <a:rPr lang="en-US" sz="2400" dirty="0"/>
              <a:t>Protect value chain actors from fraudulent or defective products</a:t>
            </a:r>
          </a:p>
          <a:p>
            <a:pPr marL="457200" indent="-457200">
              <a:lnSpc>
                <a:spcPct val="100000"/>
              </a:lnSpc>
              <a:spcAft>
                <a:spcPts val="0"/>
              </a:spcAft>
              <a:buClr>
                <a:srgbClr val="72201E"/>
              </a:buClr>
              <a:buFont typeface="+mj-lt"/>
              <a:buAutoNum type="arabicPeriod"/>
            </a:pPr>
            <a:r>
              <a:rPr lang="en-US" sz="2400" dirty="0"/>
              <a:t>Encourage fair trade, and economic growth through promoting standards and credibility</a:t>
            </a:r>
          </a:p>
          <a:p>
            <a:pPr marL="457200" indent="-457200">
              <a:buClr>
                <a:srgbClr val="72201E"/>
              </a:buClr>
              <a:buFont typeface="+mj-lt"/>
              <a:buAutoNum type="arabicPeriod"/>
            </a:pPr>
            <a:r>
              <a:rPr lang="en-US" sz="2400" dirty="0"/>
              <a:t>Safeguard the welfare of animals</a:t>
            </a:r>
          </a:p>
          <a:p>
            <a:pPr lvl="1">
              <a:buClr>
                <a:srgbClr val="72201E"/>
              </a:buClr>
              <a:buFont typeface="Calibri" pitchFamily="34" charset="0"/>
              <a:buChar char="•"/>
            </a:pPr>
            <a:endParaRPr lang="en-US" dirty="0"/>
          </a:p>
        </p:txBody>
      </p:sp>
    </p:spTree>
    <p:extLst>
      <p:ext uri="{BB962C8B-B14F-4D97-AF65-F5344CB8AC3E}">
        <p14:creationId xmlns:p14="http://schemas.microsoft.com/office/powerpoint/2010/main" val="25155466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2. Stopping the bad feed</a:t>
            </a:r>
          </a:p>
        </p:txBody>
      </p:sp>
      <p:sp>
        <p:nvSpPr>
          <p:cNvPr id="3" name="Content Placeholder 2"/>
          <p:cNvSpPr>
            <a:spLocks noGrp="1"/>
          </p:cNvSpPr>
          <p:nvPr>
            <p:ph idx="1"/>
          </p:nvPr>
        </p:nvSpPr>
        <p:spPr>
          <a:xfrm>
            <a:off x="457200" y="1371600"/>
            <a:ext cx="8229600" cy="4525963"/>
          </a:xfrm>
        </p:spPr>
        <p:txBody>
          <a:bodyPr/>
          <a:lstStyle/>
          <a:p>
            <a:r>
              <a:rPr lang="en-US" dirty="0"/>
              <a:t>Feed regulations</a:t>
            </a:r>
          </a:p>
          <a:p>
            <a:pPr>
              <a:buFont typeface="Wingdings" panose="05000000000000000000" pitchFamily="2" charset="2"/>
              <a:buChar char="Ø"/>
            </a:pPr>
            <a:r>
              <a:rPr lang="en-US" dirty="0"/>
              <a:t>Implementation</a:t>
            </a:r>
          </a:p>
          <a:p>
            <a:pPr>
              <a:buFont typeface="Wingdings" panose="05000000000000000000" pitchFamily="2" charset="2"/>
              <a:buChar char="Ø"/>
            </a:pPr>
            <a:r>
              <a:rPr lang="en-US" dirty="0"/>
              <a:t>What do you do with illegal feed?</a:t>
            </a:r>
          </a:p>
          <a:p>
            <a:pPr>
              <a:buFont typeface="Wingdings" panose="05000000000000000000" pitchFamily="2" charset="2"/>
              <a:buChar char="Ø"/>
            </a:pPr>
            <a:r>
              <a:rPr lang="en-US" dirty="0"/>
              <a:t>Costs?</a:t>
            </a:r>
          </a:p>
          <a:p>
            <a:pPr>
              <a:buFont typeface="Wingdings" panose="05000000000000000000" pitchFamily="2" charset="2"/>
              <a:buChar char="Ø"/>
            </a:pPr>
            <a:endParaRPr lang="en-US" dirty="0"/>
          </a:p>
          <a:p>
            <a:pPr>
              <a:buFont typeface="Arial" panose="020B0604020202020204" pitchFamily="34" charset="0"/>
              <a:buChar char="•"/>
            </a:pPr>
            <a:r>
              <a:rPr lang="en-US" dirty="0"/>
              <a:t>Market incentives</a:t>
            </a:r>
          </a:p>
          <a:p>
            <a:pPr>
              <a:buFont typeface="Wingdings" panose="05000000000000000000" pitchFamily="2" charset="2"/>
              <a:buChar char="Ø"/>
            </a:pPr>
            <a:r>
              <a:rPr lang="en-US" dirty="0"/>
              <a:t>Poor people?</a:t>
            </a:r>
          </a:p>
          <a:p>
            <a:pPr>
              <a:buFont typeface="Wingdings" panose="05000000000000000000" pitchFamily="2" charset="2"/>
              <a:buChar char="Ø"/>
            </a:pPr>
            <a:r>
              <a:rPr lang="en-US" dirty="0"/>
              <a:t>Not sustainable</a:t>
            </a:r>
          </a:p>
          <a:p>
            <a:pPr>
              <a:buFont typeface="Wingdings" panose="05000000000000000000" pitchFamily="2" charset="2"/>
              <a:buChar char="Ø"/>
            </a:pPr>
            <a:endParaRPr lang="en-US" dirty="0"/>
          </a:p>
          <a:p>
            <a:endParaRPr lang="en-US" dirty="0"/>
          </a:p>
        </p:txBody>
      </p:sp>
    </p:spTree>
    <p:extLst>
      <p:ext uri="{BB962C8B-B14F-4D97-AF65-F5344CB8AC3E}">
        <p14:creationId xmlns:p14="http://schemas.microsoft.com/office/powerpoint/2010/main" val="3193823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45228" y="1355939"/>
            <a:ext cx="838200" cy="838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71671" y="6488668"/>
            <a:ext cx="854914" cy="369332"/>
          </a:xfrm>
          <a:prstGeom prst="rect">
            <a:avLst/>
          </a:prstGeom>
          <a:noFill/>
        </p:spPr>
        <p:txBody>
          <a:bodyPr wrap="none" rtlCol="0">
            <a:spAutoFit/>
          </a:bodyPr>
          <a:lstStyle/>
          <a:p>
            <a:r>
              <a:rPr lang="en-US" dirty="0"/>
              <a:t>Farmer</a:t>
            </a:r>
          </a:p>
        </p:txBody>
      </p:sp>
      <p:sp>
        <p:nvSpPr>
          <p:cNvPr id="15" name="TextBox 14"/>
          <p:cNvSpPr txBox="1"/>
          <p:nvPr/>
        </p:nvSpPr>
        <p:spPr>
          <a:xfrm>
            <a:off x="6324600" y="6489059"/>
            <a:ext cx="1143262" cy="369332"/>
          </a:xfrm>
          <a:prstGeom prst="rect">
            <a:avLst/>
          </a:prstGeom>
          <a:noFill/>
        </p:spPr>
        <p:txBody>
          <a:bodyPr wrap="none" rtlCol="0">
            <a:spAutoFit/>
          </a:bodyPr>
          <a:lstStyle/>
          <a:p>
            <a:r>
              <a:rPr lang="en-US" dirty="0"/>
              <a:t>Consumer</a:t>
            </a:r>
          </a:p>
        </p:txBody>
      </p:sp>
      <p:cxnSp>
        <p:nvCxnSpPr>
          <p:cNvPr id="18" name="Straight Connector 17"/>
          <p:cNvCxnSpPr/>
          <p:nvPr/>
        </p:nvCxnSpPr>
        <p:spPr>
          <a:xfrm>
            <a:off x="1295400" y="152400"/>
            <a:ext cx="0" cy="667361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99128" y="242459"/>
            <a:ext cx="3511272" cy="523220"/>
          </a:xfrm>
          <a:prstGeom prst="rect">
            <a:avLst/>
          </a:prstGeom>
          <a:noFill/>
        </p:spPr>
        <p:txBody>
          <a:bodyPr wrap="square" rtlCol="0">
            <a:spAutoFit/>
          </a:bodyPr>
          <a:lstStyle/>
          <a:p>
            <a:r>
              <a:rPr lang="en-US" sz="2800" dirty="0">
                <a:solidFill>
                  <a:schemeClr val="bg1"/>
                </a:solidFill>
              </a:rPr>
              <a:t>3. Within the cow</a:t>
            </a:r>
          </a:p>
        </p:txBody>
      </p:sp>
      <p:sp>
        <p:nvSpPr>
          <p:cNvPr id="26" name="TextBox 25"/>
          <p:cNvSpPr txBox="1"/>
          <p:nvPr/>
        </p:nvSpPr>
        <p:spPr>
          <a:xfrm>
            <a:off x="135908" y="2366353"/>
            <a:ext cx="1159492" cy="646331"/>
          </a:xfrm>
          <a:prstGeom prst="rect">
            <a:avLst/>
          </a:prstGeom>
          <a:noFill/>
        </p:spPr>
        <p:txBody>
          <a:bodyPr wrap="square" rtlCol="0">
            <a:spAutoFit/>
          </a:bodyPr>
          <a:lstStyle/>
          <a:p>
            <a:r>
              <a:rPr lang="en-US" dirty="0"/>
              <a:t>Aflatoxin flow</a:t>
            </a:r>
          </a:p>
        </p:txBody>
      </p:sp>
      <p:sp>
        <p:nvSpPr>
          <p:cNvPr id="21" name="TextBox 20"/>
          <p:cNvSpPr txBox="1"/>
          <p:nvPr/>
        </p:nvSpPr>
        <p:spPr>
          <a:xfrm>
            <a:off x="116858" y="5715000"/>
            <a:ext cx="1197592" cy="646331"/>
          </a:xfrm>
          <a:prstGeom prst="rect">
            <a:avLst/>
          </a:prstGeom>
          <a:noFill/>
        </p:spPr>
        <p:txBody>
          <a:bodyPr wrap="square" rtlCol="0">
            <a:spAutoFit/>
          </a:bodyPr>
          <a:lstStyle/>
          <a:p>
            <a:r>
              <a:rPr lang="en-US" dirty="0"/>
              <a:t>Human exposure</a:t>
            </a:r>
          </a:p>
        </p:txBody>
      </p:sp>
      <p:grpSp>
        <p:nvGrpSpPr>
          <p:cNvPr id="54" name="Group 53"/>
          <p:cNvGrpSpPr/>
          <p:nvPr/>
        </p:nvGrpSpPr>
        <p:grpSpPr>
          <a:xfrm>
            <a:off x="1480458" y="1355939"/>
            <a:ext cx="7625439" cy="5250102"/>
            <a:chOff x="1480458" y="1355939"/>
            <a:chExt cx="7625439" cy="5250102"/>
          </a:xfrm>
        </p:grpSpPr>
        <p:pic>
          <p:nvPicPr>
            <p:cNvPr id="1026"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5771" y="2673110"/>
              <a:ext cx="8382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ew detail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419600" y="1704281"/>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ther reading to children"/>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324600" y="5183187"/>
              <a:ext cx="1422854" cy="14228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iew details"/>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464420" y="25854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2765" y="1704281"/>
              <a:ext cx="614271" cy="400110"/>
            </a:xfrm>
            <a:prstGeom prst="rect">
              <a:avLst/>
            </a:prstGeom>
            <a:noFill/>
          </p:spPr>
          <p:txBody>
            <a:bodyPr wrap="none" rtlCol="0">
              <a:spAutoFit/>
            </a:bodyPr>
            <a:lstStyle/>
            <a:p>
              <a:r>
                <a:rPr lang="en-US" sz="2000" b="1" dirty="0"/>
                <a:t>AB1</a:t>
              </a:r>
            </a:p>
          </p:txBody>
        </p:sp>
        <p:sp>
          <p:nvSpPr>
            <p:cNvPr id="11" name="TextBox 10"/>
            <p:cNvSpPr txBox="1"/>
            <p:nvPr/>
          </p:nvSpPr>
          <p:spPr>
            <a:xfrm>
              <a:off x="1689550" y="2923481"/>
              <a:ext cx="614271" cy="400110"/>
            </a:xfrm>
            <a:prstGeom prst="rect">
              <a:avLst/>
            </a:prstGeom>
            <a:noFill/>
          </p:spPr>
          <p:txBody>
            <a:bodyPr wrap="none" rtlCol="0">
              <a:spAutoFit/>
            </a:bodyPr>
            <a:lstStyle/>
            <a:p>
              <a:r>
                <a:rPr lang="en-US" sz="2000" b="1" dirty="0"/>
                <a:t>AB1</a:t>
              </a:r>
            </a:p>
          </p:txBody>
        </p:sp>
        <p:sp>
          <p:nvSpPr>
            <p:cNvPr id="12" name="TextBox 11"/>
            <p:cNvSpPr txBox="1"/>
            <p:nvPr/>
          </p:nvSpPr>
          <p:spPr>
            <a:xfrm>
              <a:off x="4669971" y="2523371"/>
              <a:ext cx="1524000" cy="400110"/>
            </a:xfrm>
            <a:prstGeom prst="rect">
              <a:avLst/>
            </a:prstGeom>
            <a:noFill/>
          </p:spPr>
          <p:txBody>
            <a:bodyPr wrap="square" rtlCol="0">
              <a:spAutoFit/>
            </a:bodyPr>
            <a:lstStyle/>
            <a:p>
              <a:r>
                <a:rPr lang="en-US" sz="2000" b="1" dirty="0"/>
                <a:t>AB1-&gt; AM1</a:t>
              </a:r>
            </a:p>
          </p:txBody>
        </p:sp>
        <p:sp>
          <p:nvSpPr>
            <p:cNvPr id="13" name="TextBox 12"/>
            <p:cNvSpPr txBox="1"/>
            <p:nvPr/>
          </p:nvSpPr>
          <p:spPr>
            <a:xfrm>
              <a:off x="7693020" y="3056185"/>
              <a:ext cx="694421" cy="400110"/>
            </a:xfrm>
            <a:prstGeom prst="rect">
              <a:avLst/>
            </a:prstGeom>
            <a:noFill/>
          </p:spPr>
          <p:txBody>
            <a:bodyPr wrap="none" rtlCol="0">
              <a:spAutoFit/>
            </a:bodyPr>
            <a:lstStyle/>
            <a:p>
              <a:r>
                <a:rPr lang="en-US" sz="2000" b="1" dirty="0"/>
                <a:t>AM1</a:t>
              </a:r>
            </a:p>
          </p:txBody>
        </p:sp>
        <p:sp>
          <p:nvSpPr>
            <p:cNvPr id="6" name="TextBox 5"/>
            <p:cNvSpPr txBox="1"/>
            <p:nvPr/>
          </p:nvSpPr>
          <p:spPr>
            <a:xfrm>
              <a:off x="1480458" y="3739910"/>
              <a:ext cx="1196994" cy="923330"/>
            </a:xfrm>
            <a:prstGeom prst="rect">
              <a:avLst/>
            </a:prstGeom>
            <a:noFill/>
          </p:spPr>
          <p:txBody>
            <a:bodyPr wrap="square" rtlCol="0">
              <a:spAutoFit/>
            </a:bodyPr>
            <a:lstStyle/>
            <a:p>
              <a:r>
                <a:rPr lang="en-US" dirty="0"/>
                <a:t>Corn/feed produced at farm</a:t>
              </a:r>
            </a:p>
          </p:txBody>
        </p:sp>
        <p:sp>
          <p:nvSpPr>
            <p:cNvPr id="16" name="TextBox 15"/>
            <p:cNvSpPr txBox="1"/>
            <p:nvPr/>
          </p:nvSpPr>
          <p:spPr>
            <a:xfrm>
              <a:off x="3357036" y="1355939"/>
              <a:ext cx="1196994" cy="646331"/>
            </a:xfrm>
            <a:prstGeom prst="rect">
              <a:avLst/>
            </a:prstGeom>
            <a:noFill/>
          </p:spPr>
          <p:txBody>
            <a:bodyPr wrap="square" rtlCol="0">
              <a:spAutoFit/>
            </a:bodyPr>
            <a:lstStyle/>
            <a:p>
              <a:r>
                <a:rPr lang="en-US" dirty="0"/>
                <a:t>Corn/feed purchased</a:t>
              </a:r>
            </a:p>
          </p:txBody>
        </p:sp>
        <p:sp>
          <p:nvSpPr>
            <p:cNvPr id="8" name="TextBox 7"/>
            <p:cNvSpPr txBox="1"/>
            <p:nvPr/>
          </p:nvSpPr>
          <p:spPr>
            <a:xfrm>
              <a:off x="7429498" y="4109438"/>
              <a:ext cx="1676399" cy="646331"/>
            </a:xfrm>
            <a:prstGeom prst="rect">
              <a:avLst/>
            </a:prstGeom>
            <a:noFill/>
          </p:spPr>
          <p:txBody>
            <a:bodyPr wrap="square" rtlCol="0">
              <a:spAutoFit/>
            </a:bodyPr>
            <a:lstStyle/>
            <a:p>
              <a:r>
                <a:rPr lang="en-US" dirty="0"/>
                <a:t>Milk produced at farm</a:t>
              </a:r>
            </a:p>
          </p:txBody>
        </p:sp>
        <p:sp>
          <p:nvSpPr>
            <p:cNvPr id="10" name="Right Arrow 9"/>
            <p:cNvSpPr/>
            <p:nvPr/>
          </p:nvSpPr>
          <p:spPr>
            <a:xfrm>
              <a:off x="2645228" y="2841838"/>
              <a:ext cx="1415143" cy="473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553200" y="3173853"/>
              <a:ext cx="876298"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 Arrow 8"/>
            <p:cNvSpPr/>
            <p:nvPr/>
          </p:nvSpPr>
          <p:spPr>
            <a:xfrm rot="10800000" flipH="1">
              <a:off x="3145971" y="2368310"/>
              <a:ext cx="914400" cy="94705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Arrow Connector 23"/>
            <p:cNvCxnSpPr/>
            <p:nvPr/>
          </p:nvCxnSpPr>
          <p:spPr>
            <a:xfrm>
              <a:off x="2794686" y="38577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94686" y="38577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65731" y="3942626"/>
              <a:ext cx="614271" cy="400110"/>
            </a:xfrm>
            <a:prstGeom prst="rect">
              <a:avLst/>
            </a:prstGeom>
            <a:noFill/>
          </p:spPr>
          <p:txBody>
            <a:bodyPr wrap="none" rtlCol="0">
              <a:spAutoFit/>
            </a:bodyPr>
            <a:lstStyle/>
            <a:p>
              <a:r>
                <a:rPr lang="en-US" sz="2000" b="1" dirty="0"/>
                <a:t>AB1</a:t>
              </a:r>
            </a:p>
          </p:txBody>
        </p:sp>
        <p:grpSp>
          <p:nvGrpSpPr>
            <p:cNvPr id="30" name="Group 29"/>
            <p:cNvGrpSpPr/>
            <p:nvPr/>
          </p:nvGrpSpPr>
          <p:grpSpPr>
            <a:xfrm flipH="1">
              <a:off x="4133891" y="3880838"/>
              <a:ext cx="3301314" cy="1628622"/>
              <a:chOff x="2947086" y="4010178"/>
              <a:chExt cx="3301314" cy="1628622"/>
            </a:xfrm>
          </p:grpSpPr>
          <p:cxnSp>
            <p:nvCxnSpPr>
              <p:cNvPr id="37" name="Straight Arrow Connector 36"/>
              <p:cNvCxnSpPr/>
              <p:nvPr/>
            </p:nvCxnSpPr>
            <p:spPr>
              <a:xfrm>
                <a:off x="2947086" y="40101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947086" y="40101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6761834" y="3942626"/>
              <a:ext cx="694421" cy="400110"/>
            </a:xfrm>
            <a:prstGeom prst="rect">
              <a:avLst/>
            </a:prstGeom>
            <a:noFill/>
          </p:spPr>
          <p:txBody>
            <a:bodyPr wrap="none" rtlCol="0">
              <a:spAutoFit/>
            </a:bodyPr>
            <a:lstStyle/>
            <a:p>
              <a:r>
                <a:rPr lang="en-US" sz="2000" b="1" dirty="0"/>
                <a:t>AM1</a:t>
              </a:r>
            </a:p>
          </p:txBody>
        </p:sp>
        <p:pic>
          <p:nvPicPr>
            <p:cNvPr id="1036" name="Picture 12" descr="View details"/>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792225" y="5279569"/>
              <a:ext cx="1341666" cy="12300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quot;No&quot; Symbol 1"/>
          <p:cNvSpPr/>
          <p:nvPr/>
        </p:nvSpPr>
        <p:spPr>
          <a:xfrm>
            <a:off x="4949753" y="2347655"/>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bwMode="auto">
          <a:xfrm>
            <a:off x="5867400" y="1355939"/>
            <a:ext cx="131717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dirty="0">
                <a:solidFill>
                  <a:srgbClr val="FF0000"/>
                </a:solidFill>
              </a:rPr>
              <a:t>Binder</a:t>
            </a:r>
          </a:p>
        </p:txBody>
      </p:sp>
    </p:spTree>
    <p:extLst>
      <p:ext uri="{BB962C8B-B14F-4D97-AF65-F5344CB8AC3E}">
        <p14:creationId xmlns:p14="http://schemas.microsoft.com/office/powerpoint/2010/main" val="170179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Standards for Anti-Mycotoxin Additives (AMAs) in Feeds</a:t>
            </a:r>
          </a:p>
        </p:txBody>
      </p:sp>
      <p:sp>
        <p:nvSpPr>
          <p:cNvPr id="3" name="Content Placeholder 2"/>
          <p:cNvSpPr>
            <a:spLocks noGrp="1"/>
          </p:cNvSpPr>
          <p:nvPr>
            <p:ph sz="quarter" idx="10"/>
          </p:nvPr>
        </p:nvSpPr>
        <p:spPr>
          <a:xfrm>
            <a:off x="381000" y="1143000"/>
            <a:ext cx="4876800" cy="4572000"/>
          </a:xfrm>
        </p:spPr>
        <p:txBody>
          <a:bodyPr/>
          <a:lstStyle/>
          <a:p>
            <a:pPr>
              <a:lnSpc>
                <a:spcPct val="100000"/>
              </a:lnSpc>
            </a:pPr>
            <a:r>
              <a:rPr lang="en-US" sz="2000" dirty="0"/>
              <a:t>Clays (</a:t>
            </a:r>
            <a:r>
              <a:rPr lang="en-US" sz="2000" dirty="0" err="1"/>
              <a:t>aluminosilicates</a:t>
            </a:r>
            <a:r>
              <a:rPr lang="en-US" sz="2000" dirty="0"/>
              <a:t>)</a:t>
            </a:r>
          </a:p>
          <a:p>
            <a:pPr marL="457200" indent="-457200">
              <a:lnSpc>
                <a:spcPct val="100000"/>
              </a:lnSpc>
              <a:buFont typeface="Arial"/>
              <a:buChar char="•"/>
            </a:pPr>
            <a:r>
              <a:rPr lang="en-US" sz="1800" dirty="0"/>
              <a:t>Most effective binder but different clays vary in effectiveness. Up to 90% reduction. </a:t>
            </a:r>
          </a:p>
          <a:p>
            <a:pPr>
              <a:lnSpc>
                <a:spcPct val="100000"/>
              </a:lnSpc>
            </a:pPr>
            <a:r>
              <a:rPr lang="en-US" sz="2000" dirty="0"/>
              <a:t>Yeast/bacterial cell wall extracts</a:t>
            </a:r>
          </a:p>
          <a:p>
            <a:pPr marL="457200" indent="-457200">
              <a:lnSpc>
                <a:spcPct val="100000"/>
              </a:lnSpc>
              <a:buFont typeface="Arial"/>
              <a:buChar char="•"/>
            </a:pPr>
            <a:r>
              <a:rPr lang="en-US" sz="1800" dirty="0"/>
              <a:t>Provide other useful nutrients, but evidence on effectiveness is mixed</a:t>
            </a:r>
          </a:p>
          <a:p>
            <a:pPr>
              <a:lnSpc>
                <a:spcPct val="100000"/>
              </a:lnSpc>
            </a:pPr>
            <a:r>
              <a:rPr lang="en-US" sz="2000" dirty="0"/>
              <a:t>Other binders </a:t>
            </a:r>
          </a:p>
          <a:p>
            <a:pPr marL="457200" indent="-457200">
              <a:lnSpc>
                <a:spcPct val="100000"/>
              </a:lnSpc>
              <a:buFont typeface="Arial"/>
              <a:buChar char="•"/>
            </a:pPr>
            <a:r>
              <a:rPr lang="en-US" sz="1800" dirty="0"/>
              <a:t>Some are promising but less evidence of effectiveness</a:t>
            </a:r>
          </a:p>
          <a:p>
            <a:pPr>
              <a:lnSpc>
                <a:spcPct val="100000"/>
              </a:lnSpc>
            </a:pPr>
            <a:endParaRPr lang="en-US" dirty="0"/>
          </a:p>
          <a:p>
            <a:pPr>
              <a:lnSpc>
                <a:spcPct val="100000"/>
              </a:lnSpc>
            </a:pPr>
            <a:endParaRPr lang="en-US" dirty="0"/>
          </a:p>
        </p:txBody>
      </p:sp>
      <p:sp>
        <p:nvSpPr>
          <p:cNvPr id="4" name="TextBox 3"/>
          <p:cNvSpPr txBox="1"/>
          <p:nvPr/>
        </p:nvSpPr>
        <p:spPr bwMode="auto">
          <a:xfrm>
            <a:off x="381000" y="4724400"/>
            <a:ext cx="5562600" cy="171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a:lnSpc>
                <a:spcPts val="3200"/>
              </a:lnSpc>
              <a:buFont typeface="Arial"/>
              <a:buChar char="•"/>
            </a:pPr>
            <a:r>
              <a:rPr lang="en-US" i="1" dirty="0"/>
              <a:t>Over 100 companies offering AMAs</a:t>
            </a:r>
          </a:p>
          <a:p>
            <a:pPr marL="342900" indent="-342900">
              <a:lnSpc>
                <a:spcPts val="3200"/>
              </a:lnSpc>
              <a:buFont typeface="Arial"/>
              <a:buChar char="•"/>
            </a:pPr>
            <a:r>
              <a:rPr lang="en-US" i="1" dirty="0"/>
              <a:t>In the Brazilian market, where approximately 100 AMAs for poultry and swine were evaluated, only about 30% were effective</a:t>
            </a:r>
          </a:p>
        </p:txBody>
      </p:sp>
      <p:pic>
        <p:nvPicPr>
          <p:cNvPr id="5" name="Picture 4" descr="SKD_Fixar1-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62600" y="838200"/>
            <a:ext cx="1724101" cy="2438769"/>
          </a:xfrm>
          <a:prstGeom prst="rect">
            <a:avLst/>
          </a:prstGeom>
        </p:spPr>
      </p:pic>
      <p:pic>
        <p:nvPicPr>
          <p:cNvPr id="6" name="Picture 5" descr="images\products\p_hscas_s.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67600" y="1295400"/>
            <a:ext cx="1443824" cy="1305719"/>
          </a:xfrm>
          <a:prstGeom prst="rect">
            <a:avLst/>
          </a:prstGeom>
        </p:spPr>
      </p:pic>
      <p:pic>
        <p:nvPicPr>
          <p:cNvPr id="7" name="Picture 6" descr="mycofern tarp 4x5ft copy.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81800" y="2971800"/>
            <a:ext cx="1676400" cy="2095500"/>
          </a:xfrm>
          <a:prstGeom prst="rect">
            <a:avLst/>
          </a:prstGeom>
        </p:spPr>
      </p:pic>
      <p:pic>
        <p:nvPicPr>
          <p:cNvPr id="8" name="Picture 7" descr="Holland-Feed-support-natural-carbon-clay-1 - kopie - kopie.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15000" y="4419600"/>
            <a:ext cx="1794764" cy="2141259"/>
          </a:xfrm>
          <a:prstGeom prst="rect">
            <a:avLst/>
          </a:prstGeom>
          <a:ln>
            <a:solidFill>
              <a:schemeClr val="tx1"/>
            </a:solidFill>
          </a:ln>
        </p:spPr>
      </p:pic>
    </p:spTree>
    <p:extLst>
      <p:ext uri="{BB962C8B-B14F-4D97-AF65-F5344CB8AC3E}">
        <p14:creationId xmlns:p14="http://schemas.microsoft.com/office/powerpoint/2010/main" val="2101687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Milk safety</a:t>
            </a:r>
          </a:p>
        </p:txBody>
      </p:sp>
      <p:sp>
        <p:nvSpPr>
          <p:cNvPr id="6" name="Rubrik 1"/>
          <p:cNvSpPr txBox="1">
            <a:spLocks/>
          </p:cNvSpPr>
          <p:nvPr/>
        </p:nvSpPr>
        <p:spPr>
          <a:xfrm>
            <a:off x="307265" y="1177182"/>
            <a:ext cx="8303335" cy="804018"/>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kern="1200">
                <a:solidFill>
                  <a:schemeClr val="bg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sv-SE" dirty="0">
                <a:solidFill>
                  <a:srgbClr val="72201E"/>
                </a:solidFill>
              </a:rPr>
              <a:t>Pathogens from the cow and from the milk</a:t>
            </a:r>
          </a:p>
        </p:txBody>
      </p:sp>
      <p:sp>
        <p:nvSpPr>
          <p:cNvPr id="7" name="Platshållare för innehåll 2"/>
          <p:cNvSpPr txBox="1">
            <a:spLocks/>
          </p:cNvSpPr>
          <p:nvPr/>
        </p:nvSpPr>
        <p:spPr>
          <a:xfrm>
            <a:off x="285750" y="1981200"/>
            <a:ext cx="4038600" cy="4525962"/>
          </a:xfrm>
          <a:prstGeom prst="rect">
            <a:avLst/>
          </a:prstGeom>
        </p:spPr>
        <p:txBody>
          <a:bodyPr rtlCol="0">
            <a:normAutofit/>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241200" fontAlgn="auto">
              <a:spcAft>
                <a:spcPts val="0"/>
              </a:spcAft>
              <a:buFont typeface="Arial"/>
              <a:buChar char="•"/>
              <a:defRPr/>
            </a:pPr>
            <a:r>
              <a:rPr lang="sv-SE" i="1" dirty="0"/>
              <a:t>Mycobacterium bovis</a:t>
            </a:r>
          </a:p>
          <a:p>
            <a:pPr indent="-241200" fontAlgn="auto">
              <a:spcAft>
                <a:spcPts val="0"/>
              </a:spcAft>
              <a:buFont typeface="Arial"/>
              <a:buChar char="•"/>
              <a:defRPr/>
            </a:pPr>
            <a:r>
              <a:rPr lang="sv-SE" i="1" dirty="0"/>
              <a:t>Brucella </a:t>
            </a:r>
            <a:r>
              <a:rPr lang="sv-SE" dirty="0" err="1"/>
              <a:t>spp</a:t>
            </a:r>
            <a:r>
              <a:rPr lang="sv-SE" dirty="0"/>
              <a:t>.</a:t>
            </a:r>
          </a:p>
          <a:p>
            <a:pPr indent="-241200" fontAlgn="auto">
              <a:spcAft>
                <a:spcPts val="0"/>
              </a:spcAft>
              <a:buFont typeface="Arial"/>
              <a:buChar char="•"/>
              <a:defRPr/>
            </a:pPr>
            <a:r>
              <a:rPr lang="sv-SE" i="1" dirty="0"/>
              <a:t>Bacillus anthracis</a:t>
            </a:r>
          </a:p>
          <a:p>
            <a:pPr indent="-241200" fontAlgn="auto">
              <a:spcAft>
                <a:spcPts val="0"/>
              </a:spcAft>
              <a:buFont typeface="Arial"/>
              <a:buChar char="•"/>
              <a:defRPr/>
            </a:pPr>
            <a:r>
              <a:rPr lang="sv-SE" i="1" dirty="0"/>
              <a:t>Salmonella</a:t>
            </a:r>
          </a:p>
          <a:p>
            <a:pPr indent="-241200" fontAlgn="auto">
              <a:spcAft>
                <a:spcPts val="0"/>
              </a:spcAft>
              <a:buFont typeface="Arial"/>
              <a:buChar char="•"/>
              <a:defRPr/>
            </a:pPr>
            <a:r>
              <a:rPr lang="sv-SE" dirty="0"/>
              <a:t>EHEC</a:t>
            </a:r>
          </a:p>
          <a:p>
            <a:pPr indent="-241200" fontAlgn="auto">
              <a:spcAft>
                <a:spcPts val="0"/>
              </a:spcAft>
              <a:buFont typeface="Arial"/>
              <a:buChar char="•"/>
              <a:defRPr/>
            </a:pPr>
            <a:endParaRPr lang="sv-SE" dirty="0"/>
          </a:p>
        </p:txBody>
      </p:sp>
      <p:sp>
        <p:nvSpPr>
          <p:cNvPr id="8" name="Platshållare för innehåll 3"/>
          <p:cNvSpPr txBox="1">
            <a:spLocks/>
          </p:cNvSpPr>
          <p:nvPr/>
        </p:nvSpPr>
        <p:spPr>
          <a:xfrm>
            <a:off x="4929188" y="2028828"/>
            <a:ext cx="4038600" cy="4829171"/>
          </a:xfrm>
          <a:prstGeom prst="rect">
            <a:avLst/>
          </a:prstGeom>
        </p:spPr>
        <p:txBody>
          <a:bodyPr rtlCol="0">
            <a:normAutofit/>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241200" fontAlgn="auto">
              <a:spcAft>
                <a:spcPts val="0"/>
              </a:spcAft>
              <a:buFont typeface="Arial"/>
              <a:buChar char="•"/>
              <a:defRPr/>
            </a:pPr>
            <a:r>
              <a:rPr lang="sv-SE" i="1" dirty="0"/>
              <a:t>Streptococcus </a:t>
            </a:r>
            <a:r>
              <a:rPr lang="sv-SE" dirty="0"/>
              <a:t>spp.</a:t>
            </a:r>
          </a:p>
          <a:p>
            <a:pPr indent="-241200" fontAlgn="auto">
              <a:spcAft>
                <a:spcPts val="0"/>
              </a:spcAft>
              <a:buFont typeface="Arial"/>
              <a:buChar char="•"/>
              <a:defRPr/>
            </a:pPr>
            <a:r>
              <a:rPr lang="sv-SE" i="1" dirty="0"/>
              <a:t>Staphylococcus aureus</a:t>
            </a:r>
          </a:p>
          <a:p>
            <a:pPr indent="-241200" fontAlgn="auto">
              <a:spcAft>
                <a:spcPts val="0"/>
              </a:spcAft>
              <a:buFont typeface="Arial"/>
              <a:buChar char="•"/>
              <a:defRPr/>
            </a:pPr>
            <a:r>
              <a:rPr lang="sv-SE" i="1" dirty="0"/>
              <a:t>Clostridium </a:t>
            </a:r>
            <a:r>
              <a:rPr lang="sv-SE" dirty="0"/>
              <a:t>spp.</a:t>
            </a:r>
          </a:p>
          <a:p>
            <a:pPr indent="-241200" fontAlgn="auto">
              <a:spcAft>
                <a:spcPts val="0"/>
              </a:spcAft>
              <a:buFont typeface="Arial"/>
              <a:buChar char="•"/>
              <a:defRPr/>
            </a:pPr>
            <a:r>
              <a:rPr lang="sv-SE" i="1" dirty="0"/>
              <a:t>Listeria </a:t>
            </a:r>
            <a:r>
              <a:rPr lang="sv-SE" dirty="0"/>
              <a:t>spp.</a:t>
            </a:r>
          </a:p>
        </p:txBody>
      </p:sp>
      <p:pic>
        <p:nvPicPr>
          <p:cNvPr id="9" name="Picture 5" descr="C:\Users\jlindahl\Dropbox\Camera Uploads\2012-11-16 16.45.48.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580935" y="4244180"/>
            <a:ext cx="2506760" cy="2595889"/>
          </a:xfrm>
          <a:prstGeom prst="round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6425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r>
              <a:rPr lang="en-US" sz="4000" dirty="0"/>
              <a:t>The case for binders</a:t>
            </a:r>
            <a:endParaRPr lang="en-US" dirty="0"/>
          </a:p>
        </p:txBody>
      </p:sp>
      <p:sp>
        <p:nvSpPr>
          <p:cNvPr id="3" name="Content Placeholder 2"/>
          <p:cNvSpPr>
            <a:spLocks noGrp="1"/>
          </p:cNvSpPr>
          <p:nvPr>
            <p:ph sz="quarter" idx="10"/>
          </p:nvPr>
        </p:nvSpPr>
        <p:spPr>
          <a:xfrm>
            <a:off x="270387" y="1600200"/>
            <a:ext cx="9144000" cy="4572000"/>
          </a:xfrm>
        </p:spPr>
        <p:txBody>
          <a:bodyPr/>
          <a:lstStyle/>
          <a:p>
            <a:pPr marL="514350" indent="-514350" algn="just">
              <a:lnSpc>
                <a:spcPct val="100000"/>
              </a:lnSpc>
              <a:spcAft>
                <a:spcPts val="600"/>
              </a:spcAft>
              <a:buFont typeface="Arial" panose="020B0604020202020204" pitchFamily="34" charset="0"/>
              <a:buChar char="•"/>
            </a:pPr>
            <a:r>
              <a:rPr lang="en-US" dirty="0"/>
              <a:t>Multiple benefits:</a:t>
            </a:r>
          </a:p>
          <a:p>
            <a:pPr marL="1538288" indent="-739775" algn="just">
              <a:lnSpc>
                <a:spcPct val="100000"/>
              </a:lnSpc>
              <a:spcAft>
                <a:spcPts val="600"/>
              </a:spcAft>
              <a:buFont typeface="+mj-lt"/>
              <a:buAutoNum type="arabicPeriod"/>
            </a:pPr>
            <a:r>
              <a:rPr lang="en-US" sz="2800" i="1" dirty="0"/>
              <a:t>Increase</a:t>
            </a:r>
            <a:r>
              <a:rPr lang="en-US" sz="2800" dirty="0"/>
              <a:t> animal productivity</a:t>
            </a:r>
          </a:p>
          <a:p>
            <a:pPr marL="1538288" indent="-739775" algn="just">
              <a:lnSpc>
                <a:spcPct val="100000"/>
              </a:lnSpc>
              <a:spcAft>
                <a:spcPts val="600"/>
              </a:spcAft>
              <a:buFont typeface="+mj-lt"/>
              <a:buAutoNum type="arabicPeriod"/>
            </a:pPr>
            <a:r>
              <a:rPr lang="en-US" sz="2800" i="1" dirty="0"/>
              <a:t>Reduce </a:t>
            </a:r>
            <a:r>
              <a:rPr lang="en-US" sz="2800" dirty="0"/>
              <a:t>aflatoxins in animal-source foods</a:t>
            </a:r>
          </a:p>
          <a:p>
            <a:pPr marL="1538288" indent="-739775" algn="just">
              <a:lnSpc>
                <a:spcPct val="100000"/>
              </a:lnSpc>
              <a:spcAft>
                <a:spcPts val="600"/>
              </a:spcAft>
              <a:buFont typeface="+mj-lt"/>
              <a:buAutoNum type="arabicPeriod"/>
            </a:pPr>
            <a:r>
              <a:rPr lang="en-US" sz="2800" dirty="0"/>
              <a:t>Create safe “sink” for aflatoxin</a:t>
            </a:r>
          </a:p>
          <a:p>
            <a:pPr marL="1538288" indent="-739775" algn="just">
              <a:lnSpc>
                <a:spcPct val="100000"/>
              </a:lnSpc>
              <a:spcAft>
                <a:spcPts val="600"/>
              </a:spcAft>
              <a:buFont typeface="+mj-lt"/>
              <a:buAutoNum type="arabicPeriod"/>
            </a:pPr>
            <a:r>
              <a:rPr lang="en-US" sz="2800" dirty="0"/>
              <a:t>Improved animal welfare</a:t>
            </a:r>
          </a:p>
          <a:p>
            <a:pPr marL="508000" indent="-508000">
              <a:lnSpc>
                <a:spcPct val="100000"/>
              </a:lnSpc>
              <a:buFont typeface="Arial" panose="020B0604020202020204" pitchFamily="34" charset="0"/>
              <a:buChar char="•"/>
            </a:pPr>
            <a:endParaRPr lang="en-US" sz="200" dirty="0"/>
          </a:p>
          <a:p>
            <a:pPr marL="508000" indent="-508000">
              <a:lnSpc>
                <a:spcPct val="100000"/>
              </a:lnSpc>
              <a:buFont typeface="Arial" panose="020B0604020202020204" pitchFamily="34" charset="0"/>
              <a:buChar char="•"/>
            </a:pPr>
            <a:r>
              <a:rPr lang="en-US" sz="2800" dirty="0"/>
              <a:t>Food safety/security tradeoff </a:t>
            </a:r>
            <a:r>
              <a:rPr lang="en-US" sz="2800" dirty="0">
                <a:sym typeface="Wingdings" panose="05000000000000000000" pitchFamily="2" charset="2"/>
              </a:rPr>
              <a:t> </a:t>
            </a:r>
            <a:r>
              <a:rPr lang="en-US" sz="2800" dirty="0"/>
              <a:t>win-win opportunity</a:t>
            </a:r>
          </a:p>
          <a:p>
            <a:pPr marL="508000" indent="-508000">
              <a:lnSpc>
                <a:spcPct val="100000"/>
              </a:lnSpc>
              <a:buFont typeface="Arial" panose="020B0604020202020204" pitchFamily="34" charset="0"/>
              <a:buChar char="•"/>
            </a:pPr>
            <a:r>
              <a:rPr lang="en-US" sz="2800" dirty="0"/>
              <a:t>Current trial will provide evidence on effectiveness</a:t>
            </a:r>
          </a:p>
          <a:p>
            <a:pPr marL="508000" indent="-508000">
              <a:lnSpc>
                <a:spcPct val="100000"/>
              </a:lnSpc>
              <a:buFont typeface="Arial" panose="020B0604020202020204" pitchFamily="34" charset="0"/>
              <a:buChar char="•"/>
            </a:pPr>
            <a:endParaRPr lang="en-US" sz="2800" dirty="0"/>
          </a:p>
          <a:p>
            <a:pPr marL="1538288" indent="-739775">
              <a:lnSpc>
                <a:spcPct val="100000"/>
              </a:lnSpc>
              <a:buFont typeface="+mj-lt"/>
              <a:buAutoNum type="arabicPeriod"/>
            </a:pPr>
            <a:endParaRPr lang="en-US" sz="2800" dirty="0"/>
          </a:p>
        </p:txBody>
      </p:sp>
    </p:spTree>
    <p:extLst>
      <p:ext uri="{BB962C8B-B14F-4D97-AF65-F5344CB8AC3E}">
        <p14:creationId xmlns:p14="http://schemas.microsoft.com/office/powerpoint/2010/main" val="115611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43188" y="613172"/>
            <a:ext cx="5737953" cy="5674946"/>
            <a:chOff x="1869215" y="651164"/>
            <a:chExt cx="5737953" cy="5674946"/>
          </a:xfrm>
        </p:grpSpPr>
        <p:sp>
          <p:nvSpPr>
            <p:cNvPr id="5" name="TextBox 4"/>
            <p:cNvSpPr txBox="1"/>
            <p:nvPr/>
          </p:nvSpPr>
          <p:spPr>
            <a:xfrm>
              <a:off x="1978960" y="651164"/>
              <a:ext cx="5628208" cy="523220"/>
            </a:xfrm>
            <a:prstGeom prst="rect">
              <a:avLst/>
            </a:prstGeom>
            <a:noFill/>
          </p:spPr>
          <p:txBody>
            <a:bodyPr wrap="none" rtlCol="0">
              <a:spAutoFit/>
            </a:bodyPr>
            <a:lstStyle/>
            <a:p>
              <a:pPr algn="ctr"/>
              <a:r>
                <a:rPr lang="en-US" sz="2800" dirty="0">
                  <a:solidFill>
                    <a:schemeClr val="bg1"/>
                  </a:solidFill>
                </a:rPr>
                <a:t>Feeding livestock contaminated feed</a:t>
              </a:r>
            </a:p>
          </p:txBody>
        </p:sp>
        <p:grpSp>
          <p:nvGrpSpPr>
            <p:cNvPr id="6" name="Group 5"/>
            <p:cNvGrpSpPr/>
            <p:nvPr/>
          </p:nvGrpSpPr>
          <p:grpSpPr>
            <a:xfrm>
              <a:off x="1869215" y="3117274"/>
              <a:ext cx="2161877" cy="1297126"/>
              <a:chOff x="7233" y="1066879"/>
              <a:chExt cx="2161877" cy="1297126"/>
            </a:xfrm>
          </p:grpSpPr>
          <p:sp>
            <p:nvSpPr>
              <p:cNvPr id="37" name="Rounded Rectangle 36"/>
              <p:cNvSpPr/>
              <p:nvPr/>
            </p:nvSpPr>
            <p:spPr>
              <a:xfrm>
                <a:off x="7233" y="1066879"/>
                <a:ext cx="2161877" cy="1297126"/>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8" name="Rounded Rectangle 4"/>
              <p:cNvSpPr/>
              <p:nvPr/>
            </p:nvSpPr>
            <p:spPr>
              <a:xfrm>
                <a:off x="45225" y="1104871"/>
                <a:ext cx="2085893" cy="12211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Livestock produce less because of toxic effects</a:t>
                </a:r>
              </a:p>
            </p:txBody>
          </p:sp>
        </p:grpSp>
        <p:grpSp>
          <p:nvGrpSpPr>
            <p:cNvPr id="7" name="Group 6"/>
            <p:cNvGrpSpPr/>
            <p:nvPr/>
          </p:nvGrpSpPr>
          <p:grpSpPr>
            <a:xfrm>
              <a:off x="1907208" y="4990992"/>
              <a:ext cx="2161877" cy="1297126"/>
              <a:chOff x="7233" y="1066879"/>
              <a:chExt cx="2161877" cy="1297126"/>
            </a:xfrm>
          </p:grpSpPr>
          <p:sp>
            <p:nvSpPr>
              <p:cNvPr id="35" name="Rounded Rectangle 34"/>
              <p:cNvSpPr/>
              <p:nvPr/>
            </p:nvSpPr>
            <p:spPr>
              <a:xfrm>
                <a:off x="7233" y="1066879"/>
                <a:ext cx="2161877" cy="1297126"/>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6" name="Rounded Rectangle 4"/>
              <p:cNvSpPr/>
              <p:nvPr/>
            </p:nvSpPr>
            <p:spPr>
              <a:xfrm>
                <a:off x="45225" y="1104871"/>
                <a:ext cx="2085893" cy="12211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Animals metabolize toxins</a:t>
                </a:r>
              </a:p>
            </p:txBody>
          </p:sp>
        </p:grpSp>
        <p:grpSp>
          <p:nvGrpSpPr>
            <p:cNvPr id="8" name="Group 7"/>
            <p:cNvGrpSpPr/>
            <p:nvPr/>
          </p:nvGrpSpPr>
          <p:grpSpPr>
            <a:xfrm>
              <a:off x="1869216" y="1333607"/>
              <a:ext cx="2161877" cy="1297126"/>
              <a:chOff x="7233" y="1066878"/>
              <a:chExt cx="2161877" cy="1297126"/>
            </a:xfrm>
          </p:grpSpPr>
          <p:sp>
            <p:nvSpPr>
              <p:cNvPr id="33" name="Rounded Rectangle 32"/>
              <p:cNvSpPr/>
              <p:nvPr/>
            </p:nvSpPr>
            <p:spPr>
              <a:xfrm>
                <a:off x="7233" y="1066878"/>
                <a:ext cx="2161877" cy="1297126"/>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4" name="Rounded Rectangle 4"/>
              <p:cNvSpPr/>
              <p:nvPr/>
            </p:nvSpPr>
            <p:spPr>
              <a:xfrm>
                <a:off x="45225" y="1104871"/>
                <a:ext cx="2085893" cy="12211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Aflatoxin contaminated feed given to livestock instead of humans</a:t>
                </a:r>
              </a:p>
            </p:txBody>
          </p:sp>
        </p:grpSp>
        <p:grpSp>
          <p:nvGrpSpPr>
            <p:cNvPr id="9" name="Group 8"/>
            <p:cNvGrpSpPr/>
            <p:nvPr/>
          </p:nvGrpSpPr>
          <p:grpSpPr>
            <a:xfrm>
              <a:off x="4974349" y="1295615"/>
              <a:ext cx="2161877" cy="1297126"/>
              <a:chOff x="45225" y="1066879"/>
              <a:chExt cx="2161877" cy="1297126"/>
            </a:xfrm>
          </p:grpSpPr>
          <p:sp>
            <p:nvSpPr>
              <p:cNvPr id="31" name="Rounded Rectangle 30"/>
              <p:cNvSpPr/>
              <p:nvPr/>
            </p:nvSpPr>
            <p:spPr>
              <a:xfrm>
                <a:off x="45225" y="1066879"/>
                <a:ext cx="2161877" cy="1297126"/>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2" name="Rounded Rectangle 4"/>
              <p:cNvSpPr/>
              <p:nvPr/>
            </p:nvSpPr>
            <p:spPr>
              <a:xfrm>
                <a:off x="45225" y="1104871"/>
                <a:ext cx="2085893" cy="12211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Less aflatoxin contaminated crops reach humans- less crops reach food market</a:t>
                </a:r>
              </a:p>
            </p:txBody>
          </p:sp>
        </p:grpSp>
        <p:grpSp>
          <p:nvGrpSpPr>
            <p:cNvPr id="10" name="Group 9"/>
            <p:cNvGrpSpPr/>
            <p:nvPr/>
          </p:nvGrpSpPr>
          <p:grpSpPr>
            <a:xfrm>
              <a:off x="4992626" y="5028984"/>
              <a:ext cx="2161877" cy="1297126"/>
              <a:chOff x="7233" y="1066879"/>
              <a:chExt cx="2161877" cy="1297126"/>
            </a:xfrm>
          </p:grpSpPr>
          <p:sp>
            <p:nvSpPr>
              <p:cNvPr id="29" name="Rounded Rectangle 28"/>
              <p:cNvSpPr/>
              <p:nvPr/>
            </p:nvSpPr>
            <p:spPr>
              <a:xfrm>
                <a:off x="7233" y="1066879"/>
                <a:ext cx="2161877" cy="1297126"/>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0" name="Rounded Rectangle 4"/>
              <p:cNvSpPr/>
              <p:nvPr/>
            </p:nvSpPr>
            <p:spPr>
              <a:xfrm>
                <a:off x="45225" y="1104871"/>
                <a:ext cx="2085893" cy="12211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 reduced amount of aflatoxins may reach humans through animal-source food</a:t>
                </a:r>
              </a:p>
            </p:txBody>
          </p:sp>
        </p:grpSp>
        <p:grpSp>
          <p:nvGrpSpPr>
            <p:cNvPr id="11" name="Group 10"/>
            <p:cNvGrpSpPr/>
            <p:nvPr/>
          </p:nvGrpSpPr>
          <p:grpSpPr>
            <a:xfrm>
              <a:off x="4946640" y="3210468"/>
              <a:ext cx="2161877" cy="1297126"/>
              <a:chOff x="7233" y="1066879"/>
              <a:chExt cx="2161877" cy="1297126"/>
            </a:xfrm>
          </p:grpSpPr>
          <p:sp>
            <p:nvSpPr>
              <p:cNvPr id="27" name="Rounded Rectangle 26"/>
              <p:cNvSpPr/>
              <p:nvPr/>
            </p:nvSpPr>
            <p:spPr>
              <a:xfrm>
                <a:off x="7233" y="1066879"/>
                <a:ext cx="2161877" cy="1297126"/>
              </a:xfrm>
              <a:prstGeom prst="roundRect">
                <a:avLst>
                  <a:gd name="adj" fmla="val 10000"/>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Rounded Rectangle 4"/>
              <p:cNvSpPr/>
              <p:nvPr/>
            </p:nvSpPr>
            <p:spPr>
              <a:xfrm>
                <a:off x="45225" y="1104871"/>
                <a:ext cx="2085893" cy="12211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Less animal-source food produced, reduced livelihoods of farmers</a:t>
                </a:r>
              </a:p>
            </p:txBody>
          </p:sp>
        </p:grpSp>
        <p:grpSp>
          <p:nvGrpSpPr>
            <p:cNvPr id="12" name="Group 11"/>
            <p:cNvGrpSpPr/>
            <p:nvPr/>
          </p:nvGrpSpPr>
          <p:grpSpPr>
            <a:xfrm>
              <a:off x="4274093" y="1676106"/>
              <a:ext cx="458317" cy="536145"/>
              <a:chOff x="2359355" y="1447370"/>
              <a:chExt cx="458317" cy="536145"/>
            </a:xfrm>
          </p:grpSpPr>
          <p:sp>
            <p:nvSpPr>
              <p:cNvPr id="25" name="Right Arrow 24"/>
              <p:cNvSpPr/>
              <p:nvPr/>
            </p:nvSpPr>
            <p:spPr>
              <a:xfrm>
                <a:off x="2359355" y="1447370"/>
                <a:ext cx="458317" cy="536145"/>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6" name="Right Arrow 4"/>
              <p:cNvSpPr/>
              <p:nvPr/>
            </p:nvSpPr>
            <p:spPr>
              <a:xfrm>
                <a:off x="2359355" y="1554599"/>
                <a:ext cx="320822" cy="3216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p:txBody>
          </p:sp>
        </p:grpSp>
        <p:grpSp>
          <p:nvGrpSpPr>
            <p:cNvPr id="13" name="Group 12"/>
            <p:cNvGrpSpPr/>
            <p:nvPr/>
          </p:nvGrpSpPr>
          <p:grpSpPr>
            <a:xfrm>
              <a:off x="4274093" y="3428999"/>
              <a:ext cx="458317" cy="536145"/>
              <a:chOff x="2359355" y="1447370"/>
              <a:chExt cx="458317" cy="536145"/>
            </a:xfrm>
          </p:grpSpPr>
          <p:sp>
            <p:nvSpPr>
              <p:cNvPr id="23" name="Right Arrow 22"/>
              <p:cNvSpPr/>
              <p:nvPr/>
            </p:nvSpPr>
            <p:spPr>
              <a:xfrm>
                <a:off x="2359355" y="1447370"/>
                <a:ext cx="458317" cy="536145"/>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4" name="Right Arrow 4"/>
              <p:cNvSpPr/>
              <p:nvPr/>
            </p:nvSpPr>
            <p:spPr>
              <a:xfrm>
                <a:off x="2359355" y="1554599"/>
                <a:ext cx="320822" cy="3216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p:txBody>
          </p:sp>
        </p:grpSp>
        <p:grpSp>
          <p:nvGrpSpPr>
            <p:cNvPr id="14" name="Group 13"/>
            <p:cNvGrpSpPr/>
            <p:nvPr/>
          </p:nvGrpSpPr>
          <p:grpSpPr>
            <a:xfrm>
              <a:off x="4269299" y="5333490"/>
              <a:ext cx="458317" cy="536145"/>
              <a:chOff x="2359355" y="1447370"/>
              <a:chExt cx="458317" cy="536145"/>
            </a:xfrm>
          </p:grpSpPr>
          <p:sp>
            <p:nvSpPr>
              <p:cNvPr id="21" name="Right Arrow 20"/>
              <p:cNvSpPr/>
              <p:nvPr/>
            </p:nvSpPr>
            <p:spPr>
              <a:xfrm>
                <a:off x="2359355" y="1447370"/>
                <a:ext cx="458317" cy="536145"/>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2" name="Right Arrow 4"/>
              <p:cNvSpPr/>
              <p:nvPr/>
            </p:nvSpPr>
            <p:spPr>
              <a:xfrm>
                <a:off x="2359355" y="1554599"/>
                <a:ext cx="320822" cy="3216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p:txBody>
          </p:sp>
        </p:grpSp>
        <p:grpSp>
          <p:nvGrpSpPr>
            <p:cNvPr id="15" name="Group 14"/>
            <p:cNvGrpSpPr/>
            <p:nvPr/>
          </p:nvGrpSpPr>
          <p:grpSpPr>
            <a:xfrm>
              <a:off x="2627558" y="2630734"/>
              <a:ext cx="572842" cy="486540"/>
              <a:chOff x="3128248" y="1006404"/>
              <a:chExt cx="362634" cy="309994"/>
            </a:xfrm>
          </p:grpSpPr>
          <p:sp>
            <p:nvSpPr>
              <p:cNvPr id="19" name="Right Arrow 18"/>
              <p:cNvSpPr/>
              <p:nvPr/>
            </p:nvSpPr>
            <p:spPr>
              <a:xfrm rot="5400000">
                <a:off x="3154568" y="980084"/>
                <a:ext cx="309994" cy="362634"/>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0" name="Right Arrow 4"/>
              <p:cNvSpPr/>
              <p:nvPr/>
            </p:nvSpPr>
            <p:spPr>
              <a:xfrm>
                <a:off x="3200775" y="1006404"/>
                <a:ext cx="217580" cy="216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grpSp>
          <p:nvGrpSpPr>
            <p:cNvPr id="16" name="Group 15"/>
            <p:cNvGrpSpPr/>
            <p:nvPr/>
          </p:nvGrpSpPr>
          <p:grpSpPr>
            <a:xfrm>
              <a:off x="2627558" y="4448820"/>
              <a:ext cx="572842" cy="486540"/>
              <a:chOff x="3128248" y="1006404"/>
              <a:chExt cx="362634" cy="309994"/>
            </a:xfrm>
          </p:grpSpPr>
          <p:sp>
            <p:nvSpPr>
              <p:cNvPr id="17" name="Right Arrow 16"/>
              <p:cNvSpPr/>
              <p:nvPr/>
            </p:nvSpPr>
            <p:spPr>
              <a:xfrm rot="5400000">
                <a:off x="3154568" y="980084"/>
                <a:ext cx="309994" cy="362634"/>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8" name="Right Arrow 4"/>
              <p:cNvSpPr/>
              <p:nvPr/>
            </p:nvSpPr>
            <p:spPr>
              <a:xfrm>
                <a:off x="3200775" y="1006404"/>
                <a:ext cx="217580" cy="216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grpSp>
      <p:sp>
        <p:nvSpPr>
          <p:cNvPr id="39" name="&quot;No&quot; Symbol 38"/>
          <p:cNvSpPr/>
          <p:nvPr/>
        </p:nvSpPr>
        <p:spPr>
          <a:xfrm>
            <a:off x="1096969" y="2605646"/>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4017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sz="3600" dirty="0">
                <a:solidFill>
                  <a:schemeClr val="bg1"/>
                </a:solidFill>
              </a:rPr>
              <a:t>Reducing aflatoxins in milk using binders</a:t>
            </a:r>
          </a:p>
        </p:txBody>
      </p:sp>
      <p:sp>
        <p:nvSpPr>
          <p:cNvPr id="3" name="Content Placeholder 2"/>
          <p:cNvSpPr>
            <a:spLocks noGrp="1"/>
          </p:cNvSpPr>
          <p:nvPr>
            <p:ph idx="1"/>
          </p:nvPr>
        </p:nvSpPr>
        <p:spPr/>
        <p:txBody>
          <a:bodyPr/>
          <a:lstStyle/>
          <a:p>
            <a:r>
              <a:rPr lang="en-US" dirty="0"/>
              <a:t>Baseline survey to collect data on:</a:t>
            </a:r>
          </a:p>
          <a:p>
            <a:pPr lvl="1"/>
            <a:r>
              <a:rPr lang="en-US" dirty="0"/>
              <a:t>Levels of aflatoxins in milk</a:t>
            </a:r>
          </a:p>
          <a:p>
            <a:pPr lvl="1"/>
            <a:r>
              <a:rPr lang="en-US" dirty="0"/>
              <a:t>Feeding practices</a:t>
            </a:r>
          </a:p>
          <a:p>
            <a:pPr lvl="1"/>
            <a:r>
              <a:rPr lang="en-US" dirty="0"/>
              <a:t>Farmer awareness</a:t>
            </a:r>
          </a:p>
          <a:p>
            <a:pPr lvl="1"/>
            <a:r>
              <a:rPr lang="en-US" dirty="0"/>
              <a:t>Farmer willingness to use mitigation methods</a:t>
            </a:r>
          </a:p>
          <a:p>
            <a:pPr lvl="1"/>
            <a:r>
              <a:rPr lang="en-US" dirty="0"/>
              <a:t>Farmer willingness to pay for binders or other mitigation methods</a:t>
            </a:r>
          </a:p>
        </p:txBody>
      </p:sp>
    </p:spTree>
    <p:extLst>
      <p:ext uri="{BB962C8B-B14F-4D97-AF65-F5344CB8AC3E}">
        <p14:creationId xmlns:p14="http://schemas.microsoft.com/office/powerpoint/2010/main" val="41498209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Study sites</a:t>
            </a:r>
          </a:p>
        </p:txBody>
      </p:sp>
      <p:sp>
        <p:nvSpPr>
          <p:cNvPr id="3" name="Content Placeholder 2"/>
          <p:cNvSpPr>
            <a:spLocks noGrp="1"/>
          </p:cNvSpPr>
          <p:nvPr>
            <p:ph idx="1"/>
          </p:nvPr>
        </p:nvSpPr>
        <p:spPr/>
        <p:txBody>
          <a:bodyPr/>
          <a:lstStyle/>
          <a:p>
            <a:r>
              <a:rPr lang="en-US" dirty="0"/>
              <a:t>Urban/Peri-urban</a:t>
            </a:r>
          </a:p>
          <a:p>
            <a:pPr lvl="1"/>
            <a:r>
              <a:rPr lang="en-US" dirty="0" err="1"/>
              <a:t>Kasarani</a:t>
            </a:r>
            <a:endParaRPr lang="en-US" i="1" dirty="0"/>
          </a:p>
          <a:p>
            <a:pPr lvl="1"/>
            <a:r>
              <a:rPr lang="en-US" dirty="0"/>
              <a:t>Kisumu</a:t>
            </a:r>
          </a:p>
          <a:p>
            <a:endParaRPr lang="en-US" dirty="0"/>
          </a:p>
        </p:txBody>
      </p:sp>
    </p:spTree>
    <p:extLst>
      <p:ext uri="{BB962C8B-B14F-4D97-AF65-F5344CB8AC3E}">
        <p14:creationId xmlns:p14="http://schemas.microsoft.com/office/powerpoint/2010/main" val="29505529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The trial</a:t>
            </a:r>
          </a:p>
        </p:txBody>
      </p:sp>
      <p:sp>
        <p:nvSpPr>
          <p:cNvPr id="3" name="Content Placeholder 2"/>
          <p:cNvSpPr>
            <a:spLocks noGrp="1"/>
          </p:cNvSpPr>
          <p:nvPr>
            <p:ph idx="1"/>
          </p:nvPr>
        </p:nvSpPr>
        <p:spPr/>
        <p:txBody>
          <a:bodyPr/>
          <a:lstStyle/>
          <a:p>
            <a:pPr lvl="1">
              <a:buClr>
                <a:srgbClr val="72201E"/>
              </a:buClr>
              <a:buFont typeface="Calibri" pitchFamily="34" charset="0"/>
              <a:buChar char="•"/>
            </a:pPr>
            <a:r>
              <a:rPr lang="en-US" sz="3200" dirty="0"/>
              <a:t>20 trial farms and 10 control farms recruited in each site</a:t>
            </a:r>
          </a:p>
          <a:p>
            <a:pPr lvl="1">
              <a:buClr>
                <a:srgbClr val="72201E"/>
              </a:buClr>
              <a:buFont typeface="Calibri" pitchFamily="34" charset="0"/>
              <a:buChar char="•"/>
            </a:pPr>
            <a:r>
              <a:rPr lang="en-US" sz="3200" dirty="0"/>
              <a:t>Trial farms gets</a:t>
            </a:r>
          </a:p>
          <a:p>
            <a:pPr lvl="2">
              <a:buClr>
                <a:srgbClr val="72201E"/>
              </a:buClr>
              <a:buFont typeface="Calibri" pitchFamily="34" charset="0"/>
              <a:buChar char="•"/>
            </a:pPr>
            <a:r>
              <a:rPr lang="en-US" sz="2800" dirty="0"/>
              <a:t>Training</a:t>
            </a:r>
          </a:p>
          <a:p>
            <a:pPr lvl="2">
              <a:buClr>
                <a:srgbClr val="72201E"/>
              </a:buClr>
              <a:buFont typeface="Calibri" pitchFamily="34" charset="0"/>
              <a:buChar char="•"/>
            </a:pPr>
            <a:r>
              <a:rPr lang="en-US" sz="2800" dirty="0"/>
              <a:t>Binders to last for 6 months</a:t>
            </a:r>
          </a:p>
          <a:p>
            <a:pPr lvl="2">
              <a:buClr>
                <a:srgbClr val="72201E"/>
              </a:buClr>
              <a:buFont typeface="Calibri" pitchFamily="34" charset="0"/>
              <a:buChar char="•"/>
            </a:pPr>
            <a:r>
              <a:rPr lang="en-US" sz="2800" dirty="0"/>
              <a:t>One </a:t>
            </a:r>
            <a:r>
              <a:rPr lang="en-US" sz="2800" dirty="0" err="1"/>
              <a:t>mazzican</a:t>
            </a:r>
            <a:endParaRPr lang="en-US" sz="2800" dirty="0"/>
          </a:p>
        </p:txBody>
      </p:sp>
    </p:spTree>
    <p:extLst>
      <p:ext uri="{BB962C8B-B14F-4D97-AF65-F5344CB8AC3E}">
        <p14:creationId xmlns:p14="http://schemas.microsoft.com/office/powerpoint/2010/main" val="32605409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Training</a:t>
            </a:r>
          </a:p>
        </p:txBody>
      </p:sp>
      <p:sp>
        <p:nvSpPr>
          <p:cNvPr id="3" name="Content Placeholder 2"/>
          <p:cNvSpPr>
            <a:spLocks noGrp="1"/>
          </p:cNvSpPr>
          <p:nvPr>
            <p:ph idx="1"/>
          </p:nvPr>
        </p:nvSpPr>
        <p:spPr/>
        <p:txBody>
          <a:bodyPr/>
          <a:lstStyle/>
          <a:p>
            <a:pPr marL="457200" indent="-457200">
              <a:buFont typeface="Arial" pitchFamily="34" charset="0"/>
              <a:buChar char="•"/>
            </a:pPr>
            <a:r>
              <a:rPr lang="en-US" sz="2800" dirty="0"/>
              <a:t>A training package about food safety, microbes and aflatoxins</a:t>
            </a:r>
          </a:p>
          <a:p>
            <a:pPr marL="457200" indent="-457200">
              <a:buFont typeface="Arial" pitchFamily="34" charset="0"/>
              <a:buChar char="•"/>
            </a:pPr>
            <a:r>
              <a:rPr lang="en-US" sz="2800" dirty="0"/>
              <a:t>General training on milk production animal health and animal feeding</a:t>
            </a:r>
            <a:endParaRPr lang="en-US" dirty="0"/>
          </a:p>
        </p:txBody>
      </p:sp>
    </p:spTree>
    <p:extLst>
      <p:ext uri="{BB962C8B-B14F-4D97-AF65-F5344CB8AC3E}">
        <p14:creationId xmlns:p14="http://schemas.microsoft.com/office/powerpoint/2010/main" val="30994429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Follow up</a:t>
            </a:r>
          </a:p>
        </p:txBody>
      </p:sp>
      <p:sp>
        <p:nvSpPr>
          <p:cNvPr id="3" name="Content Placeholder 2"/>
          <p:cNvSpPr>
            <a:spLocks noGrp="1"/>
          </p:cNvSpPr>
          <p:nvPr>
            <p:ph sz="quarter" idx="10"/>
          </p:nvPr>
        </p:nvSpPr>
        <p:spPr>
          <a:xfrm>
            <a:off x="533400" y="1345748"/>
            <a:ext cx="8229600" cy="4572000"/>
          </a:xfrm>
        </p:spPr>
        <p:txBody>
          <a:bodyPr/>
          <a:lstStyle/>
          <a:p>
            <a:pPr marL="457200" indent="-457200">
              <a:lnSpc>
                <a:spcPct val="100000"/>
              </a:lnSpc>
              <a:buFont typeface="Arial" panose="020B0604020202020204" pitchFamily="34" charset="0"/>
              <a:buChar char="•"/>
            </a:pPr>
            <a:r>
              <a:rPr lang="en-GB" dirty="0"/>
              <a:t>Regular follow up and </a:t>
            </a:r>
            <a:r>
              <a:rPr lang="en-GB" dirty="0" err="1"/>
              <a:t>endline</a:t>
            </a:r>
            <a:r>
              <a:rPr lang="en-GB" dirty="0"/>
              <a:t> survey of farmers</a:t>
            </a:r>
          </a:p>
          <a:p>
            <a:pPr marL="457200" indent="-457200">
              <a:lnSpc>
                <a:spcPct val="100000"/>
              </a:lnSpc>
              <a:buFont typeface="Arial" panose="020B0604020202020204" pitchFamily="34" charset="0"/>
              <a:buChar char="•"/>
            </a:pPr>
            <a:r>
              <a:rPr lang="en-GB" dirty="0"/>
              <a:t>Preliminary results:</a:t>
            </a:r>
          </a:p>
          <a:p>
            <a:pPr marL="1200150" lvl="1" indent="-457200">
              <a:buFont typeface="Arial" panose="020B0604020202020204" pitchFamily="34" charset="0"/>
              <a:buChar char="•"/>
            </a:pPr>
            <a:r>
              <a:rPr lang="en-GB" dirty="0"/>
              <a:t>High dosing of binder reduces aflatoxin</a:t>
            </a:r>
          </a:p>
          <a:p>
            <a:pPr marL="1200150" lvl="1" indent="-457200">
              <a:buFont typeface="Arial" panose="020B0604020202020204" pitchFamily="34" charset="0"/>
              <a:buChar char="•"/>
            </a:pPr>
            <a:r>
              <a:rPr lang="en-GB" dirty="0"/>
              <a:t>Farmers perceive improved production</a:t>
            </a:r>
            <a:endParaRPr lang="en-US" dirty="0"/>
          </a:p>
        </p:txBody>
      </p:sp>
    </p:spTree>
    <p:extLst>
      <p:ext uri="{BB962C8B-B14F-4D97-AF65-F5344CB8AC3E}">
        <p14:creationId xmlns:p14="http://schemas.microsoft.com/office/powerpoint/2010/main" val="42913103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45228" y="1355939"/>
            <a:ext cx="838200" cy="838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71671" y="6488668"/>
            <a:ext cx="854914" cy="369332"/>
          </a:xfrm>
          <a:prstGeom prst="rect">
            <a:avLst/>
          </a:prstGeom>
          <a:noFill/>
        </p:spPr>
        <p:txBody>
          <a:bodyPr wrap="none" rtlCol="0">
            <a:spAutoFit/>
          </a:bodyPr>
          <a:lstStyle/>
          <a:p>
            <a:r>
              <a:rPr lang="en-US" dirty="0"/>
              <a:t>Farmer</a:t>
            </a:r>
          </a:p>
        </p:txBody>
      </p:sp>
      <p:sp>
        <p:nvSpPr>
          <p:cNvPr id="15" name="TextBox 14"/>
          <p:cNvSpPr txBox="1"/>
          <p:nvPr/>
        </p:nvSpPr>
        <p:spPr>
          <a:xfrm>
            <a:off x="6324600" y="6489059"/>
            <a:ext cx="1143262" cy="369332"/>
          </a:xfrm>
          <a:prstGeom prst="rect">
            <a:avLst/>
          </a:prstGeom>
          <a:noFill/>
        </p:spPr>
        <p:txBody>
          <a:bodyPr wrap="none" rtlCol="0">
            <a:spAutoFit/>
          </a:bodyPr>
          <a:lstStyle/>
          <a:p>
            <a:r>
              <a:rPr lang="en-US" dirty="0"/>
              <a:t>Consumer</a:t>
            </a:r>
          </a:p>
        </p:txBody>
      </p:sp>
      <p:cxnSp>
        <p:nvCxnSpPr>
          <p:cNvPr id="18" name="Straight Connector 17"/>
          <p:cNvCxnSpPr/>
          <p:nvPr/>
        </p:nvCxnSpPr>
        <p:spPr>
          <a:xfrm>
            <a:off x="1295400" y="152400"/>
            <a:ext cx="0" cy="667361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99128" y="242459"/>
            <a:ext cx="3511272" cy="523220"/>
          </a:xfrm>
          <a:prstGeom prst="rect">
            <a:avLst/>
          </a:prstGeom>
          <a:noFill/>
        </p:spPr>
        <p:txBody>
          <a:bodyPr wrap="square" rtlCol="0">
            <a:spAutoFit/>
          </a:bodyPr>
          <a:lstStyle/>
          <a:p>
            <a:r>
              <a:rPr lang="en-US" sz="2800" dirty="0">
                <a:solidFill>
                  <a:schemeClr val="bg1"/>
                </a:solidFill>
              </a:rPr>
              <a:t>4. In the milk?</a:t>
            </a:r>
          </a:p>
        </p:txBody>
      </p:sp>
      <p:sp>
        <p:nvSpPr>
          <p:cNvPr id="26" name="TextBox 25"/>
          <p:cNvSpPr txBox="1"/>
          <p:nvPr/>
        </p:nvSpPr>
        <p:spPr>
          <a:xfrm>
            <a:off x="135908" y="2366353"/>
            <a:ext cx="1159492" cy="646331"/>
          </a:xfrm>
          <a:prstGeom prst="rect">
            <a:avLst/>
          </a:prstGeom>
          <a:noFill/>
        </p:spPr>
        <p:txBody>
          <a:bodyPr wrap="square" rtlCol="0">
            <a:spAutoFit/>
          </a:bodyPr>
          <a:lstStyle/>
          <a:p>
            <a:r>
              <a:rPr lang="en-US" dirty="0"/>
              <a:t>Aflatoxin flow</a:t>
            </a:r>
          </a:p>
        </p:txBody>
      </p:sp>
      <p:sp>
        <p:nvSpPr>
          <p:cNvPr id="21" name="TextBox 20"/>
          <p:cNvSpPr txBox="1"/>
          <p:nvPr/>
        </p:nvSpPr>
        <p:spPr>
          <a:xfrm>
            <a:off x="116858" y="5715000"/>
            <a:ext cx="1197592" cy="646331"/>
          </a:xfrm>
          <a:prstGeom prst="rect">
            <a:avLst/>
          </a:prstGeom>
          <a:noFill/>
        </p:spPr>
        <p:txBody>
          <a:bodyPr wrap="square" rtlCol="0">
            <a:spAutoFit/>
          </a:bodyPr>
          <a:lstStyle/>
          <a:p>
            <a:r>
              <a:rPr lang="en-US" dirty="0"/>
              <a:t>Human exposure</a:t>
            </a:r>
          </a:p>
        </p:txBody>
      </p:sp>
      <p:grpSp>
        <p:nvGrpSpPr>
          <p:cNvPr id="54" name="Group 53"/>
          <p:cNvGrpSpPr/>
          <p:nvPr/>
        </p:nvGrpSpPr>
        <p:grpSpPr>
          <a:xfrm>
            <a:off x="1480458" y="1355939"/>
            <a:ext cx="7625439" cy="5250102"/>
            <a:chOff x="1480458" y="1355939"/>
            <a:chExt cx="7625439" cy="5250102"/>
          </a:xfrm>
        </p:grpSpPr>
        <p:pic>
          <p:nvPicPr>
            <p:cNvPr id="1026"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5771" y="2673110"/>
              <a:ext cx="8382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ew detail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419600" y="1704281"/>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ther reading to children"/>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324600" y="5183187"/>
              <a:ext cx="1422854" cy="14228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iew details"/>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464420" y="25854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2765" y="1704281"/>
              <a:ext cx="614271" cy="400110"/>
            </a:xfrm>
            <a:prstGeom prst="rect">
              <a:avLst/>
            </a:prstGeom>
            <a:noFill/>
          </p:spPr>
          <p:txBody>
            <a:bodyPr wrap="none" rtlCol="0">
              <a:spAutoFit/>
            </a:bodyPr>
            <a:lstStyle/>
            <a:p>
              <a:r>
                <a:rPr lang="en-US" sz="2000" b="1" dirty="0"/>
                <a:t>AB1</a:t>
              </a:r>
            </a:p>
          </p:txBody>
        </p:sp>
        <p:sp>
          <p:nvSpPr>
            <p:cNvPr id="11" name="TextBox 10"/>
            <p:cNvSpPr txBox="1"/>
            <p:nvPr/>
          </p:nvSpPr>
          <p:spPr>
            <a:xfrm>
              <a:off x="1689550" y="2923481"/>
              <a:ext cx="614271" cy="400110"/>
            </a:xfrm>
            <a:prstGeom prst="rect">
              <a:avLst/>
            </a:prstGeom>
            <a:noFill/>
          </p:spPr>
          <p:txBody>
            <a:bodyPr wrap="none" rtlCol="0">
              <a:spAutoFit/>
            </a:bodyPr>
            <a:lstStyle/>
            <a:p>
              <a:r>
                <a:rPr lang="en-US" sz="2000" b="1" dirty="0"/>
                <a:t>AB1</a:t>
              </a:r>
            </a:p>
          </p:txBody>
        </p:sp>
        <p:sp>
          <p:nvSpPr>
            <p:cNvPr id="12" name="TextBox 11"/>
            <p:cNvSpPr txBox="1"/>
            <p:nvPr/>
          </p:nvSpPr>
          <p:spPr>
            <a:xfrm>
              <a:off x="4669971" y="2523371"/>
              <a:ext cx="1524000" cy="400110"/>
            </a:xfrm>
            <a:prstGeom prst="rect">
              <a:avLst/>
            </a:prstGeom>
            <a:noFill/>
          </p:spPr>
          <p:txBody>
            <a:bodyPr wrap="square" rtlCol="0">
              <a:spAutoFit/>
            </a:bodyPr>
            <a:lstStyle/>
            <a:p>
              <a:r>
                <a:rPr lang="en-US" sz="2000" b="1" dirty="0"/>
                <a:t>AB1-&gt; AM1</a:t>
              </a:r>
            </a:p>
          </p:txBody>
        </p:sp>
        <p:sp>
          <p:nvSpPr>
            <p:cNvPr id="13" name="TextBox 12"/>
            <p:cNvSpPr txBox="1"/>
            <p:nvPr/>
          </p:nvSpPr>
          <p:spPr>
            <a:xfrm>
              <a:off x="7693020" y="3056185"/>
              <a:ext cx="694421" cy="400110"/>
            </a:xfrm>
            <a:prstGeom prst="rect">
              <a:avLst/>
            </a:prstGeom>
            <a:noFill/>
          </p:spPr>
          <p:txBody>
            <a:bodyPr wrap="none" rtlCol="0">
              <a:spAutoFit/>
            </a:bodyPr>
            <a:lstStyle/>
            <a:p>
              <a:r>
                <a:rPr lang="en-US" sz="2000" b="1" dirty="0"/>
                <a:t>AM1</a:t>
              </a:r>
            </a:p>
          </p:txBody>
        </p:sp>
        <p:sp>
          <p:nvSpPr>
            <p:cNvPr id="6" name="TextBox 5"/>
            <p:cNvSpPr txBox="1"/>
            <p:nvPr/>
          </p:nvSpPr>
          <p:spPr>
            <a:xfrm>
              <a:off x="1480458" y="3739910"/>
              <a:ext cx="1196994" cy="923330"/>
            </a:xfrm>
            <a:prstGeom prst="rect">
              <a:avLst/>
            </a:prstGeom>
            <a:noFill/>
          </p:spPr>
          <p:txBody>
            <a:bodyPr wrap="square" rtlCol="0">
              <a:spAutoFit/>
            </a:bodyPr>
            <a:lstStyle/>
            <a:p>
              <a:r>
                <a:rPr lang="en-US" dirty="0"/>
                <a:t>Corn/feed produced at farm</a:t>
              </a:r>
            </a:p>
          </p:txBody>
        </p:sp>
        <p:sp>
          <p:nvSpPr>
            <p:cNvPr id="16" name="TextBox 15"/>
            <p:cNvSpPr txBox="1"/>
            <p:nvPr/>
          </p:nvSpPr>
          <p:spPr>
            <a:xfrm>
              <a:off x="3357036" y="1355939"/>
              <a:ext cx="1196994" cy="646331"/>
            </a:xfrm>
            <a:prstGeom prst="rect">
              <a:avLst/>
            </a:prstGeom>
            <a:noFill/>
          </p:spPr>
          <p:txBody>
            <a:bodyPr wrap="square" rtlCol="0">
              <a:spAutoFit/>
            </a:bodyPr>
            <a:lstStyle/>
            <a:p>
              <a:r>
                <a:rPr lang="en-US" dirty="0"/>
                <a:t>Corn/feed purchased</a:t>
              </a:r>
            </a:p>
          </p:txBody>
        </p:sp>
        <p:sp>
          <p:nvSpPr>
            <p:cNvPr id="8" name="TextBox 7"/>
            <p:cNvSpPr txBox="1"/>
            <p:nvPr/>
          </p:nvSpPr>
          <p:spPr>
            <a:xfrm>
              <a:off x="7429498" y="4109438"/>
              <a:ext cx="1676399" cy="646331"/>
            </a:xfrm>
            <a:prstGeom prst="rect">
              <a:avLst/>
            </a:prstGeom>
            <a:noFill/>
          </p:spPr>
          <p:txBody>
            <a:bodyPr wrap="square" rtlCol="0">
              <a:spAutoFit/>
            </a:bodyPr>
            <a:lstStyle/>
            <a:p>
              <a:r>
                <a:rPr lang="en-US" dirty="0"/>
                <a:t>Milk produced at farm</a:t>
              </a:r>
            </a:p>
          </p:txBody>
        </p:sp>
        <p:sp>
          <p:nvSpPr>
            <p:cNvPr id="10" name="Right Arrow 9"/>
            <p:cNvSpPr/>
            <p:nvPr/>
          </p:nvSpPr>
          <p:spPr>
            <a:xfrm>
              <a:off x="2645228" y="2841838"/>
              <a:ext cx="1415143" cy="473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553200" y="3173853"/>
              <a:ext cx="876298"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 Arrow 8"/>
            <p:cNvSpPr/>
            <p:nvPr/>
          </p:nvSpPr>
          <p:spPr>
            <a:xfrm rot="10800000" flipH="1">
              <a:off x="3145971" y="2368310"/>
              <a:ext cx="914400" cy="94705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Arrow Connector 23"/>
            <p:cNvCxnSpPr/>
            <p:nvPr/>
          </p:nvCxnSpPr>
          <p:spPr>
            <a:xfrm>
              <a:off x="2794686" y="38577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94686" y="38577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65731" y="3942626"/>
              <a:ext cx="614271" cy="400110"/>
            </a:xfrm>
            <a:prstGeom prst="rect">
              <a:avLst/>
            </a:prstGeom>
            <a:noFill/>
          </p:spPr>
          <p:txBody>
            <a:bodyPr wrap="none" rtlCol="0">
              <a:spAutoFit/>
            </a:bodyPr>
            <a:lstStyle/>
            <a:p>
              <a:r>
                <a:rPr lang="en-US" sz="2000" b="1" dirty="0"/>
                <a:t>AB1</a:t>
              </a:r>
            </a:p>
          </p:txBody>
        </p:sp>
        <p:grpSp>
          <p:nvGrpSpPr>
            <p:cNvPr id="30" name="Group 29"/>
            <p:cNvGrpSpPr/>
            <p:nvPr/>
          </p:nvGrpSpPr>
          <p:grpSpPr>
            <a:xfrm flipH="1">
              <a:off x="4133891" y="3880838"/>
              <a:ext cx="3301314" cy="1628622"/>
              <a:chOff x="2947086" y="4010178"/>
              <a:chExt cx="3301314" cy="1628622"/>
            </a:xfrm>
          </p:grpSpPr>
          <p:cxnSp>
            <p:nvCxnSpPr>
              <p:cNvPr id="37" name="Straight Arrow Connector 36"/>
              <p:cNvCxnSpPr/>
              <p:nvPr/>
            </p:nvCxnSpPr>
            <p:spPr>
              <a:xfrm>
                <a:off x="2947086" y="40101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947086" y="40101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6761834" y="3942626"/>
              <a:ext cx="694421" cy="400110"/>
            </a:xfrm>
            <a:prstGeom prst="rect">
              <a:avLst/>
            </a:prstGeom>
            <a:noFill/>
          </p:spPr>
          <p:txBody>
            <a:bodyPr wrap="none" rtlCol="0">
              <a:spAutoFit/>
            </a:bodyPr>
            <a:lstStyle/>
            <a:p>
              <a:r>
                <a:rPr lang="en-US" sz="2000" b="1" dirty="0"/>
                <a:t>AM1</a:t>
              </a:r>
            </a:p>
          </p:txBody>
        </p:sp>
        <p:pic>
          <p:nvPicPr>
            <p:cNvPr id="1036" name="Picture 12" descr="View details"/>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792225" y="5279569"/>
              <a:ext cx="1341666" cy="12300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quot;No&quot; Symbol 1"/>
          <p:cNvSpPr/>
          <p:nvPr/>
        </p:nvSpPr>
        <p:spPr>
          <a:xfrm>
            <a:off x="7721137" y="3012684"/>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8569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4. In the milk</a:t>
            </a:r>
          </a:p>
        </p:txBody>
      </p:sp>
      <p:sp>
        <p:nvSpPr>
          <p:cNvPr id="3" name="Content Placeholder 2"/>
          <p:cNvSpPr>
            <a:spLocks noGrp="1"/>
          </p:cNvSpPr>
          <p:nvPr>
            <p:ph idx="1"/>
          </p:nvPr>
        </p:nvSpPr>
        <p:spPr/>
        <p:txBody>
          <a:bodyPr/>
          <a:lstStyle/>
          <a:p>
            <a:r>
              <a:rPr lang="en-US" dirty="0"/>
              <a:t>Biological control??</a:t>
            </a:r>
          </a:p>
          <a:p>
            <a:endParaRPr lang="en-US" dirty="0"/>
          </a:p>
          <a:p>
            <a:pPr>
              <a:buFont typeface="Wingdings" panose="05000000000000000000" pitchFamily="2" charset="2"/>
              <a:buChar char="Ø"/>
            </a:pPr>
            <a:r>
              <a:rPr lang="en-US" dirty="0"/>
              <a:t>Research still ongoing</a:t>
            </a:r>
          </a:p>
          <a:p>
            <a:pPr>
              <a:buFont typeface="Wingdings" panose="05000000000000000000" pitchFamily="2" charset="2"/>
              <a:buChar char="Ø"/>
            </a:pPr>
            <a:r>
              <a:rPr lang="en-US" dirty="0"/>
              <a:t>Pasteurization not working</a:t>
            </a:r>
          </a:p>
          <a:p>
            <a:pPr>
              <a:buFont typeface="Wingdings" panose="05000000000000000000" pitchFamily="2" charset="2"/>
              <a:buChar char="Ø"/>
            </a:pPr>
            <a:endParaRPr lang="en-US" dirty="0"/>
          </a:p>
          <a:p>
            <a:endParaRPr lang="en-US" dirty="0"/>
          </a:p>
        </p:txBody>
      </p:sp>
    </p:spTree>
    <p:extLst>
      <p:ext uri="{BB962C8B-B14F-4D97-AF65-F5344CB8AC3E}">
        <p14:creationId xmlns:p14="http://schemas.microsoft.com/office/powerpoint/2010/main" val="3493937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45228" y="1355939"/>
            <a:ext cx="838200" cy="8382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71671" y="6488668"/>
            <a:ext cx="854914" cy="369332"/>
          </a:xfrm>
          <a:prstGeom prst="rect">
            <a:avLst/>
          </a:prstGeom>
          <a:noFill/>
        </p:spPr>
        <p:txBody>
          <a:bodyPr wrap="none" rtlCol="0">
            <a:spAutoFit/>
          </a:bodyPr>
          <a:lstStyle/>
          <a:p>
            <a:r>
              <a:rPr lang="en-US" dirty="0"/>
              <a:t>Farmer</a:t>
            </a:r>
          </a:p>
        </p:txBody>
      </p:sp>
      <p:sp>
        <p:nvSpPr>
          <p:cNvPr id="15" name="TextBox 14"/>
          <p:cNvSpPr txBox="1"/>
          <p:nvPr/>
        </p:nvSpPr>
        <p:spPr>
          <a:xfrm>
            <a:off x="6324600" y="6489059"/>
            <a:ext cx="1143262" cy="369332"/>
          </a:xfrm>
          <a:prstGeom prst="rect">
            <a:avLst/>
          </a:prstGeom>
          <a:noFill/>
        </p:spPr>
        <p:txBody>
          <a:bodyPr wrap="none" rtlCol="0">
            <a:spAutoFit/>
          </a:bodyPr>
          <a:lstStyle/>
          <a:p>
            <a:r>
              <a:rPr lang="en-US" dirty="0"/>
              <a:t>Consumer</a:t>
            </a:r>
          </a:p>
        </p:txBody>
      </p:sp>
      <p:cxnSp>
        <p:nvCxnSpPr>
          <p:cNvPr id="18" name="Straight Connector 17"/>
          <p:cNvCxnSpPr/>
          <p:nvPr/>
        </p:nvCxnSpPr>
        <p:spPr>
          <a:xfrm>
            <a:off x="1295400" y="152400"/>
            <a:ext cx="0" cy="667361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52600" y="253307"/>
            <a:ext cx="7238999" cy="523220"/>
          </a:xfrm>
          <a:prstGeom prst="rect">
            <a:avLst/>
          </a:prstGeom>
          <a:noFill/>
        </p:spPr>
        <p:txBody>
          <a:bodyPr wrap="square" rtlCol="0">
            <a:spAutoFit/>
          </a:bodyPr>
          <a:lstStyle/>
          <a:p>
            <a:r>
              <a:rPr lang="en-US" sz="2800" dirty="0">
                <a:solidFill>
                  <a:schemeClr val="bg1"/>
                </a:solidFill>
              </a:rPr>
              <a:t>5. Stopping consumption of contaminated milk</a:t>
            </a:r>
          </a:p>
        </p:txBody>
      </p:sp>
      <p:sp>
        <p:nvSpPr>
          <p:cNvPr id="26" name="TextBox 25"/>
          <p:cNvSpPr txBox="1"/>
          <p:nvPr/>
        </p:nvSpPr>
        <p:spPr>
          <a:xfrm>
            <a:off x="135908" y="2366353"/>
            <a:ext cx="1159492" cy="646331"/>
          </a:xfrm>
          <a:prstGeom prst="rect">
            <a:avLst/>
          </a:prstGeom>
          <a:noFill/>
        </p:spPr>
        <p:txBody>
          <a:bodyPr wrap="square" rtlCol="0">
            <a:spAutoFit/>
          </a:bodyPr>
          <a:lstStyle/>
          <a:p>
            <a:r>
              <a:rPr lang="en-US" dirty="0"/>
              <a:t>Aflatoxin flow</a:t>
            </a:r>
          </a:p>
        </p:txBody>
      </p:sp>
      <p:sp>
        <p:nvSpPr>
          <p:cNvPr id="21" name="TextBox 20"/>
          <p:cNvSpPr txBox="1"/>
          <p:nvPr/>
        </p:nvSpPr>
        <p:spPr>
          <a:xfrm>
            <a:off x="116858" y="5715000"/>
            <a:ext cx="1197592" cy="646331"/>
          </a:xfrm>
          <a:prstGeom prst="rect">
            <a:avLst/>
          </a:prstGeom>
          <a:noFill/>
        </p:spPr>
        <p:txBody>
          <a:bodyPr wrap="square" rtlCol="0">
            <a:spAutoFit/>
          </a:bodyPr>
          <a:lstStyle/>
          <a:p>
            <a:r>
              <a:rPr lang="en-US" dirty="0"/>
              <a:t>Human exposure</a:t>
            </a:r>
          </a:p>
        </p:txBody>
      </p:sp>
      <p:grpSp>
        <p:nvGrpSpPr>
          <p:cNvPr id="54" name="Group 53"/>
          <p:cNvGrpSpPr/>
          <p:nvPr/>
        </p:nvGrpSpPr>
        <p:grpSpPr>
          <a:xfrm>
            <a:off x="1480458" y="1355939"/>
            <a:ext cx="7625439" cy="5250102"/>
            <a:chOff x="1480458" y="1355939"/>
            <a:chExt cx="7625439" cy="5250102"/>
          </a:xfrm>
        </p:grpSpPr>
        <p:pic>
          <p:nvPicPr>
            <p:cNvPr id="1026" name="Picture 2" descr="Ear of cor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5771" y="2673110"/>
              <a:ext cx="8382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ew detail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419600" y="1704281"/>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ther reading to children"/>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324600" y="5183187"/>
              <a:ext cx="1422854" cy="14228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View details"/>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464420" y="25854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2765" y="1704281"/>
              <a:ext cx="614271" cy="400110"/>
            </a:xfrm>
            <a:prstGeom prst="rect">
              <a:avLst/>
            </a:prstGeom>
            <a:noFill/>
          </p:spPr>
          <p:txBody>
            <a:bodyPr wrap="none" rtlCol="0">
              <a:spAutoFit/>
            </a:bodyPr>
            <a:lstStyle/>
            <a:p>
              <a:r>
                <a:rPr lang="en-US" sz="2000" b="1" dirty="0"/>
                <a:t>AB1</a:t>
              </a:r>
            </a:p>
          </p:txBody>
        </p:sp>
        <p:sp>
          <p:nvSpPr>
            <p:cNvPr id="11" name="TextBox 10"/>
            <p:cNvSpPr txBox="1"/>
            <p:nvPr/>
          </p:nvSpPr>
          <p:spPr>
            <a:xfrm>
              <a:off x="1689550" y="2923481"/>
              <a:ext cx="614271" cy="400110"/>
            </a:xfrm>
            <a:prstGeom prst="rect">
              <a:avLst/>
            </a:prstGeom>
            <a:noFill/>
          </p:spPr>
          <p:txBody>
            <a:bodyPr wrap="none" rtlCol="0">
              <a:spAutoFit/>
            </a:bodyPr>
            <a:lstStyle/>
            <a:p>
              <a:r>
                <a:rPr lang="en-US" sz="2000" b="1" dirty="0"/>
                <a:t>AB1</a:t>
              </a:r>
            </a:p>
          </p:txBody>
        </p:sp>
        <p:sp>
          <p:nvSpPr>
            <p:cNvPr id="12" name="TextBox 11"/>
            <p:cNvSpPr txBox="1"/>
            <p:nvPr/>
          </p:nvSpPr>
          <p:spPr>
            <a:xfrm>
              <a:off x="4669971" y="2523371"/>
              <a:ext cx="1524000" cy="400110"/>
            </a:xfrm>
            <a:prstGeom prst="rect">
              <a:avLst/>
            </a:prstGeom>
            <a:noFill/>
          </p:spPr>
          <p:txBody>
            <a:bodyPr wrap="square" rtlCol="0">
              <a:spAutoFit/>
            </a:bodyPr>
            <a:lstStyle/>
            <a:p>
              <a:r>
                <a:rPr lang="en-US" sz="2000" b="1" dirty="0"/>
                <a:t>AB1-&gt; AM1</a:t>
              </a:r>
            </a:p>
          </p:txBody>
        </p:sp>
        <p:sp>
          <p:nvSpPr>
            <p:cNvPr id="13" name="TextBox 12"/>
            <p:cNvSpPr txBox="1"/>
            <p:nvPr/>
          </p:nvSpPr>
          <p:spPr>
            <a:xfrm>
              <a:off x="7693020" y="3056185"/>
              <a:ext cx="694421" cy="400110"/>
            </a:xfrm>
            <a:prstGeom prst="rect">
              <a:avLst/>
            </a:prstGeom>
            <a:noFill/>
          </p:spPr>
          <p:txBody>
            <a:bodyPr wrap="none" rtlCol="0">
              <a:spAutoFit/>
            </a:bodyPr>
            <a:lstStyle/>
            <a:p>
              <a:r>
                <a:rPr lang="en-US" sz="2000" b="1" dirty="0"/>
                <a:t>AM1</a:t>
              </a:r>
            </a:p>
          </p:txBody>
        </p:sp>
        <p:sp>
          <p:nvSpPr>
            <p:cNvPr id="6" name="TextBox 5"/>
            <p:cNvSpPr txBox="1"/>
            <p:nvPr/>
          </p:nvSpPr>
          <p:spPr>
            <a:xfrm>
              <a:off x="1480458" y="3739910"/>
              <a:ext cx="1196994" cy="923330"/>
            </a:xfrm>
            <a:prstGeom prst="rect">
              <a:avLst/>
            </a:prstGeom>
            <a:noFill/>
          </p:spPr>
          <p:txBody>
            <a:bodyPr wrap="square" rtlCol="0">
              <a:spAutoFit/>
            </a:bodyPr>
            <a:lstStyle/>
            <a:p>
              <a:r>
                <a:rPr lang="en-US" dirty="0"/>
                <a:t>Corn/feed produced at farm</a:t>
              </a:r>
            </a:p>
          </p:txBody>
        </p:sp>
        <p:sp>
          <p:nvSpPr>
            <p:cNvPr id="16" name="TextBox 15"/>
            <p:cNvSpPr txBox="1"/>
            <p:nvPr/>
          </p:nvSpPr>
          <p:spPr>
            <a:xfrm>
              <a:off x="3357036" y="1355939"/>
              <a:ext cx="1196994" cy="646331"/>
            </a:xfrm>
            <a:prstGeom prst="rect">
              <a:avLst/>
            </a:prstGeom>
            <a:noFill/>
          </p:spPr>
          <p:txBody>
            <a:bodyPr wrap="square" rtlCol="0">
              <a:spAutoFit/>
            </a:bodyPr>
            <a:lstStyle/>
            <a:p>
              <a:r>
                <a:rPr lang="en-US" dirty="0"/>
                <a:t>Corn/feed purchased</a:t>
              </a:r>
            </a:p>
          </p:txBody>
        </p:sp>
        <p:sp>
          <p:nvSpPr>
            <p:cNvPr id="8" name="TextBox 7"/>
            <p:cNvSpPr txBox="1"/>
            <p:nvPr/>
          </p:nvSpPr>
          <p:spPr>
            <a:xfrm>
              <a:off x="7429498" y="4109438"/>
              <a:ext cx="1676399" cy="646331"/>
            </a:xfrm>
            <a:prstGeom prst="rect">
              <a:avLst/>
            </a:prstGeom>
            <a:noFill/>
          </p:spPr>
          <p:txBody>
            <a:bodyPr wrap="square" rtlCol="0">
              <a:spAutoFit/>
            </a:bodyPr>
            <a:lstStyle/>
            <a:p>
              <a:r>
                <a:rPr lang="en-US" dirty="0"/>
                <a:t>Milk produced at farm</a:t>
              </a:r>
            </a:p>
          </p:txBody>
        </p:sp>
        <p:sp>
          <p:nvSpPr>
            <p:cNvPr id="10" name="Right Arrow 9"/>
            <p:cNvSpPr/>
            <p:nvPr/>
          </p:nvSpPr>
          <p:spPr>
            <a:xfrm>
              <a:off x="2645228" y="2841838"/>
              <a:ext cx="1415143" cy="473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553200" y="3173853"/>
              <a:ext cx="876298" cy="400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 Arrow 8"/>
            <p:cNvSpPr/>
            <p:nvPr/>
          </p:nvSpPr>
          <p:spPr>
            <a:xfrm rot="10800000" flipH="1">
              <a:off x="3145971" y="2368310"/>
              <a:ext cx="914400" cy="94705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Arrow Connector 23"/>
            <p:cNvCxnSpPr/>
            <p:nvPr/>
          </p:nvCxnSpPr>
          <p:spPr>
            <a:xfrm>
              <a:off x="2794686" y="38577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794686" y="38577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65731" y="3942626"/>
              <a:ext cx="614271" cy="400110"/>
            </a:xfrm>
            <a:prstGeom prst="rect">
              <a:avLst/>
            </a:prstGeom>
            <a:noFill/>
          </p:spPr>
          <p:txBody>
            <a:bodyPr wrap="none" rtlCol="0">
              <a:spAutoFit/>
            </a:bodyPr>
            <a:lstStyle/>
            <a:p>
              <a:r>
                <a:rPr lang="en-US" sz="2000" b="1" dirty="0"/>
                <a:t>AB1</a:t>
              </a:r>
            </a:p>
          </p:txBody>
        </p:sp>
        <p:grpSp>
          <p:nvGrpSpPr>
            <p:cNvPr id="30" name="Group 29"/>
            <p:cNvGrpSpPr/>
            <p:nvPr/>
          </p:nvGrpSpPr>
          <p:grpSpPr>
            <a:xfrm flipH="1">
              <a:off x="4133891" y="3880838"/>
              <a:ext cx="3301314" cy="1628622"/>
              <a:chOff x="2947086" y="4010178"/>
              <a:chExt cx="3301314" cy="1628622"/>
            </a:xfrm>
          </p:grpSpPr>
          <p:cxnSp>
            <p:nvCxnSpPr>
              <p:cNvPr id="37" name="Straight Arrow Connector 36"/>
              <p:cNvCxnSpPr/>
              <p:nvPr/>
            </p:nvCxnSpPr>
            <p:spPr>
              <a:xfrm>
                <a:off x="2947086" y="4010178"/>
                <a:ext cx="756363" cy="12892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947086" y="4010178"/>
                <a:ext cx="3301314" cy="16286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6761834" y="3942626"/>
              <a:ext cx="694421" cy="400110"/>
            </a:xfrm>
            <a:prstGeom prst="rect">
              <a:avLst/>
            </a:prstGeom>
            <a:noFill/>
          </p:spPr>
          <p:txBody>
            <a:bodyPr wrap="none" rtlCol="0">
              <a:spAutoFit/>
            </a:bodyPr>
            <a:lstStyle/>
            <a:p>
              <a:r>
                <a:rPr lang="en-US" sz="2000" b="1" dirty="0"/>
                <a:t>AM1</a:t>
              </a:r>
            </a:p>
          </p:txBody>
        </p:sp>
        <p:pic>
          <p:nvPicPr>
            <p:cNvPr id="1036" name="Picture 12" descr="View details"/>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2792225" y="5279569"/>
              <a:ext cx="1341666" cy="12300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quot;No&quot; Symbol 1"/>
          <p:cNvSpPr/>
          <p:nvPr/>
        </p:nvSpPr>
        <p:spPr>
          <a:xfrm>
            <a:off x="6698109" y="3869837"/>
            <a:ext cx="781966" cy="683725"/>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7751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a:t>What else is in the milk?</a:t>
            </a:r>
          </a:p>
        </p:txBody>
      </p:sp>
      <p:sp>
        <p:nvSpPr>
          <p:cNvPr id="3" name="Content Placeholder 2"/>
          <p:cNvSpPr>
            <a:spLocks noGrp="1"/>
          </p:cNvSpPr>
          <p:nvPr>
            <p:ph sz="quarter" idx="10"/>
          </p:nvPr>
        </p:nvSpPr>
        <p:spPr>
          <a:xfrm>
            <a:off x="457200" y="1219200"/>
            <a:ext cx="8229600" cy="4572000"/>
          </a:xfrm>
        </p:spPr>
        <p:txBody>
          <a:bodyPr/>
          <a:lstStyle/>
          <a:p>
            <a:pPr marL="457200" indent="-457200">
              <a:lnSpc>
                <a:spcPct val="100000"/>
              </a:lnSpc>
              <a:buFont typeface="Arial" panose="020B0604020202020204" pitchFamily="34" charset="0"/>
              <a:buChar char="•"/>
            </a:pPr>
            <a:r>
              <a:rPr lang="en-US" dirty="0"/>
              <a:t>Microbial load</a:t>
            </a:r>
          </a:p>
          <a:p>
            <a:pPr marL="457200" indent="-457200">
              <a:lnSpc>
                <a:spcPct val="100000"/>
              </a:lnSpc>
              <a:buFont typeface="Arial" panose="020B0604020202020204" pitchFamily="34" charset="0"/>
              <a:buChar char="•"/>
            </a:pPr>
            <a:r>
              <a:rPr lang="en-US"/>
              <a:t>Adulterants</a:t>
            </a:r>
            <a:endParaRPr lang="en-US" dirty="0"/>
          </a:p>
        </p:txBody>
      </p:sp>
      <p:pic>
        <p:nvPicPr>
          <p:cNvPr id="6146" name="Picture 2" descr="C:\Users\jlindahl\Pictures\India 2013\P6141757.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r="-2490"/>
          <a:stretch/>
        </p:blipFill>
        <p:spPr bwMode="auto">
          <a:xfrm>
            <a:off x="1219200" y="3242111"/>
            <a:ext cx="7640585" cy="3615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8231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5. Stopping consumption</a:t>
            </a:r>
          </a:p>
        </p:txBody>
      </p:sp>
      <p:sp>
        <p:nvSpPr>
          <p:cNvPr id="3" name="Content Placeholder 2"/>
          <p:cNvSpPr>
            <a:spLocks noGrp="1"/>
          </p:cNvSpPr>
          <p:nvPr>
            <p:ph idx="1"/>
          </p:nvPr>
        </p:nvSpPr>
        <p:spPr/>
        <p:txBody>
          <a:bodyPr/>
          <a:lstStyle/>
          <a:p>
            <a:r>
              <a:rPr lang="en-US" dirty="0"/>
              <a:t>Legislation</a:t>
            </a:r>
          </a:p>
          <a:p>
            <a:r>
              <a:rPr lang="en-US" dirty="0"/>
              <a:t>Awareness and market incentives</a:t>
            </a:r>
          </a:p>
          <a:p>
            <a:endParaRPr lang="en-US" dirty="0"/>
          </a:p>
          <a:p>
            <a:pPr>
              <a:buFont typeface="Wingdings" panose="05000000000000000000" pitchFamily="2" charset="2"/>
              <a:buChar char="Ø"/>
            </a:pPr>
            <a:r>
              <a:rPr lang="en-US" dirty="0"/>
              <a:t>Implementation</a:t>
            </a:r>
          </a:p>
          <a:p>
            <a:pPr>
              <a:buFont typeface="Wingdings" panose="05000000000000000000" pitchFamily="2" charset="2"/>
              <a:buChar char="Ø"/>
            </a:pPr>
            <a:r>
              <a:rPr lang="en-US" dirty="0"/>
              <a:t>What do you do with illegal milk?</a:t>
            </a:r>
          </a:p>
          <a:p>
            <a:pPr>
              <a:buFont typeface="Wingdings" panose="05000000000000000000" pitchFamily="2" charset="2"/>
              <a:buChar char="Ø"/>
            </a:pPr>
            <a:r>
              <a:rPr lang="en-US" dirty="0"/>
              <a:t>Costs?</a:t>
            </a:r>
          </a:p>
          <a:p>
            <a:pPr>
              <a:buFont typeface="Wingdings" panose="05000000000000000000" pitchFamily="2" charset="2"/>
              <a:buChar char="Ø"/>
            </a:pPr>
            <a:r>
              <a:rPr lang="en-US" dirty="0"/>
              <a:t>Poor consumers?</a:t>
            </a:r>
          </a:p>
          <a:p>
            <a:pPr>
              <a:buFont typeface="Wingdings" panose="05000000000000000000" pitchFamily="2" charset="2"/>
              <a:buChar char="Ø"/>
            </a:pPr>
            <a:endParaRPr lang="en-US" dirty="0"/>
          </a:p>
          <a:p>
            <a:endParaRPr lang="en-US" dirty="0"/>
          </a:p>
        </p:txBody>
      </p:sp>
    </p:spTree>
    <p:extLst>
      <p:ext uri="{BB962C8B-B14F-4D97-AF65-F5344CB8AC3E}">
        <p14:creationId xmlns:p14="http://schemas.microsoft.com/office/powerpoint/2010/main" val="28513731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sz="quarter" idx="10"/>
          </p:nvPr>
        </p:nvSpPr>
        <p:spPr/>
        <p:txBody>
          <a:bodyPr/>
          <a:lstStyle/>
          <a:p>
            <a:r>
              <a:rPr lang="en-US" dirty="0"/>
              <a:t>Change:</a:t>
            </a:r>
          </a:p>
          <a:p>
            <a:endParaRPr lang="en-US" dirty="0"/>
          </a:p>
          <a:p>
            <a:r>
              <a:rPr lang="en-US" dirty="0"/>
              <a:t>To: </a:t>
            </a:r>
          </a:p>
          <a:p>
            <a:r>
              <a:rPr lang="en-US" dirty="0"/>
              <a:t> </a:t>
            </a:r>
          </a:p>
        </p:txBody>
      </p:sp>
      <p:graphicFrame>
        <p:nvGraphicFramePr>
          <p:cNvPr id="6" name="Diagram 5"/>
          <p:cNvGraphicFramePr/>
          <p:nvPr>
            <p:extLst/>
          </p:nvPr>
        </p:nvGraphicFramePr>
        <p:xfrm>
          <a:off x="2743200" y="990600"/>
          <a:ext cx="4191000" cy="276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nvPr>
        </p:nvGraphicFramePr>
        <p:xfrm>
          <a:off x="2514600" y="3429000"/>
          <a:ext cx="4724400" cy="294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603650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Graphic spid="7" grpId="0">
        <p:bldAsOne/>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Take-home messages</a:t>
            </a:r>
          </a:p>
        </p:txBody>
      </p:sp>
      <p:sp>
        <p:nvSpPr>
          <p:cNvPr id="3" name="Content Placeholder 2"/>
          <p:cNvSpPr>
            <a:spLocks noGrp="1"/>
          </p:cNvSpPr>
          <p:nvPr>
            <p:ph sz="quarter" idx="10"/>
          </p:nvPr>
        </p:nvSpPr>
        <p:spPr>
          <a:xfrm>
            <a:off x="457200" y="1447800"/>
            <a:ext cx="8229600" cy="4572000"/>
          </a:xfrm>
        </p:spPr>
        <p:txBody>
          <a:bodyPr/>
          <a:lstStyle/>
          <a:p>
            <a:pPr marL="342900" indent="-342900">
              <a:lnSpc>
                <a:spcPct val="100000"/>
              </a:lnSpc>
              <a:buFont typeface="Arial" panose="020B0604020202020204" pitchFamily="34" charset="0"/>
              <a:buChar char="•"/>
            </a:pPr>
            <a:r>
              <a:rPr lang="en-US" sz="2400" dirty="0"/>
              <a:t>Fungi are everywhere; we can’t avoid them completely</a:t>
            </a:r>
          </a:p>
          <a:p>
            <a:pPr marL="342900" indent="-342900">
              <a:lnSpc>
                <a:spcPct val="100000"/>
              </a:lnSpc>
              <a:buFont typeface="Arial" panose="020B0604020202020204" pitchFamily="34" charset="0"/>
              <a:buChar char="•"/>
            </a:pPr>
            <a:r>
              <a:rPr lang="en-US" sz="2400" dirty="0"/>
              <a:t>Aflatoxins are one of many serious hazards transmitted by foods</a:t>
            </a:r>
          </a:p>
          <a:p>
            <a:pPr marL="342900" indent="-342900">
              <a:lnSpc>
                <a:spcPct val="100000"/>
              </a:lnSpc>
              <a:buFont typeface="Arial" panose="020B0604020202020204" pitchFamily="34" charset="0"/>
              <a:buChar char="•"/>
            </a:pPr>
            <a:r>
              <a:rPr lang="en-US" sz="2400" dirty="0"/>
              <a:t>Livestock is affected by aflatoxins, and so are animal-sourced food</a:t>
            </a:r>
          </a:p>
          <a:p>
            <a:pPr marL="342900" indent="-342900">
              <a:lnSpc>
                <a:spcPct val="100000"/>
              </a:lnSpc>
              <a:buFont typeface="Arial" panose="020B0604020202020204" pitchFamily="34" charset="0"/>
              <a:buChar char="•"/>
            </a:pPr>
            <a:r>
              <a:rPr lang="en-US" sz="2400" dirty="0"/>
              <a:t>Livestock feed sector + binders can suck contaminated grain out of human food chain </a:t>
            </a:r>
          </a:p>
          <a:p>
            <a:pPr marL="342900" indent="-342900">
              <a:lnSpc>
                <a:spcPct val="100000"/>
              </a:lnSpc>
              <a:buFont typeface="Arial" panose="020B0604020202020204" pitchFamily="34" charset="0"/>
              <a:buChar char="•"/>
            </a:pPr>
            <a:r>
              <a:rPr lang="en-US" sz="2400" dirty="0"/>
              <a:t>Potential for regulation to cause harm (burden on agricultural sector, concentrating contaminated among poorest)</a:t>
            </a:r>
          </a:p>
          <a:p>
            <a:pPr marL="342900" indent="-342900">
              <a:lnSpc>
                <a:spcPct val="100000"/>
              </a:lnSpc>
              <a:buFont typeface="Arial" panose="020B0604020202020204" pitchFamily="34" charset="0"/>
              <a:buChar char="•"/>
            </a:pPr>
            <a:r>
              <a:rPr lang="en-US" sz="2400" dirty="0"/>
              <a:t>Need to research what works in Pakistan</a:t>
            </a:r>
          </a:p>
        </p:txBody>
      </p:sp>
    </p:spTree>
    <p:extLst>
      <p:ext uri="{BB962C8B-B14F-4D97-AF65-F5344CB8AC3E}">
        <p14:creationId xmlns:p14="http://schemas.microsoft.com/office/powerpoint/2010/main" val="393655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sz="quarter" idx="10"/>
          </p:nvPr>
        </p:nvSpPr>
        <p:spPr>
          <a:xfrm>
            <a:off x="457200" y="1219200"/>
            <a:ext cx="8229600" cy="4572000"/>
          </a:xfrm>
        </p:spPr>
        <p:txBody>
          <a:bodyPr/>
          <a:lstStyle/>
          <a:p>
            <a:pPr>
              <a:lnSpc>
                <a:spcPct val="100000"/>
              </a:lnSpc>
            </a:pPr>
            <a:r>
              <a:rPr lang="en-US" dirty="0"/>
              <a:t>There is no silver bullet to eradicate aflatoxins</a:t>
            </a:r>
          </a:p>
          <a:p>
            <a:pPr>
              <a:lnSpc>
                <a:spcPct val="100000"/>
              </a:lnSpc>
            </a:pPr>
            <a:endParaRPr lang="en-US" dirty="0"/>
          </a:p>
          <a:p>
            <a:pPr>
              <a:lnSpc>
                <a:spcPct val="100000"/>
              </a:lnSpc>
            </a:pPr>
            <a:r>
              <a:rPr lang="en-US" dirty="0"/>
              <a:t>A battery of interventions to provide safer food in a world full of food safety hazards!</a:t>
            </a:r>
          </a:p>
          <a:p>
            <a:pPr>
              <a:lnSpc>
                <a:spcPct val="100000"/>
              </a:lnSpc>
            </a:pPr>
            <a:r>
              <a:rPr lang="en-US" dirty="0"/>
              <a:t>Animals may be both part of the problem and part of the solution</a:t>
            </a:r>
          </a:p>
        </p:txBody>
      </p:sp>
      <p:pic>
        <p:nvPicPr>
          <p:cNvPr id="4" name="Picture 3" descr="C:\Users\jlindahl\Pictures\Fall 2013\PA141223.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876800" y="4017323"/>
            <a:ext cx="4113663" cy="2840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73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bwMode="auto">
          <a:xfrm>
            <a:off x="69096" y="1524000"/>
            <a:ext cx="8915400" cy="296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ts val="3200"/>
              </a:lnSpc>
            </a:pPr>
            <a:r>
              <a:rPr lang="en-US" sz="2400" dirty="0"/>
              <a:t>The Kenya work is financed by the Ministry of Foreign Affairs, Finland in partnership with the International Food Policy Research Institute, Luke Finland, Biosciences eastern and central Africa (BecA) hub at the International Livestock Research Institute</a:t>
            </a:r>
          </a:p>
          <a:p>
            <a:pPr>
              <a:lnSpc>
                <a:spcPts val="3200"/>
              </a:lnSpc>
            </a:pPr>
            <a:endParaRPr lang="en-US" sz="2400" dirty="0"/>
          </a:p>
          <a:p>
            <a:pPr>
              <a:lnSpc>
                <a:spcPts val="3200"/>
              </a:lnSpc>
            </a:pPr>
            <a:r>
              <a:rPr lang="en-US" sz="2400" dirty="0"/>
              <a:t>It contributes to the CGIAR Research Program on </a:t>
            </a:r>
          </a:p>
          <a:p>
            <a:pPr>
              <a:lnSpc>
                <a:spcPts val="3200"/>
              </a:lnSpc>
            </a:pPr>
            <a:r>
              <a:rPr lang="en-US" sz="2400" dirty="0"/>
              <a:t>Agriculture for Nutrition and Health</a:t>
            </a:r>
            <a:endParaRPr lang="en-US" sz="2400" dirty="0">
              <a:solidFill>
                <a:srgbClr val="FFFFFF"/>
              </a:solidFill>
            </a:endParaRPr>
          </a:p>
        </p:txBody>
      </p:sp>
      <p:sp>
        <p:nvSpPr>
          <p:cNvPr id="5" name="TextBox 4"/>
          <p:cNvSpPr txBox="1"/>
          <p:nvPr/>
        </p:nvSpPr>
        <p:spPr bwMode="auto">
          <a:xfrm>
            <a:off x="457200" y="152400"/>
            <a:ext cx="7848600"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lvl="0">
              <a:spcBef>
                <a:spcPct val="20000"/>
              </a:spcBef>
            </a:pPr>
            <a:r>
              <a:rPr lang="en-US" sz="4000" dirty="0">
                <a:solidFill>
                  <a:schemeClr val="bg1"/>
                </a:solidFill>
                <a:latin typeface="Calibri"/>
                <a:cs typeface="+mn-cs"/>
              </a:rPr>
              <a:t>Acknowledgements</a:t>
            </a:r>
          </a:p>
          <a:p>
            <a:pPr algn="ctr">
              <a:lnSpc>
                <a:spcPts val="3200"/>
              </a:lnSpc>
            </a:pPr>
            <a:endParaRPr lang="en-US" sz="3000" dirty="0">
              <a:solidFill>
                <a:srgbClr val="FFFFFF"/>
              </a:solidFill>
            </a:endParaRPr>
          </a:p>
        </p:txBody>
      </p:sp>
      <p:pic>
        <p:nvPicPr>
          <p:cNvPr id="6"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95400" y="5380830"/>
            <a:ext cx="1739312" cy="117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Placeholder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56176" y="5412206"/>
            <a:ext cx="1941240" cy="10551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980581" y="5412206"/>
            <a:ext cx="1937634" cy="985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4670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143000"/>
          </a:xfrm>
        </p:spPr>
        <p:txBody>
          <a:bodyPr/>
          <a:lstStyle/>
          <a:p>
            <a:r>
              <a:rPr lang="en-US" dirty="0"/>
              <a:t>What else is in the milk?</a:t>
            </a:r>
          </a:p>
        </p:txBody>
      </p:sp>
      <p:sp>
        <p:nvSpPr>
          <p:cNvPr id="3" name="Content Placeholder 2"/>
          <p:cNvSpPr>
            <a:spLocks noGrp="1"/>
          </p:cNvSpPr>
          <p:nvPr>
            <p:ph sz="quarter" idx="10"/>
          </p:nvPr>
        </p:nvSpPr>
        <p:spPr>
          <a:xfrm>
            <a:off x="152400" y="2057400"/>
            <a:ext cx="8839200" cy="4953000"/>
          </a:xfrm>
        </p:spPr>
        <p:txBody>
          <a:bodyPr/>
          <a:lstStyle/>
          <a:p>
            <a:pPr marL="457200" indent="-457200">
              <a:lnSpc>
                <a:spcPct val="100000"/>
              </a:lnSpc>
              <a:spcBef>
                <a:spcPts val="600"/>
              </a:spcBef>
              <a:buFont typeface="Arial" panose="020B0604020202020204" pitchFamily="34" charset="0"/>
              <a:buChar char="•"/>
            </a:pPr>
            <a:r>
              <a:rPr lang="en-US" dirty="0"/>
              <a:t>Antibiotic residues</a:t>
            </a:r>
          </a:p>
          <a:p>
            <a:pPr marL="457200" indent="-457200">
              <a:lnSpc>
                <a:spcPct val="100000"/>
              </a:lnSpc>
              <a:spcBef>
                <a:spcPts val="600"/>
              </a:spcBef>
              <a:buFont typeface="Arial" panose="020B0604020202020204" pitchFamily="34" charset="0"/>
              <a:buChar char="•"/>
            </a:pPr>
            <a:r>
              <a:rPr lang="en-US" dirty="0"/>
              <a:t>Pesticides</a:t>
            </a:r>
          </a:p>
          <a:p>
            <a:pPr marL="457200" indent="-457200">
              <a:lnSpc>
                <a:spcPct val="100000"/>
              </a:lnSpc>
              <a:spcBef>
                <a:spcPts val="600"/>
              </a:spcBef>
              <a:buFont typeface="Arial" panose="020B0604020202020204" pitchFamily="34" charset="0"/>
              <a:buChar char="•"/>
            </a:pPr>
            <a:r>
              <a:rPr lang="en-US" sz="2800" dirty="0"/>
              <a:t>Mycotoxins: aflatoxins</a:t>
            </a:r>
          </a:p>
          <a:p>
            <a:pPr marL="1200150" lvl="1" indent="-457200">
              <a:buFont typeface="Arial" panose="020B0604020202020204" pitchFamily="34" charset="0"/>
              <a:buChar char="•"/>
            </a:pPr>
            <a:endParaRPr lang="en-US" dirty="0"/>
          </a:p>
        </p:txBody>
      </p:sp>
      <p:pic>
        <p:nvPicPr>
          <p:cNvPr id="3074" name="Picture 2" descr="C:\Users\jlindahl\Pictures\Sept-Dec 2014\Assam\IMG_15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53000" y="762000"/>
            <a:ext cx="419100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348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What are mycotoxins?</a:t>
            </a:r>
          </a:p>
        </p:txBody>
      </p:sp>
      <p:sp>
        <p:nvSpPr>
          <p:cNvPr id="3" name="Content Placeholder 2"/>
          <p:cNvSpPr>
            <a:spLocks noGrp="1"/>
          </p:cNvSpPr>
          <p:nvPr>
            <p:ph idx="1"/>
          </p:nvPr>
        </p:nvSpPr>
        <p:spPr/>
        <p:txBody>
          <a:bodyPr/>
          <a:lstStyle/>
          <a:p>
            <a:r>
              <a:rPr lang="en-US" dirty="0"/>
              <a:t>When some </a:t>
            </a:r>
            <a:r>
              <a:rPr lang="en-US" dirty="0" err="1"/>
              <a:t>moulds</a:t>
            </a:r>
            <a:r>
              <a:rPr lang="en-US" dirty="0"/>
              <a:t> grow on crops, they produce toxic substances that can remain in the crops</a:t>
            </a:r>
          </a:p>
          <a:p>
            <a:r>
              <a:rPr lang="en-US" dirty="0"/>
              <a:t>Moulds are ubiquitous</a:t>
            </a:r>
          </a:p>
        </p:txBody>
      </p:sp>
      <p:pic>
        <p:nvPicPr>
          <p:cNvPr id="4" name="Picture 4" descr="C:\Users\jlindahl\AppData\Local\Temp\4751580303_6b410b7eeb_n.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57200" y="4058770"/>
            <a:ext cx="3810000" cy="21851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bwMode="auto">
          <a:xfrm>
            <a:off x="386938" y="5760817"/>
            <a:ext cx="398565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800" dirty="0">
                <a:solidFill>
                  <a:schemeClr val="bg1"/>
                </a:solidFill>
              </a:rPr>
              <a:t>Photo by IITA. </a:t>
            </a:r>
            <a:r>
              <a:rPr lang="en-US" sz="800" i="1" dirty="0" err="1">
                <a:solidFill>
                  <a:schemeClr val="bg1"/>
                </a:solidFill>
              </a:rPr>
              <a:t>Aspergillus</a:t>
            </a:r>
            <a:r>
              <a:rPr lang="en-US" sz="800" dirty="0">
                <a:solidFill>
                  <a:schemeClr val="bg1"/>
                </a:solidFill>
              </a:rPr>
              <a:t> naturally infected groundnuts in Mozambique.</a:t>
            </a:r>
          </a:p>
        </p:txBody>
      </p:sp>
      <p:pic>
        <p:nvPicPr>
          <p:cNvPr id="6" name="Picture 6" descr="C:\Users\jlindahl\AppData\Local\Temp\4911584828_9982ffa446_n.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24601" y="2941323"/>
            <a:ext cx="2285998" cy="365759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bwMode="auto">
          <a:xfrm>
            <a:off x="5019550" y="6030031"/>
            <a:ext cx="444097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800" dirty="0">
                <a:solidFill>
                  <a:schemeClr val="bg1"/>
                </a:solidFill>
              </a:rPr>
              <a:t>Photo by CIMMYT. </a:t>
            </a:r>
          </a:p>
        </p:txBody>
      </p:sp>
    </p:spTree>
    <p:extLst>
      <p:ext uri="{BB962C8B-B14F-4D97-AF65-F5344CB8AC3E}">
        <p14:creationId xmlns:p14="http://schemas.microsoft.com/office/powerpoint/2010/main" val="824494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Aflatoxins</a:t>
            </a:r>
          </a:p>
        </p:txBody>
      </p:sp>
      <p:sp>
        <p:nvSpPr>
          <p:cNvPr id="3" name="Content Placeholder 2"/>
          <p:cNvSpPr>
            <a:spLocks noGrp="1"/>
          </p:cNvSpPr>
          <p:nvPr>
            <p:ph idx="1"/>
          </p:nvPr>
        </p:nvSpPr>
        <p:spPr/>
        <p:txBody>
          <a:bodyPr/>
          <a:lstStyle/>
          <a:p>
            <a:r>
              <a:rPr lang="en-US" dirty="0"/>
              <a:t>Toxic byproducts from </a:t>
            </a:r>
            <a:r>
              <a:rPr lang="en-US" i="1" dirty="0"/>
              <a:t>Aspergillus</a:t>
            </a:r>
            <a:r>
              <a:rPr lang="en-US" dirty="0"/>
              <a:t> fungi</a:t>
            </a:r>
          </a:p>
          <a:p>
            <a:pPr lvl="1"/>
            <a:r>
              <a:rPr lang="en-US" dirty="0"/>
              <a:t>Mainly </a:t>
            </a:r>
            <a:r>
              <a:rPr lang="en-US" i="1" u="sng" dirty="0"/>
              <a:t>A</a:t>
            </a:r>
            <a:r>
              <a:rPr lang="en-US" i="1" dirty="0"/>
              <a:t>spergillus </a:t>
            </a:r>
            <a:r>
              <a:rPr lang="en-US" i="1" u="sng" dirty="0"/>
              <a:t>fla</a:t>
            </a:r>
            <a:r>
              <a:rPr lang="en-US" i="1" dirty="0"/>
              <a:t>vus</a:t>
            </a:r>
          </a:p>
          <a:p>
            <a:pPr lvl="1"/>
            <a:r>
              <a:rPr lang="en-US" dirty="0"/>
              <a:t>Not all toxigenic</a:t>
            </a:r>
          </a:p>
          <a:p>
            <a:pPr lvl="1"/>
            <a:r>
              <a:rPr lang="en-US" dirty="0"/>
              <a:t>Preference for maize, groundnuts, but also other cereals</a:t>
            </a:r>
          </a:p>
          <a:p>
            <a:pPr marL="457200" lvl="1" indent="0">
              <a:buNone/>
            </a:pPr>
            <a:r>
              <a:rPr lang="en-US" dirty="0"/>
              <a:t>Staples!</a:t>
            </a:r>
          </a:p>
          <a:p>
            <a:endParaRPr lang="en-US" dirty="0"/>
          </a:p>
        </p:txBody>
      </p:sp>
    </p:spTree>
    <p:extLst>
      <p:ext uri="{BB962C8B-B14F-4D97-AF65-F5344CB8AC3E}">
        <p14:creationId xmlns:p14="http://schemas.microsoft.com/office/powerpoint/2010/main" val="1619170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Aflatoxins</a:t>
            </a:r>
          </a:p>
        </p:txBody>
      </p:sp>
      <p:sp>
        <p:nvSpPr>
          <p:cNvPr id="3" name="Content Placeholder 2"/>
          <p:cNvSpPr>
            <a:spLocks noGrp="1"/>
          </p:cNvSpPr>
          <p:nvPr>
            <p:ph idx="1"/>
          </p:nvPr>
        </p:nvSpPr>
        <p:spPr/>
        <p:txBody>
          <a:bodyPr/>
          <a:lstStyle/>
          <a:p>
            <a:r>
              <a:rPr lang="en-US" dirty="0"/>
              <a:t>Different kinds</a:t>
            </a:r>
          </a:p>
          <a:p>
            <a:pPr lvl="1"/>
            <a:r>
              <a:rPr lang="en-US" dirty="0"/>
              <a:t>Invisible</a:t>
            </a:r>
          </a:p>
          <a:p>
            <a:pPr lvl="1"/>
            <a:r>
              <a:rPr lang="en-US" dirty="0" err="1"/>
              <a:t>Odourless</a:t>
            </a:r>
            <a:endParaRPr lang="en-US" dirty="0"/>
          </a:p>
          <a:p>
            <a:pPr lvl="1"/>
            <a:r>
              <a:rPr lang="en-US" dirty="0"/>
              <a:t>Tasteless</a:t>
            </a:r>
          </a:p>
          <a:p>
            <a:pPr lvl="1"/>
            <a:r>
              <a:rPr lang="en-US" dirty="0"/>
              <a:t>Heat stable</a:t>
            </a:r>
          </a:p>
          <a:p>
            <a:pPr lvl="1"/>
            <a:endParaRPr lang="en-US" dirty="0"/>
          </a:p>
          <a:p>
            <a:pPr lvl="1"/>
            <a:endParaRPr lang="en-US" dirty="0"/>
          </a:p>
          <a:p>
            <a:endParaRPr lang="en-US" dirty="0"/>
          </a:p>
        </p:txBody>
      </p:sp>
      <p:sp>
        <p:nvSpPr>
          <p:cNvPr id="4" name="TextBox 3"/>
          <p:cNvSpPr txBox="1"/>
          <p:nvPr/>
        </p:nvSpPr>
        <p:spPr bwMode="auto">
          <a:xfrm>
            <a:off x="1447800" y="5834855"/>
            <a:ext cx="4177297"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US" sz="3000" dirty="0"/>
              <a:t>We feed it to our children</a:t>
            </a:r>
          </a:p>
        </p:txBody>
      </p:sp>
    </p:spTree>
    <p:extLst>
      <p:ext uri="{BB962C8B-B14F-4D97-AF65-F5344CB8AC3E}">
        <p14:creationId xmlns:p14="http://schemas.microsoft.com/office/powerpoint/2010/main" val="311132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ilri_powerpoint_template_apr2013</Template>
  <TotalTime>21224</TotalTime>
  <Words>2110</Words>
  <Application>Microsoft Office PowerPoint</Application>
  <PresentationFormat>On-screen Show (4:3)</PresentationFormat>
  <Paragraphs>505</Paragraphs>
  <Slides>55</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5" baseType="lpstr">
      <vt:lpstr>Arial Unicode MS</vt:lpstr>
      <vt:lpstr>MS Mincho</vt:lpstr>
      <vt:lpstr>Arial</vt:lpstr>
      <vt:lpstr>Calibri</vt:lpstr>
      <vt:lpstr>Cambria</vt:lpstr>
      <vt:lpstr>Times New Roman</vt:lpstr>
      <vt:lpstr>Verdana</vt:lpstr>
      <vt:lpstr>Wingdings</vt:lpstr>
      <vt:lpstr>ilri_powerpoint_template_apr2013</vt:lpstr>
      <vt:lpstr>Document</vt:lpstr>
      <vt:lpstr>Measuring and mitigating the risk of mycotoxins in maize and dairy products for poor consumers in Kenya</vt:lpstr>
      <vt:lpstr>Presentation outline</vt:lpstr>
      <vt:lpstr>PowerPoint Presentation</vt:lpstr>
      <vt:lpstr>Milk safety</vt:lpstr>
      <vt:lpstr>What else is in the milk?</vt:lpstr>
      <vt:lpstr>What else is in the milk?</vt:lpstr>
      <vt:lpstr>What are mycotoxins?</vt:lpstr>
      <vt:lpstr>Aflatoxins</vt:lpstr>
      <vt:lpstr>Aflatoxins</vt:lpstr>
      <vt:lpstr>The health concerns</vt:lpstr>
      <vt:lpstr>Stunting?</vt:lpstr>
      <vt:lpstr>PowerPoint Presentation</vt:lpstr>
      <vt:lpstr>Global issue</vt:lpstr>
      <vt:lpstr>Aflatoxins are a global issue</vt:lpstr>
      <vt:lpstr>CGIAR are global institutes</vt:lpstr>
      <vt:lpstr>Why bother about aflatoxins and animals?</vt:lpstr>
      <vt:lpstr>Health effects observed</vt:lpstr>
      <vt:lpstr>Interactions</vt:lpstr>
      <vt:lpstr>PowerPoint Presentation</vt:lpstr>
      <vt:lpstr>Animal source food</vt:lpstr>
      <vt:lpstr>Standards and policies</vt:lpstr>
      <vt:lpstr>Understanding behaviour</vt:lpstr>
      <vt:lpstr>Kenya dairy value chain</vt:lpstr>
      <vt:lpstr>One-year survey</vt:lpstr>
      <vt:lpstr>One-year survey</vt:lpstr>
      <vt:lpstr>PowerPoint Presentation</vt:lpstr>
      <vt:lpstr>Kenya: urban milk</vt:lpstr>
      <vt:lpstr>PowerPoint Presentation</vt:lpstr>
      <vt:lpstr>Kenya: urban milk</vt:lpstr>
      <vt:lpstr>Urban consumers</vt:lpstr>
      <vt:lpstr>Some studies in Africa</vt:lpstr>
      <vt:lpstr>Mitigation options</vt:lpstr>
      <vt:lpstr>PowerPoint Presentation</vt:lpstr>
      <vt:lpstr>In the field: storage</vt:lpstr>
      <vt:lpstr>PowerPoint Presentation</vt:lpstr>
      <vt:lpstr>Objectives of feed standards</vt:lpstr>
      <vt:lpstr>2. Stopping the bad feed</vt:lpstr>
      <vt:lpstr>PowerPoint Presentation</vt:lpstr>
      <vt:lpstr>Standards for Anti-Mycotoxin Additives (AMAs) in Feeds</vt:lpstr>
      <vt:lpstr>The case for binders</vt:lpstr>
      <vt:lpstr>PowerPoint Presentation</vt:lpstr>
      <vt:lpstr>Reducing aflatoxins in milk using binders</vt:lpstr>
      <vt:lpstr>Study sites</vt:lpstr>
      <vt:lpstr>The trial</vt:lpstr>
      <vt:lpstr>Training</vt:lpstr>
      <vt:lpstr>Follow up</vt:lpstr>
      <vt:lpstr>PowerPoint Presentation</vt:lpstr>
      <vt:lpstr>4. In the milk</vt:lpstr>
      <vt:lpstr>PowerPoint Presentation</vt:lpstr>
      <vt:lpstr>5. Stopping consumption</vt:lpstr>
      <vt:lpstr>PowerPoint Presentation</vt:lpstr>
      <vt:lpstr>Take-home messages</vt:lpstr>
      <vt:lpstr>Conclusions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Lindahl, Johanna (ILRI)</dc:creator>
  <cp:lastModifiedBy>Lore, Tezira (ILRI)</cp:lastModifiedBy>
  <cp:revision>158</cp:revision>
  <dcterms:created xsi:type="dcterms:W3CDTF">2013-09-13T11:53:56Z</dcterms:created>
  <dcterms:modified xsi:type="dcterms:W3CDTF">2018-03-23T07:42:46Z</dcterms:modified>
</cp:coreProperties>
</file>