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94"/>
    <p:restoredTop sz="94707"/>
  </p:normalViewPr>
  <p:slideViewPr>
    <p:cSldViewPr snapToGrid="0" snapToObjects="1">
      <p:cViewPr varScale="1">
        <p:scale>
          <a:sx n="81" d="100"/>
          <a:sy n="81" d="100"/>
        </p:scale>
        <p:origin x="581"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7" name="Shape 107"/>
          <p:cNvSpPr>
            <a:spLocks noGrp="1" noRot="1" noChangeAspect="1"/>
          </p:cNvSpPr>
          <p:nvPr>
            <p:ph type="sldImg"/>
          </p:nvPr>
        </p:nvSpPr>
        <p:spPr>
          <a:xfrm>
            <a:off x="1143000" y="685800"/>
            <a:ext cx="4572000" cy="3429000"/>
          </a:xfrm>
          <a:prstGeom prst="rect">
            <a:avLst/>
          </a:prstGeom>
        </p:spPr>
        <p:txBody>
          <a:bodyPr/>
          <a:lstStyle/>
          <a:p>
            <a:endParaRPr/>
          </a:p>
        </p:txBody>
      </p:sp>
      <p:sp>
        <p:nvSpPr>
          <p:cNvPr id="108" name="Shape 10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Shape 188"/>
          <p:cNvSpPr>
            <a:spLocks noGrp="1" noRot="1" noChangeAspect="1"/>
          </p:cNvSpPr>
          <p:nvPr>
            <p:ph type="sldImg"/>
          </p:nvPr>
        </p:nvSpPr>
        <p:spPr>
          <a:prstGeom prst="rect">
            <a:avLst/>
          </a:prstGeom>
        </p:spPr>
        <p:txBody>
          <a:bodyPr/>
          <a:lstStyle/>
          <a:p>
            <a:endParaRPr/>
          </a:p>
        </p:txBody>
      </p:sp>
      <p:sp>
        <p:nvSpPr>
          <p:cNvPr id="189" name="Shape 189"/>
          <p:cNvSpPr>
            <a:spLocks noGrp="1"/>
          </p:cNvSpPr>
          <p:nvPr>
            <p:ph type="body" sz="quarter" idx="1"/>
          </p:nvPr>
        </p:nvSpPr>
        <p:spPr>
          <a:prstGeom prst="rect">
            <a:avLst/>
          </a:prstGeom>
        </p:spPr>
        <p:txBody>
          <a:bodyPr/>
          <a:lstStyle/>
          <a:p>
            <a:r>
              <a:t>“Employing the Research in Development approach requires collaboration across large-scale development programmes. For Example, the project collaborats with are the IFAD Country Programmes listed here)” (no need to read them) However, if you do not have time, delete this slide.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5" name="Title Text"/>
          <p:cNvSpPr txBox="1">
            <a:spLocks noGrp="1"/>
          </p:cNvSpPr>
          <p:nvPr>
            <p:ph type="title"/>
          </p:nvPr>
        </p:nvSpPr>
        <p:spPr>
          <a:xfrm>
            <a:off x="1524000" y="1122362"/>
            <a:ext cx="9144000" cy="2387601"/>
          </a:xfrm>
          <a:prstGeom prst="rect">
            <a:avLst/>
          </a:prstGeom>
        </p:spPr>
        <p:txBody>
          <a:bodyPr anchor="b"/>
          <a:lstStyle>
            <a:lvl1pPr algn="ctr">
              <a:defRPr sz="6000" b="0">
                <a:latin typeface="Calibri Light"/>
                <a:ea typeface="Calibri Light"/>
                <a:cs typeface="Calibri Light"/>
                <a:sym typeface="Calibri Light"/>
              </a:defRPr>
            </a:lvl1pPr>
          </a:lstStyle>
          <a:p>
            <a:r>
              <a:t>Title Text</a:t>
            </a:r>
          </a:p>
        </p:txBody>
      </p:sp>
      <p:sp>
        <p:nvSpPr>
          <p:cNvPr id="16" name="Body Level One…"/>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4" name="Title Text"/>
          <p:cNvSpPr txBox="1">
            <a:spLocks noGrp="1"/>
          </p:cNvSpPr>
          <p:nvPr>
            <p:ph type="title"/>
          </p:nvPr>
        </p:nvSpPr>
        <p:spPr>
          <a:prstGeom prst="rect">
            <a:avLst/>
          </a:prstGeom>
        </p:spPr>
        <p:txBody>
          <a:bodyPr/>
          <a:lstStyle/>
          <a:p>
            <a:r>
              <a:t>Title Text</a:t>
            </a:r>
          </a:p>
        </p:txBody>
      </p:sp>
      <p:sp>
        <p:nvSpPr>
          <p:cNvPr id="25"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3" name="Picture 7" descr="Picture 7"/>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0160" y="70483"/>
            <a:ext cx="1172614" cy="1325564"/>
          </a:xfrm>
          <a:prstGeom prst="rect">
            <a:avLst/>
          </a:prstGeom>
          <a:ln w="12700">
            <a:miter lim="400000"/>
          </a:ln>
        </p:spPr>
      </p:pic>
      <p:sp>
        <p:nvSpPr>
          <p:cNvPr id="34" name="TextBox 10"/>
          <p:cNvSpPr txBox="1"/>
          <p:nvPr/>
        </p:nvSpPr>
        <p:spPr>
          <a:xfrm>
            <a:off x="120097" y="6497749"/>
            <a:ext cx="2245268" cy="218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800">
                <a:solidFill>
                  <a:srgbClr val="768530"/>
                </a:solidFill>
                <a:latin typeface="+mn-lt"/>
                <a:ea typeface="+mn-ea"/>
                <a:cs typeface="+mn-cs"/>
                <a:sym typeface="Helvetica"/>
              </a:defRPr>
            </a:lvl1pPr>
          </a:lstStyle>
          <a:p>
            <a:r>
              <a:t>Transforming Lives and Landscapes with Trees</a:t>
            </a:r>
          </a:p>
        </p:txBody>
      </p:sp>
      <p:sp>
        <p:nvSpPr>
          <p:cNvPr id="35" name="Straight Connector 9"/>
          <p:cNvSpPr/>
          <p:nvPr/>
        </p:nvSpPr>
        <p:spPr>
          <a:xfrm>
            <a:off x="2452254" y="6608667"/>
            <a:ext cx="9739747" cy="1"/>
          </a:xfrm>
          <a:prstGeom prst="line">
            <a:avLst/>
          </a:prstGeom>
          <a:ln w="6350">
            <a:solidFill>
              <a:srgbClr val="768530"/>
            </a:solidFill>
            <a:miter/>
          </a:ln>
        </p:spPr>
        <p:txBody>
          <a:bodyPr lIns="45719" rIns="45719"/>
          <a:lstStyle/>
          <a:p>
            <a:endParaRPr/>
          </a:p>
        </p:txBody>
      </p:sp>
      <p:sp>
        <p:nvSpPr>
          <p:cNvPr id="36" name="Rectangle 13"/>
          <p:cNvSpPr/>
          <p:nvPr/>
        </p:nvSpPr>
        <p:spPr>
          <a:xfrm>
            <a:off x="0" y="-1"/>
            <a:ext cx="12192000" cy="144807"/>
          </a:xfrm>
          <a:prstGeom prst="rect">
            <a:avLst/>
          </a:prstGeom>
          <a:solidFill>
            <a:srgbClr val="768530"/>
          </a:solidFill>
          <a:ln w="12700">
            <a:miter lim="400000"/>
          </a:ln>
        </p:spPr>
        <p:txBody>
          <a:bodyPr lIns="45719" rIns="45719" anchor="ctr"/>
          <a:lstStyle/>
          <a:p>
            <a:pPr algn="ctr">
              <a:defRPr>
                <a:solidFill>
                  <a:srgbClr val="FFFFFF"/>
                </a:solidFill>
              </a:defRPr>
            </a:pPr>
            <a:endParaRPr/>
          </a:p>
        </p:txBody>
      </p:sp>
      <p:sp>
        <p:nvSpPr>
          <p:cNvPr id="37" name="Title Text"/>
          <p:cNvSpPr txBox="1">
            <a:spLocks noGrp="1"/>
          </p:cNvSpPr>
          <p:nvPr>
            <p:ph type="title"/>
          </p:nvPr>
        </p:nvSpPr>
        <p:spPr>
          <a:prstGeom prst="rect">
            <a:avLst/>
          </a:prstGeom>
        </p:spPr>
        <p:txBody>
          <a:bodyPr/>
          <a:lstStyle/>
          <a:p>
            <a:r>
              <a:t>Title Text</a:t>
            </a:r>
          </a:p>
        </p:txBody>
      </p:sp>
      <p:sp>
        <p:nvSpPr>
          <p:cNvPr id="3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45" name="Picture 7" descr="Picture 7"/>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0160" y="70483"/>
            <a:ext cx="1172614" cy="1325564"/>
          </a:xfrm>
          <a:prstGeom prst="rect">
            <a:avLst/>
          </a:prstGeom>
          <a:ln w="12700">
            <a:miter lim="400000"/>
          </a:ln>
        </p:spPr>
      </p:pic>
      <p:sp>
        <p:nvSpPr>
          <p:cNvPr id="46" name="TextBox 10"/>
          <p:cNvSpPr txBox="1"/>
          <p:nvPr/>
        </p:nvSpPr>
        <p:spPr>
          <a:xfrm>
            <a:off x="120097" y="6497749"/>
            <a:ext cx="2245268" cy="218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800">
                <a:solidFill>
                  <a:srgbClr val="768530"/>
                </a:solidFill>
                <a:latin typeface="+mn-lt"/>
                <a:ea typeface="+mn-ea"/>
                <a:cs typeface="+mn-cs"/>
                <a:sym typeface="Helvetica"/>
              </a:defRPr>
            </a:lvl1pPr>
          </a:lstStyle>
          <a:p>
            <a:r>
              <a:t>Transforming Lives and Landscapes with Trees</a:t>
            </a:r>
          </a:p>
        </p:txBody>
      </p:sp>
      <p:sp>
        <p:nvSpPr>
          <p:cNvPr id="47" name="Straight Connector 9"/>
          <p:cNvSpPr/>
          <p:nvPr/>
        </p:nvSpPr>
        <p:spPr>
          <a:xfrm>
            <a:off x="2452254" y="6608667"/>
            <a:ext cx="9739747" cy="1"/>
          </a:xfrm>
          <a:prstGeom prst="line">
            <a:avLst/>
          </a:prstGeom>
          <a:ln w="6350">
            <a:solidFill>
              <a:srgbClr val="768530"/>
            </a:solidFill>
            <a:miter/>
          </a:ln>
        </p:spPr>
        <p:txBody>
          <a:bodyPr lIns="45719" rIns="45719"/>
          <a:lstStyle/>
          <a:p>
            <a:endParaRPr/>
          </a:p>
        </p:txBody>
      </p:sp>
      <p:sp>
        <p:nvSpPr>
          <p:cNvPr id="48" name="Rectangle 13"/>
          <p:cNvSpPr/>
          <p:nvPr/>
        </p:nvSpPr>
        <p:spPr>
          <a:xfrm>
            <a:off x="0" y="-1"/>
            <a:ext cx="12192000" cy="144807"/>
          </a:xfrm>
          <a:prstGeom prst="rect">
            <a:avLst/>
          </a:prstGeom>
          <a:solidFill>
            <a:srgbClr val="768530"/>
          </a:solidFill>
          <a:ln w="12700">
            <a:miter lim="400000"/>
          </a:ln>
        </p:spPr>
        <p:txBody>
          <a:bodyPr lIns="45719" rIns="45719" anchor="ctr"/>
          <a:lstStyle/>
          <a:p>
            <a:pPr algn="ctr">
              <a:defRPr>
                <a:solidFill>
                  <a:srgbClr val="FFFFFF"/>
                </a:solidFill>
              </a:defRPr>
            </a:pPr>
            <a:endParaRPr/>
          </a:p>
        </p:txBody>
      </p:sp>
      <p:sp>
        <p:nvSpPr>
          <p:cNvPr id="49" name="Title Text"/>
          <p:cNvSpPr txBox="1">
            <a:spLocks noGrp="1"/>
          </p:cNvSpPr>
          <p:nvPr>
            <p:ph type="title"/>
          </p:nvPr>
        </p:nvSpPr>
        <p:spPr>
          <a:xfrm>
            <a:off x="831850" y="1709738"/>
            <a:ext cx="10515600" cy="2852737"/>
          </a:xfrm>
          <a:prstGeom prst="rect">
            <a:avLst/>
          </a:prstGeom>
        </p:spPr>
        <p:txBody>
          <a:bodyPr anchor="b"/>
          <a:lstStyle>
            <a:lvl1pPr>
              <a:defRPr sz="6000" b="0">
                <a:latin typeface="Calibri Light"/>
                <a:ea typeface="Calibri Light"/>
                <a:cs typeface="Calibri Light"/>
                <a:sym typeface="Calibri Light"/>
              </a:defRPr>
            </a:lvl1pPr>
          </a:lstStyle>
          <a:p>
            <a:r>
              <a:t>Title Text</a:t>
            </a:r>
          </a:p>
        </p:txBody>
      </p:sp>
      <p:sp>
        <p:nvSpPr>
          <p:cNvPr id="50" name="Body Level One…"/>
          <p:cNvSpPr txBox="1">
            <a:spLocks noGrp="1"/>
          </p:cNvSpPr>
          <p:nvPr>
            <p:ph type="body" sz="quarter" idx="1"/>
          </p:nvPr>
        </p:nvSpPr>
        <p:spPr>
          <a:xfrm>
            <a:off x="831850" y="4589462"/>
            <a:ext cx="10515600"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5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58" name="Picture 7" descr="Picture 7"/>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0160" y="70483"/>
            <a:ext cx="1172614" cy="1325564"/>
          </a:xfrm>
          <a:prstGeom prst="rect">
            <a:avLst/>
          </a:prstGeom>
          <a:ln w="12700">
            <a:miter lim="400000"/>
          </a:ln>
        </p:spPr>
      </p:pic>
      <p:sp>
        <p:nvSpPr>
          <p:cNvPr id="59" name="TextBox 10"/>
          <p:cNvSpPr txBox="1"/>
          <p:nvPr/>
        </p:nvSpPr>
        <p:spPr>
          <a:xfrm>
            <a:off x="120097" y="6497749"/>
            <a:ext cx="2245268" cy="218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800">
                <a:solidFill>
                  <a:srgbClr val="768530"/>
                </a:solidFill>
                <a:latin typeface="+mn-lt"/>
                <a:ea typeface="+mn-ea"/>
                <a:cs typeface="+mn-cs"/>
                <a:sym typeface="Helvetica"/>
              </a:defRPr>
            </a:lvl1pPr>
          </a:lstStyle>
          <a:p>
            <a:r>
              <a:t>Transforming Lives and Landscapes with Trees</a:t>
            </a:r>
          </a:p>
        </p:txBody>
      </p:sp>
      <p:sp>
        <p:nvSpPr>
          <p:cNvPr id="60" name="Straight Connector 9"/>
          <p:cNvSpPr/>
          <p:nvPr/>
        </p:nvSpPr>
        <p:spPr>
          <a:xfrm>
            <a:off x="2452254" y="6608667"/>
            <a:ext cx="9739747" cy="1"/>
          </a:xfrm>
          <a:prstGeom prst="line">
            <a:avLst/>
          </a:prstGeom>
          <a:ln w="6350">
            <a:solidFill>
              <a:srgbClr val="768530"/>
            </a:solidFill>
            <a:miter/>
          </a:ln>
        </p:spPr>
        <p:txBody>
          <a:bodyPr lIns="45719" rIns="45719"/>
          <a:lstStyle/>
          <a:p>
            <a:endParaRPr/>
          </a:p>
        </p:txBody>
      </p:sp>
      <p:sp>
        <p:nvSpPr>
          <p:cNvPr id="61" name="Rectangle 13"/>
          <p:cNvSpPr/>
          <p:nvPr/>
        </p:nvSpPr>
        <p:spPr>
          <a:xfrm>
            <a:off x="0" y="-1"/>
            <a:ext cx="12192000" cy="144807"/>
          </a:xfrm>
          <a:prstGeom prst="rect">
            <a:avLst/>
          </a:prstGeom>
          <a:solidFill>
            <a:srgbClr val="768530"/>
          </a:solidFill>
          <a:ln w="12700">
            <a:miter lim="400000"/>
          </a:ln>
        </p:spPr>
        <p:txBody>
          <a:bodyPr lIns="45719" rIns="45719" anchor="ctr"/>
          <a:lstStyle/>
          <a:p>
            <a:pPr algn="ctr">
              <a:defRPr>
                <a:solidFill>
                  <a:srgbClr val="FFFFFF"/>
                </a:solidFill>
              </a:defRPr>
            </a:pPr>
            <a:endParaRPr/>
          </a:p>
        </p:txBody>
      </p:sp>
      <p:sp>
        <p:nvSpPr>
          <p:cNvPr id="62" name="Body Level One…"/>
          <p:cNvSpPr txBox="1">
            <a:spLocks noGrp="1"/>
          </p:cNvSpPr>
          <p:nvPr>
            <p:ph type="body" sz="half" idx="1"/>
          </p:nvPr>
        </p:nvSpPr>
        <p:spPr>
          <a:xfrm>
            <a:off x="838200" y="1825625"/>
            <a:ext cx="5181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3" name="Title Text"/>
          <p:cNvSpPr txBox="1">
            <a:spLocks noGrp="1"/>
          </p:cNvSpPr>
          <p:nvPr>
            <p:ph type="title"/>
          </p:nvPr>
        </p:nvSpPr>
        <p:spPr>
          <a:prstGeom prst="rect">
            <a:avLst/>
          </a:prstGeom>
        </p:spPr>
        <p:txBody>
          <a:bodyPr/>
          <a:lstStyle/>
          <a:p>
            <a:r>
              <a:t>Title Text</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71" name="Picture 7" descr="Picture 7"/>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0160" y="70483"/>
            <a:ext cx="1172614" cy="1325564"/>
          </a:xfrm>
          <a:prstGeom prst="rect">
            <a:avLst/>
          </a:prstGeom>
          <a:ln w="12700">
            <a:miter lim="400000"/>
          </a:ln>
        </p:spPr>
      </p:pic>
      <p:sp>
        <p:nvSpPr>
          <p:cNvPr id="72" name="TextBox 10"/>
          <p:cNvSpPr txBox="1"/>
          <p:nvPr/>
        </p:nvSpPr>
        <p:spPr>
          <a:xfrm>
            <a:off x="120097" y="6497749"/>
            <a:ext cx="2245268" cy="218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800">
                <a:solidFill>
                  <a:srgbClr val="768530"/>
                </a:solidFill>
                <a:latin typeface="+mn-lt"/>
                <a:ea typeface="+mn-ea"/>
                <a:cs typeface="+mn-cs"/>
                <a:sym typeface="Helvetica"/>
              </a:defRPr>
            </a:lvl1pPr>
          </a:lstStyle>
          <a:p>
            <a:r>
              <a:t>Transforming Lives and Landscapes with Trees</a:t>
            </a:r>
          </a:p>
        </p:txBody>
      </p:sp>
      <p:sp>
        <p:nvSpPr>
          <p:cNvPr id="73" name="Straight Connector 9"/>
          <p:cNvSpPr/>
          <p:nvPr/>
        </p:nvSpPr>
        <p:spPr>
          <a:xfrm>
            <a:off x="2452254" y="6608667"/>
            <a:ext cx="9739747" cy="1"/>
          </a:xfrm>
          <a:prstGeom prst="line">
            <a:avLst/>
          </a:prstGeom>
          <a:ln w="6350">
            <a:solidFill>
              <a:srgbClr val="768530"/>
            </a:solidFill>
            <a:miter/>
          </a:ln>
        </p:spPr>
        <p:txBody>
          <a:bodyPr lIns="45719" rIns="45719"/>
          <a:lstStyle/>
          <a:p>
            <a:endParaRPr/>
          </a:p>
        </p:txBody>
      </p:sp>
      <p:sp>
        <p:nvSpPr>
          <p:cNvPr id="74" name="Rectangle 13"/>
          <p:cNvSpPr/>
          <p:nvPr/>
        </p:nvSpPr>
        <p:spPr>
          <a:xfrm>
            <a:off x="0" y="-1"/>
            <a:ext cx="12192000" cy="144807"/>
          </a:xfrm>
          <a:prstGeom prst="rect">
            <a:avLst/>
          </a:prstGeom>
          <a:solidFill>
            <a:srgbClr val="768530"/>
          </a:solidFill>
          <a:ln w="12700">
            <a:miter lim="400000"/>
          </a:ln>
        </p:spPr>
        <p:txBody>
          <a:bodyPr lIns="45719" rIns="45719" anchor="ctr"/>
          <a:lstStyle/>
          <a:p>
            <a:pPr algn="ctr">
              <a:defRPr>
                <a:solidFill>
                  <a:srgbClr val="FFFFFF"/>
                </a:solidFill>
              </a:defRPr>
            </a:pPr>
            <a:endParaRPr/>
          </a:p>
        </p:txBody>
      </p:sp>
      <p:sp>
        <p:nvSpPr>
          <p:cNvPr id="75" name="Body Level One…"/>
          <p:cNvSpPr txBox="1">
            <a:spLocks noGrp="1"/>
          </p:cNvSpPr>
          <p:nvPr>
            <p:ph type="body" sz="quarter" idx="1"/>
          </p:nvPr>
        </p:nvSpPr>
        <p:spPr>
          <a:xfrm>
            <a:off x="839787" y="1681163"/>
            <a:ext cx="5157789"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76" name="Text Placeholder 4"/>
          <p:cNvSpPr>
            <a:spLocks noGrp="1"/>
          </p:cNvSpPr>
          <p:nvPr>
            <p:ph type="body" sz="quarter" idx="21"/>
          </p:nvPr>
        </p:nvSpPr>
        <p:spPr>
          <a:xfrm>
            <a:off x="6172200" y="1681163"/>
            <a:ext cx="5183188" cy="823913"/>
          </a:xfrm>
          <a:prstGeom prst="rect">
            <a:avLst/>
          </a:prstGeom>
        </p:spPr>
        <p:txBody>
          <a:bodyPr anchor="b"/>
          <a:lstStyle/>
          <a:p>
            <a:pPr marL="0" indent="0">
              <a:buSzTx/>
              <a:buFontTx/>
              <a:buNone/>
              <a:defRPr sz="2400" b="1"/>
            </a:pPr>
            <a:endParaRPr/>
          </a:p>
        </p:txBody>
      </p:sp>
      <p:sp>
        <p:nvSpPr>
          <p:cNvPr id="77" name="Title Text"/>
          <p:cNvSpPr txBox="1">
            <a:spLocks noGrp="1"/>
          </p:cNvSpPr>
          <p:nvPr>
            <p:ph type="title"/>
          </p:nvPr>
        </p:nvSpPr>
        <p:spPr>
          <a:prstGeom prst="rect">
            <a:avLst/>
          </a:prstGeom>
        </p:spPr>
        <p:txBody>
          <a:bodyPr/>
          <a:lstStyle/>
          <a:p>
            <a:r>
              <a:t>Title Text</a:t>
            </a:r>
          </a:p>
        </p:txBody>
      </p:sp>
      <p:sp>
        <p:nvSpPr>
          <p:cNvPr id="7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85" name="Title Text"/>
          <p:cNvSpPr txBox="1">
            <a:spLocks noGrp="1"/>
          </p:cNvSpPr>
          <p:nvPr>
            <p:ph type="title"/>
          </p:nvPr>
        </p:nvSpPr>
        <p:spPr>
          <a:xfrm>
            <a:off x="1374587" y="365125"/>
            <a:ext cx="9979213" cy="1325563"/>
          </a:xfrm>
          <a:prstGeom prst="rect">
            <a:avLst/>
          </a:prstGeom>
        </p:spPr>
        <p:txBody>
          <a:bodyPr/>
          <a:lstStyle>
            <a:lvl1pPr>
              <a:defRPr b="0">
                <a:latin typeface="Calibri Light"/>
                <a:ea typeface="Calibri Light"/>
                <a:cs typeface="Calibri Light"/>
                <a:sym typeface="Calibri Light"/>
              </a:defRPr>
            </a:lvl1pPr>
          </a:lstStyle>
          <a:p>
            <a:r>
              <a:t>Title Text</a:t>
            </a:r>
          </a:p>
        </p:txBody>
      </p:sp>
      <p:sp>
        <p:nvSpPr>
          <p:cNvPr id="86" name="Body Level One…"/>
          <p:cNvSpPr txBox="1">
            <a:spLocks noGrp="1"/>
          </p:cNvSpPr>
          <p:nvPr>
            <p:ph type="body" sz="quarter" idx="1" hasCustomPrompt="1"/>
          </p:nvPr>
        </p:nvSpPr>
        <p:spPr>
          <a:xfrm>
            <a:off x="119531" y="3546855"/>
            <a:ext cx="5109882" cy="2614886"/>
          </a:xfrm>
          <a:prstGeom prst="rect">
            <a:avLst/>
          </a:prstGeom>
        </p:spPr>
        <p:txBody>
          <a:bodyPr/>
          <a:lstStyle>
            <a:lvl1pPr>
              <a:defRPr sz="1400"/>
            </a:lvl1pPr>
            <a:lvl2pPr marL="590550" indent="-133350">
              <a:defRPr sz="1400"/>
            </a:lvl2pPr>
            <a:lvl3pPr marL="1074419" indent="-160019">
              <a:defRPr sz="1400"/>
            </a:lvl3pPr>
            <a:lvl4pPr marL="1549400" indent="-177800">
              <a:defRPr sz="1400"/>
            </a:lvl4pPr>
            <a:lvl5pPr marL="2006600" indent="-177800">
              <a:defRPr sz="1400"/>
            </a:lvl5pPr>
          </a:lstStyle>
          <a:p>
            <a:r>
              <a:t>World Agroforestry (ICRAF), </a:t>
            </a:r>
          </a:p>
          <a:p>
            <a:pPr lvl="1"/>
            <a:endParaRPr/>
          </a:p>
          <a:p>
            <a:pPr lvl="2"/>
            <a:endParaRPr/>
          </a:p>
          <a:p>
            <a:pPr lvl="3"/>
            <a:endParaRPr/>
          </a:p>
          <a:p>
            <a:pPr lvl="4"/>
            <a:endParaRPr/>
          </a:p>
        </p:txBody>
      </p:sp>
      <p:pic>
        <p:nvPicPr>
          <p:cNvPr id="87" name="Picture 6" descr="Picture 6"/>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0572447" y="3247937"/>
            <a:ext cx="1464462" cy="1655478"/>
          </a:xfrm>
          <a:prstGeom prst="rect">
            <a:avLst/>
          </a:prstGeom>
          <a:ln w="12700">
            <a:miter lim="400000"/>
          </a:ln>
        </p:spPr>
      </p:pic>
      <p:sp>
        <p:nvSpPr>
          <p:cNvPr id="88" name="Rectangle 7"/>
          <p:cNvSpPr/>
          <p:nvPr/>
        </p:nvSpPr>
        <p:spPr>
          <a:xfrm>
            <a:off x="0" y="-1"/>
            <a:ext cx="12192000" cy="3143626"/>
          </a:xfrm>
          <a:prstGeom prst="rect">
            <a:avLst/>
          </a:prstGeom>
          <a:solidFill>
            <a:srgbClr val="768530"/>
          </a:solidFill>
          <a:ln w="12700">
            <a:miter lim="400000"/>
          </a:ln>
        </p:spPr>
        <p:txBody>
          <a:bodyPr lIns="45719" rIns="45719" anchor="ctr"/>
          <a:lstStyle/>
          <a:p>
            <a:pPr algn="ctr">
              <a:defRPr>
                <a:solidFill>
                  <a:srgbClr val="FFFFFF"/>
                </a:solidFill>
              </a:defRPr>
            </a:pPr>
            <a:endParaRPr/>
          </a:p>
        </p:txBody>
      </p:sp>
      <p:pic>
        <p:nvPicPr>
          <p:cNvPr id="89" name="Picture 12" descr="Picture 12"/>
          <p:cNvPicPr>
            <a:picLocks noChangeAspect="1"/>
          </p:cNvPicPr>
          <p:nvPr/>
        </p:nvPicPr>
        <p:blipFill>
          <a:blip r:embed="rId3"/>
          <a:stretch>
            <a:fillRect/>
          </a:stretch>
        </p:blipFill>
        <p:spPr>
          <a:xfrm>
            <a:off x="10431026" y="4876800"/>
            <a:ext cx="1845549" cy="1425276"/>
          </a:xfrm>
          <a:prstGeom prst="rect">
            <a:avLst/>
          </a:prstGeom>
          <a:ln w="12700">
            <a:miter lim="400000"/>
          </a:ln>
        </p:spPr>
      </p:pic>
      <p:sp>
        <p:nvSpPr>
          <p:cNvPr id="9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97" name="Picture 7" descr="Picture 7"/>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0160" y="70483"/>
            <a:ext cx="1172614" cy="1325564"/>
          </a:xfrm>
          <a:prstGeom prst="rect">
            <a:avLst/>
          </a:prstGeom>
          <a:ln w="12700">
            <a:miter lim="400000"/>
          </a:ln>
        </p:spPr>
      </p:pic>
      <p:sp>
        <p:nvSpPr>
          <p:cNvPr id="98" name="TextBox 10"/>
          <p:cNvSpPr txBox="1"/>
          <p:nvPr/>
        </p:nvSpPr>
        <p:spPr>
          <a:xfrm>
            <a:off x="120097" y="6497749"/>
            <a:ext cx="2245268" cy="218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800">
                <a:solidFill>
                  <a:srgbClr val="768530"/>
                </a:solidFill>
                <a:latin typeface="+mn-lt"/>
                <a:ea typeface="+mn-ea"/>
                <a:cs typeface="+mn-cs"/>
                <a:sym typeface="Helvetica"/>
              </a:defRPr>
            </a:lvl1pPr>
          </a:lstStyle>
          <a:p>
            <a:r>
              <a:t>Transforming Lives and Landscapes with Trees</a:t>
            </a:r>
          </a:p>
        </p:txBody>
      </p:sp>
      <p:sp>
        <p:nvSpPr>
          <p:cNvPr id="99" name="Straight Connector 9"/>
          <p:cNvSpPr/>
          <p:nvPr/>
        </p:nvSpPr>
        <p:spPr>
          <a:xfrm>
            <a:off x="2452254" y="6608667"/>
            <a:ext cx="9739747" cy="1"/>
          </a:xfrm>
          <a:prstGeom prst="line">
            <a:avLst/>
          </a:prstGeom>
          <a:ln w="6350">
            <a:solidFill>
              <a:srgbClr val="768530"/>
            </a:solidFill>
            <a:miter/>
          </a:ln>
        </p:spPr>
        <p:txBody>
          <a:bodyPr lIns="45719" rIns="45719"/>
          <a:lstStyle/>
          <a:p>
            <a:endParaRPr/>
          </a:p>
        </p:txBody>
      </p:sp>
      <p:sp>
        <p:nvSpPr>
          <p:cNvPr id="100" name="Rectangle 13"/>
          <p:cNvSpPr/>
          <p:nvPr/>
        </p:nvSpPr>
        <p:spPr>
          <a:xfrm>
            <a:off x="0" y="-1"/>
            <a:ext cx="12192000" cy="144807"/>
          </a:xfrm>
          <a:prstGeom prst="rect">
            <a:avLst/>
          </a:prstGeom>
          <a:solidFill>
            <a:srgbClr val="768530"/>
          </a:solidFill>
          <a:ln w="12700">
            <a:miter lim="400000"/>
          </a:ln>
        </p:spPr>
        <p:txBody>
          <a:bodyPr lIns="45719" rIns="45719" anchor="ctr"/>
          <a:lstStyle/>
          <a:p>
            <a:pPr algn="ctr">
              <a:defRPr>
                <a:solidFill>
                  <a:srgbClr val="FFFFFF"/>
                </a:solidFill>
              </a:defRPr>
            </a:pPr>
            <a:endParaRPr/>
          </a:p>
        </p:txBody>
      </p:sp>
      <p:sp>
        <p:nvSpPr>
          <p:cNvPr id="10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7" descr="Picture 7"/>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a:off x="10160" y="70483"/>
            <a:ext cx="1172614" cy="1325564"/>
          </a:xfrm>
          <a:prstGeom prst="rect">
            <a:avLst/>
          </a:prstGeom>
          <a:ln w="12700">
            <a:miter lim="400000"/>
          </a:ln>
        </p:spPr>
      </p:pic>
      <p:sp>
        <p:nvSpPr>
          <p:cNvPr id="3" name="TextBox 10"/>
          <p:cNvSpPr txBox="1"/>
          <p:nvPr/>
        </p:nvSpPr>
        <p:spPr>
          <a:xfrm>
            <a:off x="120097" y="6497749"/>
            <a:ext cx="2245268" cy="218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800">
                <a:solidFill>
                  <a:srgbClr val="768530"/>
                </a:solidFill>
                <a:latin typeface="+mn-lt"/>
                <a:ea typeface="+mn-ea"/>
                <a:cs typeface="+mn-cs"/>
                <a:sym typeface="Helvetica"/>
              </a:defRPr>
            </a:lvl1pPr>
          </a:lstStyle>
          <a:p>
            <a:r>
              <a:t>Transforming Lives and Landscapes with Trees</a:t>
            </a:r>
          </a:p>
        </p:txBody>
      </p:sp>
      <p:sp>
        <p:nvSpPr>
          <p:cNvPr id="4" name="Straight Connector 9"/>
          <p:cNvSpPr/>
          <p:nvPr/>
        </p:nvSpPr>
        <p:spPr>
          <a:xfrm>
            <a:off x="2452254" y="6608667"/>
            <a:ext cx="9739747" cy="1"/>
          </a:xfrm>
          <a:prstGeom prst="line">
            <a:avLst/>
          </a:prstGeom>
          <a:ln w="6350">
            <a:solidFill>
              <a:srgbClr val="768530"/>
            </a:solidFill>
            <a:miter/>
          </a:ln>
        </p:spPr>
        <p:txBody>
          <a:bodyPr lIns="45719" rIns="45719"/>
          <a:lstStyle/>
          <a:p>
            <a:endParaRPr/>
          </a:p>
        </p:txBody>
      </p:sp>
      <p:sp>
        <p:nvSpPr>
          <p:cNvPr id="5" name="Rectangle 13"/>
          <p:cNvSpPr/>
          <p:nvPr/>
        </p:nvSpPr>
        <p:spPr>
          <a:xfrm>
            <a:off x="0" y="-1"/>
            <a:ext cx="12192000" cy="144807"/>
          </a:xfrm>
          <a:prstGeom prst="rect">
            <a:avLst/>
          </a:prstGeom>
          <a:solidFill>
            <a:srgbClr val="768530"/>
          </a:solidFill>
          <a:ln w="12700">
            <a:miter lim="400000"/>
          </a:ln>
        </p:spPr>
        <p:txBody>
          <a:bodyPr lIns="45719" rIns="45719" anchor="ctr"/>
          <a:lstStyle/>
          <a:p>
            <a:pPr algn="ctr">
              <a:defRPr>
                <a:solidFill>
                  <a:srgbClr val="FFFFFF"/>
                </a:solidFill>
              </a:defRPr>
            </a:pPr>
            <a:endParaRPr/>
          </a:p>
        </p:txBody>
      </p:sp>
      <p:sp>
        <p:nvSpPr>
          <p:cNvPr id="6" name="Title Text"/>
          <p:cNvSpPr txBox="1">
            <a:spLocks noGrp="1"/>
          </p:cNvSpPr>
          <p:nvPr>
            <p:ph type="title"/>
          </p:nvPr>
        </p:nvSpPr>
        <p:spPr>
          <a:xfrm>
            <a:off x="1374587" y="365125"/>
            <a:ext cx="9979213" cy="4143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7" name="Body Level One…"/>
          <p:cNvSpPr txBox="1">
            <a:spLocks noGrp="1"/>
          </p:cNvSpPr>
          <p:nvPr>
            <p:ph type="body" idx="1"/>
          </p:nvPr>
        </p:nvSpPr>
        <p:spPr>
          <a:xfrm>
            <a:off x="1374585" y="1825625"/>
            <a:ext cx="9979215" cy="43513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8" name="Slide Number"/>
          <p:cNvSpPr txBox="1">
            <a:spLocks noGrp="1"/>
          </p:cNvSpPr>
          <p:nvPr>
            <p:ph type="sldNum" sz="quarter" idx="2"/>
          </p:nvPr>
        </p:nvSpPr>
        <p:spPr>
          <a:xfrm>
            <a:off x="11095176" y="6404292"/>
            <a:ext cx="258624"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spd="med"/>
  <p:txStyles>
    <p:titleStyle>
      <a:lvl1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Helvetica"/>
        </a:defRPr>
      </a:lvl1pPr>
      <a:lvl2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Helvetica"/>
        </a:defRPr>
      </a:lvl2pPr>
      <a:lvl3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Helvetica"/>
        </a:defRPr>
      </a:lvl3pPr>
      <a:lvl4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Helvetica"/>
        </a:defRPr>
      </a:lvl4pPr>
      <a:lvl5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Helvetica"/>
        </a:defRPr>
      </a:lvl5pPr>
      <a:lvl6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Helvetica"/>
        </a:defRPr>
      </a:lvl6pPr>
      <a:lvl7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Helvetica"/>
        </a:defRPr>
      </a:lvl7pPr>
      <a:lvl8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Helvetica"/>
        </a:defRPr>
      </a:lvl8pPr>
      <a:lvl9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Helvetica"/>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jpe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_rels/slide1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s://ifad-un.blogspot.com/2019/09/cop14-day-1-setting-tone-to-achieve.html" TargetMode="External"/><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hyperlink" Target="https://data.mel.cgiar.org/dataset.xhtml?persistentId=hdl:20.500.11766.1/FK2/E4MRCZ" TargetMode="External"/><Relationship Id="rId4" Type="http://schemas.openxmlformats.org/officeDocument/2006/relationships/image" Target="../media/image35.jpeg"/></Relationships>
</file>

<file path=ppt/slides/_rels/slide1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1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worldagroforestry.org/output/healthy-soil-key-functioning-ecosystems" TargetMode="External"/><Relationship Id="rId3" Type="http://schemas.openxmlformats.org/officeDocument/2006/relationships/slideLayout" Target="../slideLayouts/slideLayout2.xml"/><Relationship Id="rId7" Type="http://schemas.openxmlformats.org/officeDocument/2006/relationships/hyperlink" Target="https://youtu.be/qvf0drWdTq4" TargetMode="External"/><Relationship Id="rId12" Type="http://schemas.openxmlformats.org/officeDocument/2006/relationships/image" Target="../media/image44.jpe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hyperlink" Target="http://www.worldagroforestry.org/output/nested-communities-practice" TargetMode="External"/><Relationship Id="rId11" Type="http://schemas.openxmlformats.org/officeDocument/2006/relationships/image" Target="../media/image43.png"/><Relationship Id="rId5" Type="http://schemas.openxmlformats.org/officeDocument/2006/relationships/hyperlink" Target="https://forestsnews.cifor.org/65934/kenyan-farmers-adopt-new-agroforestry-strategies-through-research-and-development-program?fnl=en" TargetMode="External"/><Relationship Id="rId10" Type="http://schemas.openxmlformats.org/officeDocument/2006/relationships/hyperlink" Target="https://www.ifad.org/en/web/latest/podcast/asset/42098555#valencia" TargetMode="External"/><Relationship Id="rId4" Type="http://schemas.openxmlformats.org/officeDocument/2006/relationships/hyperlink" Target="http://www.worldagroforestry.org/output/full-brochure-2020-using-planned-comparisons-east-africa-and-sahel" TargetMode="External"/><Relationship Id="rId9" Type="http://schemas.openxmlformats.org/officeDocument/2006/relationships/hyperlink" Target="https://forestsnews.cifor.org/65320/agroforestry-basins-stir-up-big-benefits-for-women-in-kenya-drylands?fnl=en"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worldagroforestry.org/" TargetMode="External"/><Relationship Id="rId2" Type="http://schemas.openxmlformats.org/officeDocument/2006/relationships/hyperlink" Target="mailto:icraf@cigar.org" TargetMode="External"/><Relationship Id="rId1" Type="http://schemas.openxmlformats.org/officeDocument/2006/relationships/slideLayout" Target="../slideLayouts/slideLayout7.xml"/><Relationship Id="rId4" Type="http://schemas.openxmlformats.org/officeDocument/2006/relationships/hyperlink" Target="mailto:L.A.Winowiecki@cgiar.or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hyperlink" Target="http://www.worldagroforestry.org/output/nested-communities-practice" TargetMode="External"/><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s://forestsnews.cifor.org/65934/kenyan-farmers-adopt-new-agroforestry-strategies-through-research-and-development-program?fnl=en" TargetMode="Externa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Title 1"/>
          <p:cNvSpPr txBox="1">
            <a:spLocks noGrp="1"/>
          </p:cNvSpPr>
          <p:nvPr>
            <p:ph type="ctrTitle"/>
          </p:nvPr>
        </p:nvSpPr>
        <p:spPr>
          <a:xfrm>
            <a:off x="7593623" y="1259963"/>
            <a:ext cx="4354536" cy="2273163"/>
          </a:xfrm>
          <a:prstGeom prst="rect">
            <a:avLst/>
          </a:prstGeom>
        </p:spPr>
        <p:txBody>
          <a:bodyPr/>
          <a:lstStyle/>
          <a:p>
            <a:pPr>
              <a:defRPr sz="3200">
                <a:solidFill>
                  <a:srgbClr val="768530"/>
                </a:solidFill>
              </a:defRPr>
            </a:pPr>
            <a:r>
              <a:rPr dirty="0"/>
              <a:t>Applying the Research in Development Approach </a:t>
            </a:r>
            <a:br>
              <a:rPr dirty="0"/>
            </a:br>
            <a:r>
              <a:rPr dirty="0"/>
              <a:t>to Scale Ecosystem Restoration</a:t>
            </a:r>
          </a:p>
        </p:txBody>
      </p:sp>
      <p:sp>
        <p:nvSpPr>
          <p:cNvPr id="111" name="Subtitle 2"/>
          <p:cNvSpPr txBox="1">
            <a:spLocks noGrp="1"/>
          </p:cNvSpPr>
          <p:nvPr>
            <p:ph type="subTitle" sz="quarter" idx="1"/>
          </p:nvPr>
        </p:nvSpPr>
        <p:spPr>
          <a:xfrm>
            <a:off x="7593621" y="3809634"/>
            <a:ext cx="4354536" cy="1638960"/>
          </a:xfrm>
          <a:prstGeom prst="rect">
            <a:avLst/>
          </a:prstGeom>
        </p:spPr>
        <p:txBody>
          <a:bodyPr>
            <a:normAutofit fontScale="85000" lnSpcReduction="20000"/>
          </a:bodyPr>
          <a:lstStyle/>
          <a:p>
            <a:pPr defTabSz="886968">
              <a:spcBef>
                <a:spcPts val="900"/>
              </a:spcBef>
              <a:defRPr sz="2328">
                <a:latin typeface="Calibri Light"/>
                <a:ea typeface="Calibri Light"/>
                <a:cs typeface="Calibri Light"/>
                <a:sym typeface="Calibri Light"/>
              </a:defRPr>
            </a:pPr>
            <a:r>
              <a:rPr lang="en-GB" dirty="0"/>
              <a:t>Presented by </a:t>
            </a:r>
            <a:r>
              <a:rPr dirty="0"/>
              <a:t>Leigh Ann </a:t>
            </a:r>
            <a:r>
              <a:rPr dirty="0" err="1"/>
              <a:t>Winowiecki</a:t>
            </a:r>
            <a:r>
              <a:rPr lang="en-GB" dirty="0"/>
              <a:t> and </a:t>
            </a:r>
            <a:r>
              <a:rPr dirty="0"/>
              <a:t>Fergus Sinclair</a:t>
            </a:r>
            <a:r>
              <a:rPr lang="en-GB" dirty="0"/>
              <a:t> at</a:t>
            </a:r>
            <a:r>
              <a:rPr lang="en-US" dirty="0"/>
              <a:t> the second in webinar series on Land and Natural Resource Governance, Planning and Management.</a:t>
            </a:r>
          </a:p>
          <a:p>
            <a:pPr defTabSz="886968">
              <a:spcBef>
                <a:spcPts val="900"/>
              </a:spcBef>
              <a:defRPr sz="2328">
                <a:latin typeface="Calibri Light"/>
                <a:ea typeface="Calibri Light"/>
                <a:cs typeface="Calibri Light"/>
                <a:sym typeface="Calibri Light"/>
              </a:defRPr>
            </a:pPr>
            <a:r>
              <a:rPr dirty="0"/>
              <a:t>            </a:t>
            </a:r>
          </a:p>
          <a:p>
            <a:pPr defTabSz="886968">
              <a:spcBef>
                <a:spcPts val="900"/>
              </a:spcBef>
              <a:defRPr sz="2328">
                <a:latin typeface="Calibri Light"/>
                <a:ea typeface="Calibri Light"/>
                <a:cs typeface="Calibri Light"/>
                <a:sym typeface="Calibri Light"/>
              </a:defRPr>
            </a:pPr>
            <a:r>
              <a:rPr dirty="0"/>
              <a:t>13 October 2020</a:t>
            </a:r>
            <a:endParaRPr lang="en-GB" dirty="0"/>
          </a:p>
          <a:p>
            <a:pPr defTabSz="886968">
              <a:spcBef>
                <a:spcPts val="900"/>
              </a:spcBef>
              <a:defRPr sz="2328">
                <a:latin typeface="Calibri Light"/>
                <a:ea typeface="Calibri Light"/>
                <a:cs typeface="Calibri Light"/>
                <a:sym typeface="Calibri Light"/>
              </a:defRPr>
            </a:pPr>
            <a:endParaRPr dirty="0"/>
          </a:p>
        </p:txBody>
      </p:sp>
      <p:pic>
        <p:nvPicPr>
          <p:cNvPr id="112" name="Picture 7" descr="Picture 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0" y="128975"/>
            <a:ext cx="7341999" cy="5689421"/>
          </a:xfrm>
          <a:prstGeom prst="rect">
            <a:avLst/>
          </a:prstGeom>
          <a:ln w="12700">
            <a:miter lim="400000"/>
          </a:ln>
        </p:spPr>
      </p:pic>
      <p:sp>
        <p:nvSpPr>
          <p:cNvPr id="113" name="Leigh Ann Winowiecki…"/>
          <p:cNvSpPr txBox="1"/>
          <p:nvPr/>
        </p:nvSpPr>
        <p:spPr>
          <a:xfrm>
            <a:off x="-1" y="6560535"/>
            <a:ext cx="1780034" cy="2751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ctr" defTabSz="503555">
              <a:defRPr sz="1200" i="1">
                <a:solidFill>
                  <a:srgbClr val="FFFFFF"/>
                </a:solidFill>
                <a:latin typeface="Helvetica Neue"/>
                <a:ea typeface="Helvetica Neue"/>
                <a:cs typeface="Helvetica Neue"/>
                <a:sym typeface="Helvetica Neue"/>
              </a:defRPr>
            </a:lvl1pPr>
          </a:lstStyle>
          <a:p>
            <a:r>
              <a:t>photo: Kelvin Trautman</a:t>
            </a:r>
          </a:p>
        </p:txBody>
      </p:sp>
      <p:pic>
        <p:nvPicPr>
          <p:cNvPr id="114" name="Picture 8" descr="Picture 8"/>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977370" y="229920"/>
            <a:ext cx="1130301" cy="753534"/>
          </a:xfrm>
          <a:prstGeom prst="rect">
            <a:avLst/>
          </a:prstGeom>
          <a:ln w="12700">
            <a:miter lim="400000"/>
          </a:ln>
        </p:spPr>
      </p:pic>
      <p:pic>
        <p:nvPicPr>
          <p:cNvPr id="115" name="Picture 11" descr="Picture 11"/>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8342797" y="241904"/>
            <a:ext cx="1428094" cy="729569"/>
          </a:xfrm>
          <a:prstGeom prst="rect">
            <a:avLst/>
          </a:prstGeom>
          <a:ln w="12700">
            <a:miter lim="400000"/>
          </a:ln>
        </p:spPr>
      </p:pic>
      <p:sp>
        <p:nvSpPr>
          <p:cNvPr id="133" name="TextBox 5"/>
          <p:cNvSpPr txBox="1"/>
          <p:nvPr/>
        </p:nvSpPr>
        <p:spPr>
          <a:xfrm>
            <a:off x="-17780" y="5548647"/>
            <a:ext cx="1545764"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200" i="1">
                <a:solidFill>
                  <a:srgbClr val="FFFFFF"/>
                </a:solidFill>
              </a:defRPr>
            </a:lvl1pPr>
          </a:lstStyle>
          <a:p>
            <a:r>
              <a:t>Photo: Kelvin Trautman</a:t>
            </a:r>
          </a:p>
        </p:txBody>
      </p:sp>
      <p:grpSp>
        <p:nvGrpSpPr>
          <p:cNvPr id="8" name="Group 7">
            <a:extLst>
              <a:ext uri="{FF2B5EF4-FFF2-40B4-BE49-F238E27FC236}">
                <a16:creationId xmlns:a16="http://schemas.microsoft.com/office/drawing/2014/main" id="{F8D6F823-EFB0-674D-B22F-EAAA460EFAC7}"/>
              </a:ext>
            </a:extLst>
          </p:cNvPr>
          <p:cNvGrpSpPr/>
          <p:nvPr/>
        </p:nvGrpSpPr>
        <p:grpSpPr>
          <a:xfrm>
            <a:off x="815778" y="5831420"/>
            <a:ext cx="10560444" cy="751885"/>
            <a:chOff x="1464869" y="5808650"/>
            <a:chExt cx="10560444" cy="751885"/>
          </a:xfrm>
        </p:grpSpPr>
        <p:grpSp>
          <p:nvGrpSpPr>
            <p:cNvPr id="132" name="Group 21"/>
            <p:cNvGrpSpPr/>
            <p:nvPr/>
          </p:nvGrpSpPr>
          <p:grpSpPr>
            <a:xfrm>
              <a:off x="3161928" y="5808650"/>
              <a:ext cx="8863385" cy="751885"/>
              <a:chOff x="0" y="0"/>
              <a:chExt cx="8863384" cy="751884"/>
            </a:xfrm>
          </p:grpSpPr>
          <p:grpSp>
            <p:nvGrpSpPr>
              <p:cNvPr id="118" name="Picture 13"/>
              <p:cNvGrpSpPr/>
              <p:nvPr/>
            </p:nvGrpSpPr>
            <p:grpSpPr>
              <a:xfrm>
                <a:off x="4142716" y="50534"/>
                <a:ext cx="1415873" cy="638862"/>
                <a:chOff x="0" y="0"/>
                <a:chExt cx="1415872" cy="638861"/>
              </a:xfrm>
            </p:grpSpPr>
            <p:sp>
              <p:nvSpPr>
                <p:cNvPr id="116" name="Rectangle"/>
                <p:cNvSpPr/>
                <p:nvPr/>
              </p:nvSpPr>
              <p:spPr>
                <a:xfrm>
                  <a:off x="0" y="0"/>
                  <a:ext cx="1415873" cy="638862"/>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117" name="image6.png" descr="image6.png"/>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0" y="0"/>
                  <a:ext cx="1415873" cy="638862"/>
                </a:xfrm>
                <a:prstGeom prst="rect">
                  <a:avLst/>
                </a:prstGeom>
                <a:ln w="12700" cap="flat">
                  <a:noFill/>
                  <a:miter lim="400000"/>
                </a:ln>
                <a:effectLst/>
              </p:spPr>
            </p:pic>
          </p:grpSp>
          <p:grpSp>
            <p:nvGrpSpPr>
              <p:cNvPr id="121" name="Picture 15"/>
              <p:cNvGrpSpPr/>
              <p:nvPr/>
            </p:nvGrpSpPr>
            <p:grpSpPr>
              <a:xfrm>
                <a:off x="8146008" y="50534"/>
                <a:ext cx="717376" cy="604921"/>
                <a:chOff x="0" y="0"/>
                <a:chExt cx="717375" cy="604920"/>
              </a:xfrm>
            </p:grpSpPr>
            <p:sp>
              <p:nvSpPr>
                <p:cNvPr id="119" name="Rectangle"/>
                <p:cNvSpPr/>
                <p:nvPr/>
              </p:nvSpPr>
              <p:spPr>
                <a:xfrm>
                  <a:off x="0" y="0"/>
                  <a:ext cx="717376" cy="604921"/>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120" name="image7.jpeg" descr="image7.jpeg"/>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0" y="0"/>
                  <a:ext cx="717376" cy="604921"/>
                </a:xfrm>
                <a:prstGeom prst="rect">
                  <a:avLst/>
                </a:prstGeom>
                <a:ln w="12700" cap="flat">
                  <a:noFill/>
                  <a:miter lim="400000"/>
                </a:ln>
                <a:effectLst/>
              </p:spPr>
            </p:pic>
          </p:grpSp>
          <p:grpSp>
            <p:nvGrpSpPr>
              <p:cNvPr id="124" name="Picture 16"/>
              <p:cNvGrpSpPr/>
              <p:nvPr/>
            </p:nvGrpSpPr>
            <p:grpSpPr>
              <a:xfrm>
                <a:off x="7069864" y="41507"/>
                <a:ext cx="700960" cy="650885"/>
                <a:chOff x="0" y="0"/>
                <a:chExt cx="700959" cy="650884"/>
              </a:xfrm>
            </p:grpSpPr>
            <p:sp>
              <p:nvSpPr>
                <p:cNvPr id="122" name="Rectangle"/>
                <p:cNvSpPr/>
                <p:nvPr/>
              </p:nvSpPr>
              <p:spPr>
                <a:xfrm>
                  <a:off x="0" y="0"/>
                  <a:ext cx="700960" cy="650885"/>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123" name="image8.jpeg" descr="image8.jpeg"/>
                <p:cNvPicPr>
                  <a:picLocks noChangeAspect="1"/>
                </p:cNvPicPr>
                <p:nvPr/>
              </p:nvPicPr>
              <p:blipFill>
                <a:blip r:embed="rId7" cstate="hqprint">
                  <a:extLst>
                    <a:ext uri="{28A0092B-C50C-407E-A947-70E740481C1C}">
                      <a14:useLocalDpi xmlns:a14="http://schemas.microsoft.com/office/drawing/2010/main"/>
                    </a:ext>
                  </a:extLst>
                </a:blip>
                <a:srcRect/>
                <a:stretch>
                  <a:fillRect/>
                </a:stretch>
              </p:blipFill>
              <p:spPr>
                <a:xfrm>
                  <a:off x="0" y="-1"/>
                  <a:ext cx="700960" cy="650886"/>
                </a:xfrm>
                <a:prstGeom prst="rect">
                  <a:avLst/>
                </a:prstGeom>
                <a:ln w="12700" cap="flat">
                  <a:noFill/>
                  <a:miter lim="400000"/>
                </a:ln>
                <a:effectLst/>
              </p:spPr>
            </p:pic>
          </p:grpSp>
          <p:grpSp>
            <p:nvGrpSpPr>
              <p:cNvPr id="127" name="Picture 19"/>
              <p:cNvGrpSpPr/>
              <p:nvPr/>
            </p:nvGrpSpPr>
            <p:grpSpPr>
              <a:xfrm>
                <a:off x="-1" y="84475"/>
                <a:ext cx="1612043" cy="604921"/>
                <a:chOff x="0" y="0"/>
                <a:chExt cx="1612042" cy="604920"/>
              </a:xfrm>
            </p:grpSpPr>
            <p:sp>
              <p:nvSpPr>
                <p:cNvPr id="125" name="Rectangle"/>
                <p:cNvSpPr/>
                <p:nvPr/>
              </p:nvSpPr>
              <p:spPr>
                <a:xfrm>
                  <a:off x="0" y="0"/>
                  <a:ext cx="1612043" cy="604921"/>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126" name="image9.png" descr="image9.png"/>
                <p:cNvPicPr>
                  <a:picLocks noChangeAspect="1"/>
                </p:cNvPicPr>
                <p:nvPr/>
              </p:nvPicPr>
              <p:blipFill>
                <a:blip r:embed="rId8"/>
                <a:stretch>
                  <a:fillRect/>
                </a:stretch>
              </p:blipFill>
              <p:spPr>
                <a:xfrm>
                  <a:off x="0" y="0"/>
                  <a:ext cx="1612043" cy="604921"/>
                </a:xfrm>
                <a:prstGeom prst="rect">
                  <a:avLst/>
                </a:prstGeom>
                <a:ln w="12700" cap="flat">
                  <a:noFill/>
                  <a:miter lim="400000"/>
                </a:ln>
                <a:effectLst/>
              </p:spPr>
            </p:pic>
          </p:grpSp>
          <p:grpSp>
            <p:nvGrpSpPr>
              <p:cNvPr id="130" name="Picture 20"/>
              <p:cNvGrpSpPr/>
              <p:nvPr/>
            </p:nvGrpSpPr>
            <p:grpSpPr>
              <a:xfrm>
                <a:off x="1987226" y="84475"/>
                <a:ext cx="1780306" cy="604921"/>
                <a:chOff x="0" y="0"/>
                <a:chExt cx="1780305" cy="604920"/>
              </a:xfrm>
            </p:grpSpPr>
            <p:sp>
              <p:nvSpPr>
                <p:cNvPr id="128" name="Rectangle"/>
                <p:cNvSpPr/>
                <p:nvPr/>
              </p:nvSpPr>
              <p:spPr>
                <a:xfrm>
                  <a:off x="0" y="0"/>
                  <a:ext cx="1780306" cy="604921"/>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129" name="image10.jpeg" descr="image10.jpeg"/>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0" y="0"/>
                  <a:ext cx="1780306" cy="604921"/>
                </a:xfrm>
                <a:prstGeom prst="rect">
                  <a:avLst/>
                </a:prstGeom>
                <a:ln w="12700" cap="flat">
                  <a:noFill/>
                  <a:miter lim="400000"/>
                </a:ln>
                <a:effectLst/>
              </p:spPr>
            </p:pic>
          </p:grpSp>
          <p:pic>
            <p:nvPicPr>
              <p:cNvPr id="131" name="Picture 6" descr="Picture 6"/>
              <p:cNvPicPr>
                <a:picLocks noChangeAspect="1"/>
              </p:cNvPicPr>
              <p:nvPr/>
            </p:nvPicPr>
            <p:blipFill>
              <a:blip r:embed="rId10" cstate="hqprint">
                <a:extLst>
                  <a:ext uri="{28A0092B-C50C-407E-A947-70E740481C1C}">
                    <a14:useLocalDpi xmlns:a14="http://schemas.microsoft.com/office/drawing/2010/main"/>
                  </a:ext>
                </a:extLst>
              </a:blip>
              <a:srcRect/>
              <a:stretch>
                <a:fillRect/>
              </a:stretch>
            </p:blipFill>
            <p:spPr>
              <a:xfrm>
                <a:off x="5933773" y="0"/>
                <a:ext cx="796218" cy="751885"/>
              </a:xfrm>
              <a:prstGeom prst="rect">
                <a:avLst/>
              </a:prstGeom>
              <a:ln w="12700" cap="flat">
                <a:noFill/>
                <a:miter lim="400000"/>
              </a:ln>
              <a:effectLst/>
            </p:spPr>
          </p:pic>
        </p:grpSp>
        <p:pic>
          <p:nvPicPr>
            <p:cNvPr id="7" name="Picture 6">
              <a:extLst>
                <a:ext uri="{FF2B5EF4-FFF2-40B4-BE49-F238E27FC236}">
                  <a16:creationId xmlns:a16="http://schemas.microsoft.com/office/drawing/2014/main" id="{B15E695A-E3C5-7145-9788-40EAE7669AD2}"/>
                </a:ext>
              </a:extLst>
            </p:cNvPr>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1464869" y="5892635"/>
              <a:ext cx="1321874" cy="619772"/>
            </a:xfrm>
            <a:prstGeom prst="rect">
              <a:avLst/>
            </a:prstGeom>
          </p:spPr>
        </p:pic>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TextBox 15"/>
          <p:cNvSpPr txBox="1"/>
          <p:nvPr/>
        </p:nvSpPr>
        <p:spPr>
          <a:xfrm>
            <a:off x="1591132" y="198899"/>
            <a:ext cx="9884564" cy="10702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3200" b="1">
                <a:latin typeface="Helvetica Neue"/>
                <a:ea typeface="Helvetica Neue"/>
                <a:cs typeface="Helvetica Neue"/>
                <a:sym typeface="Helvetica Neue"/>
              </a:defRPr>
            </a:pPr>
            <a:r>
              <a:t>Co-learning with nested Communities of Practice: </a:t>
            </a:r>
          </a:p>
          <a:p>
            <a:pPr>
              <a:defRPr sz="3200" b="1">
                <a:latin typeface="Helvetica Neue"/>
                <a:ea typeface="Helvetica Neue"/>
                <a:cs typeface="Helvetica Neue"/>
                <a:sym typeface="Helvetica Neue"/>
              </a:defRPr>
            </a:pPr>
            <a:r>
              <a:t>Development &amp; Government II</a:t>
            </a:r>
          </a:p>
        </p:txBody>
      </p:sp>
      <p:sp>
        <p:nvSpPr>
          <p:cNvPr id="210" name="TextBox 6"/>
          <p:cNvSpPr txBox="1"/>
          <p:nvPr/>
        </p:nvSpPr>
        <p:spPr>
          <a:xfrm>
            <a:off x="637445" y="4767753"/>
            <a:ext cx="5600070" cy="14973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latin typeface="Calibri Light"/>
                <a:ea typeface="Calibri Light"/>
                <a:cs typeface="Calibri Light"/>
                <a:sym typeface="Calibri Light"/>
              </a:defRPr>
            </a:lvl1pPr>
          </a:lstStyle>
          <a:p>
            <a:r>
              <a:t>Continual engagement with KCEP-CRAL and NRM partners to share lessons learned from the project including a focus on soil health and farmer innovation.</a:t>
            </a:r>
          </a:p>
        </p:txBody>
      </p:sp>
      <p:sp>
        <p:nvSpPr>
          <p:cNvPr id="211" name="TextBox 11"/>
          <p:cNvSpPr txBox="1"/>
          <p:nvPr/>
        </p:nvSpPr>
        <p:spPr>
          <a:xfrm>
            <a:off x="6906416" y="4769868"/>
            <a:ext cx="5048684" cy="15696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latin typeface="Calibri Light"/>
                <a:ea typeface="Calibri Light"/>
                <a:cs typeface="Calibri Light"/>
                <a:sym typeface="Calibri Light"/>
              </a:defRPr>
            </a:lvl1pPr>
          </a:lstStyle>
          <a:p>
            <a:r>
              <a:rPr dirty="0"/>
              <a:t>Early engagement with KCEP-CRAL IFAD Programme, in Training of Trainers  workshops followed by validation workshops led by KALRO</a:t>
            </a:r>
            <a:r>
              <a:rPr lang="en-US" dirty="0"/>
              <a:t>.</a:t>
            </a:r>
            <a:endParaRPr dirty="0"/>
          </a:p>
        </p:txBody>
      </p:sp>
      <p:pic>
        <p:nvPicPr>
          <p:cNvPr id="212" name="Picture 2" descr="Picture 2"/>
          <p:cNvPicPr>
            <a:picLocks noChangeAspect="1"/>
          </p:cNvPicPr>
          <p:nvPr/>
        </p:nvPicPr>
        <p:blipFill>
          <a:blip r:embed="rId2"/>
          <a:stretch>
            <a:fillRect/>
          </a:stretch>
        </p:blipFill>
        <p:spPr>
          <a:xfrm>
            <a:off x="6860695" y="2270822"/>
            <a:ext cx="5140125" cy="2239474"/>
          </a:xfrm>
          <a:prstGeom prst="rect">
            <a:avLst/>
          </a:prstGeom>
          <a:ln w="12700">
            <a:miter lim="400000"/>
          </a:ln>
        </p:spPr>
      </p:pic>
      <p:pic>
        <p:nvPicPr>
          <p:cNvPr id="213" name="Picture 4" descr="Picture 4"/>
          <p:cNvPicPr>
            <a:picLocks noChangeAspect="1"/>
          </p:cNvPicPr>
          <p:nvPr/>
        </p:nvPicPr>
        <p:blipFill>
          <a:blip r:embed="rId3"/>
          <a:stretch>
            <a:fillRect/>
          </a:stretch>
        </p:blipFill>
        <p:spPr>
          <a:xfrm>
            <a:off x="551907" y="2270822"/>
            <a:ext cx="5731327" cy="2316357"/>
          </a:xfrm>
          <a:prstGeom prst="rect">
            <a:avLst/>
          </a:prstGeom>
          <a:ln w="12700">
            <a:miter lim="400000"/>
          </a:ln>
        </p:spPr>
      </p:pic>
      <p:sp>
        <p:nvSpPr>
          <p:cNvPr id="214" name="TextBox 13"/>
          <p:cNvSpPr txBox="1"/>
          <p:nvPr/>
        </p:nvSpPr>
        <p:spPr>
          <a:xfrm>
            <a:off x="1967908" y="1259249"/>
            <a:ext cx="8256184" cy="8195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2400">
                <a:latin typeface="Helvetica Neue"/>
                <a:ea typeface="Helvetica Neue"/>
                <a:cs typeface="Helvetica Neue"/>
                <a:sym typeface="Helvetica Neue"/>
              </a:defRPr>
            </a:lvl1pPr>
          </a:lstStyle>
          <a:p>
            <a:r>
              <a:t>‘KCEP-CRAL IFAD Loan Programme in 13 Counties- which overlap with our project action Counties’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TextBox 15"/>
          <p:cNvSpPr txBox="1"/>
          <p:nvPr/>
        </p:nvSpPr>
        <p:spPr>
          <a:xfrm>
            <a:off x="1604195" y="141717"/>
            <a:ext cx="9884564" cy="10702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3200" b="1">
                <a:latin typeface="Helvetica Neue"/>
                <a:ea typeface="Helvetica Neue"/>
                <a:cs typeface="Helvetica Neue"/>
                <a:sym typeface="Helvetica Neue"/>
              </a:defRPr>
            </a:pPr>
            <a:r>
              <a:t>Co-learning with nested Communities of Practice: </a:t>
            </a:r>
          </a:p>
          <a:p>
            <a:pPr>
              <a:defRPr sz="3200" b="1">
                <a:latin typeface="Helvetica Neue"/>
                <a:ea typeface="Helvetica Neue"/>
                <a:cs typeface="Helvetica Neue"/>
                <a:sym typeface="Helvetica Neue"/>
              </a:defRPr>
            </a:pPr>
            <a:r>
              <a:t>Global Community</a:t>
            </a:r>
          </a:p>
        </p:txBody>
      </p:sp>
      <p:sp>
        <p:nvSpPr>
          <p:cNvPr id="217" name="TextBox 6"/>
          <p:cNvSpPr txBox="1"/>
          <p:nvPr/>
        </p:nvSpPr>
        <p:spPr>
          <a:xfrm>
            <a:off x="245526" y="5292861"/>
            <a:ext cx="5681403"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400">
                <a:latin typeface="Calibri Light"/>
                <a:ea typeface="Calibri Light"/>
                <a:cs typeface="Calibri Light"/>
                <a:sym typeface="Calibri Light"/>
              </a:defRPr>
            </a:pPr>
            <a:r>
              <a:rPr dirty="0"/>
              <a:t>Side event at the UNCCD COP 14 in India</a:t>
            </a:r>
          </a:p>
          <a:p>
            <a:r>
              <a:rPr u="sng" dirty="0">
                <a:solidFill>
                  <a:srgbClr val="0563C1"/>
                </a:solidFill>
                <a:uFill>
                  <a:solidFill>
                    <a:srgbClr val="0563C1"/>
                  </a:solidFill>
                </a:uFill>
                <a:hlinkClick r:id="rId2"/>
              </a:rPr>
              <a:t>https://ifad-un.blogspot.com/2019/09/cop14-day-1-setting-tone-to-achieve.html</a:t>
            </a:r>
            <a:r>
              <a:rPr sz="2400" dirty="0"/>
              <a:t> </a:t>
            </a:r>
          </a:p>
        </p:txBody>
      </p:sp>
      <p:sp>
        <p:nvSpPr>
          <p:cNvPr id="218" name="TextBox 11"/>
          <p:cNvSpPr txBox="1"/>
          <p:nvPr/>
        </p:nvSpPr>
        <p:spPr>
          <a:xfrm>
            <a:off x="7041482" y="3893229"/>
            <a:ext cx="4318600" cy="3924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latin typeface="Calibri Light"/>
                <a:ea typeface="Calibri Light"/>
                <a:cs typeface="Calibri Light"/>
                <a:sym typeface="Calibri Light"/>
              </a:defRPr>
            </a:lvl1pPr>
          </a:lstStyle>
          <a:p>
            <a:r>
              <a:t>Annual Project team meetings</a:t>
            </a:r>
          </a:p>
        </p:txBody>
      </p:sp>
      <p:pic>
        <p:nvPicPr>
          <p:cNvPr id="219" name="Picture 7" descr="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805" y="1324452"/>
            <a:ext cx="5809690" cy="3862892"/>
          </a:xfrm>
          <a:prstGeom prst="rect">
            <a:avLst/>
          </a:prstGeom>
          <a:ln w="12700">
            <a:miter lim="400000"/>
          </a:ln>
        </p:spPr>
      </p:pic>
      <p:pic>
        <p:nvPicPr>
          <p:cNvPr id="220" name="Picture 2" descr="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80811" y="805150"/>
            <a:ext cx="4071258" cy="3053445"/>
          </a:xfrm>
          <a:prstGeom prst="rect">
            <a:avLst/>
          </a:prstGeom>
          <a:ln w="12700">
            <a:miter lim="400000"/>
          </a:ln>
        </p:spPr>
      </p:pic>
      <p:grpSp>
        <p:nvGrpSpPr>
          <p:cNvPr id="223" name="Group 16"/>
          <p:cNvGrpSpPr/>
          <p:nvPr/>
        </p:nvGrpSpPr>
        <p:grpSpPr>
          <a:xfrm>
            <a:off x="6487886" y="4482146"/>
            <a:ext cx="5309803" cy="2143074"/>
            <a:chOff x="0" y="0"/>
            <a:chExt cx="5309802" cy="2143073"/>
          </a:xfrm>
        </p:grpSpPr>
        <p:sp>
          <p:nvSpPr>
            <p:cNvPr id="221" name="TextBox 5"/>
            <p:cNvSpPr txBox="1"/>
            <p:nvPr/>
          </p:nvSpPr>
          <p:spPr>
            <a:xfrm>
              <a:off x="0" y="1127412"/>
              <a:ext cx="5309802" cy="1015661"/>
            </a:xfrm>
            <a:prstGeom prst="rect">
              <a:avLst/>
            </a:prstGeom>
            <a:noFill/>
            <a:ln w="15875" cap="flat">
              <a:solidFill>
                <a:srgbClr val="76852F"/>
              </a:solidFill>
              <a:prstDash val="solid"/>
              <a:round/>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r>
                <a:rPr sz="2400" dirty="0">
                  <a:latin typeface="Calibri Light" panose="020F0302020204030204" pitchFamily="34" charset="0"/>
                  <a:cs typeface="Calibri Light" panose="020F0302020204030204" pitchFamily="34" charset="0"/>
                </a:rPr>
                <a:t>Sharing of datasets online:</a:t>
              </a:r>
            </a:p>
            <a:p>
              <a:r>
                <a:rPr u="sng" dirty="0">
                  <a:solidFill>
                    <a:srgbClr val="0563C1"/>
                  </a:solidFill>
                  <a:uFill>
                    <a:solidFill>
                      <a:srgbClr val="0563C1"/>
                    </a:solidFill>
                  </a:uFill>
                  <a:hlinkClick r:id="rId5"/>
                </a:rPr>
                <a:t>https://data.mel.cgiar.org/dataset.xhtml?persistentId=hdl:20.500.11766.1/FK2/E4MRCZ</a:t>
              </a:r>
            </a:p>
          </p:txBody>
        </p:sp>
        <p:pic>
          <p:nvPicPr>
            <p:cNvPr id="222" name="Picture 14" descr="Picture 14"/>
            <p:cNvPicPr>
              <a:picLocks noChangeAspect="1"/>
            </p:cNvPicPr>
            <p:nvPr/>
          </p:nvPicPr>
          <p:blipFill>
            <a:blip r:embed="rId6"/>
            <a:stretch>
              <a:fillRect/>
            </a:stretch>
          </p:blipFill>
          <p:spPr>
            <a:xfrm>
              <a:off x="5394" y="0"/>
              <a:ext cx="5254452" cy="1059599"/>
            </a:xfrm>
            <a:prstGeom prst="rect">
              <a:avLst/>
            </a:prstGeom>
            <a:ln w="15875" cap="flat">
              <a:solidFill>
                <a:srgbClr val="76852F"/>
              </a:solidFill>
              <a:prstDash val="solid"/>
              <a:round/>
            </a:ln>
            <a:effectLst/>
          </p:spPr>
        </p:pic>
      </p:gr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Titolo 1"/>
          <p:cNvSpPr txBox="1">
            <a:spLocks noGrp="1"/>
          </p:cNvSpPr>
          <p:nvPr>
            <p:ph type="title"/>
          </p:nvPr>
        </p:nvSpPr>
        <p:spPr>
          <a:xfrm>
            <a:off x="1207429" y="309322"/>
            <a:ext cx="10240965" cy="1134533"/>
          </a:xfrm>
          <a:prstGeom prst="rect">
            <a:avLst/>
          </a:prstGeom>
        </p:spPr>
        <p:txBody>
          <a:bodyPr/>
          <a:lstStyle>
            <a:lvl1pPr algn="ctr" defTabSz="740663">
              <a:defRPr sz="2592"/>
            </a:lvl1pPr>
          </a:lstStyle>
          <a:p>
            <a:r>
              <a:t>Implementing farmer-centered restoration through collaboration with development partners and large programmes to scale</a:t>
            </a:r>
          </a:p>
        </p:txBody>
      </p:sp>
      <p:sp>
        <p:nvSpPr>
          <p:cNvPr id="226" name="Segnaposto contenuto 2"/>
          <p:cNvSpPr txBox="1">
            <a:spLocks noGrp="1"/>
          </p:cNvSpPr>
          <p:nvPr>
            <p:ph type="body" sz="half" idx="1"/>
          </p:nvPr>
        </p:nvSpPr>
        <p:spPr>
          <a:xfrm>
            <a:off x="325774" y="1507037"/>
            <a:ext cx="3971906" cy="4891032"/>
          </a:xfrm>
          <a:prstGeom prst="rect">
            <a:avLst/>
          </a:prstGeom>
        </p:spPr>
        <p:txBody>
          <a:bodyPr>
            <a:noAutofit/>
          </a:bodyPr>
          <a:lstStyle/>
          <a:p>
            <a:pPr marL="318897" indent="-318897" defTabSz="850391">
              <a:spcBef>
                <a:spcPts val="900"/>
              </a:spcBef>
              <a:defRPr sz="2232">
                <a:latin typeface="Avenir Next Regular"/>
                <a:ea typeface="Avenir Next Regular"/>
                <a:cs typeface="Avenir Next Regular"/>
                <a:sym typeface="Avenir Next Regular"/>
              </a:defRPr>
            </a:pPr>
            <a:r>
              <a:rPr sz="1800" dirty="0"/>
              <a:t>Over 20,000 farming households implemented  &amp; evaluated restoration options on their farms </a:t>
            </a:r>
            <a:r>
              <a:rPr lang="en-US" sz="1800" dirty="0"/>
              <a:t>also</a:t>
            </a:r>
            <a:r>
              <a:rPr sz="1800" dirty="0"/>
              <a:t> 30,000 pastoralists</a:t>
            </a:r>
            <a:endParaRPr lang="en-US" sz="1800" dirty="0"/>
          </a:p>
          <a:p>
            <a:pPr marL="318897" indent="-318897" defTabSz="850391">
              <a:spcBef>
                <a:spcPts val="900"/>
              </a:spcBef>
              <a:defRPr sz="2232">
                <a:latin typeface="Avenir Next Regular"/>
                <a:ea typeface="Avenir Next Regular"/>
                <a:cs typeface="Avenir Next Regular"/>
                <a:sym typeface="Avenir Next Regular"/>
              </a:defRPr>
            </a:pPr>
            <a:r>
              <a:rPr lang="en-US" sz="1800" dirty="0"/>
              <a:t>Increased knowledge of what works where for whom</a:t>
            </a:r>
            <a:endParaRPr sz="1800" dirty="0"/>
          </a:p>
          <a:p>
            <a:pPr marL="318897" indent="-318897" defTabSz="850391">
              <a:spcBef>
                <a:spcPts val="900"/>
              </a:spcBef>
              <a:defRPr sz="2232">
                <a:latin typeface="Avenir Next Regular"/>
                <a:ea typeface="Avenir Next Regular"/>
                <a:cs typeface="Avenir Next Regular"/>
                <a:sym typeface="Avenir Next Regular"/>
              </a:defRPr>
            </a:pPr>
            <a:r>
              <a:rPr lang="en-US" sz="1800" dirty="0"/>
              <a:t>Farmer yields increased 2-6 times</a:t>
            </a:r>
          </a:p>
          <a:p>
            <a:pPr marL="318897" indent="-318897" defTabSz="850391">
              <a:spcBef>
                <a:spcPts val="900"/>
              </a:spcBef>
              <a:defRPr sz="2232">
                <a:latin typeface="Avenir Next Regular"/>
                <a:ea typeface="Avenir Next Regular"/>
                <a:cs typeface="Avenir Next Regular"/>
                <a:sym typeface="Avenir Next Regular"/>
              </a:defRPr>
            </a:pPr>
            <a:r>
              <a:rPr lang="en-US" sz="1800" dirty="0"/>
              <a:t>Over 100,000 trees producing in Kenya and  &gt; 30,000 in Mali</a:t>
            </a:r>
          </a:p>
          <a:p>
            <a:pPr marL="318897" indent="-318897" defTabSz="850391">
              <a:spcBef>
                <a:spcPts val="900"/>
              </a:spcBef>
              <a:defRPr sz="2232">
                <a:latin typeface="Avenir Next Regular"/>
                <a:ea typeface="Avenir Next Regular"/>
                <a:cs typeface="Avenir Next Regular"/>
                <a:sym typeface="Avenir Next Regular"/>
              </a:defRPr>
            </a:pPr>
            <a:r>
              <a:rPr lang="en-US" sz="1800" dirty="0"/>
              <a:t>Improved rangeland management in communal grazing lands in Kenya and Ethiopia</a:t>
            </a:r>
          </a:p>
          <a:p>
            <a:pPr marL="318897" indent="-318897" defTabSz="850391">
              <a:spcBef>
                <a:spcPts val="900"/>
              </a:spcBef>
              <a:defRPr sz="2232">
                <a:latin typeface="Avenir Next Regular"/>
                <a:ea typeface="Avenir Next Regular"/>
                <a:cs typeface="Avenir Next Regular"/>
                <a:sym typeface="Avenir Next Regular"/>
              </a:defRPr>
            </a:pPr>
            <a:r>
              <a:rPr lang="en-US" sz="1800" dirty="0"/>
              <a:t>Increased capacity to implement regenerative practices</a:t>
            </a:r>
          </a:p>
          <a:p>
            <a:pPr marL="814197" lvl="1" indent="-318897" defTabSz="850391">
              <a:spcBef>
                <a:spcPts val="900"/>
              </a:spcBef>
              <a:defRPr sz="2232">
                <a:latin typeface="Avenir Next Regular"/>
                <a:ea typeface="Avenir Next Regular"/>
                <a:cs typeface="Avenir Next Regular"/>
                <a:sym typeface="Avenir Next Regular"/>
              </a:defRPr>
            </a:pPr>
            <a:r>
              <a:rPr sz="1800" dirty="0"/>
              <a:t>Farmer-led innovation</a:t>
            </a:r>
          </a:p>
        </p:txBody>
      </p:sp>
      <p:pic>
        <p:nvPicPr>
          <p:cNvPr id="227" name="Picture 9" descr="Picture 9"/>
          <p:cNvPicPr>
            <a:picLocks noChangeAspect="1"/>
          </p:cNvPicPr>
          <p:nvPr/>
        </p:nvPicPr>
        <p:blipFill>
          <a:blip r:embed="rId2"/>
          <a:stretch>
            <a:fillRect/>
          </a:stretch>
        </p:blipFill>
        <p:spPr>
          <a:xfrm>
            <a:off x="4297679" y="1585416"/>
            <a:ext cx="7654023" cy="4812654"/>
          </a:xfrm>
          <a:prstGeom prst="rect">
            <a:avLst/>
          </a:prstGeom>
          <a:ln w="12700">
            <a:miter lim="400000"/>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Title 1"/>
          <p:cNvSpPr txBox="1">
            <a:spLocks noGrp="1"/>
          </p:cNvSpPr>
          <p:nvPr>
            <p:ph type="title"/>
          </p:nvPr>
        </p:nvSpPr>
        <p:spPr>
          <a:xfrm>
            <a:off x="1632095" y="222377"/>
            <a:ext cx="9404205" cy="788619"/>
          </a:xfrm>
          <a:prstGeom prst="rect">
            <a:avLst/>
          </a:prstGeom>
        </p:spPr>
        <p:txBody>
          <a:bodyPr/>
          <a:lstStyle>
            <a:lvl1pPr defTabSz="685800">
              <a:defRPr sz="2400">
                <a:latin typeface="Helvetica Neue"/>
                <a:ea typeface="Helvetica Neue"/>
                <a:cs typeface="Helvetica Neue"/>
                <a:sym typeface="Helvetica Neue"/>
              </a:defRPr>
            </a:lvl1pPr>
          </a:lstStyle>
          <a:p>
            <a:r>
              <a:t>Contributing to IFAD, PRUNSAR and CGIAR Strategic Frameworks</a:t>
            </a:r>
          </a:p>
        </p:txBody>
      </p:sp>
      <p:pic>
        <p:nvPicPr>
          <p:cNvPr id="230" name="Picture 2" descr="Picture 2"/>
          <p:cNvPicPr>
            <a:picLocks noChangeAspect="1"/>
          </p:cNvPicPr>
          <p:nvPr/>
        </p:nvPicPr>
        <p:blipFill>
          <a:blip r:embed="rId2"/>
          <a:stretch>
            <a:fillRect/>
          </a:stretch>
        </p:blipFill>
        <p:spPr>
          <a:xfrm>
            <a:off x="2220434" y="1295668"/>
            <a:ext cx="7623547" cy="5159747"/>
          </a:xfrm>
          <a:prstGeom prst="rect">
            <a:avLst/>
          </a:prstGeom>
          <a:ln w="12700">
            <a:miter lim="400000"/>
          </a:ln>
        </p:spPr>
      </p:pic>
      <p:sp>
        <p:nvSpPr>
          <p:cNvPr id="2" name="Rectangle 1">
            <a:extLst>
              <a:ext uri="{FF2B5EF4-FFF2-40B4-BE49-F238E27FC236}">
                <a16:creationId xmlns:a16="http://schemas.microsoft.com/office/drawing/2014/main" id="{F66BCD6B-64E7-4E4D-A069-BA98AC705B44}"/>
              </a:ext>
            </a:extLst>
          </p:cNvPr>
          <p:cNvSpPr/>
          <p:nvPr/>
        </p:nvSpPr>
        <p:spPr>
          <a:xfrm>
            <a:off x="7182854" y="4126832"/>
            <a:ext cx="3031958" cy="986589"/>
          </a:xfrm>
          <a:prstGeom prst="rect">
            <a:avLst/>
          </a:prstGeom>
          <a:noFill/>
          <a:ln w="38100" cap="flat">
            <a:solidFill>
              <a:srgbClr val="7030A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5" name="Rectangle 4">
            <a:extLst>
              <a:ext uri="{FF2B5EF4-FFF2-40B4-BE49-F238E27FC236}">
                <a16:creationId xmlns:a16="http://schemas.microsoft.com/office/drawing/2014/main" id="{0104D852-CC10-D749-9014-529D8A8839C8}"/>
              </a:ext>
            </a:extLst>
          </p:cNvPr>
          <p:cNvSpPr/>
          <p:nvPr/>
        </p:nvSpPr>
        <p:spPr>
          <a:xfrm>
            <a:off x="4652211" y="1582323"/>
            <a:ext cx="2675021" cy="4873091"/>
          </a:xfrm>
          <a:prstGeom prst="rect">
            <a:avLst/>
          </a:prstGeom>
          <a:noFill/>
          <a:ln w="38100" cap="flat">
            <a:solidFill>
              <a:srgbClr val="7030A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6" name="Rectangle 5">
            <a:extLst>
              <a:ext uri="{FF2B5EF4-FFF2-40B4-BE49-F238E27FC236}">
                <a16:creationId xmlns:a16="http://schemas.microsoft.com/office/drawing/2014/main" id="{436E3C64-CFCD-1A41-9018-4A14B64EE100}"/>
              </a:ext>
            </a:extLst>
          </p:cNvPr>
          <p:cNvSpPr/>
          <p:nvPr/>
        </p:nvSpPr>
        <p:spPr>
          <a:xfrm>
            <a:off x="1865645" y="4031220"/>
            <a:ext cx="3031958" cy="986589"/>
          </a:xfrm>
          <a:prstGeom prst="rect">
            <a:avLst/>
          </a:prstGeom>
          <a:noFill/>
          <a:ln w="38100" cap="flat">
            <a:solidFill>
              <a:srgbClr val="7030A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7" name="Rectangle 6">
            <a:extLst>
              <a:ext uri="{FF2B5EF4-FFF2-40B4-BE49-F238E27FC236}">
                <a16:creationId xmlns:a16="http://schemas.microsoft.com/office/drawing/2014/main" id="{2A3BC5EF-4209-6D45-83A6-6F8C3961843E}"/>
              </a:ext>
            </a:extLst>
          </p:cNvPr>
          <p:cNvSpPr/>
          <p:nvPr/>
        </p:nvSpPr>
        <p:spPr>
          <a:xfrm>
            <a:off x="1849603" y="2568910"/>
            <a:ext cx="3031958" cy="986589"/>
          </a:xfrm>
          <a:prstGeom prst="rect">
            <a:avLst/>
          </a:prstGeom>
          <a:noFill/>
          <a:ln w="38100" cap="flat">
            <a:solidFill>
              <a:srgbClr val="7030A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Title 1"/>
          <p:cNvSpPr txBox="1">
            <a:spLocks noGrp="1"/>
          </p:cNvSpPr>
          <p:nvPr>
            <p:ph type="title"/>
          </p:nvPr>
        </p:nvSpPr>
        <p:spPr>
          <a:xfrm>
            <a:off x="7081652" y="274638"/>
            <a:ext cx="4475349" cy="1096963"/>
          </a:xfrm>
          <a:prstGeom prst="rect">
            <a:avLst/>
          </a:prstGeom>
        </p:spPr>
        <p:txBody>
          <a:bodyPr/>
          <a:lstStyle>
            <a:lvl1pPr>
              <a:defRPr sz="3200"/>
            </a:lvl1pPr>
          </a:lstStyle>
          <a:p>
            <a:r>
              <a:t>Results of the mid-term evaluation</a:t>
            </a:r>
          </a:p>
        </p:txBody>
      </p:sp>
      <p:pic>
        <p:nvPicPr>
          <p:cNvPr id="233" name="Picture 4" descr="Picture 4"/>
          <p:cNvPicPr>
            <a:picLocks noChangeAspect="1"/>
          </p:cNvPicPr>
          <p:nvPr/>
        </p:nvPicPr>
        <p:blipFill>
          <a:blip r:embed="rId2"/>
          <a:stretch>
            <a:fillRect/>
          </a:stretch>
        </p:blipFill>
        <p:spPr>
          <a:xfrm>
            <a:off x="1579905" y="172770"/>
            <a:ext cx="5022191" cy="6245307"/>
          </a:xfrm>
          <a:prstGeom prst="rect">
            <a:avLst/>
          </a:prstGeom>
          <a:ln w="12700">
            <a:miter lim="400000"/>
          </a:ln>
        </p:spPr>
      </p:pic>
      <p:sp>
        <p:nvSpPr>
          <p:cNvPr id="234" name="TextBox 5"/>
          <p:cNvSpPr txBox="1"/>
          <p:nvPr/>
        </p:nvSpPr>
        <p:spPr>
          <a:xfrm>
            <a:off x="6875983" y="1371599"/>
            <a:ext cx="4825797" cy="2606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marL="285750" indent="-285750">
              <a:buSzPct val="100000"/>
              <a:buFont typeface="Arial"/>
              <a:buChar char="•"/>
              <a:defRPr sz="2400">
                <a:latin typeface="Avenir Next Regular"/>
                <a:ea typeface="Avenir Next Regular"/>
                <a:cs typeface="Avenir Next Regular"/>
                <a:sym typeface="Avenir Next Regular"/>
              </a:defRPr>
            </a:lvl1pPr>
          </a:lstStyle>
          <a:p>
            <a:r>
              <a:t>It considers the IFAD Evaluation Manual and the CGIAR standards for independent external evaluation and the respective Independent Evaluation Arrangement (IEA)</a:t>
            </a:r>
          </a:p>
        </p:txBody>
      </p:sp>
      <p:pic>
        <p:nvPicPr>
          <p:cNvPr id="235" name="Picture 7" descr="Picture 7"/>
          <p:cNvPicPr>
            <a:picLocks noChangeAspect="1"/>
          </p:cNvPicPr>
          <p:nvPr/>
        </p:nvPicPr>
        <p:blipFill>
          <a:blip r:embed="rId3"/>
          <a:stretch>
            <a:fillRect/>
          </a:stretch>
        </p:blipFill>
        <p:spPr>
          <a:xfrm>
            <a:off x="9983351" y="3643369"/>
            <a:ext cx="1911012" cy="2774707"/>
          </a:xfrm>
          <a:prstGeom prst="rect">
            <a:avLst/>
          </a:prstGeom>
          <a:ln w="12700">
            <a:miter lim="400000"/>
          </a:ln>
        </p:spPr>
      </p:pic>
      <p:pic>
        <p:nvPicPr>
          <p:cNvPr id="236" name="Picture 3" descr="Picture 3"/>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7081652" y="4185915"/>
            <a:ext cx="2795656" cy="2095501"/>
          </a:xfrm>
          <a:prstGeom prst="rect">
            <a:avLst/>
          </a:prstGeom>
          <a:ln w="12700">
            <a:miter lim="400000"/>
          </a:ln>
        </p:spPr>
      </p:pic>
      <p:sp>
        <p:nvSpPr>
          <p:cNvPr id="7" name="Rectangle 6">
            <a:extLst>
              <a:ext uri="{FF2B5EF4-FFF2-40B4-BE49-F238E27FC236}">
                <a16:creationId xmlns:a16="http://schemas.microsoft.com/office/drawing/2014/main" id="{758F5D11-3ACE-DE42-BA27-666FC93661FA}"/>
              </a:ext>
            </a:extLst>
          </p:cNvPr>
          <p:cNvSpPr/>
          <p:nvPr/>
        </p:nvSpPr>
        <p:spPr>
          <a:xfrm>
            <a:off x="5170509" y="4247076"/>
            <a:ext cx="1597790" cy="2095500"/>
          </a:xfrm>
          <a:prstGeom prst="rect">
            <a:avLst/>
          </a:prstGeom>
          <a:noFill/>
          <a:ln w="38100" cap="flat">
            <a:solidFill>
              <a:srgbClr val="7030A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8" name="Rectangle 7">
            <a:extLst>
              <a:ext uri="{FF2B5EF4-FFF2-40B4-BE49-F238E27FC236}">
                <a16:creationId xmlns:a16="http://schemas.microsoft.com/office/drawing/2014/main" id="{C6BDD309-A7D8-044A-ADD7-F60C154DF505}"/>
              </a:ext>
            </a:extLst>
          </p:cNvPr>
          <p:cNvSpPr/>
          <p:nvPr/>
        </p:nvSpPr>
        <p:spPr>
          <a:xfrm>
            <a:off x="5209975" y="274638"/>
            <a:ext cx="1597790" cy="2095500"/>
          </a:xfrm>
          <a:prstGeom prst="rect">
            <a:avLst/>
          </a:prstGeom>
          <a:noFill/>
          <a:ln w="38100" cap="flat">
            <a:solidFill>
              <a:srgbClr val="7030A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9" name="Rectangle 8">
            <a:extLst>
              <a:ext uri="{FF2B5EF4-FFF2-40B4-BE49-F238E27FC236}">
                <a16:creationId xmlns:a16="http://schemas.microsoft.com/office/drawing/2014/main" id="{D8EE22FA-2023-6B42-AC13-112E2242F1F0}"/>
              </a:ext>
            </a:extLst>
          </p:cNvPr>
          <p:cNvSpPr/>
          <p:nvPr/>
        </p:nvSpPr>
        <p:spPr>
          <a:xfrm>
            <a:off x="1256365" y="2247673"/>
            <a:ext cx="1597790" cy="2095500"/>
          </a:xfrm>
          <a:prstGeom prst="rect">
            <a:avLst/>
          </a:prstGeom>
          <a:noFill/>
          <a:ln w="38100" cap="flat">
            <a:solidFill>
              <a:srgbClr val="7030A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8" name="KT_191118_ICRAF_LandRestorationKenya_0521.jpeg" descr="KT_191118_ICRAF_LandRestorationKenya_0521.jpe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0" y="101596"/>
            <a:ext cx="12192000" cy="6858002"/>
          </a:xfrm>
          <a:prstGeom prst="rect">
            <a:avLst/>
          </a:prstGeom>
          <a:ln w="12700">
            <a:miter lim="400000"/>
          </a:ln>
        </p:spPr>
      </p:pic>
      <p:sp>
        <p:nvSpPr>
          <p:cNvPr id="239" name="Photo: Kelvin Trautman"/>
          <p:cNvSpPr txBox="1"/>
          <p:nvPr/>
        </p:nvSpPr>
        <p:spPr>
          <a:xfrm>
            <a:off x="-1" y="6436816"/>
            <a:ext cx="2279751" cy="381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FFFFFF"/>
                </a:solidFill>
              </a:defRPr>
            </a:lvl1pPr>
          </a:lstStyle>
          <a:p>
            <a:r>
              <a:t>Photo: Kelvin Trautman</a:t>
            </a:r>
          </a:p>
        </p:txBody>
      </p:sp>
      <p:sp>
        <p:nvSpPr>
          <p:cNvPr id="241" name="High farmer participation is key for scaling…"/>
          <p:cNvSpPr txBox="1"/>
          <p:nvPr/>
        </p:nvSpPr>
        <p:spPr>
          <a:xfrm>
            <a:off x="577492" y="1362612"/>
            <a:ext cx="10945575" cy="3447095"/>
          </a:xfrm>
          <a:prstGeom prst="rect">
            <a:avLst/>
          </a:prstGeom>
          <a:solidFill>
            <a:schemeClr val="bg1">
              <a:alpha val="72000"/>
            </a:scheme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marL="571500" indent="-571500">
              <a:lnSpc>
                <a:spcPct val="90000"/>
              </a:lnSpc>
              <a:buSzPct val="100000"/>
              <a:buFont typeface="Arial"/>
              <a:buChar char="•"/>
              <a:defRPr sz="2400">
                <a:latin typeface="Calibri Light"/>
                <a:ea typeface="Calibri Light"/>
                <a:cs typeface="Calibri Light"/>
                <a:sym typeface="Calibri Light"/>
              </a:defRPr>
            </a:pPr>
            <a:r>
              <a:rPr dirty="0"/>
              <a:t>High farmer participation is key for scaling </a:t>
            </a:r>
            <a:endParaRPr sz="4400" b="1" dirty="0">
              <a:latin typeface="+mn-lt"/>
              <a:ea typeface="+mn-ea"/>
              <a:cs typeface="+mn-cs"/>
              <a:sym typeface="Helvetica"/>
            </a:endParaRPr>
          </a:p>
          <a:p>
            <a:pPr marL="571500" indent="-571500">
              <a:lnSpc>
                <a:spcPct val="90000"/>
              </a:lnSpc>
              <a:buSzPct val="100000"/>
              <a:buFont typeface="Arial"/>
              <a:buChar char="•"/>
              <a:defRPr sz="2400">
                <a:latin typeface="Calibri Light"/>
                <a:ea typeface="Calibri Light"/>
                <a:cs typeface="Calibri Light"/>
                <a:sym typeface="Calibri Light"/>
              </a:defRPr>
            </a:pPr>
            <a:r>
              <a:rPr dirty="0"/>
              <a:t>Large-scale impact requires locally appropriate innovation to be widely adopted </a:t>
            </a:r>
            <a:endParaRPr sz="4400" b="1" dirty="0">
              <a:latin typeface="+mn-lt"/>
              <a:ea typeface="+mn-ea"/>
              <a:cs typeface="+mn-cs"/>
              <a:sym typeface="Helvetica"/>
            </a:endParaRPr>
          </a:p>
          <a:p>
            <a:pPr marL="571500" indent="-571500">
              <a:lnSpc>
                <a:spcPct val="90000"/>
              </a:lnSpc>
              <a:buSzPct val="100000"/>
              <a:buFont typeface="Arial"/>
              <a:buChar char="•"/>
              <a:defRPr sz="2400">
                <a:latin typeface="Calibri Light"/>
                <a:ea typeface="Calibri Light"/>
                <a:cs typeface="Calibri Light"/>
                <a:sym typeface="Calibri Light"/>
              </a:defRPr>
            </a:pPr>
            <a:r>
              <a:rPr dirty="0"/>
              <a:t>Regular interactions with farmers, development partners, Government, researchers</a:t>
            </a:r>
            <a:endParaRPr sz="4400" b="1" dirty="0">
              <a:latin typeface="+mn-lt"/>
              <a:ea typeface="+mn-ea"/>
              <a:cs typeface="+mn-cs"/>
              <a:sym typeface="Helvetica"/>
            </a:endParaRPr>
          </a:p>
          <a:p>
            <a:pPr>
              <a:lnSpc>
                <a:spcPct val="90000"/>
              </a:lnSpc>
              <a:defRPr sz="2400">
                <a:latin typeface="Calibri Light"/>
                <a:ea typeface="Calibri Light"/>
                <a:cs typeface="Calibri Light"/>
                <a:sym typeface="Calibri Light"/>
              </a:defRPr>
            </a:pPr>
            <a:r>
              <a:rPr b="1" dirty="0">
                <a:latin typeface="Helvetica Neue" panose="02000503000000020004" pitchFamily="2" charset="0"/>
                <a:ea typeface="Helvetica Neue" panose="02000503000000020004" pitchFamily="2" charset="0"/>
                <a:cs typeface="Helvetica Neue" panose="02000503000000020004" pitchFamily="2" charset="0"/>
              </a:rPr>
              <a:t>Key changes in behavior from all stakeholders is needed:</a:t>
            </a:r>
            <a:endParaRPr sz="4400" b="1" dirty="0">
              <a:latin typeface="Helvetica Neue" panose="02000503000000020004" pitchFamily="2" charset="0"/>
              <a:ea typeface="Helvetica Neue" panose="02000503000000020004" pitchFamily="2" charset="0"/>
              <a:cs typeface="Helvetica Neue" panose="02000503000000020004" pitchFamily="2" charset="0"/>
              <a:sym typeface="Helvetica"/>
            </a:endParaRPr>
          </a:p>
          <a:p>
            <a:pPr marL="571500" indent="-571500">
              <a:lnSpc>
                <a:spcPct val="90000"/>
              </a:lnSpc>
              <a:buSzPct val="100000"/>
              <a:buFont typeface="Arial"/>
              <a:buChar char="•"/>
              <a:defRPr sz="2400">
                <a:latin typeface="Calibri Light"/>
                <a:ea typeface="Calibri Light"/>
                <a:cs typeface="Calibri Light"/>
                <a:sym typeface="Calibri Light"/>
              </a:defRPr>
            </a:pPr>
            <a:r>
              <a:rPr dirty="0"/>
              <a:t>Researchers need to be flexible and innovative in data collection as well as timely sharing of results to match the design cycle of stakeholders</a:t>
            </a:r>
            <a:endParaRPr sz="4400" b="1" dirty="0">
              <a:latin typeface="+mn-lt"/>
              <a:ea typeface="+mn-ea"/>
              <a:cs typeface="+mn-cs"/>
              <a:sym typeface="Helvetica"/>
            </a:endParaRPr>
          </a:p>
          <a:p>
            <a:pPr marL="571500" indent="-571500">
              <a:lnSpc>
                <a:spcPct val="90000"/>
              </a:lnSpc>
              <a:buSzPct val="100000"/>
              <a:buFont typeface="Arial"/>
              <a:buChar char="•"/>
              <a:defRPr sz="2400">
                <a:latin typeface="Calibri Light"/>
                <a:ea typeface="Calibri Light"/>
                <a:cs typeface="Calibri Light"/>
                <a:sym typeface="Calibri Light"/>
              </a:defRPr>
            </a:pPr>
            <a:r>
              <a:rPr dirty="0"/>
              <a:t>Development partners need to be open to operating differently and allow space for monitoring and co-learning</a:t>
            </a:r>
            <a:endParaRPr sz="4400" b="1" dirty="0">
              <a:latin typeface="+mn-lt"/>
              <a:ea typeface="+mn-ea"/>
              <a:cs typeface="+mn-cs"/>
              <a:sym typeface="Helvetica"/>
            </a:endParaRPr>
          </a:p>
          <a:p>
            <a:pPr marL="571500" indent="-571500">
              <a:lnSpc>
                <a:spcPct val="90000"/>
              </a:lnSpc>
              <a:buSzPct val="100000"/>
              <a:buFont typeface="Arial"/>
              <a:buChar char="•"/>
              <a:defRPr sz="2400">
                <a:latin typeface="Calibri Light"/>
                <a:ea typeface="Calibri Light"/>
                <a:cs typeface="Calibri Light"/>
                <a:sym typeface="Calibri Light"/>
              </a:defRPr>
            </a:pPr>
            <a:r>
              <a:rPr dirty="0"/>
              <a:t>Farmers engaged need to be available for monitoring</a:t>
            </a:r>
            <a:endParaRPr sz="4400" b="1" dirty="0">
              <a:latin typeface="+mn-lt"/>
              <a:ea typeface="+mn-ea"/>
              <a:cs typeface="+mn-cs"/>
              <a:sym typeface="Helvetica"/>
            </a:endParaRPr>
          </a:p>
          <a:p>
            <a:pPr marL="571500" indent="-571500">
              <a:lnSpc>
                <a:spcPct val="90000"/>
              </a:lnSpc>
              <a:buSzPct val="100000"/>
              <a:buFont typeface="Arial"/>
              <a:buChar char="•"/>
              <a:defRPr sz="2400">
                <a:latin typeface="Calibri Light"/>
                <a:ea typeface="Calibri Light"/>
                <a:cs typeface="Calibri Light"/>
                <a:sym typeface="Calibri Light"/>
              </a:defRPr>
            </a:pPr>
            <a:r>
              <a:rPr dirty="0"/>
              <a:t>Donors to recognize the value of real-time science to inform development</a:t>
            </a:r>
            <a:endParaRPr sz="4400" b="1" dirty="0">
              <a:latin typeface="+mn-lt"/>
              <a:ea typeface="+mn-ea"/>
              <a:cs typeface="+mn-cs"/>
              <a:sym typeface="Helvetica"/>
            </a:endParaRPr>
          </a:p>
          <a:p>
            <a:pPr marL="1028700" lvl="1" indent="-571500">
              <a:buSzPct val="100000"/>
              <a:buFont typeface="Arial"/>
              <a:buChar char="•"/>
              <a:defRPr sz="100">
                <a:latin typeface="Calibri Light"/>
                <a:ea typeface="Calibri Light"/>
                <a:cs typeface="Calibri Light"/>
                <a:sym typeface="Calibri Light"/>
              </a:defRPr>
            </a:pPr>
            <a:r>
              <a:rPr dirty="0"/>
              <a:t>Re</a:t>
            </a:r>
          </a:p>
          <a:p>
            <a:pPr marL="1028700" lvl="1" indent="-571500">
              <a:buSzPct val="100000"/>
              <a:buFont typeface="Arial"/>
              <a:buChar char="•"/>
              <a:defRPr sz="100">
                <a:latin typeface="Calibri Light"/>
                <a:ea typeface="Calibri Light"/>
                <a:cs typeface="Calibri Light"/>
                <a:sym typeface="Calibri Light"/>
              </a:defRPr>
            </a:pPr>
            <a:endParaRPr dirty="0"/>
          </a:p>
        </p:txBody>
      </p:sp>
      <p:sp>
        <p:nvSpPr>
          <p:cNvPr id="244" name="Key messages"/>
          <p:cNvSpPr txBox="1"/>
          <p:nvPr/>
        </p:nvSpPr>
        <p:spPr>
          <a:xfrm>
            <a:off x="577492" y="340287"/>
            <a:ext cx="10945575" cy="625949"/>
          </a:xfrm>
          <a:prstGeom prst="rect">
            <a:avLst/>
          </a:prstGeom>
          <a:solidFill>
            <a:srgbClr val="FFFFFF">
              <a:alpha val="72000"/>
            </a:srgb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rmAutofit/>
          </a:bodyPr>
          <a:lstStyle>
            <a:lvl1pPr>
              <a:lnSpc>
                <a:spcPct val="90000"/>
              </a:lnSpc>
              <a:defRPr sz="3100" b="1">
                <a:latin typeface="+mn-lt"/>
                <a:ea typeface="+mn-ea"/>
                <a:cs typeface="+mn-cs"/>
                <a:sym typeface="Helvetica"/>
              </a:defRPr>
            </a:lvl1pPr>
          </a:lstStyle>
          <a:p>
            <a:r>
              <a:rPr dirty="0"/>
              <a:t>Key messages</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Titolo 1"/>
          <p:cNvSpPr txBox="1">
            <a:spLocks noGrp="1"/>
          </p:cNvSpPr>
          <p:nvPr>
            <p:ph type="title"/>
          </p:nvPr>
        </p:nvSpPr>
        <p:spPr>
          <a:xfrm>
            <a:off x="1036135" y="303172"/>
            <a:ext cx="5377365" cy="663576"/>
          </a:xfrm>
          <a:prstGeom prst="rect">
            <a:avLst/>
          </a:prstGeom>
        </p:spPr>
        <p:txBody>
          <a:bodyPr/>
          <a:lstStyle>
            <a:lvl1pPr>
              <a:defRPr sz="3200"/>
            </a:lvl1pPr>
          </a:lstStyle>
          <a:p>
            <a:r>
              <a:t>Explore project Resources</a:t>
            </a:r>
          </a:p>
        </p:txBody>
      </p:sp>
      <p:sp>
        <p:nvSpPr>
          <p:cNvPr id="248" name="Segnaposto contenuto 2"/>
          <p:cNvSpPr txBox="1">
            <a:spLocks noGrp="1"/>
          </p:cNvSpPr>
          <p:nvPr>
            <p:ph type="body" sz="half" idx="1"/>
          </p:nvPr>
        </p:nvSpPr>
        <p:spPr>
          <a:xfrm>
            <a:off x="222906" y="1169987"/>
            <a:ext cx="5974695" cy="5322889"/>
          </a:xfrm>
          <a:prstGeom prst="rect">
            <a:avLst/>
          </a:prstGeom>
        </p:spPr>
        <p:txBody>
          <a:bodyPr/>
          <a:lstStyle/>
          <a:p>
            <a:pPr marL="219455" indent="-219455" defTabSz="877823">
              <a:spcBef>
                <a:spcPts val="900"/>
              </a:spcBef>
              <a:defRPr sz="1536">
                <a:latin typeface="Avenir Next Regular"/>
                <a:ea typeface="Avenir Next Regular"/>
                <a:cs typeface="Avenir Next Regular"/>
                <a:sym typeface="Avenir Next Regular"/>
              </a:defRPr>
            </a:pPr>
            <a:r>
              <a:t>Farmer-centered restoration </a:t>
            </a:r>
            <a:r>
              <a:rPr u="sng">
                <a:solidFill>
                  <a:srgbClr val="0563C1"/>
                </a:solidFill>
                <a:uFill>
                  <a:solidFill>
                    <a:srgbClr val="0563C1"/>
                  </a:solidFill>
                </a:uFill>
                <a:hlinkClick r:id="rId4"/>
              </a:rPr>
              <a:t>http://www.worldagroforestry.org/output/full-brochure-2020-using-planned-comparisons-east-africa-and-sahel</a:t>
            </a:r>
          </a:p>
          <a:p>
            <a:pPr marL="219455" indent="-219455" defTabSz="877823">
              <a:spcBef>
                <a:spcPts val="900"/>
              </a:spcBef>
              <a:defRPr sz="1536">
                <a:latin typeface="Avenir Next Regular"/>
                <a:ea typeface="Avenir Next Regular"/>
                <a:cs typeface="Avenir Next Regular"/>
                <a:sym typeface="Avenir Next Regular"/>
              </a:defRPr>
            </a:pPr>
            <a:r>
              <a:t>Blog: </a:t>
            </a:r>
            <a:r>
              <a:rPr u="sng">
                <a:solidFill>
                  <a:srgbClr val="0563C1"/>
                </a:solidFill>
                <a:uFill>
                  <a:solidFill>
                    <a:srgbClr val="0563C1"/>
                  </a:solidFill>
                </a:uFill>
                <a:hlinkClick r:id="rId5"/>
              </a:rPr>
              <a:t>https://forestsnews.cifor.org/65934/kenyan-farmers-adopt-new-agroforestry-strategies-through-research-and-development-program?fnl=en</a:t>
            </a:r>
          </a:p>
          <a:p>
            <a:pPr marL="219455" indent="-219455" defTabSz="877823">
              <a:spcBef>
                <a:spcPts val="900"/>
              </a:spcBef>
              <a:defRPr sz="1536">
                <a:latin typeface="Avenir Next Regular"/>
                <a:ea typeface="Avenir Next Regular"/>
                <a:cs typeface="Avenir Next Regular"/>
                <a:sym typeface="Avenir Next Regular"/>
              </a:defRPr>
            </a:pPr>
            <a:r>
              <a:t>Co-learning with partners using Communities of Practice </a:t>
            </a:r>
            <a:r>
              <a:rPr u="sng">
                <a:solidFill>
                  <a:srgbClr val="0563C1"/>
                </a:solidFill>
                <a:uFill>
                  <a:solidFill>
                    <a:srgbClr val="0563C1"/>
                  </a:solidFill>
                </a:uFill>
                <a:hlinkClick r:id="rId6"/>
              </a:rPr>
              <a:t>http://www.worldagroforestry.org/output/nested-communities-practice</a:t>
            </a:r>
            <a:endParaRPr u="sng"/>
          </a:p>
          <a:p>
            <a:pPr marL="219455" indent="-219455" defTabSz="877823">
              <a:spcBef>
                <a:spcPts val="900"/>
              </a:spcBef>
              <a:defRPr sz="1536">
                <a:latin typeface="Avenir Next Regular"/>
                <a:ea typeface="Avenir Next Regular"/>
                <a:cs typeface="Avenir Next Regular"/>
                <a:sym typeface="Avenir Next Regular"/>
              </a:defRPr>
            </a:pPr>
            <a:r>
              <a:t>Video: Scaling ecosystem restoration in agricultural landscapes: </a:t>
            </a:r>
            <a:r>
              <a:rPr u="sng">
                <a:solidFill>
                  <a:srgbClr val="0563C1"/>
                </a:solidFill>
                <a:uFill>
                  <a:solidFill>
                    <a:srgbClr val="0563C1"/>
                  </a:solidFill>
                </a:uFill>
                <a:hlinkClick r:id="rId7"/>
              </a:rPr>
              <a:t>https://youtu.be/qvf0drWdTq4</a:t>
            </a:r>
            <a:endParaRPr u="sng"/>
          </a:p>
          <a:p>
            <a:pPr marL="219455" indent="-219455" defTabSz="877823">
              <a:spcBef>
                <a:spcPts val="900"/>
              </a:spcBef>
              <a:defRPr sz="1536">
                <a:latin typeface="Avenir Next Regular"/>
                <a:ea typeface="Avenir Next Regular"/>
                <a:cs typeface="Avenir Next Regular"/>
                <a:sym typeface="Avenir Next Regular"/>
              </a:defRPr>
            </a:pPr>
            <a:r>
              <a:t>Video: The role of healthy soil for restoration: </a:t>
            </a:r>
            <a:r>
              <a:rPr u="sng">
                <a:solidFill>
                  <a:srgbClr val="0563C1"/>
                </a:solidFill>
                <a:uFill>
                  <a:solidFill>
                    <a:srgbClr val="0563C1"/>
                  </a:solidFill>
                </a:uFill>
                <a:hlinkClick r:id="rId8"/>
              </a:rPr>
              <a:t>http://worldagroforestry.org/output/healthy-soil-key-functioning-ecosystems</a:t>
            </a:r>
            <a:endParaRPr u="sng"/>
          </a:p>
          <a:p>
            <a:pPr marL="219455" indent="-219455" defTabSz="877823">
              <a:spcBef>
                <a:spcPts val="900"/>
              </a:spcBef>
              <a:defRPr sz="1536">
                <a:latin typeface="Avenir Next Regular"/>
                <a:ea typeface="Avenir Next Regular"/>
                <a:cs typeface="Avenir Next Regular"/>
                <a:sym typeface="Avenir Next Regular"/>
              </a:defRPr>
            </a:pPr>
            <a:r>
              <a:t>Gender:</a:t>
            </a:r>
            <a:r>
              <a:rPr u="sng">
                <a:solidFill>
                  <a:srgbClr val="0563C1"/>
                </a:solidFill>
                <a:uFill>
                  <a:solidFill>
                    <a:srgbClr val="0563C1"/>
                  </a:solidFill>
                </a:uFill>
                <a:hlinkClick r:id="rId9"/>
              </a:rPr>
              <a:t> https://forestsnews.cifor.org/65320/agroforestry-basins-stir-up-big-benefits-for-women-in-kenya-drylands?fnl=en</a:t>
            </a:r>
            <a:r>
              <a:t> </a:t>
            </a:r>
            <a:endParaRPr u="sng"/>
          </a:p>
          <a:p>
            <a:pPr marL="219455" indent="-219455" defTabSz="877823">
              <a:spcBef>
                <a:spcPts val="900"/>
              </a:spcBef>
              <a:defRPr sz="1536">
                <a:latin typeface="Avenir Next Regular"/>
                <a:ea typeface="Avenir Next Regular"/>
                <a:cs typeface="Avenir Next Regular"/>
                <a:sym typeface="Avenir Next Regular"/>
              </a:defRPr>
            </a:pPr>
            <a:r>
              <a:t>IFAD Podcast:</a:t>
            </a:r>
            <a:r>
              <a:rPr u="sng">
                <a:solidFill>
                  <a:srgbClr val="0563C1"/>
                </a:solidFill>
                <a:uFill>
                  <a:solidFill>
                    <a:srgbClr val="0563C1"/>
                  </a:solidFill>
                </a:uFill>
                <a:hlinkClick r:id="rId10"/>
              </a:rPr>
              <a:t> https://www.ifad.org/en/web/latest/podcast/asset/42098555#valencia</a:t>
            </a:r>
          </a:p>
        </p:txBody>
      </p:sp>
      <p:pic>
        <p:nvPicPr>
          <p:cNvPr id="249" name="Recorded Sound" descr="Recorded Sound"/>
          <p:cNvPicPr>
            <a:picLocks/>
          </p:cNvPicPr>
          <p:nvPr>
            <a:audioFile r:link="rId2"/>
            <p:extLst>
              <p:ext uri="{DAA4B4D4-6D71-4841-9C94-3DE7FCFB9230}">
                <p14:media xmlns:p14="http://schemas.microsoft.com/office/powerpoint/2010/main" r:embed="rId1"/>
              </p:ext>
            </p:extLst>
          </p:nvPr>
        </p:nvPicPr>
        <p:blipFill>
          <a:blip r:embed="rId11"/>
          <a:stretch>
            <a:fillRect/>
          </a:stretch>
        </p:blipFill>
        <p:spPr>
          <a:xfrm>
            <a:off x="11448392" y="1169987"/>
            <a:ext cx="571501" cy="571501"/>
          </a:xfrm>
          <a:prstGeom prst="rect">
            <a:avLst/>
          </a:prstGeom>
          <a:ln w="12700">
            <a:miter lim="400000"/>
          </a:ln>
        </p:spPr>
      </p:pic>
      <p:pic>
        <p:nvPicPr>
          <p:cNvPr id="250" name="Picture 4" descr="Picture 4"/>
          <p:cNvPicPr>
            <a:picLocks noChangeAspect="1"/>
          </p:cNvPicPr>
          <p:nvPr/>
        </p:nvPicPr>
        <p:blipFill>
          <a:blip r:embed="rId12" cstate="hqprint">
            <a:extLst>
              <a:ext uri="{28A0092B-C50C-407E-A947-70E740481C1C}">
                <a14:useLocalDpi xmlns:a14="http://schemas.microsoft.com/office/drawing/2010/main" val="0"/>
              </a:ext>
            </a:extLst>
          </a:blip>
          <a:srcRect/>
          <a:stretch>
            <a:fillRect/>
          </a:stretch>
        </p:blipFill>
        <p:spPr>
          <a:xfrm>
            <a:off x="6320930" y="428803"/>
            <a:ext cx="5648164" cy="6064073"/>
          </a:xfrm>
          <a:prstGeom prst="rect">
            <a:avLst/>
          </a:prstGeom>
          <a:ln w="12700">
            <a:miter lim="400000"/>
          </a:ln>
        </p:spPr>
      </p:pic>
      <p:sp>
        <p:nvSpPr>
          <p:cNvPr id="251" name="TextBox 5"/>
          <p:cNvSpPr txBox="1"/>
          <p:nvPr/>
        </p:nvSpPr>
        <p:spPr>
          <a:xfrm>
            <a:off x="10434320" y="6209047"/>
            <a:ext cx="1545764"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200" i="1">
                <a:solidFill>
                  <a:srgbClr val="FFFFFF"/>
                </a:solidFill>
              </a:defRPr>
            </a:lvl1pPr>
          </a:lstStyle>
          <a:p>
            <a:r>
              <a:t>Photo: Kelvin Trautman</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337" fill="hold"/>
                                        <p:tgtEl>
                                          <p:spTgt spid="24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cTn>
                <p:tgtEl>
                  <p:spTgt spid="249"/>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Content Placeholder 2"/>
          <p:cNvSpPr txBox="1">
            <a:spLocks noGrp="1"/>
          </p:cNvSpPr>
          <p:nvPr>
            <p:ph type="body" sz="quarter" idx="1"/>
          </p:nvPr>
        </p:nvSpPr>
        <p:spPr>
          <a:xfrm>
            <a:off x="637994" y="3674155"/>
            <a:ext cx="5109882" cy="2614886"/>
          </a:xfrm>
          <a:prstGeom prst="rect">
            <a:avLst/>
          </a:prstGeom>
        </p:spPr>
        <p:txBody>
          <a:bodyPr/>
          <a:lstStyle/>
          <a:p>
            <a:pPr marL="0" indent="0">
              <a:buSzTx/>
              <a:buNone/>
              <a:defRPr sz="1600">
                <a:latin typeface="Helvetica Light"/>
                <a:ea typeface="Helvetica Light"/>
                <a:cs typeface="Helvetica Light"/>
                <a:sym typeface="Helvetica Light"/>
              </a:defRPr>
            </a:pPr>
            <a:r>
              <a:t>World Agroforestry (ICRAF), </a:t>
            </a:r>
          </a:p>
          <a:p>
            <a:pPr marL="0" indent="0">
              <a:buSzTx/>
              <a:buNone/>
              <a:defRPr sz="1600">
                <a:latin typeface="Helvetica Light"/>
                <a:ea typeface="Helvetica Light"/>
                <a:cs typeface="Helvetica Light"/>
                <a:sym typeface="Helvetica Light"/>
              </a:defRPr>
            </a:pPr>
            <a:r>
              <a:t>United Nations Avenue, Gigiri, </a:t>
            </a:r>
          </a:p>
          <a:p>
            <a:pPr marL="0" indent="0">
              <a:buSzTx/>
              <a:buNone/>
              <a:defRPr sz="1600">
                <a:latin typeface="Helvetica Light"/>
                <a:ea typeface="Helvetica Light"/>
                <a:cs typeface="Helvetica Light"/>
                <a:sym typeface="Helvetica Light"/>
              </a:defRPr>
            </a:pPr>
            <a:r>
              <a:t>P.O Box 30677-00100, Nairobi, Kenya</a:t>
            </a:r>
          </a:p>
          <a:p>
            <a:pPr marL="0" indent="0">
              <a:buSzTx/>
              <a:buNone/>
              <a:defRPr sz="1600">
                <a:latin typeface="Helvetica Light"/>
                <a:ea typeface="Helvetica Light"/>
                <a:cs typeface="Helvetica Light"/>
                <a:sym typeface="Helvetica Light"/>
              </a:defRPr>
            </a:pPr>
            <a:r>
              <a:t>Phone: +254 20 722 4000</a:t>
            </a:r>
          </a:p>
          <a:p>
            <a:pPr marL="0" indent="0">
              <a:buSzTx/>
              <a:buNone/>
              <a:defRPr sz="1600">
                <a:latin typeface="Helvetica Light"/>
                <a:ea typeface="Helvetica Light"/>
                <a:cs typeface="Helvetica Light"/>
                <a:sym typeface="Helvetica Light"/>
              </a:defRPr>
            </a:pPr>
            <a:r>
              <a:t>Fax: +254 20 722 4001</a:t>
            </a:r>
          </a:p>
          <a:p>
            <a:pPr marL="0" indent="0">
              <a:buSzTx/>
              <a:buNone/>
              <a:defRPr sz="1600">
                <a:latin typeface="Helvetica Light"/>
                <a:ea typeface="Helvetica Light"/>
                <a:cs typeface="Helvetica Light"/>
                <a:sym typeface="Helvetica Light"/>
              </a:defRPr>
            </a:pPr>
            <a:r>
              <a:t>Email: </a:t>
            </a:r>
            <a:r>
              <a:rPr u="sng">
                <a:solidFill>
                  <a:srgbClr val="0563C1"/>
                </a:solidFill>
                <a:uFill>
                  <a:solidFill>
                    <a:srgbClr val="0563C1"/>
                  </a:solidFill>
                </a:uFill>
                <a:hlinkClick r:id="rId2"/>
              </a:rPr>
              <a:t>icraf@cgiar.org</a:t>
            </a:r>
          </a:p>
          <a:p>
            <a:pPr marL="0" indent="0">
              <a:buSzTx/>
              <a:buNone/>
              <a:defRPr sz="1600">
                <a:latin typeface="Helvetica Light"/>
                <a:ea typeface="Helvetica Light"/>
                <a:cs typeface="Helvetica Light"/>
                <a:sym typeface="Helvetica Light"/>
              </a:defRPr>
            </a:pPr>
            <a:r>
              <a:t>Website: </a:t>
            </a:r>
            <a:r>
              <a:rPr u="sng">
                <a:solidFill>
                  <a:srgbClr val="0563C1"/>
                </a:solidFill>
                <a:uFill>
                  <a:solidFill>
                    <a:srgbClr val="0563C1"/>
                  </a:solidFill>
                </a:uFill>
                <a:hlinkClick r:id="rId3"/>
              </a:rPr>
              <a:t>www.worldagroforestry.org</a:t>
            </a:r>
          </a:p>
        </p:txBody>
      </p:sp>
      <p:sp>
        <p:nvSpPr>
          <p:cNvPr id="254" name="TextBox 3"/>
          <p:cNvSpPr txBox="1"/>
          <p:nvPr/>
        </p:nvSpPr>
        <p:spPr>
          <a:xfrm>
            <a:off x="594360" y="568959"/>
            <a:ext cx="9062720" cy="2225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5400" b="1">
                <a:solidFill>
                  <a:srgbClr val="FFFFFF"/>
                </a:solidFill>
                <a:latin typeface="+mn-lt"/>
                <a:ea typeface="+mn-ea"/>
                <a:cs typeface="+mn-cs"/>
                <a:sym typeface="Helvetica"/>
              </a:defRPr>
            </a:pPr>
            <a:r>
              <a:rPr dirty="0"/>
              <a:t>Thank you!</a:t>
            </a:r>
            <a:endParaRPr sz="4400" dirty="0"/>
          </a:p>
          <a:p>
            <a:pPr>
              <a:defRPr sz="2800" b="1">
                <a:solidFill>
                  <a:srgbClr val="FFFFFF"/>
                </a:solidFill>
                <a:latin typeface="+mn-lt"/>
                <a:ea typeface="+mn-ea"/>
                <a:cs typeface="+mn-cs"/>
                <a:sym typeface="Helvetica"/>
              </a:defRPr>
            </a:pPr>
            <a:r>
              <a:rPr dirty="0"/>
              <a:t>Leigh Ann Winowiecki - </a:t>
            </a:r>
            <a:r>
              <a:rPr u="sng" dirty="0">
                <a:solidFill>
                  <a:schemeClr val="bg1"/>
                </a:solidFill>
                <a:uFill>
                  <a:solidFill>
                    <a:srgbClr val="0563C1"/>
                  </a:solidFill>
                </a:uFill>
                <a:hlinkClick r:id="rId4">
                  <a:extLst>
                    <a:ext uri="{A12FA001-AC4F-418D-AE19-62706E023703}">
                      <ahyp:hlinkClr xmlns:ahyp="http://schemas.microsoft.com/office/drawing/2018/hyperlinkcolor" val="tx"/>
                    </a:ext>
                  </a:extLst>
                </a:hlinkClick>
              </a:rPr>
              <a:t>L.A.Winowiecki@cgiar.org</a:t>
            </a:r>
            <a:r>
              <a:rPr dirty="0">
                <a:solidFill>
                  <a:schemeClr val="bg1"/>
                </a:solidFill>
              </a:rPr>
              <a:t> </a:t>
            </a:r>
            <a:r>
              <a:rPr b="0" dirty="0">
                <a:latin typeface="+mj-lt"/>
                <a:ea typeface="+mj-ea"/>
                <a:cs typeface="+mj-cs"/>
                <a:sym typeface="Calibri"/>
              </a:rPr>
              <a:t>@</a:t>
            </a:r>
            <a:r>
              <a:rPr b="0" dirty="0" err="1">
                <a:latin typeface="+mj-lt"/>
                <a:ea typeface="+mj-ea"/>
                <a:cs typeface="+mj-cs"/>
                <a:sym typeface="Calibri"/>
              </a:rPr>
              <a:t>lawinowiecki</a:t>
            </a:r>
            <a:endParaRPr b="0" dirty="0">
              <a:latin typeface="+mj-lt"/>
              <a:ea typeface="+mj-ea"/>
              <a:cs typeface="+mj-cs"/>
              <a:sym typeface="Calibri"/>
            </a:endParaRPr>
          </a:p>
          <a:p>
            <a:pPr>
              <a:defRPr sz="2800" b="1">
                <a:solidFill>
                  <a:srgbClr val="FFFFFF"/>
                </a:solidFill>
                <a:latin typeface="+mn-lt"/>
                <a:ea typeface="+mn-ea"/>
                <a:cs typeface="+mn-cs"/>
                <a:sym typeface="Helvetica"/>
              </a:defRPr>
            </a:pPr>
            <a:r>
              <a:rPr dirty="0"/>
              <a:t>Fergus Sinclair-</a:t>
            </a:r>
            <a:r>
              <a:rPr u="sng" dirty="0"/>
              <a:t> </a:t>
            </a:r>
            <a:r>
              <a:rPr u="sng" dirty="0" err="1"/>
              <a:t>F.Sinclair@cgiar.org</a:t>
            </a:r>
            <a:endParaRPr u="sng"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 name="Picture 4" descr="Picture 4"/>
          <p:cNvPicPr>
            <a:picLocks noChangeAspect="1"/>
          </p:cNvPicPr>
          <p:nvPr/>
        </p:nvPicPr>
        <p:blipFill>
          <a:blip r:embed="rId2" cstate="hqprint">
            <a:extLst>
              <a:ext uri="{28A0092B-C50C-407E-A947-70E740481C1C}">
                <a14:useLocalDpi xmlns:a14="http://schemas.microsoft.com/office/drawing/2010/main" val="0"/>
              </a:ext>
            </a:extLst>
          </a:blip>
          <a:srcRect/>
          <a:stretch>
            <a:fillRect/>
          </a:stretch>
        </p:blipFill>
        <p:spPr>
          <a:xfrm>
            <a:off x="-22369" y="-1"/>
            <a:ext cx="12840012" cy="7066542"/>
          </a:xfrm>
          <a:prstGeom prst="rect">
            <a:avLst/>
          </a:prstGeom>
          <a:ln w="12700">
            <a:miter lim="400000"/>
          </a:ln>
        </p:spPr>
      </p:pic>
      <p:sp>
        <p:nvSpPr>
          <p:cNvPr id="136" name="Titolo 1"/>
          <p:cNvSpPr txBox="1">
            <a:spLocks noGrp="1"/>
          </p:cNvSpPr>
          <p:nvPr>
            <p:ph type="title"/>
          </p:nvPr>
        </p:nvSpPr>
        <p:spPr>
          <a:xfrm>
            <a:off x="-1" y="787401"/>
            <a:ext cx="8822726" cy="1859547"/>
          </a:xfrm>
          <a:prstGeom prst="rect">
            <a:avLst/>
          </a:prstGeom>
          <a:solidFill>
            <a:srgbClr val="FFFFFF">
              <a:alpha val="71000"/>
            </a:srgbClr>
          </a:solidFill>
        </p:spPr>
        <p:txBody>
          <a:bodyPr/>
          <a:lstStyle>
            <a:lvl1pPr defTabSz="905255">
              <a:defRPr sz="3168"/>
            </a:lvl1pPr>
          </a:lstStyle>
          <a:p>
            <a:r>
              <a:t>Land degradation threatens the livelihoods, food and nutrition security of the poorest, most vulnerable smallholder farmers and pastoralists in Africa. </a:t>
            </a:r>
          </a:p>
        </p:txBody>
      </p:sp>
      <p:sp>
        <p:nvSpPr>
          <p:cNvPr id="137" name="TextBox 5"/>
          <p:cNvSpPr txBox="1"/>
          <p:nvPr/>
        </p:nvSpPr>
        <p:spPr>
          <a:xfrm>
            <a:off x="45720" y="6577347"/>
            <a:ext cx="1545764"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200" i="1">
                <a:solidFill>
                  <a:srgbClr val="FFFFFF"/>
                </a:solidFill>
              </a:defRPr>
            </a:lvl1pPr>
          </a:lstStyle>
          <a:p>
            <a:r>
              <a:t>Photo: Kelvin Trautman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 name="Picture 3" descr="Picture 3"/>
          <p:cNvPicPr>
            <a:picLocks noChangeAspect="1"/>
          </p:cNvPicPr>
          <p:nvPr/>
        </p:nvPicPr>
        <p:blipFill>
          <a:blip r:embed="rId2" cstate="hqprint">
            <a:extLst>
              <a:ext uri="{28A0092B-C50C-407E-A947-70E740481C1C}">
                <a14:useLocalDpi xmlns:a14="http://schemas.microsoft.com/office/drawing/2010/main" val="0"/>
              </a:ext>
            </a:extLst>
          </a:blip>
          <a:srcRect/>
          <a:stretch>
            <a:fillRect/>
          </a:stretch>
        </p:blipFill>
        <p:spPr>
          <a:xfrm>
            <a:off x="-1" y="0"/>
            <a:ext cx="12549190" cy="6858000"/>
          </a:xfrm>
          <a:prstGeom prst="rect">
            <a:avLst/>
          </a:prstGeom>
          <a:ln w="12700">
            <a:miter lim="400000"/>
          </a:ln>
        </p:spPr>
      </p:pic>
      <p:sp>
        <p:nvSpPr>
          <p:cNvPr id="140" name="Title 1"/>
          <p:cNvSpPr txBox="1">
            <a:spLocks noGrp="1"/>
          </p:cNvSpPr>
          <p:nvPr>
            <p:ph type="title"/>
          </p:nvPr>
        </p:nvSpPr>
        <p:spPr>
          <a:xfrm>
            <a:off x="-1" y="599627"/>
            <a:ext cx="8992245" cy="1508995"/>
          </a:xfrm>
          <a:prstGeom prst="rect">
            <a:avLst/>
          </a:prstGeom>
          <a:solidFill>
            <a:srgbClr val="FFFFFF">
              <a:alpha val="72000"/>
            </a:srgbClr>
          </a:solidFill>
        </p:spPr>
        <p:txBody>
          <a:bodyPr/>
          <a:lstStyle>
            <a:lvl1pPr>
              <a:defRPr sz="3200"/>
            </a:lvl1pPr>
          </a:lstStyle>
          <a:p>
            <a:r>
              <a:t>The challenge is to scale locally appropriate options with large numbers of farmers to ensure sustainable land restoration.</a:t>
            </a:r>
          </a:p>
        </p:txBody>
      </p:sp>
      <p:sp>
        <p:nvSpPr>
          <p:cNvPr id="141" name="TextBox 5"/>
          <p:cNvSpPr txBox="1"/>
          <p:nvPr/>
        </p:nvSpPr>
        <p:spPr>
          <a:xfrm>
            <a:off x="45720" y="6577347"/>
            <a:ext cx="1545764"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200" i="1">
                <a:solidFill>
                  <a:srgbClr val="FFFFFF"/>
                </a:solidFill>
              </a:defRPr>
            </a:lvl1pPr>
          </a:lstStyle>
          <a:p>
            <a:r>
              <a:t>Photo: Kelvin Trautman</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Rounded Rectangle 7"/>
          <p:cNvGrpSpPr/>
          <p:nvPr/>
        </p:nvGrpSpPr>
        <p:grpSpPr>
          <a:xfrm>
            <a:off x="1232476" y="332787"/>
            <a:ext cx="10554622" cy="1292786"/>
            <a:chOff x="0" y="0"/>
            <a:chExt cx="10554620" cy="1292785"/>
          </a:xfrm>
        </p:grpSpPr>
        <p:sp>
          <p:nvSpPr>
            <p:cNvPr id="143" name="Rounded Rectangle"/>
            <p:cNvSpPr/>
            <p:nvPr/>
          </p:nvSpPr>
          <p:spPr>
            <a:xfrm>
              <a:off x="0" y="0"/>
              <a:ext cx="10554621" cy="1292786"/>
            </a:xfrm>
            <a:prstGeom prst="roundRect">
              <a:avLst>
                <a:gd name="adj" fmla="val 16667"/>
              </a:avLst>
            </a:prstGeom>
            <a:solidFill>
              <a:srgbClr val="768530"/>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44" name="By partnering with (large-scale) development programmes we can reach the restoration targets."/>
            <p:cNvSpPr txBox="1"/>
            <p:nvPr/>
          </p:nvSpPr>
          <p:spPr>
            <a:xfrm>
              <a:off x="115178" y="111266"/>
              <a:ext cx="10324264" cy="107025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sz="2400">
                  <a:solidFill>
                    <a:srgbClr val="FFFFFF"/>
                  </a:solidFill>
                </a:defRPr>
              </a:pPr>
              <a:r>
                <a:t> </a:t>
              </a:r>
              <a:r>
                <a:rPr sz="3200" b="1">
                  <a:latin typeface="Helvetica Neue"/>
                  <a:ea typeface="Helvetica Neue"/>
                  <a:cs typeface="Helvetica Neue"/>
                  <a:sym typeface="Helvetica Neue"/>
                </a:rPr>
                <a:t>By partnering with (large-scale) development programmes we can reach the restoration targets. </a:t>
              </a:r>
            </a:p>
          </p:txBody>
        </p:sp>
      </p:grpSp>
      <p:sp>
        <p:nvSpPr>
          <p:cNvPr id="146" name="TextBox 4"/>
          <p:cNvSpPr txBox="1"/>
          <p:nvPr/>
        </p:nvSpPr>
        <p:spPr>
          <a:xfrm>
            <a:off x="6141720" y="1925248"/>
            <a:ext cx="5823592" cy="4561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3200">
                <a:latin typeface="Avenir Next Regular"/>
                <a:ea typeface="Avenir Next Regular"/>
                <a:cs typeface="Avenir Next Regular"/>
                <a:sym typeface="Avenir Next Regular"/>
              </a:defRPr>
            </a:pPr>
            <a:r>
              <a:rPr dirty="0"/>
              <a:t>“</a:t>
            </a:r>
            <a:r>
              <a:rPr dirty="0">
                <a:solidFill>
                  <a:srgbClr val="FF0000"/>
                </a:solidFill>
              </a:rPr>
              <a:t>Business as usual</a:t>
            </a:r>
            <a:r>
              <a:rPr dirty="0"/>
              <a:t>” has not produced the desired outcome of improved  food and nutrition security, reversed land degradation, job creation, and conservation of biodiversity.</a:t>
            </a:r>
          </a:p>
        </p:txBody>
      </p:sp>
      <p:pic>
        <p:nvPicPr>
          <p:cNvPr id="147" name="Picture 3" descr="Picture 3"/>
          <p:cNvPicPr>
            <a:picLocks noChangeAspect="1"/>
          </p:cNvPicPr>
          <p:nvPr/>
        </p:nvPicPr>
        <p:blipFill>
          <a:blip r:embed="rId2"/>
          <a:stretch>
            <a:fillRect/>
          </a:stretch>
        </p:blipFill>
        <p:spPr>
          <a:xfrm>
            <a:off x="1381767" y="1779686"/>
            <a:ext cx="4384553" cy="4384554"/>
          </a:xfrm>
          <a:prstGeom prst="rect">
            <a:avLst/>
          </a:prstGeom>
          <a:ln w="12700">
            <a:miter lim="400000"/>
          </a:ln>
        </p:spPr>
      </p:pic>
      <p:pic>
        <p:nvPicPr>
          <p:cNvPr id="148" name="Picture 8" descr="Picture 8"/>
          <p:cNvPicPr>
            <a:picLocks noChangeAspect="1"/>
          </p:cNvPicPr>
          <p:nvPr/>
        </p:nvPicPr>
        <p:blipFill>
          <a:blip r:embed="rId3"/>
          <a:stretch>
            <a:fillRect/>
          </a:stretch>
        </p:blipFill>
        <p:spPr>
          <a:xfrm>
            <a:off x="9882098" y="4704436"/>
            <a:ext cx="1905001" cy="1905001"/>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Freeform 33"/>
          <p:cNvSpPr/>
          <p:nvPr/>
        </p:nvSpPr>
        <p:spPr>
          <a:xfrm rot="10800000">
            <a:off x="2042312" y="4320756"/>
            <a:ext cx="7524207" cy="75764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4" y="21565"/>
                  <a:pt x="610" y="20139"/>
                  <a:pt x="712" y="19738"/>
                </a:cubicBezTo>
                <a:cubicBezTo>
                  <a:pt x="978" y="18701"/>
                  <a:pt x="1227" y="17232"/>
                  <a:pt x="1500" y="16386"/>
                </a:cubicBezTo>
                <a:cubicBezTo>
                  <a:pt x="2896" y="12053"/>
                  <a:pt x="1349" y="17077"/>
                  <a:pt x="2625" y="12290"/>
                </a:cubicBezTo>
                <a:cubicBezTo>
                  <a:pt x="2820" y="11559"/>
                  <a:pt x="4734" y="4775"/>
                  <a:pt x="4950" y="4469"/>
                </a:cubicBezTo>
                <a:cubicBezTo>
                  <a:pt x="5492" y="3700"/>
                  <a:pt x="4906" y="4622"/>
                  <a:pt x="5662" y="2979"/>
                </a:cubicBezTo>
                <a:cubicBezTo>
                  <a:pt x="5912" y="2438"/>
                  <a:pt x="6160" y="1804"/>
                  <a:pt x="6412" y="1490"/>
                </a:cubicBezTo>
                <a:cubicBezTo>
                  <a:pt x="6512" y="1366"/>
                  <a:pt x="6613" y="1291"/>
                  <a:pt x="6712" y="1117"/>
                </a:cubicBezTo>
                <a:cubicBezTo>
                  <a:pt x="6826" y="918"/>
                  <a:pt x="6935" y="490"/>
                  <a:pt x="7050" y="372"/>
                </a:cubicBezTo>
                <a:cubicBezTo>
                  <a:pt x="7299" y="117"/>
                  <a:pt x="7550" y="124"/>
                  <a:pt x="7800" y="0"/>
                </a:cubicBezTo>
                <a:lnTo>
                  <a:pt x="9450" y="745"/>
                </a:lnTo>
                <a:cubicBezTo>
                  <a:pt x="9501" y="777"/>
                  <a:pt x="9549" y="1017"/>
                  <a:pt x="9600" y="1117"/>
                </a:cubicBezTo>
                <a:cubicBezTo>
                  <a:pt x="9675" y="1265"/>
                  <a:pt x="9750" y="1342"/>
                  <a:pt x="9825" y="1490"/>
                </a:cubicBezTo>
                <a:cubicBezTo>
                  <a:pt x="10162" y="2159"/>
                  <a:pt x="9770" y="1584"/>
                  <a:pt x="10163" y="2234"/>
                </a:cubicBezTo>
                <a:cubicBezTo>
                  <a:pt x="10250" y="2379"/>
                  <a:pt x="10338" y="2483"/>
                  <a:pt x="10425" y="2607"/>
                </a:cubicBezTo>
                <a:cubicBezTo>
                  <a:pt x="10521" y="2926"/>
                  <a:pt x="10584" y="3165"/>
                  <a:pt x="10688" y="3352"/>
                </a:cubicBezTo>
                <a:cubicBezTo>
                  <a:pt x="10837" y="3621"/>
                  <a:pt x="11115" y="3800"/>
                  <a:pt x="11250" y="4469"/>
                </a:cubicBezTo>
                <a:cubicBezTo>
                  <a:pt x="11300" y="4717"/>
                  <a:pt x="11346" y="5065"/>
                  <a:pt x="11400" y="5214"/>
                </a:cubicBezTo>
                <a:cubicBezTo>
                  <a:pt x="11572" y="5689"/>
                  <a:pt x="11750" y="5965"/>
                  <a:pt x="11925" y="6331"/>
                </a:cubicBezTo>
                <a:cubicBezTo>
                  <a:pt x="11987" y="6461"/>
                  <a:pt x="12052" y="6503"/>
                  <a:pt x="12113" y="6703"/>
                </a:cubicBezTo>
                <a:cubicBezTo>
                  <a:pt x="12188" y="6952"/>
                  <a:pt x="12261" y="7242"/>
                  <a:pt x="12338" y="7448"/>
                </a:cubicBezTo>
                <a:cubicBezTo>
                  <a:pt x="12458" y="7775"/>
                  <a:pt x="12675" y="8033"/>
                  <a:pt x="12788" y="8193"/>
                </a:cubicBezTo>
                <a:cubicBezTo>
                  <a:pt x="12850" y="8441"/>
                  <a:pt x="12911" y="8746"/>
                  <a:pt x="12975" y="8938"/>
                </a:cubicBezTo>
                <a:cubicBezTo>
                  <a:pt x="13049" y="9158"/>
                  <a:pt x="13324" y="9565"/>
                  <a:pt x="13388" y="9683"/>
                </a:cubicBezTo>
                <a:cubicBezTo>
                  <a:pt x="13513" y="9916"/>
                  <a:pt x="13636" y="10275"/>
                  <a:pt x="13762" y="10428"/>
                </a:cubicBezTo>
                <a:cubicBezTo>
                  <a:pt x="14363" y="11151"/>
                  <a:pt x="14813" y="11261"/>
                  <a:pt x="15413" y="11545"/>
                </a:cubicBezTo>
                <a:cubicBezTo>
                  <a:pt x="15775" y="11421"/>
                  <a:pt x="16138" y="11464"/>
                  <a:pt x="16500" y="11172"/>
                </a:cubicBezTo>
                <a:cubicBezTo>
                  <a:pt x="16500" y="11172"/>
                  <a:pt x="16875" y="10241"/>
                  <a:pt x="16950" y="10055"/>
                </a:cubicBezTo>
                <a:cubicBezTo>
                  <a:pt x="17000" y="9931"/>
                  <a:pt x="17049" y="9746"/>
                  <a:pt x="17100" y="9683"/>
                </a:cubicBezTo>
                <a:cubicBezTo>
                  <a:pt x="17512" y="9171"/>
                  <a:pt x="17300" y="9421"/>
                  <a:pt x="17738" y="8938"/>
                </a:cubicBezTo>
                <a:cubicBezTo>
                  <a:pt x="18100" y="9062"/>
                  <a:pt x="18463" y="9092"/>
                  <a:pt x="18825" y="9310"/>
                </a:cubicBezTo>
                <a:cubicBezTo>
                  <a:pt x="18876" y="9341"/>
                  <a:pt x="18925" y="9572"/>
                  <a:pt x="18975" y="9683"/>
                </a:cubicBezTo>
                <a:cubicBezTo>
                  <a:pt x="19037" y="9820"/>
                  <a:pt x="19101" y="9889"/>
                  <a:pt x="19163" y="10055"/>
                </a:cubicBezTo>
                <a:cubicBezTo>
                  <a:pt x="19239" y="10262"/>
                  <a:pt x="19311" y="10610"/>
                  <a:pt x="19388" y="10800"/>
                </a:cubicBezTo>
                <a:cubicBezTo>
                  <a:pt x="19438" y="10924"/>
                  <a:pt x="19488" y="11025"/>
                  <a:pt x="19538" y="11172"/>
                </a:cubicBezTo>
                <a:cubicBezTo>
                  <a:pt x="19613" y="11398"/>
                  <a:pt x="19687" y="11669"/>
                  <a:pt x="19762" y="11917"/>
                </a:cubicBezTo>
                <a:lnTo>
                  <a:pt x="19988" y="12662"/>
                </a:lnTo>
                <a:lnTo>
                  <a:pt x="20100" y="13034"/>
                </a:lnTo>
                <a:lnTo>
                  <a:pt x="20213" y="13407"/>
                </a:lnTo>
                <a:cubicBezTo>
                  <a:pt x="20250" y="13655"/>
                  <a:pt x="20284" y="13970"/>
                  <a:pt x="20325" y="14152"/>
                </a:cubicBezTo>
                <a:cubicBezTo>
                  <a:pt x="20615" y="15432"/>
                  <a:pt x="20483" y="14234"/>
                  <a:pt x="20588" y="15269"/>
                </a:cubicBezTo>
                <a:lnTo>
                  <a:pt x="21600" y="20483"/>
                </a:lnTo>
              </a:path>
            </a:pathLst>
          </a:custGeom>
          <a:ln w="34925">
            <a:solidFill>
              <a:srgbClr val="76852F"/>
            </a:solidFill>
            <a:prstDash val="sysDot"/>
            <a:miter/>
          </a:ln>
        </p:spPr>
        <p:txBody>
          <a:bodyPr lIns="45719" rIns="45719" anchor="ctr"/>
          <a:lstStyle/>
          <a:p>
            <a:pPr algn="ctr">
              <a:defRPr>
                <a:solidFill>
                  <a:srgbClr val="FFFFFF"/>
                </a:solidFill>
              </a:defRPr>
            </a:pPr>
            <a:endParaRPr/>
          </a:p>
        </p:txBody>
      </p:sp>
      <p:grpSp>
        <p:nvGrpSpPr>
          <p:cNvPr id="153" name="Rounded Rectangle 9"/>
          <p:cNvGrpSpPr/>
          <p:nvPr/>
        </p:nvGrpSpPr>
        <p:grpSpPr>
          <a:xfrm>
            <a:off x="-113440" y="9446324"/>
            <a:ext cx="10101265" cy="760771"/>
            <a:chOff x="0" y="0"/>
            <a:chExt cx="10101263" cy="760769"/>
          </a:xfrm>
        </p:grpSpPr>
        <p:sp>
          <p:nvSpPr>
            <p:cNvPr id="151" name="Rounded Rectangle"/>
            <p:cNvSpPr/>
            <p:nvPr/>
          </p:nvSpPr>
          <p:spPr>
            <a:xfrm>
              <a:off x="0" y="15782"/>
              <a:ext cx="10101264" cy="729206"/>
            </a:xfrm>
            <a:prstGeom prst="roundRect">
              <a:avLst>
                <a:gd name="adj" fmla="val 16667"/>
              </a:avLst>
            </a:prstGeom>
            <a:solidFill>
              <a:srgbClr val="768530"/>
            </a:solidFill>
            <a:ln w="12700" cap="flat">
              <a:solidFill>
                <a:srgbClr val="32538F"/>
              </a:solidFill>
              <a:prstDash val="solid"/>
              <a:miter lim="800000"/>
            </a:ln>
            <a:effectLst/>
          </p:spPr>
          <p:txBody>
            <a:bodyPr wrap="square" lIns="45719" tIns="45719" rIns="45719" bIns="45719" numCol="1" anchor="ctr">
              <a:noAutofit/>
            </a:bodyPr>
            <a:lstStyle/>
            <a:p>
              <a:pPr algn="ctr">
                <a:defRPr sz="2400">
                  <a:solidFill>
                    <a:srgbClr val="FFFFFF"/>
                  </a:solidFill>
                </a:defRPr>
              </a:pPr>
              <a:endParaRPr/>
            </a:p>
          </p:txBody>
        </p:sp>
        <p:sp>
          <p:nvSpPr>
            <p:cNvPr id="152" name="Closing the learning loop between scientists, development actors, farmers and other stakeholders with nested communities of practice."/>
            <p:cNvSpPr txBox="1"/>
            <p:nvPr/>
          </p:nvSpPr>
          <p:spPr>
            <a:xfrm>
              <a:off x="87666" y="0"/>
              <a:ext cx="9925931" cy="76077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400">
                  <a:solidFill>
                    <a:srgbClr val="FFFFFF"/>
                  </a:solidFill>
                  <a:latin typeface="Calibri Light"/>
                  <a:ea typeface="Calibri Light"/>
                  <a:cs typeface="Calibri Light"/>
                  <a:sym typeface="Calibri Light"/>
                </a:defRPr>
              </a:lvl1pPr>
            </a:lstStyle>
            <a:p>
              <a:r>
                <a:t>Closing the learning loop between scientists, development actors, farmers and other stakeholders with nested communities of practice.</a:t>
              </a:r>
            </a:p>
          </p:txBody>
        </p:sp>
      </p:grpSp>
      <p:grpSp>
        <p:nvGrpSpPr>
          <p:cNvPr id="156" name="Rounded Rectangle 11"/>
          <p:cNvGrpSpPr/>
          <p:nvPr/>
        </p:nvGrpSpPr>
        <p:grpSpPr>
          <a:xfrm>
            <a:off x="1621049" y="341187"/>
            <a:ext cx="10101265" cy="840070"/>
            <a:chOff x="0" y="0"/>
            <a:chExt cx="10101263" cy="840068"/>
          </a:xfrm>
        </p:grpSpPr>
        <p:sp>
          <p:nvSpPr>
            <p:cNvPr id="154" name="Rounded Rectangle"/>
            <p:cNvSpPr/>
            <p:nvPr/>
          </p:nvSpPr>
          <p:spPr>
            <a:xfrm>
              <a:off x="0" y="0"/>
              <a:ext cx="10101264" cy="840069"/>
            </a:xfrm>
            <a:prstGeom prst="roundRect">
              <a:avLst>
                <a:gd name="adj" fmla="val 16667"/>
              </a:avLst>
            </a:prstGeom>
            <a:solidFill>
              <a:srgbClr val="768530"/>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55" name="The Research ‘in’ Development approach"/>
            <p:cNvSpPr txBox="1"/>
            <p:nvPr/>
          </p:nvSpPr>
          <p:spPr>
            <a:xfrm>
              <a:off x="93078" y="132558"/>
              <a:ext cx="9915107" cy="57495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sz="2400">
                  <a:solidFill>
                    <a:srgbClr val="FFFFFF"/>
                  </a:solidFill>
                </a:defRPr>
              </a:pPr>
              <a:r>
                <a:t> </a:t>
              </a:r>
              <a:r>
                <a:rPr sz="3200" b="1">
                  <a:latin typeface="Helvetica Neue"/>
                  <a:ea typeface="Helvetica Neue"/>
                  <a:cs typeface="Helvetica Neue"/>
                  <a:sym typeface="Helvetica Neue"/>
                </a:rPr>
                <a:t>The Research ‘in’ Development approach</a:t>
              </a:r>
            </a:p>
          </p:txBody>
        </p:sp>
      </p:grpSp>
      <p:grpSp>
        <p:nvGrpSpPr>
          <p:cNvPr id="159" name="Rounded Rectangle 12"/>
          <p:cNvGrpSpPr/>
          <p:nvPr/>
        </p:nvGrpSpPr>
        <p:grpSpPr>
          <a:xfrm>
            <a:off x="1621049" y="5698164"/>
            <a:ext cx="10101264" cy="729206"/>
            <a:chOff x="0" y="0"/>
            <a:chExt cx="10101263" cy="729205"/>
          </a:xfrm>
        </p:grpSpPr>
        <p:sp>
          <p:nvSpPr>
            <p:cNvPr id="157" name="Rounded Rectangle"/>
            <p:cNvSpPr/>
            <p:nvPr/>
          </p:nvSpPr>
          <p:spPr>
            <a:xfrm>
              <a:off x="0" y="0"/>
              <a:ext cx="10101264" cy="729206"/>
            </a:xfrm>
            <a:prstGeom prst="roundRect">
              <a:avLst>
                <a:gd name="adj" fmla="val 16667"/>
              </a:avLst>
            </a:prstGeom>
            <a:solidFill>
              <a:srgbClr val="768530"/>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58" name="By embedding co-learning we can accelerate development impacts"/>
            <p:cNvSpPr txBox="1"/>
            <p:nvPr/>
          </p:nvSpPr>
          <p:spPr>
            <a:xfrm>
              <a:off x="87666" y="134732"/>
              <a:ext cx="9925931" cy="4597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400">
                  <a:solidFill>
                    <a:srgbClr val="FFFFFF"/>
                  </a:solidFill>
                </a:defRPr>
              </a:lvl1pPr>
            </a:lstStyle>
            <a:p>
              <a:r>
                <a:t>By embedding co-learning we can accelerate development impacts</a:t>
              </a:r>
            </a:p>
          </p:txBody>
        </p:sp>
      </p:grpSp>
      <p:grpSp>
        <p:nvGrpSpPr>
          <p:cNvPr id="162" name="Group 31"/>
          <p:cNvGrpSpPr/>
          <p:nvPr/>
        </p:nvGrpSpPr>
        <p:grpSpPr>
          <a:xfrm>
            <a:off x="4934708" y="1682870"/>
            <a:ext cx="1905001" cy="2733722"/>
            <a:chOff x="0" y="0"/>
            <a:chExt cx="1905000" cy="2733721"/>
          </a:xfrm>
        </p:grpSpPr>
        <p:pic>
          <p:nvPicPr>
            <p:cNvPr id="160" name="Picture 2" descr="Picture 2"/>
            <p:cNvPicPr>
              <a:picLocks noChangeAspect="1"/>
            </p:cNvPicPr>
            <p:nvPr/>
          </p:nvPicPr>
          <p:blipFill>
            <a:blip r:embed="rId2"/>
            <a:stretch>
              <a:fillRect/>
            </a:stretch>
          </p:blipFill>
          <p:spPr>
            <a:xfrm>
              <a:off x="0" y="0"/>
              <a:ext cx="1905000" cy="1905000"/>
            </a:xfrm>
            <a:prstGeom prst="rect">
              <a:avLst/>
            </a:prstGeom>
            <a:ln w="12700" cap="flat">
              <a:noFill/>
              <a:miter lim="400000"/>
            </a:ln>
            <a:effectLst/>
          </p:spPr>
        </p:pic>
        <p:sp>
          <p:nvSpPr>
            <p:cNvPr id="161" name="TextBox 3"/>
            <p:cNvSpPr txBox="1"/>
            <p:nvPr/>
          </p:nvSpPr>
          <p:spPr>
            <a:xfrm>
              <a:off x="45719" y="1918381"/>
              <a:ext cx="1813562" cy="8153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sz="1600">
                  <a:solidFill>
                    <a:srgbClr val="76852F"/>
                  </a:solidFill>
                </a:defRPr>
              </a:lvl1pPr>
            </a:lstStyle>
            <a:p>
              <a:r>
                <a:rPr dirty="0"/>
                <a:t>Farmer- led innovation of the options</a:t>
              </a:r>
            </a:p>
          </p:txBody>
        </p:sp>
      </p:grpSp>
      <p:pic>
        <p:nvPicPr>
          <p:cNvPr id="163" name="Picture 16" descr="Picture 16"/>
          <p:cNvPicPr>
            <a:picLocks noChangeAspect="1"/>
          </p:cNvPicPr>
          <p:nvPr/>
        </p:nvPicPr>
        <p:blipFill>
          <a:blip r:embed="rId3"/>
          <a:stretch>
            <a:fillRect/>
          </a:stretch>
        </p:blipFill>
        <p:spPr>
          <a:xfrm>
            <a:off x="640645" y="1457047"/>
            <a:ext cx="1550473" cy="1550474"/>
          </a:xfrm>
          <a:prstGeom prst="rect">
            <a:avLst/>
          </a:prstGeom>
          <a:ln w="12700">
            <a:miter lim="400000"/>
          </a:ln>
        </p:spPr>
      </p:pic>
      <p:sp>
        <p:nvSpPr>
          <p:cNvPr id="164" name="TextBox 17"/>
          <p:cNvSpPr txBox="1"/>
          <p:nvPr/>
        </p:nvSpPr>
        <p:spPr>
          <a:xfrm>
            <a:off x="686363" y="2988926"/>
            <a:ext cx="1459034" cy="1297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solidFill>
                  <a:srgbClr val="76852F"/>
                </a:solidFill>
              </a:defRPr>
            </a:lvl1pPr>
          </a:lstStyle>
          <a:p>
            <a:r>
              <a:rPr dirty="0"/>
              <a:t>Understanding variations in context and drivers of adoption</a:t>
            </a:r>
          </a:p>
        </p:txBody>
      </p:sp>
      <p:grpSp>
        <p:nvGrpSpPr>
          <p:cNvPr id="167" name="Group 29"/>
          <p:cNvGrpSpPr/>
          <p:nvPr/>
        </p:nvGrpSpPr>
        <p:grpSpPr>
          <a:xfrm>
            <a:off x="9594683" y="1524221"/>
            <a:ext cx="1718916" cy="2882529"/>
            <a:chOff x="0" y="0"/>
            <a:chExt cx="1718915" cy="2882528"/>
          </a:xfrm>
        </p:grpSpPr>
        <p:pic>
          <p:nvPicPr>
            <p:cNvPr id="165" name="Picture 19" descr="Picture 19"/>
            <p:cNvPicPr>
              <a:picLocks noChangeAspect="1"/>
            </p:cNvPicPr>
            <p:nvPr/>
          </p:nvPicPr>
          <p:blipFill>
            <a:blip r:embed="rId4"/>
            <a:stretch>
              <a:fillRect/>
            </a:stretch>
          </p:blipFill>
          <p:spPr>
            <a:xfrm>
              <a:off x="0" y="0"/>
              <a:ext cx="1626159" cy="1626159"/>
            </a:xfrm>
            <a:prstGeom prst="rect">
              <a:avLst/>
            </a:prstGeom>
            <a:ln w="12700" cap="flat">
              <a:noFill/>
              <a:miter lim="400000"/>
            </a:ln>
            <a:effectLst/>
          </p:spPr>
        </p:pic>
        <p:sp>
          <p:nvSpPr>
            <p:cNvPr id="166" name="TextBox 20"/>
            <p:cNvSpPr txBox="1"/>
            <p:nvPr/>
          </p:nvSpPr>
          <p:spPr>
            <a:xfrm>
              <a:off x="34334" y="1584588"/>
              <a:ext cx="1684582" cy="1297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sz="1600">
                  <a:solidFill>
                    <a:srgbClr val="76852F"/>
                  </a:solidFill>
                </a:defRPr>
              </a:lvl1pPr>
            </a:lstStyle>
            <a:p>
              <a:r>
                <a:t>Co-learning to share knowledge and Influence development projects</a:t>
              </a:r>
            </a:p>
          </p:txBody>
        </p:sp>
      </p:grpSp>
      <p:grpSp>
        <p:nvGrpSpPr>
          <p:cNvPr id="170" name="Group 30"/>
          <p:cNvGrpSpPr/>
          <p:nvPr/>
        </p:nvGrpSpPr>
        <p:grpSpPr>
          <a:xfrm>
            <a:off x="2771187" y="2533475"/>
            <a:ext cx="1661359" cy="2656277"/>
            <a:chOff x="0" y="0"/>
            <a:chExt cx="1661358" cy="2656276"/>
          </a:xfrm>
        </p:grpSpPr>
        <p:pic>
          <p:nvPicPr>
            <p:cNvPr id="168" name="Picture 24" descr="Picture 24"/>
            <p:cNvPicPr>
              <a:picLocks noChangeAspect="1"/>
            </p:cNvPicPr>
            <p:nvPr/>
          </p:nvPicPr>
          <p:blipFill>
            <a:blip r:embed="rId5"/>
            <a:stretch>
              <a:fillRect/>
            </a:stretch>
          </p:blipFill>
          <p:spPr>
            <a:xfrm>
              <a:off x="96162" y="0"/>
              <a:ext cx="1565197" cy="1565197"/>
            </a:xfrm>
            <a:prstGeom prst="rect">
              <a:avLst/>
            </a:prstGeom>
            <a:ln w="12700" cap="flat">
              <a:noFill/>
              <a:miter lim="400000"/>
            </a:ln>
            <a:effectLst/>
          </p:spPr>
        </p:pic>
        <p:sp>
          <p:nvSpPr>
            <p:cNvPr id="169" name="TextBox 25"/>
            <p:cNvSpPr txBox="1"/>
            <p:nvPr/>
          </p:nvSpPr>
          <p:spPr>
            <a:xfrm>
              <a:off x="0" y="1599636"/>
              <a:ext cx="1565197" cy="1056641"/>
            </a:xfrm>
            <a:prstGeom prst="rect">
              <a:avLst/>
            </a:prstGeom>
            <a:solidFill>
              <a:srgbClr val="FFFFFF"/>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sz="1600">
                  <a:solidFill>
                    <a:srgbClr val="76852F"/>
                  </a:solidFill>
                </a:defRPr>
              </a:lvl1pPr>
            </a:lstStyle>
            <a:p>
              <a:r>
                <a:t>Simple to use tools matching options to context</a:t>
              </a:r>
            </a:p>
          </p:txBody>
        </p:sp>
      </p:grpSp>
      <p:grpSp>
        <p:nvGrpSpPr>
          <p:cNvPr id="173" name="Group 28"/>
          <p:cNvGrpSpPr/>
          <p:nvPr/>
        </p:nvGrpSpPr>
        <p:grpSpPr>
          <a:xfrm>
            <a:off x="7317800" y="2868644"/>
            <a:ext cx="1776021" cy="2565026"/>
            <a:chOff x="0" y="0"/>
            <a:chExt cx="1776020" cy="2565025"/>
          </a:xfrm>
        </p:grpSpPr>
        <p:pic>
          <p:nvPicPr>
            <p:cNvPr id="171" name="Picture 22" descr="Picture 22"/>
            <p:cNvPicPr>
              <a:picLocks noChangeAspect="1"/>
            </p:cNvPicPr>
            <p:nvPr/>
          </p:nvPicPr>
          <p:blipFill>
            <a:blip r:embed="rId6"/>
            <a:stretch>
              <a:fillRect/>
            </a:stretch>
          </p:blipFill>
          <p:spPr>
            <a:xfrm>
              <a:off x="233003" y="0"/>
              <a:ext cx="1543018" cy="1543018"/>
            </a:xfrm>
            <a:prstGeom prst="rect">
              <a:avLst/>
            </a:prstGeom>
            <a:ln w="12700" cap="flat">
              <a:noFill/>
              <a:miter lim="400000"/>
            </a:ln>
            <a:effectLst/>
          </p:spPr>
        </p:pic>
        <p:sp>
          <p:nvSpPr>
            <p:cNvPr id="172" name="TextBox 27"/>
            <p:cNvSpPr txBox="1"/>
            <p:nvPr/>
          </p:nvSpPr>
          <p:spPr>
            <a:xfrm>
              <a:off x="0" y="1508385"/>
              <a:ext cx="1776021" cy="1056641"/>
            </a:xfrm>
            <a:prstGeom prst="rect">
              <a:avLst/>
            </a:prstGeom>
            <a:solidFill>
              <a:srgbClr val="FFFFFF"/>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sz="1600">
                  <a:solidFill>
                    <a:srgbClr val="76852F"/>
                  </a:solidFill>
                </a:defRPr>
              </a:lvl1pPr>
            </a:lstStyle>
            <a:p>
              <a:r>
                <a:rPr dirty="0"/>
                <a:t>Assessment of performance to improve interventions</a:t>
              </a:r>
            </a:p>
          </p:txBody>
        </p:sp>
      </p:grpSp>
      <p:sp>
        <p:nvSpPr>
          <p:cNvPr id="174" name="Freeform 32"/>
          <p:cNvSpPr/>
          <p:nvPr/>
        </p:nvSpPr>
        <p:spPr>
          <a:xfrm>
            <a:off x="2333897" y="1510840"/>
            <a:ext cx="7524206" cy="9945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4" y="21565"/>
                  <a:pt x="610" y="20139"/>
                  <a:pt x="712" y="19738"/>
                </a:cubicBezTo>
                <a:cubicBezTo>
                  <a:pt x="978" y="18701"/>
                  <a:pt x="1227" y="17232"/>
                  <a:pt x="1500" y="16386"/>
                </a:cubicBezTo>
                <a:cubicBezTo>
                  <a:pt x="2896" y="12053"/>
                  <a:pt x="1349" y="17077"/>
                  <a:pt x="2625" y="12290"/>
                </a:cubicBezTo>
                <a:cubicBezTo>
                  <a:pt x="2820" y="11559"/>
                  <a:pt x="4734" y="4775"/>
                  <a:pt x="4950" y="4469"/>
                </a:cubicBezTo>
                <a:cubicBezTo>
                  <a:pt x="5492" y="3700"/>
                  <a:pt x="4906" y="4622"/>
                  <a:pt x="5662" y="2979"/>
                </a:cubicBezTo>
                <a:cubicBezTo>
                  <a:pt x="5912" y="2438"/>
                  <a:pt x="6160" y="1804"/>
                  <a:pt x="6412" y="1490"/>
                </a:cubicBezTo>
                <a:cubicBezTo>
                  <a:pt x="6512" y="1366"/>
                  <a:pt x="6613" y="1291"/>
                  <a:pt x="6712" y="1117"/>
                </a:cubicBezTo>
                <a:cubicBezTo>
                  <a:pt x="6826" y="918"/>
                  <a:pt x="6935" y="490"/>
                  <a:pt x="7050" y="372"/>
                </a:cubicBezTo>
                <a:cubicBezTo>
                  <a:pt x="7299" y="117"/>
                  <a:pt x="7550" y="124"/>
                  <a:pt x="7800" y="0"/>
                </a:cubicBezTo>
                <a:lnTo>
                  <a:pt x="9450" y="745"/>
                </a:lnTo>
                <a:cubicBezTo>
                  <a:pt x="9501" y="777"/>
                  <a:pt x="9549" y="1017"/>
                  <a:pt x="9600" y="1117"/>
                </a:cubicBezTo>
                <a:cubicBezTo>
                  <a:pt x="9675" y="1265"/>
                  <a:pt x="9750" y="1342"/>
                  <a:pt x="9825" y="1490"/>
                </a:cubicBezTo>
                <a:cubicBezTo>
                  <a:pt x="10162" y="2159"/>
                  <a:pt x="9770" y="1584"/>
                  <a:pt x="10163" y="2234"/>
                </a:cubicBezTo>
                <a:cubicBezTo>
                  <a:pt x="10250" y="2379"/>
                  <a:pt x="10338" y="2483"/>
                  <a:pt x="10425" y="2607"/>
                </a:cubicBezTo>
                <a:cubicBezTo>
                  <a:pt x="10521" y="2926"/>
                  <a:pt x="10584" y="3165"/>
                  <a:pt x="10688" y="3352"/>
                </a:cubicBezTo>
                <a:cubicBezTo>
                  <a:pt x="10837" y="3621"/>
                  <a:pt x="11115" y="3800"/>
                  <a:pt x="11250" y="4469"/>
                </a:cubicBezTo>
                <a:cubicBezTo>
                  <a:pt x="11300" y="4717"/>
                  <a:pt x="11346" y="5065"/>
                  <a:pt x="11400" y="5214"/>
                </a:cubicBezTo>
                <a:cubicBezTo>
                  <a:pt x="11572" y="5689"/>
                  <a:pt x="11750" y="5965"/>
                  <a:pt x="11925" y="6331"/>
                </a:cubicBezTo>
                <a:cubicBezTo>
                  <a:pt x="11987" y="6461"/>
                  <a:pt x="12052" y="6503"/>
                  <a:pt x="12113" y="6703"/>
                </a:cubicBezTo>
                <a:cubicBezTo>
                  <a:pt x="12188" y="6952"/>
                  <a:pt x="12261" y="7242"/>
                  <a:pt x="12338" y="7448"/>
                </a:cubicBezTo>
                <a:cubicBezTo>
                  <a:pt x="12458" y="7775"/>
                  <a:pt x="12675" y="8033"/>
                  <a:pt x="12788" y="8193"/>
                </a:cubicBezTo>
                <a:cubicBezTo>
                  <a:pt x="12850" y="8441"/>
                  <a:pt x="12911" y="8746"/>
                  <a:pt x="12975" y="8938"/>
                </a:cubicBezTo>
                <a:cubicBezTo>
                  <a:pt x="13049" y="9158"/>
                  <a:pt x="13324" y="9565"/>
                  <a:pt x="13388" y="9683"/>
                </a:cubicBezTo>
                <a:cubicBezTo>
                  <a:pt x="13513" y="9916"/>
                  <a:pt x="13636" y="10275"/>
                  <a:pt x="13762" y="10428"/>
                </a:cubicBezTo>
                <a:cubicBezTo>
                  <a:pt x="14363" y="11151"/>
                  <a:pt x="14813" y="11261"/>
                  <a:pt x="15413" y="11545"/>
                </a:cubicBezTo>
                <a:cubicBezTo>
                  <a:pt x="15775" y="11421"/>
                  <a:pt x="16138" y="11464"/>
                  <a:pt x="16500" y="11172"/>
                </a:cubicBezTo>
                <a:cubicBezTo>
                  <a:pt x="16500" y="11172"/>
                  <a:pt x="16875" y="10241"/>
                  <a:pt x="16950" y="10055"/>
                </a:cubicBezTo>
                <a:cubicBezTo>
                  <a:pt x="17000" y="9931"/>
                  <a:pt x="17049" y="9746"/>
                  <a:pt x="17100" y="9683"/>
                </a:cubicBezTo>
                <a:cubicBezTo>
                  <a:pt x="17512" y="9171"/>
                  <a:pt x="17300" y="9421"/>
                  <a:pt x="17738" y="8938"/>
                </a:cubicBezTo>
                <a:cubicBezTo>
                  <a:pt x="18100" y="9062"/>
                  <a:pt x="18463" y="9092"/>
                  <a:pt x="18825" y="9310"/>
                </a:cubicBezTo>
                <a:cubicBezTo>
                  <a:pt x="18876" y="9341"/>
                  <a:pt x="18925" y="9572"/>
                  <a:pt x="18975" y="9683"/>
                </a:cubicBezTo>
                <a:cubicBezTo>
                  <a:pt x="19037" y="9820"/>
                  <a:pt x="19101" y="9889"/>
                  <a:pt x="19163" y="10055"/>
                </a:cubicBezTo>
                <a:cubicBezTo>
                  <a:pt x="19239" y="10262"/>
                  <a:pt x="19311" y="10610"/>
                  <a:pt x="19388" y="10800"/>
                </a:cubicBezTo>
                <a:cubicBezTo>
                  <a:pt x="19438" y="10924"/>
                  <a:pt x="19488" y="11025"/>
                  <a:pt x="19538" y="11172"/>
                </a:cubicBezTo>
                <a:cubicBezTo>
                  <a:pt x="19613" y="11398"/>
                  <a:pt x="19687" y="11669"/>
                  <a:pt x="19762" y="11917"/>
                </a:cubicBezTo>
                <a:lnTo>
                  <a:pt x="19988" y="12662"/>
                </a:lnTo>
                <a:lnTo>
                  <a:pt x="20100" y="13034"/>
                </a:lnTo>
                <a:lnTo>
                  <a:pt x="20213" y="13407"/>
                </a:lnTo>
                <a:cubicBezTo>
                  <a:pt x="20250" y="13655"/>
                  <a:pt x="20284" y="13970"/>
                  <a:pt x="20325" y="14152"/>
                </a:cubicBezTo>
                <a:cubicBezTo>
                  <a:pt x="20615" y="15432"/>
                  <a:pt x="20483" y="14234"/>
                  <a:pt x="20588" y="15269"/>
                </a:cubicBezTo>
                <a:lnTo>
                  <a:pt x="21600" y="20483"/>
                </a:lnTo>
              </a:path>
            </a:pathLst>
          </a:custGeom>
          <a:ln w="34925">
            <a:solidFill>
              <a:srgbClr val="76852F"/>
            </a:solidFill>
            <a:prstDash val="sysDot"/>
            <a:miter/>
          </a:ln>
        </p:spPr>
        <p:txBody>
          <a:bodyPr lIns="45719" rIns="45719" anchor="ctr"/>
          <a:lstStyle/>
          <a:p>
            <a:pPr algn="ctr">
              <a:defRPr>
                <a:solidFill>
                  <a:srgbClr val="FFFFFF"/>
                </a:solidFill>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Shape 151"/>
          <p:cNvSpPr txBox="1">
            <a:spLocks noGrp="1"/>
          </p:cNvSpPr>
          <p:nvPr>
            <p:ph type="ctrTitle"/>
          </p:nvPr>
        </p:nvSpPr>
        <p:spPr>
          <a:xfrm>
            <a:off x="1411705" y="313794"/>
            <a:ext cx="9756300" cy="654990"/>
          </a:xfrm>
          <a:prstGeom prst="rect">
            <a:avLst/>
          </a:prstGeom>
        </p:spPr>
        <p:txBody>
          <a:bodyPr/>
          <a:lstStyle>
            <a:lvl1pPr>
              <a:defRPr sz="3200" b="1">
                <a:latin typeface="Helvetica Neue"/>
                <a:ea typeface="Helvetica Neue"/>
                <a:cs typeface="Helvetica Neue"/>
                <a:sym typeface="Helvetica Neue"/>
              </a:defRPr>
            </a:lvl1pPr>
          </a:lstStyle>
          <a:p>
            <a:r>
              <a:t>Scaling: Link with IFAD Country Programmes</a:t>
            </a:r>
          </a:p>
        </p:txBody>
      </p:sp>
      <p:grpSp>
        <p:nvGrpSpPr>
          <p:cNvPr id="179" name="Shape 152"/>
          <p:cNvGrpSpPr/>
          <p:nvPr/>
        </p:nvGrpSpPr>
        <p:grpSpPr>
          <a:xfrm>
            <a:off x="6117997" y="1175533"/>
            <a:ext cx="5486401" cy="1918797"/>
            <a:chOff x="0" y="0"/>
            <a:chExt cx="5486400" cy="1918795"/>
          </a:xfrm>
        </p:grpSpPr>
        <p:sp>
          <p:nvSpPr>
            <p:cNvPr id="177" name="Rectangle"/>
            <p:cNvSpPr/>
            <p:nvPr/>
          </p:nvSpPr>
          <p:spPr>
            <a:xfrm>
              <a:off x="0" y="-1"/>
              <a:ext cx="5486400" cy="1918797"/>
            </a:xfrm>
            <a:prstGeom prst="rect">
              <a:avLst/>
            </a:prstGeom>
            <a:blipFill rotWithShape="1">
              <a:blip r:embed="rId3"/>
              <a:srcRect/>
              <a:tile tx="0" ty="0" sx="100000" sy="100000" flip="none" algn="tl"/>
            </a:blipFill>
            <a:ln w="12700" cap="flat">
              <a:noFill/>
              <a:miter lim="400000"/>
            </a:ln>
            <a:effectLst>
              <a:outerShdw blurRad="25400" dist="25400" dir="2388334" rotWithShape="0">
                <a:srgbClr val="000000">
                  <a:alpha val="79310"/>
                </a:srgbClr>
              </a:outerShdw>
            </a:effectLst>
          </p:spPr>
          <p:txBody>
            <a:bodyPr wrap="square" lIns="45719" tIns="45719" rIns="45719" bIns="45719" numCol="1" anchor="ctr">
              <a:noAutofit/>
            </a:bodyPr>
            <a:lstStyle/>
            <a:p>
              <a:pPr>
                <a:defRPr sz="2000">
                  <a:solidFill>
                    <a:srgbClr val="FFFFFF"/>
                  </a:solidFill>
                </a:defRPr>
              </a:pPr>
              <a:endParaRPr/>
            </a:p>
          </p:txBody>
        </p:sp>
        <p:sp>
          <p:nvSpPr>
            <p:cNvPr id="178" name="Kenya…"/>
            <p:cNvSpPr txBox="1"/>
            <p:nvPr/>
          </p:nvSpPr>
          <p:spPr>
            <a:xfrm>
              <a:off x="0" y="161678"/>
              <a:ext cx="5486400" cy="159543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spAutoFit/>
            </a:bodyPr>
            <a:lstStyle/>
            <a:p>
              <a:pPr>
                <a:defRPr sz="2000" b="1">
                  <a:solidFill>
                    <a:srgbClr val="FFFFFF"/>
                  </a:solidFill>
                  <a:latin typeface="+mn-lt"/>
                  <a:ea typeface="+mn-ea"/>
                  <a:cs typeface="+mn-cs"/>
                  <a:sym typeface="Helvetica"/>
                </a:defRPr>
              </a:pPr>
              <a:r>
                <a:t>Kenya</a:t>
              </a:r>
              <a:endParaRPr sz="2400"/>
            </a:p>
            <a:p>
              <a:pPr marL="160728" indent="-160728">
                <a:buSzPct val="100000"/>
                <a:buChar char="•"/>
                <a:defRPr sz="2000">
                  <a:solidFill>
                    <a:srgbClr val="FFFFFF"/>
                  </a:solidFill>
                </a:defRPr>
              </a:pPr>
              <a:r>
                <a:t>Kenya Cereal Enhancement Programme/ Climate Resilient Agricultural Livelihoods  (KCEP-CRAL)</a:t>
              </a:r>
            </a:p>
            <a:p>
              <a:pPr marL="160728" indent="-160728">
                <a:buSzPct val="100000"/>
                <a:buChar char="•"/>
                <a:defRPr sz="2000">
                  <a:solidFill>
                    <a:srgbClr val="FFFFFF"/>
                  </a:solidFill>
                </a:defRPr>
              </a:pPr>
              <a:r>
                <a:t>Upper Tana Nairobi Water Fund (UTNaWF)</a:t>
              </a:r>
              <a:endParaRPr sz="2400"/>
            </a:p>
            <a:p>
              <a:pPr marL="160728" indent="-160728">
                <a:buSzPct val="100000"/>
                <a:buChar char="•"/>
                <a:defRPr sz="2000">
                  <a:solidFill>
                    <a:srgbClr val="FFFFFF"/>
                  </a:solidFill>
                </a:defRPr>
              </a:pPr>
              <a:r>
                <a:t>Upper Tana Natural Resource Management</a:t>
              </a:r>
            </a:p>
          </p:txBody>
        </p:sp>
      </p:grpSp>
      <p:grpSp>
        <p:nvGrpSpPr>
          <p:cNvPr id="182" name="Shape 153"/>
          <p:cNvGrpSpPr/>
          <p:nvPr/>
        </p:nvGrpSpPr>
        <p:grpSpPr>
          <a:xfrm>
            <a:off x="561474" y="3198694"/>
            <a:ext cx="5486401" cy="2136434"/>
            <a:chOff x="0" y="0"/>
            <a:chExt cx="5486400" cy="2136432"/>
          </a:xfrm>
        </p:grpSpPr>
        <p:sp>
          <p:nvSpPr>
            <p:cNvPr id="180" name="Rectangle"/>
            <p:cNvSpPr/>
            <p:nvPr/>
          </p:nvSpPr>
          <p:spPr>
            <a:xfrm>
              <a:off x="0" y="0"/>
              <a:ext cx="5486400" cy="2136433"/>
            </a:xfrm>
            <a:prstGeom prst="rect">
              <a:avLst/>
            </a:prstGeom>
            <a:blipFill rotWithShape="1">
              <a:blip r:embed="rId4"/>
              <a:srcRect/>
              <a:tile tx="0" ty="0" sx="100000" sy="100000" flip="none" algn="tl"/>
            </a:blipFill>
            <a:ln w="12700" cap="flat">
              <a:noFill/>
              <a:miter lim="400000"/>
            </a:ln>
            <a:effectLst>
              <a:outerShdw blurRad="50800" dist="12700" rotWithShape="0">
                <a:srgbClr val="000000">
                  <a:alpha val="50000"/>
                </a:srgbClr>
              </a:outerShdw>
            </a:effectLst>
          </p:spPr>
          <p:txBody>
            <a:bodyPr wrap="square" lIns="45719" tIns="45719" rIns="45719" bIns="45719" numCol="1" anchor="ctr">
              <a:noAutofit/>
            </a:bodyPr>
            <a:lstStyle/>
            <a:p>
              <a:pPr>
                <a:defRPr sz="2400">
                  <a:solidFill>
                    <a:srgbClr val="FFFFFF"/>
                  </a:solidFill>
                </a:defRPr>
              </a:pPr>
              <a:endParaRPr/>
            </a:p>
          </p:txBody>
        </p:sp>
        <p:sp>
          <p:nvSpPr>
            <p:cNvPr id="181" name="Ethiopia…"/>
            <p:cNvSpPr txBox="1"/>
            <p:nvPr/>
          </p:nvSpPr>
          <p:spPr>
            <a:xfrm>
              <a:off x="0" y="118097"/>
              <a:ext cx="5486400" cy="190023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spAutoFit/>
            </a:bodyPr>
            <a:lstStyle/>
            <a:p>
              <a:pPr>
                <a:defRPr sz="2000" b="1">
                  <a:solidFill>
                    <a:srgbClr val="FFFFFF"/>
                  </a:solidFill>
                  <a:latin typeface="+mn-lt"/>
                  <a:ea typeface="+mn-ea"/>
                  <a:cs typeface="+mn-cs"/>
                  <a:sym typeface="Helvetica"/>
                </a:defRPr>
              </a:pPr>
              <a:r>
                <a:t>Ethiopia </a:t>
              </a:r>
              <a:endParaRPr sz="2400"/>
            </a:p>
            <a:p>
              <a:pPr marL="160728" indent="-160728">
                <a:buSzPct val="100000"/>
                <a:buChar char="•"/>
                <a:defRPr sz="2000">
                  <a:solidFill>
                    <a:srgbClr val="FFFFFF"/>
                  </a:solidFill>
                </a:defRPr>
              </a:pPr>
              <a:r>
                <a:t>Community-based Integrated Natural Resources Management Project’ (CBINReMP) - in Gonder </a:t>
              </a:r>
              <a:endParaRPr sz="2400"/>
            </a:p>
            <a:p>
              <a:pPr marL="160728" indent="-160728">
                <a:buSzPct val="100000"/>
                <a:buChar char="•"/>
                <a:defRPr sz="2000">
                  <a:solidFill>
                    <a:srgbClr val="FFFFFF"/>
                  </a:solidFill>
                </a:defRPr>
              </a:pPr>
              <a:r>
                <a:t>Participatory small-scale irrigation development project (PASIDP II) in Amhara, Tigray, Oromia, and SNNP Regions</a:t>
              </a:r>
            </a:p>
          </p:txBody>
        </p:sp>
      </p:grpSp>
      <p:sp>
        <p:nvSpPr>
          <p:cNvPr id="183" name="Shape 154"/>
          <p:cNvSpPr/>
          <p:nvPr/>
        </p:nvSpPr>
        <p:spPr>
          <a:xfrm>
            <a:off x="561474" y="1184812"/>
            <a:ext cx="5486401" cy="1900239"/>
          </a:xfrm>
          <a:prstGeom prst="rect">
            <a:avLst/>
          </a:prstGeom>
          <a:blipFill>
            <a:blip r:embed="rId5"/>
          </a:blipFill>
          <a:ln w="12700">
            <a:miter lim="400000"/>
          </a:ln>
          <a:effectLst>
            <a:outerShdw blurRad="38100" dist="25400" dir="5400000" rotWithShape="0">
              <a:srgbClr val="000000">
                <a:alpha val="50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000" b="1">
                <a:solidFill>
                  <a:srgbClr val="FFFFFF"/>
                </a:solidFill>
                <a:latin typeface="+mn-lt"/>
                <a:ea typeface="+mn-ea"/>
                <a:cs typeface="+mn-cs"/>
                <a:sym typeface="Helvetica"/>
              </a:defRPr>
            </a:pPr>
            <a:r>
              <a:t>Mali  </a:t>
            </a:r>
            <a:endParaRPr sz="2400"/>
          </a:p>
          <a:p>
            <a:pPr marL="160728" indent="-160728">
              <a:buSzPct val="100000"/>
              <a:buChar char="•"/>
              <a:defRPr sz="2000">
                <a:solidFill>
                  <a:srgbClr val="FFFFFF"/>
                </a:solidFill>
              </a:defRPr>
            </a:pPr>
            <a:r>
              <a:t>Projet d’Adaptation de la Petite Agriculture Paysanne aux Changements Climatiques au Mali/ Agricultural Productivity/Adaptation for Smallholder Agriculture  Programme (PAPAM/ASAP)</a:t>
            </a:r>
          </a:p>
        </p:txBody>
      </p:sp>
      <p:grpSp>
        <p:nvGrpSpPr>
          <p:cNvPr id="186" name="Shape 155"/>
          <p:cNvGrpSpPr/>
          <p:nvPr/>
        </p:nvGrpSpPr>
        <p:grpSpPr>
          <a:xfrm>
            <a:off x="6117997" y="3202518"/>
            <a:ext cx="5486401" cy="2136434"/>
            <a:chOff x="0" y="0"/>
            <a:chExt cx="5486400" cy="2136432"/>
          </a:xfrm>
        </p:grpSpPr>
        <p:sp>
          <p:nvSpPr>
            <p:cNvPr id="184" name="Rectangle"/>
            <p:cNvSpPr/>
            <p:nvPr/>
          </p:nvSpPr>
          <p:spPr>
            <a:xfrm>
              <a:off x="0" y="0"/>
              <a:ext cx="5486400" cy="2136433"/>
            </a:xfrm>
            <a:prstGeom prst="rect">
              <a:avLst/>
            </a:prstGeom>
            <a:blipFill rotWithShape="1">
              <a:blip r:embed="rId6"/>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45719" tIns="45719" rIns="45719" bIns="45719" numCol="1" anchor="ctr">
              <a:noAutofit/>
            </a:bodyPr>
            <a:lstStyle/>
            <a:p>
              <a:pPr>
                <a:defRPr sz="2400">
                  <a:solidFill>
                    <a:srgbClr val="FFFFFF"/>
                  </a:solidFill>
                </a:defRPr>
              </a:pPr>
              <a:endParaRPr/>
            </a:p>
          </p:txBody>
        </p:sp>
        <p:sp>
          <p:nvSpPr>
            <p:cNvPr id="185" name="Niger…"/>
            <p:cNvSpPr txBox="1"/>
            <p:nvPr/>
          </p:nvSpPr>
          <p:spPr>
            <a:xfrm>
              <a:off x="0" y="118097"/>
              <a:ext cx="5486400" cy="190023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spAutoFit/>
            </a:bodyPr>
            <a:lstStyle/>
            <a:p>
              <a:pPr>
                <a:defRPr sz="2000" b="1">
                  <a:solidFill>
                    <a:srgbClr val="FFFFFF"/>
                  </a:solidFill>
                  <a:latin typeface="+mn-lt"/>
                  <a:ea typeface="+mn-ea"/>
                  <a:cs typeface="+mn-cs"/>
                  <a:sym typeface="Helvetica"/>
                </a:defRPr>
              </a:pPr>
              <a:r>
                <a:t>Niger</a:t>
              </a:r>
              <a:endParaRPr sz="2400"/>
            </a:p>
            <a:p>
              <a:pPr marL="160728" indent="-160728">
                <a:buSzPct val="100000"/>
                <a:buChar char="•"/>
                <a:defRPr sz="2000">
                  <a:solidFill>
                    <a:srgbClr val="FFFFFF"/>
                  </a:solidFill>
                </a:defRPr>
              </a:pPr>
              <a:r>
                <a:t>Programme d’amélioration de la productivité et de la résilience de l’agriculture dans les  Régions de Maradi, Tahoua et Zinder (PASADEM, RUMAWU)</a:t>
              </a:r>
              <a:endParaRPr sz="2400"/>
            </a:p>
            <a:p>
              <a:pPr marL="160728" indent="-160728">
                <a:buSzPct val="100000"/>
                <a:buChar char="•"/>
                <a:defRPr sz="2000">
                  <a:solidFill>
                    <a:srgbClr val="FFFFFF"/>
                  </a:solidFill>
                </a:defRPr>
              </a:pPr>
              <a:r>
                <a:t>Programme de Développement de l’agriculture familiale (ProDAF)</a:t>
              </a:r>
            </a:p>
          </p:txBody>
        </p:sp>
      </p:grpSp>
      <p:sp>
        <p:nvSpPr>
          <p:cNvPr id="187" name="Shape 157"/>
          <p:cNvSpPr/>
          <p:nvPr/>
        </p:nvSpPr>
        <p:spPr>
          <a:xfrm>
            <a:off x="561474" y="5405045"/>
            <a:ext cx="11069051" cy="985839"/>
          </a:xfrm>
          <a:prstGeom prst="rect">
            <a:avLst/>
          </a:prstGeom>
          <a:solidFill>
            <a:srgbClr val="797979"/>
          </a:solidFill>
          <a:ln w="12700">
            <a:miter lim="400000"/>
          </a:ln>
          <a:effectLst>
            <a:outerShdw blurRad="38100" dist="25400" dir="5400000" rotWithShape="0">
              <a:srgbClr val="000000">
                <a:alpha val="50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000" b="1">
                <a:solidFill>
                  <a:srgbClr val="FFFFFF"/>
                </a:solidFill>
                <a:latin typeface="+mn-lt"/>
                <a:ea typeface="+mn-ea"/>
                <a:cs typeface="+mn-cs"/>
                <a:sym typeface="Helvetica"/>
              </a:defRPr>
            </a:pPr>
            <a:r>
              <a:t>GEF-IAP - Resilient Food Systems</a:t>
            </a:r>
          </a:p>
          <a:p>
            <a:pPr marL="160728" indent="-160728">
              <a:buSzPct val="100000"/>
              <a:buChar char="•"/>
              <a:defRPr sz="2000">
                <a:solidFill>
                  <a:srgbClr val="FFFFFF"/>
                </a:solidFill>
              </a:defRPr>
            </a:pPr>
            <a:r>
              <a:t>Cross-cutting capacity building, knowledge services and coordination project for the Food Security Integrated Approach Pilot Program</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TextBox 15"/>
          <p:cNvSpPr txBox="1"/>
          <p:nvPr/>
        </p:nvSpPr>
        <p:spPr>
          <a:xfrm>
            <a:off x="307461" y="1330210"/>
            <a:ext cx="3889067" cy="44869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3200" b="1">
                <a:latin typeface="Helvetica Neue"/>
                <a:ea typeface="Helvetica Neue"/>
                <a:cs typeface="Helvetica Neue"/>
                <a:sym typeface="Helvetica Neue"/>
              </a:defRPr>
            </a:pPr>
            <a:r>
              <a:t>Co-learning with </a:t>
            </a:r>
            <a:r>
              <a:rPr>
                <a:solidFill>
                  <a:srgbClr val="76852F"/>
                </a:solidFill>
              </a:rPr>
              <a:t>nested</a:t>
            </a:r>
            <a:r>
              <a:t> Communities of Practice</a:t>
            </a:r>
          </a:p>
          <a:p>
            <a:pPr>
              <a:defRPr sz="3200" b="1">
                <a:latin typeface="Helvetica Neue"/>
                <a:ea typeface="Helvetica Neue"/>
                <a:cs typeface="Helvetica Neue"/>
                <a:sym typeface="Helvetica Neue"/>
              </a:defRPr>
            </a:pPr>
            <a:endParaRPr/>
          </a:p>
          <a:p>
            <a:pPr>
              <a:defRPr sz="3200">
                <a:latin typeface="Helvetica Neue"/>
                <a:ea typeface="Helvetica Neue"/>
                <a:cs typeface="Helvetica Neue"/>
                <a:sym typeface="Helvetica Neue"/>
              </a:defRPr>
            </a:pPr>
            <a:r>
              <a:t>Facilitating co-learning across multiple stakeholder groups.</a:t>
            </a:r>
          </a:p>
        </p:txBody>
      </p:sp>
      <p:pic>
        <p:nvPicPr>
          <p:cNvPr id="192" name="Picture 3" descr="Picture 3"/>
          <p:cNvPicPr>
            <a:picLocks noChangeAspect="1"/>
          </p:cNvPicPr>
          <p:nvPr/>
        </p:nvPicPr>
        <p:blipFill>
          <a:blip r:embed="rId2" cstate="hqprint">
            <a:extLst>
              <a:ext uri="{28A0092B-C50C-407E-A947-70E740481C1C}">
                <a14:useLocalDpi xmlns:a14="http://schemas.microsoft.com/office/drawing/2010/main" val="0"/>
              </a:ext>
            </a:extLst>
          </a:blip>
          <a:srcRect/>
          <a:stretch>
            <a:fillRect/>
          </a:stretch>
        </p:blipFill>
        <p:spPr>
          <a:xfrm>
            <a:off x="4242248" y="156754"/>
            <a:ext cx="7435946" cy="6654808"/>
          </a:xfrm>
          <a:prstGeom prst="rect">
            <a:avLst/>
          </a:prstGeom>
          <a:ln w="12700">
            <a:miter lim="400000"/>
          </a:ln>
        </p:spPr>
      </p:pic>
      <p:sp>
        <p:nvSpPr>
          <p:cNvPr id="193" name="TextBox 16"/>
          <p:cNvSpPr txBox="1"/>
          <p:nvPr/>
        </p:nvSpPr>
        <p:spPr>
          <a:xfrm>
            <a:off x="4351106" y="6442230"/>
            <a:ext cx="7550333" cy="370841"/>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u="sng">
                <a:solidFill>
                  <a:srgbClr val="0563C1"/>
                </a:solidFill>
                <a:uFill>
                  <a:solidFill>
                    <a:srgbClr val="0563C1"/>
                  </a:solidFill>
                </a:uFill>
                <a:hlinkClick r:id="rId3"/>
              </a:defRPr>
            </a:lvl1pPr>
          </a:lstStyle>
          <a:p>
            <a:pPr>
              <a:defRPr>
                <a:solidFill>
                  <a:srgbClr val="000000"/>
                </a:solidFill>
                <a:uFillTx/>
              </a:defRPr>
            </a:pPr>
            <a:r>
              <a:rPr>
                <a:solidFill>
                  <a:srgbClr val="0563C1"/>
                </a:solidFill>
                <a:uFill>
                  <a:solidFill>
                    <a:srgbClr val="0563C1"/>
                  </a:solidFill>
                </a:uFill>
                <a:hlinkClick r:id="rId3"/>
              </a:rPr>
              <a:t>http://www.worldagroforestry.org/output/nested-communities-practice</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TextBox 15"/>
          <p:cNvSpPr txBox="1"/>
          <p:nvPr/>
        </p:nvSpPr>
        <p:spPr>
          <a:xfrm>
            <a:off x="1286234" y="253010"/>
            <a:ext cx="10462123" cy="10702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b="1">
                <a:latin typeface="Helvetica Neue"/>
                <a:ea typeface="Helvetica Neue"/>
                <a:cs typeface="Helvetica Neue"/>
                <a:sym typeface="Helvetica Neue"/>
              </a:defRPr>
            </a:lvl1pPr>
          </a:lstStyle>
          <a:p>
            <a:r>
              <a:t>Co-learning with nested Communities of Practice: Farmers</a:t>
            </a:r>
          </a:p>
        </p:txBody>
      </p:sp>
      <p:sp>
        <p:nvSpPr>
          <p:cNvPr id="196" name="TextBox 6"/>
          <p:cNvSpPr txBox="1"/>
          <p:nvPr/>
        </p:nvSpPr>
        <p:spPr>
          <a:xfrm>
            <a:off x="907023" y="5389271"/>
            <a:ext cx="5374948" cy="929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u="sng"/>
            </a:pPr>
            <a:r>
              <a:rPr>
                <a:solidFill>
                  <a:srgbClr val="0563C1"/>
                </a:solidFill>
                <a:uFill>
                  <a:solidFill>
                    <a:srgbClr val="0563C1"/>
                  </a:solidFill>
                </a:uFill>
                <a:hlinkClick r:id="rId2"/>
              </a:rPr>
              <a:t>https://forestsnews.cifor.org/65934/kenyan-farmers-adopt-new-agroforestry-strategies-through-research-and-development-program?fnl=en</a:t>
            </a:r>
            <a:r>
              <a:rPr u="none"/>
              <a:t> </a:t>
            </a:r>
          </a:p>
        </p:txBody>
      </p:sp>
      <p:pic>
        <p:nvPicPr>
          <p:cNvPr id="197" name="Picture 7" descr="Picture 7"/>
          <p:cNvPicPr>
            <a:picLocks noChangeAspect="1"/>
          </p:cNvPicPr>
          <p:nvPr/>
        </p:nvPicPr>
        <p:blipFill>
          <a:blip r:embed="rId3" cstate="hqprint">
            <a:extLst>
              <a:ext uri="{28A0092B-C50C-407E-A947-70E740481C1C}">
                <a14:useLocalDpi xmlns:a14="http://schemas.microsoft.com/office/drawing/2010/main" val="0"/>
              </a:ext>
            </a:extLst>
          </a:blip>
          <a:srcRect/>
          <a:stretch>
            <a:fillRect/>
          </a:stretch>
        </p:blipFill>
        <p:spPr>
          <a:xfrm>
            <a:off x="926550" y="2099899"/>
            <a:ext cx="5082827" cy="3257046"/>
          </a:xfrm>
          <a:prstGeom prst="rect">
            <a:avLst/>
          </a:prstGeom>
          <a:ln w="12700">
            <a:miter lim="400000"/>
          </a:ln>
        </p:spPr>
      </p:pic>
      <p:pic>
        <p:nvPicPr>
          <p:cNvPr id="198" name="Picture 8" descr="Picture 8"/>
          <p:cNvPicPr>
            <a:picLocks noChangeAspect="1"/>
          </p:cNvPicPr>
          <p:nvPr/>
        </p:nvPicPr>
        <p:blipFill>
          <a:blip r:embed="rId4" cstate="hqprint">
            <a:extLst>
              <a:ext uri="{28A0092B-C50C-407E-A947-70E740481C1C}">
                <a14:useLocalDpi xmlns:a14="http://schemas.microsoft.com/office/drawing/2010/main"/>
              </a:ext>
            </a:extLst>
          </a:blip>
          <a:srcRect/>
          <a:stretch>
            <a:fillRect/>
          </a:stretch>
        </p:blipFill>
        <p:spPr>
          <a:xfrm>
            <a:off x="6009376" y="2138478"/>
            <a:ext cx="5929769" cy="3134112"/>
          </a:xfrm>
          <a:prstGeom prst="rect">
            <a:avLst/>
          </a:prstGeom>
          <a:ln w="12700">
            <a:miter lim="400000"/>
          </a:ln>
        </p:spPr>
      </p:pic>
      <p:sp>
        <p:nvSpPr>
          <p:cNvPr id="199" name="TextBox 9"/>
          <p:cNvSpPr txBox="1"/>
          <p:nvPr/>
        </p:nvSpPr>
        <p:spPr>
          <a:xfrm>
            <a:off x="6141719" y="5272589"/>
            <a:ext cx="5797426" cy="12003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400">
                <a:latin typeface="Calibri Light"/>
                <a:ea typeface="Calibri Light"/>
                <a:cs typeface="Calibri Light"/>
                <a:sym typeface="Calibri Light"/>
              </a:defRPr>
            </a:lvl1pPr>
          </a:lstStyle>
          <a:p>
            <a:r>
              <a:rPr dirty="0"/>
              <a:t>Facilitated farmer workshops with over 700 participants, across two-three weeks every year to share knowledge and innovations.</a:t>
            </a:r>
          </a:p>
        </p:txBody>
      </p:sp>
      <p:sp>
        <p:nvSpPr>
          <p:cNvPr id="200" name="TextBox 10"/>
          <p:cNvSpPr txBox="1"/>
          <p:nvPr/>
        </p:nvSpPr>
        <p:spPr>
          <a:xfrm>
            <a:off x="2199598" y="1299566"/>
            <a:ext cx="8256184" cy="8195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2400">
                <a:latin typeface="Helvetica Neue"/>
                <a:ea typeface="Helvetica Neue"/>
                <a:cs typeface="Helvetica Neue"/>
                <a:sym typeface="Helvetica Neue"/>
              </a:defRPr>
            </a:pPr>
            <a:r>
              <a:t>‘Kenyan farmers adopt new agroforestry strategies through </a:t>
            </a:r>
          </a:p>
          <a:p>
            <a:pPr algn="ctr">
              <a:defRPr sz="2400">
                <a:latin typeface="Helvetica Neue"/>
                <a:ea typeface="Helvetica Neue"/>
                <a:cs typeface="Helvetica Neue"/>
                <a:sym typeface="Helvetica Neue"/>
              </a:defRPr>
            </a:pPr>
            <a:r>
              <a:t>research in development program’</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 name="Picture 10" descr="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11092" y="1715626"/>
            <a:ext cx="5140124" cy="3426748"/>
          </a:xfrm>
          <a:prstGeom prst="rect">
            <a:avLst/>
          </a:prstGeom>
          <a:ln w="12700">
            <a:miter lim="400000"/>
          </a:ln>
        </p:spPr>
      </p:pic>
      <p:sp>
        <p:nvSpPr>
          <p:cNvPr id="203" name="TextBox 15"/>
          <p:cNvSpPr txBox="1"/>
          <p:nvPr/>
        </p:nvSpPr>
        <p:spPr>
          <a:xfrm>
            <a:off x="1591132" y="198899"/>
            <a:ext cx="9884564" cy="10702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3200" b="1">
                <a:latin typeface="Helvetica Neue"/>
                <a:ea typeface="Helvetica Neue"/>
                <a:cs typeface="Helvetica Neue"/>
                <a:sym typeface="Helvetica Neue"/>
              </a:defRPr>
            </a:pPr>
            <a:r>
              <a:t>Co-learning with nested Communities of Practice: </a:t>
            </a:r>
          </a:p>
          <a:p>
            <a:pPr>
              <a:defRPr sz="3200" b="1">
                <a:latin typeface="Helvetica Neue"/>
                <a:ea typeface="Helvetica Neue"/>
                <a:cs typeface="Helvetica Neue"/>
                <a:sym typeface="Helvetica Neue"/>
              </a:defRPr>
            </a:pPr>
            <a:r>
              <a:t>Development &amp; Government</a:t>
            </a:r>
          </a:p>
        </p:txBody>
      </p:sp>
      <p:sp>
        <p:nvSpPr>
          <p:cNvPr id="204" name="TextBox 6"/>
          <p:cNvSpPr txBox="1"/>
          <p:nvPr/>
        </p:nvSpPr>
        <p:spPr>
          <a:xfrm>
            <a:off x="245525" y="5187343"/>
            <a:ext cx="5969086" cy="12660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400">
                <a:latin typeface="Calibri Light"/>
                <a:ea typeface="Calibri Light"/>
                <a:cs typeface="Calibri Light"/>
                <a:sym typeface="Calibri Light"/>
              </a:defRPr>
            </a:pPr>
            <a:r>
              <a:t>Project Community Facilitators sharing  evidence with </a:t>
            </a:r>
            <a:r>
              <a:rPr b="1">
                <a:latin typeface="Helvetica Neue"/>
                <a:ea typeface="Helvetica Neue"/>
                <a:cs typeface="Helvetica Neue"/>
                <a:sym typeface="Helvetica Neue"/>
              </a:rPr>
              <a:t>development &amp; Government partners </a:t>
            </a:r>
            <a:r>
              <a:t>in Makueni County.</a:t>
            </a:r>
          </a:p>
        </p:txBody>
      </p:sp>
      <p:pic>
        <p:nvPicPr>
          <p:cNvPr id="205" name="Picture 8" descr="Picture 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240783" y="1780651"/>
            <a:ext cx="5690889" cy="3406692"/>
          </a:xfrm>
          <a:prstGeom prst="rect">
            <a:avLst/>
          </a:prstGeom>
          <a:ln w="12700">
            <a:miter lim="400000"/>
          </a:ln>
        </p:spPr>
      </p:pic>
      <p:pic>
        <p:nvPicPr>
          <p:cNvPr id="206" name="Picture 9" descr="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96620" y="1298600"/>
            <a:ext cx="3385845" cy="1904539"/>
          </a:xfrm>
          <a:prstGeom prst="rect">
            <a:avLst/>
          </a:prstGeom>
          <a:ln w="12700">
            <a:miter lim="400000"/>
          </a:ln>
          <a:effectLst>
            <a:outerShdw blurRad="292100" dist="139700" dir="2700000" rotWithShape="0">
              <a:srgbClr val="333333">
                <a:alpha val="64999"/>
              </a:srgbClr>
            </a:outerShdw>
          </a:effectLst>
        </p:spPr>
      </p:pic>
      <p:sp>
        <p:nvSpPr>
          <p:cNvPr id="207" name="TextBox 11"/>
          <p:cNvSpPr txBox="1"/>
          <p:nvPr/>
        </p:nvSpPr>
        <p:spPr>
          <a:xfrm>
            <a:off x="6856811" y="5187343"/>
            <a:ext cx="5048685" cy="12660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400">
                <a:latin typeface="Calibri Light"/>
                <a:ea typeface="Calibri Light"/>
                <a:cs typeface="Calibri Light"/>
                <a:sym typeface="Calibri Light"/>
              </a:defRPr>
            </a:pPr>
            <a:r>
              <a:t>Sharing project outputs with </a:t>
            </a:r>
            <a:r>
              <a:rPr b="1">
                <a:latin typeface="Helvetica Neue"/>
                <a:ea typeface="Helvetica Neue"/>
                <a:cs typeface="Helvetica Neue"/>
                <a:sym typeface="Helvetica Neue"/>
              </a:rPr>
              <a:t>IFAD Programmes </a:t>
            </a:r>
            <a:r>
              <a:t>during IFAD Knowledge Sharing Day in Nairobi.</a:t>
            </a:r>
          </a:p>
        </p:txBody>
      </p:sp>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155</TotalTime>
  <Words>1084</Words>
  <Application>Microsoft Office PowerPoint</Application>
  <PresentationFormat>Widescreen</PresentationFormat>
  <Paragraphs>102</Paragraphs>
  <Slides>17</Slides>
  <Notes>1</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Avenir Next Regular</vt:lpstr>
      <vt:lpstr>Calibri</vt:lpstr>
      <vt:lpstr>Calibri Light</vt:lpstr>
      <vt:lpstr>Helvetica</vt:lpstr>
      <vt:lpstr>Helvetica Light</vt:lpstr>
      <vt:lpstr>Helvetica Neue</vt:lpstr>
      <vt:lpstr>Office Theme</vt:lpstr>
      <vt:lpstr>Applying the Research in Development Approach  to Scale Ecosystem Restoration</vt:lpstr>
      <vt:lpstr>Land degradation threatens the livelihoods, food and nutrition security of the poorest, most vulnerable smallholder farmers and pastoralists in Africa. </vt:lpstr>
      <vt:lpstr>The challenge is to scale locally appropriate options with large numbers of farmers to ensure sustainable land restoration.</vt:lpstr>
      <vt:lpstr>PowerPoint Presentation</vt:lpstr>
      <vt:lpstr>PowerPoint Presentation</vt:lpstr>
      <vt:lpstr>Scaling: Link with IFAD Country Programmes</vt:lpstr>
      <vt:lpstr>PowerPoint Presentation</vt:lpstr>
      <vt:lpstr>PowerPoint Presentation</vt:lpstr>
      <vt:lpstr>PowerPoint Presentation</vt:lpstr>
      <vt:lpstr>PowerPoint Presentation</vt:lpstr>
      <vt:lpstr>PowerPoint Presentation</vt:lpstr>
      <vt:lpstr>Implementing farmer-centered restoration through collaboration with development partners and large programmes to scale</vt:lpstr>
      <vt:lpstr>Contributing to IFAD, PRUNSAR and CGIAR Strategic Frameworks</vt:lpstr>
      <vt:lpstr>Results of the mid-term evaluation</vt:lpstr>
      <vt:lpstr>PowerPoint Presentation</vt:lpstr>
      <vt:lpstr>Explore project 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Applying the Research in Development Approach  to Scale Ecosystem Restoration</dc:title>
  <cp:lastModifiedBy>Kimani, Judy (ILRI)</cp:lastModifiedBy>
  <cp:revision>9</cp:revision>
  <dcterms:modified xsi:type="dcterms:W3CDTF">2020-10-21T14:24:36Z</dcterms:modified>
</cp:coreProperties>
</file>