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21945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13169" userDrawn="1">
          <p15:clr>
            <a:srgbClr val="A4A3A4"/>
          </p15:clr>
        </p15:guide>
        <p15:guide id="4" pos="7152" userDrawn="1">
          <p15:clr>
            <a:srgbClr val="A4A3A4"/>
          </p15:clr>
        </p15:guide>
        <p15:guide id="6" pos="6672" userDrawn="1">
          <p15:clr>
            <a:srgbClr val="A4A3A4"/>
          </p15:clr>
        </p15:guide>
        <p15:guide id="7" pos="600" userDrawn="1">
          <p15:clr>
            <a:srgbClr val="A4A3A4"/>
          </p15:clr>
        </p15:guide>
        <p15:guide id="8" orient="horz" pos="10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6914"/>
    <a:srgbClr val="FCF0EA"/>
    <a:srgbClr val="C4C4C4"/>
    <a:srgbClr val="000000"/>
    <a:srgbClr val="FEFA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3D4040-3494-DB40-9D3B-7AF295C5C141}" v="134" dt="2024-11-14T15:21:00.0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25" d="100"/>
          <a:sy n="25" d="100"/>
        </p:scale>
        <p:origin x="3656" y="192"/>
      </p:cViewPr>
      <p:guideLst>
        <p:guide pos="13169"/>
        <p:guide pos="7152"/>
        <p:guide pos="6672"/>
        <p:guide pos="600"/>
        <p:guide orient="horz" pos="10368"/>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3C2EED-4D34-4050-AEAE-C526D63AE5CD}" type="datetimeFigureOut">
              <a:rPr lang="en-US" smtClean="0"/>
              <a:t>11/15/24</a:t>
            </a:fld>
            <a:endParaRPr lang="en-US"/>
          </a:p>
        </p:txBody>
      </p:sp>
      <p:sp>
        <p:nvSpPr>
          <p:cNvPr id="4" name="Slide Image Placeholder 3"/>
          <p:cNvSpPr>
            <a:spLocks noGrp="1" noRot="1" noChangeAspect="1"/>
          </p:cNvSpPr>
          <p:nvPr>
            <p:ph type="sldImg" idx="2"/>
          </p:nvPr>
        </p:nvSpPr>
        <p:spPr>
          <a:xfrm>
            <a:off x="2400300" y="1143000"/>
            <a:ext cx="2057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A706C7-3BF0-431B-875F-C56BF249F80B}" type="slidenum">
              <a:rPr lang="en-US" smtClean="0"/>
              <a:t>‹#›</a:t>
            </a:fld>
            <a:endParaRPr lang="en-US"/>
          </a:p>
        </p:txBody>
      </p:sp>
    </p:spTree>
    <p:extLst>
      <p:ext uri="{BB962C8B-B14F-4D97-AF65-F5344CB8AC3E}">
        <p14:creationId xmlns:p14="http://schemas.microsoft.com/office/powerpoint/2010/main" val="1393252737"/>
      </p:ext>
    </p:extLst>
  </p:cSld>
  <p:clrMap bg1="lt1" tx1="dk1" bg2="lt2" tx2="dk2" accent1="accent1" accent2="accent2" accent3="accent3" accent4="accent4" accent5="accent5" accent6="accent6" hlink="hlink" folHlink="folHlink"/>
  <p:notesStyle>
    <a:lvl1pPr marL="0" algn="l" defTabSz="3133457" rtl="0" eaLnBrk="1" latinLnBrk="0" hangingPunct="1">
      <a:defRPr sz="4114" kern="1200">
        <a:solidFill>
          <a:schemeClr val="tx1"/>
        </a:solidFill>
        <a:latin typeface="+mn-lt"/>
        <a:ea typeface="+mn-ea"/>
        <a:cs typeface="+mn-cs"/>
      </a:defRPr>
    </a:lvl1pPr>
    <a:lvl2pPr marL="1566729" algn="l" defTabSz="3133457" rtl="0" eaLnBrk="1" latinLnBrk="0" hangingPunct="1">
      <a:defRPr sz="4114" kern="1200">
        <a:solidFill>
          <a:schemeClr val="tx1"/>
        </a:solidFill>
        <a:latin typeface="+mn-lt"/>
        <a:ea typeface="+mn-ea"/>
        <a:cs typeface="+mn-cs"/>
      </a:defRPr>
    </a:lvl2pPr>
    <a:lvl3pPr marL="3133457" algn="l" defTabSz="3133457" rtl="0" eaLnBrk="1" latinLnBrk="0" hangingPunct="1">
      <a:defRPr sz="4114" kern="1200">
        <a:solidFill>
          <a:schemeClr val="tx1"/>
        </a:solidFill>
        <a:latin typeface="+mn-lt"/>
        <a:ea typeface="+mn-ea"/>
        <a:cs typeface="+mn-cs"/>
      </a:defRPr>
    </a:lvl3pPr>
    <a:lvl4pPr marL="4700186" algn="l" defTabSz="3133457" rtl="0" eaLnBrk="1" latinLnBrk="0" hangingPunct="1">
      <a:defRPr sz="4114" kern="1200">
        <a:solidFill>
          <a:schemeClr val="tx1"/>
        </a:solidFill>
        <a:latin typeface="+mn-lt"/>
        <a:ea typeface="+mn-ea"/>
        <a:cs typeface="+mn-cs"/>
      </a:defRPr>
    </a:lvl4pPr>
    <a:lvl5pPr marL="6266914" algn="l" defTabSz="3133457" rtl="0" eaLnBrk="1" latinLnBrk="0" hangingPunct="1">
      <a:defRPr sz="4114" kern="1200">
        <a:solidFill>
          <a:schemeClr val="tx1"/>
        </a:solidFill>
        <a:latin typeface="+mn-lt"/>
        <a:ea typeface="+mn-ea"/>
        <a:cs typeface="+mn-cs"/>
      </a:defRPr>
    </a:lvl5pPr>
    <a:lvl6pPr marL="7833643" algn="l" defTabSz="3133457" rtl="0" eaLnBrk="1" latinLnBrk="0" hangingPunct="1">
      <a:defRPr sz="4114" kern="1200">
        <a:solidFill>
          <a:schemeClr val="tx1"/>
        </a:solidFill>
        <a:latin typeface="+mn-lt"/>
        <a:ea typeface="+mn-ea"/>
        <a:cs typeface="+mn-cs"/>
      </a:defRPr>
    </a:lvl6pPr>
    <a:lvl7pPr marL="9400371" algn="l" defTabSz="3133457" rtl="0" eaLnBrk="1" latinLnBrk="0" hangingPunct="1">
      <a:defRPr sz="4114" kern="1200">
        <a:solidFill>
          <a:schemeClr val="tx1"/>
        </a:solidFill>
        <a:latin typeface="+mn-lt"/>
        <a:ea typeface="+mn-ea"/>
        <a:cs typeface="+mn-cs"/>
      </a:defRPr>
    </a:lvl7pPr>
    <a:lvl8pPr marL="10967100" algn="l" defTabSz="3133457" rtl="0" eaLnBrk="1" latinLnBrk="0" hangingPunct="1">
      <a:defRPr sz="4114" kern="1200">
        <a:solidFill>
          <a:schemeClr val="tx1"/>
        </a:solidFill>
        <a:latin typeface="+mn-lt"/>
        <a:ea typeface="+mn-ea"/>
        <a:cs typeface="+mn-cs"/>
      </a:defRPr>
    </a:lvl8pPr>
    <a:lvl9pPr marL="12533828" algn="l" defTabSz="3133457" rtl="0" eaLnBrk="1" latinLnBrk="0" hangingPunct="1">
      <a:defRPr sz="4114"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5387342"/>
            <a:ext cx="18653760" cy="11460480"/>
          </a:xfrm>
        </p:spPr>
        <p:txBody>
          <a:bodyPr anchor="b"/>
          <a:lstStyle>
            <a:lvl1pPr algn="ctr">
              <a:defRPr sz="14400"/>
            </a:lvl1pPr>
          </a:lstStyle>
          <a:p>
            <a:r>
              <a:rPr lang="en-US"/>
              <a:t>Click to edit Master title style</a:t>
            </a:r>
          </a:p>
        </p:txBody>
      </p:sp>
      <p:sp>
        <p:nvSpPr>
          <p:cNvPr id="3" name="Subtitle 2"/>
          <p:cNvSpPr>
            <a:spLocks noGrp="1"/>
          </p:cNvSpPr>
          <p:nvPr>
            <p:ph type="subTitle" idx="1"/>
          </p:nvPr>
        </p:nvSpPr>
        <p:spPr>
          <a:xfrm>
            <a:off x="2743200" y="17289782"/>
            <a:ext cx="16459200" cy="7947658"/>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38666295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688471826"/>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1752600"/>
            <a:ext cx="473202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08761" y="1752600"/>
            <a:ext cx="13921740" cy="278968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061006385"/>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CD395796-EF98-1158-0FCC-98A851C010BC}"/>
              </a:ext>
            </a:extLst>
          </p:cNvPr>
          <p:cNvGrpSpPr/>
          <p:nvPr userDrawn="1"/>
        </p:nvGrpSpPr>
        <p:grpSpPr>
          <a:xfrm>
            <a:off x="0" y="-470651"/>
            <a:ext cx="21945601" cy="34017701"/>
            <a:chOff x="0" y="-470651"/>
            <a:chExt cx="21945601" cy="34017701"/>
          </a:xfrm>
        </p:grpSpPr>
        <p:grpSp>
          <p:nvGrpSpPr>
            <p:cNvPr id="10" name="Group 2">
              <a:extLst>
                <a:ext uri="{FF2B5EF4-FFF2-40B4-BE49-F238E27FC236}">
                  <a16:creationId xmlns:a16="http://schemas.microsoft.com/office/drawing/2014/main" id="{9E948348-FA72-21F4-C472-9B375DC559AE}"/>
                </a:ext>
              </a:extLst>
            </p:cNvPr>
            <p:cNvGrpSpPr/>
            <p:nvPr/>
          </p:nvGrpSpPr>
          <p:grpSpPr>
            <a:xfrm>
              <a:off x="21548087" y="9585878"/>
              <a:ext cx="397513" cy="23883559"/>
              <a:chOff x="0" y="0"/>
              <a:chExt cx="87246" cy="1933362"/>
            </a:xfrm>
          </p:grpSpPr>
          <p:sp>
            <p:nvSpPr>
              <p:cNvPr id="41" name="Freeform 3">
                <a:extLst>
                  <a:ext uri="{FF2B5EF4-FFF2-40B4-BE49-F238E27FC236}">
                    <a16:creationId xmlns:a16="http://schemas.microsoft.com/office/drawing/2014/main" id="{076C95C2-A2EB-6653-2F75-9EC3E44E5D12}"/>
                  </a:ext>
                </a:extLst>
              </p:cNvPr>
              <p:cNvSpPr/>
              <p:nvPr/>
            </p:nvSpPr>
            <p:spPr>
              <a:xfrm>
                <a:off x="0" y="0"/>
                <a:ext cx="87246" cy="1933362"/>
              </a:xfrm>
              <a:custGeom>
                <a:avLst/>
                <a:gdLst/>
                <a:ahLst/>
                <a:cxnLst/>
                <a:rect l="l" t="t" r="r" b="b"/>
                <a:pathLst>
                  <a:path w="87246" h="1933362">
                    <a:moveTo>
                      <a:pt x="0" y="0"/>
                    </a:moveTo>
                    <a:lnTo>
                      <a:pt x="87246" y="0"/>
                    </a:lnTo>
                    <a:lnTo>
                      <a:pt x="87246" y="1933362"/>
                    </a:lnTo>
                    <a:lnTo>
                      <a:pt x="0" y="1933362"/>
                    </a:lnTo>
                    <a:close/>
                  </a:path>
                </a:pathLst>
              </a:custGeom>
              <a:solidFill>
                <a:srgbClr val="A3FBE5"/>
              </a:solidFill>
            </p:spPr>
            <p:txBody>
              <a:bodyPr/>
              <a:lstStyle/>
              <a:p>
                <a:endParaRPr lang="en-US"/>
              </a:p>
            </p:txBody>
          </p:sp>
          <p:sp>
            <p:nvSpPr>
              <p:cNvPr id="42" name="TextBox 4">
                <a:extLst>
                  <a:ext uri="{FF2B5EF4-FFF2-40B4-BE49-F238E27FC236}">
                    <a16:creationId xmlns:a16="http://schemas.microsoft.com/office/drawing/2014/main" id="{D6D75305-6704-0752-6C4E-FC9C51A7044E}"/>
                  </a:ext>
                </a:extLst>
              </p:cNvPr>
              <p:cNvSpPr txBox="1"/>
              <p:nvPr/>
            </p:nvSpPr>
            <p:spPr>
              <a:xfrm>
                <a:off x="0" y="-38100"/>
                <a:ext cx="87246" cy="1971462"/>
              </a:xfrm>
              <a:prstGeom prst="rect">
                <a:avLst/>
              </a:prstGeom>
            </p:spPr>
            <p:txBody>
              <a:bodyPr lIns="50800" tIns="50800" rIns="50800" bIns="50800" rtlCol="0" anchor="ctr"/>
              <a:lstStyle/>
              <a:p>
                <a:pPr algn="ctr">
                  <a:lnSpc>
                    <a:spcPts val="2659"/>
                  </a:lnSpc>
                  <a:spcBef>
                    <a:spcPct val="0"/>
                  </a:spcBef>
                </a:pPr>
                <a:endParaRPr/>
              </a:p>
            </p:txBody>
          </p:sp>
        </p:grpSp>
        <p:grpSp>
          <p:nvGrpSpPr>
            <p:cNvPr id="13" name="Group 5">
              <a:extLst>
                <a:ext uri="{FF2B5EF4-FFF2-40B4-BE49-F238E27FC236}">
                  <a16:creationId xmlns:a16="http://schemas.microsoft.com/office/drawing/2014/main" id="{1BD6F311-B44E-5EDD-E7C0-5D01914A9514}"/>
                </a:ext>
              </a:extLst>
            </p:cNvPr>
            <p:cNvGrpSpPr/>
            <p:nvPr/>
          </p:nvGrpSpPr>
          <p:grpSpPr>
            <a:xfrm rot="16200000">
              <a:off x="5284111" y="-5071620"/>
              <a:ext cx="1761142" cy="11904382"/>
              <a:chOff x="-55317" y="-38100"/>
              <a:chExt cx="142564" cy="2612759"/>
            </a:xfrm>
          </p:grpSpPr>
          <p:sp>
            <p:nvSpPr>
              <p:cNvPr id="39" name="Freeform 6">
                <a:extLst>
                  <a:ext uri="{FF2B5EF4-FFF2-40B4-BE49-F238E27FC236}">
                    <a16:creationId xmlns:a16="http://schemas.microsoft.com/office/drawing/2014/main" id="{F930368F-F820-F2AB-3575-F501F546AB94}"/>
                  </a:ext>
                </a:extLst>
              </p:cNvPr>
              <p:cNvSpPr/>
              <p:nvPr/>
            </p:nvSpPr>
            <p:spPr>
              <a:xfrm>
                <a:off x="-55317" y="0"/>
                <a:ext cx="142564" cy="2574659"/>
              </a:xfrm>
              <a:custGeom>
                <a:avLst/>
                <a:gdLst/>
                <a:ahLst/>
                <a:cxnLst/>
                <a:rect l="l" t="t" r="r" b="b"/>
                <a:pathLst>
                  <a:path w="87246" h="2574659">
                    <a:moveTo>
                      <a:pt x="0" y="0"/>
                    </a:moveTo>
                    <a:lnTo>
                      <a:pt x="87246" y="0"/>
                    </a:lnTo>
                    <a:lnTo>
                      <a:pt x="87246" y="2574659"/>
                    </a:lnTo>
                    <a:lnTo>
                      <a:pt x="0" y="2574659"/>
                    </a:lnTo>
                    <a:close/>
                  </a:path>
                </a:pathLst>
              </a:custGeom>
              <a:solidFill>
                <a:srgbClr val="FFC2CA"/>
              </a:solidFill>
            </p:spPr>
            <p:txBody>
              <a:bodyPr/>
              <a:lstStyle/>
              <a:p>
                <a:endParaRPr lang="en-US"/>
              </a:p>
            </p:txBody>
          </p:sp>
          <p:sp>
            <p:nvSpPr>
              <p:cNvPr id="40" name="TextBox 7">
                <a:extLst>
                  <a:ext uri="{FF2B5EF4-FFF2-40B4-BE49-F238E27FC236}">
                    <a16:creationId xmlns:a16="http://schemas.microsoft.com/office/drawing/2014/main" id="{196DE905-B510-5083-ED5F-66EC97B56465}"/>
                  </a:ext>
                </a:extLst>
              </p:cNvPr>
              <p:cNvSpPr txBox="1"/>
              <p:nvPr/>
            </p:nvSpPr>
            <p:spPr>
              <a:xfrm>
                <a:off x="0" y="-38100"/>
                <a:ext cx="87246" cy="2612759"/>
              </a:xfrm>
              <a:prstGeom prst="rect">
                <a:avLst/>
              </a:prstGeom>
            </p:spPr>
            <p:txBody>
              <a:bodyPr lIns="50800" tIns="50800" rIns="50800" bIns="50800" rtlCol="0" anchor="ctr"/>
              <a:lstStyle/>
              <a:p>
                <a:pPr algn="ctr">
                  <a:lnSpc>
                    <a:spcPts val="2659"/>
                  </a:lnSpc>
                  <a:spcBef>
                    <a:spcPct val="0"/>
                  </a:spcBef>
                </a:pPr>
                <a:endParaRPr/>
              </a:p>
            </p:txBody>
          </p:sp>
        </p:grpSp>
        <p:grpSp>
          <p:nvGrpSpPr>
            <p:cNvPr id="4" name="Group 8">
              <a:extLst>
                <a:ext uri="{FF2B5EF4-FFF2-40B4-BE49-F238E27FC236}">
                  <a16:creationId xmlns:a16="http://schemas.microsoft.com/office/drawing/2014/main" id="{4409A396-41F5-10CC-BDF0-5408D16B168A}"/>
                </a:ext>
              </a:extLst>
            </p:cNvPr>
            <p:cNvGrpSpPr/>
            <p:nvPr/>
          </p:nvGrpSpPr>
          <p:grpSpPr>
            <a:xfrm>
              <a:off x="0" y="13"/>
              <a:ext cx="397513" cy="15803349"/>
              <a:chOff x="0" y="0"/>
              <a:chExt cx="87246" cy="1279273"/>
            </a:xfrm>
          </p:grpSpPr>
          <p:sp>
            <p:nvSpPr>
              <p:cNvPr id="37" name="Freeform 9">
                <a:extLst>
                  <a:ext uri="{FF2B5EF4-FFF2-40B4-BE49-F238E27FC236}">
                    <a16:creationId xmlns:a16="http://schemas.microsoft.com/office/drawing/2014/main" id="{3580EB6A-3A60-48EC-F93D-2899D3CBD799}"/>
                  </a:ext>
                </a:extLst>
              </p:cNvPr>
              <p:cNvSpPr/>
              <p:nvPr/>
            </p:nvSpPr>
            <p:spPr>
              <a:xfrm>
                <a:off x="0" y="0"/>
                <a:ext cx="87246" cy="1279273"/>
              </a:xfrm>
              <a:custGeom>
                <a:avLst/>
                <a:gdLst/>
                <a:ahLst/>
                <a:cxnLst/>
                <a:rect l="l" t="t" r="r" b="b"/>
                <a:pathLst>
                  <a:path w="87246" h="1279273">
                    <a:moveTo>
                      <a:pt x="0" y="0"/>
                    </a:moveTo>
                    <a:lnTo>
                      <a:pt x="87246" y="0"/>
                    </a:lnTo>
                    <a:lnTo>
                      <a:pt x="87246" y="1279273"/>
                    </a:lnTo>
                    <a:lnTo>
                      <a:pt x="0" y="1279273"/>
                    </a:lnTo>
                    <a:close/>
                  </a:path>
                </a:pathLst>
              </a:custGeom>
              <a:solidFill>
                <a:srgbClr val="FFC2CA"/>
              </a:solidFill>
            </p:spPr>
            <p:txBody>
              <a:bodyPr/>
              <a:lstStyle/>
              <a:p>
                <a:endParaRPr lang="en-US"/>
              </a:p>
            </p:txBody>
          </p:sp>
          <p:sp>
            <p:nvSpPr>
              <p:cNvPr id="38" name="TextBox 10">
                <a:extLst>
                  <a:ext uri="{FF2B5EF4-FFF2-40B4-BE49-F238E27FC236}">
                    <a16:creationId xmlns:a16="http://schemas.microsoft.com/office/drawing/2014/main" id="{FCC46C74-F1D3-A90A-3144-DDF013CEE3AB}"/>
                  </a:ext>
                </a:extLst>
              </p:cNvPr>
              <p:cNvSpPr txBox="1"/>
              <p:nvPr/>
            </p:nvSpPr>
            <p:spPr>
              <a:xfrm>
                <a:off x="0" y="-38100"/>
                <a:ext cx="87246" cy="1317373"/>
              </a:xfrm>
              <a:prstGeom prst="rect">
                <a:avLst/>
              </a:prstGeom>
            </p:spPr>
            <p:txBody>
              <a:bodyPr lIns="50800" tIns="50800" rIns="50800" bIns="50800" rtlCol="0" anchor="ctr"/>
              <a:lstStyle/>
              <a:p>
                <a:pPr algn="ctr">
                  <a:lnSpc>
                    <a:spcPts val="2659"/>
                  </a:lnSpc>
                  <a:spcBef>
                    <a:spcPct val="0"/>
                  </a:spcBef>
                </a:pPr>
                <a:endParaRPr/>
              </a:p>
            </p:txBody>
          </p:sp>
        </p:grpSp>
        <p:grpSp>
          <p:nvGrpSpPr>
            <p:cNvPr id="5" name="Group 11">
              <a:extLst>
                <a:ext uri="{FF2B5EF4-FFF2-40B4-BE49-F238E27FC236}">
                  <a16:creationId xmlns:a16="http://schemas.microsoft.com/office/drawing/2014/main" id="{72E278CC-3E68-9386-7B00-A9EAA41183E9}"/>
                </a:ext>
              </a:extLst>
            </p:cNvPr>
            <p:cNvGrpSpPr/>
            <p:nvPr/>
          </p:nvGrpSpPr>
          <p:grpSpPr>
            <a:xfrm>
              <a:off x="0" y="15102118"/>
              <a:ext cx="397513" cy="18444932"/>
              <a:chOff x="0" y="-38100"/>
              <a:chExt cx="87246" cy="1493108"/>
            </a:xfrm>
          </p:grpSpPr>
          <p:sp>
            <p:nvSpPr>
              <p:cNvPr id="35" name="Freeform 12">
                <a:extLst>
                  <a:ext uri="{FF2B5EF4-FFF2-40B4-BE49-F238E27FC236}">
                    <a16:creationId xmlns:a16="http://schemas.microsoft.com/office/drawing/2014/main" id="{58181D9A-CC8F-11FE-569E-F2C7F49BD77D}"/>
                  </a:ext>
                </a:extLst>
              </p:cNvPr>
              <p:cNvSpPr/>
              <p:nvPr/>
            </p:nvSpPr>
            <p:spPr>
              <a:xfrm>
                <a:off x="0" y="0"/>
                <a:ext cx="87246" cy="1448291"/>
              </a:xfrm>
              <a:custGeom>
                <a:avLst/>
                <a:gdLst/>
                <a:ahLst/>
                <a:cxnLst/>
                <a:rect l="l" t="t" r="r" b="b"/>
                <a:pathLst>
                  <a:path w="87246" h="1455008">
                    <a:moveTo>
                      <a:pt x="0" y="0"/>
                    </a:moveTo>
                    <a:lnTo>
                      <a:pt x="87246" y="0"/>
                    </a:lnTo>
                    <a:lnTo>
                      <a:pt x="87246" y="1455008"/>
                    </a:lnTo>
                    <a:lnTo>
                      <a:pt x="0" y="1455008"/>
                    </a:lnTo>
                    <a:close/>
                  </a:path>
                </a:pathLst>
              </a:custGeom>
              <a:solidFill>
                <a:srgbClr val="F9ECB8"/>
              </a:solidFill>
            </p:spPr>
            <p:txBody>
              <a:bodyPr/>
              <a:lstStyle/>
              <a:p>
                <a:endParaRPr lang="en-US"/>
              </a:p>
            </p:txBody>
          </p:sp>
          <p:sp>
            <p:nvSpPr>
              <p:cNvPr id="36" name="TextBox 13">
                <a:extLst>
                  <a:ext uri="{FF2B5EF4-FFF2-40B4-BE49-F238E27FC236}">
                    <a16:creationId xmlns:a16="http://schemas.microsoft.com/office/drawing/2014/main" id="{212FBD32-6114-2194-E041-FE9B0E89196F}"/>
                  </a:ext>
                </a:extLst>
              </p:cNvPr>
              <p:cNvSpPr txBox="1"/>
              <p:nvPr/>
            </p:nvSpPr>
            <p:spPr>
              <a:xfrm>
                <a:off x="0" y="-38100"/>
                <a:ext cx="87246" cy="1493108"/>
              </a:xfrm>
              <a:prstGeom prst="rect">
                <a:avLst/>
              </a:prstGeom>
            </p:spPr>
            <p:txBody>
              <a:bodyPr lIns="50800" tIns="50800" rIns="50800" bIns="50800" rtlCol="0" anchor="ctr"/>
              <a:lstStyle/>
              <a:p>
                <a:pPr algn="ctr">
                  <a:lnSpc>
                    <a:spcPts val="2659"/>
                  </a:lnSpc>
                  <a:spcBef>
                    <a:spcPct val="0"/>
                  </a:spcBef>
                </a:pPr>
                <a:endParaRPr/>
              </a:p>
            </p:txBody>
          </p:sp>
        </p:grpSp>
        <p:grpSp>
          <p:nvGrpSpPr>
            <p:cNvPr id="6" name="Group 14">
              <a:extLst>
                <a:ext uri="{FF2B5EF4-FFF2-40B4-BE49-F238E27FC236}">
                  <a16:creationId xmlns:a16="http://schemas.microsoft.com/office/drawing/2014/main" id="{486A5A97-C3AD-5559-D6D2-4B62E54A99BE}"/>
                </a:ext>
              </a:extLst>
            </p:cNvPr>
            <p:cNvGrpSpPr/>
            <p:nvPr/>
          </p:nvGrpSpPr>
          <p:grpSpPr>
            <a:xfrm rot="16200000">
              <a:off x="16063875" y="-4120583"/>
              <a:ext cx="1761129" cy="10002322"/>
              <a:chOff x="-55317" y="-38100"/>
              <a:chExt cx="142563" cy="2195297"/>
            </a:xfrm>
          </p:grpSpPr>
          <p:sp>
            <p:nvSpPr>
              <p:cNvPr id="33" name="Freeform 15">
                <a:extLst>
                  <a:ext uri="{FF2B5EF4-FFF2-40B4-BE49-F238E27FC236}">
                    <a16:creationId xmlns:a16="http://schemas.microsoft.com/office/drawing/2014/main" id="{1F9050A9-7FB4-9217-F2BE-3ACE727EEBDD}"/>
                  </a:ext>
                </a:extLst>
              </p:cNvPr>
              <p:cNvSpPr/>
              <p:nvPr/>
            </p:nvSpPr>
            <p:spPr>
              <a:xfrm>
                <a:off x="-55317" y="0"/>
                <a:ext cx="142563" cy="2157197"/>
              </a:xfrm>
              <a:custGeom>
                <a:avLst/>
                <a:gdLst/>
                <a:ahLst/>
                <a:cxnLst/>
                <a:rect l="l" t="t" r="r" b="b"/>
                <a:pathLst>
                  <a:path w="87246" h="2157197">
                    <a:moveTo>
                      <a:pt x="0" y="0"/>
                    </a:moveTo>
                    <a:lnTo>
                      <a:pt x="87246" y="0"/>
                    </a:lnTo>
                    <a:lnTo>
                      <a:pt x="87246" y="2157197"/>
                    </a:lnTo>
                    <a:lnTo>
                      <a:pt x="0" y="2157197"/>
                    </a:lnTo>
                    <a:close/>
                  </a:path>
                </a:pathLst>
              </a:custGeom>
              <a:solidFill>
                <a:srgbClr val="BCAAD0"/>
              </a:solidFill>
            </p:spPr>
            <p:txBody>
              <a:bodyPr/>
              <a:lstStyle/>
              <a:p>
                <a:endParaRPr lang="en-US"/>
              </a:p>
            </p:txBody>
          </p:sp>
          <p:sp>
            <p:nvSpPr>
              <p:cNvPr id="34" name="TextBox 16">
                <a:extLst>
                  <a:ext uri="{FF2B5EF4-FFF2-40B4-BE49-F238E27FC236}">
                    <a16:creationId xmlns:a16="http://schemas.microsoft.com/office/drawing/2014/main" id="{98908D33-54FA-6D64-B8FF-DA5CBB3167B2}"/>
                  </a:ext>
                </a:extLst>
              </p:cNvPr>
              <p:cNvSpPr txBox="1"/>
              <p:nvPr/>
            </p:nvSpPr>
            <p:spPr>
              <a:xfrm>
                <a:off x="0" y="-38100"/>
                <a:ext cx="87246" cy="2195297"/>
              </a:xfrm>
              <a:prstGeom prst="rect">
                <a:avLst/>
              </a:prstGeom>
            </p:spPr>
            <p:txBody>
              <a:bodyPr lIns="50800" tIns="50800" rIns="50800" bIns="50800" rtlCol="0" anchor="ctr"/>
              <a:lstStyle/>
              <a:p>
                <a:pPr algn="ctr">
                  <a:lnSpc>
                    <a:spcPts val="2659"/>
                  </a:lnSpc>
                  <a:spcBef>
                    <a:spcPct val="0"/>
                  </a:spcBef>
                </a:pPr>
                <a:endParaRPr/>
              </a:p>
            </p:txBody>
          </p:sp>
        </p:grpSp>
        <p:grpSp>
          <p:nvGrpSpPr>
            <p:cNvPr id="7" name="Group 6">
              <a:extLst>
                <a:ext uri="{FF2B5EF4-FFF2-40B4-BE49-F238E27FC236}">
                  <a16:creationId xmlns:a16="http://schemas.microsoft.com/office/drawing/2014/main" id="{C0F8CC44-4645-C604-487A-E67D1C57061B}"/>
                </a:ext>
              </a:extLst>
            </p:cNvPr>
            <p:cNvGrpSpPr/>
            <p:nvPr/>
          </p:nvGrpSpPr>
          <p:grpSpPr>
            <a:xfrm>
              <a:off x="21548087" y="-470651"/>
              <a:ext cx="397513" cy="10271963"/>
              <a:chOff x="0" y="-38100"/>
              <a:chExt cx="87246" cy="831510"/>
            </a:xfrm>
          </p:grpSpPr>
          <p:sp>
            <p:nvSpPr>
              <p:cNvPr id="31" name="Freeform 18">
                <a:extLst>
                  <a:ext uri="{FF2B5EF4-FFF2-40B4-BE49-F238E27FC236}">
                    <a16:creationId xmlns:a16="http://schemas.microsoft.com/office/drawing/2014/main" id="{22D3693E-7225-7861-2E02-5C4209F6DBE3}"/>
                  </a:ext>
                </a:extLst>
              </p:cNvPr>
              <p:cNvSpPr/>
              <p:nvPr/>
            </p:nvSpPr>
            <p:spPr>
              <a:xfrm>
                <a:off x="0" y="0"/>
                <a:ext cx="87246" cy="793410"/>
              </a:xfrm>
              <a:custGeom>
                <a:avLst/>
                <a:gdLst/>
                <a:ahLst/>
                <a:cxnLst/>
                <a:rect l="l" t="t" r="r" b="b"/>
                <a:pathLst>
                  <a:path w="87246" h="793410">
                    <a:moveTo>
                      <a:pt x="0" y="0"/>
                    </a:moveTo>
                    <a:lnTo>
                      <a:pt x="87246" y="0"/>
                    </a:lnTo>
                    <a:lnTo>
                      <a:pt x="87246" y="793410"/>
                    </a:lnTo>
                    <a:lnTo>
                      <a:pt x="0" y="793410"/>
                    </a:lnTo>
                    <a:close/>
                  </a:path>
                </a:pathLst>
              </a:custGeom>
              <a:solidFill>
                <a:srgbClr val="BCAAD0"/>
              </a:solidFill>
            </p:spPr>
            <p:txBody>
              <a:bodyPr/>
              <a:lstStyle/>
              <a:p>
                <a:endParaRPr lang="en-US"/>
              </a:p>
            </p:txBody>
          </p:sp>
          <p:sp>
            <p:nvSpPr>
              <p:cNvPr id="32" name="TextBox 19">
                <a:extLst>
                  <a:ext uri="{FF2B5EF4-FFF2-40B4-BE49-F238E27FC236}">
                    <a16:creationId xmlns:a16="http://schemas.microsoft.com/office/drawing/2014/main" id="{962B93FD-EF52-9FF8-9A6C-17D09B50E598}"/>
                  </a:ext>
                </a:extLst>
              </p:cNvPr>
              <p:cNvSpPr txBox="1"/>
              <p:nvPr/>
            </p:nvSpPr>
            <p:spPr>
              <a:xfrm>
                <a:off x="0" y="-38100"/>
                <a:ext cx="87246" cy="831510"/>
              </a:xfrm>
              <a:prstGeom prst="rect">
                <a:avLst/>
              </a:prstGeom>
            </p:spPr>
            <p:txBody>
              <a:bodyPr lIns="50800" tIns="50800" rIns="50800" bIns="50800" rtlCol="0" anchor="ctr"/>
              <a:lstStyle/>
              <a:p>
                <a:pPr algn="ctr">
                  <a:lnSpc>
                    <a:spcPts val="2659"/>
                  </a:lnSpc>
                  <a:spcBef>
                    <a:spcPct val="0"/>
                  </a:spcBef>
                </a:pPr>
                <a:endParaRPr/>
              </a:p>
            </p:txBody>
          </p:sp>
        </p:grpSp>
        <p:grpSp>
          <p:nvGrpSpPr>
            <p:cNvPr id="8" name="Group 20">
              <a:extLst>
                <a:ext uri="{FF2B5EF4-FFF2-40B4-BE49-F238E27FC236}">
                  <a16:creationId xmlns:a16="http://schemas.microsoft.com/office/drawing/2014/main" id="{675CBF99-B0AD-2C26-4F7C-FD8F99B89A8A}"/>
                </a:ext>
              </a:extLst>
            </p:cNvPr>
            <p:cNvGrpSpPr/>
            <p:nvPr/>
          </p:nvGrpSpPr>
          <p:grpSpPr>
            <a:xfrm rot="16200000">
              <a:off x="20792591" y="32515182"/>
              <a:ext cx="1077779" cy="830726"/>
              <a:chOff x="0" y="0"/>
              <a:chExt cx="87246" cy="182327"/>
            </a:xfrm>
          </p:grpSpPr>
          <p:sp>
            <p:nvSpPr>
              <p:cNvPr id="29" name="Freeform 21">
                <a:extLst>
                  <a:ext uri="{FF2B5EF4-FFF2-40B4-BE49-F238E27FC236}">
                    <a16:creationId xmlns:a16="http://schemas.microsoft.com/office/drawing/2014/main" id="{0FB614EE-84E1-2CDD-54EA-64E6C01D7708}"/>
                  </a:ext>
                </a:extLst>
              </p:cNvPr>
              <p:cNvSpPr/>
              <p:nvPr/>
            </p:nvSpPr>
            <p:spPr>
              <a:xfrm>
                <a:off x="0" y="0"/>
                <a:ext cx="87246" cy="182327"/>
              </a:xfrm>
              <a:custGeom>
                <a:avLst/>
                <a:gdLst/>
                <a:ahLst/>
                <a:cxnLst/>
                <a:rect l="l" t="t" r="r" b="b"/>
                <a:pathLst>
                  <a:path w="87246" h="182327">
                    <a:moveTo>
                      <a:pt x="0" y="0"/>
                    </a:moveTo>
                    <a:lnTo>
                      <a:pt x="87246" y="0"/>
                    </a:lnTo>
                    <a:lnTo>
                      <a:pt x="87246" y="182327"/>
                    </a:lnTo>
                    <a:lnTo>
                      <a:pt x="0" y="182327"/>
                    </a:lnTo>
                    <a:close/>
                  </a:path>
                </a:pathLst>
              </a:custGeom>
              <a:solidFill>
                <a:srgbClr val="A3FBE5"/>
              </a:solidFill>
            </p:spPr>
            <p:txBody>
              <a:bodyPr/>
              <a:lstStyle/>
              <a:p>
                <a:endParaRPr lang="en-US"/>
              </a:p>
            </p:txBody>
          </p:sp>
          <p:sp>
            <p:nvSpPr>
              <p:cNvPr id="30" name="TextBox 22">
                <a:extLst>
                  <a:ext uri="{FF2B5EF4-FFF2-40B4-BE49-F238E27FC236}">
                    <a16:creationId xmlns:a16="http://schemas.microsoft.com/office/drawing/2014/main" id="{B12B9B27-39E0-7771-5D15-F7C66DC821B5}"/>
                  </a:ext>
                </a:extLst>
              </p:cNvPr>
              <p:cNvSpPr txBox="1"/>
              <p:nvPr/>
            </p:nvSpPr>
            <p:spPr>
              <a:xfrm>
                <a:off x="0" y="-38100"/>
                <a:ext cx="87246" cy="220427"/>
              </a:xfrm>
              <a:prstGeom prst="rect">
                <a:avLst/>
              </a:prstGeom>
            </p:spPr>
            <p:txBody>
              <a:bodyPr lIns="50800" tIns="50800" rIns="50800" bIns="50800" rtlCol="0" anchor="ctr"/>
              <a:lstStyle/>
              <a:p>
                <a:pPr algn="ctr">
                  <a:lnSpc>
                    <a:spcPts val="2659"/>
                  </a:lnSpc>
                  <a:spcBef>
                    <a:spcPct val="0"/>
                  </a:spcBef>
                </a:pPr>
                <a:endParaRPr/>
              </a:p>
            </p:txBody>
          </p:sp>
        </p:grpSp>
        <p:grpSp>
          <p:nvGrpSpPr>
            <p:cNvPr id="23" name="Group 23">
              <a:extLst>
                <a:ext uri="{FF2B5EF4-FFF2-40B4-BE49-F238E27FC236}">
                  <a16:creationId xmlns:a16="http://schemas.microsoft.com/office/drawing/2014/main" id="{6D584C82-0742-AA73-7C4A-79F54D8BAB7F}"/>
                </a:ext>
              </a:extLst>
            </p:cNvPr>
            <p:cNvGrpSpPr/>
            <p:nvPr/>
          </p:nvGrpSpPr>
          <p:grpSpPr>
            <a:xfrm rot="16200000">
              <a:off x="1624452" y="30965962"/>
              <a:ext cx="1077779" cy="3929168"/>
              <a:chOff x="0" y="0"/>
              <a:chExt cx="87246" cy="862369"/>
            </a:xfrm>
          </p:grpSpPr>
          <p:sp>
            <p:nvSpPr>
              <p:cNvPr id="27" name="Freeform 24">
                <a:extLst>
                  <a:ext uri="{FF2B5EF4-FFF2-40B4-BE49-F238E27FC236}">
                    <a16:creationId xmlns:a16="http://schemas.microsoft.com/office/drawing/2014/main" id="{2A9CF686-4444-B5BC-1CCC-02E3C3DD8C2C}"/>
                  </a:ext>
                </a:extLst>
              </p:cNvPr>
              <p:cNvSpPr/>
              <p:nvPr/>
            </p:nvSpPr>
            <p:spPr>
              <a:xfrm>
                <a:off x="0" y="0"/>
                <a:ext cx="87246" cy="862369"/>
              </a:xfrm>
              <a:custGeom>
                <a:avLst/>
                <a:gdLst/>
                <a:ahLst/>
                <a:cxnLst/>
                <a:rect l="l" t="t" r="r" b="b"/>
                <a:pathLst>
                  <a:path w="87246" h="862369">
                    <a:moveTo>
                      <a:pt x="0" y="0"/>
                    </a:moveTo>
                    <a:lnTo>
                      <a:pt x="87246" y="0"/>
                    </a:lnTo>
                    <a:lnTo>
                      <a:pt x="87246" y="862369"/>
                    </a:lnTo>
                    <a:lnTo>
                      <a:pt x="0" y="862369"/>
                    </a:lnTo>
                    <a:close/>
                  </a:path>
                </a:pathLst>
              </a:custGeom>
              <a:solidFill>
                <a:srgbClr val="F9ECB8"/>
              </a:solidFill>
            </p:spPr>
            <p:txBody>
              <a:bodyPr/>
              <a:lstStyle/>
              <a:p>
                <a:endParaRPr lang="en-US"/>
              </a:p>
            </p:txBody>
          </p:sp>
          <p:sp>
            <p:nvSpPr>
              <p:cNvPr id="28" name="TextBox 25">
                <a:extLst>
                  <a:ext uri="{FF2B5EF4-FFF2-40B4-BE49-F238E27FC236}">
                    <a16:creationId xmlns:a16="http://schemas.microsoft.com/office/drawing/2014/main" id="{4BC93548-AD41-C3F6-E86A-E4987DEEA903}"/>
                  </a:ext>
                </a:extLst>
              </p:cNvPr>
              <p:cNvSpPr txBox="1"/>
              <p:nvPr/>
            </p:nvSpPr>
            <p:spPr>
              <a:xfrm>
                <a:off x="0" y="-38100"/>
                <a:ext cx="87246" cy="900469"/>
              </a:xfrm>
              <a:prstGeom prst="rect">
                <a:avLst/>
              </a:prstGeom>
            </p:spPr>
            <p:txBody>
              <a:bodyPr lIns="50800" tIns="50800" rIns="50800" bIns="50800" rtlCol="0" anchor="ctr"/>
              <a:lstStyle/>
              <a:p>
                <a:pPr algn="ctr">
                  <a:lnSpc>
                    <a:spcPts val="2659"/>
                  </a:lnSpc>
                  <a:spcBef>
                    <a:spcPct val="0"/>
                  </a:spcBef>
                </a:pPr>
                <a:endParaRPr/>
              </a:p>
            </p:txBody>
          </p:sp>
        </p:grpSp>
        <p:grpSp>
          <p:nvGrpSpPr>
            <p:cNvPr id="24" name="Group 26">
              <a:extLst>
                <a:ext uri="{FF2B5EF4-FFF2-40B4-BE49-F238E27FC236}">
                  <a16:creationId xmlns:a16="http://schemas.microsoft.com/office/drawing/2014/main" id="{399D503D-8EC9-A134-D7A8-89E2F90411F1}"/>
                </a:ext>
              </a:extLst>
            </p:cNvPr>
            <p:cNvGrpSpPr/>
            <p:nvPr/>
          </p:nvGrpSpPr>
          <p:grpSpPr>
            <a:xfrm rot="16200000">
              <a:off x="11856134" y="24343416"/>
              <a:ext cx="1077779" cy="17174267"/>
              <a:chOff x="0" y="-38100"/>
              <a:chExt cx="87246" cy="3769386"/>
            </a:xfrm>
          </p:grpSpPr>
          <p:sp>
            <p:nvSpPr>
              <p:cNvPr id="25" name="Freeform 27">
                <a:extLst>
                  <a:ext uri="{FF2B5EF4-FFF2-40B4-BE49-F238E27FC236}">
                    <a16:creationId xmlns:a16="http://schemas.microsoft.com/office/drawing/2014/main" id="{5A73BA1C-C409-C238-DE5B-14E224C6B571}"/>
                  </a:ext>
                </a:extLst>
              </p:cNvPr>
              <p:cNvSpPr/>
              <p:nvPr/>
            </p:nvSpPr>
            <p:spPr>
              <a:xfrm>
                <a:off x="0" y="0"/>
                <a:ext cx="87246" cy="3731286"/>
              </a:xfrm>
              <a:custGeom>
                <a:avLst/>
                <a:gdLst/>
                <a:ahLst/>
                <a:cxnLst/>
                <a:rect l="l" t="t" r="r" b="b"/>
                <a:pathLst>
                  <a:path w="87246" h="3731286">
                    <a:moveTo>
                      <a:pt x="0" y="0"/>
                    </a:moveTo>
                    <a:lnTo>
                      <a:pt x="87246" y="0"/>
                    </a:lnTo>
                    <a:lnTo>
                      <a:pt x="87246" y="3731286"/>
                    </a:lnTo>
                    <a:lnTo>
                      <a:pt x="0" y="3731286"/>
                    </a:lnTo>
                    <a:close/>
                  </a:path>
                </a:pathLst>
              </a:custGeom>
              <a:solidFill>
                <a:srgbClr val="BCAAD0"/>
              </a:solidFill>
            </p:spPr>
            <p:txBody>
              <a:bodyPr/>
              <a:lstStyle/>
              <a:p>
                <a:endParaRPr lang="en-US"/>
              </a:p>
            </p:txBody>
          </p:sp>
          <p:sp>
            <p:nvSpPr>
              <p:cNvPr id="26" name="TextBox 28">
                <a:extLst>
                  <a:ext uri="{FF2B5EF4-FFF2-40B4-BE49-F238E27FC236}">
                    <a16:creationId xmlns:a16="http://schemas.microsoft.com/office/drawing/2014/main" id="{9B50C2B0-FB57-CB12-C8E8-A53DAE5C4F99}"/>
                  </a:ext>
                </a:extLst>
              </p:cNvPr>
              <p:cNvSpPr txBox="1"/>
              <p:nvPr/>
            </p:nvSpPr>
            <p:spPr>
              <a:xfrm>
                <a:off x="0" y="-38100"/>
                <a:ext cx="87246" cy="3769386"/>
              </a:xfrm>
              <a:prstGeom prst="rect">
                <a:avLst/>
              </a:prstGeom>
            </p:spPr>
            <p:txBody>
              <a:bodyPr lIns="50800" tIns="50800" rIns="50800" bIns="50800" rtlCol="0" anchor="ctr"/>
              <a:lstStyle/>
              <a:p>
                <a:pPr algn="ctr">
                  <a:lnSpc>
                    <a:spcPts val="2659"/>
                  </a:lnSpc>
                  <a:spcBef>
                    <a:spcPct val="0"/>
                  </a:spcBef>
                </a:pPr>
                <a:endParaRPr/>
              </a:p>
            </p:txBody>
          </p:sp>
        </p:grpSp>
      </p:grpSp>
      <p:grpSp>
        <p:nvGrpSpPr>
          <p:cNvPr id="16" name="Group 15">
            <a:extLst>
              <a:ext uri="{FF2B5EF4-FFF2-40B4-BE49-F238E27FC236}">
                <a16:creationId xmlns:a16="http://schemas.microsoft.com/office/drawing/2014/main" id="{DB8F03C9-C6A5-7B10-5C9F-E76B081E8D10}"/>
              </a:ext>
            </a:extLst>
          </p:cNvPr>
          <p:cNvGrpSpPr/>
          <p:nvPr userDrawn="1"/>
        </p:nvGrpSpPr>
        <p:grpSpPr>
          <a:xfrm>
            <a:off x="0" y="32469568"/>
            <a:ext cx="21945600" cy="725319"/>
            <a:chOff x="0" y="6706892"/>
            <a:chExt cx="9144000" cy="151108"/>
          </a:xfrm>
          <a:noFill/>
        </p:grpSpPr>
        <p:sp>
          <p:nvSpPr>
            <p:cNvPr id="17" name="Rectangle 16">
              <a:extLst>
                <a:ext uri="{FF2B5EF4-FFF2-40B4-BE49-F238E27FC236}">
                  <a16:creationId xmlns:a16="http://schemas.microsoft.com/office/drawing/2014/main" id="{584BA407-A8DC-07B0-30FC-421FBFDF7C7C}"/>
                </a:ext>
              </a:extLst>
            </p:cNvPr>
            <p:cNvSpPr/>
            <p:nvPr userDrawn="1"/>
          </p:nvSpPr>
          <p:spPr>
            <a:xfrm>
              <a:off x="0" y="6706892"/>
              <a:ext cx="9144000" cy="1511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810"/>
            </a:p>
          </p:txBody>
        </p:sp>
        <p:sp>
          <p:nvSpPr>
            <p:cNvPr id="18" name="TextBox 10">
              <a:extLst>
                <a:ext uri="{FF2B5EF4-FFF2-40B4-BE49-F238E27FC236}">
                  <a16:creationId xmlns:a16="http://schemas.microsoft.com/office/drawing/2014/main" id="{84191729-70BA-4C73-89B5-AA576BA43B42}"/>
                </a:ext>
              </a:extLst>
            </p:cNvPr>
            <p:cNvSpPr txBox="1">
              <a:spLocks noChangeArrowheads="1"/>
            </p:cNvSpPr>
            <p:nvPr userDrawn="1"/>
          </p:nvSpPr>
          <p:spPr bwMode="auto">
            <a:xfrm>
              <a:off x="7135588" y="6765309"/>
              <a:ext cx="1447800" cy="5386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n-US" altLang="en-US" sz="1680">
                  <a:solidFill>
                    <a:schemeClr val="tx1"/>
                  </a:solidFill>
                </a:rPr>
                <a:t>www.iita.org   I   www.cgiar.org </a:t>
              </a:r>
            </a:p>
          </p:txBody>
        </p:sp>
        <p:pic>
          <p:nvPicPr>
            <p:cNvPr id="19" name="Picture 18">
              <a:extLst>
                <a:ext uri="{FF2B5EF4-FFF2-40B4-BE49-F238E27FC236}">
                  <a16:creationId xmlns:a16="http://schemas.microsoft.com/office/drawing/2014/main" id="{4726EF5F-9D5E-34B9-FBE5-6323F574800F}"/>
                </a:ext>
              </a:extLst>
            </p:cNvPr>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3510138" y="6730119"/>
              <a:ext cx="613833" cy="1100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A307AD17-9E6C-E14A-7731-412402D18CA9}"/>
                </a:ext>
              </a:extLst>
            </p:cNvPr>
            <p:cNvSpPr/>
            <p:nvPr userDrawn="1"/>
          </p:nvSpPr>
          <p:spPr>
            <a:xfrm>
              <a:off x="4127154" y="6766328"/>
              <a:ext cx="2462159" cy="80791"/>
            </a:xfrm>
            <a:prstGeom prst="rect">
              <a:avLst/>
            </a:prstGeom>
            <a:grpFill/>
          </p:spPr>
          <p:txBody>
            <a:bodyPr wrap="none">
              <a:spAutoFit/>
            </a:bodyPr>
            <a:lstStyle/>
            <a:p>
              <a:r>
                <a:rPr lang="en-GB" sz="2880" baseline="30000">
                  <a:solidFill>
                    <a:schemeClr val="tx1"/>
                  </a:solidFill>
                  <a:latin typeface="Arial" panose="020B0604020202020204" pitchFamily="34" charset="0"/>
                </a:rPr>
                <a:t>IITA is a member of the CGIAR System Organization</a:t>
              </a:r>
            </a:p>
          </p:txBody>
        </p:sp>
        <p:sp>
          <p:nvSpPr>
            <p:cNvPr id="21" name="Rectangle 20">
              <a:extLst>
                <a:ext uri="{FF2B5EF4-FFF2-40B4-BE49-F238E27FC236}">
                  <a16:creationId xmlns:a16="http://schemas.microsoft.com/office/drawing/2014/main" id="{803DAF7F-64AF-633C-A2A1-77D350BCBC4A}"/>
                </a:ext>
              </a:extLst>
            </p:cNvPr>
            <p:cNvSpPr/>
            <p:nvPr userDrawn="1"/>
          </p:nvSpPr>
          <p:spPr>
            <a:xfrm>
              <a:off x="226170" y="6759508"/>
              <a:ext cx="2420574" cy="80791"/>
            </a:xfrm>
            <a:prstGeom prst="rect">
              <a:avLst/>
            </a:prstGeom>
            <a:grpFill/>
          </p:spPr>
          <p:txBody>
            <a:bodyPr wrap="square">
              <a:spAutoFit/>
            </a:bodyPr>
            <a:lstStyle/>
            <a:p>
              <a:r>
                <a:rPr lang="en-GB" sz="2880" baseline="30000">
                  <a:solidFill>
                    <a:schemeClr val="tx1"/>
                  </a:solidFill>
                  <a:latin typeface="Arial" panose="020B0604020202020204" pitchFamily="34" charset="0"/>
                </a:rPr>
                <a:t>International Institute of Tropical Agriculture (IITA)</a:t>
              </a:r>
            </a:p>
          </p:txBody>
        </p:sp>
      </p:grpSp>
      <p:sp>
        <p:nvSpPr>
          <p:cNvPr id="11" name="Rectangle 10">
            <a:extLst>
              <a:ext uri="{FF2B5EF4-FFF2-40B4-BE49-F238E27FC236}">
                <a16:creationId xmlns:a16="http://schemas.microsoft.com/office/drawing/2014/main" id="{1063D84E-9CA3-BAF4-E948-13CFD6127139}"/>
              </a:ext>
            </a:extLst>
          </p:cNvPr>
          <p:cNvSpPr/>
          <p:nvPr userDrawn="1"/>
        </p:nvSpPr>
        <p:spPr>
          <a:xfrm>
            <a:off x="410265" y="11142"/>
            <a:ext cx="8180842" cy="176112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picture containing text, clipart&#10;&#10;Description automatically generated">
            <a:extLst>
              <a:ext uri="{FF2B5EF4-FFF2-40B4-BE49-F238E27FC236}">
                <a16:creationId xmlns:a16="http://schemas.microsoft.com/office/drawing/2014/main" id="{E1C84AE1-936C-CD1E-9E37-9AE089BB161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16691" y="368584"/>
            <a:ext cx="4381322" cy="1535381"/>
          </a:xfrm>
          <a:prstGeom prst="rect">
            <a:avLst/>
          </a:prstGeom>
        </p:spPr>
      </p:pic>
      <p:sp>
        <p:nvSpPr>
          <p:cNvPr id="14" name="Rectangle 13">
            <a:extLst>
              <a:ext uri="{FF2B5EF4-FFF2-40B4-BE49-F238E27FC236}">
                <a16:creationId xmlns:a16="http://schemas.microsoft.com/office/drawing/2014/main" id="{30B50E21-DE0F-F72F-BCED-F94AD69C7E48}"/>
              </a:ext>
            </a:extLst>
          </p:cNvPr>
          <p:cNvSpPr/>
          <p:nvPr userDrawn="1"/>
        </p:nvSpPr>
        <p:spPr>
          <a:xfrm>
            <a:off x="19111142" y="217197"/>
            <a:ext cx="2448374" cy="1366435"/>
          </a:xfrm>
          <a:prstGeom prst="rect">
            <a:avLst/>
          </a:prstGeom>
          <a:solidFill>
            <a:schemeClr val="bg1"/>
          </a:solidFill>
          <a:ln w="38100">
            <a:solidFill>
              <a:srgbClr val="E6691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Orange and white text on a white background&#10;&#10;Description automatically generated">
            <a:extLst>
              <a:ext uri="{FF2B5EF4-FFF2-40B4-BE49-F238E27FC236}">
                <a16:creationId xmlns:a16="http://schemas.microsoft.com/office/drawing/2014/main" id="{9B4B27A6-5F79-2F7B-1888-93943D3D31E8}"/>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616006" y="529096"/>
            <a:ext cx="2683234" cy="1254304"/>
          </a:xfrm>
          <a:prstGeom prst="rect">
            <a:avLst/>
          </a:prstGeom>
        </p:spPr>
      </p:pic>
      <p:sp>
        <p:nvSpPr>
          <p:cNvPr id="45" name="Rectangle 44">
            <a:extLst>
              <a:ext uri="{FF2B5EF4-FFF2-40B4-BE49-F238E27FC236}">
                <a16:creationId xmlns:a16="http://schemas.microsoft.com/office/drawing/2014/main" id="{5E9293B8-FC44-FCD0-6EF6-A356C4B4ABDB}"/>
              </a:ext>
            </a:extLst>
          </p:cNvPr>
          <p:cNvSpPr/>
          <p:nvPr userDrawn="1"/>
        </p:nvSpPr>
        <p:spPr>
          <a:xfrm>
            <a:off x="18564447" y="30387851"/>
            <a:ext cx="2396446" cy="182629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2267173"/>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4232014468"/>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8206749"/>
            <a:ext cx="18928080" cy="13693138"/>
          </a:xfrm>
        </p:spPr>
        <p:txBody>
          <a:bodyPr anchor="b"/>
          <a:lstStyle>
            <a:lvl1pPr>
              <a:defRPr sz="14400"/>
            </a:lvl1pPr>
          </a:lstStyle>
          <a:p>
            <a:r>
              <a:rPr lang="en-US"/>
              <a:t>Click to edit Master title style</a:t>
            </a:r>
          </a:p>
        </p:txBody>
      </p:sp>
      <p:sp>
        <p:nvSpPr>
          <p:cNvPr id="3" name="Text Placeholder 2"/>
          <p:cNvSpPr>
            <a:spLocks noGrp="1"/>
          </p:cNvSpPr>
          <p:nvPr>
            <p:ph type="body" idx="1"/>
          </p:nvPr>
        </p:nvSpPr>
        <p:spPr>
          <a:xfrm>
            <a:off x="1497331" y="22029429"/>
            <a:ext cx="18928080" cy="7200898"/>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5B2D18-7F53-4801-BAB4-2EA9429F781E}" type="datetimeFigureOut">
              <a:rPr lang="en-US" smtClean="0"/>
              <a:t>11/15/24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365115589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08760" y="8763000"/>
            <a:ext cx="93268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109960" y="8763000"/>
            <a:ext cx="9326880" cy="208864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42755336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1752607"/>
            <a:ext cx="18928080" cy="6362702"/>
          </a:xfrm>
        </p:spPr>
        <p:txBody>
          <a:bodyPr/>
          <a:lstStyle/>
          <a:p>
            <a:r>
              <a:rPr lang="en-US"/>
              <a:t>Click to edit Master title style</a:t>
            </a:r>
          </a:p>
        </p:txBody>
      </p:sp>
      <p:sp>
        <p:nvSpPr>
          <p:cNvPr id="3" name="Text Placeholder 2"/>
          <p:cNvSpPr>
            <a:spLocks noGrp="1"/>
          </p:cNvSpPr>
          <p:nvPr>
            <p:ph type="body" idx="1"/>
          </p:nvPr>
        </p:nvSpPr>
        <p:spPr>
          <a:xfrm>
            <a:off x="1511621" y="8069582"/>
            <a:ext cx="9284016"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Click to edit Master text styles</a:t>
            </a:r>
          </a:p>
        </p:txBody>
      </p:sp>
      <p:sp>
        <p:nvSpPr>
          <p:cNvPr id="4" name="Content Placeholder 3"/>
          <p:cNvSpPr>
            <a:spLocks noGrp="1"/>
          </p:cNvSpPr>
          <p:nvPr>
            <p:ph sz="half" idx="2"/>
          </p:nvPr>
        </p:nvSpPr>
        <p:spPr>
          <a:xfrm>
            <a:off x="1511621" y="12024360"/>
            <a:ext cx="9284016"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09961" y="8069582"/>
            <a:ext cx="9329738"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Click to edit Master text styles</a:t>
            </a:r>
          </a:p>
        </p:txBody>
      </p:sp>
      <p:sp>
        <p:nvSpPr>
          <p:cNvPr id="6" name="Content Placeholder 5"/>
          <p:cNvSpPr>
            <a:spLocks noGrp="1"/>
          </p:cNvSpPr>
          <p:nvPr>
            <p:ph sz="quarter" idx="4"/>
          </p:nvPr>
        </p:nvSpPr>
        <p:spPr>
          <a:xfrm>
            <a:off x="11109961" y="12024360"/>
            <a:ext cx="9329738" cy="176860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B2D18-7F53-4801-BAB4-2EA9429F781E}" type="datetimeFigureOut">
              <a:rPr lang="en-US" smtClean="0"/>
              <a:t>11/15/24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286721737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B2D18-7F53-4801-BAB4-2EA9429F781E}" type="datetimeFigureOut">
              <a:rPr lang="en-US" smtClean="0"/>
              <a:t>11/15/24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126435773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B2D18-7F53-4801-BAB4-2EA9429F781E}" type="datetimeFigureOut">
              <a:rPr lang="en-US" smtClean="0"/>
              <a:t>11/15/24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698692388"/>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p>
        </p:txBody>
      </p:sp>
      <p:sp>
        <p:nvSpPr>
          <p:cNvPr id="3" name="Content Placeholder 2"/>
          <p:cNvSpPr>
            <a:spLocks noGrp="1"/>
          </p:cNvSpPr>
          <p:nvPr>
            <p:ph idx="1"/>
          </p:nvPr>
        </p:nvSpPr>
        <p:spPr>
          <a:xfrm>
            <a:off x="9329738" y="4739647"/>
            <a:ext cx="11109960" cy="233934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167422304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p>
        </p:txBody>
      </p:sp>
      <p:sp>
        <p:nvSpPr>
          <p:cNvPr id="3" name="Picture Placeholder 2"/>
          <p:cNvSpPr>
            <a:spLocks noGrp="1" noChangeAspect="1"/>
          </p:cNvSpPr>
          <p:nvPr>
            <p:ph type="pic" idx="1"/>
          </p:nvPr>
        </p:nvSpPr>
        <p:spPr>
          <a:xfrm>
            <a:off x="9329738" y="4739647"/>
            <a:ext cx="11109960" cy="233934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Click to edit Master text styles</a:t>
            </a:r>
          </a:p>
        </p:txBody>
      </p:sp>
      <p:sp>
        <p:nvSpPr>
          <p:cNvPr id="5" name="Date Placeholder 4"/>
          <p:cNvSpPr>
            <a:spLocks noGrp="1"/>
          </p:cNvSpPr>
          <p:nvPr>
            <p:ph type="dt" sz="half" idx="10"/>
          </p:nvPr>
        </p:nvSpPr>
        <p:spPr/>
        <p:txBody>
          <a:bodyPr/>
          <a:lstStyle/>
          <a:p>
            <a:fld id="{3E5B2D18-7F53-4801-BAB4-2EA9429F781E}" type="datetimeFigureOut">
              <a:rPr lang="en-US" smtClean="0"/>
              <a:t>11/15/24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F716E-8142-469F-9257-59D497DB7E83}" type="slidenum">
              <a:rPr lang="en-US" smtClean="0"/>
              <a:t>‹#›</a:t>
            </a:fld>
            <a:endParaRPr lang="en-US"/>
          </a:p>
        </p:txBody>
      </p:sp>
    </p:spTree>
    <p:extLst>
      <p:ext uri="{BB962C8B-B14F-4D97-AF65-F5344CB8AC3E}">
        <p14:creationId xmlns:p14="http://schemas.microsoft.com/office/powerpoint/2010/main" val="59030196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752607"/>
            <a:ext cx="1892808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508760" y="8763000"/>
            <a:ext cx="18928080" cy="2088642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08760" y="30510487"/>
            <a:ext cx="4937760" cy="1752600"/>
          </a:xfrm>
          <a:prstGeom prst="rect">
            <a:avLst/>
          </a:prstGeom>
        </p:spPr>
        <p:txBody>
          <a:bodyPr vert="horz" lIns="91440" tIns="45720" rIns="91440" bIns="45720" rtlCol="0" anchor="ctr"/>
          <a:lstStyle>
            <a:lvl1pPr algn="l">
              <a:defRPr sz="2880">
                <a:solidFill>
                  <a:schemeClr val="tx1">
                    <a:tint val="75000"/>
                  </a:schemeClr>
                </a:solidFill>
              </a:defRPr>
            </a:lvl1pPr>
          </a:lstStyle>
          <a:p>
            <a:fld id="{3E5B2D18-7F53-4801-BAB4-2EA9429F781E}" type="datetimeFigureOut">
              <a:rPr lang="en-US" smtClean="0"/>
              <a:t>11/15/24</a:t>
            </a:fld>
            <a:endParaRPr lang="en-US"/>
          </a:p>
        </p:txBody>
      </p:sp>
      <p:sp>
        <p:nvSpPr>
          <p:cNvPr id="5" name="Footer Placeholder 4"/>
          <p:cNvSpPr>
            <a:spLocks noGrp="1"/>
          </p:cNvSpPr>
          <p:nvPr>
            <p:ph type="ftr" sz="quarter" idx="3"/>
          </p:nvPr>
        </p:nvSpPr>
        <p:spPr>
          <a:xfrm>
            <a:off x="7269480" y="30510487"/>
            <a:ext cx="7406640" cy="17526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30510487"/>
            <a:ext cx="4937760" cy="1752600"/>
          </a:xfrm>
          <a:prstGeom prst="rect">
            <a:avLst/>
          </a:prstGeom>
        </p:spPr>
        <p:txBody>
          <a:bodyPr vert="horz" lIns="91440" tIns="45720" rIns="91440" bIns="45720" rtlCol="0" anchor="ctr"/>
          <a:lstStyle>
            <a:lvl1pPr algn="r">
              <a:defRPr sz="2880">
                <a:solidFill>
                  <a:schemeClr val="tx1">
                    <a:tint val="75000"/>
                  </a:schemeClr>
                </a:solidFill>
              </a:defRPr>
            </a:lvl1pPr>
          </a:lstStyle>
          <a:p>
            <a:fld id="{668F716E-8142-469F-9257-59D497DB7E83}" type="slidenum">
              <a:rPr lang="en-US" smtClean="0"/>
              <a:t>‹#›</a:t>
            </a:fld>
            <a:endParaRPr lang="en-US"/>
          </a:p>
        </p:txBody>
      </p:sp>
    </p:spTree>
    <p:extLst>
      <p:ext uri="{BB962C8B-B14F-4D97-AF65-F5344CB8AC3E}">
        <p14:creationId xmlns:p14="http://schemas.microsoft.com/office/powerpoint/2010/main" val="10512521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png"/><Relationship Id="rId18" Type="http://schemas.openxmlformats.org/officeDocument/2006/relationships/image" Target="../media/image19.jpeg"/><Relationship Id="rId3" Type="http://schemas.openxmlformats.org/officeDocument/2006/relationships/image" Target="../media/image5.jpeg"/><Relationship Id="rId21" Type="http://schemas.openxmlformats.org/officeDocument/2006/relationships/image" Target="../media/image22.jpeg"/><Relationship Id="rId7" Type="http://schemas.openxmlformats.org/officeDocument/2006/relationships/image" Target="../media/image8.jpe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4.png"/><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Layout" Target="../slideLayouts/slideLayout12.xml"/><Relationship Id="rId6" Type="http://schemas.microsoft.com/office/2007/relationships/hdphoto" Target="../media/hdphoto1.wdp"/><Relationship Id="rId11" Type="http://schemas.openxmlformats.org/officeDocument/2006/relationships/image" Target="../media/image12.png"/><Relationship Id="rId24" Type="http://schemas.openxmlformats.org/officeDocument/2006/relationships/image" Target="../media/image25.png"/><Relationship Id="rId5" Type="http://schemas.openxmlformats.org/officeDocument/2006/relationships/image" Target="../media/image7.png"/><Relationship Id="rId15" Type="http://schemas.openxmlformats.org/officeDocument/2006/relationships/image" Target="../media/image16.png"/><Relationship Id="rId23" Type="http://schemas.openxmlformats.org/officeDocument/2006/relationships/image" Target="../media/image24.png"/><Relationship Id="rId10" Type="http://schemas.openxmlformats.org/officeDocument/2006/relationships/image" Target="../media/image11.png"/><Relationship Id="rId19" Type="http://schemas.openxmlformats.org/officeDocument/2006/relationships/image" Target="../media/image20.jpeg"/><Relationship Id="rId4" Type="http://schemas.openxmlformats.org/officeDocument/2006/relationships/image" Target="../media/image6.png"/><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a:extLst>
              <a:ext uri="{FF2B5EF4-FFF2-40B4-BE49-F238E27FC236}">
                <a16:creationId xmlns:a16="http://schemas.microsoft.com/office/drawing/2014/main" id="{51D67688-A2F2-B58C-3C36-C435ADE242B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99400" y="31056860"/>
            <a:ext cx="1864690" cy="568031"/>
          </a:xfrm>
          <a:prstGeom prst="rect">
            <a:avLst/>
          </a:prstGeom>
        </p:spPr>
      </p:pic>
      <p:pic>
        <p:nvPicPr>
          <p:cNvPr id="29" name="Picture 4">
            <a:extLst>
              <a:ext uri="{FF2B5EF4-FFF2-40B4-BE49-F238E27FC236}">
                <a16:creationId xmlns:a16="http://schemas.microsoft.com/office/drawing/2014/main" id="{0224ED05-F6F1-A23D-26DC-928B5CA48DFD}"/>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781396" y="31071179"/>
            <a:ext cx="459793" cy="746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a:extLst>
              <a:ext uri="{FF2B5EF4-FFF2-40B4-BE49-F238E27FC236}">
                <a16:creationId xmlns:a16="http://schemas.microsoft.com/office/drawing/2014/main" id="{8C3E9483-9049-EDD4-46DF-9E5F24CB0B0F}"/>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8904125" y="31430839"/>
            <a:ext cx="2432233" cy="665345"/>
          </a:xfrm>
          <a:prstGeom prst="rect">
            <a:avLst/>
          </a:prstGeom>
        </p:spPr>
      </p:pic>
      <p:sp>
        <p:nvSpPr>
          <p:cNvPr id="8" name="Rectangle 7">
            <a:extLst>
              <a:ext uri="{FF2B5EF4-FFF2-40B4-BE49-F238E27FC236}">
                <a16:creationId xmlns:a16="http://schemas.microsoft.com/office/drawing/2014/main" id="{52CE5CFE-FE8D-EA9A-65EF-7A49C462DA3B}"/>
              </a:ext>
            </a:extLst>
          </p:cNvPr>
          <p:cNvSpPr/>
          <p:nvPr/>
        </p:nvSpPr>
        <p:spPr>
          <a:xfrm>
            <a:off x="1108692" y="5696424"/>
            <a:ext cx="9603747" cy="25331944"/>
          </a:xfrm>
          <a:prstGeom prst="rect">
            <a:avLst/>
          </a:prstGeom>
          <a:solidFill>
            <a:srgbClr val="FCF0EA">
              <a:alpha val="470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ubtitle 2">
            <a:extLst>
              <a:ext uri="{FF2B5EF4-FFF2-40B4-BE49-F238E27FC236}">
                <a16:creationId xmlns:a16="http://schemas.microsoft.com/office/drawing/2014/main" id="{701281BA-E843-4490-0BEE-A817B2503E9C}"/>
              </a:ext>
            </a:extLst>
          </p:cNvPr>
          <p:cNvSpPr txBox="1">
            <a:spLocks/>
          </p:cNvSpPr>
          <p:nvPr/>
        </p:nvSpPr>
        <p:spPr>
          <a:xfrm>
            <a:off x="1131580" y="6674663"/>
            <a:ext cx="9361224" cy="6485424"/>
          </a:xfrm>
          <a:prstGeom prst="rect">
            <a:avLst/>
          </a:prstGeom>
        </p:spPr>
        <p:txBody>
          <a:bodyPr/>
          <a:lstStyle>
            <a:lvl1pPr marL="0" indent="0" algn="ctr" defTabSz="2194560" rtl="0" eaLnBrk="1" latinLnBrk="0" hangingPunct="1">
              <a:lnSpc>
                <a:spcPct val="90000"/>
              </a:lnSpc>
              <a:spcBef>
                <a:spcPts val="2400"/>
              </a:spcBef>
              <a:buFont typeface="Arial" panose="020B0604020202020204" pitchFamily="34" charset="0"/>
              <a:buNone/>
              <a:defRPr sz="2400" kern="1200">
                <a:solidFill>
                  <a:schemeClr val="tx1"/>
                </a:solidFill>
                <a:latin typeface="+mn-lt"/>
                <a:ea typeface="+mn-ea"/>
                <a:cs typeface="+mn-cs"/>
              </a:defRPr>
            </a:lvl1pPr>
            <a:lvl2pPr marL="457237" indent="0" algn="ctr" defTabSz="2194560" rtl="0" eaLnBrk="1" latinLnBrk="0" hangingPunct="1">
              <a:lnSpc>
                <a:spcPct val="90000"/>
              </a:lnSpc>
              <a:spcBef>
                <a:spcPts val="1200"/>
              </a:spcBef>
              <a:buFont typeface="Arial" panose="020B0604020202020204" pitchFamily="34" charset="0"/>
              <a:buNone/>
              <a:defRPr sz="2000" kern="1200">
                <a:solidFill>
                  <a:schemeClr val="tx1"/>
                </a:solidFill>
                <a:latin typeface="+mn-lt"/>
                <a:ea typeface="+mn-ea"/>
                <a:cs typeface="+mn-cs"/>
              </a:defRPr>
            </a:lvl2pPr>
            <a:lvl3pPr marL="914473" indent="0" algn="ctr" defTabSz="2194560" rtl="0" eaLnBrk="1" latinLnBrk="0" hangingPunct="1">
              <a:lnSpc>
                <a:spcPct val="90000"/>
              </a:lnSpc>
              <a:spcBef>
                <a:spcPts val="1200"/>
              </a:spcBef>
              <a:buFont typeface="Arial" panose="020B0604020202020204" pitchFamily="34" charset="0"/>
              <a:buNone/>
              <a:defRPr sz="1800" kern="1200">
                <a:solidFill>
                  <a:schemeClr val="tx1"/>
                </a:solidFill>
                <a:latin typeface="+mn-lt"/>
                <a:ea typeface="+mn-ea"/>
                <a:cs typeface="+mn-cs"/>
              </a:defRPr>
            </a:lvl3pPr>
            <a:lvl4pPr marL="1371710"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4pPr>
            <a:lvl5pPr marL="182894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5pPr>
            <a:lvl6pPr marL="228618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6pPr>
            <a:lvl7pPr marL="2743419"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7pPr>
            <a:lvl8pPr marL="320065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8pPr>
            <a:lvl9pPr marL="365789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9pPr>
          </a:lstStyle>
          <a:p>
            <a:pPr algn="l"/>
            <a:r>
              <a:rPr lang="en-GB" sz="2500" dirty="0">
                <a:latin typeface="Aptos" panose="020B0004020202020204" pitchFamily="34" charset="0"/>
                <a:cs typeface="Arial" panose="020B0604020202020204" pitchFamily="34" charset="0"/>
              </a:rPr>
              <a:t>Tricot is a scaled method for participatory variety selection where farmer participants are not mere respondents but citizen scientist: partners in the research. For good bonding with the varieties and to ease management and to structure data collection, tricot is an incomplete block design where a relatively large number of farmers each individually rank a specific combination of only 3 varieties out of the total number of varieties evaluated. </a:t>
            </a:r>
          </a:p>
          <a:p>
            <a:pPr algn="l"/>
            <a:r>
              <a:rPr lang="en-GB" sz="2500" dirty="0">
                <a:latin typeface="Aptos" panose="020B0004020202020204" pitchFamily="34" charset="0"/>
                <a:cs typeface="Arial" panose="020B0604020202020204" pitchFamily="34" charset="0"/>
              </a:rPr>
              <a:t>The joint cassava breeding program of IITA and NRCRI has been adapting and implementing the tricot since 2018 to inquire into trait and variety preferences under real farmer conditions taking into consideration social and gender considerations.</a:t>
            </a:r>
          </a:p>
          <a:p>
            <a:pPr algn="l"/>
            <a:r>
              <a:rPr lang="en-GB" sz="2500" dirty="0">
                <a:latin typeface="Aptos" panose="020B0004020202020204" pitchFamily="34" charset="0"/>
                <a:cs typeface="Arial" panose="020B0604020202020204" pitchFamily="34" charset="0"/>
              </a:rPr>
              <a:t>To be able to formally institutionalise the approach within the breeding process the team has been further adapting the approach as an innovative and better way to do on farm testing for variety release assuring optimal systematic feedback from farmers and processors to target social impact. </a:t>
            </a:r>
          </a:p>
        </p:txBody>
      </p:sp>
      <p:sp>
        <p:nvSpPr>
          <p:cNvPr id="9" name="Rectangle 8">
            <a:extLst>
              <a:ext uri="{FF2B5EF4-FFF2-40B4-BE49-F238E27FC236}">
                <a16:creationId xmlns:a16="http://schemas.microsoft.com/office/drawing/2014/main" id="{4158F4DA-F661-C96E-DCD0-CAA66C4A2362}"/>
              </a:ext>
            </a:extLst>
          </p:cNvPr>
          <p:cNvSpPr/>
          <p:nvPr/>
        </p:nvSpPr>
        <p:spPr>
          <a:xfrm>
            <a:off x="10950376" y="4441976"/>
            <a:ext cx="10525971" cy="26586392"/>
          </a:xfrm>
          <a:prstGeom prst="rect">
            <a:avLst/>
          </a:prstGeom>
          <a:solidFill>
            <a:srgbClr val="FCF0EA">
              <a:alpha val="47059"/>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btitle 2">
            <a:extLst>
              <a:ext uri="{FF2B5EF4-FFF2-40B4-BE49-F238E27FC236}">
                <a16:creationId xmlns:a16="http://schemas.microsoft.com/office/drawing/2014/main" id="{CA7F6891-70E3-7B35-9EA0-A9827DDA6FC6}"/>
              </a:ext>
            </a:extLst>
          </p:cNvPr>
          <p:cNvSpPr txBox="1">
            <a:spLocks/>
          </p:cNvSpPr>
          <p:nvPr/>
        </p:nvSpPr>
        <p:spPr>
          <a:xfrm>
            <a:off x="1144953" y="2185930"/>
            <a:ext cx="20069467" cy="1206690"/>
          </a:xfrm>
          <a:prstGeom prst="rect">
            <a:avLst/>
          </a:prstGeom>
        </p:spPr>
        <p:txBody>
          <a:bodyPr vert="horz" lIns="91440" tIns="45720" rIns="91440" bIns="45720" rtlCol="0" anchor="t">
            <a:normAutofit/>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0" indent="0">
              <a:buNone/>
            </a:pPr>
            <a:r>
              <a:rPr lang="en-US" sz="4000" b="1" dirty="0">
                <a:latin typeface="Montserrat" pitchFamily="2" charset="77"/>
              </a:rPr>
              <a:t>Adopting Scalable Participatory Variety Selection (Tricot) for On-Farm Testing in Nigeria: Enhancing Social and Gender Impact in Breeding</a:t>
            </a:r>
          </a:p>
        </p:txBody>
      </p:sp>
      <p:sp>
        <p:nvSpPr>
          <p:cNvPr id="48" name="TextBox 47">
            <a:extLst>
              <a:ext uri="{FF2B5EF4-FFF2-40B4-BE49-F238E27FC236}">
                <a16:creationId xmlns:a16="http://schemas.microsoft.com/office/drawing/2014/main" id="{6561017B-836D-0B4F-AE1C-4F8BA30D48B9}"/>
              </a:ext>
            </a:extLst>
          </p:cNvPr>
          <p:cNvSpPr txBox="1"/>
          <p:nvPr/>
        </p:nvSpPr>
        <p:spPr>
          <a:xfrm>
            <a:off x="22538724" y="4311052"/>
            <a:ext cx="184731" cy="369332"/>
          </a:xfrm>
          <a:prstGeom prst="rect">
            <a:avLst/>
          </a:prstGeom>
          <a:noFill/>
        </p:spPr>
        <p:txBody>
          <a:bodyPr wrap="none" rtlCol="0">
            <a:spAutoFit/>
          </a:bodyPr>
          <a:lstStyle/>
          <a:p>
            <a:endParaRPr lang="en-US"/>
          </a:p>
        </p:txBody>
      </p:sp>
      <p:sp>
        <p:nvSpPr>
          <p:cNvPr id="3" name="Subtitle 2">
            <a:extLst>
              <a:ext uri="{FF2B5EF4-FFF2-40B4-BE49-F238E27FC236}">
                <a16:creationId xmlns:a16="http://schemas.microsoft.com/office/drawing/2014/main" id="{22C2B388-C143-F0EE-6E7B-00FB5EEBBEFF}"/>
              </a:ext>
            </a:extLst>
          </p:cNvPr>
          <p:cNvSpPr>
            <a:spLocks noGrp="1"/>
          </p:cNvSpPr>
          <p:nvPr>
            <p:ph type="subTitle" idx="4294967295"/>
          </p:nvPr>
        </p:nvSpPr>
        <p:spPr>
          <a:xfrm>
            <a:off x="1108692" y="5945277"/>
            <a:ext cx="9165361" cy="525240"/>
          </a:xfrm>
        </p:spPr>
        <p:txBody>
          <a:bodyPr>
            <a:noAutofit/>
          </a:bodyPr>
          <a:lstStyle/>
          <a:p>
            <a:pPr marL="0" indent="0" algn="l">
              <a:buNone/>
            </a:pPr>
            <a:r>
              <a:rPr lang="en-US" sz="3700" b="1">
                <a:solidFill>
                  <a:srgbClr val="FF0000"/>
                </a:solidFill>
                <a:latin typeface="Arial" panose="020B0604020202020204" pitchFamily="34" charset="0"/>
                <a:cs typeface="Arial" panose="020B0604020202020204" pitchFamily="34" charset="0"/>
              </a:rPr>
              <a:t>Introduction</a:t>
            </a:r>
          </a:p>
        </p:txBody>
      </p:sp>
      <p:sp>
        <p:nvSpPr>
          <p:cNvPr id="50" name="Title 41">
            <a:extLst>
              <a:ext uri="{FF2B5EF4-FFF2-40B4-BE49-F238E27FC236}">
                <a16:creationId xmlns:a16="http://schemas.microsoft.com/office/drawing/2014/main" id="{7BAFE05D-0CED-772C-1DB9-7A695B28F590}"/>
              </a:ext>
            </a:extLst>
          </p:cNvPr>
          <p:cNvSpPr txBox="1">
            <a:spLocks/>
          </p:cNvSpPr>
          <p:nvPr/>
        </p:nvSpPr>
        <p:spPr>
          <a:xfrm>
            <a:off x="-6759955" y="21101879"/>
            <a:ext cx="9639300" cy="1142200"/>
          </a:xfrm>
          <a:prstGeom prst="rect">
            <a:avLst/>
          </a:prstGeom>
        </p:spPr>
        <p:txBody>
          <a:bodyPr vert="horz" lIns="91440" tIns="45720" rIns="91440" bIns="45720" rtlCol="0" anchor="t">
            <a:normAutofit/>
          </a:bodyPr>
          <a:lstStyle>
            <a:lvl1pPr algn="ctr" defTabSz="219456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US" b="1">
              <a:latin typeface="Arial" panose="020B0604020202020204" pitchFamily="34" charset="0"/>
              <a:cs typeface="Arial" panose="020B0604020202020204" pitchFamily="34" charset="0"/>
            </a:endParaRPr>
          </a:p>
        </p:txBody>
      </p:sp>
      <p:sp>
        <p:nvSpPr>
          <p:cNvPr id="54" name="Content Placeholder 2">
            <a:extLst>
              <a:ext uri="{FF2B5EF4-FFF2-40B4-BE49-F238E27FC236}">
                <a16:creationId xmlns:a16="http://schemas.microsoft.com/office/drawing/2014/main" id="{E368416F-413F-40EC-78B8-BABF17537478}"/>
              </a:ext>
            </a:extLst>
          </p:cNvPr>
          <p:cNvSpPr txBox="1">
            <a:spLocks/>
          </p:cNvSpPr>
          <p:nvPr/>
        </p:nvSpPr>
        <p:spPr>
          <a:xfrm>
            <a:off x="11101344" y="23284258"/>
            <a:ext cx="10060833" cy="7991855"/>
          </a:xfrm>
          <a:prstGeom prst="rect">
            <a:avLst/>
          </a:prstGeom>
        </p:spPr>
        <p:txBody>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342900" indent="-342900">
              <a:lnSpc>
                <a:spcPct val="115000"/>
              </a:lnSpc>
              <a:spcAft>
                <a:spcPts val="800"/>
              </a:spcAft>
              <a:buFont typeface="Symbol" panose="05050102010706020507" pitchFamily="18" charset="2"/>
              <a:buChar char=""/>
            </a:pPr>
            <a:r>
              <a:rPr lang="en-GB" sz="2500" kern="0" dirty="0">
                <a:latin typeface="Aptos" panose="020B0004020202020204" pitchFamily="34" charset="0"/>
                <a:cs typeface="Times New Roman" panose="02020603050405020304" pitchFamily="18" charset="0"/>
              </a:rPr>
              <a:t>Scaled on-farm testing using the tricot method has provided cassava breeding programs with valuable insights into farmers' and processors’ trait preferences, capturing critical social and gender-inclusive perspectives. This input informed product profiles and guided variety advancement.</a:t>
            </a:r>
          </a:p>
          <a:p>
            <a:pPr marL="342900" indent="-342900">
              <a:lnSpc>
                <a:spcPct val="115000"/>
              </a:lnSpc>
              <a:spcAft>
                <a:spcPts val="800"/>
              </a:spcAft>
              <a:buFont typeface="Symbol" panose="05050102010706020507" pitchFamily="18" charset="2"/>
              <a:buChar char=""/>
            </a:pPr>
            <a:r>
              <a:rPr lang="en-GB" sz="2500" kern="0" dirty="0">
                <a:latin typeface="Aptos" panose="020B0004020202020204" pitchFamily="34" charset="0"/>
                <a:cs typeface="Times New Roman" panose="02020603050405020304" pitchFamily="18" charset="0"/>
              </a:rPr>
              <a:t>The Nigerian variety release committee recognized the tricot approach as an innovative addition to the variety release process, leading to the successful release of two cassava varieties, ‘Renewed Hope’ and ‘Biggie,’ on October 31, 2024 (Photos 3 &amp; 4).</a:t>
            </a:r>
          </a:p>
          <a:p>
            <a:pPr marL="342900" indent="-342900">
              <a:lnSpc>
                <a:spcPct val="115000"/>
              </a:lnSpc>
              <a:spcAft>
                <a:spcPts val="800"/>
              </a:spcAft>
              <a:buFont typeface="Symbol" panose="05050102010706020507" pitchFamily="18" charset="2"/>
              <a:buChar char=""/>
            </a:pPr>
            <a:r>
              <a:rPr lang="en-GB" sz="2500" kern="0" dirty="0">
                <a:latin typeface="Aptos" panose="020B0004020202020204" pitchFamily="34" charset="0"/>
                <a:cs typeface="Times New Roman" panose="02020603050405020304" pitchFamily="18" charset="0"/>
              </a:rPr>
              <a:t>Tricot has evolved into a versatile, transdisciplinary platform that connects breeding efforts with the socio-cultural, gender, agronomic, climatic, and economic realities of crop users. It offers diverse applications, fostering collaboration among public breeders, the private sector, and humanitarian organizations.</a:t>
            </a:r>
            <a:endParaRPr lang="en-GB" sz="25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6" name="Title 41">
            <a:extLst>
              <a:ext uri="{FF2B5EF4-FFF2-40B4-BE49-F238E27FC236}">
                <a16:creationId xmlns:a16="http://schemas.microsoft.com/office/drawing/2014/main" id="{8AB42113-1A6F-AC5A-DE5D-A56495976A2A}"/>
              </a:ext>
            </a:extLst>
          </p:cNvPr>
          <p:cNvSpPr txBox="1">
            <a:spLocks/>
          </p:cNvSpPr>
          <p:nvPr/>
        </p:nvSpPr>
        <p:spPr>
          <a:xfrm>
            <a:off x="19071767" y="303880"/>
            <a:ext cx="2544383" cy="870768"/>
          </a:xfrm>
          <a:prstGeom prst="rect">
            <a:avLst/>
          </a:prstGeom>
        </p:spPr>
        <p:txBody>
          <a:bodyPr vert="horz" lIns="91440" tIns="45720" rIns="91440" bIns="45720" rtlCol="0" anchor="t">
            <a:normAutofit fontScale="62500" lnSpcReduction="20000"/>
          </a:bodyPr>
          <a:lstStyle>
            <a:lvl1pPr algn="ctr" defTabSz="2194560" rtl="0" eaLnBrk="1" latinLnBrk="0" hangingPunct="1">
              <a:lnSpc>
                <a:spcPct val="90000"/>
              </a:lnSpc>
              <a:spcBef>
                <a:spcPct val="0"/>
              </a:spcBef>
              <a:buNone/>
              <a:defRPr sz="6000" kern="1200">
                <a:solidFill>
                  <a:schemeClr val="tx1"/>
                </a:solidFill>
                <a:latin typeface="+mj-lt"/>
                <a:ea typeface="+mj-ea"/>
                <a:cs typeface="+mj-cs"/>
              </a:defRPr>
            </a:lvl1pPr>
          </a:lstStyle>
          <a:p>
            <a:r>
              <a:rPr lang="en-US" sz="2800" b="1">
                <a:latin typeface="Arial" panose="020B0604020202020204" pitchFamily="34" charset="0"/>
                <a:cs typeface="Arial" panose="020B0604020202020204" pitchFamily="34" charset="0"/>
              </a:rPr>
              <a:t>ORCID </a:t>
            </a:r>
          </a:p>
          <a:p>
            <a:endParaRPr lang="en-US" sz="2800" b="1">
              <a:latin typeface="Arial" panose="020B0604020202020204" pitchFamily="34" charset="0"/>
              <a:cs typeface="Arial" panose="020B0604020202020204" pitchFamily="34" charset="0"/>
            </a:endParaRPr>
          </a:p>
          <a:p>
            <a:r>
              <a:rPr lang="en-US" sz="2800" b="1">
                <a:latin typeface="Arial" panose="020B0604020202020204" pitchFamily="34" charset="0"/>
                <a:cs typeface="Arial" panose="020B0604020202020204" pitchFamily="34" charset="0"/>
              </a:rPr>
              <a:t>0000-0002-3150-1532</a:t>
            </a:r>
          </a:p>
        </p:txBody>
      </p:sp>
      <p:sp>
        <p:nvSpPr>
          <p:cNvPr id="10" name="TextBox 9">
            <a:extLst>
              <a:ext uri="{FF2B5EF4-FFF2-40B4-BE49-F238E27FC236}">
                <a16:creationId xmlns:a16="http://schemas.microsoft.com/office/drawing/2014/main" id="{D8D72B29-0D79-3FFE-49E8-DEA9A15D8A21}"/>
              </a:ext>
            </a:extLst>
          </p:cNvPr>
          <p:cNvSpPr txBox="1"/>
          <p:nvPr/>
        </p:nvSpPr>
        <p:spPr>
          <a:xfrm>
            <a:off x="1212833" y="4572051"/>
            <a:ext cx="4599359" cy="1477328"/>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b="0" i="1" u="none" strike="noStrike" kern="1200" cap="none" spc="0" normalizeH="0" baseline="3000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1</a:t>
            </a:r>
            <a:r>
              <a:rPr kumimoji="0" lang="en-GB"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IITA, Ibadan, Nigeria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i="1" baseline="30000" dirty="0">
                <a:solidFill>
                  <a:srgbClr val="000000"/>
                </a:solidFill>
                <a:latin typeface="Arial"/>
                <a:ea typeface="Calibri" panose="020F0502020204030204" pitchFamily="34" charset="0"/>
                <a:cs typeface="Times New Roman"/>
              </a:rPr>
              <a:t>2</a:t>
            </a:r>
            <a:r>
              <a:rPr lang="en-GB" i="1" dirty="0">
                <a:solidFill>
                  <a:srgbClr val="000000"/>
                </a:solidFill>
                <a:latin typeface="Arial"/>
                <a:ea typeface="Calibri" panose="020F0502020204030204" pitchFamily="34" charset="0"/>
                <a:cs typeface="Times New Roman"/>
              </a:rPr>
              <a:t>NRCRI</a:t>
            </a:r>
            <a:r>
              <a:rPr kumimoji="0" lang="en-GB" b="0" i="1"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a:rPr>
              <a:t>, Umudike, Nigeria</a:t>
            </a:r>
            <a:endParaRPr lang="en-GB" b="0" i="1"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GB" i="1" baseline="30000" dirty="0">
                <a:solidFill>
                  <a:srgbClr val="000000"/>
                </a:solidFill>
                <a:latin typeface="Arial" panose="020B0604020202020204" pitchFamily="34" charset="0"/>
                <a:ea typeface="Calibri" panose="020F0502020204030204" pitchFamily="34" charset="0"/>
                <a:cs typeface="Times New Roman" panose="02020603050405020304" pitchFamily="18" charset="0"/>
              </a:rPr>
              <a:t>3</a:t>
            </a: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NVCR, NACGRAB, Ibadan</a:t>
            </a:r>
            <a:endParaRPr kumimoji="0" lang="en-GB"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b="0" i="1" u="none" strike="noStrike" kern="1200" cap="none" spc="0" normalizeH="0" baseline="3000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4</a:t>
            </a:r>
            <a:r>
              <a:rPr kumimoji="0" lang="en-GB"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Bioversity, Montpellier France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GB" i="1"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p:txBody>
      </p:sp>
      <p:sp>
        <p:nvSpPr>
          <p:cNvPr id="19" name="Title 7">
            <a:extLst>
              <a:ext uri="{FF2B5EF4-FFF2-40B4-BE49-F238E27FC236}">
                <a16:creationId xmlns:a16="http://schemas.microsoft.com/office/drawing/2014/main" id="{1A3786A3-3551-627D-645D-CBBD7E033127}"/>
              </a:ext>
            </a:extLst>
          </p:cNvPr>
          <p:cNvSpPr txBox="1">
            <a:spLocks/>
          </p:cNvSpPr>
          <p:nvPr/>
        </p:nvSpPr>
        <p:spPr>
          <a:xfrm>
            <a:off x="1131580" y="3443381"/>
            <a:ext cx="19822618" cy="1006429"/>
          </a:xfrm>
          <a:prstGeom prst="rect">
            <a:avLst/>
          </a:prstGeom>
          <a:noFill/>
        </p:spPr>
        <p:txBody>
          <a:bodyPr vert="horz" wrap="square" lIns="91440" tIns="45720" rIns="91440" bIns="45720" rtlCol="0" anchor="ctr">
            <a:spAutoFit/>
          </a:bodyPr>
          <a:lst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a:lstStyle>
          <a:p>
            <a:r>
              <a:rPr lang="en-US" sz="2200" dirty="0" err="1">
                <a:latin typeface="Montserrat Medium"/>
              </a:rPr>
              <a:t>Teeken</a:t>
            </a:r>
            <a:r>
              <a:rPr lang="en-US" sz="2200" dirty="0">
                <a:latin typeface="Montserrat Medium"/>
              </a:rPr>
              <a:t>, B.</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Olaosebikan, O.</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 Bello, A.</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Madu, T.</a:t>
            </a:r>
            <a:r>
              <a:rPr lang="en-GB" sz="2200" i="1" baseline="30000" dirty="0">
                <a:solidFill>
                  <a:srgbClr val="000000"/>
                </a:solidFill>
                <a:latin typeface="Arial"/>
                <a:ea typeface="Calibri" panose="020F0502020204030204" pitchFamily="34" charset="0"/>
                <a:cs typeface="Times New Roman"/>
              </a:rPr>
              <a:t> 2</a:t>
            </a:r>
            <a:r>
              <a:rPr lang="en-US" sz="2200" dirty="0">
                <a:latin typeface="Montserrat Medium"/>
              </a:rPr>
              <a:t>, </a:t>
            </a:r>
            <a:r>
              <a:rPr lang="en-US" sz="2200" dirty="0" err="1">
                <a:latin typeface="Montserrat Medium"/>
              </a:rPr>
              <a:t>Okeakpu</a:t>
            </a:r>
            <a:r>
              <a:rPr lang="en-US" sz="2200" dirty="0">
                <a:latin typeface="Montserrat Medium"/>
              </a:rPr>
              <a:t>, F.</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2</a:t>
            </a:r>
            <a:r>
              <a:rPr lang="en-US" sz="2200" dirty="0">
                <a:latin typeface="Montserrat Medium"/>
              </a:rPr>
              <a:t>, Njoku, D.</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2</a:t>
            </a:r>
            <a:r>
              <a:rPr lang="en-US" sz="2200" dirty="0">
                <a:latin typeface="Montserrat Medium"/>
              </a:rPr>
              <a:t>, </a:t>
            </a:r>
            <a:r>
              <a:rPr lang="en-GB" sz="2200" dirty="0" err="1">
                <a:latin typeface="Montserrat Medium"/>
              </a:rPr>
              <a:t>Adetiloye</a:t>
            </a:r>
            <a:r>
              <a:rPr lang="en-GB" sz="2200" dirty="0">
                <a:latin typeface="Montserrat Medium"/>
              </a:rPr>
              <a:t>, I.</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3</a:t>
            </a:r>
            <a:r>
              <a:rPr lang="en-GB" sz="2200" dirty="0">
                <a:latin typeface="Montserrat Medium"/>
              </a:rPr>
              <a:t>, Agbara, C.</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6</a:t>
            </a:r>
            <a:r>
              <a:rPr lang="en-GB" sz="2200" dirty="0">
                <a:latin typeface="Montserrat Medium"/>
              </a:rPr>
              <a:t>, de Boef, W.</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5</a:t>
            </a:r>
            <a:r>
              <a:rPr lang="en-GB" sz="2200" dirty="0">
                <a:latin typeface="Montserrat Medium"/>
              </a:rPr>
              <a:t>,  </a:t>
            </a:r>
            <a:r>
              <a:rPr lang="en-GB" sz="2200" dirty="0" err="1">
                <a:latin typeface="Montserrat Medium"/>
              </a:rPr>
              <a:t>Thijsen</a:t>
            </a:r>
            <a:r>
              <a:rPr lang="en-GB" sz="2200" dirty="0">
                <a:latin typeface="Montserrat Medium"/>
              </a:rPr>
              <a:t>, M.</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5</a:t>
            </a:r>
            <a:r>
              <a:rPr lang="en-GB" sz="2200" dirty="0">
                <a:latin typeface="Montserrat Medium"/>
              </a:rPr>
              <a:t>, </a:t>
            </a:r>
            <a:r>
              <a:rPr lang="en-US" sz="2200" dirty="0">
                <a:latin typeface="Montserrat Medium"/>
              </a:rPr>
              <a:t>Onwuka, S.</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2</a:t>
            </a:r>
            <a:r>
              <a:rPr lang="en-US" sz="2200" dirty="0">
                <a:latin typeface="Montserrat Medium"/>
              </a:rPr>
              <a:t>,  Okoye, B.</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2</a:t>
            </a:r>
            <a:r>
              <a:rPr lang="en-US" sz="2200" dirty="0">
                <a:latin typeface="Montserrat Medium"/>
              </a:rPr>
              <a:t> , de Sousa, K.</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4</a:t>
            </a:r>
            <a:r>
              <a:rPr lang="en-US" sz="2200" dirty="0">
                <a:latin typeface="Montserrat Medium"/>
              </a:rPr>
              <a:t>, Ekanem, U.</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a:t>
            </a:r>
            <a:r>
              <a:rPr lang="en-US" sz="2200" dirty="0" err="1">
                <a:latin typeface="Montserrat Medium"/>
              </a:rPr>
              <a:t>Iluebbey</a:t>
            </a:r>
            <a:r>
              <a:rPr lang="en-US" sz="2200" dirty="0">
                <a:latin typeface="Montserrat Medium"/>
              </a:rPr>
              <a:t>, P.</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Edughaen, G.</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Oke, E.</a:t>
            </a:r>
            <a:r>
              <a:rPr kumimoji="0" lang="en-GB" sz="2200" b="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Owoade, D.</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Tufan, H.A.</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7</a:t>
            </a:r>
            <a:r>
              <a:rPr lang="en-US" sz="2200" dirty="0">
                <a:latin typeface="Montserrat Medium"/>
              </a:rPr>
              <a:t>, Cole, S.</a:t>
            </a:r>
            <a:r>
              <a:rPr kumimoji="0" lang="en-GB" sz="2200" i="1" u="none" strike="noStrike" kern="1200" cap="none" spc="0" normalizeH="0" baseline="30000" noProof="0" dirty="0">
                <a:ln>
                  <a:noFill/>
                </a:ln>
                <a:solidFill>
                  <a:srgbClr val="000000"/>
                </a:solidFill>
                <a:effectLst/>
                <a:uLnTx/>
                <a:uFillTx/>
                <a:latin typeface="Arial"/>
                <a:ea typeface="Calibri" panose="020F0502020204030204" pitchFamily="34" charset="0"/>
                <a:cs typeface="Times New Roman"/>
              </a:rPr>
              <a:t>1</a:t>
            </a:r>
            <a:r>
              <a:rPr lang="en-US" sz="2200" dirty="0">
                <a:latin typeface="Montserrat Medium"/>
              </a:rPr>
              <a:t>, Parkes, E.</a:t>
            </a:r>
            <a:r>
              <a:rPr lang="en-GB" sz="2200" i="1" baseline="30000" dirty="0">
                <a:solidFill>
                  <a:srgbClr val="000000"/>
                </a:solidFill>
                <a:latin typeface="Arial"/>
                <a:ea typeface="Calibri" panose="020F0502020204030204" pitchFamily="34" charset="0"/>
                <a:cs typeface="Times New Roman"/>
              </a:rPr>
              <a:t>1</a:t>
            </a:r>
            <a:r>
              <a:rPr lang="en-US" sz="2200" dirty="0">
                <a:latin typeface="Montserrat Medium"/>
              </a:rPr>
              <a:t>, Kulakow, P.</a:t>
            </a:r>
            <a:r>
              <a:rPr lang="en-GB" sz="2200" i="1" baseline="30000" dirty="0">
                <a:solidFill>
                  <a:srgbClr val="000000"/>
                </a:solidFill>
                <a:latin typeface="Arial"/>
                <a:ea typeface="Calibri" panose="020F0502020204030204" pitchFamily="34" charset="0"/>
                <a:cs typeface="Times New Roman"/>
              </a:rPr>
              <a:t>1 </a:t>
            </a:r>
            <a:r>
              <a:rPr lang="en-US" sz="2200" dirty="0">
                <a:latin typeface="Montserrat Medium"/>
              </a:rPr>
              <a:t>, </a:t>
            </a:r>
            <a:r>
              <a:rPr lang="en-US" sz="2200" dirty="0" err="1">
                <a:latin typeface="Montserrat Medium"/>
              </a:rPr>
              <a:t>Egesi</a:t>
            </a:r>
            <a:r>
              <a:rPr lang="en-US" sz="2200" dirty="0">
                <a:latin typeface="Montserrat Medium"/>
              </a:rPr>
              <a:t>, C.</a:t>
            </a:r>
            <a:r>
              <a:rPr lang="en-GB" sz="2200" i="1" baseline="30000" dirty="0">
                <a:solidFill>
                  <a:srgbClr val="000000"/>
                </a:solidFill>
                <a:latin typeface="Arial"/>
                <a:cs typeface="Times New Roman"/>
              </a:rPr>
              <a:t>1,2,7,</a:t>
            </a:r>
            <a:r>
              <a:rPr lang="en-GB" sz="2200" dirty="0">
                <a:latin typeface="Montserrat Medium"/>
              </a:rPr>
              <a:t> , </a:t>
            </a:r>
            <a:r>
              <a:rPr lang="en-US" sz="2200" dirty="0">
                <a:latin typeface="Montserrat Medium"/>
              </a:rPr>
              <a:t>Rabbi, I.</a:t>
            </a:r>
            <a:r>
              <a:rPr lang="en-GB" sz="1500" i="1" baseline="30000" dirty="0">
                <a:latin typeface="Arial"/>
                <a:cs typeface="Arial"/>
              </a:rPr>
              <a:t>1 </a:t>
            </a:r>
            <a:endParaRPr lang="en-US" sz="2200" dirty="0">
              <a:latin typeface="Montserrat Medium"/>
            </a:endParaRPr>
          </a:p>
        </p:txBody>
      </p:sp>
      <p:pic>
        <p:nvPicPr>
          <p:cNvPr id="24" name="Picture 23">
            <a:extLst>
              <a:ext uri="{FF2B5EF4-FFF2-40B4-BE49-F238E27FC236}">
                <a16:creationId xmlns:a16="http://schemas.microsoft.com/office/drawing/2014/main" id="{B73A8F26-6D8E-5775-E67A-9176C6DC3EA5}"/>
              </a:ext>
            </a:extLst>
          </p:cNvPr>
          <p:cNvPicPr>
            <a:picLocks noChangeAspect="1"/>
          </p:cNvPicPr>
          <p:nvPr/>
        </p:nvPicPr>
        <p:blipFill>
          <a:blip r:embed="rId5" cstate="print">
            <a:extLst>
              <a:ext uri="{BEBA8EAE-BF5A-486C-A8C5-ECC9F3942E4B}">
                <a14:imgProps xmlns:a14="http://schemas.microsoft.com/office/drawing/2010/main">
                  <a14:imgLayer r:embed="rId6">
                    <a14:imgEffect>
                      <a14:brightnessContrast bright="6000"/>
                    </a14:imgEffect>
                  </a14:imgLayer>
                </a14:imgProps>
              </a:ext>
              <a:ext uri="{28A0092B-C50C-407E-A947-70E740481C1C}">
                <a14:useLocalDpi xmlns:a14="http://schemas.microsoft.com/office/drawing/2010/main"/>
              </a:ext>
            </a:extLst>
          </a:blip>
          <a:srcRect/>
          <a:stretch/>
        </p:blipFill>
        <p:spPr>
          <a:xfrm>
            <a:off x="1342410" y="23114771"/>
            <a:ext cx="8623638" cy="6399153"/>
          </a:xfrm>
          <a:prstGeom prst="rect">
            <a:avLst/>
          </a:prstGeom>
        </p:spPr>
      </p:pic>
      <p:pic>
        <p:nvPicPr>
          <p:cNvPr id="26" name="Picture 25">
            <a:extLst>
              <a:ext uri="{FF2B5EF4-FFF2-40B4-BE49-F238E27FC236}">
                <a16:creationId xmlns:a16="http://schemas.microsoft.com/office/drawing/2014/main" id="{1DF68627-D2C6-C6DD-A84F-BA39144CF111}"/>
              </a:ext>
            </a:extLst>
          </p:cNvPr>
          <p:cNvPicPr>
            <a:picLocks noChangeAspect="1"/>
          </p:cNvPicPr>
          <p:nvPr/>
        </p:nvPicPr>
        <p:blipFill>
          <a:blip r:embed="rId7" cstate="print">
            <a:extLst>
              <a:ext uri="{28A0092B-C50C-407E-A947-70E740481C1C}">
                <a14:useLocalDpi xmlns:a14="http://schemas.microsoft.com/office/drawing/2010/main"/>
              </a:ext>
            </a:extLst>
          </a:blip>
          <a:srcRect r="-390"/>
          <a:stretch/>
        </p:blipFill>
        <p:spPr>
          <a:xfrm>
            <a:off x="16089534" y="4163"/>
            <a:ext cx="2544383" cy="1772457"/>
          </a:xfrm>
          <a:prstGeom prst="rect">
            <a:avLst/>
          </a:prstGeom>
        </p:spPr>
      </p:pic>
      <p:sp>
        <p:nvSpPr>
          <p:cNvPr id="28" name="Subtitle 2">
            <a:extLst>
              <a:ext uri="{FF2B5EF4-FFF2-40B4-BE49-F238E27FC236}">
                <a16:creationId xmlns:a16="http://schemas.microsoft.com/office/drawing/2014/main" id="{65189E5C-7711-BABB-07D7-236BFBF370BC}"/>
              </a:ext>
            </a:extLst>
          </p:cNvPr>
          <p:cNvSpPr txBox="1">
            <a:spLocks/>
          </p:cNvSpPr>
          <p:nvPr/>
        </p:nvSpPr>
        <p:spPr>
          <a:xfrm>
            <a:off x="1032522" y="13936882"/>
            <a:ext cx="9454503" cy="967362"/>
          </a:xfrm>
          <a:prstGeom prst="rect">
            <a:avLst/>
          </a:prstGeom>
        </p:spPr>
        <p:txBody>
          <a:bodyPr vert="horz" lIns="91440" tIns="45720" rIns="91440" bIns="45720" rtlCol="0">
            <a:normAutofit/>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0" indent="0">
              <a:buFont typeface="Arial" panose="020B0604020202020204" pitchFamily="34" charset="0"/>
              <a:buNone/>
            </a:pPr>
            <a:r>
              <a:rPr lang="en-US" sz="2800" b="1" dirty="0">
                <a:solidFill>
                  <a:srgbClr val="FF0000"/>
                </a:solidFill>
                <a:latin typeface="Arial" panose="020B0604020202020204" pitchFamily="34" charset="0"/>
                <a:cs typeface="Arial" panose="020B0604020202020204" pitchFamily="34" charset="0"/>
              </a:rPr>
              <a:t>Implementing Tricot: Workshops, Training, and Stakeholder Engagement</a:t>
            </a:r>
          </a:p>
        </p:txBody>
      </p:sp>
      <p:pic>
        <p:nvPicPr>
          <p:cNvPr id="30" name="Picture 8">
            <a:extLst>
              <a:ext uri="{FF2B5EF4-FFF2-40B4-BE49-F238E27FC236}">
                <a16:creationId xmlns:a16="http://schemas.microsoft.com/office/drawing/2014/main" id="{3ED2AEB5-BAD1-B063-B292-4ECF0A62363F}"/>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bwMode="auto">
          <a:xfrm>
            <a:off x="7480480" y="31816795"/>
            <a:ext cx="1061627" cy="558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
            <a:extLst>
              <a:ext uri="{FF2B5EF4-FFF2-40B4-BE49-F238E27FC236}">
                <a16:creationId xmlns:a16="http://schemas.microsoft.com/office/drawing/2014/main" id="{04ECCBCF-9D4B-6297-3408-050FCA6A384C}"/>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13458825" y="31151144"/>
            <a:ext cx="1675249" cy="91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9">
            <a:extLst>
              <a:ext uri="{FF2B5EF4-FFF2-40B4-BE49-F238E27FC236}">
                <a16:creationId xmlns:a16="http://schemas.microsoft.com/office/drawing/2014/main" id="{A6630B13-D844-C7C0-2AB1-27452D33AE0C}"/>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15429057" y="31110369"/>
            <a:ext cx="1086666" cy="108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a:extLst>
              <a:ext uri="{FF2B5EF4-FFF2-40B4-BE49-F238E27FC236}">
                <a16:creationId xmlns:a16="http://schemas.microsoft.com/office/drawing/2014/main" id="{89ECFB2B-C032-E86A-C67F-C154916C95D2}"/>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6225213" y="31079129"/>
            <a:ext cx="1051728" cy="1133450"/>
          </a:xfrm>
          <a:prstGeom prst="rect">
            <a:avLst/>
          </a:prstGeom>
        </p:spPr>
      </p:pic>
      <p:pic>
        <p:nvPicPr>
          <p:cNvPr id="37" name="Picture 36">
            <a:extLst>
              <a:ext uri="{FF2B5EF4-FFF2-40B4-BE49-F238E27FC236}">
                <a16:creationId xmlns:a16="http://schemas.microsoft.com/office/drawing/2014/main" id="{F4E91572-D53C-B491-9A31-748114C30184}"/>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3996862" y="31653384"/>
            <a:ext cx="1960413" cy="558778"/>
          </a:xfrm>
          <a:prstGeom prst="rect">
            <a:avLst/>
          </a:prstGeom>
        </p:spPr>
      </p:pic>
      <p:pic>
        <p:nvPicPr>
          <p:cNvPr id="39" name="Picture 38">
            <a:extLst>
              <a:ext uri="{FF2B5EF4-FFF2-40B4-BE49-F238E27FC236}">
                <a16:creationId xmlns:a16="http://schemas.microsoft.com/office/drawing/2014/main" id="{94898B11-1F25-62CB-B8CD-88F8E8FDD69F}"/>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3102058" y="31136166"/>
            <a:ext cx="721209" cy="996855"/>
          </a:xfrm>
          <a:prstGeom prst="rect">
            <a:avLst/>
          </a:prstGeom>
        </p:spPr>
      </p:pic>
      <p:pic>
        <p:nvPicPr>
          <p:cNvPr id="40" name="Picture 39">
            <a:extLst>
              <a:ext uri="{FF2B5EF4-FFF2-40B4-BE49-F238E27FC236}">
                <a16:creationId xmlns:a16="http://schemas.microsoft.com/office/drawing/2014/main" id="{13E4C17C-B6B9-7C66-B611-F823B9CD864E}"/>
              </a:ext>
            </a:extLst>
          </p:cNvPr>
          <p:cNvPicPr>
            <a:picLocks noChangeAspect="1"/>
          </p:cNvPicPr>
          <p:nvPr/>
        </p:nvPicPr>
        <p:blipFill>
          <a:blip r:embed="rId14"/>
          <a:stretch>
            <a:fillRect/>
          </a:stretch>
        </p:blipFill>
        <p:spPr>
          <a:xfrm>
            <a:off x="1032522" y="31172063"/>
            <a:ext cx="1613784" cy="998694"/>
          </a:xfrm>
          <a:prstGeom prst="rect">
            <a:avLst/>
          </a:prstGeom>
        </p:spPr>
      </p:pic>
      <p:pic>
        <p:nvPicPr>
          <p:cNvPr id="43" name="Picture 42">
            <a:extLst>
              <a:ext uri="{FF2B5EF4-FFF2-40B4-BE49-F238E27FC236}">
                <a16:creationId xmlns:a16="http://schemas.microsoft.com/office/drawing/2014/main" id="{1C777EBC-DE1C-21D8-F597-EB4778ACD181}"/>
              </a:ext>
            </a:extLst>
          </p:cNvPr>
          <p:cNvPicPr>
            <a:picLocks noChangeAspect="1"/>
          </p:cNvPicPr>
          <p:nvPr/>
        </p:nvPicPr>
        <p:blipFill>
          <a:blip r:embed="rId15"/>
          <a:stretch>
            <a:fillRect/>
          </a:stretch>
        </p:blipFill>
        <p:spPr>
          <a:xfrm>
            <a:off x="11868361" y="31125805"/>
            <a:ext cx="1581700" cy="908153"/>
          </a:xfrm>
          <a:prstGeom prst="rect">
            <a:avLst/>
          </a:prstGeom>
        </p:spPr>
      </p:pic>
      <p:pic>
        <p:nvPicPr>
          <p:cNvPr id="49" name="Picture 48">
            <a:extLst>
              <a:ext uri="{FF2B5EF4-FFF2-40B4-BE49-F238E27FC236}">
                <a16:creationId xmlns:a16="http://schemas.microsoft.com/office/drawing/2014/main" id="{7D845410-FFD9-634B-A600-A7820003D467}"/>
              </a:ext>
            </a:extLst>
          </p:cNvPr>
          <p:cNvPicPr>
            <a:picLocks noChangeAspect="1"/>
          </p:cNvPicPr>
          <p:nvPr/>
        </p:nvPicPr>
        <p:blipFill>
          <a:blip r:embed="rId16" cstate="print">
            <a:extLst>
              <a:ext uri="{28A0092B-C50C-407E-A947-70E740481C1C}">
                <a14:useLocalDpi xmlns:a14="http://schemas.microsoft.com/office/drawing/2010/main"/>
              </a:ext>
            </a:extLst>
          </a:blip>
          <a:srcRect t="-50" b="-3507"/>
          <a:stretch/>
        </p:blipFill>
        <p:spPr>
          <a:xfrm>
            <a:off x="16810706" y="31144643"/>
            <a:ext cx="1321651" cy="979902"/>
          </a:xfrm>
          <a:prstGeom prst="rect">
            <a:avLst/>
          </a:prstGeom>
        </p:spPr>
      </p:pic>
      <p:pic>
        <p:nvPicPr>
          <p:cNvPr id="55" name="Picture 54">
            <a:extLst>
              <a:ext uri="{FF2B5EF4-FFF2-40B4-BE49-F238E27FC236}">
                <a16:creationId xmlns:a16="http://schemas.microsoft.com/office/drawing/2014/main" id="{EFBD12E7-0E12-BC6E-6420-BB4F8E257A7F}"/>
              </a:ext>
            </a:extLst>
          </p:cNvPr>
          <p:cNvPicPr>
            <a:picLocks noChangeAspect="1"/>
          </p:cNvPicPr>
          <p:nvPr/>
        </p:nvPicPr>
        <p:blipFill>
          <a:blip r:embed="rId17"/>
          <a:stretch>
            <a:fillRect/>
          </a:stretch>
        </p:blipFill>
        <p:spPr>
          <a:xfrm>
            <a:off x="12972506" y="4677215"/>
            <a:ext cx="6472967" cy="4495242"/>
          </a:xfrm>
          <a:prstGeom prst="rect">
            <a:avLst/>
          </a:prstGeom>
        </p:spPr>
      </p:pic>
      <p:sp>
        <p:nvSpPr>
          <p:cNvPr id="56" name="Subtitle 2">
            <a:extLst>
              <a:ext uri="{FF2B5EF4-FFF2-40B4-BE49-F238E27FC236}">
                <a16:creationId xmlns:a16="http://schemas.microsoft.com/office/drawing/2014/main" id="{52E887E2-541A-5876-808A-903100F48C6F}"/>
              </a:ext>
            </a:extLst>
          </p:cNvPr>
          <p:cNvSpPr txBox="1">
            <a:spLocks/>
          </p:cNvSpPr>
          <p:nvPr/>
        </p:nvSpPr>
        <p:spPr>
          <a:xfrm>
            <a:off x="11178597" y="22739900"/>
            <a:ext cx="9165361" cy="525240"/>
          </a:xfrm>
          <a:prstGeom prst="rect">
            <a:avLst/>
          </a:prstGeom>
        </p:spPr>
        <p:txBody>
          <a:bodyPr vert="horz" lIns="91440" tIns="45720" rIns="91440" bIns="45720" rtlCol="0">
            <a:normAutofit fontScale="92500" lnSpcReduction="20000"/>
          </a:bodyPr>
          <a:lst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a:lstStyle>
          <a:p>
            <a:pPr marL="0" indent="0">
              <a:buFont typeface="Arial" panose="020B0604020202020204" pitchFamily="34" charset="0"/>
              <a:buNone/>
            </a:pPr>
            <a:r>
              <a:rPr lang="en-US" sz="4000" b="1">
                <a:solidFill>
                  <a:srgbClr val="FF0000"/>
                </a:solidFill>
                <a:latin typeface="Arial" panose="020B0604020202020204" pitchFamily="34" charset="0"/>
                <a:cs typeface="Arial" panose="020B0604020202020204" pitchFamily="34" charset="0"/>
              </a:rPr>
              <a:t>Outcomes </a:t>
            </a:r>
          </a:p>
        </p:txBody>
      </p:sp>
      <p:sp>
        <p:nvSpPr>
          <p:cNvPr id="58" name="TextBox 57">
            <a:extLst>
              <a:ext uri="{FF2B5EF4-FFF2-40B4-BE49-F238E27FC236}">
                <a16:creationId xmlns:a16="http://schemas.microsoft.com/office/drawing/2014/main" id="{FFF263B1-CCBB-0CF3-58FD-D733D552B5CC}"/>
              </a:ext>
            </a:extLst>
          </p:cNvPr>
          <p:cNvSpPr txBox="1"/>
          <p:nvPr/>
        </p:nvSpPr>
        <p:spPr>
          <a:xfrm>
            <a:off x="12865334" y="9169648"/>
            <a:ext cx="7241627" cy="923330"/>
          </a:xfrm>
          <a:prstGeom prst="rect">
            <a:avLst/>
          </a:prstGeom>
          <a:noFill/>
        </p:spPr>
        <p:txBody>
          <a:bodyPr wrap="square" rtlCol="0">
            <a:spAutoFit/>
          </a:bodyPr>
          <a:lstStyle/>
          <a:p>
            <a:r>
              <a:rPr lang="en-GB" b="1" dirty="0">
                <a:solidFill>
                  <a:srgbClr val="0070C0"/>
                </a:solidFill>
              </a:rPr>
              <a:t>Figure 1</a:t>
            </a:r>
            <a:r>
              <a:rPr lang="en-GB" dirty="0">
                <a:solidFill>
                  <a:srgbClr val="0070C0"/>
                </a:solidFill>
              </a:rPr>
              <a:t>: Tricot online workshop on 12 April 2022 organised with the Nigerian variety release committee. Including tricot use testimonies form Uganda, Ghana, Rwanda and Nigeria</a:t>
            </a:r>
          </a:p>
        </p:txBody>
      </p:sp>
      <p:pic>
        <p:nvPicPr>
          <p:cNvPr id="60" name="Picture 59" descr="A group of people around a table&#10;&#10;Description automatically generated">
            <a:extLst>
              <a:ext uri="{FF2B5EF4-FFF2-40B4-BE49-F238E27FC236}">
                <a16:creationId xmlns:a16="http://schemas.microsoft.com/office/drawing/2014/main" id="{B5F4E5B8-1A6A-B663-3741-D67CDDE5170D}"/>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12916248" y="10248735"/>
            <a:ext cx="6622165" cy="4966624"/>
          </a:xfrm>
          <a:prstGeom prst="rect">
            <a:avLst/>
          </a:prstGeom>
        </p:spPr>
      </p:pic>
      <p:sp>
        <p:nvSpPr>
          <p:cNvPr id="62" name="TextBox 61">
            <a:extLst>
              <a:ext uri="{FF2B5EF4-FFF2-40B4-BE49-F238E27FC236}">
                <a16:creationId xmlns:a16="http://schemas.microsoft.com/office/drawing/2014/main" id="{08CDE75F-3D66-4D50-997B-6F8C4C9B834F}"/>
              </a:ext>
            </a:extLst>
          </p:cNvPr>
          <p:cNvSpPr txBox="1"/>
          <p:nvPr/>
        </p:nvSpPr>
        <p:spPr>
          <a:xfrm>
            <a:off x="12835888" y="15202673"/>
            <a:ext cx="7337167" cy="1200329"/>
          </a:xfrm>
          <a:prstGeom prst="rect">
            <a:avLst/>
          </a:prstGeom>
          <a:noFill/>
        </p:spPr>
        <p:txBody>
          <a:bodyPr wrap="square" rtlCol="0">
            <a:spAutoFit/>
          </a:bodyPr>
          <a:lstStyle/>
          <a:p>
            <a:r>
              <a:rPr lang="en-GB" b="1" i="1">
                <a:solidFill>
                  <a:srgbClr val="0070C0"/>
                </a:solidFill>
                <a:effectLst/>
                <a:latin typeface="Lora" pitchFamily="2" charset="0"/>
              </a:rPr>
              <a:t>Photo 1</a:t>
            </a:r>
            <a:r>
              <a:rPr lang="en-GB" b="0" i="1">
                <a:solidFill>
                  <a:srgbClr val="0070C0"/>
                </a:solidFill>
                <a:effectLst/>
                <a:latin typeface="Lora" pitchFamily="2" charset="0"/>
              </a:rPr>
              <a:t>: The joint IITA and NRCRI cassava breeding team discussing the integration of tricot on-farm testing within the variety release procedure during a collaborative seed program project meeting at NACGRAB, Ibadan 19 June 2023.</a:t>
            </a:r>
            <a:endParaRPr lang="en-GB">
              <a:solidFill>
                <a:srgbClr val="0070C0"/>
              </a:solidFill>
            </a:endParaRPr>
          </a:p>
        </p:txBody>
      </p:sp>
      <p:sp>
        <p:nvSpPr>
          <p:cNvPr id="64" name="TextBox 63">
            <a:extLst>
              <a:ext uri="{FF2B5EF4-FFF2-40B4-BE49-F238E27FC236}">
                <a16:creationId xmlns:a16="http://schemas.microsoft.com/office/drawing/2014/main" id="{2ED6D6DA-8C38-9A9B-8E3C-42A02B9089F6}"/>
              </a:ext>
            </a:extLst>
          </p:cNvPr>
          <p:cNvSpPr txBox="1"/>
          <p:nvPr/>
        </p:nvSpPr>
        <p:spPr>
          <a:xfrm>
            <a:off x="1222585" y="29657619"/>
            <a:ext cx="8498580" cy="923330"/>
          </a:xfrm>
          <a:prstGeom prst="rect">
            <a:avLst/>
          </a:prstGeom>
          <a:noFill/>
        </p:spPr>
        <p:txBody>
          <a:bodyPr wrap="square" rtlCol="0">
            <a:spAutoFit/>
          </a:bodyPr>
          <a:lstStyle/>
          <a:p>
            <a:r>
              <a:rPr lang="en-GB" b="1" i="1" dirty="0">
                <a:solidFill>
                  <a:srgbClr val="0070C0"/>
                </a:solidFill>
                <a:latin typeface="Lora" pitchFamily="2" charset="0"/>
              </a:rPr>
              <a:t>Photo 4</a:t>
            </a:r>
            <a:r>
              <a:rPr lang="en-GB" i="1" dirty="0">
                <a:solidFill>
                  <a:srgbClr val="0070C0"/>
                </a:solidFill>
                <a:latin typeface="Lora" pitchFamily="2" charset="0"/>
              </a:rPr>
              <a:t>: tricot farmers next to the harvested roots from their tricot trial: Labelled are TMEB1 (‘Antiota’) a farmer variety and the released variety ‘</a:t>
            </a:r>
            <a:r>
              <a:rPr lang="en-GB" b="1" i="1" dirty="0">
                <a:solidFill>
                  <a:srgbClr val="0070C0"/>
                </a:solidFill>
                <a:latin typeface="Lora" pitchFamily="2" charset="0"/>
              </a:rPr>
              <a:t>Renewed hope’ </a:t>
            </a:r>
            <a:r>
              <a:rPr lang="en-GB" i="1" dirty="0">
                <a:solidFill>
                  <a:srgbClr val="0070C0"/>
                </a:solidFill>
                <a:latin typeface="Lora" pitchFamily="2" charset="0"/>
              </a:rPr>
              <a:t>on the right</a:t>
            </a:r>
            <a:r>
              <a:rPr lang="en-GB" dirty="0">
                <a:solidFill>
                  <a:srgbClr val="0070C0"/>
                </a:solidFill>
              </a:rPr>
              <a:t>.</a:t>
            </a:r>
          </a:p>
        </p:txBody>
      </p:sp>
      <p:sp>
        <p:nvSpPr>
          <p:cNvPr id="68" name="TextBox 67">
            <a:extLst>
              <a:ext uri="{FF2B5EF4-FFF2-40B4-BE49-F238E27FC236}">
                <a16:creationId xmlns:a16="http://schemas.microsoft.com/office/drawing/2014/main" id="{734C459F-C341-A6CB-E6C7-BB7AEE95476F}"/>
              </a:ext>
            </a:extLst>
          </p:cNvPr>
          <p:cNvSpPr txBox="1"/>
          <p:nvPr/>
        </p:nvSpPr>
        <p:spPr>
          <a:xfrm>
            <a:off x="10882646" y="21511502"/>
            <a:ext cx="10525971" cy="923330"/>
          </a:xfrm>
          <a:prstGeom prst="rect">
            <a:avLst/>
          </a:prstGeom>
          <a:noFill/>
        </p:spPr>
        <p:txBody>
          <a:bodyPr wrap="square" rtlCol="0">
            <a:spAutoFit/>
          </a:bodyPr>
          <a:lstStyle/>
          <a:p>
            <a:r>
              <a:rPr lang="en-GB" b="1" i="1">
                <a:solidFill>
                  <a:srgbClr val="0070C0"/>
                </a:solidFill>
                <a:effectLst/>
                <a:latin typeface="Lora" pitchFamily="2" charset="0"/>
              </a:rPr>
              <a:t>Photo 2 &amp; 3 </a:t>
            </a:r>
            <a:r>
              <a:rPr lang="en-GB" b="0" i="1">
                <a:solidFill>
                  <a:srgbClr val="0070C0"/>
                </a:solidFill>
                <a:effectLst/>
                <a:latin typeface="Lora" pitchFamily="2" charset="0"/>
              </a:rPr>
              <a:t>: Inspection of the tricot trials in Osun state by the variety release committee (left) and the NRCRI cassava coordinator Favour </a:t>
            </a:r>
            <a:r>
              <a:rPr lang="en-GB" b="0" i="1" err="1">
                <a:solidFill>
                  <a:srgbClr val="0070C0"/>
                </a:solidFill>
                <a:effectLst/>
                <a:latin typeface="Lora" pitchFamily="2" charset="0"/>
              </a:rPr>
              <a:t>Okeakpu</a:t>
            </a:r>
            <a:r>
              <a:rPr lang="en-GB" b="0" i="1">
                <a:solidFill>
                  <a:srgbClr val="0070C0"/>
                </a:solidFill>
                <a:effectLst/>
                <a:latin typeface="Lora" pitchFamily="2" charset="0"/>
              </a:rPr>
              <a:t> - seen left in the photo – next to </a:t>
            </a:r>
            <a:r>
              <a:rPr lang="en-GB" b="0" i="1" err="1">
                <a:solidFill>
                  <a:srgbClr val="0070C0"/>
                </a:solidFill>
                <a:effectLst/>
                <a:latin typeface="Lora" pitchFamily="2" charset="0"/>
              </a:rPr>
              <a:t>stemcuttings</a:t>
            </a:r>
            <a:r>
              <a:rPr lang="en-GB" b="0" i="1">
                <a:solidFill>
                  <a:srgbClr val="0070C0"/>
                </a:solidFill>
                <a:effectLst/>
                <a:latin typeface="Lora" pitchFamily="2" charset="0"/>
              </a:rPr>
              <a:t> and food products presented for and released at </a:t>
            </a:r>
            <a:r>
              <a:rPr lang="en-GB" i="1">
                <a:solidFill>
                  <a:srgbClr val="0070C0"/>
                </a:solidFill>
                <a:latin typeface="Lora" pitchFamily="2" charset="0"/>
              </a:rPr>
              <a:t> NACGRAB Ibadan on 31 October 2024 (right)</a:t>
            </a:r>
            <a:r>
              <a:rPr lang="en-GB" b="0" i="1">
                <a:solidFill>
                  <a:srgbClr val="0070C0"/>
                </a:solidFill>
                <a:effectLst/>
                <a:latin typeface="Lora" pitchFamily="2" charset="0"/>
              </a:rPr>
              <a:t>.</a:t>
            </a:r>
            <a:endParaRPr lang="en-GB">
              <a:solidFill>
                <a:srgbClr val="0070C0"/>
              </a:solidFill>
            </a:endParaRPr>
          </a:p>
        </p:txBody>
      </p:sp>
      <p:pic>
        <p:nvPicPr>
          <p:cNvPr id="71" name="Picture 70" descr="A group of people standing in a field&#10;&#10;Description automatically generated">
            <a:extLst>
              <a:ext uri="{FF2B5EF4-FFF2-40B4-BE49-F238E27FC236}">
                <a16:creationId xmlns:a16="http://schemas.microsoft.com/office/drawing/2014/main" id="{B72B6AE4-4E5B-E169-3F89-95EF271DC988}"/>
              </a:ext>
            </a:extLst>
          </p:cNvPr>
          <p:cNvPicPr>
            <a:picLocks noChangeAspect="1"/>
          </p:cNvPicPr>
          <p:nvPr/>
        </p:nvPicPr>
        <p:blipFill>
          <a:blip r:embed="rId19" cstate="print">
            <a:extLst>
              <a:ext uri="{28A0092B-C50C-407E-A947-70E740481C1C}">
                <a14:useLocalDpi xmlns:a14="http://schemas.microsoft.com/office/drawing/2010/main"/>
              </a:ext>
            </a:extLst>
          </a:blip>
          <a:srcRect/>
          <a:stretch/>
        </p:blipFill>
        <p:spPr>
          <a:xfrm>
            <a:off x="8582252" y="1936"/>
            <a:ext cx="4345851" cy="1776909"/>
          </a:xfrm>
          <a:prstGeom prst="rect">
            <a:avLst/>
          </a:prstGeom>
        </p:spPr>
      </p:pic>
      <p:pic>
        <p:nvPicPr>
          <p:cNvPr id="73" name="Picture 72">
            <a:extLst>
              <a:ext uri="{FF2B5EF4-FFF2-40B4-BE49-F238E27FC236}">
                <a16:creationId xmlns:a16="http://schemas.microsoft.com/office/drawing/2014/main" id="{CF9D180D-21AF-B34F-FA27-76429DFA8FBA}"/>
              </a:ext>
            </a:extLst>
          </p:cNvPr>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13221344" y="2668"/>
            <a:ext cx="2367261" cy="1775446"/>
          </a:xfrm>
          <a:prstGeom prst="rect">
            <a:avLst/>
          </a:prstGeom>
        </p:spPr>
      </p:pic>
      <p:pic>
        <p:nvPicPr>
          <p:cNvPr id="78" name="Picture 77" descr="A group of people standing in a field&#10;&#10;Description automatically generated">
            <a:extLst>
              <a:ext uri="{FF2B5EF4-FFF2-40B4-BE49-F238E27FC236}">
                <a16:creationId xmlns:a16="http://schemas.microsoft.com/office/drawing/2014/main" id="{04538CC8-C8C1-B2B9-3E15-1A6C8F0AE5E4}"/>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10950376" y="16745868"/>
            <a:ext cx="6341433" cy="4756075"/>
          </a:xfrm>
          <a:prstGeom prst="rect">
            <a:avLst/>
          </a:prstGeom>
        </p:spPr>
      </p:pic>
      <p:pic>
        <p:nvPicPr>
          <p:cNvPr id="79" name="Picture 78">
            <a:extLst>
              <a:ext uri="{FF2B5EF4-FFF2-40B4-BE49-F238E27FC236}">
                <a16:creationId xmlns:a16="http://schemas.microsoft.com/office/drawing/2014/main" id="{7BFB52FD-9CA3-3CC0-EEEB-66619A759644}"/>
              </a:ext>
            </a:extLst>
          </p:cNvPr>
          <p:cNvPicPr>
            <a:picLocks noChangeAspect="1"/>
          </p:cNvPicPr>
          <p:nvPr/>
        </p:nvPicPr>
        <p:blipFill>
          <a:blip r:embed="rId22" cstate="print">
            <a:extLst>
              <a:ext uri="{28A0092B-C50C-407E-A947-70E740481C1C}">
                <a14:useLocalDpi xmlns:a14="http://schemas.microsoft.com/office/drawing/2010/main"/>
              </a:ext>
            </a:extLst>
          </a:blip>
          <a:srcRect/>
          <a:stretch/>
        </p:blipFill>
        <p:spPr>
          <a:xfrm>
            <a:off x="17325053" y="16755407"/>
            <a:ext cx="4158226" cy="4728306"/>
          </a:xfrm>
          <a:prstGeom prst="rect">
            <a:avLst/>
          </a:prstGeom>
        </p:spPr>
      </p:pic>
      <p:sp>
        <p:nvSpPr>
          <p:cNvPr id="81" name="TextBox 80">
            <a:extLst>
              <a:ext uri="{FF2B5EF4-FFF2-40B4-BE49-F238E27FC236}">
                <a16:creationId xmlns:a16="http://schemas.microsoft.com/office/drawing/2014/main" id="{A9597E4B-217B-99E8-E00C-CA9DEC0003DA}"/>
              </a:ext>
            </a:extLst>
          </p:cNvPr>
          <p:cNvSpPr txBox="1"/>
          <p:nvPr/>
        </p:nvSpPr>
        <p:spPr>
          <a:xfrm>
            <a:off x="4653624" y="4590534"/>
            <a:ext cx="6253293"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b="0" i="1" u="none" strike="noStrike" kern="1200" cap="none" spc="0" normalizeH="0" baseline="3000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5</a:t>
            </a:r>
            <a:r>
              <a:rPr lang="en-GB" i="1" dirty="0">
                <a:solidFill>
                  <a:srgbClr val="000000"/>
                </a:solidFill>
                <a:latin typeface="Arial" panose="020B0604020202020204" pitchFamily="34" charset="0"/>
                <a:ea typeface="Calibri" panose="020F0502020204030204" pitchFamily="34" charset="0"/>
                <a:cs typeface="Times New Roman" panose="02020603050405020304" pitchFamily="18" charset="0"/>
              </a:rPr>
              <a:t>Wageningen university and Research</a:t>
            </a:r>
          </a:p>
          <a:p>
            <a:pPr>
              <a:defRPr/>
            </a:pPr>
            <a:r>
              <a:rPr kumimoji="0" lang="en-GB" b="0" i="1" u="none" strike="noStrike" kern="1200" cap="none" spc="0" normalizeH="0" baseline="3000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6</a:t>
            </a:r>
            <a:r>
              <a:rPr lang="en-GB" i="1" dirty="0">
                <a:solidFill>
                  <a:srgbClr val="000000"/>
                </a:solidFill>
                <a:latin typeface="Arial" panose="020B0604020202020204" pitchFamily="34" charset="0"/>
                <a:ea typeface="Calibri" panose="020F0502020204030204" pitchFamily="34" charset="0"/>
                <a:cs typeface="Times New Roman" panose="02020603050405020304" pitchFamily="18" charset="0"/>
              </a:rPr>
              <a:t>Sahel consulting agriculture and nutrition ltd.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3000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7</a:t>
            </a:r>
            <a:r>
              <a:rPr kumimoji="0" lang="en-GB" sz="1800" b="0" i="1" u="none"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Cornell, Ithaca, USA</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3FB64D46-DC27-A7CF-0B4B-EB1BE60B54B5}"/>
              </a:ext>
            </a:extLst>
          </p:cNvPr>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19008515" y="30502536"/>
            <a:ext cx="1599907" cy="1606451"/>
          </a:xfrm>
          <a:prstGeom prst="rect">
            <a:avLst/>
          </a:prstGeom>
        </p:spPr>
      </p:pic>
      <p:pic>
        <p:nvPicPr>
          <p:cNvPr id="15" name="Picture 14">
            <a:extLst>
              <a:ext uri="{FF2B5EF4-FFF2-40B4-BE49-F238E27FC236}">
                <a16:creationId xmlns:a16="http://schemas.microsoft.com/office/drawing/2014/main" id="{11CFA5C9-3052-D12C-C1F7-B88694EC4817}"/>
              </a:ext>
            </a:extLst>
          </p:cNvPr>
          <p:cNvPicPr>
            <a:picLocks noChangeAspect="1"/>
          </p:cNvPicPr>
          <p:nvPr/>
        </p:nvPicPr>
        <p:blipFill>
          <a:blip r:embed="rId24" cstate="print">
            <a:extLst>
              <a:ext uri="{28A0092B-C50C-407E-A947-70E740481C1C}">
                <a14:useLocalDpi xmlns:a14="http://schemas.microsoft.com/office/drawing/2010/main"/>
              </a:ext>
            </a:extLst>
          </a:blip>
          <a:stretch>
            <a:fillRect/>
          </a:stretch>
        </p:blipFill>
        <p:spPr>
          <a:xfrm>
            <a:off x="9669255" y="4445262"/>
            <a:ext cx="1563908" cy="1557392"/>
          </a:xfrm>
          <a:prstGeom prst="rect">
            <a:avLst/>
          </a:prstGeom>
        </p:spPr>
      </p:pic>
      <p:sp>
        <p:nvSpPr>
          <p:cNvPr id="4" name="Subtitle 2">
            <a:extLst>
              <a:ext uri="{FF2B5EF4-FFF2-40B4-BE49-F238E27FC236}">
                <a16:creationId xmlns:a16="http://schemas.microsoft.com/office/drawing/2014/main" id="{97B0A1AE-2113-D47C-7DEF-9D618F3CFF47}"/>
              </a:ext>
            </a:extLst>
          </p:cNvPr>
          <p:cNvSpPr txBox="1">
            <a:spLocks/>
          </p:cNvSpPr>
          <p:nvPr/>
        </p:nvSpPr>
        <p:spPr>
          <a:xfrm>
            <a:off x="1131580" y="15326359"/>
            <a:ext cx="9361224" cy="7737651"/>
          </a:xfrm>
          <a:prstGeom prst="rect">
            <a:avLst/>
          </a:prstGeom>
        </p:spPr>
        <p:txBody>
          <a:bodyPr/>
          <a:lstStyle>
            <a:lvl1pPr marL="0" indent="0" algn="ctr" defTabSz="2194560" rtl="0" eaLnBrk="1" latinLnBrk="0" hangingPunct="1">
              <a:lnSpc>
                <a:spcPct val="90000"/>
              </a:lnSpc>
              <a:spcBef>
                <a:spcPts val="2400"/>
              </a:spcBef>
              <a:buFont typeface="Arial" panose="020B0604020202020204" pitchFamily="34" charset="0"/>
              <a:buNone/>
              <a:defRPr sz="2400" kern="1200">
                <a:solidFill>
                  <a:schemeClr val="tx1"/>
                </a:solidFill>
                <a:latin typeface="+mn-lt"/>
                <a:ea typeface="+mn-ea"/>
                <a:cs typeface="+mn-cs"/>
              </a:defRPr>
            </a:lvl1pPr>
            <a:lvl2pPr marL="457237" indent="0" algn="ctr" defTabSz="2194560" rtl="0" eaLnBrk="1" latinLnBrk="0" hangingPunct="1">
              <a:lnSpc>
                <a:spcPct val="90000"/>
              </a:lnSpc>
              <a:spcBef>
                <a:spcPts val="1200"/>
              </a:spcBef>
              <a:buFont typeface="Arial" panose="020B0604020202020204" pitchFamily="34" charset="0"/>
              <a:buNone/>
              <a:defRPr sz="2000" kern="1200">
                <a:solidFill>
                  <a:schemeClr val="tx1"/>
                </a:solidFill>
                <a:latin typeface="+mn-lt"/>
                <a:ea typeface="+mn-ea"/>
                <a:cs typeface="+mn-cs"/>
              </a:defRPr>
            </a:lvl2pPr>
            <a:lvl3pPr marL="914473" indent="0" algn="ctr" defTabSz="2194560" rtl="0" eaLnBrk="1" latinLnBrk="0" hangingPunct="1">
              <a:lnSpc>
                <a:spcPct val="90000"/>
              </a:lnSpc>
              <a:spcBef>
                <a:spcPts val="1200"/>
              </a:spcBef>
              <a:buFont typeface="Arial" panose="020B0604020202020204" pitchFamily="34" charset="0"/>
              <a:buNone/>
              <a:defRPr sz="1800" kern="1200">
                <a:solidFill>
                  <a:schemeClr val="tx1"/>
                </a:solidFill>
                <a:latin typeface="+mn-lt"/>
                <a:ea typeface="+mn-ea"/>
                <a:cs typeface="+mn-cs"/>
              </a:defRPr>
            </a:lvl3pPr>
            <a:lvl4pPr marL="1371710"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4pPr>
            <a:lvl5pPr marL="182894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5pPr>
            <a:lvl6pPr marL="228618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6pPr>
            <a:lvl7pPr marL="2743419"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7pPr>
            <a:lvl8pPr marL="3200656"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8pPr>
            <a:lvl9pPr marL="3657893" indent="0" algn="ctr" defTabSz="2194560" rtl="0" eaLnBrk="1" latinLnBrk="0" hangingPunct="1">
              <a:lnSpc>
                <a:spcPct val="90000"/>
              </a:lnSpc>
              <a:spcBef>
                <a:spcPts val="12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n-GB" sz="2500" dirty="0">
                <a:latin typeface="Aptos" panose="020B0004020202020204" pitchFamily="34" charset="0"/>
                <a:cs typeface="Arial" panose="020B0604020202020204" pitchFamily="34" charset="0"/>
              </a:rPr>
              <a:t>In collaboration with the Nigerian seed sector's innovation-focused program and the 1000farms tricot project, an online workshop with the variety release committee was held on April 12, 2022 (Figure 1). The session featured testimonies on tricot implementation from Ghana, Rwanda, Uganda, and Nigeria.</a:t>
            </a:r>
          </a:p>
          <a:p>
            <a:pPr marL="342900" indent="-342900" algn="l">
              <a:buFont typeface="Arial" panose="020B0604020202020204" pitchFamily="34" charset="0"/>
              <a:buChar char="•"/>
            </a:pPr>
            <a:r>
              <a:rPr lang="en-GB" sz="2500" dirty="0">
                <a:latin typeface="Aptos" panose="020B0004020202020204" pitchFamily="34" charset="0"/>
                <a:cs typeface="Arial" panose="020B0604020202020204" pitchFamily="34" charset="0"/>
              </a:rPr>
              <a:t>This was followed by a technical tricot training at IITA Ibadan from December 6 to 9, 2022, involving the variety release committee to discuss and adopt the tricot approach for on-farm testing in variety release.</a:t>
            </a:r>
          </a:p>
          <a:p>
            <a:pPr marL="342900" indent="-342900" algn="l">
              <a:buFont typeface="Arial" panose="020B0604020202020204" pitchFamily="34" charset="0"/>
              <a:buChar char="•"/>
            </a:pPr>
            <a:r>
              <a:rPr lang="en-GB" sz="2500" dirty="0">
                <a:latin typeface="Aptos" panose="020B0004020202020204" pitchFamily="34" charset="0"/>
                <a:cs typeface="Arial" panose="020B0604020202020204" pitchFamily="34" charset="0"/>
              </a:rPr>
              <a:t>A tricot design incorporating standardized yield measurements was shared and approved for piloting during a CSP meeting (Photo 1). Tricot trials for variety release were conducted with 120 farmers across six states, followed by inspections by the variety release committee (Photo 2).</a:t>
            </a:r>
          </a:p>
          <a:p>
            <a:pPr marL="342900" indent="-342900" algn="l">
              <a:buFont typeface="Arial" panose="020B0604020202020204" pitchFamily="34" charset="0"/>
              <a:buChar char="•"/>
            </a:pPr>
            <a:r>
              <a:rPr lang="en-GB" sz="2500" dirty="0">
                <a:latin typeface="Aptos" panose="020B0004020202020204" pitchFamily="34" charset="0"/>
                <a:cs typeface="Arial" panose="020B0604020202020204" pitchFamily="34" charset="0"/>
              </a:rPr>
              <a:t>A stakeholder meeting held in Abuja on October 8-9, 2024, showcased various tricot applications, including cases from One Acre Fund and Bayer. Participants drafted plans for potential collaborations among public breeders, humanitarian NGOs, and the private sector.</a:t>
            </a:r>
            <a:endParaRPr lang="en-GB" sz="2800" dirty="0">
              <a:latin typeface="Aptos" panose="020B00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a:p>
            <a:pPr algn="l"/>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09908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11</TotalTime>
  <Words>853</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Aptos</vt:lpstr>
      <vt:lpstr>Arial</vt:lpstr>
      <vt:lpstr>Calibri</vt:lpstr>
      <vt:lpstr>Calibri Light</vt:lpstr>
      <vt:lpstr>Lora</vt:lpstr>
      <vt:lpstr>Montserrat</vt:lpstr>
      <vt:lpstr>Montserrat Medium</vt:lpstr>
      <vt:lpstr>Symbol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Banana's bounty harvest in Africa</dc:title>
  <dc:creator>Ono-Raphael, Clement (IITA)</dc:creator>
  <cp:lastModifiedBy>Ismail Rabbi</cp:lastModifiedBy>
  <cp:revision>41</cp:revision>
  <cp:lastPrinted>2024-11-15T16:17:27Z</cp:lastPrinted>
  <dcterms:created xsi:type="dcterms:W3CDTF">2023-02-20T12:49:05Z</dcterms:created>
  <dcterms:modified xsi:type="dcterms:W3CDTF">2024-11-15T21:18:15Z</dcterms:modified>
</cp:coreProperties>
</file>