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36" r:id="rId4"/>
  </p:sldMasterIdLst>
  <p:notesMasterIdLst>
    <p:notesMasterId r:id="rId13"/>
  </p:notesMasterIdLst>
  <p:handoutMasterIdLst>
    <p:handoutMasterId r:id="rId14"/>
  </p:handoutMasterIdLst>
  <p:sldIdLst>
    <p:sldId id="6159" r:id="rId5"/>
    <p:sldId id="6171" r:id="rId6"/>
    <p:sldId id="6170" r:id="rId7"/>
    <p:sldId id="6169" r:id="rId8"/>
    <p:sldId id="6172" r:id="rId9"/>
    <p:sldId id="6173" r:id="rId10"/>
    <p:sldId id="6174" r:id="rId11"/>
    <p:sldId id="342" r:id="rId12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2" userDrawn="1">
          <p15:clr>
            <a:srgbClr val="A4A3A4"/>
          </p15:clr>
        </p15:guide>
        <p15:guide id="2" pos="2568" userDrawn="1">
          <p15:clr>
            <a:srgbClr val="A4A3A4"/>
          </p15:clr>
        </p15:guide>
        <p15:guide id="3" orient="horz" pos="6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914585-BB8B-4425-D5C1-E73A4516461C}" name="Lim, Florine (WorldFish)" initials="L(" userId="S::f.lim@cgiar.org::8a16678b-ac28-47a9-abf3-a733e46cb1c4" providerId="AD"/>
  <p188:author id="{980AB4B1-58AA-CEBC-5861-2C8C8B72E8C8}" name="Johnson, Toby (CGIAR System Organization)" initials="JT(SO" userId="S::t.johnson@cgiar.org::60ca22a3-a1be-4e54-9ebf-a2fdf70a49d7" providerId="AD"/>
  <p188:author id="{7807AEB6-EB18-1FAB-5AC8-4878DBBC5A26}" name="Chua, Seong Lee (WorldFish)" initials="C(" userId="S::s.chua@cgiar.org::582bd3ec-1c5a-4200-8674-e2d91e31fa17" providerId="AD"/>
  <p188:author id="{8A3692B8-B9CC-0D95-F700-0F02CA512C87}" name="Hebebrand, Charlotte (IFPRI)" initials="H(" userId="S::c.hebebrand@cgiar.org::349e9781-62e4-4293-9398-69ccf02f1342" providerId="AD"/>
  <p188:author id="{30A21FD6-5426-73BC-3682-E2B8F1D3768C}" name="Goldstein, Peter (HarvestPlus)" initials="G(" userId="S::p.goldstein@cgiar.org::68e7f4e6-a097-4c82-96f0-f2639051e46f" providerId="AD"/>
  <p188:author id="{DE1684E8-2694-99C2-1844-7140E51577E9}" name="Poire, Valerie (CGIAR System Organization)" initials="PO" userId="S::v.poire@cgiar.org::aa6ecc9c-c4e6-4d04-853a-06a1f3d8768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Hilary Wild" initials="KCB" lastIdx="1" clrIdx="28">
    <p:extLst>
      <p:ext uri="{19B8F6BF-5375-455C-9EA6-DF929625EA0E}">
        <p15:presenceInfo xmlns:p15="http://schemas.microsoft.com/office/powerpoint/2012/main" userId="Hilary Wild" providerId="None"/>
      </p:ext>
    </p:extLst>
  </p:cmAuthor>
  <p:cmAuthor id="1" name="SMO" initials="SMO" lastIdx="42" clrIdx="0">
    <p:extLst>
      <p:ext uri="{19B8F6BF-5375-455C-9EA6-DF929625EA0E}">
        <p15:presenceInfo xmlns:p15="http://schemas.microsoft.com/office/powerpoint/2012/main" userId="SMO" providerId="None"/>
      </p:ext>
    </p:extLst>
  </p:cmAuthor>
  <p:cmAuthor id="30" name="Stiger, Porscha (CGIAR System Organization)" initials="SO" lastIdx="1" clrIdx="29">
    <p:extLst>
      <p:ext uri="{19B8F6BF-5375-455C-9EA6-DF929625EA0E}">
        <p15:presenceInfo xmlns:p15="http://schemas.microsoft.com/office/powerpoint/2012/main" userId="S::p.stiger@cgiar.org::b227045f-2210-4e02-abb8-75ff04991e61" providerId="AD"/>
      </p:ext>
    </p:extLst>
  </p:cmAuthor>
  <p:cmAuthor id="2" name="Quinn, Sara (CGIAR System Organization)" initials="QO" lastIdx="16" clrIdx="1">
    <p:extLst>
      <p:ext uri="{19B8F6BF-5375-455C-9EA6-DF929625EA0E}">
        <p15:presenceInfo xmlns:p15="http://schemas.microsoft.com/office/powerpoint/2012/main" userId="S::s.quinn@cgiar.org::e47d3906-c87f-4279-96ef-102eef59e167" providerId="AD"/>
      </p:ext>
    </p:extLst>
  </p:cmAuthor>
  <p:cmAuthor id="31" name="Guest User" initials="GU" lastIdx="7" clrIdx="30">
    <p:extLst>
      <p:ext uri="{19B8F6BF-5375-455C-9EA6-DF929625EA0E}">
        <p15:presenceInfo xmlns:p15="http://schemas.microsoft.com/office/powerpoint/2012/main" userId="S::urn:spo:anon#0404871ba695701a10a0162af294714e4cdcc206fa77375f1959f691b90d81d2::" providerId="AD"/>
      </p:ext>
    </p:extLst>
  </p:cmAuthor>
  <p:cmAuthor id="3" name="Cussen, Olwen (CGIAR System Organization)" initials="CO(SO" lastIdx="15" clrIdx="2">
    <p:extLst>
      <p:ext uri="{19B8F6BF-5375-455C-9EA6-DF929625EA0E}">
        <p15:presenceInfo xmlns:p15="http://schemas.microsoft.com/office/powerpoint/2012/main" userId="S-1-5-21-1606980848-162531612-839522115-24247" providerId="AD"/>
      </p:ext>
    </p:extLst>
  </p:cmAuthor>
  <p:cmAuthor id="32" name="Krivonos, Ekaterina (CGIAR System Organization)" initials="KE(SO)" lastIdx="6" clrIdx="31">
    <p:extLst>
      <p:ext uri="{19B8F6BF-5375-455C-9EA6-DF929625EA0E}">
        <p15:presenceInfo xmlns:p15="http://schemas.microsoft.com/office/powerpoint/2012/main" userId="Krivonos, Ekaterina (CGIAR System Organization)" providerId="None"/>
      </p:ext>
    </p:extLst>
  </p:cmAuthor>
  <p:cmAuthor id="4" name="Compton, Julia (System Org - Consultant)" initials="CC" lastIdx="15" clrIdx="3">
    <p:extLst>
      <p:ext uri="{19B8F6BF-5375-455C-9EA6-DF929625EA0E}">
        <p15:presenceInfo xmlns:p15="http://schemas.microsoft.com/office/powerpoint/2012/main" userId="S::j.compton@cgiar.org::a345051f-47b9-4aa0-a315-f5825f871d12" providerId="AD"/>
      </p:ext>
    </p:extLst>
  </p:cmAuthor>
  <p:cmAuthor id="33" name="Menzies, Donald (CGIAR System Organization)" initials="MD(SO" lastIdx="1" clrIdx="32">
    <p:extLst>
      <p:ext uri="{19B8F6BF-5375-455C-9EA6-DF929625EA0E}">
        <p15:presenceInfo xmlns:p15="http://schemas.microsoft.com/office/powerpoint/2012/main" userId="S::D.Menzies@cgiar.org::63bac19d-d8c5-47d7-88a7-7f5ef5579d37" providerId="AD"/>
      </p:ext>
    </p:extLst>
  </p:cmAuthor>
  <p:cmAuthor id="5" name="Manning-Thomas, Nadia (CGIAR System Organization)" initials="MO" lastIdx="43" clrIdx="4">
    <p:extLst>
      <p:ext uri="{19B8F6BF-5375-455C-9EA6-DF929625EA0E}">
        <p15:presenceInfo xmlns:p15="http://schemas.microsoft.com/office/powerpoint/2012/main" userId="S::n.manning-thomas@cgiar.org::ee10a1cf-a826-4e78-830f-408c70a5cff8" providerId="AD"/>
      </p:ext>
    </p:extLst>
  </p:cmAuthor>
  <p:cmAuthor id="6" name="Manning-Thomas, Nadia (CGIAR System Organization)" initials="MN(SO" lastIdx="17" clrIdx="5">
    <p:extLst>
      <p:ext uri="{19B8F6BF-5375-455C-9EA6-DF929625EA0E}">
        <p15:presenceInfo xmlns:p15="http://schemas.microsoft.com/office/powerpoint/2012/main" userId="S-1-12-1-3994067407-1316530214-2353008515-4174357872" providerId="AD"/>
      </p:ext>
    </p:extLst>
  </p:cmAuthor>
  <p:cmAuthor id="7" name="Samuel Stacey" initials="SS" lastIdx="8" clrIdx="6">
    <p:extLst>
      <p:ext uri="{19B8F6BF-5375-455C-9EA6-DF929625EA0E}">
        <p15:presenceInfo xmlns:p15="http://schemas.microsoft.com/office/powerpoint/2012/main" userId="73e9e930-5ebd-41ab-a84c-43886a41a844" providerId="Windows Live"/>
      </p:ext>
    </p:extLst>
  </p:cmAuthor>
  <p:cmAuthor id="8" name="AZ" initials="ZA(" lastIdx="8" clrIdx="7">
    <p:extLst>
      <p:ext uri="{19B8F6BF-5375-455C-9EA6-DF929625EA0E}">
        <p15:presenceInfo xmlns:p15="http://schemas.microsoft.com/office/powerpoint/2012/main" userId="AZ" providerId="None"/>
      </p:ext>
    </p:extLst>
  </p:cmAuthor>
  <p:cmAuthor id="9" name="CGIAR SMO" initials="SMO" lastIdx="40" clrIdx="8">
    <p:extLst>
      <p:ext uri="{19B8F6BF-5375-455C-9EA6-DF929625EA0E}">
        <p15:presenceInfo xmlns:p15="http://schemas.microsoft.com/office/powerpoint/2012/main" userId="CGIAR SMO" providerId="None"/>
      </p:ext>
    </p:extLst>
  </p:cmAuthor>
  <p:cmAuthor id="10" name="Grainger-Jones, Elwyn (CGIAR System Organization)" initials="GO" lastIdx="10" clrIdx="9">
    <p:extLst>
      <p:ext uri="{19B8F6BF-5375-455C-9EA6-DF929625EA0E}">
        <p15:presenceInfo xmlns:p15="http://schemas.microsoft.com/office/powerpoint/2012/main" userId="S::egraingerjones@cgiar.org::68712cb9-d77d-4e25-9a1a-b1c2e9a3748b" providerId="AD"/>
      </p:ext>
    </p:extLst>
  </p:cmAuthor>
  <p:cmAuthor id="11" name="Colomer, Julien (CGIAR System Organization)" initials="CJ(SO" lastIdx="9" clrIdx="10">
    <p:extLst>
      <p:ext uri="{19B8F6BF-5375-455C-9EA6-DF929625EA0E}">
        <p15:presenceInfo xmlns:p15="http://schemas.microsoft.com/office/powerpoint/2012/main" userId="S::J.Colomer@cgiar.org::b2411d90-1fdc-4700-bb9a-fbe80d4d111c" providerId="AD"/>
      </p:ext>
    </p:extLst>
  </p:cmAuthor>
  <p:cmAuthor id="12" name="Smith, Andrew (CGIAR System Organization)" initials="SA(SO" lastIdx="21" clrIdx="11">
    <p:extLst>
      <p:ext uri="{19B8F6BF-5375-455C-9EA6-DF929625EA0E}">
        <p15:presenceInfo xmlns:p15="http://schemas.microsoft.com/office/powerpoint/2012/main" userId="S::A.J.Smith@cgiar.org::8a06fa0c-eddd-41d8-b9af-fa582b122ae0" providerId="AD"/>
      </p:ext>
    </p:extLst>
  </p:cmAuthor>
  <p:cmAuthor id="13" name="Craig, Jamie (CGIAR System Organization)" initials="CJ(SO" lastIdx="13" clrIdx="12">
    <p:extLst>
      <p:ext uri="{19B8F6BF-5375-455C-9EA6-DF929625EA0E}">
        <p15:presenceInfo xmlns:p15="http://schemas.microsoft.com/office/powerpoint/2012/main" userId="S::J.Craig@cgiar.org::267bf317-b355-4c71-b132-eff8930cd9d0" providerId="AD"/>
      </p:ext>
    </p:extLst>
  </p:cmAuthor>
  <p:cmAuthor id="14" name="Zandstra, Andre (CGIAR System Organization)" initials="ZO" lastIdx="7" clrIdx="13">
    <p:extLst>
      <p:ext uri="{19B8F6BF-5375-455C-9EA6-DF929625EA0E}">
        <p15:presenceInfo xmlns:p15="http://schemas.microsoft.com/office/powerpoint/2012/main" userId="S::a.zandstra@cgiar.org::ecab230e-e994-4cc7-af01-3de217e03e50" providerId="AD"/>
      </p:ext>
    </p:extLst>
  </p:cmAuthor>
  <p:cmAuthor id="15" name="Sundstrom, Roland (CGIAR System Organization)" initials="SR(SO" lastIdx="42" clrIdx="14">
    <p:extLst>
      <p:ext uri="{19B8F6BF-5375-455C-9EA6-DF929625EA0E}">
        <p15:presenceInfo xmlns:p15="http://schemas.microsoft.com/office/powerpoint/2012/main" userId="S::R.Sundstrom@cgiar.org::30fde8fb-5bdf-4c9b-b55e-ee8834a87165" providerId="AD"/>
      </p:ext>
    </p:extLst>
  </p:cmAuthor>
  <p:cmAuthor id="16" name="Bennett, Karmen (CGIAR System Organization)" initials="BO" lastIdx="5" clrIdx="15">
    <p:extLst>
      <p:ext uri="{19B8F6BF-5375-455C-9EA6-DF929625EA0E}">
        <p15:presenceInfo xmlns:p15="http://schemas.microsoft.com/office/powerpoint/2012/main" userId="S::k.bennett@cgiar.org::7ce980d7-af5d-4d40-85e4-4f613acfcee5" providerId="AD"/>
      </p:ext>
    </p:extLst>
  </p:cmAuthor>
  <p:cmAuthor id="17" name="Karmen" initials="KCB" lastIdx="12" clrIdx="16">
    <p:extLst>
      <p:ext uri="{19B8F6BF-5375-455C-9EA6-DF929625EA0E}">
        <p15:presenceInfo xmlns:p15="http://schemas.microsoft.com/office/powerpoint/2012/main" userId="Karmen" providerId="None"/>
      </p:ext>
    </p:extLst>
  </p:cmAuthor>
  <p:cmAuthor id="18" name="Author" initials="Author" lastIdx="7" clrIdx="17">
    <p:extLst>
      <p:ext uri="{19B8F6BF-5375-455C-9EA6-DF929625EA0E}">
        <p15:presenceInfo xmlns:p15="http://schemas.microsoft.com/office/powerpoint/2012/main" userId="Author" providerId="None"/>
      </p:ext>
    </p:extLst>
  </p:cmAuthor>
  <p:cmAuthor id="19" name="System Organization" initials="SO" lastIdx="1" clrIdx="18">
    <p:extLst>
      <p:ext uri="{19B8F6BF-5375-455C-9EA6-DF929625EA0E}">
        <p15:presenceInfo xmlns:p15="http://schemas.microsoft.com/office/powerpoint/2012/main" userId="System Organization" providerId="None"/>
      </p:ext>
    </p:extLst>
  </p:cmAuthor>
  <p:cmAuthor id="20" name="Olwen Cussen" initials="OC" lastIdx="47" clrIdx="19">
    <p:extLst>
      <p:ext uri="{19B8F6BF-5375-455C-9EA6-DF929625EA0E}">
        <p15:presenceInfo xmlns:p15="http://schemas.microsoft.com/office/powerpoint/2012/main" userId="Olwen Cussen" providerId="None"/>
      </p:ext>
    </p:extLst>
  </p:cmAuthor>
  <p:cmAuthor id="21" name="CGIAR" initials="CGIAR" lastIdx="34" clrIdx="20">
    <p:extLst>
      <p:ext uri="{19B8F6BF-5375-455C-9EA6-DF929625EA0E}">
        <p15:presenceInfo xmlns:p15="http://schemas.microsoft.com/office/powerpoint/2012/main" userId="CGIAR" providerId="None"/>
      </p:ext>
    </p:extLst>
  </p:cmAuthor>
  <p:cmAuthor id="22" name="Solomos, Georgios (CGIAR System Organization)" initials="SG(SO" lastIdx="1" clrIdx="21">
    <p:extLst>
      <p:ext uri="{19B8F6BF-5375-455C-9EA6-DF929625EA0E}">
        <p15:presenceInfo xmlns:p15="http://schemas.microsoft.com/office/powerpoint/2012/main" userId="S::G.Solomos@cgiar.org::f5765543-009b-41bd-8170-034be5f9e1ea" providerId="AD"/>
      </p:ext>
    </p:extLst>
  </p:cmAuthor>
  <p:cmAuthor id="23" name="Elwyn" initials="EGJ" lastIdx="23" clrIdx="22">
    <p:extLst>
      <p:ext uri="{19B8F6BF-5375-455C-9EA6-DF929625EA0E}">
        <p15:presenceInfo xmlns:p15="http://schemas.microsoft.com/office/powerpoint/2012/main" userId="Elwyn" providerId="None"/>
      </p:ext>
    </p:extLst>
  </p:cmAuthor>
  <p:cmAuthor id="24" name="Sinosi, Isobel (CGIAR System Organization)" initials="SI(SO" lastIdx="1" clrIdx="23">
    <p:extLst>
      <p:ext uri="{19B8F6BF-5375-455C-9EA6-DF929625EA0E}">
        <p15:presenceInfo xmlns:p15="http://schemas.microsoft.com/office/powerpoint/2012/main" userId="S::i.sinosi@cgiar.org::a17db583-3546-473a-8f5a-bdaeb28beadd" providerId="AD"/>
      </p:ext>
    </p:extLst>
  </p:cmAuthor>
  <p:cmAuthor id="25" name="Vermeulen, Sonja (CGIAR System Organization)" initials="VO" lastIdx="11" clrIdx="24">
    <p:extLst>
      <p:ext uri="{19B8F6BF-5375-455C-9EA6-DF929625EA0E}">
        <p15:presenceInfo xmlns:p15="http://schemas.microsoft.com/office/powerpoint/2012/main" userId="S::s.vermeulen@cgiar.org::7f3eeccc-c54f-466f-9870-0d205a5c6de4" providerId="AD"/>
      </p:ext>
    </p:extLst>
  </p:cmAuthor>
  <p:cmAuthor id="26" name="Karmen Bennett" initials="KCB" lastIdx="16" clrIdx="25">
    <p:extLst>
      <p:ext uri="{19B8F6BF-5375-455C-9EA6-DF929625EA0E}">
        <p15:presenceInfo xmlns:p15="http://schemas.microsoft.com/office/powerpoint/2012/main" userId="Karmen Bennett" providerId="None"/>
      </p:ext>
    </p:extLst>
  </p:cmAuthor>
  <p:cmAuthor id="27" name="Poire, Valerie (CGIAR System Organization)" initials="PO" lastIdx="1" clrIdx="26">
    <p:extLst>
      <p:ext uri="{19B8F6BF-5375-455C-9EA6-DF929625EA0E}">
        <p15:presenceInfo xmlns:p15="http://schemas.microsoft.com/office/powerpoint/2012/main" userId="S::v.poire@cgiar.org::aa6ecc9c-c4e6-4d04-853a-06a1f3d87686" providerId="AD"/>
      </p:ext>
    </p:extLst>
  </p:cmAuthor>
  <p:cmAuthor id="28" name="Sadoff, Claudia (One CGIAR)" initials="SC" lastIdx="10" clrIdx="27">
    <p:extLst>
      <p:ext uri="{19B8F6BF-5375-455C-9EA6-DF929625EA0E}">
        <p15:presenceInfo xmlns:p15="http://schemas.microsoft.com/office/powerpoint/2012/main" userId="S::c.sadoff@cgiar.org::9c4fb457-88be-4c22-a8f2-ef36117e7ee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520"/>
    <a:srgbClr val="CE412C"/>
    <a:srgbClr val="F08620"/>
    <a:srgbClr val="F4A21B"/>
    <a:srgbClr val="FFC000"/>
    <a:srgbClr val="FFD676"/>
    <a:srgbClr val="0165BD"/>
    <a:srgbClr val="79B800"/>
    <a:srgbClr val="84C447"/>
    <a:srgbClr val="007A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1"/>
    <p:restoredTop sz="95811" autoAdjust="0"/>
  </p:normalViewPr>
  <p:slideViewPr>
    <p:cSldViewPr snapToGrid="0">
      <p:cViewPr varScale="1">
        <p:scale>
          <a:sx n="98" d="100"/>
          <a:sy n="98" d="100"/>
        </p:scale>
        <p:origin x="127" y="48"/>
      </p:cViewPr>
      <p:guideLst>
        <p:guide orient="horz" pos="1272"/>
        <p:guide pos="2568"/>
        <p:guide orient="horz" pos="6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D928-0C3E-4ED8-90AE-E560853C5428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AF5AE-4922-40B3-BC52-D142E057D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52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CBDEE-9154-4ECF-BD19-2512E89EA232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E8625-ABA9-47AC-97D8-2031586E3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49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Targeting the red stars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257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Model- tool – link with stakeholder 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56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We got in to the communities to understand what has work and what isn’t – many technologies introduced but many are failing. Priorities and not fixed – dynamic dependant on prevailing context. 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Priorities are born out of individuals’ knowledge and skills, aspirations and motivations, attitudes, and risk aversion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6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Time consuming and budget, </a:t>
            </a:r>
            <a:r>
              <a:rPr lang="en-ZA"/>
              <a:t>trained facilitators</a:t>
            </a:r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85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89AABE-9A5F-4592-AA83-89A7ACAAA7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62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7">
            <a:extLst>
              <a:ext uri="{FF2B5EF4-FFF2-40B4-BE49-F238E27FC236}">
                <a16:creationId xmlns:a16="http://schemas.microsoft.com/office/drawing/2014/main" id="{BCD1F3BD-7F2F-444E-BE41-8A3E836CF2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2" y="-1414"/>
            <a:ext cx="12173778" cy="684841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55C749B-CF4F-E746-98AA-7DAFB049B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7108" y="2024160"/>
            <a:ext cx="5337098" cy="2275765"/>
          </a:xfrm>
        </p:spPr>
        <p:txBody>
          <a:bodyPr anchor="b">
            <a:noAutofit/>
          </a:bodyPr>
          <a:lstStyle>
            <a:lvl1pPr algn="l">
              <a:defRPr sz="44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0D13D8CB-B082-0242-994C-AB48C4D21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7106" y="4825291"/>
            <a:ext cx="5337097" cy="831952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AB8FE9A3-D792-F848-80BC-E61BCE6E9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478" y="6356352"/>
            <a:ext cx="11235219" cy="365125"/>
          </a:xfrm>
        </p:spPr>
        <p:txBody>
          <a:bodyPr/>
          <a:lstStyle>
            <a:lvl1pPr algn="l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 dirty="0"/>
              <a:t>Footer</a:t>
            </a:r>
          </a:p>
        </p:txBody>
      </p:sp>
      <p:cxnSp>
        <p:nvCxnSpPr>
          <p:cNvPr id="21" name="Straight Connector 12">
            <a:extLst>
              <a:ext uri="{FF2B5EF4-FFF2-40B4-BE49-F238E27FC236}">
                <a16:creationId xmlns:a16="http://schemas.microsoft.com/office/drawing/2014/main" id="{3E5620C9-4863-FD41-B02D-0D6AC464B8BB}"/>
              </a:ext>
            </a:extLst>
          </p:cNvPr>
          <p:cNvCxnSpPr>
            <a:cxnSpLocks/>
          </p:cNvCxnSpPr>
          <p:nvPr userDrawn="1"/>
        </p:nvCxnSpPr>
        <p:spPr>
          <a:xfrm>
            <a:off x="0" y="4570312"/>
            <a:ext cx="1030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19D55F78-2FD3-D643-B7AC-F01E7065250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9683986" y="295903"/>
            <a:ext cx="2202712" cy="365125"/>
          </a:xfrm>
        </p:spPr>
        <p:txBody>
          <a:bodyPr/>
          <a:lstStyle>
            <a:lvl1pPr algn="r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7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>
            <a:extLst>
              <a:ext uri="{FF2B5EF4-FFF2-40B4-BE49-F238E27FC236}">
                <a16:creationId xmlns:a16="http://schemas.microsoft.com/office/drawing/2014/main" id="{924DE002-8A97-944A-B72A-49728725A8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" y="-3020"/>
            <a:ext cx="12170998" cy="684770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5318A8F-1C23-7341-8E53-86265BBB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62EC41-3279-794B-98B4-896255B957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BD0FC2-DA89-EC42-9072-F82DBAB52CAA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</a:p>
        </p:txBody>
      </p:sp>
    </p:spTree>
    <p:extLst>
      <p:ext uri="{BB962C8B-B14F-4D97-AF65-F5344CB8AC3E}">
        <p14:creationId xmlns:p14="http://schemas.microsoft.com/office/powerpoint/2010/main" val="87304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D149EA-1B07-4ED5-A223-D843C4D94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" y="0"/>
            <a:ext cx="12190809" cy="685799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41CF72-518C-CF42-A323-83BED2EBD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6411C58-0491-9F47-BC20-7E2DF647243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599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0">
            <a:extLst>
              <a:ext uri="{FF2B5EF4-FFF2-40B4-BE49-F238E27FC236}">
                <a16:creationId xmlns:a16="http://schemas.microsoft.com/office/drawing/2014/main" id="{7DC3DF47-9AC9-754B-9528-EAC486DF6A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" y="13736"/>
            <a:ext cx="12170998" cy="6846852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917B4808-403E-834C-826B-A1BB046BE6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52217" y="1914261"/>
            <a:ext cx="6729283" cy="1666393"/>
          </a:xfrm>
        </p:spPr>
        <p:txBody>
          <a:bodyPr>
            <a:noAutofit/>
          </a:bodyPr>
          <a:lstStyle>
            <a:lvl1pPr algn="ctr">
              <a:defRPr sz="36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ExtraBold" panose="00000900000000000000" pitchFamily="2" charset="0"/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r>
              <a:rPr lang="es-ES"/>
              <a:t>!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0772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D2802CF9-A45E-41C3-B044-7ED0D3BAC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540" y="139347"/>
            <a:ext cx="1095410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76FE214-0B9E-4442-9921-A088F3246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540" y="1609964"/>
            <a:ext cx="1095410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7E2D7C6-FEE5-4B99-8EEA-43BE8015F5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3448" y="63535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FA8D40D-9D8F-4512-8336-00D6D55EA4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913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losing 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inal Pocket Folder Ar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52400"/>
            <a:ext cx="6604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3"/>
          <p:cNvSpPr txBox="1">
            <a:spLocks/>
          </p:cNvSpPr>
          <p:nvPr/>
        </p:nvSpPr>
        <p:spPr bwMode="auto">
          <a:xfrm>
            <a:off x="7518400" y="2124075"/>
            <a:ext cx="3962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s-ES" sz="4000" b="1" dirty="0">
                <a:solidFill>
                  <a:srgbClr val="76BD44"/>
                </a:solidFill>
              </a:rPr>
              <a:t>Thank you for your interest!</a:t>
            </a:r>
            <a:endParaRPr lang="es-ES" altLang="es-ES" sz="4000" b="1" dirty="0">
              <a:solidFill>
                <a:srgbClr val="76BD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39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21505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431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6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5" r:id="rId3"/>
    <p:sldLayoutId id="2147483784" r:id="rId4"/>
    <p:sldLayoutId id="2147483788" r:id="rId5"/>
    <p:sldLayoutId id="2147483790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427730"/>
          </a:solidFill>
          <a:latin typeface="Avenir Black" panose="02000503020000020003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80000"/>
        <a:buFont typeface="Arial" panose="020B0604020202020204" pitchFamily="34" charset="0"/>
        <a:buChar char="•"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.AppleSystemUIFont" charset="-120"/>
        <a:buChar char="-"/>
        <a:defRPr sz="20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60000"/>
        <a:buFont typeface=".AppleSystemUIFont" charset="-120"/>
        <a:buChar char="-"/>
        <a:defRPr sz="18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png"/><Relationship Id="rId7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hyperlink" Target="mailto:f.baudron@cgiar.org" TargetMode="External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pn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BCCEC-588F-2814-56A4-32D51B7C26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3419" y="308482"/>
            <a:ext cx="7054839" cy="1524294"/>
          </a:xfrm>
        </p:spPr>
        <p:txBody>
          <a:bodyPr vert="horz" lIns="0" tIns="0" rIns="0" bIns="0" rtlCol="0" anchor="ctr" anchorCtr="0">
            <a:noAutofit/>
          </a:bodyPr>
          <a:lstStyle/>
          <a:p>
            <a:pPr algn="r"/>
            <a:r>
              <a:rPr lang="en-ZW" sz="4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Co-creating models with Stakeholder</a:t>
            </a:r>
            <a:br>
              <a:rPr lang="en-ZW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ZW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64D5AE-A899-447F-2B55-D97F7EB08486}"/>
              </a:ext>
            </a:extLst>
          </p:cNvPr>
          <p:cNvSpPr txBox="1"/>
          <p:nvPr/>
        </p:nvSpPr>
        <p:spPr>
          <a:xfrm>
            <a:off x="146174" y="2845107"/>
            <a:ext cx="11572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3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Challenges and Opportunities related to understanding stakeholder priorities and production objectives? Learnings from Agroecology Initiative in Zimbabwe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D2B81B5-C2D1-DA74-AE6D-B5C714CDF0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2428" y="4966130"/>
            <a:ext cx="4765830" cy="1758512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latin typeface="+mj-lt"/>
                <a:ea typeface="+mj-ea"/>
                <a:cs typeface="+mj-cs"/>
              </a:rPr>
              <a:t>Adaptation Futures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latin typeface="+mj-lt"/>
                <a:ea typeface="+mj-ea"/>
                <a:cs typeface="+mj-cs"/>
              </a:rPr>
              <a:t>04.10.2023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800" b="1" dirty="0">
              <a:latin typeface="+mj-lt"/>
              <a:ea typeface="+mj-ea"/>
              <a:cs typeface="+mj-cs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latin typeface="+mj-lt"/>
                <a:ea typeface="+mj-ea"/>
                <a:cs typeface="+mj-cs"/>
              </a:rPr>
              <a:t>CIMMYT contact: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latin typeface="+mj-lt"/>
                <a:ea typeface="+mj-ea"/>
                <a:cs typeface="+mj-cs"/>
              </a:rPr>
              <a:t>Vimbayi G.P. Chimonyo (v.chimonyo@cgiar.org)</a:t>
            </a:r>
            <a:endParaRPr lang="en-GB" sz="1800" u="sng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052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3ADE8-4D11-A294-53E1-8FC685F37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226" y="305480"/>
            <a:ext cx="9750914" cy="1417923"/>
          </a:xfrm>
        </p:spPr>
        <p:txBody>
          <a:bodyPr>
            <a:normAutofit fontScale="90000"/>
          </a:bodyPr>
          <a:lstStyle/>
          <a:p>
            <a:r>
              <a:rPr lang="en-ZA" dirty="0"/>
              <a:t>Overview of Agroecology initiative in Zimbabwe -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H</a:t>
            </a:r>
            <a:r>
              <a:rPr lang="en-GB" sz="2000" b="0" i="0" u="none" strike="noStrike" baseline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arnessing nature’s goods and services whilst minimizing adverse environmental impacts and improving knowledge co-creation and inclusive relationships among Food System actors.</a:t>
            </a:r>
            <a:br>
              <a:rPr lang="en-GB" sz="3200" b="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ZW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35BB6-EA2A-D3D6-92A6-7983E63C8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226" y="1761214"/>
            <a:ext cx="5291666" cy="4912707"/>
          </a:xfrm>
        </p:spPr>
        <p:txBody>
          <a:bodyPr>
            <a:normAutofit/>
          </a:bodyPr>
          <a:lstStyle/>
          <a:p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Transformational agroecology across food, land and water systems (Agroecological Initiative (AE-I) for short) </a:t>
            </a:r>
          </a:p>
          <a:p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The Initiative responds to the call for both more “</a:t>
            </a:r>
            <a:r>
              <a:rPr lang="en-GB" sz="1800" b="0" i="0" u="none" strike="noStrike" baseline="0" dirty="0">
                <a:solidFill>
                  <a:srgbClr val="F08620"/>
                </a:solidFill>
                <a:latin typeface="Arial" panose="020B0604020202020204" pitchFamily="34" charset="0"/>
              </a:rPr>
              <a:t>integrated research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and development platforms at multiple scales (local, national, regional/basin, and global) with strong interconnections between these levels and </a:t>
            </a:r>
            <a:r>
              <a:rPr lang="en-GB" sz="1800" b="0" i="0" u="none" strike="noStrike" baseline="0" dirty="0">
                <a:solidFill>
                  <a:srgbClr val="F08620"/>
                </a:solidFill>
                <a:latin typeface="Arial" panose="020B0604020202020204" pitchFamily="34" charset="0"/>
              </a:rPr>
              <a:t>stakeholders</a:t>
            </a:r>
          </a:p>
          <a:p>
            <a:r>
              <a:rPr lang="en-GB" sz="1800" b="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</a:rPr>
              <a:t>AE-I is designed around agroecological principles across selected components of the food system (</a:t>
            </a:r>
            <a:r>
              <a:rPr lang="en-GB" sz="1800" b="0" i="0" u="none" strike="noStrike" baseline="0" dirty="0">
                <a:solidFill>
                  <a:srgbClr val="F79520"/>
                </a:solidFill>
                <a:latin typeface="Arial" panose="020B0604020202020204" pitchFamily="34" charset="0"/>
              </a:rPr>
              <a:t>food production</a:t>
            </a:r>
            <a:r>
              <a:rPr lang="en-GB" sz="1800" b="0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</a:rPr>
              <a:t>, business models, policies, and local institutions) </a:t>
            </a:r>
          </a:p>
          <a:p>
            <a:r>
              <a:rPr lang="en-GB" sz="1800" dirty="0">
                <a:solidFill>
                  <a:schemeClr val="tx1"/>
                </a:solidFill>
                <a:latin typeface="Arial" panose="020B0604020202020204" pitchFamily="34" charset="0"/>
              </a:rPr>
              <a:t>Across 8 countries – Peru, </a:t>
            </a:r>
            <a:r>
              <a:rPr lang="en-GB" sz="1800" dirty="0">
                <a:solidFill>
                  <a:srgbClr val="F79520"/>
                </a:solidFill>
                <a:latin typeface="Arial" panose="020B0604020202020204" pitchFamily="34" charset="0"/>
              </a:rPr>
              <a:t>Zimbabwe</a:t>
            </a:r>
            <a:r>
              <a:rPr lang="en-GB" sz="1800" dirty="0">
                <a:solidFill>
                  <a:schemeClr val="tx1"/>
                </a:solidFill>
                <a:latin typeface="Arial" panose="020B0604020202020204" pitchFamily="34" charset="0"/>
              </a:rPr>
              <a:t>, Kenya, Burkina Faso, Senegal, Tunisia, Lao, India</a:t>
            </a:r>
            <a:endParaRPr lang="en-GB" sz="1800" b="0" i="0" u="none" strike="noStrike" baseline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D62534-42FE-1FBD-7558-FCB9066A6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545" y="1358781"/>
            <a:ext cx="5291666" cy="4603749"/>
          </a:xfrm>
          <a:prstGeom prst="rect">
            <a:avLst/>
          </a:prstGeom>
        </p:spPr>
      </p:pic>
      <p:sp>
        <p:nvSpPr>
          <p:cNvPr id="5" name="Star: 7 Points 4">
            <a:extLst>
              <a:ext uri="{FF2B5EF4-FFF2-40B4-BE49-F238E27FC236}">
                <a16:creationId xmlns:a16="http://schemas.microsoft.com/office/drawing/2014/main" id="{A72379C2-D318-CA14-7500-0749127B5304}"/>
              </a:ext>
            </a:extLst>
          </p:cNvPr>
          <p:cNvSpPr/>
          <p:nvPr/>
        </p:nvSpPr>
        <p:spPr>
          <a:xfrm>
            <a:off x="9668256" y="5035296"/>
            <a:ext cx="48768" cy="45719"/>
          </a:xfrm>
          <a:prstGeom prst="star7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6" name="Star: 7 Points 5">
            <a:extLst>
              <a:ext uri="{FF2B5EF4-FFF2-40B4-BE49-F238E27FC236}">
                <a16:creationId xmlns:a16="http://schemas.microsoft.com/office/drawing/2014/main" id="{22B9775B-F140-42AE-89F8-A1B9FDF9BDFF}"/>
              </a:ext>
            </a:extLst>
          </p:cNvPr>
          <p:cNvSpPr/>
          <p:nvPr/>
        </p:nvSpPr>
        <p:spPr>
          <a:xfrm>
            <a:off x="10332720" y="4334256"/>
            <a:ext cx="48768" cy="45719"/>
          </a:xfrm>
          <a:prstGeom prst="star7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7" name="Star: 7 Points 6">
            <a:extLst>
              <a:ext uri="{FF2B5EF4-FFF2-40B4-BE49-F238E27FC236}">
                <a16:creationId xmlns:a16="http://schemas.microsoft.com/office/drawing/2014/main" id="{AC8A9BD5-76E2-4E0E-9CFC-5DB24C11AA4A}"/>
              </a:ext>
            </a:extLst>
          </p:cNvPr>
          <p:cNvSpPr/>
          <p:nvPr/>
        </p:nvSpPr>
        <p:spPr>
          <a:xfrm>
            <a:off x="10456672" y="3511296"/>
            <a:ext cx="48768" cy="45719"/>
          </a:xfrm>
          <a:prstGeom prst="star7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8" name="Star: 7 Points 7">
            <a:extLst>
              <a:ext uri="{FF2B5EF4-FFF2-40B4-BE49-F238E27FC236}">
                <a16:creationId xmlns:a16="http://schemas.microsoft.com/office/drawing/2014/main" id="{EC347DDB-C0D0-87F1-116F-5B74742DE825}"/>
              </a:ext>
            </a:extLst>
          </p:cNvPr>
          <p:cNvSpPr/>
          <p:nvPr/>
        </p:nvSpPr>
        <p:spPr>
          <a:xfrm>
            <a:off x="10407904" y="2609088"/>
            <a:ext cx="48768" cy="45719"/>
          </a:xfrm>
          <a:prstGeom prst="star7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9" name="Star: 7 Points 8">
            <a:extLst>
              <a:ext uri="{FF2B5EF4-FFF2-40B4-BE49-F238E27FC236}">
                <a16:creationId xmlns:a16="http://schemas.microsoft.com/office/drawing/2014/main" id="{8B4413BB-7382-5C42-3927-9DF449B8027A}"/>
              </a:ext>
            </a:extLst>
          </p:cNvPr>
          <p:cNvSpPr/>
          <p:nvPr/>
        </p:nvSpPr>
        <p:spPr>
          <a:xfrm>
            <a:off x="7896352" y="5391015"/>
            <a:ext cx="48768" cy="45719"/>
          </a:xfrm>
          <a:prstGeom prst="star7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0" name="Star: 7 Points 9">
            <a:extLst>
              <a:ext uri="{FF2B5EF4-FFF2-40B4-BE49-F238E27FC236}">
                <a16:creationId xmlns:a16="http://schemas.microsoft.com/office/drawing/2014/main" id="{4AEC80C2-1F09-19EB-BC3C-094786AEC254}"/>
              </a:ext>
            </a:extLst>
          </p:cNvPr>
          <p:cNvSpPr/>
          <p:nvPr/>
        </p:nvSpPr>
        <p:spPr>
          <a:xfrm>
            <a:off x="8432800" y="3877056"/>
            <a:ext cx="48768" cy="45719"/>
          </a:xfrm>
          <a:prstGeom prst="star7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1" name="Star: 7 Points 10">
            <a:extLst>
              <a:ext uri="{FF2B5EF4-FFF2-40B4-BE49-F238E27FC236}">
                <a16:creationId xmlns:a16="http://schemas.microsoft.com/office/drawing/2014/main" id="{FF143044-5C9B-64D7-0E67-523F0500B579}"/>
              </a:ext>
            </a:extLst>
          </p:cNvPr>
          <p:cNvSpPr/>
          <p:nvPr/>
        </p:nvSpPr>
        <p:spPr>
          <a:xfrm>
            <a:off x="7717536" y="3137408"/>
            <a:ext cx="48768" cy="45719"/>
          </a:xfrm>
          <a:prstGeom prst="star7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2" name="Star: 7 Points 11">
            <a:extLst>
              <a:ext uri="{FF2B5EF4-FFF2-40B4-BE49-F238E27FC236}">
                <a16:creationId xmlns:a16="http://schemas.microsoft.com/office/drawing/2014/main" id="{85010457-D086-BF6F-C548-7CF875CBA1A6}"/>
              </a:ext>
            </a:extLst>
          </p:cNvPr>
          <p:cNvSpPr/>
          <p:nvPr/>
        </p:nvSpPr>
        <p:spPr>
          <a:xfrm>
            <a:off x="7693152" y="1715495"/>
            <a:ext cx="48768" cy="45719"/>
          </a:xfrm>
          <a:prstGeom prst="star7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4" name="Star: 7 Points 13">
            <a:extLst>
              <a:ext uri="{FF2B5EF4-FFF2-40B4-BE49-F238E27FC236}">
                <a16:creationId xmlns:a16="http://schemas.microsoft.com/office/drawing/2014/main" id="{4D19C275-0407-454F-5AA7-0C9B4F7959CC}"/>
              </a:ext>
            </a:extLst>
          </p:cNvPr>
          <p:cNvSpPr/>
          <p:nvPr/>
        </p:nvSpPr>
        <p:spPr>
          <a:xfrm>
            <a:off x="2176272" y="4531479"/>
            <a:ext cx="48768" cy="45719"/>
          </a:xfrm>
          <a:prstGeom prst="star7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84637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4A39B-8B6B-EFBF-134C-D9C4C4459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Why participatory crop simulation models and how can they contribute?</a:t>
            </a:r>
            <a:endParaRPr lang="en-ZW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85B7C-7680-B82F-B7C7-C4D8EC8DD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715" y="1110956"/>
            <a:ext cx="5834898" cy="481818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Quantify process that could have been hard and cumbersome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Local knowledge integration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Context specific decision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Empowerment and ownership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Co-learning and capacity building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Adaptability and resilience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Cause and effect </a:t>
            </a:r>
            <a:endParaRPr lang="en-ZW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W" dirty="0"/>
              <a:t>Iterative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W" dirty="0"/>
              <a:t>Spatial and temporal</a:t>
            </a:r>
          </a:p>
          <a:p>
            <a:endParaRPr lang="en-ZA" dirty="0"/>
          </a:p>
        </p:txBody>
      </p:sp>
      <p:pic>
        <p:nvPicPr>
          <p:cNvPr id="5" name="Picture 4" descr="A person standing in a field&#10;&#10;Description automatically generated with medium confidence">
            <a:extLst>
              <a:ext uri="{FF2B5EF4-FFF2-40B4-BE49-F238E27FC236}">
                <a16:creationId xmlns:a16="http://schemas.microsoft.com/office/drawing/2014/main" id="{110D2F99-FAE9-75CB-FB12-954DADCDE1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049" y="3921307"/>
            <a:ext cx="3419236" cy="2564427"/>
          </a:xfrm>
          <a:prstGeom prst="rect">
            <a:avLst/>
          </a:prstGeom>
        </p:spPr>
      </p:pic>
      <p:pic>
        <p:nvPicPr>
          <p:cNvPr id="2052" name="Picture 4" descr="Farmer computer Stock Photos, Royalty Free Farmer computer Images |  Depositphotos">
            <a:extLst>
              <a:ext uri="{FF2B5EF4-FFF2-40B4-BE49-F238E27FC236}">
                <a16:creationId xmlns:a16="http://schemas.microsoft.com/office/drawing/2014/main" id="{75F6F4D6-FAB5-C085-F3B8-1E2C45FED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855" y="1307990"/>
            <a:ext cx="3419235" cy="227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756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2173E-04FD-0A93-A696-1F6341BC4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968" y="110674"/>
            <a:ext cx="9039655" cy="1293836"/>
          </a:xfrm>
        </p:spPr>
        <p:txBody>
          <a:bodyPr>
            <a:normAutofit fontScale="90000"/>
          </a:bodyPr>
          <a:lstStyle/>
          <a:p>
            <a:r>
              <a:rPr lang="en-ZA" dirty="0"/>
              <a:t>Why is it important to understand smallholder farming priorities and production objectives</a:t>
            </a:r>
            <a:endParaRPr lang="en-ZW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1A1C1-855C-8C6F-78F5-90BE82A8C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546" y="2973788"/>
            <a:ext cx="5888773" cy="3203176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rgbClr val="C00000"/>
                </a:solidFill>
              </a:rPr>
              <a:t>Relevant</a:t>
            </a:r>
            <a:r>
              <a:rPr lang="en-ZA" dirty="0"/>
              <a:t> research objectives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Increase </a:t>
            </a:r>
            <a:r>
              <a:rPr lang="en-ZA" dirty="0">
                <a:solidFill>
                  <a:srgbClr val="C00000"/>
                </a:solidFill>
              </a:rPr>
              <a:t>adoption</a:t>
            </a:r>
            <a:r>
              <a:rPr lang="en-ZA" dirty="0"/>
              <a:t> of research findings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Improved </a:t>
            </a:r>
            <a:r>
              <a:rPr lang="en-ZA" dirty="0">
                <a:solidFill>
                  <a:srgbClr val="C00000"/>
                </a:solidFill>
              </a:rPr>
              <a:t>ownership</a:t>
            </a:r>
            <a:r>
              <a:rPr lang="en-ZA" dirty="0"/>
              <a:t> and opportunities for </a:t>
            </a:r>
            <a:r>
              <a:rPr lang="en-ZA" dirty="0">
                <a:solidFill>
                  <a:srgbClr val="C00000"/>
                </a:solidFill>
              </a:rPr>
              <a:t>collaboration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Improve </a:t>
            </a:r>
            <a:r>
              <a:rPr lang="en-ZA" dirty="0">
                <a:solidFill>
                  <a:srgbClr val="C00000"/>
                </a:solidFill>
              </a:rPr>
              <a:t>trust</a:t>
            </a:r>
            <a:r>
              <a:rPr lang="en-ZA" dirty="0"/>
              <a:t> and engagement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Increase </a:t>
            </a:r>
            <a:r>
              <a:rPr lang="en-ZA" dirty="0">
                <a:solidFill>
                  <a:srgbClr val="C00000"/>
                </a:solidFill>
              </a:rPr>
              <a:t>efficiency</a:t>
            </a:r>
            <a:r>
              <a:rPr lang="en-ZA" dirty="0"/>
              <a:t> in resource allocation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Address issues of </a:t>
            </a:r>
            <a:r>
              <a:rPr lang="en-ZA" dirty="0">
                <a:solidFill>
                  <a:srgbClr val="C00000"/>
                </a:solidFill>
              </a:rPr>
              <a:t>sustainability</a:t>
            </a:r>
            <a:endParaRPr lang="en-ZW" dirty="0">
              <a:solidFill>
                <a:srgbClr val="C00000"/>
              </a:solidFill>
            </a:endParaRPr>
          </a:p>
        </p:txBody>
      </p:sp>
      <p:pic>
        <p:nvPicPr>
          <p:cNvPr id="5" name="Picture 4" descr="A group of men plowing a field&#10;&#10;Description automatically generated with medium confidence">
            <a:extLst>
              <a:ext uri="{FF2B5EF4-FFF2-40B4-BE49-F238E27FC236}">
                <a16:creationId xmlns:a16="http://schemas.microsoft.com/office/drawing/2014/main" id="{E75FFF24-73A5-6A6E-0A82-5D6F171DAC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068" y="1552254"/>
            <a:ext cx="4176285" cy="1976278"/>
          </a:xfrm>
          <a:prstGeom prst="rect">
            <a:avLst/>
          </a:prstGeom>
        </p:spPr>
      </p:pic>
      <p:pic>
        <p:nvPicPr>
          <p:cNvPr id="7" name="Picture 6" descr="A picture containing livestock, cattle, outdoor, ground&#10;&#10;Description automatically generated">
            <a:extLst>
              <a:ext uri="{FF2B5EF4-FFF2-40B4-BE49-F238E27FC236}">
                <a16:creationId xmlns:a16="http://schemas.microsoft.com/office/drawing/2014/main" id="{9ED87F96-4A9A-40F8-E03E-E9866AD8626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65" b="22634"/>
          <a:stretch/>
        </p:blipFill>
        <p:spPr>
          <a:xfrm>
            <a:off x="6978068" y="3764943"/>
            <a:ext cx="1784329" cy="1953222"/>
          </a:xfrm>
          <a:prstGeom prst="rect">
            <a:avLst/>
          </a:prstGeom>
        </p:spPr>
      </p:pic>
      <p:pic>
        <p:nvPicPr>
          <p:cNvPr id="9" name="Picture 8" descr="A plate of food on a table&#10;&#10;Description automatically generated with medium confidence">
            <a:extLst>
              <a:ext uri="{FF2B5EF4-FFF2-40B4-BE49-F238E27FC236}">
                <a16:creationId xmlns:a16="http://schemas.microsoft.com/office/drawing/2014/main" id="{D38E041F-C9D0-4E78-7F6F-6A41642F3E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400" y="3751496"/>
            <a:ext cx="1958953" cy="19589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BA7DFD-C802-8667-EA6C-2A9DFA0DFE47}"/>
              </a:ext>
            </a:extLst>
          </p:cNvPr>
          <p:cNvSpPr txBox="1"/>
          <p:nvPr/>
        </p:nvSpPr>
        <p:spPr>
          <a:xfrm>
            <a:off x="1171847" y="1754970"/>
            <a:ext cx="4391770" cy="923330"/>
          </a:xfrm>
          <a:prstGeom prst="rect">
            <a:avLst/>
          </a:prstGeom>
          <a:solidFill>
            <a:schemeClr val="bg1"/>
          </a:solidFill>
          <a:ln>
            <a:solidFill>
              <a:srgbClr val="CE412C"/>
            </a:solidFill>
          </a:ln>
        </p:spPr>
        <p:txBody>
          <a:bodyPr wrap="square" rtlCol="0">
            <a:spAutoFit/>
          </a:bodyPr>
          <a:lstStyle/>
          <a:p>
            <a:r>
              <a:rPr lang="en-ZA" dirty="0"/>
              <a:t>“</a:t>
            </a:r>
            <a:r>
              <a:rPr lang="en-ZA" i="1" dirty="0"/>
              <a:t>Farming gives me a sense of purpose, if I don’t farm, I die</a:t>
            </a:r>
            <a:r>
              <a:rPr lang="en-ZA" dirty="0"/>
              <a:t>”</a:t>
            </a:r>
          </a:p>
          <a:p>
            <a:r>
              <a:rPr lang="en-ZA" dirty="0"/>
              <a:t>Mr Makonde from Murehwa</a:t>
            </a:r>
            <a:endParaRPr lang="en-ZW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16A56E-7628-58F7-A8AA-87EE06708B20}"/>
              </a:ext>
            </a:extLst>
          </p:cNvPr>
          <p:cNvSpPr txBox="1"/>
          <p:nvPr/>
        </p:nvSpPr>
        <p:spPr>
          <a:xfrm>
            <a:off x="960077" y="1404510"/>
            <a:ext cx="4603540" cy="1477328"/>
          </a:xfrm>
          <a:prstGeom prst="rect">
            <a:avLst/>
          </a:prstGeom>
          <a:solidFill>
            <a:schemeClr val="bg1"/>
          </a:solidFill>
          <a:ln>
            <a:solidFill>
              <a:srgbClr val="CE412C"/>
            </a:solidFill>
          </a:ln>
        </p:spPr>
        <p:txBody>
          <a:bodyPr wrap="square" rtlCol="0">
            <a:spAutoFit/>
          </a:bodyPr>
          <a:lstStyle/>
          <a:p>
            <a:r>
              <a:rPr lang="en-ZA" dirty="0"/>
              <a:t>“</a:t>
            </a:r>
            <a:r>
              <a:rPr lang="en-ZA" i="1" dirty="0"/>
              <a:t>I only need to harvest enough sorghum grain to feed my grand-children, the rest of the food stuff will come from the kid's parents working in town. For year with low rainfall, we really suffer</a:t>
            </a:r>
            <a:r>
              <a:rPr lang="en-ZA" dirty="0"/>
              <a:t>” Mrs Seke in Mbire</a:t>
            </a:r>
            <a:endParaRPr lang="en-ZW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FFCA46-CBAB-737E-6FE2-391070D049E9}"/>
              </a:ext>
            </a:extLst>
          </p:cNvPr>
          <p:cNvSpPr txBox="1"/>
          <p:nvPr/>
        </p:nvSpPr>
        <p:spPr>
          <a:xfrm>
            <a:off x="960077" y="1404510"/>
            <a:ext cx="4603540" cy="1477328"/>
          </a:xfrm>
          <a:prstGeom prst="rect">
            <a:avLst/>
          </a:prstGeom>
          <a:solidFill>
            <a:schemeClr val="bg1"/>
          </a:solidFill>
          <a:ln>
            <a:solidFill>
              <a:srgbClr val="CE412C"/>
            </a:solidFill>
          </a:ln>
        </p:spPr>
        <p:txBody>
          <a:bodyPr wrap="square" rtlCol="0">
            <a:spAutoFit/>
          </a:bodyPr>
          <a:lstStyle/>
          <a:p>
            <a:r>
              <a:rPr lang="en-ZA" dirty="0"/>
              <a:t>“</a:t>
            </a:r>
            <a:r>
              <a:rPr lang="en-ZA" i="1" dirty="0"/>
              <a:t>My livestock is my wealth, but I do not have enough pastures for them. If only I could produce enough sorghum biomass so that I can start providing supplementary feed </a:t>
            </a:r>
            <a:r>
              <a:rPr lang="en-ZA" dirty="0"/>
              <a:t>” Mr </a:t>
            </a:r>
            <a:r>
              <a:rPr lang="en-ZA" dirty="0" err="1"/>
              <a:t>Chidhuku</a:t>
            </a:r>
            <a:r>
              <a:rPr lang="en-ZA" dirty="0"/>
              <a:t> in Mbire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7702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950D4-4FCB-6F4C-7C77-89C95BD68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246" y="132607"/>
            <a:ext cx="9039655" cy="963495"/>
          </a:xfrm>
        </p:spPr>
        <p:txBody>
          <a:bodyPr>
            <a:normAutofit fontScale="90000"/>
          </a:bodyPr>
          <a:lstStyle/>
          <a:p>
            <a:r>
              <a:rPr lang="en-ZA" dirty="0"/>
              <a:t>Understanding smallholder farming priorities and production objectives</a:t>
            </a:r>
            <a:endParaRPr lang="en-ZW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D18BC6-946F-71D5-03F1-A57189CA7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490" y="1227887"/>
            <a:ext cx="4632839" cy="54826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14805E-3BCD-BE57-E365-76BCCBFB2B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5111" y="1255717"/>
            <a:ext cx="1770292" cy="25199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C3DECA-8AA7-116E-CD5E-7D5A6AC8E6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6577" y="1324948"/>
            <a:ext cx="3660744" cy="2059169"/>
          </a:xfrm>
          <a:prstGeom prst="rect">
            <a:avLst/>
          </a:prstGeom>
          <a:effectLst/>
        </p:spPr>
      </p:pic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26D683E8-9464-24FC-C3BB-22EEE1F7323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2129" r="22129"/>
          <a:stretch>
            <a:fillRect/>
          </a:stretch>
        </p:blipFill>
        <p:spPr bwMode="auto">
          <a:xfrm>
            <a:off x="6165111" y="4025479"/>
            <a:ext cx="2756252" cy="239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04C2B5-4214-761F-878D-1A438BA6CD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5554" y="3686019"/>
            <a:ext cx="2544426" cy="2882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830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walking on a dirt road">
            <a:extLst>
              <a:ext uri="{FF2B5EF4-FFF2-40B4-BE49-F238E27FC236}">
                <a16:creationId xmlns:a16="http://schemas.microsoft.com/office/drawing/2014/main" id="{42144023-0C2C-1F9E-056F-895EE111F4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4" r="-1" b="6005"/>
          <a:stretch/>
        </p:blipFill>
        <p:spPr>
          <a:xfrm>
            <a:off x="7910706" y="3932256"/>
            <a:ext cx="2696249" cy="1292047"/>
          </a:xfrm>
          <a:prstGeom prst="rect">
            <a:avLst/>
          </a:prstGeom>
          <a:noFill/>
        </p:spPr>
      </p:pic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47E601DE-D8CD-D0F3-7069-6716F24192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3448" y="6353540"/>
            <a:ext cx="27432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DFA8D40D-9D8F-4512-8336-00D6D55EA40E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5401DF-E1C4-CDD9-CB2F-3372925E1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691" y="4194233"/>
            <a:ext cx="3237713" cy="2326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858D27-9D5B-FA89-DB33-2B119809F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5078" y="575766"/>
            <a:ext cx="4059141" cy="1523464"/>
          </a:xfrm>
          <a:prstGeom prst="rect">
            <a:avLst/>
          </a:prstGeom>
        </p:spPr>
      </p:pic>
      <p:pic>
        <p:nvPicPr>
          <p:cNvPr id="8" name="Picture 7" descr="A sign in a field of corn&#10;&#10;Description automatically generated with medium confidence">
            <a:extLst>
              <a:ext uri="{FF2B5EF4-FFF2-40B4-BE49-F238E27FC236}">
                <a16:creationId xmlns:a16="http://schemas.microsoft.com/office/drawing/2014/main" id="{53ACC161-55DE-942E-9189-9D7FE6EB00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413" y="2541133"/>
            <a:ext cx="1680981" cy="818292"/>
          </a:xfrm>
          <a:prstGeom prst="rect">
            <a:avLst/>
          </a:prstGeom>
        </p:spPr>
      </p:pic>
      <p:pic>
        <p:nvPicPr>
          <p:cNvPr id="12" name="Picture 11" descr="A picture containing outdoor, grass, herb, crop&#10;&#10;Description automatically generated">
            <a:extLst>
              <a:ext uri="{FF2B5EF4-FFF2-40B4-BE49-F238E27FC236}">
                <a16:creationId xmlns:a16="http://schemas.microsoft.com/office/drawing/2014/main" id="{E4DCEE6F-661B-3E5D-0149-BEBF3BE5636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574" y="2541133"/>
            <a:ext cx="1649250" cy="81829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85BAA09-D139-0DCD-204B-B770AA35E0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5018" y="3855644"/>
            <a:ext cx="2022295" cy="2291013"/>
          </a:xfrm>
          <a:prstGeom prst="rect">
            <a:avLst/>
          </a:prstGeom>
        </p:spPr>
      </p:pic>
      <p:sp>
        <p:nvSpPr>
          <p:cNvPr id="16" name="Arrow: Left-Right 15">
            <a:extLst>
              <a:ext uri="{FF2B5EF4-FFF2-40B4-BE49-F238E27FC236}">
                <a16:creationId xmlns:a16="http://schemas.microsoft.com/office/drawing/2014/main" id="{2A4F1060-3CFC-09B9-CDC5-477D78808E43}"/>
              </a:ext>
            </a:extLst>
          </p:cNvPr>
          <p:cNvSpPr/>
          <p:nvPr/>
        </p:nvSpPr>
        <p:spPr>
          <a:xfrm rot="19179386">
            <a:off x="2860831" y="2809577"/>
            <a:ext cx="3468636" cy="321648"/>
          </a:xfrm>
          <a:prstGeom prst="left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413F0B5D-E4F8-AB73-4767-031C6EBE680A}"/>
              </a:ext>
            </a:extLst>
          </p:cNvPr>
          <p:cNvSpPr/>
          <p:nvPr/>
        </p:nvSpPr>
        <p:spPr>
          <a:xfrm>
            <a:off x="8166029" y="2134329"/>
            <a:ext cx="381623" cy="326004"/>
          </a:xfrm>
          <a:prstGeom prst="up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18" name="Arrow: Up 17">
            <a:extLst>
              <a:ext uri="{FF2B5EF4-FFF2-40B4-BE49-F238E27FC236}">
                <a16:creationId xmlns:a16="http://schemas.microsoft.com/office/drawing/2014/main" id="{C3E553BF-11EC-922F-4C84-260FEDE40105}"/>
              </a:ext>
            </a:extLst>
          </p:cNvPr>
          <p:cNvSpPr/>
          <p:nvPr/>
        </p:nvSpPr>
        <p:spPr>
          <a:xfrm>
            <a:off x="8195199" y="3445101"/>
            <a:ext cx="381623" cy="326004"/>
          </a:xfrm>
          <a:prstGeom prst="up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 dirty="0"/>
          </a:p>
        </p:txBody>
      </p:sp>
      <p:sp>
        <p:nvSpPr>
          <p:cNvPr id="19" name="Arrow: Left-Right 18">
            <a:extLst>
              <a:ext uri="{FF2B5EF4-FFF2-40B4-BE49-F238E27FC236}">
                <a16:creationId xmlns:a16="http://schemas.microsoft.com/office/drawing/2014/main" id="{9386A6A2-23C1-89A9-9B34-CD93F8A4261B}"/>
              </a:ext>
            </a:extLst>
          </p:cNvPr>
          <p:cNvSpPr/>
          <p:nvPr/>
        </p:nvSpPr>
        <p:spPr>
          <a:xfrm>
            <a:off x="3248108" y="4747148"/>
            <a:ext cx="636104" cy="254003"/>
          </a:xfrm>
          <a:prstGeom prst="left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7A0BF53-6873-4782-17B6-BBAFD0F3025B}"/>
              </a:ext>
            </a:extLst>
          </p:cNvPr>
          <p:cNvSpPr/>
          <p:nvPr/>
        </p:nvSpPr>
        <p:spPr>
          <a:xfrm>
            <a:off x="7341404" y="4544170"/>
            <a:ext cx="395215" cy="294199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pic>
        <p:nvPicPr>
          <p:cNvPr id="21" name="Picture Placeholder 4">
            <a:extLst>
              <a:ext uri="{FF2B5EF4-FFF2-40B4-BE49-F238E27FC236}">
                <a16:creationId xmlns:a16="http://schemas.microsoft.com/office/drawing/2014/main" id="{AFCF3993-6CAD-C369-1B0F-27F9E6FD092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2129" r="22129"/>
          <a:stretch>
            <a:fillRect/>
          </a:stretch>
        </p:blipFill>
        <p:spPr bwMode="auto">
          <a:xfrm>
            <a:off x="1291984" y="711344"/>
            <a:ext cx="2055515" cy="17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3959D971-72C9-3D76-83D0-8E1060C4903C}"/>
              </a:ext>
            </a:extLst>
          </p:cNvPr>
          <p:cNvSpPr/>
          <p:nvPr/>
        </p:nvSpPr>
        <p:spPr>
          <a:xfrm>
            <a:off x="3693381" y="1327868"/>
            <a:ext cx="2134925" cy="381662"/>
          </a:xfrm>
          <a:prstGeom prst="left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23" name="Arrow: Left-Right 22">
            <a:extLst>
              <a:ext uri="{FF2B5EF4-FFF2-40B4-BE49-F238E27FC236}">
                <a16:creationId xmlns:a16="http://schemas.microsoft.com/office/drawing/2014/main" id="{F8311DA3-BC60-7665-0038-BB9DF7FCFA18}"/>
              </a:ext>
            </a:extLst>
          </p:cNvPr>
          <p:cNvSpPr/>
          <p:nvPr/>
        </p:nvSpPr>
        <p:spPr>
          <a:xfrm rot="5400000">
            <a:off x="1905653" y="3002356"/>
            <a:ext cx="636104" cy="254003"/>
          </a:xfrm>
          <a:prstGeom prst="left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  <p:sp>
        <p:nvSpPr>
          <p:cNvPr id="24" name="Arrow: Left-Right 23">
            <a:extLst>
              <a:ext uri="{FF2B5EF4-FFF2-40B4-BE49-F238E27FC236}">
                <a16:creationId xmlns:a16="http://schemas.microsoft.com/office/drawing/2014/main" id="{7A6C766B-1221-9FF5-A354-F536848E621F}"/>
              </a:ext>
            </a:extLst>
          </p:cNvPr>
          <p:cNvSpPr/>
          <p:nvPr/>
        </p:nvSpPr>
        <p:spPr>
          <a:xfrm rot="20644115">
            <a:off x="3182855" y="3378436"/>
            <a:ext cx="4103481" cy="321648"/>
          </a:xfrm>
          <a:prstGeom prst="left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531053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4A39B-8B6B-EFBF-134C-D9C4C4459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1056" y="95819"/>
            <a:ext cx="5208511" cy="776459"/>
          </a:xfrm>
        </p:spPr>
        <p:txBody>
          <a:bodyPr>
            <a:normAutofit/>
          </a:bodyPr>
          <a:lstStyle/>
          <a:p>
            <a:r>
              <a:rPr lang="en-ZA" dirty="0"/>
              <a:t>Take home so far!</a:t>
            </a:r>
            <a:endParaRPr lang="en-ZW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85B7C-7680-B82F-B7C7-C4D8EC8DD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111" y="1224871"/>
            <a:ext cx="6387001" cy="5260864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Trust and collaboration has improved – </a:t>
            </a:r>
            <a:r>
              <a:rPr lang="en-ZA" dirty="0">
                <a:solidFill>
                  <a:srgbClr val="C00000"/>
                </a:solidFill>
              </a:rPr>
              <a:t>we still have sceptics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Priorities and production objectives differ – </a:t>
            </a:r>
            <a:r>
              <a:rPr lang="en-ZA" dirty="0">
                <a:solidFill>
                  <a:srgbClr val="C00000"/>
                </a:solidFill>
              </a:rPr>
              <a:t>not always about yield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Farmer and Community vision help to articulate and validate research targets – </a:t>
            </a:r>
            <a:r>
              <a:rPr lang="en-ZA" dirty="0">
                <a:solidFill>
                  <a:srgbClr val="C00000"/>
                </a:solidFill>
              </a:rPr>
              <a:t>but visions are contextual and scaler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Different transition pathways give you a set of context specific scenarios for analysis – </a:t>
            </a:r>
            <a:r>
              <a:rPr lang="en-ZA" dirty="0">
                <a:solidFill>
                  <a:srgbClr val="C00000"/>
                </a:solidFill>
              </a:rPr>
              <a:t>further confounds the simulations – time and capability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/>
              <a:t>Discrete choice experiments – </a:t>
            </a:r>
            <a:r>
              <a:rPr lang="en-ZA" dirty="0">
                <a:solidFill>
                  <a:srgbClr val="C00000"/>
                </a:solidFill>
              </a:rPr>
              <a:t>How they prioritise is as important as what they prioritise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Need to link farm components, farms and landscapes to better assess agroecological outcomes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Do we want farmer to be modelers or to understand the results better</a:t>
            </a:r>
          </a:p>
        </p:txBody>
      </p:sp>
      <p:pic>
        <p:nvPicPr>
          <p:cNvPr id="6" name="Picture 5" descr="A group of people standing in a field&#10;&#10;Description automatically generated with medium confidence">
            <a:extLst>
              <a:ext uri="{FF2B5EF4-FFF2-40B4-BE49-F238E27FC236}">
                <a16:creationId xmlns:a16="http://schemas.microsoft.com/office/drawing/2014/main" id="{B6B03207-46CE-C0DE-8536-F912F2D3F1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182" y="1019773"/>
            <a:ext cx="3735354" cy="1767623"/>
          </a:xfrm>
          <a:prstGeom prst="rect">
            <a:avLst/>
          </a:prstGeom>
        </p:spPr>
      </p:pic>
      <p:pic>
        <p:nvPicPr>
          <p:cNvPr id="8" name="Picture 7" descr="A group of women sitting on a dirt surface&#10;&#10;Description automatically generated with low confidence">
            <a:extLst>
              <a:ext uri="{FF2B5EF4-FFF2-40B4-BE49-F238E27FC236}">
                <a16:creationId xmlns:a16="http://schemas.microsoft.com/office/drawing/2014/main" id="{AAE44611-6557-AE53-999A-67F8AEC46B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182" y="2880049"/>
            <a:ext cx="3735354" cy="1644732"/>
          </a:xfrm>
          <a:prstGeom prst="rect">
            <a:avLst/>
          </a:prstGeom>
        </p:spPr>
      </p:pic>
      <p:pic>
        <p:nvPicPr>
          <p:cNvPr id="10" name="Picture 9" descr="A field of green plants&#10;&#10;Description automatically generated with low confidence">
            <a:extLst>
              <a:ext uri="{FF2B5EF4-FFF2-40B4-BE49-F238E27FC236}">
                <a16:creationId xmlns:a16="http://schemas.microsoft.com/office/drawing/2014/main" id="{F90B2598-9D26-417E-E812-4C5DBE1E72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182" y="4665472"/>
            <a:ext cx="3735354" cy="164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98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8115808" y="3984045"/>
            <a:ext cx="29987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2400" dirty="0">
                <a:latin typeface="Calibri" panose="020F0502020204030204" pitchFamily="34" charset="0"/>
                <a:hlinkClick r:id="rId3"/>
              </a:rPr>
              <a:t>v.chimonyo@cgiar.org</a:t>
            </a:r>
            <a:r>
              <a:rPr lang="en-US" altLang="fr-FR" sz="24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3" name="ZoneTexte 2"/>
          <p:cNvSpPr txBox="1">
            <a:spLocks noChangeArrowheads="1"/>
          </p:cNvSpPr>
          <p:nvPr/>
        </p:nvSpPr>
        <p:spPr bwMode="auto">
          <a:xfrm>
            <a:off x="8367105" y="4687086"/>
            <a:ext cx="21941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>
              <a:buFontTx/>
              <a:buNone/>
              <a:defRPr sz="2400"/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en-US" altLang="fr-FR" dirty="0">
                <a:solidFill>
                  <a:schemeClr val="accent5">
                    <a:lumMod val="75000"/>
                  </a:schemeClr>
                </a:solidFill>
              </a:rPr>
              <a:t>@vgpchimonyo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733" y="4505960"/>
            <a:ext cx="762000" cy="762000"/>
          </a:xfrm>
          <a:prstGeom prst="rect">
            <a:avLst/>
          </a:prstGeom>
        </p:spPr>
      </p:pic>
      <p:sp>
        <p:nvSpPr>
          <p:cNvPr id="4" name="ZoneTexte 2">
            <a:extLst>
              <a:ext uri="{FF2B5EF4-FFF2-40B4-BE49-F238E27FC236}">
                <a16:creationId xmlns:a16="http://schemas.microsoft.com/office/drawing/2014/main" id="{7204312F-83CA-6B26-51FF-0D8A9ABA5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9597" y="5608125"/>
            <a:ext cx="2974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>
              <a:buFontTx/>
              <a:buNone/>
              <a:defRPr sz="2400"/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i="1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en-US" altLang="fr-FR" dirty="0">
                <a:solidFill>
                  <a:schemeClr val="accent5">
                    <a:lumMod val="75000"/>
                  </a:schemeClr>
                </a:solidFill>
              </a:rPr>
              <a:t>#AgroecologyInitiative</a:t>
            </a:r>
          </a:p>
        </p:txBody>
      </p:sp>
      <p:pic>
        <p:nvPicPr>
          <p:cNvPr id="6" name="Picture 2" descr="Photo preview">
            <a:extLst>
              <a:ext uri="{FF2B5EF4-FFF2-40B4-BE49-F238E27FC236}">
                <a16:creationId xmlns:a16="http://schemas.microsoft.com/office/drawing/2014/main" id="{31706842-9C8A-2EA8-E6A8-83D7C7A4E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318" y="605415"/>
            <a:ext cx="529982" cy="5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3B5CD9-ADEC-4D18-D2FC-148ADBAE98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5502" y="709383"/>
            <a:ext cx="743206" cy="3499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62A418-0186-1A9B-51A5-BF19BDD42A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68910" y="454962"/>
            <a:ext cx="830095" cy="844091"/>
          </a:xfrm>
          <a:prstGeom prst="rect">
            <a:avLst/>
          </a:prstGeom>
        </p:spPr>
      </p:pic>
      <p:pic>
        <p:nvPicPr>
          <p:cNvPr id="9" name="Picture 4" descr="Home">
            <a:extLst>
              <a:ext uri="{FF2B5EF4-FFF2-40B4-BE49-F238E27FC236}">
                <a16:creationId xmlns:a16="http://schemas.microsoft.com/office/drawing/2014/main" id="{5AFBA07B-DCF0-096A-39D3-87833096C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03" y="1315697"/>
            <a:ext cx="798461" cy="76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group of people sitting at tables&#10;&#10;Description automatically generated with medium confidence">
            <a:extLst>
              <a:ext uri="{FF2B5EF4-FFF2-40B4-BE49-F238E27FC236}">
                <a16:creationId xmlns:a16="http://schemas.microsoft.com/office/drawing/2014/main" id="{7F06187E-A624-1569-31E1-7E37A55D23D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733" y="709383"/>
            <a:ext cx="890494" cy="527125"/>
          </a:xfrm>
          <a:prstGeom prst="rect">
            <a:avLst/>
          </a:prstGeom>
        </p:spPr>
      </p:pic>
      <p:pic>
        <p:nvPicPr>
          <p:cNvPr id="11" name="Picture 10" descr="A group of people sitting at tables&#10;&#10;Description automatically generated with medium confidence">
            <a:extLst>
              <a:ext uri="{FF2B5EF4-FFF2-40B4-BE49-F238E27FC236}">
                <a16:creationId xmlns:a16="http://schemas.microsoft.com/office/drawing/2014/main" id="{05C4734C-65EF-FB82-E06C-52A8227243D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314" y="1481156"/>
            <a:ext cx="1222902" cy="55079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4">
      <a:dk1>
        <a:srgbClr val="000000"/>
      </a:dk1>
      <a:lt1>
        <a:srgbClr val="FFFFFF"/>
      </a:lt1>
      <a:dk2>
        <a:srgbClr val="626362"/>
      </a:dk2>
      <a:lt2>
        <a:srgbClr val="E7E6E6"/>
      </a:lt2>
      <a:accent1>
        <a:srgbClr val="5B9B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65BD"/>
      </a:accent5>
      <a:accent6>
        <a:srgbClr val="0039A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GIAR - Presenation TEMPLATE 2016" id="{95D842FB-690D-4449-BFCA-D898B179AE4F}" vid="{8A785C64-C2E7-4574-A454-72196F6B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BCC1CC6EE6454AAD945CF5454B46D4" ma:contentTypeVersion="16" ma:contentTypeDescription="Create a new document." ma:contentTypeScope="" ma:versionID="d8d8fdc1ff7d1917aeee9462f9d7d157">
  <xsd:schema xmlns:xsd="http://www.w3.org/2001/XMLSchema" xmlns:xs="http://www.w3.org/2001/XMLSchema" xmlns:p="http://schemas.microsoft.com/office/2006/metadata/properties" xmlns:ns2="7331611a-941c-4e7a-82a5-d53907eef767" xmlns:ns3="a7811651-0aa0-4c83-a88f-2d0029d74b6e" targetNamespace="http://schemas.microsoft.com/office/2006/metadata/properties" ma:root="true" ma:fieldsID="a6314b6e1d3aefb55a4dec6f9e451614" ns2:_="" ns3:_="">
    <xsd:import namespace="7331611a-941c-4e7a-82a5-d53907eef767"/>
    <xsd:import namespace="a7811651-0aa0-4c83-a88f-2d0029d74b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31611a-941c-4e7a-82a5-d53907eef7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1616629-9183-4d38-9e3a-f9db27d53a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811651-0aa0-4c83-a88f-2d0029d74b6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f6ac6ae-bd15-4b02-8e8b-5984b1b8091b}" ma:internalName="TaxCatchAll" ma:showField="CatchAllData" ma:web="a7811651-0aa0-4c83-a88f-2d0029d74b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7811651-0aa0-4c83-a88f-2d0029d74b6e">
      <UserInfo>
        <DisplayName>Chong, Sabrina (WorldFish)</DisplayName>
        <AccountId>11006</AccountId>
        <AccountType/>
      </UserInfo>
      <UserInfo>
        <DisplayName>Chua, Seong Lee (WorldFish)</DisplayName>
        <AccountId>10703</AccountId>
        <AccountType/>
      </UserInfo>
    </SharedWithUsers>
    <TaxCatchAll xmlns="a7811651-0aa0-4c83-a88f-2d0029d74b6e" xsi:nil="true"/>
    <lcf76f155ced4ddcb4097134ff3c332f xmlns="7331611a-941c-4e7a-82a5-d53907eef76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E906BAC-F922-4A05-B73A-6D017ACF39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31611a-941c-4e7a-82a5-d53907eef767"/>
    <ds:schemaRef ds:uri="a7811651-0aa0-4c83-a88f-2d0029d74b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82AA1A-CE0C-428C-957B-F15D6DE182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158CA3-F6CE-4B79-BA22-35235E3FE75F}">
  <ds:schemaRefs>
    <ds:schemaRef ds:uri="http://purl.org/dc/dcmitype/"/>
    <ds:schemaRef ds:uri="http://schemas.microsoft.com/office/2006/metadata/properties"/>
    <ds:schemaRef ds:uri="7331611a-941c-4e7a-82a5-d53907eef767"/>
    <ds:schemaRef ds:uri="http://schemas.openxmlformats.org/package/2006/metadata/core-properties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a7811651-0aa0-4c83-a88f-2d0029d74b6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7177</TotalTime>
  <Words>563</Words>
  <Application>Microsoft Office PowerPoint</Application>
  <PresentationFormat>Widescreen</PresentationFormat>
  <Paragraphs>55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.AppleSystemUIFont</vt:lpstr>
      <vt:lpstr>Arial</vt:lpstr>
      <vt:lpstr>Avenir Black</vt:lpstr>
      <vt:lpstr>Avenir Book</vt:lpstr>
      <vt:lpstr>Avenir Medium</vt:lpstr>
      <vt:lpstr>Calibri</vt:lpstr>
      <vt:lpstr>Calibri Light</vt:lpstr>
      <vt:lpstr>Montserrat</vt:lpstr>
      <vt:lpstr>Montserrat ExtraBold</vt:lpstr>
      <vt:lpstr>1_Office Theme</vt:lpstr>
      <vt:lpstr>Co-creating models with Stakeholder </vt:lpstr>
      <vt:lpstr>Overview of Agroecology initiative in Zimbabwe - Harnessing nature’s goods and services whilst minimizing adverse environmental impacts and improving knowledge co-creation and inclusive relationships among Food System actors. </vt:lpstr>
      <vt:lpstr>Why participatory crop simulation models and how can they contribute?</vt:lpstr>
      <vt:lpstr>Why is it important to understand smallholder farming priorities and production objectives</vt:lpstr>
      <vt:lpstr>Understanding smallholder farming priorities and production objectives</vt:lpstr>
      <vt:lpstr>PowerPoint Presentation</vt:lpstr>
      <vt:lpstr>Take home so far!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SC12 presentation</dc:title>
  <dc:subject/>
  <dc:creator>Karmen</dc:creator>
  <cp:keywords/>
  <dc:description/>
  <cp:lastModifiedBy>CHIMONYO, Vimbayi Grace Petrova (CIMMYT-Zimbabwe)</cp:lastModifiedBy>
  <cp:revision>36</cp:revision>
  <cp:lastPrinted>2022-02-08T10:38:18Z</cp:lastPrinted>
  <dcterms:created xsi:type="dcterms:W3CDTF">2020-04-15T05:49:20Z</dcterms:created>
  <dcterms:modified xsi:type="dcterms:W3CDTF">2023-12-15T03:12:25Z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0x01010031BCC1CC6EE6454AAD945CF5454B46D4</vt:lpwstr>
  </property>
  <property fmtid="{D5CDD505-2E9C-101B-9397-08002B2CF9AE}" pid="3" name="MSIP_Label_80c4d10e-bd94-4e7c-b4a1-fe20ff6d8abe_Method">
    <vt:lpwstr>Privileged</vt:lpwstr>
  </property>
  <property fmtid="{D5CDD505-2E9C-101B-9397-08002B2CF9AE}" pid="4" name="MSIP_Label_80c4d10e-bd94-4e7c-b4a1-fe20ff6d8abe_ActionId">
    <vt:lpwstr>4ba36e73-b955-45e8-98cf-33b731eb7f7e</vt:lpwstr>
  </property>
  <property fmtid="{D5CDD505-2E9C-101B-9397-08002B2CF9AE}" pid="5" name="MSIP_Label_80c4d10e-bd94-4e7c-b4a1-fe20ff6d8abe_Name">
    <vt:lpwstr>80c4d10e-bd94-4e7c-b4a1-fe20ff6d8abe</vt:lpwstr>
  </property>
  <property fmtid="{D5CDD505-2E9C-101B-9397-08002B2CF9AE}" pid="6" name="MSIP_Label_80c4d10e-bd94-4e7c-b4a1-fe20ff6d8abe_ContentBits">
    <vt:lpwstr>0</vt:lpwstr>
  </property>
  <property fmtid="{D5CDD505-2E9C-101B-9397-08002B2CF9AE}" pid="7" name="MSIP_Label_80c4d10e-bd94-4e7c-b4a1-fe20ff6d8abe_Enabled">
    <vt:lpwstr>true</vt:lpwstr>
  </property>
  <property fmtid="{D5CDD505-2E9C-101B-9397-08002B2CF9AE}" pid="8" name="MSIP_Label_80c4d10e-bd94-4e7c-b4a1-fe20ff6d8abe_SetDate">
    <vt:lpwstr>2021-06-08T13:45:43Z</vt:lpwstr>
  </property>
  <property fmtid="{D5CDD505-2E9C-101B-9397-08002B2CF9AE}" pid="9" name="MSIP_Label_80c4d10e-bd94-4e7c-b4a1-fe20ff6d8abe_SiteId">
    <vt:lpwstr>6afa0e00-fa14-40b7-8a2e-22a7f8c357d5</vt:lpwstr>
  </property>
  <property fmtid="{D5CDD505-2E9C-101B-9397-08002B2CF9AE}" pid="10" name="MediaServiceImageTags">
    <vt:lpwstr/>
  </property>
</Properties>
</file>