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3.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4.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28.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4"/>
    <p:sldMasterId id="2147483660" r:id="rId5"/>
    <p:sldMasterId id="2147483666" r:id="rId6"/>
  </p:sldMasterIdLst>
  <p:notesMasterIdLst>
    <p:notesMasterId r:id="rId37"/>
  </p:notesMasterIdLst>
  <p:sldIdLst>
    <p:sldId id="256" r:id="rId7"/>
    <p:sldId id="348" r:id="rId8"/>
    <p:sldId id="258" r:id="rId9"/>
    <p:sldId id="259" r:id="rId10"/>
    <p:sldId id="322" r:id="rId11"/>
    <p:sldId id="270" r:id="rId12"/>
    <p:sldId id="355" r:id="rId13"/>
    <p:sldId id="358" r:id="rId14"/>
    <p:sldId id="323" r:id="rId15"/>
    <p:sldId id="326" r:id="rId16"/>
    <p:sldId id="350" r:id="rId17"/>
    <p:sldId id="354" r:id="rId18"/>
    <p:sldId id="274" r:id="rId19"/>
    <p:sldId id="275" r:id="rId20"/>
    <p:sldId id="341" r:id="rId21"/>
    <p:sldId id="336" r:id="rId22"/>
    <p:sldId id="351" r:id="rId23"/>
    <p:sldId id="352" r:id="rId24"/>
    <p:sldId id="349" r:id="rId25"/>
    <p:sldId id="357" r:id="rId26"/>
    <p:sldId id="333" r:id="rId27"/>
    <p:sldId id="278" r:id="rId28"/>
    <p:sldId id="279" r:id="rId29"/>
    <p:sldId id="315" r:id="rId30"/>
    <p:sldId id="343" r:id="rId31"/>
    <p:sldId id="318" r:id="rId32"/>
    <p:sldId id="298" r:id="rId33"/>
    <p:sldId id="356" r:id="rId34"/>
    <p:sldId id="293" r:id="rId35"/>
    <p:sldId id="295" r:id="rId36"/>
  </p:sldIdLst>
  <p:sldSz cx="12192000" cy="6858000"/>
  <p:notesSz cx="6858000" cy="9144000"/>
  <p:embeddedFontLst>
    <p:embeddedFont>
      <p:font typeface="Arial Black" panose="020B0A04020102020204" pitchFamily="34" charset="0"/>
      <p:bold r:id="rId38"/>
    </p:embeddedFont>
    <p:embeddedFont>
      <p:font typeface="Broadway" panose="04040905080B02020502" pitchFamily="82" charset="0"/>
      <p:regular r:id="rId39"/>
    </p:embeddedFont>
    <p:embeddedFont>
      <p:font typeface="Calibri" panose="020F0502020204030204" pitchFamily="34" charset="0"/>
      <p:regular r:id="rId40"/>
      <p:bold r:id="rId41"/>
      <p:italic r:id="rId42"/>
      <p:boldItalic r:id="rId43"/>
    </p:embeddedFont>
    <p:embeddedFont>
      <p:font typeface="Candara" panose="020E0502030303020204" pitchFamily="34" charset="0"/>
      <p:regular r:id="rId44"/>
      <p:bold r:id="rId45"/>
      <p:italic r:id="rId46"/>
      <p:boldItalic r:id="rId47"/>
    </p:embeddedFont>
    <p:embeddedFont>
      <p:font typeface="Lato" panose="020F0502020204030203" pitchFamily="34" charset="0"/>
      <p:regular r:id="rId48"/>
      <p:bold r:id="rId49"/>
      <p:italic r:id="rId50"/>
      <p:boldItalic r:id="rId51"/>
    </p:embeddedFont>
    <p:embeddedFont>
      <p:font typeface="Lato Light" panose="020F0502020204030203" pitchFamily="34" charset="0"/>
      <p:regular r:id="rId52"/>
      <p:italic r:id="rId53"/>
    </p:embeddedFont>
    <p:embeddedFont>
      <p:font typeface="Poppins" panose="00000500000000000000" pitchFamily="2" charset="0"/>
      <p:regular r:id="rId54"/>
      <p:bold r:id="rId55"/>
      <p:italic r:id="rId56"/>
      <p:boldItalic r:id="rId57"/>
    </p:embeddedFont>
    <p:embeddedFont>
      <p:font typeface="Poppins Medium" panose="00000600000000000000" pitchFamily="2" charset="0"/>
      <p:regular r:id="rId58"/>
      <p:italic r:id="rId59"/>
    </p:embeddedFont>
    <p:embeddedFont>
      <p:font typeface="Verdana" panose="020B0604030504040204" pitchFamily="34" charset="0"/>
      <p:regular r:id="rId60"/>
      <p:bold r:id="rId61"/>
      <p:italic r:id="rId62"/>
      <p:boldItalic r:id="rId6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000000"/>
          </p15:clr>
        </p15:guide>
        <p15:guide id="2" pos="3840">
          <p15:clr>
            <a:srgbClr val="000000"/>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71" roundtripDataSignature="AMtx7mgjpJHO7HT85aN+/I4M0A0vyYR1Nw=="/>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cDougall, Cynthia (WorldFish)" initials="MC(" lastIdx="1" clrIdx="0">
    <p:extLst>
      <p:ext uri="{19B8F6BF-5375-455C-9EA6-DF929625EA0E}">
        <p15:presenceInfo xmlns:p15="http://schemas.microsoft.com/office/powerpoint/2012/main" userId="S-1-5-21-1606980848-162531612-839522115-33268" providerId="AD"/>
      </p:ext>
    </p:extLst>
  </p:cmAuthor>
  <p:cmAuthor id="2" name="karen.rockya.diop" initials="ka" lastIdx="4" clrIdx="1">
    <p:extLst>
      <p:ext uri="{19B8F6BF-5375-455C-9EA6-DF929625EA0E}">
        <p15:presenceInfo xmlns:p15="http://schemas.microsoft.com/office/powerpoint/2012/main" userId="S::karen.rockya.diop_gmail.com#ext#@cgiar.onmicrosoft.com::5eea166e-a876-4572-9662-23775fd1bbd2" providerId="AD"/>
      </p:ext>
    </p:extLst>
  </p:cmAuthor>
  <p:cmAuthor id="3" name="Cole, Steven Michael (IITA)" initials="C(" lastIdx="5" clrIdx="2">
    <p:extLst>
      <p:ext uri="{19B8F6BF-5375-455C-9EA6-DF929625EA0E}">
        <p15:presenceInfo xmlns:p15="http://schemas.microsoft.com/office/powerpoint/2012/main" userId="S::s.cole@cgiar.org::233b81d9-6e69-44d9-aa56-d0bf890d7ac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3E7F3"/>
    <a:srgbClr val="CFD5EA"/>
    <a:srgbClr val="8AC153"/>
    <a:srgbClr val="445469"/>
    <a:srgbClr val="0E80C9"/>
    <a:srgbClr val="073763"/>
    <a:srgbClr val="0F76B8"/>
    <a:srgbClr val="F5BB34"/>
    <a:srgbClr val="119CF4"/>
    <a:srgbClr val="549EB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F68BC55-C187-470F-A0BE-73CA1942FF16}" v="12" dt="2021-10-09T16:39:51.751"/>
    <p1510:client id="{87657A09-036E-4B81-9452-58230DA7C800}" v="38" dt="2021-10-08T11:00:34.683"/>
    <p1510:client id="{9ABA66B9-D1AD-4D16-A261-325BF9F48BB3}" v="5" dt="2021-10-08T16:13:10.105"/>
    <p1510:client id="{B212B18B-DD1B-45AD-A10E-0301FDAFC271}" v="5" dt="2021-10-04T01:30:22.379"/>
    <p1510:client id="{BC6E76D9-309A-796F-0978-E35A906D41C5}" v="74" dt="2021-10-05T06:51:47.437"/>
    <p1510:client id="{E6E11355-9419-4598-AE03-69398F616E9E}" v="42" dt="2021-10-08T04:40:34.269"/>
  </p1510:revLst>
</p1510:revInfo>
</file>

<file path=ppt/tableStyles.xml><?xml version="1.0" encoding="utf-8"?>
<a:tblStyleLst xmlns:a="http://schemas.openxmlformats.org/drawingml/2006/main" def="{E61B03AC-4A76-482C-823B-9F98F7B0F1F8}">
  <a:tblStyle styleId="{E61B03AC-4A76-482C-823B-9F98F7B0F1F8}" styleName="Table_0">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 styleId="{5817AFD5-D194-4602-AF86-EBDB6167CA7D}" styleName="Table_1">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BF5"/>
          </a:solidFill>
        </a:fill>
      </a:tcStyle>
    </a:wholeTbl>
    <a:band1H>
      <a:tcTxStyle b="off" i="off"/>
      <a:tcStyle>
        <a:tcBdr/>
        <a:fill>
          <a:solidFill>
            <a:srgbClr val="CDD4EA"/>
          </a:solidFill>
        </a:fill>
      </a:tcStyle>
    </a:band1H>
    <a:band2H>
      <a:tcTxStyle b="off" i="off"/>
      <a:tcStyle>
        <a:tcBdr/>
      </a:tcStyle>
    </a:band2H>
    <a:band1V>
      <a:tcTxStyle b="off" i="off"/>
      <a:tcStyle>
        <a:tcBdr/>
        <a:fill>
          <a:solidFill>
            <a:srgbClr val="CDD4EA"/>
          </a:solidFill>
        </a:fill>
      </a:tcStyle>
    </a:band1V>
    <a:band2V>
      <a:tcTxStyle b="off" i="off"/>
      <a:tcStyle>
        <a:tcBdr/>
      </a:tcStyle>
    </a:band2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b="off" i="off"/>
      <a:tcStyle>
        <a:tcBdr/>
      </a:tcStyle>
    </a:seCell>
    <a:swCell>
      <a:tcTxStyle b="off" i="off"/>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5747" autoAdjust="0"/>
  </p:normalViewPr>
  <p:slideViewPr>
    <p:cSldViewPr snapToGrid="0">
      <p:cViewPr varScale="1">
        <p:scale>
          <a:sx n="70" d="100"/>
          <a:sy n="70" d="100"/>
        </p:scale>
        <p:origin x="1138" y="6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0.xml"/><Relationship Id="rId21" Type="http://schemas.openxmlformats.org/officeDocument/2006/relationships/slide" Target="slides/slide15.xml"/><Relationship Id="rId42" Type="http://schemas.openxmlformats.org/officeDocument/2006/relationships/font" Target="fonts/font5.fntdata"/><Relationship Id="rId47" Type="http://schemas.openxmlformats.org/officeDocument/2006/relationships/font" Target="fonts/font10.fntdata"/><Relationship Id="rId63" Type="http://schemas.openxmlformats.org/officeDocument/2006/relationships/font" Target="fonts/font26.fntdata"/><Relationship Id="rId7" Type="http://schemas.openxmlformats.org/officeDocument/2006/relationships/slide" Target="slides/slide1.xml"/><Relationship Id="rId71" Type="http://customschemas.google.com/relationships/presentationmetadata" Target="metadata"/><Relationship Id="rId2" Type="http://schemas.openxmlformats.org/officeDocument/2006/relationships/customXml" Target="../customXml/item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notesMaster" Target="notesMasters/notesMaster1.xml"/><Relationship Id="rId40" Type="http://schemas.openxmlformats.org/officeDocument/2006/relationships/font" Target="fonts/font3.fntdata"/><Relationship Id="rId45" Type="http://schemas.openxmlformats.org/officeDocument/2006/relationships/font" Target="fonts/font8.fntdata"/><Relationship Id="rId53" Type="http://schemas.openxmlformats.org/officeDocument/2006/relationships/font" Target="fonts/font16.fntdata"/><Relationship Id="rId58" Type="http://schemas.openxmlformats.org/officeDocument/2006/relationships/font" Target="fonts/font21.fntdata"/><Relationship Id="rId74" Type="http://schemas.openxmlformats.org/officeDocument/2006/relationships/viewProps" Target="viewProps.xml"/><Relationship Id="rId5" Type="http://schemas.openxmlformats.org/officeDocument/2006/relationships/slideMaster" Target="slideMasters/slideMaster2.xml"/><Relationship Id="rId61" Type="http://schemas.openxmlformats.org/officeDocument/2006/relationships/font" Target="fonts/font24.fntdata"/><Relationship Id="rId19" Type="http://schemas.openxmlformats.org/officeDocument/2006/relationships/slide" Target="slides/slide1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font" Target="fonts/font6.fntdata"/><Relationship Id="rId48" Type="http://schemas.openxmlformats.org/officeDocument/2006/relationships/font" Target="fonts/font11.fntdata"/><Relationship Id="rId56" Type="http://schemas.openxmlformats.org/officeDocument/2006/relationships/font" Target="fonts/font19.fntdata"/><Relationship Id="rId77" Type="http://schemas.microsoft.com/office/2015/10/relationships/revisionInfo" Target="revisionInfo.xml"/><Relationship Id="rId8" Type="http://schemas.openxmlformats.org/officeDocument/2006/relationships/slide" Target="slides/slide2.xml"/><Relationship Id="rId51" Type="http://schemas.openxmlformats.org/officeDocument/2006/relationships/font" Target="fonts/font14.fntdata"/><Relationship Id="rId72" Type="http://schemas.openxmlformats.org/officeDocument/2006/relationships/commentAuthors" Target="commentAuthors.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font" Target="fonts/font1.fntdata"/><Relationship Id="rId46" Type="http://schemas.openxmlformats.org/officeDocument/2006/relationships/font" Target="fonts/font9.fntdata"/><Relationship Id="rId59" Type="http://schemas.openxmlformats.org/officeDocument/2006/relationships/font" Target="fonts/font22.fntdata"/><Relationship Id="rId20" Type="http://schemas.openxmlformats.org/officeDocument/2006/relationships/slide" Target="slides/slide14.xml"/><Relationship Id="rId41" Type="http://schemas.openxmlformats.org/officeDocument/2006/relationships/font" Target="fonts/font4.fntdata"/><Relationship Id="rId54" Type="http://schemas.openxmlformats.org/officeDocument/2006/relationships/font" Target="fonts/font17.fntdata"/><Relationship Id="rId62" Type="http://schemas.openxmlformats.org/officeDocument/2006/relationships/font" Target="fonts/font25.fntdata"/><Relationship Id="rId75"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font" Target="fonts/font12.fntdata"/><Relationship Id="rId57" Type="http://schemas.openxmlformats.org/officeDocument/2006/relationships/font" Target="fonts/font20.fntdata"/><Relationship Id="rId10" Type="http://schemas.openxmlformats.org/officeDocument/2006/relationships/slide" Target="slides/slide4.xml"/><Relationship Id="rId31" Type="http://schemas.openxmlformats.org/officeDocument/2006/relationships/slide" Target="slides/slide25.xml"/><Relationship Id="rId44" Type="http://schemas.openxmlformats.org/officeDocument/2006/relationships/font" Target="fonts/font7.fntdata"/><Relationship Id="rId52" Type="http://schemas.openxmlformats.org/officeDocument/2006/relationships/font" Target="fonts/font15.fntdata"/><Relationship Id="rId60" Type="http://schemas.openxmlformats.org/officeDocument/2006/relationships/font" Target="fonts/font23.fntdata"/><Relationship Id="rId7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13" Type="http://schemas.openxmlformats.org/officeDocument/2006/relationships/slide" Target="slides/slide7.xml"/><Relationship Id="rId18" Type="http://schemas.openxmlformats.org/officeDocument/2006/relationships/slide" Target="slides/slide12.xml"/><Relationship Id="rId39" Type="http://schemas.openxmlformats.org/officeDocument/2006/relationships/font" Target="fonts/font2.fntdata"/><Relationship Id="rId34" Type="http://schemas.openxmlformats.org/officeDocument/2006/relationships/slide" Target="slides/slide28.xml"/><Relationship Id="rId50" Type="http://schemas.openxmlformats.org/officeDocument/2006/relationships/font" Target="fonts/font13.fntdata"/><Relationship Id="rId55" Type="http://schemas.openxmlformats.org/officeDocument/2006/relationships/font" Target="fonts/font18.fntdata"/><Relationship Id="rId76"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40C8A49-233C-45D3-8B4A-8858C6B9201E}" type="doc">
      <dgm:prSet loTypeId="urn:microsoft.com/office/officeart/2005/8/layout/arrow2" loCatId="process" qsTypeId="urn:microsoft.com/office/officeart/2005/8/quickstyle/simple1" qsCatId="simple" csTypeId="urn:microsoft.com/office/officeart/2005/8/colors/accent1_2" csCatId="accent1" phldr="1"/>
      <dgm:spPr/>
    </dgm:pt>
    <dgm:pt modelId="{5AE8AE85-9128-48F2-B29D-D3F81E375D1A}" type="pres">
      <dgm:prSet presAssocID="{040C8A49-233C-45D3-8B4A-8858C6B9201E}" presName="arrowDiagram" presStyleCnt="0">
        <dgm:presLayoutVars>
          <dgm:chMax val="5"/>
          <dgm:dir/>
          <dgm:resizeHandles val="exact"/>
        </dgm:presLayoutVars>
      </dgm:prSet>
      <dgm:spPr/>
    </dgm:pt>
  </dgm:ptLst>
  <dgm:cxnLst>
    <dgm:cxn modelId="{8B128D91-20DF-4C33-A974-6EE460D99A2B}" type="presOf" srcId="{040C8A49-233C-45D3-8B4A-8858C6B9201E}" destId="{5AE8AE85-9128-48F2-B29D-D3F81E375D1A}" srcOrd="0" destOrd="0" presId="urn:microsoft.com/office/officeart/2005/8/layout/arrow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C287F87-A766-4E79-80C9-F4242869AD39}" type="doc">
      <dgm:prSet loTypeId="urn:microsoft.com/office/officeart/2005/8/layout/arrow1" loCatId="process" qsTypeId="urn:microsoft.com/office/officeart/2005/8/quickstyle/simple1" qsCatId="simple" csTypeId="urn:microsoft.com/office/officeart/2005/8/colors/accent1_2" csCatId="accent1" phldr="1"/>
      <dgm:spPr/>
      <dgm:t>
        <a:bodyPr/>
        <a:lstStyle/>
        <a:p>
          <a:endParaRPr lang="en-US"/>
        </a:p>
      </dgm:t>
    </dgm:pt>
    <dgm:pt modelId="{18B4BC81-73B4-43A1-8A57-4738445B3524}" type="pres">
      <dgm:prSet presAssocID="{2C287F87-A766-4E79-80C9-F4242869AD39}" presName="cycle" presStyleCnt="0">
        <dgm:presLayoutVars>
          <dgm:dir/>
          <dgm:resizeHandles val="exact"/>
        </dgm:presLayoutVars>
      </dgm:prSet>
      <dgm:spPr/>
    </dgm:pt>
  </dgm:ptLst>
  <dgm:cxnLst>
    <dgm:cxn modelId="{AEE5CE2C-4B81-48CB-AD38-F481F1A0E6A4}" type="presOf" srcId="{2C287F87-A766-4E79-80C9-F4242869AD39}" destId="{18B4BC81-73B4-43A1-8A57-4738445B3524}" srcOrd="0" destOrd="0" presId="urn:microsoft.com/office/officeart/2005/8/layout/arrow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AFA7445-A9CC-4229-8A1B-0587B02E85FC}" type="doc">
      <dgm:prSet loTypeId="urn:microsoft.com/office/officeart/2005/8/layout/venn2" loCatId="relationship" qsTypeId="urn:microsoft.com/office/officeart/2005/8/quickstyle/simple1" qsCatId="simple" csTypeId="urn:microsoft.com/office/officeart/2005/8/colors/accent1_2" csCatId="accent1" phldr="1"/>
      <dgm:spPr/>
      <dgm:t>
        <a:bodyPr/>
        <a:lstStyle/>
        <a:p>
          <a:endParaRPr lang="en-US"/>
        </a:p>
      </dgm:t>
    </dgm:pt>
    <dgm:pt modelId="{0A5D9C5A-3B93-4978-AD9A-DB03A297AD47}">
      <dgm:prSet phldrT="[Text]"/>
      <dgm:spPr>
        <a:solidFill>
          <a:srgbClr val="FFC000"/>
        </a:solidFill>
      </dgm:spPr>
      <dgm:t>
        <a:bodyPr/>
        <a:lstStyle/>
        <a:p>
          <a:r>
            <a:rPr lang="en-US"/>
            <a:t>Society</a:t>
          </a:r>
        </a:p>
      </dgm:t>
    </dgm:pt>
    <dgm:pt modelId="{283727BE-83BF-4F63-8B58-E52CAA8EC970}" type="parTrans" cxnId="{5711CFAD-89FD-4F88-885D-86FBE78E0523}">
      <dgm:prSet/>
      <dgm:spPr/>
      <dgm:t>
        <a:bodyPr/>
        <a:lstStyle/>
        <a:p>
          <a:endParaRPr lang="en-US"/>
        </a:p>
      </dgm:t>
    </dgm:pt>
    <dgm:pt modelId="{DC694592-4228-4F91-B074-B56112026093}" type="sibTrans" cxnId="{5711CFAD-89FD-4F88-885D-86FBE78E0523}">
      <dgm:prSet/>
      <dgm:spPr/>
      <dgm:t>
        <a:bodyPr/>
        <a:lstStyle/>
        <a:p>
          <a:endParaRPr lang="en-US"/>
        </a:p>
      </dgm:t>
    </dgm:pt>
    <dgm:pt modelId="{19124B73-1216-429E-9943-ACDC828FA503}">
      <dgm:prSet phldrT="[Text]"/>
      <dgm:spPr>
        <a:solidFill>
          <a:srgbClr val="8AC153"/>
        </a:solidFill>
      </dgm:spPr>
      <dgm:t>
        <a:bodyPr/>
        <a:lstStyle/>
        <a:p>
          <a:r>
            <a:rPr lang="en-US"/>
            <a:t>Groups</a:t>
          </a:r>
        </a:p>
      </dgm:t>
    </dgm:pt>
    <dgm:pt modelId="{C4498609-39EB-48B9-80F5-CACEA3510D3B}" type="parTrans" cxnId="{91F3F6D6-875C-4D6E-97DA-FAD3B7FE28CC}">
      <dgm:prSet/>
      <dgm:spPr/>
      <dgm:t>
        <a:bodyPr/>
        <a:lstStyle/>
        <a:p>
          <a:endParaRPr lang="en-US"/>
        </a:p>
      </dgm:t>
    </dgm:pt>
    <dgm:pt modelId="{5516C571-1C37-4A7B-88DA-B158C1543EB6}" type="sibTrans" cxnId="{91F3F6D6-875C-4D6E-97DA-FAD3B7FE28CC}">
      <dgm:prSet/>
      <dgm:spPr/>
      <dgm:t>
        <a:bodyPr/>
        <a:lstStyle/>
        <a:p>
          <a:endParaRPr lang="en-US"/>
        </a:p>
      </dgm:t>
    </dgm:pt>
    <dgm:pt modelId="{75CDD909-8B8F-4262-A305-C8A569E72F40}">
      <dgm:prSet phldrT="[Text]"/>
      <dgm:spPr>
        <a:solidFill>
          <a:srgbClr val="8AC153"/>
        </a:solidFill>
      </dgm:spPr>
      <dgm:t>
        <a:bodyPr/>
        <a:lstStyle/>
        <a:p>
          <a:r>
            <a:rPr lang="en-US"/>
            <a:t>Household</a:t>
          </a:r>
        </a:p>
      </dgm:t>
    </dgm:pt>
    <dgm:pt modelId="{0B2499FC-2D03-4700-9681-C0ECE2B081E3}" type="parTrans" cxnId="{BF364D14-4A89-4F58-AD98-83FD3482F523}">
      <dgm:prSet/>
      <dgm:spPr/>
      <dgm:t>
        <a:bodyPr/>
        <a:lstStyle/>
        <a:p>
          <a:endParaRPr lang="en-US"/>
        </a:p>
      </dgm:t>
    </dgm:pt>
    <dgm:pt modelId="{C6D8C49B-41AA-4CA7-8276-E69261FF9B17}" type="sibTrans" cxnId="{BF364D14-4A89-4F58-AD98-83FD3482F523}">
      <dgm:prSet/>
      <dgm:spPr/>
      <dgm:t>
        <a:bodyPr/>
        <a:lstStyle/>
        <a:p>
          <a:endParaRPr lang="en-US"/>
        </a:p>
      </dgm:t>
    </dgm:pt>
    <dgm:pt modelId="{3A80B0DE-F03D-4442-B731-91390922D6C8}">
      <dgm:prSet phldrT="[Text]"/>
      <dgm:spPr>
        <a:solidFill>
          <a:srgbClr val="8AC153"/>
        </a:solidFill>
      </dgm:spPr>
      <dgm:t>
        <a:bodyPr/>
        <a:lstStyle/>
        <a:p>
          <a:r>
            <a:rPr lang="en-US"/>
            <a:t>Individual</a:t>
          </a:r>
        </a:p>
      </dgm:t>
    </dgm:pt>
    <dgm:pt modelId="{D12A7AB6-4145-4DE2-A16B-4D04651CE6FF}" type="parTrans" cxnId="{5F583968-7C8F-4D36-A602-C7077F293AA1}">
      <dgm:prSet/>
      <dgm:spPr/>
      <dgm:t>
        <a:bodyPr/>
        <a:lstStyle/>
        <a:p>
          <a:endParaRPr lang="en-US"/>
        </a:p>
      </dgm:t>
    </dgm:pt>
    <dgm:pt modelId="{778B0D16-57CC-4674-95C4-9B3DBA3C592D}" type="sibTrans" cxnId="{5F583968-7C8F-4D36-A602-C7077F293AA1}">
      <dgm:prSet/>
      <dgm:spPr/>
      <dgm:t>
        <a:bodyPr/>
        <a:lstStyle/>
        <a:p>
          <a:endParaRPr lang="en-US"/>
        </a:p>
      </dgm:t>
    </dgm:pt>
    <dgm:pt modelId="{3AAF5C6E-A700-4C04-8ECC-35F4492C3CFD}">
      <dgm:prSet phldrT="[Text]"/>
      <dgm:spPr>
        <a:solidFill>
          <a:srgbClr val="8AC153"/>
        </a:solidFill>
      </dgm:spPr>
      <dgm:t>
        <a:bodyPr/>
        <a:lstStyle/>
        <a:p>
          <a:r>
            <a:rPr lang="en-US"/>
            <a:t>Community</a:t>
          </a:r>
        </a:p>
      </dgm:t>
    </dgm:pt>
    <dgm:pt modelId="{680656F1-5442-4D1C-83CD-659B98F86948}" type="parTrans" cxnId="{12479B63-6CAF-4220-BD3F-59608C246C08}">
      <dgm:prSet/>
      <dgm:spPr/>
      <dgm:t>
        <a:bodyPr/>
        <a:lstStyle/>
        <a:p>
          <a:endParaRPr lang="en-US"/>
        </a:p>
      </dgm:t>
    </dgm:pt>
    <dgm:pt modelId="{BCBCAA06-D77B-4D09-A1FC-B1811CD7D978}" type="sibTrans" cxnId="{12479B63-6CAF-4220-BD3F-59608C246C08}">
      <dgm:prSet/>
      <dgm:spPr/>
      <dgm:t>
        <a:bodyPr/>
        <a:lstStyle/>
        <a:p>
          <a:endParaRPr lang="en-US"/>
        </a:p>
      </dgm:t>
    </dgm:pt>
    <dgm:pt modelId="{912804A6-453C-4E12-B0F5-98BE75B29CEE}">
      <dgm:prSet phldrT="[Text]"/>
      <dgm:spPr>
        <a:solidFill>
          <a:srgbClr val="F5BB34"/>
        </a:solidFill>
      </dgm:spPr>
      <dgm:t>
        <a:bodyPr/>
        <a:lstStyle/>
        <a:p>
          <a:r>
            <a:rPr lang="en-US"/>
            <a:t>Markets</a:t>
          </a:r>
        </a:p>
      </dgm:t>
    </dgm:pt>
    <dgm:pt modelId="{5F635980-D883-4B8B-86FF-1E5F65E461DA}" type="parTrans" cxnId="{410CA4DF-DF54-4D8F-A3A8-C093AD74B293}">
      <dgm:prSet/>
      <dgm:spPr/>
      <dgm:t>
        <a:bodyPr/>
        <a:lstStyle/>
        <a:p>
          <a:endParaRPr lang="en-US"/>
        </a:p>
      </dgm:t>
    </dgm:pt>
    <dgm:pt modelId="{B1DCB1AC-DADD-444A-B338-4E8364204EED}" type="sibTrans" cxnId="{410CA4DF-DF54-4D8F-A3A8-C093AD74B293}">
      <dgm:prSet/>
      <dgm:spPr/>
      <dgm:t>
        <a:bodyPr/>
        <a:lstStyle/>
        <a:p>
          <a:endParaRPr lang="en-US"/>
        </a:p>
      </dgm:t>
    </dgm:pt>
    <dgm:pt modelId="{E3F716AA-E8DF-4AEE-A99F-5B2BBE914A38}">
      <dgm:prSet phldrT="[Text]"/>
      <dgm:spPr>
        <a:solidFill>
          <a:srgbClr val="FFC000"/>
        </a:solidFill>
      </dgm:spPr>
      <dgm:t>
        <a:bodyPr/>
        <a:lstStyle/>
        <a:p>
          <a:r>
            <a:rPr lang="en-US"/>
            <a:t>State</a:t>
          </a:r>
        </a:p>
      </dgm:t>
    </dgm:pt>
    <dgm:pt modelId="{D68A79E7-701B-48F2-9691-5666100990C7}" type="parTrans" cxnId="{1D858A48-849E-4A3B-B211-B1DBD61BFBD4}">
      <dgm:prSet/>
      <dgm:spPr/>
      <dgm:t>
        <a:bodyPr/>
        <a:lstStyle/>
        <a:p>
          <a:endParaRPr lang="en-US"/>
        </a:p>
      </dgm:t>
    </dgm:pt>
    <dgm:pt modelId="{F4F59076-5AB6-4DC5-BD56-51ED30D97486}" type="sibTrans" cxnId="{1D858A48-849E-4A3B-B211-B1DBD61BFBD4}">
      <dgm:prSet/>
      <dgm:spPr/>
      <dgm:t>
        <a:bodyPr/>
        <a:lstStyle/>
        <a:p>
          <a:endParaRPr lang="en-US"/>
        </a:p>
      </dgm:t>
    </dgm:pt>
    <dgm:pt modelId="{58AEFA3F-2367-4E13-8CE2-1D9211490FD9}" type="pres">
      <dgm:prSet presAssocID="{1AFA7445-A9CC-4229-8A1B-0587B02E85FC}" presName="Name0" presStyleCnt="0">
        <dgm:presLayoutVars>
          <dgm:chMax val="7"/>
          <dgm:resizeHandles val="exact"/>
        </dgm:presLayoutVars>
      </dgm:prSet>
      <dgm:spPr/>
    </dgm:pt>
    <dgm:pt modelId="{8A641151-EE4C-4CD8-B700-4871DA9A918B}" type="pres">
      <dgm:prSet presAssocID="{1AFA7445-A9CC-4229-8A1B-0587B02E85FC}" presName="comp1" presStyleCnt="0"/>
      <dgm:spPr/>
    </dgm:pt>
    <dgm:pt modelId="{BCFC3A07-338F-46A9-A239-33CA3AC53795}" type="pres">
      <dgm:prSet presAssocID="{1AFA7445-A9CC-4229-8A1B-0587B02E85FC}" presName="circle1" presStyleLbl="node1" presStyleIdx="0" presStyleCnt="7"/>
      <dgm:spPr/>
    </dgm:pt>
    <dgm:pt modelId="{811F1FA9-2E04-45CC-B54F-D43E5F80A07A}" type="pres">
      <dgm:prSet presAssocID="{1AFA7445-A9CC-4229-8A1B-0587B02E85FC}" presName="c1text" presStyleLbl="node1" presStyleIdx="0" presStyleCnt="7">
        <dgm:presLayoutVars>
          <dgm:bulletEnabled val="1"/>
        </dgm:presLayoutVars>
      </dgm:prSet>
      <dgm:spPr/>
    </dgm:pt>
    <dgm:pt modelId="{0E6DCFAA-64C0-4E36-B66F-BD0BC8B2F089}" type="pres">
      <dgm:prSet presAssocID="{1AFA7445-A9CC-4229-8A1B-0587B02E85FC}" presName="comp2" presStyleCnt="0"/>
      <dgm:spPr/>
    </dgm:pt>
    <dgm:pt modelId="{2E8649E4-88A7-4DFB-90D1-99763F463D89}" type="pres">
      <dgm:prSet presAssocID="{1AFA7445-A9CC-4229-8A1B-0587B02E85FC}" presName="circle2" presStyleLbl="node1" presStyleIdx="1" presStyleCnt="7"/>
      <dgm:spPr/>
    </dgm:pt>
    <dgm:pt modelId="{4C8DB7F5-9CC0-4524-B6A1-2703A12F060C}" type="pres">
      <dgm:prSet presAssocID="{1AFA7445-A9CC-4229-8A1B-0587B02E85FC}" presName="c2text" presStyleLbl="node1" presStyleIdx="1" presStyleCnt="7">
        <dgm:presLayoutVars>
          <dgm:bulletEnabled val="1"/>
        </dgm:presLayoutVars>
      </dgm:prSet>
      <dgm:spPr/>
    </dgm:pt>
    <dgm:pt modelId="{1D5EB7E2-26CB-4358-8DB9-A2212FE99EF4}" type="pres">
      <dgm:prSet presAssocID="{1AFA7445-A9CC-4229-8A1B-0587B02E85FC}" presName="comp3" presStyleCnt="0"/>
      <dgm:spPr/>
    </dgm:pt>
    <dgm:pt modelId="{2DCFA794-737C-4A81-9649-398E44FCAD58}" type="pres">
      <dgm:prSet presAssocID="{1AFA7445-A9CC-4229-8A1B-0587B02E85FC}" presName="circle3" presStyleLbl="node1" presStyleIdx="2" presStyleCnt="7"/>
      <dgm:spPr/>
    </dgm:pt>
    <dgm:pt modelId="{C40F530E-2FE0-4A11-BFF8-74C289B4CA63}" type="pres">
      <dgm:prSet presAssocID="{1AFA7445-A9CC-4229-8A1B-0587B02E85FC}" presName="c3text" presStyleLbl="node1" presStyleIdx="2" presStyleCnt="7">
        <dgm:presLayoutVars>
          <dgm:bulletEnabled val="1"/>
        </dgm:presLayoutVars>
      </dgm:prSet>
      <dgm:spPr/>
    </dgm:pt>
    <dgm:pt modelId="{9724A296-600C-4571-B653-B656A2BDF694}" type="pres">
      <dgm:prSet presAssocID="{1AFA7445-A9CC-4229-8A1B-0587B02E85FC}" presName="comp4" presStyleCnt="0"/>
      <dgm:spPr/>
    </dgm:pt>
    <dgm:pt modelId="{3E174361-C8BB-47C7-B492-E011DD4EEF06}" type="pres">
      <dgm:prSet presAssocID="{1AFA7445-A9CC-4229-8A1B-0587B02E85FC}" presName="circle4" presStyleLbl="node1" presStyleIdx="3" presStyleCnt="7"/>
      <dgm:spPr/>
    </dgm:pt>
    <dgm:pt modelId="{0C21CEB5-7471-4A0A-9252-B856B1809367}" type="pres">
      <dgm:prSet presAssocID="{1AFA7445-A9CC-4229-8A1B-0587B02E85FC}" presName="c4text" presStyleLbl="node1" presStyleIdx="3" presStyleCnt="7">
        <dgm:presLayoutVars>
          <dgm:bulletEnabled val="1"/>
        </dgm:presLayoutVars>
      </dgm:prSet>
      <dgm:spPr/>
    </dgm:pt>
    <dgm:pt modelId="{775C638D-ECC6-4552-B2DE-9E82A1FE2DD8}" type="pres">
      <dgm:prSet presAssocID="{1AFA7445-A9CC-4229-8A1B-0587B02E85FC}" presName="comp5" presStyleCnt="0"/>
      <dgm:spPr/>
    </dgm:pt>
    <dgm:pt modelId="{685767DC-683C-4EE8-92EF-6D8928A5DC06}" type="pres">
      <dgm:prSet presAssocID="{1AFA7445-A9CC-4229-8A1B-0587B02E85FC}" presName="circle5" presStyleLbl="node1" presStyleIdx="4" presStyleCnt="7"/>
      <dgm:spPr/>
    </dgm:pt>
    <dgm:pt modelId="{FB15FFFC-6293-4905-BAFF-3D7203A61457}" type="pres">
      <dgm:prSet presAssocID="{1AFA7445-A9CC-4229-8A1B-0587B02E85FC}" presName="c5text" presStyleLbl="node1" presStyleIdx="4" presStyleCnt="7">
        <dgm:presLayoutVars>
          <dgm:bulletEnabled val="1"/>
        </dgm:presLayoutVars>
      </dgm:prSet>
      <dgm:spPr/>
    </dgm:pt>
    <dgm:pt modelId="{0AA9FDAD-9874-47A6-8E34-C578E5BD9D2B}" type="pres">
      <dgm:prSet presAssocID="{1AFA7445-A9CC-4229-8A1B-0587B02E85FC}" presName="comp6" presStyleCnt="0"/>
      <dgm:spPr/>
    </dgm:pt>
    <dgm:pt modelId="{BB2B9796-61BB-4B35-9FE5-0EC9D471E807}" type="pres">
      <dgm:prSet presAssocID="{1AFA7445-A9CC-4229-8A1B-0587B02E85FC}" presName="circle6" presStyleLbl="node1" presStyleIdx="5" presStyleCnt="7"/>
      <dgm:spPr/>
    </dgm:pt>
    <dgm:pt modelId="{B58DFAF6-FAAC-4C1F-B96D-2C736AD2299A}" type="pres">
      <dgm:prSet presAssocID="{1AFA7445-A9CC-4229-8A1B-0587B02E85FC}" presName="c6text" presStyleLbl="node1" presStyleIdx="5" presStyleCnt="7">
        <dgm:presLayoutVars>
          <dgm:bulletEnabled val="1"/>
        </dgm:presLayoutVars>
      </dgm:prSet>
      <dgm:spPr/>
    </dgm:pt>
    <dgm:pt modelId="{C4D342AA-32DE-4CC7-AE02-710E38EC50F1}" type="pres">
      <dgm:prSet presAssocID="{1AFA7445-A9CC-4229-8A1B-0587B02E85FC}" presName="comp7" presStyleCnt="0"/>
      <dgm:spPr/>
    </dgm:pt>
    <dgm:pt modelId="{74BF14B7-87DF-4A4D-A040-DBE1F328477B}" type="pres">
      <dgm:prSet presAssocID="{1AFA7445-A9CC-4229-8A1B-0587B02E85FC}" presName="circle7" presStyleLbl="node1" presStyleIdx="6" presStyleCnt="7"/>
      <dgm:spPr/>
    </dgm:pt>
    <dgm:pt modelId="{54882DD4-D20C-4FC5-ACCB-446406021000}" type="pres">
      <dgm:prSet presAssocID="{1AFA7445-A9CC-4229-8A1B-0587B02E85FC}" presName="c7text" presStyleLbl="node1" presStyleIdx="6" presStyleCnt="7">
        <dgm:presLayoutVars>
          <dgm:bulletEnabled val="1"/>
        </dgm:presLayoutVars>
      </dgm:prSet>
      <dgm:spPr/>
    </dgm:pt>
  </dgm:ptLst>
  <dgm:cxnLst>
    <dgm:cxn modelId="{98A0010D-CFC9-4179-BEEE-A1D9647F578F}" type="presOf" srcId="{75CDD909-8B8F-4262-A305-C8A569E72F40}" destId="{B58DFAF6-FAAC-4C1F-B96D-2C736AD2299A}" srcOrd="1" destOrd="0" presId="urn:microsoft.com/office/officeart/2005/8/layout/venn2"/>
    <dgm:cxn modelId="{BF364D14-4A89-4F58-AD98-83FD3482F523}" srcId="{1AFA7445-A9CC-4229-8A1B-0587B02E85FC}" destId="{75CDD909-8B8F-4262-A305-C8A569E72F40}" srcOrd="5" destOrd="0" parTransId="{0B2499FC-2D03-4700-9681-C0ECE2B081E3}" sibTransId="{C6D8C49B-41AA-4CA7-8276-E69261FF9B17}"/>
    <dgm:cxn modelId="{2ABCEA25-ABE1-44F6-A310-3A4CF240C0F9}" type="presOf" srcId="{19124B73-1216-429E-9943-ACDC828FA503}" destId="{685767DC-683C-4EE8-92EF-6D8928A5DC06}" srcOrd="0" destOrd="0" presId="urn:microsoft.com/office/officeart/2005/8/layout/venn2"/>
    <dgm:cxn modelId="{4C4FDE37-5CF0-4DBF-B226-80A503C41076}" type="presOf" srcId="{912804A6-453C-4E12-B0F5-98BE75B29CEE}" destId="{C40F530E-2FE0-4A11-BFF8-74C289B4CA63}" srcOrd="1" destOrd="0" presId="urn:microsoft.com/office/officeart/2005/8/layout/venn2"/>
    <dgm:cxn modelId="{12479B63-6CAF-4220-BD3F-59608C246C08}" srcId="{1AFA7445-A9CC-4229-8A1B-0587B02E85FC}" destId="{3AAF5C6E-A700-4C04-8ECC-35F4492C3CFD}" srcOrd="3" destOrd="0" parTransId="{680656F1-5442-4D1C-83CD-659B98F86948}" sibTransId="{BCBCAA06-D77B-4D09-A1FC-B1811CD7D978}"/>
    <dgm:cxn modelId="{49583D45-52D4-40A8-A777-3272E0166684}" type="presOf" srcId="{0A5D9C5A-3B93-4978-AD9A-DB03A297AD47}" destId="{BCFC3A07-338F-46A9-A239-33CA3AC53795}" srcOrd="0" destOrd="0" presId="urn:microsoft.com/office/officeart/2005/8/layout/venn2"/>
    <dgm:cxn modelId="{5F583968-7C8F-4D36-A602-C7077F293AA1}" srcId="{1AFA7445-A9CC-4229-8A1B-0587B02E85FC}" destId="{3A80B0DE-F03D-4442-B731-91390922D6C8}" srcOrd="6" destOrd="0" parTransId="{D12A7AB6-4145-4DE2-A16B-4D04651CE6FF}" sibTransId="{778B0D16-57CC-4674-95C4-9B3DBA3C592D}"/>
    <dgm:cxn modelId="{1D858A48-849E-4A3B-B211-B1DBD61BFBD4}" srcId="{1AFA7445-A9CC-4229-8A1B-0587B02E85FC}" destId="{E3F716AA-E8DF-4AEE-A99F-5B2BBE914A38}" srcOrd="1" destOrd="0" parTransId="{D68A79E7-701B-48F2-9691-5666100990C7}" sibTransId="{F4F59076-5AB6-4DC5-BD56-51ED30D97486}"/>
    <dgm:cxn modelId="{A58BD268-C440-4DC4-B5E1-75F94A75FFF3}" type="presOf" srcId="{E3F716AA-E8DF-4AEE-A99F-5B2BBE914A38}" destId="{2E8649E4-88A7-4DFB-90D1-99763F463D89}" srcOrd="0" destOrd="0" presId="urn:microsoft.com/office/officeart/2005/8/layout/venn2"/>
    <dgm:cxn modelId="{FA3EE454-857D-40F5-8D03-791F3A372659}" type="presOf" srcId="{3A80B0DE-F03D-4442-B731-91390922D6C8}" destId="{54882DD4-D20C-4FC5-ACCB-446406021000}" srcOrd="1" destOrd="0" presId="urn:microsoft.com/office/officeart/2005/8/layout/venn2"/>
    <dgm:cxn modelId="{F15D8757-7696-4DD3-8119-C30585DFE596}" type="presOf" srcId="{3AAF5C6E-A700-4C04-8ECC-35F4492C3CFD}" destId="{3E174361-C8BB-47C7-B492-E011DD4EEF06}" srcOrd="0" destOrd="0" presId="urn:microsoft.com/office/officeart/2005/8/layout/venn2"/>
    <dgm:cxn modelId="{75048E58-E5B9-4753-900F-ED15704AE370}" type="presOf" srcId="{0A5D9C5A-3B93-4978-AD9A-DB03A297AD47}" destId="{811F1FA9-2E04-45CC-B54F-D43E5F80A07A}" srcOrd="1" destOrd="0" presId="urn:microsoft.com/office/officeart/2005/8/layout/venn2"/>
    <dgm:cxn modelId="{2CDB30A7-2E25-4703-A30A-35195F285BE6}" type="presOf" srcId="{3AAF5C6E-A700-4C04-8ECC-35F4492C3CFD}" destId="{0C21CEB5-7471-4A0A-9252-B856B1809367}" srcOrd="1" destOrd="0" presId="urn:microsoft.com/office/officeart/2005/8/layout/venn2"/>
    <dgm:cxn modelId="{D03F68AD-08BD-452F-BD81-81846172BF0D}" type="presOf" srcId="{E3F716AA-E8DF-4AEE-A99F-5B2BBE914A38}" destId="{4C8DB7F5-9CC0-4524-B6A1-2703A12F060C}" srcOrd="1" destOrd="0" presId="urn:microsoft.com/office/officeart/2005/8/layout/venn2"/>
    <dgm:cxn modelId="{5711CFAD-89FD-4F88-885D-86FBE78E0523}" srcId="{1AFA7445-A9CC-4229-8A1B-0587B02E85FC}" destId="{0A5D9C5A-3B93-4978-AD9A-DB03A297AD47}" srcOrd="0" destOrd="0" parTransId="{283727BE-83BF-4F63-8B58-E52CAA8EC970}" sibTransId="{DC694592-4228-4F91-B074-B56112026093}"/>
    <dgm:cxn modelId="{31A0F0B6-1FEB-4DBC-8DCA-8A18DFEB1023}" type="presOf" srcId="{19124B73-1216-429E-9943-ACDC828FA503}" destId="{FB15FFFC-6293-4905-BAFF-3D7203A61457}" srcOrd="1" destOrd="0" presId="urn:microsoft.com/office/officeart/2005/8/layout/venn2"/>
    <dgm:cxn modelId="{D26849CC-6204-45BC-99A1-1752B0E40E5B}" type="presOf" srcId="{1AFA7445-A9CC-4229-8A1B-0587B02E85FC}" destId="{58AEFA3F-2367-4E13-8CE2-1D9211490FD9}" srcOrd="0" destOrd="0" presId="urn:microsoft.com/office/officeart/2005/8/layout/venn2"/>
    <dgm:cxn modelId="{E0734AD3-E8EE-41F0-9B47-3B125416B398}" type="presOf" srcId="{912804A6-453C-4E12-B0F5-98BE75B29CEE}" destId="{2DCFA794-737C-4A81-9649-398E44FCAD58}" srcOrd="0" destOrd="0" presId="urn:microsoft.com/office/officeart/2005/8/layout/venn2"/>
    <dgm:cxn modelId="{91F3F6D6-875C-4D6E-97DA-FAD3B7FE28CC}" srcId="{1AFA7445-A9CC-4229-8A1B-0587B02E85FC}" destId="{19124B73-1216-429E-9943-ACDC828FA503}" srcOrd="4" destOrd="0" parTransId="{C4498609-39EB-48B9-80F5-CACEA3510D3B}" sibTransId="{5516C571-1C37-4A7B-88DA-B158C1543EB6}"/>
    <dgm:cxn modelId="{410CA4DF-DF54-4D8F-A3A8-C093AD74B293}" srcId="{1AFA7445-A9CC-4229-8A1B-0587B02E85FC}" destId="{912804A6-453C-4E12-B0F5-98BE75B29CEE}" srcOrd="2" destOrd="0" parTransId="{5F635980-D883-4B8B-86FF-1E5F65E461DA}" sibTransId="{B1DCB1AC-DADD-444A-B338-4E8364204EED}"/>
    <dgm:cxn modelId="{45B7E5ED-8C2B-474B-AA8C-A1FAB2A3BEBE}" type="presOf" srcId="{3A80B0DE-F03D-4442-B731-91390922D6C8}" destId="{74BF14B7-87DF-4A4D-A040-DBE1F328477B}" srcOrd="0" destOrd="0" presId="urn:microsoft.com/office/officeart/2005/8/layout/venn2"/>
    <dgm:cxn modelId="{73B97AF1-61C8-4982-A3B7-2DE9E5CF95E4}" type="presOf" srcId="{75CDD909-8B8F-4262-A305-C8A569E72F40}" destId="{BB2B9796-61BB-4B35-9FE5-0EC9D471E807}" srcOrd="0" destOrd="0" presId="urn:microsoft.com/office/officeart/2005/8/layout/venn2"/>
    <dgm:cxn modelId="{9C1360DB-BCC5-4D5F-875F-DC639B0FF36A}" type="presParOf" srcId="{58AEFA3F-2367-4E13-8CE2-1D9211490FD9}" destId="{8A641151-EE4C-4CD8-B700-4871DA9A918B}" srcOrd="0" destOrd="0" presId="urn:microsoft.com/office/officeart/2005/8/layout/venn2"/>
    <dgm:cxn modelId="{45C11406-D8D9-473F-BAC0-CC0CFC7F5643}" type="presParOf" srcId="{8A641151-EE4C-4CD8-B700-4871DA9A918B}" destId="{BCFC3A07-338F-46A9-A239-33CA3AC53795}" srcOrd="0" destOrd="0" presId="urn:microsoft.com/office/officeart/2005/8/layout/venn2"/>
    <dgm:cxn modelId="{39A83FA3-FBF0-4E75-B92D-D36101C67A6E}" type="presParOf" srcId="{8A641151-EE4C-4CD8-B700-4871DA9A918B}" destId="{811F1FA9-2E04-45CC-B54F-D43E5F80A07A}" srcOrd="1" destOrd="0" presId="urn:microsoft.com/office/officeart/2005/8/layout/venn2"/>
    <dgm:cxn modelId="{C312D37D-6FC6-4205-8494-C5F4E28D2F46}" type="presParOf" srcId="{58AEFA3F-2367-4E13-8CE2-1D9211490FD9}" destId="{0E6DCFAA-64C0-4E36-B66F-BD0BC8B2F089}" srcOrd="1" destOrd="0" presId="urn:microsoft.com/office/officeart/2005/8/layout/venn2"/>
    <dgm:cxn modelId="{46A59E37-1555-467A-A7FE-658F3BB273B8}" type="presParOf" srcId="{0E6DCFAA-64C0-4E36-B66F-BD0BC8B2F089}" destId="{2E8649E4-88A7-4DFB-90D1-99763F463D89}" srcOrd="0" destOrd="0" presId="urn:microsoft.com/office/officeart/2005/8/layout/venn2"/>
    <dgm:cxn modelId="{11218C7E-FAFD-4822-946F-84F602D604E1}" type="presParOf" srcId="{0E6DCFAA-64C0-4E36-B66F-BD0BC8B2F089}" destId="{4C8DB7F5-9CC0-4524-B6A1-2703A12F060C}" srcOrd="1" destOrd="0" presId="urn:microsoft.com/office/officeart/2005/8/layout/venn2"/>
    <dgm:cxn modelId="{9B35B1BF-8E40-4932-B6DD-158CCDCE88AB}" type="presParOf" srcId="{58AEFA3F-2367-4E13-8CE2-1D9211490FD9}" destId="{1D5EB7E2-26CB-4358-8DB9-A2212FE99EF4}" srcOrd="2" destOrd="0" presId="urn:microsoft.com/office/officeart/2005/8/layout/venn2"/>
    <dgm:cxn modelId="{64AB69B3-E3AC-43A6-AC17-20CF1CB21947}" type="presParOf" srcId="{1D5EB7E2-26CB-4358-8DB9-A2212FE99EF4}" destId="{2DCFA794-737C-4A81-9649-398E44FCAD58}" srcOrd="0" destOrd="0" presId="urn:microsoft.com/office/officeart/2005/8/layout/venn2"/>
    <dgm:cxn modelId="{9B60E580-07AC-497C-9B36-3A50BBB35D3E}" type="presParOf" srcId="{1D5EB7E2-26CB-4358-8DB9-A2212FE99EF4}" destId="{C40F530E-2FE0-4A11-BFF8-74C289B4CA63}" srcOrd="1" destOrd="0" presId="urn:microsoft.com/office/officeart/2005/8/layout/venn2"/>
    <dgm:cxn modelId="{27727914-F40D-4042-8D4B-7D578D4F0871}" type="presParOf" srcId="{58AEFA3F-2367-4E13-8CE2-1D9211490FD9}" destId="{9724A296-600C-4571-B653-B656A2BDF694}" srcOrd="3" destOrd="0" presId="urn:microsoft.com/office/officeart/2005/8/layout/venn2"/>
    <dgm:cxn modelId="{C99DD97D-BAA8-4494-8D43-3E459C8B345D}" type="presParOf" srcId="{9724A296-600C-4571-B653-B656A2BDF694}" destId="{3E174361-C8BB-47C7-B492-E011DD4EEF06}" srcOrd="0" destOrd="0" presId="urn:microsoft.com/office/officeart/2005/8/layout/venn2"/>
    <dgm:cxn modelId="{ADBF711F-31C7-4DE3-A86C-72D4A7A9BFB3}" type="presParOf" srcId="{9724A296-600C-4571-B653-B656A2BDF694}" destId="{0C21CEB5-7471-4A0A-9252-B856B1809367}" srcOrd="1" destOrd="0" presId="urn:microsoft.com/office/officeart/2005/8/layout/venn2"/>
    <dgm:cxn modelId="{6C6DD09C-E36D-469E-B667-3310CBAF8539}" type="presParOf" srcId="{58AEFA3F-2367-4E13-8CE2-1D9211490FD9}" destId="{775C638D-ECC6-4552-B2DE-9E82A1FE2DD8}" srcOrd="4" destOrd="0" presId="urn:microsoft.com/office/officeart/2005/8/layout/venn2"/>
    <dgm:cxn modelId="{6DE3AC0B-0BF1-4257-A950-3496BB8ACF44}" type="presParOf" srcId="{775C638D-ECC6-4552-B2DE-9E82A1FE2DD8}" destId="{685767DC-683C-4EE8-92EF-6D8928A5DC06}" srcOrd="0" destOrd="0" presId="urn:microsoft.com/office/officeart/2005/8/layout/venn2"/>
    <dgm:cxn modelId="{EB75A1BC-1E23-4B33-B89D-85050A8F9236}" type="presParOf" srcId="{775C638D-ECC6-4552-B2DE-9E82A1FE2DD8}" destId="{FB15FFFC-6293-4905-BAFF-3D7203A61457}" srcOrd="1" destOrd="0" presId="urn:microsoft.com/office/officeart/2005/8/layout/venn2"/>
    <dgm:cxn modelId="{232DE98C-DE6E-4A9B-9A7C-14A7EA3B72B6}" type="presParOf" srcId="{58AEFA3F-2367-4E13-8CE2-1D9211490FD9}" destId="{0AA9FDAD-9874-47A6-8E34-C578E5BD9D2B}" srcOrd="5" destOrd="0" presId="urn:microsoft.com/office/officeart/2005/8/layout/venn2"/>
    <dgm:cxn modelId="{9C6B720C-7D2E-45A5-A3F5-1A0AC9C26D59}" type="presParOf" srcId="{0AA9FDAD-9874-47A6-8E34-C578E5BD9D2B}" destId="{BB2B9796-61BB-4B35-9FE5-0EC9D471E807}" srcOrd="0" destOrd="0" presId="urn:microsoft.com/office/officeart/2005/8/layout/venn2"/>
    <dgm:cxn modelId="{40E5CA0F-BD11-4D1D-89CE-C2ED0949C6F1}" type="presParOf" srcId="{0AA9FDAD-9874-47A6-8E34-C578E5BD9D2B}" destId="{B58DFAF6-FAAC-4C1F-B96D-2C736AD2299A}" srcOrd="1" destOrd="0" presId="urn:microsoft.com/office/officeart/2005/8/layout/venn2"/>
    <dgm:cxn modelId="{869269B8-50D7-497F-97DC-087040980314}" type="presParOf" srcId="{58AEFA3F-2367-4E13-8CE2-1D9211490FD9}" destId="{C4D342AA-32DE-4CC7-AE02-710E38EC50F1}" srcOrd="6" destOrd="0" presId="urn:microsoft.com/office/officeart/2005/8/layout/venn2"/>
    <dgm:cxn modelId="{B041AA67-385A-4780-BA49-5A711630ADFE}" type="presParOf" srcId="{C4D342AA-32DE-4CC7-AE02-710E38EC50F1}" destId="{74BF14B7-87DF-4A4D-A040-DBE1F328477B}" srcOrd="0" destOrd="0" presId="urn:microsoft.com/office/officeart/2005/8/layout/venn2"/>
    <dgm:cxn modelId="{53508ECC-1B41-4D68-8391-FF46023A4E27}" type="presParOf" srcId="{C4D342AA-32DE-4CC7-AE02-710E38EC50F1}" destId="{54882DD4-D20C-4FC5-ACCB-446406021000}" srcOrd="1" destOrd="0" presId="urn:microsoft.com/office/officeart/2005/8/layout/ven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AFA7445-A9CC-4229-8A1B-0587B02E85FC}" type="doc">
      <dgm:prSet loTypeId="urn:microsoft.com/office/officeart/2005/8/layout/venn2" loCatId="relationship" qsTypeId="urn:microsoft.com/office/officeart/2005/8/quickstyle/simple1" qsCatId="simple" csTypeId="urn:microsoft.com/office/officeart/2005/8/colors/accent1_2" csCatId="accent1" phldr="1"/>
      <dgm:spPr/>
      <dgm:t>
        <a:bodyPr/>
        <a:lstStyle/>
        <a:p>
          <a:endParaRPr lang="en-US"/>
        </a:p>
      </dgm:t>
    </dgm:pt>
    <dgm:pt modelId="{0A5D9C5A-3B93-4978-AD9A-DB03A297AD47}">
      <dgm:prSet phldrT="[Text]"/>
      <dgm:spPr>
        <a:solidFill>
          <a:schemeClr val="accent6">
            <a:lumMod val="75000"/>
          </a:schemeClr>
        </a:solidFill>
      </dgm:spPr>
      <dgm:t>
        <a:bodyPr/>
        <a:lstStyle/>
        <a:p>
          <a:r>
            <a:rPr lang="en-US"/>
            <a:t>Society</a:t>
          </a:r>
        </a:p>
      </dgm:t>
    </dgm:pt>
    <dgm:pt modelId="{283727BE-83BF-4F63-8B58-E52CAA8EC970}" type="parTrans" cxnId="{5711CFAD-89FD-4F88-885D-86FBE78E0523}">
      <dgm:prSet/>
      <dgm:spPr/>
      <dgm:t>
        <a:bodyPr/>
        <a:lstStyle/>
        <a:p>
          <a:endParaRPr lang="en-US"/>
        </a:p>
      </dgm:t>
    </dgm:pt>
    <dgm:pt modelId="{DC694592-4228-4F91-B074-B56112026093}" type="sibTrans" cxnId="{5711CFAD-89FD-4F88-885D-86FBE78E0523}">
      <dgm:prSet/>
      <dgm:spPr/>
      <dgm:t>
        <a:bodyPr/>
        <a:lstStyle/>
        <a:p>
          <a:endParaRPr lang="en-US"/>
        </a:p>
      </dgm:t>
    </dgm:pt>
    <dgm:pt modelId="{19124B73-1216-429E-9943-ACDC828FA503}">
      <dgm:prSet phldrT="[Text]"/>
      <dgm:spPr>
        <a:solidFill>
          <a:srgbClr val="8AC153"/>
        </a:solidFill>
      </dgm:spPr>
      <dgm:t>
        <a:bodyPr/>
        <a:lstStyle/>
        <a:p>
          <a:r>
            <a:rPr lang="en-US"/>
            <a:t>Groups</a:t>
          </a:r>
        </a:p>
      </dgm:t>
    </dgm:pt>
    <dgm:pt modelId="{C4498609-39EB-48B9-80F5-CACEA3510D3B}" type="parTrans" cxnId="{91F3F6D6-875C-4D6E-97DA-FAD3B7FE28CC}">
      <dgm:prSet/>
      <dgm:spPr/>
      <dgm:t>
        <a:bodyPr/>
        <a:lstStyle/>
        <a:p>
          <a:endParaRPr lang="en-US"/>
        </a:p>
      </dgm:t>
    </dgm:pt>
    <dgm:pt modelId="{5516C571-1C37-4A7B-88DA-B158C1543EB6}" type="sibTrans" cxnId="{91F3F6D6-875C-4D6E-97DA-FAD3B7FE28CC}">
      <dgm:prSet/>
      <dgm:spPr/>
      <dgm:t>
        <a:bodyPr/>
        <a:lstStyle/>
        <a:p>
          <a:endParaRPr lang="en-US"/>
        </a:p>
      </dgm:t>
    </dgm:pt>
    <dgm:pt modelId="{75CDD909-8B8F-4262-A305-C8A569E72F40}">
      <dgm:prSet phldrT="[Text]"/>
      <dgm:spPr>
        <a:solidFill>
          <a:srgbClr val="8AC153"/>
        </a:solidFill>
      </dgm:spPr>
      <dgm:t>
        <a:bodyPr/>
        <a:lstStyle/>
        <a:p>
          <a:r>
            <a:rPr lang="en-US"/>
            <a:t>Household</a:t>
          </a:r>
        </a:p>
      </dgm:t>
    </dgm:pt>
    <dgm:pt modelId="{0B2499FC-2D03-4700-9681-C0ECE2B081E3}" type="parTrans" cxnId="{BF364D14-4A89-4F58-AD98-83FD3482F523}">
      <dgm:prSet/>
      <dgm:spPr/>
      <dgm:t>
        <a:bodyPr/>
        <a:lstStyle/>
        <a:p>
          <a:endParaRPr lang="en-US"/>
        </a:p>
      </dgm:t>
    </dgm:pt>
    <dgm:pt modelId="{C6D8C49B-41AA-4CA7-8276-E69261FF9B17}" type="sibTrans" cxnId="{BF364D14-4A89-4F58-AD98-83FD3482F523}">
      <dgm:prSet/>
      <dgm:spPr/>
      <dgm:t>
        <a:bodyPr/>
        <a:lstStyle/>
        <a:p>
          <a:endParaRPr lang="en-US"/>
        </a:p>
      </dgm:t>
    </dgm:pt>
    <dgm:pt modelId="{3A80B0DE-F03D-4442-B731-91390922D6C8}">
      <dgm:prSet phldrT="[Text]"/>
      <dgm:spPr>
        <a:solidFill>
          <a:srgbClr val="8AC153"/>
        </a:solidFill>
      </dgm:spPr>
      <dgm:t>
        <a:bodyPr/>
        <a:lstStyle/>
        <a:p>
          <a:r>
            <a:rPr lang="en-US"/>
            <a:t>Individual</a:t>
          </a:r>
        </a:p>
      </dgm:t>
    </dgm:pt>
    <dgm:pt modelId="{D12A7AB6-4145-4DE2-A16B-4D04651CE6FF}" type="parTrans" cxnId="{5F583968-7C8F-4D36-A602-C7077F293AA1}">
      <dgm:prSet/>
      <dgm:spPr/>
      <dgm:t>
        <a:bodyPr/>
        <a:lstStyle/>
        <a:p>
          <a:endParaRPr lang="en-US"/>
        </a:p>
      </dgm:t>
    </dgm:pt>
    <dgm:pt modelId="{778B0D16-57CC-4674-95C4-9B3DBA3C592D}" type="sibTrans" cxnId="{5F583968-7C8F-4D36-A602-C7077F293AA1}">
      <dgm:prSet/>
      <dgm:spPr/>
      <dgm:t>
        <a:bodyPr/>
        <a:lstStyle/>
        <a:p>
          <a:endParaRPr lang="en-US"/>
        </a:p>
      </dgm:t>
    </dgm:pt>
    <dgm:pt modelId="{3AAF5C6E-A700-4C04-8ECC-35F4492C3CFD}">
      <dgm:prSet phldrT="[Text]"/>
      <dgm:spPr>
        <a:solidFill>
          <a:srgbClr val="8AC153"/>
        </a:solidFill>
      </dgm:spPr>
      <dgm:t>
        <a:bodyPr/>
        <a:lstStyle/>
        <a:p>
          <a:r>
            <a:rPr lang="en-US"/>
            <a:t>Community</a:t>
          </a:r>
        </a:p>
      </dgm:t>
    </dgm:pt>
    <dgm:pt modelId="{680656F1-5442-4D1C-83CD-659B98F86948}" type="parTrans" cxnId="{12479B63-6CAF-4220-BD3F-59608C246C08}">
      <dgm:prSet/>
      <dgm:spPr/>
      <dgm:t>
        <a:bodyPr/>
        <a:lstStyle/>
        <a:p>
          <a:endParaRPr lang="en-US"/>
        </a:p>
      </dgm:t>
    </dgm:pt>
    <dgm:pt modelId="{BCBCAA06-D77B-4D09-A1FC-B1811CD7D978}" type="sibTrans" cxnId="{12479B63-6CAF-4220-BD3F-59608C246C08}">
      <dgm:prSet/>
      <dgm:spPr/>
      <dgm:t>
        <a:bodyPr/>
        <a:lstStyle/>
        <a:p>
          <a:endParaRPr lang="en-US"/>
        </a:p>
      </dgm:t>
    </dgm:pt>
    <dgm:pt modelId="{912804A6-453C-4E12-B0F5-98BE75B29CEE}">
      <dgm:prSet phldrT="[Text]"/>
      <dgm:spPr>
        <a:solidFill>
          <a:schemeClr val="accent6">
            <a:lumMod val="40000"/>
            <a:lumOff val="60000"/>
          </a:schemeClr>
        </a:solidFill>
      </dgm:spPr>
      <dgm:t>
        <a:bodyPr/>
        <a:lstStyle/>
        <a:p>
          <a:r>
            <a:rPr lang="en-US"/>
            <a:t>Markets</a:t>
          </a:r>
        </a:p>
      </dgm:t>
    </dgm:pt>
    <dgm:pt modelId="{5F635980-D883-4B8B-86FF-1E5F65E461DA}" type="parTrans" cxnId="{410CA4DF-DF54-4D8F-A3A8-C093AD74B293}">
      <dgm:prSet/>
      <dgm:spPr/>
      <dgm:t>
        <a:bodyPr/>
        <a:lstStyle/>
        <a:p>
          <a:endParaRPr lang="en-US"/>
        </a:p>
      </dgm:t>
    </dgm:pt>
    <dgm:pt modelId="{B1DCB1AC-DADD-444A-B338-4E8364204EED}" type="sibTrans" cxnId="{410CA4DF-DF54-4D8F-A3A8-C093AD74B293}">
      <dgm:prSet/>
      <dgm:spPr/>
      <dgm:t>
        <a:bodyPr/>
        <a:lstStyle/>
        <a:p>
          <a:endParaRPr lang="en-US"/>
        </a:p>
      </dgm:t>
    </dgm:pt>
    <dgm:pt modelId="{E3F716AA-E8DF-4AEE-A99F-5B2BBE914A38}">
      <dgm:prSet phldrT="[Text]"/>
      <dgm:spPr>
        <a:solidFill>
          <a:schemeClr val="accent6">
            <a:lumMod val="60000"/>
            <a:lumOff val="40000"/>
          </a:schemeClr>
        </a:solidFill>
      </dgm:spPr>
      <dgm:t>
        <a:bodyPr/>
        <a:lstStyle/>
        <a:p>
          <a:r>
            <a:rPr lang="en-US"/>
            <a:t>State</a:t>
          </a:r>
        </a:p>
      </dgm:t>
    </dgm:pt>
    <dgm:pt modelId="{D68A79E7-701B-48F2-9691-5666100990C7}" type="parTrans" cxnId="{1D858A48-849E-4A3B-B211-B1DBD61BFBD4}">
      <dgm:prSet/>
      <dgm:spPr/>
      <dgm:t>
        <a:bodyPr/>
        <a:lstStyle/>
        <a:p>
          <a:endParaRPr lang="en-US"/>
        </a:p>
      </dgm:t>
    </dgm:pt>
    <dgm:pt modelId="{F4F59076-5AB6-4DC5-BD56-51ED30D97486}" type="sibTrans" cxnId="{1D858A48-849E-4A3B-B211-B1DBD61BFBD4}">
      <dgm:prSet/>
      <dgm:spPr/>
      <dgm:t>
        <a:bodyPr/>
        <a:lstStyle/>
        <a:p>
          <a:endParaRPr lang="en-US"/>
        </a:p>
      </dgm:t>
    </dgm:pt>
    <dgm:pt modelId="{58AEFA3F-2367-4E13-8CE2-1D9211490FD9}" type="pres">
      <dgm:prSet presAssocID="{1AFA7445-A9CC-4229-8A1B-0587B02E85FC}" presName="Name0" presStyleCnt="0">
        <dgm:presLayoutVars>
          <dgm:chMax val="7"/>
          <dgm:resizeHandles val="exact"/>
        </dgm:presLayoutVars>
      </dgm:prSet>
      <dgm:spPr/>
    </dgm:pt>
    <dgm:pt modelId="{8A641151-EE4C-4CD8-B700-4871DA9A918B}" type="pres">
      <dgm:prSet presAssocID="{1AFA7445-A9CC-4229-8A1B-0587B02E85FC}" presName="comp1" presStyleCnt="0"/>
      <dgm:spPr/>
    </dgm:pt>
    <dgm:pt modelId="{BCFC3A07-338F-46A9-A239-33CA3AC53795}" type="pres">
      <dgm:prSet presAssocID="{1AFA7445-A9CC-4229-8A1B-0587B02E85FC}" presName="circle1" presStyleLbl="node1" presStyleIdx="0" presStyleCnt="7"/>
      <dgm:spPr/>
    </dgm:pt>
    <dgm:pt modelId="{811F1FA9-2E04-45CC-B54F-D43E5F80A07A}" type="pres">
      <dgm:prSet presAssocID="{1AFA7445-A9CC-4229-8A1B-0587B02E85FC}" presName="c1text" presStyleLbl="node1" presStyleIdx="0" presStyleCnt="7">
        <dgm:presLayoutVars>
          <dgm:bulletEnabled val="1"/>
        </dgm:presLayoutVars>
      </dgm:prSet>
      <dgm:spPr/>
    </dgm:pt>
    <dgm:pt modelId="{0E6DCFAA-64C0-4E36-B66F-BD0BC8B2F089}" type="pres">
      <dgm:prSet presAssocID="{1AFA7445-A9CC-4229-8A1B-0587B02E85FC}" presName="comp2" presStyleCnt="0"/>
      <dgm:spPr/>
    </dgm:pt>
    <dgm:pt modelId="{2E8649E4-88A7-4DFB-90D1-99763F463D89}" type="pres">
      <dgm:prSet presAssocID="{1AFA7445-A9CC-4229-8A1B-0587B02E85FC}" presName="circle2" presStyleLbl="node1" presStyleIdx="1" presStyleCnt="7"/>
      <dgm:spPr/>
    </dgm:pt>
    <dgm:pt modelId="{4C8DB7F5-9CC0-4524-B6A1-2703A12F060C}" type="pres">
      <dgm:prSet presAssocID="{1AFA7445-A9CC-4229-8A1B-0587B02E85FC}" presName="c2text" presStyleLbl="node1" presStyleIdx="1" presStyleCnt="7">
        <dgm:presLayoutVars>
          <dgm:bulletEnabled val="1"/>
        </dgm:presLayoutVars>
      </dgm:prSet>
      <dgm:spPr/>
    </dgm:pt>
    <dgm:pt modelId="{1D5EB7E2-26CB-4358-8DB9-A2212FE99EF4}" type="pres">
      <dgm:prSet presAssocID="{1AFA7445-A9CC-4229-8A1B-0587B02E85FC}" presName="comp3" presStyleCnt="0"/>
      <dgm:spPr/>
    </dgm:pt>
    <dgm:pt modelId="{2DCFA794-737C-4A81-9649-398E44FCAD58}" type="pres">
      <dgm:prSet presAssocID="{1AFA7445-A9CC-4229-8A1B-0587B02E85FC}" presName="circle3" presStyleLbl="node1" presStyleIdx="2" presStyleCnt="7"/>
      <dgm:spPr/>
    </dgm:pt>
    <dgm:pt modelId="{C40F530E-2FE0-4A11-BFF8-74C289B4CA63}" type="pres">
      <dgm:prSet presAssocID="{1AFA7445-A9CC-4229-8A1B-0587B02E85FC}" presName="c3text" presStyleLbl="node1" presStyleIdx="2" presStyleCnt="7">
        <dgm:presLayoutVars>
          <dgm:bulletEnabled val="1"/>
        </dgm:presLayoutVars>
      </dgm:prSet>
      <dgm:spPr/>
    </dgm:pt>
    <dgm:pt modelId="{9724A296-600C-4571-B653-B656A2BDF694}" type="pres">
      <dgm:prSet presAssocID="{1AFA7445-A9CC-4229-8A1B-0587B02E85FC}" presName="comp4" presStyleCnt="0"/>
      <dgm:spPr/>
    </dgm:pt>
    <dgm:pt modelId="{3E174361-C8BB-47C7-B492-E011DD4EEF06}" type="pres">
      <dgm:prSet presAssocID="{1AFA7445-A9CC-4229-8A1B-0587B02E85FC}" presName="circle4" presStyleLbl="node1" presStyleIdx="3" presStyleCnt="7"/>
      <dgm:spPr/>
    </dgm:pt>
    <dgm:pt modelId="{0C21CEB5-7471-4A0A-9252-B856B1809367}" type="pres">
      <dgm:prSet presAssocID="{1AFA7445-A9CC-4229-8A1B-0587B02E85FC}" presName="c4text" presStyleLbl="node1" presStyleIdx="3" presStyleCnt="7">
        <dgm:presLayoutVars>
          <dgm:bulletEnabled val="1"/>
        </dgm:presLayoutVars>
      </dgm:prSet>
      <dgm:spPr/>
    </dgm:pt>
    <dgm:pt modelId="{775C638D-ECC6-4552-B2DE-9E82A1FE2DD8}" type="pres">
      <dgm:prSet presAssocID="{1AFA7445-A9CC-4229-8A1B-0587B02E85FC}" presName="comp5" presStyleCnt="0"/>
      <dgm:spPr/>
    </dgm:pt>
    <dgm:pt modelId="{685767DC-683C-4EE8-92EF-6D8928A5DC06}" type="pres">
      <dgm:prSet presAssocID="{1AFA7445-A9CC-4229-8A1B-0587B02E85FC}" presName="circle5" presStyleLbl="node1" presStyleIdx="4" presStyleCnt="7"/>
      <dgm:spPr/>
    </dgm:pt>
    <dgm:pt modelId="{FB15FFFC-6293-4905-BAFF-3D7203A61457}" type="pres">
      <dgm:prSet presAssocID="{1AFA7445-A9CC-4229-8A1B-0587B02E85FC}" presName="c5text" presStyleLbl="node1" presStyleIdx="4" presStyleCnt="7">
        <dgm:presLayoutVars>
          <dgm:bulletEnabled val="1"/>
        </dgm:presLayoutVars>
      </dgm:prSet>
      <dgm:spPr/>
    </dgm:pt>
    <dgm:pt modelId="{0AA9FDAD-9874-47A6-8E34-C578E5BD9D2B}" type="pres">
      <dgm:prSet presAssocID="{1AFA7445-A9CC-4229-8A1B-0587B02E85FC}" presName="comp6" presStyleCnt="0"/>
      <dgm:spPr/>
    </dgm:pt>
    <dgm:pt modelId="{BB2B9796-61BB-4B35-9FE5-0EC9D471E807}" type="pres">
      <dgm:prSet presAssocID="{1AFA7445-A9CC-4229-8A1B-0587B02E85FC}" presName="circle6" presStyleLbl="node1" presStyleIdx="5" presStyleCnt="7"/>
      <dgm:spPr/>
    </dgm:pt>
    <dgm:pt modelId="{B58DFAF6-FAAC-4C1F-B96D-2C736AD2299A}" type="pres">
      <dgm:prSet presAssocID="{1AFA7445-A9CC-4229-8A1B-0587B02E85FC}" presName="c6text" presStyleLbl="node1" presStyleIdx="5" presStyleCnt="7">
        <dgm:presLayoutVars>
          <dgm:bulletEnabled val="1"/>
        </dgm:presLayoutVars>
      </dgm:prSet>
      <dgm:spPr/>
    </dgm:pt>
    <dgm:pt modelId="{C4D342AA-32DE-4CC7-AE02-710E38EC50F1}" type="pres">
      <dgm:prSet presAssocID="{1AFA7445-A9CC-4229-8A1B-0587B02E85FC}" presName="comp7" presStyleCnt="0"/>
      <dgm:spPr/>
    </dgm:pt>
    <dgm:pt modelId="{74BF14B7-87DF-4A4D-A040-DBE1F328477B}" type="pres">
      <dgm:prSet presAssocID="{1AFA7445-A9CC-4229-8A1B-0587B02E85FC}" presName="circle7" presStyleLbl="node1" presStyleIdx="6" presStyleCnt="7"/>
      <dgm:spPr/>
    </dgm:pt>
    <dgm:pt modelId="{54882DD4-D20C-4FC5-ACCB-446406021000}" type="pres">
      <dgm:prSet presAssocID="{1AFA7445-A9CC-4229-8A1B-0587B02E85FC}" presName="c7text" presStyleLbl="node1" presStyleIdx="6" presStyleCnt="7">
        <dgm:presLayoutVars>
          <dgm:bulletEnabled val="1"/>
        </dgm:presLayoutVars>
      </dgm:prSet>
      <dgm:spPr/>
    </dgm:pt>
  </dgm:ptLst>
  <dgm:cxnLst>
    <dgm:cxn modelId="{98A0010D-CFC9-4179-BEEE-A1D9647F578F}" type="presOf" srcId="{75CDD909-8B8F-4262-A305-C8A569E72F40}" destId="{B58DFAF6-FAAC-4C1F-B96D-2C736AD2299A}" srcOrd="1" destOrd="0" presId="urn:microsoft.com/office/officeart/2005/8/layout/venn2"/>
    <dgm:cxn modelId="{BF364D14-4A89-4F58-AD98-83FD3482F523}" srcId="{1AFA7445-A9CC-4229-8A1B-0587B02E85FC}" destId="{75CDD909-8B8F-4262-A305-C8A569E72F40}" srcOrd="5" destOrd="0" parTransId="{0B2499FC-2D03-4700-9681-C0ECE2B081E3}" sibTransId="{C6D8C49B-41AA-4CA7-8276-E69261FF9B17}"/>
    <dgm:cxn modelId="{2ABCEA25-ABE1-44F6-A310-3A4CF240C0F9}" type="presOf" srcId="{19124B73-1216-429E-9943-ACDC828FA503}" destId="{685767DC-683C-4EE8-92EF-6D8928A5DC06}" srcOrd="0" destOrd="0" presId="urn:microsoft.com/office/officeart/2005/8/layout/venn2"/>
    <dgm:cxn modelId="{4C4FDE37-5CF0-4DBF-B226-80A503C41076}" type="presOf" srcId="{912804A6-453C-4E12-B0F5-98BE75B29CEE}" destId="{C40F530E-2FE0-4A11-BFF8-74C289B4CA63}" srcOrd="1" destOrd="0" presId="urn:microsoft.com/office/officeart/2005/8/layout/venn2"/>
    <dgm:cxn modelId="{12479B63-6CAF-4220-BD3F-59608C246C08}" srcId="{1AFA7445-A9CC-4229-8A1B-0587B02E85FC}" destId="{3AAF5C6E-A700-4C04-8ECC-35F4492C3CFD}" srcOrd="3" destOrd="0" parTransId="{680656F1-5442-4D1C-83CD-659B98F86948}" sibTransId="{BCBCAA06-D77B-4D09-A1FC-B1811CD7D978}"/>
    <dgm:cxn modelId="{49583D45-52D4-40A8-A777-3272E0166684}" type="presOf" srcId="{0A5D9C5A-3B93-4978-AD9A-DB03A297AD47}" destId="{BCFC3A07-338F-46A9-A239-33CA3AC53795}" srcOrd="0" destOrd="0" presId="urn:microsoft.com/office/officeart/2005/8/layout/venn2"/>
    <dgm:cxn modelId="{5F583968-7C8F-4D36-A602-C7077F293AA1}" srcId="{1AFA7445-A9CC-4229-8A1B-0587B02E85FC}" destId="{3A80B0DE-F03D-4442-B731-91390922D6C8}" srcOrd="6" destOrd="0" parTransId="{D12A7AB6-4145-4DE2-A16B-4D04651CE6FF}" sibTransId="{778B0D16-57CC-4674-95C4-9B3DBA3C592D}"/>
    <dgm:cxn modelId="{1D858A48-849E-4A3B-B211-B1DBD61BFBD4}" srcId="{1AFA7445-A9CC-4229-8A1B-0587B02E85FC}" destId="{E3F716AA-E8DF-4AEE-A99F-5B2BBE914A38}" srcOrd="1" destOrd="0" parTransId="{D68A79E7-701B-48F2-9691-5666100990C7}" sibTransId="{F4F59076-5AB6-4DC5-BD56-51ED30D97486}"/>
    <dgm:cxn modelId="{A58BD268-C440-4DC4-B5E1-75F94A75FFF3}" type="presOf" srcId="{E3F716AA-E8DF-4AEE-A99F-5B2BBE914A38}" destId="{2E8649E4-88A7-4DFB-90D1-99763F463D89}" srcOrd="0" destOrd="0" presId="urn:microsoft.com/office/officeart/2005/8/layout/venn2"/>
    <dgm:cxn modelId="{FA3EE454-857D-40F5-8D03-791F3A372659}" type="presOf" srcId="{3A80B0DE-F03D-4442-B731-91390922D6C8}" destId="{54882DD4-D20C-4FC5-ACCB-446406021000}" srcOrd="1" destOrd="0" presId="urn:microsoft.com/office/officeart/2005/8/layout/venn2"/>
    <dgm:cxn modelId="{F15D8757-7696-4DD3-8119-C30585DFE596}" type="presOf" srcId="{3AAF5C6E-A700-4C04-8ECC-35F4492C3CFD}" destId="{3E174361-C8BB-47C7-B492-E011DD4EEF06}" srcOrd="0" destOrd="0" presId="urn:microsoft.com/office/officeart/2005/8/layout/venn2"/>
    <dgm:cxn modelId="{75048E58-E5B9-4753-900F-ED15704AE370}" type="presOf" srcId="{0A5D9C5A-3B93-4978-AD9A-DB03A297AD47}" destId="{811F1FA9-2E04-45CC-B54F-D43E5F80A07A}" srcOrd="1" destOrd="0" presId="urn:microsoft.com/office/officeart/2005/8/layout/venn2"/>
    <dgm:cxn modelId="{2CDB30A7-2E25-4703-A30A-35195F285BE6}" type="presOf" srcId="{3AAF5C6E-A700-4C04-8ECC-35F4492C3CFD}" destId="{0C21CEB5-7471-4A0A-9252-B856B1809367}" srcOrd="1" destOrd="0" presId="urn:microsoft.com/office/officeart/2005/8/layout/venn2"/>
    <dgm:cxn modelId="{D03F68AD-08BD-452F-BD81-81846172BF0D}" type="presOf" srcId="{E3F716AA-E8DF-4AEE-A99F-5B2BBE914A38}" destId="{4C8DB7F5-9CC0-4524-B6A1-2703A12F060C}" srcOrd="1" destOrd="0" presId="urn:microsoft.com/office/officeart/2005/8/layout/venn2"/>
    <dgm:cxn modelId="{5711CFAD-89FD-4F88-885D-86FBE78E0523}" srcId="{1AFA7445-A9CC-4229-8A1B-0587B02E85FC}" destId="{0A5D9C5A-3B93-4978-AD9A-DB03A297AD47}" srcOrd="0" destOrd="0" parTransId="{283727BE-83BF-4F63-8B58-E52CAA8EC970}" sibTransId="{DC694592-4228-4F91-B074-B56112026093}"/>
    <dgm:cxn modelId="{31A0F0B6-1FEB-4DBC-8DCA-8A18DFEB1023}" type="presOf" srcId="{19124B73-1216-429E-9943-ACDC828FA503}" destId="{FB15FFFC-6293-4905-BAFF-3D7203A61457}" srcOrd="1" destOrd="0" presId="urn:microsoft.com/office/officeart/2005/8/layout/venn2"/>
    <dgm:cxn modelId="{D26849CC-6204-45BC-99A1-1752B0E40E5B}" type="presOf" srcId="{1AFA7445-A9CC-4229-8A1B-0587B02E85FC}" destId="{58AEFA3F-2367-4E13-8CE2-1D9211490FD9}" srcOrd="0" destOrd="0" presId="urn:microsoft.com/office/officeart/2005/8/layout/venn2"/>
    <dgm:cxn modelId="{E0734AD3-E8EE-41F0-9B47-3B125416B398}" type="presOf" srcId="{912804A6-453C-4E12-B0F5-98BE75B29CEE}" destId="{2DCFA794-737C-4A81-9649-398E44FCAD58}" srcOrd="0" destOrd="0" presId="urn:microsoft.com/office/officeart/2005/8/layout/venn2"/>
    <dgm:cxn modelId="{91F3F6D6-875C-4D6E-97DA-FAD3B7FE28CC}" srcId="{1AFA7445-A9CC-4229-8A1B-0587B02E85FC}" destId="{19124B73-1216-429E-9943-ACDC828FA503}" srcOrd="4" destOrd="0" parTransId="{C4498609-39EB-48B9-80F5-CACEA3510D3B}" sibTransId="{5516C571-1C37-4A7B-88DA-B158C1543EB6}"/>
    <dgm:cxn modelId="{410CA4DF-DF54-4D8F-A3A8-C093AD74B293}" srcId="{1AFA7445-A9CC-4229-8A1B-0587B02E85FC}" destId="{912804A6-453C-4E12-B0F5-98BE75B29CEE}" srcOrd="2" destOrd="0" parTransId="{5F635980-D883-4B8B-86FF-1E5F65E461DA}" sibTransId="{B1DCB1AC-DADD-444A-B338-4E8364204EED}"/>
    <dgm:cxn modelId="{45B7E5ED-8C2B-474B-AA8C-A1FAB2A3BEBE}" type="presOf" srcId="{3A80B0DE-F03D-4442-B731-91390922D6C8}" destId="{74BF14B7-87DF-4A4D-A040-DBE1F328477B}" srcOrd="0" destOrd="0" presId="urn:microsoft.com/office/officeart/2005/8/layout/venn2"/>
    <dgm:cxn modelId="{73B97AF1-61C8-4982-A3B7-2DE9E5CF95E4}" type="presOf" srcId="{75CDD909-8B8F-4262-A305-C8A569E72F40}" destId="{BB2B9796-61BB-4B35-9FE5-0EC9D471E807}" srcOrd="0" destOrd="0" presId="urn:microsoft.com/office/officeart/2005/8/layout/venn2"/>
    <dgm:cxn modelId="{9C1360DB-BCC5-4D5F-875F-DC639B0FF36A}" type="presParOf" srcId="{58AEFA3F-2367-4E13-8CE2-1D9211490FD9}" destId="{8A641151-EE4C-4CD8-B700-4871DA9A918B}" srcOrd="0" destOrd="0" presId="urn:microsoft.com/office/officeart/2005/8/layout/venn2"/>
    <dgm:cxn modelId="{45C11406-D8D9-473F-BAC0-CC0CFC7F5643}" type="presParOf" srcId="{8A641151-EE4C-4CD8-B700-4871DA9A918B}" destId="{BCFC3A07-338F-46A9-A239-33CA3AC53795}" srcOrd="0" destOrd="0" presId="urn:microsoft.com/office/officeart/2005/8/layout/venn2"/>
    <dgm:cxn modelId="{39A83FA3-FBF0-4E75-B92D-D36101C67A6E}" type="presParOf" srcId="{8A641151-EE4C-4CD8-B700-4871DA9A918B}" destId="{811F1FA9-2E04-45CC-B54F-D43E5F80A07A}" srcOrd="1" destOrd="0" presId="urn:microsoft.com/office/officeart/2005/8/layout/venn2"/>
    <dgm:cxn modelId="{C312D37D-6FC6-4205-8494-C5F4E28D2F46}" type="presParOf" srcId="{58AEFA3F-2367-4E13-8CE2-1D9211490FD9}" destId="{0E6DCFAA-64C0-4E36-B66F-BD0BC8B2F089}" srcOrd="1" destOrd="0" presId="urn:microsoft.com/office/officeart/2005/8/layout/venn2"/>
    <dgm:cxn modelId="{46A59E37-1555-467A-A7FE-658F3BB273B8}" type="presParOf" srcId="{0E6DCFAA-64C0-4E36-B66F-BD0BC8B2F089}" destId="{2E8649E4-88A7-4DFB-90D1-99763F463D89}" srcOrd="0" destOrd="0" presId="urn:microsoft.com/office/officeart/2005/8/layout/venn2"/>
    <dgm:cxn modelId="{11218C7E-FAFD-4822-946F-84F602D604E1}" type="presParOf" srcId="{0E6DCFAA-64C0-4E36-B66F-BD0BC8B2F089}" destId="{4C8DB7F5-9CC0-4524-B6A1-2703A12F060C}" srcOrd="1" destOrd="0" presId="urn:microsoft.com/office/officeart/2005/8/layout/venn2"/>
    <dgm:cxn modelId="{9B35B1BF-8E40-4932-B6DD-158CCDCE88AB}" type="presParOf" srcId="{58AEFA3F-2367-4E13-8CE2-1D9211490FD9}" destId="{1D5EB7E2-26CB-4358-8DB9-A2212FE99EF4}" srcOrd="2" destOrd="0" presId="urn:microsoft.com/office/officeart/2005/8/layout/venn2"/>
    <dgm:cxn modelId="{64AB69B3-E3AC-43A6-AC17-20CF1CB21947}" type="presParOf" srcId="{1D5EB7E2-26CB-4358-8DB9-A2212FE99EF4}" destId="{2DCFA794-737C-4A81-9649-398E44FCAD58}" srcOrd="0" destOrd="0" presId="urn:microsoft.com/office/officeart/2005/8/layout/venn2"/>
    <dgm:cxn modelId="{9B60E580-07AC-497C-9B36-3A50BBB35D3E}" type="presParOf" srcId="{1D5EB7E2-26CB-4358-8DB9-A2212FE99EF4}" destId="{C40F530E-2FE0-4A11-BFF8-74C289B4CA63}" srcOrd="1" destOrd="0" presId="urn:microsoft.com/office/officeart/2005/8/layout/venn2"/>
    <dgm:cxn modelId="{27727914-F40D-4042-8D4B-7D578D4F0871}" type="presParOf" srcId="{58AEFA3F-2367-4E13-8CE2-1D9211490FD9}" destId="{9724A296-600C-4571-B653-B656A2BDF694}" srcOrd="3" destOrd="0" presId="urn:microsoft.com/office/officeart/2005/8/layout/venn2"/>
    <dgm:cxn modelId="{C99DD97D-BAA8-4494-8D43-3E459C8B345D}" type="presParOf" srcId="{9724A296-600C-4571-B653-B656A2BDF694}" destId="{3E174361-C8BB-47C7-B492-E011DD4EEF06}" srcOrd="0" destOrd="0" presId="urn:microsoft.com/office/officeart/2005/8/layout/venn2"/>
    <dgm:cxn modelId="{ADBF711F-31C7-4DE3-A86C-72D4A7A9BFB3}" type="presParOf" srcId="{9724A296-600C-4571-B653-B656A2BDF694}" destId="{0C21CEB5-7471-4A0A-9252-B856B1809367}" srcOrd="1" destOrd="0" presId="urn:microsoft.com/office/officeart/2005/8/layout/venn2"/>
    <dgm:cxn modelId="{6C6DD09C-E36D-469E-B667-3310CBAF8539}" type="presParOf" srcId="{58AEFA3F-2367-4E13-8CE2-1D9211490FD9}" destId="{775C638D-ECC6-4552-B2DE-9E82A1FE2DD8}" srcOrd="4" destOrd="0" presId="urn:microsoft.com/office/officeart/2005/8/layout/venn2"/>
    <dgm:cxn modelId="{6DE3AC0B-0BF1-4257-A950-3496BB8ACF44}" type="presParOf" srcId="{775C638D-ECC6-4552-B2DE-9E82A1FE2DD8}" destId="{685767DC-683C-4EE8-92EF-6D8928A5DC06}" srcOrd="0" destOrd="0" presId="urn:microsoft.com/office/officeart/2005/8/layout/venn2"/>
    <dgm:cxn modelId="{EB75A1BC-1E23-4B33-B89D-85050A8F9236}" type="presParOf" srcId="{775C638D-ECC6-4552-B2DE-9E82A1FE2DD8}" destId="{FB15FFFC-6293-4905-BAFF-3D7203A61457}" srcOrd="1" destOrd="0" presId="urn:microsoft.com/office/officeart/2005/8/layout/venn2"/>
    <dgm:cxn modelId="{232DE98C-DE6E-4A9B-9A7C-14A7EA3B72B6}" type="presParOf" srcId="{58AEFA3F-2367-4E13-8CE2-1D9211490FD9}" destId="{0AA9FDAD-9874-47A6-8E34-C578E5BD9D2B}" srcOrd="5" destOrd="0" presId="urn:microsoft.com/office/officeart/2005/8/layout/venn2"/>
    <dgm:cxn modelId="{9C6B720C-7D2E-45A5-A3F5-1A0AC9C26D59}" type="presParOf" srcId="{0AA9FDAD-9874-47A6-8E34-C578E5BD9D2B}" destId="{BB2B9796-61BB-4B35-9FE5-0EC9D471E807}" srcOrd="0" destOrd="0" presId="urn:microsoft.com/office/officeart/2005/8/layout/venn2"/>
    <dgm:cxn modelId="{40E5CA0F-BD11-4D1D-89CE-C2ED0949C6F1}" type="presParOf" srcId="{0AA9FDAD-9874-47A6-8E34-C578E5BD9D2B}" destId="{B58DFAF6-FAAC-4C1F-B96D-2C736AD2299A}" srcOrd="1" destOrd="0" presId="urn:microsoft.com/office/officeart/2005/8/layout/venn2"/>
    <dgm:cxn modelId="{869269B8-50D7-497F-97DC-087040980314}" type="presParOf" srcId="{58AEFA3F-2367-4E13-8CE2-1D9211490FD9}" destId="{C4D342AA-32DE-4CC7-AE02-710E38EC50F1}" srcOrd="6" destOrd="0" presId="urn:microsoft.com/office/officeart/2005/8/layout/venn2"/>
    <dgm:cxn modelId="{B041AA67-385A-4780-BA49-5A711630ADFE}" type="presParOf" srcId="{C4D342AA-32DE-4CC7-AE02-710E38EC50F1}" destId="{74BF14B7-87DF-4A4D-A040-DBE1F328477B}" srcOrd="0" destOrd="0" presId="urn:microsoft.com/office/officeart/2005/8/layout/venn2"/>
    <dgm:cxn modelId="{53508ECC-1B41-4D68-8391-FF46023A4E27}" type="presParOf" srcId="{C4D342AA-32DE-4CC7-AE02-710E38EC50F1}" destId="{54882DD4-D20C-4FC5-ACCB-446406021000}" srcOrd="1" destOrd="0" presId="urn:microsoft.com/office/officeart/2005/8/layout/ven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AFA7445-A9CC-4229-8A1B-0587B02E85FC}" type="doc">
      <dgm:prSet loTypeId="urn:microsoft.com/office/officeart/2005/8/layout/venn2" loCatId="relationship" qsTypeId="urn:microsoft.com/office/officeart/2005/8/quickstyle/simple1" qsCatId="simple" csTypeId="urn:microsoft.com/office/officeart/2005/8/colors/accent1_2" csCatId="accent1" phldr="1"/>
      <dgm:spPr/>
      <dgm:t>
        <a:bodyPr/>
        <a:lstStyle/>
        <a:p>
          <a:endParaRPr lang="en-US"/>
        </a:p>
      </dgm:t>
    </dgm:pt>
    <dgm:pt modelId="{0A5D9C5A-3B93-4978-AD9A-DB03A297AD47}">
      <dgm:prSet phldrT="[Text]"/>
      <dgm:spPr>
        <a:solidFill>
          <a:schemeClr val="accent6">
            <a:lumMod val="75000"/>
          </a:schemeClr>
        </a:solidFill>
      </dgm:spPr>
      <dgm:t>
        <a:bodyPr/>
        <a:lstStyle/>
        <a:p>
          <a:r>
            <a:rPr lang="en-US"/>
            <a:t>Society</a:t>
          </a:r>
        </a:p>
      </dgm:t>
    </dgm:pt>
    <dgm:pt modelId="{283727BE-83BF-4F63-8B58-E52CAA8EC970}" type="parTrans" cxnId="{5711CFAD-89FD-4F88-885D-86FBE78E0523}">
      <dgm:prSet/>
      <dgm:spPr/>
      <dgm:t>
        <a:bodyPr/>
        <a:lstStyle/>
        <a:p>
          <a:endParaRPr lang="en-US"/>
        </a:p>
      </dgm:t>
    </dgm:pt>
    <dgm:pt modelId="{DC694592-4228-4F91-B074-B56112026093}" type="sibTrans" cxnId="{5711CFAD-89FD-4F88-885D-86FBE78E0523}">
      <dgm:prSet/>
      <dgm:spPr/>
      <dgm:t>
        <a:bodyPr/>
        <a:lstStyle/>
        <a:p>
          <a:endParaRPr lang="en-US"/>
        </a:p>
      </dgm:t>
    </dgm:pt>
    <dgm:pt modelId="{19124B73-1216-429E-9943-ACDC828FA503}">
      <dgm:prSet phldrT="[Text]"/>
      <dgm:spPr>
        <a:solidFill>
          <a:srgbClr val="8AC153"/>
        </a:solidFill>
      </dgm:spPr>
      <dgm:t>
        <a:bodyPr/>
        <a:lstStyle/>
        <a:p>
          <a:r>
            <a:rPr lang="en-US"/>
            <a:t>Groups</a:t>
          </a:r>
        </a:p>
      </dgm:t>
    </dgm:pt>
    <dgm:pt modelId="{C4498609-39EB-48B9-80F5-CACEA3510D3B}" type="parTrans" cxnId="{91F3F6D6-875C-4D6E-97DA-FAD3B7FE28CC}">
      <dgm:prSet/>
      <dgm:spPr/>
      <dgm:t>
        <a:bodyPr/>
        <a:lstStyle/>
        <a:p>
          <a:endParaRPr lang="en-US"/>
        </a:p>
      </dgm:t>
    </dgm:pt>
    <dgm:pt modelId="{5516C571-1C37-4A7B-88DA-B158C1543EB6}" type="sibTrans" cxnId="{91F3F6D6-875C-4D6E-97DA-FAD3B7FE28CC}">
      <dgm:prSet/>
      <dgm:spPr/>
      <dgm:t>
        <a:bodyPr/>
        <a:lstStyle/>
        <a:p>
          <a:endParaRPr lang="en-US"/>
        </a:p>
      </dgm:t>
    </dgm:pt>
    <dgm:pt modelId="{75CDD909-8B8F-4262-A305-C8A569E72F40}">
      <dgm:prSet phldrT="[Text]"/>
      <dgm:spPr>
        <a:solidFill>
          <a:srgbClr val="8AC153"/>
        </a:solidFill>
      </dgm:spPr>
      <dgm:t>
        <a:bodyPr/>
        <a:lstStyle/>
        <a:p>
          <a:r>
            <a:rPr lang="en-US"/>
            <a:t>Household</a:t>
          </a:r>
        </a:p>
      </dgm:t>
    </dgm:pt>
    <dgm:pt modelId="{0B2499FC-2D03-4700-9681-C0ECE2B081E3}" type="parTrans" cxnId="{BF364D14-4A89-4F58-AD98-83FD3482F523}">
      <dgm:prSet/>
      <dgm:spPr/>
      <dgm:t>
        <a:bodyPr/>
        <a:lstStyle/>
        <a:p>
          <a:endParaRPr lang="en-US"/>
        </a:p>
      </dgm:t>
    </dgm:pt>
    <dgm:pt modelId="{C6D8C49B-41AA-4CA7-8276-E69261FF9B17}" type="sibTrans" cxnId="{BF364D14-4A89-4F58-AD98-83FD3482F523}">
      <dgm:prSet/>
      <dgm:spPr/>
      <dgm:t>
        <a:bodyPr/>
        <a:lstStyle/>
        <a:p>
          <a:endParaRPr lang="en-US"/>
        </a:p>
      </dgm:t>
    </dgm:pt>
    <dgm:pt modelId="{3A80B0DE-F03D-4442-B731-91390922D6C8}">
      <dgm:prSet phldrT="[Text]"/>
      <dgm:spPr>
        <a:solidFill>
          <a:srgbClr val="8AC153"/>
        </a:solidFill>
      </dgm:spPr>
      <dgm:t>
        <a:bodyPr/>
        <a:lstStyle/>
        <a:p>
          <a:r>
            <a:rPr lang="en-US"/>
            <a:t>Individual</a:t>
          </a:r>
        </a:p>
      </dgm:t>
    </dgm:pt>
    <dgm:pt modelId="{D12A7AB6-4145-4DE2-A16B-4D04651CE6FF}" type="parTrans" cxnId="{5F583968-7C8F-4D36-A602-C7077F293AA1}">
      <dgm:prSet/>
      <dgm:spPr/>
      <dgm:t>
        <a:bodyPr/>
        <a:lstStyle/>
        <a:p>
          <a:endParaRPr lang="en-US"/>
        </a:p>
      </dgm:t>
    </dgm:pt>
    <dgm:pt modelId="{778B0D16-57CC-4674-95C4-9B3DBA3C592D}" type="sibTrans" cxnId="{5F583968-7C8F-4D36-A602-C7077F293AA1}">
      <dgm:prSet/>
      <dgm:spPr/>
      <dgm:t>
        <a:bodyPr/>
        <a:lstStyle/>
        <a:p>
          <a:endParaRPr lang="en-US"/>
        </a:p>
      </dgm:t>
    </dgm:pt>
    <dgm:pt modelId="{3AAF5C6E-A700-4C04-8ECC-35F4492C3CFD}">
      <dgm:prSet phldrT="[Text]"/>
      <dgm:spPr>
        <a:solidFill>
          <a:srgbClr val="8AC153"/>
        </a:solidFill>
      </dgm:spPr>
      <dgm:t>
        <a:bodyPr/>
        <a:lstStyle/>
        <a:p>
          <a:r>
            <a:rPr lang="en-US"/>
            <a:t>Community</a:t>
          </a:r>
        </a:p>
      </dgm:t>
    </dgm:pt>
    <dgm:pt modelId="{680656F1-5442-4D1C-83CD-659B98F86948}" type="parTrans" cxnId="{12479B63-6CAF-4220-BD3F-59608C246C08}">
      <dgm:prSet/>
      <dgm:spPr/>
      <dgm:t>
        <a:bodyPr/>
        <a:lstStyle/>
        <a:p>
          <a:endParaRPr lang="en-US"/>
        </a:p>
      </dgm:t>
    </dgm:pt>
    <dgm:pt modelId="{BCBCAA06-D77B-4D09-A1FC-B1811CD7D978}" type="sibTrans" cxnId="{12479B63-6CAF-4220-BD3F-59608C246C08}">
      <dgm:prSet/>
      <dgm:spPr/>
      <dgm:t>
        <a:bodyPr/>
        <a:lstStyle/>
        <a:p>
          <a:endParaRPr lang="en-US"/>
        </a:p>
      </dgm:t>
    </dgm:pt>
    <dgm:pt modelId="{912804A6-453C-4E12-B0F5-98BE75B29CEE}">
      <dgm:prSet phldrT="[Text]"/>
      <dgm:spPr>
        <a:solidFill>
          <a:schemeClr val="accent6">
            <a:lumMod val="40000"/>
            <a:lumOff val="60000"/>
          </a:schemeClr>
        </a:solidFill>
      </dgm:spPr>
      <dgm:t>
        <a:bodyPr/>
        <a:lstStyle/>
        <a:p>
          <a:r>
            <a:rPr lang="en-US"/>
            <a:t>Markets</a:t>
          </a:r>
        </a:p>
      </dgm:t>
    </dgm:pt>
    <dgm:pt modelId="{5F635980-D883-4B8B-86FF-1E5F65E461DA}" type="parTrans" cxnId="{410CA4DF-DF54-4D8F-A3A8-C093AD74B293}">
      <dgm:prSet/>
      <dgm:spPr/>
      <dgm:t>
        <a:bodyPr/>
        <a:lstStyle/>
        <a:p>
          <a:endParaRPr lang="en-US"/>
        </a:p>
      </dgm:t>
    </dgm:pt>
    <dgm:pt modelId="{B1DCB1AC-DADD-444A-B338-4E8364204EED}" type="sibTrans" cxnId="{410CA4DF-DF54-4D8F-A3A8-C093AD74B293}">
      <dgm:prSet/>
      <dgm:spPr/>
      <dgm:t>
        <a:bodyPr/>
        <a:lstStyle/>
        <a:p>
          <a:endParaRPr lang="en-US"/>
        </a:p>
      </dgm:t>
    </dgm:pt>
    <dgm:pt modelId="{E3F716AA-E8DF-4AEE-A99F-5B2BBE914A38}">
      <dgm:prSet phldrT="[Text]"/>
      <dgm:spPr>
        <a:solidFill>
          <a:schemeClr val="accent6">
            <a:lumMod val="60000"/>
            <a:lumOff val="40000"/>
          </a:schemeClr>
        </a:solidFill>
      </dgm:spPr>
      <dgm:t>
        <a:bodyPr/>
        <a:lstStyle/>
        <a:p>
          <a:r>
            <a:rPr lang="en-US"/>
            <a:t>State</a:t>
          </a:r>
        </a:p>
      </dgm:t>
    </dgm:pt>
    <dgm:pt modelId="{D68A79E7-701B-48F2-9691-5666100990C7}" type="parTrans" cxnId="{1D858A48-849E-4A3B-B211-B1DBD61BFBD4}">
      <dgm:prSet/>
      <dgm:spPr/>
      <dgm:t>
        <a:bodyPr/>
        <a:lstStyle/>
        <a:p>
          <a:endParaRPr lang="en-US"/>
        </a:p>
      </dgm:t>
    </dgm:pt>
    <dgm:pt modelId="{F4F59076-5AB6-4DC5-BD56-51ED30D97486}" type="sibTrans" cxnId="{1D858A48-849E-4A3B-B211-B1DBD61BFBD4}">
      <dgm:prSet/>
      <dgm:spPr/>
      <dgm:t>
        <a:bodyPr/>
        <a:lstStyle/>
        <a:p>
          <a:endParaRPr lang="en-US"/>
        </a:p>
      </dgm:t>
    </dgm:pt>
    <dgm:pt modelId="{58AEFA3F-2367-4E13-8CE2-1D9211490FD9}" type="pres">
      <dgm:prSet presAssocID="{1AFA7445-A9CC-4229-8A1B-0587B02E85FC}" presName="Name0" presStyleCnt="0">
        <dgm:presLayoutVars>
          <dgm:chMax val="7"/>
          <dgm:resizeHandles val="exact"/>
        </dgm:presLayoutVars>
      </dgm:prSet>
      <dgm:spPr/>
    </dgm:pt>
    <dgm:pt modelId="{8A641151-EE4C-4CD8-B700-4871DA9A918B}" type="pres">
      <dgm:prSet presAssocID="{1AFA7445-A9CC-4229-8A1B-0587B02E85FC}" presName="comp1" presStyleCnt="0"/>
      <dgm:spPr/>
    </dgm:pt>
    <dgm:pt modelId="{BCFC3A07-338F-46A9-A239-33CA3AC53795}" type="pres">
      <dgm:prSet presAssocID="{1AFA7445-A9CC-4229-8A1B-0587B02E85FC}" presName="circle1" presStyleLbl="node1" presStyleIdx="0" presStyleCnt="7" custLinFactNeighborX="-1044" custLinFactNeighborY="-8154"/>
      <dgm:spPr/>
    </dgm:pt>
    <dgm:pt modelId="{811F1FA9-2E04-45CC-B54F-D43E5F80A07A}" type="pres">
      <dgm:prSet presAssocID="{1AFA7445-A9CC-4229-8A1B-0587B02E85FC}" presName="c1text" presStyleLbl="node1" presStyleIdx="0" presStyleCnt="7">
        <dgm:presLayoutVars>
          <dgm:bulletEnabled val="1"/>
        </dgm:presLayoutVars>
      </dgm:prSet>
      <dgm:spPr/>
    </dgm:pt>
    <dgm:pt modelId="{0E6DCFAA-64C0-4E36-B66F-BD0BC8B2F089}" type="pres">
      <dgm:prSet presAssocID="{1AFA7445-A9CC-4229-8A1B-0587B02E85FC}" presName="comp2" presStyleCnt="0"/>
      <dgm:spPr/>
    </dgm:pt>
    <dgm:pt modelId="{2E8649E4-88A7-4DFB-90D1-99763F463D89}" type="pres">
      <dgm:prSet presAssocID="{1AFA7445-A9CC-4229-8A1B-0587B02E85FC}" presName="circle2" presStyleLbl="node1" presStyleIdx="1" presStyleCnt="7"/>
      <dgm:spPr/>
    </dgm:pt>
    <dgm:pt modelId="{4C8DB7F5-9CC0-4524-B6A1-2703A12F060C}" type="pres">
      <dgm:prSet presAssocID="{1AFA7445-A9CC-4229-8A1B-0587B02E85FC}" presName="c2text" presStyleLbl="node1" presStyleIdx="1" presStyleCnt="7">
        <dgm:presLayoutVars>
          <dgm:bulletEnabled val="1"/>
        </dgm:presLayoutVars>
      </dgm:prSet>
      <dgm:spPr/>
    </dgm:pt>
    <dgm:pt modelId="{1D5EB7E2-26CB-4358-8DB9-A2212FE99EF4}" type="pres">
      <dgm:prSet presAssocID="{1AFA7445-A9CC-4229-8A1B-0587B02E85FC}" presName="comp3" presStyleCnt="0"/>
      <dgm:spPr/>
    </dgm:pt>
    <dgm:pt modelId="{2DCFA794-737C-4A81-9649-398E44FCAD58}" type="pres">
      <dgm:prSet presAssocID="{1AFA7445-A9CC-4229-8A1B-0587B02E85FC}" presName="circle3" presStyleLbl="node1" presStyleIdx="2" presStyleCnt="7"/>
      <dgm:spPr/>
    </dgm:pt>
    <dgm:pt modelId="{C40F530E-2FE0-4A11-BFF8-74C289B4CA63}" type="pres">
      <dgm:prSet presAssocID="{1AFA7445-A9CC-4229-8A1B-0587B02E85FC}" presName="c3text" presStyleLbl="node1" presStyleIdx="2" presStyleCnt="7">
        <dgm:presLayoutVars>
          <dgm:bulletEnabled val="1"/>
        </dgm:presLayoutVars>
      </dgm:prSet>
      <dgm:spPr/>
    </dgm:pt>
    <dgm:pt modelId="{9724A296-600C-4571-B653-B656A2BDF694}" type="pres">
      <dgm:prSet presAssocID="{1AFA7445-A9CC-4229-8A1B-0587B02E85FC}" presName="comp4" presStyleCnt="0"/>
      <dgm:spPr/>
    </dgm:pt>
    <dgm:pt modelId="{3E174361-C8BB-47C7-B492-E011DD4EEF06}" type="pres">
      <dgm:prSet presAssocID="{1AFA7445-A9CC-4229-8A1B-0587B02E85FC}" presName="circle4" presStyleLbl="node1" presStyleIdx="3" presStyleCnt="7"/>
      <dgm:spPr/>
    </dgm:pt>
    <dgm:pt modelId="{0C21CEB5-7471-4A0A-9252-B856B1809367}" type="pres">
      <dgm:prSet presAssocID="{1AFA7445-A9CC-4229-8A1B-0587B02E85FC}" presName="c4text" presStyleLbl="node1" presStyleIdx="3" presStyleCnt="7">
        <dgm:presLayoutVars>
          <dgm:bulletEnabled val="1"/>
        </dgm:presLayoutVars>
      </dgm:prSet>
      <dgm:spPr/>
    </dgm:pt>
    <dgm:pt modelId="{775C638D-ECC6-4552-B2DE-9E82A1FE2DD8}" type="pres">
      <dgm:prSet presAssocID="{1AFA7445-A9CC-4229-8A1B-0587B02E85FC}" presName="comp5" presStyleCnt="0"/>
      <dgm:spPr/>
    </dgm:pt>
    <dgm:pt modelId="{685767DC-683C-4EE8-92EF-6D8928A5DC06}" type="pres">
      <dgm:prSet presAssocID="{1AFA7445-A9CC-4229-8A1B-0587B02E85FC}" presName="circle5" presStyleLbl="node1" presStyleIdx="4" presStyleCnt="7"/>
      <dgm:spPr/>
    </dgm:pt>
    <dgm:pt modelId="{FB15FFFC-6293-4905-BAFF-3D7203A61457}" type="pres">
      <dgm:prSet presAssocID="{1AFA7445-A9CC-4229-8A1B-0587B02E85FC}" presName="c5text" presStyleLbl="node1" presStyleIdx="4" presStyleCnt="7">
        <dgm:presLayoutVars>
          <dgm:bulletEnabled val="1"/>
        </dgm:presLayoutVars>
      </dgm:prSet>
      <dgm:spPr/>
    </dgm:pt>
    <dgm:pt modelId="{0AA9FDAD-9874-47A6-8E34-C578E5BD9D2B}" type="pres">
      <dgm:prSet presAssocID="{1AFA7445-A9CC-4229-8A1B-0587B02E85FC}" presName="comp6" presStyleCnt="0"/>
      <dgm:spPr/>
    </dgm:pt>
    <dgm:pt modelId="{BB2B9796-61BB-4B35-9FE5-0EC9D471E807}" type="pres">
      <dgm:prSet presAssocID="{1AFA7445-A9CC-4229-8A1B-0587B02E85FC}" presName="circle6" presStyleLbl="node1" presStyleIdx="5" presStyleCnt="7"/>
      <dgm:spPr/>
    </dgm:pt>
    <dgm:pt modelId="{B58DFAF6-FAAC-4C1F-B96D-2C736AD2299A}" type="pres">
      <dgm:prSet presAssocID="{1AFA7445-A9CC-4229-8A1B-0587B02E85FC}" presName="c6text" presStyleLbl="node1" presStyleIdx="5" presStyleCnt="7">
        <dgm:presLayoutVars>
          <dgm:bulletEnabled val="1"/>
        </dgm:presLayoutVars>
      </dgm:prSet>
      <dgm:spPr/>
    </dgm:pt>
    <dgm:pt modelId="{C4D342AA-32DE-4CC7-AE02-710E38EC50F1}" type="pres">
      <dgm:prSet presAssocID="{1AFA7445-A9CC-4229-8A1B-0587B02E85FC}" presName="comp7" presStyleCnt="0"/>
      <dgm:spPr/>
    </dgm:pt>
    <dgm:pt modelId="{74BF14B7-87DF-4A4D-A040-DBE1F328477B}" type="pres">
      <dgm:prSet presAssocID="{1AFA7445-A9CC-4229-8A1B-0587B02E85FC}" presName="circle7" presStyleLbl="node1" presStyleIdx="6" presStyleCnt="7"/>
      <dgm:spPr/>
    </dgm:pt>
    <dgm:pt modelId="{54882DD4-D20C-4FC5-ACCB-446406021000}" type="pres">
      <dgm:prSet presAssocID="{1AFA7445-A9CC-4229-8A1B-0587B02E85FC}" presName="c7text" presStyleLbl="node1" presStyleIdx="6" presStyleCnt="7">
        <dgm:presLayoutVars>
          <dgm:bulletEnabled val="1"/>
        </dgm:presLayoutVars>
      </dgm:prSet>
      <dgm:spPr/>
    </dgm:pt>
  </dgm:ptLst>
  <dgm:cxnLst>
    <dgm:cxn modelId="{98A0010D-CFC9-4179-BEEE-A1D9647F578F}" type="presOf" srcId="{75CDD909-8B8F-4262-A305-C8A569E72F40}" destId="{B58DFAF6-FAAC-4C1F-B96D-2C736AD2299A}" srcOrd="1" destOrd="0" presId="urn:microsoft.com/office/officeart/2005/8/layout/venn2"/>
    <dgm:cxn modelId="{BF364D14-4A89-4F58-AD98-83FD3482F523}" srcId="{1AFA7445-A9CC-4229-8A1B-0587B02E85FC}" destId="{75CDD909-8B8F-4262-A305-C8A569E72F40}" srcOrd="5" destOrd="0" parTransId="{0B2499FC-2D03-4700-9681-C0ECE2B081E3}" sibTransId="{C6D8C49B-41AA-4CA7-8276-E69261FF9B17}"/>
    <dgm:cxn modelId="{2ABCEA25-ABE1-44F6-A310-3A4CF240C0F9}" type="presOf" srcId="{19124B73-1216-429E-9943-ACDC828FA503}" destId="{685767DC-683C-4EE8-92EF-6D8928A5DC06}" srcOrd="0" destOrd="0" presId="urn:microsoft.com/office/officeart/2005/8/layout/venn2"/>
    <dgm:cxn modelId="{4C4FDE37-5CF0-4DBF-B226-80A503C41076}" type="presOf" srcId="{912804A6-453C-4E12-B0F5-98BE75B29CEE}" destId="{C40F530E-2FE0-4A11-BFF8-74C289B4CA63}" srcOrd="1" destOrd="0" presId="urn:microsoft.com/office/officeart/2005/8/layout/venn2"/>
    <dgm:cxn modelId="{12479B63-6CAF-4220-BD3F-59608C246C08}" srcId="{1AFA7445-A9CC-4229-8A1B-0587B02E85FC}" destId="{3AAF5C6E-A700-4C04-8ECC-35F4492C3CFD}" srcOrd="3" destOrd="0" parTransId="{680656F1-5442-4D1C-83CD-659B98F86948}" sibTransId="{BCBCAA06-D77B-4D09-A1FC-B1811CD7D978}"/>
    <dgm:cxn modelId="{49583D45-52D4-40A8-A777-3272E0166684}" type="presOf" srcId="{0A5D9C5A-3B93-4978-AD9A-DB03A297AD47}" destId="{BCFC3A07-338F-46A9-A239-33CA3AC53795}" srcOrd="0" destOrd="0" presId="urn:microsoft.com/office/officeart/2005/8/layout/venn2"/>
    <dgm:cxn modelId="{5F583968-7C8F-4D36-A602-C7077F293AA1}" srcId="{1AFA7445-A9CC-4229-8A1B-0587B02E85FC}" destId="{3A80B0DE-F03D-4442-B731-91390922D6C8}" srcOrd="6" destOrd="0" parTransId="{D12A7AB6-4145-4DE2-A16B-4D04651CE6FF}" sibTransId="{778B0D16-57CC-4674-95C4-9B3DBA3C592D}"/>
    <dgm:cxn modelId="{1D858A48-849E-4A3B-B211-B1DBD61BFBD4}" srcId="{1AFA7445-A9CC-4229-8A1B-0587B02E85FC}" destId="{E3F716AA-E8DF-4AEE-A99F-5B2BBE914A38}" srcOrd="1" destOrd="0" parTransId="{D68A79E7-701B-48F2-9691-5666100990C7}" sibTransId="{F4F59076-5AB6-4DC5-BD56-51ED30D97486}"/>
    <dgm:cxn modelId="{A58BD268-C440-4DC4-B5E1-75F94A75FFF3}" type="presOf" srcId="{E3F716AA-E8DF-4AEE-A99F-5B2BBE914A38}" destId="{2E8649E4-88A7-4DFB-90D1-99763F463D89}" srcOrd="0" destOrd="0" presId="urn:microsoft.com/office/officeart/2005/8/layout/venn2"/>
    <dgm:cxn modelId="{FA3EE454-857D-40F5-8D03-791F3A372659}" type="presOf" srcId="{3A80B0DE-F03D-4442-B731-91390922D6C8}" destId="{54882DD4-D20C-4FC5-ACCB-446406021000}" srcOrd="1" destOrd="0" presId="urn:microsoft.com/office/officeart/2005/8/layout/venn2"/>
    <dgm:cxn modelId="{F15D8757-7696-4DD3-8119-C30585DFE596}" type="presOf" srcId="{3AAF5C6E-A700-4C04-8ECC-35F4492C3CFD}" destId="{3E174361-C8BB-47C7-B492-E011DD4EEF06}" srcOrd="0" destOrd="0" presId="urn:microsoft.com/office/officeart/2005/8/layout/venn2"/>
    <dgm:cxn modelId="{75048E58-E5B9-4753-900F-ED15704AE370}" type="presOf" srcId="{0A5D9C5A-3B93-4978-AD9A-DB03A297AD47}" destId="{811F1FA9-2E04-45CC-B54F-D43E5F80A07A}" srcOrd="1" destOrd="0" presId="urn:microsoft.com/office/officeart/2005/8/layout/venn2"/>
    <dgm:cxn modelId="{2CDB30A7-2E25-4703-A30A-35195F285BE6}" type="presOf" srcId="{3AAF5C6E-A700-4C04-8ECC-35F4492C3CFD}" destId="{0C21CEB5-7471-4A0A-9252-B856B1809367}" srcOrd="1" destOrd="0" presId="urn:microsoft.com/office/officeart/2005/8/layout/venn2"/>
    <dgm:cxn modelId="{D03F68AD-08BD-452F-BD81-81846172BF0D}" type="presOf" srcId="{E3F716AA-E8DF-4AEE-A99F-5B2BBE914A38}" destId="{4C8DB7F5-9CC0-4524-B6A1-2703A12F060C}" srcOrd="1" destOrd="0" presId="urn:microsoft.com/office/officeart/2005/8/layout/venn2"/>
    <dgm:cxn modelId="{5711CFAD-89FD-4F88-885D-86FBE78E0523}" srcId="{1AFA7445-A9CC-4229-8A1B-0587B02E85FC}" destId="{0A5D9C5A-3B93-4978-AD9A-DB03A297AD47}" srcOrd="0" destOrd="0" parTransId="{283727BE-83BF-4F63-8B58-E52CAA8EC970}" sibTransId="{DC694592-4228-4F91-B074-B56112026093}"/>
    <dgm:cxn modelId="{31A0F0B6-1FEB-4DBC-8DCA-8A18DFEB1023}" type="presOf" srcId="{19124B73-1216-429E-9943-ACDC828FA503}" destId="{FB15FFFC-6293-4905-BAFF-3D7203A61457}" srcOrd="1" destOrd="0" presId="urn:microsoft.com/office/officeart/2005/8/layout/venn2"/>
    <dgm:cxn modelId="{D26849CC-6204-45BC-99A1-1752B0E40E5B}" type="presOf" srcId="{1AFA7445-A9CC-4229-8A1B-0587B02E85FC}" destId="{58AEFA3F-2367-4E13-8CE2-1D9211490FD9}" srcOrd="0" destOrd="0" presId="urn:microsoft.com/office/officeart/2005/8/layout/venn2"/>
    <dgm:cxn modelId="{E0734AD3-E8EE-41F0-9B47-3B125416B398}" type="presOf" srcId="{912804A6-453C-4E12-B0F5-98BE75B29CEE}" destId="{2DCFA794-737C-4A81-9649-398E44FCAD58}" srcOrd="0" destOrd="0" presId="urn:microsoft.com/office/officeart/2005/8/layout/venn2"/>
    <dgm:cxn modelId="{91F3F6D6-875C-4D6E-97DA-FAD3B7FE28CC}" srcId="{1AFA7445-A9CC-4229-8A1B-0587B02E85FC}" destId="{19124B73-1216-429E-9943-ACDC828FA503}" srcOrd="4" destOrd="0" parTransId="{C4498609-39EB-48B9-80F5-CACEA3510D3B}" sibTransId="{5516C571-1C37-4A7B-88DA-B158C1543EB6}"/>
    <dgm:cxn modelId="{410CA4DF-DF54-4D8F-A3A8-C093AD74B293}" srcId="{1AFA7445-A9CC-4229-8A1B-0587B02E85FC}" destId="{912804A6-453C-4E12-B0F5-98BE75B29CEE}" srcOrd="2" destOrd="0" parTransId="{5F635980-D883-4B8B-86FF-1E5F65E461DA}" sibTransId="{B1DCB1AC-DADD-444A-B338-4E8364204EED}"/>
    <dgm:cxn modelId="{45B7E5ED-8C2B-474B-AA8C-A1FAB2A3BEBE}" type="presOf" srcId="{3A80B0DE-F03D-4442-B731-91390922D6C8}" destId="{74BF14B7-87DF-4A4D-A040-DBE1F328477B}" srcOrd="0" destOrd="0" presId="urn:microsoft.com/office/officeart/2005/8/layout/venn2"/>
    <dgm:cxn modelId="{73B97AF1-61C8-4982-A3B7-2DE9E5CF95E4}" type="presOf" srcId="{75CDD909-8B8F-4262-A305-C8A569E72F40}" destId="{BB2B9796-61BB-4B35-9FE5-0EC9D471E807}" srcOrd="0" destOrd="0" presId="urn:microsoft.com/office/officeart/2005/8/layout/venn2"/>
    <dgm:cxn modelId="{9C1360DB-BCC5-4D5F-875F-DC639B0FF36A}" type="presParOf" srcId="{58AEFA3F-2367-4E13-8CE2-1D9211490FD9}" destId="{8A641151-EE4C-4CD8-B700-4871DA9A918B}" srcOrd="0" destOrd="0" presId="urn:microsoft.com/office/officeart/2005/8/layout/venn2"/>
    <dgm:cxn modelId="{45C11406-D8D9-473F-BAC0-CC0CFC7F5643}" type="presParOf" srcId="{8A641151-EE4C-4CD8-B700-4871DA9A918B}" destId="{BCFC3A07-338F-46A9-A239-33CA3AC53795}" srcOrd="0" destOrd="0" presId="urn:microsoft.com/office/officeart/2005/8/layout/venn2"/>
    <dgm:cxn modelId="{39A83FA3-FBF0-4E75-B92D-D36101C67A6E}" type="presParOf" srcId="{8A641151-EE4C-4CD8-B700-4871DA9A918B}" destId="{811F1FA9-2E04-45CC-B54F-D43E5F80A07A}" srcOrd="1" destOrd="0" presId="urn:microsoft.com/office/officeart/2005/8/layout/venn2"/>
    <dgm:cxn modelId="{C312D37D-6FC6-4205-8494-C5F4E28D2F46}" type="presParOf" srcId="{58AEFA3F-2367-4E13-8CE2-1D9211490FD9}" destId="{0E6DCFAA-64C0-4E36-B66F-BD0BC8B2F089}" srcOrd="1" destOrd="0" presId="urn:microsoft.com/office/officeart/2005/8/layout/venn2"/>
    <dgm:cxn modelId="{46A59E37-1555-467A-A7FE-658F3BB273B8}" type="presParOf" srcId="{0E6DCFAA-64C0-4E36-B66F-BD0BC8B2F089}" destId="{2E8649E4-88A7-4DFB-90D1-99763F463D89}" srcOrd="0" destOrd="0" presId="urn:microsoft.com/office/officeart/2005/8/layout/venn2"/>
    <dgm:cxn modelId="{11218C7E-FAFD-4822-946F-84F602D604E1}" type="presParOf" srcId="{0E6DCFAA-64C0-4E36-B66F-BD0BC8B2F089}" destId="{4C8DB7F5-9CC0-4524-B6A1-2703A12F060C}" srcOrd="1" destOrd="0" presId="urn:microsoft.com/office/officeart/2005/8/layout/venn2"/>
    <dgm:cxn modelId="{9B35B1BF-8E40-4932-B6DD-158CCDCE88AB}" type="presParOf" srcId="{58AEFA3F-2367-4E13-8CE2-1D9211490FD9}" destId="{1D5EB7E2-26CB-4358-8DB9-A2212FE99EF4}" srcOrd="2" destOrd="0" presId="urn:microsoft.com/office/officeart/2005/8/layout/venn2"/>
    <dgm:cxn modelId="{64AB69B3-E3AC-43A6-AC17-20CF1CB21947}" type="presParOf" srcId="{1D5EB7E2-26CB-4358-8DB9-A2212FE99EF4}" destId="{2DCFA794-737C-4A81-9649-398E44FCAD58}" srcOrd="0" destOrd="0" presId="urn:microsoft.com/office/officeart/2005/8/layout/venn2"/>
    <dgm:cxn modelId="{9B60E580-07AC-497C-9B36-3A50BBB35D3E}" type="presParOf" srcId="{1D5EB7E2-26CB-4358-8DB9-A2212FE99EF4}" destId="{C40F530E-2FE0-4A11-BFF8-74C289B4CA63}" srcOrd="1" destOrd="0" presId="urn:microsoft.com/office/officeart/2005/8/layout/venn2"/>
    <dgm:cxn modelId="{27727914-F40D-4042-8D4B-7D578D4F0871}" type="presParOf" srcId="{58AEFA3F-2367-4E13-8CE2-1D9211490FD9}" destId="{9724A296-600C-4571-B653-B656A2BDF694}" srcOrd="3" destOrd="0" presId="urn:microsoft.com/office/officeart/2005/8/layout/venn2"/>
    <dgm:cxn modelId="{C99DD97D-BAA8-4494-8D43-3E459C8B345D}" type="presParOf" srcId="{9724A296-600C-4571-B653-B656A2BDF694}" destId="{3E174361-C8BB-47C7-B492-E011DD4EEF06}" srcOrd="0" destOrd="0" presId="urn:microsoft.com/office/officeart/2005/8/layout/venn2"/>
    <dgm:cxn modelId="{ADBF711F-31C7-4DE3-A86C-72D4A7A9BFB3}" type="presParOf" srcId="{9724A296-600C-4571-B653-B656A2BDF694}" destId="{0C21CEB5-7471-4A0A-9252-B856B1809367}" srcOrd="1" destOrd="0" presId="urn:microsoft.com/office/officeart/2005/8/layout/venn2"/>
    <dgm:cxn modelId="{6C6DD09C-E36D-469E-B667-3310CBAF8539}" type="presParOf" srcId="{58AEFA3F-2367-4E13-8CE2-1D9211490FD9}" destId="{775C638D-ECC6-4552-B2DE-9E82A1FE2DD8}" srcOrd="4" destOrd="0" presId="urn:microsoft.com/office/officeart/2005/8/layout/venn2"/>
    <dgm:cxn modelId="{6DE3AC0B-0BF1-4257-A950-3496BB8ACF44}" type="presParOf" srcId="{775C638D-ECC6-4552-B2DE-9E82A1FE2DD8}" destId="{685767DC-683C-4EE8-92EF-6D8928A5DC06}" srcOrd="0" destOrd="0" presId="urn:microsoft.com/office/officeart/2005/8/layout/venn2"/>
    <dgm:cxn modelId="{EB75A1BC-1E23-4B33-B89D-85050A8F9236}" type="presParOf" srcId="{775C638D-ECC6-4552-B2DE-9E82A1FE2DD8}" destId="{FB15FFFC-6293-4905-BAFF-3D7203A61457}" srcOrd="1" destOrd="0" presId="urn:microsoft.com/office/officeart/2005/8/layout/venn2"/>
    <dgm:cxn modelId="{232DE98C-DE6E-4A9B-9A7C-14A7EA3B72B6}" type="presParOf" srcId="{58AEFA3F-2367-4E13-8CE2-1D9211490FD9}" destId="{0AA9FDAD-9874-47A6-8E34-C578E5BD9D2B}" srcOrd="5" destOrd="0" presId="urn:microsoft.com/office/officeart/2005/8/layout/venn2"/>
    <dgm:cxn modelId="{9C6B720C-7D2E-45A5-A3F5-1A0AC9C26D59}" type="presParOf" srcId="{0AA9FDAD-9874-47A6-8E34-C578E5BD9D2B}" destId="{BB2B9796-61BB-4B35-9FE5-0EC9D471E807}" srcOrd="0" destOrd="0" presId="urn:microsoft.com/office/officeart/2005/8/layout/venn2"/>
    <dgm:cxn modelId="{40E5CA0F-BD11-4D1D-89CE-C2ED0949C6F1}" type="presParOf" srcId="{0AA9FDAD-9874-47A6-8E34-C578E5BD9D2B}" destId="{B58DFAF6-FAAC-4C1F-B96D-2C736AD2299A}" srcOrd="1" destOrd="0" presId="urn:microsoft.com/office/officeart/2005/8/layout/venn2"/>
    <dgm:cxn modelId="{869269B8-50D7-497F-97DC-087040980314}" type="presParOf" srcId="{58AEFA3F-2367-4E13-8CE2-1D9211490FD9}" destId="{C4D342AA-32DE-4CC7-AE02-710E38EC50F1}" srcOrd="6" destOrd="0" presId="urn:microsoft.com/office/officeart/2005/8/layout/venn2"/>
    <dgm:cxn modelId="{B041AA67-385A-4780-BA49-5A711630ADFE}" type="presParOf" srcId="{C4D342AA-32DE-4CC7-AE02-710E38EC50F1}" destId="{74BF14B7-87DF-4A4D-A040-DBE1F328477B}" srcOrd="0" destOrd="0" presId="urn:microsoft.com/office/officeart/2005/8/layout/venn2"/>
    <dgm:cxn modelId="{53508ECC-1B41-4D68-8391-FF46023A4E27}" type="presParOf" srcId="{C4D342AA-32DE-4CC7-AE02-710E38EC50F1}" destId="{54882DD4-D20C-4FC5-ACCB-446406021000}" srcOrd="1" destOrd="0" presId="urn:microsoft.com/office/officeart/2005/8/layout/ven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AFA7445-A9CC-4229-8A1B-0587B02E85FC}" type="doc">
      <dgm:prSet loTypeId="urn:microsoft.com/office/officeart/2005/8/layout/venn2" loCatId="relationship" qsTypeId="urn:microsoft.com/office/officeart/2005/8/quickstyle/simple1" qsCatId="simple" csTypeId="urn:microsoft.com/office/officeart/2005/8/colors/accent1_2" csCatId="accent1" phldr="1"/>
      <dgm:spPr/>
      <dgm:t>
        <a:bodyPr/>
        <a:lstStyle/>
        <a:p>
          <a:endParaRPr lang="en-US"/>
        </a:p>
      </dgm:t>
    </dgm:pt>
    <dgm:pt modelId="{0A5D9C5A-3B93-4978-AD9A-DB03A297AD47}">
      <dgm:prSet phldrT="[Text]" custT="1"/>
      <dgm:spPr>
        <a:solidFill>
          <a:schemeClr val="accent6">
            <a:lumMod val="75000"/>
          </a:schemeClr>
        </a:solidFill>
        <a:ln>
          <a:noFill/>
        </a:ln>
        <a:effectLst>
          <a:outerShdw blurRad="50800" dist="38100" dir="8100000" algn="tr" rotWithShape="0">
            <a:prstClr val="black">
              <a:alpha val="40000"/>
            </a:prstClr>
          </a:outerShdw>
        </a:effectLst>
      </dgm:spPr>
      <dgm:t>
        <a:bodyPr/>
        <a:lstStyle/>
        <a:p>
          <a:r>
            <a:rPr lang="en-US" sz="200" dirty="0">
              <a:latin typeface="Calibri" panose="020F0502020204030204" pitchFamily="34" charset="0"/>
              <a:cs typeface="Calibri" panose="020F0502020204030204" pitchFamily="34" charset="0"/>
            </a:rPr>
            <a:t>Society</a:t>
          </a:r>
        </a:p>
      </dgm:t>
    </dgm:pt>
    <dgm:pt modelId="{283727BE-83BF-4F63-8B58-E52CAA8EC970}" type="parTrans" cxnId="{5711CFAD-89FD-4F88-885D-86FBE78E0523}">
      <dgm:prSet/>
      <dgm:spPr/>
      <dgm:t>
        <a:bodyPr/>
        <a:lstStyle/>
        <a:p>
          <a:endParaRPr lang="en-US"/>
        </a:p>
      </dgm:t>
    </dgm:pt>
    <dgm:pt modelId="{DC694592-4228-4F91-B074-B56112026093}" type="sibTrans" cxnId="{5711CFAD-89FD-4F88-885D-86FBE78E0523}">
      <dgm:prSet/>
      <dgm:spPr/>
      <dgm:t>
        <a:bodyPr/>
        <a:lstStyle/>
        <a:p>
          <a:endParaRPr lang="en-US"/>
        </a:p>
      </dgm:t>
    </dgm:pt>
    <dgm:pt modelId="{19124B73-1216-429E-9943-ACDC828FA503}">
      <dgm:prSet phldrT="[Text]" custT="1"/>
      <dgm:spPr>
        <a:solidFill>
          <a:schemeClr val="accent6">
            <a:lumMod val="60000"/>
            <a:lumOff val="40000"/>
          </a:schemeClr>
        </a:solidFill>
        <a:ln>
          <a:noFill/>
        </a:ln>
      </dgm:spPr>
      <dgm:t>
        <a:bodyPr/>
        <a:lstStyle/>
        <a:p>
          <a:r>
            <a:rPr lang="en-US" sz="200" dirty="0">
              <a:latin typeface="Calibri" panose="020F0502020204030204" pitchFamily="34" charset="0"/>
              <a:cs typeface="Calibri" panose="020F0502020204030204" pitchFamily="34" charset="0"/>
            </a:rPr>
            <a:t>Groups</a:t>
          </a:r>
        </a:p>
      </dgm:t>
    </dgm:pt>
    <dgm:pt modelId="{C4498609-39EB-48B9-80F5-CACEA3510D3B}" type="parTrans" cxnId="{91F3F6D6-875C-4D6E-97DA-FAD3B7FE28CC}">
      <dgm:prSet/>
      <dgm:spPr/>
      <dgm:t>
        <a:bodyPr/>
        <a:lstStyle/>
        <a:p>
          <a:endParaRPr lang="en-US"/>
        </a:p>
      </dgm:t>
    </dgm:pt>
    <dgm:pt modelId="{5516C571-1C37-4A7B-88DA-B158C1543EB6}" type="sibTrans" cxnId="{91F3F6D6-875C-4D6E-97DA-FAD3B7FE28CC}">
      <dgm:prSet/>
      <dgm:spPr/>
      <dgm:t>
        <a:bodyPr/>
        <a:lstStyle/>
        <a:p>
          <a:endParaRPr lang="en-US"/>
        </a:p>
      </dgm:t>
    </dgm:pt>
    <dgm:pt modelId="{75CDD909-8B8F-4262-A305-C8A569E72F40}">
      <dgm:prSet phldrT="[Text]"/>
      <dgm:spPr>
        <a:solidFill>
          <a:srgbClr val="8AC153"/>
        </a:solidFill>
        <a:ln>
          <a:noFill/>
        </a:ln>
      </dgm:spPr>
      <dgm:t>
        <a:bodyPr/>
        <a:lstStyle/>
        <a:p>
          <a:endParaRPr lang="en-US" dirty="0"/>
        </a:p>
      </dgm:t>
    </dgm:pt>
    <dgm:pt modelId="{0B2499FC-2D03-4700-9681-C0ECE2B081E3}" type="parTrans" cxnId="{BF364D14-4A89-4F58-AD98-83FD3482F523}">
      <dgm:prSet/>
      <dgm:spPr/>
      <dgm:t>
        <a:bodyPr/>
        <a:lstStyle/>
        <a:p>
          <a:endParaRPr lang="en-US"/>
        </a:p>
      </dgm:t>
    </dgm:pt>
    <dgm:pt modelId="{C6D8C49B-41AA-4CA7-8276-E69261FF9B17}" type="sibTrans" cxnId="{BF364D14-4A89-4F58-AD98-83FD3482F523}">
      <dgm:prSet/>
      <dgm:spPr/>
      <dgm:t>
        <a:bodyPr/>
        <a:lstStyle/>
        <a:p>
          <a:endParaRPr lang="en-US"/>
        </a:p>
      </dgm:t>
    </dgm:pt>
    <dgm:pt modelId="{3A80B0DE-F03D-4442-B731-91390922D6C8}">
      <dgm:prSet phldrT="[Text]"/>
      <dgm:spPr>
        <a:solidFill>
          <a:srgbClr val="8AC153"/>
        </a:solidFill>
        <a:ln>
          <a:noFill/>
        </a:ln>
      </dgm:spPr>
      <dgm:t>
        <a:bodyPr/>
        <a:lstStyle/>
        <a:p>
          <a:endParaRPr lang="en-US" dirty="0"/>
        </a:p>
      </dgm:t>
    </dgm:pt>
    <dgm:pt modelId="{D12A7AB6-4145-4DE2-A16B-4D04651CE6FF}" type="parTrans" cxnId="{5F583968-7C8F-4D36-A602-C7077F293AA1}">
      <dgm:prSet/>
      <dgm:spPr/>
      <dgm:t>
        <a:bodyPr/>
        <a:lstStyle/>
        <a:p>
          <a:endParaRPr lang="en-US"/>
        </a:p>
      </dgm:t>
    </dgm:pt>
    <dgm:pt modelId="{778B0D16-57CC-4674-95C4-9B3DBA3C592D}" type="sibTrans" cxnId="{5F583968-7C8F-4D36-A602-C7077F293AA1}">
      <dgm:prSet/>
      <dgm:spPr/>
      <dgm:t>
        <a:bodyPr/>
        <a:lstStyle/>
        <a:p>
          <a:endParaRPr lang="en-US"/>
        </a:p>
      </dgm:t>
    </dgm:pt>
    <dgm:pt modelId="{3AAF5C6E-A700-4C04-8ECC-35F4492C3CFD}">
      <dgm:prSet phldrT="[Text]" custT="1"/>
      <dgm:spPr>
        <a:solidFill>
          <a:srgbClr val="8AC153"/>
        </a:solidFill>
        <a:ln>
          <a:noFill/>
        </a:ln>
      </dgm:spPr>
      <dgm:t>
        <a:bodyPr/>
        <a:lstStyle/>
        <a:p>
          <a:r>
            <a:rPr lang="en-US" sz="200" dirty="0">
              <a:latin typeface="Calibri" panose="020F0502020204030204" pitchFamily="34" charset="0"/>
              <a:cs typeface="Calibri" panose="020F0502020204030204" pitchFamily="34" charset="0"/>
            </a:rPr>
            <a:t>Community</a:t>
          </a:r>
        </a:p>
      </dgm:t>
    </dgm:pt>
    <dgm:pt modelId="{680656F1-5442-4D1C-83CD-659B98F86948}" type="parTrans" cxnId="{12479B63-6CAF-4220-BD3F-59608C246C08}">
      <dgm:prSet/>
      <dgm:spPr/>
      <dgm:t>
        <a:bodyPr/>
        <a:lstStyle/>
        <a:p>
          <a:endParaRPr lang="en-US"/>
        </a:p>
      </dgm:t>
    </dgm:pt>
    <dgm:pt modelId="{BCBCAA06-D77B-4D09-A1FC-B1811CD7D978}" type="sibTrans" cxnId="{12479B63-6CAF-4220-BD3F-59608C246C08}">
      <dgm:prSet/>
      <dgm:spPr/>
      <dgm:t>
        <a:bodyPr/>
        <a:lstStyle/>
        <a:p>
          <a:endParaRPr lang="en-US"/>
        </a:p>
      </dgm:t>
    </dgm:pt>
    <dgm:pt modelId="{912804A6-453C-4E12-B0F5-98BE75B29CEE}">
      <dgm:prSet phldrT="[Text]" custT="1"/>
      <dgm:spPr>
        <a:solidFill>
          <a:schemeClr val="accent6">
            <a:lumMod val="40000"/>
            <a:lumOff val="60000"/>
          </a:schemeClr>
        </a:solidFill>
        <a:ln>
          <a:noFill/>
        </a:ln>
      </dgm:spPr>
      <dgm:t>
        <a:bodyPr/>
        <a:lstStyle/>
        <a:p>
          <a:r>
            <a:rPr lang="en-US" sz="200" dirty="0">
              <a:latin typeface="Calibri" panose="020F0502020204030204" pitchFamily="34" charset="0"/>
              <a:cs typeface="Calibri" panose="020F0502020204030204" pitchFamily="34" charset="0"/>
            </a:rPr>
            <a:t>Markets</a:t>
          </a:r>
        </a:p>
      </dgm:t>
    </dgm:pt>
    <dgm:pt modelId="{5F635980-D883-4B8B-86FF-1E5F65E461DA}" type="parTrans" cxnId="{410CA4DF-DF54-4D8F-A3A8-C093AD74B293}">
      <dgm:prSet/>
      <dgm:spPr/>
      <dgm:t>
        <a:bodyPr/>
        <a:lstStyle/>
        <a:p>
          <a:endParaRPr lang="en-US"/>
        </a:p>
      </dgm:t>
    </dgm:pt>
    <dgm:pt modelId="{B1DCB1AC-DADD-444A-B338-4E8364204EED}" type="sibTrans" cxnId="{410CA4DF-DF54-4D8F-A3A8-C093AD74B293}">
      <dgm:prSet/>
      <dgm:spPr/>
      <dgm:t>
        <a:bodyPr/>
        <a:lstStyle/>
        <a:p>
          <a:endParaRPr lang="en-US"/>
        </a:p>
      </dgm:t>
    </dgm:pt>
    <dgm:pt modelId="{E3F716AA-E8DF-4AEE-A99F-5B2BBE914A38}">
      <dgm:prSet phldrT="[Text]" custT="1"/>
      <dgm:spPr>
        <a:solidFill>
          <a:schemeClr val="accent6">
            <a:lumMod val="60000"/>
            <a:lumOff val="40000"/>
          </a:schemeClr>
        </a:solidFill>
        <a:ln>
          <a:noFill/>
        </a:ln>
      </dgm:spPr>
      <dgm:t>
        <a:bodyPr/>
        <a:lstStyle/>
        <a:p>
          <a:r>
            <a:rPr lang="en-US" sz="200" dirty="0">
              <a:latin typeface="Calibri" panose="020F0502020204030204" pitchFamily="34" charset="0"/>
              <a:cs typeface="Calibri" panose="020F0502020204030204" pitchFamily="34" charset="0"/>
            </a:rPr>
            <a:t>State</a:t>
          </a:r>
        </a:p>
      </dgm:t>
    </dgm:pt>
    <dgm:pt modelId="{D68A79E7-701B-48F2-9691-5666100990C7}" type="parTrans" cxnId="{1D858A48-849E-4A3B-B211-B1DBD61BFBD4}">
      <dgm:prSet/>
      <dgm:spPr/>
      <dgm:t>
        <a:bodyPr/>
        <a:lstStyle/>
        <a:p>
          <a:endParaRPr lang="en-US"/>
        </a:p>
      </dgm:t>
    </dgm:pt>
    <dgm:pt modelId="{F4F59076-5AB6-4DC5-BD56-51ED30D97486}" type="sibTrans" cxnId="{1D858A48-849E-4A3B-B211-B1DBD61BFBD4}">
      <dgm:prSet/>
      <dgm:spPr/>
      <dgm:t>
        <a:bodyPr/>
        <a:lstStyle/>
        <a:p>
          <a:endParaRPr lang="en-US"/>
        </a:p>
      </dgm:t>
    </dgm:pt>
    <dgm:pt modelId="{1A032C7C-6B62-4D45-A0D7-52312470A3EA}">
      <dgm:prSet phldrT="[Text]" custT="1"/>
      <dgm:spPr>
        <a:solidFill>
          <a:srgbClr val="8AC153"/>
        </a:solidFill>
        <a:ln>
          <a:noFill/>
        </a:ln>
      </dgm:spPr>
      <dgm:t>
        <a:bodyPr/>
        <a:lstStyle/>
        <a:p>
          <a:r>
            <a:rPr lang="en-US" sz="200" dirty="0">
              <a:latin typeface="Calibri" panose="020F0502020204030204" pitchFamily="34" charset="0"/>
              <a:cs typeface="Calibri" panose="020F0502020204030204" pitchFamily="34" charset="0"/>
            </a:rPr>
            <a:t>HH</a:t>
          </a:r>
        </a:p>
      </dgm:t>
    </dgm:pt>
    <dgm:pt modelId="{5637D419-AB93-4035-A42D-1EA3FEDDECCE}" type="parTrans" cxnId="{C9A9D649-7F72-4700-8D34-2B124FAE707B}">
      <dgm:prSet/>
      <dgm:spPr/>
      <dgm:t>
        <a:bodyPr/>
        <a:lstStyle/>
        <a:p>
          <a:endParaRPr lang="en-US"/>
        </a:p>
      </dgm:t>
    </dgm:pt>
    <dgm:pt modelId="{327877E5-9CF6-4B0D-BBA4-876E3C131B5C}" type="sibTrans" cxnId="{C9A9D649-7F72-4700-8D34-2B124FAE707B}">
      <dgm:prSet/>
      <dgm:spPr/>
      <dgm:t>
        <a:bodyPr/>
        <a:lstStyle/>
        <a:p>
          <a:endParaRPr lang="en-US"/>
        </a:p>
      </dgm:t>
    </dgm:pt>
    <dgm:pt modelId="{58AEFA3F-2367-4E13-8CE2-1D9211490FD9}" type="pres">
      <dgm:prSet presAssocID="{1AFA7445-A9CC-4229-8A1B-0587B02E85FC}" presName="Name0" presStyleCnt="0">
        <dgm:presLayoutVars>
          <dgm:chMax val="7"/>
          <dgm:resizeHandles val="exact"/>
        </dgm:presLayoutVars>
      </dgm:prSet>
      <dgm:spPr/>
    </dgm:pt>
    <dgm:pt modelId="{8A641151-EE4C-4CD8-B700-4871DA9A918B}" type="pres">
      <dgm:prSet presAssocID="{1AFA7445-A9CC-4229-8A1B-0587B02E85FC}" presName="comp1" presStyleCnt="0"/>
      <dgm:spPr/>
    </dgm:pt>
    <dgm:pt modelId="{BCFC3A07-338F-46A9-A239-33CA3AC53795}" type="pres">
      <dgm:prSet presAssocID="{1AFA7445-A9CC-4229-8A1B-0587B02E85FC}" presName="circle1" presStyleLbl="node1" presStyleIdx="0" presStyleCnt="7" custLinFactNeighborX="-1044" custLinFactNeighborY="-8154"/>
      <dgm:spPr/>
    </dgm:pt>
    <dgm:pt modelId="{811F1FA9-2E04-45CC-B54F-D43E5F80A07A}" type="pres">
      <dgm:prSet presAssocID="{1AFA7445-A9CC-4229-8A1B-0587B02E85FC}" presName="c1text" presStyleLbl="node1" presStyleIdx="0" presStyleCnt="7">
        <dgm:presLayoutVars>
          <dgm:bulletEnabled val="1"/>
        </dgm:presLayoutVars>
      </dgm:prSet>
      <dgm:spPr/>
    </dgm:pt>
    <dgm:pt modelId="{0E6DCFAA-64C0-4E36-B66F-BD0BC8B2F089}" type="pres">
      <dgm:prSet presAssocID="{1AFA7445-A9CC-4229-8A1B-0587B02E85FC}" presName="comp2" presStyleCnt="0"/>
      <dgm:spPr/>
    </dgm:pt>
    <dgm:pt modelId="{2E8649E4-88A7-4DFB-90D1-99763F463D89}" type="pres">
      <dgm:prSet presAssocID="{1AFA7445-A9CC-4229-8A1B-0587B02E85FC}" presName="circle2" presStyleLbl="node1" presStyleIdx="1" presStyleCnt="7"/>
      <dgm:spPr/>
    </dgm:pt>
    <dgm:pt modelId="{4C8DB7F5-9CC0-4524-B6A1-2703A12F060C}" type="pres">
      <dgm:prSet presAssocID="{1AFA7445-A9CC-4229-8A1B-0587B02E85FC}" presName="c2text" presStyleLbl="node1" presStyleIdx="1" presStyleCnt="7">
        <dgm:presLayoutVars>
          <dgm:bulletEnabled val="1"/>
        </dgm:presLayoutVars>
      </dgm:prSet>
      <dgm:spPr/>
    </dgm:pt>
    <dgm:pt modelId="{1D5EB7E2-26CB-4358-8DB9-A2212FE99EF4}" type="pres">
      <dgm:prSet presAssocID="{1AFA7445-A9CC-4229-8A1B-0587B02E85FC}" presName="comp3" presStyleCnt="0"/>
      <dgm:spPr/>
    </dgm:pt>
    <dgm:pt modelId="{2DCFA794-737C-4A81-9649-398E44FCAD58}" type="pres">
      <dgm:prSet presAssocID="{1AFA7445-A9CC-4229-8A1B-0587B02E85FC}" presName="circle3" presStyleLbl="node1" presStyleIdx="2" presStyleCnt="7"/>
      <dgm:spPr/>
    </dgm:pt>
    <dgm:pt modelId="{C40F530E-2FE0-4A11-BFF8-74C289B4CA63}" type="pres">
      <dgm:prSet presAssocID="{1AFA7445-A9CC-4229-8A1B-0587B02E85FC}" presName="c3text" presStyleLbl="node1" presStyleIdx="2" presStyleCnt="7">
        <dgm:presLayoutVars>
          <dgm:bulletEnabled val="1"/>
        </dgm:presLayoutVars>
      </dgm:prSet>
      <dgm:spPr/>
    </dgm:pt>
    <dgm:pt modelId="{9724A296-600C-4571-B653-B656A2BDF694}" type="pres">
      <dgm:prSet presAssocID="{1AFA7445-A9CC-4229-8A1B-0587B02E85FC}" presName="comp4" presStyleCnt="0"/>
      <dgm:spPr/>
    </dgm:pt>
    <dgm:pt modelId="{3E174361-C8BB-47C7-B492-E011DD4EEF06}" type="pres">
      <dgm:prSet presAssocID="{1AFA7445-A9CC-4229-8A1B-0587B02E85FC}" presName="circle4" presStyleLbl="node1" presStyleIdx="3" presStyleCnt="7"/>
      <dgm:spPr/>
    </dgm:pt>
    <dgm:pt modelId="{0C21CEB5-7471-4A0A-9252-B856B1809367}" type="pres">
      <dgm:prSet presAssocID="{1AFA7445-A9CC-4229-8A1B-0587B02E85FC}" presName="c4text" presStyleLbl="node1" presStyleIdx="3" presStyleCnt="7">
        <dgm:presLayoutVars>
          <dgm:bulletEnabled val="1"/>
        </dgm:presLayoutVars>
      </dgm:prSet>
      <dgm:spPr/>
    </dgm:pt>
    <dgm:pt modelId="{775C638D-ECC6-4552-B2DE-9E82A1FE2DD8}" type="pres">
      <dgm:prSet presAssocID="{1AFA7445-A9CC-4229-8A1B-0587B02E85FC}" presName="comp5" presStyleCnt="0"/>
      <dgm:spPr/>
    </dgm:pt>
    <dgm:pt modelId="{685767DC-683C-4EE8-92EF-6D8928A5DC06}" type="pres">
      <dgm:prSet presAssocID="{1AFA7445-A9CC-4229-8A1B-0587B02E85FC}" presName="circle5" presStyleLbl="node1" presStyleIdx="4" presStyleCnt="7"/>
      <dgm:spPr/>
    </dgm:pt>
    <dgm:pt modelId="{FB15FFFC-6293-4905-BAFF-3D7203A61457}" type="pres">
      <dgm:prSet presAssocID="{1AFA7445-A9CC-4229-8A1B-0587B02E85FC}" presName="c5text" presStyleLbl="node1" presStyleIdx="4" presStyleCnt="7">
        <dgm:presLayoutVars>
          <dgm:bulletEnabled val="1"/>
        </dgm:presLayoutVars>
      </dgm:prSet>
      <dgm:spPr/>
    </dgm:pt>
    <dgm:pt modelId="{0AA9FDAD-9874-47A6-8E34-C578E5BD9D2B}" type="pres">
      <dgm:prSet presAssocID="{1AFA7445-A9CC-4229-8A1B-0587B02E85FC}" presName="comp6" presStyleCnt="0"/>
      <dgm:spPr/>
    </dgm:pt>
    <dgm:pt modelId="{BB2B9796-61BB-4B35-9FE5-0EC9D471E807}" type="pres">
      <dgm:prSet presAssocID="{1AFA7445-A9CC-4229-8A1B-0587B02E85FC}" presName="circle6" presStyleLbl="node1" presStyleIdx="5" presStyleCnt="7"/>
      <dgm:spPr/>
    </dgm:pt>
    <dgm:pt modelId="{B58DFAF6-FAAC-4C1F-B96D-2C736AD2299A}" type="pres">
      <dgm:prSet presAssocID="{1AFA7445-A9CC-4229-8A1B-0587B02E85FC}" presName="c6text" presStyleLbl="node1" presStyleIdx="5" presStyleCnt="7">
        <dgm:presLayoutVars>
          <dgm:bulletEnabled val="1"/>
        </dgm:presLayoutVars>
      </dgm:prSet>
      <dgm:spPr/>
    </dgm:pt>
    <dgm:pt modelId="{C4D342AA-32DE-4CC7-AE02-710E38EC50F1}" type="pres">
      <dgm:prSet presAssocID="{1AFA7445-A9CC-4229-8A1B-0587B02E85FC}" presName="comp7" presStyleCnt="0"/>
      <dgm:spPr/>
    </dgm:pt>
    <dgm:pt modelId="{74BF14B7-87DF-4A4D-A040-DBE1F328477B}" type="pres">
      <dgm:prSet presAssocID="{1AFA7445-A9CC-4229-8A1B-0587B02E85FC}" presName="circle7" presStyleLbl="node1" presStyleIdx="6" presStyleCnt="7"/>
      <dgm:spPr/>
    </dgm:pt>
    <dgm:pt modelId="{54882DD4-D20C-4FC5-ACCB-446406021000}" type="pres">
      <dgm:prSet presAssocID="{1AFA7445-A9CC-4229-8A1B-0587B02E85FC}" presName="c7text" presStyleLbl="node1" presStyleIdx="6" presStyleCnt="7">
        <dgm:presLayoutVars>
          <dgm:bulletEnabled val="1"/>
        </dgm:presLayoutVars>
      </dgm:prSet>
      <dgm:spPr/>
    </dgm:pt>
  </dgm:ptLst>
  <dgm:cxnLst>
    <dgm:cxn modelId="{BF364D14-4A89-4F58-AD98-83FD3482F523}" srcId="{1AFA7445-A9CC-4229-8A1B-0587B02E85FC}" destId="{75CDD909-8B8F-4262-A305-C8A569E72F40}" srcOrd="6" destOrd="0" parTransId="{0B2499FC-2D03-4700-9681-C0ECE2B081E3}" sibTransId="{C6D8C49B-41AA-4CA7-8276-E69261FF9B17}"/>
    <dgm:cxn modelId="{2ABCEA25-ABE1-44F6-A310-3A4CF240C0F9}" type="presOf" srcId="{19124B73-1216-429E-9943-ACDC828FA503}" destId="{685767DC-683C-4EE8-92EF-6D8928A5DC06}" srcOrd="0" destOrd="0" presId="urn:microsoft.com/office/officeart/2005/8/layout/venn2"/>
    <dgm:cxn modelId="{4C4FDE37-5CF0-4DBF-B226-80A503C41076}" type="presOf" srcId="{912804A6-453C-4E12-B0F5-98BE75B29CEE}" destId="{C40F530E-2FE0-4A11-BFF8-74C289B4CA63}" srcOrd="1" destOrd="0" presId="urn:microsoft.com/office/officeart/2005/8/layout/venn2"/>
    <dgm:cxn modelId="{E11B1D5E-7C02-4855-8393-DDBD1F674D0E}" type="presOf" srcId="{1A032C7C-6B62-4D45-A0D7-52312470A3EA}" destId="{B58DFAF6-FAAC-4C1F-B96D-2C736AD2299A}" srcOrd="1" destOrd="0" presId="urn:microsoft.com/office/officeart/2005/8/layout/venn2"/>
    <dgm:cxn modelId="{12479B63-6CAF-4220-BD3F-59608C246C08}" srcId="{1AFA7445-A9CC-4229-8A1B-0587B02E85FC}" destId="{3AAF5C6E-A700-4C04-8ECC-35F4492C3CFD}" srcOrd="3" destOrd="0" parTransId="{680656F1-5442-4D1C-83CD-659B98F86948}" sibTransId="{BCBCAA06-D77B-4D09-A1FC-B1811CD7D978}"/>
    <dgm:cxn modelId="{49583D45-52D4-40A8-A777-3272E0166684}" type="presOf" srcId="{0A5D9C5A-3B93-4978-AD9A-DB03A297AD47}" destId="{BCFC3A07-338F-46A9-A239-33CA3AC53795}" srcOrd="0" destOrd="0" presId="urn:microsoft.com/office/officeart/2005/8/layout/venn2"/>
    <dgm:cxn modelId="{5F583968-7C8F-4D36-A602-C7077F293AA1}" srcId="{1AFA7445-A9CC-4229-8A1B-0587B02E85FC}" destId="{3A80B0DE-F03D-4442-B731-91390922D6C8}" srcOrd="7" destOrd="0" parTransId="{D12A7AB6-4145-4DE2-A16B-4D04651CE6FF}" sibTransId="{778B0D16-57CC-4674-95C4-9B3DBA3C592D}"/>
    <dgm:cxn modelId="{1D858A48-849E-4A3B-B211-B1DBD61BFBD4}" srcId="{1AFA7445-A9CC-4229-8A1B-0587B02E85FC}" destId="{E3F716AA-E8DF-4AEE-A99F-5B2BBE914A38}" srcOrd="1" destOrd="0" parTransId="{D68A79E7-701B-48F2-9691-5666100990C7}" sibTransId="{F4F59076-5AB6-4DC5-BD56-51ED30D97486}"/>
    <dgm:cxn modelId="{A58BD268-C440-4DC4-B5E1-75F94A75FFF3}" type="presOf" srcId="{E3F716AA-E8DF-4AEE-A99F-5B2BBE914A38}" destId="{2E8649E4-88A7-4DFB-90D1-99763F463D89}" srcOrd="0" destOrd="0" presId="urn:microsoft.com/office/officeart/2005/8/layout/venn2"/>
    <dgm:cxn modelId="{C9A9D649-7F72-4700-8D34-2B124FAE707B}" srcId="{1AFA7445-A9CC-4229-8A1B-0587B02E85FC}" destId="{1A032C7C-6B62-4D45-A0D7-52312470A3EA}" srcOrd="5" destOrd="0" parTransId="{5637D419-AB93-4035-A42D-1EA3FEDDECCE}" sibTransId="{327877E5-9CF6-4B0D-BBA4-876E3C131B5C}"/>
    <dgm:cxn modelId="{5EAD074E-73E8-4664-A82A-3B19074111AA}" type="presOf" srcId="{1A032C7C-6B62-4D45-A0D7-52312470A3EA}" destId="{BB2B9796-61BB-4B35-9FE5-0EC9D471E807}" srcOrd="0" destOrd="0" presId="urn:microsoft.com/office/officeart/2005/8/layout/venn2"/>
    <dgm:cxn modelId="{C1835253-BD79-401B-9DF8-D7B6A95A3395}" type="presOf" srcId="{75CDD909-8B8F-4262-A305-C8A569E72F40}" destId="{74BF14B7-87DF-4A4D-A040-DBE1F328477B}" srcOrd="0" destOrd="0" presId="urn:microsoft.com/office/officeart/2005/8/layout/venn2"/>
    <dgm:cxn modelId="{F15D8757-7696-4DD3-8119-C30585DFE596}" type="presOf" srcId="{3AAF5C6E-A700-4C04-8ECC-35F4492C3CFD}" destId="{3E174361-C8BB-47C7-B492-E011DD4EEF06}" srcOrd="0" destOrd="0" presId="urn:microsoft.com/office/officeart/2005/8/layout/venn2"/>
    <dgm:cxn modelId="{75048E58-E5B9-4753-900F-ED15704AE370}" type="presOf" srcId="{0A5D9C5A-3B93-4978-AD9A-DB03A297AD47}" destId="{811F1FA9-2E04-45CC-B54F-D43E5F80A07A}" srcOrd="1" destOrd="0" presId="urn:microsoft.com/office/officeart/2005/8/layout/venn2"/>
    <dgm:cxn modelId="{2CDB30A7-2E25-4703-A30A-35195F285BE6}" type="presOf" srcId="{3AAF5C6E-A700-4C04-8ECC-35F4492C3CFD}" destId="{0C21CEB5-7471-4A0A-9252-B856B1809367}" srcOrd="1" destOrd="0" presId="urn:microsoft.com/office/officeart/2005/8/layout/venn2"/>
    <dgm:cxn modelId="{D03F68AD-08BD-452F-BD81-81846172BF0D}" type="presOf" srcId="{E3F716AA-E8DF-4AEE-A99F-5B2BBE914A38}" destId="{4C8DB7F5-9CC0-4524-B6A1-2703A12F060C}" srcOrd="1" destOrd="0" presId="urn:microsoft.com/office/officeart/2005/8/layout/venn2"/>
    <dgm:cxn modelId="{5711CFAD-89FD-4F88-885D-86FBE78E0523}" srcId="{1AFA7445-A9CC-4229-8A1B-0587B02E85FC}" destId="{0A5D9C5A-3B93-4978-AD9A-DB03A297AD47}" srcOrd="0" destOrd="0" parTransId="{283727BE-83BF-4F63-8B58-E52CAA8EC970}" sibTransId="{DC694592-4228-4F91-B074-B56112026093}"/>
    <dgm:cxn modelId="{31A0F0B6-1FEB-4DBC-8DCA-8A18DFEB1023}" type="presOf" srcId="{19124B73-1216-429E-9943-ACDC828FA503}" destId="{FB15FFFC-6293-4905-BAFF-3D7203A61457}" srcOrd="1" destOrd="0" presId="urn:microsoft.com/office/officeart/2005/8/layout/venn2"/>
    <dgm:cxn modelId="{D26849CC-6204-45BC-99A1-1752B0E40E5B}" type="presOf" srcId="{1AFA7445-A9CC-4229-8A1B-0587B02E85FC}" destId="{58AEFA3F-2367-4E13-8CE2-1D9211490FD9}" srcOrd="0" destOrd="0" presId="urn:microsoft.com/office/officeart/2005/8/layout/venn2"/>
    <dgm:cxn modelId="{9D17ADD1-87CD-447D-ADD0-9B0B2680A3F1}" type="presOf" srcId="{75CDD909-8B8F-4262-A305-C8A569E72F40}" destId="{54882DD4-D20C-4FC5-ACCB-446406021000}" srcOrd="1" destOrd="0" presId="urn:microsoft.com/office/officeart/2005/8/layout/venn2"/>
    <dgm:cxn modelId="{E0734AD3-E8EE-41F0-9B47-3B125416B398}" type="presOf" srcId="{912804A6-453C-4E12-B0F5-98BE75B29CEE}" destId="{2DCFA794-737C-4A81-9649-398E44FCAD58}" srcOrd="0" destOrd="0" presId="urn:microsoft.com/office/officeart/2005/8/layout/venn2"/>
    <dgm:cxn modelId="{91F3F6D6-875C-4D6E-97DA-FAD3B7FE28CC}" srcId="{1AFA7445-A9CC-4229-8A1B-0587B02E85FC}" destId="{19124B73-1216-429E-9943-ACDC828FA503}" srcOrd="4" destOrd="0" parTransId="{C4498609-39EB-48B9-80F5-CACEA3510D3B}" sibTransId="{5516C571-1C37-4A7B-88DA-B158C1543EB6}"/>
    <dgm:cxn modelId="{410CA4DF-DF54-4D8F-A3A8-C093AD74B293}" srcId="{1AFA7445-A9CC-4229-8A1B-0587B02E85FC}" destId="{912804A6-453C-4E12-B0F5-98BE75B29CEE}" srcOrd="2" destOrd="0" parTransId="{5F635980-D883-4B8B-86FF-1E5F65E461DA}" sibTransId="{B1DCB1AC-DADD-444A-B338-4E8364204EED}"/>
    <dgm:cxn modelId="{9C1360DB-BCC5-4D5F-875F-DC639B0FF36A}" type="presParOf" srcId="{58AEFA3F-2367-4E13-8CE2-1D9211490FD9}" destId="{8A641151-EE4C-4CD8-B700-4871DA9A918B}" srcOrd="0" destOrd="0" presId="urn:microsoft.com/office/officeart/2005/8/layout/venn2"/>
    <dgm:cxn modelId="{45C11406-D8D9-473F-BAC0-CC0CFC7F5643}" type="presParOf" srcId="{8A641151-EE4C-4CD8-B700-4871DA9A918B}" destId="{BCFC3A07-338F-46A9-A239-33CA3AC53795}" srcOrd="0" destOrd="0" presId="urn:microsoft.com/office/officeart/2005/8/layout/venn2"/>
    <dgm:cxn modelId="{39A83FA3-FBF0-4E75-B92D-D36101C67A6E}" type="presParOf" srcId="{8A641151-EE4C-4CD8-B700-4871DA9A918B}" destId="{811F1FA9-2E04-45CC-B54F-D43E5F80A07A}" srcOrd="1" destOrd="0" presId="urn:microsoft.com/office/officeart/2005/8/layout/venn2"/>
    <dgm:cxn modelId="{C312D37D-6FC6-4205-8494-C5F4E28D2F46}" type="presParOf" srcId="{58AEFA3F-2367-4E13-8CE2-1D9211490FD9}" destId="{0E6DCFAA-64C0-4E36-B66F-BD0BC8B2F089}" srcOrd="1" destOrd="0" presId="urn:microsoft.com/office/officeart/2005/8/layout/venn2"/>
    <dgm:cxn modelId="{46A59E37-1555-467A-A7FE-658F3BB273B8}" type="presParOf" srcId="{0E6DCFAA-64C0-4E36-B66F-BD0BC8B2F089}" destId="{2E8649E4-88A7-4DFB-90D1-99763F463D89}" srcOrd="0" destOrd="0" presId="urn:microsoft.com/office/officeart/2005/8/layout/venn2"/>
    <dgm:cxn modelId="{11218C7E-FAFD-4822-946F-84F602D604E1}" type="presParOf" srcId="{0E6DCFAA-64C0-4E36-B66F-BD0BC8B2F089}" destId="{4C8DB7F5-9CC0-4524-B6A1-2703A12F060C}" srcOrd="1" destOrd="0" presId="urn:microsoft.com/office/officeart/2005/8/layout/venn2"/>
    <dgm:cxn modelId="{9B35B1BF-8E40-4932-B6DD-158CCDCE88AB}" type="presParOf" srcId="{58AEFA3F-2367-4E13-8CE2-1D9211490FD9}" destId="{1D5EB7E2-26CB-4358-8DB9-A2212FE99EF4}" srcOrd="2" destOrd="0" presId="urn:microsoft.com/office/officeart/2005/8/layout/venn2"/>
    <dgm:cxn modelId="{64AB69B3-E3AC-43A6-AC17-20CF1CB21947}" type="presParOf" srcId="{1D5EB7E2-26CB-4358-8DB9-A2212FE99EF4}" destId="{2DCFA794-737C-4A81-9649-398E44FCAD58}" srcOrd="0" destOrd="0" presId="urn:microsoft.com/office/officeart/2005/8/layout/venn2"/>
    <dgm:cxn modelId="{9B60E580-07AC-497C-9B36-3A50BBB35D3E}" type="presParOf" srcId="{1D5EB7E2-26CB-4358-8DB9-A2212FE99EF4}" destId="{C40F530E-2FE0-4A11-BFF8-74C289B4CA63}" srcOrd="1" destOrd="0" presId="urn:microsoft.com/office/officeart/2005/8/layout/venn2"/>
    <dgm:cxn modelId="{27727914-F40D-4042-8D4B-7D578D4F0871}" type="presParOf" srcId="{58AEFA3F-2367-4E13-8CE2-1D9211490FD9}" destId="{9724A296-600C-4571-B653-B656A2BDF694}" srcOrd="3" destOrd="0" presId="urn:microsoft.com/office/officeart/2005/8/layout/venn2"/>
    <dgm:cxn modelId="{C99DD97D-BAA8-4494-8D43-3E459C8B345D}" type="presParOf" srcId="{9724A296-600C-4571-B653-B656A2BDF694}" destId="{3E174361-C8BB-47C7-B492-E011DD4EEF06}" srcOrd="0" destOrd="0" presId="urn:microsoft.com/office/officeart/2005/8/layout/venn2"/>
    <dgm:cxn modelId="{ADBF711F-31C7-4DE3-A86C-72D4A7A9BFB3}" type="presParOf" srcId="{9724A296-600C-4571-B653-B656A2BDF694}" destId="{0C21CEB5-7471-4A0A-9252-B856B1809367}" srcOrd="1" destOrd="0" presId="urn:microsoft.com/office/officeart/2005/8/layout/venn2"/>
    <dgm:cxn modelId="{6C6DD09C-E36D-469E-B667-3310CBAF8539}" type="presParOf" srcId="{58AEFA3F-2367-4E13-8CE2-1D9211490FD9}" destId="{775C638D-ECC6-4552-B2DE-9E82A1FE2DD8}" srcOrd="4" destOrd="0" presId="urn:microsoft.com/office/officeart/2005/8/layout/venn2"/>
    <dgm:cxn modelId="{6DE3AC0B-0BF1-4257-A950-3496BB8ACF44}" type="presParOf" srcId="{775C638D-ECC6-4552-B2DE-9E82A1FE2DD8}" destId="{685767DC-683C-4EE8-92EF-6D8928A5DC06}" srcOrd="0" destOrd="0" presId="urn:microsoft.com/office/officeart/2005/8/layout/venn2"/>
    <dgm:cxn modelId="{EB75A1BC-1E23-4B33-B89D-85050A8F9236}" type="presParOf" srcId="{775C638D-ECC6-4552-B2DE-9E82A1FE2DD8}" destId="{FB15FFFC-6293-4905-BAFF-3D7203A61457}" srcOrd="1" destOrd="0" presId="urn:microsoft.com/office/officeart/2005/8/layout/venn2"/>
    <dgm:cxn modelId="{232DE98C-DE6E-4A9B-9A7C-14A7EA3B72B6}" type="presParOf" srcId="{58AEFA3F-2367-4E13-8CE2-1D9211490FD9}" destId="{0AA9FDAD-9874-47A6-8E34-C578E5BD9D2B}" srcOrd="5" destOrd="0" presId="urn:microsoft.com/office/officeart/2005/8/layout/venn2"/>
    <dgm:cxn modelId="{9C6B720C-7D2E-45A5-A3F5-1A0AC9C26D59}" type="presParOf" srcId="{0AA9FDAD-9874-47A6-8E34-C578E5BD9D2B}" destId="{BB2B9796-61BB-4B35-9FE5-0EC9D471E807}" srcOrd="0" destOrd="0" presId="urn:microsoft.com/office/officeart/2005/8/layout/venn2"/>
    <dgm:cxn modelId="{40E5CA0F-BD11-4D1D-89CE-C2ED0949C6F1}" type="presParOf" srcId="{0AA9FDAD-9874-47A6-8E34-C578E5BD9D2B}" destId="{B58DFAF6-FAAC-4C1F-B96D-2C736AD2299A}" srcOrd="1" destOrd="0" presId="urn:microsoft.com/office/officeart/2005/8/layout/venn2"/>
    <dgm:cxn modelId="{869269B8-50D7-497F-97DC-087040980314}" type="presParOf" srcId="{58AEFA3F-2367-4E13-8CE2-1D9211490FD9}" destId="{C4D342AA-32DE-4CC7-AE02-710E38EC50F1}" srcOrd="6" destOrd="0" presId="urn:microsoft.com/office/officeart/2005/8/layout/venn2"/>
    <dgm:cxn modelId="{B041AA67-385A-4780-BA49-5A711630ADFE}" type="presParOf" srcId="{C4D342AA-32DE-4CC7-AE02-710E38EC50F1}" destId="{74BF14B7-87DF-4A4D-A040-DBE1F328477B}" srcOrd="0" destOrd="0" presId="urn:microsoft.com/office/officeart/2005/8/layout/venn2"/>
    <dgm:cxn modelId="{53508ECC-1B41-4D68-8391-FF46023A4E27}" type="presParOf" srcId="{C4D342AA-32DE-4CC7-AE02-710E38EC50F1}" destId="{54882DD4-D20C-4FC5-ACCB-446406021000}" srcOrd="1" destOrd="0" presId="urn:microsoft.com/office/officeart/2005/8/layout/venn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FC3A07-338F-46A9-A239-33CA3AC53795}">
      <dsp:nvSpPr>
        <dsp:cNvPr id="0" name=""/>
        <dsp:cNvSpPr/>
      </dsp:nvSpPr>
      <dsp:spPr>
        <a:xfrm>
          <a:off x="0" y="186537"/>
          <a:ext cx="4257446" cy="4257446"/>
        </a:xfrm>
        <a:prstGeom prst="ellipse">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2672" tIns="42672" rIns="42672" bIns="42672" numCol="1" spcCol="1270" anchor="ctr" anchorCtr="0">
          <a:noAutofit/>
        </a:bodyPr>
        <a:lstStyle/>
        <a:p>
          <a:pPr marL="0" lvl="0" indent="0" algn="ctr" defTabSz="266700">
            <a:lnSpc>
              <a:spcPct val="90000"/>
            </a:lnSpc>
            <a:spcBef>
              <a:spcPct val="0"/>
            </a:spcBef>
            <a:spcAft>
              <a:spcPct val="35000"/>
            </a:spcAft>
            <a:buNone/>
          </a:pPr>
          <a:r>
            <a:rPr lang="en-US" sz="600" kern="1200"/>
            <a:t>Society</a:t>
          </a:r>
        </a:p>
      </dsp:txBody>
      <dsp:txXfrm>
        <a:off x="1330451" y="399409"/>
        <a:ext cx="1596542" cy="425744"/>
      </dsp:txXfrm>
    </dsp:sp>
    <dsp:sp modelId="{2E8649E4-88A7-4DFB-90D1-99763F463D89}">
      <dsp:nvSpPr>
        <dsp:cNvPr id="0" name=""/>
        <dsp:cNvSpPr/>
      </dsp:nvSpPr>
      <dsp:spPr>
        <a:xfrm>
          <a:off x="319308" y="825154"/>
          <a:ext cx="3618829" cy="3618829"/>
        </a:xfrm>
        <a:prstGeom prst="ellipse">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2672" tIns="42672" rIns="42672" bIns="42672" numCol="1" spcCol="1270" anchor="ctr" anchorCtr="0">
          <a:noAutofit/>
        </a:bodyPr>
        <a:lstStyle/>
        <a:p>
          <a:pPr marL="0" lvl="0" indent="0" algn="ctr" defTabSz="266700">
            <a:lnSpc>
              <a:spcPct val="90000"/>
            </a:lnSpc>
            <a:spcBef>
              <a:spcPct val="0"/>
            </a:spcBef>
            <a:spcAft>
              <a:spcPct val="35000"/>
            </a:spcAft>
            <a:buNone/>
          </a:pPr>
          <a:r>
            <a:rPr lang="en-US" sz="600" kern="1200"/>
            <a:t>State</a:t>
          </a:r>
        </a:p>
      </dsp:txBody>
      <dsp:txXfrm>
        <a:off x="1348412" y="1033237"/>
        <a:ext cx="1560620" cy="416165"/>
      </dsp:txXfrm>
    </dsp:sp>
    <dsp:sp modelId="{2DCFA794-737C-4A81-9649-398E44FCAD58}">
      <dsp:nvSpPr>
        <dsp:cNvPr id="0" name=""/>
        <dsp:cNvSpPr/>
      </dsp:nvSpPr>
      <dsp:spPr>
        <a:xfrm>
          <a:off x="638616" y="1463771"/>
          <a:ext cx="2980212" cy="2980212"/>
        </a:xfrm>
        <a:prstGeom prst="ellipse">
          <a:avLst/>
        </a:prstGeom>
        <a:solidFill>
          <a:srgbClr val="F5BB34"/>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2672" tIns="42672" rIns="42672" bIns="42672" numCol="1" spcCol="1270" anchor="ctr" anchorCtr="0">
          <a:noAutofit/>
        </a:bodyPr>
        <a:lstStyle/>
        <a:p>
          <a:pPr marL="0" lvl="0" indent="0" algn="ctr" defTabSz="266700">
            <a:lnSpc>
              <a:spcPct val="90000"/>
            </a:lnSpc>
            <a:spcBef>
              <a:spcPct val="0"/>
            </a:spcBef>
            <a:spcAft>
              <a:spcPct val="35000"/>
            </a:spcAft>
            <a:buNone/>
          </a:pPr>
          <a:r>
            <a:rPr lang="en-US" sz="600" kern="1200"/>
            <a:t>Markets</a:t>
          </a:r>
        </a:p>
      </dsp:txBody>
      <dsp:txXfrm>
        <a:off x="1357593" y="1669405"/>
        <a:ext cx="1542259" cy="411269"/>
      </dsp:txXfrm>
    </dsp:sp>
    <dsp:sp modelId="{3E174361-C8BB-47C7-B492-E011DD4EEF06}">
      <dsp:nvSpPr>
        <dsp:cNvPr id="0" name=""/>
        <dsp:cNvSpPr/>
      </dsp:nvSpPr>
      <dsp:spPr>
        <a:xfrm>
          <a:off x="957925" y="2102388"/>
          <a:ext cx="2341595" cy="2341595"/>
        </a:xfrm>
        <a:prstGeom prst="ellipse">
          <a:avLst/>
        </a:prstGeom>
        <a:solidFill>
          <a:srgbClr val="8AC15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2672" tIns="42672" rIns="42672" bIns="42672" numCol="1" spcCol="1270" anchor="ctr" anchorCtr="0">
          <a:noAutofit/>
        </a:bodyPr>
        <a:lstStyle/>
        <a:p>
          <a:pPr marL="0" lvl="0" indent="0" algn="ctr" defTabSz="266700">
            <a:lnSpc>
              <a:spcPct val="90000"/>
            </a:lnSpc>
            <a:spcBef>
              <a:spcPct val="0"/>
            </a:spcBef>
            <a:spcAft>
              <a:spcPct val="35000"/>
            </a:spcAft>
            <a:buNone/>
          </a:pPr>
          <a:r>
            <a:rPr lang="en-US" sz="600" kern="1200"/>
            <a:t>Community</a:t>
          </a:r>
        </a:p>
      </dsp:txBody>
      <dsp:txXfrm>
        <a:off x="1496492" y="2313131"/>
        <a:ext cx="1264461" cy="421487"/>
      </dsp:txXfrm>
    </dsp:sp>
    <dsp:sp modelId="{685767DC-683C-4EE8-92EF-6D8928A5DC06}">
      <dsp:nvSpPr>
        <dsp:cNvPr id="0" name=""/>
        <dsp:cNvSpPr/>
      </dsp:nvSpPr>
      <dsp:spPr>
        <a:xfrm>
          <a:off x="1277233" y="2741005"/>
          <a:ext cx="1702978" cy="1702978"/>
        </a:xfrm>
        <a:prstGeom prst="ellipse">
          <a:avLst/>
        </a:prstGeom>
        <a:solidFill>
          <a:srgbClr val="8AC15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2672" tIns="42672" rIns="42672" bIns="42672" numCol="1" spcCol="1270" anchor="ctr" anchorCtr="0">
          <a:noAutofit/>
        </a:bodyPr>
        <a:lstStyle/>
        <a:p>
          <a:pPr marL="0" lvl="0" indent="0" algn="ctr" defTabSz="266700">
            <a:lnSpc>
              <a:spcPct val="90000"/>
            </a:lnSpc>
            <a:spcBef>
              <a:spcPct val="0"/>
            </a:spcBef>
            <a:spcAft>
              <a:spcPct val="35000"/>
            </a:spcAft>
            <a:buNone/>
          </a:pPr>
          <a:r>
            <a:rPr lang="en-US" sz="600" kern="1200"/>
            <a:t>Groups</a:t>
          </a:r>
        </a:p>
      </dsp:txBody>
      <dsp:txXfrm>
        <a:off x="1575255" y="2953877"/>
        <a:ext cx="1106935" cy="425744"/>
      </dsp:txXfrm>
    </dsp:sp>
    <dsp:sp modelId="{BB2B9796-61BB-4B35-9FE5-0EC9D471E807}">
      <dsp:nvSpPr>
        <dsp:cNvPr id="0" name=""/>
        <dsp:cNvSpPr/>
      </dsp:nvSpPr>
      <dsp:spPr>
        <a:xfrm>
          <a:off x="1596542" y="3379622"/>
          <a:ext cx="1064361" cy="1064361"/>
        </a:xfrm>
        <a:prstGeom prst="ellipse">
          <a:avLst/>
        </a:prstGeom>
        <a:solidFill>
          <a:srgbClr val="8AC15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2672" tIns="42672" rIns="42672" bIns="42672" numCol="1" spcCol="1270" anchor="ctr" anchorCtr="0">
          <a:noAutofit/>
        </a:bodyPr>
        <a:lstStyle/>
        <a:p>
          <a:pPr marL="0" lvl="0" indent="0" algn="ctr" defTabSz="266700">
            <a:lnSpc>
              <a:spcPct val="90000"/>
            </a:lnSpc>
            <a:spcBef>
              <a:spcPct val="0"/>
            </a:spcBef>
            <a:spcAft>
              <a:spcPct val="35000"/>
            </a:spcAft>
            <a:buNone/>
          </a:pPr>
          <a:r>
            <a:rPr lang="en-US" sz="600" kern="1200"/>
            <a:t>Household</a:t>
          </a:r>
        </a:p>
      </dsp:txBody>
      <dsp:txXfrm>
        <a:off x="1766840" y="3538744"/>
        <a:ext cx="723765" cy="256511"/>
      </dsp:txXfrm>
    </dsp:sp>
    <dsp:sp modelId="{74BF14B7-87DF-4A4D-A040-DBE1F328477B}">
      <dsp:nvSpPr>
        <dsp:cNvPr id="0" name=""/>
        <dsp:cNvSpPr/>
      </dsp:nvSpPr>
      <dsp:spPr>
        <a:xfrm>
          <a:off x="1809414" y="3805366"/>
          <a:ext cx="638616" cy="638616"/>
        </a:xfrm>
        <a:prstGeom prst="ellipse">
          <a:avLst/>
        </a:prstGeom>
        <a:solidFill>
          <a:srgbClr val="8AC15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2672" tIns="42672" rIns="42672" bIns="42672" numCol="1" spcCol="1270" anchor="ctr" anchorCtr="0">
          <a:noAutofit/>
        </a:bodyPr>
        <a:lstStyle/>
        <a:p>
          <a:pPr marL="0" lvl="0" indent="0" algn="ctr" defTabSz="266700">
            <a:lnSpc>
              <a:spcPct val="90000"/>
            </a:lnSpc>
            <a:spcBef>
              <a:spcPct val="0"/>
            </a:spcBef>
            <a:spcAft>
              <a:spcPct val="35000"/>
            </a:spcAft>
            <a:buNone/>
          </a:pPr>
          <a:r>
            <a:rPr lang="en-US" sz="600" kern="1200"/>
            <a:t>Individual</a:t>
          </a:r>
        </a:p>
      </dsp:txBody>
      <dsp:txXfrm>
        <a:off x="1902937" y="3965020"/>
        <a:ext cx="451570" cy="31930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FC3A07-338F-46A9-A239-33CA3AC53795}">
      <dsp:nvSpPr>
        <dsp:cNvPr id="0" name=""/>
        <dsp:cNvSpPr/>
      </dsp:nvSpPr>
      <dsp:spPr>
        <a:xfrm>
          <a:off x="0" y="101916"/>
          <a:ext cx="5282443" cy="5282443"/>
        </a:xfrm>
        <a:prstGeom prst="ellipse">
          <a:avLst/>
        </a:prstGeom>
        <a:solidFill>
          <a:schemeClr val="accent6">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896" tIns="56896" rIns="56896" bIns="56896" numCol="1" spcCol="1270" anchor="ctr" anchorCtr="0">
          <a:noAutofit/>
        </a:bodyPr>
        <a:lstStyle/>
        <a:p>
          <a:pPr marL="0" lvl="0" indent="0" algn="ctr" defTabSz="355600">
            <a:lnSpc>
              <a:spcPct val="90000"/>
            </a:lnSpc>
            <a:spcBef>
              <a:spcPct val="0"/>
            </a:spcBef>
            <a:spcAft>
              <a:spcPct val="35000"/>
            </a:spcAft>
            <a:buNone/>
          </a:pPr>
          <a:r>
            <a:rPr lang="en-US" sz="800" kern="1200"/>
            <a:t>Society</a:t>
          </a:r>
        </a:p>
      </dsp:txBody>
      <dsp:txXfrm>
        <a:off x="1650763" y="366038"/>
        <a:ext cx="1980916" cy="528244"/>
      </dsp:txXfrm>
    </dsp:sp>
    <dsp:sp modelId="{2E8649E4-88A7-4DFB-90D1-99763F463D89}">
      <dsp:nvSpPr>
        <dsp:cNvPr id="0" name=""/>
        <dsp:cNvSpPr/>
      </dsp:nvSpPr>
      <dsp:spPr>
        <a:xfrm>
          <a:off x="396183" y="894282"/>
          <a:ext cx="4490076" cy="4490076"/>
        </a:xfrm>
        <a:prstGeom prst="ellipse">
          <a:avLst/>
        </a:prstGeom>
        <a:solidFill>
          <a:schemeClr val="accent6">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896" tIns="56896" rIns="56896" bIns="56896" numCol="1" spcCol="1270" anchor="ctr" anchorCtr="0">
          <a:noAutofit/>
        </a:bodyPr>
        <a:lstStyle/>
        <a:p>
          <a:pPr marL="0" lvl="0" indent="0" algn="ctr" defTabSz="355600">
            <a:lnSpc>
              <a:spcPct val="90000"/>
            </a:lnSpc>
            <a:spcBef>
              <a:spcPct val="0"/>
            </a:spcBef>
            <a:spcAft>
              <a:spcPct val="35000"/>
            </a:spcAft>
            <a:buNone/>
          </a:pPr>
          <a:r>
            <a:rPr lang="en-US" sz="800" kern="1200"/>
            <a:t>State</a:t>
          </a:r>
        </a:p>
      </dsp:txBody>
      <dsp:txXfrm>
        <a:off x="1673048" y="1152462"/>
        <a:ext cx="1936345" cy="516358"/>
      </dsp:txXfrm>
    </dsp:sp>
    <dsp:sp modelId="{2DCFA794-737C-4A81-9649-398E44FCAD58}">
      <dsp:nvSpPr>
        <dsp:cNvPr id="0" name=""/>
        <dsp:cNvSpPr/>
      </dsp:nvSpPr>
      <dsp:spPr>
        <a:xfrm>
          <a:off x="792366" y="1686649"/>
          <a:ext cx="3697710" cy="3697710"/>
        </a:xfrm>
        <a:prstGeom prst="ellipse">
          <a:avLst/>
        </a:prstGeom>
        <a:solidFill>
          <a:schemeClr val="accent6">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896" tIns="56896" rIns="56896" bIns="56896" numCol="1" spcCol="1270" anchor="ctr" anchorCtr="0">
          <a:noAutofit/>
        </a:bodyPr>
        <a:lstStyle/>
        <a:p>
          <a:pPr marL="0" lvl="0" indent="0" algn="ctr" defTabSz="355600">
            <a:lnSpc>
              <a:spcPct val="90000"/>
            </a:lnSpc>
            <a:spcBef>
              <a:spcPct val="0"/>
            </a:spcBef>
            <a:spcAft>
              <a:spcPct val="35000"/>
            </a:spcAft>
            <a:buNone/>
          </a:pPr>
          <a:r>
            <a:rPr lang="en-US" sz="800" kern="1200"/>
            <a:t>Markets</a:t>
          </a:r>
        </a:p>
      </dsp:txBody>
      <dsp:txXfrm>
        <a:off x="1684439" y="1941791"/>
        <a:ext cx="1913564" cy="510283"/>
      </dsp:txXfrm>
    </dsp:sp>
    <dsp:sp modelId="{3E174361-C8BB-47C7-B492-E011DD4EEF06}">
      <dsp:nvSpPr>
        <dsp:cNvPr id="0" name=""/>
        <dsp:cNvSpPr/>
      </dsp:nvSpPr>
      <dsp:spPr>
        <a:xfrm>
          <a:off x="1188549" y="2479015"/>
          <a:ext cx="2905343" cy="2905343"/>
        </a:xfrm>
        <a:prstGeom prst="ellipse">
          <a:avLst/>
        </a:prstGeom>
        <a:solidFill>
          <a:srgbClr val="8AC15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896" tIns="56896" rIns="56896" bIns="56896" numCol="1" spcCol="1270" anchor="ctr" anchorCtr="0">
          <a:noAutofit/>
        </a:bodyPr>
        <a:lstStyle/>
        <a:p>
          <a:pPr marL="0" lvl="0" indent="0" algn="ctr" defTabSz="355600">
            <a:lnSpc>
              <a:spcPct val="90000"/>
            </a:lnSpc>
            <a:spcBef>
              <a:spcPct val="0"/>
            </a:spcBef>
            <a:spcAft>
              <a:spcPct val="35000"/>
            </a:spcAft>
            <a:buNone/>
          </a:pPr>
          <a:r>
            <a:rPr lang="en-US" sz="800" kern="1200"/>
            <a:t>Community</a:t>
          </a:r>
        </a:p>
      </dsp:txBody>
      <dsp:txXfrm>
        <a:off x="1856778" y="2740496"/>
        <a:ext cx="1568885" cy="522961"/>
      </dsp:txXfrm>
    </dsp:sp>
    <dsp:sp modelId="{685767DC-683C-4EE8-92EF-6D8928A5DC06}">
      <dsp:nvSpPr>
        <dsp:cNvPr id="0" name=""/>
        <dsp:cNvSpPr/>
      </dsp:nvSpPr>
      <dsp:spPr>
        <a:xfrm>
          <a:off x="1584732" y="3271382"/>
          <a:ext cx="2112977" cy="2112977"/>
        </a:xfrm>
        <a:prstGeom prst="ellipse">
          <a:avLst/>
        </a:prstGeom>
        <a:solidFill>
          <a:srgbClr val="8AC15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896" tIns="56896" rIns="56896" bIns="56896" numCol="1" spcCol="1270" anchor="ctr" anchorCtr="0">
          <a:noAutofit/>
        </a:bodyPr>
        <a:lstStyle/>
        <a:p>
          <a:pPr marL="0" lvl="0" indent="0" algn="ctr" defTabSz="355600">
            <a:lnSpc>
              <a:spcPct val="90000"/>
            </a:lnSpc>
            <a:spcBef>
              <a:spcPct val="0"/>
            </a:spcBef>
            <a:spcAft>
              <a:spcPct val="35000"/>
            </a:spcAft>
            <a:buNone/>
          </a:pPr>
          <a:r>
            <a:rPr lang="en-US" sz="800" kern="1200"/>
            <a:t>Groups</a:t>
          </a:r>
        </a:p>
      </dsp:txBody>
      <dsp:txXfrm>
        <a:off x="1954503" y="3535504"/>
        <a:ext cx="1373435" cy="528244"/>
      </dsp:txXfrm>
    </dsp:sp>
    <dsp:sp modelId="{BB2B9796-61BB-4B35-9FE5-0EC9D471E807}">
      <dsp:nvSpPr>
        <dsp:cNvPr id="0" name=""/>
        <dsp:cNvSpPr/>
      </dsp:nvSpPr>
      <dsp:spPr>
        <a:xfrm>
          <a:off x="1980916" y="4063748"/>
          <a:ext cx="1320610" cy="1320610"/>
        </a:xfrm>
        <a:prstGeom prst="ellipse">
          <a:avLst/>
        </a:prstGeom>
        <a:solidFill>
          <a:srgbClr val="8AC15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896" tIns="56896" rIns="56896" bIns="56896" numCol="1" spcCol="1270" anchor="ctr" anchorCtr="0">
          <a:noAutofit/>
        </a:bodyPr>
        <a:lstStyle/>
        <a:p>
          <a:pPr marL="0" lvl="0" indent="0" algn="ctr" defTabSz="355600">
            <a:lnSpc>
              <a:spcPct val="90000"/>
            </a:lnSpc>
            <a:spcBef>
              <a:spcPct val="0"/>
            </a:spcBef>
            <a:spcAft>
              <a:spcPct val="35000"/>
            </a:spcAft>
            <a:buNone/>
          </a:pPr>
          <a:r>
            <a:rPr lang="en-US" sz="800" kern="1200"/>
            <a:t>Household</a:t>
          </a:r>
        </a:p>
      </dsp:txBody>
      <dsp:txXfrm>
        <a:off x="2192213" y="4261180"/>
        <a:ext cx="898015" cy="318267"/>
      </dsp:txXfrm>
    </dsp:sp>
    <dsp:sp modelId="{74BF14B7-87DF-4A4D-A040-DBE1F328477B}">
      <dsp:nvSpPr>
        <dsp:cNvPr id="0" name=""/>
        <dsp:cNvSpPr/>
      </dsp:nvSpPr>
      <dsp:spPr>
        <a:xfrm>
          <a:off x="2245038" y="4591993"/>
          <a:ext cx="792366" cy="792366"/>
        </a:xfrm>
        <a:prstGeom prst="ellipse">
          <a:avLst/>
        </a:prstGeom>
        <a:solidFill>
          <a:srgbClr val="8AC15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896" tIns="56896" rIns="56896" bIns="56896" numCol="1" spcCol="1270" anchor="ctr" anchorCtr="0">
          <a:noAutofit/>
        </a:bodyPr>
        <a:lstStyle/>
        <a:p>
          <a:pPr marL="0" lvl="0" indent="0" algn="ctr" defTabSz="355600">
            <a:lnSpc>
              <a:spcPct val="90000"/>
            </a:lnSpc>
            <a:spcBef>
              <a:spcPct val="0"/>
            </a:spcBef>
            <a:spcAft>
              <a:spcPct val="35000"/>
            </a:spcAft>
            <a:buNone/>
          </a:pPr>
          <a:r>
            <a:rPr lang="en-US" sz="800" kern="1200"/>
            <a:t>Individual</a:t>
          </a:r>
        </a:p>
      </dsp:txBody>
      <dsp:txXfrm>
        <a:off x="2361077" y="4790084"/>
        <a:ext cx="560287" cy="39618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FC3A07-338F-46A9-A239-33CA3AC53795}">
      <dsp:nvSpPr>
        <dsp:cNvPr id="0" name=""/>
        <dsp:cNvSpPr/>
      </dsp:nvSpPr>
      <dsp:spPr>
        <a:xfrm>
          <a:off x="771118" y="0"/>
          <a:ext cx="6176266" cy="6176266"/>
        </a:xfrm>
        <a:prstGeom prst="ellipse">
          <a:avLst/>
        </a:prstGeom>
        <a:solidFill>
          <a:schemeClr val="accent6">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64008" rIns="64008" bIns="64008" numCol="1" spcCol="1270" anchor="ctr" anchorCtr="0">
          <a:noAutofit/>
        </a:bodyPr>
        <a:lstStyle/>
        <a:p>
          <a:pPr marL="0" lvl="0" indent="0" algn="ctr" defTabSz="400050">
            <a:lnSpc>
              <a:spcPct val="90000"/>
            </a:lnSpc>
            <a:spcBef>
              <a:spcPct val="0"/>
            </a:spcBef>
            <a:spcAft>
              <a:spcPct val="35000"/>
            </a:spcAft>
            <a:buNone/>
          </a:pPr>
          <a:r>
            <a:rPr lang="en-US" sz="900" kern="1200"/>
            <a:t>Society</a:t>
          </a:r>
        </a:p>
      </dsp:txBody>
      <dsp:txXfrm>
        <a:off x="2701201" y="308813"/>
        <a:ext cx="2316099" cy="617626"/>
      </dsp:txXfrm>
    </dsp:sp>
    <dsp:sp modelId="{2E8649E4-88A7-4DFB-90D1-99763F463D89}">
      <dsp:nvSpPr>
        <dsp:cNvPr id="0" name=""/>
        <dsp:cNvSpPr/>
      </dsp:nvSpPr>
      <dsp:spPr>
        <a:xfrm>
          <a:off x="1298818" y="926439"/>
          <a:ext cx="5249826" cy="5249826"/>
        </a:xfrm>
        <a:prstGeom prst="ellipse">
          <a:avLst/>
        </a:prstGeom>
        <a:solidFill>
          <a:schemeClr val="accent6">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64008" rIns="64008" bIns="64008" numCol="1" spcCol="1270" anchor="ctr" anchorCtr="0">
          <a:noAutofit/>
        </a:bodyPr>
        <a:lstStyle/>
        <a:p>
          <a:pPr marL="0" lvl="0" indent="0" algn="ctr" defTabSz="400050">
            <a:lnSpc>
              <a:spcPct val="90000"/>
            </a:lnSpc>
            <a:spcBef>
              <a:spcPct val="0"/>
            </a:spcBef>
            <a:spcAft>
              <a:spcPct val="35000"/>
            </a:spcAft>
            <a:buNone/>
          </a:pPr>
          <a:r>
            <a:rPr lang="en-US" sz="900" kern="1200"/>
            <a:t>State</a:t>
          </a:r>
        </a:p>
      </dsp:txBody>
      <dsp:txXfrm>
        <a:off x="2791738" y="1228304"/>
        <a:ext cx="2263987" cy="603730"/>
      </dsp:txXfrm>
    </dsp:sp>
    <dsp:sp modelId="{2DCFA794-737C-4A81-9649-398E44FCAD58}">
      <dsp:nvSpPr>
        <dsp:cNvPr id="0" name=""/>
        <dsp:cNvSpPr/>
      </dsp:nvSpPr>
      <dsp:spPr>
        <a:xfrm>
          <a:off x="1762038" y="1852879"/>
          <a:ext cx="4323386" cy="4323386"/>
        </a:xfrm>
        <a:prstGeom prst="ellipse">
          <a:avLst/>
        </a:prstGeom>
        <a:solidFill>
          <a:schemeClr val="accent6">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64008" rIns="64008" bIns="64008" numCol="1" spcCol="1270" anchor="ctr" anchorCtr="0">
          <a:noAutofit/>
        </a:bodyPr>
        <a:lstStyle/>
        <a:p>
          <a:pPr marL="0" lvl="0" indent="0" algn="ctr" defTabSz="400050">
            <a:lnSpc>
              <a:spcPct val="90000"/>
            </a:lnSpc>
            <a:spcBef>
              <a:spcPct val="0"/>
            </a:spcBef>
            <a:spcAft>
              <a:spcPct val="35000"/>
            </a:spcAft>
            <a:buNone/>
          </a:pPr>
          <a:r>
            <a:rPr lang="en-US" sz="900" kern="1200"/>
            <a:t>Markets</a:t>
          </a:r>
        </a:p>
      </dsp:txBody>
      <dsp:txXfrm>
        <a:off x="2805055" y="2151193"/>
        <a:ext cx="2237352" cy="596627"/>
      </dsp:txXfrm>
    </dsp:sp>
    <dsp:sp modelId="{3E174361-C8BB-47C7-B492-E011DD4EEF06}">
      <dsp:nvSpPr>
        <dsp:cNvPr id="0" name=""/>
        <dsp:cNvSpPr/>
      </dsp:nvSpPr>
      <dsp:spPr>
        <a:xfrm>
          <a:off x="2225258" y="2779319"/>
          <a:ext cx="3396946" cy="3396946"/>
        </a:xfrm>
        <a:prstGeom prst="ellipse">
          <a:avLst/>
        </a:prstGeom>
        <a:solidFill>
          <a:srgbClr val="8AC15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64008" rIns="64008" bIns="64008" numCol="1" spcCol="1270" anchor="ctr" anchorCtr="0">
          <a:noAutofit/>
        </a:bodyPr>
        <a:lstStyle/>
        <a:p>
          <a:pPr marL="0" lvl="0" indent="0" algn="ctr" defTabSz="400050">
            <a:lnSpc>
              <a:spcPct val="90000"/>
            </a:lnSpc>
            <a:spcBef>
              <a:spcPct val="0"/>
            </a:spcBef>
            <a:spcAft>
              <a:spcPct val="35000"/>
            </a:spcAft>
            <a:buNone/>
          </a:pPr>
          <a:r>
            <a:rPr lang="en-US" sz="900" kern="1200"/>
            <a:t>Community</a:t>
          </a:r>
        </a:p>
      </dsp:txBody>
      <dsp:txXfrm>
        <a:off x="3006556" y="3085044"/>
        <a:ext cx="1834351" cy="611450"/>
      </dsp:txXfrm>
    </dsp:sp>
    <dsp:sp modelId="{685767DC-683C-4EE8-92EF-6D8928A5DC06}">
      <dsp:nvSpPr>
        <dsp:cNvPr id="0" name=""/>
        <dsp:cNvSpPr/>
      </dsp:nvSpPr>
      <dsp:spPr>
        <a:xfrm>
          <a:off x="2688478" y="3705759"/>
          <a:ext cx="2470506" cy="2470506"/>
        </a:xfrm>
        <a:prstGeom prst="ellipse">
          <a:avLst/>
        </a:prstGeom>
        <a:solidFill>
          <a:srgbClr val="8AC15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64008" rIns="64008" bIns="64008" numCol="1" spcCol="1270" anchor="ctr" anchorCtr="0">
          <a:noAutofit/>
        </a:bodyPr>
        <a:lstStyle/>
        <a:p>
          <a:pPr marL="0" lvl="0" indent="0" algn="ctr" defTabSz="400050">
            <a:lnSpc>
              <a:spcPct val="90000"/>
            </a:lnSpc>
            <a:spcBef>
              <a:spcPct val="0"/>
            </a:spcBef>
            <a:spcAft>
              <a:spcPct val="35000"/>
            </a:spcAft>
            <a:buNone/>
          </a:pPr>
          <a:r>
            <a:rPr lang="en-US" sz="900" kern="1200"/>
            <a:t>Groups</a:t>
          </a:r>
        </a:p>
      </dsp:txBody>
      <dsp:txXfrm>
        <a:off x="3120817" y="4014572"/>
        <a:ext cx="1605829" cy="617626"/>
      </dsp:txXfrm>
    </dsp:sp>
    <dsp:sp modelId="{BB2B9796-61BB-4B35-9FE5-0EC9D471E807}">
      <dsp:nvSpPr>
        <dsp:cNvPr id="0" name=""/>
        <dsp:cNvSpPr/>
      </dsp:nvSpPr>
      <dsp:spPr>
        <a:xfrm>
          <a:off x="3151698" y="4632199"/>
          <a:ext cx="1544066" cy="1544066"/>
        </a:xfrm>
        <a:prstGeom prst="ellipse">
          <a:avLst/>
        </a:prstGeom>
        <a:solidFill>
          <a:srgbClr val="8AC15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64008" rIns="64008" bIns="64008" numCol="1" spcCol="1270" anchor="ctr" anchorCtr="0">
          <a:noAutofit/>
        </a:bodyPr>
        <a:lstStyle/>
        <a:p>
          <a:pPr marL="0" lvl="0" indent="0" algn="ctr" defTabSz="400050">
            <a:lnSpc>
              <a:spcPct val="90000"/>
            </a:lnSpc>
            <a:spcBef>
              <a:spcPct val="0"/>
            </a:spcBef>
            <a:spcAft>
              <a:spcPct val="35000"/>
            </a:spcAft>
            <a:buNone/>
          </a:pPr>
          <a:r>
            <a:rPr lang="en-US" sz="900" kern="1200"/>
            <a:t>Household</a:t>
          </a:r>
        </a:p>
      </dsp:txBody>
      <dsp:txXfrm>
        <a:off x="3398749" y="4863037"/>
        <a:ext cx="1049965" cy="372120"/>
      </dsp:txXfrm>
    </dsp:sp>
    <dsp:sp modelId="{74BF14B7-87DF-4A4D-A040-DBE1F328477B}">
      <dsp:nvSpPr>
        <dsp:cNvPr id="0" name=""/>
        <dsp:cNvSpPr/>
      </dsp:nvSpPr>
      <dsp:spPr>
        <a:xfrm>
          <a:off x="3460512" y="5249826"/>
          <a:ext cx="926439" cy="926439"/>
        </a:xfrm>
        <a:prstGeom prst="ellipse">
          <a:avLst/>
        </a:prstGeom>
        <a:solidFill>
          <a:srgbClr val="8AC15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64008" rIns="64008" bIns="64008" numCol="1" spcCol="1270" anchor="ctr" anchorCtr="0">
          <a:noAutofit/>
        </a:bodyPr>
        <a:lstStyle/>
        <a:p>
          <a:pPr marL="0" lvl="0" indent="0" algn="ctr" defTabSz="400050">
            <a:lnSpc>
              <a:spcPct val="90000"/>
            </a:lnSpc>
            <a:spcBef>
              <a:spcPct val="0"/>
            </a:spcBef>
            <a:spcAft>
              <a:spcPct val="35000"/>
            </a:spcAft>
            <a:buNone/>
          </a:pPr>
          <a:r>
            <a:rPr lang="en-US" sz="900" kern="1200"/>
            <a:t>Individual</a:t>
          </a:r>
        </a:p>
      </dsp:txBody>
      <dsp:txXfrm>
        <a:off x="3596186" y="5481436"/>
        <a:ext cx="655091" cy="463219"/>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FC3A07-338F-46A9-A239-33CA3AC53795}">
      <dsp:nvSpPr>
        <dsp:cNvPr id="0" name=""/>
        <dsp:cNvSpPr/>
      </dsp:nvSpPr>
      <dsp:spPr>
        <a:xfrm>
          <a:off x="2199" y="0"/>
          <a:ext cx="765230" cy="765230"/>
        </a:xfrm>
        <a:prstGeom prst="ellipse">
          <a:avLst/>
        </a:prstGeom>
        <a:solidFill>
          <a:schemeClr val="accent6">
            <a:lumMod val="75000"/>
          </a:schemeClr>
        </a:solidFill>
        <a:ln w="25400" cap="flat" cmpd="sng" algn="ctr">
          <a:noFill/>
          <a:prstDash val="solid"/>
        </a:ln>
        <a:effectLst>
          <a:outerShdw blurRad="50800" dist="38100" dir="8100000" algn="tr"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14224" tIns="14224" rIns="14224" bIns="14224" numCol="1" spcCol="1270" anchor="ctr" anchorCtr="0">
          <a:noAutofit/>
        </a:bodyPr>
        <a:lstStyle/>
        <a:p>
          <a:pPr marL="0" lvl="0" indent="0" algn="ctr" defTabSz="88900">
            <a:lnSpc>
              <a:spcPct val="90000"/>
            </a:lnSpc>
            <a:spcBef>
              <a:spcPct val="0"/>
            </a:spcBef>
            <a:spcAft>
              <a:spcPct val="35000"/>
            </a:spcAft>
            <a:buNone/>
          </a:pPr>
          <a:r>
            <a:rPr lang="en-US" sz="200" kern="1200" dirty="0">
              <a:latin typeface="Calibri" panose="020F0502020204030204" pitchFamily="34" charset="0"/>
              <a:cs typeface="Calibri" panose="020F0502020204030204" pitchFamily="34" charset="0"/>
            </a:rPr>
            <a:t>Society</a:t>
          </a:r>
        </a:p>
      </dsp:txBody>
      <dsp:txXfrm>
        <a:off x="241334" y="38261"/>
        <a:ext cx="286961" cy="76523"/>
      </dsp:txXfrm>
    </dsp:sp>
    <dsp:sp modelId="{2E8649E4-88A7-4DFB-90D1-99763F463D89}">
      <dsp:nvSpPr>
        <dsp:cNvPr id="0" name=""/>
        <dsp:cNvSpPr/>
      </dsp:nvSpPr>
      <dsp:spPr>
        <a:xfrm>
          <a:off x="67581" y="114784"/>
          <a:ext cx="650445" cy="650445"/>
        </a:xfrm>
        <a:prstGeom prst="ellipse">
          <a:avLst/>
        </a:prstGeom>
        <a:solidFill>
          <a:schemeClr val="accent6">
            <a:lumMod val="60000"/>
            <a:lumOff val="4000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 tIns="14224" rIns="14224" bIns="14224" numCol="1" spcCol="1270" anchor="ctr" anchorCtr="0">
          <a:noAutofit/>
        </a:bodyPr>
        <a:lstStyle/>
        <a:p>
          <a:pPr marL="0" lvl="0" indent="0" algn="ctr" defTabSz="88900">
            <a:lnSpc>
              <a:spcPct val="90000"/>
            </a:lnSpc>
            <a:spcBef>
              <a:spcPct val="0"/>
            </a:spcBef>
            <a:spcAft>
              <a:spcPct val="35000"/>
            </a:spcAft>
            <a:buNone/>
          </a:pPr>
          <a:r>
            <a:rPr lang="en-US" sz="200" kern="1200" dirty="0">
              <a:latin typeface="Calibri" panose="020F0502020204030204" pitchFamily="34" charset="0"/>
              <a:cs typeface="Calibri" panose="020F0502020204030204" pitchFamily="34" charset="0"/>
            </a:rPr>
            <a:t>State</a:t>
          </a:r>
        </a:p>
      </dsp:txBody>
      <dsp:txXfrm>
        <a:off x="252551" y="152185"/>
        <a:ext cx="280504" cy="74801"/>
      </dsp:txXfrm>
    </dsp:sp>
    <dsp:sp modelId="{2DCFA794-737C-4A81-9649-398E44FCAD58}">
      <dsp:nvSpPr>
        <dsp:cNvPr id="0" name=""/>
        <dsp:cNvSpPr/>
      </dsp:nvSpPr>
      <dsp:spPr>
        <a:xfrm>
          <a:off x="124973" y="229568"/>
          <a:ext cx="535661" cy="535661"/>
        </a:xfrm>
        <a:prstGeom prst="ellipse">
          <a:avLst/>
        </a:prstGeom>
        <a:solidFill>
          <a:schemeClr val="accent6">
            <a:lumMod val="40000"/>
            <a:lumOff val="6000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 tIns="14224" rIns="14224" bIns="14224" numCol="1" spcCol="1270" anchor="ctr" anchorCtr="0">
          <a:noAutofit/>
        </a:bodyPr>
        <a:lstStyle/>
        <a:p>
          <a:pPr marL="0" lvl="0" indent="0" algn="ctr" defTabSz="88900">
            <a:lnSpc>
              <a:spcPct val="90000"/>
            </a:lnSpc>
            <a:spcBef>
              <a:spcPct val="0"/>
            </a:spcBef>
            <a:spcAft>
              <a:spcPct val="35000"/>
            </a:spcAft>
            <a:buNone/>
          </a:pPr>
          <a:r>
            <a:rPr lang="en-US" sz="200" kern="1200" dirty="0">
              <a:latin typeface="Calibri" panose="020F0502020204030204" pitchFamily="34" charset="0"/>
              <a:cs typeface="Calibri" panose="020F0502020204030204" pitchFamily="34" charset="0"/>
            </a:rPr>
            <a:t>Markets</a:t>
          </a:r>
        </a:p>
      </dsp:txBody>
      <dsp:txXfrm>
        <a:off x="254201" y="266529"/>
        <a:ext cx="277204" cy="73921"/>
      </dsp:txXfrm>
    </dsp:sp>
    <dsp:sp modelId="{3E174361-C8BB-47C7-B492-E011DD4EEF06}">
      <dsp:nvSpPr>
        <dsp:cNvPr id="0" name=""/>
        <dsp:cNvSpPr/>
      </dsp:nvSpPr>
      <dsp:spPr>
        <a:xfrm>
          <a:off x="182365" y="344353"/>
          <a:ext cx="420876" cy="420876"/>
        </a:xfrm>
        <a:prstGeom prst="ellipse">
          <a:avLst/>
        </a:prstGeom>
        <a:solidFill>
          <a:srgbClr val="8AC153"/>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 tIns="14224" rIns="14224" bIns="14224" numCol="1" spcCol="1270" anchor="ctr" anchorCtr="0">
          <a:noAutofit/>
        </a:bodyPr>
        <a:lstStyle/>
        <a:p>
          <a:pPr marL="0" lvl="0" indent="0" algn="ctr" defTabSz="88900">
            <a:lnSpc>
              <a:spcPct val="90000"/>
            </a:lnSpc>
            <a:spcBef>
              <a:spcPct val="0"/>
            </a:spcBef>
            <a:spcAft>
              <a:spcPct val="35000"/>
            </a:spcAft>
            <a:buNone/>
          </a:pPr>
          <a:r>
            <a:rPr lang="en-US" sz="200" kern="1200" dirty="0">
              <a:latin typeface="Calibri" panose="020F0502020204030204" pitchFamily="34" charset="0"/>
              <a:cs typeface="Calibri" panose="020F0502020204030204" pitchFamily="34" charset="0"/>
            </a:rPr>
            <a:t>Community</a:t>
          </a:r>
        </a:p>
      </dsp:txBody>
      <dsp:txXfrm>
        <a:off x="279167" y="382232"/>
        <a:ext cx="227273" cy="75757"/>
      </dsp:txXfrm>
    </dsp:sp>
    <dsp:sp modelId="{685767DC-683C-4EE8-92EF-6D8928A5DC06}">
      <dsp:nvSpPr>
        <dsp:cNvPr id="0" name=""/>
        <dsp:cNvSpPr/>
      </dsp:nvSpPr>
      <dsp:spPr>
        <a:xfrm>
          <a:off x="239757" y="459138"/>
          <a:ext cx="306092" cy="306092"/>
        </a:xfrm>
        <a:prstGeom prst="ellipse">
          <a:avLst/>
        </a:prstGeom>
        <a:solidFill>
          <a:schemeClr val="accent6">
            <a:lumMod val="60000"/>
            <a:lumOff val="4000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 tIns="14224" rIns="14224" bIns="14224" numCol="1" spcCol="1270" anchor="ctr" anchorCtr="0">
          <a:noAutofit/>
        </a:bodyPr>
        <a:lstStyle/>
        <a:p>
          <a:pPr marL="0" lvl="0" indent="0" algn="ctr" defTabSz="88900">
            <a:lnSpc>
              <a:spcPct val="90000"/>
            </a:lnSpc>
            <a:spcBef>
              <a:spcPct val="0"/>
            </a:spcBef>
            <a:spcAft>
              <a:spcPct val="35000"/>
            </a:spcAft>
            <a:buNone/>
          </a:pPr>
          <a:r>
            <a:rPr lang="en-US" sz="200" kern="1200" dirty="0">
              <a:latin typeface="Calibri" panose="020F0502020204030204" pitchFamily="34" charset="0"/>
              <a:cs typeface="Calibri" panose="020F0502020204030204" pitchFamily="34" charset="0"/>
            </a:rPr>
            <a:t>Groups</a:t>
          </a:r>
        </a:p>
      </dsp:txBody>
      <dsp:txXfrm>
        <a:off x="293324" y="497399"/>
        <a:ext cx="198959" cy="76523"/>
      </dsp:txXfrm>
    </dsp:sp>
    <dsp:sp modelId="{BB2B9796-61BB-4B35-9FE5-0EC9D471E807}">
      <dsp:nvSpPr>
        <dsp:cNvPr id="0" name=""/>
        <dsp:cNvSpPr/>
      </dsp:nvSpPr>
      <dsp:spPr>
        <a:xfrm>
          <a:off x="297150" y="573922"/>
          <a:ext cx="191307" cy="191307"/>
        </a:xfrm>
        <a:prstGeom prst="ellipse">
          <a:avLst/>
        </a:prstGeom>
        <a:solidFill>
          <a:srgbClr val="8AC153"/>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 tIns="14224" rIns="14224" bIns="14224" numCol="1" spcCol="1270" anchor="ctr" anchorCtr="0">
          <a:noAutofit/>
        </a:bodyPr>
        <a:lstStyle/>
        <a:p>
          <a:pPr marL="0" lvl="0" indent="0" algn="ctr" defTabSz="88900">
            <a:lnSpc>
              <a:spcPct val="90000"/>
            </a:lnSpc>
            <a:spcBef>
              <a:spcPct val="0"/>
            </a:spcBef>
            <a:spcAft>
              <a:spcPct val="35000"/>
            </a:spcAft>
            <a:buNone/>
          </a:pPr>
          <a:r>
            <a:rPr lang="en-US" sz="200" kern="1200" dirty="0">
              <a:latin typeface="Calibri" panose="020F0502020204030204" pitchFamily="34" charset="0"/>
              <a:cs typeface="Calibri" panose="020F0502020204030204" pitchFamily="34" charset="0"/>
            </a:rPr>
            <a:t>HH</a:t>
          </a:r>
        </a:p>
      </dsp:txBody>
      <dsp:txXfrm>
        <a:off x="327759" y="602522"/>
        <a:ext cx="130089" cy="46105"/>
      </dsp:txXfrm>
    </dsp:sp>
    <dsp:sp modelId="{74BF14B7-87DF-4A4D-A040-DBE1F328477B}">
      <dsp:nvSpPr>
        <dsp:cNvPr id="0" name=""/>
        <dsp:cNvSpPr/>
      </dsp:nvSpPr>
      <dsp:spPr>
        <a:xfrm>
          <a:off x="335411" y="650445"/>
          <a:ext cx="114784" cy="114784"/>
        </a:xfrm>
        <a:prstGeom prst="ellipse">
          <a:avLst/>
        </a:prstGeom>
        <a:solidFill>
          <a:srgbClr val="8AC153"/>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marL="0" lvl="0" indent="0" algn="ctr" defTabSz="222250">
            <a:lnSpc>
              <a:spcPct val="90000"/>
            </a:lnSpc>
            <a:spcBef>
              <a:spcPct val="0"/>
            </a:spcBef>
            <a:spcAft>
              <a:spcPct val="35000"/>
            </a:spcAft>
            <a:buNone/>
          </a:pPr>
          <a:endParaRPr lang="en-US" sz="500" kern="1200" dirty="0"/>
        </a:p>
      </dsp:txBody>
      <dsp:txXfrm>
        <a:off x="352221" y="679141"/>
        <a:ext cx="81164" cy="57392"/>
      </dsp:txXfrm>
    </dsp:sp>
  </dsp:spTree>
</dsp:drawing>
</file>

<file path=ppt/diagrams/layout1.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2.xml><?xml version="1.0" encoding="utf-8"?>
<dgm:layoutDef xmlns:dgm="http://schemas.openxmlformats.org/drawingml/2006/diagram" xmlns:a="http://schemas.openxmlformats.org/drawingml/2006/main" uniqueId="urn:microsoft.com/office/officeart/2005/8/layout/arrow1">
  <dgm:title val=""/>
  <dgm:desc val=""/>
  <dgm:catLst>
    <dgm:cat type="relationship" pri="7000"/>
    <dgm:cat type="process" pri="32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ycle">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equ" val="2">
        <dgm:constrLst>
          <dgm:constr type="primFontSz" for="ch" ptType="node" op="equ" val="65"/>
          <dgm:constr type="w" for="ch" ptType="node" refType="w"/>
          <dgm:constr type="h" for="ch" ptType="node" refType="w" refFor="ch" refPtType="node"/>
          <dgm:constr type="sibSp" refType="w" refFor="ch" refPtType="node" fact="0.1"/>
          <dgm:constr type="diam" refType="w" refFor="ch" refPtType="node" fact="1.1"/>
        </dgm:constrLst>
      </dgm:if>
      <dgm:if name="Name11" axis="ch" ptType="node" func="cnt" op="equ" val="5">
        <dgm:constrLst>
          <dgm:constr type="primFontSz" for="ch" ptType="node" op="equ" val="65"/>
          <dgm:constr type="w" for="ch" ptType="node" refType="w"/>
          <dgm:constr type="h" for="ch" ptType="node" refType="w" refFor="ch" refPtType="node"/>
          <dgm:constr type="sibSp" refType="w" refFor="ch" refPtType="node" fact="-0.24"/>
        </dgm:constrLst>
      </dgm:if>
      <dgm:if name="Name12" axis="ch" ptType="node" func="cnt" op="equ" val="6">
        <dgm:constrLst>
          <dgm:constr type="primFontSz" for="ch" ptType="node" op="equ" val="65"/>
          <dgm:constr type="w" for="ch" ptType="node" refType="w"/>
          <dgm:constr type="h" for="ch" ptType="node" refType="w" refFor="ch" refPtType="node"/>
          <dgm:constr type="sibSp" refType="w" refFor="ch" refPtType="node" fact="-0.2"/>
        </dgm:constrLst>
      </dgm:if>
      <dgm:if name="Name13" axis="ch" ptType="node" func="cnt" op="equ" val="8">
        <dgm:constrLst>
          <dgm:constr type="primFontSz" for="ch" ptType="node" op="equ" val="65"/>
          <dgm:constr type="w" for="ch" ptType="node" refType="w"/>
          <dgm:constr type="h" for="ch" ptType="node" refType="w" refFor="ch" refPtType="node"/>
          <dgm:constr type="sibSp" refType="w" refFor="ch" refPtType="node" fact="-0.15"/>
        </dgm:constrLst>
      </dgm:if>
      <dgm:if name="Name14" axis="ch" ptType="node" func="cnt" op="equ" val="10">
        <dgm:constrLst>
          <dgm:constr type="primFontSz" for="ch" ptType="node" op="lte" val="65"/>
          <dgm:constr type="w" for="ch" ptType="node" refType="w"/>
          <dgm:constr type="h" for="ch" ptType="node" refType="w" refFor="ch" refPtType="node"/>
          <dgm:constr type="sibSp" refType="w" refFor="ch" refPtType="node" fact="-0.24"/>
        </dgm:constrLst>
      </dgm:if>
      <dgm:else name="Name15">
        <dgm:constrLst>
          <dgm:constr type="primFontSz" for="ch" ptType="node" op="equ" val="65"/>
          <dgm:constr type="w" for="ch" ptType="node" refType="w"/>
          <dgm:constr type="h" for="ch" ptType="node" refType="w" refFor="ch" refPtType="node"/>
          <dgm:constr type="sibSp" refType="w" refFor="ch" refPtType="node" fact="-0.35"/>
        </dgm:constrLst>
      </dgm:else>
    </dgm:choose>
    <dgm:ruleLst/>
    <dgm:forEach name="Name16" axis="ch" ptType="node">
      <dgm:layoutNode name="arrow">
        <dgm:varLst>
          <dgm:bulletEnabled val="1"/>
        </dgm:varLst>
        <dgm:alg type="tx"/>
        <dgm:shape xmlns:r="http://schemas.openxmlformats.org/officeDocument/2006/relationships" type="upArrow" r:blip="">
          <dgm:adjLst>
            <dgm:adj idx="2" val="0.35"/>
          </dgm:adjLst>
        </dgm:shape>
        <dgm:presOf axis="desOrSelf" ptType="node"/>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4.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5.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6.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534962513"/>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171450" lvl="0" indent="-171450" algn="l" rtl="0">
              <a:lnSpc>
                <a:spcPct val="100000"/>
              </a:lnSpc>
              <a:spcBef>
                <a:spcPts val="0"/>
              </a:spcBef>
              <a:spcAft>
                <a:spcPts val="0"/>
              </a:spcAft>
              <a:buSzPts val="1400"/>
              <a:buFont typeface="Arial"/>
              <a:buChar char="•"/>
            </a:pPr>
            <a:endParaRPr dirty="0"/>
          </a:p>
        </p:txBody>
      </p:sp>
      <p:sp>
        <p:nvSpPr>
          <p:cNvPr id="86" name="Google Shape;86;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25625659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70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MY" altLang="en-US" dirty="0"/>
          </a:p>
        </p:txBody>
      </p:sp>
      <p:sp>
        <p:nvSpPr>
          <p:cNvPr id="870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F2A88728-687D-4EF3-B2BB-9DEC4DB55961}" type="slidenum">
              <a:rPr lang="en-GB" altLang="en-US" smtClean="0"/>
              <a:pPr/>
              <a:t>10</a:t>
            </a:fld>
            <a:endParaRPr lang="en-GB" altLang="en-US"/>
          </a:p>
        </p:txBody>
      </p:sp>
    </p:spTree>
    <p:extLst>
      <p:ext uri="{BB962C8B-B14F-4D97-AF65-F5344CB8AC3E}">
        <p14:creationId xmlns:p14="http://schemas.microsoft.com/office/powerpoint/2010/main" val="26798937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2"/>
        <p:cNvGrpSpPr/>
        <p:nvPr/>
      </p:nvGrpSpPr>
      <p:grpSpPr>
        <a:xfrm>
          <a:off x="0" y="0"/>
          <a:ext cx="0" cy="0"/>
          <a:chOff x="0" y="0"/>
          <a:chExt cx="0" cy="0"/>
        </a:xfrm>
      </p:grpSpPr>
      <p:sp>
        <p:nvSpPr>
          <p:cNvPr id="493" name="Google Shape;493;gde7a096e10_0_3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94" name="Google Shape;494;gde7a096e10_0_3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495" name="Google Shape;495;gde7a096e10_0_3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11</a:t>
            </a:fld>
            <a:endParaRPr/>
          </a:p>
        </p:txBody>
      </p:sp>
    </p:spTree>
    <p:extLst>
      <p:ext uri="{BB962C8B-B14F-4D97-AF65-F5344CB8AC3E}">
        <p14:creationId xmlns:p14="http://schemas.microsoft.com/office/powerpoint/2010/main" val="42278383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2"/>
        <p:cNvGrpSpPr/>
        <p:nvPr/>
      </p:nvGrpSpPr>
      <p:grpSpPr>
        <a:xfrm>
          <a:off x="0" y="0"/>
          <a:ext cx="0" cy="0"/>
          <a:chOff x="0" y="0"/>
          <a:chExt cx="0" cy="0"/>
        </a:xfrm>
      </p:grpSpPr>
      <p:sp>
        <p:nvSpPr>
          <p:cNvPr id="493" name="Google Shape;493;gde7a096e10_0_3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94" name="Google Shape;494;gde7a096e10_0_3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495" name="Google Shape;495;gde7a096e10_0_3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12</a:t>
            </a:fld>
            <a:endParaRPr/>
          </a:p>
        </p:txBody>
      </p:sp>
    </p:spTree>
    <p:extLst>
      <p:ext uri="{BB962C8B-B14F-4D97-AF65-F5344CB8AC3E}">
        <p14:creationId xmlns:p14="http://schemas.microsoft.com/office/powerpoint/2010/main" val="36629116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6"/>
        <p:cNvGrpSpPr/>
        <p:nvPr/>
      </p:nvGrpSpPr>
      <p:grpSpPr>
        <a:xfrm>
          <a:off x="0" y="0"/>
          <a:ext cx="0" cy="0"/>
          <a:chOff x="0" y="0"/>
          <a:chExt cx="0" cy="0"/>
        </a:xfrm>
      </p:grpSpPr>
      <p:sp>
        <p:nvSpPr>
          <p:cNvPr id="347" name="Google Shape;347;gde7a096e10_0_8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48" name="Google Shape;348;gde7a096e10_0_8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349" name="Google Shape;349;gde7a096e10_0_8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13</a:t>
            </a:fld>
            <a:endParaRPr/>
          </a:p>
        </p:txBody>
      </p:sp>
    </p:spTree>
    <p:extLst>
      <p:ext uri="{BB962C8B-B14F-4D97-AF65-F5344CB8AC3E}">
        <p14:creationId xmlns:p14="http://schemas.microsoft.com/office/powerpoint/2010/main" val="33702789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3"/>
        <p:cNvGrpSpPr/>
        <p:nvPr/>
      </p:nvGrpSpPr>
      <p:grpSpPr>
        <a:xfrm>
          <a:off x="0" y="0"/>
          <a:ext cx="0" cy="0"/>
          <a:chOff x="0" y="0"/>
          <a:chExt cx="0" cy="0"/>
        </a:xfrm>
      </p:grpSpPr>
      <p:sp>
        <p:nvSpPr>
          <p:cNvPr id="354" name="Google Shape;354;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355" name="Google Shape;355;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7087968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idx="10"/>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15</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68027473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idx="10"/>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16</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5394445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idx="10"/>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17</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23593879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idx="10"/>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18</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5785966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idx="10"/>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19</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9877165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idx="10"/>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2</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57707195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idx="10"/>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20</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82256733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6"/>
        <p:cNvGrpSpPr/>
        <p:nvPr/>
      </p:nvGrpSpPr>
      <p:grpSpPr>
        <a:xfrm>
          <a:off x="0" y="0"/>
          <a:ext cx="0" cy="0"/>
          <a:chOff x="0" y="0"/>
          <a:chExt cx="0" cy="0"/>
        </a:xfrm>
      </p:grpSpPr>
      <p:sp>
        <p:nvSpPr>
          <p:cNvPr id="377" name="Google Shape;377;gde7a096e10_0_9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8" name="Google Shape;378;gde7a096e10_0_9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379" name="Google Shape;379;gde7a096e10_0_9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22</a:t>
            </a:fld>
            <a:endParaRPr/>
          </a:p>
        </p:txBody>
      </p:sp>
    </p:spTree>
    <p:extLst>
      <p:ext uri="{BB962C8B-B14F-4D97-AF65-F5344CB8AC3E}">
        <p14:creationId xmlns:p14="http://schemas.microsoft.com/office/powerpoint/2010/main" val="226227397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3"/>
        <p:cNvGrpSpPr/>
        <p:nvPr/>
      </p:nvGrpSpPr>
      <p:grpSpPr>
        <a:xfrm>
          <a:off x="0" y="0"/>
          <a:ext cx="0" cy="0"/>
          <a:chOff x="0" y="0"/>
          <a:chExt cx="0" cy="0"/>
        </a:xfrm>
      </p:grpSpPr>
      <p:sp>
        <p:nvSpPr>
          <p:cNvPr id="384" name="Google Shape;384;gdf206f0332_1_57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85" name="Google Shape;385;gdf206f0332_1_57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171450" lvl="0" indent="-171450" algn="l" rtl="0">
              <a:lnSpc>
                <a:spcPct val="100000"/>
              </a:lnSpc>
              <a:spcBef>
                <a:spcPts val="0"/>
              </a:spcBef>
              <a:spcAft>
                <a:spcPts val="0"/>
              </a:spcAft>
              <a:buSzPts val="1400"/>
              <a:buFont typeface="Arial"/>
              <a:buChar char="•"/>
            </a:pPr>
            <a:endParaRPr/>
          </a:p>
        </p:txBody>
      </p:sp>
      <p:sp>
        <p:nvSpPr>
          <p:cNvPr id="386" name="Google Shape;386;gdf206f0332_1_57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23</a:t>
            </a:fld>
            <a:endParaRPr/>
          </a:p>
        </p:txBody>
      </p:sp>
    </p:spTree>
    <p:extLst>
      <p:ext uri="{BB962C8B-B14F-4D97-AF65-F5344CB8AC3E}">
        <p14:creationId xmlns:p14="http://schemas.microsoft.com/office/powerpoint/2010/main" val="342783083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0"/>
        <p:cNvGrpSpPr/>
        <p:nvPr/>
      </p:nvGrpSpPr>
      <p:grpSpPr>
        <a:xfrm>
          <a:off x="0" y="0"/>
          <a:ext cx="0" cy="0"/>
          <a:chOff x="0" y="0"/>
          <a:chExt cx="0" cy="0"/>
        </a:xfrm>
      </p:grpSpPr>
      <p:sp>
        <p:nvSpPr>
          <p:cNvPr id="361" name="Google Shape;361;gde7a096e10_0_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2" name="Google Shape;362;gde7a096e10_0_1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363" name="Google Shape;363;gde7a096e10_0_1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24</a:t>
            </a:fld>
            <a:endParaRPr/>
          </a:p>
        </p:txBody>
      </p:sp>
    </p:spTree>
    <p:extLst>
      <p:ext uri="{BB962C8B-B14F-4D97-AF65-F5344CB8AC3E}">
        <p14:creationId xmlns:p14="http://schemas.microsoft.com/office/powerpoint/2010/main" val="336029004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0"/>
        <p:cNvGrpSpPr/>
        <p:nvPr/>
      </p:nvGrpSpPr>
      <p:grpSpPr>
        <a:xfrm>
          <a:off x="0" y="0"/>
          <a:ext cx="0" cy="0"/>
          <a:chOff x="0" y="0"/>
          <a:chExt cx="0" cy="0"/>
        </a:xfrm>
      </p:grpSpPr>
      <p:sp>
        <p:nvSpPr>
          <p:cNvPr id="361" name="Google Shape;361;gde7a096e10_0_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2" name="Google Shape;362;gde7a096e10_0_1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363" name="Google Shape;363;gde7a096e10_0_1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25</a:t>
            </a:fld>
            <a:endParaRPr/>
          </a:p>
        </p:txBody>
      </p:sp>
    </p:spTree>
    <p:extLst>
      <p:ext uri="{BB962C8B-B14F-4D97-AF65-F5344CB8AC3E}">
        <p14:creationId xmlns:p14="http://schemas.microsoft.com/office/powerpoint/2010/main" val="162199200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idx="10"/>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26</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54743237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6"/>
        <p:cNvGrpSpPr/>
        <p:nvPr/>
      </p:nvGrpSpPr>
      <p:grpSpPr>
        <a:xfrm>
          <a:off x="0" y="0"/>
          <a:ext cx="0" cy="0"/>
          <a:chOff x="0" y="0"/>
          <a:chExt cx="0" cy="0"/>
        </a:xfrm>
      </p:grpSpPr>
      <p:sp>
        <p:nvSpPr>
          <p:cNvPr id="377" name="Google Shape;377;gde7a096e10_0_9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8" name="Google Shape;378;gde7a096e10_0_9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379" name="Google Shape;379;gde7a096e10_0_9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27</a:t>
            </a:fld>
            <a:endParaRPr/>
          </a:p>
        </p:txBody>
      </p:sp>
    </p:spTree>
    <p:extLst>
      <p:ext uri="{BB962C8B-B14F-4D97-AF65-F5344CB8AC3E}">
        <p14:creationId xmlns:p14="http://schemas.microsoft.com/office/powerpoint/2010/main" val="172903955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idx="10"/>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28</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66357032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a:p>
        </p:txBody>
      </p:sp>
      <p:sp>
        <p:nvSpPr>
          <p:cNvPr id="4" name="Slide Number Placeholder 3"/>
          <p:cNvSpPr>
            <a:spLocks noGrp="1"/>
          </p:cNvSpPr>
          <p:nvPr>
            <p:ph type="sldNum" idx="10"/>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29</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3065873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de7a096e10_0_5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gde7a096e10_0_5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103" name="Google Shape;103;gde7a096e10_0_5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3</a:t>
            </a:fld>
            <a:endParaRPr/>
          </a:p>
        </p:txBody>
      </p:sp>
    </p:spTree>
    <p:extLst>
      <p:ext uri="{BB962C8B-B14F-4D97-AF65-F5344CB8AC3E}">
        <p14:creationId xmlns:p14="http://schemas.microsoft.com/office/powerpoint/2010/main" val="27175447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gef972f64bf_0_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8" name="Google Shape;108;gef972f64bf_0_6: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09" name="Google Shape;109;gef972f64bf_0_6: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4</a:t>
            </a:fld>
            <a:endParaRPr/>
          </a:p>
        </p:txBody>
      </p:sp>
    </p:spTree>
    <p:extLst>
      <p:ext uri="{BB962C8B-B14F-4D97-AF65-F5344CB8AC3E}">
        <p14:creationId xmlns:p14="http://schemas.microsoft.com/office/powerpoint/2010/main" val="275235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idx="10"/>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5</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7385482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4"/>
        <p:cNvGrpSpPr/>
        <p:nvPr/>
      </p:nvGrpSpPr>
      <p:grpSpPr>
        <a:xfrm>
          <a:off x="0" y="0"/>
          <a:ext cx="0" cy="0"/>
          <a:chOff x="0" y="0"/>
          <a:chExt cx="0" cy="0"/>
        </a:xfrm>
      </p:grpSpPr>
      <p:sp>
        <p:nvSpPr>
          <p:cNvPr id="315" name="Google Shape;315;gde7a096e10_0_7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6" name="Google Shape;316;gde7a096e10_0_7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317" name="Google Shape;317;gde7a096e10_0_7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6</a:t>
            </a:fld>
            <a:endParaRPr/>
          </a:p>
        </p:txBody>
      </p:sp>
    </p:spTree>
    <p:extLst>
      <p:ext uri="{BB962C8B-B14F-4D97-AF65-F5344CB8AC3E}">
        <p14:creationId xmlns:p14="http://schemas.microsoft.com/office/powerpoint/2010/main" val="40957580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1"/>
        <p:cNvGrpSpPr/>
        <p:nvPr/>
      </p:nvGrpSpPr>
      <p:grpSpPr>
        <a:xfrm>
          <a:off x="0" y="0"/>
          <a:ext cx="0" cy="0"/>
          <a:chOff x="0" y="0"/>
          <a:chExt cx="0" cy="0"/>
        </a:xfrm>
      </p:grpSpPr>
      <p:sp>
        <p:nvSpPr>
          <p:cNvPr id="322" name="Google Shape;322;gde7a096e10_0_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3" name="Google Shape;323;gde7a096e10_0_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88900" lvl="0" indent="0" algn="l" rtl="0">
              <a:lnSpc>
                <a:spcPct val="90000"/>
              </a:lnSpc>
              <a:spcBef>
                <a:spcPts val="1000"/>
              </a:spcBef>
              <a:spcAft>
                <a:spcPts val="0"/>
              </a:spcAft>
              <a:buSzPts val="2200"/>
              <a:buFont typeface="Avenir"/>
              <a:buNone/>
            </a:pPr>
            <a:endParaRPr dirty="0"/>
          </a:p>
        </p:txBody>
      </p:sp>
      <p:sp>
        <p:nvSpPr>
          <p:cNvPr id="324" name="Google Shape;324;gde7a096e10_0_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7</a:t>
            </a:fld>
            <a:endParaRPr/>
          </a:p>
        </p:txBody>
      </p:sp>
    </p:spTree>
    <p:extLst>
      <p:ext uri="{BB962C8B-B14F-4D97-AF65-F5344CB8AC3E}">
        <p14:creationId xmlns:p14="http://schemas.microsoft.com/office/powerpoint/2010/main" val="1266865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1"/>
        <p:cNvGrpSpPr/>
        <p:nvPr/>
      </p:nvGrpSpPr>
      <p:grpSpPr>
        <a:xfrm>
          <a:off x="0" y="0"/>
          <a:ext cx="0" cy="0"/>
          <a:chOff x="0" y="0"/>
          <a:chExt cx="0" cy="0"/>
        </a:xfrm>
      </p:grpSpPr>
      <p:sp>
        <p:nvSpPr>
          <p:cNvPr id="322" name="Google Shape;322;gde7a096e10_0_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3" name="Google Shape;323;gde7a096e10_0_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88900" lvl="0" indent="0" algn="l" rtl="0">
              <a:lnSpc>
                <a:spcPct val="90000"/>
              </a:lnSpc>
              <a:spcBef>
                <a:spcPts val="1000"/>
              </a:spcBef>
              <a:spcAft>
                <a:spcPts val="0"/>
              </a:spcAft>
              <a:buSzPts val="2200"/>
              <a:buFont typeface="Avenir"/>
              <a:buNone/>
            </a:pPr>
            <a:endParaRPr dirty="0"/>
          </a:p>
        </p:txBody>
      </p:sp>
      <p:sp>
        <p:nvSpPr>
          <p:cNvPr id="324" name="Google Shape;324;gde7a096e10_0_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8</a:t>
            </a:fld>
            <a:endParaRPr/>
          </a:p>
        </p:txBody>
      </p:sp>
    </p:spTree>
    <p:extLst>
      <p:ext uri="{BB962C8B-B14F-4D97-AF65-F5344CB8AC3E}">
        <p14:creationId xmlns:p14="http://schemas.microsoft.com/office/powerpoint/2010/main" val="26784364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70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MY" altLang="en-US" dirty="0"/>
          </a:p>
        </p:txBody>
      </p:sp>
      <p:sp>
        <p:nvSpPr>
          <p:cNvPr id="870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F2A88728-687D-4EF3-B2BB-9DEC4DB55961}" type="slidenum">
              <a:rPr lang="en-GB" altLang="en-US" smtClean="0"/>
              <a:pPr/>
              <a:t>9</a:t>
            </a:fld>
            <a:endParaRPr lang="en-GB" altLang="en-US"/>
          </a:p>
        </p:txBody>
      </p:sp>
    </p:spTree>
    <p:extLst>
      <p:ext uri="{BB962C8B-B14F-4D97-AF65-F5344CB8AC3E}">
        <p14:creationId xmlns:p14="http://schemas.microsoft.com/office/powerpoint/2010/main" val="23217886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5"/>
        <p:cNvGrpSpPr/>
        <p:nvPr/>
      </p:nvGrpSpPr>
      <p:grpSpPr>
        <a:xfrm>
          <a:off x="0" y="0"/>
          <a:ext cx="0" cy="0"/>
          <a:chOff x="0" y="0"/>
          <a:chExt cx="0" cy="0"/>
        </a:xfrm>
      </p:grpSpPr>
      <p:sp>
        <p:nvSpPr>
          <p:cNvPr id="16" name="Google Shape;16;p37"/>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Verdana"/>
              <a:buNone/>
              <a:defRPr sz="6000">
                <a:latin typeface="Candara"/>
                <a:ea typeface="Candara"/>
                <a:cs typeface="Candara"/>
                <a:sym typeface="Candara"/>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 name="Google Shape;17;p37"/>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8" name="Google Shape;18;p3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3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3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8"/>
        <p:cNvGrpSpPr/>
        <p:nvPr/>
      </p:nvGrpSpPr>
      <p:grpSpPr>
        <a:xfrm>
          <a:off x="0" y="0"/>
          <a:ext cx="0" cy="0"/>
          <a:chOff x="0" y="0"/>
          <a:chExt cx="0" cy="0"/>
        </a:xfrm>
      </p:grpSpPr>
      <p:sp>
        <p:nvSpPr>
          <p:cNvPr id="79" name="Google Shape;79;p47"/>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0" name="Google Shape;80;p47"/>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1" name="Google Shape;81;p4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2" name="Google Shape;82;p4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3" name="Google Shape;83;p4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pic>
        <p:nvPicPr>
          <p:cNvPr id="4" name="Picture 4"/>
          <p:cNvPicPr>
            <a:picLocks noChangeAspect="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0" y="0"/>
            <a:ext cx="12192000" cy="406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p:nvPr userDrawn="1"/>
        </p:nvSpPr>
        <p:spPr>
          <a:xfrm>
            <a:off x="0" y="3994151"/>
            <a:ext cx="12192000" cy="2879725"/>
          </a:xfrm>
          <a:prstGeom prst="rect">
            <a:avLst/>
          </a:prstGeom>
          <a:solidFill>
            <a:srgbClr val="1A498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sz="1400"/>
          </a:p>
        </p:txBody>
      </p:sp>
      <p:sp>
        <p:nvSpPr>
          <p:cNvPr id="6" name="Rectangle 5"/>
          <p:cNvSpPr/>
          <p:nvPr userDrawn="1"/>
        </p:nvSpPr>
        <p:spPr>
          <a:xfrm>
            <a:off x="7727952" y="3994150"/>
            <a:ext cx="3839633" cy="28638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sz="1400"/>
          </a:p>
        </p:txBody>
      </p:sp>
      <p:pic>
        <p:nvPicPr>
          <p:cNvPr id="9" name="Picture 9" descr="new logo worldfish.png"/>
          <p:cNvPicPr>
            <a:picLocks noChangeAspect="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8401051" y="5157788"/>
            <a:ext cx="2641600" cy="900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a:spLocks noGrp="1"/>
          </p:cNvSpPr>
          <p:nvPr>
            <p:ph type="ctrTitle"/>
          </p:nvPr>
        </p:nvSpPr>
        <p:spPr>
          <a:xfrm>
            <a:off x="623392" y="4290666"/>
            <a:ext cx="6237717" cy="1470025"/>
          </a:xfrm>
          <a:prstGeom prst="rect">
            <a:avLst/>
          </a:prstGeom>
        </p:spPr>
        <p:txBody>
          <a:bodyPr anchor="t"/>
          <a:lstStyle>
            <a:lvl1pPr>
              <a:defRPr b="0">
                <a:solidFill>
                  <a:schemeClr val="bg1"/>
                </a:solidFill>
                <a:latin typeface="+mj-lt"/>
              </a:defRPr>
            </a:lvl1pPr>
          </a:lstStyle>
          <a:p>
            <a:r>
              <a:rPr lang="en-US"/>
              <a:t>Click to edit Master title style</a:t>
            </a:r>
            <a:endParaRPr lang="en-GB"/>
          </a:p>
        </p:txBody>
      </p:sp>
      <p:sp>
        <p:nvSpPr>
          <p:cNvPr id="8" name="Subtitle 2"/>
          <p:cNvSpPr>
            <a:spLocks noGrp="1"/>
          </p:cNvSpPr>
          <p:nvPr>
            <p:ph type="subTitle" idx="1"/>
          </p:nvPr>
        </p:nvSpPr>
        <p:spPr>
          <a:xfrm>
            <a:off x="623392" y="6165304"/>
            <a:ext cx="6240693" cy="478904"/>
          </a:xfrm>
          <a:prstGeom prst="rect">
            <a:avLst/>
          </a:prstGeom>
          <a:noFill/>
          <a:ln>
            <a:noFill/>
          </a:ln>
        </p:spPr>
        <p:style>
          <a:lnRef idx="2">
            <a:schemeClr val="accent1">
              <a:shade val="50000"/>
            </a:schemeClr>
          </a:lnRef>
          <a:fillRef idx="1">
            <a:schemeClr val="accent1"/>
          </a:fillRef>
          <a:effectRef idx="0">
            <a:schemeClr val="accent1"/>
          </a:effectRef>
          <a:fontRef idx="none"/>
        </p:style>
        <p:txBody>
          <a:bodyPr>
            <a:normAutofit/>
          </a:bodyPr>
          <a:lstStyle>
            <a:lvl1pPr marL="0" indent="0" algn="l">
              <a:buNone/>
              <a:defRPr sz="120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Tree>
    <p:extLst>
      <p:ext uri="{BB962C8B-B14F-4D97-AF65-F5344CB8AC3E}">
        <p14:creationId xmlns:p14="http://schemas.microsoft.com/office/powerpoint/2010/main" val="1419881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DCD86DD-81D8-2147-BD84-2E1298F530DE}"/>
              </a:ext>
            </a:extLst>
          </p:cNvPr>
          <p:cNvSpPr>
            <a:spLocks/>
          </p:cNvSpPr>
          <p:nvPr userDrawn="1"/>
        </p:nvSpPr>
        <p:spPr bwMode="auto">
          <a:xfrm>
            <a:off x="0" y="-2117"/>
            <a:ext cx="12192000" cy="4775201"/>
          </a:xfrm>
          <a:prstGeom prst="rect">
            <a:avLst/>
          </a:prstGeom>
          <a:solidFill>
            <a:schemeClr val="bg1">
              <a:lumMod val="95000"/>
              <a:lumOff val="0"/>
            </a:schemeClr>
          </a:solidFill>
          <a:ln w="9525">
            <a:solidFill>
              <a:schemeClr val="bg1">
                <a:lumMod val="75000"/>
                <a:lumOff val="0"/>
              </a:schemeClr>
            </a:solidFill>
            <a:miter lim="800000"/>
            <a:headEnd/>
            <a:tailEnd/>
          </a:ln>
        </p:spPr>
        <p:txBody>
          <a:bodyPr upright="1"/>
          <a:lstStyle/>
          <a:p>
            <a:pPr algn="ctr">
              <a:lnSpc>
                <a:spcPct val="107000"/>
              </a:lnSpc>
              <a:spcAft>
                <a:spcPts val="0"/>
              </a:spcAft>
              <a:defRPr/>
            </a:pPr>
            <a:r>
              <a:rPr lang="en-GB" sz="1333">
                <a:solidFill>
                  <a:srgbClr val="000000"/>
                </a:solidFill>
                <a:ea typeface="Arial" panose="020B0604020202020204" pitchFamily="34" charset="0"/>
                <a:cs typeface="Times New Roman" panose="02020603050405020304" pitchFamily="18" charset="0"/>
              </a:rPr>
              <a:t> </a:t>
            </a:r>
            <a:endParaRPr lang="en-MY" sz="1333">
              <a:solidFill>
                <a:srgbClr val="000000"/>
              </a:solidFill>
              <a:ea typeface="Arial" panose="020B0604020202020204" pitchFamily="34" charset="0"/>
              <a:cs typeface="Times New Roman" panose="02020603050405020304" pitchFamily="18" charset="0"/>
            </a:endParaRPr>
          </a:p>
          <a:p>
            <a:pPr algn="ctr">
              <a:lnSpc>
                <a:spcPct val="107000"/>
              </a:lnSpc>
              <a:spcAft>
                <a:spcPts val="0"/>
              </a:spcAft>
              <a:defRPr/>
            </a:pPr>
            <a:r>
              <a:rPr lang="en-GB" sz="1333">
                <a:solidFill>
                  <a:srgbClr val="000000"/>
                </a:solidFill>
                <a:ea typeface="Arial" panose="020B0604020202020204" pitchFamily="34" charset="0"/>
                <a:cs typeface="Times New Roman" panose="02020603050405020304" pitchFamily="18" charset="0"/>
              </a:rPr>
              <a:t> </a:t>
            </a:r>
            <a:endParaRPr lang="en-MY" sz="1333">
              <a:solidFill>
                <a:srgbClr val="000000"/>
              </a:solidFill>
              <a:ea typeface="Arial" panose="020B0604020202020204" pitchFamily="34" charset="0"/>
              <a:cs typeface="Times New Roman" panose="02020603050405020304" pitchFamily="18" charset="0"/>
            </a:endParaRPr>
          </a:p>
          <a:p>
            <a:pPr algn="ctr">
              <a:lnSpc>
                <a:spcPct val="107000"/>
              </a:lnSpc>
              <a:spcAft>
                <a:spcPts val="0"/>
              </a:spcAft>
              <a:defRPr/>
            </a:pPr>
            <a:r>
              <a:rPr lang="en-GB" sz="1333">
                <a:solidFill>
                  <a:srgbClr val="000000"/>
                </a:solidFill>
                <a:ea typeface="Arial" panose="020B0604020202020204" pitchFamily="34" charset="0"/>
                <a:cs typeface="Times New Roman" panose="02020603050405020304" pitchFamily="18" charset="0"/>
              </a:rPr>
              <a:t> </a:t>
            </a:r>
            <a:endParaRPr lang="en-MY" sz="1333">
              <a:solidFill>
                <a:srgbClr val="000000"/>
              </a:solidFill>
              <a:ea typeface="Arial" panose="020B0604020202020204" pitchFamily="34" charset="0"/>
              <a:cs typeface="Times New Roman" panose="02020603050405020304" pitchFamily="18" charset="0"/>
            </a:endParaRPr>
          </a:p>
          <a:p>
            <a:pPr algn="ctr">
              <a:lnSpc>
                <a:spcPct val="107000"/>
              </a:lnSpc>
              <a:spcAft>
                <a:spcPts val="0"/>
              </a:spcAft>
              <a:defRPr/>
            </a:pPr>
            <a:r>
              <a:rPr lang="en-GB" sz="1333">
                <a:solidFill>
                  <a:srgbClr val="000000"/>
                </a:solidFill>
                <a:ea typeface="Arial" panose="020B0604020202020204" pitchFamily="34" charset="0"/>
                <a:cs typeface="Times New Roman" panose="02020603050405020304" pitchFamily="18" charset="0"/>
              </a:rPr>
              <a:t> </a:t>
            </a:r>
            <a:endParaRPr lang="en-MY" sz="1333">
              <a:solidFill>
                <a:srgbClr val="000000"/>
              </a:solidFill>
              <a:ea typeface="Arial" panose="020B0604020202020204" pitchFamily="34" charset="0"/>
              <a:cs typeface="Times New Roman" panose="02020603050405020304" pitchFamily="18" charset="0"/>
            </a:endParaRPr>
          </a:p>
          <a:p>
            <a:pPr algn="ctr">
              <a:lnSpc>
                <a:spcPct val="107000"/>
              </a:lnSpc>
              <a:spcAft>
                <a:spcPts val="0"/>
              </a:spcAft>
              <a:defRPr/>
            </a:pPr>
            <a:r>
              <a:rPr lang="en-GB" sz="1333">
                <a:solidFill>
                  <a:srgbClr val="000000"/>
                </a:solidFill>
                <a:ea typeface="Arial" panose="020B0604020202020204" pitchFamily="34" charset="0"/>
                <a:cs typeface="Times New Roman" panose="02020603050405020304" pitchFamily="18" charset="0"/>
              </a:rPr>
              <a:t> </a:t>
            </a:r>
            <a:endParaRPr lang="en-MY" sz="1333">
              <a:solidFill>
                <a:srgbClr val="000000"/>
              </a:solidFill>
              <a:ea typeface="Arial" panose="020B0604020202020204" pitchFamily="34" charset="0"/>
              <a:cs typeface="Times New Roman" panose="02020603050405020304" pitchFamily="18" charset="0"/>
            </a:endParaRPr>
          </a:p>
          <a:p>
            <a:pPr algn="ctr">
              <a:lnSpc>
                <a:spcPct val="107000"/>
              </a:lnSpc>
              <a:spcAft>
                <a:spcPts val="0"/>
              </a:spcAft>
              <a:defRPr/>
            </a:pPr>
            <a:r>
              <a:rPr lang="en-GB" sz="1333">
                <a:solidFill>
                  <a:srgbClr val="000000"/>
                </a:solidFill>
                <a:ea typeface="Arial" panose="020B0604020202020204" pitchFamily="34" charset="0"/>
                <a:cs typeface="Times New Roman" panose="02020603050405020304" pitchFamily="18" charset="0"/>
              </a:rPr>
              <a:t> </a:t>
            </a:r>
          </a:p>
          <a:p>
            <a:pPr algn="ctr">
              <a:lnSpc>
                <a:spcPct val="107000"/>
              </a:lnSpc>
              <a:spcAft>
                <a:spcPts val="0"/>
              </a:spcAft>
              <a:defRPr/>
            </a:pPr>
            <a:r>
              <a:rPr lang="en-GB" sz="1333">
                <a:solidFill>
                  <a:srgbClr val="000000"/>
                </a:solidFill>
                <a:ea typeface="Arial" panose="020B0604020202020204" pitchFamily="34" charset="0"/>
                <a:cs typeface="Times New Roman" panose="02020603050405020304" pitchFamily="18" charset="0"/>
              </a:rPr>
              <a:t>PHOTO</a:t>
            </a:r>
            <a:endParaRPr lang="en-MY" sz="1333">
              <a:solidFill>
                <a:srgbClr val="000000"/>
              </a:solidFill>
              <a:ea typeface="Arial" panose="020B0604020202020204" pitchFamily="34" charset="0"/>
              <a:cs typeface="Times New Roman" panose="02020603050405020304" pitchFamily="18" charset="0"/>
            </a:endParaRPr>
          </a:p>
        </p:txBody>
      </p:sp>
      <p:sp>
        <p:nvSpPr>
          <p:cNvPr id="5" name="Rectangle 4">
            <a:extLst>
              <a:ext uri="{FF2B5EF4-FFF2-40B4-BE49-F238E27FC236}">
                <a16:creationId xmlns:a16="http://schemas.microsoft.com/office/drawing/2014/main" id="{3B87CC4A-F53E-0442-87A8-587D88F54BA6}"/>
              </a:ext>
            </a:extLst>
          </p:cNvPr>
          <p:cNvSpPr/>
          <p:nvPr userDrawn="1"/>
        </p:nvSpPr>
        <p:spPr>
          <a:xfrm>
            <a:off x="0" y="2133601"/>
            <a:ext cx="12192000" cy="2639484"/>
          </a:xfrm>
          <a:prstGeom prst="rect">
            <a:avLst/>
          </a:prstGeom>
          <a:solidFill>
            <a:schemeClr val="tx2">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sz="1867"/>
          </a:p>
        </p:txBody>
      </p:sp>
      <p:pic>
        <p:nvPicPr>
          <p:cNvPr id="6" name="Picture 4"/>
          <p:cNvPicPr>
            <a:picLocks noChangeAspect="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9448800" y="5541433"/>
            <a:ext cx="1864784"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a:extLst>
              <a:ext uri="{FF2B5EF4-FFF2-40B4-BE49-F238E27FC236}">
                <a16:creationId xmlns:a16="http://schemas.microsoft.com/office/drawing/2014/main" id="{C3BF7518-D148-0D46-ADD9-635FD5CFC002}"/>
              </a:ext>
            </a:extLst>
          </p:cNvPr>
          <p:cNvSpPr/>
          <p:nvPr userDrawn="1"/>
        </p:nvSpPr>
        <p:spPr>
          <a:xfrm>
            <a:off x="0" y="4773084"/>
            <a:ext cx="12192000" cy="48048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sz="1867"/>
          </a:p>
        </p:txBody>
      </p:sp>
      <p:sp>
        <p:nvSpPr>
          <p:cNvPr id="14" name="Title 1">
            <a:extLst>
              <a:ext uri="{FF2B5EF4-FFF2-40B4-BE49-F238E27FC236}">
                <a16:creationId xmlns:a16="http://schemas.microsoft.com/office/drawing/2014/main" id="{4FF946DE-DB18-F448-93EA-D5041C457357}"/>
              </a:ext>
            </a:extLst>
          </p:cNvPr>
          <p:cNvSpPr>
            <a:spLocks noGrp="1"/>
          </p:cNvSpPr>
          <p:nvPr>
            <p:ph type="ctrTitle"/>
          </p:nvPr>
        </p:nvSpPr>
        <p:spPr>
          <a:xfrm>
            <a:off x="431371" y="2372584"/>
            <a:ext cx="11041227" cy="1361579"/>
          </a:xfrm>
          <a:prstGeom prst="rect">
            <a:avLst/>
          </a:prstGeom>
        </p:spPr>
        <p:txBody>
          <a:bodyPr anchor="t"/>
          <a:lstStyle>
            <a:lvl1pPr algn="l">
              <a:defRPr b="0">
                <a:solidFill>
                  <a:schemeClr val="bg1"/>
                </a:solidFill>
                <a:latin typeface="Arial" panose="020B0604020202020204" pitchFamily="34" charset="0"/>
                <a:cs typeface="Arial" panose="020B0604020202020204" pitchFamily="34" charset="0"/>
              </a:defRPr>
            </a:lvl1pPr>
          </a:lstStyle>
          <a:p>
            <a:r>
              <a:rPr lang="en-US"/>
              <a:t>Click to edit Master title style</a:t>
            </a:r>
            <a:endParaRPr lang="en-GB"/>
          </a:p>
        </p:txBody>
      </p:sp>
      <p:sp>
        <p:nvSpPr>
          <p:cNvPr id="15" name="Subtitle 2">
            <a:extLst>
              <a:ext uri="{FF2B5EF4-FFF2-40B4-BE49-F238E27FC236}">
                <a16:creationId xmlns:a16="http://schemas.microsoft.com/office/drawing/2014/main" id="{D1157DBD-215A-274B-99B9-1AC75BD60ECE}"/>
              </a:ext>
            </a:extLst>
          </p:cNvPr>
          <p:cNvSpPr>
            <a:spLocks noGrp="1"/>
          </p:cNvSpPr>
          <p:nvPr>
            <p:ph type="subTitle" idx="1"/>
          </p:nvPr>
        </p:nvSpPr>
        <p:spPr>
          <a:xfrm>
            <a:off x="431371" y="3942291"/>
            <a:ext cx="6240693" cy="638539"/>
          </a:xfrm>
          <a:prstGeom prst="rect">
            <a:avLst/>
          </a:prstGeom>
          <a:noFill/>
          <a:ln>
            <a:noFill/>
          </a:ln>
        </p:spPr>
        <p:style>
          <a:lnRef idx="2">
            <a:schemeClr val="accent1">
              <a:shade val="50000"/>
            </a:schemeClr>
          </a:lnRef>
          <a:fillRef idx="1">
            <a:schemeClr val="accent1"/>
          </a:fillRef>
          <a:effectRef idx="0">
            <a:schemeClr val="accent1"/>
          </a:effectRef>
          <a:fontRef idx="none"/>
        </p:style>
        <p:txBody>
          <a:bodyPr>
            <a:normAutofit/>
          </a:bodyPr>
          <a:lstStyle>
            <a:lvl1pPr marL="0" indent="0" algn="l">
              <a:buNone/>
              <a:defRPr sz="1600">
                <a:solidFill>
                  <a:schemeClr val="bg1"/>
                </a:solidFill>
                <a:latin typeface="Arial" panose="020B0604020202020204" pitchFamily="34" charset="0"/>
                <a:cs typeface="Arial" panose="020B0604020202020204" pitchFamily="34" charset="0"/>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endParaRPr lang="en-GB"/>
          </a:p>
        </p:txBody>
      </p:sp>
    </p:spTree>
    <p:extLst>
      <p:ext uri="{BB962C8B-B14F-4D97-AF65-F5344CB8AC3E}">
        <p14:creationId xmlns:p14="http://schemas.microsoft.com/office/powerpoint/2010/main" val="229578217"/>
      </p:ext>
    </p:extLst>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6_Custom Layout">
    <p:spTree>
      <p:nvGrpSpPr>
        <p:cNvPr id="1" name=""/>
        <p:cNvGrpSpPr/>
        <p:nvPr/>
      </p:nvGrpSpPr>
      <p:grpSpPr>
        <a:xfrm>
          <a:off x="0" y="0"/>
          <a:ext cx="0" cy="0"/>
          <a:chOff x="0" y="0"/>
          <a:chExt cx="0" cy="0"/>
        </a:xfrm>
      </p:grpSpPr>
      <p:pic>
        <p:nvPicPr>
          <p:cNvPr id="7" name="Picture 2"/>
          <p:cNvPicPr>
            <a:picLocks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0" y="1301751"/>
            <a:ext cx="12192000" cy="486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p:cNvPicPr>
            <a:picLocks noChangeAspect="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10437284" y="6117167"/>
            <a:ext cx="1083733" cy="5757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title"/>
          </p:nvPr>
        </p:nvSpPr>
        <p:spPr>
          <a:xfrm>
            <a:off x="547357" y="186804"/>
            <a:ext cx="10992000" cy="1143000"/>
          </a:xfrm>
          <a:prstGeom prst="rect">
            <a:avLst/>
          </a:prstGeom>
        </p:spPr>
        <p:txBody>
          <a:bodyPr/>
          <a:lstStyle>
            <a:lvl1pPr>
              <a:defRPr sz="3467" b="1" i="0" baseline="0">
                <a:solidFill>
                  <a:schemeClr val="tx1"/>
                </a:solidFill>
              </a:defRPr>
            </a:lvl1pPr>
          </a:lstStyle>
          <a:p>
            <a:r>
              <a:rPr lang="en-US"/>
              <a:t>Click to edit Master title style</a:t>
            </a:r>
            <a:endParaRPr lang="en-GB"/>
          </a:p>
        </p:txBody>
      </p:sp>
      <p:sp>
        <p:nvSpPr>
          <p:cNvPr id="5" name="Content Placeholder 2"/>
          <p:cNvSpPr>
            <a:spLocks noGrp="1"/>
          </p:cNvSpPr>
          <p:nvPr>
            <p:ph idx="1"/>
          </p:nvPr>
        </p:nvSpPr>
        <p:spPr>
          <a:xfrm>
            <a:off x="547357" y="1600201"/>
            <a:ext cx="5260611" cy="4525963"/>
          </a:xfrm>
          <a:prstGeom prst="rect">
            <a:avLst/>
          </a:prstGeom>
        </p:spPr>
        <p:txBody>
          <a:bodyPr/>
          <a:lstStyle>
            <a:lvl1pPr marL="0" indent="0">
              <a:buNone/>
              <a:defRPr sz="2133" b="0" i="0" baseline="0">
                <a:solidFill>
                  <a:schemeClr val="tx1"/>
                </a:solidFill>
                <a:latin typeface="Arial" pitchFamily="34" charset="0"/>
              </a:defRPr>
            </a:lvl1pPr>
            <a:lvl2pPr marL="609585" indent="0">
              <a:buNone/>
              <a:defRPr sz="2133" b="0" i="0" baseline="0">
                <a:solidFill>
                  <a:schemeClr val="tx1"/>
                </a:solidFill>
                <a:latin typeface="Arial" pitchFamily="34" charset="0"/>
              </a:defRPr>
            </a:lvl2pPr>
            <a:lvl3pPr marL="1219170" indent="0">
              <a:buSzPct val="60000"/>
              <a:buFont typeface="Wingdings" pitchFamily="2" charset="2"/>
              <a:buNone/>
              <a:defRPr b="0" i="0" baseline="0">
                <a:solidFill>
                  <a:schemeClr val="tx1"/>
                </a:solidFill>
                <a:latin typeface="Arial" pitchFamily="34" charset="0"/>
              </a:defRPr>
            </a:lvl3pPr>
          </a:lstStyle>
          <a:p>
            <a:pPr lvl="0"/>
            <a:r>
              <a:rPr lang="en-US"/>
              <a:t>Click to edit Master text styles</a:t>
            </a:r>
          </a:p>
          <a:p>
            <a:pPr lvl="1"/>
            <a:r>
              <a:rPr lang="en-US"/>
              <a:t>Second level</a:t>
            </a:r>
          </a:p>
        </p:txBody>
      </p:sp>
      <p:sp>
        <p:nvSpPr>
          <p:cNvPr id="6" name="Content Placeholder 2"/>
          <p:cNvSpPr>
            <a:spLocks noGrp="1"/>
          </p:cNvSpPr>
          <p:nvPr>
            <p:ph idx="10"/>
          </p:nvPr>
        </p:nvSpPr>
        <p:spPr>
          <a:xfrm>
            <a:off x="6278747" y="1600201"/>
            <a:ext cx="5260611" cy="4525963"/>
          </a:xfrm>
          <a:prstGeom prst="rect">
            <a:avLst/>
          </a:prstGeom>
        </p:spPr>
        <p:txBody>
          <a:bodyPr/>
          <a:lstStyle>
            <a:lvl1pPr marL="0" indent="0">
              <a:buNone/>
              <a:defRPr sz="2133" b="0" i="0" baseline="0">
                <a:solidFill>
                  <a:schemeClr val="tx1"/>
                </a:solidFill>
                <a:latin typeface="Arial" pitchFamily="34" charset="0"/>
              </a:defRPr>
            </a:lvl1pPr>
            <a:lvl2pPr marL="609585" indent="0">
              <a:buNone/>
              <a:defRPr sz="2133" b="0" i="0" baseline="0">
                <a:solidFill>
                  <a:schemeClr val="tx1"/>
                </a:solidFill>
                <a:latin typeface="Arial" pitchFamily="34" charset="0"/>
              </a:defRPr>
            </a:lvl2pPr>
            <a:lvl3pPr marL="1219170" indent="0">
              <a:buSzPct val="60000"/>
              <a:buFont typeface="Wingdings" pitchFamily="2" charset="2"/>
              <a:buNone/>
              <a:defRPr b="0" i="0" baseline="0">
                <a:solidFill>
                  <a:schemeClr val="tx1"/>
                </a:solidFill>
                <a:latin typeface="Arial" pitchFamily="34" charset="0"/>
              </a:defRPr>
            </a:lvl3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3304376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8210366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Default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1032133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ED2C078-C717-424B-B9FE-6F011D02A9C9}"/>
              </a:ext>
            </a:extLst>
          </p:cNvPr>
          <p:cNvSpPr>
            <a:spLocks noGrp="1"/>
          </p:cNvSpPr>
          <p:nvPr>
            <p:ph type="dt" idx="10"/>
          </p:nvPr>
        </p:nvSpPr>
        <p:spPr/>
        <p:txBody>
          <a:bodyPr/>
          <a:lstStyle>
            <a:lvl1pPr>
              <a:defRPr b="0" i="0">
                <a:latin typeface="Lato Light" panose="020F0502020204030203" pitchFamily="34" charset="0"/>
              </a:defRPr>
            </a:lvl1pPr>
          </a:lstStyle>
          <a:p>
            <a:endParaRPr lang="en-US" altLang="en-US"/>
          </a:p>
        </p:txBody>
      </p:sp>
      <p:sp>
        <p:nvSpPr>
          <p:cNvPr id="3" name="Footer Placeholder 2">
            <a:extLst>
              <a:ext uri="{FF2B5EF4-FFF2-40B4-BE49-F238E27FC236}">
                <a16:creationId xmlns:a16="http://schemas.microsoft.com/office/drawing/2014/main" id="{31F6D121-094D-694C-ADF6-7B92DE81EA24}"/>
              </a:ext>
            </a:extLst>
          </p:cNvPr>
          <p:cNvSpPr>
            <a:spLocks noGrp="1"/>
          </p:cNvSpPr>
          <p:nvPr>
            <p:ph type="ftr" idx="11"/>
          </p:nvPr>
        </p:nvSpPr>
        <p:spPr/>
        <p:txBody>
          <a:bodyPr/>
          <a:lstStyle>
            <a:lvl1pPr>
              <a:defRPr b="0" i="0">
                <a:latin typeface="Lato Light" panose="020F0502020204030203" pitchFamily="34" charset="0"/>
              </a:defRPr>
            </a:lvl1pPr>
          </a:lstStyle>
          <a:p>
            <a:endParaRPr lang="en-US" altLang="en-US"/>
          </a:p>
        </p:txBody>
      </p:sp>
      <p:sp>
        <p:nvSpPr>
          <p:cNvPr id="4" name="Slide Number Placeholder 3">
            <a:extLst>
              <a:ext uri="{FF2B5EF4-FFF2-40B4-BE49-F238E27FC236}">
                <a16:creationId xmlns:a16="http://schemas.microsoft.com/office/drawing/2014/main" id="{857C2895-D76A-AC4F-83DC-9A910ADB2749}"/>
              </a:ext>
            </a:extLst>
          </p:cNvPr>
          <p:cNvSpPr>
            <a:spLocks noGrp="1"/>
          </p:cNvSpPr>
          <p:nvPr>
            <p:ph type="sldNum" idx="12"/>
          </p:nvPr>
        </p:nvSpPr>
        <p:spPr/>
        <p:txBody>
          <a:bodyPr/>
          <a:lstStyle>
            <a:lvl1pPr>
              <a:defRPr b="0" i="0">
                <a:latin typeface="Lato Light" panose="020F0502020204030203" pitchFamily="34" charset="0"/>
              </a:defRPr>
            </a:lvl1pPr>
          </a:lstStyle>
          <a:p>
            <a:fld id="{5BD5DBDD-B399-7246-BD72-1C2F585031C6}" type="slidenum">
              <a:rPr lang="en-US" altLang="en-US" smtClean="0"/>
              <a:pPr/>
              <a:t>‹#›</a:t>
            </a:fld>
            <a:endParaRPr lang="en-US" altLang="en-US"/>
          </a:p>
        </p:txBody>
      </p:sp>
    </p:spTree>
    <p:extLst>
      <p:ext uri="{BB962C8B-B14F-4D97-AF65-F5344CB8AC3E}">
        <p14:creationId xmlns:p14="http://schemas.microsoft.com/office/powerpoint/2010/main" val="32182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1"/>
        <p:cNvGrpSpPr/>
        <p:nvPr/>
      </p:nvGrpSpPr>
      <p:grpSpPr>
        <a:xfrm>
          <a:off x="0" y="0"/>
          <a:ext cx="0" cy="0"/>
          <a:chOff x="0" y="0"/>
          <a:chExt cx="0" cy="0"/>
        </a:xfrm>
      </p:grpSpPr>
      <p:sp>
        <p:nvSpPr>
          <p:cNvPr id="22" name="Google Shape;22;p3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atin typeface="Candara"/>
                <a:ea typeface="Candara"/>
                <a:cs typeface="Candara"/>
                <a:sym typeface="Candara"/>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 name="Google Shape;23;p38"/>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atin typeface="Calibri"/>
                <a:ea typeface="Calibri"/>
                <a:cs typeface="Calibri"/>
                <a:sym typeface="Calibri"/>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4" name="Google Shape;24;p3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 name="Google Shape;25;p3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 name="Google Shape;26;p3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7"/>
        <p:cNvGrpSpPr/>
        <p:nvPr/>
      </p:nvGrpSpPr>
      <p:grpSpPr>
        <a:xfrm>
          <a:off x="0" y="0"/>
          <a:ext cx="0" cy="0"/>
          <a:chOff x="0" y="0"/>
          <a:chExt cx="0" cy="0"/>
        </a:xfrm>
      </p:grpSpPr>
      <p:sp>
        <p:nvSpPr>
          <p:cNvPr id="28" name="Google Shape;28;p39"/>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Verdana"/>
              <a:buNone/>
              <a:defRPr sz="6000">
                <a:latin typeface="Candara"/>
                <a:ea typeface="Candara"/>
                <a:cs typeface="Candara"/>
                <a:sym typeface="Candara"/>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 name="Google Shape;29;p39"/>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0" name="Google Shape;30;p3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3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3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3"/>
        <p:cNvGrpSpPr/>
        <p:nvPr/>
      </p:nvGrpSpPr>
      <p:grpSpPr>
        <a:xfrm>
          <a:off x="0" y="0"/>
          <a:ext cx="0" cy="0"/>
          <a:chOff x="0" y="0"/>
          <a:chExt cx="0" cy="0"/>
        </a:xfrm>
      </p:grpSpPr>
      <p:sp>
        <p:nvSpPr>
          <p:cNvPr id="34" name="Google Shape;34;p4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40"/>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6" name="Google Shape;36;p40"/>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7" name="Google Shape;37;p4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4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4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0"/>
        <p:cNvGrpSpPr/>
        <p:nvPr/>
      </p:nvGrpSpPr>
      <p:grpSpPr>
        <a:xfrm>
          <a:off x="0" y="0"/>
          <a:ext cx="0" cy="0"/>
          <a:chOff x="0" y="0"/>
          <a:chExt cx="0" cy="0"/>
        </a:xfrm>
      </p:grpSpPr>
      <p:sp>
        <p:nvSpPr>
          <p:cNvPr id="41" name="Google Shape;41;p41"/>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2" name="Google Shape;42;p41"/>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3" name="Google Shape;43;p41"/>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41"/>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5" name="Google Shape;45;p41"/>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6" name="Google Shape;46;p4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4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8" name="Google Shape;48;p4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9"/>
        <p:cNvGrpSpPr/>
        <p:nvPr/>
      </p:nvGrpSpPr>
      <p:grpSpPr>
        <a:xfrm>
          <a:off x="0" y="0"/>
          <a:ext cx="0" cy="0"/>
          <a:chOff x="0" y="0"/>
          <a:chExt cx="0" cy="0"/>
        </a:xfrm>
      </p:grpSpPr>
      <p:sp>
        <p:nvSpPr>
          <p:cNvPr id="50" name="Google Shape;50;p4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1" name="Google Shape;51;p4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4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3" name="Google Shape;53;p4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8"/>
        <p:cNvGrpSpPr/>
        <p:nvPr/>
      </p:nvGrpSpPr>
      <p:grpSpPr>
        <a:xfrm>
          <a:off x="0" y="0"/>
          <a:ext cx="0" cy="0"/>
          <a:chOff x="0" y="0"/>
          <a:chExt cx="0" cy="0"/>
        </a:xfrm>
      </p:grpSpPr>
      <p:sp>
        <p:nvSpPr>
          <p:cNvPr id="59" name="Google Shape;59;p44"/>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Verdana"/>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0" name="Google Shape;60;p44"/>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1" name="Google Shape;61;p44"/>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2" name="Google Shape;62;p4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4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4" name="Google Shape;64;p4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5"/>
        <p:cNvGrpSpPr/>
        <p:nvPr/>
      </p:nvGrpSpPr>
      <p:grpSpPr>
        <a:xfrm>
          <a:off x="0" y="0"/>
          <a:ext cx="0" cy="0"/>
          <a:chOff x="0" y="0"/>
          <a:chExt cx="0" cy="0"/>
        </a:xfrm>
      </p:grpSpPr>
      <p:sp>
        <p:nvSpPr>
          <p:cNvPr id="66" name="Google Shape;66;p45"/>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Verdana"/>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45"/>
          <p:cNvSpPr>
            <a:spLocks noGrp="1"/>
          </p:cNvSpPr>
          <p:nvPr>
            <p:ph type="pic" idx="2"/>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Avenir"/>
                <a:ea typeface="Avenir"/>
                <a:cs typeface="Avenir"/>
                <a:sym typeface="Avenir"/>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Avenir"/>
                <a:ea typeface="Avenir"/>
                <a:cs typeface="Avenir"/>
                <a:sym typeface="Avenir"/>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Avenir"/>
                <a:ea typeface="Avenir"/>
                <a:cs typeface="Avenir"/>
                <a:sym typeface="Avenir"/>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venir"/>
                <a:ea typeface="Avenir"/>
                <a:cs typeface="Avenir"/>
                <a:sym typeface="Avenir"/>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venir"/>
                <a:ea typeface="Avenir"/>
                <a:cs typeface="Avenir"/>
                <a:sym typeface="Avenir"/>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68" name="Google Shape;68;p45"/>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4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4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4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2"/>
        <p:cNvGrpSpPr/>
        <p:nvPr/>
      </p:nvGrpSpPr>
      <p:grpSpPr>
        <a:xfrm>
          <a:off x="0" y="0"/>
          <a:ext cx="0" cy="0"/>
          <a:chOff x="0" y="0"/>
          <a:chExt cx="0" cy="0"/>
        </a:xfrm>
      </p:grpSpPr>
      <p:sp>
        <p:nvSpPr>
          <p:cNvPr id="73" name="Google Shape;73;p4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4" name="Google Shape;74;p46"/>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5" name="Google Shape;75;p4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4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7" name="Google Shape;77;p4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16.xml"/><Relationship Id="rId1"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Verdana"/>
              <a:buNone/>
              <a:defRPr sz="4400" b="0" i="0" u="none" strike="noStrike" cap="none">
                <a:solidFill>
                  <a:schemeClr val="dk1"/>
                </a:solidFill>
                <a:latin typeface="Verdana"/>
                <a:ea typeface="Verdana"/>
                <a:cs typeface="Verdana"/>
                <a:sym typeface="Verdana"/>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36"/>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venir"/>
                <a:ea typeface="Avenir"/>
                <a:cs typeface="Avenir"/>
                <a:sym typeface="Avenir"/>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venir"/>
                <a:ea typeface="Avenir"/>
                <a:cs typeface="Avenir"/>
                <a:sym typeface="Avenir"/>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venir"/>
                <a:ea typeface="Avenir"/>
                <a:cs typeface="Avenir"/>
                <a:sym typeface="Avenir"/>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venir"/>
                <a:ea typeface="Avenir"/>
                <a:cs typeface="Avenir"/>
                <a:sym typeface="Avenir"/>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venir"/>
                <a:ea typeface="Avenir"/>
                <a:cs typeface="Avenir"/>
                <a:sym typeface="Avenir"/>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3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3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3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6" r:id="rId7"/>
    <p:sldLayoutId id="2147483657" r:id="rId8"/>
    <p:sldLayoutId id="2147483658" r:id="rId9"/>
    <p:sldLayoutId id="2147483659" r:id="rId10"/>
    <p:sldLayoutId id="2147483664"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0922363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hf hdr="0" ftr="0" dt="0"/>
  <p:txStyles>
    <p:titleStyle>
      <a:lvl1pPr algn="ctr" defTabSz="609585" rtl="0" eaLnBrk="0" fontAlgn="base" hangingPunct="0">
        <a:spcBef>
          <a:spcPct val="0"/>
        </a:spcBef>
        <a:spcAft>
          <a:spcPct val="0"/>
        </a:spcAft>
        <a:defRPr sz="5867" kern="1200">
          <a:solidFill>
            <a:schemeClr val="tx1"/>
          </a:solidFill>
          <a:latin typeface="+mj-lt"/>
          <a:ea typeface="ＭＳ Ｐゴシック" charset="0"/>
          <a:cs typeface="ＭＳ Ｐゴシック" charset="0"/>
        </a:defRPr>
      </a:lvl1pPr>
      <a:lvl2pPr algn="ctr" defTabSz="609585" rtl="0" eaLnBrk="0" fontAlgn="base" hangingPunct="0">
        <a:spcBef>
          <a:spcPct val="0"/>
        </a:spcBef>
        <a:spcAft>
          <a:spcPct val="0"/>
        </a:spcAft>
        <a:defRPr sz="5867">
          <a:solidFill>
            <a:schemeClr val="tx1"/>
          </a:solidFill>
          <a:latin typeface="Calibri" charset="0"/>
          <a:ea typeface="ＭＳ Ｐゴシック" charset="0"/>
          <a:cs typeface="ＭＳ Ｐゴシック" charset="0"/>
        </a:defRPr>
      </a:lvl2pPr>
      <a:lvl3pPr algn="ctr" defTabSz="609585" rtl="0" eaLnBrk="0" fontAlgn="base" hangingPunct="0">
        <a:spcBef>
          <a:spcPct val="0"/>
        </a:spcBef>
        <a:spcAft>
          <a:spcPct val="0"/>
        </a:spcAft>
        <a:defRPr sz="5867">
          <a:solidFill>
            <a:schemeClr val="tx1"/>
          </a:solidFill>
          <a:latin typeface="Calibri" charset="0"/>
          <a:ea typeface="ＭＳ Ｐゴシック" charset="0"/>
          <a:cs typeface="ＭＳ Ｐゴシック" charset="0"/>
        </a:defRPr>
      </a:lvl3pPr>
      <a:lvl4pPr algn="ctr" defTabSz="609585" rtl="0" eaLnBrk="0" fontAlgn="base" hangingPunct="0">
        <a:spcBef>
          <a:spcPct val="0"/>
        </a:spcBef>
        <a:spcAft>
          <a:spcPct val="0"/>
        </a:spcAft>
        <a:defRPr sz="5867">
          <a:solidFill>
            <a:schemeClr val="tx1"/>
          </a:solidFill>
          <a:latin typeface="Calibri" charset="0"/>
          <a:ea typeface="ＭＳ Ｐゴシック" charset="0"/>
          <a:cs typeface="ＭＳ Ｐゴシック" charset="0"/>
        </a:defRPr>
      </a:lvl4pPr>
      <a:lvl5pPr algn="ctr" defTabSz="609585" rtl="0" eaLnBrk="0" fontAlgn="base" hangingPunct="0">
        <a:spcBef>
          <a:spcPct val="0"/>
        </a:spcBef>
        <a:spcAft>
          <a:spcPct val="0"/>
        </a:spcAft>
        <a:defRPr sz="5867">
          <a:solidFill>
            <a:schemeClr val="tx1"/>
          </a:solidFill>
          <a:latin typeface="Calibri" charset="0"/>
          <a:ea typeface="ＭＳ Ｐゴシック" charset="0"/>
          <a:cs typeface="ＭＳ Ｐゴシック" charset="0"/>
        </a:defRPr>
      </a:lvl5pPr>
      <a:lvl6pPr marL="609585" algn="ctr" defTabSz="609585" rtl="0" fontAlgn="base">
        <a:spcBef>
          <a:spcPct val="0"/>
        </a:spcBef>
        <a:spcAft>
          <a:spcPct val="0"/>
        </a:spcAft>
        <a:defRPr sz="5867">
          <a:solidFill>
            <a:schemeClr val="tx1"/>
          </a:solidFill>
          <a:latin typeface="Calibri" charset="0"/>
          <a:ea typeface="ＭＳ Ｐゴシック" charset="0"/>
          <a:cs typeface="ＭＳ Ｐゴシック" charset="0"/>
        </a:defRPr>
      </a:lvl6pPr>
      <a:lvl7pPr marL="1219170" algn="ctr" defTabSz="609585" rtl="0" fontAlgn="base">
        <a:spcBef>
          <a:spcPct val="0"/>
        </a:spcBef>
        <a:spcAft>
          <a:spcPct val="0"/>
        </a:spcAft>
        <a:defRPr sz="5867">
          <a:solidFill>
            <a:schemeClr val="tx1"/>
          </a:solidFill>
          <a:latin typeface="Calibri" charset="0"/>
          <a:ea typeface="ＭＳ Ｐゴシック" charset="0"/>
          <a:cs typeface="ＭＳ Ｐゴシック" charset="0"/>
        </a:defRPr>
      </a:lvl7pPr>
      <a:lvl8pPr marL="1828754" algn="ctr" defTabSz="609585" rtl="0" fontAlgn="base">
        <a:spcBef>
          <a:spcPct val="0"/>
        </a:spcBef>
        <a:spcAft>
          <a:spcPct val="0"/>
        </a:spcAft>
        <a:defRPr sz="5867">
          <a:solidFill>
            <a:schemeClr val="tx1"/>
          </a:solidFill>
          <a:latin typeface="Calibri" charset="0"/>
          <a:ea typeface="ＭＳ Ｐゴシック" charset="0"/>
          <a:cs typeface="ＭＳ Ｐゴシック" charset="0"/>
        </a:defRPr>
      </a:lvl8pPr>
      <a:lvl9pPr marL="2438339" algn="ctr" defTabSz="609585" rtl="0" fontAlgn="base">
        <a:spcBef>
          <a:spcPct val="0"/>
        </a:spcBef>
        <a:spcAft>
          <a:spcPct val="0"/>
        </a:spcAft>
        <a:defRPr sz="5867">
          <a:solidFill>
            <a:schemeClr val="tx1"/>
          </a:solidFill>
          <a:latin typeface="Calibri" charset="0"/>
          <a:ea typeface="ＭＳ Ｐゴシック" charset="0"/>
          <a:cs typeface="ＭＳ Ｐゴシック" charset="0"/>
        </a:defRPr>
      </a:lvl9pPr>
    </p:titleStyle>
    <p:bodyStyle>
      <a:lvl1pPr marL="457189" indent="-457189" algn="l" defTabSz="609585" rtl="0" eaLnBrk="0" fontAlgn="base" hangingPunct="0">
        <a:spcBef>
          <a:spcPct val="20000"/>
        </a:spcBef>
        <a:spcAft>
          <a:spcPct val="0"/>
        </a:spcAft>
        <a:buFont typeface="Arial" panose="020B0604020202020204" pitchFamily="34" charset="0"/>
        <a:buChar char="•"/>
        <a:defRPr sz="4267" kern="1200">
          <a:solidFill>
            <a:schemeClr val="tx1"/>
          </a:solidFill>
          <a:latin typeface="+mn-lt"/>
          <a:ea typeface="ＭＳ Ｐゴシック" charset="0"/>
          <a:cs typeface="ＭＳ Ｐゴシック" charset="0"/>
        </a:defRPr>
      </a:lvl1pPr>
      <a:lvl2pPr marL="990575" indent="-380990" algn="l" defTabSz="609585" rtl="0" eaLnBrk="0" fontAlgn="base" hangingPunct="0">
        <a:spcBef>
          <a:spcPct val="20000"/>
        </a:spcBef>
        <a:spcAft>
          <a:spcPct val="0"/>
        </a:spcAft>
        <a:buFont typeface="Arial" panose="020B0604020202020204" pitchFamily="34" charset="0"/>
        <a:buChar char="–"/>
        <a:defRPr sz="3733" kern="1200">
          <a:solidFill>
            <a:schemeClr val="tx1"/>
          </a:solidFill>
          <a:latin typeface="+mn-lt"/>
          <a:ea typeface="ＭＳ Ｐゴシック" charset="0"/>
          <a:cs typeface="+mn-cs"/>
        </a:defRPr>
      </a:lvl2pPr>
      <a:lvl3pPr marL="1523962" indent="-304792" algn="l" defTabSz="609585"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ＭＳ Ｐゴシック" charset="0"/>
          <a:cs typeface="+mn-cs"/>
        </a:defRPr>
      </a:lvl3pPr>
      <a:lvl4pPr marL="2133547" indent="-304792" algn="l" defTabSz="609585" rtl="0" eaLnBrk="0" fontAlgn="base" hangingPunct="0">
        <a:spcBef>
          <a:spcPct val="20000"/>
        </a:spcBef>
        <a:spcAft>
          <a:spcPct val="0"/>
        </a:spcAft>
        <a:buFont typeface="Arial" panose="020B0604020202020204" pitchFamily="34" charset="0"/>
        <a:buChar char="–"/>
        <a:defRPr sz="2667" kern="1200">
          <a:solidFill>
            <a:schemeClr val="tx1"/>
          </a:solidFill>
          <a:latin typeface="+mn-lt"/>
          <a:ea typeface="ＭＳ Ｐゴシック" charset="0"/>
          <a:cs typeface="+mn-cs"/>
        </a:defRPr>
      </a:lvl4pPr>
      <a:lvl5pPr marL="2743131" indent="-304792" algn="l" defTabSz="609585" rtl="0" eaLnBrk="0" fontAlgn="base" hangingPunct="0">
        <a:spcBef>
          <a:spcPct val="20000"/>
        </a:spcBef>
        <a:spcAft>
          <a:spcPct val="0"/>
        </a:spcAft>
        <a:buFont typeface="Arial" panose="020B0604020202020204" pitchFamily="34" charset="0"/>
        <a:buChar char="»"/>
        <a:defRPr sz="2667" kern="1200">
          <a:solidFill>
            <a:schemeClr val="tx1"/>
          </a:solidFill>
          <a:latin typeface="+mn-lt"/>
          <a:ea typeface="ＭＳ Ｐゴシック" charset="0"/>
          <a:cs typeface="+mn-cs"/>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1" y="365126"/>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1"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Oval 4">
            <a:extLst>
              <a:ext uri="{FF2B5EF4-FFF2-40B4-BE49-F238E27FC236}">
                <a16:creationId xmlns:a16="http://schemas.microsoft.com/office/drawing/2014/main" id="{D37F3DAD-DC49-CF40-89A5-C2A3CCEE7B62}"/>
              </a:ext>
            </a:extLst>
          </p:cNvPr>
          <p:cNvSpPr/>
          <p:nvPr userDrawn="1"/>
        </p:nvSpPr>
        <p:spPr>
          <a:xfrm>
            <a:off x="11120647" y="381000"/>
            <a:ext cx="310742" cy="310662"/>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a:p>
        </p:txBody>
      </p:sp>
      <p:sp>
        <p:nvSpPr>
          <p:cNvPr id="4" name="TextBox 3">
            <a:extLst>
              <a:ext uri="{FF2B5EF4-FFF2-40B4-BE49-F238E27FC236}">
                <a16:creationId xmlns:a16="http://schemas.microsoft.com/office/drawing/2014/main" id="{F4AFA0A0-434E-E340-A675-5E45B45DDFED}"/>
              </a:ext>
            </a:extLst>
          </p:cNvPr>
          <p:cNvSpPr txBox="1"/>
          <p:nvPr userDrawn="1"/>
        </p:nvSpPr>
        <p:spPr>
          <a:xfrm>
            <a:off x="11189455" y="451692"/>
            <a:ext cx="173125" cy="169277"/>
          </a:xfrm>
          <a:prstGeom prst="rect">
            <a:avLst/>
          </a:prstGeom>
          <a:noFill/>
        </p:spPr>
        <p:txBody>
          <a:bodyPr wrap="none" lIns="0" tIns="0" rIns="0" bIns="0" rtlCol="0" anchor="ctr">
            <a:spAutoFit/>
          </a:bodyPr>
          <a:lstStyle/>
          <a:p>
            <a:pPr algn="ctr"/>
            <a:fld id="{C2130A1F-96FE-9345-9E91-FD9BE4197128}" type="slidenum">
              <a:rPr lang="en-US" sz="1100" b="0" i="0" spc="0" smtClean="0">
                <a:solidFill>
                  <a:schemeClr val="bg1"/>
                </a:solidFill>
                <a:latin typeface="Poppins Medium" pitchFamily="2" charset="77"/>
                <a:cs typeface="Poppins Medium" pitchFamily="2" charset="77"/>
              </a:rPr>
              <a:pPr algn="ctr"/>
              <a:t>‹#›</a:t>
            </a:fld>
            <a:endParaRPr lang="en-US" sz="1100" b="0" i="0" spc="0">
              <a:solidFill>
                <a:schemeClr val="bg1"/>
              </a:solidFill>
              <a:latin typeface="Poppins Medium" pitchFamily="2" charset="77"/>
              <a:cs typeface="Poppins Medium" pitchFamily="2" charset="77"/>
            </a:endParaRPr>
          </a:p>
        </p:txBody>
      </p:sp>
    </p:spTree>
    <p:extLst>
      <p:ext uri="{BB962C8B-B14F-4D97-AF65-F5344CB8AC3E}">
        <p14:creationId xmlns:p14="http://schemas.microsoft.com/office/powerpoint/2010/main" val="3282517528"/>
      </p:ext>
    </p:extLst>
  </p:cSld>
  <p:clrMap bg1="lt1" tx1="dk1" bg2="lt2" tx2="dk2" accent1="accent1" accent2="accent2" accent3="accent3" accent4="accent4" accent5="accent5" accent6="accent6" hlink="hlink" folHlink="folHlink"/>
  <p:sldLayoutIdLst>
    <p:sldLayoutId id="2147483667" r:id="rId1"/>
    <p:sldLayoutId id="2147483668" r:id="rId2"/>
  </p:sldLayoutIdLst>
  <p:hf hdr="0" ftr="0" dt="0"/>
  <p:txStyles>
    <p:titleStyle>
      <a:lvl1pPr algn="l" defTabSz="914172" rtl="0" eaLnBrk="1" latinLnBrk="0" hangingPunct="1">
        <a:lnSpc>
          <a:spcPct val="90000"/>
        </a:lnSpc>
        <a:spcBef>
          <a:spcPct val="0"/>
        </a:spcBef>
        <a:buNone/>
        <a:defRPr sz="4399" b="1" i="0" kern="1200">
          <a:solidFill>
            <a:schemeClr val="tx2"/>
          </a:solidFill>
          <a:latin typeface="Poppins" pitchFamily="2" charset="77"/>
          <a:ea typeface="+mj-ea"/>
          <a:cs typeface="+mj-cs"/>
        </a:defRPr>
      </a:lvl1pPr>
    </p:titleStyle>
    <p:bodyStyle>
      <a:lvl1pPr marL="0" indent="0" algn="l" defTabSz="914172" rtl="0" eaLnBrk="1" latinLnBrk="0" hangingPunct="1">
        <a:lnSpc>
          <a:spcPct val="90000"/>
        </a:lnSpc>
        <a:spcBef>
          <a:spcPts val="1000"/>
        </a:spcBef>
        <a:buFont typeface="Arial" panose="020B0604020202020204" pitchFamily="34" charset="0"/>
        <a:buNone/>
        <a:defRPr sz="2800" b="0" i="0" kern="1200">
          <a:solidFill>
            <a:schemeClr val="tx1"/>
          </a:solidFill>
          <a:latin typeface="Lato Light" panose="020F0502020204030203" pitchFamily="34" charset="0"/>
          <a:ea typeface="+mn-ea"/>
          <a:cs typeface="+mn-cs"/>
        </a:defRPr>
      </a:lvl1pPr>
      <a:lvl2pPr marL="457086" indent="0" algn="l" defTabSz="914172" rtl="0" eaLnBrk="1" latinLnBrk="0" hangingPunct="1">
        <a:lnSpc>
          <a:spcPct val="90000"/>
        </a:lnSpc>
        <a:spcBef>
          <a:spcPts val="500"/>
        </a:spcBef>
        <a:buFont typeface="Arial" panose="020B0604020202020204" pitchFamily="34" charset="0"/>
        <a:buNone/>
        <a:defRPr sz="2400" b="0" i="0" kern="1200">
          <a:solidFill>
            <a:schemeClr val="tx1"/>
          </a:solidFill>
          <a:latin typeface="Lato Light" panose="020F0502020204030203" pitchFamily="34" charset="0"/>
          <a:ea typeface="+mn-ea"/>
          <a:cs typeface="+mn-cs"/>
        </a:defRPr>
      </a:lvl2pPr>
      <a:lvl3pPr marL="914172" indent="0" algn="l" defTabSz="914172" rtl="0" eaLnBrk="1" latinLnBrk="0" hangingPunct="1">
        <a:lnSpc>
          <a:spcPct val="90000"/>
        </a:lnSpc>
        <a:spcBef>
          <a:spcPts val="500"/>
        </a:spcBef>
        <a:buFont typeface="Arial" panose="020B0604020202020204" pitchFamily="34" charset="0"/>
        <a:buNone/>
        <a:defRPr sz="2000" b="0" i="0" kern="1200">
          <a:solidFill>
            <a:schemeClr val="tx1"/>
          </a:solidFill>
          <a:latin typeface="Lato Light" panose="020F0502020204030203" pitchFamily="34" charset="0"/>
          <a:ea typeface="+mn-ea"/>
          <a:cs typeface="+mn-cs"/>
        </a:defRPr>
      </a:lvl3pPr>
      <a:lvl4pPr marL="1371257" indent="0" algn="l" defTabSz="914172" rtl="0" eaLnBrk="1" latinLnBrk="0" hangingPunct="1">
        <a:lnSpc>
          <a:spcPct val="90000"/>
        </a:lnSpc>
        <a:spcBef>
          <a:spcPts val="500"/>
        </a:spcBef>
        <a:buFont typeface="Arial" panose="020B0604020202020204" pitchFamily="34" charset="0"/>
        <a:buNone/>
        <a:defRPr sz="1800" b="0" i="0" kern="1200">
          <a:solidFill>
            <a:schemeClr val="tx1"/>
          </a:solidFill>
          <a:latin typeface="Lato Light" panose="020F0502020204030203" pitchFamily="34" charset="0"/>
          <a:ea typeface="+mn-ea"/>
          <a:cs typeface="+mn-cs"/>
        </a:defRPr>
      </a:lvl4pPr>
      <a:lvl5pPr marL="1828343" indent="0" algn="l" defTabSz="914172" rtl="0" eaLnBrk="1" latinLnBrk="0" hangingPunct="1">
        <a:lnSpc>
          <a:spcPct val="90000"/>
        </a:lnSpc>
        <a:spcBef>
          <a:spcPts val="500"/>
        </a:spcBef>
        <a:buFont typeface="Arial" panose="020B0604020202020204" pitchFamily="34" charset="0"/>
        <a:buNone/>
        <a:defRPr sz="1800" b="0" i="0" kern="1200">
          <a:solidFill>
            <a:schemeClr val="tx1"/>
          </a:solidFill>
          <a:latin typeface="Lato Light" panose="020F0502020204030203" pitchFamily="34" charset="0"/>
          <a:ea typeface="+mn-ea"/>
          <a:cs typeface="+mn-cs"/>
        </a:defRPr>
      </a:lvl5pPr>
      <a:lvl6pPr marL="2513972" indent="-228543" algn="l" defTabSz="91417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057" indent="-228543" algn="l" defTabSz="91417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143" indent="-228543" algn="l" defTabSz="91417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229" indent="-228543" algn="l" defTabSz="91417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172" rtl="0" eaLnBrk="1" latinLnBrk="0" hangingPunct="1">
        <a:defRPr sz="1800" kern="1200">
          <a:solidFill>
            <a:schemeClr val="tx1"/>
          </a:solidFill>
          <a:latin typeface="+mn-lt"/>
          <a:ea typeface="+mn-ea"/>
          <a:cs typeface="+mn-cs"/>
        </a:defRPr>
      </a:lvl1pPr>
      <a:lvl2pPr marL="457086" algn="l" defTabSz="914172" rtl="0" eaLnBrk="1" latinLnBrk="0" hangingPunct="1">
        <a:defRPr sz="1800" kern="1200">
          <a:solidFill>
            <a:schemeClr val="tx1"/>
          </a:solidFill>
          <a:latin typeface="+mn-lt"/>
          <a:ea typeface="+mn-ea"/>
          <a:cs typeface="+mn-cs"/>
        </a:defRPr>
      </a:lvl2pPr>
      <a:lvl3pPr marL="914172" algn="l" defTabSz="914172" rtl="0" eaLnBrk="1" latinLnBrk="0" hangingPunct="1">
        <a:defRPr sz="1800" kern="1200">
          <a:solidFill>
            <a:schemeClr val="tx1"/>
          </a:solidFill>
          <a:latin typeface="+mn-lt"/>
          <a:ea typeface="+mn-ea"/>
          <a:cs typeface="+mn-cs"/>
        </a:defRPr>
      </a:lvl3pPr>
      <a:lvl4pPr marL="1371257" algn="l" defTabSz="914172" rtl="0" eaLnBrk="1" latinLnBrk="0" hangingPunct="1">
        <a:defRPr sz="1800" kern="1200">
          <a:solidFill>
            <a:schemeClr val="tx1"/>
          </a:solidFill>
          <a:latin typeface="+mn-lt"/>
          <a:ea typeface="+mn-ea"/>
          <a:cs typeface="+mn-cs"/>
        </a:defRPr>
      </a:lvl4pPr>
      <a:lvl5pPr marL="1828343" algn="l" defTabSz="914172" rtl="0" eaLnBrk="1" latinLnBrk="0" hangingPunct="1">
        <a:defRPr sz="1800" kern="1200">
          <a:solidFill>
            <a:schemeClr val="tx1"/>
          </a:solidFill>
          <a:latin typeface="+mn-lt"/>
          <a:ea typeface="+mn-ea"/>
          <a:cs typeface="+mn-cs"/>
        </a:defRPr>
      </a:lvl5pPr>
      <a:lvl6pPr marL="2285429" algn="l" defTabSz="914172" rtl="0" eaLnBrk="1" latinLnBrk="0" hangingPunct="1">
        <a:defRPr sz="1800" kern="1200">
          <a:solidFill>
            <a:schemeClr val="tx1"/>
          </a:solidFill>
          <a:latin typeface="+mn-lt"/>
          <a:ea typeface="+mn-ea"/>
          <a:cs typeface="+mn-cs"/>
        </a:defRPr>
      </a:lvl6pPr>
      <a:lvl7pPr marL="2742514" algn="l" defTabSz="914172" rtl="0" eaLnBrk="1" latinLnBrk="0" hangingPunct="1">
        <a:defRPr sz="1800" kern="1200">
          <a:solidFill>
            <a:schemeClr val="tx1"/>
          </a:solidFill>
          <a:latin typeface="+mn-lt"/>
          <a:ea typeface="+mn-ea"/>
          <a:cs typeface="+mn-cs"/>
        </a:defRPr>
      </a:lvl7pPr>
      <a:lvl8pPr marL="3199600" algn="l" defTabSz="914172" rtl="0" eaLnBrk="1" latinLnBrk="0" hangingPunct="1">
        <a:defRPr sz="1800" kern="1200">
          <a:solidFill>
            <a:schemeClr val="tx1"/>
          </a:solidFill>
          <a:latin typeface="+mn-lt"/>
          <a:ea typeface="+mn-ea"/>
          <a:cs typeface="+mn-cs"/>
        </a:defRPr>
      </a:lvl8pPr>
      <a:lvl9pPr marL="3656686" algn="l" defTabSz="914172"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hyperlink" Target="mailto:c.mcdougall@cgiar.org"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hyperlink" Target="mailto:cynthia.mcdougall@sei.org"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9.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8" Type="http://schemas.microsoft.com/office/2007/relationships/diagramDrawing" Target="../diagrams/drawing6.xml"/><Relationship Id="rId3" Type="http://schemas.openxmlformats.org/officeDocument/2006/relationships/image" Target="../media/image12.png"/><Relationship Id="rId7" Type="http://schemas.openxmlformats.org/officeDocument/2006/relationships/diagramColors" Target="../diagrams/colors6.xml"/><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diagramQuickStyle" Target="../diagrams/quickStyle6.xml"/><Relationship Id="rId5" Type="http://schemas.openxmlformats.org/officeDocument/2006/relationships/diagramLayout" Target="../diagrams/layout6.xml"/><Relationship Id="rId4" Type="http://schemas.openxmlformats.org/officeDocument/2006/relationships/diagramData" Target="../diagrams/data6.xml"/><Relationship Id="rId9" Type="http://schemas.openxmlformats.org/officeDocument/2006/relationships/image" Target="../media/image13.png"/></Relationships>
</file>

<file path=ppt/slides/_rels/slide29.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28.xml"/><Relationship Id="rId1" Type="http://schemas.openxmlformats.org/officeDocument/2006/relationships/slideLayout" Target="../slideLayouts/slideLayout14.xml"/><Relationship Id="rId6" Type="http://schemas.openxmlformats.org/officeDocument/2006/relationships/image" Target="../media/image17.png"/><Relationship Id="rId5" Type="http://schemas.openxmlformats.org/officeDocument/2006/relationships/image" Target="../media/image16.png"/><Relationship Id="rId10" Type="http://schemas.openxmlformats.org/officeDocument/2006/relationships/image" Target="../media/image6.png"/><Relationship Id="rId4" Type="http://schemas.openxmlformats.org/officeDocument/2006/relationships/image" Target="../media/image15.png"/><Relationship Id="rId9" Type="http://schemas.openxmlformats.org/officeDocument/2006/relationships/image" Target="../media/image20.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8" Type="http://schemas.openxmlformats.org/officeDocument/2006/relationships/hyperlink" Target="https://www.weforum.org/reports/ab6795a1-960c-42b2-b3d5-587eccda6023" TargetMode="External"/><Relationship Id="rId3" Type="http://schemas.openxmlformats.org/officeDocument/2006/relationships/hyperlink" Target="http://www.igwg.org/training/programmatic-guidance" TargetMode="External"/><Relationship Id="rId7" Type="http://schemas.openxmlformats.org/officeDocument/2006/relationships/hyperlink" Target="https://www.trias.ngo/en/gender-inclusion-trajectory" TargetMode="External"/><Relationship Id="rId2" Type="http://schemas.openxmlformats.org/officeDocument/2006/relationships/hyperlink" Target="https://www.care.org/news-and-stories/resources/measuring-gender-transformative-change-a-review-of-literature-and-promising-practices/" TargetMode="External"/><Relationship Id="rId1" Type="http://schemas.openxmlformats.org/officeDocument/2006/relationships/slideLayout" Target="../slideLayouts/slideLayout13.xml"/><Relationship Id="rId6" Type="http://schemas.openxmlformats.org/officeDocument/2006/relationships/hyperlink" Target="https://insights.careinternational.org.uk/images/in-practice/Gender-in-the-workplace/SAA.GlobalImplementationManual_FINAL.English.rights-reserved_2018.pdf" TargetMode="External"/><Relationship Id="rId5" Type="http://schemas.openxmlformats.org/officeDocument/2006/relationships/hyperlink" Target="https://digitalarchive.worldfishcenter.org/bitstream/handle/20.500.12348/2826/FISH-2019-02.pdf" TargetMode="External"/><Relationship Id="rId4" Type="http://schemas.openxmlformats.org/officeDocument/2006/relationships/hyperlink" Target="http://www.igwg.org/wp-content/uploads/2017/05/Gender-Continuum-PowerPoint_final.pdf"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4" name="Rectangle 3"/>
          <p:cNvSpPr/>
          <p:nvPr/>
        </p:nvSpPr>
        <p:spPr>
          <a:xfrm>
            <a:off x="0" y="3282463"/>
            <a:ext cx="12238892" cy="628137"/>
          </a:xfrm>
          <a:prstGeom prst="rect">
            <a:avLst/>
          </a:prstGeom>
          <a:solidFill>
            <a:srgbClr val="F5BB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p>
        </p:txBody>
      </p:sp>
      <p:sp>
        <p:nvSpPr>
          <p:cNvPr id="3" name="Rectangle 2"/>
          <p:cNvSpPr/>
          <p:nvPr/>
        </p:nvSpPr>
        <p:spPr>
          <a:xfrm>
            <a:off x="0" y="866335"/>
            <a:ext cx="12192000" cy="2416128"/>
          </a:xfrm>
          <a:prstGeom prst="rect">
            <a:avLst/>
          </a:prstGeom>
          <a:solidFill>
            <a:srgbClr val="549E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p>
        </p:txBody>
      </p:sp>
      <p:sp>
        <p:nvSpPr>
          <p:cNvPr id="88" name="Google Shape;88;p1"/>
          <p:cNvSpPr txBox="1">
            <a:spLocks noGrp="1"/>
          </p:cNvSpPr>
          <p:nvPr>
            <p:ph type="ctrTitle"/>
          </p:nvPr>
        </p:nvSpPr>
        <p:spPr>
          <a:xfrm>
            <a:off x="1524000" y="902000"/>
            <a:ext cx="9144000" cy="2194800"/>
          </a:xfrm>
          <a:prstGeom prst="rect">
            <a:avLst/>
          </a:prstGeom>
          <a:noFill/>
          <a:ln>
            <a:noFill/>
          </a:ln>
        </p:spPr>
        <p:txBody>
          <a:bodyPr spcFirstLastPara="1" wrap="square" lIns="91425" tIns="45700" rIns="91425" bIns="45700" anchor="b" anchorCtr="0">
            <a:normAutofit fontScale="90000"/>
          </a:bodyPr>
          <a:lstStyle/>
          <a:p>
            <a:pPr lvl="0">
              <a:lnSpc>
                <a:spcPct val="100000"/>
              </a:lnSpc>
            </a:pPr>
            <a:r>
              <a:rPr lang="en-US" sz="4400" b="1" dirty="0"/>
              <a:t>TH4.1: Gender transformative approaches for equality in food systems:</a:t>
            </a:r>
            <a:br>
              <a:rPr lang="en-US" sz="4400" b="1" dirty="0"/>
            </a:br>
            <a:r>
              <a:rPr lang="en-US" sz="4400" b="1" dirty="0"/>
              <a:t>Emerging methodological insights</a:t>
            </a:r>
            <a:endParaRPr sz="4400" b="1" dirty="0"/>
          </a:p>
        </p:txBody>
      </p:sp>
      <p:sp>
        <p:nvSpPr>
          <p:cNvPr id="89" name="Google Shape;89;p1"/>
          <p:cNvSpPr txBox="1"/>
          <p:nvPr/>
        </p:nvSpPr>
        <p:spPr>
          <a:xfrm>
            <a:off x="3953122" y="4946406"/>
            <a:ext cx="4774200" cy="830966"/>
          </a:xfrm>
          <a:prstGeom prst="rect">
            <a:avLst/>
          </a:prstGeom>
          <a:noFill/>
          <a:ln>
            <a:noFill/>
          </a:ln>
        </p:spPr>
        <p:txBody>
          <a:bodyPr spcFirstLastPara="1" wrap="square" lIns="91425" tIns="91425" rIns="91425" bIns="91425" anchor="b" anchorCtr="0">
            <a:spAutoFit/>
          </a:bodyPr>
          <a:lstStyle/>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Candara" panose="020E0502030303020204" pitchFamily="34" charset="0"/>
                <a:ea typeface="Avenir"/>
                <a:cs typeface="Avenir"/>
                <a:sym typeface="Avenir"/>
              </a:rPr>
              <a:t>Presented by Dr. Cynthia McDougall, WorldFish/FISH</a:t>
            </a:r>
          </a:p>
          <a:p>
            <a:pPr marL="0" marR="0" lvl="0" indent="0" algn="ctr" rtl="0">
              <a:lnSpc>
                <a:spcPct val="100000"/>
              </a:lnSpc>
              <a:spcBef>
                <a:spcPts val="0"/>
              </a:spcBef>
              <a:spcAft>
                <a:spcPts val="0"/>
              </a:spcAft>
              <a:buClr>
                <a:srgbClr val="000000"/>
              </a:buClr>
              <a:buSzPts val="1400"/>
              <a:buFont typeface="Arial"/>
              <a:buNone/>
            </a:pPr>
            <a:r>
              <a:rPr lang="en-US">
                <a:latin typeface="Candara" panose="020E0502030303020204" pitchFamily="34" charset="0"/>
                <a:ea typeface="Avenir"/>
                <a:cs typeface="Avenir"/>
                <a:sym typeface="Avenir"/>
                <a:hlinkClick r:id="rId3"/>
              </a:rPr>
              <a:t>c.mcdougall@cgiar.org</a:t>
            </a:r>
            <a:endParaRPr lang="en-US">
              <a:latin typeface="Candara" panose="020E0502030303020204" pitchFamily="34" charset="0"/>
              <a:ea typeface="Avenir"/>
              <a:cs typeface="Avenir"/>
              <a:sym typeface="Avenir"/>
            </a:endParaRPr>
          </a:p>
          <a:p>
            <a:pPr marL="0" marR="0" lvl="0" indent="0" algn="ctr" rtl="0">
              <a:lnSpc>
                <a:spcPct val="100000"/>
              </a:lnSpc>
              <a:spcBef>
                <a:spcPts val="0"/>
              </a:spcBef>
              <a:spcAft>
                <a:spcPts val="0"/>
              </a:spcAft>
              <a:buClr>
                <a:srgbClr val="000000"/>
              </a:buClr>
              <a:buSzPts val="1400"/>
              <a:buFont typeface="Arial"/>
              <a:buNone/>
            </a:pPr>
            <a:r>
              <a:rPr lang="en-US">
                <a:latin typeface="Candara" panose="020E0502030303020204" pitchFamily="34" charset="0"/>
                <a:ea typeface="Avenir"/>
                <a:cs typeface="Avenir"/>
                <a:sym typeface="Avenir"/>
                <a:hlinkClick r:id="rId4"/>
              </a:rPr>
              <a:t>c</a:t>
            </a:r>
            <a:r>
              <a:rPr lang="en-US" sz="1400" b="0" i="0" u="none" strike="noStrike" cap="none">
                <a:solidFill>
                  <a:srgbClr val="000000"/>
                </a:solidFill>
                <a:latin typeface="Candara" panose="020E0502030303020204" pitchFamily="34" charset="0"/>
                <a:ea typeface="Avenir"/>
                <a:cs typeface="Avenir"/>
                <a:sym typeface="Avenir"/>
                <a:hlinkClick r:id="rId4"/>
              </a:rPr>
              <a:t>ynthia.mcdougall@sei.org</a:t>
            </a:r>
            <a:endParaRPr lang="en-US" sz="1400" b="0" i="0" u="none" strike="noStrike" cap="none">
              <a:solidFill>
                <a:srgbClr val="000000"/>
              </a:solidFill>
              <a:latin typeface="Candara" panose="020E0502030303020204" pitchFamily="34" charset="0"/>
              <a:ea typeface="Avenir"/>
              <a:cs typeface="Avenir"/>
              <a:sym typeface="Avenir"/>
            </a:endParaRPr>
          </a:p>
        </p:txBody>
      </p:sp>
      <p:sp>
        <p:nvSpPr>
          <p:cNvPr id="90" name="Google Shape;90;p1"/>
          <p:cNvSpPr txBox="1"/>
          <p:nvPr/>
        </p:nvSpPr>
        <p:spPr>
          <a:xfrm>
            <a:off x="3720691" y="5695930"/>
            <a:ext cx="5344200" cy="830966"/>
          </a:xfrm>
          <a:prstGeom prst="rect">
            <a:avLst/>
          </a:prstGeom>
          <a:noFill/>
          <a:ln>
            <a:noFill/>
          </a:ln>
        </p:spPr>
        <p:txBody>
          <a:bodyPr spcFirstLastPara="1" wrap="square" lIns="91425" tIns="91425" rIns="91425" bIns="91425" anchor="b" anchorCtr="0">
            <a:spAutoFit/>
          </a:bodyPr>
          <a:lstStyle/>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a:solidFill>
                  <a:schemeClr val="dk1"/>
                </a:solidFill>
                <a:latin typeface="Candara" panose="020E0502030303020204" pitchFamily="34" charset="0"/>
                <a:ea typeface="Avenir"/>
                <a:cs typeface="Avenir"/>
                <a:sym typeface="Avenir"/>
              </a:rPr>
              <a:t>On behalf of the </a:t>
            </a:r>
          </a:p>
          <a:p>
            <a:pPr marL="0" marR="0" lvl="0" indent="0" algn="ctr" rtl="0">
              <a:lnSpc>
                <a:spcPct val="100000"/>
              </a:lnSpc>
              <a:spcBef>
                <a:spcPts val="0"/>
              </a:spcBef>
              <a:spcAft>
                <a:spcPts val="0"/>
              </a:spcAft>
              <a:buClr>
                <a:srgbClr val="000000"/>
              </a:buClr>
              <a:buSzPts val="1400"/>
              <a:buFont typeface="Arial"/>
              <a:buNone/>
            </a:pPr>
            <a:r>
              <a:rPr lang="en-US">
                <a:solidFill>
                  <a:schemeClr val="dk1"/>
                </a:solidFill>
                <a:latin typeface="Candara" panose="020E0502030303020204" pitchFamily="34" charset="0"/>
                <a:ea typeface="Avenir"/>
                <a:cs typeface="Avenir"/>
                <a:sym typeface="Avenir"/>
              </a:rPr>
              <a:t>CGIAR GENDER Platform Working Group on</a:t>
            </a:r>
          </a:p>
          <a:p>
            <a:pPr marL="0" marR="0" lvl="0" indent="0" algn="ctr" rtl="0">
              <a:lnSpc>
                <a:spcPct val="100000"/>
              </a:lnSpc>
              <a:spcBef>
                <a:spcPts val="0"/>
              </a:spcBef>
              <a:spcAft>
                <a:spcPts val="0"/>
              </a:spcAft>
              <a:buClr>
                <a:srgbClr val="000000"/>
              </a:buClr>
              <a:buSzPts val="1400"/>
              <a:buFont typeface="Arial"/>
              <a:buNone/>
            </a:pPr>
            <a:r>
              <a:rPr lang="en-US">
                <a:solidFill>
                  <a:schemeClr val="dk1"/>
                </a:solidFill>
                <a:latin typeface="Candara" panose="020E0502030303020204" pitchFamily="34" charset="0"/>
                <a:ea typeface="Avenir"/>
                <a:cs typeface="Avenir"/>
                <a:sym typeface="Avenir"/>
              </a:rPr>
              <a:t> Gender Transformative Approaches (GTA)</a:t>
            </a:r>
            <a:endParaRPr sz="1400" b="0" i="0" u="none" strike="noStrike" cap="none">
              <a:solidFill>
                <a:srgbClr val="000000"/>
              </a:solidFill>
              <a:latin typeface="Avenir"/>
              <a:ea typeface="Avenir"/>
              <a:cs typeface="Avenir"/>
              <a:sym typeface="Avenir"/>
            </a:endParaRPr>
          </a:p>
        </p:txBody>
      </p:sp>
      <p:sp>
        <p:nvSpPr>
          <p:cNvPr id="2" name="Rectangle 1"/>
          <p:cNvSpPr/>
          <p:nvPr/>
        </p:nvSpPr>
        <p:spPr>
          <a:xfrm>
            <a:off x="0" y="820615"/>
            <a:ext cx="45719" cy="457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p>
        </p:txBody>
      </p:sp>
      <p:sp>
        <p:nvSpPr>
          <p:cNvPr id="15" name="Google Shape;89;p1"/>
          <p:cNvSpPr txBox="1"/>
          <p:nvPr/>
        </p:nvSpPr>
        <p:spPr>
          <a:xfrm>
            <a:off x="-166336" y="5911373"/>
            <a:ext cx="3744847" cy="615523"/>
          </a:xfrm>
          <a:prstGeom prst="rect">
            <a:avLst/>
          </a:prstGeom>
          <a:noFill/>
          <a:ln>
            <a:noFill/>
          </a:ln>
        </p:spPr>
        <p:txBody>
          <a:bodyPr spcFirstLastPara="1" wrap="square" lIns="91425" tIns="91425" rIns="91425" bIns="91425" anchor="b" anchorCtr="0">
            <a:spAutoFit/>
          </a:bodyPr>
          <a:lstStyle/>
          <a:p>
            <a:pPr marL="0" marR="0" lvl="0" indent="0" algn="ctr" rtl="0">
              <a:lnSpc>
                <a:spcPct val="100000"/>
              </a:lnSpc>
              <a:spcBef>
                <a:spcPts val="0"/>
              </a:spcBef>
              <a:spcAft>
                <a:spcPts val="0"/>
              </a:spcAft>
              <a:buClr>
                <a:srgbClr val="000000"/>
              </a:buClr>
              <a:buSzPts val="1400"/>
              <a:buFont typeface="Arial"/>
              <a:buNone/>
            </a:pPr>
            <a:r>
              <a:rPr lang="en-US" sz="1400" b="1" i="0" u="none" strike="noStrike" cap="none" dirty="0">
                <a:solidFill>
                  <a:srgbClr val="000000"/>
                </a:solidFill>
                <a:latin typeface="Candara" panose="020E0502030303020204" pitchFamily="34" charset="0"/>
                <a:ea typeface="Avenir"/>
                <a:cs typeface="Avenir"/>
                <a:sym typeface="Avenir"/>
              </a:rPr>
              <a:t>Cultivating Equality Conference </a:t>
            </a:r>
            <a:endParaRPr sz="1400" b="1" i="0" u="none" strike="noStrike" cap="none" dirty="0">
              <a:solidFill>
                <a:srgbClr val="000000"/>
              </a:solidFill>
              <a:latin typeface="Candara" panose="020E0502030303020204" pitchFamily="34" charset="0"/>
              <a:ea typeface="Avenir"/>
              <a:cs typeface="Avenir"/>
              <a:sym typeface="Avenir"/>
            </a:endParaRPr>
          </a:p>
          <a:p>
            <a:pPr marL="0" marR="0" lvl="0" indent="0" algn="ctr" rtl="0">
              <a:lnSpc>
                <a:spcPct val="100000"/>
              </a:lnSpc>
              <a:spcBef>
                <a:spcPts val="0"/>
              </a:spcBef>
              <a:spcAft>
                <a:spcPts val="0"/>
              </a:spcAft>
              <a:buClr>
                <a:srgbClr val="000000"/>
              </a:buClr>
              <a:buSzPts val="1400"/>
              <a:buFont typeface="Arial"/>
              <a:buNone/>
            </a:pPr>
            <a:r>
              <a:rPr lang="en-US" dirty="0">
                <a:latin typeface="Candara" panose="020E0502030303020204" pitchFamily="34" charset="0"/>
                <a:ea typeface="Avenir"/>
                <a:cs typeface="Avenir"/>
                <a:sym typeface="Avenir"/>
              </a:rPr>
              <a:t>October 14, 2021</a:t>
            </a:r>
            <a:endParaRPr sz="1400" b="0" i="0" u="none" strike="noStrike" cap="none" dirty="0">
              <a:solidFill>
                <a:srgbClr val="000000"/>
              </a:solidFill>
              <a:latin typeface="Candara" panose="020E0502030303020204" pitchFamily="34" charset="0"/>
              <a:ea typeface="Avenir"/>
              <a:cs typeface="Avenir"/>
              <a:sym typeface="Avenir"/>
            </a:endParaRPr>
          </a:p>
        </p:txBody>
      </p:sp>
      <p:pic>
        <p:nvPicPr>
          <p:cNvPr id="1026" name="Picture 2" descr="CGIAR GENDER Platform - CGIA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0551636" y="5777372"/>
            <a:ext cx="1221355" cy="66808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med" p14:dur="700" advTm="37282">
        <p:fade/>
      </p:transition>
    </mc:Choice>
    <mc:Fallback xmlns="">
      <p:transition spd="med" advTm="37282">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86018" name="Picture 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0"/>
            <a:ext cx="12192000" cy="7631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p:nvPr/>
        </p:nvSpPr>
        <p:spPr>
          <a:xfrm>
            <a:off x="280419" y="951066"/>
            <a:ext cx="2209258" cy="1077218"/>
          </a:xfrm>
          <a:prstGeom prst="rect">
            <a:avLst/>
          </a:prstGeom>
        </p:spPr>
        <p:txBody>
          <a:bodyPr wrap="none">
            <a:spAutoFit/>
          </a:bodyPr>
          <a:lstStyle/>
          <a:p>
            <a:pPr algn="ctr"/>
            <a:r>
              <a:rPr lang="en-US" sz="3200">
                <a:latin typeface="Candara" panose="020E0502030303020204" pitchFamily="34" charset="0"/>
              </a:rPr>
              <a:t>‘Shallow’ </a:t>
            </a:r>
          </a:p>
          <a:p>
            <a:pPr algn="ctr"/>
            <a:r>
              <a:rPr lang="en-US" sz="3200">
                <a:latin typeface="Candara" panose="020E0502030303020204" pitchFamily="34" charset="0"/>
              </a:rPr>
              <a:t>approaches</a:t>
            </a:r>
          </a:p>
        </p:txBody>
      </p:sp>
      <p:sp>
        <p:nvSpPr>
          <p:cNvPr id="4" name="Rounded Rectangle 3"/>
          <p:cNvSpPr/>
          <p:nvPr/>
        </p:nvSpPr>
        <p:spPr>
          <a:xfrm>
            <a:off x="5932449" y="1103971"/>
            <a:ext cx="6035070" cy="468351"/>
          </a:xfrm>
          <a:prstGeom prst="roundRect">
            <a:avLst/>
          </a:prstGeom>
          <a:solidFill>
            <a:schemeClr val="bg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2800" dirty="0">
                <a:solidFill>
                  <a:srgbClr val="000000"/>
                </a:solidFill>
                <a:latin typeface="Candara" panose="020E0502030303020204" pitchFamily="34" charset="0"/>
                <a:cs typeface="Arial"/>
              </a:rPr>
              <a:t>What </a:t>
            </a:r>
            <a:r>
              <a:rPr lang="en-US" sz="2800" b="1" dirty="0">
                <a:solidFill>
                  <a:srgbClr val="000000"/>
                </a:solidFill>
                <a:latin typeface="Candara" panose="020E0502030303020204" pitchFamily="34" charset="0"/>
                <a:cs typeface="Arial"/>
              </a:rPr>
              <a:t>women</a:t>
            </a:r>
            <a:r>
              <a:rPr lang="en-US" sz="2800" dirty="0">
                <a:solidFill>
                  <a:srgbClr val="000000"/>
                </a:solidFill>
                <a:latin typeface="Candara" panose="020E0502030303020204" pitchFamily="34" charset="0"/>
                <a:cs typeface="Arial"/>
              </a:rPr>
              <a:t> do (roles), skills…</a:t>
            </a:r>
          </a:p>
        </p:txBody>
      </p:sp>
      <p:sp>
        <p:nvSpPr>
          <p:cNvPr id="6" name="Rectangle 5"/>
          <p:cNvSpPr/>
          <p:nvPr/>
        </p:nvSpPr>
        <p:spPr>
          <a:xfrm>
            <a:off x="280418" y="3523280"/>
            <a:ext cx="2209259" cy="1077218"/>
          </a:xfrm>
          <a:prstGeom prst="rect">
            <a:avLst/>
          </a:prstGeom>
        </p:spPr>
        <p:txBody>
          <a:bodyPr wrap="none">
            <a:spAutoFit/>
          </a:bodyPr>
          <a:lstStyle/>
          <a:p>
            <a:pPr algn="ctr"/>
            <a:r>
              <a:rPr lang="en-US" sz="3200">
                <a:solidFill>
                  <a:schemeClr val="bg1"/>
                </a:solidFill>
                <a:latin typeface="Candara" panose="020E0502030303020204" pitchFamily="34" charset="0"/>
              </a:rPr>
              <a:t>‘Deeper’</a:t>
            </a:r>
          </a:p>
          <a:p>
            <a:pPr algn="ctr"/>
            <a:r>
              <a:rPr lang="en-US" sz="3200">
                <a:solidFill>
                  <a:schemeClr val="bg1"/>
                </a:solidFill>
                <a:latin typeface="Candara" panose="020E0502030303020204" pitchFamily="34" charset="0"/>
              </a:rPr>
              <a:t>approaches</a:t>
            </a:r>
          </a:p>
        </p:txBody>
      </p:sp>
      <p:sp>
        <p:nvSpPr>
          <p:cNvPr id="7" name="Rounded Rectangle 6"/>
          <p:cNvSpPr/>
          <p:nvPr/>
        </p:nvSpPr>
        <p:spPr>
          <a:xfrm>
            <a:off x="6629894" y="2774460"/>
            <a:ext cx="5438066" cy="526302"/>
          </a:xfrm>
          <a:prstGeom prst="roundRect">
            <a:avLst/>
          </a:prstGeom>
          <a:solidFill>
            <a:schemeClr val="bg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2800">
                <a:solidFill>
                  <a:srgbClr val="000000"/>
                </a:solidFill>
                <a:latin typeface="Candara" panose="020E0502030303020204" pitchFamily="34" charset="0"/>
                <a:cs typeface="Arial"/>
              </a:rPr>
              <a:t>Power relations </a:t>
            </a:r>
            <a:r>
              <a:rPr lang="en-US" sz="2800" b="1">
                <a:solidFill>
                  <a:srgbClr val="000000"/>
                </a:solidFill>
                <a:latin typeface="Candara" panose="020E0502030303020204" pitchFamily="34" charset="0"/>
                <a:cs typeface="Arial"/>
              </a:rPr>
              <a:t>between</a:t>
            </a:r>
            <a:r>
              <a:rPr lang="en-US" sz="2800">
                <a:solidFill>
                  <a:srgbClr val="000000"/>
                </a:solidFill>
                <a:latin typeface="Candara" panose="020E0502030303020204" pitchFamily="34" charset="0"/>
                <a:cs typeface="Arial"/>
              </a:rPr>
              <a:t> people </a:t>
            </a:r>
          </a:p>
        </p:txBody>
      </p:sp>
      <p:sp>
        <p:nvSpPr>
          <p:cNvPr id="8" name="Rounded Rectangle 7"/>
          <p:cNvSpPr/>
          <p:nvPr/>
        </p:nvSpPr>
        <p:spPr>
          <a:xfrm>
            <a:off x="6096000" y="4035192"/>
            <a:ext cx="5590478" cy="854256"/>
          </a:xfrm>
          <a:prstGeom prst="roundRect">
            <a:avLst/>
          </a:prstGeom>
          <a:solidFill>
            <a:schemeClr val="bg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2800">
                <a:solidFill>
                  <a:srgbClr val="000000"/>
                </a:solidFill>
                <a:latin typeface="Candara" panose="020E0502030303020204" pitchFamily="34" charset="0"/>
                <a:cs typeface="Arial"/>
              </a:rPr>
              <a:t>How </a:t>
            </a:r>
            <a:r>
              <a:rPr lang="en-US" sz="2800" b="1">
                <a:solidFill>
                  <a:srgbClr val="000000"/>
                </a:solidFill>
                <a:latin typeface="Candara" panose="020E0502030303020204" pitchFamily="34" charset="0"/>
                <a:cs typeface="Arial"/>
              </a:rPr>
              <a:t>society</a:t>
            </a:r>
            <a:r>
              <a:rPr lang="en-US" sz="2800">
                <a:solidFill>
                  <a:srgbClr val="000000"/>
                </a:solidFill>
                <a:latin typeface="Candara" panose="020E0502030303020204" pitchFamily="34" charset="0"/>
                <a:cs typeface="Arial"/>
              </a:rPr>
              <a:t> says women and men should behave (‘rules of the game’)</a:t>
            </a:r>
          </a:p>
        </p:txBody>
      </p:sp>
      <p:sp>
        <p:nvSpPr>
          <p:cNvPr id="2" name="Down Arrow 1"/>
          <p:cNvSpPr/>
          <p:nvPr/>
        </p:nvSpPr>
        <p:spPr>
          <a:xfrm>
            <a:off x="1112108" y="2088292"/>
            <a:ext cx="284206" cy="1359243"/>
          </a:xfrm>
          <a:prstGeom prst="downArrow">
            <a:avLst/>
          </a:prstGeom>
          <a:solidFill>
            <a:srgbClr val="0F76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p>
        </p:txBody>
      </p:sp>
      <p:sp>
        <p:nvSpPr>
          <p:cNvPr id="5" name="TextBox 4"/>
          <p:cNvSpPr txBox="1"/>
          <p:nvPr/>
        </p:nvSpPr>
        <p:spPr>
          <a:xfrm>
            <a:off x="0" y="43900"/>
            <a:ext cx="3358612" cy="584775"/>
          </a:xfrm>
          <a:prstGeom prst="rect">
            <a:avLst/>
          </a:prstGeom>
          <a:noFill/>
        </p:spPr>
        <p:txBody>
          <a:bodyPr wrap="none" rtlCol="0">
            <a:spAutoFit/>
          </a:bodyPr>
          <a:lstStyle/>
          <a:p>
            <a:r>
              <a:rPr lang="en-MY" sz="3200" dirty="0">
                <a:latin typeface="Candara" panose="020E0502030303020204" pitchFamily="34" charset="0"/>
              </a:rPr>
              <a:t>2. Changing Depth</a:t>
            </a:r>
          </a:p>
        </p:txBody>
      </p:sp>
      <p:sp>
        <p:nvSpPr>
          <p:cNvPr id="12" name="TextBox 11"/>
          <p:cNvSpPr txBox="1"/>
          <p:nvPr/>
        </p:nvSpPr>
        <p:spPr>
          <a:xfrm>
            <a:off x="3859981" y="4108377"/>
            <a:ext cx="1471961" cy="707886"/>
          </a:xfrm>
          <a:prstGeom prst="rect">
            <a:avLst/>
          </a:prstGeom>
          <a:noFill/>
        </p:spPr>
        <p:txBody>
          <a:bodyPr wrap="square" rtlCol="0">
            <a:spAutoFit/>
          </a:bodyPr>
          <a:lstStyle/>
          <a:p>
            <a:r>
              <a:rPr lang="en-MY" sz="4000" b="1" dirty="0">
                <a:solidFill>
                  <a:schemeClr val="bg1"/>
                </a:solidFill>
                <a:latin typeface="Candara" panose="020E0502030303020204" pitchFamily="34" charset="0"/>
              </a:rPr>
              <a:t>GTA</a:t>
            </a:r>
          </a:p>
        </p:txBody>
      </p:sp>
      <p:sp>
        <p:nvSpPr>
          <p:cNvPr id="13" name="Rounded Rectangle 12"/>
          <p:cNvSpPr/>
          <p:nvPr/>
        </p:nvSpPr>
        <p:spPr>
          <a:xfrm>
            <a:off x="5596053" y="5196750"/>
            <a:ext cx="5590478" cy="854256"/>
          </a:xfrm>
          <a:prstGeom prst="roundRect">
            <a:avLst/>
          </a:prstGeom>
          <a:solidFill>
            <a:schemeClr val="bg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2800" dirty="0">
                <a:solidFill>
                  <a:schemeClr val="tx2">
                    <a:lumMod val="25000"/>
                  </a:schemeClr>
                </a:solidFill>
                <a:latin typeface="Candara" panose="020E0502030303020204" pitchFamily="34" charset="0"/>
                <a:cs typeface="Arial"/>
              </a:rPr>
              <a:t>How </a:t>
            </a:r>
            <a:r>
              <a:rPr lang="en-US" sz="2800" b="1" dirty="0">
                <a:solidFill>
                  <a:schemeClr val="tx2">
                    <a:lumMod val="25000"/>
                  </a:schemeClr>
                </a:solidFill>
                <a:latin typeface="Candara" panose="020E0502030303020204" pitchFamily="34" charset="0"/>
                <a:cs typeface="Arial"/>
              </a:rPr>
              <a:t>society</a:t>
            </a:r>
            <a:r>
              <a:rPr lang="en-US" sz="2800" dirty="0">
                <a:solidFill>
                  <a:schemeClr val="tx2">
                    <a:lumMod val="25000"/>
                  </a:schemeClr>
                </a:solidFill>
                <a:latin typeface="Candara" panose="020E0502030303020204" pitchFamily="34" charset="0"/>
                <a:cs typeface="Arial"/>
              </a:rPr>
              <a:t> </a:t>
            </a:r>
            <a:r>
              <a:rPr lang="en-US" sz="2800" b="1" dirty="0">
                <a:solidFill>
                  <a:schemeClr val="tx2">
                    <a:lumMod val="25000"/>
                  </a:schemeClr>
                </a:solidFill>
                <a:latin typeface="Candara" panose="020E0502030303020204" pitchFamily="34" charset="0"/>
                <a:cs typeface="Arial"/>
              </a:rPr>
              <a:t>values</a:t>
            </a:r>
            <a:r>
              <a:rPr lang="en-US" sz="2800" dirty="0">
                <a:solidFill>
                  <a:schemeClr val="tx2">
                    <a:lumMod val="25000"/>
                  </a:schemeClr>
                </a:solidFill>
                <a:latin typeface="Candara" panose="020E0502030303020204" pitchFamily="34" charset="0"/>
                <a:cs typeface="Arial"/>
              </a:rPr>
              <a:t> people of different genders</a:t>
            </a:r>
          </a:p>
        </p:txBody>
      </p:sp>
    </p:spTree>
    <p:extLst>
      <p:ext uri="{BB962C8B-B14F-4D97-AF65-F5344CB8AC3E}">
        <p14:creationId xmlns:p14="http://schemas.microsoft.com/office/powerpoint/2010/main" val="32395688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496"/>
        <p:cNvGrpSpPr/>
        <p:nvPr/>
      </p:nvGrpSpPr>
      <p:grpSpPr>
        <a:xfrm>
          <a:off x="0" y="0"/>
          <a:ext cx="0" cy="0"/>
          <a:chOff x="0" y="0"/>
          <a:chExt cx="0" cy="0"/>
        </a:xfrm>
      </p:grpSpPr>
      <p:pic>
        <p:nvPicPr>
          <p:cNvPr id="498" name="Google Shape;498;gde7a096e10_0_33"/>
          <p:cNvPicPr preferRelativeResize="0"/>
          <p:nvPr/>
        </p:nvPicPr>
        <p:blipFill rotWithShape="1">
          <a:blip r:embed="rId3">
            <a:alphaModFix/>
          </a:blip>
          <a:srcRect/>
          <a:stretch/>
        </p:blipFill>
        <p:spPr>
          <a:xfrm>
            <a:off x="2062549" y="948074"/>
            <a:ext cx="8288225" cy="5267375"/>
          </a:xfrm>
          <a:prstGeom prst="rect">
            <a:avLst/>
          </a:prstGeom>
          <a:noFill/>
          <a:ln>
            <a:noFill/>
          </a:ln>
        </p:spPr>
      </p:pic>
      <p:sp>
        <p:nvSpPr>
          <p:cNvPr id="2" name="TextBox 1"/>
          <p:cNvSpPr txBox="1"/>
          <p:nvPr/>
        </p:nvSpPr>
        <p:spPr>
          <a:xfrm>
            <a:off x="0" y="18538"/>
            <a:ext cx="12192000" cy="1446550"/>
          </a:xfrm>
          <a:prstGeom prst="rect">
            <a:avLst/>
          </a:prstGeom>
          <a:noFill/>
        </p:spPr>
        <p:txBody>
          <a:bodyPr wrap="square" rtlCol="0">
            <a:spAutoFit/>
          </a:bodyPr>
          <a:lstStyle/>
          <a:p>
            <a:r>
              <a:rPr lang="en-MY" sz="4400" dirty="0">
                <a:latin typeface="Candara" panose="020E0502030303020204" pitchFamily="34" charset="0"/>
              </a:rPr>
              <a:t>3. Project gender continuum: accommodative to transformative</a:t>
            </a:r>
          </a:p>
        </p:txBody>
      </p:sp>
      <p:sp>
        <p:nvSpPr>
          <p:cNvPr id="3" name="TextBox 2"/>
          <p:cNvSpPr txBox="1"/>
          <p:nvPr/>
        </p:nvSpPr>
        <p:spPr>
          <a:xfrm>
            <a:off x="6629414" y="6191415"/>
            <a:ext cx="3640016" cy="461665"/>
          </a:xfrm>
          <a:prstGeom prst="rect">
            <a:avLst/>
          </a:prstGeom>
          <a:noFill/>
        </p:spPr>
        <p:txBody>
          <a:bodyPr wrap="square" rtlCol="0">
            <a:spAutoFit/>
          </a:bodyPr>
          <a:lstStyle/>
          <a:p>
            <a:r>
              <a:rPr lang="en-MY" sz="1100" dirty="0"/>
              <a:t>Source: Kleiber et al., 2019; adapted from IG</a:t>
            </a:r>
            <a:r>
              <a:rPr lang="en-US" sz="1100" dirty="0"/>
              <a:t>WG, 2017</a:t>
            </a:r>
            <a:endParaRPr lang="en-MY" sz="1100" dirty="0"/>
          </a:p>
          <a:p>
            <a:endParaRPr lang="en-MY" sz="1200" dirty="0"/>
          </a:p>
        </p:txBody>
      </p:sp>
    </p:spTree>
    <p:extLst>
      <p:ext uri="{BB962C8B-B14F-4D97-AF65-F5344CB8AC3E}">
        <p14:creationId xmlns:p14="http://schemas.microsoft.com/office/powerpoint/2010/main" val="1871643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496"/>
        <p:cNvGrpSpPr/>
        <p:nvPr/>
      </p:nvGrpSpPr>
      <p:grpSpPr>
        <a:xfrm>
          <a:off x="0" y="0"/>
          <a:ext cx="0" cy="0"/>
          <a:chOff x="0" y="0"/>
          <a:chExt cx="0" cy="0"/>
        </a:xfrm>
      </p:grpSpPr>
      <p:pic>
        <p:nvPicPr>
          <p:cNvPr id="498" name="Google Shape;498;gde7a096e10_0_33"/>
          <p:cNvPicPr preferRelativeResize="0"/>
          <p:nvPr/>
        </p:nvPicPr>
        <p:blipFill rotWithShape="1">
          <a:blip r:embed="rId3">
            <a:alphaModFix/>
          </a:blip>
          <a:srcRect/>
          <a:stretch/>
        </p:blipFill>
        <p:spPr>
          <a:xfrm>
            <a:off x="2056412" y="924040"/>
            <a:ext cx="8288225" cy="5267375"/>
          </a:xfrm>
          <a:prstGeom prst="rect">
            <a:avLst/>
          </a:prstGeom>
          <a:noFill/>
          <a:ln>
            <a:noFill/>
          </a:ln>
        </p:spPr>
      </p:pic>
      <p:sp>
        <p:nvSpPr>
          <p:cNvPr id="6" name="Double Wave 5"/>
          <p:cNvSpPr/>
          <p:nvPr/>
        </p:nvSpPr>
        <p:spPr>
          <a:xfrm>
            <a:off x="8587155" y="2340713"/>
            <a:ext cx="3229866" cy="2434028"/>
          </a:xfrm>
          <a:prstGeom prst="doubleWave">
            <a:avLst/>
          </a:prstGeom>
          <a:solidFill>
            <a:srgbClr val="549EB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MY" dirty="0"/>
              <a:t>Local focus…</a:t>
            </a:r>
          </a:p>
          <a:p>
            <a:pPr algn="ctr"/>
            <a:endParaRPr lang="en-MY" dirty="0"/>
          </a:p>
          <a:p>
            <a:pPr algn="ctr"/>
            <a:endParaRPr lang="en-MY" dirty="0"/>
          </a:p>
          <a:p>
            <a:pPr algn="ctr"/>
            <a:endParaRPr lang="en-MY" dirty="0"/>
          </a:p>
          <a:p>
            <a:pPr algn="ctr"/>
            <a:endParaRPr lang="en-MY" dirty="0"/>
          </a:p>
          <a:p>
            <a:pPr algn="ctr"/>
            <a:endParaRPr lang="en-MY" dirty="0"/>
          </a:p>
        </p:txBody>
      </p:sp>
      <p:sp>
        <p:nvSpPr>
          <p:cNvPr id="2" name="TextBox 1"/>
          <p:cNvSpPr txBox="1"/>
          <p:nvPr/>
        </p:nvSpPr>
        <p:spPr>
          <a:xfrm>
            <a:off x="0" y="18538"/>
            <a:ext cx="12192000" cy="1446550"/>
          </a:xfrm>
          <a:prstGeom prst="rect">
            <a:avLst/>
          </a:prstGeom>
          <a:noFill/>
        </p:spPr>
        <p:txBody>
          <a:bodyPr wrap="square" rtlCol="0">
            <a:spAutoFit/>
          </a:bodyPr>
          <a:lstStyle/>
          <a:p>
            <a:r>
              <a:rPr lang="en-MY" sz="4400" dirty="0">
                <a:latin typeface="Candara" panose="020E0502030303020204" pitchFamily="34" charset="0"/>
              </a:rPr>
              <a:t>3. Project gender continuum: accommodative to transformative</a:t>
            </a:r>
          </a:p>
        </p:txBody>
      </p:sp>
      <p:sp>
        <p:nvSpPr>
          <p:cNvPr id="4" name="Double Wave 3"/>
          <p:cNvSpPr/>
          <p:nvPr/>
        </p:nvSpPr>
        <p:spPr>
          <a:xfrm>
            <a:off x="8587155" y="3275490"/>
            <a:ext cx="3229866" cy="2434028"/>
          </a:xfrm>
          <a:prstGeom prst="doubleWave">
            <a:avLst/>
          </a:prstGeom>
          <a:solidFill>
            <a:srgbClr val="549EB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dirty="0"/>
          </a:p>
          <a:p>
            <a:pPr algn="ctr"/>
            <a:r>
              <a:rPr lang="en-MY" b="1" dirty="0"/>
              <a:t>Q1. What do we know about methods addressing constraining norms at local scales? </a:t>
            </a:r>
          </a:p>
          <a:p>
            <a:pPr algn="ctr"/>
            <a:r>
              <a:rPr lang="en-MY" b="1" dirty="0"/>
              <a:t>(‘Development projects’)</a:t>
            </a:r>
          </a:p>
          <a:p>
            <a:pPr algn="ctr"/>
            <a:endParaRPr lang="en-MY" b="1" dirty="0"/>
          </a:p>
          <a:p>
            <a:pPr algn="ctr"/>
            <a:r>
              <a:rPr lang="en-MY" b="1" dirty="0"/>
              <a:t>Q2. Is it enough to engage with </a:t>
            </a:r>
            <a:r>
              <a:rPr lang="en-MY" b="1" i="1" dirty="0"/>
              <a:t>norms at local scales</a:t>
            </a:r>
            <a:r>
              <a:rPr lang="en-MY" b="1" dirty="0"/>
              <a:t>? </a:t>
            </a:r>
          </a:p>
          <a:p>
            <a:pPr algn="ctr"/>
            <a:r>
              <a:rPr lang="en-MY" b="1" dirty="0"/>
              <a:t>(What else)</a:t>
            </a:r>
          </a:p>
          <a:p>
            <a:pPr algn="ctr"/>
            <a:endParaRPr lang="en-MY" dirty="0"/>
          </a:p>
        </p:txBody>
      </p:sp>
      <p:sp>
        <p:nvSpPr>
          <p:cNvPr id="3" name="TextBox 2"/>
          <p:cNvSpPr txBox="1"/>
          <p:nvPr/>
        </p:nvSpPr>
        <p:spPr>
          <a:xfrm>
            <a:off x="6629414" y="6191415"/>
            <a:ext cx="3640016" cy="461665"/>
          </a:xfrm>
          <a:prstGeom prst="rect">
            <a:avLst/>
          </a:prstGeom>
          <a:noFill/>
        </p:spPr>
        <p:txBody>
          <a:bodyPr wrap="square" rtlCol="0">
            <a:spAutoFit/>
          </a:bodyPr>
          <a:lstStyle/>
          <a:p>
            <a:r>
              <a:rPr lang="en-MY" sz="1100" dirty="0"/>
              <a:t>Source: Kleiber et al., 2019; adapted from IG</a:t>
            </a:r>
            <a:r>
              <a:rPr lang="en-US" sz="1100" dirty="0"/>
              <a:t>WG, 2017</a:t>
            </a:r>
            <a:endParaRPr lang="en-MY" sz="1100" dirty="0"/>
          </a:p>
          <a:p>
            <a:endParaRPr lang="en-MY" sz="1200" dirty="0"/>
          </a:p>
        </p:txBody>
      </p:sp>
    </p:spTree>
    <p:extLst>
      <p:ext uri="{BB962C8B-B14F-4D97-AF65-F5344CB8AC3E}">
        <p14:creationId xmlns:p14="http://schemas.microsoft.com/office/powerpoint/2010/main" val="866471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50"/>
        <p:cNvGrpSpPr/>
        <p:nvPr/>
      </p:nvGrpSpPr>
      <p:grpSpPr>
        <a:xfrm>
          <a:off x="0" y="0"/>
          <a:ext cx="0" cy="0"/>
          <a:chOff x="0" y="0"/>
          <a:chExt cx="0" cy="0"/>
        </a:xfrm>
      </p:grpSpPr>
      <p:sp>
        <p:nvSpPr>
          <p:cNvPr id="351" name="Google Shape;351;gde7a096e10_0_85"/>
          <p:cNvSpPr txBox="1">
            <a:spLocks noGrp="1"/>
          </p:cNvSpPr>
          <p:nvPr>
            <p:ph type="title"/>
          </p:nvPr>
        </p:nvSpPr>
        <p:spPr>
          <a:xfrm>
            <a:off x="831850" y="1709738"/>
            <a:ext cx="10515600" cy="2852700"/>
          </a:xfrm>
          <a:prstGeom prst="rect">
            <a:avLst/>
          </a:prstGeom>
          <a:noFill/>
          <a:ln>
            <a:noFill/>
          </a:ln>
        </p:spPr>
        <p:txBody>
          <a:bodyPr spcFirstLastPara="1" wrap="square" lIns="91425" tIns="45700" rIns="91425" bIns="45700" anchor="b" anchorCtr="0">
            <a:normAutofit fontScale="90000"/>
          </a:bodyPr>
          <a:lstStyle/>
          <a:p>
            <a:pPr marL="1143000" indent="-1143000">
              <a:buFont typeface="Arial"/>
              <a:buAutoNum type="arabicPeriod" startAt="3"/>
            </a:pPr>
            <a:r>
              <a:rPr lang="en-US" dirty="0"/>
              <a:t>Project &amp; program GTA methods up to community scale: What do we know?</a:t>
            </a:r>
            <a:br>
              <a:rPr lang="en-US" dirty="0"/>
            </a:br>
            <a:endParaRPr dirty="0"/>
          </a:p>
        </p:txBody>
      </p:sp>
      <p:sp>
        <p:nvSpPr>
          <p:cNvPr id="352" name="Google Shape;352;gde7a096e10_0_85"/>
          <p:cNvSpPr txBox="1">
            <a:spLocks noGrp="1"/>
          </p:cNvSpPr>
          <p:nvPr>
            <p:ph type="body" idx="1"/>
          </p:nvPr>
        </p:nvSpPr>
        <p:spPr>
          <a:xfrm>
            <a:off x="831850" y="4589463"/>
            <a:ext cx="10515600" cy="15003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1000"/>
              </a:spcBef>
              <a:spcAft>
                <a:spcPts val="0"/>
              </a:spcAft>
              <a:buSzPts val="2400"/>
              <a:buNone/>
            </a:pPr>
            <a:endParaRPr/>
          </a:p>
        </p:txBody>
      </p:sp>
    </p:spTree>
  </p:cSld>
  <p:clrMapOvr>
    <a:masterClrMapping/>
  </p:clrMapOvr>
  <mc:AlternateContent xmlns:mc="http://schemas.openxmlformats.org/markup-compatibility/2006" xmlns:p14="http://schemas.microsoft.com/office/powerpoint/2010/main">
    <mc:Choice Requires="p14">
      <p:transition spd="med" p14:dur="700" advTm="6221">
        <p:fade/>
      </p:transition>
    </mc:Choice>
    <mc:Fallback xmlns="">
      <p:transition spd="med" advTm="6221">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56"/>
        <p:cNvGrpSpPr/>
        <p:nvPr/>
      </p:nvGrpSpPr>
      <p:grpSpPr>
        <a:xfrm>
          <a:off x="0" y="0"/>
          <a:ext cx="0" cy="0"/>
          <a:chOff x="0" y="0"/>
          <a:chExt cx="0" cy="0"/>
        </a:xfrm>
      </p:grpSpPr>
      <p:sp>
        <p:nvSpPr>
          <p:cNvPr id="357" name="Google Shape;357;p3"/>
          <p:cNvSpPr/>
          <p:nvPr/>
        </p:nvSpPr>
        <p:spPr>
          <a:xfrm>
            <a:off x="1228091" y="3213454"/>
            <a:ext cx="8672601" cy="3511028"/>
          </a:xfrm>
          <a:prstGeom prst="rect">
            <a:avLst/>
          </a:prstGeom>
          <a:solidFill>
            <a:srgbClr val="2F5496"/>
          </a:solidFill>
          <a:ln>
            <a:noFill/>
          </a:ln>
        </p:spPr>
        <p:txBody>
          <a:bodyPr spcFirstLastPara="1" wrap="square" lIns="91425" tIns="45700" rIns="91425" bIns="45700" anchor="ctr" anchorCtr="0">
            <a:noAutofit/>
          </a:bodyPr>
          <a:lstStyle/>
          <a:p>
            <a:pPr lvl="0" algn="ctr">
              <a:buSzPts val="2800"/>
            </a:pPr>
            <a:r>
              <a:rPr lang="en-US" sz="2400" b="1" dirty="0">
                <a:solidFill>
                  <a:schemeClr val="lt1"/>
                </a:solidFill>
                <a:latin typeface="Calibri" panose="020F0502020204030204" pitchFamily="34" charset="0"/>
                <a:cs typeface="Calibri" panose="020F0502020204030204" pitchFamily="34" charset="0"/>
              </a:rPr>
              <a:t>Gap</a:t>
            </a:r>
            <a:r>
              <a:rPr lang="en-US" sz="1800" dirty="0">
                <a:solidFill>
                  <a:schemeClr val="lt1"/>
                </a:solidFill>
                <a:latin typeface="Calibri" panose="020F0502020204030204" pitchFamily="34" charset="0"/>
                <a:cs typeface="Calibri" panose="020F0502020204030204" pitchFamily="34" charset="0"/>
              </a:rPr>
              <a:t>:</a:t>
            </a:r>
          </a:p>
          <a:p>
            <a:pPr lvl="0" algn="ctr">
              <a:buSzPts val="2800"/>
            </a:pPr>
            <a:r>
              <a:rPr lang="en-US" sz="1800" dirty="0">
                <a:solidFill>
                  <a:schemeClr val="lt1"/>
                </a:solidFill>
                <a:latin typeface="Calibri" panose="020F0502020204030204" pitchFamily="34" charset="0"/>
                <a:cs typeface="Calibri" panose="020F0502020204030204" pitchFamily="34" charset="0"/>
              </a:rPr>
              <a:t>The absence of </a:t>
            </a:r>
            <a:r>
              <a:rPr lang="en-US" sz="1800" b="1" dirty="0">
                <a:solidFill>
                  <a:schemeClr val="lt1"/>
                </a:solidFill>
                <a:latin typeface="Calibri" panose="020F0502020204030204" pitchFamily="34" charset="0"/>
                <a:cs typeface="Calibri" panose="020F0502020204030204" pitchFamily="34" charset="0"/>
              </a:rPr>
              <a:t>intersectionality</a:t>
            </a:r>
            <a:r>
              <a:rPr lang="en-US" sz="1800" dirty="0">
                <a:solidFill>
                  <a:schemeClr val="lt1"/>
                </a:solidFill>
                <a:latin typeface="Calibri" panose="020F0502020204030204" pitchFamily="34" charset="0"/>
                <a:cs typeface="Calibri" panose="020F0502020204030204" pitchFamily="34" charset="0"/>
              </a:rPr>
              <a:t> is a significant barrier to understanding complexity of wider sociological issues, such as power dynamics, institutions or the influence of culture. </a:t>
            </a:r>
          </a:p>
          <a:p>
            <a:pPr lvl="0" algn="ctr">
              <a:buSzPts val="2800"/>
            </a:pPr>
            <a:r>
              <a:rPr lang="en-US" sz="1800" i="1" dirty="0">
                <a:solidFill>
                  <a:schemeClr val="lt1"/>
                </a:solidFill>
                <a:latin typeface="Calibri" panose="020F0502020204030204" pitchFamily="34" charset="0"/>
                <a:cs typeface="Calibri" panose="020F0502020204030204" pitchFamily="34" charset="0"/>
              </a:rPr>
              <a:t>Mixed degree of explicit intersectionality</a:t>
            </a:r>
            <a:r>
              <a:rPr lang="en-US" sz="1800" dirty="0">
                <a:solidFill>
                  <a:schemeClr val="lt1"/>
                </a:solidFill>
                <a:latin typeface="Calibri" panose="020F0502020204030204" pitchFamily="34" charset="0"/>
                <a:cs typeface="Calibri" panose="020F0502020204030204" pitchFamily="34" charset="0"/>
              </a:rPr>
              <a:t> amongst GTA methods.</a:t>
            </a:r>
          </a:p>
          <a:p>
            <a:pPr lvl="0" algn="ctr">
              <a:buSzPts val="2800"/>
            </a:pPr>
            <a:endParaRPr lang="en-US" sz="1800" dirty="0">
              <a:solidFill>
                <a:schemeClr val="lt1"/>
              </a:solidFill>
              <a:latin typeface="Calibri" panose="020F0502020204030204" pitchFamily="34" charset="0"/>
              <a:cs typeface="Calibri" panose="020F0502020204030204" pitchFamily="34" charset="0"/>
            </a:endParaRPr>
          </a:p>
          <a:p>
            <a:pPr lvl="0" algn="ctr">
              <a:buSzPts val="2800"/>
            </a:pPr>
            <a:endParaRPr lang="en-US" sz="1800" dirty="0">
              <a:solidFill>
                <a:schemeClr val="lt1"/>
              </a:solidFill>
              <a:latin typeface="Calibri" panose="020F0502020204030204" pitchFamily="34" charset="0"/>
              <a:cs typeface="Calibri" panose="020F0502020204030204" pitchFamily="34" charset="0"/>
            </a:endParaRPr>
          </a:p>
          <a:p>
            <a:pPr lvl="0" algn="ctr">
              <a:buSzPts val="2800"/>
            </a:pPr>
            <a:endParaRPr lang="en-US" sz="1800" dirty="0">
              <a:solidFill>
                <a:schemeClr val="lt1"/>
              </a:solidFill>
              <a:latin typeface="Calibri" panose="020F0502020204030204" pitchFamily="34" charset="0"/>
              <a:cs typeface="Calibri" panose="020F0502020204030204" pitchFamily="34" charset="0"/>
            </a:endParaRPr>
          </a:p>
          <a:p>
            <a:pPr lvl="0">
              <a:buSzPts val="2800"/>
            </a:pPr>
            <a:endParaRPr lang="en-US" sz="1800" dirty="0">
              <a:solidFill>
                <a:schemeClr val="lt1"/>
              </a:solidFill>
              <a:latin typeface="Calibri" panose="020F0502020204030204" pitchFamily="34" charset="0"/>
              <a:cs typeface="Calibri" panose="020F0502020204030204" pitchFamily="34" charset="0"/>
            </a:endParaRPr>
          </a:p>
          <a:p>
            <a:pPr marL="0" marR="0" lvl="0" indent="0" algn="ctr" rtl="0">
              <a:lnSpc>
                <a:spcPct val="100000"/>
              </a:lnSpc>
              <a:spcBef>
                <a:spcPts val="0"/>
              </a:spcBef>
              <a:spcAft>
                <a:spcPts val="0"/>
              </a:spcAft>
              <a:buNone/>
            </a:pPr>
            <a:endParaRPr sz="1800" b="0" i="0" u="none" strike="noStrike" cap="none" dirty="0">
              <a:solidFill>
                <a:schemeClr val="lt1"/>
              </a:solidFill>
              <a:sym typeface="Arial"/>
            </a:endParaRPr>
          </a:p>
        </p:txBody>
      </p:sp>
      <p:sp>
        <p:nvSpPr>
          <p:cNvPr id="358" name="Google Shape;358;p3"/>
          <p:cNvSpPr txBox="1">
            <a:spLocks noGrp="1"/>
          </p:cNvSpPr>
          <p:nvPr>
            <p:ph type="body" idx="1"/>
          </p:nvPr>
        </p:nvSpPr>
        <p:spPr>
          <a:xfrm>
            <a:off x="850474" y="1319688"/>
            <a:ext cx="11025877" cy="1580526"/>
          </a:xfrm>
          <a:prstGeom prst="rect">
            <a:avLst/>
          </a:prstGeom>
          <a:noFill/>
          <a:ln>
            <a:noFill/>
          </a:ln>
        </p:spPr>
        <p:txBody>
          <a:bodyPr spcFirstLastPara="1" wrap="square" lIns="91425" tIns="45700" rIns="91425" bIns="45700" anchor="t" anchorCtr="0">
            <a:normAutofit fontScale="92500" lnSpcReduction="10000"/>
          </a:bodyPr>
          <a:lstStyle/>
          <a:p>
            <a:pPr marL="457200" lvl="1" indent="0">
              <a:lnSpc>
                <a:spcPct val="100000"/>
              </a:lnSpc>
              <a:spcBef>
                <a:spcPts val="0"/>
              </a:spcBef>
              <a:buSzPts val="2800"/>
              <a:buNone/>
            </a:pPr>
            <a:r>
              <a:rPr lang="en-US" sz="2800" dirty="0">
                <a:latin typeface="Calibri" panose="020F0502020204030204" pitchFamily="34" charset="0"/>
                <a:cs typeface="Calibri" panose="020F0502020204030204" pitchFamily="34" charset="0"/>
              </a:rPr>
              <a:t>Overall:</a:t>
            </a:r>
          </a:p>
          <a:p>
            <a:pPr lvl="1" indent="-457200">
              <a:lnSpc>
                <a:spcPct val="100000"/>
              </a:lnSpc>
              <a:spcBef>
                <a:spcPts val="0"/>
              </a:spcBef>
              <a:buSzPts val="2800"/>
            </a:pPr>
            <a:r>
              <a:rPr lang="en-US" sz="2800" dirty="0">
                <a:latin typeface="Calibri" panose="020F0502020204030204" pitchFamily="34" charset="0"/>
                <a:cs typeface="Calibri" panose="020F0502020204030204" pitchFamily="34" charset="0"/>
              </a:rPr>
              <a:t>Growing focus on norms</a:t>
            </a:r>
          </a:p>
          <a:p>
            <a:pPr lvl="1" indent="-457200">
              <a:lnSpc>
                <a:spcPct val="100000"/>
              </a:lnSpc>
              <a:spcBef>
                <a:spcPts val="0"/>
              </a:spcBef>
              <a:buSzPts val="2800"/>
            </a:pPr>
            <a:r>
              <a:rPr lang="en-US" sz="2800" dirty="0">
                <a:latin typeface="Calibri" panose="020F0502020204030204" pitchFamily="34" charset="0"/>
                <a:cs typeface="Calibri" panose="020F0502020204030204" pitchFamily="34" charset="0"/>
              </a:rPr>
              <a:t>GTA @Household, group and/or community scale</a:t>
            </a:r>
          </a:p>
          <a:p>
            <a:pPr lvl="1" indent="-457200">
              <a:lnSpc>
                <a:spcPct val="100000"/>
              </a:lnSpc>
              <a:spcBef>
                <a:spcPts val="0"/>
              </a:spcBef>
              <a:buSzPts val="2800"/>
            </a:pPr>
            <a:r>
              <a:rPr lang="en-US" sz="2800" dirty="0">
                <a:latin typeface="Calibri" panose="020F0502020204030204" pitchFamily="34" charset="0"/>
                <a:cs typeface="Calibri" panose="020F0502020204030204" pitchFamily="34" charset="0"/>
              </a:rPr>
              <a:t>Proliferation of GTA methods packages</a:t>
            </a:r>
          </a:p>
        </p:txBody>
      </p:sp>
      <p:sp>
        <p:nvSpPr>
          <p:cNvPr id="359" name="Google Shape;359;p3"/>
          <p:cNvSpPr txBox="1">
            <a:spLocks noGrp="1"/>
          </p:cNvSpPr>
          <p:nvPr>
            <p:ph type="title"/>
          </p:nvPr>
        </p:nvSpPr>
        <p:spPr>
          <a:xfrm>
            <a:off x="0" y="-135010"/>
            <a:ext cx="12192001" cy="1055548"/>
          </a:xfrm>
          <a:prstGeom prst="rect">
            <a:avLst/>
          </a:prstGeom>
          <a:noFill/>
          <a:ln>
            <a:noFill/>
          </a:ln>
        </p:spPr>
        <p:txBody>
          <a:bodyPr spcFirstLastPara="1" wrap="square" lIns="91425" tIns="45700" rIns="91425" bIns="45700" anchor="ctr" anchorCtr="0">
            <a:normAutofit fontScale="90000"/>
          </a:bodyPr>
          <a:lstStyle/>
          <a:p>
            <a:pPr>
              <a:buSzPts val="4400"/>
            </a:pPr>
            <a:br>
              <a:rPr lang="en-US" sz="4000" dirty="0"/>
            </a:br>
            <a:br>
              <a:rPr lang="en-US" sz="4000" dirty="0"/>
            </a:br>
            <a:br>
              <a:rPr lang="en-US" sz="4000" dirty="0"/>
            </a:br>
            <a:r>
              <a:rPr lang="en-US" sz="4000" dirty="0"/>
              <a:t>Q1. Local scale GTA methods: what do we know?</a:t>
            </a:r>
            <a:br>
              <a:rPr lang="en-US" sz="4000" dirty="0"/>
            </a:br>
            <a:endParaRPr sz="4000" dirty="0"/>
          </a:p>
        </p:txBody>
      </p:sp>
      <p:sp>
        <p:nvSpPr>
          <p:cNvPr id="7" name="TextBox 6"/>
          <p:cNvSpPr txBox="1"/>
          <p:nvPr/>
        </p:nvSpPr>
        <p:spPr>
          <a:xfrm>
            <a:off x="3161763" y="5352038"/>
            <a:ext cx="4805259" cy="1461939"/>
          </a:xfrm>
          <a:prstGeom prst="rect">
            <a:avLst/>
          </a:prstGeom>
          <a:noFill/>
        </p:spPr>
        <p:txBody>
          <a:bodyPr wrap="square" rtlCol="0">
            <a:spAutoFit/>
          </a:bodyPr>
          <a:lstStyle/>
          <a:p>
            <a:pPr algn="ctr"/>
            <a:r>
              <a:rPr lang="en-CA" sz="1600" dirty="0">
                <a:solidFill>
                  <a:schemeClr val="bg1"/>
                </a:solidFill>
                <a:latin typeface="Calibri" panose="020F0502020204030204" pitchFamily="34" charset="0"/>
                <a:cs typeface="Calibri" panose="020F0502020204030204" pitchFamily="34" charset="0"/>
              </a:rPr>
              <a:t>“</a:t>
            </a:r>
            <a:r>
              <a:rPr lang="en-CA" sz="1600" i="1" dirty="0">
                <a:solidFill>
                  <a:schemeClr val="bg1"/>
                </a:solidFill>
                <a:latin typeface="Calibri" panose="020F0502020204030204" pitchFamily="34" charset="0"/>
                <a:cs typeface="Calibri" panose="020F0502020204030204" pitchFamily="34" charset="0"/>
              </a:rPr>
              <a:t>Reality is never binary. While no tool can ever fully reflect the complexity of a given environment or context, efforts towards intersectionality allow for a more complete and accurate picture of reality.</a:t>
            </a:r>
            <a:r>
              <a:rPr lang="en-CA" sz="1600" dirty="0">
                <a:solidFill>
                  <a:schemeClr val="bg1"/>
                </a:solidFill>
                <a:latin typeface="Calibri" panose="020F0502020204030204" pitchFamily="34" charset="0"/>
                <a:cs typeface="Calibri" panose="020F0502020204030204" pitchFamily="34" charset="0"/>
              </a:rPr>
              <a:t>” </a:t>
            </a:r>
          </a:p>
          <a:p>
            <a:r>
              <a:rPr lang="en-CA" dirty="0">
                <a:solidFill>
                  <a:schemeClr val="bg1"/>
                </a:solidFill>
                <a:latin typeface="Calibri" panose="020F0502020204030204" pitchFamily="34" charset="0"/>
                <a:cs typeface="Calibri" panose="020F0502020204030204" pitchFamily="34" charset="0"/>
              </a:rPr>
              <a:t>		</a:t>
            </a:r>
            <a:r>
              <a:rPr lang="en-CA" sz="1100" dirty="0">
                <a:solidFill>
                  <a:schemeClr val="bg1"/>
                </a:solidFill>
                <a:latin typeface="Calibri" panose="020F0502020204030204" pitchFamily="34" charset="0"/>
                <a:cs typeface="Calibri" panose="020F0502020204030204" pitchFamily="34" charset="0"/>
              </a:rPr>
              <a:t>(</a:t>
            </a:r>
            <a:r>
              <a:rPr lang="en-CA" sz="1100" dirty="0" err="1">
                <a:solidFill>
                  <a:schemeClr val="bg1"/>
                </a:solidFill>
                <a:latin typeface="Calibri" panose="020F0502020204030204" pitchFamily="34" charset="0"/>
                <a:cs typeface="Calibri" panose="020F0502020204030204" pitchFamily="34" charset="0"/>
              </a:rPr>
              <a:t>Zwank</a:t>
            </a:r>
            <a:r>
              <a:rPr lang="en-CA" sz="1100" dirty="0">
                <a:solidFill>
                  <a:schemeClr val="bg1"/>
                </a:solidFill>
                <a:latin typeface="Calibri" panose="020F0502020204030204" pitchFamily="34" charset="0"/>
                <a:cs typeface="Calibri" panose="020F0502020204030204" pitchFamily="34" charset="0"/>
              </a:rPr>
              <a:t> et al. forthcoming)</a:t>
            </a:r>
          </a:p>
          <a:p>
            <a:endParaRPr lang="en-US" sz="1100" dirty="0">
              <a:solidFill>
                <a:schemeClr val="bg1"/>
              </a:solidFill>
              <a:latin typeface="Calibri" panose="020F0502020204030204" pitchFamily="34" charset="0"/>
              <a:ea typeface="Calibri"/>
              <a:cs typeface="Calibri" panose="020F0502020204030204" pitchFamily="34" charset="0"/>
              <a:sym typeface="Calibri"/>
            </a:endParaRPr>
          </a:p>
        </p:txBody>
      </p:sp>
    </p:spTree>
  </p:cSld>
  <p:clrMapOvr>
    <a:masterClrMapping/>
  </p:clrMapOvr>
  <mc:AlternateContent xmlns:mc="http://schemas.openxmlformats.org/markup-compatibility/2006" xmlns:p14="http://schemas.microsoft.com/office/powerpoint/2010/main">
    <mc:Choice Requires="p14">
      <p:transition spd="med" p14:dur="700" advTm="16291">
        <p:fade/>
      </p:transition>
    </mc:Choice>
    <mc:Fallback xmlns="">
      <p:transition spd="med" advTm="16291">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3" name="TextBox 32">
            <a:extLst>
              <a:ext uri="{FF2B5EF4-FFF2-40B4-BE49-F238E27FC236}">
                <a16:creationId xmlns:a16="http://schemas.microsoft.com/office/drawing/2014/main" id="{2D5514C7-78F9-C145-BBF7-58A21FC27C72}"/>
              </a:ext>
            </a:extLst>
          </p:cNvPr>
          <p:cNvSpPr txBox="1"/>
          <p:nvPr/>
        </p:nvSpPr>
        <p:spPr>
          <a:xfrm>
            <a:off x="9182902" y="3969830"/>
            <a:ext cx="1696856" cy="553998"/>
          </a:xfrm>
          <a:prstGeom prst="rect">
            <a:avLst/>
          </a:prstGeom>
          <a:noFill/>
        </p:spPr>
        <p:txBody>
          <a:bodyPr wrap="square" rtlCol="0" anchor="ctr" anchorCtr="0">
            <a:spAutoFit/>
          </a:bodyPr>
          <a:lstStyle/>
          <a:p>
            <a:pPr algn="ctr" defTabSz="914217">
              <a:lnSpc>
                <a:spcPts val="1750"/>
              </a:lnSpc>
              <a:buClrTx/>
            </a:pPr>
            <a:r>
              <a:rPr lang="en-US" sz="1200" kern="1200">
                <a:solidFill>
                  <a:prstClr val="white"/>
                </a:solidFill>
                <a:latin typeface="Lato" panose="020F0502020204030203" pitchFamily="34" charset="0"/>
                <a:ea typeface="Lato" panose="020F0502020204030203" pitchFamily="34" charset="0"/>
                <a:cs typeface="Lato" panose="020F0502020204030203" pitchFamily="34" charset="0"/>
              </a:rPr>
              <a:t>Iterations, Demo &amp; Feedback</a:t>
            </a:r>
          </a:p>
        </p:txBody>
      </p:sp>
      <p:grpSp>
        <p:nvGrpSpPr>
          <p:cNvPr id="3" name="Group 2"/>
          <p:cNvGrpSpPr/>
          <p:nvPr/>
        </p:nvGrpSpPr>
        <p:grpSpPr>
          <a:xfrm>
            <a:off x="1183544" y="1308938"/>
            <a:ext cx="9722759" cy="4998419"/>
            <a:chOff x="1183544" y="1308938"/>
            <a:chExt cx="9722759" cy="4998419"/>
          </a:xfrm>
        </p:grpSpPr>
        <p:grpSp>
          <p:nvGrpSpPr>
            <p:cNvPr id="26" name="Group 25">
              <a:extLst>
                <a:ext uri="{FF2B5EF4-FFF2-40B4-BE49-F238E27FC236}">
                  <a16:creationId xmlns:a16="http://schemas.microsoft.com/office/drawing/2014/main" id="{08473E18-51B4-504D-840B-4EF2695FA7B6}"/>
                </a:ext>
              </a:extLst>
            </p:cNvPr>
            <p:cNvGrpSpPr/>
            <p:nvPr/>
          </p:nvGrpSpPr>
          <p:grpSpPr>
            <a:xfrm rot="20700000">
              <a:off x="3721393" y="1499833"/>
              <a:ext cx="4749214" cy="4807524"/>
              <a:chOff x="6939340" y="2999665"/>
              <a:chExt cx="9498428" cy="9615048"/>
            </a:xfrm>
          </p:grpSpPr>
          <p:sp>
            <p:nvSpPr>
              <p:cNvPr id="5" name="Фигура">
                <a:extLst>
                  <a:ext uri="{FF2B5EF4-FFF2-40B4-BE49-F238E27FC236}">
                    <a16:creationId xmlns:a16="http://schemas.microsoft.com/office/drawing/2014/main" id="{D586AE55-5670-D14A-87F6-535DDE287E15}"/>
                  </a:ext>
                </a:extLst>
              </p:cNvPr>
              <p:cNvSpPr/>
              <p:nvPr/>
            </p:nvSpPr>
            <p:spPr>
              <a:xfrm>
                <a:off x="7345178" y="2999665"/>
                <a:ext cx="5707702" cy="4097612"/>
              </a:xfrm>
              <a:custGeom>
                <a:avLst/>
                <a:gdLst/>
                <a:ahLst/>
                <a:cxnLst>
                  <a:cxn ang="0">
                    <a:pos x="wd2" y="hd2"/>
                  </a:cxn>
                  <a:cxn ang="5400000">
                    <a:pos x="wd2" y="hd2"/>
                  </a:cxn>
                  <a:cxn ang="10800000">
                    <a:pos x="wd2" y="hd2"/>
                  </a:cxn>
                  <a:cxn ang="16200000">
                    <a:pos x="wd2" y="hd2"/>
                  </a:cxn>
                </a:cxnLst>
                <a:rect l="0" t="0" r="r" b="b"/>
                <a:pathLst>
                  <a:path w="21600" h="21600" extrusionOk="0">
                    <a:moveTo>
                      <a:pt x="0" y="17519"/>
                    </a:moveTo>
                    <a:cubicBezTo>
                      <a:pt x="1218" y="12836"/>
                      <a:pt x="3426" y="8778"/>
                      <a:pt x="6333" y="5878"/>
                    </a:cubicBezTo>
                    <a:cubicBezTo>
                      <a:pt x="9229" y="2989"/>
                      <a:pt x="12684" y="1384"/>
                      <a:pt x="16245" y="1275"/>
                    </a:cubicBezTo>
                    <a:lnTo>
                      <a:pt x="16245" y="0"/>
                    </a:lnTo>
                    <a:lnTo>
                      <a:pt x="21600" y="7622"/>
                    </a:lnTo>
                    <a:lnTo>
                      <a:pt x="16519" y="14839"/>
                    </a:lnTo>
                    <a:lnTo>
                      <a:pt x="16539" y="13333"/>
                    </a:lnTo>
                    <a:cubicBezTo>
                      <a:pt x="14774" y="13446"/>
                      <a:pt x="13066" y="14245"/>
                      <a:pt x="11611" y="15641"/>
                    </a:cubicBezTo>
                    <a:cubicBezTo>
                      <a:pt x="10074" y="17114"/>
                      <a:pt x="8884" y="19188"/>
                      <a:pt x="8191" y="21600"/>
                    </a:cubicBezTo>
                    <a:lnTo>
                      <a:pt x="5201" y="14059"/>
                    </a:lnTo>
                    <a:lnTo>
                      <a:pt x="0" y="17519"/>
                    </a:lnTo>
                    <a:close/>
                  </a:path>
                </a:pathLst>
              </a:custGeom>
              <a:solidFill>
                <a:srgbClr val="8AC153"/>
              </a:solidFill>
              <a:ln w="12700" cap="flat">
                <a:noFill/>
                <a:miter lim="400000"/>
              </a:ln>
              <a:effectLst/>
            </p:spPr>
            <p:txBody>
              <a:bodyPr wrap="square" lIns="25400" tIns="25400" rIns="25400" bIns="25400" numCol="1" anchor="ctr">
                <a:noAutofit/>
              </a:bodyPr>
              <a:lstStyle/>
              <a:p>
                <a:pPr algn="ctr" defTabSz="914217">
                  <a:buClrTx/>
                  <a:defRPr sz="3200">
                    <a:solidFill>
                      <a:srgbClr val="000000"/>
                    </a:solidFill>
                    <a:latin typeface="Helvetica Light"/>
                    <a:ea typeface="Helvetica Light"/>
                    <a:cs typeface="Helvetica Light"/>
                    <a:sym typeface="Helvetica Light"/>
                  </a:defRPr>
                </a:pPr>
                <a:endParaRPr sz="1600" kern="1200">
                  <a:latin typeface="Lato Light" panose="020F0502020204030203" pitchFamily="34" charset="0"/>
                  <a:ea typeface="Lato Light" panose="020F0502020204030203" pitchFamily="34" charset="0"/>
                  <a:cs typeface="Lato Light" panose="020F0502020204030203" pitchFamily="34" charset="0"/>
                  <a:sym typeface="Helvetica Light"/>
                </a:endParaRPr>
              </a:p>
            </p:txBody>
          </p:sp>
          <p:sp>
            <p:nvSpPr>
              <p:cNvPr id="6" name="Фигура">
                <a:extLst>
                  <a:ext uri="{FF2B5EF4-FFF2-40B4-BE49-F238E27FC236}">
                    <a16:creationId xmlns:a16="http://schemas.microsoft.com/office/drawing/2014/main" id="{885A3D45-9603-D940-BDA4-F5BDB224A846}"/>
                  </a:ext>
                </a:extLst>
              </p:cNvPr>
              <p:cNvSpPr/>
              <p:nvPr/>
            </p:nvSpPr>
            <p:spPr>
              <a:xfrm>
                <a:off x="6939340" y="5657714"/>
                <a:ext cx="3345796" cy="5931578"/>
              </a:xfrm>
              <a:custGeom>
                <a:avLst/>
                <a:gdLst/>
                <a:ahLst/>
                <a:cxnLst>
                  <a:cxn ang="0">
                    <a:pos x="wd2" y="hd2"/>
                  </a:cxn>
                  <a:cxn ang="5400000">
                    <a:pos x="wd2" y="hd2"/>
                  </a:cxn>
                  <a:cxn ang="10800000">
                    <a:pos x="wd2" y="hd2"/>
                  </a:cxn>
                  <a:cxn ang="16200000">
                    <a:pos x="wd2" y="hd2"/>
                  </a:cxn>
                </a:cxnLst>
                <a:rect l="0" t="0" r="r" b="b"/>
                <a:pathLst>
                  <a:path w="21600" h="21600" extrusionOk="0">
                    <a:moveTo>
                      <a:pt x="12143" y="21600"/>
                    </a:moveTo>
                    <a:cubicBezTo>
                      <a:pt x="7233" y="19348"/>
                      <a:pt x="3676" y="16296"/>
                      <a:pt x="1957" y="12860"/>
                    </a:cubicBezTo>
                    <a:cubicBezTo>
                      <a:pt x="404" y="9758"/>
                      <a:pt x="421" y="6473"/>
                      <a:pt x="2004" y="3376"/>
                    </a:cubicBezTo>
                    <a:lnTo>
                      <a:pt x="0" y="3111"/>
                    </a:lnTo>
                    <a:lnTo>
                      <a:pt x="11486" y="0"/>
                    </a:lnTo>
                    <a:lnTo>
                      <a:pt x="17668" y="6299"/>
                    </a:lnTo>
                    <a:lnTo>
                      <a:pt x="16103" y="5957"/>
                    </a:lnTo>
                    <a:cubicBezTo>
                      <a:pt x="15425" y="7498"/>
                      <a:pt x="15486" y="9113"/>
                      <a:pt x="16281" y="10636"/>
                    </a:cubicBezTo>
                    <a:cubicBezTo>
                      <a:pt x="17201" y="12399"/>
                      <a:pt x="19057" y="13961"/>
                      <a:pt x="21600" y="15110"/>
                    </a:cubicBezTo>
                    <a:lnTo>
                      <a:pt x="10922" y="16221"/>
                    </a:lnTo>
                    <a:lnTo>
                      <a:pt x="12143" y="21600"/>
                    </a:lnTo>
                    <a:close/>
                  </a:path>
                </a:pathLst>
              </a:custGeom>
              <a:solidFill>
                <a:schemeClr val="accent4"/>
              </a:solidFill>
              <a:ln w="12700" cap="flat">
                <a:noFill/>
                <a:miter lim="400000"/>
              </a:ln>
              <a:effectLst/>
            </p:spPr>
            <p:txBody>
              <a:bodyPr wrap="square" lIns="25400" tIns="25400" rIns="25400" bIns="25400" numCol="1" anchor="ctr">
                <a:noAutofit/>
              </a:bodyPr>
              <a:lstStyle/>
              <a:p>
                <a:pPr algn="ctr" defTabSz="914217">
                  <a:buClrTx/>
                  <a:defRPr sz="3200">
                    <a:solidFill>
                      <a:srgbClr val="000000"/>
                    </a:solidFill>
                    <a:latin typeface="Helvetica Light"/>
                    <a:ea typeface="Helvetica Light"/>
                    <a:cs typeface="Helvetica Light"/>
                    <a:sym typeface="Helvetica Light"/>
                  </a:defRPr>
                </a:pPr>
                <a:endParaRPr sz="1600" kern="1200">
                  <a:latin typeface="Lato Light" panose="020F0502020204030203" pitchFamily="34" charset="0"/>
                  <a:ea typeface="Lato Light" panose="020F0502020204030203" pitchFamily="34" charset="0"/>
                  <a:cs typeface="Lato Light" panose="020F0502020204030203" pitchFamily="34" charset="0"/>
                  <a:sym typeface="Helvetica Light"/>
                </a:endParaRPr>
              </a:p>
            </p:txBody>
          </p:sp>
          <p:sp>
            <p:nvSpPr>
              <p:cNvPr id="7" name="Фигура">
                <a:extLst>
                  <a:ext uri="{FF2B5EF4-FFF2-40B4-BE49-F238E27FC236}">
                    <a16:creationId xmlns:a16="http://schemas.microsoft.com/office/drawing/2014/main" id="{0D715008-8C74-FF4A-A975-13C3BC2AA6A1}"/>
                  </a:ext>
                </a:extLst>
              </p:cNvPr>
              <p:cNvSpPr/>
              <p:nvPr/>
            </p:nvSpPr>
            <p:spPr>
              <a:xfrm>
                <a:off x="8612541" y="9753789"/>
                <a:ext cx="5650670" cy="2860924"/>
              </a:xfrm>
              <a:custGeom>
                <a:avLst/>
                <a:gdLst/>
                <a:ahLst/>
                <a:cxnLst>
                  <a:cxn ang="0">
                    <a:pos x="wd2" y="hd2"/>
                  </a:cxn>
                  <a:cxn ang="5400000">
                    <a:pos x="wd2" y="hd2"/>
                  </a:cxn>
                  <a:cxn ang="10800000">
                    <a:pos x="wd2" y="hd2"/>
                  </a:cxn>
                  <a:cxn ang="16200000">
                    <a:pos x="wd2" y="hd2"/>
                  </a:cxn>
                </a:cxnLst>
                <a:rect l="0" t="0" r="r" b="b"/>
                <a:pathLst>
                  <a:path w="21600" h="21182" extrusionOk="0">
                    <a:moveTo>
                      <a:pt x="16772" y="1416"/>
                    </a:moveTo>
                    <a:cubicBezTo>
                      <a:pt x="15262" y="3254"/>
                      <a:pt x="13504" y="4184"/>
                      <a:pt x="11721" y="4086"/>
                    </a:cubicBezTo>
                    <a:cubicBezTo>
                      <a:pt x="10043" y="3994"/>
                      <a:pt x="8412" y="2994"/>
                      <a:pt x="7012" y="1200"/>
                    </a:cubicBezTo>
                    <a:lnTo>
                      <a:pt x="7428" y="0"/>
                    </a:lnTo>
                    <a:lnTo>
                      <a:pt x="0" y="2575"/>
                    </a:lnTo>
                    <a:lnTo>
                      <a:pt x="1031" y="17120"/>
                    </a:lnTo>
                    <a:lnTo>
                      <a:pt x="1691" y="14781"/>
                    </a:lnTo>
                    <a:cubicBezTo>
                      <a:pt x="4368" y="18485"/>
                      <a:pt x="7525" y="20674"/>
                      <a:pt x="10808" y="21103"/>
                    </a:cubicBezTo>
                    <a:cubicBezTo>
                      <a:pt x="14608" y="21600"/>
                      <a:pt x="18390" y="19726"/>
                      <a:pt x="21600" y="15755"/>
                    </a:cubicBezTo>
                    <a:lnTo>
                      <a:pt x="15931" y="13898"/>
                    </a:lnTo>
                    <a:lnTo>
                      <a:pt x="16772" y="1416"/>
                    </a:lnTo>
                    <a:close/>
                  </a:path>
                </a:pathLst>
              </a:custGeom>
              <a:solidFill>
                <a:schemeClr val="accent3"/>
              </a:solidFill>
              <a:ln w="12700" cap="flat">
                <a:noFill/>
                <a:miter lim="400000"/>
              </a:ln>
              <a:effectLst/>
            </p:spPr>
            <p:txBody>
              <a:bodyPr wrap="square" lIns="25400" tIns="25400" rIns="25400" bIns="25400" numCol="1" anchor="ctr">
                <a:noAutofit/>
              </a:bodyPr>
              <a:lstStyle/>
              <a:p>
                <a:pPr algn="ctr" defTabSz="914217">
                  <a:buClrTx/>
                  <a:defRPr sz="3200">
                    <a:solidFill>
                      <a:srgbClr val="000000"/>
                    </a:solidFill>
                    <a:latin typeface="Helvetica Light"/>
                    <a:ea typeface="Helvetica Light"/>
                    <a:cs typeface="Helvetica Light"/>
                    <a:sym typeface="Helvetica Light"/>
                  </a:defRPr>
                </a:pPr>
                <a:endParaRPr sz="1600" kern="1200">
                  <a:latin typeface="Lato Light" panose="020F0502020204030203" pitchFamily="34" charset="0"/>
                  <a:ea typeface="Lato Light" panose="020F0502020204030203" pitchFamily="34" charset="0"/>
                  <a:cs typeface="Lato Light" panose="020F0502020204030203" pitchFamily="34" charset="0"/>
                  <a:sym typeface="Helvetica Light"/>
                </a:endParaRPr>
              </a:p>
            </p:txBody>
          </p:sp>
          <p:sp>
            <p:nvSpPr>
              <p:cNvPr id="8" name="Фигура">
                <a:extLst>
                  <a:ext uri="{FF2B5EF4-FFF2-40B4-BE49-F238E27FC236}">
                    <a16:creationId xmlns:a16="http://schemas.microsoft.com/office/drawing/2014/main" id="{27505B25-B1DB-8049-BD93-69C8BA3F940D}"/>
                  </a:ext>
                </a:extLst>
              </p:cNvPr>
              <p:cNvSpPr/>
              <p:nvPr/>
            </p:nvSpPr>
            <p:spPr>
              <a:xfrm>
                <a:off x="12770597" y="6684788"/>
                <a:ext cx="3657520" cy="5284284"/>
              </a:xfrm>
              <a:custGeom>
                <a:avLst/>
                <a:gdLst/>
                <a:ahLst/>
                <a:cxnLst>
                  <a:cxn ang="0">
                    <a:pos x="wd2" y="hd2"/>
                  </a:cxn>
                  <a:cxn ang="5400000">
                    <a:pos x="wd2" y="hd2"/>
                  </a:cxn>
                  <a:cxn ang="10800000">
                    <a:pos x="wd2" y="hd2"/>
                  </a:cxn>
                  <a:cxn ang="16200000">
                    <a:pos x="wd2" y="hd2"/>
                  </a:cxn>
                </a:cxnLst>
                <a:rect l="0" t="0" r="r" b="b"/>
                <a:pathLst>
                  <a:path w="21031" h="21600" extrusionOk="0">
                    <a:moveTo>
                      <a:pt x="1538" y="12074"/>
                    </a:moveTo>
                    <a:lnTo>
                      <a:pt x="0" y="20251"/>
                    </a:lnTo>
                    <a:lnTo>
                      <a:pt x="11188" y="21600"/>
                    </a:lnTo>
                    <a:lnTo>
                      <a:pt x="9914" y="20545"/>
                    </a:lnTo>
                    <a:cubicBezTo>
                      <a:pt x="14105" y="18392"/>
                      <a:pt x="17331" y="15423"/>
                      <a:pt x="19204" y="11997"/>
                    </a:cubicBezTo>
                    <a:cubicBezTo>
                      <a:pt x="21297" y="8168"/>
                      <a:pt x="21600" y="3961"/>
                      <a:pt x="20069" y="0"/>
                    </a:cubicBezTo>
                    <a:lnTo>
                      <a:pt x="15686" y="5763"/>
                    </a:lnTo>
                    <a:lnTo>
                      <a:pt x="7511" y="3047"/>
                    </a:lnTo>
                    <a:cubicBezTo>
                      <a:pt x="8067" y="4869"/>
                      <a:pt x="7882" y="6765"/>
                      <a:pt x="6978" y="8514"/>
                    </a:cubicBezTo>
                    <a:cubicBezTo>
                      <a:pt x="6061" y="10288"/>
                      <a:pt x="4443" y="11837"/>
                      <a:pt x="2319" y="12973"/>
                    </a:cubicBezTo>
                    <a:lnTo>
                      <a:pt x="1538" y="12074"/>
                    </a:lnTo>
                    <a:close/>
                  </a:path>
                </a:pathLst>
              </a:custGeom>
              <a:solidFill>
                <a:srgbClr val="445469"/>
              </a:solidFill>
              <a:ln w="12700" cap="flat">
                <a:noFill/>
                <a:miter lim="400000"/>
              </a:ln>
              <a:effectLst/>
            </p:spPr>
            <p:txBody>
              <a:bodyPr wrap="square" lIns="25400" tIns="25400" rIns="25400" bIns="25400" numCol="1" anchor="ctr">
                <a:noAutofit/>
              </a:bodyPr>
              <a:lstStyle/>
              <a:p>
                <a:pPr algn="ctr" defTabSz="914217">
                  <a:buClrTx/>
                  <a:defRPr sz="3200">
                    <a:solidFill>
                      <a:srgbClr val="000000"/>
                    </a:solidFill>
                    <a:latin typeface="Helvetica Light"/>
                    <a:ea typeface="Helvetica Light"/>
                    <a:cs typeface="Helvetica Light"/>
                    <a:sym typeface="Helvetica Light"/>
                  </a:defRPr>
                </a:pPr>
                <a:endParaRPr sz="1600" kern="1200">
                  <a:latin typeface="Lato Light" panose="020F0502020204030203" pitchFamily="34" charset="0"/>
                  <a:ea typeface="Lato Light" panose="020F0502020204030203" pitchFamily="34" charset="0"/>
                  <a:cs typeface="Lato Light" panose="020F0502020204030203" pitchFamily="34" charset="0"/>
                  <a:sym typeface="Helvetica Light"/>
                </a:endParaRPr>
              </a:p>
            </p:txBody>
          </p:sp>
          <p:sp>
            <p:nvSpPr>
              <p:cNvPr id="9" name="Фигура">
                <a:extLst>
                  <a:ext uri="{FF2B5EF4-FFF2-40B4-BE49-F238E27FC236}">
                    <a16:creationId xmlns:a16="http://schemas.microsoft.com/office/drawing/2014/main" id="{347CB000-2057-244C-8603-0CD3D629C159}"/>
                  </a:ext>
                </a:extLst>
              </p:cNvPr>
              <p:cNvSpPr/>
              <p:nvPr/>
            </p:nvSpPr>
            <p:spPr>
              <a:xfrm>
                <a:off x="11870163" y="3249255"/>
                <a:ext cx="4567605" cy="4872012"/>
              </a:xfrm>
              <a:custGeom>
                <a:avLst/>
                <a:gdLst/>
                <a:ahLst/>
                <a:cxnLst>
                  <a:cxn ang="0">
                    <a:pos x="wd2" y="hd2"/>
                  </a:cxn>
                  <a:cxn ang="5400000">
                    <a:pos x="wd2" y="hd2"/>
                  </a:cxn>
                  <a:cxn ang="10800000">
                    <a:pos x="wd2" y="hd2"/>
                  </a:cxn>
                  <a:cxn ang="16200000">
                    <a:pos x="wd2" y="hd2"/>
                  </a:cxn>
                </a:cxnLst>
                <a:rect l="0" t="0" r="r" b="b"/>
                <a:pathLst>
                  <a:path w="21600" h="21600" extrusionOk="0">
                    <a:moveTo>
                      <a:pt x="8771" y="17826"/>
                    </a:moveTo>
                    <a:lnTo>
                      <a:pt x="17212" y="21600"/>
                    </a:lnTo>
                    <a:lnTo>
                      <a:pt x="21600" y="13865"/>
                    </a:lnTo>
                    <a:lnTo>
                      <a:pt x="20449" y="14213"/>
                    </a:lnTo>
                    <a:cubicBezTo>
                      <a:pt x="19171" y="10542"/>
                      <a:pt x="16817" y="7282"/>
                      <a:pt x="13655" y="4806"/>
                    </a:cubicBezTo>
                    <a:cubicBezTo>
                      <a:pt x="9816" y="1800"/>
                      <a:pt x="5001" y="105"/>
                      <a:pt x="0" y="0"/>
                    </a:cubicBezTo>
                    <a:lnTo>
                      <a:pt x="5443" y="5231"/>
                    </a:lnTo>
                    <a:lnTo>
                      <a:pt x="457" y="10204"/>
                    </a:lnTo>
                    <a:cubicBezTo>
                      <a:pt x="2779" y="10392"/>
                      <a:pt x="4981" y="11249"/>
                      <a:pt x="6763" y="12657"/>
                    </a:cubicBezTo>
                    <a:cubicBezTo>
                      <a:pt x="8370" y="13927"/>
                      <a:pt x="9566" y="15592"/>
                      <a:pt x="10217" y="17465"/>
                    </a:cubicBezTo>
                    <a:lnTo>
                      <a:pt x="8771" y="17826"/>
                    </a:lnTo>
                    <a:close/>
                  </a:path>
                </a:pathLst>
              </a:custGeom>
              <a:solidFill>
                <a:srgbClr val="0E80C9"/>
              </a:solidFill>
              <a:ln w="12700" cap="flat">
                <a:noFill/>
                <a:miter lim="400000"/>
              </a:ln>
              <a:effectLst/>
            </p:spPr>
            <p:txBody>
              <a:bodyPr wrap="square" lIns="25400" tIns="25400" rIns="25400" bIns="25400" numCol="1" anchor="ctr">
                <a:noAutofit/>
              </a:bodyPr>
              <a:lstStyle/>
              <a:p>
                <a:pPr algn="ctr" defTabSz="914217">
                  <a:buClrTx/>
                  <a:defRPr sz="3200">
                    <a:solidFill>
                      <a:srgbClr val="000000"/>
                    </a:solidFill>
                    <a:latin typeface="Helvetica Light"/>
                    <a:ea typeface="Helvetica Light"/>
                    <a:cs typeface="Helvetica Light"/>
                    <a:sym typeface="Helvetica Light"/>
                  </a:defRPr>
                </a:pPr>
                <a:endParaRPr sz="1600" kern="1200">
                  <a:latin typeface="Lato Light" panose="020F0502020204030203" pitchFamily="34" charset="0"/>
                  <a:ea typeface="Lato Light" panose="020F0502020204030203" pitchFamily="34" charset="0"/>
                  <a:cs typeface="Lato Light" panose="020F0502020204030203" pitchFamily="34" charset="0"/>
                  <a:sym typeface="Helvetica Light"/>
                </a:endParaRPr>
              </a:p>
            </p:txBody>
          </p:sp>
        </p:grpSp>
        <p:sp>
          <p:nvSpPr>
            <p:cNvPr id="21" name="TextBox 20">
              <a:extLst>
                <a:ext uri="{FF2B5EF4-FFF2-40B4-BE49-F238E27FC236}">
                  <a16:creationId xmlns:a16="http://schemas.microsoft.com/office/drawing/2014/main" id="{B4779AC8-80D5-2E40-99C0-B2F1BAE2D7C0}"/>
                </a:ext>
              </a:extLst>
            </p:cNvPr>
            <p:cNvSpPr txBox="1"/>
            <p:nvPr/>
          </p:nvSpPr>
          <p:spPr>
            <a:xfrm>
              <a:off x="5301289" y="5475770"/>
              <a:ext cx="1750671" cy="367665"/>
            </a:xfrm>
            <a:prstGeom prst="rect">
              <a:avLst/>
            </a:prstGeom>
            <a:noFill/>
          </p:spPr>
          <p:txBody>
            <a:bodyPr wrap="none" rtlCol="0" anchor="ctr" anchorCtr="0">
              <a:spAutoFit/>
            </a:bodyPr>
            <a:lstStyle/>
            <a:p>
              <a:pPr algn="ctr" defTabSz="914217">
                <a:lnSpc>
                  <a:spcPts val="2250"/>
                </a:lnSpc>
                <a:buClrTx/>
              </a:pPr>
              <a:r>
                <a:rPr lang="en-US" sz="1600" b="1" kern="1200">
                  <a:solidFill>
                    <a:prstClr val="white"/>
                  </a:solidFill>
                  <a:latin typeface="+mn-lt"/>
                  <a:ea typeface="League Spartan" charset="0"/>
                  <a:cs typeface="Poppins" pitchFamily="2" charset="77"/>
                </a:rPr>
                <a:t>IMPLEMENTATION</a:t>
              </a:r>
            </a:p>
          </p:txBody>
        </p:sp>
        <p:sp>
          <p:nvSpPr>
            <p:cNvPr id="23" name="TextBox 22">
              <a:extLst>
                <a:ext uri="{FF2B5EF4-FFF2-40B4-BE49-F238E27FC236}">
                  <a16:creationId xmlns:a16="http://schemas.microsoft.com/office/drawing/2014/main" id="{266E8589-71A6-B449-AEEF-8C54B4F566AA}"/>
                </a:ext>
              </a:extLst>
            </p:cNvPr>
            <p:cNvSpPr txBox="1"/>
            <p:nvPr/>
          </p:nvSpPr>
          <p:spPr>
            <a:xfrm rot="2700000">
              <a:off x="6217385" y="2348820"/>
              <a:ext cx="1841915" cy="367665"/>
            </a:xfrm>
            <a:prstGeom prst="rect">
              <a:avLst/>
            </a:prstGeom>
            <a:noFill/>
          </p:spPr>
          <p:txBody>
            <a:bodyPr wrap="none" rtlCol="0" anchor="ctr" anchorCtr="0">
              <a:spAutoFit/>
            </a:bodyPr>
            <a:lstStyle/>
            <a:p>
              <a:pPr algn="ctr" defTabSz="914217">
                <a:lnSpc>
                  <a:spcPts val="2250"/>
                </a:lnSpc>
                <a:buClrTx/>
              </a:pPr>
              <a:r>
                <a:rPr lang="en-US" sz="1600" b="1" kern="1200">
                  <a:solidFill>
                    <a:prstClr val="white"/>
                  </a:solidFill>
                  <a:latin typeface="Calibri" panose="020F0502020204030204" pitchFamily="34" charset="0"/>
                  <a:ea typeface="League Spartan" charset="0"/>
                  <a:cs typeface="Calibri" panose="020F0502020204030204" pitchFamily="34" charset="0"/>
                </a:rPr>
                <a:t>SCOPING &amp; DESIGN</a:t>
              </a:r>
            </a:p>
          </p:txBody>
        </p:sp>
        <p:sp>
          <p:nvSpPr>
            <p:cNvPr id="25" name="TextBox 24">
              <a:extLst>
                <a:ext uri="{FF2B5EF4-FFF2-40B4-BE49-F238E27FC236}">
                  <a16:creationId xmlns:a16="http://schemas.microsoft.com/office/drawing/2014/main" id="{DBFCDF07-F650-9C49-909D-BBD55A6A5F54}"/>
                </a:ext>
              </a:extLst>
            </p:cNvPr>
            <p:cNvSpPr txBox="1"/>
            <p:nvPr/>
          </p:nvSpPr>
          <p:spPr>
            <a:xfrm rot="17906000">
              <a:off x="4137809" y="2936383"/>
              <a:ext cx="694422" cy="367665"/>
            </a:xfrm>
            <a:prstGeom prst="rect">
              <a:avLst/>
            </a:prstGeom>
            <a:noFill/>
          </p:spPr>
          <p:txBody>
            <a:bodyPr wrap="none" rtlCol="0" anchor="ctr" anchorCtr="0">
              <a:spAutoFit/>
            </a:bodyPr>
            <a:lstStyle/>
            <a:p>
              <a:pPr algn="ctr" defTabSz="914217">
                <a:lnSpc>
                  <a:spcPts val="2250"/>
                </a:lnSpc>
                <a:buClrTx/>
              </a:pPr>
              <a:r>
                <a:rPr lang="en-US" sz="1600" b="1" kern="1200">
                  <a:solidFill>
                    <a:prstClr val="white"/>
                  </a:solidFill>
                  <a:latin typeface="Calibri" panose="020F0502020204030204" pitchFamily="34" charset="0"/>
                  <a:ea typeface="League Spartan" charset="0"/>
                  <a:cs typeface="Calibri" panose="020F0502020204030204" pitchFamily="34" charset="0"/>
                </a:rPr>
                <a:t>ME&amp;L</a:t>
              </a:r>
            </a:p>
          </p:txBody>
        </p:sp>
        <p:sp>
          <p:nvSpPr>
            <p:cNvPr id="27" name="Rounded Rectangular Callout 26">
              <a:extLst>
                <a:ext uri="{FF2B5EF4-FFF2-40B4-BE49-F238E27FC236}">
                  <a16:creationId xmlns:a16="http://schemas.microsoft.com/office/drawing/2014/main" id="{3AADBFF6-118A-EA45-B516-0E20142C2405}"/>
                </a:ext>
              </a:extLst>
            </p:cNvPr>
            <p:cNvSpPr/>
            <p:nvPr/>
          </p:nvSpPr>
          <p:spPr>
            <a:xfrm>
              <a:off x="8835135" y="4531797"/>
              <a:ext cx="2039816" cy="965225"/>
            </a:xfrm>
            <a:prstGeom prst="wedgeRoundRectCallout">
              <a:avLst>
                <a:gd name="adj1" fmla="val -75262"/>
                <a:gd name="adj2" fmla="val 3911"/>
                <a:gd name="adj3" fmla="val 16667"/>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buClrTx/>
              </a:pPr>
              <a:endParaRPr lang="en-US" sz="1800" kern="1200">
                <a:solidFill>
                  <a:prstClr val="white"/>
                </a:solidFill>
                <a:latin typeface="Lato Light" panose="020F0502020204030203" pitchFamily="34" charset="0"/>
              </a:endParaRPr>
            </a:p>
          </p:txBody>
        </p:sp>
        <p:sp>
          <p:nvSpPr>
            <p:cNvPr id="29" name="Rounded Rectangular Callout 28">
              <a:extLst>
                <a:ext uri="{FF2B5EF4-FFF2-40B4-BE49-F238E27FC236}">
                  <a16:creationId xmlns:a16="http://schemas.microsoft.com/office/drawing/2014/main" id="{6C690CC1-FA0D-5D48-8F0D-BA35F84BF3C5}"/>
                </a:ext>
              </a:extLst>
            </p:cNvPr>
            <p:cNvSpPr/>
            <p:nvPr/>
          </p:nvSpPr>
          <p:spPr>
            <a:xfrm>
              <a:off x="8101892" y="1308938"/>
              <a:ext cx="2039816" cy="808686"/>
            </a:xfrm>
            <a:prstGeom prst="wedgeRoundRectCallout">
              <a:avLst>
                <a:gd name="adj1" fmla="val -65660"/>
                <a:gd name="adj2" fmla="val 64719"/>
                <a:gd name="adj3" fmla="val 1666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buClrTx/>
              </a:pPr>
              <a:endParaRPr lang="en-US" sz="1800" kern="1200">
                <a:solidFill>
                  <a:prstClr val="white"/>
                </a:solidFill>
                <a:latin typeface="Lato Light" panose="020F0502020204030203" pitchFamily="34" charset="0"/>
              </a:endParaRPr>
            </a:p>
          </p:txBody>
        </p:sp>
        <p:sp>
          <p:nvSpPr>
            <p:cNvPr id="31" name="Rounded Rectangular Callout 30">
              <a:extLst>
                <a:ext uri="{FF2B5EF4-FFF2-40B4-BE49-F238E27FC236}">
                  <a16:creationId xmlns:a16="http://schemas.microsoft.com/office/drawing/2014/main" id="{7F3DF313-8438-B94E-93D6-AA2639659296}"/>
                </a:ext>
              </a:extLst>
            </p:cNvPr>
            <p:cNvSpPr/>
            <p:nvPr/>
          </p:nvSpPr>
          <p:spPr>
            <a:xfrm>
              <a:off x="1183544" y="2910017"/>
              <a:ext cx="2039816" cy="1059814"/>
            </a:xfrm>
            <a:prstGeom prst="wedgeRoundRectCallout">
              <a:avLst>
                <a:gd name="adj1" fmla="val 74570"/>
                <a:gd name="adj2" fmla="val -16892"/>
                <a:gd name="adj3" fmla="val 16667"/>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buClrTx/>
              </a:pPr>
              <a:endParaRPr lang="en-US" sz="1800" kern="1200">
                <a:solidFill>
                  <a:prstClr val="white"/>
                </a:solidFill>
                <a:latin typeface="Lato Light" panose="020F0502020204030203" pitchFamily="34" charset="0"/>
              </a:endParaRPr>
            </a:p>
          </p:txBody>
        </p:sp>
        <p:sp>
          <p:nvSpPr>
            <p:cNvPr id="32" name="TextBox 31">
              <a:extLst>
                <a:ext uri="{FF2B5EF4-FFF2-40B4-BE49-F238E27FC236}">
                  <a16:creationId xmlns:a16="http://schemas.microsoft.com/office/drawing/2014/main" id="{682F9377-FB0A-5D4C-9D8C-31ED44F7CC9D}"/>
                </a:ext>
              </a:extLst>
            </p:cNvPr>
            <p:cNvSpPr txBox="1"/>
            <p:nvPr/>
          </p:nvSpPr>
          <p:spPr>
            <a:xfrm>
              <a:off x="8141054" y="1354029"/>
              <a:ext cx="2000654" cy="784830"/>
            </a:xfrm>
            <a:prstGeom prst="rect">
              <a:avLst/>
            </a:prstGeom>
            <a:noFill/>
          </p:spPr>
          <p:txBody>
            <a:bodyPr wrap="square" rtlCol="0" anchor="ctr" anchorCtr="0">
              <a:spAutoFit/>
            </a:bodyPr>
            <a:lstStyle/>
            <a:p>
              <a:pPr algn="ctr" defTabSz="914217">
                <a:lnSpc>
                  <a:spcPts val="1750"/>
                </a:lnSpc>
                <a:buClrTx/>
              </a:pPr>
              <a:r>
                <a:rPr lang="en-US" sz="1200" b="1" kern="1200" dirty="0">
                  <a:solidFill>
                    <a:prstClr val="white"/>
                  </a:solidFill>
                  <a:latin typeface="Lato" panose="020F0502020204030203" pitchFamily="34" charset="0"/>
                  <a:ea typeface="Lato" panose="020F0502020204030203" pitchFamily="34" charset="0"/>
                  <a:cs typeface="Lato" panose="020F0502020204030203" pitchFamily="34" charset="0"/>
                </a:rPr>
                <a:t>Formative GTA methods: </a:t>
              </a:r>
              <a:r>
                <a:rPr lang="en-US" sz="1200" kern="1200" dirty="0">
                  <a:solidFill>
                    <a:prstClr val="white"/>
                  </a:solidFill>
                  <a:latin typeface="Lato" panose="020F0502020204030203" pitchFamily="34" charset="0"/>
                  <a:ea typeface="Lato" panose="020F0502020204030203" pitchFamily="34" charset="0"/>
                  <a:cs typeface="Lato" panose="020F0502020204030203" pitchFamily="34" charset="0"/>
                </a:rPr>
                <a:t>Understanding norms and dynamics</a:t>
              </a:r>
            </a:p>
          </p:txBody>
        </p:sp>
        <p:sp>
          <p:nvSpPr>
            <p:cNvPr id="34" name="TextBox 33">
              <a:extLst>
                <a:ext uri="{FF2B5EF4-FFF2-40B4-BE49-F238E27FC236}">
                  <a16:creationId xmlns:a16="http://schemas.microsoft.com/office/drawing/2014/main" id="{438BBB67-0774-8943-B03F-7050953219D6}"/>
                </a:ext>
              </a:extLst>
            </p:cNvPr>
            <p:cNvSpPr txBox="1"/>
            <p:nvPr/>
          </p:nvSpPr>
          <p:spPr>
            <a:xfrm>
              <a:off x="8867617" y="4523828"/>
              <a:ext cx="2038686" cy="1015663"/>
            </a:xfrm>
            <a:prstGeom prst="rect">
              <a:avLst/>
            </a:prstGeom>
            <a:noFill/>
          </p:spPr>
          <p:txBody>
            <a:bodyPr wrap="square" rtlCol="0" anchor="ctr" anchorCtr="0">
              <a:spAutoFit/>
            </a:bodyPr>
            <a:lstStyle/>
            <a:p>
              <a:pPr algn="ctr" defTabSz="914217">
                <a:lnSpc>
                  <a:spcPts val="1750"/>
                </a:lnSpc>
                <a:buClrTx/>
              </a:pPr>
              <a:r>
                <a:rPr lang="en-US" sz="1200" b="1" kern="1200" dirty="0">
                  <a:solidFill>
                    <a:prstClr val="white"/>
                  </a:solidFill>
                  <a:latin typeface="Lato" panose="020F0502020204030203" pitchFamily="34" charset="0"/>
                  <a:ea typeface="Lato" panose="020F0502020204030203" pitchFamily="34" charset="0"/>
                  <a:cs typeface="Lato" panose="020F0502020204030203" pitchFamily="34" charset="0"/>
                </a:rPr>
                <a:t>Catalytic  methods:</a:t>
              </a:r>
              <a:r>
                <a:rPr lang="en-US" sz="1200" kern="1200" dirty="0">
                  <a:solidFill>
                    <a:prstClr val="white"/>
                  </a:solidFill>
                  <a:latin typeface="Lato" panose="020F0502020204030203" pitchFamily="34" charset="0"/>
                  <a:ea typeface="Lato" panose="020F0502020204030203" pitchFamily="34" charset="0"/>
                  <a:cs typeface="Lato" panose="020F0502020204030203" pitchFamily="34" charset="0"/>
                </a:rPr>
                <a:t> Sparking and building change in norms &amp; dynamics</a:t>
              </a:r>
            </a:p>
          </p:txBody>
        </p:sp>
        <p:sp>
          <p:nvSpPr>
            <p:cNvPr id="35" name="TextBox 34">
              <a:extLst>
                <a:ext uri="{FF2B5EF4-FFF2-40B4-BE49-F238E27FC236}">
                  <a16:creationId xmlns:a16="http://schemas.microsoft.com/office/drawing/2014/main" id="{1792E212-8F81-6240-A81E-20D841496851}"/>
                </a:ext>
              </a:extLst>
            </p:cNvPr>
            <p:cNvSpPr txBox="1"/>
            <p:nvPr/>
          </p:nvSpPr>
          <p:spPr>
            <a:xfrm>
              <a:off x="1188571" y="3047093"/>
              <a:ext cx="2052723" cy="784830"/>
            </a:xfrm>
            <a:prstGeom prst="rect">
              <a:avLst/>
            </a:prstGeom>
            <a:noFill/>
          </p:spPr>
          <p:txBody>
            <a:bodyPr wrap="square" rtlCol="0" anchor="ctr" anchorCtr="0">
              <a:spAutoFit/>
            </a:bodyPr>
            <a:lstStyle/>
            <a:p>
              <a:pPr algn="ctr" defTabSz="914217">
                <a:lnSpc>
                  <a:spcPts val="1750"/>
                </a:lnSpc>
                <a:buClrTx/>
              </a:pPr>
              <a:r>
                <a:rPr lang="en-US" sz="1200" b="1" kern="1200" dirty="0">
                  <a:solidFill>
                    <a:prstClr val="white"/>
                  </a:solidFill>
                  <a:latin typeface="Lato" panose="020F0502020204030203" pitchFamily="34" charset="0"/>
                  <a:ea typeface="Lato" panose="020F0502020204030203" pitchFamily="34" charset="0"/>
                  <a:cs typeface="Lato" panose="020F0502020204030203" pitchFamily="34" charset="0"/>
                </a:rPr>
                <a:t>Methods for measuring GTC: </a:t>
              </a:r>
              <a:r>
                <a:rPr lang="en-US" sz="1200" kern="1200" dirty="0">
                  <a:solidFill>
                    <a:prstClr val="white"/>
                  </a:solidFill>
                  <a:latin typeface="Lato" panose="020F0502020204030203" pitchFamily="34" charset="0"/>
                  <a:ea typeface="Lato" panose="020F0502020204030203" pitchFamily="34" charset="0"/>
                  <a:cs typeface="Lato" panose="020F0502020204030203" pitchFamily="34" charset="0"/>
                </a:rPr>
                <a:t>Assessing type and degree of change in norms &amp; dynamics</a:t>
              </a:r>
            </a:p>
          </p:txBody>
        </p:sp>
      </p:grpSp>
      <p:sp>
        <p:nvSpPr>
          <p:cNvPr id="36" name="TextBox 35">
            <a:extLst>
              <a:ext uri="{FF2B5EF4-FFF2-40B4-BE49-F238E27FC236}">
                <a16:creationId xmlns:a16="http://schemas.microsoft.com/office/drawing/2014/main" id="{6C225976-D77C-DD4E-A80D-EB3CDE3FA4A4}"/>
              </a:ext>
            </a:extLst>
          </p:cNvPr>
          <p:cNvSpPr txBox="1"/>
          <p:nvPr/>
        </p:nvSpPr>
        <p:spPr>
          <a:xfrm>
            <a:off x="2284283" y="1588918"/>
            <a:ext cx="1696856" cy="323165"/>
          </a:xfrm>
          <a:prstGeom prst="rect">
            <a:avLst/>
          </a:prstGeom>
          <a:noFill/>
        </p:spPr>
        <p:txBody>
          <a:bodyPr wrap="square" rtlCol="0" anchor="ctr" anchorCtr="0">
            <a:spAutoFit/>
          </a:bodyPr>
          <a:lstStyle/>
          <a:p>
            <a:pPr algn="ctr" defTabSz="914217">
              <a:lnSpc>
                <a:spcPts val="1750"/>
              </a:lnSpc>
              <a:buClrTx/>
            </a:pPr>
            <a:r>
              <a:rPr lang="en-US" sz="1200" kern="1200">
                <a:solidFill>
                  <a:prstClr val="white"/>
                </a:solidFill>
                <a:latin typeface="Lato" panose="020F0502020204030203" pitchFamily="34" charset="0"/>
                <a:ea typeface="Lato" panose="020F0502020204030203" pitchFamily="34" charset="0"/>
                <a:cs typeface="Lato" panose="020F0502020204030203" pitchFamily="34" charset="0"/>
              </a:rPr>
              <a:t>Requirement Analysis</a:t>
            </a:r>
          </a:p>
        </p:txBody>
      </p:sp>
      <p:sp>
        <p:nvSpPr>
          <p:cNvPr id="4" name="Rectangle 3"/>
          <p:cNvSpPr/>
          <p:nvPr/>
        </p:nvSpPr>
        <p:spPr>
          <a:xfrm>
            <a:off x="0" y="55022"/>
            <a:ext cx="6479659" cy="707886"/>
          </a:xfrm>
          <a:prstGeom prst="rect">
            <a:avLst/>
          </a:prstGeom>
        </p:spPr>
        <p:txBody>
          <a:bodyPr wrap="none">
            <a:spAutoFit/>
          </a:bodyPr>
          <a:lstStyle/>
          <a:p>
            <a:r>
              <a:rPr lang="en-US" sz="4000" dirty="0">
                <a:latin typeface="Candara" panose="020E0502030303020204" pitchFamily="34" charset="0"/>
              </a:rPr>
              <a:t>Insights by Project cycle lens</a:t>
            </a:r>
            <a:endParaRPr lang="en-MY" sz="4000" dirty="0">
              <a:latin typeface="Candara" panose="020E0502030303020204" pitchFamily="34" charset="0"/>
            </a:endParaRPr>
          </a:p>
        </p:txBody>
      </p:sp>
    </p:spTree>
    <p:extLst>
      <p:ext uri="{BB962C8B-B14F-4D97-AF65-F5344CB8AC3E}">
        <p14:creationId xmlns:p14="http://schemas.microsoft.com/office/powerpoint/2010/main" val="11191943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 name="TextBox 20">
            <a:extLst>
              <a:ext uri="{FF2B5EF4-FFF2-40B4-BE49-F238E27FC236}">
                <a16:creationId xmlns:a16="http://schemas.microsoft.com/office/drawing/2014/main" id="{B4779AC8-80D5-2E40-99C0-B2F1BAE2D7C0}"/>
              </a:ext>
            </a:extLst>
          </p:cNvPr>
          <p:cNvSpPr txBox="1"/>
          <p:nvPr/>
        </p:nvSpPr>
        <p:spPr>
          <a:xfrm>
            <a:off x="5301289" y="5475770"/>
            <a:ext cx="1750671" cy="367665"/>
          </a:xfrm>
          <a:prstGeom prst="rect">
            <a:avLst/>
          </a:prstGeom>
          <a:noFill/>
        </p:spPr>
        <p:txBody>
          <a:bodyPr wrap="none" rtlCol="0" anchor="ctr" anchorCtr="0">
            <a:spAutoFit/>
          </a:bodyPr>
          <a:lstStyle/>
          <a:p>
            <a:pPr algn="ctr" defTabSz="914217">
              <a:lnSpc>
                <a:spcPts val="2250"/>
              </a:lnSpc>
              <a:buClrTx/>
            </a:pPr>
            <a:r>
              <a:rPr lang="en-US" sz="1600" b="1" kern="1200">
                <a:solidFill>
                  <a:prstClr val="white"/>
                </a:solidFill>
                <a:latin typeface="+mn-lt"/>
                <a:ea typeface="League Spartan" charset="0"/>
                <a:cs typeface="Poppins" pitchFamily="2" charset="77"/>
              </a:rPr>
              <a:t>IMPLEMENTATION</a:t>
            </a:r>
          </a:p>
        </p:txBody>
      </p:sp>
      <p:sp>
        <p:nvSpPr>
          <p:cNvPr id="23" name="TextBox 22">
            <a:extLst>
              <a:ext uri="{FF2B5EF4-FFF2-40B4-BE49-F238E27FC236}">
                <a16:creationId xmlns:a16="http://schemas.microsoft.com/office/drawing/2014/main" id="{266E8589-71A6-B449-AEEF-8C54B4F566AA}"/>
              </a:ext>
            </a:extLst>
          </p:cNvPr>
          <p:cNvSpPr txBox="1"/>
          <p:nvPr/>
        </p:nvSpPr>
        <p:spPr>
          <a:xfrm rot="2700000">
            <a:off x="6217385" y="2348820"/>
            <a:ext cx="1841915" cy="367665"/>
          </a:xfrm>
          <a:prstGeom prst="rect">
            <a:avLst/>
          </a:prstGeom>
          <a:noFill/>
        </p:spPr>
        <p:txBody>
          <a:bodyPr wrap="none" rtlCol="0" anchor="ctr" anchorCtr="0">
            <a:spAutoFit/>
          </a:bodyPr>
          <a:lstStyle/>
          <a:p>
            <a:pPr algn="ctr" defTabSz="914217">
              <a:lnSpc>
                <a:spcPts val="2250"/>
              </a:lnSpc>
              <a:buClrTx/>
            </a:pPr>
            <a:r>
              <a:rPr lang="en-US" sz="1600" b="1" kern="1200">
                <a:solidFill>
                  <a:prstClr val="white"/>
                </a:solidFill>
                <a:latin typeface="Calibri" panose="020F0502020204030204" pitchFamily="34" charset="0"/>
                <a:ea typeface="League Spartan" charset="0"/>
                <a:cs typeface="Calibri" panose="020F0502020204030204" pitchFamily="34" charset="0"/>
              </a:rPr>
              <a:t>SCOPING &amp; DESIGN</a:t>
            </a:r>
          </a:p>
        </p:txBody>
      </p:sp>
      <p:sp>
        <p:nvSpPr>
          <p:cNvPr id="25" name="TextBox 24">
            <a:extLst>
              <a:ext uri="{FF2B5EF4-FFF2-40B4-BE49-F238E27FC236}">
                <a16:creationId xmlns:a16="http://schemas.microsoft.com/office/drawing/2014/main" id="{DBFCDF07-F650-9C49-909D-BBD55A6A5F54}"/>
              </a:ext>
            </a:extLst>
          </p:cNvPr>
          <p:cNvSpPr txBox="1"/>
          <p:nvPr/>
        </p:nvSpPr>
        <p:spPr>
          <a:xfrm rot="17906000">
            <a:off x="4137809" y="2936383"/>
            <a:ext cx="694422" cy="367665"/>
          </a:xfrm>
          <a:prstGeom prst="rect">
            <a:avLst/>
          </a:prstGeom>
          <a:noFill/>
        </p:spPr>
        <p:txBody>
          <a:bodyPr wrap="none" rtlCol="0" anchor="ctr" anchorCtr="0">
            <a:spAutoFit/>
          </a:bodyPr>
          <a:lstStyle/>
          <a:p>
            <a:pPr algn="ctr" defTabSz="914217">
              <a:lnSpc>
                <a:spcPts val="2250"/>
              </a:lnSpc>
              <a:buClrTx/>
            </a:pPr>
            <a:r>
              <a:rPr lang="en-US" sz="1600" b="1" kern="1200">
                <a:solidFill>
                  <a:prstClr val="white"/>
                </a:solidFill>
                <a:latin typeface="Calibri" panose="020F0502020204030204" pitchFamily="34" charset="0"/>
                <a:ea typeface="League Spartan" charset="0"/>
                <a:cs typeface="Calibri" panose="020F0502020204030204" pitchFamily="34" charset="0"/>
              </a:rPr>
              <a:t>ME&amp;L</a:t>
            </a:r>
          </a:p>
        </p:txBody>
      </p:sp>
      <p:grpSp>
        <p:nvGrpSpPr>
          <p:cNvPr id="11" name="Group 10"/>
          <p:cNvGrpSpPr/>
          <p:nvPr/>
        </p:nvGrpSpPr>
        <p:grpSpPr>
          <a:xfrm>
            <a:off x="504259" y="1231151"/>
            <a:ext cx="1909575" cy="1668407"/>
            <a:chOff x="3728945" y="671753"/>
            <a:chExt cx="6766301" cy="5653560"/>
          </a:xfrm>
        </p:grpSpPr>
        <p:grpSp>
          <p:nvGrpSpPr>
            <p:cNvPr id="26" name="Group 25">
              <a:extLst>
                <a:ext uri="{FF2B5EF4-FFF2-40B4-BE49-F238E27FC236}">
                  <a16:creationId xmlns:a16="http://schemas.microsoft.com/office/drawing/2014/main" id="{08473E18-51B4-504D-840B-4EF2695FA7B6}"/>
                </a:ext>
              </a:extLst>
            </p:cNvPr>
            <p:cNvGrpSpPr/>
            <p:nvPr/>
          </p:nvGrpSpPr>
          <p:grpSpPr>
            <a:xfrm rot="20700000">
              <a:off x="3728945" y="1517789"/>
              <a:ext cx="4749214" cy="4807524"/>
              <a:chOff x="6939340" y="2999614"/>
              <a:chExt cx="9498428" cy="9615099"/>
            </a:xfrm>
          </p:grpSpPr>
          <p:sp>
            <p:nvSpPr>
              <p:cNvPr id="5" name="Фигура">
                <a:extLst>
                  <a:ext uri="{FF2B5EF4-FFF2-40B4-BE49-F238E27FC236}">
                    <a16:creationId xmlns:a16="http://schemas.microsoft.com/office/drawing/2014/main" id="{D586AE55-5670-D14A-87F6-535DDE287E15}"/>
                  </a:ext>
                </a:extLst>
              </p:cNvPr>
              <p:cNvSpPr/>
              <p:nvPr/>
            </p:nvSpPr>
            <p:spPr>
              <a:xfrm>
                <a:off x="7344995" y="2999614"/>
                <a:ext cx="5707701" cy="4097611"/>
              </a:xfrm>
              <a:custGeom>
                <a:avLst/>
                <a:gdLst/>
                <a:ahLst/>
                <a:cxnLst>
                  <a:cxn ang="0">
                    <a:pos x="wd2" y="hd2"/>
                  </a:cxn>
                  <a:cxn ang="5400000">
                    <a:pos x="wd2" y="hd2"/>
                  </a:cxn>
                  <a:cxn ang="10800000">
                    <a:pos x="wd2" y="hd2"/>
                  </a:cxn>
                  <a:cxn ang="16200000">
                    <a:pos x="wd2" y="hd2"/>
                  </a:cxn>
                </a:cxnLst>
                <a:rect l="0" t="0" r="r" b="b"/>
                <a:pathLst>
                  <a:path w="21600" h="21600" extrusionOk="0">
                    <a:moveTo>
                      <a:pt x="0" y="17519"/>
                    </a:moveTo>
                    <a:cubicBezTo>
                      <a:pt x="1218" y="12836"/>
                      <a:pt x="3426" y="8778"/>
                      <a:pt x="6333" y="5878"/>
                    </a:cubicBezTo>
                    <a:cubicBezTo>
                      <a:pt x="9229" y="2989"/>
                      <a:pt x="12684" y="1384"/>
                      <a:pt x="16245" y="1275"/>
                    </a:cubicBezTo>
                    <a:lnTo>
                      <a:pt x="16245" y="0"/>
                    </a:lnTo>
                    <a:lnTo>
                      <a:pt x="21600" y="7622"/>
                    </a:lnTo>
                    <a:lnTo>
                      <a:pt x="16519" y="14839"/>
                    </a:lnTo>
                    <a:lnTo>
                      <a:pt x="16539" y="13333"/>
                    </a:lnTo>
                    <a:cubicBezTo>
                      <a:pt x="14774" y="13446"/>
                      <a:pt x="13066" y="14245"/>
                      <a:pt x="11611" y="15641"/>
                    </a:cubicBezTo>
                    <a:cubicBezTo>
                      <a:pt x="10074" y="17114"/>
                      <a:pt x="8884" y="19188"/>
                      <a:pt x="8191" y="21600"/>
                    </a:cubicBezTo>
                    <a:lnTo>
                      <a:pt x="5201" y="14059"/>
                    </a:lnTo>
                    <a:lnTo>
                      <a:pt x="0" y="17519"/>
                    </a:lnTo>
                    <a:close/>
                  </a:path>
                </a:pathLst>
              </a:custGeom>
              <a:solidFill>
                <a:srgbClr val="8AC153"/>
              </a:solidFill>
              <a:ln w="12700" cap="flat">
                <a:noFill/>
                <a:miter lim="400000"/>
              </a:ln>
              <a:effectLst/>
            </p:spPr>
            <p:txBody>
              <a:bodyPr wrap="square" lIns="25400" tIns="25400" rIns="25400" bIns="25400" numCol="1" anchor="ctr">
                <a:noAutofit/>
              </a:bodyPr>
              <a:lstStyle/>
              <a:p>
                <a:pPr algn="ctr" defTabSz="914217">
                  <a:buClrTx/>
                  <a:defRPr sz="3200">
                    <a:solidFill>
                      <a:srgbClr val="000000"/>
                    </a:solidFill>
                    <a:latin typeface="Helvetica Light"/>
                    <a:ea typeface="Helvetica Light"/>
                    <a:cs typeface="Helvetica Light"/>
                    <a:sym typeface="Helvetica Light"/>
                  </a:defRPr>
                </a:pPr>
                <a:endParaRPr sz="1600" kern="1200">
                  <a:latin typeface="Lato Light" panose="020F0502020204030203" pitchFamily="34" charset="0"/>
                  <a:ea typeface="Lato Light" panose="020F0502020204030203" pitchFamily="34" charset="0"/>
                  <a:cs typeface="Lato Light" panose="020F0502020204030203" pitchFamily="34" charset="0"/>
                  <a:sym typeface="Helvetica Light"/>
                </a:endParaRPr>
              </a:p>
            </p:txBody>
          </p:sp>
          <p:sp>
            <p:nvSpPr>
              <p:cNvPr id="6" name="Фигура">
                <a:extLst>
                  <a:ext uri="{FF2B5EF4-FFF2-40B4-BE49-F238E27FC236}">
                    <a16:creationId xmlns:a16="http://schemas.microsoft.com/office/drawing/2014/main" id="{885A3D45-9603-D940-BDA4-F5BDB224A846}"/>
                  </a:ext>
                </a:extLst>
              </p:cNvPr>
              <p:cNvSpPr/>
              <p:nvPr/>
            </p:nvSpPr>
            <p:spPr>
              <a:xfrm>
                <a:off x="6939340" y="5657714"/>
                <a:ext cx="3345796" cy="5931578"/>
              </a:xfrm>
              <a:custGeom>
                <a:avLst/>
                <a:gdLst/>
                <a:ahLst/>
                <a:cxnLst>
                  <a:cxn ang="0">
                    <a:pos x="wd2" y="hd2"/>
                  </a:cxn>
                  <a:cxn ang="5400000">
                    <a:pos x="wd2" y="hd2"/>
                  </a:cxn>
                  <a:cxn ang="10800000">
                    <a:pos x="wd2" y="hd2"/>
                  </a:cxn>
                  <a:cxn ang="16200000">
                    <a:pos x="wd2" y="hd2"/>
                  </a:cxn>
                </a:cxnLst>
                <a:rect l="0" t="0" r="r" b="b"/>
                <a:pathLst>
                  <a:path w="21600" h="21600" extrusionOk="0">
                    <a:moveTo>
                      <a:pt x="12143" y="21600"/>
                    </a:moveTo>
                    <a:cubicBezTo>
                      <a:pt x="7233" y="19348"/>
                      <a:pt x="3676" y="16296"/>
                      <a:pt x="1957" y="12860"/>
                    </a:cubicBezTo>
                    <a:cubicBezTo>
                      <a:pt x="404" y="9758"/>
                      <a:pt x="421" y="6473"/>
                      <a:pt x="2004" y="3376"/>
                    </a:cubicBezTo>
                    <a:lnTo>
                      <a:pt x="0" y="3111"/>
                    </a:lnTo>
                    <a:lnTo>
                      <a:pt x="11486" y="0"/>
                    </a:lnTo>
                    <a:lnTo>
                      <a:pt x="17668" y="6299"/>
                    </a:lnTo>
                    <a:lnTo>
                      <a:pt x="16103" y="5957"/>
                    </a:lnTo>
                    <a:cubicBezTo>
                      <a:pt x="15425" y="7498"/>
                      <a:pt x="15486" y="9113"/>
                      <a:pt x="16281" y="10636"/>
                    </a:cubicBezTo>
                    <a:cubicBezTo>
                      <a:pt x="17201" y="12399"/>
                      <a:pt x="19057" y="13961"/>
                      <a:pt x="21600" y="15110"/>
                    </a:cubicBezTo>
                    <a:lnTo>
                      <a:pt x="10922" y="16221"/>
                    </a:lnTo>
                    <a:lnTo>
                      <a:pt x="12143" y="21600"/>
                    </a:lnTo>
                    <a:close/>
                  </a:path>
                </a:pathLst>
              </a:custGeom>
              <a:solidFill>
                <a:schemeClr val="accent4"/>
              </a:solidFill>
              <a:ln w="12700" cap="flat">
                <a:noFill/>
                <a:miter lim="400000"/>
              </a:ln>
              <a:effectLst/>
            </p:spPr>
            <p:txBody>
              <a:bodyPr wrap="square" lIns="25400" tIns="25400" rIns="25400" bIns="25400" numCol="1" anchor="ctr">
                <a:noAutofit/>
              </a:bodyPr>
              <a:lstStyle/>
              <a:p>
                <a:pPr algn="ctr" defTabSz="914217">
                  <a:buClrTx/>
                  <a:defRPr sz="3200">
                    <a:solidFill>
                      <a:srgbClr val="000000"/>
                    </a:solidFill>
                    <a:latin typeface="Helvetica Light"/>
                    <a:ea typeface="Helvetica Light"/>
                    <a:cs typeface="Helvetica Light"/>
                    <a:sym typeface="Helvetica Light"/>
                  </a:defRPr>
                </a:pPr>
                <a:endParaRPr sz="1600" kern="1200">
                  <a:latin typeface="Lato Light" panose="020F0502020204030203" pitchFamily="34" charset="0"/>
                  <a:ea typeface="Lato Light" panose="020F0502020204030203" pitchFamily="34" charset="0"/>
                  <a:cs typeface="Lato Light" panose="020F0502020204030203" pitchFamily="34" charset="0"/>
                  <a:sym typeface="Helvetica Light"/>
                </a:endParaRPr>
              </a:p>
            </p:txBody>
          </p:sp>
          <p:sp>
            <p:nvSpPr>
              <p:cNvPr id="7" name="Фигура">
                <a:extLst>
                  <a:ext uri="{FF2B5EF4-FFF2-40B4-BE49-F238E27FC236}">
                    <a16:creationId xmlns:a16="http://schemas.microsoft.com/office/drawing/2014/main" id="{0D715008-8C74-FF4A-A975-13C3BC2AA6A1}"/>
                  </a:ext>
                </a:extLst>
              </p:cNvPr>
              <p:cNvSpPr/>
              <p:nvPr/>
            </p:nvSpPr>
            <p:spPr>
              <a:xfrm>
                <a:off x="8612541" y="9753789"/>
                <a:ext cx="5650670" cy="2860924"/>
              </a:xfrm>
              <a:custGeom>
                <a:avLst/>
                <a:gdLst/>
                <a:ahLst/>
                <a:cxnLst>
                  <a:cxn ang="0">
                    <a:pos x="wd2" y="hd2"/>
                  </a:cxn>
                  <a:cxn ang="5400000">
                    <a:pos x="wd2" y="hd2"/>
                  </a:cxn>
                  <a:cxn ang="10800000">
                    <a:pos x="wd2" y="hd2"/>
                  </a:cxn>
                  <a:cxn ang="16200000">
                    <a:pos x="wd2" y="hd2"/>
                  </a:cxn>
                </a:cxnLst>
                <a:rect l="0" t="0" r="r" b="b"/>
                <a:pathLst>
                  <a:path w="21600" h="21182" extrusionOk="0">
                    <a:moveTo>
                      <a:pt x="16772" y="1416"/>
                    </a:moveTo>
                    <a:cubicBezTo>
                      <a:pt x="15262" y="3254"/>
                      <a:pt x="13504" y="4184"/>
                      <a:pt x="11721" y="4086"/>
                    </a:cubicBezTo>
                    <a:cubicBezTo>
                      <a:pt x="10043" y="3994"/>
                      <a:pt x="8412" y="2994"/>
                      <a:pt x="7012" y="1200"/>
                    </a:cubicBezTo>
                    <a:lnTo>
                      <a:pt x="7428" y="0"/>
                    </a:lnTo>
                    <a:lnTo>
                      <a:pt x="0" y="2575"/>
                    </a:lnTo>
                    <a:lnTo>
                      <a:pt x="1031" y="17120"/>
                    </a:lnTo>
                    <a:lnTo>
                      <a:pt x="1691" y="14781"/>
                    </a:lnTo>
                    <a:cubicBezTo>
                      <a:pt x="4368" y="18485"/>
                      <a:pt x="7525" y="20674"/>
                      <a:pt x="10808" y="21103"/>
                    </a:cubicBezTo>
                    <a:cubicBezTo>
                      <a:pt x="14608" y="21600"/>
                      <a:pt x="18390" y="19726"/>
                      <a:pt x="21600" y="15755"/>
                    </a:cubicBezTo>
                    <a:lnTo>
                      <a:pt x="15931" y="13898"/>
                    </a:lnTo>
                    <a:lnTo>
                      <a:pt x="16772" y="1416"/>
                    </a:lnTo>
                    <a:close/>
                  </a:path>
                </a:pathLst>
              </a:custGeom>
              <a:solidFill>
                <a:schemeClr val="accent3"/>
              </a:solidFill>
              <a:ln w="12700" cap="flat">
                <a:noFill/>
                <a:miter lim="400000"/>
              </a:ln>
              <a:effectLst/>
            </p:spPr>
            <p:txBody>
              <a:bodyPr wrap="square" lIns="25400" tIns="25400" rIns="25400" bIns="25400" numCol="1" anchor="ctr">
                <a:noAutofit/>
              </a:bodyPr>
              <a:lstStyle/>
              <a:p>
                <a:pPr algn="ctr" defTabSz="914217">
                  <a:buClrTx/>
                  <a:defRPr sz="3200">
                    <a:solidFill>
                      <a:srgbClr val="000000"/>
                    </a:solidFill>
                    <a:latin typeface="Helvetica Light"/>
                    <a:ea typeface="Helvetica Light"/>
                    <a:cs typeface="Helvetica Light"/>
                    <a:sym typeface="Helvetica Light"/>
                  </a:defRPr>
                </a:pPr>
                <a:endParaRPr sz="1600" kern="1200">
                  <a:latin typeface="Lato Light" panose="020F0502020204030203" pitchFamily="34" charset="0"/>
                  <a:ea typeface="Lato Light" panose="020F0502020204030203" pitchFamily="34" charset="0"/>
                  <a:cs typeface="Lato Light" panose="020F0502020204030203" pitchFamily="34" charset="0"/>
                  <a:sym typeface="Helvetica Light"/>
                </a:endParaRPr>
              </a:p>
            </p:txBody>
          </p:sp>
          <p:sp>
            <p:nvSpPr>
              <p:cNvPr id="8" name="Фигура">
                <a:extLst>
                  <a:ext uri="{FF2B5EF4-FFF2-40B4-BE49-F238E27FC236}">
                    <a16:creationId xmlns:a16="http://schemas.microsoft.com/office/drawing/2014/main" id="{27505B25-B1DB-8049-BD93-69C8BA3F940D}"/>
                  </a:ext>
                </a:extLst>
              </p:cNvPr>
              <p:cNvSpPr/>
              <p:nvPr/>
            </p:nvSpPr>
            <p:spPr>
              <a:xfrm>
                <a:off x="12770597" y="6684788"/>
                <a:ext cx="3657520" cy="5284284"/>
              </a:xfrm>
              <a:custGeom>
                <a:avLst/>
                <a:gdLst/>
                <a:ahLst/>
                <a:cxnLst>
                  <a:cxn ang="0">
                    <a:pos x="wd2" y="hd2"/>
                  </a:cxn>
                  <a:cxn ang="5400000">
                    <a:pos x="wd2" y="hd2"/>
                  </a:cxn>
                  <a:cxn ang="10800000">
                    <a:pos x="wd2" y="hd2"/>
                  </a:cxn>
                  <a:cxn ang="16200000">
                    <a:pos x="wd2" y="hd2"/>
                  </a:cxn>
                </a:cxnLst>
                <a:rect l="0" t="0" r="r" b="b"/>
                <a:pathLst>
                  <a:path w="21031" h="21600" extrusionOk="0">
                    <a:moveTo>
                      <a:pt x="1538" y="12074"/>
                    </a:moveTo>
                    <a:lnTo>
                      <a:pt x="0" y="20251"/>
                    </a:lnTo>
                    <a:lnTo>
                      <a:pt x="11188" y="21600"/>
                    </a:lnTo>
                    <a:lnTo>
                      <a:pt x="9914" y="20545"/>
                    </a:lnTo>
                    <a:cubicBezTo>
                      <a:pt x="14105" y="18392"/>
                      <a:pt x="17331" y="15423"/>
                      <a:pt x="19204" y="11997"/>
                    </a:cubicBezTo>
                    <a:cubicBezTo>
                      <a:pt x="21297" y="8168"/>
                      <a:pt x="21600" y="3961"/>
                      <a:pt x="20069" y="0"/>
                    </a:cubicBezTo>
                    <a:lnTo>
                      <a:pt x="15686" y="5763"/>
                    </a:lnTo>
                    <a:lnTo>
                      <a:pt x="7511" y="3047"/>
                    </a:lnTo>
                    <a:cubicBezTo>
                      <a:pt x="8067" y="4869"/>
                      <a:pt x="7882" y="6765"/>
                      <a:pt x="6978" y="8514"/>
                    </a:cubicBezTo>
                    <a:cubicBezTo>
                      <a:pt x="6061" y="10288"/>
                      <a:pt x="4443" y="11837"/>
                      <a:pt x="2319" y="12973"/>
                    </a:cubicBezTo>
                    <a:lnTo>
                      <a:pt x="1538" y="12074"/>
                    </a:lnTo>
                    <a:close/>
                  </a:path>
                </a:pathLst>
              </a:custGeom>
              <a:solidFill>
                <a:srgbClr val="445469"/>
              </a:solidFill>
              <a:ln w="12700" cap="flat">
                <a:noFill/>
                <a:miter lim="400000"/>
              </a:ln>
              <a:effectLst/>
            </p:spPr>
            <p:txBody>
              <a:bodyPr wrap="square" lIns="25400" tIns="25400" rIns="25400" bIns="25400" numCol="1" anchor="ctr">
                <a:noAutofit/>
              </a:bodyPr>
              <a:lstStyle/>
              <a:p>
                <a:pPr algn="ctr" defTabSz="914217">
                  <a:buClrTx/>
                  <a:defRPr sz="3200">
                    <a:solidFill>
                      <a:srgbClr val="000000"/>
                    </a:solidFill>
                    <a:latin typeface="Helvetica Light"/>
                    <a:ea typeface="Helvetica Light"/>
                    <a:cs typeface="Helvetica Light"/>
                    <a:sym typeface="Helvetica Light"/>
                  </a:defRPr>
                </a:pPr>
                <a:endParaRPr sz="1600" kern="1200">
                  <a:latin typeface="Lato Light" panose="020F0502020204030203" pitchFamily="34" charset="0"/>
                  <a:ea typeface="Lato Light" panose="020F0502020204030203" pitchFamily="34" charset="0"/>
                  <a:cs typeface="Lato Light" panose="020F0502020204030203" pitchFamily="34" charset="0"/>
                  <a:sym typeface="Helvetica Light"/>
                </a:endParaRPr>
              </a:p>
            </p:txBody>
          </p:sp>
          <p:sp>
            <p:nvSpPr>
              <p:cNvPr id="9" name="Фигура">
                <a:extLst>
                  <a:ext uri="{FF2B5EF4-FFF2-40B4-BE49-F238E27FC236}">
                    <a16:creationId xmlns:a16="http://schemas.microsoft.com/office/drawing/2014/main" id="{347CB000-2057-244C-8603-0CD3D629C159}"/>
                  </a:ext>
                </a:extLst>
              </p:cNvPr>
              <p:cNvSpPr/>
              <p:nvPr/>
            </p:nvSpPr>
            <p:spPr>
              <a:xfrm>
                <a:off x="11870163" y="3249255"/>
                <a:ext cx="4567605" cy="4872012"/>
              </a:xfrm>
              <a:custGeom>
                <a:avLst/>
                <a:gdLst/>
                <a:ahLst/>
                <a:cxnLst>
                  <a:cxn ang="0">
                    <a:pos x="wd2" y="hd2"/>
                  </a:cxn>
                  <a:cxn ang="5400000">
                    <a:pos x="wd2" y="hd2"/>
                  </a:cxn>
                  <a:cxn ang="10800000">
                    <a:pos x="wd2" y="hd2"/>
                  </a:cxn>
                  <a:cxn ang="16200000">
                    <a:pos x="wd2" y="hd2"/>
                  </a:cxn>
                </a:cxnLst>
                <a:rect l="0" t="0" r="r" b="b"/>
                <a:pathLst>
                  <a:path w="21600" h="21600" extrusionOk="0">
                    <a:moveTo>
                      <a:pt x="8771" y="17826"/>
                    </a:moveTo>
                    <a:lnTo>
                      <a:pt x="17212" y="21600"/>
                    </a:lnTo>
                    <a:lnTo>
                      <a:pt x="21600" y="13865"/>
                    </a:lnTo>
                    <a:lnTo>
                      <a:pt x="20449" y="14213"/>
                    </a:lnTo>
                    <a:cubicBezTo>
                      <a:pt x="19171" y="10542"/>
                      <a:pt x="16817" y="7282"/>
                      <a:pt x="13655" y="4806"/>
                    </a:cubicBezTo>
                    <a:cubicBezTo>
                      <a:pt x="9816" y="1800"/>
                      <a:pt x="5001" y="105"/>
                      <a:pt x="0" y="0"/>
                    </a:cubicBezTo>
                    <a:lnTo>
                      <a:pt x="5443" y="5231"/>
                    </a:lnTo>
                    <a:lnTo>
                      <a:pt x="457" y="10204"/>
                    </a:lnTo>
                    <a:cubicBezTo>
                      <a:pt x="2779" y="10392"/>
                      <a:pt x="4981" y="11249"/>
                      <a:pt x="6763" y="12657"/>
                    </a:cubicBezTo>
                    <a:cubicBezTo>
                      <a:pt x="8370" y="13927"/>
                      <a:pt x="9566" y="15592"/>
                      <a:pt x="10217" y="17465"/>
                    </a:cubicBezTo>
                    <a:lnTo>
                      <a:pt x="8771" y="17826"/>
                    </a:lnTo>
                    <a:close/>
                  </a:path>
                </a:pathLst>
              </a:custGeom>
              <a:solidFill>
                <a:schemeClr val="accent1"/>
              </a:solidFill>
              <a:ln w="12700" cap="flat">
                <a:noFill/>
                <a:miter lim="400000"/>
              </a:ln>
              <a:effectLst/>
            </p:spPr>
            <p:txBody>
              <a:bodyPr wrap="square" lIns="25400" tIns="25400" rIns="25400" bIns="25400" numCol="1" anchor="ctr">
                <a:noAutofit/>
              </a:bodyPr>
              <a:lstStyle/>
              <a:p>
                <a:pPr algn="ctr" defTabSz="914217">
                  <a:buClrTx/>
                  <a:defRPr sz="3200">
                    <a:solidFill>
                      <a:srgbClr val="000000"/>
                    </a:solidFill>
                    <a:latin typeface="Helvetica Light"/>
                    <a:ea typeface="Helvetica Light"/>
                    <a:cs typeface="Helvetica Light"/>
                    <a:sym typeface="Helvetica Light"/>
                  </a:defRPr>
                </a:pPr>
                <a:endParaRPr sz="1600" kern="1200">
                  <a:latin typeface="Lato Light" panose="020F0502020204030203" pitchFamily="34" charset="0"/>
                  <a:ea typeface="Lato Light" panose="020F0502020204030203" pitchFamily="34" charset="0"/>
                  <a:cs typeface="Lato Light" panose="020F0502020204030203" pitchFamily="34" charset="0"/>
                  <a:sym typeface="Helvetica Light"/>
                </a:endParaRPr>
              </a:p>
            </p:txBody>
          </p:sp>
        </p:grpSp>
        <p:sp>
          <p:nvSpPr>
            <p:cNvPr id="29" name="Rounded Rectangular Callout 28">
              <a:extLst>
                <a:ext uri="{FF2B5EF4-FFF2-40B4-BE49-F238E27FC236}">
                  <a16:creationId xmlns:a16="http://schemas.microsoft.com/office/drawing/2014/main" id="{6C690CC1-FA0D-5D48-8F0D-BA35F84BF3C5}"/>
                </a:ext>
              </a:extLst>
            </p:cNvPr>
            <p:cNvSpPr/>
            <p:nvPr/>
          </p:nvSpPr>
          <p:spPr>
            <a:xfrm>
              <a:off x="7576688" y="671753"/>
              <a:ext cx="2522443" cy="1432919"/>
            </a:xfrm>
            <a:prstGeom prst="wedgeRoundRectCallout">
              <a:avLst>
                <a:gd name="adj1" fmla="val -65660"/>
                <a:gd name="adj2" fmla="val 64719"/>
                <a:gd name="adj3" fmla="val 1666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buClrTx/>
              </a:pPr>
              <a:endParaRPr lang="en-US" sz="1800" kern="1200">
                <a:solidFill>
                  <a:prstClr val="white"/>
                </a:solidFill>
                <a:latin typeface="Lato Light" panose="020F0502020204030203" pitchFamily="34" charset="0"/>
              </a:endParaRPr>
            </a:p>
          </p:txBody>
        </p:sp>
        <p:sp>
          <p:nvSpPr>
            <p:cNvPr id="32" name="TextBox 31">
              <a:extLst>
                <a:ext uri="{FF2B5EF4-FFF2-40B4-BE49-F238E27FC236}">
                  <a16:creationId xmlns:a16="http://schemas.microsoft.com/office/drawing/2014/main" id="{682F9377-FB0A-5D4C-9D8C-31ED44F7CC9D}"/>
                </a:ext>
              </a:extLst>
            </p:cNvPr>
            <p:cNvSpPr txBox="1"/>
            <p:nvPr/>
          </p:nvSpPr>
          <p:spPr>
            <a:xfrm>
              <a:off x="7308002" y="806426"/>
              <a:ext cx="3187244" cy="1147223"/>
            </a:xfrm>
            <a:prstGeom prst="rect">
              <a:avLst/>
            </a:prstGeom>
            <a:noFill/>
          </p:spPr>
          <p:txBody>
            <a:bodyPr wrap="square" rtlCol="0" anchor="ctr" anchorCtr="0">
              <a:spAutoFit/>
            </a:bodyPr>
            <a:lstStyle/>
            <a:p>
              <a:pPr algn="ctr" defTabSz="914217">
                <a:buClrTx/>
              </a:pPr>
              <a:r>
                <a:rPr lang="en-US" sz="800" b="1" kern="1200" dirty="0">
                  <a:solidFill>
                    <a:prstClr val="white"/>
                  </a:solidFill>
                  <a:latin typeface="+mn-lt"/>
                  <a:ea typeface="Lato" panose="020F0502020204030203" pitchFamily="34" charset="0"/>
                  <a:cs typeface="Lato" panose="020F0502020204030203" pitchFamily="34" charset="0"/>
                </a:rPr>
                <a:t>Formative GTA methods</a:t>
              </a:r>
              <a:endParaRPr lang="en-US" sz="800" kern="1200" dirty="0">
                <a:solidFill>
                  <a:prstClr val="white"/>
                </a:solidFill>
                <a:latin typeface="+mn-lt"/>
                <a:ea typeface="Lato" panose="020F0502020204030203" pitchFamily="34" charset="0"/>
                <a:cs typeface="Lato" panose="020F0502020204030203" pitchFamily="34" charset="0"/>
              </a:endParaRPr>
            </a:p>
          </p:txBody>
        </p:sp>
      </p:grpSp>
      <p:sp>
        <p:nvSpPr>
          <p:cNvPr id="33" name="TextBox 32">
            <a:extLst>
              <a:ext uri="{FF2B5EF4-FFF2-40B4-BE49-F238E27FC236}">
                <a16:creationId xmlns:a16="http://schemas.microsoft.com/office/drawing/2014/main" id="{2D5514C7-78F9-C145-BBF7-58A21FC27C72}"/>
              </a:ext>
            </a:extLst>
          </p:cNvPr>
          <p:cNvSpPr txBox="1"/>
          <p:nvPr/>
        </p:nvSpPr>
        <p:spPr>
          <a:xfrm>
            <a:off x="9182902" y="3969830"/>
            <a:ext cx="1696856" cy="553998"/>
          </a:xfrm>
          <a:prstGeom prst="rect">
            <a:avLst/>
          </a:prstGeom>
          <a:noFill/>
        </p:spPr>
        <p:txBody>
          <a:bodyPr wrap="square" rtlCol="0" anchor="ctr" anchorCtr="0">
            <a:spAutoFit/>
          </a:bodyPr>
          <a:lstStyle/>
          <a:p>
            <a:pPr algn="ctr" defTabSz="914217">
              <a:lnSpc>
                <a:spcPts val="1750"/>
              </a:lnSpc>
              <a:buClrTx/>
            </a:pPr>
            <a:r>
              <a:rPr lang="en-US" sz="1200" kern="1200">
                <a:solidFill>
                  <a:prstClr val="white"/>
                </a:solidFill>
                <a:latin typeface="Lato" panose="020F0502020204030203" pitchFamily="34" charset="0"/>
                <a:ea typeface="Lato" panose="020F0502020204030203" pitchFamily="34" charset="0"/>
                <a:cs typeface="Lato" panose="020F0502020204030203" pitchFamily="34" charset="0"/>
              </a:rPr>
              <a:t>Iterations, Demo &amp; Feedback</a:t>
            </a:r>
          </a:p>
        </p:txBody>
      </p:sp>
      <p:sp>
        <p:nvSpPr>
          <p:cNvPr id="36" name="TextBox 35">
            <a:extLst>
              <a:ext uri="{FF2B5EF4-FFF2-40B4-BE49-F238E27FC236}">
                <a16:creationId xmlns:a16="http://schemas.microsoft.com/office/drawing/2014/main" id="{6C225976-D77C-DD4E-A80D-EB3CDE3FA4A4}"/>
              </a:ext>
            </a:extLst>
          </p:cNvPr>
          <p:cNvSpPr txBox="1"/>
          <p:nvPr/>
        </p:nvSpPr>
        <p:spPr>
          <a:xfrm>
            <a:off x="2284283" y="1588918"/>
            <a:ext cx="1696856" cy="323165"/>
          </a:xfrm>
          <a:prstGeom prst="rect">
            <a:avLst/>
          </a:prstGeom>
          <a:noFill/>
        </p:spPr>
        <p:txBody>
          <a:bodyPr wrap="square" rtlCol="0" anchor="ctr" anchorCtr="0">
            <a:spAutoFit/>
          </a:bodyPr>
          <a:lstStyle/>
          <a:p>
            <a:pPr algn="ctr" defTabSz="914217">
              <a:lnSpc>
                <a:spcPts val="1750"/>
              </a:lnSpc>
              <a:buClrTx/>
            </a:pPr>
            <a:r>
              <a:rPr lang="en-US" sz="1200" kern="1200">
                <a:solidFill>
                  <a:prstClr val="white"/>
                </a:solidFill>
                <a:latin typeface="Lato" panose="020F0502020204030203" pitchFamily="34" charset="0"/>
                <a:ea typeface="Lato" panose="020F0502020204030203" pitchFamily="34" charset="0"/>
                <a:cs typeface="Lato" panose="020F0502020204030203" pitchFamily="34" charset="0"/>
              </a:rPr>
              <a:t>Requirement Analysis</a:t>
            </a:r>
          </a:p>
        </p:txBody>
      </p:sp>
      <p:sp>
        <p:nvSpPr>
          <p:cNvPr id="4" name="Rectangle 3"/>
          <p:cNvSpPr/>
          <p:nvPr/>
        </p:nvSpPr>
        <p:spPr>
          <a:xfrm>
            <a:off x="0" y="55022"/>
            <a:ext cx="7119257" cy="707886"/>
          </a:xfrm>
          <a:prstGeom prst="rect">
            <a:avLst/>
          </a:prstGeom>
        </p:spPr>
        <p:txBody>
          <a:bodyPr wrap="none">
            <a:spAutoFit/>
          </a:bodyPr>
          <a:lstStyle/>
          <a:p>
            <a:r>
              <a:rPr lang="en-US" sz="4000" dirty="0">
                <a:latin typeface="Candara" panose="020E0502030303020204" pitchFamily="34" charset="0"/>
              </a:rPr>
              <a:t>Phase 1 Formative GTA methods</a:t>
            </a:r>
            <a:endParaRPr lang="en-MY" sz="4000" dirty="0">
              <a:latin typeface="Candara" panose="020E0502030303020204" pitchFamily="34" charset="0"/>
            </a:endParaRPr>
          </a:p>
        </p:txBody>
      </p:sp>
      <p:sp>
        <p:nvSpPr>
          <p:cNvPr id="3" name="TextBox 2"/>
          <p:cNvSpPr txBox="1"/>
          <p:nvPr/>
        </p:nvSpPr>
        <p:spPr>
          <a:xfrm>
            <a:off x="2323947" y="3588305"/>
            <a:ext cx="4322146" cy="2831544"/>
          </a:xfrm>
          <a:prstGeom prst="rect">
            <a:avLst/>
          </a:prstGeom>
          <a:noFill/>
        </p:spPr>
        <p:txBody>
          <a:bodyPr wrap="square" rtlCol="0">
            <a:spAutoFit/>
          </a:bodyPr>
          <a:lstStyle/>
          <a:p>
            <a:r>
              <a:rPr lang="en-MY" sz="2000" b="1" dirty="0">
                <a:latin typeface="+mn-lt"/>
              </a:rPr>
              <a:t>Characteristics</a:t>
            </a:r>
          </a:p>
          <a:p>
            <a:pPr marL="285750" indent="-285750">
              <a:buFont typeface="Arial" panose="020B0604020202020204" pitchFamily="34" charset="0"/>
              <a:buChar char="•"/>
            </a:pPr>
            <a:r>
              <a:rPr lang="en-MY" sz="2000" b="1" dirty="0">
                <a:latin typeface="+mn-lt"/>
              </a:rPr>
              <a:t>Qualitative</a:t>
            </a:r>
            <a:r>
              <a:rPr lang="en-MY" sz="2000" dirty="0">
                <a:latin typeface="+mn-lt"/>
              </a:rPr>
              <a:t>, exploratory to surface norms and dynamics</a:t>
            </a:r>
          </a:p>
          <a:p>
            <a:pPr marL="285750" indent="-285750">
              <a:buFont typeface="Arial" panose="020B0604020202020204" pitchFamily="34" charset="0"/>
              <a:buChar char="•"/>
            </a:pPr>
            <a:r>
              <a:rPr lang="en-MY" sz="2000" dirty="0">
                <a:latin typeface="+mn-lt"/>
              </a:rPr>
              <a:t>Indirect in nature (vignettes)</a:t>
            </a:r>
          </a:p>
          <a:p>
            <a:pPr marL="285750" indent="-285750">
              <a:buFont typeface="Arial" panose="020B0604020202020204" pitchFamily="34" charset="0"/>
              <a:buChar char="•"/>
            </a:pPr>
            <a:r>
              <a:rPr lang="en-MY" sz="2000" dirty="0">
                <a:latin typeface="+mn-lt"/>
              </a:rPr>
              <a:t>Value in being led by next stage </a:t>
            </a:r>
            <a:r>
              <a:rPr lang="en-MY" sz="2000" b="1" dirty="0">
                <a:latin typeface="+mn-lt"/>
              </a:rPr>
              <a:t>facilitators</a:t>
            </a:r>
            <a:r>
              <a:rPr lang="en-MY" sz="2000" dirty="0">
                <a:latin typeface="+mn-lt"/>
              </a:rPr>
              <a:t>, by ‘staff’</a:t>
            </a:r>
          </a:p>
          <a:p>
            <a:pPr marL="285750" indent="-285750">
              <a:buFont typeface="Arial" panose="020B0604020202020204" pitchFamily="34" charset="0"/>
              <a:buChar char="•"/>
            </a:pPr>
            <a:endParaRPr lang="en-MY" sz="2000" dirty="0">
              <a:latin typeface="+mn-lt"/>
            </a:endParaRPr>
          </a:p>
          <a:p>
            <a:r>
              <a:rPr lang="en-MY" sz="2000" b="1" dirty="0">
                <a:latin typeface="+mn-lt"/>
              </a:rPr>
              <a:t>Missing</a:t>
            </a:r>
            <a:r>
              <a:rPr lang="en-MY" sz="2000" dirty="0">
                <a:latin typeface="+mn-lt"/>
              </a:rPr>
              <a:t>: ethnographic, observation?</a:t>
            </a:r>
          </a:p>
          <a:p>
            <a:endParaRPr lang="en-MY" sz="1800" dirty="0">
              <a:latin typeface="+mn-lt"/>
            </a:endParaRPr>
          </a:p>
        </p:txBody>
      </p:sp>
      <p:sp>
        <p:nvSpPr>
          <p:cNvPr id="12" name="TextBox 11"/>
          <p:cNvSpPr txBox="1"/>
          <p:nvPr/>
        </p:nvSpPr>
        <p:spPr>
          <a:xfrm>
            <a:off x="2319611" y="1883895"/>
            <a:ext cx="6045913" cy="1846659"/>
          </a:xfrm>
          <a:prstGeom prst="rect">
            <a:avLst/>
          </a:prstGeom>
          <a:noFill/>
        </p:spPr>
        <p:txBody>
          <a:bodyPr wrap="square" rtlCol="0">
            <a:spAutoFit/>
          </a:bodyPr>
          <a:lstStyle/>
          <a:p>
            <a:r>
              <a:rPr lang="en-US" sz="2000" b="1" kern="1200" dirty="0">
                <a:solidFill>
                  <a:schemeClr val="accent3">
                    <a:lumMod val="50000"/>
                  </a:schemeClr>
                </a:solidFill>
                <a:latin typeface="+mn-lt"/>
                <a:ea typeface="Lato" panose="020F0502020204030203" pitchFamily="34" charset="0"/>
                <a:cs typeface="Lato" panose="020F0502020204030203" pitchFamily="34" charset="0"/>
              </a:rPr>
              <a:t>What</a:t>
            </a:r>
            <a:r>
              <a:rPr lang="en-US" sz="2000" kern="1200" dirty="0">
                <a:solidFill>
                  <a:schemeClr val="accent3">
                    <a:lumMod val="50000"/>
                  </a:schemeClr>
                </a:solidFill>
                <a:latin typeface="+mn-lt"/>
                <a:ea typeface="Lato" panose="020F0502020204030203" pitchFamily="34" charset="0"/>
                <a:cs typeface="Lato" panose="020F0502020204030203" pitchFamily="34" charset="0"/>
              </a:rPr>
              <a:t>? </a:t>
            </a:r>
            <a:r>
              <a:rPr lang="en-US" sz="2000" b="1" kern="1200" dirty="0">
                <a:solidFill>
                  <a:schemeClr val="accent3">
                    <a:lumMod val="50000"/>
                  </a:schemeClr>
                </a:solidFill>
                <a:latin typeface="+mn-lt"/>
                <a:ea typeface="Lato" panose="020F0502020204030203" pitchFamily="34" charset="0"/>
                <a:cs typeface="Lato" panose="020F0502020204030203" pitchFamily="34" charset="0"/>
              </a:rPr>
              <a:t>Understanding</a:t>
            </a:r>
            <a:r>
              <a:rPr lang="en-US" sz="2000" kern="1200" dirty="0">
                <a:solidFill>
                  <a:schemeClr val="accent3">
                    <a:lumMod val="50000"/>
                  </a:schemeClr>
                </a:solidFill>
                <a:latin typeface="+mn-lt"/>
                <a:ea typeface="Lato" panose="020F0502020204030203" pitchFamily="34" charset="0"/>
                <a:cs typeface="Lato" panose="020F0502020204030203" pitchFamily="34" charset="0"/>
              </a:rPr>
              <a:t> gender and social norms </a:t>
            </a:r>
          </a:p>
          <a:p>
            <a:r>
              <a:rPr lang="en-US" sz="2000" kern="1200" dirty="0">
                <a:solidFill>
                  <a:schemeClr val="accent3">
                    <a:lumMod val="50000"/>
                  </a:schemeClr>
                </a:solidFill>
                <a:latin typeface="+mn-lt"/>
                <a:ea typeface="Lato" panose="020F0502020204030203" pitchFamily="34" charset="0"/>
                <a:cs typeface="Lato" panose="020F0502020204030203" pitchFamily="34" charset="0"/>
              </a:rPr>
              <a:t>and dynamics</a:t>
            </a:r>
          </a:p>
          <a:p>
            <a:endParaRPr lang="en-MY" sz="2000" b="1" dirty="0">
              <a:latin typeface="+mn-lt"/>
            </a:endParaRPr>
          </a:p>
          <a:p>
            <a:r>
              <a:rPr lang="en-MY" sz="2000" b="1" dirty="0">
                <a:latin typeface="+mn-lt"/>
              </a:rPr>
              <a:t>For what? Informs</a:t>
            </a:r>
            <a:r>
              <a:rPr lang="en-MY" sz="2000" dirty="0">
                <a:latin typeface="+mn-lt"/>
              </a:rPr>
              <a:t> design of GTA strategies (next stage)….</a:t>
            </a:r>
          </a:p>
          <a:p>
            <a:endParaRPr lang="en-MY" dirty="0">
              <a:latin typeface="+mn-lt"/>
            </a:endParaRPr>
          </a:p>
        </p:txBody>
      </p:sp>
      <p:sp>
        <p:nvSpPr>
          <p:cNvPr id="22" name="Google Shape;432;p14"/>
          <p:cNvSpPr/>
          <p:nvPr/>
        </p:nvSpPr>
        <p:spPr>
          <a:xfrm>
            <a:off x="8480189" y="1595158"/>
            <a:ext cx="3382662" cy="2785142"/>
          </a:xfrm>
          <a:prstGeom prst="wedgeRoundRectCallout">
            <a:avLst>
              <a:gd name="adj1" fmla="val -74305"/>
              <a:gd name="adj2" fmla="val -32445"/>
              <a:gd name="adj3" fmla="val 0"/>
            </a:avLst>
          </a:prstGeom>
          <a:solidFill>
            <a:srgbClr val="0E80C9"/>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228600" marR="0" lvl="0" indent="0" algn="l" rtl="0">
              <a:lnSpc>
                <a:spcPct val="100000"/>
              </a:lnSpc>
              <a:spcBef>
                <a:spcPts val="0"/>
              </a:spcBef>
              <a:spcAft>
                <a:spcPts val="0"/>
              </a:spcAft>
              <a:buClr>
                <a:srgbClr val="000000"/>
              </a:buClr>
              <a:buSzPts val="700"/>
              <a:buFont typeface="Arial"/>
              <a:buNone/>
            </a:pPr>
            <a:endParaRPr sz="700" b="0" i="0" u="none" strike="noStrike" cap="none">
              <a:solidFill>
                <a:srgbClr val="000000"/>
              </a:solidFill>
              <a:latin typeface="Avenir"/>
              <a:ea typeface="Avenir"/>
              <a:cs typeface="Avenir"/>
              <a:sym typeface="Avenir"/>
            </a:endParaRPr>
          </a:p>
          <a:p>
            <a:pPr marL="342900" marR="302618" lvl="0" indent="0" algn="l" rtl="0">
              <a:lnSpc>
                <a:spcPct val="100000"/>
              </a:lnSpc>
              <a:spcBef>
                <a:spcPts val="0"/>
              </a:spcBef>
              <a:spcAft>
                <a:spcPts val="0"/>
              </a:spcAft>
              <a:buNone/>
            </a:pPr>
            <a:endParaRPr sz="2000" b="0" i="0" u="none" strike="noStrike" cap="none">
              <a:solidFill>
                <a:schemeClr val="lt1"/>
              </a:solidFill>
              <a:latin typeface="Arial"/>
              <a:ea typeface="Arial"/>
              <a:cs typeface="Arial"/>
              <a:sym typeface="Arial"/>
            </a:endParaRPr>
          </a:p>
        </p:txBody>
      </p:sp>
      <p:sp>
        <p:nvSpPr>
          <p:cNvPr id="2" name="TextBox 1"/>
          <p:cNvSpPr txBox="1"/>
          <p:nvPr/>
        </p:nvSpPr>
        <p:spPr>
          <a:xfrm>
            <a:off x="9311047" y="2414266"/>
            <a:ext cx="2484031" cy="738664"/>
          </a:xfrm>
          <a:prstGeom prst="rect">
            <a:avLst/>
          </a:prstGeom>
          <a:noFill/>
        </p:spPr>
        <p:txBody>
          <a:bodyPr wrap="square" rtlCol="0">
            <a:spAutoFit/>
          </a:bodyPr>
          <a:lstStyle/>
          <a:p>
            <a:r>
              <a:rPr lang="en-MY" dirty="0">
                <a:solidFill>
                  <a:schemeClr val="bg1"/>
                </a:solidFill>
                <a:latin typeface="+mn-lt"/>
              </a:rPr>
              <a:t>Examples:</a:t>
            </a:r>
          </a:p>
          <a:p>
            <a:r>
              <a:rPr lang="en-MY" b="1" dirty="0">
                <a:solidFill>
                  <a:schemeClr val="bg1"/>
                </a:solidFill>
                <a:latin typeface="+mn-lt"/>
              </a:rPr>
              <a:t>GENNOVATE</a:t>
            </a:r>
            <a:r>
              <a:rPr lang="en-MY" dirty="0">
                <a:solidFill>
                  <a:schemeClr val="bg1"/>
                </a:solidFill>
                <a:latin typeface="+mn-lt"/>
              </a:rPr>
              <a:t> Methods</a:t>
            </a:r>
          </a:p>
          <a:p>
            <a:r>
              <a:rPr lang="en-MY" dirty="0">
                <a:solidFill>
                  <a:schemeClr val="bg1"/>
                </a:solidFill>
                <a:latin typeface="+mn-lt"/>
              </a:rPr>
              <a:t>https://gennovate.org/</a:t>
            </a:r>
          </a:p>
        </p:txBody>
      </p:sp>
    </p:spTree>
    <p:extLst>
      <p:ext uri="{BB962C8B-B14F-4D97-AF65-F5344CB8AC3E}">
        <p14:creationId xmlns:p14="http://schemas.microsoft.com/office/powerpoint/2010/main" val="926736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 name="TextBox 20">
            <a:extLst>
              <a:ext uri="{FF2B5EF4-FFF2-40B4-BE49-F238E27FC236}">
                <a16:creationId xmlns:a16="http://schemas.microsoft.com/office/drawing/2014/main" id="{B4779AC8-80D5-2E40-99C0-B2F1BAE2D7C0}"/>
              </a:ext>
            </a:extLst>
          </p:cNvPr>
          <p:cNvSpPr txBox="1"/>
          <p:nvPr/>
        </p:nvSpPr>
        <p:spPr>
          <a:xfrm>
            <a:off x="5301289" y="5475770"/>
            <a:ext cx="1750671" cy="367665"/>
          </a:xfrm>
          <a:prstGeom prst="rect">
            <a:avLst/>
          </a:prstGeom>
          <a:noFill/>
        </p:spPr>
        <p:txBody>
          <a:bodyPr wrap="none" rtlCol="0" anchor="ctr" anchorCtr="0">
            <a:spAutoFit/>
          </a:bodyPr>
          <a:lstStyle/>
          <a:p>
            <a:pPr algn="ctr" defTabSz="914217">
              <a:lnSpc>
                <a:spcPts val="2250"/>
              </a:lnSpc>
              <a:buClrTx/>
            </a:pPr>
            <a:r>
              <a:rPr lang="en-US" sz="1600" b="1" kern="1200">
                <a:solidFill>
                  <a:prstClr val="white"/>
                </a:solidFill>
                <a:latin typeface="+mn-lt"/>
                <a:ea typeface="League Spartan" charset="0"/>
                <a:cs typeface="Poppins" pitchFamily="2" charset="77"/>
              </a:rPr>
              <a:t>IMPLEMENTATION</a:t>
            </a:r>
          </a:p>
        </p:txBody>
      </p:sp>
      <p:sp>
        <p:nvSpPr>
          <p:cNvPr id="23" name="TextBox 22">
            <a:extLst>
              <a:ext uri="{FF2B5EF4-FFF2-40B4-BE49-F238E27FC236}">
                <a16:creationId xmlns:a16="http://schemas.microsoft.com/office/drawing/2014/main" id="{266E8589-71A6-B449-AEEF-8C54B4F566AA}"/>
              </a:ext>
            </a:extLst>
          </p:cNvPr>
          <p:cNvSpPr txBox="1"/>
          <p:nvPr/>
        </p:nvSpPr>
        <p:spPr>
          <a:xfrm rot="2700000">
            <a:off x="6217385" y="2348820"/>
            <a:ext cx="1841915" cy="367665"/>
          </a:xfrm>
          <a:prstGeom prst="rect">
            <a:avLst/>
          </a:prstGeom>
          <a:noFill/>
        </p:spPr>
        <p:txBody>
          <a:bodyPr wrap="none" rtlCol="0" anchor="ctr" anchorCtr="0">
            <a:spAutoFit/>
          </a:bodyPr>
          <a:lstStyle/>
          <a:p>
            <a:pPr algn="ctr" defTabSz="914217">
              <a:lnSpc>
                <a:spcPts val="2250"/>
              </a:lnSpc>
              <a:buClrTx/>
            </a:pPr>
            <a:r>
              <a:rPr lang="en-US" sz="1600" b="1" kern="1200">
                <a:solidFill>
                  <a:prstClr val="white"/>
                </a:solidFill>
                <a:latin typeface="Calibri" panose="020F0502020204030204" pitchFamily="34" charset="0"/>
                <a:ea typeface="League Spartan" charset="0"/>
                <a:cs typeface="Calibri" panose="020F0502020204030204" pitchFamily="34" charset="0"/>
              </a:rPr>
              <a:t>SCOPING &amp; DESIGN</a:t>
            </a:r>
          </a:p>
        </p:txBody>
      </p:sp>
      <p:sp>
        <p:nvSpPr>
          <p:cNvPr id="25" name="TextBox 24">
            <a:extLst>
              <a:ext uri="{FF2B5EF4-FFF2-40B4-BE49-F238E27FC236}">
                <a16:creationId xmlns:a16="http://schemas.microsoft.com/office/drawing/2014/main" id="{DBFCDF07-F650-9C49-909D-BBD55A6A5F54}"/>
              </a:ext>
            </a:extLst>
          </p:cNvPr>
          <p:cNvSpPr txBox="1"/>
          <p:nvPr/>
        </p:nvSpPr>
        <p:spPr>
          <a:xfrm rot="17906000">
            <a:off x="4137809" y="2936383"/>
            <a:ext cx="694422" cy="367665"/>
          </a:xfrm>
          <a:prstGeom prst="rect">
            <a:avLst/>
          </a:prstGeom>
          <a:noFill/>
        </p:spPr>
        <p:txBody>
          <a:bodyPr wrap="none" rtlCol="0" anchor="ctr" anchorCtr="0">
            <a:spAutoFit/>
          </a:bodyPr>
          <a:lstStyle/>
          <a:p>
            <a:pPr algn="ctr" defTabSz="914217">
              <a:lnSpc>
                <a:spcPts val="2250"/>
              </a:lnSpc>
              <a:buClrTx/>
            </a:pPr>
            <a:r>
              <a:rPr lang="en-US" sz="1600" b="1" kern="1200">
                <a:solidFill>
                  <a:prstClr val="white"/>
                </a:solidFill>
                <a:latin typeface="Calibri" panose="020F0502020204030204" pitchFamily="34" charset="0"/>
                <a:ea typeface="League Spartan" charset="0"/>
                <a:cs typeface="Calibri" panose="020F0502020204030204" pitchFamily="34" charset="0"/>
              </a:rPr>
              <a:t>ME&amp;L</a:t>
            </a:r>
          </a:p>
        </p:txBody>
      </p:sp>
      <p:grpSp>
        <p:nvGrpSpPr>
          <p:cNvPr id="11" name="Group 10"/>
          <p:cNvGrpSpPr/>
          <p:nvPr/>
        </p:nvGrpSpPr>
        <p:grpSpPr>
          <a:xfrm>
            <a:off x="504259" y="1270894"/>
            <a:ext cx="1909575" cy="1628664"/>
            <a:chOff x="3728945" y="806426"/>
            <a:chExt cx="6766301" cy="5518887"/>
          </a:xfrm>
        </p:grpSpPr>
        <p:grpSp>
          <p:nvGrpSpPr>
            <p:cNvPr id="26" name="Group 25">
              <a:extLst>
                <a:ext uri="{FF2B5EF4-FFF2-40B4-BE49-F238E27FC236}">
                  <a16:creationId xmlns:a16="http://schemas.microsoft.com/office/drawing/2014/main" id="{08473E18-51B4-504D-840B-4EF2695FA7B6}"/>
                </a:ext>
              </a:extLst>
            </p:cNvPr>
            <p:cNvGrpSpPr/>
            <p:nvPr/>
          </p:nvGrpSpPr>
          <p:grpSpPr>
            <a:xfrm rot="20700000">
              <a:off x="3728945" y="1517789"/>
              <a:ext cx="4749214" cy="4807524"/>
              <a:chOff x="6939340" y="2999614"/>
              <a:chExt cx="9498428" cy="9615099"/>
            </a:xfrm>
          </p:grpSpPr>
          <p:sp>
            <p:nvSpPr>
              <p:cNvPr id="5" name="Фигура">
                <a:extLst>
                  <a:ext uri="{FF2B5EF4-FFF2-40B4-BE49-F238E27FC236}">
                    <a16:creationId xmlns:a16="http://schemas.microsoft.com/office/drawing/2014/main" id="{D586AE55-5670-D14A-87F6-535DDE287E15}"/>
                  </a:ext>
                </a:extLst>
              </p:cNvPr>
              <p:cNvSpPr/>
              <p:nvPr/>
            </p:nvSpPr>
            <p:spPr>
              <a:xfrm>
                <a:off x="7344995" y="2999614"/>
                <a:ext cx="5707701" cy="4097611"/>
              </a:xfrm>
              <a:custGeom>
                <a:avLst/>
                <a:gdLst/>
                <a:ahLst/>
                <a:cxnLst>
                  <a:cxn ang="0">
                    <a:pos x="wd2" y="hd2"/>
                  </a:cxn>
                  <a:cxn ang="5400000">
                    <a:pos x="wd2" y="hd2"/>
                  </a:cxn>
                  <a:cxn ang="10800000">
                    <a:pos x="wd2" y="hd2"/>
                  </a:cxn>
                  <a:cxn ang="16200000">
                    <a:pos x="wd2" y="hd2"/>
                  </a:cxn>
                </a:cxnLst>
                <a:rect l="0" t="0" r="r" b="b"/>
                <a:pathLst>
                  <a:path w="21600" h="21600" extrusionOk="0">
                    <a:moveTo>
                      <a:pt x="0" y="17519"/>
                    </a:moveTo>
                    <a:cubicBezTo>
                      <a:pt x="1218" y="12836"/>
                      <a:pt x="3426" y="8778"/>
                      <a:pt x="6333" y="5878"/>
                    </a:cubicBezTo>
                    <a:cubicBezTo>
                      <a:pt x="9229" y="2989"/>
                      <a:pt x="12684" y="1384"/>
                      <a:pt x="16245" y="1275"/>
                    </a:cubicBezTo>
                    <a:lnTo>
                      <a:pt x="16245" y="0"/>
                    </a:lnTo>
                    <a:lnTo>
                      <a:pt x="21600" y="7622"/>
                    </a:lnTo>
                    <a:lnTo>
                      <a:pt x="16519" y="14839"/>
                    </a:lnTo>
                    <a:lnTo>
                      <a:pt x="16539" y="13333"/>
                    </a:lnTo>
                    <a:cubicBezTo>
                      <a:pt x="14774" y="13446"/>
                      <a:pt x="13066" y="14245"/>
                      <a:pt x="11611" y="15641"/>
                    </a:cubicBezTo>
                    <a:cubicBezTo>
                      <a:pt x="10074" y="17114"/>
                      <a:pt x="8884" y="19188"/>
                      <a:pt x="8191" y="21600"/>
                    </a:cubicBezTo>
                    <a:lnTo>
                      <a:pt x="5201" y="14059"/>
                    </a:lnTo>
                    <a:lnTo>
                      <a:pt x="0" y="17519"/>
                    </a:lnTo>
                    <a:close/>
                  </a:path>
                </a:pathLst>
              </a:custGeom>
              <a:solidFill>
                <a:srgbClr val="8AC153"/>
              </a:solidFill>
              <a:ln w="12700" cap="flat">
                <a:noFill/>
                <a:miter lim="400000"/>
              </a:ln>
              <a:effectLst/>
            </p:spPr>
            <p:txBody>
              <a:bodyPr wrap="square" lIns="25400" tIns="25400" rIns="25400" bIns="25400" numCol="1" anchor="ctr">
                <a:noAutofit/>
              </a:bodyPr>
              <a:lstStyle/>
              <a:p>
                <a:pPr algn="ctr" defTabSz="914217">
                  <a:buClrTx/>
                  <a:defRPr sz="3200">
                    <a:solidFill>
                      <a:srgbClr val="000000"/>
                    </a:solidFill>
                    <a:latin typeface="Helvetica Light"/>
                    <a:ea typeface="Helvetica Light"/>
                    <a:cs typeface="Helvetica Light"/>
                    <a:sym typeface="Helvetica Light"/>
                  </a:defRPr>
                </a:pPr>
                <a:endParaRPr sz="1600" kern="1200">
                  <a:latin typeface="Lato Light" panose="020F0502020204030203" pitchFamily="34" charset="0"/>
                  <a:ea typeface="Lato Light" panose="020F0502020204030203" pitchFamily="34" charset="0"/>
                  <a:cs typeface="Lato Light" panose="020F0502020204030203" pitchFamily="34" charset="0"/>
                  <a:sym typeface="Helvetica Light"/>
                </a:endParaRPr>
              </a:p>
            </p:txBody>
          </p:sp>
          <p:sp>
            <p:nvSpPr>
              <p:cNvPr id="6" name="Фигура">
                <a:extLst>
                  <a:ext uri="{FF2B5EF4-FFF2-40B4-BE49-F238E27FC236}">
                    <a16:creationId xmlns:a16="http://schemas.microsoft.com/office/drawing/2014/main" id="{885A3D45-9603-D940-BDA4-F5BDB224A846}"/>
                  </a:ext>
                </a:extLst>
              </p:cNvPr>
              <p:cNvSpPr/>
              <p:nvPr/>
            </p:nvSpPr>
            <p:spPr>
              <a:xfrm>
                <a:off x="6939340" y="5657714"/>
                <a:ext cx="3345796" cy="5931578"/>
              </a:xfrm>
              <a:custGeom>
                <a:avLst/>
                <a:gdLst/>
                <a:ahLst/>
                <a:cxnLst>
                  <a:cxn ang="0">
                    <a:pos x="wd2" y="hd2"/>
                  </a:cxn>
                  <a:cxn ang="5400000">
                    <a:pos x="wd2" y="hd2"/>
                  </a:cxn>
                  <a:cxn ang="10800000">
                    <a:pos x="wd2" y="hd2"/>
                  </a:cxn>
                  <a:cxn ang="16200000">
                    <a:pos x="wd2" y="hd2"/>
                  </a:cxn>
                </a:cxnLst>
                <a:rect l="0" t="0" r="r" b="b"/>
                <a:pathLst>
                  <a:path w="21600" h="21600" extrusionOk="0">
                    <a:moveTo>
                      <a:pt x="12143" y="21600"/>
                    </a:moveTo>
                    <a:cubicBezTo>
                      <a:pt x="7233" y="19348"/>
                      <a:pt x="3676" y="16296"/>
                      <a:pt x="1957" y="12860"/>
                    </a:cubicBezTo>
                    <a:cubicBezTo>
                      <a:pt x="404" y="9758"/>
                      <a:pt x="421" y="6473"/>
                      <a:pt x="2004" y="3376"/>
                    </a:cubicBezTo>
                    <a:lnTo>
                      <a:pt x="0" y="3111"/>
                    </a:lnTo>
                    <a:lnTo>
                      <a:pt x="11486" y="0"/>
                    </a:lnTo>
                    <a:lnTo>
                      <a:pt x="17668" y="6299"/>
                    </a:lnTo>
                    <a:lnTo>
                      <a:pt x="16103" y="5957"/>
                    </a:lnTo>
                    <a:cubicBezTo>
                      <a:pt x="15425" y="7498"/>
                      <a:pt x="15486" y="9113"/>
                      <a:pt x="16281" y="10636"/>
                    </a:cubicBezTo>
                    <a:cubicBezTo>
                      <a:pt x="17201" y="12399"/>
                      <a:pt x="19057" y="13961"/>
                      <a:pt x="21600" y="15110"/>
                    </a:cubicBezTo>
                    <a:lnTo>
                      <a:pt x="10922" y="16221"/>
                    </a:lnTo>
                    <a:lnTo>
                      <a:pt x="12143" y="21600"/>
                    </a:lnTo>
                    <a:close/>
                  </a:path>
                </a:pathLst>
              </a:custGeom>
              <a:solidFill>
                <a:schemeClr val="accent4"/>
              </a:solidFill>
              <a:ln w="12700" cap="flat">
                <a:noFill/>
                <a:miter lim="400000"/>
              </a:ln>
              <a:effectLst/>
            </p:spPr>
            <p:txBody>
              <a:bodyPr wrap="square" lIns="25400" tIns="25400" rIns="25400" bIns="25400" numCol="1" anchor="ctr">
                <a:noAutofit/>
              </a:bodyPr>
              <a:lstStyle/>
              <a:p>
                <a:pPr algn="ctr" defTabSz="914217">
                  <a:buClrTx/>
                  <a:defRPr sz="3200">
                    <a:solidFill>
                      <a:srgbClr val="000000"/>
                    </a:solidFill>
                    <a:latin typeface="Helvetica Light"/>
                    <a:ea typeface="Helvetica Light"/>
                    <a:cs typeface="Helvetica Light"/>
                    <a:sym typeface="Helvetica Light"/>
                  </a:defRPr>
                </a:pPr>
                <a:endParaRPr sz="1600" kern="1200">
                  <a:latin typeface="Lato Light" panose="020F0502020204030203" pitchFamily="34" charset="0"/>
                  <a:ea typeface="Lato Light" panose="020F0502020204030203" pitchFamily="34" charset="0"/>
                  <a:cs typeface="Lato Light" panose="020F0502020204030203" pitchFamily="34" charset="0"/>
                  <a:sym typeface="Helvetica Light"/>
                </a:endParaRPr>
              </a:p>
            </p:txBody>
          </p:sp>
          <p:sp>
            <p:nvSpPr>
              <p:cNvPr id="7" name="Фигура">
                <a:extLst>
                  <a:ext uri="{FF2B5EF4-FFF2-40B4-BE49-F238E27FC236}">
                    <a16:creationId xmlns:a16="http://schemas.microsoft.com/office/drawing/2014/main" id="{0D715008-8C74-FF4A-A975-13C3BC2AA6A1}"/>
                  </a:ext>
                </a:extLst>
              </p:cNvPr>
              <p:cNvSpPr/>
              <p:nvPr/>
            </p:nvSpPr>
            <p:spPr>
              <a:xfrm>
                <a:off x="8612541" y="9753789"/>
                <a:ext cx="5650670" cy="2860924"/>
              </a:xfrm>
              <a:custGeom>
                <a:avLst/>
                <a:gdLst/>
                <a:ahLst/>
                <a:cxnLst>
                  <a:cxn ang="0">
                    <a:pos x="wd2" y="hd2"/>
                  </a:cxn>
                  <a:cxn ang="5400000">
                    <a:pos x="wd2" y="hd2"/>
                  </a:cxn>
                  <a:cxn ang="10800000">
                    <a:pos x="wd2" y="hd2"/>
                  </a:cxn>
                  <a:cxn ang="16200000">
                    <a:pos x="wd2" y="hd2"/>
                  </a:cxn>
                </a:cxnLst>
                <a:rect l="0" t="0" r="r" b="b"/>
                <a:pathLst>
                  <a:path w="21600" h="21182" extrusionOk="0">
                    <a:moveTo>
                      <a:pt x="16772" y="1416"/>
                    </a:moveTo>
                    <a:cubicBezTo>
                      <a:pt x="15262" y="3254"/>
                      <a:pt x="13504" y="4184"/>
                      <a:pt x="11721" y="4086"/>
                    </a:cubicBezTo>
                    <a:cubicBezTo>
                      <a:pt x="10043" y="3994"/>
                      <a:pt x="8412" y="2994"/>
                      <a:pt x="7012" y="1200"/>
                    </a:cubicBezTo>
                    <a:lnTo>
                      <a:pt x="7428" y="0"/>
                    </a:lnTo>
                    <a:lnTo>
                      <a:pt x="0" y="2575"/>
                    </a:lnTo>
                    <a:lnTo>
                      <a:pt x="1031" y="17120"/>
                    </a:lnTo>
                    <a:lnTo>
                      <a:pt x="1691" y="14781"/>
                    </a:lnTo>
                    <a:cubicBezTo>
                      <a:pt x="4368" y="18485"/>
                      <a:pt x="7525" y="20674"/>
                      <a:pt x="10808" y="21103"/>
                    </a:cubicBezTo>
                    <a:cubicBezTo>
                      <a:pt x="14608" y="21600"/>
                      <a:pt x="18390" y="19726"/>
                      <a:pt x="21600" y="15755"/>
                    </a:cubicBezTo>
                    <a:lnTo>
                      <a:pt x="15931" y="13898"/>
                    </a:lnTo>
                    <a:lnTo>
                      <a:pt x="16772" y="1416"/>
                    </a:lnTo>
                    <a:close/>
                  </a:path>
                </a:pathLst>
              </a:custGeom>
              <a:solidFill>
                <a:schemeClr val="accent3"/>
              </a:solidFill>
              <a:ln w="12700" cap="flat">
                <a:noFill/>
                <a:miter lim="400000"/>
              </a:ln>
              <a:effectLst/>
            </p:spPr>
            <p:txBody>
              <a:bodyPr wrap="square" lIns="25400" tIns="25400" rIns="25400" bIns="25400" numCol="1" anchor="ctr">
                <a:noAutofit/>
              </a:bodyPr>
              <a:lstStyle/>
              <a:p>
                <a:pPr algn="ctr" defTabSz="914217">
                  <a:buClrTx/>
                  <a:defRPr sz="3200">
                    <a:solidFill>
                      <a:srgbClr val="000000"/>
                    </a:solidFill>
                    <a:latin typeface="Helvetica Light"/>
                    <a:ea typeface="Helvetica Light"/>
                    <a:cs typeface="Helvetica Light"/>
                    <a:sym typeface="Helvetica Light"/>
                  </a:defRPr>
                </a:pPr>
                <a:endParaRPr sz="1600" kern="1200">
                  <a:latin typeface="Lato Light" panose="020F0502020204030203" pitchFamily="34" charset="0"/>
                  <a:ea typeface="Lato Light" panose="020F0502020204030203" pitchFamily="34" charset="0"/>
                  <a:cs typeface="Lato Light" panose="020F0502020204030203" pitchFamily="34" charset="0"/>
                  <a:sym typeface="Helvetica Light"/>
                </a:endParaRPr>
              </a:p>
            </p:txBody>
          </p:sp>
          <p:sp>
            <p:nvSpPr>
              <p:cNvPr id="8" name="Фигура">
                <a:extLst>
                  <a:ext uri="{FF2B5EF4-FFF2-40B4-BE49-F238E27FC236}">
                    <a16:creationId xmlns:a16="http://schemas.microsoft.com/office/drawing/2014/main" id="{27505B25-B1DB-8049-BD93-69C8BA3F940D}"/>
                  </a:ext>
                </a:extLst>
              </p:cNvPr>
              <p:cNvSpPr/>
              <p:nvPr/>
            </p:nvSpPr>
            <p:spPr>
              <a:xfrm>
                <a:off x="12770597" y="6684788"/>
                <a:ext cx="3657520" cy="5284284"/>
              </a:xfrm>
              <a:custGeom>
                <a:avLst/>
                <a:gdLst/>
                <a:ahLst/>
                <a:cxnLst>
                  <a:cxn ang="0">
                    <a:pos x="wd2" y="hd2"/>
                  </a:cxn>
                  <a:cxn ang="5400000">
                    <a:pos x="wd2" y="hd2"/>
                  </a:cxn>
                  <a:cxn ang="10800000">
                    <a:pos x="wd2" y="hd2"/>
                  </a:cxn>
                  <a:cxn ang="16200000">
                    <a:pos x="wd2" y="hd2"/>
                  </a:cxn>
                </a:cxnLst>
                <a:rect l="0" t="0" r="r" b="b"/>
                <a:pathLst>
                  <a:path w="21031" h="21600" extrusionOk="0">
                    <a:moveTo>
                      <a:pt x="1538" y="12074"/>
                    </a:moveTo>
                    <a:lnTo>
                      <a:pt x="0" y="20251"/>
                    </a:lnTo>
                    <a:lnTo>
                      <a:pt x="11188" y="21600"/>
                    </a:lnTo>
                    <a:lnTo>
                      <a:pt x="9914" y="20545"/>
                    </a:lnTo>
                    <a:cubicBezTo>
                      <a:pt x="14105" y="18392"/>
                      <a:pt x="17331" y="15423"/>
                      <a:pt x="19204" y="11997"/>
                    </a:cubicBezTo>
                    <a:cubicBezTo>
                      <a:pt x="21297" y="8168"/>
                      <a:pt x="21600" y="3961"/>
                      <a:pt x="20069" y="0"/>
                    </a:cubicBezTo>
                    <a:lnTo>
                      <a:pt x="15686" y="5763"/>
                    </a:lnTo>
                    <a:lnTo>
                      <a:pt x="7511" y="3047"/>
                    </a:lnTo>
                    <a:cubicBezTo>
                      <a:pt x="8067" y="4869"/>
                      <a:pt x="7882" y="6765"/>
                      <a:pt x="6978" y="8514"/>
                    </a:cubicBezTo>
                    <a:cubicBezTo>
                      <a:pt x="6061" y="10288"/>
                      <a:pt x="4443" y="11837"/>
                      <a:pt x="2319" y="12973"/>
                    </a:cubicBezTo>
                    <a:lnTo>
                      <a:pt x="1538" y="12074"/>
                    </a:lnTo>
                    <a:close/>
                  </a:path>
                </a:pathLst>
              </a:custGeom>
              <a:solidFill>
                <a:srgbClr val="445469"/>
              </a:solidFill>
              <a:ln w="12700" cap="flat">
                <a:noFill/>
                <a:miter lim="400000"/>
              </a:ln>
              <a:effectLst/>
            </p:spPr>
            <p:txBody>
              <a:bodyPr wrap="square" lIns="25400" tIns="25400" rIns="25400" bIns="25400" numCol="1" anchor="ctr">
                <a:noAutofit/>
              </a:bodyPr>
              <a:lstStyle/>
              <a:p>
                <a:pPr algn="ctr" defTabSz="914217">
                  <a:buClrTx/>
                  <a:defRPr sz="3200">
                    <a:solidFill>
                      <a:srgbClr val="000000"/>
                    </a:solidFill>
                    <a:latin typeface="Helvetica Light"/>
                    <a:ea typeface="Helvetica Light"/>
                    <a:cs typeface="Helvetica Light"/>
                    <a:sym typeface="Helvetica Light"/>
                  </a:defRPr>
                </a:pPr>
                <a:endParaRPr sz="1600" kern="1200">
                  <a:latin typeface="Lato Light" panose="020F0502020204030203" pitchFamily="34" charset="0"/>
                  <a:ea typeface="Lato Light" panose="020F0502020204030203" pitchFamily="34" charset="0"/>
                  <a:cs typeface="Lato Light" panose="020F0502020204030203" pitchFamily="34" charset="0"/>
                  <a:sym typeface="Helvetica Light"/>
                </a:endParaRPr>
              </a:p>
            </p:txBody>
          </p:sp>
          <p:sp>
            <p:nvSpPr>
              <p:cNvPr id="9" name="Фигура">
                <a:extLst>
                  <a:ext uri="{FF2B5EF4-FFF2-40B4-BE49-F238E27FC236}">
                    <a16:creationId xmlns:a16="http://schemas.microsoft.com/office/drawing/2014/main" id="{347CB000-2057-244C-8603-0CD3D629C159}"/>
                  </a:ext>
                </a:extLst>
              </p:cNvPr>
              <p:cNvSpPr/>
              <p:nvPr/>
            </p:nvSpPr>
            <p:spPr>
              <a:xfrm>
                <a:off x="11870163" y="3249255"/>
                <a:ext cx="4567605" cy="4872012"/>
              </a:xfrm>
              <a:custGeom>
                <a:avLst/>
                <a:gdLst/>
                <a:ahLst/>
                <a:cxnLst>
                  <a:cxn ang="0">
                    <a:pos x="wd2" y="hd2"/>
                  </a:cxn>
                  <a:cxn ang="5400000">
                    <a:pos x="wd2" y="hd2"/>
                  </a:cxn>
                  <a:cxn ang="10800000">
                    <a:pos x="wd2" y="hd2"/>
                  </a:cxn>
                  <a:cxn ang="16200000">
                    <a:pos x="wd2" y="hd2"/>
                  </a:cxn>
                </a:cxnLst>
                <a:rect l="0" t="0" r="r" b="b"/>
                <a:pathLst>
                  <a:path w="21600" h="21600" extrusionOk="0">
                    <a:moveTo>
                      <a:pt x="8771" y="17826"/>
                    </a:moveTo>
                    <a:lnTo>
                      <a:pt x="17212" y="21600"/>
                    </a:lnTo>
                    <a:lnTo>
                      <a:pt x="21600" y="13865"/>
                    </a:lnTo>
                    <a:lnTo>
                      <a:pt x="20449" y="14213"/>
                    </a:lnTo>
                    <a:cubicBezTo>
                      <a:pt x="19171" y="10542"/>
                      <a:pt x="16817" y="7282"/>
                      <a:pt x="13655" y="4806"/>
                    </a:cubicBezTo>
                    <a:cubicBezTo>
                      <a:pt x="9816" y="1800"/>
                      <a:pt x="5001" y="105"/>
                      <a:pt x="0" y="0"/>
                    </a:cubicBezTo>
                    <a:lnTo>
                      <a:pt x="5443" y="5231"/>
                    </a:lnTo>
                    <a:lnTo>
                      <a:pt x="457" y="10204"/>
                    </a:lnTo>
                    <a:cubicBezTo>
                      <a:pt x="2779" y="10392"/>
                      <a:pt x="4981" y="11249"/>
                      <a:pt x="6763" y="12657"/>
                    </a:cubicBezTo>
                    <a:cubicBezTo>
                      <a:pt x="8370" y="13927"/>
                      <a:pt x="9566" y="15592"/>
                      <a:pt x="10217" y="17465"/>
                    </a:cubicBezTo>
                    <a:lnTo>
                      <a:pt x="8771" y="17826"/>
                    </a:lnTo>
                    <a:close/>
                  </a:path>
                </a:pathLst>
              </a:custGeom>
              <a:solidFill>
                <a:schemeClr val="accent1"/>
              </a:solidFill>
              <a:ln w="12700" cap="flat">
                <a:noFill/>
                <a:miter lim="400000"/>
              </a:ln>
              <a:effectLst/>
            </p:spPr>
            <p:txBody>
              <a:bodyPr wrap="square" lIns="25400" tIns="25400" rIns="25400" bIns="25400" numCol="1" anchor="ctr">
                <a:noAutofit/>
              </a:bodyPr>
              <a:lstStyle/>
              <a:p>
                <a:pPr algn="ctr" defTabSz="914217">
                  <a:buClrTx/>
                  <a:defRPr sz="3200">
                    <a:solidFill>
                      <a:srgbClr val="000000"/>
                    </a:solidFill>
                    <a:latin typeface="Helvetica Light"/>
                    <a:ea typeface="Helvetica Light"/>
                    <a:cs typeface="Helvetica Light"/>
                    <a:sym typeface="Helvetica Light"/>
                  </a:defRPr>
                </a:pPr>
                <a:endParaRPr sz="1600" kern="1200">
                  <a:latin typeface="Lato Light" panose="020F0502020204030203" pitchFamily="34" charset="0"/>
                  <a:ea typeface="Lato Light" panose="020F0502020204030203" pitchFamily="34" charset="0"/>
                  <a:cs typeface="Lato Light" panose="020F0502020204030203" pitchFamily="34" charset="0"/>
                  <a:sym typeface="Helvetica Light"/>
                </a:endParaRPr>
              </a:p>
            </p:txBody>
          </p:sp>
        </p:grpSp>
        <p:sp>
          <p:nvSpPr>
            <p:cNvPr id="32" name="TextBox 31">
              <a:extLst>
                <a:ext uri="{FF2B5EF4-FFF2-40B4-BE49-F238E27FC236}">
                  <a16:creationId xmlns:a16="http://schemas.microsoft.com/office/drawing/2014/main" id="{682F9377-FB0A-5D4C-9D8C-31ED44F7CC9D}"/>
                </a:ext>
              </a:extLst>
            </p:cNvPr>
            <p:cNvSpPr txBox="1"/>
            <p:nvPr/>
          </p:nvSpPr>
          <p:spPr>
            <a:xfrm>
              <a:off x="7308002" y="806426"/>
              <a:ext cx="3187244" cy="1147223"/>
            </a:xfrm>
            <a:prstGeom prst="rect">
              <a:avLst/>
            </a:prstGeom>
            <a:noFill/>
          </p:spPr>
          <p:txBody>
            <a:bodyPr wrap="square" rtlCol="0" anchor="ctr" anchorCtr="0">
              <a:spAutoFit/>
            </a:bodyPr>
            <a:lstStyle/>
            <a:p>
              <a:pPr algn="ctr" defTabSz="914217">
                <a:buClrTx/>
              </a:pPr>
              <a:r>
                <a:rPr lang="en-US" sz="800" b="1" kern="1200" dirty="0">
                  <a:solidFill>
                    <a:prstClr val="white"/>
                  </a:solidFill>
                  <a:latin typeface="+mn-lt"/>
                  <a:ea typeface="Lato" panose="020F0502020204030203" pitchFamily="34" charset="0"/>
                  <a:cs typeface="Lato" panose="020F0502020204030203" pitchFamily="34" charset="0"/>
                </a:rPr>
                <a:t>Formative GTA methods</a:t>
              </a:r>
              <a:endParaRPr lang="en-US" sz="800" kern="1200" dirty="0">
                <a:solidFill>
                  <a:prstClr val="white"/>
                </a:solidFill>
                <a:latin typeface="+mn-lt"/>
                <a:ea typeface="Lato" panose="020F0502020204030203" pitchFamily="34" charset="0"/>
                <a:cs typeface="Lato" panose="020F0502020204030203" pitchFamily="34" charset="0"/>
              </a:endParaRPr>
            </a:p>
          </p:txBody>
        </p:sp>
      </p:grpSp>
      <p:sp>
        <p:nvSpPr>
          <p:cNvPr id="33" name="TextBox 32">
            <a:extLst>
              <a:ext uri="{FF2B5EF4-FFF2-40B4-BE49-F238E27FC236}">
                <a16:creationId xmlns:a16="http://schemas.microsoft.com/office/drawing/2014/main" id="{2D5514C7-78F9-C145-BBF7-58A21FC27C72}"/>
              </a:ext>
            </a:extLst>
          </p:cNvPr>
          <p:cNvSpPr txBox="1"/>
          <p:nvPr/>
        </p:nvSpPr>
        <p:spPr>
          <a:xfrm>
            <a:off x="9182902" y="3969830"/>
            <a:ext cx="1696856" cy="553998"/>
          </a:xfrm>
          <a:prstGeom prst="rect">
            <a:avLst/>
          </a:prstGeom>
          <a:noFill/>
        </p:spPr>
        <p:txBody>
          <a:bodyPr wrap="square" rtlCol="0" anchor="ctr" anchorCtr="0">
            <a:spAutoFit/>
          </a:bodyPr>
          <a:lstStyle/>
          <a:p>
            <a:pPr algn="ctr" defTabSz="914217">
              <a:lnSpc>
                <a:spcPts val="1750"/>
              </a:lnSpc>
              <a:buClrTx/>
            </a:pPr>
            <a:r>
              <a:rPr lang="en-US" sz="1200" kern="1200">
                <a:solidFill>
                  <a:prstClr val="white"/>
                </a:solidFill>
                <a:latin typeface="Lato" panose="020F0502020204030203" pitchFamily="34" charset="0"/>
                <a:ea typeface="Lato" panose="020F0502020204030203" pitchFamily="34" charset="0"/>
                <a:cs typeface="Lato" panose="020F0502020204030203" pitchFamily="34" charset="0"/>
              </a:rPr>
              <a:t>Iterations, Demo &amp; Feedback</a:t>
            </a:r>
          </a:p>
        </p:txBody>
      </p:sp>
      <p:sp>
        <p:nvSpPr>
          <p:cNvPr id="36" name="TextBox 35">
            <a:extLst>
              <a:ext uri="{FF2B5EF4-FFF2-40B4-BE49-F238E27FC236}">
                <a16:creationId xmlns:a16="http://schemas.microsoft.com/office/drawing/2014/main" id="{6C225976-D77C-DD4E-A80D-EB3CDE3FA4A4}"/>
              </a:ext>
            </a:extLst>
          </p:cNvPr>
          <p:cNvSpPr txBox="1"/>
          <p:nvPr/>
        </p:nvSpPr>
        <p:spPr>
          <a:xfrm>
            <a:off x="2284283" y="1588918"/>
            <a:ext cx="1696856" cy="323165"/>
          </a:xfrm>
          <a:prstGeom prst="rect">
            <a:avLst/>
          </a:prstGeom>
          <a:noFill/>
        </p:spPr>
        <p:txBody>
          <a:bodyPr wrap="square" rtlCol="0" anchor="ctr" anchorCtr="0">
            <a:spAutoFit/>
          </a:bodyPr>
          <a:lstStyle/>
          <a:p>
            <a:pPr algn="ctr" defTabSz="914217">
              <a:lnSpc>
                <a:spcPts val="1750"/>
              </a:lnSpc>
              <a:buClrTx/>
            </a:pPr>
            <a:r>
              <a:rPr lang="en-US" sz="1200" kern="1200" dirty="0">
                <a:solidFill>
                  <a:prstClr val="white"/>
                </a:solidFill>
                <a:latin typeface="Lato" panose="020F0502020204030203" pitchFamily="34" charset="0"/>
                <a:ea typeface="Lato" panose="020F0502020204030203" pitchFamily="34" charset="0"/>
                <a:cs typeface="Lato" panose="020F0502020204030203" pitchFamily="34" charset="0"/>
              </a:rPr>
              <a:t>Requirement Analysis</a:t>
            </a:r>
          </a:p>
        </p:txBody>
      </p:sp>
      <p:sp>
        <p:nvSpPr>
          <p:cNvPr id="4" name="Rectangle 3"/>
          <p:cNvSpPr/>
          <p:nvPr/>
        </p:nvSpPr>
        <p:spPr>
          <a:xfrm>
            <a:off x="0" y="55022"/>
            <a:ext cx="6833922" cy="707886"/>
          </a:xfrm>
          <a:prstGeom prst="rect">
            <a:avLst/>
          </a:prstGeom>
        </p:spPr>
        <p:txBody>
          <a:bodyPr wrap="none">
            <a:spAutoFit/>
          </a:bodyPr>
          <a:lstStyle/>
          <a:p>
            <a:r>
              <a:rPr lang="en-US" sz="4000" dirty="0">
                <a:latin typeface="Candara" panose="020E0502030303020204" pitchFamily="34" charset="0"/>
              </a:rPr>
              <a:t>Phase 2 Catalytic GTA methods</a:t>
            </a:r>
            <a:endParaRPr lang="en-MY" sz="4000" dirty="0">
              <a:latin typeface="Candara" panose="020E0502030303020204" pitchFamily="34" charset="0"/>
            </a:endParaRPr>
          </a:p>
        </p:txBody>
      </p:sp>
      <p:sp>
        <p:nvSpPr>
          <p:cNvPr id="3" name="TextBox 2"/>
          <p:cNvSpPr txBox="1"/>
          <p:nvPr/>
        </p:nvSpPr>
        <p:spPr>
          <a:xfrm>
            <a:off x="2192864" y="3057047"/>
            <a:ext cx="5765557" cy="3447098"/>
          </a:xfrm>
          <a:prstGeom prst="rect">
            <a:avLst/>
          </a:prstGeom>
          <a:noFill/>
        </p:spPr>
        <p:txBody>
          <a:bodyPr wrap="square" rtlCol="0">
            <a:spAutoFit/>
          </a:bodyPr>
          <a:lstStyle/>
          <a:p>
            <a:pPr lvl="0"/>
            <a:r>
              <a:rPr lang="en-CA" sz="2000" b="1" dirty="0">
                <a:latin typeface="+mn-lt"/>
              </a:rPr>
              <a:t>Core characteristics</a:t>
            </a:r>
          </a:p>
          <a:p>
            <a:pPr marL="285750" indent="-285750">
              <a:buFont typeface="Arial" panose="020B0604020202020204" pitchFamily="34" charset="0"/>
              <a:buChar char="•"/>
            </a:pPr>
            <a:r>
              <a:rPr lang="en-CA" sz="1800" b="1" dirty="0">
                <a:latin typeface="+mn-lt"/>
              </a:rPr>
              <a:t>Engage </a:t>
            </a:r>
            <a:r>
              <a:rPr lang="en-CA" sz="1800" dirty="0">
                <a:latin typeface="+mn-lt"/>
              </a:rPr>
              <a:t>men, boys together with women, girls (all genders): co-agents of change </a:t>
            </a:r>
          </a:p>
          <a:p>
            <a:pPr marL="285750" lvl="0" indent="-285750">
              <a:buFont typeface="Arial" panose="020B0604020202020204" pitchFamily="34" charset="0"/>
              <a:buChar char="•"/>
            </a:pPr>
            <a:r>
              <a:rPr lang="en-CA" sz="1800" b="1" dirty="0">
                <a:latin typeface="+mn-lt"/>
              </a:rPr>
              <a:t>Address underlying</a:t>
            </a:r>
            <a:r>
              <a:rPr lang="en-CA" sz="1800" dirty="0">
                <a:latin typeface="+mn-lt"/>
              </a:rPr>
              <a:t> social norms, attitudes and behaviours that perpetuate inequalities</a:t>
            </a:r>
          </a:p>
          <a:p>
            <a:pPr marL="285750" lvl="0" indent="-285750">
              <a:buFont typeface="Arial" panose="020B0604020202020204" pitchFamily="34" charset="0"/>
              <a:buChar char="•"/>
            </a:pPr>
            <a:r>
              <a:rPr lang="en-CA" sz="1800" b="1" dirty="0">
                <a:latin typeface="+mn-lt"/>
              </a:rPr>
              <a:t>Safe spaces &amp; facilitated dialogue</a:t>
            </a:r>
            <a:r>
              <a:rPr lang="en-CA" sz="1800" dirty="0">
                <a:latin typeface="+mn-lt"/>
              </a:rPr>
              <a:t>: trust, ownership, visioning, motivation and behaviour change ideas</a:t>
            </a:r>
          </a:p>
          <a:p>
            <a:pPr marL="285750" lvl="0" indent="-285750">
              <a:buFont typeface="Arial" panose="020B0604020202020204" pitchFamily="34" charset="0"/>
              <a:buChar char="•"/>
            </a:pPr>
            <a:r>
              <a:rPr lang="en-CA" sz="1800" dirty="0">
                <a:latin typeface="+mn-lt"/>
              </a:rPr>
              <a:t>Require</a:t>
            </a:r>
            <a:r>
              <a:rPr lang="en-CA" sz="1800" b="1" dirty="0">
                <a:latin typeface="+mn-lt"/>
              </a:rPr>
              <a:t> critical reflection to surface ‘invisible’ (naturalized) dynamics</a:t>
            </a:r>
          </a:p>
          <a:p>
            <a:pPr marL="285750" lvl="0" indent="-285750">
              <a:buFont typeface="Arial" panose="020B0604020202020204" pitchFamily="34" charset="0"/>
              <a:buChar char="•"/>
            </a:pPr>
            <a:r>
              <a:rPr lang="en-CA" sz="1800" b="1" dirty="0">
                <a:latin typeface="+mn-lt"/>
              </a:rPr>
              <a:t>Reflection-action-reflection cycles:</a:t>
            </a:r>
            <a:r>
              <a:rPr lang="en-CA" sz="1800" dirty="0">
                <a:latin typeface="+mn-lt"/>
              </a:rPr>
              <a:t> social and experiential learning (PAR, AR, PAL…)</a:t>
            </a:r>
            <a:endParaRPr lang="en-CA" sz="1800" b="1" dirty="0">
              <a:latin typeface="+mn-lt"/>
            </a:endParaRPr>
          </a:p>
          <a:p>
            <a:pPr marL="285750" lvl="0" indent="-285750">
              <a:buFont typeface="Arial" panose="020B0604020202020204" pitchFamily="34" charset="0"/>
              <a:buChar char="•"/>
            </a:pPr>
            <a:r>
              <a:rPr lang="en-CA" sz="1800" dirty="0">
                <a:latin typeface="+mn-lt"/>
              </a:rPr>
              <a:t>Requires</a:t>
            </a:r>
            <a:r>
              <a:rPr lang="en-CA" sz="1800" b="1" dirty="0">
                <a:latin typeface="+mn-lt"/>
              </a:rPr>
              <a:t> time</a:t>
            </a:r>
          </a:p>
        </p:txBody>
      </p:sp>
      <p:sp>
        <p:nvSpPr>
          <p:cNvPr id="12" name="TextBox 11"/>
          <p:cNvSpPr txBox="1"/>
          <p:nvPr/>
        </p:nvSpPr>
        <p:spPr>
          <a:xfrm>
            <a:off x="2261686" y="873446"/>
            <a:ext cx="5100621" cy="1938992"/>
          </a:xfrm>
          <a:prstGeom prst="rect">
            <a:avLst/>
          </a:prstGeom>
          <a:noFill/>
        </p:spPr>
        <p:txBody>
          <a:bodyPr wrap="square" rtlCol="0">
            <a:spAutoFit/>
          </a:bodyPr>
          <a:lstStyle/>
          <a:p>
            <a:r>
              <a:rPr lang="en-US" sz="2000" b="1" kern="1200" dirty="0">
                <a:solidFill>
                  <a:schemeClr val="accent3">
                    <a:lumMod val="50000"/>
                  </a:schemeClr>
                </a:solidFill>
                <a:latin typeface="+mn-lt"/>
                <a:ea typeface="Lato" panose="020F0502020204030203" pitchFamily="34" charset="0"/>
                <a:cs typeface="Lato" panose="020F0502020204030203" pitchFamily="34" charset="0"/>
              </a:rPr>
              <a:t>What</a:t>
            </a:r>
            <a:r>
              <a:rPr lang="en-US" sz="2000" kern="1200" dirty="0">
                <a:solidFill>
                  <a:schemeClr val="accent3">
                    <a:lumMod val="50000"/>
                  </a:schemeClr>
                </a:solidFill>
                <a:latin typeface="+mn-lt"/>
                <a:ea typeface="Lato" panose="020F0502020204030203" pitchFamily="34" charset="0"/>
                <a:cs typeface="Lato" panose="020F0502020204030203" pitchFamily="34" charset="0"/>
              </a:rPr>
              <a:t>? Methods and tools to spark reflexivity, awareness, ideas and commitment for change in norms &amp; dynamics</a:t>
            </a:r>
          </a:p>
          <a:p>
            <a:endParaRPr lang="en-US" sz="2000" kern="1200" dirty="0">
              <a:solidFill>
                <a:schemeClr val="accent3">
                  <a:lumMod val="50000"/>
                </a:schemeClr>
              </a:solidFill>
              <a:latin typeface="+mn-lt"/>
              <a:ea typeface="Lato" panose="020F0502020204030203" pitchFamily="34" charset="0"/>
              <a:cs typeface="Lato" panose="020F0502020204030203" pitchFamily="34" charset="0"/>
            </a:endParaRPr>
          </a:p>
          <a:p>
            <a:r>
              <a:rPr lang="en-MY" sz="2000" b="1" dirty="0">
                <a:solidFill>
                  <a:schemeClr val="accent3">
                    <a:lumMod val="50000"/>
                  </a:schemeClr>
                </a:solidFill>
                <a:latin typeface="+mn-lt"/>
              </a:rPr>
              <a:t>For what? </a:t>
            </a:r>
            <a:r>
              <a:rPr lang="en-MY" sz="2000" dirty="0">
                <a:solidFill>
                  <a:schemeClr val="accent3">
                    <a:lumMod val="50000"/>
                  </a:schemeClr>
                </a:solidFill>
                <a:latin typeface="+mn-lt"/>
              </a:rPr>
              <a:t>Co-creating possibilities and momentum for change with women and men</a:t>
            </a:r>
          </a:p>
        </p:txBody>
      </p:sp>
      <p:sp>
        <p:nvSpPr>
          <p:cNvPr id="22" name="Google Shape;432;p14"/>
          <p:cNvSpPr/>
          <p:nvPr/>
        </p:nvSpPr>
        <p:spPr>
          <a:xfrm>
            <a:off x="7919548" y="1588918"/>
            <a:ext cx="3943303" cy="2785142"/>
          </a:xfrm>
          <a:prstGeom prst="wedgeRoundRectCallout">
            <a:avLst>
              <a:gd name="adj1" fmla="val -70814"/>
              <a:gd name="adj2" fmla="val -49082"/>
              <a:gd name="adj3" fmla="val 0"/>
            </a:avLst>
          </a:prstGeom>
          <a:solidFill>
            <a:srgbClr val="445469"/>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algn="ctr" defTabSz="914217">
              <a:lnSpc>
                <a:spcPts val="1750"/>
              </a:lnSpc>
              <a:buClrTx/>
            </a:pPr>
            <a:endParaRPr lang="en-US" sz="700" kern="1200" dirty="0">
              <a:solidFill>
                <a:prstClr val="white"/>
              </a:solidFill>
              <a:ea typeface="Lato" panose="020F0502020204030203" pitchFamily="34" charset="0"/>
              <a:cs typeface="Lato" panose="020F0502020204030203" pitchFamily="34" charset="0"/>
            </a:endParaRPr>
          </a:p>
        </p:txBody>
      </p:sp>
      <p:sp>
        <p:nvSpPr>
          <p:cNvPr id="2" name="TextBox 1"/>
          <p:cNvSpPr txBox="1"/>
          <p:nvPr/>
        </p:nvSpPr>
        <p:spPr>
          <a:xfrm>
            <a:off x="8418864" y="1750500"/>
            <a:ext cx="3311264" cy="2893100"/>
          </a:xfrm>
          <a:prstGeom prst="rect">
            <a:avLst/>
          </a:prstGeom>
          <a:noFill/>
        </p:spPr>
        <p:txBody>
          <a:bodyPr wrap="square" rtlCol="0">
            <a:spAutoFit/>
          </a:bodyPr>
          <a:lstStyle/>
          <a:p>
            <a:r>
              <a:rPr lang="en-MY" dirty="0">
                <a:solidFill>
                  <a:schemeClr val="bg1"/>
                </a:solidFill>
                <a:latin typeface="+mn-lt"/>
              </a:rPr>
              <a:t>Examples:</a:t>
            </a:r>
          </a:p>
          <a:p>
            <a:pPr marL="285750" indent="-285750">
              <a:buFont typeface="Arial" panose="020B0604020202020204" pitchFamily="34" charset="0"/>
              <a:buChar char="•"/>
            </a:pPr>
            <a:r>
              <a:rPr lang="en-MY" i="1" dirty="0">
                <a:solidFill>
                  <a:schemeClr val="bg1"/>
                </a:solidFill>
                <a:latin typeface="+mn-lt"/>
              </a:rPr>
              <a:t>Nurturing Connections</a:t>
            </a:r>
          </a:p>
          <a:p>
            <a:pPr marL="285750" indent="-285750">
              <a:buFont typeface="Arial" panose="020B0604020202020204" pitchFamily="34" charset="0"/>
              <a:buChar char="•"/>
            </a:pPr>
            <a:r>
              <a:rPr lang="en-MY" i="1" dirty="0">
                <a:solidFill>
                  <a:schemeClr val="bg1"/>
                </a:solidFill>
                <a:latin typeface="+mn-lt"/>
              </a:rPr>
              <a:t>SILCs + GTA</a:t>
            </a:r>
          </a:p>
          <a:p>
            <a:pPr marL="285750" indent="-285750">
              <a:buFont typeface="Arial" panose="020B0604020202020204" pitchFamily="34" charset="0"/>
              <a:buChar char="•"/>
            </a:pPr>
            <a:r>
              <a:rPr lang="en-MY" i="1" dirty="0">
                <a:solidFill>
                  <a:schemeClr val="bg1"/>
                </a:solidFill>
                <a:latin typeface="+mn-lt"/>
              </a:rPr>
              <a:t>Community Conversations</a:t>
            </a:r>
            <a:r>
              <a:rPr lang="en-MY" dirty="0">
                <a:solidFill>
                  <a:schemeClr val="bg1"/>
                </a:solidFill>
                <a:latin typeface="+mn-lt"/>
              </a:rPr>
              <a:t> (w/ action)</a:t>
            </a:r>
          </a:p>
          <a:p>
            <a:pPr marL="285750" indent="-285750">
              <a:buFont typeface="Arial" panose="020B0604020202020204" pitchFamily="34" charset="0"/>
              <a:buChar char="•"/>
            </a:pPr>
            <a:r>
              <a:rPr lang="en-MY" i="1" dirty="0">
                <a:solidFill>
                  <a:schemeClr val="bg1"/>
                </a:solidFill>
                <a:latin typeface="+mn-lt"/>
              </a:rPr>
              <a:t>GALs </a:t>
            </a:r>
          </a:p>
          <a:p>
            <a:pPr marL="285750" indent="-285750">
              <a:buFont typeface="Arial" panose="020B0604020202020204" pitchFamily="34" charset="0"/>
              <a:buChar char="•"/>
            </a:pPr>
            <a:r>
              <a:rPr lang="en-MY" i="1" dirty="0">
                <a:solidFill>
                  <a:schemeClr val="bg1"/>
                </a:solidFill>
                <a:latin typeface="+mn-lt"/>
              </a:rPr>
              <a:t>Moving Forward Together</a:t>
            </a:r>
          </a:p>
          <a:p>
            <a:pPr marL="285750" indent="-285750">
              <a:buFont typeface="Arial" panose="020B0604020202020204" pitchFamily="34" charset="0"/>
              <a:buChar char="•"/>
            </a:pPr>
            <a:r>
              <a:rPr lang="en-MY" i="1" dirty="0">
                <a:solidFill>
                  <a:schemeClr val="bg1"/>
                </a:solidFill>
                <a:latin typeface="+mn-lt"/>
              </a:rPr>
              <a:t>Journeys of Transformation</a:t>
            </a:r>
          </a:p>
          <a:p>
            <a:pPr marL="285750" indent="-285750">
              <a:buFont typeface="Arial" panose="020B0604020202020204" pitchFamily="34" charset="0"/>
              <a:buChar char="•"/>
            </a:pPr>
            <a:r>
              <a:rPr lang="en-MY" i="1" dirty="0">
                <a:solidFill>
                  <a:schemeClr val="bg1"/>
                </a:solidFill>
                <a:latin typeface="+mn-lt"/>
              </a:rPr>
              <a:t>Household methodologies</a:t>
            </a:r>
          </a:p>
          <a:p>
            <a:pPr marL="285750" indent="-285750">
              <a:buFont typeface="Arial" panose="020B0604020202020204" pitchFamily="34" charset="0"/>
              <a:buChar char="•"/>
            </a:pPr>
            <a:r>
              <a:rPr lang="en-MY" dirty="0">
                <a:solidFill>
                  <a:schemeClr val="bg1"/>
                </a:solidFill>
                <a:latin typeface="+mn-lt"/>
              </a:rPr>
              <a:t>Action research with community theatre</a:t>
            </a:r>
          </a:p>
          <a:p>
            <a:pPr marL="285750" indent="-285750">
              <a:buFont typeface="Arial" panose="020B0604020202020204" pitchFamily="34" charset="0"/>
              <a:buChar char="•"/>
            </a:pPr>
            <a:endParaRPr lang="en-MY" dirty="0">
              <a:solidFill>
                <a:schemeClr val="bg1"/>
              </a:solidFill>
            </a:endParaRPr>
          </a:p>
          <a:p>
            <a:endParaRPr lang="en-MY" dirty="0">
              <a:solidFill>
                <a:schemeClr val="bg1"/>
              </a:solidFill>
              <a:latin typeface="+mn-lt"/>
            </a:endParaRPr>
          </a:p>
          <a:p>
            <a:endParaRPr lang="en-MY" dirty="0">
              <a:solidFill>
                <a:schemeClr val="bg1"/>
              </a:solidFill>
              <a:latin typeface="+mn-lt"/>
            </a:endParaRPr>
          </a:p>
        </p:txBody>
      </p:sp>
      <p:sp>
        <p:nvSpPr>
          <p:cNvPr id="24" name="Rounded Rectangular Callout 23">
            <a:extLst>
              <a:ext uri="{FF2B5EF4-FFF2-40B4-BE49-F238E27FC236}">
                <a16:creationId xmlns:a16="http://schemas.microsoft.com/office/drawing/2014/main" id="{3AADBFF6-118A-EA45-B516-0E20142C2405}"/>
              </a:ext>
            </a:extLst>
          </p:cNvPr>
          <p:cNvSpPr/>
          <p:nvPr/>
        </p:nvSpPr>
        <p:spPr>
          <a:xfrm>
            <a:off x="1205058" y="3102836"/>
            <a:ext cx="848287" cy="529426"/>
          </a:xfrm>
          <a:prstGeom prst="wedgeRoundRectCallout">
            <a:avLst>
              <a:gd name="adj1" fmla="val -27920"/>
              <a:gd name="adj2" fmla="val -99952"/>
              <a:gd name="adj3" fmla="val 16667"/>
            </a:avLst>
          </a:prstGeom>
          <a:solidFill>
            <a:srgbClr val="4454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buClrTx/>
            </a:pPr>
            <a:endParaRPr lang="en-US" sz="1800" kern="1200">
              <a:solidFill>
                <a:prstClr val="white"/>
              </a:solidFill>
              <a:latin typeface="Lato Light" panose="020F0502020204030203" pitchFamily="34" charset="0"/>
            </a:endParaRPr>
          </a:p>
        </p:txBody>
      </p:sp>
      <p:sp>
        <p:nvSpPr>
          <p:cNvPr id="27" name="TextBox 26">
            <a:extLst>
              <a:ext uri="{FF2B5EF4-FFF2-40B4-BE49-F238E27FC236}">
                <a16:creationId xmlns:a16="http://schemas.microsoft.com/office/drawing/2014/main" id="{438BBB67-0774-8943-B03F-7050953219D6}"/>
              </a:ext>
            </a:extLst>
          </p:cNvPr>
          <p:cNvSpPr txBox="1"/>
          <p:nvPr/>
        </p:nvSpPr>
        <p:spPr>
          <a:xfrm>
            <a:off x="1166184" y="3177438"/>
            <a:ext cx="926034" cy="338554"/>
          </a:xfrm>
          <a:prstGeom prst="rect">
            <a:avLst/>
          </a:prstGeom>
          <a:noFill/>
        </p:spPr>
        <p:txBody>
          <a:bodyPr wrap="square" rtlCol="0" anchor="ctr" anchorCtr="0">
            <a:spAutoFit/>
          </a:bodyPr>
          <a:lstStyle/>
          <a:p>
            <a:pPr algn="ctr" defTabSz="914217">
              <a:buClrTx/>
            </a:pPr>
            <a:r>
              <a:rPr lang="en-US" sz="800" b="1" kern="1200" dirty="0">
                <a:solidFill>
                  <a:prstClr val="white"/>
                </a:solidFill>
                <a:latin typeface="+mn-lt"/>
                <a:ea typeface="Lato" panose="020F0502020204030203" pitchFamily="34" charset="0"/>
                <a:cs typeface="Lato" panose="020F0502020204030203" pitchFamily="34" charset="0"/>
              </a:rPr>
              <a:t>Catalytic  methods</a:t>
            </a:r>
            <a:endParaRPr lang="en-US" sz="800" kern="1200" dirty="0">
              <a:solidFill>
                <a:prstClr val="white"/>
              </a:solidFill>
              <a:latin typeface="+mn-lt"/>
              <a:ea typeface="Lato" panose="020F0502020204030203" pitchFamily="34" charset="0"/>
              <a:cs typeface="Lato" panose="020F0502020204030203" pitchFamily="34" charset="0"/>
            </a:endParaRPr>
          </a:p>
        </p:txBody>
      </p:sp>
      <p:sp>
        <p:nvSpPr>
          <p:cNvPr id="10" name="TextBox 9"/>
          <p:cNvSpPr txBox="1"/>
          <p:nvPr/>
        </p:nvSpPr>
        <p:spPr>
          <a:xfrm>
            <a:off x="8746226" y="4562065"/>
            <a:ext cx="3215115" cy="1415772"/>
          </a:xfrm>
          <a:prstGeom prst="rect">
            <a:avLst/>
          </a:prstGeom>
          <a:noFill/>
        </p:spPr>
        <p:txBody>
          <a:bodyPr wrap="square" rtlCol="0">
            <a:spAutoFit/>
          </a:bodyPr>
          <a:lstStyle/>
          <a:p>
            <a:pPr lvl="0"/>
            <a:r>
              <a:rPr lang="en-CA" sz="1200" b="1" i="1" dirty="0">
                <a:latin typeface="+mn-lt"/>
              </a:rPr>
              <a:t>Tips</a:t>
            </a:r>
          </a:p>
          <a:p>
            <a:pPr marL="285750" lvl="0" indent="-285750">
              <a:buFont typeface="Arial" panose="020B0604020202020204" pitchFamily="34" charset="0"/>
              <a:buChar char="•"/>
            </a:pPr>
            <a:r>
              <a:rPr lang="en-CA" sz="1200" i="1" dirty="0">
                <a:latin typeface="+mn-lt"/>
              </a:rPr>
              <a:t>Engage</a:t>
            </a:r>
            <a:r>
              <a:rPr lang="en-CA" sz="1200" b="1" i="1" dirty="0">
                <a:latin typeface="+mn-lt"/>
              </a:rPr>
              <a:t> </a:t>
            </a:r>
            <a:r>
              <a:rPr lang="en-CA" sz="1200" i="1" dirty="0">
                <a:latin typeface="+mn-lt"/>
              </a:rPr>
              <a:t>influential norm holders, such as traditional leaders</a:t>
            </a:r>
          </a:p>
          <a:p>
            <a:pPr marL="285750" lvl="0" indent="-285750">
              <a:buFont typeface="Arial" panose="020B0604020202020204" pitchFamily="34" charset="0"/>
              <a:buChar char="•"/>
            </a:pPr>
            <a:r>
              <a:rPr lang="en-CA" sz="1200" i="1" dirty="0">
                <a:latin typeface="+mn-lt"/>
              </a:rPr>
              <a:t>Embed with practical development areas (e.g., livelihoods), not stand alone</a:t>
            </a:r>
          </a:p>
          <a:p>
            <a:pPr marL="285750" lvl="0" indent="-285750">
              <a:buFont typeface="Arial" panose="020B0604020202020204" pitchFamily="34" charset="0"/>
              <a:buChar char="•"/>
            </a:pPr>
            <a:r>
              <a:rPr lang="en-CA" sz="1200" i="1" dirty="0">
                <a:latin typeface="+mn-lt"/>
              </a:rPr>
              <a:t>Adapt to context</a:t>
            </a:r>
          </a:p>
          <a:p>
            <a:pPr marL="285750" lvl="0" indent="-285750">
              <a:buFont typeface="Arial" panose="020B0604020202020204" pitchFamily="34" charset="0"/>
              <a:buChar char="•"/>
            </a:pPr>
            <a:r>
              <a:rPr lang="en-CA" sz="1200" i="1" dirty="0">
                <a:latin typeface="+mn-lt"/>
              </a:rPr>
              <a:t>Champions and examples</a:t>
            </a:r>
            <a:endParaRPr lang="en-MY" dirty="0"/>
          </a:p>
        </p:txBody>
      </p:sp>
    </p:spTree>
    <p:extLst>
      <p:ext uri="{BB962C8B-B14F-4D97-AF65-F5344CB8AC3E}">
        <p14:creationId xmlns:p14="http://schemas.microsoft.com/office/powerpoint/2010/main" val="41998366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 name="TextBox 20">
            <a:extLst>
              <a:ext uri="{FF2B5EF4-FFF2-40B4-BE49-F238E27FC236}">
                <a16:creationId xmlns:a16="http://schemas.microsoft.com/office/drawing/2014/main" id="{B4779AC8-80D5-2E40-99C0-B2F1BAE2D7C0}"/>
              </a:ext>
            </a:extLst>
          </p:cNvPr>
          <p:cNvSpPr txBox="1"/>
          <p:nvPr/>
        </p:nvSpPr>
        <p:spPr>
          <a:xfrm>
            <a:off x="5301289" y="5475770"/>
            <a:ext cx="1750671" cy="367665"/>
          </a:xfrm>
          <a:prstGeom prst="rect">
            <a:avLst/>
          </a:prstGeom>
          <a:noFill/>
        </p:spPr>
        <p:txBody>
          <a:bodyPr wrap="none" rtlCol="0" anchor="ctr" anchorCtr="0">
            <a:spAutoFit/>
          </a:bodyPr>
          <a:lstStyle/>
          <a:p>
            <a:pPr algn="ctr" defTabSz="914217">
              <a:lnSpc>
                <a:spcPts val="2250"/>
              </a:lnSpc>
              <a:buClrTx/>
            </a:pPr>
            <a:r>
              <a:rPr lang="en-US" sz="1600" b="1" kern="1200">
                <a:solidFill>
                  <a:prstClr val="white"/>
                </a:solidFill>
                <a:latin typeface="+mn-lt"/>
                <a:ea typeface="League Spartan" charset="0"/>
                <a:cs typeface="Poppins" pitchFamily="2" charset="77"/>
              </a:rPr>
              <a:t>IMPLEMENTATION</a:t>
            </a:r>
          </a:p>
        </p:txBody>
      </p:sp>
      <p:sp>
        <p:nvSpPr>
          <p:cNvPr id="23" name="TextBox 22">
            <a:extLst>
              <a:ext uri="{FF2B5EF4-FFF2-40B4-BE49-F238E27FC236}">
                <a16:creationId xmlns:a16="http://schemas.microsoft.com/office/drawing/2014/main" id="{266E8589-71A6-B449-AEEF-8C54B4F566AA}"/>
              </a:ext>
            </a:extLst>
          </p:cNvPr>
          <p:cNvSpPr txBox="1"/>
          <p:nvPr/>
        </p:nvSpPr>
        <p:spPr>
          <a:xfrm rot="2700000">
            <a:off x="6217385" y="2348820"/>
            <a:ext cx="1841915" cy="367665"/>
          </a:xfrm>
          <a:prstGeom prst="rect">
            <a:avLst/>
          </a:prstGeom>
          <a:noFill/>
        </p:spPr>
        <p:txBody>
          <a:bodyPr wrap="none" rtlCol="0" anchor="ctr" anchorCtr="0">
            <a:spAutoFit/>
          </a:bodyPr>
          <a:lstStyle/>
          <a:p>
            <a:pPr algn="ctr" defTabSz="914217">
              <a:lnSpc>
                <a:spcPts val="2250"/>
              </a:lnSpc>
              <a:buClrTx/>
            </a:pPr>
            <a:r>
              <a:rPr lang="en-US" sz="1600" b="1" kern="1200">
                <a:solidFill>
                  <a:prstClr val="white"/>
                </a:solidFill>
                <a:latin typeface="Calibri" panose="020F0502020204030204" pitchFamily="34" charset="0"/>
                <a:ea typeface="League Spartan" charset="0"/>
                <a:cs typeface="Calibri" panose="020F0502020204030204" pitchFamily="34" charset="0"/>
              </a:rPr>
              <a:t>SCOPING &amp; DESIGN</a:t>
            </a:r>
          </a:p>
        </p:txBody>
      </p:sp>
      <p:sp>
        <p:nvSpPr>
          <p:cNvPr id="25" name="TextBox 24">
            <a:extLst>
              <a:ext uri="{FF2B5EF4-FFF2-40B4-BE49-F238E27FC236}">
                <a16:creationId xmlns:a16="http://schemas.microsoft.com/office/drawing/2014/main" id="{DBFCDF07-F650-9C49-909D-BBD55A6A5F54}"/>
              </a:ext>
            </a:extLst>
          </p:cNvPr>
          <p:cNvSpPr txBox="1"/>
          <p:nvPr/>
        </p:nvSpPr>
        <p:spPr>
          <a:xfrm rot="17906000">
            <a:off x="4137809" y="2936383"/>
            <a:ext cx="694422" cy="367665"/>
          </a:xfrm>
          <a:prstGeom prst="rect">
            <a:avLst/>
          </a:prstGeom>
          <a:noFill/>
        </p:spPr>
        <p:txBody>
          <a:bodyPr wrap="none" rtlCol="0" anchor="ctr" anchorCtr="0">
            <a:spAutoFit/>
          </a:bodyPr>
          <a:lstStyle/>
          <a:p>
            <a:pPr algn="ctr" defTabSz="914217">
              <a:lnSpc>
                <a:spcPts val="2250"/>
              </a:lnSpc>
              <a:buClrTx/>
            </a:pPr>
            <a:r>
              <a:rPr lang="en-US" sz="1600" b="1" kern="1200">
                <a:solidFill>
                  <a:prstClr val="white"/>
                </a:solidFill>
                <a:latin typeface="Calibri" panose="020F0502020204030204" pitchFamily="34" charset="0"/>
                <a:ea typeface="League Spartan" charset="0"/>
                <a:cs typeface="Calibri" panose="020F0502020204030204" pitchFamily="34" charset="0"/>
              </a:rPr>
              <a:t>ME&amp;L</a:t>
            </a:r>
          </a:p>
        </p:txBody>
      </p:sp>
      <p:grpSp>
        <p:nvGrpSpPr>
          <p:cNvPr id="11" name="Group 10"/>
          <p:cNvGrpSpPr/>
          <p:nvPr/>
        </p:nvGrpSpPr>
        <p:grpSpPr>
          <a:xfrm>
            <a:off x="504259" y="1270894"/>
            <a:ext cx="1909575" cy="1628664"/>
            <a:chOff x="3728945" y="806426"/>
            <a:chExt cx="6766301" cy="5518887"/>
          </a:xfrm>
        </p:grpSpPr>
        <p:grpSp>
          <p:nvGrpSpPr>
            <p:cNvPr id="26" name="Group 25">
              <a:extLst>
                <a:ext uri="{FF2B5EF4-FFF2-40B4-BE49-F238E27FC236}">
                  <a16:creationId xmlns:a16="http://schemas.microsoft.com/office/drawing/2014/main" id="{08473E18-51B4-504D-840B-4EF2695FA7B6}"/>
                </a:ext>
              </a:extLst>
            </p:cNvPr>
            <p:cNvGrpSpPr/>
            <p:nvPr/>
          </p:nvGrpSpPr>
          <p:grpSpPr>
            <a:xfrm rot="20700000">
              <a:off x="3728945" y="1517789"/>
              <a:ext cx="4749214" cy="4807524"/>
              <a:chOff x="6939340" y="2999614"/>
              <a:chExt cx="9498428" cy="9615099"/>
            </a:xfrm>
          </p:grpSpPr>
          <p:sp>
            <p:nvSpPr>
              <p:cNvPr id="5" name="Фигура">
                <a:extLst>
                  <a:ext uri="{FF2B5EF4-FFF2-40B4-BE49-F238E27FC236}">
                    <a16:creationId xmlns:a16="http://schemas.microsoft.com/office/drawing/2014/main" id="{D586AE55-5670-D14A-87F6-535DDE287E15}"/>
                  </a:ext>
                </a:extLst>
              </p:cNvPr>
              <p:cNvSpPr/>
              <p:nvPr/>
            </p:nvSpPr>
            <p:spPr>
              <a:xfrm>
                <a:off x="7344995" y="2999614"/>
                <a:ext cx="5707701" cy="4097611"/>
              </a:xfrm>
              <a:custGeom>
                <a:avLst/>
                <a:gdLst/>
                <a:ahLst/>
                <a:cxnLst>
                  <a:cxn ang="0">
                    <a:pos x="wd2" y="hd2"/>
                  </a:cxn>
                  <a:cxn ang="5400000">
                    <a:pos x="wd2" y="hd2"/>
                  </a:cxn>
                  <a:cxn ang="10800000">
                    <a:pos x="wd2" y="hd2"/>
                  </a:cxn>
                  <a:cxn ang="16200000">
                    <a:pos x="wd2" y="hd2"/>
                  </a:cxn>
                </a:cxnLst>
                <a:rect l="0" t="0" r="r" b="b"/>
                <a:pathLst>
                  <a:path w="21600" h="21600" extrusionOk="0">
                    <a:moveTo>
                      <a:pt x="0" y="17519"/>
                    </a:moveTo>
                    <a:cubicBezTo>
                      <a:pt x="1218" y="12836"/>
                      <a:pt x="3426" y="8778"/>
                      <a:pt x="6333" y="5878"/>
                    </a:cubicBezTo>
                    <a:cubicBezTo>
                      <a:pt x="9229" y="2989"/>
                      <a:pt x="12684" y="1384"/>
                      <a:pt x="16245" y="1275"/>
                    </a:cubicBezTo>
                    <a:lnTo>
                      <a:pt x="16245" y="0"/>
                    </a:lnTo>
                    <a:lnTo>
                      <a:pt x="21600" y="7622"/>
                    </a:lnTo>
                    <a:lnTo>
                      <a:pt x="16519" y="14839"/>
                    </a:lnTo>
                    <a:lnTo>
                      <a:pt x="16539" y="13333"/>
                    </a:lnTo>
                    <a:cubicBezTo>
                      <a:pt x="14774" y="13446"/>
                      <a:pt x="13066" y="14245"/>
                      <a:pt x="11611" y="15641"/>
                    </a:cubicBezTo>
                    <a:cubicBezTo>
                      <a:pt x="10074" y="17114"/>
                      <a:pt x="8884" y="19188"/>
                      <a:pt x="8191" y="21600"/>
                    </a:cubicBezTo>
                    <a:lnTo>
                      <a:pt x="5201" y="14059"/>
                    </a:lnTo>
                    <a:lnTo>
                      <a:pt x="0" y="17519"/>
                    </a:lnTo>
                    <a:close/>
                  </a:path>
                </a:pathLst>
              </a:custGeom>
              <a:solidFill>
                <a:srgbClr val="8AC153"/>
              </a:solidFill>
              <a:ln w="12700" cap="flat">
                <a:noFill/>
                <a:miter lim="400000"/>
              </a:ln>
              <a:effectLst/>
            </p:spPr>
            <p:txBody>
              <a:bodyPr wrap="square" lIns="25400" tIns="25400" rIns="25400" bIns="25400" numCol="1" anchor="ctr">
                <a:noAutofit/>
              </a:bodyPr>
              <a:lstStyle/>
              <a:p>
                <a:pPr algn="ctr" defTabSz="914217">
                  <a:buClrTx/>
                  <a:defRPr sz="3200">
                    <a:solidFill>
                      <a:srgbClr val="000000"/>
                    </a:solidFill>
                    <a:latin typeface="Helvetica Light"/>
                    <a:ea typeface="Helvetica Light"/>
                    <a:cs typeface="Helvetica Light"/>
                    <a:sym typeface="Helvetica Light"/>
                  </a:defRPr>
                </a:pPr>
                <a:endParaRPr sz="1600" kern="1200">
                  <a:latin typeface="Lato Light" panose="020F0502020204030203" pitchFamily="34" charset="0"/>
                  <a:ea typeface="Lato Light" panose="020F0502020204030203" pitchFamily="34" charset="0"/>
                  <a:cs typeface="Lato Light" panose="020F0502020204030203" pitchFamily="34" charset="0"/>
                  <a:sym typeface="Helvetica Light"/>
                </a:endParaRPr>
              </a:p>
            </p:txBody>
          </p:sp>
          <p:sp>
            <p:nvSpPr>
              <p:cNvPr id="6" name="Фигура">
                <a:extLst>
                  <a:ext uri="{FF2B5EF4-FFF2-40B4-BE49-F238E27FC236}">
                    <a16:creationId xmlns:a16="http://schemas.microsoft.com/office/drawing/2014/main" id="{885A3D45-9603-D940-BDA4-F5BDB224A846}"/>
                  </a:ext>
                </a:extLst>
              </p:cNvPr>
              <p:cNvSpPr/>
              <p:nvPr/>
            </p:nvSpPr>
            <p:spPr>
              <a:xfrm>
                <a:off x="6939340" y="5657714"/>
                <a:ext cx="3345796" cy="5931578"/>
              </a:xfrm>
              <a:custGeom>
                <a:avLst/>
                <a:gdLst/>
                <a:ahLst/>
                <a:cxnLst>
                  <a:cxn ang="0">
                    <a:pos x="wd2" y="hd2"/>
                  </a:cxn>
                  <a:cxn ang="5400000">
                    <a:pos x="wd2" y="hd2"/>
                  </a:cxn>
                  <a:cxn ang="10800000">
                    <a:pos x="wd2" y="hd2"/>
                  </a:cxn>
                  <a:cxn ang="16200000">
                    <a:pos x="wd2" y="hd2"/>
                  </a:cxn>
                </a:cxnLst>
                <a:rect l="0" t="0" r="r" b="b"/>
                <a:pathLst>
                  <a:path w="21600" h="21600" extrusionOk="0">
                    <a:moveTo>
                      <a:pt x="12143" y="21600"/>
                    </a:moveTo>
                    <a:cubicBezTo>
                      <a:pt x="7233" y="19348"/>
                      <a:pt x="3676" y="16296"/>
                      <a:pt x="1957" y="12860"/>
                    </a:cubicBezTo>
                    <a:cubicBezTo>
                      <a:pt x="404" y="9758"/>
                      <a:pt x="421" y="6473"/>
                      <a:pt x="2004" y="3376"/>
                    </a:cubicBezTo>
                    <a:lnTo>
                      <a:pt x="0" y="3111"/>
                    </a:lnTo>
                    <a:lnTo>
                      <a:pt x="11486" y="0"/>
                    </a:lnTo>
                    <a:lnTo>
                      <a:pt x="17668" y="6299"/>
                    </a:lnTo>
                    <a:lnTo>
                      <a:pt x="16103" y="5957"/>
                    </a:lnTo>
                    <a:cubicBezTo>
                      <a:pt x="15425" y="7498"/>
                      <a:pt x="15486" y="9113"/>
                      <a:pt x="16281" y="10636"/>
                    </a:cubicBezTo>
                    <a:cubicBezTo>
                      <a:pt x="17201" y="12399"/>
                      <a:pt x="19057" y="13961"/>
                      <a:pt x="21600" y="15110"/>
                    </a:cubicBezTo>
                    <a:lnTo>
                      <a:pt x="10922" y="16221"/>
                    </a:lnTo>
                    <a:lnTo>
                      <a:pt x="12143" y="21600"/>
                    </a:lnTo>
                    <a:close/>
                  </a:path>
                </a:pathLst>
              </a:custGeom>
              <a:solidFill>
                <a:schemeClr val="accent4"/>
              </a:solidFill>
              <a:ln w="12700" cap="flat">
                <a:noFill/>
                <a:miter lim="400000"/>
              </a:ln>
              <a:effectLst/>
            </p:spPr>
            <p:txBody>
              <a:bodyPr wrap="square" lIns="25400" tIns="25400" rIns="25400" bIns="25400" numCol="1" anchor="ctr">
                <a:noAutofit/>
              </a:bodyPr>
              <a:lstStyle/>
              <a:p>
                <a:pPr algn="ctr" defTabSz="914217">
                  <a:buClrTx/>
                  <a:defRPr sz="3200">
                    <a:solidFill>
                      <a:srgbClr val="000000"/>
                    </a:solidFill>
                    <a:latin typeface="Helvetica Light"/>
                    <a:ea typeface="Helvetica Light"/>
                    <a:cs typeface="Helvetica Light"/>
                    <a:sym typeface="Helvetica Light"/>
                  </a:defRPr>
                </a:pPr>
                <a:endParaRPr sz="1600" kern="1200">
                  <a:latin typeface="Lato Light" panose="020F0502020204030203" pitchFamily="34" charset="0"/>
                  <a:ea typeface="Lato Light" panose="020F0502020204030203" pitchFamily="34" charset="0"/>
                  <a:cs typeface="Lato Light" panose="020F0502020204030203" pitchFamily="34" charset="0"/>
                  <a:sym typeface="Helvetica Light"/>
                </a:endParaRPr>
              </a:p>
            </p:txBody>
          </p:sp>
          <p:sp>
            <p:nvSpPr>
              <p:cNvPr id="7" name="Фигура">
                <a:extLst>
                  <a:ext uri="{FF2B5EF4-FFF2-40B4-BE49-F238E27FC236}">
                    <a16:creationId xmlns:a16="http://schemas.microsoft.com/office/drawing/2014/main" id="{0D715008-8C74-FF4A-A975-13C3BC2AA6A1}"/>
                  </a:ext>
                </a:extLst>
              </p:cNvPr>
              <p:cNvSpPr/>
              <p:nvPr/>
            </p:nvSpPr>
            <p:spPr>
              <a:xfrm>
                <a:off x="8612541" y="9753789"/>
                <a:ext cx="5650670" cy="2860924"/>
              </a:xfrm>
              <a:custGeom>
                <a:avLst/>
                <a:gdLst/>
                <a:ahLst/>
                <a:cxnLst>
                  <a:cxn ang="0">
                    <a:pos x="wd2" y="hd2"/>
                  </a:cxn>
                  <a:cxn ang="5400000">
                    <a:pos x="wd2" y="hd2"/>
                  </a:cxn>
                  <a:cxn ang="10800000">
                    <a:pos x="wd2" y="hd2"/>
                  </a:cxn>
                  <a:cxn ang="16200000">
                    <a:pos x="wd2" y="hd2"/>
                  </a:cxn>
                </a:cxnLst>
                <a:rect l="0" t="0" r="r" b="b"/>
                <a:pathLst>
                  <a:path w="21600" h="21182" extrusionOk="0">
                    <a:moveTo>
                      <a:pt x="16772" y="1416"/>
                    </a:moveTo>
                    <a:cubicBezTo>
                      <a:pt x="15262" y="3254"/>
                      <a:pt x="13504" y="4184"/>
                      <a:pt x="11721" y="4086"/>
                    </a:cubicBezTo>
                    <a:cubicBezTo>
                      <a:pt x="10043" y="3994"/>
                      <a:pt x="8412" y="2994"/>
                      <a:pt x="7012" y="1200"/>
                    </a:cubicBezTo>
                    <a:lnTo>
                      <a:pt x="7428" y="0"/>
                    </a:lnTo>
                    <a:lnTo>
                      <a:pt x="0" y="2575"/>
                    </a:lnTo>
                    <a:lnTo>
                      <a:pt x="1031" y="17120"/>
                    </a:lnTo>
                    <a:lnTo>
                      <a:pt x="1691" y="14781"/>
                    </a:lnTo>
                    <a:cubicBezTo>
                      <a:pt x="4368" y="18485"/>
                      <a:pt x="7525" y="20674"/>
                      <a:pt x="10808" y="21103"/>
                    </a:cubicBezTo>
                    <a:cubicBezTo>
                      <a:pt x="14608" y="21600"/>
                      <a:pt x="18390" y="19726"/>
                      <a:pt x="21600" y="15755"/>
                    </a:cubicBezTo>
                    <a:lnTo>
                      <a:pt x="15931" y="13898"/>
                    </a:lnTo>
                    <a:lnTo>
                      <a:pt x="16772" y="1416"/>
                    </a:lnTo>
                    <a:close/>
                  </a:path>
                </a:pathLst>
              </a:custGeom>
              <a:solidFill>
                <a:schemeClr val="accent3"/>
              </a:solidFill>
              <a:ln w="12700" cap="flat">
                <a:noFill/>
                <a:miter lim="400000"/>
              </a:ln>
              <a:effectLst/>
            </p:spPr>
            <p:txBody>
              <a:bodyPr wrap="square" lIns="25400" tIns="25400" rIns="25400" bIns="25400" numCol="1" anchor="ctr">
                <a:noAutofit/>
              </a:bodyPr>
              <a:lstStyle/>
              <a:p>
                <a:pPr algn="ctr" defTabSz="914217">
                  <a:buClrTx/>
                  <a:defRPr sz="3200">
                    <a:solidFill>
                      <a:srgbClr val="000000"/>
                    </a:solidFill>
                    <a:latin typeface="Helvetica Light"/>
                    <a:ea typeface="Helvetica Light"/>
                    <a:cs typeface="Helvetica Light"/>
                    <a:sym typeface="Helvetica Light"/>
                  </a:defRPr>
                </a:pPr>
                <a:endParaRPr sz="1600" kern="1200">
                  <a:latin typeface="Lato Light" panose="020F0502020204030203" pitchFamily="34" charset="0"/>
                  <a:ea typeface="Lato Light" panose="020F0502020204030203" pitchFamily="34" charset="0"/>
                  <a:cs typeface="Lato Light" panose="020F0502020204030203" pitchFamily="34" charset="0"/>
                  <a:sym typeface="Helvetica Light"/>
                </a:endParaRPr>
              </a:p>
            </p:txBody>
          </p:sp>
          <p:sp>
            <p:nvSpPr>
              <p:cNvPr id="8" name="Фигура">
                <a:extLst>
                  <a:ext uri="{FF2B5EF4-FFF2-40B4-BE49-F238E27FC236}">
                    <a16:creationId xmlns:a16="http://schemas.microsoft.com/office/drawing/2014/main" id="{27505B25-B1DB-8049-BD93-69C8BA3F940D}"/>
                  </a:ext>
                </a:extLst>
              </p:cNvPr>
              <p:cNvSpPr/>
              <p:nvPr/>
            </p:nvSpPr>
            <p:spPr>
              <a:xfrm>
                <a:off x="12770597" y="6684788"/>
                <a:ext cx="3657520" cy="5284284"/>
              </a:xfrm>
              <a:custGeom>
                <a:avLst/>
                <a:gdLst/>
                <a:ahLst/>
                <a:cxnLst>
                  <a:cxn ang="0">
                    <a:pos x="wd2" y="hd2"/>
                  </a:cxn>
                  <a:cxn ang="5400000">
                    <a:pos x="wd2" y="hd2"/>
                  </a:cxn>
                  <a:cxn ang="10800000">
                    <a:pos x="wd2" y="hd2"/>
                  </a:cxn>
                  <a:cxn ang="16200000">
                    <a:pos x="wd2" y="hd2"/>
                  </a:cxn>
                </a:cxnLst>
                <a:rect l="0" t="0" r="r" b="b"/>
                <a:pathLst>
                  <a:path w="21031" h="21600" extrusionOk="0">
                    <a:moveTo>
                      <a:pt x="1538" y="12074"/>
                    </a:moveTo>
                    <a:lnTo>
                      <a:pt x="0" y="20251"/>
                    </a:lnTo>
                    <a:lnTo>
                      <a:pt x="11188" y="21600"/>
                    </a:lnTo>
                    <a:lnTo>
                      <a:pt x="9914" y="20545"/>
                    </a:lnTo>
                    <a:cubicBezTo>
                      <a:pt x="14105" y="18392"/>
                      <a:pt x="17331" y="15423"/>
                      <a:pt x="19204" y="11997"/>
                    </a:cubicBezTo>
                    <a:cubicBezTo>
                      <a:pt x="21297" y="8168"/>
                      <a:pt x="21600" y="3961"/>
                      <a:pt x="20069" y="0"/>
                    </a:cubicBezTo>
                    <a:lnTo>
                      <a:pt x="15686" y="5763"/>
                    </a:lnTo>
                    <a:lnTo>
                      <a:pt x="7511" y="3047"/>
                    </a:lnTo>
                    <a:cubicBezTo>
                      <a:pt x="8067" y="4869"/>
                      <a:pt x="7882" y="6765"/>
                      <a:pt x="6978" y="8514"/>
                    </a:cubicBezTo>
                    <a:cubicBezTo>
                      <a:pt x="6061" y="10288"/>
                      <a:pt x="4443" y="11837"/>
                      <a:pt x="2319" y="12973"/>
                    </a:cubicBezTo>
                    <a:lnTo>
                      <a:pt x="1538" y="12074"/>
                    </a:lnTo>
                    <a:close/>
                  </a:path>
                </a:pathLst>
              </a:custGeom>
              <a:solidFill>
                <a:srgbClr val="445469"/>
              </a:solidFill>
              <a:ln w="12700" cap="flat">
                <a:noFill/>
                <a:miter lim="400000"/>
              </a:ln>
              <a:effectLst/>
            </p:spPr>
            <p:txBody>
              <a:bodyPr wrap="square" lIns="25400" tIns="25400" rIns="25400" bIns="25400" numCol="1" anchor="ctr">
                <a:noAutofit/>
              </a:bodyPr>
              <a:lstStyle/>
              <a:p>
                <a:pPr algn="ctr" defTabSz="914217">
                  <a:buClrTx/>
                  <a:defRPr sz="3200">
                    <a:solidFill>
                      <a:srgbClr val="000000"/>
                    </a:solidFill>
                    <a:latin typeface="Helvetica Light"/>
                    <a:ea typeface="Helvetica Light"/>
                    <a:cs typeface="Helvetica Light"/>
                    <a:sym typeface="Helvetica Light"/>
                  </a:defRPr>
                </a:pPr>
                <a:endParaRPr sz="1600" kern="1200">
                  <a:latin typeface="Lato Light" panose="020F0502020204030203" pitchFamily="34" charset="0"/>
                  <a:ea typeface="Lato Light" panose="020F0502020204030203" pitchFamily="34" charset="0"/>
                  <a:cs typeface="Lato Light" panose="020F0502020204030203" pitchFamily="34" charset="0"/>
                  <a:sym typeface="Helvetica Light"/>
                </a:endParaRPr>
              </a:p>
            </p:txBody>
          </p:sp>
          <p:sp>
            <p:nvSpPr>
              <p:cNvPr id="9" name="Фигура">
                <a:extLst>
                  <a:ext uri="{FF2B5EF4-FFF2-40B4-BE49-F238E27FC236}">
                    <a16:creationId xmlns:a16="http://schemas.microsoft.com/office/drawing/2014/main" id="{347CB000-2057-244C-8603-0CD3D629C159}"/>
                  </a:ext>
                </a:extLst>
              </p:cNvPr>
              <p:cNvSpPr/>
              <p:nvPr/>
            </p:nvSpPr>
            <p:spPr>
              <a:xfrm>
                <a:off x="11870163" y="3249255"/>
                <a:ext cx="4567605" cy="4872012"/>
              </a:xfrm>
              <a:custGeom>
                <a:avLst/>
                <a:gdLst/>
                <a:ahLst/>
                <a:cxnLst>
                  <a:cxn ang="0">
                    <a:pos x="wd2" y="hd2"/>
                  </a:cxn>
                  <a:cxn ang="5400000">
                    <a:pos x="wd2" y="hd2"/>
                  </a:cxn>
                  <a:cxn ang="10800000">
                    <a:pos x="wd2" y="hd2"/>
                  </a:cxn>
                  <a:cxn ang="16200000">
                    <a:pos x="wd2" y="hd2"/>
                  </a:cxn>
                </a:cxnLst>
                <a:rect l="0" t="0" r="r" b="b"/>
                <a:pathLst>
                  <a:path w="21600" h="21600" extrusionOk="0">
                    <a:moveTo>
                      <a:pt x="8771" y="17826"/>
                    </a:moveTo>
                    <a:lnTo>
                      <a:pt x="17212" y="21600"/>
                    </a:lnTo>
                    <a:lnTo>
                      <a:pt x="21600" y="13865"/>
                    </a:lnTo>
                    <a:lnTo>
                      <a:pt x="20449" y="14213"/>
                    </a:lnTo>
                    <a:cubicBezTo>
                      <a:pt x="19171" y="10542"/>
                      <a:pt x="16817" y="7282"/>
                      <a:pt x="13655" y="4806"/>
                    </a:cubicBezTo>
                    <a:cubicBezTo>
                      <a:pt x="9816" y="1800"/>
                      <a:pt x="5001" y="105"/>
                      <a:pt x="0" y="0"/>
                    </a:cubicBezTo>
                    <a:lnTo>
                      <a:pt x="5443" y="5231"/>
                    </a:lnTo>
                    <a:lnTo>
                      <a:pt x="457" y="10204"/>
                    </a:lnTo>
                    <a:cubicBezTo>
                      <a:pt x="2779" y="10392"/>
                      <a:pt x="4981" y="11249"/>
                      <a:pt x="6763" y="12657"/>
                    </a:cubicBezTo>
                    <a:cubicBezTo>
                      <a:pt x="8370" y="13927"/>
                      <a:pt x="9566" y="15592"/>
                      <a:pt x="10217" y="17465"/>
                    </a:cubicBezTo>
                    <a:lnTo>
                      <a:pt x="8771" y="17826"/>
                    </a:lnTo>
                    <a:close/>
                  </a:path>
                </a:pathLst>
              </a:custGeom>
              <a:solidFill>
                <a:schemeClr val="accent1"/>
              </a:solidFill>
              <a:ln w="12700" cap="flat">
                <a:noFill/>
                <a:miter lim="400000"/>
              </a:ln>
              <a:effectLst/>
            </p:spPr>
            <p:txBody>
              <a:bodyPr wrap="square" lIns="25400" tIns="25400" rIns="25400" bIns="25400" numCol="1" anchor="ctr">
                <a:noAutofit/>
              </a:bodyPr>
              <a:lstStyle/>
              <a:p>
                <a:pPr algn="ctr" defTabSz="914217">
                  <a:buClrTx/>
                  <a:defRPr sz="3200">
                    <a:solidFill>
                      <a:srgbClr val="000000"/>
                    </a:solidFill>
                    <a:latin typeface="Helvetica Light"/>
                    <a:ea typeface="Helvetica Light"/>
                    <a:cs typeface="Helvetica Light"/>
                    <a:sym typeface="Helvetica Light"/>
                  </a:defRPr>
                </a:pPr>
                <a:endParaRPr sz="1600" kern="1200">
                  <a:latin typeface="Lato Light" panose="020F0502020204030203" pitchFamily="34" charset="0"/>
                  <a:ea typeface="Lato Light" panose="020F0502020204030203" pitchFamily="34" charset="0"/>
                  <a:cs typeface="Lato Light" panose="020F0502020204030203" pitchFamily="34" charset="0"/>
                  <a:sym typeface="Helvetica Light"/>
                </a:endParaRPr>
              </a:p>
            </p:txBody>
          </p:sp>
        </p:grpSp>
        <p:sp>
          <p:nvSpPr>
            <p:cNvPr id="32" name="TextBox 31">
              <a:extLst>
                <a:ext uri="{FF2B5EF4-FFF2-40B4-BE49-F238E27FC236}">
                  <a16:creationId xmlns:a16="http://schemas.microsoft.com/office/drawing/2014/main" id="{682F9377-FB0A-5D4C-9D8C-31ED44F7CC9D}"/>
                </a:ext>
              </a:extLst>
            </p:cNvPr>
            <p:cNvSpPr txBox="1"/>
            <p:nvPr/>
          </p:nvSpPr>
          <p:spPr>
            <a:xfrm>
              <a:off x="7308002" y="806426"/>
              <a:ext cx="3187244" cy="1147223"/>
            </a:xfrm>
            <a:prstGeom prst="rect">
              <a:avLst/>
            </a:prstGeom>
            <a:noFill/>
          </p:spPr>
          <p:txBody>
            <a:bodyPr wrap="square" rtlCol="0" anchor="ctr" anchorCtr="0">
              <a:spAutoFit/>
            </a:bodyPr>
            <a:lstStyle/>
            <a:p>
              <a:pPr algn="ctr" defTabSz="914217">
                <a:buClrTx/>
              </a:pPr>
              <a:r>
                <a:rPr lang="en-US" sz="800" b="1" kern="1200" dirty="0">
                  <a:solidFill>
                    <a:prstClr val="white"/>
                  </a:solidFill>
                  <a:latin typeface="+mn-lt"/>
                  <a:ea typeface="Lato" panose="020F0502020204030203" pitchFamily="34" charset="0"/>
                  <a:cs typeface="Lato" panose="020F0502020204030203" pitchFamily="34" charset="0"/>
                </a:rPr>
                <a:t>Formative GTA methods</a:t>
              </a:r>
              <a:endParaRPr lang="en-US" sz="800" kern="1200" dirty="0">
                <a:solidFill>
                  <a:prstClr val="white"/>
                </a:solidFill>
                <a:latin typeface="+mn-lt"/>
                <a:ea typeface="Lato" panose="020F0502020204030203" pitchFamily="34" charset="0"/>
                <a:cs typeface="Lato" panose="020F0502020204030203" pitchFamily="34" charset="0"/>
              </a:endParaRPr>
            </a:p>
          </p:txBody>
        </p:sp>
      </p:grpSp>
      <p:sp>
        <p:nvSpPr>
          <p:cNvPr id="33" name="TextBox 32">
            <a:extLst>
              <a:ext uri="{FF2B5EF4-FFF2-40B4-BE49-F238E27FC236}">
                <a16:creationId xmlns:a16="http://schemas.microsoft.com/office/drawing/2014/main" id="{2D5514C7-78F9-C145-BBF7-58A21FC27C72}"/>
              </a:ext>
            </a:extLst>
          </p:cNvPr>
          <p:cNvSpPr txBox="1"/>
          <p:nvPr/>
        </p:nvSpPr>
        <p:spPr>
          <a:xfrm>
            <a:off x="9182902" y="3969830"/>
            <a:ext cx="1696856" cy="553998"/>
          </a:xfrm>
          <a:prstGeom prst="rect">
            <a:avLst/>
          </a:prstGeom>
          <a:noFill/>
        </p:spPr>
        <p:txBody>
          <a:bodyPr wrap="square" rtlCol="0" anchor="ctr" anchorCtr="0">
            <a:spAutoFit/>
          </a:bodyPr>
          <a:lstStyle/>
          <a:p>
            <a:pPr algn="ctr" defTabSz="914217">
              <a:lnSpc>
                <a:spcPts val="1750"/>
              </a:lnSpc>
              <a:buClrTx/>
            </a:pPr>
            <a:r>
              <a:rPr lang="en-US" sz="1200" kern="1200">
                <a:solidFill>
                  <a:prstClr val="white"/>
                </a:solidFill>
                <a:latin typeface="Lato" panose="020F0502020204030203" pitchFamily="34" charset="0"/>
                <a:ea typeface="Lato" panose="020F0502020204030203" pitchFamily="34" charset="0"/>
                <a:cs typeface="Lato" panose="020F0502020204030203" pitchFamily="34" charset="0"/>
              </a:rPr>
              <a:t>Iterations, Demo &amp; Feedback</a:t>
            </a:r>
          </a:p>
        </p:txBody>
      </p:sp>
      <p:sp>
        <p:nvSpPr>
          <p:cNvPr id="36" name="TextBox 35">
            <a:extLst>
              <a:ext uri="{FF2B5EF4-FFF2-40B4-BE49-F238E27FC236}">
                <a16:creationId xmlns:a16="http://schemas.microsoft.com/office/drawing/2014/main" id="{6C225976-D77C-DD4E-A80D-EB3CDE3FA4A4}"/>
              </a:ext>
            </a:extLst>
          </p:cNvPr>
          <p:cNvSpPr txBox="1"/>
          <p:nvPr/>
        </p:nvSpPr>
        <p:spPr>
          <a:xfrm>
            <a:off x="2284283" y="1588918"/>
            <a:ext cx="1696856" cy="323165"/>
          </a:xfrm>
          <a:prstGeom prst="rect">
            <a:avLst/>
          </a:prstGeom>
          <a:noFill/>
        </p:spPr>
        <p:txBody>
          <a:bodyPr wrap="square" rtlCol="0" anchor="ctr" anchorCtr="0">
            <a:spAutoFit/>
          </a:bodyPr>
          <a:lstStyle/>
          <a:p>
            <a:pPr algn="ctr" defTabSz="914217">
              <a:lnSpc>
                <a:spcPts val="1750"/>
              </a:lnSpc>
              <a:buClrTx/>
            </a:pPr>
            <a:r>
              <a:rPr lang="en-US" sz="1200" kern="1200" dirty="0">
                <a:solidFill>
                  <a:prstClr val="white"/>
                </a:solidFill>
                <a:latin typeface="Lato" panose="020F0502020204030203" pitchFamily="34" charset="0"/>
                <a:ea typeface="Lato" panose="020F0502020204030203" pitchFamily="34" charset="0"/>
                <a:cs typeface="Lato" panose="020F0502020204030203" pitchFamily="34" charset="0"/>
              </a:rPr>
              <a:t>Requirement Analysis</a:t>
            </a:r>
          </a:p>
        </p:txBody>
      </p:sp>
      <p:sp>
        <p:nvSpPr>
          <p:cNvPr id="4" name="Rectangle 3"/>
          <p:cNvSpPr/>
          <p:nvPr/>
        </p:nvSpPr>
        <p:spPr>
          <a:xfrm>
            <a:off x="0" y="55022"/>
            <a:ext cx="9775433" cy="707886"/>
          </a:xfrm>
          <a:prstGeom prst="rect">
            <a:avLst/>
          </a:prstGeom>
        </p:spPr>
        <p:txBody>
          <a:bodyPr wrap="none">
            <a:spAutoFit/>
          </a:bodyPr>
          <a:lstStyle/>
          <a:p>
            <a:r>
              <a:rPr lang="en-US" sz="4000" dirty="0">
                <a:latin typeface="Candara" panose="020E0502030303020204" pitchFamily="34" charset="0"/>
              </a:rPr>
              <a:t>Phase 3 Measuring transformative change…</a:t>
            </a:r>
            <a:endParaRPr lang="en-MY" sz="4000" dirty="0">
              <a:latin typeface="Candara" panose="020E0502030303020204" pitchFamily="34" charset="0"/>
            </a:endParaRPr>
          </a:p>
        </p:txBody>
      </p:sp>
      <p:sp>
        <p:nvSpPr>
          <p:cNvPr id="12" name="TextBox 11"/>
          <p:cNvSpPr txBox="1"/>
          <p:nvPr/>
        </p:nvSpPr>
        <p:spPr>
          <a:xfrm>
            <a:off x="2339578" y="1057932"/>
            <a:ext cx="5100621" cy="1908215"/>
          </a:xfrm>
          <a:prstGeom prst="rect">
            <a:avLst/>
          </a:prstGeom>
          <a:noFill/>
        </p:spPr>
        <p:txBody>
          <a:bodyPr wrap="square" rtlCol="0">
            <a:spAutoFit/>
          </a:bodyPr>
          <a:lstStyle/>
          <a:p>
            <a:r>
              <a:rPr lang="en-US" sz="2000" b="1" kern="1200" dirty="0">
                <a:solidFill>
                  <a:schemeClr val="tx2">
                    <a:lumMod val="50000"/>
                  </a:schemeClr>
                </a:solidFill>
                <a:latin typeface="+mn-lt"/>
                <a:ea typeface="Lato" panose="020F0502020204030203" pitchFamily="34" charset="0"/>
                <a:cs typeface="Lato" panose="020F0502020204030203" pitchFamily="34" charset="0"/>
              </a:rPr>
              <a:t>What</a:t>
            </a:r>
            <a:r>
              <a:rPr lang="en-US" sz="2000" kern="1200" dirty="0">
                <a:solidFill>
                  <a:schemeClr val="tx2">
                    <a:lumMod val="50000"/>
                  </a:schemeClr>
                </a:solidFill>
                <a:latin typeface="+mn-lt"/>
                <a:ea typeface="Lato" panose="020F0502020204030203" pitchFamily="34" charset="0"/>
                <a:cs typeface="Lato" panose="020F0502020204030203" pitchFamily="34" charset="0"/>
              </a:rPr>
              <a:t>? Methods to assess change in gender norms &amp; dynamics (what, direction, who, why)</a:t>
            </a:r>
          </a:p>
          <a:p>
            <a:endParaRPr lang="en-US" sz="2000" kern="1200" dirty="0">
              <a:solidFill>
                <a:schemeClr val="tx1">
                  <a:lumMod val="50000"/>
                </a:schemeClr>
              </a:solidFill>
              <a:latin typeface="+mn-lt"/>
              <a:ea typeface="Lato" panose="020F0502020204030203" pitchFamily="34" charset="0"/>
              <a:cs typeface="Lato" panose="020F0502020204030203" pitchFamily="34" charset="0"/>
            </a:endParaRPr>
          </a:p>
          <a:p>
            <a:r>
              <a:rPr lang="en-MY" sz="2000" b="1" dirty="0">
                <a:latin typeface="+mn-lt"/>
              </a:rPr>
              <a:t>For what? </a:t>
            </a:r>
            <a:r>
              <a:rPr lang="en-MY" sz="2000" dirty="0">
                <a:latin typeface="+mn-lt"/>
              </a:rPr>
              <a:t> Track, measure, learn, inform, improve, report…</a:t>
            </a:r>
          </a:p>
          <a:p>
            <a:endParaRPr lang="en-MY" sz="1800" dirty="0">
              <a:latin typeface="+mn-lt"/>
            </a:endParaRPr>
          </a:p>
        </p:txBody>
      </p:sp>
      <p:sp>
        <p:nvSpPr>
          <p:cNvPr id="22" name="Google Shape;432;p14"/>
          <p:cNvSpPr/>
          <p:nvPr/>
        </p:nvSpPr>
        <p:spPr>
          <a:xfrm>
            <a:off x="8065340" y="1510812"/>
            <a:ext cx="3943303" cy="2785142"/>
          </a:xfrm>
          <a:prstGeom prst="wedgeRoundRectCallout">
            <a:avLst>
              <a:gd name="adj1" fmla="val -66270"/>
              <a:gd name="adj2" fmla="val -47307"/>
              <a:gd name="adj3" fmla="val 0"/>
            </a:avLst>
          </a:prstGeom>
          <a:solidFill>
            <a:srgbClr val="8AC15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algn="ctr" defTabSz="914217">
              <a:lnSpc>
                <a:spcPts val="1750"/>
              </a:lnSpc>
              <a:buClrTx/>
            </a:pPr>
            <a:endParaRPr lang="en-US" sz="800" kern="1200" dirty="0">
              <a:solidFill>
                <a:schemeClr val="accent3">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2" name="TextBox 1"/>
          <p:cNvSpPr txBox="1"/>
          <p:nvPr/>
        </p:nvSpPr>
        <p:spPr>
          <a:xfrm>
            <a:off x="8273068" y="1913346"/>
            <a:ext cx="3679211" cy="1600438"/>
          </a:xfrm>
          <a:prstGeom prst="rect">
            <a:avLst/>
          </a:prstGeom>
          <a:noFill/>
        </p:spPr>
        <p:txBody>
          <a:bodyPr wrap="square" rtlCol="0">
            <a:spAutoFit/>
          </a:bodyPr>
          <a:lstStyle/>
          <a:p>
            <a:r>
              <a:rPr lang="en-MY" dirty="0">
                <a:solidFill>
                  <a:schemeClr val="tx2">
                    <a:lumMod val="50000"/>
                  </a:schemeClr>
                </a:solidFill>
                <a:latin typeface="+mn-lt"/>
              </a:rPr>
              <a:t>Examples:</a:t>
            </a:r>
          </a:p>
          <a:p>
            <a:pPr marL="285750" indent="-285750">
              <a:buFont typeface="Arial" panose="020B0604020202020204" pitchFamily="34" charset="0"/>
              <a:buChar char="•"/>
            </a:pPr>
            <a:endParaRPr lang="en-MY" dirty="0">
              <a:solidFill>
                <a:schemeClr val="tx2">
                  <a:lumMod val="50000"/>
                </a:schemeClr>
              </a:solidFill>
              <a:latin typeface="+mn-lt"/>
            </a:endParaRPr>
          </a:p>
          <a:p>
            <a:pPr marL="285750" indent="-285750">
              <a:buFont typeface="Arial" panose="020B0604020202020204" pitchFamily="34" charset="0"/>
              <a:buChar char="•"/>
            </a:pPr>
            <a:r>
              <a:rPr lang="en-MY" dirty="0">
                <a:solidFill>
                  <a:schemeClr val="tx2">
                    <a:lumMod val="50000"/>
                  </a:schemeClr>
                </a:solidFill>
                <a:latin typeface="+mn-lt"/>
              </a:rPr>
              <a:t>Gender attitude scales, such as Gender Equitable Men Scales (GEM)</a:t>
            </a:r>
          </a:p>
          <a:p>
            <a:pPr marL="285750" indent="-285750">
              <a:buFont typeface="Arial" panose="020B0604020202020204" pitchFamily="34" charset="0"/>
              <a:buChar char="•"/>
            </a:pPr>
            <a:r>
              <a:rPr lang="en-MY" dirty="0">
                <a:solidFill>
                  <a:schemeClr val="tx2">
                    <a:lumMod val="50000"/>
                  </a:schemeClr>
                </a:solidFill>
                <a:latin typeface="+mn-lt"/>
              </a:rPr>
              <a:t>Adapted women’s empowerment indices measures (to include change in norms)</a:t>
            </a:r>
          </a:p>
          <a:p>
            <a:pPr marL="285750" indent="-285750">
              <a:buFont typeface="Arial" panose="020B0604020202020204" pitchFamily="34" charset="0"/>
              <a:buChar char="•"/>
            </a:pPr>
            <a:r>
              <a:rPr lang="en-MY" dirty="0">
                <a:solidFill>
                  <a:schemeClr val="tx2">
                    <a:lumMod val="50000"/>
                  </a:schemeClr>
                </a:solidFill>
                <a:latin typeface="+mn-lt"/>
              </a:rPr>
              <a:t>Participatory monitoring</a:t>
            </a:r>
            <a:endParaRPr lang="en-MY" dirty="0">
              <a:solidFill>
                <a:schemeClr val="bg1"/>
              </a:solidFill>
              <a:latin typeface="+mn-lt"/>
            </a:endParaRPr>
          </a:p>
        </p:txBody>
      </p:sp>
      <p:sp>
        <p:nvSpPr>
          <p:cNvPr id="24" name="Rounded Rectangular Callout 23">
            <a:extLst>
              <a:ext uri="{FF2B5EF4-FFF2-40B4-BE49-F238E27FC236}">
                <a16:creationId xmlns:a16="http://schemas.microsoft.com/office/drawing/2014/main" id="{3AADBFF6-118A-EA45-B516-0E20142C2405}"/>
              </a:ext>
            </a:extLst>
          </p:cNvPr>
          <p:cNvSpPr/>
          <p:nvPr/>
        </p:nvSpPr>
        <p:spPr>
          <a:xfrm>
            <a:off x="86270" y="1052321"/>
            <a:ext cx="848287" cy="529426"/>
          </a:xfrm>
          <a:prstGeom prst="wedgeRoundRectCallout">
            <a:avLst>
              <a:gd name="adj1" fmla="val -6070"/>
              <a:gd name="adj2" fmla="val 124111"/>
              <a:gd name="adj3" fmla="val 16667"/>
            </a:avLst>
          </a:prstGeom>
          <a:solidFill>
            <a:srgbClr val="8AC1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buClrTx/>
            </a:pPr>
            <a:endParaRPr lang="en-US" sz="1800" kern="1200">
              <a:solidFill>
                <a:prstClr val="white"/>
              </a:solidFill>
              <a:latin typeface="Lato Light" panose="020F0502020204030203" pitchFamily="34" charset="0"/>
            </a:endParaRPr>
          </a:p>
        </p:txBody>
      </p:sp>
      <p:sp>
        <p:nvSpPr>
          <p:cNvPr id="27" name="TextBox 26">
            <a:extLst>
              <a:ext uri="{FF2B5EF4-FFF2-40B4-BE49-F238E27FC236}">
                <a16:creationId xmlns:a16="http://schemas.microsoft.com/office/drawing/2014/main" id="{438BBB67-0774-8943-B03F-7050953219D6}"/>
              </a:ext>
            </a:extLst>
          </p:cNvPr>
          <p:cNvSpPr txBox="1"/>
          <p:nvPr/>
        </p:nvSpPr>
        <p:spPr>
          <a:xfrm>
            <a:off x="54285" y="1018289"/>
            <a:ext cx="926034" cy="584775"/>
          </a:xfrm>
          <a:prstGeom prst="rect">
            <a:avLst/>
          </a:prstGeom>
          <a:noFill/>
        </p:spPr>
        <p:txBody>
          <a:bodyPr wrap="square" rtlCol="0" anchor="ctr" anchorCtr="0">
            <a:spAutoFit/>
          </a:bodyPr>
          <a:lstStyle/>
          <a:p>
            <a:pPr algn="ctr" defTabSz="914217">
              <a:buClrTx/>
            </a:pPr>
            <a:r>
              <a:rPr lang="en-US" sz="800" kern="1200" dirty="0">
                <a:solidFill>
                  <a:prstClr val="white"/>
                </a:solidFill>
                <a:latin typeface="+mn-lt"/>
                <a:ea typeface="Lato" panose="020F0502020204030203" pitchFamily="34" charset="0"/>
                <a:cs typeface="Lato" panose="020F0502020204030203" pitchFamily="34" charset="0"/>
              </a:rPr>
              <a:t>Methods for measuring transformative change</a:t>
            </a:r>
          </a:p>
        </p:txBody>
      </p:sp>
      <p:sp>
        <p:nvSpPr>
          <p:cNvPr id="28" name="TextBox 27"/>
          <p:cNvSpPr txBox="1"/>
          <p:nvPr/>
        </p:nvSpPr>
        <p:spPr>
          <a:xfrm>
            <a:off x="2339578" y="3051408"/>
            <a:ext cx="5074203" cy="1292662"/>
          </a:xfrm>
          <a:prstGeom prst="rect">
            <a:avLst/>
          </a:prstGeom>
          <a:noFill/>
        </p:spPr>
        <p:txBody>
          <a:bodyPr wrap="square" rtlCol="0">
            <a:spAutoFit/>
          </a:bodyPr>
          <a:lstStyle/>
          <a:p>
            <a:pPr lvl="0"/>
            <a:r>
              <a:rPr lang="en-CA" sz="2000" b="1" dirty="0">
                <a:latin typeface="+mn-lt"/>
              </a:rPr>
              <a:t>Characteristics?</a:t>
            </a:r>
          </a:p>
          <a:p>
            <a:pPr marL="285750" lvl="0" indent="-285750">
              <a:buFont typeface="Arial" panose="020B0604020202020204" pitchFamily="34" charset="0"/>
              <a:buChar char="•"/>
            </a:pPr>
            <a:r>
              <a:rPr lang="en-CA" sz="2000" dirty="0">
                <a:latin typeface="+mn-lt"/>
              </a:rPr>
              <a:t>A spectrum, with </a:t>
            </a:r>
            <a:r>
              <a:rPr lang="en-CA" sz="2000" b="1" dirty="0">
                <a:latin typeface="+mn-lt"/>
              </a:rPr>
              <a:t>multiple decisions</a:t>
            </a:r>
            <a:r>
              <a:rPr lang="en-CA" sz="2000" dirty="0">
                <a:latin typeface="+mn-lt"/>
              </a:rPr>
              <a:t> to be made…</a:t>
            </a:r>
            <a:endParaRPr lang="en-MY" sz="2000" dirty="0">
              <a:latin typeface="+mn-lt"/>
            </a:endParaRPr>
          </a:p>
          <a:p>
            <a:pPr lvl="0"/>
            <a:endParaRPr lang="en-CA" sz="1800" b="1" dirty="0">
              <a:latin typeface="+mn-lt"/>
            </a:endParaRPr>
          </a:p>
        </p:txBody>
      </p:sp>
    </p:spTree>
    <p:extLst>
      <p:ext uri="{BB962C8B-B14F-4D97-AF65-F5344CB8AC3E}">
        <p14:creationId xmlns:p14="http://schemas.microsoft.com/office/powerpoint/2010/main" val="15140783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 name="TextBox 20">
            <a:extLst>
              <a:ext uri="{FF2B5EF4-FFF2-40B4-BE49-F238E27FC236}">
                <a16:creationId xmlns:a16="http://schemas.microsoft.com/office/drawing/2014/main" id="{B4779AC8-80D5-2E40-99C0-B2F1BAE2D7C0}"/>
              </a:ext>
            </a:extLst>
          </p:cNvPr>
          <p:cNvSpPr txBox="1"/>
          <p:nvPr/>
        </p:nvSpPr>
        <p:spPr>
          <a:xfrm>
            <a:off x="5301289" y="5475770"/>
            <a:ext cx="1750671" cy="367665"/>
          </a:xfrm>
          <a:prstGeom prst="rect">
            <a:avLst/>
          </a:prstGeom>
          <a:noFill/>
        </p:spPr>
        <p:txBody>
          <a:bodyPr wrap="none" rtlCol="0" anchor="ctr" anchorCtr="0">
            <a:spAutoFit/>
          </a:bodyPr>
          <a:lstStyle/>
          <a:p>
            <a:pPr algn="ctr" defTabSz="914217">
              <a:lnSpc>
                <a:spcPts val="2250"/>
              </a:lnSpc>
              <a:buClrTx/>
            </a:pPr>
            <a:r>
              <a:rPr lang="en-US" sz="1600" b="1" kern="1200">
                <a:solidFill>
                  <a:prstClr val="white"/>
                </a:solidFill>
                <a:latin typeface="+mn-lt"/>
                <a:ea typeface="League Spartan" charset="0"/>
                <a:cs typeface="Poppins" pitchFamily="2" charset="77"/>
              </a:rPr>
              <a:t>IMPLEMENTATION</a:t>
            </a:r>
          </a:p>
        </p:txBody>
      </p:sp>
      <p:sp>
        <p:nvSpPr>
          <p:cNvPr id="23" name="TextBox 22">
            <a:extLst>
              <a:ext uri="{FF2B5EF4-FFF2-40B4-BE49-F238E27FC236}">
                <a16:creationId xmlns:a16="http://schemas.microsoft.com/office/drawing/2014/main" id="{266E8589-71A6-B449-AEEF-8C54B4F566AA}"/>
              </a:ext>
            </a:extLst>
          </p:cNvPr>
          <p:cNvSpPr txBox="1"/>
          <p:nvPr/>
        </p:nvSpPr>
        <p:spPr>
          <a:xfrm rot="2700000">
            <a:off x="6723193" y="2348820"/>
            <a:ext cx="830291" cy="367665"/>
          </a:xfrm>
          <a:prstGeom prst="rect">
            <a:avLst/>
          </a:prstGeom>
          <a:noFill/>
        </p:spPr>
        <p:txBody>
          <a:bodyPr wrap="none" rtlCol="0" anchor="ctr" anchorCtr="0">
            <a:spAutoFit/>
          </a:bodyPr>
          <a:lstStyle/>
          <a:p>
            <a:pPr algn="ctr" defTabSz="914217">
              <a:lnSpc>
                <a:spcPts val="2250"/>
              </a:lnSpc>
              <a:buClrTx/>
            </a:pPr>
            <a:r>
              <a:rPr lang="en-US" sz="1600" b="1" kern="1200">
                <a:solidFill>
                  <a:prstClr val="white"/>
                </a:solidFill>
                <a:latin typeface="Calibri" panose="020F0502020204030204" pitchFamily="34" charset="0"/>
                <a:ea typeface="League Spartan" charset="0"/>
                <a:cs typeface="Calibri" panose="020F0502020204030204" pitchFamily="34" charset="0"/>
              </a:rPr>
              <a:t>DESIGN</a:t>
            </a:r>
          </a:p>
        </p:txBody>
      </p:sp>
      <p:sp>
        <p:nvSpPr>
          <p:cNvPr id="25" name="TextBox 24">
            <a:extLst>
              <a:ext uri="{FF2B5EF4-FFF2-40B4-BE49-F238E27FC236}">
                <a16:creationId xmlns:a16="http://schemas.microsoft.com/office/drawing/2014/main" id="{DBFCDF07-F650-9C49-909D-BBD55A6A5F54}"/>
              </a:ext>
            </a:extLst>
          </p:cNvPr>
          <p:cNvSpPr txBox="1"/>
          <p:nvPr/>
        </p:nvSpPr>
        <p:spPr>
          <a:xfrm rot="17906000">
            <a:off x="4137809" y="2936383"/>
            <a:ext cx="694422" cy="367665"/>
          </a:xfrm>
          <a:prstGeom prst="rect">
            <a:avLst/>
          </a:prstGeom>
          <a:noFill/>
        </p:spPr>
        <p:txBody>
          <a:bodyPr wrap="none" rtlCol="0" anchor="ctr" anchorCtr="0">
            <a:spAutoFit/>
          </a:bodyPr>
          <a:lstStyle/>
          <a:p>
            <a:pPr algn="ctr" defTabSz="914217">
              <a:lnSpc>
                <a:spcPts val="2250"/>
              </a:lnSpc>
              <a:buClrTx/>
            </a:pPr>
            <a:r>
              <a:rPr lang="en-US" sz="1600" b="1" kern="1200">
                <a:solidFill>
                  <a:prstClr val="white"/>
                </a:solidFill>
                <a:latin typeface="Calibri" panose="020F0502020204030204" pitchFamily="34" charset="0"/>
                <a:ea typeface="League Spartan" charset="0"/>
                <a:cs typeface="Calibri" panose="020F0502020204030204" pitchFamily="34" charset="0"/>
              </a:rPr>
              <a:t>ME&amp;L</a:t>
            </a:r>
          </a:p>
        </p:txBody>
      </p:sp>
      <p:sp>
        <p:nvSpPr>
          <p:cNvPr id="33" name="TextBox 32">
            <a:extLst>
              <a:ext uri="{FF2B5EF4-FFF2-40B4-BE49-F238E27FC236}">
                <a16:creationId xmlns:a16="http://schemas.microsoft.com/office/drawing/2014/main" id="{2D5514C7-78F9-C145-BBF7-58A21FC27C72}"/>
              </a:ext>
            </a:extLst>
          </p:cNvPr>
          <p:cNvSpPr txBox="1"/>
          <p:nvPr/>
        </p:nvSpPr>
        <p:spPr>
          <a:xfrm>
            <a:off x="9182902" y="3969830"/>
            <a:ext cx="1696856" cy="553998"/>
          </a:xfrm>
          <a:prstGeom prst="rect">
            <a:avLst/>
          </a:prstGeom>
          <a:noFill/>
        </p:spPr>
        <p:txBody>
          <a:bodyPr wrap="square" rtlCol="0" anchor="ctr" anchorCtr="0">
            <a:spAutoFit/>
          </a:bodyPr>
          <a:lstStyle/>
          <a:p>
            <a:pPr algn="ctr" defTabSz="914217">
              <a:lnSpc>
                <a:spcPts val="1750"/>
              </a:lnSpc>
              <a:buClrTx/>
            </a:pPr>
            <a:r>
              <a:rPr lang="en-US" sz="1200" kern="1200">
                <a:solidFill>
                  <a:prstClr val="white"/>
                </a:solidFill>
                <a:latin typeface="Lato" panose="020F0502020204030203" pitchFamily="34" charset="0"/>
                <a:ea typeface="Lato" panose="020F0502020204030203" pitchFamily="34" charset="0"/>
                <a:cs typeface="Lato" panose="020F0502020204030203" pitchFamily="34" charset="0"/>
              </a:rPr>
              <a:t>Iterations, Demo &amp; Feedback</a:t>
            </a:r>
          </a:p>
        </p:txBody>
      </p:sp>
      <p:sp>
        <p:nvSpPr>
          <p:cNvPr id="36" name="TextBox 35">
            <a:extLst>
              <a:ext uri="{FF2B5EF4-FFF2-40B4-BE49-F238E27FC236}">
                <a16:creationId xmlns:a16="http://schemas.microsoft.com/office/drawing/2014/main" id="{6C225976-D77C-DD4E-A80D-EB3CDE3FA4A4}"/>
              </a:ext>
            </a:extLst>
          </p:cNvPr>
          <p:cNvSpPr txBox="1"/>
          <p:nvPr/>
        </p:nvSpPr>
        <p:spPr>
          <a:xfrm>
            <a:off x="2284283" y="1588918"/>
            <a:ext cx="1696856" cy="323165"/>
          </a:xfrm>
          <a:prstGeom prst="rect">
            <a:avLst/>
          </a:prstGeom>
          <a:noFill/>
        </p:spPr>
        <p:txBody>
          <a:bodyPr wrap="square" rtlCol="0" anchor="ctr" anchorCtr="0">
            <a:spAutoFit/>
          </a:bodyPr>
          <a:lstStyle/>
          <a:p>
            <a:pPr algn="ctr" defTabSz="914217">
              <a:lnSpc>
                <a:spcPts val="1750"/>
              </a:lnSpc>
              <a:buClrTx/>
            </a:pPr>
            <a:r>
              <a:rPr lang="en-US" sz="1200" kern="1200">
                <a:solidFill>
                  <a:prstClr val="white"/>
                </a:solidFill>
                <a:latin typeface="Lato" panose="020F0502020204030203" pitchFamily="34" charset="0"/>
                <a:ea typeface="Lato" panose="020F0502020204030203" pitchFamily="34" charset="0"/>
                <a:cs typeface="Lato" panose="020F0502020204030203" pitchFamily="34" charset="0"/>
              </a:rPr>
              <a:t>Requirement Analysis</a:t>
            </a:r>
          </a:p>
        </p:txBody>
      </p:sp>
      <p:sp>
        <p:nvSpPr>
          <p:cNvPr id="4" name="Rectangle 3"/>
          <p:cNvSpPr/>
          <p:nvPr/>
        </p:nvSpPr>
        <p:spPr>
          <a:xfrm>
            <a:off x="0" y="55022"/>
            <a:ext cx="11429732" cy="707886"/>
          </a:xfrm>
          <a:prstGeom prst="rect">
            <a:avLst/>
          </a:prstGeom>
        </p:spPr>
        <p:txBody>
          <a:bodyPr wrap="none">
            <a:spAutoFit/>
          </a:bodyPr>
          <a:lstStyle/>
          <a:p>
            <a:r>
              <a:rPr lang="en-US" sz="4000" dirty="0">
                <a:latin typeface="Candara" panose="020E0502030303020204" pitchFamily="34" charset="0"/>
              </a:rPr>
              <a:t>…Phase 3 Measuring gender transformative change</a:t>
            </a:r>
            <a:endParaRPr lang="en-MY" sz="4000" dirty="0">
              <a:latin typeface="Candara" panose="020E0502030303020204" pitchFamily="34" charset="0"/>
            </a:endParaRPr>
          </a:p>
        </p:txBody>
      </p:sp>
      <p:pic>
        <p:nvPicPr>
          <p:cNvPr id="22" name="Picture 21"/>
          <p:cNvPicPr/>
          <p:nvPr/>
        </p:nvPicPr>
        <p:blipFill rotWithShape="1">
          <a:blip r:embed="rId3" cstate="email">
            <a:extLst>
              <a:ext uri="{28A0092B-C50C-407E-A947-70E740481C1C}">
                <a14:useLocalDpi xmlns:a14="http://schemas.microsoft.com/office/drawing/2010/main"/>
              </a:ext>
            </a:extLst>
          </a:blip>
          <a:srcRect/>
          <a:stretch/>
        </p:blipFill>
        <p:spPr bwMode="auto">
          <a:xfrm>
            <a:off x="283175" y="2313406"/>
            <a:ext cx="5480222" cy="4057575"/>
          </a:xfrm>
          <a:prstGeom prst="rect">
            <a:avLst/>
          </a:prstGeom>
          <a:ln>
            <a:solidFill>
              <a:schemeClr val="tx2"/>
            </a:solidFill>
          </a:ln>
          <a:effectLst>
            <a:outerShdw blurRad="76200" dir="18900000" sy="23000" kx="-1200000" algn="bl" rotWithShape="0">
              <a:prstClr val="black">
                <a:alpha val="20000"/>
              </a:prstClr>
            </a:outerShdw>
          </a:effectLst>
          <a:extLst>
            <a:ext uri="{53640926-AAD7-44D8-BBD7-CCE9431645EC}">
              <a14:shadowObscured xmlns:a14="http://schemas.microsoft.com/office/drawing/2010/main"/>
            </a:ext>
          </a:extLst>
        </p:spPr>
      </p:pic>
      <p:sp>
        <p:nvSpPr>
          <p:cNvPr id="19" name="TextBox 18"/>
          <p:cNvSpPr txBox="1"/>
          <p:nvPr/>
        </p:nvSpPr>
        <p:spPr>
          <a:xfrm>
            <a:off x="6417200" y="1669636"/>
            <a:ext cx="5074203" cy="1292662"/>
          </a:xfrm>
          <a:prstGeom prst="rect">
            <a:avLst/>
          </a:prstGeom>
          <a:noFill/>
        </p:spPr>
        <p:txBody>
          <a:bodyPr wrap="square" rtlCol="0">
            <a:spAutoFit/>
          </a:bodyPr>
          <a:lstStyle/>
          <a:p>
            <a:pPr lvl="0"/>
            <a:r>
              <a:rPr lang="en-CA" sz="2000" dirty="0">
                <a:latin typeface="+mn-lt"/>
              </a:rPr>
              <a:t>….multiple decisions to be made…</a:t>
            </a:r>
            <a:endParaRPr lang="en-MY" sz="2000" dirty="0">
              <a:latin typeface="+mn-lt"/>
            </a:endParaRPr>
          </a:p>
          <a:p>
            <a:pPr marL="285750" indent="-285750">
              <a:buFont typeface="Arial" panose="020B0604020202020204" pitchFamily="34" charset="0"/>
              <a:buChar char="•"/>
            </a:pPr>
            <a:r>
              <a:rPr lang="en-MY" sz="2000" b="1" dirty="0">
                <a:latin typeface="+mn-lt"/>
              </a:rPr>
              <a:t>Type</a:t>
            </a:r>
            <a:r>
              <a:rPr lang="en-MY" sz="2000" dirty="0">
                <a:latin typeface="+mn-lt"/>
              </a:rPr>
              <a:t>: Qualitative, quantitative, </a:t>
            </a:r>
            <a:r>
              <a:rPr lang="en-MY" sz="2000" b="1" dirty="0">
                <a:latin typeface="+mn-lt"/>
              </a:rPr>
              <a:t>mixed</a:t>
            </a:r>
          </a:p>
          <a:p>
            <a:pPr marL="285750" indent="-285750">
              <a:buFont typeface="Arial" panose="020B0604020202020204" pitchFamily="34" charset="0"/>
              <a:buChar char="•"/>
            </a:pPr>
            <a:r>
              <a:rPr lang="en-MY" sz="2000" b="1" dirty="0">
                <a:latin typeface="+mn-lt"/>
              </a:rPr>
              <a:t>Whose framing</a:t>
            </a:r>
            <a:r>
              <a:rPr lang="en-MY" sz="2000" dirty="0">
                <a:latin typeface="+mn-lt"/>
              </a:rPr>
              <a:t>: Exogenous-endogenous</a:t>
            </a:r>
          </a:p>
          <a:p>
            <a:pPr lvl="0"/>
            <a:endParaRPr lang="en-CA" sz="1800" b="1" dirty="0">
              <a:latin typeface="+mn-lt"/>
            </a:endParaRPr>
          </a:p>
        </p:txBody>
      </p:sp>
      <p:sp>
        <p:nvSpPr>
          <p:cNvPr id="2" name="TextBox 1"/>
          <p:cNvSpPr txBox="1"/>
          <p:nvPr/>
        </p:nvSpPr>
        <p:spPr>
          <a:xfrm>
            <a:off x="4222196" y="6367660"/>
            <a:ext cx="1687651" cy="261610"/>
          </a:xfrm>
          <a:prstGeom prst="rect">
            <a:avLst/>
          </a:prstGeom>
          <a:noFill/>
        </p:spPr>
        <p:txBody>
          <a:bodyPr wrap="square" rtlCol="0">
            <a:spAutoFit/>
          </a:bodyPr>
          <a:lstStyle/>
          <a:p>
            <a:r>
              <a:rPr lang="en-MY" sz="1100" dirty="0">
                <a:latin typeface="Calibri" panose="020F0502020204030204" pitchFamily="34" charset="0"/>
                <a:cs typeface="Calibri" panose="020F0502020204030204" pitchFamily="34" charset="0"/>
              </a:rPr>
              <a:t>McDougall, 2019</a:t>
            </a:r>
          </a:p>
        </p:txBody>
      </p:sp>
    </p:spTree>
    <p:extLst>
      <p:ext uri="{BB962C8B-B14F-4D97-AF65-F5344CB8AC3E}">
        <p14:creationId xmlns:p14="http://schemas.microsoft.com/office/powerpoint/2010/main" val="5715619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txBox="1">
            <a:spLocks noGrp="1"/>
          </p:cNvSpPr>
          <p:nvPr>
            <p:ph type="body" idx="1"/>
          </p:nvPr>
        </p:nvSpPr>
        <p:spPr>
          <a:xfrm>
            <a:off x="746675" y="1043637"/>
            <a:ext cx="10515600" cy="5114180"/>
          </a:xfrm>
          <a:prstGeom prst="rect">
            <a:avLst/>
          </a:prstGeom>
          <a:noFill/>
        </p:spPr>
        <p:txBody>
          <a:bodyPr wrap="square" rtlCol="0">
            <a:spAutoFit/>
          </a:bodyPr>
          <a:lstStyle/>
          <a:p>
            <a:r>
              <a:rPr lang="en-MY" sz="1800" b="1" dirty="0">
                <a:latin typeface="Candara"/>
              </a:rPr>
              <a:t>Members of the GTA Methods Working Group of the CGIAR GENDER Platform: </a:t>
            </a:r>
            <a:r>
              <a:rPr lang="en-MY" sz="1800" dirty="0">
                <a:latin typeface="Candara"/>
              </a:rPr>
              <a:t>Cynthia McDougall, </a:t>
            </a:r>
            <a:r>
              <a:rPr lang="en-MY" sz="1800" dirty="0" err="1">
                <a:latin typeface="Candara"/>
              </a:rPr>
              <a:t>Marlène</a:t>
            </a:r>
            <a:r>
              <a:rPr lang="en-MY" sz="1800" dirty="0">
                <a:latin typeface="Candara"/>
              </a:rPr>
              <a:t> Elias, Steven Cole, Dina Najjar, Jemimah Njuki, Gundula Fischer, Ana Maria Paez-Valencia, Alessandra Galie, Humphrey Jumba</a:t>
            </a:r>
          </a:p>
          <a:p>
            <a:r>
              <a:rPr lang="en-MY" sz="1800" b="1" dirty="0">
                <a:latin typeface="Candara"/>
              </a:rPr>
              <a:t>GTA Working Paper consultants</a:t>
            </a:r>
            <a:r>
              <a:rPr lang="en-MY" sz="1800" dirty="0">
                <a:latin typeface="Candara"/>
              </a:rPr>
              <a:t>: Desiree </a:t>
            </a:r>
            <a:r>
              <a:rPr lang="en-MY" sz="1800" dirty="0" err="1">
                <a:latin typeface="Candara"/>
              </a:rPr>
              <a:t>Zwank</a:t>
            </a:r>
            <a:r>
              <a:rPr lang="en-MY" sz="1800" dirty="0">
                <a:latin typeface="Candara"/>
              </a:rPr>
              <a:t>, Johana </a:t>
            </a:r>
            <a:r>
              <a:rPr lang="en-MY" sz="1800" dirty="0" err="1">
                <a:latin typeface="Candara"/>
              </a:rPr>
              <a:t>Simao</a:t>
            </a:r>
            <a:r>
              <a:rPr lang="en-MY" sz="1800" dirty="0">
                <a:latin typeface="Candara"/>
              </a:rPr>
              <a:t>, Karen </a:t>
            </a:r>
            <a:r>
              <a:rPr lang="en-MY" sz="1800" dirty="0" err="1">
                <a:latin typeface="Candara"/>
              </a:rPr>
              <a:t>Diop</a:t>
            </a:r>
            <a:endParaRPr lang="en-MY" sz="1800" dirty="0">
              <a:latin typeface="Candara"/>
            </a:endParaRPr>
          </a:p>
          <a:p>
            <a:r>
              <a:rPr lang="en-MY" sz="1800" b="1" dirty="0">
                <a:latin typeface="Candara"/>
              </a:rPr>
              <a:t>Coordination</a:t>
            </a:r>
            <a:r>
              <a:rPr lang="en-MY" sz="1800" dirty="0">
                <a:latin typeface="Candara"/>
              </a:rPr>
              <a:t> by: Anna Patel</a:t>
            </a:r>
            <a:endParaRPr lang="en-MY" sz="1800" dirty="0">
              <a:latin typeface="Candara" panose="020E0502030303020204" pitchFamily="34" charset="0"/>
            </a:endParaRPr>
          </a:p>
          <a:p>
            <a:r>
              <a:rPr lang="en-MY" sz="1800" b="1" dirty="0">
                <a:latin typeface="Candara" panose="020E0502030303020204" pitchFamily="34" charset="0"/>
              </a:rPr>
              <a:t>Methods Module co-leads</a:t>
            </a:r>
            <a:r>
              <a:rPr lang="en-MY" sz="1800" dirty="0">
                <a:latin typeface="Candara" panose="020E0502030303020204" pitchFamily="34" charset="0"/>
              </a:rPr>
              <a:t>: Hazel Malapit, Elizabeth Bryan</a:t>
            </a:r>
          </a:p>
          <a:p>
            <a:endParaRPr lang="en-MY" sz="1800" dirty="0">
              <a:latin typeface="Candara" panose="020E0502030303020204" pitchFamily="34" charset="0"/>
            </a:endParaRPr>
          </a:p>
          <a:p>
            <a:pPr marL="114300" indent="0">
              <a:buNone/>
            </a:pPr>
            <a:r>
              <a:rPr lang="en-MY" sz="1800" i="1" dirty="0">
                <a:latin typeface="Candara" panose="020E0502030303020204" pitchFamily="34" charset="0"/>
              </a:rPr>
              <a:t>The </a:t>
            </a:r>
            <a:r>
              <a:rPr lang="en-MY" sz="1800" b="1" i="1" dirty="0">
                <a:latin typeface="Candara" panose="020E0502030303020204" pitchFamily="34" charset="0"/>
              </a:rPr>
              <a:t>scope</a:t>
            </a:r>
            <a:r>
              <a:rPr lang="en-MY" sz="1800" i="1" dirty="0">
                <a:latin typeface="Candara" panose="020E0502030303020204" pitchFamily="34" charset="0"/>
              </a:rPr>
              <a:t> of the GTA Methods Working G</a:t>
            </a:r>
            <a:r>
              <a:rPr lang="en-US" sz="1800" i="1" dirty="0" err="1"/>
              <a:t>roup</a:t>
            </a:r>
            <a:r>
              <a:rPr lang="en-US" sz="1800" i="1" dirty="0"/>
              <a:t> is to synthesize and identify key issues or insights relating to gender transformative methods and tools, including at scale. </a:t>
            </a:r>
          </a:p>
          <a:p>
            <a:r>
              <a:rPr lang="en-US" sz="1800" i="1" dirty="0"/>
              <a:t>Working Paper methodology: Semi-structured interviews with CGIAR researchers (n=5); literature review; iterative reflection and improvement; external review</a:t>
            </a:r>
          </a:p>
          <a:p>
            <a:r>
              <a:rPr lang="en-US" sz="1800" i="1" dirty="0"/>
              <a:t>Outputs: GTA Working Paper (in review) &amp; curated set of resources on the GENDER Platform website</a:t>
            </a:r>
          </a:p>
          <a:p>
            <a:endParaRPr lang="en-US" sz="1800" i="1" dirty="0"/>
          </a:p>
          <a:p>
            <a:pPr marL="114300" indent="0">
              <a:buNone/>
            </a:pPr>
            <a:r>
              <a:rPr lang="en-US" sz="1800" b="1" i="1" dirty="0"/>
              <a:t>This presentation</a:t>
            </a:r>
            <a:r>
              <a:rPr lang="en-US" sz="1800" i="1" dirty="0"/>
              <a:t> draws on this DRAFT Working Paper as well as other emerging resources, processes and insights including from the UN Food Systems Summit GTA Cluster</a:t>
            </a:r>
            <a:endParaRPr lang="en-MY" sz="1800" i="1" dirty="0"/>
          </a:p>
        </p:txBody>
      </p:sp>
    </p:spTree>
    <p:extLst>
      <p:ext uri="{BB962C8B-B14F-4D97-AF65-F5344CB8AC3E}">
        <p14:creationId xmlns:p14="http://schemas.microsoft.com/office/powerpoint/2010/main" val="25756013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 name="TextBox 20">
            <a:extLst>
              <a:ext uri="{FF2B5EF4-FFF2-40B4-BE49-F238E27FC236}">
                <a16:creationId xmlns:a16="http://schemas.microsoft.com/office/drawing/2014/main" id="{B4779AC8-80D5-2E40-99C0-B2F1BAE2D7C0}"/>
              </a:ext>
            </a:extLst>
          </p:cNvPr>
          <p:cNvSpPr txBox="1"/>
          <p:nvPr/>
        </p:nvSpPr>
        <p:spPr>
          <a:xfrm>
            <a:off x="5301289" y="5475770"/>
            <a:ext cx="1750671" cy="367665"/>
          </a:xfrm>
          <a:prstGeom prst="rect">
            <a:avLst/>
          </a:prstGeom>
          <a:noFill/>
        </p:spPr>
        <p:txBody>
          <a:bodyPr wrap="none" rtlCol="0" anchor="ctr" anchorCtr="0">
            <a:spAutoFit/>
          </a:bodyPr>
          <a:lstStyle/>
          <a:p>
            <a:pPr algn="ctr" defTabSz="914217">
              <a:lnSpc>
                <a:spcPts val="2250"/>
              </a:lnSpc>
              <a:buClrTx/>
            </a:pPr>
            <a:r>
              <a:rPr lang="en-US" sz="1600" b="1" kern="1200">
                <a:solidFill>
                  <a:prstClr val="white"/>
                </a:solidFill>
                <a:latin typeface="+mn-lt"/>
                <a:ea typeface="League Spartan" charset="0"/>
                <a:cs typeface="Poppins" pitchFamily="2" charset="77"/>
              </a:rPr>
              <a:t>IMPLEMENTATION</a:t>
            </a:r>
          </a:p>
        </p:txBody>
      </p:sp>
      <p:sp>
        <p:nvSpPr>
          <p:cNvPr id="23" name="TextBox 22">
            <a:extLst>
              <a:ext uri="{FF2B5EF4-FFF2-40B4-BE49-F238E27FC236}">
                <a16:creationId xmlns:a16="http://schemas.microsoft.com/office/drawing/2014/main" id="{266E8589-71A6-B449-AEEF-8C54B4F566AA}"/>
              </a:ext>
            </a:extLst>
          </p:cNvPr>
          <p:cNvSpPr txBox="1"/>
          <p:nvPr/>
        </p:nvSpPr>
        <p:spPr>
          <a:xfrm rot="2700000">
            <a:off x="6723193" y="2348820"/>
            <a:ext cx="830291" cy="367665"/>
          </a:xfrm>
          <a:prstGeom prst="rect">
            <a:avLst/>
          </a:prstGeom>
          <a:noFill/>
        </p:spPr>
        <p:txBody>
          <a:bodyPr wrap="none" rtlCol="0" anchor="ctr" anchorCtr="0">
            <a:spAutoFit/>
          </a:bodyPr>
          <a:lstStyle/>
          <a:p>
            <a:pPr algn="ctr" defTabSz="914217">
              <a:lnSpc>
                <a:spcPts val="2250"/>
              </a:lnSpc>
              <a:buClrTx/>
            </a:pPr>
            <a:r>
              <a:rPr lang="en-US" sz="1600" b="1" kern="1200">
                <a:solidFill>
                  <a:prstClr val="white"/>
                </a:solidFill>
                <a:latin typeface="Calibri" panose="020F0502020204030204" pitchFamily="34" charset="0"/>
                <a:ea typeface="League Spartan" charset="0"/>
                <a:cs typeface="Calibri" panose="020F0502020204030204" pitchFamily="34" charset="0"/>
              </a:rPr>
              <a:t>DESIGN</a:t>
            </a:r>
          </a:p>
        </p:txBody>
      </p:sp>
      <p:sp>
        <p:nvSpPr>
          <p:cNvPr id="25" name="TextBox 24">
            <a:extLst>
              <a:ext uri="{FF2B5EF4-FFF2-40B4-BE49-F238E27FC236}">
                <a16:creationId xmlns:a16="http://schemas.microsoft.com/office/drawing/2014/main" id="{DBFCDF07-F650-9C49-909D-BBD55A6A5F54}"/>
              </a:ext>
            </a:extLst>
          </p:cNvPr>
          <p:cNvSpPr txBox="1"/>
          <p:nvPr/>
        </p:nvSpPr>
        <p:spPr>
          <a:xfrm rot="17906000">
            <a:off x="4137809" y="2936383"/>
            <a:ext cx="694422" cy="367665"/>
          </a:xfrm>
          <a:prstGeom prst="rect">
            <a:avLst/>
          </a:prstGeom>
          <a:noFill/>
        </p:spPr>
        <p:txBody>
          <a:bodyPr wrap="none" rtlCol="0" anchor="ctr" anchorCtr="0">
            <a:spAutoFit/>
          </a:bodyPr>
          <a:lstStyle/>
          <a:p>
            <a:pPr algn="ctr" defTabSz="914217">
              <a:lnSpc>
                <a:spcPts val="2250"/>
              </a:lnSpc>
              <a:buClrTx/>
            </a:pPr>
            <a:r>
              <a:rPr lang="en-US" sz="1600" b="1" kern="1200">
                <a:solidFill>
                  <a:prstClr val="white"/>
                </a:solidFill>
                <a:latin typeface="Calibri" panose="020F0502020204030204" pitchFamily="34" charset="0"/>
                <a:ea typeface="League Spartan" charset="0"/>
                <a:cs typeface="Calibri" panose="020F0502020204030204" pitchFamily="34" charset="0"/>
              </a:rPr>
              <a:t>ME&amp;L</a:t>
            </a:r>
          </a:p>
        </p:txBody>
      </p:sp>
      <p:sp>
        <p:nvSpPr>
          <p:cNvPr id="33" name="TextBox 32">
            <a:extLst>
              <a:ext uri="{FF2B5EF4-FFF2-40B4-BE49-F238E27FC236}">
                <a16:creationId xmlns:a16="http://schemas.microsoft.com/office/drawing/2014/main" id="{2D5514C7-78F9-C145-BBF7-58A21FC27C72}"/>
              </a:ext>
            </a:extLst>
          </p:cNvPr>
          <p:cNvSpPr txBox="1"/>
          <p:nvPr/>
        </p:nvSpPr>
        <p:spPr>
          <a:xfrm>
            <a:off x="9182902" y="3969830"/>
            <a:ext cx="1696856" cy="553998"/>
          </a:xfrm>
          <a:prstGeom prst="rect">
            <a:avLst/>
          </a:prstGeom>
          <a:noFill/>
        </p:spPr>
        <p:txBody>
          <a:bodyPr wrap="square" rtlCol="0" anchor="ctr" anchorCtr="0">
            <a:spAutoFit/>
          </a:bodyPr>
          <a:lstStyle/>
          <a:p>
            <a:pPr algn="ctr" defTabSz="914217">
              <a:lnSpc>
                <a:spcPts val="1750"/>
              </a:lnSpc>
              <a:buClrTx/>
            </a:pPr>
            <a:r>
              <a:rPr lang="en-US" sz="1200" kern="1200">
                <a:solidFill>
                  <a:prstClr val="white"/>
                </a:solidFill>
                <a:latin typeface="Lato" panose="020F0502020204030203" pitchFamily="34" charset="0"/>
                <a:ea typeface="Lato" panose="020F0502020204030203" pitchFamily="34" charset="0"/>
                <a:cs typeface="Lato" panose="020F0502020204030203" pitchFamily="34" charset="0"/>
              </a:rPr>
              <a:t>Iterations, Demo &amp; Feedback</a:t>
            </a:r>
          </a:p>
        </p:txBody>
      </p:sp>
      <p:sp>
        <p:nvSpPr>
          <p:cNvPr id="36" name="TextBox 35">
            <a:extLst>
              <a:ext uri="{FF2B5EF4-FFF2-40B4-BE49-F238E27FC236}">
                <a16:creationId xmlns:a16="http://schemas.microsoft.com/office/drawing/2014/main" id="{6C225976-D77C-DD4E-A80D-EB3CDE3FA4A4}"/>
              </a:ext>
            </a:extLst>
          </p:cNvPr>
          <p:cNvSpPr txBox="1"/>
          <p:nvPr/>
        </p:nvSpPr>
        <p:spPr>
          <a:xfrm>
            <a:off x="2284283" y="1588918"/>
            <a:ext cx="1696856" cy="323165"/>
          </a:xfrm>
          <a:prstGeom prst="rect">
            <a:avLst/>
          </a:prstGeom>
          <a:noFill/>
        </p:spPr>
        <p:txBody>
          <a:bodyPr wrap="square" rtlCol="0" anchor="ctr" anchorCtr="0">
            <a:spAutoFit/>
          </a:bodyPr>
          <a:lstStyle/>
          <a:p>
            <a:pPr algn="ctr" defTabSz="914217">
              <a:lnSpc>
                <a:spcPts val="1750"/>
              </a:lnSpc>
              <a:buClrTx/>
            </a:pPr>
            <a:r>
              <a:rPr lang="en-US" sz="1200" kern="1200">
                <a:solidFill>
                  <a:prstClr val="white"/>
                </a:solidFill>
                <a:latin typeface="Lato" panose="020F0502020204030203" pitchFamily="34" charset="0"/>
                <a:ea typeface="Lato" panose="020F0502020204030203" pitchFamily="34" charset="0"/>
                <a:cs typeface="Lato" panose="020F0502020204030203" pitchFamily="34" charset="0"/>
              </a:rPr>
              <a:t>Requirement Analysis</a:t>
            </a:r>
          </a:p>
        </p:txBody>
      </p:sp>
      <p:sp>
        <p:nvSpPr>
          <p:cNvPr id="4" name="Rectangle 3"/>
          <p:cNvSpPr/>
          <p:nvPr/>
        </p:nvSpPr>
        <p:spPr>
          <a:xfrm>
            <a:off x="0" y="55022"/>
            <a:ext cx="11429732" cy="707886"/>
          </a:xfrm>
          <a:prstGeom prst="rect">
            <a:avLst/>
          </a:prstGeom>
        </p:spPr>
        <p:txBody>
          <a:bodyPr wrap="none">
            <a:spAutoFit/>
          </a:bodyPr>
          <a:lstStyle/>
          <a:p>
            <a:r>
              <a:rPr lang="en-US" sz="4000" dirty="0">
                <a:latin typeface="Candara" panose="020E0502030303020204" pitchFamily="34" charset="0"/>
              </a:rPr>
              <a:t>…Phase 3 Measuring gender transformative change</a:t>
            </a:r>
            <a:endParaRPr lang="en-MY" sz="4000" dirty="0">
              <a:latin typeface="Candara" panose="020E0502030303020204" pitchFamily="34" charset="0"/>
            </a:endParaRPr>
          </a:p>
        </p:txBody>
      </p:sp>
      <p:pic>
        <p:nvPicPr>
          <p:cNvPr id="22" name="Picture 21"/>
          <p:cNvPicPr/>
          <p:nvPr/>
        </p:nvPicPr>
        <p:blipFill rotWithShape="1">
          <a:blip r:embed="rId3" cstate="email">
            <a:extLst>
              <a:ext uri="{28A0092B-C50C-407E-A947-70E740481C1C}">
                <a14:useLocalDpi xmlns:a14="http://schemas.microsoft.com/office/drawing/2010/main"/>
              </a:ext>
            </a:extLst>
          </a:blip>
          <a:srcRect/>
          <a:stretch/>
        </p:blipFill>
        <p:spPr bwMode="auto">
          <a:xfrm>
            <a:off x="283175" y="2313406"/>
            <a:ext cx="5480222" cy="4057575"/>
          </a:xfrm>
          <a:prstGeom prst="rect">
            <a:avLst/>
          </a:prstGeom>
          <a:ln>
            <a:solidFill>
              <a:schemeClr val="tx2"/>
            </a:solidFill>
          </a:ln>
          <a:effectLst>
            <a:outerShdw blurRad="76200" dir="18900000" sy="23000" kx="-1200000" algn="bl" rotWithShape="0">
              <a:prstClr val="black">
                <a:alpha val="20000"/>
              </a:prstClr>
            </a:outerShdw>
          </a:effectLst>
          <a:extLst>
            <a:ext uri="{53640926-AAD7-44D8-BBD7-CCE9431645EC}">
              <a14:shadowObscured xmlns:a14="http://schemas.microsoft.com/office/drawing/2010/main"/>
            </a:ext>
          </a:extLst>
        </p:spPr>
      </p:pic>
      <p:sp>
        <p:nvSpPr>
          <p:cNvPr id="19" name="TextBox 18"/>
          <p:cNvSpPr txBox="1"/>
          <p:nvPr/>
        </p:nvSpPr>
        <p:spPr>
          <a:xfrm>
            <a:off x="6417200" y="1669636"/>
            <a:ext cx="5074203" cy="1292662"/>
          </a:xfrm>
          <a:prstGeom prst="rect">
            <a:avLst/>
          </a:prstGeom>
          <a:noFill/>
        </p:spPr>
        <p:txBody>
          <a:bodyPr wrap="square" rtlCol="0">
            <a:spAutoFit/>
          </a:bodyPr>
          <a:lstStyle/>
          <a:p>
            <a:pPr lvl="0"/>
            <a:r>
              <a:rPr lang="en-CA" sz="2000" dirty="0">
                <a:latin typeface="+mn-lt"/>
              </a:rPr>
              <a:t>….multiple decisions to be made…</a:t>
            </a:r>
            <a:endParaRPr lang="en-MY" sz="2000" dirty="0">
              <a:latin typeface="+mn-lt"/>
            </a:endParaRPr>
          </a:p>
          <a:p>
            <a:pPr marL="285750" indent="-285750">
              <a:buFont typeface="Arial" panose="020B0604020202020204" pitchFamily="34" charset="0"/>
              <a:buChar char="•"/>
            </a:pPr>
            <a:r>
              <a:rPr lang="en-MY" sz="2000" b="1" dirty="0">
                <a:latin typeface="+mn-lt"/>
              </a:rPr>
              <a:t>Type</a:t>
            </a:r>
            <a:r>
              <a:rPr lang="en-MY" sz="2000" dirty="0">
                <a:latin typeface="+mn-lt"/>
              </a:rPr>
              <a:t>: Qualitative, quantitative, </a:t>
            </a:r>
            <a:r>
              <a:rPr lang="en-MY" sz="2000" b="1" dirty="0">
                <a:latin typeface="+mn-lt"/>
              </a:rPr>
              <a:t>mixed</a:t>
            </a:r>
          </a:p>
          <a:p>
            <a:pPr marL="285750" indent="-285750">
              <a:buFont typeface="Arial" panose="020B0604020202020204" pitchFamily="34" charset="0"/>
              <a:buChar char="•"/>
            </a:pPr>
            <a:r>
              <a:rPr lang="en-MY" sz="2000" b="1" dirty="0">
                <a:latin typeface="+mn-lt"/>
              </a:rPr>
              <a:t>Whose framing</a:t>
            </a:r>
            <a:r>
              <a:rPr lang="en-MY" sz="2000" dirty="0">
                <a:latin typeface="+mn-lt"/>
              </a:rPr>
              <a:t>: Exogenous-endogenous</a:t>
            </a:r>
          </a:p>
          <a:p>
            <a:pPr lvl="0"/>
            <a:endParaRPr lang="en-CA" sz="1800" b="1" dirty="0">
              <a:latin typeface="+mn-lt"/>
            </a:endParaRPr>
          </a:p>
        </p:txBody>
      </p:sp>
      <p:sp>
        <p:nvSpPr>
          <p:cNvPr id="2" name="TextBox 1"/>
          <p:cNvSpPr txBox="1"/>
          <p:nvPr/>
        </p:nvSpPr>
        <p:spPr>
          <a:xfrm>
            <a:off x="4222196" y="6367660"/>
            <a:ext cx="1687651" cy="261610"/>
          </a:xfrm>
          <a:prstGeom prst="rect">
            <a:avLst/>
          </a:prstGeom>
          <a:noFill/>
        </p:spPr>
        <p:txBody>
          <a:bodyPr wrap="square" rtlCol="0">
            <a:spAutoFit/>
          </a:bodyPr>
          <a:lstStyle/>
          <a:p>
            <a:r>
              <a:rPr lang="en-MY" sz="1100" dirty="0">
                <a:latin typeface="Calibri" panose="020F0502020204030204" pitchFamily="34" charset="0"/>
                <a:cs typeface="Calibri" panose="020F0502020204030204" pitchFamily="34" charset="0"/>
              </a:rPr>
              <a:t>McDougall, 2019</a:t>
            </a:r>
          </a:p>
        </p:txBody>
      </p:sp>
      <p:sp>
        <p:nvSpPr>
          <p:cNvPr id="12" name="TextBox 11"/>
          <p:cNvSpPr txBox="1"/>
          <p:nvPr/>
        </p:nvSpPr>
        <p:spPr>
          <a:xfrm>
            <a:off x="6417200" y="3043330"/>
            <a:ext cx="5074203" cy="1908215"/>
          </a:xfrm>
          <a:prstGeom prst="rect">
            <a:avLst/>
          </a:prstGeom>
          <a:noFill/>
        </p:spPr>
        <p:txBody>
          <a:bodyPr wrap="square" rtlCol="0">
            <a:spAutoFit/>
          </a:bodyPr>
          <a:lstStyle/>
          <a:p>
            <a:pPr marL="285750" indent="-285750">
              <a:buFont typeface="Arial" panose="020B0604020202020204" pitchFamily="34" charset="0"/>
              <a:buChar char="•"/>
            </a:pPr>
            <a:r>
              <a:rPr lang="en-MY" sz="2000" b="1" dirty="0">
                <a:latin typeface="+mn-lt"/>
              </a:rPr>
              <a:t>Which framing</a:t>
            </a:r>
            <a:r>
              <a:rPr lang="en-MY" sz="2000" dirty="0">
                <a:latin typeface="+mn-lt"/>
              </a:rPr>
              <a:t>: Agency-Relations-Structures vs Types of power vs?</a:t>
            </a:r>
          </a:p>
          <a:p>
            <a:pPr marL="285750" indent="-285750">
              <a:buFont typeface="Arial" panose="020B0604020202020204" pitchFamily="34" charset="0"/>
              <a:buChar char="•"/>
            </a:pPr>
            <a:r>
              <a:rPr lang="en-MY" sz="2000" b="1" dirty="0">
                <a:latin typeface="+mn-lt"/>
              </a:rPr>
              <a:t>Breadth</a:t>
            </a:r>
            <a:r>
              <a:rPr lang="en-MY" sz="2000" dirty="0">
                <a:latin typeface="+mn-lt"/>
              </a:rPr>
              <a:t>: Specific (attitudes) to wide (norms, agency, relations)</a:t>
            </a:r>
          </a:p>
          <a:p>
            <a:pPr marL="285750" indent="-285750">
              <a:buFont typeface="Arial" panose="020B0604020202020204" pitchFamily="34" charset="0"/>
              <a:buChar char="•"/>
            </a:pPr>
            <a:r>
              <a:rPr lang="en-MY" sz="2000" b="1" dirty="0">
                <a:latin typeface="+mn-lt"/>
              </a:rPr>
              <a:t>Range</a:t>
            </a:r>
            <a:r>
              <a:rPr lang="en-MY" sz="2000" dirty="0">
                <a:latin typeface="+mn-lt"/>
              </a:rPr>
              <a:t>: Intended vs/and unintended</a:t>
            </a:r>
          </a:p>
          <a:p>
            <a:pPr lvl="0"/>
            <a:endParaRPr lang="en-CA" sz="1800" b="1" dirty="0">
              <a:latin typeface="+mn-lt"/>
            </a:endParaRPr>
          </a:p>
        </p:txBody>
      </p:sp>
    </p:spTree>
    <p:extLst>
      <p:ext uri="{BB962C8B-B14F-4D97-AF65-F5344CB8AC3E}">
        <p14:creationId xmlns:p14="http://schemas.microsoft.com/office/powerpoint/2010/main" val="34288194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6" name="Group 25">
            <a:extLst>
              <a:ext uri="{FF2B5EF4-FFF2-40B4-BE49-F238E27FC236}">
                <a16:creationId xmlns:a16="http://schemas.microsoft.com/office/drawing/2014/main" id="{08473E18-51B4-504D-840B-4EF2695FA7B6}"/>
              </a:ext>
            </a:extLst>
          </p:cNvPr>
          <p:cNvGrpSpPr/>
          <p:nvPr/>
        </p:nvGrpSpPr>
        <p:grpSpPr>
          <a:xfrm rot="20700000">
            <a:off x="3721393" y="1499833"/>
            <a:ext cx="4749214" cy="4807524"/>
            <a:chOff x="6939340" y="2999665"/>
            <a:chExt cx="9498428" cy="9615048"/>
          </a:xfrm>
        </p:grpSpPr>
        <p:sp>
          <p:nvSpPr>
            <p:cNvPr id="5" name="Фигура">
              <a:extLst>
                <a:ext uri="{FF2B5EF4-FFF2-40B4-BE49-F238E27FC236}">
                  <a16:creationId xmlns:a16="http://schemas.microsoft.com/office/drawing/2014/main" id="{D586AE55-5670-D14A-87F6-535DDE287E15}"/>
                </a:ext>
              </a:extLst>
            </p:cNvPr>
            <p:cNvSpPr/>
            <p:nvPr/>
          </p:nvSpPr>
          <p:spPr>
            <a:xfrm>
              <a:off x="7345178" y="2999665"/>
              <a:ext cx="5707702" cy="4097612"/>
            </a:xfrm>
            <a:custGeom>
              <a:avLst/>
              <a:gdLst/>
              <a:ahLst/>
              <a:cxnLst>
                <a:cxn ang="0">
                  <a:pos x="wd2" y="hd2"/>
                </a:cxn>
                <a:cxn ang="5400000">
                  <a:pos x="wd2" y="hd2"/>
                </a:cxn>
                <a:cxn ang="10800000">
                  <a:pos x="wd2" y="hd2"/>
                </a:cxn>
                <a:cxn ang="16200000">
                  <a:pos x="wd2" y="hd2"/>
                </a:cxn>
              </a:cxnLst>
              <a:rect l="0" t="0" r="r" b="b"/>
              <a:pathLst>
                <a:path w="21600" h="21600" extrusionOk="0">
                  <a:moveTo>
                    <a:pt x="0" y="17519"/>
                  </a:moveTo>
                  <a:cubicBezTo>
                    <a:pt x="1218" y="12836"/>
                    <a:pt x="3426" y="8778"/>
                    <a:pt x="6333" y="5878"/>
                  </a:cubicBezTo>
                  <a:cubicBezTo>
                    <a:pt x="9229" y="2989"/>
                    <a:pt x="12684" y="1384"/>
                    <a:pt x="16245" y="1275"/>
                  </a:cubicBezTo>
                  <a:lnTo>
                    <a:pt x="16245" y="0"/>
                  </a:lnTo>
                  <a:lnTo>
                    <a:pt x="21600" y="7622"/>
                  </a:lnTo>
                  <a:lnTo>
                    <a:pt x="16519" y="14839"/>
                  </a:lnTo>
                  <a:lnTo>
                    <a:pt x="16539" y="13333"/>
                  </a:lnTo>
                  <a:cubicBezTo>
                    <a:pt x="14774" y="13446"/>
                    <a:pt x="13066" y="14245"/>
                    <a:pt x="11611" y="15641"/>
                  </a:cubicBezTo>
                  <a:cubicBezTo>
                    <a:pt x="10074" y="17114"/>
                    <a:pt x="8884" y="19188"/>
                    <a:pt x="8191" y="21600"/>
                  </a:cubicBezTo>
                  <a:lnTo>
                    <a:pt x="5201" y="14059"/>
                  </a:lnTo>
                  <a:lnTo>
                    <a:pt x="0" y="17519"/>
                  </a:lnTo>
                  <a:close/>
                </a:path>
              </a:pathLst>
            </a:custGeom>
            <a:solidFill>
              <a:srgbClr val="8AC153"/>
            </a:solidFill>
            <a:ln w="12700" cap="flat">
              <a:noFill/>
              <a:miter lim="400000"/>
            </a:ln>
            <a:effectLst/>
          </p:spPr>
          <p:txBody>
            <a:bodyPr wrap="square" lIns="25400" tIns="25400" rIns="25400" bIns="25400" numCol="1" anchor="ctr">
              <a:noAutofit/>
            </a:bodyPr>
            <a:lstStyle/>
            <a:p>
              <a:pPr algn="ctr" defTabSz="914217">
                <a:buClrTx/>
                <a:defRPr sz="3200">
                  <a:solidFill>
                    <a:srgbClr val="000000"/>
                  </a:solidFill>
                  <a:latin typeface="Helvetica Light"/>
                  <a:ea typeface="Helvetica Light"/>
                  <a:cs typeface="Helvetica Light"/>
                  <a:sym typeface="Helvetica Light"/>
                </a:defRPr>
              </a:pPr>
              <a:endParaRPr sz="1600" kern="1200">
                <a:latin typeface="Lato Light" panose="020F0502020204030203" pitchFamily="34" charset="0"/>
                <a:ea typeface="Lato Light" panose="020F0502020204030203" pitchFamily="34" charset="0"/>
                <a:cs typeface="Lato Light" panose="020F0502020204030203" pitchFamily="34" charset="0"/>
                <a:sym typeface="Helvetica Light"/>
              </a:endParaRPr>
            </a:p>
          </p:txBody>
        </p:sp>
        <p:sp>
          <p:nvSpPr>
            <p:cNvPr id="6" name="Фигура">
              <a:extLst>
                <a:ext uri="{FF2B5EF4-FFF2-40B4-BE49-F238E27FC236}">
                  <a16:creationId xmlns:a16="http://schemas.microsoft.com/office/drawing/2014/main" id="{885A3D45-9603-D940-BDA4-F5BDB224A846}"/>
                </a:ext>
              </a:extLst>
            </p:cNvPr>
            <p:cNvSpPr/>
            <p:nvPr/>
          </p:nvSpPr>
          <p:spPr>
            <a:xfrm>
              <a:off x="6939340" y="5657714"/>
              <a:ext cx="3345796" cy="5931578"/>
            </a:xfrm>
            <a:custGeom>
              <a:avLst/>
              <a:gdLst/>
              <a:ahLst/>
              <a:cxnLst>
                <a:cxn ang="0">
                  <a:pos x="wd2" y="hd2"/>
                </a:cxn>
                <a:cxn ang="5400000">
                  <a:pos x="wd2" y="hd2"/>
                </a:cxn>
                <a:cxn ang="10800000">
                  <a:pos x="wd2" y="hd2"/>
                </a:cxn>
                <a:cxn ang="16200000">
                  <a:pos x="wd2" y="hd2"/>
                </a:cxn>
              </a:cxnLst>
              <a:rect l="0" t="0" r="r" b="b"/>
              <a:pathLst>
                <a:path w="21600" h="21600" extrusionOk="0">
                  <a:moveTo>
                    <a:pt x="12143" y="21600"/>
                  </a:moveTo>
                  <a:cubicBezTo>
                    <a:pt x="7233" y="19348"/>
                    <a:pt x="3676" y="16296"/>
                    <a:pt x="1957" y="12860"/>
                  </a:cubicBezTo>
                  <a:cubicBezTo>
                    <a:pt x="404" y="9758"/>
                    <a:pt x="421" y="6473"/>
                    <a:pt x="2004" y="3376"/>
                  </a:cubicBezTo>
                  <a:lnTo>
                    <a:pt x="0" y="3111"/>
                  </a:lnTo>
                  <a:lnTo>
                    <a:pt x="11486" y="0"/>
                  </a:lnTo>
                  <a:lnTo>
                    <a:pt x="17668" y="6299"/>
                  </a:lnTo>
                  <a:lnTo>
                    <a:pt x="16103" y="5957"/>
                  </a:lnTo>
                  <a:cubicBezTo>
                    <a:pt x="15425" y="7498"/>
                    <a:pt x="15486" y="9113"/>
                    <a:pt x="16281" y="10636"/>
                  </a:cubicBezTo>
                  <a:cubicBezTo>
                    <a:pt x="17201" y="12399"/>
                    <a:pt x="19057" y="13961"/>
                    <a:pt x="21600" y="15110"/>
                  </a:cubicBezTo>
                  <a:lnTo>
                    <a:pt x="10922" y="16221"/>
                  </a:lnTo>
                  <a:lnTo>
                    <a:pt x="12143" y="21600"/>
                  </a:lnTo>
                  <a:close/>
                </a:path>
              </a:pathLst>
            </a:custGeom>
            <a:solidFill>
              <a:schemeClr val="accent4"/>
            </a:solidFill>
            <a:ln w="12700" cap="flat">
              <a:noFill/>
              <a:miter lim="400000"/>
            </a:ln>
            <a:effectLst/>
          </p:spPr>
          <p:txBody>
            <a:bodyPr wrap="square" lIns="25400" tIns="25400" rIns="25400" bIns="25400" numCol="1" anchor="ctr">
              <a:noAutofit/>
            </a:bodyPr>
            <a:lstStyle/>
            <a:p>
              <a:pPr algn="ctr" defTabSz="914217">
                <a:buClrTx/>
                <a:defRPr sz="3200">
                  <a:solidFill>
                    <a:srgbClr val="000000"/>
                  </a:solidFill>
                  <a:latin typeface="Helvetica Light"/>
                  <a:ea typeface="Helvetica Light"/>
                  <a:cs typeface="Helvetica Light"/>
                  <a:sym typeface="Helvetica Light"/>
                </a:defRPr>
              </a:pPr>
              <a:endParaRPr sz="1600" kern="1200">
                <a:latin typeface="Lato Light" panose="020F0502020204030203" pitchFamily="34" charset="0"/>
                <a:ea typeface="Lato Light" panose="020F0502020204030203" pitchFamily="34" charset="0"/>
                <a:cs typeface="Lato Light" panose="020F0502020204030203" pitchFamily="34" charset="0"/>
                <a:sym typeface="Helvetica Light"/>
              </a:endParaRPr>
            </a:p>
          </p:txBody>
        </p:sp>
        <p:sp>
          <p:nvSpPr>
            <p:cNvPr id="7" name="Фигура">
              <a:extLst>
                <a:ext uri="{FF2B5EF4-FFF2-40B4-BE49-F238E27FC236}">
                  <a16:creationId xmlns:a16="http://schemas.microsoft.com/office/drawing/2014/main" id="{0D715008-8C74-FF4A-A975-13C3BC2AA6A1}"/>
                </a:ext>
              </a:extLst>
            </p:cNvPr>
            <p:cNvSpPr/>
            <p:nvPr/>
          </p:nvSpPr>
          <p:spPr>
            <a:xfrm>
              <a:off x="8612541" y="9753789"/>
              <a:ext cx="5650670" cy="2860924"/>
            </a:xfrm>
            <a:custGeom>
              <a:avLst/>
              <a:gdLst/>
              <a:ahLst/>
              <a:cxnLst>
                <a:cxn ang="0">
                  <a:pos x="wd2" y="hd2"/>
                </a:cxn>
                <a:cxn ang="5400000">
                  <a:pos x="wd2" y="hd2"/>
                </a:cxn>
                <a:cxn ang="10800000">
                  <a:pos x="wd2" y="hd2"/>
                </a:cxn>
                <a:cxn ang="16200000">
                  <a:pos x="wd2" y="hd2"/>
                </a:cxn>
              </a:cxnLst>
              <a:rect l="0" t="0" r="r" b="b"/>
              <a:pathLst>
                <a:path w="21600" h="21182" extrusionOk="0">
                  <a:moveTo>
                    <a:pt x="16772" y="1416"/>
                  </a:moveTo>
                  <a:cubicBezTo>
                    <a:pt x="15262" y="3254"/>
                    <a:pt x="13504" y="4184"/>
                    <a:pt x="11721" y="4086"/>
                  </a:cubicBezTo>
                  <a:cubicBezTo>
                    <a:pt x="10043" y="3994"/>
                    <a:pt x="8412" y="2994"/>
                    <a:pt x="7012" y="1200"/>
                  </a:cubicBezTo>
                  <a:lnTo>
                    <a:pt x="7428" y="0"/>
                  </a:lnTo>
                  <a:lnTo>
                    <a:pt x="0" y="2575"/>
                  </a:lnTo>
                  <a:lnTo>
                    <a:pt x="1031" y="17120"/>
                  </a:lnTo>
                  <a:lnTo>
                    <a:pt x="1691" y="14781"/>
                  </a:lnTo>
                  <a:cubicBezTo>
                    <a:pt x="4368" y="18485"/>
                    <a:pt x="7525" y="20674"/>
                    <a:pt x="10808" y="21103"/>
                  </a:cubicBezTo>
                  <a:cubicBezTo>
                    <a:pt x="14608" y="21600"/>
                    <a:pt x="18390" y="19726"/>
                    <a:pt x="21600" y="15755"/>
                  </a:cubicBezTo>
                  <a:lnTo>
                    <a:pt x="15931" y="13898"/>
                  </a:lnTo>
                  <a:lnTo>
                    <a:pt x="16772" y="1416"/>
                  </a:lnTo>
                  <a:close/>
                </a:path>
              </a:pathLst>
            </a:custGeom>
            <a:solidFill>
              <a:schemeClr val="accent3"/>
            </a:solidFill>
            <a:ln w="12700" cap="flat">
              <a:noFill/>
              <a:miter lim="400000"/>
            </a:ln>
            <a:effectLst/>
          </p:spPr>
          <p:txBody>
            <a:bodyPr wrap="square" lIns="25400" tIns="25400" rIns="25400" bIns="25400" numCol="1" anchor="ctr">
              <a:noAutofit/>
            </a:bodyPr>
            <a:lstStyle/>
            <a:p>
              <a:pPr algn="ctr" defTabSz="914217">
                <a:buClrTx/>
                <a:defRPr sz="3200">
                  <a:solidFill>
                    <a:srgbClr val="000000"/>
                  </a:solidFill>
                  <a:latin typeface="Helvetica Light"/>
                  <a:ea typeface="Helvetica Light"/>
                  <a:cs typeface="Helvetica Light"/>
                  <a:sym typeface="Helvetica Light"/>
                </a:defRPr>
              </a:pPr>
              <a:endParaRPr sz="1600" kern="1200">
                <a:latin typeface="Lato Light" panose="020F0502020204030203" pitchFamily="34" charset="0"/>
                <a:ea typeface="Lato Light" panose="020F0502020204030203" pitchFamily="34" charset="0"/>
                <a:cs typeface="Lato Light" panose="020F0502020204030203" pitchFamily="34" charset="0"/>
                <a:sym typeface="Helvetica Light"/>
              </a:endParaRPr>
            </a:p>
          </p:txBody>
        </p:sp>
        <p:sp>
          <p:nvSpPr>
            <p:cNvPr id="8" name="Фигура">
              <a:extLst>
                <a:ext uri="{FF2B5EF4-FFF2-40B4-BE49-F238E27FC236}">
                  <a16:creationId xmlns:a16="http://schemas.microsoft.com/office/drawing/2014/main" id="{27505B25-B1DB-8049-BD93-69C8BA3F940D}"/>
                </a:ext>
              </a:extLst>
            </p:cNvPr>
            <p:cNvSpPr/>
            <p:nvPr/>
          </p:nvSpPr>
          <p:spPr>
            <a:xfrm>
              <a:off x="12770597" y="6684788"/>
              <a:ext cx="3657520" cy="5284284"/>
            </a:xfrm>
            <a:custGeom>
              <a:avLst/>
              <a:gdLst/>
              <a:ahLst/>
              <a:cxnLst>
                <a:cxn ang="0">
                  <a:pos x="wd2" y="hd2"/>
                </a:cxn>
                <a:cxn ang="5400000">
                  <a:pos x="wd2" y="hd2"/>
                </a:cxn>
                <a:cxn ang="10800000">
                  <a:pos x="wd2" y="hd2"/>
                </a:cxn>
                <a:cxn ang="16200000">
                  <a:pos x="wd2" y="hd2"/>
                </a:cxn>
              </a:cxnLst>
              <a:rect l="0" t="0" r="r" b="b"/>
              <a:pathLst>
                <a:path w="21031" h="21600" extrusionOk="0">
                  <a:moveTo>
                    <a:pt x="1538" y="12074"/>
                  </a:moveTo>
                  <a:lnTo>
                    <a:pt x="0" y="20251"/>
                  </a:lnTo>
                  <a:lnTo>
                    <a:pt x="11188" y="21600"/>
                  </a:lnTo>
                  <a:lnTo>
                    <a:pt x="9914" y="20545"/>
                  </a:lnTo>
                  <a:cubicBezTo>
                    <a:pt x="14105" y="18392"/>
                    <a:pt x="17331" y="15423"/>
                    <a:pt x="19204" y="11997"/>
                  </a:cubicBezTo>
                  <a:cubicBezTo>
                    <a:pt x="21297" y="8168"/>
                    <a:pt x="21600" y="3961"/>
                    <a:pt x="20069" y="0"/>
                  </a:cubicBezTo>
                  <a:lnTo>
                    <a:pt x="15686" y="5763"/>
                  </a:lnTo>
                  <a:lnTo>
                    <a:pt x="7511" y="3047"/>
                  </a:lnTo>
                  <a:cubicBezTo>
                    <a:pt x="8067" y="4869"/>
                    <a:pt x="7882" y="6765"/>
                    <a:pt x="6978" y="8514"/>
                  </a:cubicBezTo>
                  <a:cubicBezTo>
                    <a:pt x="6061" y="10288"/>
                    <a:pt x="4443" y="11837"/>
                    <a:pt x="2319" y="12973"/>
                  </a:cubicBezTo>
                  <a:lnTo>
                    <a:pt x="1538" y="12074"/>
                  </a:lnTo>
                  <a:close/>
                </a:path>
              </a:pathLst>
            </a:custGeom>
            <a:solidFill>
              <a:srgbClr val="445469"/>
            </a:solidFill>
            <a:ln w="12700" cap="flat">
              <a:noFill/>
              <a:miter lim="400000"/>
            </a:ln>
            <a:effectLst/>
          </p:spPr>
          <p:txBody>
            <a:bodyPr wrap="square" lIns="25400" tIns="25400" rIns="25400" bIns="25400" numCol="1" anchor="ctr">
              <a:noAutofit/>
            </a:bodyPr>
            <a:lstStyle/>
            <a:p>
              <a:pPr algn="ctr" defTabSz="914217">
                <a:buClrTx/>
                <a:defRPr sz="3200">
                  <a:solidFill>
                    <a:srgbClr val="000000"/>
                  </a:solidFill>
                  <a:latin typeface="Helvetica Light"/>
                  <a:ea typeface="Helvetica Light"/>
                  <a:cs typeface="Helvetica Light"/>
                  <a:sym typeface="Helvetica Light"/>
                </a:defRPr>
              </a:pPr>
              <a:endParaRPr sz="1600" kern="1200">
                <a:latin typeface="Lato Light" panose="020F0502020204030203" pitchFamily="34" charset="0"/>
                <a:ea typeface="Lato Light" panose="020F0502020204030203" pitchFamily="34" charset="0"/>
                <a:cs typeface="Lato Light" panose="020F0502020204030203" pitchFamily="34" charset="0"/>
                <a:sym typeface="Helvetica Light"/>
              </a:endParaRPr>
            </a:p>
          </p:txBody>
        </p:sp>
        <p:sp>
          <p:nvSpPr>
            <p:cNvPr id="9" name="Фигура">
              <a:extLst>
                <a:ext uri="{FF2B5EF4-FFF2-40B4-BE49-F238E27FC236}">
                  <a16:creationId xmlns:a16="http://schemas.microsoft.com/office/drawing/2014/main" id="{347CB000-2057-244C-8603-0CD3D629C159}"/>
                </a:ext>
              </a:extLst>
            </p:cNvPr>
            <p:cNvSpPr/>
            <p:nvPr/>
          </p:nvSpPr>
          <p:spPr>
            <a:xfrm>
              <a:off x="11870163" y="3249255"/>
              <a:ext cx="4567605" cy="4872012"/>
            </a:xfrm>
            <a:custGeom>
              <a:avLst/>
              <a:gdLst/>
              <a:ahLst/>
              <a:cxnLst>
                <a:cxn ang="0">
                  <a:pos x="wd2" y="hd2"/>
                </a:cxn>
                <a:cxn ang="5400000">
                  <a:pos x="wd2" y="hd2"/>
                </a:cxn>
                <a:cxn ang="10800000">
                  <a:pos x="wd2" y="hd2"/>
                </a:cxn>
                <a:cxn ang="16200000">
                  <a:pos x="wd2" y="hd2"/>
                </a:cxn>
              </a:cxnLst>
              <a:rect l="0" t="0" r="r" b="b"/>
              <a:pathLst>
                <a:path w="21600" h="21600" extrusionOk="0">
                  <a:moveTo>
                    <a:pt x="8771" y="17826"/>
                  </a:moveTo>
                  <a:lnTo>
                    <a:pt x="17212" y="21600"/>
                  </a:lnTo>
                  <a:lnTo>
                    <a:pt x="21600" y="13865"/>
                  </a:lnTo>
                  <a:lnTo>
                    <a:pt x="20449" y="14213"/>
                  </a:lnTo>
                  <a:cubicBezTo>
                    <a:pt x="19171" y="10542"/>
                    <a:pt x="16817" y="7282"/>
                    <a:pt x="13655" y="4806"/>
                  </a:cubicBezTo>
                  <a:cubicBezTo>
                    <a:pt x="9816" y="1800"/>
                    <a:pt x="5001" y="105"/>
                    <a:pt x="0" y="0"/>
                  </a:cubicBezTo>
                  <a:lnTo>
                    <a:pt x="5443" y="5231"/>
                  </a:lnTo>
                  <a:lnTo>
                    <a:pt x="457" y="10204"/>
                  </a:lnTo>
                  <a:cubicBezTo>
                    <a:pt x="2779" y="10392"/>
                    <a:pt x="4981" y="11249"/>
                    <a:pt x="6763" y="12657"/>
                  </a:cubicBezTo>
                  <a:cubicBezTo>
                    <a:pt x="8370" y="13927"/>
                    <a:pt x="9566" y="15592"/>
                    <a:pt x="10217" y="17465"/>
                  </a:cubicBezTo>
                  <a:lnTo>
                    <a:pt x="8771" y="17826"/>
                  </a:lnTo>
                  <a:close/>
                </a:path>
              </a:pathLst>
            </a:custGeom>
            <a:solidFill>
              <a:schemeClr val="accent1"/>
            </a:solidFill>
            <a:ln w="12700" cap="flat">
              <a:noFill/>
              <a:miter lim="400000"/>
            </a:ln>
            <a:effectLst/>
          </p:spPr>
          <p:txBody>
            <a:bodyPr wrap="square" lIns="25400" tIns="25400" rIns="25400" bIns="25400" numCol="1" anchor="ctr">
              <a:noAutofit/>
            </a:bodyPr>
            <a:lstStyle/>
            <a:p>
              <a:pPr algn="ctr" defTabSz="914217">
                <a:buClrTx/>
                <a:defRPr sz="3200">
                  <a:solidFill>
                    <a:srgbClr val="000000"/>
                  </a:solidFill>
                  <a:latin typeface="Helvetica Light"/>
                  <a:ea typeface="Helvetica Light"/>
                  <a:cs typeface="Helvetica Light"/>
                  <a:sym typeface="Helvetica Light"/>
                </a:defRPr>
              </a:pPr>
              <a:endParaRPr sz="1600" kern="1200">
                <a:latin typeface="Lato Light" panose="020F0502020204030203" pitchFamily="34" charset="0"/>
                <a:ea typeface="Lato Light" panose="020F0502020204030203" pitchFamily="34" charset="0"/>
                <a:cs typeface="Lato Light" panose="020F0502020204030203" pitchFamily="34" charset="0"/>
                <a:sym typeface="Helvetica Light"/>
              </a:endParaRPr>
            </a:p>
          </p:txBody>
        </p:sp>
      </p:grpSp>
      <p:sp>
        <p:nvSpPr>
          <p:cNvPr id="21" name="TextBox 20">
            <a:extLst>
              <a:ext uri="{FF2B5EF4-FFF2-40B4-BE49-F238E27FC236}">
                <a16:creationId xmlns:a16="http://schemas.microsoft.com/office/drawing/2014/main" id="{B4779AC8-80D5-2E40-99C0-B2F1BAE2D7C0}"/>
              </a:ext>
            </a:extLst>
          </p:cNvPr>
          <p:cNvSpPr txBox="1"/>
          <p:nvPr/>
        </p:nvSpPr>
        <p:spPr>
          <a:xfrm>
            <a:off x="5301289" y="5475770"/>
            <a:ext cx="1750671" cy="367665"/>
          </a:xfrm>
          <a:prstGeom prst="rect">
            <a:avLst/>
          </a:prstGeom>
          <a:noFill/>
        </p:spPr>
        <p:txBody>
          <a:bodyPr wrap="none" rtlCol="0" anchor="ctr" anchorCtr="0">
            <a:spAutoFit/>
          </a:bodyPr>
          <a:lstStyle/>
          <a:p>
            <a:pPr algn="ctr" defTabSz="914217">
              <a:lnSpc>
                <a:spcPts val="2250"/>
              </a:lnSpc>
              <a:buClrTx/>
            </a:pPr>
            <a:r>
              <a:rPr lang="en-US" sz="1600" b="1" kern="1200">
                <a:solidFill>
                  <a:prstClr val="white"/>
                </a:solidFill>
                <a:latin typeface="+mn-lt"/>
                <a:ea typeface="League Spartan" charset="0"/>
                <a:cs typeface="Poppins" pitchFamily="2" charset="77"/>
              </a:rPr>
              <a:t>IMPLEMENTATION</a:t>
            </a:r>
          </a:p>
        </p:txBody>
      </p:sp>
      <p:sp>
        <p:nvSpPr>
          <p:cNvPr id="23" name="TextBox 22">
            <a:extLst>
              <a:ext uri="{FF2B5EF4-FFF2-40B4-BE49-F238E27FC236}">
                <a16:creationId xmlns:a16="http://schemas.microsoft.com/office/drawing/2014/main" id="{266E8589-71A6-B449-AEEF-8C54B4F566AA}"/>
              </a:ext>
            </a:extLst>
          </p:cNvPr>
          <p:cNvSpPr txBox="1"/>
          <p:nvPr/>
        </p:nvSpPr>
        <p:spPr>
          <a:xfrm rot="2700000">
            <a:off x="6217385" y="2348820"/>
            <a:ext cx="1841915" cy="367665"/>
          </a:xfrm>
          <a:prstGeom prst="rect">
            <a:avLst/>
          </a:prstGeom>
          <a:noFill/>
        </p:spPr>
        <p:txBody>
          <a:bodyPr wrap="none" rtlCol="0" anchor="ctr" anchorCtr="0">
            <a:spAutoFit/>
          </a:bodyPr>
          <a:lstStyle/>
          <a:p>
            <a:pPr algn="ctr" defTabSz="914217">
              <a:lnSpc>
                <a:spcPts val="2250"/>
              </a:lnSpc>
              <a:buClrTx/>
            </a:pPr>
            <a:r>
              <a:rPr lang="en-US" sz="1600" b="1" kern="1200">
                <a:solidFill>
                  <a:prstClr val="white"/>
                </a:solidFill>
                <a:latin typeface="Calibri" panose="020F0502020204030204" pitchFamily="34" charset="0"/>
                <a:ea typeface="League Spartan" charset="0"/>
                <a:cs typeface="Calibri" panose="020F0502020204030204" pitchFamily="34" charset="0"/>
              </a:rPr>
              <a:t>SCOPING &amp; DESIGN</a:t>
            </a:r>
          </a:p>
        </p:txBody>
      </p:sp>
      <p:sp>
        <p:nvSpPr>
          <p:cNvPr id="25" name="TextBox 24">
            <a:extLst>
              <a:ext uri="{FF2B5EF4-FFF2-40B4-BE49-F238E27FC236}">
                <a16:creationId xmlns:a16="http://schemas.microsoft.com/office/drawing/2014/main" id="{DBFCDF07-F650-9C49-909D-BBD55A6A5F54}"/>
              </a:ext>
            </a:extLst>
          </p:cNvPr>
          <p:cNvSpPr txBox="1"/>
          <p:nvPr/>
        </p:nvSpPr>
        <p:spPr>
          <a:xfrm rot="17906000">
            <a:off x="4137809" y="2936383"/>
            <a:ext cx="694422" cy="367665"/>
          </a:xfrm>
          <a:prstGeom prst="rect">
            <a:avLst/>
          </a:prstGeom>
          <a:noFill/>
        </p:spPr>
        <p:txBody>
          <a:bodyPr wrap="none" rtlCol="0" anchor="ctr" anchorCtr="0">
            <a:spAutoFit/>
          </a:bodyPr>
          <a:lstStyle/>
          <a:p>
            <a:pPr algn="ctr" defTabSz="914217">
              <a:lnSpc>
                <a:spcPts val="2250"/>
              </a:lnSpc>
              <a:buClrTx/>
            </a:pPr>
            <a:r>
              <a:rPr lang="en-US" sz="1600" b="1" kern="1200">
                <a:solidFill>
                  <a:prstClr val="white"/>
                </a:solidFill>
                <a:latin typeface="Calibri" panose="020F0502020204030204" pitchFamily="34" charset="0"/>
                <a:ea typeface="League Spartan" charset="0"/>
                <a:cs typeface="Calibri" panose="020F0502020204030204" pitchFamily="34" charset="0"/>
              </a:rPr>
              <a:t>ME&amp;L</a:t>
            </a:r>
          </a:p>
        </p:txBody>
      </p:sp>
      <p:sp>
        <p:nvSpPr>
          <p:cNvPr id="32" name="TextBox 31">
            <a:extLst>
              <a:ext uri="{FF2B5EF4-FFF2-40B4-BE49-F238E27FC236}">
                <a16:creationId xmlns:a16="http://schemas.microsoft.com/office/drawing/2014/main" id="{682F9377-FB0A-5D4C-9D8C-31ED44F7CC9D}"/>
              </a:ext>
            </a:extLst>
          </p:cNvPr>
          <p:cNvSpPr txBox="1"/>
          <p:nvPr/>
        </p:nvSpPr>
        <p:spPr>
          <a:xfrm>
            <a:off x="8274232" y="1474329"/>
            <a:ext cx="1696856" cy="553998"/>
          </a:xfrm>
          <a:prstGeom prst="rect">
            <a:avLst/>
          </a:prstGeom>
          <a:noFill/>
        </p:spPr>
        <p:txBody>
          <a:bodyPr wrap="square" rtlCol="0" anchor="ctr" anchorCtr="0">
            <a:spAutoFit/>
          </a:bodyPr>
          <a:lstStyle/>
          <a:p>
            <a:pPr algn="ctr" defTabSz="914217">
              <a:lnSpc>
                <a:spcPts val="1750"/>
              </a:lnSpc>
              <a:buClrTx/>
            </a:pPr>
            <a:r>
              <a:rPr lang="en-US" sz="1200" kern="1200">
                <a:solidFill>
                  <a:prstClr val="white"/>
                </a:solidFill>
                <a:latin typeface="Lato" panose="020F0502020204030203" pitchFamily="34" charset="0"/>
                <a:ea typeface="Lato" panose="020F0502020204030203" pitchFamily="34" charset="0"/>
                <a:cs typeface="Lato" panose="020F0502020204030203" pitchFamily="34" charset="0"/>
              </a:rPr>
              <a:t>Design document &amp; prototype</a:t>
            </a:r>
          </a:p>
        </p:txBody>
      </p:sp>
      <p:sp>
        <p:nvSpPr>
          <p:cNvPr id="33" name="TextBox 32">
            <a:extLst>
              <a:ext uri="{FF2B5EF4-FFF2-40B4-BE49-F238E27FC236}">
                <a16:creationId xmlns:a16="http://schemas.microsoft.com/office/drawing/2014/main" id="{2D5514C7-78F9-C145-BBF7-58A21FC27C72}"/>
              </a:ext>
            </a:extLst>
          </p:cNvPr>
          <p:cNvSpPr txBox="1"/>
          <p:nvPr/>
        </p:nvSpPr>
        <p:spPr>
          <a:xfrm>
            <a:off x="9182902" y="3969830"/>
            <a:ext cx="1696856" cy="553998"/>
          </a:xfrm>
          <a:prstGeom prst="rect">
            <a:avLst/>
          </a:prstGeom>
          <a:noFill/>
        </p:spPr>
        <p:txBody>
          <a:bodyPr wrap="square" rtlCol="0" anchor="ctr" anchorCtr="0">
            <a:spAutoFit/>
          </a:bodyPr>
          <a:lstStyle/>
          <a:p>
            <a:pPr algn="ctr" defTabSz="914217">
              <a:lnSpc>
                <a:spcPts val="1750"/>
              </a:lnSpc>
              <a:buClrTx/>
            </a:pPr>
            <a:r>
              <a:rPr lang="en-US" sz="1200" kern="1200">
                <a:solidFill>
                  <a:prstClr val="white"/>
                </a:solidFill>
                <a:latin typeface="Lato" panose="020F0502020204030203" pitchFamily="34" charset="0"/>
                <a:ea typeface="Lato" panose="020F0502020204030203" pitchFamily="34" charset="0"/>
                <a:cs typeface="Lato" panose="020F0502020204030203" pitchFamily="34" charset="0"/>
              </a:rPr>
              <a:t>Iterations, Demo &amp; Feedback</a:t>
            </a:r>
          </a:p>
        </p:txBody>
      </p:sp>
      <p:sp>
        <p:nvSpPr>
          <p:cNvPr id="34" name="TextBox 33">
            <a:extLst>
              <a:ext uri="{FF2B5EF4-FFF2-40B4-BE49-F238E27FC236}">
                <a16:creationId xmlns:a16="http://schemas.microsoft.com/office/drawing/2014/main" id="{438BBB67-0774-8943-B03F-7050953219D6}"/>
              </a:ext>
            </a:extLst>
          </p:cNvPr>
          <p:cNvSpPr txBox="1"/>
          <p:nvPr/>
        </p:nvSpPr>
        <p:spPr>
          <a:xfrm>
            <a:off x="8138712" y="5862901"/>
            <a:ext cx="1696856" cy="553998"/>
          </a:xfrm>
          <a:prstGeom prst="rect">
            <a:avLst/>
          </a:prstGeom>
          <a:noFill/>
        </p:spPr>
        <p:txBody>
          <a:bodyPr wrap="square" rtlCol="0" anchor="ctr" anchorCtr="0">
            <a:spAutoFit/>
          </a:bodyPr>
          <a:lstStyle/>
          <a:p>
            <a:pPr algn="ctr" defTabSz="914217">
              <a:lnSpc>
                <a:spcPts val="1750"/>
              </a:lnSpc>
              <a:buClrTx/>
            </a:pPr>
            <a:r>
              <a:rPr lang="en-US" sz="1200" kern="1200">
                <a:solidFill>
                  <a:prstClr val="white"/>
                </a:solidFill>
                <a:latin typeface="Lato" panose="020F0502020204030203" pitchFamily="34" charset="0"/>
                <a:ea typeface="Lato" panose="020F0502020204030203" pitchFamily="34" charset="0"/>
                <a:cs typeface="Lato" panose="020F0502020204030203" pitchFamily="34" charset="0"/>
              </a:rPr>
              <a:t>Iterations, Demo &amp; Feedback</a:t>
            </a:r>
          </a:p>
        </p:txBody>
      </p:sp>
      <p:sp>
        <p:nvSpPr>
          <p:cNvPr id="35" name="TextBox 34">
            <a:extLst>
              <a:ext uri="{FF2B5EF4-FFF2-40B4-BE49-F238E27FC236}">
                <a16:creationId xmlns:a16="http://schemas.microsoft.com/office/drawing/2014/main" id="{1792E212-8F81-6240-A81E-20D841496851}"/>
              </a:ext>
            </a:extLst>
          </p:cNvPr>
          <p:cNvSpPr txBox="1"/>
          <p:nvPr/>
        </p:nvSpPr>
        <p:spPr>
          <a:xfrm>
            <a:off x="1312797" y="3969830"/>
            <a:ext cx="1696856" cy="553998"/>
          </a:xfrm>
          <a:prstGeom prst="rect">
            <a:avLst/>
          </a:prstGeom>
          <a:noFill/>
        </p:spPr>
        <p:txBody>
          <a:bodyPr wrap="square" rtlCol="0" anchor="ctr" anchorCtr="0">
            <a:spAutoFit/>
          </a:bodyPr>
          <a:lstStyle/>
          <a:p>
            <a:pPr algn="ctr" defTabSz="914217">
              <a:lnSpc>
                <a:spcPts val="1750"/>
              </a:lnSpc>
              <a:buClrTx/>
            </a:pPr>
            <a:r>
              <a:rPr lang="en-US" sz="1200" kern="1200">
                <a:solidFill>
                  <a:prstClr val="white"/>
                </a:solidFill>
                <a:latin typeface="Lato" panose="020F0502020204030203" pitchFamily="34" charset="0"/>
                <a:ea typeface="Lato" panose="020F0502020204030203" pitchFamily="34" charset="0"/>
                <a:cs typeface="Lato" panose="020F0502020204030203" pitchFamily="34" charset="0"/>
              </a:rPr>
              <a:t>Production &amp; Technical Support</a:t>
            </a:r>
          </a:p>
        </p:txBody>
      </p:sp>
      <p:sp>
        <p:nvSpPr>
          <p:cNvPr id="36" name="TextBox 35">
            <a:extLst>
              <a:ext uri="{FF2B5EF4-FFF2-40B4-BE49-F238E27FC236}">
                <a16:creationId xmlns:a16="http://schemas.microsoft.com/office/drawing/2014/main" id="{6C225976-D77C-DD4E-A80D-EB3CDE3FA4A4}"/>
              </a:ext>
            </a:extLst>
          </p:cNvPr>
          <p:cNvSpPr txBox="1"/>
          <p:nvPr/>
        </p:nvSpPr>
        <p:spPr>
          <a:xfrm>
            <a:off x="2284283" y="1588918"/>
            <a:ext cx="1696856" cy="323165"/>
          </a:xfrm>
          <a:prstGeom prst="rect">
            <a:avLst/>
          </a:prstGeom>
          <a:noFill/>
        </p:spPr>
        <p:txBody>
          <a:bodyPr wrap="square" rtlCol="0" anchor="ctr" anchorCtr="0">
            <a:spAutoFit/>
          </a:bodyPr>
          <a:lstStyle/>
          <a:p>
            <a:pPr algn="ctr" defTabSz="914217">
              <a:lnSpc>
                <a:spcPts val="1750"/>
              </a:lnSpc>
              <a:buClrTx/>
            </a:pPr>
            <a:r>
              <a:rPr lang="en-US" sz="1200" kern="1200">
                <a:solidFill>
                  <a:prstClr val="white"/>
                </a:solidFill>
                <a:latin typeface="Lato" panose="020F0502020204030203" pitchFamily="34" charset="0"/>
                <a:ea typeface="Lato" panose="020F0502020204030203" pitchFamily="34" charset="0"/>
                <a:cs typeface="Lato" panose="020F0502020204030203" pitchFamily="34" charset="0"/>
              </a:rPr>
              <a:t>Requirement Analysis</a:t>
            </a:r>
          </a:p>
        </p:txBody>
      </p:sp>
      <p:sp>
        <p:nvSpPr>
          <p:cNvPr id="4" name="Rectangle 3"/>
          <p:cNvSpPr/>
          <p:nvPr/>
        </p:nvSpPr>
        <p:spPr>
          <a:xfrm>
            <a:off x="180087" y="251972"/>
            <a:ext cx="3612931" cy="1815882"/>
          </a:xfrm>
          <a:prstGeom prst="rect">
            <a:avLst/>
          </a:prstGeom>
        </p:spPr>
        <p:txBody>
          <a:bodyPr wrap="square">
            <a:spAutoFit/>
          </a:bodyPr>
          <a:lstStyle/>
          <a:p>
            <a:r>
              <a:rPr lang="en-US" sz="4000" dirty="0">
                <a:latin typeface="Candara" panose="020E0502030303020204" pitchFamily="34" charset="0"/>
              </a:rPr>
              <a:t>All 3 phases: </a:t>
            </a:r>
          </a:p>
          <a:p>
            <a:pPr marL="285750" indent="-285750">
              <a:buFont typeface="Arial" panose="020B0604020202020204" pitchFamily="34" charset="0"/>
              <a:buChar char="•"/>
            </a:pPr>
            <a:r>
              <a:rPr lang="en-US" sz="1800" dirty="0">
                <a:latin typeface="+mn-lt"/>
              </a:rPr>
              <a:t>Value in engaging coherently with GTA across all 3 phases for strengthening fit, effectiveness </a:t>
            </a:r>
            <a:r>
              <a:rPr lang="en-US" sz="1800" dirty="0">
                <a:latin typeface="Calibri" panose="020F0502020204030204" pitchFamily="34" charset="0"/>
                <a:cs typeface="Calibri" panose="020F0502020204030204" pitchFamily="34" charset="0"/>
              </a:rPr>
              <a:t>and learning</a:t>
            </a:r>
            <a:endParaRPr lang="en-MY" sz="1800" dirty="0">
              <a:latin typeface="Calibri" panose="020F0502020204030204" pitchFamily="34" charset="0"/>
              <a:cs typeface="Calibri" panose="020F0502020204030204" pitchFamily="34" charset="0"/>
            </a:endParaRPr>
          </a:p>
        </p:txBody>
      </p:sp>
      <p:sp>
        <p:nvSpPr>
          <p:cNvPr id="10" name="TextBox 9"/>
          <p:cNvSpPr txBox="1"/>
          <p:nvPr/>
        </p:nvSpPr>
        <p:spPr>
          <a:xfrm>
            <a:off x="4998408" y="3260823"/>
            <a:ext cx="2267964" cy="1631216"/>
          </a:xfrm>
          <a:prstGeom prst="rect">
            <a:avLst/>
          </a:prstGeom>
          <a:noFill/>
        </p:spPr>
        <p:txBody>
          <a:bodyPr wrap="square" rtlCol="0">
            <a:spAutoFit/>
          </a:bodyPr>
          <a:lstStyle/>
          <a:p>
            <a:r>
              <a:rPr lang="en-MY" sz="1200" dirty="0">
                <a:latin typeface="+mn-lt"/>
              </a:rPr>
              <a:t>	E.g., </a:t>
            </a:r>
          </a:p>
          <a:p>
            <a:pPr marL="285750" indent="-285750">
              <a:buFont typeface="Arial" panose="020B0604020202020204" pitchFamily="34" charset="0"/>
              <a:buChar char="•"/>
            </a:pPr>
            <a:r>
              <a:rPr lang="en-CA" sz="1200" dirty="0">
                <a:latin typeface="+mn-lt"/>
              </a:rPr>
              <a:t>Social Analysis and Action in Food and Nutrition Security (</a:t>
            </a:r>
            <a:r>
              <a:rPr lang="en-CA" sz="1200" dirty="0" err="1">
                <a:latin typeface="+mn-lt"/>
              </a:rPr>
              <a:t>Mekuria</a:t>
            </a:r>
            <a:r>
              <a:rPr lang="en-CA" sz="1200" dirty="0">
                <a:latin typeface="+mn-lt"/>
              </a:rPr>
              <a:t> et al. 2015)</a:t>
            </a:r>
          </a:p>
          <a:p>
            <a:pPr marL="285750" indent="-285750">
              <a:buFont typeface="Arial" panose="020B0604020202020204" pitchFamily="34" charset="0"/>
              <a:buChar char="•"/>
            </a:pPr>
            <a:r>
              <a:rPr lang="en-CA" sz="1200" dirty="0">
                <a:latin typeface="+mn-lt"/>
              </a:rPr>
              <a:t>PAR + GTA (BCC/drama) case (Cole et al.2020)</a:t>
            </a:r>
          </a:p>
          <a:p>
            <a:pPr marL="285750" indent="-285750">
              <a:buFont typeface="Arial" panose="020B0604020202020204" pitchFamily="34" charset="0"/>
              <a:buChar char="•"/>
            </a:pPr>
            <a:endParaRPr lang="en-MY" dirty="0"/>
          </a:p>
          <a:p>
            <a:pPr marL="285750" indent="-285750">
              <a:buFont typeface="Arial" panose="020B0604020202020204" pitchFamily="34" charset="0"/>
              <a:buChar char="•"/>
            </a:pPr>
            <a:endParaRPr lang="en-MY" dirty="0"/>
          </a:p>
        </p:txBody>
      </p:sp>
    </p:spTree>
    <p:extLst>
      <p:ext uri="{BB962C8B-B14F-4D97-AF65-F5344CB8AC3E}">
        <p14:creationId xmlns:p14="http://schemas.microsoft.com/office/powerpoint/2010/main" val="19060153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80"/>
        <p:cNvGrpSpPr/>
        <p:nvPr/>
      </p:nvGrpSpPr>
      <p:grpSpPr>
        <a:xfrm>
          <a:off x="0" y="0"/>
          <a:ext cx="0" cy="0"/>
          <a:chOff x="0" y="0"/>
          <a:chExt cx="0" cy="0"/>
        </a:xfrm>
      </p:grpSpPr>
      <p:sp>
        <p:nvSpPr>
          <p:cNvPr id="381" name="Google Shape;381;gde7a096e10_0_97"/>
          <p:cNvSpPr txBox="1">
            <a:spLocks noGrp="1"/>
          </p:cNvSpPr>
          <p:nvPr>
            <p:ph type="title"/>
          </p:nvPr>
        </p:nvSpPr>
        <p:spPr>
          <a:xfrm>
            <a:off x="831850" y="1709738"/>
            <a:ext cx="10515600" cy="2852700"/>
          </a:xfrm>
          <a:prstGeom prst="rect">
            <a:avLst/>
          </a:prstGeom>
          <a:noFill/>
          <a:ln>
            <a:noFill/>
          </a:ln>
        </p:spPr>
        <p:txBody>
          <a:bodyPr spcFirstLastPara="1" wrap="square" lIns="91425" tIns="45700" rIns="91425" bIns="45700" anchor="b" anchorCtr="0">
            <a:normAutofit/>
          </a:bodyPr>
          <a:lstStyle/>
          <a:p>
            <a:r>
              <a:rPr lang="en-US" dirty="0"/>
              <a:t>4. Beyond projects and programs, beyond local:</a:t>
            </a:r>
            <a:br>
              <a:rPr lang="en-US" dirty="0"/>
            </a:br>
            <a:r>
              <a:rPr lang="en-US" dirty="0"/>
              <a:t>GTA methods @scale?</a:t>
            </a:r>
            <a:endParaRPr dirty="0"/>
          </a:p>
        </p:txBody>
      </p:sp>
      <p:sp>
        <p:nvSpPr>
          <p:cNvPr id="382" name="Google Shape;382;gde7a096e10_0_97"/>
          <p:cNvSpPr txBox="1">
            <a:spLocks noGrp="1"/>
          </p:cNvSpPr>
          <p:nvPr>
            <p:ph type="body" idx="1"/>
          </p:nvPr>
        </p:nvSpPr>
        <p:spPr>
          <a:xfrm>
            <a:off x="831850" y="4589463"/>
            <a:ext cx="10515600" cy="15003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1000"/>
              </a:spcBef>
              <a:spcAft>
                <a:spcPts val="0"/>
              </a:spcAft>
              <a:buSzPts val="2400"/>
              <a:buNone/>
            </a:pPr>
            <a:endParaRPr/>
          </a:p>
        </p:txBody>
      </p:sp>
    </p:spTree>
  </p:cSld>
  <p:clrMapOvr>
    <a:masterClrMapping/>
  </p:clrMapOvr>
  <mc:AlternateContent xmlns:mc="http://schemas.openxmlformats.org/markup-compatibility/2006" xmlns:p14="http://schemas.microsoft.com/office/powerpoint/2010/main">
    <mc:Choice Requires="p14">
      <p:transition spd="med" p14:dur="700" advTm="8833">
        <p:fade/>
      </p:transition>
    </mc:Choice>
    <mc:Fallback xmlns="">
      <p:transition spd="med" advTm="8833">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87"/>
        <p:cNvGrpSpPr/>
        <p:nvPr/>
      </p:nvGrpSpPr>
      <p:grpSpPr>
        <a:xfrm>
          <a:off x="0" y="0"/>
          <a:ext cx="0" cy="0"/>
          <a:chOff x="0" y="0"/>
          <a:chExt cx="0" cy="0"/>
        </a:xfrm>
      </p:grpSpPr>
      <p:sp>
        <p:nvSpPr>
          <p:cNvPr id="388" name="Google Shape;388;gdf206f0332_1_572"/>
          <p:cNvSpPr txBox="1">
            <a:spLocks noGrp="1"/>
          </p:cNvSpPr>
          <p:nvPr>
            <p:ph type="title"/>
          </p:nvPr>
        </p:nvSpPr>
        <p:spPr>
          <a:xfrm>
            <a:off x="734288" y="1155167"/>
            <a:ext cx="10515600" cy="1325700"/>
          </a:xfrm>
          <a:prstGeom prst="rect">
            <a:avLst/>
          </a:prstGeom>
          <a:noFill/>
          <a:ln>
            <a:noFill/>
          </a:ln>
        </p:spPr>
        <p:txBody>
          <a:bodyPr spcFirstLastPara="1" wrap="square" lIns="91425" tIns="45700" rIns="91425" bIns="45700" anchor="ctr" anchorCtr="0">
            <a:normAutofit fontScale="90000"/>
          </a:bodyPr>
          <a:lstStyle/>
          <a:p>
            <a:pPr lvl="0" algn="l" rtl="0">
              <a:lnSpc>
                <a:spcPct val="90000"/>
              </a:lnSpc>
              <a:spcBef>
                <a:spcPts val="0"/>
              </a:spcBef>
              <a:spcAft>
                <a:spcPts val="0"/>
              </a:spcAft>
              <a:buSzPts val="1800"/>
            </a:pPr>
            <a:r>
              <a:rPr lang="en-US"/>
              <a:t>Q2. Is engaging just up to local scale sufficient?</a:t>
            </a:r>
            <a:br>
              <a:rPr lang="en-US"/>
            </a:br>
            <a:br>
              <a:rPr lang="en-US"/>
            </a:br>
            <a:endParaRPr/>
          </a:p>
        </p:txBody>
      </p:sp>
      <p:sp>
        <p:nvSpPr>
          <p:cNvPr id="2" name="TextBox 1"/>
          <p:cNvSpPr txBox="1"/>
          <p:nvPr/>
        </p:nvSpPr>
        <p:spPr>
          <a:xfrm>
            <a:off x="734288" y="2576384"/>
            <a:ext cx="6339955" cy="2554545"/>
          </a:xfrm>
          <a:prstGeom prst="rect">
            <a:avLst/>
          </a:prstGeom>
          <a:noFill/>
        </p:spPr>
        <p:txBody>
          <a:bodyPr wrap="square" lIns="91440" tIns="45720" rIns="91440" bIns="45720" rtlCol="0" anchor="t">
            <a:spAutoFit/>
          </a:bodyPr>
          <a:lstStyle/>
          <a:p>
            <a:pPr marL="457200" indent="-457200">
              <a:buFont typeface="Arial" panose="020B0604020202020204" pitchFamily="34" charset="0"/>
              <a:buChar char="•"/>
            </a:pPr>
            <a:r>
              <a:rPr lang="en-US" sz="2000" dirty="0">
                <a:latin typeface="Calibri" panose="020F0502020204030204" pitchFamily="34" charset="0"/>
                <a:cs typeface="Calibri" panose="020F0502020204030204" pitchFamily="34" charset="0"/>
              </a:rPr>
              <a:t>Short answer: </a:t>
            </a:r>
            <a:r>
              <a:rPr lang="en-US" sz="2000" b="1" dirty="0">
                <a:latin typeface="Calibri" panose="020F0502020204030204" pitchFamily="34" charset="0"/>
                <a:cs typeface="Calibri" panose="020F0502020204030204" pitchFamily="34" charset="0"/>
              </a:rPr>
              <a:t>No</a:t>
            </a:r>
          </a:p>
          <a:p>
            <a:pPr marL="457200" indent="-457200">
              <a:buFont typeface="Arial" panose="020B0604020202020204" pitchFamily="34" charset="0"/>
              <a:buChar char="•"/>
            </a:pPr>
            <a:r>
              <a:rPr lang="en-US" sz="2000" dirty="0">
                <a:latin typeface="Calibri" panose="020F0502020204030204" pitchFamily="34" charset="0"/>
                <a:cs typeface="Calibri" panose="020F0502020204030204" pitchFamily="34" charset="0"/>
              </a:rPr>
              <a:t>Yes, critical and important to reach more communities (scale out)</a:t>
            </a:r>
          </a:p>
          <a:p>
            <a:pPr marL="457200" indent="-457200">
              <a:buFont typeface="Arial" panose="020B0604020202020204" pitchFamily="34" charset="0"/>
              <a:buChar char="•"/>
            </a:pPr>
            <a:r>
              <a:rPr lang="en-US" sz="2000" dirty="0">
                <a:latin typeface="Calibri" panose="020F0502020204030204" pitchFamily="34" charset="0"/>
                <a:cs typeface="Calibri" panose="020F0502020204030204" pitchFamily="34" charset="0"/>
              </a:rPr>
              <a:t>But addressing structural barriers in food systems, will require engaging with constraints at multiple scales (scaling up)</a:t>
            </a:r>
          </a:p>
          <a:p>
            <a:endParaRPr lang="en-US" sz="2000" dirty="0">
              <a:latin typeface="Calibri" panose="020F0502020204030204" pitchFamily="34" charset="0"/>
              <a:cs typeface="Calibri" panose="020F0502020204030204" pitchFamily="34" charset="0"/>
            </a:endParaRPr>
          </a:p>
          <a:p>
            <a:pPr marL="457200" indent="-457200">
              <a:buFont typeface="Arial" panose="020B0604020202020204" pitchFamily="34" charset="0"/>
              <a:buChar char="•"/>
            </a:pPr>
            <a:r>
              <a:rPr lang="en-US" sz="2000" dirty="0">
                <a:latin typeface="Calibri"/>
                <a:cs typeface="Calibri"/>
              </a:rPr>
              <a:t>Why?  We need a social </a:t>
            </a:r>
            <a:r>
              <a:rPr lang="en-US" sz="2000" b="1" i="1" dirty="0">
                <a:latin typeface="Calibri"/>
                <a:cs typeface="Calibri"/>
              </a:rPr>
              <a:t>tipping point </a:t>
            </a:r>
            <a:r>
              <a:rPr lang="en-US" sz="2000" dirty="0">
                <a:latin typeface="Calibri"/>
                <a:cs typeface="Calibri"/>
              </a:rPr>
              <a:t>towards equality</a:t>
            </a:r>
            <a:endParaRPr lang="en-US" sz="2000" dirty="0">
              <a:latin typeface="Calibri" panose="020F0502020204030204" pitchFamily="34" charset="0"/>
              <a:cs typeface="Calibri" panose="020F0502020204030204" pitchFamily="34" charset="0"/>
            </a:endParaRPr>
          </a:p>
        </p:txBody>
      </p:sp>
      <p:graphicFrame>
        <p:nvGraphicFramePr>
          <p:cNvPr id="3" name="Diagram 2"/>
          <p:cNvGraphicFramePr/>
          <p:nvPr>
            <p:extLst>
              <p:ext uri="{D42A27DB-BD31-4B8C-83A1-F6EECF244321}">
                <p14:modId xmlns:p14="http://schemas.microsoft.com/office/powerpoint/2010/main" val="1518573417"/>
              </p:ext>
            </p:extLst>
          </p:nvPr>
        </p:nvGraphicFramePr>
        <p:xfrm>
          <a:off x="7534656" y="1565453"/>
          <a:ext cx="4257446" cy="463052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64"/>
        <p:cNvGrpSpPr/>
        <p:nvPr/>
      </p:nvGrpSpPr>
      <p:grpSpPr>
        <a:xfrm>
          <a:off x="0" y="0"/>
          <a:ext cx="0" cy="0"/>
          <a:chOff x="0" y="0"/>
          <a:chExt cx="0" cy="0"/>
        </a:xfrm>
      </p:grpSpPr>
      <p:sp>
        <p:nvSpPr>
          <p:cNvPr id="28" name="Oval 27">
            <a:extLst>
              <a:ext uri="{FF2B5EF4-FFF2-40B4-BE49-F238E27FC236}">
                <a16:creationId xmlns:a16="http://schemas.microsoft.com/office/drawing/2014/main" id="{FD03F669-2C1F-0A4C-9F2F-BED5CD1DF30F}"/>
              </a:ext>
            </a:extLst>
          </p:cNvPr>
          <p:cNvSpPr/>
          <p:nvPr/>
        </p:nvSpPr>
        <p:spPr>
          <a:xfrm>
            <a:off x="3408228" y="1360231"/>
            <a:ext cx="650191" cy="637361"/>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7977"/>
            <a:endParaRPr lang="en-US" sz="3599">
              <a:solidFill>
                <a:srgbClr val="FFFFFF"/>
              </a:solidFill>
              <a:latin typeface="Calibri" panose="020F0502020204030204"/>
            </a:endParaRPr>
          </a:p>
        </p:txBody>
      </p:sp>
      <p:sp>
        <p:nvSpPr>
          <p:cNvPr id="23" name="Oval 22">
            <a:extLst>
              <a:ext uri="{FF2B5EF4-FFF2-40B4-BE49-F238E27FC236}">
                <a16:creationId xmlns:a16="http://schemas.microsoft.com/office/drawing/2014/main" id="{FD03F669-2C1F-0A4C-9F2F-BED5CD1DF30F}"/>
              </a:ext>
            </a:extLst>
          </p:cNvPr>
          <p:cNvSpPr/>
          <p:nvPr/>
        </p:nvSpPr>
        <p:spPr>
          <a:xfrm>
            <a:off x="2615794" y="2006519"/>
            <a:ext cx="610801" cy="644023"/>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7977"/>
            <a:endParaRPr lang="en-US" sz="3599">
              <a:solidFill>
                <a:srgbClr val="FFFFFF"/>
              </a:solidFill>
              <a:latin typeface="Calibri" panose="020F0502020204030204"/>
            </a:endParaRPr>
          </a:p>
        </p:txBody>
      </p:sp>
      <p:sp>
        <p:nvSpPr>
          <p:cNvPr id="365" name="Google Shape;365;gde7a096e10_0_13"/>
          <p:cNvSpPr txBox="1">
            <a:spLocks noGrp="1"/>
          </p:cNvSpPr>
          <p:nvPr>
            <p:ph type="title"/>
          </p:nvPr>
        </p:nvSpPr>
        <p:spPr>
          <a:xfrm>
            <a:off x="-54244" y="-30967"/>
            <a:ext cx="12246243"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US" dirty="0"/>
              <a:t>Beyond community: Emerging strategies </a:t>
            </a:r>
            <a:r>
              <a:rPr lang="en-US" i="1" dirty="0"/>
              <a:t>@ scale</a:t>
            </a:r>
            <a:endParaRPr i="1" dirty="0"/>
          </a:p>
        </p:txBody>
      </p:sp>
      <p:sp>
        <p:nvSpPr>
          <p:cNvPr id="3" name="Rectangle 3"/>
          <p:cNvSpPr>
            <a:spLocks noChangeArrowheads="1"/>
          </p:cNvSpPr>
          <p:nvPr/>
        </p:nvSpPr>
        <p:spPr bwMode="auto">
          <a:xfrm>
            <a:off x="-1985963" y="292814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MY"/>
          </a:p>
        </p:txBody>
      </p:sp>
      <p:graphicFrame>
        <p:nvGraphicFramePr>
          <p:cNvPr id="8" name="Diagram 7"/>
          <p:cNvGraphicFramePr/>
          <p:nvPr>
            <p:extLst>
              <p:ext uri="{D42A27DB-BD31-4B8C-83A1-F6EECF244321}">
                <p14:modId xmlns:p14="http://schemas.microsoft.com/office/powerpoint/2010/main" val="3347795683"/>
              </p:ext>
            </p:extLst>
          </p:nvPr>
        </p:nvGraphicFramePr>
        <p:xfrm>
          <a:off x="7534655" y="1565453"/>
          <a:ext cx="5282443" cy="54862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9" name="Group 8"/>
          <p:cNvGrpSpPr/>
          <p:nvPr/>
        </p:nvGrpSpPr>
        <p:grpSpPr>
          <a:xfrm>
            <a:off x="1951537" y="2832665"/>
            <a:ext cx="4836657" cy="698533"/>
            <a:chOff x="2205464" y="1992132"/>
            <a:chExt cx="9084300" cy="1429375"/>
          </a:xfrm>
        </p:grpSpPr>
        <p:sp>
          <p:nvSpPr>
            <p:cNvPr id="10" name="Oval 9">
              <a:extLst>
                <a:ext uri="{FF2B5EF4-FFF2-40B4-BE49-F238E27FC236}">
                  <a16:creationId xmlns:a16="http://schemas.microsoft.com/office/drawing/2014/main" id="{FD03F669-2C1F-0A4C-9F2F-BED5CD1DF30F}"/>
                </a:ext>
              </a:extLst>
            </p:cNvPr>
            <p:cNvSpPr/>
            <p:nvPr/>
          </p:nvSpPr>
          <p:spPr>
            <a:xfrm>
              <a:off x="2205464" y="1992132"/>
              <a:ext cx="1429379" cy="1429375"/>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7977"/>
              <a:endParaRPr lang="en-US" sz="3599">
                <a:solidFill>
                  <a:srgbClr val="FFFFFF"/>
                </a:solidFill>
                <a:latin typeface="Calibri" panose="020F0502020204030204"/>
              </a:endParaRPr>
            </a:p>
          </p:txBody>
        </p:sp>
        <p:sp>
          <p:nvSpPr>
            <p:cNvPr id="11" name="TextBox 10">
              <a:extLst>
                <a:ext uri="{FF2B5EF4-FFF2-40B4-BE49-F238E27FC236}">
                  <a16:creationId xmlns:a16="http://schemas.microsoft.com/office/drawing/2014/main" id="{218661D0-2EAB-3647-9E9D-8EEE0AD890D0}"/>
                </a:ext>
              </a:extLst>
            </p:cNvPr>
            <p:cNvSpPr txBox="1"/>
            <p:nvPr/>
          </p:nvSpPr>
          <p:spPr>
            <a:xfrm>
              <a:off x="3762524" y="2007102"/>
              <a:ext cx="7527240" cy="908471"/>
            </a:xfrm>
            <a:prstGeom prst="rect">
              <a:avLst/>
            </a:prstGeom>
            <a:noFill/>
          </p:spPr>
          <p:txBody>
            <a:bodyPr wrap="none" rtlCol="0" anchor="b" anchorCtr="0">
              <a:spAutoFit/>
            </a:bodyPr>
            <a:lstStyle/>
            <a:p>
              <a:pPr defTabSz="1827977"/>
              <a:r>
                <a:rPr lang="en-US" sz="2000" dirty="0">
                  <a:solidFill>
                    <a:srgbClr val="08204C"/>
                  </a:solidFill>
                  <a:latin typeface="Calibri" panose="020F0502020204030204" pitchFamily="34" charset="0"/>
                  <a:ea typeface="League Spartan" charset="0"/>
                  <a:cs typeface="Calibri" panose="020F0502020204030204" pitchFamily="34" charset="0"/>
                </a:rPr>
                <a:t>Changing gender blind data systems</a:t>
              </a:r>
            </a:p>
          </p:txBody>
        </p:sp>
        <p:sp>
          <p:nvSpPr>
            <p:cNvPr id="12" name="Freeform 547">
              <a:extLst>
                <a:ext uri="{FF2B5EF4-FFF2-40B4-BE49-F238E27FC236}">
                  <a16:creationId xmlns:a16="http://schemas.microsoft.com/office/drawing/2014/main" id="{BA0442C5-A694-3341-AC20-DE90EA9F1172}"/>
                </a:ext>
              </a:extLst>
            </p:cNvPr>
            <p:cNvSpPr>
              <a:spLocks noChangeAspect="1" noChangeArrowheads="1"/>
            </p:cNvSpPr>
            <p:nvPr/>
          </p:nvSpPr>
          <p:spPr bwMode="auto">
            <a:xfrm>
              <a:off x="2564196" y="2334671"/>
              <a:ext cx="704163" cy="699870"/>
            </a:xfrm>
            <a:custGeom>
              <a:avLst/>
              <a:gdLst>
                <a:gd name="T0" fmla="*/ 2147483646 w 796"/>
                <a:gd name="T1" fmla="*/ 2147483646 h 793"/>
                <a:gd name="T2" fmla="*/ 2147483646 w 796"/>
                <a:gd name="T3" fmla="*/ 2147483646 h 793"/>
                <a:gd name="T4" fmla="*/ 2147483646 w 796"/>
                <a:gd name="T5" fmla="*/ 2147483646 h 793"/>
                <a:gd name="T6" fmla="*/ 2147483646 w 796"/>
                <a:gd name="T7" fmla="*/ 2147483646 h 793"/>
                <a:gd name="T8" fmla="*/ 2147483646 w 796"/>
                <a:gd name="T9" fmla="*/ 2147483646 h 793"/>
                <a:gd name="T10" fmla="*/ 2147483646 w 796"/>
                <a:gd name="T11" fmla="*/ 2147483646 h 793"/>
                <a:gd name="T12" fmla="*/ 2147483646 w 796"/>
                <a:gd name="T13" fmla="*/ 2147483646 h 793"/>
                <a:gd name="T14" fmla="*/ 2147483646 w 796"/>
                <a:gd name="T15" fmla="*/ 2147483646 h 793"/>
                <a:gd name="T16" fmla="*/ 2147483646 w 796"/>
                <a:gd name="T17" fmla="*/ 2147483646 h 793"/>
                <a:gd name="T18" fmla="*/ 2147483646 w 796"/>
                <a:gd name="T19" fmla="*/ 2147483646 h 793"/>
                <a:gd name="T20" fmla="*/ 2147483646 w 796"/>
                <a:gd name="T21" fmla="*/ 2147483646 h 793"/>
                <a:gd name="T22" fmla="*/ 2147483646 w 796"/>
                <a:gd name="T23" fmla="*/ 2147483646 h 793"/>
                <a:gd name="T24" fmla="*/ 2147483646 w 796"/>
                <a:gd name="T25" fmla="*/ 2147483646 h 793"/>
                <a:gd name="T26" fmla="*/ 2147483646 w 796"/>
                <a:gd name="T27" fmla="*/ 2147483646 h 793"/>
                <a:gd name="T28" fmla="*/ 2147483646 w 796"/>
                <a:gd name="T29" fmla="*/ 2147483646 h 793"/>
                <a:gd name="T30" fmla="*/ 2147483646 w 796"/>
                <a:gd name="T31" fmla="*/ 2147483646 h 793"/>
                <a:gd name="T32" fmla="*/ 2147483646 w 796"/>
                <a:gd name="T33" fmla="*/ 2147483646 h 793"/>
                <a:gd name="T34" fmla="*/ 2147483646 w 796"/>
                <a:gd name="T35" fmla="*/ 2147483646 h 793"/>
                <a:gd name="T36" fmla="*/ 2147483646 w 796"/>
                <a:gd name="T37" fmla="*/ 2147483646 h 793"/>
                <a:gd name="T38" fmla="*/ 2147483646 w 796"/>
                <a:gd name="T39" fmla="*/ 2147483646 h 793"/>
                <a:gd name="T40" fmla="*/ 2147483646 w 796"/>
                <a:gd name="T41" fmla="*/ 2147483646 h 793"/>
                <a:gd name="T42" fmla="*/ 2147483646 w 796"/>
                <a:gd name="T43" fmla="*/ 2147483646 h 793"/>
                <a:gd name="T44" fmla="*/ 2147483646 w 796"/>
                <a:gd name="T45" fmla="*/ 2147483646 h 793"/>
                <a:gd name="T46" fmla="*/ 2147483646 w 796"/>
                <a:gd name="T47" fmla="*/ 2147483646 h 793"/>
                <a:gd name="T48" fmla="*/ 2147483646 w 796"/>
                <a:gd name="T49" fmla="*/ 2147483646 h 793"/>
                <a:gd name="T50" fmla="*/ 2147483646 w 796"/>
                <a:gd name="T51" fmla="*/ 2147483646 h 793"/>
                <a:gd name="T52" fmla="*/ 2147483646 w 796"/>
                <a:gd name="T53" fmla="*/ 2147483646 h 793"/>
                <a:gd name="T54" fmla="*/ 2147483646 w 796"/>
                <a:gd name="T55" fmla="*/ 2147483646 h 793"/>
                <a:gd name="T56" fmla="*/ 2147483646 w 796"/>
                <a:gd name="T57" fmla="*/ 2147483646 h 793"/>
                <a:gd name="T58" fmla="*/ 2147483646 w 796"/>
                <a:gd name="T59" fmla="*/ 2147483646 h 793"/>
                <a:gd name="T60" fmla="*/ 2147483646 w 796"/>
                <a:gd name="T61" fmla="*/ 2147483646 h 793"/>
                <a:gd name="T62" fmla="*/ 2147483646 w 796"/>
                <a:gd name="T63" fmla="*/ 2147483646 h 793"/>
                <a:gd name="T64" fmla="*/ 2147483646 w 796"/>
                <a:gd name="T65" fmla="*/ 2147483646 h 793"/>
                <a:gd name="T66" fmla="*/ 2147483646 w 796"/>
                <a:gd name="T67" fmla="*/ 2147483646 h 793"/>
                <a:gd name="T68" fmla="*/ 2147483646 w 796"/>
                <a:gd name="T69" fmla="*/ 2147483646 h 793"/>
                <a:gd name="T70" fmla="*/ 2147483646 w 796"/>
                <a:gd name="T71" fmla="*/ 2147483646 h 793"/>
                <a:gd name="T72" fmla="*/ 2147483646 w 796"/>
                <a:gd name="T73" fmla="*/ 2147483646 h 793"/>
                <a:gd name="T74" fmla="*/ 2147483646 w 796"/>
                <a:gd name="T75" fmla="*/ 2147483646 h 793"/>
                <a:gd name="T76" fmla="*/ 2147483646 w 796"/>
                <a:gd name="T77" fmla="*/ 2147483646 h 793"/>
                <a:gd name="T78" fmla="*/ 2147483646 w 796"/>
                <a:gd name="T79" fmla="*/ 2147483646 h 793"/>
                <a:gd name="T80" fmla="*/ 2147483646 w 796"/>
                <a:gd name="T81" fmla="*/ 2147483646 h 793"/>
                <a:gd name="T82" fmla="*/ 2147483646 w 796"/>
                <a:gd name="T83" fmla="*/ 2147483646 h 793"/>
                <a:gd name="T84" fmla="*/ 2147483646 w 796"/>
                <a:gd name="T85" fmla="*/ 2147483646 h 793"/>
                <a:gd name="T86" fmla="*/ 2147483646 w 796"/>
                <a:gd name="T87" fmla="*/ 2147483646 h 793"/>
                <a:gd name="T88" fmla="*/ 2147483646 w 796"/>
                <a:gd name="T89" fmla="*/ 2147483646 h 793"/>
                <a:gd name="T90" fmla="*/ 2147483646 w 796"/>
                <a:gd name="T91" fmla="*/ 2147483646 h 793"/>
                <a:gd name="T92" fmla="*/ 0 w 796"/>
                <a:gd name="T93" fmla="*/ 2147483646 h 793"/>
                <a:gd name="T94" fmla="*/ 2147483646 w 796"/>
                <a:gd name="T95" fmla="*/ 2147483646 h 793"/>
                <a:gd name="T96" fmla="*/ 0 w 796"/>
                <a:gd name="T97" fmla="*/ 2147483646 h 793"/>
                <a:gd name="T98" fmla="*/ 2147483646 w 796"/>
                <a:gd name="T99" fmla="*/ 2147483646 h 793"/>
                <a:gd name="T100" fmla="*/ 2147483646 w 796"/>
                <a:gd name="T101" fmla="*/ 2147483646 h 793"/>
                <a:gd name="T102" fmla="*/ 2147483646 w 796"/>
                <a:gd name="T103" fmla="*/ 2147483646 h 793"/>
                <a:gd name="T104" fmla="*/ 2147483646 w 796"/>
                <a:gd name="T105" fmla="*/ 2147483646 h 793"/>
                <a:gd name="T106" fmla="*/ 0 w 796"/>
                <a:gd name="T107" fmla="*/ 2147483646 h 793"/>
                <a:gd name="T108" fmla="*/ 2147483646 w 796"/>
                <a:gd name="T109" fmla="*/ 2147483646 h 793"/>
                <a:gd name="T110" fmla="*/ 0 w 796"/>
                <a:gd name="T111" fmla="*/ 2147483646 h 793"/>
                <a:gd name="T112" fmla="*/ 2147483646 w 796"/>
                <a:gd name="T113" fmla="*/ 2147483646 h 793"/>
                <a:gd name="T114" fmla="*/ 2147483646 w 796"/>
                <a:gd name="T115" fmla="*/ 2147483646 h 793"/>
                <a:gd name="T116" fmla="*/ 2147483646 w 796"/>
                <a:gd name="T117" fmla="*/ 2147483646 h 793"/>
                <a:gd name="T118" fmla="*/ 2147483646 w 796"/>
                <a:gd name="T119" fmla="*/ 2147483646 h 793"/>
                <a:gd name="T120" fmla="*/ 2147483646 w 796"/>
                <a:gd name="T121" fmla="*/ 2147483646 h 793"/>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796" h="793">
                  <a:moveTo>
                    <a:pt x="643" y="721"/>
                  </a:moveTo>
                  <a:lnTo>
                    <a:pt x="556" y="721"/>
                  </a:lnTo>
                  <a:lnTo>
                    <a:pt x="556" y="553"/>
                  </a:lnTo>
                  <a:cubicBezTo>
                    <a:pt x="556" y="547"/>
                    <a:pt x="550" y="542"/>
                    <a:pt x="544" y="542"/>
                  </a:cubicBezTo>
                  <a:cubicBezTo>
                    <a:pt x="537" y="542"/>
                    <a:pt x="532" y="547"/>
                    <a:pt x="532" y="553"/>
                  </a:cubicBezTo>
                  <a:lnTo>
                    <a:pt x="532" y="721"/>
                  </a:lnTo>
                  <a:lnTo>
                    <a:pt x="377" y="721"/>
                  </a:lnTo>
                  <a:lnTo>
                    <a:pt x="377" y="417"/>
                  </a:lnTo>
                  <a:lnTo>
                    <a:pt x="431" y="409"/>
                  </a:lnTo>
                  <a:cubicBezTo>
                    <a:pt x="434" y="408"/>
                    <a:pt x="437" y="406"/>
                    <a:pt x="439" y="403"/>
                  </a:cubicBezTo>
                  <a:lnTo>
                    <a:pt x="456" y="375"/>
                  </a:lnTo>
                  <a:lnTo>
                    <a:pt x="502" y="434"/>
                  </a:lnTo>
                  <a:cubicBezTo>
                    <a:pt x="496" y="443"/>
                    <a:pt x="491" y="454"/>
                    <a:pt x="491" y="465"/>
                  </a:cubicBezTo>
                  <a:cubicBezTo>
                    <a:pt x="491" y="494"/>
                    <a:pt x="515" y="517"/>
                    <a:pt x="544" y="517"/>
                  </a:cubicBezTo>
                  <a:cubicBezTo>
                    <a:pt x="572" y="517"/>
                    <a:pt x="596" y="494"/>
                    <a:pt x="596" y="465"/>
                  </a:cubicBezTo>
                  <a:cubicBezTo>
                    <a:pt x="596" y="463"/>
                    <a:pt x="595" y="461"/>
                    <a:pt x="595" y="458"/>
                  </a:cubicBezTo>
                  <a:lnTo>
                    <a:pt x="643" y="439"/>
                  </a:lnTo>
                  <a:lnTo>
                    <a:pt x="643" y="721"/>
                  </a:lnTo>
                  <a:close/>
                  <a:moveTo>
                    <a:pt x="365" y="320"/>
                  </a:moveTo>
                  <a:lnTo>
                    <a:pt x="365" y="320"/>
                  </a:lnTo>
                  <a:cubicBezTo>
                    <a:pt x="358" y="320"/>
                    <a:pt x="353" y="325"/>
                    <a:pt x="353" y="332"/>
                  </a:cubicBezTo>
                  <a:lnTo>
                    <a:pt x="353" y="396"/>
                  </a:lnTo>
                  <a:lnTo>
                    <a:pt x="307" y="404"/>
                  </a:lnTo>
                  <a:cubicBezTo>
                    <a:pt x="303" y="404"/>
                    <a:pt x="300" y="406"/>
                    <a:pt x="298" y="410"/>
                  </a:cubicBezTo>
                  <a:lnTo>
                    <a:pt x="264" y="479"/>
                  </a:lnTo>
                  <a:cubicBezTo>
                    <a:pt x="259" y="478"/>
                    <a:pt x="255" y="478"/>
                    <a:pt x="251" y="478"/>
                  </a:cubicBezTo>
                  <a:cubicBezTo>
                    <a:pt x="229" y="478"/>
                    <a:pt x="211" y="491"/>
                    <a:pt x="203" y="510"/>
                  </a:cubicBezTo>
                  <a:lnTo>
                    <a:pt x="164" y="504"/>
                  </a:lnTo>
                  <a:cubicBezTo>
                    <a:pt x="160" y="504"/>
                    <a:pt x="155" y="506"/>
                    <a:pt x="153" y="509"/>
                  </a:cubicBezTo>
                  <a:lnTo>
                    <a:pt x="73" y="629"/>
                  </a:lnTo>
                  <a:lnTo>
                    <a:pt x="73" y="249"/>
                  </a:lnTo>
                  <a:lnTo>
                    <a:pt x="180" y="174"/>
                  </a:lnTo>
                  <a:lnTo>
                    <a:pt x="247" y="281"/>
                  </a:lnTo>
                  <a:cubicBezTo>
                    <a:pt x="251" y="285"/>
                    <a:pt x="256" y="287"/>
                    <a:pt x="261" y="285"/>
                  </a:cubicBezTo>
                  <a:lnTo>
                    <a:pt x="320" y="269"/>
                  </a:lnTo>
                  <a:cubicBezTo>
                    <a:pt x="329" y="285"/>
                    <a:pt x="345" y="296"/>
                    <a:pt x="365" y="296"/>
                  </a:cubicBezTo>
                  <a:cubicBezTo>
                    <a:pt x="373" y="296"/>
                    <a:pt x="380" y="294"/>
                    <a:pt x="387" y="291"/>
                  </a:cubicBezTo>
                  <a:lnTo>
                    <a:pt x="440" y="356"/>
                  </a:lnTo>
                  <a:lnTo>
                    <a:pt x="421" y="386"/>
                  </a:lnTo>
                  <a:lnTo>
                    <a:pt x="377" y="393"/>
                  </a:lnTo>
                  <a:lnTo>
                    <a:pt x="377" y="332"/>
                  </a:lnTo>
                  <a:cubicBezTo>
                    <a:pt x="377" y="325"/>
                    <a:pt x="372" y="320"/>
                    <a:pt x="365" y="320"/>
                  </a:cubicBezTo>
                  <a:close/>
                  <a:moveTo>
                    <a:pt x="279" y="529"/>
                  </a:moveTo>
                  <a:lnTo>
                    <a:pt x="279" y="529"/>
                  </a:lnTo>
                  <a:cubicBezTo>
                    <a:pt x="279" y="545"/>
                    <a:pt x="267" y="557"/>
                    <a:pt x="251" y="557"/>
                  </a:cubicBezTo>
                  <a:cubicBezTo>
                    <a:pt x="236" y="557"/>
                    <a:pt x="223" y="545"/>
                    <a:pt x="223" y="529"/>
                  </a:cubicBezTo>
                  <a:cubicBezTo>
                    <a:pt x="223" y="514"/>
                    <a:pt x="236" y="502"/>
                    <a:pt x="251" y="502"/>
                  </a:cubicBezTo>
                  <a:cubicBezTo>
                    <a:pt x="267" y="502"/>
                    <a:pt x="279" y="514"/>
                    <a:pt x="279" y="529"/>
                  </a:cubicBezTo>
                  <a:close/>
                  <a:moveTo>
                    <a:pt x="353" y="721"/>
                  </a:moveTo>
                  <a:lnTo>
                    <a:pt x="264" y="721"/>
                  </a:lnTo>
                  <a:lnTo>
                    <a:pt x="264" y="617"/>
                  </a:lnTo>
                  <a:cubicBezTo>
                    <a:pt x="264" y="611"/>
                    <a:pt x="257" y="606"/>
                    <a:pt x="251" y="606"/>
                  </a:cubicBezTo>
                  <a:cubicBezTo>
                    <a:pt x="245" y="606"/>
                    <a:pt x="239" y="611"/>
                    <a:pt x="239" y="617"/>
                  </a:cubicBezTo>
                  <a:lnTo>
                    <a:pt x="239" y="721"/>
                  </a:lnTo>
                  <a:lnTo>
                    <a:pt x="73" y="721"/>
                  </a:lnTo>
                  <a:lnTo>
                    <a:pt x="73" y="671"/>
                  </a:lnTo>
                  <a:lnTo>
                    <a:pt x="168" y="529"/>
                  </a:lnTo>
                  <a:lnTo>
                    <a:pt x="199" y="534"/>
                  </a:lnTo>
                  <a:cubicBezTo>
                    <a:pt x="202" y="560"/>
                    <a:pt x="224" y="582"/>
                    <a:pt x="251" y="582"/>
                  </a:cubicBezTo>
                  <a:cubicBezTo>
                    <a:pt x="280" y="582"/>
                    <a:pt x="303" y="558"/>
                    <a:pt x="303" y="529"/>
                  </a:cubicBezTo>
                  <a:cubicBezTo>
                    <a:pt x="303" y="514"/>
                    <a:pt x="296" y="499"/>
                    <a:pt x="285" y="490"/>
                  </a:cubicBezTo>
                  <a:lnTo>
                    <a:pt x="317" y="426"/>
                  </a:lnTo>
                  <a:lnTo>
                    <a:pt x="353" y="421"/>
                  </a:lnTo>
                  <a:lnTo>
                    <a:pt x="353" y="721"/>
                  </a:lnTo>
                  <a:close/>
                  <a:moveTo>
                    <a:pt x="365" y="216"/>
                  </a:moveTo>
                  <a:lnTo>
                    <a:pt x="365" y="216"/>
                  </a:lnTo>
                  <a:cubicBezTo>
                    <a:pt x="380" y="216"/>
                    <a:pt x="393" y="229"/>
                    <a:pt x="393" y="244"/>
                  </a:cubicBezTo>
                  <a:cubicBezTo>
                    <a:pt x="393" y="259"/>
                    <a:pt x="380" y="272"/>
                    <a:pt x="365" y="272"/>
                  </a:cubicBezTo>
                  <a:cubicBezTo>
                    <a:pt x="349" y="272"/>
                    <a:pt x="337" y="259"/>
                    <a:pt x="337" y="244"/>
                  </a:cubicBezTo>
                  <a:cubicBezTo>
                    <a:pt x="337" y="229"/>
                    <a:pt x="349" y="216"/>
                    <a:pt x="365" y="216"/>
                  </a:cubicBezTo>
                  <a:close/>
                  <a:moveTo>
                    <a:pt x="572" y="465"/>
                  </a:moveTo>
                  <a:lnTo>
                    <a:pt x="572" y="465"/>
                  </a:lnTo>
                  <a:cubicBezTo>
                    <a:pt x="572" y="481"/>
                    <a:pt x="559" y="494"/>
                    <a:pt x="544" y="494"/>
                  </a:cubicBezTo>
                  <a:cubicBezTo>
                    <a:pt x="528" y="494"/>
                    <a:pt x="516" y="481"/>
                    <a:pt x="516" y="465"/>
                  </a:cubicBezTo>
                  <a:cubicBezTo>
                    <a:pt x="516" y="450"/>
                    <a:pt x="528" y="438"/>
                    <a:pt x="544" y="438"/>
                  </a:cubicBezTo>
                  <a:cubicBezTo>
                    <a:pt x="559" y="438"/>
                    <a:pt x="572" y="450"/>
                    <a:pt x="572" y="465"/>
                  </a:cubicBezTo>
                  <a:close/>
                  <a:moveTo>
                    <a:pt x="655" y="224"/>
                  </a:moveTo>
                  <a:lnTo>
                    <a:pt x="655" y="224"/>
                  </a:lnTo>
                  <a:cubicBezTo>
                    <a:pt x="670" y="224"/>
                    <a:pt x="683" y="237"/>
                    <a:pt x="683" y="252"/>
                  </a:cubicBezTo>
                  <a:cubicBezTo>
                    <a:pt x="683" y="267"/>
                    <a:pt x="670" y="280"/>
                    <a:pt x="655" y="280"/>
                  </a:cubicBezTo>
                  <a:cubicBezTo>
                    <a:pt x="639" y="280"/>
                    <a:pt x="627" y="267"/>
                    <a:pt x="627" y="252"/>
                  </a:cubicBezTo>
                  <a:cubicBezTo>
                    <a:pt x="627" y="237"/>
                    <a:pt x="639" y="224"/>
                    <a:pt x="655" y="224"/>
                  </a:cubicBezTo>
                  <a:close/>
                  <a:moveTo>
                    <a:pt x="781" y="721"/>
                  </a:moveTo>
                  <a:lnTo>
                    <a:pt x="667" y="721"/>
                  </a:lnTo>
                  <a:lnTo>
                    <a:pt x="667" y="429"/>
                  </a:lnTo>
                  <a:lnTo>
                    <a:pt x="696" y="418"/>
                  </a:lnTo>
                  <a:lnTo>
                    <a:pt x="771" y="542"/>
                  </a:lnTo>
                  <a:cubicBezTo>
                    <a:pt x="773" y="546"/>
                    <a:pt x="777" y="547"/>
                    <a:pt x="781" y="547"/>
                  </a:cubicBezTo>
                  <a:cubicBezTo>
                    <a:pt x="783" y="547"/>
                    <a:pt x="786" y="547"/>
                    <a:pt x="787" y="546"/>
                  </a:cubicBezTo>
                  <a:cubicBezTo>
                    <a:pt x="793" y="543"/>
                    <a:pt x="795" y="535"/>
                    <a:pt x="791" y="529"/>
                  </a:cubicBezTo>
                  <a:lnTo>
                    <a:pt x="712" y="396"/>
                  </a:lnTo>
                  <a:cubicBezTo>
                    <a:pt x="709" y="391"/>
                    <a:pt x="702" y="390"/>
                    <a:pt x="697" y="392"/>
                  </a:cubicBezTo>
                  <a:lnTo>
                    <a:pt x="667" y="404"/>
                  </a:lnTo>
                  <a:lnTo>
                    <a:pt x="667" y="340"/>
                  </a:lnTo>
                  <a:cubicBezTo>
                    <a:pt x="667" y="334"/>
                    <a:pt x="662" y="328"/>
                    <a:pt x="655" y="328"/>
                  </a:cubicBezTo>
                  <a:cubicBezTo>
                    <a:pt x="648" y="328"/>
                    <a:pt x="643" y="334"/>
                    <a:pt x="643" y="340"/>
                  </a:cubicBezTo>
                  <a:lnTo>
                    <a:pt x="643" y="413"/>
                  </a:lnTo>
                  <a:lnTo>
                    <a:pt x="587" y="436"/>
                  </a:lnTo>
                  <a:cubicBezTo>
                    <a:pt x="577" y="423"/>
                    <a:pt x="561" y="414"/>
                    <a:pt x="544" y="414"/>
                  </a:cubicBezTo>
                  <a:cubicBezTo>
                    <a:pt x="535" y="414"/>
                    <a:pt x="528" y="415"/>
                    <a:pt x="521" y="419"/>
                  </a:cubicBezTo>
                  <a:lnTo>
                    <a:pt x="469" y="354"/>
                  </a:lnTo>
                  <a:lnTo>
                    <a:pt x="535" y="244"/>
                  </a:lnTo>
                  <a:lnTo>
                    <a:pt x="603" y="255"/>
                  </a:lnTo>
                  <a:cubicBezTo>
                    <a:pt x="605" y="283"/>
                    <a:pt x="628" y="304"/>
                    <a:pt x="655" y="304"/>
                  </a:cubicBezTo>
                  <a:cubicBezTo>
                    <a:pt x="683" y="304"/>
                    <a:pt x="707" y="281"/>
                    <a:pt x="707" y="252"/>
                  </a:cubicBezTo>
                  <a:cubicBezTo>
                    <a:pt x="707" y="241"/>
                    <a:pt x="703" y="230"/>
                    <a:pt x="697" y="222"/>
                  </a:cubicBezTo>
                  <a:lnTo>
                    <a:pt x="790" y="116"/>
                  </a:lnTo>
                  <a:cubicBezTo>
                    <a:pt x="795" y="111"/>
                    <a:pt x="794" y="103"/>
                    <a:pt x="789" y="99"/>
                  </a:cubicBezTo>
                  <a:cubicBezTo>
                    <a:pt x="784" y="94"/>
                    <a:pt x="777" y="95"/>
                    <a:pt x="772" y="100"/>
                  </a:cubicBezTo>
                  <a:lnTo>
                    <a:pt x="679" y="206"/>
                  </a:lnTo>
                  <a:cubicBezTo>
                    <a:pt x="672" y="202"/>
                    <a:pt x="663" y="200"/>
                    <a:pt x="655" y="200"/>
                  </a:cubicBezTo>
                  <a:cubicBezTo>
                    <a:pt x="633" y="200"/>
                    <a:pt x="615" y="213"/>
                    <a:pt x="607" y="232"/>
                  </a:cubicBezTo>
                  <a:lnTo>
                    <a:pt x="531" y="220"/>
                  </a:lnTo>
                  <a:cubicBezTo>
                    <a:pt x="526" y="219"/>
                    <a:pt x="521" y="221"/>
                    <a:pt x="519" y="225"/>
                  </a:cubicBezTo>
                  <a:lnTo>
                    <a:pt x="453" y="334"/>
                  </a:lnTo>
                  <a:lnTo>
                    <a:pt x="406" y="275"/>
                  </a:lnTo>
                  <a:cubicBezTo>
                    <a:pt x="413" y="267"/>
                    <a:pt x="417" y="255"/>
                    <a:pt x="417" y="244"/>
                  </a:cubicBezTo>
                  <a:cubicBezTo>
                    <a:pt x="417" y="215"/>
                    <a:pt x="393" y="192"/>
                    <a:pt x="365" y="192"/>
                  </a:cubicBezTo>
                  <a:cubicBezTo>
                    <a:pt x="336" y="192"/>
                    <a:pt x="313" y="215"/>
                    <a:pt x="313" y="244"/>
                  </a:cubicBezTo>
                  <a:cubicBezTo>
                    <a:pt x="313" y="244"/>
                    <a:pt x="313" y="245"/>
                    <a:pt x="313" y="246"/>
                  </a:cubicBezTo>
                  <a:lnTo>
                    <a:pt x="264" y="260"/>
                  </a:lnTo>
                  <a:lnTo>
                    <a:pt x="194" y="151"/>
                  </a:lnTo>
                  <a:cubicBezTo>
                    <a:pt x="192" y="148"/>
                    <a:pt x="189" y="146"/>
                    <a:pt x="185" y="146"/>
                  </a:cubicBezTo>
                  <a:cubicBezTo>
                    <a:pt x="182" y="145"/>
                    <a:pt x="179" y="146"/>
                    <a:pt x="176" y="148"/>
                  </a:cubicBezTo>
                  <a:lnTo>
                    <a:pt x="73" y="219"/>
                  </a:lnTo>
                  <a:lnTo>
                    <a:pt x="73" y="11"/>
                  </a:lnTo>
                  <a:cubicBezTo>
                    <a:pt x="73" y="5"/>
                    <a:pt x="67" y="0"/>
                    <a:pt x="60" y="0"/>
                  </a:cubicBezTo>
                  <a:cubicBezTo>
                    <a:pt x="54" y="0"/>
                    <a:pt x="49" y="5"/>
                    <a:pt x="49" y="11"/>
                  </a:cubicBezTo>
                  <a:lnTo>
                    <a:pt x="49" y="48"/>
                  </a:lnTo>
                  <a:lnTo>
                    <a:pt x="12" y="48"/>
                  </a:lnTo>
                  <a:cubicBezTo>
                    <a:pt x="6" y="48"/>
                    <a:pt x="0" y="53"/>
                    <a:pt x="0" y="59"/>
                  </a:cubicBezTo>
                  <a:cubicBezTo>
                    <a:pt x="0" y="66"/>
                    <a:pt x="6" y="72"/>
                    <a:pt x="12" y="72"/>
                  </a:cubicBezTo>
                  <a:lnTo>
                    <a:pt x="49" y="72"/>
                  </a:lnTo>
                  <a:lnTo>
                    <a:pt x="49" y="160"/>
                  </a:lnTo>
                  <a:lnTo>
                    <a:pt x="12" y="160"/>
                  </a:lnTo>
                  <a:cubicBezTo>
                    <a:pt x="6" y="160"/>
                    <a:pt x="0" y="165"/>
                    <a:pt x="0" y="172"/>
                  </a:cubicBezTo>
                  <a:cubicBezTo>
                    <a:pt x="0" y="178"/>
                    <a:pt x="6" y="184"/>
                    <a:pt x="12" y="184"/>
                  </a:cubicBezTo>
                  <a:lnTo>
                    <a:pt x="49" y="184"/>
                  </a:lnTo>
                  <a:lnTo>
                    <a:pt x="49" y="272"/>
                  </a:lnTo>
                  <a:lnTo>
                    <a:pt x="12" y="272"/>
                  </a:lnTo>
                  <a:cubicBezTo>
                    <a:pt x="6" y="272"/>
                    <a:pt x="0" y="277"/>
                    <a:pt x="0" y="284"/>
                  </a:cubicBezTo>
                  <a:cubicBezTo>
                    <a:pt x="0" y="290"/>
                    <a:pt x="6" y="296"/>
                    <a:pt x="12" y="296"/>
                  </a:cubicBezTo>
                  <a:lnTo>
                    <a:pt x="49" y="296"/>
                  </a:lnTo>
                  <a:lnTo>
                    <a:pt x="49" y="384"/>
                  </a:lnTo>
                  <a:lnTo>
                    <a:pt x="12" y="384"/>
                  </a:lnTo>
                  <a:cubicBezTo>
                    <a:pt x="6" y="384"/>
                    <a:pt x="0" y="390"/>
                    <a:pt x="0" y="396"/>
                  </a:cubicBezTo>
                  <a:cubicBezTo>
                    <a:pt x="0" y="403"/>
                    <a:pt x="6" y="408"/>
                    <a:pt x="12" y="408"/>
                  </a:cubicBezTo>
                  <a:lnTo>
                    <a:pt x="49" y="408"/>
                  </a:lnTo>
                  <a:lnTo>
                    <a:pt x="49" y="496"/>
                  </a:lnTo>
                  <a:lnTo>
                    <a:pt x="12" y="496"/>
                  </a:lnTo>
                  <a:cubicBezTo>
                    <a:pt x="6" y="496"/>
                    <a:pt x="0" y="502"/>
                    <a:pt x="0" y="508"/>
                  </a:cubicBezTo>
                  <a:cubicBezTo>
                    <a:pt x="0" y="515"/>
                    <a:pt x="6" y="520"/>
                    <a:pt x="12" y="520"/>
                  </a:cubicBezTo>
                  <a:lnTo>
                    <a:pt x="49" y="520"/>
                  </a:lnTo>
                  <a:lnTo>
                    <a:pt x="49" y="609"/>
                  </a:lnTo>
                  <a:lnTo>
                    <a:pt x="12" y="609"/>
                  </a:lnTo>
                  <a:cubicBezTo>
                    <a:pt x="6" y="609"/>
                    <a:pt x="0" y="614"/>
                    <a:pt x="0" y="620"/>
                  </a:cubicBezTo>
                  <a:cubicBezTo>
                    <a:pt x="0" y="627"/>
                    <a:pt x="6" y="632"/>
                    <a:pt x="12" y="632"/>
                  </a:cubicBezTo>
                  <a:lnTo>
                    <a:pt x="49" y="632"/>
                  </a:lnTo>
                  <a:lnTo>
                    <a:pt x="49" y="721"/>
                  </a:lnTo>
                  <a:lnTo>
                    <a:pt x="12" y="721"/>
                  </a:lnTo>
                  <a:cubicBezTo>
                    <a:pt x="6" y="721"/>
                    <a:pt x="0" y="726"/>
                    <a:pt x="0" y="732"/>
                  </a:cubicBezTo>
                  <a:cubicBezTo>
                    <a:pt x="0" y="739"/>
                    <a:pt x="6" y="744"/>
                    <a:pt x="12" y="744"/>
                  </a:cubicBezTo>
                  <a:lnTo>
                    <a:pt x="49" y="744"/>
                  </a:lnTo>
                  <a:lnTo>
                    <a:pt x="49" y="781"/>
                  </a:lnTo>
                  <a:cubicBezTo>
                    <a:pt x="49" y="787"/>
                    <a:pt x="54" y="792"/>
                    <a:pt x="60" y="792"/>
                  </a:cubicBezTo>
                  <a:cubicBezTo>
                    <a:pt x="67" y="792"/>
                    <a:pt x="73" y="787"/>
                    <a:pt x="73" y="781"/>
                  </a:cubicBezTo>
                  <a:lnTo>
                    <a:pt x="73" y="744"/>
                  </a:lnTo>
                  <a:lnTo>
                    <a:pt x="781" y="744"/>
                  </a:lnTo>
                  <a:cubicBezTo>
                    <a:pt x="788" y="744"/>
                    <a:pt x="793" y="739"/>
                    <a:pt x="793" y="732"/>
                  </a:cubicBezTo>
                  <a:cubicBezTo>
                    <a:pt x="793" y="726"/>
                    <a:pt x="788" y="721"/>
                    <a:pt x="781" y="721"/>
                  </a:cubicBezTo>
                  <a:close/>
                </a:path>
              </a:pathLst>
            </a:custGeom>
            <a:solidFill>
              <a:schemeClr val="bg1"/>
            </a:solidFill>
            <a:ln>
              <a:noFill/>
            </a:ln>
            <a:effectLst/>
          </p:spPr>
          <p:txBody>
            <a:bodyPr wrap="none" anchor="ctr"/>
            <a:lstStyle/>
            <a:p>
              <a:pPr defTabSz="1827977"/>
              <a:endParaRPr lang="en-US" sz="3599">
                <a:solidFill>
                  <a:srgbClr val="AAAAAA"/>
                </a:solidFill>
                <a:latin typeface="Calibri" panose="020F0502020204030204"/>
              </a:endParaRPr>
            </a:p>
          </p:txBody>
        </p:sp>
      </p:grpSp>
      <p:sp>
        <p:nvSpPr>
          <p:cNvPr id="13" name="Subtitle 2">
            <a:extLst>
              <a:ext uri="{FF2B5EF4-FFF2-40B4-BE49-F238E27FC236}">
                <a16:creationId xmlns:a16="http://schemas.microsoft.com/office/drawing/2014/main" id="{2F274CD7-DB25-6347-B6F9-EBE2076A7E15}"/>
              </a:ext>
            </a:extLst>
          </p:cNvPr>
          <p:cNvSpPr txBox="1">
            <a:spLocks/>
          </p:cNvSpPr>
          <p:nvPr/>
        </p:nvSpPr>
        <p:spPr>
          <a:xfrm>
            <a:off x="2847056" y="3063553"/>
            <a:ext cx="4396436" cy="489853"/>
          </a:xfrm>
          <a:prstGeom prst="rect">
            <a:avLst/>
          </a:prstGeom>
        </p:spPr>
        <p:txBody>
          <a:bodyPr vert="horz" wrap="square" lIns="91416" tIns="45708" rIns="91416" bIns="45708"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defTabSz="1087364">
              <a:lnSpc>
                <a:spcPts val="3499"/>
              </a:lnSpc>
            </a:pPr>
            <a:r>
              <a:rPr lang="en-US" sz="1800" dirty="0">
                <a:solidFill>
                  <a:srgbClr val="AAAAAA"/>
                </a:solidFill>
                <a:latin typeface="Calibri" panose="020F0502020204030204" pitchFamily="34" charset="0"/>
                <a:ea typeface="Lato Light" panose="020F0502020204030203" pitchFamily="34" charset="0"/>
                <a:cs typeface="Calibri" panose="020F0502020204030204" pitchFamily="34" charset="0"/>
              </a:rPr>
              <a:t>Breaking the cycle of invisibility</a:t>
            </a:r>
          </a:p>
        </p:txBody>
      </p:sp>
      <p:sp>
        <p:nvSpPr>
          <p:cNvPr id="15" name="Oval 14">
            <a:extLst>
              <a:ext uri="{FF2B5EF4-FFF2-40B4-BE49-F238E27FC236}">
                <a16:creationId xmlns:a16="http://schemas.microsoft.com/office/drawing/2014/main" id="{913A3005-A775-7D44-B096-763921525C52}"/>
              </a:ext>
            </a:extLst>
          </p:cNvPr>
          <p:cNvSpPr/>
          <p:nvPr/>
        </p:nvSpPr>
        <p:spPr>
          <a:xfrm>
            <a:off x="1609132" y="3730717"/>
            <a:ext cx="775801" cy="699718"/>
          </a:xfrm>
          <a:prstGeom prst="ellipse">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7977"/>
            <a:endParaRPr lang="en-US" sz="3599">
              <a:solidFill>
                <a:srgbClr val="FFFFFF"/>
              </a:solidFill>
              <a:latin typeface="Calibri" panose="020F0502020204030204"/>
            </a:endParaRPr>
          </a:p>
        </p:txBody>
      </p:sp>
      <p:sp>
        <p:nvSpPr>
          <p:cNvPr id="16" name="TextBox 15">
            <a:extLst>
              <a:ext uri="{FF2B5EF4-FFF2-40B4-BE49-F238E27FC236}">
                <a16:creationId xmlns:a16="http://schemas.microsoft.com/office/drawing/2014/main" id="{DBD87D6D-CC6A-924E-8EBD-6DD5066488A3}"/>
              </a:ext>
            </a:extLst>
          </p:cNvPr>
          <p:cNvSpPr txBox="1"/>
          <p:nvPr/>
        </p:nvSpPr>
        <p:spPr>
          <a:xfrm>
            <a:off x="2471713" y="3699827"/>
            <a:ext cx="3409908" cy="400110"/>
          </a:xfrm>
          <a:prstGeom prst="rect">
            <a:avLst/>
          </a:prstGeom>
          <a:noFill/>
        </p:spPr>
        <p:txBody>
          <a:bodyPr wrap="none" rtlCol="0" anchor="b" anchorCtr="0">
            <a:spAutoFit/>
          </a:bodyPr>
          <a:lstStyle/>
          <a:p>
            <a:pPr defTabSz="1827977"/>
            <a:r>
              <a:rPr lang="en-US" sz="2000" dirty="0">
                <a:solidFill>
                  <a:srgbClr val="08204C"/>
                </a:solidFill>
                <a:latin typeface="Calibri" panose="020F0502020204030204" pitchFamily="34" charset="0"/>
                <a:ea typeface="League Spartan" charset="0"/>
                <a:cs typeface="Calibri" panose="020F0502020204030204" pitchFamily="34" charset="0"/>
              </a:rPr>
              <a:t>Transforming financial services</a:t>
            </a:r>
          </a:p>
        </p:txBody>
      </p:sp>
      <p:sp>
        <p:nvSpPr>
          <p:cNvPr id="17" name="Subtitle 2">
            <a:extLst>
              <a:ext uri="{FF2B5EF4-FFF2-40B4-BE49-F238E27FC236}">
                <a16:creationId xmlns:a16="http://schemas.microsoft.com/office/drawing/2014/main" id="{B1DE03BE-F870-FB41-96BD-BF7720B2A28F}"/>
              </a:ext>
            </a:extLst>
          </p:cNvPr>
          <p:cNvSpPr txBox="1">
            <a:spLocks/>
          </p:cNvSpPr>
          <p:nvPr/>
        </p:nvSpPr>
        <p:spPr>
          <a:xfrm>
            <a:off x="2442289" y="4010692"/>
            <a:ext cx="4923589" cy="646307"/>
          </a:xfrm>
          <a:prstGeom prst="rect">
            <a:avLst/>
          </a:prstGeom>
        </p:spPr>
        <p:txBody>
          <a:bodyPr vert="horz" wrap="square" lIns="91416" tIns="45708" rIns="91416" bIns="45708"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defTabSz="1087364">
              <a:lnSpc>
                <a:spcPct val="100000"/>
              </a:lnSpc>
              <a:spcBef>
                <a:spcPts val="0"/>
              </a:spcBef>
            </a:pPr>
            <a:r>
              <a:rPr lang="en-US" sz="1800" dirty="0">
                <a:solidFill>
                  <a:srgbClr val="AAAAAA"/>
                </a:solidFill>
                <a:latin typeface="Calibri" panose="020F0502020204030204" pitchFamily="34" charset="0"/>
                <a:ea typeface="Lato Light" panose="020F0502020204030203" pitchFamily="34" charset="0"/>
                <a:cs typeface="Calibri" panose="020F0502020204030204" pitchFamily="34" charset="0"/>
              </a:rPr>
              <a:t>“Making banks more woman-able, not women more bank-able”</a:t>
            </a:r>
          </a:p>
        </p:txBody>
      </p:sp>
      <p:sp>
        <p:nvSpPr>
          <p:cNvPr id="18" name="Freeform 971">
            <a:extLst>
              <a:ext uri="{FF2B5EF4-FFF2-40B4-BE49-F238E27FC236}">
                <a16:creationId xmlns:a16="http://schemas.microsoft.com/office/drawing/2014/main" id="{E6D8208E-B32F-D14C-B061-1F87B4837403}"/>
              </a:ext>
            </a:extLst>
          </p:cNvPr>
          <p:cNvSpPr>
            <a:spLocks noChangeAspect="1" noChangeArrowheads="1"/>
          </p:cNvSpPr>
          <p:nvPr/>
        </p:nvSpPr>
        <p:spPr bwMode="auto">
          <a:xfrm>
            <a:off x="1783542" y="3886092"/>
            <a:ext cx="422114" cy="342605"/>
          </a:xfrm>
          <a:custGeom>
            <a:avLst/>
            <a:gdLst>
              <a:gd name="T0" fmla="*/ 179438 w 286434"/>
              <a:gd name="T1" fmla="*/ 5510994 h 285210"/>
              <a:gd name="T2" fmla="*/ 5691824 w 286434"/>
              <a:gd name="T3" fmla="*/ 5001807 h 285210"/>
              <a:gd name="T4" fmla="*/ 3740473 w 286434"/>
              <a:gd name="T5" fmla="*/ 3222903 h 285210"/>
              <a:gd name="T6" fmla="*/ 3740473 w 286434"/>
              <a:gd name="T7" fmla="*/ 3405108 h 285210"/>
              <a:gd name="T8" fmla="*/ 3740473 w 286434"/>
              <a:gd name="T9" fmla="*/ 3222903 h 285210"/>
              <a:gd name="T10" fmla="*/ 2199667 w 286434"/>
              <a:gd name="T11" fmla="*/ 3314007 h 285210"/>
              <a:gd name="T12" fmla="*/ 2011894 w 286434"/>
              <a:gd name="T13" fmla="*/ 3314007 h 285210"/>
              <a:gd name="T14" fmla="*/ 2915666 w 286434"/>
              <a:gd name="T15" fmla="*/ 2179030 h 285210"/>
              <a:gd name="T16" fmla="*/ 3004152 w 286434"/>
              <a:gd name="T17" fmla="*/ 2408641 h 285210"/>
              <a:gd name="T18" fmla="*/ 3380353 w 286434"/>
              <a:gd name="T19" fmla="*/ 2824785 h 285210"/>
              <a:gd name="T20" fmla="*/ 2915666 w 286434"/>
              <a:gd name="T21" fmla="*/ 2573678 h 285210"/>
              <a:gd name="T22" fmla="*/ 2915666 w 286434"/>
              <a:gd name="T23" fmla="*/ 3212284 h 285210"/>
              <a:gd name="T24" fmla="*/ 3004152 w 286434"/>
              <a:gd name="T25" fmla="*/ 4188155 h 285210"/>
              <a:gd name="T26" fmla="*/ 2915666 w 286434"/>
              <a:gd name="T27" fmla="*/ 4417767 h 285210"/>
              <a:gd name="T28" fmla="*/ 2834524 w 286434"/>
              <a:gd name="T29" fmla="*/ 4195318 h 285210"/>
              <a:gd name="T30" fmla="*/ 2451013 w 286434"/>
              <a:gd name="T31" fmla="*/ 3771964 h 285210"/>
              <a:gd name="T32" fmla="*/ 2915666 w 286434"/>
              <a:gd name="T33" fmla="*/ 4023099 h 285210"/>
              <a:gd name="T34" fmla="*/ 2915666 w 286434"/>
              <a:gd name="T35" fmla="*/ 3384517 h 285210"/>
              <a:gd name="T36" fmla="*/ 2834524 w 286434"/>
              <a:gd name="T37" fmla="*/ 2408641 h 285210"/>
              <a:gd name="T38" fmla="*/ 2915666 w 286434"/>
              <a:gd name="T39" fmla="*/ 2179030 h 285210"/>
              <a:gd name="T40" fmla="*/ 4308198 w 286434"/>
              <a:gd name="T41" fmla="*/ 2169261 h 285210"/>
              <a:gd name="T42" fmla="*/ 4330374 w 286434"/>
              <a:gd name="T43" fmla="*/ 4392280 h 285210"/>
              <a:gd name="T44" fmla="*/ 4049250 w 286434"/>
              <a:gd name="T45" fmla="*/ 4829718 h 285210"/>
              <a:gd name="T46" fmla="*/ 4877923 w 286434"/>
              <a:gd name="T47" fmla="*/ 4442472 h 285210"/>
              <a:gd name="T48" fmla="*/ 4855746 w 286434"/>
              <a:gd name="T49" fmla="*/ 2212266 h 285210"/>
              <a:gd name="T50" fmla="*/ 5144317 w 286434"/>
              <a:gd name="T51" fmla="*/ 1782007 h 285210"/>
              <a:gd name="T52" fmla="*/ 2036590 w 286434"/>
              <a:gd name="T53" fmla="*/ 1782007 h 285210"/>
              <a:gd name="T54" fmla="*/ 1718441 w 286434"/>
              <a:gd name="T55" fmla="*/ 4370746 h 285210"/>
              <a:gd name="T56" fmla="*/ 3834634 w 286434"/>
              <a:gd name="T57" fmla="*/ 4829718 h 285210"/>
              <a:gd name="T58" fmla="*/ 4152841 w 286434"/>
              <a:gd name="T59" fmla="*/ 2240946 h 285210"/>
              <a:gd name="T60" fmla="*/ 2036590 w 286434"/>
              <a:gd name="T61" fmla="*/ 1782007 h 285210"/>
              <a:gd name="T62" fmla="*/ 993345 w 286434"/>
              <a:gd name="T63" fmla="*/ 2169261 h 285210"/>
              <a:gd name="T64" fmla="*/ 1008144 w 286434"/>
              <a:gd name="T65" fmla="*/ 4392280 h 285210"/>
              <a:gd name="T66" fmla="*/ 726978 w 286434"/>
              <a:gd name="T67" fmla="*/ 4829718 h 285210"/>
              <a:gd name="T68" fmla="*/ 1555674 w 286434"/>
              <a:gd name="T69" fmla="*/ 4442472 h 285210"/>
              <a:gd name="T70" fmla="*/ 1540872 w 286434"/>
              <a:gd name="T71" fmla="*/ 2212266 h 285210"/>
              <a:gd name="T72" fmla="*/ 1822057 w 286434"/>
              <a:gd name="T73" fmla="*/ 1782007 h 285210"/>
              <a:gd name="T74" fmla="*/ 2915731 w 286434"/>
              <a:gd name="T75" fmla="*/ 785404 h 285210"/>
              <a:gd name="T76" fmla="*/ 3597118 w 286434"/>
              <a:gd name="T77" fmla="*/ 1175831 h 285210"/>
              <a:gd name="T78" fmla="*/ 2871778 w 286434"/>
              <a:gd name="T79" fmla="*/ 604665 h 285210"/>
              <a:gd name="T80" fmla="*/ 3970850 w 286434"/>
              <a:gd name="T81" fmla="*/ 1190289 h 285210"/>
              <a:gd name="T82" fmla="*/ 3926895 w 286434"/>
              <a:gd name="T83" fmla="*/ 1349336 h 285210"/>
              <a:gd name="T84" fmla="*/ 1831352 w 286434"/>
              <a:gd name="T85" fmla="*/ 1291521 h 285210"/>
              <a:gd name="T86" fmla="*/ 2871778 w 286434"/>
              <a:gd name="T87" fmla="*/ 604665 h 285210"/>
              <a:gd name="T88" fmla="*/ 416192 w 286434"/>
              <a:gd name="T89" fmla="*/ 1609889 h 285210"/>
              <a:gd name="T90" fmla="*/ 2931923 w 286434"/>
              <a:gd name="T91" fmla="*/ 182842 h 285210"/>
              <a:gd name="T92" fmla="*/ 2976334 w 286434"/>
              <a:gd name="T93" fmla="*/ 10753 h 285210"/>
              <a:gd name="T94" fmla="*/ 5869413 w 286434"/>
              <a:gd name="T95" fmla="*/ 1717477 h 285210"/>
              <a:gd name="T96" fmla="*/ 5351475 w 286434"/>
              <a:gd name="T97" fmla="*/ 1782007 h 285210"/>
              <a:gd name="T98" fmla="*/ 5040726 w 286434"/>
              <a:gd name="T99" fmla="*/ 4370746 h 285210"/>
              <a:gd name="T100" fmla="*/ 5780633 w 286434"/>
              <a:gd name="T101" fmla="*/ 4829718 h 285210"/>
              <a:gd name="T102" fmla="*/ 5869413 w 286434"/>
              <a:gd name="T103" fmla="*/ 5604236 h 285210"/>
              <a:gd name="T104" fmla="*/ 90618 w 286434"/>
              <a:gd name="T105" fmla="*/ 5683040 h 285210"/>
              <a:gd name="T106" fmla="*/ 1812 w 286434"/>
              <a:gd name="T107" fmla="*/ 4908553 h 285210"/>
              <a:gd name="T108" fmla="*/ 519771 w 286434"/>
              <a:gd name="T109" fmla="*/ 4829718 h 285210"/>
              <a:gd name="T110" fmla="*/ 830555 w 286434"/>
              <a:gd name="T111" fmla="*/ 2240946 h 285210"/>
              <a:gd name="T112" fmla="*/ 90618 w 286434"/>
              <a:gd name="T113" fmla="*/ 1782007 h 285210"/>
              <a:gd name="T114" fmla="*/ 46222 w 286434"/>
              <a:gd name="T115" fmla="*/ 1624251 h 28521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286434" h="285210">
                <a:moveTo>
                  <a:pt x="8753" y="251021"/>
                </a:moveTo>
                <a:lnTo>
                  <a:pt x="8753" y="276573"/>
                </a:lnTo>
                <a:lnTo>
                  <a:pt x="277681" y="276573"/>
                </a:lnTo>
                <a:lnTo>
                  <a:pt x="277681" y="251021"/>
                </a:lnTo>
                <a:lnTo>
                  <a:pt x="8753" y="251021"/>
                </a:lnTo>
                <a:close/>
                <a:moveTo>
                  <a:pt x="182482" y="161745"/>
                </a:moveTo>
                <a:cubicBezTo>
                  <a:pt x="184768" y="161745"/>
                  <a:pt x="186673" y="164031"/>
                  <a:pt x="186673" y="166317"/>
                </a:cubicBezTo>
                <a:cubicBezTo>
                  <a:pt x="186673" y="168984"/>
                  <a:pt x="184768" y="170889"/>
                  <a:pt x="182482" y="170889"/>
                </a:cubicBezTo>
                <a:cubicBezTo>
                  <a:pt x="179815" y="170889"/>
                  <a:pt x="177529" y="168984"/>
                  <a:pt x="177529" y="166317"/>
                </a:cubicBezTo>
                <a:cubicBezTo>
                  <a:pt x="177529" y="164031"/>
                  <a:pt x="179815" y="161745"/>
                  <a:pt x="182482" y="161745"/>
                </a:cubicBezTo>
                <a:close/>
                <a:moveTo>
                  <a:pt x="102550" y="161745"/>
                </a:moveTo>
                <a:cubicBezTo>
                  <a:pt x="104748" y="161745"/>
                  <a:pt x="107312" y="164031"/>
                  <a:pt x="107312" y="166317"/>
                </a:cubicBezTo>
                <a:cubicBezTo>
                  <a:pt x="107312" y="168984"/>
                  <a:pt x="104748" y="170889"/>
                  <a:pt x="102550" y="170889"/>
                </a:cubicBezTo>
                <a:cubicBezTo>
                  <a:pt x="100352" y="170889"/>
                  <a:pt x="98154" y="168984"/>
                  <a:pt x="98154" y="166317"/>
                </a:cubicBezTo>
                <a:cubicBezTo>
                  <a:pt x="98154" y="164031"/>
                  <a:pt x="100352" y="161745"/>
                  <a:pt x="102550" y="161745"/>
                </a:cubicBezTo>
                <a:close/>
                <a:moveTo>
                  <a:pt x="142243" y="109357"/>
                </a:moveTo>
                <a:cubicBezTo>
                  <a:pt x="144762" y="109357"/>
                  <a:pt x="146561" y="111157"/>
                  <a:pt x="146561" y="113678"/>
                </a:cubicBezTo>
                <a:lnTo>
                  <a:pt x="146561" y="120880"/>
                </a:lnTo>
                <a:cubicBezTo>
                  <a:pt x="155917" y="122321"/>
                  <a:pt x="163833" y="127722"/>
                  <a:pt x="167432" y="136365"/>
                </a:cubicBezTo>
                <a:cubicBezTo>
                  <a:pt x="168151" y="138525"/>
                  <a:pt x="167072" y="141046"/>
                  <a:pt x="164913" y="141766"/>
                </a:cubicBezTo>
                <a:cubicBezTo>
                  <a:pt x="162754" y="142847"/>
                  <a:pt x="160235" y="141766"/>
                  <a:pt x="159156" y="139606"/>
                </a:cubicBezTo>
                <a:cubicBezTo>
                  <a:pt x="156637" y="133484"/>
                  <a:pt x="149800" y="129163"/>
                  <a:pt x="142243" y="129163"/>
                </a:cubicBezTo>
                <a:cubicBezTo>
                  <a:pt x="132528" y="129163"/>
                  <a:pt x="124252" y="136365"/>
                  <a:pt x="124252" y="145367"/>
                </a:cubicBezTo>
                <a:cubicBezTo>
                  <a:pt x="124252" y="152570"/>
                  <a:pt x="127490" y="161212"/>
                  <a:pt x="142243" y="161212"/>
                </a:cubicBezTo>
                <a:cubicBezTo>
                  <a:pt x="162034" y="161212"/>
                  <a:pt x="169231" y="174176"/>
                  <a:pt x="169231" y="185699"/>
                </a:cubicBezTo>
                <a:cubicBezTo>
                  <a:pt x="169231" y="198303"/>
                  <a:pt x="159515" y="208386"/>
                  <a:pt x="146561" y="210187"/>
                </a:cubicBezTo>
                <a:lnTo>
                  <a:pt x="146561" y="217749"/>
                </a:lnTo>
                <a:cubicBezTo>
                  <a:pt x="146561" y="219909"/>
                  <a:pt x="144762" y="221710"/>
                  <a:pt x="142243" y="221710"/>
                </a:cubicBezTo>
                <a:cubicBezTo>
                  <a:pt x="140084" y="221710"/>
                  <a:pt x="138285" y="219909"/>
                  <a:pt x="138285" y="217749"/>
                </a:cubicBezTo>
                <a:lnTo>
                  <a:pt x="138285" y="210547"/>
                </a:lnTo>
                <a:cubicBezTo>
                  <a:pt x="128930" y="208746"/>
                  <a:pt x="121013" y="203345"/>
                  <a:pt x="117415" y="195062"/>
                </a:cubicBezTo>
                <a:cubicBezTo>
                  <a:pt x="116695" y="192541"/>
                  <a:pt x="117775" y="190021"/>
                  <a:pt x="119574" y="189301"/>
                </a:cubicBezTo>
                <a:cubicBezTo>
                  <a:pt x="122093" y="188580"/>
                  <a:pt x="124612" y="189301"/>
                  <a:pt x="125331" y="191461"/>
                </a:cubicBezTo>
                <a:cubicBezTo>
                  <a:pt x="128210" y="197583"/>
                  <a:pt x="135047" y="201904"/>
                  <a:pt x="142243" y="201904"/>
                </a:cubicBezTo>
                <a:cubicBezTo>
                  <a:pt x="152319" y="201904"/>
                  <a:pt x="160595" y="194702"/>
                  <a:pt x="160595" y="185699"/>
                </a:cubicBezTo>
                <a:cubicBezTo>
                  <a:pt x="160595" y="178497"/>
                  <a:pt x="157356" y="169855"/>
                  <a:pt x="142243" y="169855"/>
                </a:cubicBezTo>
                <a:cubicBezTo>
                  <a:pt x="122812" y="169855"/>
                  <a:pt x="115616" y="156891"/>
                  <a:pt x="115616" y="145367"/>
                </a:cubicBezTo>
                <a:cubicBezTo>
                  <a:pt x="115616" y="133124"/>
                  <a:pt x="125331" y="122681"/>
                  <a:pt x="138285" y="120880"/>
                </a:cubicBezTo>
                <a:lnTo>
                  <a:pt x="138285" y="113678"/>
                </a:lnTo>
                <a:cubicBezTo>
                  <a:pt x="138285" y="111157"/>
                  <a:pt x="140084" y="109357"/>
                  <a:pt x="142243" y="109357"/>
                </a:cubicBezTo>
                <a:close/>
                <a:moveTo>
                  <a:pt x="197544" y="89432"/>
                </a:moveTo>
                <a:lnTo>
                  <a:pt x="210178" y="108866"/>
                </a:lnTo>
                <a:cubicBezTo>
                  <a:pt x="210900" y="109225"/>
                  <a:pt x="211261" y="109945"/>
                  <a:pt x="211261" y="111025"/>
                </a:cubicBezTo>
                <a:lnTo>
                  <a:pt x="211261" y="220431"/>
                </a:lnTo>
                <a:cubicBezTo>
                  <a:pt x="211261" y="221510"/>
                  <a:pt x="210900" y="222230"/>
                  <a:pt x="210178" y="222950"/>
                </a:cubicBezTo>
                <a:lnTo>
                  <a:pt x="197544" y="242384"/>
                </a:lnTo>
                <a:lnTo>
                  <a:pt x="250969" y="242384"/>
                </a:lnTo>
                <a:lnTo>
                  <a:pt x="237973" y="222950"/>
                </a:lnTo>
                <a:cubicBezTo>
                  <a:pt x="237613" y="222230"/>
                  <a:pt x="236891" y="221510"/>
                  <a:pt x="236891" y="220431"/>
                </a:cubicBezTo>
                <a:lnTo>
                  <a:pt x="236891" y="111025"/>
                </a:lnTo>
                <a:cubicBezTo>
                  <a:pt x="236891" y="109945"/>
                  <a:pt x="237613" y="109225"/>
                  <a:pt x="237973" y="108866"/>
                </a:cubicBezTo>
                <a:lnTo>
                  <a:pt x="250969" y="89432"/>
                </a:lnTo>
                <a:lnTo>
                  <a:pt x="197544" y="89432"/>
                </a:lnTo>
                <a:close/>
                <a:moveTo>
                  <a:pt x="99358" y="89432"/>
                </a:moveTo>
                <a:lnTo>
                  <a:pt x="83836" y="112464"/>
                </a:lnTo>
                <a:lnTo>
                  <a:pt x="83836" y="219351"/>
                </a:lnTo>
                <a:lnTo>
                  <a:pt x="99358" y="242384"/>
                </a:lnTo>
                <a:lnTo>
                  <a:pt x="187076" y="242384"/>
                </a:lnTo>
                <a:lnTo>
                  <a:pt x="202598" y="219351"/>
                </a:lnTo>
                <a:lnTo>
                  <a:pt x="202598" y="112464"/>
                </a:lnTo>
                <a:lnTo>
                  <a:pt x="187076" y="89432"/>
                </a:lnTo>
                <a:lnTo>
                  <a:pt x="99358" y="89432"/>
                </a:lnTo>
                <a:close/>
                <a:moveTo>
                  <a:pt x="35465" y="89432"/>
                </a:moveTo>
                <a:lnTo>
                  <a:pt x="48461" y="108866"/>
                </a:lnTo>
                <a:cubicBezTo>
                  <a:pt x="49182" y="109225"/>
                  <a:pt x="49182" y="109945"/>
                  <a:pt x="49182" y="111025"/>
                </a:cubicBezTo>
                <a:lnTo>
                  <a:pt x="49182" y="220431"/>
                </a:lnTo>
                <a:cubicBezTo>
                  <a:pt x="49182" y="221510"/>
                  <a:pt x="49182" y="222230"/>
                  <a:pt x="48461" y="222950"/>
                </a:cubicBezTo>
                <a:lnTo>
                  <a:pt x="35465" y="242384"/>
                </a:lnTo>
                <a:lnTo>
                  <a:pt x="88890" y="242384"/>
                </a:lnTo>
                <a:lnTo>
                  <a:pt x="75895" y="222950"/>
                </a:lnTo>
                <a:cubicBezTo>
                  <a:pt x="75534" y="222230"/>
                  <a:pt x="75173" y="221510"/>
                  <a:pt x="75173" y="220431"/>
                </a:cubicBezTo>
                <a:lnTo>
                  <a:pt x="75173" y="111025"/>
                </a:lnTo>
                <a:cubicBezTo>
                  <a:pt x="75173" y="109945"/>
                  <a:pt x="75534" y="109225"/>
                  <a:pt x="75895" y="108866"/>
                </a:cubicBezTo>
                <a:lnTo>
                  <a:pt x="88890" y="89432"/>
                </a:lnTo>
                <a:lnTo>
                  <a:pt x="35465" y="89432"/>
                </a:lnTo>
                <a:close/>
                <a:moveTo>
                  <a:pt x="142246" y="39416"/>
                </a:moveTo>
                <a:lnTo>
                  <a:pt x="109361" y="59010"/>
                </a:lnTo>
                <a:lnTo>
                  <a:pt x="175489" y="59010"/>
                </a:lnTo>
                <a:lnTo>
                  <a:pt x="142246" y="39416"/>
                </a:lnTo>
                <a:close/>
                <a:moveTo>
                  <a:pt x="140102" y="30345"/>
                </a:moveTo>
                <a:cubicBezTo>
                  <a:pt x="141531" y="29982"/>
                  <a:pt x="143319" y="29982"/>
                  <a:pt x="144391" y="30345"/>
                </a:cubicBezTo>
                <a:lnTo>
                  <a:pt x="193720" y="59736"/>
                </a:lnTo>
                <a:cubicBezTo>
                  <a:pt x="195149" y="60462"/>
                  <a:pt x="196222" y="62639"/>
                  <a:pt x="195507" y="64816"/>
                </a:cubicBezTo>
                <a:cubicBezTo>
                  <a:pt x="195149" y="66630"/>
                  <a:pt x="193362" y="67719"/>
                  <a:pt x="191575" y="67719"/>
                </a:cubicBezTo>
                <a:lnTo>
                  <a:pt x="93276" y="67719"/>
                </a:lnTo>
                <a:cubicBezTo>
                  <a:pt x="91488" y="67719"/>
                  <a:pt x="89701" y="66630"/>
                  <a:pt x="89344" y="64816"/>
                </a:cubicBezTo>
                <a:cubicBezTo>
                  <a:pt x="88629" y="62639"/>
                  <a:pt x="89344" y="60462"/>
                  <a:pt x="91131" y="59736"/>
                </a:cubicBezTo>
                <a:lnTo>
                  <a:pt x="140102" y="30345"/>
                </a:lnTo>
                <a:close/>
                <a:moveTo>
                  <a:pt x="143036" y="9177"/>
                </a:moveTo>
                <a:lnTo>
                  <a:pt x="20304" y="80794"/>
                </a:lnTo>
                <a:lnTo>
                  <a:pt x="265769" y="80794"/>
                </a:lnTo>
                <a:lnTo>
                  <a:pt x="143036" y="9177"/>
                </a:lnTo>
                <a:close/>
                <a:moveTo>
                  <a:pt x="140870" y="540"/>
                </a:moveTo>
                <a:cubicBezTo>
                  <a:pt x="142314" y="-180"/>
                  <a:pt x="144119" y="-180"/>
                  <a:pt x="145202" y="540"/>
                </a:cubicBezTo>
                <a:lnTo>
                  <a:pt x="284178" y="81514"/>
                </a:lnTo>
                <a:cubicBezTo>
                  <a:pt x="285983" y="82234"/>
                  <a:pt x="286705" y="84393"/>
                  <a:pt x="286344" y="86193"/>
                </a:cubicBezTo>
                <a:cubicBezTo>
                  <a:pt x="285622" y="87992"/>
                  <a:pt x="283817" y="89432"/>
                  <a:pt x="282013" y="89432"/>
                </a:cubicBezTo>
                <a:lnTo>
                  <a:pt x="261076" y="89432"/>
                </a:lnTo>
                <a:lnTo>
                  <a:pt x="245915" y="112464"/>
                </a:lnTo>
                <a:lnTo>
                  <a:pt x="245915" y="219351"/>
                </a:lnTo>
                <a:lnTo>
                  <a:pt x="261076" y="242384"/>
                </a:lnTo>
                <a:lnTo>
                  <a:pt x="282013" y="242384"/>
                </a:lnTo>
                <a:cubicBezTo>
                  <a:pt x="284178" y="242384"/>
                  <a:pt x="286344" y="244183"/>
                  <a:pt x="286344" y="246342"/>
                </a:cubicBezTo>
                <a:lnTo>
                  <a:pt x="286344" y="281252"/>
                </a:lnTo>
                <a:cubicBezTo>
                  <a:pt x="286344" y="283411"/>
                  <a:pt x="284178" y="285210"/>
                  <a:pt x="282013" y="285210"/>
                </a:cubicBezTo>
                <a:lnTo>
                  <a:pt x="4421" y="285210"/>
                </a:lnTo>
                <a:cubicBezTo>
                  <a:pt x="1895" y="285210"/>
                  <a:pt x="90" y="283411"/>
                  <a:pt x="90" y="281252"/>
                </a:cubicBezTo>
                <a:lnTo>
                  <a:pt x="90" y="246342"/>
                </a:lnTo>
                <a:cubicBezTo>
                  <a:pt x="90" y="244183"/>
                  <a:pt x="1895" y="242384"/>
                  <a:pt x="4421" y="242384"/>
                </a:cubicBezTo>
                <a:lnTo>
                  <a:pt x="25358" y="242384"/>
                </a:lnTo>
                <a:lnTo>
                  <a:pt x="40519" y="219351"/>
                </a:lnTo>
                <a:lnTo>
                  <a:pt x="40519" y="112464"/>
                </a:lnTo>
                <a:lnTo>
                  <a:pt x="25358" y="89432"/>
                </a:lnTo>
                <a:lnTo>
                  <a:pt x="4421" y="89432"/>
                </a:lnTo>
                <a:cubicBezTo>
                  <a:pt x="2256" y="89432"/>
                  <a:pt x="812" y="87992"/>
                  <a:pt x="90" y="86193"/>
                </a:cubicBezTo>
                <a:cubicBezTo>
                  <a:pt x="-271" y="84393"/>
                  <a:pt x="451" y="82234"/>
                  <a:pt x="2256" y="81514"/>
                </a:cubicBezTo>
                <a:lnTo>
                  <a:pt x="140870" y="540"/>
                </a:lnTo>
                <a:close/>
              </a:path>
            </a:pathLst>
          </a:custGeom>
          <a:solidFill>
            <a:schemeClr val="bg1"/>
          </a:solidFill>
          <a:ln>
            <a:noFill/>
          </a:ln>
          <a:effectLst/>
        </p:spPr>
        <p:txBody>
          <a:bodyPr anchor="ctr"/>
          <a:lstStyle/>
          <a:p>
            <a:pPr defTabSz="1827977"/>
            <a:endParaRPr lang="en-US" sz="3599">
              <a:solidFill>
                <a:srgbClr val="AAAAAA"/>
              </a:solidFill>
              <a:latin typeface="Calibri" panose="020F0502020204030204"/>
            </a:endParaRPr>
          </a:p>
        </p:txBody>
      </p:sp>
      <p:sp>
        <p:nvSpPr>
          <p:cNvPr id="19" name="TextBox 18">
            <a:extLst>
              <a:ext uri="{FF2B5EF4-FFF2-40B4-BE49-F238E27FC236}">
                <a16:creationId xmlns:a16="http://schemas.microsoft.com/office/drawing/2014/main" id="{35D56BFF-2325-804C-8671-E663E2C87312}"/>
              </a:ext>
            </a:extLst>
          </p:cNvPr>
          <p:cNvSpPr txBox="1"/>
          <p:nvPr/>
        </p:nvSpPr>
        <p:spPr>
          <a:xfrm>
            <a:off x="3362256" y="2093280"/>
            <a:ext cx="3425938" cy="400110"/>
          </a:xfrm>
          <a:prstGeom prst="rect">
            <a:avLst/>
          </a:prstGeom>
          <a:noFill/>
        </p:spPr>
        <p:txBody>
          <a:bodyPr wrap="none" rtlCol="0" anchor="b" anchorCtr="0">
            <a:spAutoFit/>
          </a:bodyPr>
          <a:lstStyle/>
          <a:p>
            <a:pPr defTabSz="1827977"/>
            <a:r>
              <a:rPr lang="en-US" sz="2000" dirty="0">
                <a:solidFill>
                  <a:srgbClr val="08204C"/>
                </a:solidFill>
                <a:latin typeface="Calibri" panose="020F0502020204030204" pitchFamily="34" charset="0"/>
                <a:ea typeface="League Spartan" charset="0"/>
                <a:cs typeface="Calibri" panose="020F0502020204030204" pitchFamily="34" charset="0"/>
              </a:rPr>
              <a:t>Feminist policies (and budgets)</a:t>
            </a:r>
          </a:p>
        </p:txBody>
      </p:sp>
      <p:sp>
        <p:nvSpPr>
          <p:cNvPr id="20" name="Subtitle 2">
            <a:extLst>
              <a:ext uri="{FF2B5EF4-FFF2-40B4-BE49-F238E27FC236}">
                <a16:creationId xmlns:a16="http://schemas.microsoft.com/office/drawing/2014/main" id="{B2FEF9E8-17F1-1F4D-ADCE-652608764CAF}"/>
              </a:ext>
            </a:extLst>
          </p:cNvPr>
          <p:cNvSpPr txBox="1">
            <a:spLocks/>
          </p:cNvSpPr>
          <p:nvPr/>
        </p:nvSpPr>
        <p:spPr>
          <a:xfrm>
            <a:off x="3386674" y="2260932"/>
            <a:ext cx="3669100" cy="541150"/>
          </a:xfrm>
          <a:prstGeom prst="rect">
            <a:avLst/>
          </a:prstGeom>
        </p:spPr>
        <p:txBody>
          <a:bodyPr vert="horz" wrap="square" lIns="91416" tIns="45708" rIns="91416" bIns="45708"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defTabSz="1087364">
              <a:lnSpc>
                <a:spcPts val="3499"/>
              </a:lnSpc>
            </a:pPr>
            <a:r>
              <a:rPr lang="en-US" sz="1800" dirty="0">
                <a:solidFill>
                  <a:srgbClr val="AAAAAA"/>
                </a:solidFill>
                <a:latin typeface="Calibri" panose="020F0502020204030204" pitchFamily="34" charset="0"/>
                <a:ea typeface="Lato Light" panose="020F0502020204030203" pitchFamily="34" charset="0"/>
                <a:cs typeface="Calibri" panose="020F0502020204030204" pitchFamily="34" charset="0"/>
              </a:rPr>
              <a:t>Including land, care infrastructure</a:t>
            </a:r>
          </a:p>
        </p:txBody>
      </p:sp>
      <p:sp>
        <p:nvSpPr>
          <p:cNvPr id="22" name="Freeform 970">
            <a:extLst>
              <a:ext uri="{FF2B5EF4-FFF2-40B4-BE49-F238E27FC236}">
                <a16:creationId xmlns:a16="http://schemas.microsoft.com/office/drawing/2014/main" id="{80602C56-A1A7-7A45-8068-BA2A850CB70E}"/>
              </a:ext>
            </a:extLst>
          </p:cNvPr>
          <p:cNvSpPr>
            <a:spLocks noChangeAspect="1" noChangeArrowheads="1"/>
          </p:cNvSpPr>
          <p:nvPr/>
        </p:nvSpPr>
        <p:spPr bwMode="auto">
          <a:xfrm>
            <a:off x="2775887" y="2162763"/>
            <a:ext cx="365656" cy="365656"/>
          </a:xfrm>
          <a:custGeom>
            <a:avLst/>
            <a:gdLst>
              <a:gd name="T0" fmla="*/ 2105722 w 285390"/>
              <a:gd name="T1" fmla="*/ 4924677 h 285390"/>
              <a:gd name="T2" fmla="*/ 586378 w 285390"/>
              <a:gd name="T3" fmla="*/ 4743428 h 285390"/>
              <a:gd name="T4" fmla="*/ 586378 w 285390"/>
              <a:gd name="T5" fmla="*/ 4924677 h 285390"/>
              <a:gd name="T6" fmla="*/ 2349742 w 285390"/>
              <a:gd name="T7" fmla="*/ 4083756 h 285390"/>
              <a:gd name="T8" fmla="*/ 1193691 w 285390"/>
              <a:gd name="T9" fmla="*/ 4178006 h 285390"/>
              <a:gd name="T10" fmla="*/ 904085 w 285390"/>
              <a:gd name="T11" fmla="*/ 4178006 h 285390"/>
              <a:gd name="T12" fmla="*/ 585654 w 285390"/>
              <a:gd name="T13" fmla="*/ 4083756 h 285390"/>
              <a:gd name="T14" fmla="*/ 4653092 w 285390"/>
              <a:gd name="T15" fmla="*/ 4407264 h 285390"/>
              <a:gd name="T16" fmla="*/ 4826565 w 285390"/>
              <a:gd name="T17" fmla="*/ 3948738 h 285390"/>
              <a:gd name="T18" fmla="*/ 3409042 w 285390"/>
              <a:gd name="T19" fmla="*/ 4263988 h 285390"/>
              <a:gd name="T20" fmla="*/ 3871616 w 285390"/>
              <a:gd name="T21" fmla="*/ 4092051 h 285390"/>
              <a:gd name="T22" fmla="*/ 4826565 w 285390"/>
              <a:gd name="T23" fmla="*/ 3769636 h 285390"/>
              <a:gd name="T24" fmla="*/ 4653092 w 285390"/>
              <a:gd name="T25" fmla="*/ 4579214 h 285390"/>
              <a:gd name="T26" fmla="*/ 3553606 w 285390"/>
              <a:gd name="T27" fmla="*/ 3769636 h 285390"/>
              <a:gd name="T28" fmla="*/ 3727081 w 285390"/>
              <a:gd name="T29" fmla="*/ 4579214 h 285390"/>
              <a:gd name="T30" fmla="*/ 3553606 w 285390"/>
              <a:gd name="T31" fmla="*/ 3769636 h 285390"/>
              <a:gd name="T32" fmla="*/ 2349742 w 285390"/>
              <a:gd name="T33" fmla="*/ 3605294 h 285390"/>
              <a:gd name="T34" fmla="*/ 585654 w 285390"/>
              <a:gd name="T35" fmla="*/ 3424065 h 285390"/>
              <a:gd name="T36" fmla="*/ 585654 w 285390"/>
              <a:gd name="T37" fmla="*/ 3605294 h 285390"/>
              <a:gd name="T38" fmla="*/ 4508526 w 285390"/>
              <a:gd name="T39" fmla="*/ 2988166 h 285390"/>
              <a:gd name="T40" fmla="*/ 4971120 w 285390"/>
              <a:gd name="T41" fmla="*/ 3161646 h 285390"/>
              <a:gd name="T42" fmla="*/ 3553606 w 285390"/>
              <a:gd name="T43" fmla="*/ 2843579 h 285390"/>
              <a:gd name="T44" fmla="*/ 3727081 w 285390"/>
              <a:gd name="T45" fmla="*/ 3306194 h 285390"/>
              <a:gd name="T46" fmla="*/ 3553606 w 285390"/>
              <a:gd name="T47" fmla="*/ 2843579 h 285390"/>
              <a:gd name="T48" fmla="*/ 1636194 w 285390"/>
              <a:gd name="T49" fmla="*/ 2945624 h 285390"/>
              <a:gd name="T50" fmla="*/ 4653092 w 285390"/>
              <a:gd name="T51" fmla="*/ 2670125 h 285390"/>
              <a:gd name="T52" fmla="*/ 4826565 w 285390"/>
              <a:gd name="T53" fmla="*/ 3479663 h 285390"/>
              <a:gd name="T54" fmla="*/ 4653092 w 285390"/>
              <a:gd name="T55" fmla="*/ 2670125 h 285390"/>
              <a:gd name="T56" fmla="*/ 4045086 w 285390"/>
              <a:gd name="T57" fmla="*/ 3161646 h 285390"/>
              <a:gd name="T58" fmla="*/ 3235589 w 285390"/>
              <a:gd name="T59" fmla="*/ 2988166 h 285390"/>
              <a:gd name="T60" fmla="*/ 3051836 w 285390"/>
              <a:gd name="T61" fmla="*/ 4905740 h 285390"/>
              <a:gd name="T62" fmla="*/ 2909214 w 285390"/>
              <a:gd name="T63" fmla="*/ 2338775 h 285390"/>
              <a:gd name="T64" fmla="*/ 2349742 w 285390"/>
              <a:gd name="T65" fmla="*/ 2285930 h 285390"/>
              <a:gd name="T66" fmla="*/ 585654 w 285390"/>
              <a:gd name="T67" fmla="*/ 2104703 h 285390"/>
              <a:gd name="T68" fmla="*/ 585654 w 285390"/>
              <a:gd name="T69" fmla="*/ 2285930 h 285390"/>
              <a:gd name="T70" fmla="*/ 5178418 w 285390"/>
              <a:gd name="T71" fmla="*/ 1725343 h 285390"/>
              <a:gd name="T72" fmla="*/ 5055165 w 285390"/>
              <a:gd name="T73" fmla="*/ 1848557 h 285390"/>
              <a:gd name="T74" fmla="*/ 4273468 w 285390"/>
              <a:gd name="T75" fmla="*/ 1725343 h 285390"/>
              <a:gd name="T76" fmla="*/ 4145326 w 285390"/>
              <a:gd name="T77" fmla="*/ 1848557 h 285390"/>
              <a:gd name="T78" fmla="*/ 4735890 w 285390"/>
              <a:gd name="T79" fmla="*/ 1786784 h 285390"/>
              <a:gd name="T80" fmla="*/ 1279889 w 285390"/>
              <a:gd name="T81" fmla="*/ 1445010 h 285390"/>
              <a:gd name="T82" fmla="*/ 1279889 w 285390"/>
              <a:gd name="T83" fmla="*/ 1626261 h 285390"/>
              <a:gd name="T84" fmla="*/ 814071 w 285390"/>
              <a:gd name="T85" fmla="*/ 1445010 h 285390"/>
              <a:gd name="T86" fmla="*/ 502593 w 285390"/>
              <a:gd name="T87" fmla="*/ 1532018 h 285390"/>
              <a:gd name="T88" fmla="*/ 2909214 w 285390"/>
              <a:gd name="T89" fmla="*/ 2167663 h 285390"/>
              <a:gd name="T90" fmla="*/ 3051836 w 285390"/>
              <a:gd name="T91" fmla="*/ 1426065 h 285390"/>
              <a:gd name="T92" fmla="*/ 3051836 w 285390"/>
              <a:gd name="T93" fmla="*/ 684553 h 285390"/>
              <a:gd name="T94" fmla="*/ 427775 w 285390"/>
              <a:gd name="T95" fmla="*/ 171139 h 285390"/>
              <a:gd name="T96" fmla="*/ 4078612 w 285390"/>
              <a:gd name="T97" fmla="*/ 5476183 h 285390"/>
              <a:gd name="T98" fmla="*/ 2738099 w 285390"/>
              <a:gd name="T99" fmla="*/ 4763141 h 285390"/>
              <a:gd name="T100" fmla="*/ 4335291 w 285390"/>
              <a:gd name="T101" fmla="*/ 420702 h 285390"/>
              <a:gd name="T102" fmla="*/ 3051836 w 285390"/>
              <a:gd name="T103" fmla="*/ 848477 h 285390"/>
              <a:gd name="T104" fmla="*/ 427775 w 285390"/>
              <a:gd name="T105" fmla="*/ 171139 h 285390"/>
              <a:gd name="T106" fmla="*/ 4506426 w 285390"/>
              <a:gd name="T107" fmla="*/ 1254950 h 285390"/>
              <a:gd name="T108" fmla="*/ 5340688 w 285390"/>
              <a:gd name="T109" fmla="*/ 5076879 h 285390"/>
              <a:gd name="T110" fmla="*/ 427775 w 285390"/>
              <a:gd name="T111" fmla="*/ 5647299 h 28539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85390" h="285390">
                <a:moveTo>
                  <a:pt x="82498" y="239712"/>
                </a:moveTo>
                <a:lnTo>
                  <a:pt x="106414" y="239712"/>
                </a:lnTo>
                <a:cubicBezTo>
                  <a:pt x="108951" y="239712"/>
                  <a:pt x="110762" y="241910"/>
                  <a:pt x="110762" y="244475"/>
                </a:cubicBezTo>
                <a:cubicBezTo>
                  <a:pt x="110762" y="247039"/>
                  <a:pt x="108951" y="248871"/>
                  <a:pt x="106414" y="248871"/>
                </a:cubicBezTo>
                <a:lnTo>
                  <a:pt x="82498" y="248871"/>
                </a:lnTo>
                <a:cubicBezTo>
                  <a:pt x="79961" y="248871"/>
                  <a:pt x="77787" y="247039"/>
                  <a:pt x="77787" y="244475"/>
                </a:cubicBezTo>
                <a:cubicBezTo>
                  <a:pt x="77787" y="241910"/>
                  <a:pt x="79961" y="239712"/>
                  <a:pt x="82498" y="239712"/>
                </a:cubicBezTo>
                <a:close/>
                <a:moveTo>
                  <a:pt x="29633" y="239712"/>
                </a:moveTo>
                <a:lnTo>
                  <a:pt x="58914" y="239712"/>
                </a:lnTo>
                <a:cubicBezTo>
                  <a:pt x="61383" y="239712"/>
                  <a:pt x="63147" y="241910"/>
                  <a:pt x="63147" y="244475"/>
                </a:cubicBezTo>
                <a:cubicBezTo>
                  <a:pt x="63147" y="247039"/>
                  <a:pt x="61383" y="248871"/>
                  <a:pt x="58914" y="248871"/>
                </a:cubicBezTo>
                <a:lnTo>
                  <a:pt x="29633" y="248871"/>
                </a:lnTo>
                <a:cubicBezTo>
                  <a:pt x="27164" y="248871"/>
                  <a:pt x="25400" y="247039"/>
                  <a:pt x="25400" y="244475"/>
                </a:cubicBezTo>
                <a:cubicBezTo>
                  <a:pt x="25400" y="241910"/>
                  <a:pt x="27164" y="239712"/>
                  <a:pt x="29633" y="239712"/>
                </a:cubicBezTo>
                <a:close/>
                <a:moveTo>
                  <a:pt x="64679" y="206375"/>
                </a:moveTo>
                <a:lnTo>
                  <a:pt x="118745" y="206375"/>
                </a:lnTo>
                <a:cubicBezTo>
                  <a:pt x="121285" y="206375"/>
                  <a:pt x="123462" y="208207"/>
                  <a:pt x="123462" y="211138"/>
                </a:cubicBezTo>
                <a:cubicBezTo>
                  <a:pt x="123462" y="213336"/>
                  <a:pt x="121285" y="215534"/>
                  <a:pt x="118745" y="215534"/>
                </a:cubicBezTo>
                <a:lnTo>
                  <a:pt x="64679" y="215534"/>
                </a:lnTo>
                <a:cubicBezTo>
                  <a:pt x="62502" y="215534"/>
                  <a:pt x="60325" y="213336"/>
                  <a:pt x="60325" y="211138"/>
                </a:cubicBezTo>
                <a:cubicBezTo>
                  <a:pt x="60325" y="208207"/>
                  <a:pt x="62502" y="206375"/>
                  <a:pt x="64679" y="206375"/>
                </a:cubicBezTo>
                <a:close/>
                <a:moveTo>
                  <a:pt x="29597" y="206375"/>
                </a:moveTo>
                <a:lnTo>
                  <a:pt x="41140" y="206375"/>
                </a:lnTo>
                <a:cubicBezTo>
                  <a:pt x="43588" y="206375"/>
                  <a:pt x="45687" y="208207"/>
                  <a:pt x="45687" y="211138"/>
                </a:cubicBezTo>
                <a:cubicBezTo>
                  <a:pt x="45687" y="213336"/>
                  <a:pt x="43588" y="215534"/>
                  <a:pt x="41140" y="215534"/>
                </a:cubicBezTo>
                <a:lnTo>
                  <a:pt x="29597" y="215534"/>
                </a:lnTo>
                <a:cubicBezTo>
                  <a:pt x="27149" y="215534"/>
                  <a:pt x="25400" y="213336"/>
                  <a:pt x="25400" y="211138"/>
                </a:cubicBezTo>
                <a:cubicBezTo>
                  <a:pt x="25400" y="208207"/>
                  <a:pt x="27149" y="206375"/>
                  <a:pt x="29597" y="206375"/>
                </a:cubicBezTo>
                <a:close/>
                <a:moveTo>
                  <a:pt x="235147" y="199552"/>
                </a:moveTo>
                <a:cubicBezTo>
                  <a:pt x="231129" y="199552"/>
                  <a:pt x="227842" y="202448"/>
                  <a:pt x="227842" y="206793"/>
                </a:cubicBezTo>
                <a:lnTo>
                  <a:pt x="227842" y="215482"/>
                </a:lnTo>
                <a:cubicBezTo>
                  <a:pt x="227842" y="219465"/>
                  <a:pt x="231129" y="222724"/>
                  <a:pt x="235147" y="222724"/>
                </a:cubicBezTo>
                <a:lnTo>
                  <a:pt x="243913" y="222724"/>
                </a:lnTo>
                <a:cubicBezTo>
                  <a:pt x="247931" y="222724"/>
                  <a:pt x="251219" y="219465"/>
                  <a:pt x="251219" y="215482"/>
                </a:cubicBezTo>
                <a:lnTo>
                  <a:pt x="251219" y="206793"/>
                </a:lnTo>
                <a:cubicBezTo>
                  <a:pt x="251219" y="202448"/>
                  <a:pt x="247931" y="199552"/>
                  <a:pt x="243913" y="199552"/>
                </a:cubicBezTo>
                <a:lnTo>
                  <a:pt x="235147" y="199552"/>
                </a:lnTo>
                <a:close/>
                <a:moveTo>
                  <a:pt x="179583" y="199552"/>
                </a:moveTo>
                <a:cubicBezTo>
                  <a:pt x="175566" y="199552"/>
                  <a:pt x="172278" y="202448"/>
                  <a:pt x="172278" y="206793"/>
                </a:cubicBezTo>
                <a:lnTo>
                  <a:pt x="172278" y="215482"/>
                </a:lnTo>
                <a:cubicBezTo>
                  <a:pt x="172278" y="219465"/>
                  <a:pt x="175566" y="222724"/>
                  <a:pt x="179583" y="222724"/>
                </a:cubicBezTo>
                <a:lnTo>
                  <a:pt x="188350" y="222724"/>
                </a:lnTo>
                <a:cubicBezTo>
                  <a:pt x="192368" y="222724"/>
                  <a:pt x="195655" y="219465"/>
                  <a:pt x="195655" y="215482"/>
                </a:cubicBezTo>
                <a:lnTo>
                  <a:pt x="195655" y="206793"/>
                </a:lnTo>
                <a:cubicBezTo>
                  <a:pt x="195655" y="202448"/>
                  <a:pt x="192368" y="199552"/>
                  <a:pt x="188350" y="199552"/>
                </a:cubicBezTo>
                <a:lnTo>
                  <a:pt x="179583" y="199552"/>
                </a:lnTo>
                <a:close/>
                <a:moveTo>
                  <a:pt x="235147" y="190500"/>
                </a:moveTo>
                <a:lnTo>
                  <a:pt x="243913" y="190500"/>
                </a:lnTo>
                <a:cubicBezTo>
                  <a:pt x="252680" y="190500"/>
                  <a:pt x="259985" y="197741"/>
                  <a:pt x="259985" y="206793"/>
                </a:cubicBezTo>
                <a:lnTo>
                  <a:pt x="259985" y="215482"/>
                </a:lnTo>
                <a:cubicBezTo>
                  <a:pt x="259985" y="224172"/>
                  <a:pt x="252680" y="231413"/>
                  <a:pt x="243913" y="231413"/>
                </a:cubicBezTo>
                <a:lnTo>
                  <a:pt x="235147" y="231413"/>
                </a:lnTo>
                <a:cubicBezTo>
                  <a:pt x="226015" y="231413"/>
                  <a:pt x="219075" y="224172"/>
                  <a:pt x="219075" y="215482"/>
                </a:cubicBezTo>
                <a:lnTo>
                  <a:pt x="219075" y="206793"/>
                </a:lnTo>
                <a:cubicBezTo>
                  <a:pt x="219075" y="197741"/>
                  <a:pt x="226015" y="190500"/>
                  <a:pt x="235147" y="190500"/>
                </a:cubicBezTo>
                <a:close/>
                <a:moveTo>
                  <a:pt x="179583" y="190500"/>
                </a:moveTo>
                <a:lnTo>
                  <a:pt x="188350" y="190500"/>
                </a:lnTo>
                <a:cubicBezTo>
                  <a:pt x="197116" y="190500"/>
                  <a:pt x="204421" y="197741"/>
                  <a:pt x="204421" y="206793"/>
                </a:cubicBezTo>
                <a:lnTo>
                  <a:pt x="204421" y="215482"/>
                </a:lnTo>
                <a:cubicBezTo>
                  <a:pt x="204421" y="224172"/>
                  <a:pt x="197116" y="231413"/>
                  <a:pt x="188350" y="231413"/>
                </a:cubicBezTo>
                <a:lnTo>
                  <a:pt x="179583" y="231413"/>
                </a:lnTo>
                <a:cubicBezTo>
                  <a:pt x="170817" y="231413"/>
                  <a:pt x="163512" y="224172"/>
                  <a:pt x="163512" y="215482"/>
                </a:cubicBezTo>
                <a:lnTo>
                  <a:pt x="163512" y="206793"/>
                </a:lnTo>
                <a:cubicBezTo>
                  <a:pt x="163512" y="197741"/>
                  <a:pt x="170817" y="190500"/>
                  <a:pt x="179583" y="190500"/>
                </a:cubicBezTo>
                <a:close/>
                <a:moveTo>
                  <a:pt x="64679" y="173037"/>
                </a:moveTo>
                <a:lnTo>
                  <a:pt x="118745" y="173037"/>
                </a:lnTo>
                <a:cubicBezTo>
                  <a:pt x="121285" y="173037"/>
                  <a:pt x="123462" y="175235"/>
                  <a:pt x="123462" y="177800"/>
                </a:cubicBezTo>
                <a:cubicBezTo>
                  <a:pt x="123462" y="180364"/>
                  <a:pt x="121285" y="182196"/>
                  <a:pt x="118745" y="182196"/>
                </a:cubicBezTo>
                <a:lnTo>
                  <a:pt x="64679" y="182196"/>
                </a:lnTo>
                <a:cubicBezTo>
                  <a:pt x="62502" y="182196"/>
                  <a:pt x="60325" y="180364"/>
                  <a:pt x="60325" y="177800"/>
                </a:cubicBezTo>
                <a:cubicBezTo>
                  <a:pt x="60325" y="175235"/>
                  <a:pt x="62502" y="173037"/>
                  <a:pt x="64679" y="173037"/>
                </a:cubicBezTo>
                <a:close/>
                <a:moveTo>
                  <a:pt x="29597" y="173037"/>
                </a:moveTo>
                <a:lnTo>
                  <a:pt x="41140" y="173037"/>
                </a:lnTo>
                <a:cubicBezTo>
                  <a:pt x="43588" y="173037"/>
                  <a:pt x="45687" y="175235"/>
                  <a:pt x="45687" y="177800"/>
                </a:cubicBezTo>
                <a:cubicBezTo>
                  <a:pt x="45687" y="180364"/>
                  <a:pt x="43588" y="182196"/>
                  <a:pt x="41140" y="182196"/>
                </a:cubicBezTo>
                <a:lnTo>
                  <a:pt x="29597" y="182196"/>
                </a:lnTo>
                <a:cubicBezTo>
                  <a:pt x="27149" y="182196"/>
                  <a:pt x="25400" y="180364"/>
                  <a:pt x="25400" y="177800"/>
                </a:cubicBezTo>
                <a:cubicBezTo>
                  <a:pt x="25400" y="175235"/>
                  <a:pt x="27149" y="173037"/>
                  <a:pt x="29597" y="173037"/>
                </a:cubicBezTo>
                <a:close/>
                <a:moveTo>
                  <a:pt x="235147" y="143703"/>
                </a:moveTo>
                <a:cubicBezTo>
                  <a:pt x="231129" y="143703"/>
                  <a:pt x="227842" y="146626"/>
                  <a:pt x="227842" y="151009"/>
                </a:cubicBezTo>
                <a:lnTo>
                  <a:pt x="227842" y="159775"/>
                </a:lnTo>
                <a:cubicBezTo>
                  <a:pt x="227842" y="163793"/>
                  <a:pt x="231129" y="167080"/>
                  <a:pt x="235147" y="167080"/>
                </a:cubicBezTo>
                <a:lnTo>
                  <a:pt x="243913" y="167080"/>
                </a:lnTo>
                <a:cubicBezTo>
                  <a:pt x="247931" y="167080"/>
                  <a:pt x="251219" y="163793"/>
                  <a:pt x="251219" y="159775"/>
                </a:cubicBezTo>
                <a:lnTo>
                  <a:pt x="251219" y="151009"/>
                </a:lnTo>
                <a:cubicBezTo>
                  <a:pt x="251219" y="146626"/>
                  <a:pt x="247931" y="143703"/>
                  <a:pt x="243913" y="143703"/>
                </a:cubicBezTo>
                <a:lnTo>
                  <a:pt x="235147" y="143703"/>
                </a:lnTo>
                <a:close/>
                <a:moveTo>
                  <a:pt x="179583" y="143703"/>
                </a:moveTo>
                <a:cubicBezTo>
                  <a:pt x="175566" y="143703"/>
                  <a:pt x="172278" y="146626"/>
                  <a:pt x="172278" y="151009"/>
                </a:cubicBezTo>
                <a:lnTo>
                  <a:pt x="172278" y="159775"/>
                </a:lnTo>
                <a:cubicBezTo>
                  <a:pt x="172278" y="163793"/>
                  <a:pt x="175566" y="167080"/>
                  <a:pt x="179583" y="167080"/>
                </a:cubicBezTo>
                <a:lnTo>
                  <a:pt x="188350" y="167080"/>
                </a:lnTo>
                <a:cubicBezTo>
                  <a:pt x="192368" y="167080"/>
                  <a:pt x="195655" y="163793"/>
                  <a:pt x="195655" y="159775"/>
                </a:cubicBezTo>
                <a:lnTo>
                  <a:pt x="195655" y="151009"/>
                </a:lnTo>
                <a:cubicBezTo>
                  <a:pt x="195655" y="146626"/>
                  <a:pt x="192368" y="143703"/>
                  <a:pt x="188350" y="143703"/>
                </a:cubicBezTo>
                <a:lnTo>
                  <a:pt x="179583" y="143703"/>
                </a:lnTo>
                <a:close/>
                <a:moveTo>
                  <a:pt x="29670" y="139700"/>
                </a:moveTo>
                <a:lnTo>
                  <a:pt x="82686" y="139700"/>
                </a:lnTo>
                <a:cubicBezTo>
                  <a:pt x="84821" y="139700"/>
                  <a:pt x="86956" y="141898"/>
                  <a:pt x="86956" y="144096"/>
                </a:cubicBezTo>
                <a:cubicBezTo>
                  <a:pt x="86956" y="146661"/>
                  <a:pt x="84821" y="148859"/>
                  <a:pt x="82686" y="148859"/>
                </a:cubicBezTo>
                <a:lnTo>
                  <a:pt x="29670" y="148859"/>
                </a:lnTo>
                <a:cubicBezTo>
                  <a:pt x="27179" y="148859"/>
                  <a:pt x="25400" y="146661"/>
                  <a:pt x="25400" y="144096"/>
                </a:cubicBezTo>
                <a:cubicBezTo>
                  <a:pt x="25400" y="141898"/>
                  <a:pt x="27179" y="139700"/>
                  <a:pt x="29670" y="139700"/>
                </a:cubicBezTo>
                <a:close/>
                <a:moveTo>
                  <a:pt x="235147" y="134937"/>
                </a:moveTo>
                <a:lnTo>
                  <a:pt x="243913" y="134937"/>
                </a:lnTo>
                <a:cubicBezTo>
                  <a:pt x="252680" y="134937"/>
                  <a:pt x="259985" y="142242"/>
                  <a:pt x="259985" y="151009"/>
                </a:cubicBezTo>
                <a:lnTo>
                  <a:pt x="259985" y="159775"/>
                </a:lnTo>
                <a:cubicBezTo>
                  <a:pt x="259985" y="168542"/>
                  <a:pt x="252680" y="175847"/>
                  <a:pt x="243913" y="175847"/>
                </a:cubicBezTo>
                <a:lnTo>
                  <a:pt x="235147" y="175847"/>
                </a:lnTo>
                <a:cubicBezTo>
                  <a:pt x="226015" y="175847"/>
                  <a:pt x="219075" y="168542"/>
                  <a:pt x="219075" y="159775"/>
                </a:cubicBezTo>
                <a:lnTo>
                  <a:pt x="219075" y="151009"/>
                </a:lnTo>
                <a:cubicBezTo>
                  <a:pt x="219075" y="142242"/>
                  <a:pt x="226015" y="134937"/>
                  <a:pt x="235147" y="134937"/>
                </a:cubicBezTo>
                <a:close/>
                <a:moveTo>
                  <a:pt x="179583" y="134937"/>
                </a:moveTo>
                <a:lnTo>
                  <a:pt x="188350" y="134937"/>
                </a:lnTo>
                <a:cubicBezTo>
                  <a:pt x="197116" y="134937"/>
                  <a:pt x="204421" y="142242"/>
                  <a:pt x="204421" y="151009"/>
                </a:cubicBezTo>
                <a:lnTo>
                  <a:pt x="204421" y="159775"/>
                </a:lnTo>
                <a:cubicBezTo>
                  <a:pt x="204421" y="168542"/>
                  <a:pt x="197116" y="175847"/>
                  <a:pt x="188350" y="175847"/>
                </a:cubicBezTo>
                <a:lnTo>
                  <a:pt x="179583" y="175847"/>
                </a:lnTo>
                <a:cubicBezTo>
                  <a:pt x="170817" y="175847"/>
                  <a:pt x="163512" y="168542"/>
                  <a:pt x="163512" y="159775"/>
                </a:cubicBezTo>
                <a:lnTo>
                  <a:pt x="163512" y="151009"/>
                </a:lnTo>
                <a:cubicBezTo>
                  <a:pt x="163512" y="142242"/>
                  <a:pt x="170817" y="134937"/>
                  <a:pt x="179583" y="134937"/>
                </a:cubicBezTo>
                <a:close/>
                <a:moveTo>
                  <a:pt x="147019" y="118192"/>
                </a:moveTo>
                <a:lnTo>
                  <a:pt x="147019" y="240708"/>
                </a:lnTo>
                <a:cubicBezTo>
                  <a:pt x="147019" y="245032"/>
                  <a:pt x="150262" y="247914"/>
                  <a:pt x="154225" y="247914"/>
                </a:cubicBezTo>
                <a:lnTo>
                  <a:pt x="269895" y="247914"/>
                </a:lnTo>
                <a:cubicBezTo>
                  <a:pt x="273859" y="247914"/>
                  <a:pt x="276742" y="245032"/>
                  <a:pt x="276742" y="240708"/>
                </a:cubicBezTo>
                <a:lnTo>
                  <a:pt x="276742" y="118192"/>
                </a:lnTo>
                <a:lnTo>
                  <a:pt x="147019" y="118192"/>
                </a:lnTo>
                <a:close/>
                <a:moveTo>
                  <a:pt x="64679" y="106362"/>
                </a:moveTo>
                <a:lnTo>
                  <a:pt x="118745" y="106362"/>
                </a:lnTo>
                <a:cubicBezTo>
                  <a:pt x="121285" y="106362"/>
                  <a:pt x="123462" y="108560"/>
                  <a:pt x="123462" y="111125"/>
                </a:cubicBezTo>
                <a:cubicBezTo>
                  <a:pt x="123462" y="113689"/>
                  <a:pt x="121285" y="115521"/>
                  <a:pt x="118745" y="115521"/>
                </a:cubicBezTo>
                <a:lnTo>
                  <a:pt x="64679" y="115521"/>
                </a:lnTo>
                <a:cubicBezTo>
                  <a:pt x="62502" y="115521"/>
                  <a:pt x="60325" y="113689"/>
                  <a:pt x="60325" y="111125"/>
                </a:cubicBezTo>
                <a:cubicBezTo>
                  <a:pt x="60325" y="108560"/>
                  <a:pt x="62502" y="106362"/>
                  <a:pt x="64679" y="106362"/>
                </a:cubicBezTo>
                <a:close/>
                <a:moveTo>
                  <a:pt x="29597" y="106362"/>
                </a:moveTo>
                <a:lnTo>
                  <a:pt x="41140" y="106362"/>
                </a:lnTo>
                <a:cubicBezTo>
                  <a:pt x="43588" y="106362"/>
                  <a:pt x="45687" y="108560"/>
                  <a:pt x="45687" y="111125"/>
                </a:cubicBezTo>
                <a:cubicBezTo>
                  <a:pt x="45687" y="113689"/>
                  <a:pt x="43588" y="115521"/>
                  <a:pt x="41140" y="115521"/>
                </a:cubicBezTo>
                <a:lnTo>
                  <a:pt x="29597" y="115521"/>
                </a:lnTo>
                <a:cubicBezTo>
                  <a:pt x="27149" y="115521"/>
                  <a:pt x="25400" y="113689"/>
                  <a:pt x="25400" y="111125"/>
                </a:cubicBezTo>
                <a:cubicBezTo>
                  <a:pt x="25400" y="108560"/>
                  <a:pt x="27149" y="106362"/>
                  <a:pt x="29597" y="106362"/>
                </a:cubicBezTo>
                <a:close/>
                <a:moveTo>
                  <a:pt x="255466" y="87191"/>
                </a:moveTo>
                <a:cubicBezTo>
                  <a:pt x="257297" y="85725"/>
                  <a:pt x="259862" y="85725"/>
                  <a:pt x="261694" y="87191"/>
                </a:cubicBezTo>
                <a:cubicBezTo>
                  <a:pt x="262426" y="87923"/>
                  <a:pt x="263159" y="89389"/>
                  <a:pt x="263159" y="90488"/>
                </a:cubicBezTo>
                <a:cubicBezTo>
                  <a:pt x="263159" y="91587"/>
                  <a:pt x="262426" y="92686"/>
                  <a:pt x="261694" y="93418"/>
                </a:cubicBezTo>
                <a:cubicBezTo>
                  <a:pt x="260961" y="94517"/>
                  <a:pt x="259862" y="94884"/>
                  <a:pt x="258763" y="94884"/>
                </a:cubicBezTo>
                <a:cubicBezTo>
                  <a:pt x="257297" y="94884"/>
                  <a:pt x="256198" y="94517"/>
                  <a:pt x="255466" y="93418"/>
                </a:cubicBezTo>
                <a:cubicBezTo>
                  <a:pt x="254367" y="92686"/>
                  <a:pt x="254000" y="91587"/>
                  <a:pt x="254000" y="90488"/>
                </a:cubicBezTo>
                <a:cubicBezTo>
                  <a:pt x="254000" y="89389"/>
                  <a:pt x="254367" y="87923"/>
                  <a:pt x="255466" y="87191"/>
                </a:cubicBezTo>
                <a:close/>
                <a:moveTo>
                  <a:pt x="209486" y="87191"/>
                </a:moveTo>
                <a:cubicBezTo>
                  <a:pt x="211010" y="85725"/>
                  <a:pt x="214058" y="85725"/>
                  <a:pt x="215963" y="87191"/>
                </a:cubicBezTo>
                <a:cubicBezTo>
                  <a:pt x="216725" y="87923"/>
                  <a:pt x="217106" y="89389"/>
                  <a:pt x="217106" y="90488"/>
                </a:cubicBezTo>
                <a:cubicBezTo>
                  <a:pt x="217106" y="91587"/>
                  <a:pt x="216725" y="92686"/>
                  <a:pt x="215963" y="93418"/>
                </a:cubicBezTo>
                <a:cubicBezTo>
                  <a:pt x="215201" y="94517"/>
                  <a:pt x="214058" y="94884"/>
                  <a:pt x="212534" y="94884"/>
                </a:cubicBezTo>
                <a:cubicBezTo>
                  <a:pt x="211391" y="94884"/>
                  <a:pt x="210248" y="94517"/>
                  <a:pt x="209486" y="93418"/>
                </a:cubicBezTo>
                <a:cubicBezTo>
                  <a:pt x="208724" y="92686"/>
                  <a:pt x="207962" y="91587"/>
                  <a:pt x="207962" y="90488"/>
                </a:cubicBezTo>
                <a:cubicBezTo>
                  <a:pt x="207962" y="89389"/>
                  <a:pt x="208724" y="87923"/>
                  <a:pt x="209486" y="87191"/>
                </a:cubicBezTo>
                <a:close/>
                <a:moveTo>
                  <a:pt x="234759" y="85725"/>
                </a:moveTo>
                <a:cubicBezTo>
                  <a:pt x="237426" y="85725"/>
                  <a:pt x="239331" y="87630"/>
                  <a:pt x="239331" y="90297"/>
                </a:cubicBezTo>
                <a:cubicBezTo>
                  <a:pt x="239331" y="92964"/>
                  <a:pt x="237426" y="94869"/>
                  <a:pt x="234759" y="94869"/>
                </a:cubicBezTo>
                <a:cubicBezTo>
                  <a:pt x="232473" y="94869"/>
                  <a:pt x="230187" y="92964"/>
                  <a:pt x="230187" y="90297"/>
                </a:cubicBezTo>
                <a:cubicBezTo>
                  <a:pt x="230187" y="87630"/>
                  <a:pt x="232473" y="85725"/>
                  <a:pt x="234759" y="85725"/>
                </a:cubicBezTo>
                <a:close/>
                <a:moveTo>
                  <a:pt x="64679" y="73025"/>
                </a:moveTo>
                <a:lnTo>
                  <a:pt x="118745" y="73025"/>
                </a:lnTo>
                <a:cubicBezTo>
                  <a:pt x="121285" y="73025"/>
                  <a:pt x="123462" y="74857"/>
                  <a:pt x="123462" y="77421"/>
                </a:cubicBezTo>
                <a:cubicBezTo>
                  <a:pt x="123462" y="79985"/>
                  <a:pt x="121285" y="82184"/>
                  <a:pt x="118745" y="82184"/>
                </a:cubicBezTo>
                <a:lnTo>
                  <a:pt x="64679" y="82184"/>
                </a:lnTo>
                <a:cubicBezTo>
                  <a:pt x="62502" y="82184"/>
                  <a:pt x="60325" y="79985"/>
                  <a:pt x="60325" y="77421"/>
                </a:cubicBezTo>
                <a:cubicBezTo>
                  <a:pt x="60325" y="74857"/>
                  <a:pt x="62502" y="73025"/>
                  <a:pt x="64679" y="73025"/>
                </a:cubicBezTo>
                <a:close/>
                <a:moveTo>
                  <a:pt x="29597" y="73025"/>
                </a:moveTo>
                <a:lnTo>
                  <a:pt x="41140" y="73025"/>
                </a:lnTo>
                <a:cubicBezTo>
                  <a:pt x="43588" y="73025"/>
                  <a:pt x="45687" y="74857"/>
                  <a:pt x="45687" y="77421"/>
                </a:cubicBezTo>
                <a:cubicBezTo>
                  <a:pt x="45687" y="79985"/>
                  <a:pt x="43588" y="82184"/>
                  <a:pt x="41140" y="82184"/>
                </a:cubicBezTo>
                <a:lnTo>
                  <a:pt x="29597" y="82184"/>
                </a:lnTo>
                <a:cubicBezTo>
                  <a:pt x="27149" y="82184"/>
                  <a:pt x="25400" y="79985"/>
                  <a:pt x="25400" y="77421"/>
                </a:cubicBezTo>
                <a:cubicBezTo>
                  <a:pt x="25400" y="74857"/>
                  <a:pt x="27149" y="73025"/>
                  <a:pt x="29597" y="73025"/>
                </a:cubicBezTo>
                <a:close/>
                <a:moveTo>
                  <a:pt x="154225" y="72068"/>
                </a:moveTo>
                <a:cubicBezTo>
                  <a:pt x="150262" y="72068"/>
                  <a:pt x="147019" y="75311"/>
                  <a:pt x="147019" y="79275"/>
                </a:cubicBezTo>
                <a:lnTo>
                  <a:pt x="147019" y="109544"/>
                </a:lnTo>
                <a:lnTo>
                  <a:pt x="276742" y="109544"/>
                </a:lnTo>
                <a:lnTo>
                  <a:pt x="276742" y="79275"/>
                </a:lnTo>
                <a:cubicBezTo>
                  <a:pt x="276742" y="75311"/>
                  <a:pt x="273859" y="72068"/>
                  <a:pt x="269895" y="72068"/>
                </a:cubicBezTo>
                <a:lnTo>
                  <a:pt x="154225" y="72068"/>
                </a:lnTo>
                <a:close/>
                <a:moveTo>
                  <a:pt x="60177" y="8648"/>
                </a:moveTo>
                <a:lnTo>
                  <a:pt x="60177" y="21260"/>
                </a:lnTo>
                <a:cubicBezTo>
                  <a:pt x="60177" y="28467"/>
                  <a:pt x="66302" y="34593"/>
                  <a:pt x="73509" y="34593"/>
                </a:cubicBezTo>
                <a:lnTo>
                  <a:pt x="154225" y="34593"/>
                </a:lnTo>
                <a:cubicBezTo>
                  <a:pt x="161432" y="34593"/>
                  <a:pt x="167198" y="28467"/>
                  <a:pt x="167198" y="21260"/>
                </a:cubicBezTo>
                <a:lnTo>
                  <a:pt x="167198" y="8648"/>
                </a:lnTo>
                <a:lnTo>
                  <a:pt x="60177" y="8648"/>
                </a:lnTo>
                <a:close/>
                <a:moveTo>
                  <a:pt x="21620" y="8648"/>
                </a:moveTo>
                <a:cubicBezTo>
                  <a:pt x="14413" y="8648"/>
                  <a:pt x="8648" y="14053"/>
                  <a:pt x="8648" y="21260"/>
                </a:cubicBezTo>
                <a:lnTo>
                  <a:pt x="8648" y="263769"/>
                </a:lnTo>
                <a:cubicBezTo>
                  <a:pt x="8648" y="270976"/>
                  <a:pt x="14413" y="276742"/>
                  <a:pt x="21620" y="276742"/>
                </a:cubicBezTo>
                <a:lnTo>
                  <a:pt x="206115" y="276742"/>
                </a:lnTo>
                <a:cubicBezTo>
                  <a:pt x="213322" y="276742"/>
                  <a:pt x="219087" y="270976"/>
                  <a:pt x="219087" y="263769"/>
                </a:cubicBezTo>
                <a:lnTo>
                  <a:pt x="219087" y="256563"/>
                </a:lnTo>
                <a:lnTo>
                  <a:pt x="154225" y="256563"/>
                </a:lnTo>
                <a:cubicBezTo>
                  <a:pt x="145577" y="256563"/>
                  <a:pt x="138371" y="249716"/>
                  <a:pt x="138371" y="240708"/>
                </a:cubicBezTo>
                <a:lnTo>
                  <a:pt x="138371" y="79275"/>
                </a:lnTo>
                <a:cubicBezTo>
                  <a:pt x="138371" y="70627"/>
                  <a:pt x="145577" y="63420"/>
                  <a:pt x="154225" y="63420"/>
                </a:cubicBezTo>
                <a:lnTo>
                  <a:pt x="219087" y="63420"/>
                </a:lnTo>
                <a:lnTo>
                  <a:pt x="219087" y="21260"/>
                </a:lnTo>
                <a:cubicBezTo>
                  <a:pt x="219087" y="14053"/>
                  <a:pt x="213322" y="8648"/>
                  <a:pt x="206115" y="8648"/>
                </a:cubicBezTo>
                <a:lnTo>
                  <a:pt x="175846" y="8648"/>
                </a:lnTo>
                <a:lnTo>
                  <a:pt x="175846" y="21260"/>
                </a:lnTo>
                <a:cubicBezTo>
                  <a:pt x="175846" y="33512"/>
                  <a:pt x="166117" y="42880"/>
                  <a:pt x="154225" y="42880"/>
                </a:cubicBezTo>
                <a:lnTo>
                  <a:pt x="73509" y="42880"/>
                </a:lnTo>
                <a:cubicBezTo>
                  <a:pt x="61618" y="42880"/>
                  <a:pt x="51889" y="33512"/>
                  <a:pt x="51889" y="21260"/>
                </a:cubicBezTo>
                <a:lnTo>
                  <a:pt x="51889" y="8648"/>
                </a:lnTo>
                <a:lnTo>
                  <a:pt x="21620" y="8648"/>
                </a:lnTo>
                <a:close/>
                <a:moveTo>
                  <a:pt x="21620" y="0"/>
                </a:moveTo>
                <a:lnTo>
                  <a:pt x="206115" y="0"/>
                </a:lnTo>
                <a:cubicBezTo>
                  <a:pt x="218006" y="0"/>
                  <a:pt x="227735" y="9729"/>
                  <a:pt x="227735" y="21260"/>
                </a:cubicBezTo>
                <a:lnTo>
                  <a:pt x="227735" y="63420"/>
                </a:lnTo>
                <a:lnTo>
                  <a:pt x="269895" y="63420"/>
                </a:lnTo>
                <a:cubicBezTo>
                  <a:pt x="278543" y="63420"/>
                  <a:pt x="285390" y="70627"/>
                  <a:pt x="285390" y="79275"/>
                </a:cubicBezTo>
                <a:lnTo>
                  <a:pt x="285390" y="240708"/>
                </a:lnTo>
                <a:cubicBezTo>
                  <a:pt x="285390" y="249716"/>
                  <a:pt x="278543" y="256563"/>
                  <a:pt x="269895" y="256563"/>
                </a:cubicBezTo>
                <a:lnTo>
                  <a:pt x="227735" y="256563"/>
                </a:lnTo>
                <a:lnTo>
                  <a:pt x="227735" y="263769"/>
                </a:lnTo>
                <a:cubicBezTo>
                  <a:pt x="227735" y="275661"/>
                  <a:pt x="218006" y="285390"/>
                  <a:pt x="206115" y="285390"/>
                </a:cubicBezTo>
                <a:lnTo>
                  <a:pt x="21620" y="285390"/>
                </a:lnTo>
                <a:cubicBezTo>
                  <a:pt x="9729" y="285390"/>
                  <a:pt x="0" y="275661"/>
                  <a:pt x="0" y="263769"/>
                </a:cubicBezTo>
                <a:lnTo>
                  <a:pt x="0" y="21260"/>
                </a:lnTo>
                <a:cubicBezTo>
                  <a:pt x="0" y="9729"/>
                  <a:pt x="9729" y="0"/>
                  <a:pt x="21620" y="0"/>
                </a:cubicBezTo>
                <a:close/>
              </a:path>
            </a:pathLst>
          </a:custGeom>
          <a:solidFill>
            <a:schemeClr val="bg1"/>
          </a:solidFill>
          <a:ln>
            <a:noFill/>
          </a:ln>
          <a:effectLst/>
        </p:spPr>
        <p:txBody>
          <a:bodyPr anchor="ctr"/>
          <a:lstStyle/>
          <a:p>
            <a:pPr defTabSz="1827977"/>
            <a:endParaRPr lang="en-US" sz="3599">
              <a:solidFill>
                <a:srgbClr val="AAAAAA"/>
              </a:solidFill>
              <a:latin typeface="Calibri" panose="020F0502020204030204"/>
            </a:endParaRPr>
          </a:p>
        </p:txBody>
      </p:sp>
      <p:sp>
        <p:nvSpPr>
          <p:cNvPr id="24" name="TextBox 23">
            <a:extLst>
              <a:ext uri="{FF2B5EF4-FFF2-40B4-BE49-F238E27FC236}">
                <a16:creationId xmlns:a16="http://schemas.microsoft.com/office/drawing/2014/main" id="{9B29C20F-1375-0A41-A1BE-55A7AFD5E887}"/>
              </a:ext>
            </a:extLst>
          </p:cNvPr>
          <p:cNvSpPr txBox="1"/>
          <p:nvPr/>
        </p:nvSpPr>
        <p:spPr>
          <a:xfrm>
            <a:off x="4110037" y="1338788"/>
            <a:ext cx="3736920" cy="400110"/>
          </a:xfrm>
          <a:prstGeom prst="rect">
            <a:avLst/>
          </a:prstGeom>
          <a:noFill/>
        </p:spPr>
        <p:txBody>
          <a:bodyPr wrap="none" rtlCol="0" anchor="b" anchorCtr="0">
            <a:spAutoFit/>
          </a:bodyPr>
          <a:lstStyle/>
          <a:p>
            <a:pPr defTabSz="1827977"/>
            <a:r>
              <a:rPr lang="en-US" sz="2000" dirty="0">
                <a:solidFill>
                  <a:srgbClr val="08204C"/>
                </a:solidFill>
                <a:latin typeface="Calibri" panose="020F0502020204030204" pitchFamily="34" charset="0"/>
                <a:ea typeface="League Spartan" charset="0"/>
                <a:cs typeface="Calibri" panose="020F0502020204030204" pitchFamily="34" charset="0"/>
              </a:rPr>
              <a:t>Digital and educational messaging</a:t>
            </a:r>
          </a:p>
        </p:txBody>
      </p:sp>
      <p:sp>
        <p:nvSpPr>
          <p:cNvPr id="26" name="Subtitle 2">
            <a:extLst>
              <a:ext uri="{FF2B5EF4-FFF2-40B4-BE49-F238E27FC236}">
                <a16:creationId xmlns:a16="http://schemas.microsoft.com/office/drawing/2014/main" id="{2E4828AD-CA9E-A048-AA89-CCFD54C3A491}"/>
              </a:ext>
            </a:extLst>
          </p:cNvPr>
          <p:cNvSpPr txBox="1">
            <a:spLocks/>
          </p:cNvSpPr>
          <p:nvPr/>
        </p:nvSpPr>
        <p:spPr>
          <a:xfrm>
            <a:off x="4085537" y="1501647"/>
            <a:ext cx="2993819" cy="541150"/>
          </a:xfrm>
          <a:prstGeom prst="rect">
            <a:avLst/>
          </a:prstGeom>
        </p:spPr>
        <p:txBody>
          <a:bodyPr vert="horz" wrap="square" lIns="91416" tIns="45708" rIns="91416" bIns="45708"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defTabSz="1087364">
              <a:lnSpc>
                <a:spcPts val="3499"/>
              </a:lnSpc>
            </a:pPr>
            <a:r>
              <a:rPr lang="en-US" sz="2000" dirty="0">
                <a:solidFill>
                  <a:srgbClr val="AAAAAA"/>
                </a:solidFill>
                <a:latin typeface="Calibri" panose="020F0502020204030204" pitchFamily="34" charset="0"/>
                <a:ea typeface="Lato Light" panose="020F0502020204030203" pitchFamily="34" charset="0"/>
                <a:cs typeface="Calibri" panose="020F0502020204030204" pitchFamily="34" charset="0"/>
              </a:rPr>
              <a:t>E.g., children’s television</a:t>
            </a:r>
          </a:p>
        </p:txBody>
      </p:sp>
      <p:sp>
        <p:nvSpPr>
          <p:cNvPr id="27" name="Freeform 1021">
            <a:extLst>
              <a:ext uri="{FF2B5EF4-FFF2-40B4-BE49-F238E27FC236}">
                <a16:creationId xmlns:a16="http://schemas.microsoft.com/office/drawing/2014/main" id="{F0EA5429-3E26-0C47-801C-F6F58ED933FA}"/>
              </a:ext>
            </a:extLst>
          </p:cNvPr>
          <p:cNvSpPr>
            <a:spLocks noChangeAspect="1" noChangeArrowheads="1"/>
          </p:cNvSpPr>
          <p:nvPr/>
        </p:nvSpPr>
        <p:spPr bwMode="auto">
          <a:xfrm>
            <a:off x="3528532" y="1487633"/>
            <a:ext cx="417691" cy="417691"/>
          </a:xfrm>
          <a:custGeom>
            <a:avLst/>
            <a:gdLst>
              <a:gd name="T0" fmla="*/ 3188128 w 290150"/>
              <a:gd name="T1" fmla="*/ 5600190 h 290152"/>
              <a:gd name="T2" fmla="*/ 4673450 w 290150"/>
              <a:gd name="T3" fmla="*/ 4803658 h 290152"/>
              <a:gd name="T4" fmla="*/ 5606568 w 290150"/>
              <a:gd name="T5" fmla="*/ 5600284 h 290152"/>
              <a:gd name="T6" fmla="*/ 5664455 w 290150"/>
              <a:gd name="T7" fmla="*/ 4817994 h 290152"/>
              <a:gd name="T8" fmla="*/ 4521560 w 290150"/>
              <a:gd name="T9" fmla="*/ 5779671 h 290152"/>
              <a:gd name="T10" fmla="*/ 4673450 w 290150"/>
              <a:gd name="T11" fmla="*/ 4803658 h 290152"/>
              <a:gd name="T12" fmla="*/ 170492 w 290150"/>
              <a:gd name="T13" fmla="*/ 5600284 h 290152"/>
              <a:gd name="T14" fmla="*/ 1086753 w 290150"/>
              <a:gd name="T15" fmla="*/ 4803658 h 290152"/>
              <a:gd name="T16" fmla="*/ 1235940 w 290150"/>
              <a:gd name="T17" fmla="*/ 5779671 h 290152"/>
              <a:gd name="T18" fmla="*/ 120794 w 290150"/>
              <a:gd name="T19" fmla="*/ 4817994 h 290152"/>
              <a:gd name="T20" fmla="*/ 3712388 w 290150"/>
              <a:gd name="T21" fmla="*/ 5076035 h 290152"/>
              <a:gd name="T22" fmla="*/ 4884003 w 290150"/>
              <a:gd name="T23" fmla="*/ 4458725 h 290152"/>
              <a:gd name="T24" fmla="*/ 656933 w 290150"/>
              <a:gd name="T25" fmla="*/ 4251098 h 290152"/>
              <a:gd name="T26" fmla="*/ 656933 w 290150"/>
              <a:gd name="T27" fmla="*/ 4251098 h 290152"/>
              <a:gd name="T28" fmla="*/ 4712138 w 290150"/>
              <a:gd name="T29" fmla="*/ 4458725 h 290152"/>
              <a:gd name="T30" fmla="*/ 656933 w 290150"/>
              <a:gd name="T31" fmla="*/ 4831047 h 290152"/>
              <a:gd name="T32" fmla="*/ 2627966 w 290150"/>
              <a:gd name="T33" fmla="*/ 4551888 h 290152"/>
              <a:gd name="T34" fmla="*/ 3496953 w 290150"/>
              <a:gd name="T35" fmla="*/ 3266610 h 290152"/>
              <a:gd name="T36" fmla="*/ 3676486 w 290150"/>
              <a:gd name="T37" fmla="*/ 3438934 h 290152"/>
              <a:gd name="T38" fmla="*/ 2276082 w 290150"/>
              <a:gd name="T39" fmla="*/ 3618439 h 290152"/>
              <a:gd name="T40" fmla="*/ 358452 w 290150"/>
              <a:gd name="T41" fmla="*/ 1992179 h 290152"/>
              <a:gd name="T42" fmla="*/ 407650 w 290150"/>
              <a:gd name="T43" fmla="*/ 3938409 h 290152"/>
              <a:gd name="T44" fmla="*/ 0 w 290150"/>
              <a:gd name="T45" fmla="*/ 2358434 h 290152"/>
              <a:gd name="T46" fmla="*/ 5584716 w 290150"/>
              <a:gd name="T47" fmla="*/ 3482528 h 290152"/>
              <a:gd name="T48" fmla="*/ 5413671 w 290150"/>
              <a:gd name="T49" fmla="*/ 3425396 h 290152"/>
              <a:gd name="T50" fmla="*/ 4033650 w 290150"/>
              <a:gd name="T51" fmla="*/ 2706573 h 290152"/>
              <a:gd name="T52" fmla="*/ 2869250 w 290150"/>
              <a:gd name="T53" fmla="*/ 1887289 h 290152"/>
              <a:gd name="T54" fmla="*/ 1342500 w 290150"/>
              <a:gd name="T55" fmla="*/ 2886056 h 290152"/>
              <a:gd name="T56" fmla="*/ 2455632 w 290150"/>
              <a:gd name="T57" fmla="*/ 3790770 h 290152"/>
              <a:gd name="T58" fmla="*/ 2627966 w 290150"/>
              <a:gd name="T59" fmla="*/ 3438934 h 290152"/>
              <a:gd name="T60" fmla="*/ 3496953 w 290150"/>
              <a:gd name="T61" fmla="*/ 3094283 h 290152"/>
              <a:gd name="T62" fmla="*/ 3324597 w 290150"/>
              <a:gd name="T63" fmla="*/ 4551888 h 290152"/>
              <a:gd name="T64" fmla="*/ 2886517 w 290150"/>
              <a:gd name="T65" fmla="*/ 1342345 h 290152"/>
              <a:gd name="T66" fmla="*/ 3891920 w 290150"/>
              <a:gd name="T67" fmla="*/ 4659568 h 290152"/>
              <a:gd name="T68" fmla="*/ 3626217 w 290150"/>
              <a:gd name="T69" fmla="*/ 5341711 h 290152"/>
              <a:gd name="T70" fmla="*/ 2168387 w 290150"/>
              <a:gd name="T71" fmla="*/ 5248343 h 290152"/>
              <a:gd name="T72" fmla="*/ 1672844 w 290150"/>
              <a:gd name="T73" fmla="*/ 4099514 h 290152"/>
              <a:gd name="T74" fmla="*/ 4687919 w 290150"/>
              <a:gd name="T75" fmla="*/ 846406 h 290152"/>
              <a:gd name="T76" fmla="*/ 5606568 w 290150"/>
              <a:gd name="T77" fmla="*/ 1068901 h 290152"/>
              <a:gd name="T78" fmla="*/ 5780143 w 290150"/>
              <a:gd name="T79" fmla="*/ 1068901 h 290152"/>
              <a:gd name="T80" fmla="*/ 4427496 w 290150"/>
              <a:gd name="T81" fmla="*/ 1614326 h 290152"/>
              <a:gd name="T82" fmla="*/ 234421 w 290150"/>
              <a:gd name="T83" fmla="*/ 731589 h 290152"/>
              <a:gd name="T84" fmla="*/ 1150669 w 290150"/>
              <a:gd name="T85" fmla="*/ 1528175 h 290152"/>
              <a:gd name="T86" fmla="*/ 1207501 w 290150"/>
              <a:gd name="T87" fmla="*/ 738710 h 290152"/>
              <a:gd name="T88" fmla="*/ 85182 w 290150"/>
              <a:gd name="T89" fmla="*/ 1700428 h 290152"/>
              <a:gd name="T90" fmla="*/ 234421 w 290150"/>
              <a:gd name="T91" fmla="*/ 731589 h 290152"/>
              <a:gd name="T92" fmla="*/ 5292129 w 290150"/>
              <a:gd name="T93" fmla="*/ 375922 h 290152"/>
              <a:gd name="T94" fmla="*/ 656933 w 290150"/>
              <a:gd name="T95" fmla="*/ 581602 h 290152"/>
              <a:gd name="T96" fmla="*/ 3926538 w 290150"/>
              <a:gd name="T97" fmla="*/ 326513 h 290152"/>
              <a:gd name="T98" fmla="*/ 3854515 w 290150"/>
              <a:gd name="T99" fmla="*/ 475648 h 290152"/>
              <a:gd name="T100" fmla="*/ 1441946 w 290150"/>
              <a:gd name="T101" fmla="*/ 525343 h 290152"/>
              <a:gd name="T102" fmla="*/ 5091659 w 290150"/>
              <a:gd name="T103" fmla="*/ 751839 h 290152"/>
              <a:gd name="T104" fmla="*/ 1036431 w 290150"/>
              <a:gd name="T105" fmla="*/ 375922 h 29015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290150" h="290152">
                <a:moveTo>
                  <a:pt x="117499" y="263478"/>
                </a:moveTo>
                <a:lnTo>
                  <a:pt x="117499" y="268164"/>
                </a:lnTo>
                <a:cubicBezTo>
                  <a:pt x="117499" y="275373"/>
                  <a:pt x="123627" y="281140"/>
                  <a:pt x="130837" y="281140"/>
                </a:cubicBezTo>
                <a:lnTo>
                  <a:pt x="160037" y="281140"/>
                </a:lnTo>
                <a:cubicBezTo>
                  <a:pt x="167247" y="281140"/>
                  <a:pt x="173015" y="275373"/>
                  <a:pt x="173015" y="268164"/>
                </a:cubicBezTo>
                <a:lnTo>
                  <a:pt x="173015" y="263478"/>
                </a:lnTo>
                <a:lnTo>
                  <a:pt x="117499" y="263478"/>
                </a:lnTo>
                <a:close/>
                <a:moveTo>
                  <a:pt x="234596" y="241153"/>
                </a:moveTo>
                <a:cubicBezTo>
                  <a:pt x="236774" y="242955"/>
                  <a:pt x="236774" y="245477"/>
                  <a:pt x="235322" y="247278"/>
                </a:cubicBezTo>
                <a:cubicBezTo>
                  <a:pt x="232417" y="250521"/>
                  <a:pt x="231328" y="254124"/>
                  <a:pt x="231328" y="258447"/>
                </a:cubicBezTo>
                <a:lnTo>
                  <a:pt x="231328" y="281145"/>
                </a:lnTo>
                <a:lnTo>
                  <a:pt x="281436" y="281145"/>
                </a:lnTo>
                <a:lnTo>
                  <a:pt x="281436" y="258447"/>
                </a:lnTo>
                <a:cubicBezTo>
                  <a:pt x="281436" y="254124"/>
                  <a:pt x="279983" y="250521"/>
                  <a:pt x="277442" y="247278"/>
                </a:cubicBezTo>
                <a:cubicBezTo>
                  <a:pt x="275626" y="245477"/>
                  <a:pt x="275989" y="242955"/>
                  <a:pt x="278168" y="241153"/>
                </a:cubicBezTo>
                <a:cubicBezTo>
                  <a:pt x="279983" y="239712"/>
                  <a:pt x="282525" y="239712"/>
                  <a:pt x="284341" y="241874"/>
                </a:cubicBezTo>
                <a:cubicBezTo>
                  <a:pt x="287972" y="246558"/>
                  <a:pt x="290150" y="252322"/>
                  <a:pt x="290150" y="258447"/>
                </a:cubicBezTo>
                <a:lnTo>
                  <a:pt x="290150" y="285829"/>
                </a:lnTo>
                <a:cubicBezTo>
                  <a:pt x="290150" y="287990"/>
                  <a:pt x="288335" y="290152"/>
                  <a:pt x="285793" y="290152"/>
                </a:cubicBezTo>
                <a:lnTo>
                  <a:pt x="226971" y="290152"/>
                </a:lnTo>
                <a:cubicBezTo>
                  <a:pt x="224429" y="290152"/>
                  <a:pt x="222250" y="287990"/>
                  <a:pt x="222250" y="285829"/>
                </a:cubicBezTo>
                <a:lnTo>
                  <a:pt x="222250" y="258447"/>
                </a:lnTo>
                <a:cubicBezTo>
                  <a:pt x="222250" y="252322"/>
                  <a:pt x="224429" y="246558"/>
                  <a:pt x="228423" y="241874"/>
                </a:cubicBezTo>
                <a:cubicBezTo>
                  <a:pt x="229875" y="239712"/>
                  <a:pt x="232780" y="239712"/>
                  <a:pt x="234596" y="241153"/>
                </a:cubicBezTo>
                <a:close/>
                <a:moveTo>
                  <a:pt x="11766" y="241153"/>
                </a:moveTo>
                <a:cubicBezTo>
                  <a:pt x="13905" y="242955"/>
                  <a:pt x="14262" y="245477"/>
                  <a:pt x="12479" y="247278"/>
                </a:cubicBezTo>
                <a:cubicBezTo>
                  <a:pt x="9983" y="250521"/>
                  <a:pt x="8557" y="254124"/>
                  <a:pt x="8557" y="258447"/>
                </a:cubicBezTo>
                <a:lnTo>
                  <a:pt x="8557" y="281145"/>
                </a:lnTo>
                <a:lnTo>
                  <a:pt x="57761" y="281145"/>
                </a:lnTo>
                <a:lnTo>
                  <a:pt x="57761" y="258447"/>
                </a:lnTo>
                <a:cubicBezTo>
                  <a:pt x="57761" y="254124"/>
                  <a:pt x="56335" y="250521"/>
                  <a:pt x="53839" y="247278"/>
                </a:cubicBezTo>
                <a:cubicBezTo>
                  <a:pt x="52413" y="245477"/>
                  <a:pt x="52413" y="242955"/>
                  <a:pt x="54552" y="241153"/>
                </a:cubicBezTo>
                <a:cubicBezTo>
                  <a:pt x="56335" y="239712"/>
                  <a:pt x="59188" y="239712"/>
                  <a:pt x="60614" y="241874"/>
                </a:cubicBezTo>
                <a:cubicBezTo>
                  <a:pt x="64179" y="246558"/>
                  <a:pt x="66319" y="252322"/>
                  <a:pt x="66319" y="258447"/>
                </a:cubicBezTo>
                <a:lnTo>
                  <a:pt x="66319" y="285829"/>
                </a:lnTo>
                <a:cubicBezTo>
                  <a:pt x="66319" y="287990"/>
                  <a:pt x="64536" y="290152"/>
                  <a:pt x="62040" y="290152"/>
                </a:cubicBezTo>
                <a:lnTo>
                  <a:pt x="4278" y="290152"/>
                </a:lnTo>
                <a:cubicBezTo>
                  <a:pt x="1783" y="290152"/>
                  <a:pt x="0" y="287990"/>
                  <a:pt x="0" y="285829"/>
                </a:cubicBezTo>
                <a:lnTo>
                  <a:pt x="0" y="258447"/>
                </a:lnTo>
                <a:cubicBezTo>
                  <a:pt x="0" y="252322"/>
                  <a:pt x="2139" y="246558"/>
                  <a:pt x="6061" y="241874"/>
                </a:cubicBezTo>
                <a:cubicBezTo>
                  <a:pt x="7487" y="239712"/>
                  <a:pt x="9983" y="239712"/>
                  <a:pt x="11766" y="241153"/>
                </a:cubicBezTo>
                <a:close/>
                <a:moveTo>
                  <a:pt x="104160" y="237525"/>
                </a:moveTo>
                <a:lnTo>
                  <a:pt x="104160" y="254827"/>
                </a:lnTo>
                <a:lnTo>
                  <a:pt x="186353" y="254827"/>
                </a:lnTo>
                <a:lnTo>
                  <a:pt x="186353" y="237525"/>
                </a:lnTo>
                <a:lnTo>
                  <a:pt x="104160" y="237525"/>
                </a:lnTo>
                <a:close/>
                <a:moveTo>
                  <a:pt x="255588" y="213414"/>
                </a:moveTo>
                <a:cubicBezTo>
                  <a:pt x="249837" y="213414"/>
                  <a:pt x="245165" y="218086"/>
                  <a:pt x="245165" y="223837"/>
                </a:cubicBezTo>
                <a:cubicBezTo>
                  <a:pt x="245165" y="229229"/>
                  <a:pt x="249837" y="233901"/>
                  <a:pt x="255588" y="233901"/>
                </a:cubicBezTo>
                <a:cubicBezTo>
                  <a:pt x="260980" y="233901"/>
                  <a:pt x="265652" y="229229"/>
                  <a:pt x="265652" y="223837"/>
                </a:cubicBezTo>
                <a:cubicBezTo>
                  <a:pt x="265652" y="218086"/>
                  <a:pt x="260980" y="213414"/>
                  <a:pt x="255588" y="213414"/>
                </a:cubicBezTo>
                <a:close/>
                <a:moveTo>
                  <a:pt x="32978" y="213414"/>
                </a:moveTo>
                <a:cubicBezTo>
                  <a:pt x="27587" y="213414"/>
                  <a:pt x="22914" y="218086"/>
                  <a:pt x="22914" y="223837"/>
                </a:cubicBezTo>
                <a:cubicBezTo>
                  <a:pt x="22914" y="229229"/>
                  <a:pt x="27587" y="233901"/>
                  <a:pt x="32978" y="233901"/>
                </a:cubicBezTo>
                <a:cubicBezTo>
                  <a:pt x="38729" y="233901"/>
                  <a:pt x="43402" y="229229"/>
                  <a:pt x="43402" y="223837"/>
                </a:cubicBezTo>
                <a:cubicBezTo>
                  <a:pt x="43402" y="218086"/>
                  <a:pt x="38729" y="213414"/>
                  <a:pt x="32978" y="213414"/>
                </a:cubicBezTo>
                <a:close/>
                <a:moveTo>
                  <a:pt x="255588" y="204787"/>
                </a:moveTo>
                <a:cubicBezTo>
                  <a:pt x="266012" y="204787"/>
                  <a:pt x="274279" y="213414"/>
                  <a:pt x="274279" y="223837"/>
                </a:cubicBezTo>
                <a:cubicBezTo>
                  <a:pt x="274279" y="234261"/>
                  <a:pt x="266012" y="242528"/>
                  <a:pt x="255588" y="242528"/>
                </a:cubicBezTo>
                <a:cubicBezTo>
                  <a:pt x="245165" y="242528"/>
                  <a:pt x="236538" y="234261"/>
                  <a:pt x="236538" y="223837"/>
                </a:cubicBezTo>
                <a:cubicBezTo>
                  <a:pt x="236538" y="213414"/>
                  <a:pt x="245165" y="204787"/>
                  <a:pt x="255588" y="204787"/>
                </a:cubicBezTo>
                <a:close/>
                <a:moveTo>
                  <a:pt x="32978" y="204787"/>
                </a:moveTo>
                <a:cubicBezTo>
                  <a:pt x="43402" y="204787"/>
                  <a:pt x="52028" y="213414"/>
                  <a:pt x="52028" y="223837"/>
                </a:cubicBezTo>
                <a:cubicBezTo>
                  <a:pt x="52028" y="234261"/>
                  <a:pt x="43402" y="242528"/>
                  <a:pt x="32978" y="242528"/>
                </a:cubicBezTo>
                <a:cubicBezTo>
                  <a:pt x="22555" y="242528"/>
                  <a:pt x="14288" y="234261"/>
                  <a:pt x="14288" y="223837"/>
                </a:cubicBezTo>
                <a:cubicBezTo>
                  <a:pt x="14288" y="213414"/>
                  <a:pt x="22555" y="204787"/>
                  <a:pt x="32978" y="204787"/>
                </a:cubicBezTo>
                <a:close/>
                <a:moveTo>
                  <a:pt x="131918" y="190305"/>
                </a:moveTo>
                <a:lnTo>
                  <a:pt x="131918" y="228513"/>
                </a:lnTo>
                <a:lnTo>
                  <a:pt x="158235" y="228513"/>
                </a:lnTo>
                <a:lnTo>
                  <a:pt x="158235" y="190305"/>
                </a:lnTo>
                <a:lnTo>
                  <a:pt x="131918" y="190305"/>
                </a:lnTo>
                <a:close/>
                <a:moveTo>
                  <a:pt x="175538" y="163991"/>
                </a:moveTo>
                <a:cubicBezTo>
                  <a:pt x="171212" y="163991"/>
                  <a:pt x="166886" y="168317"/>
                  <a:pt x="166886" y="172642"/>
                </a:cubicBezTo>
                <a:lnTo>
                  <a:pt x="166886" y="181654"/>
                </a:lnTo>
                <a:lnTo>
                  <a:pt x="175538" y="181654"/>
                </a:lnTo>
                <a:cubicBezTo>
                  <a:pt x="180585" y="181654"/>
                  <a:pt x="184551" y="177689"/>
                  <a:pt x="184551" y="172642"/>
                </a:cubicBezTo>
                <a:cubicBezTo>
                  <a:pt x="184551" y="168317"/>
                  <a:pt x="180585" y="163991"/>
                  <a:pt x="175538" y="163991"/>
                </a:cubicBezTo>
                <a:close/>
                <a:moveTo>
                  <a:pt x="114254" y="163991"/>
                </a:moveTo>
                <a:cubicBezTo>
                  <a:pt x="109568" y="163991"/>
                  <a:pt x="105602" y="168317"/>
                  <a:pt x="105602" y="172642"/>
                </a:cubicBezTo>
                <a:cubicBezTo>
                  <a:pt x="105602" y="177689"/>
                  <a:pt x="109568" y="181654"/>
                  <a:pt x="114254" y="181654"/>
                </a:cubicBezTo>
                <a:lnTo>
                  <a:pt x="123267" y="181654"/>
                </a:lnTo>
                <a:lnTo>
                  <a:pt x="123267" y="172642"/>
                </a:lnTo>
                <a:cubicBezTo>
                  <a:pt x="123267" y="168317"/>
                  <a:pt x="119301" y="163991"/>
                  <a:pt x="114254" y="163991"/>
                </a:cubicBezTo>
                <a:close/>
                <a:moveTo>
                  <a:pt x="17991" y="100012"/>
                </a:moveTo>
                <a:lnTo>
                  <a:pt x="25047" y="125249"/>
                </a:lnTo>
                <a:lnTo>
                  <a:pt x="16580" y="123086"/>
                </a:lnTo>
                <a:cubicBezTo>
                  <a:pt x="12700" y="146160"/>
                  <a:pt x="14816" y="169955"/>
                  <a:pt x="22930" y="191948"/>
                </a:cubicBezTo>
                <a:cubicBezTo>
                  <a:pt x="23636" y="194471"/>
                  <a:pt x="22578" y="196995"/>
                  <a:pt x="20461" y="197716"/>
                </a:cubicBezTo>
                <a:cubicBezTo>
                  <a:pt x="19755" y="198077"/>
                  <a:pt x="19403" y="198077"/>
                  <a:pt x="18697" y="198077"/>
                </a:cubicBezTo>
                <a:cubicBezTo>
                  <a:pt x="17286" y="198077"/>
                  <a:pt x="15522" y="196995"/>
                  <a:pt x="14816" y="195192"/>
                </a:cubicBezTo>
                <a:cubicBezTo>
                  <a:pt x="5997" y="171397"/>
                  <a:pt x="3880" y="145800"/>
                  <a:pt x="8114" y="120923"/>
                </a:cubicBezTo>
                <a:lnTo>
                  <a:pt x="0" y="118399"/>
                </a:lnTo>
                <a:lnTo>
                  <a:pt x="17991" y="100012"/>
                </a:lnTo>
                <a:close/>
                <a:moveTo>
                  <a:pt x="270322" y="95609"/>
                </a:moveTo>
                <a:cubicBezTo>
                  <a:pt x="272469" y="95250"/>
                  <a:pt x="274615" y="95967"/>
                  <a:pt x="275689" y="98476"/>
                </a:cubicBezTo>
                <a:cubicBezTo>
                  <a:pt x="284275" y="123211"/>
                  <a:pt x="285706" y="149020"/>
                  <a:pt x="280339" y="174830"/>
                </a:cubicBezTo>
                <a:lnTo>
                  <a:pt x="288568" y="176980"/>
                </a:lnTo>
                <a:lnTo>
                  <a:pt x="269249" y="194904"/>
                </a:lnTo>
                <a:lnTo>
                  <a:pt x="263525" y="169453"/>
                </a:lnTo>
                <a:lnTo>
                  <a:pt x="271753" y="171962"/>
                </a:lnTo>
                <a:cubicBezTo>
                  <a:pt x="276762" y="148662"/>
                  <a:pt x="275331" y="124286"/>
                  <a:pt x="267460" y="101344"/>
                </a:cubicBezTo>
                <a:cubicBezTo>
                  <a:pt x="266745" y="99193"/>
                  <a:pt x="267818" y="96326"/>
                  <a:pt x="270322" y="95609"/>
                </a:cubicBezTo>
                <a:close/>
                <a:moveTo>
                  <a:pt x="144030" y="85725"/>
                </a:moveTo>
                <a:cubicBezTo>
                  <a:pt x="173615" y="85725"/>
                  <a:pt x="197788" y="107012"/>
                  <a:pt x="202479" y="135875"/>
                </a:cubicBezTo>
                <a:cubicBezTo>
                  <a:pt x="202839" y="138401"/>
                  <a:pt x="201396" y="140205"/>
                  <a:pt x="198871" y="140926"/>
                </a:cubicBezTo>
                <a:cubicBezTo>
                  <a:pt x="198510" y="140926"/>
                  <a:pt x="198149" y="140926"/>
                  <a:pt x="198149" y="140926"/>
                </a:cubicBezTo>
                <a:cubicBezTo>
                  <a:pt x="195984" y="140926"/>
                  <a:pt x="194180" y="139483"/>
                  <a:pt x="193820" y="137319"/>
                </a:cubicBezTo>
                <a:cubicBezTo>
                  <a:pt x="190212" y="112785"/>
                  <a:pt x="168925" y="94745"/>
                  <a:pt x="144030" y="94745"/>
                </a:cubicBezTo>
                <a:cubicBezTo>
                  <a:pt x="141865" y="94745"/>
                  <a:pt x="139700" y="92580"/>
                  <a:pt x="139700" y="90416"/>
                </a:cubicBezTo>
                <a:cubicBezTo>
                  <a:pt x="139700" y="87890"/>
                  <a:pt x="141865" y="85725"/>
                  <a:pt x="144030" y="85725"/>
                </a:cubicBezTo>
                <a:close/>
                <a:moveTo>
                  <a:pt x="144896" y="67388"/>
                </a:moveTo>
                <a:cubicBezTo>
                  <a:pt x="102358" y="67388"/>
                  <a:pt x="67390" y="102353"/>
                  <a:pt x="67390" y="144887"/>
                </a:cubicBezTo>
                <a:cubicBezTo>
                  <a:pt x="67390" y="165433"/>
                  <a:pt x="75681" y="184898"/>
                  <a:pt x="89741" y="199677"/>
                </a:cubicBezTo>
                <a:cubicBezTo>
                  <a:pt x="97672" y="207607"/>
                  <a:pt x="102718" y="217700"/>
                  <a:pt x="103800" y="228513"/>
                </a:cubicBezTo>
                <a:lnTo>
                  <a:pt x="123267" y="228513"/>
                </a:lnTo>
                <a:lnTo>
                  <a:pt x="123267" y="190305"/>
                </a:lnTo>
                <a:lnTo>
                  <a:pt x="114254" y="190305"/>
                </a:lnTo>
                <a:cubicBezTo>
                  <a:pt x="104881" y="190305"/>
                  <a:pt x="96590" y="182375"/>
                  <a:pt x="96590" y="172642"/>
                </a:cubicBezTo>
                <a:cubicBezTo>
                  <a:pt x="96590" y="163270"/>
                  <a:pt x="104881" y="155340"/>
                  <a:pt x="114254" y="155340"/>
                </a:cubicBezTo>
                <a:cubicBezTo>
                  <a:pt x="123988" y="155340"/>
                  <a:pt x="131918" y="163270"/>
                  <a:pt x="131918" y="172642"/>
                </a:cubicBezTo>
                <a:lnTo>
                  <a:pt x="131918" y="181654"/>
                </a:lnTo>
                <a:lnTo>
                  <a:pt x="158235" y="181654"/>
                </a:lnTo>
                <a:lnTo>
                  <a:pt x="158235" y="172642"/>
                </a:lnTo>
                <a:cubicBezTo>
                  <a:pt x="158235" y="163270"/>
                  <a:pt x="166165" y="155340"/>
                  <a:pt x="175538" y="155340"/>
                </a:cubicBezTo>
                <a:cubicBezTo>
                  <a:pt x="185272" y="155340"/>
                  <a:pt x="193202" y="163270"/>
                  <a:pt x="193202" y="172642"/>
                </a:cubicBezTo>
                <a:cubicBezTo>
                  <a:pt x="193202" y="182375"/>
                  <a:pt x="185272" y="190305"/>
                  <a:pt x="175538" y="190305"/>
                </a:cubicBezTo>
                <a:lnTo>
                  <a:pt x="166886" y="190305"/>
                </a:lnTo>
                <a:lnTo>
                  <a:pt x="166886" y="228513"/>
                </a:lnTo>
                <a:lnTo>
                  <a:pt x="187074" y="228513"/>
                </a:lnTo>
                <a:cubicBezTo>
                  <a:pt x="187795" y="217339"/>
                  <a:pt x="192842" y="207246"/>
                  <a:pt x="200412" y="199316"/>
                </a:cubicBezTo>
                <a:cubicBezTo>
                  <a:pt x="214832" y="184537"/>
                  <a:pt x="222402" y="165433"/>
                  <a:pt x="222402" y="144887"/>
                </a:cubicBezTo>
                <a:cubicBezTo>
                  <a:pt x="222402" y="102353"/>
                  <a:pt x="187795" y="67388"/>
                  <a:pt x="144896" y="67388"/>
                </a:cubicBezTo>
                <a:close/>
                <a:moveTo>
                  <a:pt x="144896" y="58737"/>
                </a:moveTo>
                <a:cubicBezTo>
                  <a:pt x="192481" y="58737"/>
                  <a:pt x="231415" y="97306"/>
                  <a:pt x="231415" y="144887"/>
                </a:cubicBezTo>
                <a:cubicBezTo>
                  <a:pt x="231415" y="167596"/>
                  <a:pt x="222763" y="189223"/>
                  <a:pt x="206901" y="205444"/>
                </a:cubicBezTo>
                <a:cubicBezTo>
                  <a:pt x="199331" y="213014"/>
                  <a:pt x="195365" y="223106"/>
                  <a:pt x="195365" y="233920"/>
                </a:cubicBezTo>
                <a:lnTo>
                  <a:pt x="195365" y="254827"/>
                </a:lnTo>
                <a:cubicBezTo>
                  <a:pt x="195365" y="259513"/>
                  <a:pt x="191400" y="263478"/>
                  <a:pt x="186353" y="263478"/>
                </a:cubicBezTo>
                <a:lnTo>
                  <a:pt x="182027" y="263478"/>
                </a:lnTo>
                <a:lnTo>
                  <a:pt x="182027" y="268164"/>
                </a:lnTo>
                <a:cubicBezTo>
                  <a:pt x="182027" y="280059"/>
                  <a:pt x="171933" y="290152"/>
                  <a:pt x="160037" y="290152"/>
                </a:cubicBezTo>
                <a:lnTo>
                  <a:pt x="130837" y="290152"/>
                </a:lnTo>
                <a:cubicBezTo>
                  <a:pt x="118580" y="290152"/>
                  <a:pt x="108847" y="280059"/>
                  <a:pt x="108847" y="268164"/>
                </a:cubicBezTo>
                <a:lnTo>
                  <a:pt x="108847" y="263478"/>
                </a:lnTo>
                <a:lnTo>
                  <a:pt x="104521" y="263478"/>
                </a:lnTo>
                <a:cubicBezTo>
                  <a:pt x="99474" y="263478"/>
                  <a:pt x="95509" y="259513"/>
                  <a:pt x="95509" y="254827"/>
                </a:cubicBezTo>
                <a:lnTo>
                  <a:pt x="95509" y="234641"/>
                </a:lnTo>
                <a:cubicBezTo>
                  <a:pt x="95509" y="223467"/>
                  <a:pt x="91543" y="213374"/>
                  <a:pt x="83973" y="205804"/>
                </a:cubicBezTo>
                <a:cubicBezTo>
                  <a:pt x="67751" y="189584"/>
                  <a:pt x="58738" y="167956"/>
                  <a:pt x="58738" y="144887"/>
                </a:cubicBezTo>
                <a:cubicBezTo>
                  <a:pt x="58738" y="97306"/>
                  <a:pt x="97672" y="58737"/>
                  <a:pt x="144896" y="58737"/>
                </a:cubicBezTo>
                <a:close/>
                <a:moveTo>
                  <a:pt x="234596" y="36726"/>
                </a:moveTo>
                <a:cubicBezTo>
                  <a:pt x="236774" y="38167"/>
                  <a:pt x="236774" y="40689"/>
                  <a:pt x="235322" y="42491"/>
                </a:cubicBezTo>
                <a:cubicBezTo>
                  <a:pt x="232417" y="45733"/>
                  <a:pt x="231328" y="49696"/>
                  <a:pt x="231328" y="53660"/>
                </a:cubicBezTo>
                <a:lnTo>
                  <a:pt x="231328" y="76718"/>
                </a:lnTo>
                <a:lnTo>
                  <a:pt x="281436" y="76718"/>
                </a:lnTo>
                <a:lnTo>
                  <a:pt x="281436" y="53660"/>
                </a:lnTo>
                <a:cubicBezTo>
                  <a:pt x="281436" y="49696"/>
                  <a:pt x="279983" y="45733"/>
                  <a:pt x="277442" y="42491"/>
                </a:cubicBezTo>
                <a:cubicBezTo>
                  <a:pt x="275626" y="40689"/>
                  <a:pt x="275989" y="38167"/>
                  <a:pt x="278168" y="36726"/>
                </a:cubicBezTo>
                <a:cubicBezTo>
                  <a:pt x="279983" y="34925"/>
                  <a:pt x="282525" y="35285"/>
                  <a:pt x="284341" y="37086"/>
                </a:cubicBezTo>
                <a:cubicBezTo>
                  <a:pt x="287972" y="41770"/>
                  <a:pt x="290150" y="47895"/>
                  <a:pt x="290150" y="53660"/>
                </a:cubicBezTo>
                <a:lnTo>
                  <a:pt x="290150" y="81042"/>
                </a:lnTo>
                <a:cubicBezTo>
                  <a:pt x="290150" y="83203"/>
                  <a:pt x="288335" y="85365"/>
                  <a:pt x="285793" y="85365"/>
                </a:cubicBezTo>
                <a:lnTo>
                  <a:pt x="226971" y="85365"/>
                </a:lnTo>
                <a:cubicBezTo>
                  <a:pt x="224429" y="85365"/>
                  <a:pt x="222250" y="83203"/>
                  <a:pt x="222250" y="81042"/>
                </a:cubicBezTo>
                <a:lnTo>
                  <a:pt x="222250" y="53660"/>
                </a:lnTo>
                <a:cubicBezTo>
                  <a:pt x="222250" y="47895"/>
                  <a:pt x="224429" y="41770"/>
                  <a:pt x="228423" y="37086"/>
                </a:cubicBezTo>
                <a:cubicBezTo>
                  <a:pt x="229875" y="35285"/>
                  <a:pt x="232780" y="34925"/>
                  <a:pt x="234596" y="36726"/>
                </a:cubicBezTo>
                <a:close/>
                <a:moveTo>
                  <a:pt x="11766" y="36726"/>
                </a:moveTo>
                <a:cubicBezTo>
                  <a:pt x="13905" y="38167"/>
                  <a:pt x="14262" y="40689"/>
                  <a:pt x="12479" y="42491"/>
                </a:cubicBezTo>
                <a:cubicBezTo>
                  <a:pt x="9983" y="45733"/>
                  <a:pt x="8557" y="49696"/>
                  <a:pt x="8557" y="53660"/>
                </a:cubicBezTo>
                <a:lnTo>
                  <a:pt x="8557" y="76718"/>
                </a:lnTo>
                <a:lnTo>
                  <a:pt x="57761" y="76718"/>
                </a:lnTo>
                <a:lnTo>
                  <a:pt x="57761" y="53660"/>
                </a:lnTo>
                <a:cubicBezTo>
                  <a:pt x="57761" y="49696"/>
                  <a:pt x="56335" y="45733"/>
                  <a:pt x="53839" y="42491"/>
                </a:cubicBezTo>
                <a:cubicBezTo>
                  <a:pt x="52413" y="40689"/>
                  <a:pt x="52413" y="38167"/>
                  <a:pt x="54552" y="36726"/>
                </a:cubicBezTo>
                <a:cubicBezTo>
                  <a:pt x="56335" y="34925"/>
                  <a:pt x="59188" y="35285"/>
                  <a:pt x="60614" y="37086"/>
                </a:cubicBezTo>
                <a:cubicBezTo>
                  <a:pt x="64179" y="41770"/>
                  <a:pt x="66319" y="47895"/>
                  <a:pt x="66319" y="53660"/>
                </a:cubicBezTo>
                <a:lnTo>
                  <a:pt x="66319" y="81042"/>
                </a:lnTo>
                <a:cubicBezTo>
                  <a:pt x="66319" y="83203"/>
                  <a:pt x="64536" y="85365"/>
                  <a:pt x="62040" y="85365"/>
                </a:cubicBezTo>
                <a:lnTo>
                  <a:pt x="4278" y="85365"/>
                </a:lnTo>
                <a:cubicBezTo>
                  <a:pt x="1783" y="85365"/>
                  <a:pt x="0" y="83203"/>
                  <a:pt x="0" y="81042"/>
                </a:cubicBezTo>
                <a:lnTo>
                  <a:pt x="0" y="53660"/>
                </a:lnTo>
                <a:cubicBezTo>
                  <a:pt x="0" y="47895"/>
                  <a:pt x="2139" y="41770"/>
                  <a:pt x="6061" y="37086"/>
                </a:cubicBezTo>
                <a:cubicBezTo>
                  <a:pt x="7487" y="35285"/>
                  <a:pt x="9983" y="34925"/>
                  <a:pt x="11766" y="36726"/>
                </a:cubicBezTo>
                <a:close/>
                <a:moveTo>
                  <a:pt x="255588" y="8902"/>
                </a:moveTo>
                <a:cubicBezTo>
                  <a:pt x="249837" y="8902"/>
                  <a:pt x="245165" y="13531"/>
                  <a:pt x="245165" y="18872"/>
                </a:cubicBezTo>
                <a:cubicBezTo>
                  <a:pt x="245165" y="24569"/>
                  <a:pt x="249837" y="29198"/>
                  <a:pt x="255588" y="29198"/>
                </a:cubicBezTo>
                <a:cubicBezTo>
                  <a:pt x="260980" y="29198"/>
                  <a:pt x="265652" y="24569"/>
                  <a:pt x="265652" y="18872"/>
                </a:cubicBezTo>
                <a:cubicBezTo>
                  <a:pt x="265652" y="13531"/>
                  <a:pt x="260980" y="8902"/>
                  <a:pt x="255588" y="8902"/>
                </a:cubicBezTo>
                <a:close/>
                <a:moveTo>
                  <a:pt x="32978" y="8902"/>
                </a:moveTo>
                <a:cubicBezTo>
                  <a:pt x="27587" y="8902"/>
                  <a:pt x="22914" y="13531"/>
                  <a:pt x="22914" y="18872"/>
                </a:cubicBezTo>
                <a:cubicBezTo>
                  <a:pt x="22914" y="24569"/>
                  <a:pt x="27587" y="29198"/>
                  <a:pt x="32978" y="29198"/>
                </a:cubicBezTo>
                <a:cubicBezTo>
                  <a:pt x="38729" y="29198"/>
                  <a:pt x="43402" y="24569"/>
                  <a:pt x="43402" y="18872"/>
                </a:cubicBezTo>
                <a:cubicBezTo>
                  <a:pt x="43402" y="13531"/>
                  <a:pt x="38729" y="8902"/>
                  <a:pt x="32978" y="8902"/>
                </a:cubicBezTo>
                <a:close/>
                <a:moveTo>
                  <a:pt x="133521" y="6815"/>
                </a:moveTo>
                <a:cubicBezTo>
                  <a:pt x="154896" y="5078"/>
                  <a:pt x="176676" y="8197"/>
                  <a:pt x="197102" y="16393"/>
                </a:cubicBezTo>
                <a:lnTo>
                  <a:pt x="201078" y="8553"/>
                </a:lnTo>
                <a:lnTo>
                  <a:pt x="215539" y="30292"/>
                </a:lnTo>
                <a:lnTo>
                  <a:pt x="189149" y="31717"/>
                </a:lnTo>
                <a:lnTo>
                  <a:pt x="193487" y="23877"/>
                </a:lnTo>
                <a:cubicBezTo>
                  <a:pt x="155167" y="9266"/>
                  <a:pt x="112147" y="12829"/>
                  <a:pt x="77080" y="33856"/>
                </a:cubicBezTo>
                <a:cubicBezTo>
                  <a:pt x="76357" y="34212"/>
                  <a:pt x="75634" y="34568"/>
                  <a:pt x="74911" y="34568"/>
                </a:cubicBezTo>
                <a:cubicBezTo>
                  <a:pt x="73465" y="34568"/>
                  <a:pt x="72019" y="33856"/>
                  <a:pt x="70935" y="32430"/>
                </a:cubicBezTo>
                <a:cubicBezTo>
                  <a:pt x="69850" y="30292"/>
                  <a:pt x="70212" y="27441"/>
                  <a:pt x="72381" y="26372"/>
                </a:cubicBezTo>
                <a:cubicBezTo>
                  <a:pt x="91179" y="15146"/>
                  <a:pt x="112147" y="8553"/>
                  <a:pt x="133521" y="6815"/>
                </a:cubicBezTo>
                <a:close/>
                <a:moveTo>
                  <a:pt x="255588" y="0"/>
                </a:moveTo>
                <a:cubicBezTo>
                  <a:pt x="266012" y="0"/>
                  <a:pt x="274279" y="8546"/>
                  <a:pt x="274279" y="18872"/>
                </a:cubicBezTo>
                <a:cubicBezTo>
                  <a:pt x="274279" y="29198"/>
                  <a:pt x="266012" y="37744"/>
                  <a:pt x="255588" y="37744"/>
                </a:cubicBezTo>
                <a:cubicBezTo>
                  <a:pt x="245165" y="37744"/>
                  <a:pt x="236538" y="29198"/>
                  <a:pt x="236538" y="18872"/>
                </a:cubicBezTo>
                <a:cubicBezTo>
                  <a:pt x="236538" y="8546"/>
                  <a:pt x="245165" y="0"/>
                  <a:pt x="255588" y="0"/>
                </a:cubicBezTo>
                <a:close/>
                <a:moveTo>
                  <a:pt x="32978" y="0"/>
                </a:moveTo>
                <a:cubicBezTo>
                  <a:pt x="43402" y="0"/>
                  <a:pt x="52028" y="8546"/>
                  <a:pt x="52028" y="18872"/>
                </a:cubicBezTo>
                <a:cubicBezTo>
                  <a:pt x="52028" y="29198"/>
                  <a:pt x="43402" y="37744"/>
                  <a:pt x="32978" y="37744"/>
                </a:cubicBezTo>
                <a:cubicBezTo>
                  <a:pt x="22555" y="37744"/>
                  <a:pt x="14288" y="29198"/>
                  <a:pt x="14288" y="18872"/>
                </a:cubicBezTo>
                <a:cubicBezTo>
                  <a:pt x="14288" y="8546"/>
                  <a:pt x="22555" y="0"/>
                  <a:pt x="32978" y="0"/>
                </a:cubicBezTo>
                <a:close/>
              </a:path>
            </a:pathLst>
          </a:custGeom>
          <a:solidFill>
            <a:schemeClr val="bg1"/>
          </a:solidFill>
          <a:ln>
            <a:noFill/>
          </a:ln>
          <a:effectLst/>
        </p:spPr>
        <p:txBody>
          <a:bodyPr anchor="ctr"/>
          <a:lstStyle/>
          <a:p>
            <a:endParaRPr lang="en-US" sz="7198"/>
          </a:p>
        </p:txBody>
      </p:sp>
    </p:spTree>
    <p:extLst>
      <p:ext uri="{BB962C8B-B14F-4D97-AF65-F5344CB8AC3E}">
        <p14:creationId xmlns:p14="http://schemas.microsoft.com/office/powerpoint/2010/main" val="1571226268"/>
      </p:ext>
    </p:extLst>
  </p:cSld>
  <p:clrMapOvr>
    <a:masterClrMapping/>
  </p:clrMapOvr>
  <mc:AlternateContent xmlns:mc="http://schemas.openxmlformats.org/markup-compatibility/2006" xmlns:p14="http://schemas.microsoft.com/office/powerpoint/2010/main">
    <mc:Choice Requires="p14">
      <p:transition spd="med" p14:dur="700" advTm="26902">
        <p:fade/>
      </p:transition>
    </mc:Choice>
    <mc:Fallback xmlns="">
      <p:transition spd="med" advTm="26902">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64"/>
        <p:cNvGrpSpPr/>
        <p:nvPr/>
      </p:nvGrpSpPr>
      <p:grpSpPr>
        <a:xfrm>
          <a:off x="0" y="0"/>
          <a:ext cx="0" cy="0"/>
          <a:chOff x="0" y="0"/>
          <a:chExt cx="0" cy="0"/>
        </a:xfrm>
      </p:grpSpPr>
      <p:sp>
        <p:nvSpPr>
          <p:cNvPr id="365" name="Google Shape;365;gde7a096e10_0_13"/>
          <p:cNvSpPr txBox="1">
            <a:spLocks noGrp="1"/>
          </p:cNvSpPr>
          <p:nvPr>
            <p:ph type="title"/>
          </p:nvPr>
        </p:nvSpPr>
        <p:spPr>
          <a:xfrm>
            <a:off x="34133" y="0"/>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US" dirty="0"/>
              <a:t>Beyond community: </a:t>
            </a:r>
            <a:br>
              <a:rPr lang="en-US" dirty="0"/>
            </a:br>
            <a:r>
              <a:rPr lang="en-US" i="1" dirty="0"/>
              <a:t>Foundations </a:t>
            </a:r>
            <a:r>
              <a:rPr lang="en-US" dirty="0"/>
              <a:t>for change</a:t>
            </a:r>
            <a:endParaRPr dirty="0"/>
          </a:p>
        </p:txBody>
      </p:sp>
      <p:sp>
        <p:nvSpPr>
          <p:cNvPr id="2" name="Rectangle 2"/>
          <p:cNvSpPr>
            <a:spLocks noChangeArrowheads="1"/>
          </p:cNvSpPr>
          <p:nvPr/>
        </p:nvSpPr>
        <p:spPr bwMode="auto">
          <a:xfrm>
            <a:off x="-1985963" y="-1250156"/>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CA" altLang="en-US" sz="1200" b="1" i="1" u="none" strike="noStrike" cap="none" normalizeH="0" baseline="0">
                <a:ln>
                  <a:noFill/>
                </a:ln>
                <a:solidFill>
                  <a:schemeClr val="tx1"/>
                </a:solidFill>
                <a:effectLst/>
                <a:latin typeface="Arial" panose="020B0604020202020204" pitchFamily="34" charset="0"/>
                <a:ea typeface="Calibri" panose="020F0502020204030204" pitchFamily="34" charset="0"/>
              </a:rPr>
              <a:t>FIG. X Multidimensions and applicable of GTAs</a:t>
            </a:r>
            <a:endParaRPr kumimoji="0" lang="en-CA" altLang="en-US" sz="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CA" altLang="en-US" sz="1800" b="0" i="0" u="none" strike="noStrike" cap="none" normalizeH="0" baseline="0">
              <a:ln>
                <a:noFill/>
              </a:ln>
              <a:solidFill>
                <a:schemeClr val="tx1"/>
              </a:solidFill>
              <a:effectLst/>
              <a:latin typeface="Arial" panose="020B0604020202020204" pitchFamily="34" charset="0"/>
            </a:endParaRPr>
          </a:p>
        </p:txBody>
      </p:sp>
      <p:sp>
        <p:nvSpPr>
          <p:cNvPr id="3" name="Rectangle 3"/>
          <p:cNvSpPr>
            <a:spLocks noChangeArrowheads="1"/>
          </p:cNvSpPr>
          <p:nvPr/>
        </p:nvSpPr>
        <p:spPr bwMode="auto">
          <a:xfrm>
            <a:off x="-1985963" y="292814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MY"/>
          </a:p>
        </p:txBody>
      </p:sp>
      <p:graphicFrame>
        <p:nvGraphicFramePr>
          <p:cNvPr id="8" name="Diagram 7"/>
          <p:cNvGraphicFramePr/>
          <p:nvPr>
            <p:extLst>
              <p:ext uri="{D42A27DB-BD31-4B8C-83A1-F6EECF244321}">
                <p14:modId xmlns:p14="http://schemas.microsoft.com/office/powerpoint/2010/main" val="886689479"/>
              </p:ext>
            </p:extLst>
          </p:nvPr>
        </p:nvGraphicFramePr>
        <p:xfrm>
          <a:off x="6368821" y="-1079137"/>
          <a:ext cx="7847464" cy="617626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5" name="Oval 14">
            <a:extLst>
              <a:ext uri="{FF2B5EF4-FFF2-40B4-BE49-F238E27FC236}">
                <a16:creationId xmlns:a16="http://schemas.microsoft.com/office/drawing/2014/main" id="{913A3005-A775-7D44-B096-763921525C52}"/>
              </a:ext>
            </a:extLst>
          </p:cNvPr>
          <p:cNvSpPr/>
          <p:nvPr/>
        </p:nvSpPr>
        <p:spPr>
          <a:xfrm>
            <a:off x="843507" y="4886501"/>
            <a:ext cx="11456648" cy="1796517"/>
          </a:xfrm>
          <a:prstGeom prst="ellipse">
            <a:avLst/>
          </a:prstGeom>
          <a:solidFill>
            <a:schemeClr val="accent6">
              <a:lumMod val="75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7977"/>
            <a:endParaRPr lang="en-US" sz="3599">
              <a:solidFill>
                <a:srgbClr val="FFFFFF"/>
              </a:solidFill>
              <a:latin typeface="Calibri" panose="020F0502020204030204"/>
            </a:endParaRPr>
          </a:p>
        </p:txBody>
      </p:sp>
      <p:sp>
        <p:nvSpPr>
          <p:cNvPr id="16" name="TextBox 15">
            <a:extLst>
              <a:ext uri="{FF2B5EF4-FFF2-40B4-BE49-F238E27FC236}">
                <a16:creationId xmlns:a16="http://schemas.microsoft.com/office/drawing/2014/main" id="{DBD87D6D-CC6A-924E-8EBD-6DD5066488A3}"/>
              </a:ext>
            </a:extLst>
          </p:cNvPr>
          <p:cNvSpPr txBox="1"/>
          <p:nvPr/>
        </p:nvSpPr>
        <p:spPr>
          <a:xfrm>
            <a:off x="3606686" y="5034357"/>
            <a:ext cx="5524269" cy="400110"/>
          </a:xfrm>
          <a:prstGeom prst="rect">
            <a:avLst/>
          </a:prstGeom>
          <a:noFill/>
        </p:spPr>
        <p:txBody>
          <a:bodyPr wrap="none" rtlCol="0" anchor="b" anchorCtr="0">
            <a:spAutoFit/>
          </a:bodyPr>
          <a:lstStyle/>
          <a:p>
            <a:pPr defTabSz="1827977"/>
            <a:r>
              <a:rPr lang="en-US" sz="2000" dirty="0">
                <a:solidFill>
                  <a:srgbClr val="08204C"/>
                </a:solidFill>
                <a:latin typeface="Calibri" panose="020F0502020204030204" pitchFamily="34" charset="0"/>
                <a:ea typeface="League Spartan" charset="0"/>
                <a:cs typeface="Calibri" panose="020F0502020204030204" pitchFamily="34" charset="0"/>
              </a:rPr>
              <a:t>Transforming development and R4D organizations</a:t>
            </a:r>
          </a:p>
        </p:txBody>
      </p:sp>
      <p:sp>
        <p:nvSpPr>
          <p:cNvPr id="17" name="Subtitle 2">
            <a:extLst>
              <a:ext uri="{FF2B5EF4-FFF2-40B4-BE49-F238E27FC236}">
                <a16:creationId xmlns:a16="http://schemas.microsoft.com/office/drawing/2014/main" id="{B1DE03BE-F870-FB41-96BD-BF7720B2A28F}"/>
              </a:ext>
            </a:extLst>
          </p:cNvPr>
          <p:cNvSpPr txBox="1">
            <a:spLocks/>
          </p:cNvSpPr>
          <p:nvPr/>
        </p:nvSpPr>
        <p:spPr>
          <a:xfrm>
            <a:off x="3141542" y="5367116"/>
            <a:ext cx="7769473" cy="1200304"/>
          </a:xfrm>
          <a:prstGeom prst="rect">
            <a:avLst/>
          </a:prstGeom>
        </p:spPr>
        <p:txBody>
          <a:bodyPr vert="horz" wrap="square" lIns="91416" tIns="45708" rIns="91416" bIns="45708"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defTabSz="1087364">
              <a:lnSpc>
                <a:spcPct val="100000"/>
              </a:lnSpc>
              <a:spcBef>
                <a:spcPts val="0"/>
              </a:spcBef>
            </a:pPr>
            <a:r>
              <a:rPr lang="en-US" sz="1800" dirty="0">
                <a:solidFill>
                  <a:schemeClr val="tx2">
                    <a:lumMod val="50000"/>
                  </a:schemeClr>
                </a:solidFill>
                <a:latin typeface="Calibri" panose="020F0502020204030204" pitchFamily="34" charset="0"/>
                <a:ea typeface="Lato Light" panose="020F0502020204030203" pitchFamily="34" charset="0"/>
                <a:cs typeface="Calibri" panose="020F0502020204030204" pitchFamily="34" charset="0"/>
              </a:rPr>
              <a:t>“Making development and R4D </a:t>
            </a:r>
            <a:r>
              <a:rPr lang="en-US" sz="1800" i="1" dirty="0">
                <a:solidFill>
                  <a:schemeClr val="tx2">
                    <a:lumMod val="50000"/>
                  </a:schemeClr>
                </a:solidFill>
                <a:latin typeface="Calibri" panose="020F0502020204030204" pitchFamily="34" charset="0"/>
                <a:ea typeface="Lato Light" panose="020F0502020204030203" pitchFamily="34" charset="0"/>
                <a:cs typeface="Calibri" panose="020F0502020204030204" pitchFamily="34" charset="0"/>
              </a:rPr>
              <a:t>organizations</a:t>
            </a:r>
            <a:r>
              <a:rPr lang="en-US" sz="1800" dirty="0">
                <a:solidFill>
                  <a:schemeClr val="tx2">
                    <a:lumMod val="50000"/>
                  </a:schemeClr>
                </a:solidFill>
                <a:latin typeface="Calibri" panose="020F0502020204030204" pitchFamily="34" charset="0"/>
                <a:ea typeface="Lato Light" panose="020F0502020204030203" pitchFamily="34" charset="0"/>
                <a:cs typeface="Calibri" panose="020F0502020204030204" pitchFamily="34" charset="0"/>
              </a:rPr>
              <a:t> and </a:t>
            </a:r>
            <a:r>
              <a:rPr lang="en-US" sz="1800" i="1" dirty="0">
                <a:solidFill>
                  <a:schemeClr val="tx2">
                    <a:lumMod val="50000"/>
                  </a:schemeClr>
                </a:solidFill>
                <a:latin typeface="Calibri" panose="020F0502020204030204" pitchFamily="34" charset="0"/>
                <a:ea typeface="Lato Light" panose="020F0502020204030203" pitchFamily="34" charset="0"/>
                <a:cs typeface="Calibri" panose="020F0502020204030204" pitchFamily="34" charset="0"/>
              </a:rPr>
              <a:t>innovation processes </a:t>
            </a:r>
            <a:r>
              <a:rPr lang="en-US" sz="1800" dirty="0">
                <a:solidFill>
                  <a:schemeClr val="tx2">
                    <a:lumMod val="50000"/>
                  </a:schemeClr>
                </a:solidFill>
                <a:latin typeface="Calibri" panose="020F0502020204030204" pitchFamily="34" charset="0"/>
                <a:ea typeface="Lato Light" panose="020F0502020204030203" pitchFamily="34" charset="0"/>
                <a:cs typeface="Calibri" panose="020F0502020204030204" pitchFamily="34" charset="0"/>
              </a:rPr>
              <a:t>themselves more inclusive, equitable, empowering (feminist research approaches) </a:t>
            </a:r>
          </a:p>
          <a:p>
            <a:pPr defTabSz="1087364">
              <a:lnSpc>
                <a:spcPct val="100000"/>
              </a:lnSpc>
              <a:spcBef>
                <a:spcPts val="0"/>
              </a:spcBef>
            </a:pPr>
            <a:r>
              <a:rPr lang="en-US" sz="1800" dirty="0">
                <a:solidFill>
                  <a:schemeClr val="tx2">
                    <a:lumMod val="50000"/>
                  </a:schemeClr>
                </a:solidFill>
                <a:latin typeface="Calibri" panose="020F0502020204030204" pitchFamily="34" charset="0"/>
                <a:ea typeface="Lato Light" panose="020F0502020204030203" pitchFamily="34" charset="0"/>
                <a:cs typeface="Calibri" panose="020F0502020204030204" pitchFamily="34" charset="0"/>
              </a:rPr>
              <a:t>…. not women more ‘participated’ or studied”</a:t>
            </a:r>
          </a:p>
        </p:txBody>
      </p:sp>
      <p:sp>
        <p:nvSpPr>
          <p:cNvPr id="22" name="Freeform 970">
            <a:extLst>
              <a:ext uri="{FF2B5EF4-FFF2-40B4-BE49-F238E27FC236}">
                <a16:creationId xmlns:a16="http://schemas.microsoft.com/office/drawing/2014/main" id="{80602C56-A1A7-7A45-8068-BA2A850CB70E}"/>
              </a:ext>
            </a:extLst>
          </p:cNvPr>
          <p:cNvSpPr>
            <a:spLocks noChangeAspect="1" noChangeArrowheads="1"/>
          </p:cNvSpPr>
          <p:nvPr/>
        </p:nvSpPr>
        <p:spPr bwMode="auto">
          <a:xfrm>
            <a:off x="2775887" y="2162763"/>
            <a:ext cx="365656" cy="365656"/>
          </a:xfrm>
          <a:custGeom>
            <a:avLst/>
            <a:gdLst>
              <a:gd name="T0" fmla="*/ 2105722 w 285390"/>
              <a:gd name="T1" fmla="*/ 4924677 h 285390"/>
              <a:gd name="T2" fmla="*/ 586378 w 285390"/>
              <a:gd name="T3" fmla="*/ 4743428 h 285390"/>
              <a:gd name="T4" fmla="*/ 586378 w 285390"/>
              <a:gd name="T5" fmla="*/ 4924677 h 285390"/>
              <a:gd name="T6" fmla="*/ 2349742 w 285390"/>
              <a:gd name="T7" fmla="*/ 4083756 h 285390"/>
              <a:gd name="T8" fmla="*/ 1193691 w 285390"/>
              <a:gd name="T9" fmla="*/ 4178006 h 285390"/>
              <a:gd name="T10" fmla="*/ 904085 w 285390"/>
              <a:gd name="T11" fmla="*/ 4178006 h 285390"/>
              <a:gd name="T12" fmla="*/ 585654 w 285390"/>
              <a:gd name="T13" fmla="*/ 4083756 h 285390"/>
              <a:gd name="T14" fmla="*/ 4653092 w 285390"/>
              <a:gd name="T15" fmla="*/ 4407264 h 285390"/>
              <a:gd name="T16" fmla="*/ 4826565 w 285390"/>
              <a:gd name="T17" fmla="*/ 3948738 h 285390"/>
              <a:gd name="T18" fmla="*/ 3409042 w 285390"/>
              <a:gd name="T19" fmla="*/ 4263988 h 285390"/>
              <a:gd name="T20" fmla="*/ 3871616 w 285390"/>
              <a:gd name="T21" fmla="*/ 4092051 h 285390"/>
              <a:gd name="T22" fmla="*/ 4826565 w 285390"/>
              <a:gd name="T23" fmla="*/ 3769636 h 285390"/>
              <a:gd name="T24" fmla="*/ 4653092 w 285390"/>
              <a:gd name="T25" fmla="*/ 4579214 h 285390"/>
              <a:gd name="T26" fmla="*/ 3553606 w 285390"/>
              <a:gd name="T27" fmla="*/ 3769636 h 285390"/>
              <a:gd name="T28" fmla="*/ 3727081 w 285390"/>
              <a:gd name="T29" fmla="*/ 4579214 h 285390"/>
              <a:gd name="T30" fmla="*/ 3553606 w 285390"/>
              <a:gd name="T31" fmla="*/ 3769636 h 285390"/>
              <a:gd name="T32" fmla="*/ 2349742 w 285390"/>
              <a:gd name="T33" fmla="*/ 3605294 h 285390"/>
              <a:gd name="T34" fmla="*/ 585654 w 285390"/>
              <a:gd name="T35" fmla="*/ 3424065 h 285390"/>
              <a:gd name="T36" fmla="*/ 585654 w 285390"/>
              <a:gd name="T37" fmla="*/ 3605294 h 285390"/>
              <a:gd name="T38" fmla="*/ 4508526 w 285390"/>
              <a:gd name="T39" fmla="*/ 2988166 h 285390"/>
              <a:gd name="T40" fmla="*/ 4971120 w 285390"/>
              <a:gd name="T41" fmla="*/ 3161646 h 285390"/>
              <a:gd name="T42" fmla="*/ 3553606 w 285390"/>
              <a:gd name="T43" fmla="*/ 2843579 h 285390"/>
              <a:gd name="T44" fmla="*/ 3727081 w 285390"/>
              <a:gd name="T45" fmla="*/ 3306194 h 285390"/>
              <a:gd name="T46" fmla="*/ 3553606 w 285390"/>
              <a:gd name="T47" fmla="*/ 2843579 h 285390"/>
              <a:gd name="T48" fmla="*/ 1636194 w 285390"/>
              <a:gd name="T49" fmla="*/ 2945624 h 285390"/>
              <a:gd name="T50" fmla="*/ 4653092 w 285390"/>
              <a:gd name="T51" fmla="*/ 2670125 h 285390"/>
              <a:gd name="T52" fmla="*/ 4826565 w 285390"/>
              <a:gd name="T53" fmla="*/ 3479663 h 285390"/>
              <a:gd name="T54" fmla="*/ 4653092 w 285390"/>
              <a:gd name="T55" fmla="*/ 2670125 h 285390"/>
              <a:gd name="T56" fmla="*/ 4045086 w 285390"/>
              <a:gd name="T57" fmla="*/ 3161646 h 285390"/>
              <a:gd name="T58" fmla="*/ 3235589 w 285390"/>
              <a:gd name="T59" fmla="*/ 2988166 h 285390"/>
              <a:gd name="T60" fmla="*/ 3051836 w 285390"/>
              <a:gd name="T61" fmla="*/ 4905740 h 285390"/>
              <a:gd name="T62" fmla="*/ 2909214 w 285390"/>
              <a:gd name="T63" fmla="*/ 2338775 h 285390"/>
              <a:gd name="T64" fmla="*/ 2349742 w 285390"/>
              <a:gd name="T65" fmla="*/ 2285930 h 285390"/>
              <a:gd name="T66" fmla="*/ 585654 w 285390"/>
              <a:gd name="T67" fmla="*/ 2104703 h 285390"/>
              <a:gd name="T68" fmla="*/ 585654 w 285390"/>
              <a:gd name="T69" fmla="*/ 2285930 h 285390"/>
              <a:gd name="T70" fmla="*/ 5178418 w 285390"/>
              <a:gd name="T71" fmla="*/ 1725343 h 285390"/>
              <a:gd name="T72" fmla="*/ 5055165 w 285390"/>
              <a:gd name="T73" fmla="*/ 1848557 h 285390"/>
              <a:gd name="T74" fmla="*/ 4273468 w 285390"/>
              <a:gd name="T75" fmla="*/ 1725343 h 285390"/>
              <a:gd name="T76" fmla="*/ 4145326 w 285390"/>
              <a:gd name="T77" fmla="*/ 1848557 h 285390"/>
              <a:gd name="T78" fmla="*/ 4735890 w 285390"/>
              <a:gd name="T79" fmla="*/ 1786784 h 285390"/>
              <a:gd name="T80" fmla="*/ 1279889 w 285390"/>
              <a:gd name="T81" fmla="*/ 1445010 h 285390"/>
              <a:gd name="T82" fmla="*/ 1279889 w 285390"/>
              <a:gd name="T83" fmla="*/ 1626261 h 285390"/>
              <a:gd name="T84" fmla="*/ 814071 w 285390"/>
              <a:gd name="T85" fmla="*/ 1445010 h 285390"/>
              <a:gd name="T86" fmla="*/ 502593 w 285390"/>
              <a:gd name="T87" fmla="*/ 1532018 h 285390"/>
              <a:gd name="T88" fmla="*/ 2909214 w 285390"/>
              <a:gd name="T89" fmla="*/ 2167663 h 285390"/>
              <a:gd name="T90" fmla="*/ 3051836 w 285390"/>
              <a:gd name="T91" fmla="*/ 1426065 h 285390"/>
              <a:gd name="T92" fmla="*/ 3051836 w 285390"/>
              <a:gd name="T93" fmla="*/ 684553 h 285390"/>
              <a:gd name="T94" fmla="*/ 427775 w 285390"/>
              <a:gd name="T95" fmla="*/ 171139 h 285390"/>
              <a:gd name="T96" fmla="*/ 4078612 w 285390"/>
              <a:gd name="T97" fmla="*/ 5476183 h 285390"/>
              <a:gd name="T98" fmla="*/ 2738099 w 285390"/>
              <a:gd name="T99" fmla="*/ 4763141 h 285390"/>
              <a:gd name="T100" fmla="*/ 4335291 w 285390"/>
              <a:gd name="T101" fmla="*/ 420702 h 285390"/>
              <a:gd name="T102" fmla="*/ 3051836 w 285390"/>
              <a:gd name="T103" fmla="*/ 848477 h 285390"/>
              <a:gd name="T104" fmla="*/ 427775 w 285390"/>
              <a:gd name="T105" fmla="*/ 171139 h 285390"/>
              <a:gd name="T106" fmla="*/ 4506426 w 285390"/>
              <a:gd name="T107" fmla="*/ 1254950 h 285390"/>
              <a:gd name="T108" fmla="*/ 5340688 w 285390"/>
              <a:gd name="T109" fmla="*/ 5076879 h 285390"/>
              <a:gd name="T110" fmla="*/ 427775 w 285390"/>
              <a:gd name="T111" fmla="*/ 5647299 h 28539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85390" h="285390">
                <a:moveTo>
                  <a:pt x="82498" y="239712"/>
                </a:moveTo>
                <a:lnTo>
                  <a:pt x="106414" y="239712"/>
                </a:lnTo>
                <a:cubicBezTo>
                  <a:pt x="108951" y="239712"/>
                  <a:pt x="110762" y="241910"/>
                  <a:pt x="110762" y="244475"/>
                </a:cubicBezTo>
                <a:cubicBezTo>
                  <a:pt x="110762" y="247039"/>
                  <a:pt x="108951" y="248871"/>
                  <a:pt x="106414" y="248871"/>
                </a:cubicBezTo>
                <a:lnTo>
                  <a:pt x="82498" y="248871"/>
                </a:lnTo>
                <a:cubicBezTo>
                  <a:pt x="79961" y="248871"/>
                  <a:pt x="77787" y="247039"/>
                  <a:pt x="77787" y="244475"/>
                </a:cubicBezTo>
                <a:cubicBezTo>
                  <a:pt x="77787" y="241910"/>
                  <a:pt x="79961" y="239712"/>
                  <a:pt x="82498" y="239712"/>
                </a:cubicBezTo>
                <a:close/>
                <a:moveTo>
                  <a:pt x="29633" y="239712"/>
                </a:moveTo>
                <a:lnTo>
                  <a:pt x="58914" y="239712"/>
                </a:lnTo>
                <a:cubicBezTo>
                  <a:pt x="61383" y="239712"/>
                  <a:pt x="63147" y="241910"/>
                  <a:pt x="63147" y="244475"/>
                </a:cubicBezTo>
                <a:cubicBezTo>
                  <a:pt x="63147" y="247039"/>
                  <a:pt x="61383" y="248871"/>
                  <a:pt x="58914" y="248871"/>
                </a:cubicBezTo>
                <a:lnTo>
                  <a:pt x="29633" y="248871"/>
                </a:lnTo>
                <a:cubicBezTo>
                  <a:pt x="27164" y="248871"/>
                  <a:pt x="25400" y="247039"/>
                  <a:pt x="25400" y="244475"/>
                </a:cubicBezTo>
                <a:cubicBezTo>
                  <a:pt x="25400" y="241910"/>
                  <a:pt x="27164" y="239712"/>
                  <a:pt x="29633" y="239712"/>
                </a:cubicBezTo>
                <a:close/>
                <a:moveTo>
                  <a:pt x="64679" y="206375"/>
                </a:moveTo>
                <a:lnTo>
                  <a:pt x="118745" y="206375"/>
                </a:lnTo>
                <a:cubicBezTo>
                  <a:pt x="121285" y="206375"/>
                  <a:pt x="123462" y="208207"/>
                  <a:pt x="123462" y="211138"/>
                </a:cubicBezTo>
                <a:cubicBezTo>
                  <a:pt x="123462" y="213336"/>
                  <a:pt x="121285" y="215534"/>
                  <a:pt x="118745" y="215534"/>
                </a:cubicBezTo>
                <a:lnTo>
                  <a:pt x="64679" y="215534"/>
                </a:lnTo>
                <a:cubicBezTo>
                  <a:pt x="62502" y="215534"/>
                  <a:pt x="60325" y="213336"/>
                  <a:pt x="60325" y="211138"/>
                </a:cubicBezTo>
                <a:cubicBezTo>
                  <a:pt x="60325" y="208207"/>
                  <a:pt x="62502" y="206375"/>
                  <a:pt x="64679" y="206375"/>
                </a:cubicBezTo>
                <a:close/>
                <a:moveTo>
                  <a:pt x="29597" y="206375"/>
                </a:moveTo>
                <a:lnTo>
                  <a:pt x="41140" y="206375"/>
                </a:lnTo>
                <a:cubicBezTo>
                  <a:pt x="43588" y="206375"/>
                  <a:pt x="45687" y="208207"/>
                  <a:pt x="45687" y="211138"/>
                </a:cubicBezTo>
                <a:cubicBezTo>
                  <a:pt x="45687" y="213336"/>
                  <a:pt x="43588" y="215534"/>
                  <a:pt x="41140" y="215534"/>
                </a:cubicBezTo>
                <a:lnTo>
                  <a:pt x="29597" y="215534"/>
                </a:lnTo>
                <a:cubicBezTo>
                  <a:pt x="27149" y="215534"/>
                  <a:pt x="25400" y="213336"/>
                  <a:pt x="25400" y="211138"/>
                </a:cubicBezTo>
                <a:cubicBezTo>
                  <a:pt x="25400" y="208207"/>
                  <a:pt x="27149" y="206375"/>
                  <a:pt x="29597" y="206375"/>
                </a:cubicBezTo>
                <a:close/>
                <a:moveTo>
                  <a:pt x="235147" y="199552"/>
                </a:moveTo>
                <a:cubicBezTo>
                  <a:pt x="231129" y="199552"/>
                  <a:pt x="227842" y="202448"/>
                  <a:pt x="227842" y="206793"/>
                </a:cubicBezTo>
                <a:lnTo>
                  <a:pt x="227842" y="215482"/>
                </a:lnTo>
                <a:cubicBezTo>
                  <a:pt x="227842" y="219465"/>
                  <a:pt x="231129" y="222724"/>
                  <a:pt x="235147" y="222724"/>
                </a:cubicBezTo>
                <a:lnTo>
                  <a:pt x="243913" y="222724"/>
                </a:lnTo>
                <a:cubicBezTo>
                  <a:pt x="247931" y="222724"/>
                  <a:pt x="251219" y="219465"/>
                  <a:pt x="251219" y="215482"/>
                </a:cubicBezTo>
                <a:lnTo>
                  <a:pt x="251219" y="206793"/>
                </a:lnTo>
                <a:cubicBezTo>
                  <a:pt x="251219" y="202448"/>
                  <a:pt x="247931" y="199552"/>
                  <a:pt x="243913" y="199552"/>
                </a:cubicBezTo>
                <a:lnTo>
                  <a:pt x="235147" y="199552"/>
                </a:lnTo>
                <a:close/>
                <a:moveTo>
                  <a:pt x="179583" y="199552"/>
                </a:moveTo>
                <a:cubicBezTo>
                  <a:pt x="175566" y="199552"/>
                  <a:pt x="172278" y="202448"/>
                  <a:pt x="172278" y="206793"/>
                </a:cubicBezTo>
                <a:lnTo>
                  <a:pt x="172278" y="215482"/>
                </a:lnTo>
                <a:cubicBezTo>
                  <a:pt x="172278" y="219465"/>
                  <a:pt x="175566" y="222724"/>
                  <a:pt x="179583" y="222724"/>
                </a:cubicBezTo>
                <a:lnTo>
                  <a:pt x="188350" y="222724"/>
                </a:lnTo>
                <a:cubicBezTo>
                  <a:pt x="192368" y="222724"/>
                  <a:pt x="195655" y="219465"/>
                  <a:pt x="195655" y="215482"/>
                </a:cubicBezTo>
                <a:lnTo>
                  <a:pt x="195655" y="206793"/>
                </a:lnTo>
                <a:cubicBezTo>
                  <a:pt x="195655" y="202448"/>
                  <a:pt x="192368" y="199552"/>
                  <a:pt x="188350" y="199552"/>
                </a:cubicBezTo>
                <a:lnTo>
                  <a:pt x="179583" y="199552"/>
                </a:lnTo>
                <a:close/>
                <a:moveTo>
                  <a:pt x="235147" y="190500"/>
                </a:moveTo>
                <a:lnTo>
                  <a:pt x="243913" y="190500"/>
                </a:lnTo>
                <a:cubicBezTo>
                  <a:pt x="252680" y="190500"/>
                  <a:pt x="259985" y="197741"/>
                  <a:pt x="259985" y="206793"/>
                </a:cubicBezTo>
                <a:lnTo>
                  <a:pt x="259985" y="215482"/>
                </a:lnTo>
                <a:cubicBezTo>
                  <a:pt x="259985" y="224172"/>
                  <a:pt x="252680" y="231413"/>
                  <a:pt x="243913" y="231413"/>
                </a:cubicBezTo>
                <a:lnTo>
                  <a:pt x="235147" y="231413"/>
                </a:lnTo>
                <a:cubicBezTo>
                  <a:pt x="226015" y="231413"/>
                  <a:pt x="219075" y="224172"/>
                  <a:pt x="219075" y="215482"/>
                </a:cubicBezTo>
                <a:lnTo>
                  <a:pt x="219075" y="206793"/>
                </a:lnTo>
                <a:cubicBezTo>
                  <a:pt x="219075" y="197741"/>
                  <a:pt x="226015" y="190500"/>
                  <a:pt x="235147" y="190500"/>
                </a:cubicBezTo>
                <a:close/>
                <a:moveTo>
                  <a:pt x="179583" y="190500"/>
                </a:moveTo>
                <a:lnTo>
                  <a:pt x="188350" y="190500"/>
                </a:lnTo>
                <a:cubicBezTo>
                  <a:pt x="197116" y="190500"/>
                  <a:pt x="204421" y="197741"/>
                  <a:pt x="204421" y="206793"/>
                </a:cubicBezTo>
                <a:lnTo>
                  <a:pt x="204421" y="215482"/>
                </a:lnTo>
                <a:cubicBezTo>
                  <a:pt x="204421" y="224172"/>
                  <a:pt x="197116" y="231413"/>
                  <a:pt x="188350" y="231413"/>
                </a:cubicBezTo>
                <a:lnTo>
                  <a:pt x="179583" y="231413"/>
                </a:lnTo>
                <a:cubicBezTo>
                  <a:pt x="170817" y="231413"/>
                  <a:pt x="163512" y="224172"/>
                  <a:pt x="163512" y="215482"/>
                </a:cubicBezTo>
                <a:lnTo>
                  <a:pt x="163512" y="206793"/>
                </a:lnTo>
                <a:cubicBezTo>
                  <a:pt x="163512" y="197741"/>
                  <a:pt x="170817" y="190500"/>
                  <a:pt x="179583" y="190500"/>
                </a:cubicBezTo>
                <a:close/>
                <a:moveTo>
                  <a:pt x="64679" y="173037"/>
                </a:moveTo>
                <a:lnTo>
                  <a:pt x="118745" y="173037"/>
                </a:lnTo>
                <a:cubicBezTo>
                  <a:pt x="121285" y="173037"/>
                  <a:pt x="123462" y="175235"/>
                  <a:pt x="123462" y="177800"/>
                </a:cubicBezTo>
                <a:cubicBezTo>
                  <a:pt x="123462" y="180364"/>
                  <a:pt x="121285" y="182196"/>
                  <a:pt x="118745" y="182196"/>
                </a:cubicBezTo>
                <a:lnTo>
                  <a:pt x="64679" y="182196"/>
                </a:lnTo>
                <a:cubicBezTo>
                  <a:pt x="62502" y="182196"/>
                  <a:pt x="60325" y="180364"/>
                  <a:pt x="60325" y="177800"/>
                </a:cubicBezTo>
                <a:cubicBezTo>
                  <a:pt x="60325" y="175235"/>
                  <a:pt x="62502" y="173037"/>
                  <a:pt x="64679" y="173037"/>
                </a:cubicBezTo>
                <a:close/>
                <a:moveTo>
                  <a:pt x="29597" y="173037"/>
                </a:moveTo>
                <a:lnTo>
                  <a:pt x="41140" y="173037"/>
                </a:lnTo>
                <a:cubicBezTo>
                  <a:pt x="43588" y="173037"/>
                  <a:pt x="45687" y="175235"/>
                  <a:pt x="45687" y="177800"/>
                </a:cubicBezTo>
                <a:cubicBezTo>
                  <a:pt x="45687" y="180364"/>
                  <a:pt x="43588" y="182196"/>
                  <a:pt x="41140" y="182196"/>
                </a:cubicBezTo>
                <a:lnTo>
                  <a:pt x="29597" y="182196"/>
                </a:lnTo>
                <a:cubicBezTo>
                  <a:pt x="27149" y="182196"/>
                  <a:pt x="25400" y="180364"/>
                  <a:pt x="25400" y="177800"/>
                </a:cubicBezTo>
                <a:cubicBezTo>
                  <a:pt x="25400" y="175235"/>
                  <a:pt x="27149" y="173037"/>
                  <a:pt x="29597" y="173037"/>
                </a:cubicBezTo>
                <a:close/>
                <a:moveTo>
                  <a:pt x="235147" y="143703"/>
                </a:moveTo>
                <a:cubicBezTo>
                  <a:pt x="231129" y="143703"/>
                  <a:pt x="227842" y="146626"/>
                  <a:pt x="227842" y="151009"/>
                </a:cubicBezTo>
                <a:lnTo>
                  <a:pt x="227842" y="159775"/>
                </a:lnTo>
                <a:cubicBezTo>
                  <a:pt x="227842" y="163793"/>
                  <a:pt x="231129" y="167080"/>
                  <a:pt x="235147" y="167080"/>
                </a:cubicBezTo>
                <a:lnTo>
                  <a:pt x="243913" y="167080"/>
                </a:lnTo>
                <a:cubicBezTo>
                  <a:pt x="247931" y="167080"/>
                  <a:pt x="251219" y="163793"/>
                  <a:pt x="251219" y="159775"/>
                </a:cubicBezTo>
                <a:lnTo>
                  <a:pt x="251219" y="151009"/>
                </a:lnTo>
                <a:cubicBezTo>
                  <a:pt x="251219" y="146626"/>
                  <a:pt x="247931" y="143703"/>
                  <a:pt x="243913" y="143703"/>
                </a:cubicBezTo>
                <a:lnTo>
                  <a:pt x="235147" y="143703"/>
                </a:lnTo>
                <a:close/>
                <a:moveTo>
                  <a:pt x="179583" y="143703"/>
                </a:moveTo>
                <a:cubicBezTo>
                  <a:pt x="175566" y="143703"/>
                  <a:pt x="172278" y="146626"/>
                  <a:pt x="172278" y="151009"/>
                </a:cubicBezTo>
                <a:lnTo>
                  <a:pt x="172278" y="159775"/>
                </a:lnTo>
                <a:cubicBezTo>
                  <a:pt x="172278" y="163793"/>
                  <a:pt x="175566" y="167080"/>
                  <a:pt x="179583" y="167080"/>
                </a:cubicBezTo>
                <a:lnTo>
                  <a:pt x="188350" y="167080"/>
                </a:lnTo>
                <a:cubicBezTo>
                  <a:pt x="192368" y="167080"/>
                  <a:pt x="195655" y="163793"/>
                  <a:pt x="195655" y="159775"/>
                </a:cubicBezTo>
                <a:lnTo>
                  <a:pt x="195655" y="151009"/>
                </a:lnTo>
                <a:cubicBezTo>
                  <a:pt x="195655" y="146626"/>
                  <a:pt x="192368" y="143703"/>
                  <a:pt x="188350" y="143703"/>
                </a:cubicBezTo>
                <a:lnTo>
                  <a:pt x="179583" y="143703"/>
                </a:lnTo>
                <a:close/>
                <a:moveTo>
                  <a:pt x="29670" y="139700"/>
                </a:moveTo>
                <a:lnTo>
                  <a:pt x="82686" y="139700"/>
                </a:lnTo>
                <a:cubicBezTo>
                  <a:pt x="84821" y="139700"/>
                  <a:pt x="86956" y="141898"/>
                  <a:pt x="86956" y="144096"/>
                </a:cubicBezTo>
                <a:cubicBezTo>
                  <a:pt x="86956" y="146661"/>
                  <a:pt x="84821" y="148859"/>
                  <a:pt x="82686" y="148859"/>
                </a:cubicBezTo>
                <a:lnTo>
                  <a:pt x="29670" y="148859"/>
                </a:lnTo>
                <a:cubicBezTo>
                  <a:pt x="27179" y="148859"/>
                  <a:pt x="25400" y="146661"/>
                  <a:pt x="25400" y="144096"/>
                </a:cubicBezTo>
                <a:cubicBezTo>
                  <a:pt x="25400" y="141898"/>
                  <a:pt x="27179" y="139700"/>
                  <a:pt x="29670" y="139700"/>
                </a:cubicBezTo>
                <a:close/>
                <a:moveTo>
                  <a:pt x="235147" y="134937"/>
                </a:moveTo>
                <a:lnTo>
                  <a:pt x="243913" y="134937"/>
                </a:lnTo>
                <a:cubicBezTo>
                  <a:pt x="252680" y="134937"/>
                  <a:pt x="259985" y="142242"/>
                  <a:pt x="259985" y="151009"/>
                </a:cubicBezTo>
                <a:lnTo>
                  <a:pt x="259985" y="159775"/>
                </a:lnTo>
                <a:cubicBezTo>
                  <a:pt x="259985" y="168542"/>
                  <a:pt x="252680" y="175847"/>
                  <a:pt x="243913" y="175847"/>
                </a:cubicBezTo>
                <a:lnTo>
                  <a:pt x="235147" y="175847"/>
                </a:lnTo>
                <a:cubicBezTo>
                  <a:pt x="226015" y="175847"/>
                  <a:pt x="219075" y="168542"/>
                  <a:pt x="219075" y="159775"/>
                </a:cubicBezTo>
                <a:lnTo>
                  <a:pt x="219075" y="151009"/>
                </a:lnTo>
                <a:cubicBezTo>
                  <a:pt x="219075" y="142242"/>
                  <a:pt x="226015" y="134937"/>
                  <a:pt x="235147" y="134937"/>
                </a:cubicBezTo>
                <a:close/>
                <a:moveTo>
                  <a:pt x="179583" y="134937"/>
                </a:moveTo>
                <a:lnTo>
                  <a:pt x="188350" y="134937"/>
                </a:lnTo>
                <a:cubicBezTo>
                  <a:pt x="197116" y="134937"/>
                  <a:pt x="204421" y="142242"/>
                  <a:pt x="204421" y="151009"/>
                </a:cubicBezTo>
                <a:lnTo>
                  <a:pt x="204421" y="159775"/>
                </a:lnTo>
                <a:cubicBezTo>
                  <a:pt x="204421" y="168542"/>
                  <a:pt x="197116" y="175847"/>
                  <a:pt x="188350" y="175847"/>
                </a:cubicBezTo>
                <a:lnTo>
                  <a:pt x="179583" y="175847"/>
                </a:lnTo>
                <a:cubicBezTo>
                  <a:pt x="170817" y="175847"/>
                  <a:pt x="163512" y="168542"/>
                  <a:pt x="163512" y="159775"/>
                </a:cubicBezTo>
                <a:lnTo>
                  <a:pt x="163512" y="151009"/>
                </a:lnTo>
                <a:cubicBezTo>
                  <a:pt x="163512" y="142242"/>
                  <a:pt x="170817" y="134937"/>
                  <a:pt x="179583" y="134937"/>
                </a:cubicBezTo>
                <a:close/>
                <a:moveTo>
                  <a:pt x="147019" y="118192"/>
                </a:moveTo>
                <a:lnTo>
                  <a:pt x="147019" y="240708"/>
                </a:lnTo>
                <a:cubicBezTo>
                  <a:pt x="147019" y="245032"/>
                  <a:pt x="150262" y="247914"/>
                  <a:pt x="154225" y="247914"/>
                </a:cubicBezTo>
                <a:lnTo>
                  <a:pt x="269895" y="247914"/>
                </a:lnTo>
                <a:cubicBezTo>
                  <a:pt x="273859" y="247914"/>
                  <a:pt x="276742" y="245032"/>
                  <a:pt x="276742" y="240708"/>
                </a:cubicBezTo>
                <a:lnTo>
                  <a:pt x="276742" y="118192"/>
                </a:lnTo>
                <a:lnTo>
                  <a:pt x="147019" y="118192"/>
                </a:lnTo>
                <a:close/>
                <a:moveTo>
                  <a:pt x="64679" y="106362"/>
                </a:moveTo>
                <a:lnTo>
                  <a:pt x="118745" y="106362"/>
                </a:lnTo>
                <a:cubicBezTo>
                  <a:pt x="121285" y="106362"/>
                  <a:pt x="123462" y="108560"/>
                  <a:pt x="123462" y="111125"/>
                </a:cubicBezTo>
                <a:cubicBezTo>
                  <a:pt x="123462" y="113689"/>
                  <a:pt x="121285" y="115521"/>
                  <a:pt x="118745" y="115521"/>
                </a:cubicBezTo>
                <a:lnTo>
                  <a:pt x="64679" y="115521"/>
                </a:lnTo>
                <a:cubicBezTo>
                  <a:pt x="62502" y="115521"/>
                  <a:pt x="60325" y="113689"/>
                  <a:pt x="60325" y="111125"/>
                </a:cubicBezTo>
                <a:cubicBezTo>
                  <a:pt x="60325" y="108560"/>
                  <a:pt x="62502" y="106362"/>
                  <a:pt x="64679" y="106362"/>
                </a:cubicBezTo>
                <a:close/>
                <a:moveTo>
                  <a:pt x="29597" y="106362"/>
                </a:moveTo>
                <a:lnTo>
                  <a:pt x="41140" y="106362"/>
                </a:lnTo>
                <a:cubicBezTo>
                  <a:pt x="43588" y="106362"/>
                  <a:pt x="45687" y="108560"/>
                  <a:pt x="45687" y="111125"/>
                </a:cubicBezTo>
                <a:cubicBezTo>
                  <a:pt x="45687" y="113689"/>
                  <a:pt x="43588" y="115521"/>
                  <a:pt x="41140" y="115521"/>
                </a:cubicBezTo>
                <a:lnTo>
                  <a:pt x="29597" y="115521"/>
                </a:lnTo>
                <a:cubicBezTo>
                  <a:pt x="27149" y="115521"/>
                  <a:pt x="25400" y="113689"/>
                  <a:pt x="25400" y="111125"/>
                </a:cubicBezTo>
                <a:cubicBezTo>
                  <a:pt x="25400" y="108560"/>
                  <a:pt x="27149" y="106362"/>
                  <a:pt x="29597" y="106362"/>
                </a:cubicBezTo>
                <a:close/>
                <a:moveTo>
                  <a:pt x="255466" y="87191"/>
                </a:moveTo>
                <a:cubicBezTo>
                  <a:pt x="257297" y="85725"/>
                  <a:pt x="259862" y="85725"/>
                  <a:pt x="261694" y="87191"/>
                </a:cubicBezTo>
                <a:cubicBezTo>
                  <a:pt x="262426" y="87923"/>
                  <a:pt x="263159" y="89389"/>
                  <a:pt x="263159" y="90488"/>
                </a:cubicBezTo>
                <a:cubicBezTo>
                  <a:pt x="263159" y="91587"/>
                  <a:pt x="262426" y="92686"/>
                  <a:pt x="261694" y="93418"/>
                </a:cubicBezTo>
                <a:cubicBezTo>
                  <a:pt x="260961" y="94517"/>
                  <a:pt x="259862" y="94884"/>
                  <a:pt x="258763" y="94884"/>
                </a:cubicBezTo>
                <a:cubicBezTo>
                  <a:pt x="257297" y="94884"/>
                  <a:pt x="256198" y="94517"/>
                  <a:pt x="255466" y="93418"/>
                </a:cubicBezTo>
                <a:cubicBezTo>
                  <a:pt x="254367" y="92686"/>
                  <a:pt x="254000" y="91587"/>
                  <a:pt x="254000" y="90488"/>
                </a:cubicBezTo>
                <a:cubicBezTo>
                  <a:pt x="254000" y="89389"/>
                  <a:pt x="254367" y="87923"/>
                  <a:pt x="255466" y="87191"/>
                </a:cubicBezTo>
                <a:close/>
                <a:moveTo>
                  <a:pt x="209486" y="87191"/>
                </a:moveTo>
                <a:cubicBezTo>
                  <a:pt x="211010" y="85725"/>
                  <a:pt x="214058" y="85725"/>
                  <a:pt x="215963" y="87191"/>
                </a:cubicBezTo>
                <a:cubicBezTo>
                  <a:pt x="216725" y="87923"/>
                  <a:pt x="217106" y="89389"/>
                  <a:pt x="217106" y="90488"/>
                </a:cubicBezTo>
                <a:cubicBezTo>
                  <a:pt x="217106" y="91587"/>
                  <a:pt x="216725" y="92686"/>
                  <a:pt x="215963" y="93418"/>
                </a:cubicBezTo>
                <a:cubicBezTo>
                  <a:pt x="215201" y="94517"/>
                  <a:pt x="214058" y="94884"/>
                  <a:pt x="212534" y="94884"/>
                </a:cubicBezTo>
                <a:cubicBezTo>
                  <a:pt x="211391" y="94884"/>
                  <a:pt x="210248" y="94517"/>
                  <a:pt x="209486" y="93418"/>
                </a:cubicBezTo>
                <a:cubicBezTo>
                  <a:pt x="208724" y="92686"/>
                  <a:pt x="207962" y="91587"/>
                  <a:pt x="207962" y="90488"/>
                </a:cubicBezTo>
                <a:cubicBezTo>
                  <a:pt x="207962" y="89389"/>
                  <a:pt x="208724" y="87923"/>
                  <a:pt x="209486" y="87191"/>
                </a:cubicBezTo>
                <a:close/>
                <a:moveTo>
                  <a:pt x="234759" y="85725"/>
                </a:moveTo>
                <a:cubicBezTo>
                  <a:pt x="237426" y="85725"/>
                  <a:pt x="239331" y="87630"/>
                  <a:pt x="239331" y="90297"/>
                </a:cubicBezTo>
                <a:cubicBezTo>
                  <a:pt x="239331" y="92964"/>
                  <a:pt x="237426" y="94869"/>
                  <a:pt x="234759" y="94869"/>
                </a:cubicBezTo>
                <a:cubicBezTo>
                  <a:pt x="232473" y="94869"/>
                  <a:pt x="230187" y="92964"/>
                  <a:pt x="230187" y="90297"/>
                </a:cubicBezTo>
                <a:cubicBezTo>
                  <a:pt x="230187" y="87630"/>
                  <a:pt x="232473" y="85725"/>
                  <a:pt x="234759" y="85725"/>
                </a:cubicBezTo>
                <a:close/>
                <a:moveTo>
                  <a:pt x="64679" y="73025"/>
                </a:moveTo>
                <a:lnTo>
                  <a:pt x="118745" y="73025"/>
                </a:lnTo>
                <a:cubicBezTo>
                  <a:pt x="121285" y="73025"/>
                  <a:pt x="123462" y="74857"/>
                  <a:pt x="123462" y="77421"/>
                </a:cubicBezTo>
                <a:cubicBezTo>
                  <a:pt x="123462" y="79985"/>
                  <a:pt x="121285" y="82184"/>
                  <a:pt x="118745" y="82184"/>
                </a:cubicBezTo>
                <a:lnTo>
                  <a:pt x="64679" y="82184"/>
                </a:lnTo>
                <a:cubicBezTo>
                  <a:pt x="62502" y="82184"/>
                  <a:pt x="60325" y="79985"/>
                  <a:pt x="60325" y="77421"/>
                </a:cubicBezTo>
                <a:cubicBezTo>
                  <a:pt x="60325" y="74857"/>
                  <a:pt x="62502" y="73025"/>
                  <a:pt x="64679" y="73025"/>
                </a:cubicBezTo>
                <a:close/>
                <a:moveTo>
                  <a:pt x="29597" y="73025"/>
                </a:moveTo>
                <a:lnTo>
                  <a:pt x="41140" y="73025"/>
                </a:lnTo>
                <a:cubicBezTo>
                  <a:pt x="43588" y="73025"/>
                  <a:pt x="45687" y="74857"/>
                  <a:pt x="45687" y="77421"/>
                </a:cubicBezTo>
                <a:cubicBezTo>
                  <a:pt x="45687" y="79985"/>
                  <a:pt x="43588" y="82184"/>
                  <a:pt x="41140" y="82184"/>
                </a:cubicBezTo>
                <a:lnTo>
                  <a:pt x="29597" y="82184"/>
                </a:lnTo>
                <a:cubicBezTo>
                  <a:pt x="27149" y="82184"/>
                  <a:pt x="25400" y="79985"/>
                  <a:pt x="25400" y="77421"/>
                </a:cubicBezTo>
                <a:cubicBezTo>
                  <a:pt x="25400" y="74857"/>
                  <a:pt x="27149" y="73025"/>
                  <a:pt x="29597" y="73025"/>
                </a:cubicBezTo>
                <a:close/>
                <a:moveTo>
                  <a:pt x="154225" y="72068"/>
                </a:moveTo>
                <a:cubicBezTo>
                  <a:pt x="150262" y="72068"/>
                  <a:pt x="147019" y="75311"/>
                  <a:pt x="147019" y="79275"/>
                </a:cubicBezTo>
                <a:lnTo>
                  <a:pt x="147019" y="109544"/>
                </a:lnTo>
                <a:lnTo>
                  <a:pt x="276742" y="109544"/>
                </a:lnTo>
                <a:lnTo>
                  <a:pt x="276742" y="79275"/>
                </a:lnTo>
                <a:cubicBezTo>
                  <a:pt x="276742" y="75311"/>
                  <a:pt x="273859" y="72068"/>
                  <a:pt x="269895" y="72068"/>
                </a:cubicBezTo>
                <a:lnTo>
                  <a:pt x="154225" y="72068"/>
                </a:lnTo>
                <a:close/>
                <a:moveTo>
                  <a:pt x="60177" y="8648"/>
                </a:moveTo>
                <a:lnTo>
                  <a:pt x="60177" y="21260"/>
                </a:lnTo>
                <a:cubicBezTo>
                  <a:pt x="60177" y="28467"/>
                  <a:pt x="66302" y="34593"/>
                  <a:pt x="73509" y="34593"/>
                </a:cubicBezTo>
                <a:lnTo>
                  <a:pt x="154225" y="34593"/>
                </a:lnTo>
                <a:cubicBezTo>
                  <a:pt x="161432" y="34593"/>
                  <a:pt x="167198" y="28467"/>
                  <a:pt x="167198" y="21260"/>
                </a:cubicBezTo>
                <a:lnTo>
                  <a:pt x="167198" y="8648"/>
                </a:lnTo>
                <a:lnTo>
                  <a:pt x="60177" y="8648"/>
                </a:lnTo>
                <a:close/>
                <a:moveTo>
                  <a:pt x="21620" y="8648"/>
                </a:moveTo>
                <a:cubicBezTo>
                  <a:pt x="14413" y="8648"/>
                  <a:pt x="8648" y="14053"/>
                  <a:pt x="8648" y="21260"/>
                </a:cubicBezTo>
                <a:lnTo>
                  <a:pt x="8648" y="263769"/>
                </a:lnTo>
                <a:cubicBezTo>
                  <a:pt x="8648" y="270976"/>
                  <a:pt x="14413" y="276742"/>
                  <a:pt x="21620" y="276742"/>
                </a:cubicBezTo>
                <a:lnTo>
                  <a:pt x="206115" y="276742"/>
                </a:lnTo>
                <a:cubicBezTo>
                  <a:pt x="213322" y="276742"/>
                  <a:pt x="219087" y="270976"/>
                  <a:pt x="219087" y="263769"/>
                </a:cubicBezTo>
                <a:lnTo>
                  <a:pt x="219087" y="256563"/>
                </a:lnTo>
                <a:lnTo>
                  <a:pt x="154225" y="256563"/>
                </a:lnTo>
                <a:cubicBezTo>
                  <a:pt x="145577" y="256563"/>
                  <a:pt x="138371" y="249716"/>
                  <a:pt x="138371" y="240708"/>
                </a:cubicBezTo>
                <a:lnTo>
                  <a:pt x="138371" y="79275"/>
                </a:lnTo>
                <a:cubicBezTo>
                  <a:pt x="138371" y="70627"/>
                  <a:pt x="145577" y="63420"/>
                  <a:pt x="154225" y="63420"/>
                </a:cubicBezTo>
                <a:lnTo>
                  <a:pt x="219087" y="63420"/>
                </a:lnTo>
                <a:lnTo>
                  <a:pt x="219087" y="21260"/>
                </a:lnTo>
                <a:cubicBezTo>
                  <a:pt x="219087" y="14053"/>
                  <a:pt x="213322" y="8648"/>
                  <a:pt x="206115" y="8648"/>
                </a:cubicBezTo>
                <a:lnTo>
                  <a:pt x="175846" y="8648"/>
                </a:lnTo>
                <a:lnTo>
                  <a:pt x="175846" y="21260"/>
                </a:lnTo>
                <a:cubicBezTo>
                  <a:pt x="175846" y="33512"/>
                  <a:pt x="166117" y="42880"/>
                  <a:pt x="154225" y="42880"/>
                </a:cubicBezTo>
                <a:lnTo>
                  <a:pt x="73509" y="42880"/>
                </a:lnTo>
                <a:cubicBezTo>
                  <a:pt x="61618" y="42880"/>
                  <a:pt x="51889" y="33512"/>
                  <a:pt x="51889" y="21260"/>
                </a:cubicBezTo>
                <a:lnTo>
                  <a:pt x="51889" y="8648"/>
                </a:lnTo>
                <a:lnTo>
                  <a:pt x="21620" y="8648"/>
                </a:lnTo>
                <a:close/>
                <a:moveTo>
                  <a:pt x="21620" y="0"/>
                </a:moveTo>
                <a:lnTo>
                  <a:pt x="206115" y="0"/>
                </a:lnTo>
                <a:cubicBezTo>
                  <a:pt x="218006" y="0"/>
                  <a:pt x="227735" y="9729"/>
                  <a:pt x="227735" y="21260"/>
                </a:cubicBezTo>
                <a:lnTo>
                  <a:pt x="227735" y="63420"/>
                </a:lnTo>
                <a:lnTo>
                  <a:pt x="269895" y="63420"/>
                </a:lnTo>
                <a:cubicBezTo>
                  <a:pt x="278543" y="63420"/>
                  <a:pt x="285390" y="70627"/>
                  <a:pt x="285390" y="79275"/>
                </a:cubicBezTo>
                <a:lnTo>
                  <a:pt x="285390" y="240708"/>
                </a:lnTo>
                <a:cubicBezTo>
                  <a:pt x="285390" y="249716"/>
                  <a:pt x="278543" y="256563"/>
                  <a:pt x="269895" y="256563"/>
                </a:cubicBezTo>
                <a:lnTo>
                  <a:pt x="227735" y="256563"/>
                </a:lnTo>
                <a:lnTo>
                  <a:pt x="227735" y="263769"/>
                </a:lnTo>
                <a:cubicBezTo>
                  <a:pt x="227735" y="275661"/>
                  <a:pt x="218006" y="285390"/>
                  <a:pt x="206115" y="285390"/>
                </a:cubicBezTo>
                <a:lnTo>
                  <a:pt x="21620" y="285390"/>
                </a:lnTo>
                <a:cubicBezTo>
                  <a:pt x="9729" y="285390"/>
                  <a:pt x="0" y="275661"/>
                  <a:pt x="0" y="263769"/>
                </a:cubicBezTo>
                <a:lnTo>
                  <a:pt x="0" y="21260"/>
                </a:lnTo>
                <a:cubicBezTo>
                  <a:pt x="0" y="9729"/>
                  <a:pt x="9729" y="0"/>
                  <a:pt x="21620" y="0"/>
                </a:cubicBezTo>
                <a:close/>
              </a:path>
            </a:pathLst>
          </a:custGeom>
          <a:solidFill>
            <a:schemeClr val="bg1"/>
          </a:solidFill>
          <a:ln>
            <a:noFill/>
          </a:ln>
          <a:effectLst/>
        </p:spPr>
        <p:txBody>
          <a:bodyPr anchor="ctr"/>
          <a:lstStyle/>
          <a:p>
            <a:pPr defTabSz="1827977"/>
            <a:endParaRPr lang="en-US" sz="3599">
              <a:solidFill>
                <a:srgbClr val="AAAAAA"/>
              </a:solidFill>
              <a:latin typeface="Calibri" panose="020F0502020204030204"/>
            </a:endParaRPr>
          </a:p>
        </p:txBody>
      </p:sp>
      <p:sp>
        <p:nvSpPr>
          <p:cNvPr id="27" name="Freeform 1021">
            <a:extLst>
              <a:ext uri="{FF2B5EF4-FFF2-40B4-BE49-F238E27FC236}">
                <a16:creationId xmlns:a16="http://schemas.microsoft.com/office/drawing/2014/main" id="{F0EA5429-3E26-0C47-801C-F6F58ED933FA}"/>
              </a:ext>
            </a:extLst>
          </p:cNvPr>
          <p:cNvSpPr>
            <a:spLocks noChangeAspect="1" noChangeArrowheads="1"/>
          </p:cNvSpPr>
          <p:nvPr/>
        </p:nvSpPr>
        <p:spPr bwMode="auto">
          <a:xfrm>
            <a:off x="3528532" y="1487633"/>
            <a:ext cx="417691" cy="417691"/>
          </a:xfrm>
          <a:custGeom>
            <a:avLst/>
            <a:gdLst>
              <a:gd name="T0" fmla="*/ 3188128 w 290150"/>
              <a:gd name="T1" fmla="*/ 5600190 h 290152"/>
              <a:gd name="T2" fmla="*/ 4673450 w 290150"/>
              <a:gd name="T3" fmla="*/ 4803658 h 290152"/>
              <a:gd name="T4" fmla="*/ 5606568 w 290150"/>
              <a:gd name="T5" fmla="*/ 5600284 h 290152"/>
              <a:gd name="T6" fmla="*/ 5664455 w 290150"/>
              <a:gd name="T7" fmla="*/ 4817994 h 290152"/>
              <a:gd name="T8" fmla="*/ 4521560 w 290150"/>
              <a:gd name="T9" fmla="*/ 5779671 h 290152"/>
              <a:gd name="T10" fmla="*/ 4673450 w 290150"/>
              <a:gd name="T11" fmla="*/ 4803658 h 290152"/>
              <a:gd name="T12" fmla="*/ 170492 w 290150"/>
              <a:gd name="T13" fmla="*/ 5600284 h 290152"/>
              <a:gd name="T14" fmla="*/ 1086753 w 290150"/>
              <a:gd name="T15" fmla="*/ 4803658 h 290152"/>
              <a:gd name="T16" fmla="*/ 1235940 w 290150"/>
              <a:gd name="T17" fmla="*/ 5779671 h 290152"/>
              <a:gd name="T18" fmla="*/ 120794 w 290150"/>
              <a:gd name="T19" fmla="*/ 4817994 h 290152"/>
              <a:gd name="T20" fmla="*/ 3712388 w 290150"/>
              <a:gd name="T21" fmla="*/ 5076035 h 290152"/>
              <a:gd name="T22" fmla="*/ 4884003 w 290150"/>
              <a:gd name="T23" fmla="*/ 4458725 h 290152"/>
              <a:gd name="T24" fmla="*/ 656933 w 290150"/>
              <a:gd name="T25" fmla="*/ 4251098 h 290152"/>
              <a:gd name="T26" fmla="*/ 656933 w 290150"/>
              <a:gd name="T27" fmla="*/ 4251098 h 290152"/>
              <a:gd name="T28" fmla="*/ 4712138 w 290150"/>
              <a:gd name="T29" fmla="*/ 4458725 h 290152"/>
              <a:gd name="T30" fmla="*/ 656933 w 290150"/>
              <a:gd name="T31" fmla="*/ 4831047 h 290152"/>
              <a:gd name="T32" fmla="*/ 2627966 w 290150"/>
              <a:gd name="T33" fmla="*/ 4551888 h 290152"/>
              <a:gd name="T34" fmla="*/ 3496953 w 290150"/>
              <a:gd name="T35" fmla="*/ 3266610 h 290152"/>
              <a:gd name="T36" fmla="*/ 3676486 w 290150"/>
              <a:gd name="T37" fmla="*/ 3438934 h 290152"/>
              <a:gd name="T38" fmla="*/ 2276082 w 290150"/>
              <a:gd name="T39" fmla="*/ 3618439 h 290152"/>
              <a:gd name="T40" fmla="*/ 358452 w 290150"/>
              <a:gd name="T41" fmla="*/ 1992179 h 290152"/>
              <a:gd name="T42" fmla="*/ 407650 w 290150"/>
              <a:gd name="T43" fmla="*/ 3938409 h 290152"/>
              <a:gd name="T44" fmla="*/ 0 w 290150"/>
              <a:gd name="T45" fmla="*/ 2358434 h 290152"/>
              <a:gd name="T46" fmla="*/ 5584716 w 290150"/>
              <a:gd name="T47" fmla="*/ 3482528 h 290152"/>
              <a:gd name="T48" fmla="*/ 5413671 w 290150"/>
              <a:gd name="T49" fmla="*/ 3425396 h 290152"/>
              <a:gd name="T50" fmla="*/ 4033650 w 290150"/>
              <a:gd name="T51" fmla="*/ 2706573 h 290152"/>
              <a:gd name="T52" fmla="*/ 2869250 w 290150"/>
              <a:gd name="T53" fmla="*/ 1887289 h 290152"/>
              <a:gd name="T54" fmla="*/ 1342500 w 290150"/>
              <a:gd name="T55" fmla="*/ 2886056 h 290152"/>
              <a:gd name="T56" fmla="*/ 2455632 w 290150"/>
              <a:gd name="T57" fmla="*/ 3790770 h 290152"/>
              <a:gd name="T58" fmla="*/ 2627966 w 290150"/>
              <a:gd name="T59" fmla="*/ 3438934 h 290152"/>
              <a:gd name="T60" fmla="*/ 3496953 w 290150"/>
              <a:gd name="T61" fmla="*/ 3094283 h 290152"/>
              <a:gd name="T62" fmla="*/ 3324597 w 290150"/>
              <a:gd name="T63" fmla="*/ 4551888 h 290152"/>
              <a:gd name="T64" fmla="*/ 2886517 w 290150"/>
              <a:gd name="T65" fmla="*/ 1342345 h 290152"/>
              <a:gd name="T66" fmla="*/ 3891920 w 290150"/>
              <a:gd name="T67" fmla="*/ 4659568 h 290152"/>
              <a:gd name="T68" fmla="*/ 3626217 w 290150"/>
              <a:gd name="T69" fmla="*/ 5341711 h 290152"/>
              <a:gd name="T70" fmla="*/ 2168387 w 290150"/>
              <a:gd name="T71" fmla="*/ 5248343 h 290152"/>
              <a:gd name="T72" fmla="*/ 1672844 w 290150"/>
              <a:gd name="T73" fmla="*/ 4099514 h 290152"/>
              <a:gd name="T74" fmla="*/ 4687919 w 290150"/>
              <a:gd name="T75" fmla="*/ 846406 h 290152"/>
              <a:gd name="T76" fmla="*/ 5606568 w 290150"/>
              <a:gd name="T77" fmla="*/ 1068901 h 290152"/>
              <a:gd name="T78" fmla="*/ 5780143 w 290150"/>
              <a:gd name="T79" fmla="*/ 1068901 h 290152"/>
              <a:gd name="T80" fmla="*/ 4427496 w 290150"/>
              <a:gd name="T81" fmla="*/ 1614326 h 290152"/>
              <a:gd name="T82" fmla="*/ 234421 w 290150"/>
              <a:gd name="T83" fmla="*/ 731589 h 290152"/>
              <a:gd name="T84" fmla="*/ 1150669 w 290150"/>
              <a:gd name="T85" fmla="*/ 1528175 h 290152"/>
              <a:gd name="T86" fmla="*/ 1207501 w 290150"/>
              <a:gd name="T87" fmla="*/ 738710 h 290152"/>
              <a:gd name="T88" fmla="*/ 85182 w 290150"/>
              <a:gd name="T89" fmla="*/ 1700428 h 290152"/>
              <a:gd name="T90" fmla="*/ 234421 w 290150"/>
              <a:gd name="T91" fmla="*/ 731589 h 290152"/>
              <a:gd name="T92" fmla="*/ 5292129 w 290150"/>
              <a:gd name="T93" fmla="*/ 375922 h 290152"/>
              <a:gd name="T94" fmla="*/ 656933 w 290150"/>
              <a:gd name="T95" fmla="*/ 581602 h 290152"/>
              <a:gd name="T96" fmla="*/ 3926538 w 290150"/>
              <a:gd name="T97" fmla="*/ 326513 h 290152"/>
              <a:gd name="T98" fmla="*/ 3854515 w 290150"/>
              <a:gd name="T99" fmla="*/ 475648 h 290152"/>
              <a:gd name="T100" fmla="*/ 1441946 w 290150"/>
              <a:gd name="T101" fmla="*/ 525343 h 290152"/>
              <a:gd name="T102" fmla="*/ 5091659 w 290150"/>
              <a:gd name="T103" fmla="*/ 751839 h 290152"/>
              <a:gd name="T104" fmla="*/ 1036431 w 290150"/>
              <a:gd name="T105" fmla="*/ 375922 h 29015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290150" h="290152">
                <a:moveTo>
                  <a:pt x="117499" y="263478"/>
                </a:moveTo>
                <a:lnTo>
                  <a:pt x="117499" y="268164"/>
                </a:lnTo>
                <a:cubicBezTo>
                  <a:pt x="117499" y="275373"/>
                  <a:pt x="123627" y="281140"/>
                  <a:pt x="130837" y="281140"/>
                </a:cubicBezTo>
                <a:lnTo>
                  <a:pt x="160037" y="281140"/>
                </a:lnTo>
                <a:cubicBezTo>
                  <a:pt x="167247" y="281140"/>
                  <a:pt x="173015" y="275373"/>
                  <a:pt x="173015" y="268164"/>
                </a:cubicBezTo>
                <a:lnTo>
                  <a:pt x="173015" y="263478"/>
                </a:lnTo>
                <a:lnTo>
                  <a:pt x="117499" y="263478"/>
                </a:lnTo>
                <a:close/>
                <a:moveTo>
                  <a:pt x="234596" y="241153"/>
                </a:moveTo>
                <a:cubicBezTo>
                  <a:pt x="236774" y="242955"/>
                  <a:pt x="236774" y="245477"/>
                  <a:pt x="235322" y="247278"/>
                </a:cubicBezTo>
                <a:cubicBezTo>
                  <a:pt x="232417" y="250521"/>
                  <a:pt x="231328" y="254124"/>
                  <a:pt x="231328" y="258447"/>
                </a:cubicBezTo>
                <a:lnTo>
                  <a:pt x="231328" y="281145"/>
                </a:lnTo>
                <a:lnTo>
                  <a:pt x="281436" y="281145"/>
                </a:lnTo>
                <a:lnTo>
                  <a:pt x="281436" y="258447"/>
                </a:lnTo>
                <a:cubicBezTo>
                  <a:pt x="281436" y="254124"/>
                  <a:pt x="279983" y="250521"/>
                  <a:pt x="277442" y="247278"/>
                </a:cubicBezTo>
                <a:cubicBezTo>
                  <a:pt x="275626" y="245477"/>
                  <a:pt x="275989" y="242955"/>
                  <a:pt x="278168" y="241153"/>
                </a:cubicBezTo>
                <a:cubicBezTo>
                  <a:pt x="279983" y="239712"/>
                  <a:pt x="282525" y="239712"/>
                  <a:pt x="284341" y="241874"/>
                </a:cubicBezTo>
                <a:cubicBezTo>
                  <a:pt x="287972" y="246558"/>
                  <a:pt x="290150" y="252322"/>
                  <a:pt x="290150" y="258447"/>
                </a:cubicBezTo>
                <a:lnTo>
                  <a:pt x="290150" y="285829"/>
                </a:lnTo>
                <a:cubicBezTo>
                  <a:pt x="290150" y="287990"/>
                  <a:pt x="288335" y="290152"/>
                  <a:pt x="285793" y="290152"/>
                </a:cubicBezTo>
                <a:lnTo>
                  <a:pt x="226971" y="290152"/>
                </a:lnTo>
                <a:cubicBezTo>
                  <a:pt x="224429" y="290152"/>
                  <a:pt x="222250" y="287990"/>
                  <a:pt x="222250" y="285829"/>
                </a:cubicBezTo>
                <a:lnTo>
                  <a:pt x="222250" y="258447"/>
                </a:lnTo>
                <a:cubicBezTo>
                  <a:pt x="222250" y="252322"/>
                  <a:pt x="224429" y="246558"/>
                  <a:pt x="228423" y="241874"/>
                </a:cubicBezTo>
                <a:cubicBezTo>
                  <a:pt x="229875" y="239712"/>
                  <a:pt x="232780" y="239712"/>
                  <a:pt x="234596" y="241153"/>
                </a:cubicBezTo>
                <a:close/>
                <a:moveTo>
                  <a:pt x="11766" y="241153"/>
                </a:moveTo>
                <a:cubicBezTo>
                  <a:pt x="13905" y="242955"/>
                  <a:pt x="14262" y="245477"/>
                  <a:pt x="12479" y="247278"/>
                </a:cubicBezTo>
                <a:cubicBezTo>
                  <a:pt x="9983" y="250521"/>
                  <a:pt x="8557" y="254124"/>
                  <a:pt x="8557" y="258447"/>
                </a:cubicBezTo>
                <a:lnTo>
                  <a:pt x="8557" y="281145"/>
                </a:lnTo>
                <a:lnTo>
                  <a:pt x="57761" y="281145"/>
                </a:lnTo>
                <a:lnTo>
                  <a:pt x="57761" y="258447"/>
                </a:lnTo>
                <a:cubicBezTo>
                  <a:pt x="57761" y="254124"/>
                  <a:pt x="56335" y="250521"/>
                  <a:pt x="53839" y="247278"/>
                </a:cubicBezTo>
                <a:cubicBezTo>
                  <a:pt x="52413" y="245477"/>
                  <a:pt x="52413" y="242955"/>
                  <a:pt x="54552" y="241153"/>
                </a:cubicBezTo>
                <a:cubicBezTo>
                  <a:pt x="56335" y="239712"/>
                  <a:pt x="59188" y="239712"/>
                  <a:pt x="60614" y="241874"/>
                </a:cubicBezTo>
                <a:cubicBezTo>
                  <a:pt x="64179" y="246558"/>
                  <a:pt x="66319" y="252322"/>
                  <a:pt x="66319" y="258447"/>
                </a:cubicBezTo>
                <a:lnTo>
                  <a:pt x="66319" y="285829"/>
                </a:lnTo>
                <a:cubicBezTo>
                  <a:pt x="66319" y="287990"/>
                  <a:pt x="64536" y="290152"/>
                  <a:pt x="62040" y="290152"/>
                </a:cubicBezTo>
                <a:lnTo>
                  <a:pt x="4278" y="290152"/>
                </a:lnTo>
                <a:cubicBezTo>
                  <a:pt x="1783" y="290152"/>
                  <a:pt x="0" y="287990"/>
                  <a:pt x="0" y="285829"/>
                </a:cubicBezTo>
                <a:lnTo>
                  <a:pt x="0" y="258447"/>
                </a:lnTo>
                <a:cubicBezTo>
                  <a:pt x="0" y="252322"/>
                  <a:pt x="2139" y="246558"/>
                  <a:pt x="6061" y="241874"/>
                </a:cubicBezTo>
                <a:cubicBezTo>
                  <a:pt x="7487" y="239712"/>
                  <a:pt x="9983" y="239712"/>
                  <a:pt x="11766" y="241153"/>
                </a:cubicBezTo>
                <a:close/>
                <a:moveTo>
                  <a:pt x="104160" y="237525"/>
                </a:moveTo>
                <a:lnTo>
                  <a:pt x="104160" y="254827"/>
                </a:lnTo>
                <a:lnTo>
                  <a:pt x="186353" y="254827"/>
                </a:lnTo>
                <a:lnTo>
                  <a:pt x="186353" y="237525"/>
                </a:lnTo>
                <a:lnTo>
                  <a:pt x="104160" y="237525"/>
                </a:lnTo>
                <a:close/>
                <a:moveTo>
                  <a:pt x="255588" y="213414"/>
                </a:moveTo>
                <a:cubicBezTo>
                  <a:pt x="249837" y="213414"/>
                  <a:pt x="245165" y="218086"/>
                  <a:pt x="245165" y="223837"/>
                </a:cubicBezTo>
                <a:cubicBezTo>
                  <a:pt x="245165" y="229229"/>
                  <a:pt x="249837" y="233901"/>
                  <a:pt x="255588" y="233901"/>
                </a:cubicBezTo>
                <a:cubicBezTo>
                  <a:pt x="260980" y="233901"/>
                  <a:pt x="265652" y="229229"/>
                  <a:pt x="265652" y="223837"/>
                </a:cubicBezTo>
                <a:cubicBezTo>
                  <a:pt x="265652" y="218086"/>
                  <a:pt x="260980" y="213414"/>
                  <a:pt x="255588" y="213414"/>
                </a:cubicBezTo>
                <a:close/>
                <a:moveTo>
                  <a:pt x="32978" y="213414"/>
                </a:moveTo>
                <a:cubicBezTo>
                  <a:pt x="27587" y="213414"/>
                  <a:pt x="22914" y="218086"/>
                  <a:pt x="22914" y="223837"/>
                </a:cubicBezTo>
                <a:cubicBezTo>
                  <a:pt x="22914" y="229229"/>
                  <a:pt x="27587" y="233901"/>
                  <a:pt x="32978" y="233901"/>
                </a:cubicBezTo>
                <a:cubicBezTo>
                  <a:pt x="38729" y="233901"/>
                  <a:pt x="43402" y="229229"/>
                  <a:pt x="43402" y="223837"/>
                </a:cubicBezTo>
                <a:cubicBezTo>
                  <a:pt x="43402" y="218086"/>
                  <a:pt x="38729" y="213414"/>
                  <a:pt x="32978" y="213414"/>
                </a:cubicBezTo>
                <a:close/>
                <a:moveTo>
                  <a:pt x="255588" y="204787"/>
                </a:moveTo>
                <a:cubicBezTo>
                  <a:pt x="266012" y="204787"/>
                  <a:pt x="274279" y="213414"/>
                  <a:pt x="274279" y="223837"/>
                </a:cubicBezTo>
                <a:cubicBezTo>
                  <a:pt x="274279" y="234261"/>
                  <a:pt x="266012" y="242528"/>
                  <a:pt x="255588" y="242528"/>
                </a:cubicBezTo>
                <a:cubicBezTo>
                  <a:pt x="245165" y="242528"/>
                  <a:pt x="236538" y="234261"/>
                  <a:pt x="236538" y="223837"/>
                </a:cubicBezTo>
                <a:cubicBezTo>
                  <a:pt x="236538" y="213414"/>
                  <a:pt x="245165" y="204787"/>
                  <a:pt x="255588" y="204787"/>
                </a:cubicBezTo>
                <a:close/>
                <a:moveTo>
                  <a:pt x="32978" y="204787"/>
                </a:moveTo>
                <a:cubicBezTo>
                  <a:pt x="43402" y="204787"/>
                  <a:pt x="52028" y="213414"/>
                  <a:pt x="52028" y="223837"/>
                </a:cubicBezTo>
                <a:cubicBezTo>
                  <a:pt x="52028" y="234261"/>
                  <a:pt x="43402" y="242528"/>
                  <a:pt x="32978" y="242528"/>
                </a:cubicBezTo>
                <a:cubicBezTo>
                  <a:pt x="22555" y="242528"/>
                  <a:pt x="14288" y="234261"/>
                  <a:pt x="14288" y="223837"/>
                </a:cubicBezTo>
                <a:cubicBezTo>
                  <a:pt x="14288" y="213414"/>
                  <a:pt x="22555" y="204787"/>
                  <a:pt x="32978" y="204787"/>
                </a:cubicBezTo>
                <a:close/>
                <a:moveTo>
                  <a:pt x="131918" y="190305"/>
                </a:moveTo>
                <a:lnTo>
                  <a:pt x="131918" y="228513"/>
                </a:lnTo>
                <a:lnTo>
                  <a:pt x="158235" y="228513"/>
                </a:lnTo>
                <a:lnTo>
                  <a:pt x="158235" y="190305"/>
                </a:lnTo>
                <a:lnTo>
                  <a:pt x="131918" y="190305"/>
                </a:lnTo>
                <a:close/>
                <a:moveTo>
                  <a:pt x="175538" y="163991"/>
                </a:moveTo>
                <a:cubicBezTo>
                  <a:pt x="171212" y="163991"/>
                  <a:pt x="166886" y="168317"/>
                  <a:pt x="166886" y="172642"/>
                </a:cubicBezTo>
                <a:lnTo>
                  <a:pt x="166886" y="181654"/>
                </a:lnTo>
                <a:lnTo>
                  <a:pt x="175538" y="181654"/>
                </a:lnTo>
                <a:cubicBezTo>
                  <a:pt x="180585" y="181654"/>
                  <a:pt x="184551" y="177689"/>
                  <a:pt x="184551" y="172642"/>
                </a:cubicBezTo>
                <a:cubicBezTo>
                  <a:pt x="184551" y="168317"/>
                  <a:pt x="180585" y="163991"/>
                  <a:pt x="175538" y="163991"/>
                </a:cubicBezTo>
                <a:close/>
                <a:moveTo>
                  <a:pt x="114254" y="163991"/>
                </a:moveTo>
                <a:cubicBezTo>
                  <a:pt x="109568" y="163991"/>
                  <a:pt x="105602" y="168317"/>
                  <a:pt x="105602" y="172642"/>
                </a:cubicBezTo>
                <a:cubicBezTo>
                  <a:pt x="105602" y="177689"/>
                  <a:pt x="109568" y="181654"/>
                  <a:pt x="114254" y="181654"/>
                </a:cubicBezTo>
                <a:lnTo>
                  <a:pt x="123267" y="181654"/>
                </a:lnTo>
                <a:lnTo>
                  <a:pt x="123267" y="172642"/>
                </a:lnTo>
                <a:cubicBezTo>
                  <a:pt x="123267" y="168317"/>
                  <a:pt x="119301" y="163991"/>
                  <a:pt x="114254" y="163991"/>
                </a:cubicBezTo>
                <a:close/>
                <a:moveTo>
                  <a:pt x="17991" y="100012"/>
                </a:moveTo>
                <a:lnTo>
                  <a:pt x="25047" y="125249"/>
                </a:lnTo>
                <a:lnTo>
                  <a:pt x="16580" y="123086"/>
                </a:lnTo>
                <a:cubicBezTo>
                  <a:pt x="12700" y="146160"/>
                  <a:pt x="14816" y="169955"/>
                  <a:pt x="22930" y="191948"/>
                </a:cubicBezTo>
                <a:cubicBezTo>
                  <a:pt x="23636" y="194471"/>
                  <a:pt x="22578" y="196995"/>
                  <a:pt x="20461" y="197716"/>
                </a:cubicBezTo>
                <a:cubicBezTo>
                  <a:pt x="19755" y="198077"/>
                  <a:pt x="19403" y="198077"/>
                  <a:pt x="18697" y="198077"/>
                </a:cubicBezTo>
                <a:cubicBezTo>
                  <a:pt x="17286" y="198077"/>
                  <a:pt x="15522" y="196995"/>
                  <a:pt x="14816" y="195192"/>
                </a:cubicBezTo>
                <a:cubicBezTo>
                  <a:pt x="5997" y="171397"/>
                  <a:pt x="3880" y="145800"/>
                  <a:pt x="8114" y="120923"/>
                </a:cubicBezTo>
                <a:lnTo>
                  <a:pt x="0" y="118399"/>
                </a:lnTo>
                <a:lnTo>
                  <a:pt x="17991" y="100012"/>
                </a:lnTo>
                <a:close/>
                <a:moveTo>
                  <a:pt x="270322" y="95609"/>
                </a:moveTo>
                <a:cubicBezTo>
                  <a:pt x="272469" y="95250"/>
                  <a:pt x="274615" y="95967"/>
                  <a:pt x="275689" y="98476"/>
                </a:cubicBezTo>
                <a:cubicBezTo>
                  <a:pt x="284275" y="123211"/>
                  <a:pt x="285706" y="149020"/>
                  <a:pt x="280339" y="174830"/>
                </a:cubicBezTo>
                <a:lnTo>
                  <a:pt x="288568" y="176980"/>
                </a:lnTo>
                <a:lnTo>
                  <a:pt x="269249" y="194904"/>
                </a:lnTo>
                <a:lnTo>
                  <a:pt x="263525" y="169453"/>
                </a:lnTo>
                <a:lnTo>
                  <a:pt x="271753" y="171962"/>
                </a:lnTo>
                <a:cubicBezTo>
                  <a:pt x="276762" y="148662"/>
                  <a:pt x="275331" y="124286"/>
                  <a:pt x="267460" y="101344"/>
                </a:cubicBezTo>
                <a:cubicBezTo>
                  <a:pt x="266745" y="99193"/>
                  <a:pt x="267818" y="96326"/>
                  <a:pt x="270322" y="95609"/>
                </a:cubicBezTo>
                <a:close/>
                <a:moveTo>
                  <a:pt x="144030" y="85725"/>
                </a:moveTo>
                <a:cubicBezTo>
                  <a:pt x="173615" y="85725"/>
                  <a:pt x="197788" y="107012"/>
                  <a:pt x="202479" y="135875"/>
                </a:cubicBezTo>
                <a:cubicBezTo>
                  <a:pt x="202839" y="138401"/>
                  <a:pt x="201396" y="140205"/>
                  <a:pt x="198871" y="140926"/>
                </a:cubicBezTo>
                <a:cubicBezTo>
                  <a:pt x="198510" y="140926"/>
                  <a:pt x="198149" y="140926"/>
                  <a:pt x="198149" y="140926"/>
                </a:cubicBezTo>
                <a:cubicBezTo>
                  <a:pt x="195984" y="140926"/>
                  <a:pt x="194180" y="139483"/>
                  <a:pt x="193820" y="137319"/>
                </a:cubicBezTo>
                <a:cubicBezTo>
                  <a:pt x="190212" y="112785"/>
                  <a:pt x="168925" y="94745"/>
                  <a:pt x="144030" y="94745"/>
                </a:cubicBezTo>
                <a:cubicBezTo>
                  <a:pt x="141865" y="94745"/>
                  <a:pt x="139700" y="92580"/>
                  <a:pt x="139700" y="90416"/>
                </a:cubicBezTo>
                <a:cubicBezTo>
                  <a:pt x="139700" y="87890"/>
                  <a:pt x="141865" y="85725"/>
                  <a:pt x="144030" y="85725"/>
                </a:cubicBezTo>
                <a:close/>
                <a:moveTo>
                  <a:pt x="144896" y="67388"/>
                </a:moveTo>
                <a:cubicBezTo>
                  <a:pt x="102358" y="67388"/>
                  <a:pt x="67390" y="102353"/>
                  <a:pt x="67390" y="144887"/>
                </a:cubicBezTo>
                <a:cubicBezTo>
                  <a:pt x="67390" y="165433"/>
                  <a:pt x="75681" y="184898"/>
                  <a:pt x="89741" y="199677"/>
                </a:cubicBezTo>
                <a:cubicBezTo>
                  <a:pt x="97672" y="207607"/>
                  <a:pt x="102718" y="217700"/>
                  <a:pt x="103800" y="228513"/>
                </a:cubicBezTo>
                <a:lnTo>
                  <a:pt x="123267" y="228513"/>
                </a:lnTo>
                <a:lnTo>
                  <a:pt x="123267" y="190305"/>
                </a:lnTo>
                <a:lnTo>
                  <a:pt x="114254" y="190305"/>
                </a:lnTo>
                <a:cubicBezTo>
                  <a:pt x="104881" y="190305"/>
                  <a:pt x="96590" y="182375"/>
                  <a:pt x="96590" y="172642"/>
                </a:cubicBezTo>
                <a:cubicBezTo>
                  <a:pt x="96590" y="163270"/>
                  <a:pt x="104881" y="155340"/>
                  <a:pt x="114254" y="155340"/>
                </a:cubicBezTo>
                <a:cubicBezTo>
                  <a:pt x="123988" y="155340"/>
                  <a:pt x="131918" y="163270"/>
                  <a:pt x="131918" y="172642"/>
                </a:cubicBezTo>
                <a:lnTo>
                  <a:pt x="131918" y="181654"/>
                </a:lnTo>
                <a:lnTo>
                  <a:pt x="158235" y="181654"/>
                </a:lnTo>
                <a:lnTo>
                  <a:pt x="158235" y="172642"/>
                </a:lnTo>
                <a:cubicBezTo>
                  <a:pt x="158235" y="163270"/>
                  <a:pt x="166165" y="155340"/>
                  <a:pt x="175538" y="155340"/>
                </a:cubicBezTo>
                <a:cubicBezTo>
                  <a:pt x="185272" y="155340"/>
                  <a:pt x="193202" y="163270"/>
                  <a:pt x="193202" y="172642"/>
                </a:cubicBezTo>
                <a:cubicBezTo>
                  <a:pt x="193202" y="182375"/>
                  <a:pt x="185272" y="190305"/>
                  <a:pt x="175538" y="190305"/>
                </a:cubicBezTo>
                <a:lnTo>
                  <a:pt x="166886" y="190305"/>
                </a:lnTo>
                <a:lnTo>
                  <a:pt x="166886" y="228513"/>
                </a:lnTo>
                <a:lnTo>
                  <a:pt x="187074" y="228513"/>
                </a:lnTo>
                <a:cubicBezTo>
                  <a:pt x="187795" y="217339"/>
                  <a:pt x="192842" y="207246"/>
                  <a:pt x="200412" y="199316"/>
                </a:cubicBezTo>
                <a:cubicBezTo>
                  <a:pt x="214832" y="184537"/>
                  <a:pt x="222402" y="165433"/>
                  <a:pt x="222402" y="144887"/>
                </a:cubicBezTo>
                <a:cubicBezTo>
                  <a:pt x="222402" y="102353"/>
                  <a:pt x="187795" y="67388"/>
                  <a:pt x="144896" y="67388"/>
                </a:cubicBezTo>
                <a:close/>
                <a:moveTo>
                  <a:pt x="144896" y="58737"/>
                </a:moveTo>
                <a:cubicBezTo>
                  <a:pt x="192481" y="58737"/>
                  <a:pt x="231415" y="97306"/>
                  <a:pt x="231415" y="144887"/>
                </a:cubicBezTo>
                <a:cubicBezTo>
                  <a:pt x="231415" y="167596"/>
                  <a:pt x="222763" y="189223"/>
                  <a:pt x="206901" y="205444"/>
                </a:cubicBezTo>
                <a:cubicBezTo>
                  <a:pt x="199331" y="213014"/>
                  <a:pt x="195365" y="223106"/>
                  <a:pt x="195365" y="233920"/>
                </a:cubicBezTo>
                <a:lnTo>
                  <a:pt x="195365" y="254827"/>
                </a:lnTo>
                <a:cubicBezTo>
                  <a:pt x="195365" y="259513"/>
                  <a:pt x="191400" y="263478"/>
                  <a:pt x="186353" y="263478"/>
                </a:cubicBezTo>
                <a:lnTo>
                  <a:pt x="182027" y="263478"/>
                </a:lnTo>
                <a:lnTo>
                  <a:pt x="182027" y="268164"/>
                </a:lnTo>
                <a:cubicBezTo>
                  <a:pt x="182027" y="280059"/>
                  <a:pt x="171933" y="290152"/>
                  <a:pt x="160037" y="290152"/>
                </a:cubicBezTo>
                <a:lnTo>
                  <a:pt x="130837" y="290152"/>
                </a:lnTo>
                <a:cubicBezTo>
                  <a:pt x="118580" y="290152"/>
                  <a:pt x="108847" y="280059"/>
                  <a:pt x="108847" y="268164"/>
                </a:cubicBezTo>
                <a:lnTo>
                  <a:pt x="108847" y="263478"/>
                </a:lnTo>
                <a:lnTo>
                  <a:pt x="104521" y="263478"/>
                </a:lnTo>
                <a:cubicBezTo>
                  <a:pt x="99474" y="263478"/>
                  <a:pt x="95509" y="259513"/>
                  <a:pt x="95509" y="254827"/>
                </a:cubicBezTo>
                <a:lnTo>
                  <a:pt x="95509" y="234641"/>
                </a:lnTo>
                <a:cubicBezTo>
                  <a:pt x="95509" y="223467"/>
                  <a:pt x="91543" y="213374"/>
                  <a:pt x="83973" y="205804"/>
                </a:cubicBezTo>
                <a:cubicBezTo>
                  <a:pt x="67751" y="189584"/>
                  <a:pt x="58738" y="167956"/>
                  <a:pt x="58738" y="144887"/>
                </a:cubicBezTo>
                <a:cubicBezTo>
                  <a:pt x="58738" y="97306"/>
                  <a:pt x="97672" y="58737"/>
                  <a:pt x="144896" y="58737"/>
                </a:cubicBezTo>
                <a:close/>
                <a:moveTo>
                  <a:pt x="234596" y="36726"/>
                </a:moveTo>
                <a:cubicBezTo>
                  <a:pt x="236774" y="38167"/>
                  <a:pt x="236774" y="40689"/>
                  <a:pt x="235322" y="42491"/>
                </a:cubicBezTo>
                <a:cubicBezTo>
                  <a:pt x="232417" y="45733"/>
                  <a:pt x="231328" y="49696"/>
                  <a:pt x="231328" y="53660"/>
                </a:cubicBezTo>
                <a:lnTo>
                  <a:pt x="231328" y="76718"/>
                </a:lnTo>
                <a:lnTo>
                  <a:pt x="281436" y="76718"/>
                </a:lnTo>
                <a:lnTo>
                  <a:pt x="281436" y="53660"/>
                </a:lnTo>
                <a:cubicBezTo>
                  <a:pt x="281436" y="49696"/>
                  <a:pt x="279983" y="45733"/>
                  <a:pt x="277442" y="42491"/>
                </a:cubicBezTo>
                <a:cubicBezTo>
                  <a:pt x="275626" y="40689"/>
                  <a:pt x="275989" y="38167"/>
                  <a:pt x="278168" y="36726"/>
                </a:cubicBezTo>
                <a:cubicBezTo>
                  <a:pt x="279983" y="34925"/>
                  <a:pt x="282525" y="35285"/>
                  <a:pt x="284341" y="37086"/>
                </a:cubicBezTo>
                <a:cubicBezTo>
                  <a:pt x="287972" y="41770"/>
                  <a:pt x="290150" y="47895"/>
                  <a:pt x="290150" y="53660"/>
                </a:cubicBezTo>
                <a:lnTo>
                  <a:pt x="290150" y="81042"/>
                </a:lnTo>
                <a:cubicBezTo>
                  <a:pt x="290150" y="83203"/>
                  <a:pt x="288335" y="85365"/>
                  <a:pt x="285793" y="85365"/>
                </a:cubicBezTo>
                <a:lnTo>
                  <a:pt x="226971" y="85365"/>
                </a:lnTo>
                <a:cubicBezTo>
                  <a:pt x="224429" y="85365"/>
                  <a:pt x="222250" y="83203"/>
                  <a:pt x="222250" y="81042"/>
                </a:cubicBezTo>
                <a:lnTo>
                  <a:pt x="222250" y="53660"/>
                </a:lnTo>
                <a:cubicBezTo>
                  <a:pt x="222250" y="47895"/>
                  <a:pt x="224429" y="41770"/>
                  <a:pt x="228423" y="37086"/>
                </a:cubicBezTo>
                <a:cubicBezTo>
                  <a:pt x="229875" y="35285"/>
                  <a:pt x="232780" y="34925"/>
                  <a:pt x="234596" y="36726"/>
                </a:cubicBezTo>
                <a:close/>
                <a:moveTo>
                  <a:pt x="11766" y="36726"/>
                </a:moveTo>
                <a:cubicBezTo>
                  <a:pt x="13905" y="38167"/>
                  <a:pt x="14262" y="40689"/>
                  <a:pt x="12479" y="42491"/>
                </a:cubicBezTo>
                <a:cubicBezTo>
                  <a:pt x="9983" y="45733"/>
                  <a:pt x="8557" y="49696"/>
                  <a:pt x="8557" y="53660"/>
                </a:cubicBezTo>
                <a:lnTo>
                  <a:pt x="8557" y="76718"/>
                </a:lnTo>
                <a:lnTo>
                  <a:pt x="57761" y="76718"/>
                </a:lnTo>
                <a:lnTo>
                  <a:pt x="57761" y="53660"/>
                </a:lnTo>
                <a:cubicBezTo>
                  <a:pt x="57761" y="49696"/>
                  <a:pt x="56335" y="45733"/>
                  <a:pt x="53839" y="42491"/>
                </a:cubicBezTo>
                <a:cubicBezTo>
                  <a:pt x="52413" y="40689"/>
                  <a:pt x="52413" y="38167"/>
                  <a:pt x="54552" y="36726"/>
                </a:cubicBezTo>
                <a:cubicBezTo>
                  <a:pt x="56335" y="34925"/>
                  <a:pt x="59188" y="35285"/>
                  <a:pt x="60614" y="37086"/>
                </a:cubicBezTo>
                <a:cubicBezTo>
                  <a:pt x="64179" y="41770"/>
                  <a:pt x="66319" y="47895"/>
                  <a:pt x="66319" y="53660"/>
                </a:cubicBezTo>
                <a:lnTo>
                  <a:pt x="66319" y="81042"/>
                </a:lnTo>
                <a:cubicBezTo>
                  <a:pt x="66319" y="83203"/>
                  <a:pt x="64536" y="85365"/>
                  <a:pt x="62040" y="85365"/>
                </a:cubicBezTo>
                <a:lnTo>
                  <a:pt x="4278" y="85365"/>
                </a:lnTo>
                <a:cubicBezTo>
                  <a:pt x="1783" y="85365"/>
                  <a:pt x="0" y="83203"/>
                  <a:pt x="0" y="81042"/>
                </a:cubicBezTo>
                <a:lnTo>
                  <a:pt x="0" y="53660"/>
                </a:lnTo>
                <a:cubicBezTo>
                  <a:pt x="0" y="47895"/>
                  <a:pt x="2139" y="41770"/>
                  <a:pt x="6061" y="37086"/>
                </a:cubicBezTo>
                <a:cubicBezTo>
                  <a:pt x="7487" y="35285"/>
                  <a:pt x="9983" y="34925"/>
                  <a:pt x="11766" y="36726"/>
                </a:cubicBezTo>
                <a:close/>
                <a:moveTo>
                  <a:pt x="255588" y="8902"/>
                </a:moveTo>
                <a:cubicBezTo>
                  <a:pt x="249837" y="8902"/>
                  <a:pt x="245165" y="13531"/>
                  <a:pt x="245165" y="18872"/>
                </a:cubicBezTo>
                <a:cubicBezTo>
                  <a:pt x="245165" y="24569"/>
                  <a:pt x="249837" y="29198"/>
                  <a:pt x="255588" y="29198"/>
                </a:cubicBezTo>
                <a:cubicBezTo>
                  <a:pt x="260980" y="29198"/>
                  <a:pt x="265652" y="24569"/>
                  <a:pt x="265652" y="18872"/>
                </a:cubicBezTo>
                <a:cubicBezTo>
                  <a:pt x="265652" y="13531"/>
                  <a:pt x="260980" y="8902"/>
                  <a:pt x="255588" y="8902"/>
                </a:cubicBezTo>
                <a:close/>
                <a:moveTo>
                  <a:pt x="32978" y="8902"/>
                </a:moveTo>
                <a:cubicBezTo>
                  <a:pt x="27587" y="8902"/>
                  <a:pt x="22914" y="13531"/>
                  <a:pt x="22914" y="18872"/>
                </a:cubicBezTo>
                <a:cubicBezTo>
                  <a:pt x="22914" y="24569"/>
                  <a:pt x="27587" y="29198"/>
                  <a:pt x="32978" y="29198"/>
                </a:cubicBezTo>
                <a:cubicBezTo>
                  <a:pt x="38729" y="29198"/>
                  <a:pt x="43402" y="24569"/>
                  <a:pt x="43402" y="18872"/>
                </a:cubicBezTo>
                <a:cubicBezTo>
                  <a:pt x="43402" y="13531"/>
                  <a:pt x="38729" y="8902"/>
                  <a:pt x="32978" y="8902"/>
                </a:cubicBezTo>
                <a:close/>
                <a:moveTo>
                  <a:pt x="133521" y="6815"/>
                </a:moveTo>
                <a:cubicBezTo>
                  <a:pt x="154896" y="5078"/>
                  <a:pt x="176676" y="8197"/>
                  <a:pt x="197102" y="16393"/>
                </a:cubicBezTo>
                <a:lnTo>
                  <a:pt x="201078" y="8553"/>
                </a:lnTo>
                <a:lnTo>
                  <a:pt x="215539" y="30292"/>
                </a:lnTo>
                <a:lnTo>
                  <a:pt x="189149" y="31717"/>
                </a:lnTo>
                <a:lnTo>
                  <a:pt x="193487" y="23877"/>
                </a:lnTo>
                <a:cubicBezTo>
                  <a:pt x="155167" y="9266"/>
                  <a:pt x="112147" y="12829"/>
                  <a:pt x="77080" y="33856"/>
                </a:cubicBezTo>
                <a:cubicBezTo>
                  <a:pt x="76357" y="34212"/>
                  <a:pt x="75634" y="34568"/>
                  <a:pt x="74911" y="34568"/>
                </a:cubicBezTo>
                <a:cubicBezTo>
                  <a:pt x="73465" y="34568"/>
                  <a:pt x="72019" y="33856"/>
                  <a:pt x="70935" y="32430"/>
                </a:cubicBezTo>
                <a:cubicBezTo>
                  <a:pt x="69850" y="30292"/>
                  <a:pt x="70212" y="27441"/>
                  <a:pt x="72381" y="26372"/>
                </a:cubicBezTo>
                <a:cubicBezTo>
                  <a:pt x="91179" y="15146"/>
                  <a:pt x="112147" y="8553"/>
                  <a:pt x="133521" y="6815"/>
                </a:cubicBezTo>
                <a:close/>
                <a:moveTo>
                  <a:pt x="255588" y="0"/>
                </a:moveTo>
                <a:cubicBezTo>
                  <a:pt x="266012" y="0"/>
                  <a:pt x="274279" y="8546"/>
                  <a:pt x="274279" y="18872"/>
                </a:cubicBezTo>
                <a:cubicBezTo>
                  <a:pt x="274279" y="29198"/>
                  <a:pt x="266012" y="37744"/>
                  <a:pt x="255588" y="37744"/>
                </a:cubicBezTo>
                <a:cubicBezTo>
                  <a:pt x="245165" y="37744"/>
                  <a:pt x="236538" y="29198"/>
                  <a:pt x="236538" y="18872"/>
                </a:cubicBezTo>
                <a:cubicBezTo>
                  <a:pt x="236538" y="8546"/>
                  <a:pt x="245165" y="0"/>
                  <a:pt x="255588" y="0"/>
                </a:cubicBezTo>
                <a:close/>
                <a:moveTo>
                  <a:pt x="32978" y="0"/>
                </a:moveTo>
                <a:cubicBezTo>
                  <a:pt x="43402" y="0"/>
                  <a:pt x="52028" y="8546"/>
                  <a:pt x="52028" y="18872"/>
                </a:cubicBezTo>
                <a:cubicBezTo>
                  <a:pt x="52028" y="29198"/>
                  <a:pt x="43402" y="37744"/>
                  <a:pt x="32978" y="37744"/>
                </a:cubicBezTo>
                <a:cubicBezTo>
                  <a:pt x="22555" y="37744"/>
                  <a:pt x="14288" y="29198"/>
                  <a:pt x="14288" y="18872"/>
                </a:cubicBezTo>
                <a:cubicBezTo>
                  <a:pt x="14288" y="8546"/>
                  <a:pt x="22555" y="0"/>
                  <a:pt x="32978" y="0"/>
                </a:cubicBezTo>
                <a:close/>
              </a:path>
            </a:pathLst>
          </a:custGeom>
          <a:solidFill>
            <a:schemeClr val="bg1"/>
          </a:solidFill>
          <a:ln>
            <a:noFill/>
          </a:ln>
          <a:effectLst/>
        </p:spPr>
        <p:txBody>
          <a:bodyPr anchor="ctr"/>
          <a:lstStyle/>
          <a:p>
            <a:endParaRPr lang="en-US" sz="7198"/>
          </a:p>
        </p:txBody>
      </p:sp>
      <p:sp>
        <p:nvSpPr>
          <p:cNvPr id="25" name="TextBox 24"/>
          <p:cNvSpPr txBox="1"/>
          <p:nvPr/>
        </p:nvSpPr>
        <p:spPr>
          <a:xfrm>
            <a:off x="751669" y="1570203"/>
            <a:ext cx="3592934" cy="2677656"/>
          </a:xfrm>
          <a:prstGeom prst="rect">
            <a:avLst/>
          </a:prstGeom>
          <a:noFill/>
        </p:spPr>
        <p:txBody>
          <a:bodyPr wrap="square" rtlCol="0">
            <a:spAutoFit/>
          </a:bodyPr>
          <a:lstStyle/>
          <a:p>
            <a:pPr algn="ctr"/>
            <a:r>
              <a:rPr lang="en-CA">
                <a:latin typeface="Broadway" panose="04040905080B02020502" pitchFamily="82" charset="0"/>
              </a:rPr>
              <a:t>“</a:t>
            </a:r>
            <a:r>
              <a:rPr lang="en-CA"/>
              <a:t>The foundation for GTA is to question “those </a:t>
            </a:r>
            <a:r>
              <a:rPr lang="en-CA" i="1"/>
              <a:t>doing</a:t>
            </a:r>
            <a:r>
              <a:rPr lang="en-CA"/>
              <a:t> the development”. Working on development practitioners' mentalities, behaviors and capacities and organizational norms, cultures, capacities and practices is indeed the first step to produce change. Professionals designing, implementing and measuring gender-transformative change need to transform themselves first…</a:t>
            </a:r>
            <a:r>
              <a:rPr lang="en-CA">
                <a:latin typeface="Broadway" panose="04040905080B02020502" pitchFamily="82" charset="0"/>
              </a:rPr>
              <a:t>”</a:t>
            </a:r>
            <a:r>
              <a:rPr lang="en-CA"/>
              <a:t>.</a:t>
            </a:r>
          </a:p>
          <a:p>
            <a:pPr lvl="1"/>
            <a:r>
              <a:rPr lang="en-CA"/>
              <a:t>	(</a:t>
            </a:r>
            <a:r>
              <a:rPr lang="en-CA" sz="1100" err="1"/>
              <a:t>Zwank</a:t>
            </a:r>
            <a:r>
              <a:rPr lang="en-CA" sz="1100"/>
              <a:t> et al. forthcoming)</a:t>
            </a:r>
            <a:endParaRPr lang="en-MY" sz="1100"/>
          </a:p>
          <a:p>
            <a:endParaRPr lang="en-MY"/>
          </a:p>
        </p:txBody>
      </p:sp>
    </p:spTree>
    <p:extLst>
      <p:ext uri="{BB962C8B-B14F-4D97-AF65-F5344CB8AC3E}">
        <p14:creationId xmlns:p14="http://schemas.microsoft.com/office/powerpoint/2010/main" val="3239720332"/>
      </p:ext>
    </p:extLst>
  </p:cSld>
  <p:clrMapOvr>
    <a:masterClrMapping/>
  </p:clrMapOvr>
  <mc:AlternateContent xmlns:mc="http://schemas.openxmlformats.org/markup-compatibility/2006" xmlns:p14="http://schemas.microsoft.com/office/powerpoint/2010/main">
    <mc:Choice Requires="p14">
      <p:transition spd="med" p14:dur="700" advTm="26902">
        <p:fade/>
      </p:transition>
    </mc:Choice>
    <mc:Fallback xmlns="">
      <p:transition spd="med" advTm="26902">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0515600" cy="1325563"/>
          </a:xfrm>
        </p:spPr>
        <p:txBody>
          <a:bodyPr/>
          <a:lstStyle/>
          <a:p>
            <a:r>
              <a:rPr lang="en-MY" dirty="0"/>
              <a:t>Foundations for change: </a:t>
            </a:r>
            <a:br>
              <a:rPr lang="en-MY" dirty="0"/>
            </a:br>
            <a:r>
              <a:rPr lang="en-MY" dirty="0"/>
              <a:t>strategies</a:t>
            </a:r>
          </a:p>
        </p:txBody>
      </p:sp>
      <p:sp>
        <p:nvSpPr>
          <p:cNvPr id="3" name="Text Placeholder 2"/>
          <p:cNvSpPr>
            <a:spLocks noGrp="1"/>
          </p:cNvSpPr>
          <p:nvPr>
            <p:ph type="body" idx="1"/>
          </p:nvPr>
        </p:nvSpPr>
        <p:spPr>
          <a:xfrm>
            <a:off x="491412" y="1518855"/>
            <a:ext cx="7794356" cy="4351338"/>
          </a:xfrm>
        </p:spPr>
        <p:txBody>
          <a:bodyPr>
            <a:normAutofit lnSpcReduction="10000"/>
          </a:bodyPr>
          <a:lstStyle/>
          <a:p>
            <a:r>
              <a:rPr lang="en-CA" sz="2200" dirty="0"/>
              <a:t>Some key elements can help achieve an enabling environment within organizations:</a:t>
            </a:r>
            <a:endParaRPr lang="en-MY" sz="2200" dirty="0"/>
          </a:p>
          <a:p>
            <a:pPr lvl="1"/>
            <a:r>
              <a:rPr lang="en-CA" sz="2200" b="1" dirty="0">
                <a:latin typeface="Calibri" panose="020F0502020204030204" pitchFamily="34" charset="0"/>
                <a:cs typeface="Calibri" panose="020F0502020204030204" pitchFamily="34" charset="0"/>
              </a:rPr>
              <a:t>Courageous leadership and human resources commitment</a:t>
            </a:r>
            <a:r>
              <a:rPr lang="en-CA" sz="2200" dirty="0">
                <a:latin typeface="Calibri" panose="020F0502020204030204" pitchFamily="34" charset="0"/>
                <a:cs typeface="Calibri" panose="020F0502020204030204" pitchFamily="34" charset="0"/>
              </a:rPr>
              <a:t> to question norms and foster change within the organization. </a:t>
            </a:r>
          </a:p>
          <a:p>
            <a:pPr lvl="1"/>
            <a:r>
              <a:rPr lang="en-CA" sz="2200" dirty="0">
                <a:latin typeface="Calibri" panose="020F0502020204030204" pitchFamily="34" charset="0"/>
                <a:cs typeface="Calibri" panose="020F0502020204030204" pitchFamily="34" charset="0"/>
              </a:rPr>
              <a:t>Facilitated capacity building &amp; change processes over time; instead of training, processes that use GTA pedagogies, especially self- and </a:t>
            </a:r>
            <a:r>
              <a:rPr lang="en-CA" sz="2200" b="1" dirty="0">
                <a:latin typeface="Calibri" panose="020F0502020204030204" pitchFamily="34" charset="0"/>
                <a:cs typeface="Calibri" panose="020F0502020204030204" pitchFamily="34" charset="0"/>
              </a:rPr>
              <a:t>shared reflection.</a:t>
            </a:r>
          </a:p>
          <a:p>
            <a:pPr lvl="1"/>
            <a:r>
              <a:rPr lang="en-CA" sz="2200" dirty="0">
                <a:latin typeface="Calibri" panose="020F0502020204030204" pitchFamily="34" charset="0"/>
                <a:cs typeface="Calibri" panose="020F0502020204030204" pitchFamily="34" charset="0"/>
              </a:rPr>
              <a:t>Challenge gender in the organization and programming as purely technocratic.</a:t>
            </a:r>
          </a:p>
          <a:p>
            <a:pPr lvl="1"/>
            <a:r>
              <a:rPr lang="en-CA" sz="2200" dirty="0">
                <a:latin typeface="Calibri" panose="020F0502020204030204" pitchFamily="34" charset="0"/>
                <a:cs typeface="Calibri" panose="020F0502020204030204" pitchFamily="34" charset="0"/>
              </a:rPr>
              <a:t>Engage an </a:t>
            </a:r>
            <a:r>
              <a:rPr lang="en-CA" sz="2200" b="1" dirty="0">
                <a:latin typeface="Calibri" panose="020F0502020204030204" pitchFamily="34" charset="0"/>
                <a:cs typeface="Calibri" panose="020F0502020204030204" pitchFamily="34" charset="0"/>
              </a:rPr>
              <a:t>intersectional</a:t>
            </a:r>
            <a:r>
              <a:rPr lang="en-CA" sz="2200" dirty="0">
                <a:latin typeface="Calibri" panose="020F0502020204030204" pitchFamily="34" charset="0"/>
                <a:cs typeface="Calibri" panose="020F0502020204030204" pitchFamily="34" charset="0"/>
              </a:rPr>
              <a:t> lens, going beyond the women/men dichotomy to engage with ethnicity, race, ability, gender identity, sexual orientation…</a:t>
            </a:r>
            <a:endParaRPr lang="en-MY" dirty="0">
              <a:latin typeface="Calibri" panose="020F0502020204030204" pitchFamily="34" charset="0"/>
              <a:cs typeface="Calibri" panose="020F0502020204030204" pitchFamily="34" charset="0"/>
            </a:endParaRPr>
          </a:p>
        </p:txBody>
      </p:sp>
      <p:sp>
        <p:nvSpPr>
          <p:cNvPr id="4" name="TextBox 3"/>
          <p:cNvSpPr txBox="1"/>
          <p:nvPr/>
        </p:nvSpPr>
        <p:spPr>
          <a:xfrm>
            <a:off x="9043261" y="2541722"/>
            <a:ext cx="2657959" cy="1608187"/>
          </a:xfrm>
          <a:prstGeom prst="rect">
            <a:avLst/>
          </a:prstGeom>
          <a:noFill/>
        </p:spPr>
        <p:txBody>
          <a:bodyPr wrap="square" rtlCol="0">
            <a:spAutoFit/>
          </a:bodyPr>
          <a:lstStyle/>
          <a:p>
            <a:r>
              <a:rPr lang="en-MY" dirty="0">
                <a:latin typeface="Calibri" panose="020F0502020204030204" pitchFamily="34" charset="0"/>
                <a:cs typeface="Calibri" panose="020F0502020204030204" pitchFamily="34" charset="0"/>
              </a:rPr>
              <a:t>E.g.,</a:t>
            </a:r>
          </a:p>
          <a:p>
            <a:pPr marL="285750" indent="-285750">
              <a:buFont typeface="Arial" panose="020B0604020202020204" pitchFamily="34" charset="0"/>
              <a:buChar char="•"/>
            </a:pPr>
            <a:r>
              <a:rPr lang="en-CA" dirty="0">
                <a:latin typeface="Calibri" panose="020F0502020204030204" pitchFamily="34" charset="0"/>
                <a:cs typeface="Calibri" panose="020F0502020204030204" pitchFamily="34" charset="0"/>
              </a:rPr>
              <a:t>Deep structure (Joseph et al. 2011)</a:t>
            </a:r>
          </a:p>
          <a:p>
            <a:pPr marL="285750" indent="-285750">
              <a:buFont typeface="Arial" panose="020B0604020202020204" pitchFamily="34" charset="0"/>
              <a:buChar char="•"/>
            </a:pPr>
            <a:r>
              <a:rPr lang="en-CA" dirty="0">
                <a:latin typeface="Calibri" panose="020F0502020204030204" pitchFamily="34" charset="0"/>
                <a:cs typeface="Calibri" panose="020F0502020204030204" pitchFamily="34" charset="0"/>
              </a:rPr>
              <a:t>Roadmap for Gender Mainstreaming in Member-based Organizations (</a:t>
            </a:r>
            <a:r>
              <a:rPr lang="en-CA" dirty="0" err="1">
                <a:latin typeface="Calibri" panose="020F0502020204030204" pitchFamily="34" charset="0"/>
                <a:cs typeface="Calibri" panose="020F0502020204030204" pitchFamily="34" charset="0"/>
              </a:rPr>
              <a:t>Trias</a:t>
            </a:r>
            <a:r>
              <a:rPr lang="en-CA" dirty="0">
                <a:latin typeface="Calibri" panose="020F0502020204030204" pitchFamily="34" charset="0"/>
                <a:cs typeface="Calibri" panose="020F0502020204030204" pitchFamily="34" charset="0"/>
              </a:rPr>
              <a:t>)</a:t>
            </a:r>
            <a:endParaRPr lang="en-MY"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endParaRPr lang="en-MY"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3371203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80"/>
        <p:cNvGrpSpPr/>
        <p:nvPr/>
      </p:nvGrpSpPr>
      <p:grpSpPr>
        <a:xfrm>
          <a:off x="0" y="0"/>
          <a:ext cx="0" cy="0"/>
          <a:chOff x="0" y="0"/>
          <a:chExt cx="0" cy="0"/>
        </a:xfrm>
      </p:grpSpPr>
      <p:sp>
        <p:nvSpPr>
          <p:cNvPr id="381" name="Google Shape;381;gde7a096e10_0_97"/>
          <p:cNvSpPr txBox="1">
            <a:spLocks noGrp="1"/>
          </p:cNvSpPr>
          <p:nvPr>
            <p:ph type="title"/>
          </p:nvPr>
        </p:nvSpPr>
        <p:spPr>
          <a:xfrm>
            <a:off x="831850" y="1709738"/>
            <a:ext cx="10515600" cy="2852700"/>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SzPts val="6000"/>
              <a:buNone/>
            </a:pPr>
            <a:r>
              <a:rPr lang="en-US" dirty="0"/>
              <a:t>5. Emerging Lessons</a:t>
            </a:r>
            <a:endParaRPr dirty="0"/>
          </a:p>
        </p:txBody>
      </p:sp>
      <p:sp>
        <p:nvSpPr>
          <p:cNvPr id="382" name="Google Shape;382;gde7a096e10_0_97"/>
          <p:cNvSpPr txBox="1">
            <a:spLocks noGrp="1"/>
          </p:cNvSpPr>
          <p:nvPr>
            <p:ph type="body" idx="1"/>
          </p:nvPr>
        </p:nvSpPr>
        <p:spPr>
          <a:xfrm>
            <a:off x="831850" y="4589463"/>
            <a:ext cx="10515600" cy="15003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1000"/>
              </a:spcBef>
              <a:spcAft>
                <a:spcPts val="0"/>
              </a:spcAft>
              <a:buSzPts val="2400"/>
              <a:buNone/>
            </a:pPr>
            <a:endParaRPr/>
          </a:p>
        </p:txBody>
      </p:sp>
    </p:spTree>
    <p:extLst>
      <p:ext uri="{BB962C8B-B14F-4D97-AF65-F5344CB8AC3E}">
        <p14:creationId xmlns:p14="http://schemas.microsoft.com/office/powerpoint/2010/main" val="3502182095"/>
      </p:ext>
    </p:extLst>
  </p:cSld>
  <p:clrMapOvr>
    <a:masterClrMapping/>
  </p:clrMapOvr>
  <mc:AlternateContent xmlns:mc="http://schemas.openxmlformats.org/markup-compatibility/2006" xmlns:p14="http://schemas.microsoft.com/office/powerpoint/2010/main">
    <mc:Choice Requires="p14">
      <p:transition spd="med" p14:dur="700" advTm="8833">
        <p:fade/>
      </p:transition>
    </mc:Choice>
    <mc:Fallback xmlns="">
      <p:transition spd="med" advTm="8833">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onut 1"/>
          <p:cNvSpPr/>
          <p:nvPr/>
        </p:nvSpPr>
        <p:spPr>
          <a:xfrm>
            <a:off x="2810793" y="505248"/>
            <a:ext cx="914400" cy="914400"/>
          </a:xfrm>
          <a:prstGeom prst="donut">
            <a:avLst>
              <a:gd name="adj" fmla="val 598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solidFill>
                <a:schemeClr val="tx1"/>
              </a:solidFill>
            </a:endParaRPr>
          </a:p>
        </p:txBody>
      </p:sp>
      <p:sp>
        <p:nvSpPr>
          <p:cNvPr id="3" name="Text Placeholder 2"/>
          <p:cNvSpPr>
            <a:spLocks noGrp="1"/>
          </p:cNvSpPr>
          <p:nvPr>
            <p:ph type="body" idx="1"/>
          </p:nvPr>
        </p:nvSpPr>
        <p:spPr>
          <a:xfrm>
            <a:off x="4068062" y="4435657"/>
            <a:ext cx="4130853" cy="2241303"/>
          </a:xfrm>
        </p:spPr>
        <p:txBody>
          <a:bodyPr>
            <a:noAutofit/>
          </a:bodyPr>
          <a:lstStyle/>
          <a:p>
            <a:pPr marL="114300" indent="0">
              <a:buNone/>
            </a:pPr>
            <a:r>
              <a:rPr lang="en-MY" sz="1600" dirty="0">
                <a:solidFill>
                  <a:schemeClr val="tx1"/>
                </a:solidFill>
                <a:latin typeface="Calibri" panose="020F0502020204030204" pitchFamily="34" charset="0"/>
                <a:cs typeface="Calibri" panose="020F0502020204030204" pitchFamily="34" charset="0"/>
              </a:rPr>
              <a:t>4. </a:t>
            </a:r>
            <a:r>
              <a:rPr lang="en-MY" sz="1600" b="1" dirty="0">
                <a:solidFill>
                  <a:schemeClr val="tx1"/>
                </a:solidFill>
                <a:latin typeface="Calibri" panose="020F0502020204030204" pitchFamily="34" charset="0"/>
                <a:cs typeface="Calibri" panose="020F0502020204030204" pitchFamily="34" charset="0"/>
              </a:rPr>
              <a:t>Design around principles and mechanisms, </a:t>
            </a:r>
            <a:r>
              <a:rPr lang="en-MY" sz="1600" dirty="0">
                <a:solidFill>
                  <a:schemeClr val="tx1"/>
                </a:solidFill>
                <a:latin typeface="Calibri" panose="020F0502020204030204" pitchFamily="34" charset="0"/>
                <a:cs typeface="Calibri" panose="020F0502020204030204" pitchFamily="34" charset="0"/>
              </a:rPr>
              <a:t>more than specific GTA tools:</a:t>
            </a:r>
          </a:p>
          <a:p>
            <a:pPr marL="714375" lvl="5" indent="-285750">
              <a:buFont typeface="Arial" panose="020B0604020202020204" pitchFamily="34" charset="0"/>
              <a:buChar char="•"/>
            </a:pPr>
            <a:r>
              <a:rPr lang="en-US" sz="1600" dirty="0">
                <a:latin typeface="Calibri" panose="020F0502020204030204" pitchFamily="34" charset="0"/>
                <a:cs typeface="Calibri" panose="020F0502020204030204" pitchFamily="34" charset="0"/>
              </a:rPr>
              <a:t>men &amp; women as co-agents of change</a:t>
            </a:r>
          </a:p>
          <a:p>
            <a:pPr marL="714375" lvl="5" indent="-285750">
              <a:buFont typeface="Arial" panose="020B0604020202020204" pitchFamily="34" charset="0"/>
              <a:buChar char="•"/>
            </a:pPr>
            <a:r>
              <a:rPr lang="en-US" sz="1600" dirty="0">
                <a:latin typeface="Calibri" panose="020F0502020204030204" pitchFamily="34" charset="0"/>
                <a:cs typeface="Calibri" panose="020F0502020204030204" pitchFamily="34" charset="0"/>
              </a:rPr>
              <a:t>processes spark awareness and motivation via reflexivity</a:t>
            </a:r>
          </a:p>
          <a:p>
            <a:pPr marL="714375" lvl="5" indent="-285750">
              <a:buFont typeface="Arial" panose="020B0604020202020204" pitchFamily="34" charset="0"/>
              <a:buChar char="•"/>
            </a:pPr>
            <a:r>
              <a:rPr lang="en-US" sz="1600" dirty="0">
                <a:latin typeface="Calibri" panose="020F0502020204030204" pitchFamily="34" charset="0"/>
                <a:cs typeface="Calibri" panose="020F0502020204030204" pitchFamily="34" charset="0"/>
              </a:rPr>
              <a:t>reflection-action-reflection</a:t>
            </a:r>
          </a:p>
          <a:p>
            <a:pPr marL="714375" lvl="5" indent="-285750">
              <a:buFont typeface="Arial" panose="020B0604020202020204" pitchFamily="34" charset="0"/>
              <a:buChar char="•"/>
            </a:pPr>
            <a:r>
              <a:rPr lang="en-US" sz="1600" dirty="0">
                <a:latin typeface="Calibri" panose="020F0502020204030204" pitchFamily="34" charset="0"/>
                <a:cs typeface="Calibri" panose="020F0502020204030204" pitchFamily="34" charset="0"/>
              </a:rPr>
              <a:t>time and capacities</a:t>
            </a:r>
          </a:p>
          <a:p>
            <a:pPr marL="355600" lvl="1"/>
            <a:endParaRPr lang="en-MY" sz="1600" b="1" i="1" dirty="0">
              <a:solidFill>
                <a:schemeClr val="tx1"/>
              </a:solidFill>
              <a:latin typeface="Calibri" panose="020F0502020204030204" pitchFamily="34" charset="0"/>
              <a:cs typeface="Calibri" panose="020F0502020204030204" pitchFamily="34" charset="0"/>
            </a:endParaRPr>
          </a:p>
        </p:txBody>
      </p:sp>
      <p:grpSp>
        <p:nvGrpSpPr>
          <p:cNvPr id="52" name="Group 51"/>
          <p:cNvGrpSpPr/>
          <p:nvPr/>
        </p:nvGrpSpPr>
        <p:grpSpPr>
          <a:xfrm>
            <a:off x="1808916" y="562032"/>
            <a:ext cx="2743766" cy="2608398"/>
            <a:chOff x="1808916" y="562032"/>
            <a:chExt cx="2743766" cy="2608398"/>
          </a:xfrm>
        </p:grpSpPr>
        <p:sp>
          <p:nvSpPr>
            <p:cNvPr id="6" name="TextBox 5"/>
            <p:cNvSpPr txBox="1"/>
            <p:nvPr/>
          </p:nvSpPr>
          <p:spPr>
            <a:xfrm>
              <a:off x="1808916" y="1600770"/>
              <a:ext cx="2743766" cy="1569660"/>
            </a:xfrm>
            <a:prstGeom prst="rect">
              <a:avLst/>
            </a:prstGeom>
            <a:noFill/>
          </p:spPr>
          <p:txBody>
            <a:bodyPr wrap="square" rtlCol="0">
              <a:spAutoFit/>
            </a:bodyPr>
            <a:lstStyle/>
            <a:p>
              <a:pPr marL="114300" indent="0" algn="just">
                <a:buNone/>
              </a:pPr>
              <a:r>
                <a:rPr lang="en-MY" sz="1600" dirty="0">
                  <a:solidFill>
                    <a:schemeClr val="tx1"/>
                  </a:solidFill>
                  <a:latin typeface="Calibri" panose="020F0502020204030204" pitchFamily="34" charset="0"/>
                  <a:cs typeface="Calibri" panose="020F0502020204030204" pitchFamily="34" charset="0"/>
                </a:rPr>
                <a:t>1. GTA is a </a:t>
              </a:r>
              <a:r>
                <a:rPr lang="en-MY" sz="1600" b="1" dirty="0">
                  <a:solidFill>
                    <a:schemeClr val="tx1"/>
                  </a:solidFill>
                  <a:latin typeface="Calibri" panose="020F0502020204030204" pitchFamily="34" charset="0"/>
                  <a:cs typeface="Calibri" panose="020F0502020204030204" pitchFamily="34" charset="0"/>
                </a:rPr>
                <a:t>meaningful shift in trajectory</a:t>
              </a:r>
              <a:r>
                <a:rPr lang="en-MY" sz="1600" dirty="0">
                  <a:solidFill>
                    <a:schemeClr val="tx1"/>
                  </a:solidFill>
                  <a:latin typeface="Calibri" panose="020F0502020204030204" pitchFamily="34" charset="0"/>
                  <a:cs typeface="Calibri" panose="020F0502020204030204" pitchFamily="34" charset="0"/>
                </a:rPr>
                <a:t> (feminist, deepening) of approach: </a:t>
              </a:r>
            </a:p>
            <a:p>
              <a:pPr marL="400050" indent="-285750" algn="just">
                <a:buFont typeface="Arial" panose="020B0604020202020204" pitchFamily="34" charset="0"/>
                <a:buChar char="•"/>
              </a:pPr>
              <a:r>
                <a:rPr lang="en-MY" sz="1600" dirty="0">
                  <a:solidFill>
                    <a:schemeClr val="tx1"/>
                  </a:solidFill>
                  <a:latin typeface="Calibri" panose="020F0502020204030204" pitchFamily="34" charset="0"/>
                  <a:cs typeface="Calibri" panose="020F0502020204030204" pitchFamily="34" charset="0"/>
                </a:rPr>
                <a:t>Don’t lose potency by watering it down to mean everything…</a:t>
              </a:r>
            </a:p>
          </p:txBody>
        </p:sp>
        <p:sp>
          <p:nvSpPr>
            <p:cNvPr id="5" name="Shape 4"/>
            <p:cNvSpPr/>
            <p:nvPr/>
          </p:nvSpPr>
          <p:spPr>
            <a:xfrm rot="18606742" flipV="1">
              <a:off x="2854910" y="766506"/>
              <a:ext cx="826165" cy="417218"/>
            </a:xfrm>
            <a:prstGeom prst="swooshArrow">
              <a:avLst>
                <a:gd name="adj1" fmla="val 25000"/>
                <a:gd name="adj2" fmla="val 54141"/>
              </a:avLst>
            </a:prstGeom>
            <a:solidFill>
              <a:schemeClr val="tx1"/>
            </a:solidFill>
          </p:spPr>
          <p:style>
            <a:lnRef idx="0">
              <a:schemeClr val="accent1">
                <a:hueOff val="0"/>
                <a:satOff val="0"/>
                <a:lumOff val="0"/>
                <a:alphaOff val="0"/>
              </a:schemeClr>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sp>
      </p:grpSp>
      <p:grpSp>
        <p:nvGrpSpPr>
          <p:cNvPr id="49" name="Group 48"/>
          <p:cNvGrpSpPr/>
          <p:nvPr/>
        </p:nvGrpSpPr>
        <p:grpSpPr>
          <a:xfrm>
            <a:off x="6722771" y="505248"/>
            <a:ext cx="5054959" cy="2833616"/>
            <a:chOff x="6722771" y="505248"/>
            <a:chExt cx="5054959" cy="2833616"/>
          </a:xfrm>
        </p:grpSpPr>
        <p:pic>
          <p:nvPicPr>
            <p:cNvPr id="7" name="Picture 6" descr="Intersectionality image: illustrating some of the identity factors considered in GBA+"/>
            <p:cNvPicPr/>
            <p:nvPr/>
          </p:nvPicPr>
          <p:blipFill>
            <a:blip r:embed="rId3" cstate="email">
              <a:extLst>
                <a:ext uri="{28A0092B-C50C-407E-A947-70E740481C1C}">
                  <a14:useLocalDpi xmlns:a14="http://schemas.microsoft.com/office/drawing/2010/main"/>
                </a:ext>
              </a:extLst>
            </a:blip>
            <a:srcRect/>
            <a:stretch>
              <a:fillRect/>
            </a:stretch>
          </p:blipFill>
          <p:spPr bwMode="auto">
            <a:xfrm>
              <a:off x="7778798" y="505248"/>
              <a:ext cx="972394" cy="1004552"/>
            </a:xfrm>
            <a:prstGeom prst="rect">
              <a:avLst/>
            </a:prstGeom>
            <a:noFill/>
          </p:spPr>
        </p:pic>
        <p:sp>
          <p:nvSpPr>
            <p:cNvPr id="8" name="TextBox 7"/>
            <p:cNvSpPr txBox="1"/>
            <p:nvPr/>
          </p:nvSpPr>
          <p:spPr>
            <a:xfrm>
              <a:off x="6722771" y="1522982"/>
              <a:ext cx="5054959" cy="1815882"/>
            </a:xfrm>
            <a:prstGeom prst="rect">
              <a:avLst/>
            </a:prstGeom>
            <a:noFill/>
          </p:spPr>
          <p:txBody>
            <a:bodyPr wrap="square" rtlCol="0">
              <a:spAutoFit/>
            </a:bodyPr>
            <a:lstStyle/>
            <a:p>
              <a:r>
                <a:rPr lang="en-US" sz="1600" b="1" dirty="0">
                  <a:latin typeface="Calibri" panose="020F0502020204030204" pitchFamily="34" charset="0"/>
                  <a:cs typeface="Calibri" panose="020F0502020204030204" pitchFamily="34" charset="0"/>
                </a:rPr>
                <a:t>2. Need to systematize intersectionality: </a:t>
              </a:r>
            </a:p>
            <a:p>
              <a:pPr marL="285750" indent="-285750">
                <a:buFont typeface="Arial" panose="020B0604020202020204" pitchFamily="34" charset="0"/>
                <a:buChar char="•"/>
              </a:pPr>
              <a:r>
                <a:rPr lang="en-US" sz="1600" dirty="0">
                  <a:latin typeface="Calibri" panose="020F0502020204030204" pitchFamily="34" charset="0"/>
                  <a:cs typeface="Calibri" panose="020F0502020204030204" pitchFamily="34" charset="0"/>
                </a:rPr>
                <a:t>Processes: engage most marginalized actors</a:t>
              </a:r>
            </a:p>
            <a:p>
              <a:pPr marL="285750" indent="-285750">
                <a:buFont typeface="Arial" panose="020B0604020202020204" pitchFamily="34" charset="0"/>
                <a:buChar char="•"/>
              </a:pPr>
              <a:r>
                <a:rPr lang="en-US" sz="1600" dirty="0">
                  <a:latin typeface="Calibri" panose="020F0502020204030204" pitchFamily="34" charset="0"/>
                  <a:cs typeface="Calibri" panose="020F0502020204030204" pitchFamily="34" charset="0"/>
                </a:rPr>
                <a:t>Analysis: Overlapping category analysis (</a:t>
              </a:r>
              <a:r>
                <a:rPr lang="en-US" sz="1600" dirty="0" err="1">
                  <a:latin typeface="Calibri" panose="020F0502020204030204" pitchFamily="34" charset="0"/>
                  <a:cs typeface="Calibri" panose="020F0502020204030204" pitchFamily="34" charset="0"/>
                </a:rPr>
                <a:t>eg</a:t>
              </a:r>
              <a:r>
                <a:rPr lang="en-US" sz="1600" dirty="0">
                  <a:latin typeface="Calibri" panose="020F0502020204030204" pitchFamily="34" charset="0"/>
                  <a:cs typeface="Calibri" panose="020F0502020204030204" pitchFamily="34" charset="0"/>
                </a:rPr>
                <a:t> gender AND age)</a:t>
              </a:r>
            </a:p>
            <a:p>
              <a:pPr marL="285750" indent="-285750">
                <a:buFont typeface="Arial" panose="020B0604020202020204" pitchFamily="34" charset="0"/>
                <a:buChar char="•"/>
              </a:pPr>
              <a:r>
                <a:rPr lang="en-US" sz="1600" dirty="0">
                  <a:latin typeface="Calibri" panose="020F0502020204030204" pitchFamily="34" charset="0"/>
                  <a:cs typeface="Calibri" panose="020F0502020204030204" pitchFamily="34" charset="0"/>
                </a:rPr>
                <a:t>Range: More on class, ability, other key identities</a:t>
              </a:r>
            </a:p>
            <a:p>
              <a:pPr marL="285750" indent="-285750">
                <a:buFont typeface="Arial" panose="020B0604020202020204" pitchFamily="34" charset="0"/>
                <a:buChar char="•"/>
              </a:pPr>
              <a:r>
                <a:rPr lang="en-US" sz="1600" dirty="0">
                  <a:latin typeface="Calibri" panose="020F0502020204030204" pitchFamily="34" charset="0"/>
                  <a:cs typeface="Calibri" panose="020F0502020204030204" pitchFamily="34" charset="0"/>
                </a:rPr>
                <a:t>Frameworks and methods: Easier systems to apply throughout</a:t>
              </a:r>
            </a:p>
          </p:txBody>
        </p:sp>
      </p:grpSp>
      <p:grpSp>
        <p:nvGrpSpPr>
          <p:cNvPr id="50" name="Group 49"/>
          <p:cNvGrpSpPr/>
          <p:nvPr/>
        </p:nvGrpSpPr>
        <p:grpSpPr>
          <a:xfrm>
            <a:off x="371744" y="3722340"/>
            <a:ext cx="3604976" cy="2150906"/>
            <a:chOff x="371744" y="3722340"/>
            <a:chExt cx="3604976" cy="2150906"/>
          </a:xfrm>
        </p:grpSpPr>
        <p:grpSp>
          <p:nvGrpSpPr>
            <p:cNvPr id="25" name="Group 24"/>
            <p:cNvGrpSpPr/>
            <p:nvPr/>
          </p:nvGrpSpPr>
          <p:grpSpPr>
            <a:xfrm>
              <a:off x="955024" y="3722340"/>
              <a:ext cx="1379350" cy="722791"/>
              <a:chOff x="1183544" y="1308938"/>
              <a:chExt cx="9691407" cy="4998419"/>
            </a:xfrm>
          </p:grpSpPr>
          <p:grpSp>
            <p:nvGrpSpPr>
              <p:cNvPr id="26" name="Group 25">
                <a:extLst>
                  <a:ext uri="{FF2B5EF4-FFF2-40B4-BE49-F238E27FC236}">
                    <a16:creationId xmlns:a16="http://schemas.microsoft.com/office/drawing/2014/main" id="{08473E18-51B4-504D-840B-4EF2695FA7B6}"/>
                  </a:ext>
                </a:extLst>
              </p:cNvPr>
              <p:cNvGrpSpPr/>
              <p:nvPr/>
            </p:nvGrpSpPr>
            <p:grpSpPr>
              <a:xfrm rot="20700000">
                <a:off x="3721393" y="1499833"/>
                <a:ext cx="4749214" cy="4807524"/>
                <a:chOff x="6939340" y="2999665"/>
                <a:chExt cx="9498428" cy="9615048"/>
              </a:xfrm>
            </p:grpSpPr>
            <p:sp>
              <p:nvSpPr>
                <p:cNvPr id="36" name="Фигура">
                  <a:extLst>
                    <a:ext uri="{FF2B5EF4-FFF2-40B4-BE49-F238E27FC236}">
                      <a16:creationId xmlns:a16="http://schemas.microsoft.com/office/drawing/2014/main" id="{D586AE55-5670-D14A-87F6-535DDE287E15}"/>
                    </a:ext>
                  </a:extLst>
                </p:cNvPr>
                <p:cNvSpPr/>
                <p:nvPr/>
              </p:nvSpPr>
              <p:spPr>
                <a:xfrm>
                  <a:off x="7345178" y="2999665"/>
                  <a:ext cx="5707702" cy="4097612"/>
                </a:xfrm>
                <a:custGeom>
                  <a:avLst/>
                  <a:gdLst/>
                  <a:ahLst/>
                  <a:cxnLst>
                    <a:cxn ang="0">
                      <a:pos x="wd2" y="hd2"/>
                    </a:cxn>
                    <a:cxn ang="5400000">
                      <a:pos x="wd2" y="hd2"/>
                    </a:cxn>
                    <a:cxn ang="10800000">
                      <a:pos x="wd2" y="hd2"/>
                    </a:cxn>
                    <a:cxn ang="16200000">
                      <a:pos x="wd2" y="hd2"/>
                    </a:cxn>
                  </a:cxnLst>
                  <a:rect l="0" t="0" r="r" b="b"/>
                  <a:pathLst>
                    <a:path w="21600" h="21600" extrusionOk="0">
                      <a:moveTo>
                        <a:pt x="0" y="17519"/>
                      </a:moveTo>
                      <a:cubicBezTo>
                        <a:pt x="1218" y="12836"/>
                        <a:pt x="3426" y="8778"/>
                        <a:pt x="6333" y="5878"/>
                      </a:cubicBezTo>
                      <a:cubicBezTo>
                        <a:pt x="9229" y="2989"/>
                        <a:pt x="12684" y="1384"/>
                        <a:pt x="16245" y="1275"/>
                      </a:cubicBezTo>
                      <a:lnTo>
                        <a:pt x="16245" y="0"/>
                      </a:lnTo>
                      <a:lnTo>
                        <a:pt x="21600" y="7622"/>
                      </a:lnTo>
                      <a:lnTo>
                        <a:pt x="16519" y="14839"/>
                      </a:lnTo>
                      <a:lnTo>
                        <a:pt x="16539" y="13333"/>
                      </a:lnTo>
                      <a:cubicBezTo>
                        <a:pt x="14774" y="13446"/>
                        <a:pt x="13066" y="14245"/>
                        <a:pt x="11611" y="15641"/>
                      </a:cubicBezTo>
                      <a:cubicBezTo>
                        <a:pt x="10074" y="17114"/>
                        <a:pt x="8884" y="19188"/>
                        <a:pt x="8191" y="21600"/>
                      </a:cubicBezTo>
                      <a:lnTo>
                        <a:pt x="5201" y="14059"/>
                      </a:lnTo>
                      <a:lnTo>
                        <a:pt x="0" y="17519"/>
                      </a:lnTo>
                      <a:close/>
                    </a:path>
                  </a:pathLst>
                </a:custGeom>
                <a:solidFill>
                  <a:srgbClr val="8AC153"/>
                </a:solidFill>
                <a:ln w="12700" cap="flat">
                  <a:noFill/>
                  <a:miter lim="400000"/>
                </a:ln>
                <a:effectLst/>
              </p:spPr>
              <p:txBody>
                <a:bodyPr wrap="square" lIns="25400" tIns="25400" rIns="25400" bIns="25400" numCol="1" anchor="ctr">
                  <a:noAutofit/>
                </a:bodyPr>
                <a:lstStyle/>
                <a:p>
                  <a:pPr marL="0" marR="0" lvl="0" indent="0" algn="ctr" defTabSz="914217" eaLnBrk="1" fontAlgn="auto" latinLnBrk="0" hangingPunct="1">
                    <a:lnSpc>
                      <a:spcPct val="100000"/>
                    </a:lnSpc>
                    <a:spcBef>
                      <a:spcPts val="0"/>
                    </a:spcBef>
                    <a:spcAft>
                      <a:spcPts val="0"/>
                    </a:spcAft>
                    <a:buClrTx/>
                    <a:buSzTx/>
                    <a:buFontTx/>
                    <a:buNone/>
                    <a:tabLst/>
                    <a:defRPr sz="3200">
                      <a:solidFill>
                        <a:srgbClr val="000000"/>
                      </a:solidFill>
                      <a:latin typeface="Helvetica Light"/>
                      <a:ea typeface="Helvetica Light"/>
                      <a:cs typeface="Helvetica Light"/>
                      <a:sym typeface="Helvetica Light"/>
                    </a:defRPr>
                  </a:pPr>
                  <a:endParaRPr kumimoji="0" sz="1600" b="0" i="0" u="none" strike="noStrike" kern="1200" cap="none" spc="0" normalizeH="0" baseline="0" noProof="0">
                    <a:ln>
                      <a:noFill/>
                    </a:ln>
                    <a:solidFill>
                      <a:srgbClr val="000000"/>
                    </a:solidFill>
                    <a:effectLst/>
                    <a:uLnTx/>
                    <a:uFillTx/>
                    <a:latin typeface="Lato Light" panose="020F0502020204030203" pitchFamily="34" charset="0"/>
                    <a:ea typeface="Lato Light" panose="020F0502020204030203" pitchFamily="34" charset="0"/>
                    <a:cs typeface="Lato Light" panose="020F0502020204030203" pitchFamily="34" charset="0"/>
                    <a:sym typeface="Helvetica Light"/>
                  </a:endParaRPr>
                </a:p>
              </p:txBody>
            </p:sp>
            <p:sp>
              <p:nvSpPr>
                <p:cNvPr id="37" name="Фигура">
                  <a:extLst>
                    <a:ext uri="{FF2B5EF4-FFF2-40B4-BE49-F238E27FC236}">
                      <a16:creationId xmlns:a16="http://schemas.microsoft.com/office/drawing/2014/main" id="{885A3D45-9603-D940-BDA4-F5BDB224A846}"/>
                    </a:ext>
                  </a:extLst>
                </p:cNvPr>
                <p:cNvSpPr/>
                <p:nvPr/>
              </p:nvSpPr>
              <p:spPr>
                <a:xfrm>
                  <a:off x="6939340" y="5657714"/>
                  <a:ext cx="3345796" cy="5931578"/>
                </a:xfrm>
                <a:custGeom>
                  <a:avLst/>
                  <a:gdLst/>
                  <a:ahLst/>
                  <a:cxnLst>
                    <a:cxn ang="0">
                      <a:pos x="wd2" y="hd2"/>
                    </a:cxn>
                    <a:cxn ang="5400000">
                      <a:pos x="wd2" y="hd2"/>
                    </a:cxn>
                    <a:cxn ang="10800000">
                      <a:pos x="wd2" y="hd2"/>
                    </a:cxn>
                    <a:cxn ang="16200000">
                      <a:pos x="wd2" y="hd2"/>
                    </a:cxn>
                  </a:cxnLst>
                  <a:rect l="0" t="0" r="r" b="b"/>
                  <a:pathLst>
                    <a:path w="21600" h="21600" extrusionOk="0">
                      <a:moveTo>
                        <a:pt x="12143" y="21600"/>
                      </a:moveTo>
                      <a:cubicBezTo>
                        <a:pt x="7233" y="19348"/>
                        <a:pt x="3676" y="16296"/>
                        <a:pt x="1957" y="12860"/>
                      </a:cubicBezTo>
                      <a:cubicBezTo>
                        <a:pt x="404" y="9758"/>
                        <a:pt x="421" y="6473"/>
                        <a:pt x="2004" y="3376"/>
                      </a:cubicBezTo>
                      <a:lnTo>
                        <a:pt x="0" y="3111"/>
                      </a:lnTo>
                      <a:lnTo>
                        <a:pt x="11486" y="0"/>
                      </a:lnTo>
                      <a:lnTo>
                        <a:pt x="17668" y="6299"/>
                      </a:lnTo>
                      <a:lnTo>
                        <a:pt x="16103" y="5957"/>
                      </a:lnTo>
                      <a:cubicBezTo>
                        <a:pt x="15425" y="7498"/>
                        <a:pt x="15486" y="9113"/>
                        <a:pt x="16281" y="10636"/>
                      </a:cubicBezTo>
                      <a:cubicBezTo>
                        <a:pt x="17201" y="12399"/>
                        <a:pt x="19057" y="13961"/>
                        <a:pt x="21600" y="15110"/>
                      </a:cubicBezTo>
                      <a:lnTo>
                        <a:pt x="10922" y="16221"/>
                      </a:lnTo>
                      <a:lnTo>
                        <a:pt x="12143" y="21600"/>
                      </a:lnTo>
                      <a:close/>
                    </a:path>
                  </a:pathLst>
                </a:custGeom>
                <a:solidFill>
                  <a:srgbClr val="8AC153"/>
                </a:solidFill>
                <a:ln w="12700" cap="flat">
                  <a:noFill/>
                  <a:miter lim="400000"/>
                </a:ln>
                <a:effectLst/>
              </p:spPr>
              <p:txBody>
                <a:bodyPr wrap="square" lIns="25400" tIns="25400" rIns="25400" bIns="25400" numCol="1" anchor="ctr">
                  <a:noAutofit/>
                </a:bodyPr>
                <a:lstStyle/>
                <a:p>
                  <a:pPr marL="0" marR="0" lvl="0" indent="0" algn="ctr" defTabSz="914217" eaLnBrk="1" fontAlgn="auto" latinLnBrk="0" hangingPunct="1">
                    <a:lnSpc>
                      <a:spcPct val="100000"/>
                    </a:lnSpc>
                    <a:spcBef>
                      <a:spcPts val="0"/>
                    </a:spcBef>
                    <a:spcAft>
                      <a:spcPts val="0"/>
                    </a:spcAft>
                    <a:buClrTx/>
                    <a:buSzTx/>
                    <a:buFontTx/>
                    <a:buNone/>
                    <a:tabLst/>
                    <a:defRPr sz="3200">
                      <a:solidFill>
                        <a:srgbClr val="000000"/>
                      </a:solidFill>
                      <a:latin typeface="Helvetica Light"/>
                      <a:ea typeface="Helvetica Light"/>
                      <a:cs typeface="Helvetica Light"/>
                      <a:sym typeface="Helvetica Light"/>
                    </a:defRPr>
                  </a:pPr>
                  <a:endParaRPr kumimoji="0" sz="1600" b="0" i="0" u="none" strike="noStrike" kern="1200" cap="none" spc="0" normalizeH="0" baseline="0" noProof="0">
                    <a:ln>
                      <a:noFill/>
                    </a:ln>
                    <a:solidFill>
                      <a:srgbClr val="000000"/>
                    </a:solidFill>
                    <a:effectLst/>
                    <a:uLnTx/>
                    <a:uFillTx/>
                    <a:latin typeface="Lato Light" panose="020F0502020204030203" pitchFamily="34" charset="0"/>
                    <a:ea typeface="Lato Light" panose="020F0502020204030203" pitchFamily="34" charset="0"/>
                    <a:cs typeface="Lato Light" panose="020F0502020204030203" pitchFamily="34" charset="0"/>
                    <a:sym typeface="Helvetica Light"/>
                  </a:endParaRPr>
                </a:p>
              </p:txBody>
            </p:sp>
            <p:sp>
              <p:nvSpPr>
                <p:cNvPr id="38" name="Фигура">
                  <a:extLst>
                    <a:ext uri="{FF2B5EF4-FFF2-40B4-BE49-F238E27FC236}">
                      <a16:creationId xmlns:a16="http://schemas.microsoft.com/office/drawing/2014/main" id="{0D715008-8C74-FF4A-A975-13C3BC2AA6A1}"/>
                    </a:ext>
                  </a:extLst>
                </p:cNvPr>
                <p:cNvSpPr/>
                <p:nvPr/>
              </p:nvSpPr>
              <p:spPr>
                <a:xfrm>
                  <a:off x="8612541" y="9753789"/>
                  <a:ext cx="5650670" cy="2860924"/>
                </a:xfrm>
                <a:custGeom>
                  <a:avLst/>
                  <a:gdLst/>
                  <a:ahLst/>
                  <a:cxnLst>
                    <a:cxn ang="0">
                      <a:pos x="wd2" y="hd2"/>
                    </a:cxn>
                    <a:cxn ang="5400000">
                      <a:pos x="wd2" y="hd2"/>
                    </a:cxn>
                    <a:cxn ang="10800000">
                      <a:pos x="wd2" y="hd2"/>
                    </a:cxn>
                    <a:cxn ang="16200000">
                      <a:pos x="wd2" y="hd2"/>
                    </a:cxn>
                  </a:cxnLst>
                  <a:rect l="0" t="0" r="r" b="b"/>
                  <a:pathLst>
                    <a:path w="21600" h="21182" extrusionOk="0">
                      <a:moveTo>
                        <a:pt x="16772" y="1416"/>
                      </a:moveTo>
                      <a:cubicBezTo>
                        <a:pt x="15262" y="3254"/>
                        <a:pt x="13504" y="4184"/>
                        <a:pt x="11721" y="4086"/>
                      </a:cubicBezTo>
                      <a:cubicBezTo>
                        <a:pt x="10043" y="3994"/>
                        <a:pt x="8412" y="2994"/>
                        <a:pt x="7012" y="1200"/>
                      </a:cubicBezTo>
                      <a:lnTo>
                        <a:pt x="7428" y="0"/>
                      </a:lnTo>
                      <a:lnTo>
                        <a:pt x="0" y="2575"/>
                      </a:lnTo>
                      <a:lnTo>
                        <a:pt x="1031" y="17120"/>
                      </a:lnTo>
                      <a:lnTo>
                        <a:pt x="1691" y="14781"/>
                      </a:lnTo>
                      <a:cubicBezTo>
                        <a:pt x="4368" y="18485"/>
                        <a:pt x="7525" y="20674"/>
                        <a:pt x="10808" y="21103"/>
                      </a:cubicBezTo>
                      <a:cubicBezTo>
                        <a:pt x="14608" y="21600"/>
                        <a:pt x="18390" y="19726"/>
                        <a:pt x="21600" y="15755"/>
                      </a:cubicBezTo>
                      <a:lnTo>
                        <a:pt x="15931" y="13898"/>
                      </a:lnTo>
                      <a:lnTo>
                        <a:pt x="16772" y="1416"/>
                      </a:lnTo>
                      <a:close/>
                    </a:path>
                  </a:pathLst>
                </a:custGeom>
                <a:solidFill>
                  <a:srgbClr val="445469"/>
                </a:solidFill>
                <a:ln w="12700" cap="flat">
                  <a:noFill/>
                  <a:miter lim="400000"/>
                </a:ln>
                <a:effectLst/>
              </p:spPr>
              <p:txBody>
                <a:bodyPr wrap="square" lIns="25400" tIns="25400" rIns="25400" bIns="25400" numCol="1" anchor="ctr">
                  <a:noAutofit/>
                </a:bodyPr>
                <a:lstStyle/>
                <a:p>
                  <a:pPr marL="0" marR="0" lvl="0" indent="0" algn="ctr" defTabSz="914217" eaLnBrk="1" fontAlgn="auto" latinLnBrk="0" hangingPunct="1">
                    <a:lnSpc>
                      <a:spcPct val="100000"/>
                    </a:lnSpc>
                    <a:spcBef>
                      <a:spcPts val="0"/>
                    </a:spcBef>
                    <a:spcAft>
                      <a:spcPts val="0"/>
                    </a:spcAft>
                    <a:buClrTx/>
                    <a:buSzTx/>
                    <a:buFontTx/>
                    <a:buNone/>
                    <a:tabLst/>
                    <a:defRPr sz="3200">
                      <a:solidFill>
                        <a:srgbClr val="000000"/>
                      </a:solidFill>
                      <a:latin typeface="Helvetica Light"/>
                      <a:ea typeface="Helvetica Light"/>
                      <a:cs typeface="Helvetica Light"/>
                      <a:sym typeface="Helvetica Light"/>
                    </a:defRPr>
                  </a:pPr>
                  <a:endParaRPr kumimoji="0" sz="1600" b="0" i="0" u="none" strike="noStrike" kern="1200" cap="none" spc="0" normalizeH="0" baseline="0" noProof="0">
                    <a:ln>
                      <a:noFill/>
                    </a:ln>
                    <a:solidFill>
                      <a:srgbClr val="000000"/>
                    </a:solidFill>
                    <a:effectLst/>
                    <a:uLnTx/>
                    <a:uFillTx/>
                    <a:latin typeface="Lato Light" panose="020F0502020204030203" pitchFamily="34" charset="0"/>
                    <a:ea typeface="Lato Light" panose="020F0502020204030203" pitchFamily="34" charset="0"/>
                    <a:cs typeface="Lato Light" panose="020F0502020204030203" pitchFamily="34" charset="0"/>
                    <a:sym typeface="Helvetica Light"/>
                  </a:endParaRPr>
                </a:p>
              </p:txBody>
            </p:sp>
            <p:sp>
              <p:nvSpPr>
                <p:cNvPr id="39" name="Фигура">
                  <a:extLst>
                    <a:ext uri="{FF2B5EF4-FFF2-40B4-BE49-F238E27FC236}">
                      <a16:creationId xmlns:a16="http://schemas.microsoft.com/office/drawing/2014/main" id="{27505B25-B1DB-8049-BD93-69C8BA3F940D}"/>
                    </a:ext>
                  </a:extLst>
                </p:cNvPr>
                <p:cNvSpPr/>
                <p:nvPr/>
              </p:nvSpPr>
              <p:spPr>
                <a:xfrm>
                  <a:off x="12770597" y="6684788"/>
                  <a:ext cx="3657520" cy="5284284"/>
                </a:xfrm>
                <a:custGeom>
                  <a:avLst/>
                  <a:gdLst/>
                  <a:ahLst/>
                  <a:cxnLst>
                    <a:cxn ang="0">
                      <a:pos x="wd2" y="hd2"/>
                    </a:cxn>
                    <a:cxn ang="5400000">
                      <a:pos x="wd2" y="hd2"/>
                    </a:cxn>
                    <a:cxn ang="10800000">
                      <a:pos x="wd2" y="hd2"/>
                    </a:cxn>
                    <a:cxn ang="16200000">
                      <a:pos x="wd2" y="hd2"/>
                    </a:cxn>
                  </a:cxnLst>
                  <a:rect l="0" t="0" r="r" b="b"/>
                  <a:pathLst>
                    <a:path w="21031" h="21600" extrusionOk="0">
                      <a:moveTo>
                        <a:pt x="1538" y="12074"/>
                      </a:moveTo>
                      <a:lnTo>
                        <a:pt x="0" y="20251"/>
                      </a:lnTo>
                      <a:lnTo>
                        <a:pt x="11188" y="21600"/>
                      </a:lnTo>
                      <a:lnTo>
                        <a:pt x="9914" y="20545"/>
                      </a:lnTo>
                      <a:cubicBezTo>
                        <a:pt x="14105" y="18392"/>
                        <a:pt x="17331" y="15423"/>
                        <a:pt x="19204" y="11997"/>
                      </a:cubicBezTo>
                      <a:cubicBezTo>
                        <a:pt x="21297" y="8168"/>
                        <a:pt x="21600" y="3961"/>
                        <a:pt x="20069" y="0"/>
                      </a:cubicBezTo>
                      <a:lnTo>
                        <a:pt x="15686" y="5763"/>
                      </a:lnTo>
                      <a:lnTo>
                        <a:pt x="7511" y="3047"/>
                      </a:lnTo>
                      <a:cubicBezTo>
                        <a:pt x="8067" y="4869"/>
                        <a:pt x="7882" y="6765"/>
                        <a:pt x="6978" y="8514"/>
                      </a:cubicBezTo>
                      <a:cubicBezTo>
                        <a:pt x="6061" y="10288"/>
                        <a:pt x="4443" y="11837"/>
                        <a:pt x="2319" y="12973"/>
                      </a:cubicBezTo>
                      <a:lnTo>
                        <a:pt x="1538" y="12074"/>
                      </a:lnTo>
                      <a:close/>
                    </a:path>
                  </a:pathLst>
                </a:custGeom>
                <a:solidFill>
                  <a:srgbClr val="445469"/>
                </a:solidFill>
                <a:ln w="12700" cap="flat">
                  <a:noFill/>
                  <a:miter lim="400000"/>
                </a:ln>
                <a:effectLst/>
              </p:spPr>
              <p:txBody>
                <a:bodyPr wrap="square" lIns="25400" tIns="25400" rIns="25400" bIns="25400" numCol="1" anchor="ctr">
                  <a:noAutofit/>
                </a:bodyPr>
                <a:lstStyle/>
                <a:p>
                  <a:pPr marL="0" marR="0" lvl="0" indent="0" algn="ctr" defTabSz="914217" eaLnBrk="1" fontAlgn="auto" latinLnBrk="0" hangingPunct="1">
                    <a:lnSpc>
                      <a:spcPct val="100000"/>
                    </a:lnSpc>
                    <a:spcBef>
                      <a:spcPts val="0"/>
                    </a:spcBef>
                    <a:spcAft>
                      <a:spcPts val="0"/>
                    </a:spcAft>
                    <a:buClrTx/>
                    <a:buSzTx/>
                    <a:buFontTx/>
                    <a:buNone/>
                    <a:tabLst/>
                    <a:defRPr sz="3200">
                      <a:solidFill>
                        <a:srgbClr val="000000"/>
                      </a:solidFill>
                      <a:latin typeface="Helvetica Light"/>
                      <a:ea typeface="Helvetica Light"/>
                      <a:cs typeface="Helvetica Light"/>
                      <a:sym typeface="Helvetica Light"/>
                    </a:defRPr>
                  </a:pPr>
                  <a:endParaRPr kumimoji="0" sz="1600" b="0" i="0" u="none" strike="noStrike" kern="1200" cap="none" spc="0" normalizeH="0" baseline="0" noProof="0">
                    <a:ln>
                      <a:noFill/>
                    </a:ln>
                    <a:solidFill>
                      <a:srgbClr val="000000"/>
                    </a:solidFill>
                    <a:effectLst/>
                    <a:uLnTx/>
                    <a:uFillTx/>
                    <a:latin typeface="Lato Light" panose="020F0502020204030203" pitchFamily="34" charset="0"/>
                    <a:ea typeface="Lato Light" panose="020F0502020204030203" pitchFamily="34" charset="0"/>
                    <a:cs typeface="Lato Light" panose="020F0502020204030203" pitchFamily="34" charset="0"/>
                    <a:sym typeface="Helvetica Light"/>
                  </a:endParaRPr>
                </a:p>
              </p:txBody>
            </p:sp>
            <p:sp>
              <p:nvSpPr>
                <p:cNvPr id="40" name="Фигура">
                  <a:extLst>
                    <a:ext uri="{FF2B5EF4-FFF2-40B4-BE49-F238E27FC236}">
                      <a16:creationId xmlns:a16="http://schemas.microsoft.com/office/drawing/2014/main" id="{347CB000-2057-244C-8603-0CD3D629C159}"/>
                    </a:ext>
                  </a:extLst>
                </p:cNvPr>
                <p:cNvSpPr/>
                <p:nvPr/>
              </p:nvSpPr>
              <p:spPr>
                <a:xfrm>
                  <a:off x="11870163" y="3249255"/>
                  <a:ext cx="4567605" cy="4872012"/>
                </a:xfrm>
                <a:custGeom>
                  <a:avLst/>
                  <a:gdLst/>
                  <a:ahLst/>
                  <a:cxnLst>
                    <a:cxn ang="0">
                      <a:pos x="wd2" y="hd2"/>
                    </a:cxn>
                    <a:cxn ang="5400000">
                      <a:pos x="wd2" y="hd2"/>
                    </a:cxn>
                    <a:cxn ang="10800000">
                      <a:pos x="wd2" y="hd2"/>
                    </a:cxn>
                    <a:cxn ang="16200000">
                      <a:pos x="wd2" y="hd2"/>
                    </a:cxn>
                  </a:cxnLst>
                  <a:rect l="0" t="0" r="r" b="b"/>
                  <a:pathLst>
                    <a:path w="21600" h="21600" extrusionOk="0">
                      <a:moveTo>
                        <a:pt x="8771" y="17826"/>
                      </a:moveTo>
                      <a:lnTo>
                        <a:pt x="17212" y="21600"/>
                      </a:lnTo>
                      <a:lnTo>
                        <a:pt x="21600" y="13865"/>
                      </a:lnTo>
                      <a:lnTo>
                        <a:pt x="20449" y="14213"/>
                      </a:lnTo>
                      <a:cubicBezTo>
                        <a:pt x="19171" y="10542"/>
                        <a:pt x="16817" y="7282"/>
                        <a:pt x="13655" y="4806"/>
                      </a:cubicBezTo>
                      <a:cubicBezTo>
                        <a:pt x="9816" y="1800"/>
                        <a:pt x="5001" y="105"/>
                        <a:pt x="0" y="0"/>
                      </a:cubicBezTo>
                      <a:lnTo>
                        <a:pt x="5443" y="5231"/>
                      </a:lnTo>
                      <a:lnTo>
                        <a:pt x="457" y="10204"/>
                      </a:lnTo>
                      <a:cubicBezTo>
                        <a:pt x="2779" y="10392"/>
                        <a:pt x="4981" y="11249"/>
                        <a:pt x="6763" y="12657"/>
                      </a:cubicBezTo>
                      <a:cubicBezTo>
                        <a:pt x="8370" y="13927"/>
                        <a:pt x="9566" y="15592"/>
                        <a:pt x="10217" y="17465"/>
                      </a:cubicBezTo>
                      <a:lnTo>
                        <a:pt x="8771" y="17826"/>
                      </a:lnTo>
                      <a:close/>
                    </a:path>
                  </a:pathLst>
                </a:custGeom>
                <a:solidFill>
                  <a:srgbClr val="0E80C9"/>
                </a:solidFill>
                <a:ln w="12700" cap="flat">
                  <a:noFill/>
                  <a:miter lim="400000"/>
                </a:ln>
                <a:effectLst/>
              </p:spPr>
              <p:txBody>
                <a:bodyPr wrap="square" lIns="25400" tIns="25400" rIns="25400" bIns="25400" numCol="1" anchor="ctr">
                  <a:noAutofit/>
                </a:bodyPr>
                <a:lstStyle/>
                <a:p>
                  <a:pPr marL="0" marR="0" lvl="0" indent="0" algn="ctr" defTabSz="914217" eaLnBrk="1" fontAlgn="auto" latinLnBrk="0" hangingPunct="1">
                    <a:lnSpc>
                      <a:spcPct val="100000"/>
                    </a:lnSpc>
                    <a:spcBef>
                      <a:spcPts val="0"/>
                    </a:spcBef>
                    <a:spcAft>
                      <a:spcPts val="0"/>
                    </a:spcAft>
                    <a:buClrTx/>
                    <a:buSzTx/>
                    <a:buFontTx/>
                    <a:buNone/>
                    <a:tabLst/>
                    <a:defRPr sz="3200">
                      <a:solidFill>
                        <a:srgbClr val="000000"/>
                      </a:solidFill>
                      <a:latin typeface="Helvetica Light"/>
                      <a:ea typeface="Helvetica Light"/>
                      <a:cs typeface="Helvetica Light"/>
                      <a:sym typeface="Helvetica Light"/>
                    </a:defRPr>
                  </a:pPr>
                  <a:endParaRPr kumimoji="0" sz="1600" b="0" i="0" u="none" strike="noStrike" kern="1200" cap="none" spc="0" normalizeH="0" baseline="0" noProof="0">
                    <a:ln>
                      <a:noFill/>
                    </a:ln>
                    <a:solidFill>
                      <a:srgbClr val="000000"/>
                    </a:solidFill>
                    <a:effectLst/>
                    <a:uLnTx/>
                    <a:uFillTx/>
                    <a:latin typeface="Lato Light" panose="020F0502020204030203" pitchFamily="34" charset="0"/>
                    <a:ea typeface="Lato Light" panose="020F0502020204030203" pitchFamily="34" charset="0"/>
                    <a:cs typeface="Lato Light" panose="020F0502020204030203" pitchFamily="34" charset="0"/>
                    <a:sym typeface="Helvetica Light"/>
                  </a:endParaRPr>
                </a:p>
              </p:txBody>
            </p:sp>
          </p:grpSp>
          <p:sp>
            <p:nvSpPr>
              <p:cNvPr id="30" name="Rounded Rectangular Callout 29">
                <a:extLst>
                  <a:ext uri="{FF2B5EF4-FFF2-40B4-BE49-F238E27FC236}">
                    <a16:creationId xmlns:a16="http://schemas.microsoft.com/office/drawing/2014/main" id="{3AADBFF6-118A-EA45-B516-0E20142C2405}"/>
                  </a:ext>
                </a:extLst>
              </p:cNvPr>
              <p:cNvSpPr/>
              <p:nvPr/>
            </p:nvSpPr>
            <p:spPr>
              <a:xfrm>
                <a:off x="8835135" y="4531797"/>
                <a:ext cx="2039816" cy="965225"/>
              </a:xfrm>
              <a:prstGeom prst="wedgeRoundRectCallout">
                <a:avLst>
                  <a:gd name="adj1" fmla="val -75262"/>
                  <a:gd name="adj2" fmla="val 3911"/>
                  <a:gd name="adj3" fmla="val 16667"/>
                </a:avLst>
              </a:prstGeom>
              <a:solidFill>
                <a:srgbClr val="445469"/>
              </a:solidFill>
              <a:ln w="12700" cap="flat" cmpd="sng" algn="ctr">
                <a:noFill/>
                <a:prstDash val="solid"/>
                <a:miter lim="800000"/>
              </a:ln>
              <a:effectLst/>
            </p:spPr>
            <p:txBody>
              <a:bodyPr rtlCol="0" anchor="ctr"/>
              <a:lstStyle/>
              <a:p>
                <a:pPr marL="0" marR="0" lvl="0" indent="0" algn="ctr" defTabSz="914217"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Lato Light" panose="020F0502020204030203" pitchFamily="34" charset="0"/>
                  <a:ea typeface="+mn-ea"/>
                  <a:cs typeface="+mn-cs"/>
                </a:endParaRPr>
              </a:p>
            </p:txBody>
          </p:sp>
          <p:sp>
            <p:nvSpPr>
              <p:cNvPr id="31" name="Rounded Rectangular Callout 30">
                <a:extLst>
                  <a:ext uri="{FF2B5EF4-FFF2-40B4-BE49-F238E27FC236}">
                    <a16:creationId xmlns:a16="http://schemas.microsoft.com/office/drawing/2014/main" id="{6C690CC1-FA0D-5D48-8F0D-BA35F84BF3C5}"/>
                  </a:ext>
                </a:extLst>
              </p:cNvPr>
              <p:cNvSpPr/>
              <p:nvPr/>
            </p:nvSpPr>
            <p:spPr>
              <a:xfrm>
                <a:off x="8101892" y="1308938"/>
                <a:ext cx="2039816" cy="808686"/>
              </a:xfrm>
              <a:prstGeom prst="wedgeRoundRectCallout">
                <a:avLst>
                  <a:gd name="adj1" fmla="val -65660"/>
                  <a:gd name="adj2" fmla="val 64719"/>
                  <a:gd name="adj3" fmla="val 16667"/>
                </a:avLst>
              </a:prstGeom>
              <a:solidFill>
                <a:srgbClr val="0E80C9"/>
              </a:solidFill>
              <a:ln w="12700" cap="flat" cmpd="sng" algn="ctr">
                <a:noFill/>
                <a:prstDash val="solid"/>
                <a:miter lim="800000"/>
              </a:ln>
              <a:effectLst/>
            </p:spPr>
            <p:txBody>
              <a:bodyPr rtlCol="0" anchor="ctr"/>
              <a:lstStyle/>
              <a:p>
                <a:pPr marL="0" marR="0" lvl="0" indent="0" algn="ctr" defTabSz="914217"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Lato Light" panose="020F0502020204030203" pitchFamily="34" charset="0"/>
                  <a:ea typeface="+mn-ea"/>
                  <a:cs typeface="+mn-cs"/>
                </a:endParaRPr>
              </a:p>
            </p:txBody>
          </p:sp>
          <p:sp>
            <p:nvSpPr>
              <p:cNvPr id="32" name="Rounded Rectangular Callout 31">
                <a:extLst>
                  <a:ext uri="{FF2B5EF4-FFF2-40B4-BE49-F238E27FC236}">
                    <a16:creationId xmlns:a16="http://schemas.microsoft.com/office/drawing/2014/main" id="{7F3DF313-8438-B94E-93D6-AA2639659296}"/>
                  </a:ext>
                </a:extLst>
              </p:cNvPr>
              <p:cNvSpPr/>
              <p:nvPr/>
            </p:nvSpPr>
            <p:spPr>
              <a:xfrm>
                <a:off x="1183544" y="2910017"/>
                <a:ext cx="2039816" cy="1059814"/>
              </a:xfrm>
              <a:prstGeom prst="wedgeRoundRectCallout">
                <a:avLst>
                  <a:gd name="adj1" fmla="val 74570"/>
                  <a:gd name="adj2" fmla="val -16892"/>
                  <a:gd name="adj3" fmla="val 16667"/>
                </a:avLst>
              </a:prstGeom>
              <a:solidFill>
                <a:srgbClr val="8AC153"/>
              </a:solidFill>
              <a:ln w="12700" cap="flat" cmpd="sng" algn="ctr">
                <a:noFill/>
                <a:prstDash val="solid"/>
                <a:miter lim="800000"/>
              </a:ln>
              <a:effectLst/>
            </p:spPr>
            <p:txBody>
              <a:bodyPr rtlCol="0" anchor="ctr"/>
              <a:lstStyle/>
              <a:p>
                <a:pPr marL="0" marR="0" lvl="0" indent="0" algn="ctr" defTabSz="914217"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Lato Light" panose="020F0502020204030203" pitchFamily="34" charset="0"/>
                  <a:ea typeface="+mn-ea"/>
                  <a:cs typeface="+mn-cs"/>
                </a:endParaRPr>
              </a:p>
            </p:txBody>
          </p:sp>
        </p:grpSp>
        <p:sp>
          <p:nvSpPr>
            <p:cNvPr id="41" name="TextBox 40"/>
            <p:cNvSpPr txBox="1"/>
            <p:nvPr/>
          </p:nvSpPr>
          <p:spPr>
            <a:xfrm>
              <a:off x="371744" y="4549807"/>
              <a:ext cx="3604976" cy="1323439"/>
            </a:xfrm>
            <a:prstGeom prst="rect">
              <a:avLst/>
            </a:prstGeom>
            <a:noFill/>
          </p:spPr>
          <p:txBody>
            <a:bodyPr wrap="square" rtlCol="0">
              <a:spAutoFit/>
            </a:bodyPr>
            <a:lstStyle/>
            <a:p>
              <a:r>
                <a:rPr lang="en-US" sz="1600" dirty="0">
                  <a:latin typeface="Calibri" panose="020F0502020204030204" pitchFamily="34" charset="0"/>
                  <a:cs typeface="Calibri" panose="020F0502020204030204" pitchFamily="34" charset="0"/>
                </a:rPr>
                <a:t>3. GTA up to community scales:</a:t>
              </a:r>
            </a:p>
            <a:p>
              <a:pPr marL="285750" indent="-285750">
                <a:buFont typeface="Arial" panose="020B0604020202020204" pitchFamily="34" charset="0"/>
                <a:buChar char="•"/>
              </a:pPr>
              <a:r>
                <a:rPr lang="en-US" sz="1600" b="1" dirty="0">
                  <a:latin typeface="Calibri" panose="020F0502020204030204" pitchFamily="34" charset="0"/>
                  <a:cs typeface="Calibri" panose="020F0502020204030204" pitchFamily="34" charset="0"/>
                </a:rPr>
                <a:t>Embed in all 3 phases</a:t>
              </a:r>
            </a:p>
            <a:p>
              <a:pPr marL="285750" indent="-285750">
                <a:buFont typeface="Arial" panose="020B0604020202020204" pitchFamily="34" charset="0"/>
                <a:buChar char="•"/>
              </a:pPr>
              <a:r>
                <a:rPr lang="en-US" sz="1600" dirty="0">
                  <a:latin typeface="Calibri" panose="020F0502020204030204" pitchFamily="34" charset="0"/>
                  <a:cs typeface="Calibri" panose="020F0502020204030204" pitchFamily="34" charset="0"/>
                </a:rPr>
                <a:t>Refine ME&amp;L</a:t>
              </a:r>
            </a:p>
            <a:p>
              <a:pPr marL="285750" indent="-285750">
                <a:buFont typeface="Arial" panose="020B0604020202020204" pitchFamily="34" charset="0"/>
                <a:buChar char="•"/>
              </a:pPr>
              <a:r>
                <a:rPr lang="en-US" sz="1600" dirty="0">
                  <a:latin typeface="Calibri" panose="020F0502020204030204" pitchFamily="34" charset="0"/>
                  <a:cs typeface="Calibri" panose="020F0502020204030204" pitchFamily="34" charset="0"/>
                </a:rPr>
                <a:t>Value in pluralism – but common core…</a:t>
              </a:r>
            </a:p>
          </p:txBody>
        </p:sp>
      </p:grpSp>
      <p:grpSp>
        <p:nvGrpSpPr>
          <p:cNvPr id="51" name="Group 50"/>
          <p:cNvGrpSpPr/>
          <p:nvPr/>
        </p:nvGrpSpPr>
        <p:grpSpPr>
          <a:xfrm>
            <a:off x="8687265" y="3411379"/>
            <a:ext cx="2629202" cy="2131843"/>
            <a:chOff x="8687265" y="3411379"/>
            <a:chExt cx="2629202" cy="2131843"/>
          </a:xfrm>
        </p:grpSpPr>
        <p:sp>
          <p:nvSpPr>
            <p:cNvPr id="44" name="Oval 43">
              <a:extLst>
                <a:ext uri="{FF2B5EF4-FFF2-40B4-BE49-F238E27FC236}">
                  <a16:creationId xmlns:a16="http://schemas.microsoft.com/office/drawing/2014/main" id="{913A3005-A775-7D44-B096-763921525C52}"/>
                </a:ext>
              </a:extLst>
            </p:cNvPr>
            <p:cNvSpPr/>
            <p:nvPr/>
          </p:nvSpPr>
          <p:spPr>
            <a:xfrm>
              <a:off x="8687265" y="3885672"/>
              <a:ext cx="1590600" cy="396128"/>
            </a:xfrm>
            <a:prstGeom prst="ellipse">
              <a:avLst/>
            </a:prstGeom>
            <a:solidFill>
              <a:srgbClr val="92D050">
                <a:alpha val="48000"/>
              </a:srgbClr>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7977"/>
              <a:endParaRPr lang="en-US" sz="3599">
                <a:solidFill>
                  <a:srgbClr val="FFFFFF"/>
                </a:solidFill>
                <a:latin typeface="Calibri" panose="020F0502020204030204"/>
              </a:endParaRPr>
            </a:p>
          </p:txBody>
        </p:sp>
        <p:graphicFrame>
          <p:nvGraphicFramePr>
            <p:cNvPr id="43" name="Diagram 42"/>
            <p:cNvGraphicFramePr/>
            <p:nvPr>
              <p:extLst>
                <p:ext uri="{D42A27DB-BD31-4B8C-83A1-F6EECF244321}">
                  <p14:modId xmlns:p14="http://schemas.microsoft.com/office/powerpoint/2010/main" val="828740352"/>
                </p:ext>
              </p:extLst>
            </p:nvPr>
          </p:nvGraphicFramePr>
          <p:xfrm>
            <a:off x="9564063" y="3411379"/>
            <a:ext cx="785608" cy="76523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46" name="TextBox 45"/>
            <p:cNvSpPr txBox="1"/>
            <p:nvPr/>
          </p:nvSpPr>
          <p:spPr>
            <a:xfrm rot="10800000" flipV="1">
              <a:off x="8931131" y="4466004"/>
              <a:ext cx="2385336" cy="1077218"/>
            </a:xfrm>
            <a:prstGeom prst="rect">
              <a:avLst/>
            </a:prstGeom>
            <a:noFill/>
          </p:spPr>
          <p:txBody>
            <a:bodyPr wrap="square" rtlCol="0">
              <a:spAutoFit/>
            </a:bodyPr>
            <a:lstStyle/>
            <a:p>
              <a:r>
                <a:rPr lang="en-US" sz="1600" dirty="0">
                  <a:latin typeface="Calibri" panose="020F0502020204030204" pitchFamily="34" charset="0"/>
                  <a:cs typeface="Calibri" panose="020F0502020204030204" pitchFamily="34" charset="0"/>
                </a:rPr>
                <a:t>5.  GTA </a:t>
              </a:r>
              <a:r>
                <a:rPr lang="en-US" sz="1600" b="1" dirty="0">
                  <a:latin typeface="Calibri" panose="020F0502020204030204" pitchFamily="34" charset="0"/>
                  <a:cs typeface="Calibri" panose="020F0502020204030204" pitchFamily="34" charset="0"/>
                </a:rPr>
                <a:t>@higher &amp; foundational scales: emerging &amp; needed!</a:t>
              </a:r>
            </a:p>
            <a:p>
              <a:pPr marL="285750" indent="-285750">
                <a:buFont typeface="Arial" panose="020B0604020202020204" pitchFamily="34" charset="0"/>
                <a:buChar char="•"/>
              </a:pPr>
              <a:r>
                <a:rPr lang="en-US" sz="1600" dirty="0">
                  <a:latin typeface="Calibri" panose="020F0502020204030204" pitchFamily="34" charset="0"/>
                  <a:cs typeface="Calibri" panose="020F0502020204030204" pitchFamily="34" charset="0"/>
                </a:rPr>
                <a:t>Social tipping point </a:t>
              </a:r>
            </a:p>
          </p:txBody>
        </p:sp>
      </p:grpSp>
      <p:pic>
        <p:nvPicPr>
          <p:cNvPr id="47" name="Picture 46"/>
          <p:cNvPicPr>
            <a:picLocks noChangeAspect="1"/>
          </p:cNvPicPr>
          <p:nvPr/>
        </p:nvPicPr>
        <p:blipFill rotWithShape="1">
          <a:blip r:embed="rId9" cstate="email">
            <a:extLst>
              <a:ext uri="{28A0092B-C50C-407E-A947-70E740481C1C}">
                <a14:useLocalDpi xmlns:a14="http://schemas.microsoft.com/office/drawing/2010/main"/>
              </a:ext>
            </a:extLst>
          </a:blip>
          <a:srcRect l="-1174" t="-724"/>
          <a:stretch/>
        </p:blipFill>
        <p:spPr>
          <a:xfrm>
            <a:off x="5455039" y="3426302"/>
            <a:ext cx="1459137" cy="1177790"/>
          </a:xfrm>
          <a:prstGeom prst="rect">
            <a:avLst/>
          </a:prstGeom>
        </p:spPr>
      </p:pic>
    </p:spTree>
    <p:extLst>
      <p:ext uri="{BB962C8B-B14F-4D97-AF65-F5344CB8AC3E}">
        <p14:creationId xmlns:p14="http://schemas.microsoft.com/office/powerpoint/2010/main" val="26103503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 name="Picture 2"/>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6618818"/>
            <a:ext cx="12192000" cy="2391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5362" name="Group 2"/>
          <p:cNvGrpSpPr>
            <a:grpSpLocks/>
          </p:cNvGrpSpPr>
          <p:nvPr/>
        </p:nvGrpSpPr>
        <p:grpSpPr bwMode="auto">
          <a:xfrm>
            <a:off x="1333728" y="645584"/>
            <a:ext cx="9640729" cy="5322198"/>
            <a:chOff x="1029484" y="484052"/>
            <a:chExt cx="7201862" cy="3922817"/>
          </a:xfrm>
        </p:grpSpPr>
        <p:sp>
          <p:nvSpPr>
            <p:cNvPr id="15363" name="Title 1"/>
            <p:cNvSpPr txBox="1">
              <a:spLocks noChangeArrowheads="1"/>
            </p:cNvSpPr>
            <p:nvPr/>
          </p:nvSpPr>
          <p:spPr bwMode="auto">
            <a:xfrm>
              <a:off x="1655751" y="484052"/>
              <a:ext cx="5832496" cy="647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ctr" defTabSz="1219170" eaLnBrk="0" fontAlgn="base" hangingPunct="0">
                <a:spcBef>
                  <a:spcPct val="0"/>
                </a:spcBef>
                <a:spcAft>
                  <a:spcPct val="0"/>
                </a:spcAft>
                <a:buClrTx/>
              </a:pPr>
              <a:r>
                <a:rPr lang="en-US" altLang="en-US" sz="6400" b="1" kern="1200">
                  <a:solidFill>
                    <a:srgbClr val="0071A1"/>
                  </a:solidFill>
                  <a:latin typeface="Candara" panose="020E0502030303020204" pitchFamily="34" charset="0"/>
                  <a:cs typeface="+mn-cs"/>
                </a:rPr>
                <a:t>Thank You</a:t>
              </a:r>
            </a:p>
          </p:txBody>
        </p:sp>
        <p:grpSp>
          <p:nvGrpSpPr>
            <p:cNvPr id="15364" name="Group 1"/>
            <p:cNvGrpSpPr>
              <a:grpSpLocks/>
            </p:cNvGrpSpPr>
            <p:nvPr/>
          </p:nvGrpSpPr>
          <p:grpSpPr bwMode="auto">
            <a:xfrm>
              <a:off x="1029484" y="3904095"/>
              <a:ext cx="2015365" cy="502774"/>
              <a:chOff x="1277774" y="3904095"/>
              <a:chExt cx="2015365" cy="502774"/>
            </a:xfrm>
          </p:grpSpPr>
          <p:pic>
            <p:nvPicPr>
              <p:cNvPr id="15371" name="Picture 9"/>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1277774" y="3904095"/>
                <a:ext cx="1067292" cy="502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72" name="Picture 7"/>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2578815" y="4029034"/>
                <a:ext cx="714324" cy="324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5365" name="Group 17"/>
            <p:cNvGrpSpPr>
              <a:grpSpLocks noChangeAspect="1"/>
            </p:cNvGrpSpPr>
            <p:nvPr/>
          </p:nvGrpSpPr>
          <p:grpSpPr bwMode="auto">
            <a:xfrm>
              <a:off x="4127363" y="3942448"/>
              <a:ext cx="4103983" cy="393316"/>
              <a:chOff x="5463404" y="4879581"/>
              <a:chExt cx="2803066" cy="268630"/>
            </a:xfrm>
          </p:grpSpPr>
          <p:pic>
            <p:nvPicPr>
              <p:cNvPr id="15367" name="Picture 7"/>
              <p:cNvPicPr>
                <a:picLocks noChangeAspect="1"/>
              </p:cNvPicPr>
              <p:nvPr/>
            </p:nvPicPr>
            <p:blipFill>
              <a:blip r:embed="rId6" cstate="email">
                <a:extLst>
                  <a:ext uri="{28A0092B-C50C-407E-A947-70E740481C1C}">
                    <a14:useLocalDpi xmlns:a14="http://schemas.microsoft.com/office/drawing/2010/main"/>
                  </a:ext>
                </a:extLst>
              </a:blip>
              <a:srcRect/>
              <a:stretch>
                <a:fillRect/>
              </a:stretch>
            </p:blipFill>
            <p:spPr bwMode="auto">
              <a:xfrm>
                <a:off x="5463404" y="4926564"/>
                <a:ext cx="313950" cy="221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8" name="Picture 7"/>
              <p:cNvPicPr>
                <a:picLocks noChangeAspect="1"/>
              </p:cNvPicPr>
              <p:nvPr/>
            </p:nvPicPr>
            <p:blipFill>
              <a:blip r:embed="rId7" cstate="email">
                <a:extLst>
                  <a:ext uri="{28A0092B-C50C-407E-A947-70E740481C1C}">
                    <a14:useLocalDpi xmlns:a14="http://schemas.microsoft.com/office/drawing/2010/main"/>
                  </a:ext>
                </a:extLst>
              </a:blip>
              <a:srcRect/>
              <a:stretch>
                <a:fillRect/>
              </a:stretch>
            </p:blipFill>
            <p:spPr bwMode="auto">
              <a:xfrm>
                <a:off x="5918236" y="4879581"/>
                <a:ext cx="570467" cy="2474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9" name="Picture 7"/>
              <p:cNvPicPr>
                <a:picLocks noChangeAspect="1"/>
              </p:cNvPicPr>
              <p:nvPr/>
            </p:nvPicPr>
            <p:blipFill>
              <a:blip r:embed="rId8" cstate="email">
                <a:extLst>
                  <a:ext uri="{28A0092B-C50C-407E-A947-70E740481C1C}">
                    <a14:useLocalDpi xmlns:a14="http://schemas.microsoft.com/office/drawing/2010/main"/>
                  </a:ext>
                </a:extLst>
              </a:blip>
              <a:srcRect/>
              <a:stretch>
                <a:fillRect/>
              </a:stretch>
            </p:blipFill>
            <p:spPr bwMode="auto">
              <a:xfrm>
                <a:off x="6640337" y="4925595"/>
                <a:ext cx="782495" cy="198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70" name="Picture 7"/>
              <p:cNvPicPr>
                <a:picLocks noChangeAspect="1"/>
              </p:cNvPicPr>
              <p:nvPr/>
            </p:nvPicPr>
            <p:blipFill>
              <a:blip r:embed="rId9" cstate="email">
                <a:extLst>
                  <a:ext uri="{28A0092B-C50C-407E-A947-70E740481C1C}">
                    <a14:useLocalDpi xmlns:a14="http://schemas.microsoft.com/office/drawing/2010/main"/>
                  </a:ext>
                </a:extLst>
              </a:blip>
              <a:srcRect/>
              <a:stretch>
                <a:fillRect/>
              </a:stretch>
            </p:blipFill>
            <p:spPr bwMode="auto">
              <a:xfrm>
                <a:off x="7521456" y="4977823"/>
                <a:ext cx="745014" cy="1432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5366" name="Title 1"/>
            <p:cNvSpPr txBox="1">
              <a:spLocks noChangeArrowheads="1"/>
            </p:cNvSpPr>
            <p:nvPr/>
          </p:nvSpPr>
          <p:spPr bwMode="auto">
            <a:xfrm>
              <a:off x="4060142" y="3708269"/>
              <a:ext cx="3889389" cy="352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ctr" defTabSz="1219170" eaLnBrk="0" fontAlgn="base" hangingPunct="0">
                <a:spcBef>
                  <a:spcPct val="0"/>
                </a:spcBef>
                <a:spcAft>
                  <a:spcPct val="0"/>
                </a:spcAft>
                <a:buClrTx/>
              </a:pPr>
              <a:r>
                <a:rPr lang="en-MY" altLang="en-US" sz="1800" kern="1200">
                  <a:solidFill>
                    <a:prstClr val="black"/>
                  </a:solidFill>
                  <a:latin typeface="Candara" panose="020E0502030303020204" pitchFamily="34" charset="0"/>
                  <a:cs typeface="+mn-cs"/>
                </a:rPr>
                <a:t>In partnership with</a:t>
              </a:r>
            </a:p>
          </p:txBody>
        </p:sp>
      </p:grpSp>
      <p:pic>
        <p:nvPicPr>
          <p:cNvPr id="14" name="Picture 2" descr="CGIAR GENDER Platform - CGIAR"/>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5390699" y="1726077"/>
            <a:ext cx="1221355" cy="6680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311269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Google Shape;105;gde7a096e10_0_59"/>
          <p:cNvSpPr txBox="1">
            <a:spLocks noGrp="1"/>
          </p:cNvSpPr>
          <p:nvPr>
            <p:ph type="title"/>
          </p:nvPr>
        </p:nvSpPr>
        <p:spPr>
          <a:xfrm>
            <a:off x="831850" y="1709738"/>
            <a:ext cx="10515600" cy="2852700"/>
          </a:xfrm>
          <a:prstGeom prst="rect">
            <a:avLst/>
          </a:prstGeom>
          <a:noFill/>
          <a:ln>
            <a:noFill/>
          </a:ln>
        </p:spPr>
        <p:txBody>
          <a:bodyPr spcFirstLastPara="1" wrap="square" lIns="91425" tIns="45700" rIns="91425" bIns="45700" anchor="b" anchorCtr="0">
            <a:normAutofit fontScale="90000"/>
          </a:bodyPr>
          <a:lstStyle/>
          <a:p>
            <a:pPr marL="1219200" indent="-1143000">
              <a:buFont typeface="Arial"/>
              <a:buAutoNum type="arabicPeriod"/>
            </a:pPr>
            <a:r>
              <a:rPr lang="en-US" dirty="0"/>
              <a:t>The problem: The (too) slow road to gender equality</a:t>
            </a:r>
            <a:br>
              <a:rPr lang="en-US" dirty="0"/>
            </a:br>
            <a:endParaRPr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MY" dirty="0"/>
              <a:t>Resources drawn on for this presentation</a:t>
            </a:r>
          </a:p>
        </p:txBody>
      </p:sp>
      <p:sp>
        <p:nvSpPr>
          <p:cNvPr id="3" name="Content Placeholder 2"/>
          <p:cNvSpPr>
            <a:spLocks noGrp="1"/>
          </p:cNvSpPr>
          <p:nvPr>
            <p:ph idx="1"/>
          </p:nvPr>
        </p:nvSpPr>
        <p:spPr>
          <a:xfrm>
            <a:off x="515538" y="1414849"/>
            <a:ext cx="11055638" cy="4525963"/>
          </a:xfrm>
        </p:spPr>
        <p:txBody>
          <a:bodyPr/>
          <a:lstStyle/>
          <a:p>
            <a:pPr marL="358775" indent="-358775"/>
            <a:r>
              <a:rPr lang="en-MY" sz="1150" b="1" dirty="0" err="1">
                <a:latin typeface="+mn-lt"/>
              </a:rPr>
              <a:t>Zwank</a:t>
            </a:r>
            <a:r>
              <a:rPr lang="en-MY" sz="1150" b="1" dirty="0">
                <a:latin typeface="+mn-lt"/>
              </a:rPr>
              <a:t> et al. (Forthcoming in 2021). </a:t>
            </a:r>
            <a:r>
              <a:rPr lang="en-CA" sz="1150" i="1" dirty="0">
                <a:latin typeface="+mn-lt"/>
              </a:rPr>
              <a:t>Gender transformative approaches for agriculture and food systems transformation: A methods compendium</a:t>
            </a:r>
            <a:r>
              <a:rPr lang="en-CA" sz="1150" dirty="0">
                <a:latin typeface="+mn-lt"/>
              </a:rPr>
              <a:t>. CGIAR GENDER Platform Working Paper. Nairobi: CGIAR.</a:t>
            </a:r>
          </a:p>
          <a:p>
            <a:pPr marL="358775" indent="-358775"/>
            <a:r>
              <a:rPr lang="en-CA" sz="1150" dirty="0">
                <a:latin typeface="+mn-lt"/>
              </a:rPr>
              <a:t>and…</a:t>
            </a:r>
          </a:p>
          <a:p>
            <a:pPr marL="358775" indent="-358775"/>
            <a:r>
              <a:rPr lang="en-MY" sz="1150" dirty="0">
                <a:latin typeface="+mn-lt"/>
              </a:rPr>
              <a:t>Cole, S. M., Kaminski, A. M., McDougall, C., Kefi, A. S., Marinda, P. A., </a:t>
            </a:r>
            <a:r>
              <a:rPr lang="en-MY" sz="1150" dirty="0" err="1">
                <a:latin typeface="+mn-lt"/>
              </a:rPr>
              <a:t>Maliko</a:t>
            </a:r>
            <a:r>
              <a:rPr lang="en-MY" sz="1150" dirty="0">
                <a:latin typeface="+mn-lt"/>
              </a:rPr>
              <a:t>, M., &amp; </a:t>
            </a:r>
            <a:r>
              <a:rPr lang="en-MY" sz="1150" dirty="0" err="1">
                <a:latin typeface="+mn-lt"/>
              </a:rPr>
              <a:t>Mtonga</a:t>
            </a:r>
            <a:r>
              <a:rPr lang="en-MY" sz="1150" dirty="0">
                <a:latin typeface="+mn-lt"/>
              </a:rPr>
              <a:t>, J. (2020). Gender accommodative versus transformative approaches: a comparative assessment within a post-harvest fish loss reduction intervention. </a:t>
            </a:r>
            <a:r>
              <a:rPr lang="en-MY" sz="1150" i="1" dirty="0">
                <a:latin typeface="+mn-lt"/>
              </a:rPr>
              <a:t>Gender, Technology and Development</a:t>
            </a:r>
            <a:r>
              <a:rPr lang="en-MY" sz="1150" dirty="0">
                <a:latin typeface="+mn-lt"/>
              </a:rPr>
              <a:t>, </a:t>
            </a:r>
            <a:r>
              <a:rPr lang="en-MY" sz="1150" i="1" dirty="0">
                <a:latin typeface="+mn-lt"/>
              </a:rPr>
              <a:t>24</a:t>
            </a:r>
            <a:r>
              <a:rPr lang="en-MY" sz="1150" dirty="0">
                <a:latin typeface="+mn-lt"/>
              </a:rPr>
              <a:t>(1), 48-65.</a:t>
            </a:r>
            <a:endParaRPr lang="en-US" sz="1150" dirty="0">
              <a:latin typeface="+mn-lt"/>
            </a:endParaRPr>
          </a:p>
          <a:p>
            <a:pPr marL="358775" indent="-358775"/>
            <a:r>
              <a:rPr lang="en-US" sz="1150" dirty="0">
                <a:latin typeface="+mn-lt"/>
              </a:rPr>
              <a:t>Cornwall, A. (2018). Beyond “empowerment lite”: Women’s empowerment, neoliberal development and global justice. </a:t>
            </a:r>
            <a:r>
              <a:rPr lang="en-US" sz="1150" i="1" dirty="0" err="1">
                <a:latin typeface="+mn-lt"/>
              </a:rPr>
              <a:t>cadernos</a:t>
            </a:r>
            <a:r>
              <a:rPr lang="en-US" sz="1150" i="1" dirty="0">
                <a:latin typeface="+mn-lt"/>
              </a:rPr>
              <a:t> </a:t>
            </a:r>
            <a:r>
              <a:rPr lang="en-US" sz="1150" i="1" dirty="0" err="1">
                <a:latin typeface="+mn-lt"/>
              </a:rPr>
              <a:t>pagu</a:t>
            </a:r>
            <a:r>
              <a:rPr lang="en-US" sz="1150" dirty="0">
                <a:latin typeface="+mn-lt"/>
              </a:rPr>
              <a:t>.</a:t>
            </a:r>
          </a:p>
          <a:p>
            <a:pPr marL="358775" indent="-358775"/>
            <a:r>
              <a:rPr lang="en-US" sz="1150" dirty="0">
                <a:latin typeface="+mn-lt"/>
              </a:rPr>
              <a:t>FAO, IFAD and WFP. (2020). </a:t>
            </a:r>
            <a:r>
              <a:rPr lang="en-US" sz="1150" i="1" dirty="0">
                <a:latin typeface="+mn-lt"/>
              </a:rPr>
              <a:t>Gender transformative approaches for food security, improved nutrition and sustainable agriculture – A compendium of fifteen good practices.</a:t>
            </a:r>
            <a:r>
              <a:rPr lang="en-US" sz="1150" dirty="0">
                <a:latin typeface="+mn-lt"/>
              </a:rPr>
              <a:t> Rome.</a:t>
            </a:r>
            <a:endParaRPr lang="en-CA" sz="1150" dirty="0">
              <a:latin typeface="+mn-lt"/>
            </a:endParaRPr>
          </a:p>
          <a:p>
            <a:pPr marL="358775" indent="-358775"/>
            <a:r>
              <a:rPr lang="en-US" sz="1150" dirty="0">
                <a:latin typeface="+mn-lt"/>
              </a:rPr>
              <a:t>Hillenbrand E, Karim N, Mohanraj P and Wu D. (2015). </a:t>
            </a:r>
            <a:r>
              <a:rPr lang="en-US" sz="1150" i="1" dirty="0">
                <a:latin typeface="+mn-lt"/>
              </a:rPr>
              <a:t>Measuring gender transformative change: A review of literature and promising practices</a:t>
            </a:r>
            <a:r>
              <a:rPr lang="en-US" sz="1150" dirty="0">
                <a:latin typeface="+mn-lt"/>
              </a:rPr>
              <a:t>. CARE USA. Working Paper. </a:t>
            </a:r>
            <a:r>
              <a:rPr lang="en-CA" sz="1150" dirty="0">
                <a:latin typeface="+mn-lt"/>
                <a:hlinkClick r:id="rId2"/>
              </a:rPr>
              <a:t>https://www.care.org/news-and-stories/resources/measuring-gender-transformative-change-a-review-of-literature-and-promising-practices/</a:t>
            </a:r>
            <a:endParaRPr lang="en-CA" sz="1150" dirty="0">
              <a:latin typeface="+mn-lt"/>
            </a:endParaRPr>
          </a:p>
          <a:p>
            <a:pPr marL="358775" indent="-358775"/>
            <a:r>
              <a:rPr lang="en-US" sz="1150" dirty="0">
                <a:latin typeface="+mn-lt"/>
              </a:rPr>
              <a:t>[IGWG] Interagency Gender Working Group. 2017. Programmatic Guidance: Gender Integration Continuum. Accessed 20 December 2017. </a:t>
            </a:r>
            <a:r>
              <a:rPr lang="en-US" sz="1150" dirty="0">
                <a:latin typeface="+mn-lt"/>
                <a:hlinkClick r:id="rId3"/>
              </a:rPr>
              <a:t>www.igwg.org/training/programmatic-guidance</a:t>
            </a:r>
            <a:r>
              <a:rPr lang="en-US" sz="1150" dirty="0">
                <a:latin typeface="+mn-lt"/>
              </a:rPr>
              <a:t> ; </a:t>
            </a:r>
            <a:r>
              <a:rPr lang="en-US" sz="1150" dirty="0">
                <a:latin typeface="+mn-lt"/>
                <a:hlinkClick r:id="rId4"/>
              </a:rPr>
              <a:t>http://www.igwg.org/wp-content/uploads/2017/05/Gender-Continuum-PowerPoint_final.pdf</a:t>
            </a:r>
            <a:r>
              <a:rPr lang="en-US" sz="1150" dirty="0">
                <a:latin typeface="+mn-lt"/>
              </a:rPr>
              <a:t> </a:t>
            </a:r>
          </a:p>
          <a:p>
            <a:pPr marL="358775" indent="-358775"/>
            <a:r>
              <a:rPr lang="en-MY" sz="1150" dirty="0">
                <a:latin typeface="+mn-lt"/>
              </a:rPr>
              <a:t>Joseph, T., </a:t>
            </a:r>
            <a:r>
              <a:rPr lang="en-MY" sz="1150" dirty="0" err="1">
                <a:latin typeface="+mn-lt"/>
              </a:rPr>
              <a:t>Gouws</a:t>
            </a:r>
            <a:r>
              <a:rPr lang="en-MY" sz="1150" dirty="0">
                <a:latin typeface="+mn-lt"/>
              </a:rPr>
              <a:t>, A., &amp; </a:t>
            </a:r>
            <a:r>
              <a:rPr lang="en-MY" sz="1150" dirty="0" err="1">
                <a:latin typeface="+mn-lt"/>
              </a:rPr>
              <a:t>Parpart</a:t>
            </a:r>
            <a:r>
              <a:rPr lang="en-MY" sz="1150" dirty="0">
                <a:latin typeface="+mn-lt"/>
              </a:rPr>
              <a:t>, J. (2011). </a:t>
            </a:r>
            <a:r>
              <a:rPr lang="en-MY" sz="1150" i="1" dirty="0">
                <a:latin typeface="+mn-lt"/>
              </a:rPr>
              <a:t>A Transformative Approach to Gender Mainstreaming. Changing the Deep Structure of Organizations</a:t>
            </a:r>
            <a:r>
              <a:rPr lang="en-MY" sz="1150" dirty="0">
                <a:latin typeface="+mn-lt"/>
              </a:rPr>
              <a:t>. </a:t>
            </a:r>
            <a:r>
              <a:rPr lang="en-MY" sz="1150" dirty="0" err="1">
                <a:latin typeface="+mn-lt"/>
              </a:rPr>
              <a:t>Kvinder</a:t>
            </a:r>
            <a:r>
              <a:rPr lang="en-MY" sz="1150" dirty="0">
                <a:latin typeface="+mn-lt"/>
              </a:rPr>
              <a:t> KØN &amp; 8 FORSKNING NR. 1 2011. 8-22. 10.7146/kkf.v0i1.28051. </a:t>
            </a:r>
          </a:p>
          <a:p>
            <a:pPr marL="358775" indent="-358775"/>
            <a:r>
              <a:rPr lang="en-MY" sz="1150" dirty="0">
                <a:latin typeface="+mn-lt"/>
              </a:rPr>
              <a:t>Kleiber D, Cohen P, Gomese C and McDougall C. (2019). Gender-integrated research for development in Pacific coastal fisheries. Penang, Malaysia: CGIAR Research Program on Fish </a:t>
            </a:r>
            <a:r>
              <a:rPr lang="en-MY" sz="1150" dirty="0" err="1">
                <a:latin typeface="+mn-lt"/>
              </a:rPr>
              <a:t>Agri</a:t>
            </a:r>
            <a:r>
              <a:rPr lang="en-MY" sz="1150" dirty="0">
                <a:latin typeface="+mn-lt"/>
              </a:rPr>
              <a:t>-Food Systems. Program Brief: FISH-2019-02. </a:t>
            </a:r>
            <a:r>
              <a:rPr lang="en-MY" sz="1150" dirty="0">
                <a:latin typeface="+mn-lt"/>
                <a:hlinkClick r:id="rId5"/>
              </a:rPr>
              <a:t>https://digitalarchive.worldfishcenter.org/bitstream/handle/20.500.12348/2826/FISH-2019-02.pdf</a:t>
            </a:r>
            <a:r>
              <a:rPr lang="en-MY" sz="1150" dirty="0">
                <a:latin typeface="+mn-lt"/>
              </a:rPr>
              <a:t> </a:t>
            </a:r>
          </a:p>
          <a:p>
            <a:pPr marL="358775" indent="-358775"/>
            <a:r>
              <a:rPr lang="en-US" sz="1150" dirty="0">
                <a:latin typeface="+mn-lt"/>
              </a:rPr>
              <a:t>Lau, J., Ruano-Chamorro, C., Lawless, S. and C. McDougall. (In press). </a:t>
            </a:r>
            <a:r>
              <a:rPr lang="en-US" sz="1150" i="1" dirty="0">
                <a:latin typeface="+mn-lt"/>
              </a:rPr>
              <a:t>Gender transformative approaches for advancing gender equality in coral reef social-ecological systems: Good practice and technical brief.</a:t>
            </a:r>
            <a:r>
              <a:rPr lang="en-US" sz="1150" dirty="0">
                <a:latin typeface="+mn-lt"/>
              </a:rPr>
              <a:t> CARE International.</a:t>
            </a:r>
          </a:p>
          <a:p>
            <a:pPr marL="358775" indent="-358775"/>
            <a:r>
              <a:rPr lang="en-US" sz="1150" dirty="0">
                <a:latin typeface="+mn-lt"/>
              </a:rPr>
              <a:t>Lawless, S., Lau, J., Ruano-Chamorro, C., Corcoran, E., Cohen, P., and C. McDougall. (In press). </a:t>
            </a:r>
            <a:r>
              <a:rPr lang="en-US" sz="1150" i="1" dirty="0">
                <a:latin typeface="+mn-lt"/>
              </a:rPr>
              <a:t>Advancing gender equality for equitable livelihoods in coral reef social-ecological systems: Policy Brief. CARE International.</a:t>
            </a:r>
          </a:p>
          <a:p>
            <a:pPr marL="358775" indent="-358775"/>
            <a:r>
              <a:rPr lang="en-MY" sz="1150" dirty="0">
                <a:latin typeface="+mn-lt"/>
              </a:rPr>
              <a:t>McDougall, C., L. Badstue, A. Mulema, G. Fischer, D. </a:t>
            </a:r>
            <a:r>
              <a:rPr lang="en-MY" sz="1150" dirty="0" err="1">
                <a:latin typeface="+mn-lt"/>
              </a:rPr>
              <a:t>Najar</a:t>
            </a:r>
            <a:r>
              <a:rPr lang="en-MY" sz="1150" dirty="0">
                <a:latin typeface="+mn-lt"/>
              </a:rPr>
              <a:t>, R. Pyburn, M. Elias, D. Joshi, </a:t>
            </a:r>
            <a:r>
              <a:rPr lang="en-MY" sz="1150" dirty="0" err="1">
                <a:latin typeface="+mn-lt"/>
              </a:rPr>
              <a:t>A.Vos</a:t>
            </a:r>
            <a:r>
              <a:rPr lang="en-MY" sz="1150" dirty="0">
                <a:latin typeface="+mn-lt"/>
              </a:rPr>
              <a:t>. “Toward structural change: Gender Transformative Approaches”.</a:t>
            </a:r>
            <a:r>
              <a:rPr lang="en-MY" sz="1150" i="1" dirty="0">
                <a:latin typeface="+mn-lt"/>
              </a:rPr>
              <a:t> </a:t>
            </a:r>
            <a:r>
              <a:rPr lang="en-MY" sz="1150" dirty="0">
                <a:latin typeface="+mn-lt"/>
              </a:rPr>
              <a:t>Chapter 10 in R. Pyburn and A. van </a:t>
            </a:r>
            <a:r>
              <a:rPr lang="en-MY" sz="1150" dirty="0" err="1">
                <a:latin typeface="+mn-lt"/>
              </a:rPr>
              <a:t>Eerdewjk</a:t>
            </a:r>
            <a:r>
              <a:rPr lang="en-MY" sz="1150" dirty="0">
                <a:latin typeface="+mn-lt"/>
              </a:rPr>
              <a:t> (eds.) (In press)</a:t>
            </a:r>
            <a:r>
              <a:rPr lang="en-MY" sz="1150" i="1" dirty="0">
                <a:latin typeface="+mn-lt"/>
              </a:rPr>
              <a:t>. Advancing gender equality through agricultural and environmental research: past, present and future. </a:t>
            </a:r>
            <a:r>
              <a:rPr lang="en-MY" sz="1150" dirty="0">
                <a:latin typeface="+mn-lt"/>
              </a:rPr>
              <a:t>IFPRI, Washington, DC.   </a:t>
            </a:r>
            <a:br>
              <a:rPr lang="en-MY" sz="1150" dirty="0">
                <a:latin typeface="+mn-lt"/>
              </a:rPr>
            </a:br>
            <a:r>
              <a:rPr lang="en-MY" sz="1150" dirty="0">
                <a:latin typeface="+mn-lt"/>
              </a:rPr>
              <a:t>McDougall, C and H. Ojha. “How does adaptive collaborative management leverage changes in power?  Insights from social theory” </a:t>
            </a:r>
            <a:r>
              <a:rPr lang="en-MY" sz="1150" i="1" dirty="0">
                <a:latin typeface="+mn-lt"/>
              </a:rPr>
              <a:t> </a:t>
            </a:r>
            <a:r>
              <a:rPr lang="en-MY" sz="1150" dirty="0">
                <a:latin typeface="+mn-lt"/>
              </a:rPr>
              <a:t>Chapter 8 in</a:t>
            </a:r>
            <a:r>
              <a:rPr lang="en-MY" sz="1150" i="1" dirty="0">
                <a:latin typeface="+mn-lt"/>
              </a:rPr>
              <a:t> </a:t>
            </a:r>
            <a:r>
              <a:rPr lang="en-MY" sz="1150" dirty="0">
                <a:latin typeface="+mn-lt"/>
              </a:rPr>
              <a:t>C.J.P. Colfer, </a:t>
            </a:r>
            <a:r>
              <a:rPr lang="en-MY" sz="1150" dirty="0" err="1">
                <a:latin typeface="+mn-lt"/>
              </a:rPr>
              <a:t>R.Prabhu</a:t>
            </a:r>
            <a:r>
              <a:rPr lang="en-MY" sz="1150" dirty="0">
                <a:latin typeface="+mn-lt"/>
              </a:rPr>
              <a:t> and A. Larson (eds.) (In press). </a:t>
            </a:r>
            <a:r>
              <a:rPr lang="en-MY" sz="1150" i="1" dirty="0">
                <a:latin typeface="+mn-lt"/>
              </a:rPr>
              <a:t>Adaptive Collaborative Management of Forest Landscapes:  Villagers, Bureaucrats and Civil Society</a:t>
            </a:r>
            <a:r>
              <a:rPr lang="en-MY" sz="1150" dirty="0">
                <a:latin typeface="+mn-lt"/>
              </a:rPr>
              <a:t>.  London: </a:t>
            </a:r>
            <a:r>
              <a:rPr lang="en-MY" sz="1150" dirty="0" err="1">
                <a:latin typeface="+mn-lt"/>
              </a:rPr>
              <a:t>Earthscan</a:t>
            </a:r>
            <a:endParaRPr lang="en-MY" sz="1150" dirty="0">
              <a:latin typeface="+mn-lt"/>
            </a:endParaRPr>
          </a:p>
          <a:p>
            <a:pPr marL="358775" indent="-358775"/>
            <a:r>
              <a:rPr lang="en-CA" sz="1150" dirty="0" err="1">
                <a:latin typeface="+mn-lt"/>
              </a:rPr>
              <a:t>Mekuria</a:t>
            </a:r>
            <a:r>
              <a:rPr lang="en-CA" sz="1150" dirty="0">
                <a:latin typeface="+mn-lt"/>
              </a:rPr>
              <a:t>, F., </a:t>
            </a:r>
            <a:r>
              <a:rPr lang="en-CA" sz="1150" dirty="0" err="1">
                <a:latin typeface="+mn-lt"/>
              </a:rPr>
              <a:t>Sprinkel</a:t>
            </a:r>
            <a:r>
              <a:rPr lang="en-CA" sz="1150" dirty="0">
                <a:latin typeface="+mn-lt"/>
              </a:rPr>
              <a:t>, A., &amp; Cowan, E. (2015). </a:t>
            </a:r>
            <a:r>
              <a:rPr lang="en-CA" sz="1150" i="1" dirty="0">
                <a:latin typeface="+mn-lt"/>
              </a:rPr>
              <a:t>Social Analysis and Action Global Implementation Manual</a:t>
            </a:r>
            <a:r>
              <a:rPr lang="en-CA" sz="1150" dirty="0">
                <a:latin typeface="+mn-lt"/>
              </a:rPr>
              <a:t>. 1–77. </a:t>
            </a:r>
            <a:r>
              <a:rPr lang="en-CA" sz="1150" u="sng" dirty="0">
                <a:latin typeface="+mn-lt"/>
                <a:hlinkClick r:id="rId6"/>
              </a:rPr>
              <a:t>https://insights.careinternational.org.uk/images/in-practice/Gender-in-the-workplace/SAA.GlobalImplementationManual_FINAL.English.rights-reserved_2018.pdf</a:t>
            </a:r>
            <a:r>
              <a:rPr lang="en-CA" sz="1150" dirty="0">
                <a:latin typeface="+mn-lt"/>
              </a:rPr>
              <a:t> </a:t>
            </a:r>
            <a:endParaRPr lang="en-MY" sz="1150" dirty="0">
              <a:latin typeface="+mn-lt"/>
            </a:endParaRPr>
          </a:p>
          <a:p>
            <a:pPr marL="358775" indent="-358775"/>
            <a:r>
              <a:rPr lang="en-CA" sz="1150" dirty="0" err="1">
                <a:solidFill>
                  <a:schemeClr val="tx1">
                    <a:lumMod val="95000"/>
                    <a:lumOff val="5000"/>
                  </a:schemeClr>
                </a:solidFill>
                <a:latin typeface="+mn-lt"/>
              </a:rPr>
              <a:t>Trias</a:t>
            </a:r>
            <a:r>
              <a:rPr lang="en-CA" sz="1150" dirty="0">
                <a:solidFill>
                  <a:schemeClr val="tx1">
                    <a:lumMod val="95000"/>
                    <a:lumOff val="5000"/>
                  </a:schemeClr>
                </a:solidFill>
                <a:latin typeface="+mn-lt"/>
              </a:rPr>
              <a:t>: Roadmap to Gender Mainstreaming in Member-based Organizations (</a:t>
            </a:r>
            <a:r>
              <a:rPr lang="en-CA" sz="1150" dirty="0" err="1">
                <a:solidFill>
                  <a:schemeClr val="tx1">
                    <a:lumMod val="95000"/>
                    <a:lumOff val="5000"/>
                  </a:schemeClr>
                </a:solidFill>
                <a:latin typeface="+mn-lt"/>
              </a:rPr>
              <a:t>Trias</a:t>
            </a:r>
            <a:r>
              <a:rPr lang="en-CA" sz="1150" dirty="0">
                <a:solidFill>
                  <a:schemeClr val="tx1">
                    <a:lumMod val="95000"/>
                    <a:lumOff val="5000"/>
                  </a:schemeClr>
                </a:solidFill>
                <a:latin typeface="+mn-lt"/>
              </a:rPr>
              <a:t>). Accessed October 1, 2021: </a:t>
            </a:r>
            <a:r>
              <a:rPr lang="en-CA" sz="1150" dirty="0">
                <a:solidFill>
                  <a:schemeClr val="tx1">
                    <a:lumMod val="95000"/>
                    <a:lumOff val="5000"/>
                  </a:schemeClr>
                </a:solidFill>
                <a:latin typeface="+mn-lt"/>
                <a:hlinkClick r:id="rId7"/>
              </a:rPr>
              <a:t>https://www.trias.ngo/en/gender-inclusion-trajectory</a:t>
            </a:r>
            <a:endParaRPr lang="en-CA" sz="1150" dirty="0">
              <a:solidFill>
                <a:schemeClr val="tx1">
                  <a:lumMod val="95000"/>
                  <a:lumOff val="5000"/>
                </a:schemeClr>
              </a:solidFill>
              <a:latin typeface="+mn-lt"/>
            </a:endParaRPr>
          </a:p>
          <a:p>
            <a:pPr marL="358775" indent="-358775"/>
            <a:r>
              <a:rPr lang="en-MY" sz="1150" dirty="0">
                <a:latin typeface="+mn-lt"/>
              </a:rPr>
              <a:t>UNFSS GTA Cluster. (2021). Gender Transformative Approaches for Equitable and Sustainable Food Systems. GTA Briefing Note. V8, July 9, 2021. Unpublished.</a:t>
            </a:r>
          </a:p>
          <a:p>
            <a:pPr marL="358775" indent="-358775"/>
            <a:r>
              <a:rPr lang="en-MY" sz="1150" dirty="0">
                <a:latin typeface="+mn-lt"/>
              </a:rPr>
              <a:t>WEF. 2021. Global Gender Gap Report. </a:t>
            </a:r>
            <a:r>
              <a:rPr lang="en-MY" sz="1150" dirty="0">
                <a:latin typeface="+mn-lt"/>
                <a:hlinkClick r:id="rId8"/>
              </a:rPr>
              <a:t>https://www.weforum.org/reports/ab6795a1-960c-42b2-b3d5-587eccda6023</a:t>
            </a:r>
            <a:r>
              <a:rPr lang="en-MY" sz="1150" dirty="0">
                <a:latin typeface="+mn-lt"/>
              </a:rPr>
              <a:t> </a:t>
            </a:r>
          </a:p>
          <a:p>
            <a:endParaRPr lang="en-CA" sz="1200" dirty="0">
              <a:solidFill>
                <a:srgbClr val="FF0000"/>
              </a:solidFill>
              <a:latin typeface="+mn-lt"/>
            </a:endParaRPr>
          </a:p>
          <a:p>
            <a:endParaRPr lang="en-MY" sz="1600" dirty="0">
              <a:solidFill>
                <a:srgbClr val="FF0000"/>
              </a:solidFill>
            </a:endParaRPr>
          </a:p>
          <a:p>
            <a:pPr marL="285750" indent="-285750">
              <a:buFont typeface="Arial" panose="020B0604020202020204" pitchFamily="34" charset="0"/>
              <a:buChar char="•"/>
            </a:pPr>
            <a:endParaRPr lang="en-MY" dirty="0"/>
          </a:p>
          <a:p>
            <a:endParaRPr lang="en-MY" b="1" dirty="0"/>
          </a:p>
        </p:txBody>
      </p:sp>
    </p:spTree>
    <p:extLst>
      <p:ext uri="{BB962C8B-B14F-4D97-AF65-F5344CB8AC3E}">
        <p14:creationId xmlns:p14="http://schemas.microsoft.com/office/powerpoint/2010/main" val="41240136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5" name="Google Shape;432;p14"/>
          <p:cNvSpPr/>
          <p:nvPr/>
        </p:nvSpPr>
        <p:spPr>
          <a:xfrm>
            <a:off x="6657358" y="1984402"/>
            <a:ext cx="4960420" cy="3159097"/>
          </a:xfrm>
          <a:prstGeom prst="wedgeRoundRectCallout">
            <a:avLst>
              <a:gd name="adj1" fmla="val -20833"/>
              <a:gd name="adj2" fmla="val 62500"/>
              <a:gd name="adj3" fmla="val 0"/>
            </a:avLst>
          </a:prstGeom>
          <a:solidFill>
            <a:srgbClr val="07376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228600" marR="0" lvl="0" indent="0" algn="l" rtl="0">
              <a:lnSpc>
                <a:spcPct val="100000"/>
              </a:lnSpc>
              <a:spcBef>
                <a:spcPts val="0"/>
              </a:spcBef>
              <a:spcAft>
                <a:spcPts val="0"/>
              </a:spcAft>
              <a:buClr>
                <a:srgbClr val="000000"/>
              </a:buClr>
              <a:buSzPts val="700"/>
              <a:buFont typeface="Arial"/>
              <a:buNone/>
            </a:pPr>
            <a:endParaRPr sz="700" b="0" i="0" u="none" strike="noStrike" cap="none">
              <a:solidFill>
                <a:srgbClr val="000000"/>
              </a:solidFill>
              <a:latin typeface="Avenir"/>
              <a:ea typeface="Avenir"/>
              <a:cs typeface="Avenir"/>
              <a:sym typeface="Avenir"/>
            </a:endParaRPr>
          </a:p>
          <a:p>
            <a:pPr marL="342900" marR="302618" lvl="0" indent="0" algn="l" rtl="0">
              <a:lnSpc>
                <a:spcPct val="100000"/>
              </a:lnSpc>
              <a:spcBef>
                <a:spcPts val="0"/>
              </a:spcBef>
              <a:spcAft>
                <a:spcPts val="0"/>
              </a:spcAft>
              <a:buNone/>
            </a:pPr>
            <a:endParaRPr sz="2000" b="0" i="0" u="none" strike="noStrike" cap="none">
              <a:solidFill>
                <a:schemeClr val="lt1"/>
              </a:solidFill>
              <a:latin typeface="Arial"/>
              <a:ea typeface="Arial"/>
              <a:cs typeface="Arial"/>
              <a:sym typeface="Arial"/>
            </a:endParaRPr>
          </a:p>
        </p:txBody>
      </p:sp>
      <p:sp>
        <p:nvSpPr>
          <p:cNvPr id="111" name="Google Shape;111;gef972f64bf_0_6"/>
          <p:cNvSpPr txBox="1">
            <a:spLocks noGrp="1"/>
          </p:cNvSpPr>
          <p:nvPr>
            <p:ph type="title"/>
          </p:nvPr>
        </p:nvSpPr>
        <p:spPr>
          <a:xfrm>
            <a:off x="838199" y="378281"/>
            <a:ext cx="10515600" cy="13257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MY" dirty="0">
                <a:latin typeface="Candara" panose="020E0502030303020204" pitchFamily="34" charset="0"/>
                <a:ea typeface="Cambria" panose="02040503050406030204" pitchFamily="18" charset="0"/>
              </a:rPr>
              <a:t>Persistent (intersectional) gender inequalities in food systems…</a:t>
            </a:r>
            <a:endParaRPr dirty="0">
              <a:latin typeface="Candara" panose="020E0502030303020204" pitchFamily="34" charset="0"/>
              <a:ea typeface="Cambria" panose="02040503050406030204" pitchFamily="18" charset="0"/>
            </a:endParaRPr>
          </a:p>
        </p:txBody>
      </p:sp>
      <p:sp>
        <p:nvSpPr>
          <p:cNvPr id="112" name="Google Shape;112;gef972f64bf_0_6"/>
          <p:cNvSpPr txBox="1">
            <a:spLocks noGrp="1"/>
          </p:cNvSpPr>
          <p:nvPr>
            <p:ph type="body" idx="1"/>
          </p:nvPr>
        </p:nvSpPr>
        <p:spPr>
          <a:xfrm>
            <a:off x="838199" y="1825625"/>
            <a:ext cx="5490237" cy="4351200"/>
          </a:xfrm>
          <a:prstGeom prst="rect">
            <a:avLst/>
          </a:prstGeom>
        </p:spPr>
        <p:txBody>
          <a:bodyPr spcFirstLastPara="1" wrap="square" lIns="91425" tIns="45700" rIns="91425" bIns="45700" anchor="t" anchorCtr="0">
            <a:normAutofit/>
          </a:bodyPr>
          <a:lstStyle/>
          <a:p>
            <a:pPr>
              <a:lnSpc>
                <a:spcPct val="115000"/>
              </a:lnSpc>
            </a:pPr>
            <a:r>
              <a:rPr lang="en-US" sz="2000" dirty="0">
                <a:latin typeface="Calibri" panose="020F0502020204030204" pitchFamily="34" charset="0"/>
                <a:cs typeface="Calibri" panose="020F0502020204030204" pitchFamily="34" charset="0"/>
              </a:rPr>
              <a:t>F</a:t>
            </a:r>
            <a:r>
              <a:rPr lang="en-US" sz="2400" dirty="0">
                <a:latin typeface="Calibri" panose="020F0502020204030204" pitchFamily="34" charset="0"/>
                <a:cs typeface="Calibri" panose="020F0502020204030204" pitchFamily="34" charset="0"/>
              </a:rPr>
              <a:t>rom slow progress towards  SDG 5 </a:t>
            </a:r>
            <a:r>
              <a:rPr lang="en-US" sz="2400" dirty="0" err="1">
                <a:latin typeface="Calibri" panose="020F0502020204030204" pitchFamily="34" charset="0"/>
                <a:cs typeface="Calibri" panose="020F0502020204030204" pitchFamily="34" charset="0"/>
              </a:rPr>
              <a:t>preCOVID</a:t>
            </a:r>
            <a:r>
              <a:rPr lang="en-US" sz="2400" dirty="0">
                <a:latin typeface="Calibri" panose="020F0502020204030204" pitchFamily="34" charset="0"/>
                <a:cs typeface="Calibri" panose="020F0502020204030204" pitchFamily="34" charset="0"/>
              </a:rPr>
              <a:t>…to now </a:t>
            </a:r>
            <a:r>
              <a:rPr lang="en-US" sz="2400" b="1" dirty="0">
                <a:latin typeface="Calibri" panose="020F0502020204030204" pitchFamily="34" charset="0"/>
                <a:cs typeface="Calibri" panose="020F0502020204030204" pitchFamily="34" charset="0"/>
              </a:rPr>
              <a:t>worsened</a:t>
            </a:r>
            <a:r>
              <a:rPr lang="en-US" sz="2400" dirty="0">
                <a:latin typeface="Calibri" panose="020F0502020204030204" pitchFamily="34" charset="0"/>
                <a:cs typeface="Calibri" panose="020F0502020204030204" pitchFamily="34" charset="0"/>
              </a:rPr>
              <a:t> gap</a:t>
            </a:r>
          </a:p>
          <a:p>
            <a:pPr lvl="1">
              <a:lnSpc>
                <a:spcPct val="115000"/>
              </a:lnSpc>
            </a:pPr>
            <a:r>
              <a:rPr lang="en-US" dirty="0">
                <a:latin typeface="Calibri" panose="020F0502020204030204" pitchFamily="34" charset="0"/>
                <a:cs typeface="Calibri" panose="020F0502020204030204" pitchFamily="34" charset="0"/>
              </a:rPr>
              <a:t>exacerbated intersectional gender inequalities, including gender division of unpaid care work, lost employment, GBV</a:t>
            </a:r>
          </a:p>
          <a:p>
            <a:pPr>
              <a:lnSpc>
                <a:spcPct val="115000"/>
              </a:lnSpc>
            </a:pPr>
            <a:r>
              <a:rPr lang="en-US" sz="2400" dirty="0">
                <a:latin typeface="Calibri" panose="020F0502020204030204" pitchFamily="34" charset="0"/>
                <a:cs typeface="Calibri" panose="020F0502020204030204" pitchFamily="34" charset="0"/>
              </a:rPr>
              <a:t>Growing recognition that inequalities stem from </a:t>
            </a:r>
            <a:r>
              <a:rPr lang="en-US" sz="2400" b="1" dirty="0">
                <a:latin typeface="Calibri" panose="020F0502020204030204" pitchFamily="34" charset="0"/>
                <a:cs typeface="Calibri" panose="020F0502020204030204" pitchFamily="34" charset="0"/>
              </a:rPr>
              <a:t>underlying, structural barriers</a:t>
            </a:r>
            <a:endParaRPr lang="en-US" sz="2400" dirty="0">
              <a:latin typeface="Calibri" panose="020F0502020204030204" pitchFamily="34" charset="0"/>
              <a:cs typeface="Calibri" panose="020F0502020204030204" pitchFamily="34" charset="0"/>
            </a:endParaRPr>
          </a:p>
          <a:p>
            <a:pPr marL="0" lvl="0" indent="0" algn="l" rtl="0">
              <a:spcBef>
                <a:spcPts val="1000"/>
              </a:spcBef>
              <a:spcAft>
                <a:spcPts val="1000"/>
              </a:spcAft>
              <a:buNone/>
            </a:pPr>
            <a:endParaRPr dirty="0"/>
          </a:p>
        </p:txBody>
      </p:sp>
      <p:sp>
        <p:nvSpPr>
          <p:cNvPr id="2" name="TextBox 1"/>
          <p:cNvSpPr txBox="1"/>
          <p:nvPr/>
        </p:nvSpPr>
        <p:spPr>
          <a:xfrm>
            <a:off x="6988656" y="2252773"/>
            <a:ext cx="4343400" cy="2277547"/>
          </a:xfrm>
          <a:prstGeom prst="rect">
            <a:avLst/>
          </a:prstGeom>
          <a:noFill/>
        </p:spPr>
        <p:txBody>
          <a:bodyPr wrap="square" rtlCol="0">
            <a:spAutoFit/>
          </a:bodyPr>
          <a:lstStyle/>
          <a:p>
            <a:pPr algn="ctr"/>
            <a:r>
              <a:rPr lang="en-US" sz="1800" dirty="0">
                <a:solidFill>
                  <a:schemeClr val="bg1"/>
                </a:solidFill>
                <a:latin typeface="Arial Black" panose="020B0A04020102020204" pitchFamily="34" charset="0"/>
                <a:cs typeface="Calibri" panose="020F0502020204030204" pitchFamily="34" charset="0"/>
              </a:rPr>
              <a:t>“</a:t>
            </a:r>
            <a:r>
              <a:rPr lang="en-US" sz="1800" dirty="0">
                <a:solidFill>
                  <a:schemeClr val="bg1"/>
                </a:solidFill>
                <a:latin typeface="Calibri" panose="020F0502020204030204" pitchFamily="34" charset="0"/>
                <a:cs typeface="Calibri" panose="020F0502020204030204" pitchFamily="34" charset="0"/>
              </a:rPr>
              <a:t>Another generation of women will have to wait for gender parity, according to the World Economic Forum’s </a:t>
            </a:r>
            <a:r>
              <a:rPr lang="en-US" sz="1800" i="1" dirty="0">
                <a:solidFill>
                  <a:schemeClr val="bg1"/>
                </a:solidFill>
                <a:latin typeface="Calibri" panose="020F0502020204030204" pitchFamily="34" charset="0"/>
                <a:cs typeface="Calibri" panose="020F0502020204030204" pitchFamily="34" charset="0"/>
              </a:rPr>
              <a:t>Global Gender Gap Report 2021.</a:t>
            </a:r>
            <a:r>
              <a:rPr lang="en-US" sz="1800" dirty="0">
                <a:solidFill>
                  <a:schemeClr val="bg1"/>
                </a:solidFill>
                <a:latin typeface="Calibri" panose="020F0502020204030204" pitchFamily="34" charset="0"/>
                <a:cs typeface="Calibri" panose="020F0502020204030204" pitchFamily="34" charset="0"/>
              </a:rPr>
              <a:t> As the impact of the COVID-19 pandemic continues to be felt, closing the global gender gap has </a:t>
            </a:r>
            <a:r>
              <a:rPr lang="en-US" sz="2000" b="1" dirty="0">
                <a:solidFill>
                  <a:schemeClr val="bg1"/>
                </a:solidFill>
                <a:latin typeface="Calibri" panose="020F0502020204030204" pitchFamily="34" charset="0"/>
                <a:cs typeface="Calibri" panose="020F0502020204030204" pitchFamily="34" charset="0"/>
              </a:rPr>
              <a:t>increased</a:t>
            </a:r>
            <a:r>
              <a:rPr lang="en-US" sz="1800" dirty="0">
                <a:solidFill>
                  <a:schemeClr val="bg1"/>
                </a:solidFill>
                <a:latin typeface="Calibri" panose="020F0502020204030204" pitchFamily="34" charset="0"/>
                <a:cs typeface="Calibri" panose="020F0502020204030204" pitchFamily="34" charset="0"/>
              </a:rPr>
              <a:t> by a generation from 99.5 years to 135.6 years</a:t>
            </a:r>
            <a:r>
              <a:rPr lang="en-US" sz="1800" dirty="0">
                <a:solidFill>
                  <a:schemeClr val="bg1"/>
                </a:solidFill>
                <a:latin typeface="Arial Black" panose="020B0A04020102020204" pitchFamily="34" charset="0"/>
                <a:cs typeface="Calibri" panose="020F0502020204030204" pitchFamily="34" charset="0"/>
              </a:rPr>
              <a:t>”</a:t>
            </a:r>
            <a:r>
              <a:rPr lang="en-US" sz="1800" dirty="0">
                <a:solidFill>
                  <a:schemeClr val="bg1"/>
                </a:solidFill>
                <a:latin typeface="Calibri" panose="020F0502020204030204" pitchFamily="34" charset="0"/>
                <a:cs typeface="Calibri" panose="020F0502020204030204" pitchFamily="34" charset="0"/>
              </a:rPr>
              <a:t>.</a:t>
            </a:r>
          </a:p>
          <a:p>
            <a:r>
              <a:rPr lang="en-US" dirty="0">
                <a:solidFill>
                  <a:schemeClr val="bg1"/>
                </a:solidFill>
                <a:latin typeface="Calibri" panose="020F0502020204030204" pitchFamily="34" charset="0"/>
                <a:cs typeface="Calibri" panose="020F0502020204030204" pitchFamily="34" charset="0"/>
              </a:rPr>
              <a:t> 		</a:t>
            </a:r>
            <a:r>
              <a:rPr lang="en-US" sz="1200" dirty="0">
                <a:solidFill>
                  <a:schemeClr val="bg1"/>
                </a:solidFill>
                <a:latin typeface="Calibri" panose="020F0502020204030204" pitchFamily="34" charset="0"/>
                <a:cs typeface="Calibri" panose="020F0502020204030204" pitchFamily="34" charset="0"/>
              </a:rPr>
              <a:t>(World Economic Forum, 2021)</a:t>
            </a:r>
            <a:endParaRPr lang="en-MY" sz="1200" dirty="0">
              <a:solidFill>
                <a:schemeClr val="bg1"/>
              </a:solidFill>
              <a:latin typeface="Calibri" panose="020F0502020204030204" pitchFamily="34" charset="0"/>
              <a:cs typeface="Calibri" panose="020F050202020403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94836" y="804930"/>
            <a:ext cx="5179485" cy="5025074"/>
          </a:xfrm>
          <a:prstGeom prst="rect">
            <a:avLst/>
          </a:prstGeom>
          <a:solidFill>
            <a:srgbClr val="07376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p>
        </p:txBody>
      </p:sp>
      <p:sp>
        <p:nvSpPr>
          <p:cNvPr id="3" name="Text Placeholder 2"/>
          <p:cNvSpPr>
            <a:spLocks noGrp="1"/>
          </p:cNvSpPr>
          <p:nvPr>
            <p:ph type="body" idx="1"/>
          </p:nvPr>
        </p:nvSpPr>
        <p:spPr>
          <a:xfrm>
            <a:off x="6588144" y="841517"/>
            <a:ext cx="5157787" cy="823912"/>
          </a:xfrm>
        </p:spPr>
        <p:txBody>
          <a:bodyPr>
            <a:normAutofit lnSpcReduction="10000"/>
          </a:bodyPr>
          <a:lstStyle/>
          <a:p>
            <a:pPr algn="ctr"/>
            <a:r>
              <a:rPr lang="en-US" dirty="0">
                <a:solidFill>
                  <a:schemeClr val="bg1"/>
                </a:solidFill>
                <a:latin typeface="Candara" panose="020E0502030303020204" pitchFamily="34" charset="0"/>
              </a:rPr>
              <a:t>Limits of gender approaches to date…</a:t>
            </a:r>
            <a:endParaRPr lang="en-MY" dirty="0">
              <a:solidFill>
                <a:schemeClr val="bg1"/>
              </a:solidFill>
              <a:latin typeface="Candara" panose="020E0502030303020204" pitchFamily="34" charset="0"/>
            </a:endParaRPr>
          </a:p>
        </p:txBody>
      </p:sp>
      <p:sp>
        <p:nvSpPr>
          <p:cNvPr id="4" name="Text Placeholder 3"/>
          <p:cNvSpPr>
            <a:spLocks noGrp="1"/>
          </p:cNvSpPr>
          <p:nvPr>
            <p:ph type="body" idx="2"/>
          </p:nvPr>
        </p:nvSpPr>
        <p:spPr>
          <a:xfrm>
            <a:off x="6735909" y="1584178"/>
            <a:ext cx="5157787" cy="4518745"/>
          </a:xfrm>
        </p:spPr>
        <p:txBody>
          <a:bodyPr>
            <a:normAutofit/>
          </a:bodyPr>
          <a:lstStyle/>
          <a:p>
            <a:pPr>
              <a:lnSpc>
                <a:spcPct val="115000"/>
              </a:lnSpc>
              <a:buFont typeface="Arial" panose="020B0604020202020204" pitchFamily="34" charset="0"/>
              <a:buChar char="•"/>
            </a:pPr>
            <a:r>
              <a:rPr lang="en-MY" sz="2000" dirty="0">
                <a:solidFill>
                  <a:schemeClr val="bg1"/>
                </a:solidFill>
                <a:latin typeface="Calibri" panose="020F0502020204030204" pitchFamily="34" charset="0"/>
                <a:cs typeface="Calibri" panose="020F0502020204030204" pitchFamily="34" charset="0"/>
              </a:rPr>
              <a:t>benefits only women </a:t>
            </a:r>
            <a:r>
              <a:rPr lang="en-MY" sz="2000" b="1" dirty="0">
                <a:solidFill>
                  <a:schemeClr val="bg1"/>
                </a:solidFill>
                <a:latin typeface="Calibri" panose="020F0502020204030204" pitchFamily="34" charset="0"/>
                <a:cs typeface="Calibri" panose="020F0502020204030204" pitchFamily="34" charset="0"/>
              </a:rPr>
              <a:t>directly involved </a:t>
            </a:r>
            <a:r>
              <a:rPr lang="en-MY" sz="2000" dirty="0">
                <a:solidFill>
                  <a:schemeClr val="bg1"/>
                </a:solidFill>
                <a:latin typeface="Calibri" panose="020F0502020204030204" pitchFamily="34" charset="0"/>
                <a:cs typeface="Calibri" panose="020F0502020204030204" pitchFamily="34" charset="0"/>
              </a:rPr>
              <a:t>in a project (not beyond)</a:t>
            </a:r>
          </a:p>
          <a:p>
            <a:pPr>
              <a:lnSpc>
                <a:spcPct val="115000"/>
              </a:lnSpc>
              <a:buFont typeface="Arial" panose="020B0604020202020204" pitchFamily="34" charset="0"/>
              <a:buChar char="•"/>
            </a:pPr>
            <a:r>
              <a:rPr lang="en-US" sz="2000" kern="1200" dirty="0">
                <a:solidFill>
                  <a:schemeClr val="bg1"/>
                </a:solidFill>
                <a:latin typeface="Calibri" panose="020F0502020204030204" pitchFamily="34" charset="0"/>
                <a:cs typeface="Calibri" panose="020F0502020204030204" pitchFamily="34" charset="0"/>
              </a:rPr>
              <a:t>effects on empowerment or gender equality may </a:t>
            </a:r>
            <a:r>
              <a:rPr lang="en-US" sz="2000" b="1" kern="1200" dirty="0">
                <a:solidFill>
                  <a:schemeClr val="bg1"/>
                </a:solidFill>
                <a:latin typeface="Calibri" panose="020F0502020204030204" pitchFamily="34" charset="0"/>
                <a:cs typeface="Calibri" panose="020F0502020204030204" pitchFamily="34" charset="0"/>
              </a:rPr>
              <a:t>dissipate</a:t>
            </a:r>
            <a:r>
              <a:rPr lang="en-US" sz="2000" kern="1200" dirty="0">
                <a:solidFill>
                  <a:schemeClr val="bg1"/>
                </a:solidFill>
                <a:latin typeface="Calibri" panose="020F0502020204030204" pitchFamily="34" charset="0"/>
                <a:cs typeface="Calibri" panose="020F0502020204030204" pitchFamily="34" charset="0"/>
              </a:rPr>
              <a:t> or reverse after projects end</a:t>
            </a:r>
          </a:p>
          <a:p>
            <a:pPr>
              <a:lnSpc>
                <a:spcPct val="115000"/>
              </a:lnSpc>
              <a:buFont typeface="Arial" panose="020B0604020202020204" pitchFamily="34" charset="0"/>
              <a:buChar char="•"/>
            </a:pPr>
            <a:r>
              <a:rPr lang="en-US" sz="2000" kern="1200" dirty="0">
                <a:solidFill>
                  <a:schemeClr val="bg1"/>
                </a:solidFill>
                <a:latin typeface="Calibri" panose="020F0502020204030204" pitchFamily="34" charset="0"/>
                <a:cs typeface="Calibri" panose="020F0502020204030204" pitchFamily="34" charset="0"/>
              </a:rPr>
              <a:t>some strategies may (unintentionally) </a:t>
            </a:r>
            <a:r>
              <a:rPr lang="en-US" sz="2000" b="1" kern="1200" dirty="0">
                <a:solidFill>
                  <a:schemeClr val="bg1"/>
                </a:solidFill>
                <a:latin typeface="Calibri" panose="020F0502020204030204" pitchFamily="34" charset="0"/>
                <a:cs typeface="Calibri" panose="020F0502020204030204" pitchFamily="34" charset="0"/>
              </a:rPr>
              <a:t>reinforce</a:t>
            </a:r>
            <a:r>
              <a:rPr lang="en-US" sz="2000" kern="1200" dirty="0">
                <a:solidFill>
                  <a:schemeClr val="bg1"/>
                </a:solidFill>
                <a:latin typeface="Calibri" panose="020F0502020204030204" pitchFamily="34" charset="0"/>
                <a:cs typeface="Calibri" panose="020F0502020204030204" pitchFamily="34" charset="0"/>
              </a:rPr>
              <a:t> gender stereotypes or barriers</a:t>
            </a:r>
          </a:p>
          <a:p>
            <a:pPr>
              <a:lnSpc>
                <a:spcPct val="115000"/>
              </a:lnSpc>
              <a:buFont typeface="Arial" panose="020B0604020202020204" pitchFamily="34" charset="0"/>
              <a:buChar char="•"/>
            </a:pPr>
            <a:r>
              <a:rPr lang="en-US" sz="2000" kern="1200" dirty="0">
                <a:solidFill>
                  <a:schemeClr val="bg1"/>
                </a:solidFill>
                <a:latin typeface="Calibri" panose="020F0502020204030204" pitchFamily="34" charset="0"/>
                <a:cs typeface="Calibri" panose="020F0502020204030204" pitchFamily="34" charset="0"/>
              </a:rPr>
              <a:t>may have uncounted </a:t>
            </a:r>
            <a:r>
              <a:rPr lang="en-US" sz="2000" b="1" kern="1200" dirty="0">
                <a:solidFill>
                  <a:schemeClr val="bg1"/>
                </a:solidFill>
                <a:latin typeface="Calibri" panose="020F0502020204030204" pitchFamily="34" charset="0"/>
                <a:cs typeface="Calibri" panose="020F0502020204030204" pitchFamily="34" charset="0"/>
              </a:rPr>
              <a:t>perverse outcomes</a:t>
            </a:r>
            <a:r>
              <a:rPr lang="en-US" sz="2000" kern="1200" dirty="0">
                <a:solidFill>
                  <a:schemeClr val="bg1"/>
                </a:solidFill>
                <a:latin typeface="Calibri" panose="020F0502020204030204" pitchFamily="34" charset="0"/>
                <a:cs typeface="Calibri" panose="020F0502020204030204" pitchFamily="34" charset="0"/>
              </a:rPr>
              <a:t>, such as increased women’s (already high) unpaid workload, backlash or violence</a:t>
            </a:r>
          </a:p>
        </p:txBody>
      </p:sp>
      <p:sp>
        <p:nvSpPr>
          <p:cNvPr id="5" name="Text Placeholder 4"/>
          <p:cNvSpPr>
            <a:spLocks noGrp="1"/>
          </p:cNvSpPr>
          <p:nvPr>
            <p:ph type="body" idx="3"/>
          </p:nvPr>
        </p:nvSpPr>
        <p:spPr>
          <a:xfrm>
            <a:off x="391767" y="1932110"/>
            <a:ext cx="5183188" cy="823912"/>
          </a:xfrm>
        </p:spPr>
        <p:txBody>
          <a:bodyPr>
            <a:noAutofit/>
          </a:bodyPr>
          <a:lstStyle/>
          <a:p>
            <a:pPr algn="ctr"/>
            <a:r>
              <a:rPr lang="en-US" sz="3600" dirty="0">
                <a:solidFill>
                  <a:schemeClr val="tx1"/>
                </a:solidFill>
                <a:latin typeface="Candara" panose="020E0502030303020204" pitchFamily="34" charset="0"/>
              </a:rPr>
              <a:t>Why so slow? </a:t>
            </a:r>
          </a:p>
          <a:p>
            <a:pPr algn="ctr"/>
            <a:endParaRPr lang="en-US" sz="2800" dirty="0">
              <a:solidFill>
                <a:schemeClr val="tx1"/>
              </a:solidFill>
              <a:latin typeface="Candara" panose="020E0502030303020204" pitchFamily="34" charset="0"/>
            </a:endParaRPr>
          </a:p>
          <a:p>
            <a:pPr algn="ctr"/>
            <a:r>
              <a:rPr lang="en-US" sz="2800" dirty="0">
                <a:solidFill>
                  <a:schemeClr val="tx1"/>
                </a:solidFill>
                <a:latin typeface="Candara" panose="020E0502030303020204" pitchFamily="34" charset="0"/>
              </a:rPr>
              <a:t>Because of nature of mainstream gender approaches to date…</a:t>
            </a:r>
          </a:p>
        </p:txBody>
      </p:sp>
      <p:sp>
        <p:nvSpPr>
          <p:cNvPr id="6" name="Text Placeholder 5"/>
          <p:cNvSpPr>
            <a:spLocks noGrp="1"/>
          </p:cNvSpPr>
          <p:nvPr>
            <p:ph type="body" idx="4"/>
          </p:nvPr>
        </p:nvSpPr>
        <p:spPr>
          <a:xfrm>
            <a:off x="1247296" y="3219529"/>
            <a:ext cx="5183188" cy="4136317"/>
          </a:xfrm>
        </p:spPr>
        <p:txBody>
          <a:bodyPr/>
          <a:lstStyle/>
          <a:p>
            <a:r>
              <a:rPr lang="en-US" sz="2400" dirty="0">
                <a:solidFill>
                  <a:schemeClr val="tx1"/>
                </a:solidFill>
                <a:latin typeface="Calibri" panose="020F0502020204030204" pitchFamily="34" charset="0"/>
                <a:cs typeface="Calibri" panose="020F0502020204030204" pitchFamily="34" charset="0"/>
              </a:rPr>
              <a:t>Going </a:t>
            </a:r>
            <a:r>
              <a:rPr lang="en-US" sz="2400" i="1" dirty="0">
                <a:solidFill>
                  <a:schemeClr val="tx1"/>
                </a:solidFill>
                <a:latin typeface="Calibri" panose="020F0502020204030204" pitchFamily="34" charset="0"/>
                <a:cs typeface="Calibri" panose="020F0502020204030204" pitchFamily="34" charset="0"/>
              </a:rPr>
              <a:t>around</a:t>
            </a:r>
            <a:r>
              <a:rPr lang="en-US" sz="2400" dirty="0">
                <a:solidFill>
                  <a:schemeClr val="tx1"/>
                </a:solidFill>
                <a:latin typeface="Calibri" panose="020F0502020204030204" pitchFamily="34" charset="0"/>
                <a:cs typeface="Calibri" panose="020F0502020204030204" pitchFamily="34" charset="0"/>
              </a:rPr>
              <a:t> barriers</a:t>
            </a:r>
          </a:p>
          <a:p>
            <a:r>
              <a:rPr lang="en-US" sz="2400" dirty="0">
                <a:solidFill>
                  <a:schemeClr val="tx1"/>
                </a:solidFill>
                <a:latin typeface="Calibri" panose="020F0502020204030204" pitchFamily="34" charset="0"/>
                <a:cs typeface="Calibri" panose="020F0502020204030204" pitchFamily="34" charset="0"/>
              </a:rPr>
              <a:t>Focus on women only</a:t>
            </a:r>
          </a:p>
          <a:p>
            <a:r>
              <a:rPr lang="en-US" sz="2400" dirty="0">
                <a:solidFill>
                  <a:schemeClr val="tx1"/>
                </a:solidFill>
                <a:latin typeface="Calibri" panose="020F0502020204030204" pitchFamily="34" charset="0"/>
                <a:cs typeface="Calibri" panose="020F0502020204030204" pitchFamily="34" charset="0"/>
              </a:rPr>
              <a:t>Agency only</a:t>
            </a:r>
          </a:p>
          <a:p>
            <a:r>
              <a:rPr lang="en-US" sz="2400" dirty="0">
                <a:solidFill>
                  <a:schemeClr val="tx1"/>
                </a:solidFill>
                <a:latin typeface="Calibri" panose="020F0502020204030204" pitchFamily="34" charset="0"/>
                <a:cs typeface="Calibri" panose="020F0502020204030204" pitchFamily="34" charset="0"/>
              </a:rPr>
              <a:t>‘Empowerment lite’ </a:t>
            </a:r>
            <a:r>
              <a:rPr lang="en-US" sz="1400" dirty="0">
                <a:solidFill>
                  <a:schemeClr val="tx1"/>
                </a:solidFill>
                <a:latin typeface="Calibri" panose="020F0502020204030204" pitchFamily="34" charset="0"/>
                <a:cs typeface="Calibri" panose="020F0502020204030204" pitchFamily="34" charset="0"/>
              </a:rPr>
              <a:t>(Cornwall, 2018)</a:t>
            </a:r>
            <a:endParaRPr lang="en-MY" sz="1400" dirty="0">
              <a:solidFill>
                <a:schemeClr val="tx1"/>
              </a:solidFill>
              <a:latin typeface="Calibri" panose="020F0502020204030204" pitchFamily="34" charset="0"/>
              <a:cs typeface="Calibri" panose="020F0502020204030204" pitchFamily="34" charset="0"/>
            </a:endParaRPr>
          </a:p>
          <a:p>
            <a:pPr marL="114300" indent="0">
              <a:buNone/>
            </a:pPr>
            <a:endParaRPr lang="en-MY" dirty="0">
              <a:solidFill>
                <a:schemeClr val="tx1"/>
              </a:solidFill>
              <a:latin typeface="Calibri" panose="020F0502020204030204" pitchFamily="34" charset="0"/>
              <a:cs typeface="Calibri" panose="020F0502020204030204" pitchFamily="34" charset="0"/>
            </a:endParaRPr>
          </a:p>
        </p:txBody>
      </p:sp>
      <p:sp>
        <p:nvSpPr>
          <p:cNvPr id="8" name="TextBox 7"/>
          <p:cNvSpPr txBox="1"/>
          <p:nvPr/>
        </p:nvSpPr>
        <p:spPr>
          <a:xfrm flipH="1">
            <a:off x="9667803" y="6030073"/>
            <a:ext cx="2401475" cy="261610"/>
          </a:xfrm>
          <a:prstGeom prst="rect">
            <a:avLst/>
          </a:prstGeom>
          <a:noFill/>
        </p:spPr>
        <p:txBody>
          <a:bodyPr wrap="square" rtlCol="0">
            <a:spAutoFit/>
          </a:bodyPr>
          <a:lstStyle/>
          <a:p>
            <a:r>
              <a:rPr lang="en-MY" sz="1100" dirty="0">
                <a:latin typeface="Calibri" panose="020F0502020204030204" pitchFamily="34" charset="0"/>
                <a:cs typeface="Calibri" panose="020F0502020204030204" pitchFamily="34" charset="0"/>
              </a:rPr>
              <a:t>McDougall et al., forthcoming in 2021</a:t>
            </a:r>
          </a:p>
        </p:txBody>
      </p:sp>
    </p:spTree>
    <p:extLst>
      <p:ext uri="{BB962C8B-B14F-4D97-AF65-F5344CB8AC3E}">
        <p14:creationId xmlns:p14="http://schemas.microsoft.com/office/powerpoint/2010/main" val="16600631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18"/>
        <p:cNvGrpSpPr/>
        <p:nvPr/>
      </p:nvGrpSpPr>
      <p:grpSpPr>
        <a:xfrm>
          <a:off x="0" y="0"/>
          <a:ext cx="0" cy="0"/>
          <a:chOff x="0" y="0"/>
          <a:chExt cx="0" cy="0"/>
        </a:xfrm>
      </p:grpSpPr>
      <p:sp>
        <p:nvSpPr>
          <p:cNvPr id="319" name="Google Shape;319;gde7a096e10_0_79"/>
          <p:cNvSpPr txBox="1">
            <a:spLocks noGrp="1"/>
          </p:cNvSpPr>
          <p:nvPr>
            <p:ph type="title"/>
          </p:nvPr>
        </p:nvSpPr>
        <p:spPr>
          <a:xfrm>
            <a:off x="831850" y="1709738"/>
            <a:ext cx="10515600" cy="2852700"/>
          </a:xfrm>
          <a:prstGeom prst="rect">
            <a:avLst/>
          </a:prstGeom>
          <a:noFill/>
          <a:ln>
            <a:noFill/>
          </a:ln>
        </p:spPr>
        <p:txBody>
          <a:bodyPr spcFirstLastPara="1" wrap="square" lIns="91425" tIns="45700" rIns="91425" bIns="45700" anchor="b" anchorCtr="0">
            <a:normAutofit/>
          </a:bodyPr>
          <a:lstStyle/>
          <a:p>
            <a:pPr marL="1143000" indent="-1143000">
              <a:buFont typeface="Arial"/>
              <a:buAutoNum type="arabicPeriod" startAt="2"/>
            </a:pPr>
            <a:r>
              <a:rPr lang="en-US" sz="5400" dirty="0"/>
              <a:t>Gender transformative approaches (GTA) as a</a:t>
            </a:r>
            <a:r>
              <a:rPr lang="en-US" sz="5400" dirty="0">
                <a:solidFill>
                  <a:schemeClr val="tx1"/>
                </a:solidFill>
              </a:rPr>
              <a:t>n</a:t>
            </a:r>
            <a:r>
              <a:rPr lang="en-US" sz="5400" dirty="0"/>
              <a:t> emerging trajectory</a:t>
            </a:r>
            <a:endParaRPr sz="5400" dirty="0"/>
          </a:p>
        </p:txBody>
      </p:sp>
      <p:sp>
        <p:nvSpPr>
          <p:cNvPr id="320" name="Google Shape;320;gde7a096e10_0_79"/>
          <p:cNvSpPr txBox="1">
            <a:spLocks noGrp="1"/>
          </p:cNvSpPr>
          <p:nvPr>
            <p:ph type="body" idx="1"/>
          </p:nvPr>
        </p:nvSpPr>
        <p:spPr>
          <a:xfrm>
            <a:off x="831850" y="4589463"/>
            <a:ext cx="10515600" cy="15003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1000"/>
              </a:spcBef>
              <a:spcAft>
                <a:spcPts val="0"/>
              </a:spcAft>
              <a:buSzPts val="2400"/>
              <a:buNone/>
            </a:pPr>
            <a:endParaRPr dirty="0"/>
          </a:p>
        </p:txBody>
      </p:sp>
      <p:graphicFrame>
        <p:nvGraphicFramePr>
          <p:cNvPr id="2" name="Diagram 1"/>
          <p:cNvGraphicFramePr/>
          <p:nvPr>
            <p:extLst>
              <p:ext uri="{D42A27DB-BD31-4B8C-83A1-F6EECF244321}">
                <p14:modId xmlns:p14="http://schemas.microsoft.com/office/powerpoint/2010/main" val="2437159306"/>
              </p:ext>
            </p:extLst>
          </p:nvPr>
        </p:nvGraphicFramePr>
        <p:xfrm>
          <a:off x="2441644" y="2667000"/>
          <a:ext cx="8128000" cy="356511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3" name="Diagram 2"/>
          <p:cNvGraphicFramePr/>
          <p:nvPr>
            <p:extLst>
              <p:ext uri="{D42A27DB-BD31-4B8C-83A1-F6EECF244321}">
                <p14:modId xmlns:p14="http://schemas.microsoft.com/office/powerpoint/2010/main" val="3664184696"/>
              </p:ext>
            </p:extLst>
          </p:nvPr>
        </p:nvGraphicFramePr>
        <p:xfrm>
          <a:off x="158261" y="4929554"/>
          <a:ext cx="5763846" cy="139634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4" name="Notched Right Arrow 3"/>
          <p:cNvSpPr/>
          <p:nvPr/>
        </p:nvSpPr>
        <p:spPr>
          <a:xfrm rot="168230">
            <a:off x="2860901" y="5906193"/>
            <a:ext cx="5652911" cy="745100"/>
          </a:xfrm>
          <a:prstGeom prst="notchedRightArrow">
            <a:avLst/>
          </a:prstGeom>
          <a:solidFill>
            <a:srgbClr val="E3E7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p>
        </p:txBody>
      </p:sp>
      <p:sp>
        <p:nvSpPr>
          <p:cNvPr id="8" name="Shape 7"/>
          <p:cNvSpPr/>
          <p:nvPr/>
        </p:nvSpPr>
        <p:spPr>
          <a:xfrm rot="18606742" flipV="1">
            <a:off x="4322280" y="2573719"/>
            <a:ext cx="8128010" cy="3565117"/>
          </a:xfrm>
          <a:prstGeom prst="swooshArrow">
            <a:avLst>
              <a:gd name="adj1" fmla="val 25000"/>
              <a:gd name="adj2" fmla="val 25000"/>
            </a:avLst>
          </a:prstGeom>
          <a:solidFill>
            <a:srgbClr val="E3E7F3"/>
          </a:solidFill>
        </p:spPr>
        <p:style>
          <a:lnRef idx="0">
            <a:schemeClr val="accent1">
              <a:hueOff val="0"/>
              <a:satOff val="0"/>
              <a:lumOff val="0"/>
              <a:alphaOff val="0"/>
            </a:schemeClr>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sp>
    </p:spTree>
  </p:cSld>
  <p:clrMapOvr>
    <a:masterClrMapping/>
  </p:clrMapOvr>
  <mc:AlternateContent xmlns:mc="http://schemas.openxmlformats.org/markup-compatibility/2006" xmlns:p14="http://schemas.microsoft.com/office/powerpoint/2010/main">
    <mc:Choice Requires="p14">
      <p:transition spd="med" p14:dur="700" advTm="6101">
        <p:fade/>
      </p:transition>
    </mc:Choice>
    <mc:Fallback xmlns="">
      <p:transition spd="med" advTm="6101">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25"/>
        <p:cNvGrpSpPr/>
        <p:nvPr/>
      </p:nvGrpSpPr>
      <p:grpSpPr>
        <a:xfrm>
          <a:off x="0" y="0"/>
          <a:ext cx="0" cy="0"/>
          <a:chOff x="0" y="0"/>
          <a:chExt cx="0" cy="0"/>
        </a:xfrm>
      </p:grpSpPr>
      <p:sp>
        <p:nvSpPr>
          <p:cNvPr id="5" name="Rectangle 4"/>
          <p:cNvSpPr/>
          <p:nvPr/>
        </p:nvSpPr>
        <p:spPr>
          <a:xfrm>
            <a:off x="6561438" y="1501346"/>
            <a:ext cx="4961238" cy="504751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p>
        </p:txBody>
      </p:sp>
      <p:sp>
        <p:nvSpPr>
          <p:cNvPr id="328" name="Google Shape;328;gde7a096e10_0_7"/>
          <p:cNvSpPr/>
          <p:nvPr/>
        </p:nvSpPr>
        <p:spPr>
          <a:xfrm>
            <a:off x="9578775" y="1991500"/>
            <a:ext cx="1893300" cy="12342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9" name="Google Shape;329;gde7a096e10_0_7"/>
          <p:cNvSpPr txBox="1">
            <a:spLocks noGrp="1"/>
          </p:cNvSpPr>
          <p:nvPr>
            <p:ph type="body" idx="1"/>
          </p:nvPr>
        </p:nvSpPr>
        <p:spPr>
          <a:xfrm>
            <a:off x="6379856" y="1544595"/>
            <a:ext cx="5059491" cy="4565821"/>
          </a:xfrm>
          <a:prstGeom prst="rect">
            <a:avLst/>
          </a:prstGeom>
          <a:noFill/>
          <a:ln>
            <a:noFill/>
          </a:ln>
        </p:spPr>
        <p:txBody>
          <a:bodyPr spcFirstLastPara="1" wrap="square" lIns="91425" tIns="45700" rIns="91425" bIns="45700" anchor="t" anchorCtr="0">
            <a:normAutofit/>
          </a:bodyPr>
          <a:lstStyle/>
          <a:p>
            <a:pPr marL="457200" lvl="0" indent="0" algn="l" rtl="0">
              <a:lnSpc>
                <a:spcPct val="90000"/>
              </a:lnSpc>
              <a:spcBef>
                <a:spcPts val="2200"/>
              </a:spcBef>
              <a:spcAft>
                <a:spcPts val="1200"/>
              </a:spcAft>
              <a:buSzPts val="1800"/>
              <a:buNone/>
            </a:pPr>
            <a:r>
              <a:rPr lang="en-MY" sz="1600" dirty="0"/>
              <a:t>From</a:t>
            </a:r>
            <a:endParaRPr sz="1600" dirty="0"/>
          </a:p>
        </p:txBody>
      </p:sp>
      <p:pic>
        <p:nvPicPr>
          <p:cNvPr id="9" name="Picture 8"/>
          <p:cNvPicPr/>
          <p:nvPr/>
        </p:nvPicPr>
        <p:blipFill rotWithShape="1">
          <a:blip r:embed="rId3" cstate="email">
            <a:extLst>
              <a:ext uri="{28A0092B-C50C-407E-A947-70E740481C1C}">
                <a14:useLocalDpi xmlns:a14="http://schemas.microsoft.com/office/drawing/2010/main"/>
              </a:ext>
            </a:extLst>
          </a:blip>
          <a:srcRect/>
          <a:stretch/>
        </p:blipFill>
        <p:spPr bwMode="auto">
          <a:xfrm>
            <a:off x="6969211" y="2238394"/>
            <a:ext cx="4502864" cy="1683094"/>
          </a:xfrm>
          <a:prstGeom prst="rect">
            <a:avLst/>
          </a:prstGeom>
          <a:ln>
            <a:noFill/>
          </a:ln>
          <a:extLst>
            <a:ext uri="{53640926-AAD7-44D8-BBD7-CCE9431645EC}">
              <a14:shadowObscured xmlns:a14="http://schemas.microsoft.com/office/drawing/2010/main"/>
            </a:ext>
          </a:extLst>
        </p:spPr>
      </p:pic>
      <p:sp>
        <p:nvSpPr>
          <p:cNvPr id="3" name="TextBox 2"/>
          <p:cNvSpPr txBox="1"/>
          <p:nvPr/>
        </p:nvSpPr>
        <p:spPr>
          <a:xfrm>
            <a:off x="8250192" y="4800599"/>
            <a:ext cx="2034747" cy="230832"/>
          </a:xfrm>
          <a:prstGeom prst="rect">
            <a:avLst/>
          </a:prstGeom>
          <a:noFill/>
        </p:spPr>
        <p:txBody>
          <a:bodyPr wrap="square" rtlCol="0">
            <a:spAutoFit/>
          </a:bodyPr>
          <a:lstStyle/>
          <a:p>
            <a:r>
              <a:rPr lang="en-MY" sz="900" b="1">
                <a:solidFill>
                  <a:schemeClr val="bg1"/>
                </a:solidFill>
              </a:rPr>
              <a:t>Power in (society) </a:t>
            </a:r>
          </a:p>
        </p:txBody>
      </p:sp>
      <p:sp>
        <p:nvSpPr>
          <p:cNvPr id="10" name="Google Shape;326;gde7a096e10_0_7"/>
          <p:cNvSpPr txBox="1">
            <a:spLocks/>
          </p:cNvSpPr>
          <p:nvPr/>
        </p:nvSpPr>
        <p:spPr>
          <a:xfrm>
            <a:off x="0" y="10834"/>
            <a:ext cx="12192000" cy="1325700"/>
          </a:xfrm>
          <a:prstGeom prst="rect">
            <a:avLst/>
          </a:prstGeom>
          <a:noFill/>
          <a:ln>
            <a:noFill/>
          </a:ln>
        </p:spPr>
        <p:txBody>
          <a:bodyPr spcFirstLastPara="1" wrap="square" lIns="91425" tIns="45700" rIns="91425" bIns="45700" anchor="ctr" anchorCtr="0">
            <a:norm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1800"/>
              <a:buFont typeface="Verdana"/>
              <a:buNone/>
              <a:defRPr sz="4400" b="0" i="0" u="none" strike="noStrike" cap="none">
                <a:solidFill>
                  <a:schemeClr val="dk1"/>
                </a:solidFill>
                <a:latin typeface="Candara"/>
                <a:ea typeface="Candara"/>
                <a:cs typeface="Candara"/>
                <a:sym typeface="Candara"/>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dirty="0"/>
              <a:t>1. More explicit feminist roots, power…</a:t>
            </a:r>
          </a:p>
        </p:txBody>
      </p:sp>
      <p:sp>
        <p:nvSpPr>
          <p:cNvPr id="11" name="TextBox 10"/>
          <p:cNvSpPr txBox="1"/>
          <p:nvPr/>
        </p:nvSpPr>
        <p:spPr>
          <a:xfrm>
            <a:off x="923747" y="1688774"/>
            <a:ext cx="4358768" cy="3970318"/>
          </a:xfrm>
          <a:prstGeom prst="rect">
            <a:avLst/>
          </a:prstGeom>
          <a:noFill/>
        </p:spPr>
        <p:txBody>
          <a:bodyPr wrap="square" rtlCol="0">
            <a:spAutoFit/>
          </a:bodyPr>
          <a:lstStyle/>
          <a:p>
            <a:r>
              <a:rPr lang="en-CA" sz="1800" dirty="0">
                <a:latin typeface="Calibri" panose="020F0502020204030204" pitchFamily="34" charset="0"/>
                <a:cs typeface="Calibri" panose="020F0502020204030204" pitchFamily="34" charset="0"/>
              </a:rPr>
              <a:t>Perspectives and methodologies that</a:t>
            </a:r>
          </a:p>
          <a:p>
            <a:pPr marL="285750" indent="-285750">
              <a:buFont typeface="Arial" panose="020B0604020202020204" pitchFamily="34" charset="0"/>
              <a:buChar char="•"/>
            </a:pPr>
            <a:r>
              <a:rPr lang="en-CA" sz="1800" dirty="0">
                <a:latin typeface="Calibri" panose="020F0502020204030204" pitchFamily="34" charset="0"/>
                <a:cs typeface="Calibri" panose="020F0502020204030204" pitchFamily="34" charset="0"/>
              </a:rPr>
              <a:t>Recognize (make visible) </a:t>
            </a:r>
            <a:r>
              <a:rPr lang="en-CA" sz="1800" b="1" dirty="0">
                <a:latin typeface="Calibri" panose="020F0502020204030204" pitchFamily="34" charset="0"/>
                <a:cs typeface="Calibri" panose="020F0502020204030204" pitchFamily="34" charset="0"/>
              </a:rPr>
              <a:t>patriarchy</a:t>
            </a:r>
          </a:p>
          <a:p>
            <a:pPr marL="285750" indent="-285750">
              <a:buFont typeface="Arial" panose="020B0604020202020204" pitchFamily="34" charset="0"/>
              <a:buChar char="•"/>
            </a:pPr>
            <a:r>
              <a:rPr lang="en-CA" sz="1800" b="1" dirty="0">
                <a:latin typeface="Calibri" panose="020F0502020204030204" pitchFamily="34" charset="0"/>
                <a:cs typeface="Calibri" panose="020F0502020204030204" pitchFamily="34" charset="0"/>
              </a:rPr>
              <a:t>Promote</a:t>
            </a:r>
            <a:r>
              <a:rPr lang="en-CA" sz="1800" dirty="0">
                <a:latin typeface="Calibri" panose="020F0502020204030204" pitchFamily="34" charset="0"/>
                <a:cs typeface="Calibri" panose="020F0502020204030204" pitchFamily="34" charset="0"/>
              </a:rPr>
              <a:t> gender equality</a:t>
            </a:r>
          </a:p>
          <a:p>
            <a:pPr marL="285750" indent="-285750">
              <a:buFont typeface="Arial" panose="020B0604020202020204" pitchFamily="34" charset="0"/>
              <a:buChar char="•"/>
            </a:pPr>
            <a:r>
              <a:rPr lang="en-CA" sz="1800" dirty="0">
                <a:latin typeface="Calibri" panose="020F0502020204030204" pitchFamily="34" charset="0"/>
                <a:cs typeface="Calibri" panose="020F0502020204030204" pitchFamily="34" charset="0"/>
              </a:rPr>
              <a:t>Empowering </a:t>
            </a:r>
            <a:r>
              <a:rPr lang="en-CA" sz="1800" b="1" dirty="0">
                <a:latin typeface="Calibri" panose="020F0502020204030204" pitchFamily="34" charset="0"/>
                <a:cs typeface="Calibri" panose="020F0502020204030204" pitchFamily="34" charset="0"/>
              </a:rPr>
              <a:t>processes</a:t>
            </a:r>
          </a:p>
          <a:p>
            <a:pPr marL="285750" indent="-285750">
              <a:buFont typeface="Arial" panose="020B0604020202020204" pitchFamily="34" charset="0"/>
              <a:buChar char="•"/>
            </a:pPr>
            <a:r>
              <a:rPr lang="en-CA" sz="1800" dirty="0">
                <a:latin typeface="Calibri" panose="020F0502020204030204" pitchFamily="34" charset="0"/>
                <a:cs typeface="Calibri" panose="020F0502020204030204" pitchFamily="34" charset="0"/>
              </a:rPr>
              <a:t>Allow for </a:t>
            </a:r>
            <a:r>
              <a:rPr lang="en-CA" sz="1800" b="1" dirty="0">
                <a:latin typeface="Calibri" panose="020F0502020204030204" pitchFamily="34" charset="0"/>
                <a:cs typeface="Calibri" panose="020F0502020204030204" pitchFamily="34" charset="0"/>
              </a:rPr>
              <a:t>complexity, intersection</a:t>
            </a:r>
            <a:r>
              <a:rPr lang="en-CA" sz="1800" dirty="0">
                <a:latin typeface="Calibri" panose="020F0502020204030204" pitchFamily="34" charset="0"/>
                <a:cs typeface="Calibri" panose="020F0502020204030204" pitchFamily="34" charset="0"/>
              </a:rPr>
              <a:t> of gender, race, class, religion, sexuality, disability… that are critical to understanding agency, power relations and structures</a:t>
            </a:r>
          </a:p>
          <a:p>
            <a:pPr marL="285750" indent="-285750">
              <a:buFont typeface="Arial" panose="020B0604020202020204" pitchFamily="34" charset="0"/>
              <a:buChar char="•"/>
            </a:pPr>
            <a:r>
              <a:rPr lang="en-CA" sz="1800" b="1" dirty="0">
                <a:latin typeface="Calibri" panose="020F0502020204030204" pitchFamily="34" charset="0"/>
                <a:cs typeface="Calibri" panose="020F0502020204030204" pitchFamily="34" charset="0"/>
              </a:rPr>
              <a:t>Value</a:t>
            </a:r>
            <a:r>
              <a:rPr lang="en-CA" sz="1800" dirty="0">
                <a:latin typeface="Calibri" panose="020F0502020204030204" pitchFamily="34" charset="0"/>
                <a:cs typeface="Calibri" panose="020F0502020204030204" pitchFamily="34" charset="0"/>
              </a:rPr>
              <a:t> the expertise and knowledge of women, girls and marginalized groups</a:t>
            </a:r>
          </a:p>
          <a:p>
            <a:pPr marL="285750" indent="-285750">
              <a:buFont typeface="Arial" panose="020B0604020202020204" pitchFamily="34" charset="0"/>
              <a:buChar char="•"/>
            </a:pPr>
            <a:r>
              <a:rPr lang="en-CA" sz="1800" dirty="0">
                <a:latin typeface="Calibri" panose="020F0502020204030204" pitchFamily="34" charset="0"/>
                <a:cs typeface="Calibri" panose="020F0502020204030204" pitchFamily="34" charset="0"/>
              </a:rPr>
              <a:t>Recognize &amp; challenge researchers’ own </a:t>
            </a:r>
            <a:r>
              <a:rPr lang="en-CA" sz="1800" b="1" dirty="0">
                <a:latin typeface="Calibri" panose="020F0502020204030204" pitchFamily="34" charset="0"/>
                <a:cs typeface="Calibri" panose="020F0502020204030204" pitchFamily="34" charset="0"/>
              </a:rPr>
              <a:t>positionality, bias</a:t>
            </a:r>
          </a:p>
          <a:p>
            <a:r>
              <a:rPr lang="en-CA" sz="1800" dirty="0">
                <a:latin typeface="Calibri" panose="020F0502020204030204" pitchFamily="34" charset="0"/>
                <a:cs typeface="Calibri" panose="020F0502020204030204" pitchFamily="34" charset="0"/>
              </a:rPr>
              <a:t> </a:t>
            </a:r>
            <a:endParaRPr lang="en-MY" sz="1800" dirty="0">
              <a:latin typeface="Calibri" panose="020F0502020204030204" pitchFamily="34" charset="0"/>
              <a:cs typeface="Calibri" panose="020F0502020204030204" pitchFamily="34" charset="0"/>
            </a:endParaRPr>
          </a:p>
        </p:txBody>
      </p:sp>
      <p:sp>
        <p:nvSpPr>
          <p:cNvPr id="4" name="TextBox 3"/>
          <p:cNvSpPr txBox="1"/>
          <p:nvPr/>
        </p:nvSpPr>
        <p:spPr>
          <a:xfrm>
            <a:off x="3393831" y="5322276"/>
            <a:ext cx="1852246" cy="261610"/>
          </a:xfrm>
          <a:prstGeom prst="rect">
            <a:avLst/>
          </a:prstGeom>
          <a:noFill/>
        </p:spPr>
        <p:txBody>
          <a:bodyPr wrap="square" rtlCol="0">
            <a:spAutoFit/>
          </a:bodyPr>
          <a:lstStyle/>
          <a:p>
            <a:r>
              <a:rPr lang="en-MY" sz="1100" dirty="0">
                <a:latin typeface="Calibri" panose="020F0502020204030204" pitchFamily="34" charset="0"/>
                <a:cs typeface="Calibri" panose="020F0502020204030204" pitchFamily="34" charset="0"/>
              </a:rPr>
              <a:t>(</a:t>
            </a:r>
            <a:r>
              <a:rPr lang="en-MY" sz="1100" dirty="0" err="1">
                <a:latin typeface="Calibri" panose="020F0502020204030204" pitchFamily="34" charset="0"/>
                <a:cs typeface="Calibri" panose="020F0502020204030204" pitchFamily="34" charset="0"/>
              </a:rPr>
              <a:t>Zwank</a:t>
            </a:r>
            <a:r>
              <a:rPr lang="en-MY" sz="1100" dirty="0">
                <a:latin typeface="Calibri" panose="020F0502020204030204" pitchFamily="34" charset="0"/>
                <a:cs typeface="Calibri" panose="020F0502020204030204" pitchFamily="34" charset="0"/>
              </a:rPr>
              <a:t> et al., forthcoming)</a:t>
            </a:r>
          </a:p>
        </p:txBody>
      </p:sp>
    </p:spTree>
    <p:extLst>
      <p:ext uri="{BB962C8B-B14F-4D97-AF65-F5344CB8AC3E}">
        <p14:creationId xmlns:p14="http://schemas.microsoft.com/office/powerpoint/2010/main" val="470771877"/>
      </p:ext>
    </p:extLst>
  </p:cSld>
  <p:clrMapOvr>
    <a:masterClrMapping/>
  </p:clrMapOvr>
  <mc:AlternateContent xmlns:mc="http://schemas.openxmlformats.org/markup-compatibility/2006" xmlns:p14="http://schemas.microsoft.com/office/powerpoint/2010/main">
    <mc:Choice Requires="p14">
      <p:transition spd="med" p14:dur="700" advTm="32349">
        <p:fade/>
      </p:transition>
    </mc:Choice>
    <mc:Fallback xmlns="">
      <p:transition spd="med" advTm="32349">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25"/>
        <p:cNvGrpSpPr/>
        <p:nvPr/>
      </p:nvGrpSpPr>
      <p:grpSpPr>
        <a:xfrm>
          <a:off x="0" y="0"/>
          <a:ext cx="0" cy="0"/>
          <a:chOff x="0" y="0"/>
          <a:chExt cx="0" cy="0"/>
        </a:xfrm>
      </p:grpSpPr>
      <p:sp>
        <p:nvSpPr>
          <p:cNvPr id="5" name="Rectangle 4"/>
          <p:cNvSpPr/>
          <p:nvPr/>
        </p:nvSpPr>
        <p:spPr>
          <a:xfrm>
            <a:off x="6561438" y="1501346"/>
            <a:ext cx="4961238" cy="504751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p>
        </p:txBody>
      </p:sp>
      <p:sp>
        <p:nvSpPr>
          <p:cNvPr id="328" name="Google Shape;328;gde7a096e10_0_7"/>
          <p:cNvSpPr/>
          <p:nvPr/>
        </p:nvSpPr>
        <p:spPr>
          <a:xfrm>
            <a:off x="9578775" y="1991500"/>
            <a:ext cx="1893300" cy="12342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9" name="Google Shape;329;gde7a096e10_0_7"/>
          <p:cNvSpPr txBox="1">
            <a:spLocks noGrp="1"/>
          </p:cNvSpPr>
          <p:nvPr>
            <p:ph type="body" idx="1"/>
          </p:nvPr>
        </p:nvSpPr>
        <p:spPr>
          <a:xfrm>
            <a:off x="6379856" y="1544595"/>
            <a:ext cx="5059491" cy="4565821"/>
          </a:xfrm>
          <a:prstGeom prst="rect">
            <a:avLst/>
          </a:prstGeom>
          <a:noFill/>
          <a:ln>
            <a:noFill/>
          </a:ln>
        </p:spPr>
        <p:txBody>
          <a:bodyPr spcFirstLastPara="1" wrap="square" lIns="91425" tIns="45700" rIns="91425" bIns="45700" anchor="t" anchorCtr="0">
            <a:normAutofit/>
          </a:bodyPr>
          <a:lstStyle/>
          <a:p>
            <a:pPr marL="457200" lvl="0" indent="0" algn="l" rtl="0">
              <a:lnSpc>
                <a:spcPct val="90000"/>
              </a:lnSpc>
              <a:spcBef>
                <a:spcPts val="2200"/>
              </a:spcBef>
              <a:spcAft>
                <a:spcPts val="1200"/>
              </a:spcAft>
              <a:buSzPts val="1800"/>
              <a:buNone/>
            </a:pPr>
            <a:r>
              <a:rPr lang="en-MY" sz="1600"/>
              <a:t>To engaging with</a:t>
            </a:r>
            <a:endParaRPr sz="1600"/>
          </a:p>
        </p:txBody>
      </p:sp>
      <p:pic>
        <p:nvPicPr>
          <p:cNvPr id="9" name="Picture 8"/>
          <p:cNvPicPr/>
          <p:nvPr/>
        </p:nvPicPr>
        <p:blipFill rotWithShape="1">
          <a:blip r:embed="rId3" cstate="email">
            <a:extLst>
              <a:ext uri="{28A0092B-C50C-407E-A947-70E740481C1C}">
                <a14:useLocalDpi xmlns:a14="http://schemas.microsoft.com/office/drawing/2010/main"/>
              </a:ext>
            </a:extLst>
          </a:blip>
          <a:srcRect/>
          <a:stretch/>
        </p:blipFill>
        <p:spPr bwMode="auto">
          <a:xfrm>
            <a:off x="6969212" y="2238702"/>
            <a:ext cx="4502864" cy="3420699"/>
          </a:xfrm>
          <a:prstGeom prst="rect">
            <a:avLst/>
          </a:prstGeom>
          <a:ln>
            <a:noFill/>
          </a:ln>
          <a:extLst>
            <a:ext uri="{53640926-AAD7-44D8-BBD7-CCE9431645EC}">
              <a14:shadowObscured xmlns:a14="http://schemas.microsoft.com/office/drawing/2010/main"/>
            </a:ext>
          </a:extLst>
        </p:spPr>
      </p:pic>
      <p:sp>
        <p:nvSpPr>
          <p:cNvPr id="3" name="TextBox 2"/>
          <p:cNvSpPr txBox="1"/>
          <p:nvPr/>
        </p:nvSpPr>
        <p:spPr>
          <a:xfrm>
            <a:off x="8250192" y="4800599"/>
            <a:ext cx="2034747" cy="230832"/>
          </a:xfrm>
          <a:prstGeom prst="rect">
            <a:avLst/>
          </a:prstGeom>
          <a:noFill/>
        </p:spPr>
        <p:txBody>
          <a:bodyPr wrap="square" rtlCol="0">
            <a:spAutoFit/>
          </a:bodyPr>
          <a:lstStyle/>
          <a:p>
            <a:r>
              <a:rPr lang="en-MY" sz="900" b="1">
                <a:solidFill>
                  <a:schemeClr val="bg1"/>
                </a:solidFill>
              </a:rPr>
              <a:t>Power in (society) </a:t>
            </a:r>
          </a:p>
        </p:txBody>
      </p:sp>
      <p:sp>
        <p:nvSpPr>
          <p:cNvPr id="6" name="Right Arrow 5"/>
          <p:cNvSpPr/>
          <p:nvPr/>
        </p:nvSpPr>
        <p:spPr>
          <a:xfrm rot="19936622" flipH="1">
            <a:off x="9377242" y="4808591"/>
            <a:ext cx="276566" cy="45719"/>
          </a:xfrm>
          <a:prstGeom prst="rightArrow">
            <a:avLst/>
          </a:prstGeom>
          <a:solidFill>
            <a:srgbClr val="0F76B8"/>
          </a:solidFill>
          <a:ln>
            <a:solidFill>
              <a:srgbClr val="0F76B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p>
        </p:txBody>
      </p:sp>
      <p:sp>
        <p:nvSpPr>
          <p:cNvPr id="10" name="Google Shape;326;gde7a096e10_0_7"/>
          <p:cNvSpPr txBox="1">
            <a:spLocks/>
          </p:cNvSpPr>
          <p:nvPr/>
        </p:nvSpPr>
        <p:spPr>
          <a:xfrm>
            <a:off x="0" y="10834"/>
            <a:ext cx="12192000" cy="1325700"/>
          </a:xfrm>
          <a:prstGeom prst="rect">
            <a:avLst/>
          </a:prstGeom>
          <a:noFill/>
          <a:ln>
            <a:noFill/>
          </a:ln>
        </p:spPr>
        <p:txBody>
          <a:bodyPr spcFirstLastPara="1" wrap="square" lIns="91425" tIns="45700" rIns="91425" bIns="45700" anchor="ctr" anchorCtr="0">
            <a:norm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1800"/>
              <a:buFont typeface="Verdana"/>
              <a:buNone/>
              <a:defRPr sz="4400" b="0" i="0" u="none" strike="noStrike" cap="none">
                <a:solidFill>
                  <a:schemeClr val="dk1"/>
                </a:solidFill>
                <a:latin typeface="Candara"/>
                <a:ea typeface="Candara"/>
                <a:cs typeface="Candara"/>
                <a:sym typeface="Candara"/>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dirty="0"/>
              <a:t>1. More explicit feminist roots, power…</a:t>
            </a:r>
          </a:p>
        </p:txBody>
      </p:sp>
      <p:sp>
        <p:nvSpPr>
          <p:cNvPr id="11" name="TextBox 10"/>
          <p:cNvSpPr txBox="1"/>
          <p:nvPr/>
        </p:nvSpPr>
        <p:spPr>
          <a:xfrm>
            <a:off x="923747" y="1688774"/>
            <a:ext cx="4358768" cy="3970318"/>
          </a:xfrm>
          <a:prstGeom prst="rect">
            <a:avLst/>
          </a:prstGeom>
          <a:noFill/>
        </p:spPr>
        <p:txBody>
          <a:bodyPr wrap="square" rtlCol="0">
            <a:spAutoFit/>
          </a:bodyPr>
          <a:lstStyle/>
          <a:p>
            <a:r>
              <a:rPr lang="en-CA" sz="1800" dirty="0">
                <a:latin typeface="Calibri" panose="020F0502020204030204" pitchFamily="34" charset="0"/>
                <a:cs typeface="Calibri" panose="020F0502020204030204" pitchFamily="34" charset="0"/>
              </a:rPr>
              <a:t>Perspectives and methodologies that</a:t>
            </a:r>
          </a:p>
          <a:p>
            <a:pPr marL="285750" indent="-285750">
              <a:buFont typeface="Arial" panose="020B0604020202020204" pitchFamily="34" charset="0"/>
              <a:buChar char="•"/>
            </a:pPr>
            <a:r>
              <a:rPr lang="en-CA" sz="1800" dirty="0">
                <a:latin typeface="Calibri" panose="020F0502020204030204" pitchFamily="34" charset="0"/>
                <a:cs typeface="Calibri" panose="020F0502020204030204" pitchFamily="34" charset="0"/>
              </a:rPr>
              <a:t>Recognize (make visible) </a:t>
            </a:r>
            <a:r>
              <a:rPr lang="en-CA" sz="1800" b="1" dirty="0">
                <a:latin typeface="Calibri" panose="020F0502020204030204" pitchFamily="34" charset="0"/>
                <a:cs typeface="Calibri" panose="020F0502020204030204" pitchFamily="34" charset="0"/>
              </a:rPr>
              <a:t>patriarchy</a:t>
            </a:r>
          </a:p>
          <a:p>
            <a:pPr marL="285750" indent="-285750">
              <a:buFont typeface="Arial" panose="020B0604020202020204" pitchFamily="34" charset="0"/>
              <a:buChar char="•"/>
            </a:pPr>
            <a:r>
              <a:rPr lang="en-CA" sz="1800" b="1" dirty="0">
                <a:latin typeface="Calibri" panose="020F0502020204030204" pitchFamily="34" charset="0"/>
                <a:cs typeface="Calibri" panose="020F0502020204030204" pitchFamily="34" charset="0"/>
              </a:rPr>
              <a:t>Promote</a:t>
            </a:r>
            <a:r>
              <a:rPr lang="en-CA" sz="1800" dirty="0">
                <a:latin typeface="Calibri" panose="020F0502020204030204" pitchFamily="34" charset="0"/>
                <a:cs typeface="Calibri" panose="020F0502020204030204" pitchFamily="34" charset="0"/>
              </a:rPr>
              <a:t> gender equality</a:t>
            </a:r>
          </a:p>
          <a:p>
            <a:pPr marL="285750" indent="-285750">
              <a:buFont typeface="Arial" panose="020B0604020202020204" pitchFamily="34" charset="0"/>
              <a:buChar char="•"/>
            </a:pPr>
            <a:r>
              <a:rPr lang="en-CA" sz="1800" dirty="0">
                <a:latin typeface="Calibri" panose="020F0502020204030204" pitchFamily="34" charset="0"/>
                <a:cs typeface="Calibri" panose="020F0502020204030204" pitchFamily="34" charset="0"/>
              </a:rPr>
              <a:t>Empowering </a:t>
            </a:r>
            <a:r>
              <a:rPr lang="en-CA" sz="1800" b="1" dirty="0">
                <a:latin typeface="Calibri" panose="020F0502020204030204" pitchFamily="34" charset="0"/>
                <a:cs typeface="Calibri" panose="020F0502020204030204" pitchFamily="34" charset="0"/>
              </a:rPr>
              <a:t>processes</a:t>
            </a:r>
          </a:p>
          <a:p>
            <a:pPr marL="285750" indent="-285750">
              <a:buFont typeface="Arial" panose="020B0604020202020204" pitchFamily="34" charset="0"/>
              <a:buChar char="•"/>
            </a:pPr>
            <a:r>
              <a:rPr lang="en-CA" sz="1800" dirty="0">
                <a:latin typeface="Calibri" panose="020F0502020204030204" pitchFamily="34" charset="0"/>
                <a:cs typeface="Calibri" panose="020F0502020204030204" pitchFamily="34" charset="0"/>
              </a:rPr>
              <a:t>Allow for </a:t>
            </a:r>
            <a:r>
              <a:rPr lang="en-CA" sz="1800" b="1" dirty="0">
                <a:latin typeface="Calibri" panose="020F0502020204030204" pitchFamily="34" charset="0"/>
                <a:cs typeface="Calibri" panose="020F0502020204030204" pitchFamily="34" charset="0"/>
              </a:rPr>
              <a:t>complexity, intersection</a:t>
            </a:r>
            <a:r>
              <a:rPr lang="en-CA" sz="1800" dirty="0">
                <a:latin typeface="Calibri" panose="020F0502020204030204" pitchFamily="34" charset="0"/>
                <a:cs typeface="Calibri" panose="020F0502020204030204" pitchFamily="34" charset="0"/>
              </a:rPr>
              <a:t> of gender, race, class, religion, sexuality, disability… that are critical to understanding agency, power relations and structures</a:t>
            </a:r>
          </a:p>
          <a:p>
            <a:pPr marL="285750" indent="-285750">
              <a:buFont typeface="Arial" panose="020B0604020202020204" pitchFamily="34" charset="0"/>
              <a:buChar char="•"/>
            </a:pPr>
            <a:r>
              <a:rPr lang="en-CA" sz="1800" b="1" dirty="0">
                <a:latin typeface="Calibri" panose="020F0502020204030204" pitchFamily="34" charset="0"/>
                <a:cs typeface="Calibri" panose="020F0502020204030204" pitchFamily="34" charset="0"/>
              </a:rPr>
              <a:t>Value</a:t>
            </a:r>
            <a:r>
              <a:rPr lang="en-CA" sz="1800" dirty="0">
                <a:latin typeface="Calibri" panose="020F0502020204030204" pitchFamily="34" charset="0"/>
                <a:cs typeface="Calibri" panose="020F0502020204030204" pitchFamily="34" charset="0"/>
              </a:rPr>
              <a:t> the expertise and knowledge of women, girls and marginalized groups</a:t>
            </a:r>
          </a:p>
          <a:p>
            <a:pPr marL="285750" indent="-285750">
              <a:buFont typeface="Arial" panose="020B0604020202020204" pitchFamily="34" charset="0"/>
              <a:buChar char="•"/>
            </a:pPr>
            <a:r>
              <a:rPr lang="en-CA" sz="1800" dirty="0">
                <a:latin typeface="Calibri" panose="020F0502020204030204" pitchFamily="34" charset="0"/>
                <a:cs typeface="Calibri" panose="020F0502020204030204" pitchFamily="34" charset="0"/>
              </a:rPr>
              <a:t>Recognize &amp; challenge researchers’ own </a:t>
            </a:r>
            <a:r>
              <a:rPr lang="en-CA" sz="1800" b="1" dirty="0">
                <a:latin typeface="Calibri" panose="020F0502020204030204" pitchFamily="34" charset="0"/>
                <a:cs typeface="Calibri" panose="020F0502020204030204" pitchFamily="34" charset="0"/>
              </a:rPr>
              <a:t>positionality, bias</a:t>
            </a:r>
          </a:p>
          <a:p>
            <a:r>
              <a:rPr lang="en-CA" sz="1800" dirty="0">
                <a:latin typeface="Calibri" panose="020F0502020204030204" pitchFamily="34" charset="0"/>
                <a:cs typeface="Calibri" panose="020F0502020204030204" pitchFamily="34" charset="0"/>
              </a:rPr>
              <a:t> </a:t>
            </a:r>
            <a:endParaRPr lang="en-MY" sz="1800" dirty="0">
              <a:latin typeface="Calibri" panose="020F0502020204030204" pitchFamily="34" charset="0"/>
              <a:cs typeface="Calibri" panose="020F0502020204030204" pitchFamily="34" charset="0"/>
            </a:endParaRPr>
          </a:p>
        </p:txBody>
      </p:sp>
      <p:sp>
        <p:nvSpPr>
          <p:cNvPr id="4" name="TextBox 3"/>
          <p:cNvSpPr txBox="1"/>
          <p:nvPr/>
        </p:nvSpPr>
        <p:spPr>
          <a:xfrm>
            <a:off x="3393831" y="5322276"/>
            <a:ext cx="1852246" cy="261610"/>
          </a:xfrm>
          <a:prstGeom prst="rect">
            <a:avLst/>
          </a:prstGeom>
          <a:noFill/>
        </p:spPr>
        <p:txBody>
          <a:bodyPr wrap="square" rtlCol="0">
            <a:spAutoFit/>
          </a:bodyPr>
          <a:lstStyle/>
          <a:p>
            <a:r>
              <a:rPr lang="en-MY" sz="1100" dirty="0">
                <a:latin typeface="Calibri" panose="020F0502020204030204" pitchFamily="34" charset="0"/>
                <a:cs typeface="Calibri" panose="020F0502020204030204" pitchFamily="34" charset="0"/>
              </a:rPr>
              <a:t>(</a:t>
            </a:r>
            <a:r>
              <a:rPr lang="en-MY" sz="1100" dirty="0" err="1">
                <a:latin typeface="Calibri" panose="020F0502020204030204" pitchFamily="34" charset="0"/>
                <a:cs typeface="Calibri" panose="020F0502020204030204" pitchFamily="34" charset="0"/>
              </a:rPr>
              <a:t>Zwank</a:t>
            </a:r>
            <a:r>
              <a:rPr lang="en-MY" sz="1100" dirty="0">
                <a:latin typeface="Calibri" panose="020F0502020204030204" pitchFamily="34" charset="0"/>
                <a:cs typeface="Calibri" panose="020F0502020204030204" pitchFamily="34" charset="0"/>
              </a:rPr>
              <a:t> et al., forthcoming)</a:t>
            </a:r>
          </a:p>
        </p:txBody>
      </p:sp>
      <p:sp>
        <p:nvSpPr>
          <p:cNvPr id="2" name="TextBox 1"/>
          <p:cNvSpPr txBox="1"/>
          <p:nvPr/>
        </p:nvSpPr>
        <p:spPr>
          <a:xfrm>
            <a:off x="9460523" y="6144907"/>
            <a:ext cx="1917744" cy="261610"/>
          </a:xfrm>
          <a:prstGeom prst="rect">
            <a:avLst/>
          </a:prstGeom>
          <a:noFill/>
        </p:spPr>
        <p:txBody>
          <a:bodyPr wrap="square" rtlCol="0">
            <a:spAutoFit/>
          </a:bodyPr>
          <a:lstStyle/>
          <a:p>
            <a:r>
              <a:rPr lang="en-MY" sz="1100" dirty="0">
                <a:latin typeface="Calibri" panose="020F0502020204030204" pitchFamily="34" charset="0"/>
                <a:cs typeface="Calibri" panose="020F0502020204030204" pitchFamily="34" charset="0"/>
              </a:rPr>
              <a:t>(see McDougall &amp; Ojha, 2021)</a:t>
            </a:r>
          </a:p>
        </p:txBody>
      </p:sp>
    </p:spTree>
    <p:extLst>
      <p:ext uri="{BB962C8B-B14F-4D97-AF65-F5344CB8AC3E}">
        <p14:creationId xmlns:p14="http://schemas.microsoft.com/office/powerpoint/2010/main" val="21265442"/>
      </p:ext>
    </p:extLst>
  </p:cSld>
  <p:clrMapOvr>
    <a:masterClrMapping/>
  </p:clrMapOvr>
  <mc:AlternateContent xmlns:mc="http://schemas.openxmlformats.org/markup-compatibility/2006" xmlns:p14="http://schemas.microsoft.com/office/powerpoint/2010/main">
    <mc:Choice Requires="p14">
      <p:transition spd="med" p14:dur="700" advTm="32349">
        <p:fade/>
      </p:transition>
    </mc:Choice>
    <mc:Fallback xmlns="">
      <p:transition spd="med" advTm="32349">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86018" name="Picture 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0"/>
            <a:ext cx="12192000" cy="7631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p:nvPr/>
        </p:nvSpPr>
        <p:spPr>
          <a:xfrm>
            <a:off x="280419" y="951066"/>
            <a:ext cx="2209258" cy="1077218"/>
          </a:xfrm>
          <a:prstGeom prst="rect">
            <a:avLst/>
          </a:prstGeom>
        </p:spPr>
        <p:txBody>
          <a:bodyPr wrap="none">
            <a:spAutoFit/>
          </a:bodyPr>
          <a:lstStyle/>
          <a:p>
            <a:pPr algn="ctr"/>
            <a:r>
              <a:rPr lang="en-US" sz="3200" dirty="0">
                <a:latin typeface="Candara" panose="020E0502030303020204" pitchFamily="34" charset="0"/>
              </a:rPr>
              <a:t>‘Shallow’ </a:t>
            </a:r>
          </a:p>
          <a:p>
            <a:pPr algn="ctr"/>
            <a:r>
              <a:rPr lang="en-US" sz="3200" dirty="0">
                <a:latin typeface="Candara" panose="020E0502030303020204" pitchFamily="34" charset="0"/>
              </a:rPr>
              <a:t>approaches</a:t>
            </a:r>
          </a:p>
        </p:txBody>
      </p:sp>
      <p:sp>
        <p:nvSpPr>
          <p:cNvPr id="4" name="Rounded Rectangle 3"/>
          <p:cNvSpPr/>
          <p:nvPr/>
        </p:nvSpPr>
        <p:spPr>
          <a:xfrm>
            <a:off x="5932449" y="1103971"/>
            <a:ext cx="6072140" cy="468351"/>
          </a:xfrm>
          <a:prstGeom prst="roundRect">
            <a:avLst/>
          </a:prstGeom>
          <a:solidFill>
            <a:schemeClr val="bg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2800" dirty="0">
                <a:solidFill>
                  <a:srgbClr val="000000"/>
                </a:solidFill>
                <a:latin typeface="Candara" panose="020E0502030303020204" pitchFamily="34" charset="0"/>
                <a:cs typeface="Arial"/>
              </a:rPr>
              <a:t>What women do (roles), skills…</a:t>
            </a:r>
          </a:p>
        </p:txBody>
      </p:sp>
      <p:sp>
        <p:nvSpPr>
          <p:cNvPr id="6" name="TextBox 5"/>
          <p:cNvSpPr txBox="1"/>
          <p:nvPr/>
        </p:nvSpPr>
        <p:spPr>
          <a:xfrm>
            <a:off x="0" y="43900"/>
            <a:ext cx="3358612" cy="584775"/>
          </a:xfrm>
          <a:prstGeom prst="rect">
            <a:avLst/>
          </a:prstGeom>
          <a:noFill/>
        </p:spPr>
        <p:txBody>
          <a:bodyPr wrap="none" rtlCol="0">
            <a:spAutoFit/>
          </a:bodyPr>
          <a:lstStyle/>
          <a:p>
            <a:r>
              <a:rPr lang="en-MY" sz="3200" dirty="0">
                <a:latin typeface="Candara" panose="020E0502030303020204" pitchFamily="34" charset="0"/>
              </a:rPr>
              <a:t>2. Changing Depth</a:t>
            </a:r>
          </a:p>
        </p:txBody>
      </p:sp>
    </p:spTree>
    <p:extLst>
      <p:ext uri="{BB962C8B-B14F-4D97-AF65-F5344CB8AC3E}">
        <p14:creationId xmlns:p14="http://schemas.microsoft.com/office/powerpoint/2010/main" val="18111394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FISH_Color_Palette">
  <a:themeElements>
    <a:clrScheme name="Custom 2">
      <a:dk1>
        <a:sysClr val="windowText" lastClr="000000"/>
      </a:dk1>
      <a:lt1>
        <a:sysClr val="window" lastClr="FFFFFF"/>
      </a:lt1>
      <a:dk2>
        <a:srgbClr val="0071A1"/>
      </a:dk2>
      <a:lt2>
        <a:srgbClr val="5FB9B7"/>
      </a:lt2>
      <a:accent1>
        <a:srgbClr val="225826"/>
      </a:accent1>
      <a:accent2>
        <a:srgbClr val="6CB339"/>
      </a:accent2>
      <a:accent3>
        <a:srgbClr val="004678"/>
      </a:accent3>
      <a:accent4>
        <a:srgbClr val="F5BB34"/>
      </a:accent4>
      <a:accent5>
        <a:srgbClr val="DD5D26"/>
      </a:accent5>
      <a:accent6>
        <a:srgbClr val="CB0035"/>
      </a:accent6>
      <a:hlink>
        <a:srgbClr val="9F6A3A"/>
      </a:hlink>
      <a:folHlink>
        <a:srgbClr val="6A195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1_Office Theme">
  <a:themeElements>
    <a:clrScheme name="Jetfabrik - Coloured 17 - Light">
      <a:dk1>
        <a:srgbClr val="737572"/>
      </a:dk1>
      <a:lt1>
        <a:sysClr val="window" lastClr="FFFFFF"/>
      </a:lt1>
      <a:dk2>
        <a:srgbClr val="445469"/>
      </a:dk2>
      <a:lt2>
        <a:srgbClr val="FFFFFF"/>
      </a:lt2>
      <a:accent1>
        <a:srgbClr val="0E80C9"/>
      </a:accent1>
      <a:accent2>
        <a:srgbClr val="119CF4"/>
      </a:accent2>
      <a:accent3>
        <a:srgbClr val="445469"/>
      </a:accent3>
      <a:accent4>
        <a:srgbClr val="8AC153"/>
      </a:accent4>
      <a:accent5>
        <a:srgbClr val="BAEF69"/>
      </a:accent5>
      <a:accent6>
        <a:srgbClr val="A9A8AB"/>
      </a:accent6>
      <a:hlink>
        <a:srgbClr val="0E80C9"/>
      </a:hlink>
      <a:folHlink>
        <a:srgbClr val="0EA3FF"/>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4.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D877A59C0363A445ADB3EBF5A4586660" ma:contentTypeVersion="12" ma:contentTypeDescription="Een nieuw document maken." ma:contentTypeScope="" ma:versionID="cca4b043c887ccbf4b5fa1fb241bd7b5">
  <xsd:schema xmlns:xsd="http://www.w3.org/2001/XMLSchema" xmlns:xs="http://www.w3.org/2001/XMLSchema" xmlns:p="http://schemas.microsoft.com/office/2006/metadata/properties" xmlns:ns2="07f4b9fa-f85b-4a7b-9986-58f9a8e4f3ff" xmlns:ns3="155a764d-ffd6-4084-bdfc-3de5c27504dd" targetNamespace="http://schemas.microsoft.com/office/2006/metadata/properties" ma:root="true" ma:fieldsID="f9dfcee256051e55d8a52a108d7e858c" ns2:_="" ns3:_="">
    <xsd:import namespace="07f4b9fa-f85b-4a7b-9986-58f9a8e4f3ff"/>
    <xsd:import namespace="155a764d-ffd6-4084-bdfc-3de5c27504d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LengthInSecond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7f4b9fa-f85b-4a7b-9986-58f9a8e4f3f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155a764d-ffd6-4084-bdfc-3de5c27504dd" elementFormDefault="qualified">
    <xsd:import namespace="http://schemas.microsoft.com/office/2006/documentManagement/types"/>
    <xsd:import namespace="http://schemas.microsoft.com/office/infopath/2007/PartnerControls"/>
    <xsd:element name="SharedWithUsers" ma:index="18"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Gedeeld met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6A240FA-52FD-44E5-A262-1D06B62E9AC9}">
  <ds:schemaRefs>
    <ds:schemaRef ds:uri="http://schemas.microsoft.com/sharepoint/v3/contenttype/forms"/>
  </ds:schemaRefs>
</ds:datastoreItem>
</file>

<file path=customXml/itemProps2.xml><?xml version="1.0" encoding="utf-8"?>
<ds:datastoreItem xmlns:ds="http://schemas.openxmlformats.org/officeDocument/2006/customXml" ds:itemID="{B490F160-99BF-473E-9014-0FC7FD4F6AD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7f4b9fa-f85b-4a7b-9986-58f9a8e4f3ff"/>
    <ds:schemaRef ds:uri="155a764d-ffd6-4084-bdfc-3de5c27504d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C4F20BF-18B9-413A-A7CF-05565A149716}">
  <ds:schemaRefs>
    <ds:schemaRef ds:uri="http://purl.org/dc/terms/"/>
    <ds:schemaRef ds:uri="http://schemas.openxmlformats.org/package/2006/metadata/core-properties"/>
    <ds:schemaRef ds:uri="http://purl.org/dc/dcmitype/"/>
    <ds:schemaRef ds:uri="http://schemas.microsoft.com/office/infopath/2007/PartnerControls"/>
    <ds:schemaRef ds:uri="http://schemas.microsoft.com/office/2006/documentManagement/types"/>
    <ds:schemaRef ds:uri="http://purl.org/dc/elements/1.1/"/>
    <ds:schemaRef ds:uri="http://schemas.microsoft.com/office/2006/metadata/properties"/>
    <ds:schemaRef ds:uri="718a3620-8a28-4847-9100-66787a822161"/>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1235</TotalTime>
  <Words>2882</Words>
  <Application>Microsoft Office PowerPoint</Application>
  <PresentationFormat>Widescreen</PresentationFormat>
  <Paragraphs>348</Paragraphs>
  <Slides>30</Slides>
  <Notes>28</Notes>
  <HiddenSlides>0</HiddenSlides>
  <MMClips>0</MMClips>
  <ScaleCrop>false</ScaleCrop>
  <HeadingPairs>
    <vt:vector size="6" baseType="variant">
      <vt:variant>
        <vt:lpstr>Fonts Used</vt:lpstr>
      </vt:variant>
      <vt:variant>
        <vt:i4>12</vt:i4>
      </vt:variant>
      <vt:variant>
        <vt:lpstr>Theme</vt:lpstr>
      </vt:variant>
      <vt:variant>
        <vt:i4>3</vt:i4>
      </vt:variant>
      <vt:variant>
        <vt:lpstr>Slide Titles</vt:lpstr>
      </vt:variant>
      <vt:variant>
        <vt:i4>30</vt:i4>
      </vt:variant>
    </vt:vector>
  </HeadingPairs>
  <TitlesOfParts>
    <vt:vector size="45" baseType="lpstr">
      <vt:lpstr>Lato Light</vt:lpstr>
      <vt:lpstr>Arial</vt:lpstr>
      <vt:lpstr>Candara</vt:lpstr>
      <vt:lpstr>Verdana</vt:lpstr>
      <vt:lpstr>Arial Black</vt:lpstr>
      <vt:lpstr>Poppins</vt:lpstr>
      <vt:lpstr>Avenir</vt:lpstr>
      <vt:lpstr>Calibri</vt:lpstr>
      <vt:lpstr>Lato</vt:lpstr>
      <vt:lpstr>Wingdings</vt:lpstr>
      <vt:lpstr>Poppins Medium</vt:lpstr>
      <vt:lpstr>Broadway</vt:lpstr>
      <vt:lpstr>Office Theme</vt:lpstr>
      <vt:lpstr>FISH_Color_Palette</vt:lpstr>
      <vt:lpstr>1_Office Theme</vt:lpstr>
      <vt:lpstr>TH4.1: Gender transformative approaches for equality in food systems: Emerging methodological insights</vt:lpstr>
      <vt:lpstr>PowerPoint Presentation</vt:lpstr>
      <vt:lpstr>The problem: The (too) slow road to gender equality </vt:lpstr>
      <vt:lpstr>Persistent (intersectional) gender inequalities in food systems…</vt:lpstr>
      <vt:lpstr>PowerPoint Presentation</vt:lpstr>
      <vt:lpstr>Gender transformative approaches (GTA) as an emerging trajectory</vt:lpstr>
      <vt:lpstr>PowerPoint Presentation</vt:lpstr>
      <vt:lpstr>PowerPoint Presentation</vt:lpstr>
      <vt:lpstr>PowerPoint Presentation</vt:lpstr>
      <vt:lpstr>PowerPoint Presentation</vt:lpstr>
      <vt:lpstr>PowerPoint Presentation</vt:lpstr>
      <vt:lpstr>PowerPoint Presentation</vt:lpstr>
      <vt:lpstr>Project &amp; program GTA methods up to community scale: What do we know? </vt:lpstr>
      <vt:lpstr>   Q1. Local scale GTA methods: what do we know?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4. Beyond projects and programs, beyond local: GTA methods @scale?</vt:lpstr>
      <vt:lpstr>Q2. Is engaging just up to local scale sufficient?  </vt:lpstr>
      <vt:lpstr>Beyond community: Emerging strategies @ scale</vt:lpstr>
      <vt:lpstr>Beyond community:  Foundations for change</vt:lpstr>
      <vt:lpstr>Foundations for change:  strategies</vt:lpstr>
      <vt:lpstr>5. Emerging Lessons</vt:lpstr>
      <vt:lpstr>PowerPoint Presentation</vt:lpstr>
      <vt:lpstr>PowerPoint Presentation</vt:lpstr>
      <vt:lpstr>Resources drawn on for this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CBRM as inclusive fisheries governance</dc:title>
  <dc:creator>Kleiber, Danika</dc:creator>
  <cp:lastModifiedBy>Peter Ballantyne</cp:lastModifiedBy>
  <cp:revision>156</cp:revision>
  <dcterms:created xsi:type="dcterms:W3CDTF">2019-11-25T09:30:52Z</dcterms:created>
  <dcterms:modified xsi:type="dcterms:W3CDTF">2021-12-20T10:04:28Z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0x010100D877A59C0363A445ADB3EBF5A4586660</vt:lpwstr>
  </property>
</Properties>
</file>