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8"/>
  </p:notesMasterIdLst>
  <p:sldIdLst>
    <p:sldId id="256" r:id="rId2"/>
    <p:sldId id="258" r:id="rId3"/>
    <p:sldId id="405" r:id="rId4"/>
    <p:sldId id="406" r:id="rId5"/>
    <p:sldId id="418" r:id="rId6"/>
    <p:sldId id="408" r:id="rId7"/>
    <p:sldId id="407" r:id="rId8"/>
    <p:sldId id="409" r:id="rId9"/>
    <p:sldId id="410" r:id="rId10"/>
    <p:sldId id="411" r:id="rId11"/>
    <p:sldId id="433" r:id="rId12"/>
    <p:sldId id="417" r:id="rId13"/>
    <p:sldId id="412" r:id="rId14"/>
    <p:sldId id="413" r:id="rId15"/>
    <p:sldId id="416" r:id="rId16"/>
    <p:sldId id="419" r:id="rId17"/>
    <p:sldId id="420" r:id="rId18"/>
    <p:sldId id="404" r:id="rId19"/>
    <p:sldId id="421" r:id="rId20"/>
    <p:sldId id="424" r:id="rId21"/>
    <p:sldId id="423" r:id="rId22"/>
    <p:sldId id="425" r:id="rId23"/>
    <p:sldId id="428" r:id="rId24"/>
    <p:sldId id="426" r:id="rId25"/>
    <p:sldId id="427" r:id="rId26"/>
    <p:sldId id="29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26" autoAdjust="0"/>
    <p:restoredTop sz="72248" autoAdjust="0"/>
  </p:normalViewPr>
  <p:slideViewPr>
    <p:cSldViewPr>
      <p:cViewPr varScale="1">
        <p:scale>
          <a:sx n="45" d="100"/>
          <a:sy n="45" d="100"/>
        </p:scale>
        <p:origin x="1952"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0FCB0-A123-48E2-BABB-688652D2FB0F}" type="datetimeFigureOut">
              <a:rPr lang="en-CA" smtClean="0"/>
              <a:t>2019-07-24</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B77FC-DA7D-431F-A49C-5F2B358B3CF4}" type="slidenum">
              <a:rPr lang="en-CA" smtClean="0"/>
              <a:t>‹#›</a:t>
            </a:fld>
            <a:endParaRPr lang="en-CA"/>
          </a:p>
        </p:txBody>
      </p:sp>
    </p:spTree>
    <p:extLst>
      <p:ext uri="{BB962C8B-B14F-4D97-AF65-F5344CB8AC3E}">
        <p14:creationId xmlns:p14="http://schemas.microsoft.com/office/powerpoint/2010/main" val="104664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82B77FC-DA7D-431F-A49C-5F2B358B3CF4}" type="slidenum">
              <a:rPr lang="en-CA" smtClean="0"/>
              <a:t>2</a:t>
            </a:fld>
            <a:endParaRPr lang="en-CA"/>
          </a:p>
        </p:txBody>
      </p:sp>
    </p:spTree>
    <p:extLst>
      <p:ext uri="{BB962C8B-B14F-4D97-AF65-F5344CB8AC3E}">
        <p14:creationId xmlns:p14="http://schemas.microsoft.com/office/powerpoint/2010/main" val="3024179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then there is also an institution called the Internet Governance Forum, which is a multi-stakeholder…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The IGF is “soft governance” as it stops short of rule-making but has an</a:t>
            </a:r>
            <a:r>
              <a:rPr lang="en-CA" u="none" baseline="0" dirty="0"/>
              <a:t> important </a:t>
            </a:r>
            <a:r>
              <a:rPr lang="en-CA" u="none" dirty="0"/>
              <a:t>role to play in addressing global Internet issues.</a:t>
            </a:r>
          </a:p>
        </p:txBody>
      </p:sp>
      <p:sp>
        <p:nvSpPr>
          <p:cNvPr id="4" name="Slide Number Placeholder 3"/>
          <p:cNvSpPr>
            <a:spLocks noGrp="1"/>
          </p:cNvSpPr>
          <p:nvPr>
            <p:ph type="sldNum" sz="quarter" idx="10"/>
          </p:nvPr>
        </p:nvSpPr>
        <p:spPr/>
        <p:txBody>
          <a:bodyPr/>
          <a:lstStyle/>
          <a:p>
            <a:fld id="{C82B77FC-DA7D-431F-A49C-5F2B358B3CF4}" type="slidenum">
              <a:rPr lang="en-CA" smtClean="0"/>
              <a:t>11</a:t>
            </a:fld>
            <a:endParaRPr lang="en-CA"/>
          </a:p>
        </p:txBody>
      </p:sp>
    </p:spTree>
    <p:extLst>
      <p:ext uri="{BB962C8B-B14F-4D97-AF65-F5344CB8AC3E}">
        <p14:creationId xmlns:p14="http://schemas.microsoft.com/office/powerpoint/2010/main" val="4719809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so we’ve mentioned</a:t>
            </a:r>
            <a:r>
              <a:rPr lang="en-CA" baseline="0" dirty="0"/>
              <a:t> copyright but let’s look at what it means today, in this digital age. Copyright is defined as…</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baseline="0" dirty="0"/>
              <a:t>Efforts…: The </a:t>
            </a:r>
            <a:r>
              <a:rPr lang="en-CA" dirty="0"/>
              <a:t>IGF is trying to facilitate a common understanding among policymakers</a:t>
            </a:r>
            <a:r>
              <a:rPr lang="en-CA" baseline="0" dirty="0"/>
              <a:t> </a:t>
            </a:r>
            <a:r>
              <a:rPr lang="en-CA" dirty="0"/>
              <a:t>and address risks and challenges that arise.</a:t>
            </a:r>
          </a:p>
        </p:txBody>
      </p:sp>
      <p:sp>
        <p:nvSpPr>
          <p:cNvPr id="4" name="Slide Number Placeholder 3"/>
          <p:cNvSpPr>
            <a:spLocks noGrp="1"/>
          </p:cNvSpPr>
          <p:nvPr>
            <p:ph type="sldNum" sz="quarter" idx="10"/>
          </p:nvPr>
        </p:nvSpPr>
        <p:spPr/>
        <p:txBody>
          <a:bodyPr/>
          <a:lstStyle/>
          <a:p>
            <a:fld id="{C82B77FC-DA7D-431F-A49C-5F2B358B3CF4}" type="slidenum">
              <a:rPr lang="en-CA" smtClean="0"/>
              <a:t>12</a:t>
            </a:fld>
            <a:endParaRPr lang="en-CA"/>
          </a:p>
        </p:txBody>
      </p:sp>
    </p:spTree>
    <p:extLst>
      <p:ext uri="{BB962C8B-B14F-4D97-AF65-F5344CB8AC3E}">
        <p14:creationId xmlns:p14="http://schemas.microsoft.com/office/powerpoint/2010/main" val="41490423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in reaction to</a:t>
            </a:r>
            <a:r>
              <a:rPr lang="en-CA" baseline="0" dirty="0"/>
              <a:t> the tightly controlled publishing world, and building upon the Open Source movement in information technology, open access regimes were created to address some of the issues of publishing content on the internet, giving free </a:t>
            </a:r>
            <a:r>
              <a:rPr lang="en-CA" baseline="0" dirty="0" err="1"/>
              <a:t>availabilty</a:t>
            </a:r>
            <a:r>
              <a:rPr lang="en-CA" baseline="0" dirty="0"/>
              <a:t>…</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Two</a:t>
            </a:r>
            <a:r>
              <a:rPr lang="en-CA" u="none" baseline="0" dirty="0"/>
              <a:t> degrees…</a:t>
            </a:r>
            <a:r>
              <a:rPr lang="en-CA" u="none" dirty="0"/>
              <a:t>: Gratis means “access</a:t>
            </a:r>
            <a:r>
              <a:rPr lang="en-CA" u="none" baseline="0" dirty="0"/>
              <a:t> and use it”. </a:t>
            </a:r>
            <a:r>
              <a:rPr lang="en-CA" u="none" baseline="0" dirty="0" err="1"/>
              <a:t>Libre</a:t>
            </a:r>
            <a:r>
              <a:rPr lang="en-CA" u="none" baseline="0" dirty="0"/>
              <a:t> means “access, modify and reuse it”. This was mainly the case in the Open Source movement with code.</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13</a:t>
            </a:fld>
            <a:endParaRPr lang="en-CA"/>
          </a:p>
        </p:txBody>
      </p:sp>
    </p:spTree>
    <p:extLst>
      <p:ext uri="{BB962C8B-B14F-4D97-AF65-F5344CB8AC3E}">
        <p14:creationId xmlns:p14="http://schemas.microsoft.com/office/powerpoint/2010/main" val="24927504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there is</a:t>
            </a:r>
            <a:r>
              <a:rPr lang="en-CA" baseline="0" dirty="0"/>
              <a:t> a type of</a:t>
            </a:r>
            <a:r>
              <a:rPr lang="en-CA" dirty="0"/>
              <a:t> “</a:t>
            </a:r>
            <a:r>
              <a:rPr lang="en-CA" dirty="0" err="1"/>
              <a:t>libre</a:t>
            </a:r>
            <a:r>
              <a:rPr lang="en-CA" dirty="0"/>
              <a:t>” licences that are more and more used called Creative Commons. All CC licenses…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CC is a non-profit organisation founded</a:t>
            </a:r>
            <a:r>
              <a:rPr lang="en-CA" u="none" baseline="0" dirty="0"/>
              <a:t> on 2001. </a:t>
            </a:r>
            <a:r>
              <a:rPr lang="en-CA" dirty="0"/>
              <a:t>Creative Commons licenses do not replace copyright, but are based upon it. </a:t>
            </a:r>
          </a:p>
        </p:txBody>
      </p:sp>
      <p:sp>
        <p:nvSpPr>
          <p:cNvPr id="4" name="Slide Number Placeholder 3"/>
          <p:cNvSpPr>
            <a:spLocks noGrp="1"/>
          </p:cNvSpPr>
          <p:nvPr>
            <p:ph type="sldNum" sz="quarter" idx="10"/>
          </p:nvPr>
        </p:nvSpPr>
        <p:spPr/>
        <p:txBody>
          <a:bodyPr/>
          <a:lstStyle/>
          <a:p>
            <a:fld id="{C82B77FC-DA7D-431F-A49C-5F2B358B3CF4}" type="slidenum">
              <a:rPr lang="en-CA" smtClean="0"/>
              <a:t>14</a:t>
            </a:fld>
            <a:endParaRPr lang="en-CA"/>
          </a:p>
        </p:txBody>
      </p:sp>
    </p:spTree>
    <p:extLst>
      <p:ext uri="{BB962C8B-B14F-4D97-AF65-F5344CB8AC3E}">
        <p14:creationId xmlns:p14="http://schemas.microsoft.com/office/powerpoint/2010/main" val="2275632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those 4 conditions</a:t>
            </a:r>
            <a:r>
              <a:rPr lang="en-CA" baseline="0" dirty="0"/>
              <a:t> can be used together, creating in total 16…</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Unfortunately, this doesn’t explain much…</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15</a:t>
            </a:fld>
            <a:endParaRPr lang="en-CA"/>
          </a:p>
        </p:txBody>
      </p:sp>
    </p:spTree>
    <p:extLst>
      <p:ext uri="{BB962C8B-B14F-4D97-AF65-F5344CB8AC3E}">
        <p14:creationId xmlns:p14="http://schemas.microsoft.com/office/powerpoint/2010/main" val="1480650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here are two examples from</a:t>
            </a:r>
            <a:r>
              <a:rPr lang="en-CA" baseline="0" dirty="0"/>
              <a:t> ARD and development, first the CIAT Flickr…</a:t>
            </a:r>
            <a:endParaRPr lang="en-CA"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effectLst/>
              </a:rPr>
              <a:t>This means you can download the shots directly from the site for your own, non-commercial use, provided you remember to credit and let them</a:t>
            </a:r>
            <a:r>
              <a:rPr lang="en-CA" baseline="0" dirty="0">
                <a:effectLst/>
              </a:rPr>
              <a:t> </a:t>
            </a:r>
            <a:r>
              <a:rPr lang="en-CA" dirty="0">
                <a:effectLst/>
              </a:rPr>
              <a:t>know when and where you use them.</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16</a:t>
            </a:fld>
            <a:endParaRPr lang="en-CA"/>
          </a:p>
        </p:txBody>
      </p:sp>
    </p:spTree>
    <p:extLst>
      <p:ext uri="{BB962C8B-B14F-4D97-AF65-F5344CB8AC3E}">
        <p14:creationId xmlns:p14="http://schemas.microsoft.com/office/powerpoint/2010/main" val="5304748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are here</a:t>
            </a:r>
            <a:r>
              <a:rPr lang="en-CA" baseline="0" dirty="0"/>
              <a:t> is the </a:t>
            </a:r>
            <a:r>
              <a:rPr lang="en-CA" dirty="0"/>
              <a:t>KS toolkit that</a:t>
            </a:r>
            <a:r>
              <a:rPr lang="en-CA" baseline="0" dirty="0"/>
              <a:t> w</a:t>
            </a:r>
            <a:r>
              <a:rPr lang="en-CA" dirty="0"/>
              <a:t>e mentioned yesterday. The contributions to…</a:t>
            </a:r>
          </a:p>
          <a:p>
            <a:pPr marL="171450" indent="-171450">
              <a:buFont typeface="Arial" panose="020B0604020202020204" pitchFamily="34" charset="0"/>
              <a:buChar char="•"/>
            </a:pPr>
            <a:r>
              <a:rPr lang="en-CA" dirty="0"/>
              <a:t>So this means that you can adapt, and even sell your adaption, as long as you mention the KS Toolkit and keep</a:t>
            </a:r>
            <a:r>
              <a:rPr lang="en-CA" baseline="0" dirty="0"/>
              <a:t> the same license.</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17</a:t>
            </a:fld>
            <a:endParaRPr lang="en-CA"/>
          </a:p>
        </p:txBody>
      </p:sp>
    </p:spTree>
    <p:extLst>
      <p:ext uri="{BB962C8B-B14F-4D97-AF65-F5344CB8AC3E}">
        <p14:creationId xmlns:p14="http://schemas.microsoft.com/office/powerpoint/2010/main" val="36985371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another current issue affecting KM is the actual environment in which we are working</a:t>
            </a:r>
            <a:r>
              <a:rPr lang="en-CA" baseline="0" dirty="0"/>
              <a:t> and the importance…</a:t>
            </a:r>
            <a:endParaRPr lang="en-CA" dirty="0"/>
          </a:p>
          <a:p>
            <a:pPr marL="171450" indent="-171450">
              <a:buFont typeface="Arial" panose="020B0604020202020204" pitchFamily="34" charset="0"/>
              <a:buChar char="•"/>
            </a:pPr>
            <a:r>
              <a:rPr lang="en-CA" dirty="0"/>
              <a:t>Web…:</a:t>
            </a:r>
            <a:r>
              <a:rPr lang="en-CA" baseline="0" dirty="0"/>
              <a:t> w</a:t>
            </a:r>
            <a:r>
              <a:rPr lang="en-CA" dirty="0"/>
              <a:t>e’ve already talked about packaging</a:t>
            </a:r>
            <a:r>
              <a:rPr lang="en-CA" baseline="0" dirty="0"/>
              <a:t> knowledge for a specific audience, most of it on the Web. Now the Web may not be the most appropriate technology for many of our stakeholders.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19</a:t>
            </a:fld>
            <a:endParaRPr lang="en-CA"/>
          </a:p>
        </p:txBody>
      </p:sp>
    </p:spTree>
    <p:extLst>
      <p:ext uri="{BB962C8B-B14F-4D97-AF65-F5344CB8AC3E}">
        <p14:creationId xmlns:p14="http://schemas.microsoft.com/office/powerpoint/2010/main" val="3109806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the packaging</a:t>
            </a:r>
            <a:r>
              <a:rPr lang="en-CA" baseline="0" dirty="0"/>
              <a:t> of knowledge needs to be relevant… </a:t>
            </a:r>
            <a:endParaRPr lang="en-CA" dirty="0"/>
          </a:p>
          <a:p>
            <a:pPr marL="171450" indent="-171450">
              <a:buFont typeface="Arial" panose="020B0604020202020204" pitchFamily="34" charset="0"/>
              <a:buChar char="•"/>
            </a:pPr>
            <a:r>
              <a:rPr lang="en-CA" dirty="0"/>
              <a:t>The bottom</a:t>
            </a:r>
            <a:r>
              <a:rPr lang="en-CA" baseline="0" dirty="0"/>
              <a:t> line is consider what is best for each audience.</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20</a:t>
            </a:fld>
            <a:endParaRPr lang="en-CA"/>
          </a:p>
        </p:txBody>
      </p:sp>
    </p:spTree>
    <p:extLst>
      <p:ext uri="{BB962C8B-B14F-4D97-AF65-F5344CB8AC3E}">
        <p14:creationId xmlns:p14="http://schemas.microsoft.com/office/powerpoint/2010/main" val="3966604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here is an example of participatory</a:t>
            </a:r>
            <a:r>
              <a:rPr lang="en-CA" baseline="0" dirty="0"/>
              <a:t> </a:t>
            </a:r>
            <a:r>
              <a:rPr lang="en-CA" dirty="0"/>
              <a:t>radio as used by Farm</a:t>
            </a:r>
            <a:r>
              <a:rPr lang="en-CA" baseline="0" dirty="0"/>
              <a:t> Radio International. Radio is still one on the best ways to reach farmers, as 76%...</a:t>
            </a:r>
            <a:endParaRPr lang="en-CA" dirty="0"/>
          </a:p>
          <a:p>
            <a:pPr marL="171450" indent="-171450">
              <a:buFont typeface="Arial" panose="020B0604020202020204" pitchFamily="34" charset="0"/>
              <a:buChar char="•"/>
            </a:pPr>
            <a:r>
              <a:rPr lang="en-CA" dirty="0"/>
              <a:t>This short clip gives an example</a:t>
            </a:r>
            <a:r>
              <a:rPr lang="en-CA" baseline="0" dirty="0"/>
              <a:t> of one of FRI’s interactive radio program (1 minute 19 </a:t>
            </a:r>
            <a:r>
              <a:rPr lang="en-CA" baseline="0" dirty="0" err="1"/>
              <a:t>secs</a:t>
            </a:r>
            <a:r>
              <a:rPr lang="en-CA" baseline="0" dirty="0"/>
              <a:t>).</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21</a:t>
            </a:fld>
            <a:endParaRPr lang="en-CA"/>
          </a:p>
        </p:txBody>
      </p:sp>
    </p:spTree>
    <p:extLst>
      <p:ext uri="{BB962C8B-B14F-4D97-AF65-F5344CB8AC3E}">
        <p14:creationId xmlns:p14="http://schemas.microsoft.com/office/powerpoint/2010/main" val="1376287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as we know KM came</a:t>
            </a:r>
            <a:r>
              <a:rPr lang="en-CA" baseline="0" dirty="0"/>
              <a:t> out of the knowledge economy, and the internet or the web is central to the knowledge economy. In the beginning…</a:t>
            </a:r>
            <a:endParaRPr lang="en-CA" u="sng" baseline="0"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baseline="0" dirty="0"/>
              <a:t>Social media…: some people refer to it as Web 2.0</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baseline="0" dirty="0"/>
              <a:t>Democratisation…: this, of course, comes with its own different set of challenges, which we’ll talk about later.</a:t>
            </a:r>
            <a:endParaRPr lang="en-CA"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a:t>
            </a:fld>
            <a:endParaRPr lang="en-CA"/>
          </a:p>
        </p:txBody>
      </p:sp>
    </p:spTree>
    <p:extLst>
      <p:ext uri="{BB962C8B-B14F-4D97-AF65-F5344CB8AC3E}">
        <p14:creationId xmlns:p14="http://schemas.microsoft.com/office/powerpoint/2010/main" val="18342786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this example is from Rice Mobile Philippines. Farmers</a:t>
            </a:r>
            <a:r>
              <a:rPr lang="en-CA" baseline="0" dirty="0"/>
              <a:t> can choose…</a:t>
            </a:r>
            <a:endParaRPr lang="en-CA" dirty="0"/>
          </a:p>
          <a:p>
            <a:pPr marL="171450" indent="-171450">
              <a:buFont typeface="Arial" panose="020B0604020202020204" pitchFamily="34" charset="0"/>
              <a:buChar char="•"/>
            </a:pPr>
            <a:r>
              <a:rPr lang="en-CA" dirty="0"/>
              <a:t>This is a</a:t>
            </a:r>
            <a:r>
              <a:rPr lang="en-CA" baseline="0" dirty="0"/>
              <a:t> service that is available on a regular mobile phone, or on the web.</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22</a:t>
            </a:fld>
            <a:endParaRPr lang="en-CA"/>
          </a:p>
        </p:txBody>
      </p:sp>
    </p:spTree>
    <p:extLst>
      <p:ext uri="{BB962C8B-B14F-4D97-AF65-F5344CB8AC3E}">
        <p14:creationId xmlns:p14="http://schemas.microsoft.com/office/powerpoint/2010/main" val="42545584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in</a:t>
            </a:r>
            <a:r>
              <a:rPr lang="en-CA" baseline="0" dirty="0"/>
              <a:t> t</a:t>
            </a:r>
            <a:r>
              <a:rPr lang="en-CA" dirty="0"/>
              <a:t>his last example, BROSDI in Uganda had an agricultural knowledge sharing project… </a:t>
            </a:r>
          </a:p>
          <a:p>
            <a:pPr marL="171450" indent="-171450">
              <a:buFont typeface="Arial" panose="020B0604020202020204" pitchFamily="34" charset="0"/>
              <a:buChar char="•"/>
            </a:pPr>
            <a:r>
              <a:rPr lang="en-CA" baseline="0" dirty="0"/>
              <a:t>They were reaching out to a broad audience and used a broad mix of formats.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23</a:t>
            </a:fld>
            <a:endParaRPr lang="en-CA"/>
          </a:p>
        </p:txBody>
      </p:sp>
    </p:spTree>
    <p:extLst>
      <p:ext uri="{BB962C8B-B14F-4D97-AF65-F5344CB8AC3E}">
        <p14:creationId xmlns:p14="http://schemas.microsoft.com/office/powerpoint/2010/main" val="19361741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let’s take some time to reflect and discuss creating knowledge</a:t>
            </a:r>
            <a:r>
              <a:rPr lang="en-CA" baseline="0" dirty="0"/>
              <a:t> on our own context…</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See Unit 7 Exercise</a:t>
            </a:r>
            <a:r>
              <a:rPr lang="en-CA" baseline="0" dirty="0"/>
              <a:t> notes</a:t>
            </a:r>
            <a:endParaRPr lang="en-CA"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25</a:t>
            </a:fld>
            <a:endParaRPr lang="en-CA"/>
          </a:p>
        </p:txBody>
      </p:sp>
    </p:spTree>
    <p:extLst>
      <p:ext uri="{BB962C8B-B14F-4D97-AF65-F5344CB8AC3E}">
        <p14:creationId xmlns:p14="http://schemas.microsoft.com/office/powerpoint/2010/main" val="3096090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this fact</a:t>
            </a:r>
            <a:r>
              <a:rPr lang="en-CA" baseline="0" dirty="0"/>
              <a:t> that everyone can publish content we are calling </a:t>
            </a:r>
            <a:r>
              <a:rPr lang="en-CA" dirty="0"/>
              <a:t>“knowledge creation”. Here is the examples</a:t>
            </a:r>
            <a:r>
              <a:rPr lang="en-CA" baseline="0" dirty="0"/>
              <a:t> of two tools which allow you to do that.</a:t>
            </a:r>
            <a:endParaRPr lang="en-CA" dirty="0"/>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Blog: Blogging in a crisis, for example: live blogging the crisis in the Ukraine</a:t>
            </a:r>
            <a:endParaRPr lang="en-CA" dirty="0"/>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Microblog: </a:t>
            </a:r>
            <a:r>
              <a:rPr lang="en-CA" dirty="0"/>
              <a:t>Microblogging leading to consequences example: use of Twitter in the Arab Spring.</a:t>
            </a:r>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4</a:t>
            </a:fld>
            <a:endParaRPr lang="en-CA"/>
          </a:p>
        </p:txBody>
      </p:sp>
    </p:spTree>
    <p:extLst>
      <p:ext uri="{BB962C8B-B14F-4D97-AF65-F5344CB8AC3E}">
        <p14:creationId xmlns:p14="http://schemas.microsoft.com/office/powerpoint/2010/main" val="1289165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the other notion which</a:t>
            </a:r>
            <a:r>
              <a:rPr lang="en-CA" baseline="0" dirty="0"/>
              <a:t> has developed with social media is knowledge co-creation, which is defined as…</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Crowdsourcing: Crowdsourcing is a subset of co-creation.</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Best example…: And Wikipedia is done using a wiki. If your recall, a wiki is a simple web site that can be updated by many users.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5</a:t>
            </a:fld>
            <a:endParaRPr lang="en-CA"/>
          </a:p>
        </p:txBody>
      </p:sp>
    </p:spTree>
    <p:extLst>
      <p:ext uri="{BB962C8B-B14F-4D97-AF65-F5344CB8AC3E}">
        <p14:creationId xmlns:p14="http://schemas.microsoft.com/office/powerpoint/2010/main" val="2740790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here are a</a:t>
            </a:r>
            <a:r>
              <a:rPr lang="en-CA" u="none" baseline="0" dirty="0"/>
              <a:t> couple of examples from ARD…</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baseline="0" dirty="0"/>
              <a:t>CIMMYT blog: one of the CGIAR centres, CIMMYT has an active blog where many staff members write articles.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baseline="0" dirty="0" err="1"/>
              <a:t>PermaWiki</a:t>
            </a:r>
            <a:r>
              <a:rPr lang="en-CA" u="none" baseline="0" dirty="0"/>
              <a:t>: it is a collaboration between </a:t>
            </a:r>
            <a:r>
              <a:rPr lang="en-CA" dirty="0"/>
              <a:t>permaculture designers, teachers, activists, project</a:t>
            </a:r>
            <a:r>
              <a:rPr lang="en-CA" baseline="0" dirty="0"/>
              <a:t> officers to create a public resource on permaculture.</a:t>
            </a:r>
            <a:endParaRPr lang="en-CA" u="none" dirty="0"/>
          </a:p>
        </p:txBody>
      </p:sp>
      <p:sp>
        <p:nvSpPr>
          <p:cNvPr id="4" name="Slide Number Placeholder 3"/>
          <p:cNvSpPr>
            <a:spLocks noGrp="1"/>
          </p:cNvSpPr>
          <p:nvPr>
            <p:ph type="sldNum" sz="quarter" idx="10"/>
          </p:nvPr>
        </p:nvSpPr>
        <p:spPr/>
        <p:txBody>
          <a:bodyPr/>
          <a:lstStyle/>
          <a:p>
            <a:fld id="{C82B77FC-DA7D-431F-A49C-5F2B358B3CF4}" type="slidenum">
              <a:rPr lang="en-CA" smtClean="0"/>
              <a:t>6</a:t>
            </a:fld>
            <a:endParaRPr lang="en-CA"/>
          </a:p>
        </p:txBody>
      </p:sp>
    </p:spTree>
    <p:extLst>
      <p:ext uri="{BB962C8B-B14F-4D97-AF65-F5344CB8AC3E}">
        <p14:creationId xmlns:p14="http://schemas.microsoft.com/office/powerpoint/2010/main" val="3523583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a:t>Link from last slide:… there is a huge potential</a:t>
            </a:r>
            <a:r>
              <a:rPr lang="en-CA" baseline="0" dirty="0"/>
              <a:t> to use social media for ARD and, although some have started, many organisations…</a:t>
            </a:r>
            <a:endParaRPr lang="en-CA" dirty="0"/>
          </a:p>
          <a:p>
            <a:pPr marL="171450" indent="-171450">
              <a:buFont typeface="Arial" panose="020B0604020202020204" pitchFamily="34" charset="0"/>
              <a:buChar char="•"/>
            </a:pPr>
            <a:r>
              <a:rPr lang="en-CA" baseline="0" dirty="0"/>
              <a:t>Potential…: social media application software (apps) have been created for e-extension in several African countries, as well as India, offering free of change information, advice and connecting farmers with each other.</a:t>
            </a:r>
          </a:p>
          <a:p>
            <a:pPr marL="171450" indent="-171450">
              <a:buFont typeface="Arial" panose="020B0604020202020204" pitchFamily="34" charset="0"/>
              <a:buChar char="•"/>
            </a:pPr>
            <a:r>
              <a:rPr lang="en-CA" baseline="0" dirty="0"/>
              <a:t>Linking social…: this was a key point from the CTA ICT4Ag conference in 2013. Youth are keen on what they see as “modern” and farming often isn’t see as such. Linking the two would make it seem more “sexy” to youth. </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7</a:t>
            </a:fld>
            <a:endParaRPr lang="en-CA"/>
          </a:p>
        </p:txBody>
      </p:sp>
    </p:spTree>
    <p:extLst>
      <p:ext uri="{BB962C8B-B14F-4D97-AF65-F5344CB8AC3E}">
        <p14:creationId xmlns:p14="http://schemas.microsoft.com/office/powerpoint/2010/main" val="1183836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a:t>
            </a:r>
            <a:r>
              <a:rPr lang="en-CA" u="none" dirty="0"/>
              <a:t>so</a:t>
            </a:r>
            <a:r>
              <a:rPr lang="en-CA" u="none" baseline="0" dirty="0"/>
              <a:t> while there is much potential, there are some issues with all this user-generated content, such as…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Variable</a:t>
            </a:r>
            <a:r>
              <a:rPr lang="en-CA" u="none" baseline="0" dirty="0"/>
              <a:t> quality</a:t>
            </a:r>
            <a:r>
              <a:rPr lang="en-CA" baseline="0" dirty="0"/>
              <a:t>: don’t believe everything you read on the internet!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baseline="0" dirty="0"/>
              <a:t>Privacy…: we find out more and more each day how what you do on the internet can be harmful.</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baseline="0" dirty="0"/>
              <a:t>Legal…: we will talk about legal issues in a couple of slides.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baseline="0" dirty="0"/>
              <a:t>Loss of control: this is a huge issue: who owns what? As users of the internet we have been conditioned to believe that everything is free and ideas are openly available for all to see and use.</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8</a:t>
            </a:fld>
            <a:endParaRPr lang="en-CA"/>
          </a:p>
        </p:txBody>
      </p:sp>
    </p:spTree>
    <p:extLst>
      <p:ext uri="{BB962C8B-B14F-4D97-AF65-F5344CB8AC3E}">
        <p14:creationId xmlns:p14="http://schemas.microsoft.com/office/powerpoint/2010/main" val="3276854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so let’s delve</a:t>
            </a:r>
            <a:r>
              <a:rPr lang="en-CA" baseline="0" dirty="0"/>
              <a:t> a bit more into intellectual property rights, often referred to as “copyright”. These are rights…</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IPR</a:t>
            </a:r>
            <a:r>
              <a:rPr lang="en-CA" u="none" baseline="0" dirty="0"/>
              <a:t> divided…: so copyright is actually only one part of it</a:t>
            </a:r>
            <a:endParaRPr lang="en-CA" u="none"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baseline="0" dirty="0"/>
              <a:t>Still a lot…: and most Internet users have no idea as to what they can use or not.</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9</a:t>
            </a:fld>
            <a:endParaRPr lang="en-CA"/>
          </a:p>
        </p:txBody>
      </p:sp>
    </p:spTree>
    <p:extLst>
      <p:ext uri="{BB962C8B-B14F-4D97-AF65-F5344CB8AC3E}">
        <p14:creationId xmlns:p14="http://schemas.microsoft.com/office/powerpoint/2010/main" val="2461504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then there is also the issue of legal frameworks around</a:t>
            </a:r>
            <a:r>
              <a:rPr lang="en-CA" baseline="0" dirty="0"/>
              <a:t> IPR. There are three different levels, national…</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National…: it</a:t>
            </a:r>
            <a:r>
              <a:rPr lang="en-CA" u="none" baseline="0" dirty="0"/>
              <a:t> is also difficult to enforce national internet law, since it is a global network.</a:t>
            </a:r>
            <a:endParaRPr lang="en-CA" u="none" dirty="0"/>
          </a:p>
        </p:txBody>
      </p:sp>
      <p:sp>
        <p:nvSpPr>
          <p:cNvPr id="4" name="Slide Number Placeholder 3"/>
          <p:cNvSpPr>
            <a:spLocks noGrp="1"/>
          </p:cNvSpPr>
          <p:nvPr>
            <p:ph type="sldNum" sz="quarter" idx="10"/>
          </p:nvPr>
        </p:nvSpPr>
        <p:spPr/>
        <p:txBody>
          <a:bodyPr/>
          <a:lstStyle/>
          <a:p>
            <a:fld id="{C82B77FC-DA7D-431F-A49C-5F2B358B3CF4}" type="slidenum">
              <a:rPr lang="en-CA" smtClean="0"/>
              <a:t>10</a:t>
            </a:fld>
            <a:endParaRPr lang="en-CA"/>
          </a:p>
        </p:txBody>
      </p:sp>
    </p:spTree>
    <p:extLst>
      <p:ext uri="{BB962C8B-B14F-4D97-AF65-F5344CB8AC3E}">
        <p14:creationId xmlns:p14="http://schemas.microsoft.com/office/powerpoint/2010/main" val="4066387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4B8F2451-FA66-4641-A051-ED3031E8E253}" type="datetimeFigureOut">
              <a:rPr lang="en-CA" smtClean="0"/>
              <a:t>2019-07-24</a:t>
            </a:fld>
            <a:endParaRPr lang="en-CA"/>
          </a:p>
        </p:txBody>
      </p:sp>
      <p:sp>
        <p:nvSpPr>
          <p:cNvPr id="20" name="Footer Placeholder 19"/>
          <p:cNvSpPr>
            <a:spLocks noGrp="1"/>
          </p:cNvSpPr>
          <p:nvPr>
            <p:ph type="ftr" sz="quarter" idx="11"/>
          </p:nvPr>
        </p:nvSpPr>
        <p:spPr/>
        <p:txBody>
          <a:bodyPr/>
          <a:lstStyle/>
          <a:p>
            <a:endParaRPr lang="en-CA"/>
          </a:p>
        </p:txBody>
      </p:sp>
      <p:sp>
        <p:nvSpPr>
          <p:cNvPr id="10" name="Slide Number Placeholder 9"/>
          <p:cNvSpPr>
            <a:spLocks noGrp="1"/>
          </p:cNvSpPr>
          <p:nvPr>
            <p:ph type="sldNum" sz="quarter" idx="12"/>
          </p:nvPr>
        </p:nvSpPr>
        <p:spPr/>
        <p:txBody>
          <a:bodyPr/>
          <a:lstStyle/>
          <a:p>
            <a:fld id="{BE8C97DF-CEB5-42E7-AF99-83FA8C503DD7}" type="slidenum">
              <a:rPr lang="en-CA" smtClean="0"/>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4B8F2451-FA66-4641-A051-ED3031E8E253}" type="datetimeFigureOut">
              <a:rPr lang="en-CA" smtClean="0"/>
              <a:t>2019-07-24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4B8F2451-FA66-4641-A051-ED3031E8E253}" type="datetimeFigureOut">
              <a:rPr lang="en-CA" smtClean="0"/>
              <a:t>2019-07-24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4B8F2451-FA66-4641-A051-ED3031E8E253}" type="datetimeFigureOut">
              <a:rPr lang="en-CA" smtClean="0"/>
              <a:t>2019-07-24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E8C97DF-CEB5-42E7-AF99-83FA8C503DD7}" type="slidenum">
              <a:rPr lang="en-CA" smtClean="0"/>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4B8F2451-FA66-4641-A051-ED3031E8E253}" type="datetimeFigureOut">
              <a:rPr lang="en-CA" smtClean="0"/>
              <a:t>2019-07-24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B8F2451-FA66-4641-A051-ED3031E8E253}" type="datetimeFigureOut">
              <a:rPr lang="en-CA" smtClean="0"/>
              <a:t>2019-07-24</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E8C97DF-CEB5-42E7-AF99-83FA8C503DD7}" type="slidenum">
              <a:rPr lang="en-CA" smtClean="0"/>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reativecommons.org/licenses/by-sa/3.0"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3.png"/><Relationship Id="rId4"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hyperlink" Target="http://www.cta.in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1852" y="2132856"/>
            <a:ext cx="7002596" cy="2520279"/>
          </a:xfrm>
        </p:spPr>
        <p:txBody>
          <a:bodyPr>
            <a:normAutofit/>
          </a:bodyPr>
          <a:lstStyle/>
          <a:p>
            <a:r>
              <a:rPr lang="en-GB" sz="4000" b="1" dirty="0">
                <a:solidFill>
                  <a:schemeClr val="accent4"/>
                </a:solidFill>
                <a:effectLst>
                  <a:outerShdw blurRad="38100" dist="38100" dir="2700000" algn="tl">
                    <a:srgbClr val="000000">
                      <a:alpha val="43137"/>
                    </a:srgbClr>
                  </a:outerShdw>
                </a:effectLst>
              </a:rPr>
              <a:t>Emerging Issues Influencing Knowledge Management</a:t>
            </a:r>
            <a:endParaRPr lang="en-CA" sz="4000" b="1" dirty="0">
              <a:solidFill>
                <a:schemeClr val="accent4"/>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619672" y="4797152"/>
            <a:ext cx="6625208" cy="504056"/>
          </a:xfrm>
        </p:spPr>
        <p:txBody>
          <a:bodyPr>
            <a:normAutofit fontScale="70000" lnSpcReduction="20000"/>
          </a:bodyPr>
          <a:lstStyle/>
          <a:p>
            <a:r>
              <a:rPr lang="en-CA" dirty="0">
                <a:solidFill>
                  <a:schemeClr val="accent4"/>
                </a:solidFill>
              </a:rPr>
              <a:t>Unit 7 of the K</a:t>
            </a:r>
            <a:r>
              <a:rPr lang="en-GB" dirty="0" err="1">
                <a:solidFill>
                  <a:schemeClr val="accent4"/>
                </a:solidFill>
              </a:rPr>
              <a:t>nowledge</a:t>
            </a:r>
            <a:r>
              <a:rPr lang="en-GB" dirty="0">
                <a:solidFill>
                  <a:schemeClr val="accent4"/>
                </a:solidFill>
              </a:rPr>
              <a:t> management in agriculture and rural development (KM4ARD) course</a:t>
            </a:r>
            <a:endParaRPr lang="en-CA" dirty="0">
              <a:solidFill>
                <a:schemeClr val="accent4"/>
              </a:solidFill>
            </a:endParaRPr>
          </a:p>
        </p:txBody>
      </p:sp>
      <p:pic>
        <p:nvPicPr>
          <p:cNvPr id="1026" name="Picture 2" descr="X:\KM\CTA\CTA.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97353" y="620688"/>
            <a:ext cx="1404499"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94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Legal frameworks </a:t>
            </a:r>
          </a:p>
        </p:txBody>
      </p:sp>
      <p:sp>
        <p:nvSpPr>
          <p:cNvPr id="3" name="Content Placeholder 2"/>
          <p:cNvSpPr>
            <a:spLocks noGrp="1"/>
          </p:cNvSpPr>
          <p:nvPr>
            <p:ph idx="1"/>
          </p:nvPr>
        </p:nvSpPr>
        <p:spPr>
          <a:xfrm>
            <a:off x="1435608" y="1447800"/>
            <a:ext cx="7168840" cy="5221560"/>
          </a:xfrm>
        </p:spPr>
        <p:txBody>
          <a:bodyPr>
            <a:normAutofit lnSpcReduction="10000"/>
          </a:bodyPr>
          <a:lstStyle/>
          <a:p>
            <a:r>
              <a:rPr lang="en-CA" dirty="0"/>
              <a:t>National: some – but not all - countries have legislation relating to IPR</a:t>
            </a:r>
          </a:p>
          <a:p>
            <a:r>
              <a:rPr lang="en-CA" dirty="0"/>
              <a:t>Regional:</a:t>
            </a:r>
          </a:p>
          <a:p>
            <a:pPr lvl="1"/>
            <a:r>
              <a:rPr lang="en-CA" dirty="0"/>
              <a:t>Specific bodies, for e.g. the African Regional Intellectual Property Organization (ARIPO)</a:t>
            </a:r>
          </a:p>
          <a:p>
            <a:pPr lvl="1"/>
            <a:r>
              <a:rPr lang="en-CA" dirty="0"/>
              <a:t>Within bodies, for e.g. the European Commission's Action Plan on the enforcement of Intellectual Property Rights</a:t>
            </a:r>
          </a:p>
          <a:p>
            <a:r>
              <a:rPr lang="en-CA" dirty="0"/>
              <a:t>International: World Intellectual Property Organization (WIPO) and World Trade Organization (WTO)</a:t>
            </a:r>
          </a:p>
          <a:p>
            <a:endParaRPr lang="en-CA" dirty="0"/>
          </a:p>
        </p:txBody>
      </p:sp>
    </p:spTree>
    <p:extLst>
      <p:ext uri="{BB962C8B-B14F-4D97-AF65-F5344CB8AC3E}">
        <p14:creationId xmlns:p14="http://schemas.microsoft.com/office/powerpoint/2010/main" val="1416868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Internet Governance Forum</a:t>
            </a:r>
          </a:p>
        </p:txBody>
      </p:sp>
      <p:sp>
        <p:nvSpPr>
          <p:cNvPr id="3" name="Content Placeholder 2"/>
          <p:cNvSpPr>
            <a:spLocks noGrp="1"/>
          </p:cNvSpPr>
          <p:nvPr>
            <p:ph idx="1"/>
          </p:nvPr>
        </p:nvSpPr>
        <p:spPr>
          <a:xfrm>
            <a:off x="1435608" y="1447800"/>
            <a:ext cx="5440648" cy="5221560"/>
          </a:xfrm>
        </p:spPr>
        <p:txBody>
          <a:bodyPr>
            <a:normAutofit fontScale="85000" lnSpcReduction="10000"/>
          </a:bodyPr>
          <a:lstStyle/>
          <a:p>
            <a:r>
              <a:rPr lang="en-CA" dirty="0"/>
              <a:t>Multi-stakeholder forum for policy dialogue on public policy issues relating to the Internet</a:t>
            </a:r>
          </a:p>
          <a:p>
            <a:r>
              <a:rPr lang="en-CA" dirty="0"/>
              <a:t>Governments, private sector, civil society, including the technical and academic community</a:t>
            </a:r>
          </a:p>
          <a:p>
            <a:r>
              <a:rPr lang="en-CA" dirty="0"/>
              <a:t>All are on equal basis in an open and inclusive process</a:t>
            </a:r>
          </a:p>
          <a:p>
            <a:r>
              <a:rPr lang="en-CA" dirty="0"/>
              <a:t>No negotiated outcomes, the IGF informs policymakers in both the public and private sectors</a:t>
            </a:r>
          </a:p>
          <a:p>
            <a:r>
              <a:rPr lang="en-CA" dirty="0"/>
              <a:t>Yearly meeting</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1412776"/>
            <a:ext cx="1885950" cy="61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0719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74638"/>
            <a:ext cx="7602048" cy="1143000"/>
          </a:xfrm>
        </p:spPr>
        <p:txBody>
          <a:bodyPr/>
          <a:lstStyle/>
          <a:p>
            <a:r>
              <a:rPr lang="en-CA" dirty="0">
                <a:solidFill>
                  <a:schemeClr val="accent4"/>
                </a:solidFill>
              </a:rPr>
              <a:t>Copyright in the digital age</a:t>
            </a:r>
          </a:p>
        </p:txBody>
      </p:sp>
      <p:sp>
        <p:nvSpPr>
          <p:cNvPr id="3" name="Content Placeholder 2"/>
          <p:cNvSpPr>
            <a:spLocks noGrp="1"/>
          </p:cNvSpPr>
          <p:nvPr>
            <p:ph idx="1"/>
          </p:nvPr>
        </p:nvSpPr>
        <p:spPr>
          <a:xfrm>
            <a:off x="1153709" y="1484784"/>
            <a:ext cx="5866563" cy="5184576"/>
          </a:xfrm>
        </p:spPr>
        <p:txBody>
          <a:bodyPr>
            <a:normAutofit fontScale="85000" lnSpcReduction="10000"/>
          </a:bodyPr>
          <a:lstStyle/>
          <a:p>
            <a:r>
              <a:rPr lang="en-CA" dirty="0"/>
              <a:t>Copyright: legal protection given to published works, forbidding anyone but the author from publishing or selling them</a:t>
            </a:r>
          </a:p>
          <a:p>
            <a:r>
              <a:rPr lang="en-CA" dirty="0"/>
              <a:t>Established to incentivise creation:  currently rewards more the publishers and distributors who take control of copyrights</a:t>
            </a:r>
          </a:p>
          <a:p>
            <a:r>
              <a:rPr lang="en-CA" dirty="0"/>
              <a:t>Millions of citizens are in daily breach of copyright, e.g. for shifting content from one device to another</a:t>
            </a:r>
          </a:p>
          <a:p>
            <a:r>
              <a:rPr lang="en-CA" dirty="0"/>
              <a:t>There are efforts to take this reality into account within legal frameworks</a:t>
            </a:r>
          </a:p>
          <a:p>
            <a:endParaRPr lang="en-CA" dirty="0"/>
          </a:p>
        </p:txBody>
      </p:sp>
      <p:pic>
        <p:nvPicPr>
          <p:cNvPr id="8194"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7086013" y="2420888"/>
            <a:ext cx="1869573" cy="1463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71074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Open access regimes</a:t>
            </a:r>
          </a:p>
        </p:txBody>
      </p:sp>
      <p:sp>
        <p:nvSpPr>
          <p:cNvPr id="3" name="Content Placeholder 2"/>
          <p:cNvSpPr>
            <a:spLocks noGrp="1"/>
          </p:cNvSpPr>
          <p:nvPr>
            <p:ph idx="1"/>
          </p:nvPr>
        </p:nvSpPr>
        <p:spPr>
          <a:xfrm>
            <a:off x="1435608" y="1447800"/>
            <a:ext cx="4936592" cy="5077544"/>
          </a:xfrm>
        </p:spPr>
        <p:txBody>
          <a:bodyPr>
            <a:normAutofit/>
          </a:bodyPr>
          <a:lstStyle/>
          <a:p>
            <a:r>
              <a:rPr lang="en-CA" dirty="0"/>
              <a:t>Open access regimes: </a:t>
            </a:r>
          </a:p>
          <a:p>
            <a:pPr lvl="1"/>
            <a:r>
              <a:rPr lang="en-CA" dirty="0"/>
              <a:t>Free availability permitting any users to read, download, copy, distribute, print, search, or link to the full texts of content</a:t>
            </a:r>
          </a:p>
          <a:p>
            <a:pPr lvl="1"/>
            <a:r>
              <a:rPr lang="en-CA" dirty="0"/>
              <a:t>Two degrees: gratis (free online access) and </a:t>
            </a:r>
            <a:r>
              <a:rPr lang="en-CA" dirty="0" err="1"/>
              <a:t>libre</a:t>
            </a:r>
            <a:r>
              <a:rPr lang="en-CA" dirty="0"/>
              <a:t> (free online access plus some additional usage rights)</a:t>
            </a:r>
          </a:p>
          <a:p>
            <a:endParaRPr lang="en-CA" dirty="0"/>
          </a:p>
          <a:p>
            <a:endParaRPr lang="en-CA"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2564904"/>
            <a:ext cx="1485900" cy="127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0912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Usage rights: Creative Commons (CC) licenses</a:t>
            </a:r>
          </a:p>
        </p:txBody>
      </p:sp>
      <p:sp>
        <p:nvSpPr>
          <p:cNvPr id="3" name="Content Placeholder 2"/>
          <p:cNvSpPr>
            <a:spLocks noGrp="1"/>
          </p:cNvSpPr>
          <p:nvPr>
            <p:ph idx="1"/>
          </p:nvPr>
        </p:nvSpPr>
        <p:spPr>
          <a:xfrm>
            <a:off x="1331640" y="1628800"/>
            <a:ext cx="7602048" cy="4752528"/>
          </a:xfrm>
        </p:spPr>
        <p:txBody>
          <a:bodyPr/>
          <a:lstStyle/>
          <a:p>
            <a:r>
              <a:rPr lang="en-CA" sz="2800" dirty="0"/>
              <a:t>All CC licenses grant the "baseline rights“, allowing to retain copyright and retain authorship</a:t>
            </a:r>
          </a:p>
          <a:p>
            <a:r>
              <a:rPr lang="en-CA" sz="2800" dirty="0"/>
              <a:t>There are four conditions: </a:t>
            </a:r>
          </a:p>
          <a:p>
            <a:endParaRPr lang="en-CA" dirty="0"/>
          </a:p>
        </p:txBody>
      </p:sp>
      <p:pic>
        <p:nvPicPr>
          <p:cNvPr id="2050" name="Picture 2" descr="X:\KM\CTA\cc1.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46569" y="3501008"/>
            <a:ext cx="7485701" cy="288032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094270" y="6435580"/>
            <a:ext cx="4896544" cy="338554"/>
          </a:xfrm>
          <a:prstGeom prst="rect">
            <a:avLst/>
          </a:prstGeom>
          <a:noFill/>
        </p:spPr>
        <p:txBody>
          <a:bodyPr wrap="square" rtlCol="0">
            <a:spAutoFit/>
          </a:bodyPr>
          <a:lstStyle/>
          <a:p>
            <a:pPr algn="r"/>
            <a:r>
              <a:rPr lang="en-CA" sz="1600" dirty="0"/>
              <a:t>From http://en.wikipedia.org/wiki/Creative_Commons</a:t>
            </a:r>
          </a:p>
        </p:txBody>
      </p:sp>
    </p:spTree>
    <p:extLst>
      <p:ext uri="{BB962C8B-B14F-4D97-AF65-F5344CB8AC3E}">
        <p14:creationId xmlns:p14="http://schemas.microsoft.com/office/powerpoint/2010/main" val="1075351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Usage rights: Creative Commons (CC) licenses</a:t>
            </a:r>
          </a:p>
        </p:txBody>
      </p:sp>
      <p:sp>
        <p:nvSpPr>
          <p:cNvPr id="3" name="Content Placeholder 2"/>
          <p:cNvSpPr>
            <a:spLocks noGrp="1"/>
          </p:cNvSpPr>
          <p:nvPr>
            <p:ph idx="1"/>
          </p:nvPr>
        </p:nvSpPr>
        <p:spPr>
          <a:xfrm>
            <a:off x="1331640" y="1628800"/>
            <a:ext cx="7602048" cy="4752528"/>
          </a:xfrm>
        </p:spPr>
        <p:txBody>
          <a:bodyPr/>
          <a:lstStyle/>
          <a:p>
            <a:r>
              <a:rPr lang="en-CA" sz="2800" dirty="0"/>
              <a:t>In total, 16 combinations (4 X4 conditions) but only 6 are used regularly:</a:t>
            </a:r>
          </a:p>
          <a:p>
            <a:endParaRPr lang="en-CA" dirty="0"/>
          </a:p>
        </p:txBody>
      </p:sp>
      <p:sp>
        <p:nvSpPr>
          <p:cNvPr id="4" name="TextBox 3"/>
          <p:cNvSpPr txBox="1"/>
          <p:nvPr/>
        </p:nvSpPr>
        <p:spPr>
          <a:xfrm>
            <a:off x="4139952" y="6381328"/>
            <a:ext cx="4896544" cy="338554"/>
          </a:xfrm>
          <a:prstGeom prst="rect">
            <a:avLst/>
          </a:prstGeom>
          <a:noFill/>
        </p:spPr>
        <p:txBody>
          <a:bodyPr wrap="square" rtlCol="0">
            <a:spAutoFit/>
          </a:bodyPr>
          <a:lstStyle/>
          <a:p>
            <a:pPr algn="r"/>
            <a:r>
              <a:rPr lang="en-CA" sz="1600" dirty="0"/>
              <a:t>From http://en.wikipedia.org/wiki/Creative_Commons</a:t>
            </a:r>
          </a:p>
        </p:txBody>
      </p:sp>
      <p:pic>
        <p:nvPicPr>
          <p:cNvPr id="3074" name="Picture 2" descr="X:\KM\CTA\cc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2829615"/>
            <a:ext cx="6264696" cy="3527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191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7818072" cy="1143000"/>
          </a:xfrm>
        </p:spPr>
        <p:txBody>
          <a:bodyPr>
            <a:normAutofit fontScale="90000"/>
          </a:bodyPr>
          <a:lstStyle/>
          <a:p>
            <a:r>
              <a:rPr lang="en-CA" dirty="0">
                <a:solidFill>
                  <a:schemeClr val="accent4"/>
                </a:solidFill>
              </a:rPr>
              <a:t>Examples in ARD and development</a:t>
            </a:r>
          </a:p>
        </p:txBody>
      </p:sp>
      <p:sp>
        <p:nvSpPr>
          <p:cNvPr id="6" name="TextBox 5"/>
          <p:cNvSpPr txBox="1"/>
          <p:nvPr/>
        </p:nvSpPr>
        <p:spPr>
          <a:xfrm>
            <a:off x="1115616" y="5445224"/>
            <a:ext cx="7848872" cy="954107"/>
          </a:xfrm>
          <a:prstGeom prst="rect">
            <a:avLst/>
          </a:prstGeom>
          <a:noFill/>
        </p:spPr>
        <p:txBody>
          <a:bodyPr wrap="square" rtlCol="0">
            <a:spAutoFit/>
          </a:bodyPr>
          <a:lstStyle/>
          <a:p>
            <a:pPr algn="ctr"/>
            <a:r>
              <a:rPr lang="en-CA" sz="2800" dirty="0"/>
              <a:t>CIAT Flickr photo sharing –Creative Commons Attribution-Non commercial license</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1290377" y="1556792"/>
            <a:ext cx="7499350" cy="3528392"/>
          </a:xfrm>
        </p:spPr>
      </p:pic>
    </p:spTree>
    <p:extLst>
      <p:ext uri="{BB962C8B-B14F-4D97-AF65-F5344CB8AC3E}">
        <p14:creationId xmlns:p14="http://schemas.microsoft.com/office/powerpoint/2010/main" val="4079738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7818072" cy="1143000"/>
          </a:xfrm>
        </p:spPr>
        <p:txBody>
          <a:bodyPr>
            <a:normAutofit fontScale="90000"/>
          </a:bodyPr>
          <a:lstStyle/>
          <a:p>
            <a:r>
              <a:rPr lang="en-CA" dirty="0">
                <a:solidFill>
                  <a:schemeClr val="accent4"/>
                </a:solidFill>
              </a:rPr>
              <a:t>Examples in ARD and development</a:t>
            </a:r>
          </a:p>
        </p:txBody>
      </p:sp>
      <p:sp>
        <p:nvSpPr>
          <p:cNvPr id="6" name="TextBox 5"/>
          <p:cNvSpPr txBox="1"/>
          <p:nvPr/>
        </p:nvSpPr>
        <p:spPr>
          <a:xfrm>
            <a:off x="1115616" y="5445224"/>
            <a:ext cx="7848872" cy="1077218"/>
          </a:xfrm>
          <a:prstGeom prst="rect">
            <a:avLst/>
          </a:prstGeom>
          <a:noFill/>
        </p:spPr>
        <p:txBody>
          <a:bodyPr wrap="square" rtlCol="0">
            <a:spAutoFit/>
          </a:bodyPr>
          <a:lstStyle/>
          <a:p>
            <a:r>
              <a:rPr lang="en-CA" sz="2400" dirty="0"/>
              <a:t>Contributions to http://www.kstoolkit.org/ are licensed under a </a:t>
            </a:r>
            <a:r>
              <a:rPr lang="en-CA" sz="2400" dirty="0">
                <a:hlinkClick r:id="rId3"/>
              </a:rPr>
              <a:t>Creative Commons Attribution Share-Alike 3.0 License</a:t>
            </a:r>
            <a:br>
              <a:rPr lang="en-CA" sz="1600" dirty="0"/>
            </a:br>
            <a:endParaRPr lang="en-CA" sz="1600" dirty="0"/>
          </a:p>
        </p:txBody>
      </p:sp>
      <p:pic>
        <p:nvPicPr>
          <p:cNvPr id="4" name="Content Placeholder 3"/>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1435100" y="1412777"/>
            <a:ext cx="7499350" cy="3600399"/>
          </a:xfrm>
        </p:spPr>
      </p:pic>
    </p:spTree>
    <p:extLst>
      <p:ext uri="{BB962C8B-B14F-4D97-AF65-F5344CB8AC3E}">
        <p14:creationId xmlns:p14="http://schemas.microsoft.com/office/powerpoint/2010/main" val="252833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84AA33"/>
                </a:solidFill>
              </a:rPr>
              <a:t>Questions? Comments?</a:t>
            </a:r>
            <a:endParaRPr lang="en-CA" dirty="0"/>
          </a:p>
        </p:txBody>
      </p:sp>
    </p:spTree>
    <p:extLst>
      <p:ext uri="{BB962C8B-B14F-4D97-AF65-F5344CB8AC3E}">
        <p14:creationId xmlns:p14="http://schemas.microsoft.com/office/powerpoint/2010/main" val="21607740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Packaging knowledge</a:t>
            </a:r>
          </a:p>
        </p:txBody>
      </p:sp>
      <p:sp>
        <p:nvSpPr>
          <p:cNvPr id="3" name="Content Placeholder 2"/>
          <p:cNvSpPr>
            <a:spLocks noGrp="1"/>
          </p:cNvSpPr>
          <p:nvPr>
            <p:ph idx="1"/>
          </p:nvPr>
        </p:nvSpPr>
        <p:spPr/>
        <p:txBody>
          <a:bodyPr>
            <a:normAutofit fontScale="92500" lnSpcReduction="20000"/>
          </a:bodyPr>
          <a:lstStyle/>
          <a:p>
            <a:r>
              <a:rPr lang="en-CA" dirty="0"/>
              <a:t>Importance of local context</a:t>
            </a:r>
          </a:p>
          <a:p>
            <a:r>
              <a:rPr lang="en-CA" dirty="0"/>
              <a:t>Web: just one of many instruments to share knowledge</a:t>
            </a:r>
          </a:p>
          <a:p>
            <a:r>
              <a:rPr lang="en-CA" dirty="0"/>
              <a:t>Various issues to consider:</a:t>
            </a:r>
          </a:p>
          <a:p>
            <a:pPr lvl="1"/>
            <a:r>
              <a:rPr lang="en-CA" dirty="0"/>
              <a:t>Access</a:t>
            </a:r>
          </a:p>
          <a:p>
            <a:pPr lvl="1"/>
            <a:r>
              <a:rPr lang="en-CA" dirty="0"/>
              <a:t>Connectivity</a:t>
            </a:r>
          </a:p>
          <a:p>
            <a:pPr lvl="1"/>
            <a:r>
              <a:rPr lang="en-CA" dirty="0"/>
              <a:t>Cost</a:t>
            </a:r>
          </a:p>
          <a:p>
            <a:pPr lvl="1"/>
            <a:r>
              <a:rPr lang="en-CA" dirty="0"/>
              <a:t>Literacy</a:t>
            </a:r>
          </a:p>
          <a:p>
            <a:pPr lvl="1"/>
            <a:r>
              <a:rPr lang="en-CA" dirty="0"/>
              <a:t>Language</a:t>
            </a:r>
          </a:p>
          <a:p>
            <a:pPr lvl="1"/>
            <a:r>
              <a:rPr lang="en-CA" dirty="0"/>
              <a:t>Cultural issues</a:t>
            </a:r>
          </a:p>
          <a:p>
            <a:pPr lvl="1"/>
            <a:r>
              <a:rPr lang="en-CA" dirty="0"/>
              <a:t>Political issues</a:t>
            </a:r>
          </a:p>
        </p:txBody>
      </p:sp>
    </p:spTree>
    <p:extLst>
      <p:ext uri="{BB962C8B-B14F-4D97-AF65-F5344CB8AC3E}">
        <p14:creationId xmlns:p14="http://schemas.microsoft.com/office/powerpoint/2010/main" val="3601731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88640"/>
            <a:ext cx="7498080" cy="1143000"/>
          </a:xfrm>
        </p:spPr>
        <p:txBody>
          <a:bodyPr>
            <a:normAutofit/>
          </a:bodyPr>
          <a:lstStyle/>
          <a:p>
            <a:r>
              <a:rPr lang="en-CA" dirty="0">
                <a:solidFill>
                  <a:schemeClr val="accent4"/>
                </a:solidFill>
              </a:rPr>
              <a:t>Overview of Unit 7</a:t>
            </a:r>
          </a:p>
        </p:txBody>
      </p:sp>
      <p:sp>
        <p:nvSpPr>
          <p:cNvPr id="3" name="Content Placeholder 2"/>
          <p:cNvSpPr>
            <a:spLocks noGrp="1"/>
          </p:cNvSpPr>
          <p:nvPr>
            <p:ph idx="1"/>
          </p:nvPr>
        </p:nvSpPr>
        <p:spPr>
          <a:xfrm>
            <a:off x="1115616" y="1268760"/>
            <a:ext cx="7848872" cy="5472607"/>
          </a:xfrm>
        </p:spPr>
        <p:txBody>
          <a:bodyPr>
            <a:normAutofit fontScale="85000" lnSpcReduction="20000"/>
          </a:bodyPr>
          <a:lstStyle/>
          <a:p>
            <a:pPr marL="82296" indent="0">
              <a:buNone/>
            </a:pPr>
            <a:r>
              <a:rPr lang="en-CA" sz="2800" dirty="0"/>
              <a:t>Purpose: </a:t>
            </a:r>
          </a:p>
          <a:p>
            <a:pPr marL="342900" lvl="0" indent="-342900">
              <a:lnSpc>
                <a:spcPct val="115000"/>
              </a:lnSpc>
              <a:spcAft>
                <a:spcPts val="0"/>
              </a:spcAft>
              <a:buFont typeface="Symbol"/>
              <a:buChar char=""/>
              <a:tabLst>
                <a:tab pos="457200" algn="l"/>
              </a:tabLst>
            </a:pPr>
            <a:r>
              <a:rPr lang="en-GB" sz="2800" dirty="0">
                <a:latin typeface="Verdana"/>
                <a:ea typeface="Times New Roman"/>
                <a:cs typeface="Times New Roman"/>
              </a:rPr>
              <a:t>Understand what is meant by knowledge creation and knowledge co-creation</a:t>
            </a:r>
          </a:p>
          <a:p>
            <a:pPr marL="342900" lvl="0" indent="-342900">
              <a:lnSpc>
                <a:spcPct val="115000"/>
              </a:lnSpc>
              <a:spcAft>
                <a:spcPts val="0"/>
              </a:spcAft>
              <a:buFont typeface="Symbol"/>
              <a:buChar char=""/>
              <a:tabLst>
                <a:tab pos="457200" algn="l"/>
              </a:tabLst>
            </a:pPr>
            <a:r>
              <a:rPr lang="en-GB" sz="2800" dirty="0">
                <a:latin typeface="Verdana"/>
                <a:ea typeface="Times New Roman"/>
                <a:cs typeface="Times New Roman"/>
              </a:rPr>
              <a:t>Understand key issues around intellectual property rights associated with sharing of content</a:t>
            </a:r>
            <a:endParaRPr lang="en-CA" sz="3600" dirty="0">
              <a:latin typeface="Calibri"/>
              <a:ea typeface="Calibri"/>
              <a:cs typeface="Times New Roman"/>
            </a:endParaRPr>
          </a:p>
          <a:p>
            <a:pPr marL="342900" lvl="0" indent="-342900">
              <a:lnSpc>
                <a:spcPct val="115000"/>
              </a:lnSpc>
              <a:spcAft>
                <a:spcPts val="0"/>
              </a:spcAft>
              <a:buFont typeface="Symbol"/>
              <a:buChar char=""/>
              <a:tabLst>
                <a:tab pos="457200" algn="l"/>
              </a:tabLst>
            </a:pPr>
            <a:r>
              <a:rPr lang="en-GB" sz="2800" dirty="0">
                <a:latin typeface="Verdana"/>
                <a:ea typeface="Times New Roman"/>
                <a:cs typeface="Times New Roman"/>
              </a:rPr>
              <a:t>Understand the concept of open intellectual property regimes</a:t>
            </a:r>
            <a:endParaRPr lang="en-CA" sz="3600" dirty="0">
              <a:latin typeface="Calibri"/>
              <a:ea typeface="Calibri"/>
              <a:cs typeface="Times New Roman"/>
            </a:endParaRPr>
          </a:p>
          <a:p>
            <a:pPr marL="342900" lvl="0" indent="-342900">
              <a:lnSpc>
                <a:spcPct val="115000"/>
              </a:lnSpc>
              <a:spcAft>
                <a:spcPts val="0"/>
              </a:spcAft>
              <a:buFont typeface="Symbol"/>
              <a:buChar char=""/>
              <a:tabLst>
                <a:tab pos="457200" algn="l"/>
              </a:tabLst>
            </a:pPr>
            <a:r>
              <a:rPr lang="en-GB" sz="2800" dirty="0">
                <a:latin typeface="Verdana"/>
                <a:ea typeface="Times New Roman"/>
                <a:cs typeface="Times New Roman"/>
              </a:rPr>
              <a:t>Identify the main types of licensing that are available in Creative Commons</a:t>
            </a:r>
            <a:endParaRPr lang="en-CA" sz="3600" dirty="0">
              <a:latin typeface="Calibri"/>
              <a:ea typeface="Calibri"/>
              <a:cs typeface="Times New Roman"/>
            </a:endParaRPr>
          </a:p>
          <a:p>
            <a:pPr marL="342900" lvl="0" indent="-342900">
              <a:lnSpc>
                <a:spcPct val="115000"/>
              </a:lnSpc>
              <a:spcAft>
                <a:spcPts val="0"/>
              </a:spcAft>
              <a:buFont typeface="Symbol"/>
              <a:buChar char=""/>
              <a:tabLst>
                <a:tab pos="457200" algn="l"/>
              </a:tabLst>
            </a:pPr>
            <a:r>
              <a:rPr lang="en-GB" sz="2800" dirty="0">
                <a:latin typeface="Verdana"/>
                <a:ea typeface="Times New Roman"/>
                <a:cs typeface="Times New Roman"/>
              </a:rPr>
              <a:t>Understand how the local technological context is key to appropriate packaging of knowledge</a:t>
            </a:r>
            <a:endParaRPr lang="en-CA" sz="3600" dirty="0">
              <a:latin typeface="Calibri"/>
              <a:ea typeface="Calibri"/>
              <a:cs typeface="Times New Roman"/>
            </a:endParaRPr>
          </a:p>
          <a:p>
            <a:r>
              <a:rPr lang="en-GB" sz="2800" dirty="0">
                <a:latin typeface="Verdana"/>
                <a:ea typeface="Times New Roman"/>
                <a:cs typeface="Times New Roman"/>
              </a:rPr>
              <a:t>Identify example of packaging of knowledge using locally appropriate technology</a:t>
            </a:r>
            <a:endParaRPr lang="en-CA" sz="2800" dirty="0"/>
          </a:p>
        </p:txBody>
      </p:sp>
    </p:spTree>
    <p:extLst>
      <p:ext uri="{BB962C8B-B14F-4D97-AF65-F5344CB8AC3E}">
        <p14:creationId xmlns:p14="http://schemas.microsoft.com/office/powerpoint/2010/main" val="3619534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Package into knowledge products</a:t>
            </a:r>
          </a:p>
        </p:txBody>
      </p:sp>
      <p:sp>
        <p:nvSpPr>
          <p:cNvPr id="3" name="Content Placeholder 2"/>
          <p:cNvSpPr>
            <a:spLocks noGrp="1"/>
          </p:cNvSpPr>
          <p:nvPr>
            <p:ph idx="1"/>
          </p:nvPr>
        </p:nvSpPr>
        <p:spPr>
          <a:xfrm>
            <a:off x="1435608" y="1772816"/>
            <a:ext cx="7498080" cy="4475584"/>
          </a:xfrm>
        </p:spPr>
        <p:txBody>
          <a:bodyPr>
            <a:normAutofit/>
          </a:bodyPr>
          <a:lstStyle/>
          <a:p>
            <a:r>
              <a:rPr lang="en-CA" dirty="0"/>
              <a:t>Need to be relevant and sustainable</a:t>
            </a:r>
          </a:p>
          <a:p>
            <a:r>
              <a:rPr lang="en-CA" dirty="0"/>
              <a:t>Radio and television: still the most effective means to reach rural communities to share knowledge with farmers</a:t>
            </a:r>
          </a:p>
          <a:p>
            <a:r>
              <a:rPr lang="en-CA" dirty="0"/>
              <a:t>Web 2.0 and especially mobile have made inroads but still a long way to go</a:t>
            </a:r>
          </a:p>
        </p:txBody>
      </p:sp>
    </p:spTree>
    <p:extLst>
      <p:ext uri="{BB962C8B-B14F-4D97-AF65-F5344CB8AC3E}">
        <p14:creationId xmlns:p14="http://schemas.microsoft.com/office/powerpoint/2010/main" val="41292066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Example: Participatory Radio - Farm Radio International (FRI)</a:t>
            </a:r>
          </a:p>
        </p:txBody>
      </p:sp>
      <p:sp>
        <p:nvSpPr>
          <p:cNvPr id="3" name="Content Placeholder 2"/>
          <p:cNvSpPr>
            <a:spLocks noGrp="1"/>
          </p:cNvSpPr>
          <p:nvPr>
            <p:ph sz="half" idx="1"/>
          </p:nvPr>
        </p:nvSpPr>
        <p:spPr>
          <a:xfrm>
            <a:off x="1187624" y="1524000"/>
            <a:ext cx="3024336" cy="4663440"/>
          </a:xfrm>
        </p:spPr>
        <p:txBody>
          <a:bodyPr>
            <a:normAutofit fontScale="92500" lnSpcReduction="10000"/>
          </a:bodyPr>
          <a:lstStyle/>
          <a:p>
            <a:r>
              <a:rPr lang="en-CA" dirty="0"/>
              <a:t>76 % of farmers have access to radio*</a:t>
            </a:r>
          </a:p>
          <a:p>
            <a:r>
              <a:rPr lang="en-CA" dirty="0"/>
              <a:t>FRI works with radio broadcasters meet the needs of local small-scale farmers and their families in rural communities in 38 African countries</a:t>
            </a:r>
          </a:p>
        </p:txBody>
      </p:sp>
      <p:pic>
        <p:nvPicPr>
          <p:cNvPr id="6" name="Farm Radio Example 4 - Pesticide - Farm Radio International.mp4">
            <a:hlinkClick r:id="" action="ppaction://media"/>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5"/>
          <a:stretch>
            <a:fillRect/>
          </a:stretch>
        </p:blipFill>
        <p:spPr>
          <a:xfrm>
            <a:off x="4427538" y="2195513"/>
            <a:ext cx="4506912" cy="3321050"/>
          </a:xfrm>
        </p:spPr>
      </p:pic>
      <p:sp>
        <p:nvSpPr>
          <p:cNvPr id="4" name="TextBox 3"/>
          <p:cNvSpPr txBox="1"/>
          <p:nvPr/>
        </p:nvSpPr>
        <p:spPr>
          <a:xfrm>
            <a:off x="1403648" y="6159974"/>
            <a:ext cx="4824536" cy="338554"/>
          </a:xfrm>
          <a:prstGeom prst="rect">
            <a:avLst/>
          </a:prstGeom>
          <a:noFill/>
        </p:spPr>
        <p:txBody>
          <a:bodyPr wrap="square" rtlCol="0">
            <a:spAutoFit/>
          </a:bodyPr>
          <a:lstStyle/>
          <a:p>
            <a:r>
              <a:rPr lang="en-CA" sz="1600" dirty="0"/>
              <a:t>*Sources:  ITU 2007 and Farm Radio International 2011</a:t>
            </a:r>
          </a:p>
        </p:txBody>
      </p:sp>
    </p:spTree>
    <p:extLst>
      <p:ext uri="{BB962C8B-B14F-4D97-AF65-F5344CB8AC3E}">
        <p14:creationId xmlns:p14="http://schemas.microsoft.com/office/powerpoint/2010/main" val="170109328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5008" y="188640"/>
            <a:ext cx="7498080" cy="1143000"/>
          </a:xfrm>
        </p:spPr>
        <p:txBody>
          <a:bodyPr/>
          <a:lstStyle/>
          <a:p>
            <a:r>
              <a:rPr lang="en-CA" dirty="0">
                <a:solidFill>
                  <a:schemeClr val="accent4"/>
                </a:solidFill>
              </a:rPr>
              <a:t>Example: Rice Mobile Philippines</a:t>
            </a:r>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1403648" y="1340768"/>
            <a:ext cx="7499350" cy="4057129"/>
          </a:xfrm>
        </p:spPr>
      </p:pic>
      <p:sp>
        <p:nvSpPr>
          <p:cNvPr id="5" name="TextBox 4"/>
          <p:cNvSpPr txBox="1"/>
          <p:nvPr/>
        </p:nvSpPr>
        <p:spPr>
          <a:xfrm>
            <a:off x="1547664" y="5661248"/>
            <a:ext cx="6912768" cy="954107"/>
          </a:xfrm>
          <a:prstGeom prst="rect">
            <a:avLst/>
          </a:prstGeom>
          <a:noFill/>
        </p:spPr>
        <p:txBody>
          <a:bodyPr wrap="square" rtlCol="0">
            <a:spAutoFit/>
          </a:bodyPr>
          <a:lstStyle/>
          <a:p>
            <a:pPr marL="285750" indent="-285750">
              <a:buClr>
                <a:schemeClr val="accent1"/>
              </a:buClr>
              <a:buFont typeface="Arial" panose="020B0604020202020204" pitchFamily="34" charset="0"/>
              <a:buChar char="•"/>
            </a:pPr>
            <a:r>
              <a:rPr lang="en-CA" sz="2800" dirty="0"/>
              <a:t>Choose local language to answer questions</a:t>
            </a:r>
          </a:p>
          <a:p>
            <a:pPr marL="285750" indent="-285750">
              <a:buClr>
                <a:schemeClr val="accent1"/>
              </a:buClr>
              <a:buFont typeface="Arial" panose="020B0604020202020204" pitchFamily="34" charset="0"/>
              <a:buChar char="•"/>
            </a:pPr>
            <a:r>
              <a:rPr lang="en-CA" sz="2800" dirty="0"/>
              <a:t>Receive fertilizer recommendations vis SMS </a:t>
            </a:r>
          </a:p>
        </p:txBody>
      </p:sp>
    </p:spTree>
    <p:extLst>
      <p:ext uri="{BB962C8B-B14F-4D97-AF65-F5344CB8AC3E}">
        <p14:creationId xmlns:p14="http://schemas.microsoft.com/office/powerpoint/2010/main" val="30438710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4558" y="188603"/>
            <a:ext cx="7498080" cy="1143000"/>
          </a:xfrm>
        </p:spPr>
        <p:txBody>
          <a:bodyPr/>
          <a:lstStyle/>
          <a:p>
            <a:r>
              <a:rPr lang="en-CA" dirty="0">
                <a:solidFill>
                  <a:schemeClr val="accent4"/>
                </a:solidFill>
              </a:rPr>
              <a:t>Example: BROSDI (Uganda)</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70719" y="3147485"/>
            <a:ext cx="5050065" cy="3220245"/>
          </a:xfrm>
        </p:spPr>
      </p:pic>
      <p:sp>
        <p:nvSpPr>
          <p:cNvPr id="5" name="TextBox 4"/>
          <p:cNvSpPr txBox="1"/>
          <p:nvPr/>
        </p:nvSpPr>
        <p:spPr>
          <a:xfrm>
            <a:off x="1151336" y="1331603"/>
            <a:ext cx="7488832" cy="1815882"/>
          </a:xfrm>
          <a:prstGeom prst="rect">
            <a:avLst/>
          </a:prstGeom>
          <a:noFill/>
        </p:spPr>
        <p:txBody>
          <a:bodyPr wrap="square" rtlCol="0">
            <a:spAutoFit/>
          </a:bodyPr>
          <a:lstStyle/>
          <a:p>
            <a:pPr marL="457200" indent="-457200">
              <a:buClr>
                <a:schemeClr val="accent1"/>
              </a:buClr>
              <a:buFont typeface="Arial" panose="020B0604020202020204" pitchFamily="34" charset="0"/>
              <a:buChar char="•"/>
            </a:pPr>
            <a:r>
              <a:rPr lang="en-CA" sz="2800" dirty="0"/>
              <a:t>Agricultural knowledge sharing project aimed at women and youth</a:t>
            </a:r>
          </a:p>
          <a:p>
            <a:pPr marL="457200" indent="-457200">
              <a:buClr>
                <a:schemeClr val="accent1"/>
              </a:buClr>
              <a:buFont typeface="Arial" panose="020B0604020202020204" pitchFamily="34" charset="0"/>
              <a:buChar char="•"/>
            </a:pPr>
            <a:r>
              <a:rPr lang="en-CA" sz="2800" dirty="0"/>
              <a:t>Bringing it all together:  interlinked use of SMS, radio, video, dance, drama, blogs and wikis</a:t>
            </a:r>
          </a:p>
        </p:txBody>
      </p:sp>
      <p:sp>
        <p:nvSpPr>
          <p:cNvPr id="3" name="TextBox 2"/>
          <p:cNvSpPr txBox="1"/>
          <p:nvPr/>
        </p:nvSpPr>
        <p:spPr>
          <a:xfrm>
            <a:off x="3779912" y="6237312"/>
            <a:ext cx="5256584" cy="369332"/>
          </a:xfrm>
          <a:prstGeom prst="rect">
            <a:avLst/>
          </a:prstGeom>
          <a:noFill/>
        </p:spPr>
        <p:txBody>
          <a:bodyPr wrap="square" rtlCol="0">
            <a:spAutoFit/>
          </a:bodyPr>
          <a:lstStyle/>
          <a:p>
            <a:r>
              <a:rPr lang="en-CA" dirty="0"/>
              <a:t>Photo: CELAC project, </a:t>
            </a:r>
            <a:r>
              <a:rPr lang="en-CA" dirty="0" err="1"/>
              <a:t>Brosdi</a:t>
            </a:r>
            <a:r>
              <a:rPr lang="en-CA" dirty="0"/>
              <a:t> Narrative Report 2006.</a:t>
            </a:r>
          </a:p>
        </p:txBody>
      </p:sp>
    </p:spTree>
    <p:extLst>
      <p:ext uri="{BB962C8B-B14F-4D97-AF65-F5344CB8AC3E}">
        <p14:creationId xmlns:p14="http://schemas.microsoft.com/office/powerpoint/2010/main" val="12682090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84AA33"/>
                </a:solidFill>
              </a:rPr>
              <a:t>Questions? Comments?</a:t>
            </a:r>
            <a:endParaRPr lang="en-CA" dirty="0"/>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31964710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8028384" cy="1143000"/>
          </a:xfrm>
        </p:spPr>
        <p:txBody>
          <a:bodyPr>
            <a:normAutofit fontScale="90000"/>
          </a:bodyPr>
          <a:lstStyle/>
          <a:p>
            <a:r>
              <a:rPr lang="en-CA" dirty="0">
                <a:solidFill>
                  <a:schemeClr val="accent4"/>
                </a:solidFill>
              </a:rPr>
              <a:t>Reflection and table discussion: creating knowledge in my own context</a:t>
            </a:r>
          </a:p>
        </p:txBody>
      </p:sp>
      <p:sp>
        <p:nvSpPr>
          <p:cNvPr id="3" name="Content Placeholder 2"/>
          <p:cNvSpPr>
            <a:spLocks noGrp="1"/>
          </p:cNvSpPr>
          <p:nvPr>
            <p:ph idx="1"/>
          </p:nvPr>
        </p:nvSpPr>
        <p:spPr>
          <a:xfrm>
            <a:off x="1064110" y="1700808"/>
            <a:ext cx="7612346" cy="5040560"/>
          </a:xfrm>
        </p:spPr>
        <p:txBody>
          <a:bodyPr>
            <a:normAutofit/>
          </a:bodyPr>
          <a:lstStyle/>
          <a:p>
            <a:r>
              <a:rPr lang="en-CA" sz="2600" dirty="0"/>
              <a:t>Take 5 minutes to reflect individually on the various ways of creating, co-creating and packaging knowledge… in your context:</a:t>
            </a:r>
          </a:p>
          <a:p>
            <a:pPr lvl="1"/>
            <a:r>
              <a:rPr lang="en-CA" sz="2600" dirty="0"/>
              <a:t>Which could work best? </a:t>
            </a:r>
          </a:p>
          <a:p>
            <a:pPr lvl="1"/>
            <a:r>
              <a:rPr lang="en-CA" sz="2600" dirty="0"/>
              <a:t>Which would be more challenging? </a:t>
            </a:r>
          </a:p>
          <a:p>
            <a:pPr lvl="1"/>
            <a:r>
              <a:rPr lang="en-CA" sz="2600" dirty="0"/>
              <a:t>Are there opportunities for innovation?</a:t>
            </a:r>
          </a:p>
          <a:p>
            <a:r>
              <a:rPr lang="en-CA" sz="2600" dirty="0"/>
              <a:t>At your table, share your reflections with others and discuss what you are already doing and what you could possibly do in the future? (25 minutes)</a:t>
            </a:r>
          </a:p>
          <a:p>
            <a:r>
              <a:rPr lang="en-CA" sz="2600" dirty="0"/>
              <a:t>Plenary debrief (15 minutes)</a:t>
            </a:r>
          </a:p>
          <a:p>
            <a:endParaRPr lang="en-CA" dirty="0"/>
          </a:p>
        </p:txBody>
      </p:sp>
    </p:spTree>
    <p:extLst>
      <p:ext uri="{BB962C8B-B14F-4D97-AF65-F5344CB8AC3E}">
        <p14:creationId xmlns:p14="http://schemas.microsoft.com/office/powerpoint/2010/main" val="3774006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a:t>Credits</a:t>
            </a:r>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en-GB" dirty="0"/>
              <a:t>This learning material was prepared by Lucie Lamoureux for CTA.</a:t>
            </a:r>
          </a:p>
          <a:p>
            <a:pPr marL="82296" indent="0">
              <a:buNone/>
            </a:pPr>
            <a:endParaRPr lang="en-GB" dirty="0"/>
          </a:p>
          <a:p>
            <a:pPr marL="82296" indent="0">
              <a:buNone/>
            </a:pPr>
            <a:r>
              <a:rPr lang="en-GB" dirty="0"/>
              <a:t>The Technical Centre for Agricultural and Rural Cooperation (CTA) is a joint international institution of the African, Caribbean and Pacific (ACP) Group of States and the European Union (EU). CTA operates under the framework of the Cotonou Agreement and is funded by the EU. For more information on CTA, visit </a:t>
            </a:r>
            <a:r>
              <a:rPr lang="en-GB" dirty="0">
                <a:hlinkClick r:id="rId2"/>
              </a:rPr>
              <a:t>www.cta.int</a:t>
            </a:r>
            <a:endParaRPr lang="en-GB" dirty="0"/>
          </a:p>
          <a:p>
            <a:pPr marL="82296" indent="0">
              <a:buNone/>
            </a:pPr>
            <a:r>
              <a:rPr lang="en-GB" dirty="0"/>
              <a:t> </a:t>
            </a:r>
          </a:p>
          <a:p>
            <a:pPr marL="82296" indent="0">
              <a:buNone/>
            </a:pPr>
            <a:r>
              <a:rPr lang="en-GB" b="1" dirty="0"/>
              <a:t>Disclaimer</a:t>
            </a:r>
            <a:endParaRPr lang="en-GB" dirty="0"/>
          </a:p>
          <a:p>
            <a:pPr marL="82296" indent="0">
              <a:buNone/>
            </a:pPr>
            <a:r>
              <a:rPr lang="en-GB" dirty="0"/>
              <a:t>This work has been made with the financial assistance of CTA. However, it remains under the sole responsibility of its author and never reflects CTA's nor the European Union's opinions or statements whatsoever. The user should make his/her own evaluation as to the appropriateness of any statements, argumentations, experimental technique or methods as described herein.</a:t>
            </a:r>
          </a:p>
          <a:p>
            <a:pPr marL="82296" indent="0">
              <a:buNone/>
            </a:pPr>
            <a:r>
              <a:rPr lang="en-GB" dirty="0"/>
              <a:t> </a:t>
            </a:r>
          </a:p>
          <a:p>
            <a:pPr marL="82296" indent="0">
              <a:buNone/>
            </a:pPr>
            <a:r>
              <a:rPr lang="en-GB" b="1" dirty="0"/>
              <a:t>Copyright notice</a:t>
            </a:r>
            <a:endParaRPr lang="en-GB" dirty="0"/>
          </a:p>
          <a:p>
            <a:pPr marL="82296" indent="0">
              <a:buNone/>
            </a:pPr>
            <a:r>
              <a:rPr lang="en-GB" dirty="0"/>
              <a:t>Reproduction and the dissemination of these modules and supporting materials is encouraged under the terms of the Creative Commons Attribution License (</a:t>
            </a:r>
            <a:r>
              <a:rPr lang="en-GB" dirty="0">
                <a:hlinkClick r:id="rId3"/>
              </a:rPr>
              <a:t>https://creativecommons.org/licenses/by/4.0/legalcode</a:t>
            </a:r>
            <a:r>
              <a:rPr lang="en-GB" dirty="0"/>
              <a:t>), provided that appropriate acknowledgement is made:</a:t>
            </a:r>
          </a:p>
          <a:p>
            <a:pPr marL="356616" lvl="1" indent="0">
              <a:buNone/>
            </a:pPr>
            <a:r>
              <a:rPr lang="en-GB" dirty="0"/>
              <a:t>– of CTA's copyright, in accordance with the license Creative Commons 4.0, by including the name and the title of the article or chapter,</a:t>
            </a:r>
          </a:p>
          <a:p>
            <a:pPr marL="356616" lvl="1" indent="0">
              <a:buNone/>
            </a:pPr>
            <a:r>
              <a:rPr lang="en-GB" dirty="0"/>
              <a:t>– and that CTA's or the EU's endorsement of authors' views, products or services is not implied in any way, by including the disclaimer.</a:t>
            </a:r>
          </a:p>
          <a:p>
            <a:pPr marL="356616" lvl="1" indent="0">
              <a:buNone/>
            </a:pPr>
            <a:endParaRPr lang="en-GB" dirty="0"/>
          </a:p>
          <a:p>
            <a:pPr marL="82296" indent="0">
              <a:buNone/>
            </a:pPr>
            <a:r>
              <a:rPr lang="en-GB" dirty="0"/>
              <a:t>March 2015</a:t>
            </a:r>
          </a:p>
          <a:p>
            <a:endParaRPr lang="en-GB" dirty="0"/>
          </a:p>
        </p:txBody>
      </p:sp>
    </p:spTree>
    <p:extLst>
      <p:ext uri="{BB962C8B-B14F-4D97-AF65-F5344CB8AC3E}">
        <p14:creationId xmlns:p14="http://schemas.microsoft.com/office/powerpoint/2010/main" val="3584282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The evolution of the Web</a:t>
            </a:r>
          </a:p>
        </p:txBody>
      </p:sp>
      <p:sp>
        <p:nvSpPr>
          <p:cNvPr id="3" name="Content Placeholder 2"/>
          <p:cNvSpPr>
            <a:spLocks noGrp="1"/>
          </p:cNvSpPr>
          <p:nvPr>
            <p:ph idx="1"/>
          </p:nvPr>
        </p:nvSpPr>
        <p:spPr>
          <a:xfrm>
            <a:off x="1435608" y="1447800"/>
            <a:ext cx="6664784" cy="4800600"/>
          </a:xfrm>
        </p:spPr>
        <p:txBody>
          <a:bodyPr>
            <a:normAutofit fontScale="92500" lnSpcReduction="20000"/>
          </a:bodyPr>
          <a:lstStyle/>
          <a:p>
            <a:r>
              <a:rPr lang="en-CA" dirty="0"/>
              <a:t>In the beginning:  static, read-only, few content creators, vast majority were users consuming content</a:t>
            </a:r>
          </a:p>
          <a:p>
            <a:r>
              <a:rPr lang="en-CA" dirty="0"/>
              <a:t>Social media era: user-generated content</a:t>
            </a:r>
          </a:p>
          <a:p>
            <a:r>
              <a:rPr lang="en-CA" dirty="0"/>
              <a:t>Impact on our work: more collaborative</a:t>
            </a:r>
          </a:p>
          <a:p>
            <a:r>
              <a:rPr lang="en-CA" dirty="0"/>
              <a:t>The Web now harnesses our collective intelligence</a:t>
            </a:r>
          </a:p>
          <a:p>
            <a:r>
              <a:rPr lang="en-CA" dirty="0"/>
              <a:t>Democratisation:  anyone has the ability to publish content</a:t>
            </a:r>
          </a:p>
          <a:p>
            <a:endParaRPr lang="en-CA" dirty="0"/>
          </a:p>
        </p:txBody>
      </p:sp>
    </p:spTree>
    <p:extLst>
      <p:ext uri="{BB962C8B-B14F-4D97-AF65-F5344CB8AC3E}">
        <p14:creationId xmlns:p14="http://schemas.microsoft.com/office/powerpoint/2010/main" val="3678376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0"/>
            <a:ext cx="7818072" cy="1143000"/>
          </a:xfrm>
        </p:spPr>
        <p:txBody>
          <a:bodyPr>
            <a:normAutofit/>
          </a:bodyPr>
          <a:lstStyle/>
          <a:p>
            <a:r>
              <a:rPr lang="en-CA" dirty="0">
                <a:solidFill>
                  <a:schemeClr val="accent4"/>
                </a:solidFill>
              </a:rPr>
              <a:t>Knowledge creation</a:t>
            </a:r>
          </a:p>
        </p:txBody>
      </p:sp>
      <p:sp>
        <p:nvSpPr>
          <p:cNvPr id="3" name="Content Placeholder 2"/>
          <p:cNvSpPr>
            <a:spLocks noGrp="1"/>
          </p:cNvSpPr>
          <p:nvPr>
            <p:ph idx="1"/>
          </p:nvPr>
        </p:nvSpPr>
        <p:spPr>
          <a:xfrm>
            <a:off x="899592" y="1052736"/>
            <a:ext cx="6984776" cy="5805264"/>
          </a:xfrm>
        </p:spPr>
        <p:txBody>
          <a:bodyPr>
            <a:normAutofit fontScale="85000" lnSpcReduction="10000"/>
          </a:bodyPr>
          <a:lstStyle/>
          <a:p>
            <a:r>
              <a:rPr lang="en-CA" dirty="0"/>
              <a:t>Blog: tool for web publishing  </a:t>
            </a:r>
          </a:p>
          <a:p>
            <a:r>
              <a:rPr lang="en-CA" dirty="0"/>
              <a:t>Started off as “diary” for one person, now multiple authors</a:t>
            </a:r>
          </a:p>
          <a:p>
            <a:pPr lvl="1"/>
            <a:r>
              <a:rPr lang="en-CA" dirty="0"/>
              <a:t>Interactive, comments from visitors</a:t>
            </a:r>
          </a:p>
          <a:p>
            <a:pPr lvl="1"/>
            <a:r>
              <a:rPr lang="en-CA" dirty="0"/>
              <a:t>Advocacy or crisis use</a:t>
            </a:r>
          </a:p>
          <a:p>
            <a:pPr lvl="1"/>
            <a:r>
              <a:rPr lang="en-CA" dirty="0"/>
              <a:t>Best known platforms:  WordPress and Blogger</a:t>
            </a:r>
          </a:p>
          <a:p>
            <a:endParaRPr lang="en-CA" dirty="0"/>
          </a:p>
          <a:p>
            <a:r>
              <a:rPr lang="en-CA" dirty="0"/>
              <a:t>Microblog: small elements of content e.g. short sentences, images or links</a:t>
            </a:r>
          </a:p>
          <a:p>
            <a:pPr lvl="1"/>
            <a:r>
              <a:rPr lang="en-CA" dirty="0"/>
              <a:t>Changed the way information is consumed</a:t>
            </a:r>
          </a:p>
          <a:p>
            <a:pPr lvl="1"/>
            <a:r>
              <a:rPr lang="en-CA" dirty="0"/>
              <a:t>Empowered citizens act as sources of information which can lead to consequences and influence </a:t>
            </a:r>
          </a:p>
          <a:p>
            <a:pPr lvl="1"/>
            <a:r>
              <a:rPr lang="en-CA" dirty="0"/>
              <a:t>Best known service: Twitter</a:t>
            </a:r>
          </a:p>
          <a:p>
            <a:pPr lvl="1"/>
            <a:endParaRPr lang="en-CA" dirty="0"/>
          </a:p>
          <a:p>
            <a:pPr lvl="1"/>
            <a:endParaRPr lang="en-CA" dirty="0"/>
          </a:p>
          <a:p>
            <a:endParaRPr lang="en-CA" dirty="0"/>
          </a:p>
          <a:p>
            <a:endParaRPr lang="en-CA" dirty="0"/>
          </a:p>
        </p:txBody>
      </p:sp>
    </p:spTree>
    <p:extLst>
      <p:ext uri="{BB962C8B-B14F-4D97-AF65-F5344CB8AC3E}">
        <p14:creationId xmlns:p14="http://schemas.microsoft.com/office/powerpoint/2010/main" val="3169488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16632"/>
            <a:ext cx="7818072" cy="1143000"/>
          </a:xfrm>
        </p:spPr>
        <p:txBody>
          <a:bodyPr>
            <a:normAutofit/>
          </a:bodyPr>
          <a:lstStyle/>
          <a:p>
            <a:r>
              <a:rPr lang="en-CA" dirty="0">
                <a:solidFill>
                  <a:schemeClr val="accent4"/>
                </a:solidFill>
              </a:rPr>
              <a:t>Knowledge co-creation</a:t>
            </a:r>
          </a:p>
        </p:txBody>
      </p:sp>
      <p:sp>
        <p:nvSpPr>
          <p:cNvPr id="3" name="Content Placeholder 2"/>
          <p:cNvSpPr>
            <a:spLocks noGrp="1"/>
          </p:cNvSpPr>
          <p:nvPr>
            <p:ph idx="1"/>
          </p:nvPr>
        </p:nvSpPr>
        <p:spPr>
          <a:xfrm>
            <a:off x="1115616" y="1315656"/>
            <a:ext cx="6336704" cy="4953294"/>
          </a:xfrm>
        </p:spPr>
        <p:txBody>
          <a:bodyPr>
            <a:normAutofit fontScale="85000" lnSpcReduction="10000"/>
          </a:bodyPr>
          <a:lstStyle/>
          <a:p>
            <a:r>
              <a:rPr lang="en-CA" dirty="0"/>
              <a:t>Co-creation: “act of collective creativity that is experienced jointly by two or more people. It is a special case of collaboration where the intent is to create something that is not known in advance” *</a:t>
            </a:r>
          </a:p>
          <a:p>
            <a:r>
              <a:rPr lang="en-CA" dirty="0"/>
              <a:t>Crowdsourcing: process of obtaining content by asking for contributions from a group of people, especially an online community</a:t>
            </a:r>
          </a:p>
          <a:p>
            <a:r>
              <a:rPr lang="en-CA" dirty="0"/>
              <a:t>Best example of co-created and crowd sourced content on the Web:  Wikipedia</a:t>
            </a:r>
          </a:p>
        </p:txBody>
      </p:sp>
      <p:sp>
        <p:nvSpPr>
          <p:cNvPr id="4" name="TextBox 3"/>
          <p:cNvSpPr txBox="1"/>
          <p:nvPr/>
        </p:nvSpPr>
        <p:spPr>
          <a:xfrm>
            <a:off x="4073664" y="6247206"/>
            <a:ext cx="4752528" cy="307777"/>
          </a:xfrm>
          <a:prstGeom prst="rect">
            <a:avLst/>
          </a:prstGeom>
          <a:noFill/>
        </p:spPr>
        <p:txBody>
          <a:bodyPr wrap="square" rtlCol="0">
            <a:spAutoFit/>
          </a:bodyPr>
          <a:lstStyle/>
          <a:p>
            <a:pPr algn="r"/>
            <a:r>
              <a:rPr lang="en-CA" sz="1400" dirty="0"/>
              <a:t>* http://www.osbr.ca/ojs/index.php/osbr/article/view/1012/973</a:t>
            </a:r>
          </a:p>
        </p:txBody>
      </p:sp>
    </p:spTree>
    <p:extLst>
      <p:ext uri="{BB962C8B-B14F-4D97-AF65-F5344CB8AC3E}">
        <p14:creationId xmlns:p14="http://schemas.microsoft.com/office/powerpoint/2010/main" val="2188415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Examples in ARD</a:t>
            </a:r>
          </a:p>
        </p:txBody>
      </p:sp>
      <p:sp>
        <p:nvSpPr>
          <p:cNvPr id="3" name="Content Placeholder 2"/>
          <p:cNvSpPr>
            <a:spLocks noGrp="1"/>
          </p:cNvSpPr>
          <p:nvPr>
            <p:ph idx="1"/>
          </p:nvPr>
        </p:nvSpPr>
        <p:spPr>
          <a:xfrm>
            <a:off x="1115615" y="1412776"/>
            <a:ext cx="3960441" cy="4800600"/>
          </a:xfrm>
        </p:spPr>
        <p:txBody>
          <a:bodyPr>
            <a:normAutofit lnSpcReduction="10000"/>
          </a:bodyPr>
          <a:lstStyle/>
          <a:p>
            <a:r>
              <a:rPr lang="en-CA" sz="2800" dirty="0"/>
              <a:t>CIMMYT blog: news, events, trainings, new publications, plus comments from users http://blog.cimmyt.org</a:t>
            </a:r>
          </a:p>
          <a:p>
            <a:endParaRPr lang="en-CA" sz="2800" dirty="0"/>
          </a:p>
          <a:p>
            <a:r>
              <a:rPr lang="en-CA" sz="2800" dirty="0" err="1"/>
              <a:t>PermaWiki</a:t>
            </a:r>
            <a:r>
              <a:rPr lang="en-CA" sz="2800" dirty="0"/>
              <a:t>: an encyclopedia on permaculture http://permaculture.</a:t>
            </a:r>
          </a:p>
          <a:p>
            <a:pPr marL="82296" indent="0">
              <a:buNone/>
            </a:pPr>
            <a:r>
              <a:rPr lang="en-CA" sz="2800" dirty="0"/>
              <a:t>   wikia.com </a:t>
            </a:r>
          </a:p>
          <a:p>
            <a:endParaRPr lang="en-CA" sz="2800" dirty="0"/>
          </a:p>
        </p:txBody>
      </p:sp>
      <p:pic>
        <p:nvPicPr>
          <p:cNvPr id="12290" name="Picture 2" descr="X:\KM\CTA\permawiki.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90505" y="4005064"/>
            <a:ext cx="3737367" cy="2726219"/>
          </a:xfrm>
          <a:prstGeom prst="rect">
            <a:avLst/>
          </a:prstGeom>
          <a:noFill/>
          <a:extLst>
            <a:ext uri="{909E8E84-426E-40DD-AFC4-6F175D3DCCD1}">
              <a14:hiddenFill xmlns:a14="http://schemas.microsoft.com/office/drawing/2010/main">
                <a:solidFill>
                  <a:srgbClr val="FFFFFF"/>
                </a:solidFill>
              </a14:hiddenFill>
            </a:ext>
          </a:extLst>
        </p:spPr>
      </p:pic>
      <p:pic>
        <p:nvPicPr>
          <p:cNvPr id="12291" name="Picture 3" descr="X:\KM\CTA\cimmyt.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90505" y="1412776"/>
            <a:ext cx="3845991"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7204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Social media and ARD</a:t>
            </a:r>
          </a:p>
        </p:txBody>
      </p:sp>
      <p:sp>
        <p:nvSpPr>
          <p:cNvPr id="3" name="Content Placeholder 2"/>
          <p:cNvSpPr>
            <a:spLocks noGrp="1"/>
          </p:cNvSpPr>
          <p:nvPr>
            <p:ph idx="1"/>
          </p:nvPr>
        </p:nvSpPr>
        <p:spPr>
          <a:xfrm>
            <a:off x="1115616" y="1340768"/>
            <a:ext cx="7056784" cy="5256584"/>
          </a:xfrm>
        </p:spPr>
        <p:txBody>
          <a:bodyPr>
            <a:noAutofit/>
          </a:bodyPr>
          <a:lstStyle/>
          <a:p>
            <a:r>
              <a:rPr lang="en-CA" sz="2800" dirty="0"/>
              <a:t>Many organisations have not explored social media </a:t>
            </a:r>
          </a:p>
          <a:p>
            <a:r>
              <a:rPr lang="en-CA" sz="2800" dirty="0"/>
              <a:t>Websites: for many still a static marketing tool (“Who we are?” “What we do?”)</a:t>
            </a:r>
          </a:p>
          <a:p>
            <a:r>
              <a:rPr lang="en-CA" sz="2800" dirty="0"/>
              <a:t>Potential for social networking on mobiles: e-extension, for e.g.</a:t>
            </a:r>
          </a:p>
          <a:p>
            <a:r>
              <a:rPr lang="en-CA" sz="2800" dirty="0"/>
              <a:t>Linking social media to agriculture in order to attract youth</a:t>
            </a:r>
          </a:p>
          <a:p>
            <a:endParaRPr lang="en-CA" sz="2800" dirty="0"/>
          </a:p>
        </p:txBody>
      </p:sp>
    </p:spTree>
    <p:extLst>
      <p:ext uri="{BB962C8B-B14F-4D97-AF65-F5344CB8AC3E}">
        <p14:creationId xmlns:p14="http://schemas.microsoft.com/office/powerpoint/2010/main" val="49420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74638"/>
            <a:ext cx="7674056" cy="1143000"/>
          </a:xfrm>
        </p:spPr>
        <p:txBody>
          <a:bodyPr>
            <a:normAutofit fontScale="90000"/>
          </a:bodyPr>
          <a:lstStyle/>
          <a:p>
            <a:r>
              <a:rPr lang="en-CA" dirty="0">
                <a:solidFill>
                  <a:schemeClr val="accent4"/>
                </a:solidFill>
              </a:rPr>
              <a:t>Implications of user-created content</a:t>
            </a:r>
          </a:p>
        </p:txBody>
      </p:sp>
      <p:sp>
        <p:nvSpPr>
          <p:cNvPr id="3" name="Content Placeholder 2"/>
          <p:cNvSpPr>
            <a:spLocks noGrp="1"/>
          </p:cNvSpPr>
          <p:nvPr>
            <p:ph idx="1"/>
          </p:nvPr>
        </p:nvSpPr>
        <p:spPr>
          <a:xfrm>
            <a:off x="1403648" y="1628800"/>
            <a:ext cx="4824536" cy="4896544"/>
          </a:xfrm>
        </p:spPr>
        <p:txBody>
          <a:bodyPr>
            <a:normAutofit lnSpcReduction="10000"/>
          </a:bodyPr>
          <a:lstStyle/>
          <a:p>
            <a:r>
              <a:rPr lang="en-CA" dirty="0"/>
              <a:t>Variable quality: accuracy and quality control</a:t>
            </a:r>
          </a:p>
          <a:p>
            <a:r>
              <a:rPr lang="en-CA" dirty="0"/>
              <a:t>Privacy issues: be careful what you post</a:t>
            </a:r>
          </a:p>
          <a:p>
            <a:r>
              <a:rPr lang="en-CA" dirty="0"/>
              <a:t>Legal issues: regulatory environment still  trying to define “fair use”</a:t>
            </a:r>
          </a:p>
          <a:p>
            <a:r>
              <a:rPr lang="en-CA" dirty="0"/>
              <a:t>Loss of control: intellectual property rights</a:t>
            </a:r>
          </a:p>
          <a:p>
            <a:pPr marL="82296" indent="0">
              <a:buNone/>
            </a:pPr>
            <a:endParaRPr lang="en-CA"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1916832"/>
            <a:ext cx="2381250" cy="133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9332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Intellectual Property Rights (IPR)</a:t>
            </a:r>
          </a:p>
        </p:txBody>
      </p:sp>
      <p:sp>
        <p:nvSpPr>
          <p:cNvPr id="3" name="Content Placeholder 2"/>
          <p:cNvSpPr>
            <a:spLocks noGrp="1"/>
          </p:cNvSpPr>
          <p:nvPr>
            <p:ph idx="1"/>
          </p:nvPr>
        </p:nvSpPr>
        <p:spPr>
          <a:xfrm>
            <a:off x="1331640" y="1556792"/>
            <a:ext cx="7498080" cy="4691608"/>
          </a:xfrm>
        </p:spPr>
        <p:txBody>
          <a:bodyPr>
            <a:normAutofit fontScale="85000" lnSpcReduction="20000"/>
          </a:bodyPr>
          <a:lstStyle/>
          <a:p>
            <a:r>
              <a:rPr lang="en-CA" dirty="0"/>
              <a:t>Rights given to persons over the creations of their minds giving the creator an exclusive right over the use of his/her creation for a certain period of time</a:t>
            </a:r>
          </a:p>
          <a:p>
            <a:r>
              <a:rPr lang="en-CA" dirty="0"/>
              <a:t>IPR divided into two main areas: copyright and industrial property</a:t>
            </a:r>
          </a:p>
          <a:p>
            <a:r>
              <a:rPr lang="en-CA" dirty="0"/>
              <a:t>1996 “Internet treaties”: the WIPO Copyright Treaty (WCT) and the WIPO Performances and Phonograms Treaty(WPPT)</a:t>
            </a:r>
          </a:p>
          <a:p>
            <a:r>
              <a:rPr lang="en-CA" dirty="0"/>
              <a:t>Still a lot of unexplored areas, for e.g. role of online intermediaries (social networking platforms, Internet Service Providers, etc.)</a:t>
            </a:r>
          </a:p>
          <a:p>
            <a:endParaRPr lang="en-CA" dirty="0"/>
          </a:p>
        </p:txBody>
      </p:sp>
    </p:spTree>
    <p:extLst>
      <p:ext uri="{BB962C8B-B14F-4D97-AF65-F5344CB8AC3E}">
        <p14:creationId xmlns:p14="http://schemas.microsoft.com/office/powerpoint/2010/main" val="15692032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20490</TotalTime>
  <Words>2514</Words>
  <Application>Microsoft Office PowerPoint</Application>
  <PresentationFormat>On-screen Show (4:3)</PresentationFormat>
  <Paragraphs>228</Paragraphs>
  <Slides>26</Slides>
  <Notes>22</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Gill Sans MT</vt:lpstr>
      <vt:lpstr>Symbol</vt:lpstr>
      <vt:lpstr>Verdana</vt:lpstr>
      <vt:lpstr>Wingdings 2</vt:lpstr>
      <vt:lpstr>Solstice</vt:lpstr>
      <vt:lpstr>Emerging Issues Influencing Knowledge Management</vt:lpstr>
      <vt:lpstr>Overview of Unit 7</vt:lpstr>
      <vt:lpstr>The evolution of the Web</vt:lpstr>
      <vt:lpstr>Knowledge creation</vt:lpstr>
      <vt:lpstr>Knowledge co-creation</vt:lpstr>
      <vt:lpstr>Examples in ARD</vt:lpstr>
      <vt:lpstr>Social media and ARD</vt:lpstr>
      <vt:lpstr>Implications of user-created content</vt:lpstr>
      <vt:lpstr>Intellectual Property Rights (IPR)</vt:lpstr>
      <vt:lpstr>Legal frameworks </vt:lpstr>
      <vt:lpstr>Internet Governance Forum</vt:lpstr>
      <vt:lpstr>Copyright in the digital age</vt:lpstr>
      <vt:lpstr>Open access regimes</vt:lpstr>
      <vt:lpstr>Usage rights: Creative Commons (CC) licenses</vt:lpstr>
      <vt:lpstr>Usage rights: Creative Commons (CC) licenses</vt:lpstr>
      <vt:lpstr>Examples in ARD and development</vt:lpstr>
      <vt:lpstr>Examples in ARD and development</vt:lpstr>
      <vt:lpstr>Questions? Comments?</vt:lpstr>
      <vt:lpstr>Packaging knowledge</vt:lpstr>
      <vt:lpstr>Package into knowledge products</vt:lpstr>
      <vt:lpstr>Example: Participatory Radio - Farm Radio International (FRI)</vt:lpstr>
      <vt:lpstr>Example: Rice Mobile Philippines</vt:lpstr>
      <vt:lpstr>Example: BROSDI (Uganda)</vt:lpstr>
      <vt:lpstr>Questions? Comments?</vt:lpstr>
      <vt:lpstr>Reflection and table discussion: creating knowledge in my own context</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744</cp:revision>
  <dcterms:created xsi:type="dcterms:W3CDTF">2014-09-03T09:12:35Z</dcterms:created>
  <dcterms:modified xsi:type="dcterms:W3CDTF">2019-07-24T09:41:24Z</dcterms:modified>
</cp:coreProperties>
</file>