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8" r:id="rId3"/>
  </p:sldMasterIdLst>
  <p:notesMasterIdLst>
    <p:notesMasterId r:id="rId19"/>
  </p:notesMasterIdLst>
  <p:handoutMasterIdLst>
    <p:handoutMasterId r:id="rId20"/>
  </p:handoutMasterIdLst>
  <p:sldIdLst>
    <p:sldId id="698" r:id="rId4"/>
    <p:sldId id="708" r:id="rId5"/>
    <p:sldId id="700" r:id="rId6"/>
    <p:sldId id="729" r:id="rId7"/>
    <p:sldId id="727" r:id="rId8"/>
    <p:sldId id="728" r:id="rId9"/>
    <p:sldId id="725" r:id="rId10"/>
    <p:sldId id="731" r:id="rId11"/>
    <p:sldId id="737" r:id="rId12"/>
    <p:sldId id="730" r:id="rId13"/>
    <p:sldId id="735" r:id="rId14"/>
    <p:sldId id="732" r:id="rId15"/>
    <p:sldId id="736" r:id="rId16"/>
    <p:sldId id="734" r:id="rId17"/>
    <p:sldId id="719" r:id="rId18"/>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llantyne, Peter (ILRI)" initials="" lastIdx="13" clrIdx="0"/>
  <p:cmAuthor id="2" name="LeBorgne, Ewen" initials="" lastIdx="20" clrIdx="1"/>
  <p:cmAuthor id="3" name="Hack, Bernhard (ILRI)" initials="" lastIdx="6" clrIdx="2"/>
  <p:cmAuthor id="4" name="Victor, Michael (ILRI)" initials="" lastIdx="5" clrIdx="3"/>
  <p:cmAuthor id="5" name="Ferrari, Mireille (ILRI)" initials="" lastIdx="1" clrIdx="4"/>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CC"/>
    <a:srgbClr val="FFCD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0"/>
    <p:restoredTop sz="96327"/>
  </p:normalViewPr>
  <p:slideViewPr>
    <p:cSldViewPr snapToGrid="0" snapToObjects="1">
      <p:cViewPr varScale="1">
        <p:scale>
          <a:sx n="111" d="100"/>
          <a:sy n="111" d="100"/>
        </p:scale>
        <p:origin x="846" y="96"/>
      </p:cViewPr>
      <p:guideLst/>
    </p:cSldViewPr>
  </p:slideViewPr>
  <p:notesTextViewPr>
    <p:cViewPr>
      <p:scale>
        <a:sx n="1" d="1"/>
        <a:sy n="1" d="1"/>
      </p:scale>
      <p:origin x="0" y="0"/>
    </p:cViewPr>
  </p:notesTextViewPr>
  <p:notesViewPr>
    <p:cSldViewPr snapToGrid="0" snapToObject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1.xml"/><Relationship Id="rId21"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user\Desktop\HEARD%20PROJECT%20DOC\Concept%20notes-ToR%20for%20HEARD\Budget%20breakdown-Business%20skills%20and%20PPP%20cases%202021%20(Autosaved)%20(Autosaved).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baseline="0">
                <a:solidFill>
                  <a:schemeClr val="dk1">
                    <a:lumMod val="75000"/>
                    <a:lumOff val="25000"/>
                  </a:schemeClr>
                </a:solidFill>
                <a:latin typeface="+mn-lt"/>
                <a:ea typeface="+mn-ea"/>
                <a:cs typeface="+mn-cs"/>
              </a:defRPr>
            </a:pPr>
            <a:r>
              <a:rPr lang="en-US" sz="2000" dirty="0"/>
              <a:t>National VP/VPP Workforce</a:t>
            </a:r>
            <a:r>
              <a:rPr lang="en-US" sz="2000" baseline="0" dirty="0"/>
              <a:t> </a:t>
            </a:r>
            <a:r>
              <a:rPr lang="en-US" sz="2000" dirty="0"/>
              <a:t>(2003-2023)</a:t>
            </a:r>
          </a:p>
        </c:rich>
      </c:tx>
      <c:layout>
        <c:manualLayout>
          <c:xMode val="edge"/>
          <c:yMode val="edge"/>
          <c:x val="0.17173498320463404"/>
          <c:y val="0"/>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manualLayout>
          <c:layoutTarget val="inner"/>
          <c:xMode val="edge"/>
          <c:yMode val="edge"/>
          <c:x val="0.2301395450568679"/>
          <c:y val="0.16211832895888015"/>
          <c:w val="0.7393048993875766"/>
          <c:h val="0.55029782735491395"/>
        </c:manualLayout>
      </c:layout>
      <c:lineChart>
        <c:grouping val="stacked"/>
        <c:varyColors val="0"/>
        <c:ser>
          <c:idx val="0"/>
          <c:order val="0"/>
          <c:tx>
            <c:strRef>
              <c:f>'Support budget-2022'!$E$578</c:f>
              <c:strCache>
                <c:ptCount val="1"/>
                <c:pt idx="0">
                  <c:v>Total VP</c:v>
                </c:pt>
              </c:strCache>
            </c:strRef>
          </c:tx>
          <c:spPr>
            <a:ln w="31750" cap="rnd">
              <a:solidFill>
                <a:schemeClr val="accent1"/>
              </a:solidFill>
              <a:round/>
            </a:ln>
            <a:effectLst/>
          </c:spPr>
          <c:marker>
            <c:symbol val="circle"/>
            <c:size val="17"/>
            <c:spPr>
              <a:solidFill>
                <a:schemeClr val="accent1"/>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'Support budget-2022'!$F$577:$I$577</c:f>
              <c:numCache>
                <c:formatCode>General</c:formatCode>
                <c:ptCount val="4"/>
                <c:pt idx="0">
                  <c:v>2003</c:v>
                </c:pt>
                <c:pt idx="1">
                  <c:v>2011</c:v>
                </c:pt>
                <c:pt idx="2">
                  <c:v>2015</c:v>
                </c:pt>
                <c:pt idx="3">
                  <c:v>2022</c:v>
                </c:pt>
              </c:numCache>
            </c:numRef>
          </c:cat>
          <c:val>
            <c:numRef>
              <c:f>'Support budget-2022'!$F$578:$I$578</c:f>
              <c:numCache>
                <c:formatCode>#,##0</c:formatCode>
                <c:ptCount val="4"/>
                <c:pt idx="0">
                  <c:v>1012</c:v>
                </c:pt>
                <c:pt idx="1">
                  <c:v>2106</c:v>
                </c:pt>
                <c:pt idx="2">
                  <c:v>4439</c:v>
                </c:pt>
                <c:pt idx="3">
                  <c:v>7439</c:v>
                </c:pt>
              </c:numCache>
            </c:numRef>
          </c:val>
          <c:smooth val="0"/>
          <c:extLst>
            <c:ext xmlns:c16="http://schemas.microsoft.com/office/drawing/2014/chart" uri="{C3380CC4-5D6E-409C-BE32-E72D297353CC}">
              <c16:uniqueId val="{00000000-1C07-4F19-A9A8-76291E6B98A4}"/>
            </c:ext>
          </c:extLst>
        </c:ser>
        <c:ser>
          <c:idx val="1"/>
          <c:order val="1"/>
          <c:tx>
            <c:strRef>
              <c:f>'Support budget-2022'!$E$579</c:f>
              <c:strCache>
                <c:ptCount val="1"/>
                <c:pt idx="0">
                  <c:v>Total VPP</c:v>
                </c:pt>
              </c:strCache>
            </c:strRef>
          </c:tx>
          <c:spPr>
            <a:ln w="31750" cap="rnd">
              <a:solidFill>
                <a:schemeClr val="accent2"/>
              </a:solidFill>
              <a:round/>
            </a:ln>
            <a:effectLst/>
          </c:spPr>
          <c:marker>
            <c:symbol val="circle"/>
            <c:size val="17"/>
            <c:spPr>
              <a:solidFill>
                <a:schemeClr val="accent2"/>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'Support budget-2022'!$F$577:$I$577</c:f>
              <c:numCache>
                <c:formatCode>General</c:formatCode>
                <c:ptCount val="4"/>
                <c:pt idx="0">
                  <c:v>2003</c:v>
                </c:pt>
                <c:pt idx="1">
                  <c:v>2011</c:v>
                </c:pt>
                <c:pt idx="2">
                  <c:v>2015</c:v>
                </c:pt>
                <c:pt idx="3">
                  <c:v>2022</c:v>
                </c:pt>
              </c:numCache>
            </c:numRef>
          </c:cat>
          <c:val>
            <c:numRef>
              <c:f>'Support budget-2022'!$F$579:$I$579</c:f>
              <c:numCache>
                <c:formatCode>#,##0</c:formatCode>
                <c:ptCount val="4"/>
                <c:pt idx="0" formatCode="General">
                  <c:v>1089</c:v>
                </c:pt>
                <c:pt idx="1">
                  <c:v>8795</c:v>
                </c:pt>
                <c:pt idx="2">
                  <c:v>15408</c:v>
                </c:pt>
                <c:pt idx="3">
                  <c:v>23808</c:v>
                </c:pt>
              </c:numCache>
            </c:numRef>
          </c:val>
          <c:smooth val="0"/>
          <c:extLst>
            <c:ext xmlns:c16="http://schemas.microsoft.com/office/drawing/2014/chart" uri="{C3380CC4-5D6E-409C-BE32-E72D297353CC}">
              <c16:uniqueId val="{00000001-1C07-4F19-A9A8-76291E6B98A4}"/>
            </c:ext>
          </c:extLst>
        </c:ser>
        <c:ser>
          <c:idx val="2"/>
          <c:order val="2"/>
          <c:tx>
            <c:strRef>
              <c:f>'Support budget-2022'!$E$580</c:f>
              <c:strCache>
                <c:ptCount val="1"/>
                <c:pt idx="0">
                  <c:v>Overall</c:v>
                </c:pt>
              </c:strCache>
            </c:strRef>
          </c:tx>
          <c:spPr>
            <a:ln w="31750" cap="rnd">
              <a:solidFill>
                <a:schemeClr val="accent3"/>
              </a:solidFill>
              <a:round/>
            </a:ln>
            <a:effectLst/>
          </c:spPr>
          <c:marker>
            <c:symbol val="circle"/>
            <c:size val="17"/>
            <c:spPr>
              <a:solidFill>
                <a:schemeClr val="accent3"/>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rgbClr val="FF0000"/>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'Support budget-2022'!$F$577:$I$577</c:f>
              <c:numCache>
                <c:formatCode>General</c:formatCode>
                <c:ptCount val="4"/>
                <c:pt idx="0">
                  <c:v>2003</c:v>
                </c:pt>
                <c:pt idx="1">
                  <c:v>2011</c:v>
                </c:pt>
                <c:pt idx="2">
                  <c:v>2015</c:v>
                </c:pt>
                <c:pt idx="3">
                  <c:v>2022</c:v>
                </c:pt>
              </c:numCache>
            </c:numRef>
          </c:cat>
          <c:val>
            <c:numRef>
              <c:f>'Support budget-2022'!$F$580:$I$580</c:f>
              <c:numCache>
                <c:formatCode>#,##0</c:formatCode>
                <c:ptCount val="4"/>
                <c:pt idx="0">
                  <c:v>2101</c:v>
                </c:pt>
                <c:pt idx="1">
                  <c:v>10901</c:v>
                </c:pt>
                <c:pt idx="2">
                  <c:v>19847</c:v>
                </c:pt>
                <c:pt idx="3">
                  <c:v>31247</c:v>
                </c:pt>
              </c:numCache>
            </c:numRef>
          </c:val>
          <c:smooth val="0"/>
          <c:extLst>
            <c:ext xmlns:c16="http://schemas.microsoft.com/office/drawing/2014/chart" uri="{C3380CC4-5D6E-409C-BE32-E72D297353CC}">
              <c16:uniqueId val="{00000002-1C07-4F19-A9A8-76291E6B98A4}"/>
            </c:ext>
          </c:extLst>
        </c:ser>
        <c:dLbls>
          <c:dLblPos val="ctr"/>
          <c:showLegendKey val="0"/>
          <c:showVal val="1"/>
          <c:showCatName val="0"/>
          <c:showSerName val="0"/>
          <c:showPercent val="0"/>
          <c:showBubbleSize val="0"/>
        </c:dLbls>
        <c:marker val="1"/>
        <c:smooth val="0"/>
        <c:axId val="646890168"/>
        <c:axId val="646890560"/>
      </c:lineChart>
      <c:catAx>
        <c:axId val="64689016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646890560"/>
        <c:crosses val="autoZero"/>
        <c:auto val="1"/>
        <c:lblAlgn val="ctr"/>
        <c:lblOffset val="100"/>
        <c:noMultiLvlLbl val="0"/>
      </c:catAx>
      <c:valAx>
        <c:axId val="646890560"/>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title>
          <c:tx>
            <c:rich>
              <a:bodyPr rot="-5400000" spcFirstLastPara="1" vertOverflow="ellipsis" vert="horz" wrap="square" anchor="ctr" anchorCtr="1"/>
              <a:lstStyle/>
              <a:p>
                <a:pPr>
                  <a:defRPr sz="1197" b="1" i="0" u="none" strike="noStrike" kern="1200" baseline="0">
                    <a:solidFill>
                      <a:schemeClr val="dk1">
                        <a:lumMod val="75000"/>
                        <a:lumOff val="25000"/>
                      </a:schemeClr>
                    </a:solidFill>
                    <a:latin typeface="+mn-lt"/>
                    <a:ea typeface="+mn-ea"/>
                    <a:cs typeface="+mn-cs"/>
                  </a:defRPr>
                </a:pPr>
                <a:r>
                  <a:rPr lang="en-US"/>
                  <a:t>Number of Graduates</a:t>
                </a:r>
              </a:p>
            </c:rich>
          </c:tx>
          <c:layout>
            <c:manualLayout>
              <c:xMode val="edge"/>
              <c:yMode val="edge"/>
              <c:x val="4.3560606060606064E-2"/>
              <c:y val="0.22505101176869022"/>
            </c:manualLayout>
          </c:layout>
          <c:overlay val="0"/>
          <c:spPr>
            <a:noFill/>
            <a:ln>
              <a:noFill/>
            </a:ln>
            <a:effectLst/>
          </c:spPr>
          <c:txPr>
            <a:bodyPr rot="-5400000" spcFirstLastPara="1" vertOverflow="ellipsis" vert="horz" wrap="square" anchor="ctr" anchorCtr="1"/>
            <a:lstStyle/>
            <a:p>
              <a:pPr>
                <a:defRPr sz="1197" b="1" i="0" u="none" strike="noStrike" kern="1200" baseline="0">
                  <a:solidFill>
                    <a:schemeClr val="dk1">
                      <a:lumMod val="75000"/>
                      <a:lumOff val="25000"/>
                    </a:schemeClr>
                  </a:solidFill>
                  <a:latin typeface="+mn-lt"/>
                  <a:ea typeface="+mn-ea"/>
                  <a:cs typeface="+mn-cs"/>
                </a:defRPr>
              </a:pPr>
              <a:endParaRPr lang="en-US"/>
            </a:p>
          </c:txPr>
        </c:title>
        <c:numFmt formatCode="#,##0" sourceLinked="1"/>
        <c:majorTickMark val="none"/>
        <c:minorTickMark val="none"/>
        <c:tickLblPos val="nextTo"/>
        <c:crossAx val="646890168"/>
        <c:crosses val="autoZero"/>
        <c:crossBetween val="between"/>
      </c:valAx>
      <c:dTable>
        <c:showHorzBorder val="1"/>
        <c:showVertBorder val="1"/>
        <c:showOutline val="1"/>
        <c:showKeys val="1"/>
        <c:spPr>
          <a:noFill/>
          <a:ln w="9525">
            <a:solidFill>
              <a:schemeClr val="dk1">
                <a:lumMod val="35000"/>
                <a:lumOff val="65000"/>
              </a:schemeClr>
            </a:solidFill>
          </a:ln>
          <a:effectLst/>
        </c:spPr>
        <c:txPr>
          <a:bodyPr rot="0" spcFirstLastPara="1" vertOverflow="ellipsis" vert="horz" wrap="square" anchor="ctr" anchorCtr="1"/>
          <a:lstStyle/>
          <a:p>
            <a:pPr rtl="0">
              <a:defRPr sz="1197" b="1" i="0" u="none" strike="noStrike" kern="1200" baseline="0">
                <a:solidFill>
                  <a:schemeClr val="dk1">
                    <a:lumMod val="75000"/>
                    <a:lumOff val="25000"/>
                  </a:schemeClr>
                </a:solidFill>
                <a:latin typeface="+mn-lt"/>
                <a:ea typeface="+mn-ea"/>
                <a:cs typeface="+mn-cs"/>
              </a:defRPr>
            </a:pPr>
            <a:endParaRPr lang="en-US"/>
          </a:p>
        </c:txPr>
      </c:dTable>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styleClr val="auto"/>
    </cs:fillRef>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5F9D455-E20F-1143-865E-3F66D2B04C86}"/>
              </a:ext>
            </a:extLst>
          </p:cNvPr>
          <p:cNvSpPr>
            <a:spLocks noGrp="1"/>
          </p:cNvSpPr>
          <p:nvPr>
            <p:ph type="hdr" sz="quarter"/>
          </p:nvPr>
        </p:nvSpPr>
        <p:spPr>
          <a:xfrm>
            <a:off x="0" y="0"/>
            <a:ext cx="3079750" cy="512763"/>
          </a:xfrm>
          <a:prstGeom prst="rect">
            <a:avLst/>
          </a:prstGeom>
        </p:spPr>
        <p:txBody>
          <a:bodyPr vert="horz" lIns="97219" tIns="48610" rIns="97219" bIns="48610" rtlCol="0"/>
          <a:lstStyle>
            <a:lvl1pPr algn="l" eaLnBrk="1" hangingPunct="1">
              <a:defRPr sz="1300">
                <a:latin typeface="Arial" pitchFamily="34" charset="0"/>
                <a:ea typeface="MS PGothic" pitchFamily="34" charset="-128"/>
                <a:cs typeface="+mn-cs"/>
              </a:defRPr>
            </a:lvl1pPr>
          </a:lstStyle>
          <a:p>
            <a:pPr>
              <a:defRPr/>
            </a:pPr>
            <a:endParaRPr lang="en-US"/>
          </a:p>
        </p:txBody>
      </p:sp>
      <p:sp>
        <p:nvSpPr>
          <p:cNvPr id="3" name="Date Placeholder 2">
            <a:extLst>
              <a:ext uri="{FF2B5EF4-FFF2-40B4-BE49-F238E27FC236}">
                <a16:creationId xmlns:a16="http://schemas.microsoft.com/office/drawing/2014/main" id="{50A70D17-C1D5-8045-850C-F66CD3D70AF0}"/>
              </a:ext>
            </a:extLst>
          </p:cNvPr>
          <p:cNvSpPr>
            <a:spLocks noGrp="1"/>
          </p:cNvSpPr>
          <p:nvPr>
            <p:ph type="dt" sz="quarter" idx="1"/>
          </p:nvPr>
        </p:nvSpPr>
        <p:spPr>
          <a:xfrm>
            <a:off x="4022725" y="0"/>
            <a:ext cx="3079750" cy="512763"/>
          </a:xfrm>
          <a:prstGeom prst="rect">
            <a:avLst/>
          </a:prstGeom>
        </p:spPr>
        <p:txBody>
          <a:bodyPr vert="horz" wrap="square" lIns="97219" tIns="48610" rIns="97219" bIns="48610" numCol="1" anchor="t" anchorCtr="0" compatLnSpc="1">
            <a:prstTxWarp prst="textNoShape">
              <a:avLst/>
            </a:prstTxWarp>
          </a:bodyPr>
          <a:lstStyle>
            <a:lvl1pPr algn="r" eaLnBrk="1" hangingPunct="1">
              <a:defRPr sz="1300">
                <a:latin typeface="Arial" pitchFamily="34" charset="0"/>
              </a:defRPr>
            </a:lvl1pPr>
          </a:lstStyle>
          <a:p>
            <a:pPr>
              <a:defRPr/>
            </a:pPr>
            <a:fld id="{04347779-37AA-D947-AAF6-7E9E7DB5D0DE}" type="datetimeFigureOut">
              <a:rPr lang="en-US"/>
              <a:pPr>
                <a:defRPr/>
              </a:pPr>
              <a:t>4/7/2025</a:t>
            </a:fld>
            <a:endParaRPr lang="en-US"/>
          </a:p>
        </p:txBody>
      </p:sp>
      <p:sp>
        <p:nvSpPr>
          <p:cNvPr id="4" name="Footer Placeholder 3">
            <a:extLst>
              <a:ext uri="{FF2B5EF4-FFF2-40B4-BE49-F238E27FC236}">
                <a16:creationId xmlns:a16="http://schemas.microsoft.com/office/drawing/2014/main" id="{81B1FB55-ECEA-5A49-ABA1-7D7195A66CB1}"/>
              </a:ext>
            </a:extLst>
          </p:cNvPr>
          <p:cNvSpPr>
            <a:spLocks noGrp="1"/>
          </p:cNvSpPr>
          <p:nvPr>
            <p:ph type="ftr" sz="quarter" idx="2"/>
          </p:nvPr>
        </p:nvSpPr>
        <p:spPr>
          <a:xfrm>
            <a:off x="0" y="9720263"/>
            <a:ext cx="3079750" cy="512762"/>
          </a:xfrm>
          <a:prstGeom prst="rect">
            <a:avLst/>
          </a:prstGeom>
        </p:spPr>
        <p:txBody>
          <a:bodyPr vert="horz" lIns="97219" tIns="48610" rIns="97219" bIns="48610" rtlCol="0" anchor="b"/>
          <a:lstStyle>
            <a:lvl1pPr algn="l" eaLnBrk="1" hangingPunct="1">
              <a:defRPr sz="1300">
                <a:latin typeface="Arial" pitchFamily="34" charset="0"/>
                <a:ea typeface="MS PGothic" pitchFamily="34" charset="-128"/>
                <a:cs typeface="+mn-cs"/>
              </a:defRPr>
            </a:lvl1pPr>
          </a:lstStyle>
          <a:p>
            <a:pPr>
              <a:defRPr/>
            </a:pPr>
            <a:endParaRPr lang="en-US"/>
          </a:p>
        </p:txBody>
      </p:sp>
      <p:sp>
        <p:nvSpPr>
          <p:cNvPr id="5" name="Slide Number Placeholder 4">
            <a:extLst>
              <a:ext uri="{FF2B5EF4-FFF2-40B4-BE49-F238E27FC236}">
                <a16:creationId xmlns:a16="http://schemas.microsoft.com/office/drawing/2014/main" id="{637A7BE0-DD17-5D44-B911-B8340A1CAFC8}"/>
              </a:ext>
            </a:extLst>
          </p:cNvPr>
          <p:cNvSpPr>
            <a:spLocks noGrp="1"/>
          </p:cNvSpPr>
          <p:nvPr>
            <p:ph type="sldNum" sz="quarter" idx="3"/>
          </p:nvPr>
        </p:nvSpPr>
        <p:spPr>
          <a:xfrm>
            <a:off x="4022725" y="9720263"/>
            <a:ext cx="3079750" cy="512762"/>
          </a:xfrm>
          <a:prstGeom prst="rect">
            <a:avLst/>
          </a:prstGeom>
        </p:spPr>
        <p:txBody>
          <a:bodyPr vert="horz" wrap="square" lIns="97219" tIns="48610" rIns="97219" bIns="48610" numCol="1" anchor="b" anchorCtr="0" compatLnSpc="1">
            <a:prstTxWarp prst="textNoShape">
              <a:avLst/>
            </a:prstTxWarp>
          </a:bodyPr>
          <a:lstStyle>
            <a:lvl1pPr algn="r" eaLnBrk="1" hangingPunct="1">
              <a:defRPr sz="1300">
                <a:latin typeface="Arial" pitchFamily="34" charset="0"/>
              </a:defRPr>
            </a:lvl1pPr>
          </a:lstStyle>
          <a:p>
            <a:pPr>
              <a:defRPr/>
            </a:pPr>
            <a:fld id="{3257A9F1-99FB-DB4B-BD3D-40FBB7E245D1}"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36B57CD-3699-B446-887D-14FAEE943457}"/>
              </a:ext>
            </a:extLst>
          </p:cNvPr>
          <p:cNvSpPr>
            <a:spLocks noGrp="1"/>
          </p:cNvSpPr>
          <p:nvPr>
            <p:ph type="hdr" sz="quarter"/>
          </p:nvPr>
        </p:nvSpPr>
        <p:spPr>
          <a:xfrm>
            <a:off x="0" y="0"/>
            <a:ext cx="3079750" cy="512763"/>
          </a:xfrm>
          <a:prstGeom prst="rect">
            <a:avLst/>
          </a:prstGeom>
        </p:spPr>
        <p:txBody>
          <a:bodyPr vert="horz" lIns="97219" tIns="48610" rIns="97219" bIns="48610" rtlCol="0"/>
          <a:lstStyle>
            <a:lvl1pPr algn="l" eaLnBrk="1" fontAlgn="auto" hangingPunct="1">
              <a:spcBef>
                <a:spcPts val="0"/>
              </a:spcBef>
              <a:spcAft>
                <a:spcPts val="0"/>
              </a:spcAft>
              <a:defRPr sz="1300">
                <a:latin typeface="+mn-lt"/>
                <a:ea typeface="+mn-ea"/>
                <a:cs typeface="+mn-cs"/>
              </a:defRPr>
            </a:lvl1pPr>
          </a:lstStyle>
          <a:p>
            <a:pPr>
              <a:defRPr/>
            </a:pPr>
            <a:endParaRPr lang="en-GB"/>
          </a:p>
        </p:txBody>
      </p:sp>
      <p:sp>
        <p:nvSpPr>
          <p:cNvPr id="3" name="Date Placeholder 2">
            <a:extLst>
              <a:ext uri="{FF2B5EF4-FFF2-40B4-BE49-F238E27FC236}">
                <a16:creationId xmlns:a16="http://schemas.microsoft.com/office/drawing/2014/main" id="{42C7B7FF-70BD-C743-84C4-C232CDF413A8}"/>
              </a:ext>
            </a:extLst>
          </p:cNvPr>
          <p:cNvSpPr>
            <a:spLocks noGrp="1"/>
          </p:cNvSpPr>
          <p:nvPr>
            <p:ph type="dt" idx="1"/>
          </p:nvPr>
        </p:nvSpPr>
        <p:spPr>
          <a:xfrm>
            <a:off x="4022725" y="0"/>
            <a:ext cx="3079750" cy="512763"/>
          </a:xfrm>
          <a:prstGeom prst="rect">
            <a:avLst/>
          </a:prstGeom>
        </p:spPr>
        <p:txBody>
          <a:bodyPr vert="horz" wrap="square" lIns="97219" tIns="48610" rIns="97219" bIns="48610" numCol="1" anchor="t" anchorCtr="0" compatLnSpc="1">
            <a:prstTxWarp prst="textNoShape">
              <a:avLst/>
            </a:prstTxWarp>
          </a:bodyPr>
          <a:lstStyle>
            <a:lvl1pPr algn="r" eaLnBrk="1" hangingPunct="1">
              <a:defRPr sz="1300">
                <a:latin typeface="Calibri" pitchFamily="34" charset="0"/>
                <a:cs typeface="Arial" pitchFamily="34" charset="0"/>
              </a:defRPr>
            </a:lvl1pPr>
          </a:lstStyle>
          <a:p>
            <a:pPr>
              <a:defRPr/>
            </a:pPr>
            <a:fld id="{4496B698-5046-3948-9288-F49EAC66328B}" type="datetimeFigureOut">
              <a:rPr lang="en-GB"/>
              <a:pPr>
                <a:defRPr/>
              </a:pPr>
              <a:t>07/04/2025</a:t>
            </a:fld>
            <a:endParaRPr lang="en-GB"/>
          </a:p>
        </p:txBody>
      </p:sp>
      <p:sp>
        <p:nvSpPr>
          <p:cNvPr id="4" name="Slide Image Placeholder 3">
            <a:extLst>
              <a:ext uri="{FF2B5EF4-FFF2-40B4-BE49-F238E27FC236}">
                <a16:creationId xmlns:a16="http://schemas.microsoft.com/office/drawing/2014/main" id="{D30467B5-C785-3442-9EB3-C25751C63B41}"/>
              </a:ext>
            </a:extLst>
          </p:cNvPr>
          <p:cNvSpPr>
            <a:spLocks noGrp="1" noRot="1" noChangeAspect="1"/>
          </p:cNvSpPr>
          <p:nvPr>
            <p:ph type="sldImg" idx="2"/>
          </p:nvPr>
        </p:nvSpPr>
        <p:spPr>
          <a:xfrm>
            <a:off x="141288" y="766763"/>
            <a:ext cx="6821487" cy="3838575"/>
          </a:xfrm>
          <a:prstGeom prst="rect">
            <a:avLst/>
          </a:prstGeom>
          <a:noFill/>
          <a:ln w="12700">
            <a:solidFill>
              <a:prstClr val="black"/>
            </a:solidFill>
          </a:ln>
        </p:spPr>
        <p:txBody>
          <a:bodyPr vert="horz" lIns="97219" tIns="48610" rIns="97219" bIns="48610" rtlCol="0" anchor="ctr"/>
          <a:lstStyle/>
          <a:p>
            <a:pPr lvl="0"/>
            <a:endParaRPr lang="en-GB" noProof="0"/>
          </a:p>
        </p:txBody>
      </p:sp>
      <p:sp>
        <p:nvSpPr>
          <p:cNvPr id="5" name="Notes Placeholder 4">
            <a:extLst>
              <a:ext uri="{FF2B5EF4-FFF2-40B4-BE49-F238E27FC236}">
                <a16:creationId xmlns:a16="http://schemas.microsoft.com/office/drawing/2014/main" id="{43245AF0-049D-6843-BCDE-857D7D9B7D01}"/>
              </a:ext>
            </a:extLst>
          </p:cNvPr>
          <p:cNvSpPr>
            <a:spLocks noGrp="1"/>
          </p:cNvSpPr>
          <p:nvPr>
            <p:ph type="body" sz="quarter" idx="3"/>
          </p:nvPr>
        </p:nvSpPr>
        <p:spPr>
          <a:xfrm>
            <a:off x="709613" y="4860925"/>
            <a:ext cx="5684837" cy="4605338"/>
          </a:xfrm>
          <a:prstGeom prst="rect">
            <a:avLst/>
          </a:prstGeom>
        </p:spPr>
        <p:txBody>
          <a:bodyPr vert="horz" lIns="97219" tIns="48610" rIns="97219" bIns="4861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C3415AEE-B83F-FF4A-9B4F-D43EDE35AA83}"/>
              </a:ext>
            </a:extLst>
          </p:cNvPr>
          <p:cNvSpPr>
            <a:spLocks noGrp="1"/>
          </p:cNvSpPr>
          <p:nvPr>
            <p:ph type="ftr" sz="quarter" idx="4"/>
          </p:nvPr>
        </p:nvSpPr>
        <p:spPr>
          <a:xfrm>
            <a:off x="0" y="9720263"/>
            <a:ext cx="3079750" cy="512762"/>
          </a:xfrm>
          <a:prstGeom prst="rect">
            <a:avLst/>
          </a:prstGeom>
        </p:spPr>
        <p:txBody>
          <a:bodyPr vert="horz" lIns="97219" tIns="48610" rIns="97219" bIns="48610" rtlCol="0" anchor="b"/>
          <a:lstStyle>
            <a:lvl1pPr algn="l" eaLnBrk="1" fontAlgn="auto" hangingPunct="1">
              <a:spcBef>
                <a:spcPts val="0"/>
              </a:spcBef>
              <a:spcAft>
                <a:spcPts val="0"/>
              </a:spcAft>
              <a:defRPr sz="1300">
                <a:latin typeface="+mn-lt"/>
                <a:ea typeface="+mn-ea"/>
                <a:cs typeface="+mn-cs"/>
              </a:defRPr>
            </a:lvl1pPr>
          </a:lstStyle>
          <a:p>
            <a:pPr>
              <a:defRPr/>
            </a:pPr>
            <a:endParaRPr lang="en-GB"/>
          </a:p>
        </p:txBody>
      </p:sp>
      <p:sp>
        <p:nvSpPr>
          <p:cNvPr id="7" name="Slide Number Placeholder 6">
            <a:extLst>
              <a:ext uri="{FF2B5EF4-FFF2-40B4-BE49-F238E27FC236}">
                <a16:creationId xmlns:a16="http://schemas.microsoft.com/office/drawing/2014/main" id="{EB06ACBC-B154-C64C-8D46-85A4FCCABB0C}"/>
              </a:ext>
            </a:extLst>
          </p:cNvPr>
          <p:cNvSpPr>
            <a:spLocks noGrp="1"/>
          </p:cNvSpPr>
          <p:nvPr>
            <p:ph type="sldNum" sz="quarter" idx="5"/>
          </p:nvPr>
        </p:nvSpPr>
        <p:spPr>
          <a:xfrm>
            <a:off x="4022725" y="9720263"/>
            <a:ext cx="3079750" cy="512762"/>
          </a:xfrm>
          <a:prstGeom prst="rect">
            <a:avLst/>
          </a:prstGeom>
        </p:spPr>
        <p:txBody>
          <a:bodyPr vert="horz" wrap="square" lIns="97219" tIns="48610" rIns="97219" bIns="48610" numCol="1" anchor="b" anchorCtr="0" compatLnSpc="1">
            <a:prstTxWarp prst="textNoShape">
              <a:avLst/>
            </a:prstTxWarp>
          </a:bodyPr>
          <a:lstStyle>
            <a:lvl1pPr algn="r" eaLnBrk="1" hangingPunct="1">
              <a:defRPr sz="1300">
                <a:latin typeface="Calibri" pitchFamily="34" charset="0"/>
                <a:cs typeface="Arial" pitchFamily="34" charset="0"/>
              </a:defRPr>
            </a:lvl1pPr>
          </a:lstStyle>
          <a:p>
            <a:pPr>
              <a:defRPr/>
            </a:pPr>
            <a:fld id="{88ACC6E4-9882-8C47-A496-56DAC1B28245}" type="slidenum">
              <a:rPr lang="en-GB"/>
              <a:pPr>
                <a:defRPr/>
              </a:pPr>
              <a:t>‹#›</a:t>
            </a:fld>
            <a:endParaRPr lang="en-GB"/>
          </a:p>
        </p:txBody>
      </p:sp>
    </p:spTree>
    <p:extLst>
      <p:ext uri="{BB962C8B-B14F-4D97-AF65-F5344CB8AC3E}">
        <p14:creationId xmlns:p14="http://schemas.microsoft.com/office/powerpoint/2010/main" val="38259720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a:extLst>
              <a:ext uri="{FF2B5EF4-FFF2-40B4-BE49-F238E27FC236}">
                <a16:creationId xmlns:a16="http://schemas.microsoft.com/office/drawing/2014/main" id="{D25563B9-0159-024A-AD2F-23CF5138E98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8" name="Notes Placeholder 2">
            <a:extLst>
              <a:ext uri="{FF2B5EF4-FFF2-40B4-BE49-F238E27FC236}">
                <a16:creationId xmlns:a16="http://schemas.microsoft.com/office/drawing/2014/main" id="{2AF3F4A4-15DF-3E4B-9541-44C1F0EF8D8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aa-ET" altLang="aa-ET"/>
          </a:p>
        </p:txBody>
      </p:sp>
      <p:sp>
        <p:nvSpPr>
          <p:cNvPr id="24579" name="Slide Number Placeholder 3">
            <a:extLst>
              <a:ext uri="{FF2B5EF4-FFF2-40B4-BE49-F238E27FC236}">
                <a16:creationId xmlns:a16="http://schemas.microsoft.com/office/drawing/2014/main" id="{11FED1E8-989D-A74F-86EA-62E8223E456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D01CC4C-12AA-4A46-8A38-3357CDFDA867}" type="slidenum">
              <a:rPr lang="en-GB" altLang="aa-ET" smtClean="0">
                <a:latin typeface="Calibri" panose="020F0502020204030204" pitchFamily="34" charset="0"/>
              </a:rPr>
              <a:pPr/>
              <a:t>1</a:t>
            </a:fld>
            <a:endParaRPr lang="en-GB" altLang="aa-ET">
              <a:latin typeface="Calibri" panose="020F0502020204030204" pitchFamily="34" charset="0"/>
            </a:endParaRPr>
          </a:p>
        </p:txBody>
      </p:sp>
    </p:spTree>
    <p:extLst>
      <p:ext uri="{BB962C8B-B14F-4D97-AF65-F5344CB8AC3E}">
        <p14:creationId xmlns:p14="http://schemas.microsoft.com/office/powerpoint/2010/main" val="22798825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9:notes"/>
          <p:cNvSpPr txBox="1">
            <a:spLocks noGrp="1"/>
          </p:cNvSpPr>
          <p:nvPr>
            <p:ph type="body" idx="1"/>
          </p:nvPr>
        </p:nvSpPr>
        <p:spPr>
          <a:xfrm>
            <a:off x="709613" y="4860925"/>
            <a:ext cx="5684837" cy="4605338"/>
          </a:xfrm>
          <a:prstGeom prst="rect">
            <a:avLst/>
          </a:prstGeom>
        </p:spPr>
        <p:txBody>
          <a:bodyPr spcFirstLastPara="1" wrap="square" lIns="97200" tIns="48600" rIns="97200" bIns="48600" anchor="t" anchorCtr="0">
            <a:noAutofit/>
          </a:bodyPr>
          <a:lstStyle/>
          <a:p>
            <a:pPr marL="0" lvl="0" indent="0" algn="l" rtl="0">
              <a:spcBef>
                <a:spcPts val="360"/>
              </a:spcBef>
              <a:spcAft>
                <a:spcPts val="0"/>
              </a:spcAft>
              <a:buNone/>
            </a:pPr>
            <a:endParaRPr/>
          </a:p>
        </p:txBody>
      </p:sp>
      <p:sp>
        <p:nvSpPr>
          <p:cNvPr id="223" name="Google Shape;223;p9:notes"/>
          <p:cNvSpPr>
            <a:spLocks noGrp="1" noRot="1" noChangeAspect="1"/>
          </p:cNvSpPr>
          <p:nvPr>
            <p:ph type="sldImg" idx="2"/>
          </p:nvPr>
        </p:nvSpPr>
        <p:spPr>
          <a:xfrm>
            <a:off x="141288" y="766763"/>
            <a:ext cx="6821487" cy="38385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22580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emf"/><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userDrawn="1"/>
        </p:nvSpPr>
        <p:spPr bwMode="auto">
          <a:xfrm>
            <a:off x="9419491" y="1744663"/>
            <a:ext cx="241765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aa-ET" sz="1000" i="1" dirty="0">
                <a:solidFill>
                  <a:srgbClr val="7F7F7F"/>
                </a:solidFill>
                <a:latin typeface="Calibri" panose="020F0502020204030204" pitchFamily="34" charset="0"/>
                <a:cs typeface="Calibri" panose="020F0502020204030204" pitchFamily="34" charset="0"/>
              </a:rPr>
              <a:t>Better lives, better planet through livestock</a:t>
            </a:r>
          </a:p>
        </p:txBody>
      </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9695" y="60298"/>
            <a:ext cx="2956232" cy="2091508"/>
          </a:xfrm>
          <a:prstGeom prst="rect">
            <a:avLst/>
          </a:prstGeom>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dirty="0"/>
              <a:t>Click to edit Master title style</a:t>
            </a:r>
          </a:p>
        </p:txBody>
      </p:sp>
      <p:pic>
        <p:nvPicPr>
          <p:cNvPr id="2" name="Picture 12">
            <a:extLst>
              <a:ext uri="{FF2B5EF4-FFF2-40B4-BE49-F238E27FC236}">
                <a16:creationId xmlns:a16="http://schemas.microsoft.com/office/drawing/2014/main" id="{3C673011-D28E-8C61-3833-5E082168E534}"/>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577811" y="5841659"/>
            <a:ext cx="1231601" cy="573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9691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1E01E3-DA2F-F84F-B28E-CEC6442C5F54}"/>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B3DA183-37CA-BF44-8637-45CBBA3DC114}" type="slidenum">
              <a:rPr lang="en-GB" altLang="aa-ET" sz="1200">
                <a:solidFill>
                  <a:srgbClr val="762123"/>
                </a:solidFill>
                <a:latin typeface="Calibri" panose="020F0502020204030204" pitchFamily="34" charset="0"/>
                <a:cs typeface="Calibri" panose="020F0502020204030204" pitchFamily="34" charset="0"/>
              </a:rPr>
              <a:pPr algn="r" eaLnBrk="1" hangingPunct="1"/>
              <a:t>‹#›</a:t>
            </a:fld>
            <a:endParaRPr lang="en-GB" altLang="aa-ET" sz="1200">
              <a:solidFill>
                <a:srgbClr val="762123"/>
              </a:solidFill>
              <a:latin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12192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2" name="Picture 10">
            <a:extLst>
              <a:ext uri="{FF2B5EF4-FFF2-40B4-BE49-F238E27FC236}">
                <a16:creationId xmlns:a16="http://schemas.microsoft.com/office/drawing/2014/main" id="{30B67044-9F8C-64A1-EB3F-5243CFB4720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4888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A34211-2653-3A4F-BEB3-59B9B714863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E1E722F4-5A2C-8646-A701-E423F44131BB}" type="slidenum">
              <a:rPr lang="en-GB" altLang="aa-ET" sz="1200">
                <a:solidFill>
                  <a:srgbClr val="762123"/>
                </a:solidFill>
                <a:latin typeface="Calibri" panose="020F0502020204030204" pitchFamily="34" charset="0"/>
                <a:cs typeface="Calibri" panose="020F0502020204030204" pitchFamily="34" charset="0"/>
              </a:rPr>
              <a:pPr algn="r" eaLnBrk="1" hangingPunct="1"/>
              <a:t>‹#›</a:t>
            </a:fld>
            <a:endParaRPr lang="en-GB" altLang="aa-ET" sz="1200">
              <a:solidFill>
                <a:srgbClr val="762123"/>
              </a:solidFill>
              <a:latin typeface="Calibri" panose="020F0502020204030204" pitchFamily="34" charset="0"/>
              <a:cs typeface="Calibri" panose="020F0502020204030204" pitchFamily="34" charset="0"/>
            </a:endParaRPr>
          </a:p>
        </p:txBody>
      </p:sp>
      <p:pic>
        <p:nvPicPr>
          <p:cNvPr id="4" name="Picture 10">
            <a:extLst>
              <a:ext uri="{FF2B5EF4-FFF2-40B4-BE49-F238E27FC236}">
                <a16:creationId xmlns:a16="http://schemas.microsoft.com/office/drawing/2014/main" id="{698BF9FD-A2CE-F0C5-8CD8-30222E833809}"/>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42763" y="6095382"/>
            <a:ext cx="1189578" cy="553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05149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sp>
        <p:nvSpPr>
          <p:cNvPr id="6" name="object 4">
            <a:extLst>
              <a:ext uri="{FF2B5EF4-FFF2-40B4-BE49-F238E27FC236}">
                <a16:creationId xmlns:a16="http://schemas.microsoft.com/office/drawing/2014/main" id="{07D8212A-C1AA-2961-C9F1-6B861E58F93B}"/>
              </a:ext>
            </a:extLst>
          </p:cNvPr>
          <p:cNvSpPr txBox="1"/>
          <p:nvPr userDrawn="1"/>
        </p:nvSpPr>
        <p:spPr>
          <a:xfrm>
            <a:off x="2795822" y="4279112"/>
            <a:ext cx="8913248" cy="677237"/>
          </a:xfrm>
          <a:prstGeom prst="rect">
            <a:avLst/>
          </a:prstGeom>
        </p:spPr>
        <p:txBody>
          <a:bodyPr vert="horz" wrap="square" lIns="0" tIns="5080" rIns="0" bIns="0" rtlCol="0">
            <a:spAutoFit/>
          </a:bodyPr>
          <a:lstStyle/>
          <a:p>
            <a:pPr marL="24765" marR="5080" algn="l">
              <a:lnSpc>
                <a:spcPct val="104299"/>
              </a:lnSpc>
              <a:spcBef>
                <a:spcPts val="40"/>
              </a:spcBef>
            </a:pPr>
            <a:r>
              <a:rPr lang="en-US" sz="1400" spc="0" dirty="0">
                <a:solidFill>
                  <a:schemeClr val="tx1">
                    <a:lumMod val="65000"/>
                    <a:lumOff val="35000"/>
                  </a:schemeClr>
                </a:solidFill>
                <a:latin typeface="Calibri" panose="020F0502020204030204" pitchFamily="34" charset="0"/>
                <a:cs typeface="Calibri" panose="020F0502020204030204" pitchFamily="34" charset="0"/>
              </a:rPr>
              <a:t>Restoration of Livestock Services in Conflict and Drought Affected Areas of Ethiopia (RESTORE) project is funded by the European Union. Its contents are the sole responsibility of the implementing partners and do not necessarily reflect the views of the European Union.</a:t>
            </a:r>
          </a:p>
        </p:txBody>
      </p:sp>
      <p:grpSp>
        <p:nvGrpSpPr>
          <p:cNvPr id="21" name="Group 20">
            <a:extLst>
              <a:ext uri="{FF2B5EF4-FFF2-40B4-BE49-F238E27FC236}">
                <a16:creationId xmlns:a16="http://schemas.microsoft.com/office/drawing/2014/main" id="{B339AF84-1EFB-DF4F-9577-C14B12AAEBF4}"/>
              </a:ext>
            </a:extLst>
          </p:cNvPr>
          <p:cNvGrpSpPr/>
          <p:nvPr userDrawn="1"/>
        </p:nvGrpSpPr>
        <p:grpSpPr>
          <a:xfrm>
            <a:off x="482929" y="4191523"/>
            <a:ext cx="2046515" cy="834980"/>
            <a:chOff x="508319" y="2748427"/>
            <a:chExt cx="3155501" cy="1287447"/>
          </a:xfrm>
        </p:grpSpPr>
        <p:pic>
          <p:nvPicPr>
            <p:cNvPr id="7" name="Picture 6" descr="A blue flag with yellow stars&#10;&#10;Description automatically generated">
              <a:extLst>
                <a:ext uri="{FF2B5EF4-FFF2-40B4-BE49-F238E27FC236}">
                  <a16:creationId xmlns:a16="http://schemas.microsoft.com/office/drawing/2014/main" id="{0971E7D5-B8AF-34B5-97EB-D0F397D9F68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5746" b="4657"/>
            <a:stretch/>
          </p:blipFill>
          <p:spPr>
            <a:xfrm>
              <a:off x="508319" y="2748427"/>
              <a:ext cx="1418229" cy="1287447"/>
            </a:xfrm>
            <a:prstGeom prst="rect">
              <a:avLst/>
            </a:prstGeom>
          </p:spPr>
        </p:pic>
        <p:pic>
          <p:nvPicPr>
            <p:cNvPr id="8" name="Picture 7" descr="A flag with a star in a circle&#10;&#10;Description automatically generated">
              <a:extLst>
                <a:ext uri="{FF2B5EF4-FFF2-40B4-BE49-F238E27FC236}">
                  <a16:creationId xmlns:a16="http://schemas.microsoft.com/office/drawing/2014/main" id="{D2E39B1D-FCEF-24E8-EA04-7F23AC44684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26549" y="2840382"/>
              <a:ext cx="1737271" cy="868636"/>
            </a:xfrm>
            <a:prstGeom prst="rect">
              <a:avLst/>
            </a:prstGeom>
          </p:spPr>
        </p:pic>
      </p:grpSp>
      <p:pic>
        <p:nvPicPr>
          <p:cNvPr id="16" name="Picture 15">
            <a:extLst>
              <a:ext uri="{FF2B5EF4-FFF2-40B4-BE49-F238E27FC236}">
                <a16:creationId xmlns:a16="http://schemas.microsoft.com/office/drawing/2014/main" id="{118D3829-6B8A-D14E-9069-2CEEBC752DB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49786" y="5165892"/>
            <a:ext cx="11456005" cy="1549604"/>
          </a:xfrm>
          <a:prstGeom prst="rect">
            <a:avLst/>
          </a:prstGeom>
        </p:spPr>
      </p:pic>
      <p:pic>
        <p:nvPicPr>
          <p:cNvPr id="2" name="Picture 1">
            <a:extLst>
              <a:ext uri="{FF2B5EF4-FFF2-40B4-BE49-F238E27FC236}">
                <a16:creationId xmlns:a16="http://schemas.microsoft.com/office/drawing/2014/main" id="{870DCE9D-153E-A3AD-4F08-5CCA4BC4F819}"/>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l="22817" r="22024" b="10332"/>
          <a:stretch/>
        </p:blipFill>
        <p:spPr bwMode="auto">
          <a:xfrm>
            <a:off x="482929" y="2441924"/>
            <a:ext cx="3413760" cy="760136"/>
          </a:xfrm>
          <a:prstGeom prst="rect">
            <a:avLst/>
          </a:prstGeom>
          <a:noFill/>
          <a:ln>
            <a:noFill/>
          </a:ln>
          <a:extLst>
            <a:ext uri="{53640926-AAD7-44D8-BBD7-CCE9431645EC}">
              <a14:shadowObscured xmlns:a14="http://schemas.microsoft.com/office/drawing/2010/main"/>
            </a:ext>
          </a:extLst>
        </p:spPr>
      </p:pic>
      <p:pic>
        <p:nvPicPr>
          <p:cNvPr id="3" name="Picture 2">
            <a:extLst>
              <a:ext uri="{FF2B5EF4-FFF2-40B4-BE49-F238E27FC236}">
                <a16:creationId xmlns:a16="http://schemas.microsoft.com/office/drawing/2014/main" id="{85DF6036-EBCB-E872-AF2C-7B301241C8D9}"/>
              </a:ext>
            </a:extLst>
          </p:cNvPr>
          <p:cNvPicPr>
            <a:picLocks noChangeAspect="1"/>
          </p:cNvPicPr>
          <p:nvPr userDrawn="1"/>
        </p:nvPicPr>
        <p:blipFill>
          <a:blip r:embed="rId6"/>
          <a:stretch>
            <a:fillRect/>
          </a:stretch>
        </p:blipFill>
        <p:spPr>
          <a:xfrm>
            <a:off x="482929" y="3341449"/>
            <a:ext cx="2502203" cy="710685"/>
          </a:xfrm>
          <a:prstGeom prst="rect">
            <a:avLst/>
          </a:prstGeom>
        </p:spPr>
      </p:pic>
    </p:spTree>
    <p:extLst>
      <p:ext uri="{BB962C8B-B14F-4D97-AF65-F5344CB8AC3E}">
        <p14:creationId xmlns:p14="http://schemas.microsoft.com/office/powerpoint/2010/main" val="21224980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END PAGE">
  <p:cSld name="1_END PAGE">
    <p:spTree>
      <p:nvGrpSpPr>
        <p:cNvPr id="1" name="Shape 128"/>
        <p:cNvGrpSpPr/>
        <p:nvPr/>
      </p:nvGrpSpPr>
      <p:grpSpPr>
        <a:xfrm>
          <a:off x="0" y="0"/>
          <a:ext cx="0" cy="0"/>
          <a:chOff x="0" y="0"/>
          <a:chExt cx="0" cy="0"/>
        </a:xfrm>
      </p:grpSpPr>
      <p:sp>
        <p:nvSpPr>
          <p:cNvPr id="129" name="Google Shape;129;p10"/>
          <p:cNvSpPr txBox="1"/>
          <p:nvPr/>
        </p:nvSpPr>
        <p:spPr>
          <a:xfrm>
            <a:off x="2795823" y="4279112"/>
            <a:ext cx="8913248" cy="339961"/>
          </a:xfrm>
          <a:prstGeom prst="rect">
            <a:avLst/>
          </a:prstGeom>
          <a:noFill/>
          <a:ln>
            <a:noFill/>
          </a:ln>
        </p:spPr>
        <p:txBody>
          <a:bodyPr spcFirstLastPara="1" wrap="square" lIns="0" tIns="3806" rIns="0" bIns="0" anchor="t" anchorCtr="0">
            <a:spAutoFit/>
          </a:bodyPr>
          <a:lstStyle/>
          <a:p>
            <a:pPr marL="18574" marR="3810" lvl="0" indent="0" algn="l" rtl="0">
              <a:lnSpc>
                <a:spcPct val="104299"/>
              </a:lnSpc>
              <a:spcBef>
                <a:spcPts val="0"/>
              </a:spcBef>
              <a:spcAft>
                <a:spcPts val="0"/>
              </a:spcAft>
              <a:buNone/>
            </a:pPr>
            <a:r>
              <a:rPr lang="en-US" sz="1050" b="0" i="0" u="none" strike="noStrike" cap="none">
                <a:solidFill>
                  <a:srgbClr val="595959"/>
                </a:solidFill>
                <a:latin typeface="Calibri"/>
                <a:ea typeface="Calibri"/>
                <a:cs typeface="Calibri"/>
                <a:sym typeface="Calibri"/>
              </a:rPr>
              <a:t>Restoration of Livestock Services in Conflict and Drought Affected Areas of Ethiopia (RESTORE) project is funded by the European Union. Its contents are the sole responsibility of the implementing partners and do not necessarily reflect the views of the European Union.</a:t>
            </a:r>
            <a:endParaRPr sz="1350"/>
          </a:p>
        </p:txBody>
      </p:sp>
      <p:grpSp>
        <p:nvGrpSpPr>
          <p:cNvPr id="130" name="Google Shape;130;p10"/>
          <p:cNvGrpSpPr/>
          <p:nvPr/>
        </p:nvGrpSpPr>
        <p:grpSpPr>
          <a:xfrm>
            <a:off x="482929" y="4191523"/>
            <a:ext cx="2046515" cy="834980"/>
            <a:chOff x="508319" y="2748427"/>
            <a:chExt cx="3155501" cy="1287447"/>
          </a:xfrm>
        </p:grpSpPr>
        <p:pic>
          <p:nvPicPr>
            <p:cNvPr id="131" name="Google Shape;131;p10" descr="A blue flag with yellow stars&#10;&#10;Description automatically generated"/>
            <p:cNvPicPr preferRelativeResize="0"/>
            <p:nvPr/>
          </p:nvPicPr>
          <p:blipFill rotWithShape="1">
            <a:blip r:embed="rId2">
              <a:alphaModFix/>
            </a:blip>
            <a:srcRect t="5746" b="4656"/>
            <a:stretch/>
          </p:blipFill>
          <p:spPr>
            <a:xfrm>
              <a:off x="508319" y="2748427"/>
              <a:ext cx="1418229" cy="1287447"/>
            </a:xfrm>
            <a:prstGeom prst="rect">
              <a:avLst/>
            </a:prstGeom>
            <a:noFill/>
            <a:ln>
              <a:noFill/>
            </a:ln>
          </p:spPr>
        </p:pic>
        <p:pic>
          <p:nvPicPr>
            <p:cNvPr id="132" name="Google Shape;132;p10" descr="A flag with a star in a circle&#10;&#10;Description automatically generated"/>
            <p:cNvPicPr preferRelativeResize="0"/>
            <p:nvPr/>
          </p:nvPicPr>
          <p:blipFill rotWithShape="1">
            <a:blip r:embed="rId3">
              <a:alphaModFix/>
            </a:blip>
            <a:srcRect/>
            <a:stretch/>
          </p:blipFill>
          <p:spPr>
            <a:xfrm>
              <a:off x="1926549" y="2840382"/>
              <a:ext cx="1737271" cy="868636"/>
            </a:xfrm>
            <a:prstGeom prst="rect">
              <a:avLst/>
            </a:prstGeom>
            <a:noFill/>
            <a:ln>
              <a:noFill/>
            </a:ln>
          </p:spPr>
        </p:pic>
      </p:grpSp>
      <p:pic>
        <p:nvPicPr>
          <p:cNvPr id="133" name="Google Shape;133;p10"/>
          <p:cNvPicPr preferRelativeResize="0"/>
          <p:nvPr/>
        </p:nvPicPr>
        <p:blipFill rotWithShape="1">
          <a:blip r:embed="rId4">
            <a:alphaModFix/>
          </a:blip>
          <a:srcRect/>
          <a:stretch/>
        </p:blipFill>
        <p:spPr>
          <a:xfrm>
            <a:off x="449787" y="5165892"/>
            <a:ext cx="11456005" cy="1549604"/>
          </a:xfrm>
          <a:prstGeom prst="rect">
            <a:avLst/>
          </a:prstGeom>
          <a:noFill/>
          <a:ln>
            <a:noFill/>
          </a:ln>
        </p:spPr>
      </p:pic>
      <p:pic>
        <p:nvPicPr>
          <p:cNvPr id="134" name="Google Shape;134;p10"/>
          <p:cNvPicPr preferRelativeResize="0"/>
          <p:nvPr/>
        </p:nvPicPr>
        <p:blipFill rotWithShape="1">
          <a:blip r:embed="rId5">
            <a:alphaModFix/>
          </a:blip>
          <a:srcRect r="44633"/>
          <a:stretch/>
        </p:blipFill>
        <p:spPr>
          <a:xfrm>
            <a:off x="436339" y="3173264"/>
            <a:ext cx="3238515" cy="746288"/>
          </a:xfrm>
          <a:prstGeom prst="rect">
            <a:avLst/>
          </a:prstGeom>
          <a:noFill/>
          <a:ln>
            <a:noFill/>
          </a:ln>
        </p:spPr>
      </p:pic>
    </p:spTree>
    <p:extLst>
      <p:ext uri="{BB962C8B-B14F-4D97-AF65-F5344CB8AC3E}">
        <p14:creationId xmlns:p14="http://schemas.microsoft.com/office/powerpoint/2010/main" val="4064927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aa-ET" sz="1200">
                <a:solidFill>
                  <a:srgbClr val="762123"/>
                </a:solidFill>
                <a:latin typeface="Calibri" panose="020F0502020204030204" pitchFamily="34" charset="0"/>
                <a:cs typeface="Calibri" panose="020F0502020204030204" pitchFamily="34" charset="0"/>
              </a:rPr>
              <a:pPr algn="r" eaLnBrk="1" hangingPunct="1"/>
              <a:t>‹#›</a:t>
            </a:fld>
            <a:endParaRPr lang="en-GB" altLang="aa-ET"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3" name="Picture 10">
            <a:extLst>
              <a:ext uri="{FF2B5EF4-FFF2-40B4-BE49-F238E27FC236}">
                <a16:creationId xmlns:a16="http://schemas.microsoft.com/office/drawing/2014/main" id="{D23386F2-2035-5109-FFF8-8F1E929E39B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B0A0A5D2-03F5-6757-E4B0-722072E8F6D8}"/>
              </a:ext>
            </a:extLst>
          </p:cNvPr>
          <p:cNvSpPr txBox="1"/>
          <p:nvPr userDrawn="1"/>
        </p:nvSpPr>
        <p:spPr bwMode="auto">
          <a:xfrm>
            <a:off x="238126" y="782407"/>
            <a:ext cx="11715749" cy="4708981"/>
          </a:xfrm>
          <a:prstGeom prst="rect">
            <a:avLst/>
          </a:prstGeom>
          <a:solidFill>
            <a:srgbClr val="FFCD00"/>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342900" indent="-342900" algn="just">
              <a:spcAft>
                <a:spcPts val="1200"/>
              </a:spcAft>
              <a:buFont typeface="Wingdings" panose="05000000000000000000" pitchFamily="2" charset="2"/>
              <a:buChar char="Ø"/>
            </a:pPr>
            <a:r>
              <a:rPr lang="en-US" sz="2800" b="1" dirty="0"/>
              <a:t>PLEASE BE INFORMED THAT PANORAMIC PHOTOGRAPHS AND VIDEOS</a:t>
            </a:r>
            <a:r>
              <a:rPr lang="en-US" sz="2800" dirty="0"/>
              <a:t> </a:t>
            </a:r>
            <a:r>
              <a:rPr lang="en-US" sz="2800" b="1" dirty="0"/>
              <a:t>ARE TAKING PLACE AT THIS EVENT TODAY</a:t>
            </a:r>
            <a:r>
              <a:rPr lang="en-US" sz="2800" dirty="0"/>
              <a:t> </a:t>
            </a:r>
            <a:r>
              <a:rPr lang="en-US" sz="2800" b="0" i="0" dirty="0"/>
              <a:t>FOR ILLUSTRATION, INFORMATION, AND PROMOTION PURPOSES RELATED TO THE ACTIVITIES OR PROJECTS OF THE EUROPEAN INSTITUTIONS AND THE EUROPEAN UNION. </a:t>
            </a:r>
          </a:p>
          <a:p>
            <a:pPr marL="342900" indent="-342900" algn="just">
              <a:spcAft>
                <a:spcPts val="1200"/>
              </a:spcAft>
              <a:buFont typeface="Wingdings" panose="05000000000000000000" pitchFamily="2" charset="2"/>
              <a:buChar char="Ø"/>
            </a:pPr>
            <a:r>
              <a:rPr lang="en-US" sz="2800" dirty="0"/>
              <a:t>IF YOU ENTER THIS AREA, YOU MAY APPEAR IN A PANORAMIC PHOTOGRAPH OR VIDEO. </a:t>
            </a:r>
          </a:p>
          <a:p>
            <a:pPr marL="342900" indent="-342900" algn="just">
              <a:spcAft>
                <a:spcPts val="1200"/>
              </a:spcAft>
              <a:buFont typeface="Wingdings" panose="05000000000000000000" pitchFamily="2" charset="2"/>
              <a:buChar char="Ø"/>
            </a:pPr>
            <a:r>
              <a:rPr lang="en-US" sz="2800" dirty="0"/>
              <a:t>IF YOU WOULD LIKE </a:t>
            </a:r>
            <a:r>
              <a:rPr lang="en-US" sz="2800" b="1" dirty="0"/>
              <a:t>TO OBJECT TO BEING PHOTOGRAPHED OR FILMED</a:t>
            </a:r>
            <a:r>
              <a:rPr lang="en-US" sz="2800" dirty="0"/>
              <a:t>, </a:t>
            </a:r>
            <a:r>
              <a:rPr lang="en-US" sz="2800" b="1" dirty="0"/>
              <a:t>PLEASE LET THE ORGANISER OF THE EVENT KNOW </a:t>
            </a:r>
            <a:r>
              <a:rPr lang="en-US" sz="2800" dirty="0"/>
              <a:t>- THEY WILL INSTRUCT YOU FURTHER. </a:t>
            </a:r>
          </a:p>
        </p:txBody>
      </p:sp>
    </p:spTree>
    <p:extLst>
      <p:ext uri="{BB962C8B-B14F-4D97-AF65-F5344CB8AC3E}">
        <p14:creationId xmlns:p14="http://schemas.microsoft.com/office/powerpoint/2010/main" val="30318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aa-ET" sz="1200">
                <a:solidFill>
                  <a:srgbClr val="762123"/>
                </a:solidFill>
                <a:latin typeface="Calibri" panose="020F0502020204030204" pitchFamily="34" charset="0"/>
                <a:cs typeface="Calibri" panose="020F0502020204030204" pitchFamily="34" charset="0"/>
              </a:rPr>
              <a:pPr algn="r" eaLnBrk="1" hangingPunct="1"/>
              <a:t>‹#›</a:t>
            </a:fld>
            <a:endParaRPr lang="en-GB" altLang="aa-ET"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3" name="Picture 10">
            <a:extLst>
              <a:ext uri="{FF2B5EF4-FFF2-40B4-BE49-F238E27FC236}">
                <a16:creationId xmlns:a16="http://schemas.microsoft.com/office/drawing/2014/main" id="{D23386F2-2035-5109-FFF8-8F1E929E39B6}"/>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74271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1B70EB63-6C52-1F4D-9360-FD2278EBCDE1}"/>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B0162140-2925-614F-BEC8-1B2BCD619AC2}" type="slidenum">
              <a:rPr lang="en-GB" altLang="aa-ET" sz="1200">
                <a:solidFill>
                  <a:srgbClr val="762123"/>
                </a:solidFill>
                <a:latin typeface="Calibri" panose="020F0502020204030204" pitchFamily="34" charset="0"/>
                <a:cs typeface="Calibri" panose="020F0502020204030204" pitchFamily="34" charset="0"/>
              </a:rPr>
              <a:pPr algn="r" eaLnBrk="1" hangingPunct="1"/>
              <a:t>‹#›</a:t>
            </a:fld>
            <a:endParaRPr lang="en-GB" altLang="aa-ET"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E2D38A6B-0C24-5C43-B8DC-2ADC87098F3C}"/>
              </a:ext>
            </a:extLst>
          </p:cNvPr>
          <p:cNvGrpSpPr>
            <a:grpSpLocks/>
          </p:cNvGrpSpPr>
          <p:nvPr/>
        </p:nvGrpSpPr>
        <p:grpSpPr bwMode="auto">
          <a:xfrm>
            <a:off x="0" y="2782888"/>
            <a:ext cx="12192000" cy="50800"/>
            <a:chOff x="0" y="6813551"/>
            <a:chExt cx="12192000" cy="50800"/>
          </a:xfrm>
        </p:grpSpPr>
        <p:sp>
          <p:nvSpPr>
            <p:cNvPr id="7" name="Rectangle 6">
              <a:extLst>
                <a:ext uri="{FF2B5EF4-FFF2-40B4-BE49-F238E27FC236}">
                  <a16:creationId xmlns:a16="http://schemas.microsoft.com/office/drawing/2014/main" id="{970266FA-5A5A-A34C-B544-B097193BF59B}"/>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FF2D1029-CF93-7247-AE34-B15F824D9F59}"/>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A0C59A3-DFAF-4347-AADB-90D6518D56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62B8BC26-AA82-C242-A969-500DE8255293}"/>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65701007-3BF4-1A4F-A37C-1A793CD18B8C}"/>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BBD23B6-197C-9D4B-86A0-CA83F74E890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E434E7A4-A7EA-CD46-8E0F-DC88838B682D}"/>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5" name="Picture 11">
            <a:extLst>
              <a:ext uri="{FF2B5EF4-FFF2-40B4-BE49-F238E27FC236}">
                <a16:creationId xmlns:a16="http://schemas.microsoft.com/office/drawing/2014/main" id="{48A157B9-9C9F-8045-B8DF-684FD27579B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60463" y="3798888"/>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0" y="0"/>
            <a:ext cx="12192000" cy="2781300"/>
          </a:xfrm>
          <a:prstGeom prst="rect">
            <a:avLst/>
          </a:prstGeom>
        </p:spPr>
        <p:txBody>
          <a:bodyPr/>
          <a:lstStyle/>
          <a:p>
            <a:pPr lvl="0"/>
            <a:r>
              <a:rPr lang="en-US" noProof="0"/>
              <a:t>Click icon to add picture</a:t>
            </a:r>
          </a:p>
        </p:txBody>
      </p:sp>
      <p:pic>
        <p:nvPicPr>
          <p:cNvPr id="2" name="Picture 10">
            <a:extLst>
              <a:ext uri="{FF2B5EF4-FFF2-40B4-BE49-F238E27FC236}">
                <a16:creationId xmlns:a16="http://schemas.microsoft.com/office/drawing/2014/main" id="{2E3FA68B-0FDA-F51F-07EF-2C1472EE7049}"/>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791644" y="6186456"/>
            <a:ext cx="1096349" cy="509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6582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aa-ET" sz="1200">
                <a:solidFill>
                  <a:srgbClr val="762123"/>
                </a:solidFill>
                <a:latin typeface="Calibri" panose="020F0502020204030204" pitchFamily="34" charset="0"/>
                <a:cs typeface="Calibri" panose="020F0502020204030204" pitchFamily="34" charset="0"/>
              </a:rPr>
              <a:pPr algn="r" eaLnBrk="1" hangingPunct="1"/>
              <a:t>‹#›</a:t>
            </a:fld>
            <a:endParaRPr lang="en-GB" altLang="aa-ET"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US" noProof="0"/>
              <a:t>Click icon to add picture</a:t>
            </a:r>
            <a:endParaRPr lang="en-US" noProof="0" dirty="0"/>
          </a:p>
        </p:txBody>
      </p:sp>
      <p:sp>
        <p:nvSpPr>
          <p:cNvPr id="1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 name="Picture 10">
            <a:extLst>
              <a:ext uri="{FF2B5EF4-FFF2-40B4-BE49-F238E27FC236}">
                <a16:creationId xmlns:a16="http://schemas.microsoft.com/office/drawing/2014/main" id="{6ECC5B2F-2B39-B5D0-ED38-73BA80D2F383}"/>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78861" y="6091983"/>
            <a:ext cx="1189578" cy="553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9553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aa-ET" sz="1200">
                <a:solidFill>
                  <a:srgbClr val="762123"/>
                </a:solidFill>
                <a:latin typeface="Calibri" panose="020F0502020204030204" pitchFamily="34" charset="0"/>
                <a:cs typeface="Calibri" panose="020F0502020204030204" pitchFamily="34" charset="0"/>
              </a:rPr>
              <a:pPr algn="r" eaLnBrk="1" hangingPunct="1"/>
              <a:t>‹#›</a:t>
            </a:fld>
            <a:endParaRPr lang="en-GB" altLang="aa-ET"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63938"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US" noProof="0"/>
              <a:t>Click icon to add picture</a:t>
            </a:r>
          </a:p>
        </p:txBody>
      </p:sp>
      <p:sp>
        <p:nvSpPr>
          <p:cNvPr id="9" name="Picture Placeholder 8"/>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US" noProof="0"/>
              <a:t>Click icon to add picture</a:t>
            </a:r>
          </a:p>
        </p:txBody>
      </p:sp>
      <p:pic>
        <p:nvPicPr>
          <p:cNvPr id="2" name="Picture 10">
            <a:extLst>
              <a:ext uri="{FF2B5EF4-FFF2-40B4-BE49-F238E27FC236}">
                <a16:creationId xmlns:a16="http://schemas.microsoft.com/office/drawing/2014/main" id="{5E88E334-526B-F86D-1472-6072D45C3234}"/>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4420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378DE12B-4CBF-994B-82AE-EA1FB2B7DE0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B57A632-FDA3-4B4C-8B50-BAE14AF84F87}" type="slidenum">
              <a:rPr lang="en-GB" altLang="aa-ET" sz="1200">
                <a:solidFill>
                  <a:srgbClr val="762123"/>
                </a:solidFill>
                <a:latin typeface="Calibri" panose="020F0502020204030204" pitchFamily="34" charset="0"/>
                <a:cs typeface="Calibri" panose="020F0502020204030204" pitchFamily="34" charset="0"/>
              </a:rPr>
              <a:pPr algn="r" eaLnBrk="1" hangingPunct="1"/>
              <a:t>‹#›</a:t>
            </a:fld>
            <a:endParaRPr lang="en-GB" altLang="aa-ET"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230B2DF8-3595-5648-8E38-120E1654FF3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0B86EF-39E5-DD4A-A1A7-07FDFE0AA62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1D33737-D9A1-B54F-B705-772F87BFD2E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1678A18-EB4A-384C-A3B2-2CCE70D73C3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FC3DF071-7A91-134A-A85E-643D0396237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1249CE4-403D-EF49-8418-6A3C1F7F8258}"/>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CDDADE1-C66D-324F-B0D7-F401D6B4DEE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0C89FFE-0C00-3943-9CCF-A34C8BD99B6A}"/>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5" name="Picture 11">
            <a:extLst>
              <a:ext uri="{FF2B5EF4-FFF2-40B4-BE49-F238E27FC236}">
                <a16:creationId xmlns:a16="http://schemas.microsoft.com/office/drawing/2014/main" id="{92D2E8E1-DFF9-8B41-81E3-C2608E24839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11525" y="14509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pic>
        <p:nvPicPr>
          <p:cNvPr id="2" name="Picture 10">
            <a:extLst>
              <a:ext uri="{FF2B5EF4-FFF2-40B4-BE49-F238E27FC236}">
                <a16:creationId xmlns:a16="http://schemas.microsoft.com/office/drawing/2014/main" id="{10A49636-7D57-D608-5BAE-0D7C03990FF8}"/>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Picture Placeholder 2">
            <a:extLst>
              <a:ext uri="{FF2B5EF4-FFF2-40B4-BE49-F238E27FC236}">
                <a16:creationId xmlns:a16="http://schemas.microsoft.com/office/drawing/2014/main" id="{0B7EAA0C-519E-E1D7-A006-BC6E90688FC3}"/>
              </a:ext>
            </a:extLst>
          </p:cNvPr>
          <p:cNvSpPr>
            <a:spLocks noGrp="1"/>
          </p:cNvSpPr>
          <p:nvPr>
            <p:ph type="pic" sz="quarter" idx="12"/>
          </p:nvPr>
        </p:nvSpPr>
        <p:spPr>
          <a:xfrm>
            <a:off x="128258" y="1024267"/>
            <a:ext cx="2946400" cy="4443731"/>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485168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aa-ET" sz="1200">
                <a:solidFill>
                  <a:srgbClr val="762123"/>
                </a:solidFill>
                <a:latin typeface="Calibri" panose="020F0502020204030204" pitchFamily="34" charset="0"/>
                <a:cs typeface="Calibri" panose="020F0502020204030204" pitchFamily="34" charset="0"/>
              </a:rPr>
              <a:pPr algn="r" eaLnBrk="1" hangingPunct="1"/>
              <a:t>‹#›</a:t>
            </a:fld>
            <a:endParaRPr lang="en-GB" altLang="aa-ET"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8038" y="1460500"/>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pic>
        <p:nvPicPr>
          <p:cNvPr id="2" name="Picture 10">
            <a:extLst>
              <a:ext uri="{FF2B5EF4-FFF2-40B4-BE49-F238E27FC236}">
                <a16:creationId xmlns:a16="http://schemas.microsoft.com/office/drawing/2014/main" id="{74D5893C-6830-21DD-1E3A-36BA78EA72C6}"/>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Picture Placeholder 2">
            <a:extLst>
              <a:ext uri="{FF2B5EF4-FFF2-40B4-BE49-F238E27FC236}">
                <a16:creationId xmlns:a16="http://schemas.microsoft.com/office/drawing/2014/main" id="{1D3DED14-D1DA-FE4B-DC80-32E4620C5738}"/>
              </a:ext>
            </a:extLst>
          </p:cNvPr>
          <p:cNvSpPr>
            <a:spLocks noGrp="1"/>
          </p:cNvSpPr>
          <p:nvPr>
            <p:ph type="pic" sz="quarter" idx="12"/>
          </p:nvPr>
        </p:nvSpPr>
        <p:spPr>
          <a:xfrm>
            <a:off x="9007475" y="1125283"/>
            <a:ext cx="2946400" cy="4443731"/>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40147755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aa-ET" sz="1200">
                <a:solidFill>
                  <a:srgbClr val="762123"/>
                </a:solidFill>
                <a:latin typeface="Calibri" panose="020F0502020204030204" pitchFamily="34" charset="0"/>
                <a:cs typeface="Calibri" panose="020F0502020204030204" pitchFamily="34" charset="0"/>
              </a:rPr>
              <a:pPr algn="r" eaLnBrk="1" hangingPunct="1"/>
              <a:t>‹#›</a:t>
            </a:fld>
            <a:endParaRPr lang="en-GB" altLang="aa-ET"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9245600" y="6350"/>
            <a:ext cx="2946400" cy="4443731"/>
          </a:xfrm>
          <a:prstGeom prst="rect">
            <a:avLst/>
          </a:prstGeom>
        </p:spPr>
        <p:txBody>
          <a:bodyPr/>
          <a:lstStyle/>
          <a:p>
            <a:pPr lvl="0"/>
            <a:r>
              <a:rPr lang="en-US" noProof="0"/>
              <a:t>Click icon to add picture</a:t>
            </a:r>
          </a:p>
        </p:txBody>
      </p:sp>
      <p:sp>
        <p:nvSpPr>
          <p:cNvPr id="12" name="Picture Placeholder 11"/>
          <p:cNvSpPr>
            <a:spLocks noGrp="1"/>
          </p:cNvSpPr>
          <p:nvPr>
            <p:ph type="pic" sz="quarter" idx="12"/>
          </p:nvPr>
        </p:nvSpPr>
        <p:spPr>
          <a:xfrm>
            <a:off x="9245600" y="4515995"/>
            <a:ext cx="2946400" cy="2297555"/>
          </a:xfrm>
          <a:prstGeom prst="rect">
            <a:avLst/>
          </a:prstGeom>
        </p:spPr>
        <p:txBody>
          <a:bodyPr/>
          <a:lstStyle/>
          <a:p>
            <a:pPr lvl="0"/>
            <a:r>
              <a:rPr lang="en-US" noProof="0"/>
              <a:t>Click icon to add picture</a:t>
            </a:r>
          </a:p>
        </p:txBody>
      </p:sp>
      <p:sp>
        <p:nvSpPr>
          <p:cNvPr id="2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pic>
        <p:nvPicPr>
          <p:cNvPr id="2" name="Picture 10">
            <a:extLst>
              <a:ext uri="{FF2B5EF4-FFF2-40B4-BE49-F238E27FC236}">
                <a16:creationId xmlns:a16="http://schemas.microsoft.com/office/drawing/2014/main" id="{3C064AA7-D43D-D30C-30C3-5FCD7E000F91}"/>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78861" y="6091983"/>
            <a:ext cx="1189578" cy="553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20893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5696" r:id="rId1"/>
    <p:sldLayoutId id="2147485702" r:id="rId2"/>
    <p:sldLayoutId id="2147485715" r:id="rId3"/>
    <p:sldLayoutId id="2147485703" r:id="rId4"/>
    <p:sldLayoutId id="2147485704" r:id="rId5"/>
    <p:sldLayoutId id="2147485705" r:id="rId6"/>
    <p:sldLayoutId id="2147485706" r:id="rId7"/>
    <p:sldLayoutId id="2147485707" r:id="rId8"/>
    <p:sldLayoutId id="2147485708" r:id="rId9"/>
    <p:sldLayoutId id="2147485709" r:id="rId10"/>
    <p:sldLayoutId id="2147485711" r:id="rId11"/>
    <p:sldLayoutId id="2147485712" r:id="rId12"/>
    <p:sldLayoutId id="2147485716" r:id="rId13"/>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5.xml"/><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5.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5.xml"/><Relationship Id="rId5" Type="http://schemas.openxmlformats.org/officeDocument/2006/relationships/image" Target="../media/image27.png"/><Relationship Id="rId4" Type="http://schemas.openxmlformats.org/officeDocument/2006/relationships/image" Target="../media/image26.jpeg"/></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751BA7-23F3-4E4F-8A93-B04B4B8452CE}"/>
              </a:ext>
            </a:extLst>
          </p:cNvPr>
          <p:cNvSpPr>
            <a:spLocks noGrp="1"/>
          </p:cNvSpPr>
          <p:nvPr>
            <p:ph type="ctrTitle"/>
          </p:nvPr>
        </p:nvSpPr>
        <p:spPr>
          <a:xfrm>
            <a:off x="1071451" y="1797788"/>
            <a:ext cx="8790032" cy="1022685"/>
          </a:xfrm>
          <a:ln>
            <a:solidFill>
              <a:srgbClr val="00B0F0"/>
            </a:solidFill>
          </a:ln>
        </p:spPr>
        <p:txBody>
          <a:bodyPr>
            <a:normAutofit fontScale="90000"/>
          </a:bodyPr>
          <a:lstStyle/>
          <a:p>
            <a:pPr>
              <a:lnSpc>
                <a:spcPct val="90000"/>
              </a:lnSpc>
              <a:spcBef>
                <a:spcPts val="400"/>
              </a:spcBef>
            </a:pPr>
            <a:br>
              <a:rPr lang="en-US" altLang="aa-ET" sz="2800" b="1" dirty="0">
                <a:solidFill>
                  <a:srgbClr val="292929"/>
                </a:solidFill>
                <a:cs typeface="Arial" panose="020B0604020202020204" pitchFamily="34" charset="0"/>
              </a:rPr>
            </a:br>
            <a:r>
              <a:rPr lang="en-US" altLang="aa-ET" sz="3600" dirty="0">
                <a:solidFill>
                  <a:srgbClr val="C00000"/>
                </a:solidFill>
              </a:rPr>
              <a:t>Restoration  of Livestock Services in Conflict and Drought Affected Areas of Ethiopia-RESTORE Project</a:t>
            </a:r>
          </a:p>
        </p:txBody>
      </p:sp>
      <p:sp>
        <p:nvSpPr>
          <p:cNvPr id="23554" name="Subtitle 2">
            <a:extLst>
              <a:ext uri="{FF2B5EF4-FFF2-40B4-BE49-F238E27FC236}">
                <a16:creationId xmlns:a16="http://schemas.microsoft.com/office/drawing/2014/main" id="{862B3D89-D228-C441-AC2A-53BC584D2FEE}"/>
              </a:ext>
            </a:extLst>
          </p:cNvPr>
          <p:cNvSpPr txBox="1">
            <a:spLocks noChangeArrowheads="1"/>
          </p:cNvSpPr>
          <p:nvPr/>
        </p:nvSpPr>
        <p:spPr bwMode="auto">
          <a:xfrm>
            <a:off x="1921455" y="3538896"/>
            <a:ext cx="6565721" cy="930073"/>
          </a:xfrm>
          <a:prstGeom prst="rect">
            <a:avLst/>
          </a:prstGeom>
          <a:noFill/>
          <a:ln w="12700" algn="ctr">
            <a:solidFill>
              <a:srgbClr val="00B0F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lnSpc>
                <a:spcPct val="90000"/>
              </a:lnSpc>
              <a:spcBef>
                <a:spcPts val="400"/>
              </a:spcBef>
            </a:pPr>
            <a:r>
              <a:rPr lang="en-US" altLang="aa-ET" i="1" dirty="0">
                <a:solidFill>
                  <a:srgbClr val="292929"/>
                </a:solidFill>
                <a:latin typeface="Calibri" panose="020F0502020204030204" pitchFamily="34" charset="0"/>
              </a:rPr>
              <a:t>GEWADO AYLEDO</a:t>
            </a:r>
          </a:p>
          <a:p>
            <a:pPr eaLnBrk="1" hangingPunct="1">
              <a:lnSpc>
                <a:spcPct val="90000"/>
              </a:lnSpc>
              <a:spcBef>
                <a:spcPts val="400"/>
              </a:spcBef>
            </a:pPr>
            <a:r>
              <a:rPr lang="en-US" altLang="aa-ET" i="1" dirty="0">
                <a:solidFill>
                  <a:srgbClr val="292929"/>
                </a:solidFill>
                <a:latin typeface="Calibri" panose="020F0502020204030204" pitchFamily="34" charset="0"/>
              </a:rPr>
              <a:t>Ethiopian Veterinary Association-EVA</a:t>
            </a:r>
            <a:endParaRPr lang="en-GB" altLang="aa-ET" i="1" dirty="0">
              <a:solidFill>
                <a:srgbClr val="292929"/>
              </a:solidFill>
              <a:latin typeface="Calibri" panose="020F0502020204030204" pitchFamily="34" charset="0"/>
            </a:endParaRPr>
          </a:p>
        </p:txBody>
      </p:sp>
      <p:sp>
        <p:nvSpPr>
          <p:cNvPr id="23555" name="Subtitle 2">
            <a:extLst>
              <a:ext uri="{FF2B5EF4-FFF2-40B4-BE49-F238E27FC236}">
                <a16:creationId xmlns:a16="http://schemas.microsoft.com/office/drawing/2014/main" id="{2487E3FA-17F2-0648-A202-AF4ED38825C9}"/>
              </a:ext>
            </a:extLst>
          </p:cNvPr>
          <p:cNvSpPr txBox="1">
            <a:spLocks noChangeArrowheads="1"/>
          </p:cNvSpPr>
          <p:nvPr/>
        </p:nvSpPr>
        <p:spPr bwMode="auto">
          <a:xfrm>
            <a:off x="1558344" y="4881606"/>
            <a:ext cx="8487176" cy="1480555"/>
          </a:xfrm>
          <a:prstGeom prst="rect">
            <a:avLst/>
          </a:prstGeom>
          <a:noFill/>
          <a:ln w="12700" algn="ctr">
            <a:solidFill>
              <a:srgbClr val="00B0F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1" hangingPunct="1">
              <a:lnSpc>
                <a:spcPct val="90000"/>
              </a:lnSpc>
              <a:spcBef>
                <a:spcPts val="400"/>
              </a:spcBef>
            </a:pPr>
            <a:r>
              <a:rPr lang="en-US" sz="2000" dirty="0">
                <a:solidFill>
                  <a:srgbClr val="292929"/>
                </a:solidFill>
                <a:latin typeface="Calibri" panose="020F0502020204030204" pitchFamily="34" charset="0"/>
              </a:rPr>
              <a:t>Public-Private-Partnership for delivery of veterinary services</a:t>
            </a:r>
          </a:p>
          <a:p>
            <a:pPr eaLnBrk="1" hangingPunct="1">
              <a:lnSpc>
                <a:spcPct val="90000"/>
              </a:lnSpc>
              <a:spcBef>
                <a:spcPts val="400"/>
              </a:spcBef>
            </a:pPr>
            <a:r>
              <a:rPr lang="en-US" sz="2000" dirty="0">
                <a:solidFill>
                  <a:srgbClr val="292929"/>
                </a:solidFill>
                <a:latin typeface="Calibri" panose="020F0502020204030204" pitchFamily="34" charset="0"/>
              </a:rPr>
              <a:t>Review and validation of PPP models for scaling out</a:t>
            </a:r>
          </a:p>
          <a:p>
            <a:pPr eaLnBrk="1" hangingPunct="1">
              <a:lnSpc>
                <a:spcPct val="90000"/>
              </a:lnSpc>
              <a:spcBef>
                <a:spcPts val="400"/>
              </a:spcBef>
            </a:pPr>
            <a:endParaRPr lang="en-US" sz="2000" dirty="0">
              <a:solidFill>
                <a:srgbClr val="292929"/>
              </a:solidFill>
              <a:latin typeface="Calibri" panose="020F0502020204030204" pitchFamily="34" charset="0"/>
            </a:endParaRPr>
          </a:p>
          <a:p>
            <a:pPr eaLnBrk="1" hangingPunct="1">
              <a:lnSpc>
                <a:spcPct val="90000"/>
              </a:lnSpc>
              <a:spcBef>
                <a:spcPts val="400"/>
              </a:spcBef>
            </a:pPr>
            <a:r>
              <a:rPr lang="en-US" sz="2000" dirty="0">
                <a:solidFill>
                  <a:srgbClr val="292929"/>
                </a:solidFill>
                <a:latin typeface="Calibri" panose="020F0502020204030204" pitchFamily="34" charset="0"/>
              </a:rPr>
              <a:t> ILRIETH campus, Azage Auditorium, Addis Ababa               27 March 2025</a:t>
            </a:r>
          </a:p>
          <a:p>
            <a:pPr algn="ctr" eaLnBrk="1" hangingPunct="1">
              <a:lnSpc>
                <a:spcPct val="90000"/>
              </a:lnSpc>
              <a:spcBef>
                <a:spcPts val="400"/>
              </a:spcBef>
              <a:buFont typeface="Arial" panose="020B0604020202020204" pitchFamily="34" charset="0"/>
              <a:buNone/>
            </a:pPr>
            <a:endParaRPr lang="en-US" altLang="aa-ET" sz="2400" b="1" dirty="0">
              <a:solidFill>
                <a:srgbClr val="292929"/>
              </a:solidFill>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9">
            <a:extLst>
              <a:ext uri="{FF2B5EF4-FFF2-40B4-BE49-F238E27FC236}">
                <a16:creationId xmlns:a16="http://schemas.microsoft.com/office/drawing/2014/main" id="{B9C406D4-01D3-1AB7-5C90-9585E4FAF286}"/>
              </a:ext>
            </a:extLst>
          </p:cNvPr>
          <p:cNvSpPr txBox="1">
            <a:spLocks/>
          </p:cNvSpPr>
          <p:nvPr/>
        </p:nvSpPr>
        <p:spPr>
          <a:xfrm>
            <a:off x="416420" y="244698"/>
            <a:ext cx="7238170" cy="656823"/>
          </a:xfrm>
          <a:prstGeom prst="rect">
            <a:avLst/>
          </a:prstGeom>
          <a:solidFill>
            <a:schemeClr val="accent4">
              <a:lumMod val="20000"/>
              <a:lumOff val="80000"/>
            </a:schemeClr>
          </a:solidFill>
        </p:spPr>
        <p:txBody>
          <a:bodyPr/>
          <a:lstStyle>
            <a:lvl1pPr marL="0" indent="0" algn="l" rtl="0" eaLnBrk="1" fontAlgn="base" hangingPunct="1">
              <a:lnSpc>
                <a:spcPct val="100000"/>
              </a:lnSpc>
              <a:spcBef>
                <a:spcPts val="0"/>
              </a:spcBef>
              <a:spcAft>
                <a:spcPts val="0"/>
              </a:spcAft>
              <a:buFont typeface="Arial" panose="020B0604020202020204" pitchFamily="34"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endParaRPr lang="en-US" sz="500" b="1" dirty="0">
              <a:solidFill>
                <a:srgbClr val="FF66CC"/>
              </a:solidFill>
            </a:endParaRPr>
          </a:p>
          <a:p>
            <a:pPr algn="ctr"/>
            <a:r>
              <a:rPr lang="en-US" b="1" dirty="0">
                <a:solidFill>
                  <a:srgbClr val="FF66CC"/>
                </a:solidFill>
              </a:rPr>
              <a:t>5) Key Lessons: Sustainability Indicators</a:t>
            </a:r>
          </a:p>
        </p:txBody>
      </p:sp>
      <p:sp>
        <p:nvSpPr>
          <p:cNvPr id="10" name="Content Placeholder 9">
            <a:extLst>
              <a:ext uri="{FF2B5EF4-FFF2-40B4-BE49-F238E27FC236}">
                <a16:creationId xmlns:a16="http://schemas.microsoft.com/office/drawing/2014/main" id="{B9C406D4-01D3-1AB7-5C90-9585E4FAF286}"/>
              </a:ext>
            </a:extLst>
          </p:cNvPr>
          <p:cNvSpPr txBox="1">
            <a:spLocks/>
          </p:cNvSpPr>
          <p:nvPr/>
        </p:nvSpPr>
        <p:spPr>
          <a:xfrm>
            <a:off x="708340" y="1107579"/>
            <a:ext cx="7675808" cy="5112915"/>
          </a:xfrm>
          <a:prstGeom prst="rect">
            <a:avLst/>
          </a:prstGeom>
          <a:ln>
            <a:solidFill>
              <a:srgbClr val="00B0F0"/>
            </a:solidFill>
          </a:ln>
        </p:spPr>
        <p:txBody>
          <a:bodyPr/>
          <a:lstStyle>
            <a:lvl1pPr marL="0" indent="0" algn="l" rtl="0" eaLnBrk="1" fontAlgn="base" hangingPunct="1">
              <a:lnSpc>
                <a:spcPct val="100000"/>
              </a:lnSpc>
              <a:spcBef>
                <a:spcPts val="0"/>
              </a:spcBef>
              <a:spcAft>
                <a:spcPts val="0"/>
              </a:spcAft>
              <a:buFont typeface="Arial" panose="020B0604020202020204" pitchFamily="34"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1000" b="1" dirty="0">
              <a:solidFill>
                <a:srgbClr val="FF66CC"/>
              </a:solidFill>
            </a:endParaRPr>
          </a:p>
          <a:p>
            <a:pPr marL="457200" indent="-457200" algn="just">
              <a:buFont typeface="Wingdings" panose="05000000000000000000" pitchFamily="2" charset="2"/>
              <a:buChar char="Ø"/>
            </a:pPr>
            <a:r>
              <a:rPr lang="en-US" sz="2000" b="1" dirty="0">
                <a:latin typeface="Arial" panose="020B0604020202020204" pitchFamily="34" charset="0"/>
                <a:cs typeface="Arial" panose="020B0604020202020204" pitchFamily="34" charset="0"/>
              </a:rPr>
              <a:t>(Supported by  Mid-and End-term evaluation):</a:t>
            </a:r>
          </a:p>
          <a:p>
            <a:pPr marL="285740" algn="just">
              <a:lnSpc>
                <a:spcPct val="150000"/>
              </a:lnSpc>
              <a:buFont typeface="Wingdings" panose="05000000000000000000" pitchFamily="2" charset="2"/>
              <a:buChar char="F"/>
            </a:pPr>
            <a:r>
              <a:rPr lang="en-US" sz="1700" b="1" dirty="0">
                <a:latin typeface="Arial" panose="020B0604020202020204" pitchFamily="34" charset="0"/>
                <a:cs typeface="Arial" panose="020B0604020202020204" pitchFamily="34" charset="0"/>
              </a:rPr>
              <a:t>Partnership:</a:t>
            </a:r>
            <a:r>
              <a:rPr lang="en-US" sz="1700" b="1" dirty="0">
                <a:solidFill>
                  <a:srgbClr val="FF66CC"/>
                </a:solidFill>
                <a:latin typeface="Arial" panose="020B0604020202020204" pitchFamily="34" charset="0"/>
                <a:cs typeface="Arial" panose="020B0604020202020204" pitchFamily="34" charset="0"/>
              </a:rPr>
              <a:t> </a:t>
            </a:r>
            <a:r>
              <a:rPr lang="en-US" sz="1700" dirty="0">
                <a:solidFill>
                  <a:srgbClr val="FF66CC"/>
                </a:solidFill>
                <a:latin typeface="Arial" panose="020B0604020202020204" pitchFamily="34" charset="0"/>
                <a:cs typeface="Arial" panose="020B0604020202020204" pitchFamily="34" charset="0"/>
              </a:rPr>
              <a:t>A growing link between public and private sectors</a:t>
            </a:r>
          </a:p>
          <a:p>
            <a:pPr marL="285740" algn="just">
              <a:lnSpc>
                <a:spcPct val="150000"/>
              </a:lnSpc>
              <a:buFont typeface="Wingdings" panose="05000000000000000000" pitchFamily="2" charset="2"/>
              <a:buChar char="F"/>
            </a:pPr>
            <a:r>
              <a:rPr lang="en-US" sz="1700" b="1" dirty="0">
                <a:latin typeface="Arial" panose="020B0604020202020204" pitchFamily="34" charset="0"/>
                <a:cs typeface="Arial" panose="020B0604020202020204" pitchFamily="34" charset="0"/>
              </a:rPr>
              <a:t>Ownership: </a:t>
            </a:r>
            <a:r>
              <a:rPr lang="en-US" sz="1700" dirty="0">
                <a:solidFill>
                  <a:srgbClr val="FF66CC"/>
                </a:solidFill>
                <a:latin typeface="Arial" panose="020B0604020202020204" pitchFamily="34" charset="0"/>
                <a:cs typeface="Arial" panose="020B0604020202020204" pitchFamily="34" charset="0"/>
              </a:rPr>
              <a:t>Strong leadership key to the success of PPPs</a:t>
            </a:r>
          </a:p>
          <a:p>
            <a:pPr marL="285740" algn="just">
              <a:lnSpc>
                <a:spcPct val="150000"/>
              </a:lnSpc>
              <a:buFont typeface="Wingdings" panose="05000000000000000000" pitchFamily="2" charset="2"/>
              <a:buChar char="F"/>
            </a:pPr>
            <a:r>
              <a:rPr lang="en-US" sz="1700" b="1" dirty="0">
                <a:latin typeface="Arial" panose="020B0604020202020204" pitchFamily="34" charset="0"/>
                <a:cs typeface="Arial" panose="020B0604020202020204" pitchFamily="34" charset="0"/>
              </a:rPr>
              <a:t>Enabling environment: </a:t>
            </a:r>
            <a:r>
              <a:rPr lang="en-US" sz="1700" dirty="0">
                <a:solidFill>
                  <a:srgbClr val="FF66CC"/>
                </a:solidFill>
                <a:latin typeface="Arial" panose="020B0604020202020204" pitchFamily="34" charset="0"/>
                <a:cs typeface="Arial" panose="020B0604020202020204" pitchFamily="34" charset="0"/>
              </a:rPr>
              <a:t>Regional Governments supporting privates</a:t>
            </a:r>
          </a:p>
          <a:p>
            <a:pPr marL="285740" algn="just">
              <a:lnSpc>
                <a:spcPct val="150000"/>
              </a:lnSpc>
              <a:buFont typeface="Wingdings" panose="05000000000000000000" pitchFamily="2" charset="2"/>
              <a:buChar char="F"/>
            </a:pPr>
            <a:r>
              <a:rPr lang="en-US" sz="1700" b="1" dirty="0">
                <a:latin typeface="Arial" panose="020B0604020202020204" pitchFamily="34" charset="0"/>
                <a:cs typeface="Arial" panose="020B0604020202020204" pitchFamily="34" charset="0"/>
              </a:rPr>
              <a:t>National Guidelines:</a:t>
            </a:r>
            <a:r>
              <a:rPr lang="en-US" sz="1700" b="1" dirty="0">
                <a:solidFill>
                  <a:srgbClr val="FF66CC"/>
                </a:solidFill>
                <a:latin typeface="Arial" panose="020B0604020202020204" pitchFamily="34" charset="0"/>
                <a:cs typeface="Arial" panose="020B0604020202020204" pitchFamily="34" charset="0"/>
              </a:rPr>
              <a:t> </a:t>
            </a:r>
            <a:r>
              <a:rPr lang="en-US" sz="1700" dirty="0">
                <a:solidFill>
                  <a:srgbClr val="FF66CC"/>
                </a:solidFill>
                <a:latin typeface="Arial" panose="020B0604020202020204" pitchFamily="34" charset="0"/>
                <a:cs typeface="Arial" panose="020B0604020202020204" pitchFamily="34" charset="0"/>
              </a:rPr>
              <a:t>A national PPP guideline is important for sustainable implementation of PPPs</a:t>
            </a:r>
          </a:p>
          <a:p>
            <a:pPr marL="285740" algn="just">
              <a:lnSpc>
                <a:spcPct val="150000"/>
              </a:lnSpc>
              <a:buFont typeface="Wingdings" panose="05000000000000000000" pitchFamily="2" charset="2"/>
              <a:buChar char="F"/>
            </a:pPr>
            <a:r>
              <a:rPr lang="en-US" sz="1700" b="1" dirty="0">
                <a:latin typeface="Arial" panose="020B0604020202020204" pitchFamily="34" charset="0"/>
                <a:cs typeface="Arial" panose="020B0604020202020204" pitchFamily="34" charset="0"/>
              </a:rPr>
              <a:t>Market Expansion:</a:t>
            </a:r>
            <a:r>
              <a:rPr lang="en-US" sz="1700" b="1" dirty="0">
                <a:solidFill>
                  <a:srgbClr val="FF66CC"/>
                </a:solidFill>
                <a:latin typeface="Arial" panose="020B0604020202020204" pitchFamily="34" charset="0"/>
                <a:cs typeface="Arial" panose="020B0604020202020204" pitchFamily="34" charset="0"/>
              </a:rPr>
              <a:t> </a:t>
            </a:r>
            <a:r>
              <a:rPr lang="en-US" sz="1700" dirty="0">
                <a:solidFill>
                  <a:srgbClr val="FF66CC"/>
                </a:solidFill>
                <a:latin typeface="Arial" panose="020B0604020202020204" pitchFamily="34" charset="0"/>
                <a:cs typeface="Arial" panose="020B0604020202020204" pitchFamily="34" charset="0"/>
              </a:rPr>
              <a:t>PPPs substantially help in income maximization (e.g. </a:t>
            </a:r>
            <a:r>
              <a:rPr lang="en-US" sz="1700" dirty="0" err="1">
                <a:solidFill>
                  <a:srgbClr val="FF66CC"/>
                </a:solidFill>
                <a:latin typeface="Arial" panose="020B0604020202020204" pitchFamily="34" charset="0"/>
                <a:cs typeface="Arial" panose="020B0604020202020204" pitchFamily="34" charset="0"/>
              </a:rPr>
              <a:t>Mecha</a:t>
            </a:r>
            <a:r>
              <a:rPr lang="en-US" sz="1700" dirty="0">
                <a:solidFill>
                  <a:srgbClr val="FF66CC"/>
                </a:solidFill>
                <a:latin typeface="Arial" panose="020B0604020202020204" pitchFamily="34" charset="0"/>
                <a:cs typeface="Arial" panose="020B0604020202020204" pitchFamily="34" charset="0"/>
              </a:rPr>
              <a:t> and A/</a:t>
            </a:r>
            <a:r>
              <a:rPr lang="en-US" sz="1700" dirty="0" err="1">
                <a:solidFill>
                  <a:srgbClr val="FF66CC"/>
                </a:solidFill>
                <a:latin typeface="Arial" panose="020B0604020202020204" pitchFamily="34" charset="0"/>
                <a:cs typeface="Arial" panose="020B0604020202020204" pitchFamily="34" charset="0"/>
              </a:rPr>
              <a:t>Negelle</a:t>
            </a:r>
            <a:r>
              <a:rPr lang="en-US" sz="1700" dirty="0">
                <a:solidFill>
                  <a:srgbClr val="FF66CC"/>
                </a:solidFill>
                <a:latin typeface="Arial" panose="020B0604020202020204" pitchFamily="34" charset="0"/>
                <a:cs typeface="Arial" panose="020B0604020202020204" pitchFamily="34" charset="0"/>
              </a:rPr>
              <a:t>)</a:t>
            </a:r>
          </a:p>
          <a:p>
            <a:pPr marL="285740" algn="just">
              <a:lnSpc>
                <a:spcPct val="150000"/>
              </a:lnSpc>
              <a:buFont typeface="Wingdings" panose="05000000000000000000" pitchFamily="2" charset="2"/>
              <a:buChar char="F"/>
            </a:pPr>
            <a:r>
              <a:rPr lang="en-US" sz="1700" b="1" dirty="0">
                <a:latin typeface="Arial" panose="020B0604020202020204" pitchFamily="34" charset="0"/>
                <a:cs typeface="Arial" panose="020B0604020202020204" pitchFamily="34" charset="0"/>
              </a:rPr>
              <a:t>Community-based approach: </a:t>
            </a:r>
            <a:r>
              <a:rPr lang="en-US" sz="1700" dirty="0">
                <a:solidFill>
                  <a:srgbClr val="FF66CC"/>
                </a:solidFill>
                <a:latin typeface="Arial" panose="020B0604020202020204" pitchFamily="34" charset="0"/>
                <a:cs typeface="Arial" panose="020B0604020202020204" pitchFamily="34" charset="0"/>
              </a:rPr>
              <a:t>Effective for</a:t>
            </a:r>
            <a:r>
              <a:rPr lang="en-US" sz="1700" b="1" dirty="0">
                <a:solidFill>
                  <a:srgbClr val="FF66CC"/>
                </a:solidFill>
                <a:latin typeface="Arial" panose="020B0604020202020204" pitchFamily="34" charset="0"/>
                <a:cs typeface="Arial" panose="020B0604020202020204" pitchFamily="34" charset="0"/>
              </a:rPr>
              <a:t> </a:t>
            </a:r>
            <a:r>
              <a:rPr lang="en-US" sz="1700" dirty="0">
                <a:solidFill>
                  <a:srgbClr val="FF66CC"/>
                </a:solidFill>
                <a:latin typeface="Arial" panose="020B0604020202020204" pitchFamily="34" charset="0"/>
                <a:cs typeface="Arial" panose="020B0604020202020204" pitchFamily="34" charset="0"/>
              </a:rPr>
              <a:t>Parasite control/Prevention:</a:t>
            </a:r>
          </a:p>
          <a:p>
            <a:pPr marL="285740" algn="just">
              <a:lnSpc>
                <a:spcPct val="150000"/>
              </a:lnSpc>
              <a:buFont typeface="Wingdings" panose="05000000000000000000" pitchFamily="2" charset="2"/>
              <a:buChar char="F"/>
            </a:pPr>
            <a:r>
              <a:rPr lang="en-US" sz="1700" b="1" dirty="0">
                <a:latin typeface="Arial" panose="020B0604020202020204" pitchFamily="34" charset="0"/>
                <a:cs typeface="Arial" panose="020B0604020202020204" pitchFamily="34" charset="0"/>
              </a:rPr>
              <a:t>Farmers’ Power: </a:t>
            </a:r>
            <a:r>
              <a:rPr lang="en-US" sz="1700" dirty="0">
                <a:solidFill>
                  <a:srgbClr val="FF66CC"/>
                </a:solidFill>
                <a:latin typeface="Arial" panose="020B0604020202020204" pitchFamily="34" charset="0"/>
                <a:cs typeface="Arial" panose="020B0604020202020204" pitchFamily="34" charset="0"/>
              </a:rPr>
              <a:t>Farmers pay, even for those freely provided before:</a:t>
            </a:r>
          </a:p>
          <a:p>
            <a:pPr marL="1085846" lvl="1" indent="-342900" algn="just">
              <a:lnSpc>
                <a:spcPct val="150000"/>
              </a:lnSpc>
            </a:pPr>
            <a:r>
              <a:rPr lang="en-US" sz="1600" dirty="0">
                <a:latin typeface="Arial" panose="020B0604020202020204" pitchFamily="34" charset="0"/>
                <a:cs typeface="Arial" panose="020B0604020202020204" pitchFamily="34" charset="0"/>
              </a:rPr>
              <a:t>100% for NCD vaccination</a:t>
            </a:r>
          </a:p>
          <a:p>
            <a:pPr marL="1085846" lvl="1" indent="-342900" algn="just">
              <a:lnSpc>
                <a:spcPct val="150000"/>
              </a:lnSpc>
            </a:pPr>
            <a:r>
              <a:rPr lang="en-US" sz="1600" dirty="0">
                <a:latin typeface="Arial" panose="020B0604020202020204" pitchFamily="34" charset="0"/>
                <a:cs typeface="Arial" panose="020B0604020202020204" pitchFamily="34" charset="0"/>
              </a:rPr>
              <a:t>Rabies vax: grew from 30% to 80%, and 100% after project exit</a:t>
            </a:r>
          </a:p>
          <a:p>
            <a:pPr marL="1085846" lvl="1" indent="-342900" algn="just">
              <a:lnSpc>
                <a:spcPct val="150000"/>
              </a:lnSpc>
            </a:pPr>
            <a:r>
              <a:rPr lang="en-US" sz="1600" dirty="0">
                <a:latin typeface="Arial" panose="020B0604020202020204" pitchFamily="34" charset="0"/>
                <a:cs typeface="Arial" panose="020B0604020202020204" pitchFamily="34" charset="0"/>
              </a:rPr>
              <a:t>Pastoralists payed 30-60% of vaccination, despite drought</a:t>
            </a:r>
          </a:p>
        </p:txBody>
      </p:sp>
      <p:pic>
        <p:nvPicPr>
          <p:cNvPr id="5124" name="Picture 4" descr="Partnership Hands Stock Photos, Images and Backgrounds for Free Downlo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0401" y="1889140"/>
            <a:ext cx="3186495" cy="28352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82145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9">
            <a:extLst>
              <a:ext uri="{FF2B5EF4-FFF2-40B4-BE49-F238E27FC236}">
                <a16:creationId xmlns:a16="http://schemas.microsoft.com/office/drawing/2014/main" id="{B9C406D4-01D3-1AB7-5C90-9585E4FAF286}"/>
              </a:ext>
            </a:extLst>
          </p:cNvPr>
          <p:cNvSpPr txBox="1">
            <a:spLocks/>
          </p:cNvSpPr>
          <p:nvPr/>
        </p:nvSpPr>
        <p:spPr>
          <a:xfrm>
            <a:off x="751267" y="404684"/>
            <a:ext cx="5713927" cy="921839"/>
          </a:xfrm>
          <a:prstGeom prst="rect">
            <a:avLst/>
          </a:prstGeom>
          <a:solidFill>
            <a:schemeClr val="accent4">
              <a:lumMod val="20000"/>
              <a:lumOff val="80000"/>
            </a:schemeClr>
          </a:solidFill>
        </p:spPr>
        <p:txBody>
          <a:bodyPr/>
          <a:lstStyle>
            <a:lvl1pPr marL="0" indent="0" algn="l" rtl="0" eaLnBrk="1" fontAlgn="base" hangingPunct="1">
              <a:lnSpc>
                <a:spcPct val="100000"/>
              </a:lnSpc>
              <a:spcBef>
                <a:spcPts val="0"/>
              </a:spcBef>
              <a:spcAft>
                <a:spcPts val="0"/>
              </a:spcAft>
              <a:buFont typeface="Arial" panose="020B0604020202020204" pitchFamily="34"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endParaRPr lang="en-US" sz="1800" b="1" dirty="0">
              <a:solidFill>
                <a:srgbClr val="FF66CC"/>
              </a:solidFill>
            </a:endParaRPr>
          </a:p>
          <a:p>
            <a:pPr algn="ctr"/>
            <a:r>
              <a:rPr lang="en-US" b="1" dirty="0">
                <a:solidFill>
                  <a:srgbClr val="FF66CC"/>
                </a:solidFill>
              </a:rPr>
              <a:t>6) Challenges </a:t>
            </a:r>
          </a:p>
        </p:txBody>
      </p:sp>
      <p:sp>
        <p:nvSpPr>
          <p:cNvPr id="10" name="Content Placeholder 9">
            <a:extLst>
              <a:ext uri="{FF2B5EF4-FFF2-40B4-BE49-F238E27FC236}">
                <a16:creationId xmlns:a16="http://schemas.microsoft.com/office/drawing/2014/main" id="{B9C406D4-01D3-1AB7-5C90-9585E4FAF286}"/>
              </a:ext>
            </a:extLst>
          </p:cNvPr>
          <p:cNvSpPr txBox="1">
            <a:spLocks/>
          </p:cNvSpPr>
          <p:nvPr/>
        </p:nvSpPr>
        <p:spPr>
          <a:xfrm>
            <a:off x="601014" y="2846232"/>
            <a:ext cx="3636136" cy="1558346"/>
          </a:xfrm>
          <a:prstGeom prst="rect">
            <a:avLst/>
          </a:prstGeom>
          <a:solidFill>
            <a:schemeClr val="accent2">
              <a:lumMod val="20000"/>
              <a:lumOff val="80000"/>
            </a:schemeClr>
          </a:solidFill>
          <a:ln>
            <a:solidFill>
              <a:srgbClr val="00B0F0"/>
            </a:solidFill>
          </a:ln>
        </p:spPr>
        <p:txBody>
          <a:bodyPr/>
          <a:lstStyle>
            <a:lvl1pPr marL="0" indent="0" algn="l" rtl="0" eaLnBrk="1" fontAlgn="base" hangingPunct="1">
              <a:lnSpc>
                <a:spcPct val="100000"/>
              </a:lnSpc>
              <a:spcBef>
                <a:spcPts val="0"/>
              </a:spcBef>
              <a:spcAft>
                <a:spcPts val="0"/>
              </a:spcAft>
              <a:buFont typeface="Arial" panose="020B0604020202020204" pitchFamily="34"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1000" b="1" dirty="0">
              <a:solidFill>
                <a:srgbClr val="FF66CC"/>
              </a:solidFill>
            </a:endParaRPr>
          </a:p>
          <a:p>
            <a:pPr marL="285750" indent="-285750" algn="just">
              <a:buFont typeface="Wingdings" panose="05000000000000000000" pitchFamily="2" charset="2"/>
              <a:buChar char="Ø"/>
            </a:pPr>
            <a:r>
              <a:rPr lang="en-US" sz="1600" b="1" dirty="0">
                <a:latin typeface="Arial" panose="020B0604020202020204" pitchFamily="34" charset="0"/>
                <a:cs typeface="Arial" panose="020B0604020202020204" pitchFamily="34" charset="0"/>
              </a:rPr>
              <a:t>Drought-</a:t>
            </a:r>
            <a:r>
              <a:rPr lang="en-US" sz="1600" b="1" dirty="0">
                <a:solidFill>
                  <a:srgbClr val="FF66CC"/>
                </a:solidFill>
                <a:latin typeface="Arial" panose="020B0604020202020204" pitchFamily="34" charset="0"/>
                <a:cs typeface="Arial" panose="020B0604020202020204" pitchFamily="34" charset="0"/>
              </a:rPr>
              <a:t>Recurrent over years</a:t>
            </a:r>
            <a:r>
              <a:rPr lang="en-US" sz="1600" b="1" dirty="0">
                <a:latin typeface="Arial" panose="020B0604020202020204" pitchFamily="34" charset="0"/>
                <a:cs typeface="Arial" panose="020B0604020202020204" pitchFamily="34" charset="0"/>
              </a:rPr>
              <a:t> </a:t>
            </a:r>
            <a:endParaRPr lang="en-US" sz="1600" dirty="0">
              <a:latin typeface="Arial" panose="020B0604020202020204" pitchFamily="34" charset="0"/>
              <a:cs typeface="Arial" panose="020B0604020202020204" pitchFamily="34" charset="0"/>
            </a:endParaRPr>
          </a:p>
        </p:txBody>
      </p:sp>
      <p:pic>
        <p:nvPicPr>
          <p:cNvPr id="8" name="Picture 7" descr="After its worst drought in 50 years, Ethiopia is being lashed by floods ..."/>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57303" y="1609859"/>
            <a:ext cx="2970798" cy="2345109"/>
          </a:xfrm>
          <a:prstGeom prst="rect">
            <a:avLst/>
          </a:prstGeom>
          <a:noFill/>
          <a:ln>
            <a:noFill/>
          </a:ln>
        </p:spPr>
      </p:pic>
      <p:pic>
        <p:nvPicPr>
          <p:cNvPr id="9" name="Picture 8" descr="Drought: Cows supported by twigs in Garissa so that they can stand to ..."/>
          <p:cNvPicPr/>
          <p:nvPr/>
        </p:nvPicPr>
        <p:blipFill>
          <a:blip r:embed="rId3">
            <a:extLst>
              <a:ext uri="{28A0092B-C50C-407E-A947-70E740481C1C}">
                <a14:useLocalDpi xmlns:a14="http://schemas.microsoft.com/office/drawing/2010/main" val="0"/>
              </a:ext>
            </a:extLst>
          </a:blip>
          <a:srcRect/>
          <a:stretch>
            <a:fillRect/>
          </a:stretch>
        </p:blipFill>
        <p:spPr bwMode="auto">
          <a:xfrm>
            <a:off x="7757303" y="4032243"/>
            <a:ext cx="2970798" cy="2561742"/>
          </a:xfrm>
          <a:prstGeom prst="rect">
            <a:avLst/>
          </a:prstGeom>
          <a:noFill/>
          <a:ln>
            <a:noFill/>
          </a:ln>
        </p:spPr>
      </p:pic>
      <p:pic>
        <p:nvPicPr>
          <p:cNvPr id="12" name="Picture 8" descr="Ethiopia conflict: How is aid flowing to Tigra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81847" y="1609859"/>
            <a:ext cx="3116688" cy="243410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Photojournale | Photo documentary and Photo stories from around the world"/>
          <p:cNvPicPr/>
          <p:nvPr/>
        </p:nvPicPr>
        <p:blipFill>
          <a:blip r:embed="rId5">
            <a:extLst>
              <a:ext uri="{28A0092B-C50C-407E-A947-70E740481C1C}">
                <a14:useLocalDpi xmlns:a14="http://schemas.microsoft.com/office/drawing/2010/main" val="0"/>
              </a:ext>
            </a:extLst>
          </a:blip>
          <a:srcRect/>
          <a:stretch>
            <a:fillRect/>
          </a:stretch>
        </p:blipFill>
        <p:spPr bwMode="auto">
          <a:xfrm>
            <a:off x="4481848" y="4069724"/>
            <a:ext cx="3116687" cy="2459865"/>
          </a:xfrm>
          <a:prstGeom prst="rect">
            <a:avLst/>
          </a:prstGeom>
          <a:noFill/>
          <a:ln>
            <a:noFill/>
          </a:ln>
        </p:spPr>
      </p:pic>
    </p:spTree>
    <p:extLst>
      <p:ext uri="{BB962C8B-B14F-4D97-AF65-F5344CB8AC3E}">
        <p14:creationId xmlns:p14="http://schemas.microsoft.com/office/powerpoint/2010/main" val="33162801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9">
            <a:extLst>
              <a:ext uri="{FF2B5EF4-FFF2-40B4-BE49-F238E27FC236}">
                <a16:creationId xmlns:a16="http://schemas.microsoft.com/office/drawing/2014/main" id="{B9C406D4-01D3-1AB7-5C90-9585E4FAF286}"/>
              </a:ext>
            </a:extLst>
          </p:cNvPr>
          <p:cNvSpPr txBox="1">
            <a:spLocks/>
          </p:cNvSpPr>
          <p:nvPr/>
        </p:nvSpPr>
        <p:spPr>
          <a:xfrm>
            <a:off x="725512" y="327410"/>
            <a:ext cx="6873025" cy="921839"/>
          </a:xfrm>
          <a:prstGeom prst="rect">
            <a:avLst/>
          </a:prstGeom>
          <a:solidFill>
            <a:schemeClr val="accent4">
              <a:lumMod val="20000"/>
              <a:lumOff val="80000"/>
            </a:schemeClr>
          </a:solidFill>
        </p:spPr>
        <p:txBody>
          <a:bodyPr/>
          <a:lstStyle>
            <a:lvl1pPr marL="0" indent="0" algn="l" rtl="0" eaLnBrk="1" fontAlgn="base" hangingPunct="1">
              <a:lnSpc>
                <a:spcPct val="100000"/>
              </a:lnSpc>
              <a:spcBef>
                <a:spcPts val="0"/>
              </a:spcBef>
              <a:spcAft>
                <a:spcPts val="0"/>
              </a:spcAft>
              <a:buFont typeface="Arial" panose="020B0604020202020204" pitchFamily="34"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endParaRPr lang="en-US" sz="1800" b="1" dirty="0">
              <a:solidFill>
                <a:srgbClr val="FF66CC"/>
              </a:solidFill>
            </a:endParaRPr>
          </a:p>
          <a:p>
            <a:pPr algn="ctr"/>
            <a:r>
              <a:rPr lang="en-US" b="1" dirty="0">
                <a:solidFill>
                  <a:srgbClr val="FF66CC"/>
                </a:solidFill>
              </a:rPr>
              <a:t>Challenges… </a:t>
            </a:r>
          </a:p>
        </p:txBody>
      </p:sp>
      <p:sp>
        <p:nvSpPr>
          <p:cNvPr id="10" name="Content Placeholder 9">
            <a:extLst>
              <a:ext uri="{FF2B5EF4-FFF2-40B4-BE49-F238E27FC236}">
                <a16:creationId xmlns:a16="http://schemas.microsoft.com/office/drawing/2014/main" id="{B9C406D4-01D3-1AB7-5C90-9585E4FAF286}"/>
              </a:ext>
            </a:extLst>
          </p:cNvPr>
          <p:cNvSpPr txBox="1">
            <a:spLocks/>
          </p:cNvSpPr>
          <p:nvPr/>
        </p:nvSpPr>
        <p:spPr>
          <a:xfrm>
            <a:off x="1322231" y="1749379"/>
            <a:ext cx="3764923" cy="1032455"/>
          </a:xfrm>
          <a:prstGeom prst="rect">
            <a:avLst/>
          </a:prstGeom>
          <a:solidFill>
            <a:schemeClr val="accent2">
              <a:lumMod val="20000"/>
              <a:lumOff val="80000"/>
            </a:schemeClr>
          </a:solidFill>
          <a:ln w="3175">
            <a:solidFill>
              <a:srgbClr val="FFCD00"/>
            </a:solidFill>
          </a:ln>
        </p:spPr>
        <p:txBody>
          <a:bodyPr/>
          <a:lstStyle>
            <a:lvl1pPr marL="0" indent="0" algn="l" rtl="0" eaLnBrk="1" fontAlgn="base" hangingPunct="1">
              <a:lnSpc>
                <a:spcPct val="100000"/>
              </a:lnSpc>
              <a:spcBef>
                <a:spcPts val="0"/>
              </a:spcBef>
              <a:spcAft>
                <a:spcPts val="0"/>
              </a:spcAft>
              <a:buFont typeface="Arial" panose="020B0604020202020204" pitchFamily="34"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1400" b="1" dirty="0">
              <a:solidFill>
                <a:srgbClr val="FF66CC"/>
              </a:solidFill>
            </a:endParaRPr>
          </a:p>
          <a:p>
            <a:pPr marL="457200" indent="-457200" algn="ctr">
              <a:buFont typeface="Wingdings" panose="05000000000000000000" pitchFamily="2" charset="2"/>
              <a:buChar char="Ø"/>
            </a:pPr>
            <a:r>
              <a:rPr lang="en-US" sz="1800" b="1" dirty="0">
                <a:latin typeface="Arial" panose="020B0604020202020204" pitchFamily="34" charset="0"/>
                <a:ea typeface="Calibri"/>
                <a:cs typeface="Arial" panose="020B0604020202020204" pitchFamily="34" charset="0"/>
              </a:rPr>
              <a:t>Covid19 pandemic: </a:t>
            </a:r>
            <a:r>
              <a:rPr lang="en-US" sz="1800" b="1" dirty="0">
                <a:solidFill>
                  <a:srgbClr val="FF66CC"/>
                </a:solidFill>
                <a:latin typeface="Arial" panose="020B0604020202020204" pitchFamily="34" charset="0"/>
                <a:cs typeface="Arial" panose="020B0604020202020204" pitchFamily="34" charset="0"/>
              </a:rPr>
              <a:t>Impacted field activities.</a:t>
            </a:r>
            <a:endParaRPr lang="en-US" sz="1800" b="1" dirty="0">
              <a:latin typeface="Arial" panose="020B0604020202020204" pitchFamily="34" charset="0"/>
              <a:ea typeface="Calibri"/>
              <a:cs typeface="Arial" panose="020B0604020202020204" pitchFamily="34" charset="0"/>
            </a:endParaRPr>
          </a:p>
          <a:p>
            <a:pPr marL="742950" lvl="1" indent="0" algn="just">
              <a:lnSpc>
                <a:spcPct val="150000"/>
              </a:lnSpc>
              <a:buNone/>
            </a:pPr>
            <a:endParaRPr lang="en-US" sz="1800" b="1" dirty="0">
              <a:latin typeface="Arial" panose="020B0604020202020204" pitchFamily="34" charset="0"/>
              <a:cs typeface="Arial" panose="020B0604020202020204" pitchFamily="34" charset="0"/>
            </a:endParaRPr>
          </a:p>
        </p:txBody>
      </p:sp>
      <p:pic>
        <p:nvPicPr>
          <p:cNvPr id="2050" name="Picture 2" descr="Rutgers Responds to the Coronavirus Outbreak | Rutgers Global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222" y="3065171"/>
            <a:ext cx="2875181" cy="300077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ompendium of Good Practices during the COVID-19 Pandem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98920" y="3065172"/>
            <a:ext cx="2612291" cy="3361386"/>
          </a:xfrm>
          <a:prstGeom prst="rect">
            <a:avLst/>
          </a:prstGeom>
          <a:noFill/>
          <a:extLst>
            <a:ext uri="{909E8E84-426E-40DD-AFC4-6F175D3DCCD1}">
              <a14:hiddenFill xmlns:a14="http://schemas.microsoft.com/office/drawing/2010/main">
                <a:solidFill>
                  <a:srgbClr val="FFFFFF"/>
                </a:solidFill>
              </a14:hiddenFill>
            </a:ext>
          </a:extLst>
        </p:spPr>
      </p:pic>
      <p:sp>
        <p:nvSpPr>
          <p:cNvPr id="12" name="Content Placeholder 9">
            <a:extLst>
              <a:ext uri="{FF2B5EF4-FFF2-40B4-BE49-F238E27FC236}">
                <a16:creationId xmlns:a16="http://schemas.microsoft.com/office/drawing/2014/main" id="{B9C406D4-01D3-1AB7-5C90-9585E4FAF286}"/>
              </a:ext>
            </a:extLst>
          </p:cNvPr>
          <p:cNvSpPr txBox="1">
            <a:spLocks/>
          </p:cNvSpPr>
          <p:nvPr/>
        </p:nvSpPr>
        <p:spPr>
          <a:xfrm>
            <a:off x="7991586" y="1432371"/>
            <a:ext cx="3393338" cy="1130526"/>
          </a:xfrm>
          <a:prstGeom prst="rect">
            <a:avLst/>
          </a:prstGeom>
          <a:solidFill>
            <a:schemeClr val="accent2">
              <a:lumMod val="20000"/>
              <a:lumOff val="80000"/>
            </a:schemeClr>
          </a:solidFill>
          <a:ln>
            <a:solidFill>
              <a:srgbClr val="00B0F0"/>
            </a:solidFill>
          </a:ln>
        </p:spPr>
        <p:txBody>
          <a:bodyPr/>
          <a:lstStyle>
            <a:lvl1pPr marL="0" indent="0" algn="l" rtl="0" eaLnBrk="1" fontAlgn="base" hangingPunct="1">
              <a:lnSpc>
                <a:spcPct val="100000"/>
              </a:lnSpc>
              <a:spcBef>
                <a:spcPts val="0"/>
              </a:spcBef>
              <a:spcAft>
                <a:spcPts val="0"/>
              </a:spcAft>
              <a:buFont typeface="Arial" panose="020B0604020202020204" pitchFamily="34"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000" b="1" dirty="0">
              <a:solidFill>
                <a:srgbClr val="FF66CC"/>
              </a:solidFill>
            </a:endParaRPr>
          </a:p>
          <a:p>
            <a:pPr marL="457200" indent="-457200" algn="ctr">
              <a:buFont typeface="Wingdings" panose="05000000000000000000" pitchFamily="2" charset="2"/>
              <a:buChar char="Ø"/>
            </a:pPr>
            <a:r>
              <a:rPr lang="en-US" sz="2000" b="1" dirty="0">
                <a:latin typeface="Arial" panose="020B0604020202020204" pitchFamily="34" charset="0"/>
                <a:cs typeface="Arial" panose="020B0604020202020204" pitchFamily="34" charset="0"/>
              </a:rPr>
              <a:t>Security/Conflict-some districts</a:t>
            </a:r>
          </a:p>
        </p:txBody>
      </p:sp>
      <p:pic>
        <p:nvPicPr>
          <p:cNvPr id="2054" name="Picture 6" descr="Understanding the Tigray-Ethiopia War &amp; its Impact on the Horn of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58685" y="2781833"/>
            <a:ext cx="2447457" cy="4018213"/>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Ethiopia's Civil War: Ethnic Atrocities Recall Balkans - Worldcrunch"/>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61475" y="2781834"/>
            <a:ext cx="2426621" cy="2176532"/>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Conflict In Ethiopia's Amhara Region Kills Dozens, Rights ..."/>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7775" y="5007737"/>
            <a:ext cx="2440321" cy="17923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9738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9">
            <a:extLst>
              <a:ext uri="{FF2B5EF4-FFF2-40B4-BE49-F238E27FC236}">
                <a16:creationId xmlns:a16="http://schemas.microsoft.com/office/drawing/2014/main" id="{B9C406D4-01D3-1AB7-5C90-9585E4FAF286}"/>
              </a:ext>
            </a:extLst>
          </p:cNvPr>
          <p:cNvSpPr txBox="1">
            <a:spLocks/>
          </p:cNvSpPr>
          <p:nvPr/>
        </p:nvSpPr>
        <p:spPr>
          <a:xfrm>
            <a:off x="622479" y="404684"/>
            <a:ext cx="6383628" cy="921839"/>
          </a:xfrm>
          <a:prstGeom prst="rect">
            <a:avLst/>
          </a:prstGeom>
          <a:solidFill>
            <a:schemeClr val="accent4">
              <a:lumMod val="20000"/>
              <a:lumOff val="80000"/>
            </a:schemeClr>
          </a:solidFill>
        </p:spPr>
        <p:txBody>
          <a:bodyPr/>
          <a:lstStyle>
            <a:lvl1pPr marL="0" indent="0" algn="l" rtl="0" eaLnBrk="1" fontAlgn="base" hangingPunct="1">
              <a:lnSpc>
                <a:spcPct val="100000"/>
              </a:lnSpc>
              <a:spcBef>
                <a:spcPts val="0"/>
              </a:spcBef>
              <a:spcAft>
                <a:spcPts val="0"/>
              </a:spcAft>
              <a:buFont typeface="Arial" panose="020B0604020202020204" pitchFamily="34"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endParaRPr lang="en-US" sz="1800" b="1" dirty="0">
              <a:solidFill>
                <a:srgbClr val="FF66CC"/>
              </a:solidFill>
            </a:endParaRPr>
          </a:p>
          <a:p>
            <a:pPr algn="ctr"/>
            <a:r>
              <a:rPr lang="en-US" b="1" dirty="0">
                <a:solidFill>
                  <a:srgbClr val="FF66CC"/>
                </a:solidFill>
              </a:rPr>
              <a:t>Challenges…. </a:t>
            </a:r>
          </a:p>
        </p:txBody>
      </p:sp>
      <p:sp>
        <p:nvSpPr>
          <p:cNvPr id="10" name="Content Placeholder 9">
            <a:extLst>
              <a:ext uri="{FF2B5EF4-FFF2-40B4-BE49-F238E27FC236}">
                <a16:creationId xmlns:a16="http://schemas.microsoft.com/office/drawing/2014/main" id="{B9C406D4-01D3-1AB7-5C90-9585E4FAF286}"/>
              </a:ext>
            </a:extLst>
          </p:cNvPr>
          <p:cNvSpPr txBox="1">
            <a:spLocks/>
          </p:cNvSpPr>
          <p:nvPr/>
        </p:nvSpPr>
        <p:spPr>
          <a:xfrm>
            <a:off x="193188" y="3090930"/>
            <a:ext cx="3541685" cy="1352280"/>
          </a:xfrm>
          <a:prstGeom prst="rect">
            <a:avLst/>
          </a:prstGeom>
          <a:ln>
            <a:solidFill>
              <a:srgbClr val="00B0F0"/>
            </a:solidFill>
          </a:ln>
        </p:spPr>
        <p:txBody>
          <a:bodyPr/>
          <a:lstStyle>
            <a:lvl1pPr marL="0" indent="0" algn="l" rtl="0" eaLnBrk="1" fontAlgn="base" hangingPunct="1">
              <a:lnSpc>
                <a:spcPct val="100000"/>
              </a:lnSpc>
              <a:spcBef>
                <a:spcPts val="0"/>
              </a:spcBef>
              <a:spcAft>
                <a:spcPts val="0"/>
              </a:spcAft>
              <a:buFont typeface="Arial" panose="020B0604020202020204" pitchFamily="34"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1000" b="1" dirty="0">
              <a:solidFill>
                <a:srgbClr val="FF66CC"/>
              </a:solidFill>
            </a:endParaRPr>
          </a:p>
          <a:p>
            <a:pPr marL="285750" indent="-285750" algn="just">
              <a:buFont typeface="Wingdings" panose="05000000000000000000" pitchFamily="2" charset="2"/>
              <a:buChar char="Ø"/>
            </a:pPr>
            <a:r>
              <a:rPr lang="en-US" sz="1600" b="1" dirty="0">
                <a:latin typeface="Arial" panose="020B0604020202020204" pitchFamily="34" charset="0"/>
                <a:cs typeface="Arial" panose="020B0604020202020204" pitchFamily="34" charset="0"/>
              </a:rPr>
              <a:t>Free service provision: Even for Rx and Vax of List B Diseases- by Government and some NGOs  </a:t>
            </a:r>
            <a:endParaRPr lang="en-US" sz="1600" dirty="0">
              <a:latin typeface="Arial" panose="020B0604020202020204" pitchFamily="34" charset="0"/>
              <a:cs typeface="Arial" panose="020B0604020202020204" pitchFamily="34" charset="0"/>
            </a:endParaRPr>
          </a:p>
          <a:p>
            <a:pPr marL="1085850" lvl="1" indent="-342900" algn="just">
              <a:lnSpc>
                <a:spcPct val="150000"/>
              </a:lnSpc>
            </a:pPr>
            <a:endParaRPr lang="en-US" sz="1600"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82600" y="1764406"/>
            <a:ext cx="3308439" cy="2266683"/>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21236" y="4134118"/>
            <a:ext cx="3308439" cy="2492061"/>
          </a:xfrm>
          <a:prstGeom prst="rect">
            <a:avLst/>
          </a:prstGeom>
        </p:spPr>
      </p:pic>
      <p:pic>
        <p:nvPicPr>
          <p:cNvPr id="13" name="Picture 12" descr="Buy Ethiopian Birr online - ETB delivered to your door | ManorFX"/>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8299184">
            <a:off x="7702890" y="1493949"/>
            <a:ext cx="2809875" cy="1816735"/>
          </a:xfrm>
          <a:prstGeom prst="rect">
            <a:avLst/>
          </a:prstGeom>
          <a:noFill/>
          <a:ln>
            <a:noFill/>
          </a:ln>
        </p:spPr>
      </p:pic>
      <p:pic>
        <p:nvPicPr>
          <p:cNvPr id="4104" name="Picture 8" descr="200 Ethiopian Birr Stack Pile, 50 Ethiopian Birr Stack Pile Transparent ..."/>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0346306">
            <a:off x="7688548" y="2646490"/>
            <a:ext cx="2816411" cy="29752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21120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9">
            <a:extLst>
              <a:ext uri="{FF2B5EF4-FFF2-40B4-BE49-F238E27FC236}">
                <a16:creationId xmlns:a16="http://schemas.microsoft.com/office/drawing/2014/main" id="{B9C406D4-01D3-1AB7-5C90-9585E4FAF286}"/>
              </a:ext>
            </a:extLst>
          </p:cNvPr>
          <p:cNvSpPr txBox="1">
            <a:spLocks/>
          </p:cNvSpPr>
          <p:nvPr/>
        </p:nvSpPr>
        <p:spPr>
          <a:xfrm>
            <a:off x="699749" y="147106"/>
            <a:ext cx="6744235" cy="1089266"/>
          </a:xfrm>
          <a:prstGeom prst="rect">
            <a:avLst/>
          </a:prstGeom>
          <a:solidFill>
            <a:schemeClr val="accent4">
              <a:lumMod val="20000"/>
              <a:lumOff val="80000"/>
            </a:schemeClr>
          </a:solidFill>
        </p:spPr>
        <p:txBody>
          <a:bodyPr/>
          <a:lstStyle>
            <a:lvl1pPr marL="0" indent="0" algn="l" rtl="0" eaLnBrk="1" fontAlgn="base" hangingPunct="1">
              <a:lnSpc>
                <a:spcPct val="100000"/>
              </a:lnSpc>
              <a:spcBef>
                <a:spcPts val="0"/>
              </a:spcBef>
              <a:spcAft>
                <a:spcPts val="0"/>
              </a:spcAft>
              <a:buFont typeface="Arial" panose="020B0604020202020204" pitchFamily="34"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endParaRPr lang="en-US" sz="2800" b="1" dirty="0">
              <a:solidFill>
                <a:srgbClr val="FF66CC"/>
              </a:solidFill>
              <a:latin typeface="Arial" panose="020B0604020202020204" pitchFamily="34" charset="0"/>
              <a:cs typeface="Arial" panose="020B0604020202020204" pitchFamily="34" charset="0"/>
            </a:endParaRPr>
          </a:p>
          <a:p>
            <a:pPr algn="ctr"/>
            <a:r>
              <a:rPr lang="en-US" sz="2800" b="1" dirty="0">
                <a:solidFill>
                  <a:srgbClr val="FF66CC"/>
                </a:solidFill>
                <a:latin typeface="Arial" panose="020B0604020202020204" pitchFamily="34" charset="0"/>
                <a:cs typeface="Arial" panose="020B0604020202020204" pitchFamily="34" charset="0"/>
              </a:rPr>
              <a:t>Recommendations for Scaling Some?</a:t>
            </a:r>
          </a:p>
        </p:txBody>
      </p:sp>
      <p:pic>
        <p:nvPicPr>
          <p:cNvPr id="6150" name="Picture 6" descr="Image result for we want to learn,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9738" y="1725769"/>
            <a:ext cx="4494727" cy="4172754"/>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We Want To Hear From You Vector Art, Icons, and Graphics for Free Downlo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1642" y="1725768"/>
            <a:ext cx="5086350" cy="41727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03160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 name="Rectangle 1"/>
          <p:cNvSpPr/>
          <p:nvPr/>
        </p:nvSpPr>
        <p:spPr>
          <a:xfrm>
            <a:off x="3124201" y="721829"/>
            <a:ext cx="5978315" cy="1846659"/>
          </a:xfrm>
          <a:prstGeom prst="rect">
            <a:avLst/>
          </a:prstGeom>
          <a:solidFill>
            <a:schemeClr val="bg1">
              <a:lumMod val="85000"/>
            </a:schemeClr>
          </a:solidFill>
          <a:effectLst>
            <a:outerShdw blurRad="50800" dist="38100" dir="13500000" algn="br" rotWithShape="0">
              <a:prstClr val="black">
                <a:alpha val="40000"/>
              </a:prstClr>
            </a:outerShdw>
          </a:effectLst>
          <a:scene3d>
            <a:camera prst="obliqueBottomLeft"/>
            <a:lightRig rig="threePt" dir="t"/>
          </a:scene3d>
        </p:spPr>
        <p:style>
          <a:lnRef idx="1">
            <a:schemeClr val="accent3"/>
          </a:lnRef>
          <a:fillRef idx="3">
            <a:schemeClr val="accent3"/>
          </a:fillRef>
          <a:effectRef idx="2">
            <a:schemeClr val="accent3"/>
          </a:effectRef>
          <a:fontRef idx="minor">
            <a:schemeClr val="lt1"/>
          </a:fontRef>
        </p:style>
        <p:txBody>
          <a:bodyPr wrap="square" lIns="91440" tIns="45720" rIns="91440" bIns="45720">
            <a:spAutoFit/>
            <a:scene3d>
              <a:camera prst="orthographicFront"/>
              <a:lightRig rig="threePt" dir="t"/>
            </a:scene3d>
            <a:sp3d extrusionH="57150">
              <a:bevelT w="69850" h="69850" prst="divot"/>
            </a:sp3d>
          </a:bodyPr>
          <a:lstStyle/>
          <a:p>
            <a:pPr algn="ctr"/>
            <a:endParaRPr lang="en-US" sz="2800" b="1" dirty="0">
              <a:ln w="10541" cmpd="sng">
                <a:solidFill>
                  <a:schemeClr val="accent1">
                    <a:shade val="88000"/>
                    <a:satMod val="110000"/>
                  </a:schemeClr>
                </a:solidFill>
                <a:prstDash val="solid"/>
              </a:ln>
              <a:solidFill>
                <a:srgbClr val="FF66CC"/>
              </a:solidFill>
              <a:latin typeface="Arial Black" pitchFamily="34" charset="0"/>
            </a:endParaRPr>
          </a:p>
          <a:p>
            <a:pPr algn="ctr"/>
            <a:r>
              <a:rPr lang="en-US" sz="5400" b="1" dirty="0">
                <a:ln w="10541" cmpd="sng">
                  <a:solidFill>
                    <a:schemeClr val="accent1">
                      <a:shade val="88000"/>
                      <a:satMod val="110000"/>
                    </a:schemeClr>
                  </a:solidFill>
                  <a:prstDash val="solid"/>
                </a:ln>
                <a:solidFill>
                  <a:srgbClr val="FF66CC"/>
                </a:solidFill>
                <a:latin typeface="Arial Black" pitchFamily="34" charset="0"/>
              </a:rPr>
              <a:t>THANK YOU </a:t>
            </a:r>
          </a:p>
          <a:p>
            <a:pPr algn="ctr"/>
            <a:endParaRPr lang="en-US" sz="2800" b="1" dirty="0">
              <a:ln w="10541" cmpd="sng">
                <a:solidFill>
                  <a:schemeClr val="accent1">
                    <a:shade val="88000"/>
                    <a:satMod val="110000"/>
                  </a:schemeClr>
                </a:solidFill>
                <a:prstDash val="solid"/>
              </a:ln>
              <a:solidFill>
                <a:srgbClr val="FF66CC"/>
              </a:solidFill>
              <a:latin typeface="Arial Black" pitchFamily="34" charset="0"/>
            </a:endParaRPr>
          </a:p>
        </p:txBody>
      </p:sp>
    </p:spTree>
    <p:extLst>
      <p:ext uri="{BB962C8B-B14F-4D97-AF65-F5344CB8AC3E}">
        <p14:creationId xmlns:p14="http://schemas.microsoft.com/office/powerpoint/2010/main" val="27472568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9">
            <a:extLst>
              <a:ext uri="{FF2B5EF4-FFF2-40B4-BE49-F238E27FC236}">
                <a16:creationId xmlns:a16="http://schemas.microsoft.com/office/drawing/2014/main" id="{B9C406D4-01D3-1AB7-5C90-9585E4FAF286}"/>
              </a:ext>
            </a:extLst>
          </p:cNvPr>
          <p:cNvSpPr txBox="1">
            <a:spLocks/>
          </p:cNvSpPr>
          <p:nvPr/>
        </p:nvSpPr>
        <p:spPr>
          <a:xfrm>
            <a:off x="532330" y="494837"/>
            <a:ext cx="7238170" cy="921839"/>
          </a:xfrm>
          <a:prstGeom prst="rect">
            <a:avLst/>
          </a:prstGeom>
          <a:solidFill>
            <a:schemeClr val="accent4">
              <a:lumMod val="20000"/>
              <a:lumOff val="80000"/>
            </a:schemeClr>
          </a:solidFill>
        </p:spPr>
        <p:txBody>
          <a:bodyPr/>
          <a:lstStyle>
            <a:lvl1pPr marL="0" indent="0" algn="l" rtl="0" eaLnBrk="1" fontAlgn="base" hangingPunct="1">
              <a:lnSpc>
                <a:spcPct val="100000"/>
              </a:lnSpc>
              <a:spcBef>
                <a:spcPts val="0"/>
              </a:spcBef>
              <a:spcAft>
                <a:spcPts val="0"/>
              </a:spcAft>
              <a:buFont typeface="Arial" panose="020B0604020202020204" pitchFamily="34"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endParaRPr lang="en-US" sz="1050" b="1" dirty="0">
              <a:solidFill>
                <a:srgbClr val="FF66CC"/>
              </a:solidFill>
            </a:endParaRPr>
          </a:p>
          <a:p>
            <a:pPr algn="ctr"/>
            <a:r>
              <a:rPr lang="en-US" b="1" dirty="0">
                <a:solidFill>
                  <a:srgbClr val="FF66CC"/>
                </a:solidFill>
              </a:rPr>
              <a:t>Outline </a:t>
            </a:r>
          </a:p>
        </p:txBody>
      </p:sp>
      <p:sp>
        <p:nvSpPr>
          <p:cNvPr id="10" name="Content Placeholder 9">
            <a:extLst>
              <a:ext uri="{FF2B5EF4-FFF2-40B4-BE49-F238E27FC236}">
                <a16:creationId xmlns:a16="http://schemas.microsoft.com/office/drawing/2014/main" id="{B9C406D4-01D3-1AB7-5C90-9585E4FAF286}"/>
              </a:ext>
            </a:extLst>
          </p:cNvPr>
          <p:cNvSpPr txBox="1">
            <a:spLocks/>
          </p:cNvSpPr>
          <p:nvPr/>
        </p:nvSpPr>
        <p:spPr>
          <a:xfrm>
            <a:off x="1695715" y="1674249"/>
            <a:ext cx="7177829" cy="4700791"/>
          </a:xfrm>
          <a:prstGeom prst="rect">
            <a:avLst/>
          </a:prstGeom>
          <a:solidFill>
            <a:schemeClr val="bg1"/>
          </a:solidFill>
          <a:ln>
            <a:solidFill>
              <a:srgbClr val="00B0F0"/>
            </a:solidFill>
          </a:ln>
        </p:spPr>
        <p:txBody>
          <a:bodyPr/>
          <a:lstStyle>
            <a:lvl1pPr marL="0" indent="0" algn="l" rtl="0" eaLnBrk="1" fontAlgn="base" hangingPunct="1">
              <a:lnSpc>
                <a:spcPct val="100000"/>
              </a:lnSpc>
              <a:spcBef>
                <a:spcPts val="0"/>
              </a:spcBef>
              <a:spcAft>
                <a:spcPts val="0"/>
              </a:spcAft>
              <a:buFont typeface="Arial" panose="020B0604020202020204" pitchFamily="34"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1000" b="1" dirty="0">
              <a:solidFill>
                <a:srgbClr val="FF66CC"/>
              </a:solidFill>
            </a:endParaRPr>
          </a:p>
          <a:p>
            <a:pPr marL="457200" indent="-457200" algn="just">
              <a:buFont typeface="Arial" panose="020B0604020202020204" pitchFamily="34" charset="0"/>
              <a:buChar char="•"/>
            </a:pPr>
            <a:r>
              <a:rPr lang="en-US" sz="2000" dirty="0">
                <a:latin typeface="Arial" panose="020B0604020202020204" pitchFamily="34" charset="0"/>
                <a:cs typeface="Arial" panose="020B0604020202020204" pitchFamily="34" charset="0"/>
              </a:rPr>
              <a:t>Introduction </a:t>
            </a:r>
          </a:p>
          <a:p>
            <a:pPr algn="just"/>
            <a:endParaRPr lang="en-US" sz="1200" dirty="0">
              <a:solidFill>
                <a:srgbClr val="FF66CC"/>
              </a:solidFill>
              <a:latin typeface="Arial" panose="020B0604020202020204" pitchFamily="34" charset="0"/>
              <a:cs typeface="Arial" panose="020B0604020202020204" pitchFamily="34" charset="0"/>
            </a:endParaRPr>
          </a:p>
          <a:p>
            <a:pPr marL="457200" indent="-457200" algn="just">
              <a:buFont typeface="Arial" panose="020B0604020202020204" pitchFamily="34" charset="0"/>
              <a:buChar char="•"/>
            </a:pPr>
            <a:r>
              <a:rPr lang="en-US" sz="2000" dirty="0">
                <a:latin typeface="Arial" panose="020B0604020202020204" pitchFamily="34" charset="0"/>
                <a:cs typeface="Arial" panose="020B0604020202020204" pitchFamily="34" charset="0"/>
              </a:rPr>
              <a:t>PPP Pilot models: </a:t>
            </a:r>
            <a:r>
              <a:rPr lang="en-US" sz="2000" dirty="0">
                <a:solidFill>
                  <a:srgbClr val="FF66CC"/>
                </a:solidFill>
                <a:latin typeface="Arial" panose="020B0604020202020204" pitchFamily="34" charset="0"/>
                <a:cs typeface="Arial" panose="020B0604020202020204" pitchFamily="34" charset="0"/>
              </a:rPr>
              <a:t> </a:t>
            </a:r>
          </a:p>
          <a:p>
            <a:pPr marL="457200" indent="-457200" algn="just">
              <a:buFont typeface="Arial" panose="020B0604020202020204" pitchFamily="34" charset="0"/>
              <a:buChar char="•"/>
            </a:pPr>
            <a:endParaRPr lang="en-US" sz="2000" dirty="0">
              <a:solidFill>
                <a:srgbClr val="FF66CC"/>
              </a:solidFill>
              <a:latin typeface="Arial" panose="020B0604020202020204" pitchFamily="34" charset="0"/>
              <a:cs typeface="Arial" panose="020B0604020202020204" pitchFamily="34" charset="0"/>
            </a:endParaRPr>
          </a:p>
          <a:p>
            <a:pPr marL="1200160" lvl="1" indent="-457200" algn="just"/>
            <a:r>
              <a:rPr lang="en-US" sz="2000" dirty="0">
                <a:solidFill>
                  <a:srgbClr val="FF66CC"/>
                </a:solidFill>
                <a:latin typeface="Arial" panose="020B0604020202020204" pitchFamily="34" charset="0"/>
                <a:cs typeface="Arial" panose="020B0604020202020204" pitchFamily="34" charset="0"/>
              </a:rPr>
              <a:t>Project Location and Beneficiaries  </a:t>
            </a:r>
          </a:p>
          <a:p>
            <a:pPr marL="457200" indent="-457200" algn="just">
              <a:buFont typeface="Arial" panose="020B0604020202020204" pitchFamily="34" charset="0"/>
              <a:buChar char="•"/>
            </a:pPr>
            <a:endParaRPr lang="en-US" sz="1200" dirty="0">
              <a:solidFill>
                <a:srgbClr val="FF66CC"/>
              </a:solidFill>
              <a:latin typeface="Arial" panose="020B0604020202020204" pitchFamily="34" charset="0"/>
              <a:cs typeface="Arial" panose="020B0604020202020204" pitchFamily="34" charset="0"/>
            </a:endParaRPr>
          </a:p>
          <a:p>
            <a:pPr marL="1200160" lvl="1" indent="-457200" algn="just"/>
            <a:r>
              <a:rPr lang="en-US" sz="2000" dirty="0">
                <a:solidFill>
                  <a:srgbClr val="FF66CC"/>
                </a:solidFill>
                <a:latin typeface="Arial" panose="020B0604020202020204" pitchFamily="34" charset="0"/>
                <a:cs typeface="Arial" panose="020B0604020202020204" pitchFamily="34" charset="0"/>
              </a:rPr>
              <a:t> Approach</a:t>
            </a:r>
          </a:p>
          <a:p>
            <a:pPr algn="just"/>
            <a:endParaRPr lang="en-US" sz="1200" dirty="0">
              <a:solidFill>
                <a:srgbClr val="FF66CC"/>
              </a:solidFill>
              <a:latin typeface="Arial" panose="020B0604020202020204" pitchFamily="34" charset="0"/>
              <a:cs typeface="Arial" panose="020B0604020202020204" pitchFamily="34" charset="0"/>
            </a:endParaRPr>
          </a:p>
          <a:p>
            <a:pPr marL="1200160" lvl="1" indent="-457200" algn="just"/>
            <a:r>
              <a:rPr lang="en-US" sz="2000" dirty="0">
                <a:solidFill>
                  <a:srgbClr val="FF66CC"/>
                </a:solidFill>
                <a:latin typeface="Arial" panose="020B0604020202020204" pitchFamily="34" charset="0"/>
                <a:cs typeface="Arial" panose="020B0604020202020204" pitchFamily="34" charset="0"/>
              </a:rPr>
              <a:t>Evidence: </a:t>
            </a:r>
          </a:p>
          <a:p>
            <a:pPr lvl="1" indent="0" algn="just">
              <a:buNone/>
            </a:pPr>
            <a:endParaRPr lang="en-US" sz="1200" dirty="0">
              <a:solidFill>
                <a:srgbClr val="FF66CC"/>
              </a:solidFill>
              <a:latin typeface="Arial" panose="020B0604020202020204" pitchFamily="34" charset="0"/>
              <a:cs typeface="Arial" panose="020B0604020202020204" pitchFamily="34" charset="0"/>
            </a:endParaRPr>
          </a:p>
          <a:p>
            <a:pPr marL="1200160" lvl="1" indent="-457200" algn="just"/>
            <a:r>
              <a:rPr lang="en-US" sz="2000" dirty="0">
                <a:solidFill>
                  <a:srgbClr val="FF66CC"/>
                </a:solidFill>
                <a:latin typeface="Arial" panose="020B0604020202020204" pitchFamily="34" charset="0"/>
                <a:cs typeface="Arial" panose="020B0604020202020204" pitchFamily="34" charset="0"/>
              </a:rPr>
              <a:t> Lessons-Sustainability indicators </a:t>
            </a:r>
          </a:p>
          <a:p>
            <a:pPr lvl="1" indent="0" algn="just">
              <a:buNone/>
            </a:pPr>
            <a:r>
              <a:rPr lang="en-US" sz="1600" dirty="0">
                <a:solidFill>
                  <a:srgbClr val="FF66CC"/>
                </a:solidFill>
                <a:latin typeface="Arial" panose="020B0604020202020204" pitchFamily="34" charset="0"/>
                <a:cs typeface="Arial" panose="020B0604020202020204" pitchFamily="34" charset="0"/>
              </a:rPr>
              <a:t> </a:t>
            </a:r>
          </a:p>
          <a:p>
            <a:pPr marL="1200160" lvl="1" indent="-457200" algn="just"/>
            <a:r>
              <a:rPr lang="en-US" sz="2000" dirty="0">
                <a:solidFill>
                  <a:srgbClr val="FF66CC"/>
                </a:solidFill>
                <a:latin typeface="Arial" panose="020B0604020202020204" pitchFamily="34" charset="0"/>
                <a:cs typeface="Arial" panose="020B0604020202020204" pitchFamily="34" charset="0"/>
              </a:rPr>
              <a:t>Challenges</a:t>
            </a:r>
          </a:p>
          <a:p>
            <a:pPr lvl="1" indent="0" algn="just">
              <a:buNone/>
            </a:pPr>
            <a:endParaRPr lang="en-US" sz="1200" dirty="0">
              <a:solidFill>
                <a:srgbClr val="FF66CC"/>
              </a:solidFill>
              <a:latin typeface="Arial" panose="020B0604020202020204" pitchFamily="34" charset="0"/>
              <a:cs typeface="Arial" panose="020B0604020202020204" pitchFamily="34" charset="0"/>
            </a:endParaRPr>
          </a:p>
          <a:p>
            <a:pPr lvl="1" indent="0" algn="just">
              <a:buNone/>
            </a:pPr>
            <a:endParaRPr lang="en-US" sz="1000" dirty="0">
              <a:solidFill>
                <a:srgbClr val="FF66CC"/>
              </a:solidFill>
              <a:latin typeface="Arial" panose="020B0604020202020204" pitchFamily="34" charset="0"/>
              <a:cs typeface="Arial" panose="020B0604020202020204" pitchFamily="34" charset="0"/>
            </a:endParaRPr>
          </a:p>
          <a:p>
            <a:pPr marL="1200160" lvl="1" indent="-457200" algn="just"/>
            <a:r>
              <a:rPr lang="en-US" sz="1800" dirty="0">
                <a:solidFill>
                  <a:srgbClr val="FF66CC"/>
                </a:solidFill>
                <a:latin typeface="Arial" panose="020B0604020202020204" pitchFamily="34" charset="0"/>
                <a:cs typeface="Arial" panose="020B0604020202020204" pitchFamily="34" charset="0"/>
              </a:rPr>
              <a:t>What next?</a:t>
            </a:r>
            <a:endParaRPr lang="en-US" sz="2400" dirty="0">
              <a:solidFill>
                <a:srgbClr val="FF66CC"/>
              </a:solidFill>
              <a:latin typeface="Arial" panose="020B0604020202020204" pitchFamily="34" charset="0"/>
              <a:cs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87E7CBC-F2F4-454F-BE88-A0F2A8E07BCD}"/>
              </a:ext>
            </a:extLst>
          </p:cNvPr>
          <p:cNvGrpSpPr/>
          <p:nvPr/>
        </p:nvGrpSpPr>
        <p:grpSpPr>
          <a:xfrm>
            <a:off x="1606121" y="1729761"/>
            <a:ext cx="8069390" cy="4344767"/>
            <a:chOff x="1707409" y="1153300"/>
            <a:chExt cx="9416067" cy="5334576"/>
          </a:xfrm>
        </p:grpSpPr>
        <p:cxnSp>
          <p:nvCxnSpPr>
            <p:cNvPr id="6" name="Connector: Elbow 18">
              <a:extLst>
                <a:ext uri="{FF2B5EF4-FFF2-40B4-BE49-F238E27FC236}">
                  <a16:creationId xmlns:a16="http://schemas.microsoft.com/office/drawing/2014/main" id="{90DEE507-3E19-459F-BA84-3A6F27FF0069}"/>
                </a:ext>
              </a:extLst>
            </p:cNvPr>
            <p:cNvCxnSpPr>
              <a:cxnSpLocks/>
              <a:stCxn id="15" idx="0"/>
            </p:cNvCxnSpPr>
            <p:nvPr/>
          </p:nvCxnSpPr>
          <p:spPr>
            <a:xfrm rot="5400000" flipH="1" flipV="1">
              <a:off x="3338232" y="1162614"/>
              <a:ext cx="1254014" cy="2337317"/>
            </a:xfrm>
            <a:prstGeom prst="bentConnector2">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2F9CA166-0CA0-4D2D-BB01-E6FAB0FEFECA}"/>
                </a:ext>
              </a:extLst>
            </p:cNvPr>
            <p:cNvGrpSpPr/>
            <p:nvPr/>
          </p:nvGrpSpPr>
          <p:grpSpPr>
            <a:xfrm>
              <a:off x="1707409" y="1153300"/>
              <a:ext cx="9416067" cy="5334576"/>
              <a:chOff x="2269393" y="401460"/>
              <a:chExt cx="9416067" cy="5334576"/>
            </a:xfrm>
          </p:grpSpPr>
          <p:cxnSp>
            <p:nvCxnSpPr>
              <p:cNvPr id="9" name="Straight Connector 8">
                <a:extLst>
                  <a:ext uri="{FF2B5EF4-FFF2-40B4-BE49-F238E27FC236}">
                    <a16:creationId xmlns:a16="http://schemas.microsoft.com/office/drawing/2014/main" id="{78811EDC-B645-4531-95F3-7A453C6953AC}"/>
                  </a:ext>
                </a:extLst>
              </p:cNvPr>
              <p:cNvCxnSpPr>
                <a:cxnSpLocks/>
              </p:cNvCxnSpPr>
              <p:nvPr/>
            </p:nvCxnSpPr>
            <p:spPr>
              <a:xfrm flipH="1">
                <a:off x="4024322" y="2452811"/>
                <a:ext cx="1744637" cy="32809"/>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A76A0B6-DB6C-4445-B2C4-FDB9BE36A4A9}"/>
                  </a:ext>
                </a:extLst>
              </p:cNvPr>
              <p:cNvCxnSpPr>
                <a:cxnSpLocks/>
              </p:cNvCxnSpPr>
              <p:nvPr/>
            </p:nvCxnSpPr>
            <p:spPr>
              <a:xfrm flipH="1">
                <a:off x="4222944" y="3880712"/>
                <a:ext cx="1546015" cy="27071"/>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9B8BA1B1-3FD1-4066-A354-1B0FFC8D12DD}"/>
                  </a:ext>
                </a:extLst>
              </p:cNvPr>
              <p:cNvSpPr/>
              <p:nvPr/>
            </p:nvSpPr>
            <p:spPr>
              <a:xfrm>
                <a:off x="6785053" y="519297"/>
                <a:ext cx="4592074" cy="1042416"/>
              </a:xfrm>
              <a:prstGeom prst="rect">
                <a:avLst/>
              </a:prstGeom>
              <a:gradFill flip="none" rotWithShape="1">
                <a:gsLst>
                  <a:gs pos="0">
                    <a:schemeClr val="accent5"/>
                  </a:gs>
                  <a:gs pos="23000">
                    <a:schemeClr val="accent5"/>
                  </a:gs>
                  <a:gs pos="69000">
                    <a:schemeClr val="accent5">
                      <a:lumMod val="75000"/>
                    </a:schemeClr>
                  </a:gs>
                  <a:gs pos="97000">
                    <a:schemeClr val="accent5">
                      <a:lumMod val="75000"/>
                    </a:schemeClr>
                  </a:gs>
                </a:gsLst>
                <a:path path="circle">
                  <a:fillToRect l="50000" t="50000" r="50000" b="50000"/>
                </a:path>
                <a:tileRect/>
              </a:gradFill>
              <a:ln>
                <a:noFill/>
              </a:ln>
              <a:effectLst>
                <a:outerShdw blurRad="279400" dist="114300" dir="4380000" sx="101000" sy="101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chemeClr val="tx1"/>
                  </a:solidFill>
                  <a:latin typeface="Cambria" panose="02040503050406030204" pitchFamily="18" charset="0"/>
                  <a:ea typeface="Cambria" panose="02040503050406030204" pitchFamily="18" charset="0"/>
                </a:endParaRPr>
              </a:p>
            </p:txBody>
          </p:sp>
          <p:cxnSp>
            <p:nvCxnSpPr>
              <p:cNvPr id="12" name="Straight Connector 11">
                <a:extLst>
                  <a:ext uri="{FF2B5EF4-FFF2-40B4-BE49-F238E27FC236}">
                    <a16:creationId xmlns:a16="http://schemas.microsoft.com/office/drawing/2014/main" id="{E4B30E72-947C-4A5C-99B7-81EEAE4AFA01}"/>
                  </a:ext>
                </a:extLst>
              </p:cNvPr>
              <p:cNvCxnSpPr/>
              <p:nvPr/>
            </p:nvCxnSpPr>
            <p:spPr>
              <a:xfrm>
                <a:off x="7244522" y="1483175"/>
                <a:ext cx="3860421" cy="0"/>
              </a:xfrm>
              <a:prstGeom prst="line">
                <a:avLst/>
              </a:prstGeom>
              <a:gradFill flip="none" rotWithShape="1">
                <a:gsLst>
                  <a:gs pos="0">
                    <a:schemeClr val="accent4">
                      <a:lumMod val="89000"/>
                    </a:schemeClr>
                  </a:gs>
                  <a:gs pos="23000">
                    <a:schemeClr val="accent4">
                      <a:lumMod val="89000"/>
                    </a:schemeClr>
                  </a:gs>
                  <a:gs pos="69000">
                    <a:schemeClr val="accent4">
                      <a:lumMod val="75000"/>
                    </a:schemeClr>
                  </a:gs>
                  <a:gs pos="97000">
                    <a:schemeClr val="accent4">
                      <a:lumMod val="70000"/>
                    </a:schemeClr>
                  </a:gs>
                </a:gsLst>
                <a:path path="circle">
                  <a:fillToRect l="50000" t="50000" r="50000" b="50000"/>
                </a:path>
                <a:tileRect/>
              </a:gradFill>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F272B0E-D9AC-4D5B-95E7-B5E99390AB1E}"/>
                  </a:ext>
                </a:extLst>
              </p:cNvPr>
              <p:cNvCxnSpPr/>
              <p:nvPr/>
            </p:nvCxnSpPr>
            <p:spPr>
              <a:xfrm>
                <a:off x="7139852" y="651190"/>
                <a:ext cx="3860421" cy="0"/>
              </a:xfrm>
              <a:prstGeom prst="line">
                <a:avLst/>
              </a:prstGeom>
              <a:gradFill flip="none" rotWithShape="1">
                <a:gsLst>
                  <a:gs pos="0">
                    <a:schemeClr val="accent4">
                      <a:lumMod val="89000"/>
                    </a:schemeClr>
                  </a:gs>
                  <a:gs pos="23000">
                    <a:schemeClr val="accent4">
                      <a:lumMod val="89000"/>
                    </a:schemeClr>
                  </a:gs>
                  <a:gs pos="69000">
                    <a:schemeClr val="accent4">
                      <a:lumMod val="75000"/>
                    </a:schemeClr>
                  </a:gs>
                  <a:gs pos="97000">
                    <a:schemeClr val="accent4">
                      <a:lumMod val="70000"/>
                    </a:schemeClr>
                  </a:gs>
                </a:gsLst>
                <a:path path="circle">
                  <a:fillToRect l="50000" t="50000" r="50000" b="50000"/>
                </a:path>
                <a:tileRect/>
              </a:gradFill>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8FB02192-3519-4FBD-87BB-1C708A7A5349}"/>
                  </a:ext>
                </a:extLst>
              </p:cNvPr>
              <p:cNvSpPr/>
              <p:nvPr/>
            </p:nvSpPr>
            <p:spPr>
              <a:xfrm>
                <a:off x="2317582" y="2256273"/>
                <a:ext cx="2076812" cy="2076812"/>
              </a:xfrm>
              <a:prstGeom prst="ellipse">
                <a:avLst/>
              </a:prstGeom>
              <a:solidFill>
                <a:schemeClr val="bg1"/>
              </a:solidFill>
              <a:ln w="38100">
                <a:noFill/>
              </a:ln>
              <a:effectLst>
                <a:innerShdw blurRad="2794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Cambria" panose="02040503050406030204" pitchFamily="18" charset="0"/>
                    <a:ea typeface="Cambria" panose="02040503050406030204" pitchFamily="18" charset="0"/>
                  </a:rPr>
                  <a:t>3 Major Activities</a:t>
                </a:r>
                <a:endParaRPr lang="en-US" sz="2800" b="1" dirty="0">
                  <a:latin typeface="Cambria" panose="02040503050406030204" pitchFamily="18" charset="0"/>
                  <a:ea typeface="Cambria" panose="02040503050406030204" pitchFamily="18" charset="0"/>
                </a:endParaRPr>
              </a:p>
            </p:txBody>
          </p:sp>
          <p:sp>
            <p:nvSpPr>
              <p:cNvPr id="15" name="Oval 14">
                <a:extLst>
                  <a:ext uri="{FF2B5EF4-FFF2-40B4-BE49-F238E27FC236}">
                    <a16:creationId xmlns:a16="http://schemas.microsoft.com/office/drawing/2014/main" id="{1615C177-DF2B-43E3-8312-3FF95E58E802}"/>
                  </a:ext>
                </a:extLst>
              </p:cNvPr>
              <p:cNvSpPr/>
              <p:nvPr/>
            </p:nvSpPr>
            <p:spPr>
              <a:xfrm>
                <a:off x="2269393" y="2206440"/>
                <a:ext cx="2178342" cy="2178342"/>
              </a:xfrm>
              <a:prstGeom prst="ellipse">
                <a:avLst/>
              </a:prstGeom>
              <a:noFill/>
              <a:ln w="889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latin typeface="Cambria" panose="02040503050406030204" pitchFamily="18" charset="0"/>
                  <a:ea typeface="Cambria" panose="02040503050406030204" pitchFamily="18" charset="0"/>
                </a:endParaRPr>
              </a:p>
            </p:txBody>
          </p:sp>
          <p:sp>
            <p:nvSpPr>
              <p:cNvPr id="16" name="Oval 15">
                <a:extLst>
                  <a:ext uri="{FF2B5EF4-FFF2-40B4-BE49-F238E27FC236}">
                    <a16:creationId xmlns:a16="http://schemas.microsoft.com/office/drawing/2014/main" id="{7954385B-231B-4BBF-8B66-B86FF4A45867}"/>
                  </a:ext>
                </a:extLst>
              </p:cNvPr>
              <p:cNvSpPr/>
              <p:nvPr/>
            </p:nvSpPr>
            <p:spPr>
              <a:xfrm>
                <a:off x="5808583" y="401460"/>
                <a:ext cx="1111520" cy="1111520"/>
              </a:xfrm>
              <a:prstGeom prst="ellipse">
                <a:avLst/>
              </a:prstGeom>
              <a:gradFill flip="none" rotWithShape="1">
                <a:gsLst>
                  <a:gs pos="0">
                    <a:schemeClr val="tx1">
                      <a:lumMod val="50000"/>
                      <a:lumOff val="50000"/>
                    </a:schemeClr>
                  </a:gs>
                  <a:gs pos="100000">
                    <a:schemeClr val="bg1">
                      <a:shade val="100000"/>
                      <a:satMod val="115000"/>
                    </a:schemeClr>
                  </a:gs>
                </a:gsLst>
                <a:lin ang="13500000" scaled="1"/>
                <a:tileRect/>
              </a:gradFill>
              <a:ln w="38100">
                <a:solidFill>
                  <a:schemeClr val="accent5">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en-US" sz="1500">
                  <a:solidFill>
                    <a:prstClr val="white"/>
                  </a:solidFill>
                  <a:latin typeface="Cambria" panose="02040503050406030204" pitchFamily="18" charset="0"/>
                  <a:ea typeface="Cambria" panose="02040503050406030204" pitchFamily="18" charset="0"/>
                </a:endParaRPr>
              </a:p>
            </p:txBody>
          </p:sp>
          <p:sp>
            <p:nvSpPr>
              <p:cNvPr id="17" name="TextBox 16">
                <a:extLst>
                  <a:ext uri="{FF2B5EF4-FFF2-40B4-BE49-F238E27FC236}">
                    <a16:creationId xmlns:a16="http://schemas.microsoft.com/office/drawing/2014/main" id="{0D3888D7-DC85-4BC5-A17C-B389B98CE432}"/>
                  </a:ext>
                </a:extLst>
              </p:cNvPr>
              <p:cNvSpPr txBox="1"/>
              <p:nvPr/>
            </p:nvSpPr>
            <p:spPr>
              <a:xfrm>
                <a:off x="5808582" y="651234"/>
                <a:ext cx="1111520" cy="840878"/>
              </a:xfrm>
              <a:prstGeom prst="rect">
                <a:avLst/>
              </a:prstGeom>
              <a:noFill/>
            </p:spPr>
            <p:txBody>
              <a:bodyPr wrap="square" rtlCol="0">
                <a:spAutoFit/>
              </a:bodyPr>
              <a:lstStyle/>
              <a:p>
                <a:pPr algn="ctr" defTabSz="514350">
                  <a:defRPr/>
                </a:pPr>
                <a:r>
                  <a:rPr lang="en-US" sz="3600" b="1" dirty="0">
                    <a:solidFill>
                      <a:schemeClr val="tx1">
                        <a:lumMod val="95000"/>
                        <a:lumOff val="5000"/>
                      </a:schemeClr>
                    </a:solidFill>
                    <a:latin typeface="Georgia Pro Cond" panose="02040506050405020303" pitchFamily="18" charset="0"/>
                    <a:ea typeface="Cambria" panose="02040503050406030204" pitchFamily="18" charset="0"/>
                  </a:rPr>
                  <a:t>01</a:t>
                </a:r>
              </a:p>
            </p:txBody>
          </p:sp>
          <p:sp>
            <p:nvSpPr>
              <p:cNvPr id="18" name="Rectangle 17">
                <a:extLst>
                  <a:ext uri="{FF2B5EF4-FFF2-40B4-BE49-F238E27FC236}">
                    <a16:creationId xmlns:a16="http://schemas.microsoft.com/office/drawing/2014/main" id="{544C3648-D0CD-46CA-A22B-D43DD1E33736}"/>
                  </a:ext>
                </a:extLst>
              </p:cNvPr>
              <p:cNvSpPr/>
              <p:nvPr/>
            </p:nvSpPr>
            <p:spPr>
              <a:xfrm>
                <a:off x="6600754" y="1936081"/>
                <a:ext cx="4738280" cy="967764"/>
              </a:xfrm>
              <a:prstGeom prst="rect">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ln>
                <a:noFill/>
              </a:ln>
              <a:effectLst>
                <a:outerShdw blurRad="279400" dist="114300" dir="4380000" sx="101000" sy="101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chemeClr val="tx1"/>
                  </a:solidFill>
                  <a:latin typeface="Cambria" panose="02040503050406030204" pitchFamily="18" charset="0"/>
                  <a:ea typeface="Cambria" panose="02040503050406030204" pitchFamily="18" charset="0"/>
                </a:endParaRPr>
              </a:p>
            </p:txBody>
          </p:sp>
          <p:cxnSp>
            <p:nvCxnSpPr>
              <p:cNvPr id="19" name="Straight Connector 18">
                <a:extLst>
                  <a:ext uri="{FF2B5EF4-FFF2-40B4-BE49-F238E27FC236}">
                    <a16:creationId xmlns:a16="http://schemas.microsoft.com/office/drawing/2014/main" id="{9C62EE77-1F1A-49F1-853B-C6014BA4BC04}"/>
                  </a:ext>
                </a:extLst>
              </p:cNvPr>
              <p:cNvCxnSpPr/>
              <p:nvPr/>
            </p:nvCxnSpPr>
            <p:spPr>
              <a:xfrm>
                <a:off x="7129468" y="2905339"/>
                <a:ext cx="3860421" cy="0"/>
              </a:xfrm>
              <a:prstGeom prst="line">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8421D79-82CB-4858-9976-2DAB1B4F951F}"/>
                  </a:ext>
                </a:extLst>
              </p:cNvPr>
              <p:cNvCxnSpPr/>
              <p:nvPr/>
            </p:nvCxnSpPr>
            <p:spPr>
              <a:xfrm>
                <a:off x="7129468" y="2026760"/>
                <a:ext cx="3860421" cy="0"/>
              </a:xfrm>
              <a:prstGeom prst="line">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BC6D5219-E011-4BB3-82BD-8BE3562810D2}"/>
                  </a:ext>
                </a:extLst>
              </p:cNvPr>
              <p:cNvSpPr/>
              <p:nvPr/>
            </p:nvSpPr>
            <p:spPr>
              <a:xfrm>
                <a:off x="5808584" y="1887347"/>
                <a:ext cx="1140281" cy="970551"/>
              </a:xfrm>
              <a:prstGeom prst="ellipse">
                <a:avLst/>
              </a:prstGeom>
              <a:gradFill flip="none" rotWithShape="1">
                <a:gsLst>
                  <a:gs pos="0">
                    <a:schemeClr val="tx1">
                      <a:lumMod val="50000"/>
                      <a:lumOff val="50000"/>
                    </a:schemeClr>
                  </a:gs>
                  <a:gs pos="100000">
                    <a:schemeClr val="bg1">
                      <a:shade val="100000"/>
                      <a:satMod val="115000"/>
                    </a:schemeClr>
                  </a:gs>
                </a:gsLst>
                <a:lin ang="13500000" scaled="1"/>
                <a:tileRect/>
              </a:gradFill>
              <a:ln w="38100">
                <a:solidFill>
                  <a:schemeClr val="accent3">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en-US" sz="1500">
                  <a:solidFill>
                    <a:prstClr val="white"/>
                  </a:solidFill>
                  <a:latin typeface="Cambria" panose="02040503050406030204" pitchFamily="18" charset="0"/>
                  <a:ea typeface="Cambria" panose="02040503050406030204" pitchFamily="18" charset="0"/>
                </a:endParaRPr>
              </a:p>
            </p:txBody>
          </p:sp>
          <p:sp>
            <p:nvSpPr>
              <p:cNvPr id="22" name="TextBox 21">
                <a:extLst>
                  <a:ext uri="{FF2B5EF4-FFF2-40B4-BE49-F238E27FC236}">
                    <a16:creationId xmlns:a16="http://schemas.microsoft.com/office/drawing/2014/main" id="{E632BFFB-D509-461D-8610-99C3EA60C174}"/>
                  </a:ext>
                </a:extLst>
              </p:cNvPr>
              <p:cNvSpPr txBox="1"/>
              <p:nvPr/>
            </p:nvSpPr>
            <p:spPr>
              <a:xfrm>
                <a:off x="5910130" y="2085882"/>
                <a:ext cx="937189" cy="840878"/>
              </a:xfrm>
              <a:prstGeom prst="rect">
                <a:avLst/>
              </a:prstGeom>
              <a:noFill/>
            </p:spPr>
            <p:txBody>
              <a:bodyPr wrap="square" rtlCol="0">
                <a:spAutoFit/>
              </a:bodyPr>
              <a:lstStyle/>
              <a:p>
                <a:pPr algn="ctr" defTabSz="514350">
                  <a:defRPr/>
                </a:pPr>
                <a:r>
                  <a:rPr lang="en-US" sz="3600" b="1" dirty="0">
                    <a:solidFill>
                      <a:schemeClr val="tx1">
                        <a:lumMod val="95000"/>
                        <a:lumOff val="5000"/>
                      </a:schemeClr>
                    </a:solidFill>
                    <a:latin typeface="Georgia Pro Cond" panose="02040506050405020303" pitchFamily="18" charset="0"/>
                    <a:ea typeface="Cambria" panose="02040503050406030204" pitchFamily="18" charset="0"/>
                  </a:rPr>
                  <a:t>02</a:t>
                </a:r>
              </a:p>
            </p:txBody>
          </p:sp>
          <p:sp>
            <p:nvSpPr>
              <p:cNvPr id="23" name="Rectangle 22">
                <a:extLst>
                  <a:ext uri="{FF2B5EF4-FFF2-40B4-BE49-F238E27FC236}">
                    <a16:creationId xmlns:a16="http://schemas.microsoft.com/office/drawing/2014/main" id="{A26D5F7C-2010-4738-85B3-00469DAEE821}"/>
                  </a:ext>
                </a:extLst>
              </p:cNvPr>
              <p:cNvSpPr/>
              <p:nvPr/>
            </p:nvSpPr>
            <p:spPr>
              <a:xfrm>
                <a:off x="6847319" y="3376018"/>
                <a:ext cx="4529808" cy="1042416"/>
              </a:xfrm>
              <a:prstGeom prst="rect">
                <a:avLst/>
              </a:prstGeom>
              <a:gradFill flip="none" rotWithShape="1">
                <a:gsLst>
                  <a:gs pos="0">
                    <a:schemeClr val="accent2">
                      <a:lumMod val="89000"/>
                    </a:schemeClr>
                  </a:gs>
                  <a:gs pos="23000">
                    <a:schemeClr val="accent2">
                      <a:lumMod val="89000"/>
                    </a:schemeClr>
                  </a:gs>
                  <a:gs pos="69000">
                    <a:schemeClr val="accent2">
                      <a:lumMod val="75000"/>
                    </a:schemeClr>
                  </a:gs>
                  <a:gs pos="97000">
                    <a:schemeClr val="accent2">
                      <a:lumMod val="70000"/>
                    </a:schemeClr>
                  </a:gs>
                </a:gsLst>
                <a:path path="circle">
                  <a:fillToRect l="50000" t="50000" r="50000" b="50000"/>
                </a:path>
                <a:tileRect/>
              </a:gradFill>
              <a:ln>
                <a:noFill/>
              </a:ln>
              <a:effectLst>
                <a:outerShdw blurRad="279400" dist="114300" dir="4380000" sx="101000" sy="101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chemeClr val="tx1"/>
                  </a:solidFill>
                  <a:latin typeface="Cambria" panose="02040503050406030204" pitchFamily="18" charset="0"/>
                  <a:ea typeface="Cambria" panose="02040503050406030204" pitchFamily="18" charset="0"/>
                </a:endParaRPr>
              </a:p>
            </p:txBody>
          </p:sp>
          <p:cxnSp>
            <p:nvCxnSpPr>
              <p:cNvPr id="24" name="Straight Connector 23">
                <a:extLst>
                  <a:ext uri="{FF2B5EF4-FFF2-40B4-BE49-F238E27FC236}">
                    <a16:creationId xmlns:a16="http://schemas.microsoft.com/office/drawing/2014/main" id="{6E1A2A14-A839-4EA5-9661-19F15EC99646}"/>
                  </a:ext>
                </a:extLst>
              </p:cNvPr>
              <p:cNvCxnSpPr/>
              <p:nvPr/>
            </p:nvCxnSpPr>
            <p:spPr>
              <a:xfrm>
                <a:off x="7129468" y="4418960"/>
                <a:ext cx="3860421" cy="0"/>
              </a:xfrm>
              <a:prstGeom prst="line">
                <a:avLst/>
              </a:prstGeom>
              <a:gradFill flip="none" rotWithShape="1">
                <a:gsLst>
                  <a:gs pos="0">
                    <a:schemeClr val="accent2">
                      <a:lumMod val="89000"/>
                    </a:schemeClr>
                  </a:gs>
                  <a:gs pos="23000">
                    <a:schemeClr val="accent2">
                      <a:lumMod val="89000"/>
                    </a:schemeClr>
                  </a:gs>
                  <a:gs pos="69000">
                    <a:schemeClr val="accent2">
                      <a:lumMod val="75000"/>
                    </a:schemeClr>
                  </a:gs>
                  <a:gs pos="97000">
                    <a:schemeClr val="accent2">
                      <a:lumMod val="70000"/>
                    </a:schemeClr>
                  </a:gs>
                </a:gsLst>
                <a:path path="circle">
                  <a:fillToRect l="50000" t="50000" r="50000" b="50000"/>
                </a:path>
                <a:tileRect/>
              </a:gradFill>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9651AA-B1AA-4F3D-BB9B-D5E4FF376EDE}"/>
                  </a:ext>
                </a:extLst>
              </p:cNvPr>
              <p:cNvCxnSpPr/>
              <p:nvPr/>
            </p:nvCxnSpPr>
            <p:spPr>
              <a:xfrm>
                <a:off x="7123010" y="3484292"/>
                <a:ext cx="3860421" cy="0"/>
              </a:xfrm>
              <a:prstGeom prst="line">
                <a:avLst/>
              </a:prstGeom>
              <a:gradFill flip="none" rotWithShape="1">
                <a:gsLst>
                  <a:gs pos="0">
                    <a:schemeClr val="accent2">
                      <a:lumMod val="89000"/>
                    </a:schemeClr>
                  </a:gs>
                  <a:gs pos="23000">
                    <a:schemeClr val="accent2">
                      <a:lumMod val="89000"/>
                    </a:schemeClr>
                  </a:gs>
                  <a:gs pos="69000">
                    <a:schemeClr val="accent2">
                      <a:lumMod val="75000"/>
                    </a:schemeClr>
                  </a:gs>
                  <a:gs pos="97000">
                    <a:schemeClr val="accent2">
                      <a:lumMod val="70000"/>
                    </a:schemeClr>
                  </a:gs>
                </a:gsLst>
                <a:path path="circle">
                  <a:fillToRect l="50000" t="50000" r="50000" b="50000"/>
                </a:path>
                <a:tileRect/>
              </a:gradFill>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28289567-056E-4030-9B77-47A58DBD34C2}"/>
                  </a:ext>
                </a:extLst>
              </p:cNvPr>
              <p:cNvSpPr/>
              <p:nvPr/>
            </p:nvSpPr>
            <p:spPr>
              <a:xfrm>
                <a:off x="5881803" y="3348448"/>
                <a:ext cx="1017897" cy="1042417"/>
              </a:xfrm>
              <a:prstGeom prst="ellipse">
                <a:avLst/>
              </a:prstGeom>
              <a:gradFill flip="none" rotWithShape="1">
                <a:gsLst>
                  <a:gs pos="0">
                    <a:schemeClr val="tx1">
                      <a:lumMod val="50000"/>
                      <a:lumOff val="50000"/>
                    </a:schemeClr>
                  </a:gs>
                  <a:gs pos="100000">
                    <a:schemeClr val="bg1">
                      <a:shade val="100000"/>
                      <a:satMod val="115000"/>
                    </a:schemeClr>
                  </a:gs>
                </a:gsLst>
                <a:lin ang="13500000" scaled="1"/>
                <a:tileRect/>
              </a:gradFill>
              <a:ln w="38100">
                <a:solidFill>
                  <a:schemeClr val="accent2">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en-US" sz="1500">
                  <a:solidFill>
                    <a:prstClr val="white"/>
                  </a:solidFill>
                  <a:latin typeface="Cambria" panose="02040503050406030204" pitchFamily="18" charset="0"/>
                  <a:ea typeface="Cambria" panose="02040503050406030204" pitchFamily="18" charset="0"/>
                </a:endParaRPr>
              </a:p>
            </p:txBody>
          </p:sp>
          <p:sp>
            <p:nvSpPr>
              <p:cNvPr id="27" name="TextBox 26">
                <a:extLst>
                  <a:ext uri="{FF2B5EF4-FFF2-40B4-BE49-F238E27FC236}">
                    <a16:creationId xmlns:a16="http://schemas.microsoft.com/office/drawing/2014/main" id="{78A6C87E-3F89-4441-81BD-D1B867C2CB39}"/>
                  </a:ext>
                </a:extLst>
              </p:cNvPr>
              <p:cNvSpPr txBox="1"/>
              <p:nvPr/>
            </p:nvSpPr>
            <p:spPr>
              <a:xfrm>
                <a:off x="5695880" y="3449604"/>
                <a:ext cx="1548642" cy="840877"/>
              </a:xfrm>
              <a:prstGeom prst="rect">
                <a:avLst/>
              </a:prstGeom>
              <a:noFill/>
            </p:spPr>
            <p:txBody>
              <a:bodyPr wrap="square" rtlCol="0">
                <a:spAutoFit/>
              </a:bodyPr>
              <a:lstStyle/>
              <a:p>
                <a:pPr algn="ctr" defTabSz="514350">
                  <a:defRPr/>
                </a:pPr>
                <a:r>
                  <a:rPr lang="en-US" sz="3600" b="1" dirty="0">
                    <a:solidFill>
                      <a:schemeClr val="tx1">
                        <a:lumMod val="95000"/>
                        <a:lumOff val="5000"/>
                      </a:schemeClr>
                    </a:solidFill>
                    <a:latin typeface="Georgia Pro Cond" panose="02040506050405020303" pitchFamily="18" charset="0"/>
                    <a:ea typeface="Cambria" panose="02040503050406030204" pitchFamily="18" charset="0"/>
                  </a:rPr>
                  <a:t>03</a:t>
                </a:r>
              </a:p>
            </p:txBody>
          </p:sp>
          <p:cxnSp>
            <p:nvCxnSpPr>
              <p:cNvPr id="28" name="Straight Connector 27">
                <a:extLst>
                  <a:ext uri="{FF2B5EF4-FFF2-40B4-BE49-F238E27FC236}">
                    <a16:creationId xmlns:a16="http://schemas.microsoft.com/office/drawing/2014/main" id="{8537B9D3-94E2-4710-BBE2-3A2C541B714B}"/>
                  </a:ext>
                </a:extLst>
              </p:cNvPr>
              <p:cNvCxnSpPr>
                <a:cxnSpLocks/>
              </p:cNvCxnSpPr>
              <p:nvPr/>
            </p:nvCxnSpPr>
            <p:spPr>
              <a:xfrm>
                <a:off x="7123010" y="5736036"/>
                <a:ext cx="3742656" cy="0"/>
              </a:xfrm>
              <a:prstGeom prst="line">
                <a:avLst/>
              </a:prstGeom>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CA879A83-0996-4A72-95A7-BF9D3ED98E85}"/>
                  </a:ext>
                </a:extLst>
              </p:cNvPr>
              <p:cNvSpPr/>
              <p:nvPr/>
            </p:nvSpPr>
            <p:spPr>
              <a:xfrm>
                <a:off x="6847319" y="778479"/>
                <a:ext cx="4488436" cy="623523"/>
              </a:xfrm>
              <a:prstGeom prst="rect">
                <a:avLst/>
              </a:prstGeom>
              <a:solidFill>
                <a:srgbClr val="92D050"/>
              </a:solidFill>
            </p:spPr>
            <p:txBody>
              <a:bodyPr wrap="square">
                <a:spAutoFit/>
              </a:bodyPr>
              <a:lstStyle/>
              <a:p>
                <a:pPr algn="just">
                  <a:lnSpc>
                    <a:spcPct val="100000"/>
                  </a:lnSpc>
                </a:pPr>
                <a:r>
                  <a:rPr lang="en-US" sz="1350" dirty="0">
                    <a:latin typeface="Arial" panose="020B0604020202020204" pitchFamily="34" charset="0"/>
                    <a:cs typeface="Arial" panose="020B0604020202020204" pitchFamily="34" charset="0"/>
                  </a:rPr>
                  <a:t>  Pilot the veterinary service rationalization roadmap (VRRM)</a:t>
                </a:r>
                <a:endParaRPr lang="en-US" b="1" dirty="0">
                  <a:solidFill>
                    <a:srgbClr val="00B050"/>
                  </a:solidFill>
                  <a:latin typeface="Arial" panose="020B0604020202020204" pitchFamily="34" charset="0"/>
                  <a:cs typeface="Arial" panose="020B0604020202020204" pitchFamily="34" charset="0"/>
                </a:endParaRPr>
              </a:p>
            </p:txBody>
          </p:sp>
          <p:sp>
            <p:nvSpPr>
              <p:cNvPr id="30" name="Rectangle 29">
                <a:extLst>
                  <a:ext uri="{FF2B5EF4-FFF2-40B4-BE49-F238E27FC236}">
                    <a16:creationId xmlns:a16="http://schemas.microsoft.com/office/drawing/2014/main" id="{6FA0832E-FD4E-4E86-9A6D-2F10DA33C0CD}"/>
                  </a:ext>
                </a:extLst>
              </p:cNvPr>
              <p:cNvSpPr/>
              <p:nvPr/>
            </p:nvSpPr>
            <p:spPr>
              <a:xfrm>
                <a:off x="6948864" y="2122196"/>
                <a:ext cx="4397555" cy="793576"/>
              </a:xfrm>
              <a:prstGeom prst="rect">
                <a:avLst/>
              </a:prstGeom>
            </p:spPr>
            <p:txBody>
              <a:bodyPr wrap="square">
                <a:spAutoFit/>
              </a:bodyPr>
              <a:lstStyle/>
              <a:p>
                <a:pPr algn="just"/>
                <a:r>
                  <a:rPr lang="en-US" sz="1200" b="1" dirty="0">
                    <a:latin typeface="Arial" panose="020B0604020202020204" pitchFamily="34" charset="0"/>
                    <a:cs typeface="Arial" panose="020B0604020202020204" pitchFamily="34" charset="0"/>
                  </a:rPr>
                  <a:t>Develop training materials and implement innovative delivery methods for skill development</a:t>
                </a:r>
              </a:p>
            </p:txBody>
          </p:sp>
          <p:sp>
            <p:nvSpPr>
              <p:cNvPr id="31" name="Rectangle 30">
                <a:extLst>
                  <a:ext uri="{FF2B5EF4-FFF2-40B4-BE49-F238E27FC236}">
                    <a16:creationId xmlns:a16="http://schemas.microsoft.com/office/drawing/2014/main" id="{3E24748E-24E7-41FB-A2DC-6A0212916D78}"/>
                  </a:ext>
                </a:extLst>
              </p:cNvPr>
              <p:cNvSpPr/>
              <p:nvPr/>
            </p:nvSpPr>
            <p:spPr>
              <a:xfrm>
                <a:off x="6948864" y="3539832"/>
                <a:ext cx="4736596" cy="878602"/>
              </a:xfrm>
              <a:prstGeom prst="rect">
                <a:avLst/>
              </a:prstGeom>
            </p:spPr>
            <p:txBody>
              <a:bodyPr wrap="square">
                <a:spAutoFit/>
              </a:bodyPr>
              <a:lstStyle/>
              <a:p>
                <a:pPr algn="just"/>
                <a:r>
                  <a:rPr lang="en-US" sz="1350" b="1" dirty="0">
                    <a:solidFill>
                      <a:schemeClr val="bg1"/>
                    </a:solidFill>
                    <a:latin typeface="Arial" panose="020B0604020202020204" pitchFamily="34" charset="0"/>
                    <a:cs typeface="Arial" panose="020B0604020202020204" pitchFamily="34" charset="0"/>
                  </a:rPr>
                  <a:t>Make available and disseminate resources for animal health knowledge, best practices and research findings. </a:t>
                </a:r>
              </a:p>
            </p:txBody>
          </p:sp>
        </p:grpSp>
        <p:cxnSp>
          <p:nvCxnSpPr>
            <p:cNvPr id="8" name="Connector: Elbow 25">
              <a:extLst>
                <a:ext uri="{FF2B5EF4-FFF2-40B4-BE49-F238E27FC236}">
                  <a16:creationId xmlns:a16="http://schemas.microsoft.com/office/drawing/2014/main" id="{3349A8A9-CCE0-46F8-A547-1127419EAB40}"/>
                </a:ext>
              </a:extLst>
            </p:cNvPr>
            <p:cNvCxnSpPr>
              <a:cxnSpLocks/>
              <a:stCxn id="15" idx="4"/>
            </p:cNvCxnSpPr>
            <p:nvPr/>
          </p:nvCxnSpPr>
          <p:spPr>
            <a:xfrm rot="16200000" flipH="1">
              <a:off x="3597588" y="4335612"/>
              <a:ext cx="735300" cy="2337318"/>
            </a:xfrm>
            <a:prstGeom prst="bentConnector2">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32" name="Rectangle 31">
            <a:extLst>
              <a:ext uri="{FF2B5EF4-FFF2-40B4-BE49-F238E27FC236}">
                <a16:creationId xmlns:a16="http://schemas.microsoft.com/office/drawing/2014/main" id="{8F9F1911-91A2-418B-B4E2-49FD933E9413}"/>
              </a:ext>
            </a:extLst>
          </p:cNvPr>
          <p:cNvSpPr/>
          <p:nvPr/>
        </p:nvSpPr>
        <p:spPr>
          <a:xfrm>
            <a:off x="3175752" y="585529"/>
            <a:ext cx="5285668" cy="923330"/>
          </a:xfrm>
          <a:prstGeom prst="rect">
            <a:avLst/>
          </a:prstGeom>
          <a:solidFill>
            <a:schemeClr val="accent3">
              <a:lumMod val="20000"/>
              <a:lumOff val="80000"/>
            </a:schemeClr>
          </a:solidFill>
        </p:spPr>
        <p:txBody>
          <a:bodyPr wrap="square">
            <a:spAutoFit/>
          </a:bodyPr>
          <a:lstStyle/>
          <a:p>
            <a:pPr algn="ctr"/>
            <a:endParaRPr lang="en-US" sz="1200" b="1" dirty="0">
              <a:latin typeface="Arial Narrow" pitchFamily="34" charset="0"/>
            </a:endParaRPr>
          </a:p>
          <a:p>
            <a:pPr algn="ctr"/>
            <a:r>
              <a:rPr lang="en-US" sz="2100" b="1" dirty="0">
                <a:latin typeface="Arial Narrow" pitchFamily="34" charset="0"/>
              </a:rPr>
              <a:t>EU-HEARD: Result-2 (ILRI/EVA component)</a:t>
            </a:r>
          </a:p>
          <a:p>
            <a:pPr algn="ctr"/>
            <a:endParaRPr lang="en-US" sz="2000" b="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7903495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9">
            <a:extLst>
              <a:ext uri="{FF2B5EF4-FFF2-40B4-BE49-F238E27FC236}">
                <a16:creationId xmlns:a16="http://schemas.microsoft.com/office/drawing/2014/main" id="{B9C406D4-01D3-1AB7-5C90-9585E4FAF286}"/>
              </a:ext>
            </a:extLst>
          </p:cNvPr>
          <p:cNvSpPr txBox="1">
            <a:spLocks/>
          </p:cNvSpPr>
          <p:nvPr/>
        </p:nvSpPr>
        <p:spPr>
          <a:xfrm>
            <a:off x="1949005" y="386362"/>
            <a:ext cx="5752561" cy="746980"/>
          </a:xfrm>
          <a:prstGeom prst="rect">
            <a:avLst/>
          </a:prstGeom>
          <a:solidFill>
            <a:schemeClr val="accent4">
              <a:lumMod val="20000"/>
              <a:lumOff val="80000"/>
            </a:schemeClr>
          </a:solidFill>
        </p:spPr>
        <p:txBody>
          <a:bodyPr/>
          <a:lstStyle>
            <a:lvl1pPr marL="0" indent="0" algn="l" rtl="0" eaLnBrk="1" fontAlgn="base" hangingPunct="1">
              <a:lnSpc>
                <a:spcPct val="100000"/>
              </a:lnSpc>
              <a:spcBef>
                <a:spcPts val="0"/>
              </a:spcBef>
              <a:spcAft>
                <a:spcPts val="0"/>
              </a:spcAft>
              <a:buFont typeface="Arial" panose="020B0604020202020204" pitchFamily="34"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endParaRPr lang="en-US" sz="1000" b="1" dirty="0"/>
          </a:p>
          <a:p>
            <a:pPr algn="ctr"/>
            <a:r>
              <a:rPr lang="en-US" sz="2800" b="1" dirty="0">
                <a:solidFill>
                  <a:srgbClr val="FF66CC"/>
                </a:solidFill>
                <a:latin typeface="Arial" panose="020B0604020202020204" pitchFamily="34" charset="0"/>
                <a:cs typeface="Arial" panose="020B0604020202020204" pitchFamily="34" charset="0"/>
              </a:rPr>
              <a:t>1) Introduction</a:t>
            </a:r>
            <a:r>
              <a:rPr lang="en-US" sz="2800" b="1" dirty="0"/>
              <a:t> </a:t>
            </a:r>
          </a:p>
        </p:txBody>
      </p:sp>
      <p:sp>
        <p:nvSpPr>
          <p:cNvPr id="10" name="Content Placeholder 9">
            <a:extLst>
              <a:ext uri="{FF2B5EF4-FFF2-40B4-BE49-F238E27FC236}">
                <a16:creationId xmlns:a16="http://schemas.microsoft.com/office/drawing/2014/main" id="{B9C406D4-01D3-1AB7-5C90-9585E4FAF286}"/>
              </a:ext>
            </a:extLst>
          </p:cNvPr>
          <p:cNvSpPr txBox="1">
            <a:spLocks/>
          </p:cNvSpPr>
          <p:nvPr/>
        </p:nvSpPr>
        <p:spPr>
          <a:xfrm>
            <a:off x="515156" y="1488314"/>
            <a:ext cx="4829578" cy="4448846"/>
          </a:xfrm>
          <a:prstGeom prst="rect">
            <a:avLst/>
          </a:prstGeom>
          <a:ln w="19050">
            <a:solidFill>
              <a:srgbClr val="00B0F0"/>
            </a:solidFill>
          </a:ln>
        </p:spPr>
        <p:txBody>
          <a:bodyPr/>
          <a:lstStyle>
            <a:lvl1pPr marL="0" indent="0" algn="l" rtl="0" eaLnBrk="1" fontAlgn="base" hangingPunct="1">
              <a:lnSpc>
                <a:spcPct val="100000"/>
              </a:lnSpc>
              <a:spcBef>
                <a:spcPts val="0"/>
              </a:spcBef>
              <a:spcAft>
                <a:spcPts val="0"/>
              </a:spcAft>
              <a:buFont typeface="Arial" panose="020B0604020202020204" pitchFamily="34"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000" b="1" dirty="0">
              <a:solidFill>
                <a:srgbClr val="FF66CC"/>
              </a:solidFill>
            </a:endParaRPr>
          </a:p>
          <a:p>
            <a:pPr marL="457200" indent="-457200" algn="just">
              <a:buFont typeface="Arial" panose="020B0604020202020204" pitchFamily="34" charset="0"/>
              <a:buChar char="•"/>
            </a:pPr>
            <a:r>
              <a:rPr lang="en-US" sz="2000" dirty="0">
                <a:latin typeface="Arial" panose="020B0604020202020204" pitchFamily="34" charset="0"/>
                <a:cs typeface="Arial" panose="020B0604020202020204" pitchFamily="34" charset="0"/>
              </a:rPr>
              <a:t>High vet graduation:</a:t>
            </a:r>
            <a:r>
              <a:rPr lang="en-US" sz="2000" dirty="0">
                <a:solidFill>
                  <a:srgbClr val="FF66CC"/>
                </a:solidFill>
                <a:latin typeface="Arial" panose="020B0604020202020204" pitchFamily="34" charset="0"/>
                <a:cs typeface="Arial" panose="020B0604020202020204" pitchFamily="34" charset="0"/>
              </a:rPr>
              <a:t> </a:t>
            </a:r>
            <a:r>
              <a:rPr lang="en-US" sz="1600" dirty="0">
                <a:solidFill>
                  <a:srgbClr val="FF66CC"/>
                </a:solidFill>
                <a:latin typeface="Arial" panose="020B0604020202020204" pitchFamily="34" charset="0"/>
                <a:cs typeface="Arial" panose="020B0604020202020204" pitchFamily="34" charset="0"/>
              </a:rPr>
              <a:t>26 VEEs </a:t>
            </a:r>
          </a:p>
          <a:p>
            <a:pPr algn="just"/>
            <a:endParaRPr lang="en-US" sz="2000" dirty="0">
              <a:solidFill>
                <a:srgbClr val="FF66CC"/>
              </a:solidFill>
              <a:latin typeface="Arial" panose="020B0604020202020204" pitchFamily="34" charset="0"/>
              <a:cs typeface="Arial" panose="020B0604020202020204" pitchFamily="34" charset="0"/>
            </a:endParaRPr>
          </a:p>
          <a:p>
            <a:pPr marL="457200" indent="-457200" algn="just">
              <a:buFont typeface="Arial" panose="020B0604020202020204" pitchFamily="34" charset="0"/>
              <a:buChar char="•"/>
            </a:pPr>
            <a:r>
              <a:rPr lang="en-US" sz="2000" dirty="0">
                <a:latin typeface="Arial" panose="020B0604020202020204" pitchFamily="34" charset="0"/>
                <a:cs typeface="Arial" panose="020B0604020202020204" pitchFamily="34" charset="0"/>
              </a:rPr>
              <a:t>Little job opportunities: </a:t>
            </a:r>
          </a:p>
          <a:p>
            <a:pPr marL="1200160" lvl="1" indent="-457200" algn="just"/>
            <a:r>
              <a:rPr lang="en-US" sz="1600" dirty="0">
                <a:solidFill>
                  <a:srgbClr val="FF66CC"/>
                </a:solidFill>
                <a:latin typeface="Arial" panose="020B0604020202020204" pitchFamily="34" charset="0"/>
                <a:cs typeface="Arial" panose="020B0604020202020204" pitchFamily="34" charset="0"/>
              </a:rPr>
              <a:t>Thousands of graduated Vet and VPPs remain jobless (up to 60%), and the situation worsens (EVA study)</a:t>
            </a:r>
          </a:p>
          <a:p>
            <a:pPr algn="just"/>
            <a:endParaRPr lang="en-US" sz="2000" dirty="0">
              <a:solidFill>
                <a:srgbClr val="FF66CC"/>
              </a:solidFill>
              <a:latin typeface="Arial" panose="020B0604020202020204" pitchFamily="34" charset="0"/>
              <a:cs typeface="Arial" panose="020B0604020202020204" pitchFamily="34" charset="0"/>
            </a:endParaRPr>
          </a:p>
          <a:p>
            <a:pPr marL="457200" indent="-457200" algn="just">
              <a:buFont typeface="Arial" panose="020B0604020202020204" pitchFamily="34" charset="0"/>
              <a:buChar char="•"/>
            </a:pPr>
            <a:r>
              <a:rPr lang="en-US" sz="2000" dirty="0">
                <a:latin typeface="Arial" panose="020B0604020202020204" pitchFamily="34" charset="0"/>
                <a:cs typeface="Arial" panose="020B0604020202020204" pitchFamily="34" charset="0"/>
              </a:rPr>
              <a:t>Implementing the VRRM:</a:t>
            </a:r>
            <a:r>
              <a:rPr lang="en-US" sz="2000" dirty="0">
                <a:solidFill>
                  <a:srgbClr val="FF66CC"/>
                </a:solidFill>
                <a:latin typeface="Arial" panose="020B0604020202020204" pitchFamily="34" charset="0"/>
                <a:cs typeface="Arial" panose="020B0604020202020204" pitchFamily="34" charset="0"/>
              </a:rPr>
              <a:t> </a:t>
            </a:r>
            <a:r>
              <a:rPr lang="en-US" sz="1800" dirty="0">
                <a:solidFill>
                  <a:srgbClr val="FF66CC"/>
                </a:solidFill>
                <a:latin typeface="Arial" panose="020B0604020202020204" pitchFamily="34" charset="0"/>
                <a:cs typeface="Arial" panose="020B0604020202020204" pitchFamily="34" charset="0"/>
              </a:rPr>
              <a:t>Useful in supporting job creation for young vets, through public private partnership (PPP).</a:t>
            </a:r>
            <a:endParaRPr lang="en-US" sz="2000" dirty="0">
              <a:solidFill>
                <a:srgbClr val="FF66CC"/>
              </a:solidFill>
              <a:latin typeface="Arial" panose="020B0604020202020204" pitchFamily="34" charset="0"/>
              <a:cs typeface="Arial" panose="020B0604020202020204" pitchFamily="34" charset="0"/>
            </a:endParaRPr>
          </a:p>
          <a:p>
            <a:pPr marL="457200" indent="-457200" algn="just">
              <a:buFont typeface="Arial" panose="020B0604020202020204" pitchFamily="34" charset="0"/>
              <a:buChar char="•"/>
            </a:pPr>
            <a:endParaRPr lang="en-US" sz="2000" dirty="0">
              <a:solidFill>
                <a:srgbClr val="FF66CC"/>
              </a:solidFill>
              <a:latin typeface="Arial" panose="020B0604020202020204" pitchFamily="34" charset="0"/>
              <a:cs typeface="Arial" panose="020B0604020202020204" pitchFamily="34" charset="0"/>
            </a:endParaRPr>
          </a:p>
          <a:p>
            <a:pPr algn="just"/>
            <a:endParaRPr lang="en-US" sz="2000" dirty="0">
              <a:solidFill>
                <a:srgbClr val="FF66CC"/>
              </a:solidFill>
              <a:latin typeface="Arial" panose="020B0604020202020204" pitchFamily="34" charset="0"/>
              <a:cs typeface="Arial" panose="020B0604020202020204" pitchFamily="34" charset="0"/>
            </a:endParaRPr>
          </a:p>
        </p:txBody>
      </p:sp>
      <p:graphicFrame>
        <p:nvGraphicFramePr>
          <p:cNvPr id="35" name="Content Placeholder 4"/>
          <p:cNvGraphicFramePr>
            <a:graphicFrameLocks noGrp="1"/>
          </p:cNvGraphicFramePr>
          <p:nvPr>
            <p:ph sz="quarter" idx="11"/>
            <p:extLst>
              <p:ext uri="{D42A27DB-BD31-4B8C-83A1-F6EECF244321}">
                <p14:modId xmlns:p14="http://schemas.microsoft.com/office/powerpoint/2010/main" val="2835217690"/>
              </p:ext>
            </p:extLst>
          </p:nvPr>
        </p:nvGraphicFramePr>
        <p:xfrm>
          <a:off x="5555848" y="1488315"/>
          <a:ext cx="5777561" cy="4410209"/>
        </p:xfrm>
        <a:graphic>
          <a:graphicData uri="http://schemas.openxmlformats.org/drawingml/2006/chart">
            <c:chart xmlns:c="http://schemas.openxmlformats.org/drawingml/2006/chart" xmlns:r="http://schemas.openxmlformats.org/officeDocument/2006/relationships" r:id="rId2"/>
          </a:graphicData>
        </a:graphic>
      </p:graphicFrame>
      <p:sp>
        <p:nvSpPr>
          <p:cNvPr id="36" name="Line Callout 2 35"/>
          <p:cNvSpPr/>
          <p:nvPr/>
        </p:nvSpPr>
        <p:spPr>
          <a:xfrm>
            <a:off x="11204620" y="1861798"/>
            <a:ext cx="858591" cy="636703"/>
          </a:xfrm>
          <a:prstGeom prst="borderCallout2">
            <a:avLst>
              <a:gd name="adj1" fmla="val 18750"/>
              <a:gd name="adj2" fmla="val -8333"/>
              <a:gd name="adj3" fmla="val -1477"/>
              <a:gd name="adj4" fmla="val -15167"/>
              <a:gd name="adj5" fmla="val 72045"/>
              <a:gd name="adj6" fmla="val -46667"/>
            </a:avLst>
          </a:prstGeom>
          <a:solidFill>
            <a:srgbClr val="92D050"/>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 VP/VPP</a:t>
            </a:r>
          </a:p>
        </p:txBody>
      </p:sp>
    </p:spTree>
    <p:extLst>
      <p:ext uri="{BB962C8B-B14F-4D97-AF65-F5344CB8AC3E}">
        <p14:creationId xmlns:p14="http://schemas.microsoft.com/office/powerpoint/2010/main" val="14846377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9">
            <a:extLst>
              <a:ext uri="{FF2B5EF4-FFF2-40B4-BE49-F238E27FC236}">
                <a16:creationId xmlns:a16="http://schemas.microsoft.com/office/drawing/2014/main" id="{B9C406D4-01D3-1AB7-5C90-9585E4FAF286}"/>
              </a:ext>
            </a:extLst>
          </p:cNvPr>
          <p:cNvSpPr txBox="1">
            <a:spLocks/>
          </p:cNvSpPr>
          <p:nvPr/>
        </p:nvSpPr>
        <p:spPr>
          <a:xfrm>
            <a:off x="622480" y="147104"/>
            <a:ext cx="7259390" cy="793050"/>
          </a:xfrm>
          <a:prstGeom prst="rect">
            <a:avLst/>
          </a:prstGeom>
          <a:solidFill>
            <a:schemeClr val="accent4">
              <a:lumMod val="20000"/>
              <a:lumOff val="80000"/>
            </a:schemeClr>
          </a:solidFill>
        </p:spPr>
        <p:txBody>
          <a:bodyPr/>
          <a:lstStyle>
            <a:lvl1pPr marL="0" indent="0" algn="l" rtl="0" eaLnBrk="1" fontAlgn="base" hangingPunct="1">
              <a:lnSpc>
                <a:spcPct val="100000"/>
              </a:lnSpc>
              <a:spcBef>
                <a:spcPts val="0"/>
              </a:spcBef>
              <a:spcAft>
                <a:spcPts val="0"/>
              </a:spcAft>
              <a:buFont typeface="Arial" panose="020B0604020202020204" pitchFamily="34"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endParaRPr lang="en-US" sz="1400" b="1" dirty="0"/>
          </a:p>
          <a:p>
            <a:pPr algn="ctr"/>
            <a:r>
              <a:rPr lang="en-US" sz="2400" b="1" dirty="0">
                <a:solidFill>
                  <a:srgbClr val="FF66CC"/>
                </a:solidFill>
                <a:latin typeface="Arial" panose="020B0604020202020204" pitchFamily="34" charset="0"/>
                <a:cs typeface="Arial" panose="020B0604020202020204" pitchFamily="34" charset="0"/>
              </a:rPr>
              <a:t>2) Project Location, Private partners</a:t>
            </a:r>
            <a:r>
              <a:rPr lang="en-US" sz="2400" b="1">
                <a:solidFill>
                  <a:srgbClr val="FF66CC"/>
                </a:solidFill>
                <a:latin typeface="Arial" panose="020B0604020202020204" pitchFamily="34" charset="0"/>
                <a:cs typeface="Arial" panose="020B0604020202020204" pitchFamily="34" charset="0"/>
              </a:rPr>
              <a:t>, </a:t>
            </a:r>
            <a:endParaRPr lang="en-US" sz="2400" b="1" dirty="0"/>
          </a:p>
        </p:txBody>
      </p:sp>
      <p:graphicFrame>
        <p:nvGraphicFramePr>
          <p:cNvPr id="4" name="Content Placeholder 5"/>
          <p:cNvGraphicFramePr>
            <a:graphicFrameLocks noGrp="1"/>
          </p:cNvGraphicFramePr>
          <p:nvPr>
            <p:ph sz="quarter" idx="10"/>
            <p:extLst>
              <p:ext uri="{D42A27DB-BD31-4B8C-83A1-F6EECF244321}">
                <p14:modId xmlns:p14="http://schemas.microsoft.com/office/powerpoint/2010/main" val="1107290634"/>
              </p:ext>
            </p:extLst>
          </p:nvPr>
        </p:nvGraphicFramePr>
        <p:xfrm>
          <a:off x="1030311" y="1163392"/>
          <a:ext cx="9865217" cy="5160138"/>
        </p:xfrm>
        <a:graphic>
          <a:graphicData uri="http://schemas.openxmlformats.org/drawingml/2006/table">
            <a:tbl>
              <a:tblPr firstRow="1" firstCol="1" bandRow="1">
                <a:tableStyleId>{E8B1032C-EA38-4F05-BA0D-38AFFFC7BED3}</a:tableStyleId>
              </a:tblPr>
              <a:tblGrid>
                <a:gridCol w="3103807">
                  <a:extLst>
                    <a:ext uri="{9D8B030D-6E8A-4147-A177-3AD203B41FA5}">
                      <a16:colId xmlns:a16="http://schemas.microsoft.com/office/drawing/2014/main" val="20000"/>
                    </a:ext>
                  </a:extLst>
                </a:gridCol>
                <a:gridCol w="777729">
                  <a:extLst>
                    <a:ext uri="{9D8B030D-6E8A-4147-A177-3AD203B41FA5}">
                      <a16:colId xmlns:a16="http://schemas.microsoft.com/office/drawing/2014/main" val="20001"/>
                    </a:ext>
                  </a:extLst>
                </a:gridCol>
                <a:gridCol w="1351399">
                  <a:extLst>
                    <a:ext uri="{9D8B030D-6E8A-4147-A177-3AD203B41FA5}">
                      <a16:colId xmlns:a16="http://schemas.microsoft.com/office/drawing/2014/main" val="20002"/>
                    </a:ext>
                  </a:extLst>
                </a:gridCol>
                <a:gridCol w="2168413">
                  <a:extLst>
                    <a:ext uri="{9D8B030D-6E8A-4147-A177-3AD203B41FA5}">
                      <a16:colId xmlns:a16="http://schemas.microsoft.com/office/drawing/2014/main" val="20003"/>
                    </a:ext>
                  </a:extLst>
                </a:gridCol>
                <a:gridCol w="2463869">
                  <a:extLst>
                    <a:ext uri="{9D8B030D-6E8A-4147-A177-3AD203B41FA5}">
                      <a16:colId xmlns:a16="http://schemas.microsoft.com/office/drawing/2014/main" val="20004"/>
                    </a:ext>
                  </a:extLst>
                </a:gridCol>
              </a:tblGrid>
              <a:tr h="311928">
                <a:tc>
                  <a:txBody>
                    <a:bodyPr/>
                    <a:lstStyle/>
                    <a:p>
                      <a:pPr marL="0" marR="0" algn="ctr">
                        <a:lnSpc>
                          <a:spcPct val="107000"/>
                        </a:lnSpc>
                        <a:spcBef>
                          <a:spcPts val="0"/>
                        </a:spcBef>
                        <a:spcAft>
                          <a:spcPts val="0"/>
                        </a:spcAft>
                      </a:pPr>
                      <a:r>
                        <a:rPr lang="en-US" sz="1800" dirty="0">
                          <a:effectLst/>
                          <a:latin typeface="Arial Narrow" panose="020B0606020202030204" pitchFamily="34" charset="0"/>
                        </a:rPr>
                        <a:t>PPP models</a:t>
                      </a:r>
                      <a:endParaRPr lang="en-US" sz="1800" dirty="0">
                        <a:effectLst/>
                        <a:latin typeface="Arial Narrow" panose="020B0606020202030204" pitchFamily="34" charset="0"/>
                        <a:ea typeface="Times New Roman"/>
                        <a:cs typeface="Times New Roman"/>
                      </a:endParaRPr>
                    </a:p>
                  </a:txBody>
                  <a:tcPr marL="20900" marR="20900" marT="0" marB="0"/>
                </a:tc>
                <a:tc>
                  <a:txBody>
                    <a:bodyPr/>
                    <a:lstStyle/>
                    <a:p>
                      <a:pPr marL="0" marR="0" algn="ctr">
                        <a:lnSpc>
                          <a:spcPct val="107000"/>
                        </a:lnSpc>
                        <a:spcBef>
                          <a:spcPts val="0"/>
                        </a:spcBef>
                        <a:spcAft>
                          <a:spcPts val="0"/>
                        </a:spcAft>
                      </a:pPr>
                      <a:r>
                        <a:rPr lang="en-US" sz="1800">
                          <a:effectLst/>
                          <a:latin typeface="Arial Narrow" panose="020B0606020202030204" pitchFamily="34" charset="0"/>
                        </a:rPr>
                        <a:t>Region</a:t>
                      </a:r>
                      <a:endParaRPr lang="en-US" sz="1800">
                        <a:effectLst/>
                        <a:latin typeface="Arial Narrow" panose="020B0606020202030204" pitchFamily="34" charset="0"/>
                        <a:ea typeface="Times New Roman"/>
                        <a:cs typeface="Times New Roman"/>
                      </a:endParaRPr>
                    </a:p>
                  </a:txBody>
                  <a:tcPr marL="20900" marR="20900" marT="0" marB="0"/>
                </a:tc>
                <a:tc>
                  <a:txBody>
                    <a:bodyPr/>
                    <a:lstStyle/>
                    <a:p>
                      <a:pPr marL="0" marR="0" algn="ctr">
                        <a:lnSpc>
                          <a:spcPct val="107000"/>
                        </a:lnSpc>
                        <a:spcBef>
                          <a:spcPts val="0"/>
                        </a:spcBef>
                        <a:spcAft>
                          <a:spcPts val="0"/>
                        </a:spcAft>
                      </a:pPr>
                      <a:r>
                        <a:rPr lang="en-US" sz="1800">
                          <a:effectLst/>
                          <a:latin typeface="Arial Narrow" panose="020B0606020202030204" pitchFamily="34" charset="0"/>
                        </a:rPr>
                        <a:t>Woreda</a:t>
                      </a:r>
                      <a:endParaRPr lang="en-US" sz="1800">
                        <a:effectLst/>
                        <a:latin typeface="Arial Narrow" panose="020B0606020202030204" pitchFamily="34" charset="0"/>
                        <a:ea typeface="Times New Roman"/>
                        <a:cs typeface="Times New Roman"/>
                      </a:endParaRPr>
                    </a:p>
                  </a:txBody>
                  <a:tcPr marL="20900" marR="20900" marT="0" marB="0"/>
                </a:tc>
                <a:tc>
                  <a:txBody>
                    <a:bodyPr/>
                    <a:lstStyle/>
                    <a:p>
                      <a:pPr marL="0" marR="0" algn="ctr">
                        <a:lnSpc>
                          <a:spcPct val="107000"/>
                        </a:lnSpc>
                        <a:spcBef>
                          <a:spcPts val="0"/>
                        </a:spcBef>
                        <a:spcAft>
                          <a:spcPts val="0"/>
                        </a:spcAft>
                      </a:pPr>
                      <a:r>
                        <a:rPr lang="en-US" sz="1800" dirty="0">
                          <a:effectLst/>
                          <a:latin typeface="Arial Narrow" panose="020B0606020202030204" pitchFamily="34" charset="0"/>
                        </a:rPr>
                        <a:t>Services/Diseases</a:t>
                      </a:r>
                      <a:endParaRPr lang="en-US" sz="1800" dirty="0">
                        <a:effectLst/>
                        <a:latin typeface="Arial Narrow" panose="020B0606020202030204" pitchFamily="34" charset="0"/>
                        <a:ea typeface="Times New Roman"/>
                        <a:cs typeface="Times New Roman"/>
                      </a:endParaRPr>
                    </a:p>
                  </a:txBody>
                  <a:tcPr marL="20900" marR="20900" marT="0" marB="0"/>
                </a:tc>
                <a:tc>
                  <a:txBody>
                    <a:bodyPr/>
                    <a:lstStyle/>
                    <a:p>
                      <a:pPr marL="0" marR="0" algn="ctr">
                        <a:lnSpc>
                          <a:spcPct val="107000"/>
                        </a:lnSpc>
                        <a:spcBef>
                          <a:spcPts val="0"/>
                        </a:spcBef>
                        <a:spcAft>
                          <a:spcPts val="0"/>
                        </a:spcAft>
                      </a:pPr>
                      <a:r>
                        <a:rPr lang="en-US" sz="1800" dirty="0">
                          <a:effectLst/>
                          <a:latin typeface="Arial Narrow" panose="020B0606020202030204" pitchFamily="34" charset="0"/>
                        </a:rPr>
                        <a:t>Private service providers</a:t>
                      </a:r>
                      <a:endParaRPr lang="en-US" sz="1800" dirty="0">
                        <a:effectLst/>
                        <a:latin typeface="Arial Narrow" panose="020B0606020202030204" pitchFamily="34" charset="0"/>
                        <a:ea typeface="Times New Roman"/>
                        <a:cs typeface="Times New Roman"/>
                      </a:endParaRPr>
                    </a:p>
                  </a:txBody>
                  <a:tcPr marL="20900" marR="20900" marT="0" marB="0"/>
                </a:tc>
                <a:extLst>
                  <a:ext uri="{0D108BD9-81ED-4DB2-BD59-A6C34878D82A}">
                    <a16:rowId xmlns:a16="http://schemas.microsoft.com/office/drawing/2014/main" val="10000"/>
                  </a:ext>
                </a:extLst>
              </a:tr>
              <a:tr h="311925">
                <a:tc rowSpan="2">
                  <a:txBody>
                    <a:bodyPr/>
                    <a:lstStyle/>
                    <a:p>
                      <a:pPr marL="0" marR="0" algn="just">
                        <a:lnSpc>
                          <a:spcPct val="107000"/>
                        </a:lnSpc>
                        <a:spcBef>
                          <a:spcPts val="0"/>
                        </a:spcBef>
                        <a:spcAft>
                          <a:spcPts val="0"/>
                        </a:spcAft>
                      </a:pPr>
                      <a:r>
                        <a:rPr lang="en-US" sz="1600" dirty="0">
                          <a:effectLst/>
                          <a:latin typeface="Arial Narrow" panose="020B0606020202030204" pitchFamily="34" charset="0"/>
                        </a:rPr>
                        <a:t> </a:t>
                      </a:r>
                    </a:p>
                    <a:p>
                      <a:pPr marL="0" marR="0" algn="just">
                        <a:lnSpc>
                          <a:spcPct val="107000"/>
                        </a:lnSpc>
                        <a:spcBef>
                          <a:spcPts val="0"/>
                        </a:spcBef>
                        <a:spcAft>
                          <a:spcPts val="0"/>
                        </a:spcAft>
                      </a:pPr>
                      <a:r>
                        <a:rPr lang="en-US" sz="1600" dirty="0">
                          <a:effectLst/>
                          <a:latin typeface="Arial Narrow" panose="020B0606020202030204" pitchFamily="34" charset="0"/>
                        </a:rPr>
                        <a:t>Model I: Private vaccination</a:t>
                      </a:r>
                      <a:endParaRPr lang="en-US" sz="1600" dirty="0">
                        <a:effectLst/>
                        <a:latin typeface="Arial Narrow" panose="020B0606020202030204" pitchFamily="34" charset="0"/>
                        <a:ea typeface="Times New Roman"/>
                        <a:cs typeface="Times New Roman"/>
                      </a:endParaRPr>
                    </a:p>
                  </a:txBody>
                  <a:tcPr marL="20900" marR="20900" marT="0" marB="0"/>
                </a:tc>
                <a:tc>
                  <a:txBody>
                    <a:bodyPr/>
                    <a:lstStyle/>
                    <a:p>
                      <a:pPr marL="0" marR="0" algn="ctr">
                        <a:lnSpc>
                          <a:spcPct val="107000"/>
                        </a:lnSpc>
                        <a:spcBef>
                          <a:spcPts val="0"/>
                        </a:spcBef>
                        <a:spcAft>
                          <a:spcPts val="0"/>
                        </a:spcAft>
                      </a:pPr>
                      <a:r>
                        <a:rPr lang="en-US" sz="1600" dirty="0">
                          <a:effectLst/>
                          <a:latin typeface="Arial Narrow" panose="020B0606020202030204" pitchFamily="34" charset="0"/>
                        </a:rPr>
                        <a:t>Amhara</a:t>
                      </a:r>
                      <a:endParaRPr lang="en-US" sz="1600" dirty="0">
                        <a:effectLst/>
                        <a:latin typeface="Arial Narrow" panose="020B0606020202030204" pitchFamily="34" charset="0"/>
                        <a:ea typeface="Times New Roman"/>
                        <a:cs typeface="Times New Roman"/>
                      </a:endParaRPr>
                    </a:p>
                  </a:txBody>
                  <a:tcPr marL="20900" marR="20900" marT="0" marB="0"/>
                </a:tc>
                <a:tc>
                  <a:txBody>
                    <a:bodyPr/>
                    <a:lstStyle/>
                    <a:p>
                      <a:pPr marL="0" marR="0" algn="ctr">
                        <a:lnSpc>
                          <a:spcPct val="107000"/>
                        </a:lnSpc>
                        <a:spcBef>
                          <a:spcPts val="0"/>
                        </a:spcBef>
                        <a:spcAft>
                          <a:spcPts val="0"/>
                        </a:spcAft>
                      </a:pPr>
                      <a:r>
                        <a:rPr lang="en-US" sz="1600" dirty="0">
                          <a:effectLst/>
                          <a:latin typeface="Arial Narrow" panose="020B0606020202030204" pitchFamily="34" charset="0"/>
                        </a:rPr>
                        <a:t>Banja</a:t>
                      </a:r>
                      <a:endParaRPr lang="en-US" sz="1600" dirty="0">
                        <a:effectLst/>
                        <a:latin typeface="Arial Narrow" panose="020B0606020202030204" pitchFamily="34" charset="0"/>
                        <a:ea typeface="Times New Roman"/>
                        <a:cs typeface="Times New Roman"/>
                      </a:endParaRPr>
                    </a:p>
                  </a:txBody>
                  <a:tcPr marL="20900" marR="20900" marT="0" marB="0"/>
                </a:tc>
                <a:tc>
                  <a:txBody>
                    <a:bodyPr/>
                    <a:lstStyle/>
                    <a:p>
                      <a:pPr marL="0" marR="0" algn="just">
                        <a:lnSpc>
                          <a:spcPct val="107000"/>
                        </a:lnSpc>
                        <a:spcBef>
                          <a:spcPts val="0"/>
                        </a:spcBef>
                        <a:spcAft>
                          <a:spcPts val="0"/>
                        </a:spcAft>
                      </a:pPr>
                      <a:r>
                        <a:rPr lang="en-US" sz="1600" dirty="0">
                          <a:effectLst/>
                          <a:latin typeface="Arial Narrow" panose="020B0606020202030204" pitchFamily="34" charset="0"/>
                        </a:rPr>
                        <a:t>Rabies, Anthrax, Black leg</a:t>
                      </a:r>
                      <a:endParaRPr lang="en-US" sz="1600" dirty="0">
                        <a:effectLst/>
                        <a:latin typeface="Arial Narrow" panose="020B0606020202030204" pitchFamily="34" charset="0"/>
                        <a:ea typeface="Times New Roman"/>
                        <a:cs typeface="Times New Roman"/>
                      </a:endParaRPr>
                    </a:p>
                  </a:txBody>
                  <a:tcPr marL="20900" marR="20900" marT="0" marB="0"/>
                </a:tc>
                <a:tc>
                  <a:txBody>
                    <a:bodyPr/>
                    <a:lstStyle/>
                    <a:p>
                      <a:pPr marL="0" marR="0" algn="just">
                        <a:lnSpc>
                          <a:spcPct val="107000"/>
                        </a:lnSpc>
                        <a:spcBef>
                          <a:spcPts val="0"/>
                        </a:spcBef>
                        <a:spcAft>
                          <a:spcPts val="0"/>
                        </a:spcAft>
                      </a:pPr>
                      <a:r>
                        <a:rPr lang="en-US" sz="1600" dirty="0" err="1">
                          <a:effectLst/>
                          <a:latin typeface="Arial Narrow" panose="020B0606020202030204" pitchFamily="34" charset="0"/>
                        </a:rPr>
                        <a:t>Desalew</a:t>
                      </a:r>
                      <a:r>
                        <a:rPr lang="en-US" sz="1600" baseline="0" dirty="0">
                          <a:effectLst/>
                          <a:latin typeface="Arial Narrow" panose="020B0606020202030204" pitchFamily="34" charset="0"/>
                        </a:rPr>
                        <a:t> M. </a:t>
                      </a:r>
                      <a:r>
                        <a:rPr lang="en-US" sz="1600" baseline="0" dirty="0" err="1">
                          <a:effectLst/>
                          <a:latin typeface="Arial Narrow" panose="020B0606020202030204" pitchFamily="34" charset="0"/>
                        </a:rPr>
                        <a:t>Netsanet</a:t>
                      </a:r>
                      <a:r>
                        <a:rPr lang="en-US" sz="1600" baseline="0" dirty="0">
                          <a:effectLst/>
                          <a:latin typeface="Arial Narrow" panose="020B0606020202030204" pitchFamily="34" charset="0"/>
                        </a:rPr>
                        <a:t> S.</a:t>
                      </a:r>
                      <a:endParaRPr lang="en-US" sz="1600" dirty="0">
                        <a:effectLst/>
                        <a:latin typeface="Arial Narrow" panose="020B0606020202030204" pitchFamily="34" charset="0"/>
                        <a:ea typeface="Times New Roman"/>
                        <a:cs typeface="Times New Roman"/>
                      </a:endParaRPr>
                    </a:p>
                  </a:txBody>
                  <a:tcPr marL="20900" marR="20900" marT="0" marB="0"/>
                </a:tc>
                <a:extLst>
                  <a:ext uri="{0D108BD9-81ED-4DB2-BD59-A6C34878D82A}">
                    <a16:rowId xmlns:a16="http://schemas.microsoft.com/office/drawing/2014/main" val="10001"/>
                  </a:ext>
                </a:extLst>
              </a:tr>
              <a:tr h="267021">
                <a:tc vMerge="1">
                  <a:txBody>
                    <a:bodyPr/>
                    <a:lstStyle/>
                    <a:p>
                      <a:endParaRPr lang="en-US"/>
                    </a:p>
                  </a:txBody>
                  <a:tcPr/>
                </a:tc>
                <a:tc>
                  <a:txBody>
                    <a:bodyPr/>
                    <a:lstStyle/>
                    <a:p>
                      <a:pPr marL="0" marR="0" algn="ctr">
                        <a:lnSpc>
                          <a:spcPct val="107000"/>
                        </a:lnSpc>
                        <a:spcBef>
                          <a:spcPts val="0"/>
                        </a:spcBef>
                        <a:spcAft>
                          <a:spcPts val="0"/>
                        </a:spcAft>
                      </a:pPr>
                      <a:r>
                        <a:rPr lang="en-US" sz="1600">
                          <a:effectLst/>
                          <a:latin typeface="Arial Narrow" panose="020B0606020202030204" pitchFamily="34" charset="0"/>
                        </a:rPr>
                        <a:t>Oromia</a:t>
                      </a:r>
                      <a:endParaRPr lang="en-US" sz="1600">
                        <a:effectLst/>
                        <a:latin typeface="Arial Narrow" panose="020B0606020202030204" pitchFamily="34" charset="0"/>
                        <a:ea typeface="Times New Roman"/>
                        <a:cs typeface="Times New Roman"/>
                      </a:endParaRPr>
                    </a:p>
                  </a:txBody>
                  <a:tcPr marL="20900" marR="20900" marT="0" marB="0"/>
                </a:tc>
                <a:tc>
                  <a:txBody>
                    <a:bodyPr/>
                    <a:lstStyle/>
                    <a:p>
                      <a:pPr marL="0" marR="0" algn="ctr">
                        <a:lnSpc>
                          <a:spcPct val="107000"/>
                        </a:lnSpc>
                        <a:spcBef>
                          <a:spcPts val="0"/>
                        </a:spcBef>
                        <a:spcAft>
                          <a:spcPts val="0"/>
                        </a:spcAft>
                      </a:pPr>
                      <a:r>
                        <a:rPr lang="en-US" sz="1600" dirty="0">
                          <a:effectLst/>
                          <a:latin typeface="Arial Narrow" panose="020B0606020202030204" pitchFamily="34" charset="0"/>
                        </a:rPr>
                        <a:t>Dire, Negelle</a:t>
                      </a:r>
                      <a:endParaRPr lang="en-US" sz="1600" dirty="0">
                        <a:effectLst/>
                        <a:latin typeface="Arial Narrow" panose="020B0606020202030204" pitchFamily="34" charset="0"/>
                        <a:ea typeface="Times New Roman"/>
                        <a:cs typeface="Times New Roman"/>
                      </a:endParaRPr>
                    </a:p>
                  </a:txBody>
                  <a:tcPr marL="20900" marR="20900" marT="0" marB="0"/>
                </a:tc>
                <a:tc>
                  <a:txBody>
                    <a:bodyPr/>
                    <a:lstStyle/>
                    <a:p>
                      <a:pPr marL="0" marR="0" algn="just">
                        <a:lnSpc>
                          <a:spcPct val="107000"/>
                        </a:lnSpc>
                        <a:spcBef>
                          <a:spcPts val="0"/>
                        </a:spcBef>
                        <a:spcAft>
                          <a:spcPts val="0"/>
                        </a:spcAft>
                      </a:pPr>
                      <a:r>
                        <a:rPr lang="en-US" sz="1600">
                          <a:effectLst/>
                          <a:latin typeface="Arial Narrow" panose="020B0606020202030204" pitchFamily="34" charset="0"/>
                        </a:rPr>
                        <a:t>O. &amp; B. Pasteurellosis</a:t>
                      </a:r>
                      <a:endParaRPr lang="en-US" sz="1600">
                        <a:effectLst/>
                        <a:latin typeface="Arial Narrow" panose="020B0606020202030204" pitchFamily="34" charset="0"/>
                        <a:ea typeface="Times New Roman"/>
                        <a:cs typeface="Times New Roman"/>
                      </a:endParaRPr>
                    </a:p>
                  </a:txBody>
                  <a:tcPr marL="20900" marR="20900" marT="0" marB="0"/>
                </a:tc>
                <a:tc>
                  <a:txBody>
                    <a:bodyPr/>
                    <a:lstStyle/>
                    <a:p>
                      <a:pPr marL="0" marR="0" algn="just">
                        <a:lnSpc>
                          <a:spcPct val="107000"/>
                        </a:lnSpc>
                        <a:spcBef>
                          <a:spcPts val="0"/>
                        </a:spcBef>
                        <a:spcAft>
                          <a:spcPts val="0"/>
                        </a:spcAft>
                      </a:pPr>
                      <a:r>
                        <a:rPr lang="en-US" sz="1600" dirty="0">
                          <a:effectLst/>
                          <a:latin typeface="Arial Narrow" panose="020B0606020202030204" pitchFamily="34" charset="0"/>
                        </a:rPr>
                        <a:t> woreda drug shop</a:t>
                      </a:r>
                      <a:endParaRPr lang="en-US" sz="1600" dirty="0">
                        <a:effectLst/>
                        <a:latin typeface="Arial Narrow" panose="020B0606020202030204" pitchFamily="34" charset="0"/>
                        <a:ea typeface="Times New Roman"/>
                        <a:cs typeface="Times New Roman"/>
                      </a:endParaRPr>
                    </a:p>
                  </a:txBody>
                  <a:tcPr marL="20900" marR="20900" marT="0" marB="0"/>
                </a:tc>
                <a:extLst>
                  <a:ext uri="{0D108BD9-81ED-4DB2-BD59-A6C34878D82A}">
                    <a16:rowId xmlns:a16="http://schemas.microsoft.com/office/drawing/2014/main" val="10002"/>
                  </a:ext>
                </a:extLst>
              </a:tr>
              <a:tr h="534041">
                <a:tc>
                  <a:txBody>
                    <a:bodyPr/>
                    <a:lstStyle/>
                    <a:p>
                      <a:pPr marL="0" marR="0" algn="just">
                        <a:lnSpc>
                          <a:spcPct val="107000"/>
                        </a:lnSpc>
                        <a:spcBef>
                          <a:spcPts val="0"/>
                        </a:spcBef>
                        <a:spcAft>
                          <a:spcPts val="0"/>
                        </a:spcAft>
                      </a:pPr>
                      <a:r>
                        <a:rPr lang="en-US" sz="1600" dirty="0">
                          <a:effectLst/>
                          <a:latin typeface="Arial Narrow" panose="020B0606020202030204" pitchFamily="34" charset="0"/>
                        </a:rPr>
                        <a:t>Model II:  Sanitary mandate with woreda private sector partners</a:t>
                      </a:r>
                      <a:endParaRPr lang="en-US" sz="1600" dirty="0">
                        <a:effectLst/>
                        <a:latin typeface="Arial Narrow" panose="020B0606020202030204" pitchFamily="34" charset="0"/>
                        <a:ea typeface="Times New Roman"/>
                        <a:cs typeface="Times New Roman"/>
                      </a:endParaRPr>
                    </a:p>
                  </a:txBody>
                  <a:tcPr marL="20900" marR="20900" marT="0" marB="0"/>
                </a:tc>
                <a:tc>
                  <a:txBody>
                    <a:bodyPr/>
                    <a:lstStyle/>
                    <a:p>
                      <a:pPr marL="0" marR="0" algn="ctr">
                        <a:lnSpc>
                          <a:spcPct val="107000"/>
                        </a:lnSpc>
                        <a:spcBef>
                          <a:spcPts val="0"/>
                        </a:spcBef>
                        <a:spcAft>
                          <a:spcPts val="0"/>
                        </a:spcAft>
                      </a:pPr>
                      <a:r>
                        <a:rPr lang="en-US" sz="1600" dirty="0">
                          <a:effectLst/>
                          <a:latin typeface="Arial Narrow" panose="020B0606020202030204" pitchFamily="34" charset="0"/>
                        </a:rPr>
                        <a:t>Somali</a:t>
                      </a:r>
                      <a:endParaRPr lang="en-US" sz="1600" dirty="0">
                        <a:effectLst/>
                        <a:latin typeface="Arial Narrow" panose="020B0606020202030204" pitchFamily="34" charset="0"/>
                        <a:ea typeface="Times New Roman"/>
                        <a:cs typeface="Times New Roman"/>
                      </a:endParaRPr>
                    </a:p>
                  </a:txBody>
                  <a:tcPr marL="20900" marR="20900" marT="0" marB="0"/>
                </a:tc>
                <a:tc>
                  <a:txBody>
                    <a:bodyPr/>
                    <a:lstStyle/>
                    <a:p>
                      <a:pPr marL="0" marR="0" algn="ctr">
                        <a:lnSpc>
                          <a:spcPct val="107000"/>
                        </a:lnSpc>
                        <a:spcBef>
                          <a:spcPts val="0"/>
                        </a:spcBef>
                        <a:spcAft>
                          <a:spcPts val="0"/>
                        </a:spcAft>
                      </a:pPr>
                      <a:r>
                        <a:rPr lang="en-US" sz="1600">
                          <a:effectLst/>
                          <a:latin typeface="Arial Narrow" panose="020B0606020202030204" pitchFamily="34" charset="0"/>
                        </a:rPr>
                        <a:t>Deghabour</a:t>
                      </a:r>
                      <a:endParaRPr lang="en-US" sz="1600">
                        <a:effectLst/>
                        <a:latin typeface="Arial Narrow" panose="020B0606020202030204" pitchFamily="34" charset="0"/>
                        <a:ea typeface="Times New Roman"/>
                        <a:cs typeface="Times New Roman"/>
                      </a:endParaRPr>
                    </a:p>
                  </a:txBody>
                  <a:tcPr marL="20900" marR="20900" marT="0" marB="0"/>
                </a:tc>
                <a:tc>
                  <a:txBody>
                    <a:bodyPr/>
                    <a:lstStyle/>
                    <a:p>
                      <a:pPr marL="0" marR="0" algn="just">
                        <a:lnSpc>
                          <a:spcPct val="107000"/>
                        </a:lnSpc>
                        <a:spcBef>
                          <a:spcPts val="0"/>
                        </a:spcBef>
                        <a:spcAft>
                          <a:spcPts val="0"/>
                        </a:spcAft>
                      </a:pPr>
                      <a:r>
                        <a:rPr lang="en-US" sz="1600" dirty="0">
                          <a:effectLst/>
                          <a:latin typeface="Arial Narrow" panose="020B0606020202030204" pitchFamily="34" charset="0"/>
                        </a:rPr>
                        <a:t>Camel pox, O. Pasteurellosis</a:t>
                      </a:r>
                      <a:endParaRPr lang="en-US" sz="1600" dirty="0">
                        <a:effectLst/>
                        <a:latin typeface="Arial Narrow" panose="020B0606020202030204" pitchFamily="34" charset="0"/>
                        <a:ea typeface="Times New Roman"/>
                        <a:cs typeface="Times New Roman"/>
                      </a:endParaRPr>
                    </a:p>
                  </a:txBody>
                  <a:tcPr marL="20900" marR="20900" marT="0" marB="0"/>
                </a:tc>
                <a:tc>
                  <a:txBody>
                    <a:bodyPr/>
                    <a:lstStyle/>
                    <a:p>
                      <a:pPr marL="0" marR="0" algn="just">
                        <a:lnSpc>
                          <a:spcPct val="107000"/>
                        </a:lnSpc>
                        <a:spcBef>
                          <a:spcPts val="0"/>
                        </a:spcBef>
                        <a:spcAft>
                          <a:spcPts val="0"/>
                        </a:spcAft>
                      </a:pPr>
                      <a:r>
                        <a:rPr lang="en-US" sz="1600" dirty="0">
                          <a:effectLst/>
                          <a:latin typeface="Arial Narrow" panose="020B0606020202030204" pitchFamily="34" charset="0"/>
                        </a:rPr>
                        <a:t> </a:t>
                      </a:r>
                      <a:r>
                        <a:rPr lang="en-US" sz="1600" dirty="0" err="1">
                          <a:effectLst/>
                          <a:latin typeface="Arial Narrow" panose="020B0606020202030204" pitchFamily="34" charset="0"/>
                        </a:rPr>
                        <a:t>Abdulatif</a:t>
                      </a:r>
                      <a:r>
                        <a:rPr lang="en-US" sz="1600" baseline="0" dirty="0">
                          <a:effectLst/>
                          <a:latin typeface="Arial Narrow" panose="020B0606020202030204" pitchFamily="34" charset="0"/>
                        </a:rPr>
                        <a:t> Mohammed (Al </a:t>
                      </a:r>
                      <a:r>
                        <a:rPr lang="en-US" sz="1600" baseline="0" dirty="0" err="1">
                          <a:effectLst/>
                          <a:latin typeface="Arial Narrow" panose="020B0606020202030204" pitchFamily="34" charset="0"/>
                        </a:rPr>
                        <a:t>Nasri</a:t>
                      </a:r>
                      <a:r>
                        <a:rPr lang="en-US" sz="1600" baseline="0" dirty="0">
                          <a:effectLst/>
                          <a:latin typeface="Arial Narrow" panose="020B0606020202030204" pitchFamily="34" charset="0"/>
                        </a:rPr>
                        <a:t> Vet </a:t>
                      </a:r>
                      <a:r>
                        <a:rPr lang="en-US" sz="1600" dirty="0">
                          <a:effectLst/>
                          <a:latin typeface="Arial Narrow" panose="020B0606020202030204" pitchFamily="34" charset="0"/>
                        </a:rPr>
                        <a:t>Clinic</a:t>
                      </a:r>
                      <a:endParaRPr lang="en-US" sz="1600" dirty="0">
                        <a:effectLst/>
                        <a:latin typeface="Arial Narrow" panose="020B0606020202030204" pitchFamily="34" charset="0"/>
                        <a:ea typeface="Times New Roman"/>
                        <a:cs typeface="Times New Roman"/>
                      </a:endParaRPr>
                    </a:p>
                  </a:txBody>
                  <a:tcPr marL="20900" marR="20900" marT="0" marB="0"/>
                </a:tc>
                <a:extLst>
                  <a:ext uri="{0D108BD9-81ED-4DB2-BD59-A6C34878D82A}">
                    <a16:rowId xmlns:a16="http://schemas.microsoft.com/office/drawing/2014/main" val="10003"/>
                  </a:ext>
                </a:extLst>
              </a:tr>
              <a:tr h="801061">
                <a:tc>
                  <a:txBody>
                    <a:bodyPr/>
                    <a:lstStyle/>
                    <a:p>
                      <a:pPr marL="0" marR="0" algn="just">
                        <a:lnSpc>
                          <a:spcPct val="107000"/>
                        </a:lnSpc>
                        <a:spcBef>
                          <a:spcPts val="0"/>
                        </a:spcBef>
                        <a:spcAft>
                          <a:spcPts val="0"/>
                        </a:spcAft>
                      </a:pPr>
                      <a:r>
                        <a:rPr lang="en-US" sz="1600" dirty="0">
                          <a:effectLst/>
                          <a:latin typeface="Arial Narrow" panose="020B0606020202030204" pitchFamily="34" charset="0"/>
                        </a:rPr>
                        <a:t>Model III: Sanitary mandate with regional-woreda-</a:t>
                      </a:r>
                      <a:r>
                        <a:rPr lang="en-US" sz="1600" dirty="0" err="1">
                          <a:effectLst/>
                          <a:latin typeface="Arial Narrow" panose="020B0606020202030204" pitchFamily="34" charset="0"/>
                        </a:rPr>
                        <a:t>kebele</a:t>
                      </a:r>
                      <a:r>
                        <a:rPr lang="en-US" sz="1600" dirty="0">
                          <a:effectLst/>
                          <a:latin typeface="Arial Narrow" panose="020B0606020202030204" pitchFamily="34" charset="0"/>
                        </a:rPr>
                        <a:t> private sector partners</a:t>
                      </a:r>
                      <a:endParaRPr lang="en-US" sz="1600" dirty="0">
                        <a:effectLst/>
                        <a:latin typeface="Arial Narrow" panose="020B0606020202030204" pitchFamily="34" charset="0"/>
                        <a:ea typeface="Times New Roman"/>
                        <a:cs typeface="Times New Roman"/>
                      </a:endParaRPr>
                    </a:p>
                  </a:txBody>
                  <a:tcPr marL="20900" marR="20900" marT="0" marB="0"/>
                </a:tc>
                <a:tc>
                  <a:txBody>
                    <a:bodyPr/>
                    <a:lstStyle/>
                    <a:p>
                      <a:pPr marL="0" marR="0" algn="ctr">
                        <a:lnSpc>
                          <a:spcPct val="107000"/>
                        </a:lnSpc>
                        <a:spcBef>
                          <a:spcPts val="0"/>
                        </a:spcBef>
                        <a:spcAft>
                          <a:spcPts val="0"/>
                        </a:spcAft>
                      </a:pPr>
                      <a:r>
                        <a:rPr lang="en-US" sz="1600" dirty="0">
                          <a:effectLst/>
                          <a:latin typeface="Arial Narrow" panose="020B0606020202030204" pitchFamily="34" charset="0"/>
                        </a:rPr>
                        <a:t>Somali</a:t>
                      </a:r>
                      <a:endParaRPr lang="en-US" sz="1600" dirty="0">
                        <a:effectLst/>
                        <a:latin typeface="Arial Narrow" panose="020B0606020202030204" pitchFamily="34" charset="0"/>
                        <a:ea typeface="Times New Roman"/>
                        <a:cs typeface="Times New Roman"/>
                      </a:endParaRPr>
                    </a:p>
                  </a:txBody>
                  <a:tcPr marL="20900" marR="20900" marT="0" marB="0"/>
                </a:tc>
                <a:tc>
                  <a:txBody>
                    <a:bodyPr/>
                    <a:lstStyle/>
                    <a:p>
                      <a:pPr marL="0" marR="0" algn="ctr">
                        <a:lnSpc>
                          <a:spcPct val="107000"/>
                        </a:lnSpc>
                        <a:spcBef>
                          <a:spcPts val="0"/>
                        </a:spcBef>
                        <a:spcAft>
                          <a:spcPts val="0"/>
                        </a:spcAft>
                      </a:pPr>
                      <a:r>
                        <a:rPr lang="en-US" sz="1600" dirty="0">
                          <a:effectLst/>
                          <a:latin typeface="Arial Narrow" panose="020B0606020202030204" pitchFamily="34" charset="0"/>
                        </a:rPr>
                        <a:t>Hargelle</a:t>
                      </a:r>
                      <a:endParaRPr lang="en-US" sz="1600" dirty="0">
                        <a:effectLst/>
                        <a:latin typeface="Arial Narrow" panose="020B0606020202030204" pitchFamily="34" charset="0"/>
                        <a:ea typeface="Times New Roman"/>
                        <a:cs typeface="Times New Roman"/>
                      </a:endParaRPr>
                    </a:p>
                  </a:txBody>
                  <a:tcPr marL="20900" marR="20900" marT="0" marB="0"/>
                </a:tc>
                <a:tc>
                  <a:txBody>
                    <a:bodyPr/>
                    <a:lstStyle/>
                    <a:p>
                      <a:pPr marL="0" marR="0" algn="just">
                        <a:lnSpc>
                          <a:spcPct val="107000"/>
                        </a:lnSpc>
                        <a:spcBef>
                          <a:spcPts val="0"/>
                        </a:spcBef>
                        <a:spcAft>
                          <a:spcPts val="0"/>
                        </a:spcAft>
                      </a:pPr>
                      <a:r>
                        <a:rPr lang="en-US" sz="1600" dirty="0">
                          <a:effectLst/>
                          <a:latin typeface="Arial Narrow" panose="020B0606020202030204" pitchFamily="34" charset="0"/>
                        </a:rPr>
                        <a:t>Camel pox,  CCPP</a:t>
                      </a:r>
                    </a:p>
                    <a:p>
                      <a:pPr marL="0" marR="0" algn="just">
                        <a:lnSpc>
                          <a:spcPct val="107000"/>
                        </a:lnSpc>
                        <a:spcBef>
                          <a:spcPts val="0"/>
                        </a:spcBef>
                        <a:spcAft>
                          <a:spcPts val="0"/>
                        </a:spcAft>
                      </a:pPr>
                      <a:r>
                        <a:rPr lang="en-US" sz="1600" dirty="0">
                          <a:effectLst/>
                          <a:latin typeface="Arial Narrow" panose="020B0606020202030204" pitchFamily="34" charset="0"/>
                        </a:rPr>
                        <a:t>Pasteurellosis, </a:t>
                      </a:r>
                    </a:p>
                    <a:p>
                      <a:pPr marL="0" marR="0" algn="just">
                        <a:lnSpc>
                          <a:spcPct val="107000"/>
                        </a:lnSpc>
                        <a:spcBef>
                          <a:spcPts val="0"/>
                        </a:spcBef>
                        <a:spcAft>
                          <a:spcPts val="0"/>
                        </a:spcAft>
                      </a:pPr>
                      <a:r>
                        <a:rPr lang="en-US" sz="1600" dirty="0">
                          <a:effectLst/>
                          <a:latin typeface="Arial Narrow" panose="020B0606020202030204" pitchFamily="34" charset="0"/>
                        </a:rPr>
                        <a:t>Sheep/goat pox,</a:t>
                      </a:r>
                      <a:endParaRPr lang="en-US" sz="1600" dirty="0">
                        <a:effectLst/>
                        <a:latin typeface="Arial Narrow" panose="020B0606020202030204" pitchFamily="34" charset="0"/>
                        <a:ea typeface="Times New Roman"/>
                        <a:cs typeface="Times New Roman"/>
                      </a:endParaRPr>
                    </a:p>
                  </a:txBody>
                  <a:tcPr marL="20900" marR="20900" marT="0" marB="0"/>
                </a:tc>
                <a:tc>
                  <a:txBody>
                    <a:bodyPr/>
                    <a:lstStyle/>
                    <a:p>
                      <a:pPr marL="0" marR="0" algn="just">
                        <a:lnSpc>
                          <a:spcPct val="107000"/>
                        </a:lnSpc>
                        <a:spcBef>
                          <a:spcPts val="0"/>
                        </a:spcBef>
                        <a:spcAft>
                          <a:spcPts val="0"/>
                        </a:spcAft>
                      </a:pPr>
                      <a:r>
                        <a:rPr lang="en-US" sz="1600" dirty="0">
                          <a:effectLst/>
                          <a:latin typeface="Arial Narrow" panose="020B0606020202030204" pitchFamily="34" charset="0"/>
                        </a:rPr>
                        <a:t> </a:t>
                      </a:r>
                      <a:r>
                        <a:rPr lang="en-US" sz="1600" dirty="0" err="1">
                          <a:effectLst/>
                          <a:latin typeface="Arial Narrow" panose="020B0606020202030204" pitchFamily="34" charset="0"/>
                        </a:rPr>
                        <a:t>Kulmiy</a:t>
                      </a:r>
                      <a:r>
                        <a:rPr lang="en-US" sz="1600" dirty="0">
                          <a:effectLst/>
                          <a:latin typeface="Arial Narrow" panose="020B0606020202030204" pitchFamily="34" charset="0"/>
                        </a:rPr>
                        <a:t> </a:t>
                      </a:r>
                      <a:r>
                        <a:rPr lang="en-US" sz="1600" dirty="0" err="1">
                          <a:effectLst/>
                          <a:latin typeface="Arial Narrow" panose="020B0606020202030204" pitchFamily="34" charset="0"/>
                        </a:rPr>
                        <a:t>Agri</a:t>
                      </a:r>
                      <a:r>
                        <a:rPr lang="en-US" sz="1600" dirty="0">
                          <a:effectLst/>
                          <a:latin typeface="Arial Narrow" panose="020B0606020202030204" pitchFamily="34" charset="0"/>
                        </a:rPr>
                        <a:t>-cooperative</a:t>
                      </a:r>
                    </a:p>
                    <a:p>
                      <a:pPr marL="0" marR="0" algn="just">
                        <a:lnSpc>
                          <a:spcPct val="107000"/>
                        </a:lnSpc>
                        <a:spcBef>
                          <a:spcPts val="0"/>
                        </a:spcBef>
                        <a:spcAft>
                          <a:spcPts val="0"/>
                        </a:spcAft>
                      </a:pPr>
                      <a:r>
                        <a:rPr lang="en-US" sz="1600" dirty="0">
                          <a:effectLst/>
                          <a:latin typeface="Arial Narrow" panose="020B0606020202030204" pitchFamily="34" charset="0"/>
                        </a:rPr>
                        <a:t>Bilal private vet pharmacy</a:t>
                      </a:r>
                    </a:p>
                    <a:p>
                      <a:pPr marL="0" marR="0" algn="just">
                        <a:lnSpc>
                          <a:spcPct val="107000"/>
                        </a:lnSpc>
                        <a:spcBef>
                          <a:spcPts val="0"/>
                        </a:spcBef>
                        <a:spcAft>
                          <a:spcPts val="0"/>
                        </a:spcAft>
                      </a:pPr>
                      <a:r>
                        <a:rPr lang="en-US" sz="1600" dirty="0" err="1">
                          <a:effectLst/>
                          <a:latin typeface="Arial Narrow" panose="020B0606020202030204" pitchFamily="34" charset="0"/>
                        </a:rPr>
                        <a:t>Kebele</a:t>
                      </a:r>
                      <a:r>
                        <a:rPr lang="en-US" sz="1600" dirty="0">
                          <a:effectLst/>
                          <a:latin typeface="Arial Narrow" panose="020B0606020202030204" pitchFamily="34" charset="0"/>
                        </a:rPr>
                        <a:t> CAHWs</a:t>
                      </a:r>
                      <a:endParaRPr lang="en-US" sz="1600" dirty="0">
                        <a:effectLst/>
                        <a:latin typeface="Arial Narrow" panose="020B0606020202030204" pitchFamily="34" charset="0"/>
                        <a:ea typeface="Times New Roman"/>
                        <a:cs typeface="Times New Roman"/>
                      </a:endParaRPr>
                    </a:p>
                  </a:txBody>
                  <a:tcPr marL="20900" marR="20900" marT="0" marB="0"/>
                </a:tc>
                <a:extLst>
                  <a:ext uri="{0D108BD9-81ED-4DB2-BD59-A6C34878D82A}">
                    <a16:rowId xmlns:a16="http://schemas.microsoft.com/office/drawing/2014/main" val="10004"/>
                  </a:ext>
                </a:extLst>
              </a:tr>
              <a:tr h="263957">
                <a:tc>
                  <a:txBody>
                    <a:bodyPr/>
                    <a:lstStyle/>
                    <a:p>
                      <a:pPr marL="0" marR="0" algn="just">
                        <a:lnSpc>
                          <a:spcPct val="107000"/>
                        </a:lnSpc>
                        <a:spcBef>
                          <a:spcPts val="0"/>
                        </a:spcBef>
                        <a:spcAft>
                          <a:spcPts val="0"/>
                        </a:spcAft>
                      </a:pPr>
                      <a:r>
                        <a:rPr lang="en-US" sz="1600" dirty="0">
                          <a:effectLst/>
                          <a:latin typeface="Arial Narrow" panose="020B0606020202030204" pitchFamily="34" charset="0"/>
                        </a:rPr>
                        <a:t>Model IV:	Mobile Vet clinical service </a:t>
                      </a:r>
                      <a:endParaRPr lang="en-US" sz="1600" dirty="0">
                        <a:effectLst/>
                        <a:latin typeface="Arial Narrow" panose="020B0606020202030204" pitchFamily="34" charset="0"/>
                        <a:ea typeface="Times New Roman"/>
                        <a:cs typeface="Times New Roman"/>
                      </a:endParaRPr>
                    </a:p>
                  </a:txBody>
                  <a:tcPr marL="20900" marR="20900" marT="0" marB="0"/>
                </a:tc>
                <a:tc>
                  <a:txBody>
                    <a:bodyPr/>
                    <a:lstStyle/>
                    <a:p>
                      <a:pPr marL="0" marR="0" algn="ctr">
                        <a:lnSpc>
                          <a:spcPct val="107000"/>
                        </a:lnSpc>
                        <a:spcBef>
                          <a:spcPts val="0"/>
                        </a:spcBef>
                        <a:spcAft>
                          <a:spcPts val="0"/>
                        </a:spcAft>
                      </a:pPr>
                      <a:r>
                        <a:rPr lang="en-US" sz="1600">
                          <a:effectLst/>
                          <a:latin typeface="Arial Narrow" panose="020B0606020202030204" pitchFamily="34" charset="0"/>
                        </a:rPr>
                        <a:t>Oromia</a:t>
                      </a:r>
                      <a:endParaRPr lang="en-US" sz="1600">
                        <a:effectLst/>
                        <a:latin typeface="Arial Narrow" panose="020B0606020202030204" pitchFamily="34" charset="0"/>
                        <a:ea typeface="Times New Roman"/>
                        <a:cs typeface="Times New Roman"/>
                      </a:endParaRPr>
                    </a:p>
                  </a:txBody>
                  <a:tcPr marL="20900" marR="20900" marT="0" marB="0"/>
                </a:tc>
                <a:tc>
                  <a:txBody>
                    <a:bodyPr/>
                    <a:lstStyle/>
                    <a:p>
                      <a:pPr marL="0" marR="0" algn="ctr">
                        <a:lnSpc>
                          <a:spcPct val="107000"/>
                        </a:lnSpc>
                        <a:spcBef>
                          <a:spcPts val="0"/>
                        </a:spcBef>
                        <a:spcAft>
                          <a:spcPts val="0"/>
                        </a:spcAft>
                      </a:pPr>
                      <a:r>
                        <a:rPr lang="en-US" sz="1600" dirty="0" err="1">
                          <a:effectLst/>
                          <a:latin typeface="Arial Narrow" panose="020B0606020202030204" pitchFamily="34" charset="0"/>
                        </a:rPr>
                        <a:t>Arsi</a:t>
                      </a:r>
                      <a:r>
                        <a:rPr lang="en-US" sz="1600" baseline="0" dirty="0">
                          <a:effectLst/>
                          <a:latin typeface="Arial Narrow" panose="020B0606020202030204" pitchFamily="34" charset="0"/>
                        </a:rPr>
                        <a:t> </a:t>
                      </a:r>
                      <a:r>
                        <a:rPr lang="en-US" sz="1600" baseline="0" dirty="0" err="1">
                          <a:effectLst/>
                          <a:latin typeface="Arial Narrow" panose="020B0606020202030204" pitchFamily="34" charset="0"/>
                        </a:rPr>
                        <a:t>Negelle</a:t>
                      </a:r>
                      <a:endParaRPr lang="en-US" sz="1600" dirty="0">
                        <a:effectLst/>
                        <a:latin typeface="Arial Narrow" panose="020B0606020202030204" pitchFamily="34" charset="0"/>
                        <a:ea typeface="Times New Roman"/>
                        <a:cs typeface="Times New Roman"/>
                      </a:endParaRPr>
                    </a:p>
                  </a:txBody>
                  <a:tcPr marL="20900" marR="20900" marT="0" marB="0"/>
                </a:tc>
                <a:tc>
                  <a:txBody>
                    <a:bodyPr/>
                    <a:lstStyle/>
                    <a:p>
                      <a:pPr marL="0" marR="0" algn="just">
                        <a:lnSpc>
                          <a:spcPct val="107000"/>
                        </a:lnSpc>
                        <a:spcBef>
                          <a:spcPts val="0"/>
                        </a:spcBef>
                        <a:spcAft>
                          <a:spcPts val="0"/>
                        </a:spcAft>
                      </a:pPr>
                      <a:r>
                        <a:rPr lang="en-US" sz="1600" dirty="0">
                          <a:effectLst/>
                          <a:latin typeface="Arial Narrow" panose="020B0606020202030204" pitchFamily="34" charset="0"/>
                        </a:rPr>
                        <a:t>Clinical service/treatment, </a:t>
                      </a:r>
                      <a:endParaRPr lang="en-US" sz="1600" dirty="0">
                        <a:effectLst/>
                        <a:latin typeface="Arial Narrow" panose="020B0606020202030204" pitchFamily="34" charset="0"/>
                        <a:ea typeface="Times New Roman"/>
                        <a:cs typeface="Times New Roman"/>
                      </a:endParaRPr>
                    </a:p>
                  </a:txBody>
                  <a:tcPr marL="20900" marR="20900" marT="0" marB="0"/>
                </a:tc>
                <a:tc>
                  <a:txBody>
                    <a:bodyPr/>
                    <a:lstStyle/>
                    <a:p>
                      <a:pPr marL="0" marR="0" algn="just">
                        <a:lnSpc>
                          <a:spcPct val="107000"/>
                        </a:lnSpc>
                        <a:spcBef>
                          <a:spcPts val="0"/>
                        </a:spcBef>
                        <a:spcAft>
                          <a:spcPts val="0"/>
                        </a:spcAft>
                      </a:pPr>
                      <a:r>
                        <a:rPr lang="en-US" sz="1600" dirty="0">
                          <a:effectLst/>
                          <a:latin typeface="Arial Narrow" panose="020B0606020202030204" pitchFamily="34" charset="0"/>
                        </a:rPr>
                        <a:t> </a:t>
                      </a:r>
                      <a:r>
                        <a:rPr lang="en-US" sz="1600" dirty="0" err="1">
                          <a:effectLst/>
                          <a:latin typeface="Arial Narrow" panose="020B0606020202030204" pitchFamily="34" charset="0"/>
                        </a:rPr>
                        <a:t>Nagesso</a:t>
                      </a:r>
                      <a:r>
                        <a:rPr lang="en-US" sz="1600" dirty="0">
                          <a:effectLst/>
                          <a:latin typeface="Arial Narrow" panose="020B0606020202030204" pitchFamily="34" charset="0"/>
                        </a:rPr>
                        <a:t> </a:t>
                      </a:r>
                      <a:r>
                        <a:rPr lang="en-US" sz="1600" dirty="0" err="1">
                          <a:effectLst/>
                          <a:latin typeface="Arial Narrow" panose="020B0606020202030204" pitchFamily="34" charset="0"/>
                        </a:rPr>
                        <a:t>Ukula</a:t>
                      </a:r>
                      <a:r>
                        <a:rPr lang="en-US" sz="1600" dirty="0">
                          <a:effectLst/>
                          <a:latin typeface="Arial Narrow" panose="020B0606020202030204" pitchFamily="34" charset="0"/>
                        </a:rPr>
                        <a:t> private clinic</a:t>
                      </a:r>
                      <a:endParaRPr lang="en-US" sz="1600" dirty="0">
                        <a:effectLst/>
                        <a:latin typeface="Arial Narrow" panose="020B0606020202030204" pitchFamily="34" charset="0"/>
                        <a:ea typeface="Times New Roman"/>
                        <a:cs typeface="Times New Roman"/>
                      </a:endParaRPr>
                    </a:p>
                  </a:txBody>
                  <a:tcPr marL="20900" marR="20900" marT="0" marB="0"/>
                </a:tc>
                <a:extLst>
                  <a:ext uri="{0D108BD9-81ED-4DB2-BD59-A6C34878D82A}">
                    <a16:rowId xmlns:a16="http://schemas.microsoft.com/office/drawing/2014/main" val="10005"/>
                  </a:ext>
                </a:extLst>
              </a:tr>
              <a:tr h="534041">
                <a:tc>
                  <a:txBody>
                    <a:bodyPr/>
                    <a:lstStyle/>
                    <a:p>
                      <a:pPr marL="0" marR="0" algn="just">
                        <a:lnSpc>
                          <a:spcPct val="107000"/>
                        </a:lnSpc>
                        <a:spcBef>
                          <a:spcPts val="0"/>
                        </a:spcBef>
                        <a:spcAft>
                          <a:spcPts val="0"/>
                        </a:spcAft>
                      </a:pPr>
                      <a:r>
                        <a:rPr lang="en-US" sz="1600" dirty="0">
                          <a:effectLst/>
                          <a:latin typeface="Arial Narrow" panose="020B0606020202030204" pitchFamily="34" charset="0"/>
                        </a:rPr>
                        <a:t>Model V:	Clinical service by regional-woreda-</a:t>
                      </a:r>
                      <a:r>
                        <a:rPr lang="en-US" sz="1600" dirty="0" err="1">
                          <a:effectLst/>
                          <a:latin typeface="Arial Narrow" panose="020B0606020202030204" pitchFamily="34" charset="0"/>
                        </a:rPr>
                        <a:t>kebele</a:t>
                      </a:r>
                      <a:r>
                        <a:rPr lang="en-US" sz="1600" dirty="0">
                          <a:effectLst/>
                          <a:latin typeface="Arial Narrow" panose="020B0606020202030204" pitchFamily="34" charset="0"/>
                        </a:rPr>
                        <a:t> privates</a:t>
                      </a:r>
                      <a:endParaRPr lang="en-US" sz="1600" dirty="0">
                        <a:effectLst/>
                        <a:latin typeface="Arial Narrow" panose="020B0606020202030204" pitchFamily="34" charset="0"/>
                        <a:ea typeface="Times New Roman"/>
                        <a:cs typeface="Times New Roman"/>
                      </a:endParaRPr>
                    </a:p>
                  </a:txBody>
                  <a:tcPr marL="20900" marR="20900" marT="0" marB="0"/>
                </a:tc>
                <a:tc>
                  <a:txBody>
                    <a:bodyPr/>
                    <a:lstStyle/>
                    <a:p>
                      <a:pPr marL="0" marR="0" algn="ctr">
                        <a:lnSpc>
                          <a:spcPct val="107000"/>
                        </a:lnSpc>
                        <a:spcBef>
                          <a:spcPts val="0"/>
                        </a:spcBef>
                        <a:spcAft>
                          <a:spcPts val="0"/>
                        </a:spcAft>
                      </a:pPr>
                      <a:r>
                        <a:rPr lang="en-US" sz="1600">
                          <a:effectLst/>
                          <a:latin typeface="Arial Narrow" panose="020B0606020202030204" pitchFamily="34" charset="0"/>
                        </a:rPr>
                        <a:t>Somali</a:t>
                      </a:r>
                      <a:endParaRPr lang="en-US" sz="1600">
                        <a:effectLst/>
                        <a:latin typeface="Arial Narrow" panose="020B0606020202030204" pitchFamily="34" charset="0"/>
                        <a:ea typeface="Times New Roman"/>
                        <a:cs typeface="Times New Roman"/>
                      </a:endParaRPr>
                    </a:p>
                  </a:txBody>
                  <a:tcPr marL="20900" marR="20900" marT="0" marB="0"/>
                </a:tc>
                <a:tc>
                  <a:txBody>
                    <a:bodyPr/>
                    <a:lstStyle/>
                    <a:p>
                      <a:pPr marL="0" marR="0" algn="ctr">
                        <a:lnSpc>
                          <a:spcPct val="107000"/>
                        </a:lnSpc>
                        <a:spcBef>
                          <a:spcPts val="0"/>
                        </a:spcBef>
                        <a:spcAft>
                          <a:spcPts val="0"/>
                        </a:spcAft>
                      </a:pPr>
                      <a:r>
                        <a:rPr lang="en-US" sz="1600">
                          <a:effectLst/>
                          <a:latin typeface="Arial Narrow" panose="020B0606020202030204" pitchFamily="34" charset="0"/>
                        </a:rPr>
                        <a:t>Hargelle</a:t>
                      </a:r>
                      <a:endParaRPr lang="en-US" sz="1600">
                        <a:effectLst/>
                        <a:latin typeface="Arial Narrow" panose="020B0606020202030204" pitchFamily="34" charset="0"/>
                        <a:ea typeface="Times New Roman"/>
                        <a:cs typeface="Times New Roman"/>
                      </a:endParaRPr>
                    </a:p>
                  </a:txBody>
                  <a:tcPr marL="20900" marR="20900" marT="0" marB="0"/>
                </a:tc>
                <a:tc>
                  <a:txBody>
                    <a:bodyPr/>
                    <a:lstStyle/>
                    <a:p>
                      <a:pPr marL="0" marR="0" algn="just">
                        <a:lnSpc>
                          <a:spcPct val="107000"/>
                        </a:lnSpc>
                        <a:spcBef>
                          <a:spcPts val="0"/>
                        </a:spcBef>
                        <a:spcAft>
                          <a:spcPts val="0"/>
                        </a:spcAft>
                      </a:pPr>
                      <a:r>
                        <a:rPr lang="en-US" sz="1600">
                          <a:effectLst/>
                          <a:latin typeface="Arial Narrow" panose="020B0606020202030204" pitchFamily="34" charset="0"/>
                        </a:rPr>
                        <a:t>Clinical service</a:t>
                      </a:r>
                    </a:p>
                    <a:p>
                      <a:pPr marL="0" marR="0" algn="just">
                        <a:lnSpc>
                          <a:spcPct val="107000"/>
                        </a:lnSpc>
                        <a:spcBef>
                          <a:spcPts val="0"/>
                        </a:spcBef>
                        <a:spcAft>
                          <a:spcPts val="0"/>
                        </a:spcAft>
                      </a:pPr>
                      <a:r>
                        <a:rPr lang="en-US" sz="1600">
                          <a:effectLst/>
                          <a:latin typeface="Arial Narrow" panose="020B0606020202030204" pitchFamily="34" charset="0"/>
                        </a:rPr>
                        <a:t> </a:t>
                      </a:r>
                      <a:endParaRPr lang="en-US" sz="1600">
                        <a:effectLst/>
                        <a:latin typeface="Arial Narrow" panose="020B0606020202030204" pitchFamily="34" charset="0"/>
                        <a:ea typeface="Times New Roman"/>
                        <a:cs typeface="Times New Roman"/>
                      </a:endParaRPr>
                    </a:p>
                  </a:txBody>
                  <a:tcPr marL="20900" marR="20900" marT="0" marB="0"/>
                </a:tc>
                <a:tc>
                  <a:txBody>
                    <a:bodyPr/>
                    <a:lstStyle/>
                    <a:p>
                      <a:pPr marL="0" marR="0" algn="just">
                        <a:lnSpc>
                          <a:spcPct val="107000"/>
                        </a:lnSpc>
                        <a:spcBef>
                          <a:spcPts val="0"/>
                        </a:spcBef>
                        <a:spcAft>
                          <a:spcPts val="0"/>
                        </a:spcAft>
                      </a:pPr>
                      <a:r>
                        <a:rPr lang="en-US" sz="1600" dirty="0">
                          <a:effectLst/>
                          <a:latin typeface="Arial Narrow" panose="020B0606020202030204" pitchFamily="34" charset="0"/>
                        </a:rPr>
                        <a:t> Bilal private vet pharmacy</a:t>
                      </a:r>
                    </a:p>
                    <a:p>
                      <a:pPr marL="0" marR="0" algn="just">
                        <a:lnSpc>
                          <a:spcPct val="107000"/>
                        </a:lnSpc>
                        <a:spcBef>
                          <a:spcPts val="0"/>
                        </a:spcBef>
                        <a:spcAft>
                          <a:spcPts val="0"/>
                        </a:spcAft>
                      </a:pPr>
                      <a:r>
                        <a:rPr lang="en-US" sz="1600" dirty="0" err="1">
                          <a:effectLst/>
                          <a:latin typeface="Arial Narrow" panose="020B0606020202030204" pitchFamily="34" charset="0"/>
                        </a:rPr>
                        <a:t>Kebele</a:t>
                      </a:r>
                      <a:r>
                        <a:rPr lang="en-US" sz="1600" dirty="0">
                          <a:effectLst/>
                          <a:latin typeface="Arial Narrow" panose="020B0606020202030204" pitchFamily="34" charset="0"/>
                        </a:rPr>
                        <a:t> CAHWs</a:t>
                      </a:r>
                      <a:endParaRPr lang="en-US" sz="1600" dirty="0">
                        <a:effectLst/>
                        <a:latin typeface="Arial Narrow" panose="020B0606020202030204" pitchFamily="34" charset="0"/>
                        <a:ea typeface="Times New Roman"/>
                        <a:cs typeface="Times New Roman"/>
                      </a:endParaRPr>
                    </a:p>
                  </a:txBody>
                  <a:tcPr marL="20900" marR="20900" marT="0" marB="0"/>
                </a:tc>
                <a:extLst>
                  <a:ext uri="{0D108BD9-81ED-4DB2-BD59-A6C34878D82A}">
                    <a16:rowId xmlns:a16="http://schemas.microsoft.com/office/drawing/2014/main" val="10006"/>
                  </a:ext>
                </a:extLst>
              </a:tr>
              <a:tr h="534041">
                <a:tc>
                  <a:txBody>
                    <a:bodyPr/>
                    <a:lstStyle/>
                    <a:p>
                      <a:pPr marL="0" marR="0" algn="just">
                        <a:lnSpc>
                          <a:spcPct val="107000"/>
                        </a:lnSpc>
                        <a:spcBef>
                          <a:spcPts val="0"/>
                        </a:spcBef>
                        <a:spcAft>
                          <a:spcPts val="0"/>
                        </a:spcAft>
                      </a:pPr>
                      <a:r>
                        <a:rPr lang="en-US" sz="1600">
                          <a:effectLst/>
                          <a:latin typeface="Arial Narrow" panose="020B0606020202030204" pitchFamily="34" charset="0"/>
                        </a:rPr>
                        <a:t>Model VI: Community-based women vaccinator for NCD control</a:t>
                      </a:r>
                      <a:endParaRPr lang="en-US" sz="1600">
                        <a:effectLst/>
                        <a:latin typeface="Arial Narrow" panose="020B0606020202030204" pitchFamily="34" charset="0"/>
                        <a:ea typeface="Times New Roman"/>
                        <a:cs typeface="Times New Roman"/>
                      </a:endParaRPr>
                    </a:p>
                  </a:txBody>
                  <a:tcPr marL="20900" marR="20900" marT="0" marB="0"/>
                </a:tc>
                <a:tc>
                  <a:txBody>
                    <a:bodyPr/>
                    <a:lstStyle/>
                    <a:p>
                      <a:pPr marL="0" marR="0" algn="ctr">
                        <a:lnSpc>
                          <a:spcPct val="107000"/>
                        </a:lnSpc>
                        <a:spcBef>
                          <a:spcPts val="0"/>
                        </a:spcBef>
                        <a:spcAft>
                          <a:spcPts val="0"/>
                        </a:spcAft>
                      </a:pPr>
                      <a:r>
                        <a:rPr lang="en-US" sz="1600">
                          <a:effectLst/>
                          <a:latin typeface="Arial Narrow" panose="020B0606020202030204" pitchFamily="34" charset="0"/>
                        </a:rPr>
                        <a:t>Amhara</a:t>
                      </a:r>
                      <a:endParaRPr lang="en-US" sz="1600">
                        <a:effectLst/>
                        <a:latin typeface="Arial Narrow" panose="020B0606020202030204" pitchFamily="34" charset="0"/>
                        <a:ea typeface="Times New Roman"/>
                        <a:cs typeface="Times New Roman"/>
                      </a:endParaRPr>
                    </a:p>
                  </a:txBody>
                  <a:tcPr marL="20900" marR="20900" marT="0" marB="0"/>
                </a:tc>
                <a:tc>
                  <a:txBody>
                    <a:bodyPr/>
                    <a:lstStyle/>
                    <a:p>
                      <a:pPr marL="0" marR="0" algn="ctr">
                        <a:lnSpc>
                          <a:spcPct val="107000"/>
                        </a:lnSpc>
                        <a:spcBef>
                          <a:spcPts val="0"/>
                        </a:spcBef>
                        <a:spcAft>
                          <a:spcPts val="0"/>
                        </a:spcAft>
                      </a:pPr>
                      <a:r>
                        <a:rPr lang="en-US" sz="1600">
                          <a:effectLst/>
                          <a:latin typeface="Arial Narrow" panose="020B0606020202030204" pitchFamily="34" charset="0"/>
                        </a:rPr>
                        <a:t>Banja</a:t>
                      </a:r>
                      <a:endParaRPr lang="en-US" sz="1600">
                        <a:effectLst/>
                        <a:latin typeface="Arial Narrow" panose="020B0606020202030204" pitchFamily="34" charset="0"/>
                        <a:ea typeface="Times New Roman"/>
                        <a:cs typeface="Times New Roman"/>
                      </a:endParaRPr>
                    </a:p>
                  </a:txBody>
                  <a:tcPr marL="20900" marR="20900" marT="0" marB="0"/>
                </a:tc>
                <a:tc>
                  <a:txBody>
                    <a:bodyPr/>
                    <a:lstStyle/>
                    <a:p>
                      <a:pPr marL="0" marR="0" algn="just">
                        <a:lnSpc>
                          <a:spcPct val="107000"/>
                        </a:lnSpc>
                        <a:spcBef>
                          <a:spcPts val="0"/>
                        </a:spcBef>
                        <a:spcAft>
                          <a:spcPts val="0"/>
                        </a:spcAft>
                      </a:pPr>
                      <a:r>
                        <a:rPr lang="en-US" sz="1600" dirty="0">
                          <a:effectLst/>
                          <a:latin typeface="Arial Narrow" panose="020B0606020202030204" pitchFamily="34" charset="0"/>
                        </a:rPr>
                        <a:t>Newcastle Disease vaccination</a:t>
                      </a:r>
                      <a:endParaRPr lang="en-US" sz="1600" dirty="0">
                        <a:effectLst/>
                        <a:latin typeface="Arial Narrow" panose="020B0606020202030204" pitchFamily="34" charset="0"/>
                        <a:ea typeface="Times New Roman"/>
                        <a:cs typeface="Times New Roman"/>
                      </a:endParaRPr>
                    </a:p>
                  </a:txBody>
                  <a:tcPr marL="20900" marR="20900" marT="0" marB="0"/>
                </a:tc>
                <a:tc>
                  <a:txBody>
                    <a:bodyPr/>
                    <a:lstStyle/>
                    <a:p>
                      <a:pPr marL="0" marR="0" algn="just">
                        <a:lnSpc>
                          <a:spcPct val="107000"/>
                        </a:lnSpc>
                        <a:spcBef>
                          <a:spcPts val="0"/>
                        </a:spcBef>
                        <a:spcAft>
                          <a:spcPts val="0"/>
                        </a:spcAft>
                      </a:pPr>
                      <a:r>
                        <a:rPr lang="en-US" sz="1600" dirty="0" err="1">
                          <a:effectLst/>
                          <a:latin typeface="Arial Narrow" panose="020B0606020202030204" pitchFamily="34" charset="0"/>
                        </a:rPr>
                        <a:t>Kebele</a:t>
                      </a:r>
                      <a:r>
                        <a:rPr lang="en-US" sz="1600" dirty="0">
                          <a:effectLst/>
                          <a:latin typeface="Arial Narrow" panose="020B0606020202030204" pitchFamily="34" charset="0"/>
                        </a:rPr>
                        <a:t> Women vaccinator</a:t>
                      </a:r>
                      <a:endParaRPr lang="en-US" sz="1600" dirty="0">
                        <a:effectLst/>
                        <a:latin typeface="Arial Narrow" panose="020B0606020202030204" pitchFamily="34" charset="0"/>
                        <a:ea typeface="Times New Roman"/>
                        <a:cs typeface="Times New Roman"/>
                      </a:endParaRPr>
                    </a:p>
                  </a:txBody>
                  <a:tcPr marL="20900" marR="20900" marT="0" marB="0"/>
                </a:tc>
                <a:extLst>
                  <a:ext uri="{0D108BD9-81ED-4DB2-BD59-A6C34878D82A}">
                    <a16:rowId xmlns:a16="http://schemas.microsoft.com/office/drawing/2014/main" val="10007"/>
                  </a:ext>
                </a:extLst>
              </a:tr>
              <a:tr h="534041">
                <a:tc rowSpan="2">
                  <a:txBody>
                    <a:bodyPr/>
                    <a:lstStyle/>
                    <a:p>
                      <a:pPr marL="0" marR="0" algn="just">
                        <a:lnSpc>
                          <a:spcPct val="107000"/>
                        </a:lnSpc>
                        <a:spcBef>
                          <a:spcPts val="0"/>
                        </a:spcBef>
                        <a:spcAft>
                          <a:spcPts val="0"/>
                        </a:spcAft>
                      </a:pPr>
                      <a:r>
                        <a:rPr lang="en-US" sz="1600">
                          <a:effectLst/>
                          <a:latin typeface="Arial Narrow" panose="020B0606020202030204" pitchFamily="34" charset="0"/>
                        </a:rPr>
                        <a:t>Model VII: Strategic community-based endo- and ecto-parasite control by private service providers</a:t>
                      </a:r>
                      <a:endParaRPr lang="en-US" sz="1600">
                        <a:effectLst/>
                        <a:latin typeface="Arial Narrow" panose="020B0606020202030204" pitchFamily="34" charset="0"/>
                        <a:ea typeface="Times New Roman"/>
                        <a:cs typeface="Times New Roman"/>
                      </a:endParaRPr>
                    </a:p>
                  </a:txBody>
                  <a:tcPr marL="20900" marR="20900" marT="0" marB="0"/>
                </a:tc>
                <a:tc>
                  <a:txBody>
                    <a:bodyPr/>
                    <a:lstStyle/>
                    <a:p>
                      <a:pPr marL="0" marR="0" algn="ctr">
                        <a:lnSpc>
                          <a:spcPct val="107000"/>
                        </a:lnSpc>
                        <a:spcBef>
                          <a:spcPts val="0"/>
                        </a:spcBef>
                        <a:spcAft>
                          <a:spcPts val="0"/>
                        </a:spcAft>
                      </a:pPr>
                      <a:r>
                        <a:rPr lang="en-US" sz="1600">
                          <a:effectLst/>
                          <a:latin typeface="Arial Narrow" panose="020B0606020202030204" pitchFamily="34" charset="0"/>
                        </a:rPr>
                        <a:t>Somali</a:t>
                      </a:r>
                      <a:endParaRPr lang="en-US" sz="1600">
                        <a:effectLst/>
                        <a:latin typeface="Arial Narrow" panose="020B0606020202030204" pitchFamily="34" charset="0"/>
                        <a:ea typeface="Times New Roman"/>
                        <a:cs typeface="Times New Roman"/>
                      </a:endParaRPr>
                    </a:p>
                  </a:txBody>
                  <a:tcPr marL="20900" marR="20900" marT="0" marB="0"/>
                </a:tc>
                <a:tc>
                  <a:txBody>
                    <a:bodyPr/>
                    <a:lstStyle/>
                    <a:p>
                      <a:pPr marL="0" marR="0" algn="ctr">
                        <a:lnSpc>
                          <a:spcPct val="107000"/>
                        </a:lnSpc>
                        <a:spcBef>
                          <a:spcPts val="0"/>
                        </a:spcBef>
                        <a:spcAft>
                          <a:spcPts val="0"/>
                        </a:spcAft>
                      </a:pPr>
                      <a:r>
                        <a:rPr lang="en-US" sz="1600">
                          <a:effectLst/>
                          <a:latin typeface="Arial Narrow" panose="020B0606020202030204" pitchFamily="34" charset="0"/>
                        </a:rPr>
                        <a:t>Deghabour</a:t>
                      </a:r>
                      <a:endParaRPr lang="en-US" sz="1600">
                        <a:effectLst/>
                        <a:latin typeface="Arial Narrow" panose="020B0606020202030204" pitchFamily="34" charset="0"/>
                        <a:ea typeface="Times New Roman"/>
                        <a:cs typeface="Times New Roman"/>
                      </a:endParaRPr>
                    </a:p>
                  </a:txBody>
                  <a:tcPr marL="20900" marR="20900" marT="0" marB="0"/>
                </a:tc>
                <a:tc>
                  <a:txBody>
                    <a:bodyPr/>
                    <a:lstStyle/>
                    <a:p>
                      <a:pPr marL="0" marR="0" algn="just">
                        <a:lnSpc>
                          <a:spcPct val="107000"/>
                        </a:lnSpc>
                        <a:spcBef>
                          <a:spcPts val="0"/>
                        </a:spcBef>
                        <a:spcAft>
                          <a:spcPts val="0"/>
                        </a:spcAft>
                      </a:pPr>
                      <a:r>
                        <a:rPr lang="en-US" sz="1600">
                          <a:effectLst/>
                          <a:latin typeface="Arial Narrow" panose="020B0606020202030204" pitchFamily="34" charset="0"/>
                        </a:rPr>
                        <a:t>Ectoparasite and Endoparasites control</a:t>
                      </a:r>
                      <a:endParaRPr lang="en-US" sz="1600">
                        <a:effectLst/>
                        <a:latin typeface="Arial Narrow" panose="020B0606020202030204" pitchFamily="34" charset="0"/>
                        <a:ea typeface="Times New Roman"/>
                        <a:cs typeface="Times New Roman"/>
                      </a:endParaRPr>
                    </a:p>
                  </a:txBody>
                  <a:tcPr marL="20900" marR="20900" marT="0" marB="0"/>
                </a:tc>
                <a:tc>
                  <a:txBody>
                    <a:bodyPr/>
                    <a:lstStyle/>
                    <a:p>
                      <a:pPr marL="0" marR="0" algn="just">
                        <a:lnSpc>
                          <a:spcPct val="107000"/>
                        </a:lnSpc>
                        <a:spcBef>
                          <a:spcPts val="0"/>
                        </a:spcBef>
                        <a:spcAft>
                          <a:spcPts val="0"/>
                        </a:spcAft>
                      </a:pPr>
                      <a:r>
                        <a:rPr lang="en-US" sz="1600">
                          <a:effectLst/>
                          <a:latin typeface="Arial Narrow" panose="020B0606020202030204" pitchFamily="34" charset="0"/>
                        </a:rPr>
                        <a:t> Kebele Clinic</a:t>
                      </a:r>
                    </a:p>
                    <a:p>
                      <a:pPr marL="0" marR="0" algn="just">
                        <a:lnSpc>
                          <a:spcPct val="107000"/>
                        </a:lnSpc>
                        <a:spcBef>
                          <a:spcPts val="0"/>
                        </a:spcBef>
                        <a:spcAft>
                          <a:spcPts val="0"/>
                        </a:spcAft>
                      </a:pPr>
                      <a:r>
                        <a:rPr lang="en-US" sz="1600">
                          <a:effectLst/>
                          <a:latin typeface="Arial Narrow" panose="020B0606020202030204" pitchFamily="34" charset="0"/>
                        </a:rPr>
                        <a:t> kebele clinic/CAHW</a:t>
                      </a:r>
                      <a:endParaRPr lang="en-US" sz="1600">
                        <a:effectLst/>
                        <a:latin typeface="Arial Narrow" panose="020B0606020202030204" pitchFamily="34" charset="0"/>
                        <a:ea typeface="Times New Roman"/>
                        <a:cs typeface="Times New Roman"/>
                      </a:endParaRPr>
                    </a:p>
                  </a:txBody>
                  <a:tcPr marL="20900" marR="20900" marT="0" marB="0"/>
                </a:tc>
                <a:extLst>
                  <a:ext uri="{0D108BD9-81ED-4DB2-BD59-A6C34878D82A}">
                    <a16:rowId xmlns:a16="http://schemas.microsoft.com/office/drawing/2014/main" val="10008"/>
                  </a:ext>
                </a:extLst>
              </a:tr>
              <a:tr h="534041">
                <a:tc vMerge="1">
                  <a:txBody>
                    <a:bodyPr/>
                    <a:lstStyle/>
                    <a:p>
                      <a:endParaRPr lang="en-US"/>
                    </a:p>
                  </a:txBody>
                  <a:tcPr/>
                </a:tc>
                <a:tc>
                  <a:txBody>
                    <a:bodyPr/>
                    <a:lstStyle/>
                    <a:p>
                      <a:pPr marL="0" marR="0" algn="ctr">
                        <a:lnSpc>
                          <a:spcPct val="107000"/>
                        </a:lnSpc>
                        <a:spcBef>
                          <a:spcPts val="0"/>
                        </a:spcBef>
                        <a:spcAft>
                          <a:spcPts val="0"/>
                        </a:spcAft>
                      </a:pPr>
                      <a:r>
                        <a:rPr lang="en-US" sz="1600">
                          <a:effectLst/>
                          <a:latin typeface="Arial Narrow" panose="020B0606020202030204" pitchFamily="34" charset="0"/>
                        </a:rPr>
                        <a:t>Oromia</a:t>
                      </a:r>
                      <a:endParaRPr lang="en-US" sz="1600">
                        <a:effectLst/>
                        <a:latin typeface="Arial Narrow" panose="020B0606020202030204" pitchFamily="34" charset="0"/>
                        <a:ea typeface="Times New Roman"/>
                        <a:cs typeface="Times New Roman"/>
                      </a:endParaRPr>
                    </a:p>
                  </a:txBody>
                  <a:tcPr marL="20900" marR="20900" marT="0" marB="0"/>
                </a:tc>
                <a:tc>
                  <a:txBody>
                    <a:bodyPr/>
                    <a:lstStyle/>
                    <a:p>
                      <a:pPr marL="0" marR="0" algn="ctr">
                        <a:lnSpc>
                          <a:spcPct val="107000"/>
                        </a:lnSpc>
                        <a:spcBef>
                          <a:spcPts val="0"/>
                        </a:spcBef>
                        <a:spcAft>
                          <a:spcPts val="0"/>
                        </a:spcAft>
                      </a:pPr>
                      <a:r>
                        <a:rPr lang="en-US" sz="1600">
                          <a:effectLst/>
                          <a:latin typeface="Arial Narrow" panose="020B0606020202030204" pitchFamily="34" charset="0"/>
                        </a:rPr>
                        <a:t>Dire Inchini</a:t>
                      </a:r>
                      <a:endParaRPr lang="en-US" sz="1600">
                        <a:effectLst/>
                        <a:latin typeface="Arial Narrow" panose="020B0606020202030204" pitchFamily="34" charset="0"/>
                        <a:ea typeface="Times New Roman"/>
                        <a:cs typeface="Times New Roman"/>
                      </a:endParaRPr>
                    </a:p>
                  </a:txBody>
                  <a:tcPr marL="20900" marR="20900" marT="0" marB="0"/>
                </a:tc>
                <a:tc>
                  <a:txBody>
                    <a:bodyPr/>
                    <a:lstStyle/>
                    <a:p>
                      <a:pPr marL="0" marR="0" algn="just">
                        <a:lnSpc>
                          <a:spcPct val="107000"/>
                        </a:lnSpc>
                        <a:spcBef>
                          <a:spcPts val="0"/>
                        </a:spcBef>
                        <a:spcAft>
                          <a:spcPts val="0"/>
                        </a:spcAft>
                      </a:pPr>
                      <a:r>
                        <a:rPr lang="en-US" sz="1600">
                          <a:effectLst/>
                          <a:latin typeface="Arial Narrow" panose="020B0606020202030204" pitchFamily="34" charset="0"/>
                        </a:rPr>
                        <a:t>strategic deworming &amp; spraying</a:t>
                      </a:r>
                      <a:endParaRPr lang="en-US" sz="1600">
                        <a:effectLst/>
                        <a:latin typeface="Arial Narrow" panose="020B0606020202030204" pitchFamily="34" charset="0"/>
                        <a:ea typeface="Times New Roman"/>
                        <a:cs typeface="Times New Roman"/>
                      </a:endParaRPr>
                    </a:p>
                  </a:txBody>
                  <a:tcPr marL="20900" marR="20900" marT="0" marB="0"/>
                </a:tc>
                <a:tc>
                  <a:txBody>
                    <a:bodyPr/>
                    <a:lstStyle/>
                    <a:p>
                      <a:pPr marL="0" marR="0" algn="just">
                        <a:lnSpc>
                          <a:spcPct val="107000"/>
                        </a:lnSpc>
                        <a:spcBef>
                          <a:spcPts val="0"/>
                        </a:spcBef>
                        <a:spcAft>
                          <a:spcPts val="0"/>
                        </a:spcAft>
                      </a:pPr>
                      <a:r>
                        <a:rPr lang="en-US" sz="1600">
                          <a:effectLst/>
                          <a:latin typeface="Arial Narrow" panose="020B0606020202030204" pitchFamily="34" charset="0"/>
                        </a:rPr>
                        <a:t> woreda Clinic/drug shop</a:t>
                      </a:r>
                      <a:endParaRPr lang="en-US" sz="1600">
                        <a:effectLst/>
                        <a:latin typeface="Arial Narrow" panose="020B0606020202030204" pitchFamily="34" charset="0"/>
                        <a:ea typeface="Times New Roman"/>
                        <a:cs typeface="Times New Roman"/>
                      </a:endParaRPr>
                    </a:p>
                  </a:txBody>
                  <a:tcPr marL="20900" marR="20900" marT="0" marB="0"/>
                </a:tc>
                <a:extLst>
                  <a:ext uri="{0D108BD9-81ED-4DB2-BD59-A6C34878D82A}">
                    <a16:rowId xmlns:a16="http://schemas.microsoft.com/office/drawing/2014/main" val="10009"/>
                  </a:ext>
                </a:extLst>
              </a:tr>
              <a:tr h="534041">
                <a:tc>
                  <a:txBody>
                    <a:bodyPr/>
                    <a:lstStyle/>
                    <a:p>
                      <a:pPr marL="0" marR="0" algn="just">
                        <a:lnSpc>
                          <a:spcPct val="107000"/>
                        </a:lnSpc>
                        <a:spcBef>
                          <a:spcPts val="0"/>
                        </a:spcBef>
                        <a:spcAft>
                          <a:spcPts val="0"/>
                        </a:spcAft>
                      </a:pPr>
                      <a:r>
                        <a:rPr lang="en-US" sz="1600" dirty="0">
                          <a:effectLst/>
                          <a:latin typeface="Arial Narrow" panose="020B0606020202030204" pitchFamily="34" charset="0"/>
                        </a:rPr>
                        <a:t>Model VIII: Leasing </a:t>
                      </a:r>
                      <a:r>
                        <a:rPr lang="en-US" sz="1600" dirty="0" err="1">
                          <a:effectLst/>
                          <a:latin typeface="Arial Narrow" panose="020B0606020202030204" pitchFamily="34" charset="0"/>
                        </a:rPr>
                        <a:t>Kebele</a:t>
                      </a:r>
                      <a:r>
                        <a:rPr lang="en-US" sz="1600" dirty="0">
                          <a:effectLst/>
                          <a:latin typeface="Arial Narrow" panose="020B0606020202030204" pitchFamily="34" charset="0"/>
                        </a:rPr>
                        <a:t> AHP to jobless vets</a:t>
                      </a:r>
                      <a:endParaRPr lang="en-US" sz="1600" dirty="0">
                        <a:effectLst/>
                        <a:latin typeface="Arial Narrow" panose="020B0606020202030204" pitchFamily="34" charset="0"/>
                        <a:ea typeface="Times New Roman"/>
                        <a:cs typeface="Times New Roman"/>
                      </a:endParaRPr>
                    </a:p>
                  </a:txBody>
                  <a:tcPr marL="20900" marR="20900" marT="0" marB="0"/>
                </a:tc>
                <a:tc>
                  <a:txBody>
                    <a:bodyPr/>
                    <a:lstStyle/>
                    <a:p>
                      <a:pPr marL="0" marR="0" algn="ctr">
                        <a:lnSpc>
                          <a:spcPct val="107000"/>
                        </a:lnSpc>
                        <a:spcBef>
                          <a:spcPts val="0"/>
                        </a:spcBef>
                        <a:spcAft>
                          <a:spcPts val="0"/>
                        </a:spcAft>
                      </a:pPr>
                      <a:r>
                        <a:rPr lang="en-US" sz="1600" dirty="0">
                          <a:effectLst/>
                          <a:latin typeface="Arial Narrow" panose="020B0606020202030204" pitchFamily="34" charset="0"/>
                        </a:rPr>
                        <a:t>Amhara</a:t>
                      </a:r>
                      <a:endParaRPr lang="en-US" sz="1600" dirty="0">
                        <a:effectLst/>
                        <a:latin typeface="Arial Narrow" panose="020B0606020202030204" pitchFamily="34" charset="0"/>
                        <a:ea typeface="Times New Roman"/>
                        <a:cs typeface="Times New Roman"/>
                      </a:endParaRPr>
                    </a:p>
                  </a:txBody>
                  <a:tcPr marL="20900" marR="20900" marT="0" marB="0"/>
                </a:tc>
                <a:tc>
                  <a:txBody>
                    <a:bodyPr/>
                    <a:lstStyle/>
                    <a:p>
                      <a:pPr marL="0" marR="0" algn="ctr">
                        <a:lnSpc>
                          <a:spcPct val="107000"/>
                        </a:lnSpc>
                        <a:spcBef>
                          <a:spcPts val="0"/>
                        </a:spcBef>
                        <a:spcAft>
                          <a:spcPts val="0"/>
                        </a:spcAft>
                      </a:pPr>
                      <a:r>
                        <a:rPr lang="en-US" sz="1600" dirty="0">
                          <a:effectLst/>
                          <a:latin typeface="Arial Narrow" panose="020B0606020202030204" pitchFamily="34" charset="0"/>
                        </a:rPr>
                        <a:t> AHPs in 5 Sites</a:t>
                      </a:r>
                      <a:endParaRPr lang="en-US" sz="1600" dirty="0">
                        <a:effectLst/>
                        <a:latin typeface="Arial Narrow" panose="020B0606020202030204" pitchFamily="34" charset="0"/>
                        <a:ea typeface="Times New Roman"/>
                        <a:cs typeface="Times New Roman"/>
                      </a:endParaRPr>
                    </a:p>
                  </a:txBody>
                  <a:tcPr marL="20900" marR="20900" marT="0" marB="0"/>
                </a:tc>
                <a:tc>
                  <a:txBody>
                    <a:bodyPr/>
                    <a:lstStyle/>
                    <a:p>
                      <a:pPr marL="0" marR="0" algn="just">
                        <a:lnSpc>
                          <a:spcPct val="107000"/>
                        </a:lnSpc>
                        <a:spcBef>
                          <a:spcPts val="0"/>
                        </a:spcBef>
                        <a:spcAft>
                          <a:spcPts val="0"/>
                        </a:spcAft>
                      </a:pPr>
                      <a:r>
                        <a:rPr lang="en-US" sz="1600">
                          <a:effectLst/>
                          <a:latin typeface="Arial Narrow" panose="020B0606020202030204" pitchFamily="34" charset="0"/>
                        </a:rPr>
                        <a:t>Clinical service</a:t>
                      </a:r>
                      <a:endParaRPr lang="en-US" sz="1600">
                        <a:effectLst/>
                        <a:latin typeface="Arial Narrow" panose="020B0606020202030204" pitchFamily="34" charset="0"/>
                        <a:ea typeface="Times New Roman"/>
                        <a:cs typeface="Times New Roman"/>
                      </a:endParaRPr>
                    </a:p>
                  </a:txBody>
                  <a:tcPr marL="20900" marR="20900" marT="0" marB="0"/>
                </a:tc>
                <a:tc>
                  <a:txBody>
                    <a:bodyPr/>
                    <a:lstStyle/>
                    <a:p>
                      <a:pPr marL="0" marR="0" algn="just">
                        <a:lnSpc>
                          <a:spcPct val="107000"/>
                        </a:lnSpc>
                        <a:spcBef>
                          <a:spcPts val="0"/>
                        </a:spcBef>
                        <a:spcAft>
                          <a:spcPts val="0"/>
                        </a:spcAft>
                      </a:pPr>
                      <a:r>
                        <a:rPr lang="en-US" sz="1600" dirty="0">
                          <a:effectLst/>
                          <a:latin typeface="Arial Narrow" panose="020B0606020202030204" pitchFamily="34" charset="0"/>
                        </a:rPr>
                        <a:t> private vets in cooperatives</a:t>
                      </a:r>
                      <a:endParaRPr lang="en-US" sz="1600" dirty="0">
                        <a:effectLst/>
                        <a:latin typeface="Arial Narrow" panose="020B0606020202030204" pitchFamily="34" charset="0"/>
                        <a:ea typeface="Times New Roman"/>
                        <a:cs typeface="Times New Roman"/>
                      </a:endParaRPr>
                    </a:p>
                  </a:txBody>
                  <a:tcPr marL="20900" marR="20900" marT="0" marB="0"/>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26271317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ntent Placeholder 15">
            <a:extLst>
              <a:ext uri="{FF2B5EF4-FFF2-40B4-BE49-F238E27FC236}">
                <a16:creationId xmlns:a16="http://schemas.microsoft.com/office/drawing/2014/main" id="{3073A2F5-2ADA-B348-9013-5D1D54B7F2BF}"/>
              </a:ext>
            </a:extLst>
          </p:cNvPr>
          <p:cNvSpPr>
            <a:spLocks noGrp="1"/>
          </p:cNvSpPr>
          <p:nvPr>
            <p:ph sz="quarter" idx="11"/>
          </p:nvPr>
        </p:nvSpPr>
        <p:spPr>
          <a:xfrm>
            <a:off x="609600" y="1343025"/>
            <a:ext cx="7237413" cy="4572000"/>
          </a:xfrm>
        </p:spPr>
        <p:txBody>
          <a:bodyPr/>
          <a:lstStyle/>
          <a:p>
            <a:pPr marL="457200" indent="-457200">
              <a:buFont typeface="Arial" panose="020B0604020202020204" pitchFamily="34" charset="0"/>
              <a:buChar char="•"/>
              <a:defRPr/>
            </a:pPr>
            <a:endParaRPr lang="en-US" dirty="0">
              <a:solidFill>
                <a:srgbClr val="292929"/>
              </a:solidFill>
            </a:endParaRPr>
          </a:p>
          <a:p>
            <a:pPr marL="457200" indent="-457200">
              <a:buFont typeface="Arial" panose="020B0604020202020204" pitchFamily="34" charset="0"/>
              <a:buChar char="•"/>
              <a:defRPr/>
            </a:pPr>
            <a:endParaRPr lang="en-US" dirty="0">
              <a:solidFill>
                <a:srgbClr val="292929"/>
              </a:solidFill>
            </a:endParaRPr>
          </a:p>
        </p:txBody>
      </p:sp>
      <p:sp>
        <p:nvSpPr>
          <p:cNvPr id="10" name="Content Placeholder 9">
            <a:extLst>
              <a:ext uri="{FF2B5EF4-FFF2-40B4-BE49-F238E27FC236}">
                <a16:creationId xmlns:a16="http://schemas.microsoft.com/office/drawing/2014/main" id="{B9C406D4-01D3-1AB7-5C90-9585E4FAF286}"/>
              </a:ext>
            </a:extLst>
          </p:cNvPr>
          <p:cNvSpPr txBox="1">
            <a:spLocks/>
          </p:cNvSpPr>
          <p:nvPr/>
        </p:nvSpPr>
        <p:spPr>
          <a:xfrm>
            <a:off x="691165" y="1532581"/>
            <a:ext cx="7744498" cy="4559126"/>
          </a:xfrm>
          <a:prstGeom prst="rect">
            <a:avLst/>
          </a:prstGeom>
          <a:solidFill>
            <a:schemeClr val="bg1"/>
          </a:solidFill>
          <a:ln>
            <a:solidFill>
              <a:srgbClr val="FFCD00"/>
            </a:solidFill>
          </a:ln>
        </p:spPr>
        <p:txBody>
          <a:bodyPr/>
          <a:lstStyle>
            <a:lvl1pPr marL="0" indent="0" algn="l" rtl="0" eaLnBrk="1" fontAlgn="base" hangingPunct="1">
              <a:lnSpc>
                <a:spcPct val="100000"/>
              </a:lnSpc>
              <a:spcBef>
                <a:spcPts val="0"/>
              </a:spcBef>
              <a:spcAft>
                <a:spcPts val="0"/>
              </a:spcAft>
              <a:buFont typeface="Arial" panose="020B0604020202020204" pitchFamily="34"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000" b="1" dirty="0">
              <a:solidFill>
                <a:srgbClr val="FF66CC"/>
              </a:solidFill>
            </a:endParaRPr>
          </a:p>
          <a:p>
            <a:pPr marL="1200160" lvl="1" indent="-457200" algn="just">
              <a:buFont typeface="Wingdings" panose="05000000000000000000" pitchFamily="2" charset="2"/>
              <a:buChar char="Ø"/>
            </a:pPr>
            <a:r>
              <a:rPr lang="en-US" sz="2000" dirty="0">
                <a:latin typeface="Arial" panose="020B0604020202020204" pitchFamily="34" charset="0"/>
                <a:cs typeface="Arial" panose="020B0604020202020204" pitchFamily="34" charset="0"/>
              </a:rPr>
              <a:t>Consultative, and community-based approach</a:t>
            </a:r>
          </a:p>
          <a:p>
            <a:pPr lvl="1" indent="0" algn="just">
              <a:buNone/>
            </a:pPr>
            <a:endParaRPr lang="en-US" sz="1600" dirty="0">
              <a:latin typeface="Arial" panose="020B0604020202020204" pitchFamily="34" charset="0"/>
              <a:cs typeface="Arial" panose="020B0604020202020204" pitchFamily="34" charset="0"/>
            </a:endParaRPr>
          </a:p>
          <a:p>
            <a:pPr marL="1200160" lvl="1" indent="-457200" algn="just">
              <a:buFont typeface="Wingdings" panose="05000000000000000000" pitchFamily="2" charset="2"/>
              <a:buChar char="Ø"/>
            </a:pPr>
            <a:r>
              <a:rPr lang="en-US" sz="2000" dirty="0">
                <a:solidFill>
                  <a:srgbClr val="FF66CC"/>
                </a:solidFill>
                <a:latin typeface="Arial" panose="020B0604020202020204" pitchFamily="34" charset="0"/>
                <a:cs typeface="Arial" panose="020B0604020202020204" pitchFamily="34" charset="0"/>
              </a:rPr>
              <a:t>Harmonizing</a:t>
            </a:r>
            <a:r>
              <a:rPr lang="en-US" sz="2000" dirty="0">
                <a:latin typeface="Arial" panose="020B0604020202020204" pitchFamily="34" charset="0"/>
                <a:cs typeface="Arial" panose="020B0604020202020204" pitchFamily="34" charset="0"/>
              </a:rPr>
              <a:t> efforts among grantees:                                 </a:t>
            </a:r>
            <a:r>
              <a:rPr lang="en-US" sz="1800" dirty="0">
                <a:solidFill>
                  <a:srgbClr val="FF66CC"/>
                </a:solidFill>
                <a:latin typeface="Arial" panose="020B0604020202020204" pitchFamily="34" charset="0"/>
                <a:cs typeface="Arial" panose="020B0604020202020204" pitchFamily="34" charset="0"/>
              </a:rPr>
              <a:t>E.g. Loan by ACSI/WALQO, Kits and training by ILRI/EVA</a:t>
            </a:r>
            <a:endParaRPr lang="en-US" sz="2000" dirty="0">
              <a:latin typeface="Arial" panose="020B0604020202020204" pitchFamily="34" charset="0"/>
              <a:cs typeface="Arial" panose="020B0604020202020204" pitchFamily="34" charset="0"/>
            </a:endParaRPr>
          </a:p>
          <a:p>
            <a:pPr marL="1200160" lvl="1" indent="-457200" algn="just">
              <a:buFont typeface="Wingdings" panose="05000000000000000000" pitchFamily="2" charset="2"/>
              <a:buChar char="Ø"/>
            </a:pPr>
            <a:endParaRPr lang="en-US" sz="1100" dirty="0">
              <a:latin typeface="Arial" panose="020B0604020202020204" pitchFamily="34" charset="0"/>
              <a:cs typeface="Arial" panose="020B0604020202020204" pitchFamily="34" charset="0"/>
            </a:endParaRPr>
          </a:p>
          <a:p>
            <a:pPr marL="1200160" lvl="1" indent="-457200" algn="just">
              <a:buFont typeface="Wingdings" panose="05000000000000000000" pitchFamily="2" charset="2"/>
              <a:buChar char="Ø"/>
            </a:pPr>
            <a:r>
              <a:rPr lang="en-US" sz="2000" dirty="0">
                <a:solidFill>
                  <a:srgbClr val="FF66CC"/>
                </a:solidFill>
                <a:latin typeface="Arial" panose="020B0604020202020204" pitchFamily="34" charset="0"/>
                <a:cs typeface="Arial" panose="020B0604020202020204" pitchFamily="34" charset="0"/>
              </a:rPr>
              <a:t>Cost sharing </a:t>
            </a:r>
            <a:r>
              <a:rPr lang="en-US" sz="2000" dirty="0">
                <a:latin typeface="Arial" panose="020B0604020202020204" pitchFamily="34" charset="0"/>
                <a:cs typeface="Arial" panose="020B0604020202020204" pitchFamily="34" charset="0"/>
              </a:rPr>
              <a:t>by community- sustainability</a:t>
            </a:r>
          </a:p>
          <a:p>
            <a:pPr lvl="1" indent="0" algn="just">
              <a:buNone/>
            </a:pPr>
            <a:endParaRPr lang="en-US" sz="2000" dirty="0">
              <a:latin typeface="Arial" panose="020B0604020202020204" pitchFamily="34" charset="0"/>
              <a:cs typeface="Arial" panose="020B0604020202020204" pitchFamily="34" charset="0"/>
            </a:endParaRPr>
          </a:p>
          <a:p>
            <a:pPr marL="1200160" lvl="1" indent="-457200" algn="just">
              <a:buFont typeface="Wingdings" panose="05000000000000000000" pitchFamily="2" charset="2"/>
              <a:buChar char="Ø"/>
            </a:pPr>
            <a:r>
              <a:rPr lang="en-US" sz="2000" dirty="0">
                <a:solidFill>
                  <a:srgbClr val="FF66CC"/>
                </a:solidFill>
                <a:latin typeface="Arial" panose="020B0604020202020204" pitchFamily="34" charset="0"/>
                <a:cs typeface="Arial" panose="020B0604020202020204" pitchFamily="34" charset="0"/>
              </a:rPr>
              <a:t>Networking </a:t>
            </a:r>
            <a:r>
              <a:rPr lang="en-US" sz="2000" dirty="0">
                <a:latin typeface="Arial" panose="020B0604020202020204" pitchFamily="34" charset="0"/>
                <a:cs typeface="Arial" panose="020B0604020202020204" pitchFamily="34" charset="0"/>
              </a:rPr>
              <a:t>among Private providers-Easy Drugs access</a:t>
            </a:r>
            <a:endParaRPr lang="en-US" sz="2000" dirty="0">
              <a:solidFill>
                <a:srgbClr val="FF66CC"/>
              </a:solidFill>
              <a:latin typeface="Arial" panose="020B0604020202020204" pitchFamily="34" charset="0"/>
              <a:cs typeface="Arial" panose="020B0604020202020204" pitchFamily="34" charset="0"/>
            </a:endParaRPr>
          </a:p>
          <a:p>
            <a:pPr lvl="1" indent="0" algn="just">
              <a:buNone/>
            </a:pPr>
            <a:endParaRPr lang="en-US" sz="1800" dirty="0">
              <a:solidFill>
                <a:srgbClr val="FF66CC"/>
              </a:solidFill>
              <a:latin typeface="Arial" panose="020B0604020202020204" pitchFamily="34" charset="0"/>
              <a:cs typeface="Arial" panose="020B0604020202020204" pitchFamily="34" charset="0"/>
            </a:endParaRPr>
          </a:p>
          <a:p>
            <a:pPr marL="1200160" lvl="1" indent="-457200" algn="just">
              <a:buFont typeface="Wingdings" panose="05000000000000000000" pitchFamily="2" charset="2"/>
              <a:buChar char="Ø"/>
            </a:pPr>
            <a:r>
              <a:rPr lang="en-US" sz="2000" dirty="0">
                <a:solidFill>
                  <a:srgbClr val="FF66CC"/>
                </a:solidFill>
                <a:latin typeface="Arial" panose="020B0604020202020204" pitchFamily="34" charset="0"/>
                <a:cs typeface="Arial" panose="020B0604020202020204" pitchFamily="34" charset="0"/>
              </a:rPr>
              <a:t>Gender </a:t>
            </a:r>
            <a:r>
              <a:rPr lang="en-US" sz="2000" dirty="0">
                <a:latin typeface="Arial" panose="020B0604020202020204" pitchFamily="34" charset="0"/>
                <a:cs typeface="Arial" panose="020B0604020202020204" pitchFamily="34" charset="0"/>
              </a:rPr>
              <a:t>Responsiveness across PPPs execution</a:t>
            </a:r>
          </a:p>
          <a:p>
            <a:pPr lvl="1" indent="0" algn="just">
              <a:buNone/>
            </a:pPr>
            <a:endParaRPr lang="en-US" sz="2000" dirty="0">
              <a:latin typeface="Arial" panose="020B0604020202020204" pitchFamily="34" charset="0"/>
              <a:cs typeface="Arial" panose="020B0604020202020204" pitchFamily="34" charset="0"/>
            </a:endParaRPr>
          </a:p>
          <a:p>
            <a:pPr marL="1200160" lvl="1" indent="-457200" algn="just">
              <a:buFont typeface="Wingdings" panose="05000000000000000000" pitchFamily="2" charset="2"/>
              <a:buChar char="Ø"/>
            </a:pPr>
            <a:r>
              <a:rPr lang="en-US" sz="2000" dirty="0">
                <a:solidFill>
                  <a:srgbClr val="FF66CC"/>
                </a:solidFill>
                <a:latin typeface="Arial" panose="020B0604020202020204" pitchFamily="34" charset="0"/>
                <a:cs typeface="Arial" panose="020B0604020202020204" pitchFamily="34" charset="0"/>
              </a:rPr>
              <a:t>Capacity </a:t>
            </a:r>
            <a:r>
              <a:rPr lang="en-US" sz="2000" dirty="0">
                <a:latin typeface="Arial" panose="020B0604020202020204" pitchFamily="34" charset="0"/>
                <a:cs typeface="Arial" panose="020B0604020202020204" pitchFamily="34" charset="0"/>
              </a:rPr>
              <a:t>building-</a:t>
            </a:r>
            <a:r>
              <a:rPr lang="en-US" sz="2000" dirty="0">
                <a:solidFill>
                  <a:srgbClr val="FF66CC"/>
                </a:solidFill>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focus on private actors, women/youth</a:t>
            </a:r>
          </a:p>
          <a:p>
            <a:pPr lvl="1" indent="0" algn="just">
              <a:buNone/>
            </a:pPr>
            <a:endParaRPr lang="en-US" sz="2400" b="1" dirty="0">
              <a:solidFill>
                <a:srgbClr val="FF66CC"/>
              </a:solidFill>
              <a:latin typeface="Arial" panose="020B0604020202020204" pitchFamily="34" charset="0"/>
              <a:cs typeface="Arial" panose="020B0604020202020204" pitchFamily="34" charset="0"/>
            </a:endParaRPr>
          </a:p>
          <a:p>
            <a:pPr marL="1200160" lvl="1" indent="-457200" algn="just">
              <a:buFont typeface="Wingdings" panose="05000000000000000000" pitchFamily="2" charset="2"/>
              <a:buChar char="Ø"/>
            </a:pPr>
            <a:r>
              <a:rPr lang="en-US" sz="2000" dirty="0">
                <a:latin typeface="Arial" panose="020B0604020202020204" pitchFamily="34" charset="0"/>
                <a:cs typeface="Arial" panose="020B0604020202020204" pitchFamily="34" charset="0"/>
              </a:rPr>
              <a:t>Adhere to Government policies</a:t>
            </a:r>
          </a:p>
          <a:p>
            <a:pPr lvl="1" indent="0" algn="just">
              <a:buNone/>
            </a:pPr>
            <a:endParaRPr lang="en-US" sz="1800" dirty="0">
              <a:latin typeface="Arial" panose="020B0604020202020204" pitchFamily="34" charset="0"/>
              <a:cs typeface="Arial" panose="020B0604020202020204" pitchFamily="34" charset="0"/>
            </a:endParaRPr>
          </a:p>
          <a:p>
            <a:pPr marL="457200" indent="-457200" algn="just">
              <a:buFont typeface="Arial" panose="020B0604020202020204" pitchFamily="34" charset="0"/>
              <a:buChar char="•"/>
            </a:pPr>
            <a:endParaRPr lang="en-US" sz="2400" dirty="0"/>
          </a:p>
          <a:p>
            <a:pPr marL="457200" indent="-457200" algn="just">
              <a:buFont typeface="Arial" panose="020B0604020202020204" pitchFamily="34" charset="0"/>
              <a:buChar char="•"/>
            </a:pPr>
            <a:endParaRPr lang="en-US" sz="2000" dirty="0">
              <a:solidFill>
                <a:srgbClr val="FF66CC"/>
              </a:solidFill>
              <a:latin typeface="Arial" panose="020B0604020202020204" pitchFamily="34" charset="0"/>
              <a:cs typeface="Arial" panose="020B0604020202020204" pitchFamily="34" charset="0"/>
            </a:endParaRPr>
          </a:p>
        </p:txBody>
      </p:sp>
      <p:sp>
        <p:nvSpPr>
          <p:cNvPr id="5" name="Content Placeholder 9">
            <a:extLst>
              <a:ext uri="{FF2B5EF4-FFF2-40B4-BE49-F238E27FC236}">
                <a16:creationId xmlns:a16="http://schemas.microsoft.com/office/drawing/2014/main" id="{B9C406D4-01D3-1AB7-5C90-9585E4FAF286}"/>
              </a:ext>
            </a:extLst>
          </p:cNvPr>
          <p:cNvSpPr txBox="1">
            <a:spLocks/>
          </p:cNvSpPr>
          <p:nvPr/>
        </p:nvSpPr>
        <p:spPr>
          <a:xfrm>
            <a:off x="622480" y="340290"/>
            <a:ext cx="7259390" cy="793050"/>
          </a:xfrm>
          <a:prstGeom prst="rect">
            <a:avLst/>
          </a:prstGeom>
          <a:solidFill>
            <a:schemeClr val="accent4">
              <a:lumMod val="20000"/>
              <a:lumOff val="80000"/>
            </a:schemeClr>
          </a:solidFill>
        </p:spPr>
        <p:txBody>
          <a:bodyPr/>
          <a:lstStyle>
            <a:lvl1pPr marL="0" indent="0" algn="l" rtl="0" eaLnBrk="1" fontAlgn="base" hangingPunct="1">
              <a:lnSpc>
                <a:spcPct val="100000"/>
              </a:lnSpc>
              <a:spcBef>
                <a:spcPts val="0"/>
              </a:spcBef>
              <a:spcAft>
                <a:spcPts val="0"/>
              </a:spcAft>
              <a:buFont typeface="Arial" panose="020B0604020202020204" pitchFamily="34"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endParaRPr lang="en-US" sz="1400" b="1" dirty="0"/>
          </a:p>
          <a:p>
            <a:pPr algn="ctr"/>
            <a:r>
              <a:rPr lang="en-US" sz="2400" b="1" dirty="0">
                <a:solidFill>
                  <a:srgbClr val="FF66CC"/>
                </a:solidFill>
                <a:latin typeface="Arial" panose="020B0604020202020204" pitchFamily="34" charset="0"/>
                <a:cs typeface="Arial" panose="020B0604020202020204" pitchFamily="34" charset="0"/>
              </a:rPr>
              <a:t>3) Approach/Principles</a:t>
            </a:r>
            <a:endParaRPr lang="en-US" sz="2400" b="1" dirty="0"/>
          </a:p>
        </p:txBody>
      </p:sp>
    </p:spTree>
    <p:extLst>
      <p:ext uri="{BB962C8B-B14F-4D97-AF65-F5344CB8AC3E}">
        <p14:creationId xmlns:p14="http://schemas.microsoft.com/office/powerpoint/2010/main" val="1628337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9">
            <a:extLst>
              <a:ext uri="{FF2B5EF4-FFF2-40B4-BE49-F238E27FC236}">
                <a16:creationId xmlns:a16="http://schemas.microsoft.com/office/drawing/2014/main" id="{B9C406D4-01D3-1AB7-5C90-9585E4FAF286}"/>
              </a:ext>
            </a:extLst>
          </p:cNvPr>
          <p:cNvSpPr txBox="1">
            <a:spLocks/>
          </p:cNvSpPr>
          <p:nvPr/>
        </p:nvSpPr>
        <p:spPr>
          <a:xfrm>
            <a:off x="622480" y="147104"/>
            <a:ext cx="7259390" cy="793050"/>
          </a:xfrm>
          <a:prstGeom prst="rect">
            <a:avLst/>
          </a:prstGeom>
          <a:solidFill>
            <a:schemeClr val="accent4">
              <a:lumMod val="20000"/>
              <a:lumOff val="80000"/>
            </a:schemeClr>
          </a:solidFill>
        </p:spPr>
        <p:txBody>
          <a:bodyPr/>
          <a:lstStyle>
            <a:lvl1pPr marL="0" indent="0" algn="l" rtl="0" eaLnBrk="1" fontAlgn="base" hangingPunct="1">
              <a:lnSpc>
                <a:spcPct val="100000"/>
              </a:lnSpc>
              <a:spcBef>
                <a:spcPts val="0"/>
              </a:spcBef>
              <a:spcAft>
                <a:spcPts val="0"/>
              </a:spcAft>
              <a:buFont typeface="Arial" panose="020B0604020202020204" pitchFamily="34"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endParaRPr lang="en-US" sz="1400" b="1" dirty="0"/>
          </a:p>
          <a:p>
            <a:pPr algn="ctr"/>
            <a:r>
              <a:rPr lang="en-US" sz="2400" b="1" dirty="0">
                <a:solidFill>
                  <a:srgbClr val="FF66CC"/>
                </a:solidFill>
                <a:latin typeface="Arial" panose="020B0604020202020204" pitchFamily="34" charset="0"/>
                <a:cs typeface="Arial" panose="020B0604020202020204" pitchFamily="34" charset="0"/>
              </a:rPr>
              <a:t>4) Evidence</a:t>
            </a:r>
            <a:endParaRPr lang="en-US" sz="2400" b="1" dirty="0"/>
          </a:p>
        </p:txBody>
      </p:sp>
      <p:sp>
        <p:nvSpPr>
          <p:cNvPr id="3" name="Content Placeholder 2"/>
          <p:cNvSpPr>
            <a:spLocks noGrp="1"/>
          </p:cNvSpPr>
          <p:nvPr>
            <p:ph sz="quarter" idx="11"/>
          </p:nvPr>
        </p:nvSpPr>
        <p:spPr>
          <a:xfrm>
            <a:off x="210354" y="1355594"/>
            <a:ext cx="4619224" cy="4748991"/>
          </a:xfrm>
          <a:ln w="19050">
            <a:solidFill>
              <a:srgbClr val="92D050"/>
            </a:solidFill>
          </a:ln>
        </p:spPr>
        <p:txBody>
          <a:bodyPr/>
          <a:lstStyle/>
          <a:p>
            <a:pPr marL="457200" indent="-457200" algn="just">
              <a:buFont typeface="Arial" panose="020B0604020202020204" pitchFamily="34" charset="0"/>
              <a:buChar char="•"/>
            </a:pPr>
            <a:r>
              <a:rPr lang="en-US" sz="2200" b="1" dirty="0">
                <a:latin typeface="Arial" panose="020B0604020202020204" pitchFamily="34" charset="0"/>
                <a:cs typeface="Arial" panose="020B0604020202020204" pitchFamily="34" charset="0"/>
              </a:rPr>
              <a:t>Key Milestones</a:t>
            </a:r>
            <a:endParaRPr lang="en-US" sz="2400" b="1" dirty="0">
              <a:solidFill>
                <a:srgbClr val="FF66CC"/>
              </a:solidFill>
              <a:latin typeface="Arial" panose="020B0604020202020204" pitchFamily="34" charset="0"/>
              <a:cs typeface="Arial" panose="020B0604020202020204" pitchFamily="34" charset="0"/>
            </a:endParaRPr>
          </a:p>
          <a:p>
            <a:pPr marL="1200160" lvl="1" indent="-457200"/>
            <a:endParaRPr lang="en-US" sz="2000" dirty="0">
              <a:solidFill>
                <a:srgbClr val="FF66CC"/>
              </a:solidFill>
              <a:latin typeface="Arial" panose="020B0604020202020204" pitchFamily="34" charset="0"/>
              <a:cs typeface="Arial" panose="020B0604020202020204" pitchFamily="34" charset="0"/>
            </a:endParaRPr>
          </a:p>
          <a:p>
            <a:pPr marL="1200160" lvl="1" indent="-457200" algn="just"/>
            <a:r>
              <a:rPr lang="en-US" sz="1800" dirty="0">
                <a:solidFill>
                  <a:srgbClr val="FF66CC"/>
                </a:solidFill>
                <a:latin typeface="Arial" panose="020B0604020202020204" pitchFamily="34" charset="0"/>
                <a:cs typeface="Arial" panose="020B0604020202020204" pitchFamily="34" charset="0"/>
              </a:rPr>
              <a:t># Animals Treated, Dewormed, Sprayed, and Vaccinated</a:t>
            </a:r>
            <a:endParaRPr lang="en-US" sz="2000" dirty="0">
              <a:solidFill>
                <a:srgbClr val="FF66CC"/>
              </a:solidFill>
              <a:latin typeface="Arial" panose="020B0604020202020204" pitchFamily="34" charset="0"/>
              <a:cs typeface="Arial" panose="020B0604020202020204" pitchFamily="34" charset="0"/>
            </a:endParaRPr>
          </a:p>
          <a:p>
            <a:pPr lvl="1" indent="0">
              <a:buNone/>
            </a:pPr>
            <a:endParaRPr lang="en-US" sz="1400" dirty="0">
              <a:solidFill>
                <a:srgbClr val="FF66CC"/>
              </a:solidFill>
              <a:latin typeface="Arial" panose="020B0604020202020204" pitchFamily="34" charset="0"/>
              <a:cs typeface="Arial" panose="020B0604020202020204" pitchFamily="34" charset="0"/>
            </a:endParaRPr>
          </a:p>
          <a:p>
            <a:pPr marL="1200160" lvl="1" indent="-457200"/>
            <a:r>
              <a:rPr lang="en-US" sz="2000" dirty="0">
                <a:solidFill>
                  <a:srgbClr val="FF66CC"/>
                </a:solidFill>
                <a:latin typeface="Arial" panose="020B0604020202020204" pitchFamily="34" charset="0"/>
                <a:cs typeface="Arial" panose="020B0604020202020204" pitchFamily="34" charset="0"/>
              </a:rPr>
              <a:t>#Beneficiary HHs</a:t>
            </a:r>
          </a:p>
          <a:p>
            <a:pPr marL="1200160" lvl="1" indent="-457200"/>
            <a:endParaRPr lang="en-US" sz="1400" dirty="0">
              <a:solidFill>
                <a:srgbClr val="FF66CC"/>
              </a:solidFill>
              <a:latin typeface="Arial" panose="020B0604020202020204" pitchFamily="34" charset="0"/>
              <a:cs typeface="Arial" panose="020B0604020202020204" pitchFamily="34" charset="0"/>
            </a:endParaRPr>
          </a:p>
          <a:p>
            <a:pPr marL="1200160" lvl="1" indent="-457200"/>
            <a:r>
              <a:rPr lang="en-US" sz="2000" dirty="0">
                <a:solidFill>
                  <a:srgbClr val="FF66CC"/>
                </a:solidFill>
                <a:latin typeface="Arial" panose="020B0604020202020204" pitchFamily="34" charset="0"/>
                <a:cs typeface="Arial" panose="020B0604020202020204" pitchFamily="34" charset="0"/>
              </a:rPr>
              <a:t># Women/Youth</a:t>
            </a:r>
          </a:p>
          <a:p>
            <a:pPr lvl="1" indent="0">
              <a:buNone/>
            </a:pPr>
            <a:endParaRPr lang="en-US" sz="1600" dirty="0">
              <a:solidFill>
                <a:srgbClr val="FF66CC"/>
              </a:solidFill>
              <a:latin typeface="Arial" panose="020B0604020202020204" pitchFamily="34" charset="0"/>
              <a:cs typeface="Arial" panose="020B0604020202020204" pitchFamily="34" charset="0"/>
            </a:endParaRPr>
          </a:p>
          <a:p>
            <a:pPr marL="1200160" lvl="1" indent="-457200"/>
            <a:r>
              <a:rPr lang="en-US" sz="2000" dirty="0">
                <a:solidFill>
                  <a:srgbClr val="FF66CC"/>
                </a:solidFill>
                <a:latin typeface="Arial" panose="020B0604020202020204" pitchFamily="34" charset="0"/>
                <a:cs typeface="Arial" panose="020B0604020202020204" pitchFamily="34" charset="0"/>
              </a:rPr>
              <a:t>#Jobs for privates</a:t>
            </a:r>
          </a:p>
          <a:p>
            <a:pPr lvl="1" indent="0">
              <a:buNone/>
            </a:pPr>
            <a:endParaRPr lang="en-US" sz="1400" dirty="0">
              <a:solidFill>
                <a:srgbClr val="FF66CC"/>
              </a:solidFill>
              <a:latin typeface="Arial" panose="020B0604020202020204" pitchFamily="34" charset="0"/>
              <a:cs typeface="Arial" panose="020B0604020202020204" pitchFamily="34" charset="0"/>
            </a:endParaRPr>
          </a:p>
          <a:p>
            <a:pPr marL="1200160" lvl="1" indent="-457200" algn="just"/>
            <a:r>
              <a:rPr lang="en-US" sz="2000" dirty="0">
                <a:solidFill>
                  <a:srgbClr val="FF66CC"/>
                </a:solidFill>
                <a:latin typeface="Arial" panose="020B0604020202020204" pitchFamily="34" charset="0"/>
                <a:cs typeface="Arial" panose="020B0604020202020204" pitchFamily="34" charset="0"/>
              </a:rPr>
              <a:t>Other supports: </a:t>
            </a:r>
          </a:p>
          <a:p>
            <a:pPr marL="1600214" lvl="2" indent="-457200" algn="just"/>
            <a:r>
              <a:rPr lang="en-US" sz="1600" dirty="0">
                <a:solidFill>
                  <a:srgbClr val="FF66CC"/>
                </a:solidFill>
                <a:latin typeface="Arial" panose="020B0604020202020204" pitchFamily="34" charset="0"/>
                <a:cs typeface="Arial" panose="020B0604020202020204" pitchFamily="34" charset="0"/>
              </a:rPr>
              <a:t>Starter Kits</a:t>
            </a:r>
          </a:p>
          <a:p>
            <a:pPr lvl="2" indent="0" algn="just">
              <a:buNone/>
            </a:pPr>
            <a:endParaRPr lang="en-US" sz="1400" dirty="0">
              <a:solidFill>
                <a:srgbClr val="FF66CC"/>
              </a:solidFill>
              <a:latin typeface="Arial" panose="020B0604020202020204" pitchFamily="34" charset="0"/>
              <a:cs typeface="Arial" panose="020B0604020202020204" pitchFamily="34" charset="0"/>
            </a:endParaRPr>
          </a:p>
          <a:p>
            <a:pPr marL="1600214" lvl="2" indent="-457200" algn="just"/>
            <a:r>
              <a:rPr lang="en-US" sz="1600" dirty="0">
                <a:solidFill>
                  <a:srgbClr val="FF66CC"/>
                </a:solidFill>
                <a:latin typeface="Arial" panose="020B0604020202020204" pitchFamily="34" charset="0"/>
                <a:cs typeface="Arial" panose="020B0604020202020204" pitchFamily="34" charset="0"/>
              </a:rPr>
              <a:t>BSE Training-550</a:t>
            </a:r>
          </a:p>
          <a:p>
            <a:pPr lvl="2" indent="0" algn="just">
              <a:buNone/>
            </a:pPr>
            <a:endParaRPr lang="en-US" sz="1400" dirty="0">
              <a:solidFill>
                <a:srgbClr val="FF66CC"/>
              </a:solidFill>
              <a:latin typeface="Arial" panose="020B0604020202020204" pitchFamily="34" charset="0"/>
              <a:cs typeface="Arial" panose="020B0604020202020204" pitchFamily="34" charset="0"/>
            </a:endParaRPr>
          </a:p>
          <a:p>
            <a:pPr marL="1600214" lvl="2" indent="-457200" algn="just"/>
            <a:r>
              <a:rPr lang="en-US" sz="1600" dirty="0">
                <a:solidFill>
                  <a:srgbClr val="FF66CC"/>
                </a:solidFill>
                <a:latin typeface="Arial" panose="020B0604020202020204" pitchFamily="34" charset="0"/>
                <a:cs typeface="Arial" panose="020B0604020202020204" pitchFamily="34" charset="0"/>
              </a:rPr>
              <a:t>Expert support, feedback, etc.</a:t>
            </a:r>
          </a:p>
          <a:p>
            <a:pPr lvl="1" indent="0" algn="just">
              <a:buNone/>
            </a:pPr>
            <a:r>
              <a:rPr lang="en-US" sz="2000" dirty="0">
                <a:solidFill>
                  <a:srgbClr val="FF66CC"/>
                </a:solidFill>
                <a:latin typeface="Arial" panose="020B0604020202020204" pitchFamily="34" charset="0"/>
                <a:cs typeface="Arial" panose="020B0604020202020204" pitchFamily="34" charset="0"/>
              </a:rPr>
              <a:t> </a:t>
            </a:r>
          </a:p>
          <a:p>
            <a:endParaRPr lang="en-US" dirty="0"/>
          </a:p>
        </p:txBody>
      </p:sp>
      <p:graphicFrame>
        <p:nvGraphicFramePr>
          <p:cNvPr id="11" name="Content Placeholder 4"/>
          <p:cNvGraphicFramePr>
            <a:graphicFrameLocks/>
          </p:cNvGraphicFramePr>
          <p:nvPr>
            <p:extLst>
              <p:ext uri="{D42A27DB-BD31-4B8C-83A1-F6EECF244321}">
                <p14:modId xmlns:p14="http://schemas.microsoft.com/office/powerpoint/2010/main" val="291046536"/>
              </p:ext>
            </p:extLst>
          </p:nvPr>
        </p:nvGraphicFramePr>
        <p:xfrm>
          <a:off x="5486399" y="1355597"/>
          <a:ext cx="6375043" cy="5317518"/>
        </p:xfrm>
        <a:graphic>
          <a:graphicData uri="http://schemas.openxmlformats.org/drawingml/2006/table">
            <a:tbl>
              <a:tblPr firstRow="1" firstCol="1" bandRow="1">
                <a:tableStyleId>{ED083AE6-46FA-4A59-8FB0-9F97EB10719F}</a:tableStyleId>
              </a:tblPr>
              <a:tblGrid>
                <a:gridCol w="1545466">
                  <a:extLst>
                    <a:ext uri="{9D8B030D-6E8A-4147-A177-3AD203B41FA5}">
                      <a16:colId xmlns:a16="http://schemas.microsoft.com/office/drawing/2014/main" val="20000"/>
                    </a:ext>
                  </a:extLst>
                </a:gridCol>
                <a:gridCol w="1025356">
                  <a:extLst>
                    <a:ext uri="{9D8B030D-6E8A-4147-A177-3AD203B41FA5}">
                      <a16:colId xmlns:a16="http://schemas.microsoft.com/office/drawing/2014/main" val="20001"/>
                    </a:ext>
                  </a:extLst>
                </a:gridCol>
                <a:gridCol w="1249942">
                  <a:extLst>
                    <a:ext uri="{9D8B030D-6E8A-4147-A177-3AD203B41FA5}">
                      <a16:colId xmlns:a16="http://schemas.microsoft.com/office/drawing/2014/main" val="20002"/>
                    </a:ext>
                  </a:extLst>
                </a:gridCol>
                <a:gridCol w="1111473">
                  <a:extLst>
                    <a:ext uri="{9D8B030D-6E8A-4147-A177-3AD203B41FA5}">
                      <a16:colId xmlns:a16="http://schemas.microsoft.com/office/drawing/2014/main" val="20003"/>
                    </a:ext>
                  </a:extLst>
                </a:gridCol>
                <a:gridCol w="1442806">
                  <a:extLst>
                    <a:ext uri="{9D8B030D-6E8A-4147-A177-3AD203B41FA5}">
                      <a16:colId xmlns:a16="http://schemas.microsoft.com/office/drawing/2014/main" val="20004"/>
                    </a:ext>
                  </a:extLst>
                </a:gridCol>
              </a:tblGrid>
              <a:tr h="589113">
                <a:tc>
                  <a:txBody>
                    <a:bodyPr/>
                    <a:lstStyle/>
                    <a:p>
                      <a:pPr marL="0" marR="0" algn="ctr">
                        <a:lnSpc>
                          <a:spcPct val="107000"/>
                        </a:lnSpc>
                        <a:spcBef>
                          <a:spcPts val="0"/>
                        </a:spcBef>
                        <a:spcAft>
                          <a:spcPts val="0"/>
                        </a:spcAft>
                      </a:pPr>
                      <a:r>
                        <a:rPr lang="en-US" sz="2000" dirty="0">
                          <a:effectLst/>
                        </a:rPr>
                        <a:t>PPP models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Animals served</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HHs benefited</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Women-led HHs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rPr>
                        <a:t>Jobs for privates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433413">
                <a:tc>
                  <a:txBody>
                    <a:bodyPr/>
                    <a:lstStyle/>
                    <a:p>
                      <a:pPr marL="0" marR="0" lvl="0" indent="0" algn="l" defTabSz="914411" rtl="0" eaLnBrk="1" fontAlgn="auto" latinLnBrk="0" hangingPunct="1">
                        <a:lnSpc>
                          <a:spcPct val="107000"/>
                        </a:lnSpc>
                        <a:spcBef>
                          <a:spcPts val="0"/>
                        </a:spcBef>
                        <a:spcAft>
                          <a:spcPts val="0"/>
                        </a:spcAft>
                        <a:buClrTx/>
                        <a:buSzTx/>
                        <a:buFontTx/>
                        <a:buNone/>
                        <a:tabLst/>
                        <a:defRPr/>
                      </a:pPr>
                      <a:r>
                        <a:rPr lang="en-US" sz="2000" dirty="0">
                          <a:effectLst/>
                        </a:rPr>
                        <a:t>Model-I </a:t>
                      </a:r>
                      <a:r>
                        <a:rPr lang="en-US" sz="1800" dirty="0">
                          <a:solidFill>
                            <a:srgbClr val="FF66CC"/>
                          </a:solidFill>
                          <a:effectLst/>
                          <a:latin typeface="Calibri" panose="020F0502020204030204" pitchFamily="34" charset="0"/>
                          <a:cs typeface="Times New Roman" panose="02020603050405020304" pitchFamily="18" charset="0"/>
                        </a:rPr>
                        <a:t>Private</a:t>
                      </a:r>
                      <a:r>
                        <a:rPr lang="en-US" sz="1800" baseline="0" dirty="0">
                          <a:solidFill>
                            <a:srgbClr val="FF66CC"/>
                          </a:solidFill>
                          <a:effectLst/>
                          <a:latin typeface="Calibri" panose="020F0502020204030204" pitchFamily="34" charset="0"/>
                          <a:cs typeface="Times New Roman" panose="02020603050405020304" pitchFamily="18" charset="0"/>
                        </a:rPr>
                        <a:t> </a:t>
                      </a:r>
                      <a:r>
                        <a:rPr lang="en-US" sz="1800" dirty="0">
                          <a:solidFill>
                            <a:srgbClr val="FF66CC"/>
                          </a:solidFill>
                          <a:effectLst/>
                        </a:rPr>
                        <a:t>Vax</a:t>
                      </a:r>
                      <a:endParaRPr lang="en-US" sz="2000" dirty="0">
                        <a:solidFill>
                          <a:srgbClr val="FF66CC"/>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dirty="0">
                          <a:effectLst/>
                        </a:rPr>
                        <a:t>137,393</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a:effectLst/>
                        </a:rPr>
                        <a:t>76,952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a:effectLst/>
                        </a:rPr>
                        <a:t>23,963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a:effectLst/>
                        </a:rPr>
                        <a:t>13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433413">
                <a:tc>
                  <a:txBody>
                    <a:bodyPr/>
                    <a:lstStyle/>
                    <a:p>
                      <a:pPr marL="0" marR="0">
                        <a:lnSpc>
                          <a:spcPct val="107000"/>
                        </a:lnSpc>
                        <a:spcBef>
                          <a:spcPts val="0"/>
                        </a:spcBef>
                        <a:spcAft>
                          <a:spcPts val="0"/>
                        </a:spcAft>
                      </a:pPr>
                      <a:r>
                        <a:rPr lang="en-US" sz="2000" dirty="0">
                          <a:effectLst/>
                        </a:rPr>
                        <a:t>Model-II</a:t>
                      </a:r>
                    </a:p>
                    <a:p>
                      <a:pPr marL="0" marR="0" algn="ctr">
                        <a:lnSpc>
                          <a:spcPct val="107000"/>
                        </a:lnSpc>
                        <a:spcBef>
                          <a:spcPts val="0"/>
                        </a:spcBef>
                        <a:spcAft>
                          <a:spcPts val="0"/>
                        </a:spcAft>
                      </a:pPr>
                      <a:r>
                        <a:rPr lang="en-US" sz="1800" dirty="0">
                          <a:solidFill>
                            <a:srgbClr val="FF66CC"/>
                          </a:solidFill>
                          <a:effectLst/>
                          <a:latin typeface="Calibri" panose="020F0502020204030204" pitchFamily="34" charset="0"/>
                          <a:ea typeface="Calibri" panose="020F0502020204030204" pitchFamily="34" charset="0"/>
                          <a:cs typeface="Times New Roman" panose="02020603050405020304" pitchFamily="18" charset="0"/>
                        </a:rPr>
                        <a:t>SMC</a:t>
                      </a:r>
                    </a:p>
                  </a:txBody>
                  <a:tcPr marL="68580" marR="68580" marT="0" marB="0"/>
                </a:tc>
                <a:tc>
                  <a:txBody>
                    <a:bodyPr/>
                    <a:lstStyle/>
                    <a:p>
                      <a:pPr marL="0" marR="0" algn="r">
                        <a:lnSpc>
                          <a:spcPct val="107000"/>
                        </a:lnSpc>
                        <a:spcBef>
                          <a:spcPts val="0"/>
                        </a:spcBef>
                        <a:spcAft>
                          <a:spcPts val="0"/>
                        </a:spcAft>
                      </a:pPr>
                      <a:r>
                        <a:rPr lang="en-US" sz="2000">
                          <a:effectLst/>
                        </a:rPr>
                        <a:t>86,664</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a:effectLst/>
                        </a:rPr>
                        <a:t>6,253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a:effectLst/>
                        </a:rPr>
                        <a:t>1,562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a:effectLst/>
                        </a:rPr>
                        <a:t>23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433413">
                <a:tc>
                  <a:txBody>
                    <a:bodyPr/>
                    <a:lstStyle/>
                    <a:p>
                      <a:pPr marL="0" marR="0">
                        <a:lnSpc>
                          <a:spcPct val="107000"/>
                        </a:lnSpc>
                        <a:spcBef>
                          <a:spcPts val="0"/>
                        </a:spcBef>
                        <a:spcAft>
                          <a:spcPts val="0"/>
                        </a:spcAft>
                      </a:pPr>
                      <a:r>
                        <a:rPr lang="en-US" sz="2000" dirty="0">
                          <a:effectLst/>
                        </a:rPr>
                        <a:t>Model-III</a:t>
                      </a:r>
                    </a:p>
                    <a:p>
                      <a:pPr marL="0" marR="0" lvl="0" indent="0" algn="ctr" defTabSz="914411" rtl="0" eaLnBrk="1" fontAlgn="auto" latinLnBrk="0" hangingPunct="1">
                        <a:lnSpc>
                          <a:spcPct val="107000"/>
                        </a:lnSpc>
                        <a:spcBef>
                          <a:spcPts val="0"/>
                        </a:spcBef>
                        <a:spcAft>
                          <a:spcPts val="0"/>
                        </a:spcAft>
                        <a:buClrTx/>
                        <a:buSzTx/>
                        <a:buFontTx/>
                        <a:buNone/>
                        <a:tabLst/>
                        <a:defRPr/>
                      </a:pPr>
                      <a:r>
                        <a:rPr lang="en-US" sz="1800" dirty="0">
                          <a:solidFill>
                            <a:srgbClr val="FF66CC"/>
                          </a:solidFill>
                          <a:effectLst/>
                          <a:latin typeface="Calibri" panose="020F0502020204030204" pitchFamily="34" charset="0"/>
                          <a:ea typeface="Calibri" panose="020F0502020204030204" pitchFamily="34" charset="0"/>
                          <a:cs typeface="Times New Roman" panose="02020603050405020304" pitchFamily="18" charset="0"/>
                        </a:rPr>
                        <a:t>SMC</a:t>
                      </a:r>
                    </a:p>
                  </a:txBody>
                  <a:tcPr marL="68580" marR="68580" marT="0" marB="0"/>
                </a:tc>
                <a:tc>
                  <a:txBody>
                    <a:bodyPr/>
                    <a:lstStyle/>
                    <a:p>
                      <a:pPr marL="0" marR="0" algn="r">
                        <a:lnSpc>
                          <a:spcPct val="107000"/>
                        </a:lnSpc>
                        <a:spcBef>
                          <a:spcPts val="0"/>
                        </a:spcBef>
                        <a:spcAft>
                          <a:spcPts val="0"/>
                        </a:spcAft>
                      </a:pPr>
                      <a:r>
                        <a:rPr lang="en-US" sz="2000">
                          <a:effectLst/>
                        </a:rPr>
                        <a:t>88,692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a:effectLst/>
                        </a:rPr>
                        <a:t>3,943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a:effectLst/>
                        </a:rPr>
                        <a:t>318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dirty="0">
                          <a:effectLst/>
                        </a:rPr>
                        <a:t>27</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433413">
                <a:tc>
                  <a:txBody>
                    <a:bodyPr/>
                    <a:lstStyle/>
                    <a:p>
                      <a:pPr marL="0" marR="0">
                        <a:lnSpc>
                          <a:spcPct val="107000"/>
                        </a:lnSpc>
                        <a:spcBef>
                          <a:spcPts val="0"/>
                        </a:spcBef>
                        <a:spcAft>
                          <a:spcPts val="0"/>
                        </a:spcAft>
                      </a:pPr>
                      <a:r>
                        <a:rPr lang="en-US" sz="2000" dirty="0">
                          <a:effectLst/>
                        </a:rPr>
                        <a:t>Model-IV</a:t>
                      </a:r>
                    </a:p>
                    <a:p>
                      <a:pPr marL="0" marR="0" lvl="0" indent="0" algn="ctr" defTabSz="914411" rtl="0" eaLnBrk="1" fontAlgn="auto" latinLnBrk="0" hangingPunct="1">
                        <a:lnSpc>
                          <a:spcPct val="107000"/>
                        </a:lnSpc>
                        <a:spcBef>
                          <a:spcPts val="0"/>
                        </a:spcBef>
                        <a:spcAft>
                          <a:spcPts val="0"/>
                        </a:spcAft>
                        <a:buClrTx/>
                        <a:buSzTx/>
                        <a:buFontTx/>
                        <a:buNone/>
                        <a:tabLst/>
                        <a:defRPr/>
                      </a:pPr>
                      <a:r>
                        <a:rPr lang="en-US" sz="1800" dirty="0">
                          <a:solidFill>
                            <a:srgbClr val="FF66CC"/>
                          </a:solidFill>
                          <a:effectLst/>
                          <a:latin typeface="Calibri" panose="020F0502020204030204" pitchFamily="34" charset="0"/>
                          <a:ea typeface="Calibri" panose="020F0502020204030204" pitchFamily="34" charset="0"/>
                          <a:cs typeface="Times New Roman" panose="02020603050405020304" pitchFamily="18" charset="0"/>
                        </a:rPr>
                        <a:t>Mobile </a:t>
                      </a:r>
                      <a:r>
                        <a:rPr lang="en-US" sz="1800" baseline="0" dirty="0">
                          <a:solidFill>
                            <a:srgbClr val="FF66CC"/>
                          </a:solidFill>
                          <a:effectLst/>
                          <a:latin typeface="Calibri" panose="020F0502020204030204" pitchFamily="34" charset="0"/>
                          <a:ea typeface="Calibri" panose="020F0502020204030204" pitchFamily="34" charset="0"/>
                          <a:cs typeface="Times New Roman" panose="02020603050405020304" pitchFamily="18" charset="0"/>
                        </a:rPr>
                        <a:t>service</a:t>
                      </a:r>
                      <a:endParaRPr lang="en-US" sz="1800" dirty="0">
                        <a:solidFill>
                          <a:srgbClr val="FF66CC"/>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a:effectLst/>
                        </a:rPr>
                        <a:t>308,594</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a:effectLst/>
                        </a:rPr>
                        <a:t>87,291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a:effectLst/>
                        </a:rPr>
                        <a:t>1,582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a:effectLst/>
                        </a:rPr>
                        <a:t>15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433413">
                <a:tc>
                  <a:txBody>
                    <a:bodyPr/>
                    <a:lstStyle/>
                    <a:p>
                      <a:pPr marL="0" marR="0">
                        <a:lnSpc>
                          <a:spcPct val="107000"/>
                        </a:lnSpc>
                        <a:spcBef>
                          <a:spcPts val="0"/>
                        </a:spcBef>
                        <a:spcAft>
                          <a:spcPts val="0"/>
                        </a:spcAft>
                      </a:pPr>
                      <a:r>
                        <a:rPr lang="en-US" sz="2000" dirty="0">
                          <a:effectLst/>
                        </a:rPr>
                        <a:t>Model- V</a:t>
                      </a:r>
                    </a:p>
                    <a:p>
                      <a:pPr marL="0" marR="0" algn="ctr">
                        <a:lnSpc>
                          <a:spcPct val="107000"/>
                        </a:lnSpc>
                        <a:spcBef>
                          <a:spcPts val="0"/>
                        </a:spcBef>
                        <a:spcAft>
                          <a:spcPts val="0"/>
                        </a:spcAft>
                      </a:pPr>
                      <a:r>
                        <a:rPr lang="en-US" sz="1800" dirty="0">
                          <a:solidFill>
                            <a:srgbClr val="FF66CC"/>
                          </a:solidFill>
                          <a:effectLst/>
                          <a:latin typeface="Calibri" panose="020F0502020204030204" pitchFamily="34" charset="0"/>
                          <a:cs typeface="Times New Roman" panose="02020603050405020304" pitchFamily="18" charset="0"/>
                        </a:rPr>
                        <a:t>Clinical</a:t>
                      </a:r>
                      <a:r>
                        <a:rPr lang="en-US" sz="1800" baseline="0" dirty="0">
                          <a:solidFill>
                            <a:srgbClr val="FF66CC"/>
                          </a:solidFill>
                          <a:effectLst/>
                          <a:latin typeface="Calibri" panose="020F0502020204030204" pitchFamily="34" charset="0"/>
                          <a:cs typeface="Times New Roman" panose="02020603050405020304" pitchFamily="18" charset="0"/>
                        </a:rPr>
                        <a:t> Service</a:t>
                      </a:r>
                      <a:r>
                        <a:rPr lang="en-US" sz="1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dirty="0">
                          <a:effectLst/>
                        </a:rPr>
                        <a:t>39,426</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a:effectLst/>
                        </a:rPr>
                        <a:t>7,439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a:effectLst/>
                        </a:rPr>
                        <a:t>371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a:effectLst/>
                        </a:rPr>
                        <a:t>11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433413">
                <a:tc>
                  <a:txBody>
                    <a:bodyPr/>
                    <a:lstStyle/>
                    <a:p>
                      <a:pPr marL="0" marR="0">
                        <a:lnSpc>
                          <a:spcPct val="107000"/>
                        </a:lnSpc>
                        <a:spcBef>
                          <a:spcPts val="0"/>
                        </a:spcBef>
                        <a:spcAft>
                          <a:spcPts val="0"/>
                        </a:spcAft>
                      </a:pPr>
                      <a:r>
                        <a:rPr lang="en-US" sz="2000" dirty="0">
                          <a:effectLst/>
                        </a:rPr>
                        <a:t>Model-VI</a:t>
                      </a:r>
                    </a:p>
                    <a:p>
                      <a:pPr marL="0" marR="0" algn="ctr">
                        <a:lnSpc>
                          <a:spcPct val="107000"/>
                        </a:lnSpc>
                        <a:spcBef>
                          <a:spcPts val="0"/>
                        </a:spcBef>
                        <a:spcAft>
                          <a:spcPts val="0"/>
                        </a:spcAft>
                      </a:pPr>
                      <a:r>
                        <a:rPr lang="en-US" sz="2000" dirty="0">
                          <a:solidFill>
                            <a:srgbClr val="FF66CC"/>
                          </a:solidFill>
                          <a:effectLst/>
                          <a:latin typeface="Calibri" panose="020F0502020204030204" pitchFamily="34" charset="0"/>
                          <a:ea typeface="Calibri" panose="020F0502020204030204" pitchFamily="34" charset="0"/>
                          <a:cs typeface="Times New Roman" panose="02020603050405020304" pitchFamily="18" charset="0"/>
                        </a:rPr>
                        <a:t>NCD</a:t>
                      </a:r>
                      <a:r>
                        <a:rPr lang="en-US" sz="2000" baseline="0" dirty="0">
                          <a:solidFill>
                            <a:srgbClr val="FF66CC"/>
                          </a:solidFill>
                          <a:effectLst/>
                          <a:latin typeface="Calibri" panose="020F0502020204030204" pitchFamily="34" charset="0"/>
                          <a:ea typeface="Calibri" panose="020F0502020204030204" pitchFamily="34" charset="0"/>
                          <a:cs typeface="Times New Roman" panose="02020603050405020304" pitchFamily="18" charset="0"/>
                        </a:rPr>
                        <a:t> vax</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a:effectLst/>
                        </a:rPr>
                        <a:t>148,770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a:effectLst/>
                        </a:rPr>
                        <a:t>12,749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a:effectLst/>
                        </a:rPr>
                        <a:t>386</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a:effectLst/>
                        </a:rPr>
                        <a:t>68 women</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433413">
                <a:tc>
                  <a:txBody>
                    <a:bodyPr/>
                    <a:lstStyle/>
                    <a:p>
                      <a:pPr marL="0" marR="0">
                        <a:lnSpc>
                          <a:spcPct val="107000"/>
                        </a:lnSpc>
                        <a:spcBef>
                          <a:spcPts val="0"/>
                        </a:spcBef>
                        <a:spcAft>
                          <a:spcPts val="0"/>
                        </a:spcAft>
                      </a:pPr>
                      <a:r>
                        <a:rPr lang="en-US" sz="2000" dirty="0">
                          <a:effectLst/>
                        </a:rPr>
                        <a:t>Model-VII</a:t>
                      </a:r>
                    </a:p>
                    <a:p>
                      <a:pPr marL="0" marR="0" algn="ctr">
                        <a:lnSpc>
                          <a:spcPct val="107000"/>
                        </a:lnSpc>
                        <a:spcBef>
                          <a:spcPts val="0"/>
                        </a:spcBef>
                        <a:spcAft>
                          <a:spcPts val="0"/>
                        </a:spcAft>
                      </a:pPr>
                      <a:r>
                        <a:rPr lang="en-US" sz="1600" dirty="0">
                          <a:solidFill>
                            <a:srgbClr val="FF66CC"/>
                          </a:solidFill>
                          <a:effectLst/>
                          <a:latin typeface="Calibri" panose="020F0502020204030204" pitchFamily="34" charset="0"/>
                          <a:ea typeface="Calibri" panose="020F0502020204030204" pitchFamily="34" charset="0"/>
                          <a:cs typeface="Times New Roman" panose="02020603050405020304" pitchFamily="18" charset="0"/>
                        </a:rPr>
                        <a:t>Strategic control</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dirty="0">
                          <a:effectLst/>
                        </a:rPr>
                        <a:t>300,342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a:effectLst/>
                        </a:rPr>
                        <a:t>79,618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a:effectLst/>
                        </a:rPr>
                        <a:t>1,958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a:effectLst/>
                        </a:rPr>
                        <a:t>32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433413">
                <a:tc>
                  <a:txBody>
                    <a:bodyPr/>
                    <a:lstStyle/>
                    <a:p>
                      <a:pPr marL="0" marR="0">
                        <a:lnSpc>
                          <a:spcPct val="107000"/>
                        </a:lnSpc>
                        <a:spcBef>
                          <a:spcPts val="0"/>
                        </a:spcBef>
                        <a:spcAft>
                          <a:spcPts val="0"/>
                        </a:spcAft>
                      </a:pPr>
                      <a:r>
                        <a:rPr lang="en-US" sz="2000">
                          <a:effectLst/>
                        </a:rPr>
                        <a:t>Model VIII</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r">
                        <a:lnSpc>
                          <a:spcPct val="107000"/>
                        </a:lnSpc>
                        <a:spcBef>
                          <a:spcPts val="0"/>
                        </a:spcBef>
                        <a:spcAft>
                          <a:spcPts val="0"/>
                        </a:spcAft>
                      </a:pPr>
                      <a:r>
                        <a:rPr lang="en-US" sz="2000" dirty="0">
                          <a:effectLst/>
                        </a:rPr>
                        <a:t>10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687489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txBody>
          <a:bodyPr/>
          <a:lstStyle/>
          <a:p>
            <a:endParaRPr lang="en-US"/>
          </a:p>
        </p:txBody>
      </p:sp>
      <p:sp>
        <p:nvSpPr>
          <p:cNvPr id="3" name="Title 2"/>
          <p:cNvSpPr>
            <a:spLocks noGrp="1"/>
          </p:cNvSpPr>
          <p:nvPr>
            <p:ph type="title"/>
          </p:nvPr>
        </p:nvSpPr>
        <p:spPr/>
        <p:txBody>
          <a:bodyPr/>
          <a:lstStyle/>
          <a:p>
            <a:endParaRPr lang="en-US"/>
          </a:p>
        </p:txBody>
      </p:sp>
      <p:graphicFrame>
        <p:nvGraphicFramePr>
          <p:cNvPr id="5" name="Content Placeholder 4"/>
          <p:cNvGraphicFramePr>
            <a:graphicFrameLocks noGrp="1"/>
          </p:cNvGraphicFramePr>
          <p:nvPr>
            <p:ph sz="quarter" idx="11"/>
            <p:extLst>
              <p:ext uri="{D42A27DB-BD31-4B8C-83A1-F6EECF244321}">
                <p14:modId xmlns:p14="http://schemas.microsoft.com/office/powerpoint/2010/main" val="1012781875"/>
              </p:ext>
            </p:extLst>
          </p:nvPr>
        </p:nvGraphicFramePr>
        <p:xfrm>
          <a:off x="1751526" y="1857436"/>
          <a:ext cx="9499071" cy="3346085"/>
        </p:xfrm>
        <a:graphic>
          <a:graphicData uri="http://schemas.openxmlformats.org/drawingml/2006/table">
            <a:tbl>
              <a:tblPr firstRow="1" firstCol="1" bandRow="1">
                <a:tableStyleId>{ED083AE6-46FA-4A59-8FB0-9F97EB10719F}</a:tableStyleId>
              </a:tblPr>
              <a:tblGrid>
                <a:gridCol w="1587186">
                  <a:extLst>
                    <a:ext uri="{9D8B030D-6E8A-4147-A177-3AD203B41FA5}">
                      <a16:colId xmlns:a16="http://schemas.microsoft.com/office/drawing/2014/main" val="20000"/>
                    </a:ext>
                  </a:extLst>
                </a:gridCol>
                <a:gridCol w="1461657">
                  <a:extLst>
                    <a:ext uri="{9D8B030D-6E8A-4147-A177-3AD203B41FA5}">
                      <a16:colId xmlns:a16="http://schemas.microsoft.com/office/drawing/2014/main" val="20001"/>
                    </a:ext>
                  </a:extLst>
                </a:gridCol>
                <a:gridCol w="1482357">
                  <a:extLst>
                    <a:ext uri="{9D8B030D-6E8A-4147-A177-3AD203B41FA5}">
                      <a16:colId xmlns:a16="http://schemas.microsoft.com/office/drawing/2014/main" val="20002"/>
                    </a:ext>
                  </a:extLst>
                </a:gridCol>
                <a:gridCol w="1173946">
                  <a:extLst>
                    <a:ext uri="{9D8B030D-6E8A-4147-A177-3AD203B41FA5}">
                      <a16:colId xmlns:a16="http://schemas.microsoft.com/office/drawing/2014/main" val="20003"/>
                    </a:ext>
                  </a:extLst>
                </a:gridCol>
                <a:gridCol w="1855278">
                  <a:extLst>
                    <a:ext uri="{9D8B030D-6E8A-4147-A177-3AD203B41FA5}">
                      <a16:colId xmlns:a16="http://schemas.microsoft.com/office/drawing/2014/main" val="20004"/>
                    </a:ext>
                  </a:extLst>
                </a:gridCol>
                <a:gridCol w="1938647">
                  <a:extLst>
                    <a:ext uri="{9D8B030D-6E8A-4147-A177-3AD203B41FA5}">
                      <a16:colId xmlns:a16="http://schemas.microsoft.com/office/drawing/2014/main" val="20005"/>
                    </a:ext>
                  </a:extLst>
                </a:gridCol>
              </a:tblGrid>
              <a:tr h="746997">
                <a:tc>
                  <a:txBody>
                    <a:bodyPr/>
                    <a:lstStyle/>
                    <a:p>
                      <a:pPr marL="0" marR="0" algn="ctr">
                        <a:lnSpc>
                          <a:spcPct val="107000"/>
                        </a:lnSpc>
                        <a:spcBef>
                          <a:spcPts val="0"/>
                        </a:spcBef>
                        <a:spcAft>
                          <a:spcPts val="0"/>
                        </a:spcAft>
                      </a:pPr>
                      <a:r>
                        <a:rPr lang="en-US" sz="2000">
                          <a:effectLst/>
                        </a:rPr>
                        <a:t>PPP models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Animals served</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HHs benefited</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Women-led HHs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Jobs for private VP/VPP</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rPr>
                        <a:t>Other supports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324886">
                <a:tc>
                  <a:txBody>
                    <a:bodyPr/>
                    <a:lstStyle/>
                    <a:p>
                      <a:pPr marL="0" marR="0">
                        <a:lnSpc>
                          <a:spcPct val="107000"/>
                        </a:lnSpc>
                        <a:spcBef>
                          <a:spcPts val="0"/>
                        </a:spcBef>
                        <a:spcAft>
                          <a:spcPts val="0"/>
                        </a:spcAft>
                      </a:pPr>
                      <a:r>
                        <a:rPr lang="en-US" sz="2000">
                          <a:effectLst/>
                        </a:rPr>
                        <a:t>Model-I</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137,393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76,952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23,963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13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324886">
                <a:tc>
                  <a:txBody>
                    <a:bodyPr/>
                    <a:lstStyle/>
                    <a:p>
                      <a:pPr marL="0" marR="0">
                        <a:lnSpc>
                          <a:spcPct val="107000"/>
                        </a:lnSpc>
                        <a:spcBef>
                          <a:spcPts val="0"/>
                        </a:spcBef>
                        <a:spcAft>
                          <a:spcPts val="0"/>
                        </a:spcAft>
                      </a:pPr>
                      <a:r>
                        <a:rPr lang="en-US" sz="2000">
                          <a:effectLst/>
                        </a:rPr>
                        <a:t>Model-II</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86,664</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6,253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1,562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23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324886">
                <a:tc>
                  <a:txBody>
                    <a:bodyPr/>
                    <a:lstStyle/>
                    <a:p>
                      <a:pPr marL="0" marR="0">
                        <a:lnSpc>
                          <a:spcPct val="107000"/>
                        </a:lnSpc>
                        <a:spcBef>
                          <a:spcPts val="0"/>
                        </a:spcBef>
                        <a:spcAft>
                          <a:spcPts val="0"/>
                        </a:spcAft>
                      </a:pPr>
                      <a:r>
                        <a:rPr lang="en-US" sz="2000">
                          <a:effectLst/>
                        </a:rPr>
                        <a:t>Model-III</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88,692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3,943</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318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27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324886">
                <a:tc>
                  <a:txBody>
                    <a:bodyPr/>
                    <a:lstStyle/>
                    <a:p>
                      <a:pPr marL="0" marR="0">
                        <a:lnSpc>
                          <a:spcPct val="107000"/>
                        </a:lnSpc>
                        <a:spcBef>
                          <a:spcPts val="0"/>
                        </a:spcBef>
                        <a:spcAft>
                          <a:spcPts val="0"/>
                        </a:spcAft>
                      </a:pPr>
                      <a:r>
                        <a:rPr lang="en-US" sz="2000">
                          <a:effectLst/>
                        </a:rPr>
                        <a:t>Model-IV</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308,594</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87,291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1,582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15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324886">
                <a:tc>
                  <a:txBody>
                    <a:bodyPr/>
                    <a:lstStyle/>
                    <a:p>
                      <a:pPr marL="0" marR="0">
                        <a:lnSpc>
                          <a:spcPct val="107000"/>
                        </a:lnSpc>
                        <a:spcBef>
                          <a:spcPts val="0"/>
                        </a:spcBef>
                        <a:spcAft>
                          <a:spcPts val="0"/>
                        </a:spcAft>
                      </a:pPr>
                      <a:r>
                        <a:rPr lang="en-US" sz="2000">
                          <a:effectLst/>
                        </a:rPr>
                        <a:t>Model- V</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39,426</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7,439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371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11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324886">
                <a:tc>
                  <a:txBody>
                    <a:bodyPr/>
                    <a:lstStyle/>
                    <a:p>
                      <a:pPr marL="0" marR="0">
                        <a:lnSpc>
                          <a:spcPct val="107000"/>
                        </a:lnSpc>
                        <a:spcBef>
                          <a:spcPts val="0"/>
                        </a:spcBef>
                        <a:spcAft>
                          <a:spcPts val="0"/>
                        </a:spcAft>
                      </a:pPr>
                      <a:r>
                        <a:rPr lang="en-US" sz="2000">
                          <a:effectLst/>
                        </a:rPr>
                        <a:t>Model-VI</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148,770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12,749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386</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68 women</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324886">
                <a:tc>
                  <a:txBody>
                    <a:bodyPr/>
                    <a:lstStyle/>
                    <a:p>
                      <a:pPr marL="0" marR="0">
                        <a:lnSpc>
                          <a:spcPct val="107000"/>
                        </a:lnSpc>
                        <a:spcBef>
                          <a:spcPts val="0"/>
                        </a:spcBef>
                        <a:spcAft>
                          <a:spcPts val="0"/>
                        </a:spcAft>
                      </a:pPr>
                      <a:r>
                        <a:rPr lang="en-US" sz="2000">
                          <a:effectLst/>
                        </a:rPr>
                        <a:t>Model-VII</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300,342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79,618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1,958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32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324886">
                <a:tc>
                  <a:txBody>
                    <a:bodyPr/>
                    <a:lstStyle/>
                    <a:p>
                      <a:pPr marL="0" marR="0">
                        <a:lnSpc>
                          <a:spcPct val="107000"/>
                        </a:lnSpc>
                        <a:spcBef>
                          <a:spcPts val="0"/>
                        </a:spcBef>
                        <a:spcAft>
                          <a:spcPts val="0"/>
                        </a:spcAft>
                      </a:pPr>
                      <a:r>
                        <a:rPr lang="en-US" sz="2000">
                          <a:effectLst/>
                        </a:rPr>
                        <a:t>Model VIII</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28,745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3,519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207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rPr>
                        <a:t>10</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dirty="0">
                          <a:effectLst/>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9549146"/>
      </p:ext>
    </p:extLst>
  </p:cSld>
  <p:clrMapOvr>
    <a:masterClrMapping/>
  </p:clrMapOvr>
</p:sld>
</file>

<file path=ppt/theme/theme1.xml><?xml version="1.0" encoding="utf-8"?>
<a:theme xmlns:a="http://schemas.openxmlformats.org/drawingml/2006/main" name="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ILRIPPT_jan2021" id="{2A8622FF-198F-A146-B5D7-2D1D6993CE90}" vid="{DBC8DBA3-5D79-334A-BB02-CB4B0A71B6C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12" ma:contentTypeDescription="Create a new document." ma:contentTypeScope="" ma:versionID="61e66a5077acdc65f8548716c7a62fa3">
  <xsd:schema xmlns:xsd="http://www.w3.org/2001/XMLSchema" xmlns:xs="http://www.w3.org/2001/XMLSchema" xmlns:p="http://schemas.microsoft.com/office/2006/metadata/properties" xmlns:ns2="9f5e9607-a28b-487e-b093-da60e75ee109" xmlns:ns3="d8ada133-6b60-4b4f-b9cb-7718ee96dc55" targetNamespace="http://schemas.microsoft.com/office/2006/metadata/properties" ma:root="true" ma:fieldsID="63ca966046bec4c7b34d6e1ad562576c" ns2:_="" ns3:_="">
    <xsd:import namespace="9f5e9607-a28b-487e-b093-da60e75ee109"/>
    <xsd:import namespace="d8ada133-6b60-4b4f-b9cb-7718ee96dc55"/>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8ada133-6b60-4b4f-b9cb-7718ee96dc5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2A19951-81B1-42CD-8B0C-7606DC69F4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d8ada133-6b60-4b4f-b9cb-7718ee96dc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3EDDCB8-33C0-4213-93E7-2DEABCFEB00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ILRIPPT_jan2021 (3)</Template>
  <TotalTime>2109</TotalTime>
  <Words>829</Words>
  <Application>Microsoft Office PowerPoint</Application>
  <PresentationFormat>Widescreen</PresentationFormat>
  <Paragraphs>281</Paragraphs>
  <Slides>15</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Arial</vt:lpstr>
      <vt:lpstr>Arial Black</vt:lpstr>
      <vt:lpstr>Arial Narrow</vt:lpstr>
      <vt:lpstr>Calibri</vt:lpstr>
      <vt:lpstr>Cambria</vt:lpstr>
      <vt:lpstr>Courier New</vt:lpstr>
      <vt:lpstr>Georgia Pro Cond</vt:lpstr>
      <vt:lpstr>Wingdings</vt:lpstr>
      <vt:lpstr>ilri_powerpoint_template_apr2013</vt:lpstr>
      <vt:lpstr> Restoration  of Livestock Services in Conflict and Drought Affected Areas of Ethiopia-RESTORE Project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 (maximum 3 lines)</dc:title>
  <dc:creator>Mulat, Bizuwork (ILRI)</dc:creator>
  <cp:lastModifiedBy>Mulat, Bizuwork (ILRI)</cp:lastModifiedBy>
  <cp:revision>172</cp:revision>
  <dcterms:created xsi:type="dcterms:W3CDTF">2021-02-01T15:56:45Z</dcterms:created>
  <dcterms:modified xsi:type="dcterms:W3CDTF">2025-04-07T10:00:47Z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y fmtid="{D5CDD505-2E9C-101B-9397-08002B2CF9AE}" pid="3" name="MSIP_Label_80c4d10e-bd94-4e7c-b4a1-fe20ff6d8abe_Enabled">
    <vt:lpwstr>true</vt:lpwstr>
  </property>
  <property fmtid="{D5CDD505-2E9C-101B-9397-08002B2CF9AE}" pid="4" name="MSIP_Label_80c4d10e-bd94-4e7c-b4a1-fe20ff6d8abe_SetDate">
    <vt:lpwstr>2021-01-26T07:19:47Z</vt:lpwstr>
  </property>
  <property fmtid="{D5CDD505-2E9C-101B-9397-08002B2CF9AE}" pid="5" name="MSIP_Label_80c4d10e-bd94-4e7c-b4a1-fe20ff6d8abe_Method">
    <vt:lpwstr>Standard</vt:lpwstr>
  </property>
  <property fmtid="{D5CDD505-2E9C-101B-9397-08002B2CF9AE}" pid="6" name="MSIP_Label_80c4d10e-bd94-4e7c-b4a1-fe20ff6d8abe_Name">
    <vt:lpwstr>80c4d10e-bd94-4e7c-b4a1-fe20ff6d8abe</vt:lpwstr>
  </property>
  <property fmtid="{D5CDD505-2E9C-101B-9397-08002B2CF9AE}" pid="7" name="MSIP_Label_80c4d10e-bd94-4e7c-b4a1-fe20ff6d8abe_SiteId">
    <vt:lpwstr>6afa0e00-fa14-40b7-8a2e-22a7f8c357d5</vt:lpwstr>
  </property>
  <property fmtid="{D5CDD505-2E9C-101B-9397-08002B2CF9AE}" pid="8" name="MSIP_Label_80c4d10e-bd94-4e7c-b4a1-fe20ff6d8abe_ActionId">
    <vt:lpwstr>cbbe11e2-0fe5-494a-8c83-7dfdfd3148c5</vt:lpwstr>
  </property>
  <property fmtid="{D5CDD505-2E9C-101B-9397-08002B2CF9AE}" pid="9" name="MSIP_Label_80c4d10e-bd94-4e7c-b4a1-fe20ff6d8abe_ContentBits">
    <vt:lpwstr>0</vt:lpwstr>
  </property>
</Properties>
</file>