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5.xml" ContentType="application/vnd.openxmlformats-officedocument.theme+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60" r:id="rId2"/>
    <p:sldMasterId id="2147483673" r:id="rId3"/>
    <p:sldMasterId id="2147483682" r:id="rId4"/>
    <p:sldMasterId id="2147483696" r:id="rId5"/>
    <p:sldMasterId id="2147483705" r:id="rId6"/>
  </p:sldMasterIdLst>
  <p:notesMasterIdLst>
    <p:notesMasterId r:id="rId22"/>
  </p:notesMasterIdLst>
  <p:handoutMasterIdLst>
    <p:handoutMasterId r:id="rId23"/>
  </p:handoutMasterIdLst>
  <p:sldIdLst>
    <p:sldId id="795" r:id="rId7"/>
    <p:sldId id="724" r:id="rId8"/>
    <p:sldId id="481" r:id="rId9"/>
    <p:sldId id="354" r:id="rId10"/>
    <p:sldId id="768" r:id="rId11"/>
    <p:sldId id="791" r:id="rId12"/>
    <p:sldId id="605" r:id="rId13"/>
    <p:sldId id="606" r:id="rId14"/>
    <p:sldId id="608" r:id="rId15"/>
    <p:sldId id="784" r:id="rId16"/>
    <p:sldId id="783" r:id="rId17"/>
    <p:sldId id="786" r:id="rId18"/>
    <p:sldId id="673" r:id="rId19"/>
    <p:sldId id="267" r:id="rId20"/>
    <p:sldId id="794"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66" autoAdjust="0"/>
    <p:restoredTop sz="94660"/>
  </p:normalViewPr>
  <p:slideViewPr>
    <p:cSldViewPr>
      <p:cViewPr varScale="1">
        <p:scale>
          <a:sx n="104" d="100"/>
          <a:sy n="104" d="100"/>
        </p:scale>
        <p:origin x="1668" y="108"/>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notesViewPr>
    <p:cSldViewPr>
      <p:cViewPr varScale="1">
        <p:scale>
          <a:sx n="80" d="100"/>
          <a:sy n="80" d="100"/>
        </p:scale>
        <p:origin x="-1974"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handoutMaster" Target="handoutMasters/handoutMaster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CD72810-0719-45F3-B663-E9ABF62E6D4C}" type="datetimeFigureOut">
              <a:rPr lang="en-GB" smtClean="0"/>
              <a:t>19/11/2019</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1597BBB-7028-49A2-82B4-CE6F8CC81324}" type="slidenum">
              <a:rPr lang="en-GB" smtClean="0"/>
              <a:t>‹#›</a:t>
            </a:fld>
            <a:endParaRPr lang="en-GB"/>
          </a:p>
        </p:txBody>
      </p:sp>
    </p:spTree>
    <p:extLst>
      <p:ext uri="{BB962C8B-B14F-4D97-AF65-F5344CB8AC3E}">
        <p14:creationId xmlns:p14="http://schemas.microsoft.com/office/powerpoint/2010/main" val="42447173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43C40EE-421D-4046-8E7C-7B7C4FCD6B74}" type="datetimeFigureOut">
              <a:rPr lang="en-GB" smtClean="0"/>
              <a:t>19/11/2019</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89DA277-5AC3-499E-9A91-33C3D980CF02}" type="slidenum">
              <a:rPr lang="en-GB" smtClean="0"/>
              <a:t>‹#›</a:t>
            </a:fld>
            <a:endParaRPr lang="en-GB"/>
          </a:p>
        </p:txBody>
      </p:sp>
    </p:spTree>
    <p:extLst>
      <p:ext uri="{BB962C8B-B14F-4D97-AF65-F5344CB8AC3E}">
        <p14:creationId xmlns:p14="http://schemas.microsoft.com/office/powerpoint/2010/main" val="11361766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z="1200" kern="1200" dirty="0">
              <a:solidFill>
                <a:schemeClr val="tx1"/>
              </a:solidFill>
              <a:effectLst/>
              <a:latin typeface="+mn-lt"/>
              <a:ea typeface="+mn-ea"/>
              <a:cs typeface="+mn-cs"/>
            </a:endParaRPr>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B67D74BA-9241-4FDF-9233-D13516D928C5}" type="slidenum">
              <a:rPr lang="en-US" smtClean="0"/>
              <a:pPr eaLnBrk="1" hangingPunct="1"/>
              <a:t>1</a:t>
            </a:fld>
            <a:endParaRPr lang="en-US" dirty="0"/>
          </a:p>
        </p:txBody>
      </p:sp>
    </p:spTree>
    <p:extLst>
      <p:ext uri="{BB962C8B-B14F-4D97-AF65-F5344CB8AC3E}">
        <p14:creationId xmlns:p14="http://schemas.microsoft.com/office/powerpoint/2010/main" val="21097820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1200">
                <a:solidFill>
                  <a:schemeClr val="tx1"/>
                </a:solidFill>
                <a:latin typeface="Arial" pitchFamily="34" charset="0"/>
              </a:defRPr>
            </a:lvl1pPr>
            <a:lvl2pPr marL="742950" indent="-285750" defTabSz="955675">
              <a:defRPr sz="1200">
                <a:solidFill>
                  <a:schemeClr val="tx1"/>
                </a:solidFill>
                <a:latin typeface="Arial" pitchFamily="34" charset="0"/>
              </a:defRPr>
            </a:lvl2pPr>
            <a:lvl3pPr marL="1143000" indent="-228600" defTabSz="955675">
              <a:defRPr sz="1200">
                <a:solidFill>
                  <a:schemeClr val="tx1"/>
                </a:solidFill>
                <a:latin typeface="Arial" pitchFamily="34" charset="0"/>
              </a:defRPr>
            </a:lvl3pPr>
            <a:lvl4pPr marL="1600200" indent="-228600" defTabSz="955675">
              <a:defRPr sz="1200">
                <a:solidFill>
                  <a:schemeClr val="tx1"/>
                </a:solidFill>
                <a:latin typeface="Arial" pitchFamily="34" charset="0"/>
              </a:defRPr>
            </a:lvl4pPr>
            <a:lvl5pPr marL="2057400" indent="-228600" defTabSz="955675">
              <a:defRPr sz="1200">
                <a:solidFill>
                  <a:schemeClr val="tx1"/>
                </a:solidFill>
                <a:latin typeface="Arial" pitchFamily="34" charset="0"/>
              </a:defRPr>
            </a:lvl5pPr>
            <a:lvl6pPr marL="2514600" indent="-228600" defTabSz="955675" eaLnBrk="0" fontAlgn="base" hangingPunct="0">
              <a:spcBef>
                <a:spcPct val="30000"/>
              </a:spcBef>
              <a:spcAft>
                <a:spcPct val="0"/>
              </a:spcAft>
              <a:defRPr sz="1200">
                <a:solidFill>
                  <a:schemeClr val="tx1"/>
                </a:solidFill>
                <a:latin typeface="Arial" pitchFamily="34" charset="0"/>
              </a:defRPr>
            </a:lvl6pPr>
            <a:lvl7pPr marL="2971800" indent="-228600" defTabSz="955675" eaLnBrk="0" fontAlgn="base" hangingPunct="0">
              <a:spcBef>
                <a:spcPct val="30000"/>
              </a:spcBef>
              <a:spcAft>
                <a:spcPct val="0"/>
              </a:spcAft>
              <a:defRPr sz="1200">
                <a:solidFill>
                  <a:schemeClr val="tx1"/>
                </a:solidFill>
                <a:latin typeface="Arial" pitchFamily="34" charset="0"/>
              </a:defRPr>
            </a:lvl7pPr>
            <a:lvl8pPr marL="3429000" indent="-228600" defTabSz="955675" eaLnBrk="0" fontAlgn="base" hangingPunct="0">
              <a:spcBef>
                <a:spcPct val="30000"/>
              </a:spcBef>
              <a:spcAft>
                <a:spcPct val="0"/>
              </a:spcAft>
              <a:defRPr sz="1200">
                <a:solidFill>
                  <a:schemeClr val="tx1"/>
                </a:solidFill>
                <a:latin typeface="Arial" pitchFamily="34" charset="0"/>
              </a:defRPr>
            </a:lvl8pPr>
            <a:lvl9pPr marL="3886200" indent="-228600" defTabSz="955675" eaLnBrk="0" fontAlgn="base" hangingPunct="0">
              <a:spcBef>
                <a:spcPct val="30000"/>
              </a:spcBef>
              <a:spcAft>
                <a:spcPct val="0"/>
              </a:spcAft>
              <a:defRPr sz="1200">
                <a:solidFill>
                  <a:schemeClr val="tx1"/>
                </a:solidFill>
                <a:latin typeface="Arial" pitchFamily="34" charset="0"/>
              </a:defRPr>
            </a:lvl9pPr>
          </a:lstStyle>
          <a:p>
            <a:pPr marL="0" marR="0" lvl="0" indent="0" algn="r" defTabSz="955675" rtl="0" eaLnBrk="1" fontAlgn="base" latinLnBrk="0" hangingPunct="1">
              <a:lnSpc>
                <a:spcPct val="100000"/>
              </a:lnSpc>
              <a:spcBef>
                <a:spcPct val="0"/>
              </a:spcBef>
              <a:spcAft>
                <a:spcPct val="0"/>
              </a:spcAft>
              <a:buClrTx/>
              <a:buSzTx/>
              <a:buFontTx/>
              <a:buNone/>
              <a:tabLst/>
              <a:defRPr/>
            </a:pPr>
            <a:fld id="{322B837D-A4DC-4AFA-80AB-CCC01982FB8B}" type="slidenum">
              <a:rPr kumimoji="0" lang="en-US" altLang="en-US" sz="1200" b="0" i="0" u="none" strike="noStrike" kern="1200" cap="none" spc="0" normalizeH="0" baseline="0" noProof="0">
                <a:ln>
                  <a:noFill/>
                </a:ln>
                <a:solidFill>
                  <a:prstClr val="black"/>
                </a:solidFill>
                <a:effectLst/>
                <a:uLnTx/>
                <a:uFillTx/>
                <a:latin typeface="Arial" pitchFamily="34" charset="0"/>
                <a:ea typeface="MS PGothic" pitchFamily="34" charset="-128"/>
                <a:cs typeface="Arial" pitchFamily="34" charset="0"/>
              </a:rPr>
              <a:pPr marL="0" marR="0" lvl="0" indent="0" algn="r" defTabSz="955675" rtl="0" eaLnBrk="1" fontAlgn="base" latinLnBrk="0" hangingPunct="1">
                <a:lnSpc>
                  <a:spcPct val="100000"/>
                </a:lnSpc>
                <a:spcBef>
                  <a:spcPct val="0"/>
                </a:spcBef>
                <a:spcAft>
                  <a:spcPct val="0"/>
                </a:spcAft>
                <a:buClrTx/>
                <a:buSzTx/>
                <a:buFontTx/>
                <a:buNone/>
                <a:tabLst/>
                <a:defRPr/>
              </a:pPr>
              <a:t>2</a:t>
            </a:fld>
            <a:endParaRPr kumimoji="0" lang="en-US" altLang="en-US" sz="1200" b="0" i="0" u="none" strike="noStrike" kern="1200" cap="none" spc="0" normalizeH="0" baseline="0" noProof="0" dirty="0">
              <a:ln>
                <a:noFill/>
              </a:ln>
              <a:solidFill>
                <a:prstClr val="black"/>
              </a:solidFill>
              <a:effectLst/>
              <a:uLnTx/>
              <a:uFillTx/>
              <a:latin typeface="Arial" pitchFamily="34" charset="0"/>
              <a:ea typeface="MS PGothic" pitchFamily="34" charset="-128"/>
              <a:cs typeface="Arial" pitchFamily="34" charset="0"/>
            </a:endParaRPr>
          </a:p>
        </p:txBody>
      </p:sp>
      <p:sp>
        <p:nvSpPr>
          <p:cNvPr id="36867" name="Rectangle 2"/>
          <p:cNvSpPr>
            <a:spLocks noGrp="1" noRot="1" noChangeAspect="1" noChangeArrowheads="1" noTextEdit="1"/>
          </p:cNvSpPr>
          <p:nvPr>
            <p:ph type="sldImg"/>
          </p:nvPr>
        </p:nvSpPr>
        <p:spPr>
          <a:xfrm>
            <a:off x="1181100" y="698500"/>
            <a:ext cx="4651375" cy="3487738"/>
          </a:xfrm>
          <a:ln/>
        </p:spPr>
      </p:sp>
      <p:sp>
        <p:nvSpPr>
          <p:cNvPr id="36868" name="Rectangle 3"/>
          <p:cNvSpPr>
            <a:spLocks noGrp="1" noChangeArrowheads="1"/>
          </p:cNvSpPr>
          <p:nvPr>
            <p:ph type="body" idx="1"/>
          </p:nvPr>
        </p:nvSpPr>
        <p:spPr>
          <a:xfrm>
            <a:off x="932975" y="4415605"/>
            <a:ext cx="5144452" cy="418226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a:latin typeface="Arial" pitchFamily="34" charset="0"/>
            </a:endParaRPr>
          </a:p>
        </p:txBody>
      </p:sp>
    </p:spTree>
    <p:extLst>
      <p:ext uri="{BB962C8B-B14F-4D97-AF65-F5344CB8AC3E}">
        <p14:creationId xmlns:p14="http://schemas.microsoft.com/office/powerpoint/2010/main" val="32108860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7DCA8AAB-0694-4B78-8FC8-3950FAED0702}" type="slidenum">
              <a:rPr kumimoji="0" lang="en-US" sz="1200" b="0" i="0" u="none" strike="noStrike" kern="1200" cap="none" spc="0" normalizeH="0" baseline="0" noProof="0" smtClean="0">
                <a:ln>
                  <a:noFill/>
                </a:ln>
                <a:solidFill>
                  <a:prstClr val="black"/>
                </a:solidFill>
                <a:effectLst/>
                <a:uLnTx/>
                <a:uFillTx/>
                <a:latin typeface="Times"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Times" pitchFamily="18" charset="0"/>
              <a:ea typeface="+mn-ea"/>
              <a:cs typeface="+mn-cs"/>
            </a:endParaRPr>
          </a:p>
        </p:txBody>
      </p:sp>
    </p:spTree>
    <p:extLst>
      <p:ext uri="{BB962C8B-B14F-4D97-AF65-F5344CB8AC3E}">
        <p14:creationId xmlns:p14="http://schemas.microsoft.com/office/powerpoint/2010/main" val="2442816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a:extLst>
              <a:ext uri="{FF2B5EF4-FFF2-40B4-BE49-F238E27FC236}">
                <a16:creationId xmlns:a16="http://schemas.microsoft.com/office/drawing/2014/main" id="{813AF121-5BA1-4EE6-A35C-A1B32266AB50}"/>
              </a:ext>
            </a:extLst>
          </p:cNvPr>
          <p:cNvSpPr>
            <a:spLocks noGrp="1" noRot="1" noChangeAspect="1" noChangeArrowheads="1" noTextEdit="1"/>
          </p:cNvSpPr>
          <p:nvPr>
            <p:ph type="sldImg"/>
          </p:nvPr>
        </p:nvSpPr>
        <p:spPr>
          <a:ln/>
        </p:spPr>
      </p:sp>
      <p:sp>
        <p:nvSpPr>
          <p:cNvPr id="25602" name="Notes Placeholder 2">
            <a:extLst>
              <a:ext uri="{FF2B5EF4-FFF2-40B4-BE49-F238E27FC236}">
                <a16:creationId xmlns:a16="http://schemas.microsoft.com/office/drawing/2014/main" id="{8AB420B7-0FAF-4B87-9ACC-06096D9E288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7575"/>
            <a:endParaRPr lang="en-US" altLang="en-US" dirty="0"/>
          </a:p>
        </p:txBody>
      </p:sp>
      <p:sp>
        <p:nvSpPr>
          <p:cNvPr id="25603" name="Slide Number Placeholder 3">
            <a:extLst>
              <a:ext uri="{FF2B5EF4-FFF2-40B4-BE49-F238E27FC236}">
                <a16:creationId xmlns:a16="http://schemas.microsoft.com/office/drawing/2014/main" id="{2873E600-1710-4FDB-B601-84E6CB00855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925">
              <a:defRPr sz="2400">
                <a:solidFill>
                  <a:schemeClr val="tx1"/>
                </a:solidFill>
                <a:latin typeface="Times New Roman" panose="02020603050405020304" pitchFamily="18" charset="0"/>
                <a:ea typeface="MS PGothic" panose="020B0600070205080204" pitchFamily="34" charset="-128"/>
              </a:defRPr>
            </a:lvl1pPr>
            <a:lvl2pPr marL="742950" indent="-285750" defTabSz="923925">
              <a:defRPr sz="2400">
                <a:solidFill>
                  <a:schemeClr val="tx1"/>
                </a:solidFill>
                <a:latin typeface="Times New Roman" panose="02020603050405020304" pitchFamily="18" charset="0"/>
                <a:ea typeface="MS PGothic" panose="020B0600070205080204" pitchFamily="34" charset="-128"/>
              </a:defRPr>
            </a:lvl2pPr>
            <a:lvl3pPr marL="1143000" indent="-228600" defTabSz="923925">
              <a:defRPr sz="2400">
                <a:solidFill>
                  <a:schemeClr val="tx1"/>
                </a:solidFill>
                <a:latin typeface="Times New Roman" panose="02020603050405020304" pitchFamily="18" charset="0"/>
                <a:ea typeface="MS PGothic" panose="020B0600070205080204" pitchFamily="34" charset="-128"/>
              </a:defRPr>
            </a:lvl3pPr>
            <a:lvl4pPr marL="1600200" indent="-228600" defTabSz="923925">
              <a:defRPr sz="2400">
                <a:solidFill>
                  <a:schemeClr val="tx1"/>
                </a:solidFill>
                <a:latin typeface="Times New Roman" panose="02020603050405020304" pitchFamily="18" charset="0"/>
                <a:ea typeface="MS PGothic" panose="020B0600070205080204" pitchFamily="34" charset="-128"/>
              </a:defRPr>
            </a:lvl4pPr>
            <a:lvl5pPr marL="2057400" indent="-228600" defTabSz="923925">
              <a:defRPr sz="2400">
                <a:solidFill>
                  <a:schemeClr val="tx1"/>
                </a:solidFill>
                <a:latin typeface="Times New Roman" panose="02020603050405020304" pitchFamily="18" charset="0"/>
                <a:ea typeface="MS PGothic" panose="020B0600070205080204" pitchFamily="34" charset="-128"/>
              </a:defRPr>
            </a:lvl5pPr>
            <a:lvl6pPr marL="2514600" indent="-228600" defTabSz="923925"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defTabSz="923925"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defTabSz="923925"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defTabSz="923925"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marL="0" marR="0" lvl="0" indent="0" algn="r" defTabSz="923925" rtl="0" eaLnBrk="1" fontAlgn="base" latinLnBrk="0" hangingPunct="1">
              <a:lnSpc>
                <a:spcPct val="100000"/>
              </a:lnSpc>
              <a:spcBef>
                <a:spcPct val="0"/>
              </a:spcBef>
              <a:spcAft>
                <a:spcPct val="0"/>
              </a:spcAft>
              <a:buClrTx/>
              <a:buSzTx/>
              <a:buFontTx/>
              <a:buNone/>
              <a:tabLst/>
              <a:defRPr/>
            </a:pPr>
            <a:fld id="{99896FE9-BBC8-48DB-A021-7C441B97A7AE}"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S PGothic" panose="020B0600070205080204" pitchFamily="34" charset="-128"/>
                <a:cs typeface="Arial" charset="0"/>
              </a:rPr>
              <a:pPr marL="0" marR="0" lvl="0" indent="0" algn="r" defTabSz="923925" rtl="0" eaLnBrk="1" fontAlgn="base" latinLnBrk="0" hangingPunct="1">
                <a:lnSpc>
                  <a:spcPct val="100000"/>
                </a:lnSpc>
                <a:spcBef>
                  <a:spcPct val="0"/>
                </a:spcBef>
                <a:spcAft>
                  <a:spcPct val="0"/>
                </a:spcAft>
                <a:buClrTx/>
                <a:buSzTx/>
                <a:buFontTx/>
                <a:buNone/>
                <a:tabLst/>
                <a:defRPr/>
              </a:pPr>
              <a:t>4</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sz="1200">
                <a:solidFill>
                  <a:schemeClr val="tx1"/>
                </a:solidFill>
                <a:latin typeface="Arial" pitchFamily="34" charset="0"/>
              </a:defRPr>
            </a:lvl1pPr>
            <a:lvl2pPr marL="742950" indent="-285750" defTabSz="955675">
              <a:defRPr sz="1200">
                <a:solidFill>
                  <a:schemeClr val="tx1"/>
                </a:solidFill>
                <a:latin typeface="Arial" pitchFamily="34" charset="0"/>
              </a:defRPr>
            </a:lvl2pPr>
            <a:lvl3pPr marL="1143000" indent="-228600" defTabSz="955675">
              <a:defRPr sz="1200">
                <a:solidFill>
                  <a:schemeClr val="tx1"/>
                </a:solidFill>
                <a:latin typeface="Arial" pitchFamily="34" charset="0"/>
              </a:defRPr>
            </a:lvl3pPr>
            <a:lvl4pPr marL="1600200" indent="-228600" defTabSz="955675">
              <a:defRPr sz="1200">
                <a:solidFill>
                  <a:schemeClr val="tx1"/>
                </a:solidFill>
                <a:latin typeface="Arial" pitchFamily="34" charset="0"/>
              </a:defRPr>
            </a:lvl4pPr>
            <a:lvl5pPr marL="2057400" indent="-228600" defTabSz="955675">
              <a:defRPr sz="1200">
                <a:solidFill>
                  <a:schemeClr val="tx1"/>
                </a:solidFill>
                <a:latin typeface="Arial" pitchFamily="34" charset="0"/>
              </a:defRPr>
            </a:lvl5pPr>
            <a:lvl6pPr marL="2514600" indent="-228600" defTabSz="955675" eaLnBrk="0" fontAlgn="base" hangingPunct="0">
              <a:spcBef>
                <a:spcPct val="30000"/>
              </a:spcBef>
              <a:spcAft>
                <a:spcPct val="0"/>
              </a:spcAft>
              <a:defRPr sz="1200">
                <a:solidFill>
                  <a:schemeClr val="tx1"/>
                </a:solidFill>
                <a:latin typeface="Arial" pitchFamily="34" charset="0"/>
              </a:defRPr>
            </a:lvl6pPr>
            <a:lvl7pPr marL="2971800" indent="-228600" defTabSz="955675" eaLnBrk="0" fontAlgn="base" hangingPunct="0">
              <a:spcBef>
                <a:spcPct val="30000"/>
              </a:spcBef>
              <a:spcAft>
                <a:spcPct val="0"/>
              </a:spcAft>
              <a:defRPr sz="1200">
                <a:solidFill>
                  <a:schemeClr val="tx1"/>
                </a:solidFill>
                <a:latin typeface="Arial" pitchFamily="34" charset="0"/>
              </a:defRPr>
            </a:lvl7pPr>
            <a:lvl8pPr marL="3429000" indent="-228600" defTabSz="955675" eaLnBrk="0" fontAlgn="base" hangingPunct="0">
              <a:spcBef>
                <a:spcPct val="30000"/>
              </a:spcBef>
              <a:spcAft>
                <a:spcPct val="0"/>
              </a:spcAft>
              <a:defRPr sz="1200">
                <a:solidFill>
                  <a:schemeClr val="tx1"/>
                </a:solidFill>
                <a:latin typeface="Arial" pitchFamily="34" charset="0"/>
              </a:defRPr>
            </a:lvl8pPr>
            <a:lvl9pPr marL="3886200" indent="-228600" defTabSz="955675" eaLnBrk="0" fontAlgn="base" hangingPunct="0">
              <a:spcBef>
                <a:spcPct val="30000"/>
              </a:spcBef>
              <a:spcAft>
                <a:spcPct val="0"/>
              </a:spcAft>
              <a:defRPr sz="1200">
                <a:solidFill>
                  <a:schemeClr val="tx1"/>
                </a:solidFill>
                <a:latin typeface="Arial" pitchFamily="34" charset="0"/>
              </a:defRPr>
            </a:lvl9pPr>
          </a:lstStyle>
          <a:p>
            <a:pPr marL="0" marR="0" lvl="0" indent="0" algn="r" defTabSz="955675" rtl="0" eaLnBrk="1" fontAlgn="base" latinLnBrk="0" hangingPunct="1">
              <a:lnSpc>
                <a:spcPct val="100000"/>
              </a:lnSpc>
              <a:spcBef>
                <a:spcPct val="0"/>
              </a:spcBef>
              <a:spcAft>
                <a:spcPct val="0"/>
              </a:spcAft>
              <a:buClrTx/>
              <a:buSzTx/>
              <a:buFontTx/>
              <a:buNone/>
              <a:tabLst/>
              <a:defRPr/>
            </a:pPr>
            <a:fld id="{322B837D-A4DC-4AFA-80AB-CCC01982FB8B}" type="slidenum">
              <a:rPr kumimoji="0" lang="en-US" altLang="en-US" sz="1200" b="0" i="0" u="none" strike="noStrike" kern="1200" cap="none" spc="0" normalizeH="0" baseline="0" noProof="0">
                <a:ln>
                  <a:noFill/>
                </a:ln>
                <a:solidFill>
                  <a:prstClr val="black"/>
                </a:solidFill>
                <a:effectLst/>
                <a:uLnTx/>
                <a:uFillTx/>
                <a:latin typeface="Arial" pitchFamily="34" charset="0"/>
                <a:ea typeface="MS PGothic" pitchFamily="34" charset="-128"/>
                <a:cs typeface="Arial" pitchFamily="34" charset="0"/>
              </a:rPr>
              <a:pPr marL="0" marR="0" lvl="0" indent="0" algn="r" defTabSz="955675" rtl="0" eaLnBrk="1" fontAlgn="base" latinLnBrk="0" hangingPunct="1">
                <a:lnSpc>
                  <a:spcPct val="100000"/>
                </a:lnSpc>
                <a:spcBef>
                  <a:spcPct val="0"/>
                </a:spcBef>
                <a:spcAft>
                  <a:spcPct val="0"/>
                </a:spcAft>
                <a:buClrTx/>
                <a:buSzTx/>
                <a:buFontTx/>
                <a:buNone/>
                <a:tabLst/>
                <a:defRPr/>
              </a:pPr>
              <a:t>6</a:t>
            </a:fld>
            <a:endParaRPr kumimoji="0" lang="en-US" altLang="en-US" sz="1200" b="0" i="0" u="none" strike="noStrike" kern="1200" cap="none" spc="0" normalizeH="0" baseline="0" noProof="0" dirty="0">
              <a:ln>
                <a:noFill/>
              </a:ln>
              <a:solidFill>
                <a:prstClr val="black"/>
              </a:solidFill>
              <a:effectLst/>
              <a:uLnTx/>
              <a:uFillTx/>
              <a:latin typeface="Arial" pitchFamily="34" charset="0"/>
              <a:ea typeface="MS PGothic" pitchFamily="34" charset="-128"/>
              <a:cs typeface="Arial" pitchFamily="34" charset="0"/>
            </a:endParaRPr>
          </a:p>
        </p:txBody>
      </p:sp>
      <p:sp>
        <p:nvSpPr>
          <p:cNvPr id="36867" name="Rectangle 2"/>
          <p:cNvSpPr>
            <a:spLocks noGrp="1" noRot="1" noChangeAspect="1" noChangeArrowheads="1" noTextEdit="1"/>
          </p:cNvSpPr>
          <p:nvPr>
            <p:ph type="sldImg"/>
          </p:nvPr>
        </p:nvSpPr>
        <p:spPr>
          <a:xfrm>
            <a:off x="1181100" y="698500"/>
            <a:ext cx="4651375" cy="3487738"/>
          </a:xfrm>
          <a:ln/>
        </p:spPr>
      </p:sp>
      <p:sp>
        <p:nvSpPr>
          <p:cNvPr id="36868" name="Rectangle 3"/>
          <p:cNvSpPr>
            <a:spLocks noGrp="1" noChangeArrowheads="1"/>
          </p:cNvSpPr>
          <p:nvPr>
            <p:ph type="body" idx="1"/>
          </p:nvPr>
        </p:nvSpPr>
        <p:spPr>
          <a:xfrm>
            <a:off x="932975" y="4415605"/>
            <a:ext cx="5144452" cy="418226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a:latin typeface="Arial" pitchFamily="34" charset="0"/>
            </a:endParaRPr>
          </a:p>
        </p:txBody>
      </p:sp>
    </p:spTree>
    <p:extLst>
      <p:ext uri="{BB962C8B-B14F-4D97-AF65-F5344CB8AC3E}">
        <p14:creationId xmlns:p14="http://schemas.microsoft.com/office/powerpoint/2010/main" val="18103480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7">
            <a:extLst>
              <a:ext uri="{FF2B5EF4-FFF2-40B4-BE49-F238E27FC236}">
                <a16:creationId xmlns:a16="http://schemas.microsoft.com/office/drawing/2014/main" id="{CD446691-A54A-4412-9CE6-7B915E306D3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925">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23925">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23925">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23925">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23925">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23925"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23925"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23925"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23925"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0" marR="0" lvl="0" indent="0" algn="r" defTabSz="923925" rtl="0" eaLnBrk="1" fontAlgn="base" latinLnBrk="0" hangingPunct="1">
              <a:lnSpc>
                <a:spcPct val="100000"/>
              </a:lnSpc>
              <a:spcBef>
                <a:spcPct val="0"/>
              </a:spcBef>
              <a:spcAft>
                <a:spcPct val="0"/>
              </a:spcAft>
              <a:buClrTx/>
              <a:buSzTx/>
              <a:buFontTx/>
              <a:buNone/>
              <a:tabLst/>
              <a:defRPr/>
            </a:pPr>
            <a:fld id="{0F190A86-5EE0-462F-98F7-34BB40E7AC55}"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MS PGothic" panose="020B0600070205080204" pitchFamily="34" charset="-128"/>
                <a:cs typeface="Arial" charset="0"/>
              </a:rPr>
              <a:pPr marL="0" marR="0" lvl="0" indent="0" algn="r" defTabSz="923925" rtl="0" eaLnBrk="1" fontAlgn="base" latinLnBrk="0" hangingPunct="1">
                <a:lnSpc>
                  <a:spcPct val="100000"/>
                </a:lnSpc>
                <a:spcBef>
                  <a:spcPct val="0"/>
                </a:spcBef>
                <a:spcAft>
                  <a:spcPct val="0"/>
                </a:spcAft>
                <a:buClrTx/>
                <a:buSzTx/>
                <a:buFontTx/>
                <a:buNone/>
                <a:tabLst/>
                <a:defRPr/>
              </a:pPr>
              <a:t>13</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charset="0"/>
            </a:endParaRPr>
          </a:p>
        </p:txBody>
      </p:sp>
      <p:sp>
        <p:nvSpPr>
          <p:cNvPr id="62466" name="Rectangle 2">
            <a:extLst>
              <a:ext uri="{FF2B5EF4-FFF2-40B4-BE49-F238E27FC236}">
                <a16:creationId xmlns:a16="http://schemas.microsoft.com/office/drawing/2014/main" id="{F170105F-BC53-4C68-98ED-88669580B960}"/>
              </a:ext>
            </a:extLst>
          </p:cNvPr>
          <p:cNvSpPr>
            <a:spLocks noGrp="1" noRot="1" noChangeAspect="1" noChangeArrowheads="1" noTextEdit="1"/>
          </p:cNvSpPr>
          <p:nvPr>
            <p:ph type="sldImg"/>
          </p:nvPr>
        </p:nvSpPr>
        <p:spPr>
          <a:ln/>
        </p:spPr>
      </p:sp>
      <p:sp>
        <p:nvSpPr>
          <p:cNvPr id="62467" name="Rectangle 3">
            <a:extLst>
              <a:ext uri="{FF2B5EF4-FFF2-40B4-BE49-F238E27FC236}">
                <a16:creationId xmlns:a16="http://schemas.microsoft.com/office/drawing/2014/main" id="{AB4DC1A6-507C-42C0-80CB-BFE42AFCFBD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CDB841EF-47C0-44DC-9DCF-F548741BD764}" type="slidenum">
              <a:rPr lang="en-US" smtClean="0"/>
              <a:pPr eaLnBrk="1" hangingPunct="1"/>
              <a:t>15</a:t>
            </a:fld>
            <a:endParaRPr lang="en-US"/>
          </a:p>
        </p:txBody>
      </p:sp>
    </p:spTree>
    <p:extLst>
      <p:ext uri="{BB962C8B-B14F-4D97-AF65-F5344CB8AC3E}">
        <p14:creationId xmlns:p14="http://schemas.microsoft.com/office/powerpoint/2010/main" val="258780158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cid:image001.png@01D16D8C.9C905A10" TargetMode="External"/><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3.jpeg"/><Relationship Id="rId5" Type="http://schemas.openxmlformats.org/officeDocument/2006/relationships/hyperlink" Target="https://www.cgiar.org/funders" TargetMode="External"/><Relationship Id="rId4" Type="http://schemas.openxmlformats.org/officeDocument/2006/relationships/hyperlink" Target="http://www.cgiar.org/about-us/our-funders" TargetMode="Externa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6.jp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jpeg"/><Relationship Id="rId1" Type="http://schemas.openxmlformats.org/officeDocument/2006/relationships/slideMaster" Target="../slideMasters/slideMaster3.xml"/><Relationship Id="rId4" Type="http://schemas.openxmlformats.org/officeDocument/2006/relationships/image" Target="../media/image5.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0.jpeg"/><Relationship Id="rId1" Type="http://schemas.openxmlformats.org/officeDocument/2006/relationships/slideMaster" Target="../slideMasters/slideMaster4.xml"/><Relationship Id="rId5" Type="http://schemas.openxmlformats.org/officeDocument/2006/relationships/image" Target="../media/image11.jpeg"/><Relationship Id="rId4" Type="http://schemas.openxmlformats.org/officeDocument/2006/relationships/image" Target="../media/image4.png"/></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5.xml"/><Relationship Id="rId4" Type="http://schemas.openxmlformats.org/officeDocument/2006/relationships/image" Target="../media/image6.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jpeg"/><Relationship Id="rId1" Type="http://schemas.openxmlformats.org/officeDocument/2006/relationships/slideMaster" Target="../slideMasters/slideMaster5.xml"/><Relationship Id="rId4" Type="http://schemas.openxmlformats.org/officeDocument/2006/relationships/image" Target="../media/image5.jpeg"/></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6.xml"/><Relationship Id="rId4" Type="http://schemas.openxmlformats.org/officeDocument/2006/relationships/image" Target="../media/image6.jp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jpeg"/><Relationship Id="rId1" Type="http://schemas.openxmlformats.org/officeDocument/2006/relationships/slideMaster" Target="../slideMasters/slideMaster6.xml"/><Relationship Id="rId4" Type="http://schemas.openxmlformats.org/officeDocument/2006/relationships/image" Target="../media/image5.jpe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cxnSp>
        <p:nvCxnSpPr>
          <p:cNvPr id="8" name="Straight Connector 7"/>
          <p:cNvCxnSpPr/>
          <p:nvPr userDrawn="1"/>
        </p:nvCxnSpPr>
        <p:spPr>
          <a:xfrm>
            <a:off x="467544" y="1628800"/>
            <a:ext cx="8208912" cy="0"/>
          </a:xfrm>
          <a:prstGeom prst="line">
            <a:avLst/>
          </a:prstGeom>
          <a:ln w="19050" cmpd="thickThi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a:off x="467544" y="5589240"/>
            <a:ext cx="8208912" cy="0"/>
          </a:xfrm>
          <a:prstGeom prst="line">
            <a:avLst/>
          </a:prstGeom>
          <a:ln w="19050" cmpd="thickThin">
            <a:solidFill>
              <a:schemeClr val="tx1"/>
            </a:solidFill>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020272" y="5733257"/>
            <a:ext cx="1440160" cy="864462"/>
          </a:xfrm>
          <a:prstGeom prst="rect">
            <a:avLst/>
          </a:prstGeom>
        </p:spPr>
      </p:pic>
      <p:sp>
        <p:nvSpPr>
          <p:cNvPr id="3" name="Text Placeholder 2"/>
          <p:cNvSpPr>
            <a:spLocks noGrp="1"/>
          </p:cNvSpPr>
          <p:nvPr>
            <p:ph type="body" sz="quarter" idx="10" hasCustomPrompt="1"/>
          </p:nvPr>
        </p:nvSpPr>
        <p:spPr>
          <a:xfrm>
            <a:off x="493713" y="908522"/>
            <a:ext cx="8182743" cy="576262"/>
          </a:xfrm>
        </p:spPr>
        <p:txBody>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a:solidFill>
                  <a:srgbClr val="006699"/>
                </a:solidFill>
              </a:defRPr>
            </a:lvl1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en-GB" sz="3200" dirty="0">
                <a:solidFill>
                  <a:srgbClr val="005984"/>
                </a:solidFill>
                <a:latin typeface="Georgia" pitchFamily="18" charset="0"/>
              </a:rPr>
              <a:t>Add title here</a:t>
            </a:r>
          </a:p>
        </p:txBody>
      </p:sp>
      <p:sp>
        <p:nvSpPr>
          <p:cNvPr id="5" name="Text Placeholder 4"/>
          <p:cNvSpPr>
            <a:spLocks noGrp="1"/>
          </p:cNvSpPr>
          <p:nvPr>
            <p:ph type="body" sz="quarter" idx="11" hasCustomPrompt="1"/>
          </p:nvPr>
        </p:nvSpPr>
        <p:spPr>
          <a:xfrm>
            <a:off x="468313" y="1700808"/>
            <a:ext cx="8208143" cy="360040"/>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sz="1800">
                <a:latin typeface="Georgia" pitchFamily="18"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Georgia" pitchFamily="18" charset="0"/>
                <a:ea typeface="+mn-ea"/>
                <a:cs typeface="+mn-cs"/>
              </a:rPr>
              <a:t>Name of presenter, job title</a:t>
            </a:r>
          </a:p>
          <a:p>
            <a:pPr lvl="0"/>
            <a:endParaRPr lang="en-GB" dirty="0"/>
          </a:p>
        </p:txBody>
      </p:sp>
      <p:sp>
        <p:nvSpPr>
          <p:cNvPr id="13" name="Text Placeholder 12"/>
          <p:cNvSpPr>
            <a:spLocks noGrp="1"/>
          </p:cNvSpPr>
          <p:nvPr>
            <p:ph type="body" sz="quarter" idx="12" hasCustomPrompt="1"/>
          </p:nvPr>
        </p:nvSpPr>
        <p:spPr>
          <a:xfrm>
            <a:off x="468313" y="4149725"/>
            <a:ext cx="8208143" cy="287387"/>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Georgia" pitchFamily="18" charset="0"/>
                <a:ea typeface="+mn-ea"/>
                <a:cs typeface="+mn-cs"/>
              </a:rPr>
              <a:t>Type of meeting, date</a:t>
            </a:r>
          </a:p>
        </p:txBody>
      </p:sp>
    </p:spTree>
    <p:extLst>
      <p:ext uri="{BB962C8B-B14F-4D97-AF65-F5344CB8AC3E}">
        <p14:creationId xmlns:p14="http://schemas.microsoft.com/office/powerpoint/2010/main" val="1881987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51ACF25-1A4C-4C0B-9EE9-62EF375B356E}" type="datetime1">
              <a:rPr lang="en-GB" smtClean="0"/>
              <a:t>19/11/2019</a:t>
            </a:fld>
            <a:endParaRPr lang="en-GB"/>
          </a:p>
        </p:txBody>
      </p:sp>
      <p:sp>
        <p:nvSpPr>
          <p:cNvPr id="5" name="Footer Placeholder 4"/>
          <p:cNvSpPr>
            <a:spLocks noGrp="1"/>
          </p:cNvSpPr>
          <p:nvPr>
            <p:ph type="ftr" sz="quarter" idx="11"/>
          </p:nvPr>
        </p:nvSpPr>
        <p:spPr/>
        <p:txBody>
          <a:bodyPr/>
          <a:lstStyle/>
          <a:p>
            <a:r>
              <a:rPr lang="en-GB"/>
              <a:t>Chatham House  |  The Royal Institute of International Affairs </a:t>
            </a:r>
          </a:p>
        </p:txBody>
      </p:sp>
      <p:sp>
        <p:nvSpPr>
          <p:cNvPr id="6" name="Slide Number Placeholder 5"/>
          <p:cNvSpPr>
            <a:spLocks noGrp="1"/>
          </p:cNvSpPr>
          <p:nvPr>
            <p:ph type="sldNum" sz="quarter" idx="12"/>
          </p:nvPr>
        </p:nvSpPr>
        <p:spPr/>
        <p:txBody>
          <a:bodyPr/>
          <a:lstStyle/>
          <a:p>
            <a:fld id="{4E93DA66-EBF5-4E90-9785-1613283ED912}" type="slidenum">
              <a:rPr lang="en-GB" smtClean="0"/>
              <a:t>‹#›</a:t>
            </a:fld>
            <a:endParaRPr lang="en-GB"/>
          </a:p>
        </p:txBody>
      </p:sp>
    </p:spTree>
    <p:extLst>
      <p:ext uri="{BB962C8B-B14F-4D97-AF65-F5344CB8AC3E}">
        <p14:creationId xmlns:p14="http://schemas.microsoft.com/office/powerpoint/2010/main" val="33259822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more info and address">
    <p:bg>
      <p:bgPr>
        <a:solidFill>
          <a:schemeClr val="bg1"/>
        </a:solidFill>
        <a:effectLst/>
      </p:bgPr>
    </p:bg>
    <p:spTree>
      <p:nvGrpSpPr>
        <p:cNvPr id="1" name=""/>
        <p:cNvGrpSpPr/>
        <p:nvPr/>
      </p:nvGrpSpPr>
      <p:grpSpPr>
        <a:xfrm>
          <a:off x="0" y="0"/>
          <a:ext cx="0" cy="0"/>
          <a:chOff x="0" y="0"/>
          <a:chExt cx="0" cy="0"/>
        </a:xfrm>
      </p:grpSpPr>
      <p:sp>
        <p:nvSpPr>
          <p:cNvPr id="3" name="TextBox 6"/>
          <p:cNvSpPr txBox="1">
            <a:spLocks noChangeArrowheads="1"/>
          </p:cNvSpPr>
          <p:nvPr/>
        </p:nvSpPr>
        <p:spPr bwMode="auto">
          <a:xfrm>
            <a:off x="1827345"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sp>
        <p:nvSpPr>
          <p:cNvPr id="12" name="TextBox 11"/>
          <p:cNvSpPr txBox="1">
            <a:spLocks noChangeArrowheads="1"/>
          </p:cNvSpPr>
          <p:nvPr/>
        </p:nvSpPr>
        <p:spPr bwMode="auto">
          <a:xfrm>
            <a:off x="9660" y="2302888"/>
            <a:ext cx="9144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sz="3200" i="1" dirty="0">
                <a:ea typeface="Verdana" pitchFamily="34" charset="0"/>
                <a:cs typeface="Verdana" pitchFamily="34" charset="0"/>
              </a:rPr>
              <a:t>better lives through livestock</a:t>
            </a:r>
          </a:p>
        </p:txBody>
      </p:sp>
      <p:sp>
        <p:nvSpPr>
          <p:cNvPr id="13" name="Rectangle 12"/>
          <p:cNvSpPr>
            <a:spLocks noChangeArrowheads="1"/>
          </p:cNvSpPr>
          <p:nvPr/>
        </p:nvSpPr>
        <p:spPr bwMode="auto">
          <a:xfrm>
            <a:off x="2295660" y="3149024"/>
            <a:ext cx="457200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5F0500"/>
              </a:buClr>
            </a:pPr>
            <a:r>
              <a:rPr lang="en-US" sz="3200" dirty="0">
                <a:solidFill>
                  <a:srgbClr val="762123"/>
                </a:solidFill>
              </a:rPr>
              <a:t>ilri.org</a:t>
            </a:r>
          </a:p>
        </p:txBody>
      </p:sp>
      <p:pic>
        <p:nvPicPr>
          <p:cNvPr id="7" name="Picture 6" descr="cc-by 88x31.png"/>
          <p:cNvPicPr/>
          <p:nvPr userDrawn="1"/>
        </p:nvPicPr>
        <p:blipFill>
          <a:blip r:embed="rId2" r:link="rId3">
            <a:extLst>
              <a:ext uri="{28A0092B-C50C-407E-A947-70E740481C1C}">
                <a14:useLocalDpi xmlns:a14="http://schemas.microsoft.com/office/drawing/2010/main" val="0"/>
              </a:ext>
            </a:extLst>
          </a:blip>
          <a:srcRect/>
          <a:stretch>
            <a:fillRect/>
          </a:stretch>
        </p:blipFill>
        <p:spPr bwMode="auto">
          <a:xfrm>
            <a:off x="1240605" y="6569511"/>
            <a:ext cx="586740" cy="207645"/>
          </a:xfrm>
          <a:prstGeom prst="rect">
            <a:avLst/>
          </a:prstGeom>
          <a:noFill/>
          <a:ln>
            <a:noFill/>
          </a:ln>
        </p:spPr>
      </p:pic>
      <p:sp>
        <p:nvSpPr>
          <p:cNvPr id="8" name="TextBox 6">
            <a:hlinkClick r:id="rId4"/>
          </p:cNvPr>
          <p:cNvSpPr txBox="1">
            <a:spLocks noChangeArrowheads="1"/>
          </p:cNvSpPr>
          <p:nvPr userDrawn="1"/>
        </p:nvSpPr>
        <p:spPr bwMode="auto">
          <a:xfrm>
            <a:off x="1248053" y="3992625"/>
            <a:ext cx="650101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US" sz="1200" kern="1200" dirty="0">
                <a:solidFill>
                  <a:schemeClr val="tx1"/>
                </a:solidFill>
                <a:effectLst/>
                <a:latin typeface="+mn-lt"/>
                <a:ea typeface="+mn-ea"/>
                <a:cs typeface="Arial" charset="0"/>
              </a:rPr>
              <a:t>ILRI thanks all donors and organizations which globally support its work through their contributions </a:t>
            </a:r>
            <a:br>
              <a:rPr lang="en-US" sz="1200" kern="1200" dirty="0">
                <a:solidFill>
                  <a:schemeClr val="tx1"/>
                </a:solidFill>
                <a:effectLst/>
                <a:latin typeface="+mn-lt"/>
                <a:ea typeface="+mn-ea"/>
                <a:cs typeface="Arial" charset="0"/>
              </a:rPr>
            </a:br>
            <a:r>
              <a:rPr lang="en-US" sz="1200" kern="1200" dirty="0">
                <a:solidFill>
                  <a:schemeClr val="tx1"/>
                </a:solidFill>
                <a:effectLst/>
                <a:latin typeface="+mn-lt"/>
                <a:ea typeface="+mn-ea"/>
                <a:cs typeface="Arial" charset="0"/>
              </a:rPr>
              <a:t>to the</a:t>
            </a:r>
            <a:r>
              <a:rPr lang="en-US" sz="1200" b="1" kern="1200" dirty="0">
                <a:solidFill>
                  <a:srgbClr val="72201E"/>
                </a:solidFill>
                <a:effectLst/>
                <a:latin typeface="+mn-lt"/>
                <a:ea typeface="+mn-ea"/>
                <a:cs typeface="Arial" charset="0"/>
              </a:rPr>
              <a:t> </a:t>
            </a:r>
            <a:r>
              <a:rPr lang="en-US" sz="1200" b="1" kern="1200" dirty="0">
                <a:solidFill>
                  <a:srgbClr val="72201E"/>
                </a:solidFill>
                <a:effectLst/>
                <a:latin typeface="+mn-lt"/>
                <a:ea typeface="+mn-ea"/>
                <a:cs typeface="Arial" charset="0"/>
                <a:hlinkClick r:id="rId5"/>
              </a:rPr>
              <a:t>CGIAR Trust Fund</a:t>
            </a:r>
            <a:endParaRPr lang="en-US" sz="1200" b="1" dirty="0">
              <a:solidFill>
                <a:srgbClr val="72201E"/>
              </a:solidFill>
              <a:latin typeface="+mn-lt"/>
            </a:endParaRPr>
          </a:p>
        </p:txBody>
      </p:sp>
      <p:pic>
        <p:nvPicPr>
          <p:cNvPr id="2" name="Picture 1"/>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248053" y="4838762"/>
            <a:ext cx="6501384" cy="1517904"/>
          </a:xfrm>
          <a:prstGeom prst="rect">
            <a:avLst/>
          </a:prstGeom>
        </p:spPr>
      </p:pic>
    </p:spTree>
    <p:extLst>
      <p:ext uri="{BB962C8B-B14F-4D97-AF65-F5344CB8AC3E}">
        <p14:creationId xmlns:p14="http://schemas.microsoft.com/office/powerpoint/2010/main" val="30912880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
        <p:nvSpPr>
          <p:cNvPr id="4" name="Text Placeholder 3"/>
          <p:cNvSpPr>
            <a:spLocks noGrp="1"/>
          </p:cNvSpPr>
          <p:nvPr>
            <p:ph type="body" sz="quarter" idx="10" hasCustomPrompt="1"/>
          </p:nvPr>
        </p:nvSpPr>
        <p:spPr>
          <a:xfrm>
            <a:off x="609600" y="76200"/>
            <a:ext cx="81534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dirty="0">
                <a:solidFill>
                  <a:srgbClr val="FFFFFF"/>
                </a:solidFill>
              </a:rPr>
              <a:t>Minimum 0f 30 point</a:t>
            </a:r>
            <a:br>
              <a:rPr lang="en-US" sz="3000" dirty="0">
                <a:solidFill>
                  <a:srgbClr val="FFFFFF"/>
                </a:solidFill>
              </a:rPr>
            </a:br>
            <a:r>
              <a:rPr lang="en-US" sz="3000" dirty="0">
                <a:solidFill>
                  <a:srgbClr val="FFFFFF"/>
                </a:solidFill>
              </a:rPr>
              <a:t> and maximum 3 lines title</a:t>
            </a:r>
            <a:br>
              <a:rPr lang="en-US" sz="3000" dirty="0">
                <a:solidFill>
                  <a:srgbClr val="FFFFFF"/>
                </a:solidFill>
              </a:rPr>
            </a:br>
            <a:r>
              <a:rPr lang="en-US" sz="3000" dirty="0">
                <a:solidFill>
                  <a:srgbClr val="FFFFFF"/>
                </a:solidFill>
              </a:rPr>
              <a:t>Remove or change the pictures</a:t>
            </a:r>
          </a:p>
        </p:txBody>
      </p:sp>
      <p:sp>
        <p:nvSpPr>
          <p:cNvPr id="6" name="Text Placeholder 5"/>
          <p:cNvSpPr>
            <a:spLocks noGrp="1"/>
          </p:cNvSpPr>
          <p:nvPr>
            <p:ph type="body" sz="quarter" idx="11" hasCustomPrompt="1"/>
          </p:nvPr>
        </p:nvSpPr>
        <p:spPr>
          <a:xfrm>
            <a:off x="876300" y="1524000"/>
            <a:ext cx="7620000" cy="839787"/>
          </a:xfrm>
          <a:prstGeom prst="rect">
            <a:avLst/>
          </a:prstGeom>
        </p:spPr>
        <p:txBody>
          <a:bodyPr/>
          <a:lstStyle>
            <a:lvl1pPr marL="0" indent="0" algn="ctr">
              <a:buNone/>
              <a:defRPr sz="2200" i="1" baseline="0">
                <a:solidFill>
                  <a:schemeClr val="bg1"/>
                </a:solidFill>
              </a:defRPr>
            </a:lvl1pPr>
          </a:lstStyle>
          <a:p>
            <a:pPr lvl="0"/>
            <a:r>
              <a:rPr lang="en-US" dirty="0"/>
              <a:t>Authors minimum 18 points in italics</a:t>
            </a:r>
            <a:br>
              <a:rPr lang="en-US" dirty="0"/>
            </a:br>
            <a:r>
              <a:rPr lang="en-US" dirty="0"/>
              <a:t>with a maximum of two lines</a:t>
            </a:r>
          </a:p>
        </p:txBody>
      </p:sp>
      <p:sp>
        <p:nvSpPr>
          <p:cNvPr id="8" name="Text Placeholder 7"/>
          <p:cNvSpPr>
            <a:spLocks noGrp="1"/>
          </p:cNvSpPr>
          <p:nvPr>
            <p:ph type="body" sz="quarter" idx="12" hasCustomPrompt="1"/>
          </p:nvPr>
        </p:nvSpPr>
        <p:spPr>
          <a:xfrm>
            <a:off x="876300" y="2438400"/>
            <a:ext cx="7620000" cy="985838"/>
          </a:xfrm>
          <a:prstGeom prst="rect">
            <a:avLst/>
          </a:prstGeom>
        </p:spPr>
        <p:txBody>
          <a:bodyPr/>
          <a:lstStyle>
            <a:lvl1pPr marL="0" indent="0" algn="ctr">
              <a:buNone/>
              <a:defRPr sz="2000" baseline="0">
                <a:solidFill>
                  <a:schemeClr val="bg1"/>
                </a:solidFill>
                <a:latin typeface="+mj-lt"/>
              </a:defRPr>
            </a:lvl1pPr>
          </a:lstStyle>
          <a:p>
            <a:pPr lvl="0"/>
            <a:r>
              <a:rPr lang="en-US" dirty="0"/>
              <a:t>Event</a:t>
            </a:r>
            <a:br>
              <a:rPr lang="en-US" dirty="0"/>
            </a:br>
            <a:r>
              <a:rPr lang="en-US" dirty="0"/>
              <a:t>Location </a:t>
            </a:r>
            <a:br>
              <a:rPr lang="en-US" dirty="0"/>
            </a:br>
            <a:r>
              <a:rPr lang="en-US" dirty="0"/>
              <a:t>Date</a:t>
            </a:r>
          </a:p>
        </p:txBody>
      </p:sp>
    </p:spTree>
    <p:extLst>
      <p:ext uri="{BB962C8B-B14F-4D97-AF65-F5344CB8AC3E}">
        <p14:creationId xmlns:p14="http://schemas.microsoft.com/office/powerpoint/2010/main" val="27490230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fld id="{6B788A03-95AD-486E-85A7-551BC837DE10}" type="datetimeFigureOut">
              <a:rPr lang="en-US" smtClean="0"/>
              <a:t>11/19/2019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85E49E-8120-4640-85B2-DAC2B9C7BA7D}" type="slidenum">
              <a:rPr lang="en-US" smtClean="0"/>
              <a:t>‹#›</a:t>
            </a:fld>
            <a:endParaRPr lang="en-US"/>
          </a:p>
        </p:txBody>
      </p:sp>
    </p:spTree>
    <p:extLst>
      <p:ext uri="{BB962C8B-B14F-4D97-AF65-F5344CB8AC3E}">
        <p14:creationId xmlns:p14="http://schemas.microsoft.com/office/powerpoint/2010/main" val="1765123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B788A03-95AD-486E-85A7-551BC837DE10}" type="datetimeFigureOut">
              <a:rPr lang="en-US" smtClean="0"/>
              <a:t>11/19/2019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85E49E-8120-4640-85B2-DAC2B9C7BA7D}" type="slidenum">
              <a:rPr lang="en-US" smtClean="0"/>
              <a:t>‹#›</a:t>
            </a:fld>
            <a:endParaRPr lang="en-US"/>
          </a:p>
        </p:txBody>
      </p:sp>
    </p:spTree>
    <p:extLst>
      <p:ext uri="{BB962C8B-B14F-4D97-AF65-F5344CB8AC3E}">
        <p14:creationId xmlns:p14="http://schemas.microsoft.com/office/powerpoint/2010/main" val="42774579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B788A03-95AD-486E-85A7-551BC837DE10}" type="datetimeFigureOut">
              <a:rPr lang="en-US" smtClean="0"/>
              <a:t>11/19/2019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85E49E-8120-4640-85B2-DAC2B9C7BA7D}" type="slidenum">
              <a:rPr lang="en-US" smtClean="0"/>
              <a:t>‹#›</a:t>
            </a:fld>
            <a:endParaRPr lang="en-US"/>
          </a:p>
        </p:txBody>
      </p:sp>
    </p:spTree>
    <p:extLst>
      <p:ext uri="{BB962C8B-B14F-4D97-AF65-F5344CB8AC3E}">
        <p14:creationId xmlns:p14="http://schemas.microsoft.com/office/powerpoint/2010/main" val="33857123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B788A03-95AD-486E-85A7-551BC837DE10}" type="datetimeFigureOut">
              <a:rPr lang="en-US" smtClean="0"/>
              <a:t>11/19/2019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85E49E-8120-4640-85B2-DAC2B9C7BA7D}" type="slidenum">
              <a:rPr lang="en-US" smtClean="0"/>
              <a:t>‹#›</a:t>
            </a:fld>
            <a:endParaRPr lang="en-US"/>
          </a:p>
        </p:txBody>
      </p:sp>
    </p:spTree>
    <p:extLst>
      <p:ext uri="{BB962C8B-B14F-4D97-AF65-F5344CB8AC3E}">
        <p14:creationId xmlns:p14="http://schemas.microsoft.com/office/powerpoint/2010/main" val="36539622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B788A03-95AD-486E-85A7-551BC837DE10}" type="datetimeFigureOut">
              <a:rPr lang="en-US" smtClean="0"/>
              <a:t>11/19/2019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A85E49E-8120-4640-85B2-DAC2B9C7BA7D}" type="slidenum">
              <a:rPr lang="en-US" smtClean="0"/>
              <a:t>‹#›</a:t>
            </a:fld>
            <a:endParaRPr lang="en-US"/>
          </a:p>
        </p:txBody>
      </p:sp>
    </p:spTree>
    <p:extLst>
      <p:ext uri="{BB962C8B-B14F-4D97-AF65-F5344CB8AC3E}">
        <p14:creationId xmlns:p14="http://schemas.microsoft.com/office/powerpoint/2010/main" val="38280577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B788A03-95AD-486E-85A7-551BC837DE10}" type="datetimeFigureOut">
              <a:rPr lang="en-US" smtClean="0"/>
              <a:t>11/19/2019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A85E49E-8120-4640-85B2-DAC2B9C7BA7D}" type="slidenum">
              <a:rPr lang="en-US" smtClean="0"/>
              <a:t>‹#›</a:t>
            </a:fld>
            <a:endParaRPr lang="en-US"/>
          </a:p>
        </p:txBody>
      </p:sp>
    </p:spTree>
    <p:extLst>
      <p:ext uri="{BB962C8B-B14F-4D97-AF65-F5344CB8AC3E}">
        <p14:creationId xmlns:p14="http://schemas.microsoft.com/office/powerpoint/2010/main" val="31433354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788A03-95AD-486E-85A7-551BC837DE10}" type="datetimeFigureOut">
              <a:rPr lang="en-US" smtClean="0"/>
              <a:t>11/19/2019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A85E49E-8120-4640-85B2-DAC2B9C7BA7D}" type="slidenum">
              <a:rPr lang="en-US" smtClean="0"/>
              <a:t>‹#›</a:t>
            </a:fld>
            <a:endParaRPr lang="en-US"/>
          </a:p>
        </p:txBody>
      </p:sp>
    </p:spTree>
    <p:extLst>
      <p:ext uri="{BB962C8B-B14F-4D97-AF65-F5344CB8AC3E}">
        <p14:creationId xmlns:p14="http://schemas.microsoft.com/office/powerpoint/2010/main" val="42202772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cxnSp>
        <p:nvCxnSpPr>
          <p:cNvPr id="8" name="Straight Connector 7"/>
          <p:cNvCxnSpPr/>
          <p:nvPr userDrawn="1"/>
        </p:nvCxnSpPr>
        <p:spPr>
          <a:xfrm>
            <a:off x="467544" y="908720"/>
            <a:ext cx="8208912" cy="0"/>
          </a:xfrm>
          <a:prstGeom prst="line">
            <a:avLst/>
          </a:prstGeom>
          <a:ln w="19050" cmpd="thickThi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467544" y="6309320"/>
            <a:ext cx="8208912" cy="0"/>
          </a:xfrm>
          <a:prstGeom prst="line">
            <a:avLst/>
          </a:prstGeom>
          <a:ln w="19050" cmpd="thickThi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Footer Placeholder 3"/>
          <p:cNvSpPr>
            <a:spLocks noGrp="1"/>
          </p:cNvSpPr>
          <p:nvPr>
            <p:ph type="ftr" sz="quarter" idx="4294967295"/>
          </p:nvPr>
        </p:nvSpPr>
        <p:spPr>
          <a:xfrm>
            <a:off x="434124" y="6381328"/>
            <a:ext cx="7920037" cy="360362"/>
          </a:xfrm>
          <a:prstGeom prst="rect">
            <a:avLst/>
          </a:prstGeom>
        </p:spPr>
        <p:txBody>
          <a:bodyPr/>
          <a:lstStyle/>
          <a:p>
            <a:pPr algn="l"/>
            <a:r>
              <a:rPr lang="en-US" dirty="0">
                <a:solidFill>
                  <a:prstClr val="black"/>
                </a:solidFill>
                <a:latin typeface="Georgia" pitchFamily="18" charset="0"/>
              </a:rPr>
              <a:t>Chatham House  |  The Royal Institute of International Affairs </a:t>
            </a:r>
          </a:p>
        </p:txBody>
      </p:sp>
      <p:sp>
        <p:nvSpPr>
          <p:cNvPr id="12" name="Slide Number Placeholder 4"/>
          <p:cNvSpPr>
            <a:spLocks noGrp="1"/>
          </p:cNvSpPr>
          <p:nvPr>
            <p:ph type="sldNum" sz="quarter" idx="4294967295"/>
          </p:nvPr>
        </p:nvSpPr>
        <p:spPr>
          <a:xfrm>
            <a:off x="8388424" y="6381328"/>
            <a:ext cx="360363" cy="360362"/>
          </a:xfrm>
          <a:prstGeom prst="rect">
            <a:avLst/>
          </a:prstGeom>
        </p:spPr>
        <p:txBody>
          <a:bodyPr/>
          <a:lstStyle/>
          <a:p>
            <a:fld id="{418A78CD-E27B-441A-A2B1-21C1D5FFEB65}" type="slidenum">
              <a:rPr lang="en-US" sz="1200" smtClean="0">
                <a:solidFill>
                  <a:prstClr val="black"/>
                </a:solidFill>
                <a:latin typeface="Georgia" pitchFamily="18" charset="0"/>
              </a:rPr>
              <a:pPr/>
              <a:t>‹#›</a:t>
            </a:fld>
            <a:endParaRPr lang="en-US" sz="1200" dirty="0">
              <a:solidFill>
                <a:prstClr val="black"/>
              </a:solidFill>
              <a:latin typeface="Georgia" pitchFamily="18" charset="0"/>
            </a:endParaRPr>
          </a:p>
        </p:txBody>
      </p:sp>
      <p:sp>
        <p:nvSpPr>
          <p:cNvPr id="3" name="Text Placeholder 2"/>
          <p:cNvSpPr>
            <a:spLocks noGrp="1"/>
          </p:cNvSpPr>
          <p:nvPr>
            <p:ph type="body" sz="quarter" idx="10" hasCustomPrompt="1"/>
          </p:nvPr>
        </p:nvSpPr>
        <p:spPr>
          <a:xfrm>
            <a:off x="468313" y="332656"/>
            <a:ext cx="8208143" cy="432048"/>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a:solidFill>
                  <a:srgbClr val="006699"/>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rgbClr val="005984"/>
                </a:solidFill>
                <a:effectLst/>
                <a:uLnTx/>
                <a:uFillTx/>
                <a:latin typeface="Georgia" pitchFamily="18" charset="0"/>
                <a:ea typeface="+mn-ea"/>
                <a:cs typeface="+mn-cs"/>
              </a:rPr>
              <a:t>Slide title</a:t>
            </a:r>
          </a:p>
        </p:txBody>
      </p:sp>
      <p:sp>
        <p:nvSpPr>
          <p:cNvPr id="5" name="Text Placeholder 4"/>
          <p:cNvSpPr>
            <a:spLocks noGrp="1"/>
          </p:cNvSpPr>
          <p:nvPr>
            <p:ph type="body" sz="quarter" idx="11" hasCustomPrompt="1"/>
          </p:nvPr>
        </p:nvSpPr>
        <p:spPr>
          <a:xfrm>
            <a:off x="468312" y="980728"/>
            <a:ext cx="8208143" cy="3600400"/>
          </a:xfrm>
        </p:spPr>
        <p:txBody>
          <a:bodyPr/>
          <a:lstStyle>
            <a:lvl1pPr marL="0" marR="0" indent="0" algn="l" defTabSz="914400" rtl="0" eaLnBrk="1" fontAlgn="auto" latinLnBrk="0" hangingPunct="1">
              <a:lnSpc>
                <a:spcPct val="100000"/>
              </a:lnSpc>
              <a:spcBef>
                <a:spcPts val="0"/>
              </a:spcBef>
              <a:spcAft>
                <a:spcPts val="0"/>
              </a:spcAft>
              <a:buClrTx/>
              <a:buSzTx/>
              <a:buFont typeface="Arial" pitchFamily="34" charset="0"/>
              <a:buNone/>
              <a:tabLst/>
              <a:defRPr sz="2400"/>
            </a:lvl1pPr>
            <a:lvl2pPr marL="742950" marR="0" indent="-285750" algn="l" defTabSz="914400" rtl="0" eaLnBrk="1" fontAlgn="auto" latinLnBrk="0" hangingPunct="1">
              <a:lnSpc>
                <a:spcPct val="100000"/>
              </a:lnSpc>
              <a:spcBef>
                <a:spcPts val="0"/>
              </a:spcBef>
              <a:spcAft>
                <a:spcPts val="0"/>
              </a:spcAft>
              <a:buClrTx/>
              <a:buSzTx/>
              <a:buFont typeface="Arial" pitchFamily="34" charset="0"/>
              <a:buChar char="•"/>
              <a:tabLst/>
              <a:defRPr sz="1800"/>
            </a:lvl2pPr>
          </a:lstStyle>
          <a:p>
            <a:pPr marL="285750" marR="0" lvl="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GB" sz="2400" b="0" i="0" u="none" strike="noStrike" kern="1200" cap="none" spc="0" normalizeH="0" baseline="0" noProof="0" dirty="0">
                <a:ln>
                  <a:noFill/>
                </a:ln>
                <a:solidFill>
                  <a:prstClr val="black"/>
                </a:solidFill>
                <a:effectLst/>
                <a:uLnTx/>
                <a:uFillTx/>
                <a:latin typeface="Georgia" pitchFamily="18" charset="0"/>
                <a:ea typeface="+mn-ea"/>
                <a:cs typeface="+mn-cs"/>
              </a:rPr>
              <a:t>This is a sample slide.</a:t>
            </a:r>
            <a:endParaRPr kumimoji="0" lang="en-GB" sz="1800" b="0" i="0" u="none" strike="noStrike" kern="1200" cap="none" spc="0" normalizeH="0" baseline="0" noProof="0" dirty="0">
              <a:ln>
                <a:noFill/>
              </a:ln>
              <a:solidFill>
                <a:prstClr val="black"/>
              </a:solidFill>
              <a:effectLst/>
              <a:uLnTx/>
              <a:uFillTx/>
              <a:latin typeface="Georgia" pitchFamily="18" charset="0"/>
              <a:ea typeface="+mn-ea"/>
              <a:cs typeface="+mn-cs"/>
            </a:endParaRPr>
          </a:p>
        </p:txBody>
      </p:sp>
    </p:spTree>
    <p:extLst>
      <p:ext uri="{BB962C8B-B14F-4D97-AF65-F5344CB8AC3E}">
        <p14:creationId xmlns:p14="http://schemas.microsoft.com/office/powerpoint/2010/main" val="4048001321"/>
      </p:ext>
    </p:extLst>
  </p:cSld>
  <p:clrMapOvr>
    <a:masterClrMapping/>
  </p:clrMapOvr>
  <p:hf hd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6B788A03-95AD-486E-85A7-551BC837DE10}" type="datetimeFigureOut">
              <a:rPr lang="en-US" smtClean="0"/>
              <a:t>11/19/2019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85E49E-8120-4640-85B2-DAC2B9C7BA7D}" type="slidenum">
              <a:rPr lang="en-US" smtClean="0"/>
              <a:t>‹#›</a:t>
            </a:fld>
            <a:endParaRPr lang="en-US"/>
          </a:p>
        </p:txBody>
      </p:sp>
    </p:spTree>
    <p:extLst>
      <p:ext uri="{BB962C8B-B14F-4D97-AF65-F5344CB8AC3E}">
        <p14:creationId xmlns:p14="http://schemas.microsoft.com/office/powerpoint/2010/main" val="22009702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6B788A03-95AD-486E-85A7-551BC837DE10}" type="datetimeFigureOut">
              <a:rPr lang="en-US" smtClean="0"/>
              <a:t>11/19/2019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85E49E-8120-4640-85B2-DAC2B9C7BA7D}" type="slidenum">
              <a:rPr lang="en-US" smtClean="0"/>
              <a:t>‹#›</a:t>
            </a:fld>
            <a:endParaRPr lang="en-US"/>
          </a:p>
        </p:txBody>
      </p:sp>
    </p:spTree>
    <p:extLst>
      <p:ext uri="{BB962C8B-B14F-4D97-AF65-F5344CB8AC3E}">
        <p14:creationId xmlns:p14="http://schemas.microsoft.com/office/powerpoint/2010/main" val="30574347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B788A03-95AD-486E-85A7-551BC837DE10}" type="datetimeFigureOut">
              <a:rPr lang="en-US" smtClean="0"/>
              <a:t>11/19/2019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85E49E-8120-4640-85B2-DAC2B9C7BA7D}" type="slidenum">
              <a:rPr lang="en-US" smtClean="0"/>
              <a:t>‹#›</a:t>
            </a:fld>
            <a:endParaRPr lang="en-US"/>
          </a:p>
        </p:txBody>
      </p:sp>
    </p:spTree>
    <p:extLst>
      <p:ext uri="{BB962C8B-B14F-4D97-AF65-F5344CB8AC3E}">
        <p14:creationId xmlns:p14="http://schemas.microsoft.com/office/powerpoint/2010/main" val="424923804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B788A03-95AD-486E-85A7-551BC837DE10}" type="datetimeFigureOut">
              <a:rPr lang="en-US" smtClean="0"/>
              <a:t>11/19/2019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85E49E-8120-4640-85B2-DAC2B9C7BA7D}" type="slidenum">
              <a:rPr lang="en-US" smtClean="0"/>
              <a:t>‹#›</a:t>
            </a:fld>
            <a:endParaRPr lang="en-US"/>
          </a:p>
        </p:txBody>
      </p:sp>
    </p:spTree>
    <p:extLst>
      <p:ext uri="{BB962C8B-B14F-4D97-AF65-F5344CB8AC3E}">
        <p14:creationId xmlns:p14="http://schemas.microsoft.com/office/powerpoint/2010/main" val="25586684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3209340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sz="1800" dirty="0">
              <a:solidFill>
                <a:prstClr val="white"/>
              </a:solidFill>
            </a:endParaRPr>
          </a:p>
        </p:txBody>
      </p:sp>
      <p:sp>
        <p:nvSpPr>
          <p:cNvPr id="4" name="Text Placeholder 3"/>
          <p:cNvSpPr>
            <a:spLocks noGrp="1"/>
          </p:cNvSpPr>
          <p:nvPr>
            <p:ph type="body" sz="quarter" idx="10" hasCustomPrompt="1"/>
          </p:nvPr>
        </p:nvSpPr>
        <p:spPr>
          <a:xfrm>
            <a:off x="609600" y="76200"/>
            <a:ext cx="81534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dirty="0">
                <a:solidFill>
                  <a:srgbClr val="FFFFFF"/>
                </a:solidFill>
              </a:rPr>
              <a:t>Minimum 0f 30 point</a:t>
            </a:r>
            <a:br>
              <a:rPr lang="en-US" sz="3000" dirty="0">
                <a:solidFill>
                  <a:srgbClr val="FFFFFF"/>
                </a:solidFill>
              </a:rPr>
            </a:br>
            <a:r>
              <a:rPr lang="en-US" sz="3000" dirty="0">
                <a:solidFill>
                  <a:srgbClr val="FFFFFF"/>
                </a:solidFill>
              </a:rPr>
              <a:t> and maximum 3 lines title</a:t>
            </a:r>
            <a:br>
              <a:rPr lang="en-US" sz="3000" dirty="0">
                <a:solidFill>
                  <a:srgbClr val="FFFFFF"/>
                </a:solidFill>
              </a:rPr>
            </a:br>
            <a:r>
              <a:rPr lang="en-US" sz="3000" dirty="0">
                <a:solidFill>
                  <a:srgbClr val="FFFFFF"/>
                </a:solidFill>
              </a:rPr>
              <a:t>Remove or change the pictures</a:t>
            </a:r>
          </a:p>
        </p:txBody>
      </p:sp>
      <p:sp>
        <p:nvSpPr>
          <p:cNvPr id="6" name="Text Placeholder 5"/>
          <p:cNvSpPr>
            <a:spLocks noGrp="1"/>
          </p:cNvSpPr>
          <p:nvPr>
            <p:ph type="body" sz="quarter" idx="11" hasCustomPrompt="1"/>
          </p:nvPr>
        </p:nvSpPr>
        <p:spPr>
          <a:xfrm>
            <a:off x="876300" y="1524000"/>
            <a:ext cx="7620000" cy="839787"/>
          </a:xfrm>
          <a:prstGeom prst="rect">
            <a:avLst/>
          </a:prstGeom>
        </p:spPr>
        <p:txBody>
          <a:bodyPr/>
          <a:lstStyle>
            <a:lvl1pPr marL="0" indent="0" algn="ctr">
              <a:buNone/>
              <a:defRPr sz="2200" i="1" baseline="0">
                <a:solidFill>
                  <a:schemeClr val="bg1"/>
                </a:solidFill>
              </a:defRPr>
            </a:lvl1pPr>
          </a:lstStyle>
          <a:p>
            <a:pPr lvl="0"/>
            <a:r>
              <a:rPr lang="en-US" dirty="0"/>
              <a:t>Authors minimum 18 points in italics</a:t>
            </a:r>
            <a:br>
              <a:rPr lang="en-US" dirty="0"/>
            </a:br>
            <a:r>
              <a:rPr lang="en-US" dirty="0"/>
              <a:t>with a maximum of two lines</a:t>
            </a:r>
          </a:p>
        </p:txBody>
      </p:sp>
      <p:sp>
        <p:nvSpPr>
          <p:cNvPr id="8" name="Text Placeholder 7"/>
          <p:cNvSpPr>
            <a:spLocks noGrp="1"/>
          </p:cNvSpPr>
          <p:nvPr>
            <p:ph type="body" sz="quarter" idx="12" hasCustomPrompt="1"/>
          </p:nvPr>
        </p:nvSpPr>
        <p:spPr>
          <a:xfrm>
            <a:off x="876300" y="2438400"/>
            <a:ext cx="7620000" cy="985838"/>
          </a:xfrm>
          <a:prstGeom prst="rect">
            <a:avLst/>
          </a:prstGeom>
        </p:spPr>
        <p:txBody>
          <a:bodyPr/>
          <a:lstStyle>
            <a:lvl1pPr marL="0" indent="0" algn="ctr">
              <a:buNone/>
              <a:defRPr sz="2000" baseline="0">
                <a:solidFill>
                  <a:schemeClr val="bg1"/>
                </a:solidFill>
                <a:latin typeface="+mj-lt"/>
              </a:defRPr>
            </a:lvl1pPr>
          </a:lstStyle>
          <a:p>
            <a:pPr lvl="0"/>
            <a:r>
              <a:rPr lang="en-US" dirty="0"/>
              <a:t>Event</a:t>
            </a:r>
            <a:br>
              <a:rPr lang="en-US" dirty="0"/>
            </a:br>
            <a:r>
              <a:rPr lang="en-US" dirty="0"/>
              <a:t>Location </a:t>
            </a:r>
            <a:br>
              <a:rPr lang="en-US" dirty="0"/>
            </a:br>
            <a:r>
              <a:rPr lang="en-US" dirty="0"/>
              <a:t>Date</a:t>
            </a:r>
          </a:p>
        </p:txBody>
      </p:sp>
    </p:spTree>
    <p:extLst>
      <p:ext uri="{BB962C8B-B14F-4D97-AF65-F5344CB8AC3E}">
        <p14:creationId xmlns:p14="http://schemas.microsoft.com/office/powerpoint/2010/main" val="276000200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457200" y="1676400"/>
            <a:ext cx="82296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dirty="0"/>
              <a:t>Main point 6 point smaller than slide title</a:t>
            </a:r>
          </a:p>
          <a:p>
            <a:pPr lvl="1"/>
            <a:r>
              <a:rPr lang="en-US" dirty="0"/>
              <a:t>Bullet points 4 point less than main point</a:t>
            </a:r>
          </a:p>
          <a:p>
            <a:pPr lvl="1"/>
            <a:r>
              <a:rPr lang="en-US" dirty="0"/>
              <a:t>Font type is Calibri</a:t>
            </a:r>
          </a:p>
          <a:p>
            <a:pPr lvl="2"/>
            <a:r>
              <a:rPr lang="en-US" dirty="0"/>
              <a:t>It is advised in one slide maximum 6 bullets</a:t>
            </a:r>
          </a:p>
          <a:p>
            <a:pPr lvl="3"/>
            <a:r>
              <a:rPr lang="en-US" dirty="0"/>
              <a:t>We recommend you use images on slides</a:t>
            </a:r>
          </a:p>
          <a:p>
            <a:pPr lvl="3"/>
            <a:r>
              <a:rPr lang="en-US" dirty="0"/>
              <a:t>You can change partner logos on front page</a:t>
            </a:r>
          </a:p>
          <a:p>
            <a:pPr lvl="4"/>
            <a:r>
              <a:rPr lang="en-US" dirty="0"/>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7680992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485900" y="2209800"/>
            <a:ext cx="61722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and maximum of 2 lines</a:t>
            </a:r>
            <a:endParaRPr lang="en-US" dirty="0"/>
          </a:p>
        </p:txBody>
      </p:sp>
    </p:spTree>
    <p:extLst>
      <p:ext uri="{BB962C8B-B14F-4D97-AF65-F5344CB8AC3E}">
        <p14:creationId xmlns:p14="http://schemas.microsoft.com/office/powerpoint/2010/main" val="410896827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228600" y="228600"/>
            <a:ext cx="86106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Use map and figures as big as possible</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pic>
        <p:nvPicPr>
          <p:cNvPr id="9" name="Picture 8"/>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icture Placeholder 3"/>
          <p:cNvSpPr>
            <a:spLocks noGrp="1"/>
          </p:cNvSpPr>
          <p:nvPr>
            <p:ph type="pic" sz="quarter" idx="12" hasCustomPrompt="1"/>
          </p:nvPr>
        </p:nvSpPr>
        <p:spPr>
          <a:xfrm>
            <a:off x="261938" y="1295400"/>
            <a:ext cx="8577262" cy="4953000"/>
          </a:xfrm>
          <a:prstGeom prst="rect">
            <a:avLst/>
          </a:prstGeom>
          <a:blipFill>
            <a:blip r:embed="rId4"/>
            <a:stretch>
              <a:fillRect/>
            </a:stretch>
          </a:blipFill>
        </p:spPr>
        <p:txBody>
          <a:bodyPr/>
          <a:lstStyle>
            <a:lvl1pPr>
              <a:defRPr/>
            </a:lvl1pPr>
          </a:lstStyle>
          <a:p>
            <a:r>
              <a:rPr lang="en-US" dirty="0"/>
              <a:t>Click on the icon to add map</a:t>
            </a:r>
          </a:p>
        </p:txBody>
      </p:sp>
    </p:spTree>
    <p:extLst>
      <p:ext uri="{BB962C8B-B14F-4D97-AF65-F5344CB8AC3E}">
        <p14:creationId xmlns:p14="http://schemas.microsoft.com/office/powerpoint/2010/main" val="377326769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384800" y="1219200"/>
            <a:ext cx="3759200" cy="56388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a:defRPr>
                <a:solidFill>
                  <a:schemeClr val="bg1"/>
                </a:solidFill>
                <a:latin typeface="+mn-lt"/>
              </a:defRPr>
            </a:lvl1pPr>
          </a:lstStyle>
          <a:p>
            <a:r>
              <a:rPr lang="en-US" dirty="0"/>
              <a:t>Click icon to add picture</a:t>
            </a:r>
          </a:p>
        </p:txBody>
      </p:sp>
      <p:sp>
        <p:nvSpPr>
          <p:cNvPr id="4"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7" name="Text Placeholder 6"/>
          <p:cNvSpPr>
            <a:spLocks noGrp="1"/>
          </p:cNvSpPr>
          <p:nvPr>
            <p:ph type="body" sz="quarter" idx="11"/>
          </p:nvPr>
        </p:nvSpPr>
        <p:spPr>
          <a:xfrm>
            <a:off x="515938" y="1295400"/>
            <a:ext cx="4284662"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Picture 9"/>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descr="D:\Publications\LOGO's\ILRI-logo-small.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766132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nd page">
    <p:spTree>
      <p:nvGrpSpPr>
        <p:cNvPr id="1" name=""/>
        <p:cNvGrpSpPr/>
        <p:nvPr/>
      </p:nvGrpSpPr>
      <p:grpSpPr>
        <a:xfrm>
          <a:off x="0" y="0"/>
          <a:ext cx="0" cy="0"/>
          <a:chOff x="0" y="0"/>
          <a:chExt cx="0" cy="0"/>
        </a:xfrm>
      </p:grpSpPr>
      <p:sp>
        <p:nvSpPr>
          <p:cNvPr id="8" name="Rectangle 7"/>
          <p:cNvSpPr/>
          <p:nvPr userDrawn="1"/>
        </p:nvSpPr>
        <p:spPr>
          <a:xfrm>
            <a:off x="0" y="0"/>
            <a:ext cx="9144000" cy="6858000"/>
          </a:xfrm>
          <a:prstGeom prst="rect">
            <a:avLst/>
          </a:prstGeom>
          <a:solidFill>
            <a:srgbClr val="4D91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GB" dirty="0"/>
          </a:p>
        </p:txBody>
      </p:sp>
      <p:sp>
        <p:nvSpPr>
          <p:cNvPr id="9" name="TextBox 8"/>
          <p:cNvSpPr txBox="1"/>
          <p:nvPr userDrawn="1"/>
        </p:nvSpPr>
        <p:spPr>
          <a:xfrm>
            <a:off x="467544" y="308639"/>
            <a:ext cx="8208912" cy="461665"/>
          </a:xfrm>
          <a:prstGeom prst="rect">
            <a:avLst/>
          </a:prstGeom>
          <a:noFill/>
        </p:spPr>
        <p:txBody>
          <a:bodyPr wrap="square" lIns="0" rtlCol="0">
            <a:spAutoFit/>
          </a:bodyPr>
          <a:lstStyle/>
          <a:p>
            <a:r>
              <a:rPr lang="en-GB" sz="2400" dirty="0">
                <a:solidFill>
                  <a:schemeClr val="bg1"/>
                </a:solidFill>
                <a:latin typeface="Georgia" pitchFamily="18" charset="0"/>
              </a:rPr>
              <a:t>Thank you</a:t>
            </a:r>
          </a:p>
        </p:txBody>
      </p:sp>
      <p:cxnSp>
        <p:nvCxnSpPr>
          <p:cNvPr id="10" name="Straight Connector 9"/>
          <p:cNvCxnSpPr/>
          <p:nvPr userDrawn="1"/>
        </p:nvCxnSpPr>
        <p:spPr>
          <a:xfrm>
            <a:off x="467544" y="908720"/>
            <a:ext cx="8208912" cy="0"/>
          </a:xfrm>
          <a:prstGeom prst="line">
            <a:avLst/>
          </a:prstGeom>
          <a:ln w="19050" cmpd="thickThi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a:off x="467544" y="6309320"/>
            <a:ext cx="8208912" cy="0"/>
          </a:xfrm>
          <a:prstGeom prst="line">
            <a:avLst/>
          </a:prstGeom>
          <a:ln w="19050" cmpd="thickThin">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Footer Placeholder 3"/>
          <p:cNvSpPr>
            <a:spLocks noGrp="1"/>
          </p:cNvSpPr>
          <p:nvPr>
            <p:ph type="ftr" sz="quarter" idx="4294967295"/>
          </p:nvPr>
        </p:nvSpPr>
        <p:spPr>
          <a:xfrm>
            <a:off x="434124" y="6381328"/>
            <a:ext cx="7920037" cy="360362"/>
          </a:xfrm>
          <a:prstGeom prst="rect">
            <a:avLst/>
          </a:prstGeom>
        </p:spPr>
        <p:txBody>
          <a:bodyPr/>
          <a:lstStyle/>
          <a:p>
            <a:pPr algn="l"/>
            <a:r>
              <a:rPr lang="en-US" dirty="0">
                <a:solidFill>
                  <a:schemeClr val="bg1"/>
                </a:solidFill>
                <a:latin typeface="Georgia" pitchFamily="18" charset="0"/>
              </a:rPr>
              <a:t>Chatham House  |  The Royal Institute of International Affairs </a:t>
            </a:r>
          </a:p>
        </p:txBody>
      </p:sp>
      <p:sp>
        <p:nvSpPr>
          <p:cNvPr id="16" name="Slide Number Placeholder 4"/>
          <p:cNvSpPr>
            <a:spLocks noGrp="1"/>
          </p:cNvSpPr>
          <p:nvPr>
            <p:ph type="sldNum" sz="quarter" idx="4294967295"/>
          </p:nvPr>
        </p:nvSpPr>
        <p:spPr>
          <a:xfrm>
            <a:off x="8388424" y="6381328"/>
            <a:ext cx="360363" cy="360362"/>
          </a:xfrm>
          <a:prstGeom prst="rect">
            <a:avLst/>
          </a:prstGeom>
        </p:spPr>
        <p:txBody>
          <a:bodyPr/>
          <a:lstStyle/>
          <a:p>
            <a:fld id="{418A78CD-E27B-441A-A2B1-21C1D5FFEB65}" type="slidenum">
              <a:rPr lang="en-US" sz="1200" smtClean="0">
                <a:solidFill>
                  <a:schemeClr val="bg1"/>
                </a:solidFill>
                <a:latin typeface="Georgia" pitchFamily="18" charset="0"/>
              </a:rPr>
              <a:pPr/>
              <a:t>‹#›</a:t>
            </a:fld>
            <a:endParaRPr lang="en-US" sz="1200" dirty="0">
              <a:solidFill>
                <a:schemeClr val="bg1"/>
              </a:solidFill>
              <a:latin typeface="Georgia" pitchFamily="18" charset="0"/>
            </a:endParaRPr>
          </a:p>
        </p:txBody>
      </p:sp>
      <p:sp>
        <p:nvSpPr>
          <p:cNvPr id="3" name="Text Placeholder 2"/>
          <p:cNvSpPr>
            <a:spLocks noGrp="1"/>
          </p:cNvSpPr>
          <p:nvPr>
            <p:ph type="body" sz="quarter" idx="10" hasCustomPrompt="1"/>
          </p:nvPr>
        </p:nvSpPr>
        <p:spPr>
          <a:xfrm>
            <a:off x="468312" y="1196975"/>
            <a:ext cx="8208143" cy="2232025"/>
          </a:xfrm>
        </p:spPr>
        <p:txBody>
          <a:bodyPr>
            <a:normAutofit/>
          </a:bodyPr>
          <a:lstStyle>
            <a:lvl1pPr marL="0" indent="0">
              <a:buNone/>
              <a:defRPr sz="1800" baseline="0">
                <a:solidFill>
                  <a:schemeClr val="bg1"/>
                </a:solidFill>
                <a:latin typeface="Georgia" pitchFamily="18" charset="0"/>
              </a:defRPr>
            </a:lvl1pPr>
          </a:lstStyle>
          <a:p>
            <a:pPr lvl="0"/>
            <a:r>
              <a:rPr lang="en-GB" sz="1800" dirty="0">
                <a:latin typeface="Georgia" pitchFamily="18" charset="0"/>
              </a:rPr>
              <a:t>You can use this space for any closing marks or delete if not needed</a:t>
            </a:r>
            <a:endParaRPr lang="en-GB" dirty="0"/>
          </a:p>
        </p:txBody>
      </p:sp>
    </p:spTree>
    <p:extLst>
      <p:ext uri="{BB962C8B-B14F-4D97-AF65-F5344CB8AC3E}">
        <p14:creationId xmlns:p14="http://schemas.microsoft.com/office/powerpoint/2010/main" val="4088534424"/>
      </p:ext>
    </p:extLst>
  </p:cSld>
  <p:clrMapOvr>
    <a:masterClrMapping/>
  </p:clrMapOvr>
  <p:hf sldNum="0" hdr="0" dt="0"/>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2991073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more info and address">
    <p:bg>
      <p:bgPr>
        <a:solidFill>
          <a:schemeClr val="bg1"/>
        </a:solidFill>
        <a:effectLst/>
      </p:bgPr>
    </p:bg>
    <p:spTree>
      <p:nvGrpSpPr>
        <p:cNvPr id="1" name=""/>
        <p:cNvGrpSpPr/>
        <p:nvPr/>
      </p:nvGrpSpPr>
      <p:grpSpPr>
        <a:xfrm>
          <a:off x="0" y="0"/>
          <a:ext cx="0" cy="0"/>
          <a:chOff x="0" y="0"/>
          <a:chExt cx="0" cy="0"/>
        </a:xfrm>
      </p:grpSpPr>
      <p:grpSp>
        <p:nvGrpSpPr>
          <p:cNvPr id="2" name="Group 1"/>
          <p:cNvGrpSpPr>
            <a:grpSpLocks/>
          </p:cNvGrpSpPr>
          <p:nvPr/>
        </p:nvGrpSpPr>
        <p:grpSpPr bwMode="auto">
          <a:xfrm>
            <a:off x="1228860" y="6543675"/>
            <a:ext cx="6705600" cy="231775"/>
            <a:chOff x="1066800" y="6543985"/>
            <a:chExt cx="6705600" cy="230832"/>
          </a:xfrm>
        </p:grpSpPr>
        <p:sp>
          <p:nvSpPr>
            <p:cNvPr id="3" name="TextBox 6"/>
            <p:cNvSpPr txBox="1">
              <a:spLocks noChangeArrowheads="1"/>
            </p:cNvSpPr>
            <p:nvPr/>
          </p:nvSpPr>
          <p:spPr bwMode="auto">
            <a:xfrm>
              <a:off x="1676400" y="6543985"/>
              <a:ext cx="60960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solidFill>
                    <a:prstClr val="black"/>
                  </a:solidFill>
                  <a:latin typeface="Calibri"/>
                </a:rPr>
                <a:t>The presentation has a Creative Commons licence. You are free to re-use or distribute this work, provided credit is given to ILRI.</a:t>
              </a:r>
              <a:endParaRPr lang="en-US" sz="900" dirty="0">
                <a:solidFill>
                  <a:prstClr val="black"/>
                </a:solidFill>
                <a:latin typeface="Calibri"/>
              </a:endParaRPr>
            </a:p>
          </p:txBody>
        </p:sp>
        <p:pic>
          <p:nvPicPr>
            <p:cNvPr id="4" name="Picture 3" descr="P:\Pictures&amp;Resources\Icons\by-nc-sa.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 name="TextBox 11"/>
          <p:cNvSpPr txBox="1">
            <a:spLocks noChangeArrowheads="1"/>
          </p:cNvSpPr>
          <p:nvPr userDrawn="1"/>
        </p:nvSpPr>
        <p:spPr bwMode="auto">
          <a:xfrm>
            <a:off x="9660" y="2302888"/>
            <a:ext cx="9144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i="1" dirty="0">
                <a:solidFill>
                  <a:prstClr val="black"/>
                </a:solidFill>
                <a:ea typeface="Verdana" pitchFamily="34" charset="0"/>
                <a:cs typeface="Verdana" pitchFamily="34" charset="0"/>
              </a:rPr>
              <a:t>better lives through livestock</a:t>
            </a:r>
          </a:p>
        </p:txBody>
      </p:sp>
      <p:sp>
        <p:nvSpPr>
          <p:cNvPr id="13" name="Rectangle 12"/>
          <p:cNvSpPr>
            <a:spLocks noChangeArrowheads="1"/>
          </p:cNvSpPr>
          <p:nvPr userDrawn="1"/>
        </p:nvSpPr>
        <p:spPr bwMode="auto">
          <a:xfrm>
            <a:off x="2295660" y="3149024"/>
            <a:ext cx="457200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5F0500"/>
              </a:buClr>
            </a:pPr>
            <a:r>
              <a:rPr lang="en-US" dirty="0">
                <a:solidFill>
                  <a:srgbClr val="762123"/>
                </a:solidFill>
                <a:latin typeface="Calibri" pitchFamily="34" charset="0"/>
                <a:cs typeface="Arial" charset="0"/>
              </a:rPr>
              <a:t>ilri.org</a:t>
            </a:r>
          </a:p>
        </p:txBody>
      </p:sp>
      <p:pic>
        <p:nvPicPr>
          <p:cNvPr id="6" name="Picture 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98736" y="5257800"/>
            <a:ext cx="7165848" cy="1194816"/>
          </a:xfrm>
          <a:prstGeom prst="rect">
            <a:avLst/>
          </a:prstGeom>
        </p:spPr>
      </p:pic>
    </p:spTree>
    <p:extLst>
      <p:ext uri="{BB962C8B-B14F-4D97-AF65-F5344CB8AC3E}">
        <p14:creationId xmlns:p14="http://schemas.microsoft.com/office/powerpoint/2010/main" val="410393025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88CEA77-4586-4E04-81A9-B829D3A57525}" type="datetimeFigureOut">
              <a:rPr lang="en-US" sz="1800" smtClean="0">
                <a:solidFill>
                  <a:prstClr val="black"/>
                </a:solidFill>
                <a:latin typeface="Calibri" pitchFamily="34" charset="0"/>
                <a:cs typeface="Arial" charset="0"/>
              </a:rPr>
              <a:pPr/>
              <a:t>11/19/2019</a:t>
            </a:fld>
            <a:endParaRPr lang="en-US" sz="1800" dirty="0">
              <a:solidFill>
                <a:prstClr val="black"/>
              </a:solidFill>
              <a:latin typeface="Calibri" pitchFamily="34" charset="0"/>
              <a:cs typeface="Arial" charset="0"/>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sz="1800" dirty="0">
              <a:solidFill>
                <a:prstClr val="black"/>
              </a:solidFill>
              <a:latin typeface="Calibri" pitchFamily="34" charset="0"/>
              <a:cs typeface="Arial" charset="0"/>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CA4A3A83-1094-409F-AF37-70B408348D1E}" type="slidenum">
              <a:rPr lang="en-US" sz="1800" smtClean="0">
                <a:solidFill>
                  <a:prstClr val="black"/>
                </a:solidFill>
                <a:latin typeface="Calibri" pitchFamily="34" charset="0"/>
                <a:cs typeface="Arial" charset="0"/>
              </a:rPr>
              <a:pPr/>
              <a:t>‹#›</a:t>
            </a:fld>
            <a:endParaRPr lang="en-US" sz="1800" dirty="0">
              <a:solidFill>
                <a:prstClr val="black"/>
              </a:solidFill>
              <a:latin typeface="Calibri" pitchFamily="34" charset="0"/>
              <a:cs typeface="Arial" charset="0"/>
            </a:endParaRPr>
          </a:p>
        </p:txBody>
      </p:sp>
    </p:spTree>
    <p:extLst>
      <p:ext uri="{BB962C8B-B14F-4D97-AF65-F5344CB8AC3E}">
        <p14:creationId xmlns:p14="http://schemas.microsoft.com/office/powerpoint/2010/main" val="1246585571"/>
      </p:ext>
    </p:extLst>
  </p:cSld>
  <p:clrMapOvr>
    <a:masterClrMapping/>
  </p:clrMapOvr>
  <p:transition advClick="0"/>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a16="http://schemas.microsoft.com/office/drawing/2014/main" id="{91C727D3-ADC0-4EF3-BB1B-BDA3EA10F37A}"/>
              </a:ext>
            </a:extLst>
          </p:cNvPr>
          <p:cNvSpPr>
            <a:spLocks noGrp="1" noChangeArrowheads="1"/>
          </p:cNvSpPr>
          <p:nvPr>
            <p:ph type="dt" sz="half" idx="10"/>
          </p:nvPr>
        </p:nvSpPr>
        <p:spPr>
          <a:ln/>
        </p:spPr>
        <p:txBody>
          <a:bodyPr/>
          <a:lstStyle>
            <a:lvl1pPr>
              <a:defRPr/>
            </a:lvl1pPr>
          </a:lstStyle>
          <a:p>
            <a:pPr>
              <a:defRPr/>
            </a:pPr>
            <a:fld id="{1304C555-911F-4743-91AB-529BBF429A0D}" type="datetime1">
              <a:rPr lang="en-US" altLang="en-US"/>
              <a:pPr>
                <a:defRPr/>
              </a:pPr>
              <a:t>11/19/2019</a:t>
            </a:fld>
            <a:endParaRPr lang="en-US" altLang="en-US"/>
          </a:p>
        </p:txBody>
      </p:sp>
      <p:sp>
        <p:nvSpPr>
          <p:cNvPr id="5" name="Rectangle 5">
            <a:extLst>
              <a:ext uri="{FF2B5EF4-FFF2-40B4-BE49-F238E27FC236}">
                <a16:creationId xmlns:a16="http://schemas.microsoft.com/office/drawing/2014/main" id="{B4073390-BE2E-4686-A213-FEC520648E9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11DA4144-81EE-4D67-A1D9-B0AE026798A5}"/>
              </a:ext>
            </a:extLst>
          </p:cNvPr>
          <p:cNvSpPr>
            <a:spLocks noGrp="1" noChangeArrowheads="1"/>
          </p:cNvSpPr>
          <p:nvPr>
            <p:ph type="sldNum" sz="quarter" idx="12"/>
          </p:nvPr>
        </p:nvSpPr>
        <p:spPr>
          <a:ln/>
        </p:spPr>
        <p:txBody>
          <a:bodyPr/>
          <a:lstStyle>
            <a:lvl1pPr>
              <a:defRPr/>
            </a:lvl1pPr>
          </a:lstStyle>
          <a:p>
            <a:pPr>
              <a:defRPr/>
            </a:pPr>
            <a:fld id="{2F26A806-E37A-462B-A138-C2D98ED00692}" type="slidenum">
              <a:rPr lang="en-US" altLang="en-US"/>
              <a:pPr>
                <a:defRPr/>
              </a:pPr>
              <a:t>‹#›</a:t>
            </a:fld>
            <a:endParaRPr lang="en-US" altLang="en-US"/>
          </a:p>
        </p:txBody>
      </p:sp>
    </p:spTree>
    <p:extLst>
      <p:ext uri="{BB962C8B-B14F-4D97-AF65-F5344CB8AC3E}">
        <p14:creationId xmlns:p14="http://schemas.microsoft.com/office/powerpoint/2010/main" val="329924308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48F6940A-BC50-40D3-A09A-8B0FFF52CA9D}"/>
              </a:ext>
            </a:extLst>
          </p:cNvPr>
          <p:cNvSpPr>
            <a:spLocks noGrp="1" noChangeArrowheads="1"/>
          </p:cNvSpPr>
          <p:nvPr>
            <p:ph type="dt" sz="half" idx="10"/>
          </p:nvPr>
        </p:nvSpPr>
        <p:spPr>
          <a:ln/>
        </p:spPr>
        <p:txBody>
          <a:bodyPr/>
          <a:lstStyle>
            <a:lvl1pPr>
              <a:defRPr/>
            </a:lvl1pPr>
          </a:lstStyle>
          <a:p>
            <a:pPr>
              <a:defRPr/>
            </a:pPr>
            <a:fld id="{277A8A2F-949A-4338-B89E-312AA70EB661}" type="datetime1">
              <a:rPr lang="en-US" altLang="en-US"/>
              <a:pPr>
                <a:defRPr/>
              </a:pPr>
              <a:t>11/19/2019</a:t>
            </a:fld>
            <a:endParaRPr lang="en-US" altLang="en-US"/>
          </a:p>
        </p:txBody>
      </p:sp>
      <p:sp>
        <p:nvSpPr>
          <p:cNvPr id="5" name="Rectangle 5">
            <a:extLst>
              <a:ext uri="{FF2B5EF4-FFF2-40B4-BE49-F238E27FC236}">
                <a16:creationId xmlns:a16="http://schemas.microsoft.com/office/drawing/2014/main" id="{AE873910-6BD7-494E-957D-AC6744946D96}"/>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3F7D56B6-617B-4584-96A8-2F1BE7E3AD98}"/>
              </a:ext>
            </a:extLst>
          </p:cNvPr>
          <p:cNvSpPr>
            <a:spLocks noGrp="1" noChangeArrowheads="1"/>
          </p:cNvSpPr>
          <p:nvPr>
            <p:ph type="sldNum" sz="quarter" idx="12"/>
          </p:nvPr>
        </p:nvSpPr>
        <p:spPr>
          <a:ln/>
        </p:spPr>
        <p:txBody>
          <a:bodyPr/>
          <a:lstStyle>
            <a:lvl1pPr>
              <a:defRPr/>
            </a:lvl1pPr>
          </a:lstStyle>
          <a:p>
            <a:pPr>
              <a:defRPr/>
            </a:pPr>
            <a:fld id="{27ECF230-9676-4963-8AE4-731A6E546222}" type="slidenum">
              <a:rPr lang="en-US" altLang="en-US"/>
              <a:pPr>
                <a:defRPr/>
              </a:pPr>
              <a:t>‹#›</a:t>
            </a:fld>
            <a:endParaRPr lang="en-US" altLang="en-US"/>
          </a:p>
        </p:txBody>
      </p:sp>
    </p:spTree>
    <p:extLst>
      <p:ext uri="{BB962C8B-B14F-4D97-AF65-F5344CB8AC3E}">
        <p14:creationId xmlns:p14="http://schemas.microsoft.com/office/powerpoint/2010/main" val="38716271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FAF402E7-D3E8-4EE8-9464-E3C24B1A26E2}"/>
              </a:ext>
            </a:extLst>
          </p:cNvPr>
          <p:cNvSpPr>
            <a:spLocks noGrp="1" noChangeArrowheads="1"/>
          </p:cNvSpPr>
          <p:nvPr>
            <p:ph type="dt" sz="half" idx="10"/>
          </p:nvPr>
        </p:nvSpPr>
        <p:spPr>
          <a:ln/>
        </p:spPr>
        <p:txBody>
          <a:bodyPr/>
          <a:lstStyle>
            <a:lvl1pPr>
              <a:defRPr/>
            </a:lvl1pPr>
          </a:lstStyle>
          <a:p>
            <a:pPr>
              <a:defRPr/>
            </a:pPr>
            <a:fld id="{63BDDE62-FB32-457F-B082-D724B017405C}" type="datetime1">
              <a:rPr lang="en-US" altLang="en-US"/>
              <a:pPr>
                <a:defRPr/>
              </a:pPr>
              <a:t>11/19/2019</a:t>
            </a:fld>
            <a:endParaRPr lang="en-US" altLang="en-US"/>
          </a:p>
        </p:txBody>
      </p:sp>
      <p:sp>
        <p:nvSpPr>
          <p:cNvPr id="5" name="Rectangle 5">
            <a:extLst>
              <a:ext uri="{FF2B5EF4-FFF2-40B4-BE49-F238E27FC236}">
                <a16:creationId xmlns:a16="http://schemas.microsoft.com/office/drawing/2014/main" id="{CD246A5E-BC16-4D9B-B2D0-B2CFF2D28A46}"/>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F6C283EB-FD54-48F8-9E56-9A69E47FC185}"/>
              </a:ext>
            </a:extLst>
          </p:cNvPr>
          <p:cNvSpPr>
            <a:spLocks noGrp="1" noChangeArrowheads="1"/>
          </p:cNvSpPr>
          <p:nvPr>
            <p:ph type="sldNum" sz="quarter" idx="12"/>
          </p:nvPr>
        </p:nvSpPr>
        <p:spPr>
          <a:ln/>
        </p:spPr>
        <p:txBody>
          <a:bodyPr/>
          <a:lstStyle>
            <a:lvl1pPr>
              <a:defRPr/>
            </a:lvl1pPr>
          </a:lstStyle>
          <a:p>
            <a:pPr>
              <a:defRPr/>
            </a:pPr>
            <a:fld id="{250AD565-94B1-442A-A521-A7CD33D0BEF5}" type="slidenum">
              <a:rPr lang="en-US" altLang="en-US"/>
              <a:pPr>
                <a:defRPr/>
              </a:pPr>
              <a:t>‹#›</a:t>
            </a:fld>
            <a:endParaRPr lang="en-US" altLang="en-US"/>
          </a:p>
        </p:txBody>
      </p:sp>
    </p:spTree>
    <p:extLst>
      <p:ext uri="{BB962C8B-B14F-4D97-AF65-F5344CB8AC3E}">
        <p14:creationId xmlns:p14="http://schemas.microsoft.com/office/powerpoint/2010/main" val="274248455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143000" y="1981200"/>
            <a:ext cx="35814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76800" y="1981200"/>
            <a:ext cx="35814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971855FE-3311-448E-80D7-5F636561D523}"/>
              </a:ext>
            </a:extLst>
          </p:cNvPr>
          <p:cNvSpPr>
            <a:spLocks noGrp="1" noChangeArrowheads="1"/>
          </p:cNvSpPr>
          <p:nvPr>
            <p:ph type="dt" sz="half" idx="10"/>
          </p:nvPr>
        </p:nvSpPr>
        <p:spPr>
          <a:ln/>
        </p:spPr>
        <p:txBody>
          <a:bodyPr/>
          <a:lstStyle>
            <a:lvl1pPr>
              <a:defRPr/>
            </a:lvl1pPr>
          </a:lstStyle>
          <a:p>
            <a:pPr>
              <a:defRPr/>
            </a:pPr>
            <a:fld id="{2284C6A5-ECEC-4C97-A80B-7087A0F65EFE}" type="datetime1">
              <a:rPr lang="en-US" altLang="en-US"/>
              <a:pPr>
                <a:defRPr/>
              </a:pPr>
              <a:t>11/19/2019</a:t>
            </a:fld>
            <a:endParaRPr lang="en-US" altLang="en-US"/>
          </a:p>
        </p:txBody>
      </p:sp>
      <p:sp>
        <p:nvSpPr>
          <p:cNvPr id="6" name="Rectangle 5">
            <a:extLst>
              <a:ext uri="{FF2B5EF4-FFF2-40B4-BE49-F238E27FC236}">
                <a16:creationId xmlns:a16="http://schemas.microsoft.com/office/drawing/2014/main" id="{49E71317-3D2E-4787-ADF9-29E41726782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6403A2FA-97B8-4FD7-B363-094D8B407E67}"/>
              </a:ext>
            </a:extLst>
          </p:cNvPr>
          <p:cNvSpPr>
            <a:spLocks noGrp="1" noChangeArrowheads="1"/>
          </p:cNvSpPr>
          <p:nvPr>
            <p:ph type="sldNum" sz="quarter" idx="12"/>
          </p:nvPr>
        </p:nvSpPr>
        <p:spPr>
          <a:ln/>
        </p:spPr>
        <p:txBody>
          <a:bodyPr/>
          <a:lstStyle>
            <a:lvl1pPr>
              <a:defRPr/>
            </a:lvl1pPr>
          </a:lstStyle>
          <a:p>
            <a:pPr>
              <a:defRPr/>
            </a:pPr>
            <a:fld id="{960492BB-FCE0-4577-B0CA-9A069128D55A}" type="slidenum">
              <a:rPr lang="en-US" altLang="en-US"/>
              <a:pPr>
                <a:defRPr/>
              </a:pPr>
              <a:t>‹#›</a:t>
            </a:fld>
            <a:endParaRPr lang="en-US" altLang="en-US"/>
          </a:p>
        </p:txBody>
      </p:sp>
    </p:spTree>
    <p:extLst>
      <p:ext uri="{BB962C8B-B14F-4D97-AF65-F5344CB8AC3E}">
        <p14:creationId xmlns:p14="http://schemas.microsoft.com/office/powerpoint/2010/main" val="162960173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7725020B-297A-42E4-840D-10E84BB1D186}"/>
              </a:ext>
            </a:extLst>
          </p:cNvPr>
          <p:cNvSpPr>
            <a:spLocks noGrp="1" noChangeArrowheads="1"/>
          </p:cNvSpPr>
          <p:nvPr>
            <p:ph type="dt" sz="half" idx="10"/>
          </p:nvPr>
        </p:nvSpPr>
        <p:spPr>
          <a:ln/>
        </p:spPr>
        <p:txBody>
          <a:bodyPr/>
          <a:lstStyle>
            <a:lvl1pPr>
              <a:defRPr/>
            </a:lvl1pPr>
          </a:lstStyle>
          <a:p>
            <a:pPr>
              <a:defRPr/>
            </a:pPr>
            <a:fld id="{A5136731-9C13-44E9-83AC-6BBF5B636F55}" type="datetime1">
              <a:rPr lang="en-US" altLang="en-US"/>
              <a:pPr>
                <a:defRPr/>
              </a:pPr>
              <a:t>11/19/2019</a:t>
            </a:fld>
            <a:endParaRPr lang="en-US" altLang="en-US"/>
          </a:p>
        </p:txBody>
      </p:sp>
      <p:sp>
        <p:nvSpPr>
          <p:cNvPr id="8" name="Rectangle 5">
            <a:extLst>
              <a:ext uri="{FF2B5EF4-FFF2-40B4-BE49-F238E27FC236}">
                <a16:creationId xmlns:a16="http://schemas.microsoft.com/office/drawing/2014/main" id="{547BBE36-B270-47F4-8D61-0DB6559CF485}"/>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6">
            <a:extLst>
              <a:ext uri="{FF2B5EF4-FFF2-40B4-BE49-F238E27FC236}">
                <a16:creationId xmlns:a16="http://schemas.microsoft.com/office/drawing/2014/main" id="{FAEC40F4-193C-4E9D-A833-E975E35DBE47}"/>
              </a:ext>
            </a:extLst>
          </p:cNvPr>
          <p:cNvSpPr>
            <a:spLocks noGrp="1" noChangeArrowheads="1"/>
          </p:cNvSpPr>
          <p:nvPr>
            <p:ph type="sldNum" sz="quarter" idx="12"/>
          </p:nvPr>
        </p:nvSpPr>
        <p:spPr>
          <a:ln/>
        </p:spPr>
        <p:txBody>
          <a:bodyPr/>
          <a:lstStyle>
            <a:lvl1pPr>
              <a:defRPr/>
            </a:lvl1pPr>
          </a:lstStyle>
          <a:p>
            <a:pPr>
              <a:defRPr/>
            </a:pPr>
            <a:fld id="{1422B39C-8A48-4FF8-8B70-9A864E964475}" type="slidenum">
              <a:rPr lang="en-US" altLang="en-US"/>
              <a:pPr>
                <a:defRPr/>
              </a:pPr>
              <a:t>‹#›</a:t>
            </a:fld>
            <a:endParaRPr lang="en-US" altLang="en-US"/>
          </a:p>
        </p:txBody>
      </p:sp>
    </p:spTree>
    <p:extLst>
      <p:ext uri="{BB962C8B-B14F-4D97-AF65-F5344CB8AC3E}">
        <p14:creationId xmlns:p14="http://schemas.microsoft.com/office/powerpoint/2010/main" val="239015604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0C58E617-6189-4205-B350-C5BA9FE9CE64}"/>
              </a:ext>
            </a:extLst>
          </p:cNvPr>
          <p:cNvSpPr>
            <a:spLocks noGrp="1" noChangeArrowheads="1"/>
          </p:cNvSpPr>
          <p:nvPr>
            <p:ph type="dt" sz="half" idx="10"/>
          </p:nvPr>
        </p:nvSpPr>
        <p:spPr>
          <a:ln/>
        </p:spPr>
        <p:txBody>
          <a:bodyPr/>
          <a:lstStyle>
            <a:lvl1pPr>
              <a:defRPr/>
            </a:lvl1pPr>
          </a:lstStyle>
          <a:p>
            <a:pPr>
              <a:defRPr/>
            </a:pPr>
            <a:fld id="{6581B8BC-B52E-49A2-A08C-B6884D1267C8}" type="datetime1">
              <a:rPr lang="en-US" altLang="en-US"/>
              <a:pPr>
                <a:defRPr/>
              </a:pPr>
              <a:t>11/19/2019</a:t>
            </a:fld>
            <a:endParaRPr lang="en-US" altLang="en-US"/>
          </a:p>
        </p:txBody>
      </p:sp>
      <p:sp>
        <p:nvSpPr>
          <p:cNvPr id="4" name="Rectangle 5">
            <a:extLst>
              <a:ext uri="{FF2B5EF4-FFF2-40B4-BE49-F238E27FC236}">
                <a16:creationId xmlns:a16="http://schemas.microsoft.com/office/drawing/2014/main" id="{844FFA49-DF57-4E4D-8596-0F365BBE6405}"/>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EEC1147C-E2E3-4FD0-86F5-C0144C2506D5}"/>
              </a:ext>
            </a:extLst>
          </p:cNvPr>
          <p:cNvSpPr>
            <a:spLocks noGrp="1" noChangeArrowheads="1"/>
          </p:cNvSpPr>
          <p:nvPr>
            <p:ph type="sldNum" sz="quarter" idx="12"/>
          </p:nvPr>
        </p:nvSpPr>
        <p:spPr>
          <a:ln/>
        </p:spPr>
        <p:txBody>
          <a:bodyPr/>
          <a:lstStyle>
            <a:lvl1pPr>
              <a:defRPr/>
            </a:lvl1pPr>
          </a:lstStyle>
          <a:p>
            <a:pPr>
              <a:defRPr/>
            </a:pPr>
            <a:fld id="{AC7BC206-D6B3-4ABF-B618-A04E04D2B765}" type="slidenum">
              <a:rPr lang="en-US" altLang="en-US"/>
              <a:pPr>
                <a:defRPr/>
              </a:pPr>
              <a:t>‹#›</a:t>
            </a:fld>
            <a:endParaRPr lang="en-US" altLang="en-US"/>
          </a:p>
        </p:txBody>
      </p:sp>
    </p:spTree>
    <p:extLst>
      <p:ext uri="{BB962C8B-B14F-4D97-AF65-F5344CB8AC3E}">
        <p14:creationId xmlns:p14="http://schemas.microsoft.com/office/powerpoint/2010/main" val="142726949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512995C6-7B24-4E73-8ECF-0BE68E94FB51}"/>
              </a:ext>
            </a:extLst>
          </p:cNvPr>
          <p:cNvSpPr>
            <a:spLocks noGrp="1" noChangeArrowheads="1"/>
          </p:cNvSpPr>
          <p:nvPr>
            <p:ph type="dt" sz="half" idx="10"/>
          </p:nvPr>
        </p:nvSpPr>
        <p:spPr>
          <a:ln/>
        </p:spPr>
        <p:txBody>
          <a:bodyPr/>
          <a:lstStyle>
            <a:lvl1pPr>
              <a:defRPr/>
            </a:lvl1pPr>
          </a:lstStyle>
          <a:p>
            <a:pPr>
              <a:defRPr/>
            </a:pPr>
            <a:fld id="{0DD61056-BACF-40DF-A656-9F05240FDCCA}" type="datetime1">
              <a:rPr lang="en-US" altLang="en-US"/>
              <a:pPr>
                <a:defRPr/>
              </a:pPr>
              <a:t>11/19/2019</a:t>
            </a:fld>
            <a:endParaRPr lang="en-US" altLang="en-US"/>
          </a:p>
        </p:txBody>
      </p:sp>
      <p:sp>
        <p:nvSpPr>
          <p:cNvPr id="3" name="Rectangle 5">
            <a:extLst>
              <a:ext uri="{FF2B5EF4-FFF2-40B4-BE49-F238E27FC236}">
                <a16:creationId xmlns:a16="http://schemas.microsoft.com/office/drawing/2014/main" id="{7877B6FC-D662-4068-8DB8-34BF7A53C1E0}"/>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6">
            <a:extLst>
              <a:ext uri="{FF2B5EF4-FFF2-40B4-BE49-F238E27FC236}">
                <a16:creationId xmlns:a16="http://schemas.microsoft.com/office/drawing/2014/main" id="{A1C56BFF-7262-4A00-ABB2-C73CBA15BF01}"/>
              </a:ext>
            </a:extLst>
          </p:cNvPr>
          <p:cNvSpPr>
            <a:spLocks noGrp="1" noChangeArrowheads="1"/>
          </p:cNvSpPr>
          <p:nvPr>
            <p:ph type="sldNum" sz="quarter" idx="12"/>
          </p:nvPr>
        </p:nvSpPr>
        <p:spPr>
          <a:ln/>
        </p:spPr>
        <p:txBody>
          <a:bodyPr/>
          <a:lstStyle>
            <a:lvl1pPr>
              <a:defRPr/>
            </a:lvl1pPr>
          </a:lstStyle>
          <a:p>
            <a:pPr>
              <a:defRPr/>
            </a:pPr>
            <a:fld id="{E8702D73-158F-4553-ADC6-2BDD2D32B836}" type="slidenum">
              <a:rPr lang="en-US" altLang="en-US"/>
              <a:pPr>
                <a:defRPr/>
              </a:pPr>
              <a:t>‹#›</a:t>
            </a:fld>
            <a:endParaRPr lang="en-US" altLang="en-US"/>
          </a:p>
        </p:txBody>
      </p:sp>
    </p:spTree>
    <p:extLst>
      <p:ext uri="{BB962C8B-B14F-4D97-AF65-F5344CB8AC3E}">
        <p14:creationId xmlns:p14="http://schemas.microsoft.com/office/powerpoint/2010/main" val="42577117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04D1DC8C-1729-4229-A5D5-71A1C0DA9CE0}" type="datetime1">
              <a:rPr lang="en-GB" smtClean="0"/>
              <a:t>19/11/2019</a:t>
            </a:fld>
            <a:endParaRPr lang="en-GB"/>
          </a:p>
        </p:txBody>
      </p:sp>
      <p:sp>
        <p:nvSpPr>
          <p:cNvPr id="8" name="Footer Placeholder 7"/>
          <p:cNvSpPr>
            <a:spLocks noGrp="1"/>
          </p:cNvSpPr>
          <p:nvPr>
            <p:ph type="ftr" sz="quarter" idx="11"/>
          </p:nvPr>
        </p:nvSpPr>
        <p:spPr/>
        <p:txBody>
          <a:bodyPr/>
          <a:lstStyle/>
          <a:p>
            <a:r>
              <a:rPr lang="en-GB"/>
              <a:t>Chatham House  |  The Royal Institute of International Affairs </a:t>
            </a:r>
          </a:p>
        </p:txBody>
      </p:sp>
      <p:sp>
        <p:nvSpPr>
          <p:cNvPr id="9" name="Slide Number Placeholder 8"/>
          <p:cNvSpPr>
            <a:spLocks noGrp="1"/>
          </p:cNvSpPr>
          <p:nvPr>
            <p:ph type="sldNum" sz="quarter" idx="12"/>
          </p:nvPr>
        </p:nvSpPr>
        <p:spPr/>
        <p:txBody>
          <a:bodyPr/>
          <a:lstStyle/>
          <a:p>
            <a:fld id="{4E93DA66-EBF5-4E90-9785-1613283ED912}" type="slidenum">
              <a:rPr lang="en-GB" smtClean="0"/>
              <a:t>‹#›</a:t>
            </a:fld>
            <a:endParaRPr lang="en-GB"/>
          </a:p>
        </p:txBody>
      </p:sp>
    </p:spTree>
    <p:extLst>
      <p:ext uri="{BB962C8B-B14F-4D97-AF65-F5344CB8AC3E}">
        <p14:creationId xmlns:p14="http://schemas.microsoft.com/office/powerpoint/2010/main" val="206214372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7677BC6E-033A-4327-AE33-6BAE93D81D96}"/>
              </a:ext>
            </a:extLst>
          </p:cNvPr>
          <p:cNvSpPr>
            <a:spLocks noGrp="1" noChangeArrowheads="1"/>
          </p:cNvSpPr>
          <p:nvPr>
            <p:ph type="dt" sz="half" idx="10"/>
          </p:nvPr>
        </p:nvSpPr>
        <p:spPr>
          <a:ln/>
        </p:spPr>
        <p:txBody>
          <a:bodyPr/>
          <a:lstStyle>
            <a:lvl1pPr>
              <a:defRPr/>
            </a:lvl1pPr>
          </a:lstStyle>
          <a:p>
            <a:pPr>
              <a:defRPr/>
            </a:pPr>
            <a:fld id="{F8306050-2614-4817-85F5-B4D0F56F771C}" type="datetime1">
              <a:rPr lang="en-US" altLang="en-US"/>
              <a:pPr>
                <a:defRPr/>
              </a:pPr>
              <a:t>11/19/2019</a:t>
            </a:fld>
            <a:endParaRPr lang="en-US" altLang="en-US"/>
          </a:p>
        </p:txBody>
      </p:sp>
      <p:sp>
        <p:nvSpPr>
          <p:cNvPr id="6" name="Rectangle 5">
            <a:extLst>
              <a:ext uri="{FF2B5EF4-FFF2-40B4-BE49-F238E27FC236}">
                <a16:creationId xmlns:a16="http://schemas.microsoft.com/office/drawing/2014/main" id="{94887D1D-47F3-4E0E-B43E-85699701B8B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D030FBC5-755A-4F52-9F8E-1A2232D829F3}"/>
              </a:ext>
            </a:extLst>
          </p:cNvPr>
          <p:cNvSpPr>
            <a:spLocks noGrp="1" noChangeArrowheads="1"/>
          </p:cNvSpPr>
          <p:nvPr>
            <p:ph type="sldNum" sz="quarter" idx="12"/>
          </p:nvPr>
        </p:nvSpPr>
        <p:spPr>
          <a:ln/>
        </p:spPr>
        <p:txBody>
          <a:bodyPr/>
          <a:lstStyle>
            <a:lvl1pPr>
              <a:defRPr/>
            </a:lvl1pPr>
          </a:lstStyle>
          <a:p>
            <a:pPr>
              <a:defRPr/>
            </a:pPr>
            <a:fld id="{21CC4B05-2A35-4490-978E-DCF7E196D9AB}" type="slidenum">
              <a:rPr lang="en-US" altLang="en-US"/>
              <a:pPr>
                <a:defRPr/>
              </a:pPr>
              <a:t>‹#›</a:t>
            </a:fld>
            <a:endParaRPr lang="en-US" altLang="en-US"/>
          </a:p>
        </p:txBody>
      </p:sp>
    </p:spTree>
    <p:extLst>
      <p:ext uri="{BB962C8B-B14F-4D97-AF65-F5344CB8AC3E}">
        <p14:creationId xmlns:p14="http://schemas.microsoft.com/office/powerpoint/2010/main" val="3248450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D063EEEB-2AF7-476A-BDF1-BCD5940B88A2}"/>
              </a:ext>
            </a:extLst>
          </p:cNvPr>
          <p:cNvSpPr>
            <a:spLocks noGrp="1" noChangeArrowheads="1"/>
          </p:cNvSpPr>
          <p:nvPr>
            <p:ph type="dt" sz="half" idx="10"/>
          </p:nvPr>
        </p:nvSpPr>
        <p:spPr>
          <a:ln/>
        </p:spPr>
        <p:txBody>
          <a:bodyPr/>
          <a:lstStyle>
            <a:lvl1pPr>
              <a:defRPr/>
            </a:lvl1pPr>
          </a:lstStyle>
          <a:p>
            <a:pPr>
              <a:defRPr/>
            </a:pPr>
            <a:fld id="{DAFD3EFE-6D74-4E0D-BF73-E8429D99A484}" type="datetime1">
              <a:rPr lang="en-US" altLang="en-US"/>
              <a:pPr>
                <a:defRPr/>
              </a:pPr>
              <a:t>11/19/2019</a:t>
            </a:fld>
            <a:endParaRPr lang="en-US" altLang="en-US"/>
          </a:p>
        </p:txBody>
      </p:sp>
      <p:sp>
        <p:nvSpPr>
          <p:cNvPr id="6" name="Rectangle 5">
            <a:extLst>
              <a:ext uri="{FF2B5EF4-FFF2-40B4-BE49-F238E27FC236}">
                <a16:creationId xmlns:a16="http://schemas.microsoft.com/office/drawing/2014/main" id="{110FCB2F-E2FE-45A7-9F57-7591281CEE1C}"/>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F65F0DC3-70BA-410D-A0CC-4FF736C90552}"/>
              </a:ext>
            </a:extLst>
          </p:cNvPr>
          <p:cNvSpPr>
            <a:spLocks noGrp="1" noChangeArrowheads="1"/>
          </p:cNvSpPr>
          <p:nvPr>
            <p:ph type="sldNum" sz="quarter" idx="12"/>
          </p:nvPr>
        </p:nvSpPr>
        <p:spPr>
          <a:ln/>
        </p:spPr>
        <p:txBody>
          <a:bodyPr/>
          <a:lstStyle>
            <a:lvl1pPr>
              <a:defRPr/>
            </a:lvl1pPr>
          </a:lstStyle>
          <a:p>
            <a:pPr>
              <a:defRPr/>
            </a:pPr>
            <a:fld id="{BDF364AE-0D1E-4C5A-82C3-9D19E942AD5C}" type="slidenum">
              <a:rPr lang="en-US" altLang="en-US"/>
              <a:pPr>
                <a:defRPr/>
              </a:pPr>
              <a:t>‹#›</a:t>
            </a:fld>
            <a:endParaRPr lang="en-US" altLang="en-US"/>
          </a:p>
        </p:txBody>
      </p:sp>
    </p:spTree>
    <p:extLst>
      <p:ext uri="{BB962C8B-B14F-4D97-AF65-F5344CB8AC3E}">
        <p14:creationId xmlns:p14="http://schemas.microsoft.com/office/powerpoint/2010/main" val="179943867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17AE1C4C-759B-493B-B74E-6235116DEA7D}"/>
              </a:ext>
            </a:extLst>
          </p:cNvPr>
          <p:cNvSpPr>
            <a:spLocks noGrp="1" noChangeArrowheads="1"/>
          </p:cNvSpPr>
          <p:nvPr>
            <p:ph type="dt" sz="half" idx="10"/>
          </p:nvPr>
        </p:nvSpPr>
        <p:spPr>
          <a:ln/>
        </p:spPr>
        <p:txBody>
          <a:bodyPr/>
          <a:lstStyle>
            <a:lvl1pPr>
              <a:defRPr/>
            </a:lvl1pPr>
          </a:lstStyle>
          <a:p>
            <a:pPr>
              <a:defRPr/>
            </a:pPr>
            <a:fld id="{FA10F409-C590-4827-8D50-0A7832EAB6BD}" type="datetime1">
              <a:rPr lang="en-US" altLang="en-US"/>
              <a:pPr>
                <a:defRPr/>
              </a:pPr>
              <a:t>11/19/2019</a:t>
            </a:fld>
            <a:endParaRPr lang="en-US" altLang="en-US"/>
          </a:p>
        </p:txBody>
      </p:sp>
      <p:sp>
        <p:nvSpPr>
          <p:cNvPr id="5" name="Rectangle 5">
            <a:extLst>
              <a:ext uri="{FF2B5EF4-FFF2-40B4-BE49-F238E27FC236}">
                <a16:creationId xmlns:a16="http://schemas.microsoft.com/office/drawing/2014/main" id="{6FF9D308-D7C9-4A21-ADD8-B945DE777E4F}"/>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8D587129-5A08-4326-AD02-A6018ACAEB63}"/>
              </a:ext>
            </a:extLst>
          </p:cNvPr>
          <p:cNvSpPr>
            <a:spLocks noGrp="1" noChangeArrowheads="1"/>
          </p:cNvSpPr>
          <p:nvPr>
            <p:ph type="sldNum" sz="quarter" idx="12"/>
          </p:nvPr>
        </p:nvSpPr>
        <p:spPr>
          <a:ln/>
        </p:spPr>
        <p:txBody>
          <a:bodyPr/>
          <a:lstStyle>
            <a:lvl1pPr>
              <a:defRPr/>
            </a:lvl1pPr>
          </a:lstStyle>
          <a:p>
            <a:pPr>
              <a:defRPr/>
            </a:pPr>
            <a:fld id="{9855DD80-0129-4EF1-A0BA-D70454106022}" type="slidenum">
              <a:rPr lang="en-US" altLang="en-US"/>
              <a:pPr>
                <a:defRPr/>
              </a:pPr>
              <a:t>‹#›</a:t>
            </a:fld>
            <a:endParaRPr lang="en-US" altLang="en-US"/>
          </a:p>
        </p:txBody>
      </p:sp>
    </p:spTree>
    <p:extLst>
      <p:ext uri="{BB962C8B-B14F-4D97-AF65-F5344CB8AC3E}">
        <p14:creationId xmlns:p14="http://schemas.microsoft.com/office/powerpoint/2010/main" val="235144168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1828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143000" y="609600"/>
            <a:ext cx="53340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7AE87A9F-54ED-4FC2-ACF7-0C97F038A23B}"/>
              </a:ext>
            </a:extLst>
          </p:cNvPr>
          <p:cNvSpPr>
            <a:spLocks noGrp="1" noChangeArrowheads="1"/>
          </p:cNvSpPr>
          <p:nvPr>
            <p:ph type="dt" sz="half" idx="10"/>
          </p:nvPr>
        </p:nvSpPr>
        <p:spPr>
          <a:ln/>
        </p:spPr>
        <p:txBody>
          <a:bodyPr/>
          <a:lstStyle>
            <a:lvl1pPr>
              <a:defRPr/>
            </a:lvl1pPr>
          </a:lstStyle>
          <a:p>
            <a:pPr>
              <a:defRPr/>
            </a:pPr>
            <a:fld id="{055DD799-BFBB-4C11-A24B-DBC22F67B35E}" type="datetime1">
              <a:rPr lang="en-US" altLang="en-US"/>
              <a:pPr>
                <a:defRPr/>
              </a:pPr>
              <a:t>11/19/2019</a:t>
            </a:fld>
            <a:endParaRPr lang="en-US" altLang="en-US"/>
          </a:p>
        </p:txBody>
      </p:sp>
      <p:sp>
        <p:nvSpPr>
          <p:cNvPr id="5" name="Rectangle 5">
            <a:extLst>
              <a:ext uri="{FF2B5EF4-FFF2-40B4-BE49-F238E27FC236}">
                <a16:creationId xmlns:a16="http://schemas.microsoft.com/office/drawing/2014/main" id="{78E23A73-D80D-494A-BF0A-4DA9C4456062}"/>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E9F5278C-1E8C-424D-97C8-CCB59A21E384}"/>
              </a:ext>
            </a:extLst>
          </p:cNvPr>
          <p:cNvSpPr>
            <a:spLocks noGrp="1" noChangeArrowheads="1"/>
          </p:cNvSpPr>
          <p:nvPr>
            <p:ph type="sldNum" sz="quarter" idx="12"/>
          </p:nvPr>
        </p:nvSpPr>
        <p:spPr>
          <a:ln/>
        </p:spPr>
        <p:txBody>
          <a:bodyPr/>
          <a:lstStyle>
            <a:lvl1pPr>
              <a:defRPr/>
            </a:lvl1pPr>
          </a:lstStyle>
          <a:p>
            <a:pPr>
              <a:defRPr/>
            </a:pPr>
            <a:fld id="{1A73DE1F-DF19-46E5-A29E-806D827FE652}" type="slidenum">
              <a:rPr lang="en-US" altLang="en-US"/>
              <a:pPr>
                <a:defRPr/>
              </a:pPr>
              <a:t>‹#›</a:t>
            </a:fld>
            <a:endParaRPr lang="en-US" altLang="en-US"/>
          </a:p>
        </p:txBody>
      </p:sp>
    </p:spTree>
    <p:extLst>
      <p:ext uri="{BB962C8B-B14F-4D97-AF65-F5344CB8AC3E}">
        <p14:creationId xmlns:p14="http://schemas.microsoft.com/office/powerpoint/2010/main" val="183136893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676400" y="609600"/>
            <a:ext cx="6781800" cy="1143000"/>
          </a:xfrm>
        </p:spPr>
        <p:txBody>
          <a:bodyPr/>
          <a:lstStyle/>
          <a:p>
            <a:r>
              <a:rPr lang="en-US"/>
              <a:t>Click to edit Master title style</a:t>
            </a:r>
          </a:p>
        </p:txBody>
      </p:sp>
      <p:sp>
        <p:nvSpPr>
          <p:cNvPr id="3" name="Table Placeholder 2"/>
          <p:cNvSpPr>
            <a:spLocks noGrp="1"/>
          </p:cNvSpPr>
          <p:nvPr>
            <p:ph type="tbl" idx="1"/>
          </p:nvPr>
        </p:nvSpPr>
        <p:spPr>
          <a:xfrm>
            <a:off x="1143000" y="1981200"/>
            <a:ext cx="7315200" cy="4114800"/>
          </a:xfrm>
        </p:spPr>
        <p:txBody>
          <a:bodyPr/>
          <a:lstStyle/>
          <a:p>
            <a:pPr lvl="0"/>
            <a:endParaRPr lang="en-US" noProof="0"/>
          </a:p>
        </p:txBody>
      </p:sp>
      <p:sp>
        <p:nvSpPr>
          <p:cNvPr id="4" name="Rectangle 4">
            <a:extLst>
              <a:ext uri="{FF2B5EF4-FFF2-40B4-BE49-F238E27FC236}">
                <a16:creationId xmlns:a16="http://schemas.microsoft.com/office/drawing/2014/main" id="{E4EC0106-A559-4153-80A9-68D326778649}"/>
              </a:ext>
            </a:extLst>
          </p:cNvPr>
          <p:cNvSpPr>
            <a:spLocks noGrp="1" noChangeArrowheads="1"/>
          </p:cNvSpPr>
          <p:nvPr>
            <p:ph type="dt" sz="half" idx="10"/>
          </p:nvPr>
        </p:nvSpPr>
        <p:spPr>
          <a:ln/>
        </p:spPr>
        <p:txBody>
          <a:bodyPr/>
          <a:lstStyle>
            <a:lvl1pPr>
              <a:defRPr/>
            </a:lvl1pPr>
          </a:lstStyle>
          <a:p>
            <a:pPr>
              <a:defRPr/>
            </a:pPr>
            <a:fld id="{A4D7E729-4DC9-45C5-8380-7B4433A00C6D}" type="datetime1">
              <a:rPr lang="en-US" altLang="en-US"/>
              <a:pPr>
                <a:defRPr/>
              </a:pPr>
              <a:t>11/19/2019</a:t>
            </a:fld>
            <a:endParaRPr lang="en-US" altLang="en-US"/>
          </a:p>
        </p:txBody>
      </p:sp>
      <p:sp>
        <p:nvSpPr>
          <p:cNvPr id="5" name="Rectangle 5">
            <a:extLst>
              <a:ext uri="{FF2B5EF4-FFF2-40B4-BE49-F238E27FC236}">
                <a16:creationId xmlns:a16="http://schemas.microsoft.com/office/drawing/2014/main" id="{B95508D7-E5B4-4B19-900F-02BF6DB8B0D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FDDEACA1-96EA-4C0E-9F06-2609804A4C64}"/>
              </a:ext>
            </a:extLst>
          </p:cNvPr>
          <p:cNvSpPr>
            <a:spLocks noGrp="1" noChangeArrowheads="1"/>
          </p:cNvSpPr>
          <p:nvPr>
            <p:ph type="sldNum" sz="quarter" idx="12"/>
          </p:nvPr>
        </p:nvSpPr>
        <p:spPr>
          <a:ln/>
        </p:spPr>
        <p:txBody>
          <a:bodyPr/>
          <a:lstStyle>
            <a:lvl1pPr>
              <a:defRPr/>
            </a:lvl1pPr>
          </a:lstStyle>
          <a:p>
            <a:pPr>
              <a:defRPr/>
            </a:pPr>
            <a:fld id="{D9691C61-7517-4CF5-A4DD-655D7CC72BFD}" type="slidenum">
              <a:rPr lang="en-US" altLang="en-US"/>
              <a:pPr>
                <a:defRPr/>
              </a:pPr>
              <a:t>‹#›</a:t>
            </a:fld>
            <a:endParaRPr lang="en-US" altLang="en-US"/>
          </a:p>
        </p:txBody>
      </p:sp>
    </p:spTree>
    <p:extLst>
      <p:ext uri="{BB962C8B-B14F-4D97-AF65-F5344CB8AC3E}">
        <p14:creationId xmlns:p14="http://schemas.microsoft.com/office/powerpoint/2010/main" val="301720201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more info and address">
    <p:spTree>
      <p:nvGrpSpPr>
        <p:cNvPr id="1" name=""/>
        <p:cNvGrpSpPr/>
        <p:nvPr/>
      </p:nvGrpSpPr>
      <p:grpSpPr>
        <a:xfrm>
          <a:off x="0" y="0"/>
          <a:ext cx="0" cy="0"/>
          <a:chOff x="0" y="0"/>
          <a:chExt cx="0" cy="0"/>
        </a:xfrm>
      </p:grpSpPr>
      <p:pic>
        <p:nvPicPr>
          <p:cNvPr id="2" name="Picture 6">
            <a:extLst>
              <a:ext uri="{FF2B5EF4-FFF2-40B4-BE49-F238E27FC236}">
                <a16:creationId xmlns:a16="http://schemas.microsoft.com/office/drawing/2014/main" id="{E6FC17B9-D6D6-41C1-A40D-62EA908E6C8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rot="5400000">
            <a:off x="1155700" y="874713"/>
            <a:ext cx="6999288" cy="524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Group 7">
            <a:extLst>
              <a:ext uri="{FF2B5EF4-FFF2-40B4-BE49-F238E27FC236}">
                <a16:creationId xmlns:a16="http://schemas.microsoft.com/office/drawing/2014/main" id="{596894DB-10B8-40B3-871D-EE8A5AE3ACAA}"/>
              </a:ext>
            </a:extLst>
          </p:cNvPr>
          <p:cNvGrpSpPr>
            <a:grpSpLocks/>
          </p:cNvGrpSpPr>
          <p:nvPr/>
        </p:nvGrpSpPr>
        <p:grpSpPr bwMode="auto">
          <a:xfrm>
            <a:off x="1228725" y="6543675"/>
            <a:ext cx="6705600" cy="231775"/>
            <a:chOff x="1066800" y="6543985"/>
            <a:chExt cx="6705600" cy="230832"/>
          </a:xfrm>
        </p:grpSpPr>
        <p:sp>
          <p:nvSpPr>
            <p:cNvPr id="4" name="TextBox 6">
              <a:extLst>
                <a:ext uri="{FF2B5EF4-FFF2-40B4-BE49-F238E27FC236}">
                  <a16:creationId xmlns:a16="http://schemas.microsoft.com/office/drawing/2014/main" id="{83C8206D-32E4-4036-8084-ECBA683675E9}"/>
                </a:ext>
              </a:extLst>
            </p:cNvPr>
            <p:cNvSpPr txBox="1">
              <a:spLocks noChangeArrowheads="1"/>
            </p:cNvSpPr>
            <p:nvPr/>
          </p:nvSpPr>
          <p:spPr bwMode="auto">
            <a:xfrm>
              <a:off x="1676400" y="6543985"/>
              <a:ext cx="6096000" cy="230832"/>
            </a:xfrm>
            <a:prstGeom prst="rect">
              <a:avLst/>
            </a:prstGeom>
            <a:noFill/>
            <a:ln>
              <a:noFill/>
            </a:ln>
            <a:extLst>
              <a:ext uri="{909E8E84-426E-40dd-AFC4-6F175D3DCCD1}"/>
              <a:ext uri="{91240B29-F687-4f45-9708-019B960494DF}"/>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solidFill>
                    <a:prstClr val="black"/>
                  </a:solidFill>
                  <a:latin typeface="Calibri"/>
                  <a:ea typeface="+mn-ea"/>
                </a:rPr>
                <a:t>The presentation has a Creative Commons </a:t>
              </a:r>
              <a:r>
                <a:rPr lang="en-US" sz="900" i="1" dirty="0" err="1">
                  <a:solidFill>
                    <a:prstClr val="black"/>
                  </a:solidFill>
                  <a:latin typeface="Calibri"/>
                  <a:ea typeface="+mn-ea"/>
                </a:rPr>
                <a:t>licence</a:t>
              </a:r>
              <a:r>
                <a:rPr lang="en-US" sz="900" i="1" dirty="0">
                  <a:solidFill>
                    <a:prstClr val="black"/>
                  </a:solidFill>
                  <a:latin typeface="Calibri"/>
                  <a:ea typeface="+mn-ea"/>
                </a:rPr>
                <a:t>. You are free to re-use or distribute this work, provided credit is given to ILRI.</a:t>
              </a:r>
              <a:endParaRPr lang="en-US" sz="900" dirty="0">
                <a:solidFill>
                  <a:prstClr val="black"/>
                </a:solidFill>
                <a:latin typeface="Calibri"/>
                <a:ea typeface="+mn-ea"/>
              </a:endParaRPr>
            </a:p>
          </p:txBody>
        </p:sp>
        <p:pic>
          <p:nvPicPr>
            <p:cNvPr id="5" name="Picture 9" descr="P:\Pictures&amp;Resources\Icons\by-nc-sa.png">
              <a:extLst>
                <a:ext uri="{FF2B5EF4-FFF2-40B4-BE49-F238E27FC236}">
                  <a16:creationId xmlns:a16="http://schemas.microsoft.com/office/drawing/2014/main" id="{484FF0EE-4AD4-471E-BAEE-ED7A9B95BB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 name="TextBox 5">
            <a:extLst>
              <a:ext uri="{FF2B5EF4-FFF2-40B4-BE49-F238E27FC236}">
                <a16:creationId xmlns:a16="http://schemas.microsoft.com/office/drawing/2014/main" id="{0CEAF51C-0F1D-40B9-BD10-2F851855A7F6}"/>
              </a:ext>
            </a:extLst>
          </p:cNvPr>
          <p:cNvSpPr txBox="1">
            <a:spLocks noChangeArrowheads="1"/>
          </p:cNvSpPr>
          <p:nvPr userDrawn="1"/>
        </p:nvSpPr>
        <p:spPr bwMode="auto">
          <a:xfrm>
            <a:off x="9525" y="2303463"/>
            <a:ext cx="9144000" cy="584200"/>
          </a:xfrm>
          <a:prstGeom prst="rect">
            <a:avLst/>
          </a:prstGeom>
          <a:noFill/>
          <a:ln>
            <a:noFill/>
          </a:ln>
          <a:extLst>
            <a:ext uri="{909E8E84-426E-40dd-AFC4-6F175D3DCCD1}"/>
            <a:ext uri="{91240B29-F687-4f45-9708-019B960494DF}"/>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buClr>
                <a:srgbClr val="5F0500"/>
              </a:buClr>
              <a:defRPr/>
            </a:pPr>
            <a:r>
              <a:rPr lang="en-US" sz="3200" i="1" dirty="0">
                <a:solidFill>
                  <a:prstClr val="black"/>
                </a:solidFill>
                <a:ea typeface="Verdana" pitchFamily="34" charset="0"/>
                <a:cs typeface="Verdana" pitchFamily="34" charset="0"/>
              </a:rPr>
              <a:t>better lives through livestock</a:t>
            </a:r>
          </a:p>
        </p:txBody>
      </p:sp>
      <p:sp>
        <p:nvSpPr>
          <p:cNvPr id="7" name="Rectangle 6">
            <a:extLst>
              <a:ext uri="{FF2B5EF4-FFF2-40B4-BE49-F238E27FC236}">
                <a16:creationId xmlns:a16="http://schemas.microsoft.com/office/drawing/2014/main" id="{08C2CE8D-B4B8-448E-A199-64FD19F57F67}"/>
              </a:ext>
            </a:extLst>
          </p:cNvPr>
          <p:cNvSpPr>
            <a:spLocks noChangeArrowheads="1"/>
          </p:cNvSpPr>
          <p:nvPr userDrawn="1"/>
        </p:nvSpPr>
        <p:spPr bwMode="auto">
          <a:xfrm>
            <a:off x="2295525" y="3149600"/>
            <a:ext cx="4572000" cy="584200"/>
          </a:xfrm>
          <a:prstGeom prst="rect">
            <a:avLst/>
          </a:prstGeom>
          <a:noFill/>
          <a:ln>
            <a:noFill/>
          </a:ln>
          <a:extLst>
            <a:ext uri="{909E8E84-426E-40dd-AFC4-6F175D3DCCD1}"/>
            <a:ext uri="{91240B29-F687-4f45-9708-019B960494DF}"/>
          </a:extLst>
        </p:spPr>
        <p:txBody>
          <a:bodyPr>
            <a:spAutoFit/>
          </a:bodyPr>
          <a:lstStyle>
            <a:lvl1pPr eaLnBrk="0" hangingPunct="0">
              <a:defRPr>
                <a:solidFill>
                  <a:schemeClr val="tx1"/>
                </a:solidFill>
                <a:latin typeface="Arial" charset="0"/>
                <a:ea typeface="MS PGothic" pitchFamily="34" charset="-128"/>
              </a:defRPr>
            </a:lvl1pPr>
            <a:lvl2pPr marL="742950" indent="-285750" eaLnBrk="0" hangingPunct="0">
              <a:defRPr>
                <a:solidFill>
                  <a:schemeClr val="tx1"/>
                </a:solidFill>
                <a:latin typeface="Arial" charset="0"/>
                <a:ea typeface="MS PGothic" pitchFamily="34" charset="-128"/>
              </a:defRPr>
            </a:lvl2pPr>
            <a:lvl3pPr marL="1143000" indent="-228600" eaLnBrk="0" hangingPunct="0">
              <a:defRPr>
                <a:solidFill>
                  <a:schemeClr val="tx1"/>
                </a:solidFill>
                <a:latin typeface="Arial" charset="0"/>
                <a:ea typeface="MS PGothic" pitchFamily="34" charset="-128"/>
              </a:defRPr>
            </a:lvl3pPr>
            <a:lvl4pPr marL="1600200" indent="-228600" eaLnBrk="0" hangingPunct="0">
              <a:defRPr>
                <a:solidFill>
                  <a:schemeClr val="tx1"/>
                </a:solidFill>
                <a:latin typeface="Arial" charset="0"/>
                <a:ea typeface="MS PGothic" pitchFamily="34" charset="-128"/>
              </a:defRPr>
            </a:lvl4pPr>
            <a:lvl5pPr marL="2057400" indent="-228600" eaLnBrk="0" hangingPunct="0">
              <a:defRPr>
                <a:solidFill>
                  <a:schemeClr val="tx1"/>
                </a:solidFill>
                <a:latin typeface="Arial" charset="0"/>
                <a:ea typeface="MS PGothic" pitchFamily="34" charset="-128"/>
              </a:defRPr>
            </a:lvl5pPr>
            <a:lvl6pPr marL="2514600" indent="-228600" eaLnBrk="0" fontAlgn="base" hangingPunct="0">
              <a:spcBef>
                <a:spcPct val="0"/>
              </a:spcBef>
              <a:spcAft>
                <a:spcPct val="0"/>
              </a:spcAft>
              <a:defRPr>
                <a:solidFill>
                  <a:schemeClr val="tx1"/>
                </a:solidFill>
                <a:latin typeface="Arial" charset="0"/>
                <a:ea typeface="MS PGothic" pitchFamily="34" charset="-128"/>
              </a:defRPr>
            </a:lvl6pPr>
            <a:lvl7pPr marL="2971800" indent="-228600" eaLnBrk="0" fontAlgn="base" hangingPunct="0">
              <a:spcBef>
                <a:spcPct val="0"/>
              </a:spcBef>
              <a:spcAft>
                <a:spcPct val="0"/>
              </a:spcAft>
              <a:defRPr>
                <a:solidFill>
                  <a:schemeClr val="tx1"/>
                </a:solidFill>
                <a:latin typeface="Arial" charset="0"/>
                <a:ea typeface="MS PGothic" pitchFamily="34" charset="-128"/>
              </a:defRPr>
            </a:lvl7pPr>
            <a:lvl8pPr marL="3429000" indent="-228600" eaLnBrk="0" fontAlgn="base" hangingPunct="0">
              <a:spcBef>
                <a:spcPct val="0"/>
              </a:spcBef>
              <a:spcAft>
                <a:spcPct val="0"/>
              </a:spcAft>
              <a:defRPr>
                <a:solidFill>
                  <a:schemeClr val="tx1"/>
                </a:solidFill>
                <a:latin typeface="Arial" charset="0"/>
                <a:ea typeface="MS PGothic" pitchFamily="34" charset="-128"/>
              </a:defRPr>
            </a:lvl8pPr>
            <a:lvl9pPr marL="3886200" indent="-228600" eaLnBrk="0" fontAlgn="base" hangingPunct="0">
              <a:spcBef>
                <a:spcPct val="0"/>
              </a:spcBef>
              <a:spcAft>
                <a:spcPct val="0"/>
              </a:spcAft>
              <a:defRPr>
                <a:solidFill>
                  <a:schemeClr val="tx1"/>
                </a:solidFill>
                <a:latin typeface="Arial" charset="0"/>
                <a:ea typeface="MS PGothic" pitchFamily="34" charset="-128"/>
              </a:defRPr>
            </a:lvl9pPr>
          </a:lstStyle>
          <a:p>
            <a:pPr algn="ctr" eaLnBrk="1" hangingPunct="1">
              <a:buClr>
                <a:srgbClr val="5F0500"/>
              </a:buClr>
              <a:defRPr/>
            </a:pPr>
            <a:r>
              <a:rPr lang="en-US" altLang="en-US" sz="3200" dirty="0">
                <a:solidFill>
                  <a:schemeClr val="bg1"/>
                </a:solidFill>
                <a:latin typeface="Calibri" pitchFamily="34" charset="0"/>
                <a:cs typeface="Arial" charset="0"/>
              </a:rPr>
              <a:t>ilri.org</a:t>
            </a:r>
          </a:p>
        </p:txBody>
      </p:sp>
      <p:pic>
        <p:nvPicPr>
          <p:cNvPr id="8" name="Picture 12">
            <a:extLst>
              <a:ext uri="{FF2B5EF4-FFF2-40B4-BE49-F238E27FC236}">
                <a16:creationId xmlns:a16="http://schemas.microsoft.com/office/drawing/2014/main" id="{110AB520-5FF9-476C-A1D4-A7FF466A2A26}"/>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77850" y="6348413"/>
            <a:ext cx="363538" cy="433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9" descr="D:\Publications\LOGO's\ILRI-logo-small.jpg">
            <a:extLst>
              <a:ext uri="{FF2B5EF4-FFF2-40B4-BE49-F238E27FC236}">
                <a16:creationId xmlns:a16="http://schemas.microsoft.com/office/drawing/2014/main" id="{D1068DD2-6BE4-4EDA-9857-0A7E0F3C5332}"/>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6200" y="6400800"/>
            <a:ext cx="3714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3845400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sz="1800" dirty="0">
              <a:solidFill>
                <a:prstClr val="white"/>
              </a:solidFill>
            </a:endParaRPr>
          </a:p>
        </p:txBody>
      </p:sp>
      <p:sp>
        <p:nvSpPr>
          <p:cNvPr id="4" name="Text Placeholder 3"/>
          <p:cNvSpPr>
            <a:spLocks noGrp="1"/>
          </p:cNvSpPr>
          <p:nvPr>
            <p:ph type="body" sz="quarter" idx="10" hasCustomPrompt="1"/>
          </p:nvPr>
        </p:nvSpPr>
        <p:spPr>
          <a:xfrm>
            <a:off x="609600" y="76200"/>
            <a:ext cx="81534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dirty="0">
                <a:solidFill>
                  <a:srgbClr val="FFFFFF"/>
                </a:solidFill>
              </a:rPr>
              <a:t>Minimum 0f 30 point</a:t>
            </a:r>
            <a:br>
              <a:rPr lang="en-US" sz="3000" dirty="0">
                <a:solidFill>
                  <a:srgbClr val="FFFFFF"/>
                </a:solidFill>
              </a:rPr>
            </a:br>
            <a:r>
              <a:rPr lang="en-US" sz="3000" dirty="0">
                <a:solidFill>
                  <a:srgbClr val="FFFFFF"/>
                </a:solidFill>
              </a:rPr>
              <a:t> and maximum 3 lines title</a:t>
            </a:r>
            <a:br>
              <a:rPr lang="en-US" sz="3000" dirty="0">
                <a:solidFill>
                  <a:srgbClr val="FFFFFF"/>
                </a:solidFill>
              </a:rPr>
            </a:br>
            <a:r>
              <a:rPr lang="en-US" sz="3000" dirty="0">
                <a:solidFill>
                  <a:srgbClr val="FFFFFF"/>
                </a:solidFill>
              </a:rPr>
              <a:t>Remove or change the pictures</a:t>
            </a:r>
          </a:p>
        </p:txBody>
      </p:sp>
      <p:sp>
        <p:nvSpPr>
          <p:cNvPr id="6" name="Text Placeholder 5"/>
          <p:cNvSpPr>
            <a:spLocks noGrp="1"/>
          </p:cNvSpPr>
          <p:nvPr>
            <p:ph type="body" sz="quarter" idx="11" hasCustomPrompt="1"/>
          </p:nvPr>
        </p:nvSpPr>
        <p:spPr>
          <a:xfrm>
            <a:off x="876300" y="1524000"/>
            <a:ext cx="7620000" cy="839787"/>
          </a:xfrm>
          <a:prstGeom prst="rect">
            <a:avLst/>
          </a:prstGeom>
        </p:spPr>
        <p:txBody>
          <a:bodyPr/>
          <a:lstStyle>
            <a:lvl1pPr marL="0" indent="0" algn="ctr">
              <a:buNone/>
              <a:defRPr sz="2200" i="1" baseline="0">
                <a:solidFill>
                  <a:schemeClr val="bg1"/>
                </a:solidFill>
              </a:defRPr>
            </a:lvl1pPr>
          </a:lstStyle>
          <a:p>
            <a:pPr lvl="0"/>
            <a:r>
              <a:rPr lang="en-US" dirty="0"/>
              <a:t>Authors minimum 18 points in italics</a:t>
            </a:r>
            <a:br>
              <a:rPr lang="en-US" dirty="0"/>
            </a:br>
            <a:r>
              <a:rPr lang="en-US" dirty="0"/>
              <a:t>with a maximum of two lines</a:t>
            </a:r>
          </a:p>
        </p:txBody>
      </p:sp>
      <p:sp>
        <p:nvSpPr>
          <p:cNvPr id="8" name="Text Placeholder 7"/>
          <p:cNvSpPr>
            <a:spLocks noGrp="1"/>
          </p:cNvSpPr>
          <p:nvPr>
            <p:ph type="body" sz="quarter" idx="12" hasCustomPrompt="1"/>
          </p:nvPr>
        </p:nvSpPr>
        <p:spPr>
          <a:xfrm>
            <a:off x="876300" y="2438400"/>
            <a:ext cx="7620000" cy="985838"/>
          </a:xfrm>
          <a:prstGeom prst="rect">
            <a:avLst/>
          </a:prstGeom>
        </p:spPr>
        <p:txBody>
          <a:bodyPr/>
          <a:lstStyle>
            <a:lvl1pPr marL="0" indent="0" algn="ctr">
              <a:buNone/>
              <a:defRPr sz="2000" baseline="0">
                <a:solidFill>
                  <a:schemeClr val="bg1"/>
                </a:solidFill>
                <a:latin typeface="+mj-lt"/>
              </a:defRPr>
            </a:lvl1pPr>
          </a:lstStyle>
          <a:p>
            <a:pPr lvl="0"/>
            <a:r>
              <a:rPr lang="en-US" dirty="0"/>
              <a:t>Event</a:t>
            </a:r>
            <a:br>
              <a:rPr lang="en-US" dirty="0"/>
            </a:br>
            <a:r>
              <a:rPr lang="en-US" dirty="0"/>
              <a:t>Location </a:t>
            </a:r>
            <a:br>
              <a:rPr lang="en-US" dirty="0"/>
            </a:br>
            <a:r>
              <a:rPr lang="en-US" dirty="0"/>
              <a:t>Date</a:t>
            </a:r>
          </a:p>
        </p:txBody>
      </p:sp>
    </p:spTree>
    <p:extLst>
      <p:ext uri="{BB962C8B-B14F-4D97-AF65-F5344CB8AC3E}">
        <p14:creationId xmlns:p14="http://schemas.microsoft.com/office/powerpoint/2010/main" val="278235008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457200" y="1676400"/>
            <a:ext cx="82296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dirty="0"/>
              <a:t>Main point 6 point smaller than slide title</a:t>
            </a:r>
          </a:p>
          <a:p>
            <a:pPr lvl="1"/>
            <a:r>
              <a:rPr lang="en-US" dirty="0"/>
              <a:t>Bullet points 4 point less than main point</a:t>
            </a:r>
          </a:p>
          <a:p>
            <a:pPr lvl="1"/>
            <a:r>
              <a:rPr lang="en-US" dirty="0"/>
              <a:t>Font type is Calibri</a:t>
            </a:r>
          </a:p>
          <a:p>
            <a:pPr lvl="2"/>
            <a:r>
              <a:rPr lang="en-US" dirty="0"/>
              <a:t>It is advised in one slide maximum 6 bullets</a:t>
            </a:r>
          </a:p>
          <a:p>
            <a:pPr lvl="3"/>
            <a:r>
              <a:rPr lang="en-US" dirty="0"/>
              <a:t>We recommend you use images on slides</a:t>
            </a:r>
          </a:p>
          <a:p>
            <a:pPr lvl="3"/>
            <a:r>
              <a:rPr lang="en-US" dirty="0"/>
              <a:t>You can change partner logos on front page</a:t>
            </a:r>
          </a:p>
          <a:p>
            <a:pPr lvl="4"/>
            <a:r>
              <a:rPr lang="en-US" dirty="0"/>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852068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485900" y="2209800"/>
            <a:ext cx="61722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and maximum of 2 lines</a:t>
            </a:r>
            <a:endParaRPr lang="en-US" dirty="0"/>
          </a:p>
        </p:txBody>
      </p:sp>
    </p:spTree>
    <p:extLst>
      <p:ext uri="{BB962C8B-B14F-4D97-AF65-F5344CB8AC3E}">
        <p14:creationId xmlns:p14="http://schemas.microsoft.com/office/powerpoint/2010/main" val="340172697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228600" y="228600"/>
            <a:ext cx="86106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Use map and figures as big as possible</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pic>
        <p:nvPicPr>
          <p:cNvPr id="9" name="Picture 8"/>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icture Placeholder 3"/>
          <p:cNvSpPr>
            <a:spLocks noGrp="1"/>
          </p:cNvSpPr>
          <p:nvPr>
            <p:ph type="pic" sz="quarter" idx="12" hasCustomPrompt="1"/>
          </p:nvPr>
        </p:nvSpPr>
        <p:spPr>
          <a:xfrm>
            <a:off x="261938" y="1295400"/>
            <a:ext cx="8577262" cy="4953000"/>
          </a:xfrm>
          <a:prstGeom prst="rect">
            <a:avLst/>
          </a:prstGeom>
          <a:blipFill>
            <a:blip r:embed="rId4"/>
            <a:stretch>
              <a:fillRect/>
            </a:stretch>
          </a:blipFill>
        </p:spPr>
        <p:txBody>
          <a:bodyPr/>
          <a:lstStyle>
            <a:lvl1pPr>
              <a:defRPr/>
            </a:lvl1pPr>
          </a:lstStyle>
          <a:p>
            <a:r>
              <a:rPr lang="en-US" dirty="0"/>
              <a:t>Click on the icon to add map</a:t>
            </a:r>
          </a:p>
        </p:txBody>
      </p:sp>
    </p:spTree>
    <p:extLst>
      <p:ext uri="{BB962C8B-B14F-4D97-AF65-F5344CB8AC3E}">
        <p14:creationId xmlns:p14="http://schemas.microsoft.com/office/powerpoint/2010/main" val="37781076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1A498DC3-9FB7-4FCB-91CD-17461C877018}" type="datetime1">
              <a:rPr lang="en-GB" smtClean="0"/>
              <a:t>19/11/2019</a:t>
            </a:fld>
            <a:endParaRPr lang="en-GB"/>
          </a:p>
        </p:txBody>
      </p:sp>
      <p:sp>
        <p:nvSpPr>
          <p:cNvPr id="4" name="Footer Placeholder 3"/>
          <p:cNvSpPr>
            <a:spLocks noGrp="1"/>
          </p:cNvSpPr>
          <p:nvPr>
            <p:ph type="ftr" sz="quarter" idx="11"/>
          </p:nvPr>
        </p:nvSpPr>
        <p:spPr/>
        <p:txBody>
          <a:bodyPr/>
          <a:lstStyle/>
          <a:p>
            <a:r>
              <a:rPr lang="en-GB"/>
              <a:t>Chatham House  |  The Royal Institute of International Affairs </a:t>
            </a:r>
          </a:p>
        </p:txBody>
      </p:sp>
      <p:sp>
        <p:nvSpPr>
          <p:cNvPr id="5" name="Slide Number Placeholder 4"/>
          <p:cNvSpPr>
            <a:spLocks noGrp="1"/>
          </p:cNvSpPr>
          <p:nvPr>
            <p:ph type="sldNum" sz="quarter" idx="12"/>
          </p:nvPr>
        </p:nvSpPr>
        <p:spPr/>
        <p:txBody>
          <a:bodyPr/>
          <a:lstStyle/>
          <a:p>
            <a:fld id="{4E93DA66-EBF5-4E90-9785-1613283ED912}" type="slidenum">
              <a:rPr lang="en-GB" smtClean="0"/>
              <a:t>‹#›</a:t>
            </a:fld>
            <a:endParaRPr lang="en-GB"/>
          </a:p>
        </p:txBody>
      </p:sp>
    </p:spTree>
    <p:extLst>
      <p:ext uri="{BB962C8B-B14F-4D97-AF65-F5344CB8AC3E}">
        <p14:creationId xmlns:p14="http://schemas.microsoft.com/office/powerpoint/2010/main" val="17964553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384800" y="1219200"/>
            <a:ext cx="3759200" cy="56388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a:defRPr>
                <a:solidFill>
                  <a:schemeClr val="bg1"/>
                </a:solidFill>
                <a:latin typeface="+mn-lt"/>
              </a:defRPr>
            </a:lvl1pPr>
          </a:lstStyle>
          <a:p>
            <a:r>
              <a:rPr lang="en-US"/>
              <a:t>Click icon to add picture</a:t>
            </a:r>
            <a:endParaRPr lang="en-US" dirty="0"/>
          </a:p>
        </p:txBody>
      </p:sp>
      <p:sp>
        <p:nvSpPr>
          <p:cNvPr id="4"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7" name="Text Placeholder 6"/>
          <p:cNvSpPr>
            <a:spLocks noGrp="1"/>
          </p:cNvSpPr>
          <p:nvPr>
            <p:ph type="body" sz="quarter" idx="11"/>
          </p:nvPr>
        </p:nvSpPr>
        <p:spPr>
          <a:xfrm>
            <a:off x="515938" y="1295400"/>
            <a:ext cx="4284662"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Picture 9"/>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descr="D:\Publications\LOGO's\ILRI-logo-small.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3860429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1135646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more info and address">
    <p:bg>
      <p:bgPr>
        <a:solidFill>
          <a:schemeClr val="bg1"/>
        </a:solidFill>
        <a:effectLst/>
      </p:bgPr>
    </p:bg>
    <p:spTree>
      <p:nvGrpSpPr>
        <p:cNvPr id="1" name=""/>
        <p:cNvGrpSpPr/>
        <p:nvPr/>
      </p:nvGrpSpPr>
      <p:grpSpPr>
        <a:xfrm>
          <a:off x="0" y="0"/>
          <a:ext cx="0" cy="0"/>
          <a:chOff x="0" y="0"/>
          <a:chExt cx="0" cy="0"/>
        </a:xfrm>
      </p:grpSpPr>
      <p:grpSp>
        <p:nvGrpSpPr>
          <p:cNvPr id="2" name="Group 1"/>
          <p:cNvGrpSpPr>
            <a:grpSpLocks/>
          </p:cNvGrpSpPr>
          <p:nvPr/>
        </p:nvGrpSpPr>
        <p:grpSpPr bwMode="auto">
          <a:xfrm>
            <a:off x="1228860" y="6543675"/>
            <a:ext cx="6705600" cy="231775"/>
            <a:chOff x="1066800" y="6543985"/>
            <a:chExt cx="6705600" cy="230832"/>
          </a:xfrm>
        </p:grpSpPr>
        <p:sp>
          <p:nvSpPr>
            <p:cNvPr id="3" name="TextBox 6"/>
            <p:cNvSpPr txBox="1">
              <a:spLocks noChangeArrowheads="1"/>
            </p:cNvSpPr>
            <p:nvPr/>
          </p:nvSpPr>
          <p:spPr bwMode="auto">
            <a:xfrm>
              <a:off x="1676400" y="6543985"/>
              <a:ext cx="60960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solidFill>
                    <a:prstClr val="black"/>
                  </a:solidFill>
                  <a:latin typeface="Calibri"/>
                </a:rPr>
                <a:t>The presentation has a Creative Commons </a:t>
              </a:r>
              <a:r>
                <a:rPr lang="en-US" sz="900" i="1" dirty="0" err="1">
                  <a:solidFill>
                    <a:prstClr val="black"/>
                  </a:solidFill>
                  <a:latin typeface="Calibri"/>
                </a:rPr>
                <a:t>licence</a:t>
              </a:r>
              <a:r>
                <a:rPr lang="en-US" sz="900" i="1" dirty="0">
                  <a:solidFill>
                    <a:prstClr val="black"/>
                  </a:solidFill>
                  <a:latin typeface="Calibri"/>
                </a:rPr>
                <a:t>. You are free to re-use or distribute this work, provided credit is given to ILRI.</a:t>
              </a:r>
              <a:endParaRPr lang="en-US" sz="900" dirty="0">
                <a:solidFill>
                  <a:prstClr val="black"/>
                </a:solidFill>
                <a:latin typeface="Calibri"/>
              </a:endParaRPr>
            </a:p>
          </p:txBody>
        </p:sp>
        <p:pic>
          <p:nvPicPr>
            <p:cNvPr id="4" name="Picture 3" descr="P:\Pictures&amp;Resources\Icons\by-nc-sa.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 name="TextBox 11"/>
          <p:cNvSpPr txBox="1">
            <a:spLocks noChangeArrowheads="1"/>
          </p:cNvSpPr>
          <p:nvPr userDrawn="1"/>
        </p:nvSpPr>
        <p:spPr bwMode="auto">
          <a:xfrm>
            <a:off x="9660" y="2302888"/>
            <a:ext cx="9144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i="1" dirty="0">
                <a:solidFill>
                  <a:prstClr val="black"/>
                </a:solidFill>
                <a:ea typeface="Verdana" pitchFamily="34" charset="0"/>
                <a:cs typeface="Verdana" pitchFamily="34" charset="0"/>
              </a:rPr>
              <a:t>better lives through livestock</a:t>
            </a:r>
          </a:p>
        </p:txBody>
      </p:sp>
      <p:sp>
        <p:nvSpPr>
          <p:cNvPr id="13" name="Rectangle 12"/>
          <p:cNvSpPr>
            <a:spLocks noChangeArrowheads="1"/>
          </p:cNvSpPr>
          <p:nvPr userDrawn="1"/>
        </p:nvSpPr>
        <p:spPr bwMode="auto">
          <a:xfrm>
            <a:off x="2295660" y="3149024"/>
            <a:ext cx="457200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5F0500"/>
              </a:buClr>
            </a:pPr>
            <a:r>
              <a:rPr lang="en-US" dirty="0">
                <a:solidFill>
                  <a:srgbClr val="762123"/>
                </a:solidFill>
                <a:latin typeface="Calibri" pitchFamily="34" charset="0"/>
                <a:cs typeface="Arial" charset="0"/>
              </a:rPr>
              <a:t>ilri.org</a:t>
            </a:r>
          </a:p>
        </p:txBody>
      </p:sp>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98736" y="5257800"/>
            <a:ext cx="7165848" cy="1194816"/>
          </a:xfrm>
          <a:prstGeom prst="rect">
            <a:avLst/>
          </a:prstGeom>
        </p:spPr>
      </p:pic>
    </p:spTree>
    <p:extLst>
      <p:ext uri="{BB962C8B-B14F-4D97-AF65-F5344CB8AC3E}">
        <p14:creationId xmlns:p14="http://schemas.microsoft.com/office/powerpoint/2010/main" val="174928049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0"/>
            <a:ext cx="9144000" cy="1268413"/>
          </a:xfrm>
          <a:prstGeom prst="rect">
            <a:avLst/>
          </a:prstGeom>
          <a:solidFill>
            <a:srgbClr val="682622"/>
          </a:solidFill>
          <a:ln>
            <a:noFill/>
          </a:ln>
          <a:effectLst>
            <a:outerShdw blurRad="40000" dist="23000" dir="5400000" rotWithShape="0">
              <a:srgbClr val="808080">
                <a:alpha val="34999"/>
              </a:srgbClr>
            </a:outerShdw>
          </a:effectLst>
        </p:spPr>
        <p:txBody>
          <a:bodyPr anchor="ctr"/>
          <a:lstStyle/>
          <a:p>
            <a:pPr algn="ctr" fontAlgn="auto">
              <a:spcBef>
                <a:spcPts val="0"/>
              </a:spcBef>
              <a:spcAft>
                <a:spcPts val="0"/>
              </a:spcAft>
              <a:defRPr/>
            </a:pPr>
            <a:endParaRPr lang="en-US" sz="1800" dirty="0">
              <a:solidFill>
                <a:prstClr val="white"/>
              </a:solidFill>
              <a:latin typeface="Calibri"/>
              <a:cs typeface="Arial" charset="0"/>
            </a:endParaRPr>
          </a:p>
        </p:txBody>
      </p:sp>
      <p:sp>
        <p:nvSpPr>
          <p:cNvPr id="2" name="Title 1"/>
          <p:cNvSpPr>
            <a:spLocks noGrp="1"/>
          </p:cNvSpPr>
          <p:nvPr>
            <p:ph type="title"/>
          </p:nvPr>
        </p:nvSpPr>
        <p:spPr>
          <a:xfrm>
            <a:off x="457200" y="0"/>
            <a:ext cx="8229600" cy="1143000"/>
          </a:xfrm>
          <a:prstGeom prst="rect">
            <a:avLst/>
          </a:prstGeom>
        </p:spPr>
        <p:txBody>
          <a:bodyPr/>
          <a:lstStyle>
            <a:lvl1pPr algn="l">
              <a:defRPr sz="3000">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8" name="Picture 8"/>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77850" y="6348413"/>
            <a:ext cx="363538"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200" y="6400800"/>
            <a:ext cx="3714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9908893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
        <p:nvSpPr>
          <p:cNvPr id="4" name="Text Placeholder 3"/>
          <p:cNvSpPr>
            <a:spLocks noGrp="1"/>
          </p:cNvSpPr>
          <p:nvPr>
            <p:ph type="body" sz="quarter" idx="10" hasCustomPrompt="1"/>
          </p:nvPr>
        </p:nvSpPr>
        <p:spPr>
          <a:xfrm>
            <a:off x="609600" y="76200"/>
            <a:ext cx="81534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dirty="0">
                <a:solidFill>
                  <a:srgbClr val="FFFFFF"/>
                </a:solidFill>
              </a:rPr>
              <a:t>Minimum 0f 30 point</a:t>
            </a:r>
            <a:br>
              <a:rPr lang="en-US" sz="3000" dirty="0">
                <a:solidFill>
                  <a:srgbClr val="FFFFFF"/>
                </a:solidFill>
              </a:rPr>
            </a:br>
            <a:r>
              <a:rPr lang="en-US" sz="3000" dirty="0">
                <a:solidFill>
                  <a:srgbClr val="FFFFFF"/>
                </a:solidFill>
              </a:rPr>
              <a:t> and maximum 3 lines title</a:t>
            </a:r>
            <a:br>
              <a:rPr lang="en-US" sz="3000" dirty="0">
                <a:solidFill>
                  <a:srgbClr val="FFFFFF"/>
                </a:solidFill>
              </a:rPr>
            </a:br>
            <a:r>
              <a:rPr lang="en-US" sz="3000" dirty="0">
                <a:solidFill>
                  <a:srgbClr val="FFFFFF"/>
                </a:solidFill>
              </a:rPr>
              <a:t>Remove or change the pictures</a:t>
            </a:r>
          </a:p>
        </p:txBody>
      </p:sp>
      <p:sp>
        <p:nvSpPr>
          <p:cNvPr id="6" name="Text Placeholder 5"/>
          <p:cNvSpPr>
            <a:spLocks noGrp="1"/>
          </p:cNvSpPr>
          <p:nvPr>
            <p:ph type="body" sz="quarter" idx="11" hasCustomPrompt="1"/>
          </p:nvPr>
        </p:nvSpPr>
        <p:spPr>
          <a:xfrm>
            <a:off x="876300" y="1524000"/>
            <a:ext cx="7620000" cy="839787"/>
          </a:xfrm>
          <a:prstGeom prst="rect">
            <a:avLst/>
          </a:prstGeom>
        </p:spPr>
        <p:txBody>
          <a:bodyPr/>
          <a:lstStyle>
            <a:lvl1pPr marL="0" indent="0" algn="ctr">
              <a:buNone/>
              <a:defRPr sz="2200" i="1" baseline="0">
                <a:solidFill>
                  <a:schemeClr val="bg1"/>
                </a:solidFill>
              </a:defRPr>
            </a:lvl1pPr>
          </a:lstStyle>
          <a:p>
            <a:pPr lvl="0"/>
            <a:r>
              <a:rPr lang="en-US" dirty="0"/>
              <a:t>Authors minimum 18 points in italics</a:t>
            </a:r>
            <a:br>
              <a:rPr lang="en-US" dirty="0"/>
            </a:br>
            <a:r>
              <a:rPr lang="en-US" dirty="0"/>
              <a:t>with a maximum of two lines</a:t>
            </a:r>
          </a:p>
        </p:txBody>
      </p:sp>
      <p:sp>
        <p:nvSpPr>
          <p:cNvPr id="8" name="Text Placeholder 7"/>
          <p:cNvSpPr>
            <a:spLocks noGrp="1"/>
          </p:cNvSpPr>
          <p:nvPr>
            <p:ph type="body" sz="quarter" idx="12" hasCustomPrompt="1"/>
          </p:nvPr>
        </p:nvSpPr>
        <p:spPr>
          <a:xfrm>
            <a:off x="876300" y="2438400"/>
            <a:ext cx="7620000" cy="985838"/>
          </a:xfrm>
          <a:prstGeom prst="rect">
            <a:avLst/>
          </a:prstGeom>
        </p:spPr>
        <p:txBody>
          <a:bodyPr/>
          <a:lstStyle>
            <a:lvl1pPr marL="0" indent="0" algn="ctr">
              <a:buNone/>
              <a:defRPr sz="2000" baseline="0">
                <a:solidFill>
                  <a:schemeClr val="bg1"/>
                </a:solidFill>
                <a:latin typeface="+mj-lt"/>
              </a:defRPr>
            </a:lvl1pPr>
          </a:lstStyle>
          <a:p>
            <a:pPr lvl="0"/>
            <a:r>
              <a:rPr lang="en-US" dirty="0"/>
              <a:t>Event</a:t>
            </a:r>
            <a:br>
              <a:rPr lang="en-US" dirty="0"/>
            </a:br>
            <a:r>
              <a:rPr lang="en-US" dirty="0"/>
              <a:t>Location </a:t>
            </a:r>
            <a:br>
              <a:rPr lang="en-US" dirty="0"/>
            </a:br>
            <a:r>
              <a:rPr lang="en-US" dirty="0"/>
              <a:t>Date</a:t>
            </a:r>
          </a:p>
        </p:txBody>
      </p:sp>
    </p:spTree>
    <p:extLst>
      <p:ext uri="{BB962C8B-B14F-4D97-AF65-F5344CB8AC3E}">
        <p14:creationId xmlns:p14="http://schemas.microsoft.com/office/powerpoint/2010/main" val="148574035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457200" y="1676400"/>
            <a:ext cx="82296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dirty="0"/>
              <a:t>Main point 6 point smaller than slide title</a:t>
            </a:r>
          </a:p>
          <a:p>
            <a:pPr lvl="1"/>
            <a:r>
              <a:rPr lang="en-US" dirty="0"/>
              <a:t>Bullet points 4 point less than main point</a:t>
            </a:r>
          </a:p>
          <a:p>
            <a:pPr lvl="1"/>
            <a:r>
              <a:rPr lang="en-US" dirty="0"/>
              <a:t>Font type is Calibri</a:t>
            </a:r>
          </a:p>
          <a:p>
            <a:pPr lvl="2"/>
            <a:r>
              <a:rPr lang="en-US" dirty="0"/>
              <a:t>It is advised in one slide maximum 6 bullets</a:t>
            </a:r>
          </a:p>
          <a:p>
            <a:pPr lvl="3"/>
            <a:r>
              <a:rPr lang="en-US" dirty="0"/>
              <a:t>We recommend you use images on slides</a:t>
            </a:r>
          </a:p>
          <a:p>
            <a:pPr lvl="3"/>
            <a:r>
              <a:rPr lang="en-US" dirty="0"/>
              <a:t>You can change partner logos on front page</a:t>
            </a:r>
          </a:p>
          <a:p>
            <a:pPr lvl="4"/>
            <a:r>
              <a:rPr lang="en-US" dirty="0"/>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3849426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485900" y="2209800"/>
            <a:ext cx="61722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and maximum of 2 lines</a:t>
            </a:r>
            <a:endParaRPr lang="en-US" dirty="0"/>
          </a:p>
        </p:txBody>
      </p:sp>
    </p:spTree>
    <p:extLst>
      <p:ext uri="{BB962C8B-B14F-4D97-AF65-F5344CB8AC3E}">
        <p14:creationId xmlns:p14="http://schemas.microsoft.com/office/powerpoint/2010/main" val="368759445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228600" y="228600"/>
            <a:ext cx="86106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Use map and figures as big as possible</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pic>
        <p:nvPicPr>
          <p:cNvPr id="9" name="Picture 8"/>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icture Placeholder 3"/>
          <p:cNvSpPr>
            <a:spLocks noGrp="1"/>
          </p:cNvSpPr>
          <p:nvPr>
            <p:ph type="pic" sz="quarter" idx="12" hasCustomPrompt="1"/>
          </p:nvPr>
        </p:nvSpPr>
        <p:spPr>
          <a:xfrm>
            <a:off x="261938" y="1295400"/>
            <a:ext cx="8577262" cy="4953000"/>
          </a:xfrm>
          <a:prstGeom prst="rect">
            <a:avLst/>
          </a:prstGeom>
          <a:blipFill>
            <a:blip r:embed="rId4"/>
            <a:stretch>
              <a:fillRect/>
            </a:stretch>
          </a:blipFill>
        </p:spPr>
        <p:txBody>
          <a:bodyPr/>
          <a:lstStyle>
            <a:lvl1pPr>
              <a:defRPr/>
            </a:lvl1pPr>
          </a:lstStyle>
          <a:p>
            <a:r>
              <a:rPr lang="en-US" dirty="0"/>
              <a:t>Click on the icon to add map</a:t>
            </a:r>
          </a:p>
        </p:txBody>
      </p:sp>
    </p:spTree>
    <p:extLst>
      <p:ext uri="{BB962C8B-B14F-4D97-AF65-F5344CB8AC3E}">
        <p14:creationId xmlns:p14="http://schemas.microsoft.com/office/powerpoint/2010/main" val="152868782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384800" y="1219200"/>
            <a:ext cx="3759200" cy="56388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a:defRPr>
                <a:solidFill>
                  <a:schemeClr val="bg1"/>
                </a:solidFill>
                <a:latin typeface="+mn-lt"/>
              </a:defRPr>
            </a:lvl1pPr>
          </a:lstStyle>
          <a:p>
            <a:r>
              <a:rPr lang="en-US" dirty="0"/>
              <a:t>Click icon to add picture</a:t>
            </a:r>
          </a:p>
        </p:txBody>
      </p:sp>
      <p:sp>
        <p:nvSpPr>
          <p:cNvPr id="4" name="Title 1"/>
          <p:cNvSpPr>
            <a:spLocks noGrp="1"/>
          </p:cNvSpPr>
          <p:nvPr>
            <p:ph type="title" hasCustomPrompt="1"/>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7" name="Text Placeholder 6"/>
          <p:cNvSpPr>
            <a:spLocks noGrp="1"/>
          </p:cNvSpPr>
          <p:nvPr>
            <p:ph type="body" sz="quarter" idx="11"/>
          </p:nvPr>
        </p:nvSpPr>
        <p:spPr>
          <a:xfrm>
            <a:off x="515938" y="1295400"/>
            <a:ext cx="4284662"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Picture 9"/>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descr="D:\Publications\LOGO's\ILRI-logo-small.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2033381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577912" y="6348734"/>
            <a:ext cx="363637"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6200" y="6400800"/>
            <a:ext cx="37195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561392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FEFE1B-B74B-4495-9191-14F7BDE02121}" type="datetime1">
              <a:rPr lang="en-GB" smtClean="0"/>
              <a:t>19/11/2019</a:t>
            </a:fld>
            <a:endParaRPr lang="en-GB"/>
          </a:p>
        </p:txBody>
      </p:sp>
      <p:sp>
        <p:nvSpPr>
          <p:cNvPr id="3" name="Footer Placeholder 2"/>
          <p:cNvSpPr>
            <a:spLocks noGrp="1"/>
          </p:cNvSpPr>
          <p:nvPr>
            <p:ph type="ftr" sz="quarter" idx="11"/>
          </p:nvPr>
        </p:nvSpPr>
        <p:spPr/>
        <p:txBody>
          <a:bodyPr/>
          <a:lstStyle/>
          <a:p>
            <a:r>
              <a:rPr lang="en-GB"/>
              <a:t>Chatham House  |  The Royal Institute of International Affairs </a:t>
            </a:r>
          </a:p>
        </p:txBody>
      </p:sp>
      <p:sp>
        <p:nvSpPr>
          <p:cNvPr id="4" name="Slide Number Placeholder 3"/>
          <p:cNvSpPr>
            <a:spLocks noGrp="1"/>
          </p:cNvSpPr>
          <p:nvPr>
            <p:ph type="sldNum" sz="quarter" idx="12"/>
          </p:nvPr>
        </p:nvSpPr>
        <p:spPr/>
        <p:txBody>
          <a:bodyPr/>
          <a:lstStyle/>
          <a:p>
            <a:fld id="{4E93DA66-EBF5-4E90-9785-1613283ED912}" type="slidenum">
              <a:rPr lang="en-GB" smtClean="0"/>
              <a:t>‹#›</a:t>
            </a:fld>
            <a:endParaRPr lang="en-GB"/>
          </a:p>
        </p:txBody>
      </p:sp>
    </p:spTree>
    <p:extLst>
      <p:ext uri="{BB962C8B-B14F-4D97-AF65-F5344CB8AC3E}">
        <p14:creationId xmlns:p14="http://schemas.microsoft.com/office/powerpoint/2010/main" val="194582997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more info and address">
    <p:bg>
      <p:bgPr>
        <a:solidFill>
          <a:schemeClr val="bg1"/>
        </a:solidFill>
        <a:effectLst/>
      </p:bgPr>
    </p:bg>
    <p:spTree>
      <p:nvGrpSpPr>
        <p:cNvPr id="1" name=""/>
        <p:cNvGrpSpPr/>
        <p:nvPr/>
      </p:nvGrpSpPr>
      <p:grpSpPr>
        <a:xfrm>
          <a:off x="0" y="0"/>
          <a:ext cx="0" cy="0"/>
          <a:chOff x="0" y="0"/>
          <a:chExt cx="0" cy="0"/>
        </a:xfrm>
      </p:grpSpPr>
      <p:grpSp>
        <p:nvGrpSpPr>
          <p:cNvPr id="2" name="Group 1"/>
          <p:cNvGrpSpPr>
            <a:grpSpLocks/>
          </p:cNvGrpSpPr>
          <p:nvPr/>
        </p:nvGrpSpPr>
        <p:grpSpPr bwMode="auto">
          <a:xfrm>
            <a:off x="1228860" y="6543675"/>
            <a:ext cx="6705600" cy="231775"/>
            <a:chOff x="1066800" y="6543985"/>
            <a:chExt cx="6705600" cy="230832"/>
          </a:xfrm>
        </p:grpSpPr>
        <p:sp>
          <p:nvSpPr>
            <p:cNvPr id="3" name="TextBox 6"/>
            <p:cNvSpPr txBox="1">
              <a:spLocks noChangeArrowheads="1"/>
            </p:cNvSpPr>
            <p:nvPr/>
          </p:nvSpPr>
          <p:spPr bwMode="auto">
            <a:xfrm>
              <a:off x="1676400" y="6543985"/>
              <a:ext cx="60960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licence. You are free to re-use or distribute this work, provided credit is given to ILRI.</a:t>
              </a:r>
              <a:endParaRPr lang="en-US" sz="900" dirty="0">
                <a:latin typeface="+mj-lt"/>
              </a:endParaRPr>
            </a:p>
          </p:txBody>
        </p:sp>
        <p:pic>
          <p:nvPicPr>
            <p:cNvPr id="4" name="Picture 3" descr="P:\Pictures&amp;Resources\Icons\by-nc-sa.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 name="TextBox 11"/>
          <p:cNvSpPr txBox="1">
            <a:spLocks noChangeArrowheads="1"/>
          </p:cNvSpPr>
          <p:nvPr userDrawn="1"/>
        </p:nvSpPr>
        <p:spPr bwMode="auto">
          <a:xfrm>
            <a:off x="9660" y="2302888"/>
            <a:ext cx="9144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sz="3200" i="1" dirty="0">
                <a:ea typeface="Verdana" pitchFamily="34" charset="0"/>
                <a:cs typeface="Verdana" pitchFamily="34" charset="0"/>
              </a:rPr>
              <a:t>better lives through livestock</a:t>
            </a:r>
          </a:p>
        </p:txBody>
      </p:sp>
      <p:sp>
        <p:nvSpPr>
          <p:cNvPr id="13" name="Rectangle 12"/>
          <p:cNvSpPr>
            <a:spLocks noChangeArrowheads="1"/>
          </p:cNvSpPr>
          <p:nvPr userDrawn="1"/>
        </p:nvSpPr>
        <p:spPr bwMode="auto">
          <a:xfrm>
            <a:off x="2295660" y="3149024"/>
            <a:ext cx="457200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5F0500"/>
              </a:buClr>
            </a:pPr>
            <a:r>
              <a:rPr lang="en-US" sz="3200" dirty="0">
                <a:solidFill>
                  <a:srgbClr val="762123"/>
                </a:solidFill>
              </a:rPr>
              <a:t>ilri.org</a:t>
            </a:r>
          </a:p>
        </p:txBody>
      </p:sp>
      <p:pic>
        <p:nvPicPr>
          <p:cNvPr id="6" name="Picture 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98736" y="5257800"/>
            <a:ext cx="7165848" cy="1194816"/>
          </a:xfrm>
          <a:prstGeom prst="rect">
            <a:avLst/>
          </a:prstGeom>
        </p:spPr>
      </p:pic>
    </p:spTree>
    <p:extLst>
      <p:ext uri="{BB962C8B-B14F-4D97-AF65-F5344CB8AC3E}">
        <p14:creationId xmlns:p14="http://schemas.microsoft.com/office/powerpoint/2010/main" val="8396156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5B69395-20FE-4406-8851-039F004B2D18}" type="datetime1">
              <a:rPr lang="en-GB" smtClean="0"/>
              <a:t>19/11/2019</a:t>
            </a:fld>
            <a:endParaRPr lang="en-GB"/>
          </a:p>
        </p:txBody>
      </p:sp>
      <p:sp>
        <p:nvSpPr>
          <p:cNvPr id="6" name="Footer Placeholder 5"/>
          <p:cNvSpPr>
            <a:spLocks noGrp="1"/>
          </p:cNvSpPr>
          <p:nvPr>
            <p:ph type="ftr" sz="quarter" idx="11"/>
          </p:nvPr>
        </p:nvSpPr>
        <p:spPr/>
        <p:txBody>
          <a:bodyPr/>
          <a:lstStyle/>
          <a:p>
            <a:r>
              <a:rPr lang="en-GB"/>
              <a:t>Chatham House  |  The Royal Institute of International Affairs </a:t>
            </a:r>
          </a:p>
        </p:txBody>
      </p:sp>
      <p:sp>
        <p:nvSpPr>
          <p:cNvPr id="7" name="Slide Number Placeholder 6"/>
          <p:cNvSpPr>
            <a:spLocks noGrp="1"/>
          </p:cNvSpPr>
          <p:nvPr>
            <p:ph type="sldNum" sz="quarter" idx="12"/>
          </p:nvPr>
        </p:nvSpPr>
        <p:spPr/>
        <p:txBody>
          <a:bodyPr/>
          <a:lstStyle/>
          <a:p>
            <a:fld id="{4E93DA66-EBF5-4E90-9785-1613283ED912}" type="slidenum">
              <a:rPr lang="en-GB" smtClean="0"/>
              <a:t>‹#›</a:t>
            </a:fld>
            <a:endParaRPr lang="en-GB"/>
          </a:p>
        </p:txBody>
      </p:sp>
    </p:spTree>
    <p:extLst>
      <p:ext uri="{BB962C8B-B14F-4D97-AF65-F5344CB8AC3E}">
        <p14:creationId xmlns:p14="http://schemas.microsoft.com/office/powerpoint/2010/main" val="4298833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AEBB60D-C126-4AC6-8A4C-5DC9F6374631}" type="datetime1">
              <a:rPr lang="en-GB" smtClean="0"/>
              <a:t>19/11/2019</a:t>
            </a:fld>
            <a:endParaRPr lang="en-GB"/>
          </a:p>
        </p:txBody>
      </p:sp>
      <p:sp>
        <p:nvSpPr>
          <p:cNvPr id="6" name="Footer Placeholder 5"/>
          <p:cNvSpPr>
            <a:spLocks noGrp="1"/>
          </p:cNvSpPr>
          <p:nvPr>
            <p:ph type="ftr" sz="quarter" idx="11"/>
          </p:nvPr>
        </p:nvSpPr>
        <p:spPr/>
        <p:txBody>
          <a:bodyPr/>
          <a:lstStyle/>
          <a:p>
            <a:r>
              <a:rPr lang="en-GB"/>
              <a:t>Chatham House  |  The Royal Institute of International Affairs </a:t>
            </a:r>
          </a:p>
        </p:txBody>
      </p:sp>
      <p:sp>
        <p:nvSpPr>
          <p:cNvPr id="7" name="Slide Number Placeholder 6"/>
          <p:cNvSpPr>
            <a:spLocks noGrp="1"/>
          </p:cNvSpPr>
          <p:nvPr>
            <p:ph type="sldNum" sz="quarter" idx="12"/>
          </p:nvPr>
        </p:nvSpPr>
        <p:spPr/>
        <p:txBody>
          <a:bodyPr/>
          <a:lstStyle/>
          <a:p>
            <a:fld id="{4E93DA66-EBF5-4E90-9785-1613283ED912}" type="slidenum">
              <a:rPr lang="en-GB" smtClean="0"/>
              <a:t>‹#›</a:t>
            </a:fld>
            <a:endParaRPr lang="en-GB"/>
          </a:p>
        </p:txBody>
      </p:sp>
    </p:spTree>
    <p:extLst>
      <p:ext uri="{BB962C8B-B14F-4D97-AF65-F5344CB8AC3E}">
        <p14:creationId xmlns:p14="http://schemas.microsoft.com/office/powerpoint/2010/main" val="31944461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617AD73-1DE0-4955-8184-2CF8E00AD0DE}" type="datetime1">
              <a:rPr lang="en-GB" smtClean="0"/>
              <a:t>19/11/2019</a:t>
            </a:fld>
            <a:endParaRPr lang="en-GB"/>
          </a:p>
        </p:txBody>
      </p:sp>
      <p:sp>
        <p:nvSpPr>
          <p:cNvPr id="5" name="Footer Placeholder 4"/>
          <p:cNvSpPr>
            <a:spLocks noGrp="1"/>
          </p:cNvSpPr>
          <p:nvPr>
            <p:ph type="ftr" sz="quarter" idx="11"/>
          </p:nvPr>
        </p:nvSpPr>
        <p:spPr/>
        <p:txBody>
          <a:bodyPr/>
          <a:lstStyle/>
          <a:p>
            <a:r>
              <a:rPr lang="en-GB"/>
              <a:t>Chatham House  |  The Royal Institute of International Affairs </a:t>
            </a:r>
          </a:p>
        </p:txBody>
      </p:sp>
      <p:sp>
        <p:nvSpPr>
          <p:cNvPr id="6" name="Slide Number Placeholder 5"/>
          <p:cNvSpPr>
            <a:spLocks noGrp="1"/>
          </p:cNvSpPr>
          <p:nvPr>
            <p:ph type="sldNum" sz="quarter" idx="12"/>
          </p:nvPr>
        </p:nvSpPr>
        <p:spPr/>
        <p:txBody>
          <a:bodyPr/>
          <a:lstStyle/>
          <a:p>
            <a:fld id="{4E93DA66-EBF5-4E90-9785-1613283ED912}" type="slidenum">
              <a:rPr lang="en-GB" smtClean="0"/>
              <a:t>‹#›</a:t>
            </a:fld>
            <a:endParaRPr lang="en-GB"/>
          </a:p>
        </p:txBody>
      </p:sp>
    </p:spTree>
    <p:extLst>
      <p:ext uri="{BB962C8B-B14F-4D97-AF65-F5344CB8AC3E}">
        <p14:creationId xmlns:p14="http://schemas.microsoft.com/office/powerpoint/2010/main" val="7692515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9"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0.xml"/><Relationship Id="rId13" Type="http://schemas.openxmlformats.org/officeDocument/2006/relationships/slideLayout" Target="../slideLayouts/slideLayout45.xml"/><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slideLayout" Target="../slideLayouts/slideLayout44.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5" Type="http://schemas.openxmlformats.org/officeDocument/2006/relationships/slideLayout" Target="../slideLayouts/slideLayout50.xml"/><Relationship Id="rId4" Type="http://schemas.openxmlformats.org/officeDocument/2006/relationships/slideLayout" Target="../slideLayouts/slideLayout49.xml"/><Relationship Id="rId9"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theme" Target="../theme/theme6.xml"/><Relationship Id="rId3" Type="http://schemas.openxmlformats.org/officeDocument/2006/relationships/slideLayout" Target="../slideLayouts/slideLayout56.xml"/><Relationship Id="rId7" Type="http://schemas.openxmlformats.org/officeDocument/2006/relationships/slideLayout" Target="../slideLayouts/slideLayout60.xml"/><Relationship Id="rId2" Type="http://schemas.openxmlformats.org/officeDocument/2006/relationships/slideLayout" Target="../slideLayouts/slideLayout55.xml"/><Relationship Id="rId1" Type="http://schemas.openxmlformats.org/officeDocument/2006/relationships/slideLayout" Target="../slideLayouts/slideLayout54.xml"/><Relationship Id="rId6" Type="http://schemas.openxmlformats.org/officeDocument/2006/relationships/slideLayout" Target="../slideLayouts/slideLayout59.xml"/><Relationship Id="rId5" Type="http://schemas.openxmlformats.org/officeDocument/2006/relationships/slideLayout" Target="../slideLayouts/slideLayout58.xml"/><Relationship Id="rId4" Type="http://schemas.openxmlformats.org/officeDocument/2006/relationships/slideLayout" Target="../slideLayouts/slideLayout5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31BAEF-5989-416A-A780-5455CEFF1785}" type="datetime1">
              <a:rPr lang="en-GB" smtClean="0"/>
              <a:t>19/11/2019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Chatham House  |  The Royal Institute of International Affairs </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93DA66-EBF5-4E90-9785-1613283ED912}" type="slidenum">
              <a:rPr lang="en-GB" smtClean="0"/>
              <a:t>‹#›</a:t>
            </a:fld>
            <a:endParaRPr lang="en-GB"/>
          </a:p>
        </p:txBody>
      </p:sp>
    </p:spTree>
    <p:extLst>
      <p:ext uri="{BB962C8B-B14F-4D97-AF65-F5344CB8AC3E}">
        <p14:creationId xmlns:p14="http://schemas.microsoft.com/office/powerpoint/2010/main" val="1119001602"/>
      </p:ext>
    </p:extLst>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726" r:id="rId11"/>
    <p:sldLayoutId id="2147483727" r:id="rId12"/>
  </p:sldLayoutIdLst>
  <p:hf sldNum="0" hdr="0" ftr="0" dt="0"/>
  <p:txStyles>
    <p:titleStyle>
      <a:lvl1pPr algn="ctr" defTabSz="914400" rtl="0" eaLnBrk="1" latinLnBrk="0" hangingPunct="1">
        <a:spcBef>
          <a:spcPct val="0"/>
        </a:spcBef>
        <a:buNone/>
        <a:defRPr sz="4400" kern="1200">
          <a:solidFill>
            <a:schemeClr val="tx1"/>
          </a:solidFill>
          <a:latin typeface="Georgia" pitchFamily="18"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Georgia" pitchFamily="18"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Georgia" pitchFamily="18"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Georgia" pitchFamily="18"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Georgia" pitchFamily="18"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Georgia"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6B788A03-95AD-486E-85A7-551BC837DE10}" type="datetimeFigureOut">
              <a:rPr lang="en-US" smtClean="0"/>
              <a:t>11/19/2019</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A85E49E-8120-4640-85B2-DAC2B9C7BA7D}" type="slidenum">
              <a:rPr lang="en-US" smtClean="0"/>
              <a:t>‹#›</a:t>
            </a:fld>
            <a:endParaRPr lang="en-US"/>
          </a:p>
        </p:txBody>
      </p:sp>
    </p:spTree>
    <p:extLst>
      <p:ext uri="{BB962C8B-B14F-4D97-AF65-F5344CB8AC3E}">
        <p14:creationId xmlns:p14="http://schemas.microsoft.com/office/powerpoint/2010/main" val="294480491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9144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sz="1800" dirty="0">
              <a:solidFill>
                <a:prstClr val="white"/>
              </a:solidFill>
            </a:endParaRPr>
          </a:p>
        </p:txBody>
      </p:sp>
    </p:spTree>
    <p:extLst>
      <p:ext uri="{BB962C8B-B14F-4D97-AF65-F5344CB8AC3E}">
        <p14:creationId xmlns:p14="http://schemas.microsoft.com/office/powerpoint/2010/main" val="2146535341"/>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C3A816E4-8F1C-4092-8272-6EF584FCF834}"/>
              </a:ext>
            </a:extLst>
          </p:cNvPr>
          <p:cNvSpPr>
            <a:spLocks noGrp="1" noChangeArrowheads="1"/>
          </p:cNvSpPr>
          <p:nvPr>
            <p:ph type="title"/>
          </p:nvPr>
        </p:nvSpPr>
        <p:spPr bwMode="auto">
          <a:xfrm>
            <a:off x="1676400" y="609600"/>
            <a:ext cx="6781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DD809660-C80C-4ECF-BB82-295EC49AB0C3}"/>
              </a:ext>
            </a:extLst>
          </p:cNvPr>
          <p:cNvSpPr>
            <a:spLocks noGrp="1" noChangeArrowheads="1"/>
          </p:cNvSpPr>
          <p:nvPr>
            <p:ph type="body" idx="1"/>
          </p:nvPr>
        </p:nvSpPr>
        <p:spPr bwMode="auto">
          <a:xfrm>
            <a:off x="1143000" y="1981200"/>
            <a:ext cx="7315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 name="Rectangle 4">
            <a:extLst>
              <a:ext uri="{FF2B5EF4-FFF2-40B4-BE49-F238E27FC236}">
                <a16:creationId xmlns:a16="http://schemas.microsoft.com/office/drawing/2014/main" id="{B717D0EA-0F9D-A34C-8637-FFAF9DC4557C}"/>
              </a:ext>
            </a:extLst>
          </p:cNvPr>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ea typeface="ＭＳ Ｐゴシック" panose="020B0600070205080204" pitchFamily="34" charset="-128"/>
              </a:defRPr>
            </a:lvl1pPr>
          </a:lstStyle>
          <a:p>
            <a:pPr>
              <a:defRPr/>
            </a:pPr>
            <a:fld id="{16C1DDF5-48DF-44EB-8F82-B90E9A68A754}" type="datetime1">
              <a:rPr lang="en-US" altLang="en-US"/>
              <a:pPr>
                <a:defRPr/>
              </a:pPr>
              <a:t>11/19/2019</a:t>
            </a:fld>
            <a:endParaRPr lang="en-US" altLang="en-US"/>
          </a:p>
        </p:txBody>
      </p:sp>
      <p:sp>
        <p:nvSpPr>
          <p:cNvPr id="1029" name="Rectangle 5">
            <a:extLst>
              <a:ext uri="{FF2B5EF4-FFF2-40B4-BE49-F238E27FC236}">
                <a16:creationId xmlns:a16="http://schemas.microsoft.com/office/drawing/2014/main" id="{6E0553CB-C18D-AA49-85D1-8D1C8B175546}"/>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0" marR="0" indent="0" algn="ctr" defTabSz="914400" rtl="0" eaLnBrk="1" fontAlgn="base" latinLnBrk="0" hangingPunct="1">
              <a:lnSpc>
                <a:spcPct val="100000"/>
              </a:lnSpc>
              <a:spcBef>
                <a:spcPct val="0"/>
              </a:spcBef>
              <a:spcAft>
                <a:spcPct val="0"/>
              </a:spcAft>
              <a:buClrTx/>
              <a:buSzTx/>
              <a:buFontTx/>
              <a:buNone/>
              <a:tabLst/>
              <a:defRPr sz="1400">
                <a:latin typeface="Times New Roman" pitchFamily="18" charset="0"/>
                <a:ea typeface="+mn-ea"/>
                <a:cs typeface="+mn-cs"/>
              </a:defRPr>
            </a:lvl1pPr>
          </a:lstStyle>
          <a:p>
            <a:pPr>
              <a:defRPr/>
            </a:pPr>
            <a:endParaRPr lang="en-US"/>
          </a:p>
        </p:txBody>
      </p:sp>
      <p:sp>
        <p:nvSpPr>
          <p:cNvPr id="1030" name="Rectangle 6">
            <a:extLst>
              <a:ext uri="{FF2B5EF4-FFF2-40B4-BE49-F238E27FC236}">
                <a16:creationId xmlns:a16="http://schemas.microsoft.com/office/drawing/2014/main" id="{0F5B4FCE-B57B-214E-8CCB-7729C59DB092}"/>
              </a:ext>
            </a:extLst>
          </p:cNvPr>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ea typeface="ＭＳ Ｐゴシック" panose="020B0600070205080204" pitchFamily="34" charset="-128"/>
              </a:defRPr>
            </a:lvl1pPr>
          </a:lstStyle>
          <a:p>
            <a:pPr>
              <a:defRPr/>
            </a:pPr>
            <a:fld id="{81C6FE0A-766F-4AE6-9EE5-3C2A591550FA}" type="slidenum">
              <a:rPr lang="en-US" altLang="en-US"/>
              <a:pPr>
                <a:defRPr/>
              </a:pPr>
              <a:t>‹#›</a:t>
            </a:fld>
            <a:endParaRPr lang="en-US" altLang="en-US"/>
          </a:p>
        </p:txBody>
      </p:sp>
    </p:spTree>
    <p:extLst>
      <p:ext uri="{BB962C8B-B14F-4D97-AF65-F5344CB8AC3E}">
        <p14:creationId xmlns:p14="http://schemas.microsoft.com/office/powerpoint/2010/main" val="3571853892"/>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 id="2147483695" r:id="rId13"/>
  </p:sldLayoutIdLst>
  <p:hf hdr="0" ftr="0" dt="0"/>
  <p:txStyles>
    <p:titleStyle>
      <a:lvl1pPr algn="ctr" rtl="0" eaLnBrk="0" fontAlgn="base" hangingPunct="0">
        <a:spcBef>
          <a:spcPct val="0"/>
        </a:spcBef>
        <a:spcAft>
          <a:spcPct val="0"/>
        </a:spcAft>
        <a:defRPr sz="4400">
          <a:solidFill>
            <a:srgbClr val="990033"/>
          </a:solidFill>
          <a:latin typeface="+mj-lt"/>
          <a:ea typeface="MS PGothic" panose="020B0600070205080204" pitchFamily="34" charset="-128"/>
          <a:cs typeface="ＭＳ Ｐゴシック" charset="0"/>
        </a:defRPr>
      </a:lvl1pPr>
      <a:lvl2pPr algn="ctr" rtl="0" eaLnBrk="0" fontAlgn="base" hangingPunct="0">
        <a:spcBef>
          <a:spcPct val="0"/>
        </a:spcBef>
        <a:spcAft>
          <a:spcPct val="0"/>
        </a:spcAft>
        <a:defRPr sz="4400">
          <a:solidFill>
            <a:srgbClr val="990033"/>
          </a:solidFill>
          <a:latin typeface="Arial" charset="0"/>
          <a:ea typeface="MS PGothic" panose="020B0600070205080204" pitchFamily="34" charset="-128"/>
          <a:cs typeface="ＭＳ Ｐゴシック" charset="0"/>
        </a:defRPr>
      </a:lvl2pPr>
      <a:lvl3pPr algn="ctr" rtl="0" eaLnBrk="0" fontAlgn="base" hangingPunct="0">
        <a:spcBef>
          <a:spcPct val="0"/>
        </a:spcBef>
        <a:spcAft>
          <a:spcPct val="0"/>
        </a:spcAft>
        <a:defRPr sz="4400">
          <a:solidFill>
            <a:srgbClr val="990033"/>
          </a:solidFill>
          <a:latin typeface="Arial" charset="0"/>
          <a:ea typeface="MS PGothic" panose="020B0600070205080204" pitchFamily="34" charset="-128"/>
          <a:cs typeface="ＭＳ Ｐゴシック" charset="0"/>
        </a:defRPr>
      </a:lvl3pPr>
      <a:lvl4pPr algn="ctr" rtl="0" eaLnBrk="0" fontAlgn="base" hangingPunct="0">
        <a:spcBef>
          <a:spcPct val="0"/>
        </a:spcBef>
        <a:spcAft>
          <a:spcPct val="0"/>
        </a:spcAft>
        <a:defRPr sz="4400">
          <a:solidFill>
            <a:srgbClr val="990033"/>
          </a:solidFill>
          <a:latin typeface="Arial" charset="0"/>
          <a:ea typeface="MS PGothic" panose="020B0600070205080204" pitchFamily="34" charset="-128"/>
          <a:cs typeface="ＭＳ Ｐゴシック" charset="0"/>
        </a:defRPr>
      </a:lvl4pPr>
      <a:lvl5pPr algn="ctr" rtl="0" eaLnBrk="0" fontAlgn="base" hangingPunct="0">
        <a:spcBef>
          <a:spcPct val="0"/>
        </a:spcBef>
        <a:spcAft>
          <a:spcPct val="0"/>
        </a:spcAft>
        <a:defRPr sz="4400">
          <a:solidFill>
            <a:srgbClr val="990033"/>
          </a:solidFill>
          <a:latin typeface="Arial" charset="0"/>
          <a:ea typeface="MS PGothic" panose="020B0600070205080204" pitchFamily="34" charset="-128"/>
          <a:cs typeface="ＭＳ Ｐゴシック" charset="0"/>
        </a:defRPr>
      </a:lvl5pPr>
      <a:lvl6pPr marL="457200" algn="ctr" rtl="0" fontAlgn="base">
        <a:spcBef>
          <a:spcPct val="0"/>
        </a:spcBef>
        <a:spcAft>
          <a:spcPct val="0"/>
        </a:spcAft>
        <a:defRPr sz="4400">
          <a:solidFill>
            <a:srgbClr val="990033"/>
          </a:solidFill>
          <a:latin typeface="Arial" charset="0"/>
        </a:defRPr>
      </a:lvl6pPr>
      <a:lvl7pPr marL="914400" algn="ctr" rtl="0" fontAlgn="base">
        <a:spcBef>
          <a:spcPct val="0"/>
        </a:spcBef>
        <a:spcAft>
          <a:spcPct val="0"/>
        </a:spcAft>
        <a:defRPr sz="4400">
          <a:solidFill>
            <a:srgbClr val="990033"/>
          </a:solidFill>
          <a:latin typeface="Arial" charset="0"/>
        </a:defRPr>
      </a:lvl7pPr>
      <a:lvl8pPr marL="1371600" algn="ctr" rtl="0" fontAlgn="base">
        <a:spcBef>
          <a:spcPct val="0"/>
        </a:spcBef>
        <a:spcAft>
          <a:spcPct val="0"/>
        </a:spcAft>
        <a:defRPr sz="4400">
          <a:solidFill>
            <a:srgbClr val="990033"/>
          </a:solidFill>
          <a:latin typeface="Arial" charset="0"/>
        </a:defRPr>
      </a:lvl8pPr>
      <a:lvl9pPr marL="1828800" algn="ctr" rtl="0" fontAlgn="base">
        <a:spcBef>
          <a:spcPct val="0"/>
        </a:spcBef>
        <a:spcAft>
          <a:spcPct val="0"/>
        </a:spcAft>
        <a:defRPr sz="4400">
          <a:solidFill>
            <a:srgbClr val="990033"/>
          </a:solidFill>
          <a:latin typeface="Arial" charset="0"/>
        </a:defRPr>
      </a:lvl9pPr>
    </p:titleStyle>
    <p:bodyStyle>
      <a:lvl1pPr marL="342900" indent="-342900" algn="l" rtl="0" eaLnBrk="0" fontAlgn="base" hangingPunct="0">
        <a:spcBef>
          <a:spcPct val="20000"/>
        </a:spcBef>
        <a:spcAft>
          <a:spcPct val="0"/>
        </a:spcAft>
        <a:buClr>
          <a:schemeClr val="bg1"/>
        </a:buClr>
        <a:buFont typeface="Wingdings" panose="05000000000000000000" pitchFamily="2" charset="2"/>
        <a:buChar char="Ø"/>
        <a:defRPr sz="3200">
          <a:solidFill>
            <a:schemeClr val="tx1"/>
          </a:solidFill>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MS PGothic" panose="020B0600070205080204" pitchFamily="34" charset="-128"/>
        </a:defRPr>
      </a:lvl2pPr>
      <a:lvl3pPr marL="1143000" indent="-228600" algn="l" rtl="0" eaLnBrk="0" fontAlgn="base" hangingPunct="0">
        <a:spcBef>
          <a:spcPct val="20000"/>
        </a:spcBef>
        <a:spcAft>
          <a:spcPct val="0"/>
        </a:spcAft>
        <a:buChar char="•"/>
        <a:defRPr sz="2400">
          <a:solidFill>
            <a:schemeClr val="tx1"/>
          </a:solidFill>
          <a:latin typeface="+mn-lt"/>
          <a:ea typeface="MS PGothic" panose="020B0600070205080204" pitchFamily="34" charset="-128"/>
        </a:defRPr>
      </a:lvl3pPr>
      <a:lvl4pPr marL="1600200" indent="-228600" algn="l" rtl="0" eaLnBrk="0" fontAlgn="base" hangingPunct="0">
        <a:spcBef>
          <a:spcPct val="20000"/>
        </a:spcBef>
        <a:spcAft>
          <a:spcPct val="0"/>
        </a:spcAft>
        <a:buChar char="–"/>
        <a:defRPr sz="2000">
          <a:solidFill>
            <a:schemeClr val="tx1"/>
          </a:solidFill>
          <a:latin typeface="+mn-lt"/>
          <a:ea typeface="MS PGothic" panose="020B0600070205080204" pitchFamily="34" charset="-128"/>
        </a:defRPr>
      </a:lvl4pPr>
      <a:lvl5pPr marL="2057400" indent="-228600" algn="l" rtl="0" eaLnBrk="0" fontAlgn="base" hangingPunct="0">
        <a:spcBef>
          <a:spcPct val="20000"/>
        </a:spcBef>
        <a:spcAft>
          <a:spcPct val="0"/>
        </a:spcAft>
        <a:buChar char="»"/>
        <a:defRPr sz="2000">
          <a:solidFill>
            <a:schemeClr val="tx1"/>
          </a:solidFill>
          <a:latin typeface="+mn-lt"/>
          <a:ea typeface="MS PGothic" panose="020B0600070205080204" pitchFamily="34"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9144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sz="1800" dirty="0">
              <a:solidFill>
                <a:prstClr val="white"/>
              </a:solidFill>
            </a:endParaRPr>
          </a:p>
        </p:txBody>
      </p:sp>
    </p:spTree>
    <p:extLst>
      <p:ext uri="{BB962C8B-B14F-4D97-AF65-F5344CB8AC3E}">
        <p14:creationId xmlns:p14="http://schemas.microsoft.com/office/powerpoint/2010/main" val="299425833"/>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9144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dirty="0"/>
          </a:p>
        </p:txBody>
      </p:sp>
    </p:spTree>
    <p:extLst>
      <p:ext uri="{BB962C8B-B14F-4D97-AF65-F5344CB8AC3E}">
        <p14:creationId xmlns:p14="http://schemas.microsoft.com/office/powerpoint/2010/main" val="2820248512"/>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tiff"/><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0.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53.xml"/></Relationships>
</file>

<file path=ppt/slides/_rels/slide11.xml.rels><?xml version="1.0" encoding="UTF-8" standalone="yes"?>
<Relationships xmlns="http://schemas.openxmlformats.org/package/2006/relationships"><Relationship Id="rId3" Type="http://schemas.openxmlformats.org/officeDocument/2006/relationships/image" Target="../media/image37.jpeg"/><Relationship Id="rId7" Type="http://schemas.openxmlformats.org/officeDocument/2006/relationships/image" Target="../media/image41.jpeg"/><Relationship Id="rId2" Type="http://schemas.openxmlformats.org/officeDocument/2006/relationships/image" Target="../media/image36.emf"/><Relationship Id="rId1" Type="http://schemas.openxmlformats.org/officeDocument/2006/relationships/slideLayout" Target="../slideLayouts/slideLayout53.xml"/><Relationship Id="rId6" Type="http://schemas.openxmlformats.org/officeDocument/2006/relationships/image" Target="../media/image40.png"/><Relationship Id="rId5" Type="http://schemas.openxmlformats.org/officeDocument/2006/relationships/image" Target="../media/image39.jpeg"/><Relationship Id="rId4" Type="http://schemas.openxmlformats.org/officeDocument/2006/relationships/image" Target="../media/image38.jpeg"/></Relationships>
</file>

<file path=ppt/slides/_rels/slide1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jpeg"/><Relationship Id="rId1" Type="http://schemas.openxmlformats.org/officeDocument/2006/relationships/slideLayout" Target="../slideLayouts/slideLayout47.xml"/><Relationship Id="rId4" Type="http://schemas.openxmlformats.org/officeDocument/2006/relationships/image" Target="../media/image44.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4.xml"/></Relationships>
</file>

<file path=ppt/slides/_rels/slide14.xml.rels><?xml version="1.0" encoding="UTF-8" standalone="yes"?>
<Relationships xmlns="http://schemas.openxmlformats.org/package/2006/relationships"><Relationship Id="rId2" Type="http://schemas.openxmlformats.org/officeDocument/2006/relationships/hyperlink" Target="https://www.soilsforlife.org.au/resources/scientific_reports.html"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xml"/><Relationship Id="rId1" Type="http://schemas.openxmlformats.org/officeDocument/2006/relationships/slideLayout" Target="../slideLayouts/slideLayout24.xml"/><Relationship Id="rId5" Type="http://schemas.openxmlformats.org/officeDocument/2006/relationships/image" Target="../media/image17.jpg"/><Relationship Id="rId4" Type="http://schemas.openxmlformats.org/officeDocument/2006/relationships/image" Target="../media/image15.jpeg"/></Relationships>
</file>

<file path=ppt/slides/_rels/slide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xml"/><Relationship Id="rId1" Type="http://schemas.openxmlformats.org/officeDocument/2006/relationships/slideLayout" Target="../slideLayouts/slideLayout32.xml"/><Relationship Id="rId4" Type="http://schemas.openxmlformats.org/officeDocument/2006/relationships/image" Target="../media/image19.jpeg"/></Relationships>
</file>

<file path=ppt/slides/_rels/slide4.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37.xml"/><Relationship Id="rId6" Type="http://schemas.openxmlformats.org/officeDocument/2006/relationships/image" Target="../media/image23.png"/><Relationship Id="rId5" Type="http://schemas.openxmlformats.org/officeDocument/2006/relationships/image" Target="../media/image22.png"/><Relationship Id="rId10" Type="http://schemas.openxmlformats.org/officeDocument/2006/relationships/image" Target="../media/image27.jpeg"/><Relationship Id="rId4" Type="http://schemas.openxmlformats.org/officeDocument/2006/relationships/image" Target="../media/image21.png"/><Relationship Id="rId9" Type="http://schemas.openxmlformats.org/officeDocument/2006/relationships/image" Target="../media/image26.png"/></Relationships>
</file>

<file path=ppt/slides/_rels/slide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53.xml"/><Relationship Id="rId6" Type="http://schemas.openxmlformats.org/officeDocument/2006/relationships/image" Target="../media/image17.jpg"/><Relationship Id="rId5" Type="http://schemas.openxmlformats.org/officeDocument/2006/relationships/image" Target="../media/image31.png"/><Relationship Id="rId4" Type="http://schemas.openxmlformats.org/officeDocument/2006/relationships/image" Target="../media/image30.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32.jpeg"/><Relationship Id="rId1" Type="http://schemas.openxmlformats.org/officeDocument/2006/relationships/slideLayout" Target="../slideLayouts/slideLayout55.xml"/><Relationship Id="rId4" Type="http://schemas.openxmlformats.org/officeDocument/2006/relationships/image" Target="../media/image33.jpeg"/></Relationships>
</file>

<file path=ppt/slides/_rels/slide8.xml.rels><?xml version="1.0" encoding="UTF-8" standalone="yes"?>
<Relationships xmlns="http://schemas.openxmlformats.org/package/2006/relationships"><Relationship Id="rId2" Type="http://schemas.openxmlformats.org/officeDocument/2006/relationships/hyperlink" Target="#_ENREF_17"/><Relationship Id="rId1" Type="http://schemas.openxmlformats.org/officeDocument/2006/relationships/slideLayout" Target="../slideLayouts/slideLayout59.xml"/></Relationships>
</file>

<file path=ppt/slides/_rels/slide9.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5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0" y="76200"/>
            <a:ext cx="9144508" cy="1125893"/>
          </a:xfrm>
        </p:spPr>
        <p:txBody>
          <a:bodyPr>
            <a:normAutofit lnSpcReduction="10000"/>
          </a:bodyPr>
          <a:lstStyle/>
          <a:p>
            <a:pPr>
              <a:lnSpc>
                <a:spcPct val="100000"/>
              </a:lnSpc>
            </a:pPr>
            <a:r>
              <a:rPr lang="en-GB" altLang="en-US" dirty="0">
                <a:ea typeface="MS PGothic" pitchFamily="34" charset="-128"/>
              </a:rPr>
              <a:t>Pork value chain and safety in Vietnam: </a:t>
            </a:r>
          </a:p>
          <a:p>
            <a:pPr>
              <a:lnSpc>
                <a:spcPct val="100000"/>
              </a:lnSpc>
            </a:pPr>
            <a:r>
              <a:rPr lang="en-GB" altLang="en-US" dirty="0">
                <a:ea typeface="MS PGothic" pitchFamily="34" charset="-128"/>
              </a:rPr>
              <a:t>from research to interventions</a:t>
            </a:r>
            <a:endParaRPr lang="en-US" dirty="0"/>
          </a:p>
        </p:txBody>
      </p:sp>
      <p:sp>
        <p:nvSpPr>
          <p:cNvPr id="3" name="Text Placeholder 2"/>
          <p:cNvSpPr>
            <a:spLocks noGrp="1"/>
          </p:cNvSpPr>
          <p:nvPr>
            <p:ph type="body" sz="quarter" idx="11"/>
          </p:nvPr>
        </p:nvSpPr>
        <p:spPr>
          <a:xfrm>
            <a:off x="0" y="1268760"/>
            <a:ext cx="8991600" cy="831717"/>
          </a:xfrm>
        </p:spPr>
        <p:txBody>
          <a:bodyPr>
            <a:normAutofit/>
          </a:bodyPr>
          <a:lstStyle/>
          <a:p>
            <a:pPr lvl="0">
              <a:spcBef>
                <a:spcPts val="0"/>
              </a:spcBef>
              <a:defRPr/>
            </a:pPr>
            <a:r>
              <a:rPr lang="en-US" dirty="0">
                <a:latin typeface="Calibri" panose="020F0502020204030204"/>
              </a:rPr>
              <a:t>Hung Nguyen and Fred Unger</a:t>
            </a:r>
          </a:p>
          <a:p>
            <a:pPr lvl="0">
              <a:spcBef>
                <a:spcPts val="0"/>
              </a:spcBef>
              <a:defRPr/>
            </a:pPr>
            <a:r>
              <a:rPr lang="en-US" dirty="0">
                <a:latin typeface="Calibri" panose="020F0502020204030204"/>
              </a:rPr>
              <a:t>International Livestock Research Institute</a:t>
            </a:r>
          </a:p>
        </p:txBody>
      </p:sp>
      <p:sp>
        <p:nvSpPr>
          <p:cNvPr id="13" name="Text Placeholder 1">
            <a:extLst>
              <a:ext uri="{FF2B5EF4-FFF2-40B4-BE49-F238E27FC236}">
                <a16:creationId xmlns:a16="http://schemas.microsoft.com/office/drawing/2014/main" id="{B6C06035-982F-4AA7-A216-AF347DF3DCD3}"/>
              </a:ext>
            </a:extLst>
          </p:cNvPr>
          <p:cNvSpPr>
            <a:spLocks noGrp="1"/>
          </p:cNvSpPr>
          <p:nvPr>
            <p:ph type="body" sz="quarter" idx="12"/>
          </p:nvPr>
        </p:nvSpPr>
        <p:spPr>
          <a:xfrm>
            <a:off x="823677" y="2348880"/>
            <a:ext cx="7620000" cy="573869"/>
          </a:xfrm>
        </p:spPr>
        <p:txBody>
          <a:bodyPr>
            <a:noAutofit/>
          </a:bodyPr>
          <a:lstStyle/>
          <a:p>
            <a:r>
              <a:rPr lang="en-US" dirty="0"/>
              <a:t>Agriculture, Nutrition and Health Academy Week 2019</a:t>
            </a:r>
          </a:p>
          <a:p>
            <a:r>
              <a:rPr lang="en-US" dirty="0"/>
              <a:t>Hyderabad, India</a:t>
            </a:r>
          </a:p>
          <a:p>
            <a:r>
              <a:rPr lang="en-US" dirty="0"/>
              <a:t>24-29 June 2019</a:t>
            </a:r>
          </a:p>
        </p:txBody>
      </p:sp>
      <p:pic>
        <p:nvPicPr>
          <p:cNvPr id="14" name="Picture 13">
            <a:extLst>
              <a:ext uri="{FF2B5EF4-FFF2-40B4-BE49-F238E27FC236}">
                <a16:creationId xmlns:a16="http://schemas.microsoft.com/office/drawing/2014/main" id="{BBE6D31B-B745-4C0D-BDE2-926755F5EC1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95936" y="6099048"/>
            <a:ext cx="1285631" cy="611700"/>
          </a:xfrm>
          <a:prstGeom prst="rect">
            <a:avLst/>
          </a:prstGeom>
        </p:spPr>
      </p:pic>
      <p:pic>
        <p:nvPicPr>
          <p:cNvPr id="10" name="Picture 9" descr="http://media.tinmoi.vn/2012/03/18/66_7_1332004947_21_thitlon_634675966064370000.jpg">
            <a:extLst>
              <a:ext uri="{FF2B5EF4-FFF2-40B4-BE49-F238E27FC236}">
                <a16:creationId xmlns:a16="http://schemas.microsoft.com/office/drawing/2014/main" id="{A8F62981-E669-4E28-B475-296DCF5F21F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56871" y="3501007"/>
            <a:ext cx="3135609" cy="253049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FE8E6248-5598-4894-9C6F-16967DD2D7D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b="-30039"/>
          <a:stretch/>
        </p:blipFill>
        <p:spPr>
          <a:xfrm>
            <a:off x="395536" y="3494113"/>
            <a:ext cx="1944216" cy="3247255"/>
          </a:xfrm>
          <a:prstGeom prst="rect">
            <a:avLst/>
          </a:prstGeom>
        </p:spPr>
      </p:pic>
      <p:pic>
        <p:nvPicPr>
          <p:cNvPr id="15" name="Picture 14">
            <a:extLst>
              <a:ext uri="{FF2B5EF4-FFF2-40B4-BE49-F238E27FC236}">
                <a16:creationId xmlns:a16="http://schemas.microsoft.com/office/drawing/2014/main" id="{3F022CD9-2B8D-4BD5-B381-FE6D1B67AB00}"/>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2627784" y="3492463"/>
            <a:ext cx="2754899" cy="2539035"/>
          </a:xfrm>
          <a:prstGeom prst="rect">
            <a:avLst/>
          </a:prstGeom>
        </p:spPr>
      </p:pic>
    </p:spTree>
    <p:extLst>
      <p:ext uri="{BB962C8B-B14F-4D97-AF65-F5344CB8AC3E}">
        <p14:creationId xmlns:p14="http://schemas.microsoft.com/office/powerpoint/2010/main" val="3879961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579296" cy="1143000"/>
          </a:xfrm>
        </p:spPr>
        <p:txBody>
          <a:bodyPr/>
          <a:lstStyle/>
          <a:p>
            <a:r>
              <a:rPr lang="en-US" sz="3500" dirty="0"/>
              <a:t>Investments in FS can save lives and $$$</a:t>
            </a:r>
          </a:p>
        </p:txBody>
      </p:sp>
      <p:sp>
        <p:nvSpPr>
          <p:cNvPr id="3" name="Content Placeholder 2"/>
          <p:cNvSpPr>
            <a:spLocks noGrp="1"/>
          </p:cNvSpPr>
          <p:nvPr>
            <p:ph idx="1"/>
          </p:nvPr>
        </p:nvSpPr>
        <p:spPr>
          <a:xfrm>
            <a:off x="539552" y="1628800"/>
            <a:ext cx="5256584" cy="4525963"/>
          </a:xfrm>
        </p:spPr>
        <p:txBody>
          <a:bodyPr/>
          <a:lstStyle/>
          <a:p>
            <a:r>
              <a:rPr lang="en-US" b="1" dirty="0"/>
              <a:t>94 million people</a:t>
            </a:r>
          </a:p>
          <a:p>
            <a:r>
              <a:rPr lang="en-US" dirty="0"/>
              <a:t>Cases of foodborne diseases by </a:t>
            </a:r>
            <a:r>
              <a:rPr lang="en-US" i="1" dirty="0"/>
              <a:t>Salmonella </a:t>
            </a:r>
            <a:r>
              <a:rPr lang="en-US" dirty="0"/>
              <a:t>in pork at 17%:  </a:t>
            </a:r>
            <a:r>
              <a:rPr lang="en-US" b="1" dirty="0"/>
              <a:t>16 million get sick</a:t>
            </a:r>
          </a:p>
          <a:p>
            <a:r>
              <a:rPr lang="en-US" dirty="0"/>
              <a:t>Cost $ 107 to treat a case: </a:t>
            </a:r>
            <a:r>
              <a:rPr lang="en-US" b="1" dirty="0"/>
              <a:t>$ 1,709 million (0.8% GDP)</a:t>
            </a:r>
          </a:p>
          <a:p>
            <a:r>
              <a:rPr lang="en-US" dirty="0"/>
              <a:t>Intervention to reduce 20% burden: </a:t>
            </a:r>
            <a:r>
              <a:rPr lang="en-US" b="1" dirty="0"/>
              <a:t>$ 340 million SAVED </a:t>
            </a:r>
          </a:p>
          <a:p>
            <a:endParaRPr lang="en-US" dirty="0"/>
          </a:p>
        </p:txBody>
      </p:sp>
      <p:pic>
        <p:nvPicPr>
          <p:cNvPr id="11" name="Picture 10">
            <a:extLst>
              <a:ext uri="{FF2B5EF4-FFF2-40B4-BE49-F238E27FC236}">
                <a16:creationId xmlns:a16="http://schemas.microsoft.com/office/drawing/2014/main" id="{FA1ECA4A-6B84-4B25-9337-0D7FCDE0694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5906327" y="3030777"/>
            <a:ext cx="3596044" cy="2088234"/>
          </a:xfrm>
          <a:prstGeom prst="rect">
            <a:avLst/>
          </a:prstGeom>
        </p:spPr>
      </p:pic>
    </p:spTree>
    <p:extLst>
      <p:ext uri="{BB962C8B-B14F-4D97-AF65-F5344CB8AC3E}">
        <p14:creationId xmlns:p14="http://schemas.microsoft.com/office/powerpoint/2010/main" val="12524012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579296" cy="1143000"/>
          </a:xfrm>
        </p:spPr>
        <p:txBody>
          <a:bodyPr/>
          <a:lstStyle/>
          <a:p>
            <a:r>
              <a:rPr lang="en-US" sz="3500" dirty="0"/>
              <a:t>Policy impact: translational research for interventions in modernizing food system</a:t>
            </a:r>
          </a:p>
        </p:txBody>
      </p:sp>
      <p:sp>
        <p:nvSpPr>
          <p:cNvPr id="3" name="Content Placeholder 2"/>
          <p:cNvSpPr>
            <a:spLocks noGrp="1"/>
          </p:cNvSpPr>
          <p:nvPr>
            <p:ph idx="1"/>
          </p:nvPr>
        </p:nvSpPr>
        <p:spPr>
          <a:xfrm>
            <a:off x="457200" y="1628800"/>
            <a:ext cx="4834880" cy="4525963"/>
          </a:xfrm>
        </p:spPr>
        <p:txBody>
          <a:bodyPr/>
          <a:lstStyle/>
          <a:p>
            <a:r>
              <a:rPr lang="en-US" sz="2400" dirty="0"/>
              <a:t>CGIAR/ILRI niche - risk assessment and policy / regulatory analysis for fresh foods in domestic markets</a:t>
            </a:r>
          </a:p>
          <a:p>
            <a:r>
              <a:rPr lang="en-US" sz="2400" dirty="0"/>
              <a:t>World Bank convenes overall support to government: ILRI led technical works</a:t>
            </a:r>
          </a:p>
          <a:p>
            <a:r>
              <a:rPr lang="en-US" sz="2400" dirty="0"/>
              <a:t>Upcoming projects based on WB report we led will improve food safety for 20 million people in 4 major cities of Vietnam</a:t>
            </a:r>
          </a:p>
        </p:txBody>
      </p:sp>
      <p:pic>
        <p:nvPicPr>
          <p:cNvPr id="5" name="Picture 4"/>
          <p:cNvPicPr>
            <a:picLocks noChangeAspect="1"/>
          </p:cNvPicPr>
          <p:nvPr/>
        </p:nvPicPr>
        <p:blipFill>
          <a:blip r:embed="rId2"/>
          <a:stretch>
            <a:fillRect/>
          </a:stretch>
        </p:blipFill>
        <p:spPr>
          <a:xfrm>
            <a:off x="6400163" y="3488602"/>
            <a:ext cx="2122670" cy="3015530"/>
          </a:xfrm>
          <a:prstGeom prst="rect">
            <a:avLst/>
          </a:prstGeom>
          <a:solidFill>
            <a:schemeClr val="accent1"/>
          </a:solidFill>
          <a:ln>
            <a:solidFill>
              <a:schemeClr val="accent1"/>
            </a:solidFill>
          </a:ln>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13191" y="1250343"/>
            <a:ext cx="3296614" cy="2009659"/>
          </a:xfrm>
          <a:prstGeom prst="rect">
            <a:avLst/>
          </a:prstGeom>
        </p:spPr>
      </p:pic>
      <p:pic>
        <p:nvPicPr>
          <p:cNvPr id="7" name="Picture 6">
            <a:extLst>
              <a:ext uri="{FF2B5EF4-FFF2-40B4-BE49-F238E27FC236}">
                <a16:creationId xmlns:a16="http://schemas.microsoft.com/office/drawing/2014/main" id="{B72C612B-5794-4E45-9F62-9F762152CFD6}"/>
              </a:ext>
            </a:extLst>
          </p:cNvPr>
          <p:cNvPicPr/>
          <p:nvPr/>
        </p:nvPicPr>
        <p:blipFill>
          <a:blip r:embed="rId4" cstate="email">
            <a:extLst>
              <a:ext uri="{28A0092B-C50C-407E-A947-70E740481C1C}">
                <a14:useLocalDpi xmlns:a14="http://schemas.microsoft.com/office/drawing/2010/main"/>
              </a:ext>
            </a:extLst>
          </a:blip>
          <a:stretch>
            <a:fillRect/>
          </a:stretch>
        </p:blipFill>
        <p:spPr>
          <a:xfrm>
            <a:off x="833920" y="5919378"/>
            <a:ext cx="1834600" cy="383150"/>
          </a:xfrm>
          <a:prstGeom prst="rect">
            <a:avLst/>
          </a:prstGeom>
        </p:spPr>
      </p:pic>
      <p:pic>
        <p:nvPicPr>
          <p:cNvPr id="9" name="Picture 8">
            <a:extLst>
              <a:ext uri="{FF2B5EF4-FFF2-40B4-BE49-F238E27FC236}">
                <a16:creationId xmlns:a16="http://schemas.microsoft.com/office/drawing/2014/main" id="{847FB3E9-4257-4773-A95E-B6C2F6B95640}"/>
              </a:ext>
            </a:extLst>
          </p:cNvPr>
          <p:cNvPicPr/>
          <p:nvPr/>
        </p:nvPicPr>
        <p:blipFill>
          <a:blip r:embed="rId5" cstate="email">
            <a:extLst>
              <a:ext uri="{28A0092B-C50C-407E-A947-70E740481C1C}">
                <a14:useLocalDpi xmlns:a14="http://schemas.microsoft.com/office/drawing/2010/main"/>
              </a:ext>
            </a:extLst>
          </a:blip>
          <a:stretch>
            <a:fillRect/>
          </a:stretch>
        </p:blipFill>
        <p:spPr>
          <a:xfrm>
            <a:off x="2860262" y="5720018"/>
            <a:ext cx="565946" cy="582510"/>
          </a:xfrm>
          <a:prstGeom prst="rect">
            <a:avLst/>
          </a:prstGeom>
        </p:spPr>
      </p:pic>
      <p:pic>
        <p:nvPicPr>
          <p:cNvPr id="10" name="Picture 9">
            <a:extLst>
              <a:ext uri="{FF2B5EF4-FFF2-40B4-BE49-F238E27FC236}">
                <a16:creationId xmlns:a16="http://schemas.microsoft.com/office/drawing/2014/main" id="{B8CB2125-8CFA-4E02-AEFC-D0286611BAF9}"/>
              </a:ext>
            </a:extLst>
          </p:cNvPr>
          <p:cNvPicPr/>
          <p:nvPr/>
        </p:nvPicPr>
        <p:blipFill>
          <a:blip r:embed="rId6" cstate="email">
            <a:extLst>
              <a:ext uri="{28A0092B-C50C-407E-A947-70E740481C1C}">
                <a14:useLocalDpi xmlns:a14="http://schemas.microsoft.com/office/drawing/2010/main"/>
              </a:ext>
            </a:extLst>
          </a:blip>
          <a:stretch>
            <a:fillRect/>
          </a:stretch>
        </p:blipFill>
        <p:spPr>
          <a:xfrm>
            <a:off x="3774050" y="5697454"/>
            <a:ext cx="660270" cy="605074"/>
          </a:xfrm>
          <a:prstGeom prst="rect">
            <a:avLst/>
          </a:prstGeom>
        </p:spPr>
      </p:pic>
      <p:pic>
        <p:nvPicPr>
          <p:cNvPr id="13" name="Picture 12">
            <a:extLst>
              <a:ext uri="{FF2B5EF4-FFF2-40B4-BE49-F238E27FC236}">
                <a16:creationId xmlns:a16="http://schemas.microsoft.com/office/drawing/2014/main" id="{EA342769-4B26-4B39-8FFA-3F6B923B2F1B}"/>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650798" y="5661248"/>
            <a:ext cx="713290" cy="713288"/>
          </a:xfrm>
          <a:prstGeom prst="rect">
            <a:avLst/>
          </a:prstGeom>
        </p:spPr>
      </p:pic>
      <p:sp>
        <p:nvSpPr>
          <p:cNvPr id="11" name="TextBox 10">
            <a:extLst>
              <a:ext uri="{FF2B5EF4-FFF2-40B4-BE49-F238E27FC236}">
                <a16:creationId xmlns:a16="http://schemas.microsoft.com/office/drawing/2014/main" id="{6AE9A4F8-2649-4282-8E18-4202559E6D01}"/>
              </a:ext>
            </a:extLst>
          </p:cNvPr>
          <p:cNvSpPr txBox="1"/>
          <p:nvPr/>
        </p:nvSpPr>
        <p:spPr bwMode="auto">
          <a:xfrm>
            <a:off x="4427984" y="6444622"/>
            <a:ext cx="2808312" cy="454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0" marR="0" lvl="0" indent="0" algn="ctr" defTabSz="914400" rtl="0" eaLnBrk="1" fontAlgn="auto" latinLnBrk="0" hangingPunct="1">
              <a:lnSpc>
                <a:spcPts val="32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a:ea typeface="+mn-ea"/>
                <a:cs typeface="+mn-cs"/>
              </a:rPr>
              <a:t>Nguyen-Viet et al, 2018</a:t>
            </a:r>
          </a:p>
        </p:txBody>
      </p:sp>
    </p:spTree>
    <p:extLst>
      <p:ext uri="{BB962C8B-B14F-4D97-AF65-F5344CB8AC3E}">
        <p14:creationId xmlns:p14="http://schemas.microsoft.com/office/powerpoint/2010/main" val="38192523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4" descr="E:\Sinhdx05_Pictures-4S\141226-Nghe An-Dien Chau-4th\IMG_2880.JPG">
            <a:extLst>
              <a:ext uri="{FF2B5EF4-FFF2-40B4-BE49-F238E27FC236}">
                <a16:creationId xmlns:a16="http://schemas.microsoft.com/office/drawing/2014/main" id="{0DD1BF47-13AD-44A6-AFE8-5625A5E0640B}"/>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6974431" y="3212976"/>
            <a:ext cx="1954210" cy="134569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BA7C5020-33DC-4BD1-AB54-3A66379A85AC}"/>
              </a:ext>
            </a:extLst>
          </p:cNvPr>
          <p:cNvSpPr>
            <a:spLocks noGrp="1"/>
          </p:cNvSpPr>
          <p:nvPr>
            <p:ph type="title"/>
          </p:nvPr>
        </p:nvSpPr>
        <p:spPr/>
        <p:txBody>
          <a:bodyPr/>
          <a:lstStyle/>
          <a:p>
            <a:r>
              <a:rPr lang="en-US" dirty="0"/>
              <a:t>Interventions (</a:t>
            </a:r>
            <a:r>
              <a:rPr lang="en-US" dirty="0" err="1"/>
              <a:t>Safepork</a:t>
            </a:r>
            <a:r>
              <a:rPr lang="en-US" dirty="0"/>
              <a:t> project 2018-2022)</a:t>
            </a:r>
          </a:p>
        </p:txBody>
      </p:sp>
      <p:sp>
        <p:nvSpPr>
          <p:cNvPr id="3" name="Content Placeholder 2">
            <a:extLst>
              <a:ext uri="{FF2B5EF4-FFF2-40B4-BE49-F238E27FC236}">
                <a16:creationId xmlns:a16="http://schemas.microsoft.com/office/drawing/2014/main" id="{A13DA801-DEB2-4DB0-9F71-11F66AE6A764}"/>
              </a:ext>
            </a:extLst>
          </p:cNvPr>
          <p:cNvSpPr>
            <a:spLocks noGrp="1"/>
          </p:cNvSpPr>
          <p:nvPr>
            <p:ph sz="quarter" idx="10"/>
          </p:nvPr>
        </p:nvSpPr>
        <p:spPr>
          <a:xfrm>
            <a:off x="39474" y="1556792"/>
            <a:ext cx="4258816" cy="4572000"/>
          </a:xfrm>
        </p:spPr>
        <p:txBody>
          <a:bodyPr/>
          <a:lstStyle/>
          <a:p>
            <a:pPr marL="457200" indent="-457200">
              <a:lnSpc>
                <a:spcPct val="100000"/>
              </a:lnSpc>
              <a:buFont typeface="Arial" panose="020B0604020202020204" pitchFamily="34" charset="0"/>
              <a:buChar char="•"/>
            </a:pPr>
            <a:r>
              <a:rPr lang="en-US" sz="2500" dirty="0"/>
              <a:t>Farm level: Simplified </a:t>
            </a:r>
            <a:r>
              <a:rPr lang="en-US" sz="2500" dirty="0" err="1"/>
              <a:t>VietGAHP</a:t>
            </a:r>
            <a:r>
              <a:rPr lang="en-US" sz="2500" dirty="0"/>
              <a:t>/GAP reduced AMU / AMR</a:t>
            </a:r>
          </a:p>
          <a:p>
            <a:pPr marL="457200" indent="-457200">
              <a:lnSpc>
                <a:spcPct val="100000"/>
              </a:lnSpc>
              <a:buFont typeface="Arial" panose="020B0604020202020204" pitchFamily="34" charset="0"/>
              <a:buChar char="•"/>
            </a:pPr>
            <a:r>
              <a:rPr lang="en-US" sz="2500" dirty="0"/>
              <a:t>Slaughterhouse: ozone machine, no floor slaughter</a:t>
            </a:r>
          </a:p>
          <a:p>
            <a:pPr marL="457200" indent="-457200">
              <a:lnSpc>
                <a:spcPct val="100000"/>
              </a:lnSpc>
              <a:buFont typeface="Arial" panose="020B0604020202020204" pitchFamily="34" charset="0"/>
              <a:buChar char="•"/>
            </a:pPr>
            <a:r>
              <a:rPr lang="en-US" sz="2500" dirty="0"/>
              <a:t>Markets: branding, better hygiene</a:t>
            </a:r>
          </a:p>
          <a:p>
            <a:pPr marL="457200" indent="-457200">
              <a:lnSpc>
                <a:spcPct val="100000"/>
              </a:lnSpc>
              <a:buFont typeface="Arial" panose="020B0604020202020204" pitchFamily="34" charset="0"/>
              <a:buChar char="•"/>
            </a:pPr>
            <a:r>
              <a:rPr lang="en-US" sz="2500" dirty="0"/>
              <a:t>Consumer:  reduced cross-contamination, hygiene</a:t>
            </a:r>
          </a:p>
          <a:p>
            <a:pPr marL="457200" indent="-457200">
              <a:lnSpc>
                <a:spcPct val="100000"/>
              </a:lnSpc>
              <a:buFont typeface="Arial" panose="020B0604020202020204" pitchFamily="34" charset="0"/>
              <a:buChar char="•"/>
            </a:pPr>
            <a:r>
              <a:rPr lang="en-US" sz="2500" dirty="0"/>
              <a:t>Nudges</a:t>
            </a:r>
          </a:p>
        </p:txBody>
      </p:sp>
      <p:pic>
        <p:nvPicPr>
          <p:cNvPr id="9" name="Picture 8">
            <a:extLst>
              <a:ext uri="{FF2B5EF4-FFF2-40B4-BE49-F238E27FC236}">
                <a16:creationId xmlns:a16="http://schemas.microsoft.com/office/drawing/2014/main" id="{BBD32603-28AB-43E8-9392-468C2FDA8E35}"/>
              </a:ext>
            </a:extLst>
          </p:cNvPr>
          <p:cNvPicPr>
            <a:picLocks noChangeAspect="1"/>
          </p:cNvPicPr>
          <p:nvPr/>
        </p:nvPicPr>
        <p:blipFill>
          <a:blip r:embed="rId3"/>
          <a:stretch>
            <a:fillRect/>
          </a:stretch>
        </p:blipFill>
        <p:spPr>
          <a:xfrm>
            <a:off x="6660232" y="1174682"/>
            <a:ext cx="2660520" cy="1995391"/>
          </a:xfrm>
          <a:prstGeom prst="rect">
            <a:avLst/>
          </a:prstGeom>
        </p:spPr>
      </p:pic>
      <p:pic>
        <p:nvPicPr>
          <p:cNvPr id="11" name="Picture 10">
            <a:extLst>
              <a:ext uri="{FF2B5EF4-FFF2-40B4-BE49-F238E27FC236}">
                <a16:creationId xmlns:a16="http://schemas.microsoft.com/office/drawing/2014/main" id="{F37B2E09-697E-4D89-A50A-6B8AC87842D9}"/>
              </a:ext>
            </a:extLst>
          </p:cNvPr>
          <p:cNvPicPr>
            <a:picLocks noChangeAspect="1"/>
          </p:cNvPicPr>
          <p:nvPr/>
        </p:nvPicPr>
        <p:blipFill rotWithShape="1">
          <a:blip r:embed="rId4"/>
          <a:srcRect l="51094" t="34356" r="29635" b="29875"/>
          <a:stretch/>
        </p:blipFill>
        <p:spPr>
          <a:xfrm>
            <a:off x="7056119" y="4748852"/>
            <a:ext cx="1908369" cy="1992516"/>
          </a:xfrm>
          <a:prstGeom prst="rect">
            <a:avLst/>
          </a:prstGeom>
        </p:spPr>
      </p:pic>
    </p:spTree>
    <p:extLst>
      <p:ext uri="{BB962C8B-B14F-4D97-AF65-F5344CB8AC3E}">
        <p14:creationId xmlns:p14="http://schemas.microsoft.com/office/powerpoint/2010/main" val="35881529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a:extLst>
              <a:ext uri="{FF2B5EF4-FFF2-40B4-BE49-F238E27FC236}">
                <a16:creationId xmlns:a16="http://schemas.microsoft.com/office/drawing/2014/main" id="{70EE0492-B801-44FB-B588-114EFF23E70B}"/>
              </a:ext>
            </a:extLst>
          </p:cNvPr>
          <p:cNvSpPr>
            <a:spLocks noGrp="1" noChangeArrowheads="1"/>
          </p:cNvSpPr>
          <p:nvPr>
            <p:ph type="title"/>
          </p:nvPr>
        </p:nvSpPr>
        <p:spPr>
          <a:xfrm>
            <a:off x="304800" y="228600"/>
            <a:ext cx="8686800" cy="1143000"/>
          </a:xfrm>
        </p:spPr>
        <p:txBody>
          <a:bodyPr/>
          <a:lstStyle/>
          <a:p>
            <a:pPr eaLnBrk="1" hangingPunct="1"/>
            <a:r>
              <a:rPr lang="en-GB" altLang="en-US" sz="3200" b="1"/>
              <a:t>Take home messages</a:t>
            </a:r>
            <a:endParaRPr lang="en-US" altLang="en-US" sz="1600"/>
          </a:p>
        </p:txBody>
      </p:sp>
      <p:sp>
        <p:nvSpPr>
          <p:cNvPr id="61442" name="Content Placeholder 2">
            <a:extLst>
              <a:ext uri="{FF2B5EF4-FFF2-40B4-BE49-F238E27FC236}">
                <a16:creationId xmlns:a16="http://schemas.microsoft.com/office/drawing/2014/main" id="{3AC55640-EFE2-4A1B-84E4-4F7FCE798C37}"/>
              </a:ext>
            </a:extLst>
          </p:cNvPr>
          <p:cNvSpPr>
            <a:spLocks noGrp="1" noChangeArrowheads="1"/>
          </p:cNvSpPr>
          <p:nvPr>
            <p:ph idx="1"/>
          </p:nvPr>
        </p:nvSpPr>
        <p:spPr>
          <a:xfrm>
            <a:off x="304800" y="1447800"/>
            <a:ext cx="8686800" cy="4114800"/>
          </a:xfrm>
        </p:spPr>
        <p:txBody>
          <a:bodyPr/>
          <a:lstStyle/>
          <a:p>
            <a:pPr>
              <a:lnSpc>
                <a:spcPct val="130000"/>
              </a:lnSpc>
              <a:buClr>
                <a:srgbClr val="9A0000"/>
              </a:buClr>
            </a:pPr>
            <a:r>
              <a:rPr lang="en-GB" altLang="en-US" sz="2400" dirty="0">
                <a:latin typeface="Gill Sans" charset="0"/>
              </a:rPr>
              <a:t>Huge health burden of foodborne disease</a:t>
            </a:r>
          </a:p>
          <a:p>
            <a:pPr>
              <a:lnSpc>
                <a:spcPct val="130000"/>
              </a:lnSpc>
              <a:buClr>
                <a:srgbClr val="9A0000"/>
              </a:buClr>
            </a:pPr>
            <a:r>
              <a:rPr lang="en-GB" altLang="en-US" sz="2400" dirty="0">
                <a:latin typeface="Gill Sans" charset="0"/>
              </a:rPr>
              <a:t>Huge economic burden of foodborne disease</a:t>
            </a:r>
          </a:p>
          <a:p>
            <a:pPr>
              <a:lnSpc>
                <a:spcPct val="130000"/>
              </a:lnSpc>
              <a:buClr>
                <a:srgbClr val="9A0000"/>
              </a:buClr>
            </a:pPr>
            <a:r>
              <a:rPr lang="en-GB" altLang="en-US" sz="2400" dirty="0">
                <a:latin typeface="Gill Sans" charset="0"/>
              </a:rPr>
              <a:t>Previous investments not in line with modern understanding</a:t>
            </a:r>
          </a:p>
          <a:p>
            <a:pPr>
              <a:lnSpc>
                <a:spcPct val="130000"/>
              </a:lnSpc>
              <a:buClr>
                <a:srgbClr val="9A0000"/>
              </a:buClr>
            </a:pPr>
            <a:r>
              <a:rPr lang="en-GB" altLang="en-US" sz="2400" dirty="0">
                <a:latin typeface="Gill Sans" charset="0"/>
              </a:rPr>
              <a:t>Interventions successful in short term</a:t>
            </a:r>
          </a:p>
          <a:p>
            <a:pPr>
              <a:lnSpc>
                <a:spcPct val="130000"/>
              </a:lnSpc>
              <a:buClr>
                <a:srgbClr val="9A0000"/>
              </a:buClr>
            </a:pPr>
            <a:r>
              <a:rPr lang="en-GB" altLang="en-US" sz="2400" dirty="0">
                <a:latin typeface="Gill Sans" charset="0"/>
              </a:rPr>
              <a:t>Long term, wide-reaching impacts likely require</a:t>
            </a:r>
          </a:p>
          <a:p>
            <a:pPr lvl="1">
              <a:lnSpc>
                <a:spcPct val="130000"/>
              </a:lnSpc>
              <a:buClr>
                <a:srgbClr val="9A0000"/>
              </a:buClr>
              <a:buFont typeface="Wingdings" panose="05000000000000000000" pitchFamily="2" charset="2"/>
              <a:buChar char="Ø"/>
            </a:pPr>
            <a:r>
              <a:rPr lang="en-GB" altLang="en-US" sz="2000" dirty="0">
                <a:latin typeface="Gill Sans" charset="0"/>
              </a:rPr>
              <a:t>Training &amp; technology</a:t>
            </a:r>
          </a:p>
          <a:p>
            <a:pPr lvl="1">
              <a:lnSpc>
                <a:spcPct val="130000"/>
              </a:lnSpc>
              <a:buClr>
                <a:srgbClr val="9A0000"/>
              </a:buClr>
              <a:buFont typeface="Wingdings" panose="05000000000000000000" pitchFamily="2" charset="2"/>
              <a:buChar char="Ø"/>
            </a:pPr>
            <a:r>
              <a:rPr lang="en-GB" altLang="en-US" sz="2000" dirty="0">
                <a:latin typeface="Gill Sans" charset="0"/>
              </a:rPr>
              <a:t>Incentives</a:t>
            </a:r>
          </a:p>
          <a:p>
            <a:pPr lvl="1">
              <a:lnSpc>
                <a:spcPct val="130000"/>
              </a:lnSpc>
              <a:buClr>
                <a:srgbClr val="9A0000"/>
              </a:buClr>
              <a:buFont typeface="Wingdings" panose="05000000000000000000" pitchFamily="2" charset="2"/>
              <a:buChar char="Ø"/>
            </a:pPr>
            <a:r>
              <a:rPr lang="en-GB" altLang="en-US" sz="2000" dirty="0">
                <a:latin typeface="Gill Sans" charset="0"/>
              </a:rPr>
              <a:t>Enabling environment </a:t>
            </a:r>
            <a:endParaRPr lang="en-GB" altLang="en-US" sz="1600" dirty="0">
              <a:latin typeface="Gill Sans" charset="0"/>
            </a:endParaRPr>
          </a:p>
          <a:p>
            <a:pPr>
              <a:lnSpc>
                <a:spcPct val="130000"/>
              </a:lnSpc>
              <a:buClr>
                <a:srgbClr val="9A0000"/>
              </a:buClr>
            </a:pPr>
            <a:endParaRPr lang="en-GB" altLang="en-US" sz="2400" dirty="0">
              <a:latin typeface="Gill Sans" charset="0"/>
            </a:endParaRPr>
          </a:p>
          <a:p>
            <a:endParaRPr lang="en-US" altLang="en-US" dirty="0">
              <a:latin typeface="Gill Sans"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4294967295"/>
          </p:nvPr>
        </p:nvSpPr>
        <p:spPr>
          <a:xfrm>
            <a:off x="467544" y="6356350"/>
            <a:ext cx="5552256" cy="365125"/>
          </a:xfrm>
        </p:spPr>
        <p:txBody>
          <a:bodyPr/>
          <a:lstStyle/>
          <a:p>
            <a:pPr algn="l"/>
            <a:r>
              <a:rPr lang="en-US" dirty="0">
                <a:solidFill>
                  <a:prstClr val="black"/>
                </a:solidFill>
                <a:latin typeface="Georgia" pitchFamily="18" charset="0"/>
              </a:rPr>
              <a:t>Chatham House  |  The Royal Institute of International Affairs </a:t>
            </a:r>
          </a:p>
        </p:txBody>
      </p:sp>
      <p:sp>
        <p:nvSpPr>
          <p:cNvPr id="3" name="Slide Number Placeholder 2"/>
          <p:cNvSpPr>
            <a:spLocks noGrp="1"/>
          </p:cNvSpPr>
          <p:nvPr>
            <p:ph type="sldNum" sz="quarter" idx="4294967295"/>
          </p:nvPr>
        </p:nvSpPr>
        <p:spPr/>
        <p:txBody>
          <a:bodyPr/>
          <a:lstStyle/>
          <a:p>
            <a:fld id="{418A78CD-E27B-441A-A2B1-21C1D5FFEB65}" type="slidenum">
              <a:rPr lang="en-US" sz="1200" smtClean="0">
                <a:solidFill>
                  <a:prstClr val="black"/>
                </a:solidFill>
                <a:latin typeface="Georgia" pitchFamily="18" charset="0"/>
              </a:rPr>
              <a:pPr/>
              <a:t>14</a:t>
            </a:fld>
            <a:endParaRPr lang="en-US" sz="1200" dirty="0">
              <a:solidFill>
                <a:prstClr val="black"/>
              </a:solidFill>
              <a:latin typeface="Georgia" pitchFamily="18" charset="0"/>
            </a:endParaRPr>
          </a:p>
        </p:txBody>
      </p:sp>
      <p:sp>
        <p:nvSpPr>
          <p:cNvPr id="4" name="Text Placeholder 3"/>
          <p:cNvSpPr>
            <a:spLocks noGrp="1"/>
          </p:cNvSpPr>
          <p:nvPr>
            <p:ph type="body" sz="quarter" idx="10"/>
          </p:nvPr>
        </p:nvSpPr>
        <p:spPr/>
        <p:txBody>
          <a:bodyPr>
            <a:normAutofit fontScale="85000" lnSpcReduction="20000"/>
          </a:bodyPr>
          <a:lstStyle/>
          <a:p>
            <a:r>
              <a:rPr lang="en-GB" dirty="0"/>
              <a:t>Bibliography</a:t>
            </a:r>
          </a:p>
        </p:txBody>
      </p:sp>
      <p:sp>
        <p:nvSpPr>
          <p:cNvPr id="5" name="Text Placeholder 4"/>
          <p:cNvSpPr>
            <a:spLocks noGrp="1"/>
          </p:cNvSpPr>
          <p:nvPr>
            <p:ph type="body" sz="quarter" idx="11"/>
          </p:nvPr>
        </p:nvSpPr>
        <p:spPr>
          <a:xfrm>
            <a:off x="468312" y="980728"/>
            <a:ext cx="8424168" cy="5616624"/>
          </a:xfrm>
        </p:spPr>
        <p:txBody>
          <a:bodyPr>
            <a:noAutofit/>
          </a:bodyPr>
          <a:lstStyle/>
          <a:p>
            <a:pPr marL="342900" indent="-342900">
              <a:lnSpc>
                <a:spcPct val="120000"/>
              </a:lnSpc>
              <a:buFont typeface="Arial" panose="020B0604020202020204" pitchFamily="34" charset="0"/>
              <a:buChar char="•"/>
            </a:pPr>
            <a:r>
              <a:rPr lang="en-GB" sz="1200" dirty="0"/>
              <a:t>BMGF.  2018.  Overview of the Livestock Initiative at the Bill and Melinda Gates Foundation.  Seattle, USA.  April 2018.</a:t>
            </a:r>
          </a:p>
          <a:p>
            <a:pPr marL="342900" indent="-342900">
              <a:lnSpc>
                <a:spcPct val="120000"/>
              </a:lnSpc>
              <a:buFont typeface="Arial" panose="020B0604020202020204" pitchFamily="34" charset="0"/>
              <a:buChar char="•"/>
            </a:pPr>
            <a:r>
              <a:rPr lang="en-GB" sz="1200" dirty="0" err="1"/>
              <a:t>Lowder</a:t>
            </a:r>
            <a:r>
              <a:rPr lang="en-GB" sz="1200" dirty="0"/>
              <a:t>, S.K., </a:t>
            </a:r>
            <a:r>
              <a:rPr lang="en-GB" sz="1200" dirty="0" err="1"/>
              <a:t>Skoet</a:t>
            </a:r>
            <a:r>
              <a:rPr lang="en-GB" sz="1200" dirty="0"/>
              <a:t>, J. and Raney, T.  2016. </a:t>
            </a:r>
            <a:r>
              <a:rPr lang="en-AU" sz="1200" dirty="0"/>
              <a:t>The Number, Size, and Distribution of Farms, Smallholder Farms, and Family Farms Worldwide. World Development 87:16–29.</a:t>
            </a:r>
          </a:p>
          <a:p>
            <a:pPr marL="342900" indent="-342900">
              <a:lnSpc>
                <a:spcPct val="120000"/>
              </a:lnSpc>
              <a:buFont typeface="Arial" panose="020B0604020202020204" pitchFamily="34" charset="0"/>
              <a:buChar char="•"/>
            </a:pPr>
            <a:r>
              <a:rPr lang="en-AU" sz="1200" dirty="0"/>
              <a:t>Philips, M. et al.  2016. Aquaculture Big Numbers. FAO Fisheries and Aquaculture Technical Paper No. 601.  Food and Agriculture Organization of the United Nations. Rome, Italy. </a:t>
            </a:r>
          </a:p>
          <a:p>
            <a:pPr marL="342900" indent="-342900">
              <a:lnSpc>
                <a:spcPct val="120000"/>
              </a:lnSpc>
              <a:buFont typeface="Arial" panose="020B0604020202020204" pitchFamily="34" charset="0"/>
              <a:buChar char="•"/>
            </a:pPr>
            <a:r>
              <a:rPr lang="en-AU" sz="1200" dirty="0"/>
              <a:t>Soils for Life: </a:t>
            </a:r>
            <a:r>
              <a:rPr lang="en-AU" sz="1200" dirty="0">
                <a:hlinkClick r:id="rId2"/>
              </a:rPr>
              <a:t>https://www.soilsforlife.org.au/resources/scientific_reports.html</a:t>
            </a:r>
            <a:r>
              <a:rPr lang="en-AU" sz="1200" dirty="0"/>
              <a:t> </a:t>
            </a:r>
          </a:p>
          <a:p>
            <a:pPr marL="342900" indent="-342900">
              <a:lnSpc>
                <a:spcPct val="120000"/>
              </a:lnSpc>
              <a:buFont typeface="Arial" panose="020B0604020202020204" pitchFamily="34" charset="0"/>
              <a:buChar char="•"/>
            </a:pPr>
            <a:endParaRPr lang="en-AU" sz="1200" dirty="0"/>
          </a:p>
          <a:p>
            <a:pPr marL="342900" indent="-342900">
              <a:lnSpc>
                <a:spcPct val="120000"/>
              </a:lnSpc>
              <a:buFont typeface="Arial" panose="020B0604020202020204" pitchFamily="34" charset="0"/>
              <a:buChar char="•"/>
            </a:pPr>
            <a:r>
              <a:rPr lang="en-AU" sz="1200" dirty="0"/>
              <a:t>Hung Nguyen-Viet, Tran Thi Tuyet-Hanh, Unger, F., Sinh Dang-Xuan and Grace, D. 2017. Food safety in Vietnam: where we are at and what we can learn from international experiences. Infectious Diseases of Poverty 6: 39. http://hdl.handle.net/10568/79981</a:t>
            </a:r>
          </a:p>
          <a:p>
            <a:pPr marL="342900" indent="-342900">
              <a:lnSpc>
                <a:spcPct val="120000"/>
              </a:lnSpc>
              <a:buFont typeface="Arial" panose="020B0604020202020204" pitchFamily="34" charset="0"/>
              <a:buChar char="•"/>
            </a:pPr>
            <a:r>
              <a:rPr lang="en-AU" sz="1200" dirty="0"/>
              <a:t>Sinh Dang-Xuan, Hung Nguyen-Viet, Meeyam, T., Fries, R., Huong Nguyen-Thanh, Phuc Pham-Duc, Lam, S., Grace, D. and Unger, F. 2016. Food safety perceptions and practices among smallholder pork value chain actors in Hung Yen province, Vietnam. Journal of Food Protection 79(9): 1490–1497. http://hdl.handle.net/10568/77065 </a:t>
            </a:r>
          </a:p>
          <a:p>
            <a:pPr marL="342900" indent="-342900">
              <a:lnSpc>
                <a:spcPct val="120000"/>
              </a:lnSpc>
              <a:buFont typeface="Arial" panose="020B0604020202020204" pitchFamily="34" charset="0"/>
              <a:buChar char="•"/>
            </a:pPr>
            <a:r>
              <a:rPr lang="en-AU" sz="1200" dirty="0"/>
              <a:t>Sinh Dang-Xuan, Hung Nguyen-Viet, Unger, F., Phuc Pham-Duc, Grace, D., Ngan Tran-Thi, Barot, M., Ngoc Pham-Thi and Makita, K. 2017. Quantitative risk assessment of human salmonellosis in the smallholder pig value chains in urban of Vietnam. International Journal of Public Health 62(Supplement 1): 93–102. http://hdl.handle.net/10568/77739 </a:t>
            </a:r>
          </a:p>
          <a:p>
            <a:pPr marL="342900" indent="-342900">
              <a:lnSpc>
                <a:spcPct val="120000"/>
              </a:lnSpc>
              <a:buFont typeface="Arial" panose="020B0604020202020204" pitchFamily="34" charset="0"/>
              <a:buChar char="•"/>
            </a:pPr>
            <a:r>
              <a:rPr lang="en-AU" sz="1200" dirty="0"/>
              <a:t>Tran Thi Tuyet-Hanh, Dang Xuan Sinh, Pham Duc Phuc, Tran Thi Ngan, Chu Van Tuat, Grace, D., Unger, F. and Hung Nguyen-Viet. 2017. Exposure assessment of chemical hazards in pork meat, liver, and kidney, and health impact implication in Hung Yen and Nghe An provinces, Vietnam. International Journal of Public Health 62(Supplement 1): 75–82. http://hdl.handle.net/10568/77702</a:t>
            </a:r>
          </a:p>
          <a:p>
            <a:pPr marL="342900" indent="-342900">
              <a:lnSpc>
                <a:spcPct val="120000"/>
              </a:lnSpc>
              <a:buFont typeface="Arial" panose="020B0604020202020204" pitchFamily="34" charset="0"/>
              <a:buChar char="•"/>
            </a:pPr>
            <a:r>
              <a:rPr lang="en-AU" sz="1200" dirty="0"/>
              <a:t>Nguyen-Viet, H. et al (2018). Research and training partnership to assist policy and capacity building in improving food safety in Vietnam. Global Food Security</a:t>
            </a:r>
            <a:endParaRPr lang="en-GB" sz="1200" dirty="0"/>
          </a:p>
          <a:p>
            <a:pPr marL="342900" indent="-342900">
              <a:lnSpc>
                <a:spcPct val="120000"/>
              </a:lnSpc>
              <a:buFont typeface="Arial" panose="020B0604020202020204" pitchFamily="34" charset="0"/>
              <a:buChar char="•"/>
            </a:pPr>
            <a:endParaRPr lang="en-GB" sz="1200" dirty="0"/>
          </a:p>
        </p:txBody>
      </p:sp>
    </p:spTree>
    <p:extLst>
      <p:ext uri="{BB962C8B-B14F-4D97-AF65-F5344CB8AC3E}">
        <p14:creationId xmlns:p14="http://schemas.microsoft.com/office/powerpoint/2010/main" val="16093419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28124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81745"/>
            <a:ext cx="9144000" cy="2599183"/>
          </a:xfrm>
          <a:prstGeom prst="rect">
            <a:avLst/>
          </a:prstGeom>
        </p:spPr>
        <p:txBody>
          <a:bodyPr>
            <a:normAutofit/>
          </a:bodyPr>
          <a:lstStyle/>
          <a:p>
            <a:pPr algn="ctr"/>
            <a:r>
              <a:rPr lang="en-GB" altLang="en-US" sz="4200" b="1" dirty="0">
                <a:latin typeface="+mn-lt"/>
                <a:ea typeface="MS PGothic" pitchFamily="34" charset="-128"/>
              </a:rPr>
              <a:t>Pork value chain and safety in Vietnam: from research to interventions</a:t>
            </a:r>
          </a:p>
        </p:txBody>
      </p:sp>
      <p:pic>
        <p:nvPicPr>
          <p:cNvPr id="7" name="Picture 6" descr="http://media.tinmoi.vn/2012/03/18/66_7_1332004947_21_thitlon_634675966064370000.jpg">
            <a:extLst>
              <a:ext uri="{FF2B5EF4-FFF2-40B4-BE49-F238E27FC236}">
                <a16:creationId xmlns:a16="http://schemas.microsoft.com/office/drawing/2014/main" id="{645EB98E-2E08-4044-A448-B6AF8B2A90D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56871" y="3501007"/>
            <a:ext cx="3135609" cy="253049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C794753B-360A-449D-9ED8-7475A567DD6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30039"/>
          <a:stretch/>
        </p:blipFill>
        <p:spPr>
          <a:xfrm>
            <a:off x="395536" y="3429000"/>
            <a:ext cx="1944216" cy="3247255"/>
          </a:xfrm>
          <a:prstGeom prst="rect">
            <a:avLst/>
          </a:prstGeom>
        </p:spPr>
      </p:pic>
      <p:pic>
        <p:nvPicPr>
          <p:cNvPr id="12" name="Picture 11">
            <a:extLst>
              <a:ext uri="{FF2B5EF4-FFF2-40B4-BE49-F238E27FC236}">
                <a16:creationId xmlns:a16="http://schemas.microsoft.com/office/drawing/2014/main" id="{E6753747-840E-4FC8-8E86-3790BFE9C39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53205" y="3492463"/>
            <a:ext cx="2754899" cy="2658613"/>
          </a:xfrm>
          <a:prstGeom prst="rect">
            <a:avLst/>
          </a:prstGeom>
        </p:spPr>
      </p:pic>
      <p:sp>
        <p:nvSpPr>
          <p:cNvPr id="3" name="TextBox 2">
            <a:extLst>
              <a:ext uri="{FF2B5EF4-FFF2-40B4-BE49-F238E27FC236}">
                <a16:creationId xmlns:a16="http://schemas.microsoft.com/office/drawing/2014/main" id="{C53AF07F-550C-439E-9F78-5A96330E3780}"/>
              </a:ext>
            </a:extLst>
          </p:cNvPr>
          <p:cNvSpPr txBox="1"/>
          <p:nvPr/>
        </p:nvSpPr>
        <p:spPr>
          <a:xfrm>
            <a:off x="1619672" y="2708920"/>
            <a:ext cx="5796136"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Hung Nguyen and Fred Unger, ILRI Vietnam</a:t>
            </a:r>
          </a:p>
        </p:txBody>
      </p:sp>
    </p:spTree>
    <p:extLst>
      <p:ext uri="{BB962C8B-B14F-4D97-AF65-F5344CB8AC3E}">
        <p14:creationId xmlns:p14="http://schemas.microsoft.com/office/powerpoint/2010/main" val="20719478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457200" y="0"/>
            <a:ext cx="8579296" cy="1124744"/>
          </a:xfrm>
        </p:spPr>
        <p:txBody>
          <a:bodyPr/>
          <a:lstStyle/>
          <a:p>
            <a:pPr algn="l"/>
            <a:r>
              <a:rPr lang="en-GB" sz="3500" dirty="0">
                <a:solidFill>
                  <a:schemeClr val="bg1"/>
                </a:solidFill>
              </a:rPr>
              <a:t>Issue of pork value chain and food safety in Vietnam</a:t>
            </a:r>
          </a:p>
        </p:txBody>
      </p:sp>
      <p:sp>
        <p:nvSpPr>
          <p:cNvPr id="2" name="Rectangle 1"/>
          <p:cNvSpPr/>
          <p:nvPr/>
        </p:nvSpPr>
        <p:spPr>
          <a:xfrm>
            <a:off x="179512" y="1484784"/>
            <a:ext cx="6552728" cy="4893647"/>
          </a:xfrm>
          <a:prstGeom prst="rect">
            <a:avLst/>
          </a:prstGeom>
        </p:spPr>
        <p:txBody>
          <a:bodyPr wrap="square">
            <a:spAutoFit/>
          </a:bodyPr>
          <a:lstStyle/>
          <a:p>
            <a:pPr marL="342900" marR="0" lvl="0" indent="-3429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2400" b="1" i="0" u="none" strike="noStrike" kern="1200" cap="none" spc="0" normalizeH="0" baseline="0" noProof="0" dirty="0">
                <a:ln>
                  <a:noFill/>
                </a:ln>
                <a:solidFill>
                  <a:prstClr val="black"/>
                </a:solidFill>
                <a:effectLst/>
                <a:uLnTx/>
                <a:uFillTx/>
                <a:latin typeface="Calibri"/>
                <a:ea typeface="ＭＳ Ｐゴシック" pitchFamily="4" charset="-128"/>
                <a:cs typeface="+mn-cs"/>
              </a:rPr>
              <a:t>Large pig production</a:t>
            </a:r>
            <a:r>
              <a:rPr kumimoji="0" lang="en-GB" sz="2400" b="0" i="0" u="none" strike="noStrike" kern="1200" cap="none" spc="0" normalizeH="0" baseline="0" noProof="0" dirty="0">
                <a:ln>
                  <a:noFill/>
                </a:ln>
                <a:solidFill>
                  <a:prstClr val="black"/>
                </a:solidFill>
                <a:effectLst/>
                <a:uLnTx/>
                <a:uFillTx/>
                <a:latin typeface="Calibri"/>
                <a:ea typeface="ＭＳ Ｐゴシック" pitchFamily="4" charset="-128"/>
                <a:cs typeface="+mn-cs"/>
              </a:rPr>
              <a:t> (30 million heads) mainly produced by smallholders (80%) from 96 million people</a:t>
            </a:r>
          </a:p>
          <a:p>
            <a:pPr marL="342900" marR="0" lvl="0" indent="-3429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2400" b="1" i="0" u="none" strike="noStrike" kern="1200" cap="none" spc="0" normalizeH="0" baseline="0" noProof="0" dirty="0">
                <a:ln>
                  <a:noFill/>
                </a:ln>
                <a:solidFill>
                  <a:prstClr val="black"/>
                </a:solidFill>
                <a:effectLst/>
                <a:uLnTx/>
                <a:uFillTx/>
                <a:latin typeface="Calibri"/>
                <a:ea typeface="ＭＳ Ｐゴシック" pitchFamily="4" charset="-128"/>
                <a:cs typeface="+mn-cs"/>
              </a:rPr>
              <a:t>Pork is the main ASF (60%) </a:t>
            </a:r>
            <a:r>
              <a:rPr kumimoji="0" lang="en-GB" sz="2400" b="0" i="0" u="none" strike="noStrike" kern="1200" cap="none" spc="0" normalizeH="0" baseline="0" noProof="0" dirty="0">
                <a:ln>
                  <a:noFill/>
                </a:ln>
                <a:solidFill>
                  <a:prstClr val="black"/>
                </a:solidFill>
                <a:effectLst/>
                <a:uLnTx/>
                <a:uFillTx/>
                <a:latin typeface="Calibri"/>
                <a:ea typeface="ＭＳ Ｐゴシック" pitchFamily="4" charset="-128"/>
                <a:cs typeface="+mn-cs"/>
              </a:rPr>
              <a:t>in Vietnamese diet </a:t>
            </a:r>
            <a:r>
              <a:rPr kumimoji="0" lang="en-GB" sz="2400" b="1" i="0" u="none" strike="noStrike" kern="1200" cap="none" spc="0" normalizeH="0" baseline="0" noProof="0" dirty="0">
                <a:ln>
                  <a:noFill/>
                </a:ln>
                <a:solidFill>
                  <a:prstClr val="black"/>
                </a:solidFill>
                <a:effectLst/>
                <a:uLnTx/>
                <a:uFillTx/>
                <a:latin typeface="Calibri"/>
                <a:ea typeface="ＭＳ Ｐゴシック" pitchFamily="4" charset="-128"/>
                <a:cs typeface="+mn-cs"/>
              </a:rPr>
              <a:t>“fresh” pork </a:t>
            </a:r>
            <a:r>
              <a:rPr kumimoji="0" lang="en-GB" sz="2400" b="0" i="0" u="none" strike="noStrike" kern="1200" cap="none" spc="0" normalizeH="0" baseline="0" noProof="0" dirty="0">
                <a:ln>
                  <a:noFill/>
                </a:ln>
                <a:solidFill>
                  <a:prstClr val="black"/>
                </a:solidFill>
                <a:effectLst/>
                <a:uLnTx/>
                <a:uFillTx/>
                <a:latin typeface="Calibri"/>
                <a:ea typeface="ＭＳ Ｐゴシック" pitchFamily="4" charset="-128"/>
                <a:cs typeface="+mn-cs"/>
              </a:rPr>
              <a:t>preferred</a:t>
            </a:r>
          </a:p>
          <a:p>
            <a:pPr marL="342900" marR="0" lvl="0" indent="-3429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Calibri"/>
                <a:ea typeface="ＭＳ Ｐゴシック" pitchFamily="4" charset="-128"/>
                <a:cs typeface="+mn-cs"/>
              </a:rPr>
              <a:t>Food safety among the </a:t>
            </a:r>
            <a:r>
              <a:rPr kumimoji="0" lang="en-GB" sz="2400" b="1" i="0" u="none" strike="noStrike" kern="1200" cap="none" spc="0" normalizeH="0" baseline="0" noProof="0" dirty="0">
                <a:ln>
                  <a:noFill/>
                </a:ln>
                <a:solidFill>
                  <a:prstClr val="black"/>
                </a:solidFill>
                <a:effectLst/>
                <a:uLnTx/>
                <a:uFillTx/>
                <a:latin typeface="Calibri"/>
                <a:ea typeface="ＭＳ Ｐゴシック" pitchFamily="4" charset="-128"/>
                <a:cs typeface="+mn-cs"/>
              </a:rPr>
              <a:t>most pressing issues</a:t>
            </a:r>
            <a:r>
              <a:rPr kumimoji="0" lang="en-GB" sz="2400" b="0" i="0" u="none" strike="noStrike" kern="1200" cap="none" spc="0" normalizeH="0" baseline="0" noProof="0" dirty="0">
                <a:ln>
                  <a:noFill/>
                </a:ln>
                <a:solidFill>
                  <a:prstClr val="black"/>
                </a:solidFill>
                <a:effectLst/>
                <a:uLnTx/>
                <a:uFillTx/>
                <a:latin typeface="Calibri"/>
                <a:ea typeface="ＭＳ Ｐゴシック" pitchFamily="4" charset="-128"/>
                <a:cs typeface="+mn-cs"/>
              </a:rPr>
              <a:t>, more important than education or health care</a:t>
            </a:r>
          </a:p>
          <a:p>
            <a:pPr marL="342900" marR="0" lvl="0" indent="-3429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Calibri"/>
                <a:ea typeface="ＭＳ Ｐゴシック" pitchFamily="4" charset="-128"/>
                <a:cs typeface="+mn-cs"/>
              </a:rPr>
              <a:t>Modern food safety legislation but </a:t>
            </a:r>
            <a:r>
              <a:rPr kumimoji="0" lang="en-GB" sz="2400" b="1" i="0" u="none" strike="noStrike" kern="1200" cap="none" spc="0" normalizeH="0" baseline="0" noProof="0" dirty="0">
                <a:ln>
                  <a:noFill/>
                </a:ln>
                <a:solidFill>
                  <a:prstClr val="black"/>
                </a:solidFill>
                <a:effectLst/>
                <a:uLnTx/>
                <a:uFillTx/>
                <a:latin typeface="Calibri"/>
                <a:ea typeface="ＭＳ Ｐゴシック" pitchFamily="4" charset="-128"/>
                <a:cs typeface="+mn-cs"/>
              </a:rPr>
              <a:t>weak enforcement</a:t>
            </a:r>
            <a:endParaRPr kumimoji="0" lang="en-GB" sz="2400" b="0" i="0" u="none" strike="noStrike" kern="1200" cap="none" spc="0" normalizeH="0" baseline="0" noProof="0" dirty="0">
              <a:ln>
                <a:noFill/>
              </a:ln>
              <a:solidFill>
                <a:prstClr val="black"/>
              </a:solidFill>
              <a:effectLst/>
              <a:uLnTx/>
              <a:uFillTx/>
              <a:latin typeface="Calibri"/>
              <a:ea typeface="ＭＳ Ｐゴシック" pitchFamily="4" charset="-128"/>
              <a:cs typeface="+mn-cs"/>
            </a:endParaRPr>
          </a:p>
          <a:p>
            <a:pPr marL="342900" marR="0" lvl="1" indent="-3429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Calibri"/>
                <a:ea typeface="ＭＳ Ｐゴシック" pitchFamily="4" charset="-128"/>
                <a:cs typeface="+mn-cs"/>
              </a:rPr>
              <a:t>Risk perception towards </a:t>
            </a:r>
            <a:r>
              <a:rPr kumimoji="0" lang="en-GB" sz="2400" b="1" i="0" u="none" strike="noStrike" kern="1200" cap="none" spc="0" normalizeH="0" baseline="0" noProof="0" dirty="0">
                <a:ln>
                  <a:noFill/>
                </a:ln>
                <a:solidFill>
                  <a:prstClr val="black"/>
                </a:solidFill>
                <a:effectLst/>
                <a:uLnTx/>
                <a:uFillTx/>
                <a:latin typeface="Calibri"/>
                <a:ea typeface="ＭＳ Ｐゴシック" pitchFamily="4" charset="-128"/>
                <a:cs typeface="+mn-cs"/>
              </a:rPr>
              <a:t>chemical hazards</a:t>
            </a:r>
            <a:r>
              <a:rPr kumimoji="0" lang="en-GB" sz="2400" b="0" i="0" u="none" strike="noStrike" kern="1200" cap="none" spc="0" normalizeH="0" baseline="0" noProof="0" dirty="0">
                <a:ln>
                  <a:noFill/>
                </a:ln>
                <a:solidFill>
                  <a:prstClr val="black"/>
                </a:solidFill>
                <a:effectLst/>
                <a:uLnTx/>
                <a:uFillTx/>
                <a:latin typeface="Calibri"/>
                <a:ea typeface="ＭＳ Ｐゴシック" pitchFamily="4" charset="-128"/>
                <a:cs typeface="+mn-cs"/>
              </a:rPr>
              <a:t> is important, issue of </a:t>
            </a:r>
            <a:r>
              <a:rPr kumimoji="0" lang="en-GB" sz="2400" b="1" i="0" u="none" strike="noStrike" kern="1200" cap="none" spc="0" normalizeH="0" baseline="0" noProof="0" dirty="0">
                <a:ln>
                  <a:noFill/>
                </a:ln>
                <a:solidFill>
                  <a:prstClr val="black"/>
                </a:solidFill>
                <a:effectLst/>
                <a:uLnTx/>
                <a:uFillTx/>
                <a:latin typeface="Calibri"/>
                <a:ea typeface="ＭＳ Ｐゴシック" pitchFamily="4" charset="-128"/>
                <a:cs typeface="+mn-cs"/>
              </a:rPr>
              <a:t>risk communication</a:t>
            </a:r>
          </a:p>
          <a:p>
            <a:pPr marL="342900" marR="0" lvl="1" indent="-34290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Calibri"/>
                <a:ea typeface="ＭＳ Ｐゴシック" pitchFamily="4" charset="-128"/>
                <a:cs typeface="+mn-cs"/>
              </a:rPr>
              <a:t>Food exports relatively well managed but </a:t>
            </a:r>
            <a:r>
              <a:rPr kumimoji="0" lang="en-US" sz="2400" b="1" i="0" u="none" strike="noStrike" kern="1200" cap="none" spc="0" normalizeH="0" baseline="0" noProof="0" dirty="0">
                <a:ln>
                  <a:noFill/>
                </a:ln>
                <a:solidFill>
                  <a:prstClr val="black"/>
                </a:solidFill>
                <a:effectLst/>
                <a:uLnTx/>
                <a:uFillTx/>
                <a:latin typeface="Calibri"/>
                <a:ea typeface="ＭＳ Ｐゴシック" pitchFamily="4" charset="-128"/>
                <a:cs typeface="+mn-cs"/>
              </a:rPr>
              <a:t>deficits in domestic markets.</a:t>
            </a:r>
          </a:p>
        </p:txBody>
      </p:sp>
      <p:pic>
        <p:nvPicPr>
          <p:cNvPr id="6" name="Picture 4" descr="ANd9GcTPcNBrqrzNKwM5PgqRZyQ9p4VOo1dzfSlytHNnApJKePpqLpBiE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4288" y="4221997"/>
            <a:ext cx="1872208" cy="240465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901D46DB-DE4F-4869-98C0-3EE40B29BBD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6887630" y="1772816"/>
            <a:ext cx="2281507" cy="1872208"/>
          </a:xfrm>
          <a:prstGeom prst="rect">
            <a:avLst/>
          </a:prstGeom>
        </p:spPr>
      </p:pic>
      <p:sp>
        <p:nvSpPr>
          <p:cNvPr id="3" name="TextBox 2">
            <a:extLst>
              <a:ext uri="{FF2B5EF4-FFF2-40B4-BE49-F238E27FC236}">
                <a16:creationId xmlns:a16="http://schemas.microsoft.com/office/drawing/2014/main" id="{6381CF54-14FF-4D43-BB37-25EF41E7B989}"/>
              </a:ext>
            </a:extLst>
          </p:cNvPr>
          <p:cNvSpPr txBox="1"/>
          <p:nvPr/>
        </p:nvSpPr>
        <p:spPr bwMode="auto">
          <a:xfrm>
            <a:off x="4427984" y="6444622"/>
            <a:ext cx="2808312" cy="454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0" marR="0" lvl="0" indent="0" algn="ctr" defTabSz="914400" rtl="0" eaLnBrk="1" fontAlgn="auto" latinLnBrk="0" hangingPunct="1">
              <a:lnSpc>
                <a:spcPts val="32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a:ea typeface="+mn-ea"/>
                <a:cs typeface="+mn-cs"/>
              </a:rPr>
              <a:t>Nguyen-Viet et al, 2017</a:t>
            </a:r>
          </a:p>
        </p:txBody>
      </p:sp>
    </p:spTree>
    <p:extLst>
      <p:ext uri="{BB962C8B-B14F-4D97-AF65-F5344CB8AC3E}">
        <p14:creationId xmlns:p14="http://schemas.microsoft.com/office/powerpoint/2010/main" val="3609322643"/>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E1C71BD-1454-1846-BC36-982CC5532689}"/>
              </a:ext>
            </a:extLst>
          </p:cNvPr>
          <p:cNvSpPr>
            <a:spLocks noGrp="1"/>
          </p:cNvSpPr>
          <p:nvPr>
            <p:ph type="body" idx="1"/>
          </p:nvPr>
        </p:nvSpPr>
        <p:spPr>
          <a:xfrm>
            <a:off x="131763" y="1774825"/>
            <a:ext cx="3670300" cy="552450"/>
          </a:xfrm>
        </p:spPr>
        <p:txBody>
          <a:bodyPr>
            <a:normAutofit fontScale="70000" lnSpcReduction="20000"/>
          </a:bodyPr>
          <a:lstStyle/>
          <a:p>
            <a:pPr algn="ctr">
              <a:defRPr/>
            </a:pPr>
            <a:r>
              <a:rPr lang="en-US" dirty="0">
                <a:ea typeface="ＭＳ Ｐゴシック" charset="0"/>
              </a:rPr>
              <a:t>Traditional Image of Food Safety</a:t>
            </a:r>
          </a:p>
        </p:txBody>
      </p:sp>
      <p:sp>
        <p:nvSpPr>
          <p:cNvPr id="5" name="Text Placeholder 4">
            <a:extLst>
              <a:ext uri="{FF2B5EF4-FFF2-40B4-BE49-F238E27FC236}">
                <a16:creationId xmlns:a16="http://schemas.microsoft.com/office/drawing/2014/main" id="{64713B2E-8B42-5F43-BFD0-CF91A142B262}"/>
              </a:ext>
            </a:extLst>
          </p:cNvPr>
          <p:cNvSpPr>
            <a:spLocks noGrp="1"/>
          </p:cNvSpPr>
          <p:nvPr>
            <p:ph type="body" sz="quarter" idx="3"/>
          </p:nvPr>
        </p:nvSpPr>
        <p:spPr>
          <a:xfrm>
            <a:off x="3906838" y="1622425"/>
            <a:ext cx="4995862" cy="550863"/>
          </a:xfrm>
        </p:spPr>
        <p:txBody>
          <a:bodyPr>
            <a:normAutofit fontScale="70000" lnSpcReduction="20000"/>
          </a:bodyPr>
          <a:lstStyle/>
          <a:p>
            <a:pPr algn="ctr">
              <a:defRPr/>
            </a:pPr>
            <a:r>
              <a:rPr lang="en-US" dirty="0">
                <a:ea typeface="ＭＳ Ｐゴシック" charset="0"/>
              </a:rPr>
              <a:t>Food Safety critical to ACHIEVING the SDGs </a:t>
            </a:r>
          </a:p>
        </p:txBody>
      </p:sp>
      <p:sp>
        <p:nvSpPr>
          <p:cNvPr id="6" name="Content Placeholder 5">
            <a:extLst>
              <a:ext uri="{FF2B5EF4-FFF2-40B4-BE49-F238E27FC236}">
                <a16:creationId xmlns:a16="http://schemas.microsoft.com/office/drawing/2014/main" id="{A11F6F2D-522C-A849-978E-51259802A89A}"/>
              </a:ext>
            </a:extLst>
          </p:cNvPr>
          <p:cNvSpPr>
            <a:spLocks noGrp="1"/>
          </p:cNvSpPr>
          <p:nvPr>
            <p:ph sz="quarter" idx="4"/>
          </p:nvPr>
        </p:nvSpPr>
        <p:spPr>
          <a:xfrm>
            <a:off x="4154488" y="2474913"/>
            <a:ext cx="4711700" cy="2133600"/>
          </a:xfrm>
        </p:spPr>
        <p:txBody>
          <a:bodyPr>
            <a:normAutofit fontScale="85000" lnSpcReduction="10000"/>
          </a:bodyPr>
          <a:lstStyle/>
          <a:p>
            <a:pPr marL="348854" indent="-348854">
              <a:defRPr/>
            </a:pPr>
            <a:r>
              <a:rPr lang="en-US" dirty="0">
                <a:ea typeface="ＭＳ Ｐゴシック" charset="0"/>
              </a:rPr>
              <a:t>Food safety is integral to:</a:t>
            </a:r>
          </a:p>
          <a:p>
            <a:pPr marL="150876" lvl="1" indent="0">
              <a:buFontTx/>
              <a:buNone/>
              <a:defRPr/>
            </a:pPr>
            <a:endParaRPr lang="en-US" dirty="0">
              <a:ea typeface="ＭＳ Ｐゴシック" charset="0"/>
            </a:endParaRPr>
          </a:p>
          <a:p>
            <a:pPr marL="150876" lvl="1" indent="0">
              <a:buFontTx/>
              <a:buNone/>
              <a:defRPr/>
            </a:pPr>
            <a:endParaRPr lang="en-US" dirty="0">
              <a:ea typeface="ＭＳ Ｐゴシック" charset="0"/>
            </a:endParaRPr>
          </a:p>
          <a:p>
            <a:pPr marL="150876" lvl="1" indent="0">
              <a:buFontTx/>
              <a:buNone/>
              <a:defRPr/>
            </a:pPr>
            <a:endParaRPr lang="en-US" dirty="0">
              <a:ea typeface="ＭＳ Ｐゴシック" charset="0"/>
            </a:endParaRPr>
          </a:p>
          <a:p>
            <a:pPr>
              <a:buFont typeface="Arial" panose="020B0604020202020204" pitchFamily="34" charset="0"/>
              <a:buChar char="•"/>
              <a:defRPr/>
            </a:pPr>
            <a:endParaRPr lang="en-US" dirty="0">
              <a:ea typeface="ＭＳ Ｐゴシック" charset="0"/>
            </a:endParaRPr>
          </a:p>
          <a:p>
            <a:pPr marL="348854" indent="-348854">
              <a:defRPr/>
            </a:pPr>
            <a:r>
              <a:rPr lang="en-US" dirty="0">
                <a:ea typeface="ＭＳ Ｐゴシック" charset="0"/>
              </a:rPr>
              <a:t>Food safety (practice) contributes to:</a:t>
            </a:r>
          </a:p>
          <a:p>
            <a:pPr marL="150876" lvl="1" indent="0">
              <a:buFontTx/>
              <a:buNone/>
              <a:defRPr/>
            </a:pPr>
            <a:endParaRPr lang="en-US" dirty="0">
              <a:ea typeface="ＭＳ Ｐゴシック" charset="0"/>
            </a:endParaRPr>
          </a:p>
        </p:txBody>
      </p:sp>
      <p:pic>
        <p:nvPicPr>
          <p:cNvPr id="24580" name="Picture 8">
            <a:extLst>
              <a:ext uri="{FF2B5EF4-FFF2-40B4-BE49-F238E27FC236}">
                <a16:creationId xmlns:a16="http://schemas.microsoft.com/office/drawing/2014/main" id="{66AE87FA-13E1-417F-8774-6B6A2DA6D56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1488" y="2835275"/>
            <a:ext cx="1028700"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1" name="Picture 10">
            <a:extLst>
              <a:ext uri="{FF2B5EF4-FFF2-40B4-BE49-F238E27FC236}">
                <a16:creationId xmlns:a16="http://schemas.microsoft.com/office/drawing/2014/main" id="{E0913055-D53D-480E-9E93-5A12876A0CF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72113" y="2835275"/>
            <a:ext cx="1028700"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2" name="Picture 12">
            <a:extLst>
              <a:ext uri="{FF2B5EF4-FFF2-40B4-BE49-F238E27FC236}">
                <a16:creationId xmlns:a16="http://schemas.microsoft.com/office/drawing/2014/main" id="{F9834797-11C6-41A7-A6B4-C2E816A33D28}"/>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99250" y="2827338"/>
            <a:ext cx="1028700"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3" name="Picture 14">
            <a:extLst>
              <a:ext uri="{FF2B5EF4-FFF2-40B4-BE49-F238E27FC236}">
                <a16:creationId xmlns:a16="http://schemas.microsoft.com/office/drawing/2014/main" id="{0BFF243D-9125-45C1-A3B2-1A28774D2E44}"/>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179888" y="4465638"/>
            <a:ext cx="1028700"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4" name="Picture 16">
            <a:extLst>
              <a:ext uri="{FF2B5EF4-FFF2-40B4-BE49-F238E27FC236}">
                <a16:creationId xmlns:a16="http://schemas.microsoft.com/office/drawing/2014/main" id="{12A2168A-74C9-4D0E-B5AE-91A0D44F05E8}"/>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397500" y="4465638"/>
            <a:ext cx="1028700"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5" name="Picture 18">
            <a:extLst>
              <a:ext uri="{FF2B5EF4-FFF2-40B4-BE49-F238E27FC236}">
                <a16:creationId xmlns:a16="http://schemas.microsoft.com/office/drawing/2014/main" id="{0815B765-C22C-4F2B-A770-1C3761BB050E}"/>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618288" y="4486275"/>
            <a:ext cx="1028700"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6" name="Picture 20">
            <a:extLst>
              <a:ext uri="{FF2B5EF4-FFF2-40B4-BE49-F238E27FC236}">
                <a16:creationId xmlns:a16="http://schemas.microsoft.com/office/drawing/2014/main" id="{77BAE4CF-D0FA-49BE-98F4-1A56F02D9FEF}"/>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808913" y="4497388"/>
            <a:ext cx="1028700"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3" name="Straight Connector 22">
            <a:extLst>
              <a:ext uri="{FF2B5EF4-FFF2-40B4-BE49-F238E27FC236}">
                <a16:creationId xmlns:a16="http://schemas.microsoft.com/office/drawing/2014/main" id="{636CCAE0-C2B1-4621-8CDF-CC56B44504F2}"/>
              </a:ext>
            </a:extLst>
          </p:cNvPr>
          <p:cNvCxnSpPr>
            <a:cxnSpLocks/>
          </p:cNvCxnSpPr>
          <p:nvPr/>
        </p:nvCxnSpPr>
        <p:spPr>
          <a:xfrm>
            <a:off x="3990975" y="2241550"/>
            <a:ext cx="0" cy="3240088"/>
          </a:xfrm>
          <a:prstGeom prst="line">
            <a:avLst/>
          </a:prstGeom>
        </p:spPr>
        <p:style>
          <a:lnRef idx="1">
            <a:schemeClr val="accent1"/>
          </a:lnRef>
          <a:fillRef idx="0">
            <a:schemeClr val="accent1"/>
          </a:fillRef>
          <a:effectRef idx="0">
            <a:schemeClr val="accent1"/>
          </a:effectRef>
          <a:fontRef idx="minor">
            <a:schemeClr val="tx1"/>
          </a:fontRef>
        </p:style>
      </p:cxnSp>
      <p:pic>
        <p:nvPicPr>
          <p:cNvPr id="24588" name="Picture 24">
            <a:extLst>
              <a:ext uri="{FF2B5EF4-FFF2-40B4-BE49-F238E27FC236}">
                <a16:creationId xmlns:a16="http://schemas.microsoft.com/office/drawing/2014/main" id="{9E909015-073C-4114-A253-4A10EFC46D1C}"/>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04813" y="2587625"/>
            <a:ext cx="2979737" cy="2894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90" name="Title 13">
            <a:extLst>
              <a:ext uri="{FF2B5EF4-FFF2-40B4-BE49-F238E27FC236}">
                <a16:creationId xmlns:a16="http://schemas.microsoft.com/office/drawing/2014/main" id="{2E13492C-3BC3-43AB-AE2E-1D1F00558C59}"/>
              </a:ext>
            </a:extLst>
          </p:cNvPr>
          <p:cNvSpPr>
            <a:spLocks noGrp="1" noChangeArrowheads="1"/>
          </p:cNvSpPr>
          <p:nvPr>
            <p:ph type="title"/>
          </p:nvPr>
        </p:nvSpPr>
        <p:spPr/>
        <p:txBody>
          <a:bodyPr/>
          <a:lstStyle/>
          <a:p>
            <a:r>
              <a:rPr lang="en-US" altLang="en-US" sz="3600" b="1"/>
              <a:t>Food safety is integral to the SDGs</a:t>
            </a:r>
          </a:p>
        </p:txBody>
      </p:sp>
      <p:sp>
        <p:nvSpPr>
          <p:cNvPr id="24591" name="Rectangle 1">
            <a:extLst>
              <a:ext uri="{FF2B5EF4-FFF2-40B4-BE49-F238E27FC236}">
                <a16:creationId xmlns:a16="http://schemas.microsoft.com/office/drawing/2014/main" id="{05716B1C-A821-4A0F-AD24-A47F5F05BDD0}"/>
              </a:ext>
            </a:extLst>
          </p:cNvPr>
          <p:cNvSpPr>
            <a:spLocks noChangeArrowheads="1"/>
          </p:cNvSpPr>
          <p:nvPr/>
        </p:nvSpPr>
        <p:spPr bwMode="auto">
          <a:xfrm>
            <a:off x="1119188" y="5751513"/>
            <a:ext cx="771842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1"/>
              </a:buClr>
              <a:buFont typeface="Wingdings" panose="05000000000000000000" pitchFamily="2" charset="2"/>
              <a:buChar char="Ø"/>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200" b="0" i="0" u="none" strike="noStrike" kern="1200" cap="none" spc="0" normalizeH="0" baseline="0" noProof="0">
                <a:ln>
                  <a:noFill/>
                </a:ln>
                <a:solidFill>
                  <a:srgbClr val="00B0F0"/>
                </a:solidFill>
                <a:effectLst/>
                <a:uLnTx/>
                <a:uFillTx/>
                <a:latin typeface="Times New Roman" panose="02020603050405020304" pitchFamily="18" charset="0"/>
                <a:ea typeface="MS PGothic" panose="020B0600070205080204" pitchFamily="34" charset="-128"/>
                <a:cs typeface="Arial" charset="0"/>
              </a:rPr>
              <a:t>The lack of explicit attention to food safety in the SDGs stems from the low evidence base on the burden of foodborne disease and the overall low awareness of development practitioners about the economic significance of unsafe food.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5" descr="G:\sampling pictures\Sinh-All\141206-141128_Field\IMG_2455.JPG">
            <a:extLst>
              <a:ext uri="{FF2B5EF4-FFF2-40B4-BE49-F238E27FC236}">
                <a16:creationId xmlns:a16="http://schemas.microsoft.com/office/drawing/2014/main" id="{EE36ACC5-4FD3-46AB-A3C8-241575467A3C}"/>
              </a:ext>
            </a:extLst>
          </p:cNvPr>
          <p:cNvPicPr>
            <a:picLocks noChangeAspect="1" noChangeArrowheads="1"/>
          </p:cNvPicPr>
          <p:nvPr/>
        </p:nvPicPr>
        <p:blipFill>
          <a:blip r:embed="rId2" cstate="print"/>
          <a:srcRect/>
          <a:stretch>
            <a:fillRect/>
          </a:stretch>
        </p:blipFill>
        <p:spPr bwMode="auto">
          <a:xfrm>
            <a:off x="0" y="276793"/>
            <a:ext cx="4327107" cy="2948520"/>
          </a:xfrm>
          <a:prstGeom prst="rect">
            <a:avLst/>
          </a:prstGeom>
          <a:noFill/>
        </p:spPr>
      </p:pic>
      <p:pic>
        <p:nvPicPr>
          <p:cNvPr id="8" name="Picture 2" descr="G:\sampling pictures\stage 3\Văn Giang\IMG_20141113_035959.jpg">
            <a:extLst>
              <a:ext uri="{FF2B5EF4-FFF2-40B4-BE49-F238E27FC236}">
                <a16:creationId xmlns:a16="http://schemas.microsoft.com/office/drawing/2014/main" id="{C03D8074-0990-4E0E-A176-CE532399238A}"/>
              </a:ext>
            </a:extLst>
          </p:cNvPr>
          <p:cNvPicPr>
            <a:picLocks noChangeAspect="1" noChangeArrowheads="1"/>
          </p:cNvPicPr>
          <p:nvPr/>
        </p:nvPicPr>
        <p:blipFill>
          <a:blip r:embed="rId3" cstate="print"/>
          <a:srcRect l="14063" r="18281" b="13889"/>
          <a:stretch>
            <a:fillRect/>
          </a:stretch>
        </p:blipFill>
        <p:spPr bwMode="auto">
          <a:xfrm>
            <a:off x="4644008" y="230191"/>
            <a:ext cx="4464432" cy="3030683"/>
          </a:xfrm>
          <a:prstGeom prst="rect">
            <a:avLst/>
          </a:prstGeom>
          <a:noFill/>
        </p:spPr>
      </p:pic>
      <p:pic>
        <p:nvPicPr>
          <p:cNvPr id="6" name="Picture 4" descr="photo 1.JPG">
            <a:extLst>
              <a:ext uri="{FF2B5EF4-FFF2-40B4-BE49-F238E27FC236}">
                <a16:creationId xmlns:a16="http://schemas.microsoft.com/office/drawing/2014/main" id="{42D04DF4-35C3-4BDD-95BB-E5A93ACD5B24}"/>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7891" y="3720463"/>
            <a:ext cx="2611568" cy="2781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6">
            <a:extLst>
              <a:ext uri="{FF2B5EF4-FFF2-40B4-BE49-F238E27FC236}">
                <a16:creationId xmlns:a16="http://schemas.microsoft.com/office/drawing/2014/main" id="{267589D1-6A32-4C38-A221-4EC2EBB9F57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04555" y="3645024"/>
            <a:ext cx="2487925" cy="2828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a:extLst>
              <a:ext uri="{FF2B5EF4-FFF2-40B4-BE49-F238E27FC236}">
                <a16:creationId xmlns:a16="http://schemas.microsoft.com/office/drawing/2014/main" id="{040AE667-8975-41A5-956E-F32A89D12E6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94354" y="3685950"/>
            <a:ext cx="3055306" cy="2948520"/>
          </a:xfrm>
          <a:prstGeom prst="rect">
            <a:avLst/>
          </a:prstGeom>
        </p:spPr>
      </p:pic>
    </p:spTree>
    <p:extLst>
      <p:ext uri="{BB962C8B-B14F-4D97-AF65-F5344CB8AC3E}">
        <p14:creationId xmlns:p14="http://schemas.microsoft.com/office/powerpoint/2010/main" val="20471397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17">
            <a:extLst>
              <a:ext uri="{FF2B5EF4-FFF2-40B4-BE49-F238E27FC236}">
                <a16:creationId xmlns:a16="http://schemas.microsoft.com/office/drawing/2014/main" id="{1DDB738D-6897-4306-9596-FAB28E844705}"/>
              </a:ext>
            </a:extLst>
          </p:cNvPr>
          <p:cNvSpPr/>
          <p:nvPr/>
        </p:nvSpPr>
        <p:spPr>
          <a:xfrm>
            <a:off x="215936" y="332656"/>
            <a:ext cx="7560000" cy="401969"/>
          </a:xfrm>
          <a:custGeom>
            <a:avLst/>
            <a:gdLst>
              <a:gd name="connsiteX0" fmla="*/ 0 w 958929"/>
              <a:gd name="connsiteY0" fmla="*/ 0 h 479464"/>
              <a:gd name="connsiteX1" fmla="*/ 958929 w 958929"/>
              <a:gd name="connsiteY1" fmla="*/ 0 h 479464"/>
              <a:gd name="connsiteX2" fmla="*/ 958929 w 958929"/>
              <a:gd name="connsiteY2" fmla="*/ 479464 h 479464"/>
              <a:gd name="connsiteX3" fmla="*/ 0 w 958929"/>
              <a:gd name="connsiteY3" fmla="*/ 479464 h 479464"/>
              <a:gd name="connsiteX4" fmla="*/ 0 w 958929"/>
              <a:gd name="connsiteY4" fmla="*/ 0 h 4794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8929" h="479464">
                <a:moveTo>
                  <a:pt x="0" y="0"/>
                </a:moveTo>
                <a:lnTo>
                  <a:pt x="958929" y="0"/>
                </a:lnTo>
                <a:lnTo>
                  <a:pt x="958929" y="479464"/>
                </a:lnTo>
                <a:lnTo>
                  <a:pt x="0" y="479464"/>
                </a:lnTo>
                <a:lnTo>
                  <a:pt x="0" y="0"/>
                </a:lnTo>
                <a:close/>
              </a:path>
            </a:pathLst>
          </a:custGeom>
          <a:solidFill>
            <a:schemeClr val="accent1">
              <a:lumMod val="75000"/>
            </a:schemeClr>
          </a:solidFill>
        </p:spPr>
        <p:style>
          <a:lnRef idx="0">
            <a:schemeClr val="lt1">
              <a:hueOff val="0"/>
              <a:satOff val="0"/>
              <a:lumOff val="0"/>
              <a:alphaOff val="0"/>
            </a:schemeClr>
          </a:lnRef>
          <a:fillRef idx="3">
            <a:schemeClr val="accent2">
              <a:shade val="80000"/>
              <a:hueOff val="0"/>
              <a:satOff val="0"/>
              <a:lumOff val="0"/>
              <a:alphaOff val="0"/>
            </a:schemeClr>
          </a:fillRef>
          <a:effectRef idx="3">
            <a:schemeClr val="accent2">
              <a:shade val="80000"/>
              <a:hueOff val="0"/>
              <a:satOff val="0"/>
              <a:lumOff val="0"/>
              <a:alphaOff val="0"/>
            </a:schemeClr>
          </a:effectRef>
          <a:fontRef idx="minor">
            <a:schemeClr val="lt1"/>
          </a:fontRef>
        </p:style>
        <p:txBody>
          <a:bodyPr spcFirstLastPara="0" vert="horz" wrap="square" lIns="11430" tIns="11430" rIns="11430" bIns="11430" numCol="1" spcCol="127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200" b="0" i="0" u="none" strike="noStrike" kern="1200" cap="none" spc="0" normalizeH="0" baseline="0" noProof="0" dirty="0">
                <a:ln>
                  <a:noFill/>
                </a:ln>
                <a:solidFill>
                  <a:prstClr val="white"/>
                </a:solidFill>
                <a:effectLst/>
                <a:uLnTx/>
                <a:uFillTx/>
                <a:latin typeface="Calibri" panose="020F0502020204030204"/>
                <a:ea typeface="+mn-ea"/>
                <a:cs typeface="+mn-cs"/>
              </a:rPr>
              <a:t>Are there hazards of sufficient likelihood to cause diseases?</a:t>
            </a:r>
          </a:p>
        </p:txBody>
      </p:sp>
      <p:cxnSp>
        <p:nvCxnSpPr>
          <p:cNvPr id="10" name="Straight Arrow Connector 9">
            <a:extLst>
              <a:ext uri="{FF2B5EF4-FFF2-40B4-BE49-F238E27FC236}">
                <a16:creationId xmlns:a16="http://schemas.microsoft.com/office/drawing/2014/main" id="{3651AF38-F87A-45A0-8128-58DFA6DE5057}"/>
              </a:ext>
            </a:extLst>
          </p:cNvPr>
          <p:cNvCxnSpPr>
            <a:cxnSpLocks/>
          </p:cNvCxnSpPr>
          <p:nvPr/>
        </p:nvCxnSpPr>
        <p:spPr>
          <a:xfrm>
            <a:off x="2343518" y="765702"/>
            <a:ext cx="0" cy="521583"/>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Freeform 4">
            <a:extLst>
              <a:ext uri="{FF2B5EF4-FFF2-40B4-BE49-F238E27FC236}">
                <a16:creationId xmlns:a16="http://schemas.microsoft.com/office/drawing/2014/main" id="{FD5FA78D-6449-4472-B8C6-8E3AE549E89D}"/>
              </a:ext>
            </a:extLst>
          </p:cNvPr>
          <p:cNvSpPr/>
          <p:nvPr/>
        </p:nvSpPr>
        <p:spPr>
          <a:xfrm>
            <a:off x="216775" y="1297062"/>
            <a:ext cx="7551771" cy="401969"/>
          </a:xfrm>
          <a:custGeom>
            <a:avLst/>
            <a:gdLst>
              <a:gd name="connsiteX0" fmla="*/ 0 w 3006647"/>
              <a:gd name="connsiteY0" fmla="*/ 0 h 479464"/>
              <a:gd name="connsiteX1" fmla="*/ 3006647 w 3006647"/>
              <a:gd name="connsiteY1" fmla="*/ 0 h 479464"/>
              <a:gd name="connsiteX2" fmla="*/ 3006647 w 3006647"/>
              <a:gd name="connsiteY2" fmla="*/ 479464 h 479464"/>
              <a:gd name="connsiteX3" fmla="*/ 0 w 3006647"/>
              <a:gd name="connsiteY3" fmla="*/ 479464 h 479464"/>
              <a:gd name="connsiteX4" fmla="*/ 0 w 3006647"/>
              <a:gd name="connsiteY4" fmla="*/ 0 h 4794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6647" h="479464">
                <a:moveTo>
                  <a:pt x="0" y="0"/>
                </a:moveTo>
                <a:lnTo>
                  <a:pt x="3006647" y="0"/>
                </a:lnTo>
                <a:lnTo>
                  <a:pt x="3006647" y="479464"/>
                </a:lnTo>
                <a:lnTo>
                  <a:pt x="0" y="479464"/>
                </a:lnTo>
                <a:lnTo>
                  <a:pt x="0" y="0"/>
                </a:lnTo>
                <a:close/>
              </a:path>
            </a:pathLst>
          </a:custGeom>
          <a:solidFill>
            <a:schemeClr val="accent1">
              <a:lumMod val="75000"/>
            </a:schemeClr>
          </a:solidFill>
        </p:spPr>
        <p:style>
          <a:lnRef idx="0">
            <a:schemeClr val="lt1">
              <a:hueOff val="0"/>
              <a:satOff val="0"/>
              <a:lumOff val="0"/>
              <a:alphaOff val="0"/>
            </a:schemeClr>
          </a:lnRef>
          <a:fillRef idx="3">
            <a:schemeClr val="accent2">
              <a:shade val="80000"/>
              <a:hueOff val="0"/>
              <a:satOff val="0"/>
              <a:lumOff val="0"/>
              <a:alphaOff val="0"/>
            </a:schemeClr>
          </a:fillRef>
          <a:effectRef idx="3">
            <a:schemeClr val="accent2">
              <a:shade val="80000"/>
              <a:hueOff val="0"/>
              <a:satOff val="0"/>
              <a:lumOff val="0"/>
              <a:alphaOff val="0"/>
            </a:schemeClr>
          </a:effectRef>
          <a:fontRef idx="minor">
            <a:schemeClr val="lt1"/>
          </a:fontRef>
        </p:style>
        <p:txBody>
          <a:bodyPr spcFirstLastPara="0" vert="horz" wrap="square" lIns="11430" tIns="11430" rIns="11430" bIns="11430" numCol="1" spcCol="127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200" b="0" i="0" u="none" strike="noStrike" kern="1200" cap="none" spc="0" normalizeH="0" baseline="0" noProof="0" dirty="0">
                <a:ln>
                  <a:noFill/>
                </a:ln>
                <a:solidFill>
                  <a:prstClr val="white"/>
                </a:solidFill>
                <a:effectLst/>
                <a:uLnTx/>
                <a:uFillTx/>
                <a:latin typeface="Calibri" panose="020F0502020204030204"/>
                <a:ea typeface="+mn-ea"/>
                <a:cs typeface="+mn-cs"/>
              </a:rPr>
              <a:t>Salmonella, chemicals… along pork value chain</a:t>
            </a:r>
          </a:p>
        </p:txBody>
      </p:sp>
      <p:sp>
        <p:nvSpPr>
          <p:cNvPr id="13" name="Freeform 21">
            <a:extLst>
              <a:ext uri="{FF2B5EF4-FFF2-40B4-BE49-F238E27FC236}">
                <a16:creationId xmlns:a16="http://schemas.microsoft.com/office/drawing/2014/main" id="{AD203131-A67A-4E0B-9E9C-28CA81A7F78B}"/>
              </a:ext>
            </a:extLst>
          </p:cNvPr>
          <p:cNvSpPr/>
          <p:nvPr/>
        </p:nvSpPr>
        <p:spPr>
          <a:xfrm>
            <a:off x="1691680" y="947514"/>
            <a:ext cx="456524" cy="232247"/>
          </a:xfrm>
          <a:custGeom>
            <a:avLst/>
            <a:gdLst>
              <a:gd name="connsiteX0" fmla="*/ 0 w 958929"/>
              <a:gd name="connsiteY0" fmla="*/ 0 h 479464"/>
              <a:gd name="connsiteX1" fmla="*/ 958929 w 958929"/>
              <a:gd name="connsiteY1" fmla="*/ 0 h 479464"/>
              <a:gd name="connsiteX2" fmla="*/ 958929 w 958929"/>
              <a:gd name="connsiteY2" fmla="*/ 479464 h 479464"/>
              <a:gd name="connsiteX3" fmla="*/ 0 w 958929"/>
              <a:gd name="connsiteY3" fmla="*/ 479464 h 479464"/>
              <a:gd name="connsiteX4" fmla="*/ 0 w 958929"/>
              <a:gd name="connsiteY4" fmla="*/ 0 h 4794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8929" h="479464">
                <a:moveTo>
                  <a:pt x="0" y="0"/>
                </a:moveTo>
                <a:lnTo>
                  <a:pt x="958929" y="0"/>
                </a:lnTo>
                <a:lnTo>
                  <a:pt x="958929" y="479464"/>
                </a:lnTo>
                <a:lnTo>
                  <a:pt x="0" y="479464"/>
                </a:lnTo>
                <a:lnTo>
                  <a:pt x="0" y="0"/>
                </a:lnTo>
                <a:close/>
              </a:path>
            </a:pathLst>
          </a:custGeom>
          <a:solidFill>
            <a:srgbClr val="FFC000"/>
          </a:solidFill>
        </p:spPr>
        <p:style>
          <a:lnRef idx="0">
            <a:schemeClr val="lt1">
              <a:hueOff val="0"/>
              <a:satOff val="0"/>
              <a:lumOff val="0"/>
              <a:alphaOff val="0"/>
            </a:schemeClr>
          </a:lnRef>
          <a:fillRef idx="3">
            <a:schemeClr val="accent2">
              <a:shade val="80000"/>
              <a:hueOff val="0"/>
              <a:satOff val="0"/>
              <a:lumOff val="0"/>
              <a:alphaOff val="0"/>
            </a:schemeClr>
          </a:fillRef>
          <a:effectRef idx="3">
            <a:schemeClr val="accent2">
              <a:shade val="80000"/>
              <a:hueOff val="0"/>
              <a:satOff val="0"/>
              <a:lumOff val="0"/>
              <a:alphaOff val="0"/>
            </a:schemeClr>
          </a:effectRef>
          <a:fontRef idx="minor">
            <a:schemeClr val="lt1"/>
          </a:fontRef>
        </p:style>
        <p:txBody>
          <a:bodyPr spcFirstLastPara="0" vert="horz" wrap="square" lIns="11430" tIns="11430" rIns="11430" bIns="11430" numCol="1" spcCol="1270" anchor="ctr" anchorCtr="0">
            <a:noAutofit/>
          </a:bodyPr>
          <a:lstStyle/>
          <a:p>
            <a:pPr marL="0" marR="0" lvl="0" indent="0" algn="ctr" defTabSz="800100" rtl="0" eaLnBrk="1" fontAlgn="auto" latinLnBrk="0" hangingPunct="1">
              <a:lnSpc>
                <a:spcPct val="90000"/>
              </a:lnSpc>
              <a:spcBef>
                <a:spcPct val="0"/>
              </a:spcBef>
              <a:spcAft>
                <a:spcPct val="35000"/>
              </a:spcAft>
              <a:buClrTx/>
              <a:buSzTx/>
              <a:buFontTx/>
              <a:buNone/>
              <a:tabLst/>
              <a:defRPr/>
            </a:pPr>
            <a:r>
              <a:rPr kumimoji="0" lang="en-US" sz="2200" b="1" i="0" u="none" strike="noStrike" kern="1200" cap="none" spc="0" normalizeH="0" baseline="0" noProof="0" dirty="0">
                <a:ln>
                  <a:noFill/>
                </a:ln>
                <a:solidFill>
                  <a:prstClr val="white"/>
                </a:solidFill>
                <a:effectLst/>
                <a:uLnTx/>
                <a:uFillTx/>
                <a:latin typeface="Calibri"/>
                <a:ea typeface="+mn-ea"/>
                <a:cs typeface="+mn-cs"/>
              </a:rPr>
              <a:t>YES</a:t>
            </a:r>
          </a:p>
        </p:txBody>
      </p:sp>
      <p:sp>
        <p:nvSpPr>
          <p:cNvPr id="14" name="Freeform 29">
            <a:extLst>
              <a:ext uri="{FF2B5EF4-FFF2-40B4-BE49-F238E27FC236}">
                <a16:creationId xmlns:a16="http://schemas.microsoft.com/office/drawing/2014/main" id="{C30DBAD0-9801-42FD-9FBC-5822979EF165}"/>
              </a:ext>
            </a:extLst>
          </p:cNvPr>
          <p:cNvSpPr/>
          <p:nvPr/>
        </p:nvSpPr>
        <p:spPr>
          <a:xfrm>
            <a:off x="6247415" y="992807"/>
            <a:ext cx="456524" cy="232247"/>
          </a:xfrm>
          <a:custGeom>
            <a:avLst/>
            <a:gdLst>
              <a:gd name="connsiteX0" fmla="*/ 0 w 958929"/>
              <a:gd name="connsiteY0" fmla="*/ 0 h 479464"/>
              <a:gd name="connsiteX1" fmla="*/ 958929 w 958929"/>
              <a:gd name="connsiteY1" fmla="*/ 0 h 479464"/>
              <a:gd name="connsiteX2" fmla="*/ 958929 w 958929"/>
              <a:gd name="connsiteY2" fmla="*/ 479464 h 479464"/>
              <a:gd name="connsiteX3" fmla="*/ 0 w 958929"/>
              <a:gd name="connsiteY3" fmla="*/ 479464 h 479464"/>
              <a:gd name="connsiteX4" fmla="*/ 0 w 958929"/>
              <a:gd name="connsiteY4" fmla="*/ 0 h 4794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8929" h="479464">
                <a:moveTo>
                  <a:pt x="0" y="0"/>
                </a:moveTo>
                <a:lnTo>
                  <a:pt x="958929" y="0"/>
                </a:lnTo>
                <a:lnTo>
                  <a:pt x="958929" y="479464"/>
                </a:lnTo>
                <a:lnTo>
                  <a:pt x="0" y="479464"/>
                </a:lnTo>
                <a:lnTo>
                  <a:pt x="0" y="0"/>
                </a:lnTo>
                <a:close/>
              </a:path>
            </a:pathLst>
          </a:custGeom>
          <a:solidFill>
            <a:srgbClr val="FFC000"/>
          </a:solidFill>
        </p:spPr>
        <p:style>
          <a:lnRef idx="0">
            <a:schemeClr val="lt1">
              <a:hueOff val="0"/>
              <a:satOff val="0"/>
              <a:lumOff val="0"/>
              <a:alphaOff val="0"/>
            </a:schemeClr>
          </a:lnRef>
          <a:fillRef idx="3">
            <a:schemeClr val="accent2">
              <a:shade val="80000"/>
              <a:hueOff val="0"/>
              <a:satOff val="0"/>
              <a:lumOff val="0"/>
              <a:alphaOff val="0"/>
            </a:schemeClr>
          </a:fillRef>
          <a:effectRef idx="3">
            <a:schemeClr val="accent2">
              <a:shade val="80000"/>
              <a:hueOff val="0"/>
              <a:satOff val="0"/>
              <a:lumOff val="0"/>
              <a:alphaOff val="0"/>
            </a:schemeClr>
          </a:effectRef>
          <a:fontRef idx="minor">
            <a:schemeClr val="lt1"/>
          </a:fontRef>
        </p:style>
        <p:txBody>
          <a:bodyPr spcFirstLastPara="0" vert="horz" wrap="square" lIns="11430" tIns="11430" rIns="11430" bIns="11430" numCol="1" spcCol="1270" anchor="ctr" anchorCtr="0">
            <a:noAutofit/>
          </a:bodyPr>
          <a:lstStyle/>
          <a:p>
            <a:pPr marL="0" marR="0" lvl="0" indent="0" algn="ctr" defTabSz="800100" rtl="0" eaLnBrk="1" fontAlgn="auto" latinLnBrk="0" hangingPunct="1">
              <a:lnSpc>
                <a:spcPct val="90000"/>
              </a:lnSpc>
              <a:spcBef>
                <a:spcPct val="0"/>
              </a:spcBef>
              <a:spcAft>
                <a:spcPct val="35000"/>
              </a:spcAft>
              <a:buClrTx/>
              <a:buSzTx/>
              <a:buFontTx/>
              <a:buNone/>
              <a:tabLst/>
              <a:defRPr/>
            </a:pPr>
            <a:r>
              <a:rPr kumimoji="0" lang="en-US" sz="2200" b="1" i="0" u="none" strike="noStrike" kern="1200" cap="none" spc="0" normalizeH="0" baseline="0" noProof="0" dirty="0">
                <a:ln>
                  <a:noFill/>
                </a:ln>
                <a:solidFill>
                  <a:prstClr val="white"/>
                </a:solidFill>
                <a:effectLst/>
                <a:uLnTx/>
                <a:uFillTx/>
                <a:latin typeface="Calibri"/>
                <a:ea typeface="+mn-ea"/>
                <a:cs typeface="+mn-cs"/>
              </a:rPr>
              <a:t>NO</a:t>
            </a:r>
          </a:p>
        </p:txBody>
      </p:sp>
      <p:sp>
        <p:nvSpPr>
          <p:cNvPr id="15" name="Freeform 5">
            <a:extLst>
              <a:ext uri="{FF2B5EF4-FFF2-40B4-BE49-F238E27FC236}">
                <a16:creationId xmlns:a16="http://schemas.microsoft.com/office/drawing/2014/main" id="{9B343259-FEB1-4787-B2F7-A765197253E4}"/>
              </a:ext>
            </a:extLst>
          </p:cNvPr>
          <p:cNvSpPr/>
          <p:nvPr/>
        </p:nvSpPr>
        <p:spPr>
          <a:xfrm>
            <a:off x="208568" y="2780928"/>
            <a:ext cx="7560000" cy="380062"/>
          </a:xfrm>
          <a:custGeom>
            <a:avLst/>
            <a:gdLst>
              <a:gd name="connsiteX0" fmla="*/ 0 w 958929"/>
              <a:gd name="connsiteY0" fmla="*/ 0 h 479464"/>
              <a:gd name="connsiteX1" fmla="*/ 958929 w 958929"/>
              <a:gd name="connsiteY1" fmla="*/ 0 h 479464"/>
              <a:gd name="connsiteX2" fmla="*/ 958929 w 958929"/>
              <a:gd name="connsiteY2" fmla="*/ 479464 h 479464"/>
              <a:gd name="connsiteX3" fmla="*/ 0 w 958929"/>
              <a:gd name="connsiteY3" fmla="*/ 479464 h 479464"/>
              <a:gd name="connsiteX4" fmla="*/ 0 w 958929"/>
              <a:gd name="connsiteY4" fmla="*/ 0 h 4794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8929" h="479464">
                <a:moveTo>
                  <a:pt x="0" y="0"/>
                </a:moveTo>
                <a:lnTo>
                  <a:pt x="958929" y="0"/>
                </a:lnTo>
                <a:lnTo>
                  <a:pt x="958929" y="479464"/>
                </a:lnTo>
                <a:lnTo>
                  <a:pt x="0" y="479464"/>
                </a:lnTo>
                <a:lnTo>
                  <a:pt x="0" y="0"/>
                </a:lnTo>
                <a:close/>
              </a:path>
            </a:pathLst>
          </a:custGeom>
          <a:solidFill>
            <a:schemeClr val="accent1">
              <a:lumMod val="75000"/>
            </a:schemeClr>
          </a:solidFill>
        </p:spPr>
        <p:style>
          <a:lnRef idx="0">
            <a:schemeClr val="lt1">
              <a:hueOff val="0"/>
              <a:satOff val="0"/>
              <a:lumOff val="0"/>
              <a:alphaOff val="0"/>
            </a:schemeClr>
          </a:lnRef>
          <a:fillRef idx="3">
            <a:schemeClr val="accent2">
              <a:shade val="80000"/>
              <a:hueOff val="0"/>
              <a:satOff val="0"/>
              <a:lumOff val="0"/>
              <a:alphaOff val="0"/>
            </a:schemeClr>
          </a:fillRef>
          <a:effectRef idx="3">
            <a:schemeClr val="accent2">
              <a:shade val="80000"/>
              <a:hueOff val="0"/>
              <a:satOff val="0"/>
              <a:lumOff val="0"/>
              <a:alphaOff val="0"/>
            </a:schemeClr>
          </a:effectRef>
          <a:fontRef idx="minor">
            <a:schemeClr val="lt1"/>
          </a:fontRef>
        </p:style>
        <p:txBody>
          <a:bodyPr spcFirstLastPara="0" vert="horz" wrap="square" lIns="11430" tIns="11430" rIns="11430" bIns="11430" numCol="1" spcCol="1270" anchor="ctr" anchorCtr="0">
            <a:noAutofit/>
          </a:bodyPr>
          <a:lstStyle/>
          <a:p>
            <a:pPr marL="0" marR="0" lvl="0" indent="0" algn="l" defTabSz="800100" rtl="0" eaLnBrk="1" fontAlgn="auto" latinLnBrk="0" hangingPunct="1">
              <a:lnSpc>
                <a:spcPct val="90000"/>
              </a:lnSpc>
              <a:spcBef>
                <a:spcPct val="0"/>
              </a:spcBef>
              <a:spcAft>
                <a:spcPct val="35000"/>
              </a:spcAft>
              <a:buClrTx/>
              <a:buSzTx/>
              <a:buFontTx/>
              <a:buNone/>
              <a:tabLst/>
              <a:defRPr/>
            </a:pPr>
            <a:r>
              <a:rPr kumimoji="0" lang="en-US" sz="2200" b="0" i="0" u="none" strike="noStrike" kern="1200" cap="none" spc="0" normalizeH="0" baseline="0" noProof="0" dirty="0">
                <a:ln>
                  <a:noFill/>
                </a:ln>
                <a:solidFill>
                  <a:prstClr val="white"/>
                </a:solidFill>
                <a:effectLst/>
                <a:uLnTx/>
                <a:uFillTx/>
                <a:latin typeface="Calibri" panose="020F0502020204030204"/>
                <a:ea typeface="+mn-ea"/>
                <a:cs typeface="+mn-cs"/>
              </a:rPr>
              <a:t>Do control measures exist?</a:t>
            </a:r>
            <a:endParaRPr kumimoji="0" lang="en-US" sz="2200" b="1" i="0" u="none" strike="noStrike" kern="1200" cap="none" spc="0" normalizeH="0" baseline="0" noProof="0" dirty="0">
              <a:ln>
                <a:noFill/>
              </a:ln>
              <a:solidFill>
                <a:prstClr val="white"/>
              </a:solidFill>
              <a:effectLst/>
              <a:uLnTx/>
              <a:uFillTx/>
              <a:latin typeface="Calibri"/>
              <a:ea typeface="+mn-ea"/>
              <a:cs typeface="+mn-cs"/>
            </a:endParaRPr>
          </a:p>
        </p:txBody>
      </p:sp>
      <p:sp>
        <p:nvSpPr>
          <p:cNvPr id="16" name="Freeform 5">
            <a:extLst>
              <a:ext uri="{FF2B5EF4-FFF2-40B4-BE49-F238E27FC236}">
                <a16:creationId xmlns:a16="http://schemas.microsoft.com/office/drawing/2014/main" id="{EB016F77-E6C1-456C-8BF5-7520C181569D}"/>
              </a:ext>
            </a:extLst>
          </p:cNvPr>
          <p:cNvSpPr/>
          <p:nvPr/>
        </p:nvSpPr>
        <p:spPr>
          <a:xfrm>
            <a:off x="2672315" y="3307361"/>
            <a:ext cx="3411854" cy="1003342"/>
          </a:xfrm>
          <a:custGeom>
            <a:avLst/>
            <a:gdLst>
              <a:gd name="connsiteX0" fmla="*/ 0 w 958929"/>
              <a:gd name="connsiteY0" fmla="*/ 0 h 479464"/>
              <a:gd name="connsiteX1" fmla="*/ 958929 w 958929"/>
              <a:gd name="connsiteY1" fmla="*/ 0 h 479464"/>
              <a:gd name="connsiteX2" fmla="*/ 958929 w 958929"/>
              <a:gd name="connsiteY2" fmla="*/ 479464 h 479464"/>
              <a:gd name="connsiteX3" fmla="*/ 0 w 958929"/>
              <a:gd name="connsiteY3" fmla="*/ 479464 h 479464"/>
              <a:gd name="connsiteX4" fmla="*/ 0 w 958929"/>
              <a:gd name="connsiteY4" fmla="*/ 0 h 4794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8929" h="479464">
                <a:moveTo>
                  <a:pt x="0" y="0"/>
                </a:moveTo>
                <a:lnTo>
                  <a:pt x="958929" y="0"/>
                </a:lnTo>
                <a:lnTo>
                  <a:pt x="958929" y="479464"/>
                </a:lnTo>
                <a:lnTo>
                  <a:pt x="0" y="479464"/>
                </a:lnTo>
                <a:lnTo>
                  <a:pt x="0" y="0"/>
                </a:lnTo>
                <a:close/>
              </a:path>
            </a:pathLst>
          </a:custGeom>
          <a:solidFill>
            <a:schemeClr val="accent1">
              <a:lumMod val="75000"/>
            </a:schemeClr>
          </a:solidFill>
        </p:spPr>
        <p:style>
          <a:lnRef idx="0">
            <a:schemeClr val="lt1">
              <a:hueOff val="0"/>
              <a:satOff val="0"/>
              <a:lumOff val="0"/>
              <a:alphaOff val="0"/>
            </a:schemeClr>
          </a:lnRef>
          <a:fillRef idx="3">
            <a:schemeClr val="accent2">
              <a:shade val="80000"/>
              <a:hueOff val="0"/>
              <a:satOff val="0"/>
              <a:lumOff val="0"/>
              <a:alphaOff val="0"/>
            </a:schemeClr>
          </a:fillRef>
          <a:effectRef idx="3">
            <a:schemeClr val="accent2">
              <a:shade val="80000"/>
              <a:hueOff val="0"/>
              <a:satOff val="0"/>
              <a:lumOff val="0"/>
              <a:alphaOff val="0"/>
            </a:schemeClr>
          </a:effectRef>
          <a:fontRef idx="minor">
            <a:schemeClr val="lt1"/>
          </a:fontRef>
        </p:style>
        <p:txBody>
          <a:bodyPr spcFirstLastPara="0" vert="horz" wrap="square" lIns="11430" tIns="11430" rIns="11430" bIns="11430" numCol="1" spcCol="127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Identified options of intervention for farmers, slaughterhouses…</a:t>
            </a:r>
          </a:p>
        </p:txBody>
      </p:sp>
      <p:sp>
        <p:nvSpPr>
          <p:cNvPr id="17" name="Freeform 5">
            <a:extLst>
              <a:ext uri="{FF2B5EF4-FFF2-40B4-BE49-F238E27FC236}">
                <a16:creationId xmlns:a16="http://schemas.microsoft.com/office/drawing/2014/main" id="{EC2C9FAA-C6DC-4E7C-8886-68284F9BC48B}"/>
              </a:ext>
            </a:extLst>
          </p:cNvPr>
          <p:cNvSpPr/>
          <p:nvPr/>
        </p:nvSpPr>
        <p:spPr>
          <a:xfrm>
            <a:off x="215936" y="4554412"/>
            <a:ext cx="7560000" cy="386756"/>
          </a:xfrm>
          <a:custGeom>
            <a:avLst/>
            <a:gdLst>
              <a:gd name="connsiteX0" fmla="*/ 0 w 958929"/>
              <a:gd name="connsiteY0" fmla="*/ 0 h 479464"/>
              <a:gd name="connsiteX1" fmla="*/ 958929 w 958929"/>
              <a:gd name="connsiteY1" fmla="*/ 0 h 479464"/>
              <a:gd name="connsiteX2" fmla="*/ 958929 w 958929"/>
              <a:gd name="connsiteY2" fmla="*/ 479464 h 479464"/>
              <a:gd name="connsiteX3" fmla="*/ 0 w 958929"/>
              <a:gd name="connsiteY3" fmla="*/ 479464 h 479464"/>
              <a:gd name="connsiteX4" fmla="*/ 0 w 958929"/>
              <a:gd name="connsiteY4" fmla="*/ 0 h 4794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8929" h="479464">
                <a:moveTo>
                  <a:pt x="0" y="0"/>
                </a:moveTo>
                <a:lnTo>
                  <a:pt x="958929" y="0"/>
                </a:lnTo>
                <a:lnTo>
                  <a:pt x="958929" y="479464"/>
                </a:lnTo>
                <a:lnTo>
                  <a:pt x="0" y="479464"/>
                </a:lnTo>
                <a:lnTo>
                  <a:pt x="0" y="0"/>
                </a:lnTo>
                <a:close/>
              </a:path>
            </a:pathLst>
          </a:custGeom>
          <a:solidFill>
            <a:schemeClr val="accent1">
              <a:lumMod val="75000"/>
            </a:schemeClr>
          </a:solidFill>
        </p:spPr>
        <p:style>
          <a:lnRef idx="0">
            <a:schemeClr val="lt1">
              <a:hueOff val="0"/>
              <a:satOff val="0"/>
              <a:lumOff val="0"/>
              <a:alphaOff val="0"/>
            </a:schemeClr>
          </a:lnRef>
          <a:fillRef idx="3">
            <a:schemeClr val="accent2">
              <a:shade val="80000"/>
              <a:hueOff val="0"/>
              <a:satOff val="0"/>
              <a:lumOff val="0"/>
              <a:alphaOff val="0"/>
            </a:schemeClr>
          </a:fillRef>
          <a:effectRef idx="3">
            <a:schemeClr val="accent2">
              <a:shade val="80000"/>
              <a:hueOff val="0"/>
              <a:satOff val="0"/>
              <a:lumOff val="0"/>
              <a:alphaOff val="0"/>
            </a:schemeClr>
          </a:effectRef>
          <a:fontRef idx="minor">
            <a:schemeClr val="lt1"/>
          </a:fontRef>
        </p:style>
        <p:txBody>
          <a:bodyPr spcFirstLastPara="0" vert="horz" wrap="square" lIns="11430" tIns="11430" rIns="11430" bIns="11430" numCol="1" spcCol="127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200" b="0" i="0" u="none" strike="noStrike" kern="1200" cap="none" spc="0" normalizeH="0" baseline="0" noProof="0" dirty="0">
                <a:ln>
                  <a:noFill/>
                </a:ln>
                <a:solidFill>
                  <a:prstClr val="white"/>
                </a:solidFill>
                <a:effectLst/>
                <a:uLnTx/>
                <a:uFillTx/>
                <a:latin typeface="Calibri" panose="020F0502020204030204"/>
                <a:ea typeface="+mn-ea"/>
                <a:cs typeface="+mn-cs"/>
              </a:rPr>
              <a:t>Is there compliance by actors and other stakeholders</a:t>
            </a:r>
          </a:p>
        </p:txBody>
      </p:sp>
      <p:sp>
        <p:nvSpPr>
          <p:cNvPr id="18" name="Freeform 5">
            <a:extLst>
              <a:ext uri="{FF2B5EF4-FFF2-40B4-BE49-F238E27FC236}">
                <a16:creationId xmlns:a16="http://schemas.microsoft.com/office/drawing/2014/main" id="{E01895A6-8ACB-4BD4-B409-D590824BDC90}"/>
              </a:ext>
            </a:extLst>
          </p:cNvPr>
          <p:cNvSpPr/>
          <p:nvPr/>
        </p:nvSpPr>
        <p:spPr>
          <a:xfrm>
            <a:off x="208546" y="5462393"/>
            <a:ext cx="7560000" cy="387421"/>
          </a:xfrm>
          <a:custGeom>
            <a:avLst/>
            <a:gdLst>
              <a:gd name="connsiteX0" fmla="*/ 0 w 958929"/>
              <a:gd name="connsiteY0" fmla="*/ 0 h 479464"/>
              <a:gd name="connsiteX1" fmla="*/ 958929 w 958929"/>
              <a:gd name="connsiteY1" fmla="*/ 0 h 479464"/>
              <a:gd name="connsiteX2" fmla="*/ 958929 w 958929"/>
              <a:gd name="connsiteY2" fmla="*/ 479464 h 479464"/>
              <a:gd name="connsiteX3" fmla="*/ 0 w 958929"/>
              <a:gd name="connsiteY3" fmla="*/ 479464 h 479464"/>
              <a:gd name="connsiteX4" fmla="*/ 0 w 958929"/>
              <a:gd name="connsiteY4" fmla="*/ 0 h 4794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8929" h="479464">
                <a:moveTo>
                  <a:pt x="0" y="0"/>
                </a:moveTo>
                <a:lnTo>
                  <a:pt x="958929" y="0"/>
                </a:lnTo>
                <a:lnTo>
                  <a:pt x="958929" y="479464"/>
                </a:lnTo>
                <a:lnTo>
                  <a:pt x="0" y="479464"/>
                </a:lnTo>
                <a:lnTo>
                  <a:pt x="0" y="0"/>
                </a:lnTo>
                <a:close/>
              </a:path>
            </a:pathLst>
          </a:custGeom>
          <a:solidFill>
            <a:schemeClr val="accent1">
              <a:lumMod val="75000"/>
            </a:schemeClr>
          </a:solidFill>
        </p:spPr>
        <p:style>
          <a:lnRef idx="0">
            <a:schemeClr val="lt1">
              <a:hueOff val="0"/>
              <a:satOff val="0"/>
              <a:lumOff val="0"/>
              <a:alphaOff val="0"/>
            </a:schemeClr>
          </a:lnRef>
          <a:fillRef idx="3">
            <a:schemeClr val="accent2">
              <a:shade val="80000"/>
              <a:hueOff val="0"/>
              <a:satOff val="0"/>
              <a:lumOff val="0"/>
              <a:alphaOff val="0"/>
            </a:schemeClr>
          </a:fillRef>
          <a:effectRef idx="3">
            <a:schemeClr val="accent2">
              <a:shade val="80000"/>
              <a:hueOff val="0"/>
              <a:satOff val="0"/>
              <a:lumOff val="0"/>
              <a:alphaOff val="0"/>
            </a:schemeClr>
          </a:effectRef>
          <a:fontRef idx="minor">
            <a:schemeClr val="lt1"/>
          </a:fontRef>
        </p:style>
        <p:txBody>
          <a:bodyPr spcFirstLastPara="0" vert="horz" wrap="square" lIns="11430" tIns="11430" rIns="11430" bIns="11430" numCol="1" spcCol="127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200" b="0" i="0" u="none" strike="noStrike" kern="1200" cap="none" spc="0" normalizeH="0" baseline="0" noProof="0" dirty="0">
                <a:ln>
                  <a:noFill/>
                </a:ln>
                <a:solidFill>
                  <a:prstClr val="white"/>
                </a:solidFill>
                <a:effectLst/>
                <a:uLnTx/>
                <a:uFillTx/>
                <a:latin typeface="Calibri" panose="020F0502020204030204"/>
                <a:ea typeface="+mn-ea"/>
                <a:cs typeface="+mn-cs"/>
              </a:rPr>
              <a:t>Is there a supportive incentive or solutions to be taken up?</a:t>
            </a:r>
          </a:p>
        </p:txBody>
      </p:sp>
      <p:sp>
        <p:nvSpPr>
          <p:cNvPr id="26" name="Freeform 21">
            <a:extLst>
              <a:ext uri="{FF2B5EF4-FFF2-40B4-BE49-F238E27FC236}">
                <a16:creationId xmlns:a16="http://schemas.microsoft.com/office/drawing/2014/main" id="{169B4506-CE35-465A-B380-096A5CB8A9E9}"/>
              </a:ext>
            </a:extLst>
          </p:cNvPr>
          <p:cNvSpPr/>
          <p:nvPr/>
        </p:nvSpPr>
        <p:spPr>
          <a:xfrm>
            <a:off x="7884371" y="692696"/>
            <a:ext cx="1296141" cy="559306"/>
          </a:xfrm>
          <a:custGeom>
            <a:avLst/>
            <a:gdLst>
              <a:gd name="connsiteX0" fmla="*/ 0 w 958929"/>
              <a:gd name="connsiteY0" fmla="*/ 0 h 479464"/>
              <a:gd name="connsiteX1" fmla="*/ 958929 w 958929"/>
              <a:gd name="connsiteY1" fmla="*/ 0 h 479464"/>
              <a:gd name="connsiteX2" fmla="*/ 958929 w 958929"/>
              <a:gd name="connsiteY2" fmla="*/ 479464 h 479464"/>
              <a:gd name="connsiteX3" fmla="*/ 0 w 958929"/>
              <a:gd name="connsiteY3" fmla="*/ 479464 h 479464"/>
              <a:gd name="connsiteX4" fmla="*/ 0 w 958929"/>
              <a:gd name="connsiteY4" fmla="*/ 0 h 4794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8929" h="479464">
                <a:moveTo>
                  <a:pt x="0" y="0"/>
                </a:moveTo>
                <a:lnTo>
                  <a:pt x="958929" y="0"/>
                </a:lnTo>
                <a:lnTo>
                  <a:pt x="958929" y="479464"/>
                </a:lnTo>
                <a:lnTo>
                  <a:pt x="0" y="479464"/>
                </a:lnTo>
                <a:lnTo>
                  <a:pt x="0" y="0"/>
                </a:lnTo>
                <a:close/>
              </a:path>
            </a:pathLst>
          </a:custGeom>
          <a:solidFill>
            <a:srgbClr val="FFC000"/>
          </a:solidFill>
        </p:spPr>
        <p:style>
          <a:lnRef idx="0">
            <a:schemeClr val="lt1">
              <a:hueOff val="0"/>
              <a:satOff val="0"/>
              <a:lumOff val="0"/>
              <a:alphaOff val="0"/>
            </a:schemeClr>
          </a:lnRef>
          <a:fillRef idx="3">
            <a:schemeClr val="accent2">
              <a:shade val="80000"/>
              <a:hueOff val="0"/>
              <a:satOff val="0"/>
              <a:lumOff val="0"/>
              <a:alphaOff val="0"/>
            </a:schemeClr>
          </a:fillRef>
          <a:effectRef idx="3">
            <a:schemeClr val="accent2">
              <a:shade val="80000"/>
              <a:hueOff val="0"/>
              <a:satOff val="0"/>
              <a:lumOff val="0"/>
              <a:alphaOff val="0"/>
            </a:schemeClr>
          </a:effectRef>
          <a:fontRef idx="minor">
            <a:schemeClr val="lt1"/>
          </a:fontRef>
        </p:style>
        <p:txBody>
          <a:bodyPr spcFirstLastPara="0" vert="horz" wrap="square" lIns="11430" tIns="11430" rIns="11430" bIns="11430" numCol="1" spcCol="1270" anchor="ctr" anchorCtr="0">
            <a:noAutofit/>
          </a:bodyPr>
          <a:lstStyle/>
          <a:p>
            <a:pPr marL="0" marR="0" lvl="0" indent="0" algn="l" defTabSz="800100" rtl="0" eaLnBrk="1" fontAlgn="auto" latinLnBrk="0" hangingPunct="1">
              <a:lnSpc>
                <a:spcPct val="90000"/>
              </a:lnSpc>
              <a:spcBef>
                <a:spcPct val="0"/>
              </a:spcBef>
              <a:spcAft>
                <a:spcPct val="35000"/>
              </a:spcAft>
              <a:buClrTx/>
              <a:buSzTx/>
              <a:buFontTx/>
              <a:buNone/>
              <a:tabLst/>
              <a:defRPr/>
            </a:pPr>
            <a:r>
              <a:rPr kumimoji="0" lang="en-US" sz="2000" b="1" i="0" u="none" strike="noStrike" kern="1200" cap="none" spc="0" normalizeH="0" baseline="0" noProof="0" dirty="0">
                <a:ln>
                  <a:noFill/>
                </a:ln>
                <a:solidFill>
                  <a:prstClr val="white"/>
                </a:solidFill>
                <a:effectLst/>
                <a:uLnTx/>
                <a:uFillTx/>
                <a:latin typeface="Calibri"/>
                <a:ea typeface="+mn-ea"/>
                <a:cs typeface="+mn-cs"/>
              </a:rPr>
              <a:t>No further action</a:t>
            </a:r>
          </a:p>
        </p:txBody>
      </p:sp>
      <p:cxnSp>
        <p:nvCxnSpPr>
          <p:cNvPr id="27" name="Straight Arrow Connector 26">
            <a:extLst>
              <a:ext uri="{FF2B5EF4-FFF2-40B4-BE49-F238E27FC236}">
                <a16:creationId xmlns:a16="http://schemas.microsoft.com/office/drawing/2014/main" id="{58FBE633-B08D-4B35-AFCE-F5DF9B9FA5A7}"/>
              </a:ext>
            </a:extLst>
          </p:cNvPr>
          <p:cNvCxnSpPr>
            <a:cxnSpLocks/>
          </p:cNvCxnSpPr>
          <p:nvPr/>
        </p:nvCxnSpPr>
        <p:spPr>
          <a:xfrm>
            <a:off x="6515796" y="793006"/>
            <a:ext cx="0" cy="193939"/>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9682C223-4C9A-4C97-A34B-311F4609319D}"/>
              </a:ext>
            </a:extLst>
          </p:cNvPr>
          <p:cNvCxnSpPr>
            <a:cxnSpLocks/>
          </p:cNvCxnSpPr>
          <p:nvPr/>
        </p:nvCxnSpPr>
        <p:spPr>
          <a:xfrm>
            <a:off x="2343518" y="1711583"/>
            <a:ext cx="0" cy="985784"/>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1" name="Freeform 21">
            <a:extLst>
              <a:ext uri="{FF2B5EF4-FFF2-40B4-BE49-F238E27FC236}">
                <a16:creationId xmlns:a16="http://schemas.microsoft.com/office/drawing/2014/main" id="{229A0A59-FC27-44BC-9A7C-1E41DEF16126}"/>
              </a:ext>
            </a:extLst>
          </p:cNvPr>
          <p:cNvSpPr/>
          <p:nvPr/>
        </p:nvSpPr>
        <p:spPr>
          <a:xfrm>
            <a:off x="1691680" y="1893395"/>
            <a:ext cx="456524" cy="232247"/>
          </a:xfrm>
          <a:custGeom>
            <a:avLst/>
            <a:gdLst>
              <a:gd name="connsiteX0" fmla="*/ 0 w 958929"/>
              <a:gd name="connsiteY0" fmla="*/ 0 h 479464"/>
              <a:gd name="connsiteX1" fmla="*/ 958929 w 958929"/>
              <a:gd name="connsiteY1" fmla="*/ 0 h 479464"/>
              <a:gd name="connsiteX2" fmla="*/ 958929 w 958929"/>
              <a:gd name="connsiteY2" fmla="*/ 479464 h 479464"/>
              <a:gd name="connsiteX3" fmla="*/ 0 w 958929"/>
              <a:gd name="connsiteY3" fmla="*/ 479464 h 479464"/>
              <a:gd name="connsiteX4" fmla="*/ 0 w 958929"/>
              <a:gd name="connsiteY4" fmla="*/ 0 h 4794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8929" h="479464">
                <a:moveTo>
                  <a:pt x="0" y="0"/>
                </a:moveTo>
                <a:lnTo>
                  <a:pt x="958929" y="0"/>
                </a:lnTo>
                <a:lnTo>
                  <a:pt x="958929" y="479464"/>
                </a:lnTo>
                <a:lnTo>
                  <a:pt x="0" y="479464"/>
                </a:lnTo>
                <a:lnTo>
                  <a:pt x="0" y="0"/>
                </a:lnTo>
                <a:close/>
              </a:path>
            </a:pathLst>
          </a:custGeom>
          <a:solidFill>
            <a:srgbClr val="FFC000"/>
          </a:solidFill>
        </p:spPr>
        <p:style>
          <a:lnRef idx="0">
            <a:schemeClr val="lt1">
              <a:hueOff val="0"/>
              <a:satOff val="0"/>
              <a:lumOff val="0"/>
              <a:alphaOff val="0"/>
            </a:schemeClr>
          </a:lnRef>
          <a:fillRef idx="3">
            <a:schemeClr val="accent2">
              <a:shade val="80000"/>
              <a:hueOff val="0"/>
              <a:satOff val="0"/>
              <a:lumOff val="0"/>
              <a:alphaOff val="0"/>
            </a:schemeClr>
          </a:fillRef>
          <a:effectRef idx="3">
            <a:schemeClr val="accent2">
              <a:shade val="80000"/>
              <a:hueOff val="0"/>
              <a:satOff val="0"/>
              <a:lumOff val="0"/>
              <a:alphaOff val="0"/>
            </a:schemeClr>
          </a:effectRef>
          <a:fontRef idx="minor">
            <a:schemeClr val="lt1"/>
          </a:fontRef>
        </p:style>
        <p:txBody>
          <a:bodyPr spcFirstLastPara="0" vert="horz" wrap="square" lIns="11430" tIns="11430" rIns="11430" bIns="11430" numCol="1" spcCol="1270" anchor="ctr" anchorCtr="0">
            <a:noAutofit/>
          </a:bodyPr>
          <a:lstStyle/>
          <a:p>
            <a:pPr marL="0" marR="0" lvl="0" indent="0" algn="ctr" defTabSz="800100" rtl="0" eaLnBrk="1" fontAlgn="auto" latinLnBrk="0" hangingPunct="1">
              <a:lnSpc>
                <a:spcPct val="90000"/>
              </a:lnSpc>
              <a:spcBef>
                <a:spcPct val="0"/>
              </a:spcBef>
              <a:spcAft>
                <a:spcPct val="35000"/>
              </a:spcAft>
              <a:buClrTx/>
              <a:buSzTx/>
              <a:buFontTx/>
              <a:buNone/>
              <a:tabLst/>
              <a:defRPr/>
            </a:pPr>
            <a:r>
              <a:rPr kumimoji="0" lang="en-US" sz="2200" b="1" i="0" u="none" strike="noStrike" kern="1200" cap="none" spc="0" normalizeH="0" baseline="0" noProof="0" dirty="0">
                <a:ln>
                  <a:noFill/>
                </a:ln>
                <a:solidFill>
                  <a:prstClr val="white"/>
                </a:solidFill>
                <a:effectLst/>
                <a:uLnTx/>
                <a:uFillTx/>
                <a:latin typeface="Calibri"/>
                <a:ea typeface="+mn-ea"/>
                <a:cs typeface="+mn-cs"/>
              </a:rPr>
              <a:t>YES</a:t>
            </a:r>
          </a:p>
        </p:txBody>
      </p:sp>
      <p:sp>
        <p:nvSpPr>
          <p:cNvPr id="62" name="Freeform 29">
            <a:extLst>
              <a:ext uri="{FF2B5EF4-FFF2-40B4-BE49-F238E27FC236}">
                <a16:creationId xmlns:a16="http://schemas.microsoft.com/office/drawing/2014/main" id="{519A106D-EB91-4C28-85F3-6E77842DE3B3}"/>
              </a:ext>
            </a:extLst>
          </p:cNvPr>
          <p:cNvSpPr/>
          <p:nvPr/>
        </p:nvSpPr>
        <p:spPr>
          <a:xfrm>
            <a:off x="6247415" y="1938688"/>
            <a:ext cx="456524" cy="232247"/>
          </a:xfrm>
          <a:custGeom>
            <a:avLst/>
            <a:gdLst>
              <a:gd name="connsiteX0" fmla="*/ 0 w 958929"/>
              <a:gd name="connsiteY0" fmla="*/ 0 h 479464"/>
              <a:gd name="connsiteX1" fmla="*/ 958929 w 958929"/>
              <a:gd name="connsiteY1" fmla="*/ 0 h 479464"/>
              <a:gd name="connsiteX2" fmla="*/ 958929 w 958929"/>
              <a:gd name="connsiteY2" fmla="*/ 479464 h 479464"/>
              <a:gd name="connsiteX3" fmla="*/ 0 w 958929"/>
              <a:gd name="connsiteY3" fmla="*/ 479464 h 479464"/>
              <a:gd name="connsiteX4" fmla="*/ 0 w 958929"/>
              <a:gd name="connsiteY4" fmla="*/ 0 h 4794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8929" h="479464">
                <a:moveTo>
                  <a:pt x="0" y="0"/>
                </a:moveTo>
                <a:lnTo>
                  <a:pt x="958929" y="0"/>
                </a:lnTo>
                <a:lnTo>
                  <a:pt x="958929" y="479464"/>
                </a:lnTo>
                <a:lnTo>
                  <a:pt x="0" y="479464"/>
                </a:lnTo>
                <a:lnTo>
                  <a:pt x="0" y="0"/>
                </a:lnTo>
                <a:close/>
              </a:path>
            </a:pathLst>
          </a:custGeom>
          <a:solidFill>
            <a:srgbClr val="FFC000"/>
          </a:solidFill>
        </p:spPr>
        <p:style>
          <a:lnRef idx="0">
            <a:schemeClr val="lt1">
              <a:hueOff val="0"/>
              <a:satOff val="0"/>
              <a:lumOff val="0"/>
              <a:alphaOff val="0"/>
            </a:schemeClr>
          </a:lnRef>
          <a:fillRef idx="3">
            <a:schemeClr val="accent2">
              <a:shade val="80000"/>
              <a:hueOff val="0"/>
              <a:satOff val="0"/>
              <a:lumOff val="0"/>
              <a:alphaOff val="0"/>
            </a:schemeClr>
          </a:fillRef>
          <a:effectRef idx="3">
            <a:schemeClr val="accent2">
              <a:shade val="80000"/>
              <a:hueOff val="0"/>
              <a:satOff val="0"/>
              <a:lumOff val="0"/>
              <a:alphaOff val="0"/>
            </a:schemeClr>
          </a:effectRef>
          <a:fontRef idx="minor">
            <a:schemeClr val="lt1"/>
          </a:fontRef>
        </p:style>
        <p:txBody>
          <a:bodyPr spcFirstLastPara="0" vert="horz" wrap="square" lIns="11430" tIns="11430" rIns="11430" bIns="11430" numCol="1" spcCol="1270" anchor="ctr" anchorCtr="0">
            <a:noAutofit/>
          </a:bodyPr>
          <a:lstStyle/>
          <a:p>
            <a:pPr marL="0" marR="0" lvl="0" indent="0" algn="ctr" defTabSz="800100" rtl="0" eaLnBrk="1" fontAlgn="auto" latinLnBrk="0" hangingPunct="1">
              <a:lnSpc>
                <a:spcPct val="90000"/>
              </a:lnSpc>
              <a:spcBef>
                <a:spcPct val="0"/>
              </a:spcBef>
              <a:spcAft>
                <a:spcPct val="35000"/>
              </a:spcAft>
              <a:buClrTx/>
              <a:buSzTx/>
              <a:buFontTx/>
              <a:buNone/>
              <a:tabLst/>
              <a:defRPr/>
            </a:pPr>
            <a:r>
              <a:rPr kumimoji="0" lang="en-US" sz="2200" b="1" i="0" u="none" strike="noStrike" kern="1200" cap="none" spc="0" normalizeH="0" baseline="0" noProof="0" dirty="0">
                <a:ln>
                  <a:noFill/>
                </a:ln>
                <a:solidFill>
                  <a:prstClr val="white"/>
                </a:solidFill>
                <a:effectLst/>
                <a:uLnTx/>
                <a:uFillTx/>
                <a:latin typeface="Calibri"/>
                <a:ea typeface="+mn-ea"/>
                <a:cs typeface="+mn-cs"/>
              </a:rPr>
              <a:t>NO</a:t>
            </a:r>
          </a:p>
        </p:txBody>
      </p:sp>
      <p:cxnSp>
        <p:nvCxnSpPr>
          <p:cNvPr id="63" name="Straight Arrow Connector 62">
            <a:extLst>
              <a:ext uri="{FF2B5EF4-FFF2-40B4-BE49-F238E27FC236}">
                <a16:creationId xmlns:a16="http://schemas.microsoft.com/office/drawing/2014/main" id="{74720524-0AD9-40BF-9FBB-28EA3519433C}"/>
              </a:ext>
            </a:extLst>
          </p:cNvPr>
          <p:cNvCxnSpPr>
            <a:cxnSpLocks/>
          </p:cNvCxnSpPr>
          <p:nvPr/>
        </p:nvCxnSpPr>
        <p:spPr>
          <a:xfrm>
            <a:off x="6876256" y="1999535"/>
            <a:ext cx="936104" cy="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a:extLst>
              <a:ext uri="{FF2B5EF4-FFF2-40B4-BE49-F238E27FC236}">
                <a16:creationId xmlns:a16="http://schemas.microsoft.com/office/drawing/2014/main" id="{91F80241-FE75-4A90-9E12-0EF276F4C437}"/>
              </a:ext>
            </a:extLst>
          </p:cNvPr>
          <p:cNvCxnSpPr>
            <a:cxnSpLocks/>
          </p:cNvCxnSpPr>
          <p:nvPr/>
        </p:nvCxnSpPr>
        <p:spPr>
          <a:xfrm>
            <a:off x="6515796" y="1738887"/>
            <a:ext cx="0" cy="193939"/>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a:extLst>
              <a:ext uri="{FF2B5EF4-FFF2-40B4-BE49-F238E27FC236}">
                <a16:creationId xmlns:a16="http://schemas.microsoft.com/office/drawing/2014/main" id="{9A41AD26-DA8F-4CE9-B5CE-BB69A7C3D899}"/>
              </a:ext>
            </a:extLst>
          </p:cNvPr>
          <p:cNvCxnSpPr>
            <a:cxnSpLocks/>
          </p:cNvCxnSpPr>
          <p:nvPr/>
        </p:nvCxnSpPr>
        <p:spPr>
          <a:xfrm>
            <a:off x="2343518" y="3212975"/>
            <a:ext cx="0" cy="1323448"/>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2" name="Freeform 21">
            <a:extLst>
              <a:ext uri="{FF2B5EF4-FFF2-40B4-BE49-F238E27FC236}">
                <a16:creationId xmlns:a16="http://schemas.microsoft.com/office/drawing/2014/main" id="{912242B4-9A2B-4967-88C3-2CC39291608D}"/>
              </a:ext>
            </a:extLst>
          </p:cNvPr>
          <p:cNvSpPr/>
          <p:nvPr/>
        </p:nvSpPr>
        <p:spPr>
          <a:xfrm>
            <a:off x="1691680" y="3394787"/>
            <a:ext cx="456524" cy="232247"/>
          </a:xfrm>
          <a:custGeom>
            <a:avLst/>
            <a:gdLst>
              <a:gd name="connsiteX0" fmla="*/ 0 w 958929"/>
              <a:gd name="connsiteY0" fmla="*/ 0 h 479464"/>
              <a:gd name="connsiteX1" fmla="*/ 958929 w 958929"/>
              <a:gd name="connsiteY1" fmla="*/ 0 h 479464"/>
              <a:gd name="connsiteX2" fmla="*/ 958929 w 958929"/>
              <a:gd name="connsiteY2" fmla="*/ 479464 h 479464"/>
              <a:gd name="connsiteX3" fmla="*/ 0 w 958929"/>
              <a:gd name="connsiteY3" fmla="*/ 479464 h 479464"/>
              <a:gd name="connsiteX4" fmla="*/ 0 w 958929"/>
              <a:gd name="connsiteY4" fmla="*/ 0 h 4794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8929" h="479464">
                <a:moveTo>
                  <a:pt x="0" y="0"/>
                </a:moveTo>
                <a:lnTo>
                  <a:pt x="958929" y="0"/>
                </a:lnTo>
                <a:lnTo>
                  <a:pt x="958929" y="479464"/>
                </a:lnTo>
                <a:lnTo>
                  <a:pt x="0" y="479464"/>
                </a:lnTo>
                <a:lnTo>
                  <a:pt x="0" y="0"/>
                </a:lnTo>
                <a:close/>
              </a:path>
            </a:pathLst>
          </a:custGeom>
          <a:solidFill>
            <a:srgbClr val="FFC000"/>
          </a:solidFill>
        </p:spPr>
        <p:style>
          <a:lnRef idx="0">
            <a:schemeClr val="lt1">
              <a:hueOff val="0"/>
              <a:satOff val="0"/>
              <a:lumOff val="0"/>
              <a:alphaOff val="0"/>
            </a:schemeClr>
          </a:lnRef>
          <a:fillRef idx="3">
            <a:schemeClr val="accent2">
              <a:shade val="80000"/>
              <a:hueOff val="0"/>
              <a:satOff val="0"/>
              <a:lumOff val="0"/>
              <a:alphaOff val="0"/>
            </a:schemeClr>
          </a:fillRef>
          <a:effectRef idx="3">
            <a:schemeClr val="accent2">
              <a:shade val="80000"/>
              <a:hueOff val="0"/>
              <a:satOff val="0"/>
              <a:lumOff val="0"/>
              <a:alphaOff val="0"/>
            </a:schemeClr>
          </a:effectRef>
          <a:fontRef idx="minor">
            <a:schemeClr val="lt1"/>
          </a:fontRef>
        </p:style>
        <p:txBody>
          <a:bodyPr spcFirstLastPara="0" vert="horz" wrap="square" lIns="11430" tIns="11430" rIns="11430" bIns="11430" numCol="1" spcCol="1270" anchor="ctr" anchorCtr="0">
            <a:noAutofit/>
          </a:bodyPr>
          <a:lstStyle/>
          <a:p>
            <a:pPr marL="0" marR="0" lvl="0" indent="0" algn="ctr" defTabSz="800100" rtl="0" eaLnBrk="1" fontAlgn="auto" latinLnBrk="0" hangingPunct="1">
              <a:lnSpc>
                <a:spcPct val="90000"/>
              </a:lnSpc>
              <a:spcBef>
                <a:spcPct val="0"/>
              </a:spcBef>
              <a:spcAft>
                <a:spcPct val="35000"/>
              </a:spcAft>
              <a:buClrTx/>
              <a:buSzTx/>
              <a:buFontTx/>
              <a:buNone/>
              <a:tabLst/>
              <a:defRPr/>
            </a:pPr>
            <a:r>
              <a:rPr kumimoji="0" lang="en-US" sz="2200" b="1" i="0" u="none" strike="noStrike" kern="1200" cap="none" spc="0" normalizeH="0" baseline="0" noProof="0" dirty="0">
                <a:ln>
                  <a:noFill/>
                </a:ln>
                <a:solidFill>
                  <a:prstClr val="white"/>
                </a:solidFill>
                <a:effectLst/>
                <a:uLnTx/>
                <a:uFillTx/>
                <a:latin typeface="Calibri"/>
                <a:ea typeface="+mn-ea"/>
                <a:cs typeface="+mn-cs"/>
              </a:rPr>
              <a:t>YES</a:t>
            </a:r>
          </a:p>
        </p:txBody>
      </p:sp>
      <p:sp>
        <p:nvSpPr>
          <p:cNvPr id="73" name="Freeform 29">
            <a:extLst>
              <a:ext uri="{FF2B5EF4-FFF2-40B4-BE49-F238E27FC236}">
                <a16:creationId xmlns:a16="http://schemas.microsoft.com/office/drawing/2014/main" id="{85D6E975-8899-4479-8648-9566E7415F09}"/>
              </a:ext>
            </a:extLst>
          </p:cNvPr>
          <p:cNvSpPr/>
          <p:nvPr/>
        </p:nvSpPr>
        <p:spPr>
          <a:xfrm>
            <a:off x="6247415" y="3440080"/>
            <a:ext cx="456524" cy="232247"/>
          </a:xfrm>
          <a:custGeom>
            <a:avLst/>
            <a:gdLst>
              <a:gd name="connsiteX0" fmla="*/ 0 w 958929"/>
              <a:gd name="connsiteY0" fmla="*/ 0 h 479464"/>
              <a:gd name="connsiteX1" fmla="*/ 958929 w 958929"/>
              <a:gd name="connsiteY1" fmla="*/ 0 h 479464"/>
              <a:gd name="connsiteX2" fmla="*/ 958929 w 958929"/>
              <a:gd name="connsiteY2" fmla="*/ 479464 h 479464"/>
              <a:gd name="connsiteX3" fmla="*/ 0 w 958929"/>
              <a:gd name="connsiteY3" fmla="*/ 479464 h 479464"/>
              <a:gd name="connsiteX4" fmla="*/ 0 w 958929"/>
              <a:gd name="connsiteY4" fmla="*/ 0 h 4794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8929" h="479464">
                <a:moveTo>
                  <a:pt x="0" y="0"/>
                </a:moveTo>
                <a:lnTo>
                  <a:pt x="958929" y="0"/>
                </a:lnTo>
                <a:lnTo>
                  <a:pt x="958929" y="479464"/>
                </a:lnTo>
                <a:lnTo>
                  <a:pt x="0" y="479464"/>
                </a:lnTo>
                <a:lnTo>
                  <a:pt x="0" y="0"/>
                </a:lnTo>
                <a:close/>
              </a:path>
            </a:pathLst>
          </a:custGeom>
          <a:solidFill>
            <a:srgbClr val="FFC000"/>
          </a:solidFill>
        </p:spPr>
        <p:style>
          <a:lnRef idx="0">
            <a:schemeClr val="lt1">
              <a:hueOff val="0"/>
              <a:satOff val="0"/>
              <a:lumOff val="0"/>
              <a:alphaOff val="0"/>
            </a:schemeClr>
          </a:lnRef>
          <a:fillRef idx="3">
            <a:schemeClr val="accent2">
              <a:shade val="80000"/>
              <a:hueOff val="0"/>
              <a:satOff val="0"/>
              <a:lumOff val="0"/>
              <a:alphaOff val="0"/>
            </a:schemeClr>
          </a:fillRef>
          <a:effectRef idx="3">
            <a:schemeClr val="accent2">
              <a:shade val="80000"/>
              <a:hueOff val="0"/>
              <a:satOff val="0"/>
              <a:lumOff val="0"/>
              <a:alphaOff val="0"/>
            </a:schemeClr>
          </a:effectRef>
          <a:fontRef idx="minor">
            <a:schemeClr val="lt1"/>
          </a:fontRef>
        </p:style>
        <p:txBody>
          <a:bodyPr spcFirstLastPara="0" vert="horz" wrap="square" lIns="11430" tIns="11430" rIns="11430" bIns="11430" numCol="1" spcCol="1270" anchor="ctr" anchorCtr="0">
            <a:noAutofit/>
          </a:bodyPr>
          <a:lstStyle/>
          <a:p>
            <a:pPr marL="0" marR="0" lvl="0" indent="0" algn="ctr" defTabSz="800100" rtl="0" eaLnBrk="1" fontAlgn="auto" latinLnBrk="0" hangingPunct="1">
              <a:lnSpc>
                <a:spcPct val="90000"/>
              </a:lnSpc>
              <a:spcBef>
                <a:spcPct val="0"/>
              </a:spcBef>
              <a:spcAft>
                <a:spcPct val="35000"/>
              </a:spcAft>
              <a:buClrTx/>
              <a:buSzTx/>
              <a:buFontTx/>
              <a:buNone/>
              <a:tabLst/>
              <a:defRPr/>
            </a:pPr>
            <a:r>
              <a:rPr kumimoji="0" lang="en-US" sz="2200" b="1" i="0" u="none" strike="noStrike" kern="1200" cap="none" spc="0" normalizeH="0" baseline="0" noProof="0" dirty="0">
                <a:ln>
                  <a:noFill/>
                </a:ln>
                <a:solidFill>
                  <a:prstClr val="white"/>
                </a:solidFill>
                <a:effectLst/>
                <a:uLnTx/>
                <a:uFillTx/>
                <a:latin typeface="Calibri"/>
                <a:ea typeface="+mn-ea"/>
                <a:cs typeface="+mn-cs"/>
              </a:rPr>
              <a:t>NO</a:t>
            </a:r>
          </a:p>
        </p:txBody>
      </p:sp>
      <p:cxnSp>
        <p:nvCxnSpPr>
          <p:cNvPr id="74" name="Straight Arrow Connector 73">
            <a:extLst>
              <a:ext uri="{FF2B5EF4-FFF2-40B4-BE49-F238E27FC236}">
                <a16:creationId xmlns:a16="http://schemas.microsoft.com/office/drawing/2014/main" id="{F6362793-F41D-4C47-A6C2-2FD73AC79485}"/>
              </a:ext>
            </a:extLst>
          </p:cNvPr>
          <p:cNvCxnSpPr>
            <a:cxnSpLocks/>
          </p:cNvCxnSpPr>
          <p:nvPr/>
        </p:nvCxnSpPr>
        <p:spPr>
          <a:xfrm>
            <a:off x="6876256" y="3500927"/>
            <a:ext cx="936104" cy="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7E1397F9-792C-4BB0-B734-4083E6EA9968}"/>
              </a:ext>
            </a:extLst>
          </p:cNvPr>
          <p:cNvCxnSpPr>
            <a:cxnSpLocks/>
          </p:cNvCxnSpPr>
          <p:nvPr/>
        </p:nvCxnSpPr>
        <p:spPr>
          <a:xfrm>
            <a:off x="6515796" y="3240279"/>
            <a:ext cx="0" cy="193939"/>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1" name="Straight Arrow Connector 80">
            <a:extLst>
              <a:ext uri="{FF2B5EF4-FFF2-40B4-BE49-F238E27FC236}">
                <a16:creationId xmlns:a16="http://schemas.microsoft.com/office/drawing/2014/main" id="{5C9C6DE6-EDE0-4D25-8F8A-DD5DAF1950DB}"/>
              </a:ext>
            </a:extLst>
          </p:cNvPr>
          <p:cNvCxnSpPr>
            <a:cxnSpLocks/>
          </p:cNvCxnSpPr>
          <p:nvPr/>
        </p:nvCxnSpPr>
        <p:spPr>
          <a:xfrm>
            <a:off x="2343518" y="4958337"/>
            <a:ext cx="0" cy="521583"/>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2" name="Freeform 21">
            <a:extLst>
              <a:ext uri="{FF2B5EF4-FFF2-40B4-BE49-F238E27FC236}">
                <a16:creationId xmlns:a16="http://schemas.microsoft.com/office/drawing/2014/main" id="{07D3F610-EC36-4FF7-9C39-39BA8F41DA8F}"/>
              </a:ext>
            </a:extLst>
          </p:cNvPr>
          <p:cNvSpPr/>
          <p:nvPr/>
        </p:nvSpPr>
        <p:spPr>
          <a:xfrm>
            <a:off x="1691680" y="5140149"/>
            <a:ext cx="456524" cy="232247"/>
          </a:xfrm>
          <a:custGeom>
            <a:avLst/>
            <a:gdLst>
              <a:gd name="connsiteX0" fmla="*/ 0 w 958929"/>
              <a:gd name="connsiteY0" fmla="*/ 0 h 479464"/>
              <a:gd name="connsiteX1" fmla="*/ 958929 w 958929"/>
              <a:gd name="connsiteY1" fmla="*/ 0 h 479464"/>
              <a:gd name="connsiteX2" fmla="*/ 958929 w 958929"/>
              <a:gd name="connsiteY2" fmla="*/ 479464 h 479464"/>
              <a:gd name="connsiteX3" fmla="*/ 0 w 958929"/>
              <a:gd name="connsiteY3" fmla="*/ 479464 h 479464"/>
              <a:gd name="connsiteX4" fmla="*/ 0 w 958929"/>
              <a:gd name="connsiteY4" fmla="*/ 0 h 4794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8929" h="479464">
                <a:moveTo>
                  <a:pt x="0" y="0"/>
                </a:moveTo>
                <a:lnTo>
                  <a:pt x="958929" y="0"/>
                </a:lnTo>
                <a:lnTo>
                  <a:pt x="958929" y="479464"/>
                </a:lnTo>
                <a:lnTo>
                  <a:pt x="0" y="479464"/>
                </a:lnTo>
                <a:lnTo>
                  <a:pt x="0" y="0"/>
                </a:lnTo>
                <a:close/>
              </a:path>
            </a:pathLst>
          </a:custGeom>
          <a:solidFill>
            <a:srgbClr val="FFC000"/>
          </a:solidFill>
        </p:spPr>
        <p:style>
          <a:lnRef idx="0">
            <a:schemeClr val="lt1">
              <a:hueOff val="0"/>
              <a:satOff val="0"/>
              <a:lumOff val="0"/>
              <a:alphaOff val="0"/>
            </a:schemeClr>
          </a:lnRef>
          <a:fillRef idx="3">
            <a:schemeClr val="accent2">
              <a:shade val="80000"/>
              <a:hueOff val="0"/>
              <a:satOff val="0"/>
              <a:lumOff val="0"/>
              <a:alphaOff val="0"/>
            </a:schemeClr>
          </a:fillRef>
          <a:effectRef idx="3">
            <a:schemeClr val="accent2">
              <a:shade val="80000"/>
              <a:hueOff val="0"/>
              <a:satOff val="0"/>
              <a:lumOff val="0"/>
              <a:alphaOff val="0"/>
            </a:schemeClr>
          </a:effectRef>
          <a:fontRef idx="minor">
            <a:schemeClr val="lt1"/>
          </a:fontRef>
        </p:style>
        <p:txBody>
          <a:bodyPr spcFirstLastPara="0" vert="horz" wrap="square" lIns="11430" tIns="11430" rIns="11430" bIns="11430" numCol="1" spcCol="1270" anchor="ctr" anchorCtr="0">
            <a:noAutofit/>
          </a:bodyPr>
          <a:lstStyle/>
          <a:p>
            <a:pPr marL="0" marR="0" lvl="0" indent="0" algn="ctr" defTabSz="800100" rtl="0" eaLnBrk="1" fontAlgn="auto" latinLnBrk="0" hangingPunct="1">
              <a:lnSpc>
                <a:spcPct val="90000"/>
              </a:lnSpc>
              <a:spcBef>
                <a:spcPct val="0"/>
              </a:spcBef>
              <a:spcAft>
                <a:spcPct val="35000"/>
              </a:spcAft>
              <a:buClrTx/>
              <a:buSzTx/>
              <a:buFontTx/>
              <a:buNone/>
              <a:tabLst/>
              <a:defRPr/>
            </a:pPr>
            <a:r>
              <a:rPr kumimoji="0" lang="en-US" sz="2200" b="1" i="0" u="none" strike="noStrike" kern="1200" cap="none" spc="0" normalizeH="0" baseline="0" noProof="0" dirty="0">
                <a:ln>
                  <a:noFill/>
                </a:ln>
                <a:solidFill>
                  <a:prstClr val="white"/>
                </a:solidFill>
                <a:effectLst/>
                <a:uLnTx/>
                <a:uFillTx/>
                <a:latin typeface="Calibri"/>
                <a:ea typeface="+mn-ea"/>
                <a:cs typeface="+mn-cs"/>
              </a:rPr>
              <a:t>YES</a:t>
            </a:r>
          </a:p>
        </p:txBody>
      </p:sp>
      <p:sp>
        <p:nvSpPr>
          <p:cNvPr id="83" name="Freeform 29">
            <a:extLst>
              <a:ext uri="{FF2B5EF4-FFF2-40B4-BE49-F238E27FC236}">
                <a16:creationId xmlns:a16="http://schemas.microsoft.com/office/drawing/2014/main" id="{495FCC61-23C9-4EBF-888F-135E1EFD7434}"/>
              </a:ext>
            </a:extLst>
          </p:cNvPr>
          <p:cNvSpPr/>
          <p:nvPr/>
        </p:nvSpPr>
        <p:spPr>
          <a:xfrm>
            <a:off x="6247415" y="5185442"/>
            <a:ext cx="456524" cy="232247"/>
          </a:xfrm>
          <a:custGeom>
            <a:avLst/>
            <a:gdLst>
              <a:gd name="connsiteX0" fmla="*/ 0 w 958929"/>
              <a:gd name="connsiteY0" fmla="*/ 0 h 479464"/>
              <a:gd name="connsiteX1" fmla="*/ 958929 w 958929"/>
              <a:gd name="connsiteY1" fmla="*/ 0 h 479464"/>
              <a:gd name="connsiteX2" fmla="*/ 958929 w 958929"/>
              <a:gd name="connsiteY2" fmla="*/ 479464 h 479464"/>
              <a:gd name="connsiteX3" fmla="*/ 0 w 958929"/>
              <a:gd name="connsiteY3" fmla="*/ 479464 h 479464"/>
              <a:gd name="connsiteX4" fmla="*/ 0 w 958929"/>
              <a:gd name="connsiteY4" fmla="*/ 0 h 4794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8929" h="479464">
                <a:moveTo>
                  <a:pt x="0" y="0"/>
                </a:moveTo>
                <a:lnTo>
                  <a:pt x="958929" y="0"/>
                </a:lnTo>
                <a:lnTo>
                  <a:pt x="958929" y="479464"/>
                </a:lnTo>
                <a:lnTo>
                  <a:pt x="0" y="479464"/>
                </a:lnTo>
                <a:lnTo>
                  <a:pt x="0" y="0"/>
                </a:lnTo>
                <a:close/>
              </a:path>
            </a:pathLst>
          </a:custGeom>
          <a:solidFill>
            <a:srgbClr val="FFC000"/>
          </a:solidFill>
        </p:spPr>
        <p:style>
          <a:lnRef idx="0">
            <a:schemeClr val="lt1">
              <a:hueOff val="0"/>
              <a:satOff val="0"/>
              <a:lumOff val="0"/>
              <a:alphaOff val="0"/>
            </a:schemeClr>
          </a:lnRef>
          <a:fillRef idx="3">
            <a:schemeClr val="accent2">
              <a:shade val="80000"/>
              <a:hueOff val="0"/>
              <a:satOff val="0"/>
              <a:lumOff val="0"/>
              <a:alphaOff val="0"/>
            </a:schemeClr>
          </a:fillRef>
          <a:effectRef idx="3">
            <a:schemeClr val="accent2">
              <a:shade val="80000"/>
              <a:hueOff val="0"/>
              <a:satOff val="0"/>
              <a:lumOff val="0"/>
              <a:alphaOff val="0"/>
            </a:schemeClr>
          </a:effectRef>
          <a:fontRef idx="minor">
            <a:schemeClr val="lt1"/>
          </a:fontRef>
        </p:style>
        <p:txBody>
          <a:bodyPr spcFirstLastPara="0" vert="horz" wrap="square" lIns="11430" tIns="11430" rIns="11430" bIns="11430" numCol="1" spcCol="1270" anchor="ctr" anchorCtr="0">
            <a:noAutofit/>
          </a:bodyPr>
          <a:lstStyle/>
          <a:p>
            <a:pPr marL="0" marR="0" lvl="0" indent="0" algn="ctr" defTabSz="800100" rtl="0" eaLnBrk="1" fontAlgn="auto" latinLnBrk="0" hangingPunct="1">
              <a:lnSpc>
                <a:spcPct val="90000"/>
              </a:lnSpc>
              <a:spcBef>
                <a:spcPct val="0"/>
              </a:spcBef>
              <a:spcAft>
                <a:spcPct val="35000"/>
              </a:spcAft>
              <a:buClrTx/>
              <a:buSzTx/>
              <a:buFontTx/>
              <a:buNone/>
              <a:tabLst/>
              <a:defRPr/>
            </a:pPr>
            <a:r>
              <a:rPr kumimoji="0" lang="en-US" sz="2200" b="1" i="0" u="none" strike="noStrike" kern="1200" cap="none" spc="0" normalizeH="0" baseline="0" noProof="0" dirty="0">
                <a:ln>
                  <a:noFill/>
                </a:ln>
                <a:solidFill>
                  <a:prstClr val="white"/>
                </a:solidFill>
                <a:effectLst/>
                <a:uLnTx/>
                <a:uFillTx/>
                <a:latin typeface="Calibri"/>
                <a:ea typeface="+mn-ea"/>
                <a:cs typeface="+mn-cs"/>
              </a:rPr>
              <a:t>NO</a:t>
            </a:r>
          </a:p>
        </p:txBody>
      </p:sp>
      <p:cxnSp>
        <p:nvCxnSpPr>
          <p:cNvPr id="84" name="Straight Arrow Connector 83">
            <a:extLst>
              <a:ext uri="{FF2B5EF4-FFF2-40B4-BE49-F238E27FC236}">
                <a16:creationId xmlns:a16="http://schemas.microsoft.com/office/drawing/2014/main" id="{B155FCE4-672E-4DD6-8FA8-E8C28E52B878}"/>
              </a:ext>
            </a:extLst>
          </p:cNvPr>
          <p:cNvCxnSpPr>
            <a:cxnSpLocks/>
          </p:cNvCxnSpPr>
          <p:nvPr/>
        </p:nvCxnSpPr>
        <p:spPr>
          <a:xfrm>
            <a:off x="6876256" y="5246289"/>
            <a:ext cx="936104" cy="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5" name="Straight Arrow Connector 84">
            <a:extLst>
              <a:ext uri="{FF2B5EF4-FFF2-40B4-BE49-F238E27FC236}">
                <a16:creationId xmlns:a16="http://schemas.microsoft.com/office/drawing/2014/main" id="{436C0739-46BC-4E44-B6FE-E940FD0A82CA}"/>
              </a:ext>
            </a:extLst>
          </p:cNvPr>
          <p:cNvCxnSpPr>
            <a:cxnSpLocks/>
          </p:cNvCxnSpPr>
          <p:nvPr/>
        </p:nvCxnSpPr>
        <p:spPr>
          <a:xfrm>
            <a:off x="6515796" y="4985641"/>
            <a:ext cx="0" cy="193939"/>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6" name="Freeform 5">
            <a:extLst>
              <a:ext uri="{FF2B5EF4-FFF2-40B4-BE49-F238E27FC236}">
                <a16:creationId xmlns:a16="http://schemas.microsoft.com/office/drawing/2014/main" id="{10EC514C-1774-46D1-B7CD-5FAE3B32DA12}"/>
              </a:ext>
            </a:extLst>
          </p:cNvPr>
          <p:cNvSpPr/>
          <p:nvPr/>
        </p:nvSpPr>
        <p:spPr>
          <a:xfrm>
            <a:off x="179512" y="6368777"/>
            <a:ext cx="1569082" cy="310423"/>
          </a:xfrm>
          <a:custGeom>
            <a:avLst/>
            <a:gdLst>
              <a:gd name="connsiteX0" fmla="*/ 0 w 958929"/>
              <a:gd name="connsiteY0" fmla="*/ 0 h 479464"/>
              <a:gd name="connsiteX1" fmla="*/ 958929 w 958929"/>
              <a:gd name="connsiteY1" fmla="*/ 0 h 479464"/>
              <a:gd name="connsiteX2" fmla="*/ 958929 w 958929"/>
              <a:gd name="connsiteY2" fmla="*/ 479464 h 479464"/>
              <a:gd name="connsiteX3" fmla="*/ 0 w 958929"/>
              <a:gd name="connsiteY3" fmla="*/ 479464 h 479464"/>
              <a:gd name="connsiteX4" fmla="*/ 0 w 958929"/>
              <a:gd name="connsiteY4" fmla="*/ 0 h 4794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8929" h="479464">
                <a:moveTo>
                  <a:pt x="0" y="0"/>
                </a:moveTo>
                <a:lnTo>
                  <a:pt x="958929" y="0"/>
                </a:lnTo>
                <a:lnTo>
                  <a:pt x="958929" y="479464"/>
                </a:lnTo>
                <a:lnTo>
                  <a:pt x="0" y="479464"/>
                </a:lnTo>
                <a:lnTo>
                  <a:pt x="0" y="0"/>
                </a:lnTo>
                <a:close/>
              </a:path>
            </a:pathLst>
          </a:custGeom>
        </p:spPr>
        <p:style>
          <a:lnRef idx="0">
            <a:schemeClr val="lt1">
              <a:hueOff val="0"/>
              <a:satOff val="0"/>
              <a:lumOff val="0"/>
              <a:alphaOff val="0"/>
            </a:schemeClr>
          </a:lnRef>
          <a:fillRef idx="3">
            <a:schemeClr val="accent2">
              <a:shade val="80000"/>
              <a:hueOff val="0"/>
              <a:satOff val="0"/>
              <a:lumOff val="0"/>
              <a:alphaOff val="0"/>
            </a:schemeClr>
          </a:fillRef>
          <a:effectRef idx="3">
            <a:schemeClr val="accent2">
              <a:shade val="80000"/>
              <a:hueOff val="0"/>
              <a:satOff val="0"/>
              <a:lumOff val="0"/>
              <a:alphaOff val="0"/>
            </a:schemeClr>
          </a:effectRef>
          <a:fontRef idx="minor">
            <a:schemeClr val="lt1"/>
          </a:fontRef>
        </p:style>
        <p:txBody>
          <a:bodyPr spcFirstLastPara="0" vert="horz" wrap="square" lIns="11430" tIns="11430" rIns="11430" bIns="11430" numCol="1" spcCol="127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200" b="0" i="0" u="none" strike="noStrike" kern="1200" cap="none" spc="0" normalizeH="0" baseline="0" noProof="0" dirty="0">
                <a:ln>
                  <a:noFill/>
                </a:ln>
                <a:solidFill>
                  <a:prstClr val="white"/>
                </a:solidFill>
                <a:effectLst/>
                <a:uLnTx/>
                <a:uFillTx/>
                <a:latin typeface="Calibri" panose="020F0502020204030204"/>
                <a:ea typeface="+mn-ea"/>
                <a:cs typeface="+mn-cs"/>
              </a:rPr>
              <a:t>Intervention</a:t>
            </a:r>
          </a:p>
        </p:txBody>
      </p:sp>
      <p:sp>
        <p:nvSpPr>
          <p:cNvPr id="88" name="Freeform 5">
            <a:extLst>
              <a:ext uri="{FF2B5EF4-FFF2-40B4-BE49-F238E27FC236}">
                <a16:creationId xmlns:a16="http://schemas.microsoft.com/office/drawing/2014/main" id="{4483939A-CE4A-4EEC-9E8D-38C11912EB14}"/>
              </a:ext>
            </a:extLst>
          </p:cNvPr>
          <p:cNvSpPr/>
          <p:nvPr/>
        </p:nvSpPr>
        <p:spPr>
          <a:xfrm rot="16200000">
            <a:off x="7950232" y="3474754"/>
            <a:ext cx="1569082" cy="603445"/>
          </a:xfrm>
          <a:custGeom>
            <a:avLst/>
            <a:gdLst>
              <a:gd name="connsiteX0" fmla="*/ 0 w 958929"/>
              <a:gd name="connsiteY0" fmla="*/ 0 h 479464"/>
              <a:gd name="connsiteX1" fmla="*/ 958929 w 958929"/>
              <a:gd name="connsiteY1" fmla="*/ 0 h 479464"/>
              <a:gd name="connsiteX2" fmla="*/ 958929 w 958929"/>
              <a:gd name="connsiteY2" fmla="*/ 479464 h 479464"/>
              <a:gd name="connsiteX3" fmla="*/ 0 w 958929"/>
              <a:gd name="connsiteY3" fmla="*/ 479464 h 479464"/>
              <a:gd name="connsiteX4" fmla="*/ 0 w 958929"/>
              <a:gd name="connsiteY4" fmla="*/ 0 h 4794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8929" h="479464">
                <a:moveTo>
                  <a:pt x="0" y="0"/>
                </a:moveTo>
                <a:lnTo>
                  <a:pt x="958929" y="0"/>
                </a:lnTo>
                <a:lnTo>
                  <a:pt x="958929" y="479464"/>
                </a:lnTo>
                <a:lnTo>
                  <a:pt x="0" y="479464"/>
                </a:lnTo>
                <a:lnTo>
                  <a:pt x="0" y="0"/>
                </a:lnTo>
                <a:close/>
              </a:path>
            </a:pathLst>
          </a:custGeom>
        </p:spPr>
        <p:style>
          <a:lnRef idx="0">
            <a:schemeClr val="lt1">
              <a:hueOff val="0"/>
              <a:satOff val="0"/>
              <a:lumOff val="0"/>
              <a:alphaOff val="0"/>
            </a:schemeClr>
          </a:lnRef>
          <a:fillRef idx="3">
            <a:schemeClr val="accent2">
              <a:shade val="80000"/>
              <a:hueOff val="0"/>
              <a:satOff val="0"/>
              <a:lumOff val="0"/>
              <a:alphaOff val="0"/>
            </a:schemeClr>
          </a:fillRef>
          <a:effectRef idx="3">
            <a:schemeClr val="accent2">
              <a:shade val="80000"/>
              <a:hueOff val="0"/>
              <a:satOff val="0"/>
              <a:lumOff val="0"/>
              <a:alphaOff val="0"/>
            </a:schemeClr>
          </a:effectRef>
          <a:fontRef idx="minor">
            <a:schemeClr val="lt1"/>
          </a:fontRef>
        </p:style>
        <p:txBody>
          <a:bodyPr spcFirstLastPara="0" vert="horz" wrap="square" lIns="11430" tIns="11430" rIns="11430" bIns="11430" numCol="1" spcCol="127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200" b="0" i="0" u="none" strike="noStrike" kern="1200" cap="none" spc="0" normalizeH="0" baseline="0" noProof="0" dirty="0">
                <a:ln>
                  <a:noFill/>
                </a:ln>
                <a:solidFill>
                  <a:prstClr val="white"/>
                </a:solidFill>
                <a:effectLst/>
                <a:uLnTx/>
                <a:uFillTx/>
                <a:latin typeface="Calibri" panose="020F0502020204030204"/>
                <a:ea typeface="+mn-ea"/>
                <a:cs typeface="+mn-cs"/>
              </a:rPr>
              <a:t>Safer foods</a:t>
            </a:r>
          </a:p>
        </p:txBody>
      </p:sp>
      <p:sp>
        <p:nvSpPr>
          <p:cNvPr id="91" name="Freeform 5">
            <a:extLst>
              <a:ext uri="{FF2B5EF4-FFF2-40B4-BE49-F238E27FC236}">
                <a16:creationId xmlns:a16="http://schemas.microsoft.com/office/drawing/2014/main" id="{9D03B91F-5089-488F-95F2-49D33BFCBFDB}"/>
              </a:ext>
            </a:extLst>
          </p:cNvPr>
          <p:cNvSpPr/>
          <p:nvPr/>
        </p:nvSpPr>
        <p:spPr>
          <a:xfrm>
            <a:off x="1929774" y="6358937"/>
            <a:ext cx="1569082" cy="310423"/>
          </a:xfrm>
          <a:custGeom>
            <a:avLst/>
            <a:gdLst>
              <a:gd name="connsiteX0" fmla="*/ 0 w 958929"/>
              <a:gd name="connsiteY0" fmla="*/ 0 h 479464"/>
              <a:gd name="connsiteX1" fmla="*/ 958929 w 958929"/>
              <a:gd name="connsiteY1" fmla="*/ 0 h 479464"/>
              <a:gd name="connsiteX2" fmla="*/ 958929 w 958929"/>
              <a:gd name="connsiteY2" fmla="*/ 479464 h 479464"/>
              <a:gd name="connsiteX3" fmla="*/ 0 w 958929"/>
              <a:gd name="connsiteY3" fmla="*/ 479464 h 479464"/>
              <a:gd name="connsiteX4" fmla="*/ 0 w 958929"/>
              <a:gd name="connsiteY4" fmla="*/ 0 h 4794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8929" h="479464">
                <a:moveTo>
                  <a:pt x="0" y="0"/>
                </a:moveTo>
                <a:lnTo>
                  <a:pt x="958929" y="0"/>
                </a:lnTo>
                <a:lnTo>
                  <a:pt x="958929" y="479464"/>
                </a:lnTo>
                <a:lnTo>
                  <a:pt x="0" y="479464"/>
                </a:lnTo>
                <a:lnTo>
                  <a:pt x="0" y="0"/>
                </a:lnTo>
                <a:close/>
              </a:path>
            </a:pathLst>
          </a:custGeom>
        </p:spPr>
        <p:style>
          <a:lnRef idx="0">
            <a:schemeClr val="lt1">
              <a:hueOff val="0"/>
              <a:satOff val="0"/>
              <a:lumOff val="0"/>
              <a:alphaOff val="0"/>
            </a:schemeClr>
          </a:lnRef>
          <a:fillRef idx="3">
            <a:schemeClr val="accent2">
              <a:shade val="80000"/>
              <a:hueOff val="0"/>
              <a:satOff val="0"/>
              <a:lumOff val="0"/>
              <a:alphaOff val="0"/>
            </a:schemeClr>
          </a:fillRef>
          <a:effectRef idx="3">
            <a:schemeClr val="accent2">
              <a:shade val="80000"/>
              <a:hueOff val="0"/>
              <a:satOff val="0"/>
              <a:lumOff val="0"/>
              <a:alphaOff val="0"/>
            </a:schemeClr>
          </a:effectRef>
          <a:fontRef idx="minor">
            <a:schemeClr val="lt1"/>
          </a:fontRef>
        </p:style>
        <p:txBody>
          <a:bodyPr spcFirstLastPara="0" vert="horz" wrap="square" lIns="11430" tIns="11430" rIns="11430" bIns="11430" numCol="1" spcCol="127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200" b="0" i="0" u="none" strike="noStrike" kern="1200" cap="none" spc="0" normalizeH="0" baseline="0" noProof="0" dirty="0">
                <a:ln>
                  <a:noFill/>
                </a:ln>
                <a:solidFill>
                  <a:prstClr val="white"/>
                </a:solidFill>
                <a:effectLst/>
                <a:uLnTx/>
                <a:uFillTx/>
                <a:latin typeface="Calibri" panose="020F0502020204030204"/>
                <a:ea typeface="+mn-ea"/>
                <a:cs typeface="+mn-cs"/>
              </a:rPr>
              <a:t>Intervention</a:t>
            </a:r>
          </a:p>
        </p:txBody>
      </p:sp>
      <p:sp>
        <p:nvSpPr>
          <p:cNvPr id="92" name="Freeform 5">
            <a:extLst>
              <a:ext uri="{FF2B5EF4-FFF2-40B4-BE49-F238E27FC236}">
                <a16:creationId xmlns:a16="http://schemas.microsoft.com/office/drawing/2014/main" id="{1BEB7103-6BDD-449A-893D-78E7B9A2524F}"/>
              </a:ext>
            </a:extLst>
          </p:cNvPr>
          <p:cNvSpPr/>
          <p:nvPr/>
        </p:nvSpPr>
        <p:spPr>
          <a:xfrm>
            <a:off x="3680036" y="6358937"/>
            <a:ext cx="1569082" cy="310423"/>
          </a:xfrm>
          <a:custGeom>
            <a:avLst/>
            <a:gdLst>
              <a:gd name="connsiteX0" fmla="*/ 0 w 958929"/>
              <a:gd name="connsiteY0" fmla="*/ 0 h 479464"/>
              <a:gd name="connsiteX1" fmla="*/ 958929 w 958929"/>
              <a:gd name="connsiteY1" fmla="*/ 0 h 479464"/>
              <a:gd name="connsiteX2" fmla="*/ 958929 w 958929"/>
              <a:gd name="connsiteY2" fmla="*/ 479464 h 479464"/>
              <a:gd name="connsiteX3" fmla="*/ 0 w 958929"/>
              <a:gd name="connsiteY3" fmla="*/ 479464 h 479464"/>
              <a:gd name="connsiteX4" fmla="*/ 0 w 958929"/>
              <a:gd name="connsiteY4" fmla="*/ 0 h 4794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8929" h="479464">
                <a:moveTo>
                  <a:pt x="0" y="0"/>
                </a:moveTo>
                <a:lnTo>
                  <a:pt x="958929" y="0"/>
                </a:lnTo>
                <a:lnTo>
                  <a:pt x="958929" y="479464"/>
                </a:lnTo>
                <a:lnTo>
                  <a:pt x="0" y="479464"/>
                </a:lnTo>
                <a:lnTo>
                  <a:pt x="0" y="0"/>
                </a:lnTo>
                <a:close/>
              </a:path>
            </a:pathLst>
          </a:custGeom>
        </p:spPr>
        <p:style>
          <a:lnRef idx="0">
            <a:schemeClr val="lt1">
              <a:hueOff val="0"/>
              <a:satOff val="0"/>
              <a:lumOff val="0"/>
              <a:alphaOff val="0"/>
            </a:schemeClr>
          </a:lnRef>
          <a:fillRef idx="3">
            <a:schemeClr val="accent2">
              <a:shade val="80000"/>
              <a:hueOff val="0"/>
              <a:satOff val="0"/>
              <a:lumOff val="0"/>
              <a:alphaOff val="0"/>
            </a:schemeClr>
          </a:fillRef>
          <a:effectRef idx="3">
            <a:schemeClr val="accent2">
              <a:shade val="80000"/>
              <a:hueOff val="0"/>
              <a:satOff val="0"/>
              <a:lumOff val="0"/>
              <a:alphaOff val="0"/>
            </a:schemeClr>
          </a:effectRef>
          <a:fontRef idx="minor">
            <a:schemeClr val="lt1"/>
          </a:fontRef>
        </p:style>
        <p:txBody>
          <a:bodyPr spcFirstLastPara="0" vert="horz" wrap="square" lIns="11430" tIns="11430" rIns="11430" bIns="11430" numCol="1" spcCol="127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200" b="0" i="0" u="none" strike="noStrike" kern="1200" cap="none" spc="0" normalizeH="0" baseline="0" noProof="0" dirty="0">
                <a:ln>
                  <a:noFill/>
                </a:ln>
                <a:solidFill>
                  <a:prstClr val="white"/>
                </a:solidFill>
                <a:effectLst/>
                <a:uLnTx/>
                <a:uFillTx/>
                <a:latin typeface="Calibri" panose="020F0502020204030204"/>
                <a:ea typeface="+mn-ea"/>
                <a:cs typeface="+mn-cs"/>
              </a:rPr>
              <a:t>Intervention</a:t>
            </a:r>
          </a:p>
        </p:txBody>
      </p:sp>
      <p:cxnSp>
        <p:nvCxnSpPr>
          <p:cNvPr id="93" name="Straight Arrow Connector 92">
            <a:extLst>
              <a:ext uri="{FF2B5EF4-FFF2-40B4-BE49-F238E27FC236}">
                <a16:creationId xmlns:a16="http://schemas.microsoft.com/office/drawing/2014/main" id="{DFF45D43-15FA-49C4-B9C8-8BDA5E2D0B40}"/>
              </a:ext>
            </a:extLst>
          </p:cNvPr>
          <p:cNvCxnSpPr>
            <a:cxnSpLocks/>
          </p:cNvCxnSpPr>
          <p:nvPr/>
        </p:nvCxnSpPr>
        <p:spPr>
          <a:xfrm>
            <a:off x="964053" y="5869270"/>
            <a:ext cx="0" cy="489779"/>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2" name="Straight Arrow Connector 101">
            <a:extLst>
              <a:ext uri="{FF2B5EF4-FFF2-40B4-BE49-F238E27FC236}">
                <a16:creationId xmlns:a16="http://schemas.microsoft.com/office/drawing/2014/main" id="{FA0C20A5-F854-4861-ACD6-E07DFD5682EE}"/>
              </a:ext>
            </a:extLst>
          </p:cNvPr>
          <p:cNvCxnSpPr>
            <a:cxnSpLocks/>
          </p:cNvCxnSpPr>
          <p:nvPr/>
        </p:nvCxnSpPr>
        <p:spPr>
          <a:xfrm flipH="1" flipV="1">
            <a:off x="8740943" y="4621613"/>
            <a:ext cx="7521" cy="1933083"/>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5D0FE5CF-96AC-447D-932A-8B7F5C77742C}"/>
              </a:ext>
            </a:extLst>
          </p:cNvPr>
          <p:cNvCxnSpPr>
            <a:cxnSpLocks/>
          </p:cNvCxnSpPr>
          <p:nvPr/>
        </p:nvCxnSpPr>
        <p:spPr>
          <a:xfrm>
            <a:off x="5292080" y="6554696"/>
            <a:ext cx="3456384" cy="0"/>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49" name="Freeform 5">
            <a:extLst>
              <a:ext uri="{FF2B5EF4-FFF2-40B4-BE49-F238E27FC236}">
                <a16:creationId xmlns:a16="http://schemas.microsoft.com/office/drawing/2014/main" id="{E2139D5C-9313-460C-95BD-9FFB2EC54906}"/>
              </a:ext>
            </a:extLst>
          </p:cNvPr>
          <p:cNvSpPr/>
          <p:nvPr/>
        </p:nvSpPr>
        <p:spPr>
          <a:xfrm>
            <a:off x="2672315" y="1770321"/>
            <a:ext cx="3411853" cy="927046"/>
          </a:xfrm>
          <a:custGeom>
            <a:avLst/>
            <a:gdLst>
              <a:gd name="connsiteX0" fmla="*/ 0 w 958929"/>
              <a:gd name="connsiteY0" fmla="*/ 0 h 479464"/>
              <a:gd name="connsiteX1" fmla="*/ 958929 w 958929"/>
              <a:gd name="connsiteY1" fmla="*/ 0 h 479464"/>
              <a:gd name="connsiteX2" fmla="*/ 958929 w 958929"/>
              <a:gd name="connsiteY2" fmla="*/ 479464 h 479464"/>
              <a:gd name="connsiteX3" fmla="*/ 0 w 958929"/>
              <a:gd name="connsiteY3" fmla="*/ 479464 h 479464"/>
              <a:gd name="connsiteX4" fmla="*/ 0 w 958929"/>
              <a:gd name="connsiteY4" fmla="*/ 0 h 4794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8929" h="479464">
                <a:moveTo>
                  <a:pt x="0" y="0"/>
                </a:moveTo>
                <a:lnTo>
                  <a:pt x="958929" y="0"/>
                </a:lnTo>
                <a:lnTo>
                  <a:pt x="958929" y="479464"/>
                </a:lnTo>
                <a:lnTo>
                  <a:pt x="0" y="479464"/>
                </a:lnTo>
                <a:lnTo>
                  <a:pt x="0" y="0"/>
                </a:lnTo>
                <a:close/>
              </a:path>
            </a:pathLst>
          </a:custGeom>
          <a:solidFill>
            <a:schemeClr val="accent1">
              <a:lumMod val="75000"/>
            </a:schemeClr>
          </a:solidFill>
        </p:spPr>
        <p:style>
          <a:lnRef idx="0">
            <a:schemeClr val="lt1">
              <a:hueOff val="0"/>
              <a:satOff val="0"/>
              <a:lumOff val="0"/>
              <a:alphaOff val="0"/>
            </a:schemeClr>
          </a:lnRef>
          <a:fillRef idx="3">
            <a:schemeClr val="accent2">
              <a:shade val="80000"/>
              <a:hueOff val="0"/>
              <a:satOff val="0"/>
              <a:lumOff val="0"/>
              <a:alphaOff val="0"/>
            </a:schemeClr>
          </a:fillRef>
          <a:effectRef idx="3">
            <a:schemeClr val="accent2">
              <a:shade val="80000"/>
              <a:hueOff val="0"/>
              <a:satOff val="0"/>
              <a:lumOff val="0"/>
              <a:alphaOff val="0"/>
            </a:schemeClr>
          </a:effectRef>
          <a:fontRef idx="minor">
            <a:schemeClr val="lt1"/>
          </a:fontRef>
        </p:style>
        <p:txBody>
          <a:bodyPr spcFirstLastPara="0" vert="horz" wrap="square" lIns="11430" tIns="11430" rIns="11430" bIns="11430" numCol="1" spcCol="1270" anchor="ctr" anchorCtr="0">
            <a:noAutofit/>
          </a:bodyPr>
          <a:lstStyle/>
          <a:p>
            <a:pPr marL="0" marR="0" lvl="0" indent="0" algn="l" defTabSz="800100" rtl="0" eaLnBrk="1" fontAlgn="auto" latinLnBrk="0" hangingPunct="1">
              <a:lnSpc>
                <a:spcPct val="90000"/>
              </a:lnSpc>
              <a:spcBef>
                <a:spcPct val="0"/>
              </a:spcBef>
              <a:spcAft>
                <a:spcPct val="3500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From risk pathways, risk assessment and health assessment</a:t>
            </a:r>
            <a:endParaRPr kumimoji="0" lang="en-US" sz="1800" b="1" i="0" u="none" strike="noStrike" kern="1200" cap="none" spc="0" normalizeH="0" baseline="0" noProof="0" dirty="0">
              <a:ln>
                <a:noFill/>
              </a:ln>
              <a:solidFill>
                <a:prstClr val="white"/>
              </a:solidFill>
              <a:effectLst/>
              <a:uLnTx/>
              <a:uFillTx/>
              <a:latin typeface="Calibri"/>
              <a:ea typeface="+mn-ea"/>
              <a:cs typeface="+mn-cs"/>
            </a:endParaRPr>
          </a:p>
        </p:txBody>
      </p:sp>
      <p:cxnSp>
        <p:nvCxnSpPr>
          <p:cNvPr id="51" name="Straight Arrow Connector 50">
            <a:extLst>
              <a:ext uri="{FF2B5EF4-FFF2-40B4-BE49-F238E27FC236}">
                <a16:creationId xmlns:a16="http://schemas.microsoft.com/office/drawing/2014/main" id="{20AFABCF-5FB4-4060-A3F6-9F753675E14E}"/>
              </a:ext>
            </a:extLst>
          </p:cNvPr>
          <p:cNvCxnSpPr>
            <a:cxnSpLocks/>
          </p:cNvCxnSpPr>
          <p:nvPr/>
        </p:nvCxnSpPr>
        <p:spPr>
          <a:xfrm>
            <a:off x="6876256" y="1124744"/>
            <a:ext cx="936104" cy="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4" name="Freeform 21">
            <a:extLst>
              <a:ext uri="{FF2B5EF4-FFF2-40B4-BE49-F238E27FC236}">
                <a16:creationId xmlns:a16="http://schemas.microsoft.com/office/drawing/2014/main" id="{ECEE3EA2-369F-4BBE-A9E5-0D95C442DB6F}"/>
              </a:ext>
            </a:extLst>
          </p:cNvPr>
          <p:cNvSpPr/>
          <p:nvPr/>
        </p:nvSpPr>
        <p:spPr>
          <a:xfrm>
            <a:off x="1691680" y="6005065"/>
            <a:ext cx="456524" cy="232247"/>
          </a:xfrm>
          <a:custGeom>
            <a:avLst/>
            <a:gdLst>
              <a:gd name="connsiteX0" fmla="*/ 0 w 958929"/>
              <a:gd name="connsiteY0" fmla="*/ 0 h 479464"/>
              <a:gd name="connsiteX1" fmla="*/ 958929 w 958929"/>
              <a:gd name="connsiteY1" fmla="*/ 0 h 479464"/>
              <a:gd name="connsiteX2" fmla="*/ 958929 w 958929"/>
              <a:gd name="connsiteY2" fmla="*/ 479464 h 479464"/>
              <a:gd name="connsiteX3" fmla="*/ 0 w 958929"/>
              <a:gd name="connsiteY3" fmla="*/ 479464 h 479464"/>
              <a:gd name="connsiteX4" fmla="*/ 0 w 958929"/>
              <a:gd name="connsiteY4" fmla="*/ 0 h 4794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8929" h="479464">
                <a:moveTo>
                  <a:pt x="0" y="0"/>
                </a:moveTo>
                <a:lnTo>
                  <a:pt x="958929" y="0"/>
                </a:lnTo>
                <a:lnTo>
                  <a:pt x="958929" y="479464"/>
                </a:lnTo>
                <a:lnTo>
                  <a:pt x="0" y="479464"/>
                </a:lnTo>
                <a:lnTo>
                  <a:pt x="0" y="0"/>
                </a:lnTo>
                <a:close/>
              </a:path>
            </a:pathLst>
          </a:custGeom>
          <a:solidFill>
            <a:srgbClr val="FFC000"/>
          </a:solidFill>
        </p:spPr>
        <p:style>
          <a:lnRef idx="0">
            <a:schemeClr val="lt1">
              <a:hueOff val="0"/>
              <a:satOff val="0"/>
              <a:lumOff val="0"/>
              <a:alphaOff val="0"/>
            </a:schemeClr>
          </a:lnRef>
          <a:fillRef idx="3">
            <a:schemeClr val="accent2">
              <a:shade val="80000"/>
              <a:hueOff val="0"/>
              <a:satOff val="0"/>
              <a:lumOff val="0"/>
              <a:alphaOff val="0"/>
            </a:schemeClr>
          </a:fillRef>
          <a:effectRef idx="3">
            <a:schemeClr val="accent2">
              <a:shade val="80000"/>
              <a:hueOff val="0"/>
              <a:satOff val="0"/>
              <a:lumOff val="0"/>
              <a:alphaOff val="0"/>
            </a:schemeClr>
          </a:effectRef>
          <a:fontRef idx="minor">
            <a:schemeClr val="lt1"/>
          </a:fontRef>
        </p:style>
        <p:txBody>
          <a:bodyPr spcFirstLastPara="0" vert="horz" wrap="square" lIns="11430" tIns="11430" rIns="11430" bIns="11430" numCol="1" spcCol="1270" anchor="ctr" anchorCtr="0">
            <a:noAutofit/>
          </a:bodyPr>
          <a:lstStyle/>
          <a:p>
            <a:pPr marL="0" marR="0" lvl="0" indent="0" algn="ctr" defTabSz="800100" rtl="0" eaLnBrk="1" fontAlgn="auto" latinLnBrk="0" hangingPunct="1">
              <a:lnSpc>
                <a:spcPct val="90000"/>
              </a:lnSpc>
              <a:spcBef>
                <a:spcPct val="0"/>
              </a:spcBef>
              <a:spcAft>
                <a:spcPct val="35000"/>
              </a:spcAft>
              <a:buClrTx/>
              <a:buSzTx/>
              <a:buFontTx/>
              <a:buNone/>
              <a:tabLst/>
              <a:defRPr/>
            </a:pPr>
            <a:r>
              <a:rPr kumimoji="0" lang="en-US" sz="2200" b="1" i="0" u="none" strike="noStrike" kern="1200" cap="none" spc="0" normalizeH="0" baseline="0" noProof="0" dirty="0">
                <a:ln>
                  <a:noFill/>
                </a:ln>
                <a:solidFill>
                  <a:prstClr val="white"/>
                </a:solidFill>
                <a:effectLst/>
                <a:uLnTx/>
                <a:uFillTx/>
                <a:latin typeface="Calibri"/>
                <a:ea typeface="+mn-ea"/>
                <a:cs typeface="+mn-cs"/>
              </a:rPr>
              <a:t>YES</a:t>
            </a:r>
          </a:p>
        </p:txBody>
      </p:sp>
      <p:cxnSp>
        <p:nvCxnSpPr>
          <p:cNvPr id="56" name="Straight Arrow Connector 55">
            <a:extLst>
              <a:ext uri="{FF2B5EF4-FFF2-40B4-BE49-F238E27FC236}">
                <a16:creationId xmlns:a16="http://schemas.microsoft.com/office/drawing/2014/main" id="{225A84D4-86AF-4DA1-837B-947E38C68918}"/>
              </a:ext>
            </a:extLst>
          </p:cNvPr>
          <p:cNvCxnSpPr>
            <a:cxnSpLocks/>
          </p:cNvCxnSpPr>
          <p:nvPr/>
        </p:nvCxnSpPr>
        <p:spPr>
          <a:xfrm>
            <a:off x="2699792" y="5872093"/>
            <a:ext cx="0" cy="489779"/>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536CB539-AD7F-42B4-8E1E-C28776AD86E3}"/>
              </a:ext>
            </a:extLst>
          </p:cNvPr>
          <p:cNvCxnSpPr>
            <a:cxnSpLocks/>
          </p:cNvCxnSpPr>
          <p:nvPr/>
        </p:nvCxnSpPr>
        <p:spPr>
          <a:xfrm>
            <a:off x="4427984" y="5877272"/>
            <a:ext cx="0" cy="489779"/>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50840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09" name="Title 3"/>
          <p:cNvSpPr txBox="1">
            <a:spLocks/>
          </p:cNvSpPr>
          <p:nvPr/>
        </p:nvSpPr>
        <p:spPr bwMode="auto">
          <a:xfrm>
            <a:off x="457200" y="76200"/>
            <a:ext cx="8610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pitchFamily="34" charset="0"/>
              </a:defRPr>
            </a:lvl1pPr>
            <a:lvl2pPr>
              <a:defRPr sz="2800">
                <a:solidFill>
                  <a:schemeClr val="tx1"/>
                </a:solidFill>
                <a:latin typeface="Arial" pitchFamily="34" charset="0"/>
              </a:defRPr>
            </a:lvl2pPr>
            <a:lvl3pPr>
              <a:defRPr sz="2400">
                <a:solidFill>
                  <a:schemeClr val="tx1"/>
                </a:solidFill>
                <a:latin typeface="Arial" pitchFamily="34" charset="0"/>
              </a:defRPr>
            </a:lvl3pPr>
            <a:lvl4pPr>
              <a:defRPr sz="2000">
                <a:solidFill>
                  <a:schemeClr val="tx1"/>
                </a:solidFill>
                <a:latin typeface="Arial" pitchFamily="34" charset="0"/>
              </a:defRPr>
            </a:lvl4pPr>
            <a:lvl5pPr>
              <a:defRPr sz="2000">
                <a:solidFill>
                  <a:schemeClr val="tx1"/>
                </a:solidFill>
                <a:latin typeface="Arial" pitchFamily="34" charset="0"/>
              </a:defRPr>
            </a:lvl5pPr>
            <a:lvl6pPr eaLnBrk="0" hangingPunct="0">
              <a:defRPr sz="2000">
                <a:solidFill>
                  <a:schemeClr val="tx1"/>
                </a:solidFill>
                <a:latin typeface="Arial" pitchFamily="34" charset="0"/>
              </a:defRPr>
            </a:lvl6pPr>
            <a:lvl7pPr eaLnBrk="0" hangingPunct="0">
              <a:defRPr sz="2000">
                <a:solidFill>
                  <a:schemeClr val="tx1"/>
                </a:solidFill>
                <a:latin typeface="Arial" pitchFamily="34" charset="0"/>
              </a:defRPr>
            </a:lvl7pPr>
            <a:lvl8pPr eaLnBrk="0" hangingPunct="0">
              <a:defRPr sz="2000">
                <a:solidFill>
                  <a:schemeClr val="tx1"/>
                </a:solidFill>
                <a:latin typeface="Arial" pitchFamily="34" charset="0"/>
              </a:defRPr>
            </a:lvl8pPr>
            <a:lvl9pPr eaLnBrk="0" hangingPunct="0">
              <a:defRPr sz="2000">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altLang="en-US" sz="3500" b="1" i="0" u="none" strike="noStrike" kern="1200" cap="none" spc="0" normalizeH="0" baseline="0" noProof="0" dirty="0">
              <a:ln>
                <a:noFill/>
              </a:ln>
              <a:solidFill>
                <a:srgbClr val="FFFFFF"/>
              </a:solidFill>
              <a:effectLst/>
              <a:uLnTx/>
              <a:uFillTx/>
              <a:latin typeface="Calibri"/>
              <a:ea typeface="ＭＳ Ｐゴシック" pitchFamily="4" charset="-128"/>
              <a:cs typeface="Arial" charset="0"/>
            </a:endParaRPr>
          </a:p>
        </p:txBody>
      </p:sp>
      <p:pic>
        <p:nvPicPr>
          <p:cNvPr id="16410" name="Picture 64"/>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935225" y="2780120"/>
            <a:ext cx="1696410" cy="1354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179388" y="1268760"/>
            <a:ext cx="8964612" cy="1400383"/>
          </a:xfrm>
          <a:prstGeom prst="rect">
            <a:avLst/>
          </a:prstGeom>
        </p:spPr>
        <p:txBody>
          <a:bodyPr>
            <a:spAutoFit/>
          </a:bodyPr>
          <a:lstStyle/>
          <a:p>
            <a:pPr marL="0" marR="0" lvl="0" indent="0" algn="l" defTabSz="914400" rtl="0" eaLnBrk="1" fontAlgn="base" latinLnBrk="0" hangingPunct="1">
              <a:lnSpc>
                <a:spcPct val="100000"/>
              </a:lnSpc>
              <a:spcBef>
                <a:spcPts val="1200"/>
              </a:spcBef>
              <a:spcAft>
                <a:spcPts val="60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Calibri"/>
                <a:ea typeface="ＭＳ Ｐゴシック" pitchFamily="4" charset="-128"/>
                <a:cs typeface="Times New Roman" panose="02020603050405020304" pitchFamily="18" charset="0"/>
              </a:rPr>
              <a:t>Microbial and Chemical Risk Assessment </a:t>
            </a:r>
          </a:p>
          <a:p>
            <a:pPr marL="228600" marR="0" lvl="0" indent="-22860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US" sz="2000" b="0" i="1" u="none" strike="noStrike" kern="1200" cap="none" spc="0" normalizeH="0" baseline="0" noProof="0" dirty="0">
                <a:ln>
                  <a:noFill/>
                </a:ln>
                <a:solidFill>
                  <a:srgbClr val="000000"/>
                </a:solidFill>
                <a:effectLst/>
                <a:uLnTx/>
                <a:uFillTx/>
                <a:latin typeface="Calibri"/>
                <a:ea typeface="ＭＳ Ｐゴシック" pitchFamily="4" charset="-128"/>
                <a:cs typeface="Times New Roman" panose="02020603050405020304" pitchFamily="18" charset="0"/>
              </a:rPr>
              <a:t>Salmonella </a:t>
            </a:r>
            <a:r>
              <a:rPr kumimoji="0" lang="en-US" sz="2000" b="0" i="0" u="none" strike="noStrike" kern="1200" cap="none" spc="0" normalizeH="0" baseline="0" noProof="0" dirty="0">
                <a:ln>
                  <a:noFill/>
                </a:ln>
                <a:solidFill>
                  <a:srgbClr val="000000"/>
                </a:solidFill>
                <a:effectLst/>
                <a:uLnTx/>
                <a:uFillTx/>
                <a:latin typeface="Calibri"/>
                <a:ea typeface="ＭＳ Ｐゴシック" pitchFamily="4" charset="-128"/>
                <a:cs typeface="Times New Roman" panose="02020603050405020304" pitchFamily="18" charset="0"/>
              </a:rPr>
              <a:t>risk pathways developed for producers, slaughterhouse and consumers, </a:t>
            </a:r>
            <a:r>
              <a:rPr kumimoji="0" lang="en-GB" sz="2000" b="0" i="0" u="none" strike="noStrike" kern="1200" cap="none" spc="0" normalizeH="0" baseline="0" noProof="0" dirty="0">
                <a:ln>
                  <a:noFill/>
                </a:ln>
                <a:solidFill>
                  <a:srgbClr val="000000"/>
                </a:solidFill>
                <a:effectLst/>
                <a:uLnTx/>
                <a:uFillTx/>
                <a:latin typeface="Calibri"/>
                <a:ea typeface="ＭＳ Ｐゴシック" pitchFamily="4" charset="-128"/>
                <a:cs typeface="Times New Roman" panose="02020603050405020304" pitchFamily="18" charset="0"/>
              </a:rPr>
              <a:t>quantitative microbial risk assessment (QMRA) risk for consumer</a:t>
            </a:r>
          </a:p>
          <a:p>
            <a:pPr marL="228600" marR="0" lvl="0" indent="-22860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000000"/>
                </a:solidFill>
                <a:effectLst/>
                <a:uLnTx/>
                <a:uFillTx/>
                <a:latin typeface="Calibri"/>
                <a:ea typeface="ＭＳ Ｐゴシック" pitchFamily="4" charset="-128"/>
                <a:cs typeface="Times New Roman" panose="02020603050405020304" pitchFamily="18" charset="0"/>
              </a:rPr>
              <a:t>Chemical risk assessment: </a:t>
            </a:r>
            <a:r>
              <a:rPr kumimoji="0" lang="en-US" sz="2000" b="0" i="0" u="none" strike="noStrike" kern="1200" cap="none" spc="0" normalizeH="0" baseline="0" noProof="0" dirty="0">
                <a:ln>
                  <a:noFill/>
                </a:ln>
                <a:solidFill>
                  <a:srgbClr val="000000"/>
                </a:solidFill>
                <a:effectLst/>
                <a:uLnTx/>
                <a:uFillTx/>
                <a:latin typeface="Calibri"/>
                <a:ea typeface="ＭＳ Ｐゴシック" pitchFamily="4" charset="-128"/>
                <a:cs typeface="Times New Roman" panose="02020603050405020304" pitchFamily="18" charset="0"/>
              </a:rPr>
              <a:t>antibiotic residues, banned chemicals, heavy metals</a:t>
            </a:r>
            <a:endParaRPr kumimoji="0" lang="en-US" sz="2000" b="0" i="0" u="none" strike="noStrike" kern="1200" cap="none" spc="0" normalizeH="0" baseline="0" noProof="0" dirty="0">
              <a:ln>
                <a:noFill/>
              </a:ln>
              <a:solidFill>
                <a:srgbClr val="000000"/>
              </a:solidFill>
              <a:effectLst/>
              <a:uLnTx/>
              <a:uFillTx/>
              <a:latin typeface="Calibri"/>
              <a:ea typeface="ＭＳ Ｐゴシック" pitchFamily="4" charset="-128"/>
              <a:cs typeface="Arial" charset="0"/>
            </a:endParaRPr>
          </a:p>
        </p:txBody>
      </p:sp>
      <p:sp>
        <p:nvSpPr>
          <p:cNvPr id="3" name="Title 2"/>
          <p:cNvSpPr>
            <a:spLocks noGrp="1"/>
          </p:cNvSpPr>
          <p:nvPr>
            <p:ph type="title"/>
          </p:nvPr>
        </p:nvSpPr>
        <p:spPr>
          <a:xfrm>
            <a:off x="457200" y="0"/>
            <a:ext cx="8686800" cy="1143000"/>
          </a:xfrm>
        </p:spPr>
        <p:txBody>
          <a:bodyPr/>
          <a:lstStyle/>
          <a:p>
            <a:pPr algn="ctr"/>
            <a:r>
              <a:rPr lang="en-US" altLang="en-US" dirty="0">
                <a:solidFill>
                  <a:srgbClr val="FFFFFF"/>
                </a:solidFill>
              </a:rPr>
              <a:t>PigRISK: Pork safety in Vietnam (2012-2017)</a:t>
            </a:r>
            <a:endParaRPr lang="en-US" dirty="0"/>
          </a:p>
        </p:txBody>
      </p:sp>
      <p:grpSp>
        <p:nvGrpSpPr>
          <p:cNvPr id="31" name="Group 26"/>
          <p:cNvGrpSpPr>
            <a:grpSpLocks/>
          </p:cNvGrpSpPr>
          <p:nvPr/>
        </p:nvGrpSpPr>
        <p:grpSpPr bwMode="auto">
          <a:xfrm>
            <a:off x="931862" y="4194199"/>
            <a:ext cx="7550150" cy="563563"/>
            <a:chOff x="-627" y="0"/>
            <a:chExt cx="51721" cy="3616"/>
          </a:xfrm>
        </p:grpSpPr>
        <p:sp>
          <p:nvSpPr>
            <p:cNvPr id="32" name="Freeform 5"/>
            <p:cNvSpPr>
              <a:spLocks/>
            </p:cNvSpPr>
            <p:nvPr/>
          </p:nvSpPr>
          <p:spPr bwMode="auto">
            <a:xfrm>
              <a:off x="-627" y="0"/>
              <a:ext cx="11644" cy="3616"/>
            </a:xfrm>
            <a:custGeom>
              <a:avLst/>
              <a:gdLst>
                <a:gd name="T0" fmla="*/ 0 w 1256448"/>
                <a:gd name="T1" fmla="*/ 0 h 469306"/>
                <a:gd name="T2" fmla="*/ 0 w 1256448"/>
                <a:gd name="T3" fmla="*/ 0 h 469306"/>
                <a:gd name="T4" fmla="*/ 0 w 1256448"/>
                <a:gd name="T5" fmla="*/ 0 h 469306"/>
                <a:gd name="T6" fmla="*/ 0 w 1256448"/>
                <a:gd name="T7" fmla="*/ 0 h 469306"/>
                <a:gd name="T8" fmla="*/ 0 w 1256448"/>
                <a:gd name="T9" fmla="*/ 0 h 469306"/>
                <a:gd name="T10" fmla="*/ 0 w 1256448"/>
                <a:gd name="T11" fmla="*/ 0 h 469306"/>
                <a:gd name="T12" fmla="*/ 0 60000 65536"/>
                <a:gd name="T13" fmla="*/ 0 60000 65536"/>
                <a:gd name="T14" fmla="*/ 0 60000 65536"/>
                <a:gd name="T15" fmla="*/ 0 60000 65536"/>
                <a:gd name="T16" fmla="*/ 0 60000 65536"/>
                <a:gd name="T17" fmla="*/ 0 60000 65536"/>
                <a:gd name="T18" fmla="*/ 0 w 1256448"/>
                <a:gd name="T19" fmla="*/ 0 h 469306"/>
                <a:gd name="T20" fmla="*/ 1256448 w 1256448"/>
                <a:gd name="T21" fmla="*/ 469306 h 469306"/>
              </a:gdLst>
              <a:ahLst/>
              <a:cxnLst>
                <a:cxn ang="T12">
                  <a:pos x="T0" y="T1"/>
                </a:cxn>
                <a:cxn ang="T13">
                  <a:pos x="T2" y="T3"/>
                </a:cxn>
                <a:cxn ang="T14">
                  <a:pos x="T4" y="T5"/>
                </a:cxn>
                <a:cxn ang="T15">
                  <a:pos x="T6" y="T7"/>
                </a:cxn>
                <a:cxn ang="T16">
                  <a:pos x="T8" y="T9"/>
                </a:cxn>
                <a:cxn ang="T17">
                  <a:pos x="T10" y="T11"/>
                </a:cxn>
              </a:cxnLst>
              <a:rect l="T18" t="T19" r="T20" b="T21"/>
              <a:pathLst>
                <a:path w="1256448" h="469306">
                  <a:moveTo>
                    <a:pt x="0" y="0"/>
                  </a:moveTo>
                  <a:lnTo>
                    <a:pt x="1021795" y="0"/>
                  </a:lnTo>
                  <a:lnTo>
                    <a:pt x="1256448" y="234653"/>
                  </a:lnTo>
                  <a:lnTo>
                    <a:pt x="1021795" y="469306"/>
                  </a:lnTo>
                  <a:lnTo>
                    <a:pt x="0" y="469306"/>
                  </a:lnTo>
                  <a:lnTo>
                    <a:pt x="0" y="0"/>
                  </a:lnTo>
                  <a:close/>
                </a:path>
              </a:pathLst>
            </a:custGeom>
            <a:solidFill>
              <a:srgbClr val="C0504D"/>
            </a:solidFill>
            <a:ln w="25400">
              <a:solidFill>
                <a:srgbClr val="FFFFFF"/>
              </a:solidFill>
              <a:miter lim="800000"/>
              <a:headEnd/>
              <a:tailEnd/>
            </a:ln>
          </p:spPr>
          <p:txBody>
            <a:bodyPr lIns="69342" tIns="34671" rIns="134662" bIns="34671" anchor="ctr"/>
            <a:lstStyle>
              <a:lvl1pPr>
                <a:spcBef>
                  <a:spcPct val="20000"/>
                </a:spcBef>
                <a:buFont typeface="Arial" panose="020B0604020202020204" pitchFamily="34" charset="0"/>
                <a:buChar char="•"/>
                <a:defRPr sz="32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00000"/>
                </a:lnSpc>
                <a:spcBef>
                  <a:spcPts val="500"/>
                </a:spcBef>
                <a:spcAft>
                  <a:spcPts val="538"/>
                </a:spcAft>
                <a:buClrTx/>
                <a:buSzTx/>
                <a:buFontTx/>
                <a:buNone/>
                <a:tabLst/>
                <a:defRPr/>
              </a:pPr>
              <a:r>
                <a:rPr kumimoji="0" lang="en-GB" altLang="en-US" sz="1500" b="1" i="1" u="none" strike="noStrike" kern="1200" cap="none" spc="0" normalizeH="0" baseline="0" noProof="0">
                  <a:ln>
                    <a:noFill/>
                  </a:ln>
                  <a:solidFill>
                    <a:srgbClr val="FFFFFF"/>
                  </a:solidFill>
                  <a:effectLst/>
                  <a:uLnTx/>
                  <a:uFillTx/>
                  <a:latin typeface="Calibri" panose="020F0502020204030204" pitchFamily="34" charset="0"/>
                  <a:ea typeface="MS PGothic" panose="020B0600070205080204" pitchFamily="34" charset="-128"/>
                  <a:cs typeface="Arial" panose="020B0604020202020204" pitchFamily="34" charset="0"/>
                </a:rPr>
                <a:t>Farm</a:t>
              </a:r>
              <a:endParaRPr kumimoji="0" lang="vi-VN" altLang="en-US" sz="1500" b="0" i="0" u="none" strike="noStrike" kern="1200" cap="none" spc="0" normalizeH="0" baseline="0" noProof="0">
                <a:ln>
                  <a:noFill/>
                </a:ln>
                <a:solidFill>
                  <a:prstClr val="black"/>
                </a:solidFill>
                <a:effectLst/>
                <a:uLnTx/>
                <a:uFillTx/>
                <a:latin typeface="Arial" panose="020B0604020202020204" pitchFamily="34" charset="0"/>
                <a:ea typeface="MS PGothic" panose="020B0600070205080204" pitchFamily="34" charset="-128"/>
                <a:cs typeface="Arial" panose="020B0604020202020204" pitchFamily="34" charset="0"/>
              </a:endParaRPr>
            </a:p>
          </p:txBody>
        </p:sp>
        <p:sp>
          <p:nvSpPr>
            <p:cNvPr id="33" name="Freeform 3"/>
            <p:cNvSpPr>
              <a:spLocks/>
            </p:cNvSpPr>
            <p:nvPr/>
          </p:nvSpPr>
          <p:spPr bwMode="auto">
            <a:xfrm>
              <a:off x="7340" y="0"/>
              <a:ext cx="15321" cy="3616"/>
            </a:xfrm>
            <a:custGeom>
              <a:avLst/>
              <a:gdLst>
                <a:gd name="T0" fmla="*/ 0 w 1256448"/>
                <a:gd name="T1" fmla="*/ 0 h 469306"/>
                <a:gd name="T2" fmla="*/ 0 w 1256448"/>
                <a:gd name="T3" fmla="*/ 0 h 469306"/>
                <a:gd name="T4" fmla="*/ 0 w 1256448"/>
                <a:gd name="T5" fmla="*/ 0 h 469306"/>
                <a:gd name="T6" fmla="*/ 0 w 1256448"/>
                <a:gd name="T7" fmla="*/ 0 h 469306"/>
                <a:gd name="T8" fmla="*/ 0 w 1256448"/>
                <a:gd name="T9" fmla="*/ 0 h 469306"/>
                <a:gd name="T10" fmla="*/ 0 w 1256448"/>
                <a:gd name="T11" fmla="*/ 0 h 469306"/>
                <a:gd name="T12" fmla="*/ 0 w 1256448"/>
                <a:gd name="T13" fmla="*/ 0 h 469306"/>
                <a:gd name="T14" fmla="*/ 0 60000 65536"/>
                <a:gd name="T15" fmla="*/ 0 60000 65536"/>
                <a:gd name="T16" fmla="*/ 0 60000 65536"/>
                <a:gd name="T17" fmla="*/ 0 60000 65536"/>
                <a:gd name="T18" fmla="*/ 0 60000 65536"/>
                <a:gd name="T19" fmla="*/ 0 60000 65536"/>
                <a:gd name="T20" fmla="*/ 0 60000 65536"/>
                <a:gd name="T21" fmla="*/ 0 w 1256448"/>
                <a:gd name="T22" fmla="*/ 0 h 469306"/>
                <a:gd name="T23" fmla="*/ 1256448 w 1256448"/>
                <a:gd name="T24" fmla="*/ 469306 h 46930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56448" h="469306">
                  <a:moveTo>
                    <a:pt x="0" y="0"/>
                  </a:moveTo>
                  <a:lnTo>
                    <a:pt x="1021795" y="0"/>
                  </a:lnTo>
                  <a:lnTo>
                    <a:pt x="1256448" y="234653"/>
                  </a:lnTo>
                  <a:lnTo>
                    <a:pt x="1021795" y="469306"/>
                  </a:lnTo>
                  <a:lnTo>
                    <a:pt x="0" y="469306"/>
                  </a:lnTo>
                  <a:lnTo>
                    <a:pt x="234653" y="234653"/>
                  </a:lnTo>
                  <a:lnTo>
                    <a:pt x="0" y="0"/>
                  </a:lnTo>
                  <a:close/>
                </a:path>
              </a:pathLst>
            </a:custGeom>
            <a:solidFill>
              <a:srgbClr val="9BBB59"/>
            </a:solidFill>
            <a:ln w="25400">
              <a:solidFill>
                <a:srgbClr val="FFFFFF"/>
              </a:solidFill>
              <a:miter lim="800000"/>
              <a:headEnd/>
              <a:tailEnd/>
            </a:ln>
          </p:spPr>
          <p:txBody>
            <a:bodyPr lIns="286660" tIns="34671" rIns="251989" bIns="34671" anchor="ctr"/>
            <a:lstStyle>
              <a:lvl1pPr>
                <a:spcBef>
                  <a:spcPct val="20000"/>
                </a:spcBef>
                <a:buFont typeface="Arial" panose="020B0604020202020204" pitchFamily="34" charset="0"/>
                <a:buChar char="•"/>
                <a:defRPr sz="32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r" defTabSz="914400" rtl="0" eaLnBrk="1" fontAlgn="base" latinLnBrk="0" hangingPunct="1">
                <a:lnSpc>
                  <a:spcPct val="100000"/>
                </a:lnSpc>
                <a:spcBef>
                  <a:spcPts val="500"/>
                </a:spcBef>
                <a:spcAft>
                  <a:spcPts val="538"/>
                </a:spcAft>
                <a:buClrTx/>
                <a:buSzTx/>
                <a:buFontTx/>
                <a:buNone/>
                <a:tabLst/>
                <a:defRPr/>
              </a:pPr>
              <a:r>
                <a:rPr kumimoji="0" lang="en-GB" altLang="en-US" sz="1500" b="1" i="1" u="none" strike="noStrike" kern="1200" cap="none" spc="0" normalizeH="0" baseline="0" noProof="0">
                  <a:ln>
                    <a:noFill/>
                  </a:ln>
                  <a:solidFill>
                    <a:srgbClr val="FFFFFF"/>
                  </a:solidFill>
                  <a:effectLst/>
                  <a:uLnTx/>
                  <a:uFillTx/>
                  <a:latin typeface="Calibri" panose="020F0502020204030204" pitchFamily="34" charset="0"/>
                  <a:ea typeface="MS PGothic" panose="020B0600070205080204" pitchFamily="34" charset="-128"/>
                  <a:cs typeface="Arial" panose="020B0604020202020204" pitchFamily="34" charset="0"/>
                </a:rPr>
                <a:t>Transportation to SH</a:t>
              </a:r>
              <a:endParaRPr kumimoji="0" lang="vi-VN" altLang="en-US" sz="1500" b="0" i="0" u="none" strike="noStrike" kern="1200" cap="none" spc="0" normalizeH="0" baseline="0" noProof="0">
                <a:ln>
                  <a:noFill/>
                </a:ln>
                <a:solidFill>
                  <a:prstClr val="black"/>
                </a:solidFill>
                <a:effectLst/>
                <a:uLnTx/>
                <a:uFillTx/>
                <a:latin typeface="Arial" panose="020B0604020202020204" pitchFamily="34" charset="0"/>
                <a:ea typeface="MS PGothic" panose="020B0600070205080204" pitchFamily="34" charset="-128"/>
                <a:cs typeface="Arial" panose="020B0604020202020204" pitchFamily="34" charset="0"/>
              </a:endParaRPr>
            </a:p>
          </p:txBody>
        </p:sp>
        <p:sp>
          <p:nvSpPr>
            <p:cNvPr id="34" name="Freeform 4"/>
            <p:cNvSpPr>
              <a:spLocks/>
            </p:cNvSpPr>
            <p:nvPr/>
          </p:nvSpPr>
          <p:spPr bwMode="auto">
            <a:xfrm>
              <a:off x="19240" y="0"/>
              <a:ext cx="12598" cy="3610"/>
            </a:xfrm>
            <a:custGeom>
              <a:avLst/>
              <a:gdLst>
                <a:gd name="T0" fmla="*/ 0 w 1256448"/>
                <a:gd name="T1" fmla="*/ 0 h 469306"/>
                <a:gd name="T2" fmla="*/ 0 w 1256448"/>
                <a:gd name="T3" fmla="*/ 0 h 469306"/>
                <a:gd name="T4" fmla="*/ 0 w 1256448"/>
                <a:gd name="T5" fmla="*/ 0 h 469306"/>
                <a:gd name="T6" fmla="*/ 0 w 1256448"/>
                <a:gd name="T7" fmla="*/ 0 h 469306"/>
                <a:gd name="T8" fmla="*/ 0 w 1256448"/>
                <a:gd name="T9" fmla="*/ 0 h 469306"/>
                <a:gd name="T10" fmla="*/ 0 w 1256448"/>
                <a:gd name="T11" fmla="*/ 0 h 469306"/>
                <a:gd name="T12" fmla="*/ 0 w 1256448"/>
                <a:gd name="T13" fmla="*/ 0 h 469306"/>
                <a:gd name="T14" fmla="*/ 0 60000 65536"/>
                <a:gd name="T15" fmla="*/ 0 60000 65536"/>
                <a:gd name="T16" fmla="*/ 0 60000 65536"/>
                <a:gd name="T17" fmla="*/ 0 60000 65536"/>
                <a:gd name="T18" fmla="*/ 0 60000 65536"/>
                <a:gd name="T19" fmla="*/ 0 60000 65536"/>
                <a:gd name="T20" fmla="*/ 0 60000 65536"/>
                <a:gd name="T21" fmla="*/ 0 w 1256448"/>
                <a:gd name="T22" fmla="*/ 0 h 469306"/>
                <a:gd name="T23" fmla="*/ 1256448 w 1256448"/>
                <a:gd name="T24" fmla="*/ 469306 h 46930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56448" h="469306">
                  <a:moveTo>
                    <a:pt x="0" y="0"/>
                  </a:moveTo>
                  <a:lnTo>
                    <a:pt x="1021795" y="0"/>
                  </a:lnTo>
                  <a:lnTo>
                    <a:pt x="1256448" y="234653"/>
                  </a:lnTo>
                  <a:lnTo>
                    <a:pt x="1021795" y="469306"/>
                  </a:lnTo>
                  <a:lnTo>
                    <a:pt x="0" y="469306"/>
                  </a:lnTo>
                  <a:lnTo>
                    <a:pt x="234653" y="234653"/>
                  </a:lnTo>
                  <a:lnTo>
                    <a:pt x="0" y="0"/>
                  </a:lnTo>
                  <a:close/>
                </a:path>
              </a:pathLst>
            </a:custGeom>
            <a:solidFill>
              <a:srgbClr val="8064A2"/>
            </a:solidFill>
            <a:ln w="25400">
              <a:solidFill>
                <a:srgbClr val="FFFFFF"/>
              </a:solidFill>
              <a:miter lim="800000"/>
              <a:headEnd/>
              <a:tailEnd/>
            </a:ln>
          </p:spPr>
          <p:txBody>
            <a:bodyPr lIns="286660" tIns="34671" rIns="251989" bIns="34671" anchor="ctr"/>
            <a:lstStyle>
              <a:lvl1pPr>
                <a:spcBef>
                  <a:spcPct val="20000"/>
                </a:spcBef>
                <a:buFont typeface="Arial" panose="020B0604020202020204" pitchFamily="34" charset="0"/>
                <a:buChar char="•"/>
                <a:defRPr sz="32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r" defTabSz="914400" rtl="0" eaLnBrk="1" fontAlgn="base" latinLnBrk="0" hangingPunct="1">
                <a:lnSpc>
                  <a:spcPct val="100000"/>
                </a:lnSpc>
                <a:spcBef>
                  <a:spcPts val="500"/>
                </a:spcBef>
                <a:spcAft>
                  <a:spcPts val="538"/>
                </a:spcAft>
                <a:buClrTx/>
                <a:buSzTx/>
                <a:buFontTx/>
                <a:buNone/>
                <a:tabLst/>
                <a:defRPr/>
              </a:pPr>
              <a:r>
                <a:rPr kumimoji="0" lang="en-GB" altLang="en-US" sz="1500" b="1" i="1" u="none" strike="noStrike" kern="1200" cap="none" spc="0" normalizeH="0" baseline="0" noProof="0">
                  <a:ln>
                    <a:noFill/>
                  </a:ln>
                  <a:solidFill>
                    <a:srgbClr val="FFFFFF"/>
                  </a:solidFill>
                  <a:effectLst/>
                  <a:uLnTx/>
                  <a:uFillTx/>
                  <a:latin typeface="Calibri" panose="020F0502020204030204" pitchFamily="34" charset="0"/>
                  <a:ea typeface="MS PGothic" panose="020B0600070205080204" pitchFamily="34" charset="-128"/>
                  <a:cs typeface="Arial" panose="020B0604020202020204" pitchFamily="34" charset="0"/>
                </a:rPr>
                <a:t>Slaughterhouse</a:t>
              </a:r>
              <a:endParaRPr kumimoji="0" lang="vi-VN" altLang="en-US" sz="1500" b="0" i="0" u="none" strike="noStrike" kern="1200" cap="none" spc="0" normalizeH="0" baseline="0" noProof="0">
                <a:ln>
                  <a:noFill/>
                </a:ln>
                <a:solidFill>
                  <a:prstClr val="black"/>
                </a:solidFill>
                <a:effectLst/>
                <a:uLnTx/>
                <a:uFillTx/>
                <a:latin typeface="Arial" panose="020B0604020202020204" pitchFamily="34" charset="0"/>
                <a:ea typeface="MS PGothic" panose="020B0600070205080204" pitchFamily="34" charset="-128"/>
                <a:cs typeface="Arial" panose="020B0604020202020204" pitchFamily="34" charset="0"/>
              </a:endParaRPr>
            </a:p>
          </p:txBody>
        </p:sp>
        <p:sp>
          <p:nvSpPr>
            <p:cNvPr id="35" name="Rectangle 42"/>
            <p:cNvSpPr>
              <a:spLocks noChangeArrowheads="1"/>
            </p:cNvSpPr>
            <p:nvPr/>
          </p:nvSpPr>
          <p:spPr bwMode="auto">
            <a:xfrm>
              <a:off x="38495" y="0"/>
              <a:ext cx="12599" cy="3470"/>
            </a:xfrm>
            <a:prstGeom prst="rect">
              <a:avLst/>
            </a:prstGeom>
            <a:solidFill>
              <a:srgbClr val="622423"/>
            </a:solidFill>
            <a:ln>
              <a:noFill/>
            </a:ln>
            <a:extLst>
              <a:ext uri="{91240B29-F687-4F45-9708-019B960494DF}">
                <a14:hiddenLine xmlns:a14="http://schemas.microsoft.com/office/drawing/2010/main" w="25400">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r" defTabSz="914400" rtl="0" eaLnBrk="1" fontAlgn="base" latinLnBrk="0" hangingPunct="1">
                <a:lnSpc>
                  <a:spcPct val="100000"/>
                </a:lnSpc>
                <a:spcBef>
                  <a:spcPts val="500"/>
                </a:spcBef>
                <a:spcAft>
                  <a:spcPts val="500"/>
                </a:spcAft>
                <a:buClrTx/>
                <a:buSzTx/>
                <a:buFontTx/>
                <a:buNone/>
                <a:tabLst/>
                <a:defRPr/>
              </a:pPr>
              <a:r>
                <a:rPr kumimoji="0" lang="en-GB" altLang="en-US" sz="1500" b="1" i="1" u="none" strike="noStrike" kern="1200" cap="none" spc="0" normalizeH="0" baseline="0" noProof="0">
                  <a:ln>
                    <a:noFill/>
                  </a:ln>
                  <a:solidFill>
                    <a:srgbClr val="FFFFFF"/>
                  </a:solidFill>
                  <a:effectLst/>
                  <a:uLnTx/>
                  <a:uFillTx/>
                  <a:latin typeface="Calibri" panose="020F0502020204030204" pitchFamily="34" charset="0"/>
                  <a:ea typeface="MS PGothic" panose="020B0600070205080204" pitchFamily="34" charset="-128"/>
                  <a:cs typeface="Arial" panose="020B0604020202020204" pitchFamily="34" charset="0"/>
                </a:rPr>
                <a:t>Consumers</a:t>
              </a:r>
              <a:endParaRPr kumimoji="0" lang="vi-VN" altLang="en-US" sz="1500" b="0" i="0" u="none" strike="noStrike" kern="1200" cap="none" spc="0" normalizeH="0" baseline="0" noProof="0">
                <a:ln>
                  <a:noFill/>
                </a:ln>
                <a:solidFill>
                  <a:prstClr val="black"/>
                </a:solidFill>
                <a:effectLst/>
                <a:uLnTx/>
                <a:uFillTx/>
                <a:latin typeface="Arial" panose="020B0604020202020204" pitchFamily="34" charset="0"/>
                <a:ea typeface="MS PGothic" panose="020B0600070205080204" pitchFamily="34" charset="-128"/>
                <a:cs typeface="Arial" panose="020B0604020202020204" pitchFamily="34" charset="0"/>
              </a:endParaRPr>
            </a:p>
          </p:txBody>
        </p:sp>
        <p:sp>
          <p:nvSpPr>
            <p:cNvPr id="39" name="Freeform 5"/>
            <p:cNvSpPr>
              <a:spLocks/>
            </p:cNvSpPr>
            <p:nvPr/>
          </p:nvSpPr>
          <p:spPr bwMode="auto">
            <a:xfrm>
              <a:off x="29527" y="0"/>
              <a:ext cx="12598" cy="3610"/>
            </a:xfrm>
            <a:custGeom>
              <a:avLst/>
              <a:gdLst>
                <a:gd name="T0" fmla="*/ 0 w 1256448"/>
                <a:gd name="T1" fmla="*/ 0 h 469306"/>
                <a:gd name="T2" fmla="*/ 0 w 1256448"/>
                <a:gd name="T3" fmla="*/ 0 h 469306"/>
                <a:gd name="T4" fmla="*/ 0 w 1256448"/>
                <a:gd name="T5" fmla="*/ 0 h 469306"/>
                <a:gd name="T6" fmla="*/ 0 w 1256448"/>
                <a:gd name="T7" fmla="*/ 0 h 469306"/>
                <a:gd name="T8" fmla="*/ 0 w 1256448"/>
                <a:gd name="T9" fmla="*/ 0 h 469306"/>
                <a:gd name="T10" fmla="*/ 0 w 1256448"/>
                <a:gd name="T11" fmla="*/ 0 h 469306"/>
                <a:gd name="T12" fmla="*/ 0 w 1256448"/>
                <a:gd name="T13" fmla="*/ 0 h 469306"/>
                <a:gd name="T14" fmla="*/ 0 60000 65536"/>
                <a:gd name="T15" fmla="*/ 0 60000 65536"/>
                <a:gd name="T16" fmla="*/ 0 60000 65536"/>
                <a:gd name="T17" fmla="*/ 0 60000 65536"/>
                <a:gd name="T18" fmla="*/ 0 60000 65536"/>
                <a:gd name="T19" fmla="*/ 0 60000 65536"/>
                <a:gd name="T20" fmla="*/ 0 60000 65536"/>
                <a:gd name="T21" fmla="*/ 0 w 1256448"/>
                <a:gd name="T22" fmla="*/ 0 h 469306"/>
                <a:gd name="T23" fmla="*/ 1256448 w 1256448"/>
                <a:gd name="T24" fmla="*/ 469306 h 46930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56448" h="469306">
                  <a:moveTo>
                    <a:pt x="0" y="0"/>
                  </a:moveTo>
                  <a:lnTo>
                    <a:pt x="1021795" y="0"/>
                  </a:lnTo>
                  <a:lnTo>
                    <a:pt x="1256448" y="234653"/>
                  </a:lnTo>
                  <a:lnTo>
                    <a:pt x="1021795" y="469306"/>
                  </a:lnTo>
                  <a:lnTo>
                    <a:pt x="0" y="469306"/>
                  </a:lnTo>
                  <a:lnTo>
                    <a:pt x="234653" y="234653"/>
                  </a:lnTo>
                  <a:lnTo>
                    <a:pt x="0" y="0"/>
                  </a:lnTo>
                  <a:close/>
                </a:path>
              </a:pathLst>
            </a:custGeom>
            <a:solidFill>
              <a:srgbClr val="4BACC6"/>
            </a:solidFill>
            <a:ln w="25400">
              <a:solidFill>
                <a:srgbClr val="FFFFFF"/>
              </a:solidFill>
              <a:miter lim="800000"/>
              <a:headEnd/>
              <a:tailEnd/>
            </a:ln>
          </p:spPr>
          <p:txBody>
            <a:bodyPr lIns="286660" tIns="34671" rIns="251989" bIns="34671" anchor="ctr"/>
            <a:lstStyle>
              <a:lvl1pPr>
                <a:spcBef>
                  <a:spcPct val="20000"/>
                </a:spcBef>
                <a:buFont typeface="Arial" panose="020B0604020202020204" pitchFamily="34" charset="0"/>
                <a:buChar char="•"/>
                <a:defRPr sz="32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marL="0" marR="0" lvl="0" indent="0" algn="ctr" defTabSz="914400" rtl="0" eaLnBrk="1" fontAlgn="base" latinLnBrk="0" hangingPunct="1">
                <a:lnSpc>
                  <a:spcPct val="100000"/>
                </a:lnSpc>
                <a:spcBef>
                  <a:spcPts val="500"/>
                </a:spcBef>
                <a:spcAft>
                  <a:spcPts val="538"/>
                </a:spcAft>
                <a:buClrTx/>
                <a:buSzTx/>
                <a:buFontTx/>
                <a:buNone/>
                <a:tabLst/>
                <a:defRPr/>
              </a:pPr>
              <a:r>
                <a:rPr kumimoji="0" lang="en-GB" altLang="en-US" sz="1500" b="1" i="1" u="none" strike="noStrike" kern="1200" cap="none" spc="0" normalizeH="0" baseline="0" noProof="0">
                  <a:ln>
                    <a:noFill/>
                  </a:ln>
                  <a:solidFill>
                    <a:srgbClr val="FFFFFF"/>
                  </a:solidFill>
                  <a:effectLst/>
                  <a:uLnTx/>
                  <a:uFillTx/>
                  <a:latin typeface="Calibri" panose="020F0502020204030204" pitchFamily="34" charset="0"/>
                  <a:ea typeface="MS PGothic" panose="020B0600070205080204" pitchFamily="34" charset="-128"/>
                  <a:cs typeface="Arial" panose="020B0604020202020204" pitchFamily="34" charset="0"/>
                </a:rPr>
                <a:t>Retailer</a:t>
              </a:r>
              <a:endParaRPr kumimoji="0" lang="vi-VN" altLang="en-US" sz="1500" b="0" i="0" u="none" strike="noStrike" kern="1200" cap="none" spc="0" normalizeH="0" baseline="0" noProof="0">
                <a:ln>
                  <a:noFill/>
                </a:ln>
                <a:solidFill>
                  <a:prstClr val="black"/>
                </a:solidFill>
                <a:effectLst/>
                <a:uLnTx/>
                <a:uFillTx/>
                <a:latin typeface="Arial" panose="020B0604020202020204" pitchFamily="34" charset="0"/>
                <a:ea typeface="MS PGothic" panose="020B0600070205080204" pitchFamily="34" charset="-128"/>
                <a:cs typeface="Arial" panose="020B0604020202020204" pitchFamily="34" charset="0"/>
              </a:endParaRPr>
            </a:p>
          </p:txBody>
        </p:sp>
      </p:grpSp>
      <p:sp>
        <p:nvSpPr>
          <p:cNvPr id="40" name="Down Arrow 39"/>
          <p:cNvSpPr/>
          <p:nvPr/>
        </p:nvSpPr>
        <p:spPr>
          <a:xfrm>
            <a:off x="1331912" y="4725144"/>
            <a:ext cx="412750" cy="6064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pitchFamily="34" charset="0"/>
              <a:ea typeface="MS PGothic" panose="020B0600070205080204" pitchFamily="34" charset="-128"/>
              <a:cs typeface="+mn-cs"/>
            </a:endParaRPr>
          </a:p>
        </p:txBody>
      </p:sp>
      <p:sp>
        <p:nvSpPr>
          <p:cNvPr id="41" name="Rectangle 40"/>
          <p:cNvSpPr/>
          <p:nvPr/>
        </p:nvSpPr>
        <p:spPr>
          <a:xfrm>
            <a:off x="144016" y="5453087"/>
            <a:ext cx="3637409" cy="646112"/>
          </a:xfrm>
          <a:prstGeom prst="rect">
            <a:avLst/>
          </a:prstGeom>
          <a:gradFill>
            <a:gsLst>
              <a:gs pos="75885">
                <a:srgbClr val="FFD7D6"/>
              </a:gs>
              <a:gs pos="0">
                <a:schemeClr val="accent2">
                  <a:tint val="50000"/>
                  <a:satMod val="300000"/>
                </a:schemeClr>
              </a:gs>
              <a:gs pos="35000">
                <a:schemeClr val="accent2">
                  <a:tint val="37000"/>
                  <a:satMod val="300000"/>
                </a:schemeClr>
              </a:gs>
              <a:gs pos="100000">
                <a:schemeClr val="accent2">
                  <a:tint val="15000"/>
                  <a:satMod val="350000"/>
                </a:schemeClr>
              </a:gs>
            </a:gsLst>
          </a:gradFill>
        </p:spPr>
        <p:style>
          <a:lnRef idx="1">
            <a:schemeClr val="accent2"/>
          </a:lnRef>
          <a:fillRef idx="2">
            <a:schemeClr val="accent2"/>
          </a:fillRef>
          <a:effectRef idx="1">
            <a:schemeClr val="accent2"/>
          </a:effectRef>
          <a:fontRef idx="minor">
            <a:schemeClr val="dk1"/>
          </a:fontRef>
        </p:style>
        <p:txBody>
          <a:bodyPr anchor="ctr"/>
          <a:lstStyle/>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Feed in bags, remaining feeds at the cages, environment</a:t>
            </a:r>
          </a:p>
        </p:txBody>
      </p:sp>
      <p:sp>
        <p:nvSpPr>
          <p:cNvPr id="42" name="Down Arrow 41"/>
          <p:cNvSpPr/>
          <p:nvPr/>
        </p:nvSpPr>
        <p:spPr>
          <a:xfrm>
            <a:off x="6032500" y="4725144"/>
            <a:ext cx="412750" cy="6064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pitchFamily="34" charset="0"/>
              <a:ea typeface="MS PGothic" panose="020B0600070205080204" pitchFamily="34" charset="-128"/>
              <a:cs typeface="+mn-cs"/>
            </a:endParaRPr>
          </a:p>
        </p:txBody>
      </p:sp>
      <p:sp>
        <p:nvSpPr>
          <p:cNvPr id="43" name="Rectangle 42"/>
          <p:cNvSpPr/>
          <p:nvPr/>
        </p:nvSpPr>
        <p:spPr>
          <a:xfrm>
            <a:off x="5694362" y="5453087"/>
            <a:ext cx="1323975" cy="646112"/>
          </a:xfrm>
          <a:prstGeom prst="rect">
            <a:avLst/>
          </a:prstGeom>
          <a:gradFill>
            <a:gsLst>
              <a:gs pos="75885">
                <a:srgbClr val="FFD7D6"/>
              </a:gs>
              <a:gs pos="0">
                <a:schemeClr val="accent2">
                  <a:tint val="50000"/>
                  <a:satMod val="300000"/>
                </a:schemeClr>
              </a:gs>
              <a:gs pos="35000">
                <a:schemeClr val="accent2">
                  <a:tint val="37000"/>
                  <a:satMod val="300000"/>
                </a:schemeClr>
              </a:gs>
              <a:gs pos="100000">
                <a:schemeClr val="accent2">
                  <a:tint val="15000"/>
                  <a:satMod val="350000"/>
                </a:schemeClr>
              </a:gs>
            </a:gsLst>
          </a:gradFill>
        </p:spPr>
        <p:style>
          <a:lnRef idx="1">
            <a:schemeClr val="accent2"/>
          </a:lnRef>
          <a:fillRef idx="2">
            <a:schemeClr val="accent2"/>
          </a:fillRef>
          <a:effectRef idx="1">
            <a:schemeClr val="accent2"/>
          </a:effectRef>
          <a:fontRef idx="minor">
            <a:schemeClr val="dk1"/>
          </a:fontRef>
        </p:style>
        <p:txBody>
          <a:bodyPr/>
          <a:lstStyle/>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Pork</a:t>
            </a:r>
          </a:p>
        </p:txBody>
      </p:sp>
      <p:sp>
        <p:nvSpPr>
          <p:cNvPr id="46" name="Rectangle 45"/>
          <p:cNvSpPr/>
          <p:nvPr/>
        </p:nvSpPr>
        <p:spPr>
          <a:xfrm>
            <a:off x="3968750" y="5453087"/>
            <a:ext cx="1323975" cy="646112"/>
          </a:xfrm>
          <a:prstGeom prst="rect">
            <a:avLst/>
          </a:prstGeom>
          <a:gradFill>
            <a:gsLst>
              <a:gs pos="75885">
                <a:srgbClr val="FFD7D6"/>
              </a:gs>
              <a:gs pos="0">
                <a:schemeClr val="accent2">
                  <a:tint val="50000"/>
                  <a:satMod val="300000"/>
                </a:schemeClr>
              </a:gs>
              <a:gs pos="35000">
                <a:schemeClr val="accent2">
                  <a:tint val="37000"/>
                  <a:satMod val="300000"/>
                </a:schemeClr>
              </a:gs>
              <a:gs pos="100000">
                <a:schemeClr val="accent2">
                  <a:tint val="15000"/>
                  <a:satMod val="350000"/>
                </a:schemeClr>
              </a:gs>
            </a:gsLst>
          </a:gradFill>
        </p:spPr>
        <p:style>
          <a:lnRef idx="1">
            <a:schemeClr val="accent2"/>
          </a:lnRef>
          <a:fillRef idx="2">
            <a:schemeClr val="accent2"/>
          </a:fillRef>
          <a:effectRef idx="1">
            <a:schemeClr val="accent2"/>
          </a:effectRef>
          <a:fontRef idx="minor">
            <a:schemeClr val="dk1"/>
          </a:fontRef>
        </p:style>
        <p:txBody>
          <a:bodyPr/>
          <a:lstStyle/>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Liver</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Kidney</a:t>
            </a:r>
          </a:p>
        </p:txBody>
      </p:sp>
      <p:sp>
        <p:nvSpPr>
          <p:cNvPr id="47" name="Down Arrow 46"/>
          <p:cNvSpPr/>
          <p:nvPr/>
        </p:nvSpPr>
        <p:spPr>
          <a:xfrm>
            <a:off x="4454525" y="4725144"/>
            <a:ext cx="412750" cy="6064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pitchFamily="34" charset="0"/>
              <a:ea typeface="MS PGothic" panose="020B0600070205080204" pitchFamily="34" charset="-128"/>
              <a:cs typeface="+mn-cs"/>
            </a:endParaRPr>
          </a:p>
        </p:txBody>
      </p:sp>
      <p:sp>
        <p:nvSpPr>
          <p:cNvPr id="49" name="Rounded Rectangle 48"/>
          <p:cNvSpPr/>
          <p:nvPr/>
        </p:nvSpPr>
        <p:spPr>
          <a:xfrm>
            <a:off x="3844925" y="5353074"/>
            <a:ext cx="3298825" cy="884238"/>
          </a:xfrm>
          <a:prstGeom prst="roundRect">
            <a:avLst/>
          </a:prstGeom>
          <a:noFill/>
        </p:spPr>
        <p:style>
          <a:lnRef idx="2">
            <a:schemeClr val="accent2"/>
          </a:lnRef>
          <a:fillRef idx="1">
            <a:schemeClr val="lt1"/>
          </a:fillRef>
          <a:effectRef idx="0">
            <a:schemeClr val="accent2"/>
          </a:effectRef>
          <a:fontRef idx="minor">
            <a:schemeClr val="dk1"/>
          </a:fontRef>
        </p:style>
        <p:txBody>
          <a:bodyPr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pitchFamily="34" charset="0"/>
              <a:ea typeface="MS PGothic" panose="020B0600070205080204" pitchFamily="34" charset="-128"/>
              <a:cs typeface="+mn-cs"/>
            </a:endParaRPr>
          </a:p>
        </p:txBody>
      </p:sp>
      <p:pic>
        <p:nvPicPr>
          <p:cNvPr id="50" name="Picture 4" descr="photo 1.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68750" y="2753643"/>
            <a:ext cx="1070792" cy="1428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 name="Picture 3" descr="photo 4.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29697" y="2857535"/>
            <a:ext cx="1044983" cy="1312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Rectangle 21"/>
          <p:cNvSpPr/>
          <p:nvPr/>
        </p:nvSpPr>
        <p:spPr>
          <a:xfrm>
            <a:off x="7288088" y="5458559"/>
            <a:ext cx="1855912" cy="646112"/>
          </a:xfrm>
          <a:prstGeom prst="rect">
            <a:avLst/>
          </a:prstGeom>
          <a:gradFill>
            <a:gsLst>
              <a:gs pos="75885">
                <a:srgbClr val="FFD7D6"/>
              </a:gs>
              <a:gs pos="0">
                <a:schemeClr val="accent2">
                  <a:tint val="50000"/>
                  <a:satMod val="300000"/>
                </a:schemeClr>
              </a:gs>
              <a:gs pos="35000">
                <a:schemeClr val="accent2">
                  <a:tint val="37000"/>
                  <a:satMod val="300000"/>
                </a:schemeClr>
              </a:gs>
              <a:gs pos="100000">
                <a:schemeClr val="accent2">
                  <a:tint val="15000"/>
                  <a:satMod val="350000"/>
                </a:schemeClr>
              </a:gs>
            </a:gsLst>
          </a:gradFill>
        </p:spPr>
        <p:style>
          <a:lnRef idx="1">
            <a:schemeClr val="accent2"/>
          </a:lnRef>
          <a:fillRef idx="2">
            <a:schemeClr val="accent2"/>
          </a:fillRef>
          <a:effectRef idx="1">
            <a:schemeClr val="accent2"/>
          </a:effectRef>
          <a:fontRef idx="minor">
            <a:schemeClr val="dk1"/>
          </a:fontRef>
        </p:style>
        <p:txBody>
          <a:bodyPr anchor="ctr"/>
          <a:lstStyle/>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a:ea typeface="+mn-ea"/>
                <a:cs typeface="+mn-cs"/>
              </a:rPr>
              <a:t>Consumption survey</a:t>
            </a:r>
          </a:p>
        </p:txBody>
      </p:sp>
      <p:sp>
        <p:nvSpPr>
          <p:cNvPr id="23" name="Rectangle 2">
            <a:extLst>
              <a:ext uri="{FF2B5EF4-FFF2-40B4-BE49-F238E27FC236}">
                <a16:creationId xmlns:a16="http://schemas.microsoft.com/office/drawing/2014/main" id="{78B70C7A-6CE6-4A1E-B19F-9E5313B49460}"/>
              </a:ext>
            </a:extLst>
          </p:cNvPr>
          <p:cNvSpPr>
            <a:spLocks noChangeArrowheads="1"/>
          </p:cNvSpPr>
          <p:nvPr/>
        </p:nvSpPr>
        <p:spPr bwMode="auto">
          <a:xfrm>
            <a:off x="0" y="-81880"/>
            <a:ext cx="9144000" cy="1143000"/>
          </a:xfrm>
          <a:prstGeom prst="rect">
            <a:avLst/>
          </a:prstGeom>
          <a:solidFill>
            <a:srgbClr val="6600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buFont typeface="Arial" pitchFamily="34" charset="0"/>
              <a:buChar char="•"/>
              <a:defRPr sz="3200">
                <a:solidFill>
                  <a:schemeClr val="tx1"/>
                </a:solidFill>
                <a:latin typeface="Calibri" pitchFamily="34" charset="0"/>
                <a:ea typeface="MS PGothic" pitchFamily="34"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MS PGothic" pitchFamily="34"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MS PGothic" pitchFamily="34"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MS PGothic" pitchFamily="34" charset="-128"/>
              </a:defRPr>
            </a:lvl9pPr>
          </a:lstStyle>
          <a:p>
            <a:pPr marL="0" marR="0" lvl="0" indent="0" algn="ctr" defTabSz="914400" rtl="0" eaLnBrk="1" fontAlgn="base" latinLnBrk="0" hangingPunct="1">
              <a:lnSpc>
                <a:spcPct val="100000"/>
              </a:lnSpc>
              <a:spcBef>
                <a:spcPct val="0"/>
              </a:spcBef>
              <a:spcAft>
                <a:spcPct val="0"/>
              </a:spcAft>
              <a:buClrTx/>
              <a:buSzTx/>
              <a:buFont typeface="Arial" pitchFamily="34" charset="0"/>
              <a:buNone/>
              <a:tabLst/>
              <a:defRPr/>
            </a:pPr>
            <a:r>
              <a:rPr kumimoji="0" lang="en-GB" altLang="en-US" sz="2400" b="0" i="0" u="none" strike="noStrike" kern="1200" cap="none" spc="0" normalizeH="0" baseline="0" noProof="0" dirty="0" err="1">
                <a:ln>
                  <a:noFill/>
                </a:ln>
                <a:solidFill>
                  <a:prstClr val="white"/>
                </a:solidFill>
                <a:effectLst/>
                <a:uLnTx/>
                <a:uFillTx/>
                <a:latin typeface="Optima"/>
                <a:ea typeface="MS PGothic" pitchFamily="34" charset="-128"/>
                <a:cs typeface="Arial" charset="0"/>
              </a:rPr>
              <a:t>PigRISK</a:t>
            </a:r>
            <a:r>
              <a:rPr kumimoji="0" lang="en-GB" altLang="en-US" sz="2400" b="0" i="0" u="none" strike="noStrike" kern="1200" cap="none" spc="0" normalizeH="0" baseline="0" noProof="0" dirty="0">
                <a:ln>
                  <a:noFill/>
                </a:ln>
                <a:solidFill>
                  <a:prstClr val="white"/>
                </a:solidFill>
                <a:effectLst/>
                <a:uLnTx/>
                <a:uFillTx/>
                <a:latin typeface="Optima"/>
                <a:ea typeface="MS PGothic" pitchFamily="34" charset="-128"/>
                <a:cs typeface="Arial" charset="0"/>
              </a:rPr>
              <a:t> project (2012-2017)</a:t>
            </a:r>
            <a:endParaRPr kumimoji="0" lang="en-AU" altLang="en-US" sz="2400" b="0" i="1" u="none" strike="noStrike" kern="1200" cap="none" spc="0" normalizeH="0" baseline="0" noProof="0" dirty="0">
              <a:ln>
                <a:noFill/>
              </a:ln>
              <a:solidFill>
                <a:prstClr val="white"/>
              </a:solidFill>
              <a:effectLst/>
              <a:uLnTx/>
              <a:uFillTx/>
              <a:latin typeface="Calibri" pitchFamily="34" charset="0"/>
              <a:ea typeface="MS PGothic" pitchFamily="34" charset="-128"/>
              <a:cs typeface="Arial" charset="0"/>
            </a:endParaRPr>
          </a:p>
          <a:p>
            <a:pPr marL="0" marR="0" lvl="0" indent="0" algn="ctr" defTabSz="914400" rtl="0" eaLnBrk="1" fontAlgn="base" latinLnBrk="0" hangingPunct="1">
              <a:lnSpc>
                <a:spcPct val="100000"/>
              </a:lnSpc>
              <a:spcBef>
                <a:spcPct val="0"/>
              </a:spcBef>
              <a:spcAft>
                <a:spcPct val="0"/>
              </a:spcAft>
              <a:buClrTx/>
              <a:buSzTx/>
              <a:buFont typeface="Arial" pitchFamily="34" charset="0"/>
              <a:buNone/>
              <a:tabLst/>
              <a:defRPr/>
            </a:pPr>
            <a:r>
              <a:rPr kumimoji="0" lang="en-GB" altLang="en-US" sz="2400" b="1" i="0" u="none" strike="noStrike" kern="1200" cap="none" spc="0" normalizeH="0" baseline="0" noProof="0" dirty="0">
                <a:ln>
                  <a:noFill/>
                </a:ln>
                <a:solidFill>
                  <a:prstClr val="white"/>
                </a:solidFill>
                <a:effectLst/>
                <a:uLnTx/>
                <a:uFillTx/>
                <a:latin typeface="Calibri" pitchFamily="34" charset="0"/>
                <a:ea typeface="MS PGothic" pitchFamily="34" charset="-128"/>
                <a:cs typeface="Arial" charset="0"/>
              </a:rPr>
              <a:t>Food safety risk assessment along the pork value chain</a:t>
            </a:r>
            <a:r>
              <a:rPr kumimoji="0" lang="en-GB" altLang="en-US" sz="2200" b="0" i="0" u="none" strike="noStrike" kern="1200" cap="none" spc="0" normalizeH="0" baseline="0" noProof="0" dirty="0">
                <a:ln>
                  <a:noFill/>
                </a:ln>
                <a:solidFill>
                  <a:prstClr val="black"/>
                </a:solidFill>
                <a:effectLst/>
                <a:uLnTx/>
                <a:uFillTx/>
                <a:latin typeface="Optima"/>
                <a:ea typeface="MS PGothic" pitchFamily="34" charset="-128"/>
                <a:cs typeface="Arial" charset="0"/>
              </a:rPr>
              <a:t> </a:t>
            </a:r>
          </a:p>
        </p:txBody>
      </p:sp>
      <p:sp>
        <p:nvSpPr>
          <p:cNvPr id="24" name="TextBox 23">
            <a:extLst>
              <a:ext uri="{FF2B5EF4-FFF2-40B4-BE49-F238E27FC236}">
                <a16:creationId xmlns:a16="http://schemas.microsoft.com/office/drawing/2014/main" id="{5FDDF628-12BE-4981-A39B-A7126A034BAC}"/>
              </a:ext>
            </a:extLst>
          </p:cNvPr>
          <p:cNvSpPr txBox="1"/>
          <p:nvPr/>
        </p:nvSpPr>
        <p:spPr bwMode="auto">
          <a:xfrm>
            <a:off x="6276624" y="6421978"/>
            <a:ext cx="2808312" cy="454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0" marR="0" lvl="0" indent="0" algn="ctr" defTabSz="914400" rtl="0" eaLnBrk="1" fontAlgn="auto" latinLnBrk="0" hangingPunct="1">
              <a:lnSpc>
                <a:spcPts val="32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a:ea typeface="+mn-ea"/>
                <a:cs typeface="+mn-cs"/>
              </a:rPr>
              <a:t>Sinh Dang et al, 2017</a:t>
            </a:r>
          </a:p>
        </p:txBody>
      </p:sp>
    </p:spTree>
    <p:extLst>
      <p:ext uri="{BB962C8B-B14F-4D97-AF65-F5344CB8AC3E}">
        <p14:creationId xmlns:p14="http://schemas.microsoft.com/office/powerpoint/2010/main" val="25502273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0" y="0"/>
            <a:ext cx="8229600" cy="1143000"/>
          </a:xfrm>
          <a:prstGeom prst="rect">
            <a:avLst/>
          </a:prstGeom>
        </p:spPr>
        <p:txBody>
          <a:bodyPr/>
          <a:lstStyle/>
          <a:p>
            <a:r>
              <a:rPr lang="en-US" sz="3500" dirty="0">
                <a:solidFill>
                  <a:schemeClr val="bg1"/>
                </a:solidFill>
                <a:latin typeface="+mn-lt"/>
              </a:rPr>
              <a:t>Risk assessment</a:t>
            </a:r>
          </a:p>
        </p:txBody>
      </p:sp>
      <p:sp>
        <p:nvSpPr>
          <p:cNvPr id="5" name="Rectangle 4"/>
          <p:cNvSpPr/>
          <p:nvPr/>
        </p:nvSpPr>
        <p:spPr>
          <a:xfrm>
            <a:off x="-36512" y="4941168"/>
            <a:ext cx="8411029" cy="677108"/>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900" b="0" i="0" u="none" strike="noStrike" kern="1200" cap="none" spc="0" normalizeH="0" baseline="0" noProof="0" dirty="0">
                <a:ln>
                  <a:noFill/>
                </a:ln>
                <a:solidFill>
                  <a:prstClr val="black"/>
                </a:solidFill>
                <a:effectLst/>
                <a:uLnTx/>
                <a:uFillTx/>
                <a:latin typeface="Calibri"/>
                <a:ea typeface="ＭＳ Ｐゴシック" pitchFamily="4" charset="-128"/>
                <a:cs typeface="Arial" charset="0"/>
              </a:rPr>
              <a:t>The annual incidence of foodborne salmonellosis in the Asian region including Vietnam was 1% (range 0.2-7%) (</a:t>
            </a:r>
            <a:r>
              <a:rPr kumimoji="0" lang="en-US" sz="1900" b="0" i="0" u="none" strike="noStrike" kern="1200" cap="none" spc="0" normalizeH="0" baseline="0" noProof="0" dirty="0" err="1">
                <a:ln>
                  <a:noFill/>
                </a:ln>
                <a:solidFill>
                  <a:prstClr val="black"/>
                </a:solidFill>
                <a:effectLst/>
                <a:uLnTx/>
                <a:uFillTx/>
                <a:latin typeface="Calibri"/>
                <a:ea typeface="ＭＳ Ｐゴシック" pitchFamily="4" charset="-128"/>
                <a:cs typeface="Arial" charset="0"/>
                <a:hlinkClick r:id="rId2" action="ppaction://hlinkfile" tooltip="Havelaar, 2015 #50"/>
              </a:rPr>
              <a:t>Havelaar</a:t>
            </a:r>
            <a:r>
              <a:rPr kumimoji="0" lang="en-US" sz="1900" b="0" i="0" u="none" strike="noStrike" kern="1200" cap="none" spc="0" normalizeH="0" baseline="0" noProof="0" dirty="0">
                <a:ln>
                  <a:noFill/>
                </a:ln>
                <a:solidFill>
                  <a:prstClr val="black"/>
                </a:solidFill>
                <a:effectLst/>
                <a:uLnTx/>
                <a:uFillTx/>
                <a:latin typeface="Calibri"/>
                <a:ea typeface="ＭＳ Ｐゴシック" pitchFamily="4" charset="-128"/>
                <a:cs typeface="Arial" charset="0"/>
                <a:hlinkClick r:id="rId2" action="ppaction://hlinkfile" tooltip="Havelaar, 2015 #50"/>
              </a:rPr>
              <a:t> 2015</a:t>
            </a:r>
            <a:r>
              <a:rPr kumimoji="0" lang="en-US" sz="1900" b="0" i="0" u="none" strike="noStrike" kern="1200" cap="none" spc="0" normalizeH="0" baseline="0" noProof="0" dirty="0">
                <a:ln>
                  <a:noFill/>
                </a:ln>
                <a:solidFill>
                  <a:prstClr val="black"/>
                </a:solidFill>
                <a:effectLst/>
                <a:uLnTx/>
                <a:uFillTx/>
                <a:latin typeface="Calibri"/>
                <a:ea typeface="ＭＳ Ｐゴシック" pitchFamily="4" charset="-128"/>
                <a:cs typeface="Arial" charset="0"/>
              </a:rPr>
              <a:t>)</a:t>
            </a:r>
          </a:p>
        </p:txBody>
      </p:sp>
      <p:graphicFrame>
        <p:nvGraphicFramePr>
          <p:cNvPr id="9" name="Table 8"/>
          <p:cNvGraphicFramePr>
            <a:graphicFrameLocks noGrp="1"/>
          </p:cNvGraphicFramePr>
          <p:nvPr/>
        </p:nvGraphicFramePr>
        <p:xfrm>
          <a:off x="22983" y="1699156"/>
          <a:ext cx="7620000" cy="3166393"/>
        </p:xfrm>
        <a:graphic>
          <a:graphicData uri="http://schemas.openxmlformats.org/drawingml/2006/table">
            <a:tbl>
              <a:tblPr firstRow="1" firstCol="1" bandRow="1">
                <a:tableStyleId>{9D7B26C5-4107-4FEC-AEDC-1716B250A1EF}</a:tableStyleId>
              </a:tblPr>
              <a:tblGrid>
                <a:gridCol w="3919492">
                  <a:extLst>
                    <a:ext uri="{9D8B030D-6E8A-4147-A177-3AD203B41FA5}">
                      <a16:colId xmlns:a16="http://schemas.microsoft.com/office/drawing/2014/main" val="20000"/>
                    </a:ext>
                  </a:extLst>
                </a:gridCol>
                <a:gridCol w="3700508">
                  <a:extLst>
                    <a:ext uri="{9D8B030D-6E8A-4147-A177-3AD203B41FA5}">
                      <a16:colId xmlns:a16="http://schemas.microsoft.com/office/drawing/2014/main" val="20001"/>
                    </a:ext>
                  </a:extLst>
                </a:gridCol>
              </a:tblGrid>
              <a:tr h="609600">
                <a:tc>
                  <a:txBody>
                    <a:bodyPr/>
                    <a:lstStyle/>
                    <a:p>
                      <a:pPr marL="0" marR="0" algn="ctr">
                        <a:lnSpc>
                          <a:spcPct val="100000"/>
                        </a:lnSpc>
                        <a:spcBef>
                          <a:spcPts val="0"/>
                        </a:spcBef>
                        <a:spcAft>
                          <a:spcPts val="0"/>
                        </a:spcAft>
                      </a:pPr>
                      <a:r>
                        <a:rPr lang="en-US" sz="1800" dirty="0">
                          <a:effectLst/>
                        </a:rPr>
                        <a:t>Age and gender groups</a:t>
                      </a:r>
                      <a:endParaRPr lang="en-US" sz="2400" dirty="0">
                        <a:effectLst/>
                        <a:latin typeface="Calibri"/>
                        <a:ea typeface="Calibri"/>
                        <a:cs typeface="Times New Roman"/>
                      </a:endParaRPr>
                    </a:p>
                  </a:txBody>
                  <a:tcPr marL="68580" marR="68580" marT="0" marB="0" anchor="ctr"/>
                </a:tc>
                <a:tc>
                  <a:txBody>
                    <a:bodyPr/>
                    <a:lstStyle/>
                    <a:p>
                      <a:pPr marL="0" marR="0" algn="ctr">
                        <a:lnSpc>
                          <a:spcPct val="100000"/>
                        </a:lnSpc>
                        <a:spcBef>
                          <a:spcPts val="0"/>
                        </a:spcBef>
                        <a:spcAft>
                          <a:spcPts val="0"/>
                        </a:spcAft>
                      </a:pPr>
                      <a:r>
                        <a:rPr lang="en-US" sz="1800" dirty="0">
                          <a:effectLst/>
                        </a:rPr>
                        <a:t>Estimated annual salmonellosis incidence rate (Mean (90% CI)) (%)</a:t>
                      </a:r>
                      <a:endParaRPr lang="en-US" sz="2400" dirty="0">
                        <a:effectLst/>
                        <a:latin typeface="Calibri"/>
                        <a:ea typeface="Calibri"/>
                        <a:cs typeface="Times New Roman"/>
                      </a:endParaRPr>
                    </a:p>
                  </a:txBody>
                  <a:tcPr marL="68580" marR="68580" marT="0" marB="0" anchor="ctr"/>
                </a:tc>
                <a:extLst>
                  <a:ext uri="{0D108BD9-81ED-4DB2-BD59-A6C34878D82A}">
                    <a16:rowId xmlns:a16="http://schemas.microsoft.com/office/drawing/2014/main" val="10000"/>
                  </a:ext>
                </a:extLst>
              </a:tr>
              <a:tr h="518601">
                <a:tc>
                  <a:txBody>
                    <a:bodyPr/>
                    <a:lstStyle/>
                    <a:p>
                      <a:pPr marL="0" marR="0" indent="127000" algn="ctr">
                        <a:lnSpc>
                          <a:spcPct val="100000"/>
                        </a:lnSpc>
                        <a:spcBef>
                          <a:spcPts val="0"/>
                        </a:spcBef>
                        <a:spcAft>
                          <a:spcPts val="0"/>
                        </a:spcAft>
                      </a:pPr>
                      <a:r>
                        <a:rPr lang="en-US" sz="1800" b="0" dirty="0">
                          <a:effectLst/>
                        </a:rPr>
                        <a:t>Children (under 5 years old)</a:t>
                      </a:r>
                      <a:endParaRPr lang="en-US" sz="2400" b="0" dirty="0">
                        <a:effectLst/>
                        <a:latin typeface="Calibri"/>
                        <a:ea typeface="Calibri"/>
                        <a:cs typeface="Times New Roman"/>
                      </a:endParaRPr>
                    </a:p>
                  </a:txBody>
                  <a:tcPr marL="68580" marR="68580" marT="0" marB="0" anchor="ctr">
                    <a:noFill/>
                  </a:tcPr>
                </a:tc>
                <a:tc>
                  <a:txBody>
                    <a:bodyPr/>
                    <a:lstStyle/>
                    <a:p>
                      <a:pPr marL="0" marR="0" algn="ctr">
                        <a:lnSpc>
                          <a:spcPct val="100000"/>
                        </a:lnSpc>
                        <a:spcBef>
                          <a:spcPts val="0"/>
                        </a:spcBef>
                        <a:spcAft>
                          <a:spcPts val="0"/>
                        </a:spcAft>
                      </a:pPr>
                      <a:r>
                        <a:rPr lang="en-US" sz="1800">
                          <a:effectLst/>
                        </a:rPr>
                        <a:t>11.18 (0 – 45.05)</a:t>
                      </a:r>
                      <a:endParaRPr lang="en-US" sz="2400">
                        <a:effectLst/>
                        <a:latin typeface="Calibri"/>
                        <a:ea typeface="Calibri"/>
                        <a:cs typeface="Times New Roman"/>
                      </a:endParaRPr>
                    </a:p>
                  </a:txBody>
                  <a:tcPr marL="68580" marR="68580" marT="0" marB="0" anchor="ctr">
                    <a:noFill/>
                  </a:tcPr>
                </a:tc>
                <a:extLst>
                  <a:ext uri="{0D108BD9-81ED-4DB2-BD59-A6C34878D82A}">
                    <a16:rowId xmlns:a16="http://schemas.microsoft.com/office/drawing/2014/main" val="10001"/>
                  </a:ext>
                </a:extLst>
              </a:tr>
              <a:tr h="482389">
                <a:tc>
                  <a:txBody>
                    <a:bodyPr/>
                    <a:lstStyle/>
                    <a:p>
                      <a:pPr marL="0" marR="0" indent="127000" algn="ctr">
                        <a:lnSpc>
                          <a:spcPct val="100000"/>
                        </a:lnSpc>
                        <a:spcBef>
                          <a:spcPts val="0"/>
                        </a:spcBef>
                        <a:spcAft>
                          <a:spcPts val="0"/>
                        </a:spcAft>
                      </a:pPr>
                      <a:r>
                        <a:rPr lang="en-US" sz="1800" b="0" dirty="0">
                          <a:effectLst/>
                        </a:rPr>
                        <a:t>Adult female (6-60 years old)</a:t>
                      </a:r>
                      <a:endParaRPr lang="en-US" sz="2400" b="0" dirty="0">
                        <a:effectLst/>
                        <a:latin typeface="Calibri"/>
                        <a:ea typeface="Calibri"/>
                        <a:cs typeface="Times New Roman"/>
                      </a:endParaRPr>
                    </a:p>
                  </a:txBody>
                  <a:tcPr marL="68580" marR="68580" marT="0" marB="0" anchor="ctr"/>
                </a:tc>
                <a:tc>
                  <a:txBody>
                    <a:bodyPr/>
                    <a:lstStyle/>
                    <a:p>
                      <a:pPr marL="0" marR="0" algn="ctr">
                        <a:lnSpc>
                          <a:spcPct val="100000"/>
                        </a:lnSpc>
                        <a:spcBef>
                          <a:spcPts val="0"/>
                        </a:spcBef>
                        <a:spcAft>
                          <a:spcPts val="0"/>
                        </a:spcAft>
                      </a:pPr>
                      <a:r>
                        <a:rPr lang="en-US" sz="1800">
                          <a:effectLst/>
                        </a:rPr>
                        <a:t>16.41 (0.01 – 53.86)</a:t>
                      </a:r>
                      <a:endParaRPr lang="en-US" sz="2400">
                        <a:effectLst/>
                        <a:latin typeface="Calibri"/>
                        <a:ea typeface="Calibri"/>
                        <a:cs typeface="Times New Roman"/>
                      </a:endParaRPr>
                    </a:p>
                  </a:txBody>
                  <a:tcPr marL="68580" marR="68580" marT="0" marB="0" anchor="ctr"/>
                </a:tc>
                <a:extLst>
                  <a:ext uri="{0D108BD9-81ED-4DB2-BD59-A6C34878D82A}">
                    <a16:rowId xmlns:a16="http://schemas.microsoft.com/office/drawing/2014/main" val="10002"/>
                  </a:ext>
                </a:extLst>
              </a:tr>
              <a:tr h="518601">
                <a:tc>
                  <a:txBody>
                    <a:bodyPr/>
                    <a:lstStyle/>
                    <a:p>
                      <a:pPr marL="0" marR="0" indent="127000" algn="ctr">
                        <a:lnSpc>
                          <a:spcPct val="100000"/>
                        </a:lnSpc>
                        <a:spcBef>
                          <a:spcPts val="0"/>
                        </a:spcBef>
                        <a:spcAft>
                          <a:spcPts val="0"/>
                        </a:spcAft>
                      </a:pPr>
                      <a:r>
                        <a:rPr lang="en-US" sz="1800" b="0" dirty="0">
                          <a:effectLst/>
                        </a:rPr>
                        <a:t>Adult male (6-60 years old)</a:t>
                      </a:r>
                      <a:endParaRPr lang="en-US" sz="2400" b="0" dirty="0">
                        <a:effectLst/>
                        <a:latin typeface="Calibri"/>
                        <a:ea typeface="Calibri"/>
                        <a:cs typeface="Times New Roman"/>
                      </a:endParaRPr>
                    </a:p>
                  </a:txBody>
                  <a:tcPr marL="68580" marR="68580" marT="0" marB="0" anchor="ctr">
                    <a:noFill/>
                  </a:tcPr>
                </a:tc>
                <a:tc>
                  <a:txBody>
                    <a:bodyPr/>
                    <a:lstStyle/>
                    <a:p>
                      <a:pPr marL="0" marR="0" algn="ctr">
                        <a:lnSpc>
                          <a:spcPct val="100000"/>
                        </a:lnSpc>
                        <a:spcBef>
                          <a:spcPts val="0"/>
                        </a:spcBef>
                        <a:spcAft>
                          <a:spcPts val="0"/>
                        </a:spcAft>
                      </a:pPr>
                      <a:r>
                        <a:rPr lang="en-US" sz="1800">
                          <a:effectLst/>
                        </a:rPr>
                        <a:t>19.29 (0.04 – 59.06)</a:t>
                      </a:r>
                      <a:endParaRPr lang="en-US" sz="2400">
                        <a:effectLst/>
                        <a:latin typeface="Calibri"/>
                        <a:ea typeface="Calibri"/>
                        <a:cs typeface="Times New Roman"/>
                      </a:endParaRPr>
                    </a:p>
                  </a:txBody>
                  <a:tcPr marL="68580" marR="68580" marT="0" marB="0" anchor="ctr">
                    <a:noFill/>
                  </a:tcPr>
                </a:tc>
                <a:extLst>
                  <a:ext uri="{0D108BD9-81ED-4DB2-BD59-A6C34878D82A}">
                    <a16:rowId xmlns:a16="http://schemas.microsoft.com/office/drawing/2014/main" val="10003"/>
                  </a:ext>
                </a:extLst>
              </a:tr>
              <a:tr h="518601">
                <a:tc>
                  <a:txBody>
                    <a:bodyPr/>
                    <a:lstStyle/>
                    <a:p>
                      <a:pPr marL="0" marR="0" indent="127000" algn="ctr">
                        <a:lnSpc>
                          <a:spcPct val="100000"/>
                        </a:lnSpc>
                        <a:spcBef>
                          <a:spcPts val="0"/>
                        </a:spcBef>
                        <a:spcAft>
                          <a:spcPts val="0"/>
                        </a:spcAft>
                      </a:pPr>
                      <a:r>
                        <a:rPr lang="en-US" sz="1800" b="0" dirty="0">
                          <a:effectLst/>
                        </a:rPr>
                        <a:t>Elder (over 60 years old)</a:t>
                      </a:r>
                      <a:endParaRPr lang="en-US" sz="2400" b="0" dirty="0">
                        <a:effectLst/>
                        <a:latin typeface="Calibri"/>
                        <a:ea typeface="Calibri"/>
                        <a:cs typeface="Times New Roman"/>
                      </a:endParaRPr>
                    </a:p>
                  </a:txBody>
                  <a:tcPr marL="68580" marR="68580" marT="0" marB="0" anchor="ctr"/>
                </a:tc>
                <a:tc>
                  <a:txBody>
                    <a:bodyPr/>
                    <a:lstStyle/>
                    <a:p>
                      <a:pPr marL="0" marR="0" algn="ctr">
                        <a:lnSpc>
                          <a:spcPct val="100000"/>
                        </a:lnSpc>
                        <a:spcBef>
                          <a:spcPts val="0"/>
                        </a:spcBef>
                        <a:spcAft>
                          <a:spcPts val="0"/>
                        </a:spcAft>
                      </a:pPr>
                      <a:r>
                        <a:rPr lang="en-US" sz="1800" dirty="0">
                          <a:effectLst/>
                        </a:rPr>
                        <a:t>20.41 (0.09 – 60.76)</a:t>
                      </a:r>
                      <a:endParaRPr lang="en-US" sz="2400" dirty="0">
                        <a:effectLst/>
                        <a:latin typeface="Calibri"/>
                        <a:ea typeface="Calibri"/>
                        <a:cs typeface="Times New Roman"/>
                      </a:endParaRPr>
                    </a:p>
                  </a:txBody>
                  <a:tcPr marL="68580" marR="68580" marT="0" marB="0" anchor="ctr"/>
                </a:tc>
                <a:extLst>
                  <a:ext uri="{0D108BD9-81ED-4DB2-BD59-A6C34878D82A}">
                    <a16:rowId xmlns:a16="http://schemas.microsoft.com/office/drawing/2014/main" val="10004"/>
                  </a:ext>
                </a:extLst>
              </a:tr>
              <a:tr h="518601">
                <a:tc>
                  <a:txBody>
                    <a:bodyPr/>
                    <a:lstStyle/>
                    <a:p>
                      <a:pPr marL="0" marR="0" algn="ctr">
                        <a:lnSpc>
                          <a:spcPct val="100000"/>
                        </a:lnSpc>
                        <a:spcBef>
                          <a:spcPts val="0"/>
                        </a:spcBef>
                        <a:spcAft>
                          <a:spcPts val="0"/>
                        </a:spcAft>
                      </a:pPr>
                      <a:r>
                        <a:rPr lang="en-US" sz="2000" dirty="0">
                          <a:effectLst/>
                        </a:rPr>
                        <a:t>Overall</a:t>
                      </a:r>
                      <a:endParaRPr lang="en-US" sz="2000" dirty="0">
                        <a:effectLst/>
                        <a:latin typeface="Calibri"/>
                        <a:ea typeface="Calibri"/>
                        <a:cs typeface="Times New Roman"/>
                      </a:endParaRPr>
                    </a:p>
                  </a:txBody>
                  <a:tcPr marL="68580" marR="68580" marT="0" marB="0" anchor="ctr">
                    <a:noFill/>
                  </a:tcPr>
                </a:tc>
                <a:tc>
                  <a:txBody>
                    <a:bodyPr/>
                    <a:lstStyle/>
                    <a:p>
                      <a:pPr marL="0" marR="0" algn="ctr">
                        <a:lnSpc>
                          <a:spcPct val="100000"/>
                        </a:lnSpc>
                        <a:spcBef>
                          <a:spcPts val="0"/>
                        </a:spcBef>
                        <a:spcAft>
                          <a:spcPts val="0"/>
                        </a:spcAft>
                      </a:pPr>
                      <a:r>
                        <a:rPr lang="en-US" sz="2000" b="1" dirty="0">
                          <a:effectLst/>
                        </a:rPr>
                        <a:t>17.7 (0.89 – 45.96)</a:t>
                      </a:r>
                      <a:endParaRPr lang="en-US" sz="2000" b="1" dirty="0">
                        <a:effectLst/>
                        <a:latin typeface="Calibri"/>
                        <a:ea typeface="Calibri"/>
                        <a:cs typeface="Times New Roman"/>
                      </a:endParaRPr>
                    </a:p>
                  </a:txBody>
                  <a:tcPr marL="68580" marR="68580" marT="0" marB="0" anchor="ctr">
                    <a:noFill/>
                  </a:tcPr>
                </a:tc>
                <a:extLst>
                  <a:ext uri="{0D108BD9-81ED-4DB2-BD59-A6C34878D82A}">
                    <a16:rowId xmlns:a16="http://schemas.microsoft.com/office/drawing/2014/main" val="10005"/>
                  </a:ext>
                </a:extLst>
              </a:tr>
            </a:tbl>
          </a:graphicData>
        </a:graphic>
      </p:graphicFrame>
      <p:sp>
        <p:nvSpPr>
          <p:cNvPr id="6" name="TextBox 5"/>
          <p:cNvSpPr txBox="1"/>
          <p:nvPr/>
        </p:nvSpPr>
        <p:spPr bwMode="auto">
          <a:xfrm>
            <a:off x="3995936" y="6266348"/>
            <a:ext cx="518457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1" i="1" u="none" strike="noStrike" kern="1200" cap="none" spc="0" normalizeH="0" baseline="0" noProof="0" dirty="0">
                <a:ln>
                  <a:noFill/>
                </a:ln>
                <a:solidFill>
                  <a:prstClr val="black"/>
                </a:solidFill>
                <a:effectLst/>
                <a:uLnTx/>
                <a:uFillTx/>
                <a:latin typeface="Calibri" pitchFamily="34" charset="0"/>
                <a:ea typeface="ＭＳ Ｐゴシック" pitchFamily="4" charset="-128"/>
                <a:cs typeface="Arial" charset="0"/>
              </a:rPr>
              <a:t>Dang Xuan Sinh et al, 2017, Hanh Tran et al, 2017</a:t>
            </a:r>
          </a:p>
        </p:txBody>
      </p:sp>
      <p:sp>
        <p:nvSpPr>
          <p:cNvPr id="2" name="TextBox 1">
            <a:extLst>
              <a:ext uri="{FF2B5EF4-FFF2-40B4-BE49-F238E27FC236}">
                <a16:creationId xmlns:a16="http://schemas.microsoft.com/office/drawing/2014/main" id="{7C5BBB9C-75C6-41DB-A73B-6E04CEDC147B}"/>
              </a:ext>
            </a:extLst>
          </p:cNvPr>
          <p:cNvSpPr txBox="1"/>
          <p:nvPr/>
        </p:nvSpPr>
        <p:spPr bwMode="auto">
          <a:xfrm>
            <a:off x="251520" y="1196752"/>
            <a:ext cx="7704856" cy="518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0" marR="0" lvl="0" indent="0" algn="l" defTabSz="914400" rtl="0" eaLnBrk="1" fontAlgn="auto" latinLnBrk="0" hangingPunct="1">
              <a:lnSpc>
                <a:spcPts val="32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Calibri"/>
                <a:ea typeface="+mn-ea"/>
                <a:cs typeface="+mn-cs"/>
              </a:rPr>
              <a:t>QMRA for salmonellosis</a:t>
            </a:r>
            <a:endParaRPr kumimoji="0" lang="en-US" sz="3000" b="0" i="0" u="none" strike="noStrike" kern="1200" cap="none" spc="0" normalizeH="0" baseline="0" noProof="0" dirty="0">
              <a:ln>
                <a:noFill/>
              </a:ln>
              <a:solidFill>
                <a:prstClr val="black"/>
              </a:solidFill>
              <a:effectLst/>
              <a:uLnTx/>
              <a:uFillTx/>
              <a:latin typeface="Calibri"/>
              <a:ea typeface="+mn-ea"/>
              <a:cs typeface="+mn-cs"/>
            </a:endParaRPr>
          </a:p>
        </p:txBody>
      </p:sp>
      <p:sp>
        <p:nvSpPr>
          <p:cNvPr id="8" name="TextBox 7">
            <a:extLst>
              <a:ext uri="{FF2B5EF4-FFF2-40B4-BE49-F238E27FC236}">
                <a16:creationId xmlns:a16="http://schemas.microsoft.com/office/drawing/2014/main" id="{018D5DCF-5F5E-405E-8020-320553E9E6EA}"/>
              </a:ext>
            </a:extLst>
          </p:cNvPr>
          <p:cNvSpPr txBox="1"/>
          <p:nvPr/>
        </p:nvSpPr>
        <p:spPr bwMode="auto">
          <a:xfrm>
            <a:off x="226368" y="5747744"/>
            <a:ext cx="7704856" cy="508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0" marR="0" lvl="0" indent="0" algn="l" defTabSz="914400" rtl="0" eaLnBrk="1" fontAlgn="auto" latinLnBrk="0" hangingPunct="1">
              <a:lnSpc>
                <a:spcPts val="32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Calibri"/>
                <a:ea typeface="+mn-ea"/>
                <a:cs typeface="+mn-cs"/>
              </a:rPr>
              <a:t>Chemical risk assessment: minimal risks</a:t>
            </a:r>
            <a:endParaRPr kumimoji="0" lang="en-US" sz="30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870389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ltLang="en-US" dirty="0"/>
              <a:t>Economic impact of food borne diseases</a:t>
            </a:r>
            <a:endParaRPr lang="en-US" dirty="0"/>
          </a:p>
        </p:txBody>
      </p:sp>
      <p:sp>
        <p:nvSpPr>
          <p:cNvPr id="18437" name="Content Placeholder 2"/>
          <p:cNvSpPr>
            <a:spLocks noGrp="1"/>
          </p:cNvSpPr>
          <p:nvPr>
            <p:ph sz="quarter" idx="10"/>
          </p:nvPr>
        </p:nvSpPr>
        <p:spPr>
          <a:xfrm>
            <a:off x="21407" y="1268760"/>
            <a:ext cx="9122593" cy="5184576"/>
          </a:xfrm>
        </p:spPr>
        <p:txBody>
          <a:bodyPr/>
          <a:lstStyle/>
          <a:p>
            <a:pPr marL="457200" indent="-457200">
              <a:lnSpc>
                <a:spcPct val="100000"/>
              </a:lnSpc>
              <a:spcBef>
                <a:spcPct val="0"/>
              </a:spcBef>
              <a:buFont typeface="Arial" panose="020B0604020202020204" pitchFamily="34" charset="0"/>
              <a:buChar char="•"/>
            </a:pPr>
            <a:endParaRPr lang="en-US" altLang="en-US" sz="2500" dirty="0">
              <a:cs typeface="Times New Roman" pitchFamily="18" charset="0"/>
            </a:endParaRPr>
          </a:p>
          <a:p>
            <a:pPr marL="457200" indent="-457200">
              <a:lnSpc>
                <a:spcPct val="100000"/>
              </a:lnSpc>
              <a:spcBef>
                <a:spcPct val="0"/>
              </a:spcBef>
              <a:buFont typeface="Arial" panose="020B0604020202020204" pitchFamily="34" charset="0"/>
              <a:buChar char="•"/>
            </a:pPr>
            <a:endParaRPr lang="en-US" altLang="en-US" sz="2500" dirty="0">
              <a:cs typeface="Times New Roman" pitchFamily="18" charset="0"/>
            </a:endParaRPr>
          </a:p>
          <a:p>
            <a:pPr marL="457200" indent="-457200">
              <a:lnSpc>
                <a:spcPct val="100000"/>
              </a:lnSpc>
              <a:spcBef>
                <a:spcPct val="0"/>
              </a:spcBef>
              <a:buFont typeface="Arial" panose="020B0604020202020204" pitchFamily="34" charset="0"/>
              <a:buChar char="•"/>
            </a:pPr>
            <a:endParaRPr lang="en-US" altLang="en-US" sz="2500" dirty="0">
              <a:cs typeface="Times New Roman" pitchFamily="18" charset="0"/>
            </a:endParaRPr>
          </a:p>
          <a:p>
            <a:pPr marL="457200" indent="-457200">
              <a:lnSpc>
                <a:spcPct val="100000"/>
              </a:lnSpc>
              <a:spcBef>
                <a:spcPct val="0"/>
              </a:spcBef>
              <a:buFont typeface="Arial" panose="020B0604020202020204" pitchFamily="34" charset="0"/>
              <a:buChar char="•"/>
            </a:pPr>
            <a:r>
              <a:rPr lang="en-US" sz="2500" dirty="0"/>
              <a:t>Costs per treatment episode and per hospitalization day for foodborne diarrhea case were US$ 106.9 and US$ 33.6 respectively. </a:t>
            </a:r>
          </a:p>
          <a:p>
            <a:pPr marL="457200" indent="-457200">
              <a:lnSpc>
                <a:spcPct val="100000"/>
              </a:lnSpc>
              <a:spcBef>
                <a:spcPct val="0"/>
              </a:spcBef>
              <a:buFont typeface="Arial" panose="020B0604020202020204" pitchFamily="34" charset="0"/>
              <a:buChar char="•"/>
            </a:pPr>
            <a:r>
              <a:rPr lang="en-US" sz="2500" dirty="0"/>
              <a:t>51.3%: Indirect cost (costs of times to patient, their relatives due to the patient’s illness) </a:t>
            </a:r>
          </a:p>
          <a:p>
            <a:pPr marL="457200" indent="-457200">
              <a:lnSpc>
                <a:spcPct val="100000"/>
              </a:lnSpc>
              <a:spcBef>
                <a:spcPct val="0"/>
              </a:spcBef>
              <a:buFont typeface="Arial" panose="020B0604020202020204" pitchFamily="34" charset="0"/>
              <a:buChar char="•"/>
            </a:pPr>
            <a:r>
              <a:rPr lang="en-US" sz="2500" dirty="0"/>
              <a:t>33.8%: Direct medical costs </a:t>
            </a:r>
          </a:p>
          <a:p>
            <a:pPr marL="457200" indent="-457200">
              <a:lnSpc>
                <a:spcPct val="100000"/>
              </a:lnSpc>
              <a:spcBef>
                <a:spcPct val="0"/>
              </a:spcBef>
              <a:buFont typeface="Arial" panose="020B0604020202020204" pitchFamily="34" charset="0"/>
              <a:buChar char="•"/>
            </a:pPr>
            <a:r>
              <a:rPr lang="en-US" sz="2500" dirty="0"/>
              <a:t>14.9%: Direct non-medical costs (patient and their relatives)</a:t>
            </a:r>
            <a:endParaRPr lang="en-US" altLang="en-US" sz="2500" dirty="0">
              <a:cs typeface="Times New Roman" pitchFamily="18" charset="0"/>
            </a:endParaRPr>
          </a:p>
        </p:txBody>
      </p:sp>
      <p:pic>
        <p:nvPicPr>
          <p:cNvPr id="3" name="Picture 2"/>
          <p:cNvPicPr>
            <a:picLocks noChangeAspect="1"/>
          </p:cNvPicPr>
          <p:nvPr/>
        </p:nvPicPr>
        <p:blipFill>
          <a:blip r:embed="rId2"/>
          <a:stretch>
            <a:fillRect/>
          </a:stretch>
        </p:blipFill>
        <p:spPr>
          <a:xfrm>
            <a:off x="3165626" y="692696"/>
            <a:ext cx="5976786" cy="2088232"/>
          </a:xfrm>
          <a:prstGeom prst="rect">
            <a:avLst/>
          </a:prstGeom>
          <a:ln>
            <a:solidFill>
              <a:schemeClr val="tx1"/>
            </a:solidFill>
          </a:ln>
        </p:spPr>
      </p:pic>
      <p:sp>
        <p:nvSpPr>
          <p:cNvPr id="5" name="TextBox 4"/>
          <p:cNvSpPr txBox="1"/>
          <p:nvPr/>
        </p:nvSpPr>
        <p:spPr bwMode="auto">
          <a:xfrm>
            <a:off x="5724128" y="6453336"/>
            <a:ext cx="345638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itchFamily="34" charset="0"/>
                <a:ea typeface="ＭＳ Ｐゴシック" pitchFamily="4" charset="-128"/>
                <a:cs typeface="Arial" charset="0"/>
              </a:rPr>
              <a:t>Hoang Van Minh et al, 2015, JKMS</a:t>
            </a:r>
          </a:p>
        </p:txBody>
      </p:sp>
    </p:spTree>
    <p:extLst>
      <p:ext uri="{BB962C8B-B14F-4D97-AF65-F5344CB8AC3E}">
        <p14:creationId xmlns:p14="http://schemas.microsoft.com/office/powerpoint/2010/main" val="4017359404"/>
      </p:ext>
    </p:extLst>
  </p:cSld>
  <p:clrMapOvr>
    <a:masterClrMapping/>
  </p:clrMapOvr>
  <p:transition spd="slow"/>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ilri_powerpoint_template_apr2013-1">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theme>
</file>

<file path=ppt/theme/theme4.xml><?xml version="1.0" encoding="utf-8"?>
<a:theme xmlns:a="http://schemas.openxmlformats.org/drawingml/2006/main" name="1_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3_ILRI in SEAsia summary - Bangkok May 2013">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theme>
</file>

<file path=ppt/theme/theme6.xml><?xml version="1.0" encoding="utf-8"?>
<a:theme xmlns:a="http://schemas.openxmlformats.org/drawingml/2006/main" name="1_ilri_powerpoint_template_apr2013-1">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1232</Words>
  <Application>Microsoft Office PowerPoint</Application>
  <PresentationFormat>On-screen Show (4:3)</PresentationFormat>
  <Paragraphs>136</Paragraphs>
  <Slides>15</Slides>
  <Notes>7</Notes>
  <HiddenSlides>0</HiddenSlides>
  <MMClips>0</MMClips>
  <ScaleCrop>false</ScaleCrop>
  <HeadingPairs>
    <vt:vector size="6" baseType="variant">
      <vt:variant>
        <vt:lpstr>Fonts Used</vt:lpstr>
      </vt:variant>
      <vt:variant>
        <vt:i4>9</vt:i4>
      </vt:variant>
      <vt:variant>
        <vt:lpstr>Theme</vt:lpstr>
      </vt:variant>
      <vt:variant>
        <vt:i4>6</vt:i4>
      </vt:variant>
      <vt:variant>
        <vt:lpstr>Slide Titles</vt:lpstr>
      </vt:variant>
      <vt:variant>
        <vt:i4>15</vt:i4>
      </vt:variant>
    </vt:vector>
  </HeadingPairs>
  <TitlesOfParts>
    <vt:vector size="30" baseType="lpstr">
      <vt:lpstr>Arial</vt:lpstr>
      <vt:lpstr>Calibri</vt:lpstr>
      <vt:lpstr>Calibri Light</vt:lpstr>
      <vt:lpstr>Georgia</vt:lpstr>
      <vt:lpstr>Gill Sans</vt:lpstr>
      <vt:lpstr>Optima</vt:lpstr>
      <vt:lpstr>Times</vt:lpstr>
      <vt:lpstr>Times New Roman</vt:lpstr>
      <vt:lpstr>Wingdings</vt:lpstr>
      <vt:lpstr>Office Theme</vt:lpstr>
      <vt:lpstr>2_Office Theme</vt:lpstr>
      <vt:lpstr>2_ilri_powerpoint_template_apr2013-1</vt:lpstr>
      <vt:lpstr>1_Default Design</vt:lpstr>
      <vt:lpstr>3_ILRI in SEAsia summary - Bangkok May 2013</vt:lpstr>
      <vt:lpstr>1_ilri_powerpoint_template_apr2013-1</vt:lpstr>
      <vt:lpstr>PowerPoint Presentation</vt:lpstr>
      <vt:lpstr>Pork value chain and safety in Vietnam: from research to interventions</vt:lpstr>
      <vt:lpstr>Issue of pork value chain and food safety in Vietnam</vt:lpstr>
      <vt:lpstr>Food safety is integral to the SDGs</vt:lpstr>
      <vt:lpstr>PowerPoint Presentation</vt:lpstr>
      <vt:lpstr>PowerPoint Presentation</vt:lpstr>
      <vt:lpstr>PigRISK: Pork safety in Vietnam (2012-2017)</vt:lpstr>
      <vt:lpstr>Risk assessment</vt:lpstr>
      <vt:lpstr>Economic impact of food borne diseases</vt:lpstr>
      <vt:lpstr>Investments in FS can save lives and $$$</vt:lpstr>
      <vt:lpstr>Policy impact: translational research for interventions in modernizing food system</vt:lpstr>
      <vt:lpstr>Interventions (Safepork project 2018-2022)</vt:lpstr>
      <vt:lpstr>Take home messages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2019-11-19T08:15:40Z</dcterms:created>
  <dcterms:modified xsi:type="dcterms:W3CDTF">2019-11-19T08:15:44Z</dcterms:modified>
</cp:coreProperties>
</file>