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58" r:id="rId1"/>
    <p:sldMasterId id="2147483648" r:id="rId2"/>
  </p:sldMasterIdLst>
  <p:notesMasterIdLst>
    <p:notesMasterId r:id="rId26"/>
  </p:notesMasterIdLst>
  <p:handoutMasterIdLst>
    <p:handoutMasterId r:id="rId27"/>
  </p:handoutMasterIdLst>
  <p:sldIdLst>
    <p:sldId id="698" r:id="rId3"/>
    <p:sldId id="708" r:id="rId4"/>
    <p:sldId id="770" r:id="rId5"/>
    <p:sldId id="767" r:id="rId6"/>
    <p:sldId id="757" r:id="rId7"/>
    <p:sldId id="759" r:id="rId8"/>
    <p:sldId id="760" r:id="rId9"/>
    <p:sldId id="756" r:id="rId10"/>
    <p:sldId id="761" r:id="rId11"/>
    <p:sldId id="762" r:id="rId12"/>
    <p:sldId id="763" r:id="rId13"/>
    <p:sldId id="764" r:id="rId14"/>
    <p:sldId id="768" r:id="rId15"/>
    <p:sldId id="771" r:id="rId16"/>
    <p:sldId id="774" r:id="rId17"/>
    <p:sldId id="769" r:id="rId18"/>
    <p:sldId id="753" r:id="rId19"/>
    <p:sldId id="772" r:id="rId20"/>
    <p:sldId id="754" r:id="rId21"/>
    <p:sldId id="773" r:id="rId22"/>
    <p:sldId id="758" r:id="rId23"/>
    <p:sldId id="755" r:id="rId24"/>
    <p:sldId id="775" r:id="rId25"/>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Author" initials="A" lastIdx="0" clrIdx="6"/>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9EE60E-9E22-4616-B57A-78139F6FA742}" v="24" dt="2022-12-08T08:57:07.9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86" autoAdjust="0"/>
    <p:restoredTop sz="94203" autoAdjust="0"/>
  </p:normalViewPr>
  <p:slideViewPr>
    <p:cSldViewPr snapToGrid="0" snapToObjects="1">
      <p:cViewPr varScale="1">
        <p:scale>
          <a:sx n="108" d="100"/>
          <a:sy n="108" d="100"/>
        </p:scale>
        <p:origin x="444" y="144"/>
      </p:cViewPr>
      <p:guideLst/>
    </p:cSldViewPr>
  </p:slideViewPr>
  <p:notesTextViewPr>
    <p:cViewPr>
      <p:scale>
        <a:sx n="100" d="100"/>
        <a:sy n="100" d="100"/>
      </p:scale>
      <p:origin x="0" y="0"/>
    </p:cViewPr>
  </p:notesTextViewPr>
  <p:notesViewPr>
    <p:cSldViewPr snapToGrid="0" snapToObject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oleObject" Target="https://cgiar-my.sharepoint.com/personal/g_ilboudo_cgiar_org/Documents/ILRI/Eco%20PPR/WTP-WTV/wtv_data_cleaned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cgiar-my.sharepoint.com/personal/g_ilboudo_cgiar_org/Documents/ILRI/Eco%20PPR/WTP-WTV/wtv_data_cleaned1.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Sheet1!$A$2</c:f>
              <c:strCache>
                <c:ptCount val="1"/>
                <c:pt idx="0">
                  <c:v>Yes, this is extremely important</c:v>
                </c:pt>
              </c:strCache>
            </c:strRef>
          </c:tx>
          <c:spPr>
            <a:solidFill>
              <a:schemeClr val="bg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Mortality</c:v>
                </c:pt>
                <c:pt idx="1">
                  <c:v>Productivity</c:v>
                </c:pt>
                <c:pt idx="2">
                  <c:v>Market price</c:v>
                </c:pt>
              </c:strCache>
            </c:strRef>
          </c:cat>
          <c:val>
            <c:numRef>
              <c:f>Sheet1!$B$2:$D$2</c:f>
              <c:numCache>
                <c:formatCode>General</c:formatCode>
                <c:ptCount val="3"/>
                <c:pt idx="0">
                  <c:v>197</c:v>
                </c:pt>
                <c:pt idx="1">
                  <c:v>198</c:v>
                </c:pt>
                <c:pt idx="2">
                  <c:v>166</c:v>
                </c:pt>
              </c:numCache>
            </c:numRef>
          </c:val>
          <c:extLst>
            <c:ext xmlns:c16="http://schemas.microsoft.com/office/drawing/2014/chart" uri="{C3380CC4-5D6E-409C-BE32-E72D297353CC}">
              <c16:uniqueId val="{00000000-41AA-4127-B441-FD0FFEDEDE53}"/>
            </c:ext>
          </c:extLst>
        </c:ser>
        <c:ser>
          <c:idx val="1"/>
          <c:order val="1"/>
          <c:tx>
            <c:strRef>
              <c:f>Sheet1!$A$3</c:f>
              <c:strCache>
                <c:ptCount val="1"/>
                <c:pt idx="0">
                  <c:v>Yes, this is a bit important</c:v>
                </c:pt>
              </c:strCache>
            </c:strRef>
          </c:tx>
          <c:spPr>
            <a:solidFill>
              <a:srgbClr val="FFC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Mortality</c:v>
                </c:pt>
                <c:pt idx="1">
                  <c:v>Productivity</c:v>
                </c:pt>
                <c:pt idx="2">
                  <c:v>Market price</c:v>
                </c:pt>
              </c:strCache>
            </c:strRef>
          </c:cat>
          <c:val>
            <c:numRef>
              <c:f>Sheet1!$B$3:$D$3</c:f>
              <c:numCache>
                <c:formatCode>General</c:formatCode>
                <c:ptCount val="3"/>
                <c:pt idx="0">
                  <c:v>3</c:v>
                </c:pt>
                <c:pt idx="1">
                  <c:v>1</c:v>
                </c:pt>
                <c:pt idx="2">
                  <c:v>22</c:v>
                </c:pt>
              </c:numCache>
            </c:numRef>
          </c:val>
          <c:extLst>
            <c:ext xmlns:c16="http://schemas.microsoft.com/office/drawing/2014/chart" uri="{C3380CC4-5D6E-409C-BE32-E72D297353CC}">
              <c16:uniqueId val="{00000001-41AA-4127-B441-FD0FFEDEDE53}"/>
            </c:ext>
          </c:extLst>
        </c:ser>
        <c:ser>
          <c:idx val="2"/>
          <c:order val="2"/>
          <c:tx>
            <c:strRef>
              <c:f>Sheet1!$A$4</c:f>
              <c:strCache>
                <c:ptCount val="1"/>
                <c:pt idx="0">
                  <c:v>No, it's not important</c:v>
                </c:pt>
              </c:strCache>
            </c:strRef>
          </c:tx>
          <c:spPr>
            <a:solidFill>
              <a:srgbClr val="C00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Mortality</c:v>
                </c:pt>
                <c:pt idx="1">
                  <c:v>Productivity</c:v>
                </c:pt>
                <c:pt idx="2">
                  <c:v>Market price</c:v>
                </c:pt>
              </c:strCache>
            </c:strRef>
          </c:cat>
          <c:val>
            <c:numRef>
              <c:f>Sheet1!$B$4:$D$4</c:f>
              <c:numCache>
                <c:formatCode>General</c:formatCode>
                <c:ptCount val="3"/>
                <c:pt idx="0">
                  <c:v>0</c:v>
                </c:pt>
                <c:pt idx="1">
                  <c:v>1</c:v>
                </c:pt>
                <c:pt idx="2">
                  <c:v>12</c:v>
                </c:pt>
              </c:numCache>
            </c:numRef>
          </c:val>
          <c:extLst>
            <c:ext xmlns:c16="http://schemas.microsoft.com/office/drawing/2014/chart" uri="{C3380CC4-5D6E-409C-BE32-E72D297353CC}">
              <c16:uniqueId val="{00000002-41AA-4127-B441-FD0FFEDEDE53}"/>
            </c:ext>
          </c:extLst>
        </c:ser>
        <c:dLbls>
          <c:showLegendKey val="0"/>
          <c:showVal val="0"/>
          <c:showCatName val="0"/>
          <c:showSerName val="0"/>
          <c:showPercent val="0"/>
          <c:showBubbleSize val="0"/>
        </c:dLbls>
        <c:gapWidth val="219"/>
        <c:overlap val="-27"/>
        <c:axId val="738858024"/>
        <c:axId val="738851136"/>
      </c:barChart>
      <c:catAx>
        <c:axId val="7388580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738851136"/>
        <c:crosses val="autoZero"/>
        <c:auto val="1"/>
        <c:lblAlgn val="ctr"/>
        <c:lblOffset val="100"/>
        <c:noMultiLvlLbl val="0"/>
      </c:catAx>
      <c:valAx>
        <c:axId val="738851136"/>
        <c:scaling>
          <c:orientation val="minMax"/>
          <c:max val="2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US" sz="1600"/>
                  <a:t>No of respondents </a:t>
                </a:r>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7388580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Sheet1!$A$7</c:f>
              <c:strCache>
                <c:ptCount val="1"/>
                <c:pt idx="0">
                  <c:v>Yes, it influences a lot</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Sheet1!$B$6:$K$6</c:f>
              <c:strCache>
                <c:ptCount val="10"/>
                <c:pt idx="0">
                  <c:v>Acces to information</c:v>
                </c:pt>
                <c:pt idx="1">
                  <c:v>Vaccine benefit</c:v>
                </c:pt>
                <c:pt idx="2">
                  <c:v>Vaccine availibility</c:v>
                </c:pt>
                <c:pt idx="3">
                  <c:v>Vaccination cost</c:v>
                </c:pt>
                <c:pt idx="4">
                  <c:v>Vaccinator</c:v>
                </c:pt>
                <c:pt idx="5">
                  <c:v>Vaccination certificate</c:v>
                </c:pt>
                <c:pt idx="6">
                  <c:v>Vaccination strategy</c:v>
                </c:pt>
                <c:pt idx="7">
                  <c:v>Vaccination period</c:v>
                </c:pt>
                <c:pt idx="8">
                  <c:v>Immunity duration</c:v>
                </c:pt>
                <c:pt idx="9">
                  <c:v>Marking type</c:v>
                </c:pt>
              </c:strCache>
            </c:strRef>
          </c:cat>
          <c:val>
            <c:numRef>
              <c:f>Sheet1!$B$7:$K$7</c:f>
              <c:numCache>
                <c:formatCode>General</c:formatCode>
                <c:ptCount val="10"/>
                <c:pt idx="0">
                  <c:v>172</c:v>
                </c:pt>
                <c:pt idx="1">
                  <c:v>196</c:v>
                </c:pt>
                <c:pt idx="2">
                  <c:v>160</c:v>
                </c:pt>
                <c:pt idx="3">
                  <c:v>61</c:v>
                </c:pt>
                <c:pt idx="4">
                  <c:v>183</c:v>
                </c:pt>
                <c:pt idx="5">
                  <c:v>152</c:v>
                </c:pt>
                <c:pt idx="6">
                  <c:v>55</c:v>
                </c:pt>
                <c:pt idx="7">
                  <c:v>82</c:v>
                </c:pt>
                <c:pt idx="8">
                  <c:v>63</c:v>
                </c:pt>
                <c:pt idx="9">
                  <c:v>53</c:v>
                </c:pt>
              </c:numCache>
            </c:numRef>
          </c:val>
          <c:extLst>
            <c:ext xmlns:c16="http://schemas.microsoft.com/office/drawing/2014/chart" uri="{C3380CC4-5D6E-409C-BE32-E72D297353CC}">
              <c16:uniqueId val="{00000000-ED4B-4E75-8E10-795233FFEAC7}"/>
            </c:ext>
          </c:extLst>
        </c:ser>
        <c:ser>
          <c:idx val="1"/>
          <c:order val="1"/>
          <c:tx>
            <c:strRef>
              <c:f>Sheet1!$A$8</c:f>
              <c:strCache>
                <c:ptCount val="1"/>
                <c:pt idx="0">
                  <c:v>Yes, it has little influence</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Sheet1!$B$6:$K$6</c:f>
              <c:strCache>
                <c:ptCount val="10"/>
                <c:pt idx="0">
                  <c:v>Acces to information</c:v>
                </c:pt>
                <c:pt idx="1">
                  <c:v>Vaccine benefit</c:v>
                </c:pt>
                <c:pt idx="2">
                  <c:v>Vaccine availibility</c:v>
                </c:pt>
                <c:pt idx="3">
                  <c:v>Vaccination cost</c:v>
                </c:pt>
                <c:pt idx="4">
                  <c:v>Vaccinator</c:v>
                </c:pt>
                <c:pt idx="5">
                  <c:v>Vaccination certificate</c:v>
                </c:pt>
                <c:pt idx="6">
                  <c:v>Vaccination strategy</c:v>
                </c:pt>
                <c:pt idx="7">
                  <c:v>Vaccination period</c:v>
                </c:pt>
                <c:pt idx="8">
                  <c:v>Immunity duration</c:v>
                </c:pt>
                <c:pt idx="9">
                  <c:v>Marking type</c:v>
                </c:pt>
              </c:strCache>
            </c:strRef>
          </c:cat>
          <c:val>
            <c:numRef>
              <c:f>Sheet1!$B$8:$K$8</c:f>
              <c:numCache>
                <c:formatCode>General</c:formatCode>
                <c:ptCount val="10"/>
                <c:pt idx="0">
                  <c:v>13</c:v>
                </c:pt>
                <c:pt idx="1">
                  <c:v>2</c:v>
                </c:pt>
                <c:pt idx="2">
                  <c:v>14</c:v>
                </c:pt>
                <c:pt idx="3">
                  <c:v>12</c:v>
                </c:pt>
                <c:pt idx="4">
                  <c:v>3</c:v>
                </c:pt>
                <c:pt idx="5">
                  <c:v>15</c:v>
                </c:pt>
                <c:pt idx="6">
                  <c:v>72</c:v>
                </c:pt>
                <c:pt idx="7">
                  <c:v>39</c:v>
                </c:pt>
                <c:pt idx="8">
                  <c:v>68</c:v>
                </c:pt>
                <c:pt idx="9">
                  <c:v>16</c:v>
                </c:pt>
              </c:numCache>
            </c:numRef>
          </c:val>
          <c:extLst>
            <c:ext xmlns:c16="http://schemas.microsoft.com/office/drawing/2014/chart" uri="{C3380CC4-5D6E-409C-BE32-E72D297353CC}">
              <c16:uniqueId val="{00000001-ED4B-4E75-8E10-795233FFEAC7}"/>
            </c:ext>
          </c:extLst>
        </c:ser>
        <c:ser>
          <c:idx val="2"/>
          <c:order val="2"/>
          <c:tx>
            <c:strRef>
              <c:f>Sheet1!$A$9</c:f>
              <c:strCache>
                <c:ptCount val="1"/>
                <c:pt idx="0">
                  <c:v>No, it does not influence my decision to vaccinate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Sheet1!$B$6:$K$6</c:f>
              <c:strCache>
                <c:ptCount val="10"/>
                <c:pt idx="0">
                  <c:v>Acces to information</c:v>
                </c:pt>
                <c:pt idx="1">
                  <c:v>Vaccine benefit</c:v>
                </c:pt>
                <c:pt idx="2">
                  <c:v>Vaccine availibility</c:v>
                </c:pt>
                <c:pt idx="3">
                  <c:v>Vaccination cost</c:v>
                </c:pt>
                <c:pt idx="4">
                  <c:v>Vaccinator</c:v>
                </c:pt>
                <c:pt idx="5">
                  <c:v>Vaccination certificate</c:v>
                </c:pt>
                <c:pt idx="6">
                  <c:v>Vaccination strategy</c:v>
                </c:pt>
                <c:pt idx="7">
                  <c:v>Vaccination period</c:v>
                </c:pt>
                <c:pt idx="8">
                  <c:v>Immunity duration</c:v>
                </c:pt>
                <c:pt idx="9">
                  <c:v>Marking type</c:v>
                </c:pt>
              </c:strCache>
            </c:strRef>
          </c:cat>
          <c:val>
            <c:numRef>
              <c:f>Sheet1!$B$9:$K$9</c:f>
              <c:numCache>
                <c:formatCode>General</c:formatCode>
                <c:ptCount val="10"/>
                <c:pt idx="0">
                  <c:v>15</c:v>
                </c:pt>
                <c:pt idx="1">
                  <c:v>2</c:v>
                </c:pt>
                <c:pt idx="2">
                  <c:v>26</c:v>
                </c:pt>
                <c:pt idx="3">
                  <c:v>127</c:v>
                </c:pt>
                <c:pt idx="4">
                  <c:v>14</c:v>
                </c:pt>
                <c:pt idx="5">
                  <c:v>33</c:v>
                </c:pt>
                <c:pt idx="6">
                  <c:v>73</c:v>
                </c:pt>
                <c:pt idx="7">
                  <c:v>79</c:v>
                </c:pt>
                <c:pt idx="8">
                  <c:v>69</c:v>
                </c:pt>
                <c:pt idx="9">
                  <c:v>131</c:v>
                </c:pt>
              </c:numCache>
            </c:numRef>
          </c:val>
          <c:extLst>
            <c:ext xmlns:c16="http://schemas.microsoft.com/office/drawing/2014/chart" uri="{C3380CC4-5D6E-409C-BE32-E72D297353CC}">
              <c16:uniqueId val="{00000002-ED4B-4E75-8E10-795233FFEAC7}"/>
            </c:ext>
          </c:extLst>
        </c:ser>
        <c:dLbls>
          <c:showLegendKey val="0"/>
          <c:showVal val="0"/>
          <c:showCatName val="0"/>
          <c:showSerName val="0"/>
          <c:showPercent val="0"/>
          <c:showBubbleSize val="0"/>
        </c:dLbls>
        <c:gapWidth val="219"/>
        <c:overlap val="-27"/>
        <c:axId val="653488664"/>
        <c:axId val="653497520"/>
      </c:barChart>
      <c:catAx>
        <c:axId val="6534886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653497520"/>
        <c:crosses val="autoZero"/>
        <c:auto val="1"/>
        <c:lblAlgn val="ctr"/>
        <c:lblOffset val="100"/>
        <c:noMultiLvlLbl val="0"/>
      </c:catAx>
      <c:valAx>
        <c:axId val="653497520"/>
        <c:scaling>
          <c:orientation val="minMax"/>
          <c:max val="2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fr-FR" sz="1800" dirty="0"/>
                  <a:t>No of </a:t>
                </a:r>
                <a:r>
                  <a:rPr lang="fr-FR" sz="1800" dirty="0" err="1"/>
                  <a:t>respondents</a:t>
                </a:r>
                <a:endParaRPr lang="fr-FR" sz="1800"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653488664"/>
        <c:crosses val="autoZero"/>
        <c:crossBetween val="between"/>
      </c:valAx>
      <c:spPr>
        <a:noFill/>
        <a:ln>
          <a:noFill/>
        </a:ln>
        <a:effectLst/>
      </c:spPr>
    </c:plotArea>
    <c:legend>
      <c:legendPos val="b"/>
      <c:layout>
        <c:manualLayout>
          <c:xMode val="edge"/>
          <c:yMode val="edge"/>
          <c:x val="1.6058263712916212E-2"/>
          <c:y val="0.91700273463524673"/>
          <c:w val="0.98356719695238248"/>
          <c:h val="6.1227603245908049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5F9D455-E20F-1143-865E-3F66D2B04C86}"/>
              </a:ext>
            </a:extLst>
          </p:cNvPr>
          <p:cNvSpPr>
            <a:spLocks noGrp="1"/>
          </p:cNvSpPr>
          <p:nvPr>
            <p:ph type="hdr" sz="quarter"/>
          </p:nvPr>
        </p:nvSpPr>
        <p:spPr>
          <a:xfrm>
            <a:off x="0" y="0"/>
            <a:ext cx="3079750" cy="512763"/>
          </a:xfrm>
          <a:prstGeom prst="rect">
            <a:avLst/>
          </a:prstGeom>
        </p:spPr>
        <p:txBody>
          <a:bodyPr vert="horz" lIns="97219" tIns="48610" rIns="97219" bIns="48610" rtlCol="0"/>
          <a:lstStyle>
            <a:lvl1pPr algn="l" eaLnBrk="1" hangingPunct="1">
              <a:defRPr sz="1300">
                <a:latin typeface="Arial" pitchFamily="34" charset="0"/>
                <a:ea typeface="MS PGothic" pitchFamily="34" charset="-128"/>
                <a:cs typeface="+mn-cs"/>
              </a:defRPr>
            </a:lvl1pPr>
          </a:lstStyle>
          <a:p>
            <a:pPr>
              <a:defRPr/>
            </a:pPr>
            <a:endParaRPr lang="en-US"/>
          </a:p>
        </p:txBody>
      </p:sp>
      <p:sp>
        <p:nvSpPr>
          <p:cNvPr id="3" name="Date Placeholder 2">
            <a:extLst>
              <a:ext uri="{FF2B5EF4-FFF2-40B4-BE49-F238E27FC236}">
                <a16:creationId xmlns:a16="http://schemas.microsoft.com/office/drawing/2014/main" id="{50A70D17-C1D5-8045-850C-F66CD3D70AF0}"/>
              </a:ext>
            </a:extLst>
          </p:cNvPr>
          <p:cNvSpPr>
            <a:spLocks noGrp="1"/>
          </p:cNvSpPr>
          <p:nvPr>
            <p:ph type="dt" sz="quarter" idx="1"/>
          </p:nvPr>
        </p:nvSpPr>
        <p:spPr>
          <a:xfrm>
            <a:off x="4022725" y="0"/>
            <a:ext cx="3079750" cy="512763"/>
          </a:xfrm>
          <a:prstGeom prst="rect">
            <a:avLst/>
          </a:prstGeom>
        </p:spPr>
        <p:txBody>
          <a:bodyPr vert="horz" wrap="square" lIns="97219" tIns="48610" rIns="97219" bIns="48610" numCol="1" anchor="t" anchorCtr="0" compatLnSpc="1">
            <a:prstTxWarp prst="textNoShape">
              <a:avLst/>
            </a:prstTxWarp>
          </a:bodyPr>
          <a:lstStyle>
            <a:lvl1pPr algn="r" eaLnBrk="1" hangingPunct="1">
              <a:defRPr sz="1300">
                <a:latin typeface="Arial" pitchFamily="34" charset="0"/>
              </a:defRPr>
            </a:lvl1pPr>
          </a:lstStyle>
          <a:p>
            <a:pPr>
              <a:defRPr/>
            </a:pPr>
            <a:fld id="{04347779-37AA-D947-AAF6-7E9E7DB5D0DE}" type="datetimeFigureOut">
              <a:rPr lang="en-US"/>
              <a:pPr>
                <a:defRPr/>
              </a:pPr>
              <a:t>12/16/2022</a:t>
            </a:fld>
            <a:endParaRPr lang="en-US"/>
          </a:p>
        </p:txBody>
      </p:sp>
      <p:sp>
        <p:nvSpPr>
          <p:cNvPr id="4" name="Footer Placeholder 3">
            <a:extLst>
              <a:ext uri="{FF2B5EF4-FFF2-40B4-BE49-F238E27FC236}">
                <a16:creationId xmlns:a16="http://schemas.microsoft.com/office/drawing/2014/main" id="{81B1FB55-ECEA-5A49-ABA1-7D7195A66CB1}"/>
              </a:ext>
            </a:extLst>
          </p:cNvPr>
          <p:cNvSpPr>
            <a:spLocks noGrp="1"/>
          </p:cNvSpPr>
          <p:nvPr>
            <p:ph type="ftr" sz="quarter" idx="2"/>
          </p:nvPr>
        </p:nvSpPr>
        <p:spPr>
          <a:xfrm>
            <a:off x="0" y="9720263"/>
            <a:ext cx="3079750" cy="512762"/>
          </a:xfrm>
          <a:prstGeom prst="rect">
            <a:avLst/>
          </a:prstGeom>
        </p:spPr>
        <p:txBody>
          <a:bodyPr vert="horz" lIns="97219" tIns="48610" rIns="97219" bIns="48610" rtlCol="0" anchor="b"/>
          <a:lstStyle>
            <a:lvl1pPr algn="l" eaLnBrk="1" hangingPunct="1">
              <a:defRPr sz="1300">
                <a:latin typeface="Arial" pitchFamily="34" charset="0"/>
                <a:ea typeface="MS PGothic" pitchFamily="34" charset="-128"/>
                <a:cs typeface="+mn-cs"/>
              </a:defRPr>
            </a:lvl1pPr>
          </a:lstStyle>
          <a:p>
            <a:pPr>
              <a:defRPr/>
            </a:pPr>
            <a:endParaRPr lang="en-US"/>
          </a:p>
        </p:txBody>
      </p:sp>
      <p:sp>
        <p:nvSpPr>
          <p:cNvPr id="5" name="Slide Number Placeholder 4">
            <a:extLst>
              <a:ext uri="{FF2B5EF4-FFF2-40B4-BE49-F238E27FC236}">
                <a16:creationId xmlns:a16="http://schemas.microsoft.com/office/drawing/2014/main" id="{637A7BE0-DD17-5D44-B911-B8340A1CAFC8}"/>
              </a:ext>
            </a:extLst>
          </p:cNvPr>
          <p:cNvSpPr>
            <a:spLocks noGrp="1"/>
          </p:cNvSpPr>
          <p:nvPr>
            <p:ph type="sldNum" sz="quarter" idx="3"/>
          </p:nvPr>
        </p:nvSpPr>
        <p:spPr>
          <a:xfrm>
            <a:off x="4022725" y="9720263"/>
            <a:ext cx="3079750" cy="512762"/>
          </a:xfrm>
          <a:prstGeom prst="rect">
            <a:avLst/>
          </a:prstGeom>
        </p:spPr>
        <p:txBody>
          <a:bodyPr vert="horz" wrap="square" lIns="97219" tIns="48610" rIns="97219" bIns="48610" numCol="1" anchor="b" anchorCtr="0" compatLnSpc="1">
            <a:prstTxWarp prst="textNoShape">
              <a:avLst/>
            </a:prstTxWarp>
          </a:bodyPr>
          <a:lstStyle>
            <a:lvl1pPr algn="r" eaLnBrk="1" hangingPunct="1">
              <a:defRPr sz="1300">
                <a:latin typeface="Arial" pitchFamily="34" charset="0"/>
              </a:defRPr>
            </a:lvl1pPr>
          </a:lstStyle>
          <a:p>
            <a:pPr>
              <a:defRPr/>
            </a:pPr>
            <a:fld id="{3257A9F1-99FB-DB4B-BD3D-40FBB7E245D1}"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36B57CD-3699-B446-887D-14FAEE943457}"/>
              </a:ext>
            </a:extLst>
          </p:cNvPr>
          <p:cNvSpPr>
            <a:spLocks noGrp="1"/>
          </p:cNvSpPr>
          <p:nvPr>
            <p:ph type="hdr" sz="quarter"/>
          </p:nvPr>
        </p:nvSpPr>
        <p:spPr>
          <a:xfrm>
            <a:off x="0" y="0"/>
            <a:ext cx="3079750" cy="512763"/>
          </a:xfrm>
          <a:prstGeom prst="rect">
            <a:avLst/>
          </a:prstGeom>
        </p:spPr>
        <p:txBody>
          <a:bodyPr vert="horz" lIns="97219" tIns="48610" rIns="97219" bIns="48610" rtlCol="0"/>
          <a:lstStyle>
            <a:lvl1pPr algn="l" eaLnBrk="1" fontAlgn="auto" hangingPunct="1">
              <a:spcBef>
                <a:spcPts val="0"/>
              </a:spcBef>
              <a:spcAft>
                <a:spcPts val="0"/>
              </a:spcAft>
              <a:defRPr sz="1300">
                <a:latin typeface="+mn-lt"/>
                <a:ea typeface="+mn-ea"/>
                <a:cs typeface="+mn-cs"/>
              </a:defRPr>
            </a:lvl1pPr>
          </a:lstStyle>
          <a:p>
            <a:pPr>
              <a:defRPr/>
            </a:pPr>
            <a:endParaRPr lang="en-GB"/>
          </a:p>
        </p:txBody>
      </p:sp>
      <p:sp>
        <p:nvSpPr>
          <p:cNvPr id="3" name="Date Placeholder 2">
            <a:extLst>
              <a:ext uri="{FF2B5EF4-FFF2-40B4-BE49-F238E27FC236}">
                <a16:creationId xmlns:a16="http://schemas.microsoft.com/office/drawing/2014/main" id="{42C7B7FF-70BD-C743-84C4-C232CDF413A8}"/>
              </a:ext>
            </a:extLst>
          </p:cNvPr>
          <p:cNvSpPr>
            <a:spLocks noGrp="1"/>
          </p:cNvSpPr>
          <p:nvPr>
            <p:ph type="dt" idx="1"/>
          </p:nvPr>
        </p:nvSpPr>
        <p:spPr>
          <a:xfrm>
            <a:off x="4022725" y="0"/>
            <a:ext cx="3079750" cy="512763"/>
          </a:xfrm>
          <a:prstGeom prst="rect">
            <a:avLst/>
          </a:prstGeom>
        </p:spPr>
        <p:txBody>
          <a:bodyPr vert="horz" wrap="square" lIns="97219" tIns="48610" rIns="97219" bIns="48610" numCol="1" anchor="t" anchorCtr="0" compatLnSpc="1">
            <a:prstTxWarp prst="textNoShape">
              <a:avLst/>
            </a:prstTxWarp>
          </a:bodyPr>
          <a:lstStyle>
            <a:lvl1pPr algn="r" eaLnBrk="1" hangingPunct="1">
              <a:defRPr sz="1300">
                <a:latin typeface="Calibri" pitchFamily="34" charset="0"/>
                <a:cs typeface="Arial" pitchFamily="34" charset="0"/>
              </a:defRPr>
            </a:lvl1pPr>
          </a:lstStyle>
          <a:p>
            <a:pPr>
              <a:defRPr/>
            </a:pPr>
            <a:fld id="{4496B698-5046-3948-9288-F49EAC66328B}" type="datetimeFigureOut">
              <a:rPr lang="en-GB"/>
              <a:pPr>
                <a:defRPr/>
              </a:pPr>
              <a:t>16/12/2022</a:t>
            </a:fld>
            <a:endParaRPr lang="en-GB"/>
          </a:p>
        </p:txBody>
      </p:sp>
      <p:sp>
        <p:nvSpPr>
          <p:cNvPr id="4" name="Slide Image Placeholder 3">
            <a:extLst>
              <a:ext uri="{FF2B5EF4-FFF2-40B4-BE49-F238E27FC236}">
                <a16:creationId xmlns:a16="http://schemas.microsoft.com/office/drawing/2014/main" id="{D30467B5-C785-3442-9EB3-C25751C63B41}"/>
              </a:ext>
            </a:extLst>
          </p:cNvPr>
          <p:cNvSpPr>
            <a:spLocks noGrp="1" noRot="1" noChangeAspect="1"/>
          </p:cNvSpPr>
          <p:nvPr>
            <p:ph type="sldImg" idx="2"/>
          </p:nvPr>
        </p:nvSpPr>
        <p:spPr>
          <a:xfrm>
            <a:off x="141288" y="766763"/>
            <a:ext cx="6821487" cy="3838575"/>
          </a:xfrm>
          <a:prstGeom prst="rect">
            <a:avLst/>
          </a:prstGeom>
          <a:noFill/>
          <a:ln w="12700">
            <a:solidFill>
              <a:prstClr val="black"/>
            </a:solidFill>
          </a:ln>
        </p:spPr>
        <p:txBody>
          <a:bodyPr vert="horz" lIns="97219" tIns="48610" rIns="97219" bIns="48610" rtlCol="0" anchor="ctr"/>
          <a:lstStyle/>
          <a:p>
            <a:pPr lvl="0"/>
            <a:endParaRPr lang="en-GB" noProof="0"/>
          </a:p>
        </p:txBody>
      </p:sp>
      <p:sp>
        <p:nvSpPr>
          <p:cNvPr id="5" name="Notes Placeholder 4">
            <a:extLst>
              <a:ext uri="{FF2B5EF4-FFF2-40B4-BE49-F238E27FC236}">
                <a16:creationId xmlns:a16="http://schemas.microsoft.com/office/drawing/2014/main" id="{43245AF0-049D-6843-BCDE-857D7D9B7D01}"/>
              </a:ext>
            </a:extLst>
          </p:cNvPr>
          <p:cNvSpPr>
            <a:spLocks noGrp="1"/>
          </p:cNvSpPr>
          <p:nvPr>
            <p:ph type="body" sz="quarter" idx="3"/>
          </p:nvPr>
        </p:nvSpPr>
        <p:spPr>
          <a:xfrm>
            <a:off x="709613" y="4860925"/>
            <a:ext cx="5684837" cy="4605338"/>
          </a:xfrm>
          <a:prstGeom prst="rect">
            <a:avLst/>
          </a:prstGeom>
        </p:spPr>
        <p:txBody>
          <a:bodyPr vert="horz" lIns="97219" tIns="48610" rIns="97219" bIns="4861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C3415AEE-B83F-FF4A-9B4F-D43EDE35AA83}"/>
              </a:ext>
            </a:extLst>
          </p:cNvPr>
          <p:cNvSpPr>
            <a:spLocks noGrp="1"/>
          </p:cNvSpPr>
          <p:nvPr>
            <p:ph type="ftr" sz="quarter" idx="4"/>
          </p:nvPr>
        </p:nvSpPr>
        <p:spPr>
          <a:xfrm>
            <a:off x="0" y="9720263"/>
            <a:ext cx="3079750" cy="512762"/>
          </a:xfrm>
          <a:prstGeom prst="rect">
            <a:avLst/>
          </a:prstGeom>
        </p:spPr>
        <p:txBody>
          <a:bodyPr vert="horz" lIns="97219" tIns="48610" rIns="97219" bIns="48610" rtlCol="0" anchor="b"/>
          <a:lstStyle>
            <a:lvl1pPr algn="l" eaLnBrk="1" fontAlgn="auto" hangingPunct="1">
              <a:spcBef>
                <a:spcPts val="0"/>
              </a:spcBef>
              <a:spcAft>
                <a:spcPts val="0"/>
              </a:spcAft>
              <a:defRPr sz="1300">
                <a:latin typeface="+mn-lt"/>
                <a:ea typeface="+mn-ea"/>
                <a:cs typeface="+mn-cs"/>
              </a:defRPr>
            </a:lvl1pPr>
          </a:lstStyle>
          <a:p>
            <a:pPr>
              <a:defRPr/>
            </a:pPr>
            <a:endParaRPr lang="en-GB"/>
          </a:p>
        </p:txBody>
      </p:sp>
      <p:sp>
        <p:nvSpPr>
          <p:cNvPr id="7" name="Slide Number Placeholder 6">
            <a:extLst>
              <a:ext uri="{FF2B5EF4-FFF2-40B4-BE49-F238E27FC236}">
                <a16:creationId xmlns:a16="http://schemas.microsoft.com/office/drawing/2014/main" id="{EB06ACBC-B154-C64C-8D46-85A4FCCABB0C}"/>
              </a:ext>
            </a:extLst>
          </p:cNvPr>
          <p:cNvSpPr>
            <a:spLocks noGrp="1"/>
          </p:cNvSpPr>
          <p:nvPr>
            <p:ph type="sldNum" sz="quarter" idx="5"/>
          </p:nvPr>
        </p:nvSpPr>
        <p:spPr>
          <a:xfrm>
            <a:off x="4022725" y="9720263"/>
            <a:ext cx="3079750" cy="512762"/>
          </a:xfrm>
          <a:prstGeom prst="rect">
            <a:avLst/>
          </a:prstGeom>
        </p:spPr>
        <p:txBody>
          <a:bodyPr vert="horz" wrap="square" lIns="97219" tIns="48610" rIns="97219" bIns="48610" numCol="1" anchor="b" anchorCtr="0" compatLnSpc="1">
            <a:prstTxWarp prst="textNoShape">
              <a:avLst/>
            </a:prstTxWarp>
          </a:bodyPr>
          <a:lstStyle>
            <a:lvl1pPr algn="r" eaLnBrk="1" hangingPunct="1">
              <a:defRPr sz="1300">
                <a:latin typeface="Calibri" pitchFamily="34" charset="0"/>
                <a:cs typeface="Arial" pitchFamily="34" charset="0"/>
              </a:defRPr>
            </a:lvl1pPr>
          </a:lstStyle>
          <a:p>
            <a:pPr>
              <a:defRPr/>
            </a:pPr>
            <a:fld id="{88ACC6E4-9882-8C47-A496-56DAC1B28245}" type="slidenum">
              <a:rPr lang="en-GB"/>
              <a:pPr>
                <a:defRPr/>
              </a:pPr>
              <a:t>‹#›</a:t>
            </a:fld>
            <a:endParaRPr lang="en-GB"/>
          </a:p>
        </p:txBody>
      </p:sp>
    </p:spTree>
    <p:extLst>
      <p:ext uri="{BB962C8B-B14F-4D97-AF65-F5344CB8AC3E}">
        <p14:creationId xmlns:p14="http://schemas.microsoft.com/office/powerpoint/2010/main" val="262909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a:extLst>
              <a:ext uri="{FF2B5EF4-FFF2-40B4-BE49-F238E27FC236}">
                <a16:creationId xmlns:a16="http://schemas.microsoft.com/office/drawing/2014/main" id="{D25563B9-0159-024A-AD2F-23CF5138E98E}"/>
              </a:ext>
            </a:extLst>
          </p:cNvPr>
          <p:cNvSpPr>
            <a:spLocks noGrp="1" noRot="1" noChangeAspect="1" noChangeArrowheads="1" noTextEdit="1"/>
          </p:cNvSpPr>
          <p:nvPr>
            <p:ph type="sldImg"/>
          </p:nvPr>
        </p:nvSpPr>
        <p:spPr bwMode="auto">
          <a:xfrm>
            <a:off x="141288" y="766763"/>
            <a:ext cx="6821487" cy="3838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8" name="Notes Placeholder 2">
            <a:extLst>
              <a:ext uri="{FF2B5EF4-FFF2-40B4-BE49-F238E27FC236}">
                <a16:creationId xmlns:a16="http://schemas.microsoft.com/office/drawing/2014/main" id="{2AF3F4A4-15DF-3E4B-9541-44C1F0EF8D8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x-none" altLang="x-none" dirty="0"/>
          </a:p>
        </p:txBody>
      </p:sp>
      <p:sp>
        <p:nvSpPr>
          <p:cNvPr id="24579" name="Slide Number Placeholder 3">
            <a:extLst>
              <a:ext uri="{FF2B5EF4-FFF2-40B4-BE49-F238E27FC236}">
                <a16:creationId xmlns:a16="http://schemas.microsoft.com/office/drawing/2014/main" id="{11FED1E8-989D-A74F-86EA-62E8223E456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D01CC4C-12AA-4A46-8A38-3357CDFDA867}" type="slidenum">
              <a:rPr lang="en-GB" altLang="x-none" smtClean="0">
                <a:latin typeface="Calibri" panose="020F0502020204030204" pitchFamily="34" charset="0"/>
              </a:rPr>
              <a:pPr/>
              <a:t>1</a:t>
            </a:fld>
            <a:endParaRPr lang="en-GB" altLang="x-none">
              <a:latin typeface="Calibri" panose="020F0502020204030204" pitchFamily="34" charset="0"/>
            </a:endParaRPr>
          </a:p>
        </p:txBody>
      </p:sp>
    </p:spTree>
    <p:extLst>
      <p:ext uri="{BB962C8B-B14F-4D97-AF65-F5344CB8AC3E}">
        <p14:creationId xmlns:p14="http://schemas.microsoft.com/office/powerpoint/2010/main" val="34747187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10</a:t>
            </a:fld>
            <a:endParaRPr lang="en-GB"/>
          </a:p>
        </p:txBody>
      </p:sp>
    </p:spTree>
    <p:extLst>
      <p:ext uri="{BB962C8B-B14F-4D97-AF65-F5344CB8AC3E}">
        <p14:creationId xmlns:p14="http://schemas.microsoft.com/office/powerpoint/2010/main" val="20691090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11</a:t>
            </a:fld>
            <a:endParaRPr lang="en-GB"/>
          </a:p>
        </p:txBody>
      </p:sp>
    </p:spTree>
    <p:extLst>
      <p:ext uri="{BB962C8B-B14F-4D97-AF65-F5344CB8AC3E}">
        <p14:creationId xmlns:p14="http://schemas.microsoft.com/office/powerpoint/2010/main" val="22322752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12</a:t>
            </a:fld>
            <a:endParaRPr lang="en-GB"/>
          </a:p>
        </p:txBody>
      </p:sp>
    </p:spTree>
    <p:extLst>
      <p:ext uri="{BB962C8B-B14F-4D97-AF65-F5344CB8AC3E}">
        <p14:creationId xmlns:p14="http://schemas.microsoft.com/office/powerpoint/2010/main" val="10079355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13</a:t>
            </a:fld>
            <a:endParaRPr lang="en-GB"/>
          </a:p>
        </p:txBody>
      </p:sp>
    </p:spTree>
    <p:extLst>
      <p:ext uri="{BB962C8B-B14F-4D97-AF65-F5344CB8AC3E}">
        <p14:creationId xmlns:p14="http://schemas.microsoft.com/office/powerpoint/2010/main" val="11755087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14</a:t>
            </a:fld>
            <a:endParaRPr lang="en-GB"/>
          </a:p>
        </p:txBody>
      </p:sp>
    </p:spTree>
    <p:extLst>
      <p:ext uri="{BB962C8B-B14F-4D97-AF65-F5344CB8AC3E}">
        <p14:creationId xmlns:p14="http://schemas.microsoft.com/office/powerpoint/2010/main" val="22789941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15</a:t>
            </a:fld>
            <a:endParaRPr lang="en-GB"/>
          </a:p>
        </p:txBody>
      </p:sp>
    </p:spTree>
    <p:extLst>
      <p:ext uri="{BB962C8B-B14F-4D97-AF65-F5344CB8AC3E}">
        <p14:creationId xmlns:p14="http://schemas.microsoft.com/office/powerpoint/2010/main" val="35009483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16</a:t>
            </a:fld>
            <a:endParaRPr lang="en-GB"/>
          </a:p>
        </p:txBody>
      </p:sp>
    </p:spTree>
    <p:extLst>
      <p:ext uri="{BB962C8B-B14F-4D97-AF65-F5344CB8AC3E}">
        <p14:creationId xmlns:p14="http://schemas.microsoft.com/office/powerpoint/2010/main" val="5853459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17</a:t>
            </a:fld>
            <a:endParaRPr lang="en-GB"/>
          </a:p>
        </p:txBody>
      </p:sp>
    </p:spTree>
    <p:extLst>
      <p:ext uri="{BB962C8B-B14F-4D97-AF65-F5344CB8AC3E}">
        <p14:creationId xmlns:p14="http://schemas.microsoft.com/office/powerpoint/2010/main" val="23890568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18</a:t>
            </a:fld>
            <a:endParaRPr lang="en-GB"/>
          </a:p>
        </p:txBody>
      </p:sp>
    </p:spTree>
    <p:extLst>
      <p:ext uri="{BB962C8B-B14F-4D97-AF65-F5344CB8AC3E}">
        <p14:creationId xmlns:p14="http://schemas.microsoft.com/office/powerpoint/2010/main" val="37809146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19</a:t>
            </a:fld>
            <a:endParaRPr lang="en-GB"/>
          </a:p>
        </p:txBody>
      </p:sp>
    </p:spTree>
    <p:extLst>
      <p:ext uri="{BB962C8B-B14F-4D97-AF65-F5344CB8AC3E}">
        <p14:creationId xmlns:p14="http://schemas.microsoft.com/office/powerpoint/2010/main" val="3617895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2</a:t>
            </a:fld>
            <a:endParaRPr lang="en-GB"/>
          </a:p>
        </p:txBody>
      </p:sp>
    </p:spTree>
    <p:extLst>
      <p:ext uri="{BB962C8B-B14F-4D97-AF65-F5344CB8AC3E}">
        <p14:creationId xmlns:p14="http://schemas.microsoft.com/office/powerpoint/2010/main" val="18092674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20</a:t>
            </a:fld>
            <a:endParaRPr lang="en-GB"/>
          </a:p>
        </p:txBody>
      </p:sp>
    </p:spTree>
    <p:extLst>
      <p:ext uri="{BB962C8B-B14F-4D97-AF65-F5344CB8AC3E}">
        <p14:creationId xmlns:p14="http://schemas.microsoft.com/office/powerpoint/2010/main" val="9894531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everyone for your attention</a:t>
            </a:r>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21</a:t>
            </a:fld>
            <a:endParaRPr lang="en-GB"/>
          </a:p>
        </p:txBody>
      </p:sp>
    </p:spTree>
    <p:extLst>
      <p:ext uri="{BB962C8B-B14F-4D97-AF65-F5344CB8AC3E}">
        <p14:creationId xmlns:p14="http://schemas.microsoft.com/office/powerpoint/2010/main" val="12165945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22</a:t>
            </a:fld>
            <a:endParaRPr lang="en-GB"/>
          </a:p>
        </p:txBody>
      </p:sp>
    </p:spTree>
    <p:extLst>
      <p:ext uri="{BB962C8B-B14F-4D97-AF65-F5344CB8AC3E}">
        <p14:creationId xmlns:p14="http://schemas.microsoft.com/office/powerpoint/2010/main" val="26595225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3</a:t>
            </a:fld>
            <a:endParaRPr lang="en-GB"/>
          </a:p>
        </p:txBody>
      </p:sp>
    </p:spTree>
    <p:extLst>
      <p:ext uri="{BB962C8B-B14F-4D97-AF65-F5344CB8AC3E}">
        <p14:creationId xmlns:p14="http://schemas.microsoft.com/office/powerpoint/2010/main" val="1591705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4</a:t>
            </a:fld>
            <a:endParaRPr lang="en-GB"/>
          </a:p>
        </p:txBody>
      </p:sp>
    </p:spTree>
    <p:extLst>
      <p:ext uri="{BB962C8B-B14F-4D97-AF65-F5344CB8AC3E}">
        <p14:creationId xmlns:p14="http://schemas.microsoft.com/office/powerpoint/2010/main" val="35506830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5</a:t>
            </a:fld>
            <a:endParaRPr lang="en-GB"/>
          </a:p>
        </p:txBody>
      </p:sp>
    </p:spTree>
    <p:extLst>
      <p:ext uri="{BB962C8B-B14F-4D97-AF65-F5344CB8AC3E}">
        <p14:creationId xmlns:p14="http://schemas.microsoft.com/office/powerpoint/2010/main" val="1182531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6</a:t>
            </a:fld>
            <a:endParaRPr lang="en-GB"/>
          </a:p>
        </p:txBody>
      </p:sp>
    </p:spTree>
    <p:extLst>
      <p:ext uri="{BB962C8B-B14F-4D97-AF65-F5344CB8AC3E}">
        <p14:creationId xmlns:p14="http://schemas.microsoft.com/office/powerpoint/2010/main" val="24962397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7</a:t>
            </a:fld>
            <a:endParaRPr lang="en-GB"/>
          </a:p>
        </p:txBody>
      </p:sp>
    </p:spTree>
    <p:extLst>
      <p:ext uri="{BB962C8B-B14F-4D97-AF65-F5344CB8AC3E}">
        <p14:creationId xmlns:p14="http://schemas.microsoft.com/office/powerpoint/2010/main" val="2890460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8</a:t>
            </a:fld>
            <a:endParaRPr lang="en-GB"/>
          </a:p>
        </p:txBody>
      </p:sp>
    </p:spTree>
    <p:extLst>
      <p:ext uri="{BB962C8B-B14F-4D97-AF65-F5344CB8AC3E}">
        <p14:creationId xmlns:p14="http://schemas.microsoft.com/office/powerpoint/2010/main" val="14880524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9</a:t>
            </a:fld>
            <a:endParaRPr lang="en-GB"/>
          </a:p>
        </p:txBody>
      </p:sp>
    </p:spTree>
    <p:extLst>
      <p:ext uri="{BB962C8B-B14F-4D97-AF65-F5344CB8AC3E}">
        <p14:creationId xmlns:p14="http://schemas.microsoft.com/office/powerpoint/2010/main" val="39144692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6.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8.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p:nvSpPr>
        <p:spPr bwMode="auto">
          <a:xfrm>
            <a:off x="9788180" y="1744664"/>
            <a:ext cx="16802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417D4FD1-42F9-3A4A-AA57-53223C7CF13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221635" y="-99195"/>
            <a:ext cx="2956232" cy="2091508"/>
          </a:xfrm>
          <a:prstGeom prst="rect">
            <a:avLst/>
          </a:prstGeom>
        </p:spPr>
      </p:pic>
    </p:spTree>
    <p:extLst>
      <p:ext uri="{BB962C8B-B14F-4D97-AF65-F5344CB8AC3E}">
        <p14:creationId xmlns:p14="http://schemas.microsoft.com/office/powerpoint/2010/main" val="2129691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8" name="Picture 10">
            <a:extLst>
              <a:ext uri="{FF2B5EF4-FFF2-40B4-BE49-F238E27FC236}">
                <a16:creationId xmlns:a16="http://schemas.microsoft.com/office/drawing/2014/main" id="{B27C7EDA-1AFC-7641-86E5-E2227A470A3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3939"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3"/>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2"/>
          </p:nvPr>
        </p:nvSpPr>
        <p:spPr>
          <a:xfrm>
            <a:off x="2"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US" noProof="0"/>
              <a:t>Click icon to add picture</a:t>
            </a:r>
          </a:p>
        </p:txBody>
      </p:sp>
      <p:sp>
        <p:nvSpPr>
          <p:cNvPr id="9" name="Picture Placeholder 8"/>
          <p:cNvSpPr>
            <a:spLocks noGrp="1"/>
          </p:cNvSpPr>
          <p:nvPr>
            <p:ph type="pic" sz="quarter" idx="13"/>
          </p:nvPr>
        </p:nvSpPr>
        <p:spPr>
          <a:xfrm>
            <a:off x="1"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US" noProof="0"/>
              <a:t>Click icon to add picture</a:t>
            </a:r>
          </a:p>
        </p:txBody>
      </p:sp>
    </p:spTree>
    <p:extLst>
      <p:ext uri="{BB962C8B-B14F-4D97-AF65-F5344CB8AC3E}">
        <p14:creationId xmlns:p14="http://schemas.microsoft.com/office/powerpoint/2010/main" val="2224420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378DE12B-4CBF-994B-82AE-EA1FB2B7DE06}"/>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B57A632-FDA3-4B4C-8B50-BAE14AF84F87}"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59F9847-F04C-A248-B470-F6CEE1BBA3B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1526" y="14509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3195735"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3195735" y="768057"/>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pic>
        <p:nvPicPr>
          <p:cNvPr id="3" name="Picture 2" descr="A picture containing text&#10;&#10;Description automatically generated">
            <a:extLst>
              <a:ext uri="{FF2B5EF4-FFF2-40B4-BE49-F238E27FC236}">
                <a16:creationId xmlns:a16="http://schemas.microsoft.com/office/drawing/2014/main" id="{85D1CC82-B7AA-9342-B9BF-E79D0B70C1B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7592" y="703952"/>
            <a:ext cx="2697512" cy="5671448"/>
          </a:xfrm>
          <a:prstGeom prst="rect">
            <a:avLst/>
          </a:prstGeom>
        </p:spPr>
      </p:pic>
    </p:spTree>
    <p:extLst>
      <p:ext uri="{BB962C8B-B14F-4D97-AF65-F5344CB8AC3E}">
        <p14:creationId xmlns:p14="http://schemas.microsoft.com/office/powerpoint/2010/main" val="4851683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B1908BF-FC3C-8945-9403-DD85FDBA35A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039"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682992" y="768057"/>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pic>
        <p:nvPicPr>
          <p:cNvPr id="3" name="Picture 2" descr="A picture containing text&#10;&#10;Description automatically generated">
            <a:extLst>
              <a:ext uri="{FF2B5EF4-FFF2-40B4-BE49-F238E27FC236}">
                <a16:creationId xmlns:a16="http://schemas.microsoft.com/office/drawing/2014/main" id="{7C862EEA-28BB-6E4B-9707-1FFF86A7190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353806" y="137303"/>
            <a:ext cx="2679445" cy="5633463"/>
          </a:xfrm>
          <a:prstGeom prst="rect">
            <a:avLst/>
          </a:prstGeom>
        </p:spPr>
      </p:pic>
    </p:spTree>
    <p:extLst>
      <p:ext uri="{BB962C8B-B14F-4D97-AF65-F5344CB8AC3E}">
        <p14:creationId xmlns:p14="http://schemas.microsoft.com/office/powerpoint/2010/main" val="40147755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7" name="Picture 10">
            <a:extLst>
              <a:ext uri="{FF2B5EF4-FFF2-40B4-BE49-F238E27FC236}">
                <a16:creationId xmlns:a16="http://schemas.microsoft.com/office/drawing/2014/main" id="{C73892EC-ECFE-E64C-9F0E-E3D58BDACF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6"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1" y="1116015"/>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9245600" y="6352"/>
            <a:ext cx="2946400" cy="4443731"/>
          </a:xfrm>
          <a:prstGeom prst="rect">
            <a:avLst/>
          </a:prstGeom>
        </p:spPr>
        <p:txBody>
          <a:bodyPr/>
          <a:lstStyle/>
          <a:p>
            <a:pPr lvl="0"/>
            <a:r>
              <a:rPr lang="en-US" noProof="0"/>
              <a:t>Click icon to add picture</a:t>
            </a:r>
          </a:p>
        </p:txBody>
      </p:sp>
      <p:sp>
        <p:nvSpPr>
          <p:cNvPr id="12" name="Picture Placeholder 11"/>
          <p:cNvSpPr>
            <a:spLocks noGrp="1"/>
          </p:cNvSpPr>
          <p:nvPr>
            <p:ph type="pic" sz="quarter" idx="12"/>
          </p:nvPr>
        </p:nvSpPr>
        <p:spPr>
          <a:xfrm>
            <a:off x="9245600" y="4515997"/>
            <a:ext cx="2946400" cy="2297555"/>
          </a:xfrm>
          <a:prstGeom prst="rect">
            <a:avLst/>
          </a:prstGeom>
        </p:spPr>
        <p:txBody>
          <a:bodyPr/>
          <a:lstStyle/>
          <a:p>
            <a:pPr lvl="0"/>
            <a:r>
              <a:rPr lang="en-US" noProof="0"/>
              <a:t>Click icon to add picture</a:t>
            </a:r>
          </a:p>
        </p:txBody>
      </p:sp>
      <p:sp>
        <p:nvSpPr>
          <p:cNvPr id="22" name="Title 1"/>
          <p:cNvSpPr>
            <a:spLocks noGrp="1"/>
          </p:cNvSpPr>
          <p:nvPr>
            <p:ph type="title"/>
          </p:nvPr>
        </p:nvSpPr>
        <p:spPr>
          <a:xfrm>
            <a:off x="599965" y="427833"/>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spTree>
    <p:extLst>
      <p:ext uri="{BB962C8B-B14F-4D97-AF65-F5344CB8AC3E}">
        <p14:creationId xmlns:p14="http://schemas.microsoft.com/office/powerpoint/2010/main" val="41420893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1" name="Picture 10">
            <a:extLst>
              <a:ext uri="{FF2B5EF4-FFF2-40B4-BE49-F238E27FC236}">
                <a16:creationId xmlns:a16="http://schemas.microsoft.com/office/drawing/2014/main" id="{A3FFBDF1-8AB4-3E4D-8DFD-F7244FD3A96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48885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8E1ED0-3FF6-A64D-BC40-D8206D83AEDC}"/>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431F65F4-0E3D-0546-8139-6B6AC2549528}"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10B3B51D-58A8-8242-BA9C-178E951334E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91949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A34211-2653-3A4F-BEB3-59B9B7148638}"/>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E1E722F4-5A2C-8646-A701-E423F44131BB}"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068E215A-560C-BA4A-9508-913D464E46E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6"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05149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AAE99088-1C21-7A49-9186-E6FBC87C6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051" y="5186363"/>
            <a:ext cx="1137761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0"/>
          </p:nvPr>
        </p:nvSpPr>
        <p:spPr>
          <a:xfrm>
            <a:off x="400597" y="322327"/>
            <a:ext cx="11376551" cy="4782551"/>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2122498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06293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499" y="1717677"/>
            <a:ext cx="12888913"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1213784" y="2911254"/>
            <a:ext cx="9826091"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Click to edit Master text styles</a:t>
            </a:r>
          </a:p>
        </p:txBody>
      </p:sp>
    </p:spTree>
    <p:extLst>
      <p:ext uri="{BB962C8B-B14F-4D97-AF65-F5344CB8AC3E}">
        <p14:creationId xmlns:p14="http://schemas.microsoft.com/office/powerpoint/2010/main" val="4011472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E8AAAE71-6966-984D-939C-3DE2CB26C7F3}"/>
              </a:ext>
            </a:extLst>
          </p:cNvPr>
          <p:cNvSpPr txBox="1">
            <a:spLocks noChangeArrowheads="1"/>
          </p:cNvSpPr>
          <p:nvPr/>
        </p:nvSpPr>
        <p:spPr bwMode="auto">
          <a:xfrm>
            <a:off x="10221568" y="1246189"/>
            <a:ext cx="16802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EA446260-BB98-7A48-9BB1-5024BF35BCE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B9E2A312-72A6-8645-85C5-5EBC1328AB78}"/>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0E92363-8635-3C4C-A2F6-CA9F9C69EF1C}"/>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FC258CB-5757-8D47-AB57-0BD22960215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4B708E28-CA18-5D4E-887C-D21719A7D79D}"/>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76DD1515-3A2D-AE43-AB5C-B3A0DF18AEA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E8E91A9-A022-594F-94BC-2AD52B75A7A3}"/>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9247F472-163E-2745-B7AD-783EC28912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EF02C66B-623C-0548-A7CD-2E30C59D5FD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0F53DA01-FBFF-E44A-B075-0E36664DAE9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DAB45DE1-CEF4-A145-BA81-DF9D40936C0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80639" y="250825"/>
            <a:ext cx="17653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spTree>
    <p:extLst>
      <p:ext uri="{BB962C8B-B14F-4D97-AF65-F5344CB8AC3E}">
        <p14:creationId xmlns:p14="http://schemas.microsoft.com/office/powerpoint/2010/main" val="42904629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r>
              <a:rPr lang="en-US"/>
              <a:t>Click icon to add picture</a:t>
            </a:r>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0595" y="5186074"/>
            <a:ext cx="11376551" cy="1542050"/>
          </a:xfrm>
          <a:prstGeom prst="rect">
            <a:avLst/>
          </a:prstGeom>
        </p:spPr>
      </p:pic>
    </p:spTree>
    <p:extLst>
      <p:ext uri="{BB962C8B-B14F-4D97-AF65-F5344CB8AC3E}">
        <p14:creationId xmlns:p14="http://schemas.microsoft.com/office/powerpoint/2010/main" val="3708596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FA1489B6-F0A8-8545-8C8B-E9F3A4D37EA2}"/>
              </a:ext>
            </a:extLst>
          </p:cNvPr>
          <p:cNvSpPr txBox="1">
            <a:spLocks noChangeArrowheads="1"/>
          </p:cNvSpPr>
          <p:nvPr/>
        </p:nvSpPr>
        <p:spPr bwMode="auto">
          <a:xfrm>
            <a:off x="10221568" y="1246189"/>
            <a:ext cx="16802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D515404E-A9AA-3A44-8A88-A801FBAD015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882129-2DA5-FB4D-B57C-95BF0BB83DF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07B5F1E-91D4-CC41-B9FF-D38FD07A0561}"/>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C00AC6A-6267-5740-8FDE-D63AC999A95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4761E21-19CB-FA46-9AFE-A8ACFC7F2C1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B056C2DA-6E9C-0542-AD7A-6E1EEC63D10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63BB242-1400-6A4F-A615-402A70BDD8B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34ED1D9-55A4-A94A-B840-F92D3B68A51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C0B3593E-1324-D64A-AE61-94E67B896FC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AFFEA4E6-917F-6B41-90A8-C3B7C33A864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DCA5D2A-FD7F-F84C-8C02-78C0E3F2BA6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5765" y="234950"/>
            <a:ext cx="77628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spTree>
    <p:extLst>
      <p:ext uri="{BB962C8B-B14F-4D97-AF65-F5344CB8AC3E}">
        <p14:creationId xmlns:p14="http://schemas.microsoft.com/office/powerpoint/2010/main" val="827665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05744F90-F626-2043-9D25-B0D16F87F610}"/>
              </a:ext>
            </a:extLst>
          </p:cNvPr>
          <p:cNvSpPr txBox="1">
            <a:spLocks noChangeArrowheads="1"/>
          </p:cNvSpPr>
          <p:nvPr/>
        </p:nvSpPr>
        <p:spPr bwMode="auto">
          <a:xfrm>
            <a:off x="10221568" y="1246189"/>
            <a:ext cx="16802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C92437D1-B9DD-CC43-B9FC-7B08A9052230}"/>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9481EB3-52AC-3642-BB15-27957B7B3B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5A8205E-42BB-9541-BA05-813040AE2D1F}"/>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986C4E9C-3814-4841-B945-01EDE3A66693}"/>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269B3F08-3815-8D47-8B51-EB8A2AA3B479}"/>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DA1BAB05-AE2E-D64B-B03F-E59F7FA8E18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C1CDF31-EBD2-A84E-9F68-CC7B970C9E7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B28DA97-246A-BA40-8EE3-31109206F617}"/>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A5EEB8FD-AC8C-674C-BF45-1AD0F6A28E7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2E96D582-2110-4344-BD06-7DE5F2A418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93B8064C-142E-2C42-B00B-B9A12FBE279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8939" y="436565"/>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4158545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3FB62F2-3D23-7543-BD48-C9EA55182CC0}"/>
              </a:ext>
            </a:extLst>
          </p:cNvPr>
          <p:cNvSpPr txBox="1">
            <a:spLocks noChangeArrowheads="1"/>
          </p:cNvSpPr>
          <p:nvPr/>
        </p:nvSpPr>
        <p:spPr bwMode="auto">
          <a:xfrm>
            <a:off x="10221568" y="1246189"/>
            <a:ext cx="16802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BE4DCAF-34C2-1C42-AEA5-8B9B0BA56ABB}"/>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43D84BB6-BDEA-F84F-B099-EF0F4C1C7DB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88F5FF2-0905-E347-A597-2BCBC936178A}"/>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8C68B338-14AA-F449-96BF-04D62B2E1CC1}"/>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3DD175FF-8B38-7F4C-A262-3F5382B93A9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82D5E158-0765-FB49-9488-3E3826084B2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A8E4676-1000-6549-8523-15BCC91346A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9AEF2F3-5627-C74C-9382-F1613494705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63A86BB6-65A5-7740-A134-1669A9E9A1E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5A811E7-A47F-B241-A160-A607EE52D9E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B55E6FD-7B8A-F440-9F87-5980588DBCA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1001" y="373065"/>
            <a:ext cx="101282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888301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E4FE409-FAF8-6F4D-97C8-2AE5E4750DE4}"/>
              </a:ext>
            </a:extLst>
          </p:cNvPr>
          <p:cNvSpPr txBox="1">
            <a:spLocks noChangeArrowheads="1"/>
          </p:cNvSpPr>
          <p:nvPr/>
        </p:nvSpPr>
        <p:spPr bwMode="auto">
          <a:xfrm>
            <a:off x="10221568" y="1246189"/>
            <a:ext cx="16802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D56FECE-01C4-D541-8DB1-E42AD326066E}"/>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65FD74FF-2BE5-C545-BFF4-B4736D4C04AC}"/>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26EFE5C9-D9A6-2949-A2D5-9094D00FADB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FE00573-4EC4-7540-9308-65CD03A73B60}"/>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81D9F60-FB7B-6E45-9A16-66FBBAA5F4D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CC5F371-18CC-644B-9731-973A5104304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7584E38-FCE6-D34D-BD81-B2C22AD5A1C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DC0F7CB3-B3F6-D543-B30E-8895468B7252}"/>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130E518A-A162-3848-ABC9-AD7B4225E52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3271B97-CD70-EE40-9284-E186D6FE106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A7C00EAC-4D19-AF45-B816-85E5BE578F0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67988" y="390527"/>
            <a:ext cx="8985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1530405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4D7B3629-C448-BA43-870B-89F43EB8EA3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1" y="1116015"/>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3"/>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318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1B70EB63-6C52-1F4D-9360-FD2278EBCDE1}"/>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B0162140-2925-614F-BEC8-1B2BCD619AC2}"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E2D38A6B-0C24-5C43-B8DC-2ADC87098F3C}"/>
              </a:ext>
            </a:extLst>
          </p:cNvPr>
          <p:cNvGrpSpPr>
            <a:grpSpLocks/>
          </p:cNvGrpSpPr>
          <p:nvPr/>
        </p:nvGrpSpPr>
        <p:grpSpPr bwMode="auto">
          <a:xfrm>
            <a:off x="0" y="2782888"/>
            <a:ext cx="12192000" cy="50800"/>
            <a:chOff x="0" y="6813551"/>
            <a:chExt cx="12192000" cy="50800"/>
          </a:xfrm>
        </p:grpSpPr>
        <p:sp>
          <p:nvSpPr>
            <p:cNvPr id="7" name="Rectangle 6">
              <a:extLst>
                <a:ext uri="{FF2B5EF4-FFF2-40B4-BE49-F238E27FC236}">
                  <a16:creationId xmlns:a16="http://schemas.microsoft.com/office/drawing/2014/main" id="{970266FA-5A5A-A34C-B544-B097193BF59B}"/>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FF2D1029-CF93-7247-AE34-B15F824D9F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A0C59A3-DFAF-4347-AADB-90D6518D56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62B8BC26-AA82-C242-A969-500DE825529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65701007-3BF4-1A4F-A37C-1A793CD18B8C}"/>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BBD23B6-197C-9D4B-86A0-CA83F74E890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E434E7A4-A7EA-CD46-8E0F-DC88838B682D}"/>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20CDF1BF-4DC6-504F-B328-BD0AA35E65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48A157B9-9C9F-8045-B8DF-684FD27579B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0463" y="3798888"/>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1066797" y="3120249"/>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p:cNvSpPr>
            <a:spLocks noGrp="1"/>
          </p:cNvSpPr>
          <p:nvPr>
            <p:ph sz="quarter" idx="10"/>
          </p:nvPr>
        </p:nvSpPr>
        <p:spPr>
          <a:xfrm>
            <a:off x="1076432"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0" y="0"/>
            <a:ext cx="12192000" cy="2781300"/>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2806582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6" name="Picture 10">
            <a:extLst>
              <a:ext uri="{FF2B5EF4-FFF2-40B4-BE49-F238E27FC236}">
                <a16:creationId xmlns:a16="http://schemas.microsoft.com/office/drawing/2014/main" id="{2420AE24-C916-8346-8C68-184C75157BB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6"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1" y="1116015"/>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2" y="25401"/>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US" noProof="0"/>
              <a:t>Click icon to add picture</a:t>
            </a:r>
            <a:endParaRPr lang="en-US" noProof="0" dirty="0"/>
          </a:p>
        </p:txBody>
      </p:sp>
      <p:sp>
        <p:nvSpPr>
          <p:cNvPr id="12" name="Title 1"/>
          <p:cNvSpPr>
            <a:spLocks noGrp="1"/>
          </p:cNvSpPr>
          <p:nvPr>
            <p:ph type="title"/>
          </p:nvPr>
        </p:nvSpPr>
        <p:spPr>
          <a:xfrm>
            <a:off x="599965" y="427833"/>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609600" y="1342716"/>
            <a:ext cx="7238171"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59553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696" r:id="rId1"/>
    <p:sldLayoutId id="2147485697" r:id="rId2"/>
    <p:sldLayoutId id="2147485698" r:id="rId3"/>
    <p:sldLayoutId id="2147485699" r:id="rId4"/>
    <p:sldLayoutId id="2147485700" r:id="rId5"/>
    <p:sldLayoutId id="2147485701" r:id="rId6"/>
    <p:sldLayoutId id="2147485702" r:id="rId7"/>
    <p:sldLayoutId id="2147485703" r:id="rId8"/>
    <p:sldLayoutId id="2147485704" r:id="rId9"/>
    <p:sldLayoutId id="2147485705" r:id="rId10"/>
    <p:sldLayoutId id="2147485706" r:id="rId11"/>
    <p:sldLayoutId id="2147485707" r:id="rId12"/>
    <p:sldLayoutId id="2147485708" r:id="rId13"/>
    <p:sldLayoutId id="2147485709" r:id="rId14"/>
    <p:sldLayoutId id="2147485710" r:id="rId15"/>
    <p:sldLayoutId id="2147485711" r:id="rId16"/>
    <p:sldLayoutId id="2147485712" r:id="rId17"/>
    <p:sldLayoutId id="2147485695" r:id="rId18"/>
    <p:sldLayoutId id="2147485713" r:id="rId19"/>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BC452DC-9046-4352-ACF2-3596FB998B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5D63C32-DF71-4E07-9AD5-9A046462144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BB8039B-2024-471C-B044-50A603E595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4232CA-5C46-446D-B877-EDF932D0CEFB}" type="datetimeFigureOut">
              <a:rPr lang="en-GB" smtClean="0"/>
              <a:t>16/12/2022</a:t>
            </a:fld>
            <a:endParaRPr lang="en-GB"/>
          </a:p>
        </p:txBody>
      </p:sp>
      <p:sp>
        <p:nvSpPr>
          <p:cNvPr id="5" name="Footer Placeholder 4">
            <a:extLst>
              <a:ext uri="{FF2B5EF4-FFF2-40B4-BE49-F238E27FC236}">
                <a16:creationId xmlns:a16="http://schemas.microsoft.com/office/drawing/2014/main" id="{29791BFD-FEF6-4914-9AC2-7A68D08220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FFB3EB8-98F0-4C42-ACEA-8F3E377F69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F02DED-5649-4319-8A03-69D1AA175A4B}" type="slidenum">
              <a:rPr lang="en-GB" smtClean="0"/>
              <a:t>‹#›</a:t>
            </a:fld>
            <a:endParaRPr lang="en-GB"/>
          </a:p>
        </p:txBody>
      </p:sp>
    </p:spTree>
    <p:extLst>
      <p:ext uri="{BB962C8B-B14F-4D97-AF65-F5344CB8AC3E}">
        <p14:creationId xmlns:p14="http://schemas.microsoft.com/office/powerpoint/2010/main" val="2012107260"/>
      </p:ext>
    </p:extLst>
  </p:cSld>
  <p:clrMap bg1="lt1" tx1="dk1" bg2="lt2" tx2="dk2" accent1="accent1" accent2="accent2" accent3="accent3" accent4="accent4" accent5="accent5" accent6="accent6" hlink="hlink" folHlink="folHlink"/>
  <p:sldLayoutIdLst>
    <p:sldLayoutId id="214748366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0.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8" Type="http://schemas.openxmlformats.org/officeDocument/2006/relationships/image" Target="../media/image25.emf"/><Relationship Id="rId3" Type="http://schemas.openxmlformats.org/officeDocument/2006/relationships/image" Target="../media/image14.gif"/><Relationship Id="rId7" Type="http://schemas.openxmlformats.org/officeDocument/2006/relationships/image" Target="../media/image24.emf"/><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8" Type="http://schemas.openxmlformats.org/officeDocument/2006/relationships/image" Target="../media/image27.emf"/><Relationship Id="rId3" Type="http://schemas.openxmlformats.org/officeDocument/2006/relationships/image" Target="../media/image14.gif"/><Relationship Id="rId7" Type="http://schemas.openxmlformats.org/officeDocument/2006/relationships/image" Target="../media/image26.emf"/><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4.gif"/><Relationship Id="rId7"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4.gif"/><Relationship Id="rId7" Type="http://schemas.openxmlformats.org/officeDocument/2006/relationships/chart" Target="../charts/chart2.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0.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4.gif"/><Relationship Id="rId7" Type="http://schemas.openxmlformats.org/officeDocument/2006/relationships/image" Target="../media/image28.jpe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14.gif"/><Relationship Id="rId7" Type="http://schemas.openxmlformats.org/officeDocument/2006/relationships/image" Target="../media/image32.jp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31.jpg"/><Relationship Id="rId5" Type="http://schemas.openxmlformats.org/officeDocument/2006/relationships/image" Target="../media/image30.png"/><Relationship Id="rId10" Type="http://schemas.openxmlformats.org/officeDocument/2006/relationships/image" Target="../media/image35.jpeg"/><Relationship Id="rId4" Type="http://schemas.openxmlformats.org/officeDocument/2006/relationships/image" Target="../media/image29.png"/><Relationship Id="rId9" Type="http://schemas.openxmlformats.org/officeDocument/2006/relationships/image" Target="../media/image34.jpg"/></Relationships>
</file>

<file path=ppt/slides/_rels/slide2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4.gif"/><Relationship Id="rId7"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4.gif"/><Relationship Id="rId7"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4.gif"/><Relationship Id="rId7" Type="http://schemas.openxmlformats.org/officeDocument/2006/relationships/image" Target="../media/image22.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751BA7-23F3-4E4F-8A93-B04B4B8452CE}"/>
              </a:ext>
            </a:extLst>
          </p:cNvPr>
          <p:cNvSpPr>
            <a:spLocks noGrp="1"/>
          </p:cNvSpPr>
          <p:nvPr>
            <p:ph type="ctrTitle"/>
          </p:nvPr>
        </p:nvSpPr>
        <p:spPr>
          <a:xfrm>
            <a:off x="708782" y="1067540"/>
            <a:ext cx="8435217" cy="1542554"/>
          </a:xfrm>
        </p:spPr>
        <p:txBody>
          <a:bodyPr>
            <a:noAutofit/>
          </a:bodyPr>
          <a:lstStyle/>
          <a:p>
            <a:pPr algn="l"/>
            <a:r>
              <a:rPr lang="en-US" sz="3200" dirty="0">
                <a:latin typeface="+mn-lt"/>
              </a:rPr>
              <a:t>Willingness to vaccinate and willingness to pay for vaccination against peste des petits ruminants in Linguère, Senegal</a:t>
            </a:r>
            <a:endParaRPr lang="en-US" sz="2800" dirty="0">
              <a:latin typeface="+mn-lt"/>
            </a:endParaRPr>
          </a:p>
        </p:txBody>
      </p:sp>
      <p:sp>
        <p:nvSpPr>
          <p:cNvPr id="23554" name="Subtitle 2">
            <a:extLst>
              <a:ext uri="{FF2B5EF4-FFF2-40B4-BE49-F238E27FC236}">
                <a16:creationId xmlns:a16="http://schemas.microsoft.com/office/drawing/2014/main" id="{862B3D89-D228-C441-AC2A-53BC584D2FEE}"/>
              </a:ext>
            </a:extLst>
          </p:cNvPr>
          <p:cNvSpPr txBox="1">
            <a:spLocks noChangeArrowheads="1"/>
          </p:cNvSpPr>
          <p:nvPr/>
        </p:nvSpPr>
        <p:spPr bwMode="auto">
          <a:xfrm>
            <a:off x="483618" y="3212388"/>
            <a:ext cx="11048475" cy="21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lstStyle/>
          <a:p>
            <a:pPr marL="0" marR="0">
              <a:lnSpc>
                <a:spcPct val="107000"/>
              </a:lnSpc>
              <a:spcBef>
                <a:spcPts val="0"/>
              </a:spcBef>
              <a:spcAft>
                <a:spcPts val="0"/>
              </a:spcAft>
            </a:pPr>
            <a:r>
              <a:rPr lang="en-US" dirty="0">
                <a:effectLst/>
                <a:latin typeface="+mn-lt"/>
                <a:ea typeface="Calibri" panose="020F0502020204030204" pitchFamily="34" charset="0"/>
                <a:cs typeface="Times New Roman" panose="02020603050405020304" pitchFamily="18" charset="0"/>
              </a:rPr>
              <a:t>Guy Ilboudo</a:t>
            </a:r>
            <a:r>
              <a:rPr lang="en-US" baseline="30000" dirty="0">
                <a:effectLst/>
                <a:latin typeface="+mn-lt"/>
                <a:ea typeface="Calibri" panose="020F0502020204030204" pitchFamily="34" charset="0"/>
                <a:cs typeface="Times New Roman" panose="02020603050405020304" pitchFamily="18" charset="0"/>
              </a:rPr>
              <a:t>1*</a:t>
            </a:r>
            <a:r>
              <a:rPr lang="en-US" dirty="0">
                <a:effectLst/>
                <a:latin typeface="+mn-lt"/>
                <a:ea typeface="Calibri" panose="020F0502020204030204" pitchFamily="34" charset="0"/>
                <a:cs typeface="Times New Roman" panose="02020603050405020304" pitchFamily="18" charset="0"/>
              </a:rPr>
              <a:t>, Francis Wanyoike</a:t>
            </a:r>
            <a:r>
              <a:rPr lang="en-US" baseline="30000" dirty="0">
                <a:effectLst/>
                <a:latin typeface="+mn-lt"/>
                <a:ea typeface="Calibri" panose="020F0502020204030204" pitchFamily="34" charset="0"/>
                <a:cs typeface="Times New Roman" panose="02020603050405020304" pitchFamily="18" charset="0"/>
              </a:rPr>
              <a:t>2</a:t>
            </a:r>
            <a:r>
              <a:rPr lang="en-US" dirty="0">
                <a:effectLst/>
                <a:latin typeface="+mn-lt"/>
                <a:ea typeface="Calibri" panose="020F0502020204030204" pitchFamily="34" charset="0"/>
                <a:cs typeface="Times New Roman" panose="02020603050405020304" pitchFamily="18" charset="0"/>
              </a:rPr>
              <a:t>, Vesta Blaire Moore</a:t>
            </a:r>
            <a:r>
              <a:rPr lang="en-US" baseline="30000" dirty="0">
                <a:effectLst/>
                <a:latin typeface="+mn-lt"/>
                <a:ea typeface="Calibri" panose="020F0502020204030204" pitchFamily="34" charset="0"/>
                <a:cs typeface="Times New Roman" panose="02020603050405020304" pitchFamily="18" charset="0"/>
              </a:rPr>
              <a:t>3</a:t>
            </a:r>
            <a:r>
              <a:rPr lang="en-US" dirty="0">
                <a:effectLst/>
                <a:latin typeface="+mn-lt"/>
                <a:ea typeface="Calibri" panose="020F0502020204030204" pitchFamily="34" charset="0"/>
                <a:cs typeface="Times New Roman" panose="02020603050405020304" pitchFamily="18" charset="0"/>
              </a:rPr>
              <a:t>, Karl Rich</a:t>
            </a:r>
            <a:r>
              <a:rPr lang="en-US" baseline="30000" dirty="0">
                <a:effectLst/>
                <a:latin typeface="+mn-lt"/>
                <a:ea typeface="Calibri" panose="020F0502020204030204" pitchFamily="34" charset="0"/>
                <a:cs typeface="Times New Roman" panose="02020603050405020304" pitchFamily="18" charset="0"/>
              </a:rPr>
              <a:t>3</a:t>
            </a:r>
            <a:r>
              <a:rPr lang="en-US" dirty="0">
                <a:effectLst/>
                <a:latin typeface="+mn-lt"/>
                <a:ea typeface="Calibri" panose="020F0502020204030204" pitchFamily="34" charset="0"/>
                <a:cs typeface="Times New Roman" panose="02020603050405020304" pitchFamily="18" charset="0"/>
              </a:rPr>
              <a:t>, Cheikh Ahmed </a:t>
            </a:r>
            <a:r>
              <a:rPr lang="en-US" dirty="0" err="1">
                <a:effectLst/>
                <a:latin typeface="+mn-lt"/>
                <a:ea typeface="Calibri" panose="020F0502020204030204" pitchFamily="34" charset="0"/>
                <a:cs typeface="Times New Roman" panose="02020603050405020304" pitchFamily="18" charset="0"/>
              </a:rPr>
              <a:t>Tidiane</a:t>
            </a:r>
            <a:r>
              <a:rPr lang="en-US" dirty="0">
                <a:effectLst/>
                <a:latin typeface="+mn-lt"/>
                <a:ea typeface="Calibri" panose="020F0502020204030204" pitchFamily="34" charset="0"/>
                <a:cs typeface="Times New Roman" panose="02020603050405020304" pitchFamily="18" charset="0"/>
              </a:rPr>
              <a:t> Djigo</a:t>
            </a:r>
            <a:r>
              <a:rPr lang="en-US" baseline="30000" dirty="0">
                <a:effectLst/>
                <a:latin typeface="+mn-lt"/>
                <a:ea typeface="Calibri" panose="020F0502020204030204" pitchFamily="34" charset="0"/>
                <a:cs typeface="Times New Roman" panose="02020603050405020304" pitchFamily="18" charset="0"/>
              </a:rPr>
              <a:t>4</a:t>
            </a:r>
            <a:r>
              <a:rPr lang="en-US" dirty="0">
                <a:effectLst/>
                <a:latin typeface="+mn-lt"/>
                <a:ea typeface="Calibri" panose="020F0502020204030204" pitchFamily="34" charset="0"/>
                <a:cs typeface="Times New Roman" panose="02020603050405020304" pitchFamily="18" charset="0"/>
              </a:rPr>
              <a:t> and Michel Dione</a:t>
            </a:r>
            <a:r>
              <a:rPr lang="en-US" baseline="30000" dirty="0">
                <a:effectLst/>
                <a:latin typeface="+mn-lt"/>
                <a:ea typeface="Calibri" panose="020F0502020204030204" pitchFamily="34" charset="0"/>
                <a:cs typeface="Times New Roman" panose="02020603050405020304" pitchFamily="18" charset="0"/>
              </a:rPr>
              <a:t>5</a:t>
            </a:r>
            <a:endParaRPr lang="en-US" dirty="0">
              <a:effectLst/>
              <a:latin typeface="+mn-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200" baseline="30000" dirty="0">
                <a:effectLst/>
                <a:latin typeface="+mn-lt"/>
                <a:ea typeface="Calibri" panose="020F0502020204030204" pitchFamily="34" charset="0"/>
                <a:cs typeface="Times New Roman" panose="02020603050405020304" pitchFamily="18" charset="0"/>
              </a:rPr>
              <a:t>1</a:t>
            </a:r>
            <a:r>
              <a:rPr lang="en-US" sz="1200" dirty="0">
                <a:effectLst/>
                <a:latin typeface="+mn-lt"/>
                <a:ea typeface="Calibri" panose="020F0502020204030204" pitchFamily="34" charset="0"/>
                <a:cs typeface="Times New Roman" panose="02020603050405020304" pitchFamily="18" charset="0"/>
              </a:rPr>
              <a:t>International Livestock Research Institute, Ouagadougou, Burkina Faso</a:t>
            </a:r>
          </a:p>
          <a:p>
            <a:pPr marL="0" marR="0">
              <a:lnSpc>
                <a:spcPct val="107000"/>
              </a:lnSpc>
              <a:spcBef>
                <a:spcPts val="0"/>
              </a:spcBef>
              <a:spcAft>
                <a:spcPts val="0"/>
              </a:spcAft>
            </a:pPr>
            <a:r>
              <a:rPr lang="en-US" sz="1200" baseline="30000" dirty="0">
                <a:effectLst/>
                <a:latin typeface="+mn-lt"/>
                <a:ea typeface="Calibri" panose="020F0502020204030204" pitchFamily="34" charset="0"/>
                <a:cs typeface="Times New Roman" panose="02020603050405020304" pitchFamily="18" charset="0"/>
              </a:rPr>
              <a:t>2</a:t>
            </a:r>
            <a:r>
              <a:rPr lang="en-US" sz="1200" dirty="0">
                <a:effectLst/>
                <a:latin typeface="+mn-lt"/>
                <a:ea typeface="Calibri" panose="020F0502020204030204" pitchFamily="34" charset="0"/>
                <a:cs typeface="Times New Roman" panose="02020603050405020304" pitchFamily="18" charset="0"/>
              </a:rPr>
              <a:t>International Livestock Research Institute, Nairobi, Kenya</a:t>
            </a:r>
          </a:p>
          <a:p>
            <a:pPr marL="0" marR="0">
              <a:lnSpc>
                <a:spcPct val="107000"/>
              </a:lnSpc>
              <a:spcBef>
                <a:spcPts val="0"/>
              </a:spcBef>
              <a:spcAft>
                <a:spcPts val="0"/>
              </a:spcAft>
            </a:pPr>
            <a:r>
              <a:rPr lang="fr-FR" sz="1200" baseline="30000" dirty="0">
                <a:effectLst/>
                <a:latin typeface="+mn-lt"/>
                <a:ea typeface="Calibri" panose="020F0502020204030204" pitchFamily="34" charset="0"/>
                <a:cs typeface="Times New Roman" panose="02020603050405020304" pitchFamily="18" charset="0"/>
              </a:rPr>
              <a:t>3</a:t>
            </a:r>
            <a:r>
              <a:rPr lang="fr-FR" sz="1200" dirty="0">
                <a:effectLst/>
                <a:latin typeface="+mn-lt"/>
                <a:ea typeface="Calibri" panose="020F0502020204030204" pitchFamily="34" charset="0"/>
                <a:cs typeface="Times New Roman" panose="02020603050405020304" pitchFamily="18" charset="0"/>
              </a:rPr>
              <a:t>Oklahoma State University, USA </a:t>
            </a:r>
            <a:endParaRPr lang="en-US" sz="1200" dirty="0">
              <a:effectLst/>
              <a:latin typeface="+mn-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fr-FR" sz="1200" baseline="30000" dirty="0">
                <a:effectLst/>
                <a:latin typeface="+mn-lt"/>
                <a:ea typeface="Calibri" panose="020F0502020204030204" pitchFamily="34" charset="0"/>
                <a:cs typeface="Times New Roman" panose="02020603050405020304" pitchFamily="18" charset="0"/>
              </a:rPr>
              <a:t>4</a:t>
            </a:r>
            <a:r>
              <a:rPr lang="fr-FR" sz="1200" dirty="0">
                <a:effectLst/>
                <a:latin typeface="+mn-lt"/>
                <a:ea typeface="Calibri" panose="020F0502020204030204" pitchFamily="34" charset="0"/>
                <a:cs typeface="Times New Roman" panose="02020603050405020304" pitchFamily="18" charset="0"/>
              </a:rPr>
              <a:t>Agronomes et Vétérinaires Sans Frontières, Linguère, Senegal </a:t>
            </a:r>
            <a:endParaRPr lang="en-US" sz="1200" dirty="0">
              <a:effectLst/>
              <a:latin typeface="+mn-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200" baseline="30000" dirty="0">
                <a:effectLst/>
                <a:latin typeface="+mn-lt"/>
                <a:ea typeface="Calibri" panose="020F0502020204030204" pitchFamily="34" charset="0"/>
                <a:cs typeface="Times New Roman" panose="02020603050405020304" pitchFamily="18" charset="0"/>
              </a:rPr>
              <a:t>5</a:t>
            </a:r>
            <a:r>
              <a:rPr lang="en-US" sz="1200" dirty="0">
                <a:effectLst/>
                <a:latin typeface="+mn-lt"/>
                <a:ea typeface="Calibri" panose="020F0502020204030204" pitchFamily="34" charset="0"/>
                <a:cs typeface="Times New Roman" panose="02020603050405020304" pitchFamily="18" charset="0"/>
              </a:rPr>
              <a:t>International Livestock Research Institute, Dakar, Senegal</a:t>
            </a:r>
          </a:p>
          <a:p>
            <a:pPr marL="0" marR="0">
              <a:lnSpc>
                <a:spcPct val="107000"/>
              </a:lnSpc>
              <a:spcBef>
                <a:spcPts val="0"/>
              </a:spcBef>
              <a:spcAft>
                <a:spcPts val="0"/>
              </a:spcAft>
            </a:pPr>
            <a:endParaRPr lang="en-US" altLang="x-none" sz="1600" i="1" dirty="0">
              <a:solidFill>
                <a:srgbClr val="292929"/>
              </a:solidFill>
              <a:latin typeface="+mn-lt"/>
            </a:endParaRPr>
          </a:p>
          <a:p>
            <a:pPr marL="0" marR="0">
              <a:lnSpc>
                <a:spcPct val="107000"/>
              </a:lnSpc>
              <a:spcBef>
                <a:spcPts val="0"/>
              </a:spcBef>
              <a:spcAft>
                <a:spcPts val="0"/>
              </a:spcAft>
            </a:pPr>
            <a:endParaRPr lang="en-US" altLang="x-none" sz="1600" i="1" dirty="0">
              <a:solidFill>
                <a:srgbClr val="292929"/>
              </a:solidFill>
              <a:latin typeface="+mn-lt"/>
            </a:endParaRPr>
          </a:p>
          <a:p>
            <a:pPr marL="0" marR="0">
              <a:lnSpc>
                <a:spcPct val="107000"/>
              </a:lnSpc>
              <a:spcBef>
                <a:spcPts val="0"/>
              </a:spcBef>
              <a:spcAft>
                <a:spcPts val="0"/>
              </a:spcAft>
            </a:pPr>
            <a:r>
              <a:rPr lang="en-US" altLang="x-none" sz="1600" i="1" dirty="0">
                <a:solidFill>
                  <a:srgbClr val="292929"/>
                </a:solidFill>
                <a:latin typeface="+mn-lt"/>
              </a:rPr>
              <a:t>Peste des petits ruminants Global Research and Expertise Network (PPR-GREN) meeting</a:t>
            </a:r>
          </a:p>
          <a:p>
            <a:pPr marL="0" marR="0">
              <a:lnSpc>
                <a:spcPct val="107000"/>
              </a:lnSpc>
              <a:spcBef>
                <a:spcPts val="0"/>
              </a:spcBef>
              <a:spcAft>
                <a:spcPts val="0"/>
              </a:spcAft>
            </a:pPr>
            <a:r>
              <a:rPr lang="en-US" altLang="x-none" sz="1600" i="1" dirty="0">
                <a:solidFill>
                  <a:srgbClr val="292929"/>
                </a:solidFill>
                <a:latin typeface="+mn-lt"/>
              </a:rPr>
              <a:t>Montpellier, France, 7–9 December 2022</a:t>
            </a:r>
          </a:p>
        </p:txBody>
      </p:sp>
      <p:pic>
        <p:nvPicPr>
          <p:cNvPr id="2" name="Picture 2" descr="Logo of IFAD">
            <a:extLst>
              <a:ext uri="{FF2B5EF4-FFF2-40B4-BE49-F238E27FC236}">
                <a16:creationId xmlns:a16="http://schemas.microsoft.com/office/drawing/2014/main" id="{8D39BC3C-C8D4-76AE-EF6F-1F73B7F3B6F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11109626" y="5994399"/>
            <a:ext cx="977376" cy="59050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1">
            <a:extLst>
              <a:ext uri="{FF2B5EF4-FFF2-40B4-BE49-F238E27FC236}">
                <a16:creationId xmlns:a16="http://schemas.microsoft.com/office/drawing/2014/main" id="{E8421C22-1148-70D3-2F5D-CD8C423D2DD4}"/>
              </a:ext>
            </a:extLst>
          </p:cNvPr>
          <p:cNvPicPr>
            <a:picLocks noChangeAspect="1"/>
          </p:cNvPicPr>
          <p:nvPr/>
        </p:nvPicPr>
        <p:blipFill rotWithShape="1">
          <a:blip r:embed="rId4"/>
          <a:srcRect l="24679" t="35543" r="26655" b="13505"/>
          <a:stretch/>
        </p:blipFill>
        <p:spPr>
          <a:xfrm>
            <a:off x="10322960" y="6070861"/>
            <a:ext cx="817447" cy="49911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Results    </a:t>
            </a:r>
          </a:p>
        </p:txBody>
      </p:sp>
      <p:sp>
        <p:nvSpPr>
          <p:cNvPr id="27650" name="Content Placeholder 5">
            <a:extLst>
              <a:ext uri="{FF2B5EF4-FFF2-40B4-BE49-F238E27FC236}">
                <a16:creationId xmlns:a16="http://schemas.microsoft.com/office/drawing/2014/main" id="{28912575-846C-544B-8E33-431B11D6561B}"/>
              </a:ext>
            </a:extLst>
          </p:cNvPr>
          <p:cNvSpPr>
            <a:spLocks noGrp="1" noChangeArrowheads="1"/>
          </p:cNvSpPr>
          <p:nvPr>
            <p:ph sz="quarter" idx="10"/>
          </p:nvPr>
        </p:nvSpPr>
        <p:spPr bwMode="auto">
          <a:xfrm>
            <a:off x="285012" y="1220126"/>
            <a:ext cx="4677685" cy="50060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spcBef>
                <a:spcPct val="0"/>
              </a:spcBef>
              <a:spcAft>
                <a:spcPct val="0"/>
              </a:spcAft>
            </a:pPr>
            <a:r>
              <a:rPr lang="en-US" altLang="x-none" dirty="0">
                <a:latin typeface="Candara" panose="020E0502030303020204" pitchFamily="34" charset="0"/>
              </a:rPr>
              <a:t>Socio-economic data</a:t>
            </a:r>
          </a:p>
        </p:txBody>
      </p:sp>
      <p:pic>
        <p:nvPicPr>
          <p:cNvPr id="2" name="Picture 2" descr="Logo of IFAD">
            <a:extLst>
              <a:ext uri="{FF2B5EF4-FFF2-40B4-BE49-F238E27FC236}">
                <a16:creationId xmlns:a16="http://schemas.microsoft.com/office/drawing/2014/main" id="{34DF963E-B15D-59E2-F778-E1AE79A6137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368572" y="5998354"/>
            <a:ext cx="1174570" cy="70964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1">
            <a:extLst>
              <a:ext uri="{FF2B5EF4-FFF2-40B4-BE49-F238E27FC236}">
                <a16:creationId xmlns:a16="http://schemas.microsoft.com/office/drawing/2014/main" id="{618D23EB-2C54-CFAA-7EB0-B5191CFEC8CB}"/>
              </a:ext>
            </a:extLst>
          </p:cNvPr>
          <p:cNvPicPr>
            <a:picLocks noChangeAspect="1"/>
          </p:cNvPicPr>
          <p:nvPr/>
        </p:nvPicPr>
        <p:blipFill rotWithShape="1">
          <a:blip r:embed="rId4"/>
          <a:srcRect l="24679" t="35543" r="26655" b="13505"/>
          <a:stretch/>
        </p:blipFill>
        <p:spPr>
          <a:xfrm>
            <a:off x="8381341" y="6081310"/>
            <a:ext cx="982375" cy="615878"/>
          </a:xfrm>
          <a:prstGeom prst="rect">
            <a:avLst/>
          </a:prstGeom>
        </p:spPr>
      </p:pic>
      <p:pic>
        <p:nvPicPr>
          <p:cNvPr id="4" name="Picture 3" descr="A picture containing text, plant, vector graphics&#10;&#10;Description automatically generated">
            <a:extLst>
              <a:ext uri="{FF2B5EF4-FFF2-40B4-BE49-F238E27FC236}">
                <a16:creationId xmlns:a16="http://schemas.microsoft.com/office/drawing/2014/main" id="{CC837991-AE27-1F67-A56E-DA114ED4AA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905764"/>
            <a:ext cx="925634" cy="925634"/>
          </a:xfrm>
          <a:prstGeom prst="rect">
            <a:avLst/>
          </a:prstGeom>
        </p:spPr>
      </p:pic>
      <p:pic>
        <p:nvPicPr>
          <p:cNvPr id="5" name="Picture 4">
            <a:extLst>
              <a:ext uri="{FF2B5EF4-FFF2-40B4-BE49-F238E27FC236}">
                <a16:creationId xmlns:a16="http://schemas.microsoft.com/office/drawing/2014/main" id="{86DE9FDE-57BB-1BE4-CD36-AB7DCF7DE1F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53296" y="-12009"/>
            <a:ext cx="1230132" cy="1230132"/>
          </a:xfrm>
          <a:prstGeom prst="rect">
            <a:avLst/>
          </a:prstGeom>
        </p:spPr>
      </p:pic>
      <p:graphicFrame>
        <p:nvGraphicFramePr>
          <p:cNvPr id="7" name="Table 6">
            <a:extLst>
              <a:ext uri="{FF2B5EF4-FFF2-40B4-BE49-F238E27FC236}">
                <a16:creationId xmlns:a16="http://schemas.microsoft.com/office/drawing/2014/main" id="{F08927C7-525E-499E-8C1E-B160B9F272A1}"/>
              </a:ext>
            </a:extLst>
          </p:cNvPr>
          <p:cNvGraphicFramePr>
            <a:graphicFrameLocks noGrp="1"/>
          </p:cNvGraphicFramePr>
          <p:nvPr>
            <p:extLst>
              <p:ext uri="{D42A27DB-BD31-4B8C-83A1-F6EECF244321}">
                <p14:modId xmlns:p14="http://schemas.microsoft.com/office/powerpoint/2010/main" val="963595056"/>
              </p:ext>
            </p:extLst>
          </p:nvPr>
        </p:nvGraphicFramePr>
        <p:xfrm>
          <a:off x="1998486" y="1839165"/>
          <a:ext cx="6742393" cy="4918709"/>
        </p:xfrm>
        <a:graphic>
          <a:graphicData uri="http://schemas.openxmlformats.org/drawingml/2006/table">
            <a:tbl>
              <a:tblPr firstRow="1" firstCol="1" bandRow="1"/>
              <a:tblGrid>
                <a:gridCol w="188004">
                  <a:extLst>
                    <a:ext uri="{9D8B030D-6E8A-4147-A177-3AD203B41FA5}">
                      <a16:colId xmlns:a16="http://schemas.microsoft.com/office/drawing/2014/main" val="3760800412"/>
                    </a:ext>
                  </a:extLst>
                </a:gridCol>
                <a:gridCol w="4098214">
                  <a:extLst>
                    <a:ext uri="{9D8B030D-6E8A-4147-A177-3AD203B41FA5}">
                      <a16:colId xmlns:a16="http://schemas.microsoft.com/office/drawing/2014/main" val="2773545989"/>
                    </a:ext>
                  </a:extLst>
                </a:gridCol>
                <a:gridCol w="2456175">
                  <a:extLst>
                    <a:ext uri="{9D8B030D-6E8A-4147-A177-3AD203B41FA5}">
                      <a16:colId xmlns:a16="http://schemas.microsoft.com/office/drawing/2014/main" val="2649961023"/>
                    </a:ext>
                  </a:extLst>
                </a:gridCol>
              </a:tblGrid>
              <a:tr h="289156">
                <a:tc gridSpan="2">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Items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marL="0" marR="0" algn="ct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Frequency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5607395"/>
                  </a:ext>
                </a:extLst>
              </a:tr>
              <a:tr h="289156">
                <a:tc gridSpan="2">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Gender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fr-FR"/>
                    </a:p>
                  </a:txBody>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47889324"/>
                  </a:ext>
                </a:extLst>
              </a:tr>
              <a:tr h="289156">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nSpc>
                          <a:spcPct val="107000"/>
                        </a:lnSpc>
                        <a:spcBef>
                          <a:spcPts val="0"/>
                        </a:spcBef>
                        <a:spcAft>
                          <a:spcPts val="0"/>
                        </a:spcAft>
                      </a:pPr>
                      <a:r>
                        <a:rPr lang="en-US" sz="1800" b="1">
                          <a:effectLst/>
                          <a:latin typeface="Calibri" panose="020F0502020204030204" pitchFamily="34" charset="0"/>
                          <a:ea typeface="Calibri" panose="020F0502020204030204" pitchFamily="34" charset="0"/>
                          <a:cs typeface="Calibri" panose="020F0502020204030204" pitchFamily="34" charset="0"/>
                        </a:rPr>
                        <a:t>Male</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ctr">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68 (84%)</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3812858081"/>
                  </a:ext>
                </a:extLst>
              </a:tr>
              <a:tr h="289156">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nSpc>
                          <a:spcPct val="107000"/>
                        </a:lnSpc>
                        <a:spcBef>
                          <a:spcPts val="0"/>
                        </a:spcBef>
                        <a:spcAft>
                          <a:spcPts val="0"/>
                        </a:spcAft>
                      </a:pPr>
                      <a:r>
                        <a:rPr lang="en-US" sz="1800" b="0" dirty="0">
                          <a:effectLst/>
                          <a:latin typeface="Calibri" panose="020F0502020204030204" pitchFamily="34" charset="0"/>
                          <a:ea typeface="Calibri" panose="020F0502020204030204" pitchFamily="34" charset="0"/>
                          <a:cs typeface="Calibri" panose="020F0502020204030204" pitchFamily="34" charset="0"/>
                        </a:rPr>
                        <a:t>Female </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ctr">
                        <a:lnSpc>
                          <a:spcPct val="107000"/>
                        </a:lnSpc>
                        <a:spcBef>
                          <a:spcPts val="0"/>
                        </a:spcBef>
                        <a:spcAft>
                          <a:spcPts val="0"/>
                        </a:spcAft>
                      </a:pPr>
                      <a:r>
                        <a:rPr lang="en-US" sz="1800" b="0" dirty="0">
                          <a:effectLst/>
                          <a:latin typeface="Calibri" panose="020F0502020204030204" pitchFamily="34" charset="0"/>
                          <a:ea typeface="Calibri" panose="020F0502020204030204" pitchFamily="34" charset="0"/>
                          <a:cs typeface="Calibri" panose="020F0502020204030204" pitchFamily="34" charset="0"/>
                        </a:rPr>
                        <a:t>32 (16%)</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3418528851"/>
                  </a:ext>
                </a:extLst>
              </a:tr>
              <a:tr h="289156">
                <a:tc gridSpan="2">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Education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hMerge="1">
                  <a:txBody>
                    <a:bodyPr/>
                    <a:lstStyle/>
                    <a:p>
                      <a:endParaRPr lang="fr-FR"/>
                    </a:p>
                  </a:txBody>
                  <a:tcPr/>
                </a:tc>
                <a:tc>
                  <a:txBody>
                    <a:bodyPr/>
                    <a:lstStyle/>
                    <a:p>
                      <a:pPr marL="0" marR="0" algn="ctr">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2633902539"/>
                  </a:ext>
                </a:extLst>
              </a:tr>
              <a:tr h="289156">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No level</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ctr">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125 (62.5)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67925150"/>
                  </a:ext>
                </a:extLst>
              </a:tr>
              <a:tr h="289156">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Literacy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ct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41 (20.5)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4018265610"/>
                  </a:ext>
                </a:extLst>
              </a:tr>
              <a:tr h="289156">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Primary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ct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16 (8%)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616269363"/>
                  </a:ext>
                </a:extLst>
              </a:tr>
              <a:tr h="289156">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Secondary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ct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15 (7.5%)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704834957"/>
                  </a:ext>
                </a:extLst>
              </a:tr>
              <a:tr h="289156">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University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ct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3 (1.5%)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2357354668"/>
                  </a:ext>
                </a:extLst>
              </a:tr>
              <a:tr h="292213">
                <a:tc gridSpan="2">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Livestock as the main source of income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hMerge="1">
                  <a:txBody>
                    <a:bodyPr/>
                    <a:lstStyle/>
                    <a:p>
                      <a:endParaRPr lang="fr-FR"/>
                    </a:p>
                  </a:txBody>
                  <a:tcPr/>
                </a:tc>
                <a:tc>
                  <a:txBody>
                    <a:bodyPr/>
                    <a:lstStyle/>
                    <a:p>
                      <a:pPr marL="0" marR="0" algn="ct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2155762457"/>
                  </a:ext>
                </a:extLst>
              </a:tr>
              <a:tr h="289156">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Yes</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ctr">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171 (85.5%)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628192377"/>
                  </a:ext>
                </a:extLst>
              </a:tr>
              <a:tr h="289156">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No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ct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29 (14.5%)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3935577549"/>
                  </a:ext>
                </a:extLst>
              </a:tr>
              <a:tr h="289156">
                <a:tc gridSpan="2">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Species importance in the herd</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hMerge="1">
                  <a:txBody>
                    <a:bodyPr/>
                    <a:lstStyle/>
                    <a:p>
                      <a:endParaRPr lang="fr-FR"/>
                    </a:p>
                  </a:txBody>
                  <a:tcPr/>
                </a:tc>
                <a:tc>
                  <a:txBody>
                    <a:bodyPr/>
                    <a:lstStyle/>
                    <a:p>
                      <a:pPr marL="0" marR="0" algn="ct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2319092039"/>
                  </a:ext>
                </a:extLst>
              </a:tr>
              <a:tr h="289156">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More sheep</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ctr">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155 (77.5%)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77354101"/>
                  </a:ext>
                </a:extLst>
              </a:tr>
              <a:tr h="289156">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More goat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ct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19 (9.5%)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3902951672"/>
                  </a:ext>
                </a:extLst>
              </a:tr>
              <a:tr h="289156">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No difference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ctr">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26 (13%)</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594893049"/>
                  </a:ext>
                </a:extLst>
              </a:tr>
            </a:tbl>
          </a:graphicData>
        </a:graphic>
      </p:graphicFrame>
    </p:spTree>
    <p:extLst>
      <p:ext uri="{BB962C8B-B14F-4D97-AF65-F5344CB8AC3E}">
        <p14:creationId xmlns:p14="http://schemas.microsoft.com/office/powerpoint/2010/main" val="37747018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Results    </a:t>
            </a:r>
          </a:p>
        </p:txBody>
      </p:sp>
      <p:pic>
        <p:nvPicPr>
          <p:cNvPr id="2" name="Picture 2" descr="Logo of IFAD">
            <a:extLst>
              <a:ext uri="{FF2B5EF4-FFF2-40B4-BE49-F238E27FC236}">
                <a16:creationId xmlns:a16="http://schemas.microsoft.com/office/drawing/2014/main" id="{34DF963E-B15D-59E2-F778-E1AE79A6137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368572" y="5998354"/>
            <a:ext cx="1174570" cy="70964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1">
            <a:extLst>
              <a:ext uri="{FF2B5EF4-FFF2-40B4-BE49-F238E27FC236}">
                <a16:creationId xmlns:a16="http://schemas.microsoft.com/office/drawing/2014/main" id="{618D23EB-2C54-CFAA-7EB0-B5191CFEC8CB}"/>
              </a:ext>
            </a:extLst>
          </p:cNvPr>
          <p:cNvPicPr>
            <a:picLocks noChangeAspect="1"/>
          </p:cNvPicPr>
          <p:nvPr/>
        </p:nvPicPr>
        <p:blipFill rotWithShape="1">
          <a:blip r:embed="rId4"/>
          <a:srcRect l="24679" t="35543" r="26655" b="13505"/>
          <a:stretch/>
        </p:blipFill>
        <p:spPr>
          <a:xfrm>
            <a:off x="8381341" y="6081310"/>
            <a:ext cx="982375" cy="615878"/>
          </a:xfrm>
          <a:prstGeom prst="rect">
            <a:avLst/>
          </a:prstGeom>
        </p:spPr>
      </p:pic>
      <p:pic>
        <p:nvPicPr>
          <p:cNvPr id="4" name="Picture 3" descr="A picture containing text, plant, vector graphics&#10;&#10;Description automatically generated">
            <a:extLst>
              <a:ext uri="{FF2B5EF4-FFF2-40B4-BE49-F238E27FC236}">
                <a16:creationId xmlns:a16="http://schemas.microsoft.com/office/drawing/2014/main" id="{CC837991-AE27-1F67-A56E-DA114ED4AA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905764"/>
            <a:ext cx="925634" cy="925634"/>
          </a:xfrm>
          <a:prstGeom prst="rect">
            <a:avLst/>
          </a:prstGeom>
        </p:spPr>
      </p:pic>
      <p:pic>
        <p:nvPicPr>
          <p:cNvPr id="5" name="Picture 4">
            <a:extLst>
              <a:ext uri="{FF2B5EF4-FFF2-40B4-BE49-F238E27FC236}">
                <a16:creationId xmlns:a16="http://schemas.microsoft.com/office/drawing/2014/main" id="{86DE9FDE-57BB-1BE4-CD36-AB7DCF7DE1F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53296" y="-12009"/>
            <a:ext cx="1230132" cy="1230132"/>
          </a:xfrm>
          <a:prstGeom prst="rect">
            <a:avLst/>
          </a:prstGeom>
        </p:spPr>
      </p:pic>
      <p:pic>
        <p:nvPicPr>
          <p:cNvPr id="9" name="Picture 8">
            <a:extLst>
              <a:ext uri="{FF2B5EF4-FFF2-40B4-BE49-F238E27FC236}">
                <a16:creationId xmlns:a16="http://schemas.microsoft.com/office/drawing/2014/main" id="{8F92923A-684F-483F-A882-EEFC0BCBFDFD}"/>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30510" y="1960835"/>
            <a:ext cx="4733881" cy="3443234"/>
          </a:xfrm>
          <a:prstGeom prst="rect">
            <a:avLst/>
          </a:prstGeom>
          <a:noFill/>
          <a:ln>
            <a:noFill/>
          </a:ln>
        </p:spPr>
      </p:pic>
      <p:pic>
        <p:nvPicPr>
          <p:cNvPr id="10" name="Picture 9">
            <a:extLst>
              <a:ext uri="{FF2B5EF4-FFF2-40B4-BE49-F238E27FC236}">
                <a16:creationId xmlns:a16="http://schemas.microsoft.com/office/drawing/2014/main" id="{62D80DE1-1F16-4A03-9BB4-9AA06621FF7B}"/>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522757" y="1985912"/>
            <a:ext cx="4699542" cy="3418157"/>
          </a:xfrm>
          <a:prstGeom prst="rect">
            <a:avLst/>
          </a:prstGeom>
          <a:noFill/>
          <a:ln>
            <a:noFill/>
          </a:ln>
        </p:spPr>
      </p:pic>
      <p:sp>
        <p:nvSpPr>
          <p:cNvPr id="11" name="Content Placeholder 5">
            <a:extLst>
              <a:ext uri="{FF2B5EF4-FFF2-40B4-BE49-F238E27FC236}">
                <a16:creationId xmlns:a16="http://schemas.microsoft.com/office/drawing/2014/main" id="{87A3B4F6-0E82-4671-ADB5-55279DE00B10}"/>
              </a:ext>
            </a:extLst>
          </p:cNvPr>
          <p:cNvSpPr>
            <a:spLocks noGrp="1" noChangeArrowheads="1"/>
          </p:cNvSpPr>
          <p:nvPr>
            <p:ph sz="quarter" idx="10"/>
          </p:nvPr>
        </p:nvSpPr>
        <p:spPr bwMode="auto">
          <a:xfrm>
            <a:off x="285013" y="1220126"/>
            <a:ext cx="11808664" cy="49969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spcBef>
                <a:spcPct val="0"/>
              </a:spcBef>
              <a:spcAft>
                <a:spcPct val="0"/>
              </a:spcAft>
            </a:pPr>
            <a:r>
              <a:rPr lang="en-US" altLang="x-none" dirty="0">
                <a:latin typeface="Candara" panose="020E0502030303020204" pitchFamily="34" charset="0"/>
              </a:rPr>
              <a:t>Socio-economic data</a:t>
            </a:r>
          </a:p>
        </p:txBody>
      </p:sp>
      <p:sp>
        <p:nvSpPr>
          <p:cNvPr id="12" name="TextBox 11">
            <a:extLst>
              <a:ext uri="{FF2B5EF4-FFF2-40B4-BE49-F238E27FC236}">
                <a16:creationId xmlns:a16="http://schemas.microsoft.com/office/drawing/2014/main" id="{20BEA7C3-0247-469C-9982-118DF32629CE}"/>
              </a:ext>
            </a:extLst>
          </p:cNvPr>
          <p:cNvSpPr txBox="1"/>
          <p:nvPr/>
        </p:nvSpPr>
        <p:spPr bwMode="auto">
          <a:xfrm>
            <a:off x="1504335" y="5536432"/>
            <a:ext cx="3283975"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altLang="x-none" dirty="0">
                <a:latin typeface="Candara" panose="020E0502030303020204" pitchFamily="34" charset="0"/>
              </a:rPr>
              <a:t>Figure 4: Herd size distribution</a:t>
            </a:r>
            <a:endParaRPr lang="fr-FR" dirty="0"/>
          </a:p>
        </p:txBody>
      </p:sp>
      <p:sp>
        <p:nvSpPr>
          <p:cNvPr id="13" name="TextBox 12">
            <a:extLst>
              <a:ext uri="{FF2B5EF4-FFF2-40B4-BE49-F238E27FC236}">
                <a16:creationId xmlns:a16="http://schemas.microsoft.com/office/drawing/2014/main" id="{FD58C19B-2BF0-483B-9857-E203B18DE83F}"/>
              </a:ext>
            </a:extLst>
          </p:cNvPr>
          <p:cNvSpPr txBox="1"/>
          <p:nvPr/>
        </p:nvSpPr>
        <p:spPr bwMode="auto">
          <a:xfrm>
            <a:off x="6385110" y="5487025"/>
            <a:ext cx="5187462"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altLang="x-none" dirty="0">
                <a:latin typeface="Candara" panose="020E0502030303020204" pitchFamily="34" charset="0"/>
              </a:rPr>
              <a:t>Figure5: Experience time in small ruminant keeping</a:t>
            </a:r>
            <a:endParaRPr lang="fr-FR" dirty="0"/>
          </a:p>
        </p:txBody>
      </p:sp>
    </p:spTree>
    <p:extLst>
      <p:ext uri="{BB962C8B-B14F-4D97-AF65-F5344CB8AC3E}">
        <p14:creationId xmlns:p14="http://schemas.microsoft.com/office/powerpoint/2010/main" val="17799304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Results    </a:t>
            </a:r>
          </a:p>
        </p:txBody>
      </p:sp>
      <p:pic>
        <p:nvPicPr>
          <p:cNvPr id="2" name="Picture 2" descr="Logo of IFAD">
            <a:extLst>
              <a:ext uri="{FF2B5EF4-FFF2-40B4-BE49-F238E27FC236}">
                <a16:creationId xmlns:a16="http://schemas.microsoft.com/office/drawing/2014/main" id="{34DF963E-B15D-59E2-F778-E1AE79A6137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368572" y="5998354"/>
            <a:ext cx="1174570" cy="70964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1">
            <a:extLst>
              <a:ext uri="{FF2B5EF4-FFF2-40B4-BE49-F238E27FC236}">
                <a16:creationId xmlns:a16="http://schemas.microsoft.com/office/drawing/2014/main" id="{618D23EB-2C54-CFAA-7EB0-B5191CFEC8CB}"/>
              </a:ext>
            </a:extLst>
          </p:cNvPr>
          <p:cNvPicPr>
            <a:picLocks noChangeAspect="1"/>
          </p:cNvPicPr>
          <p:nvPr/>
        </p:nvPicPr>
        <p:blipFill rotWithShape="1">
          <a:blip r:embed="rId4"/>
          <a:srcRect l="24679" t="35543" r="26655" b="13505"/>
          <a:stretch/>
        </p:blipFill>
        <p:spPr>
          <a:xfrm>
            <a:off x="8381341" y="6081310"/>
            <a:ext cx="982375" cy="615878"/>
          </a:xfrm>
          <a:prstGeom prst="rect">
            <a:avLst/>
          </a:prstGeom>
        </p:spPr>
      </p:pic>
      <p:pic>
        <p:nvPicPr>
          <p:cNvPr id="4" name="Picture 3" descr="A picture containing text, plant, vector graphics&#10;&#10;Description automatically generated">
            <a:extLst>
              <a:ext uri="{FF2B5EF4-FFF2-40B4-BE49-F238E27FC236}">
                <a16:creationId xmlns:a16="http://schemas.microsoft.com/office/drawing/2014/main" id="{CC837991-AE27-1F67-A56E-DA114ED4AA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905764"/>
            <a:ext cx="925634" cy="925634"/>
          </a:xfrm>
          <a:prstGeom prst="rect">
            <a:avLst/>
          </a:prstGeom>
        </p:spPr>
      </p:pic>
      <p:pic>
        <p:nvPicPr>
          <p:cNvPr id="5" name="Picture 4">
            <a:extLst>
              <a:ext uri="{FF2B5EF4-FFF2-40B4-BE49-F238E27FC236}">
                <a16:creationId xmlns:a16="http://schemas.microsoft.com/office/drawing/2014/main" id="{86DE9FDE-57BB-1BE4-CD36-AB7DCF7DE1F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53296" y="-12009"/>
            <a:ext cx="1230132" cy="1230132"/>
          </a:xfrm>
          <a:prstGeom prst="rect">
            <a:avLst/>
          </a:prstGeom>
        </p:spPr>
      </p:pic>
      <p:pic>
        <p:nvPicPr>
          <p:cNvPr id="11" name="Picture 10">
            <a:extLst>
              <a:ext uri="{FF2B5EF4-FFF2-40B4-BE49-F238E27FC236}">
                <a16:creationId xmlns:a16="http://schemas.microsoft.com/office/drawing/2014/main" id="{A858C8B5-8B43-42F2-824C-1A66943C2FB4}"/>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95035" y="2008141"/>
            <a:ext cx="4892524" cy="3560909"/>
          </a:xfrm>
          <a:prstGeom prst="rect">
            <a:avLst/>
          </a:prstGeom>
          <a:noFill/>
          <a:ln>
            <a:noFill/>
          </a:ln>
        </p:spPr>
      </p:pic>
      <p:pic>
        <p:nvPicPr>
          <p:cNvPr id="12" name="Picture 11">
            <a:extLst>
              <a:ext uri="{FF2B5EF4-FFF2-40B4-BE49-F238E27FC236}">
                <a16:creationId xmlns:a16="http://schemas.microsoft.com/office/drawing/2014/main" id="{EFC783C0-49EC-4ADA-B9BA-06F870B7817E}"/>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561555" y="2037635"/>
            <a:ext cx="4860288" cy="3536965"/>
          </a:xfrm>
          <a:prstGeom prst="rect">
            <a:avLst/>
          </a:prstGeom>
          <a:noFill/>
          <a:ln>
            <a:noFill/>
          </a:ln>
        </p:spPr>
      </p:pic>
      <p:sp>
        <p:nvSpPr>
          <p:cNvPr id="13" name="Content Placeholder 5">
            <a:extLst>
              <a:ext uri="{FF2B5EF4-FFF2-40B4-BE49-F238E27FC236}">
                <a16:creationId xmlns:a16="http://schemas.microsoft.com/office/drawing/2014/main" id="{10C99DFE-4657-405B-8578-AF751141E554}"/>
              </a:ext>
            </a:extLst>
          </p:cNvPr>
          <p:cNvSpPr txBox="1">
            <a:spLocks noChangeArrowheads="1"/>
          </p:cNvSpPr>
          <p:nvPr/>
        </p:nvSpPr>
        <p:spPr bwMode="auto">
          <a:xfrm>
            <a:off x="285012" y="1220126"/>
            <a:ext cx="9174872" cy="57917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ct val="0"/>
              </a:spcBef>
              <a:spcAft>
                <a:spcPct val="0"/>
              </a:spcAft>
            </a:pPr>
            <a:r>
              <a:rPr lang="en-US" altLang="x-none" dirty="0">
                <a:latin typeface="Candara" panose="020E0502030303020204" pitchFamily="34" charset="0"/>
              </a:rPr>
              <a:t>PPR occurrence in the herd: morbidity and mortality</a:t>
            </a:r>
          </a:p>
        </p:txBody>
      </p:sp>
      <p:sp>
        <p:nvSpPr>
          <p:cNvPr id="14" name="TextBox 13">
            <a:extLst>
              <a:ext uri="{FF2B5EF4-FFF2-40B4-BE49-F238E27FC236}">
                <a16:creationId xmlns:a16="http://schemas.microsoft.com/office/drawing/2014/main" id="{BFC92E48-749F-4A4C-8183-86E0665F5218}"/>
              </a:ext>
            </a:extLst>
          </p:cNvPr>
          <p:cNvSpPr txBox="1"/>
          <p:nvPr/>
        </p:nvSpPr>
        <p:spPr bwMode="auto">
          <a:xfrm>
            <a:off x="770158" y="5573097"/>
            <a:ext cx="533567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altLang="x-none" dirty="0">
                <a:latin typeface="Candara" panose="020E0502030303020204" pitchFamily="34" charset="0"/>
              </a:rPr>
              <a:t>Figure 6: distribution of small morbidity due to PPR</a:t>
            </a:r>
            <a:endParaRPr lang="fr-FR" dirty="0"/>
          </a:p>
        </p:txBody>
      </p:sp>
      <p:sp>
        <p:nvSpPr>
          <p:cNvPr id="15" name="TextBox 14">
            <a:extLst>
              <a:ext uri="{FF2B5EF4-FFF2-40B4-BE49-F238E27FC236}">
                <a16:creationId xmlns:a16="http://schemas.microsoft.com/office/drawing/2014/main" id="{4D1AA7E4-8637-4596-8780-885F25400544}"/>
              </a:ext>
            </a:extLst>
          </p:cNvPr>
          <p:cNvSpPr txBox="1"/>
          <p:nvPr/>
        </p:nvSpPr>
        <p:spPr bwMode="auto">
          <a:xfrm>
            <a:off x="6453403" y="5581706"/>
            <a:ext cx="524698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altLang="x-none" dirty="0">
                <a:latin typeface="Candara" panose="020E0502030303020204" pitchFamily="34" charset="0"/>
              </a:rPr>
              <a:t>Figure 7: distribution of small mortality due to PPR</a:t>
            </a:r>
            <a:endParaRPr lang="fr-FR" dirty="0"/>
          </a:p>
        </p:txBody>
      </p:sp>
    </p:spTree>
    <p:extLst>
      <p:ext uri="{BB962C8B-B14F-4D97-AF65-F5344CB8AC3E}">
        <p14:creationId xmlns:p14="http://schemas.microsoft.com/office/powerpoint/2010/main" val="7205494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Results    </a:t>
            </a:r>
          </a:p>
        </p:txBody>
      </p:sp>
      <p:sp>
        <p:nvSpPr>
          <p:cNvPr id="27650" name="Content Placeholder 5">
            <a:extLst>
              <a:ext uri="{FF2B5EF4-FFF2-40B4-BE49-F238E27FC236}">
                <a16:creationId xmlns:a16="http://schemas.microsoft.com/office/drawing/2014/main" id="{28912575-846C-544B-8E33-431B11D6561B}"/>
              </a:ext>
            </a:extLst>
          </p:cNvPr>
          <p:cNvSpPr>
            <a:spLocks noGrp="1" noChangeArrowheads="1"/>
          </p:cNvSpPr>
          <p:nvPr>
            <p:ph sz="quarter" idx="10"/>
          </p:nvPr>
        </p:nvSpPr>
        <p:spPr bwMode="auto">
          <a:xfrm>
            <a:off x="285012" y="1220126"/>
            <a:ext cx="10258130" cy="5644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spcBef>
                <a:spcPct val="0"/>
              </a:spcBef>
              <a:spcAft>
                <a:spcPct val="0"/>
              </a:spcAft>
            </a:pPr>
            <a:r>
              <a:rPr lang="en-US" altLang="x-none" dirty="0">
                <a:latin typeface="Candara" panose="020E0502030303020204" pitchFamily="34" charset="0"/>
              </a:rPr>
              <a:t>Various information on PPR occurrence in the herd</a:t>
            </a:r>
          </a:p>
        </p:txBody>
      </p:sp>
      <p:pic>
        <p:nvPicPr>
          <p:cNvPr id="2" name="Picture 2" descr="Logo of IFAD">
            <a:extLst>
              <a:ext uri="{FF2B5EF4-FFF2-40B4-BE49-F238E27FC236}">
                <a16:creationId xmlns:a16="http://schemas.microsoft.com/office/drawing/2014/main" id="{34DF963E-B15D-59E2-F778-E1AE79A6137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368572" y="5998354"/>
            <a:ext cx="1174570" cy="70964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1">
            <a:extLst>
              <a:ext uri="{FF2B5EF4-FFF2-40B4-BE49-F238E27FC236}">
                <a16:creationId xmlns:a16="http://schemas.microsoft.com/office/drawing/2014/main" id="{618D23EB-2C54-CFAA-7EB0-B5191CFEC8CB}"/>
              </a:ext>
            </a:extLst>
          </p:cNvPr>
          <p:cNvPicPr>
            <a:picLocks noChangeAspect="1"/>
          </p:cNvPicPr>
          <p:nvPr/>
        </p:nvPicPr>
        <p:blipFill rotWithShape="1">
          <a:blip r:embed="rId4"/>
          <a:srcRect l="24679" t="35543" r="26655" b="13505"/>
          <a:stretch/>
        </p:blipFill>
        <p:spPr>
          <a:xfrm>
            <a:off x="8381341" y="6081310"/>
            <a:ext cx="982375" cy="615878"/>
          </a:xfrm>
          <a:prstGeom prst="rect">
            <a:avLst/>
          </a:prstGeom>
        </p:spPr>
      </p:pic>
      <p:pic>
        <p:nvPicPr>
          <p:cNvPr id="4" name="Picture 3" descr="A picture containing text, plant, vector graphics&#10;&#10;Description automatically generated">
            <a:extLst>
              <a:ext uri="{FF2B5EF4-FFF2-40B4-BE49-F238E27FC236}">
                <a16:creationId xmlns:a16="http://schemas.microsoft.com/office/drawing/2014/main" id="{CC837991-AE27-1F67-A56E-DA114ED4AA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938814"/>
            <a:ext cx="925634" cy="925634"/>
          </a:xfrm>
          <a:prstGeom prst="rect">
            <a:avLst/>
          </a:prstGeom>
        </p:spPr>
      </p:pic>
      <p:pic>
        <p:nvPicPr>
          <p:cNvPr id="5" name="Picture 4">
            <a:extLst>
              <a:ext uri="{FF2B5EF4-FFF2-40B4-BE49-F238E27FC236}">
                <a16:creationId xmlns:a16="http://schemas.microsoft.com/office/drawing/2014/main" id="{86DE9FDE-57BB-1BE4-CD36-AB7DCF7DE1F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53296" y="-12009"/>
            <a:ext cx="1230132" cy="1230132"/>
          </a:xfrm>
          <a:prstGeom prst="rect">
            <a:avLst/>
          </a:prstGeom>
        </p:spPr>
      </p:pic>
      <p:graphicFrame>
        <p:nvGraphicFramePr>
          <p:cNvPr id="8" name="Table 7">
            <a:extLst>
              <a:ext uri="{FF2B5EF4-FFF2-40B4-BE49-F238E27FC236}">
                <a16:creationId xmlns:a16="http://schemas.microsoft.com/office/drawing/2014/main" id="{BA9F9AAF-F5C3-482B-A264-94660F3E6DD3}"/>
              </a:ext>
            </a:extLst>
          </p:cNvPr>
          <p:cNvGraphicFramePr>
            <a:graphicFrameLocks noGrp="1"/>
          </p:cNvGraphicFramePr>
          <p:nvPr>
            <p:extLst>
              <p:ext uri="{D42A27DB-BD31-4B8C-83A1-F6EECF244321}">
                <p14:modId xmlns:p14="http://schemas.microsoft.com/office/powerpoint/2010/main" val="3007463016"/>
              </p:ext>
            </p:extLst>
          </p:nvPr>
        </p:nvGraphicFramePr>
        <p:xfrm>
          <a:off x="2493970" y="2060022"/>
          <a:ext cx="7159326" cy="3739515"/>
        </p:xfrm>
        <a:graphic>
          <a:graphicData uri="http://schemas.openxmlformats.org/drawingml/2006/table">
            <a:tbl>
              <a:tblPr firstRow="1" firstCol="1" bandRow="1"/>
              <a:tblGrid>
                <a:gridCol w="504752">
                  <a:extLst>
                    <a:ext uri="{9D8B030D-6E8A-4147-A177-3AD203B41FA5}">
                      <a16:colId xmlns:a16="http://schemas.microsoft.com/office/drawing/2014/main" val="4176508988"/>
                    </a:ext>
                  </a:extLst>
                </a:gridCol>
                <a:gridCol w="4894599">
                  <a:extLst>
                    <a:ext uri="{9D8B030D-6E8A-4147-A177-3AD203B41FA5}">
                      <a16:colId xmlns:a16="http://schemas.microsoft.com/office/drawing/2014/main" val="1123887492"/>
                    </a:ext>
                  </a:extLst>
                </a:gridCol>
                <a:gridCol w="1759975">
                  <a:extLst>
                    <a:ext uri="{9D8B030D-6E8A-4147-A177-3AD203B41FA5}">
                      <a16:colId xmlns:a16="http://schemas.microsoft.com/office/drawing/2014/main" val="1001487026"/>
                    </a:ext>
                  </a:extLst>
                </a:gridCol>
              </a:tblGrid>
              <a:tr h="159179">
                <a:tc gridSpan="2">
                  <a:txBody>
                    <a:bodyPr/>
                    <a:lstStyle/>
                    <a:p>
                      <a:pPr marL="0" marR="0">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Items </a:t>
                      </a:r>
                    </a:p>
                  </a:txBody>
                  <a:tcPr marL="44629" marR="4462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marL="0" marR="0" algn="ctr">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Frequency</a:t>
                      </a:r>
                    </a:p>
                  </a:txBody>
                  <a:tcPr marL="44629" marR="4462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9845427"/>
                  </a:ext>
                </a:extLst>
              </a:tr>
              <a:tr h="159179">
                <a:tc gridSpan="2">
                  <a:txBody>
                    <a:bodyPr/>
                    <a:lstStyle/>
                    <a:p>
                      <a:pPr marL="0" marR="0">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Capability to identify PPR symptoms </a:t>
                      </a:r>
                    </a:p>
                  </a:txBody>
                  <a:tcPr marL="44629" marR="44629" marT="0" marB="0">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fr-FR"/>
                    </a:p>
                  </a:txBody>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p>
                  </a:txBody>
                  <a:tcPr marL="44629" marR="44629"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464541558"/>
                  </a:ext>
                </a:extLst>
              </a:tr>
              <a:tr h="159179">
                <a:tc>
                  <a:txBody>
                    <a:bodyPr/>
                    <a:lstStyle/>
                    <a:p>
                      <a:pPr marL="0" marR="0" algn="r">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 </a:t>
                      </a:r>
                    </a:p>
                  </a:txBody>
                  <a:tcPr marL="44629" marR="44629" marT="0" marB="0">
                    <a:lnL>
                      <a:noFill/>
                    </a:lnL>
                    <a:lnR>
                      <a:noFill/>
                    </a:lnR>
                    <a:lnT>
                      <a:noFill/>
                    </a:lnT>
                    <a:lnB>
                      <a:noFill/>
                    </a:lnB>
                  </a:tcPr>
                </a:tc>
                <a:tc>
                  <a:txBody>
                    <a:bodyPr/>
                    <a:lstStyle/>
                    <a:p>
                      <a:pPr marL="0" marR="0">
                        <a:lnSpc>
                          <a:spcPct val="107000"/>
                        </a:lnSpc>
                        <a:spcBef>
                          <a:spcPts val="0"/>
                        </a:spcBef>
                        <a:spcAft>
                          <a:spcPts val="0"/>
                        </a:spcAft>
                      </a:pPr>
                      <a:r>
                        <a:rPr lang="en-US" sz="1600" b="1" dirty="0">
                          <a:effectLst/>
                          <a:latin typeface="Calibri" panose="020F0502020204030204" pitchFamily="34" charset="0"/>
                          <a:ea typeface="Calibri" panose="020F0502020204030204" pitchFamily="34" charset="0"/>
                          <a:cs typeface="Times New Roman" panose="02020603050405020304" pitchFamily="18" charset="0"/>
                        </a:rPr>
                        <a:t>Yes</a:t>
                      </a:r>
                    </a:p>
                  </a:txBody>
                  <a:tcPr marL="44629" marR="44629" marT="0" marB="0">
                    <a:lnL>
                      <a:noFill/>
                    </a:lnL>
                    <a:lnR>
                      <a:noFill/>
                    </a:lnR>
                    <a:lnT>
                      <a:noFill/>
                    </a:lnT>
                    <a:lnB>
                      <a:noFill/>
                    </a:lnB>
                  </a:tcPr>
                </a:tc>
                <a:tc>
                  <a:txBody>
                    <a:bodyPr/>
                    <a:lstStyle/>
                    <a:p>
                      <a:pPr marL="0" marR="0" algn="ctr">
                        <a:lnSpc>
                          <a:spcPct val="107000"/>
                        </a:lnSpc>
                        <a:spcBef>
                          <a:spcPts val="0"/>
                        </a:spcBef>
                        <a:spcAft>
                          <a:spcPts val="0"/>
                        </a:spcAft>
                      </a:pPr>
                      <a:r>
                        <a:rPr lang="en-US" sz="1600" b="1" dirty="0">
                          <a:effectLst/>
                          <a:latin typeface="Calibri" panose="020F0502020204030204" pitchFamily="34" charset="0"/>
                          <a:ea typeface="Calibri" panose="020F0502020204030204" pitchFamily="34" charset="0"/>
                          <a:cs typeface="Times New Roman" panose="02020603050405020304" pitchFamily="18" charset="0"/>
                        </a:rPr>
                        <a:t>144 (72%)</a:t>
                      </a:r>
                    </a:p>
                  </a:txBody>
                  <a:tcPr marL="44629" marR="44629" marT="0" marB="0">
                    <a:lnL>
                      <a:noFill/>
                    </a:lnL>
                    <a:lnR>
                      <a:noFill/>
                    </a:lnR>
                    <a:lnT>
                      <a:noFill/>
                    </a:lnT>
                    <a:lnB>
                      <a:noFill/>
                    </a:lnB>
                  </a:tcPr>
                </a:tc>
                <a:extLst>
                  <a:ext uri="{0D108BD9-81ED-4DB2-BD59-A6C34878D82A}">
                    <a16:rowId xmlns:a16="http://schemas.microsoft.com/office/drawing/2014/main" val="1755189470"/>
                  </a:ext>
                </a:extLst>
              </a:tr>
              <a:tr h="159179">
                <a:tc>
                  <a:txBody>
                    <a:bodyPr/>
                    <a:lstStyle/>
                    <a:p>
                      <a:pPr marL="0" marR="0" algn="r">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p>
                  </a:txBody>
                  <a:tcPr marL="44629" marR="44629" marT="0" marB="0">
                    <a:lnL>
                      <a:noFill/>
                    </a:lnL>
                    <a:lnR>
                      <a:noFill/>
                    </a:lnR>
                    <a:lnT>
                      <a:noFill/>
                    </a:lnT>
                    <a:lnB>
                      <a:noFill/>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No </a:t>
                      </a:r>
                    </a:p>
                  </a:txBody>
                  <a:tcPr marL="44629" marR="44629" marT="0" marB="0">
                    <a:lnL>
                      <a:noFill/>
                    </a:lnL>
                    <a:lnR>
                      <a:noFill/>
                    </a:lnR>
                    <a:lnT>
                      <a:noFill/>
                    </a:lnT>
                    <a:lnB>
                      <a:noFill/>
                    </a:lnB>
                  </a:tcPr>
                </a:tc>
                <a:tc>
                  <a:txBody>
                    <a:bodyPr/>
                    <a:lstStyle/>
                    <a:p>
                      <a:pPr marL="0" marR="0" algn="ctr">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56 (28%)</a:t>
                      </a:r>
                    </a:p>
                  </a:txBody>
                  <a:tcPr marL="44629" marR="44629" marT="0" marB="0">
                    <a:lnL>
                      <a:noFill/>
                    </a:lnL>
                    <a:lnR>
                      <a:noFill/>
                    </a:lnR>
                    <a:lnT>
                      <a:noFill/>
                    </a:lnT>
                    <a:lnB>
                      <a:noFill/>
                    </a:lnB>
                  </a:tcPr>
                </a:tc>
                <a:extLst>
                  <a:ext uri="{0D108BD9-81ED-4DB2-BD59-A6C34878D82A}">
                    <a16:rowId xmlns:a16="http://schemas.microsoft.com/office/drawing/2014/main" val="3350871085"/>
                  </a:ext>
                </a:extLst>
              </a:tr>
              <a:tr h="159179">
                <a:tc gridSpan="2">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Main symptoms observed in the herd with 12 past months </a:t>
                      </a:r>
                    </a:p>
                  </a:txBody>
                  <a:tcPr marL="44629" marR="44629" marT="0" marB="0">
                    <a:lnL>
                      <a:noFill/>
                    </a:lnL>
                    <a:lnR>
                      <a:noFill/>
                    </a:lnR>
                    <a:lnT>
                      <a:noFill/>
                    </a:lnT>
                    <a:lnB>
                      <a:noFill/>
                    </a:lnB>
                  </a:tcPr>
                </a:tc>
                <a:tc hMerge="1">
                  <a:txBody>
                    <a:bodyPr/>
                    <a:lstStyle/>
                    <a:p>
                      <a:endParaRPr lang="fr-FR"/>
                    </a:p>
                  </a:txBody>
                  <a:tcPr/>
                </a:tc>
                <a:tc>
                  <a:txBody>
                    <a:bodyPr/>
                    <a:lstStyle/>
                    <a:p>
                      <a:pPr marL="0" marR="0" algn="ctr">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p>
                  </a:txBody>
                  <a:tcPr marL="44629" marR="44629" marT="0" marB="0">
                    <a:lnL>
                      <a:noFill/>
                    </a:lnL>
                    <a:lnR>
                      <a:noFill/>
                    </a:lnR>
                    <a:lnT>
                      <a:noFill/>
                    </a:lnT>
                    <a:lnB>
                      <a:noFill/>
                    </a:lnB>
                  </a:tcPr>
                </a:tc>
                <a:extLst>
                  <a:ext uri="{0D108BD9-81ED-4DB2-BD59-A6C34878D82A}">
                    <a16:rowId xmlns:a16="http://schemas.microsoft.com/office/drawing/2014/main" val="2495635099"/>
                  </a:ext>
                </a:extLst>
              </a:tr>
              <a:tr h="159179">
                <a:tc>
                  <a:txBody>
                    <a:bodyPr/>
                    <a:lstStyle/>
                    <a:p>
                      <a:pPr marL="0" marR="0" algn="r">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p>
                  </a:txBody>
                  <a:tcPr marL="44629" marR="44629" marT="0" marB="0">
                    <a:lnL>
                      <a:noFill/>
                    </a:lnL>
                    <a:lnR>
                      <a:noFill/>
                    </a:lnR>
                    <a:lnT>
                      <a:noFill/>
                    </a:lnT>
                    <a:lnB>
                      <a:noFill/>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Fever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629" marR="44629" marT="0" marB="0" anchor="ctr">
                    <a:lnL>
                      <a:noFill/>
                    </a:lnL>
                    <a:lnR>
                      <a:noFill/>
                    </a:lnR>
                    <a:lnT>
                      <a:noFill/>
                    </a:lnT>
                    <a:lnB>
                      <a:noFill/>
                    </a:lnB>
                  </a:tcPr>
                </a:tc>
                <a:tc>
                  <a:txBody>
                    <a:bodyPr/>
                    <a:lstStyle/>
                    <a:p>
                      <a:pPr marL="0" marR="0" algn="ctr">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63 (11.35%)</a:t>
                      </a:r>
                    </a:p>
                  </a:txBody>
                  <a:tcPr marL="44629" marR="44629" marT="0" marB="0">
                    <a:lnL>
                      <a:noFill/>
                    </a:lnL>
                    <a:lnR>
                      <a:noFill/>
                    </a:lnR>
                    <a:lnT>
                      <a:noFill/>
                    </a:lnT>
                    <a:lnB>
                      <a:noFill/>
                    </a:lnB>
                  </a:tcPr>
                </a:tc>
                <a:extLst>
                  <a:ext uri="{0D108BD9-81ED-4DB2-BD59-A6C34878D82A}">
                    <a16:rowId xmlns:a16="http://schemas.microsoft.com/office/drawing/2014/main" val="2591671805"/>
                  </a:ext>
                </a:extLst>
              </a:tr>
              <a:tr h="159179">
                <a:tc>
                  <a:txBody>
                    <a:bodyPr/>
                    <a:lstStyle/>
                    <a:p>
                      <a:pPr marL="0" marR="0" algn="r">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p>
                  </a:txBody>
                  <a:tcPr marL="44629" marR="44629" marT="0" marB="0">
                    <a:lnL>
                      <a:noFill/>
                    </a:lnL>
                    <a:lnR>
                      <a:noFill/>
                    </a:lnR>
                    <a:lnT>
                      <a:noFill/>
                    </a:lnT>
                    <a:lnB>
                      <a:noFill/>
                    </a:lnB>
                  </a:tcPr>
                </a:tc>
                <a:tc>
                  <a:txBody>
                    <a:bodyPr/>
                    <a:lstStyle/>
                    <a:p>
                      <a:pPr marL="0" marR="0">
                        <a:lnSpc>
                          <a:spcPct val="107000"/>
                        </a:lnSpc>
                        <a:spcBef>
                          <a:spcPts val="0"/>
                        </a:spcBef>
                        <a:spcAft>
                          <a:spcPts val="0"/>
                        </a:spcAft>
                      </a:pPr>
                      <a:r>
                        <a:rPr lang="en-US" sz="1600" b="1">
                          <a:effectLst/>
                          <a:latin typeface="Calibri" panose="020F0502020204030204" pitchFamily="34" charset="0"/>
                          <a:ea typeface="Calibri" panose="020F0502020204030204" pitchFamily="34" charset="0"/>
                          <a:cs typeface="Calibri" panose="020F0502020204030204" pitchFamily="34" charset="0"/>
                        </a:rPr>
                        <a:t>Diarrhea and/or cough</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44629" marR="44629" marT="0" marB="0" anchor="ctr">
                    <a:lnL>
                      <a:noFill/>
                    </a:lnL>
                    <a:lnR>
                      <a:noFill/>
                    </a:lnR>
                    <a:lnT>
                      <a:noFill/>
                    </a:lnT>
                    <a:lnB>
                      <a:noFill/>
                    </a:lnB>
                  </a:tcPr>
                </a:tc>
                <a:tc>
                  <a:txBody>
                    <a:bodyPr/>
                    <a:lstStyle/>
                    <a:p>
                      <a:pPr marL="0" marR="0" algn="ctr">
                        <a:lnSpc>
                          <a:spcPct val="107000"/>
                        </a:lnSpc>
                        <a:spcBef>
                          <a:spcPts val="0"/>
                        </a:spcBef>
                        <a:spcAft>
                          <a:spcPts val="0"/>
                        </a:spcAft>
                      </a:pPr>
                      <a:r>
                        <a:rPr lang="en-US" sz="1600" b="1" dirty="0">
                          <a:effectLst/>
                          <a:latin typeface="Calibri" panose="020F0502020204030204" pitchFamily="34" charset="0"/>
                          <a:ea typeface="Calibri" panose="020F0502020204030204" pitchFamily="34" charset="0"/>
                          <a:cs typeface="Times New Roman" panose="02020603050405020304" pitchFamily="18" charset="0"/>
                        </a:rPr>
                        <a:t>118 (21.26%)</a:t>
                      </a:r>
                    </a:p>
                  </a:txBody>
                  <a:tcPr marL="44629" marR="44629" marT="0" marB="0">
                    <a:lnL>
                      <a:noFill/>
                    </a:lnL>
                    <a:lnR>
                      <a:noFill/>
                    </a:lnR>
                    <a:lnT>
                      <a:noFill/>
                    </a:lnT>
                    <a:lnB>
                      <a:noFill/>
                    </a:lnB>
                  </a:tcPr>
                </a:tc>
                <a:extLst>
                  <a:ext uri="{0D108BD9-81ED-4DB2-BD59-A6C34878D82A}">
                    <a16:rowId xmlns:a16="http://schemas.microsoft.com/office/drawing/2014/main" val="1376573019"/>
                  </a:ext>
                </a:extLst>
              </a:tr>
              <a:tr h="159179">
                <a:tc>
                  <a:txBody>
                    <a:bodyPr/>
                    <a:lstStyle/>
                    <a:p>
                      <a:pPr marL="0" marR="0" algn="r">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p>
                  </a:txBody>
                  <a:tcPr marL="44629" marR="44629" marT="0" marB="0">
                    <a:lnL>
                      <a:noFill/>
                    </a:lnL>
                    <a:lnR>
                      <a:noFill/>
                    </a:lnR>
                    <a:lnT>
                      <a:noFill/>
                    </a:lnT>
                    <a:lnB>
                      <a:noFill/>
                    </a:lnB>
                  </a:tcPr>
                </a:tc>
                <a:tc>
                  <a:txBody>
                    <a:bodyPr/>
                    <a:lstStyle/>
                    <a:p>
                      <a:pPr marL="0" marR="0">
                        <a:lnSpc>
                          <a:spcPct val="107000"/>
                        </a:lnSpc>
                        <a:spcBef>
                          <a:spcPts val="0"/>
                        </a:spcBef>
                        <a:spcAft>
                          <a:spcPts val="0"/>
                        </a:spcAft>
                      </a:pPr>
                      <a:r>
                        <a:rPr lang="en-US" sz="1600" b="1">
                          <a:effectLst/>
                          <a:latin typeface="Calibri" panose="020F0502020204030204" pitchFamily="34" charset="0"/>
                          <a:ea typeface="Calibri" panose="020F0502020204030204" pitchFamily="34" charset="0"/>
                          <a:cs typeface="Calibri" panose="020F0502020204030204" pitchFamily="34" charset="0"/>
                        </a:rPr>
                        <a:t>Tearing</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44629" marR="44629" marT="0" marB="0" anchor="ctr">
                    <a:lnL>
                      <a:noFill/>
                    </a:lnL>
                    <a:lnR>
                      <a:noFill/>
                    </a:lnR>
                    <a:lnT>
                      <a:noFill/>
                    </a:lnT>
                    <a:lnB>
                      <a:noFill/>
                    </a:lnB>
                  </a:tcPr>
                </a:tc>
                <a:tc>
                  <a:txBody>
                    <a:bodyPr/>
                    <a:lstStyle/>
                    <a:p>
                      <a:pPr marL="0" marR="0" algn="ctr">
                        <a:lnSpc>
                          <a:spcPct val="107000"/>
                        </a:lnSpc>
                        <a:spcBef>
                          <a:spcPts val="0"/>
                        </a:spcBef>
                        <a:spcAft>
                          <a:spcPts val="0"/>
                        </a:spcAft>
                      </a:pPr>
                      <a:r>
                        <a:rPr lang="en-US" sz="1600" b="1" dirty="0">
                          <a:effectLst/>
                          <a:latin typeface="Calibri" panose="020F0502020204030204" pitchFamily="34" charset="0"/>
                          <a:ea typeface="Calibri" panose="020F0502020204030204" pitchFamily="34" charset="0"/>
                          <a:cs typeface="Times New Roman" panose="02020603050405020304" pitchFamily="18" charset="0"/>
                        </a:rPr>
                        <a:t>107 (19.28%)</a:t>
                      </a:r>
                    </a:p>
                  </a:txBody>
                  <a:tcPr marL="44629" marR="44629" marT="0" marB="0">
                    <a:lnL>
                      <a:noFill/>
                    </a:lnL>
                    <a:lnR>
                      <a:noFill/>
                    </a:lnR>
                    <a:lnT>
                      <a:noFill/>
                    </a:lnT>
                    <a:lnB>
                      <a:noFill/>
                    </a:lnB>
                  </a:tcPr>
                </a:tc>
                <a:extLst>
                  <a:ext uri="{0D108BD9-81ED-4DB2-BD59-A6C34878D82A}">
                    <a16:rowId xmlns:a16="http://schemas.microsoft.com/office/drawing/2014/main" val="2092300638"/>
                  </a:ext>
                </a:extLst>
              </a:tr>
              <a:tr h="159179">
                <a:tc>
                  <a:txBody>
                    <a:bodyPr/>
                    <a:lstStyle/>
                    <a:p>
                      <a:pPr marL="0" marR="0" algn="r">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p>
                  </a:txBody>
                  <a:tcPr marL="44629" marR="44629" marT="0" marB="0">
                    <a:lnL>
                      <a:noFill/>
                    </a:lnL>
                    <a:lnR>
                      <a:noFill/>
                    </a:lnR>
                    <a:lnT>
                      <a:noFill/>
                    </a:lnT>
                    <a:lnB>
                      <a:noFill/>
                    </a:lnB>
                  </a:tcPr>
                </a:tc>
                <a:tc>
                  <a:txBody>
                    <a:bodyPr/>
                    <a:lstStyle/>
                    <a:p>
                      <a:pPr marL="0" marR="0">
                        <a:lnSpc>
                          <a:spcPct val="107000"/>
                        </a:lnSpc>
                        <a:spcBef>
                          <a:spcPts val="0"/>
                        </a:spcBef>
                        <a:spcAft>
                          <a:spcPts val="0"/>
                        </a:spcAft>
                      </a:pPr>
                      <a:r>
                        <a:rPr lang="en-US" sz="1600" b="1">
                          <a:effectLst/>
                          <a:latin typeface="Calibri" panose="020F0502020204030204" pitchFamily="34" charset="0"/>
                          <a:ea typeface="Calibri" panose="020F0502020204030204" pitchFamily="34" charset="0"/>
                          <a:cs typeface="Calibri" panose="020F0502020204030204" pitchFamily="34" charset="0"/>
                        </a:rPr>
                        <a:t>Discharge from the nose</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44629" marR="44629" marT="0" marB="0" anchor="ctr">
                    <a:lnL>
                      <a:noFill/>
                    </a:lnL>
                    <a:lnR>
                      <a:noFill/>
                    </a:lnR>
                    <a:lnT>
                      <a:noFill/>
                    </a:lnT>
                    <a:lnB>
                      <a:noFill/>
                    </a:lnB>
                  </a:tcPr>
                </a:tc>
                <a:tc>
                  <a:txBody>
                    <a:bodyPr/>
                    <a:lstStyle/>
                    <a:p>
                      <a:pPr marL="0" marR="0" algn="ctr">
                        <a:lnSpc>
                          <a:spcPct val="107000"/>
                        </a:lnSpc>
                        <a:spcBef>
                          <a:spcPts val="0"/>
                        </a:spcBef>
                        <a:spcAft>
                          <a:spcPts val="0"/>
                        </a:spcAft>
                      </a:pPr>
                      <a:r>
                        <a:rPr lang="en-US" sz="1600" b="1" dirty="0">
                          <a:effectLst/>
                          <a:latin typeface="Calibri" panose="020F0502020204030204" pitchFamily="34" charset="0"/>
                          <a:ea typeface="Calibri" panose="020F0502020204030204" pitchFamily="34" charset="0"/>
                          <a:cs typeface="Times New Roman" panose="02020603050405020304" pitchFamily="18" charset="0"/>
                        </a:rPr>
                        <a:t>112 (20.18%)</a:t>
                      </a:r>
                    </a:p>
                  </a:txBody>
                  <a:tcPr marL="44629" marR="44629" marT="0" marB="0">
                    <a:lnL>
                      <a:noFill/>
                    </a:lnL>
                    <a:lnR>
                      <a:noFill/>
                    </a:lnR>
                    <a:lnT>
                      <a:noFill/>
                    </a:lnT>
                    <a:lnB>
                      <a:noFill/>
                    </a:lnB>
                  </a:tcPr>
                </a:tc>
                <a:extLst>
                  <a:ext uri="{0D108BD9-81ED-4DB2-BD59-A6C34878D82A}">
                    <a16:rowId xmlns:a16="http://schemas.microsoft.com/office/drawing/2014/main" val="4262200798"/>
                  </a:ext>
                </a:extLst>
              </a:tr>
              <a:tr h="159179">
                <a:tc>
                  <a:txBody>
                    <a:bodyPr/>
                    <a:lstStyle/>
                    <a:p>
                      <a:pPr marL="0" marR="0" algn="r">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p>
                  </a:txBody>
                  <a:tcPr marL="44629" marR="44629" marT="0" marB="0">
                    <a:lnL>
                      <a:noFill/>
                    </a:lnL>
                    <a:lnR>
                      <a:noFill/>
                    </a:lnR>
                    <a:lnT>
                      <a:noFill/>
                    </a:lnT>
                    <a:lnB>
                      <a:noFill/>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Oral erosions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629" marR="44629" marT="0" marB="0" anchor="ctr">
                    <a:lnL>
                      <a:noFill/>
                    </a:lnL>
                    <a:lnR>
                      <a:noFill/>
                    </a:lnR>
                    <a:lnT>
                      <a:noFill/>
                    </a:lnT>
                    <a:lnB>
                      <a:noFill/>
                    </a:lnB>
                  </a:tcPr>
                </a:tc>
                <a:tc>
                  <a:txBody>
                    <a:bodyPr/>
                    <a:lstStyle/>
                    <a:p>
                      <a:pPr marL="0" marR="0" algn="ctr">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87 (15.68%)</a:t>
                      </a:r>
                    </a:p>
                  </a:txBody>
                  <a:tcPr marL="44629" marR="44629" marT="0" marB="0">
                    <a:lnL>
                      <a:noFill/>
                    </a:lnL>
                    <a:lnR>
                      <a:noFill/>
                    </a:lnR>
                    <a:lnT>
                      <a:noFill/>
                    </a:lnT>
                    <a:lnB>
                      <a:noFill/>
                    </a:lnB>
                  </a:tcPr>
                </a:tc>
                <a:extLst>
                  <a:ext uri="{0D108BD9-81ED-4DB2-BD59-A6C34878D82A}">
                    <a16:rowId xmlns:a16="http://schemas.microsoft.com/office/drawing/2014/main" val="1674128286"/>
                  </a:ext>
                </a:extLst>
              </a:tr>
              <a:tr h="159179">
                <a:tc>
                  <a:txBody>
                    <a:bodyPr/>
                    <a:lstStyle/>
                    <a:p>
                      <a:pPr marL="0" marR="0" algn="r">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p>
                  </a:txBody>
                  <a:tcPr marL="44629" marR="44629" marT="0" marB="0">
                    <a:lnL>
                      <a:noFill/>
                    </a:lnL>
                    <a:lnR>
                      <a:noFill/>
                    </a:lnR>
                    <a:lnT>
                      <a:noFill/>
                    </a:lnT>
                    <a:lnB>
                      <a:noFill/>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Conjunctivitis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629" marR="44629" marT="0" marB="0" anchor="ctr">
                    <a:lnL>
                      <a:noFill/>
                    </a:lnL>
                    <a:lnR>
                      <a:noFill/>
                    </a:lnR>
                    <a:lnT>
                      <a:noFill/>
                    </a:lnT>
                    <a:lnB>
                      <a:noFill/>
                    </a:lnB>
                  </a:tcPr>
                </a:tc>
                <a:tc>
                  <a:txBody>
                    <a:bodyPr/>
                    <a:lstStyle/>
                    <a:p>
                      <a:pPr marL="0" marR="0" algn="ctr">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37 (6.67%)</a:t>
                      </a:r>
                    </a:p>
                  </a:txBody>
                  <a:tcPr marL="44629" marR="44629" marT="0" marB="0">
                    <a:lnL>
                      <a:noFill/>
                    </a:lnL>
                    <a:lnR>
                      <a:noFill/>
                    </a:lnR>
                    <a:lnT>
                      <a:noFill/>
                    </a:lnT>
                    <a:lnB>
                      <a:noFill/>
                    </a:lnB>
                  </a:tcPr>
                </a:tc>
                <a:extLst>
                  <a:ext uri="{0D108BD9-81ED-4DB2-BD59-A6C34878D82A}">
                    <a16:rowId xmlns:a16="http://schemas.microsoft.com/office/drawing/2014/main" val="957200294"/>
                  </a:ext>
                </a:extLst>
              </a:tr>
              <a:tr h="159179">
                <a:tc>
                  <a:txBody>
                    <a:bodyPr/>
                    <a:lstStyle/>
                    <a:p>
                      <a:pPr marL="0" marR="0" algn="r">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p>
                  </a:txBody>
                  <a:tcPr marL="44629" marR="44629" marT="0" marB="0">
                    <a:lnL>
                      <a:noFill/>
                    </a:lnL>
                    <a:lnR>
                      <a:noFill/>
                    </a:lnR>
                    <a:lnT>
                      <a:noFill/>
                    </a:lnT>
                    <a:lnB>
                      <a:noFill/>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None sign presented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629" marR="44629" marT="0" marB="0" anchor="ctr">
                    <a:lnL>
                      <a:noFill/>
                    </a:lnL>
                    <a:lnR>
                      <a:noFill/>
                    </a:lnR>
                    <a:lnT>
                      <a:noFill/>
                    </a:lnT>
                    <a:lnB>
                      <a:noFill/>
                    </a:lnB>
                  </a:tcPr>
                </a:tc>
                <a:tc>
                  <a:txBody>
                    <a:bodyPr/>
                    <a:lstStyle/>
                    <a:p>
                      <a:pPr marL="0" marR="0" algn="ctr">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31 (5.59%)</a:t>
                      </a:r>
                    </a:p>
                  </a:txBody>
                  <a:tcPr marL="44629" marR="44629" marT="0" marB="0">
                    <a:lnL>
                      <a:noFill/>
                    </a:lnL>
                    <a:lnR>
                      <a:noFill/>
                    </a:lnR>
                    <a:lnT>
                      <a:noFill/>
                    </a:lnT>
                    <a:lnB>
                      <a:noFill/>
                    </a:lnB>
                  </a:tcPr>
                </a:tc>
                <a:extLst>
                  <a:ext uri="{0D108BD9-81ED-4DB2-BD59-A6C34878D82A}">
                    <a16:rowId xmlns:a16="http://schemas.microsoft.com/office/drawing/2014/main" val="3182694085"/>
                  </a:ext>
                </a:extLst>
              </a:tr>
              <a:tr h="159179">
                <a:tc gridSpan="2">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PPR syndrome observed within 12 past months</a:t>
                      </a:r>
                    </a:p>
                  </a:txBody>
                  <a:tcPr marL="44629" marR="44629" marT="0" marB="0">
                    <a:lnL>
                      <a:noFill/>
                    </a:lnL>
                    <a:lnR>
                      <a:noFill/>
                    </a:lnR>
                    <a:lnT>
                      <a:noFill/>
                    </a:lnT>
                    <a:lnB>
                      <a:noFill/>
                    </a:lnB>
                  </a:tcPr>
                </a:tc>
                <a:tc hMerge="1">
                  <a:txBody>
                    <a:bodyPr/>
                    <a:lstStyle/>
                    <a:p>
                      <a:endParaRPr lang="fr-FR"/>
                    </a:p>
                  </a:txBody>
                  <a:tcPr/>
                </a:tc>
                <a:tc>
                  <a:txBody>
                    <a:bodyPr/>
                    <a:lstStyle/>
                    <a:p>
                      <a:pPr marL="0" marR="0" algn="ctr">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p>
                  </a:txBody>
                  <a:tcPr marL="44629" marR="44629" marT="0" marB="0">
                    <a:lnL>
                      <a:noFill/>
                    </a:lnL>
                    <a:lnR>
                      <a:noFill/>
                    </a:lnR>
                    <a:lnT>
                      <a:noFill/>
                    </a:lnT>
                    <a:lnB>
                      <a:noFill/>
                    </a:lnB>
                  </a:tcPr>
                </a:tc>
                <a:extLst>
                  <a:ext uri="{0D108BD9-81ED-4DB2-BD59-A6C34878D82A}">
                    <a16:rowId xmlns:a16="http://schemas.microsoft.com/office/drawing/2014/main" val="3051667784"/>
                  </a:ext>
                </a:extLst>
              </a:tr>
              <a:tr h="159179">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p>
                  </a:txBody>
                  <a:tcPr marL="44629" marR="44629" marT="0" marB="0">
                    <a:lnL>
                      <a:noFill/>
                    </a:lnL>
                    <a:lnR>
                      <a:noFill/>
                    </a:lnR>
                    <a:lnT>
                      <a:noFill/>
                    </a:lnT>
                    <a:lnB>
                      <a:noFill/>
                    </a:lnB>
                  </a:tcPr>
                </a:tc>
                <a:tc>
                  <a:txBody>
                    <a:bodyPr/>
                    <a:lstStyle/>
                    <a:p>
                      <a:pPr marL="0" marR="0">
                        <a:lnSpc>
                          <a:spcPct val="107000"/>
                        </a:lnSpc>
                        <a:spcBef>
                          <a:spcPts val="0"/>
                        </a:spcBef>
                        <a:spcAft>
                          <a:spcPts val="0"/>
                        </a:spcAft>
                      </a:pPr>
                      <a:r>
                        <a:rPr lang="en-US" sz="1600" b="1" dirty="0">
                          <a:effectLst/>
                          <a:latin typeface="Calibri" panose="020F0502020204030204" pitchFamily="34" charset="0"/>
                          <a:ea typeface="Calibri" panose="020F0502020204030204" pitchFamily="34" charset="0"/>
                          <a:cs typeface="Times New Roman" panose="02020603050405020304" pitchFamily="18" charset="0"/>
                        </a:rPr>
                        <a:t>Yes</a:t>
                      </a:r>
                    </a:p>
                  </a:txBody>
                  <a:tcPr marL="44629" marR="44629" marT="0" marB="0">
                    <a:lnL>
                      <a:noFill/>
                    </a:lnL>
                    <a:lnR>
                      <a:noFill/>
                    </a:lnR>
                    <a:lnT>
                      <a:noFill/>
                    </a:lnT>
                    <a:lnB>
                      <a:noFill/>
                    </a:lnB>
                  </a:tcPr>
                </a:tc>
                <a:tc>
                  <a:txBody>
                    <a:bodyPr/>
                    <a:lstStyle/>
                    <a:p>
                      <a:pPr marL="0" marR="0" algn="ctr">
                        <a:lnSpc>
                          <a:spcPct val="107000"/>
                        </a:lnSpc>
                        <a:spcBef>
                          <a:spcPts val="0"/>
                        </a:spcBef>
                        <a:spcAft>
                          <a:spcPts val="0"/>
                        </a:spcAft>
                      </a:pPr>
                      <a:r>
                        <a:rPr lang="en-US" sz="1600" b="1" dirty="0">
                          <a:effectLst/>
                          <a:latin typeface="Calibri" panose="020F0502020204030204" pitchFamily="34" charset="0"/>
                          <a:ea typeface="Calibri" panose="020F0502020204030204" pitchFamily="34" charset="0"/>
                          <a:cs typeface="Times New Roman" panose="02020603050405020304" pitchFamily="18" charset="0"/>
                        </a:rPr>
                        <a:t>130 (65%)</a:t>
                      </a:r>
                    </a:p>
                  </a:txBody>
                  <a:tcPr marL="44629" marR="44629" marT="0" marB="0">
                    <a:lnL>
                      <a:noFill/>
                    </a:lnL>
                    <a:lnR>
                      <a:noFill/>
                    </a:lnR>
                    <a:lnT>
                      <a:noFill/>
                    </a:lnT>
                    <a:lnB>
                      <a:noFill/>
                    </a:lnB>
                  </a:tcPr>
                </a:tc>
                <a:extLst>
                  <a:ext uri="{0D108BD9-81ED-4DB2-BD59-A6C34878D82A}">
                    <a16:rowId xmlns:a16="http://schemas.microsoft.com/office/drawing/2014/main" val="323550069"/>
                  </a:ext>
                </a:extLst>
              </a:tr>
              <a:tr h="159179">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p>
                  </a:txBody>
                  <a:tcPr marL="44629" marR="44629" marT="0" marB="0">
                    <a:lnL>
                      <a:noFill/>
                    </a:lnL>
                    <a:lnR>
                      <a:noFill/>
                    </a:lnR>
                    <a:lnT>
                      <a:noFill/>
                    </a:lnT>
                    <a:lnB>
                      <a:noFill/>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No</a:t>
                      </a:r>
                    </a:p>
                  </a:txBody>
                  <a:tcPr marL="44629" marR="44629" marT="0" marB="0">
                    <a:lnL>
                      <a:noFill/>
                    </a:lnL>
                    <a:lnR>
                      <a:noFill/>
                    </a:lnR>
                    <a:lnT>
                      <a:noFill/>
                    </a:lnT>
                    <a:lnB>
                      <a:noFill/>
                    </a:lnB>
                  </a:tcPr>
                </a:tc>
                <a:tc>
                  <a:txBody>
                    <a:bodyPr/>
                    <a:lstStyle/>
                    <a:p>
                      <a:pPr marL="0" marR="0" algn="ctr">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70 (35%)</a:t>
                      </a:r>
                    </a:p>
                  </a:txBody>
                  <a:tcPr marL="44629" marR="44629" marT="0" marB="0">
                    <a:lnL>
                      <a:noFill/>
                    </a:lnL>
                    <a:lnR>
                      <a:noFill/>
                    </a:lnR>
                    <a:lnT>
                      <a:noFill/>
                    </a:lnT>
                    <a:lnB>
                      <a:noFill/>
                    </a:lnB>
                  </a:tcPr>
                </a:tc>
                <a:extLst>
                  <a:ext uri="{0D108BD9-81ED-4DB2-BD59-A6C34878D82A}">
                    <a16:rowId xmlns:a16="http://schemas.microsoft.com/office/drawing/2014/main" val="2876825130"/>
                  </a:ext>
                </a:extLst>
              </a:tr>
            </a:tbl>
          </a:graphicData>
        </a:graphic>
      </p:graphicFrame>
    </p:spTree>
    <p:extLst>
      <p:ext uri="{BB962C8B-B14F-4D97-AF65-F5344CB8AC3E}">
        <p14:creationId xmlns:p14="http://schemas.microsoft.com/office/powerpoint/2010/main" val="1595939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Results    </a:t>
            </a:r>
          </a:p>
        </p:txBody>
      </p:sp>
      <p:sp>
        <p:nvSpPr>
          <p:cNvPr id="27650" name="Content Placeholder 5">
            <a:extLst>
              <a:ext uri="{FF2B5EF4-FFF2-40B4-BE49-F238E27FC236}">
                <a16:creationId xmlns:a16="http://schemas.microsoft.com/office/drawing/2014/main" id="{28912575-846C-544B-8E33-431B11D6561B}"/>
              </a:ext>
            </a:extLst>
          </p:cNvPr>
          <p:cNvSpPr>
            <a:spLocks noGrp="1" noChangeArrowheads="1"/>
          </p:cNvSpPr>
          <p:nvPr>
            <p:ph sz="quarter" idx="10"/>
          </p:nvPr>
        </p:nvSpPr>
        <p:spPr bwMode="auto">
          <a:xfrm>
            <a:off x="285013" y="1220126"/>
            <a:ext cx="7168210" cy="605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spcBef>
                <a:spcPct val="0"/>
              </a:spcBef>
              <a:spcAft>
                <a:spcPct val="0"/>
              </a:spcAft>
            </a:pPr>
            <a:r>
              <a:rPr lang="en-US" altLang="x-none" dirty="0">
                <a:latin typeface="Candara" panose="020E0502030303020204" pitchFamily="34" charset="0"/>
              </a:rPr>
              <a:t>Various information on PPR vaccination </a:t>
            </a:r>
          </a:p>
        </p:txBody>
      </p:sp>
      <p:pic>
        <p:nvPicPr>
          <p:cNvPr id="2" name="Picture 2" descr="Logo of IFAD">
            <a:extLst>
              <a:ext uri="{FF2B5EF4-FFF2-40B4-BE49-F238E27FC236}">
                <a16:creationId xmlns:a16="http://schemas.microsoft.com/office/drawing/2014/main" id="{34DF963E-B15D-59E2-F778-E1AE79A6137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1593147" y="6174937"/>
            <a:ext cx="847522" cy="51204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1">
            <a:extLst>
              <a:ext uri="{FF2B5EF4-FFF2-40B4-BE49-F238E27FC236}">
                <a16:creationId xmlns:a16="http://schemas.microsoft.com/office/drawing/2014/main" id="{618D23EB-2C54-CFAA-7EB0-B5191CFEC8CB}"/>
              </a:ext>
            </a:extLst>
          </p:cNvPr>
          <p:cNvPicPr>
            <a:picLocks noChangeAspect="1"/>
          </p:cNvPicPr>
          <p:nvPr/>
        </p:nvPicPr>
        <p:blipFill rotWithShape="1">
          <a:blip r:embed="rId4"/>
          <a:srcRect l="24679" t="35543" r="26655" b="13505"/>
          <a:stretch/>
        </p:blipFill>
        <p:spPr>
          <a:xfrm>
            <a:off x="712465" y="6231278"/>
            <a:ext cx="816758" cy="512048"/>
          </a:xfrm>
          <a:prstGeom prst="rect">
            <a:avLst/>
          </a:prstGeom>
        </p:spPr>
      </p:pic>
      <p:pic>
        <p:nvPicPr>
          <p:cNvPr id="4" name="Picture 3" descr="A picture containing text, plant, vector graphics&#10;&#10;Description automatically generated">
            <a:extLst>
              <a:ext uri="{FF2B5EF4-FFF2-40B4-BE49-F238E27FC236}">
                <a16:creationId xmlns:a16="http://schemas.microsoft.com/office/drawing/2014/main" id="{CC837991-AE27-1F67-A56E-DA114ED4AA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905764"/>
            <a:ext cx="925634" cy="925634"/>
          </a:xfrm>
          <a:prstGeom prst="rect">
            <a:avLst/>
          </a:prstGeom>
        </p:spPr>
      </p:pic>
      <p:pic>
        <p:nvPicPr>
          <p:cNvPr id="5" name="Picture 4">
            <a:extLst>
              <a:ext uri="{FF2B5EF4-FFF2-40B4-BE49-F238E27FC236}">
                <a16:creationId xmlns:a16="http://schemas.microsoft.com/office/drawing/2014/main" id="{86DE9FDE-57BB-1BE4-CD36-AB7DCF7DE1F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53296" y="-12009"/>
            <a:ext cx="1230132" cy="1230132"/>
          </a:xfrm>
          <a:prstGeom prst="rect">
            <a:avLst/>
          </a:prstGeom>
        </p:spPr>
      </p:pic>
      <p:graphicFrame>
        <p:nvGraphicFramePr>
          <p:cNvPr id="7" name="Table 6">
            <a:extLst>
              <a:ext uri="{FF2B5EF4-FFF2-40B4-BE49-F238E27FC236}">
                <a16:creationId xmlns:a16="http://schemas.microsoft.com/office/drawing/2014/main" id="{A1C8EA34-5850-492C-A058-6E6350C58E15}"/>
              </a:ext>
            </a:extLst>
          </p:cNvPr>
          <p:cNvGraphicFramePr>
            <a:graphicFrameLocks noGrp="1"/>
          </p:cNvGraphicFramePr>
          <p:nvPr>
            <p:extLst>
              <p:ext uri="{D42A27DB-BD31-4B8C-83A1-F6EECF244321}">
                <p14:modId xmlns:p14="http://schemas.microsoft.com/office/powerpoint/2010/main" val="3618621271"/>
              </p:ext>
            </p:extLst>
          </p:nvPr>
        </p:nvGraphicFramePr>
        <p:xfrm>
          <a:off x="2241688" y="1825626"/>
          <a:ext cx="8442758" cy="4286794"/>
        </p:xfrm>
        <a:graphic>
          <a:graphicData uri="http://schemas.openxmlformats.org/drawingml/2006/table">
            <a:tbl>
              <a:tblPr firstRow="1" firstCol="1" bandRow="1"/>
              <a:tblGrid>
                <a:gridCol w="344978">
                  <a:extLst>
                    <a:ext uri="{9D8B030D-6E8A-4147-A177-3AD203B41FA5}">
                      <a16:colId xmlns:a16="http://schemas.microsoft.com/office/drawing/2014/main" val="3305052492"/>
                    </a:ext>
                  </a:extLst>
                </a:gridCol>
                <a:gridCol w="6479190">
                  <a:extLst>
                    <a:ext uri="{9D8B030D-6E8A-4147-A177-3AD203B41FA5}">
                      <a16:colId xmlns:a16="http://schemas.microsoft.com/office/drawing/2014/main" val="908567531"/>
                    </a:ext>
                  </a:extLst>
                </a:gridCol>
                <a:gridCol w="1618590">
                  <a:extLst>
                    <a:ext uri="{9D8B030D-6E8A-4147-A177-3AD203B41FA5}">
                      <a16:colId xmlns:a16="http://schemas.microsoft.com/office/drawing/2014/main" val="783380828"/>
                    </a:ext>
                  </a:extLst>
                </a:gridCol>
              </a:tblGrid>
              <a:tr h="260403">
                <a:tc gridSpan="2">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Items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marL="0" marR="0" algn="ctr">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Frequency</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457679"/>
                  </a:ext>
                </a:extLst>
              </a:tr>
              <a:tr h="260403">
                <a:tc gridSpan="2">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Already vaccinate the herd against PPR</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fr-FR"/>
                    </a:p>
                  </a:txBody>
                  <a:tcPr/>
                </a:tc>
                <a:tc>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225806425"/>
                  </a:ext>
                </a:extLst>
              </a:tr>
              <a:tr h="272188">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Yes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gn="ctr">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122 (61%)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3551640235"/>
                  </a:ext>
                </a:extLst>
              </a:tr>
              <a:tr h="260403">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No </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gn="ctr">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78 (39%)</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1189450591"/>
                  </a:ext>
                </a:extLst>
              </a:tr>
              <a:tr h="260287">
                <a:tc gridSpan="2">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Raison of non-vaccination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hMerge="1">
                  <a:txBody>
                    <a:bodyPr/>
                    <a:lstStyle/>
                    <a:p>
                      <a:endParaRPr lang="fr-FR"/>
                    </a:p>
                  </a:txBody>
                  <a:tcPr/>
                </a:tc>
                <a:tc>
                  <a:txBody>
                    <a:bodyPr/>
                    <a:lstStyle/>
                    <a:p>
                      <a:pPr marL="0" marR="0" algn="ctr">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1282958093"/>
                  </a:ext>
                </a:extLst>
              </a:tr>
              <a:tr h="272188">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b="1">
                          <a:effectLst/>
                          <a:latin typeface="Calibri" panose="020F0502020204030204" pitchFamily="34" charset="0"/>
                          <a:ea typeface="Calibri" panose="020F0502020204030204" pitchFamily="34" charset="0"/>
                          <a:cs typeface="Calibri" panose="020F0502020204030204" pitchFamily="34" charset="0"/>
                        </a:rPr>
                        <a:t>I have not heard of the PPR vaccination</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62 (51%)</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2992122115"/>
                  </a:ext>
                </a:extLst>
              </a:tr>
              <a:tr h="347057">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I heard about vaccination, but the vaccine was not available to me</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35 (29%)</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3607619525"/>
                  </a:ext>
                </a:extLst>
              </a:tr>
              <a:tr h="272188">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I believe that vaccination has no benefit for my herd</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1 (0.83%)</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1481907314"/>
                  </a:ext>
                </a:extLst>
              </a:tr>
              <a:tr h="260287">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I believe that vaccination could cause problems for my herd</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3 (2.48%)</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3332453593"/>
                  </a:ext>
                </a:extLst>
              </a:tr>
              <a:tr h="272188">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The cost of vaccination is expensive</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1 (0.83%)</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3551839926"/>
                  </a:ext>
                </a:extLst>
              </a:tr>
              <a:tr h="260287">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The traceability of vaccinated animals is too difficult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1 (0.83%)</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613130634"/>
                  </a:ext>
                </a:extLst>
              </a:tr>
              <a:tr h="260287">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The current vaccination system does not suit me</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2 (1.65%)</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46199883"/>
                  </a:ext>
                </a:extLst>
              </a:tr>
              <a:tr h="503391">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The current vaccination period does not suit me (transhumance, wintering, etc.)</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3 (2.48%)</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1232761684"/>
                  </a:ext>
                </a:extLst>
              </a:tr>
              <a:tr h="260403">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I don't believe in it for cultural reasons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13 (10.74%)</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4219993247"/>
                  </a:ext>
                </a:extLst>
              </a:tr>
            </a:tbl>
          </a:graphicData>
        </a:graphic>
      </p:graphicFrame>
    </p:spTree>
    <p:extLst>
      <p:ext uri="{BB962C8B-B14F-4D97-AF65-F5344CB8AC3E}">
        <p14:creationId xmlns:p14="http://schemas.microsoft.com/office/powerpoint/2010/main" val="37679752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Results    </a:t>
            </a:r>
          </a:p>
        </p:txBody>
      </p:sp>
      <p:sp>
        <p:nvSpPr>
          <p:cNvPr id="27650" name="Content Placeholder 5">
            <a:extLst>
              <a:ext uri="{FF2B5EF4-FFF2-40B4-BE49-F238E27FC236}">
                <a16:creationId xmlns:a16="http://schemas.microsoft.com/office/drawing/2014/main" id="{28912575-846C-544B-8E33-431B11D6561B}"/>
              </a:ext>
            </a:extLst>
          </p:cNvPr>
          <p:cNvSpPr>
            <a:spLocks noGrp="1" noChangeArrowheads="1"/>
          </p:cNvSpPr>
          <p:nvPr>
            <p:ph sz="quarter" idx="10"/>
          </p:nvPr>
        </p:nvSpPr>
        <p:spPr bwMode="auto">
          <a:xfrm>
            <a:off x="285013" y="1220126"/>
            <a:ext cx="7168210" cy="12969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spcBef>
                <a:spcPct val="0"/>
              </a:spcBef>
              <a:spcAft>
                <a:spcPct val="0"/>
              </a:spcAft>
            </a:pPr>
            <a:r>
              <a:rPr lang="en-US" altLang="x-none" dirty="0">
                <a:latin typeface="Candara" panose="020E0502030303020204" pitchFamily="34" charset="0"/>
              </a:rPr>
              <a:t>Various information on PPR vaccination </a:t>
            </a:r>
          </a:p>
        </p:txBody>
      </p:sp>
      <p:pic>
        <p:nvPicPr>
          <p:cNvPr id="2" name="Picture 2" descr="Logo of IFAD">
            <a:extLst>
              <a:ext uri="{FF2B5EF4-FFF2-40B4-BE49-F238E27FC236}">
                <a16:creationId xmlns:a16="http://schemas.microsoft.com/office/drawing/2014/main" id="{34DF963E-B15D-59E2-F778-E1AE79A6137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1593147" y="6174937"/>
            <a:ext cx="847522" cy="51204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1">
            <a:extLst>
              <a:ext uri="{FF2B5EF4-FFF2-40B4-BE49-F238E27FC236}">
                <a16:creationId xmlns:a16="http://schemas.microsoft.com/office/drawing/2014/main" id="{618D23EB-2C54-CFAA-7EB0-B5191CFEC8CB}"/>
              </a:ext>
            </a:extLst>
          </p:cNvPr>
          <p:cNvPicPr>
            <a:picLocks noChangeAspect="1"/>
          </p:cNvPicPr>
          <p:nvPr/>
        </p:nvPicPr>
        <p:blipFill rotWithShape="1">
          <a:blip r:embed="rId4"/>
          <a:srcRect l="24679" t="35543" r="26655" b="13505"/>
          <a:stretch/>
        </p:blipFill>
        <p:spPr>
          <a:xfrm>
            <a:off x="712465" y="6231278"/>
            <a:ext cx="816758" cy="512048"/>
          </a:xfrm>
          <a:prstGeom prst="rect">
            <a:avLst/>
          </a:prstGeom>
        </p:spPr>
      </p:pic>
      <p:pic>
        <p:nvPicPr>
          <p:cNvPr id="4" name="Picture 3" descr="A picture containing text, plant, vector graphics&#10;&#10;Description automatically generated">
            <a:extLst>
              <a:ext uri="{FF2B5EF4-FFF2-40B4-BE49-F238E27FC236}">
                <a16:creationId xmlns:a16="http://schemas.microsoft.com/office/drawing/2014/main" id="{CC837991-AE27-1F67-A56E-DA114ED4AA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905764"/>
            <a:ext cx="925634" cy="925634"/>
          </a:xfrm>
          <a:prstGeom prst="rect">
            <a:avLst/>
          </a:prstGeom>
        </p:spPr>
      </p:pic>
      <p:pic>
        <p:nvPicPr>
          <p:cNvPr id="5" name="Picture 4">
            <a:extLst>
              <a:ext uri="{FF2B5EF4-FFF2-40B4-BE49-F238E27FC236}">
                <a16:creationId xmlns:a16="http://schemas.microsoft.com/office/drawing/2014/main" id="{86DE9FDE-57BB-1BE4-CD36-AB7DCF7DE1F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53296" y="-12009"/>
            <a:ext cx="1230132" cy="1230132"/>
          </a:xfrm>
          <a:prstGeom prst="rect">
            <a:avLst/>
          </a:prstGeom>
        </p:spPr>
      </p:pic>
      <p:graphicFrame>
        <p:nvGraphicFramePr>
          <p:cNvPr id="8" name="Table 7">
            <a:extLst>
              <a:ext uri="{FF2B5EF4-FFF2-40B4-BE49-F238E27FC236}">
                <a16:creationId xmlns:a16="http://schemas.microsoft.com/office/drawing/2014/main" id="{B49BFFF3-EE89-475E-A877-68655A94BF26}"/>
              </a:ext>
            </a:extLst>
          </p:cNvPr>
          <p:cNvGraphicFramePr>
            <a:graphicFrameLocks noGrp="1"/>
          </p:cNvGraphicFramePr>
          <p:nvPr>
            <p:extLst>
              <p:ext uri="{D42A27DB-BD31-4B8C-83A1-F6EECF244321}">
                <p14:modId xmlns:p14="http://schemas.microsoft.com/office/powerpoint/2010/main" val="2981693612"/>
              </p:ext>
            </p:extLst>
          </p:nvPr>
        </p:nvGraphicFramePr>
        <p:xfrm>
          <a:off x="2584786" y="1745267"/>
          <a:ext cx="7815980" cy="5048640"/>
        </p:xfrm>
        <a:graphic>
          <a:graphicData uri="http://schemas.openxmlformats.org/drawingml/2006/table">
            <a:tbl>
              <a:tblPr firstRow="1" firstCol="1" bandRow="1"/>
              <a:tblGrid>
                <a:gridCol w="281321">
                  <a:extLst>
                    <a:ext uri="{9D8B030D-6E8A-4147-A177-3AD203B41FA5}">
                      <a16:colId xmlns:a16="http://schemas.microsoft.com/office/drawing/2014/main" val="3588687670"/>
                    </a:ext>
                  </a:extLst>
                </a:gridCol>
                <a:gridCol w="6079485">
                  <a:extLst>
                    <a:ext uri="{9D8B030D-6E8A-4147-A177-3AD203B41FA5}">
                      <a16:colId xmlns:a16="http://schemas.microsoft.com/office/drawing/2014/main" val="3009214898"/>
                    </a:ext>
                  </a:extLst>
                </a:gridCol>
                <a:gridCol w="1455174">
                  <a:extLst>
                    <a:ext uri="{9D8B030D-6E8A-4147-A177-3AD203B41FA5}">
                      <a16:colId xmlns:a16="http://schemas.microsoft.com/office/drawing/2014/main" val="1461094391"/>
                    </a:ext>
                  </a:extLst>
                </a:gridCol>
              </a:tblGrid>
              <a:tr h="126102">
                <a:tc gridSpan="2">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Items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marL="0" marR="0" algn="ct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Frequency</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8564198"/>
                  </a:ext>
                </a:extLst>
              </a:tr>
              <a:tr h="126102">
                <a:tc gridSpan="2">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Preferred frequency for PPR vaccination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fr-FR"/>
                    </a:p>
                  </a:txBody>
                  <a:tcPr/>
                </a:tc>
                <a:tc>
                  <a:txBody>
                    <a:bodyPr/>
                    <a:lstStyle/>
                    <a:p>
                      <a:pPr marL="0" marR="0" algn="ctr">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267036385"/>
                  </a:ext>
                </a:extLst>
              </a:tr>
              <a:tr h="126102">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Every year</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128 (64%)</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2645257450"/>
                  </a:ext>
                </a:extLst>
              </a:tr>
              <a:tr h="131809">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Every 2 years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14 (7%)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4156044630"/>
                  </a:ext>
                </a:extLst>
              </a:tr>
              <a:tr h="126102">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Every 3 years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6 (3%)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55745324"/>
                  </a:ext>
                </a:extLst>
              </a:tr>
              <a:tr h="126102">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Lifetime immunity</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47 (23.5%)</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373638087"/>
                  </a:ext>
                </a:extLst>
              </a:tr>
              <a:tr h="131809">
                <a:tc>
                  <a:txBody>
                    <a:bodyPr/>
                    <a:lstStyle/>
                    <a:p>
                      <a:pPr marL="0" marR="0" algn="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Other</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5 (2.5%)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950875394"/>
                  </a:ext>
                </a:extLst>
              </a:tr>
              <a:tr h="126102">
                <a:tc gridSpan="2">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Preferred strategy for PPR vaccination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hMerge="1">
                  <a:txBody>
                    <a:bodyPr/>
                    <a:lstStyle/>
                    <a:p>
                      <a:endParaRPr lang="fr-FR"/>
                    </a:p>
                  </a:txBody>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3378841458"/>
                  </a:ext>
                </a:extLst>
              </a:tr>
              <a:tr h="126046">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Travel to the vaccinator in another locality</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16 (8%)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2499582548"/>
                  </a:ext>
                </a:extLst>
              </a:tr>
              <a:tr h="126102">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The vaccinator travels to my locality</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182 (91%)</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3093408966"/>
                  </a:ext>
                </a:extLst>
              </a:tr>
              <a:tr h="126102">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Other</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2 (1%)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4045195985"/>
                  </a:ext>
                </a:extLst>
              </a:tr>
              <a:tr h="131809">
                <a:tc gridSpan="2">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Preferred animal marking type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hMerge="1">
                  <a:txBody>
                    <a:bodyPr/>
                    <a:lstStyle/>
                    <a:p>
                      <a:endParaRPr lang="fr-FR"/>
                    </a:p>
                  </a:txBody>
                  <a:tcPr/>
                </a:tc>
                <a:tc>
                  <a:txBody>
                    <a:bodyPr/>
                    <a:lstStyle/>
                    <a:p>
                      <a:pPr marL="0" marR="0" algn="ct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2525118817"/>
                  </a:ext>
                </a:extLst>
              </a:tr>
              <a:tr h="126102">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Paint</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99 (49.5%)</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1372832317"/>
                  </a:ext>
                </a:extLst>
              </a:tr>
              <a:tr h="126102">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Ear notch</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15 (7.5%)</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3284366258"/>
                  </a:ext>
                </a:extLst>
              </a:tr>
              <a:tr h="131809">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Ear tag</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73 (36.5%)</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3453901627"/>
                  </a:ext>
                </a:extLst>
              </a:tr>
              <a:tr h="126102">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None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3 (1.5%)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3240455657"/>
                  </a:ext>
                </a:extLst>
              </a:tr>
              <a:tr h="126102">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Other</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10 (5%)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1982202242"/>
                  </a:ext>
                </a:extLst>
              </a:tr>
              <a:tr h="126102">
                <a:tc>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Don’t know</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1 (0.5%)</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3551341"/>
                  </a:ext>
                </a:extLst>
              </a:tr>
            </a:tbl>
          </a:graphicData>
        </a:graphic>
      </p:graphicFrame>
    </p:spTree>
    <p:extLst>
      <p:ext uri="{BB962C8B-B14F-4D97-AF65-F5344CB8AC3E}">
        <p14:creationId xmlns:p14="http://schemas.microsoft.com/office/powerpoint/2010/main" val="17652214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Results    </a:t>
            </a:r>
          </a:p>
        </p:txBody>
      </p:sp>
      <p:sp>
        <p:nvSpPr>
          <p:cNvPr id="27650" name="Content Placeholder 5">
            <a:extLst>
              <a:ext uri="{FF2B5EF4-FFF2-40B4-BE49-F238E27FC236}">
                <a16:creationId xmlns:a16="http://schemas.microsoft.com/office/drawing/2014/main" id="{28912575-846C-544B-8E33-431B11D6561B}"/>
              </a:ext>
            </a:extLst>
          </p:cNvPr>
          <p:cNvSpPr>
            <a:spLocks noGrp="1" noChangeArrowheads="1"/>
          </p:cNvSpPr>
          <p:nvPr>
            <p:ph sz="quarter" idx="10"/>
          </p:nvPr>
        </p:nvSpPr>
        <p:spPr bwMode="auto">
          <a:xfrm>
            <a:off x="285013" y="1220126"/>
            <a:ext cx="8849560" cy="51204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spcBef>
                <a:spcPct val="0"/>
              </a:spcBef>
              <a:spcAft>
                <a:spcPct val="0"/>
              </a:spcAft>
            </a:pPr>
            <a:r>
              <a:rPr lang="en-US" altLang="x-none" dirty="0">
                <a:latin typeface="Candara" panose="020E0502030303020204" pitchFamily="34" charset="0"/>
              </a:rPr>
              <a:t>Various information on PPR vaccination </a:t>
            </a:r>
          </a:p>
        </p:txBody>
      </p:sp>
      <p:pic>
        <p:nvPicPr>
          <p:cNvPr id="2" name="Picture 2" descr="Logo of IFAD">
            <a:extLst>
              <a:ext uri="{FF2B5EF4-FFF2-40B4-BE49-F238E27FC236}">
                <a16:creationId xmlns:a16="http://schemas.microsoft.com/office/drawing/2014/main" id="{34DF963E-B15D-59E2-F778-E1AE79A6137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1593147" y="6174937"/>
            <a:ext cx="847522" cy="51204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1">
            <a:extLst>
              <a:ext uri="{FF2B5EF4-FFF2-40B4-BE49-F238E27FC236}">
                <a16:creationId xmlns:a16="http://schemas.microsoft.com/office/drawing/2014/main" id="{618D23EB-2C54-CFAA-7EB0-B5191CFEC8CB}"/>
              </a:ext>
            </a:extLst>
          </p:cNvPr>
          <p:cNvPicPr>
            <a:picLocks noChangeAspect="1"/>
          </p:cNvPicPr>
          <p:nvPr/>
        </p:nvPicPr>
        <p:blipFill rotWithShape="1">
          <a:blip r:embed="rId4"/>
          <a:srcRect l="24679" t="35543" r="26655" b="13505"/>
          <a:stretch/>
        </p:blipFill>
        <p:spPr>
          <a:xfrm>
            <a:off x="712465" y="6231278"/>
            <a:ext cx="816758" cy="512048"/>
          </a:xfrm>
          <a:prstGeom prst="rect">
            <a:avLst/>
          </a:prstGeom>
        </p:spPr>
      </p:pic>
      <p:pic>
        <p:nvPicPr>
          <p:cNvPr id="4" name="Picture 3" descr="A picture containing text, plant, vector graphics&#10;&#10;Description automatically generated">
            <a:extLst>
              <a:ext uri="{FF2B5EF4-FFF2-40B4-BE49-F238E27FC236}">
                <a16:creationId xmlns:a16="http://schemas.microsoft.com/office/drawing/2014/main" id="{CC837991-AE27-1F67-A56E-DA114ED4AA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905764"/>
            <a:ext cx="925634" cy="925634"/>
          </a:xfrm>
          <a:prstGeom prst="rect">
            <a:avLst/>
          </a:prstGeom>
        </p:spPr>
      </p:pic>
      <p:pic>
        <p:nvPicPr>
          <p:cNvPr id="5" name="Picture 4">
            <a:extLst>
              <a:ext uri="{FF2B5EF4-FFF2-40B4-BE49-F238E27FC236}">
                <a16:creationId xmlns:a16="http://schemas.microsoft.com/office/drawing/2014/main" id="{86DE9FDE-57BB-1BE4-CD36-AB7DCF7DE1F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53296" y="-12009"/>
            <a:ext cx="1230132" cy="1230132"/>
          </a:xfrm>
          <a:prstGeom prst="rect">
            <a:avLst/>
          </a:prstGeom>
        </p:spPr>
      </p:pic>
      <p:graphicFrame>
        <p:nvGraphicFramePr>
          <p:cNvPr id="8" name="Table 7">
            <a:extLst>
              <a:ext uri="{FF2B5EF4-FFF2-40B4-BE49-F238E27FC236}">
                <a16:creationId xmlns:a16="http://schemas.microsoft.com/office/drawing/2014/main" id="{B49BFFF3-EE89-475E-A877-68655A94BF26}"/>
              </a:ext>
            </a:extLst>
          </p:cNvPr>
          <p:cNvGraphicFramePr>
            <a:graphicFrameLocks noGrp="1"/>
          </p:cNvGraphicFramePr>
          <p:nvPr>
            <p:extLst>
              <p:ext uri="{D42A27DB-BD31-4B8C-83A1-F6EECF244321}">
                <p14:modId xmlns:p14="http://schemas.microsoft.com/office/powerpoint/2010/main" val="4076931341"/>
              </p:ext>
            </p:extLst>
          </p:nvPr>
        </p:nvGraphicFramePr>
        <p:xfrm>
          <a:off x="2009253" y="1752078"/>
          <a:ext cx="9344900" cy="5034734"/>
        </p:xfrm>
        <a:graphic>
          <a:graphicData uri="http://schemas.openxmlformats.org/drawingml/2006/table">
            <a:tbl>
              <a:tblPr firstRow="1" firstCol="1" bandRow="1"/>
              <a:tblGrid>
                <a:gridCol w="381841">
                  <a:extLst>
                    <a:ext uri="{9D8B030D-6E8A-4147-A177-3AD203B41FA5}">
                      <a16:colId xmlns:a16="http://schemas.microsoft.com/office/drawing/2014/main" val="3588687670"/>
                    </a:ext>
                  </a:extLst>
                </a:gridCol>
                <a:gridCol w="7171516">
                  <a:extLst>
                    <a:ext uri="{9D8B030D-6E8A-4147-A177-3AD203B41FA5}">
                      <a16:colId xmlns:a16="http://schemas.microsoft.com/office/drawing/2014/main" val="3009214898"/>
                    </a:ext>
                  </a:extLst>
                </a:gridCol>
                <a:gridCol w="1791543">
                  <a:extLst>
                    <a:ext uri="{9D8B030D-6E8A-4147-A177-3AD203B41FA5}">
                      <a16:colId xmlns:a16="http://schemas.microsoft.com/office/drawing/2014/main" val="1461094391"/>
                    </a:ext>
                  </a:extLst>
                </a:gridCol>
              </a:tblGrid>
              <a:tr h="126102">
                <a:tc gridSpan="2">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Items </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marL="0" marR="0" algn="ctr">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Frequency</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8564198"/>
                  </a:ext>
                </a:extLst>
              </a:tr>
              <a:tr h="126102">
                <a:tc gridSpan="2">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Calibri" panose="020F0502020204030204" pitchFamily="34" charset="0"/>
                        </a:rPr>
                        <a:t>Preferred vaccinator type</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fr-FR"/>
                    </a:p>
                  </a:txBody>
                  <a:tcPr/>
                </a:tc>
                <a:tc>
                  <a:txBody>
                    <a:bodyPr/>
                    <a:lstStyle/>
                    <a:p>
                      <a:pPr marL="0" marR="0" algn="ctr">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670963097"/>
                  </a:ext>
                </a:extLst>
              </a:tr>
              <a:tr h="131809">
                <a:tc>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 </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700" b="1" dirty="0">
                          <a:effectLst/>
                          <a:latin typeface="Calibri" panose="020F0502020204030204" pitchFamily="34" charset="0"/>
                          <a:ea typeface="Calibri" panose="020F0502020204030204" pitchFamily="34" charset="0"/>
                          <a:cs typeface="Calibri" panose="020F0502020204030204" pitchFamily="34" charset="0"/>
                        </a:rPr>
                        <a:t>Government vaccinator</a:t>
                      </a:r>
                      <a:endParaRPr lang="en-US" sz="1700" b="1"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700" b="1" dirty="0">
                          <a:effectLst/>
                          <a:latin typeface="Calibri" panose="020F0502020204030204" pitchFamily="34" charset="0"/>
                          <a:ea typeface="Calibri" panose="020F0502020204030204" pitchFamily="34" charset="0"/>
                          <a:cs typeface="Calibri" panose="020F0502020204030204" pitchFamily="34" charset="0"/>
                        </a:rPr>
                        <a:t>122 (61%)</a:t>
                      </a:r>
                      <a:endParaRPr lang="en-US" sz="1700" b="1"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1127814676"/>
                  </a:ext>
                </a:extLst>
              </a:tr>
              <a:tr h="126102">
                <a:tc>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 </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Private vaccinator</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5 (2.5%)</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1933937363"/>
                  </a:ext>
                </a:extLst>
              </a:tr>
              <a:tr h="126102">
                <a:tc>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 </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Community vaccinator</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38 (19%)</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1081683932"/>
                  </a:ext>
                </a:extLst>
              </a:tr>
              <a:tr h="131809">
                <a:tc>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 </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Whatever</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33 (16.5%)</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3248096960"/>
                  </a:ext>
                </a:extLst>
              </a:tr>
              <a:tr h="126102">
                <a:tc>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 </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Other</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2 (1%)</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2571017112"/>
                  </a:ext>
                </a:extLst>
              </a:tr>
              <a:tr h="126102">
                <a:tc gridSpan="2">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Calibri" panose="020F0502020204030204" pitchFamily="34" charset="0"/>
                        </a:rPr>
                        <a:t>Opinion on the mandatory vaccination</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hMerge="1">
                  <a:txBody>
                    <a:bodyPr/>
                    <a:lstStyle/>
                    <a:p>
                      <a:endParaRPr lang="fr-FR"/>
                    </a:p>
                  </a:txBody>
                  <a:tcPr/>
                </a:tc>
                <a:tc>
                  <a:txBody>
                    <a:bodyPr/>
                    <a:lstStyle/>
                    <a:p>
                      <a:pPr marL="0" marR="0" algn="ctr">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1296419117"/>
                  </a:ext>
                </a:extLst>
              </a:tr>
              <a:tr h="126102">
                <a:tc>
                  <a:txBody>
                    <a:bodyPr/>
                    <a:lstStyle/>
                    <a:p>
                      <a:pPr marL="0" marR="0">
                        <a:lnSpc>
                          <a:spcPct val="107000"/>
                        </a:lnSpc>
                        <a:spcBef>
                          <a:spcPts val="0"/>
                        </a:spcBef>
                        <a:spcAft>
                          <a:spcPts val="0"/>
                        </a:spcAft>
                      </a:pPr>
                      <a:r>
                        <a:rPr lang="en-US" sz="1700" b="1">
                          <a:effectLst/>
                          <a:latin typeface="Calibri" panose="020F0502020204030204" pitchFamily="34" charset="0"/>
                          <a:ea typeface="Calibri" panose="020F0502020204030204" pitchFamily="34" charset="0"/>
                          <a:cs typeface="Calibri" panose="020F0502020204030204" pitchFamily="34" charset="0"/>
                        </a:rPr>
                        <a:t> </a:t>
                      </a:r>
                      <a:endParaRPr lang="en-US" sz="1700" b="1">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700" b="1" dirty="0">
                          <a:effectLst/>
                          <a:latin typeface="Calibri" panose="020F0502020204030204" pitchFamily="34" charset="0"/>
                          <a:ea typeface="Calibri" panose="020F0502020204030204" pitchFamily="34" charset="0"/>
                          <a:cs typeface="Calibri" panose="020F0502020204030204" pitchFamily="34" charset="0"/>
                        </a:rPr>
                        <a:t>Good idea</a:t>
                      </a:r>
                      <a:endParaRPr lang="en-US" sz="1700" b="1"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700" b="1" dirty="0">
                          <a:effectLst/>
                          <a:latin typeface="Calibri" panose="020F0502020204030204" pitchFamily="34" charset="0"/>
                          <a:ea typeface="Calibri" panose="020F0502020204030204" pitchFamily="34" charset="0"/>
                          <a:cs typeface="Calibri" panose="020F0502020204030204" pitchFamily="34" charset="0"/>
                        </a:rPr>
                        <a:t>175 (87.5%)</a:t>
                      </a:r>
                      <a:endParaRPr lang="en-US" sz="1700" b="1"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2188324459"/>
                  </a:ext>
                </a:extLst>
              </a:tr>
              <a:tr h="131809">
                <a:tc>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 </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Bad idea</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18 (9%)</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2408271704"/>
                  </a:ext>
                </a:extLst>
              </a:tr>
              <a:tr h="126102">
                <a:tc>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 </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Don’t know</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Calibri" panose="020F0502020204030204" pitchFamily="34" charset="0"/>
                        </a:rPr>
                        <a:t>7 (3.5%)</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1622148118"/>
                  </a:ext>
                </a:extLst>
              </a:tr>
              <a:tr h="131809">
                <a:tc gridSpan="2">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Will you tend to vaccinate more if the vaccination includes deworming?</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hMerge="1">
                  <a:txBody>
                    <a:bodyPr/>
                    <a:lstStyle/>
                    <a:p>
                      <a:endParaRPr lang="fr-FR"/>
                    </a:p>
                  </a:txBody>
                  <a:tcPr/>
                </a:tc>
                <a:tc>
                  <a:txBody>
                    <a:bodyPr/>
                    <a:lstStyle/>
                    <a:p>
                      <a:pPr marL="0" marR="0" algn="ctr">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 </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3498892780"/>
                  </a:ext>
                </a:extLst>
              </a:tr>
              <a:tr h="131809">
                <a:tc>
                  <a:txBody>
                    <a:bodyPr/>
                    <a:lstStyle/>
                    <a:p>
                      <a:pPr marL="0" marR="0">
                        <a:lnSpc>
                          <a:spcPct val="107000"/>
                        </a:lnSpc>
                        <a:spcBef>
                          <a:spcPts val="0"/>
                        </a:spcBef>
                        <a:spcAft>
                          <a:spcPts val="0"/>
                        </a:spcAft>
                      </a:pPr>
                      <a:r>
                        <a:rPr lang="en-US" sz="1700" b="1">
                          <a:effectLst/>
                          <a:latin typeface="Calibri" panose="020F0502020204030204" pitchFamily="34" charset="0"/>
                          <a:ea typeface="Calibri" panose="020F0502020204030204" pitchFamily="34" charset="0"/>
                          <a:cs typeface="Calibri" panose="020F0502020204030204" pitchFamily="34" charset="0"/>
                        </a:rPr>
                        <a:t> </a:t>
                      </a:r>
                      <a:endParaRPr lang="en-US" sz="1700" b="1">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700" b="1" dirty="0">
                          <a:effectLst/>
                          <a:latin typeface="Calibri" panose="020F0502020204030204" pitchFamily="34" charset="0"/>
                          <a:ea typeface="Calibri" panose="020F0502020204030204" pitchFamily="34" charset="0"/>
                          <a:cs typeface="Calibri" panose="020F0502020204030204" pitchFamily="34" charset="0"/>
                        </a:rPr>
                        <a:t>Yes</a:t>
                      </a:r>
                      <a:endParaRPr lang="en-US" sz="1700" b="1"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700" b="1" dirty="0">
                          <a:effectLst/>
                          <a:latin typeface="Calibri" panose="020F0502020204030204" pitchFamily="34" charset="0"/>
                          <a:ea typeface="Calibri" panose="020F0502020204030204" pitchFamily="34" charset="0"/>
                          <a:cs typeface="Calibri" panose="020F0502020204030204" pitchFamily="34" charset="0"/>
                        </a:rPr>
                        <a:t>198 (99%)</a:t>
                      </a:r>
                      <a:endParaRPr lang="en-US" sz="1700" b="1"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598458059"/>
                  </a:ext>
                </a:extLst>
              </a:tr>
              <a:tr h="126102">
                <a:tc>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 </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Calibri" panose="020F0502020204030204" pitchFamily="34" charset="0"/>
                        </a:rPr>
                        <a:t>No</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1 (0.5%)</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3078410962"/>
                  </a:ext>
                </a:extLst>
              </a:tr>
              <a:tr h="126102">
                <a:tc>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 </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Don’t know</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1 (0.5%)</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2115891377"/>
                  </a:ext>
                </a:extLst>
              </a:tr>
              <a:tr h="126046">
                <a:tc gridSpan="2">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Will you tend to vaccinate more if the vaccination includes another vaccine</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hMerge="1">
                  <a:txBody>
                    <a:bodyPr/>
                    <a:lstStyle/>
                    <a:p>
                      <a:endParaRPr lang="fr-FR"/>
                    </a:p>
                  </a:txBody>
                  <a:tcPr/>
                </a:tc>
                <a:tc>
                  <a:txBody>
                    <a:bodyPr/>
                    <a:lstStyle/>
                    <a:p>
                      <a:pPr marL="0" marR="0" algn="ctr">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 </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2925122937"/>
                  </a:ext>
                </a:extLst>
              </a:tr>
              <a:tr h="126102">
                <a:tc>
                  <a:txBody>
                    <a:bodyPr/>
                    <a:lstStyle/>
                    <a:p>
                      <a:pPr marL="0" marR="0">
                        <a:lnSpc>
                          <a:spcPct val="107000"/>
                        </a:lnSpc>
                        <a:spcBef>
                          <a:spcPts val="0"/>
                        </a:spcBef>
                        <a:spcAft>
                          <a:spcPts val="0"/>
                        </a:spcAft>
                      </a:pPr>
                      <a:r>
                        <a:rPr lang="en-US" sz="1700" b="1">
                          <a:effectLst/>
                          <a:latin typeface="Calibri" panose="020F0502020204030204" pitchFamily="34" charset="0"/>
                          <a:ea typeface="Calibri" panose="020F0502020204030204" pitchFamily="34" charset="0"/>
                          <a:cs typeface="Calibri" panose="020F0502020204030204" pitchFamily="34" charset="0"/>
                        </a:rPr>
                        <a:t> </a:t>
                      </a:r>
                      <a:endParaRPr lang="en-US" sz="1700" b="1">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700" b="1">
                          <a:effectLst/>
                          <a:latin typeface="Calibri" panose="020F0502020204030204" pitchFamily="34" charset="0"/>
                          <a:ea typeface="Calibri" panose="020F0502020204030204" pitchFamily="34" charset="0"/>
                          <a:cs typeface="Calibri" panose="020F0502020204030204" pitchFamily="34" charset="0"/>
                        </a:rPr>
                        <a:t>Yes</a:t>
                      </a:r>
                      <a:endParaRPr lang="en-US" sz="1700" b="1">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700" b="1" dirty="0">
                          <a:effectLst/>
                          <a:latin typeface="Calibri" panose="020F0502020204030204" pitchFamily="34" charset="0"/>
                          <a:ea typeface="Calibri" panose="020F0502020204030204" pitchFamily="34" charset="0"/>
                          <a:cs typeface="Calibri" panose="020F0502020204030204" pitchFamily="34" charset="0"/>
                        </a:rPr>
                        <a:t>195 (97.5%)</a:t>
                      </a:r>
                      <a:endParaRPr lang="en-US" sz="1700" b="1"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3309266237"/>
                  </a:ext>
                </a:extLst>
              </a:tr>
              <a:tr h="131809">
                <a:tc>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 </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tc>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No</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a:noFill/>
                    </a:lnB>
                  </a:tcPr>
                </a:tc>
                <a:tc>
                  <a:txBody>
                    <a:bodyPr/>
                    <a:lstStyle/>
                    <a:p>
                      <a:pPr marL="0" marR="0" algn="ctr">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4 (2%)</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a:noFill/>
                    </a:lnB>
                  </a:tcPr>
                </a:tc>
                <a:extLst>
                  <a:ext uri="{0D108BD9-81ED-4DB2-BD59-A6C34878D82A}">
                    <a16:rowId xmlns:a16="http://schemas.microsoft.com/office/drawing/2014/main" val="2635435329"/>
                  </a:ext>
                </a:extLst>
              </a:tr>
              <a:tr h="126102">
                <a:tc>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 </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700">
                          <a:effectLst/>
                          <a:latin typeface="Calibri" panose="020F0502020204030204" pitchFamily="34" charset="0"/>
                          <a:ea typeface="Calibri" panose="020F0502020204030204" pitchFamily="34" charset="0"/>
                          <a:cs typeface="Calibri" panose="020F0502020204030204" pitchFamily="34" charset="0"/>
                        </a:rPr>
                        <a:t>Don’t know</a:t>
                      </a:r>
                      <a:endParaRPr lang="en-US" sz="170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700" dirty="0">
                          <a:effectLst/>
                          <a:latin typeface="Calibri" panose="020F0502020204030204" pitchFamily="34" charset="0"/>
                          <a:ea typeface="Calibri" panose="020F0502020204030204" pitchFamily="34" charset="0"/>
                          <a:cs typeface="Calibri" panose="020F0502020204030204" pitchFamily="34" charset="0"/>
                        </a:rPr>
                        <a:t>1 (0.5%)</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40334" marR="40334"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3551341"/>
                  </a:ext>
                </a:extLst>
              </a:tr>
            </a:tbl>
          </a:graphicData>
        </a:graphic>
      </p:graphicFrame>
    </p:spTree>
    <p:extLst>
      <p:ext uri="{BB962C8B-B14F-4D97-AF65-F5344CB8AC3E}">
        <p14:creationId xmlns:p14="http://schemas.microsoft.com/office/powerpoint/2010/main" val="75999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Results</a:t>
            </a:r>
          </a:p>
        </p:txBody>
      </p:sp>
      <p:pic>
        <p:nvPicPr>
          <p:cNvPr id="3" name="Picture 2" descr="Logo of IFAD">
            <a:extLst>
              <a:ext uri="{FF2B5EF4-FFF2-40B4-BE49-F238E27FC236}">
                <a16:creationId xmlns:a16="http://schemas.microsoft.com/office/drawing/2014/main" id="{2D6A2D60-5CC9-214E-3902-1FD21EB102B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448023" y="6085578"/>
            <a:ext cx="1104819" cy="667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1">
            <a:extLst>
              <a:ext uri="{FF2B5EF4-FFF2-40B4-BE49-F238E27FC236}">
                <a16:creationId xmlns:a16="http://schemas.microsoft.com/office/drawing/2014/main" id="{6FD45A4C-8C21-156C-6579-06D1E17A25A5}"/>
              </a:ext>
            </a:extLst>
          </p:cNvPr>
          <p:cNvPicPr>
            <a:picLocks noChangeAspect="1"/>
          </p:cNvPicPr>
          <p:nvPr/>
        </p:nvPicPr>
        <p:blipFill rotWithShape="1">
          <a:blip r:embed="rId4"/>
          <a:srcRect l="24679" t="35543" r="26655" b="13505"/>
          <a:stretch/>
        </p:blipFill>
        <p:spPr>
          <a:xfrm>
            <a:off x="8363968" y="6221175"/>
            <a:ext cx="815754" cy="502430"/>
          </a:xfrm>
          <a:prstGeom prst="rect">
            <a:avLst/>
          </a:prstGeom>
        </p:spPr>
      </p:pic>
      <p:pic>
        <p:nvPicPr>
          <p:cNvPr id="5" name="Picture 4" descr="A picture containing text, plant, vector graphics&#10;&#10;Description automatically generated">
            <a:extLst>
              <a:ext uri="{FF2B5EF4-FFF2-40B4-BE49-F238E27FC236}">
                <a16:creationId xmlns:a16="http://schemas.microsoft.com/office/drawing/2014/main" id="{F3C38D90-7F0E-6A8F-63DA-69AAE9E5DC5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861564"/>
            <a:ext cx="925634" cy="925634"/>
          </a:xfrm>
          <a:prstGeom prst="rect">
            <a:avLst/>
          </a:prstGeom>
        </p:spPr>
      </p:pic>
      <p:pic>
        <p:nvPicPr>
          <p:cNvPr id="6" name="Picture 5">
            <a:extLst>
              <a:ext uri="{FF2B5EF4-FFF2-40B4-BE49-F238E27FC236}">
                <a16:creationId xmlns:a16="http://schemas.microsoft.com/office/drawing/2014/main" id="{92C020E5-EA3F-680B-0131-AA57D649E02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40416" y="-106347"/>
            <a:ext cx="1230132" cy="1230132"/>
          </a:xfrm>
          <a:prstGeom prst="rect">
            <a:avLst/>
          </a:prstGeom>
        </p:spPr>
      </p:pic>
      <p:sp>
        <p:nvSpPr>
          <p:cNvPr id="9" name="Content Placeholder 5">
            <a:extLst>
              <a:ext uri="{FF2B5EF4-FFF2-40B4-BE49-F238E27FC236}">
                <a16:creationId xmlns:a16="http://schemas.microsoft.com/office/drawing/2014/main" id="{4CFDB3AA-9640-415E-B1E3-15628FD19844}"/>
              </a:ext>
            </a:extLst>
          </p:cNvPr>
          <p:cNvSpPr>
            <a:spLocks noGrp="1" noChangeArrowheads="1"/>
          </p:cNvSpPr>
          <p:nvPr>
            <p:ph sz="quarter" idx="10"/>
          </p:nvPr>
        </p:nvSpPr>
        <p:spPr bwMode="auto">
          <a:xfrm>
            <a:off x="75414" y="1263140"/>
            <a:ext cx="12116585"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spcBef>
                <a:spcPct val="0"/>
              </a:spcBef>
              <a:spcAft>
                <a:spcPct val="0"/>
              </a:spcAft>
            </a:pPr>
            <a:r>
              <a:rPr lang="en-US" altLang="x-none" dirty="0">
                <a:latin typeface="Candara" panose="020E0502030303020204" pitchFamily="34" charset="0"/>
              </a:rPr>
              <a:t>Socioeconomic factors that influence the decision to vaccinate (n=200) </a:t>
            </a:r>
          </a:p>
        </p:txBody>
      </p:sp>
      <p:graphicFrame>
        <p:nvGraphicFramePr>
          <p:cNvPr id="11" name="Chart 10">
            <a:extLst>
              <a:ext uri="{FF2B5EF4-FFF2-40B4-BE49-F238E27FC236}">
                <a16:creationId xmlns:a16="http://schemas.microsoft.com/office/drawing/2014/main" id="{4DF464CD-9F2B-4DE9-BF70-33DC6239127D}"/>
              </a:ext>
            </a:extLst>
          </p:cNvPr>
          <p:cNvGraphicFramePr/>
          <p:nvPr>
            <p:extLst>
              <p:ext uri="{D42A27DB-BD31-4B8C-83A1-F6EECF244321}">
                <p14:modId xmlns:p14="http://schemas.microsoft.com/office/powerpoint/2010/main" val="3067630033"/>
              </p:ext>
            </p:extLst>
          </p:nvPr>
        </p:nvGraphicFramePr>
        <p:xfrm>
          <a:off x="1818969" y="1798230"/>
          <a:ext cx="8367252" cy="4013099"/>
        </p:xfrm>
        <a:graphic>
          <a:graphicData uri="http://schemas.openxmlformats.org/drawingml/2006/chart">
            <c:chart xmlns:c="http://schemas.openxmlformats.org/drawingml/2006/chart" xmlns:r="http://schemas.openxmlformats.org/officeDocument/2006/relationships" r:id="rId7"/>
          </a:graphicData>
        </a:graphic>
      </p:graphicFrame>
      <p:sp>
        <p:nvSpPr>
          <p:cNvPr id="12" name="Content Placeholder 5">
            <a:extLst>
              <a:ext uri="{FF2B5EF4-FFF2-40B4-BE49-F238E27FC236}">
                <a16:creationId xmlns:a16="http://schemas.microsoft.com/office/drawing/2014/main" id="{02738F1D-CFC4-41FA-B99A-BC4030DFDBB2}"/>
              </a:ext>
            </a:extLst>
          </p:cNvPr>
          <p:cNvSpPr txBox="1">
            <a:spLocks noChangeArrowheads="1"/>
          </p:cNvSpPr>
          <p:nvPr/>
        </p:nvSpPr>
        <p:spPr bwMode="auto">
          <a:xfrm>
            <a:off x="2371099" y="5780181"/>
            <a:ext cx="7913442" cy="48381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ct val="0"/>
              </a:spcBef>
              <a:spcAft>
                <a:spcPct val="0"/>
              </a:spcAft>
            </a:pPr>
            <a:r>
              <a:rPr lang="en-US" altLang="x-none" sz="2000" dirty="0">
                <a:latin typeface="Candara" panose="020E0502030303020204" pitchFamily="34" charset="0"/>
              </a:rPr>
              <a:t>Figure 8: Main expectations of the farmers in term of improved vaccine</a:t>
            </a:r>
          </a:p>
        </p:txBody>
      </p:sp>
    </p:spTree>
    <p:extLst>
      <p:ext uri="{BB962C8B-B14F-4D97-AF65-F5344CB8AC3E}">
        <p14:creationId xmlns:p14="http://schemas.microsoft.com/office/powerpoint/2010/main" val="20924238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Results</a:t>
            </a:r>
          </a:p>
        </p:txBody>
      </p:sp>
      <p:pic>
        <p:nvPicPr>
          <p:cNvPr id="3" name="Picture 2" descr="Logo of IFAD">
            <a:extLst>
              <a:ext uri="{FF2B5EF4-FFF2-40B4-BE49-F238E27FC236}">
                <a16:creationId xmlns:a16="http://schemas.microsoft.com/office/drawing/2014/main" id="{2D6A2D60-5CC9-214E-3902-1FD21EB102B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448023" y="6085578"/>
            <a:ext cx="1104819" cy="667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1">
            <a:extLst>
              <a:ext uri="{FF2B5EF4-FFF2-40B4-BE49-F238E27FC236}">
                <a16:creationId xmlns:a16="http://schemas.microsoft.com/office/drawing/2014/main" id="{6FD45A4C-8C21-156C-6579-06D1E17A25A5}"/>
              </a:ext>
            </a:extLst>
          </p:cNvPr>
          <p:cNvPicPr>
            <a:picLocks noChangeAspect="1"/>
          </p:cNvPicPr>
          <p:nvPr/>
        </p:nvPicPr>
        <p:blipFill rotWithShape="1">
          <a:blip r:embed="rId4"/>
          <a:srcRect l="24679" t="35543" r="26655" b="13505"/>
          <a:stretch/>
        </p:blipFill>
        <p:spPr>
          <a:xfrm>
            <a:off x="8127363" y="6177149"/>
            <a:ext cx="815754" cy="589280"/>
          </a:xfrm>
          <a:prstGeom prst="rect">
            <a:avLst/>
          </a:prstGeom>
        </p:spPr>
      </p:pic>
      <p:pic>
        <p:nvPicPr>
          <p:cNvPr id="5" name="Picture 4" descr="A picture containing text, plant, vector graphics&#10;&#10;Description automatically generated">
            <a:extLst>
              <a:ext uri="{FF2B5EF4-FFF2-40B4-BE49-F238E27FC236}">
                <a16:creationId xmlns:a16="http://schemas.microsoft.com/office/drawing/2014/main" id="{F3C38D90-7F0E-6A8F-63DA-69AAE9E5DC5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861564"/>
            <a:ext cx="925634" cy="925634"/>
          </a:xfrm>
          <a:prstGeom prst="rect">
            <a:avLst/>
          </a:prstGeom>
        </p:spPr>
      </p:pic>
      <p:pic>
        <p:nvPicPr>
          <p:cNvPr id="6" name="Picture 5">
            <a:extLst>
              <a:ext uri="{FF2B5EF4-FFF2-40B4-BE49-F238E27FC236}">
                <a16:creationId xmlns:a16="http://schemas.microsoft.com/office/drawing/2014/main" id="{92C020E5-EA3F-680B-0131-AA57D649E02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40416" y="-106347"/>
            <a:ext cx="1230132" cy="1230132"/>
          </a:xfrm>
          <a:prstGeom prst="rect">
            <a:avLst/>
          </a:prstGeom>
        </p:spPr>
      </p:pic>
      <p:graphicFrame>
        <p:nvGraphicFramePr>
          <p:cNvPr id="8" name="Chart 7">
            <a:extLst>
              <a:ext uri="{FF2B5EF4-FFF2-40B4-BE49-F238E27FC236}">
                <a16:creationId xmlns:a16="http://schemas.microsoft.com/office/drawing/2014/main" id="{3C45944D-56F0-4F3A-ADCE-109CD4B2CDB6}"/>
              </a:ext>
            </a:extLst>
          </p:cNvPr>
          <p:cNvGraphicFramePr/>
          <p:nvPr>
            <p:extLst>
              <p:ext uri="{D42A27DB-BD31-4B8C-83A1-F6EECF244321}">
                <p14:modId xmlns:p14="http://schemas.microsoft.com/office/powerpoint/2010/main" val="1924418173"/>
              </p:ext>
            </p:extLst>
          </p:nvPr>
        </p:nvGraphicFramePr>
        <p:xfrm>
          <a:off x="412955" y="1828800"/>
          <a:ext cx="11498599" cy="4256777"/>
        </p:xfrm>
        <a:graphic>
          <a:graphicData uri="http://schemas.openxmlformats.org/drawingml/2006/chart">
            <c:chart xmlns:c="http://schemas.openxmlformats.org/drawingml/2006/chart" xmlns:r="http://schemas.openxmlformats.org/officeDocument/2006/relationships" r:id="rId7"/>
          </a:graphicData>
        </a:graphic>
      </p:graphicFrame>
      <p:sp>
        <p:nvSpPr>
          <p:cNvPr id="9" name="Content Placeholder 5">
            <a:extLst>
              <a:ext uri="{FF2B5EF4-FFF2-40B4-BE49-F238E27FC236}">
                <a16:creationId xmlns:a16="http://schemas.microsoft.com/office/drawing/2014/main" id="{4CFDB3AA-9640-415E-B1E3-15628FD19844}"/>
              </a:ext>
            </a:extLst>
          </p:cNvPr>
          <p:cNvSpPr>
            <a:spLocks noGrp="1" noChangeArrowheads="1"/>
          </p:cNvSpPr>
          <p:nvPr>
            <p:ph sz="quarter" idx="10"/>
          </p:nvPr>
        </p:nvSpPr>
        <p:spPr bwMode="auto">
          <a:xfrm>
            <a:off x="280446" y="1263140"/>
            <a:ext cx="12078094"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spcBef>
                <a:spcPct val="0"/>
              </a:spcBef>
              <a:spcAft>
                <a:spcPct val="0"/>
              </a:spcAft>
            </a:pPr>
            <a:r>
              <a:rPr lang="en-US" altLang="x-none" dirty="0">
                <a:latin typeface="Candara" panose="020E0502030303020204" pitchFamily="34" charset="0"/>
              </a:rPr>
              <a:t>Socioeconomic factors that influence the decision to vaccinate (n=200) </a:t>
            </a:r>
          </a:p>
        </p:txBody>
      </p:sp>
      <p:sp>
        <p:nvSpPr>
          <p:cNvPr id="10" name="Content Placeholder 5">
            <a:extLst>
              <a:ext uri="{FF2B5EF4-FFF2-40B4-BE49-F238E27FC236}">
                <a16:creationId xmlns:a16="http://schemas.microsoft.com/office/drawing/2014/main" id="{83E42629-6FC8-442E-BDD6-4F5BA8CD5BDF}"/>
              </a:ext>
            </a:extLst>
          </p:cNvPr>
          <p:cNvSpPr txBox="1">
            <a:spLocks noChangeArrowheads="1"/>
          </p:cNvSpPr>
          <p:nvPr/>
        </p:nvSpPr>
        <p:spPr bwMode="auto">
          <a:xfrm>
            <a:off x="1210503" y="6095426"/>
            <a:ext cx="6717172" cy="48381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ct val="0"/>
              </a:spcBef>
              <a:spcAft>
                <a:spcPct val="0"/>
              </a:spcAft>
            </a:pPr>
            <a:r>
              <a:rPr lang="en-US" altLang="x-none" sz="2000" dirty="0">
                <a:latin typeface="Candara" panose="020E0502030303020204" pitchFamily="34" charset="0"/>
              </a:rPr>
              <a:t>Figure 9: Main factors influencing the decision of farmers to vaccinate </a:t>
            </a:r>
          </a:p>
        </p:txBody>
      </p:sp>
    </p:spTree>
    <p:extLst>
      <p:ext uri="{BB962C8B-B14F-4D97-AF65-F5344CB8AC3E}">
        <p14:creationId xmlns:p14="http://schemas.microsoft.com/office/powerpoint/2010/main" val="4119148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Results</a:t>
            </a:r>
          </a:p>
        </p:txBody>
      </p:sp>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280377" y="6070465"/>
            <a:ext cx="1028625" cy="6214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a:extLst>
              <a:ext uri="{FF2B5EF4-FFF2-40B4-BE49-F238E27FC236}">
                <a16:creationId xmlns:a16="http://schemas.microsoft.com/office/drawing/2014/main" id="{F0EB8739-8E5C-1DCA-BA29-9C2132183EF3}"/>
              </a:ext>
            </a:extLst>
          </p:cNvPr>
          <p:cNvPicPr>
            <a:picLocks noChangeAspect="1"/>
          </p:cNvPicPr>
          <p:nvPr/>
        </p:nvPicPr>
        <p:blipFill rotWithShape="1">
          <a:blip r:embed="rId4"/>
          <a:srcRect l="24679" t="35543" r="26655" b="13505"/>
          <a:stretch/>
        </p:blipFill>
        <p:spPr>
          <a:xfrm>
            <a:off x="7939782" y="6156642"/>
            <a:ext cx="759495" cy="548640"/>
          </a:xfrm>
          <a:prstGeom prst="rect">
            <a:avLst/>
          </a:prstGeom>
        </p:spPr>
      </p:pic>
      <p:pic>
        <p:nvPicPr>
          <p:cNvPr id="2" name="Picture 1" descr="A picture containing text, plant, vector graphics&#10;&#10;Description automatically generated">
            <a:extLst>
              <a:ext uri="{FF2B5EF4-FFF2-40B4-BE49-F238E27FC236}">
                <a16:creationId xmlns:a16="http://schemas.microsoft.com/office/drawing/2014/main" id="{275AE37E-5F51-E4EF-0736-F86C78BED0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802286"/>
            <a:ext cx="925634" cy="925634"/>
          </a:xfrm>
          <a:prstGeom prst="rect">
            <a:avLst/>
          </a:prstGeom>
        </p:spPr>
      </p:pic>
      <p:pic>
        <p:nvPicPr>
          <p:cNvPr id="3" name="Picture 2">
            <a:extLst>
              <a:ext uri="{FF2B5EF4-FFF2-40B4-BE49-F238E27FC236}">
                <a16:creationId xmlns:a16="http://schemas.microsoft.com/office/drawing/2014/main" id="{4A799D18-2CB2-73E5-9211-356DC36BB44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60736" y="-13308"/>
            <a:ext cx="1230132" cy="1230132"/>
          </a:xfrm>
          <a:prstGeom prst="rect">
            <a:avLst/>
          </a:prstGeom>
        </p:spPr>
      </p:pic>
      <p:sp>
        <p:nvSpPr>
          <p:cNvPr id="7" name="Content Placeholder 5">
            <a:extLst>
              <a:ext uri="{FF2B5EF4-FFF2-40B4-BE49-F238E27FC236}">
                <a16:creationId xmlns:a16="http://schemas.microsoft.com/office/drawing/2014/main" id="{909F0289-B22C-493E-8D4F-43B9A7C938EF}"/>
              </a:ext>
            </a:extLst>
          </p:cNvPr>
          <p:cNvSpPr>
            <a:spLocks noGrp="1" noChangeArrowheads="1"/>
          </p:cNvSpPr>
          <p:nvPr>
            <p:ph sz="quarter" idx="10"/>
          </p:nvPr>
        </p:nvSpPr>
        <p:spPr bwMode="auto">
          <a:xfrm>
            <a:off x="280446" y="1263140"/>
            <a:ext cx="10028556" cy="101423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457200">
              <a:spcBef>
                <a:spcPct val="0"/>
              </a:spcBef>
              <a:spcAft>
                <a:spcPct val="0"/>
              </a:spcAft>
              <a:buFont typeface="Wingdings" panose="05000000000000000000" pitchFamily="2" charset="2"/>
              <a:buChar char="q"/>
            </a:pPr>
            <a:r>
              <a:rPr lang="en-US" altLang="x-none" dirty="0">
                <a:latin typeface="Candara" panose="020E0502030303020204" pitchFamily="34" charset="0"/>
              </a:rPr>
              <a:t>Willingness to pay for vaccination (choice experiment – ongoing)</a:t>
            </a:r>
          </a:p>
          <a:p>
            <a:pPr algn="ctr">
              <a:spcBef>
                <a:spcPct val="0"/>
              </a:spcBef>
              <a:spcAft>
                <a:spcPct val="0"/>
              </a:spcAft>
            </a:pPr>
            <a:r>
              <a:rPr lang="en-US" altLang="x-none" sz="23900" b="1" dirty="0">
                <a:latin typeface="Candara" panose="020E0502030303020204" pitchFamily="34" charset="0"/>
              </a:rPr>
              <a:t>?</a:t>
            </a:r>
          </a:p>
        </p:txBody>
      </p:sp>
    </p:spTree>
    <p:extLst>
      <p:ext uri="{BB962C8B-B14F-4D97-AF65-F5344CB8AC3E}">
        <p14:creationId xmlns:p14="http://schemas.microsoft.com/office/powerpoint/2010/main" val="1735051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Outline  </a:t>
            </a:r>
          </a:p>
        </p:txBody>
      </p:sp>
      <p:sp>
        <p:nvSpPr>
          <p:cNvPr id="27650" name="Content Placeholder 5">
            <a:extLst>
              <a:ext uri="{FF2B5EF4-FFF2-40B4-BE49-F238E27FC236}">
                <a16:creationId xmlns:a16="http://schemas.microsoft.com/office/drawing/2014/main" id="{28912575-846C-544B-8E33-431B11D6561B}"/>
              </a:ext>
            </a:extLst>
          </p:cNvPr>
          <p:cNvSpPr>
            <a:spLocks noGrp="1" noChangeArrowheads="1"/>
          </p:cNvSpPr>
          <p:nvPr>
            <p:ph sz="quarter" idx="10"/>
          </p:nvPr>
        </p:nvSpPr>
        <p:spPr bwMode="auto">
          <a:xfrm>
            <a:off x="609600" y="1220126"/>
            <a:ext cx="10776668" cy="466659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1200160" lvl="1" indent="-457200">
              <a:lnSpc>
                <a:spcPct val="250000"/>
              </a:lnSpc>
              <a:spcBef>
                <a:spcPct val="0"/>
              </a:spcBef>
              <a:spcAft>
                <a:spcPct val="0"/>
              </a:spcAft>
              <a:buFont typeface="Wingdings" panose="05000000000000000000" pitchFamily="2" charset="2"/>
              <a:buChar char="§"/>
            </a:pPr>
            <a:r>
              <a:rPr lang="en-US" altLang="x-none" sz="3200" dirty="0">
                <a:latin typeface="Candara" panose="020E0502030303020204" pitchFamily="34" charset="0"/>
              </a:rPr>
              <a:t>Introduction</a:t>
            </a:r>
          </a:p>
          <a:p>
            <a:pPr marL="1200160" lvl="1" indent="-457200">
              <a:lnSpc>
                <a:spcPct val="250000"/>
              </a:lnSpc>
              <a:spcBef>
                <a:spcPct val="0"/>
              </a:spcBef>
              <a:spcAft>
                <a:spcPct val="0"/>
              </a:spcAft>
              <a:buFont typeface="Wingdings" panose="05000000000000000000" pitchFamily="2" charset="2"/>
              <a:buChar char="§"/>
            </a:pPr>
            <a:r>
              <a:rPr lang="en-US" altLang="x-none" sz="3200" dirty="0">
                <a:latin typeface="Candara" panose="020E0502030303020204" pitchFamily="34" charset="0"/>
              </a:rPr>
              <a:t>Methods</a:t>
            </a:r>
          </a:p>
          <a:p>
            <a:pPr marL="1200160" lvl="1" indent="-457200">
              <a:lnSpc>
                <a:spcPct val="250000"/>
              </a:lnSpc>
              <a:spcBef>
                <a:spcPct val="0"/>
              </a:spcBef>
              <a:spcAft>
                <a:spcPct val="0"/>
              </a:spcAft>
              <a:buFont typeface="Wingdings" panose="05000000000000000000" pitchFamily="2" charset="2"/>
              <a:buChar char="§"/>
            </a:pPr>
            <a:r>
              <a:rPr lang="en-US" altLang="x-none" sz="3200" dirty="0">
                <a:latin typeface="Candara" panose="020E0502030303020204" pitchFamily="34" charset="0"/>
              </a:rPr>
              <a:t>Results</a:t>
            </a:r>
          </a:p>
          <a:p>
            <a:pPr marL="1200160" lvl="1" indent="-457200">
              <a:lnSpc>
                <a:spcPct val="250000"/>
              </a:lnSpc>
              <a:spcBef>
                <a:spcPct val="0"/>
              </a:spcBef>
              <a:spcAft>
                <a:spcPct val="0"/>
              </a:spcAft>
              <a:buFont typeface="Wingdings" panose="05000000000000000000" pitchFamily="2" charset="2"/>
              <a:buChar char="§"/>
            </a:pPr>
            <a:r>
              <a:rPr lang="en-US" altLang="x-none" sz="3200" dirty="0">
                <a:latin typeface="Candara" panose="020E0502030303020204" pitchFamily="34" charset="0"/>
              </a:rPr>
              <a:t>Conclusion </a:t>
            </a:r>
          </a:p>
        </p:txBody>
      </p:sp>
      <p:pic>
        <p:nvPicPr>
          <p:cNvPr id="2" name="Picture 2" descr="Logo of IFAD">
            <a:extLst>
              <a:ext uri="{FF2B5EF4-FFF2-40B4-BE49-F238E27FC236}">
                <a16:creationId xmlns:a16="http://schemas.microsoft.com/office/drawing/2014/main" id="{34DF963E-B15D-59E2-F778-E1AE79A6137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368572" y="5998354"/>
            <a:ext cx="1174570" cy="70964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1">
            <a:extLst>
              <a:ext uri="{FF2B5EF4-FFF2-40B4-BE49-F238E27FC236}">
                <a16:creationId xmlns:a16="http://schemas.microsoft.com/office/drawing/2014/main" id="{618D23EB-2C54-CFAA-7EB0-B5191CFEC8CB}"/>
              </a:ext>
            </a:extLst>
          </p:cNvPr>
          <p:cNvPicPr>
            <a:picLocks noChangeAspect="1"/>
          </p:cNvPicPr>
          <p:nvPr/>
        </p:nvPicPr>
        <p:blipFill rotWithShape="1">
          <a:blip r:embed="rId4"/>
          <a:srcRect l="24679" t="35543" r="26655" b="13505"/>
          <a:stretch/>
        </p:blipFill>
        <p:spPr>
          <a:xfrm>
            <a:off x="8381341" y="6081310"/>
            <a:ext cx="982375" cy="615878"/>
          </a:xfrm>
          <a:prstGeom prst="rect">
            <a:avLst/>
          </a:prstGeom>
        </p:spPr>
      </p:pic>
      <p:pic>
        <p:nvPicPr>
          <p:cNvPr id="4" name="Picture 3" descr="A picture containing text, plant, vector graphics&#10;&#10;Description automatically generated">
            <a:extLst>
              <a:ext uri="{FF2B5EF4-FFF2-40B4-BE49-F238E27FC236}">
                <a16:creationId xmlns:a16="http://schemas.microsoft.com/office/drawing/2014/main" id="{CC837991-AE27-1F67-A56E-DA114ED4AA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905764"/>
            <a:ext cx="925634" cy="925634"/>
          </a:xfrm>
          <a:prstGeom prst="rect">
            <a:avLst/>
          </a:prstGeom>
        </p:spPr>
      </p:pic>
      <p:pic>
        <p:nvPicPr>
          <p:cNvPr id="5" name="Picture 4">
            <a:extLst>
              <a:ext uri="{FF2B5EF4-FFF2-40B4-BE49-F238E27FC236}">
                <a16:creationId xmlns:a16="http://schemas.microsoft.com/office/drawing/2014/main" id="{86DE9FDE-57BB-1BE4-CD36-AB7DCF7DE1F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53296" y="-12009"/>
            <a:ext cx="1230132" cy="1230132"/>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Conclusion – What did we learn ?</a:t>
            </a:r>
          </a:p>
        </p:txBody>
      </p:sp>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280377" y="6070465"/>
            <a:ext cx="1028625" cy="6214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a:extLst>
              <a:ext uri="{FF2B5EF4-FFF2-40B4-BE49-F238E27FC236}">
                <a16:creationId xmlns:a16="http://schemas.microsoft.com/office/drawing/2014/main" id="{F0EB8739-8E5C-1DCA-BA29-9C2132183EF3}"/>
              </a:ext>
            </a:extLst>
          </p:cNvPr>
          <p:cNvPicPr>
            <a:picLocks noChangeAspect="1"/>
          </p:cNvPicPr>
          <p:nvPr/>
        </p:nvPicPr>
        <p:blipFill rotWithShape="1">
          <a:blip r:embed="rId4"/>
          <a:srcRect l="24679" t="35543" r="26655" b="13505"/>
          <a:stretch/>
        </p:blipFill>
        <p:spPr>
          <a:xfrm>
            <a:off x="7939782" y="6156642"/>
            <a:ext cx="759495" cy="548640"/>
          </a:xfrm>
          <a:prstGeom prst="rect">
            <a:avLst/>
          </a:prstGeom>
        </p:spPr>
      </p:pic>
      <p:pic>
        <p:nvPicPr>
          <p:cNvPr id="2" name="Picture 1" descr="A picture containing text, plant, vector graphics&#10;&#10;Description automatically generated">
            <a:extLst>
              <a:ext uri="{FF2B5EF4-FFF2-40B4-BE49-F238E27FC236}">
                <a16:creationId xmlns:a16="http://schemas.microsoft.com/office/drawing/2014/main" id="{275AE37E-5F51-E4EF-0736-F86C78BED0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802286"/>
            <a:ext cx="925634" cy="925634"/>
          </a:xfrm>
          <a:prstGeom prst="rect">
            <a:avLst/>
          </a:prstGeom>
        </p:spPr>
      </p:pic>
      <p:pic>
        <p:nvPicPr>
          <p:cNvPr id="3" name="Picture 2">
            <a:extLst>
              <a:ext uri="{FF2B5EF4-FFF2-40B4-BE49-F238E27FC236}">
                <a16:creationId xmlns:a16="http://schemas.microsoft.com/office/drawing/2014/main" id="{4A799D18-2CB2-73E5-9211-356DC36BB44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60736" y="-13308"/>
            <a:ext cx="1230132" cy="1230132"/>
          </a:xfrm>
          <a:prstGeom prst="rect">
            <a:avLst/>
          </a:prstGeom>
        </p:spPr>
      </p:pic>
      <p:sp>
        <p:nvSpPr>
          <p:cNvPr id="7" name="Content Placeholder 5">
            <a:extLst>
              <a:ext uri="{FF2B5EF4-FFF2-40B4-BE49-F238E27FC236}">
                <a16:creationId xmlns:a16="http://schemas.microsoft.com/office/drawing/2014/main" id="{909F0289-B22C-493E-8D4F-43B9A7C938EF}"/>
              </a:ext>
            </a:extLst>
          </p:cNvPr>
          <p:cNvSpPr>
            <a:spLocks noGrp="1" noChangeArrowheads="1"/>
          </p:cNvSpPr>
          <p:nvPr>
            <p:ph sz="quarter" idx="10"/>
          </p:nvPr>
        </p:nvSpPr>
        <p:spPr bwMode="auto">
          <a:xfrm>
            <a:off x="280445" y="1263139"/>
            <a:ext cx="11371085" cy="489350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1" indent="0">
              <a:spcBef>
                <a:spcPct val="0"/>
              </a:spcBef>
              <a:spcAft>
                <a:spcPct val="0"/>
              </a:spcAft>
              <a:buNone/>
            </a:pPr>
            <a:r>
              <a:rPr lang="en-US" altLang="x-none" dirty="0">
                <a:latin typeface="Candara" panose="020E0502030303020204" pitchFamily="34" charset="0"/>
              </a:rPr>
              <a:t>In Linguère,</a:t>
            </a:r>
          </a:p>
          <a:p>
            <a:pPr marL="1200160" lvl="1" indent="-457200">
              <a:spcBef>
                <a:spcPct val="0"/>
              </a:spcBef>
              <a:spcAft>
                <a:spcPct val="0"/>
              </a:spcAft>
              <a:buFont typeface="Wingdings" panose="05000000000000000000" pitchFamily="2" charset="2"/>
              <a:buChar char="§"/>
            </a:pPr>
            <a:r>
              <a:rPr lang="en-US" altLang="x-none" dirty="0">
                <a:latin typeface="Candara" panose="020E0502030303020204" pitchFamily="34" charset="0"/>
              </a:rPr>
              <a:t>Most farmers can clearly identify the PPR syndrome</a:t>
            </a:r>
          </a:p>
          <a:p>
            <a:pPr marL="1200160" lvl="1" indent="-457200">
              <a:spcBef>
                <a:spcPct val="0"/>
              </a:spcBef>
              <a:spcAft>
                <a:spcPct val="0"/>
              </a:spcAft>
              <a:buFont typeface="Wingdings" panose="05000000000000000000" pitchFamily="2" charset="2"/>
              <a:buChar char="§"/>
            </a:pPr>
            <a:r>
              <a:rPr lang="en-US" altLang="x-none" dirty="0">
                <a:latin typeface="Candara" panose="020E0502030303020204" pitchFamily="34" charset="0"/>
              </a:rPr>
              <a:t>Most factors influencing the decision of the farmers to vaccinate are related to the campaign organization</a:t>
            </a:r>
          </a:p>
          <a:p>
            <a:pPr marL="1200160" lvl="1" indent="-457200">
              <a:spcBef>
                <a:spcPct val="0"/>
              </a:spcBef>
              <a:spcAft>
                <a:spcPct val="0"/>
              </a:spcAft>
              <a:buFont typeface="Wingdings" panose="05000000000000000000" pitchFamily="2" charset="2"/>
              <a:buChar char="§"/>
            </a:pPr>
            <a:r>
              <a:rPr lang="en-US" altLang="x-none" dirty="0">
                <a:latin typeface="Candara" panose="020E0502030303020204" pitchFamily="34" charset="0"/>
              </a:rPr>
              <a:t>Some farmers don’t believe that a good vaccine can confer lifetime immunity </a:t>
            </a:r>
          </a:p>
          <a:p>
            <a:pPr marL="1200160" lvl="1" indent="-457200">
              <a:spcBef>
                <a:spcPct val="0"/>
              </a:spcBef>
              <a:spcAft>
                <a:spcPct val="0"/>
              </a:spcAft>
              <a:buFont typeface="Wingdings" panose="05000000000000000000" pitchFamily="2" charset="2"/>
              <a:buChar char="§"/>
            </a:pPr>
            <a:r>
              <a:rPr lang="en-US" altLang="x-none" b="1" dirty="0">
                <a:latin typeface="Candara" panose="020E0502030303020204" pitchFamily="34" charset="0"/>
              </a:rPr>
              <a:t>The cost of the vaccine is not always the first concern of the farmers</a:t>
            </a:r>
          </a:p>
          <a:p>
            <a:pPr marL="1200160" lvl="1" indent="-457200">
              <a:spcBef>
                <a:spcPct val="0"/>
              </a:spcBef>
              <a:spcAft>
                <a:spcPct val="0"/>
              </a:spcAft>
              <a:buFont typeface="Wingdings" panose="05000000000000000000" pitchFamily="2" charset="2"/>
              <a:buChar char="§"/>
            </a:pPr>
            <a:r>
              <a:rPr lang="en-US" altLang="x-none" dirty="0">
                <a:latin typeface="Candara" panose="020E0502030303020204" pitchFamily="34" charset="0"/>
              </a:rPr>
              <a:t>A good vaccine for farmers should reduce mortality, increase market value of animals</a:t>
            </a:r>
          </a:p>
          <a:p>
            <a:pPr marL="1200160" lvl="1" indent="-457200">
              <a:spcBef>
                <a:spcPct val="0"/>
              </a:spcBef>
              <a:spcAft>
                <a:spcPct val="0"/>
              </a:spcAft>
              <a:buFont typeface="Wingdings" panose="05000000000000000000" pitchFamily="2" charset="2"/>
              <a:buChar char="§"/>
            </a:pPr>
            <a:r>
              <a:rPr lang="en-US" altLang="x-none" dirty="0">
                <a:latin typeface="Candara" panose="020E0502030303020204" pitchFamily="34" charset="0"/>
              </a:rPr>
              <a:t>An improved vaccination service (deworming and/or combination with other vaccines) can motivate the farmers to vaccinate more</a:t>
            </a:r>
          </a:p>
        </p:txBody>
      </p:sp>
    </p:spTree>
    <p:extLst>
      <p:ext uri="{BB962C8B-B14F-4D97-AF65-F5344CB8AC3E}">
        <p14:creationId xmlns:p14="http://schemas.microsoft.com/office/powerpoint/2010/main" val="25343668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280377" y="6070465"/>
            <a:ext cx="1028625" cy="6214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a:extLst>
              <a:ext uri="{FF2B5EF4-FFF2-40B4-BE49-F238E27FC236}">
                <a16:creationId xmlns:a16="http://schemas.microsoft.com/office/drawing/2014/main" id="{F0EB8739-8E5C-1DCA-BA29-9C2132183EF3}"/>
              </a:ext>
            </a:extLst>
          </p:cNvPr>
          <p:cNvPicPr>
            <a:picLocks noChangeAspect="1"/>
          </p:cNvPicPr>
          <p:nvPr/>
        </p:nvPicPr>
        <p:blipFill rotWithShape="1">
          <a:blip r:embed="rId4"/>
          <a:srcRect l="24679" t="35543" r="26655" b="13505"/>
          <a:stretch/>
        </p:blipFill>
        <p:spPr>
          <a:xfrm>
            <a:off x="8232013" y="6177473"/>
            <a:ext cx="925634" cy="508955"/>
          </a:xfrm>
          <a:prstGeom prst="rect">
            <a:avLst/>
          </a:prstGeom>
        </p:spPr>
      </p:pic>
      <p:pic>
        <p:nvPicPr>
          <p:cNvPr id="2" name="Picture 1" descr="A picture containing text, plant, vector graphics&#10;&#10;Description automatically generated">
            <a:extLst>
              <a:ext uri="{FF2B5EF4-FFF2-40B4-BE49-F238E27FC236}">
                <a16:creationId xmlns:a16="http://schemas.microsoft.com/office/drawing/2014/main" id="{275AE37E-5F51-E4EF-0736-F86C78BED0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802286"/>
            <a:ext cx="925634" cy="925634"/>
          </a:xfrm>
          <a:prstGeom prst="rect">
            <a:avLst/>
          </a:prstGeom>
        </p:spPr>
      </p:pic>
      <p:pic>
        <p:nvPicPr>
          <p:cNvPr id="3" name="Picture 2">
            <a:extLst>
              <a:ext uri="{FF2B5EF4-FFF2-40B4-BE49-F238E27FC236}">
                <a16:creationId xmlns:a16="http://schemas.microsoft.com/office/drawing/2014/main" id="{4A799D18-2CB2-73E5-9211-356DC36BB44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60736" y="-13308"/>
            <a:ext cx="1230132" cy="1230132"/>
          </a:xfrm>
          <a:prstGeom prst="rect">
            <a:avLst/>
          </a:prstGeom>
        </p:spPr>
      </p:pic>
      <p:pic>
        <p:nvPicPr>
          <p:cNvPr id="8" name="Picture 7" descr="A group of people standing outside&#10;&#10;Description automatically generated with medium confidence">
            <a:extLst>
              <a:ext uri="{FF2B5EF4-FFF2-40B4-BE49-F238E27FC236}">
                <a16:creationId xmlns:a16="http://schemas.microsoft.com/office/drawing/2014/main" id="{9771A0B9-4811-4AD0-9E65-664B75772405}"/>
              </a:ext>
            </a:extLst>
          </p:cNvPr>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2099822" y="1655053"/>
            <a:ext cx="7992355" cy="4242884"/>
          </a:xfrm>
          <a:prstGeom prst="rect">
            <a:avLst/>
          </a:prstGeom>
        </p:spPr>
      </p:pic>
      <p:sp>
        <p:nvSpPr>
          <p:cNvPr id="7" name="Title 4">
            <a:extLst>
              <a:ext uri="{FF2B5EF4-FFF2-40B4-BE49-F238E27FC236}">
                <a16:creationId xmlns:a16="http://schemas.microsoft.com/office/drawing/2014/main" id="{FAAE553B-E527-4190-9713-A800B3E47B52}"/>
              </a:ext>
            </a:extLst>
          </p:cNvPr>
          <p:cNvSpPr>
            <a:spLocks noGrp="1" noChangeArrowheads="1"/>
          </p:cNvSpPr>
          <p:nvPr>
            <p:ph type="title"/>
          </p:nvPr>
        </p:nvSpPr>
        <p:spPr bwMode="auto">
          <a:xfrm>
            <a:off x="5750045" y="803918"/>
            <a:ext cx="1582408"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Thanks </a:t>
            </a:r>
          </a:p>
        </p:txBody>
      </p:sp>
    </p:spTree>
    <p:extLst>
      <p:ext uri="{BB962C8B-B14F-4D97-AF65-F5344CB8AC3E}">
        <p14:creationId xmlns:p14="http://schemas.microsoft.com/office/powerpoint/2010/main" val="41464593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8158299" y="5374006"/>
            <a:ext cx="1818727" cy="103150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705BBC3-927B-AFB9-C2FB-E8B1ECBE569A}"/>
              </a:ext>
            </a:extLst>
          </p:cNvPr>
          <p:cNvSpPr txBox="1"/>
          <p:nvPr/>
        </p:nvSpPr>
        <p:spPr>
          <a:xfrm>
            <a:off x="361404" y="478128"/>
            <a:ext cx="11123752" cy="1938992"/>
          </a:xfrm>
          <a:prstGeom prst="rect">
            <a:avLst/>
          </a:prstGeom>
          <a:solidFill>
            <a:schemeClr val="bg1"/>
          </a:solidFill>
        </p:spPr>
        <p:txBody>
          <a:bodyPr wrap="square" rtlCol="0">
            <a:spAutoFit/>
          </a:bodyPr>
          <a:lstStyle/>
          <a:p>
            <a:r>
              <a:rPr lang="en-US" sz="2000" dirty="0"/>
              <a:t>This research was conducted under CRP livestock and the project Epidemiology and Control of peste des petits ruminants (EcoPPR) and continued under the CGIAR Initiative Sustainable Animal Productivity for Livelihoods, Nutrition and Gender (SAPLING). CGIAR research is supported by contributions from the CGIAR Trust Fund. CGIAR is a global research partnership for a food-secure future dedicated to transforming food, land, and water systems in a climate crisis.</a:t>
            </a:r>
          </a:p>
        </p:txBody>
      </p:sp>
      <p:pic>
        <p:nvPicPr>
          <p:cNvPr id="4" name="Picture 3" descr="A picture containing icon&#10;&#10;Description automatically generated">
            <a:extLst>
              <a:ext uri="{FF2B5EF4-FFF2-40B4-BE49-F238E27FC236}">
                <a16:creationId xmlns:a16="http://schemas.microsoft.com/office/drawing/2014/main" id="{6DC60C78-5CD1-994D-9D67-A495416658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2967" y="5545800"/>
            <a:ext cx="1705332" cy="834072"/>
          </a:xfrm>
          <a:prstGeom prst="rect">
            <a:avLst/>
          </a:prstGeom>
        </p:spPr>
      </p:pic>
      <p:pic>
        <p:nvPicPr>
          <p:cNvPr id="9" name="Picture 8" descr="Icon&#10;&#10;Description automatically generated">
            <a:extLst>
              <a:ext uri="{FF2B5EF4-FFF2-40B4-BE49-F238E27FC236}">
                <a16:creationId xmlns:a16="http://schemas.microsoft.com/office/drawing/2014/main" id="{356E6E83-BE6E-D212-8142-6CAF35070D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99071" y="5495268"/>
            <a:ext cx="1048564" cy="994093"/>
          </a:xfrm>
          <a:prstGeom prst="rect">
            <a:avLst/>
          </a:prstGeom>
        </p:spPr>
      </p:pic>
      <p:pic>
        <p:nvPicPr>
          <p:cNvPr id="11" name="Picture 10" descr="A picture containing text, clipart&#10;&#10;Description automatically generated">
            <a:extLst>
              <a:ext uri="{FF2B5EF4-FFF2-40B4-BE49-F238E27FC236}">
                <a16:creationId xmlns:a16="http://schemas.microsoft.com/office/drawing/2014/main" id="{667BD238-1946-CF17-BD41-769424D5641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77846" y="3914651"/>
            <a:ext cx="1852614" cy="614363"/>
          </a:xfrm>
          <a:prstGeom prst="rect">
            <a:avLst/>
          </a:prstGeom>
        </p:spPr>
      </p:pic>
      <p:pic>
        <p:nvPicPr>
          <p:cNvPr id="13" name="Picture 12" descr="Logo&#10;&#10;Description automatically generated">
            <a:extLst>
              <a:ext uri="{FF2B5EF4-FFF2-40B4-BE49-F238E27FC236}">
                <a16:creationId xmlns:a16="http://schemas.microsoft.com/office/drawing/2014/main" id="{91791ECC-515C-115E-4A41-FF00B71E2FE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6043" y="5373189"/>
            <a:ext cx="1238253" cy="1238253"/>
          </a:xfrm>
          <a:prstGeom prst="rect">
            <a:avLst/>
          </a:prstGeom>
        </p:spPr>
      </p:pic>
      <p:pic>
        <p:nvPicPr>
          <p:cNvPr id="15" name="Picture 14" descr="Text&#10;&#10;Description automatically generated with low confidence">
            <a:extLst>
              <a:ext uri="{FF2B5EF4-FFF2-40B4-BE49-F238E27FC236}">
                <a16:creationId xmlns:a16="http://schemas.microsoft.com/office/drawing/2014/main" id="{11AB7C10-ED72-160C-D302-1DC02E93FD4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93665" y="3794641"/>
            <a:ext cx="1630829" cy="936625"/>
          </a:xfrm>
          <a:prstGeom prst="rect">
            <a:avLst/>
          </a:prstGeom>
        </p:spPr>
      </p:pic>
      <p:pic>
        <p:nvPicPr>
          <p:cNvPr id="17" name="Picture 16" descr="Logo, company name&#10;&#10;Description automatically generated">
            <a:extLst>
              <a:ext uri="{FF2B5EF4-FFF2-40B4-BE49-F238E27FC236}">
                <a16:creationId xmlns:a16="http://schemas.microsoft.com/office/drawing/2014/main" id="{0CC67CC7-5982-2BE8-1C6B-DAEAECACDDD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657036" y="3421918"/>
            <a:ext cx="2231503" cy="1620597"/>
          </a:xfrm>
          <a:prstGeom prst="rect">
            <a:avLst/>
          </a:prstGeom>
        </p:spPr>
      </p:pic>
      <p:pic>
        <p:nvPicPr>
          <p:cNvPr id="1026" name="Picture 2" descr="Le sceau et les symboles de la République du Sénégal">
            <a:extLst>
              <a:ext uri="{FF2B5EF4-FFF2-40B4-BE49-F238E27FC236}">
                <a16:creationId xmlns:a16="http://schemas.microsoft.com/office/drawing/2014/main" id="{9199F37E-9682-4010-B845-54BB29268720}"/>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a:stretch/>
        </p:blipFill>
        <p:spPr bwMode="auto">
          <a:xfrm>
            <a:off x="548605" y="3445407"/>
            <a:ext cx="1366036" cy="1603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02219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98304" y="2465735"/>
            <a:ext cx="3338992" cy="769441"/>
          </a:xfrm>
          <a:prstGeom prst="rect">
            <a:avLst/>
          </a:prstGeom>
          <a:noFill/>
        </p:spPr>
        <p:txBody>
          <a:bodyPr wrap="none" rtlCol="0">
            <a:spAutoFit/>
          </a:bodyPr>
          <a:lstStyle/>
          <a:p>
            <a:pPr algn="ctr"/>
            <a:r>
              <a:rPr lang="en-US" sz="4400" spc="300" dirty="0">
                <a:solidFill>
                  <a:schemeClr val="bg1"/>
                </a:solidFill>
                <a:latin typeface="Calibri Light" panose="020F0302020204030204" pitchFamily="34" charset="0"/>
                <a:ea typeface="Calibri" charset="0"/>
                <a:cs typeface="Calibri Light" panose="020F0302020204030204" pitchFamily="34" charset="0"/>
              </a:rPr>
              <a:t>THANK YOU</a:t>
            </a:r>
          </a:p>
        </p:txBody>
      </p:sp>
      <p:pic>
        <p:nvPicPr>
          <p:cNvPr id="5" name="Picture Placeholder 4" descr="A person drinking from a glass&#10;&#10;Description automatically generated">
            <a:extLst>
              <a:ext uri="{FF2B5EF4-FFF2-40B4-BE49-F238E27FC236}">
                <a16:creationId xmlns:a16="http://schemas.microsoft.com/office/drawing/2014/main" id="{2CBDF23E-C6F2-B94A-9361-DA325D24954E}"/>
              </a:ext>
            </a:extLst>
          </p:cNvPr>
          <p:cNvPicPr>
            <a:picLocks noGrp="1" noChangeAspect="1"/>
          </p:cNvPicPr>
          <p:nvPr>
            <p:ph type="pic" sz="quarter" idx="10"/>
          </p:nvPr>
        </p:nvPicPr>
        <p:blipFill rotWithShape="1">
          <a:blip r:embed="rId2" cstate="hqprint">
            <a:extLst>
              <a:ext uri="{28A0092B-C50C-407E-A947-70E740481C1C}">
                <a14:useLocalDpi xmlns:a14="http://schemas.microsoft.com/office/drawing/2010/main"/>
              </a:ext>
            </a:extLst>
          </a:blip>
          <a:srcRect/>
          <a:stretch/>
        </p:blipFill>
        <p:spPr>
          <a:xfrm>
            <a:off x="400595" y="322325"/>
            <a:ext cx="11376551" cy="4782551"/>
          </a:xfrm>
        </p:spPr>
      </p:pic>
    </p:spTree>
    <p:extLst>
      <p:ext uri="{BB962C8B-B14F-4D97-AF65-F5344CB8AC3E}">
        <p14:creationId xmlns:p14="http://schemas.microsoft.com/office/powerpoint/2010/main" val="2604994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F9DD0-CAD3-39E5-1C80-46DA432A1610}"/>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DF5A81BE-D779-B78E-9256-B624C9D0A7AF}"/>
              </a:ext>
            </a:extLst>
          </p:cNvPr>
          <p:cNvSpPr>
            <a:spLocks noGrp="1"/>
          </p:cNvSpPr>
          <p:nvPr>
            <p:ph sz="quarter" idx="10"/>
          </p:nvPr>
        </p:nvSpPr>
        <p:spPr>
          <a:xfrm>
            <a:off x="609600" y="1325933"/>
            <a:ext cx="10972800" cy="5104233"/>
          </a:xfrm>
        </p:spPr>
        <p:txBody>
          <a:bodyPr/>
          <a:lstStyle/>
          <a:p>
            <a:r>
              <a:rPr lang="en-US" dirty="0"/>
              <a:t>Senegal is engaged in PPR control and eradication</a:t>
            </a:r>
          </a:p>
          <a:p>
            <a:pPr marL="1200160" lvl="1" indent="-457200">
              <a:buFont typeface="Wingdings" panose="05000000000000000000" pitchFamily="2" charset="2"/>
              <a:buChar char="§"/>
            </a:pPr>
            <a:r>
              <a:rPr lang="en-US" dirty="0"/>
              <a:t>Implementing a national program since 2018</a:t>
            </a:r>
          </a:p>
          <a:p>
            <a:pPr marL="1200160" lvl="1" indent="-457200">
              <a:buFont typeface="Wingdings" panose="05000000000000000000" pitchFamily="2" charset="2"/>
              <a:buChar char="§"/>
            </a:pPr>
            <a:r>
              <a:rPr lang="en-US" dirty="0"/>
              <a:t>Objective: eradicate PPR by 2025</a:t>
            </a:r>
          </a:p>
          <a:p>
            <a:pPr marL="1200160" lvl="1" indent="-457200">
              <a:buFont typeface="Wingdings" panose="05000000000000000000" pitchFamily="2" charset="2"/>
              <a:buChar char="§"/>
            </a:pPr>
            <a:r>
              <a:rPr lang="en-US" dirty="0"/>
              <a:t>Annual mass vaccination: XOF 119 ($0.18), XOF 69 ($0.1) subsidized, and XOF 50 ($0.08) paid by the farmers. </a:t>
            </a:r>
          </a:p>
          <a:p>
            <a:pPr marL="1200160" lvl="1" indent="-457200">
              <a:buFont typeface="Wingdings" panose="05000000000000000000" pitchFamily="2" charset="2"/>
              <a:buChar char="§"/>
            </a:pPr>
            <a:r>
              <a:rPr lang="en-US" dirty="0"/>
              <a:t>Various partners involved in the campaign especially in Linguère: in the </a:t>
            </a:r>
            <a:r>
              <a:rPr lang="en-US" dirty="0" err="1"/>
              <a:t>sylvo</a:t>
            </a:r>
            <a:r>
              <a:rPr lang="en-US" dirty="0"/>
              <a:t>-pastoral area center </a:t>
            </a:r>
          </a:p>
          <a:p>
            <a:pPr marL="1200160" lvl="1" indent="-457200">
              <a:buFont typeface="Wingdings" panose="05000000000000000000" pitchFamily="2" charset="2"/>
              <a:buChar char="§"/>
            </a:pPr>
            <a:r>
              <a:rPr lang="en-US" dirty="0"/>
              <a:t>Few studies conducted to evaluate the participation of the farmers in the vaccination</a:t>
            </a:r>
          </a:p>
          <a:p>
            <a:r>
              <a:rPr lang="en-US" dirty="0"/>
              <a:t>Study objective: identify the factors that influence the decision of farmers to vaccinate their animals against PPR and their willingness to pay for improved vaccination services. </a:t>
            </a:r>
          </a:p>
        </p:txBody>
      </p:sp>
    </p:spTree>
    <p:extLst>
      <p:ext uri="{BB962C8B-B14F-4D97-AF65-F5344CB8AC3E}">
        <p14:creationId xmlns:p14="http://schemas.microsoft.com/office/powerpoint/2010/main" val="681107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Methods   </a:t>
            </a:r>
          </a:p>
        </p:txBody>
      </p:sp>
      <p:sp>
        <p:nvSpPr>
          <p:cNvPr id="27650" name="Content Placeholder 5">
            <a:extLst>
              <a:ext uri="{FF2B5EF4-FFF2-40B4-BE49-F238E27FC236}">
                <a16:creationId xmlns:a16="http://schemas.microsoft.com/office/drawing/2014/main" id="{28912575-846C-544B-8E33-431B11D6561B}"/>
              </a:ext>
            </a:extLst>
          </p:cNvPr>
          <p:cNvSpPr>
            <a:spLocks noGrp="1" noChangeArrowheads="1"/>
          </p:cNvSpPr>
          <p:nvPr>
            <p:ph sz="quarter" idx="10"/>
          </p:nvPr>
        </p:nvSpPr>
        <p:spPr bwMode="auto">
          <a:xfrm>
            <a:off x="285013" y="1300162"/>
            <a:ext cx="5135286" cy="418869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457200">
              <a:lnSpc>
                <a:spcPct val="150000"/>
              </a:lnSpc>
              <a:spcBef>
                <a:spcPct val="0"/>
              </a:spcBef>
              <a:spcAft>
                <a:spcPct val="0"/>
              </a:spcAft>
              <a:buFont typeface="Wingdings" panose="05000000000000000000" pitchFamily="2" charset="2"/>
              <a:buChar char="q"/>
            </a:pPr>
            <a:r>
              <a:rPr lang="en-US" altLang="x-none" dirty="0">
                <a:latin typeface="Candara" panose="020E0502030303020204" pitchFamily="34" charset="0"/>
              </a:rPr>
              <a:t>Cross-sectional study </a:t>
            </a:r>
          </a:p>
          <a:p>
            <a:pPr marL="457200" indent="-457200">
              <a:lnSpc>
                <a:spcPct val="150000"/>
              </a:lnSpc>
              <a:spcBef>
                <a:spcPct val="0"/>
              </a:spcBef>
              <a:spcAft>
                <a:spcPct val="0"/>
              </a:spcAft>
              <a:buFont typeface="Wingdings" panose="05000000000000000000" pitchFamily="2" charset="2"/>
              <a:buChar char="q"/>
            </a:pPr>
            <a:r>
              <a:rPr lang="en-US" altLang="x-none" dirty="0">
                <a:latin typeface="Candara" panose="020E0502030303020204" pitchFamily="34" charset="0"/>
              </a:rPr>
              <a:t>Study area and sampling</a:t>
            </a:r>
          </a:p>
          <a:p>
            <a:pPr>
              <a:spcBef>
                <a:spcPct val="0"/>
              </a:spcBef>
              <a:spcAft>
                <a:spcPct val="0"/>
              </a:spcAft>
            </a:pPr>
            <a:r>
              <a:rPr lang="en-US" altLang="x-none" dirty="0">
                <a:latin typeface="Candara" panose="020E0502030303020204" pitchFamily="34" charset="0"/>
              </a:rPr>
              <a:t>- Region: </a:t>
            </a:r>
            <a:r>
              <a:rPr lang="en-US" altLang="x-none" dirty="0" err="1">
                <a:latin typeface="Candara" panose="020E0502030303020204" pitchFamily="34" charset="0"/>
              </a:rPr>
              <a:t>Louga</a:t>
            </a:r>
            <a:endParaRPr lang="en-US" altLang="x-none" dirty="0">
              <a:latin typeface="Candara" panose="020E0502030303020204" pitchFamily="34" charset="0"/>
            </a:endParaRPr>
          </a:p>
          <a:p>
            <a:pPr>
              <a:spcBef>
                <a:spcPct val="0"/>
              </a:spcBef>
              <a:spcAft>
                <a:spcPct val="0"/>
              </a:spcAft>
            </a:pPr>
            <a:r>
              <a:rPr lang="en-US" altLang="x-none" dirty="0">
                <a:latin typeface="Candara" panose="020E0502030303020204" pitchFamily="34" charset="0"/>
              </a:rPr>
              <a:t>- Department: Linguère</a:t>
            </a:r>
          </a:p>
          <a:p>
            <a:pPr>
              <a:spcBef>
                <a:spcPct val="0"/>
              </a:spcBef>
              <a:spcAft>
                <a:spcPct val="0"/>
              </a:spcAft>
            </a:pPr>
            <a:r>
              <a:rPr lang="en-US" altLang="x-none" dirty="0">
                <a:latin typeface="Candara" panose="020E0502030303020204" pitchFamily="34" charset="0"/>
              </a:rPr>
              <a:t>- 4 communes selected</a:t>
            </a:r>
          </a:p>
          <a:p>
            <a:pPr>
              <a:spcBef>
                <a:spcPct val="0"/>
              </a:spcBef>
              <a:spcAft>
                <a:spcPct val="0"/>
              </a:spcAft>
            </a:pPr>
            <a:r>
              <a:rPr lang="en-US" altLang="x-none" dirty="0">
                <a:latin typeface="Candara" panose="020E0502030303020204" pitchFamily="34" charset="0"/>
              </a:rPr>
              <a:t>- 10 farmers randomly selected per village </a:t>
            </a:r>
          </a:p>
          <a:p>
            <a:pPr>
              <a:spcBef>
                <a:spcPct val="0"/>
              </a:spcBef>
              <a:spcAft>
                <a:spcPct val="0"/>
              </a:spcAft>
            </a:pPr>
            <a:r>
              <a:rPr lang="en-US" altLang="x-none" dirty="0">
                <a:latin typeface="Candara" panose="020E0502030303020204" pitchFamily="34" charset="0"/>
              </a:rPr>
              <a:t>        </a:t>
            </a:r>
            <a:r>
              <a:rPr lang="en-US" altLang="x-none" b="1" dirty="0">
                <a:latin typeface="Candara" panose="020E0502030303020204" pitchFamily="34" charset="0"/>
              </a:rPr>
              <a:t>-&gt; 200 farmers in total </a:t>
            </a:r>
          </a:p>
        </p:txBody>
      </p:sp>
      <p:pic>
        <p:nvPicPr>
          <p:cNvPr id="2" name="Picture 2" descr="Logo of IFAD">
            <a:extLst>
              <a:ext uri="{FF2B5EF4-FFF2-40B4-BE49-F238E27FC236}">
                <a16:creationId xmlns:a16="http://schemas.microsoft.com/office/drawing/2014/main" id="{34DF963E-B15D-59E2-F778-E1AE79A6137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368572" y="5998354"/>
            <a:ext cx="1174570" cy="70964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1">
            <a:extLst>
              <a:ext uri="{FF2B5EF4-FFF2-40B4-BE49-F238E27FC236}">
                <a16:creationId xmlns:a16="http://schemas.microsoft.com/office/drawing/2014/main" id="{618D23EB-2C54-CFAA-7EB0-B5191CFEC8CB}"/>
              </a:ext>
            </a:extLst>
          </p:cNvPr>
          <p:cNvPicPr>
            <a:picLocks noChangeAspect="1"/>
          </p:cNvPicPr>
          <p:nvPr/>
        </p:nvPicPr>
        <p:blipFill rotWithShape="1">
          <a:blip r:embed="rId4"/>
          <a:srcRect l="24679" t="35543" r="26655" b="13505"/>
          <a:stretch/>
        </p:blipFill>
        <p:spPr>
          <a:xfrm>
            <a:off x="8381341" y="6081310"/>
            <a:ext cx="982375" cy="615878"/>
          </a:xfrm>
          <a:prstGeom prst="rect">
            <a:avLst/>
          </a:prstGeom>
        </p:spPr>
      </p:pic>
      <p:pic>
        <p:nvPicPr>
          <p:cNvPr id="4" name="Picture 3" descr="A picture containing text, plant, vector graphics&#10;&#10;Description automatically generated">
            <a:extLst>
              <a:ext uri="{FF2B5EF4-FFF2-40B4-BE49-F238E27FC236}">
                <a16:creationId xmlns:a16="http://schemas.microsoft.com/office/drawing/2014/main" id="{CC837991-AE27-1F67-A56E-DA114ED4AA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905764"/>
            <a:ext cx="925634" cy="925634"/>
          </a:xfrm>
          <a:prstGeom prst="rect">
            <a:avLst/>
          </a:prstGeom>
        </p:spPr>
      </p:pic>
      <p:pic>
        <p:nvPicPr>
          <p:cNvPr id="5" name="Picture 4">
            <a:extLst>
              <a:ext uri="{FF2B5EF4-FFF2-40B4-BE49-F238E27FC236}">
                <a16:creationId xmlns:a16="http://schemas.microsoft.com/office/drawing/2014/main" id="{86DE9FDE-57BB-1BE4-CD36-AB7DCF7DE1F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53296" y="-12009"/>
            <a:ext cx="1230132" cy="1230132"/>
          </a:xfrm>
          <a:prstGeom prst="rect">
            <a:avLst/>
          </a:prstGeom>
        </p:spPr>
      </p:pic>
      <p:pic>
        <p:nvPicPr>
          <p:cNvPr id="8" name="Picture 7">
            <a:extLst>
              <a:ext uri="{FF2B5EF4-FFF2-40B4-BE49-F238E27FC236}">
                <a16:creationId xmlns:a16="http://schemas.microsoft.com/office/drawing/2014/main" id="{8F54F42B-9175-46B8-82F4-5C092630AD77}"/>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bwMode="auto">
          <a:xfrm>
            <a:off x="5449795" y="909384"/>
            <a:ext cx="6720292" cy="4665151"/>
          </a:xfrm>
          <a:prstGeom prst="rect">
            <a:avLst/>
          </a:prstGeom>
          <a:noFill/>
          <a:ln>
            <a:solidFill>
              <a:schemeClr val="accent1"/>
            </a:solidFill>
          </a:ln>
        </p:spPr>
      </p:pic>
      <p:sp>
        <p:nvSpPr>
          <p:cNvPr id="10" name="TextBox 9">
            <a:extLst>
              <a:ext uri="{FF2B5EF4-FFF2-40B4-BE49-F238E27FC236}">
                <a16:creationId xmlns:a16="http://schemas.microsoft.com/office/drawing/2014/main" id="{C17A295C-D57B-42B2-9D8B-88BA4303ED2B}"/>
              </a:ext>
            </a:extLst>
          </p:cNvPr>
          <p:cNvSpPr txBox="1"/>
          <p:nvPr/>
        </p:nvSpPr>
        <p:spPr bwMode="auto">
          <a:xfrm>
            <a:off x="9478778" y="5543282"/>
            <a:ext cx="2809299"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Figure 1: map of study area </a:t>
            </a:r>
            <a:endParaRPr lang="fr-FR" dirty="0"/>
          </a:p>
        </p:txBody>
      </p:sp>
    </p:spTree>
    <p:extLst>
      <p:ext uri="{BB962C8B-B14F-4D97-AF65-F5344CB8AC3E}">
        <p14:creationId xmlns:p14="http://schemas.microsoft.com/office/powerpoint/2010/main" val="42734501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Methods   </a:t>
            </a:r>
          </a:p>
        </p:txBody>
      </p:sp>
      <p:sp>
        <p:nvSpPr>
          <p:cNvPr id="27650" name="Content Placeholder 5">
            <a:extLst>
              <a:ext uri="{FF2B5EF4-FFF2-40B4-BE49-F238E27FC236}">
                <a16:creationId xmlns:a16="http://schemas.microsoft.com/office/drawing/2014/main" id="{28912575-846C-544B-8E33-431B11D6561B}"/>
              </a:ext>
            </a:extLst>
          </p:cNvPr>
          <p:cNvSpPr>
            <a:spLocks noGrp="1" noChangeArrowheads="1"/>
          </p:cNvSpPr>
          <p:nvPr>
            <p:ph sz="quarter" idx="10"/>
          </p:nvPr>
        </p:nvSpPr>
        <p:spPr bwMode="auto">
          <a:xfrm>
            <a:off x="285013" y="1220125"/>
            <a:ext cx="7752764" cy="533150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457200">
              <a:spcBef>
                <a:spcPct val="0"/>
              </a:spcBef>
              <a:spcAft>
                <a:spcPct val="0"/>
              </a:spcAft>
              <a:buFont typeface="Wingdings" panose="05000000000000000000" pitchFamily="2" charset="2"/>
              <a:buChar char="q"/>
            </a:pPr>
            <a:r>
              <a:rPr lang="en-US" altLang="x-none" dirty="0">
                <a:latin typeface="Candara" panose="020E0502030303020204" pitchFamily="34" charset="0"/>
              </a:rPr>
              <a:t>Discrete choice experiment approach</a:t>
            </a:r>
          </a:p>
          <a:p>
            <a:pPr marL="1200160" lvl="1" indent="-457200">
              <a:spcBef>
                <a:spcPct val="0"/>
              </a:spcBef>
              <a:spcAft>
                <a:spcPct val="0"/>
              </a:spcAft>
              <a:buFont typeface="Wingdings" panose="05000000000000000000" pitchFamily="2" charset="2"/>
              <a:buChar char="§"/>
            </a:pPr>
            <a:r>
              <a:rPr lang="en-US" dirty="0"/>
              <a:t>Lancaster theory, 1996</a:t>
            </a:r>
          </a:p>
          <a:p>
            <a:pPr marL="1200160" lvl="1" indent="-457200">
              <a:spcBef>
                <a:spcPct val="0"/>
              </a:spcBef>
              <a:spcAft>
                <a:spcPct val="0"/>
              </a:spcAft>
              <a:buFont typeface="Wingdings" panose="05000000000000000000" pitchFamily="2" charset="2"/>
              <a:buChar char="§"/>
            </a:pPr>
            <a:r>
              <a:rPr lang="en-US" dirty="0"/>
              <a:t>Focused on farmers preferred vaccine attributes and willingness to pay for vaccine options.</a:t>
            </a:r>
          </a:p>
          <a:p>
            <a:pPr marL="1200160" lvl="1" indent="-457200">
              <a:spcBef>
                <a:spcPct val="0"/>
              </a:spcBef>
              <a:spcAft>
                <a:spcPct val="0"/>
              </a:spcAft>
              <a:buFont typeface="Wingdings" panose="05000000000000000000" pitchFamily="2" charset="2"/>
              <a:buChar char="§"/>
            </a:pPr>
            <a:r>
              <a:rPr lang="en-US" dirty="0"/>
              <a:t>6 attributes identified based on previous studies and expert opinion</a:t>
            </a:r>
          </a:p>
          <a:p>
            <a:pPr marL="1200160" lvl="1" indent="-457200">
              <a:spcBef>
                <a:spcPct val="0"/>
              </a:spcBef>
              <a:spcAft>
                <a:spcPct val="0"/>
              </a:spcAft>
              <a:buFont typeface="Wingdings" panose="05000000000000000000" pitchFamily="2" charset="2"/>
              <a:buChar char="à"/>
            </a:pPr>
            <a:r>
              <a:rPr lang="en-US" altLang="x-none" b="1" dirty="0">
                <a:latin typeface="Candara" panose="020E0502030303020204" pitchFamily="34" charset="0"/>
                <a:sym typeface="Wingdings" panose="05000000000000000000" pitchFamily="2" charset="2"/>
              </a:rPr>
              <a:t>8 choice sets (cards)</a:t>
            </a:r>
          </a:p>
          <a:p>
            <a:pPr marL="1200160" lvl="1" indent="-457200">
              <a:spcBef>
                <a:spcPct val="0"/>
              </a:spcBef>
              <a:spcAft>
                <a:spcPct val="0"/>
              </a:spcAft>
              <a:buFont typeface="Wingdings" panose="05000000000000000000" pitchFamily="2" charset="2"/>
              <a:buChar char="à"/>
            </a:pPr>
            <a:r>
              <a:rPr lang="en-US" altLang="x-none" b="1" dirty="0">
                <a:latin typeface="Candara" panose="020E0502030303020204" pitchFamily="34" charset="0"/>
                <a:sym typeface="Wingdings" panose="05000000000000000000" pitchFamily="2" charset="2"/>
              </a:rPr>
              <a:t>A total of 1600 observed choices </a:t>
            </a:r>
            <a:endParaRPr lang="en-US" altLang="x-none" b="1" dirty="0">
              <a:latin typeface="Candara" panose="020E0502030303020204" pitchFamily="34" charset="0"/>
            </a:endParaRPr>
          </a:p>
        </p:txBody>
      </p:sp>
      <p:pic>
        <p:nvPicPr>
          <p:cNvPr id="2" name="Picture 2" descr="Logo of IFAD">
            <a:extLst>
              <a:ext uri="{FF2B5EF4-FFF2-40B4-BE49-F238E27FC236}">
                <a16:creationId xmlns:a16="http://schemas.microsoft.com/office/drawing/2014/main" id="{34DF963E-B15D-59E2-F778-E1AE79A6137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368572" y="5998354"/>
            <a:ext cx="1174570" cy="70964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1">
            <a:extLst>
              <a:ext uri="{FF2B5EF4-FFF2-40B4-BE49-F238E27FC236}">
                <a16:creationId xmlns:a16="http://schemas.microsoft.com/office/drawing/2014/main" id="{618D23EB-2C54-CFAA-7EB0-B5191CFEC8CB}"/>
              </a:ext>
            </a:extLst>
          </p:cNvPr>
          <p:cNvPicPr>
            <a:picLocks noChangeAspect="1"/>
          </p:cNvPicPr>
          <p:nvPr/>
        </p:nvPicPr>
        <p:blipFill rotWithShape="1">
          <a:blip r:embed="rId4"/>
          <a:srcRect l="24679" t="35543" r="26655" b="13505"/>
          <a:stretch/>
        </p:blipFill>
        <p:spPr>
          <a:xfrm>
            <a:off x="8381341" y="6081310"/>
            <a:ext cx="982375" cy="615878"/>
          </a:xfrm>
          <a:prstGeom prst="rect">
            <a:avLst/>
          </a:prstGeom>
        </p:spPr>
      </p:pic>
      <p:pic>
        <p:nvPicPr>
          <p:cNvPr id="4" name="Picture 3" descr="A picture containing text, plant, vector graphics&#10;&#10;Description automatically generated">
            <a:extLst>
              <a:ext uri="{FF2B5EF4-FFF2-40B4-BE49-F238E27FC236}">
                <a16:creationId xmlns:a16="http://schemas.microsoft.com/office/drawing/2014/main" id="{CC837991-AE27-1F67-A56E-DA114ED4AA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905764"/>
            <a:ext cx="925634" cy="925634"/>
          </a:xfrm>
          <a:prstGeom prst="rect">
            <a:avLst/>
          </a:prstGeom>
        </p:spPr>
      </p:pic>
      <p:pic>
        <p:nvPicPr>
          <p:cNvPr id="5" name="Picture 4">
            <a:extLst>
              <a:ext uri="{FF2B5EF4-FFF2-40B4-BE49-F238E27FC236}">
                <a16:creationId xmlns:a16="http://schemas.microsoft.com/office/drawing/2014/main" id="{86DE9FDE-57BB-1BE4-CD36-AB7DCF7DE1F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53296" y="-12009"/>
            <a:ext cx="1230132" cy="1230132"/>
          </a:xfrm>
          <a:prstGeom prst="rect">
            <a:avLst/>
          </a:prstGeom>
        </p:spPr>
      </p:pic>
      <p:sp>
        <p:nvSpPr>
          <p:cNvPr id="7" name="Heptagon 6">
            <a:extLst>
              <a:ext uri="{FF2B5EF4-FFF2-40B4-BE49-F238E27FC236}">
                <a16:creationId xmlns:a16="http://schemas.microsoft.com/office/drawing/2014/main" id="{C1ED68F6-E1A6-4BE0-9062-B7A25818F7D5}"/>
              </a:ext>
            </a:extLst>
          </p:cNvPr>
          <p:cNvSpPr/>
          <p:nvPr/>
        </p:nvSpPr>
        <p:spPr>
          <a:xfrm>
            <a:off x="8069344" y="1706253"/>
            <a:ext cx="424207" cy="424206"/>
          </a:xfrm>
          <a:prstGeom prst="hep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1</a:t>
            </a:r>
          </a:p>
        </p:txBody>
      </p:sp>
      <p:sp>
        <p:nvSpPr>
          <p:cNvPr id="8" name="TextBox 7">
            <a:extLst>
              <a:ext uri="{FF2B5EF4-FFF2-40B4-BE49-F238E27FC236}">
                <a16:creationId xmlns:a16="http://schemas.microsoft.com/office/drawing/2014/main" id="{6015E0C6-823F-4A74-BE54-3B591C9DE242}"/>
              </a:ext>
            </a:extLst>
          </p:cNvPr>
          <p:cNvSpPr txBox="1"/>
          <p:nvPr/>
        </p:nvSpPr>
        <p:spPr bwMode="auto">
          <a:xfrm>
            <a:off x="8484120" y="1800517"/>
            <a:ext cx="3205371"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US" sz="2000" dirty="0">
                <a:latin typeface="+mn-lt"/>
              </a:rPr>
              <a:t>Identification of attributes </a:t>
            </a:r>
          </a:p>
        </p:txBody>
      </p:sp>
      <p:sp>
        <p:nvSpPr>
          <p:cNvPr id="11" name="Heptagon 10">
            <a:extLst>
              <a:ext uri="{FF2B5EF4-FFF2-40B4-BE49-F238E27FC236}">
                <a16:creationId xmlns:a16="http://schemas.microsoft.com/office/drawing/2014/main" id="{007EFE6C-8279-4F80-B126-9A059104AA84}"/>
              </a:ext>
            </a:extLst>
          </p:cNvPr>
          <p:cNvSpPr/>
          <p:nvPr/>
        </p:nvSpPr>
        <p:spPr>
          <a:xfrm>
            <a:off x="8042634" y="2348847"/>
            <a:ext cx="424207" cy="424206"/>
          </a:xfrm>
          <a:prstGeom prst="hep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2</a:t>
            </a:r>
          </a:p>
        </p:txBody>
      </p:sp>
      <p:sp>
        <p:nvSpPr>
          <p:cNvPr id="12" name="TextBox 11">
            <a:extLst>
              <a:ext uri="{FF2B5EF4-FFF2-40B4-BE49-F238E27FC236}">
                <a16:creationId xmlns:a16="http://schemas.microsoft.com/office/drawing/2014/main" id="{A1664918-F029-4359-9053-0641B41F0976}"/>
              </a:ext>
            </a:extLst>
          </p:cNvPr>
          <p:cNvSpPr txBox="1"/>
          <p:nvPr/>
        </p:nvSpPr>
        <p:spPr bwMode="auto">
          <a:xfrm>
            <a:off x="8457411" y="2443111"/>
            <a:ext cx="3449576"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US" sz="2000" dirty="0">
                <a:latin typeface="+mn-lt"/>
              </a:rPr>
              <a:t>Identification of attribute levels</a:t>
            </a:r>
          </a:p>
        </p:txBody>
      </p:sp>
      <p:sp>
        <p:nvSpPr>
          <p:cNvPr id="13" name="Heptagon 12">
            <a:extLst>
              <a:ext uri="{FF2B5EF4-FFF2-40B4-BE49-F238E27FC236}">
                <a16:creationId xmlns:a16="http://schemas.microsoft.com/office/drawing/2014/main" id="{84243A65-8ABA-4581-BA68-5882C47A3E71}"/>
              </a:ext>
            </a:extLst>
          </p:cNvPr>
          <p:cNvSpPr/>
          <p:nvPr/>
        </p:nvSpPr>
        <p:spPr>
          <a:xfrm>
            <a:off x="8061487" y="2989874"/>
            <a:ext cx="424207" cy="424206"/>
          </a:xfrm>
          <a:prstGeom prst="hep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3</a:t>
            </a:r>
          </a:p>
        </p:txBody>
      </p:sp>
      <p:sp>
        <p:nvSpPr>
          <p:cNvPr id="14" name="TextBox 13">
            <a:extLst>
              <a:ext uri="{FF2B5EF4-FFF2-40B4-BE49-F238E27FC236}">
                <a16:creationId xmlns:a16="http://schemas.microsoft.com/office/drawing/2014/main" id="{A7BA59DE-B25C-4585-9B62-7F57B3E4BEB0}"/>
              </a:ext>
            </a:extLst>
          </p:cNvPr>
          <p:cNvSpPr txBox="1"/>
          <p:nvPr/>
        </p:nvSpPr>
        <p:spPr bwMode="auto">
          <a:xfrm>
            <a:off x="8476263" y="3084138"/>
            <a:ext cx="3096611"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US" sz="2000" dirty="0">
                <a:latin typeface="+mn-lt"/>
              </a:rPr>
              <a:t>Construction of choice sets</a:t>
            </a:r>
          </a:p>
        </p:txBody>
      </p:sp>
      <p:sp>
        <p:nvSpPr>
          <p:cNvPr id="15" name="Heptagon 14">
            <a:extLst>
              <a:ext uri="{FF2B5EF4-FFF2-40B4-BE49-F238E27FC236}">
                <a16:creationId xmlns:a16="http://schemas.microsoft.com/office/drawing/2014/main" id="{A18DEBB9-22BE-433E-A816-868E3332EA52}"/>
              </a:ext>
            </a:extLst>
          </p:cNvPr>
          <p:cNvSpPr/>
          <p:nvPr/>
        </p:nvSpPr>
        <p:spPr>
          <a:xfrm>
            <a:off x="8061488" y="3630888"/>
            <a:ext cx="424207" cy="424206"/>
          </a:xfrm>
          <a:prstGeom prst="hep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4</a:t>
            </a:r>
          </a:p>
        </p:txBody>
      </p:sp>
      <p:sp>
        <p:nvSpPr>
          <p:cNvPr id="16" name="TextBox 15">
            <a:extLst>
              <a:ext uri="{FF2B5EF4-FFF2-40B4-BE49-F238E27FC236}">
                <a16:creationId xmlns:a16="http://schemas.microsoft.com/office/drawing/2014/main" id="{A0C77F7C-0D06-40DB-8E5A-938BB6AD297C}"/>
              </a:ext>
            </a:extLst>
          </p:cNvPr>
          <p:cNvSpPr txBox="1"/>
          <p:nvPr/>
        </p:nvSpPr>
        <p:spPr bwMode="auto">
          <a:xfrm>
            <a:off x="8476264" y="3725152"/>
            <a:ext cx="2986729"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US" sz="2000" dirty="0">
                <a:latin typeface="+mn-lt"/>
              </a:rPr>
              <a:t>Questionnaire designing </a:t>
            </a:r>
          </a:p>
        </p:txBody>
      </p:sp>
      <p:sp>
        <p:nvSpPr>
          <p:cNvPr id="17" name="Heptagon 16">
            <a:extLst>
              <a:ext uri="{FF2B5EF4-FFF2-40B4-BE49-F238E27FC236}">
                <a16:creationId xmlns:a16="http://schemas.microsoft.com/office/drawing/2014/main" id="{DFF0C326-5914-4F0E-9DA6-8638FE472EC4}"/>
              </a:ext>
            </a:extLst>
          </p:cNvPr>
          <p:cNvSpPr/>
          <p:nvPr/>
        </p:nvSpPr>
        <p:spPr>
          <a:xfrm>
            <a:off x="8042633" y="4262488"/>
            <a:ext cx="424207" cy="424206"/>
          </a:xfrm>
          <a:prstGeom prst="hep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5</a:t>
            </a:r>
          </a:p>
        </p:txBody>
      </p:sp>
      <p:sp>
        <p:nvSpPr>
          <p:cNvPr id="18" name="TextBox 17">
            <a:extLst>
              <a:ext uri="{FF2B5EF4-FFF2-40B4-BE49-F238E27FC236}">
                <a16:creationId xmlns:a16="http://schemas.microsoft.com/office/drawing/2014/main" id="{FD3018F2-80DB-4054-AA3C-A73C57CACAF0}"/>
              </a:ext>
            </a:extLst>
          </p:cNvPr>
          <p:cNvSpPr txBox="1"/>
          <p:nvPr/>
        </p:nvSpPr>
        <p:spPr bwMode="auto">
          <a:xfrm>
            <a:off x="8457410" y="4356752"/>
            <a:ext cx="251696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US" sz="2000" dirty="0">
                <a:latin typeface="+mn-lt"/>
              </a:rPr>
              <a:t>Data collection</a:t>
            </a:r>
          </a:p>
        </p:txBody>
      </p:sp>
    </p:spTree>
    <p:extLst>
      <p:ext uri="{BB962C8B-B14F-4D97-AF65-F5344CB8AC3E}">
        <p14:creationId xmlns:p14="http://schemas.microsoft.com/office/powerpoint/2010/main" val="33313039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Methods   </a:t>
            </a:r>
          </a:p>
        </p:txBody>
      </p:sp>
      <p:pic>
        <p:nvPicPr>
          <p:cNvPr id="2" name="Picture 2" descr="Logo of IFAD">
            <a:extLst>
              <a:ext uri="{FF2B5EF4-FFF2-40B4-BE49-F238E27FC236}">
                <a16:creationId xmlns:a16="http://schemas.microsoft.com/office/drawing/2014/main" id="{34DF963E-B15D-59E2-F778-E1AE79A6137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368572" y="5998354"/>
            <a:ext cx="1174570" cy="70964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1">
            <a:extLst>
              <a:ext uri="{FF2B5EF4-FFF2-40B4-BE49-F238E27FC236}">
                <a16:creationId xmlns:a16="http://schemas.microsoft.com/office/drawing/2014/main" id="{618D23EB-2C54-CFAA-7EB0-B5191CFEC8CB}"/>
              </a:ext>
            </a:extLst>
          </p:cNvPr>
          <p:cNvPicPr>
            <a:picLocks noChangeAspect="1"/>
          </p:cNvPicPr>
          <p:nvPr/>
        </p:nvPicPr>
        <p:blipFill rotWithShape="1">
          <a:blip r:embed="rId4"/>
          <a:srcRect l="24679" t="35543" r="26655" b="13505"/>
          <a:stretch/>
        </p:blipFill>
        <p:spPr>
          <a:xfrm>
            <a:off x="8381341" y="6081310"/>
            <a:ext cx="982375" cy="615878"/>
          </a:xfrm>
          <a:prstGeom prst="rect">
            <a:avLst/>
          </a:prstGeom>
        </p:spPr>
      </p:pic>
      <p:pic>
        <p:nvPicPr>
          <p:cNvPr id="4" name="Picture 3" descr="A picture containing text, plant, vector graphics&#10;&#10;Description automatically generated">
            <a:extLst>
              <a:ext uri="{FF2B5EF4-FFF2-40B4-BE49-F238E27FC236}">
                <a16:creationId xmlns:a16="http://schemas.microsoft.com/office/drawing/2014/main" id="{CC837991-AE27-1F67-A56E-DA114ED4AA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905764"/>
            <a:ext cx="925634" cy="925634"/>
          </a:xfrm>
          <a:prstGeom prst="rect">
            <a:avLst/>
          </a:prstGeom>
        </p:spPr>
      </p:pic>
      <p:pic>
        <p:nvPicPr>
          <p:cNvPr id="5" name="Picture 4">
            <a:extLst>
              <a:ext uri="{FF2B5EF4-FFF2-40B4-BE49-F238E27FC236}">
                <a16:creationId xmlns:a16="http://schemas.microsoft.com/office/drawing/2014/main" id="{86DE9FDE-57BB-1BE4-CD36-AB7DCF7DE1F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53296" y="-12009"/>
            <a:ext cx="1230132" cy="1230132"/>
          </a:xfrm>
          <a:prstGeom prst="rect">
            <a:avLst/>
          </a:prstGeom>
        </p:spPr>
      </p:pic>
      <p:graphicFrame>
        <p:nvGraphicFramePr>
          <p:cNvPr id="8" name="Table 7">
            <a:extLst>
              <a:ext uri="{FF2B5EF4-FFF2-40B4-BE49-F238E27FC236}">
                <a16:creationId xmlns:a16="http://schemas.microsoft.com/office/drawing/2014/main" id="{99456491-083D-468A-8E1F-AC3EBD39420E}"/>
              </a:ext>
            </a:extLst>
          </p:cNvPr>
          <p:cNvGraphicFramePr>
            <a:graphicFrameLocks noGrp="1"/>
          </p:cNvGraphicFramePr>
          <p:nvPr>
            <p:extLst>
              <p:ext uri="{D42A27DB-BD31-4B8C-83A1-F6EECF244321}">
                <p14:modId xmlns:p14="http://schemas.microsoft.com/office/powerpoint/2010/main" val="376571333"/>
              </p:ext>
            </p:extLst>
          </p:nvPr>
        </p:nvGraphicFramePr>
        <p:xfrm>
          <a:off x="462817" y="2031409"/>
          <a:ext cx="11501610" cy="4026086"/>
        </p:xfrm>
        <a:graphic>
          <a:graphicData uri="http://schemas.openxmlformats.org/drawingml/2006/table">
            <a:tbl>
              <a:tblPr firstRow="1" firstCol="1" bandRow="1"/>
              <a:tblGrid>
                <a:gridCol w="2809193">
                  <a:extLst>
                    <a:ext uri="{9D8B030D-6E8A-4147-A177-3AD203B41FA5}">
                      <a16:colId xmlns:a16="http://schemas.microsoft.com/office/drawing/2014/main" val="1892921311"/>
                    </a:ext>
                  </a:extLst>
                </a:gridCol>
                <a:gridCol w="3144369">
                  <a:extLst>
                    <a:ext uri="{9D8B030D-6E8A-4147-A177-3AD203B41FA5}">
                      <a16:colId xmlns:a16="http://schemas.microsoft.com/office/drawing/2014/main" val="2703097441"/>
                    </a:ext>
                  </a:extLst>
                </a:gridCol>
                <a:gridCol w="4173649">
                  <a:extLst>
                    <a:ext uri="{9D8B030D-6E8A-4147-A177-3AD203B41FA5}">
                      <a16:colId xmlns:a16="http://schemas.microsoft.com/office/drawing/2014/main" val="1007018330"/>
                    </a:ext>
                  </a:extLst>
                </a:gridCol>
                <a:gridCol w="1374399">
                  <a:extLst>
                    <a:ext uri="{9D8B030D-6E8A-4147-A177-3AD203B41FA5}">
                      <a16:colId xmlns:a16="http://schemas.microsoft.com/office/drawing/2014/main" val="1520533564"/>
                    </a:ext>
                  </a:extLst>
                </a:gridCol>
              </a:tblGrid>
              <a:tr h="599805">
                <a:tc>
                  <a:txBody>
                    <a:bodyPr/>
                    <a:lstStyle/>
                    <a:p>
                      <a:pPr marL="0" marR="0">
                        <a:lnSpc>
                          <a:spcPct val="107000"/>
                        </a:lnSpc>
                        <a:spcBef>
                          <a:spcPts val="0"/>
                        </a:spcBef>
                        <a:spcAft>
                          <a:spcPts val="0"/>
                        </a:spcAft>
                      </a:pPr>
                      <a:r>
                        <a:rPr lang="en-US" sz="2400" b="1" dirty="0">
                          <a:effectLst/>
                          <a:latin typeface="Calibri" panose="020F0502020204030204" pitchFamily="34" charset="0"/>
                          <a:ea typeface="Calibri" panose="020F0502020204030204" pitchFamily="34" charset="0"/>
                          <a:cs typeface="Times New Roman" panose="02020603050405020304" pitchFamily="18" charset="0"/>
                        </a:rPr>
                        <a:t>Attributes of vaccination </a:t>
                      </a:r>
                    </a:p>
                  </a:txBody>
                  <a:tcPr marL="33013" marR="33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400" b="1" dirty="0">
                          <a:effectLst/>
                          <a:latin typeface="Calibri" panose="020F0502020204030204" pitchFamily="34" charset="0"/>
                          <a:ea typeface="Calibri" panose="020F0502020204030204" pitchFamily="34" charset="0"/>
                          <a:cs typeface="Times New Roman" panose="02020603050405020304" pitchFamily="18" charset="0"/>
                        </a:rPr>
                        <a:t>Option1</a:t>
                      </a:r>
                    </a:p>
                  </a:txBody>
                  <a:tcPr marL="33013" marR="33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400" b="1" dirty="0">
                          <a:effectLst/>
                          <a:latin typeface="Calibri" panose="020F0502020204030204" pitchFamily="34" charset="0"/>
                          <a:ea typeface="Calibri" panose="020F0502020204030204" pitchFamily="34" charset="0"/>
                          <a:cs typeface="Times New Roman" panose="02020603050405020304" pitchFamily="18" charset="0"/>
                        </a:rPr>
                        <a:t>Option2</a:t>
                      </a:r>
                    </a:p>
                  </a:txBody>
                  <a:tcPr marL="33013" marR="33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400" b="1" dirty="0">
                          <a:effectLst/>
                          <a:latin typeface="Calibri" panose="020F0502020204030204" pitchFamily="34" charset="0"/>
                          <a:ea typeface="Calibri" panose="020F0502020204030204" pitchFamily="34" charset="0"/>
                          <a:cs typeface="Times New Roman" panose="02020603050405020304" pitchFamily="18" charset="0"/>
                        </a:rPr>
                        <a:t>Option3</a:t>
                      </a:r>
                    </a:p>
                  </a:txBody>
                  <a:tcPr marL="33013" marR="33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6991112"/>
                  </a:ext>
                </a:extLst>
              </a:tr>
              <a:tr h="545564">
                <a:tc>
                  <a:txBody>
                    <a:bodyPr/>
                    <a:lstStyle/>
                    <a:p>
                      <a:pPr marL="0" marR="0">
                        <a:lnSpc>
                          <a:spcPct val="107000"/>
                        </a:lnSpc>
                        <a:spcBef>
                          <a:spcPts val="0"/>
                        </a:spcBef>
                        <a:spcAft>
                          <a:spcPts val="0"/>
                        </a:spcAft>
                      </a:pPr>
                      <a:r>
                        <a:rPr lang="en-US" sz="2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Vaccination site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33013" marR="3301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Vaccination in the parc</a:t>
                      </a:r>
                    </a:p>
                  </a:txBody>
                  <a:tcPr marL="33013" marR="33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400">
                          <a:effectLst/>
                          <a:latin typeface="Calibri" panose="020F0502020204030204" pitchFamily="34" charset="0"/>
                          <a:ea typeface="Calibri" panose="020F0502020204030204" pitchFamily="34" charset="0"/>
                          <a:cs typeface="Times New Roman" panose="02020603050405020304" pitchFamily="18" charset="0"/>
                        </a:rPr>
                        <a:t>Home vaccination</a:t>
                      </a:r>
                    </a:p>
                  </a:txBody>
                  <a:tcPr marL="33013" marR="33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6">
                  <a:txBody>
                    <a:bodyPr/>
                    <a:lstStyle/>
                    <a:p>
                      <a:pPr marL="0" marR="0">
                        <a:lnSpc>
                          <a:spcPct val="107000"/>
                        </a:lnSpc>
                        <a:spcBef>
                          <a:spcPts val="0"/>
                        </a:spcBef>
                        <a:spcAft>
                          <a:spcPts val="0"/>
                        </a:spcAft>
                      </a:pPr>
                      <a:r>
                        <a:rPr lang="en-US" sz="2400">
                          <a:effectLst/>
                          <a:latin typeface="Calibri" panose="020F0502020204030204" pitchFamily="34" charset="0"/>
                          <a:ea typeface="Calibri" panose="020F0502020204030204" pitchFamily="34" charset="0"/>
                          <a:cs typeface="Times New Roman" panose="02020603050405020304" pitchFamily="18" charset="0"/>
                        </a:rPr>
                        <a:t>Nothing</a:t>
                      </a:r>
                    </a:p>
                  </a:txBody>
                  <a:tcPr marL="33013" marR="33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4228858"/>
                  </a:ext>
                </a:extLst>
              </a:tr>
              <a:tr h="484647">
                <a:tc>
                  <a:txBody>
                    <a:bodyPr/>
                    <a:lstStyle/>
                    <a:p>
                      <a:pPr marL="0" marR="0">
                        <a:lnSpc>
                          <a:spcPct val="107000"/>
                        </a:lnSpc>
                        <a:spcBef>
                          <a:spcPts val="0"/>
                        </a:spcBef>
                        <a:spcAft>
                          <a:spcPts val="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Type of vaccine</a:t>
                      </a:r>
                    </a:p>
                  </a:txBody>
                  <a:tcPr marL="33013" marR="33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Thermotolerant vaccine</a:t>
                      </a:r>
                    </a:p>
                  </a:txBody>
                  <a:tcPr marL="33013" marR="33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Thermolabile vaccine</a:t>
                      </a:r>
                    </a:p>
                  </a:txBody>
                  <a:tcPr marL="33013" marR="33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fr-FR"/>
                    </a:p>
                  </a:txBody>
                  <a:tcPr/>
                </a:tc>
                <a:extLst>
                  <a:ext uri="{0D108BD9-81ED-4DB2-BD59-A6C34878D82A}">
                    <a16:rowId xmlns:a16="http://schemas.microsoft.com/office/drawing/2014/main" val="3337505940"/>
                  </a:ext>
                </a:extLst>
              </a:tr>
              <a:tr h="545564">
                <a:tc>
                  <a:txBody>
                    <a:bodyPr/>
                    <a:lstStyle/>
                    <a:p>
                      <a:pPr marL="0" marR="0">
                        <a:lnSpc>
                          <a:spcPct val="107000"/>
                        </a:lnSpc>
                        <a:spcBef>
                          <a:spcPts val="0"/>
                        </a:spcBef>
                        <a:spcAft>
                          <a:spcPts val="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Vaccination strategy </a:t>
                      </a:r>
                    </a:p>
                  </a:txBody>
                  <a:tcPr marL="33013" marR="33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Group vaccination</a:t>
                      </a:r>
                    </a:p>
                  </a:txBody>
                  <a:tcPr marL="33013" marR="33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400">
                          <a:effectLst/>
                          <a:latin typeface="Calibri" panose="020F0502020204030204" pitchFamily="34" charset="0"/>
                          <a:ea typeface="Calibri" panose="020F0502020204030204" pitchFamily="34" charset="0"/>
                          <a:cs typeface="Times New Roman" panose="02020603050405020304" pitchFamily="18" charset="0"/>
                        </a:rPr>
                        <a:t>Individual herd vaccination</a:t>
                      </a:r>
                    </a:p>
                  </a:txBody>
                  <a:tcPr marL="33013" marR="33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fr-FR"/>
                    </a:p>
                  </a:txBody>
                  <a:tcPr/>
                </a:tc>
                <a:extLst>
                  <a:ext uri="{0D108BD9-81ED-4DB2-BD59-A6C34878D82A}">
                    <a16:rowId xmlns:a16="http://schemas.microsoft.com/office/drawing/2014/main" val="3248436637"/>
                  </a:ext>
                </a:extLst>
              </a:tr>
              <a:tr h="545564">
                <a:tc>
                  <a:txBody>
                    <a:bodyPr/>
                    <a:lstStyle/>
                    <a:p>
                      <a:pPr marL="0" marR="0">
                        <a:lnSpc>
                          <a:spcPct val="107000"/>
                        </a:lnSpc>
                        <a:spcBef>
                          <a:spcPts val="0"/>
                        </a:spcBef>
                        <a:spcAft>
                          <a:spcPts val="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PPR vaccine + other services </a:t>
                      </a:r>
                    </a:p>
                  </a:txBody>
                  <a:tcPr marL="33013" marR="33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400">
                          <a:effectLst/>
                          <a:latin typeface="Calibri" panose="020F0502020204030204" pitchFamily="34" charset="0"/>
                          <a:ea typeface="Calibri" panose="020F0502020204030204" pitchFamily="34" charset="0"/>
                          <a:cs typeface="Times New Roman" panose="02020603050405020304" pitchFamily="18" charset="0"/>
                        </a:rPr>
                        <a:t>PPR vaccine + Deworming</a:t>
                      </a:r>
                    </a:p>
                  </a:txBody>
                  <a:tcPr marL="33013" marR="33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PPR vaccine + another vaccine</a:t>
                      </a:r>
                    </a:p>
                  </a:txBody>
                  <a:tcPr marL="33013" marR="33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fr-FR"/>
                    </a:p>
                  </a:txBody>
                  <a:tcPr/>
                </a:tc>
                <a:extLst>
                  <a:ext uri="{0D108BD9-81ED-4DB2-BD59-A6C34878D82A}">
                    <a16:rowId xmlns:a16="http://schemas.microsoft.com/office/drawing/2014/main" val="883368477"/>
                  </a:ext>
                </a:extLst>
              </a:tr>
              <a:tr h="545564">
                <a:tc>
                  <a:txBody>
                    <a:bodyPr/>
                    <a:lstStyle/>
                    <a:p>
                      <a:pPr marL="0" marR="0">
                        <a:lnSpc>
                          <a:spcPct val="107000"/>
                        </a:lnSpc>
                        <a:spcBef>
                          <a:spcPts val="0"/>
                        </a:spcBef>
                        <a:spcAft>
                          <a:spcPts val="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Nature vaccination</a:t>
                      </a:r>
                    </a:p>
                  </a:txBody>
                  <a:tcPr marL="33013" marR="33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400">
                          <a:effectLst/>
                          <a:latin typeface="Calibri" panose="020F0502020204030204" pitchFamily="34" charset="0"/>
                          <a:ea typeface="Calibri" panose="020F0502020204030204" pitchFamily="34" charset="0"/>
                          <a:cs typeface="Times New Roman" panose="02020603050405020304" pitchFamily="18" charset="0"/>
                        </a:rPr>
                        <a:t>Compulsory vaccination </a:t>
                      </a:r>
                    </a:p>
                  </a:txBody>
                  <a:tcPr marL="33013" marR="33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400">
                          <a:effectLst/>
                          <a:latin typeface="Calibri" panose="020F0502020204030204" pitchFamily="34" charset="0"/>
                          <a:ea typeface="Calibri" panose="020F0502020204030204" pitchFamily="34" charset="0"/>
                          <a:cs typeface="Times New Roman" panose="02020603050405020304" pitchFamily="18" charset="0"/>
                        </a:rPr>
                        <a:t>Elective vaccination </a:t>
                      </a:r>
                    </a:p>
                  </a:txBody>
                  <a:tcPr marL="33013" marR="33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fr-FR"/>
                    </a:p>
                  </a:txBody>
                  <a:tcPr/>
                </a:tc>
                <a:extLst>
                  <a:ext uri="{0D108BD9-81ED-4DB2-BD59-A6C34878D82A}">
                    <a16:rowId xmlns:a16="http://schemas.microsoft.com/office/drawing/2014/main" val="234557634"/>
                  </a:ext>
                </a:extLst>
              </a:tr>
              <a:tr h="291867">
                <a:tc>
                  <a:txBody>
                    <a:bodyPr/>
                    <a:lstStyle/>
                    <a:p>
                      <a:pPr marL="0" marR="0">
                        <a:lnSpc>
                          <a:spcPct val="107000"/>
                        </a:lnSpc>
                        <a:spcBef>
                          <a:spcPts val="0"/>
                        </a:spcBef>
                        <a:spcAft>
                          <a:spcPts val="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Cost of vaccination</a:t>
                      </a:r>
                    </a:p>
                  </a:txBody>
                  <a:tcPr marL="33013" marR="33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Options: </a:t>
                      </a:r>
                      <a:r>
                        <a:rPr lang="en-US" sz="2400" b="0" dirty="0">
                          <a:effectLst/>
                          <a:latin typeface="Calibri" panose="020F0502020204030204" pitchFamily="34" charset="0"/>
                          <a:ea typeface="Calibri" panose="020F0502020204030204" pitchFamily="34" charset="0"/>
                          <a:cs typeface="Times New Roman" panose="02020603050405020304" pitchFamily="18" charset="0"/>
                        </a:rPr>
                        <a:t>75, 100, 150, 200, 250 </a:t>
                      </a:r>
                      <a:r>
                        <a:rPr lang="en-US" sz="2400" dirty="0">
                          <a:effectLst/>
                          <a:latin typeface="Calibri" panose="020F0502020204030204" pitchFamily="34" charset="0"/>
                          <a:ea typeface="Calibri" panose="020F0502020204030204" pitchFamily="34" charset="0"/>
                          <a:cs typeface="Times New Roman" panose="02020603050405020304" pitchFamily="18" charset="0"/>
                        </a:rPr>
                        <a:t>FCFA</a:t>
                      </a:r>
                    </a:p>
                  </a:txBody>
                  <a:tcPr marL="33013" marR="33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vMerge="1">
                  <a:txBody>
                    <a:bodyPr/>
                    <a:lstStyle/>
                    <a:p>
                      <a:endParaRPr lang="fr-FR"/>
                    </a:p>
                  </a:txBody>
                  <a:tcPr/>
                </a:tc>
                <a:extLst>
                  <a:ext uri="{0D108BD9-81ED-4DB2-BD59-A6C34878D82A}">
                    <a16:rowId xmlns:a16="http://schemas.microsoft.com/office/drawing/2014/main" val="2543317328"/>
                  </a:ext>
                </a:extLst>
              </a:tr>
            </a:tbl>
          </a:graphicData>
        </a:graphic>
      </p:graphicFrame>
      <p:sp>
        <p:nvSpPr>
          <p:cNvPr id="9" name="Content Placeholder 5">
            <a:extLst>
              <a:ext uri="{FF2B5EF4-FFF2-40B4-BE49-F238E27FC236}">
                <a16:creationId xmlns:a16="http://schemas.microsoft.com/office/drawing/2014/main" id="{93FA48FF-59E2-4898-8492-9E547E9218A9}"/>
              </a:ext>
            </a:extLst>
          </p:cNvPr>
          <p:cNvSpPr>
            <a:spLocks noGrp="1" noChangeArrowheads="1"/>
          </p:cNvSpPr>
          <p:nvPr>
            <p:ph sz="quarter" idx="10"/>
          </p:nvPr>
        </p:nvSpPr>
        <p:spPr bwMode="auto">
          <a:xfrm>
            <a:off x="285012" y="1220126"/>
            <a:ext cx="10258129" cy="5791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457200">
              <a:spcBef>
                <a:spcPct val="0"/>
              </a:spcBef>
              <a:spcAft>
                <a:spcPct val="0"/>
              </a:spcAft>
              <a:buFont typeface="Wingdings" panose="05000000000000000000" pitchFamily="2" charset="2"/>
              <a:buChar char="q"/>
            </a:pPr>
            <a:r>
              <a:rPr lang="en-US" altLang="x-none" dirty="0">
                <a:latin typeface="Candara" panose="020E0502030303020204" pitchFamily="34" charset="0"/>
              </a:rPr>
              <a:t>Choice experiment approach: Attributes and levels</a:t>
            </a:r>
          </a:p>
        </p:txBody>
      </p:sp>
    </p:spTree>
    <p:extLst>
      <p:ext uri="{BB962C8B-B14F-4D97-AF65-F5344CB8AC3E}">
        <p14:creationId xmlns:p14="http://schemas.microsoft.com/office/powerpoint/2010/main" val="1485790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Methods   </a:t>
            </a:r>
          </a:p>
        </p:txBody>
      </p:sp>
      <p:pic>
        <p:nvPicPr>
          <p:cNvPr id="2" name="Picture 2" descr="Logo of IFAD">
            <a:extLst>
              <a:ext uri="{FF2B5EF4-FFF2-40B4-BE49-F238E27FC236}">
                <a16:creationId xmlns:a16="http://schemas.microsoft.com/office/drawing/2014/main" id="{34DF963E-B15D-59E2-F778-E1AE79A6137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368572" y="5998354"/>
            <a:ext cx="1174570" cy="70964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1">
            <a:extLst>
              <a:ext uri="{FF2B5EF4-FFF2-40B4-BE49-F238E27FC236}">
                <a16:creationId xmlns:a16="http://schemas.microsoft.com/office/drawing/2014/main" id="{618D23EB-2C54-CFAA-7EB0-B5191CFEC8CB}"/>
              </a:ext>
            </a:extLst>
          </p:cNvPr>
          <p:cNvPicPr>
            <a:picLocks noChangeAspect="1"/>
          </p:cNvPicPr>
          <p:nvPr/>
        </p:nvPicPr>
        <p:blipFill rotWithShape="1">
          <a:blip r:embed="rId4"/>
          <a:srcRect l="24679" t="35543" r="26655" b="13505"/>
          <a:stretch/>
        </p:blipFill>
        <p:spPr>
          <a:xfrm>
            <a:off x="8381341" y="6081310"/>
            <a:ext cx="982375" cy="615878"/>
          </a:xfrm>
          <a:prstGeom prst="rect">
            <a:avLst/>
          </a:prstGeom>
        </p:spPr>
      </p:pic>
      <p:pic>
        <p:nvPicPr>
          <p:cNvPr id="4" name="Picture 3" descr="A picture containing text, plant, vector graphics&#10;&#10;Description automatically generated">
            <a:extLst>
              <a:ext uri="{FF2B5EF4-FFF2-40B4-BE49-F238E27FC236}">
                <a16:creationId xmlns:a16="http://schemas.microsoft.com/office/drawing/2014/main" id="{CC837991-AE27-1F67-A56E-DA114ED4AA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905764"/>
            <a:ext cx="925634" cy="925634"/>
          </a:xfrm>
          <a:prstGeom prst="rect">
            <a:avLst/>
          </a:prstGeom>
        </p:spPr>
      </p:pic>
      <p:pic>
        <p:nvPicPr>
          <p:cNvPr id="5" name="Picture 4">
            <a:extLst>
              <a:ext uri="{FF2B5EF4-FFF2-40B4-BE49-F238E27FC236}">
                <a16:creationId xmlns:a16="http://schemas.microsoft.com/office/drawing/2014/main" id="{86DE9FDE-57BB-1BE4-CD36-AB7DCF7DE1F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53296" y="-12009"/>
            <a:ext cx="1230132" cy="1230132"/>
          </a:xfrm>
          <a:prstGeom prst="rect">
            <a:avLst/>
          </a:prstGeom>
        </p:spPr>
      </p:pic>
      <p:sp>
        <p:nvSpPr>
          <p:cNvPr id="8" name="Content Placeholder 5">
            <a:extLst>
              <a:ext uri="{FF2B5EF4-FFF2-40B4-BE49-F238E27FC236}">
                <a16:creationId xmlns:a16="http://schemas.microsoft.com/office/drawing/2014/main" id="{113FB589-9B21-47A3-B268-9631338A0209}"/>
              </a:ext>
            </a:extLst>
          </p:cNvPr>
          <p:cNvSpPr>
            <a:spLocks noGrp="1" noChangeArrowheads="1"/>
          </p:cNvSpPr>
          <p:nvPr>
            <p:ph sz="quarter" idx="10"/>
          </p:nvPr>
        </p:nvSpPr>
        <p:spPr bwMode="auto">
          <a:xfrm>
            <a:off x="285012" y="1220126"/>
            <a:ext cx="10258129" cy="5791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457200">
              <a:spcBef>
                <a:spcPct val="0"/>
              </a:spcBef>
              <a:spcAft>
                <a:spcPct val="0"/>
              </a:spcAft>
              <a:buFont typeface="Wingdings" panose="05000000000000000000" pitchFamily="2" charset="2"/>
              <a:buChar char="q"/>
            </a:pPr>
            <a:r>
              <a:rPr lang="en-US" altLang="x-none" dirty="0">
                <a:latin typeface="Candara" panose="020E0502030303020204" pitchFamily="34" charset="0"/>
              </a:rPr>
              <a:t>Choice experiment approach: choice set example</a:t>
            </a:r>
          </a:p>
        </p:txBody>
      </p:sp>
      <p:sp>
        <p:nvSpPr>
          <p:cNvPr id="9" name="TextBox 8">
            <a:extLst>
              <a:ext uri="{FF2B5EF4-FFF2-40B4-BE49-F238E27FC236}">
                <a16:creationId xmlns:a16="http://schemas.microsoft.com/office/drawing/2014/main" id="{8663F03A-77A3-47DE-8DD1-AAA7133A54CF}"/>
              </a:ext>
            </a:extLst>
          </p:cNvPr>
          <p:cNvSpPr txBox="1"/>
          <p:nvPr/>
        </p:nvSpPr>
        <p:spPr bwMode="auto">
          <a:xfrm>
            <a:off x="3249589" y="5377544"/>
            <a:ext cx="4328974"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An example of a choice set options</a:t>
            </a:r>
            <a:endParaRPr lang="fr-FR" dirty="0"/>
          </a:p>
        </p:txBody>
      </p:sp>
      <p:pic>
        <p:nvPicPr>
          <p:cNvPr id="10" name="Picture 9">
            <a:extLst>
              <a:ext uri="{FF2B5EF4-FFF2-40B4-BE49-F238E27FC236}">
                <a16:creationId xmlns:a16="http://schemas.microsoft.com/office/drawing/2014/main" id="{10058E84-B28B-4900-9270-4799DD6E1991}"/>
              </a:ext>
            </a:extLst>
          </p:cNvPr>
          <p:cNvPicPr>
            <a:picLocks noChangeAspect="1"/>
          </p:cNvPicPr>
          <p:nvPr/>
        </p:nvPicPr>
        <p:blipFill>
          <a:blip r:embed="rId7"/>
          <a:stretch>
            <a:fillRect/>
          </a:stretch>
        </p:blipFill>
        <p:spPr>
          <a:xfrm>
            <a:off x="0" y="2826327"/>
            <a:ext cx="3981959" cy="2348632"/>
          </a:xfrm>
          <a:prstGeom prst="rect">
            <a:avLst/>
          </a:prstGeom>
          <a:ln>
            <a:solidFill>
              <a:schemeClr val="tx1"/>
            </a:solidFill>
          </a:ln>
        </p:spPr>
      </p:pic>
      <p:pic>
        <p:nvPicPr>
          <p:cNvPr id="12" name="Picture 11">
            <a:extLst>
              <a:ext uri="{FF2B5EF4-FFF2-40B4-BE49-F238E27FC236}">
                <a16:creationId xmlns:a16="http://schemas.microsoft.com/office/drawing/2014/main" id="{A6C1E865-BC35-428C-BECA-A17DDB6AB394}"/>
              </a:ext>
            </a:extLst>
          </p:cNvPr>
          <p:cNvPicPr>
            <a:picLocks noChangeAspect="1"/>
          </p:cNvPicPr>
          <p:nvPr/>
        </p:nvPicPr>
        <p:blipFill>
          <a:blip r:embed="rId8"/>
          <a:stretch>
            <a:fillRect/>
          </a:stretch>
        </p:blipFill>
        <p:spPr>
          <a:xfrm>
            <a:off x="4119131" y="2826327"/>
            <a:ext cx="4034650" cy="2353308"/>
          </a:xfrm>
          <a:prstGeom prst="rect">
            <a:avLst/>
          </a:prstGeom>
          <a:ln>
            <a:solidFill>
              <a:schemeClr val="tx1"/>
            </a:solidFill>
          </a:ln>
        </p:spPr>
      </p:pic>
      <p:pic>
        <p:nvPicPr>
          <p:cNvPr id="14" name="Picture 13">
            <a:extLst>
              <a:ext uri="{FF2B5EF4-FFF2-40B4-BE49-F238E27FC236}">
                <a16:creationId xmlns:a16="http://schemas.microsoft.com/office/drawing/2014/main" id="{2A2A9103-8A65-4027-A355-E16789E28ED6}"/>
              </a:ext>
            </a:extLst>
          </p:cNvPr>
          <p:cNvPicPr>
            <a:picLocks noChangeAspect="1"/>
          </p:cNvPicPr>
          <p:nvPr/>
        </p:nvPicPr>
        <p:blipFill>
          <a:blip r:embed="rId9"/>
          <a:stretch>
            <a:fillRect/>
          </a:stretch>
        </p:blipFill>
        <p:spPr>
          <a:xfrm>
            <a:off x="8279476" y="2810631"/>
            <a:ext cx="3808253" cy="2369004"/>
          </a:xfrm>
          <a:prstGeom prst="rect">
            <a:avLst/>
          </a:prstGeom>
          <a:ln>
            <a:solidFill>
              <a:schemeClr val="tx1"/>
            </a:solidFill>
          </a:ln>
        </p:spPr>
      </p:pic>
    </p:spTree>
    <p:extLst>
      <p:ext uri="{BB962C8B-B14F-4D97-AF65-F5344CB8AC3E}">
        <p14:creationId xmlns:p14="http://schemas.microsoft.com/office/powerpoint/2010/main" val="3912191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Methods   </a:t>
            </a:r>
          </a:p>
        </p:txBody>
      </p:sp>
      <p:sp>
        <p:nvSpPr>
          <p:cNvPr id="27650" name="Content Placeholder 5">
            <a:extLst>
              <a:ext uri="{FF2B5EF4-FFF2-40B4-BE49-F238E27FC236}">
                <a16:creationId xmlns:a16="http://schemas.microsoft.com/office/drawing/2014/main" id="{28912575-846C-544B-8E33-431B11D6561B}"/>
              </a:ext>
            </a:extLst>
          </p:cNvPr>
          <p:cNvSpPr>
            <a:spLocks noGrp="1" noChangeArrowheads="1"/>
          </p:cNvSpPr>
          <p:nvPr>
            <p:ph sz="quarter" idx="10"/>
          </p:nvPr>
        </p:nvSpPr>
        <p:spPr bwMode="auto">
          <a:xfrm>
            <a:off x="285012" y="631477"/>
            <a:ext cx="6953069" cy="555086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457200">
              <a:lnSpc>
                <a:spcPct val="300000"/>
              </a:lnSpc>
              <a:spcBef>
                <a:spcPct val="0"/>
              </a:spcBef>
              <a:spcAft>
                <a:spcPct val="0"/>
              </a:spcAft>
              <a:buFont typeface="Wingdings" panose="05000000000000000000" pitchFamily="2" charset="2"/>
              <a:buChar char="q"/>
            </a:pPr>
            <a:r>
              <a:rPr lang="en-US" altLang="x-none" dirty="0">
                <a:latin typeface="Candara" panose="020E0502030303020204" pitchFamily="34" charset="0"/>
              </a:rPr>
              <a:t>Data collection</a:t>
            </a:r>
          </a:p>
          <a:p>
            <a:pPr marL="457200" indent="-457200">
              <a:spcBef>
                <a:spcPct val="0"/>
              </a:spcBef>
              <a:spcAft>
                <a:spcPct val="0"/>
              </a:spcAft>
              <a:buClr>
                <a:schemeClr val="accent2">
                  <a:lumMod val="75000"/>
                </a:schemeClr>
              </a:buClr>
              <a:buFont typeface="Wingdings" panose="05000000000000000000" pitchFamily="2" charset="2"/>
              <a:buChar char="§"/>
            </a:pPr>
            <a:r>
              <a:rPr lang="en-US" altLang="x-none" dirty="0">
                <a:latin typeface="Candara" panose="020E0502030303020204" pitchFamily="34" charset="0"/>
              </a:rPr>
              <a:t>June 2022</a:t>
            </a:r>
          </a:p>
          <a:p>
            <a:pPr marL="457200" indent="-457200">
              <a:spcBef>
                <a:spcPct val="0"/>
              </a:spcBef>
              <a:spcAft>
                <a:spcPct val="0"/>
              </a:spcAft>
              <a:buClr>
                <a:schemeClr val="accent2">
                  <a:lumMod val="75000"/>
                </a:schemeClr>
              </a:buClr>
              <a:buFont typeface="Wingdings" panose="05000000000000000000" pitchFamily="2" charset="2"/>
              <a:buChar char="§"/>
            </a:pPr>
            <a:r>
              <a:rPr lang="en-US" altLang="x-none" dirty="0">
                <a:latin typeface="Candara" panose="020E0502030303020204" pitchFamily="34" charset="0"/>
              </a:rPr>
              <a:t>4 trained enumerators </a:t>
            </a:r>
          </a:p>
          <a:p>
            <a:pPr marL="457200" indent="-457200">
              <a:spcBef>
                <a:spcPct val="0"/>
              </a:spcBef>
              <a:spcAft>
                <a:spcPct val="0"/>
              </a:spcAft>
              <a:buClr>
                <a:schemeClr val="accent2">
                  <a:lumMod val="75000"/>
                </a:schemeClr>
              </a:buClr>
              <a:buFont typeface="Wingdings" panose="05000000000000000000" pitchFamily="2" charset="2"/>
              <a:buChar char="§"/>
            </a:pPr>
            <a:r>
              <a:rPr lang="en-US" altLang="x-none" dirty="0">
                <a:latin typeface="Candara" panose="020E0502030303020204" pitchFamily="34" charset="0"/>
              </a:rPr>
              <a:t>Individual face-to-face interview using Open Data Kit (ODK) by phone </a:t>
            </a:r>
          </a:p>
          <a:p>
            <a:pPr marL="457200" indent="-457200">
              <a:spcBef>
                <a:spcPct val="0"/>
              </a:spcBef>
              <a:spcAft>
                <a:spcPct val="0"/>
              </a:spcAft>
              <a:buClr>
                <a:schemeClr val="accent2">
                  <a:lumMod val="75000"/>
                </a:schemeClr>
              </a:buClr>
              <a:buFont typeface="Wingdings" panose="05000000000000000000" pitchFamily="2" charset="2"/>
              <a:buChar char="§"/>
            </a:pPr>
            <a:r>
              <a:rPr lang="en-US" altLang="x-none" dirty="0">
                <a:latin typeface="Candara" panose="020E0502030303020204" pitchFamily="34" charset="0"/>
              </a:rPr>
              <a:t>Questionnaire </a:t>
            </a:r>
          </a:p>
          <a:p>
            <a:pPr marL="1200160" lvl="1" indent="-457200">
              <a:spcBef>
                <a:spcPct val="0"/>
              </a:spcBef>
              <a:spcAft>
                <a:spcPct val="0"/>
              </a:spcAft>
              <a:buClr>
                <a:schemeClr val="accent2">
                  <a:lumMod val="75000"/>
                </a:schemeClr>
              </a:buClr>
              <a:buFont typeface="Wingdings" panose="05000000000000000000" pitchFamily="2" charset="2"/>
              <a:buChar char="§"/>
            </a:pPr>
            <a:r>
              <a:rPr lang="en-US" altLang="x-none" dirty="0">
                <a:latin typeface="Candara" panose="020E0502030303020204" pitchFamily="34" charset="0"/>
              </a:rPr>
              <a:t>Socioeconomic aspects</a:t>
            </a:r>
          </a:p>
          <a:p>
            <a:pPr marL="1200160" lvl="1" indent="-457200">
              <a:spcBef>
                <a:spcPct val="0"/>
              </a:spcBef>
              <a:spcAft>
                <a:spcPct val="0"/>
              </a:spcAft>
              <a:buClr>
                <a:schemeClr val="accent2">
                  <a:lumMod val="75000"/>
                </a:schemeClr>
              </a:buClr>
              <a:buFont typeface="Wingdings" panose="05000000000000000000" pitchFamily="2" charset="2"/>
              <a:buChar char="§"/>
            </a:pPr>
            <a:r>
              <a:rPr lang="en-US" altLang="x-none" dirty="0">
                <a:latin typeface="Candara" panose="020E0502030303020204" pitchFamily="34" charset="0"/>
              </a:rPr>
              <a:t>PPR disease and vaccination characteristics </a:t>
            </a:r>
          </a:p>
          <a:p>
            <a:pPr marL="1200160" lvl="1" indent="-457200">
              <a:spcBef>
                <a:spcPct val="0"/>
              </a:spcBef>
              <a:spcAft>
                <a:spcPct val="0"/>
              </a:spcAft>
              <a:buClr>
                <a:schemeClr val="accent2">
                  <a:lumMod val="75000"/>
                </a:schemeClr>
              </a:buClr>
              <a:buFont typeface="Wingdings" panose="05000000000000000000" pitchFamily="2" charset="2"/>
              <a:buChar char="§"/>
            </a:pPr>
            <a:r>
              <a:rPr lang="en-US" altLang="x-none" dirty="0">
                <a:latin typeface="Candara" panose="020E0502030303020204" pitchFamily="34" charset="0"/>
              </a:rPr>
              <a:t>Choice cards</a:t>
            </a:r>
          </a:p>
        </p:txBody>
      </p:sp>
      <p:pic>
        <p:nvPicPr>
          <p:cNvPr id="2" name="Picture 2" descr="Logo of IFAD">
            <a:extLst>
              <a:ext uri="{FF2B5EF4-FFF2-40B4-BE49-F238E27FC236}">
                <a16:creationId xmlns:a16="http://schemas.microsoft.com/office/drawing/2014/main" id="{34DF963E-B15D-59E2-F778-E1AE79A6137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368572" y="5998354"/>
            <a:ext cx="1174570" cy="70964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1">
            <a:extLst>
              <a:ext uri="{FF2B5EF4-FFF2-40B4-BE49-F238E27FC236}">
                <a16:creationId xmlns:a16="http://schemas.microsoft.com/office/drawing/2014/main" id="{618D23EB-2C54-CFAA-7EB0-B5191CFEC8CB}"/>
              </a:ext>
            </a:extLst>
          </p:cNvPr>
          <p:cNvPicPr>
            <a:picLocks noChangeAspect="1"/>
          </p:cNvPicPr>
          <p:nvPr/>
        </p:nvPicPr>
        <p:blipFill rotWithShape="1">
          <a:blip r:embed="rId4"/>
          <a:srcRect l="24679" t="35543" r="26655" b="13505"/>
          <a:stretch/>
        </p:blipFill>
        <p:spPr>
          <a:xfrm>
            <a:off x="8381341" y="6081310"/>
            <a:ext cx="982375" cy="615878"/>
          </a:xfrm>
          <a:prstGeom prst="rect">
            <a:avLst/>
          </a:prstGeom>
        </p:spPr>
      </p:pic>
      <p:pic>
        <p:nvPicPr>
          <p:cNvPr id="4" name="Picture 3" descr="A picture containing text, plant, vector graphics&#10;&#10;Description automatically generated">
            <a:extLst>
              <a:ext uri="{FF2B5EF4-FFF2-40B4-BE49-F238E27FC236}">
                <a16:creationId xmlns:a16="http://schemas.microsoft.com/office/drawing/2014/main" id="{CC837991-AE27-1F67-A56E-DA114ED4AA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905764"/>
            <a:ext cx="925634" cy="925634"/>
          </a:xfrm>
          <a:prstGeom prst="rect">
            <a:avLst/>
          </a:prstGeom>
        </p:spPr>
      </p:pic>
      <p:pic>
        <p:nvPicPr>
          <p:cNvPr id="5" name="Picture 4">
            <a:extLst>
              <a:ext uri="{FF2B5EF4-FFF2-40B4-BE49-F238E27FC236}">
                <a16:creationId xmlns:a16="http://schemas.microsoft.com/office/drawing/2014/main" id="{86DE9FDE-57BB-1BE4-CD36-AB7DCF7DE1F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53296" y="-12009"/>
            <a:ext cx="1230132" cy="1230132"/>
          </a:xfrm>
          <a:prstGeom prst="rect">
            <a:avLst/>
          </a:prstGeom>
        </p:spPr>
      </p:pic>
      <p:pic>
        <p:nvPicPr>
          <p:cNvPr id="9" name="Picture 8" descr="A couple of men sitting on a blanket looking at a map&#10;&#10;Description automatically generated with low confidence">
            <a:extLst>
              <a:ext uri="{FF2B5EF4-FFF2-40B4-BE49-F238E27FC236}">
                <a16:creationId xmlns:a16="http://schemas.microsoft.com/office/drawing/2014/main" id="{A59ACA99-3027-4997-8F8F-E7BA8F319CBE}"/>
              </a:ext>
            </a:extLst>
          </p:cNvPr>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7358992" y="0"/>
            <a:ext cx="4820224" cy="3155265"/>
          </a:xfrm>
          <a:prstGeom prst="rect">
            <a:avLst/>
          </a:prstGeom>
        </p:spPr>
      </p:pic>
      <p:pic>
        <p:nvPicPr>
          <p:cNvPr id="12" name="Picture 11" descr="A picture containing grass, person&#10;&#10;Description automatically generated">
            <a:extLst>
              <a:ext uri="{FF2B5EF4-FFF2-40B4-BE49-F238E27FC236}">
                <a16:creationId xmlns:a16="http://schemas.microsoft.com/office/drawing/2014/main" id="{AD2B7D25-7619-4434-90B0-24739E17E2F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79537" y="3199333"/>
            <a:ext cx="4799682" cy="3599762"/>
          </a:xfrm>
          <a:prstGeom prst="rect">
            <a:avLst/>
          </a:prstGeom>
        </p:spPr>
      </p:pic>
      <p:sp>
        <p:nvSpPr>
          <p:cNvPr id="10" name="TextBox 9">
            <a:extLst>
              <a:ext uri="{FF2B5EF4-FFF2-40B4-BE49-F238E27FC236}">
                <a16:creationId xmlns:a16="http://schemas.microsoft.com/office/drawing/2014/main" id="{0E055C56-EF6E-4EAB-879B-69F479F56CA9}"/>
              </a:ext>
            </a:extLst>
          </p:cNvPr>
          <p:cNvSpPr txBox="1"/>
          <p:nvPr/>
        </p:nvSpPr>
        <p:spPr bwMode="auto">
          <a:xfrm>
            <a:off x="4923197" y="6182345"/>
            <a:ext cx="2559152"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Enumerators interviewing the farmers</a:t>
            </a:r>
            <a:endParaRPr lang="fr-FR" dirty="0"/>
          </a:p>
        </p:txBody>
      </p:sp>
    </p:spTree>
    <p:extLst>
      <p:ext uri="{BB962C8B-B14F-4D97-AF65-F5344CB8AC3E}">
        <p14:creationId xmlns:p14="http://schemas.microsoft.com/office/powerpoint/2010/main" val="7604240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Methods   </a:t>
            </a:r>
          </a:p>
        </p:txBody>
      </p:sp>
      <p:sp>
        <p:nvSpPr>
          <p:cNvPr id="27650" name="Content Placeholder 5">
            <a:extLst>
              <a:ext uri="{FF2B5EF4-FFF2-40B4-BE49-F238E27FC236}">
                <a16:creationId xmlns:a16="http://schemas.microsoft.com/office/drawing/2014/main" id="{28912575-846C-544B-8E33-431B11D6561B}"/>
              </a:ext>
            </a:extLst>
          </p:cNvPr>
          <p:cNvSpPr>
            <a:spLocks noGrp="1" noChangeArrowheads="1"/>
          </p:cNvSpPr>
          <p:nvPr>
            <p:ph sz="quarter" idx="10"/>
          </p:nvPr>
        </p:nvSpPr>
        <p:spPr bwMode="auto">
          <a:xfrm>
            <a:off x="285012" y="1220126"/>
            <a:ext cx="11041749" cy="4572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457200">
              <a:lnSpc>
                <a:spcPct val="300000"/>
              </a:lnSpc>
              <a:spcBef>
                <a:spcPct val="0"/>
              </a:spcBef>
              <a:spcAft>
                <a:spcPct val="0"/>
              </a:spcAft>
              <a:buFont typeface="Wingdings" panose="05000000000000000000" pitchFamily="2" charset="2"/>
              <a:buChar char="q"/>
            </a:pPr>
            <a:r>
              <a:rPr lang="en-US" altLang="x-none" dirty="0">
                <a:latin typeface="Candara" panose="020E0502030303020204" pitchFamily="34" charset="0"/>
              </a:rPr>
              <a:t>Data analysis </a:t>
            </a:r>
          </a:p>
          <a:p>
            <a:pPr marL="1200160" lvl="1" indent="-457200">
              <a:spcBef>
                <a:spcPct val="0"/>
              </a:spcBef>
              <a:spcAft>
                <a:spcPct val="0"/>
              </a:spcAft>
              <a:buFontTx/>
              <a:buChar char="-"/>
            </a:pPr>
            <a:r>
              <a:rPr lang="en-US" altLang="x-none" dirty="0">
                <a:latin typeface="Candara" panose="020E0502030303020204" pitchFamily="34" charset="0"/>
              </a:rPr>
              <a:t>Descriptive analysis using STATA and Excel: tables and figures</a:t>
            </a:r>
          </a:p>
          <a:p>
            <a:pPr marL="1200160" lvl="1" indent="-457200">
              <a:spcBef>
                <a:spcPct val="0"/>
              </a:spcBef>
              <a:spcAft>
                <a:spcPct val="0"/>
              </a:spcAft>
              <a:buFontTx/>
              <a:buChar char="-"/>
            </a:pPr>
            <a:r>
              <a:rPr lang="en-US" altLang="x-none" dirty="0">
                <a:latin typeface="Candara" panose="020E0502030303020204" pitchFamily="34" charset="0"/>
              </a:rPr>
              <a:t>Choice experiment analysis using SPSS: ongoing</a:t>
            </a:r>
          </a:p>
        </p:txBody>
      </p:sp>
      <p:pic>
        <p:nvPicPr>
          <p:cNvPr id="2" name="Picture 2" descr="Logo of IFAD">
            <a:extLst>
              <a:ext uri="{FF2B5EF4-FFF2-40B4-BE49-F238E27FC236}">
                <a16:creationId xmlns:a16="http://schemas.microsoft.com/office/drawing/2014/main" id="{34DF963E-B15D-59E2-F778-E1AE79A6137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368572" y="5998354"/>
            <a:ext cx="1174570" cy="70964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1">
            <a:extLst>
              <a:ext uri="{FF2B5EF4-FFF2-40B4-BE49-F238E27FC236}">
                <a16:creationId xmlns:a16="http://schemas.microsoft.com/office/drawing/2014/main" id="{618D23EB-2C54-CFAA-7EB0-B5191CFEC8CB}"/>
              </a:ext>
            </a:extLst>
          </p:cNvPr>
          <p:cNvPicPr>
            <a:picLocks noChangeAspect="1"/>
          </p:cNvPicPr>
          <p:nvPr/>
        </p:nvPicPr>
        <p:blipFill rotWithShape="1">
          <a:blip r:embed="rId4"/>
          <a:srcRect l="24679" t="35543" r="26655" b="13505"/>
          <a:stretch/>
        </p:blipFill>
        <p:spPr>
          <a:xfrm>
            <a:off x="8381341" y="6081310"/>
            <a:ext cx="982375" cy="615878"/>
          </a:xfrm>
          <a:prstGeom prst="rect">
            <a:avLst/>
          </a:prstGeom>
        </p:spPr>
      </p:pic>
      <p:pic>
        <p:nvPicPr>
          <p:cNvPr id="4" name="Picture 3" descr="A picture containing text, plant, vector graphics&#10;&#10;Description automatically generated">
            <a:extLst>
              <a:ext uri="{FF2B5EF4-FFF2-40B4-BE49-F238E27FC236}">
                <a16:creationId xmlns:a16="http://schemas.microsoft.com/office/drawing/2014/main" id="{CC837991-AE27-1F67-A56E-DA114ED4AA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905764"/>
            <a:ext cx="925634" cy="925634"/>
          </a:xfrm>
          <a:prstGeom prst="rect">
            <a:avLst/>
          </a:prstGeom>
        </p:spPr>
      </p:pic>
      <p:pic>
        <p:nvPicPr>
          <p:cNvPr id="5" name="Picture 4">
            <a:extLst>
              <a:ext uri="{FF2B5EF4-FFF2-40B4-BE49-F238E27FC236}">
                <a16:creationId xmlns:a16="http://schemas.microsoft.com/office/drawing/2014/main" id="{86DE9FDE-57BB-1BE4-CD36-AB7DCF7DE1F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53296" y="-12009"/>
            <a:ext cx="1230132" cy="1230132"/>
          </a:xfrm>
          <a:prstGeom prst="rect">
            <a:avLst/>
          </a:prstGeom>
        </p:spPr>
      </p:pic>
    </p:spTree>
    <p:extLst>
      <p:ext uri="{BB962C8B-B14F-4D97-AF65-F5344CB8AC3E}">
        <p14:creationId xmlns:p14="http://schemas.microsoft.com/office/powerpoint/2010/main" val="935537389"/>
      </p:ext>
    </p:extLst>
  </p:cSld>
  <p:clrMapOvr>
    <a:masterClrMapping/>
  </p:clrMapOvr>
</p:sld>
</file>

<file path=ppt/theme/theme1.xml><?xml version="1.0" encoding="utf-8"?>
<a:theme xmlns:a="http://schemas.openxmlformats.org/drawingml/2006/main" name="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  Read-Only" id="{67C61EE9-E88D-4F7E-9462-2AF102803C1B}" vid="{5B8A186B-13A0-4843-B71D-E391B8CF91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Formative Research</Template>
  <TotalTime>0</TotalTime>
  <Words>1409</Words>
  <Application>Microsoft Office PowerPoint</Application>
  <PresentationFormat>Widescreen</PresentationFormat>
  <Paragraphs>382</Paragraphs>
  <Slides>23</Slides>
  <Notes>22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23</vt:i4>
      </vt:variant>
    </vt:vector>
  </HeadingPairs>
  <TitlesOfParts>
    <vt:vector size="31" baseType="lpstr">
      <vt:lpstr>Arial</vt:lpstr>
      <vt:lpstr>Calibri</vt:lpstr>
      <vt:lpstr>Calibri Light</vt:lpstr>
      <vt:lpstr>Candara</vt:lpstr>
      <vt:lpstr>Courier New</vt:lpstr>
      <vt:lpstr>Wingdings</vt:lpstr>
      <vt:lpstr>ilri_powerpoint_template_apr2013</vt:lpstr>
      <vt:lpstr>Office Theme</vt:lpstr>
      <vt:lpstr>Willingness to vaccinate and willingness to pay for vaccination against peste des petits ruminants in Linguère, Senegal</vt:lpstr>
      <vt:lpstr>Outline  </vt:lpstr>
      <vt:lpstr>Introduction</vt:lpstr>
      <vt:lpstr>Methods   </vt:lpstr>
      <vt:lpstr>Methods   </vt:lpstr>
      <vt:lpstr>Methods   </vt:lpstr>
      <vt:lpstr>Methods   </vt:lpstr>
      <vt:lpstr>Methods   </vt:lpstr>
      <vt:lpstr>Methods   </vt:lpstr>
      <vt:lpstr>Results    </vt:lpstr>
      <vt:lpstr>Results    </vt:lpstr>
      <vt:lpstr>Results    </vt:lpstr>
      <vt:lpstr>Results    </vt:lpstr>
      <vt:lpstr>Results    </vt:lpstr>
      <vt:lpstr>Results    </vt:lpstr>
      <vt:lpstr>Results    </vt:lpstr>
      <vt:lpstr>Results</vt:lpstr>
      <vt:lpstr>Results</vt:lpstr>
      <vt:lpstr>Results</vt:lpstr>
      <vt:lpstr>Conclusion – What did we learn ?</vt:lpstr>
      <vt:lpstr>Thanks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2022-12-13T11:36:25Z</dcterms:created>
  <dcterms:modified xsi:type="dcterms:W3CDTF">2022-12-16T12:03:01Z</dcterms:modified>
</cp:coreProperties>
</file>