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16"/>
  </p:notesMasterIdLst>
  <p:handoutMasterIdLst>
    <p:handoutMasterId r:id="rId17"/>
  </p:handoutMasterIdLst>
  <p:sldIdLst>
    <p:sldId id="256" r:id="rId3"/>
    <p:sldId id="357" r:id="rId4"/>
    <p:sldId id="358" r:id="rId5"/>
    <p:sldId id="351" r:id="rId6"/>
    <p:sldId id="347" r:id="rId7"/>
    <p:sldId id="349" r:id="rId8"/>
    <p:sldId id="354" r:id="rId9"/>
    <p:sldId id="334" r:id="rId10"/>
    <p:sldId id="343" r:id="rId11"/>
    <p:sldId id="356" r:id="rId12"/>
    <p:sldId id="336" r:id="rId13"/>
    <p:sldId id="264" r:id="rId14"/>
    <p:sldId id="257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EC821C"/>
    <a:srgbClr val="156635"/>
    <a:srgbClr val="762123"/>
    <a:srgbClr val="CBF5DC"/>
    <a:srgbClr val="93E9B6"/>
    <a:srgbClr val="F6C798"/>
    <a:srgbClr val="E49C9E"/>
    <a:srgbClr val="156834"/>
    <a:srgbClr val="DA78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99" autoAdjust="0"/>
    <p:restoredTop sz="93381" autoAdjust="0"/>
  </p:normalViewPr>
  <p:slideViewPr>
    <p:cSldViewPr>
      <p:cViewPr varScale="1">
        <p:scale>
          <a:sx n="114" d="100"/>
          <a:sy n="114" d="100"/>
        </p:scale>
        <p:origin x="134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4/19/2018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ESA Africa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24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5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52400" y="1676400"/>
            <a:ext cx="8610600" cy="1447800"/>
          </a:xfrm>
        </p:spPr>
        <p:txBody>
          <a:bodyPr/>
          <a:lstStyle/>
          <a:p>
            <a:r>
              <a:rPr lang="en-GB" sz="2800" b="1" dirty="0">
                <a:latin typeface="+mn-lt"/>
              </a:rPr>
              <a:t>Long-term trends of rainfall identify priority zones for targeting climate smart agricultural technologies in East and South Africa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62000" y="3200400"/>
            <a:ext cx="7391400" cy="838200"/>
          </a:xfrm>
        </p:spPr>
        <p:txBody>
          <a:bodyPr/>
          <a:lstStyle/>
          <a:p>
            <a:r>
              <a:rPr lang="en-US" sz="2000" dirty="0">
                <a:latin typeface="+mn-lt"/>
              </a:rPr>
              <a:t>Francis Muthoni (IITA)</a:t>
            </a:r>
            <a:r>
              <a:rPr lang="da-DK" sz="2000" dirty="0">
                <a:latin typeface="+mn-lt"/>
              </a:rPr>
              <a:t>,</a:t>
            </a:r>
            <a:r>
              <a:rPr lang="en-US" sz="2000" dirty="0">
                <a:latin typeface="+mn-lt"/>
              </a:rPr>
              <a:t> </a:t>
            </a:r>
            <a:r>
              <a:rPr lang="en-GB" sz="2000" dirty="0">
                <a:latin typeface="+mn-lt"/>
              </a:rPr>
              <a:t>Vincent </a:t>
            </a:r>
            <a:r>
              <a:rPr lang="en-GB" sz="2000" dirty="0" err="1">
                <a:latin typeface="+mn-lt"/>
              </a:rPr>
              <a:t>Odongo</a:t>
            </a:r>
            <a:r>
              <a:rPr lang="en-GB" sz="2000" dirty="0">
                <a:latin typeface="+mn-lt"/>
              </a:rPr>
              <a:t> (Wageningen University)</a:t>
            </a:r>
            <a:r>
              <a:rPr lang="da-DK" sz="2000" dirty="0">
                <a:latin typeface="+mn-lt"/>
              </a:rPr>
              <a:t>, Justus Ochieng (WorldVeg) and Irmgard Hoeschle-Zeledon (IITA)</a:t>
            </a:r>
            <a:endParaRPr lang="en-US" sz="2000" dirty="0">
              <a:latin typeface="+mn-lt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FB37266E-D37C-1E44-9517-766B080A1B25}"/>
              </a:ext>
            </a:extLst>
          </p:cNvPr>
          <p:cNvSpPr txBox="1">
            <a:spLocks/>
          </p:cNvSpPr>
          <p:nvPr/>
        </p:nvSpPr>
        <p:spPr>
          <a:xfrm>
            <a:off x="914400" y="4876800"/>
            <a:ext cx="7391400" cy="838200"/>
          </a:xfrm>
          <a:prstGeom prst="rect">
            <a:avLst/>
          </a:prstGeom>
        </p:spPr>
        <p:txBody>
          <a:bodyPr/>
          <a:lstStyle>
            <a:lvl1pPr marL="114300" indent="0" algn="ctr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200" kern="1200">
                <a:solidFill>
                  <a:schemeClr val="tx1"/>
                </a:solidFill>
                <a:latin typeface="Gill Sans" pitchFamily="34" charset="0"/>
                <a:ea typeface="+mn-ea"/>
                <a:cs typeface="+mn-cs"/>
              </a:defRPr>
            </a:lvl1pPr>
            <a:lvl2pPr marL="41148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724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rgbClr val="156734"/>
              </a:buClr>
              <a:buFont typeface="Wingdings" pitchFamily="2" charset="2"/>
              <a:buChar char="§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+mn-lt"/>
              </a:rPr>
              <a:t>European Geosciences Union General Assembly 2018 </a:t>
            </a:r>
          </a:p>
          <a:p>
            <a:r>
              <a:rPr lang="en-US" sz="2000" dirty="0">
                <a:latin typeface="+mn-lt"/>
              </a:rPr>
              <a:t>Vienna, Austria, 8 -13 April 2018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97278"/>
            <a:ext cx="79248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Trends for monthly rainfall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1600200"/>
            <a:ext cx="861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Increasing trend for NDJ rain in South-west Zambia coincide with main planting season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Increase trend in northern  Lake Victoria basin in October during short rain season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285999"/>
            <a:ext cx="5943600" cy="42950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324600" y="3101876"/>
            <a:ext cx="2667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Pronounced decrease in December and April rains in Central and Southern Kenya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Decrease in JJAS rain reveals more drier seasons in Tanzania and Zambia</a:t>
            </a:r>
          </a:p>
        </p:txBody>
      </p:sp>
    </p:spTree>
    <p:extLst>
      <p:ext uri="{BB962C8B-B14F-4D97-AF65-F5344CB8AC3E}">
        <p14:creationId xmlns:p14="http://schemas.microsoft.com/office/powerpoint/2010/main" val="3734523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/>
              <a:t>Conclusions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2057400"/>
            <a:ext cx="8305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 algn="just">
              <a:buFont typeface="Wingdings" panose="05000000000000000000" pitchFamily="2" charset="2"/>
              <a:buChar char="§"/>
            </a:pPr>
            <a:r>
              <a:rPr lang="en-GB" sz="2400" dirty="0"/>
              <a:t>CHIRPs-v2 provide accurate high spatial-temporal resolution data on rainfall distribution patterns in ESA region</a:t>
            </a:r>
          </a:p>
          <a:p>
            <a:pPr marL="285750" lvl="1" indent="-285750" algn="just"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285750" lvl="1" indent="-285750" algn="just">
              <a:buFont typeface="Wingdings" panose="05000000000000000000" pitchFamily="2" charset="2"/>
              <a:buChar char="§"/>
            </a:pPr>
            <a:r>
              <a:rPr lang="en-GB" sz="2400" dirty="0"/>
              <a:t>High inter-annual variability in rainfall is indicative of increasing frequency of extreme rainfall events in ESA region</a:t>
            </a:r>
          </a:p>
          <a:p>
            <a:pPr marL="285750" lvl="1" indent="-285750" algn="just"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285750" lvl="1" indent="-285750" algn="just">
              <a:buFont typeface="Wingdings" panose="05000000000000000000" pitchFamily="2" charset="2"/>
              <a:buChar char="§"/>
            </a:pPr>
            <a:r>
              <a:rPr lang="en-GB" sz="2400" dirty="0"/>
              <a:t>Annual rainfall in Zambia revealed an increasing trajectory compared to decreasing trajectory in the other 6 countries</a:t>
            </a:r>
          </a:p>
          <a:p>
            <a:pPr marL="285750" lvl="1" indent="-285750" algn="just"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285750" lvl="1" indent="-285750" algn="just">
              <a:buFont typeface="Wingdings" panose="05000000000000000000" pitchFamily="2" charset="2"/>
              <a:buChar char="§"/>
            </a:pPr>
            <a:r>
              <a:rPr lang="en-GB" sz="2400" dirty="0"/>
              <a:t>Observed magnitude and direction of rainfall trends provide spatial evidence for targeting appropriate CSA technologies </a:t>
            </a:r>
          </a:p>
        </p:txBody>
      </p:sp>
    </p:spTree>
    <p:extLst>
      <p:ext uri="{BB962C8B-B14F-4D97-AF65-F5344CB8AC3E}">
        <p14:creationId xmlns:p14="http://schemas.microsoft.com/office/powerpoint/2010/main" val="1866050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99905" y="1524000"/>
            <a:ext cx="7620000" cy="1295400"/>
          </a:xfrm>
        </p:spPr>
        <p:txBody>
          <a:bodyPr/>
          <a:lstStyle/>
          <a:p>
            <a:pPr algn="ctr"/>
            <a:r>
              <a:rPr lang="en-US" sz="2400" i="1" dirty="0">
                <a:solidFill>
                  <a:srgbClr val="FF0000"/>
                </a:solidFill>
                <a:latin typeface="Calibri" panose="020F0502020204030204" pitchFamily="34" charset="0"/>
              </a:rPr>
              <a:t>Enhancing partnership among Africa RISING and NAFAKA Programs for fast tracking delivery and scaling of agricultural technologies in Tanzania</a:t>
            </a:r>
            <a:endParaRPr lang="en-GB" sz="2400" i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486" y="3133725"/>
            <a:ext cx="3368714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533400" y="4572000"/>
            <a:ext cx="8153400" cy="1752600"/>
            <a:chOff x="533400" y="4495800"/>
            <a:chExt cx="7924800" cy="17526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6822" y="5352843"/>
              <a:ext cx="685800" cy="7576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48587" y="5486400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1" descr="P:\logos\c\cimmyt\CIMMYT Logo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5987" y="5438502"/>
              <a:ext cx="960835" cy="7206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AVRDC – The World Vegetable Center — avrdc.org"/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856"/>
            <a:stretch/>
          </p:blipFill>
          <p:spPr bwMode="auto">
            <a:xfrm>
              <a:off x="2262187" y="5529535"/>
              <a:ext cx="1967073" cy="5385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3387" y="5572403"/>
              <a:ext cx="1569447" cy="675997"/>
            </a:xfrm>
            <a:prstGeom prst="rect">
              <a:avLst/>
            </a:prstGeom>
          </p:spPr>
        </p:pic>
        <p:pic>
          <p:nvPicPr>
            <p:cNvPr id="11" name="Picture 10" descr="\\nas\DATA\MMU\1Publishing_service\50YEARS_Anniversary\50YEARS_logos\IITA TAA new logo.png"/>
            <p:cNvPicPr/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657600" y="4495800"/>
              <a:ext cx="1957744" cy="7046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5"/>
            <p:cNvPicPr/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5551612"/>
              <a:ext cx="1676400" cy="51648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3917521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1752600"/>
            <a:ext cx="845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/>
              <a:t>Rain-fed farming systems experience greater impacts of climate change and variability </a:t>
            </a:r>
            <a:endParaRPr lang="en-GB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209801"/>
            <a:ext cx="5181600" cy="2743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/>
              <a:t>Problem</a:t>
            </a:r>
          </a:p>
        </p:txBody>
      </p:sp>
      <p:sp>
        <p:nvSpPr>
          <p:cNvPr id="5" name="Rectangle 4"/>
          <p:cNvSpPr/>
          <p:nvPr/>
        </p:nvSpPr>
        <p:spPr>
          <a:xfrm>
            <a:off x="304800" y="5029200"/>
            <a:ext cx="861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/>
              <a:t>Understanding long term trends in rainfall inform future trajectories </a:t>
            </a:r>
          </a:p>
          <a:p>
            <a:pPr marL="742950" lvl="1" indent="-285750" algn="just">
              <a:buFont typeface="Wingdings" panose="05000000000000000000" pitchFamily="2" charset="2"/>
              <a:buChar char="§"/>
            </a:pPr>
            <a:r>
              <a:rPr lang="en-GB" dirty="0"/>
              <a:t>Support evidence-based targeting of climate smart agricultural (CSA) technologies 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/>
              <a:t>Detection of spatial-temporal trends for rainfall in Africa hindered by sparse distribution of gauge stations and numerous gaps in gauged data</a:t>
            </a:r>
          </a:p>
        </p:txBody>
      </p:sp>
    </p:spTree>
    <p:extLst>
      <p:ext uri="{BB962C8B-B14F-4D97-AF65-F5344CB8AC3E}">
        <p14:creationId xmlns:p14="http://schemas.microsoft.com/office/powerpoint/2010/main" val="2832172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305800" cy="838200"/>
          </a:xfrm>
        </p:spPr>
        <p:txBody>
          <a:bodyPr>
            <a:normAutofit/>
          </a:bodyPr>
          <a:lstStyle/>
          <a:p>
            <a:r>
              <a:rPr lang="en-GB" sz="3000" b="1" dirty="0"/>
              <a:t>Objective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1981200"/>
            <a:ext cx="84582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en-GB" dirty="0"/>
              <a:t>Investigate long-term variability and trends (1981 - 2017) in rainfall in East and Southern Africa using remote sensing data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endParaRPr lang="en-GB" dirty="0"/>
          </a:p>
          <a:p>
            <a:pPr algn="just"/>
            <a:r>
              <a:rPr lang="en-GB" sz="2200" b="1" dirty="0"/>
              <a:t>Specific objectives</a:t>
            </a:r>
            <a:r>
              <a:rPr lang="en-GB" sz="2200" dirty="0"/>
              <a:t> </a:t>
            </a:r>
          </a:p>
          <a:p>
            <a:pPr algn="just"/>
            <a:endParaRPr lang="en-GB" dirty="0"/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en-GB" dirty="0"/>
              <a:t>Validate CHIRPS-v2 satellite rainfall estimate with rain gauge data</a:t>
            </a: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en-GB" dirty="0"/>
              <a:t>Map long-term variability in monthly and annual precipitation  </a:t>
            </a:r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endParaRPr lang="en-GB" dirty="0"/>
          </a:p>
          <a:p>
            <a:pPr marL="285750" lvl="0" indent="-285750" algn="just">
              <a:buFont typeface="Wingdings" panose="05000000000000000000" pitchFamily="2" charset="2"/>
              <a:buChar char="§"/>
            </a:pPr>
            <a:r>
              <a:rPr lang="en-GB" dirty="0"/>
              <a:t>Determine magnitude and significance of monotonic trends in rainfall</a:t>
            </a:r>
          </a:p>
        </p:txBody>
      </p:sp>
    </p:spTree>
    <p:extLst>
      <p:ext uri="{BB962C8B-B14F-4D97-AF65-F5344CB8AC3E}">
        <p14:creationId xmlns:p14="http://schemas.microsoft.com/office/powerpoint/2010/main" val="2050208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219200"/>
            <a:ext cx="8229600" cy="685800"/>
          </a:xfrm>
        </p:spPr>
        <p:txBody>
          <a:bodyPr>
            <a:normAutofit/>
          </a:bodyPr>
          <a:lstStyle/>
          <a:p>
            <a:r>
              <a:rPr lang="en-US" sz="3200" b="1" dirty="0"/>
              <a:t>Study Area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914400" y="1828800"/>
            <a:ext cx="7772400" cy="4932523"/>
            <a:chOff x="685800" y="1828800"/>
            <a:chExt cx="7772400" cy="4932523"/>
          </a:xfrm>
        </p:grpSpPr>
        <p:sp>
          <p:nvSpPr>
            <p:cNvPr id="4" name="TextBox 3"/>
            <p:cNvSpPr txBox="1"/>
            <p:nvPr/>
          </p:nvSpPr>
          <p:spPr>
            <a:xfrm>
              <a:off x="5105400" y="3124200"/>
              <a:ext cx="33528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sz="2200" dirty="0">
                  <a:solidFill>
                    <a:srgbClr val="00B0F0"/>
                  </a:solidFill>
                </a:rPr>
                <a:t>Bimodal rainfall pattern</a:t>
              </a:r>
            </a:p>
            <a:p>
              <a:pPr marL="742950" lvl="1" indent="-285750">
                <a:buFont typeface="Wingdings" panose="05000000000000000000" pitchFamily="2" charset="2"/>
                <a:buChar char="§"/>
              </a:pPr>
              <a:r>
                <a:rPr lang="en-GB" sz="2200" dirty="0">
                  <a:solidFill>
                    <a:srgbClr val="00B0F0"/>
                  </a:solidFill>
                </a:rPr>
                <a:t>Long rains – MAM</a:t>
              </a:r>
            </a:p>
            <a:p>
              <a:pPr marL="742950" lvl="1" indent="-285750">
                <a:buFont typeface="Wingdings" panose="05000000000000000000" pitchFamily="2" charset="2"/>
                <a:buChar char="§"/>
              </a:pPr>
              <a:r>
                <a:rPr lang="en-GB" sz="2200" dirty="0">
                  <a:solidFill>
                    <a:srgbClr val="00B0F0"/>
                  </a:solidFill>
                </a:rPr>
                <a:t>Short rains - OND</a:t>
              </a:r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828800"/>
              <a:ext cx="4191000" cy="4932523"/>
            </a:xfrm>
            <a:prstGeom prst="rect">
              <a:avLst/>
            </a:prstGeom>
          </p:spPr>
        </p:pic>
        <p:sp>
          <p:nvSpPr>
            <p:cNvPr id="12" name="Right Brace 11"/>
            <p:cNvSpPr/>
            <p:nvPr/>
          </p:nvSpPr>
          <p:spPr>
            <a:xfrm>
              <a:off x="4648200" y="2286000"/>
              <a:ext cx="381000" cy="2057400"/>
            </a:xfrm>
            <a:prstGeom prst="rightBrace">
              <a:avLst/>
            </a:prstGeom>
            <a:ln w="22225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Left Brace 16"/>
            <p:cNvSpPr/>
            <p:nvPr/>
          </p:nvSpPr>
          <p:spPr>
            <a:xfrm rot="10800000">
              <a:off x="4648200" y="4419598"/>
              <a:ext cx="457200" cy="1981201"/>
            </a:xfrm>
            <a:prstGeom prst="leftBrac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105400" y="5250359"/>
              <a:ext cx="33528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sz="2200" dirty="0">
                  <a:solidFill>
                    <a:srgbClr val="00B050"/>
                  </a:solidFill>
                </a:rPr>
                <a:t>Unimodal rainfall pattern </a:t>
              </a:r>
            </a:p>
            <a:p>
              <a:pPr marL="742950" lvl="1" indent="-285750">
                <a:buFont typeface="Wingdings" panose="05000000000000000000" pitchFamily="2" charset="2"/>
                <a:buChar char="§"/>
              </a:pPr>
              <a:r>
                <a:rPr lang="en-GB" sz="2200" dirty="0">
                  <a:solidFill>
                    <a:srgbClr val="00B050"/>
                  </a:solidFill>
                </a:rPr>
                <a:t>ONDJFMAM months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341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072" y="1219198"/>
            <a:ext cx="89154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Validating satellite rainfall with gauge data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0918" y="1754858"/>
            <a:ext cx="8476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88% agreement between monthly CHIRPS-v2 and gauge rainfall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CHIRPS-v2 overestimate low intensity &amp; underestimate high intensity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38400"/>
            <a:ext cx="4531678" cy="4343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0" y="3810000"/>
            <a:ext cx="3733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CHIRPS-v2 offer new opportunity for monitoring spatial-temporal variation in droughts and floods in data sparse regions</a:t>
            </a:r>
          </a:p>
        </p:txBody>
      </p:sp>
    </p:spTree>
    <p:extLst>
      <p:ext uri="{BB962C8B-B14F-4D97-AF65-F5344CB8AC3E}">
        <p14:creationId xmlns:p14="http://schemas.microsoft.com/office/powerpoint/2010/main" val="3550499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072" y="1219198"/>
            <a:ext cx="89154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Long-term mean annual rainfall </a:t>
            </a:r>
          </a:p>
        </p:txBody>
      </p:sp>
      <p:sp>
        <p:nvSpPr>
          <p:cNvPr id="3" name="Rectangle 2"/>
          <p:cNvSpPr/>
          <p:nvPr/>
        </p:nvSpPr>
        <p:spPr>
          <a:xfrm>
            <a:off x="457200" y="1752600"/>
            <a:ext cx="8229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Annual rainfall reveal high spatial temporal variation with most dry conditions in north and eastern Kenya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381732"/>
            <a:ext cx="4953000" cy="424766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34000" y="3655874"/>
            <a:ext cx="3581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Highest annual rainfall values recorded around mountain peaks: Mt. Kilimanjaro, in Tanzania, Mt. Kenya and Aberdare Ranges in Kenya, Mt. Elgon in Uganda</a:t>
            </a:r>
          </a:p>
        </p:txBody>
      </p:sp>
    </p:spTree>
    <p:extLst>
      <p:ext uri="{BB962C8B-B14F-4D97-AF65-F5344CB8AC3E}">
        <p14:creationId xmlns:p14="http://schemas.microsoft.com/office/powerpoint/2010/main" val="703450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072" y="1219198"/>
            <a:ext cx="89154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Long-term trends in monthly rainfall </a:t>
            </a:r>
          </a:p>
        </p:txBody>
      </p:sp>
      <p:sp>
        <p:nvSpPr>
          <p:cNvPr id="3" name="Rectangle 2"/>
          <p:cNvSpPr/>
          <p:nvPr/>
        </p:nvSpPr>
        <p:spPr>
          <a:xfrm>
            <a:off x="304800" y="1828800"/>
            <a:ext cx="854075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June to September is dry season (&lt;30 mm) except in Uganda and western Kenya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Understanding long term patterns in monthly rainfall inform agro-advisory services on cropping calendar activities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440" y="2705518"/>
            <a:ext cx="5000959" cy="407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01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072" y="1219198"/>
            <a:ext cx="8567928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Variability (CV) in annual and monthly rainfall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1754858"/>
            <a:ext cx="85694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/>
              <a:t>High seasonality especially in drier regions indicative of frequent extreme events like droughts  </a:t>
            </a:r>
            <a:endParaRPr lang="en-GB" sz="2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41" y="2573846"/>
            <a:ext cx="3379759" cy="41317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970" y="2634477"/>
            <a:ext cx="4994629" cy="407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62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97278"/>
            <a:ext cx="6019800" cy="685802"/>
          </a:xfrm>
        </p:spPr>
        <p:txBody>
          <a:bodyPr>
            <a:noAutofit/>
          </a:bodyPr>
          <a:lstStyle/>
          <a:p>
            <a:r>
              <a:rPr lang="en-US" sz="3000" b="1" dirty="0"/>
              <a:t>Monotonic trends for annual rainfall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1000" y="1600200"/>
            <a:ext cx="861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Largest contiguous zones with significant increase in annual rainfall occurred in SW. Zambia and Lake Victoria basin between Kenya and Uganda.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Highest significant decrease in annual rainfall recorded at Mt Kilimanjaro in Tanzania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909" y="2590800"/>
            <a:ext cx="7569343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9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RISING_presentation_template_Global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AfricaRISING_presentation_template_Global</Template>
  <TotalTime>12747</TotalTime>
  <Words>497</Words>
  <Application>Microsoft Office PowerPoint</Application>
  <PresentationFormat>On-screen Show (4:3)</PresentationFormat>
  <Paragraphs>60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Gill Sans</vt:lpstr>
      <vt:lpstr>Wingdings</vt:lpstr>
      <vt:lpstr>AfricaRISING_presentation_template_Global</vt:lpstr>
      <vt:lpstr>1_Custom Design</vt:lpstr>
      <vt:lpstr>PowerPoint Presentation</vt:lpstr>
      <vt:lpstr>Problem</vt:lpstr>
      <vt:lpstr>Objective</vt:lpstr>
      <vt:lpstr>Study Area</vt:lpstr>
      <vt:lpstr>Validating satellite rainfall with gauge data </vt:lpstr>
      <vt:lpstr>Long-term mean annual rainfall </vt:lpstr>
      <vt:lpstr>Long-term trends in monthly rainfall </vt:lpstr>
      <vt:lpstr>Variability (CV) in annual and monthly rainfall</vt:lpstr>
      <vt:lpstr>Monotonic trends for annual rainfall</vt:lpstr>
      <vt:lpstr>Trends for monthly rainfall</vt:lpstr>
      <vt:lpstr>Conclusions</vt:lpstr>
      <vt:lpstr>Enhancing partnership among Africa RISING and NAFAKA Programs for fast tracking delivery and scaling of agricultural technologies in Tanzania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Fransis_Muthoni</dc:creator>
  <cp:lastModifiedBy>Mulat, Bizuwork (ILRI)</cp:lastModifiedBy>
  <cp:revision>537</cp:revision>
  <cp:lastPrinted>2011-10-06T11:45:23Z</cp:lastPrinted>
  <dcterms:created xsi:type="dcterms:W3CDTF">2016-04-20T08:27:09Z</dcterms:created>
  <dcterms:modified xsi:type="dcterms:W3CDTF">2018-04-19T08:24:20Z</dcterms:modified>
</cp:coreProperties>
</file>