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4"/>
  </p:notesMasterIdLst>
  <p:handoutMasterIdLst>
    <p:handoutMasterId r:id="rId15"/>
  </p:handoutMasterIdLst>
  <p:sldIdLst>
    <p:sldId id="639" r:id="rId5"/>
    <p:sldId id="552" r:id="rId6"/>
    <p:sldId id="628" r:id="rId7"/>
    <p:sldId id="632" r:id="rId8"/>
    <p:sldId id="629" r:id="rId9"/>
    <p:sldId id="633" r:id="rId10"/>
    <p:sldId id="627" r:id="rId11"/>
    <p:sldId id="631" r:id="rId12"/>
    <p:sldId id="340" r:id="rId1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6100"/>
    <a:srgbClr val="000000"/>
    <a:srgbClr val="99D99C"/>
    <a:srgbClr val="79CD7D"/>
    <a:srgbClr val="53672B"/>
    <a:srgbClr val="749882"/>
    <a:srgbClr val="738A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324" y="4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899" y="0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1852E84D-20E4-492C-A08D-5556568C5F87}" type="datetimeFigureOut">
              <a:rPr lang="de-CH" smtClean="0"/>
              <a:t>01.10.2019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716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899" y="9428716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00A57C43-AF24-400A-B7B5-7ACF9A012BE7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48122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5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8055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0E560CF4-7A56-4CD1-9740-C3F89E41847B}" type="datetimeFigureOut">
              <a:rPr lang="en-GB" smtClean="0"/>
              <a:pPr/>
              <a:t>01/10/2019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568" tIns="45784" rIns="91568" bIns="4578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8054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6" y="9428585"/>
            <a:ext cx="2945659" cy="498054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2573ADB7-77CD-4ED1-89B6-CB5F692F9ED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937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3ADB7-77CD-4ED1-89B6-CB5F692F9ED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031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FF36A3-CD41-4283-8367-0402E1698230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AF2FD-B4D4-459F-9F64-40B2C815375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3392" y="476672"/>
            <a:ext cx="10972800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7559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9AF47F-F0F9-4E10-947A-6086F3B05731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9BCDF-3CA1-4651-8BDE-22ACF8FA351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480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056A91-D9C1-4944-9AB4-5828BEB109E5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34DA5-D066-4640-B729-2BCF7A5591C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130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more info and 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12700" y="2303465"/>
            <a:ext cx="1219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2400" i="1" dirty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6" name="Rectangle 6"/>
          <p:cNvSpPr>
            <a:spLocks noChangeArrowheads="1"/>
          </p:cNvSpPr>
          <p:nvPr userDrawn="1"/>
        </p:nvSpPr>
        <p:spPr bwMode="auto">
          <a:xfrm>
            <a:off x="3060700" y="3149602"/>
            <a:ext cx="6096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buClr>
                <a:srgbClr val="5F0500"/>
              </a:buClr>
            </a:pPr>
            <a:r>
              <a:rPr lang="en-US" altLang="en-US" sz="2400">
                <a:solidFill>
                  <a:srgbClr val="762123"/>
                </a:solidFill>
                <a:latin typeface="Calibri" pitchFamily="34" charset="0"/>
                <a:cs typeface="Arial" charset="0"/>
              </a:rPr>
              <a:t>ilri.org</a:t>
            </a:r>
          </a:p>
        </p:txBody>
      </p:sp>
    </p:spTree>
    <p:extLst>
      <p:ext uri="{BB962C8B-B14F-4D97-AF65-F5344CB8AC3E}">
        <p14:creationId xmlns:p14="http://schemas.microsoft.com/office/powerpoint/2010/main" val="3674670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476672"/>
            <a:ext cx="10972800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Courier New" pitchFamily="49" charset="0"/>
              <a:buChar char="o"/>
              <a:defRPr sz="2400"/>
            </a:lvl1pPr>
            <a:lvl2pPr>
              <a:buFont typeface="Arial" pitchFamily="34" charset="0"/>
              <a:buChar char="•"/>
              <a:defRPr sz="2000"/>
            </a:lvl2pPr>
            <a:lvl3pPr>
              <a:defRPr sz="2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E016DB-E62E-4E90-AA75-A1507ED9A69F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189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fld id="{12C9BCDF-3CA1-4651-8BDE-22ACF8FA351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640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3527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3392" y="332656"/>
            <a:ext cx="10972800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8008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23392" y="332656"/>
            <a:ext cx="10972800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671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 userDrawn="1"/>
        </p:nvSpPr>
        <p:spPr>
          <a:xfrm>
            <a:off x="624417" y="188913"/>
            <a:ext cx="10972800" cy="792162"/>
          </a:xfrm>
          <a:prstGeom prst="round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>
            <a:normAutofit/>
          </a:bodyPr>
          <a:lstStyle>
            <a:lvl1pPr>
              <a:defRPr sz="2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algn="ctr">
              <a:spcBef>
                <a:spcPct val="0"/>
              </a:spcBef>
              <a:defRPr/>
            </a:pPr>
            <a:r>
              <a:rPr lang="en-US" sz="2800">
                <a:solidFill>
                  <a:srgbClr val="9BBB59">
                    <a:lumMod val="75000"/>
                  </a:srgbClr>
                </a:solidFill>
                <a:latin typeface="Trebuchet MS"/>
                <a:ea typeface="ＭＳ Ｐゴシック" panose="020B0600070205080204" pitchFamily="34" charset="-128"/>
              </a:rPr>
              <a:t>Click to edit Master title style</a:t>
            </a:r>
            <a:endParaRPr lang="en-US" sz="2800" dirty="0">
              <a:solidFill>
                <a:srgbClr val="9BBB59">
                  <a:lumMod val="75000"/>
                </a:srgbClr>
              </a:solidFill>
              <a:latin typeface="Trebuchet MS"/>
              <a:ea typeface="ＭＳ Ｐゴシック" panose="020B0600070205080204" pitchFamily="34" charset="-128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476D52-9E39-49EE-9088-A6EE2D8843C4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9CDD4-10E5-446F-9633-96E01BA4EEA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658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4B28927-91D8-AB43-973D-CC161BA8D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332656"/>
            <a:ext cx="8828105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46BD431-B720-4740-82BC-63CEACD6ED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7315200" y="3641725"/>
            <a:ext cx="4876800" cy="3216275"/>
          </a:xfrm>
          <a:custGeom>
            <a:avLst/>
            <a:gdLst>
              <a:gd name="connsiteX0" fmla="*/ 0 w 4876800"/>
              <a:gd name="connsiteY0" fmla="*/ 0 h 3216275"/>
              <a:gd name="connsiteX1" fmla="*/ 4876800 w 4876800"/>
              <a:gd name="connsiteY1" fmla="*/ 0 h 3216275"/>
              <a:gd name="connsiteX2" fmla="*/ 4876800 w 4876800"/>
              <a:gd name="connsiteY2" fmla="*/ 3216275 h 3216275"/>
              <a:gd name="connsiteX3" fmla="*/ 0 w 4876800"/>
              <a:gd name="connsiteY3" fmla="*/ 3216275 h 3216275"/>
              <a:gd name="connsiteX4" fmla="*/ 0 w 4876800"/>
              <a:gd name="connsiteY4" fmla="*/ 0 h 3216275"/>
              <a:gd name="connsiteX0" fmla="*/ 812800 w 4876800"/>
              <a:gd name="connsiteY0" fmla="*/ 7815 h 3216275"/>
              <a:gd name="connsiteX1" fmla="*/ 4876800 w 4876800"/>
              <a:gd name="connsiteY1" fmla="*/ 0 h 3216275"/>
              <a:gd name="connsiteX2" fmla="*/ 4876800 w 4876800"/>
              <a:gd name="connsiteY2" fmla="*/ 3216275 h 3216275"/>
              <a:gd name="connsiteX3" fmla="*/ 0 w 4876800"/>
              <a:gd name="connsiteY3" fmla="*/ 3216275 h 3216275"/>
              <a:gd name="connsiteX4" fmla="*/ 812800 w 4876800"/>
              <a:gd name="connsiteY4" fmla="*/ 7815 h 321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00" h="3216275">
                <a:moveTo>
                  <a:pt x="812800" y="7815"/>
                </a:moveTo>
                <a:lnTo>
                  <a:pt x="4876800" y="0"/>
                </a:lnTo>
                <a:lnTo>
                  <a:pt x="4876800" y="3216275"/>
                </a:lnTo>
                <a:lnTo>
                  <a:pt x="0" y="3216275"/>
                </a:lnTo>
                <a:lnTo>
                  <a:pt x="812800" y="7815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00F8563-4469-5643-BC5E-C67DB6A3B4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auto">
          <a:xfrm>
            <a:off x="8144117" y="0"/>
            <a:ext cx="4047881" cy="3571631"/>
          </a:xfrm>
          <a:custGeom>
            <a:avLst/>
            <a:gdLst>
              <a:gd name="connsiteX0" fmla="*/ 0 w 4071327"/>
              <a:gd name="connsiteY0" fmla="*/ 0 h 3571631"/>
              <a:gd name="connsiteX1" fmla="*/ 4071327 w 4071327"/>
              <a:gd name="connsiteY1" fmla="*/ 0 h 3571631"/>
              <a:gd name="connsiteX2" fmla="*/ 4071327 w 4071327"/>
              <a:gd name="connsiteY2" fmla="*/ 3571631 h 3571631"/>
              <a:gd name="connsiteX3" fmla="*/ 0 w 4071327"/>
              <a:gd name="connsiteY3" fmla="*/ 3571631 h 3571631"/>
              <a:gd name="connsiteX4" fmla="*/ 0 w 4071327"/>
              <a:gd name="connsiteY4" fmla="*/ 0 h 3571631"/>
              <a:gd name="connsiteX0" fmla="*/ 937846 w 4071327"/>
              <a:gd name="connsiteY0" fmla="*/ 0 h 3571631"/>
              <a:gd name="connsiteX1" fmla="*/ 4071327 w 4071327"/>
              <a:gd name="connsiteY1" fmla="*/ 0 h 3571631"/>
              <a:gd name="connsiteX2" fmla="*/ 4071327 w 4071327"/>
              <a:gd name="connsiteY2" fmla="*/ 3571631 h 3571631"/>
              <a:gd name="connsiteX3" fmla="*/ 0 w 4071327"/>
              <a:gd name="connsiteY3" fmla="*/ 3571631 h 3571631"/>
              <a:gd name="connsiteX4" fmla="*/ 937846 w 4071327"/>
              <a:gd name="connsiteY4" fmla="*/ 0 h 3571631"/>
              <a:gd name="connsiteX0" fmla="*/ 914400 w 4047881"/>
              <a:gd name="connsiteY0" fmla="*/ 0 h 3571631"/>
              <a:gd name="connsiteX1" fmla="*/ 4047881 w 4047881"/>
              <a:gd name="connsiteY1" fmla="*/ 0 h 3571631"/>
              <a:gd name="connsiteX2" fmla="*/ 4047881 w 4047881"/>
              <a:gd name="connsiteY2" fmla="*/ 3571631 h 3571631"/>
              <a:gd name="connsiteX3" fmla="*/ 0 w 4047881"/>
              <a:gd name="connsiteY3" fmla="*/ 3571631 h 3571631"/>
              <a:gd name="connsiteX4" fmla="*/ 914400 w 4047881"/>
              <a:gd name="connsiteY4" fmla="*/ 0 h 3571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7881" h="3571631">
                <a:moveTo>
                  <a:pt x="914400" y="0"/>
                </a:moveTo>
                <a:lnTo>
                  <a:pt x="4047881" y="0"/>
                </a:lnTo>
                <a:lnTo>
                  <a:pt x="4047881" y="3571631"/>
                </a:lnTo>
                <a:lnTo>
                  <a:pt x="0" y="3571631"/>
                </a:lnTo>
                <a:lnTo>
                  <a:pt x="91440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37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008ECED-7C6B-8445-943A-06B14CC673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315721" y="-8312"/>
            <a:ext cx="4876280" cy="6866312"/>
          </a:xfrm>
          <a:custGeom>
            <a:avLst/>
            <a:gdLst>
              <a:gd name="connsiteX0" fmla="*/ 0 w 3812251"/>
              <a:gd name="connsiteY0" fmla="*/ 0 h 6858000"/>
              <a:gd name="connsiteX1" fmla="*/ 3812251 w 3812251"/>
              <a:gd name="connsiteY1" fmla="*/ 0 h 6858000"/>
              <a:gd name="connsiteX2" fmla="*/ 3812251 w 3812251"/>
              <a:gd name="connsiteY2" fmla="*/ 6858000 h 6858000"/>
              <a:gd name="connsiteX3" fmla="*/ 0 w 3812251"/>
              <a:gd name="connsiteY3" fmla="*/ 6858000 h 6858000"/>
              <a:gd name="connsiteX4" fmla="*/ 0 w 3812251"/>
              <a:gd name="connsiteY4" fmla="*/ 0 h 6858000"/>
              <a:gd name="connsiteX0" fmla="*/ 1720734 w 5532985"/>
              <a:gd name="connsiteY0" fmla="*/ 0 h 6858000"/>
              <a:gd name="connsiteX1" fmla="*/ 5532985 w 5532985"/>
              <a:gd name="connsiteY1" fmla="*/ 0 h 6858000"/>
              <a:gd name="connsiteX2" fmla="*/ 5532985 w 5532985"/>
              <a:gd name="connsiteY2" fmla="*/ 6858000 h 6858000"/>
              <a:gd name="connsiteX3" fmla="*/ 0 w 5532985"/>
              <a:gd name="connsiteY3" fmla="*/ 6849687 h 6858000"/>
              <a:gd name="connsiteX4" fmla="*/ 1720734 w 5532985"/>
              <a:gd name="connsiteY4" fmla="*/ 0 h 6858000"/>
              <a:gd name="connsiteX0" fmla="*/ 2435628 w 5532985"/>
              <a:gd name="connsiteY0" fmla="*/ 24938 h 6858000"/>
              <a:gd name="connsiteX1" fmla="*/ 5532985 w 5532985"/>
              <a:gd name="connsiteY1" fmla="*/ 0 h 6858000"/>
              <a:gd name="connsiteX2" fmla="*/ 5532985 w 5532985"/>
              <a:gd name="connsiteY2" fmla="*/ 6858000 h 6858000"/>
              <a:gd name="connsiteX3" fmla="*/ 0 w 5532985"/>
              <a:gd name="connsiteY3" fmla="*/ 6849687 h 6858000"/>
              <a:gd name="connsiteX4" fmla="*/ 2435628 w 5532985"/>
              <a:gd name="connsiteY4" fmla="*/ 24938 h 6858000"/>
              <a:gd name="connsiteX0" fmla="*/ 1778923 w 4876280"/>
              <a:gd name="connsiteY0" fmla="*/ 24938 h 6858000"/>
              <a:gd name="connsiteX1" fmla="*/ 4876280 w 4876280"/>
              <a:gd name="connsiteY1" fmla="*/ 0 h 6858000"/>
              <a:gd name="connsiteX2" fmla="*/ 4876280 w 4876280"/>
              <a:gd name="connsiteY2" fmla="*/ 6858000 h 6858000"/>
              <a:gd name="connsiteX3" fmla="*/ 0 w 4876280"/>
              <a:gd name="connsiteY3" fmla="*/ 6849687 h 6858000"/>
              <a:gd name="connsiteX4" fmla="*/ 1778923 w 4876280"/>
              <a:gd name="connsiteY4" fmla="*/ 24938 h 6858000"/>
              <a:gd name="connsiteX0" fmla="*/ 1737359 w 4876280"/>
              <a:gd name="connsiteY0" fmla="*/ 0 h 6866312"/>
              <a:gd name="connsiteX1" fmla="*/ 4876280 w 4876280"/>
              <a:gd name="connsiteY1" fmla="*/ 8312 h 6866312"/>
              <a:gd name="connsiteX2" fmla="*/ 4876280 w 4876280"/>
              <a:gd name="connsiteY2" fmla="*/ 6866312 h 6866312"/>
              <a:gd name="connsiteX3" fmla="*/ 0 w 4876280"/>
              <a:gd name="connsiteY3" fmla="*/ 6857999 h 6866312"/>
              <a:gd name="connsiteX4" fmla="*/ 1737359 w 4876280"/>
              <a:gd name="connsiteY4" fmla="*/ 0 h 686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280" h="6866312">
                <a:moveTo>
                  <a:pt x="1737359" y="0"/>
                </a:moveTo>
                <a:lnTo>
                  <a:pt x="4876280" y="8312"/>
                </a:lnTo>
                <a:lnTo>
                  <a:pt x="4876280" y="6866312"/>
                </a:lnTo>
                <a:lnTo>
                  <a:pt x="0" y="6857999"/>
                </a:lnTo>
                <a:lnTo>
                  <a:pt x="173735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625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48EC57-F297-41D0-81D8-E716D85C86C9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6A5A5-520D-40B4-A062-7F2F4AE2E0C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953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0"/>
            <a:ext cx="109728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Text example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53189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Georgia" panose="0204050205040502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FC3761-0247-4A0C-9BD5-632166878007}" type="datetime1">
              <a:rPr lang="en-US" altLang="en-US" smtClean="0"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10/1/2019</a:t>
            </a:fld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5318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Sixth Multi-stakeholder Partnership (MSP) meeting  Panama 20-23 June 2016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53189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Georgia" panose="0204050205040502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D054CDD-4CE3-40C0-8AFF-1F5CBDEA0CA1}" type="slidenum">
              <a:rPr lang="en-US" altLang="en-US"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846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82" r:id="rId7"/>
    <p:sldLayoutId id="2147483683" r:id="rId8"/>
    <p:sldLayoutId id="2147483679" r:id="rId9"/>
    <p:sldLayoutId id="2147483680" r:id="rId10"/>
    <p:sldLayoutId id="2147483681" r:id="rId11"/>
    <p:sldLayoutId id="2147483684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d.spielman@cgiar.or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mailto:d.spielman@cgiar.or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hyperlink" Target="https://www.cgiar.org/funders" TargetMode="External"/><Relationship Id="rId4" Type="http://schemas.openxmlformats.org/officeDocument/2006/relationships/hyperlink" Target="http://www.cgiar.org/about-us/our-funder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436" y="5644834"/>
            <a:ext cx="5024175" cy="50989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66C34181-50A7-4C7F-905B-72BD98BCBF7B}"/>
              </a:ext>
            </a:extLst>
          </p:cNvPr>
          <p:cNvSpPr txBox="1">
            <a:spLocks/>
          </p:cNvSpPr>
          <p:nvPr/>
        </p:nvSpPr>
        <p:spPr bwMode="auto">
          <a:xfrm>
            <a:off x="491710" y="3847781"/>
            <a:ext cx="11208580" cy="150755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txBody>
          <a:bodyPr anchor="ctr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53672B"/>
                </a:solidFill>
                <a:latin typeface="+mj-lt"/>
                <a:ea typeface="MS PGothic" panose="020B0600070205080204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MS PGothic" panose="020B0600070205080204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MS PGothic" panose="020B0600070205080204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MS PGothic" panose="020B0600070205080204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MS PGothic" panose="020B0600070205080204" pitchFamily="34" charset="-128"/>
                <a:cs typeface="MS PGothic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l"/>
            <a:r>
              <a:rPr lang="en-GB" sz="2000" b="1" dirty="0"/>
              <a:t>Introductory presentation at a parallel session, 9th Multi-Stakeholder Partnership Meeting of the Global Agenda for Sustainable Livestock, Manhattan, Kansas</a:t>
            </a:r>
            <a:r>
              <a:rPr lang="en-GB" sz="2000" b="1"/>
              <a:t>, 9-12 </a:t>
            </a:r>
            <a:r>
              <a:rPr lang="en-GB" sz="2000" b="1" dirty="0"/>
              <a:t>September 2019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059" y="182951"/>
            <a:ext cx="4532672" cy="940262"/>
          </a:xfrm>
          <a:prstGeom prst="rect">
            <a:avLst/>
          </a:prstGeom>
        </p:spPr>
      </p:pic>
      <p:sp>
        <p:nvSpPr>
          <p:cNvPr id="9" name="Rechteck 2">
            <a:extLst>
              <a:ext uri="{FF2B5EF4-FFF2-40B4-BE49-F238E27FC236}">
                <a16:creationId xmlns:a16="http://schemas.microsoft.com/office/drawing/2014/main" id="{887B0CAB-3887-4711-BF45-6F640343F57D}"/>
              </a:ext>
            </a:extLst>
          </p:cNvPr>
          <p:cNvSpPr/>
          <p:nvPr/>
        </p:nvSpPr>
        <p:spPr>
          <a:xfrm>
            <a:off x="491710" y="1724123"/>
            <a:ext cx="1118790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accent3">
                    <a:lumMod val="75000"/>
                  </a:schemeClr>
                </a:solidFill>
              </a:rPr>
              <a:t>Improving collaboration between research and the private sector to accelerate livestock innovation for sustainability into use: Setting </a:t>
            </a:r>
            <a:r>
              <a:rPr lang="en-GB" sz="2800">
                <a:solidFill>
                  <a:schemeClr val="accent3">
                    <a:lumMod val="75000"/>
                  </a:schemeClr>
                </a:solidFill>
              </a:rPr>
              <a:t>the scene</a:t>
            </a:r>
            <a:endParaRPr lang="en-GB" sz="2800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n-GB" sz="28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Tom Randolph, CGIAR Research Program on Livestock and Shirley Tarawali, ILRI</a:t>
            </a:r>
          </a:p>
        </p:txBody>
      </p:sp>
    </p:spTree>
    <p:extLst>
      <p:ext uri="{BB962C8B-B14F-4D97-AF65-F5344CB8AC3E}">
        <p14:creationId xmlns:p14="http://schemas.microsoft.com/office/powerpoint/2010/main" val="1986081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2058758-0B5B-6D41-8FB1-D4CC250D76E0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9998" y="4987109"/>
            <a:ext cx="5640892" cy="675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9D5BCC-5790-404C-9217-9B6B568A6AF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692" y="1412277"/>
            <a:ext cx="882970" cy="8864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CF8C5A-10BE-4D28-8B3D-D58D5988FED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9471" y="1456389"/>
            <a:ext cx="1745585" cy="8198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B4BFE9-FFAC-D449-ACB0-95C6CD1D7FB1}"/>
              </a:ext>
            </a:extLst>
          </p:cNvPr>
          <p:cNvSpPr txBox="1"/>
          <p:nvPr/>
        </p:nvSpPr>
        <p:spPr>
          <a:xfrm>
            <a:off x="1788455" y="1659054"/>
            <a:ext cx="353059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/>
              <a:t>Shirley </a:t>
            </a:r>
            <a:r>
              <a:rPr lang="de-CH" sz="2400" b="1" dirty="0" err="1"/>
              <a:t>Tarawali</a:t>
            </a:r>
            <a:endParaRPr lang="de-CH" sz="2400" b="1" dirty="0"/>
          </a:p>
          <a:p>
            <a:r>
              <a:rPr lang="de-CH" sz="1400" dirty="0" err="1"/>
              <a:t>Assistant</a:t>
            </a:r>
            <a:r>
              <a:rPr lang="de-CH" sz="1400" dirty="0"/>
              <a:t> </a:t>
            </a:r>
            <a:r>
              <a:rPr lang="de-CH" sz="1400" dirty="0" err="1"/>
              <a:t>Director</a:t>
            </a:r>
            <a:r>
              <a:rPr lang="de-CH" sz="1400" dirty="0"/>
              <a:t> General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FB2EAF-2FED-5D4A-97F3-42AACC12EBFD}"/>
              </a:ext>
            </a:extLst>
          </p:cNvPr>
          <p:cNvSpPr txBox="1"/>
          <p:nvPr/>
        </p:nvSpPr>
        <p:spPr>
          <a:xfrm>
            <a:off x="8301158" y="1659054"/>
            <a:ext cx="202074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/>
              <a:t>Tom Randolph</a:t>
            </a:r>
          </a:p>
          <a:p>
            <a:r>
              <a:rPr lang="de-CH" sz="1400" dirty="0" err="1"/>
              <a:t>Director</a:t>
            </a:r>
            <a:endParaRPr lang="de-CH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A2D585-B0F0-DD4C-9128-67DF272AD4FB}"/>
              </a:ext>
            </a:extLst>
          </p:cNvPr>
          <p:cNvSpPr txBox="1"/>
          <p:nvPr/>
        </p:nvSpPr>
        <p:spPr>
          <a:xfrm>
            <a:off x="678142" y="2539090"/>
            <a:ext cx="490623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Research for development: working for better lives through livestock in developing countries and contributing sustainable transformation of smallholder livestock system and the SDGs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Research on livestock health, genetics, feeds and forages; socio-economics, sustainable livestock systems, public health and nutrition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Co-hosted in Nairobi, Kenya and Addis Ababa, Ethiopia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75D512C-AAF3-0944-B799-DB73A7108208}"/>
              </a:ext>
            </a:extLst>
          </p:cNvPr>
          <p:cNvCxnSpPr/>
          <p:nvPr/>
        </p:nvCxnSpPr>
        <p:spPr>
          <a:xfrm>
            <a:off x="5835880" y="1358416"/>
            <a:ext cx="0" cy="448721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FA70531-BFBF-1841-9297-E50EBCF99F52}"/>
              </a:ext>
            </a:extLst>
          </p:cNvPr>
          <p:cNvSpPr txBox="1"/>
          <p:nvPr/>
        </p:nvSpPr>
        <p:spPr>
          <a:xfrm>
            <a:off x="6295173" y="2539090"/>
            <a:ext cx="531558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Consolidates CGIAR livestock-related capacity at ILRI, ICARDA, CIAT together with Swedish Agricultural University and GIZ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Targets smallholder households and informal markets to increase access to animal source foods and create added-value and employment for rural and urban poor through livestock. </a:t>
            </a:r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9E273391-0360-6F4F-8E7A-D683E7DC4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Introducing</a:t>
            </a:r>
            <a:r>
              <a:rPr lang="fr-FR" dirty="0"/>
              <a:t> Us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80CD8F-106B-044C-8738-5171E4EE0403}"/>
              </a:ext>
            </a:extLst>
          </p:cNvPr>
          <p:cNvSpPr txBox="1"/>
          <p:nvPr/>
        </p:nvSpPr>
        <p:spPr>
          <a:xfrm>
            <a:off x="5097949" y="6400484"/>
            <a:ext cx="2029968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24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5103CA0-3928-5C44-8C1C-D56919073920}"/>
              </a:ext>
            </a:extLst>
          </p:cNvPr>
          <p:cNvSpPr txBox="1"/>
          <p:nvPr/>
        </p:nvSpPr>
        <p:spPr>
          <a:xfrm>
            <a:off x="806002" y="1395817"/>
            <a:ext cx="27512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dirty="0">
                <a:solidFill>
                  <a:srgbClr val="D96100"/>
                </a:solidFill>
              </a:rPr>
              <a:t>The POTENTIAL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C5434D-87FD-474E-9189-ACC963891BAB}"/>
              </a:ext>
            </a:extLst>
          </p:cNvPr>
          <p:cNvSpPr txBox="1"/>
          <p:nvPr/>
        </p:nvSpPr>
        <p:spPr>
          <a:xfrm>
            <a:off x="5097949" y="6400484"/>
            <a:ext cx="2029968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3" name="Content Placeholder 5">
            <a:extLst>
              <a:ext uri="{FF2B5EF4-FFF2-40B4-BE49-F238E27FC236}">
                <a16:creationId xmlns:a16="http://schemas.microsoft.com/office/drawing/2014/main" id="{41DD8A32-FA36-E14A-B697-EE9C0D6D8BF0}"/>
              </a:ext>
            </a:extLst>
          </p:cNvPr>
          <p:cNvSpPr txBox="1">
            <a:spLocks/>
          </p:cNvSpPr>
          <p:nvPr/>
        </p:nvSpPr>
        <p:spPr bwMode="auto">
          <a:xfrm>
            <a:off x="890006" y="2049463"/>
            <a:ext cx="6518275" cy="326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32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rgbClr val="D96100"/>
              </a:buClr>
            </a:pPr>
            <a:r>
              <a:rPr lang="en-US" sz="2000" dirty="0"/>
              <a:t>Much </a:t>
            </a:r>
            <a:r>
              <a:rPr lang="en-US" sz="2000" b="1" dirty="0">
                <a:solidFill>
                  <a:srgbClr val="D96100"/>
                </a:solidFill>
              </a:rPr>
              <a:t>animal-source food </a:t>
            </a:r>
            <a:r>
              <a:rPr lang="en-US" sz="2000" dirty="0"/>
              <a:t>produced in smallholder livestock systems in LMIC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D96100"/>
              </a:buClr>
            </a:pPr>
            <a:r>
              <a:rPr lang="en-US" sz="2000" dirty="0"/>
              <a:t>These </a:t>
            </a:r>
            <a:r>
              <a:rPr lang="en-US" sz="2000" b="1" dirty="0">
                <a:solidFill>
                  <a:srgbClr val="D96100"/>
                </a:solidFill>
              </a:rPr>
              <a:t>systems can be key </a:t>
            </a:r>
            <a:r>
              <a:rPr lang="en-US" sz="2000" dirty="0"/>
              <a:t>in meeting growing demand and achieving multiple SDGs (see GASL background paper on economic growth and livelihoods)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D96100"/>
              </a:buClr>
            </a:pPr>
            <a:r>
              <a:rPr lang="en-US" sz="2000" dirty="0"/>
              <a:t>The</a:t>
            </a:r>
            <a:r>
              <a:rPr lang="en-US" sz="2000" b="1" dirty="0">
                <a:solidFill>
                  <a:srgbClr val="D96100"/>
                </a:solidFill>
              </a:rPr>
              <a:t> private sector </a:t>
            </a:r>
            <a:r>
              <a:rPr lang="en-US" sz="2000" dirty="0"/>
              <a:t>– including ‘hidden middle’ – has greatest capacity and reach to support smallholders in increasing productivity and efficiency, including innovation to promote sustainability</a:t>
            </a:r>
          </a:p>
        </p:txBody>
      </p:sp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1D67C9A3-968D-6B4A-9851-CB0BE4CC42E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DD22DDE3-951F-6242-9E4C-3057B8CE120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7" name="Titel 1">
            <a:extLst>
              <a:ext uri="{FF2B5EF4-FFF2-40B4-BE49-F238E27FC236}">
                <a16:creationId xmlns:a16="http://schemas.microsoft.com/office/drawing/2014/main" id="{E293699B-30B1-AA41-916D-7995DD1A526C}"/>
              </a:ext>
            </a:extLst>
          </p:cNvPr>
          <p:cNvSpPr txBox="1">
            <a:spLocks/>
          </p:cNvSpPr>
          <p:nvPr/>
        </p:nvSpPr>
        <p:spPr bwMode="auto">
          <a:xfrm>
            <a:off x="596498" y="490119"/>
            <a:ext cx="7898826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53672B"/>
                </a:solidFill>
                <a:latin typeface="+mj-lt"/>
                <a:ea typeface="ＭＳ Ｐゴシック" panose="020B0600070205080204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ＭＳ Ｐゴシック" panose="020B0600070205080204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ＭＳ Ｐゴシック" panose="020B0600070205080204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ＭＳ Ｐゴシック" panose="020B0600070205080204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ＭＳ Ｐゴシック" panose="020B0600070205080204" pitchFamily="34" charset="-128"/>
                <a:cs typeface="MS PGothic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de-CH"/>
              <a:t>Motivation for this session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71966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5103CA0-3928-5C44-8C1C-D56919073920}"/>
              </a:ext>
            </a:extLst>
          </p:cNvPr>
          <p:cNvSpPr txBox="1"/>
          <p:nvPr/>
        </p:nvSpPr>
        <p:spPr>
          <a:xfrm>
            <a:off x="813817" y="1395817"/>
            <a:ext cx="28825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dirty="0">
                <a:solidFill>
                  <a:srgbClr val="D96100"/>
                </a:solidFill>
              </a:rPr>
              <a:t>The CHALLENGE</a:t>
            </a: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FDB863FB-2B63-0944-B338-235F91E9CD6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D65C4C1C-642B-A34B-81FC-37BFADDAE4BC}"/>
              </a:ext>
            </a:extLst>
          </p:cNvPr>
          <p:cNvSpPr txBox="1">
            <a:spLocks/>
          </p:cNvSpPr>
          <p:nvPr/>
        </p:nvSpPr>
        <p:spPr bwMode="auto">
          <a:xfrm>
            <a:off x="596498" y="490119"/>
            <a:ext cx="7898826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53672B"/>
                </a:solidFill>
                <a:latin typeface="+mj-lt"/>
                <a:ea typeface="ＭＳ Ｐゴシック" panose="020B0600070205080204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ＭＳ Ｐゴシック" panose="020B0600070205080204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ＭＳ Ｐゴシック" panose="020B0600070205080204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ＭＳ Ｐゴシック" panose="020B0600070205080204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ＭＳ Ｐゴシック" panose="020B0600070205080204" pitchFamily="34" charset="-128"/>
                <a:cs typeface="MS PGothic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de-CH"/>
              <a:t>Motivation for this session</a:t>
            </a:r>
            <a:endParaRPr lang="de-CH" dirty="0"/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CA87EED7-5514-3447-993F-D70733026D98}"/>
              </a:ext>
            </a:extLst>
          </p:cNvPr>
          <p:cNvSpPr txBox="1">
            <a:spLocks/>
          </p:cNvSpPr>
          <p:nvPr/>
        </p:nvSpPr>
        <p:spPr bwMode="auto">
          <a:xfrm>
            <a:off x="976951" y="2453910"/>
            <a:ext cx="6518275" cy="326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32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rgbClr val="D96100"/>
              </a:buClr>
            </a:pPr>
            <a:r>
              <a:rPr lang="de-CH" sz="2000" dirty="0"/>
              <a:t>Successful transformation will require </a:t>
            </a:r>
            <a:r>
              <a:rPr lang="de-CH" sz="2000" b="1" dirty="0">
                <a:solidFill>
                  <a:srgbClr val="D96100"/>
                </a:solidFill>
              </a:rPr>
              <a:t>linking research with private sector</a:t>
            </a:r>
            <a:r>
              <a:rPr lang="de-CH" sz="2000" dirty="0"/>
              <a:t>, but few, isolated examples of how this works</a:t>
            </a:r>
          </a:p>
          <a:p>
            <a:pPr marL="342900" lvl="1" indent="-342900">
              <a:spcBef>
                <a:spcPts val="600"/>
              </a:spcBef>
              <a:spcAft>
                <a:spcPts val="600"/>
              </a:spcAft>
              <a:buClr>
                <a:srgbClr val="D96100"/>
              </a:buClr>
              <a:buFont typeface="Courier New" panose="02070309020205020404" pitchFamily="49" charset="0"/>
              <a:buChar char="o"/>
            </a:pPr>
            <a:r>
              <a:rPr lang="de-CH" dirty="0"/>
              <a:t>Research ‘public good’ innovation </a:t>
            </a:r>
            <a:r>
              <a:rPr lang="de-CH" b="1" dirty="0">
                <a:solidFill>
                  <a:srgbClr val="D96100"/>
                </a:solidFill>
              </a:rPr>
              <a:t>may not offer incentives </a:t>
            </a:r>
            <a:r>
              <a:rPr lang="de-CH" dirty="0"/>
              <a:t>as a ‘private good’ for private sector</a:t>
            </a:r>
          </a:p>
          <a:p>
            <a:pPr marL="342900" lvl="1" indent="-342900">
              <a:spcBef>
                <a:spcPts val="600"/>
              </a:spcBef>
              <a:spcAft>
                <a:spcPts val="600"/>
              </a:spcAft>
              <a:buClr>
                <a:srgbClr val="D96100"/>
              </a:buClr>
              <a:buFont typeface="Courier New" panose="02070309020205020404" pitchFamily="49" charset="0"/>
              <a:buChar char="o"/>
            </a:pPr>
            <a:r>
              <a:rPr lang="de-CH" dirty="0"/>
              <a:t>Public-Private Partnership arrangements to create incentives </a:t>
            </a:r>
            <a:r>
              <a:rPr lang="de-CH" b="1" dirty="0">
                <a:solidFill>
                  <a:srgbClr val="D96100"/>
                </a:solidFill>
              </a:rPr>
              <a:t>face challenges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A586E0-92B7-1149-BB2C-8958C4ABAB14}"/>
              </a:ext>
            </a:extLst>
          </p:cNvPr>
          <p:cNvSpPr txBox="1"/>
          <p:nvPr/>
        </p:nvSpPr>
        <p:spPr>
          <a:xfrm>
            <a:off x="5097949" y="6400484"/>
            <a:ext cx="2029968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094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97949" y="6400484"/>
            <a:ext cx="2029968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DC1954A-2EFB-0B46-BF60-E764E1E5B119}"/>
              </a:ext>
            </a:extLst>
          </p:cNvPr>
          <p:cNvSpPr txBox="1">
            <a:spLocks/>
          </p:cNvSpPr>
          <p:nvPr/>
        </p:nvSpPr>
        <p:spPr bwMode="auto">
          <a:xfrm>
            <a:off x="596498" y="490119"/>
            <a:ext cx="7898826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53672B"/>
                </a:solidFill>
                <a:latin typeface="+mj-lt"/>
                <a:ea typeface="ＭＳ Ｐゴシック" panose="020B0600070205080204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ＭＳ Ｐゴシック" panose="020B0600070205080204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ＭＳ Ｐゴシック" panose="020B0600070205080204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ＭＳ Ｐゴシック" panose="020B0600070205080204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ＭＳ Ｐゴシック" panose="020B0600070205080204" pitchFamily="34" charset="-128"/>
                <a:cs typeface="MS PGothic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en-US" dirty="0"/>
              <a:t>Framing the discussion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F4B5FD-CF8E-1D46-AB36-2140B3A79665}"/>
              </a:ext>
            </a:extLst>
          </p:cNvPr>
          <p:cNvSpPr txBox="1"/>
          <p:nvPr/>
        </p:nvSpPr>
        <p:spPr>
          <a:xfrm>
            <a:off x="608077" y="1262595"/>
            <a:ext cx="7631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D96100"/>
                </a:solidFill>
              </a:rPr>
              <a:t>Specific subset of Public-Private Partnerships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B3F8F849-7AA9-EA47-B7D8-E6250D8AFFF5}"/>
              </a:ext>
            </a:extLst>
          </p:cNvPr>
          <p:cNvSpPr txBox="1">
            <a:spLocks/>
          </p:cNvSpPr>
          <p:nvPr/>
        </p:nvSpPr>
        <p:spPr bwMode="auto">
          <a:xfrm>
            <a:off x="692081" y="1888557"/>
            <a:ext cx="6518275" cy="326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32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rgbClr val="D96100"/>
              </a:buClr>
            </a:pPr>
            <a:r>
              <a:rPr lang="en-US" sz="2000" b="1" dirty="0">
                <a:solidFill>
                  <a:srgbClr val="D96100"/>
                </a:solidFill>
              </a:rPr>
              <a:t>Delivering innovation</a:t>
            </a:r>
            <a:r>
              <a:rPr lang="en-US" sz="2000" dirty="0"/>
              <a:t> from research to enhance inclusive sustainable livestock systems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D96100"/>
              </a:buClr>
            </a:pPr>
            <a:r>
              <a:rPr lang="en-US" sz="2000" b="1" dirty="0">
                <a:solidFill>
                  <a:srgbClr val="D96100"/>
                </a:solidFill>
              </a:rPr>
              <a:t>Demand-pull:</a:t>
            </a:r>
            <a:r>
              <a:rPr lang="en-US" sz="2000" dirty="0"/>
              <a:t> private sector responding to opportunities needing innovation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D96100"/>
              </a:buClr>
            </a:pPr>
            <a:r>
              <a:rPr lang="en-US" sz="2000" b="1" dirty="0">
                <a:solidFill>
                  <a:srgbClr val="D96100"/>
                </a:solidFill>
              </a:rPr>
              <a:t>Supply-push:</a:t>
            </a:r>
            <a:r>
              <a:rPr lang="en-US" sz="2000" dirty="0"/>
              <a:t> research offering innovation to scale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D96100"/>
              </a:buClr>
            </a:pPr>
            <a:r>
              <a:rPr lang="en-US" sz="2000" dirty="0"/>
              <a:t>As </a:t>
            </a:r>
            <a:r>
              <a:rPr lang="en-US" sz="2000" b="1" dirty="0">
                <a:solidFill>
                  <a:srgbClr val="D96100"/>
                </a:solidFill>
              </a:rPr>
              <a:t>individual innovations </a:t>
            </a:r>
            <a:r>
              <a:rPr lang="en-US" sz="2000" dirty="0"/>
              <a:t>(technologies, services, institutional arrangements) or as </a:t>
            </a:r>
            <a:r>
              <a:rPr lang="en-US" sz="2000" b="1" dirty="0">
                <a:solidFill>
                  <a:srgbClr val="D96100"/>
                </a:solidFill>
              </a:rPr>
              <a:t>integrated packages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D96100"/>
              </a:buClr>
            </a:pPr>
            <a:r>
              <a:rPr lang="en-US" sz="2000" dirty="0"/>
              <a:t>Range of </a:t>
            </a:r>
            <a:r>
              <a:rPr lang="en-US" sz="2000" b="1" dirty="0">
                <a:solidFill>
                  <a:srgbClr val="D96100"/>
                </a:solidFill>
              </a:rPr>
              <a:t>private to public goods </a:t>
            </a:r>
          </a:p>
        </p:txBody>
      </p:sp>
      <p:pic>
        <p:nvPicPr>
          <p:cNvPr id="26" name="Picture Placeholder 12">
            <a:extLst>
              <a:ext uri="{FF2B5EF4-FFF2-40B4-BE49-F238E27FC236}">
                <a16:creationId xmlns:a16="http://schemas.microsoft.com/office/drawing/2014/main" id="{24787336-0B12-4247-BC92-5F0BB0BCCF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5721" y="-8312"/>
            <a:ext cx="4876280" cy="6866312"/>
          </a:xfrm>
          <a:custGeom>
            <a:avLst/>
            <a:gdLst>
              <a:gd name="connsiteX0" fmla="*/ 0 w 3812251"/>
              <a:gd name="connsiteY0" fmla="*/ 0 h 6858000"/>
              <a:gd name="connsiteX1" fmla="*/ 3812251 w 3812251"/>
              <a:gd name="connsiteY1" fmla="*/ 0 h 6858000"/>
              <a:gd name="connsiteX2" fmla="*/ 3812251 w 3812251"/>
              <a:gd name="connsiteY2" fmla="*/ 6858000 h 6858000"/>
              <a:gd name="connsiteX3" fmla="*/ 0 w 3812251"/>
              <a:gd name="connsiteY3" fmla="*/ 6858000 h 6858000"/>
              <a:gd name="connsiteX4" fmla="*/ 0 w 3812251"/>
              <a:gd name="connsiteY4" fmla="*/ 0 h 6858000"/>
              <a:gd name="connsiteX0" fmla="*/ 1720734 w 5532985"/>
              <a:gd name="connsiteY0" fmla="*/ 0 h 6858000"/>
              <a:gd name="connsiteX1" fmla="*/ 5532985 w 5532985"/>
              <a:gd name="connsiteY1" fmla="*/ 0 h 6858000"/>
              <a:gd name="connsiteX2" fmla="*/ 5532985 w 5532985"/>
              <a:gd name="connsiteY2" fmla="*/ 6858000 h 6858000"/>
              <a:gd name="connsiteX3" fmla="*/ 0 w 5532985"/>
              <a:gd name="connsiteY3" fmla="*/ 6849687 h 6858000"/>
              <a:gd name="connsiteX4" fmla="*/ 1720734 w 5532985"/>
              <a:gd name="connsiteY4" fmla="*/ 0 h 6858000"/>
              <a:gd name="connsiteX0" fmla="*/ 2435628 w 5532985"/>
              <a:gd name="connsiteY0" fmla="*/ 24938 h 6858000"/>
              <a:gd name="connsiteX1" fmla="*/ 5532985 w 5532985"/>
              <a:gd name="connsiteY1" fmla="*/ 0 h 6858000"/>
              <a:gd name="connsiteX2" fmla="*/ 5532985 w 5532985"/>
              <a:gd name="connsiteY2" fmla="*/ 6858000 h 6858000"/>
              <a:gd name="connsiteX3" fmla="*/ 0 w 5532985"/>
              <a:gd name="connsiteY3" fmla="*/ 6849687 h 6858000"/>
              <a:gd name="connsiteX4" fmla="*/ 2435628 w 5532985"/>
              <a:gd name="connsiteY4" fmla="*/ 24938 h 6858000"/>
              <a:gd name="connsiteX0" fmla="*/ 1778923 w 4876280"/>
              <a:gd name="connsiteY0" fmla="*/ 24938 h 6858000"/>
              <a:gd name="connsiteX1" fmla="*/ 4876280 w 4876280"/>
              <a:gd name="connsiteY1" fmla="*/ 0 h 6858000"/>
              <a:gd name="connsiteX2" fmla="*/ 4876280 w 4876280"/>
              <a:gd name="connsiteY2" fmla="*/ 6858000 h 6858000"/>
              <a:gd name="connsiteX3" fmla="*/ 0 w 4876280"/>
              <a:gd name="connsiteY3" fmla="*/ 6849687 h 6858000"/>
              <a:gd name="connsiteX4" fmla="*/ 1778923 w 4876280"/>
              <a:gd name="connsiteY4" fmla="*/ 24938 h 6858000"/>
              <a:gd name="connsiteX0" fmla="*/ 1737359 w 4876280"/>
              <a:gd name="connsiteY0" fmla="*/ 0 h 6866312"/>
              <a:gd name="connsiteX1" fmla="*/ 4876280 w 4876280"/>
              <a:gd name="connsiteY1" fmla="*/ 8312 h 6866312"/>
              <a:gd name="connsiteX2" fmla="*/ 4876280 w 4876280"/>
              <a:gd name="connsiteY2" fmla="*/ 6866312 h 6866312"/>
              <a:gd name="connsiteX3" fmla="*/ 0 w 4876280"/>
              <a:gd name="connsiteY3" fmla="*/ 6857999 h 6866312"/>
              <a:gd name="connsiteX4" fmla="*/ 1737359 w 4876280"/>
              <a:gd name="connsiteY4" fmla="*/ 0 h 686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280" h="6866312">
                <a:moveTo>
                  <a:pt x="1737359" y="0"/>
                </a:moveTo>
                <a:lnTo>
                  <a:pt x="4876280" y="8312"/>
                </a:lnTo>
                <a:lnTo>
                  <a:pt x="4876280" y="6866312"/>
                </a:lnTo>
                <a:lnTo>
                  <a:pt x="0" y="6857999"/>
                </a:lnTo>
                <a:lnTo>
                  <a:pt x="1737359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65902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97949" y="6400484"/>
            <a:ext cx="2029968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3879AF5B-5C8F-FC4A-88E9-95A7DE4354A8}"/>
              </a:ext>
            </a:extLst>
          </p:cNvPr>
          <p:cNvSpPr txBox="1">
            <a:spLocks/>
          </p:cNvSpPr>
          <p:nvPr/>
        </p:nvSpPr>
        <p:spPr bwMode="auto">
          <a:xfrm>
            <a:off x="596498" y="490119"/>
            <a:ext cx="7898826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53672B"/>
                </a:solidFill>
                <a:latin typeface="+mj-lt"/>
                <a:ea typeface="ＭＳ Ｐゴシック" panose="020B0600070205080204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ＭＳ Ｐゴシック" panose="020B0600070205080204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ＭＳ Ｐゴシック" panose="020B0600070205080204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ＭＳ Ｐゴシック" panose="020B0600070205080204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ＭＳ Ｐゴシック" panose="020B0600070205080204" pitchFamily="34" charset="-128"/>
                <a:cs typeface="MS PGothic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r>
              <a:rPr lang="en-US" dirty="0"/>
              <a:t>Framing the discussion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F3F8C4-C231-D343-BAB0-8502D4DA8C3D}"/>
              </a:ext>
            </a:extLst>
          </p:cNvPr>
          <p:cNvSpPr txBox="1"/>
          <p:nvPr/>
        </p:nvSpPr>
        <p:spPr>
          <a:xfrm>
            <a:off x="822609" y="1608093"/>
            <a:ext cx="50808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D96100"/>
                </a:solidFill>
              </a:rPr>
              <a:t>PRIVATE SECTOR: </a:t>
            </a:r>
          </a:p>
          <a:p>
            <a:r>
              <a:rPr lang="en-US" sz="3200" dirty="0">
                <a:solidFill>
                  <a:srgbClr val="D96100"/>
                </a:solidFill>
              </a:rPr>
              <a:t>3 main categories to consider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20DF4C15-8513-6742-94DF-26E650CF60B7}"/>
              </a:ext>
            </a:extLst>
          </p:cNvPr>
          <p:cNvSpPr txBox="1">
            <a:spLocks/>
          </p:cNvSpPr>
          <p:nvPr/>
        </p:nvSpPr>
        <p:spPr bwMode="auto">
          <a:xfrm>
            <a:off x="926490" y="2764439"/>
            <a:ext cx="6059239" cy="1951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32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rgbClr val="D96100"/>
              </a:buClr>
            </a:pPr>
            <a:r>
              <a:rPr lang="en-US" sz="2400" b="1" dirty="0"/>
              <a:t>Multi-national companies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D96100"/>
              </a:buClr>
            </a:pPr>
            <a:r>
              <a:rPr lang="en-US" sz="2400" b="1" dirty="0"/>
              <a:t>National and local commercial companies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D96100"/>
              </a:buClr>
            </a:pPr>
            <a:r>
              <a:rPr lang="en-US" sz="2400" b="1" dirty="0"/>
              <a:t>Mostly informal small/medium scale enterprises</a:t>
            </a:r>
          </a:p>
        </p:txBody>
      </p:sp>
      <p:pic>
        <p:nvPicPr>
          <p:cNvPr id="14" name="Picture Placeholder 22">
            <a:extLst>
              <a:ext uri="{FF2B5EF4-FFF2-40B4-BE49-F238E27FC236}">
                <a16:creationId xmlns:a16="http://schemas.microsoft.com/office/drawing/2014/main" id="{A348C187-51CC-C648-96FB-E9CE2DED76B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44117" y="0"/>
            <a:ext cx="4047881" cy="3571631"/>
          </a:xfrm>
          <a:custGeom>
            <a:avLst/>
            <a:gdLst>
              <a:gd name="connsiteX0" fmla="*/ 0 w 4071327"/>
              <a:gd name="connsiteY0" fmla="*/ 0 h 3571631"/>
              <a:gd name="connsiteX1" fmla="*/ 4071327 w 4071327"/>
              <a:gd name="connsiteY1" fmla="*/ 0 h 3571631"/>
              <a:gd name="connsiteX2" fmla="*/ 4071327 w 4071327"/>
              <a:gd name="connsiteY2" fmla="*/ 3571631 h 3571631"/>
              <a:gd name="connsiteX3" fmla="*/ 0 w 4071327"/>
              <a:gd name="connsiteY3" fmla="*/ 3571631 h 3571631"/>
              <a:gd name="connsiteX4" fmla="*/ 0 w 4071327"/>
              <a:gd name="connsiteY4" fmla="*/ 0 h 3571631"/>
              <a:gd name="connsiteX0" fmla="*/ 937846 w 4071327"/>
              <a:gd name="connsiteY0" fmla="*/ 0 h 3571631"/>
              <a:gd name="connsiteX1" fmla="*/ 4071327 w 4071327"/>
              <a:gd name="connsiteY1" fmla="*/ 0 h 3571631"/>
              <a:gd name="connsiteX2" fmla="*/ 4071327 w 4071327"/>
              <a:gd name="connsiteY2" fmla="*/ 3571631 h 3571631"/>
              <a:gd name="connsiteX3" fmla="*/ 0 w 4071327"/>
              <a:gd name="connsiteY3" fmla="*/ 3571631 h 3571631"/>
              <a:gd name="connsiteX4" fmla="*/ 937846 w 4071327"/>
              <a:gd name="connsiteY4" fmla="*/ 0 h 3571631"/>
              <a:gd name="connsiteX0" fmla="*/ 914400 w 4047881"/>
              <a:gd name="connsiteY0" fmla="*/ 0 h 3571631"/>
              <a:gd name="connsiteX1" fmla="*/ 4047881 w 4047881"/>
              <a:gd name="connsiteY1" fmla="*/ 0 h 3571631"/>
              <a:gd name="connsiteX2" fmla="*/ 4047881 w 4047881"/>
              <a:gd name="connsiteY2" fmla="*/ 3571631 h 3571631"/>
              <a:gd name="connsiteX3" fmla="*/ 0 w 4047881"/>
              <a:gd name="connsiteY3" fmla="*/ 3571631 h 3571631"/>
              <a:gd name="connsiteX4" fmla="*/ 914400 w 4047881"/>
              <a:gd name="connsiteY4" fmla="*/ 0 h 3571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7881" h="3571631">
                <a:moveTo>
                  <a:pt x="914400" y="0"/>
                </a:moveTo>
                <a:lnTo>
                  <a:pt x="4047881" y="0"/>
                </a:lnTo>
                <a:lnTo>
                  <a:pt x="4047881" y="3571631"/>
                </a:lnTo>
                <a:lnTo>
                  <a:pt x="0" y="3571631"/>
                </a:lnTo>
                <a:lnTo>
                  <a:pt x="914400" y="0"/>
                </a:lnTo>
                <a:close/>
              </a:path>
            </a:pathLst>
          </a:custGeom>
        </p:spPr>
      </p:pic>
      <p:pic>
        <p:nvPicPr>
          <p:cNvPr id="15" name="Picture Placeholder 20">
            <a:extLst>
              <a:ext uri="{FF2B5EF4-FFF2-40B4-BE49-F238E27FC236}">
                <a16:creationId xmlns:a16="http://schemas.microsoft.com/office/drawing/2014/main" id="{7CDC886B-62C6-BF4A-B768-F2F1085503A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15200" y="3641725"/>
            <a:ext cx="4876800" cy="3216275"/>
          </a:xfrm>
          <a:custGeom>
            <a:avLst/>
            <a:gdLst>
              <a:gd name="connsiteX0" fmla="*/ 0 w 4876800"/>
              <a:gd name="connsiteY0" fmla="*/ 0 h 3216275"/>
              <a:gd name="connsiteX1" fmla="*/ 4876800 w 4876800"/>
              <a:gd name="connsiteY1" fmla="*/ 0 h 3216275"/>
              <a:gd name="connsiteX2" fmla="*/ 4876800 w 4876800"/>
              <a:gd name="connsiteY2" fmla="*/ 3216275 h 3216275"/>
              <a:gd name="connsiteX3" fmla="*/ 0 w 4876800"/>
              <a:gd name="connsiteY3" fmla="*/ 3216275 h 3216275"/>
              <a:gd name="connsiteX4" fmla="*/ 0 w 4876800"/>
              <a:gd name="connsiteY4" fmla="*/ 0 h 3216275"/>
              <a:gd name="connsiteX0" fmla="*/ 812800 w 4876800"/>
              <a:gd name="connsiteY0" fmla="*/ 7815 h 3216275"/>
              <a:gd name="connsiteX1" fmla="*/ 4876800 w 4876800"/>
              <a:gd name="connsiteY1" fmla="*/ 0 h 3216275"/>
              <a:gd name="connsiteX2" fmla="*/ 4876800 w 4876800"/>
              <a:gd name="connsiteY2" fmla="*/ 3216275 h 3216275"/>
              <a:gd name="connsiteX3" fmla="*/ 0 w 4876800"/>
              <a:gd name="connsiteY3" fmla="*/ 3216275 h 3216275"/>
              <a:gd name="connsiteX4" fmla="*/ 812800 w 4876800"/>
              <a:gd name="connsiteY4" fmla="*/ 7815 h 321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00" h="3216275">
                <a:moveTo>
                  <a:pt x="812800" y="7815"/>
                </a:moveTo>
                <a:lnTo>
                  <a:pt x="4876800" y="0"/>
                </a:lnTo>
                <a:lnTo>
                  <a:pt x="4876800" y="3216275"/>
                </a:lnTo>
                <a:lnTo>
                  <a:pt x="0" y="3216275"/>
                </a:lnTo>
                <a:lnTo>
                  <a:pt x="812800" y="781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60780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AE8A1-3D55-40F3-9899-5CD9372B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498" y="490119"/>
            <a:ext cx="10972800" cy="504056"/>
          </a:xfrm>
        </p:spPr>
        <p:txBody>
          <a:bodyPr>
            <a:normAutofit fontScale="90000"/>
          </a:bodyPr>
          <a:lstStyle/>
          <a:p>
            <a:r>
              <a:rPr lang="de-CH" dirty="0"/>
              <a:t>Broad lessons learned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A10BDD-FFD0-493A-92EB-9A6E54A75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8429" y="1359651"/>
            <a:ext cx="9409007" cy="4525963"/>
          </a:xfrm>
        </p:spPr>
        <p:txBody>
          <a:bodyPr/>
          <a:lstStyle/>
          <a:p>
            <a:pPr>
              <a:buClr>
                <a:srgbClr val="D96100"/>
              </a:buClr>
            </a:pPr>
            <a:r>
              <a:rPr lang="de-CH" dirty="0"/>
              <a:t>Several reviews available </a:t>
            </a:r>
            <a:r>
              <a:rPr lang="en-US" dirty="0"/>
              <a:t>(</a:t>
            </a:r>
            <a:r>
              <a:rPr lang="en-US" sz="2000" dirty="0"/>
              <a:t>e.g. </a:t>
            </a:r>
            <a:r>
              <a:rPr lang="de-CH" sz="2000" dirty="0"/>
              <a:t>Rankin et al. FAO (2016). Public-Private Partnerships for Agribusiness Development: A review of international experiences</a:t>
            </a:r>
            <a:r>
              <a:rPr lang="de-CH" dirty="0"/>
              <a:t>)</a:t>
            </a:r>
          </a:p>
          <a:p>
            <a:pPr>
              <a:buClr>
                <a:srgbClr val="D96100"/>
              </a:buClr>
            </a:pPr>
            <a:r>
              <a:rPr lang="de-CH" dirty="0"/>
              <a:t>Key messages for successful partnership</a:t>
            </a:r>
          </a:p>
          <a:p>
            <a:pPr lvl="1">
              <a:buClr>
                <a:srgbClr val="D96100"/>
              </a:buClr>
            </a:pPr>
            <a:r>
              <a:rPr lang="de-CH" dirty="0"/>
              <a:t>Assess motivation of each partner and identify where objectives align</a:t>
            </a:r>
          </a:p>
          <a:p>
            <a:pPr lvl="1">
              <a:buClr>
                <a:srgbClr val="D96100"/>
              </a:buClr>
            </a:pPr>
            <a:r>
              <a:rPr lang="de-CH" dirty="0"/>
              <a:t>Define roles</a:t>
            </a:r>
          </a:p>
          <a:p>
            <a:pPr lvl="1">
              <a:buClr>
                <a:srgbClr val="D96100"/>
              </a:buClr>
            </a:pPr>
            <a:r>
              <a:rPr lang="de-CH" dirty="0"/>
              <a:t>Co-invest</a:t>
            </a:r>
          </a:p>
          <a:p>
            <a:pPr lvl="1">
              <a:buClr>
                <a:srgbClr val="D96100"/>
              </a:buClr>
            </a:pPr>
            <a:r>
              <a:rPr lang="de-CH" dirty="0"/>
              <a:t>Cultivate trust</a:t>
            </a:r>
          </a:p>
          <a:p>
            <a:pPr>
              <a:buClr>
                <a:srgbClr val="D96100"/>
              </a:buClr>
            </a:pPr>
            <a:r>
              <a:rPr lang="de-CH" dirty="0"/>
              <a:t>Seems simple, but tricky in application</a:t>
            </a:r>
          </a:p>
          <a:p>
            <a:pPr lvl="1">
              <a:buClr>
                <a:srgbClr val="D96100"/>
              </a:buClr>
            </a:pPr>
            <a:r>
              <a:rPr lang="de-CH" dirty="0"/>
              <a:t>A number of good examples</a:t>
            </a:r>
          </a:p>
          <a:p>
            <a:pPr lvl="1">
              <a:buClr>
                <a:srgbClr val="D96100"/>
              </a:buClr>
            </a:pPr>
            <a:r>
              <a:rPr lang="de-CH" dirty="0"/>
              <a:t>But many failed attempts and opportunities missed</a:t>
            </a:r>
          </a:p>
          <a:p>
            <a:pPr>
              <a:buClr>
                <a:srgbClr val="D96100"/>
              </a:buClr>
            </a:pPr>
            <a:r>
              <a:rPr lang="de-CH" dirty="0"/>
              <a:t>GASL: the right place to explore this!</a:t>
            </a:r>
          </a:p>
          <a:p>
            <a:pPr lvl="1">
              <a:buClr>
                <a:srgbClr val="D96100"/>
              </a:buClr>
            </a:pPr>
            <a:endParaRPr lang="de-CH" dirty="0"/>
          </a:p>
          <a:p>
            <a:pPr>
              <a:buClr>
                <a:srgbClr val="D96100"/>
              </a:buClr>
            </a:pPr>
            <a:endParaRPr lang="de-CH" dirty="0"/>
          </a:p>
          <a:p>
            <a:pPr marL="457200" lvl="1" indent="0">
              <a:buClr>
                <a:srgbClr val="D96100"/>
              </a:buClr>
              <a:buNone/>
            </a:pPr>
            <a:endParaRPr lang="de-CH" dirty="0"/>
          </a:p>
        </p:txBody>
      </p:sp>
      <p:sp>
        <p:nvSpPr>
          <p:cNvPr id="4" name="TextBox 3"/>
          <p:cNvSpPr txBox="1"/>
          <p:nvPr/>
        </p:nvSpPr>
        <p:spPr>
          <a:xfrm>
            <a:off x="5097949" y="6400484"/>
            <a:ext cx="2029968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6" name="AutoShape 2" descr="Email author">
            <a:hlinkClick r:id="rId2" tooltip="d.spielman@cgiar.org"/>
            <a:extLst>
              <a:ext uri="{FF2B5EF4-FFF2-40B4-BE49-F238E27FC236}">
                <a16:creationId xmlns:a16="http://schemas.microsoft.com/office/drawing/2014/main" id="{4151749B-5BD4-44DA-B940-EDCBBC5ECA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16886" y="810585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899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AE8A1-3D55-40F3-9899-5CD9372B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498" y="490119"/>
            <a:ext cx="10972800" cy="504056"/>
          </a:xfrm>
        </p:spPr>
        <p:txBody>
          <a:bodyPr>
            <a:normAutofit fontScale="90000"/>
          </a:bodyPr>
          <a:lstStyle/>
          <a:p>
            <a:r>
              <a:rPr lang="de-CH" dirty="0"/>
              <a:t>Flow of the session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A10BDD-FFD0-493A-92EB-9A6E54A75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498" y="1166019"/>
            <a:ext cx="10972800" cy="4206082"/>
          </a:xfrm>
        </p:spPr>
        <p:txBody>
          <a:bodyPr/>
          <a:lstStyle/>
          <a:p>
            <a:pPr>
              <a:buClr>
                <a:srgbClr val="D96100"/>
              </a:buClr>
            </a:pPr>
            <a:r>
              <a:rPr lang="en-US" dirty="0"/>
              <a:t>We hear </a:t>
            </a:r>
            <a:r>
              <a:rPr lang="en-US" b="1" dirty="0"/>
              <a:t>real-life examples </a:t>
            </a:r>
            <a:r>
              <a:rPr lang="en-US" dirty="0"/>
              <a:t>where it has and hasn’t worked from 6 colleagues representing private sector and research, and their advice ‘gems’</a:t>
            </a:r>
          </a:p>
          <a:p>
            <a:pPr lvl="1">
              <a:buClr>
                <a:srgbClr val="D96100"/>
              </a:buClr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Margaret Munene, </a:t>
            </a:r>
            <a:r>
              <a:rPr 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Palmhouse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Dairies Ltd.</a:t>
            </a:r>
          </a:p>
          <a:p>
            <a:pPr lvl="1">
              <a:buClr>
                <a:srgbClr val="D96100"/>
              </a:buClr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Fabiana Villa Alves, EMBRAPA</a:t>
            </a:r>
          </a:p>
          <a:p>
            <a:pPr lvl="1">
              <a:buClr>
                <a:srgbClr val="D96100"/>
              </a:buClr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John Ellenberger, Land O’Lakes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buClr>
                <a:srgbClr val="D96100"/>
              </a:buClr>
            </a:pPr>
            <a:r>
              <a:rPr lang="en-US" dirty="0"/>
              <a:t>We ask </a:t>
            </a:r>
            <a:r>
              <a:rPr lang="en-US" b="1" dirty="0"/>
              <a:t>your help </a:t>
            </a:r>
            <a:r>
              <a:rPr lang="en-US" dirty="0"/>
              <a:t>in teasing out key lessons</a:t>
            </a:r>
          </a:p>
          <a:p>
            <a:pPr>
              <a:buClr>
                <a:srgbClr val="D96100"/>
              </a:buClr>
            </a:pPr>
            <a:r>
              <a:rPr lang="en-US" dirty="0"/>
              <a:t>Then we ask </a:t>
            </a:r>
            <a:r>
              <a:rPr lang="en-US" b="1" dirty="0"/>
              <a:t>a panel of investors </a:t>
            </a:r>
            <a:r>
              <a:rPr lang="en-US" dirty="0"/>
              <a:t>to share their take </a:t>
            </a:r>
          </a:p>
          <a:p>
            <a:pPr lvl="1">
              <a:buClr>
                <a:srgbClr val="D96100"/>
              </a:buClr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Antonio Rota, IFAD</a:t>
            </a:r>
          </a:p>
          <a:p>
            <a:pPr lvl="1">
              <a:buClr>
                <a:srgbClr val="D96100"/>
              </a:buClr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Chris Brett, World Bank</a:t>
            </a:r>
          </a:p>
          <a:p>
            <a:pPr>
              <a:buClr>
                <a:srgbClr val="D96100"/>
              </a:buClr>
            </a:pPr>
            <a:r>
              <a:rPr lang="en-US" dirty="0"/>
              <a:t>Quick </a:t>
            </a:r>
            <a:r>
              <a:rPr lang="en-US" b="1" dirty="0"/>
              <a:t>synthesis</a:t>
            </a:r>
          </a:p>
          <a:p>
            <a:pPr lvl="1">
              <a:buClr>
                <a:srgbClr val="D96100"/>
              </a:buClr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Shirley </a:t>
            </a:r>
            <a:r>
              <a:rPr lang="en-US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Tarawali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ILRI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lvl="1" indent="0">
              <a:buClr>
                <a:srgbClr val="D96100"/>
              </a:buClr>
              <a:buNone/>
            </a:pPr>
            <a:endParaRPr lang="en-US" dirty="0"/>
          </a:p>
        </p:txBody>
      </p:sp>
      <p:sp>
        <p:nvSpPr>
          <p:cNvPr id="6" name="AutoShape 2" descr="Email author">
            <a:hlinkClick r:id="rId2" tooltip="d.spielman@cgiar.org"/>
            <a:extLst>
              <a:ext uri="{FF2B5EF4-FFF2-40B4-BE49-F238E27FC236}">
                <a16:creationId xmlns:a16="http://schemas.microsoft.com/office/drawing/2014/main" id="{4151749B-5BD4-44DA-B940-EDCBBC5ECA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16886" y="810585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4A63D5-5840-4B3F-B2E4-275135748BE3}"/>
              </a:ext>
            </a:extLst>
          </p:cNvPr>
          <p:cNvSpPr txBox="1"/>
          <p:nvPr/>
        </p:nvSpPr>
        <p:spPr>
          <a:xfrm>
            <a:off x="5741658" y="1942113"/>
            <a:ext cx="5488169" cy="9996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ts val="2400"/>
              </a:lnSpc>
              <a:buClr>
                <a:srgbClr val="D961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Delia Randolph, ILRI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ts val="2400"/>
              </a:lnSpc>
              <a:buClr>
                <a:srgbClr val="D961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Martin 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Barasa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VSF-Germany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lnSpc>
                <a:spcPts val="2400"/>
              </a:lnSpc>
              <a:buClr>
                <a:srgbClr val="D961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Sam Thevasagayam, Bill &amp; Melinda Gates Foundation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739EEA-33DB-40D6-9CB4-AFF1B5369CBC}"/>
              </a:ext>
            </a:extLst>
          </p:cNvPr>
          <p:cNvSpPr txBox="1"/>
          <p:nvPr/>
        </p:nvSpPr>
        <p:spPr>
          <a:xfrm>
            <a:off x="5264611" y="3810995"/>
            <a:ext cx="5870325" cy="6918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>
              <a:lnSpc>
                <a:spcPts val="2400"/>
              </a:lnSpc>
              <a:buClr>
                <a:srgbClr val="D961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Belinda Richardson, Bill &amp; Melinda Gates Foundation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lnSpc>
                <a:spcPts val="2400"/>
              </a:lnSpc>
              <a:buClr>
                <a:srgbClr val="D9610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Andrew Bisson, USAID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747BBD-51A1-46CA-9D3B-8C19AE86CDFD}"/>
              </a:ext>
            </a:extLst>
          </p:cNvPr>
          <p:cNvSpPr txBox="1"/>
          <p:nvPr/>
        </p:nvSpPr>
        <p:spPr>
          <a:xfrm>
            <a:off x="5264611" y="4814536"/>
            <a:ext cx="4415761" cy="38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>
              <a:lnSpc>
                <a:spcPts val="2400"/>
              </a:lnSpc>
              <a:buClr>
                <a:srgbClr val="D961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Donald Moore, Global Dairy Platform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DF6F2D-1711-7249-8598-AAB221DC0211}"/>
              </a:ext>
            </a:extLst>
          </p:cNvPr>
          <p:cNvSpPr txBox="1"/>
          <p:nvPr/>
        </p:nvSpPr>
        <p:spPr>
          <a:xfrm>
            <a:off x="5538537" y="5918184"/>
            <a:ext cx="5596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WE INVITE YOU TO PARTICIPATE!</a:t>
            </a:r>
          </a:p>
          <a:p>
            <a:r>
              <a:rPr lang="en-US" dirty="0">
                <a:solidFill>
                  <a:srgbClr val="0070C0"/>
                </a:solidFill>
              </a:rPr>
              <a:t>Audio capture of our discussions and your MENTI replies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5FEC8F-BE4D-AF42-8101-B820058891A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429" y="5822826"/>
            <a:ext cx="407796" cy="65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847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>
            <a:extLst>
              <a:ext uri="{FF2B5EF4-FFF2-40B4-BE49-F238E27FC236}">
                <a16:creationId xmlns:a16="http://schemas.microsoft.com/office/drawing/2014/main" id="{3343DEA9-99BD-4B91-B15F-7263BBBD1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4670" y="60937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3" name="Picture 2" descr="cc-by 88x31.png">
            <a:extLst>
              <a:ext uri="{FF2B5EF4-FFF2-40B4-BE49-F238E27FC236}">
                <a16:creationId xmlns:a16="http://schemas.microsoft.com/office/drawing/2014/main" id="{FE9A0932-9C49-4DDD-BBB0-2BB0BD102EEF}"/>
              </a:ext>
            </a:extLst>
          </p:cNvPr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930" y="61123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6">
            <a:hlinkClick r:id="rId4"/>
            <a:extLst>
              <a:ext uri="{FF2B5EF4-FFF2-40B4-BE49-F238E27FC236}">
                <a16:creationId xmlns:a16="http://schemas.microsoft.com/office/drawing/2014/main" id="{4384A5F1-8643-4F78-BB20-C8D9A372C4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5378" y="3535425"/>
            <a:ext cx="650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which globally support its work through their contributions 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to the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</a:rPr>
              <a:t> 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  <a:hlinkClick r:id="rId5"/>
              </a:rPr>
              <a:t>CGIAR Trust Fund</a:t>
            </a:r>
            <a:endParaRPr lang="en-US" sz="12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730E89-082F-423B-A09E-1241394E4EF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378" y="43815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847146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5EE2F81B283B4DA76825726DF86711" ma:contentTypeVersion="10" ma:contentTypeDescription="Create a new document." ma:contentTypeScope="" ma:versionID="3941ed24f0a6b0fc5dc2bc39b5e54899">
  <xsd:schema xmlns:xsd="http://www.w3.org/2001/XMLSchema" xmlns:xs="http://www.w3.org/2001/XMLSchema" xmlns:p="http://schemas.microsoft.com/office/2006/metadata/properties" xmlns:ns1="http://schemas.microsoft.com/sharepoint/v3" xmlns:ns2="96cda1e5-0e99-4c39-b38a-219fe6c6b62c" xmlns:ns3="7c5802ef-0258-4009-a14c-3eaa85c367ab" targetNamespace="http://schemas.microsoft.com/office/2006/metadata/properties" ma:root="true" ma:fieldsID="2fdb77007396d90b29806db4b5178fe4" ns1:_="" ns2:_="" ns3:_="">
    <xsd:import namespace="http://schemas.microsoft.com/sharepoint/v3"/>
    <xsd:import namespace="96cda1e5-0e99-4c39-b38a-219fe6c6b62c"/>
    <xsd:import namespace="7c5802ef-0258-4009-a14c-3eaa85c367ab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cda1e5-0e99-4c39-b38a-219fe6c6b62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5802ef-0258-4009-a14c-3eaa85c367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1DE7E37-43DB-4A0D-A429-0DCC7C671A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A88395-D27C-4F99-AF72-E61FAB2B9BBF}">
  <ds:schemaRefs>
    <ds:schemaRef ds:uri="96cda1e5-0e99-4c39-b38a-219fe6c6b62c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7c5802ef-0258-4009-a14c-3eaa85c367ab"/>
    <ds:schemaRef ds:uri="http://schemas.microsoft.com/sharepoint/v3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2FB045E-83F8-40CA-8E2E-962B867ED9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6cda1e5-0e99-4c39-b38a-219fe6c6b62c"/>
    <ds:schemaRef ds:uri="7c5802ef-0258-4009-a14c-3eaa85c36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11620</TotalTime>
  <Words>619</Words>
  <Application>Microsoft Office PowerPoint</Application>
  <PresentationFormat>Widescreen</PresentationFormat>
  <Paragraphs>77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Georgia</vt:lpstr>
      <vt:lpstr>Trebuchet MS</vt:lpstr>
      <vt:lpstr>Wingdings</vt:lpstr>
      <vt:lpstr>2_Office Theme</vt:lpstr>
      <vt:lpstr>PowerPoint Presentation</vt:lpstr>
      <vt:lpstr>Introducing Us</vt:lpstr>
      <vt:lpstr>PowerPoint Presentation</vt:lpstr>
      <vt:lpstr>PowerPoint Presentation</vt:lpstr>
      <vt:lpstr>PowerPoint Presentation</vt:lpstr>
      <vt:lpstr>PowerPoint Presentation</vt:lpstr>
      <vt:lpstr>Broad lessons learned</vt:lpstr>
      <vt:lpstr>Flow of the session</vt:lpstr>
      <vt:lpstr>PowerPoint Presentation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Henning</dc:title>
  <dc:creator>Cristiana Giovannini (AGAL)</dc:creator>
  <cp:lastModifiedBy>Mulat, Bizuwork (ILRI)</cp:lastModifiedBy>
  <cp:revision>501</cp:revision>
  <cp:lastPrinted>2018-09-29T08:45:34Z</cp:lastPrinted>
  <dcterms:created xsi:type="dcterms:W3CDTF">2016-02-22T09:09:00Z</dcterms:created>
  <dcterms:modified xsi:type="dcterms:W3CDTF">2019-10-01T07:58:18Z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0x010100A45EE2F81B283B4DA76825726DF86711</vt:lpwstr>
  </property>
</Properties>
</file>