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4.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5.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6.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7.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8.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9.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0.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11.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12.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3.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14.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5.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16.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17.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18.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notesSlides/notesSlide19.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notesSlides/notesSlide20.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notesSlides/notesSlide21.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25"/>
  </p:notesMasterIdLst>
  <p:sldIdLst>
    <p:sldId id="256" r:id="rId2"/>
    <p:sldId id="258" r:id="rId3"/>
    <p:sldId id="294" r:id="rId4"/>
    <p:sldId id="295" r:id="rId5"/>
    <p:sldId id="300" r:id="rId6"/>
    <p:sldId id="318" r:id="rId7"/>
    <p:sldId id="297" r:id="rId8"/>
    <p:sldId id="299" r:id="rId9"/>
    <p:sldId id="298" r:id="rId10"/>
    <p:sldId id="301" r:id="rId11"/>
    <p:sldId id="302" r:id="rId12"/>
    <p:sldId id="304" r:id="rId13"/>
    <p:sldId id="307" r:id="rId14"/>
    <p:sldId id="306" r:id="rId15"/>
    <p:sldId id="308" r:id="rId16"/>
    <p:sldId id="313" r:id="rId17"/>
    <p:sldId id="309" r:id="rId18"/>
    <p:sldId id="310" r:id="rId19"/>
    <p:sldId id="314" r:id="rId20"/>
    <p:sldId id="315" r:id="rId21"/>
    <p:sldId id="319" r:id="rId22"/>
    <p:sldId id="316" r:id="rId23"/>
    <p:sldId id="320"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84" autoAdjust="0"/>
    <p:restoredTop sz="93362" autoAdjust="0"/>
  </p:normalViewPr>
  <p:slideViewPr>
    <p:cSldViewPr>
      <p:cViewPr>
        <p:scale>
          <a:sx n="69" d="100"/>
          <a:sy n="69" d="100"/>
        </p:scale>
        <p:origin x="1232" y="-96"/>
      </p:cViewPr>
      <p:guideLst>
        <p:guide orient="horz" pos="2160"/>
        <p:guide pos="2880"/>
      </p:guideLst>
    </p:cSldViewPr>
  </p:slideViewPr>
  <p:notesTextViewPr>
    <p:cViewPr>
      <p:scale>
        <a:sx n="1" d="1"/>
        <a:sy n="1" d="1"/>
      </p:scale>
      <p:origin x="0" y="0"/>
    </p:cViewPr>
  </p:notesTextViewPr>
  <p:notesViewPr>
    <p:cSldViewPr>
      <p:cViewPr varScale="1">
        <p:scale>
          <a:sx n="62" d="100"/>
          <a:sy n="62" d="100"/>
        </p:scale>
        <p:origin x="-1694" y="-8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D0FCB0-A123-48E2-BABB-688652D2FB0F}" type="datetimeFigureOut">
              <a:rPr lang="en-CA" smtClean="0"/>
              <a:t>2019-07-24</a:t>
            </a:fld>
            <a:endParaRPr lang="fr-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2B77FC-DA7D-431F-A49C-5F2B358B3CF4}" type="slidenum">
              <a:rPr lang="en-CA" smtClean="0"/>
              <a:t>‹#›</a:t>
            </a:fld>
            <a:endParaRPr lang="fr-CA"/>
          </a:p>
        </p:txBody>
      </p:sp>
    </p:spTree>
    <p:extLst>
      <p:ext uri="{BB962C8B-B14F-4D97-AF65-F5344CB8AC3E}">
        <p14:creationId xmlns:p14="http://schemas.microsoft.com/office/powerpoint/2010/main" val="1046640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a:t>
            </a:fld>
            <a:endParaRPr lang="fr-CA" dirty="0"/>
          </a:p>
        </p:txBody>
      </p:sp>
    </p:spTree>
    <p:extLst>
      <p:ext uri="{BB962C8B-B14F-4D97-AF65-F5344CB8AC3E}">
        <p14:creationId xmlns:p14="http://schemas.microsoft.com/office/powerpoint/2010/main" val="374751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alors, quels sont les défis rencontrés par les leaders de la GC? Nous avons déjà parlé des enjeux posés par les structures descendantes, mais il existe d’autres enjeux auxquels on doit s’attaquer, comme...</a:t>
            </a:r>
          </a:p>
        </p:txBody>
      </p:sp>
      <p:sp>
        <p:nvSpPr>
          <p:cNvPr id="4" name="Slide Number Placeholder 3"/>
          <p:cNvSpPr>
            <a:spLocks noGrp="1"/>
          </p:cNvSpPr>
          <p:nvPr>
            <p:ph type="sldNum" sz="quarter" idx="10"/>
          </p:nvPr>
        </p:nvSpPr>
        <p:spPr/>
        <p:txBody>
          <a:bodyPr/>
          <a:lstStyle/>
          <a:p>
            <a:fld id="{C82B77FC-DA7D-431F-A49C-5F2B358B3CF4}" type="slidenum">
              <a:rPr lang="en-CA" smtClean="0"/>
              <a:t>10</a:t>
            </a:fld>
            <a:endParaRPr lang="fr-CA"/>
          </a:p>
        </p:txBody>
      </p:sp>
    </p:spTree>
    <p:extLst>
      <p:ext uri="{BB962C8B-B14F-4D97-AF65-F5344CB8AC3E}">
        <p14:creationId xmlns:p14="http://schemas.microsoft.com/office/powerpoint/2010/main" val="40366716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au formateur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Lien avec la diapositive précédente : afin de révéler quelques-uns de ces défis et tenter de trouver des idées pour les surmonter, nous allons procéder à une activité nommée Café du monde...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Voir les notes de l’exercice du Module 2.</a:t>
            </a:r>
          </a:p>
          <a:p>
            <a:pPr marL="0" marR="0" indent="0" algn="l" defTabSz="914400" rtl="0" eaLnBrk="1" fontAlgn="auto" latinLnBrk="0" hangingPunct="1">
              <a:lnSpc>
                <a:spcPct val="100000"/>
              </a:lnSpc>
              <a:spcBef>
                <a:spcPts val="0"/>
              </a:spcBef>
              <a:spcAft>
                <a:spcPts val="0"/>
              </a:spcAft>
              <a:buClrTx/>
              <a:buSzTx/>
              <a:buFontTx/>
              <a:buNone/>
              <a:tabLst/>
              <a:defRPr/>
            </a:pPr>
            <a:endParaRPr lang="fr-CA" u="sng" dirty="0"/>
          </a:p>
        </p:txBody>
      </p:sp>
      <p:sp>
        <p:nvSpPr>
          <p:cNvPr id="4" name="Slide Number Placeholder 3"/>
          <p:cNvSpPr>
            <a:spLocks noGrp="1"/>
          </p:cNvSpPr>
          <p:nvPr>
            <p:ph type="sldNum" sz="quarter" idx="10"/>
          </p:nvPr>
        </p:nvSpPr>
        <p:spPr/>
        <p:txBody>
          <a:bodyPr/>
          <a:lstStyle/>
          <a:p>
            <a:fld id="{C82B77FC-DA7D-431F-A49C-5F2B358B3CF4}" type="slidenum">
              <a:rPr lang="en-CA" smtClean="0"/>
              <a:t>11</a:t>
            </a:fld>
            <a:endParaRPr lang="fr-CA"/>
          </a:p>
        </p:txBody>
      </p:sp>
    </p:spTree>
    <p:extLst>
      <p:ext uri="{BB962C8B-B14F-4D97-AF65-F5344CB8AC3E}">
        <p14:creationId xmlns:p14="http://schemas.microsoft.com/office/powerpoint/2010/main" val="18822248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C82B77FC-DA7D-431F-A49C-5F2B358B3CF4}" type="slidenum">
              <a:rPr lang="en-CA" smtClean="0"/>
              <a:t>12</a:t>
            </a:fld>
            <a:endParaRPr lang="fr-CA"/>
          </a:p>
        </p:txBody>
      </p:sp>
    </p:spTree>
    <p:extLst>
      <p:ext uri="{BB962C8B-B14F-4D97-AF65-F5344CB8AC3E}">
        <p14:creationId xmlns:p14="http://schemas.microsoft.com/office/powerpoint/2010/main" val="30296485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alors, nous avons discuté des principaux défis de la GC, examinons maintenant les avantages. Nous désirons entamer la création d’un bilan de rentabilité de la GC afin de sensibiliser les autres et leur montrer ce que la GC peut faire pour eux.</a:t>
            </a:r>
          </a:p>
          <a:p>
            <a:pPr marL="171450" indent="-171450">
              <a:buFont typeface="Arial" panose="020B0604020202020204" pitchFamily="34" charset="0"/>
              <a:buChar char="•"/>
            </a:pPr>
            <a:r>
              <a:rPr lang="fr-CA" noProof="0" dirty="0"/>
              <a:t>Ils peuvent être différents dans chaque organisation.</a:t>
            </a:r>
          </a:p>
        </p:txBody>
      </p:sp>
      <p:sp>
        <p:nvSpPr>
          <p:cNvPr id="4" name="Slide Number Placeholder 3"/>
          <p:cNvSpPr>
            <a:spLocks noGrp="1"/>
          </p:cNvSpPr>
          <p:nvPr>
            <p:ph type="sldNum" sz="quarter" idx="10"/>
          </p:nvPr>
        </p:nvSpPr>
        <p:spPr/>
        <p:txBody>
          <a:bodyPr/>
          <a:lstStyle/>
          <a:p>
            <a:fld id="{C82B77FC-DA7D-431F-A49C-5F2B358B3CF4}" type="slidenum">
              <a:rPr lang="en-CA" smtClean="0"/>
              <a:t>13</a:t>
            </a:fld>
            <a:endParaRPr lang="fr-CA" dirty="0"/>
          </a:p>
        </p:txBody>
      </p:sp>
    </p:spTree>
    <p:extLst>
      <p:ext uri="{BB962C8B-B14F-4D97-AF65-F5344CB8AC3E}">
        <p14:creationId xmlns:p14="http://schemas.microsoft.com/office/powerpoint/2010/main" val="12767881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Notes pour le formateur</a:t>
            </a:r>
          </a:p>
          <a:p>
            <a:pPr marL="171450" indent="-171450">
              <a:buFont typeface="Arial" panose="020B0604020202020204" pitchFamily="34" charset="0"/>
              <a:buChar char="•"/>
            </a:pPr>
            <a:r>
              <a:rPr dirty="0"/>
              <a:t>Lien avec la </a:t>
            </a:r>
            <a:r>
              <a:rPr dirty="0" err="1"/>
              <a:t>diapositive</a:t>
            </a:r>
            <a:r>
              <a:rPr dirty="0"/>
              <a:t> </a:t>
            </a:r>
            <a:r>
              <a:rPr dirty="0" err="1"/>
              <a:t>précédente</a:t>
            </a:r>
            <a:r>
              <a:rPr lang="en-CA" dirty="0"/>
              <a:t> </a:t>
            </a:r>
            <a:r>
              <a:rPr dirty="0"/>
              <a:t>:... votre contexte constitue un élément essentiel lors de la promotion des avantages de la GC. </a:t>
            </a:r>
            <a:endParaRPr lang="fr-CA" dirty="0"/>
          </a:p>
          <a:p>
            <a:pPr marL="171450" indent="-171450">
              <a:buFont typeface="Arial" panose="020B0604020202020204" pitchFamily="34" charset="0"/>
              <a:buChar char="•"/>
            </a:pPr>
            <a:r>
              <a:rPr dirty="0"/>
              <a:t>Inclure des </a:t>
            </a:r>
            <a:r>
              <a:rPr dirty="0" err="1"/>
              <a:t>mesures</a:t>
            </a:r>
            <a:r>
              <a:rPr dirty="0"/>
              <a:t>...</a:t>
            </a:r>
            <a:r>
              <a:rPr lang="en-CA" dirty="0"/>
              <a:t> </a:t>
            </a:r>
            <a:r>
              <a:rPr dirty="0"/>
              <a:t>: il est important d</a:t>
            </a:r>
            <a:r>
              <a:rPr lang="en-CA" dirty="0"/>
              <a:t>’</a:t>
            </a:r>
            <a:r>
              <a:rPr dirty="0" err="1"/>
              <a:t>être</a:t>
            </a:r>
            <a:r>
              <a:rPr dirty="0"/>
              <a:t> le plus concret possible lors de la promotion d</a:t>
            </a:r>
            <a:r>
              <a:rPr lang="en-CA" dirty="0"/>
              <a:t>’</a:t>
            </a:r>
            <a:r>
              <a:rPr dirty="0" err="1"/>
              <a:t>avantages</a:t>
            </a:r>
            <a:r>
              <a:rPr dirty="0"/>
              <a:t>. </a:t>
            </a:r>
            <a:endParaRPr lang="fr-CA" dirty="0"/>
          </a:p>
        </p:txBody>
      </p:sp>
      <p:sp>
        <p:nvSpPr>
          <p:cNvPr id="4" name="Slide Number Placeholder 3"/>
          <p:cNvSpPr>
            <a:spLocks noGrp="1"/>
          </p:cNvSpPr>
          <p:nvPr>
            <p:ph type="sldNum" sz="quarter" idx="10"/>
          </p:nvPr>
        </p:nvSpPr>
        <p:spPr/>
        <p:txBody>
          <a:bodyPr/>
          <a:lstStyle/>
          <a:p>
            <a:fld id="{C82B77FC-DA7D-431F-A49C-5F2B358B3CF4}" type="slidenum">
              <a:rPr lang="en-CA" smtClean="0"/>
              <a:t>14</a:t>
            </a:fld>
            <a:endParaRPr lang="fr-CA"/>
          </a:p>
        </p:txBody>
      </p:sp>
    </p:spTree>
    <p:extLst>
      <p:ext uri="{BB962C8B-B14F-4D97-AF65-F5344CB8AC3E}">
        <p14:creationId xmlns:p14="http://schemas.microsoft.com/office/powerpoint/2010/main" val="21369312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voici quelques autres avantages quantifiables...</a:t>
            </a:r>
          </a:p>
          <a:p>
            <a:pPr marL="171450" indent="-171450">
              <a:buFont typeface="Arial" panose="020B0604020202020204" pitchFamily="34" charset="0"/>
              <a:buChar char="•"/>
            </a:pPr>
            <a:r>
              <a:rPr lang="fr-CA" noProof="0" dirty="0"/>
              <a:t>Réduction des coûts liés aux communications... : bien sûr, c’est le cas si vos initiatives de GC utilisent des technologies.</a:t>
            </a:r>
          </a:p>
          <a:p>
            <a:pPr marL="171450" indent="-171450">
              <a:buFont typeface="Arial" panose="020B0604020202020204" pitchFamily="34" charset="0"/>
              <a:buChar char="•"/>
            </a:pPr>
            <a:r>
              <a:rPr lang="fr-CA" noProof="0" dirty="0"/>
              <a:t>Réduction des coûts de consultation... : c’est la même chose ici; c’est le cas si votre organisation embauche des consultants.</a:t>
            </a:r>
          </a:p>
          <a:p>
            <a:pPr marL="171450" indent="-171450">
              <a:buFont typeface="Arial" panose="020B0604020202020204" pitchFamily="34" charset="0"/>
              <a:buChar char="•"/>
            </a:pPr>
            <a:r>
              <a:rPr lang="fr-CA" noProof="0" dirty="0"/>
              <a:t>Réduction des coûts de production... : si votre organisation publie du contenu, soit électronique ou papier</a:t>
            </a:r>
            <a:r>
              <a:rPr dirty="0"/>
              <a:t>. </a:t>
            </a:r>
            <a:endParaRPr lang="fr-CA" dirty="0"/>
          </a:p>
        </p:txBody>
      </p:sp>
      <p:sp>
        <p:nvSpPr>
          <p:cNvPr id="4" name="Slide Number Placeholder 3"/>
          <p:cNvSpPr>
            <a:spLocks noGrp="1"/>
          </p:cNvSpPr>
          <p:nvPr>
            <p:ph type="sldNum" sz="quarter" idx="10"/>
          </p:nvPr>
        </p:nvSpPr>
        <p:spPr/>
        <p:txBody>
          <a:bodyPr/>
          <a:lstStyle/>
          <a:p>
            <a:fld id="{C82B77FC-DA7D-431F-A49C-5F2B358B3CF4}" type="slidenum">
              <a:rPr lang="en-CA" smtClean="0"/>
              <a:t>15</a:t>
            </a:fld>
            <a:endParaRPr lang="fr-CA"/>
          </a:p>
        </p:txBody>
      </p:sp>
    </p:spTree>
    <p:extLst>
      <p:ext uri="{BB962C8B-B14F-4D97-AF65-F5344CB8AC3E}">
        <p14:creationId xmlns:p14="http://schemas.microsoft.com/office/powerpoint/2010/main" val="21740759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mais il est aussi important d’être capable de chiffrer les coûts des dépenses de GC dans votre contexte.</a:t>
            </a:r>
          </a:p>
        </p:txBody>
      </p:sp>
      <p:sp>
        <p:nvSpPr>
          <p:cNvPr id="4" name="Slide Number Placeholder 3"/>
          <p:cNvSpPr>
            <a:spLocks noGrp="1"/>
          </p:cNvSpPr>
          <p:nvPr>
            <p:ph type="sldNum" sz="quarter" idx="10"/>
          </p:nvPr>
        </p:nvSpPr>
        <p:spPr/>
        <p:txBody>
          <a:bodyPr/>
          <a:lstStyle/>
          <a:p>
            <a:fld id="{C82B77FC-DA7D-431F-A49C-5F2B358B3CF4}" type="slidenum">
              <a:rPr lang="en-CA" smtClean="0"/>
              <a:t>16</a:t>
            </a:fld>
            <a:endParaRPr lang="fr-CA"/>
          </a:p>
        </p:txBody>
      </p:sp>
    </p:spTree>
    <p:extLst>
      <p:ext uri="{BB962C8B-B14F-4D97-AF65-F5344CB8AC3E}">
        <p14:creationId xmlns:p14="http://schemas.microsoft.com/office/powerpoint/2010/main" val="25557601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au-delà des coûts, il est important de savoir quels sont les autres enjeux ou embûches possibles.</a:t>
            </a:r>
          </a:p>
          <a:p>
            <a:pPr marL="171450" indent="-171450">
              <a:buFont typeface="Arial" panose="020B0604020202020204" pitchFamily="34" charset="0"/>
              <a:buChar char="•"/>
            </a:pPr>
            <a:r>
              <a:rPr lang="fr-CA" noProof="0" dirty="0"/>
              <a:t>Si vous tentez d’instituer la GC, vous ferez peut-être l’objet d’une opposition de la part de la direction et de vos collègues. Il est bon de réfléchir à leurs arguments possibles contre la GC. </a:t>
            </a:r>
          </a:p>
        </p:txBody>
      </p:sp>
      <p:sp>
        <p:nvSpPr>
          <p:cNvPr id="4" name="Slide Number Placeholder 3"/>
          <p:cNvSpPr>
            <a:spLocks noGrp="1"/>
          </p:cNvSpPr>
          <p:nvPr>
            <p:ph type="sldNum" sz="quarter" idx="10"/>
          </p:nvPr>
        </p:nvSpPr>
        <p:spPr/>
        <p:txBody>
          <a:bodyPr/>
          <a:lstStyle/>
          <a:p>
            <a:fld id="{C82B77FC-DA7D-431F-A49C-5F2B358B3CF4}" type="slidenum">
              <a:rPr lang="en-CA" smtClean="0"/>
              <a:t>17</a:t>
            </a:fld>
            <a:endParaRPr lang="fr-CA"/>
          </a:p>
        </p:txBody>
      </p:sp>
    </p:spTree>
    <p:extLst>
      <p:ext uri="{BB962C8B-B14F-4D97-AF65-F5344CB8AC3E}">
        <p14:creationId xmlns:p14="http://schemas.microsoft.com/office/powerpoint/2010/main" val="31749786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et une des meilleures façons de déterminer les aspects positifs et négatifs est de se poser les questions suivantes de l’analyse SEPO</a:t>
            </a:r>
          </a:p>
          <a:p>
            <a:pPr marL="171450" indent="-171450">
              <a:buFont typeface="Arial" panose="020B0604020202020204" pitchFamily="34" charset="0"/>
              <a:buChar char="•"/>
            </a:pPr>
            <a:r>
              <a:rPr lang="fr-CA" noProof="0" dirty="0"/>
              <a:t>La réalisation d'une analyse SEPO vous permet d’être mieux préparé.</a:t>
            </a:r>
          </a:p>
        </p:txBody>
      </p:sp>
      <p:sp>
        <p:nvSpPr>
          <p:cNvPr id="4" name="Slide Number Placeholder 3"/>
          <p:cNvSpPr>
            <a:spLocks noGrp="1"/>
          </p:cNvSpPr>
          <p:nvPr>
            <p:ph type="sldNum" sz="quarter" idx="10"/>
          </p:nvPr>
        </p:nvSpPr>
        <p:spPr/>
        <p:txBody>
          <a:bodyPr/>
          <a:lstStyle/>
          <a:p>
            <a:fld id="{C82B77FC-DA7D-431F-A49C-5F2B358B3CF4}" type="slidenum">
              <a:rPr lang="en-CA" smtClean="0"/>
              <a:t>18</a:t>
            </a:fld>
            <a:endParaRPr lang="fr-CA"/>
          </a:p>
        </p:txBody>
      </p:sp>
    </p:spTree>
    <p:extLst>
      <p:ext uri="{BB962C8B-B14F-4D97-AF65-F5344CB8AC3E}">
        <p14:creationId xmlns:p14="http://schemas.microsoft.com/office/powerpoint/2010/main" val="15856129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Lien avec la diapositive précédente :... dès que vous êtes armés de vos résultats SEPO, vous pouvez élaborer un outil promotionnel que nous appelons « l’argumentaire éclair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u="none" noProof="0" dirty="0"/>
              <a:t>Expliquez que le terme « argumentaire éclair » est dérivé de la situation où une personne est dans un ascenseur avec un supérieur et qu’elle dispose seulement du temps requis pour se rendre à son étage pour expliquer ou « vendre » son idée de manière engageante à son interlocuteur.</a:t>
            </a:r>
          </a:p>
        </p:txBody>
      </p:sp>
      <p:sp>
        <p:nvSpPr>
          <p:cNvPr id="4" name="Slide Number Placeholder 3"/>
          <p:cNvSpPr>
            <a:spLocks noGrp="1"/>
          </p:cNvSpPr>
          <p:nvPr>
            <p:ph type="sldNum" sz="quarter" idx="10"/>
          </p:nvPr>
        </p:nvSpPr>
        <p:spPr/>
        <p:txBody>
          <a:bodyPr/>
          <a:lstStyle/>
          <a:p>
            <a:fld id="{C82B77FC-DA7D-431F-A49C-5F2B358B3CF4}" type="slidenum">
              <a:rPr lang="en-CA" smtClean="0"/>
              <a:t>19</a:t>
            </a:fld>
            <a:endParaRPr lang="fr-CA"/>
          </a:p>
        </p:txBody>
      </p:sp>
    </p:spTree>
    <p:extLst>
      <p:ext uri="{BB962C8B-B14F-4D97-AF65-F5344CB8AC3E}">
        <p14:creationId xmlns:p14="http://schemas.microsoft.com/office/powerpoint/2010/main" val="1617157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2</a:t>
            </a:fld>
            <a:endParaRPr lang="fr-CA" dirty="0"/>
          </a:p>
        </p:txBody>
      </p:sp>
    </p:spTree>
    <p:extLst>
      <p:ext uri="{BB962C8B-B14F-4D97-AF65-F5344CB8AC3E}">
        <p14:creationId xmlns:p14="http://schemas.microsoft.com/office/powerpoint/2010/main" val="26142127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Notes pour le formateur</a:t>
            </a:r>
          </a:p>
          <a:p>
            <a:pPr marL="171450" indent="-171450">
              <a:buFont typeface="Arial" panose="020B0604020202020204" pitchFamily="34" charset="0"/>
              <a:buChar char="•"/>
            </a:pPr>
            <a:r>
              <a:rPr dirty="0"/>
              <a:t>Lien avec la </a:t>
            </a:r>
            <a:r>
              <a:rPr dirty="0" err="1"/>
              <a:t>diapositive</a:t>
            </a:r>
            <a:r>
              <a:rPr dirty="0"/>
              <a:t> </a:t>
            </a:r>
            <a:r>
              <a:rPr dirty="0" err="1"/>
              <a:t>précédente</a:t>
            </a:r>
            <a:r>
              <a:rPr lang="en-CA" dirty="0"/>
              <a:t> </a:t>
            </a:r>
            <a:r>
              <a:rPr dirty="0"/>
              <a:t>:... voici comment nous allons présenter les </a:t>
            </a:r>
            <a:r>
              <a:rPr dirty="0" err="1"/>
              <a:t>argumentaires</a:t>
            </a:r>
            <a:r>
              <a:rPr dirty="0"/>
              <a:t> éclair...</a:t>
            </a:r>
            <a:endParaRPr lang="fr-CA" dirty="0"/>
          </a:p>
          <a:p>
            <a:pPr marL="171450" indent="-171450">
              <a:buFont typeface="Arial" panose="020B0604020202020204" pitchFamily="34" charset="0"/>
              <a:buChar char="•"/>
            </a:pPr>
            <a:r>
              <a:rPr dirty="0"/>
              <a:t>Voir les notes de l</a:t>
            </a:r>
            <a:r>
              <a:rPr lang="en-CA" dirty="0"/>
              <a:t>’</a:t>
            </a:r>
            <a:r>
              <a:rPr dirty="0" err="1"/>
              <a:t>exercice</a:t>
            </a:r>
            <a:r>
              <a:rPr dirty="0"/>
              <a:t> du Module</a:t>
            </a:r>
            <a:r>
              <a:rPr lang="en-CA" dirty="0"/>
              <a:t> </a:t>
            </a:r>
            <a:r>
              <a:rPr dirty="0"/>
              <a:t>2.</a:t>
            </a:r>
          </a:p>
          <a:p>
            <a:endParaRPr lang="fr-CA" dirty="0"/>
          </a:p>
        </p:txBody>
      </p:sp>
      <p:sp>
        <p:nvSpPr>
          <p:cNvPr id="4" name="Slide Number Placeholder 3"/>
          <p:cNvSpPr>
            <a:spLocks noGrp="1"/>
          </p:cNvSpPr>
          <p:nvPr>
            <p:ph type="sldNum" sz="quarter" idx="10"/>
          </p:nvPr>
        </p:nvSpPr>
        <p:spPr/>
        <p:txBody>
          <a:bodyPr/>
          <a:lstStyle/>
          <a:p>
            <a:fld id="{C82B77FC-DA7D-431F-A49C-5F2B358B3CF4}" type="slidenum">
              <a:rPr lang="en-CA" smtClean="0"/>
              <a:t>20</a:t>
            </a:fld>
            <a:endParaRPr lang="fr-CA"/>
          </a:p>
        </p:txBody>
      </p:sp>
    </p:spTree>
    <p:extLst>
      <p:ext uri="{BB962C8B-B14F-4D97-AF65-F5344CB8AC3E}">
        <p14:creationId xmlns:p14="http://schemas.microsoft.com/office/powerpoint/2010/main" val="11531567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Présentez cette diapositive comme exemple seulement en cas de besoin une fois que les gens ont présenté leurs argumentaires éclair.</a:t>
            </a:r>
          </a:p>
        </p:txBody>
      </p:sp>
      <p:sp>
        <p:nvSpPr>
          <p:cNvPr id="4" name="Slide Number Placeholder 3"/>
          <p:cNvSpPr>
            <a:spLocks noGrp="1"/>
          </p:cNvSpPr>
          <p:nvPr>
            <p:ph type="sldNum" sz="quarter" idx="10"/>
          </p:nvPr>
        </p:nvSpPr>
        <p:spPr/>
        <p:txBody>
          <a:bodyPr/>
          <a:lstStyle/>
          <a:p>
            <a:fld id="{C82B77FC-DA7D-431F-A49C-5F2B358B3CF4}" type="slidenum">
              <a:rPr lang="en-CA" smtClean="0"/>
              <a:t>21</a:t>
            </a:fld>
            <a:endParaRPr lang="fr-CA"/>
          </a:p>
        </p:txBody>
      </p:sp>
    </p:spTree>
    <p:extLst>
      <p:ext uri="{BB962C8B-B14F-4D97-AF65-F5344CB8AC3E}">
        <p14:creationId xmlns:p14="http://schemas.microsoft.com/office/powerpoint/2010/main" val="26204834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C82B77FC-DA7D-431F-A49C-5F2B358B3CF4}" type="slidenum">
              <a:rPr lang="en-CA" smtClean="0"/>
              <a:t>22</a:t>
            </a:fld>
            <a:endParaRPr lang="fr-CA"/>
          </a:p>
        </p:txBody>
      </p:sp>
    </p:spTree>
    <p:extLst>
      <p:ext uri="{BB962C8B-B14F-4D97-AF65-F5344CB8AC3E}">
        <p14:creationId xmlns:p14="http://schemas.microsoft.com/office/powerpoint/2010/main" val="20118021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2B77FC-DA7D-431F-A49C-5F2B358B3CF4}" type="slidenum">
              <a:rPr lang="en-CA" smtClean="0"/>
              <a:t>23</a:t>
            </a:fld>
            <a:endParaRPr lang="fr-CA"/>
          </a:p>
        </p:txBody>
      </p:sp>
    </p:spTree>
    <p:extLst>
      <p:ext uri="{BB962C8B-B14F-4D97-AF65-F5344CB8AC3E}">
        <p14:creationId xmlns:p14="http://schemas.microsoft.com/office/powerpoint/2010/main" val="1473756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Il est important de mettre l’accent sur le fait que ceci représente un idéal et que c’est rarement le cas. Mais pour que la GC puisse croître, il doit y avoir un minimum de chacun de ces 5 éléments.</a:t>
            </a:r>
          </a:p>
          <a:p>
            <a:pPr marL="171450" indent="-171450">
              <a:buFont typeface="Arial" panose="020B0604020202020204" pitchFamily="34" charset="0"/>
              <a:buChar char="•"/>
            </a:pPr>
            <a:r>
              <a:rPr lang="fr-CA" noProof="0" dirty="0"/>
              <a:t>Autres exemples? : demandez aux participants de donner spontanément 2-3 autres exemples (mais procédez rapidement à la prochaine diapositive). </a:t>
            </a:r>
          </a:p>
        </p:txBody>
      </p:sp>
      <p:sp>
        <p:nvSpPr>
          <p:cNvPr id="4" name="Slide Number Placeholder 3"/>
          <p:cNvSpPr>
            <a:spLocks noGrp="1"/>
          </p:cNvSpPr>
          <p:nvPr>
            <p:ph type="sldNum" sz="quarter" idx="10"/>
          </p:nvPr>
        </p:nvSpPr>
        <p:spPr/>
        <p:txBody>
          <a:bodyPr/>
          <a:lstStyle/>
          <a:p>
            <a:fld id="{C82B77FC-DA7D-431F-A49C-5F2B358B3CF4}" type="slidenum">
              <a:rPr lang="en-CA" smtClean="0"/>
              <a:t>3</a:t>
            </a:fld>
            <a:endParaRPr lang="fr-CA" dirty="0"/>
          </a:p>
        </p:txBody>
      </p:sp>
    </p:spTree>
    <p:extLst>
      <p:ext uri="{BB962C8B-B14F-4D97-AF65-F5344CB8AC3E}">
        <p14:creationId xmlns:p14="http://schemas.microsoft.com/office/powerpoint/2010/main" val="13810814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alors, quelles sont les caractéristiques de ces deux environnements tout à fait différents</a:t>
            </a:r>
          </a:p>
          <a:p>
            <a:pPr marL="171450" indent="-171450">
              <a:buFont typeface="Arial" panose="020B0604020202020204" pitchFamily="34" charset="0"/>
              <a:buChar char="•"/>
            </a:pPr>
            <a:r>
              <a:rPr lang="fr-CA" noProof="0" dirty="0"/>
              <a:t>Le but de cette diapositive est de souligner que le milieu ascendant est beaucoup plus ouvert à la GC. Un milieu descendant rend la mise en œuvre de la GC beaucoup plus difficile — mais pas impossible.</a:t>
            </a:r>
          </a:p>
        </p:txBody>
      </p:sp>
      <p:sp>
        <p:nvSpPr>
          <p:cNvPr id="4" name="Slide Number Placeholder 3"/>
          <p:cNvSpPr>
            <a:spLocks noGrp="1"/>
          </p:cNvSpPr>
          <p:nvPr>
            <p:ph type="sldNum" sz="quarter" idx="10"/>
          </p:nvPr>
        </p:nvSpPr>
        <p:spPr/>
        <p:txBody>
          <a:bodyPr/>
          <a:lstStyle/>
          <a:p>
            <a:fld id="{C82B77FC-DA7D-431F-A49C-5F2B358B3CF4}" type="slidenum">
              <a:rPr lang="en-CA" smtClean="0"/>
              <a:t>4</a:t>
            </a:fld>
            <a:endParaRPr lang="fr-CA" dirty="0"/>
          </a:p>
        </p:txBody>
      </p:sp>
    </p:spTree>
    <p:extLst>
      <p:ext uri="{BB962C8B-B14F-4D97-AF65-F5344CB8AC3E}">
        <p14:creationId xmlns:p14="http://schemas.microsoft.com/office/powerpoint/2010/main" val="21432104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Lien avec la diapositive précédente :... alors, quel est le degré d’ouverture de votre milieu envers la GC? Nous allons réaliser un exercice pour vérifier ça.</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u="none" noProof="0" dirty="0"/>
              <a:t>Présentez le diagramme de la toile culturelle de Johnson et </a:t>
            </a:r>
            <a:r>
              <a:rPr lang="fr-CA" u="none" noProof="0" dirty="0" err="1"/>
              <a:t>Scholes</a:t>
            </a:r>
            <a:r>
              <a:rPr lang="fr-CA" u="none" noProof="0" dirty="0"/>
              <a:t> que nous utiliserons pour analyser le degré d’ouverture de votre milieu envers la GC. Passez brièvement en revue ce qu’on entend par chacun des cercles.</a:t>
            </a:r>
          </a:p>
        </p:txBody>
      </p:sp>
      <p:sp>
        <p:nvSpPr>
          <p:cNvPr id="4" name="Slide Number Placeholder 3"/>
          <p:cNvSpPr>
            <a:spLocks noGrp="1"/>
          </p:cNvSpPr>
          <p:nvPr>
            <p:ph type="sldNum" sz="quarter" idx="10"/>
          </p:nvPr>
        </p:nvSpPr>
        <p:spPr/>
        <p:txBody>
          <a:bodyPr/>
          <a:lstStyle/>
          <a:p>
            <a:fld id="{C82B77FC-DA7D-431F-A49C-5F2B358B3CF4}" type="slidenum">
              <a:rPr lang="en-CA" smtClean="0"/>
              <a:t>5</a:t>
            </a:fld>
            <a:endParaRPr lang="fr-CA"/>
          </a:p>
        </p:txBody>
      </p:sp>
    </p:spTree>
    <p:extLst>
      <p:ext uri="{BB962C8B-B14F-4D97-AF65-F5344CB8AC3E}">
        <p14:creationId xmlns:p14="http://schemas.microsoft.com/office/powerpoint/2010/main" val="2731795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0" marR="0" indent="0" algn="l" defTabSz="914400" rtl="0" eaLnBrk="1" fontAlgn="auto" latinLnBrk="0" hangingPunct="1">
              <a:lnSpc>
                <a:spcPct val="100000"/>
              </a:lnSpc>
              <a:spcBef>
                <a:spcPts val="0"/>
              </a:spcBef>
              <a:spcAft>
                <a:spcPts val="0"/>
              </a:spcAft>
              <a:buClrTx/>
              <a:buSzTx/>
              <a:buFontTx/>
              <a:buNone/>
              <a:tabLst/>
              <a:defRPr/>
            </a:pPr>
            <a:r>
              <a:rPr lang="fr-CA" noProof="0" dirty="0"/>
              <a:t>Voir les notes de l’exercice du Module 2.</a:t>
            </a:r>
          </a:p>
          <a:p>
            <a:pPr marL="0" marR="0" indent="0" algn="l" defTabSz="914400" rtl="0" eaLnBrk="1" fontAlgn="auto" latinLnBrk="0" hangingPunct="1">
              <a:lnSpc>
                <a:spcPct val="100000"/>
              </a:lnSpc>
              <a:spcBef>
                <a:spcPts val="0"/>
              </a:spcBef>
              <a:spcAft>
                <a:spcPts val="0"/>
              </a:spcAft>
              <a:buClrTx/>
              <a:buSzTx/>
              <a:buFontTx/>
              <a:buNone/>
              <a:tabLst/>
              <a:defRPr/>
            </a:pPr>
            <a:endParaRPr lang="fr-CA" u="none" dirty="0"/>
          </a:p>
        </p:txBody>
      </p:sp>
      <p:sp>
        <p:nvSpPr>
          <p:cNvPr id="4" name="Slide Number Placeholder 3"/>
          <p:cNvSpPr>
            <a:spLocks noGrp="1"/>
          </p:cNvSpPr>
          <p:nvPr>
            <p:ph type="sldNum" sz="quarter" idx="10"/>
          </p:nvPr>
        </p:nvSpPr>
        <p:spPr/>
        <p:txBody>
          <a:bodyPr/>
          <a:lstStyle/>
          <a:p>
            <a:fld id="{C82B77FC-DA7D-431F-A49C-5F2B358B3CF4}" type="slidenum">
              <a:rPr lang="en-CA" smtClean="0"/>
              <a:t>6</a:t>
            </a:fld>
            <a:endParaRPr lang="fr-CA"/>
          </a:p>
        </p:txBody>
      </p:sp>
    </p:spTree>
    <p:extLst>
      <p:ext uri="{BB962C8B-B14F-4D97-AF65-F5344CB8AC3E}">
        <p14:creationId xmlns:p14="http://schemas.microsoft.com/office/powerpoint/2010/main" val="273179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La GC a besoin de leaders et de « champions » pour progresser, surtout quand le milieu n’est pas particulièrement ouvert à la GC</a:t>
            </a:r>
          </a:p>
          <a:p>
            <a:pPr marL="171450" indent="-171450">
              <a:buFont typeface="Arial" panose="020B0604020202020204" pitchFamily="34" charset="0"/>
              <a:buChar char="•"/>
            </a:pPr>
            <a:r>
              <a:rPr lang="fr-CA" noProof="0" dirty="0"/>
              <a:t>Vous pouvez mettre l’accent sur le fait que le rôle de leader de la GC peut constituer un rôle officiel au sein d’une organisation (p.ex., agent de GC) ou un rôle non officiel, dans le cas où une personne croit fermement à cette façon de travailler et — par l’entremise de ses actions — joue le rôle de leader et entraîne des changements.</a:t>
            </a:r>
          </a:p>
          <a:p>
            <a:pPr marL="171450" indent="-171450">
              <a:buFont typeface="Arial" panose="020B0604020202020204" pitchFamily="34" charset="0"/>
              <a:buChar char="•"/>
            </a:pPr>
            <a:r>
              <a:rPr lang="fr-CA" noProof="0" dirty="0"/>
              <a:t>Créent des liens dans les deux sens : c.-à-d. vers le haut et le bas de l’échelle hiérarchique.</a:t>
            </a:r>
          </a:p>
        </p:txBody>
      </p:sp>
      <p:sp>
        <p:nvSpPr>
          <p:cNvPr id="4" name="Slide Number Placeholder 3"/>
          <p:cNvSpPr>
            <a:spLocks noGrp="1"/>
          </p:cNvSpPr>
          <p:nvPr>
            <p:ph type="sldNum" sz="quarter" idx="10"/>
          </p:nvPr>
        </p:nvSpPr>
        <p:spPr/>
        <p:txBody>
          <a:bodyPr/>
          <a:lstStyle/>
          <a:p>
            <a:fld id="{C82B77FC-DA7D-431F-A49C-5F2B358B3CF4}" type="slidenum">
              <a:rPr lang="en-CA" smtClean="0"/>
              <a:t>7</a:t>
            </a:fld>
            <a:endParaRPr lang="fr-CA"/>
          </a:p>
        </p:txBody>
      </p:sp>
    </p:spTree>
    <p:extLst>
      <p:ext uri="{BB962C8B-B14F-4D97-AF65-F5344CB8AC3E}">
        <p14:creationId xmlns:p14="http://schemas.microsoft.com/office/powerpoint/2010/main" val="1177095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dans un monde parfait, ceci serait le scénario de réussite...</a:t>
            </a:r>
          </a:p>
          <a:p>
            <a:pPr marL="171450" indent="-171450">
              <a:buFont typeface="Arial" panose="020B0604020202020204" pitchFamily="34" charset="0"/>
              <a:buChar char="•"/>
            </a:pPr>
            <a:r>
              <a:rPr lang="fr-CA" noProof="0" dirty="0"/>
              <a:t>Un cadre d’action : nous discuterons des cadres d’action dans le Module 3.</a:t>
            </a:r>
          </a:p>
        </p:txBody>
      </p:sp>
      <p:sp>
        <p:nvSpPr>
          <p:cNvPr id="4" name="Slide Number Placeholder 3"/>
          <p:cNvSpPr>
            <a:spLocks noGrp="1"/>
          </p:cNvSpPr>
          <p:nvPr>
            <p:ph type="sldNum" sz="quarter" idx="10"/>
          </p:nvPr>
        </p:nvSpPr>
        <p:spPr/>
        <p:txBody>
          <a:bodyPr/>
          <a:lstStyle/>
          <a:p>
            <a:fld id="{C82B77FC-DA7D-431F-A49C-5F2B358B3CF4}" type="slidenum">
              <a:rPr lang="en-CA" smtClean="0"/>
              <a:t>8</a:t>
            </a:fld>
            <a:endParaRPr lang="fr-CA"/>
          </a:p>
        </p:txBody>
      </p:sp>
    </p:spTree>
    <p:extLst>
      <p:ext uri="{BB962C8B-B14F-4D97-AF65-F5344CB8AC3E}">
        <p14:creationId xmlns:p14="http://schemas.microsoft.com/office/powerpoint/2010/main" val="30160028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quelles sont les contributions possibles des leaders et des « champions » de la GC?</a:t>
            </a:r>
          </a:p>
          <a:p>
            <a:pPr marL="171450" indent="-171450">
              <a:buFont typeface="Arial" panose="020B0604020202020204" pitchFamily="34" charset="0"/>
              <a:buChar char="•"/>
            </a:pPr>
            <a:r>
              <a:rPr lang="fr-CA" noProof="0" dirty="0"/>
              <a:t>Voici ce que sont fondamentalement leurs rôles généraux.</a:t>
            </a:r>
          </a:p>
        </p:txBody>
      </p:sp>
      <p:sp>
        <p:nvSpPr>
          <p:cNvPr id="4" name="Slide Number Placeholder 3"/>
          <p:cNvSpPr>
            <a:spLocks noGrp="1"/>
          </p:cNvSpPr>
          <p:nvPr>
            <p:ph type="sldNum" sz="quarter" idx="10"/>
          </p:nvPr>
        </p:nvSpPr>
        <p:spPr/>
        <p:txBody>
          <a:bodyPr/>
          <a:lstStyle/>
          <a:p>
            <a:fld id="{C82B77FC-DA7D-431F-A49C-5F2B358B3CF4}" type="slidenum">
              <a:rPr lang="en-CA" smtClean="0"/>
              <a:t>9</a:t>
            </a:fld>
            <a:endParaRPr lang="fr-CA"/>
          </a:p>
        </p:txBody>
      </p:sp>
    </p:spTree>
    <p:extLst>
      <p:ext uri="{BB962C8B-B14F-4D97-AF65-F5344CB8AC3E}">
        <p14:creationId xmlns:p14="http://schemas.microsoft.com/office/powerpoint/2010/main" val="3991035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7" name="Date Placeholder 6"/>
          <p:cNvSpPr>
            <a:spLocks noGrp="1"/>
          </p:cNvSpPr>
          <p:nvPr>
            <p:ph type="dt" sz="half" idx="10"/>
          </p:nvPr>
        </p:nvSpPr>
        <p:spPr/>
        <p:txBody>
          <a:bodyPr/>
          <a:lstStyle/>
          <a:p>
            <a:fld id="{4B8F2451-FA66-4641-A051-ED3031E8E253}" type="datetimeFigureOut">
              <a:rPr lang="en-CA" smtClean="0"/>
              <a:t>2019-07-24</a:t>
            </a:fld>
            <a:endParaRPr lang="en-CA"/>
          </a:p>
        </p:txBody>
      </p:sp>
      <p:sp>
        <p:nvSpPr>
          <p:cNvPr id="20" name="Footer Placeholder 19"/>
          <p:cNvSpPr>
            <a:spLocks noGrp="1"/>
          </p:cNvSpPr>
          <p:nvPr>
            <p:ph type="ftr" sz="quarter" idx="11"/>
          </p:nvPr>
        </p:nvSpPr>
        <p:spPr/>
        <p:txBody>
          <a:bodyPr/>
          <a:lstStyle/>
          <a:p>
            <a:endParaRPr lang="en-CA"/>
          </a:p>
        </p:txBody>
      </p:sp>
      <p:sp>
        <p:nvSpPr>
          <p:cNvPr id="10" name="Slide Number Placeholder 9"/>
          <p:cNvSpPr>
            <a:spLocks noGrp="1"/>
          </p:cNvSpPr>
          <p:nvPr>
            <p:ph type="sldNum" sz="quarter" idx="12"/>
          </p:nvPr>
        </p:nvSpPr>
        <p:spPr/>
        <p:txBody>
          <a:bodyPr/>
          <a:lstStyle/>
          <a:p>
            <a:fld id="{BE8C97DF-CEB5-42E7-AF99-83FA8C503DD7}" type="slidenum">
              <a:rPr lang="en-CA" smtClean="0"/>
              <a:t>‹#›</a:t>
            </a:fld>
            <a:endParaRPr lang="en-CA"/>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2019-07-24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2019-07-24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2019-07-24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4B8F2451-FA66-4641-A051-ED3031E8E253}" type="datetimeFigureOut">
              <a:rPr lang="en-CA" smtClean="0"/>
              <a:t>2019-07-24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B8F2451-FA66-4641-A051-ED3031E8E253}" type="datetimeFigureOut">
              <a:rPr lang="en-CA" smtClean="0"/>
              <a:t>2019-07-24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4B8F2451-FA66-4641-A051-ED3031E8E253}" type="datetimeFigureOut">
              <a:rPr lang="en-CA" smtClean="0"/>
              <a:t>2019-07-24</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a:t>Click to edit Master title style</a:t>
            </a:r>
          </a:p>
        </p:txBody>
      </p:sp>
      <p:sp>
        <p:nvSpPr>
          <p:cNvPr id="3" name="Date Placeholder 2"/>
          <p:cNvSpPr>
            <a:spLocks noGrp="1"/>
          </p:cNvSpPr>
          <p:nvPr>
            <p:ph type="dt" sz="half" idx="10"/>
          </p:nvPr>
        </p:nvSpPr>
        <p:spPr/>
        <p:txBody>
          <a:bodyPr/>
          <a:lstStyle/>
          <a:p>
            <a:fld id="{4B8F2451-FA66-4641-A051-ED3031E8E253}" type="datetimeFigureOut">
              <a:rPr lang="en-CA" smtClean="0"/>
              <a:t>2019-07-24</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4B8F2451-FA66-4641-A051-ED3031E8E253}" type="datetimeFigureOut">
              <a:rPr lang="en-CA" smtClean="0"/>
              <a:t>2019-07-24</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BE8C97DF-CEB5-42E7-AF99-83FA8C503DD7}" type="slidenum">
              <a:rPr lang="en-CA" smtClean="0"/>
              <a:t>‹#›</a:t>
            </a:fld>
            <a:endParaRPr lang="en-CA"/>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B8F2451-FA66-4641-A051-ED3031E8E253}" type="datetimeFigureOut">
              <a:rPr lang="en-CA" smtClean="0"/>
              <a:t>2019-07-24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a:t>Click to edit Master title style</a:t>
            </a:r>
          </a:p>
        </p:txBody>
      </p:sp>
      <p:sp>
        <p:nvSpPr>
          <p:cNvPr id="5" name="Date Placeholder 4"/>
          <p:cNvSpPr>
            <a:spLocks noGrp="1"/>
          </p:cNvSpPr>
          <p:nvPr>
            <p:ph type="dt" sz="half" idx="10"/>
          </p:nvPr>
        </p:nvSpPr>
        <p:spPr/>
        <p:txBody>
          <a:bodyPr/>
          <a:lstStyle/>
          <a:p>
            <a:fld id="{4B8F2451-FA66-4641-A051-ED3031E8E253}" type="datetimeFigureOut">
              <a:rPr lang="en-CA" smtClean="0"/>
              <a:t>2019-07-24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a:t>Click to edit Master title style</a:t>
            </a:r>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B8F2451-FA66-4641-A051-ED3031E8E253}" type="datetimeFigureOut">
              <a:rPr lang="en-CA" smtClean="0"/>
              <a:t>2019-07-24</a:t>
            </a:fld>
            <a:endParaRPr lang="en-C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CA"/>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E8C97DF-CEB5-42E7-AF99-83FA8C503DD7}" type="slidenum">
              <a:rPr lang="en-CA" smtClean="0"/>
              <a:t>‹#›</a:t>
            </a:fld>
            <a:endParaRPr lang="en-CA"/>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jpe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7.png"/><Relationship Id="rId5" Type="http://schemas.openxmlformats.org/officeDocument/2006/relationships/notesSlide" Target="../notesSlides/notesSlide10.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8.png"/><Relationship Id="rId5" Type="http://schemas.openxmlformats.org/officeDocument/2006/relationships/notesSlide" Target="../notesSlides/notesSlide11.xml"/><Relationship Id="rId4"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2.xml"/><Relationship Id="rId1" Type="http://schemas.openxmlformats.org/officeDocument/2006/relationships/tags" Target="../tags/tag31.xml"/><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9.png"/><Relationship Id="rId5" Type="http://schemas.openxmlformats.org/officeDocument/2006/relationships/notesSlide" Target="../notesSlides/notesSlide13.xml"/><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image" Target="../media/image9.png"/><Relationship Id="rId5" Type="http://schemas.openxmlformats.org/officeDocument/2006/relationships/notesSlide" Target="../notesSlides/notesSlide14.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image" Target="../media/image10.png"/><Relationship Id="rId5" Type="http://schemas.openxmlformats.org/officeDocument/2006/relationships/notesSlide" Target="../notesSlides/notesSlide15.xml"/><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image" Target="../media/image11.png"/><Relationship Id="rId5" Type="http://schemas.openxmlformats.org/officeDocument/2006/relationships/notesSlide" Target="../notesSlides/notesSlide16.xml"/><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12.png"/><Relationship Id="rId5" Type="http://schemas.openxmlformats.org/officeDocument/2006/relationships/notesSlide" Target="../notesSlides/notesSlide17.xml"/><Relationship Id="rId4"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image" Target="../media/image13.png"/><Relationship Id="rId5" Type="http://schemas.openxmlformats.org/officeDocument/2006/relationships/notesSlide" Target="../notesSlides/notesSlide18.xml"/><Relationship Id="rId4"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2.xml"/><Relationship Id="rId1" Type="http://schemas.openxmlformats.org/officeDocument/2006/relationships/tags" Target="../tags/tag51.xml"/><Relationship Id="rId5" Type="http://schemas.openxmlformats.org/officeDocument/2006/relationships/image" Target="../media/image14.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4.xml"/><Relationship Id="rId1" Type="http://schemas.openxmlformats.org/officeDocument/2006/relationships/tags" Target="../tags/tag53.xml"/><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6.xml"/><Relationship Id="rId1" Type="http://schemas.openxmlformats.org/officeDocument/2006/relationships/tags" Target="../tags/tag55.xml"/><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8.xml"/><Relationship Id="rId1" Type="http://schemas.openxmlformats.org/officeDocument/2006/relationships/tags" Target="../tags/tag57.xml"/><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hyperlink" Target="http://www.cta.int/"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creativecommons.org/licenses/by/4.0/legalcode"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notesSlide" Target="../notesSlides/notesSlide4.xml"/><Relationship Id="rId4"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3.png"/><Relationship Id="rId5" Type="http://schemas.openxmlformats.org/officeDocument/2006/relationships/notesSlide" Target="../notesSlides/notesSlide5.xml"/><Relationship Id="rId4"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3.png"/><Relationship Id="rId5" Type="http://schemas.openxmlformats.org/officeDocument/2006/relationships/notesSlide" Target="../notesSlides/notesSlide6.xml"/><Relationship Id="rId4"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4.png"/><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5.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6.png"/><Relationship Id="rId5" Type="http://schemas.openxmlformats.org/officeDocument/2006/relationships/notesSlide" Target="../notesSlides/notesSlide9.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1601852" y="2132856"/>
            <a:ext cx="7002596" cy="2520279"/>
          </a:xfrm>
        </p:spPr>
        <p:txBody>
          <a:bodyPr>
            <a:noAutofit/>
          </a:bodyPr>
          <a:lstStyle/>
          <a:p>
            <a:r>
              <a:rPr lang="en-CA" sz="3600" b="1" dirty="0">
                <a:solidFill>
                  <a:schemeClr val="accent4"/>
                </a:solidFill>
                <a:effectLst/>
              </a:rPr>
              <a:t>Le développement d'un milieu propice à la gestion des c</a:t>
            </a:r>
            <a:r>
              <a:rPr lang="en-CA" sz="3600" b="1">
                <a:solidFill>
                  <a:schemeClr val="accent4"/>
                </a:solidFill>
                <a:effectLst/>
              </a:rPr>
              <a:t>onnaissances</a:t>
            </a:r>
            <a:r>
              <a:rPr lang="en-CA" sz="3600" b="1" dirty="0">
                <a:solidFill>
                  <a:schemeClr val="accent4"/>
                </a:solidFill>
                <a:effectLst/>
              </a:rPr>
              <a:t> et l'importance du leadership</a:t>
            </a:r>
            <a:endParaRPr lang="fr-CA" sz="3600" b="1" dirty="0">
              <a:solidFill>
                <a:schemeClr val="accent4"/>
              </a:solidFill>
              <a:effectLst/>
            </a:endParaRPr>
          </a:p>
        </p:txBody>
      </p:sp>
      <p:sp>
        <p:nvSpPr>
          <p:cNvPr id="3" name="Subtitle 2"/>
          <p:cNvSpPr>
            <a:spLocks noGrp="1"/>
          </p:cNvSpPr>
          <p:nvPr>
            <p:ph type="subTitle" idx="1"/>
            <p:custDataLst>
              <p:tags r:id="rId2"/>
            </p:custDataLst>
          </p:nvPr>
        </p:nvSpPr>
        <p:spPr>
          <a:xfrm>
            <a:off x="1619672" y="4797152"/>
            <a:ext cx="6625208" cy="504056"/>
          </a:xfrm>
        </p:spPr>
        <p:txBody>
          <a:bodyPr>
            <a:normAutofit fontScale="70000" lnSpcReduction="20000"/>
          </a:bodyPr>
          <a:lstStyle/>
          <a:p>
            <a:r>
              <a:rPr lang="en-CA" dirty="0">
                <a:solidFill>
                  <a:schemeClr val="accent4"/>
                </a:solidFill>
              </a:rPr>
              <a:t>Module 2 - </a:t>
            </a:r>
            <a:r>
              <a:rPr lang="en-CA" dirty="0" err="1">
                <a:solidFill>
                  <a:schemeClr val="accent4"/>
                </a:solidFill>
              </a:rPr>
              <a:t>Cours</a:t>
            </a:r>
            <a:r>
              <a:rPr lang="en-CA" dirty="0">
                <a:solidFill>
                  <a:schemeClr val="accent4"/>
                </a:solidFill>
              </a:rPr>
              <a:t> </a:t>
            </a:r>
            <a:r>
              <a:rPr lang="en-CA" dirty="0">
                <a:solidFill>
                  <a:srgbClr val="84AA33"/>
                </a:solidFill>
              </a:rPr>
              <a:t>Introduction</a:t>
            </a:r>
            <a:r>
              <a:rPr lang="en-CA" dirty="0">
                <a:solidFill>
                  <a:schemeClr val="accent4"/>
                </a:solidFill>
              </a:rPr>
              <a:t> à la </a:t>
            </a:r>
            <a:r>
              <a:rPr lang="fr-FR" dirty="0">
                <a:solidFill>
                  <a:srgbClr val="84AA33"/>
                </a:solidFill>
              </a:rPr>
              <a:t>Gestion des Connaissances pour Développement Agricole et Rural (</a:t>
            </a:r>
            <a:r>
              <a:rPr lang="fr-FR" dirty="0" err="1">
                <a:solidFill>
                  <a:srgbClr val="84AA33"/>
                </a:solidFill>
              </a:rPr>
              <a:t>GCpourDAR</a:t>
            </a:r>
            <a:r>
              <a:rPr lang="fr-FR" dirty="0">
                <a:solidFill>
                  <a:srgbClr val="84AA33"/>
                </a:solidFill>
              </a:rPr>
              <a:t>)</a:t>
            </a:r>
          </a:p>
          <a:p>
            <a:endParaRPr lang="fr-CA" dirty="0">
              <a:solidFill>
                <a:schemeClr val="accent4"/>
              </a:solidFill>
            </a:endParaRPr>
          </a:p>
        </p:txBody>
      </p:sp>
      <p:pic>
        <p:nvPicPr>
          <p:cNvPr id="1026" name="Picture 2" descr="X:\KM\CTA\CTA.jpg"/>
          <p:cNvPicPr>
            <a:picLocks noChangeAspect="1" noChangeArrowheads="1"/>
          </p:cNvPicPr>
          <p:nvPr>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197353" y="620688"/>
            <a:ext cx="1404499" cy="1152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1943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Les principaux défis de la GC</a:t>
            </a:r>
            <a:endParaRPr lang="fr-CA" dirty="0">
              <a:solidFill>
                <a:schemeClr val="accent4"/>
              </a:solidFill>
            </a:endParaRPr>
          </a:p>
        </p:txBody>
      </p:sp>
      <p:sp>
        <p:nvSpPr>
          <p:cNvPr id="3" name="Content Placeholder 2"/>
          <p:cNvSpPr>
            <a:spLocks noGrp="1"/>
          </p:cNvSpPr>
          <p:nvPr>
            <p:ph idx="1"/>
            <p:custDataLst>
              <p:tags r:id="rId2"/>
            </p:custDataLst>
          </p:nvPr>
        </p:nvSpPr>
        <p:spPr>
          <a:xfrm>
            <a:off x="3059832" y="1484784"/>
            <a:ext cx="5760640" cy="4968552"/>
          </a:xfrm>
        </p:spPr>
        <p:txBody>
          <a:bodyPr>
            <a:normAutofit fontScale="85000" lnSpcReduction="10000"/>
          </a:bodyPr>
          <a:lstStyle/>
          <a:p>
            <a:r>
              <a:rPr lang="fr-CA" dirty="0"/>
              <a:t>Organisation/structure : hiérarchique, processus décisionnel descendant</a:t>
            </a:r>
          </a:p>
          <a:p>
            <a:r>
              <a:rPr lang="fr-CA" dirty="0"/>
              <a:t>Les gens : aversion au changement, manque de mesures incitatives</a:t>
            </a:r>
          </a:p>
          <a:p>
            <a:r>
              <a:rPr lang="fr-CA" dirty="0"/>
              <a:t>Routines/procédures : le travail stratégique ou planifié n'est pas réel, ad hoc</a:t>
            </a:r>
          </a:p>
          <a:p>
            <a:r>
              <a:rPr lang="fr-CA" dirty="0"/>
              <a:t>Capacités : manque de ressources humaines, de compétences, de compréhension</a:t>
            </a:r>
          </a:p>
          <a:p>
            <a:r>
              <a:rPr lang="fr-CA" dirty="0"/>
              <a:t>Technologie : accès, coûts, compétences</a:t>
            </a:r>
          </a:p>
          <a:p>
            <a:endParaRPr lang="fr-CA" dirty="0"/>
          </a:p>
        </p:txBody>
      </p:sp>
      <p:pic>
        <p:nvPicPr>
          <p:cNvPr id="3074"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331640" y="2626604"/>
            <a:ext cx="1531070" cy="1944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9373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fr-CA" dirty="0">
                <a:solidFill>
                  <a:schemeClr val="accent4"/>
                </a:solidFill>
              </a:rPr>
              <a:t>Café du monde - Surmonter les défis en GC</a:t>
            </a:r>
          </a:p>
        </p:txBody>
      </p:sp>
      <p:pic>
        <p:nvPicPr>
          <p:cNvPr id="2050" name="Picture 2"/>
          <p:cNvPicPr>
            <a:picLocks noGrp="1" noChangeAspect="1" noChangeArrowheads="1"/>
          </p:cNvPicPr>
          <p:nvPr>
            <p:ph sz="half" idx="1"/>
            <p:custDataLst>
              <p:tags r:id="rId2"/>
            </p:custDataLst>
          </p:nvPr>
        </p:nvPicPr>
        <p:blipFill>
          <a:blip r:embed="rId6">
            <a:extLst>
              <a:ext uri="{28A0092B-C50C-407E-A947-70E740481C1C}">
                <a14:useLocalDpi xmlns:a14="http://schemas.microsoft.com/office/drawing/2010/main" val="0"/>
              </a:ext>
            </a:extLst>
          </a:blip>
          <a:stretch>
            <a:fillRect/>
          </a:stretch>
        </p:blipFill>
        <p:spPr bwMode="auto">
          <a:xfrm>
            <a:off x="1547664" y="2348880"/>
            <a:ext cx="2376264" cy="175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ontent Placeholder 3"/>
          <p:cNvSpPr>
            <a:spLocks noGrp="1"/>
          </p:cNvSpPr>
          <p:nvPr>
            <p:ph sz="half" idx="2"/>
            <p:custDataLst>
              <p:tags r:id="rId3"/>
            </p:custDataLst>
          </p:nvPr>
        </p:nvSpPr>
        <p:spPr>
          <a:xfrm>
            <a:off x="4283968" y="1524000"/>
            <a:ext cx="4649720" cy="5001344"/>
          </a:xfrm>
        </p:spPr>
        <p:txBody>
          <a:bodyPr>
            <a:normAutofit lnSpcReduction="10000"/>
          </a:bodyPr>
          <a:lstStyle/>
          <a:p>
            <a:r>
              <a:rPr lang="fr-CA" dirty="0"/>
              <a:t>Tables rondes</a:t>
            </a:r>
          </a:p>
          <a:p>
            <a:r>
              <a:rPr lang="fr-CA" dirty="0"/>
              <a:t>3 tours d'environ 15 minutes</a:t>
            </a:r>
          </a:p>
          <a:p>
            <a:r>
              <a:rPr lang="fr-CA" dirty="0"/>
              <a:t>Remue-méninges d'idées pendant chaque tour</a:t>
            </a:r>
          </a:p>
          <a:p>
            <a:r>
              <a:rPr lang="fr-CA" dirty="0"/>
              <a:t>Déplacement vers une autre table au son de la cloche</a:t>
            </a:r>
          </a:p>
          <a:p>
            <a:r>
              <a:rPr lang="fr-CA" dirty="0"/>
              <a:t>Un hôte et une question par table </a:t>
            </a:r>
          </a:p>
          <a:p>
            <a:r>
              <a:rPr lang="fr-CA" dirty="0"/>
              <a:t>Griffonner les idées sur la nappe</a:t>
            </a:r>
          </a:p>
          <a:p>
            <a:endParaRPr lang="fr-CA" dirty="0"/>
          </a:p>
        </p:txBody>
      </p:sp>
    </p:spTree>
    <p:extLst>
      <p:ext uri="{BB962C8B-B14F-4D97-AF65-F5344CB8AC3E}">
        <p14:creationId xmlns:p14="http://schemas.microsoft.com/office/powerpoint/2010/main" val="886680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Questions? Commentaires?</a:t>
            </a:r>
            <a:endParaRPr lang="fr-CA" dirty="0">
              <a:solidFill>
                <a:schemeClr val="accent4"/>
              </a:solidFill>
            </a:endParaRPr>
          </a:p>
        </p:txBody>
      </p:sp>
      <p:sp>
        <p:nvSpPr>
          <p:cNvPr id="3" name="Content Placeholder 2"/>
          <p:cNvSpPr>
            <a:spLocks noGrp="1"/>
          </p:cNvSpPr>
          <p:nvPr>
            <p:ph idx="1"/>
            <p:custDataLst>
              <p:tags r:id="rId2"/>
            </p:custDataLst>
          </p:nvPr>
        </p:nvSpPr>
        <p:spPr/>
        <p:txBody>
          <a:bodyPr/>
          <a:lstStyle/>
          <a:p>
            <a:endParaRPr lang="en-CA"/>
          </a:p>
        </p:txBody>
      </p:sp>
    </p:spTree>
    <p:extLst>
      <p:ext uri="{BB962C8B-B14F-4D97-AF65-F5344CB8AC3E}">
        <p14:creationId xmlns:p14="http://schemas.microsoft.com/office/powerpoint/2010/main" val="2630635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35608" y="274638"/>
            <a:ext cx="7498080" cy="922114"/>
          </a:xfrm>
        </p:spPr>
        <p:txBody>
          <a:bodyPr>
            <a:normAutofit fontScale="90000"/>
          </a:bodyPr>
          <a:lstStyle/>
          <a:p>
            <a:r>
              <a:rPr lang="fr-CA" dirty="0">
                <a:solidFill>
                  <a:schemeClr val="accent4"/>
                </a:solidFill>
              </a:rPr>
              <a:t>Établir le bien-fondé : les avantages de la GC</a:t>
            </a:r>
            <a:endParaRPr lang="fr-CA" dirty="0"/>
          </a:p>
        </p:txBody>
      </p:sp>
      <p:sp>
        <p:nvSpPr>
          <p:cNvPr id="3" name="Content Placeholder 2"/>
          <p:cNvSpPr>
            <a:spLocks noGrp="1"/>
          </p:cNvSpPr>
          <p:nvPr>
            <p:ph idx="1"/>
            <p:custDataLst>
              <p:tags r:id="rId2"/>
            </p:custDataLst>
          </p:nvPr>
        </p:nvSpPr>
        <p:spPr>
          <a:xfrm>
            <a:off x="1159096" y="1484784"/>
            <a:ext cx="7085312" cy="5184577"/>
          </a:xfrm>
        </p:spPr>
        <p:txBody>
          <a:bodyPr>
            <a:normAutofit fontScale="85000" lnSpcReduction="20000"/>
          </a:bodyPr>
          <a:lstStyle/>
          <a:p>
            <a:r>
              <a:rPr lang="fr-CA" dirty="0"/>
              <a:t>Avantages opérationnels : extraction plus rapide des connaissances, accès à l'expertise</a:t>
            </a:r>
          </a:p>
          <a:p>
            <a:r>
              <a:rPr lang="fr-CA" dirty="0"/>
              <a:t>Avantages fonctionnels : réduction de la duplication et de la « réinvention de la roue », partage de connaissances au-delà des frontières organisationnelles</a:t>
            </a:r>
          </a:p>
          <a:p>
            <a:r>
              <a:rPr lang="fr-CA" dirty="0"/>
              <a:t>Avantages organisationnels: réduction des coûts, augmentation de l'innovation et de la visibilité</a:t>
            </a:r>
          </a:p>
          <a:p>
            <a:r>
              <a:rPr lang="fr-CA" dirty="0"/>
              <a:t>Avantages pour les parties prenantes : meilleure collaboration et coordination renforcée</a:t>
            </a:r>
          </a:p>
          <a:p>
            <a:r>
              <a:rPr lang="fr-CA" dirty="0"/>
              <a:t>Avantages stratégiques : important pour l'impact et l'obtention de résultats</a:t>
            </a:r>
          </a:p>
          <a:p>
            <a:endParaRPr lang="fr-CA" dirty="0"/>
          </a:p>
        </p:txBody>
      </p:sp>
      <p:pic>
        <p:nvPicPr>
          <p:cNvPr id="2050"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7524328" y="1268760"/>
            <a:ext cx="1239089" cy="11486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625066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en-CA" dirty="0">
                <a:solidFill>
                  <a:schemeClr val="accent4"/>
                </a:solidFill>
              </a:rPr>
              <a:t>Promouvoir les avantages de la GC</a:t>
            </a:r>
            <a:endParaRPr lang="fr-CA" dirty="0">
              <a:solidFill>
                <a:schemeClr val="accent4"/>
              </a:solidFill>
            </a:endParaRPr>
          </a:p>
        </p:txBody>
      </p:sp>
      <p:sp>
        <p:nvSpPr>
          <p:cNvPr id="4" name="Content Placeholder 3"/>
          <p:cNvSpPr>
            <a:spLocks noGrp="1"/>
          </p:cNvSpPr>
          <p:nvPr>
            <p:ph idx="1"/>
            <p:custDataLst>
              <p:tags r:id="rId2"/>
            </p:custDataLst>
          </p:nvPr>
        </p:nvSpPr>
        <p:spPr>
          <a:xfrm>
            <a:off x="1187624" y="1700808"/>
            <a:ext cx="6408712" cy="4691608"/>
          </a:xfrm>
        </p:spPr>
        <p:txBody>
          <a:bodyPr>
            <a:normAutofit fontScale="92500" lnSpcReduction="20000"/>
          </a:bodyPr>
          <a:lstStyle/>
          <a:p>
            <a:r>
              <a:rPr lang="fr-CA" dirty="0"/>
              <a:t>Différentes organisations peuvent mettre plus ou moins l’accent sur chacun des avantages</a:t>
            </a:r>
          </a:p>
          <a:p>
            <a:r>
              <a:rPr lang="fr-CA" dirty="0"/>
              <a:t>« Vendez » les plus importants à vos gestionnaires</a:t>
            </a:r>
          </a:p>
          <a:p>
            <a:r>
              <a:rPr lang="fr-CA" dirty="0"/>
              <a:t>Inclure des mesures ou des estimations quantitatives dans la mesure du possible (p. ex., une initiative de GC qui économise du temps, combien de temps peut-on économiser si on le faisait d’autres façons?)</a:t>
            </a:r>
          </a:p>
        </p:txBody>
      </p:sp>
      <p:pic>
        <p:nvPicPr>
          <p:cNvPr id="3074"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7524328" y="1268760"/>
            <a:ext cx="1397695" cy="12957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978625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03648" y="116632"/>
            <a:ext cx="7416824" cy="1143000"/>
          </a:xfrm>
        </p:spPr>
        <p:txBody>
          <a:bodyPr>
            <a:normAutofit fontScale="90000"/>
          </a:bodyPr>
          <a:lstStyle/>
          <a:p>
            <a:r>
              <a:rPr lang="fr-CA" dirty="0">
                <a:solidFill>
                  <a:schemeClr val="accent4"/>
                </a:solidFill>
              </a:rPr>
              <a:t>Autres avantages quantifiables possibles</a:t>
            </a:r>
          </a:p>
        </p:txBody>
      </p:sp>
      <p:sp>
        <p:nvSpPr>
          <p:cNvPr id="3" name="Content Placeholder 2"/>
          <p:cNvSpPr>
            <a:spLocks noGrp="1"/>
          </p:cNvSpPr>
          <p:nvPr>
            <p:ph idx="1"/>
            <p:custDataLst>
              <p:tags r:id="rId2"/>
            </p:custDataLst>
          </p:nvPr>
        </p:nvSpPr>
        <p:spPr>
          <a:xfrm>
            <a:off x="1187624" y="1412776"/>
            <a:ext cx="6048672" cy="5184576"/>
          </a:xfrm>
        </p:spPr>
        <p:txBody>
          <a:bodyPr>
            <a:normAutofit fontScale="92500" lnSpcReduction="10000"/>
          </a:bodyPr>
          <a:lstStyle/>
          <a:p>
            <a:r>
              <a:rPr lang="fr-CA" dirty="0"/>
              <a:t>Réduction des coûts liés aux communications : dialogues internes plus efficaces et meilleur usage de la technologie</a:t>
            </a:r>
          </a:p>
          <a:p>
            <a:r>
              <a:rPr lang="fr-CA" dirty="0"/>
              <a:t>Réduction des coûts de consultation : résultat d’un besoin moins important en matière d’expertise externe</a:t>
            </a:r>
          </a:p>
          <a:p>
            <a:r>
              <a:rPr lang="fr-CA" dirty="0"/>
              <a:t>Réduction des coûts de production : l’envers de la productivité accrue et de la réduction de duplication</a:t>
            </a:r>
          </a:p>
        </p:txBody>
      </p:sp>
      <p:pic>
        <p:nvPicPr>
          <p:cNvPr id="4098" name="Picture 2"/>
          <p:cNvPicPr>
            <a:picLocks noChangeAspect="1" noChangeArrowheads="1"/>
          </p:cNvPicPr>
          <p:nvPr>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7308304" y="2325231"/>
            <a:ext cx="1603896" cy="17261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05782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Les coûts liés à la GC</a:t>
            </a:r>
            <a:endParaRPr lang="fr-CA" dirty="0">
              <a:solidFill>
                <a:schemeClr val="accent4"/>
              </a:solidFill>
            </a:endParaRPr>
          </a:p>
        </p:txBody>
      </p:sp>
      <p:sp>
        <p:nvSpPr>
          <p:cNvPr id="3" name="Content Placeholder 2"/>
          <p:cNvSpPr>
            <a:spLocks noGrp="1"/>
          </p:cNvSpPr>
          <p:nvPr>
            <p:ph idx="1"/>
            <p:custDataLst>
              <p:tags r:id="rId2"/>
            </p:custDataLst>
          </p:nvPr>
        </p:nvSpPr>
        <p:spPr>
          <a:xfrm>
            <a:off x="2987824" y="1412776"/>
            <a:ext cx="5832648" cy="5184576"/>
          </a:xfrm>
        </p:spPr>
        <p:txBody>
          <a:bodyPr>
            <a:normAutofit/>
          </a:bodyPr>
          <a:lstStyle/>
          <a:p>
            <a:r>
              <a:rPr lang="fr-CA" dirty="0"/>
              <a:t>Les coûts de la GC varient grandement en fonction du type d'initiatives et d'activités planifiées</a:t>
            </a:r>
          </a:p>
          <a:p>
            <a:r>
              <a:rPr lang="fr-CA" dirty="0"/>
              <a:t>Les coûts se trouvent habituellement dans les catégories suivantes :</a:t>
            </a:r>
          </a:p>
          <a:p>
            <a:pPr lvl="1"/>
            <a:r>
              <a:rPr lang="fr-CA" dirty="0"/>
              <a:t>Ressources humaines/effectifs</a:t>
            </a:r>
          </a:p>
          <a:p>
            <a:pPr lvl="1"/>
            <a:r>
              <a:rPr lang="fr-CA" dirty="0"/>
              <a:t>TI ou TIC</a:t>
            </a:r>
          </a:p>
          <a:p>
            <a:pPr lvl="1"/>
            <a:r>
              <a:rPr lang="fr-CA" dirty="0"/>
              <a:t>Événements/formations/ateliers</a:t>
            </a:r>
          </a:p>
          <a:p>
            <a:pPr lvl="1"/>
            <a:endParaRPr lang="fr-CA" dirty="0"/>
          </a:p>
        </p:txBody>
      </p:sp>
      <p:pic>
        <p:nvPicPr>
          <p:cNvPr id="5122"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043608" y="2204864"/>
            <a:ext cx="2122396" cy="15217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177296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fr-CA" dirty="0">
                <a:solidFill>
                  <a:schemeClr val="accent4"/>
                </a:solidFill>
              </a:rPr>
              <a:t>L'évaluation de menaces et l'identification de faiblesses possibles</a:t>
            </a:r>
          </a:p>
        </p:txBody>
      </p:sp>
      <p:sp>
        <p:nvSpPr>
          <p:cNvPr id="3" name="Content Placeholder 2"/>
          <p:cNvSpPr>
            <a:spLocks noGrp="1"/>
          </p:cNvSpPr>
          <p:nvPr>
            <p:ph idx="1"/>
            <p:custDataLst>
              <p:tags r:id="rId2"/>
            </p:custDataLst>
          </p:nvPr>
        </p:nvSpPr>
        <p:spPr>
          <a:xfrm>
            <a:off x="2915816" y="1772816"/>
            <a:ext cx="6017872" cy="4824536"/>
          </a:xfrm>
        </p:spPr>
        <p:txBody>
          <a:bodyPr>
            <a:normAutofit lnSpcReduction="10000"/>
          </a:bodyPr>
          <a:lstStyle/>
          <a:p>
            <a:r>
              <a:rPr dirty="0"/>
              <a:t>Lors de l'établissement du bien-fondé de la GC, il est important de penser aux risques associés</a:t>
            </a:r>
            <a:endParaRPr lang="fr-CA" dirty="0"/>
          </a:p>
          <a:p>
            <a:r>
              <a:rPr dirty="0"/>
              <a:t>L'identification de faiblesses et de menaces vous mettra en bien meilleure position pour planifier les éventualités</a:t>
            </a:r>
          </a:p>
          <a:p>
            <a:r>
              <a:rPr dirty="0"/>
              <a:t>Bien sûr, vous devriez aussi énumérer les aspects positifs, les forces et les </a:t>
            </a:r>
            <a:r>
              <a:rPr lang="fr-CA" dirty="0"/>
              <a:t>potentialités</a:t>
            </a:r>
            <a:r>
              <a:rPr dirty="0"/>
              <a:t> </a:t>
            </a:r>
          </a:p>
          <a:p>
            <a:endParaRPr lang="fr-CA" dirty="0"/>
          </a:p>
          <a:p>
            <a:endParaRPr lang="fr-CA" dirty="0"/>
          </a:p>
          <a:p>
            <a:endParaRPr lang="fr-CA" dirty="0"/>
          </a:p>
        </p:txBody>
      </p:sp>
      <p:pic>
        <p:nvPicPr>
          <p:cNvPr id="7170"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475656" y="2833688"/>
            <a:ext cx="1371600" cy="1190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68766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L'utilité de l'analyse SEPO</a:t>
            </a:r>
            <a:endParaRPr lang="fr-CA" dirty="0">
              <a:solidFill>
                <a:schemeClr val="accent4"/>
              </a:solidFill>
            </a:endParaRPr>
          </a:p>
        </p:txBody>
      </p:sp>
      <p:sp>
        <p:nvSpPr>
          <p:cNvPr id="4" name="Content Placeholder 3"/>
          <p:cNvSpPr>
            <a:spLocks noGrp="1"/>
          </p:cNvSpPr>
          <p:nvPr>
            <p:ph idx="1"/>
            <p:custDataLst>
              <p:tags r:id="rId2"/>
            </p:custDataLst>
          </p:nvPr>
        </p:nvSpPr>
        <p:spPr>
          <a:xfrm>
            <a:off x="1403648" y="1505503"/>
            <a:ext cx="5152616" cy="5040560"/>
          </a:xfrm>
        </p:spPr>
        <p:txBody>
          <a:bodyPr>
            <a:normAutofit fontScale="77500" lnSpcReduction="20000"/>
          </a:bodyPr>
          <a:lstStyle/>
          <a:p>
            <a:pPr marL="82296" indent="0">
              <a:buNone/>
            </a:pPr>
            <a:r>
              <a:rPr lang="fr-CA" dirty="0"/>
              <a:t>Posez-vous les questions suivantes :</a:t>
            </a:r>
          </a:p>
          <a:p>
            <a:endParaRPr lang="fr-CA" dirty="0"/>
          </a:p>
          <a:p>
            <a:r>
              <a:rPr lang="fr-CA" dirty="0"/>
              <a:t>Quels sont les plus grands </a:t>
            </a:r>
            <a:r>
              <a:rPr lang="fr-CA" u="sng" dirty="0"/>
              <a:t>S</a:t>
            </a:r>
            <a:r>
              <a:rPr lang="fr-CA" dirty="0"/>
              <a:t>UCCÈS possible de notre cas de GC?</a:t>
            </a:r>
          </a:p>
          <a:p>
            <a:r>
              <a:rPr lang="fr-CA" dirty="0"/>
              <a:t>Quels sont les plus grands </a:t>
            </a:r>
            <a:r>
              <a:rPr lang="fr-CA" u="sng" dirty="0"/>
              <a:t>É</a:t>
            </a:r>
            <a:r>
              <a:rPr lang="fr-CA" dirty="0"/>
              <a:t>CHECS possible?</a:t>
            </a:r>
          </a:p>
          <a:p>
            <a:r>
              <a:rPr lang="fr-CA" dirty="0"/>
              <a:t>Si la présentation de votre argumentaire sur la GC se passe bien, quelles en sont les plus grandes </a:t>
            </a:r>
            <a:r>
              <a:rPr lang="fr-CA" u="sng" dirty="0"/>
              <a:t>P</a:t>
            </a:r>
            <a:r>
              <a:rPr lang="fr-CA" dirty="0"/>
              <a:t>OTENTIALITÉS?</a:t>
            </a:r>
          </a:p>
          <a:p>
            <a:r>
              <a:rPr lang="fr-CA" dirty="0"/>
              <a:t>Quels sont les plus grands </a:t>
            </a:r>
            <a:r>
              <a:rPr lang="fr-CA" u="sng" dirty="0"/>
              <a:t>O</a:t>
            </a:r>
            <a:r>
              <a:rPr lang="fr-CA" dirty="0"/>
              <a:t>BSTACLES à son succès?</a:t>
            </a:r>
          </a:p>
        </p:txBody>
      </p:sp>
      <p:pic>
        <p:nvPicPr>
          <p:cNvPr id="6146"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6876256" y="1556793"/>
            <a:ext cx="1944216" cy="1944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42448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r>
              <a:rPr lang="en-CA" dirty="0">
                <a:solidFill>
                  <a:schemeClr val="accent4"/>
                </a:solidFill>
              </a:rPr>
              <a:t>L'argumentaire éclair de la GC</a:t>
            </a:r>
            <a:endParaRPr lang="fr-CA" dirty="0">
              <a:solidFill>
                <a:schemeClr val="accent4"/>
              </a:solidFill>
            </a:endParaRPr>
          </a:p>
        </p:txBody>
      </p:sp>
      <p:sp>
        <p:nvSpPr>
          <p:cNvPr id="3" name="Content Placeholder 2"/>
          <p:cNvSpPr>
            <a:spLocks noGrp="1"/>
          </p:cNvSpPr>
          <p:nvPr>
            <p:ph idx="1"/>
            <p:custDataLst>
              <p:tags r:id="rId2"/>
            </p:custDataLst>
          </p:nvPr>
        </p:nvSpPr>
        <p:spPr>
          <a:xfrm>
            <a:off x="1435608" y="1628800"/>
            <a:ext cx="4720568" cy="5040560"/>
          </a:xfrm>
        </p:spPr>
        <p:txBody>
          <a:bodyPr>
            <a:normAutofit fontScale="77500" lnSpcReduction="20000"/>
          </a:bodyPr>
          <a:lstStyle/>
          <a:p>
            <a:r>
              <a:rPr lang="fr-CA" dirty="0"/>
              <a:t>Il est bon de préparer un argumentaire éclair de la GC comme outil promotionnel</a:t>
            </a:r>
          </a:p>
          <a:p>
            <a:r>
              <a:rPr lang="fr-CA" dirty="0"/>
              <a:t>Nick Milton de </a:t>
            </a:r>
            <a:r>
              <a:rPr lang="fr-CA" dirty="0" err="1"/>
              <a:t>Knoco</a:t>
            </a:r>
            <a:r>
              <a:rPr lang="fr-CA" dirty="0"/>
              <a:t> propose un argumentaire éclair de la GC composé de 3 questions que nous devrions être capables d’exécuter en 2 minutes.</a:t>
            </a:r>
          </a:p>
          <a:p>
            <a:pPr marL="82296" indent="0">
              <a:buNone/>
            </a:pPr>
            <a:endParaRPr lang="fr-CA" dirty="0"/>
          </a:p>
          <a:p>
            <a:pPr marL="82296" indent="0">
              <a:buNone/>
            </a:pPr>
            <a:r>
              <a:rPr lang="fr-CA" dirty="0"/>
              <a:t>Dites-moi :</a:t>
            </a:r>
          </a:p>
          <a:p>
            <a:pPr lvl="1"/>
            <a:r>
              <a:rPr lang="fr-CA" dirty="0"/>
              <a:t>Quel est votre but en GC?</a:t>
            </a:r>
          </a:p>
          <a:p>
            <a:pPr lvl="1"/>
            <a:r>
              <a:rPr lang="fr-CA" dirty="0"/>
              <a:t>Quels sont les avantages pour moi?</a:t>
            </a:r>
          </a:p>
          <a:p>
            <a:pPr lvl="1"/>
            <a:r>
              <a:rPr lang="fr-CA" dirty="0"/>
              <a:t>Que voulez-vous que je fasse?</a:t>
            </a:r>
          </a:p>
          <a:p>
            <a:endParaRPr lang="fr-CA" dirty="0"/>
          </a:p>
          <a:p>
            <a:endParaRPr lang="fr-CA" dirty="0"/>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4208" y="1990022"/>
            <a:ext cx="2076822" cy="20768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267504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r>
              <a:rPr lang="en-CA" dirty="0">
                <a:solidFill>
                  <a:schemeClr val="accent4"/>
                </a:solidFill>
              </a:rPr>
              <a:t>Aperçu du Module 2</a:t>
            </a:r>
            <a:endParaRPr lang="fr-CA" dirty="0">
              <a:solidFill>
                <a:schemeClr val="accent4"/>
              </a:solidFill>
            </a:endParaRPr>
          </a:p>
        </p:txBody>
      </p:sp>
      <p:sp>
        <p:nvSpPr>
          <p:cNvPr id="3" name="Content Placeholder 2"/>
          <p:cNvSpPr>
            <a:spLocks noGrp="1"/>
          </p:cNvSpPr>
          <p:nvPr>
            <p:ph idx="1"/>
            <p:custDataLst>
              <p:tags r:id="rId2"/>
            </p:custDataLst>
          </p:nvPr>
        </p:nvSpPr>
        <p:spPr>
          <a:xfrm>
            <a:off x="1331640" y="1447800"/>
            <a:ext cx="7602048" cy="5221560"/>
          </a:xfrm>
        </p:spPr>
        <p:txBody>
          <a:bodyPr>
            <a:normAutofit fontScale="92500" lnSpcReduction="10000"/>
          </a:bodyPr>
          <a:lstStyle/>
          <a:p>
            <a:pPr marL="82296" indent="0">
              <a:buNone/>
            </a:pPr>
            <a:r>
              <a:rPr dirty="0"/>
              <a:t>But : </a:t>
            </a:r>
          </a:p>
          <a:p>
            <a:pPr lvl="1"/>
            <a:r>
              <a:rPr lang="fr-CA" sz="3200" dirty="0"/>
              <a:t>Comprendre qu'un milieu propice est essentiel à la mise en œuvre de la GC</a:t>
            </a:r>
          </a:p>
          <a:p>
            <a:pPr lvl="1"/>
            <a:r>
              <a:rPr lang="fr-CA" dirty="0"/>
              <a:t>Comprendre l'importance du leadership en GC au sein d'une organisation</a:t>
            </a:r>
          </a:p>
          <a:p>
            <a:pPr lvl="1"/>
            <a:r>
              <a:rPr lang="fr-CA" sz="3200" dirty="0"/>
              <a:t>Nommer les principaux défis d'une GC efficace et les moyens de les surmonter</a:t>
            </a:r>
          </a:p>
          <a:p>
            <a:pPr lvl="1"/>
            <a:r>
              <a:rPr lang="fr-CA" sz="3200" dirty="0"/>
              <a:t>Nommer les avantages, </a:t>
            </a:r>
            <a:r>
              <a:rPr lang="fr-CA" sz="3200"/>
              <a:t>les potentialités</a:t>
            </a:r>
            <a:r>
              <a:rPr lang="fr-CA" sz="3200" dirty="0"/>
              <a:t>, les risques et les coûts liés à la GC</a:t>
            </a:r>
          </a:p>
          <a:p>
            <a:pPr lvl="1"/>
            <a:r>
              <a:rPr lang="fr-CA" sz="3200" dirty="0"/>
              <a:t>Sensibiliser les autres aux avantages de la GC</a:t>
            </a:r>
          </a:p>
          <a:p>
            <a:pPr lvl="1"/>
            <a:endParaRPr lang="fr-CA" sz="3200" dirty="0"/>
          </a:p>
        </p:txBody>
      </p:sp>
    </p:spTree>
    <p:extLst>
      <p:ext uri="{BB962C8B-B14F-4D97-AF65-F5344CB8AC3E}">
        <p14:creationId xmlns:p14="http://schemas.microsoft.com/office/powerpoint/2010/main" val="36195342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en-CA" dirty="0">
                <a:solidFill>
                  <a:schemeClr val="accent4"/>
                </a:solidFill>
              </a:rPr>
              <a:t>Exercice : l'argumentaire éclair de la GC</a:t>
            </a:r>
            <a:endParaRPr lang="fr-CA" dirty="0"/>
          </a:p>
        </p:txBody>
      </p:sp>
      <p:sp>
        <p:nvSpPr>
          <p:cNvPr id="3" name="Content Placeholder 2"/>
          <p:cNvSpPr>
            <a:spLocks noGrp="1"/>
          </p:cNvSpPr>
          <p:nvPr>
            <p:ph idx="1"/>
            <p:custDataLst>
              <p:tags r:id="rId2"/>
            </p:custDataLst>
          </p:nvPr>
        </p:nvSpPr>
        <p:spPr>
          <a:xfrm>
            <a:off x="1331640" y="1628800"/>
            <a:ext cx="7602048" cy="4619600"/>
          </a:xfrm>
        </p:spPr>
        <p:txBody>
          <a:bodyPr>
            <a:normAutofit fontScale="92500" lnSpcReduction="20000"/>
          </a:bodyPr>
          <a:lstStyle/>
          <a:p>
            <a:r>
              <a:rPr dirty="0"/>
              <a:t>Pensez à votre argumentaire éclair de la GC et inscrivez vos idées</a:t>
            </a:r>
          </a:p>
          <a:p>
            <a:r>
              <a:rPr dirty="0"/>
              <a:t>Trouvez un partenaire et placez-vous en équipe</a:t>
            </a:r>
          </a:p>
          <a:p>
            <a:r>
              <a:rPr dirty="0"/>
              <a:t>Partagez vos "argumentaires éclairs" et donnez de la rétroaction</a:t>
            </a:r>
          </a:p>
          <a:p>
            <a:r>
              <a:rPr dirty="0"/>
              <a:t>Trouvez deux autres personnes et formez un groupe de 4</a:t>
            </a:r>
          </a:p>
          <a:p>
            <a:r>
              <a:rPr dirty="0"/>
              <a:t>Partagez à nouveau vos "argumentaires éclairs" et donnez de la rétroaction</a:t>
            </a:r>
          </a:p>
          <a:p>
            <a:r>
              <a:rPr dirty="0"/>
              <a:t>Qui veut partager avec l'ensemble du groupe?</a:t>
            </a:r>
            <a:endParaRPr lang="fr-CA" dirty="0"/>
          </a:p>
          <a:p>
            <a:endParaRPr lang="fr-CA" dirty="0"/>
          </a:p>
          <a:p>
            <a:endParaRPr lang="fr-CA" dirty="0"/>
          </a:p>
          <a:p>
            <a:endParaRPr lang="fr-CA" dirty="0"/>
          </a:p>
        </p:txBody>
      </p:sp>
    </p:spTree>
    <p:extLst>
      <p:ext uri="{BB962C8B-B14F-4D97-AF65-F5344CB8AC3E}">
        <p14:creationId xmlns:p14="http://schemas.microsoft.com/office/powerpoint/2010/main" val="29752065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L'exemple de Nick Milton</a:t>
            </a:r>
            <a:endParaRPr lang="fr-CA" dirty="0">
              <a:solidFill>
                <a:schemeClr val="accent4"/>
              </a:solidFill>
            </a:endParaRPr>
          </a:p>
        </p:txBody>
      </p:sp>
      <p:sp>
        <p:nvSpPr>
          <p:cNvPr id="3" name="Content Placeholder 2"/>
          <p:cNvSpPr>
            <a:spLocks noGrp="1"/>
          </p:cNvSpPr>
          <p:nvPr>
            <p:ph idx="1"/>
            <p:custDataLst>
              <p:tags r:id="rId2"/>
            </p:custDataLst>
          </p:nvPr>
        </p:nvSpPr>
        <p:spPr/>
        <p:txBody>
          <a:bodyPr>
            <a:normAutofit fontScale="85000" lnSpcReduction="10000"/>
          </a:bodyPr>
          <a:lstStyle/>
          <a:p>
            <a:pPr marL="82296" indent="0">
              <a:buNone/>
            </a:pPr>
            <a:r>
              <a:rPr lang="fr-CA" dirty="0"/>
              <a:t>« La gestion des connaissances est une nouvelle pratique que nous essayons — un moyen systématique de s’assurer que des personnes à tous les échelons puissent accéder aux connaissances dont ils ont besoin pour prendre les bonnes décisions. Cette pratique permet d’économiser du temps et de l’argent, elle peut vous empêcher de commettre des erreurs commises ailleurs dans le passé et vous aider à obtenir un meilleur résultat. Je souhaite que vous puissiez travailler avec moi en soutenant des activités de GC qui pourront ajouter une valeur réelle à notre travail. »</a:t>
            </a:r>
          </a:p>
          <a:p>
            <a:endParaRPr lang="fr-CA" dirty="0"/>
          </a:p>
        </p:txBody>
      </p:sp>
    </p:spTree>
    <p:extLst>
      <p:ext uri="{BB962C8B-B14F-4D97-AF65-F5344CB8AC3E}">
        <p14:creationId xmlns:p14="http://schemas.microsoft.com/office/powerpoint/2010/main" val="29696697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Questions? Commentaires?</a:t>
            </a:r>
            <a:endParaRPr lang="fr-CA" dirty="0">
              <a:solidFill>
                <a:schemeClr val="accent4"/>
              </a:solidFill>
            </a:endParaRPr>
          </a:p>
        </p:txBody>
      </p:sp>
      <p:sp>
        <p:nvSpPr>
          <p:cNvPr id="3" name="Content Placeholder 2"/>
          <p:cNvSpPr>
            <a:spLocks noGrp="1"/>
          </p:cNvSpPr>
          <p:nvPr>
            <p:ph idx="1"/>
            <p:custDataLst>
              <p:tags r:id="rId2"/>
            </p:custDataLst>
          </p:nvPr>
        </p:nvSpPr>
        <p:spPr/>
        <p:txBody>
          <a:bodyPr/>
          <a:lstStyle/>
          <a:p>
            <a:endParaRPr lang="en-CA"/>
          </a:p>
        </p:txBody>
      </p:sp>
    </p:spTree>
    <p:extLst>
      <p:ext uri="{BB962C8B-B14F-4D97-AF65-F5344CB8AC3E}">
        <p14:creationId xmlns:p14="http://schemas.microsoft.com/office/powerpoint/2010/main" val="9058008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75B8F-187F-4060-8425-C310DABE94E0}"/>
              </a:ext>
            </a:extLst>
          </p:cNvPr>
          <p:cNvSpPr>
            <a:spLocks noGrp="1"/>
          </p:cNvSpPr>
          <p:nvPr>
            <p:ph type="title"/>
          </p:nvPr>
        </p:nvSpPr>
        <p:spPr/>
        <p:txBody>
          <a:bodyPr/>
          <a:lstStyle/>
          <a:p>
            <a:r>
              <a:rPr lang="en-GB" dirty="0" err="1"/>
              <a:t>Crédits</a:t>
            </a:r>
            <a:endParaRPr lang="en-GB" dirty="0"/>
          </a:p>
        </p:txBody>
      </p:sp>
      <p:sp>
        <p:nvSpPr>
          <p:cNvPr id="3" name="Content Placeholder 2">
            <a:extLst>
              <a:ext uri="{FF2B5EF4-FFF2-40B4-BE49-F238E27FC236}">
                <a16:creationId xmlns:a16="http://schemas.microsoft.com/office/drawing/2014/main" id="{7C2F26D6-D9A5-4E1F-81FC-266E8DD3237A}"/>
              </a:ext>
            </a:extLst>
          </p:cNvPr>
          <p:cNvSpPr>
            <a:spLocks noGrp="1"/>
          </p:cNvSpPr>
          <p:nvPr>
            <p:ph idx="1"/>
          </p:nvPr>
        </p:nvSpPr>
        <p:spPr/>
        <p:txBody>
          <a:bodyPr>
            <a:normAutofit fontScale="40000" lnSpcReduction="20000"/>
          </a:bodyPr>
          <a:lstStyle/>
          <a:p>
            <a:pPr marL="82296" indent="0">
              <a:buNone/>
            </a:pPr>
            <a:r>
              <a:rPr lang="fr-FR" dirty="0"/>
              <a:t>Ce matériel d'apprentissage a été préparé par Lucie Lamoureux pour le CTA.</a:t>
            </a:r>
            <a:br>
              <a:rPr lang="fr-FR" dirty="0"/>
            </a:br>
            <a:br>
              <a:rPr lang="fr-FR" dirty="0"/>
            </a:br>
            <a:r>
              <a:rPr lang="fr-FR" dirty="0"/>
              <a:t>Le Centre technique de coopération agricole et rurale (CTA) est une institution internationale commune du groupe des États d'Afrique, des Caraïbes et du Pacifique (ACP) et de l'Union européenne (UE). Le CTA opère dans le cadre de l'accord de Cotonou et est financé par l'UE. Pour plus d'informations sur le CTA, visitez le site </a:t>
            </a:r>
            <a:r>
              <a:rPr lang="fr-FR" dirty="0">
                <a:hlinkClick r:id="rId3"/>
              </a:rPr>
              <a:t>www.cta.int</a:t>
            </a:r>
            <a:br>
              <a:rPr lang="fr-FR" dirty="0"/>
            </a:br>
            <a:br>
              <a:rPr lang="fr-FR" dirty="0"/>
            </a:br>
            <a:br>
              <a:rPr lang="fr-FR" dirty="0"/>
            </a:br>
            <a:r>
              <a:rPr lang="fr-FR" b="1" dirty="0"/>
              <a:t>Avertissement</a:t>
            </a:r>
            <a:br>
              <a:rPr lang="fr-FR" dirty="0"/>
            </a:br>
            <a:br>
              <a:rPr lang="fr-FR" dirty="0"/>
            </a:br>
            <a:r>
              <a:rPr lang="fr-FR" dirty="0"/>
              <a:t>Ce travail a été réalisé avec l'assistance financière du CTA. Toutefois, il reste sous la seule responsabilité de son auteur et ne reflète en aucun cas les opinions ou déclarations de CTA ou de l'Union européenne. L'utilisateur doit faire sa propre évaluation quant à la pertinence de toute déclaration, argumentation, technique expérimentale ou méthode décrite dans ce document.</a:t>
            </a:r>
            <a:br>
              <a:rPr lang="fr-FR" dirty="0"/>
            </a:br>
            <a:br>
              <a:rPr lang="fr-FR" dirty="0"/>
            </a:br>
            <a:r>
              <a:rPr lang="fr-FR" dirty="0"/>
              <a:t> </a:t>
            </a:r>
            <a:br>
              <a:rPr lang="fr-FR" dirty="0"/>
            </a:br>
            <a:r>
              <a:rPr lang="fr-FR" b="1" dirty="0"/>
              <a:t>Copyright</a:t>
            </a:r>
            <a:br>
              <a:rPr lang="fr-FR" dirty="0"/>
            </a:br>
            <a:br>
              <a:rPr lang="fr-FR" dirty="0"/>
            </a:br>
            <a:r>
              <a:rPr lang="fr-FR" dirty="0"/>
              <a:t>La reproduction et la diffusion de ces modules et du matériel d'appui sont encouragées selon les termes de la licence d'attribution Creative Commons (</a:t>
            </a:r>
            <a:r>
              <a:rPr lang="fr-FR" dirty="0">
                <a:hlinkClick r:id="rId4"/>
              </a:rPr>
              <a:t>https://creativecommons.org/licenses/by/4.0/legalcode</a:t>
            </a:r>
            <a:r>
              <a:rPr lang="fr-FR" dirty="0"/>
              <a:t>), à condition que la reconnaissance appropriée soit faite:</a:t>
            </a:r>
          </a:p>
          <a:p>
            <a:r>
              <a:rPr lang="fr-FR" dirty="0"/>
              <a:t>des droits d'auteur du CTA, conformément à la licence Creative Commons 4.0, en incluant le nom et le titre de l'article ou du chapitre, </a:t>
            </a:r>
          </a:p>
          <a:p>
            <a:r>
              <a:rPr lang="fr-FR" dirty="0"/>
              <a:t>et que l'approbation par le CTA ou l'UE des points de vue, produits ou services des auteurs ne soit en aucun cas implicite, en incluant la clause de non-responsabilité.</a:t>
            </a:r>
          </a:p>
          <a:p>
            <a:pPr marL="82296" indent="0">
              <a:buNone/>
            </a:pPr>
            <a:endParaRPr lang="fr-FR" dirty="0"/>
          </a:p>
          <a:p>
            <a:pPr marL="82296" indent="0">
              <a:buNone/>
            </a:pPr>
            <a:r>
              <a:rPr lang="fr-FR" dirty="0"/>
              <a:t>Mars 2015</a:t>
            </a:r>
          </a:p>
        </p:txBody>
      </p:sp>
    </p:spTree>
    <p:extLst>
      <p:ext uri="{BB962C8B-B14F-4D97-AF65-F5344CB8AC3E}">
        <p14:creationId xmlns:p14="http://schemas.microsoft.com/office/powerpoint/2010/main" val="3584282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en-CA" dirty="0">
                <a:solidFill>
                  <a:schemeClr val="accent4"/>
                </a:solidFill>
              </a:rPr>
              <a:t>Qu'entendez-vous par un milieu propice à la GC?</a:t>
            </a:r>
            <a:endParaRPr lang="fr-CA" dirty="0">
              <a:solidFill>
                <a:schemeClr val="accent4"/>
              </a:solidFill>
            </a:endParaRPr>
          </a:p>
        </p:txBody>
      </p:sp>
      <p:sp>
        <p:nvSpPr>
          <p:cNvPr id="3" name="Content Placeholder 2"/>
          <p:cNvSpPr>
            <a:spLocks noGrp="1"/>
          </p:cNvSpPr>
          <p:nvPr>
            <p:ph idx="1"/>
            <p:custDataLst>
              <p:tags r:id="rId2"/>
            </p:custDataLst>
          </p:nvPr>
        </p:nvSpPr>
        <p:spPr>
          <a:xfrm>
            <a:off x="1403648" y="1772816"/>
            <a:ext cx="5328592" cy="4475584"/>
          </a:xfrm>
        </p:spPr>
        <p:txBody>
          <a:bodyPr>
            <a:normAutofit fontScale="85000" lnSpcReduction="10000"/>
          </a:bodyPr>
          <a:lstStyle/>
          <a:p>
            <a:r>
              <a:rPr dirty="0"/>
              <a:t>Un niveau adéquat de confiance</a:t>
            </a:r>
          </a:p>
          <a:p>
            <a:r>
              <a:rPr dirty="0"/>
              <a:t>Une bonne dynamique d'équipe</a:t>
            </a:r>
          </a:p>
          <a:p>
            <a:r>
              <a:rPr dirty="0"/>
              <a:t>Une gestion éclairée </a:t>
            </a:r>
          </a:p>
          <a:p>
            <a:r>
              <a:rPr dirty="0"/>
              <a:t>L'acceptation de diverses perspectives et de nouvelles idées</a:t>
            </a:r>
          </a:p>
          <a:p>
            <a:r>
              <a:rPr dirty="0"/>
              <a:t>Une tolérance envers les erreurs</a:t>
            </a:r>
          </a:p>
          <a:p>
            <a:r>
              <a:rPr dirty="0"/>
              <a:t>Autres exemples?</a:t>
            </a:r>
          </a:p>
          <a:p>
            <a:endParaRPr lang="fr-CA" dirty="0"/>
          </a:p>
          <a:p>
            <a:endParaRPr lang="fr-CA" dirty="0"/>
          </a:p>
        </p:txBody>
      </p:sp>
    </p:spTree>
    <p:extLst>
      <p:ext uri="{BB962C8B-B14F-4D97-AF65-F5344CB8AC3E}">
        <p14:creationId xmlns:p14="http://schemas.microsoft.com/office/powerpoint/2010/main" val="174685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r>
              <a:rPr lang="en-CA" dirty="0">
                <a:solidFill>
                  <a:schemeClr val="accent4"/>
                </a:solidFill>
              </a:rPr>
              <a:t>Ascendant vs descendant</a:t>
            </a:r>
            <a:endParaRPr lang="fr-CA" dirty="0">
              <a:solidFill>
                <a:schemeClr val="accent4"/>
              </a:solidFill>
            </a:endParaRPr>
          </a:p>
        </p:txBody>
      </p:sp>
      <p:sp>
        <p:nvSpPr>
          <p:cNvPr id="3" name="Content Placeholder 2"/>
          <p:cNvSpPr>
            <a:spLocks noGrp="1"/>
          </p:cNvSpPr>
          <p:nvPr>
            <p:ph sz="half" idx="1"/>
            <p:custDataLst>
              <p:tags r:id="rId2"/>
            </p:custDataLst>
          </p:nvPr>
        </p:nvSpPr>
        <p:spPr/>
        <p:txBody>
          <a:bodyPr/>
          <a:lstStyle/>
          <a:p>
            <a:pPr marL="82296" indent="0">
              <a:buNone/>
            </a:pPr>
            <a:r>
              <a:rPr lang="en-CA" b="1" dirty="0">
                <a:solidFill>
                  <a:schemeClr val="accent6"/>
                </a:solidFill>
              </a:rPr>
              <a:t>Ascendant</a:t>
            </a:r>
          </a:p>
          <a:p>
            <a:endParaRPr lang="fr-CA" dirty="0"/>
          </a:p>
          <a:p>
            <a:r>
              <a:rPr dirty="0"/>
              <a:t>Ouvert</a:t>
            </a:r>
          </a:p>
          <a:p>
            <a:r>
              <a:rPr dirty="0"/>
              <a:t>Adaptable</a:t>
            </a:r>
          </a:p>
          <a:p>
            <a:r>
              <a:rPr dirty="0"/>
              <a:t>Coopératif</a:t>
            </a:r>
          </a:p>
          <a:p>
            <a:r>
              <a:rPr dirty="0"/>
              <a:t>Non hiérarchique</a:t>
            </a:r>
          </a:p>
          <a:p>
            <a:r>
              <a:rPr dirty="0"/>
              <a:t>Mesures incitatives</a:t>
            </a:r>
          </a:p>
          <a:p>
            <a:r>
              <a:rPr dirty="0"/>
              <a:t>Reconnaissance</a:t>
            </a:r>
            <a:endParaRPr lang="fr-CA" dirty="0"/>
          </a:p>
          <a:p>
            <a:endParaRPr lang="fr-CA" dirty="0"/>
          </a:p>
        </p:txBody>
      </p:sp>
      <p:sp>
        <p:nvSpPr>
          <p:cNvPr id="4" name="Content Placeholder 3"/>
          <p:cNvSpPr>
            <a:spLocks noGrp="1"/>
          </p:cNvSpPr>
          <p:nvPr>
            <p:ph sz="half" idx="2"/>
            <p:custDataLst>
              <p:tags r:id="rId3"/>
            </p:custDataLst>
          </p:nvPr>
        </p:nvSpPr>
        <p:spPr/>
        <p:txBody>
          <a:bodyPr/>
          <a:lstStyle/>
          <a:p>
            <a:pPr marL="82296" indent="0">
              <a:buNone/>
            </a:pPr>
            <a:r>
              <a:rPr lang="en-CA" b="1" dirty="0">
                <a:solidFill>
                  <a:schemeClr val="accent3"/>
                </a:solidFill>
              </a:rPr>
              <a:t>Descendant</a:t>
            </a:r>
          </a:p>
          <a:p>
            <a:endParaRPr lang="fr-CA" dirty="0"/>
          </a:p>
          <a:p>
            <a:r>
              <a:rPr dirty="0"/>
              <a:t>Fermé</a:t>
            </a:r>
          </a:p>
          <a:p>
            <a:r>
              <a:rPr dirty="0"/>
              <a:t>Rigide</a:t>
            </a:r>
          </a:p>
          <a:p>
            <a:r>
              <a:rPr dirty="0"/>
              <a:t>Compétitif</a:t>
            </a:r>
          </a:p>
          <a:p>
            <a:r>
              <a:rPr dirty="0"/>
              <a:t>Hiérarchique</a:t>
            </a:r>
          </a:p>
          <a:p>
            <a:r>
              <a:rPr dirty="0"/>
              <a:t>Facteurs dissuasifs</a:t>
            </a:r>
          </a:p>
          <a:p>
            <a:r>
              <a:rPr dirty="0"/>
              <a:t>Désintéressement</a:t>
            </a:r>
          </a:p>
          <a:p>
            <a:endParaRPr lang="fr-CA" dirty="0"/>
          </a:p>
        </p:txBody>
      </p:sp>
    </p:spTree>
    <p:extLst>
      <p:ext uri="{BB962C8B-B14F-4D97-AF65-F5344CB8AC3E}">
        <p14:creationId xmlns:p14="http://schemas.microsoft.com/office/powerpoint/2010/main" val="2905555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331640" y="274320"/>
            <a:ext cx="7602048" cy="1143000"/>
          </a:xfrm>
        </p:spPr>
        <p:txBody>
          <a:bodyPr>
            <a:normAutofit fontScale="90000"/>
          </a:bodyPr>
          <a:lstStyle/>
          <a:p>
            <a:r>
              <a:rPr lang="en-CA" dirty="0">
                <a:solidFill>
                  <a:schemeClr val="accent4"/>
                </a:solidFill>
              </a:rPr>
              <a:t>Exercice : évaluez le degré d'ouverture de votre milieu envers la GC</a:t>
            </a:r>
            <a:endParaRPr lang="fr-CA" dirty="0">
              <a:solidFill>
                <a:schemeClr val="accent4"/>
              </a:solidFill>
            </a:endParaRPr>
          </a:p>
        </p:txBody>
      </p:sp>
      <p:sp>
        <p:nvSpPr>
          <p:cNvPr id="4" name="Content Placeholder 3"/>
          <p:cNvSpPr>
            <a:spLocks noGrp="1"/>
          </p:cNvSpPr>
          <p:nvPr>
            <p:ph sz="half" idx="2"/>
            <p:custDataLst>
              <p:tags r:id="rId2"/>
            </p:custDataLst>
          </p:nvPr>
        </p:nvSpPr>
        <p:spPr>
          <a:xfrm>
            <a:off x="4427984" y="1524000"/>
            <a:ext cx="4464496" cy="5334000"/>
          </a:xfrm>
        </p:spPr>
        <p:txBody>
          <a:bodyPr>
            <a:normAutofit fontScale="32500" lnSpcReduction="20000"/>
          </a:bodyPr>
          <a:lstStyle/>
          <a:p>
            <a:r>
              <a:rPr lang="fr-CA" sz="4500" dirty="0"/>
              <a:t>Le paradigme : la raison d'être de l'organisation; ce qu'elle fait; sa mission; ses valeurs.</a:t>
            </a:r>
          </a:p>
          <a:p>
            <a:r>
              <a:rPr lang="fr-CA" dirty="0"/>
              <a:t> </a:t>
            </a:r>
            <a:r>
              <a:rPr lang="fr-CA" sz="4500" dirty="0"/>
              <a:t>Systèmes de contrôle : les processus en place pour surveiller ce qui se passe. </a:t>
            </a:r>
          </a:p>
          <a:p>
            <a:r>
              <a:rPr lang="fr-CA" sz="4500" dirty="0"/>
              <a:t>Structures organisationnelles : lignes de signalement, hiérarchies, et le flux du travail.</a:t>
            </a:r>
          </a:p>
          <a:p>
            <a:r>
              <a:rPr lang="fr-CA" sz="4500" dirty="0"/>
              <a:t>    Structure du pouvoir : qui prend les décisions, quelle est l'étendue du pouvoir, et sur quoi le pouvoir repose-t-il?</a:t>
            </a:r>
          </a:p>
          <a:p>
            <a:r>
              <a:rPr lang="fr-CA" sz="4500" dirty="0"/>
              <a:t>    Symboles : ceux-ci comportent la façon dont l’organisation est représentée visuellement (p. ex., logos) ou le langage utilisé pour la décrire (p. ex., jargon).</a:t>
            </a:r>
          </a:p>
          <a:p>
            <a:r>
              <a:rPr lang="fr-CA" sz="4500" dirty="0"/>
              <a:t>    Rites et routines : les réunions de gestion, les rapports et ainsi de suite peuvent être répétés plus souvent que nécessaire.</a:t>
            </a:r>
          </a:p>
          <a:p>
            <a:r>
              <a:rPr lang="fr-CA" sz="4500" dirty="0"/>
              <a:t>    Récits et mythes : récits amplifiés au sujet de personnes ou d'événements, et qui transmettent un message relativement à ce qui est prisé au sein de l'organisation. </a:t>
            </a:r>
          </a:p>
          <a:p>
            <a:endParaRPr lang="fr-CA" dirty="0"/>
          </a:p>
          <a:p>
            <a:endParaRPr lang="fr-CA" dirty="0"/>
          </a:p>
          <a:p>
            <a:pPr marL="82296" indent="0">
              <a:buNone/>
            </a:pPr>
            <a:endParaRPr lang="fr-CA" b="1" dirty="0"/>
          </a:p>
          <a:p>
            <a:pPr marL="82296" indent="0">
              <a:buNone/>
            </a:pPr>
            <a:endParaRPr lang="fr-CA" dirty="0"/>
          </a:p>
        </p:txBody>
      </p:sp>
      <p:sp>
        <p:nvSpPr>
          <p:cNvPr id="5" name="TextBox 4"/>
          <p:cNvSpPr txBox="1"/>
          <p:nvPr>
            <p:custDataLst>
              <p:tags r:id="rId3"/>
            </p:custDataLst>
          </p:nvPr>
        </p:nvSpPr>
        <p:spPr>
          <a:xfrm>
            <a:off x="1547664" y="5877272"/>
            <a:ext cx="2664296" cy="861774"/>
          </a:xfrm>
          <a:prstGeom prst="rect">
            <a:avLst/>
          </a:prstGeom>
          <a:noFill/>
        </p:spPr>
        <p:txBody>
          <a:bodyPr wrap="square" rtlCol="0">
            <a:spAutoFit/>
          </a:bodyPr>
          <a:lstStyle/>
          <a:p>
            <a:pPr algn="ctr"/>
            <a:r>
              <a:rPr lang="en-CA" sz="1400" b="1" dirty="0"/>
              <a:t>La toile culturelle de Johnson et Scholes (1988</a:t>
            </a:r>
            <a:r>
              <a:rPr lang="en-CA" b="1" dirty="0"/>
              <a:t>)</a:t>
            </a:r>
          </a:p>
          <a:p>
            <a:endParaRPr lang="fr-CA" dirty="0"/>
          </a:p>
        </p:txBody>
      </p:sp>
      <p:pic>
        <p:nvPicPr>
          <p:cNvPr id="6" name="Picture 5">
            <a:extLst>
              <a:ext uri="{FF2B5EF4-FFF2-40B4-BE49-F238E27FC236}">
                <a16:creationId xmlns:a16="http://schemas.microsoft.com/office/drawing/2014/main" id="{0A29912B-EDBE-4E6E-A4A8-3FAC5CE7B7C2}"/>
              </a:ext>
            </a:extLst>
          </p:cNvPr>
          <p:cNvPicPr>
            <a:picLocks noChangeAspect="1"/>
          </p:cNvPicPr>
          <p:nvPr/>
        </p:nvPicPr>
        <p:blipFill>
          <a:blip r:embed="rId6"/>
          <a:stretch>
            <a:fillRect/>
          </a:stretch>
        </p:blipFill>
        <p:spPr>
          <a:xfrm>
            <a:off x="1115616" y="1676227"/>
            <a:ext cx="3456384" cy="3790281"/>
          </a:xfrm>
          <a:prstGeom prst="rect">
            <a:avLst/>
          </a:prstGeom>
        </p:spPr>
      </p:pic>
    </p:spTree>
    <p:extLst>
      <p:ext uri="{BB962C8B-B14F-4D97-AF65-F5344CB8AC3E}">
        <p14:creationId xmlns:p14="http://schemas.microsoft.com/office/powerpoint/2010/main" val="1077872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en-CA" dirty="0">
                <a:solidFill>
                  <a:schemeClr val="accent4"/>
                </a:solidFill>
              </a:rPr>
              <a:t>Exercice : évaluez le degré d'ouverture de votre milieu envers la GC</a:t>
            </a:r>
            <a:endParaRPr lang="fr-CA" dirty="0">
              <a:solidFill>
                <a:schemeClr val="accent4"/>
              </a:solidFill>
            </a:endParaRPr>
          </a:p>
        </p:txBody>
      </p:sp>
      <p:sp>
        <p:nvSpPr>
          <p:cNvPr id="4" name="Content Placeholder 3"/>
          <p:cNvSpPr>
            <a:spLocks noGrp="1"/>
          </p:cNvSpPr>
          <p:nvPr>
            <p:ph sz="half" idx="2"/>
            <p:custDataLst>
              <p:tags r:id="rId2"/>
            </p:custDataLst>
          </p:nvPr>
        </p:nvSpPr>
        <p:spPr>
          <a:xfrm>
            <a:off x="4644008" y="1524000"/>
            <a:ext cx="4248472" cy="5073352"/>
          </a:xfrm>
        </p:spPr>
        <p:txBody>
          <a:bodyPr>
            <a:normAutofit fontScale="92500" lnSpcReduction="10000"/>
          </a:bodyPr>
          <a:lstStyle/>
          <a:p>
            <a:pPr>
              <a:buFont typeface="Arial" panose="020B0604020202020204" pitchFamily="34" charset="0"/>
              <a:buChar char="•"/>
            </a:pPr>
            <a:r>
              <a:rPr dirty="0"/>
              <a:t>Prenez 20 minutes individuellement pour répondre aux questions sur la feuille de cours (page 1) et inscrivez les mots clés des facteurs dominants à côté des cercles (page 2)</a:t>
            </a:r>
          </a:p>
          <a:p>
            <a:pPr>
              <a:buFont typeface="Arial" panose="020B0604020202020204" pitchFamily="34" charset="0"/>
              <a:buChar char="•"/>
            </a:pPr>
            <a:r>
              <a:rPr dirty="0" err="1"/>
              <a:t>Prenez</a:t>
            </a:r>
            <a:r>
              <a:rPr dirty="0"/>
              <a:t> </a:t>
            </a:r>
            <a:r>
              <a:rPr lang="en-CA" dirty="0"/>
              <a:t>encore</a:t>
            </a:r>
            <a:r>
              <a:rPr dirty="0"/>
              <a:t> 5 minutes pour vous poser les questions d'analyse au bas de la page</a:t>
            </a:r>
          </a:p>
          <a:p>
            <a:pPr>
              <a:buFont typeface="Arial" panose="020B0604020202020204" pitchFamily="34" charset="0"/>
              <a:buChar char="•"/>
            </a:pPr>
            <a:r>
              <a:rPr dirty="0"/>
              <a:t>Avez-vous appris des choses intéressantes?</a:t>
            </a:r>
          </a:p>
          <a:p>
            <a:pPr marL="82296" indent="0">
              <a:buNone/>
            </a:pPr>
            <a:endParaRPr lang="fr-CA" dirty="0"/>
          </a:p>
        </p:txBody>
      </p:sp>
      <p:sp>
        <p:nvSpPr>
          <p:cNvPr id="5" name="TextBox 4"/>
          <p:cNvSpPr txBox="1"/>
          <p:nvPr>
            <p:custDataLst>
              <p:tags r:id="rId3"/>
            </p:custDataLst>
          </p:nvPr>
        </p:nvSpPr>
        <p:spPr>
          <a:xfrm>
            <a:off x="1547664" y="5877272"/>
            <a:ext cx="2664296" cy="861774"/>
          </a:xfrm>
          <a:prstGeom prst="rect">
            <a:avLst/>
          </a:prstGeom>
          <a:noFill/>
        </p:spPr>
        <p:txBody>
          <a:bodyPr wrap="square" rtlCol="0">
            <a:spAutoFit/>
          </a:bodyPr>
          <a:lstStyle/>
          <a:p>
            <a:pPr algn="ctr"/>
            <a:r>
              <a:rPr lang="en-CA" sz="1400" b="1" dirty="0"/>
              <a:t>La toile culturelle de Johnson et Scholes (1988</a:t>
            </a:r>
            <a:r>
              <a:rPr lang="en-CA" b="1" dirty="0"/>
              <a:t>)</a:t>
            </a:r>
          </a:p>
          <a:p>
            <a:endParaRPr lang="fr-CA" dirty="0"/>
          </a:p>
        </p:txBody>
      </p:sp>
      <p:pic>
        <p:nvPicPr>
          <p:cNvPr id="7" name="Picture 6">
            <a:extLst>
              <a:ext uri="{FF2B5EF4-FFF2-40B4-BE49-F238E27FC236}">
                <a16:creationId xmlns:a16="http://schemas.microsoft.com/office/drawing/2014/main" id="{718E99B5-1984-415F-9543-112A39FB0FFF}"/>
              </a:ext>
            </a:extLst>
          </p:cNvPr>
          <p:cNvPicPr>
            <a:picLocks noChangeAspect="1"/>
          </p:cNvPicPr>
          <p:nvPr/>
        </p:nvPicPr>
        <p:blipFill>
          <a:blip r:embed="rId6"/>
          <a:stretch>
            <a:fillRect/>
          </a:stretch>
        </p:blipFill>
        <p:spPr>
          <a:xfrm>
            <a:off x="1115616" y="1676227"/>
            <a:ext cx="3456384" cy="3790281"/>
          </a:xfrm>
          <a:prstGeom prst="rect">
            <a:avLst/>
          </a:prstGeom>
        </p:spPr>
      </p:pic>
    </p:spTree>
    <p:extLst>
      <p:ext uri="{BB962C8B-B14F-4D97-AF65-F5344CB8AC3E}">
        <p14:creationId xmlns:p14="http://schemas.microsoft.com/office/powerpoint/2010/main" val="540954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r>
              <a:rPr lang="en-CA" dirty="0">
                <a:solidFill>
                  <a:schemeClr val="accent4"/>
                </a:solidFill>
              </a:rPr>
              <a:t>Différentes formes de leadership</a:t>
            </a:r>
            <a:endParaRPr lang="fr-CA" dirty="0">
              <a:solidFill>
                <a:schemeClr val="accent4"/>
              </a:solidFill>
            </a:endParaRPr>
          </a:p>
        </p:txBody>
      </p:sp>
      <p:sp>
        <p:nvSpPr>
          <p:cNvPr id="3" name="Content Placeholder 2"/>
          <p:cNvSpPr>
            <a:spLocks noGrp="1"/>
          </p:cNvSpPr>
          <p:nvPr>
            <p:ph idx="1"/>
            <p:custDataLst>
              <p:tags r:id="rId2"/>
            </p:custDataLst>
          </p:nvPr>
        </p:nvSpPr>
        <p:spPr>
          <a:xfrm>
            <a:off x="4211960" y="1447800"/>
            <a:ext cx="4721728" cy="5221560"/>
          </a:xfrm>
        </p:spPr>
        <p:txBody>
          <a:bodyPr>
            <a:normAutofit fontScale="70000" lnSpcReduction="20000"/>
          </a:bodyPr>
          <a:lstStyle/>
          <a:p>
            <a:r>
              <a:rPr lang="fr-CA" dirty="0"/>
              <a:t>Le leadership en gestion des connaissances : ne provient pas nécessairement de la direction : le rôle de leader de la GC peut se trouver n’importe où dans la hiérarchie</a:t>
            </a:r>
          </a:p>
          <a:p>
            <a:r>
              <a:rPr lang="fr-CA" dirty="0"/>
              <a:t>Mener par l’exemple : « Champions » de la GC</a:t>
            </a:r>
          </a:p>
          <a:p>
            <a:r>
              <a:rPr lang="fr-CA" dirty="0"/>
              <a:t>Leaders de la GC : reconnaissent, encouragent et préparent les « champions » de la GC</a:t>
            </a:r>
          </a:p>
          <a:p>
            <a:r>
              <a:rPr lang="fr-CA" dirty="0"/>
              <a:t>Leaders de la GC : influencent aussi la direction</a:t>
            </a:r>
          </a:p>
          <a:p>
            <a:r>
              <a:rPr lang="fr-CA" dirty="0"/>
              <a:t>Ils créent des liens dans les deux sens </a:t>
            </a:r>
          </a:p>
        </p:txBody>
      </p:sp>
      <p:pic>
        <p:nvPicPr>
          <p:cNvPr id="5122"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115616" y="3429000"/>
            <a:ext cx="2736304" cy="1362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9233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Le leadership en GC</a:t>
            </a:r>
            <a:endParaRPr lang="fr-CA" dirty="0">
              <a:solidFill>
                <a:schemeClr val="accent4"/>
              </a:solidFill>
            </a:endParaRPr>
          </a:p>
        </p:txBody>
      </p:sp>
      <p:sp>
        <p:nvSpPr>
          <p:cNvPr id="3" name="Content Placeholder 2"/>
          <p:cNvSpPr>
            <a:spLocks noGrp="1"/>
          </p:cNvSpPr>
          <p:nvPr>
            <p:ph idx="1"/>
            <p:custDataLst>
              <p:tags r:id="rId2"/>
            </p:custDataLst>
          </p:nvPr>
        </p:nvSpPr>
        <p:spPr>
          <a:xfrm>
            <a:off x="1331640" y="1447800"/>
            <a:ext cx="5040560" cy="4800600"/>
          </a:xfrm>
        </p:spPr>
        <p:txBody>
          <a:bodyPr>
            <a:normAutofit fontScale="92500" lnSpcReduction="10000"/>
          </a:bodyPr>
          <a:lstStyle/>
          <a:p>
            <a:pPr marL="82296" indent="0">
              <a:buNone/>
            </a:pPr>
            <a:r>
              <a:rPr lang="fr-CA" dirty="0"/>
              <a:t>Scénario de réussite :</a:t>
            </a:r>
          </a:p>
          <a:p>
            <a:r>
              <a:rPr lang="fr-CA" dirty="0"/>
              <a:t>Un (ou plusieurs) leader(s) de la GC</a:t>
            </a:r>
          </a:p>
          <a:p>
            <a:r>
              <a:rPr lang="fr-CA" dirty="0"/>
              <a:t>Un (ou plusieurs) « champion(s) » de la GC</a:t>
            </a:r>
          </a:p>
          <a:p>
            <a:r>
              <a:rPr lang="fr-CA" dirty="0"/>
              <a:t>Le soutien des cadres supérieurs et intermédiaires</a:t>
            </a:r>
          </a:p>
          <a:p>
            <a:r>
              <a:rPr lang="fr-CA" dirty="0"/>
              <a:t>Une poignée de collègues enthousiastes</a:t>
            </a:r>
          </a:p>
          <a:p>
            <a:r>
              <a:rPr lang="fr-CA" dirty="0"/>
              <a:t>Un cadre d'action</a:t>
            </a: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4208" y="1988840"/>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46142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r>
              <a:rPr lang="en-CA" dirty="0">
                <a:solidFill>
                  <a:schemeClr val="accent4"/>
                </a:solidFill>
              </a:rPr>
              <a:t>Leaders/</a:t>
            </a:r>
            <a:r>
              <a:rPr lang="fr-CA" dirty="0">
                <a:solidFill>
                  <a:schemeClr val="accent4"/>
                </a:solidFill>
              </a:rPr>
              <a:t>« </a:t>
            </a:r>
            <a:r>
              <a:rPr lang="en-CA" dirty="0">
                <a:solidFill>
                  <a:schemeClr val="accent4"/>
                </a:solidFill>
              </a:rPr>
              <a:t>champions » de la GC</a:t>
            </a:r>
            <a:endParaRPr lang="fr-CA" dirty="0">
              <a:solidFill>
                <a:schemeClr val="accent4"/>
              </a:solidFill>
            </a:endParaRPr>
          </a:p>
        </p:txBody>
      </p:sp>
      <p:sp>
        <p:nvSpPr>
          <p:cNvPr id="3" name="Content Placeholder 2"/>
          <p:cNvSpPr>
            <a:spLocks noGrp="1"/>
          </p:cNvSpPr>
          <p:nvPr>
            <p:ph idx="1"/>
            <p:custDataLst>
              <p:tags r:id="rId2"/>
            </p:custDataLst>
          </p:nvPr>
        </p:nvSpPr>
        <p:spPr>
          <a:xfrm>
            <a:off x="1435608" y="1447800"/>
            <a:ext cx="5440648" cy="5221560"/>
          </a:xfrm>
        </p:spPr>
        <p:txBody>
          <a:bodyPr>
            <a:normAutofit fontScale="85000" lnSpcReduction="10000"/>
          </a:bodyPr>
          <a:lstStyle/>
          <a:p>
            <a:pPr marL="82296" indent="0">
              <a:buNone/>
            </a:pPr>
            <a:r>
              <a:rPr lang="fr-CA" dirty="0"/>
              <a:t>Ils sont en mesure d’apporter 3 contributions importantes :</a:t>
            </a:r>
          </a:p>
          <a:p>
            <a:r>
              <a:rPr lang="fr-CA" dirty="0"/>
              <a:t>La défense d’une cause : diffuser le message de la GC</a:t>
            </a:r>
          </a:p>
          <a:p>
            <a:r>
              <a:rPr lang="fr-CA" dirty="0"/>
              <a:t>Le soutien : agir comme représentant dans le cadre d’initiatives ou d’activités de GC</a:t>
            </a:r>
          </a:p>
          <a:p>
            <a:r>
              <a:rPr lang="fr-CA" dirty="0"/>
              <a:t>Le courtage des connaissances : créer des liens entre les collègues et les ressources en matière de connaissances et d’information existantes à l’extérieur de leur contexte immédiat</a:t>
            </a:r>
          </a:p>
          <a:p>
            <a:endParaRPr lang="fr-CA" dirty="0"/>
          </a:p>
        </p:txBody>
      </p:sp>
      <p:pic>
        <p:nvPicPr>
          <p:cNvPr id="6146"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7140446" y="2924944"/>
            <a:ext cx="1371600"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774868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3"/>
</p:tagLst>
</file>

<file path=ppt/tags/tag13.xml><?xml version="1.0" encoding="utf-8"?>
<p:tagLst xmlns:a="http://schemas.openxmlformats.org/drawingml/2006/main" xmlns:r="http://schemas.openxmlformats.org/officeDocument/2006/relationships" xmlns:p="http://schemas.openxmlformats.org/presentationml/2006/main">
  <p:tag name="NUM" val="4"/>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3"/>
</p:tagLst>
</file>

<file path=ppt/tags/tag16.xml><?xml version="1.0" encoding="utf-8"?>
<p:tagLst xmlns:a="http://schemas.openxmlformats.org/drawingml/2006/main" xmlns:r="http://schemas.openxmlformats.org/officeDocument/2006/relationships" xmlns:p="http://schemas.openxmlformats.org/presentationml/2006/main">
  <p:tag name="NUM" val="4"/>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3"/>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6.xml><?xml version="1.0" encoding="utf-8"?>
<p:tagLst xmlns:a="http://schemas.openxmlformats.org/drawingml/2006/main" xmlns:r="http://schemas.openxmlformats.org/officeDocument/2006/relationships" xmlns:p="http://schemas.openxmlformats.org/presentationml/2006/main">
  <p:tag name="NUM" val="2"/>
</p:tagLst>
</file>

<file path=ppt/tags/tag27.xml><?xml version="1.0" encoding="utf-8"?>
<p:tagLst xmlns:a="http://schemas.openxmlformats.org/drawingml/2006/main" xmlns:r="http://schemas.openxmlformats.org/officeDocument/2006/relationships" xmlns:p="http://schemas.openxmlformats.org/presentationml/2006/main">
  <p:tag name="NUM" val="3"/>
</p:tagLst>
</file>

<file path=ppt/tags/tag28.xml><?xml version="1.0" encoding="utf-8"?>
<p:tagLst xmlns:a="http://schemas.openxmlformats.org/drawingml/2006/main" xmlns:r="http://schemas.openxmlformats.org/officeDocument/2006/relationships" xmlns:p="http://schemas.openxmlformats.org/presentationml/2006/main">
  <p:tag name="NUM" val="1"/>
</p:tagLst>
</file>

<file path=ppt/tags/tag29.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3"/>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3"/>
</p:tagLst>
</file>

<file path=ppt/tags/tag36.xml><?xml version="1.0" encoding="utf-8"?>
<p:tagLst xmlns:a="http://schemas.openxmlformats.org/drawingml/2006/main" xmlns:r="http://schemas.openxmlformats.org/officeDocument/2006/relationships" xmlns:p="http://schemas.openxmlformats.org/presentationml/2006/main">
  <p:tag name="NUM" val="1"/>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3"/>
</p:tagLst>
</file>

<file path=ppt/tags/tag39.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2"/>
</p:tagLst>
</file>

<file path=ppt/tags/tag41.xml><?xml version="1.0" encoding="utf-8"?>
<p:tagLst xmlns:a="http://schemas.openxmlformats.org/drawingml/2006/main" xmlns:r="http://schemas.openxmlformats.org/officeDocument/2006/relationships" xmlns:p="http://schemas.openxmlformats.org/presentationml/2006/main">
  <p:tag name="NUM" val="3"/>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3"/>
</p:tagLst>
</file>

<file path=ppt/tags/tag45.xml><?xml version="1.0" encoding="utf-8"?>
<p:tagLst xmlns:a="http://schemas.openxmlformats.org/drawingml/2006/main" xmlns:r="http://schemas.openxmlformats.org/officeDocument/2006/relationships" xmlns:p="http://schemas.openxmlformats.org/presentationml/2006/main">
  <p:tag name="NUM" val="1"/>
</p:tagLst>
</file>

<file path=ppt/tags/tag46.xml><?xml version="1.0" encoding="utf-8"?>
<p:tagLst xmlns:a="http://schemas.openxmlformats.org/drawingml/2006/main" xmlns:r="http://schemas.openxmlformats.org/officeDocument/2006/relationships" xmlns:p="http://schemas.openxmlformats.org/presentationml/2006/main">
  <p:tag name="NUM" val="2"/>
</p:tagLst>
</file>

<file path=ppt/tags/tag47.xml><?xml version="1.0" encoding="utf-8"?>
<p:tagLst xmlns:a="http://schemas.openxmlformats.org/drawingml/2006/main" xmlns:r="http://schemas.openxmlformats.org/officeDocument/2006/relationships" xmlns:p="http://schemas.openxmlformats.org/presentationml/2006/main">
  <p:tag name="NUM" val="3"/>
</p:tagLst>
</file>

<file path=ppt/tags/tag48.xml><?xml version="1.0" encoding="utf-8"?>
<p:tagLst xmlns:a="http://schemas.openxmlformats.org/drawingml/2006/main" xmlns:r="http://schemas.openxmlformats.org/officeDocument/2006/relationships" xmlns:p="http://schemas.openxmlformats.org/presentationml/2006/main">
  <p:tag name="NUM" val="1"/>
</p:tagLst>
</file>

<file path=ppt/tags/tag49.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50.xml><?xml version="1.0" encoding="utf-8"?>
<p:tagLst xmlns:a="http://schemas.openxmlformats.org/drawingml/2006/main" xmlns:r="http://schemas.openxmlformats.org/officeDocument/2006/relationships" xmlns:p="http://schemas.openxmlformats.org/presentationml/2006/main">
  <p:tag name="NUM" val="3"/>
</p:tagLst>
</file>

<file path=ppt/tags/tag51.xml><?xml version="1.0" encoding="utf-8"?>
<p:tagLst xmlns:a="http://schemas.openxmlformats.org/drawingml/2006/main" xmlns:r="http://schemas.openxmlformats.org/officeDocument/2006/relationships" xmlns:p="http://schemas.openxmlformats.org/presentationml/2006/main">
  <p:tag name="NUM" val="1"/>
</p:tagLst>
</file>

<file path=ppt/tags/tag52.xml><?xml version="1.0" encoding="utf-8"?>
<p:tagLst xmlns:a="http://schemas.openxmlformats.org/drawingml/2006/main" xmlns:r="http://schemas.openxmlformats.org/officeDocument/2006/relationships" xmlns:p="http://schemas.openxmlformats.org/presentationml/2006/main">
  <p:tag name="NUM" val="2"/>
</p:tagLst>
</file>

<file path=ppt/tags/tag53.xml><?xml version="1.0" encoding="utf-8"?>
<p:tagLst xmlns:a="http://schemas.openxmlformats.org/drawingml/2006/main" xmlns:r="http://schemas.openxmlformats.org/officeDocument/2006/relationships" xmlns:p="http://schemas.openxmlformats.org/presentationml/2006/main">
  <p:tag name="NUM" val="1"/>
</p:tagLst>
</file>

<file path=ppt/tags/tag54.xml><?xml version="1.0" encoding="utf-8"?>
<p:tagLst xmlns:a="http://schemas.openxmlformats.org/drawingml/2006/main" xmlns:r="http://schemas.openxmlformats.org/officeDocument/2006/relationships" xmlns:p="http://schemas.openxmlformats.org/presentationml/2006/main">
  <p:tag name="NUM" val="2"/>
</p:tagLst>
</file>

<file path=ppt/tags/tag55.xml><?xml version="1.0" encoding="utf-8"?>
<p:tagLst xmlns:a="http://schemas.openxmlformats.org/drawingml/2006/main" xmlns:r="http://schemas.openxmlformats.org/officeDocument/2006/relationships" xmlns:p="http://schemas.openxmlformats.org/presentationml/2006/main">
  <p:tag name="NUM" val="1"/>
</p:tagLst>
</file>

<file path=ppt/tags/tag56.xml><?xml version="1.0" encoding="utf-8"?>
<p:tagLst xmlns:a="http://schemas.openxmlformats.org/drawingml/2006/main" xmlns:r="http://schemas.openxmlformats.org/officeDocument/2006/relationships" xmlns:p="http://schemas.openxmlformats.org/presentationml/2006/main">
  <p:tag name="NUM" val="2"/>
</p:tagLst>
</file>

<file path=ppt/tags/tag57.xml><?xml version="1.0" encoding="utf-8"?>
<p:tagLst xmlns:a="http://schemas.openxmlformats.org/drawingml/2006/main" xmlns:r="http://schemas.openxmlformats.org/officeDocument/2006/relationships" xmlns:p="http://schemas.openxmlformats.org/presentationml/2006/main">
  <p:tag name="NUM" val="1"/>
</p:tagLst>
</file>

<file path=ppt/tags/tag58.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6437</TotalTime>
  <Words>1050</Words>
  <Application>Microsoft Office PowerPoint</Application>
  <PresentationFormat>On-screen Show (4:3)</PresentationFormat>
  <Paragraphs>214</Paragraphs>
  <Slides>23</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Gill Sans MT</vt:lpstr>
      <vt:lpstr>Verdana</vt:lpstr>
      <vt:lpstr>Wingdings 2</vt:lpstr>
      <vt:lpstr>Solstice</vt:lpstr>
      <vt:lpstr>Le développement d'un milieu propice à la gestion des connaissances et l'importance du leadership</vt:lpstr>
      <vt:lpstr>Aperçu du Module 2</vt:lpstr>
      <vt:lpstr>Qu'entendez-vous par un milieu propice à la GC?</vt:lpstr>
      <vt:lpstr>Ascendant vs descendant</vt:lpstr>
      <vt:lpstr>Exercice : évaluez le degré d'ouverture de votre milieu envers la GC</vt:lpstr>
      <vt:lpstr>Exercice : évaluez le degré d'ouverture de votre milieu envers la GC</vt:lpstr>
      <vt:lpstr>Différentes formes de leadership</vt:lpstr>
      <vt:lpstr>Le leadership en GC</vt:lpstr>
      <vt:lpstr>Leaders/« champions » de la GC</vt:lpstr>
      <vt:lpstr>Les principaux défis de la GC</vt:lpstr>
      <vt:lpstr>Café du monde - Surmonter les défis en GC</vt:lpstr>
      <vt:lpstr>Questions? Commentaires?</vt:lpstr>
      <vt:lpstr>Établir le bien-fondé : les avantages de la GC</vt:lpstr>
      <vt:lpstr>Promouvoir les avantages de la GC</vt:lpstr>
      <vt:lpstr>Autres avantages quantifiables possibles</vt:lpstr>
      <vt:lpstr>Les coûts liés à la GC</vt:lpstr>
      <vt:lpstr>L'évaluation de menaces et l'identification de faiblesses possibles</vt:lpstr>
      <vt:lpstr>L'utilité de l'analyse SEPO</vt:lpstr>
      <vt:lpstr>L'argumentaire éclair de la GC</vt:lpstr>
      <vt:lpstr>Exercice : l'argumentaire éclair de la GC</vt:lpstr>
      <vt:lpstr>L'exemple de Nick Milton</vt:lpstr>
      <vt:lpstr>Questions? Commentaires?</vt:lpstr>
      <vt:lpstr>Crédits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Knowledge Management (KM)</dc:title>
  <dc:creator>lucie</dc:creator>
  <cp:lastModifiedBy>Ballantyne, Peter (ILRI)</cp:lastModifiedBy>
  <cp:revision>293</cp:revision>
  <dcterms:created xsi:type="dcterms:W3CDTF">2014-09-03T09:12:35Z</dcterms:created>
  <dcterms:modified xsi:type="dcterms:W3CDTF">2019-07-24T10:43:18Z</dcterms:modified>
</cp:coreProperties>
</file>