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175200" cy="40233600"/>
  <p:notesSz cx="7010400" cy="9296400"/>
  <p:defaultTex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p15:clr>
            <a:srgbClr val="A4A3A4"/>
          </p15:clr>
        </p15:guide>
        <p15:guide id="2" pos="95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7C2D"/>
    <a:srgbClr val="156734"/>
    <a:srgbClr val="009242"/>
    <a:srgbClr val="762124"/>
    <a:srgbClr val="660000"/>
    <a:srgbClr val="6225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50000" autoAdjust="0"/>
  </p:normalViewPr>
  <p:slideViewPr>
    <p:cSldViewPr>
      <p:cViewPr>
        <p:scale>
          <a:sx n="60" d="100"/>
          <a:sy n="60" d="100"/>
        </p:scale>
        <p:origin x="88" y="-3464"/>
      </p:cViewPr>
      <p:guideLst>
        <p:guide orient="horz" pos="12672"/>
        <p:guide pos="95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678" tIns="46839" rIns="93678" bIns="46839" rtlCol="0"/>
          <a:lstStyle>
            <a:lvl1pPr algn="l">
              <a:defRPr sz="1200"/>
            </a:lvl1pPr>
          </a:lstStyle>
          <a:p>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678" tIns="46839" rIns="93678" bIns="46839" rtlCol="0"/>
          <a:lstStyle>
            <a:lvl1pPr algn="r">
              <a:defRPr sz="1200"/>
            </a:lvl1pPr>
          </a:lstStyle>
          <a:p>
            <a:fld id="{B9462410-3B17-4DFD-A941-8AA2C93C2877}" type="datetimeFigureOut">
              <a:rPr lang="en-US" smtClean="0"/>
              <a:t>10/9/19</a:t>
            </a:fld>
            <a:endParaRPr lang="en-US"/>
          </a:p>
        </p:txBody>
      </p:sp>
      <p:sp>
        <p:nvSpPr>
          <p:cNvPr id="4" name="Slide Image Placeholder 3"/>
          <p:cNvSpPr>
            <a:spLocks noGrp="1" noRot="1" noChangeAspect="1"/>
          </p:cNvSpPr>
          <p:nvPr>
            <p:ph type="sldImg" idx="2"/>
          </p:nvPr>
        </p:nvSpPr>
        <p:spPr>
          <a:xfrm>
            <a:off x="2197100" y="696913"/>
            <a:ext cx="2616200" cy="3487737"/>
          </a:xfrm>
          <a:prstGeom prst="rect">
            <a:avLst/>
          </a:prstGeom>
          <a:noFill/>
          <a:ln w="12700">
            <a:solidFill>
              <a:prstClr val="black"/>
            </a:solidFill>
          </a:ln>
        </p:spPr>
        <p:txBody>
          <a:bodyPr vert="horz" lIns="93678" tIns="46839" rIns="93678" bIns="4683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678" tIns="46839" rIns="93678" bIns="4683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678" tIns="46839" rIns="93678" bIns="4683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678" tIns="46839" rIns="93678" bIns="46839" rtlCol="0" anchor="b"/>
          <a:lstStyle>
            <a:lvl1pPr algn="r">
              <a:defRPr sz="1200"/>
            </a:lvl1pPr>
          </a:lstStyle>
          <a:p>
            <a:fld id="{33E5BB25-DCCD-4B30-B45A-5552A3A12801}" type="slidenum">
              <a:rPr lang="en-US" smtClean="0"/>
              <a:t>‹#›</a:t>
            </a:fld>
            <a:endParaRPr lang="en-US"/>
          </a:p>
        </p:txBody>
      </p:sp>
    </p:spTree>
    <p:extLst>
      <p:ext uri="{BB962C8B-B14F-4D97-AF65-F5344CB8AC3E}">
        <p14:creationId xmlns:p14="http://schemas.microsoft.com/office/powerpoint/2010/main" val="622523932"/>
      </p:ext>
    </p:extLst>
  </p:cSld>
  <p:clrMap bg1="lt1" tx1="dk1" bg2="lt2" tx2="dk2" accent1="accent1" accent2="accent2" accent3="accent3" accent4="accent4" accent5="accent5" accent6="accent6" hlink="hlink" folHlink="folHlink"/>
  <p:notesStyle>
    <a:lvl1pPr marL="0" algn="l" defTabSz="4023360" rtl="0" eaLnBrk="1" latinLnBrk="0" hangingPunct="1">
      <a:defRPr sz="5300" kern="1200">
        <a:solidFill>
          <a:schemeClr val="tx1"/>
        </a:solidFill>
        <a:latin typeface="+mn-lt"/>
        <a:ea typeface="+mn-ea"/>
        <a:cs typeface="+mn-cs"/>
      </a:defRPr>
    </a:lvl1pPr>
    <a:lvl2pPr marL="2011680" algn="l" defTabSz="4023360" rtl="0" eaLnBrk="1" latinLnBrk="0" hangingPunct="1">
      <a:defRPr sz="5300" kern="1200">
        <a:solidFill>
          <a:schemeClr val="tx1"/>
        </a:solidFill>
        <a:latin typeface="+mn-lt"/>
        <a:ea typeface="+mn-ea"/>
        <a:cs typeface="+mn-cs"/>
      </a:defRPr>
    </a:lvl2pPr>
    <a:lvl3pPr marL="4023360" algn="l" defTabSz="4023360" rtl="0" eaLnBrk="1" latinLnBrk="0" hangingPunct="1">
      <a:defRPr sz="5300" kern="1200">
        <a:solidFill>
          <a:schemeClr val="tx1"/>
        </a:solidFill>
        <a:latin typeface="+mn-lt"/>
        <a:ea typeface="+mn-ea"/>
        <a:cs typeface="+mn-cs"/>
      </a:defRPr>
    </a:lvl3pPr>
    <a:lvl4pPr marL="6035040" algn="l" defTabSz="4023360" rtl="0" eaLnBrk="1" latinLnBrk="0" hangingPunct="1">
      <a:defRPr sz="5300" kern="1200">
        <a:solidFill>
          <a:schemeClr val="tx1"/>
        </a:solidFill>
        <a:latin typeface="+mn-lt"/>
        <a:ea typeface="+mn-ea"/>
        <a:cs typeface="+mn-cs"/>
      </a:defRPr>
    </a:lvl4pPr>
    <a:lvl5pPr marL="8046720" algn="l" defTabSz="4023360" rtl="0" eaLnBrk="1" latinLnBrk="0" hangingPunct="1">
      <a:defRPr sz="5300" kern="1200">
        <a:solidFill>
          <a:schemeClr val="tx1"/>
        </a:solidFill>
        <a:latin typeface="+mn-lt"/>
        <a:ea typeface="+mn-ea"/>
        <a:cs typeface="+mn-cs"/>
      </a:defRPr>
    </a:lvl5pPr>
    <a:lvl6pPr marL="10058400" algn="l" defTabSz="4023360" rtl="0" eaLnBrk="1" latinLnBrk="0" hangingPunct="1">
      <a:defRPr sz="5300" kern="1200">
        <a:solidFill>
          <a:schemeClr val="tx1"/>
        </a:solidFill>
        <a:latin typeface="+mn-lt"/>
        <a:ea typeface="+mn-ea"/>
        <a:cs typeface="+mn-cs"/>
      </a:defRPr>
    </a:lvl6pPr>
    <a:lvl7pPr marL="12070080" algn="l" defTabSz="4023360" rtl="0" eaLnBrk="1" latinLnBrk="0" hangingPunct="1">
      <a:defRPr sz="5300" kern="1200">
        <a:solidFill>
          <a:schemeClr val="tx1"/>
        </a:solidFill>
        <a:latin typeface="+mn-lt"/>
        <a:ea typeface="+mn-ea"/>
        <a:cs typeface="+mn-cs"/>
      </a:defRPr>
    </a:lvl7pPr>
    <a:lvl8pPr marL="14081760" algn="l" defTabSz="4023360" rtl="0" eaLnBrk="1" latinLnBrk="0" hangingPunct="1">
      <a:defRPr sz="5300" kern="1200">
        <a:solidFill>
          <a:schemeClr val="tx1"/>
        </a:solidFill>
        <a:latin typeface="+mn-lt"/>
        <a:ea typeface="+mn-ea"/>
        <a:cs typeface="+mn-cs"/>
      </a:defRPr>
    </a:lvl8pPr>
    <a:lvl9pPr marL="16093440" algn="l" defTabSz="4023360" rtl="0" eaLnBrk="1" latinLnBrk="0" hangingPunct="1">
      <a:defRPr sz="5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E5BB25-DCCD-4B30-B45A-5552A3A12801}" type="slidenum">
              <a:rPr lang="en-US" smtClean="0"/>
              <a:t>1</a:t>
            </a:fld>
            <a:endParaRPr lang="en-US"/>
          </a:p>
        </p:txBody>
      </p:sp>
    </p:spTree>
    <p:extLst>
      <p:ext uri="{BB962C8B-B14F-4D97-AF65-F5344CB8AC3E}">
        <p14:creationId xmlns:p14="http://schemas.microsoft.com/office/powerpoint/2010/main" val="3075800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3140" y="12498496"/>
            <a:ext cx="25648920" cy="8624147"/>
          </a:xfrm>
        </p:spPr>
        <p:txBody>
          <a:bodyPr/>
          <a:lstStyle/>
          <a:p>
            <a:r>
              <a:rPr lang="en-US"/>
              <a:t>Click to edit Master title style</a:t>
            </a:r>
          </a:p>
        </p:txBody>
      </p:sp>
      <p:sp>
        <p:nvSpPr>
          <p:cNvPr id="3" name="Subtitle 2"/>
          <p:cNvSpPr>
            <a:spLocks noGrp="1"/>
          </p:cNvSpPr>
          <p:nvPr>
            <p:ph type="subTitle" idx="1"/>
          </p:nvPr>
        </p:nvSpPr>
        <p:spPr>
          <a:xfrm>
            <a:off x="4526280" y="22799040"/>
            <a:ext cx="21122640" cy="10281920"/>
          </a:xfrm>
        </p:spPr>
        <p:txBody>
          <a:bodyPr/>
          <a:lstStyle>
            <a:lvl1pPr marL="0" indent="0" algn="ctr">
              <a:buNone/>
              <a:defRPr>
                <a:solidFill>
                  <a:schemeClr val="tx1">
                    <a:tint val="75000"/>
                  </a:schemeClr>
                </a:solidFill>
              </a:defRPr>
            </a:lvl1pPr>
            <a:lvl2pPr marL="2011680" indent="0" algn="ctr">
              <a:buNone/>
              <a:defRPr>
                <a:solidFill>
                  <a:schemeClr val="tx1">
                    <a:tint val="75000"/>
                  </a:schemeClr>
                </a:solidFill>
              </a:defRPr>
            </a:lvl2pPr>
            <a:lvl3pPr marL="4023360" indent="0" algn="ctr">
              <a:buNone/>
              <a:defRPr>
                <a:solidFill>
                  <a:schemeClr val="tx1">
                    <a:tint val="75000"/>
                  </a:schemeClr>
                </a:solidFill>
              </a:defRPr>
            </a:lvl3pPr>
            <a:lvl4pPr marL="6035040" indent="0" algn="ctr">
              <a:buNone/>
              <a:defRPr>
                <a:solidFill>
                  <a:schemeClr val="tx1">
                    <a:tint val="75000"/>
                  </a:schemeClr>
                </a:solidFill>
              </a:defRPr>
            </a:lvl4pPr>
            <a:lvl5pPr marL="8046720" indent="0" algn="ctr">
              <a:buNone/>
              <a:defRPr>
                <a:solidFill>
                  <a:schemeClr val="tx1">
                    <a:tint val="75000"/>
                  </a:schemeClr>
                </a:solidFill>
              </a:defRPr>
            </a:lvl5pPr>
            <a:lvl6pPr marL="10058400" indent="0" algn="ctr">
              <a:buNone/>
              <a:defRPr>
                <a:solidFill>
                  <a:schemeClr val="tx1">
                    <a:tint val="75000"/>
                  </a:schemeClr>
                </a:solidFill>
              </a:defRPr>
            </a:lvl6pPr>
            <a:lvl7pPr marL="12070080" indent="0" algn="ctr">
              <a:buNone/>
              <a:defRPr>
                <a:solidFill>
                  <a:schemeClr val="tx1">
                    <a:tint val="75000"/>
                  </a:schemeClr>
                </a:solidFill>
              </a:defRPr>
            </a:lvl7pPr>
            <a:lvl8pPr marL="14081760" indent="0" algn="ctr">
              <a:buNone/>
              <a:defRPr>
                <a:solidFill>
                  <a:schemeClr val="tx1">
                    <a:tint val="75000"/>
                  </a:schemeClr>
                </a:solidFill>
              </a:defRPr>
            </a:lvl8pPr>
            <a:lvl9pPr marL="1609344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5288504-7423-4B3D-84BD-E7CD227875FB}"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709265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4121482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77020" y="1611212"/>
            <a:ext cx="6789420" cy="343289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08760" y="1611212"/>
            <a:ext cx="19865340" cy="343289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35418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279347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83633" y="25853816"/>
            <a:ext cx="25648920" cy="7990840"/>
          </a:xfrm>
        </p:spPr>
        <p:txBody>
          <a:bodyPr anchor="t"/>
          <a:lstStyle>
            <a:lvl1pPr algn="l">
              <a:defRPr sz="17600" b="1" cap="all"/>
            </a:lvl1pPr>
          </a:lstStyle>
          <a:p>
            <a:r>
              <a:rPr lang="en-US"/>
              <a:t>Click to edit Master title style</a:t>
            </a:r>
          </a:p>
        </p:txBody>
      </p:sp>
      <p:sp>
        <p:nvSpPr>
          <p:cNvPr id="3" name="Text Placeholder 2"/>
          <p:cNvSpPr>
            <a:spLocks noGrp="1"/>
          </p:cNvSpPr>
          <p:nvPr>
            <p:ph type="body" idx="1"/>
          </p:nvPr>
        </p:nvSpPr>
        <p:spPr>
          <a:xfrm>
            <a:off x="2383633" y="17052719"/>
            <a:ext cx="25648920" cy="8801097"/>
          </a:xfrm>
        </p:spPr>
        <p:txBody>
          <a:bodyPr anchor="b"/>
          <a:lstStyle>
            <a:lvl1pPr marL="0" indent="0">
              <a:buNone/>
              <a:defRPr sz="8800">
                <a:solidFill>
                  <a:schemeClr val="tx1">
                    <a:tint val="75000"/>
                  </a:schemeClr>
                </a:solidFill>
              </a:defRPr>
            </a:lvl1pPr>
            <a:lvl2pPr marL="2011680" indent="0">
              <a:buNone/>
              <a:defRPr sz="7900">
                <a:solidFill>
                  <a:schemeClr val="tx1">
                    <a:tint val="75000"/>
                  </a:schemeClr>
                </a:solidFill>
              </a:defRPr>
            </a:lvl2pPr>
            <a:lvl3pPr marL="4023360" indent="0">
              <a:buNone/>
              <a:defRPr sz="7000">
                <a:solidFill>
                  <a:schemeClr val="tx1">
                    <a:tint val="75000"/>
                  </a:schemeClr>
                </a:solidFill>
              </a:defRPr>
            </a:lvl3pPr>
            <a:lvl4pPr marL="6035040" indent="0">
              <a:buNone/>
              <a:defRPr sz="6200">
                <a:solidFill>
                  <a:schemeClr val="tx1">
                    <a:tint val="75000"/>
                  </a:schemeClr>
                </a:solidFill>
              </a:defRPr>
            </a:lvl4pPr>
            <a:lvl5pPr marL="8046720" indent="0">
              <a:buNone/>
              <a:defRPr sz="6200">
                <a:solidFill>
                  <a:schemeClr val="tx1">
                    <a:tint val="75000"/>
                  </a:schemeClr>
                </a:solidFill>
              </a:defRPr>
            </a:lvl5pPr>
            <a:lvl6pPr marL="10058400" indent="0">
              <a:buNone/>
              <a:defRPr sz="6200">
                <a:solidFill>
                  <a:schemeClr val="tx1">
                    <a:tint val="75000"/>
                  </a:schemeClr>
                </a:solidFill>
              </a:defRPr>
            </a:lvl6pPr>
            <a:lvl7pPr marL="12070080" indent="0">
              <a:buNone/>
              <a:defRPr sz="6200">
                <a:solidFill>
                  <a:schemeClr val="tx1">
                    <a:tint val="75000"/>
                  </a:schemeClr>
                </a:solidFill>
              </a:defRPr>
            </a:lvl7pPr>
            <a:lvl8pPr marL="14081760" indent="0">
              <a:buNone/>
              <a:defRPr sz="6200">
                <a:solidFill>
                  <a:schemeClr val="tx1">
                    <a:tint val="75000"/>
                  </a:schemeClr>
                </a:solidFill>
              </a:defRPr>
            </a:lvl8pPr>
            <a:lvl9pPr marL="16093440" indent="0">
              <a:buNone/>
              <a:defRPr sz="6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288504-7423-4B3D-84BD-E7CD227875FB}"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1419918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087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390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5288504-7423-4B3D-84BD-E7CD227875FB}" type="datetimeFigureOut">
              <a:rPr lang="en-US" smtClean="0"/>
              <a:t>10/9/19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4677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08760" y="9005996"/>
            <a:ext cx="13332620"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a:t>Click to edit Master text styles</a:t>
            </a:r>
          </a:p>
        </p:txBody>
      </p:sp>
      <p:sp>
        <p:nvSpPr>
          <p:cNvPr id="4" name="Content Placeholder 3"/>
          <p:cNvSpPr>
            <a:spLocks noGrp="1"/>
          </p:cNvSpPr>
          <p:nvPr>
            <p:ph sz="half" idx="2"/>
          </p:nvPr>
        </p:nvSpPr>
        <p:spPr>
          <a:xfrm>
            <a:off x="1508760" y="12759266"/>
            <a:ext cx="13332620"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28584" y="9005996"/>
            <a:ext cx="13337858"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a:t>Click to edit Master text styles</a:t>
            </a:r>
          </a:p>
        </p:txBody>
      </p:sp>
      <p:sp>
        <p:nvSpPr>
          <p:cNvPr id="6" name="Content Placeholder 5"/>
          <p:cNvSpPr>
            <a:spLocks noGrp="1"/>
          </p:cNvSpPr>
          <p:nvPr>
            <p:ph sz="quarter" idx="4"/>
          </p:nvPr>
        </p:nvSpPr>
        <p:spPr>
          <a:xfrm>
            <a:off x="15328584" y="12759266"/>
            <a:ext cx="13337858"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5288504-7423-4B3D-84BD-E7CD227875FB}" type="datetimeFigureOut">
              <a:rPr lang="en-US" smtClean="0"/>
              <a:t>10/9/19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62366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288504-7423-4B3D-84BD-E7CD227875FB}" type="datetimeFigureOut">
              <a:rPr lang="en-US" smtClean="0"/>
              <a:t>10/9/19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41188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88504-7423-4B3D-84BD-E7CD227875FB}" type="datetimeFigureOut">
              <a:rPr lang="en-US" smtClean="0"/>
              <a:t>10/9/19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51136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08762" y="1601893"/>
            <a:ext cx="9927433" cy="6817360"/>
          </a:xfrm>
        </p:spPr>
        <p:txBody>
          <a:bodyPr anchor="b"/>
          <a:lstStyle>
            <a:lvl1pPr algn="l">
              <a:defRPr sz="8800" b="1"/>
            </a:lvl1pPr>
          </a:lstStyle>
          <a:p>
            <a:r>
              <a:rPr lang="en-US"/>
              <a:t>Click to edit Master title style</a:t>
            </a:r>
          </a:p>
        </p:txBody>
      </p:sp>
      <p:sp>
        <p:nvSpPr>
          <p:cNvPr id="3" name="Content Placeholder 2"/>
          <p:cNvSpPr>
            <a:spLocks noGrp="1"/>
          </p:cNvSpPr>
          <p:nvPr>
            <p:ph idx="1"/>
          </p:nvPr>
        </p:nvSpPr>
        <p:spPr>
          <a:xfrm>
            <a:off x="11797665" y="1601896"/>
            <a:ext cx="16868775" cy="34338263"/>
          </a:xfrm>
        </p:spPr>
        <p:txBody>
          <a:bodyPr/>
          <a:lstStyle>
            <a:lvl1pPr>
              <a:defRPr sz="14100"/>
            </a:lvl1pPr>
            <a:lvl2pPr>
              <a:defRPr sz="12300"/>
            </a:lvl2pPr>
            <a:lvl3pPr>
              <a:defRPr sz="1060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08762" y="8419256"/>
            <a:ext cx="9927433" cy="27520903"/>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67892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4550" y="28163520"/>
            <a:ext cx="18105120" cy="3324863"/>
          </a:xfrm>
        </p:spPr>
        <p:txBody>
          <a:bodyPr anchor="b"/>
          <a:lstStyle>
            <a:lvl1pPr algn="l">
              <a:defRPr sz="8800" b="1"/>
            </a:lvl1pPr>
          </a:lstStyle>
          <a:p>
            <a:r>
              <a:rPr lang="en-US"/>
              <a:t>Click to edit Master title style</a:t>
            </a:r>
          </a:p>
        </p:txBody>
      </p:sp>
      <p:sp>
        <p:nvSpPr>
          <p:cNvPr id="3" name="Picture Placeholder 2"/>
          <p:cNvSpPr>
            <a:spLocks noGrp="1"/>
          </p:cNvSpPr>
          <p:nvPr>
            <p:ph type="pic" idx="1"/>
          </p:nvPr>
        </p:nvSpPr>
        <p:spPr>
          <a:xfrm>
            <a:off x="5914550" y="3594947"/>
            <a:ext cx="18105120" cy="24140160"/>
          </a:xfrm>
        </p:spPr>
        <p:txBody>
          <a:bodyPr/>
          <a:lstStyle>
            <a:lvl1pPr marL="0" indent="0">
              <a:buNone/>
              <a:defRPr sz="14100"/>
            </a:lvl1pPr>
            <a:lvl2pPr marL="2011680" indent="0">
              <a:buNone/>
              <a:defRPr sz="12300"/>
            </a:lvl2pPr>
            <a:lvl3pPr marL="4023360" indent="0">
              <a:buNone/>
              <a:defRPr sz="1060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endParaRPr lang="en-US"/>
          </a:p>
        </p:txBody>
      </p:sp>
      <p:sp>
        <p:nvSpPr>
          <p:cNvPr id="4" name="Text Placeholder 3"/>
          <p:cNvSpPr>
            <a:spLocks noGrp="1"/>
          </p:cNvSpPr>
          <p:nvPr>
            <p:ph type="body" sz="half" idx="2"/>
          </p:nvPr>
        </p:nvSpPr>
        <p:spPr>
          <a:xfrm>
            <a:off x="5914550" y="31488383"/>
            <a:ext cx="18105120" cy="4721857"/>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374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611210"/>
            <a:ext cx="27157680" cy="6705600"/>
          </a:xfrm>
          <a:prstGeom prst="rect">
            <a:avLst/>
          </a:prstGeom>
        </p:spPr>
        <p:txBody>
          <a:bodyPr vert="horz" lIns="402336" tIns="201168" rIns="402336" bIns="201168" rtlCol="0" anchor="ctr">
            <a:normAutofit/>
          </a:bodyPr>
          <a:lstStyle/>
          <a:p>
            <a:r>
              <a:rPr lang="en-US"/>
              <a:t>Click to edit Master title style</a:t>
            </a:r>
          </a:p>
        </p:txBody>
      </p:sp>
      <p:sp>
        <p:nvSpPr>
          <p:cNvPr id="3" name="Text Placeholder 2"/>
          <p:cNvSpPr>
            <a:spLocks noGrp="1"/>
          </p:cNvSpPr>
          <p:nvPr>
            <p:ph type="body" idx="1"/>
          </p:nvPr>
        </p:nvSpPr>
        <p:spPr>
          <a:xfrm>
            <a:off x="1508760" y="9387843"/>
            <a:ext cx="27157680" cy="26552316"/>
          </a:xfrm>
          <a:prstGeom prst="rect">
            <a:avLst/>
          </a:prstGeom>
        </p:spPr>
        <p:txBody>
          <a:bodyPr vert="horz" lIns="402336" tIns="201168" rIns="402336" bIns="20116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08760" y="37290589"/>
            <a:ext cx="7040880" cy="2142067"/>
          </a:xfrm>
          <a:prstGeom prst="rect">
            <a:avLst/>
          </a:prstGeom>
        </p:spPr>
        <p:txBody>
          <a:bodyPr vert="horz" lIns="402336" tIns="201168" rIns="402336" bIns="201168" rtlCol="0" anchor="ctr"/>
          <a:lstStyle>
            <a:lvl1pPr algn="l">
              <a:defRPr sz="5300">
                <a:solidFill>
                  <a:schemeClr val="tx1">
                    <a:tint val="75000"/>
                  </a:schemeClr>
                </a:solidFill>
              </a:defRPr>
            </a:lvl1pPr>
          </a:lstStyle>
          <a:p>
            <a:fld id="{35288504-7423-4B3D-84BD-E7CD227875FB}" type="datetimeFigureOut">
              <a:rPr lang="en-US" smtClean="0"/>
              <a:t>10/9/19</a:t>
            </a:fld>
            <a:endParaRPr lang="en-US"/>
          </a:p>
        </p:txBody>
      </p:sp>
      <p:sp>
        <p:nvSpPr>
          <p:cNvPr id="5" name="Footer Placeholder 4"/>
          <p:cNvSpPr>
            <a:spLocks noGrp="1"/>
          </p:cNvSpPr>
          <p:nvPr>
            <p:ph type="ftr" sz="quarter" idx="3"/>
          </p:nvPr>
        </p:nvSpPr>
        <p:spPr>
          <a:xfrm>
            <a:off x="10309860" y="37290589"/>
            <a:ext cx="9555480" cy="2142067"/>
          </a:xfrm>
          <a:prstGeom prst="rect">
            <a:avLst/>
          </a:prstGeom>
        </p:spPr>
        <p:txBody>
          <a:bodyPr vert="horz" lIns="402336" tIns="201168" rIns="402336" bIns="201168" rtlCol="0" anchor="ctr"/>
          <a:lstStyle>
            <a:lvl1pPr algn="ctr">
              <a:defRPr sz="5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25560" y="37290589"/>
            <a:ext cx="7040880" cy="2142067"/>
          </a:xfrm>
          <a:prstGeom prst="rect">
            <a:avLst/>
          </a:prstGeom>
        </p:spPr>
        <p:txBody>
          <a:bodyPr vert="horz" lIns="402336" tIns="201168" rIns="402336" bIns="201168" rtlCol="0" anchor="ctr"/>
          <a:lstStyle>
            <a:lvl1pPr algn="r">
              <a:defRPr sz="5300">
                <a:solidFill>
                  <a:schemeClr val="tx1">
                    <a:tint val="75000"/>
                  </a:schemeClr>
                </a:solidFill>
              </a:defRPr>
            </a:lvl1pPr>
          </a:lstStyle>
          <a:p>
            <a:fld id="{C8D06A4D-B672-4423-B12F-C5D9950AEA08}" type="slidenum">
              <a:rPr lang="en-US" smtClean="0"/>
              <a:t>‹#›</a:t>
            </a:fld>
            <a:endParaRPr lang="en-US"/>
          </a:p>
        </p:txBody>
      </p:sp>
    </p:spTree>
    <p:extLst>
      <p:ext uri="{BB962C8B-B14F-4D97-AF65-F5344CB8AC3E}">
        <p14:creationId xmlns:p14="http://schemas.microsoft.com/office/powerpoint/2010/main" val="3580429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23360" rtl="0" eaLnBrk="1" latinLnBrk="0" hangingPunct="1">
        <a:spcBef>
          <a:spcPct val="0"/>
        </a:spcBef>
        <a:buNone/>
        <a:defRPr sz="19400" kern="1200">
          <a:solidFill>
            <a:schemeClr val="tx1"/>
          </a:solidFill>
          <a:latin typeface="+mj-lt"/>
          <a:ea typeface="+mj-ea"/>
          <a:cs typeface="+mj-cs"/>
        </a:defRPr>
      </a:lvl1pPr>
    </p:titleStyle>
    <p:bodyStyle>
      <a:lvl1pPr marL="1508760" indent="-1508760" algn="l" defTabSz="4023360" rtl="0" eaLnBrk="1" latinLnBrk="0" hangingPunct="1">
        <a:spcBef>
          <a:spcPct val="20000"/>
        </a:spcBef>
        <a:buFont typeface="Arial" pitchFamily="34" charset="0"/>
        <a:buChar char="•"/>
        <a:defRPr sz="14100" kern="1200">
          <a:solidFill>
            <a:schemeClr val="tx1"/>
          </a:solidFill>
          <a:latin typeface="+mn-lt"/>
          <a:ea typeface="+mn-ea"/>
          <a:cs typeface="+mn-cs"/>
        </a:defRPr>
      </a:lvl1pPr>
      <a:lvl2pPr marL="3268980" indent="-1257300" algn="l" defTabSz="4023360" rtl="0" eaLnBrk="1" latinLnBrk="0" hangingPunct="1">
        <a:spcBef>
          <a:spcPct val="20000"/>
        </a:spcBef>
        <a:buFont typeface="Arial" pitchFamily="34" charset="0"/>
        <a:buChar char="–"/>
        <a:defRPr sz="12300" kern="1200">
          <a:solidFill>
            <a:schemeClr val="tx1"/>
          </a:solidFill>
          <a:latin typeface="+mn-lt"/>
          <a:ea typeface="+mn-ea"/>
          <a:cs typeface="+mn-cs"/>
        </a:defRPr>
      </a:lvl2pPr>
      <a:lvl3pPr marL="5029200" indent="-1005840" algn="l" defTabSz="4023360"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0408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4pPr>
      <a:lvl5pPr marL="905256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5pPr>
      <a:lvl6pPr marL="1106424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6pPr>
      <a:lvl7pPr marL="1307592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7pPr>
      <a:lvl8pPr marL="1508760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8pPr>
      <a:lvl9pPr marL="170992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9pPr>
    </p:bodyStyle>
    <p:other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cgiar.org/about-us/our-funders/" TargetMode="External"/><Relationship Id="rId13" Type="http://schemas.openxmlformats.org/officeDocument/2006/relationships/image" Target="../media/image10.jpeg"/><Relationship Id="rId3" Type="http://schemas.openxmlformats.org/officeDocument/2006/relationships/image" Target="../media/image1.jpeg"/><Relationship Id="rId7" Type="http://schemas.openxmlformats.org/officeDocument/2006/relationships/image" Target="../media/image5.emf"/><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emf"/><Relationship Id="rId4" Type="http://schemas.openxmlformats.org/officeDocument/2006/relationships/image" Target="../media/image2.jpe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28600"/>
            <a:ext cx="30175200" cy="4459128"/>
          </a:xfrm>
          <a:prstGeom prst="rect">
            <a:avLst/>
          </a:prstGeom>
        </p:spPr>
      </p:pic>
      <p:sp>
        <p:nvSpPr>
          <p:cNvPr id="20" name="TextBox 19"/>
          <p:cNvSpPr txBox="1"/>
          <p:nvPr/>
        </p:nvSpPr>
        <p:spPr>
          <a:xfrm>
            <a:off x="849086" y="4640282"/>
            <a:ext cx="28063366" cy="3970318"/>
          </a:xfrm>
          <a:prstGeom prst="rect">
            <a:avLst/>
          </a:prstGeom>
          <a:noFill/>
        </p:spPr>
        <p:txBody>
          <a:bodyPr wrap="square" rtlCol="0">
            <a:spAutoFit/>
          </a:bodyPr>
          <a:lstStyle/>
          <a:p>
            <a:pPr algn="ctr"/>
            <a:r>
              <a:rPr lang="en-US" sz="6600" b="1" dirty="0">
                <a:solidFill>
                  <a:srgbClr val="156734"/>
                </a:solidFill>
              </a:rPr>
              <a:t> </a:t>
            </a:r>
            <a:r>
              <a:rPr lang="en-US" sz="6600" b="1" dirty="0">
                <a:solidFill>
                  <a:srgbClr val="DF7C2D"/>
                </a:solidFill>
              </a:rPr>
              <a:t>Calling for mechanization: farmers’ willingness to pay for small-scale maize shelling machines in Tanzania</a:t>
            </a:r>
          </a:p>
          <a:p>
            <a:pPr algn="ctr"/>
            <a:r>
              <a:rPr lang="en-US" sz="4000" dirty="0"/>
              <a:t>Bekele Hundie Kotu</a:t>
            </a:r>
            <a:r>
              <a:rPr lang="en-US" sz="4000" baseline="30000" dirty="0"/>
              <a:t>1</a:t>
            </a:r>
            <a:r>
              <a:rPr lang="en-US" sz="4000" dirty="0"/>
              <a:t>, Adebayo Abass</a:t>
            </a:r>
            <a:r>
              <a:rPr lang="en-US" sz="4000" baseline="30000" dirty="0"/>
              <a:t>1</a:t>
            </a:r>
            <a:r>
              <a:rPr lang="en-US" sz="4000" dirty="0"/>
              <a:t>, Audifas Gaspar</a:t>
            </a:r>
            <a:r>
              <a:rPr lang="en-US" sz="4000" baseline="30000" dirty="0"/>
              <a:t>1</a:t>
            </a:r>
            <a:r>
              <a:rPr lang="en-US" sz="4000" dirty="0"/>
              <a:t>, Gundula Fischer</a:t>
            </a:r>
            <a:r>
              <a:rPr lang="en-US" sz="4000" baseline="30000" dirty="0"/>
              <a:t>1</a:t>
            </a:r>
            <a:r>
              <a:rPr lang="en-US" sz="4000" dirty="0"/>
              <a:t>,</a:t>
            </a:r>
          </a:p>
          <a:p>
            <a:pPr algn="ctr"/>
            <a:r>
              <a:rPr lang="en-US" sz="4000" dirty="0"/>
              <a:t>Christopher Mutungi</a:t>
            </a:r>
            <a:r>
              <a:rPr lang="en-US" sz="4000" baseline="30000" dirty="0"/>
              <a:t>1</a:t>
            </a:r>
            <a:r>
              <a:rPr lang="en-US" sz="4000" dirty="0"/>
              <a:t>, Irmgard Hoeschle-Zeledon</a:t>
            </a:r>
            <a:r>
              <a:rPr lang="en-US" sz="4000" baseline="30000" dirty="0"/>
              <a:t>1</a:t>
            </a:r>
            <a:r>
              <a:rPr lang="en-US" sz="4000" dirty="0"/>
              <a:t>, Mateete Bekunda</a:t>
            </a:r>
            <a:r>
              <a:rPr lang="en-US" sz="4000" baseline="30000" dirty="0"/>
              <a:t>1</a:t>
            </a:r>
            <a:r>
              <a:rPr lang="en-US" sz="4000" dirty="0"/>
              <a:t> </a:t>
            </a:r>
          </a:p>
          <a:p>
            <a:pPr algn="ctr"/>
            <a:r>
              <a:rPr lang="en-US" sz="4000" baseline="30000" dirty="0"/>
              <a:t>1</a:t>
            </a:r>
            <a:r>
              <a:rPr lang="en-US" sz="4000" dirty="0"/>
              <a:t>International Institute of Tropical Agriculture </a:t>
            </a:r>
          </a:p>
        </p:txBody>
      </p:sp>
      <p:grpSp>
        <p:nvGrpSpPr>
          <p:cNvPr id="41" name="Group 40"/>
          <p:cNvGrpSpPr/>
          <p:nvPr/>
        </p:nvGrpSpPr>
        <p:grpSpPr>
          <a:xfrm>
            <a:off x="17770991" y="38415968"/>
            <a:ext cx="10635218" cy="1462968"/>
            <a:chOff x="18129779" y="38526822"/>
            <a:chExt cx="11131021" cy="1478178"/>
          </a:xfrm>
        </p:grpSpPr>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32096" y="39151293"/>
              <a:ext cx="5029200" cy="853707"/>
            </a:xfrm>
            <a:prstGeom prst="rect">
              <a:avLst/>
            </a:prstGeom>
          </p:spPr>
        </p:pic>
        <p:pic>
          <p:nvPicPr>
            <p:cNvPr id="43" name="Picture 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03200" y="38797847"/>
              <a:ext cx="3657600" cy="12071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4" name="Picture 4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29779" y="38526822"/>
              <a:ext cx="1225021" cy="14338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24" name="Group 23"/>
          <p:cNvGrpSpPr/>
          <p:nvPr/>
        </p:nvGrpSpPr>
        <p:grpSpPr>
          <a:xfrm>
            <a:off x="914400" y="39234715"/>
            <a:ext cx="14737840" cy="830997"/>
            <a:chOff x="554845" y="39234715"/>
            <a:chExt cx="14737840" cy="830997"/>
          </a:xfrm>
        </p:grpSpPr>
        <p:sp>
          <p:nvSpPr>
            <p:cNvPr id="25" name="TextBox 24"/>
            <p:cNvSpPr txBox="1"/>
            <p:nvPr/>
          </p:nvSpPr>
          <p:spPr>
            <a:xfrm>
              <a:off x="3061250" y="39234715"/>
              <a:ext cx="12231435" cy="830997"/>
            </a:xfrm>
            <a:prstGeom prst="rect">
              <a:avLst/>
            </a:prstGeom>
            <a:noFill/>
          </p:spPr>
          <p:txBody>
            <a:bodyPr wrap="square" rtlCol="0">
              <a:spAutoFit/>
            </a:bodyPr>
            <a:lstStyle/>
            <a:p>
              <a:pPr>
                <a:buClr>
                  <a:srgbClr val="5F0500"/>
                </a:buClr>
                <a:defRPr/>
              </a:pPr>
              <a:r>
                <a:rPr lang="en-GB" sz="2400" dirty="0">
                  <a:cs typeface="Arial" charset="0"/>
                </a:rPr>
                <a:t>This poster is licensed for use under the Creative Commons Attribution 4.0 International Licence. September 2019</a:t>
              </a:r>
              <a:endParaRPr lang="en-US" sz="2400" dirty="0"/>
            </a:p>
          </p:txBody>
        </p:sp>
        <p:pic>
          <p:nvPicPr>
            <p:cNvPr id="27" name="Picture 26"/>
            <p:cNvPicPr>
              <a:picLocks noChangeAspect="1"/>
            </p:cNvPicPr>
            <p:nvPr/>
          </p:nvPicPr>
          <p:blipFill>
            <a:blip r:embed="rId7"/>
            <a:stretch>
              <a:fillRect/>
            </a:stretch>
          </p:blipFill>
          <p:spPr>
            <a:xfrm>
              <a:off x="554845" y="39295427"/>
              <a:ext cx="2175717" cy="770285"/>
            </a:xfrm>
            <a:prstGeom prst="rect">
              <a:avLst/>
            </a:prstGeom>
          </p:spPr>
        </p:pic>
      </p:grpSp>
      <p:sp>
        <p:nvSpPr>
          <p:cNvPr id="29" name="TextBox 1"/>
          <p:cNvSpPr txBox="1"/>
          <p:nvPr/>
        </p:nvSpPr>
        <p:spPr>
          <a:xfrm>
            <a:off x="849086" y="37947600"/>
            <a:ext cx="15152914" cy="1199852"/>
          </a:xfrm>
          <a:prstGeom prst="rect">
            <a:avLst/>
          </a:prstGeom>
          <a:noFill/>
        </p:spPr>
        <p:txBody>
          <a:bodyPr wrap="square" rtlCol="0">
            <a:spAutoFit/>
          </a:bodyPr>
          <a:ls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a:lstStyle>
          <a:p>
            <a:r>
              <a:rPr lang="en-US" sz="2400" dirty="0"/>
              <a:t>We thank farmers and local partners in Africa RISING sites for their contributions to this work. We also acknowledge the support of all donors which globally support the work of the CGIAR centers and their partners through their contributions to the </a:t>
            </a:r>
            <a:r>
              <a:rPr lang="en-US" sz="2400" dirty="0">
                <a:hlinkClick r:id="rId8"/>
              </a:rPr>
              <a:t>CGIAR system</a:t>
            </a:r>
            <a:endParaRPr lang="en-US" sz="2400" dirty="0"/>
          </a:p>
        </p:txBody>
      </p:sp>
      <p:sp>
        <p:nvSpPr>
          <p:cNvPr id="9" name="TextBox 8">
            <a:extLst>
              <a:ext uri="{FF2B5EF4-FFF2-40B4-BE49-F238E27FC236}">
                <a16:creationId xmlns:a16="http://schemas.microsoft.com/office/drawing/2014/main" id="{AB18A1D7-BF60-4D5F-8654-73F26E9CA96F}"/>
              </a:ext>
            </a:extLst>
          </p:cNvPr>
          <p:cNvSpPr txBox="1"/>
          <p:nvPr/>
        </p:nvSpPr>
        <p:spPr>
          <a:xfrm>
            <a:off x="16470085" y="27838324"/>
            <a:ext cx="12783163" cy="4708981"/>
          </a:xfrm>
          <a:prstGeom prst="rect">
            <a:avLst/>
          </a:prstGeom>
          <a:noFill/>
        </p:spPr>
        <p:txBody>
          <a:bodyPr wrap="square" rtlCol="0">
            <a:spAutoFit/>
          </a:bodyPr>
          <a:lstStyle/>
          <a:p>
            <a:r>
              <a:rPr lang="en-US" sz="6000" b="1" dirty="0"/>
              <a:t>Conclusion</a:t>
            </a:r>
          </a:p>
          <a:p>
            <a:pPr algn="just"/>
            <a:r>
              <a:rPr lang="en-US" sz="4000" dirty="0"/>
              <a:t>Our results show that several factors affect farmers’ WTP for maize shelling mechanization. The mean WTPs are equal or greater than the market price except in the case of the POM-DM which requires high capital. The three business models could be feasible options to promote mechanization of maize shelling in the areas.</a:t>
            </a:r>
          </a:p>
        </p:txBody>
      </p:sp>
      <p:sp>
        <p:nvSpPr>
          <p:cNvPr id="10" name="TextBox 9">
            <a:extLst>
              <a:ext uri="{FF2B5EF4-FFF2-40B4-BE49-F238E27FC236}">
                <a16:creationId xmlns:a16="http://schemas.microsoft.com/office/drawing/2014/main" id="{4D1C2C81-EC9E-4DE0-8AAD-6788D5BE0456}"/>
              </a:ext>
            </a:extLst>
          </p:cNvPr>
          <p:cNvSpPr txBox="1"/>
          <p:nvPr/>
        </p:nvSpPr>
        <p:spPr>
          <a:xfrm>
            <a:off x="16535400" y="32663645"/>
            <a:ext cx="12783163" cy="4708981"/>
          </a:xfrm>
          <a:prstGeom prst="rect">
            <a:avLst/>
          </a:prstGeom>
          <a:noFill/>
        </p:spPr>
        <p:txBody>
          <a:bodyPr wrap="square" rtlCol="0">
            <a:spAutoFit/>
          </a:bodyPr>
          <a:lstStyle/>
          <a:p>
            <a:r>
              <a:rPr lang="en-US" sz="6000" b="1" dirty="0"/>
              <a:t>References</a:t>
            </a:r>
          </a:p>
          <a:p>
            <a:pPr marL="571500" indent="-571500">
              <a:buFont typeface="Arial" panose="020B0604020202020204" pitchFamily="34" charset="0"/>
              <a:buChar char="•"/>
            </a:pPr>
            <a:r>
              <a:rPr lang="en-US" sz="4000" dirty="0"/>
              <a:t>T.A,  &amp; Quiggin, J. (1990). Estimation  using contingent valuation data from  ‘dichotomous choice with follow up’ questionnaire. J. Env. Econ. &amp; man., 27, 218-34.</a:t>
            </a:r>
          </a:p>
          <a:p>
            <a:pPr marL="571500" indent="-571500">
              <a:buFont typeface="Arial" panose="020B0604020202020204" pitchFamily="34" charset="0"/>
              <a:buChar char="•"/>
            </a:pPr>
            <a:r>
              <a:rPr lang="en-US" sz="4000" dirty="0"/>
              <a:t>Cawley, J. (2008). Contingent valuation analysis of willingness to pay to reduce childhood obesity. Econ. Hum. Biol. 6, 281–292.</a:t>
            </a:r>
          </a:p>
        </p:txBody>
      </p:sp>
      <p:sp>
        <p:nvSpPr>
          <p:cNvPr id="11" name="TextBox 10">
            <a:extLst>
              <a:ext uri="{FF2B5EF4-FFF2-40B4-BE49-F238E27FC236}">
                <a16:creationId xmlns:a16="http://schemas.microsoft.com/office/drawing/2014/main" id="{0C1D94D5-85B9-465F-8F6A-388CD6AC1B38}"/>
              </a:ext>
            </a:extLst>
          </p:cNvPr>
          <p:cNvSpPr txBox="1"/>
          <p:nvPr/>
        </p:nvSpPr>
        <p:spPr>
          <a:xfrm>
            <a:off x="1371600" y="9220200"/>
            <a:ext cx="13368982" cy="4093428"/>
          </a:xfrm>
          <a:prstGeom prst="rect">
            <a:avLst/>
          </a:prstGeom>
          <a:noFill/>
        </p:spPr>
        <p:txBody>
          <a:bodyPr wrap="square" rtlCol="0">
            <a:spAutoFit/>
          </a:bodyPr>
          <a:lstStyle/>
          <a:p>
            <a:r>
              <a:rPr lang="en-US" sz="6000" b="1" dirty="0"/>
              <a:t>Introduction</a:t>
            </a:r>
          </a:p>
          <a:p>
            <a:pPr algn="just"/>
            <a:r>
              <a:rPr lang="en-US" sz="4000" dirty="0"/>
              <a:t>Maize shelling is one of the labor-intensive and arduous activities among smallholder farmers in Tanzania. There are possibilities to mechanize maize shelling. This study explores farmers’ willingness to pay (WTP) for small-scale maize shelling machines and identifies factors affecting their WTP. </a:t>
            </a:r>
          </a:p>
        </p:txBody>
      </p:sp>
      <p:sp>
        <p:nvSpPr>
          <p:cNvPr id="12" name="TextBox 11">
            <a:extLst>
              <a:ext uri="{FF2B5EF4-FFF2-40B4-BE49-F238E27FC236}">
                <a16:creationId xmlns:a16="http://schemas.microsoft.com/office/drawing/2014/main" id="{31206D21-C71A-4A58-A9CE-3657F606463C}"/>
              </a:ext>
            </a:extLst>
          </p:cNvPr>
          <p:cNvSpPr txBox="1"/>
          <p:nvPr/>
        </p:nvSpPr>
        <p:spPr>
          <a:xfrm>
            <a:off x="1685960" y="14004835"/>
            <a:ext cx="9839245" cy="1015663"/>
          </a:xfrm>
          <a:prstGeom prst="rect">
            <a:avLst/>
          </a:prstGeom>
          <a:noFill/>
        </p:spPr>
        <p:txBody>
          <a:bodyPr wrap="square" rtlCol="0">
            <a:spAutoFit/>
          </a:bodyPr>
          <a:lstStyle/>
          <a:p>
            <a:r>
              <a:rPr lang="en-US" sz="6000" b="1" dirty="0"/>
              <a:t>The study areas and methods</a:t>
            </a:r>
          </a:p>
        </p:txBody>
      </p:sp>
      <p:sp>
        <p:nvSpPr>
          <p:cNvPr id="18" name="TextBox 17">
            <a:extLst>
              <a:ext uri="{FF2B5EF4-FFF2-40B4-BE49-F238E27FC236}">
                <a16:creationId xmlns:a16="http://schemas.microsoft.com/office/drawing/2014/main" id="{602C50ED-1D54-4EEC-B530-4DA1708A4D9C}"/>
              </a:ext>
            </a:extLst>
          </p:cNvPr>
          <p:cNvSpPr txBox="1"/>
          <p:nvPr/>
        </p:nvSpPr>
        <p:spPr>
          <a:xfrm>
            <a:off x="16535400" y="17048315"/>
            <a:ext cx="13106401" cy="707886"/>
          </a:xfrm>
          <a:prstGeom prst="rect">
            <a:avLst/>
          </a:prstGeom>
          <a:noFill/>
        </p:spPr>
        <p:txBody>
          <a:bodyPr wrap="square" rtlCol="0">
            <a:spAutoFit/>
          </a:bodyPr>
          <a:lstStyle/>
          <a:p>
            <a:r>
              <a:rPr lang="en-US" sz="4000" b="1" dirty="0"/>
              <a:t>Table 1: </a:t>
            </a:r>
            <a:r>
              <a:rPr lang="en-US" sz="4000" dirty="0"/>
              <a:t>Results of regression model and estimated WTPs</a:t>
            </a:r>
          </a:p>
        </p:txBody>
      </p:sp>
      <p:pic>
        <p:nvPicPr>
          <p:cNvPr id="67" name="Picture 2">
            <a:extLst>
              <a:ext uri="{FF2B5EF4-FFF2-40B4-BE49-F238E27FC236}">
                <a16:creationId xmlns:a16="http://schemas.microsoft.com/office/drawing/2014/main" id="{6A54B145-E38F-44C5-AE84-0076C2E649E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93820" y="15090384"/>
            <a:ext cx="6392352" cy="62042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8" name="Rectangle 67">
            <a:extLst>
              <a:ext uri="{FF2B5EF4-FFF2-40B4-BE49-F238E27FC236}">
                <a16:creationId xmlns:a16="http://schemas.microsoft.com/office/drawing/2014/main" id="{C0429228-5650-47A6-9036-4C0ED7051866}"/>
              </a:ext>
            </a:extLst>
          </p:cNvPr>
          <p:cNvSpPr/>
          <p:nvPr/>
        </p:nvSpPr>
        <p:spPr>
          <a:xfrm>
            <a:off x="1600200" y="21488400"/>
            <a:ext cx="10242016" cy="707886"/>
          </a:xfrm>
          <a:prstGeom prst="rect">
            <a:avLst/>
          </a:prstGeom>
        </p:spPr>
        <p:txBody>
          <a:bodyPr wrap="square">
            <a:spAutoFit/>
          </a:bodyPr>
          <a:lstStyle/>
          <a:p>
            <a:r>
              <a:rPr lang="en-US" sz="4000" dirty="0"/>
              <a:t>Fig. 1: Location of the study areas in Tanzania</a:t>
            </a:r>
          </a:p>
        </p:txBody>
      </p:sp>
      <p:sp>
        <p:nvSpPr>
          <p:cNvPr id="69" name="Rectangle 68">
            <a:extLst>
              <a:ext uri="{FF2B5EF4-FFF2-40B4-BE49-F238E27FC236}">
                <a16:creationId xmlns:a16="http://schemas.microsoft.com/office/drawing/2014/main" id="{5A9280B5-C246-4224-B46E-939CFBCA8795}"/>
              </a:ext>
            </a:extLst>
          </p:cNvPr>
          <p:cNvSpPr/>
          <p:nvPr/>
        </p:nvSpPr>
        <p:spPr>
          <a:xfrm>
            <a:off x="7933576" y="15039387"/>
            <a:ext cx="6829227" cy="6012927"/>
          </a:xfrm>
          <a:prstGeom prst="rect">
            <a:avLst/>
          </a:prstGeom>
        </p:spPr>
        <p:txBody>
          <a:bodyPr wrap="square">
            <a:spAutoFit/>
          </a:bodyPr>
          <a:lstStyle/>
          <a:p>
            <a:pPr algn="just">
              <a:lnSpc>
                <a:spcPct val="107000"/>
              </a:lnSpc>
              <a:spcAft>
                <a:spcPts val="800"/>
              </a:spcAft>
            </a:pPr>
            <a:r>
              <a:rPr lang="en-US" sz="4000" dirty="0">
                <a:latin typeface="Calibri" panose="020F0502020204030204" pitchFamily="34" charset="0"/>
                <a:ea typeface="Calibri" panose="020F0502020204030204" pitchFamily="34" charset="0"/>
                <a:cs typeface="Times New Roman" panose="02020603050405020304" pitchFamily="18" charset="0"/>
              </a:rPr>
              <a:t>The study was conducted in Babati, Kongwa, and Kiteto districts of Tanzania (Fig. 1). We collected survey data from 400 randomly selected men and women farmers. A diesel-powered machine and an electric-powered machine were considered. </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1" name="Rectangle 70">
            <a:extLst>
              <a:ext uri="{FF2B5EF4-FFF2-40B4-BE49-F238E27FC236}">
                <a16:creationId xmlns:a16="http://schemas.microsoft.com/office/drawing/2014/main" id="{86CB414B-E43D-4E91-931B-E3FBB324D2D2}"/>
              </a:ext>
            </a:extLst>
          </p:cNvPr>
          <p:cNvSpPr/>
          <p:nvPr/>
        </p:nvSpPr>
        <p:spPr>
          <a:xfrm>
            <a:off x="1447800" y="22479000"/>
            <a:ext cx="13368983" cy="5990871"/>
          </a:xfrm>
          <a:prstGeom prst="rect">
            <a:avLst/>
          </a:prstGeom>
        </p:spPr>
        <p:txBody>
          <a:bodyPr wrap="square">
            <a:spAutoFit/>
          </a:bodyPr>
          <a:lstStyle/>
          <a:p>
            <a:pPr algn="just">
              <a:lnSpc>
                <a:spcPct val="107000"/>
              </a:lnSpc>
              <a:spcAft>
                <a:spcPts val="800"/>
              </a:spcAft>
            </a:pPr>
            <a:r>
              <a:rPr lang="en-US" sz="4000" dirty="0">
                <a:latin typeface="Calibri" panose="020F0502020204030204" pitchFamily="34" charset="0"/>
                <a:ea typeface="Calibri" panose="020F0502020204030204" pitchFamily="34" charset="0"/>
                <a:cs typeface="Times New Roman" panose="02020603050405020304" pitchFamily="18" charset="0"/>
              </a:rPr>
              <a:t>We used a double-bound dichotomous choice questionnaire  design to collect data (Cameron &amp; Quiggin, 1990) on three business models, namely: (1) the rental service model (RSM), (2) the group ownership model (GOM), and (3) the private ownership model (POM). We used interval regression model to identify the factors affecting farmers’ WTP for maize shelling mechanization under different business models (Cawley, 2008). </a:t>
            </a:r>
            <a:r>
              <a:rPr lang="en-US" sz="4000" dirty="0">
                <a:latin typeface="Calibri" panose="020F0502020204030204" pitchFamily="34" charset="0"/>
                <a:ea typeface="Times New Roman" panose="02020603050405020304" pitchFamily="18" charset="0"/>
                <a:cs typeface="Times New Roman" panose="02020603050405020304" pitchFamily="18" charset="0"/>
              </a:rPr>
              <a:t>Based on the results of the regression model, we estimated the mean WTP.  </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30ACEE0-E6F8-4F36-B484-53CB956506DF}"/>
              </a:ext>
            </a:extLst>
          </p:cNvPr>
          <p:cNvSpPr txBox="1"/>
          <p:nvPr/>
        </p:nvSpPr>
        <p:spPr>
          <a:xfrm>
            <a:off x="1447800" y="28803600"/>
            <a:ext cx="13368982" cy="8402300"/>
          </a:xfrm>
          <a:prstGeom prst="rect">
            <a:avLst/>
          </a:prstGeom>
          <a:noFill/>
        </p:spPr>
        <p:txBody>
          <a:bodyPr wrap="square" rtlCol="0">
            <a:spAutoFit/>
          </a:bodyPr>
          <a:lstStyle/>
          <a:p>
            <a:r>
              <a:rPr lang="en-US" sz="6000" b="1" dirty="0"/>
              <a:t>Results</a:t>
            </a:r>
          </a:p>
          <a:p>
            <a:pPr algn="just"/>
            <a:r>
              <a:rPr lang="en-US" sz="4000" dirty="0"/>
              <a:t>The results of the regression analysis are displayed in Table 1. The columns show results corresponding to the diesel machine (DM) and the electric machine (EM) for alternative business models. Some of the results are:</a:t>
            </a:r>
          </a:p>
          <a:p>
            <a:pPr marL="358775" indent="-358775" algn="just">
              <a:buFont typeface="Arial" panose="020B0604020202020204" pitchFamily="34" charset="0"/>
              <a:buChar char="•"/>
            </a:pPr>
            <a:r>
              <a:rPr lang="en-US" sz="4000" dirty="0"/>
              <a:t>WTP is lower for households having relatively abundant labor while it is higher for those experiencing higher labor cost</a:t>
            </a:r>
          </a:p>
          <a:p>
            <a:pPr marL="392113" indent="-392113" algn="just">
              <a:buFont typeface="Arial" panose="020B0604020202020204" pitchFamily="34" charset="0"/>
              <a:buChar char="•"/>
            </a:pPr>
            <a:r>
              <a:rPr lang="en-US" sz="4000" dirty="0"/>
              <a:t>Men are more likely willing to pay than women in the case of private ownership model which requires higher capital</a:t>
            </a:r>
          </a:p>
          <a:p>
            <a:pPr marL="358775" indent="-358775" algn="just">
              <a:buFont typeface="Arial" panose="020B0604020202020204" pitchFamily="34" charset="0"/>
              <a:buChar char="•"/>
            </a:pPr>
            <a:r>
              <a:rPr lang="en-US" sz="4000" dirty="0"/>
              <a:t>Older people are less likely to pay for shelling machines than young ones</a:t>
            </a:r>
          </a:p>
          <a:p>
            <a:pPr marL="358775" indent="-358775" algn="just">
              <a:buFont typeface="Arial" panose="020B0604020202020204" pitchFamily="34" charset="0"/>
              <a:buChar char="•"/>
            </a:pPr>
            <a:r>
              <a:rPr lang="en-US" sz="4000" dirty="0"/>
              <a:t>Households having more wealth are more willing to pay in the case of the private and the group business models </a:t>
            </a:r>
          </a:p>
        </p:txBody>
      </p:sp>
      <p:pic>
        <p:nvPicPr>
          <p:cNvPr id="198" name="Picture 197">
            <a:extLst>
              <a:ext uri="{FF2B5EF4-FFF2-40B4-BE49-F238E27FC236}">
                <a16:creationId xmlns:a16="http://schemas.microsoft.com/office/drawing/2014/main" id="{A6A3100A-DDCC-4A5C-A3FD-78F939D2C483}"/>
              </a:ext>
            </a:extLst>
          </p:cNvPr>
          <p:cNvPicPr>
            <a:picLocks noChangeAspect="1"/>
          </p:cNvPicPr>
          <p:nvPr/>
        </p:nvPicPr>
        <p:blipFill>
          <a:blip r:embed="rId10"/>
          <a:stretch>
            <a:fillRect/>
          </a:stretch>
        </p:blipFill>
        <p:spPr>
          <a:xfrm>
            <a:off x="16535400" y="17790421"/>
            <a:ext cx="12859570" cy="9793979"/>
          </a:xfrm>
          <a:prstGeom prst="rect">
            <a:avLst/>
          </a:prstGeom>
        </p:spPr>
      </p:pic>
      <p:pic>
        <p:nvPicPr>
          <p:cNvPr id="3" name="Picture 2">
            <a:extLst>
              <a:ext uri="{FF2B5EF4-FFF2-40B4-BE49-F238E27FC236}">
                <a16:creationId xmlns:a16="http://schemas.microsoft.com/office/drawing/2014/main" id="{F40E6ECF-7686-431A-A107-28EFB1F1DDD0}"/>
              </a:ext>
            </a:extLst>
          </p:cNvPr>
          <p:cNvPicPr>
            <a:picLocks noChangeAspect="1"/>
          </p:cNvPicPr>
          <p:nvPr/>
        </p:nvPicPr>
        <p:blipFill>
          <a:blip r:embed="rId11"/>
          <a:stretch>
            <a:fillRect/>
          </a:stretch>
        </p:blipFill>
        <p:spPr>
          <a:xfrm>
            <a:off x="26367382" y="36983731"/>
            <a:ext cx="1572938" cy="1682010"/>
          </a:xfrm>
          <a:prstGeom prst="rect">
            <a:avLst/>
          </a:prstGeom>
        </p:spPr>
      </p:pic>
      <p:pic>
        <p:nvPicPr>
          <p:cNvPr id="7" name="Picture 6">
            <a:extLst>
              <a:ext uri="{FF2B5EF4-FFF2-40B4-BE49-F238E27FC236}">
                <a16:creationId xmlns:a16="http://schemas.microsoft.com/office/drawing/2014/main" id="{EB559E31-BEC0-4E94-9BB1-DDCED7045DE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7537" t="20270" r="4686" b="11484"/>
          <a:stretch/>
        </p:blipFill>
        <p:spPr>
          <a:xfrm>
            <a:off x="19690149" y="37372626"/>
            <a:ext cx="3169141" cy="1419123"/>
          </a:xfrm>
          <a:prstGeom prst="rect">
            <a:avLst/>
          </a:prstGeom>
        </p:spPr>
      </p:pic>
      <p:pic>
        <p:nvPicPr>
          <p:cNvPr id="13" name="Picture 12">
            <a:extLst>
              <a:ext uri="{FF2B5EF4-FFF2-40B4-BE49-F238E27FC236}">
                <a16:creationId xmlns:a16="http://schemas.microsoft.com/office/drawing/2014/main" id="{C547F608-F236-4C1B-8795-FE172E2BC61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416201" y="36853876"/>
            <a:ext cx="1572938" cy="1830328"/>
          </a:xfrm>
          <a:prstGeom prst="rect">
            <a:avLst/>
          </a:prstGeom>
        </p:spPr>
      </p:pic>
      <p:pic>
        <p:nvPicPr>
          <p:cNvPr id="28" name="Picture 27"/>
          <p:cNvPicPr>
            <a:picLocks noChangeAspect="1"/>
          </p:cNvPicPr>
          <p:nvPr/>
        </p:nvPicPr>
        <p:blipFill rotWithShape="1">
          <a:blip r:embed="rId14"/>
          <a:srcRect t="2132" b="5561"/>
          <a:stretch/>
        </p:blipFill>
        <p:spPr>
          <a:xfrm>
            <a:off x="18059400" y="9220200"/>
            <a:ext cx="7696200" cy="7315200"/>
          </a:xfrm>
          <a:prstGeom prst="rect">
            <a:avLst/>
          </a:prstGeom>
        </p:spPr>
      </p:pic>
    </p:spTree>
    <p:extLst>
      <p:ext uri="{BB962C8B-B14F-4D97-AF65-F5344CB8AC3E}">
        <p14:creationId xmlns:p14="http://schemas.microsoft.com/office/powerpoint/2010/main" val="3791683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560</Words>
  <Application>Microsoft Macintosh PowerPoint</Application>
  <PresentationFormat>Custom</PresentationFormat>
  <Paragraphs>25</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Habtamu, Apollo (ILRI)</dc:creator>
  <cp:lastModifiedBy>Odhong, Jonathan (IITA)</cp:lastModifiedBy>
  <cp:revision>364</cp:revision>
  <cp:lastPrinted>2016-02-15T06:58:13Z</cp:lastPrinted>
  <dcterms:created xsi:type="dcterms:W3CDTF">2013-04-15T13:48:47Z</dcterms:created>
  <dcterms:modified xsi:type="dcterms:W3CDTF">2019-10-09T09:14:33Z</dcterms:modified>
</cp:coreProperties>
</file>