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6.xml" ContentType="application/vnd.openxmlformats-officedocument.presentationml.notesSlide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7"/>
  </p:notesMasterIdLst>
  <p:handoutMasterIdLst>
    <p:handoutMasterId r:id="rId68"/>
  </p:handoutMasterIdLst>
  <p:sldIdLst>
    <p:sldId id="955" r:id="rId2"/>
    <p:sldId id="951" r:id="rId3"/>
    <p:sldId id="1835" r:id="rId4"/>
    <p:sldId id="1823" r:id="rId5"/>
    <p:sldId id="1824" r:id="rId6"/>
    <p:sldId id="563" r:id="rId7"/>
    <p:sldId id="1540" r:id="rId8"/>
    <p:sldId id="1541" r:id="rId9"/>
    <p:sldId id="1562" r:id="rId10"/>
    <p:sldId id="1851" r:id="rId11"/>
    <p:sldId id="1563" r:id="rId12"/>
    <p:sldId id="1564" r:id="rId13"/>
    <p:sldId id="1565" r:id="rId14"/>
    <p:sldId id="1566" r:id="rId15"/>
    <p:sldId id="1825" r:id="rId16"/>
    <p:sldId id="1542" r:id="rId17"/>
    <p:sldId id="1561" r:id="rId18"/>
    <p:sldId id="1543" r:id="rId19"/>
    <p:sldId id="1544" r:id="rId20"/>
    <p:sldId id="1568" r:id="rId21"/>
    <p:sldId id="1569" r:id="rId22"/>
    <p:sldId id="1570" r:id="rId23"/>
    <p:sldId id="1850" r:id="rId24"/>
    <p:sldId id="1571" r:id="rId25"/>
    <p:sldId id="1826" r:id="rId26"/>
    <p:sldId id="1545" r:id="rId27"/>
    <p:sldId id="1546" r:id="rId28"/>
    <p:sldId id="1547" r:id="rId29"/>
    <p:sldId id="1572" r:id="rId30"/>
    <p:sldId id="1573" r:id="rId31"/>
    <p:sldId id="1849" r:id="rId32"/>
    <p:sldId id="1574" r:id="rId33"/>
    <p:sldId id="1827" r:id="rId34"/>
    <p:sldId id="1548" r:id="rId35"/>
    <p:sldId id="1549" r:id="rId36"/>
    <p:sldId id="1550" r:id="rId37"/>
    <p:sldId id="1575" r:id="rId38"/>
    <p:sldId id="1576" r:id="rId39"/>
    <p:sldId id="1828" r:id="rId40"/>
    <p:sldId id="1551" r:id="rId41"/>
    <p:sldId id="1552" r:id="rId42"/>
    <p:sldId id="1553" r:id="rId43"/>
    <p:sldId id="1577" r:id="rId44"/>
    <p:sldId id="1578" r:id="rId45"/>
    <p:sldId id="1579" r:id="rId46"/>
    <p:sldId id="1829" r:id="rId47"/>
    <p:sldId id="1554" r:id="rId48"/>
    <p:sldId id="1555" r:id="rId49"/>
    <p:sldId id="1556" r:id="rId50"/>
    <p:sldId id="1581" r:id="rId51"/>
    <p:sldId id="1848" r:id="rId52"/>
    <p:sldId id="1582" r:id="rId53"/>
    <p:sldId id="1831" r:id="rId54"/>
    <p:sldId id="1583" r:id="rId55"/>
    <p:sldId id="1584" r:id="rId56"/>
    <p:sldId id="1830" r:id="rId57"/>
    <p:sldId id="1557" r:id="rId58"/>
    <p:sldId id="1580" r:id="rId59"/>
    <p:sldId id="1558" r:id="rId60"/>
    <p:sldId id="1559" r:id="rId61"/>
    <p:sldId id="1585" r:id="rId62"/>
    <p:sldId id="1560" r:id="rId63"/>
    <p:sldId id="1845" r:id="rId64"/>
    <p:sldId id="1846" r:id="rId65"/>
    <p:sldId id="1847" r:id="rId6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How to Use This Module" id="{9DBEFF19-68A1-4B8D-907E-1D8E76A4DCBE}">
          <p14:sldIdLst>
            <p14:sldId id="955"/>
            <p14:sldId id="951"/>
            <p14:sldId id="1835"/>
          </p14:sldIdLst>
        </p14:section>
        <p14:section name="Introduction" id="{E5B072D4-1A5C-456F-8F89-69AB719C3F82}">
          <p14:sldIdLst>
            <p14:sldId id="1823"/>
            <p14:sldId id="1824"/>
            <p14:sldId id="563"/>
          </p14:sldIdLst>
        </p14:section>
        <p14:section name="Topic 9 - Processing and Utilisation" id="{C79216FA-F617-4CB8-8FC7-48BCFA566E17}">
          <p14:sldIdLst>
            <p14:sldId id="1540"/>
            <p14:sldId id="1541"/>
            <p14:sldId id="1562"/>
            <p14:sldId id="1851"/>
            <p14:sldId id="1563"/>
            <p14:sldId id="1564"/>
            <p14:sldId id="1565"/>
            <p14:sldId id="1566"/>
            <p14:sldId id="1825"/>
            <p14:sldId id="1542"/>
            <p14:sldId id="1561"/>
            <p14:sldId id="1543"/>
            <p14:sldId id="1544"/>
            <p14:sldId id="1568"/>
            <p14:sldId id="1569"/>
            <p14:sldId id="1570"/>
            <p14:sldId id="1850"/>
            <p14:sldId id="1571"/>
            <p14:sldId id="1826"/>
            <p14:sldId id="1545"/>
            <p14:sldId id="1546"/>
            <p14:sldId id="1547"/>
            <p14:sldId id="1572"/>
            <p14:sldId id="1573"/>
            <p14:sldId id="1849"/>
            <p14:sldId id="1574"/>
            <p14:sldId id="1827"/>
            <p14:sldId id="1548"/>
            <p14:sldId id="1549"/>
            <p14:sldId id="1550"/>
            <p14:sldId id="1575"/>
            <p14:sldId id="1576"/>
            <p14:sldId id="1828"/>
            <p14:sldId id="1551"/>
            <p14:sldId id="1552"/>
            <p14:sldId id="1553"/>
            <p14:sldId id="1577"/>
            <p14:sldId id="1578"/>
            <p14:sldId id="1579"/>
            <p14:sldId id="1829"/>
            <p14:sldId id="1554"/>
            <p14:sldId id="1555"/>
            <p14:sldId id="1556"/>
            <p14:sldId id="1581"/>
            <p14:sldId id="1848"/>
            <p14:sldId id="1582"/>
            <p14:sldId id="1831"/>
            <p14:sldId id="1583"/>
            <p14:sldId id="1584"/>
            <p14:sldId id="1830"/>
            <p14:sldId id="1557"/>
            <p14:sldId id="1580"/>
            <p14:sldId id="1558"/>
            <p14:sldId id="1559"/>
            <p14:sldId id="1585"/>
            <p14:sldId id="1560"/>
            <p14:sldId id="1845"/>
            <p14:sldId id="1846"/>
            <p14:sldId id="184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Nata" initials="NVA" lastIdx="5" clrIdx="6"/>
  <p:cmAuthor id="1" name="Emil6 Heidkamp" initials="EH" lastIdx="231" clrIdx="0">
    <p:extLst/>
  </p:cmAuthor>
  <p:cmAuthor id="8" name="Kat" initials="KH" lastIdx="17" clrIdx="7">
    <p:extLst>
      <p:ext uri="{19B8F6BF-5375-455C-9EA6-DF929625EA0E}">
        <p15:presenceInfo xmlns:p15="http://schemas.microsoft.com/office/powerpoint/2012/main" userId="Kat" providerId="None"/>
      </p:ext>
    </p:extLst>
  </p:cmAuthor>
  <p:cmAuthor id="2" name="Emilio" initials="E" lastIdx="64" clrIdx="1">
    <p:extLst/>
  </p:cmAuthor>
  <p:cmAuthor id="3" name="Maru, Joyce  (CIP-SSA)" initials="MJ(" lastIdx="30" clrIdx="2">
    <p:extLst/>
  </p:cmAuthor>
  <p:cmAuthor id="4" name="Cody Jackson" initials="CJ" lastIdx="3" clrIdx="3">
    <p:extLst/>
  </p:cmAuthor>
  <p:cmAuthor id="5" name="Cody Jackson" initials="CJ [2]" lastIdx="1" clrIdx="4">
    <p:extLst/>
  </p:cmAuthor>
  <p:cmAuthor id="6" name="Cody Jackson" initials="CJ [3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33333"/>
    <a:srgbClr val="886BA7"/>
    <a:srgbClr val="E1EDCE"/>
    <a:srgbClr val="008575"/>
    <a:srgbClr val="E76B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48" autoAdjust="0"/>
    <p:restoredTop sz="72388" autoAdjust="0"/>
  </p:normalViewPr>
  <p:slideViewPr>
    <p:cSldViewPr snapToGrid="0">
      <p:cViewPr varScale="1">
        <p:scale>
          <a:sx n="48" d="100"/>
          <a:sy n="48" d="100"/>
        </p:scale>
        <p:origin x="99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>
        <p:scale>
          <a:sx n="66" d="100"/>
          <a:sy n="66" d="100"/>
        </p:scale>
        <p:origin x="4212" y="61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07T08:24:31.591" idx="6">
    <p:pos x="10" y="10"/>
    <p:text/>
    <p:extLst mod="1">
      <p:ext uri="{C676402C-5697-4E1C-873F-D02D1690AC5C}">
        <p15:threadingInfo xmlns:p15="http://schemas.microsoft.com/office/powerpoint/2012/main" timeZoneBias="240"/>
      </p:ext>
    </p:extLst>
  </p:cm>
  <p:cm authorId="8" dt="2018-10-01T08:52:09.193" idx="11">
    <p:pos x="10" y="106"/>
    <p:text>https://www.flickr.com/photos/106872707@N03/34178397515/in/dateposted/</p:text>
    <p:extLst>
      <p:ext uri="{C676402C-5697-4E1C-873F-D02D1690AC5C}">
        <p15:threadingInfo xmlns:p15="http://schemas.microsoft.com/office/powerpoint/2012/main" timeZoneBias="240">
          <p15:parentCm authorId="8" idx="6"/>
        </p15:threadingInfo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10-01T08:53:40.975" idx="12">
    <p:pos x="5760" y="0"/>
    <p:text>https://www.flickr.com/photos/106872707@N03/22751379941/in/dateposted/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10-01T08:56:33.919" idx="13">
    <p:pos x="3290" y="0"/>
    <p:text>https://www.flickr.com/photos/106872707@N03/42318750684/in/photostream/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10-01T09:01:01.497" idx="14">
    <p:pos x="5760" y="0"/>
    <p:text>https://www.flickr.com/photos/106872707@N03/29165363938/in/photostream/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10-01T09:05:17.366" idx="15">
    <p:pos x="5760" y="0"/>
    <p:text>https://www.flickr.com/photos/106872707@N03/33055464373/in/dateposted/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10-01T09:12:12.313" idx="16">
    <p:pos x="3290" y="0"/>
    <p:text>https://www.flickr.com/photos/106872707@N03/16586910368/in/dateposted/</p:text>
    <p:extLst>
      <p:ext uri="{C676402C-5697-4E1C-873F-D02D1690AC5C}">
        <p15:threadingInfo xmlns:p15="http://schemas.microsoft.com/office/powerpoint/2012/main" timeZoneBias="24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2AE83D8-2821-487E-8826-60D772DC01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41994F-838A-4D48-BBCB-C629E73323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D8A3F-9B52-4D9F-84D3-1BC439CF3B70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1C250E-FF2D-42A3-870B-91FCEEC2AD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FDF72F-1C19-447A-87D0-AE6AA504BF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A8A20-B5D0-4682-9D03-2B7372A04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668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DEC07-A887-594C-B263-2F0C902F0C4F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D417B8-D098-B945-9F65-129BF0C78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21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Process quickly, process with skin, do not store for long periods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Fresh-grated, boiled or mashed, flour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592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942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The process of converting sweetpotato into flour is lengthier and more complicated.  Beta-carotene is easily lost in the process.</a:t>
            </a:r>
          </a:p>
          <a:p>
            <a:pPr marL="228600" indent="-2286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050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</a:t>
            </a:r>
          </a:p>
          <a:p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OFSP roots contain vitamins A, C, and several B vitamins; Sweetpotato dishes that also include groundnuts supply protein and fats as well; OFSP is more nutritious and filling than bread; Children can carry boiled or baked OFSP to school healthy snack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dirty="0"/>
              <a:t>Source of energy – carbohydrates and fats; Protective food – vitamins and minerals; Body building food – proteins</a:t>
            </a:r>
          </a:p>
          <a:p>
            <a:pPr marL="228600" indent="-228600">
              <a:buFont typeface="+mj-lt"/>
              <a:buAutoNum type="arabicPeriod"/>
            </a:pP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626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Boil and mash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Deep fat fried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173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endParaRPr lang="en-GB" dirty="0"/>
          </a:p>
          <a:p>
            <a:pPr marL="228600" lvl="0" indent="-228600">
              <a:buFont typeface="+mj-lt"/>
              <a:buAutoNum type="arabicPeriod"/>
            </a:pPr>
            <a:r>
              <a:rPr lang="en-US" dirty="0"/>
              <a:t>Fried products: Chips, crisps, chapatis, doughnuts; Baked products: Breads, biscuits; Juice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China: Noodles, Cornflake cereal, Dumplings, Crackers; Rwanda: Biscuits, Mandazi; USA: French fries, Packaged chips</a:t>
            </a:r>
          </a:p>
          <a:p>
            <a:pPr marL="228600" lvl="0" indent="-228600">
              <a:buFont typeface="+mj-lt"/>
              <a:buAutoNum type="arabicPeriod"/>
            </a:pP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6082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Answers</a:t>
            </a:r>
          </a:p>
          <a:p>
            <a:endParaRPr lang="en-US" dirty="0"/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Roots should be cooked or dried before feeding; Vines contain more protein than roots; Different planting methods are used to emphasise production of sweetpotato foliage for animal feed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Fresh, Dried, Fermented, Made into silage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159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4BB2DEA-81F3-4769-9579-6D62B2167017}"/>
              </a:ext>
            </a:extLst>
          </p:cNvPr>
          <p:cNvSpPr/>
          <p:nvPr userDrawn="1"/>
        </p:nvSpPr>
        <p:spPr>
          <a:xfrm>
            <a:off x="0" y="4196102"/>
            <a:ext cx="9144001" cy="2352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643B310-965F-4E6E-8354-883EF474D1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22502"/>
            <a:ext cx="9144000" cy="163739"/>
          </a:xfrm>
          <a:prstGeom prst="rect">
            <a:avLst/>
          </a:prstGeom>
        </p:spPr>
      </p:pic>
      <p:sp>
        <p:nvSpPr>
          <p:cNvPr id="25" name="Subtitle 2">
            <a:extLst>
              <a:ext uri="{FF2B5EF4-FFF2-40B4-BE49-F238E27FC236}">
                <a16:creationId xmlns:a16="http://schemas.microsoft.com/office/drawing/2014/main" id="{18A2089C-B10D-4E82-939A-1E05D3333DD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01489" y="5240158"/>
            <a:ext cx="6858000" cy="512184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Sub-title if needed</a:t>
            </a:r>
          </a:p>
        </p:txBody>
      </p:sp>
      <p:sp>
        <p:nvSpPr>
          <p:cNvPr id="26" name="Title 6">
            <a:extLst>
              <a:ext uri="{FF2B5EF4-FFF2-40B4-BE49-F238E27FC236}">
                <a16:creationId xmlns:a16="http://schemas.microsoft.com/office/drawing/2014/main" id="{26EA2A66-5F12-407C-B361-64AC2287A1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2880" y="4324336"/>
            <a:ext cx="8676609" cy="832189"/>
          </a:xfrm>
        </p:spPr>
        <p:txBody>
          <a:bodyPr>
            <a:noAutofit/>
          </a:bodyPr>
          <a:lstStyle>
            <a:lvl1pPr algn="r">
              <a:defRPr sz="4000">
                <a:latin typeface="Cabin" panose="00000500000000000000" pitchFamily="2" charset="0"/>
              </a:defRPr>
            </a:lvl1pPr>
          </a:lstStyle>
          <a:p>
            <a:r>
              <a:rPr lang="en-US" dirty="0"/>
              <a:t>Enter the Title Text Here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7217EA2E-17CB-4B37-A17E-A43935EE849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962"/>
          <a:stretch/>
        </p:blipFill>
        <p:spPr bwMode="auto">
          <a:xfrm>
            <a:off x="2914" y="-1"/>
            <a:ext cx="9138172" cy="423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BCC3E7-5CC9-4064-8F7B-78D898562E60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839" y="6024657"/>
            <a:ext cx="615315" cy="629285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088047-E9E6-4680-9840-AD46782C4FC5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179" y="6039262"/>
            <a:ext cx="628650" cy="544830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2A39EC2-CC86-4D70-91C1-42DC70AA2783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224" y="6096412"/>
            <a:ext cx="1187450" cy="455295"/>
          </a:xfrm>
          <a:prstGeom prst="rect">
            <a:avLst/>
          </a:prstGeom>
          <a:noFill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13772E-63CC-434F-AFB9-D806EFD88C0C}"/>
              </a:ext>
            </a:extLst>
          </p:cNvPr>
          <p:cNvPicPr/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454" y="5858287"/>
            <a:ext cx="837565" cy="838200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5246D16-C0F5-4A14-A672-D3C7BEF5F16D}"/>
              </a:ext>
            </a:extLst>
          </p:cNvPr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014" y="5901467"/>
            <a:ext cx="752475" cy="703580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0ACF593-A293-4437-9E38-FD702D96CC78}"/>
              </a:ext>
            </a:extLst>
          </p:cNvPr>
          <p:cNvPicPr/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284" y="5803522"/>
            <a:ext cx="612775" cy="8782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61286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C67004-132D-426F-ABC3-4310C7E9FC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4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0A77A1-1167-4C3B-947D-958278CCC0B0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F2495D-1C5E-404B-AA92-A93B68882B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171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0A77A1-1167-4C3B-947D-958278CCC0B0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2267C4-F00C-4C1A-9E92-3E9CBEB45A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198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0A77A1-1167-4C3B-947D-958278CCC0B0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2F692C-5600-4C6C-B7D9-799AB79AB4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7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42992"/>
            <a:ext cx="7886700" cy="4633971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CE0C8D-0C2C-4D1C-80D1-AC4C2D853C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022292"/>
            <a:ext cx="7886700" cy="520700"/>
          </a:xfrm>
        </p:spPr>
        <p:txBody>
          <a:bodyPr/>
          <a:lstStyle>
            <a:lvl1pPr marL="0" indent="0">
              <a:buNone/>
              <a:defRPr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2996539-6967-46A7-AE73-11A38C2067C3}"/>
              </a:ext>
            </a:extLst>
          </p:cNvPr>
          <p:cNvGrpSpPr/>
          <p:nvPr userDrawn="1"/>
        </p:nvGrpSpPr>
        <p:grpSpPr>
          <a:xfrm>
            <a:off x="7765026" y="319558"/>
            <a:ext cx="762934" cy="652909"/>
            <a:chOff x="4330700" y="983788"/>
            <a:chExt cx="3987800" cy="341270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B665B30-BDAD-4E11-A423-C881AE0397DE}"/>
                </a:ext>
              </a:extLst>
            </p:cNvPr>
            <p:cNvGrpSpPr/>
            <p:nvPr userDrawn="1"/>
          </p:nvGrpSpPr>
          <p:grpSpPr>
            <a:xfrm>
              <a:off x="4889500" y="1933170"/>
              <a:ext cx="2870200" cy="2184400"/>
              <a:chOff x="4889500" y="1933170"/>
              <a:chExt cx="2870200" cy="2184400"/>
            </a:xfrm>
          </p:grpSpPr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id="{59F760CF-C2E3-4F5A-9BED-836295163BA4}"/>
                  </a:ext>
                </a:extLst>
              </p:cNvPr>
              <p:cNvSpPr/>
              <p:nvPr userDrawn="1"/>
            </p:nvSpPr>
            <p:spPr>
              <a:xfrm>
                <a:off x="5816600" y="1933170"/>
                <a:ext cx="1016000" cy="571500"/>
              </a:xfrm>
              <a:custGeom>
                <a:avLst/>
                <a:gdLst>
                  <a:gd name="connsiteX0" fmla="*/ 0 w 1016000"/>
                  <a:gd name="connsiteY0" fmla="*/ 520700 h 571500"/>
                  <a:gd name="connsiteX1" fmla="*/ 12700 w 1016000"/>
                  <a:gd name="connsiteY1" fmla="*/ 165100 h 571500"/>
                  <a:gd name="connsiteX2" fmla="*/ 342900 w 1016000"/>
                  <a:gd name="connsiteY2" fmla="*/ 0 h 571500"/>
                  <a:gd name="connsiteX3" fmla="*/ 762000 w 1016000"/>
                  <a:gd name="connsiteY3" fmla="*/ 38100 h 571500"/>
                  <a:gd name="connsiteX4" fmla="*/ 1016000 w 1016000"/>
                  <a:gd name="connsiteY4" fmla="*/ 241300 h 571500"/>
                  <a:gd name="connsiteX5" fmla="*/ 1016000 w 1016000"/>
                  <a:gd name="connsiteY5" fmla="*/ 571500 h 571500"/>
                  <a:gd name="connsiteX6" fmla="*/ 0 w 1016000"/>
                  <a:gd name="connsiteY6" fmla="*/ 5207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00" h="571500">
                    <a:moveTo>
                      <a:pt x="0" y="520700"/>
                    </a:moveTo>
                    <a:lnTo>
                      <a:pt x="12700" y="165100"/>
                    </a:lnTo>
                    <a:lnTo>
                      <a:pt x="342900" y="0"/>
                    </a:lnTo>
                    <a:lnTo>
                      <a:pt x="762000" y="38100"/>
                    </a:lnTo>
                    <a:lnTo>
                      <a:pt x="1016000" y="241300"/>
                    </a:lnTo>
                    <a:lnTo>
                      <a:pt x="1016000" y="571500"/>
                    </a:lnTo>
                    <a:lnTo>
                      <a:pt x="0" y="52070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Freeform 7">
                <a:extLst>
                  <a:ext uri="{FF2B5EF4-FFF2-40B4-BE49-F238E27FC236}">
                    <a16:creationId xmlns:a16="http://schemas.microsoft.com/office/drawing/2014/main" id="{DCF09170-BE5B-4BF9-AA48-5EEE1743BC81}"/>
                  </a:ext>
                </a:extLst>
              </p:cNvPr>
              <p:cNvSpPr/>
              <p:nvPr userDrawn="1"/>
            </p:nvSpPr>
            <p:spPr>
              <a:xfrm>
                <a:off x="4889500" y="3533370"/>
                <a:ext cx="1016000" cy="571500"/>
              </a:xfrm>
              <a:custGeom>
                <a:avLst/>
                <a:gdLst>
                  <a:gd name="connsiteX0" fmla="*/ 0 w 1016000"/>
                  <a:gd name="connsiteY0" fmla="*/ 520700 h 571500"/>
                  <a:gd name="connsiteX1" fmla="*/ 12700 w 1016000"/>
                  <a:gd name="connsiteY1" fmla="*/ 165100 h 571500"/>
                  <a:gd name="connsiteX2" fmla="*/ 342900 w 1016000"/>
                  <a:gd name="connsiteY2" fmla="*/ 0 h 571500"/>
                  <a:gd name="connsiteX3" fmla="*/ 762000 w 1016000"/>
                  <a:gd name="connsiteY3" fmla="*/ 38100 h 571500"/>
                  <a:gd name="connsiteX4" fmla="*/ 1016000 w 1016000"/>
                  <a:gd name="connsiteY4" fmla="*/ 241300 h 571500"/>
                  <a:gd name="connsiteX5" fmla="*/ 1016000 w 1016000"/>
                  <a:gd name="connsiteY5" fmla="*/ 571500 h 571500"/>
                  <a:gd name="connsiteX6" fmla="*/ 0 w 1016000"/>
                  <a:gd name="connsiteY6" fmla="*/ 5207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00" h="571500">
                    <a:moveTo>
                      <a:pt x="0" y="520700"/>
                    </a:moveTo>
                    <a:lnTo>
                      <a:pt x="12700" y="165100"/>
                    </a:lnTo>
                    <a:lnTo>
                      <a:pt x="342900" y="0"/>
                    </a:lnTo>
                    <a:lnTo>
                      <a:pt x="762000" y="38100"/>
                    </a:lnTo>
                    <a:lnTo>
                      <a:pt x="1016000" y="241300"/>
                    </a:lnTo>
                    <a:lnTo>
                      <a:pt x="1016000" y="571500"/>
                    </a:lnTo>
                    <a:lnTo>
                      <a:pt x="0" y="52070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Freeform 8">
                <a:extLst>
                  <a:ext uri="{FF2B5EF4-FFF2-40B4-BE49-F238E27FC236}">
                    <a16:creationId xmlns:a16="http://schemas.microsoft.com/office/drawing/2014/main" id="{D2D1400D-7E77-4025-9BF6-AB039DF52F2F}"/>
                  </a:ext>
                </a:extLst>
              </p:cNvPr>
              <p:cNvSpPr/>
              <p:nvPr userDrawn="1"/>
            </p:nvSpPr>
            <p:spPr>
              <a:xfrm>
                <a:off x="6743700" y="3546070"/>
                <a:ext cx="1016000" cy="571500"/>
              </a:xfrm>
              <a:custGeom>
                <a:avLst/>
                <a:gdLst>
                  <a:gd name="connsiteX0" fmla="*/ 0 w 1016000"/>
                  <a:gd name="connsiteY0" fmla="*/ 520700 h 571500"/>
                  <a:gd name="connsiteX1" fmla="*/ 12700 w 1016000"/>
                  <a:gd name="connsiteY1" fmla="*/ 165100 h 571500"/>
                  <a:gd name="connsiteX2" fmla="*/ 342900 w 1016000"/>
                  <a:gd name="connsiteY2" fmla="*/ 0 h 571500"/>
                  <a:gd name="connsiteX3" fmla="*/ 762000 w 1016000"/>
                  <a:gd name="connsiteY3" fmla="*/ 38100 h 571500"/>
                  <a:gd name="connsiteX4" fmla="*/ 1016000 w 1016000"/>
                  <a:gd name="connsiteY4" fmla="*/ 241300 h 571500"/>
                  <a:gd name="connsiteX5" fmla="*/ 1016000 w 1016000"/>
                  <a:gd name="connsiteY5" fmla="*/ 571500 h 571500"/>
                  <a:gd name="connsiteX6" fmla="*/ 0 w 1016000"/>
                  <a:gd name="connsiteY6" fmla="*/ 5207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00" h="571500">
                    <a:moveTo>
                      <a:pt x="0" y="520700"/>
                    </a:moveTo>
                    <a:lnTo>
                      <a:pt x="12700" y="165100"/>
                    </a:lnTo>
                    <a:lnTo>
                      <a:pt x="342900" y="0"/>
                    </a:lnTo>
                    <a:lnTo>
                      <a:pt x="762000" y="38100"/>
                    </a:lnTo>
                    <a:lnTo>
                      <a:pt x="1016000" y="241300"/>
                    </a:lnTo>
                    <a:lnTo>
                      <a:pt x="1016000" y="571500"/>
                    </a:lnTo>
                    <a:lnTo>
                      <a:pt x="0" y="52070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A8E30E1-FE95-41B1-81D7-06888AEC7E7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4422"/>
            <a:stretch/>
          </p:blipFill>
          <p:spPr>
            <a:xfrm>
              <a:off x="4330700" y="983788"/>
              <a:ext cx="3987800" cy="3412707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979184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Activity (Breakout Groups)</a:t>
            </a:r>
          </a:p>
        </p:txBody>
      </p:sp>
    </p:spTree>
    <p:extLst>
      <p:ext uri="{BB962C8B-B14F-4D97-AF65-F5344CB8AC3E}">
        <p14:creationId xmlns:p14="http://schemas.microsoft.com/office/powerpoint/2010/main" val="2858660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42992"/>
            <a:ext cx="7886700" cy="4633971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CE0C8D-0C2C-4D1C-80D1-AC4C2D853C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022292"/>
            <a:ext cx="7886700" cy="520700"/>
          </a:xfrm>
        </p:spPr>
        <p:txBody>
          <a:bodyPr/>
          <a:lstStyle>
            <a:lvl1pPr marL="0" indent="0">
              <a:buNone/>
              <a:defRPr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Activity (Whole Class)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60BAF12-1B6F-44FA-999C-57E95CC07EB3}"/>
              </a:ext>
            </a:extLst>
          </p:cNvPr>
          <p:cNvGrpSpPr/>
          <p:nvPr userDrawn="1"/>
        </p:nvGrpSpPr>
        <p:grpSpPr>
          <a:xfrm>
            <a:off x="7841078" y="303435"/>
            <a:ext cx="612628" cy="595682"/>
            <a:chOff x="4814206" y="1257561"/>
            <a:chExt cx="767975" cy="746732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AE24F18-3469-443E-96FC-BA439187B6E5}"/>
                </a:ext>
              </a:extLst>
            </p:cNvPr>
            <p:cNvSpPr/>
            <p:nvPr userDrawn="1"/>
          </p:nvSpPr>
          <p:spPr>
            <a:xfrm>
              <a:off x="5221585" y="1527172"/>
              <a:ext cx="195943" cy="296427"/>
            </a:xfrm>
            <a:custGeom>
              <a:avLst/>
              <a:gdLst>
                <a:gd name="connsiteX0" fmla="*/ 0 w 195943"/>
                <a:gd name="connsiteY0" fmla="*/ 50242 h 296427"/>
                <a:gd name="connsiteX1" fmla="*/ 70339 w 195943"/>
                <a:gd name="connsiteY1" fmla="*/ 110532 h 296427"/>
                <a:gd name="connsiteX2" fmla="*/ 45218 w 195943"/>
                <a:gd name="connsiteY2" fmla="*/ 205992 h 296427"/>
                <a:gd name="connsiteX3" fmla="*/ 0 w 195943"/>
                <a:gd name="connsiteY3" fmla="*/ 226088 h 296427"/>
                <a:gd name="connsiteX4" fmla="*/ 100484 w 195943"/>
                <a:gd name="connsiteY4" fmla="*/ 296427 h 296427"/>
                <a:gd name="connsiteX5" fmla="*/ 180871 w 195943"/>
                <a:gd name="connsiteY5" fmla="*/ 216040 h 296427"/>
                <a:gd name="connsiteX6" fmla="*/ 120581 w 195943"/>
                <a:gd name="connsiteY6" fmla="*/ 155750 h 296427"/>
                <a:gd name="connsiteX7" fmla="*/ 140677 w 195943"/>
                <a:gd name="connsiteY7" fmla="*/ 75363 h 296427"/>
                <a:gd name="connsiteX8" fmla="*/ 195943 w 195943"/>
                <a:gd name="connsiteY8" fmla="*/ 50242 h 296427"/>
                <a:gd name="connsiteX9" fmla="*/ 135653 w 195943"/>
                <a:gd name="connsiteY9" fmla="*/ 5025 h 296427"/>
                <a:gd name="connsiteX10" fmla="*/ 45218 w 195943"/>
                <a:gd name="connsiteY10" fmla="*/ 0 h 296427"/>
                <a:gd name="connsiteX11" fmla="*/ 0 w 195943"/>
                <a:gd name="connsiteY11" fmla="*/ 50242 h 296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943" h="296427">
                  <a:moveTo>
                    <a:pt x="0" y="50242"/>
                  </a:moveTo>
                  <a:lnTo>
                    <a:pt x="70339" y="110532"/>
                  </a:lnTo>
                  <a:lnTo>
                    <a:pt x="45218" y="205992"/>
                  </a:lnTo>
                  <a:lnTo>
                    <a:pt x="0" y="226088"/>
                  </a:lnTo>
                  <a:lnTo>
                    <a:pt x="100484" y="296427"/>
                  </a:lnTo>
                  <a:lnTo>
                    <a:pt x="180871" y="216040"/>
                  </a:lnTo>
                  <a:lnTo>
                    <a:pt x="120581" y="155750"/>
                  </a:lnTo>
                  <a:lnTo>
                    <a:pt x="140677" y="75363"/>
                  </a:lnTo>
                  <a:lnTo>
                    <a:pt x="195943" y="50242"/>
                  </a:lnTo>
                  <a:lnTo>
                    <a:pt x="135653" y="5025"/>
                  </a:lnTo>
                  <a:lnTo>
                    <a:pt x="45218" y="0"/>
                  </a:lnTo>
                  <a:lnTo>
                    <a:pt x="0" y="502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F74E8EA-3A1A-4C37-B2E1-425D03832B57}"/>
                </a:ext>
              </a:extLst>
            </p:cNvPr>
            <p:cNvSpPr/>
            <p:nvPr userDrawn="1"/>
          </p:nvSpPr>
          <p:spPr>
            <a:xfrm>
              <a:off x="4983982" y="1527349"/>
              <a:ext cx="195943" cy="296427"/>
            </a:xfrm>
            <a:custGeom>
              <a:avLst/>
              <a:gdLst>
                <a:gd name="connsiteX0" fmla="*/ 0 w 195943"/>
                <a:gd name="connsiteY0" fmla="*/ 50242 h 296427"/>
                <a:gd name="connsiteX1" fmla="*/ 70339 w 195943"/>
                <a:gd name="connsiteY1" fmla="*/ 110532 h 296427"/>
                <a:gd name="connsiteX2" fmla="*/ 45218 w 195943"/>
                <a:gd name="connsiteY2" fmla="*/ 205992 h 296427"/>
                <a:gd name="connsiteX3" fmla="*/ 0 w 195943"/>
                <a:gd name="connsiteY3" fmla="*/ 226088 h 296427"/>
                <a:gd name="connsiteX4" fmla="*/ 100484 w 195943"/>
                <a:gd name="connsiteY4" fmla="*/ 296427 h 296427"/>
                <a:gd name="connsiteX5" fmla="*/ 180871 w 195943"/>
                <a:gd name="connsiteY5" fmla="*/ 216040 h 296427"/>
                <a:gd name="connsiteX6" fmla="*/ 120581 w 195943"/>
                <a:gd name="connsiteY6" fmla="*/ 155750 h 296427"/>
                <a:gd name="connsiteX7" fmla="*/ 140677 w 195943"/>
                <a:gd name="connsiteY7" fmla="*/ 75363 h 296427"/>
                <a:gd name="connsiteX8" fmla="*/ 195943 w 195943"/>
                <a:gd name="connsiteY8" fmla="*/ 50242 h 296427"/>
                <a:gd name="connsiteX9" fmla="*/ 135653 w 195943"/>
                <a:gd name="connsiteY9" fmla="*/ 5025 h 296427"/>
                <a:gd name="connsiteX10" fmla="*/ 45218 w 195943"/>
                <a:gd name="connsiteY10" fmla="*/ 0 h 296427"/>
                <a:gd name="connsiteX11" fmla="*/ 0 w 195943"/>
                <a:gd name="connsiteY11" fmla="*/ 50242 h 296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943" h="296427">
                  <a:moveTo>
                    <a:pt x="0" y="50242"/>
                  </a:moveTo>
                  <a:lnTo>
                    <a:pt x="70339" y="110532"/>
                  </a:lnTo>
                  <a:lnTo>
                    <a:pt x="45218" y="205992"/>
                  </a:lnTo>
                  <a:lnTo>
                    <a:pt x="0" y="226088"/>
                  </a:lnTo>
                  <a:lnTo>
                    <a:pt x="100484" y="296427"/>
                  </a:lnTo>
                  <a:lnTo>
                    <a:pt x="180871" y="216040"/>
                  </a:lnTo>
                  <a:lnTo>
                    <a:pt x="120581" y="155750"/>
                  </a:lnTo>
                  <a:lnTo>
                    <a:pt x="140677" y="75363"/>
                  </a:lnTo>
                  <a:lnTo>
                    <a:pt x="195943" y="50242"/>
                  </a:lnTo>
                  <a:lnTo>
                    <a:pt x="135653" y="5025"/>
                  </a:lnTo>
                  <a:lnTo>
                    <a:pt x="45218" y="0"/>
                  </a:lnTo>
                  <a:lnTo>
                    <a:pt x="0" y="502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867C27-ABA9-4ECC-8B58-4B01B105F205}"/>
                </a:ext>
              </a:extLst>
            </p:cNvPr>
            <p:cNvSpPr/>
            <p:nvPr userDrawn="1"/>
          </p:nvSpPr>
          <p:spPr>
            <a:xfrm>
              <a:off x="4858378" y="1753437"/>
              <a:ext cx="678264" cy="185895"/>
            </a:xfrm>
            <a:custGeom>
              <a:avLst/>
              <a:gdLst>
                <a:gd name="connsiteX0" fmla="*/ 0 w 678264"/>
                <a:gd name="connsiteY0" fmla="*/ 175847 h 185895"/>
                <a:gd name="connsiteX1" fmla="*/ 15073 w 678264"/>
                <a:gd name="connsiteY1" fmla="*/ 60290 h 185895"/>
                <a:gd name="connsiteX2" fmla="*/ 90435 w 678264"/>
                <a:gd name="connsiteY2" fmla="*/ 5025 h 185895"/>
                <a:gd name="connsiteX3" fmla="*/ 195943 w 678264"/>
                <a:gd name="connsiteY3" fmla="*/ 35170 h 185895"/>
                <a:gd name="connsiteX4" fmla="*/ 226088 w 678264"/>
                <a:gd name="connsiteY4" fmla="*/ 100484 h 185895"/>
                <a:gd name="connsiteX5" fmla="*/ 256233 w 678264"/>
                <a:gd name="connsiteY5" fmla="*/ 40194 h 185895"/>
                <a:gd name="connsiteX6" fmla="*/ 316523 w 678264"/>
                <a:gd name="connsiteY6" fmla="*/ 0 h 185895"/>
                <a:gd name="connsiteX7" fmla="*/ 386862 w 678264"/>
                <a:gd name="connsiteY7" fmla="*/ 10049 h 185895"/>
                <a:gd name="connsiteX8" fmla="*/ 457200 w 678264"/>
                <a:gd name="connsiteY8" fmla="*/ 80387 h 185895"/>
                <a:gd name="connsiteX9" fmla="*/ 497393 w 678264"/>
                <a:gd name="connsiteY9" fmla="*/ 20097 h 185895"/>
                <a:gd name="connsiteX10" fmla="*/ 582804 w 678264"/>
                <a:gd name="connsiteY10" fmla="*/ 0 h 185895"/>
                <a:gd name="connsiteX11" fmla="*/ 653143 w 678264"/>
                <a:gd name="connsiteY11" fmla="*/ 35170 h 185895"/>
                <a:gd name="connsiteX12" fmla="*/ 678264 w 678264"/>
                <a:gd name="connsiteY12" fmla="*/ 110532 h 185895"/>
                <a:gd name="connsiteX13" fmla="*/ 678264 w 678264"/>
                <a:gd name="connsiteY13" fmla="*/ 185895 h 185895"/>
                <a:gd name="connsiteX14" fmla="*/ 0 w 678264"/>
                <a:gd name="connsiteY14" fmla="*/ 175847 h 185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78264" h="185895">
                  <a:moveTo>
                    <a:pt x="0" y="175847"/>
                  </a:moveTo>
                  <a:lnTo>
                    <a:pt x="15073" y="60290"/>
                  </a:lnTo>
                  <a:lnTo>
                    <a:pt x="90435" y="5025"/>
                  </a:lnTo>
                  <a:lnTo>
                    <a:pt x="195943" y="35170"/>
                  </a:lnTo>
                  <a:lnTo>
                    <a:pt x="226088" y="100484"/>
                  </a:lnTo>
                  <a:lnTo>
                    <a:pt x="256233" y="40194"/>
                  </a:lnTo>
                  <a:lnTo>
                    <a:pt x="316523" y="0"/>
                  </a:lnTo>
                  <a:lnTo>
                    <a:pt x="386862" y="10049"/>
                  </a:lnTo>
                  <a:lnTo>
                    <a:pt x="457200" y="80387"/>
                  </a:lnTo>
                  <a:lnTo>
                    <a:pt x="497393" y="20097"/>
                  </a:lnTo>
                  <a:lnTo>
                    <a:pt x="582804" y="0"/>
                  </a:lnTo>
                  <a:lnTo>
                    <a:pt x="653143" y="35170"/>
                  </a:lnTo>
                  <a:lnTo>
                    <a:pt x="678264" y="110532"/>
                  </a:lnTo>
                  <a:lnTo>
                    <a:pt x="678264" y="185895"/>
                  </a:lnTo>
                  <a:lnTo>
                    <a:pt x="0" y="17584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26D1B8F9-BE03-4B50-AD56-FD0EC4FED63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213"/>
            <a:stretch/>
          </p:blipFill>
          <p:spPr>
            <a:xfrm>
              <a:off x="4814206" y="1257561"/>
              <a:ext cx="767975" cy="7467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4331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Discussion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FACF189-07FE-4F93-9224-25499FB9B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92300"/>
            <a:ext cx="7886700" cy="4284663"/>
          </a:xfrm>
        </p:spPr>
        <p:txBody>
          <a:bodyPr>
            <a:noAutofit/>
          </a:bodyPr>
          <a:lstStyle>
            <a:lvl1pPr>
              <a:defRPr sz="3200" i="1"/>
            </a:lvl1pPr>
            <a:lvl2pPr>
              <a:defRPr sz="3200" i="1"/>
            </a:lvl2pPr>
            <a:lvl3pPr>
              <a:defRPr sz="3200" i="1"/>
            </a:lvl3pPr>
            <a:lvl4pPr>
              <a:defRPr sz="3200" i="1"/>
            </a:lvl4pPr>
            <a:lvl5pPr>
              <a:defRPr sz="3200" i="1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671CAE1-DC97-498B-8A5D-93F8ACE35F48}"/>
              </a:ext>
            </a:extLst>
          </p:cNvPr>
          <p:cNvGrpSpPr/>
          <p:nvPr userDrawn="1"/>
        </p:nvGrpSpPr>
        <p:grpSpPr>
          <a:xfrm>
            <a:off x="7850400" y="344740"/>
            <a:ext cx="598885" cy="654020"/>
            <a:chOff x="7301007" y="2083489"/>
            <a:chExt cx="708761" cy="774011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14DA446-2462-4672-A709-BF3851E1A6B4}"/>
                </a:ext>
              </a:extLst>
            </p:cNvPr>
            <p:cNvSpPr/>
            <p:nvPr userDrawn="1"/>
          </p:nvSpPr>
          <p:spPr>
            <a:xfrm>
              <a:off x="7324121" y="2265928"/>
              <a:ext cx="504035" cy="526337"/>
            </a:xfrm>
            <a:custGeom>
              <a:avLst/>
              <a:gdLst>
                <a:gd name="connsiteX0" fmla="*/ 84749 w 504035"/>
                <a:gd name="connsiteY0" fmla="*/ 374681 h 526337"/>
                <a:gd name="connsiteX1" fmla="*/ 22302 w 504035"/>
                <a:gd name="connsiteY1" fmla="*/ 356839 h 526337"/>
                <a:gd name="connsiteX2" fmla="*/ 0 w 504035"/>
                <a:gd name="connsiteY2" fmla="*/ 316694 h 526337"/>
                <a:gd name="connsiteX3" fmla="*/ 8921 w 504035"/>
                <a:gd name="connsiteY3" fmla="*/ 26763 h 526337"/>
                <a:gd name="connsiteX4" fmla="*/ 71368 w 504035"/>
                <a:gd name="connsiteY4" fmla="*/ 0 h 526337"/>
                <a:gd name="connsiteX5" fmla="*/ 459430 w 504035"/>
                <a:gd name="connsiteY5" fmla="*/ 4460 h 526337"/>
                <a:gd name="connsiteX6" fmla="*/ 504035 w 504035"/>
                <a:gd name="connsiteY6" fmla="*/ 71368 h 526337"/>
                <a:gd name="connsiteX7" fmla="*/ 499575 w 504035"/>
                <a:gd name="connsiteY7" fmla="*/ 343457 h 526337"/>
                <a:gd name="connsiteX8" fmla="*/ 446049 w 504035"/>
                <a:gd name="connsiteY8" fmla="*/ 379141 h 526337"/>
                <a:gd name="connsiteX9" fmla="*/ 258708 w 504035"/>
                <a:gd name="connsiteY9" fmla="*/ 370220 h 526337"/>
                <a:gd name="connsiteX10" fmla="*/ 93670 w 504035"/>
                <a:gd name="connsiteY10" fmla="*/ 526337 h 526337"/>
                <a:gd name="connsiteX11" fmla="*/ 84749 w 504035"/>
                <a:gd name="connsiteY11" fmla="*/ 374681 h 5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035" h="526337">
                  <a:moveTo>
                    <a:pt x="84749" y="374681"/>
                  </a:moveTo>
                  <a:lnTo>
                    <a:pt x="22302" y="356839"/>
                  </a:lnTo>
                  <a:lnTo>
                    <a:pt x="0" y="316694"/>
                  </a:lnTo>
                  <a:lnTo>
                    <a:pt x="8921" y="26763"/>
                  </a:lnTo>
                  <a:lnTo>
                    <a:pt x="71368" y="0"/>
                  </a:lnTo>
                  <a:lnTo>
                    <a:pt x="459430" y="4460"/>
                  </a:lnTo>
                  <a:lnTo>
                    <a:pt x="504035" y="71368"/>
                  </a:lnTo>
                  <a:cubicBezTo>
                    <a:pt x="502548" y="162064"/>
                    <a:pt x="501062" y="252761"/>
                    <a:pt x="499575" y="343457"/>
                  </a:cubicBezTo>
                  <a:lnTo>
                    <a:pt x="446049" y="379141"/>
                  </a:lnTo>
                  <a:lnTo>
                    <a:pt x="258708" y="370220"/>
                  </a:lnTo>
                  <a:lnTo>
                    <a:pt x="93670" y="526337"/>
                  </a:lnTo>
                  <a:lnTo>
                    <a:pt x="84749" y="37468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51E551B-FC3E-40AE-A3B6-46B89600DCBF}"/>
                </a:ext>
              </a:extLst>
            </p:cNvPr>
            <p:cNvSpPr/>
            <p:nvPr userDrawn="1"/>
          </p:nvSpPr>
          <p:spPr>
            <a:xfrm>
              <a:off x="7484699" y="2100890"/>
              <a:ext cx="504035" cy="383602"/>
            </a:xfrm>
            <a:custGeom>
              <a:avLst/>
              <a:gdLst>
                <a:gd name="connsiteX0" fmla="*/ 4460 w 504035"/>
                <a:gd name="connsiteY0" fmla="*/ 165038 h 401444"/>
                <a:gd name="connsiteX1" fmla="*/ 0 w 504035"/>
                <a:gd name="connsiteY1" fmla="*/ 40144 h 401444"/>
                <a:gd name="connsiteX2" fmla="*/ 53525 w 504035"/>
                <a:gd name="connsiteY2" fmla="*/ 0 h 401444"/>
                <a:gd name="connsiteX3" fmla="*/ 454969 w 504035"/>
                <a:gd name="connsiteY3" fmla="*/ 13381 h 401444"/>
                <a:gd name="connsiteX4" fmla="*/ 504035 w 504035"/>
                <a:gd name="connsiteY4" fmla="*/ 71368 h 401444"/>
                <a:gd name="connsiteX5" fmla="*/ 495114 w 504035"/>
                <a:gd name="connsiteY5" fmla="*/ 343457 h 401444"/>
                <a:gd name="connsiteX6" fmla="*/ 432667 w 504035"/>
                <a:gd name="connsiteY6" fmla="*/ 401444 h 401444"/>
                <a:gd name="connsiteX7" fmla="*/ 437127 w 504035"/>
                <a:gd name="connsiteY7" fmla="*/ 379141 h 401444"/>
                <a:gd name="connsiteX8" fmla="*/ 334536 w 504035"/>
                <a:gd name="connsiteY8" fmla="*/ 383602 h 401444"/>
                <a:gd name="connsiteX9" fmla="*/ 347918 w 504035"/>
                <a:gd name="connsiteY9" fmla="*/ 209643 h 401444"/>
                <a:gd name="connsiteX10" fmla="*/ 298852 w 504035"/>
                <a:gd name="connsiteY10" fmla="*/ 169498 h 401444"/>
                <a:gd name="connsiteX11" fmla="*/ 4460 w 504035"/>
                <a:gd name="connsiteY11" fmla="*/ 165038 h 401444"/>
                <a:gd name="connsiteX0" fmla="*/ 4460 w 554587"/>
                <a:gd name="connsiteY0" fmla="*/ 165038 h 406524"/>
                <a:gd name="connsiteX1" fmla="*/ 0 w 554587"/>
                <a:gd name="connsiteY1" fmla="*/ 40144 h 406524"/>
                <a:gd name="connsiteX2" fmla="*/ 53525 w 554587"/>
                <a:gd name="connsiteY2" fmla="*/ 0 h 406524"/>
                <a:gd name="connsiteX3" fmla="*/ 454969 w 554587"/>
                <a:gd name="connsiteY3" fmla="*/ 13381 h 406524"/>
                <a:gd name="connsiteX4" fmla="*/ 504035 w 554587"/>
                <a:gd name="connsiteY4" fmla="*/ 71368 h 406524"/>
                <a:gd name="connsiteX5" fmla="*/ 495114 w 554587"/>
                <a:gd name="connsiteY5" fmla="*/ 343457 h 406524"/>
                <a:gd name="connsiteX6" fmla="*/ 554587 w 554587"/>
                <a:gd name="connsiteY6" fmla="*/ 406524 h 406524"/>
                <a:gd name="connsiteX7" fmla="*/ 437127 w 554587"/>
                <a:gd name="connsiteY7" fmla="*/ 379141 h 406524"/>
                <a:gd name="connsiteX8" fmla="*/ 334536 w 554587"/>
                <a:gd name="connsiteY8" fmla="*/ 383602 h 406524"/>
                <a:gd name="connsiteX9" fmla="*/ 347918 w 554587"/>
                <a:gd name="connsiteY9" fmla="*/ 209643 h 406524"/>
                <a:gd name="connsiteX10" fmla="*/ 298852 w 554587"/>
                <a:gd name="connsiteY10" fmla="*/ 169498 h 406524"/>
                <a:gd name="connsiteX11" fmla="*/ 4460 w 554587"/>
                <a:gd name="connsiteY11" fmla="*/ 165038 h 406524"/>
                <a:gd name="connsiteX0" fmla="*/ 4460 w 504035"/>
                <a:gd name="connsiteY0" fmla="*/ 165038 h 383602"/>
                <a:gd name="connsiteX1" fmla="*/ 0 w 504035"/>
                <a:gd name="connsiteY1" fmla="*/ 40144 h 383602"/>
                <a:gd name="connsiteX2" fmla="*/ 53525 w 504035"/>
                <a:gd name="connsiteY2" fmla="*/ 0 h 383602"/>
                <a:gd name="connsiteX3" fmla="*/ 454969 w 504035"/>
                <a:gd name="connsiteY3" fmla="*/ 13381 h 383602"/>
                <a:gd name="connsiteX4" fmla="*/ 504035 w 504035"/>
                <a:gd name="connsiteY4" fmla="*/ 71368 h 383602"/>
                <a:gd name="connsiteX5" fmla="*/ 495114 w 504035"/>
                <a:gd name="connsiteY5" fmla="*/ 343457 h 383602"/>
                <a:gd name="connsiteX6" fmla="*/ 478387 w 504035"/>
                <a:gd name="connsiteY6" fmla="*/ 376044 h 383602"/>
                <a:gd name="connsiteX7" fmla="*/ 437127 w 504035"/>
                <a:gd name="connsiteY7" fmla="*/ 379141 h 383602"/>
                <a:gd name="connsiteX8" fmla="*/ 334536 w 504035"/>
                <a:gd name="connsiteY8" fmla="*/ 383602 h 383602"/>
                <a:gd name="connsiteX9" fmla="*/ 347918 w 504035"/>
                <a:gd name="connsiteY9" fmla="*/ 209643 h 383602"/>
                <a:gd name="connsiteX10" fmla="*/ 298852 w 504035"/>
                <a:gd name="connsiteY10" fmla="*/ 169498 h 383602"/>
                <a:gd name="connsiteX11" fmla="*/ 4460 w 504035"/>
                <a:gd name="connsiteY11" fmla="*/ 165038 h 383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035" h="383602">
                  <a:moveTo>
                    <a:pt x="4460" y="165038"/>
                  </a:moveTo>
                  <a:lnTo>
                    <a:pt x="0" y="40144"/>
                  </a:lnTo>
                  <a:lnTo>
                    <a:pt x="53525" y="0"/>
                  </a:lnTo>
                  <a:lnTo>
                    <a:pt x="454969" y="13381"/>
                  </a:lnTo>
                  <a:lnTo>
                    <a:pt x="504035" y="71368"/>
                  </a:lnTo>
                  <a:lnTo>
                    <a:pt x="495114" y="343457"/>
                  </a:lnTo>
                  <a:lnTo>
                    <a:pt x="478387" y="376044"/>
                  </a:lnTo>
                  <a:lnTo>
                    <a:pt x="437127" y="379141"/>
                  </a:lnTo>
                  <a:lnTo>
                    <a:pt x="334536" y="383602"/>
                  </a:lnTo>
                  <a:lnTo>
                    <a:pt x="347918" y="209643"/>
                  </a:lnTo>
                  <a:lnTo>
                    <a:pt x="298852" y="169498"/>
                  </a:lnTo>
                  <a:lnTo>
                    <a:pt x="4460" y="1650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06E3B88-7DC8-4B8D-98AB-F2DD4470C956}"/>
                </a:ext>
              </a:extLst>
            </p:cNvPr>
            <p:cNvSpPr/>
            <p:nvPr userDrawn="1"/>
          </p:nvSpPr>
          <p:spPr>
            <a:xfrm>
              <a:off x="7421992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5D4CCA8-C244-43DF-8458-CA2F20D31A98}"/>
                </a:ext>
              </a:extLst>
            </p:cNvPr>
            <p:cNvSpPr/>
            <p:nvPr userDrawn="1"/>
          </p:nvSpPr>
          <p:spPr>
            <a:xfrm>
              <a:off x="7545305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1CF226A-296E-427D-9654-15D9A6B01E7C}"/>
                </a:ext>
              </a:extLst>
            </p:cNvPr>
            <p:cNvSpPr/>
            <p:nvPr userDrawn="1"/>
          </p:nvSpPr>
          <p:spPr>
            <a:xfrm>
              <a:off x="7668376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6EFAAEB8-BCA8-4AA6-B0E1-AABEE50F1AE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16275"/>
            <a:stretch/>
          </p:blipFill>
          <p:spPr>
            <a:xfrm>
              <a:off x="7301007" y="2083489"/>
              <a:ext cx="708761" cy="7740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53490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CE0C8D-0C2C-4D1C-80D1-AC4C2D853C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022292"/>
            <a:ext cx="7886700" cy="520700"/>
          </a:xfrm>
        </p:spPr>
        <p:txBody>
          <a:bodyPr/>
          <a:lstStyle>
            <a:lvl1pPr marL="0" indent="0">
              <a:buNone/>
              <a:defRPr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Write down the class’ ideas…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Brainstorming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3003143-E27D-4707-85B5-97558C5A2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92300"/>
            <a:ext cx="7886700" cy="4284663"/>
          </a:xfrm>
        </p:spPr>
        <p:txBody>
          <a:bodyPr>
            <a:noAutofit/>
          </a:bodyPr>
          <a:lstStyle>
            <a:lvl1pPr>
              <a:defRPr sz="3200" i="1"/>
            </a:lvl1pPr>
            <a:lvl2pPr>
              <a:defRPr sz="3200" i="1"/>
            </a:lvl2pPr>
            <a:lvl3pPr>
              <a:defRPr sz="3200" i="1"/>
            </a:lvl3pPr>
            <a:lvl4pPr>
              <a:defRPr sz="3200" i="1"/>
            </a:lvl4pPr>
            <a:lvl5pPr>
              <a:defRPr sz="3200" i="1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B844B62-0814-4D58-AAAF-FC9855901BA9}"/>
              </a:ext>
            </a:extLst>
          </p:cNvPr>
          <p:cNvGrpSpPr/>
          <p:nvPr userDrawn="1"/>
        </p:nvGrpSpPr>
        <p:grpSpPr>
          <a:xfrm>
            <a:off x="7960659" y="360273"/>
            <a:ext cx="409650" cy="683214"/>
            <a:chOff x="6081227" y="276076"/>
            <a:chExt cx="318540" cy="53126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942379C-5E2E-4F34-87D9-FF61B6CA81C7}"/>
                </a:ext>
              </a:extLst>
            </p:cNvPr>
            <p:cNvCxnSpPr/>
            <p:nvPr userDrawn="1"/>
          </p:nvCxnSpPr>
          <p:spPr>
            <a:xfrm flipV="1">
              <a:off x="6126480" y="610529"/>
              <a:ext cx="116378" cy="196808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F7CEBB3-F709-4407-AAF8-D7FD71F49076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6240497" y="610529"/>
              <a:ext cx="116378" cy="196808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BB255E4-EC59-4AB8-BB1E-29DB06DBD0BD}"/>
                </a:ext>
              </a:extLst>
            </p:cNvPr>
            <p:cNvCxnSpPr/>
            <p:nvPr userDrawn="1"/>
          </p:nvCxnSpPr>
          <p:spPr>
            <a:xfrm>
              <a:off x="6081227" y="610529"/>
              <a:ext cx="318540" cy="0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A2D6AE-9907-4955-9662-CEC884CDB29C}"/>
                </a:ext>
              </a:extLst>
            </p:cNvPr>
            <p:cNvSpPr/>
            <p:nvPr userDrawn="1"/>
          </p:nvSpPr>
          <p:spPr>
            <a:xfrm>
              <a:off x="6101603" y="344500"/>
              <a:ext cx="275648" cy="26501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9640FB8-BBA0-435F-9AA8-C773B823ACED}"/>
                </a:ext>
              </a:extLst>
            </p:cNvPr>
            <p:cNvSpPr/>
            <p:nvPr userDrawn="1"/>
          </p:nvSpPr>
          <p:spPr>
            <a:xfrm>
              <a:off x="6101603" y="276076"/>
              <a:ext cx="275648" cy="814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A19A595E-A21F-4887-B3CA-779BC86968E7}"/>
                </a:ext>
              </a:extLst>
            </p:cNvPr>
            <p:cNvSpPr/>
            <p:nvPr userDrawn="1"/>
          </p:nvSpPr>
          <p:spPr>
            <a:xfrm>
              <a:off x="6101603" y="276076"/>
              <a:ext cx="275648" cy="333438"/>
            </a:xfrm>
            <a:prstGeom prst="roundRect">
              <a:avLst>
                <a:gd name="adj" fmla="val 7701"/>
              </a:avLst>
            </a:prstGeom>
            <a:noFill/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E12EAF8-88AA-4055-9586-0BD29079BE4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101603" y="357550"/>
              <a:ext cx="275648" cy="0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06375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Quick Review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FACF189-07FE-4F93-9224-25499FB9B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92300"/>
            <a:ext cx="7886700" cy="4284663"/>
          </a:xfrm>
        </p:spPr>
        <p:txBody>
          <a:bodyPr>
            <a:noAutofit/>
          </a:bodyPr>
          <a:lstStyle>
            <a:lvl1pPr>
              <a:defRPr sz="3200" i="1"/>
            </a:lvl1pPr>
            <a:lvl2pPr>
              <a:defRPr sz="3200" i="1"/>
            </a:lvl2pPr>
            <a:lvl3pPr>
              <a:defRPr sz="3200" i="1"/>
            </a:lvl3pPr>
            <a:lvl4pPr>
              <a:defRPr sz="3200" i="1"/>
            </a:lvl4pPr>
            <a:lvl5pPr>
              <a:defRPr sz="3200" i="1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B850D07-3C42-4600-9A7F-CBC5A3CDEEF0}"/>
              </a:ext>
            </a:extLst>
          </p:cNvPr>
          <p:cNvGrpSpPr/>
          <p:nvPr userDrawn="1"/>
        </p:nvGrpSpPr>
        <p:grpSpPr>
          <a:xfrm>
            <a:off x="7749270" y="227324"/>
            <a:ext cx="823093" cy="797016"/>
            <a:chOff x="6550372" y="76437"/>
            <a:chExt cx="952500" cy="922323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E217F8FB-E8BA-438C-B652-A9504C6B13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535"/>
            <a:stretch/>
          </p:blipFill>
          <p:spPr>
            <a:xfrm>
              <a:off x="6550372" y="76437"/>
              <a:ext cx="952500" cy="922323"/>
            </a:xfrm>
            <a:prstGeom prst="rect">
              <a:avLst/>
            </a:prstGeom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AD7AC5B-CC24-441F-A807-B7F761CADB22}"/>
                </a:ext>
              </a:extLst>
            </p:cNvPr>
            <p:cNvSpPr/>
            <p:nvPr userDrawn="1"/>
          </p:nvSpPr>
          <p:spPr>
            <a:xfrm>
              <a:off x="6966384" y="766824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73118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Quick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921DC1C-C809-40FE-BA9C-386E3DB27134}"/>
              </a:ext>
            </a:extLst>
          </p:cNvPr>
          <p:cNvGrpSpPr/>
          <p:nvPr userDrawn="1"/>
        </p:nvGrpSpPr>
        <p:grpSpPr>
          <a:xfrm>
            <a:off x="7749270" y="227324"/>
            <a:ext cx="823093" cy="797016"/>
            <a:chOff x="6550372" y="76437"/>
            <a:chExt cx="952500" cy="922323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52A0A4ED-CD33-4C1C-9672-FCD428E355F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535"/>
            <a:stretch/>
          </p:blipFill>
          <p:spPr>
            <a:xfrm>
              <a:off x="6550372" y="76437"/>
              <a:ext cx="952500" cy="922323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14DC471-6507-4EE7-BFB9-BE6961A80DB6}"/>
                </a:ext>
              </a:extLst>
            </p:cNvPr>
            <p:cNvSpPr/>
            <p:nvPr userDrawn="1"/>
          </p:nvSpPr>
          <p:spPr>
            <a:xfrm>
              <a:off x="6966384" y="766824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009EB56-DDF8-44E5-A0CD-02BFF35FA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2230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91D6CA6-1BA4-4D3F-84E8-24B001CED307}"/>
              </a:ext>
            </a:extLst>
          </p:cNvPr>
          <p:cNvSpPr/>
          <p:nvPr userDrawn="1"/>
        </p:nvSpPr>
        <p:spPr>
          <a:xfrm>
            <a:off x="1" y="0"/>
            <a:ext cx="133564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E332BC-DA7B-4290-AB59-1009D25269A2}"/>
              </a:ext>
            </a:extLst>
          </p:cNvPr>
          <p:cNvSpPr/>
          <p:nvPr userDrawn="1"/>
        </p:nvSpPr>
        <p:spPr>
          <a:xfrm>
            <a:off x="0" y="0"/>
            <a:ext cx="636998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C154D6-BDFC-4EE5-83F3-7D6ACD24985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81E17662-1D7A-4FAF-A767-6E657B6760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04355" y="2808014"/>
            <a:ext cx="6544732" cy="832189"/>
          </a:xfrm>
        </p:spPr>
        <p:txBody>
          <a:bodyPr>
            <a:noAutofit/>
          </a:bodyPr>
          <a:lstStyle>
            <a:lvl1pPr algn="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Enter the Title Text Here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0AD85AD8-5034-4557-9BBC-8CDB93E314B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991087" y="2203963"/>
            <a:ext cx="6858000" cy="512184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Sub-title if needed</a:t>
            </a:r>
          </a:p>
        </p:txBody>
      </p:sp>
    </p:spTree>
    <p:extLst>
      <p:ext uri="{BB962C8B-B14F-4D97-AF65-F5344CB8AC3E}">
        <p14:creationId xmlns:p14="http://schemas.microsoft.com/office/powerpoint/2010/main" val="30137111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Quick Review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FACF189-07FE-4F93-9224-25499FB9B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92300"/>
            <a:ext cx="7886700" cy="4284663"/>
          </a:xfrm>
        </p:spPr>
        <p:txBody>
          <a:bodyPr>
            <a:noAutofit/>
          </a:bodyPr>
          <a:lstStyle>
            <a:lvl1pPr>
              <a:defRPr sz="3200" i="1"/>
            </a:lvl1pPr>
            <a:lvl2pPr>
              <a:defRPr sz="3200" i="1"/>
            </a:lvl2pPr>
            <a:lvl3pPr>
              <a:defRPr sz="3200" i="1"/>
            </a:lvl3pPr>
            <a:lvl4pPr>
              <a:defRPr sz="3200" i="1"/>
            </a:lvl4pPr>
            <a:lvl5pPr>
              <a:defRPr sz="3200" i="1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921DC1C-C809-40FE-BA9C-386E3DB27134}"/>
              </a:ext>
            </a:extLst>
          </p:cNvPr>
          <p:cNvGrpSpPr/>
          <p:nvPr userDrawn="1"/>
        </p:nvGrpSpPr>
        <p:grpSpPr>
          <a:xfrm>
            <a:off x="7749270" y="227324"/>
            <a:ext cx="823093" cy="797016"/>
            <a:chOff x="6550372" y="76437"/>
            <a:chExt cx="952500" cy="922323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52A0A4ED-CD33-4C1C-9672-FCD428E355F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535"/>
            <a:stretch/>
          </p:blipFill>
          <p:spPr>
            <a:xfrm>
              <a:off x="6550372" y="76437"/>
              <a:ext cx="952500" cy="922323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14DC471-6507-4EE7-BFB9-BE6961A80DB6}"/>
                </a:ext>
              </a:extLst>
            </p:cNvPr>
            <p:cNvSpPr/>
            <p:nvPr userDrawn="1"/>
          </p:nvSpPr>
          <p:spPr>
            <a:xfrm>
              <a:off x="6966384" y="766824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32781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Quick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921DC1C-C809-40FE-BA9C-386E3DB27134}"/>
              </a:ext>
            </a:extLst>
          </p:cNvPr>
          <p:cNvGrpSpPr/>
          <p:nvPr userDrawn="1"/>
        </p:nvGrpSpPr>
        <p:grpSpPr>
          <a:xfrm>
            <a:off x="7749270" y="227324"/>
            <a:ext cx="823093" cy="797016"/>
            <a:chOff x="6550372" y="76437"/>
            <a:chExt cx="952500" cy="922323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52A0A4ED-CD33-4C1C-9672-FCD428E355F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535"/>
            <a:stretch/>
          </p:blipFill>
          <p:spPr>
            <a:xfrm>
              <a:off x="6550372" y="76437"/>
              <a:ext cx="952500" cy="922323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14DC471-6507-4EE7-BFB9-BE6961A80DB6}"/>
                </a:ext>
              </a:extLst>
            </p:cNvPr>
            <p:cNvSpPr/>
            <p:nvPr userDrawn="1"/>
          </p:nvSpPr>
          <p:spPr>
            <a:xfrm>
              <a:off x="6966384" y="766824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009EB56-DDF8-44E5-A0CD-02BFF35FA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479874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491" y="365760"/>
            <a:ext cx="2949178" cy="929640"/>
          </a:xfrm>
        </p:spPr>
        <p:txBody>
          <a:bodyPr anchor="t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0" y="0"/>
            <a:ext cx="5256609" cy="626745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14CEE7-59D8-4B98-8D1D-AACF407FD9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48590" y="6394450"/>
            <a:ext cx="2057400" cy="365125"/>
          </a:xfrm>
        </p:spPr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E81AFF3-3716-4A2E-8F47-D4F6A9F420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6094" y="1466850"/>
            <a:ext cx="2949575" cy="457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255367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5223007" cy="628442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CC460E-8DA7-416F-8EDC-1484AE2413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440632A-B2E1-4889-AFEF-C58C69843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791" y="365760"/>
            <a:ext cx="2949178" cy="929640"/>
          </a:xfrm>
        </p:spPr>
        <p:txBody>
          <a:bodyPr anchor="t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3C3DA5D-DBCF-4F5C-A7B6-C937E65E2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63394" y="1466850"/>
            <a:ext cx="2949575" cy="457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445098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21237"/>
            <a:ext cx="2949178" cy="914078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0" y="1"/>
            <a:ext cx="5256609" cy="62484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55C2B8E-E972-4DF0-ACD1-D634E2EEE3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9841" y="1499780"/>
            <a:ext cx="2949575" cy="365125"/>
          </a:xfrm>
        </p:spPr>
        <p:txBody>
          <a:bodyPr>
            <a:no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31091F-D054-43BE-9F57-47AD0F9E86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0B208D-A588-40CB-958F-693B8BAE97F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444" y="2038169"/>
            <a:ext cx="2949575" cy="3860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439638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7363" y="410872"/>
            <a:ext cx="2949178" cy="866386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5223007" cy="62345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A6827-70BC-4B3A-A84F-EB67F288C6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EFA869A-E126-42A6-A924-729D6DED85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6966" y="1908173"/>
            <a:ext cx="2949575" cy="3860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F5A370B-C2FF-4990-9A6F-41C1F1750A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66966" y="1410153"/>
            <a:ext cx="2949575" cy="365125"/>
          </a:xfrm>
        </p:spPr>
        <p:txBody>
          <a:bodyPr>
            <a:no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764142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983654"/>
            <a:ext cx="6753092" cy="482447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387773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ECD18-DB62-4973-BEC5-07CA299C9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FF0E05AE-BB54-4F6D-A23D-C3D3F40ECD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9841" y="4553920"/>
            <a:ext cx="3904059" cy="15636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5BD638B5-8C9E-4E58-B6B2-236169D271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25591" y="4553920"/>
            <a:ext cx="3904059" cy="15636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2996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ro 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983654"/>
            <a:ext cx="6753092" cy="482447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387773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ECD18-DB62-4973-BEC5-07CA299C9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FF0E05AE-BB54-4F6D-A23D-C3D3F40ECD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9841" y="4553920"/>
            <a:ext cx="8187588" cy="15636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83230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4000" cy="629073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65DDA4-1C0C-464D-B661-6EF0E8F263DE}"/>
              </a:ext>
            </a:extLst>
          </p:cNvPr>
          <p:cNvSpPr/>
          <p:nvPr userDrawn="1"/>
        </p:nvSpPr>
        <p:spPr>
          <a:xfrm>
            <a:off x="1" y="4091558"/>
            <a:ext cx="9144000" cy="187113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14309"/>
            <a:ext cx="6753092" cy="48845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DB0CD3-1A6E-460A-A943-A92B887F6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25D0DED-343A-4E97-884E-99154BEDCF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9841" y="4802758"/>
            <a:ext cx="7887097" cy="13826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860997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6292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65DDA4-1C0C-464D-B661-6EF0E8F263DE}"/>
              </a:ext>
            </a:extLst>
          </p:cNvPr>
          <p:cNvSpPr/>
          <p:nvPr userDrawn="1"/>
        </p:nvSpPr>
        <p:spPr>
          <a:xfrm>
            <a:off x="1" y="1"/>
            <a:ext cx="3937000" cy="629273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548640"/>
            <a:ext cx="3010826" cy="1250141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1FB72-F846-4782-8F1D-9B0CE5276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14E0C55-D963-432D-B26A-F1B61CC04AA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0466" y="1862396"/>
            <a:ext cx="2949575" cy="3860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3397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-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6">
            <a:extLst>
              <a:ext uri="{FF2B5EF4-FFF2-40B4-BE49-F238E27FC236}">
                <a16:creationId xmlns:a16="http://schemas.microsoft.com/office/drawing/2014/main" id="{F41EED44-9442-4AF5-9905-C3753FF5EF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99605" y="2525591"/>
            <a:ext cx="6544732" cy="832189"/>
          </a:xfrm>
        </p:spPr>
        <p:txBody>
          <a:bodyPr>
            <a:noAutofit/>
          </a:bodyPr>
          <a:lstStyle>
            <a:lvl1pPr algn="r">
              <a:defRPr sz="4000"/>
            </a:lvl1pPr>
          </a:lstStyle>
          <a:p>
            <a:r>
              <a:rPr lang="en-US" dirty="0"/>
              <a:t>Enter the Title Text Here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4BFC00-9155-4284-AC70-A162061BCE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3000" contrast="-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5552" b="14711"/>
          <a:stretch/>
        </p:blipFill>
        <p:spPr>
          <a:xfrm flipH="1">
            <a:off x="6295749" y="4364044"/>
            <a:ext cx="2848251" cy="189938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C15F475-CB69-4059-B793-C3BC5A1C55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1765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6292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65DDA4-1C0C-464D-B661-6EF0E8F263DE}"/>
              </a:ext>
            </a:extLst>
          </p:cNvPr>
          <p:cNvSpPr/>
          <p:nvPr userDrawn="1"/>
        </p:nvSpPr>
        <p:spPr>
          <a:xfrm>
            <a:off x="5164666" y="1"/>
            <a:ext cx="3979334" cy="629273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840" y="456192"/>
            <a:ext cx="3010826" cy="124182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42608A-86D1-4268-98F8-3B4A37BCD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EA9F577-6D9E-47F3-9C87-B93B68DF66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17091" y="1892300"/>
            <a:ext cx="2949575" cy="3860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762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F0811-3841-46EE-84C1-417D73F5AB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8171923-343E-44BF-8C29-39958ED2F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9083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3771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42992"/>
            <a:ext cx="7886700" cy="463397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CE0C8D-0C2C-4D1C-80D1-AC4C2D853C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022292"/>
            <a:ext cx="7886700" cy="520700"/>
          </a:xfrm>
        </p:spPr>
        <p:txBody>
          <a:bodyPr/>
          <a:lstStyle>
            <a:lvl1pPr marL="0" indent="0">
              <a:buNone/>
              <a:defRPr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65B6C40-9EC2-4A96-87C7-D6B4E43B4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9083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57554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ent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1889672"/>
          </a:xfrm>
        </p:spPr>
        <p:txBody>
          <a:bodyPr anchor="t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599412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1C71AF-9FAA-497E-9474-0A7BC5BE22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982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039091"/>
            <a:ext cx="3886200" cy="5137872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039091"/>
            <a:ext cx="3886200" cy="5137872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204603-CF73-436D-84D7-F8B6F352FA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602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607463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111741"/>
            <a:ext cx="3868340" cy="43027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542011"/>
            <a:ext cx="3868340" cy="4647652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111741"/>
            <a:ext cx="3887391" cy="43027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542011"/>
            <a:ext cx="3887391" cy="4647652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6E1CDD-FBC3-4188-BE21-626B8067D5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459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149D7F-0EB0-4A06-9627-60AD1501CD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991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E49B29A-E96A-4699-ABF4-C630B4F89120}"/>
              </a:ext>
            </a:extLst>
          </p:cNvPr>
          <p:cNvPicPr>
            <a:picLocks noChangeAspect="1"/>
          </p:cNvPicPr>
          <p:nvPr userDrawn="1"/>
        </p:nvPicPr>
        <p:blipFill>
          <a:blip r:embed="rId3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69318"/>
            <a:ext cx="9144000" cy="61692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908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72095"/>
            <a:ext cx="7886700" cy="500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DDFC21-CCAB-41FC-A4E8-2553D9C8B3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859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626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4" r:id="rId2"/>
    <p:sldLayoutId id="2147483693" r:id="rId3"/>
    <p:sldLayoutId id="2147483662" r:id="rId4"/>
    <p:sldLayoutId id="2147483681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76" r:id="rId11"/>
    <p:sldLayoutId id="2147483677" r:id="rId12"/>
    <p:sldLayoutId id="2147483678" r:id="rId13"/>
    <p:sldLayoutId id="2147483686" r:id="rId14"/>
    <p:sldLayoutId id="2147483692" r:id="rId15"/>
    <p:sldLayoutId id="2147483687" r:id="rId16"/>
    <p:sldLayoutId id="2147483689" r:id="rId17"/>
    <p:sldLayoutId id="2147483690" r:id="rId18"/>
    <p:sldLayoutId id="2147483696" r:id="rId19"/>
    <p:sldLayoutId id="2147483691" r:id="rId20"/>
    <p:sldLayoutId id="2147483695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97" r:id="rId27"/>
    <p:sldLayoutId id="2147483674" r:id="rId28"/>
    <p:sldLayoutId id="2147483679" r:id="rId29"/>
    <p:sldLayoutId id="2147483680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Century Gothic" panose="020B0502020202020204" pitchFamily="34" charset="0"/>
          <a:ea typeface="+mj-ea"/>
          <a:cs typeface="Poppins" panose="00000500000000000000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defRPr sz="2400" b="0" kern="1200">
          <a:solidFill>
            <a:srgbClr val="333333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Zilla Slab Light" pitchFamily="2" charset="0"/>
        <a:buChar char="−"/>
        <a:defRPr sz="22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8.svg"/><Relationship Id="rId7" Type="http://schemas.openxmlformats.org/officeDocument/2006/relationships/image" Target="../media/image16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5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6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Relationship Id="rId4" Type="http://schemas.openxmlformats.org/officeDocument/2006/relationships/comments" Target="../comments/commen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3498158-9CAA-4716-BDB7-E166654FEB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This module is designed to potentially serve a wide variety of audiences (nutritionists and agronomists, policymakers, extension workers, farmers).</a:t>
            </a:r>
          </a:p>
          <a:p>
            <a:pPr marL="285750" indent="-28575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Not all of the material will be relevant to all audiences.</a:t>
            </a:r>
          </a:p>
          <a:p>
            <a:pPr marL="285750" indent="-28575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Please refer to the accompanying Facilitator’s Guide for guidance on how to adapt these materials to your audience and facilitation best practices.</a:t>
            </a:r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34E7BA-74DE-4A36-A58E-082FA583F0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2D6DF-FF71-4325-9082-6CE33B297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Important!</a:t>
            </a:r>
          </a:p>
        </p:txBody>
      </p:sp>
    </p:spTree>
    <p:extLst>
      <p:ext uri="{BB962C8B-B14F-4D97-AF65-F5344CB8AC3E}">
        <p14:creationId xmlns:p14="http://schemas.microsoft.com/office/powerpoint/2010/main" val="2985569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B9E90F8-1D39-4370-AE62-C2F20FE0C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Methods of Preparing OFSP Cont.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B15CCB-1BDF-43B7-AD8C-C032A167D5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401040"/>
            <a:ext cx="3886200" cy="5137872"/>
          </a:xfrm>
        </p:spPr>
        <p:txBody>
          <a:bodyPr/>
          <a:lstStyle/>
          <a:p>
            <a:r>
              <a:rPr lang="en-US" dirty="0"/>
              <a:t>Roasting</a:t>
            </a:r>
          </a:p>
          <a:p>
            <a:pPr lvl="1"/>
            <a:r>
              <a:rPr lang="en-US" dirty="0"/>
              <a:t>Wash roots and remove moisture</a:t>
            </a:r>
          </a:p>
          <a:p>
            <a:pPr lvl="1"/>
            <a:r>
              <a:rPr lang="en-US" dirty="0"/>
              <a:t>Wrap in banana leaves and place in ash of fire</a:t>
            </a:r>
          </a:p>
          <a:p>
            <a:pPr lvl="1"/>
            <a:r>
              <a:rPr lang="en-US" dirty="0"/>
              <a:t>Alternatively, place on grill above charcoal</a:t>
            </a:r>
          </a:p>
          <a:p>
            <a:pPr lvl="1"/>
            <a:r>
              <a:rPr lang="en-US" dirty="0"/>
              <a:t>Roots can also be roasted in oven</a:t>
            </a:r>
          </a:p>
          <a:p>
            <a:pPr lvl="2"/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2B3CFB-AC9B-4841-9DE3-B31C61D9A4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2" y="1355001"/>
            <a:ext cx="3886200" cy="5137872"/>
          </a:xfrm>
        </p:spPr>
        <p:txBody>
          <a:bodyPr/>
          <a:lstStyle/>
          <a:p>
            <a:r>
              <a:rPr lang="en-US" dirty="0"/>
              <a:t>Steaming</a:t>
            </a:r>
          </a:p>
          <a:p>
            <a:pPr lvl="1"/>
            <a:r>
              <a:rPr lang="en-US" dirty="0"/>
              <a:t>Use clean water</a:t>
            </a:r>
          </a:p>
          <a:p>
            <a:pPr lvl="1"/>
            <a:r>
              <a:rPr lang="en-US" dirty="0"/>
              <a:t>Wash roots</a:t>
            </a:r>
          </a:p>
          <a:p>
            <a:pPr lvl="1"/>
            <a:r>
              <a:rPr lang="en-US" dirty="0"/>
              <a:t>Peel roots (optional)</a:t>
            </a:r>
          </a:p>
          <a:p>
            <a:pPr lvl="1"/>
            <a:r>
              <a:rPr lang="en-US" dirty="0"/>
              <a:t>Wrap roots in banana leaves</a:t>
            </a:r>
          </a:p>
          <a:p>
            <a:pPr lvl="1"/>
            <a:r>
              <a:rPr lang="en-US" dirty="0"/>
              <a:t>Steam over boiling water until soft</a:t>
            </a:r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C0BAF6-88D0-49FB-B0E5-6058F5D150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026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A74AA9-49C4-4250-933A-0E819486DC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41783"/>
            <a:ext cx="7886700" cy="4835180"/>
          </a:xfrm>
        </p:spPr>
        <p:txBody>
          <a:bodyPr/>
          <a:lstStyle/>
          <a:p>
            <a:r>
              <a:rPr lang="en-US" dirty="0"/>
              <a:t>Drying</a:t>
            </a:r>
          </a:p>
          <a:p>
            <a:pPr lvl="1"/>
            <a:r>
              <a:rPr lang="en-US" dirty="0"/>
              <a:t>Wash </a:t>
            </a:r>
            <a:r>
              <a:rPr lang="en-US" dirty="0" err="1"/>
              <a:t>sweetpotato</a:t>
            </a:r>
            <a:r>
              <a:rPr lang="en-US" dirty="0"/>
              <a:t> roots and wipe or pre-dry them in the sun to remove external moisture</a:t>
            </a:r>
          </a:p>
          <a:p>
            <a:pPr lvl="1"/>
            <a:r>
              <a:rPr lang="en-US" dirty="0"/>
              <a:t>Using chipper or slicer cut the roots into thin pieces that dry fast. Alternatively, roots can be sliced by hand.  Bigger pieces will take longer to dry.</a:t>
            </a:r>
          </a:p>
          <a:p>
            <a:pPr lvl="1"/>
            <a:r>
              <a:rPr lang="en-US" dirty="0"/>
              <a:t>Spread pieces on clean surface (e.g., a black plastic sheet or a mosquito mesh) and leave in sun until dry</a:t>
            </a:r>
          </a:p>
          <a:p>
            <a:pPr lvl="2"/>
            <a:r>
              <a:rPr lang="en-US" dirty="0"/>
              <a:t>Do not dry on the ground, as the roots can get contaminated with dirt</a:t>
            </a:r>
          </a:p>
          <a:p>
            <a:pPr lvl="2"/>
            <a:r>
              <a:rPr lang="en-US" dirty="0"/>
              <a:t>Total drying time not exceed 3 days</a:t>
            </a:r>
          </a:p>
          <a:p>
            <a:pPr lvl="1"/>
            <a:r>
              <a:rPr lang="en-US" dirty="0"/>
              <a:t>Pack dried pieces in opaque bags and seal. Store in a clean, cool and dry place with limited sunlight.</a:t>
            </a:r>
          </a:p>
          <a:p>
            <a:pPr lvl="1"/>
            <a:r>
              <a:rPr lang="en-US" dirty="0"/>
              <a:t>Can mill the dried pieces into flour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FCC4B8-DE73-430C-8493-5F6D6B5E039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B95C043-435B-43BD-AC95-47163E8A9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Methods of Preparing OFSP (cont.)</a:t>
            </a:r>
          </a:p>
        </p:txBody>
      </p:sp>
    </p:spTree>
    <p:extLst>
      <p:ext uri="{BB962C8B-B14F-4D97-AF65-F5344CB8AC3E}">
        <p14:creationId xmlns:p14="http://schemas.microsoft.com/office/powerpoint/2010/main" val="36946574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94DBB9-17AB-43F4-9D7D-7D98396AD7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micronutrients are lost during washing</a:t>
            </a:r>
          </a:p>
          <a:p>
            <a:r>
              <a:rPr lang="en-US" dirty="0"/>
              <a:t>Micronutrients can also be destroyed through:</a:t>
            </a:r>
          </a:p>
          <a:p>
            <a:pPr lvl="1"/>
            <a:r>
              <a:rPr lang="en-US" dirty="0"/>
              <a:t>Cooking</a:t>
            </a:r>
          </a:p>
          <a:p>
            <a:pPr lvl="1"/>
            <a:r>
              <a:rPr lang="en-US" dirty="0"/>
              <a:t>Sun exposure</a:t>
            </a:r>
          </a:p>
          <a:p>
            <a:pPr lvl="1"/>
            <a:r>
              <a:rPr lang="en-US" dirty="0"/>
              <a:t>Long-term storage</a:t>
            </a:r>
          </a:p>
          <a:p>
            <a:r>
              <a:rPr lang="en-US" dirty="0"/>
              <a:t>Least to greatest beta-carotene loss:</a:t>
            </a:r>
          </a:p>
          <a:p>
            <a:pPr lvl="1"/>
            <a:r>
              <a:rPr lang="en-US" dirty="0"/>
              <a:t>Roasting -&gt; boiling -&gt; frying -&gt; steaming -&gt; sun-drying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EB9F93-BF8F-4F30-8736-BB5A9DC98D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1FB876B-F5BF-40FD-BD7B-374E19688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Processes Causing Beta-Carotene Loss</a:t>
            </a:r>
          </a:p>
        </p:txBody>
      </p:sp>
    </p:spTree>
    <p:extLst>
      <p:ext uri="{BB962C8B-B14F-4D97-AF65-F5344CB8AC3E}">
        <p14:creationId xmlns:p14="http://schemas.microsoft.com/office/powerpoint/2010/main" val="3436183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872EB1-B5DC-47EC-81CA-E606E8CA14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62878"/>
            <a:ext cx="7886700" cy="5014085"/>
          </a:xfrm>
        </p:spPr>
        <p:txBody>
          <a:bodyPr/>
          <a:lstStyle/>
          <a:p>
            <a:r>
              <a:rPr lang="en-US" dirty="0"/>
              <a:t>Process quickly</a:t>
            </a:r>
          </a:p>
          <a:p>
            <a:pPr lvl="1"/>
            <a:r>
              <a:rPr lang="en-US" dirty="0"/>
              <a:t>Beta-carotene degrades when exposed to long preparation and high temperatures</a:t>
            </a:r>
          </a:p>
          <a:p>
            <a:pPr lvl="1"/>
            <a:r>
              <a:rPr lang="en-US" dirty="0"/>
              <a:t>Don’t overboil, over-steam, over-roast or over-dry</a:t>
            </a:r>
          </a:p>
          <a:p>
            <a:r>
              <a:rPr lang="en-US" dirty="0"/>
              <a:t>Process with the skin</a:t>
            </a:r>
          </a:p>
          <a:p>
            <a:pPr lvl="1"/>
            <a:r>
              <a:rPr lang="en-US" dirty="0"/>
              <a:t>Peeling isn’t necessary.  Skin can also be removed after cooking or when dried</a:t>
            </a:r>
          </a:p>
          <a:p>
            <a:pPr lvl="1"/>
            <a:r>
              <a:rPr lang="en-US" dirty="0"/>
              <a:t>Processing with skin saves time</a:t>
            </a:r>
          </a:p>
          <a:p>
            <a:r>
              <a:rPr lang="en-US" dirty="0"/>
              <a:t>Do not store processed OFSP for long periods</a:t>
            </a:r>
          </a:p>
          <a:p>
            <a:pPr lvl="1"/>
            <a:r>
              <a:rPr lang="en-US" dirty="0"/>
              <a:t>Beta-carotene degrades during storage, particularly after 1 month</a:t>
            </a:r>
          </a:p>
          <a:p>
            <a:pPr lvl="1"/>
            <a:r>
              <a:rPr lang="en-US" dirty="0"/>
              <a:t>Store in cool, dry place in opaque packaging to protect from sunlight 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C819FC-FF17-4516-9DF3-38F971EDFE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E7C96DD-061B-4A52-9BCD-2C63755C0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to Retain Beta-Carotene</a:t>
            </a:r>
          </a:p>
        </p:txBody>
      </p:sp>
    </p:spTree>
    <p:extLst>
      <p:ext uri="{BB962C8B-B14F-4D97-AF65-F5344CB8AC3E}">
        <p14:creationId xmlns:p14="http://schemas.microsoft.com/office/powerpoint/2010/main" val="618356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DF4A66-3753-4385-9644-777A3A2ED2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55966"/>
            <a:ext cx="7886700" cy="5220998"/>
          </a:xfrm>
        </p:spPr>
        <p:txBody>
          <a:bodyPr/>
          <a:lstStyle/>
          <a:p>
            <a:r>
              <a:rPr lang="en-US" dirty="0"/>
              <a:t>Three primary products of OFSP:</a:t>
            </a:r>
          </a:p>
          <a:p>
            <a:pPr lvl="1"/>
            <a:r>
              <a:rPr lang="en-US" dirty="0"/>
              <a:t>Fresh-grated</a:t>
            </a:r>
          </a:p>
          <a:p>
            <a:pPr lvl="1"/>
            <a:r>
              <a:rPr lang="en-US" dirty="0"/>
              <a:t>Boiled and mashed (puree)</a:t>
            </a:r>
          </a:p>
          <a:p>
            <a:pPr lvl="2"/>
            <a:r>
              <a:rPr lang="en-US" dirty="0"/>
              <a:t>OFSP can also be used for cooking porridge</a:t>
            </a:r>
          </a:p>
          <a:p>
            <a:pPr lvl="1"/>
            <a:r>
              <a:rPr lang="en-US" dirty="0"/>
              <a:t>Flour</a:t>
            </a:r>
          </a:p>
          <a:p>
            <a:pPr lvl="2"/>
            <a:r>
              <a:rPr lang="en-US" dirty="0"/>
              <a:t>OFSP can replace some wheat flour in commonly consumed food products, such as bread, bakery products, chapati, cakes biscuits, etc.</a:t>
            </a:r>
          </a:p>
          <a:p>
            <a:pPr lvl="2"/>
            <a:r>
              <a:rPr lang="en-US" dirty="0"/>
              <a:t>OFSP can be mixed with other flours, e.g. roasted soybean, roasted maize, millet, cassava</a:t>
            </a:r>
          </a:p>
          <a:p>
            <a:pPr lvl="0"/>
            <a:r>
              <a:rPr lang="en-US" dirty="0"/>
              <a:t>OFSP is a source of Vitamin A.  A single OFSP chapati provides a child a full day’s Vitamin A.</a:t>
            </a:r>
          </a:p>
          <a:p>
            <a:pPr lvl="0"/>
            <a:r>
              <a:rPr lang="en-US" dirty="0" err="1"/>
              <a:t>Sweetpotato</a:t>
            </a:r>
            <a:r>
              <a:rPr lang="en-US" dirty="0"/>
              <a:t> foliage adds nutrition to a variety of dishes and condiments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BCDBB9-1AC9-4856-BC8B-52C6AB7BBA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5372425-DC6A-414D-B122-FE149A15B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Added Value of Sweetpotato</a:t>
            </a:r>
          </a:p>
        </p:txBody>
      </p:sp>
    </p:spTree>
    <p:extLst>
      <p:ext uri="{BB962C8B-B14F-4D97-AF65-F5344CB8AC3E}">
        <p14:creationId xmlns:p14="http://schemas.microsoft.com/office/powerpoint/2010/main" val="7412775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7F5ED9-FF56-4DB4-BC13-7C0C8AA7B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What are some of the ways to retain beta-carotene during OFSP processing?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are the three primary products of OFSP?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0095FB-25BC-4DF2-87F8-6EB2C6C440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752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/>
              <a:t>Sweetpotato loses essential beta-carotene both in storage and in processing. </a:t>
            </a:r>
          </a:p>
          <a:p>
            <a:pPr lvl="0"/>
            <a:r>
              <a:rPr lang="en-US" dirty="0"/>
              <a:t>Roasting sweetpotato is the best method for retaining beta-carotene. Sun-drying is the most destructive; between them, listed from best to worst, are boiling, frying, and steaming.</a:t>
            </a:r>
          </a:p>
          <a:p>
            <a:pPr lvl="0"/>
            <a:r>
              <a:rPr lang="en-US" dirty="0"/>
              <a:t>With all methods of preparation, less is more: do not overdry, oversteam, etc. Sometimes OFSP must be sun-dried for the off-season, but using thin slices that can be dried quickly reduces nutrient loss.</a:t>
            </a:r>
          </a:p>
          <a:p>
            <a:pPr lvl="0"/>
            <a:r>
              <a:rPr lang="en-US" dirty="0"/>
              <a:t>Peeling sweetpotatoes is optional; the peel contains dietary fibre, and not peeling saves labour.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22801794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r>
              <a:rPr lang="en-US" dirty="0"/>
              <a:t>Long storage destroys beta-carotene, even if it is preserved during processing.</a:t>
            </a:r>
          </a:p>
          <a:p>
            <a:pPr lvl="0"/>
            <a:r>
              <a:rPr lang="en-US" dirty="0"/>
              <a:t>If carefully processed, flour made with OFSP adds significant amounts of Vitamin A to many foods, such as doughnuts, breads, and porridges. A single OFSP chapati can provide a child with a full day’s Vitamin A.</a:t>
            </a:r>
          </a:p>
          <a:p>
            <a:pPr lvl="0"/>
            <a:r>
              <a:rPr lang="en-US" dirty="0"/>
              <a:t>Sweetpotato foliage can also add nutrition to a variety of dishes and condiments.</a:t>
            </a:r>
            <a:endParaRPr lang="en-US" dirty="0">
              <a:effectLst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 (cont.)</a:t>
            </a:r>
          </a:p>
        </p:txBody>
      </p:sp>
    </p:spTree>
    <p:extLst>
      <p:ext uri="{BB962C8B-B14F-4D97-AF65-F5344CB8AC3E}">
        <p14:creationId xmlns:p14="http://schemas.microsoft.com/office/powerpoint/2010/main" val="34676387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Sweetpotato</a:t>
            </a:r>
            <a:r>
              <a:rPr lang="en-US" dirty="0"/>
              <a:t> Flour Versus Grated </a:t>
            </a:r>
            <a:r>
              <a:rPr lang="en-US" dirty="0" err="1"/>
              <a:t>Sweetpotato</a:t>
            </a:r>
            <a:r>
              <a:rPr lang="en-US" dirty="0"/>
              <a:t> or </a:t>
            </a:r>
            <a:r>
              <a:rPr lang="en-US" dirty="0" err="1"/>
              <a:t>Sweetpotato</a:t>
            </a:r>
            <a:r>
              <a:rPr lang="en-US" dirty="0"/>
              <a:t> Puree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9730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Compare the processes used to make </a:t>
            </a:r>
            <a:r>
              <a:rPr lang="en-US" dirty="0" err="1"/>
              <a:t>sweetpotato</a:t>
            </a:r>
            <a:r>
              <a:rPr lang="en-US" dirty="0"/>
              <a:t> flour, grated </a:t>
            </a:r>
            <a:r>
              <a:rPr lang="en-US" dirty="0" err="1"/>
              <a:t>sweetpotato</a:t>
            </a:r>
            <a:r>
              <a:rPr lang="en-US" dirty="0"/>
              <a:t>, and </a:t>
            </a:r>
            <a:r>
              <a:rPr lang="en-US" dirty="0" err="1"/>
              <a:t>sweetpotato</a:t>
            </a:r>
            <a:r>
              <a:rPr lang="en-US" dirty="0"/>
              <a:t> puree.</a:t>
            </a:r>
          </a:p>
          <a:p>
            <a:pPr lvl="0"/>
            <a:r>
              <a:rPr lang="en-US" dirty="0"/>
              <a:t>List the uses of these different </a:t>
            </a:r>
            <a:r>
              <a:rPr lang="en-US" dirty="0" err="1"/>
              <a:t>sweetpotato</a:t>
            </a:r>
            <a:r>
              <a:rPr lang="en-US" dirty="0"/>
              <a:t> forms.</a:t>
            </a:r>
          </a:p>
          <a:p>
            <a:pPr lvl="0"/>
            <a:r>
              <a:rPr lang="en-US" dirty="0"/>
              <a:t>Discuss the pros and cons of each form, particularly when used in baked goods.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3688610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Legend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426424" y="994142"/>
          <a:ext cx="8291152" cy="5047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66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24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8894">
                <a:tc>
                  <a:txBody>
                    <a:bodyPr/>
                    <a:lstStyle/>
                    <a:p>
                      <a:r>
                        <a:rPr lang="en-GB" sz="2400" dirty="0"/>
                        <a:t>Icon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Description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Expected Duration, minutes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Quick Review/Survey Questions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Brainstorming Session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Discussion Session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Group Activity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1897460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Animated Slide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End of Animation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Graphic 20">
            <a:extLst>
              <a:ext uri="{FF2B5EF4-FFF2-40B4-BE49-F238E27FC236}">
                <a16:creationId xmlns:a16="http://schemas.microsoft.com/office/drawing/2014/main" id="{1F8431D5-08E7-41F6-82E4-56BFC705A2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7739" y="1615621"/>
            <a:ext cx="367559" cy="459448"/>
          </a:xfrm>
          <a:prstGeom prst="rect">
            <a:avLst/>
          </a:prstGeom>
        </p:spPr>
      </p:pic>
      <p:sp>
        <p:nvSpPr>
          <p:cNvPr id="7" name="Text Placeholder 3"/>
          <p:cNvSpPr txBox="1">
            <a:spLocks/>
          </p:cNvSpPr>
          <p:nvPr/>
        </p:nvSpPr>
        <p:spPr>
          <a:xfrm>
            <a:off x="1044402" y="1642320"/>
            <a:ext cx="838086" cy="41416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 b="1" kern="1200">
                <a:solidFill>
                  <a:schemeClr val="bg1"/>
                </a:solidFill>
                <a:latin typeface="+mj-lt"/>
                <a:ea typeface="Zilla Slab Light" pitchFamily="2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Zilla Slab Light" pitchFamily="2" charset="0"/>
              <a:buNone/>
              <a:defRPr sz="2400" b="1" kern="1200">
                <a:solidFill>
                  <a:schemeClr val="bg1"/>
                </a:solidFill>
                <a:latin typeface="+mn-lt"/>
                <a:ea typeface="Zilla Slab Light" pitchFamily="2" charset="0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+mn-lt"/>
                <a:ea typeface="Zilla Slab Light" pitchFamily="2" charset="0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+mn-lt"/>
                <a:ea typeface="Zilla Slab Light" pitchFamily="2" charset="0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+mn-lt"/>
                <a:ea typeface="Zilla Slab Light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Xm</a:t>
            </a:r>
            <a:endParaRPr lang="en-GB" dirty="0"/>
          </a:p>
        </p:txBody>
      </p:sp>
      <p:sp>
        <p:nvSpPr>
          <p:cNvPr id="19" name="Diamond 18"/>
          <p:cNvSpPr/>
          <p:nvPr/>
        </p:nvSpPr>
        <p:spPr>
          <a:xfrm>
            <a:off x="1010081" y="4961064"/>
            <a:ext cx="204717" cy="177421"/>
          </a:xfrm>
          <a:prstGeom prst="diamond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iamond 19"/>
          <p:cNvSpPr/>
          <p:nvPr/>
        </p:nvSpPr>
        <p:spPr>
          <a:xfrm>
            <a:off x="1010081" y="5628225"/>
            <a:ext cx="204717" cy="177421"/>
          </a:xfrm>
          <a:prstGeom prst="diamond">
            <a:avLst/>
          </a:prstGeom>
          <a:solidFill>
            <a:schemeClr val="accent4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B844B62-0814-4D58-AAAF-FC9855901BA9}"/>
              </a:ext>
            </a:extLst>
          </p:cNvPr>
          <p:cNvGrpSpPr/>
          <p:nvPr/>
        </p:nvGrpSpPr>
        <p:grpSpPr>
          <a:xfrm>
            <a:off x="943298" y="2873231"/>
            <a:ext cx="245341" cy="450098"/>
            <a:chOff x="6081227" y="276076"/>
            <a:chExt cx="318540" cy="531261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942379C-5E2E-4F34-87D9-FF61B6CA81C7}"/>
                </a:ext>
              </a:extLst>
            </p:cNvPr>
            <p:cNvCxnSpPr/>
            <p:nvPr userDrawn="1"/>
          </p:nvCxnSpPr>
          <p:spPr>
            <a:xfrm flipV="1">
              <a:off x="6126480" y="610529"/>
              <a:ext cx="116378" cy="196808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F7CEBB3-F709-4407-AAF8-D7FD71F49076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6240497" y="610529"/>
              <a:ext cx="116378" cy="196808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BB255E4-EC59-4AB8-BB1E-29DB06DBD0BD}"/>
                </a:ext>
              </a:extLst>
            </p:cNvPr>
            <p:cNvCxnSpPr/>
            <p:nvPr userDrawn="1"/>
          </p:nvCxnSpPr>
          <p:spPr>
            <a:xfrm>
              <a:off x="6081227" y="610529"/>
              <a:ext cx="318540" cy="0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8A2D6AE-9907-4955-9662-CEC884CDB29C}"/>
                </a:ext>
              </a:extLst>
            </p:cNvPr>
            <p:cNvSpPr/>
            <p:nvPr userDrawn="1"/>
          </p:nvSpPr>
          <p:spPr>
            <a:xfrm>
              <a:off x="6101603" y="344500"/>
              <a:ext cx="275648" cy="26501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9640FB8-BBA0-435F-9AA8-C773B823ACED}"/>
                </a:ext>
              </a:extLst>
            </p:cNvPr>
            <p:cNvSpPr/>
            <p:nvPr userDrawn="1"/>
          </p:nvSpPr>
          <p:spPr>
            <a:xfrm>
              <a:off x="6101603" y="276076"/>
              <a:ext cx="275648" cy="814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: Rounded Corners 7">
              <a:extLst>
                <a:ext uri="{FF2B5EF4-FFF2-40B4-BE49-F238E27FC236}">
                  <a16:creationId xmlns:a16="http://schemas.microsoft.com/office/drawing/2014/main" id="{A19A595E-A21F-4887-B3CA-779BC86968E7}"/>
                </a:ext>
              </a:extLst>
            </p:cNvPr>
            <p:cNvSpPr/>
            <p:nvPr userDrawn="1"/>
          </p:nvSpPr>
          <p:spPr>
            <a:xfrm>
              <a:off x="6101603" y="276076"/>
              <a:ext cx="275648" cy="333438"/>
            </a:xfrm>
            <a:prstGeom prst="roundRect">
              <a:avLst>
                <a:gd name="adj" fmla="val 7701"/>
              </a:avLst>
            </a:prstGeom>
            <a:noFill/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E12EAF8-88AA-4055-9586-0BD29079BE4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101603" y="357550"/>
              <a:ext cx="275648" cy="0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671CAE1-DC97-498B-8A5D-93F8ACE35F48}"/>
              </a:ext>
            </a:extLst>
          </p:cNvPr>
          <p:cNvGrpSpPr/>
          <p:nvPr/>
        </p:nvGrpSpPr>
        <p:grpSpPr>
          <a:xfrm>
            <a:off x="885511" y="3536847"/>
            <a:ext cx="444140" cy="485029"/>
            <a:chOff x="7301007" y="2083489"/>
            <a:chExt cx="708761" cy="774011"/>
          </a:xfrm>
        </p:grpSpPr>
        <p:sp>
          <p:nvSpPr>
            <p:cNvPr id="33" name="Freeform: Shape 26">
              <a:extLst>
                <a:ext uri="{FF2B5EF4-FFF2-40B4-BE49-F238E27FC236}">
                  <a16:creationId xmlns:a16="http://schemas.microsoft.com/office/drawing/2014/main" id="{414DA446-2462-4672-A709-BF3851E1A6B4}"/>
                </a:ext>
              </a:extLst>
            </p:cNvPr>
            <p:cNvSpPr/>
            <p:nvPr userDrawn="1"/>
          </p:nvSpPr>
          <p:spPr>
            <a:xfrm>
              <a:off x="7324121" y="2265928"/>
              <a:ext cx="504035" cy="526337"/>
            </a:xfrm>
            <a:custGeom>
              <a:avLst/>
              <a:gdLst>
                <a:gd name="connsiteX0" fmla="*/ 84749 w 504035"/>
                <a:gd name="connsiteY0" fmla="*/ 374681 h 526337"/>
                <a:gd name="connsiteX1" fmla="*/ 22302 w 504035"/>
                <a:gd name="connsiteY1" fmla="*/ 356839 h 526337"/>
                <a:gd name="connsiteX2" fmla="*/ 0 w 504035"/>
                <a:gd name="connsiteY2" fmla="*/ 316694 h 526337"/>
                <a:gd name="connsiteX3" fmla="*/ 8921 w 504035"/>
                <a:gd name="connsiteY3" fmla="*/ 26763 h 526337"/>
                <a:gd name="connsiteX4" fmla="*/ 71368 w 504035"/>
                <a:gd name="connsiteY4" fmla="*/ 0 h 526337"/>
                <a:gd name="connsiteX5" fmla="*/ 459430 w 504035"/>
                <a:gd name="connsiteY5" fmla="*/ 4460 h 526337"/>
                <a:gd name="connsiteX6" fmla="*/ 504035 w 504035"/>
                <a:gd name="connsiteY6" fmla="*/ 71368 h 526337"/>
                <a:gd name="connsiteX7" fmla="*/ 499575 w 504035"/>
                <a:gd name="connsiteY7" fmla="*/ 343457 h 526337"/>
                <a:gd name="connsiteX8" fmla="*/ 446049 w 504035"/>
                <a:gd name="connsiteY8" fmla="*/ 379141 h 526337"/>
                <a:gd name="connsiteX9" fmla="*/ 258708 w 504035"/>
                <a:gd name="connsiteY9" fmla="*/ 370220 h 526337"/>
                <a:gd name="connsiteX10" fmla="*/ 93670 w 504035"/>
                <a:gd name="connsiteY10" fmla="*/ 526337 h 526337"/>
                <a:gd name="connsiteX11" fmla="*/ 84749 w 504035"/>
                <a:gd name="connsiteY11" fmla="*/ 374681 h 5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035" h="526337">
                  <a:moveTo>
                    <a:pt x="84749" y="374681"/>
                  </a:moveTo>
                  <a:lnTo>
                    <a:pt x="22302" y="356839"/>
                  </a:lnTo>
                  <a:lnTo>
                    <a:pt x="0" y="316694"/>
                  </a:lnTo>
                  <a:lnTo>
                    <a:pt x="8921" y="26763"/>
                  </a:lnTo>
                  <a:lnTo>
                    <a:pt x="71368" y="0"/>
                  </a:lnTo>
                  <a:lnTo>
                    <a:pt x="459430" y="4460"/>
                  </a:lnTo>
                  <a:lnTo>
                    <a:pt x="504035" y="71368"/>
                  </a:lnTo>
                  <a:cubicBezTo>
                    <a:pt x="502548" y="162064"/>
                    <a:pt x="501062" y="252761"/>
                    <a:pt x="499575" y="343457"/>
                  </a:cubicBezTo>
                  <a:lnTo>
                    <a:pt x="446049" y="379141"/>
                  </a:lnTo>
                  <a:lnTo>
                    <a:pt x="258708" y="370220"/>
                  </a:lnTo>
                  <a:lnTo>
                    <a:pt x="93670" y="526337"/>
                  </a:lnTo>
                  <a:lnTo>
                    <a:pt x="84749" y="37468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: Shape 27">
              <a:extLst>
                <a:ext uri="{FF2B5EF4-FFF2-40B4-BE49-F238E27FC236}">
                  <a16:creationId xmlns:a16="http://schemas.microsoft.com/office/drawing/2014/main" id="{351E551B-FC3E-40AE-A3B6-46B89600DCBF}"/>
                </a:ext>
              </a:extLst>
            </p:cNvPr>
            <p:cNvSpPr/>
            <p:nvPr userDrawn="1"/>
          </p:nvSpPr>
          <p:spPr>
            <a:xfrm>
              <a:off x="7484699" y="2100890"/>
              <a:ext cx="504035" cy="383602"/>
            </a:xfrm>
            <a:custGeom>
              <a:avLst/>
              <a:gdLst>
                <a:gd name="connsiteX0" fmla="*/ 4460 w 504035"/>
                <a:gd name="connsiteY0" fmla="*/ 165038 h 401444"/>
                <a:gd name="connsiteX1" fmla="*/ 0 w 504035"/>
                <a:gd name="connsiteY1" fmla="*/ 40144 h 401444"/>
                <a:gd name="connsiteX2" fmla="*/ 53525 w 504035"/>
                <a:gd name="connsiteY2" fmla="*/ 0 h 401444"/>
                <a:gd name="connsiteX3" fmla="*/ 454969 w 504035"/>
                <a:gd name="connsiteY3" fmla="*/ 13381 h 401444"/>
                <a:gd name="connsiteX4" fmla="*/ 504035 w 504035"/>
                <a:gd name="connsiteY4" fmla="*/ 71368 h 401444"/>
                <a:gd name="connsiteX5" fmla="*/ 495114 w 504035"/>
                <a:gd name="connsiteY5" fmla="*/ 343457 h 401444"/>
                <a:gd name="connsiteX6" fmla="*/ 432667 w 504035"/>
                <a:gd name="connsiteY6" fmla="*/ 401444 h 401444"/>
                <a:gd name="connsiteX7" fmla="*/ 437127 w 504035"/>
                <a:gd name="connsiteY7" fmla="*/ 379141 h 401444"/>
                <a:gd name="connsiteX8" fmla="*/ 334536 w 504035"/>
                <a:gd name="connsiteY8" fmla="*/ 383602 h 401444"/>
                <a:gd name="connsiteX9" fmla="*/ 347918 w 504035"/>
                <a:gd name="connsiteY9" fmla="*/ 209643 h 401444"/>
                <a:gd name="connsiteX10" fmla="*/ 298852 w 504035"/>
                <a:gd name="connsiteY10" fmla="*/ 169498 h 401444"/>
                <a:gd name="connsiteX11" fmla="*/ 4460 w 504035"/>
                <a:gd name="connsiteY11" fmla="*/ 165038 h 401444"/>
                <a:gd name="connsiteX0" fmla="*/ 4460 w 554587"/>
                <a:gd name="connsiteY0" fmla="*/ 165038 h 406524"/>
                <a:gd name="connsiteX1" fmla="*/ 0 w 554587"/>
                <a:gd name="connsiteY1" fmla="*/ 40144 h 406524"/>
                <a:gd name="connsiteX2" fmla="*/ 53525 w 554587"/>
                <a:gd name="connsiteY2" fmla="*/ 0 h 406524"/>
                <a:gd name="connsiteX3" fmla="*/ 454969 w 554587"/>
                <a:gd name="connsiteY3" fmla="*/ 13381 h 406524"/>
                <a:gd name="connsiteX4" fmla="*/ 504035 w 554587"/>
                <a:gd name="connsiteY4" fmla="*/ 71368 h 406524"/>
                <a:gd name="connsiteX5" fmla="*/ 495114 w 554587"/>
                <a:gd name="connsiteY5" fmla="*/ 343457 h 406524"/>
                <a:gd name="connsiteX6" fmla="*/ 554587 w 554587"/>
                <a:gd name="connsiteY6" fmla="*/ 406524 h 406524"/>
                <a:gd name="connsiteX7" fmla="*/ 437127 w 554587"/>
                <a:gd name="connsiteY7" fmla="*/ 379141 h 406524"/>
                <a:gd name="connsiteX8" fmla="*/ 334536 w 554587"/>
                <a:gd name="connsiteY8" fmla="*/ 383602 h 406524"/>
                <a:gd name="connsiteX9" fmla="*/ 347918 w 554587"/>
                <a:gd name="connsiteY9" fmla="*/ 209643 h 406524"/>
                <a:gd name="connsiteX10" fmla="*/ 298852 w 554587"/>
                <a:gd name="connsiteY10" fmla="*/ 169498 h 406524"/>
                <a:gd name="connsiteX11" fmla="*/ 4460 w 554587"/>
                <a:gd name="connsiteY11" fmla="*/ 165038 h 406524"/>
                <a:gd name="connsiteX0" fmla="*/ 4460 w 504035"/>
                <a:gd name="connsiteY0" fmla="*/ 165038 h 383602"/>
                <a:gd name="connsiteX1" fmla="*/ 0 w 504035"/>
                <a:gd name="connsiteY1" fmla="*/ 40144 h 383602"/>
                <a:gd name="connsiteX2" fmla="*/ 53525 w 504035"/>
                <a:gd name="connsiteY2" fmla="*/ 0 h 383602"/>
                <a:gd name="connsiteX3" fmla="*/ 454969 w 504035"/>
                <a:gd name="connsiteY3" fmla="*/ 13381 h 383602"/>
                <a:gd name="connsiteX4" fmla="*/ 504035 w 504035"/>
                <a:gd name="connsiteY4" fmla="*/ 71368 h 383602"/>
                <a:gd name="connsiteX5" fmla="*/ 495114 w 504035"/>
                <a:gd name="connsiteY5" fmla="*/ 343457 h 383602"/>
                <a:gd name="connsiteX6" fmla="*/ 478387 w 504035"/>
                <a:gd name="connsiteY6" fmla="*/ 376044 h 383602"/>
                <a:gd name="connsiteX7" fmla="*/ 437127 w 504035"/>
                <a:gd name="connsiteY7" fmla="*/ 379141 h 383602"/>
                <a:gd name="connsiteX8" fmla="*/ 334536 w 504035"/>
                <a:gd name="connsiteY8" fmla="*/ 383602 h 383602"/>
                <a:gd name="connsiteX9" fmla="*/ 347918 w 504035"/>
                <a:gd name="connsiteY9" fmla="*/ 209643 h 383602"/>
                <a:gd name="connsiteX10" fmla="*/ 298852 w 504035"/>
                <a:gd name="connsiteY10" fmla="*/ 169498 h 383602"/>
                <a:gd name="connsiteX11" fmla="*/ 4460 w 504035"/>
                <a:gd name="connsiteY11" fmla="*/ 165038 h 383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035" h="383602">
                  <a:moveTo>
                    <a:pt x="4460" y="165038"/>
                  </a:moveTo>
                  <a:lnTo>
                    <a:pt x="0" y="40144"/>
                  </a:lnTo>
                  <a:lnTo>
                    <a:pt x="53525" y="0"/>
                  </a:lnTo>
                  <a:lnTo>
                    <a:pt x="454969" y="13381"/>
                  </a:lnTo>
                  <a:lnTo>
                    <a:pt x="504035" y="71368"/>
                  </a:lnTo>
                  <a:lnTo>
                    <a:pt x="495114" y="343457"/>
                  </a:lnTo>
                  <a:lnTo>
                    <a:pt x="478387" y="376044"/>
                  </a:lnTo>
                  <a:lnTo>
                    <a:pt x="437127" y="379141"/>
                  </a:lnTo>
                  <a:lnTo>
                    <a:pt x="334536" y="383602"/>
                  </a:lnTo>
                  <a:lnTo>
                    <a:pt x="347918" y="209643"/>
                  </a:lnTo>
                  <a:lnTo>
                    <a:pt x="298852" y="169498"/>
                  </a:lnTo>
                  <a:lnTo>
                    <a:pt x="4460" y="1650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06E3B88-7DC8-4B8D-98AB-F2DD4470C956}"/>
                </a:ext>
              </a:extLst>
            </p:cNvPr>
            <p:cNvSpPr/>
            <p:nvPr userDrawn="1"/>
          </p:nvSpPr>
          <p:spPr>
            <a:xfrm>
              <a:off x="7421992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5D4CCA8-C244-43DF-8458-CA2F20D31A98}"/>
                </a:ext>
              </a:extLst>
            </p:cNvPr>
            <p:cNvSpPr/>
            <p:nvPr userDrawn="1"/>
          </p:nvSpPr>
          <p:spPr>
            <a:xfrm>
              <a:off x="7545305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1CF226A-296E-427D-9654-15D9A6B01E7C}"/>
                </a:ext>
              </a:extLst>
            </p:cNvPr>
            <p:cNvSpPr/>
            <p:nvPr userDrawn="1"/>
          </p:nvSpPr>
          <p:spPr>
            <a:xfrm>
              <a:off x="7668376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8" name="Graphic 31">
              <a:extLst>
                <a:ext uri="{FF2B5EF4-FFF2-40B4-BE49-F238E27FC236}">
                  <a16:creationId xmlns:a16="http://schemas.microsoft.com/office/drawing/2014/main" id="{6EFAAEB8-BCA8-4AA6-B0E1-AABEE50F1AE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b="16275"/>
            <a:stretch/>
          </p:blipFill>
          <p:spPr>
            <a:xfrm>
              <a:off x="7301007" y="2083489"/>
              <a:ext cx="708761" cy="774011"/>
            </a:xfrm>
            <a:prstGeom prst="rect">
              <a:avLst/>
            </a:prstGeom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1752CBE-F1D8-40C2-AA1B-B3B0604056C7}"/>
              </a:ext>
            </a:extLst>
          </p:cNvPr>
          <p:cNvGrpSpPr/>
          <p:nvPr/>
        </p:nvGrpSpPr>
        <p:grpSpPr>
          <a:xfrm>
            <a:off x="759560" y="2110414"/>
            <a:ext cx="614060" cy="594606"/>
            <a:chOff x="6550372" y="-16065"/>
            <a:chExt cx="952500" cy="922323"/>
          </a:xfrm>
        </p:grpSpPr>
        <p:pic>
          <p:nvPicPr>
            <p:cNvPr id="40" name="Graphic 10">
              <a:extLst>
                <a:ext uri="{FF2B5EF4-FFF2-40B4-BE49-F238E27FC236}">
                  <a16:creationId xmlns:a16="http://schemas.microsoft.com/office/drawing/2014/main" id="{E57CAE19-FE18-4023-AC61-6EE4DA4CCA3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b="22535"/>
            <a:stretch/>
          </p:blipFill>
          <p:spPr>
            <a:xfrm>
              <a:off x="6550372" y="-16065"/>
              <a:ext cx="952500" cy="922323"/>
            </a:xfrm>
            <a:prstGeom prst="rect">
              <a:avLst/>
            </a:prstGeom>
          </p:spPr>
        </p:pic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F8912CAC-C4C6-4804-877B-9699CAB0928C}"/>
                </a:ext>
              </a:extLst>
            </p:cNvPr>
            <p:cNvSpPr/>
            <p:nvPr userDrawn="1"/>
          </p:nvSpPr>
          <p:spPr>
            <a:xfrm>
              <a:off x="6966385" y="660446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C78482C0-82CF-4EC4-BA68-A709080AA3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8938" y="4095321"/>
            <a:ext cx="662745" cy="57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9057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34BB3F8-81EF-4AF9-AAD2-C3D7047B3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Grated Sweetpotato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C203AD-7C94-47B4-A955-E7F9735B76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344730-377F-4A03-B7AF-065831A2D427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/>
              <a:t>Made from raw and grated (shredded) OFSP.</a:t>
            </a:r>
          </a:p>
          <a:p>
            <a:r>
              <a:rPr lang="en-US" dirty="0"/>
              <a:t>Simple processing: roots are grated</a:t>
            </a:r>
          </a:p>
          <a:p>
            <a:r>
              <a:rPr lang="en-US" dirty="0"/>
              <a:t>Can be used for bread.</a:t>
            </a:r>
          </a:p>
          <a:p>
            <a:endParaRPr lang="en-US" dirty="0"/>
          </a:p>
        </p:txBody>
      </p:sp>
      <p:pic>
        <p:nvPicPr>
          <p:cNvPr id="2050" name="Picture 2" descr="https://lh4.googleusercontent.com/hNwBoHQ2jlO9bkuKIM4vE5UY_18tLsP0VEcXOgjHEZvHnQwyVztj6LQQk5zGBQrdtlrZHiIxLhPelYN1d3qy_gnMYNAiY41Ih6tp8-Km0FHehpJdkummIUwI7BiZqs0UwbIro7k3">
            <a:extLst>
              <a:ext uri="{FF2B5EF4-FFF2-40B4-BE49-F238E27FC236}">
                <a16:creationId xmlns:a16="http://schemas.microsoft.com/office/drawing/2014/main" id="{05AA5F8F-D0E0-49CE-AF5E-36B608E50391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2" r="22062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80585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6AEAA1-757E-436C-B1CC-763F8A58BF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B00987C-FBB9-4EA5-8158-68172A1D1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Sweetpotato Puree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D695C6-5610-4D92-8531-8F096425732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563394" y="1466850"/>
            <a:ext cx="3175657" cy="4572000"/>
          </a:xfrm>
        </p:spPr>
        <p:txBody>
          <a:bodyPr/>
          <a:lstStyle/>
          <a:p>
            <a:r>
              <a:rPr lang="en-US" dirty="0"/>
              <a:t>Sweet potato roots are first boiled, then mashed into a puree.</a:t>
            </a:r>
          </a:p>
          <a:p>
            <a:r>
              <a:rPr lang="en-US" dirty="0"/>
              <a:t>Can be used for baking:</a:t>
            </a:r>
          </a:p>
          <a:p>
            <a:pPr lvl="1"/>
            <a:r>
              <a:rPr lang="en-US" dirty="0"/>
              <a:t>High water content means recipes must be altered</a:t>
            </a:r>
          </a:p>
          <a:p>
            <a:pPr lvl="1"/>
            <a:r>
              <a:rPr lang="en-US" dirty="0"/>
              <a:t>Baked goods’ taste and texture may change</a:t>
            </a:r>
          </a:p>
          <a:p>
            <a:endParaRPr lang="en-US" dirty="0"/>
          </a:p>
        </p:txBody>
      </p:sp>
      <p:pic>
        <p:nvPicPr>
          <p:cNvPr id="3074" name="Picture 2" descr="https://lh4.googleusercontent.com/EJrUf4XqDgxpnC7IEASlzkz0cOwj-r7rgFkVTddTPARIrQDWOx_m4HR61QPH-Clj411_UpuKf5bDiIxo0YwD6mSTtol-rgrKiX7FvSpxQNNVZ2jDIJm_klde1MoPfwDp5fJA3jzl">
            <a:extLst>
              <a:ext uri="{FF2B5EF4-FFF2-40B4-BE49-F238E27FC236}">
                <a16:creationId xmlns:a16="http://schemas.microsoft.com/office/drawing/2014/main" id="{43F6FABB-246D-4AD1-9F00-1CBED2F2DE09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74" r="7533"/>
          <a:stretch/>
        </p:blipFill>
        <p:spPr bwMode="auto">
          <a:xfrm>
            <a:off x="0" y="0"/>
            <a:ext cx="5223007" cy="628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2944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7DC10CF-1442-40A9-B0B5-453BB5410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Sweetpotato</a:t>
            </a:r>
            <a:r>
              <a:rPr lang="en-US" dirty="0"/>
              <a:t> Flour</a:t>
            </a:r>
          </a:p>
        </p:txBody>
      </p:sp>
      <p:pic>
        <p:nvPicPr>
          <p:cNvPr id="7" name="Picture Placeholder 6" descr="A close up of food&#10;&#10;Description generated with high confidence">
            <a:extLst>
              <a:ext uri="{FF2B5EF4-FFF2-40B4-BE49-F238E27FC236}">
                <a16:creationId xmlns:a16="http://schemas.microsoft.com/office/drawing/2014/main" id="{C9726C94-7853-4F64-917F-B2E906D195A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4" b="2064"/>
          <a:stretch>
            <a:fillRect/>
          </a:stretch>
        </p:blipFill>
        <p:spPr/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F156E9-9AF5-4C68-AD42-338CA1492B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22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614CB8-BBFD-4520-A381-F00A8CEE52C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To produce flour, sweetpotato roots are going through chipping, drying, storing and milling.</a:t>
            </a:r>
          </a:p>
          <a:p>
            <a:pPr lvl="0"/>
            <a:r>
              <a:rPr lang="en-US" dirty="0"/>
              <a:t>Much beta-carotene is lost during lengthy process making and storing OFSP flour.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9035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28F44-9EDA-4174-B1C2-7C6A9B304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Sweetpotato</a:t>
            </a:r>
            <a:r>
              <a:rPr lang="en-US" dirty="0"/>
              <a:t> Flour Cont.</a:t>
            </a:r>
            <a:endParaRPr lang="en-GB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0304779-27EC-4181-8EA8-E0673536640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95" t="-777" r="23489" b="777"/>
          <a:stretch/>
        </p:blipFill>
        <p:spPr>
          <a:xfrm>
            <a:off x="3887390" y="0"/>
            <a:ext cx="5256609" cy="626745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02E1B6-D9AE-45CE-9DB7-13901764B8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68B5C2-B9F3-474C-813A-11E0144DAB6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6094" y="1295400"/>
            <a:ext cx="2949575" cy="4572000"/>
          </a:xfrm>
        </p:spPr>
        <p:txBody>
          <a:bodyPr/>
          <a:lstStyle/>
          <a:p>
            <a:r>
              <a:rPr lang="en-US" dirty="0"/>
              <a:t>Flour has low water content, vitamin A it contains is concentrated.</a:t>
            </a:r>
          </a:p>
          <a:p>
            <a:r>
              <a:rPr lang="en-US" dirty="0"/>
              <a:t>Sometimes flour is more nutritious than other processed forms.</a:t>
            </a:r>
          </a:p>
          <a:p>
            <a:pPr lvl="0"/>
            <a:r>
              <a:rPr lang="en-US" dirty="0"/>
              <a:t>Can replace 25-50% wheat flour in recipes for many bakery products without changing texture of product.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4918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B162C3-B039-4C08-B7C5-D451BE8019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Each case should be considered individually to find the most practical and economically feasible way to use sweetpotato.</a:t>
            </a:r>
          </a:p>
          <a:p>
            <a:r>
              <a:rPr lang="en-US" dirty="0"/>
              <a:t>Number one factor to consider for selecting a processing method is level of moisture. </a:t>
            </a:r>
          </a:p>
          <a:p>
            <a:r>
              <a:rPr lang="en-US" dirty="0"/>
              <a:t>Recipe is often the determining factor in deciding how sweetpotato should be processed.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99421F-252F-4FE9-8AEA-4471D587B2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BB2A2B8-4C87-4013-A5CF-7D3AB87E8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 and Cons of Processed </a:t>
            </a:r>
            <a:r>
              <a:rPr lang="en-US" dirty="0" err="1"/>
              <a:t>Sweetpotato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988973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D562AE-E35D-495C-A6DA-28B3659926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While sweetpotato flour has several advantages that sweetpotato puree and grated sweetpotato do not, what are some disadvantages?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2D7529-C056-4576-9392-D9EE7B41A83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4223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sz="2200" dirty="0"/>
              <a:t>Grated </a:t>
            </a:r>
            <a:r>
              <a:rPr lang="en-US" sz="2200" dirty="0" err="1"/>
              <a:t>sweetpotato</a:t>
            </a:r>
            <a:r>
              <a:rPr lang="en-US" sz="2200" dirty="0"/>
              <a:t> is a relatively simple product, as it requires only grating the rinsed fresh root. </a:t>
            </a:r>
            <a:r>
              <a:rPr lang="en-US" sz="2200" dirty="0" err="1"/>
              <a:t>Sweetpotato</a:t>
            </a:r>
            <a:r>
              <a:rPr lang="en-US" sz="2200" dirty="0"/>
              <a:t> puree requires two steps (boiling and mashing), while </a:t>
            </a:r>
            <a:r>
              <a:rPr lang="en-US" sz="2200" dirty="0" err="1"/>
              <a:t>sweetpotato</a:t>
            </a:r>
            <a:r>
              <a:rPr lang="en-US" sz="2200" dirty="0"/>
              <a:t> flour requires chipping, drying, storing, and milling.</a:t>
            </a:r>
          </a:p>
          <a:p>
            <a:pPr lvl="0"/>
            <a:r>
              <a:rPr lang="en-US" sz="2200" dirty="0"/>
              <a:t>Much beta-carotene is lost in the lengthy process of making and storing </a:t>
            </a:r>
            <a:r>
              <a:rPr lang="en-US" sz="2200" dirty="0" err="1"/>
              <a:t>sweetpotato</a:t>
            </a:r>
            <a:r>
              <a:rPr lang="en-US" sz="2200" dirty="0"/>
              <a:t> flour. However, since the flour has a low water content, the vitamin A it contains is concentrated. Therefore, it is sometimes more nutritious than less processed forms of </a:t>
            </a:r>
            <a:r>
              <a:rPr lang="en-US" sz="2200" dirty="0" err="1"/>
              <a:t>sweetpotato</a:t>
            </a:r>
            <a:r>
              <a:rPr lang="en-US" sz="2200" dirty="0"/>
              <a:t>.</a:t>
            </a:r>
          </a:p>
          <a:p>
            <a:pPr lvl="0"/>
            <a:r>
              <a:rPr lang="en-US" sz="2200" dirty="0"/>
              <a:t>Sweetpotato flour can replace 25-50% of the wheat flour in recipes for many profitable and nutritious bakery products without changing the texture of the product.</a:t>
            </a:r>
          </a:p>
          <a:p>
            <a:r>
              <a:rPr lang="en-US" sz="2200" dirty="0"/>
              <a:t>Sweetpotato puree (mash) can also be used in baking, but its high water content means the recipes must be altered, and the baked goods’ taste and texture may change.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27997093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Sweetpotato</a:t>
            </a:r>
            <a:r>
              <a:rPr lang="en-US" dirty="0"/>
              <a:t> to Add Nutritional Value at the Household Level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9044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Explain why rural households should consider adding more </a:t>
            </a:r>
            <a:r>
              <a:rPr lang="en-US" dirty="0" err="1"/>
              <a:t>sweetpotato</a:t>
            </a:r>
            <a:r>
              <a:rPr lang="en-US" dirty="0"/>
              <a:t> products to their diet.</a:t>
            </a:r>
          </a:p>
          <a:p>
            <a:pPr lvl="0"/>
            <a:r>
              <a:rPr lang="en-US" dirty="0"/>
              <a:t>Suggest how </a:t>
            </a:r>
            <a:r>
              <a:rPr lang="en-US" dirty="0" err="1"/>
              <a:t>sweetpotato</a:t>
            </a:r>
            <a:r>
              <a:rPr lang="en-US" dirty="0"/>
              <a:t> can be incorporated into foods.</a:t>
            </a:r>
          </a:p>
          <a:p>
            <a:pPr lvl="0"/>
            <a:r>
              <a:rPr lang="en-US" dirty="0"/>
              <a:t>Name the three types of food that children, infants, and adults should have at every meal.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15265291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B037D7-B32F-47CE-845B-B75BDDECD1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Emphasis on including OFSP in existing diet</a:t>
            </a:r>
          </a:p>
          <a:p>
            <a:r>
              <a:rPr lang="en-US" dirty="0"/>
              <a:t>OFSP roots contain vitamins A, C, and several B vitamins</a:t>
            </a:r>
          </a:p>
          <a:p>
            <a:r>
              <a:rPr lang="en-US" dirty="0"/>
              <a:t>Sweetpotato dishes that also include groundnuts supply protein and fats as well.</a:t>
            </a:r>
          </a:p>
          <a:p>
            <a:r>
              <a:rPr lang="en-US" dirty="0"/>
              <a:t>OFSP is more nutritious and filling than bread.</a:t>
            </a:r>
          </a:p>
          <a:p>
            <a:r>
              <a:rPr lang="en-US" dirty="0"/>
              <a:t>Children can carry boiled or baked OFSP to school healthy snack.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66AFF8-A57D-4584-B07C-EC48182A90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34E8878-F914-40B9-82FE-FB57BF287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7"/>
            <a:ext cx="8188779" cy="590838"/>
          </a:xfrm>
        </p:spPr>
        <p:txBody>
          <a:bodyPr/>
          <a:lstStyle/>
          <a:p>
            <a:r>
              <a:rPr lang="en-US" dirty="0" err="1"/>
              <a:t>Emphasising</a:t>
            </a:r>
            <a:r>
              <a:rPr lang="en-US" dirty="0"/>
              <a:t> Value for Rural Households</a:t>
            </a:r>
          </a:p>
        </p:txBody>
      </p:sp>
    </p:spTree>
    <p:extLst>
      <p:ext uri="{BB962C8B-B14F-4D97-AF65-F5344CB8AC3E}">
        <p14:creationId xmlns:p14="http://schemas.microsoft.com/office/powerpoint/2010/main" val="2637159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37A302-8F6B-44A2-9EB9-0E1D02CB0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Unless otherwise noted, all images copyrighted to International Potato Centre.</a:t>
            </a:r>
          </a:p>
          <a:p>
            <a:r>
              <a:rPr lang="en-US" b="1" dirty="0"/>
              <a:t>Attribution-</a:t>
            </a:r>
            <a:r>
              <a:rPr lang="en-US" b="1" dirty="0" err="1"/>
              <a:t>NonCommercial</a:t>
            </a:r>
            <a:r>
              <a:rPr lang="en-US" b="1" dirty="0"/>
              <a:t>-</a:t>
            </a:r>
            <a:r>
              <a:rPr lang="en-US" b="1" dirty="0" err="1"/>
              <a:t>ShareAlike</a:t>
            </a:r>
            <a:r>
              <a:rPr lang="en-US" b="1" dirty="0"/>
              <a:t> 2.0 Generic (CC BY-NC-SA 2.0)</a:t>
            </a:r>
            <a:endParaRPr lang="en-US" dirty="0"/>
          </a:p>
          <a:p>
            <a:pPr marL="0" indent="0">
              <a:buNone/>
            </a:pPr>
            <a:br>
              <a:rPr lang="en-US" dirty="0"/>
            </a:b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A67DEB-F0BC-4290-97E9-7495C08073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40E7FE7-8749-4C12-B5FE-17AA2A4E5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Legal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3989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350A61A-FBCC-4E13-8330-7F79CD159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491" y="181610"/>
            <a:ext cx="2949178" cy="929640"/>
          </a:xfrm>
        </p:spPr>
        <p:txBody>
          <a:bodyPr/>
          <a:lstStyle/>
          <a:p>
            <a:r>
              <a:rPr lang="en-US" dirty="0"/>
              <a:t>Incorporating </a:t>
            </a:r>
            <a:r>
              <a:rPr lang="en-US" dirty="0" err="1"/>
              <a:t>Sweetpotato</a:t>
            </a:r>
            <a:r>
              <a:rPr lang="en-US" dirty="0"/>
              <a:t> into Foods 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3DAECAF-ECA9-4A38-A5A7-BC44B929DCB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0" r="10670"/>
          <a:stretch>
            <a:fillRect/>
          </a:stretch>
        </p:blipFill>
        <p:spPr/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C7ED5F-6E7A-4B40-8B2C-92234CA800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30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4E05BC-C8BC-40D6-B865-10EF36D803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Sweetpotato flour can be used in baked products as an ingredient.</a:t>
            </a:r>
          </a:p>
          <a:p>
            <a:r>
              <a:rPr lang="en-US" dirty="0"/>
              <a:t>Sweetpotato should be </a:t>
            </a:r>
            <a:r>
              <a:rPr lang="en-US" dirty="0" err="1"/>
              <a:t>prioritised</a:t>
            </a:r>
            <a:r>
              <a:rPr lang="en-US" dirty="0"/>
              <a:t> as a breakfast food.</a:t>
            </a:r>
          </a:p>
          <a:p>
            <a:r>
              <a:rPr lang="en-US" dirty="0"/>
              <a:t>Boiled, fried, and baked sweetpotato can be rotated in the weekly menu.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7990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C7ED5F-6E7A-4B40-8B2C-92234CA800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50A61A-FBCC-4E13-8330-7F79CD159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Incorporating </a:t>
            </a:r>
            <a:r>
              <a:rPr lang="en-US" dirty="0" err="1"/>
              <a:t>Sweetpotato</a:t>
            </a:r>
            <a:r>
              <a:rPr lang="en-US" dirty="0"/>
              <a:t> into Foods Cont.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4E05BC-C8BC-40D6-B865-10EF36D803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endParaRPr lang="en-US" dirty="0"/>
          </a:p>
          <a:p>
            <a:pPr lvl="0"/>
            <a:r>
              <a:rPr lang="en-US" dirty="0"/>
              <a:t>Leaves of sweetpotato plant are valuable as dietary vegetable</a:t>
            </a:r>
          </a:p>
          <a:p>
            <a:pPr lvl="1"/>
            <a:r>
              <a:rPr lang="en-US" dirty="0"/>
              <a:t>Can be fried with groundnuts, tomatoes, onions</a:t>
            </a:r>
          </a:p>
          <a:p>
            <a:r>
              <a:rPr lang="en-US" dirty="0"/>
              <a:t>Sweetpotato can be fed to infants at 6 months weaning:</a:t>
            </a:r>
          </a:p>
          <a:p>
            <a:pPr lvl="1"/>
            <a:r>
              <a:rPr lang="en-US" dirty="0"/>
              <a:t>OFSP-enriched porridge is thick with nutrients </a:t>
            </a:r>
          </a:p>
          <a:p>
            <a:endParaRPr lang="en-US" dirty="0"/>
          </a:p>
        </p:txBody>
      </p:sp>
      <p:pic>
        <p:nvPicPr>
          <p:cNvPr id="9" name="Picture Placeholder 8" descr="A person preparing food in a kitchen&#10;&#10;Description generated with very high confidence">
            <a:extLst>
              <a:ext uri="{FF2B5EF4-FFF2-40B4-BE49-F238E27FC236}">
                <a16:creationId xmlns:a16="http://schemas.microsoft.com/office/drawing/2014/main" id="{DA6A4916-748D-4409-B0E2-1E8704EE2BD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2" r="78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464615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A65A176-7120-4C5A-9070-67891507CA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Caregivers of infants should be encouraged to prepare enriched porridges, containing:</a:t>
            </a:r>
          </a:p>
          <a:p>
            <a:pPr lvl="1"/>
            <a:r>
              <a:rPr lang="en-US" dirty="0"/>
              <a:t>Source of energy – carbohydrates and fats (sweetpotato, maize, wheat, cassava)</a:t>
            </a:r>
          </a:p>
          <a:p>
            <a:pPr lvl="1"/>
            <a:r>
              <a:rPr lang="en-US" dirty="0"/>
              <a:t>Protective food – vitamins and minerals (OFSP, pumpkin, eggs, milk)</a:t>
            </a:r>
          </a:p>
          <a:p>
            <a:pPr lvl="1"/>
            <a:r>
              <a:rPr lang="en-US" dirty="0"/>
              <a:t>Body building food – proteins (beans, meats, chicken, fish, groundnuts)</a:t>
            </a:r>
          </a:p>
          <a:p>
            <a:r>
              <a:rPr lang="en-US" dirty="0"/>
              <a:t>Sweetpotato can be consumed by adults, infants, and children.</a:t>
            </a:r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6E2E7A-051F-4F91-82C7-ED7BE59924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5BD9955-9099-458F-BBC8-2C9F1CE9D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Enriched porridges</a:t>
            </a:r>
          </a:p>
        </p:txBody>
      </p:sp>
    </p:spTree>
    <p:extLst>
      <p:ext uri="{BB962C8B-B14F-4D97-AF65-F5344CB8AC3E}">
        <p14:creationId xmlns:p14="http://schemas.microsoft.com/office/powerpoint/2010/main" val="21687562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84E20F5-364B-4341-AD6B-30C073BEAB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What are some of the nutritional benefits of sweetpotato for rural households?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are the advantages of enriched porridges?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4C6F37-CB04-4DB7-A556-F14225B0BD0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3271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 err="1"/>
              <a:t>Sweetpotato</a:t>
            </a:r>
            <a:r>
              <a:rPr lang="en-US" dirty="0"/>
              <a:t> adds vitamins A, C, and several B vitamins to many dishes. </a:t>
            </a:r>
            <a:r>
              <a:rPr lang="en-US" dirty="0" err="1"/>
              <a:t>Sweetpotato</a:t>
            </a:r>
            <a:r>
              <a:rPr lang="en-US" dirty="0"/>
              <a:t> dishes that also include groundnuts supply protein and fats as well.</a:t>
            </a:r>
          </a:p>
          <a:p>
            <a:pPr lvl="0"/>
            <a:r>
              <a:rPr lang="en-US" dirty="0" err="1"/>
              <a:t>Sweetpotato</a:t>
            </a:r>
            <a:r>
              <a:rPr lang="en-US" dirty="0"/>
              <a:t> should be </a:t>
            </a:r>
            <a:r>
              <a:rPr lang="en-US" dirty="0" err="1"/>
              <a:t>prioritised</a:t>
            </a:r>
            <a:r>
              <a:rPr lang="en-US" dirty="0"/>
              <a:t> as a breakfast food, as it is more nutritious and filling than wheat bread.</a:t>
            </a:r>
          </a:p>
          <a:p>
            <a:pPr lvl="0"/>
            <a:r>
              <a:rPr lang="en-US" dirty="0"/>
              <a:t>The leaves of the </a:t>
            </a:r>
            <a:r>
              <a:rPr lang="en-US" dirty="0" err="1"/>
              <a:t>sweetpotato</a:t>
            </a:r>
            <a:r>
              <a:rPr lang="en-US" dirty="0"/>
              <a:t> plant are valuable as a dietary vegetable and can be fried with groundnuts, tomatoes, and onions.</a:t>
            </a:r>
          </a:p>
          <a:p>
            <a:pPr lvl="0"/>
            <a:r>
              <a:rPr lang="en-US" dirty="0"/>
              <a:t>At 6 months, infants can be given </a:t>
            </a:r>
            <a:r>
              <a:rPr lang="en-US" dirty="0" err="1"/>
              <a:t>sweetpotato</a:t>
            </a:r>
            <a:r>
              <a:rPr lang="en-US" dirty="0"/>
              <a:t> as a weaning food.</a:t>
            </a:r>
          </a:p>
          <a:p>
            <a:pPr lvl="0"/>
            <a:r>
              <a:rPr lang="en-US" dirty="0"/>
              <a:t>Infants and adults should consume three types of food at each meal: an energy food (fat and carbohydrate), a protective food (micronutrients), and a body building food (proteins).</a:t>
            </a:r>
            <a:endParaRPr lang="en-US" dirty="0">
              <a:effectLst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11563394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Cook Delicious </a:t>
            </a:r>
            <a:r>
              <a:rPr lang="en-US" dirty="0" err="1"/>
              <a:t>Sweetpotato</a:t>
            </a:r>
            <a:r>
              <a:rPr lang="en-US" dirty="0"/>
              <a:t> Recipes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148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Name the healthiest and less healthy ways of eating </a:t>
            </a:r>
            <a:r>
              <a:rPr lang="en-US" dirty="0" err="1"/>
              <a:t>sweetpotato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Explain how to make </a:t>
            </a:r>
            <a:r>
              <a:rPr lang="en-US" dirty="0" err="1"/>
              <a:t>sweetpotato</a:t>
            </a:r>
            <a:r>
              <a:rPr lang="en-US" dirty="0"/>
              <a:t> porridge, mandazi, chapati, </a:t>
            </a:r>
            <a:r>
              <a:rPr lang="en-US" dirty="0" err="1"/>
              <a:t>mshenye</a:t>
            </a:r>
            <a:r>
              <a:rPr lang="en-US" dirty="0"/>
              <a:t>, crisps, drop scones, buns, and other baked goods and dishes, with or without the addition of other flours and cereals.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18032917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77E420-8EF1-4862-9F8A-BFCF3711B6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The healthiest way to eat OFSP is boil and mash.</a:t>
            </a:r>
          </a:p>
          <a:p>
            <a:pPr lvl="1"/>
            <a:r>
              <a:rPr lang="en-US" dirty="0"/>
              <a:t>Add teaspoon of oil to increase beta-carotene (Vitamin A) absorption</a:t>
            </a:r>
          </a:p>
          <a:p>
            <a:r>
              <a:rPr lang="en-US" dirty="0"/>
              <a:t>Deep fat fried products (chips, crisps) are much less healthy</a:t>
            </a:r>
          </a:p>
          <a:p>
            <a:r>
              <a:rPr lang="en-US" dirty="0"/>
              <a:t>Mix sweetpotato in varying proportions with different flours for best results in various recipes.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F28512-1FDD-426C-9AE6-4DB5F808E8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68B8220-36DA-4974-A4F1-2BBB6FC70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Cook Delicious </a:t>
            </a:r>
            <a:r>
              <a:rPr lang="en-US" dirty="0" err="1"/>
              <a:t>Sweetpotato</a:t>
            </a:r>
            <a:r>
              <a:rPr lang="en-US" dirty="0"/>
              <a:t> Recipes</a:t>
            </a:r>
          </a:p>
        </p:txBody>
      </p:sp>
    </p:spTree>
    <p:extLst>
      <p:ext uri="{BB962C8B-B14F-4D97-AF65-F5344CB8AC3E}">
        <p14:creationId xmlns:p14="http://schemas.microsoft.com/office/powerpoint/2010/main" val="11457075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27AE636-B70F-486A-9A16-11F5C2939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Recipes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8ED2EF-A5C0-4942-BB6D-71CB772E5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1058FC-1860-45AA-97E6-20BAE5C3EC67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See the manual for a multitude of recipes incorporating sweetpotato.</a:t>
            </a:r>
          </a:p>
        </p:txBody>
      </p:sp>
      <p:pic>
        <p:nvPicPr>
          <p:cNvPr id="4098" name="Picture 2" descr="https://lh6.googleusercontent.com/JQTXdzfM-kRAR6Y0e3UkO2HJMtMlLWhE6ufWJ7zJsJ7XTVOaj5Lj-3nKfC8KQ7UALu_A4Opdt2fGm5U9kq5ZUIYHHgxxWdofIwYF8ERgDaJ9sRiD0CR1RhvTvgxznJSsJ0sirMbQ">
            <a:extLst>
              <a:ext uri="{FF2B5EF4-FFF2-40B4-BE49-F238E27FC236}">
                <a16:creationId xmlns:a16="http://schemas.microsoft.com/office/drawing/2014/main" id="{DCA5D4F1-4144-4FA8-91E4-058D615BF3B5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03" b="24117"/>
          <a:stretch/>
        </p:blipFill>
        <p:spPr bwMode="auto">
          <a:xfrm>
            <a:off x="0" y="0"/>
            <a:ext cx="9144000" cy="387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35314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63CD11-B762-4EAD-8314-7A554E8031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What is the healthiest way to eat sweetpotato?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is the least healthy way to eat sweetpotato?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65160C-5267-4A15-AE39-F32CD517A2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018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4AEF65-7AFB-4B8E-91D1-F14B73B8E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511" y="4379123"/>
            <a:ext cx="8574978" cy="1198333"/>
          </a:xfrm>
        </p:spPr>
        <p:txBody>
          <a:bodyPr/>
          <a:lstStyle/>
          <a:p>
            <a:r>
              <a:rPr lang="en-US" sz="3600" dirty="0"/>
              <a:t>Everything You Ever Wanted to Know About </a:t>
            </a:r>
            <a:r>
              <a:rPr lang="en-US" sz="3600" dirty="0" err="1"/>
              <a:t>Sweetpotato</a:t>
            </a:r>
            <a:endParaRPr lang="en-US" sz="3600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4315D42-7402-4999-AD0A-33CEF54104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01489" y="5453631"/>
            <a:ext cx="6858000" cy="512184"/>
          </a:xfrm>
        </p:spPr>
        <p:txBody>
          <a:bodyPr/>
          <a:lstStyle/>
          <a:p>
            <a:r>
              <a:rPr lang="en-GB" b="1" dirty="0"/>
              <a:t>Topic 9: Processing and Utilisation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0731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/>
              <a:t>A small amount of oil in </a:t>
            </a:r>
            <a:r>
              <a:rPr lang="en-US" dirty="0" err="1"/>
              <a:t>sweetpotato</a:t>
            </a:r>
            <a:r>
              <a:rPr lang="en-US" dirty="0"/>
              <a:t> increases beta carotene (Vitamin A) absorption.</a:t>
            </a:r>
          </a:p>
          <a:p>
            <a:pPr lvl="0"/>
            <a:r>
              <a:rPr lang="en-US" dirty="0"/>
              <a:t>Boiled or baked </a:t>
            </a:r>
            <a:r>
              <a:rPr lang="en-US" dirty="0" err="1"/>
              <a:t>sweetpotato</a:t>
            </a:r>
            <a:r>
              <a:rPr lang="en-US" dirty="0"/>
              <a:t> dishes are more nutritious than deep fat-fried </a:t>
            </a:r>
            <a:r>
              <a:rPr lang="en-US" dirty="0" err="1"/>
              <a:t>sweetpotato</a:t>
            </a:r>
            <a:r>
              <a:rPr lang="en-US" dirty="0"/>
              <a:t> foods.</a:t>
            </a:r>
          </a:p>
          <a:p>
            <a:pPr lvl="0"/>
            <a:r>
              <a:rPr lang="en-US" dirty="0" err="1"/>
              <a:t>Sweetpotato</a:t>
            </a:r>
            <a:r>
              <a:rPr lang="en-US" dirty="0"/>
              <a:t> should be mixed in varying proportions with different flours for the best results in various recipes.</a:t>
            </a:r>
            <a:endParaRPr lang="en-US" dirty="0">
              <a:effectLst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26368761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Large-Scale Commercial Processing of </a:t>
            </a:r>
            <a:r>
              <a:rPr lang="en-US" dirty="0" err="1"/>
              <a:t>Sweetpotato</a:t>
            </a:r>
            <a:r>
              <a:rPr lang="en-US" dirty="0"/>
              <a:t> Products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2524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List the </a:t>
            </a:r>
            <a:r>
              <a:rPr lang="en-US" dirty="0" err="1"/>
              <a:t>sweetpotato</a:t>
            </a:r>
            <a:r>
              <a:rPr lang="en-US" dirty="0"/>
              <a:t> products that show the most commercial promise in SSA.</a:t>
            </a:r>
          </a:p>
          <a:p>
            <a:pPr lvl="0"/>
            <a:r>
              <a:rPr lang="en-US" dirty="0"/>
              <a:t>Name varieties of processed </a:t>
            </a:r>
            <a:r>
              <a:rPr lang="en-US" dirty="0" err="1"/>
              <a:t>sweetpotato</a:t>
            </a:r>
            <a:r>
              <a:rPr lang="en-US" dirty="0"/>
              <a:t> foods that are popular in different areas around the globe.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20502794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E9F1572-E933-4727-8E19-F6D1AA531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OFSP Products in SSA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866297-827B-417D-91CF-F89B462398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223F63B-D871-4A7A-84E1-65C60DB273EE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/>
              <a:t>OFSP Products with most commercial potential produced in SSA are:</a:t>
            </a:r>
          </a:p>
          <a:p>
            <a:pPr lvl="1"/>
            <a:r>
              <a:rPr lang="en-US" dirty="0"/>
              <a:t>Fried products: Chips, crisps, chapatis, doughnuts</a:t>
            </a:r>
          </a:p>
          <a:p>
            <a:pPr lvl="1"/>
            <a:r>
              <a:rPr lang="en-US" dirty="0"/>
              <a:t>Baked products: Breads, biscuits</a:t>
            </a:r>
          </a:p>
          <a:p>
            <a:pPr lvl="1"/>
            <a:r>
              <a:rPr lang="en-US" dirty="0"/>
              <a:t>Juice</a:t>
            </a:r>
          </a:p>
        </p:txBody>
      </p:sp>
      <p:pic>
        <p:nvPicPr>
          <p:cNvPr id="5124" name="Picture 4" descr="https://lh3.googleusercontent.com/qtG8VLyWvfiXRVlhfhCLl0XgqmH68HHNyiwUTfuCivYcgLRsNATI_onh2UIcpB5_eHNGZOBOVnq6Sr9Bf_Nk3LqOjKzp4HmyVS57FZ_VvFM4Unj-JTc9pFwiPd0Ma3nNe9hjbN3-">
            <a:extLst>
              <a:ext uri="{FF2B5EF4-FFF2-40B4-BE49-F238E27FC236}">
                <a16:creationId xmlns:a16="http://schemas.microsoft.com/office/drawing/2014/main" id="{DBC64400-02B1-4C16-AF33-6B9BD5780BF6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3" t="5013" r="17302"/>
          <a:stretch/>
        </p:blipFill>
        <p:spPr bwMode="auto">
          <a:xfrm>
            <a:off x="3887390" y="0"/>
            <a:ext cx="5256609" cy="626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66409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D230BD-CC59-47FB-91D3-36E9043452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5143FBF-2D2E-4280-B91E-23F93590C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791" y="365760"/>
            <a:ext cx="3227512" cy="929640"/>
          </a:xfrm>
        </p:spPr>
        <p:txBody>
          <a:bodyPr/>
          <a:lstStyle/>
          <a:p>
            <a:r>
              <a:rPr lang="en-US" dirty="0"/>
              <a:t>OFSP Production in China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16B274-C24C-44AA-89A6-04DD998F8BCB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563394" y="1466850"/>
            <a:ext cx="3371600" cy="4572000"/>
          </a:xfrm>
        </p:spPr>
        <p:txBody>
          <a:bodyPr/>
          <a:lstStyle/>
          <a:p>
            <a:r>
              <a:rPr lang="en-US" dirty="0"/>
              <a:t>China produces a wide range of commercial sweetpotato products:</a:t>
            </a:r>
          </a:p>
          <a:p>
            <a:pPr lvl="1"/>
            <a:r>
              <a:rPr lang="en-US" dirty="0"/>
              <a:t>Noodles </a:t>
            </a:r>
          </a:p>
          <a:p>
            <a:pPr lvl="1"/>
            <a:r>
              <a:rPr lang="en-US" dirty="0"/>
              <a:t>Cornflake cereal</a:t>
            </a:r>
          </a:p>
          <a:p>
            <a:pPr lvl="1"/>
            <a:r>
              <a:rPr lang="en-US" dirty="0"/>
              <a:t>Dumplings</a:t>
            </a:r>
          </a:p>
          <a:p>
            <a:pPr lvl="1"/>
            <a:r>
              <a:rPr lang="en-US" dirty="0"/>
              <a:t>Crackers</a:t>
            </a:r>
          </a:p>
          <a:p>
            <a:pPr lvl="1"/>
            <a:endParaRPr lang="en-US" dirty="0"/>
          </a:p>
        </p:txBody>
      </p:sp>
      <p:pic>
        <p:nvPicPr>
          <p:cNvPr id="7170" name="Picture 2" descr="https://lh3.googleusercontent.com/m2P3opHk99RtGE06e14G-7Ct4dScS4ssRYFvBmLeYAkM6s7Cza1MRh0MGotk_hNAwBB9HQlxMjc_LIn70T2StMkRrqUPuhykuGmHQdsqi4kmQs0iNAeM4VRqnl2doqAFGrcAB5Fe">
            <a:extLst>
              <a:ext uri="{FF2B5EF4-FFF2-40B4-BE49-F238E27FC236}">
                <a16:creationId xmlns:a16="http://schemas.microsoft.com/office/drawing/2014/main" id="{AEC14F68-6F8E-4796-B372-161DC4BDAE2E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589"/>
          <a:stretch/>
        </p:blipFill>
        <p:spPr bwMode="auto">
          <a:xfrm>
            <a:off x="0" y="0"/>
            <a:ext cx="5223007" cy="628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1484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ACAE0BF-9127-41F4-92F5-F3E59BFCB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Sweetpotato Production in Other Countries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C544C5-3931-4F59-A7AA-CDE126E07E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A92853E-AD7B-4B33-9269-B943BC63B3D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96094" y="1907176"/>
            <a:ext cx="2949575" cy="4131673"/>
          </a:xfrm>
        </p:spPr>
        <p:txBody>
          <a:bodyPr/>
          <a:lstStyle/>
          <a:p>
            <a:r>
              <a:rPr lang="en-US"/>
              <a:t>Rwanda</a:t>
            </a:r>
          </a:p>
          <a:p>
            <a:pPr lvl="1"/>
            <a:r>
              <a:rPr lang="en-US"/>
              <a:t>Biscuits</a:t>
            </a:r>
          </a:p>
          <a:p>
            <a:pPr lvl="1"/>
            <a:r>
              <a:rPr lang="en-US"/>
              <a:t>Mandazi</a:t>
            </a:r>
          </a:p>
          <a:p>
            <a:r>
              <a:rPr lang="en-US"/>
              <a:t>USA</a:t>
            </a:r>
          </a:p>
          <a:p>
            <a:pPr lvl="1"/>
            <a:r>
              <a:rPr lang="en-US"/>
              <a:t>French fries</a:t>
            </a:r>
          </a:p>
          <a:p>
            <a:pPr lvl="2"/>
            <a:r>
              <a:rPr lang="en-US"/>
              <a:t>Commercially produced in bulk</a:t>
            </a:r>
          </a:p>
          <a:p>
            <a:pPr lvl="1"/>
            <a:r>
              <a:rPr lang="en-US"/>
              <a:t>Packaged chips</a:t>
            </a:r>
          </a:p>
          <a:p>
            <a:pPr lvl="1"/>
            <a:endParaRPr lang="en-US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25E6A83F-E9D7-4C84-B1D5-A81D04748CE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57" t="8602" r="38557" b="6654"/>
          <a:stretch/>
        </p:blipFill>
        <p:spPr>
          <a:xfrm>
            <a:off x="3887788" y="0"/>
            <a:ext cx="5256212" cy="626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6851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2B6B5C-4E0D-480E-AE73-B00CD68AF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What are some of the sweetpotato products produced in SSA?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are some of the sweetpotato products produced in other countries?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CE3F1E-14EB-4D3A-B028-531E7F444A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0652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/>
              <a:t>Several promising processed </a:t>
            </a:r>
            <a:r>
              <a:rPr lang="en-US" dirty="0" err="1"/>
              <a:t>sweetpotato</a:t>
            </a:r>
            <a:r>
              <a:rPr lang="en-US" dirty="0"/>
              <a:t> foods now being produced in SSA.</a:t>
            </a:r>
          </a:p>
          <a:p>
            <a:pPr lvl="0"/>
            <a:r>
              <a:rPr lang="en-US" dirty="0"/>
              <a:t>China produces a wide variety of </a:t>
            </a:r>
            <a:r>
              <a:rPr lang="en-US" dirty="0" err="1"/>
              <a:t>sweetpotato</a:t>
            </a:r>
            <a:r>
              <a:rPr lang="en-US" dirty="0"/>
              <a:t> foods and novelties on a large scale.</a:t>
            </a:r>
          </a:p>
          <a:p>
            <a:r>
              <a:rPr lang="en-US" dirty="0" err="1"/>
              <a:t>Sweetpotato</a:t>
            </a:r>
            <a:r>
              <a:rPr lang="en-US" dirty="0"/>
              <a:t> French fries are commercially produced in bulk in the USA. </a:t>
            </a:r>
            <a:endParaRPr lang="en-US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383696092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Sweetpotato</a:t>
            </a:r>
            <a:r>
              <a:rPr lang="en-US" dirty="0"/>
              <a:t> as Animal Feed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59749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Explain the potential for </a:t>
            </a:r>
            <a:r>
              <a:rPr lang="en-US" dirty="0" err="1"/>
              <a:t>sweetpotato</a:t>
            </a:r>
            <a:r>
              <a:rPr lang="en-US" dirty="0"/>
              <a:t> use in animal feed products in Sub-Saharan Africa (SSA).</a:t>
            </a:r>
          </a:p>
          <a:p>
            <a:pPr lvl="0"/>
            <a:r>
              <a:rPr lang="en-US" dirty="0"/>
              <a:t>Describe the best ways to use </a:t>
            </a:r>
            <a:r>
              <a:rPr lang="en-US" dirty="0" err="1"/>
              <a:t>sweetpotato</a:t>
            </a:r>
            <a:r>
              <a:rPr lang="en-US" dirty="0"/>
              <a:t> roots and vines to fulfill livestock nutritional needs.</a:t>
            </a:r>
          </a:p>
          <a:p>
            <a:pPr lvl="0"/>
            <a:r>
              <a:rPr lang="en-US" dirty="0"/>
              <a:t>Explain how to create high-protein silage by fermenting </a:t>
            </a:r>
            <a:r>
              <a:rPr lang="en-US" dirty="0" err="1"/>
              <a:t>sweetpotato</a:t>
            </a:r>
            <a:r>
              <a:rPr lang="en-US" dirty="0"/>
              <a:t> foliage.</a:t>
            </a:r>
          </a:p>
          <a:p>
            <a:pPr lvl="0"/>
            <a:r>
              <a:rPr lang="en-US" dirty="0"/>
              <a:t>List the steps needed to build an improved plastic tube silo.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2742571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088" y="2808014"/>
            <a:ext cx="7317999" cy="2391307"/>
          </a:xfrm>
        </p:spPr>
        <p:txBody>
          <a:bodyPr/>
          <a:lstStyle/>
          <a:p>
            <a:r>
              <a:rPr lang="en-GB" dirty="0"/>
              <a:t>Introduction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91087" y="2146813"/>
            <a:ext cx="6858000" cy="512184"/>
          </a:xfrm>
        </p:spPr>
        <p:txBody>
          <a:bodyPr/>
          <a:lstStyle/>
          <a:p>
            <a:r>
              <a:rPr lang="en-US" dirty="0"/>
              <a:t>Processing and </a:t>
            </a:r>
            <a:r>
              <a:rPr lang="en-GB" dirty="0"/>
              <a:t>Utilisation</a:t>
            </a:r>
          </a:p>
        </p:txBody>
      </p:sp>
    </p:spTree>
    <p:extLst>
      <p:ext uri="{BB962C8B-B14F-4D97-AF65-F5344CB8AC3E}">
        <p14:creationId xmlns:p14="http://schemas.microsoft.com/office/powerpoint/2010/main" val="367585336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78D3C61-3364-4622-BBC0-41D66B200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Sweetpotato</a:t>
            </a:r>
            <a:r>
              <a:rPr lang="en-US" dirty="0"/>
              <a:t> as Animal Feed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C4F127-AE45-40C9-A674-D820AA045A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50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0225D7-84FF-4BFC-8DEE-651495535E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dirty="0"/>
              <a:t>Many parts of the world, sweetpotato already used as animal feed.</a:t>
            </a:r>
          </a:p>
          <a:p>
            <a:pPr lvl="0"/>
            <a:r>
              <a:rPr lang="en-US" dirty="0"/>
              <a:t>In SSA, sweetpotato is reserved for human consumption, which represents an opportunity for feed improvement. </a:t>
            </a:r>
          </a:p>
          <a:p>
            <a:endParaRPr lang="en-US" dirty="0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F970A4C4-6D8B-4C94-A567-632B14837C9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37" t="1506" r="19265" b="1956"/>
          <a:stretch/>
        </p:blipFill>
        <p:spPr>
          <a:xfrm>
            <a:off x="3887788" y="0"/>
            <a:ext cx="5256212" cy="6267450"/>
          </a:xfrm>
        </p:spPr>
      </p:pic>
    </p:spTree>
    <p:extLst>
      <p:ext uri="{BB962C8B-B14F-4D97-AF65-F5344CB8AC3E}">
        <p14:creationId xmlns:p14="http://schemas.microsoft.com/office/powerpoint/2010/main" val="42219564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2117471-CD4B-477C-93C9-4053302B5D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Roots and vines make nutritious feed for livestock</a:t>
            </a:r>
          </a:p>
          <a:p>
            <a:pPr lvl="1"/>
            <a:r>
              <a:rPr lang="en-US" dirty="0"/>
              <a:t>Roots usually fed only to pigs</a:t>
            </a:r>
          </a:p>
          <a:p>
            <a:pPr lvl="1"/>
            <a:r>
              <a:rPr lang="en-US" dirty="0"/>
              <a:t>Also make good feed for other animals, e.g. broiler chickens</a:t>
            </a:r>
          </a:p>
          <a:p>
            <a:pPr lvl="1"/>
            <a:r>
              <a:rPr lang="en-US" dirty="0"/>
              <a:t>Vine can be cut and dried for hay or simply used as silage due to high water content</a:t>
            </a:r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4E204A-5487-4146-82B5-F9AE7E62AD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EF831A5-6152-4C1B-95AE-30E9F4EB1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Sweetpotato</a:t>
            </a:r>
            <a:r>
              <a:rPr lang="en-US" dirty="0"/>
              <a:t> as Animal Feed Cont.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34260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D660FC-FE24-4638-B1D7-A6A64142A3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Roots should be cooked or dried before feeding.</a:t>
            </a:r>
          </a:p>
          <a:p>
            <a:pPr lvl="1"/>
            <a:r>
              <a:rPr lang="en-US" dirty="0"/>
              <a:t>This helps with nutrient absorption</a:t>
            </a:r>
          </a:p>
          <a:p>
            <a:pPr lvl="1"/>
            <a:r>
              <a:rPr lang="en-US" dirty="0"/>
              <a:t>Amino acids can be added to pellet feeds based on </a:t>
            </a:r>
            <a:r>
              <a:rPr lang="en-US" dirty="0" err="1"/>
              <a:t>sweetpotato</a:t>
            </a:r>
            <a:r>
              <a:rPr lang="en-US" dirty="0"/>
              <a:t> root</a:t>
            </a:r>
          </a:p>
          <a:p>
            <a:r>
              <a:rPr lang="en-US" dirty="0"/>
              <a:t>Vines contain more protein than roots.</a:t>
            </a:r>
          </a:p>
          <a:p>
            <a:r>
              <a:rPr lang="en-US" dirty="0"/>
              <a:t>Different planting methods are used to emphasise production of sweetpotato foliage for animal feed.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FA6496-056C-44A1-BBCF-482DC6BA8D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FD67437-5D26-4347-B4E4-01AD2ADBB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Maximising</a:t>
            </a:r>
            <a:r>
              <a:rPr lang="en-US" dirty="0"/>
              <a:t> Nutrient Value</a:t>
            </a:r>
          </a:p>
        </p:txBody>
      </p:sp>
    </p:spTree>
    <p:extLst>
      <p:ext uri="{BB962C8B-B14F-4D97-AF65-F5344CB8AC3E}">
        <p14:creationId xmlns:p14="http://schemas.microsoft.com/office/powerpoint/2010/main" val="265018509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F7EC32-6969-4B58-9E05-359734032BB6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GB" dirty="0"/>
              <a:t>Vines can be fed:</a:t>
            </a:r>
          </a:p>
          <a:p>
            <a:pPr lvl="1"/>
            <a:r>
              <a:rPr lang="en-GB" dirty="0"/>
              <a:t>Fresh</a:t>
            </a:r>
          </a:p>
          <a:p>
            <a:pPr lvl="1"/>
            <a:r>
              <a:rPr lang="en-GB" dirty="0"/>
              <a:t>Dried</a:t>
            </a:r>
          </a:p>
          <a:p>
            <a:pPr lvl="1"/>
            <a:r>
              <a:rPr lang="en-GB" dirty="0"/>
              <a:t>Fermented</a:t>
            </a:r>
          </a:p>
          <a:p>
            <a:pPr lvl="1"/>
            <a:r>
              <a:rPr lang="en-GB" dirty="0"/>
              <a:t>Made into silage</a:t>
            </a:r>
          </a:p>
          <a:p>
            <a:r>
              <a:rPr lang="en-GB" dirty="0"/>
              <a:t>The most common practice is to feed fresh vines during harvest season.</a:t>
            </a:r>
          </a:p>
          <a:p>
            <a:r>
              <a:rPr lang="en-GB" dirty="0"/>
              <a:t>If the vines are dried and stored as hay or made into silage after harvest the feeding period can be prolonged.</a:t>
            </a:r>
          </a:p>
          <a:p>
            <a:r>
              <a:rPr lang="en-GB" dirty="0"/>
              <a:t>Processing and preserving the vines allows farmers to use them as feed for an extended period.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D9DF11-71EB-4F62-AB52-EDF4385B37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798146-A0DF-44B9-85E9-29588519B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Vine Feed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35787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F218ED6-6883-498D-92BF-4B99421DE7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Made from a mix of:</a:t>
            </a:r>
          </a:p>
          <a:p>
            <a:pPr lvl="1"/>
            <a:r>
              <a:rPr lang="en-US" dirty="0"/>
              <a:t>Chopped vines</a:t>
            </a:r>
          </a:p>
          <a:p>
            <a:pPr lvl="1"/>
            <a:r>
              <a:rPr lang="en-US" dirty="0"/>
              <a:t>Rice bran</a:t>
            </a:r>
          </a:p>
          <a:p>
            <a:pPr lvl="1"/>
            <a:r>
              <a:rPr lang="en-US" dirty="0"/>
              <a:t>Salt</a:t>
            </a:r>
          </a:p>
          <a:p>
            <a:r>
              <a:rPr lang="en-US" dirty="0"/>
              <a:t>Fermenting usually takes 10 days</a:t>
            </a:r>
          </a:p>
          <a:p>
            <a:r>
              <a:rPr lang="en-US" dirty="0"/>
              <a:t>Creates high protein feed for cattle and pigs </a:t>
            </a:r>
          </a:p>
          <a:p>
            <a:r>
              <a:rPr lang="en-US" dirty="0"/>
              <a:t>Low cost process, especially if ensiled with chicken manure</a:t>
            </a:r>
          </a:p>
          <a:p>
            <a:r>
              <a:rPr lang="en-US" dirty="0"/>
              <a:t>Appropriate containers should be used:</a:t>
            </a:r>
          </a:p>
          <a:p>
            <a:pPr lvl="1"/>
            <a:r>
              <a:rPr lang="en-US" dirty="0"/>
              <a:t>Provide anaerobic (no oxygen) conditions </a:t>
            </a:r>
          </a:p>
          <a:p>
            <a:pPr lvl="1"/>
            <a:r>
              <a:rPr lang="en-US" dirty="0"/>
              <a:t>Made of polythene bags and plastic tube silos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5300D3-5F14-494F-9BA4-7E102DA68D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88D176-F1AE-49D2-BE61-99F18A626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Vine Fermentation</a:t>
            </a:r>
          </a:p>
        </p:txBody>
      </p:sp>
    </p:spTree>
    <p:extLst>
      <p:ext uri="{BB962C8B-B14F-4D97-AF65-F5344CB8AC3E}">
        <p14:creationId xmlns:p14="http://schemas.microsoft.com/office/powerpoint/2010/main" val="188055327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E87F4B-6543-4ED0-A500-A0FECB0978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Step A. Sealing tube and making internal drainage pipe</a:t>
            </a:r>
          </a:p>
          <a:p>
            <a:r>
              <a:rPr lang="en-US" dirty="0"/>
              <a:t>Step B. Fitting and fixing the drainage pipe</a:t>
            </a:r>
          </a:p>
          <a:p>
            <a:r>
              <a:rPr lang="en-US" dirty="0"/>
              <a:t>Step C. Making a compacting drum</a:t>
            </a:r>
          </a:p>
          <a:p>
            <a:r>
              <a:rPr lang="en-US" dirty="0"/>
              <a:t>Step D. Preparing, filling and managing silo</a:t>
            </a:r>
          </a:p>
          <a:p>
            <a:r>
              <a:rPr lang="en-US" dirty="0"/>
              <a:t>Step E. High quality silage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66525A-74EA-40FF-9D54-D642DC2D7B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DAEBE9A-F396-4B19-852A-53A4ABEF1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an Improved Plastic Tube Silo</a:t>
            </a:r>
          </a:p>
        </p:txBody>
      </p:sp>
    </p:spTree>
    <p:extLst>
      <p:ext uri="{BB962C8B-B14F-4D97-AF65-F5344CB8AC3E}">
        <p14:creationId xmlns:p14="http://schemas.microsoft.com/office/powerpoint/2010/main" val="341999446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0AA1D0-BB70-4978-A96B-7FD83AE64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How could nutrient value of the sweetpotato as animal feed be improved?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are the different ways vines could be used as animal feed?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D7F6C4-410D-400F-83E0-ECA08B0B01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51453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/>
              <a:t>In many parts of the world, </a:t>
            </a:r>
            <a:r>
              <a:rPr lang="en-US" dirty="0" err="1"/>
              <a:t>sweetpotato</a:t>
            </a:r>
            <a:r>
              <a:rPr lang="en-US" dirty="0"/>
              <a:t> is widely used as animal feed, while in SSA </a:t>
            </a:r>
            <a:r>
              <a:rPr lang="en-US" dirty="0" err="1"/>
              <a:t>sweetpotato</a:t>
            </a:r>
            <a:r>
              <a:rPr lang="en-US" dirty="0"/>
              <a:t> is reserved for human consumption. This represents an opportunity for feed improvement in SSA.</a:t>
            </a:r>
          </a:p>
          <a:p>
            <a:pPr lvl="0"/>
            <a:r>
              <a:rPr lang="en-US" dirty="0" err="1"/>
              <a:t>Sweetpotato</a:t>
            </a:r>
            <a:r>
              <a:rPr lang="en-US" dirty="0"/>
              <a:t> roots and vines both make nutritious feed for livestock, although roots are usually fed only to pigs, although they also make good feed for other animals such as broiler chickens.</a:t>
            </a:r>
          </a:p>
          <a:p>
            <a:pPr lvl="0"/>
            <a:r>
              <a:rPr lang="en-US" dirty="0" err="1"/>
              <a:t>Sweetpotato</a:t>
            </a:r>
            <a:r>
              <a:rPr lang="en-US" dirty="0"/>
              <a:t> vine can be cut and dried for hay or used as silage.</a:t>
            </a:r>
          </a:p>
          <a:p>
            <a:pPr lvl="0"/>
            <a:r>
              <a:rPr lang="en-US" dirty="0"/>
              <a:t>Roots should be cooked or dried before feeding to help with nutrient absorption.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223372961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B83BF8-B996-4C09-BF4A-C660107ED6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/>
              <a:t>Sweetpotato</a:t>
            </a:r>
            <a:r>
              <a:rPr lang="en-US" dirty="0"/>
              <a:t> vines have far more protein than roots, but amino acids can be added to pellet feeds based on </a:t>
            </a:r>
            <a:r>
              <a:rPr lang="en-US" dirty="0" err="1"/>
              <a:t>sweetpotato</a:t>
            </a:r>
            <a:r>
              <a:rPr lang="en-US" dirty="0"/>
              <a:t> root.</a:t>
            </a:r>
          </a:p>
          <a:p>
            <a:pPr lvl="0"/>
            <a:r>
              <a:rPr lang="en-US" dirty="0"/>
              <a:t>Different planting methods are used to emphasize production of </a:t>
            </a:r>
            <a:r>
              <a:rPr lang="en-US" dirty="0" err="1"/>
              <a:t>sweetpotato</a:t>
            </a:r>
            <a:r>
              <a:rPr lang="en-US" dirty="0"/>
              <a:t> foliage for animal feed.</a:t>
            </a:r>
          </a:p>
          <a:p>
            <a:pPr lvl="0"/>
            <a:r>
              <a:rPr lang="en-US" dirty="0"/>
              <a:t>Fermenting vines creates a very high protein feed for cattle and pigs at a low cost, especially if ensiled with chicken manure.</a:t>
            </a:r>
          </a:p>
          <a:p>
            <a:pPr lvl="0"/>
            <a:r>
              <a:rPr lang="en-US" dirty="0"/>
              <a:t>Containers such as polythene bags and plastic tube silos can be constructed to provide anaerobic (no oxygen) conditions for fermenting feed.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F3DBEB-5135-4A6D-9AC0-67EB46FDAB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3A9A1CD-95D8-40FD-BED3-4230CAD39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 (cont.)</a:t>
            </a:r>
          </a:p>
        </p:txBody>
      </p:sp>
    </p:spTree>
    <p:extLst>
      <p:ext uri="{BB962C8B-B14F-4D97-AF65-F5344CB8AC3E}">
        <p14:creationId xmlns:p14="http://schemas.microsoft.com/office/powerpoint/2010/main" val="384079008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Gender and Diversity Aspects of </a:t>
            </a:r>
            <a:r>
              <a:rPr lang="en-US" dirty="0" err="1"/>
              <a:t>Sweetpotato</a:t>
            </a:r>
            <a:r>
              <a:rPr lang="en-US" dirty="0"/>
              <a:t> Processing and </a:t>
            </a:r>
            <a:r>
              <a:rPr lang="en-US" dirty="0" err="1"/>
              <a:t>Utilisation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887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E39046-05DD-42FF-B8A5-3ED824934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Welcome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1E75A34-43AC-4FEC-8050-35F09F84C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6546F1-4EC4-410A-B850-89F110A79F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During this session, we will cover</a:t>
            </a:r>
            <a:r>
              <a:rPr lang="en-GB" dirty="0"/>
              <a:t> the many delicious, nutritious and potentially profitable food products which can be prepared from orange-fleshed sweetpotato. The use of sweetpotato as animal feed is also discussed</a:t>
            </a:r>
            <a:r>
              <a:rPr lang="en-US" dirty="0"/>
              <a:t>.</a:t>
            </a:r>
          </a:p>
        </p:txBody>
      </p:sp>
      <p:pic>
        <p:nvPicPr>
          <p:cNvPr id="1028" name="Picture 4" descr="https://lh6.googleusercontent.com/yxH1jvsa6CnAwAqUbHQOO9djgErBIyIMhgXWzKrY_Ce3ay5jzUtUPr4jlmZptzNhY_5ACI9bxEt2Qa-aUFXQjNB2Ve-_axmxhK-Uyz4XQow05Q0JnfYpaoXoox4dR4MPHtr4O9Nr">
            <a:extLst>
              <a:ext uri="{FF2B5EF4-FFF2-40B4-BE49-F238E27FC236}">
                <a16:creationId xmlns:a16="http://schemas.microsoft.com/office/drawing/2014/main" id="{B04467F5-27E5-42C3-A4FB-41BAC4BFA24F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12" b="19128"/>
          <a:stretch/>
        </p:blipFill>
        <p:spPr bwMode="auto">
          <a:xfrm>
            <a:off x="0" y="17463"/>
            <a:ext cx="9144000" cy="3878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88165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Discuss gender and diversity issues regarding </a:t>
            </a:r>
            <a:r>
              <a:rPr lang="en-US" dirty="0" err="1"/>
              <a:t>sweetpotato</a:t>
            </a:r>
            <a:r>
              <a:rPr lang="en-US" dirty="0"/>
              <a:t> processing and </a:t>
            </a:r>
            <a:r>
              <a:rPr lang="en-US" dirty="0" err="1"/>
              <a:t>utilisation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Explain the link between local culture and food preference.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60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113099233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CE5E95-CFC3-45E7-8EE6-1DF902E526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Vitamin A consumption and dietary preferences vary by age, gender, workload</a:t>
            </a:r>
          </a:p>
          <a:p>
            <a:r>
              <a:rPr lang="en-US" dirty="0"/>
              <a:t>Local food culture affects recipe and taste preferences</a:t>
            </a:r>
          </a:p>
          <a:p>
            <a:r>
              <a:rPr lang="en-US" dirty="0"/>
              <a:t>Practical information needs to get into the right hands:</a:t>
            </a:r>
          </a:p>
          <a:p>
            <a:pPr lvl="1"/>
            <a:r>
              <a:rPr lang="en-US" dirty="0"/>
              <a:t>Food preparation</a:t>
            </a:r>
          </a:p>
          <a:p>
            <a:pPr lvl="2"/>
            <a:r>
              <a:rPr lang="en-US" dirty="0"/>
              <a:t>E.g. mothers, women</a:t>
            </a:r>
          </a:p>
          <a:p>
            <a:pPr lvl="1"/>
            <a:r>
              <a:rPr lang="en-US" dirty="0"/>
              <a:t>Those who control raw materials and influence consumption</a:t>
            </a:r>
          </a:p>
          <a:p>
            <a:pPr lvl="2"/>
            <a:r>
              <a:rPr lang="en-US" dirty="0"/>
              <a:t>E.g. grandmothers, husbands, wives, traders, community leaders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7F23A2-2ED9-40B9-9A75-910E3C9B57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61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AF155A9-549A-49C7-B223-3E3B419C2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Gender and Diversity Aspects</a:t>
            </a:r>
          </a:p>
        </p:txBody>
      </p:sp>
    </p:spTree>
    <p:extLst>
      <p:ext uri="{BB962C8B-B14F-4D97-AF65-F5344CB8AC3E}">
        <p14:creationId xmlns:p14="http://schemas.microsoft.com/office/powerpoint/2010/main" val="70832955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/>
              <a:t>Nutritional requirements vary by age and gender as well as workload.</a:t>
            </a:r>
          </a:p>
          <a:p>
            <a:pPr lvl="0"/>
            <a:r>
              <a:rPr lang="en-US" dirty="0"/>
              <a:t>Some preparations of </a:t>
            </a:r>
            <a:r>
              <a:rPr lang="en-US" dirty="0" err="1"/>
              <a:t>sweetpotato</a:t>
            </a:r>
            <a:r>
              <a:rPr lang="en-US" dirty="0"/>
              <a:t> are more appealing to one group or individual than to another.</a:t>
            </a:r>
          </a:p>
          <a:p>
            <a:pPr lvl="0"/>
            <a:r>
              <a:rPr lang="en-US" dirty="0"/>
              <a:t>Nutritional and processing information needs to be shared with all parties in a community, whatever their level or type of involvement in processing and food preparation.</a:t>
            </a:r>
            <a:endParaRPr lang="en-US" dirty="0">
              <a:effectLst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62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343316531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6C9F4A-A840-4F52-B487-785E38376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your small groups, using the equipment and ingredients provided, prepare chapatis.</a:t>
            </a:r>
          </a:p>
          <a:p>
            <a:r>
              <a:rPr lang="en-GB" dirty="0"/>
              <a:t>Your facilitator will provide a substitution chart.</a:t>
            </a:r>
          </a:p>
          <a:p>
            <a:r>
              <a:rPr lang="en-GB" dirty="0"/>
              <a:t>You have 2 hours 5 minutes.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116BDA-FF5D-4BED-803D-2F7E9EFD32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Substituting Sweetpotato for Wheat Flour in Chapati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FC4CEC-ED4F-4904-85FE-A76E5EEBAF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E5FEAE-2393-4031-B909-DB31E3BE2612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164355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6C9F4A-A840-4F52-B487-785E38376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your small groups, using the equipment and ingredients provided, prepare sweetpotato juice.</a:t>
            </a:r>
          </a:p>
          <a:p>
            <a:r>
              <a:rPr lang="en-GB" dirty="0"/>
              <a:t>You have 45 minutes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116BDA-FF5D-4BED-803D-2F7E9EFD32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Making Sweetpotato Juice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FC4CEC-ED4F-4904-85FE-A76E5EEBAF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E5FEAE-2393-4031-B909-DB31E3BE2612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711492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6C9F4A-A840-4F52-B487-785E38376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your small groups, using the equipment and ingredients provided, prepare sweetpotato fiossis.</a:t>
            </a:r>
          </a:p>
          <a:p>
            <a:r>
              <a:rPr lang="en-GB" dirty="0"/>
              <a:t>You have </a:t>
            </a:r>
            <a:r>
              <a:rPr lang="en-GB"/>
              <a:t>45 minutes.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116BDA-FF5D-4BED-803D-2F7E9EFD32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Making sweetpotato Fiossis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FC4CEC-ED4F-4904-85FE-A76E5EEBAF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E5FEAE-2393-4031-B909-DB31E3BE2612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865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Process Orange-Fleshed </a:t>
            </a:r>
            <a:r>
              <a:rPr lang="en-GB" dirty="0" err="1"/>
              <a:t>Sweetpotato</a:t>
            </a:r>
            <a:r>
              <a:rPr lang="en-GB" dirty="0"/>
              <a:t>, Retain the Beta-Carotene Content and Add Value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700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Identify the </a:t>
            </a:r>
            <a:r>
              <a:rPr lang="en-US" dirty="0" err="1"/>
              <a:t>sweetpotato</a:t>
            </a:r>
            <a:r>
              <a:rPr lang="en-US" dirty="0"/>
              <a:t> processing practices that best preserve beta-carotene.</a:t>
            </a:r>
          </a:p>
          <a:p>
            <a:pPr lvl="0"/>
            <a:r>
              <a:rPr lang="en-US" dirty="0"/>
              <a:t>Describe the processes of boiling, steaming, roasting, and drying </a:t>
            </a:r>
            <a:r>
              <a:rPr lang="en-US" dirty="0" err="1"/>
              <a:t>sweetpotato</a:t>
            </a:r>
            <a:r>
              <a:rPr lang="en-US" dirty="0"/>
              <a:t> root.</a:t>
            </a:r>
          </a:p>
          <a:p>
            <a:pPr lvl="0"/>
            <a:r>
              <a:rPr lang="en-US" dirty="0"/>
              <a:t>Discuss the pros and cons of peeling </a:t>
            </a:r>
            <a:r>
              <a:rPr lang="en-US" dirty="0" err="1"/>
              <a:t>sweetpotato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Tell how to improve beta-carotene retention within each processing method.</a:t>
            </a:r>
          </a:p>
          <a:p>
            <a:pPr lvl="0"/>
            <a:r>
              <a:rPr lang="en-US" dirty="0"/>
              <a:t>List the three primary orange-fleshed </a:t>
            </a:r>
            <a:r>
              <a:rPr lang="en-US" dirty="0" err="1"/>
              <a:t>sweetpotato</a:t>
            </a:r>
            <a:r>
              <a:rPr lang="en-US" dirty="0"/>
              <a:t> (OFSP) products.</a:t>
            </a:r>
          </a:p>
          <a:p>
            <a:pPr lvl="0"/>
            <a:r>
              <a:rPr lang="en-US" dirty="0"/>
              <a:t>Explain how to add nutritional value to a variety of foods using processed OFSP.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532497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B9E90F8-1D39-4370-AE62-C2F20FE0C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Methods of Preparing OFSP</a:t>
            </a:r>
          </a:p>
        </p:txBody>
      </p:sp>
      <p:pic>
        <p:nvPicPr>
          <p:cNvPr id="8" name="Picture Placeholder 7" descr="A picture containing person, tree, outdoor, table&#10;&#10;Description generated with very high confidence">
            <a:extLst>
              <a:ext uri="{FF2B5EF4-FFF2-40B4-BE49-F238E27FC236}">
                <a16:creationId xmlns:a16="http://schemas.microsoft.com/office/drawing/2014/main" id="{60EAC144-B1A3-4C13-96A2-C1D70015E77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" r="529"/>
          <a:stretch>
            <a:fillRect/>
          </a:stretch>
        </p:blipFill>
        <p:spPr/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C0BAF6-88D0-49FB-B0E5-6058F5D150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8398D4D-759B-4968-BBA8-91349BD2C0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Boiling</a:t>
            </a:r>
          </a:p>
          <a:p>
            <a:pPr lvl="1"/>
            <a:r>
              <a:rPr lang="en-US" dirty="0"/>
              <a:t>Use clean water</a:t>
            </a:r>
          </a:p>
          <a:p>
            <a:pPr lvl="1"/>
            <a:r>
              <a:rPr lang="en-US" dirty="0"/>
              <a:t>Wash roots</a:t>
            </a:r>
          </a:p>
          <a:p>
            <a:pPr lvl="1"/>
            <a:r>
              <a:rPr lang="en-US" dirty="0"/>
              <a:t>Peel roots (optional)</a:t>
            </a:r>
          </a:p>
          <a:p>
            <a:pPr lvl="1"/>
            <a:r>
              <a:rPr lang="en-US" dirty="0"/>
              <a:t>Boil roots until soft</a:t>
            </a:r>
          </a:p>
        </p:txBody>
      </p:sp>
    </p:spTree>
    <p:extLst>
      <p:ext uri="{BB962C8B-B14F-4D97-AF65-F5344CB8AC3E}">
        <p14:creationId xmlns:p14="http://schemas.microsoft.com/office/powerpoint/2010/main" val="3357933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IP-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F1F4D"/>
      </a:accent1>
      <a:accent2>
        <a:srgbClr val="F59A1E"/>
      </a:accent2>
      <a:accent3>
        <a:srgbClr val="A5A5A5"/>
      </a:accent3>
      <a:accent4>
        <a:srgbClr val="FAB414"/>
      </a:accent4>
      <a:accent5>
        <a:srgbClr val="2600FF"/>
      </a:accent5>
      <a:accent6>
        <a:srgbClr val="A6CE3A"/>
      </a:accent6>
      <a:hlink>
        <a:srgbClr val="DE26FF"/>
      </a:hlink>
      <a:folHlink>
        <a:srgbClr val="C70CE8"/>
      </a:folHlink>
    </a:clrScheme>
    <a:fontScheme name="Custom 2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29094</TotalTime>
  <Words>3260</Words>
  <Application>Microsoft Office PowerPoint</Application>
  <PresentationFormat>On-screen Show (4:3)</PresentationFormat>
  <Paragraphs>407</Paragraphs>
  <Slides>65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3" baseType="lpstr">
      <vt:lpstr>Arial</vt:lpstr>
      <vt:lpstr>Cabin</vt:lpstr>
      <vt:lpstr>Calibri</vt:lpstr>
      <vt:lpstr>Century Gothic</vt:lpstr>
      <vt:lpstr>Poppins</vt:lpstr>
      <vt:lpstr>Zilla Slab</vt:lpstr>
      <vt:lpstr>Zilla Slab Light</vt:lpstr>
      <vt:lpstr>Office Theme</vt:lpstr>
      <vt:lpstr>Important!</vt:lpstr>
      <vt:lpstr>Legend</vt:lpstr>
      <vt:lpstr>Legal </vt:lpstr>
      <vt:lpstr>Everything You Ever Wanted to Know About Sweetpotato</vt:lpstr>
      <vt:lpstr>Introduction</vt:lpstr>
      <vt:lpstr>Welcome</vt:lpstr>
      <vt:lpstr>How to Process Orange-Fleshed Sweetpotato, Retain the Beta-Carotene Content and Add Value</vt:lpstr>
      <vt:lpstr>Objectives</vt:lpstr>
      <vt:lpstr>Traditional Methods of Preparing OFSP</vt:lpstr>
      <vt:lpstr>Traditional Methods of Preparing OFSP Cont. </vt:lpstr>
      <vt:lpstr>Traditional Methods of Preparing OFSP (cont.)</vt:lpstr>
      <vt:lpstr>Processes Causing Beta-Carotene Loss</vt:lpstr>
      <vt:lpstr>Methods to Retain Beta-Carotene</vt:lpstr>
      <vt:lpstr>Added Value of Sweetpotato</vt:lpstr>
      <vt:lpstr>PowerPoint Presentation</vt:lpstr>
      <vt:lpstr>Key Points</vt:lpstr>
      <vt:lpstr>Key Points (cont.)</vt:lpstr>
      <vt:lpstr>Sweetpotato Flour Versus Grated Sweetpotato or Sweetpotato Puree</vt:lpstr>
      <vt:lpstr>Objectives</vt:lpstr>
      <vt:lpstr>Grated Sweetpotato</vt:lpstr>
      <vt:lpstr>Sweetpotato Puree</vt:lpstr>
      <vt:lpstr>Sweetpotato Flour</vt:lpstr>
      <vt:lpstr>Sweetpotato Flour Cont.</vt:lpstr>
      <vt:lpstr>Pros and Cons of Processed Sweetpotato </vt:lpstr>
      <vt:lpstr>PowerPoint Presentation</vt:lpstr>
      <vt:lpstr>Key Points</vt:lpstr>
      <vt:lpstr>Using Sweetpotato to Add Nutritional Value at the Household Level</vt:lpstr>
      <vt:lpstr>Objectives</vt:lpstr>
      <vt:lpstr>Emphasising Value for Rural Households</vt:lpstr>
      <vt:lpstr>Incorporating Sweetpotato into Foods </vt:lpstr>
      <vt:lpstr>Incorporating Sweetpotato into Foods Cont. </vt:lpstr>
      <vt:lpstr>Enriched porridges</vt:lpstr>
      <vt:lpstr>PowerPoint Presentation</vt:lpstr>
      <vt:lpstr>Key Points</vt:lpstr>
      <vt:lpstr>How to Cook Delicious Sweetpotato Recipes</vt:lpstr>
      <vt:lpstr>Objectives</vt:lpstr>
      <vt:lpstr>How to Cook Delicious Sweetpotato Recipes</vt:lpstr>
      <vt:lpstr>Recipes</vt:lpstr>
      <vt:lpstr>PowerPoint Presentation</vt:lpstr>
      <vt:lpstr>Key Points</vt:lpstr>
      <vt:lpstr>Large-Scale Commercial Processing of Sweetpotato Products</vt:lpstr>
      <vt:lpstr>Objectives</vt:lpstr>
      <vt:lpstr>OFSP Products in SSA</vt:lpstr>
      <vt:lpstr>OFSP Production in China</vt:lpstr>
      <vt:lpstr>Sweetpotato Production in Other Countries</vt:lpstr>
      <vt:lpstr>PowerPoint Presentation</vt:lpstr>
      <vt:lpstr>Key Points</vt:lpstr>
      <vt:lpstr>Sweetpotato as Animal Feed</vt:lpstr>
      <vt:lpstr>Objectives</vt:lpstr>
      <vt:lpstr>Sweetpotato as Animal Feed</vt:lpstr>
      <vt:lpstr>Sweetpotato as Animal Feed Cont.</vt:lpstr>
      <vt:lpstr>Maximising Nutrient Value</vt:lpstr>
      <vt:lpstr>Vine Feed</vt:lpstr>
      <vt:lpstr>Vine Fermentation</vt:lpstr>
      <vt:lpstr>Building an Improved Plastic Tube Silo</vt:lpstr>
      <vt:lpstr>PowerPoint Presentation</vt:lpstr>
      <vt:lpstr>Key Points</vt:lpstr>
      <vt:lpstr>Key Points (cont.)</vt:lpstr>
      <vt:lpstr>Gender and Diversity Aspects of Sweetpotato Processing and Utilisation</vt:lpstr>
      <vt:lpstr>Objectives</vt:lpstr>
      <vt:lpstr>Gender and Diversity Aspects</vt:lpstr>
      <vt:lpstr>Key Points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Cody Jackson</dc:creator>
  <cp:lastModifiedBy>Kat</cp:lastModifiedBy>
  <cp:revision>1055</cp:revision>
  <dcterms:created xsi:type="dcterms:W3CDTF">2017-08-08T20:14:18Z</dcterms:created>
  <dcterms:modified xsi:type="dcterms:W3CDTF">2018-10-31T21:11:27Z</dcterms:modified>
</cp:coreProperties>
</file>