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2.xml" ContentType="application/vnd.openxmlformats-officedocument.presentationml.comments+xml"/>
  <Override PartName="/ppt/comments/comment3.xml" ContentType="application/vnd.openxmlformats-officedocument.presentationml.comments+xml"/>
  <Override PartName="/ppt/notesSlides/notesSlide4.xml" ContentType="application/vnd.openxmlformats-officedocument.presentationml.notesSlide+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8.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9.xml" ContentType="application/vnd.openxmlformats-officedocument.presentationml.comments+xml"/>
  <Override PartName="/ppt/comments/comment10.xml" ContentType="application/vnd.openxmlformats-officedocument.presentationml.comment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6"/>
  </p:notesMasterIdLst>
  <p:handoutMasterIdLst>
    <p:handoutMasterId r:id="rId87"/>
  </p:handoutMasterIdLst>
  <p:sldIdLst>
    <p:sldId id="955" r:id="rId2"/>
    <p:sldId id="951" r:id="rId3"/>
    <p:sldId id="1835" r:id="rId4"/>
    <p:sldId id="1823" r:id="rId5"/>
    <p:sldId id="1824" r:id="rId6"/>
    <p:sldId id="563" r:id="rId7"/>
    <p:sldId id="1587" r:id="rId8"/>
    <p:sldId id="1588" r:id="rId9"/>
    <p:sldId id="1616" r:id="rId10"/>
    <p:sldId id="1615" r:id="rId11"/>
    <p:sldId id="1617" r:id="rId12"/>
    <p:sldId id="1618" r:id="rId13"/>
    <p:sldId id="1619" r:id="rId14"/>
    <p:sldId id="1620" r:id="rId15"/>
    <p:sldId id="1825" r:id="rId16"/>
    <p:sldId id="1589" r:id="rId17"/>
    <p:sldId id="1614" r:id="rId18"/>
    <p:sldId id="1590" r:id="rId19"/>
    <p:sldId id="1591" r:id="rId20"/>
    <p:sldId id="1622" r:id="rId21"/>
    <p:sldId id="1625" r:id="rId22"/>
    <p:sldId id="1623" r:id="rId23"/>
    <p:sldId id="1624" r:id="rId24"/>
    <p:sldId id="1826" r:id="rId25"/>
    <p:sldId id="1592" r:id="rId26"/>
    <p:sldId id="1593" r:id="rId27"/>
    <p:sldId id="1594" r:id="rId28"/>
    <p:sldId id="1626" r:id="rId29"/>
    <p:sldId id="1627" r:id="rId30"/>
    <p:sldId id="1628" r:id="rId31"/>
    <p:sldId id="1630" r:id="rId32"/>
    <p:sldId id="1629" r:id="rId33"/>
    <p:sldId id="1827" r:id="rId34"/>
    <p:sldId id="1595" r:id="rId35"/>
    <p:sldId id="1596" r:id="rId36"/>
    <p:sldId id="1597" r:id="rId37"/>
    <p:sldId id="1632" r:id="rId38"/>
    <p:sldId id="1633" r:id="rId39"/>
    <p:sldId id="1634" r:id="rId40"/>
    <p:sldId id="1635" r:id="rId41"/>
    <p:sldId id="1636" r:id="rId42"/>
    <p:sldId id="1828" r:id="rId43"/>
    <p:sldId id="1598" r:id="rId44"/>
    <p:sldId id="1599" r:id="rId45"/>
    <p:sldId id="1600" r:id="rId46"/>
    <p:sldId id="1848" r:id="rId47"/>
    <p:sldId id="1639" r:id="rId48"/>
    <p:sldId id="1642" r:id="rId49"/>
    <p:sldId id="1643" r:id="rId50"/>
    <p:sldId id="1640" r:id="rId51"/>
    <p:sldId id="1644" r:id="rId52"/>
    <p:sldId id="1641" r:id="rId53"/>
    <p:sldId id="1829" r:id="rId54"/>
    <p:sldId id="1601" r:id="rId55"/>
    <p:sldId id="1637" r:id="rId56"/>
    <p:sldId id="1602" r:id="rId57"/>
    <p:sldId id="1603" r:id="rId58"/>
    <p:sldId id="1645" r:id="rId59"/>
    <p:sldId id="1646" r:id="rId60"/>
    <p:sldId id="1830" r:id="rId61"/>
    <p:sldId id="1604" r:id="rId62"/>
    <p:sldId id="1605" r:id="rId63"/>
    <p:sldId id="1606" r:id="rId64"/>
    <p:sldId id="1647" r:id="rId65"/>
    <p:sldId id="1648" r:id="rId66"/>
    <p:sldId id="1649" r:id="rId67"/>
    <p:sldId id="1831" r:id="rId68"/>
    <p:sldId id="1607" r:id="rId69"/>
    <p:sldId id="1608" r:id="rId70"/>
    <p:sldId id="1609" r:id="rId71"/>
    <p:sldId id="1650" r:id="rId72"/>
    <p:sldId id="1651" r:id="rId73"/>
    <p:sldId id="1832" r:id="rId74"/>
    <p:sldId id="1610" r:id="rId75"/>
    <p:sldId id="1611" r:id="rId76"/>
    <p:sldId id="1612" r:id="rId77"/>
    <p:sldId id="1652" r:id="rId78"/>
    <p:sldId id="1653" r:id="rId79"/>
    <p:sldId id="1654" r:id="rId80"/>
    <p:sldId id="1833" r:id="rId81"/>
    <p:sldId id="1613" r:id="rId82"/>
    <p:sldId id="1845" r:id="rId83"/>
    <p:sldId id="1846" r:id="rId84"/>
    <p:sldId id="1847" r:id="rId8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ow to Use This Module" id="{9DBEFF19-68A1-4B8D-907E-1D8E76A4DCBE}">
          <p14:sldIdLst>
            <p14:sldId id="955"/>
            <p14:sldId id="951"/>
            <p14:sldId id="1835"/>
          </p14:sldIdLst>
        </p14:section>
        <p14:section name="Introduction" id="{E5B072D4-1A5C-456F-8F89-69AB719C3F82}">
          <p14:sldIdLst>
            <p14:sldId id="1823"/>
            <p14:sldId id="1824"/>
            <p14:sldId id="563"/>
          </p14:sldIdLst>
        </p14:section>
        <p14:section name="Topic 10 - Marketing and Entrepreneurship" id="{52CC2B22-E9E8-463E-9E6C-CC966A09EE65}">
          <p14:sldIdLst>
            <p14:sldId id="1587"/>
            <p14:sldId id="1588"/>
            <p14:sldId id="1616"/>
            <p14:sldId id="1615"/>
            <p14:sldId id="1617"/>
            <p14:sldId id="1618"/>
            <p14:sldId id="1619"/>
            <p14:sldId id="1620"/>
            <p14:sldId id="1825"/>
            <p14:sldId id="1589"/>
            <p14:sldId id="1614"/>
            <p14:sldId id="1590"/>
            <p14:sldId id="1591"/>
            <p14:sldId id="1622"/>
            <p14:sldId id="1625"/>
            <p14:sldId id="1623"/>
            <p14:sldId id="1624"/>
            <p14:sldId id="1826"/>
            <p14:sldId id="1592"/>
            <p14:sldId id="1593"/>
            <p14:sldId id="1594"/>
            <p14:sldId id="1626"/>
            <p14:sldId id="1627"/>
            <p14:sldId id="1628"/>
            <p14:sldId id="1630"/>
            <p14:sldId id="1629"/>
            <p14:sldId id="1827"/>
            <p14:sldId id="1595"/>
            <p14:sldId id="1596"/>
            <p14:sldId id="1597"/>
            <p14:sldId id="1632"/>
            <p14:sldId id="1633"/>
            <p14:sldId id="1634"/>
            <p14:sldId id="1635"/>
            <p14:sldId id="1636"/>
            <p14:sldId id="1828"/>
            <p14:sldId id="1598"/>
            <p14:sldId id="1599"/>
            <p14:sldId id="1600"/>
            <p14:sldId id="1848"/>
            <p14:sldId id="1639"/>
            <p14:sldId id="1642"/>
            <p14:sldId id="1643"/>
            <p14:sldId id="1640"/>
            <p14:sldId id="1644"/>
            <p14:sldId id="1641"/>
            <p14:sldId id="1829"/>
            <p14:sldId id="1601"/>
            <p14:sldId id="1637"/>
            <p14:sldId id="1602"/>
            <p14:sldId id="1603"/>
            <p14:sldId id="1645"/>
            <p14:sldId id="1646"/>
            <p14:sldId id="1830"/>
            <p14:sldId id="1604"/>
            <p14:sldId id="1605"/>
            <p14:sldId id="1606"/>
            <p14:sldId id="1647"/>
            <p14:sldId id="1648"/>
            <p14:sldId id="1649"/>
            <p14:sldId id="1831"/>
            <p14:sldId id="1607"/>
            <p14:sldId id="1608"/>
            <p14:sldId id="1609"/>
            <p14:sldId id="1650"/>
            <p14:sldId id="1651"/>
            <p14:sldId id="1832"/>
            <p14:sldId id="1610"/>
            <p14:sldId id="1611"/>
            <p14:sldId id="1612"/>
            <p14:sldId id="1652"/>
            <p14:sldId id="1653"/>
            <p14:sldId id="1654"/>
            <p14:sldId id="1833"/>
            <p14:sldId id="1613"/>
            <p14:sldId id="1845"/>
            <p14:sldId id="1846"/>
            <p14:sldId id="184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ata" initials="NVA" lastIdx="5" clrIdx="6"/>
  <p:cmAuthor id="1" name="Emil6 Heidkamp" initials="EH" lastIdx="231" clrIdx="0">
    <p:extLst/>
  </p:cmAuthor>
  <p:cmAuthor id="8" name="Kat" initials="KH" lastIdx="20" clrIdx="7">
    <p:extLst>
      <p:ext uri="{19B8F6BF-5375-455C-9EA6-DF929625EA0E}">
        <p15:presenceInfo xmlns:p15="http://schemas.microsoft.com/office/powerpoint/2012/main" userId="Kat" providerId="None"/>
      </p:ext>
    </p:extLst>
  </p:cmAuthor>
  <p:cmAuthor id="2" name="Emilio" initials="E" lastIdx="64" clrIdx="1">
    <p:extLst/>
  </p:cmAuthor>
  <p:cmAuthor id="3" name="Maru, Joyce  (CIP-SSA)" initials="MJ(" lastIdx="30" clrIdx="2">
    <p:extLst/>
  </p:cmAuthor>
  <p:cmAuthor id="4" name="Cody Jackson" initials="CJ" lastIdx="3" clrIdx="3">
    <p:extLst/>
  </p:cmAuthor>
  <p:cmAuthor id="5" name="Cody Jackson" initials="CJ [2]" lastIdx="1" clrIdx="4">
    <p:extLst/>
  </p:cmAuthor>
  <p:cmAuthor id="6" name="Cody Jackson" initials="CJ [3]"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33333"/>
    <a:srgbClr val="886BA7"/>
    <a:srgbClr val="E1EDCE"/>
    <a:srgbClr val="008575"/>
    <a:srgbClr val="E76B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461" autoAdjust="0"/>
    <p:restoredTop sz="61782" autoAdjust="0"/>
  </p:normalViewPr>
  <p:slideViewPr>
    <p:cSldViewPr snapToGrid="0">
      <p:cViewPr varScale="1">
        <p:scale>
          <a:sx n="41" d="100"/>
          <a:sy n="41" d="100"/>
        </p:scale>
        <p:origin x="1824" y="54"/>
      </p:cViewPr>
      <p:guideLst>
        <p:guide orient="horz" pos="2160"/>
        <p:guide pos="2880"/>
      </p:guideLst>
    </p:cSldViewPr>
  </p:slideViewPr>
  <p:notesTextViewPr>
    <p:cViewPr>
      <p:scale>
        <a:sx n="100" d="100"/>
        <a:sy n="100" d="100"/>
      </p:scale>
      <p:origin x="0" y="0"/>
    </p:cViewPr>
  </p:notesTextViewPr>
  <p:notesViewPr>
    <p:cSldViewPr snapToGrid="0">
      <p:cViewPr>
        <p:scale>
          <a:sx n="66" d="100"/>
          <a:sy n="66" d="100"/>
        </p:scale>
        <p:origin x="4212" y="61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commentAuthors" Target="commentAuthors.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8" dt="2018-10-01T09:30:23.196" idx="11">
    <p:pos x="5760" y="0"/>
    <p:text>https://www.flickr.com/photos/106872707@N03/34175216120/in/dateposted/</p:text>
    <p:extLst>
      <p:ext uri="{C676402C-5697-4E1C-873F-D02D1690AC5C}">
        <p15:threadingInfo xmlns:p15="http://schemas.microsoft.com/office/powerpoint/2012/main" timeZoneBias="24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8" dt="2018-10-01T10:12:47.914" idx="20">
    <p:pos x="5760" y="0"/>
    <p:text>https://www.flickr.com/photos/106872707@N03/15091949498/in/dateposted/</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8" dt="2018-10-01T09:32:46.432" idx="12">
    <p:pos x="5760" y="0"/>
    <p:text>https://www.flickr.com/photos/106872707@N03/24372572720/in/dateposted/</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8" dt="2018-10-01T09:35:34.725" idx="13">
    <p:pos x="3290" y="0"/>
    <p:text>https://www.flickr.com/photos/106872707@N03/18455384532/in/dateposted/</p:text>
    <p:extLst>
      <p:ext uri="{C676402C-5697-4E1C-873F-D02D1690AC5C}">
        <p15:threadingInfo xmlns:p15="http://schemas.microsoft.com/office/powerpoint/2012/main" timeZoneBias="24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8" dt="2018-10-01T09:38:05.844" idx="14">
    <p:pos x="5760" y="0"/>
    <p:text>https://www.flickr.com/photos/106872707@N03/15648434945/in/dateposted/</p:text>
    <p:extLst>
      <p:ext uri="{C676402C-5697-4E1C-873F-D02D1690AC5C}">
        <p15:threadingInfo xmlns:p15="http://schemas.microsoft.com/office/powerpoint/2012/main" timeZoneBias="24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8" dt="2018-10-01T09:39:22.607" idx="15">
    <p:pos x="10" y="10"/>
    <p:text>https://www.flickr.com/photos/106872707@N03/43101429822/in/photostream/</p:text>
    <p:extLst>
      <p:ext uri="{C676402C-5697-4E1C-873F-D02D1690AC5C}">
        <p15:threadingInfo xmlns:p15="http://schemas.microsoft.com/office/powerpoint/2012/main" timeZoneBias="24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8" dt="2018-10-01T09:41:31.130" idx="16">
    <p:pos x="5760" y="0"/>
    <p:text>https://www.flickr.com/photos/106872707@N03/22715162466/in/dateposted/</p:text>
    <p:extLst>
      <p:ext uri="{C676402C-5697-4E1C-873F-D02D1690AC5C}">
        <p15:threadingInfo xmlns:p15="http://schemas.microsoft.com/office/powerpoint/2012/main" timeZoneBias="24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8" dt="2018-10-01T10:03:45.454" idx="17">
    <p:pos x="5760" y="0"/>
    <p:text>https://www.flickr.com/photos/106872707@N03/18453573731/in/dateposted/</p:text>
    <p:extLst>
      <p:ext uri="{C676402C-5697-4E1C-873F-D02D1690AC5C}">
        <p15:threadingInfo xmlns:p15="http://schemas.microsoft.com/office/powerpoint/2012/main" timeZoneBias="24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8" dt="2018-10-01T10:06:22.179" idx="18">
    <p:pos x="3290" y="0"/>
    <p:text>https://www.flickr.com/photos/106872707@N03/18035691368/in/dateposted/</p:text>
    <p:extLst>
      <p:ext uri="{C676402C-5697-4E1C-873F-D02D1690AC5C}">
        <p15:threadingInfo xmlns:p15="http://schemas.microsoft.com/office/powerpoint/2012/main" timeZoneBias="24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8" dt="2018-10-01T10:08:31.557" idx="19">
    <p:pos x="3290" y="0"/>
    <p:text>https://www.flickr.com/photos/106872707@N03/18017111990/in/dateposted/</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2AE83D8-2821-487E-8826-60D772DC017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B41994F-838A-4D48-BBCB-C629E73323E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DD8A3F-9B52-4D9F-84D3-1BC439CF3B70}" type="datetimeFigureOut">
              <a:rPr lang="en-US" smtClean="0"/>
              <a:t>10/26/2018</a:t>
            </a:fld>
            <a:endParaRPr lang="en-US"/>
          </a:p>
        </p:txBody>
      </p:sp>
      <p:sp>
        <p:nvSpPr>
          <p:cNvPr id="4" name="Footer Placeholder 3">
            <a:extLst>
              <a:ext uri="{FF2B5EF4-FFF2-40B4-BE49-F238E27FC236}">
                <a16:creationId xmlns:a16="http://schemas.microsoft.com/office/drawing/2014/main" id="{C31C250E-FF2D-42A3-870B-91FCEEC2AD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0FDF72F-1C19-447A-87D0-AE6AA504BF3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DA8A20-B5D0-4682-9D03-2B7372A04710}" type="slidenum">
              <a:rPr lang="en-US" smtClean="0"/>
              <a:t>‹#›</a:t>
            </a:fld>
            <a:endParaRPr lang="en-US"/>
          </a:p>
        </p:txBody>
      </p:sp>
    </p:spTree>
    <p:extLst>
      <p:ext uri="{BB962C8B-B14F-4D97-AF65-F5344CB8AC3E}">
        <p14:creationId xmlns:p14="http://schemas.microsoft.com/office/powerpoint/2010/main" val="2207668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DDEC07-A887-594C-B263-2F0C902F0C4F}" type="datetimeFigureOut">
              <a:rPr lang="en-US" smtClean="0"/>
              <a:t>10/26/2018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D417B8-D098-B945-9F65-129BF0C78760}" type="slidenum">
              <a:rPr lang="en-US" smtClean="0"/>
              <a:t>‹#›</a:t>
            </a:fld>
            <a:endParaRPr lang="en-US"/>
          </a:p>
        </p:txBody>
      </p:sp>
    </p:spTree>
    <p:extLst>
      <p:ext uri="{BB962C8B-B14F-4D97-AF65-F5344CB8AC3E}">
        <p14:creationId xmlns:p14="http://schemas.microsoft.com/office/powerpoint/2010/main" val="10038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D417B8-D098-B945-9F65-129BF0C78760}" type="slidenum">
              <a:rPr lang="en-US" smtClean="0"/>
              <a:t>6</a:t>
            </a:fld>
            <a:endParaRPr lang="en-US"/>
          </a:p>
        </p:txBody>
      </p:sp>
    </p:spTree>
    <p:extLst>
      <p:ext uri="{BB962C8B-B14F-4D97-AF65-F5344CB8AC3E}">
        <p14:creationId xmlns:p14="http://schemas.microsoft.com/office/powerpoint/2010/main" val="1528721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Answers</a:t>
            </a:r>
          </a:p>
          <a:p>
            <a:endParaRPr lang="en-US" sz="1200" dirty="0"/>
          </a:p>
          <a:p>
            <a:pPr marL="228600" indent="-228600">
              <a:buFont typeface="+mj-lt"/>
              <a:buAutoNum type="arabicPeriod"/>
            </a:pPr>
            <a:r>
              <a:rPr lang="en-US" sz="1200" dirty="0"/>
              <a:t>Who is involved; What these players do, how and when; What constraints they face; Who makes decisions; Who reaps what benefits</a:t>
            </a:r>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80</a:t>
            </a:fld>
            <a:endParaRPr lang="en-US"/>
          </a:p>
        </p:txBody>
      </p:sp>
    </p:spTree>
    <p:extLst>
      <p:ext uri="{BB962C8B-B14F-4D97-AF65-F5344CB8AC3E}">
        <p14:creationId xmlns:p14="http://schemas.microsoft.com/office/powerpoint/2010/main" val="468053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US" dirty="0"/>
              <a:t>Large root size; </a:t>
            </a:r>
            <a:r>
              <a:rPr lang="en-US" dirty="0" err="1"/>
              <a:t>Colour</a:t>
            </a:r>
            <a:r>
              <a:rPr lang="en-US" dirty="0"/>
              <a:t>; Taste; Texture; </a:t>
            </a:r>
            <a:r>
              <a:rPr lang="en-US" dirty="0" err="1"/>
              <a:t>Fibre</a:t>
            </a:r>
            <a:r>
              <a:rPr lang="en-US" dirty="0"/>
              <a:t> content; Price; Shape; Freshness</a:t>
            </a:r>
          </a:p>
          <a:p>
            <a:pPr marL="228600" indent="-228600">
              <a:buFont typeface="+mj-lt"/>
              <a:buAutoNum type="arabicPeriod"/>
            </a:pPr>
            <a:r>
              <a:rPr lang="en-US" dirty="0"/>
              <a:t>High costs due to Bulkiness, Perishability, Discontinuous and geographically fragmented supply; Transport costs; Taxation; Sweetpotato stuffed in large extended bags makes them Difficult to carry and Causes bruising and damage, which lowers quality and shortens shelf-life; Reliance on traders and </a:t>
            </a:r>
            <a:r>
              <a:rPr lang="en-US" dirty="0" err="1"/>
              <a:t>neighbours</a:t>
            </a:r>
            <a:r>
              <a:rPr lang="en-US" dirty="0"/>
              <a:t> to check market prices</a:t>
            </a:r>
          </a:p>
          <a:p>
            <a:pPr marL="228600" indent="-228600">
              <a:buFont typeface="+mj-lt"/>
              <a:buAutoNum type="arabicPeriod"/>
            </a:pPr>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15</a:t>
            </a:fld>
            <a:endParaRPr lang="en-US"/>
          </a:p>
        </p:txBody>
      </p:sp>
    </p:spTree>
    <p:extLst>
      <p:ext uri="{BB962C8B-B14F-4D97-AF65-F5344CB8AC3E}">
        <p14:creationId xmlns:p14="http://schemas.microsoft.com/office/powerpoint/2010/main" val="454424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GB" dirty="0"/>
              <a:t>Market research, product development, marketing mix, market monitoring</a:t>
            </a:r>
          </a:p>
          <a:p>
            <a:pPr marL="228600" indent="-228600">
              <a:buFont typeface="+mj-lt"/>
              <a:buAutoNum type="arabicPeriod"/>
            </a:pPr>
            <a:r>
              <a:rPr lang="en-GB" dirty="0"/>
              <a:t>Produce, price, promotion, place, people</a:t>
            </a:r>
          </a:p>
        </p:txBody>
      </p:sp>
      <p:sp>
        <p:nvSpPr>
          <p:cNvPr id="4" name="Slide Number Placeholder 3"/>
          <p:cNvSpPr>
            <a:spLocks noGrp="1"/>
          </p:cNvSpPr>
          <p:nvPr>
            <p:ph type="sldNum" sz="quarter" idx="10"/>
          </p:nvPr>
        </p:nvSpPr>
        <p:spPr/>
        <p:txBody>
          <a:bodyPr/>
          <a:lstStyle/>
          <a:p>
            <a:fld id="{5CD417B8-D098-B945-9F65-129BF0C78760}" type="slidenum">
              <a:rPr lang="en-US" smtClean="0"/>
              <a:t>24</a:t>
            </a:fld>
            <a:endParaRPr lang="en-US"/>
          </a:p>
        </p:txBody>
      </p:sp>
    </p:spTree>
    <p:extLst>
      <p:ext uri="{BB962C8B-B14F-4D97-AF65-F5344CB8AC3E}">
        <p14:creationId xmlns:p14="http://schemas.microsoft.com/office/powerpoint/2010/main" val="3835281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GB" dirty="0"/>
              <a:t>Motivation, discipline, decision-making, resourcefulness, building trust, ability to adapt, persuasiveness</a:t>
            </a:r>
          </a:p>
          <a:p>
            <a:pPr marL="228600" indent="-228600">
              <a:buFont typeface="+mj-lt"/>
              <a:buAutoNum type="arabicPeriod"/>
            </a:pPr>
            <a:r>
              <a:rPr lang="en-US" dirty="0"/>
              <a:t>Culture; Education; Societal history; Finance availability; Location; Government policies; Institutions: NGOs, </a:t>
            </a:r>
            <a:r>
              <a:rPr lang="en-US" dirty="0" err="1"/>
              <a:t>labour</a:t>
            </a:r>
            <a:r>
              <a:rPr lang="en-US" dirty="0"/>
              <a:t> market, etc.</a:t>
            </a:r>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33</a:t>
            </a:fld>
            <a:endParaRPr lang="en-US"/>
          </a:p>
        </p:txBody>
      </p:sp>
    </p:spTree>
    <p:extLst>
      <p:ext uri="{BB962C8B-B14F-4D97-AF65-F5344CB8AC3E}">
        <p14:creationId xmlns:p14="http://schemas.microsoft.com/office/powerpoint/2010/main" val="1990060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GB" dirty="0"/>
              <a:t>Tangible, intangible (services), mix of the two</a:t>
            </a:r>
          </a:p>
          <a:p>
            <a:pPr marL="228600" indent="-228600">
              <a:buAutoNum type="arabicPeriod"/>
            </a:pPr>
            <a:r>
              <a:rPr lang="en-US" sz="1200" dirty="0"/>
              <a:t>Farmers, </a:t>
            </a:r>
            <a:r>
              <a:rPr lang="en-US" sz="1200" dirty="0" err="1"/>
              <a:t>extensionists</a:t>
            </a:r>
            <a:r>
              <a:rPr lang="en-US" sz="1200" dirty="0"/>
              <a:t>, brokers, retailers, wholesalers, processors, consumers</a:t>
            </a:r>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42</a:t>
            </a:fld>
            <a:endParaRPr lang="en-US"/>
          </a:p>
        </p:txBody>
      </p:sp>
    </p:spTree>
    <p:extLst>
      <p:ext uri="{BB962C8B-B14F-4D97-AF65-F5344CB8AC3E}">
        <p14:creationId xmlns:p14="http://schemas.microsoft.com/office/powerpoint/2010/main" val="2805910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a:t>
            </a:r>
          </a:p>
          <a:p>
            <a:endParaRPr lang="en-GB" dirty="0"/>
          </a:p>
          <a:p>
            <a:pPr marL="228600" indent="-228600">
              <a:buFont typeface="+mj-lt"/>
              <a:buAutoNum type="arabicPeriod"/>
            </a:pPr>
            <a:r>
              <a:rPr lang="en-GB" dirty="0"/>
              <a:t>Farmer, broker/assembler, wholesaler, transporter, retailer, consumer, agribusiness service provider, traders, processors/millers</a:t>
            </a:r>
          </a:p>
          <a:p>
            <a:pPr marL="228600" indent="-228600">
              <a:buFont typeface="+mj-lt"/>
              <a:buAutoNum type="arabicPeriod"/>
            </a:pPr>
            <a:r>
              <a:rPr lang="en-GB" dirty="0"/>
              <a:t>1) Get to know different actors; 2) Analyse potential joint business opportunities 3) Implement join market innovations</a:t>
            </a:r>
          </a:p>
        </p:txBody>
      </p:sp>
      <p:sp>
        <p:nvSpPr>
          <p:cNvPr id="4" name="Slide Number Placeholder 3"/>
          <p:cNvSpPr>
            <a:spLocks noGrp="1"/>
          </p:cNvSpPr>
          <p:nvPr>
            <p:ph type="sldNum" sz="quarter" idx="10"/>
          </p:nvPr>
        </p:nvSpPr>
        <p:spPr/>
        <p:txBody>
          <a:bodyPr/>
          <a:lstStyle/>
          <a:p>
            <a:fld id="{5CD417B8-D098-B945-9F65-129BF0C78760}" type="slidenum">
              <a:rPr lang="en-US" smtClean="0"/>
              <a:t>53</a:t>
            </a:fld>
            <a:endParaRPr lang="en-US"/>
          </a:p>
        </p:txBody>
      </p:sp>
    </p:spTree>
    <p:extLst>
      <p:ext uri="{BB962C8B-B14F-4D97-AF65-F5344CB8AC3E}">
        <p14:creationId xmlns:p14="http://schemas.microsoft.com/office/powerpoint/2010/main" val="2074901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endParaRPr lang="en-GB" dirty="0"/>
          </a:p>
          <a:p>
            <a:endParaRPr lang="en-GB" dirty="0"/>
          </a:p>
          <a:p>
            <a:pPr marL="228600" lvl="0" indent="-228600">
              <a:buFont typeface="+mj-lt"/>
              <a:buAutoNum type="arabicPeriod"/>
            </a:pPr>
            <a:r>
              <a:rPr lang="en-US" dirty="0"/>
              <a:t>Supply a larger volume (product); Supply </a:t>
            </a:r>
            <a:r>
              <a:rPr lang="en-US" dirty="0" err="1"/>
              <a:t>sweetpotato</a:t>
            </a:r>
            <a:r>
              <a:rPr lang="en-US" dirty="0"/>
              <a:t> consistently (promotion); Gain a better bargaining position (price); Build good relationship with traders (people); Improve the quality of products (product); Take advantage of extension services (place)</a:t>
            </a:r>
          </a:p>
          <a:p>
            <a:pPr marL="228600" indent="-228600">
              <a:buFont typeface="+mj-lt"/>
              <a:buAutoNum type="arabicPeriod"/>
            </a:pPr>
            <a:r>
              <a:rPr lang="en-US" dirty="0"/>
              <a:t>Procedures like supplier registration and payment can be extremely slow; Facilitating contracts between buyers and farmers can be difficult to enforce in Sub-Saharan Africa</a:t>
            </a:r>
            <a:r>
              <a:rPr lang="en-GB" dirty="0"/>
              <a:t>, side-selling can emerge.</a:t>
            </a:r>
            <a:endParaRPr lang="en-US" dirty="0"/>
          </a:p>
        </p:txBody>
      </p:sp>
      <p:sp>
        <p:nvSpPr>
          <p:cNvPr id="4" name="Slide Number Placeholder 3"/>
          <p:cNvSpPr>
            <a:spLocks noGrp="1"/>
          </p:cNvSpPr>
          <p:nvPr>
            <p:ph type="sldNum" sz="quarter" idx="10"/>
          </p:nvPr>
        </p:nvSpPr>
        <p:spPr/>
        <p:txBody>
          <a:bodyPr/>
          <a:lstStyle/>
          <a:p>
            <a:fld id="{5CD417B8-D098-B945-9F65-129BF0C78760}" type="slidenum">
              <a:rPr lang="en-US" smtClean="0"/>
              <a:t>60</a:t>
            </a:fld>
            <a:endParaRPr lang="en-US"/>
          </a:p>
        </p:txBody>
      </p:sp>
    </p:spTree>
    <p:extLst>
      <p:ext uri="{BB962C8B-B14F-4D97-AF65-F5344CB8AC3E}">
        <p14:creationId xmlns:p14="http://schemas.microsoft.com/office/powerpoint/2010/main" val="737458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GB" dirty="0"/>
              <a:t>Keeping records, calculating production costs, producing enough to each and sell the surplus, noting problems during a season</a:t>
            </a:r>
          </a:p>
          <a:p>
            <a:pPr marL="228600" indent="-228600">
              <a:buAutoNum type="arabicPeriod"/>
            </a:pPr>
            <a:r>
              <a:rPr lang="en-US" dirty="0"/>
              <a:t>Cost of inputs, Transport costs, Marketing costs; How much harvested in </a:t>
            </a:r>
            <a:r>
              <a:rPr lang="en-US" dirty="0" err="1"/>
              <a:t>kgs</a:t>
            </a:r>
            <a:r>
              <a:rPr lang="en-US" dirty="0"/>
              <a:t>; How much sold; Amount of sweetpotato lost; Gross revenue; net return to family </a:t>
            </a:r>
            <a:r>
              <a:rPr lang="en-US" dirty="0" err="1"/>
              <a:t>labour</a:t>
            </a:r>
            <a:r>
              <a:rPr lang="en-US" dirty="0"/>
              <a:t>: Total revenue minus total cost</a:t>
            </a:r>
          </a:p>
          <a:p>
            <a:pPr marL="228600" indent="-228600">
              <a:buAutoNum type="arabicPeriod"/>
            </a:pPr>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67</a:t>
            </a:fld>
            <a:endParaRPr lang="en-US"/>
          </a:p>
        </p:txBody>
      </p:sp>
    </p:spTree>
    <p:extLst>
      <p:ext uri="{BB962C8B-B14F-4D97-AF65-F5344CB8AC3E}">
        <p14:creationId xmlns:p14="http://schemas.microsoft.com/office/powerpoint/2010/main" val="15930386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US" dirty="0"/>
              <a:t>Unreliability of supply; Poor quality of product; High </a:t>
            </a:r>
            <a:r>
              <a:rPr lang="en-US" dirty="0" err="1"/>
              <a:t>labour</a:t>
            </a:r>
            <a:r>
              <a:rPr lang="en-US" dirty="0"/>
              <a:t> inputs for washing, peeling and chipping; Low price compared to fresh roots; Lack of technology; Organizational constraints</a:t>
            </a:r>
          </a:p>
          <a:p>
            <a:pPr marL="228600" indent="-228600">
              <a:buFont typeface="+mj-lt"/>
              <a:buAutoNum type="arabicPeriod"/>
            </a:pPr>
            <a:r>
              <a:rPr lang="en-US" dirty="0"/>
              <a:t>Chips and flour</a:t>
            </a:r>
          </a:p>
          <a:p>
            <a:pPr marL="228600" indent="-228600">
              <a:buFont typeface="+mj-lt"/>
              <a:buAutoNum type="arabicPeriod"/>
            </a:pPr>
            <a:r>
              <a:rPr lang="en-US" dirty="0"/>
              <a:t>Snacks, crackers, cereals and juice</a:t>
            </a:r>
          </a:p>
          <a:p>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73</a:t>
            </a:fld>
            <a:endParaRPr lang="en-US"/>
          </a:p>
        </p:txBody>
      </p:sp>
    </p:spTree>
    <p:extLst>
      <p:ext uri="{BB962C8B-B14F-4D97-AF65-F5344CB8AC3E}">
        <p14:creationId xmlns:p14="http://schemas.microsoft.com/office/powerpoint/2010/main" val="412929941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BB2DEA-81F3-4769-9579-6D62B2167017}"/>
              </a:ext>
            </a:extLst>
          </p:cNvPr>
          <p:cNvSpPr/>
          <p:nvPr userDrawn="1"/>
        </p:nvSpPr>
        <p:spPr>
          <a:xfrm>
            <a:off x="19647" y="4505721"/>
            <a:ext cx="9144001" cy="23522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643B310-965F-4E6E-8354-883EF474D11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722502"/>
            <a:ext cx="9144000" cy="163739"/>
          </a:xfrm>
          <a:prstGeom prst="rect">
            <a:avLst/>
          </a:prstGeom>
        </p:spPr>
      </p:pic>
      <p:sp>
        <p:nvSpPr>
          <p:cNvPr id="25" name="Subtitle 2">
            <a:extLst>
              <a:ext uri="{FF2B5EF4-FFF2-40B4-BE49-F238E27FC236}">
                <a16:creationId xmlns:a16="http://schemas.microsoft.com/office/drawing/2014/main" id="{18A2089C-B10D-4E82-939A-1E05D3333DD4}"/>
              </a:ext>
            </a:extLst>
          </p:cNvPr>
          <p:cNvSpPr>
            <a:spLocks noGrp="1"/>
          </p:cNvSpPr>
          <p:nvPr>
            <p:ph type="subTitle" idx="1" hasCustomPrompt="1"/>
          </p:nvPr>
        </p:nvSpPr>
        <p:spPr>
          <a:xfrm>
            <a:off x="2001489" y="5297395"/>
            <a:ext cx="6858000" cy="512184"/>
          </a:xfrm>
        </p:spPr>
        <p:txBody>
          <a:bodyPr/>
          <a:lstStyle>
            <a:lvl1pPr marL="0" indent="0" algn="r">
              <a:buNone/>
              <a:defRPr sz="2400">
                <a:solidFill>
                  <a:schemeClr val="accent6">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
        <p:nvSpPr>
          <p:cNvPr id="26" name="Title 6">
            <a:extLst>
              <a:ext uri="{FF2B5EF4-FFF2-40B4-BE49-F238E27FC236}">
                <a16:creationId xmlns:a16="http://schemas.microsoft.com/office/drawing/2014/main" id="{26EA2A66-5F12-407C-B361-64AC2287A1DE}"/>
              </a:ext>
            </a:extLst>
          </p:cNvPr>
          <p:cNvSpPr>
            <a:spLocks noGrp="1"/>
          </p:cNvSpPr>
          <p:nvPr>
            <p:ph type="title" hasCustomPrompt="1"/>
          </p:nvPr>
        </p:nvSpPr>
        <p:spPr>
          <a:xfrm>
            <a:off x="337625" y="4379101"/>
            <a:ext cx="8521864" cy="832189"/>
          </a:xfrm>
        </p:spPr>
        <p:txBody>
          <a:bodyPr>
            <a:noAutofit/>
          </a:bodyPr>
          <a:lstStyle>
            <a:lvl1pPr algn="r">
              <a:defRPr sz="4000">
                <a:latin typeface="Cabin" panose="00000500000000000000" pitchFamily="2" charset="0"/>
              </a:defRPr>
            </a:lvl1pPr>
          </a:lstStyle>
          <a:p>
            <a:r>
              <a:rPr lang="en-US" dirty="0"/>
              <a:t>Enter the Title Text Here</a:t>
            </a:r>
          </a:p>
        </p:txBody>
      </p:sp>
      <p:pic>
        <p:nvPicPr>
          <p:cNvPr id="7" name="Picture 4">
            <a:extLst>
              <a:ext uri="{FF2B5EF4-FFF2-40B4-BE49-F238E27FC236}">
                <a16:creationId xmlns:a16="http://schemas.microsoft.com/office/drawing/2014/main" id="{7217EA2E-17CB-4B37-A17E-A43935EE8492}"/>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36962"/>
          <a:stretch/>
        </p:blipFill>
        <p:spPr bwMode="auto">
          <a:xfrm>
            <a:off x="2914" y="-1"/>
            <a:ext cx="9138172" cy="423308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C81163B1-9DF1-4777-837E-65001DD6E1C2}"/>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66839" y="6024657"/>
            <a:ext cx="615315" cy="629285"/>
          </a:xfrm>
          <a:prstGeom prst="rect">
            <a:avLst/>
          </a:prstGeom>
          <a:noFill/>
        </p:spPr>
      </p:pic>
      <p:pic>
        <p:nvPicPr>
          <p:cNvPr id="9" name="Picture 8">
            <a:extLst>
              <a:ext uri="{FF2B5EF4-FFF2-40B4-BE49-F238E27FC236}">
                <a16:creationId xmlns:a16="http://schemas.microsoft.com/office/drawing/2014/main" id="{F4255E94-FE9E-4D18-B835-C22E90216152}"/>
              </a:ext>
            </a:extLst>
          </p:cNvPr>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982179" y="6039262"/>
            <a:ext cx="628650" cy="544830"/>
          </a:xfrm>
          <a:prstGeom prst="rect">
            <a:avLst/>
          </a:prstGeom>
          <a:noFill/>
        </p:spPr>
      </p:pic>
      <p:pic>
        <p:nvPicPr>
          <p:cNvPr id="10" name="Picture 9">
            <a:extLst>
              <a:ext uri="{FF2B5EF4-FFF2-40B4-BE49-F238E27FC236}">
                <a16:creationId xmlns:a16="http://schemas.microsoft.com/office/drawing/2014/main" id="{598863D7-F237-4E39-82E4-A2166520A139}"/>
              </a:ext>
            </a:extLst>
          </p:cNvPr>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5850224" y="6096412"/>
            <a:ext cx="1187450" cy="455295"/>
          </a:xfrm>
          <a:prstGeom prst="rect">
            <a:avLst/>
          </a:prstGeom>
          <a:noFill/>
        </p:spPr>
      </p:pic>
      <p:pic>
        <p:nvPicPr>
          <p:cNvPr id="11" name="Picture 10">
            <a:extLst>
              <a:ext uri="{FF2B5EF4-FFF2-40B4-BE49-F238E27FC236}">
                <a16:creationId xmlns:a16="http://schemas.microsoft.com/office/drawing/2014/main" id="{191CA28C-1170-4373-966B-3524343B64B9}"/>
              </a:ext>
            </a:extLst>
          </p:cNvPr>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182454" y="5858287"/>
            <a:ext cx="837565" cy="838200"/>
          </a:xfrm>
          <a:prstGeom prst="rect">
            <a:avLst/>
          </a:prstGeom>
          <a:noFill/>
        </p:spPr>
      </p:pic>
      <p:pic>
        <p:nvPicPr>
          <p:cNvPr id="12" name="Picture 11">
            <a:extLst>
              <a:ext uri="{FF2B5EF4-FFF2-40B4-BE49-F238E27FC236}">
                <a16:creationId xmlns:a16="http://schemas.microsoft.com/office/drawing/2014/main" id="{C84A5E88-022F-4E16-89D7-936498C2F8F7}"/>
              </a:ext>
            </a:extLst>
          </p:cNvPr>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107014" y="5901467"/>
            <a:ext cx="752475" cy="703580"/>
          </a:xfrm>
          <a:prstGeom prst="rect">
            <a:avLst/>
          </a:prstGeom>
          <a:noFill/>
        </p:spPr>
      </p:pic>
      <p:pic>
        <p:nvPicPr>
          <p:cNvPr id="13" name="Picture 12">
            <a:extLst>
              <a:ext uri="{FF2B5EF4-FFF2-40B4-BE49-F238E27FC236}">
                <a16:creationId xmlns:a16="http://schemas.microsoft.com/office/drawing/2014/main" id="{7F0F6B07-307B-4261-B8EE-E1102DFF8727}"/>
              </a:ext>
            </a:extLst>
          </p:cNvPr>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409284" y="5803522"/>
            <a:ext cx="612775" cy="878205"/>
          </a:xfrm>
          <a:prstGeom prst="rect">
            <a:avLst/>
          </a:prstGeom>
          <a:noFill/>
        </p:spPr>
      </p:pic>
    </p:spTree>
    <p:extLst>
      <p:ext uri="{BB962C8B-B14F-4D97-AF65-F5344CB8AC3E}">
        <p14:creationId xmlns:p14="http://schemas.microsoft.com/office/powerpoint/2010/main" val="461286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C67004-132D-426F-ABC3-4310C7E9FC52}"/>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65142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2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0AF2495D-1C5E-404B-AA92-A93B68882B87}"/>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744171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3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A22267C4-F00C-4C1A-9E92-3E9CBEB45AB3}"/>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1061982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8B2F692C-5600-4C6C-B7D9-799AB79AB40A}"/>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7397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7" name="Group 6">
            <a:extLst>
              <a:ext uri="{FF2B5EF4-FFF2-40B4-BE49-F238E27FC236}">
                <a16:creationId xmlns:a16="http://schemas.microsoft.com/office/drawing/2014/main" id="{92996539-6967-46A7-AE73-11A38C2067C3}"/>
              </a:ext>
            </a:extLst>
          </p:cNvPr>
          <p:cNvGrpSpPr/>
          <p:nvPr userDrawn="1"/>
        </p:nvGrpSpPr>
        <p:grpSpPr>
          <a:xfrm>
            <a:off x="7765026" y="319558"/>
            <a:ext cx="762934" cy="652909"/>
            <a:chOff x="4330700" y="983788"/>
            <a:chExt cx="3987800" cy="3412707"/>
          </a:xfrm>
        </p:grpSpPr>
        <p:grpSp>
          <p:nvGrpSpPr>
            <p:cNvPr id="8" name="Group 7">
              <a:extLst>
                <a:ext uri="{FF2B5EF4-FFF2-40B4-BE49-F238E27FC236}">
                  <a16:creationId xmlns:a16="http://schemas.microsoft.com/office/drawing/2014/main" id="{5B665B30-BDAD-4E11-A423-C881AE0397DE}"/>
                </a:ext>
              </a:extLst>
            </p:cNvPr>
            <p:cNvGrpSpPr/>
            <p:nvPr userDrawn="1"/>
          </p:nvGrpSpPr>
          <p:grpSpPr>
            <a:xfrm>
              <a:off x="4889500" y="1933170"/>
              <a:ext cx="2870200" cy="2184400"/>
              <a:chOff x="4889500" y="1933170"/>
              <a:chExt cx="2870200" cy="2184400"/>
            </a:xfrm>
          </p:grpSpPr>
          <p:sp>
            <p:nvSpPr>
              <p:cNvPr id="10" name="Freeform 6">
                <a:extLst>
                  <a:ext uri="{FF2B5EF4-FFF2-40B4-BE49-F238E27FC236}">
                    <a16:creationId xmlns:a16="http://schemas.microsoft.com/office/drawing/2014/main" id="{59F760CF-C2E3-4F5A-9BED-836295163BA4}"/>
                  </a:ext>
                </a:extLst>
              </p:cNvPr>
              <p:cNvSpPr/>
              <p:nvPr userDrawn="1"/>
            </p:nvSpPr>
            <p:spPr>
              <a:xfrm>
                <a:off x="5816600" y="19331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7">
                <a:extLst>
                  <a:ext uri="{FF2B5EF4-FFF2-40B4-BE49-F238E27FC236}">
                    <a16:creationId xmlns:a16="http://schemas.microsoft.com/office/drawing/2014/main" id="{DCF09170-BE5B-4BF9-AA48-5EEE1743BC81}"/>
                  </a:ext>
                </a:extLst>
              </p:cNvPr>
              <p:cNvSpPr/>
              <p:nvPr userDrawn="1"/>
            </p:nvSpPr>
            <p:spPr>
              <a:xfrm>
                <a:off x="4889500" y="35333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8">
                <a:extLst>
                  <a:ext uri="{FF2B5EF4-FFF2-40B4-BE49-F238E27FC236}">
                    <a16:creationId xmlns:a16="http://schemas.microsoft.com/office/drawing/2014/main" id="{D2D1400D-7E77-4025-9BF6-AB039DF52F2F}"/>
                  </a:ext>
                </a:extLst>
              </p:cNvPr>
              <p:cNvSpPr/>
              <p:nvPr userDrawn="1"/>
            </p:nvSpPr>
            <p:spPr>
              <a:xfrm>
                <a:off x="6743700" y="35460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8">
              <a:extLst>
                <a:ext uri="{FF2B5EF4-FFF2-40B4-BE49-F238E27FC236}">
                  <a16:creationId xmlns:a16="http://schemas.microsoft.com/office/drawing/2014/main" id="{BA8E30E1-FE95-41B1-81D7-06888AEC7E77}"/>
                </a:ext>
              </a:extLst>
            </p:cNvPr>
            <p:cNvPicPr>
              <a:picLocks noChangeAspect="1"/>
            </p:cNvPicPr>
            <p:nvPr userDrawn="1"/>
          </p:nvPicPr>
          <p:blipFill rotWithShape="1">
            <a:blip r:embed="rId2">
              <a:duotone>
                <a:schemeClr val="accent3">
                  <a:shade val="45000"/>
                  <a:satMod val="135000"/>
                </a:schemeClr>
                <a:prstClr val="white"/>
              </a:duotone>
              <a:extLst>
                <a:ext uri="{28A0092B-C50C-407E-A947-70E740481C1C}">
                  <a14:useLocalDpi xmlns:a14="http://schemas.microsoft.com/office/drawing/2010/main"/>
                </a:ext>
              </a:extLst>
            </a:blip>
            <a:srcRect b="14422"/>
            <a:stretch/>
          </p:blipFill>
          <p:spPr>
            <a:xfrm>
              <a:off x="4330700" y="983788"/>
              <a:ext cx="3987800" cy="3412707"/>
            </a:xfrm>
            <a:prstGeom prst="rect">
              <a:avLst/>
            </a:prstGeom>
          </p:spPr>
        </p:pic>
      </p:gr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979184" cy="584775"/>
          </a:xfrm>
          <a:prstGeom prst="rect">
            <a:avLst/>
          </a:prstGeom>
          <a:noFill/>
        </p:spPr>
        <p:txBody>
          <a:bodyPr wrap="square" rtlCol="0">
            <a:noAutofit/>
          </a:bodyPr>
          <a:lstStyle/>
          <a:p>
            <a:r>
              <a:rPr lang="en-US" sz="3200" b="1" dirty="0">
                <a:solidFill>
                  <a:schemeClr val="accent1"/>
                </a:solidFill>
              </a:rPr>
              <a:t>Activity (Breakout Groups)</a:t>
            </a:r>
          </a:p>
        </p:txBody>
      </p:sp>
    </p:spTree>
    <p:extLst>
      <p:ext uri="{BB962C8B-B14F-4D97-AF65-F5344CB8AC3E}">
        <p14:creationId xmlns:p14="http://schemas.microsoft.com/office/powerpoint/2010/main" val="2858660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Activity (Whole Class)</a:t>
            </a:r>
          </a:p>
        </p:txBody>
      </p:sp>
      <p:grpSp>
        <p:nvGrpSpPr>
          <p:cNvPr id="14" name="Group 13">
            <a:extLst>
              <a:ext uri="{FF2B5EF4-FFF2-40B4-BE49-F238E27FC236}">
                <a16:creationId xmlns:a16="http://schemas.microsoft.com/office/drawing/2014/main" id="{660BAF12-1B6F-44FA-999C-57E95CC07EB3}"/>
              </a:ext>
            </a:extLst>
          </p:cNvPr>
          <p:cNvGrpSpPr/>
          <p:nvPr userDrawn="1"/>
        </p:nvGrpSpPr>
        <p:grpSpPr>
          <a:xfrm>
            <a:off x="7841078" y="303435"/>
            <a:ext cx="612628" cy="595682"/>
            <a:chOff x="4814206" y="1257561"/>
            <a:chExt cx="767975" cy="746732"/>
          </a:xfrm>
        </p:grpSpPr>
        <p:sp>
          <p:nvSpPr>
            <p:cNvPr id="18" name="Freeform: Shape 17">
              <a:extLst>
                <a:ext uri="{FF2B5EF4-FFF2-40B4-BE49-F238E27FC236}">
                  <a16:creationId xmlns:a16="http://schemas.microsoft.com/office/drawing/2014/main" id="{FAE24F18-3469-443E-96FC-BA439187B6E5}"/>
                </a:ext>
              </a:extLst>
            </p:cNvPr>
            <p:cNvSpPr/>
            <p:nvPr userDrawn="1"/>
          </p:nvSpPr>
          <p:spPr>
            <a:xfrm>
              <a:off x="5221585" y="1527172"/>
              <a:ext cx="195943" cy="296427"/>
            </a:xfrm>
            <a:custGeom>
              <a:avLst/>
              <a:gdLst>
                <a:gd name="connsiteX0" fmla="*/ 0 w 195943"/>
                <a:gd name="connsiteY0" fmla="*/ 50242 h 296427"/>
                <a:gd name="connsiteX1" fmla="*/ 70339 w 195943"/>
                <a:gd name="connsiteY1" fmla="*/ 110532 h 296427"/>
                <a:gd name="connsiteX2" fmla="*/ 45218 w 195943"/>
                <a:gd name="connsiteY2" fmla="*/ 205992 h 296427"/>
                <a:gd name="connsiteX3" fmla="*/ 0 w 195943"/>
                <a:gd name="connsiteY3" fmla="*/ 226088 h 296427"/>
                <a:gd name="connsiteX4" fmla="*/ 100484 w 195943"/>
                <a:gd name="connsiteY4" fmla="*/ 296427 h 296427"/>
                <a:gd name="connsiteX5" fmla="*/ 180871 w 195943"/>
                <a:gd name="connsiteY5" fmla="*/ 216040 h 296427"/>
                <a:gd name="connsiteX6" fmla="*/ 120581 w 195943"/>
                <a:gd name="connsiteY6" fmla="*/ 155750 h 296427"/>
                <a:gd name="connsiteX7" fmla="*/ 140677 w 195943"/>
                <a:gd name="connsiteY7" fmla="*/ 75363 h 296427"/>
                <a:gd name="connsiteX8" fmla="*/ 195943 w 195943"/>
                <a:gd name="connsiteY8" fmla="*/ 50242 h 296427"/>
                <a:gd name="connsiteX9" fmla="*/ 135653 w 195943"/>
                <a:gd name="connsiteY9" fmla="*/ 5025 h 296427"/>
                <a:gd name="connsiteX10" fmla="*/ 45218 w 195943"/>
                <a:gd name="connsiteY10" fmla="*/ 0 h 296427"/>
                <a:gd name="connsiteX11" fmla="*/ 0 w 195943"/>
                <a:gd name="connsiteY11" fmla="*/ 50242 h 29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943" h="296427">
                  <a:moveTo>
                    <a:pt x="0" y="50242"/>
                  </a:moveTo>
                  <a:lnTo>
                    <a:pt x="70339" y="110532"/>
                  </a:lnTo>
                  <a:lnTo>
                    <a:pt x="45218" y="205992"/>
                  </a:lnTo>
                  <a:lnTo>
                    <a:pt x="0" y="226088"/>
                  </a:lnTo>
                  <a:lnTo>
                    <a:pt x="100484" y="296427"/>
                  </a:lnTo>
                  <a:lnTo>
                    <a:pt x="180871" y="216040"/>
                  </a:lnTo>
                  <a:lnTo>
                    <a:pt x="120581" y="155750"/>
                  </a:lnTo>
                  <a:lnTo>
                    <a:pt x="140677" y="75363"/>
                  </a:lnTo>
                  <a:lnTo>
                    <a:pt x="195943" y="50242"/>
                  </a:lnTo>
                  <a:lnTo>
                    <a:pt x="135653" y="5025"/>
                  </a:lnTo>
                  <a:lnTo>
                    <a:pt x="45218" y="0"/>
                  </a:lnTo>
                  <a:lnTo>
                    <a:pt x="0" y="502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6F74E8EA-3A1A-4C37-B2E1-425D03832B57}"/>
                </a:ext>
              </a:extLst>
            </p:cNvPr>
            <p:cNvSpPr/>
            <p:nvPr userDrawn="1"/>
          </p:nvSpPr>
          <p:spPr>
            <a:xfrm>
              <a:off x="4983982" y="1527349"/>
              <a:ext cx="195943" cy="296427"/>
            </a:xfrm>
            <a:custGeom>
              <a:avLst/>
              <a:gdLst>
                <a:gd name="connsiteX0" fmla="*/ 0 w 195943"/>
                <a:gd name="connsiteY0" fmla="*/ 50242 h 296427"/>
                <a:gd name="connsiteX1" fmla="*/ 70339 w 195943"/>
                <a:gd name="connsiteY1" fmla="*/ 110532 h 296427"/>
                <a:gd name="connsiteX2" fmla="*/ 45218 w 195943"/>
                <a:gd name="connsiteY2" fmla="*/ 205992 h 296427"/>
                <a:gd name="connsiteX3" fmla="*/ 0 w 195943"/>
                <a:gd name="connsiteY3" fmla="*/ 226088 h 296427"/>
                <a:gd name="connsiteX4" fmla="*/ 100484 w 195943"/>
                <a:gd name="connsiteY4" fmla="*/ 296427 h 296427"/>
                <a:gd name="connsiteX5" fmla="*/ 180871 w 195943"/>
                <a:gd name="connsiteY5" fmla="*/ 216040 h 296427"/>
                <a:gd name="connsiteX6" fmla="*/ 120581 w 195943"/>
                <a:gd name="connsiteY6" fmla="*/ 155750 h 296427"/>
                <a:gd name="connsiteX7" fmla="*/ 140677 w 195943"/>
                <a:gd name="connsiteY7" fmla="*/ 75363 h 296427"/>
                <a:gd name="connsiteX8" fmla="*/ 195943 w 195943"/>
                <a:gd name="connsiteY8" fmla="*/ 50242 h 296427"/>
                <a:gd name="connsiteX9" fmla="*/ 135653 w 195943"/>
                <a:gd name="connsiteY9" fmla="*/ 5025 h 296427"/>
                <a:gd name="connsiteX10" fmla="*/ 45218 w 195943"/>
                <a:gd name="connsiteY10" fmla="*/ 0 h 296427"/>
                <a:gd name="connsiteX11" fmla="*/ 0 w 195943"/>
                <a:gd name="connsiteY11" fmla="*/ 50242 h 29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943" h="296427">
                  <a:moveTo>
                    <a:pt x="0" y="50242"/>
                  </a:moveTo>
                  <a:lnTo>
                    <a:pt x="70339" y="110532"/>
                  </a:lnTo>
                  <a:lnTo>
                    <a:pt x="45218" y="205992"/>
                  </a:lnTo>
                  <a:lnTo>
                    <a:pt x="0" y="226088"/>
                  </a:lnTo>
                  <a:lnTo>
                    <a:pt x="100484" y="296427"/>
                  </a:lnTo>
                  <a:lnTo>
                    <a:pt x="180871" y="216040"/>
                  </a:lnTo>
                  <a:lnTo>
                    <a:pt x="120581" y="155750"/>
                  </a:lnTo>
                  <a:lnTo>
                    <a:pt x="140677" y="75363"/>
                  </a:lnTo>
                  <a:lnTo>
                    <a:pt x="195943" y="50242"/>
                  </a:lnTo>
                  <a:lnTo>
                    <a:pt x="135653" y="5025"/>
                  </a:lnTo>
                  <a:lnTo>
                    <a:pt x="45218" y="0"/>
                  </a:lnTo>
                  <a:lnTo>
                    <a:pt x="0" y="502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80867C27-ABA9-4ECC-8B58-4B01B105F205}"/>
                </a:ext>
              </a:extLst>
            </p:cNvPr>
            <p:cNvSpPr/>
            <p:nvPr userDrawn="1"/>
          </p:nvSpPr>
          <p:spPr>
            <a:xfrm>
              <a:off x="4858378" y="1753437"/>
              <a:ext cx="678264" cy="185895"/>
            </a:xfrm>
            <a:custGeom>
              <a:avLst/>
              <a:gdLst>
                <a:gd name="connsiteX0" fmla="*/ 0 w 678264"/>
                <a:gd name="connsiteY0" fmla="*/ 175847 h 185895"/>
                <a:gd name="connsiteX1" fmla="*/ 15073 w 678264"/>
                <a:gd name="connsiteY1" fmla="*/ 60290 h 185895"/>
                <a:gd name="connsiteX2" fmla="*/ 90435 w 678264"/>
                <a:gd name="connsiteY2" fmla="*/ 5025 h 185895"/>
                <a:gd name="connsiteX3" fmla="*/ 195943 w 678264"/>
                <a:gd name="connsiteY3" fmla="*/ 35170 h 185895"/>
                <a:gd name="connsiteX4" fmla="*/ 226088 w 678264"/>
                <a:gd name="connsiteY4" fmla="*/ 100484 h 185895"/>
                <a:gd name="connsiteX5" fmla="*/ 256233 w 678264"/>
                <a:gd name="connsiteY5" fmla="*/ 40194 h 185895"/>
                <a:gd name="connsiteX6" fmla="*/ 316523 w 678264"/>
                <a:gd name="connsiteY6" fmla="*/ 0 h 185895"/>
                <a:gd name="connsiteX7" fmla="*/ 386862 w 678264"/>
                <a:gd name="connsiteY7" fmla="*/ 10049 h 185895"/>
                <a:gd name="connsiteX8" fmla="*/ 457200 w 678264"/>
                <a:gd name="connsiteY8" fmla="*/ 80387 h 185895"/>
                <a:gd name="connsiteX9" fmla="*/ 497393 w 678264"/>
                <a:gd name="connsiteY9" fmla="*/ 20097 h 185895"/>
                <a:gd name="connsiteX10" fmla="*/ 582804 w 678264"/>
                <a:gd name="connsiteY10" fmla="*/ 0 h 185895"/>
                <a:gd name="connsiteX11" fmla="*/ 653143 w 678264"/>
                <a:gd name="connsiteY11" fmla="*/ 35170 h 185895"/>
                <a:gd name="connsiteX12" fmla="*/ 678264 w 678264"/>
                <a:gd name="connsiteY12" fmla="*/ 110532 h 185895"/>
                <a:gd name="connsiteX13" fmla="*/ 678264 w 678264"/>
                <a:gd name="connsiteY13" fmla="*/ 185895 h 185895"/>
                <a:gd name="connsiteX14" fmla="*/ 0 w 678264"/>
                <a:gd name="connsiteY14" fmla="*/ 175847 h 185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8264" h="185895">
                  <a:moveTo>
                    <a:pt x="0" y="175847"/>
                  </a:moveTo>
                  <a:lnTo>
                    <a:pt x="15073" y="60290"/>
                  </a:lnTo>
                  <a:lnTo>
                    <a:pt x="90435" y="5025"/>
                  </a:lnTo>
                  <a:lnTo>
                    <a:pt x="195943" y="35170"/>
                  </a:lnTo>
                  <a:lnTo>
                    <a:pt x="226088" y="100484"/>
                  </a:lnTo>
                  <a:lnTo>
                    <a:pt x="256233" y="40194"/>
                  </a:lnTo>
                  <a:lnTo>
                    <a:pt x="316523" y="0"/>
                  </a:lnTo>
                  <a:lnTo>
                    <a:pt x="386862" y="10049"/>
                  </a:lnTo>
                  <a:lnTo>
                    <a:pt x="457200" y="80387"/>
                  </a:lnTo>
                  <a:lnTo>
                    <a:pt x="497393" y="20097"/>
                  </a:lnTo>
                  <a:lnTo>
                    <a:pt x="582804" y="0"/>
                  </a:lnTo>
                  <a:lnTo>
                    <a:pt x="653143" y="35170"/>
                  </a:lnTo>
                  <a:lnTo>
                    <a:pt x="678264" y="110532"/>
                  </a:lnTo>
                  <a:lnTo>
                    <a:pt x="678264" y="185895"/>
                  </a:lnTo>
                  <a:lnTo>
                    <a:pt x="0" y="1758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Graphic 20">
              <a:extLst>
                <a:ext uri="{FF2B5EF4-FFF2-40B4-BE49-F238E27FC236}">
                  <a16:creationId xmlns:a16="http://schemas.microsoft.com/office/drawing/2014/main" id="{26D1B8F9-BE03-4B50-AD56-FD0EC4FED63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213"/>
            <a:stretch/>
          </p:blipFill>
          <p:spPr>
            <a:xfrm>
              <a:off x="4814206" y="1257561"/>
              <a:ext cx="767975" cy="746732"/>
            </a:xfrm>
            <a:prstGeom prst="rect">
              <a:avLst/>
            </a:prstGeom>
          </p:spPr>
        </p:pic>
      </p:grpSp>
    </p:spTree>
    <p:extLst>
      <p:ext uri="{BB962C8B-B14F-4D97-AF65-F5344CB8AC3E}">
        <p14:creationId xmlns:p14="http://schemas.microsoft.com/office/powerpoint/2010/main" val="22643311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Discussion</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26" name="Group 25">
            <a:extLst>
              <a:ext uri="{FF2B5EF4-FFF2-40B4-BE49-F238E27FC236}">
                <a16:creationId xmlns:a16="http://schemas.microsoft.com/office/drawing/2014/main" id="{5671CAE1-DC97-498B-8A5D-93F8ACE35F48}"/>
              </a:ext>
            </a:extLst>
          </p:cNvPr>
          <p:cNvGrpSpPr/>
          <p:nvPr userDrawn="1"/>
        </p:nvGrpSpPr>
        <p:grpSpPr>
          <a:xfrm>
            <a:off x="7850400" y="344740"/>
            <a:ext cx="598885" cy="654020"/>
            <a:chOff x="7301007" y="2083489"/>
            <a:chExt cx="708761" cy="774011"/>
          </a:xfrm>
        </p:grpSpPr>
        <p:sp>
          <p:nvSpPr>
            <p:cNvPr id="27" name="Freeform: Shape 26">
              <a:extLst>
                <a:ext uri="{FF2B5EF4-FFF2-40B4-BE49-F238E27FC236}">
                  <a16:creationId xmlns:a16="http://schemas.microsoft.com/office/drawing/2014/main" id="{414DA446-2462-4672-A709-BF3851E1A6B4}"/>
                </a:ext>
              </a:extLst>
            </p:cNvPr>
            <p:cNvSpPr/>
            <p:nvPr userDrawn="1"/>
          </p:nvSpPr>
          <p:spPr>
            <a:xfrm>
              <a:off x="7324121" y="2265928"/>
              <a:ext cx="504035" cy="526337"/>
            </a:xfrm>
            <a:custGeom>
              <a:avLst/>
              <a:gdLst>
                <a:gd name="connsiteX0" fmla="*/ 84749 w 504035"/>
                <a:gd name="connsiteY0" fmla="*/ 374681 h 526337"/>
                <a:gd name="connsiteX1" fmla="*/ 22302 w 504035"/>
                <a:gd name="connsiteY1" fmla="*/ 356839 h 526337"/>
                <a:gd name="connsiteX2" fmla="*/ 0 w 504035"/>
                <a:gd name="connsiteY2" fmla="*/ 316694 h 526337"/>
                <a:gd name="connsiteX3" fmla="*/ 8921 w 504035"/>
                <a:gd name="connsiteY3" fmla="*/ 26763 h 526337"/>
                <a:gd name="connsiteX4" fmla="*/ 71368 w 504035"/>
                <a:gd name="connsiteY4" fmla="*/ 0 h 526337"/>
                <a:gd name="connsiteX5" fmla="*/ 459430 w 504035"/>
                <a:gd name="connsiteY5" fmla="*/ 4460 h 526337"/>
                <a:gd name="connsiteX6" fmla="*/ 504035 w 504035"/>
                <a:gd name="connsiteY6" fmla="*/ 71368 h 526337"/>
                <a:gd name="connsiteX7" fmla="*/ 499575 w 504035"/>
                <a:gd name="connsiteY7" fmla="*/ 343457 h 526337"/>
                <a:gd name="connsiteX8" fmla="*/ 446049 w 504035"/>
                <a:gd name="connsiteY8" fmla="*/ 379141 h 526337"/>
                <a:gd name="connsiteX9" fmla="*/ 258708 w 504035"/>
                <a:gd name="connsiteY9" fmla="*/ 370220 h 526337"/>
                <a:gd name="connsiteX10" fmla="*/ 93670 w 504035"/>
                <a:gd name="connsiteY10" fmla="*/ 526337 h 526337"/>
                <a:gd name="connsiteX11" fmla="*/ 84749 w 504035"/>
                <a:gd name="connsiteY11" fmla="*/ 374681 h 52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526337">
                  <a:moveTo>
                    <a:pt x="84749" y="374681"/>
                  </a:moveTo>
                  <a:lnTo>
                    <a:pt x="22302" y="356839"/>
                  </a:lnTo>
                  <a:lnTo>
                    <a:pt x="0" y="316694"/>
                  </a:lnTo>
                  <a:lnTo>
                    <a:pt x="8921" y="26763"/>
                  </a:lnTo>
                  <a:lnTo>
                    <a:pt x="71368" y="0"/>
                  </a:lnTo>
                  <a:lnTo>
                    <a:pt x="459430" y="4460"/>
                  </a:lnTo>
                  <a:lnTo>
                    <a:pt x="504035" y="71368"/>
                  </a:lnTo>
                  <a:cubicBezTo>
                    <a:pt x="502548" y="162064"/>
                    <a:pt x="501062" y="252761"/>
                    <a:pt x="499575" y="343457"/>
                  </a:cubicBezTo>
                  <a:lnTo>
                    <a:pt x="446049" y="379141"/>
                  </a:lnTo>
                  <a:lnTo>
                    <a:pt x="258708" y="370220"/>
                  </a:lnTo>
                  <a:lnTo>
                    <a:pt x="93670" y="526337"/>
                  </a:lnTo>
                  <a:lnTo>
                    <a:pt x="84749" y="37468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351E551B-FC3E-40AE-A3B6-46B89600DCBF}"/>
                </a:ext>
              </a:extLst>
            </p:cNvPr>
            <p:cNvSpPr/>
            <p:nvPr userDrawn="1"/>
          </p:nvSpPr>
          <p:spPr>
            <a:xfrm>
              <a:off x="7484699" y="2100890"/>
              <a:ext cx="504035" cy="383602"/>
            </a:xfrm>
            <a:custGeom>
              <a:avLst/>
              <a:gdLst>
                <a:gd name="connsiteX0" fmla="*/ 4460 w 504035"/>
                <a:gd name="connsiteY0" fmla="*/ 165038 h 401444"/>
                <a:gd name="connsiteX1" fmla="*/ 0 w 504035"/>
                <a:gd name="connsiteY1" fmla="*/ 40144 h 401444"/>
                <a:gd name="connsiteX2" fmla="*/ 53525 w 504035"/>
                <a:gd name="connsiteY2" fmla="*/ 0 h 401444"/>
                <a:gd name="connsiteX3" fmla="*/ 454969 w 504035"/>
                <a:gd name="connsiteY3" fmla="*/ 13381 h 401444"/>
                <a:gd name="connsiteX4" fmla="*/ 504035 w 504035"/>
                <a:gd name="connsiteY4" fmla="*/ 71368 h 401444"/>
                <a:gd name="connsiteX5" fmla="*/ 495114 w 504035"/>
                <a:gd name="connsiteY5" fmla="*/ 343457 h 401444"/>
                <a:gd name="connsiteX6" fmla="*/ 432667 w 504035"/>
                <a:gd name="connsiteY6" fmla="*/ 401444 h 401444"/>
                <a:gd name="connsiteX7" fmla="*/ 437127 w 504035"/>
                <a:gd name="connsiteY7" fmla="*/ 379141 h 401444"/>
                <a:gd name="connsiteX8" fmla="*/ 334536 w 504035"/>
                <a:gd name="connsiteY8" fmla="*/ 383602 h 401444"/>
                <a:gd name="connsiteX9" fmla="*/ 347918 w 504035"/>
                <a:gd name="connsiteY9" fmla="*/ 209643 h 401444"/>
                <a:gd name="connsiteX10" fmla="*/ 298852 w 504035"/>
                <a:gd name="connsiteY10" fmla="*/ 169498 h 401444"/>
                <a:gd name="connsiteX11" fmla="*/ 4460 w 504035"/>
                <a:gd name="connsiteY11" fmla="*/ 165038 h 401444"/>
                <a:gd name="connsiteX0" fmla="*/ 4460 w 554587"/>
                <a:gd name="connsiteY0" fmla="*/ 165038 h 406524"/>
                <a:gd name="connsiteX1" fmla="*/ 0 w 554587"/>
                <a:gd name="connsiteY1" fmla="*/ 40144 h 406524"/>
                <a:gd name="connsiteX2" fmla="*/ 53525 w 554587"/>
                <a:gd name="connsiteY2" fmla="*/ 0 h 406524"/>
                <a:gd name="connsiteX3" fmla="*/ 454969 w 554587"/>
                <a:gd name="connsiteY3" fmla="*/ 13381 h 406524"/>
                <a:gd name="connsiteX4" fmla="*/ 504035 w 554587"/>
                <a:gd name="connsiteY4" fmla="*/ 71368 h 406524"/>
                <a:gd name="connsiteX5" fmla="*/ 495114 w 554587"/>
                <a:gd name="connsiteY5" fmla="*/ 343457 h 406524"/>
                <a:gd name="connsiteX6" fmla="*/ 554587 w 554587"/>
                <a:gd name="connsiteY6" fmla="*/ 406524 h 406524"/>
                <a:gd name="connsiteX7" fmla="*/ 437127 w 554587"/>
                <a:gd name="connsiteY7" fmla="*/ 379141 h 406524"/>
                <a:gd name="connsiteX8" fmla="*/ 334536 w 554587"/>
                <a:gd name="connsiteY8" fmla="*/ 383602 h 406524"/>
                <a:gd name="connsiteX9" fmla="*/ 347918 w 554587"/>
                <a:gd name="connsiteY9" fmla="*/ 209643 h 406524"/>
                <a:gd name="connsiteX10" fmla="*/ 298852 w 554587"/>
                <a:gd name="connsiteY10" fmla="*/ 169498 h 406524"/>
                <a:gd name="connsiteX11" fmla="*/ 4460 w 554587"/>
                <a:gd name="connsiteY11" fmla="*/ 165038 h 406524"/>
                <a:gd name="connsiteX0" fmla="*/ 4460 w 504035"/>
                <a:gd name="connsiteY0" fmla="*/ 165038 h 383602"/>
                <a:gd name="connsiteX1" fmla="*/ 0 w 504035"/>
                <a:gd name="connsiteY1" fmla="*/ 40144 h 383602"/>
                <a:gd name="connsiteX2" fmla="*/ 53525 w 504035"/>
                <a:gd name="connsiteY2" fmla="*/ 0 h 383602"/>
                <a:gd name="connsiteX3" fmla="*/ 454969 w 504035"/>
                <a:gd name="connsiteY3" fmla="*/ 13381 h 383602"/>
                <a:gd name="connsiteX4" fmla="*/ 504035 w 504035"/>
                <a:gd name="connsiteY4" fmla="*/ 71368 h 383602"/>
                <a:gd name="connsiteX5" fmla="*/ 495114 w 504035"/>
                <a:gd name="connsiteY5" fmla="*/ 343457 h 383602"/>
                <a:gd name="connsiteX6" fmla="*/ 478387 w 504035"/>
                <a:gd name="connsiteY6" fmla="*/ 376044 h 383602"/>
                <a:gd name="connsiteX7" fmla="*/ 437127 w 504035"/>
                <a:gd name="connsiteY7" fmla="*/ 379141 h 383602"/>
                <a:gd name="connsiteX8" fmla="*/ 334536 w 504035"/>
                <a:gd name="connsiteY8" fmla="*/ 383602 h 383602"/>
                <a:gd name="connsiteX9" fmla="*/ 347918 w 504035"/>
                <a:gd name="connsiteY9" fmla="*/ 209643 h 383602"/>
                <a:gd name="connsiteX10" fmla="*/ 298852 w 504035"/>
                <a:gd name="connsiteY10" fmla="*/ 169498 h 383602"/>
                <a:gd name="connsiteX11" fmla="*/ 4460 w 504035"/>
                <a:gd name="connsiteY11" fmla="*/ 165038 h 383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383602">
                  <a:moveTo>
                    <a:pt x="4460" y="165038"/>
                  </a:moveTo>
                  <a:lnTo>
                    <a:pt x="0" y="40144"/>
                  </a:lnTo>
                  <a:lnTo>
                    <a:pt x="53525" y="0"/>
                  </a:lnTo>
                  <a:lnTo>
                    <a:pt x="454969" y="13381"/>
                  </a:lnTo>
                  <a:lnTo>
                    <a:pt x="504035" y="71368"/>
                  </a:lnTo>
                  <a:lnTo>
                    <a:pt x="495114" y="343457"/>
                  </a:lnTo>
                  <a:lnTo>
                    <a:pt x="478387" y="376044"/>
                  </a:lnTo>
                  <a:lnTo>
                    <a:pt x="437127" y="379141"/>
                  </a:lnTo>
                  <a:lnTo>
                    <a:pt x="334536" y="383602"/>
                  </a:lnTo>
                  <a:lnTo>
                    <a:pt x="347918" y="209643"/>
                  </a:lnTo>
                  <a:lnTo>
                    <a:pt x="298852" y="169498"/>
                  </a:lnTo>
                  <a:lnTo>
                    <a:pt x="4460" y="16503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506E3B88-7DC8-4B8D-98AB-F2DD4470C956}"/>
                </a:ext>
              </a:extLst>
            </p:cNvPr>
            <p:cNvSpPr/>
            <p:nvPr userDrawn="1"/>
          </p:nvSpPr>
          <p:spPr>
            <a:xfrm>
              <a:off x="7421992"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55D4CCA8-C244-43DF-8458-CA2F20D31A98}"/>
                </a:ext>
              </a:extLst>
            </p:cNvPr>
            <p:cNvSpPr/>
            <p:nvPr userDrawn="1"/>
          </p:nvSpPr>
          <p:spPr>
            <a:xfrm>
              <a:off x="7545305"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51CF226A-296E-427D-9654-15D9A6B01E7C}"/>
                </a:ext>
              </a:extLst>
            </p:cNvPr>
            <p:cNvSpPr/>
            <p:nvPr userDrawn="1"/>
          </p:nvSpPr>
          <p:spPr>
            <a:xfrm>
              <a:off x="7668376"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Graphic 31">
              <a:extLst>
                <a:ext uri="{FF2B5EF4-FFF2-40B4-BE49-F238E27FC236}">
                  <a16:creationId xmlns:a16="http://schemas.microsoft.com/office/drawing/2014/main" id="{6EFAAEB8-BCA8-4AA6-B0E1-AABEE50F1AEB}"/>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16275"/>
            <a:stretch/>
          </p:blipFill>
          <p:spPr>
            <a:xfrm>
              <a:off x="7301007" y="2083489"/>
              <a:ext cx="708761" cy="774011"/>
            </a:xfrm>
            <a:prstGeom prst="rect">
              <a:avLst/>
            </a:prstGeom>
          </p:spPr>
        </p:pic>
      </p:grpSp>
    </p:spTree>
    <p:extLst>
      <p:ext uri="{BB962C8B-B14F-4D97-AF65-F5344CB8AC3E}">
        <p14:creationId xmlns:p14="http://schemas.microsoft.com/office/powerpoint/2010/main" val="853490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Write down the class’ ideas…</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Brainstorming</a:t>
            </a:r>
          </a:p>
        </p:txBody>
      </p:sp>
      <p:sp>
        <p:nvSpPr>
          <p:cNvPr id="14" name="Content Placeholder 2">
            <a:extLst>
              <a:ext uri="{FF2B5EF4-FFF2-40B4-BE49-F238E27FC236}">
                <a16:creationId xmlns:a16="http://schemas.microsoft.com/office/drawing/2014/main" id="{E3003143-E27D-4707-85B5-97558C5A2582}"/>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1" name="Group 10">
            <a:extLst>
              <a:ext uri="{FF2B5EF4-FFF2-40B4-BE49-F238E27FC236}">
                <a16:creationId xmlns:a16="http://schemas.microsoft.com/office/drawing/2014/main" id="{9B844B62-0814-4D58-AAAF-FC9855901BA9}"/>
              </a:ext>
            </a:extLst>
          </p:cNvPr>
          <p:cNvGrpSpPr/>
          <p:nvPr userDrawn="1"/>
        </p:nvGrpSpPr>
        <p:grpSpPr>
          <a:xfrm>
            <a:off x="7960659" y="360273"/>
            <a:ext cx="409650" cy="683214"/>
            <a:chOff x="6081227" y="276076"/>
            <a:chExt cx="318540" cy="531261"/>
          </a:xfrm>
        </p:grpSpPr>
        <p:cxnSp>
          <p:nvCxnSpPr>
            <p:cNvPr id="3" name="Straight Connector 2">
              <a:extLst>
                <a:ext uri="{FF2B5EF4-FFF2-40B4-BE49-F238E27FC236}">
                  <a16:creationId xmlns:a16="http://schemas.microsoft.com/office/drawing/2014/main" id="{C942379C-5E2E-4F34-87D9-FF61B6CA81C7}"/>
                </a:ext>
              </a:extLst>
            </p:cNvPr>
            <p:cNvCxnSpPr/>
            <p:nvPr userDrawn="1"/>
          </p:nvCxnSpPr>
          <p:spPr>
            <a:xfrm flipV="1">
              <a:off x="6126480"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F7CEBB3-F709-4407-AAF8-D7FD71F49076}"/>
                </a:ext>
              </a:extLst>
            </p:cNvPr>
            <p:cNvCxnSpPr>
              <a:cxnSpLocks/>
            </p:cNvCxnSpPr>
            <p:nvPr userDrawn="1"/>
          </p:nvCxnSpPr>
          <p:spPr>
            <a:xfrm flipH="1" flipV="1">
              <a:off x="6240497"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BBB255E4-EC59-4AB8-BB1E-29DB06DBD0BD}"/>
                </a:ext>
              </a:extLst>
            </p:cNvPr>
            <p:cNvCxnSpPr/>
            <p:nvPr userDrawn="1"/>
          </p:nvCxnSpPr>
          <p:spPr>
            <a:xfrm>
              <a:off x="6081227" y="610529"/>
              <a:ext cx="31854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08A2D6AE-9907-4955-9662-CEC884CDB29C}"/>
                </a:ext>
              </a:extLst>
            </p:cNvPr>
            <p:cNvSpPr/>
            <p:nvPr userDrawn="1"/>
          </p:nvSpPr>
          <p:spPr>
            <a:xfrm>
              <a:off x="6101603" y="344500"/>
              <a:ext cx="275648" cy="2650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640FB8-BBA0-435F-9AA8-C773B823ACED}"/>
                </a:ext>
              </a:extLst>
            </p:cNvPr>
            <p:cNvSpPr/>
            <p:nvPr userDrawn="1"/>
          </p:nvSpPr>
          <p:spPr>
            <a:xfrm>
              <a:off x="6101603" y="276076"/>
              <a:ext cx="275648" cy="81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19A595E-A21F-4887-B3CA-779BC86968E7}"/>
                </a:ext>
              </a:extLst>
            </p:cNvPr>
            <p:cNvSpPr/>
            <p:nvPr userDrawn="1"/>
          </p:nvSpPr>
          <p:spPr>
            <a:xfrm>
              <a:off x="6101603" y="276076"/>
              <a:ext cx="275648" cy="333438"/>
            </a:xfrm>
            <a:prstGeom prst="roundRect">
              <a:avLst>
                <a:gd name="adj" fmla="val 7701"/>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8E12EAF8-88AA-4055-9586-0BD29079BE4E}"/>
                </a:ext>
              </a:extLst>
            </p:cNvPr>
            <p:cNvCxnSpPr>
              <a:cxnSpLocks/>
            </p:cNvCxnSpPr>
            <p:nvPr userDrawn="1"/>
          </p:nvCxnSpPr>
          <p:spPr>
            <a:xfrm>
              <a:off x="6101603" y="357550"/>
              <a:ext cx="275648"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306375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9" name="Group 8">
            <a:extLst>
              <a:ext uri="{FF2B5EF4-FFF2-40B4-BE49-F238E27FC236}">
                <a16:creationId xmlns:a16="http://schemas.microsoft.com/office/drawing/2014/main" id="{9B850D07-3C42-4600-9A7F-CBC5A3CDEEF0}"/>
              </a:ext>
            </a:extLst>
          </p:cNvPr>
          <p:cNvGrpSpPr/>
          <p:nvPr userDrawn="1"/>
        </p:nvGrpSpPr>
        <p:grpSpPr>
          <a:xfrm>
            <a:off x="7749270" y="227324"/>
            <a:ext cx="823093" cy="797016"/>
            <a:chOff x="6550372" y="76437"/>
            <a:chExt cx="952500" cy="922323"/>
          </a:xfrm>
        </p:grpSpPr>
        <p:pic>
          <p:nvPicPr>
            <p:cNvPr id="11" name="Graphic 10">
              <a:extLst>
                <a:ext uri="{FF2B5EF4-FFF2-40B4-BE49-F238E27FC236}">
                  <a16:creationId xmlns:a16="http://schemas.microsoft.com/office/drawing/2014/main" id="{E217F8FB-E8BA-438C-B652-A9504C6B13C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12" name="Oval 11">
              <a:extLst>
                <a:ext uri="{FF2B5EF4-FFF2-40B4-BE49-F238E27FC236}">
                  <a16:creationId xmlns:a16="http://schemas.microsoft.com/office/drawing/2014/main" id="{7AD7AC5B-CC24-441F-A807-B7F761CADB22}"/>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3731181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Content Placeholder 2">
            <a:extLst>
              <a:ext uri="{FF2B5EF4-FFF2-40B4-BE49-F238E27FC236}">
                <a16:creationId xmlns:a16="http://schemas.microsoft.com/office/drawing/2014/main" id="{4009EB56-DDF8-44E5-A0CD-02BFF35FA837}"/>
              </a:ext>
            </a:extLst>
          </p:cNvPr>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2230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ection ">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1D6CA6-1BA4-4D3F-84E8-24B001CED307}"/>
              </a:ext>
            </a:extLst>
          </p:cNvPr>
          <p:cNvSpPr/>
          <p:nvPr userDrawn="1"/>
        </p:nvSpPr>
        <p:spPr>
          <a:xfrm>
            <a:off x="1" y="0"/>
            <a:ext cx="133564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EE332BC-DA7B-4290-AB59-1009D25269A2}"/>
              </a:ext>
            </a:extLst>
          </p:cNvPr>
          <p:cNvSpPr/>
          <p:nvPr userDrawn="1"/>
        </p:nvSpPr>
        <p:spPr>
          <a:xfrm>
            <a:off x="0" y="0"/>
            <a:ext cx="636998"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51C154D6-BDFC-4EE5-83F3-7D6ACD24985A}"/>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0" name="Title 6">
            <a:extLst>
              <a:ext uri="{FF2B5EF4-FFF2-40B4-BE49-F238E27FC236}">
                <a16:creationId xmlns:a16="http://schemas.microsoft.com/office/drawing/2014/main" id="{81E17662-1D7A-4FAF-A767-6E657B67608E}"/>
              </a:ext>
            </a:extLst>
          </p:cNvPr>
          <p:cNvSpPr>
            <a:spLocks noGrp="1"/>
          </p:cNvSpPr>
          <p:nvPr>
            <p:ph type="title" hasCustomPrompt="1"/>
          </p:nvPr>
        </p:nvSpPr>
        <p:spPr>
          <a:xfrm>
            <a:off x="2304355" y="2808014"/>
            <a:ext cx="6544732" cy="832189"/>
          </a:xfrm>
        </p:spPr>
        <p:txBody>
          <a:bodyPr>
            <a:noAutofit/>
          </a:bodyPr>
          <a:lstStyle>
            <a:lvl1pPr algn="r">
              <a:defRPr sz="4000">
                <a:solidFill>
                  <a:schemeClr val="bg1"/>
                </a:solidFill>
              </a:defRPr>
            </a:lvl1pPr>
          </a:lstStyle>
          <a:p>
            <a:r>
              <a:rPr lang="en-US" dirty="0"/>
              <a:t>Enter the Title Text Here</a:t>
            </a:r>
          </a:p>
        </p:txBody>
      </p:sp>
      <p:sp>
        <p:nvSpPr>
          <p:cNvPr id="11" name="Subtitle 2">
            <a:extLst>
              <a:ext uri="{FF2B5EF4-FFF2-40B4-BE49-F238E27FC236}">
                <a16:creationId xmlns:a16="http://schemas.microsoft.com/office/drawing/2014/main" id="{0AD85AD8-5034-4557-9BBC-8CDB93E314B2}"/>
              </a:ext>
            </a:extLst>
          </p:cNvPr>
          <p:cNvSpPr>
            <a:spLocks noGrp="1"/>
          </p:cNvSpPr>
          <p:nvPr>
            <p:ph type="subTitle" idx="1" hasCustomPrompt="1"/>
          </p:nvPr>
        </p:nvSpPr>
        <p:spPr>
          <a:xfrm>
            <a:off x="1991087" y="2203963"/>
            <a:ext cx="6858000" cy="512184"/>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Tree>
    <p:extLst>
      <p:ext uri="{BB962C8B-B14F-4D97-AF65-F5344CB8AC3E}">
        <p14:creationId xmlns:p14="http://schemas.microsoft.com/office/powerpoint/2010/main" val="301371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32781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Content Placeholder 2">
            <a:extLst>
              <a:ext uri="{FF2B5EF4-FFF2-40B4-BE49-F238E27FC236}">
                <a16:creationId xmlns:a16="http://schemas.microsoft.com/office/drawing/2014/main" id="{4009EB56-DDF8-44E5-A0CD-02BFF35FA837}"/>
              </a:ext>
            </a:extLst>
          </p:cNvPr>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47987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6491" y="365760"/>
            <a:ext cx="2949178" cy="929640"/>
          </a:xfrm>
        </p:spPr>
        <p:txBody>
          <a:bodyPr anchor="t">
            <a:noAutofit/>
          </a:bodyPr>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3887390" y="0"/>
            <a:ext cx="5256609" cy="626745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Slide Number Placeholder 4">
            <a:extLst>
              <a:ext uri="{FF2B5EF4-FFF2-40B4-BE49-F238E27FC236}">
                <a16:creationId xmlns:a16="http://schemas.microsoft.com/office/drawing/2014/main" id="{5314CEE7-59D8-4B98-8D1D-AACF407FD91D}"/>
              </a:ext>
            </a:extLst>
          </p:cNvPr>
          <p:cNvSpPr>
            <a:spLocks noGrp="1"/>
          </p:cNvSpPr>
          <p:nvPr>
            <p:ph type="sldNum" sz="quarter" idx="10"/>
          </p:nvPr>
        </p:nvSpPr>
        <p:spPr>
          <a:xfrm>
            <a:off x="148590" y="6394450"/>
            <a:ext cx="2057400" cy="365125"/>
          </a:xfrm>
        </p:spPr>
        <p:txBody>
          <a:bodyPr/>
          <a:lstStyle/>
          <a:p>
            <a:fld id="{F8E5FEAE-2393-4031-B909-DB31E3BE2612}" type="slidenum">
              <a:rPr lang="en-US" smtClean="0"/>
              <a:pPr/>
              <a:t>‹#›</a:t>
            </a:fld>
            <a:endParaRPr lang="en-US" dirty="0"/>
          </a:p>
        </p:txBody>
      </p:sp>
      <p:sp>
        <p:nvSpPr>
          <p:cNvPr id="7" name="Text Placeholder 6">
            <a:extLst>
              <a:ext uri="{FF2B5EF4-FFF2-40B4-BE49-F238E27FC236}">
                <a16:creationId xmlns:a16="http://schemas.microsoft.com/office/drawing/2014/main" id="{9E81AFF3-3716-4A2E-8F47-D4F6A9F420B1}"/>
              </a:ext>
            </a:extLst>
          </p:cNvPr>
          <p:cNvSpPr>
            <a:spLocks noGrp="1"/>
          </p:cNvSpPr>
          <p:nvPr>
            <p:ph type="body" sz="quarter" idx="11"/>
          </p:nvPr>
        </p:nvSpPr>
        <p:spPr>
          <a:xfrm>
            <a:off x="496094" y="1466850"/>
            <a:ext cx="2949575" cy="4572000"/>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255367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5223007" cy="628442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Slide Number Placeholder 4">
            <a:extLst>
              <a:ext uri="{FF2B5EF4-FFF2-40B4-BE49-F238E27FC236}">
                <a16:creationId xmlns:a16="http://schemas.microsoft.com/office/drawing/2014/main" id="{5BCC460E-8DA7-416F-8EDC-1484AE24131F}"/>
              </a:ext>
            </a:extLst>
          </p:cNvPr>
          <p:cNvSpPr>
            <a:spLocks noGrp="1"/>
          </p:cNvSpPr>
          <p:nvPr>
            <p:ph type="sldNum" sz="quarter" idx="10"/>
          </p:nvPr>
        </p:nvSpPr>
        <p:spPr/>
        <p:txBody>
          <a:bodyPr/>
          <a:lstStyle/>
          <a:p>
            <a:fld id="{F8E5FEAE-2393-4031-B909-DB31E3BE2612}" type="slidenum">
              <a:rPr lang="en-US" smtClean="0"/>
              <a:pPr/>
              <a:t>‹#›</a:t>
            </a:fld>
            <a:endParaRPr lang="en-US" dirty="0"/>
          </a:p>
        </p:txBody>
      </p:sp>
      <p:sp>
        <p:nvSpPr>
          <p:cNvPr id="12" name="Title 1">
            <a:extLst>
              <a:ext uri="{FF2B5EF4-FFF2-40B4-BE49-F238E27FC236}">
                <a16:creationId xmlns:a16="http://schemas.microsoft.com/office/drawing/2014/main" id="{3440632A-B2E1-4889-AFEF-C58C69843B7C}"/>
              </a:ext>
            </a:extLst>
          </p:cNvPr>
          <p:cNvSpPr>
            <a:spLocks noGrp="1"/>
          </p:cNvSpPr>
          <p:nvPr>
            <p:ph type="title"/>
          </p:nvPr>
        </p:nvSpPr>
        <p:spPr>
          <a:xfrm>
            <a:off x="5563791" y="365760"/>
            <a:ext cx="2949178" cy="929640"/>
          </a:xfrm>
        </p:spPr>
        <p:txBody>
          <a:bodyPr anchor="t">
            <a:noAutofit/>
          </a:bodyPr>
          <a:lstStyle>
            <a:lvl1pPr>
              <a:defRPr sz="2800"/>
            </a:lvl1pPr>
          </a:lstStyle>
          <a:p>
            <a:r>
              <a:rPr lang="en-US" dirty="0"/>
              <a:t>Click to edit Master title style</a:t>
            </a:r>
          </a:p>
        </p:txBody>
      </p:sp>
      <p:sp>
        <p:nvSpPr>
          <p:cNvPr id="13" name="Text Placeholder 6">
            <a:extLst>
              <a:ext uri="{FF2B5EF4-FFF2-40B4-BE49-F238E27FC236}">
                <a16:creationId xmlns:a16="http://schemas.microsoft.com/office/drawing/2014/main" id="{03C3DA5D-DBCF-4F5C-A7B6-C937E65E229B}"/>
              </a:ext>
            </a:extLst>
          </p:cNvPr>
          <p:cNvSpPr>
            <a:spLocks noGrp="1"/>
          </p:cNvSpPr>
          <p:nvPr>
            <p:ph type="body" sz="quarter" idx="11"/>
          </p:nvPr>
        </p:nvSpPr>
        <p:spPr>
          <a:xfrm>
            <a:off x="5563394" y="1466850"/>
            <a:ext cx="2949575" cy="4572000"/>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4450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21237"/>
            <a:ext cx="2949178" cy="914078"/>
          </a:xfrm>
        </p:spPr>
        <p:txBody>
          <a:bodyPr anchor="t"/>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3887390" y="1"/>
            <a:ext cx="5256609" cy="624840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7" name="Text Placeholder 6">
            <a:extLst>
              <a:ext uri="{FF2B5EF4-FFF2-40B4-BE49-F238E27FC236}">
                <a16:creationId xmlns:a16="http://schemas.microsoft.com/office/drawing/2014/main" id="{155C2B8E-E972-4DF0-ACD1-D634E2EEE3BE}"/>
              </a:ext>
            </a:extLst>
          </p:cNvPr>
          <p:cNvSpPr>
            <a:spLocks noGrp="1"/>
          </p:cNvSpPr>
          <p:nvPr>
            <p:ph type="body" sz="quarter" idx="10" hasCustomPrompt="1"/>
          </p:nvPr>
        </p:nvSpPr>
        <p:spPr>
          <a:xfrm>
            <a:off x="629841" y="1499780"/>
            <a:ext cx="2949575" cy="365125"/>
          </a:xfrm>
        </p:spPr>
        <p:txBody>
          <a:bodyPr>
            <a:noAutofit/>
          </a:bodyPr>
          <a:lstStyle>
            <a:lvl1pPr marL="0" indent="0">
              <a:buNone/>
              <a:defRPr sz="2000" b="1">
                <a:solidFill>
                  <a:schemeClr val="accent6">
                    <a:lumMod val="75000"/>
                  </a:schemeClr>
                </a:solidFill>
                <a:latin typeface="+mj-lt"/>
                <a:ea typeface="Zilla Slab" pitchFamily="2" charset="0"/>
              </a:defRPr>
            </a:lvl1pPr>
          </a:lstStyle>
          <a:p>
            <a:pPr lvl="0"/>
            <a:r>
              <a:rPr lang="en-US" dirty="0"/>
              <a:t>Header</a:t>
            </a:r>
          </a:p>
        </p:txBody>
      </p:sp>
      <p:sp>
        <p:nvSpPr>
          <p:cNvPr id="5" name="Slide Number Placeholder 4">
            <a:extLst>
              <a:ext uri="{FF2B5EF4-FFF2-40B4-BE49-F238E27FC236}">
                <a16:creationId xmlns:a16="http://schemas.microsoft.com/office/drawing/2014/main" id="{0331091F-D054-43BE-9F57-47AD0F9E863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470B208D-A588-40CB-958F-693B8BAE97FA}"/>
              </a:ext>
            </a:extLst>
          </p:cNvPr>
          <p:cNvSpPr>
            <a:spLocks noGrp="1"/>
          </p:cNvSpPr>
          <p:nvPr>
            <p:ph type="body" sz="quarter" idx="12"/>
          </p:nvPr>
        </p:nvSpPr>
        <p:spPr>
          <a:xfrm>
            <a:off x="629444" y="2038169"/>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439638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67363" y="410872"/>
            <a:ext cx="2949178" cy="866386"/>
          </a:xfrm>
        </p:spPr>
        <p:txBody>
          <a:bodyPr anchor="t"/>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0" y="0"/>
            <a:ext cx="5223007" cy="623454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Slide Number Placeholder 4">
            <a:extLst>
              <a:ext uri="{FF2B5EF4-FFF2-40B4-BE49-F238E27FC236}">
                <a16:creationId xmlns:a16="http://schemas.microsoft.com/office/drawing/2014/main" id="{7EAA6827-70BC-4B3A-A84F-EB67F288C6A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6EFA869A-E126-42A6-A924-729D6DED851D}"/>
              </a:ext>
            </a:extLst>
          </p:cNvPr>
          <p:cNvSpPr>
            <a:spLocks noGrp="1"/>
          </p:cNvSpPr>
          <p:nvPr>
            <p:ph type="body" sz="quarter" idx="12"/>
          </p:nvPr>
        </p:nvSpPr>
        <p:spPr>
          <a:xfrm>
            <a:off x="5566966" y="1908173"/>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0F5A370B-C2FF-4990-9A6F-41C1F1750A25}"/>
              </a:ext>
            </a:extLst>
          </p:cNvPr>
          <p:cNvSpPr>
            <a:spLocks noGrp="1"/>
          </p:cNvSpPr>
          <p:nvPr>
            <p:ph type="body" sz="quarter" idx="10" hasCustomPrompt="1"/>
          </p:nvPr>
        </p:nvSpPr>
        <p:spPr>
          <a:xfrm>
            <a:off x="5566966" y="1410153"/>
            <a:ext cx="2949575" cy="365125"/>
          </a:xfrm>
        </p:spPr>
        <p:txBody>
          <a:bodyPr>
            <a:noAutofit/>
          </a:bodyPr>
          <a:lstStyle>
            <a:lvl1pPr marL="0" indent="0">
              <a:buNone/>
              <a:defRPr sz="2000" b="1">
                <a:solidFill>
                  <a:schemeClr val="accent6">
                    <a:lumMod val="75000"/>
                  </a:schemeClr>
                </a:solidFill>
                <a:latin typeface="+mj-lt"/>
                <a:ea typeface="Zilla Slab" pitchFamily="2" charset="0"/>
              </a:defRPr>
            </a:lvl1pPr>
          </a:lstStyle>
          <a:p>
            <a:pPr lvl="0"/>
            <a:r>
              <a:rPr lang="en-US" dirty="0"/>
              <a:t>Header</a:t>
            </a:r>
          </a:p>
        </p:txBody>
      </p:sp>
    </p:spTree>
    <p:extLst>
      <p:ext uri="{BB962C8B-B14F-4D97-AF65-F5344CB8AC3E}">
        <p14:creationId xmlns:p14="http://schemas.microsoft.com/office/powerpoint/2010/main" val="1764142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983654"/>
            <a:ext cx="6753092" cy="482447"/>
          </a:xfrm>
        </p:spPr>
        <p:txBody>
          <a:bodyPr anchor="t"/>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0" y="0"/>
            <a:ext cx="9144000" cy="3877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Slide Number Placeholder 3">
            <a:extLst>
              <a:ext uri="{FF2B5EF4-FFF2-40B4-BE49-F238E27FC236}">
                <a16:creationId xmlns:a16="http://schemas.microsoft.com/office/drawing/2014/main" id="{642ECD18-DB62-4973-BEC5-07CA299C922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7" name="Text Placeholder 7">
            <a:extLst>
              <a:ext uri="{FF2B5EF4-FFF2-40B4-BE49-F238E27FC236}">
                <a16:creationId xmlns:a16="http://schemas.microsoft.com/office/drawing/2014/main" id="{FF0E05AE-BB54-4F6D-A23D-C3D3F40ECD66}"/>
              </a:ext>
            </a:extLst>
          </p:cNvPr>
          <p:cNvSpPr>
            <a:spLocks noGrp="1"/>
          </p:cNvSpPr>
          <p:nvPr>
            <p:ph type="body" sz="quarter" idx="13"/>
          </p:nvPr>
        </p:nvSpPr>
        <p:spPr>
          <a:xfrm>
            <a:off x="629841" y="4553920"/>
            <a:ext cx="3904059"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7">
            <a:extLst>
              <a:ext uri="{FF2B5EF4-FFF2-40B4-BE49-F238E27FC236}">
                <a16:creationId xmlns:a16="http://schemas.microsoft.com/office/drawing/2014/main" id="{5BD638B5-8C9E-4E58-B6B2-236169D27149}"/>
              </a:ext>
            </a:extLst>
          </p:cNvPr>
          <p:cNvSpPr>
            <a:spLocks noGrp="1"/>
          </p:cNvSpPr>
          <p:nvPr>
            <p:ph type="body" sz="quarter" idx="14"/>
          </p:nvPr>
        </p:nvSpPr>
        <p:spPr>
          <a:xfrm>
            <a:off x="4725591" y="4553920"/>
            <a:ext cx="3904059"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2996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ro Title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3983654"/>
            <a:ext cx="6753092" cy="482447"/>
          </a:xfrm>
        </p:spPr>
        <p:txBody>
          <a:bodyPr anchor="t"/>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0" y="0"/>
            <a:ext cx="9144000" cy="3877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Slide Number Placeholder 3">
            <a:extLst>
              <a:ext uri="{FF2B5EF4-FFF2-40B4-BE49-F238E27FC236}">
                <a16:creationId xmlns:a16="http://schemas.microsoft.com/office/drawing/2014/main" id="{642ECD18-DB62-4973-BEC5-07CA299C922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7" name="Text Placeholder 7">
            <a:extLst>
              <a:ext uri="{FF2B5EF4-FFF2-40B4-BE49-F238E27FC236}">
                <a16:creationId xmlns:a16="http://schemas.microsoft.com/office/drawing/2014/main" id="{FF0E05AE-BB54-4F6D-A23D-C3D3F40ECD66}"/>
              </a:ext>
            </a:extLst>
          </p:cNvPr>
          <p:cNvSpPr>
            <a:spLocks noGrp="1"/>
          </p:cNvSpPr>
          <p:nvPr>
            <p:ph type="body" sz="quarter" idx="13"/>
          </p:nvPr>
        </p:nvSpPr>
        <p:spPr>
          <a:xfrm>
            <a:off x="629841" y="4553920"/>
            <a:ext cx="8187588"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983230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1"/>
            <a:ext cx="9144000" cy="6290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Rectangle 4">
            <a:extLst>
              <a:ext uri="{FF2B5EF4-FFF2-40B4-BE49-F238E27FC236}">
                <a16:creationId xmlns:a16="http://schemas.microsoft.com/office/drawing/2014/main" id="{DD65DDA4-1C0C-464D-B661-6EF0E8F263DE}"/>
              </a:ext>
            </a:extLst>
          </p:cNvPr>
          <p:cNvSpPr/>
          <p:nvPr userDrawn="1"/>
        </p:nvSpPr>
        <p:spPr>
          <a:xfrm>
            <a:off x="1" y="4091558"/>
            <a:ext cx="9144000" cy="18711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9841" y="4314309"/>
            <a:ext cx="6753092" cy="488450"/>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1DDB0CD3-1A6E-460A-A943-A92B887F65A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D25D0DED-343A-4E97-884E-99154BEDCF09}"/>
              </a:ext>
            </a:extLst>
          </p:cNvPr>
          <p:cNvSpPr>
            <a:spLocks noGrp="1"/>
          </p:cNvSpPr>
          <p:nvPr>
            <p:ph type="body" sz="quarter" idx="13"/>
          </p:nvPr>
        </p:nvSpPr>
        <p:spPr>
          <a:xfrm>
            <a:off x="629841" y="4802758"/>
            <a:ext cx="7887097" cy="13826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860997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9144000" cy="6292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Rectangle 4">
            <a:extLst>
              <a:ext uri="{FF2B5EF4-FFF2-40B4-BE49-F238E27FC236}">
                <a16:creationId xmlns:a16="http://schemas.microsoft.com/office/drawing/2014/main" id="{DD65DDA4-1C0C-464D-B661-6EF0E8F263DE}"/>
              </a:ext>
            </a:extLst>
          </p:cNvPr>
          <p:cNvSpPr/>
          <p:nvPr userDrawn="1"/>
        </p:nvSpPr>
        <p:spPr>
          <a:xfrm>
            <a:off x="1" y="1"/>
            <a:ext cx="3937000" cy="62927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9841" y="548640"/>
            <a:ext cx="3010826" cy="1250141"/>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D051FB72-F846-4782-8F1D-9B0CE52765CF}"/>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114E0C55-D963-432D-B26A-F1B61CC04AA7}"/>
              </a:ext>
            </a:extLst>
          </p:cNvPr>
          <p:cNvSpPr>
            <a:spLocks noGrp="1"/>
          </p:cNvSpPr>
          <p:nvPr>
            <p:ph type="body" sz="quarter" idx="13"/>
          </p:nvPr>
        </p:nvSpPr>
        <p:spPr>
          <a:xfrm>
            <a:off x="660466" y="1862396"/>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3397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ub-title">
    <p:bg>
      <p:bgPr>
        <a:solidFill>
          <a:schemeClr val="bg1"/>
        </a:solidFill>
        <a:effectLst/>
      </p:bgPr>
    </p:bg>
    <p:spTree>
      <p:nvGrpSpPr>
        <p:cNvPr id="1" name=""/>
        <p:cNvGrpSpPr/>
        <p:nvPr/>
      </p:nvGrpSpPr>
      <p:grpSpPr>
        <a:xfrm>
          <a:off x="0" y="0"/>
          <a:ext cx="0" cy="0"/>
          <a:chOff x="0" y="0"/>
          <a:chExt cx="0" cy="0"/>
        </a:xfrm>
      </p:grpSpPr>
      <p:sp>
        <p:nvSpPr>
          <p:cNvPr id="11" name="Title 6">
            <a:extLst>
              <a:ext uri="{FF2B5EF4-FFF2-40B4-BE49-F238E27FC236}">
                <a16:creationId xmlns:a16="http://schemas.microsoft.com/office/drawing/2014/main" id="{F41EED44-9442-4AF5-9905-C3753FF5EFE9}"/>
              </a:ext>
            </a:extLst>
          </p:cNvPr>
          <p:cNvSpPr>
            <a:spLocks noGrp="1"/>
          </p:cNvSpPr>
          <p:nvPr>
            <p:ph type="title" hasCustomPrompt="1"/>
          </p:nvPr>
        </p:nvSpPr>
        <p:spPr>
          <a:xfrm>
            <a:off x="2399605" y="2525591"/>
            <a:ext cx="6544732" cy="832189"/>
          </a:xfrm>
        </p:spPr>
        <p:txBody>
          <a:bodyPr>
            <a:noAutofit/>
          </a:bodyPr>
          <a:lstStyle>
            <a:lvl1pPr algn="r">
              <a:defRPr sz="4000"/>
            </a:lvl1pPr>
          </a:lstStyle>
          <a:p>
            <a:r>
              <a:rPr lang="en-US" dirty="0"/>
              <a:t>Enter the Title Text Here</a:t>
            </a:r>
          </a:p>
        </p:txBody>
      </p:sp>
      <p:pic>
        <p:nvPicPr>
          <p:cNvPr id="9" name="Picture 8">
            <a:extLst>
              <a:ext uri="{FF2B5EF4-FFF2-40B4-BE49-F238E27FC236}">
                <a16:creationId xmlns:a16="http://schemas.microsoft.com/office/drawing/2014/main" id="{014BFC00-9155-4284-AC70-A162061BCEF1}"/>
              </a:ext>
            </a:extLst>
          </p:cNvPr>
          <p:cNvPicPr>
            <a:picLocks noChangeAspect="1"/>
          </p:cNvPicPr>
          <p:nvPr userDrawn="1"/>
        </p:nvPicPr>
        <p:blipFill rotWithShape="1">
          <a:blip r:embed="rId2">
            <a:duotone>
              <a:schemeClr val="accent4">
                <a:shade val="45000"/>
                <a:satMod val="135000"/>
              </a:schemeClr>
              <a:prstClr val="white"/>
            </a:duotone>
            <a:extLst>
              <a:ext uri="{BEBA8EAE-BF5A-486C-A8C5-ECC9F3942E4B}">
                <a14:imgProps xmlns:a14="http://schemas.microsoft.com/office/drawing/2010/main">
                  <a14:imgLayer r:embed="rId3">
                    <a14:imgEffect>
                      <a14:sharpenSoften amount="100000"/>
                    </a14:imgEffect>
                    <a14:imgEffect>
                      <a14:brightnessContrast bright="3000" contrast="-46000"/>
                    </a14:imgEffect>
                  </a14:imgLayer>
                </a14:imgProps>
              </a:ext>
              <a:ext uri="{28A0092B-C50C-407E-A947-70E740481C1C}">
                <a14:useLocalDpi xmlns:a14="http://schemas.microsoft.com/office/drawing/2010/main"/>
              </a:ext>
            </a:extLst>
          </a:blip>
          <a:srcRect l="15552" b="14711"/>
          <a:stretch/>
        </p:blipFill>
        <p:spPr>
          <a:xfrm flipH="1">
            <a:off x="6295749" y="4364044"/>
            <a:ext cx="2848251" cy="1899381"/>
          </a:xfrm>
          <a:prstGeom prst="rect">
            <a:avLst/>
          </a:prstGeom>
        </p:spPr>
      </p:pic>
      <p:sp>
        <p:nvSpPr>
          <p:cNvPr id="2" name="Slide Number Placeholder 1">
            <a:extLst>
              <a:ext uri="{FF2B5EF4-FFF2-40B4-BE49-F238E27FC236}">
                <a16:creationId xmlns:a16="http://schemas.microsoft.com/office/drawing/2014/main" id="{7C15F475-CB69-4059-B793-C3BC5A1C55E1}"/>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505176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9144000" cy="6292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Rectangle 4">
            <a:extLst>
              <a:ext uri="{FF2B5EF4-FFF2-40B4-BE49-F238E27FC236}">
                <a16:creationId xmlns:a16="http://schemas.microsoft.com/office/drawing/2014/main" id="{DD65DDA4-1C0C-464D-B661-6EF0E8F263DE}"/>
              </a:ext>
            </a:extLst>
          </p:cNvPr>
          <p:cNvSpPr/>
          <p:nvPr userDrawn="1"/>
        </p:nvSpPr>
        <p:spPr>
          <a:xfrm>
            <a:off x="5164666" y="1"/>
            <a:ext cx="3979334" cy="62927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455840" y="456192"/>
            <a:ext cx="3010826" cy="1241828"/>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1642608A-86D1-4268-98F8-3B4A37BCD266}"/>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EEA9F577-6D9E-47F3-9C87-B93B68DF664A}"/>
              </a:ext>
            </a:extLst>
          </p:cNvPr>
          <p:cNvSpPr>
            <a:spLocks noGrp="1"/>
          </p:cNvSpPr>
          <p:nvPr>
            <p:ph type="body" sz="quarter" idx="13"/>
          </p:nvPr>
        </p:nvSpPr>
        <p:spPr>
          <a:xfrm>
            <a:off x="5517091" y="1892300"/>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7625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EB3F0811-3841-46EE-84C1-417D73F5ABC7}"/>
              </a:ext>
            </a:extLst>
          </p:cNvPr>
          <p:cNvSpPr>
            <a:spLocks noGrp="1"/>
          </p:cNvSpPr>
          <p:nvPr>
            <p:ph type="sldNum" sz="quarter" idx="10"/>
          </p:nvPr>
        </p:nvSpPr>
        <p:spPr/>
        <p:txBody>
          <a:bodyPr/>
          <a:lstStyle/>
          <a:p>
            <a:fld id="{F8E5FEAE-2393-4031-B909-DB31E3BE2612}" type="slidenum">
              <a:rPr lang="en-US" smtClean="0"/>
              <a:t>‹#›</a:t>
            </a:fld>
            <a:endParaRPr lang="en-US" dirty="0"/>
          </a:p>
        </p:txBody>
      </p:sp>
      <p:sp>
        <p:nvSpPr>
          <p:cNvPr id="5" name="Title 1">
            <a:extLst>
              <a:ext uri="{FF2B5EF4-FFF2-40B4-BE49-F238E27FC236}">
                <a16:creationId xmlns:a16="http://schemas.microsoft.com/office/drawing/2014/main" id="{38171923-343E-44BF-8C29-39958ED2FCEF}"/>
              </a:ext>
            </a:extLst>
          </p:cNvPr>
          <p:cNvSpPr>
            <a:spLocks noGrp="1"/>
          </p:cNvSpPr>
          <p:nvPr>
            <p:ph type="title"/>
          </p:nvPr>
        </p:nvSpPr>
        <p:spPr>
          <a:xfrm>
            <a:off x="628650" y="365127"/>
            <a:ext cx="7886700" cy="590838"/>
          </a:xfrm>
        </p:spPr>
        <p:txBody>
          <a:bodyPr/>
          <a:lstStyle/>
          <a:p>
            <a:r>
              <a:rPr lang="en-US" dirty="0"/>
              <a:t>Click to edit Master title style</a:t>
            </a:r>
          </a:p>
        </p:txBody>
      </p:sp>
    </p:spTree>
    <p:extLst>
      <p:ext uri="{BB962C8B-B14F-4D97-AF65-F5344CB8AC3E}">
        <p14:creationId xmlns:p14="http://schemas.microsoft.com/office/powerpoint/2010/main" val="1537719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6" name="Title 1">
            <a:extLst>
              <a:ext uri="{FF2B5EF4-FFF2-40B4-BE49-F238E27FC236}">
                <a16:creationId xmlns:a16="http://schemas.microsoft.com/office/drawing/2014/main" id="{465B6C40-9EC2-4A96-87C7-D6B4E43B40CA}"/>
              </a:ext>
            </a:extLst>
          </p:cNvPr>
          <p:cNvSpPr>
            <a:spLocks noGrp="1"/>
          </p:cNvSpPr>
          <p:nvPr>
            <p:ph type="title"/>
          </p:nvPr>
        </p:nvSpPr>
        <p:spPr>
          <a:xfrm>
            <a:off x="628650" y="365127"/>
            <a:ext cx="7886700" cy="590838"/>
          </a:xfrm>
        </p:spPr>
        <p:txBody>
          <a:bodyPr/>
          <a:lstStyle/>
          <a:p>
            <a:r>
              <a:rPr lang="en-US" dirty="0"/>
              <a:t>Click to edit Master title style</a:t>
            </a:r>
          </a:p>
        </p:txBody>
      </p:sp>
    </p:spTree>
    <p:extLst>
      <p:ext uri="{BB962C8B-B14F-4D97-AF65-F5344CB8AC3E}">
        <p14:creationId xmlns:p14="http://schemas.microsoft.com/office/powerpoint/2010/main" val="3257554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Center Tex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1889672"/>
          </a:xfrm>
        </p:spPr>
        <p:txBody>
          <a:bodyPr anchor="t">
            <a:normAutofit/>
          </a:bodyPr>
          <a:lstStyle>
            <a:lvl1pPr>
              <a:defRPr sz="4000"/>
            </a:lvl1pPr>
          </a:lstStyle>
          <a:p>
            <a:r>
              <a:rPr lang="en-US" dirty="0"/>
              <a:t>Click to edit Master title style</a:t>
            </a:r>
          </a:p>
        </p:txBody>
      </p:sp>
      <p:sp>
        <p:nvSpPr>
          <p:cNvPr id="3" name="Text Placeholder 2"/>
          <p:cNvSpPr>
            <a:spLocks noGrp="1"/>
          </p:cNvSpPr>
          <p:nvPr>
            <p:ph type="body" idx="1"/>
          </p:nvPr>
        </p:nvSpPr>
        <p:spPr>
          <a:xfrm>
            <a:off x="623888" y="3599412"/>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Slide Number Placeholder 3">
            <a:extLst>
              <a:ext uri="{FF2B5EF4-FFF2-40B4-BE49-F238E27FC236}">
                <a16:creationId xmlns:a16="http://schemas.microsoft.com/office/drawing/2014/main" id="{961C71AF-9FAA-497E-9474-0A7BC5BE229C}"/>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813982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039091"/>
            <a:ext cx="3886200" cy="5137872"/>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039091"/>
            <a:ext cx="3886200" cy="5137872"/>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a:extLst>
              <a:ext uri="{FF2B5EF4-FFF2-40B4-BE49-F238E27FC236}">
                <a16:creationId xmlns:a16="http://schemas.microsoft.com/office/drawing/2014/main" id="{44204603-CF73-436D-84D7-F8B6F352FA95}"/>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564602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6074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629842" y="1111741"/>
            <a:ext cx="3868340" cy="430270"/>
          </a:xfrm>
        </p:spPr>
        <p:txBody>
          <a:bodyPr anchor="t"/>
          <a:lstStyle>
            <a:lvl1pPr marL="0" indent="0">
              <a:buNone/>
              <a:defRPr sz="2400" b="1">
                <a:solidFill>
                  <a:schemeClr val="accent6">
                    <a:lumMod val="75000"/>
                  </a:schemeClr>
                </a:solidFill>
                <a:latin typeface="+mj-lt"/>
                <a:ea typeface="Zilla Slab"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629842" y="1542011"/>
            <a:ext cx="3868340" cy="4647652"/>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111741"/>
            <a:ext cx="3887391" cy="430270"/>
          </a:xfrm>
        </p:spPr>
        <p:txBody>
          <a:bodyPr anchor="t"/>
          <a:lstStyle>
            <a:lvl1pPr marL="0" indent="0">
              <a:buNone/>
              <a:defRPr sz="2400" b="1">
                <a:solidFill>
                  <a:schemeClr val="accent6">
                    <a:lumMod val="75000"/>
                  </a:schemeClr>
                </a:solidFill>
                <a:latin typeface="+mj-lt"/>
                <a:ea typeface="Zilla Slab"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0" y="1542011"/>
            <a:ext cx="3887391" cy="4647652"/>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506E1CDD-FBC3-4188-BE21-626B8067D53E}"/>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763459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60149D7F-0EB0-4A06-9627-60AD1501CD8F}"/>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885991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E49B29A-E96A-4699-ABF4-C630B4F89120}"/>
              </a:ext>
            </a:extLst>
          </p:cNvPr>
          <p:cNvPicPr>
            <a:picLocks noChangeAspect="1"/>
          </p:cNvPicPr>
          <p:nvPr userDrawn="1"/>
        </p:nvPicPr>
        <p:blipFill>
          <a:blip r:embed="rId32">
            <a:extLst>
              <a:ext uri="{28A0092B-C50C-407E-A947-70E740481C1C}">
                <a14:useLocalDpi xmlns:a14="http://schemas.microsoft.com/office/drawing/2010/main"/>
              </a:ext>
            </a:extLst>
          </a:blip>
          <a:stretch>
            <a:fillRect/>
          </a:stretch>
        </p:blipFill>
        <p:spPr>
          <a:xfrm>
            <a:off x="0" y="6269318"/>
            <a:ext cx="9144000" cy="616924"/>
          </a:xfrm>
          <a:prstGeom prst="rect">
            <a:avLst/>
          </a:prstGeom>
        </p:spPr>
      </p:pic>
      <p:sp>
        <p:nvSpPr>
          <p:cNvPr id="2" name="Title Placeholder 1"/>
          <p:cNvSpPr>
            <a:spLocks noGrp="1"/>
          </p:cNvSpPr>
          <p:nvPr>
            <p:ph type="title"/>
          </p:nvPr>
        </p:nvSpPr>
        <p:spPr>
          <a:xfrm>
            <a:off x="628650" y="365127"/>
            <a:ext cx="7886700" cy="590838"/>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628650" y="1172095"/>
            <a:ext cx="7886700" cy="5004868"/>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81DDFC21-CCAB-41FC-A4E8-2553D9C8B35F}"/>
              </a:ext>
            </a:extLst>
          </p:cNvPr>
          <p:cNvSpPr>
            <a:spLocks noGrp="1"/>
          </p:cNvSpPr>
          <p:nvPr>
            <p:ph type="sldNum" sz="quarter" idx="4"/>
          </p:nvPr>
        </p:nvSpPr>
        <p:spPr>
          <a:xfrm>
            <a:off x="148590" y="6356350"/>
            <a:ext cx="2057400" cy="365125"/>
          </a:xfrm>
          <a:prstGeom prst="rect">
            <a:avLst/>
          </a:prstGeom>
        </p:spPr>
        <p:txBody>
          <a:bodyPr vert="horz" lIns="91440" tIns="45720" rIns="91440" bIns="45720" rtlCol="0" anchor="ctr"/>
          <a:lstStyle>
            <a:lvl1pPr algn="l">
              <a:defRPr sz="1200" b="1">
                <a:solidFill>
                  <a:schemeClr val="bg1"/>
                </a:solidFill>
              </a:defRPr>
            </a:lvl1p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4232626474"/>
      </p:ext>
    </p:extLst>
  </p:cSld>
  <p:clrMap bg1="lt1" tx1="dk1" bg2="lt2" tx2="dk2" accent1="accent1" accent2="accent2" accent3="accent3" accent4="accent4" accent5="accent5" accent6="accent6" hlink="hlink" folHlink="folHlink"/>
  <p:sldLayoutIdLst>
    <p:sldLayoutId id="2147483661" r:id="rId1"/>
    <p:sldLayoutId id="2147483694" r:id="rId2"/>
    <p:sldLayoutId id="2147483693" r:id="rId3"/>
    <p:sldLayoutId id="2147483662" r:id="rId4"/>
    <p:sldLayoutId id="2147483681" r:id="rId5"/>
    <p:sldLayoutId id="2147483663" r:id="rId6"/>
    <p:sldLayoutId id="2147483664" r:id="rId7"/>
    <p:sldLayoutId id="2147483665" r:id="rId8"/>
    <p:sldLayoutId id="2147483666" r:id="rId9"/>
    <p:sldLayoutId id="2147483667" r:id="rId10"/>
    <p:sldLayoutId id="2147483676" r:id="rId11"/>
    <p:sldLayoutId id="2147483677" r:id="rId12"/>
    <p:sldLayoutId id="2147483678" r:id="rId13"/>
    <p:sldLayoutId id="2147483686" r:id="rId14"/>
    <p:sldLayoutId id="2147483692" r:id="rId15"/>
    <p:sldLayoutId id="2147483687" r:id="rId16"/>
    <p:sldLayoutId id="2147483689" r:id="rId17"/>
    <p:sldLayoutId id="2147483690" r:id="rId18"/>
    <p:sldLayoutId id="2147483696" r:id="rId19"/>
    <p:sldLayoutId id="2147483691" r:id="rId20"/>
    <p:sldLayoutId id="2147483695" r:id="rId21"/>
    <p:sldLayoutId id="2147483669" r:id="rId22"/>
    <p:sldLayoutId id="2147483670" r:id="rId23"/>
    <p:sldLayoutId id="2147483671" r:id="rId24"/>
    <p:sldLayoutId id="2147483672" r:id="rId25"/>
    <p:sldLayoutId id="2147483673" r:id="rId26"/>
    <p:sldLayoutId id="2147483697" r:id="rId27"/>
    <p:sldLayoutId id="2147483674" r:id="rId28"/>
    <p:sldLayoutId id="2147483679" r:id="rId29"/>
    <p:sldLayoutId id="2147483680" r:id="rId30"/>
  </p:sldLayoutIdLst>
  <p:hf hdr="0" ftr="0" dt="0"/>
  <p:txStyles>
    <p:titleStyle>
      <a:lvl1pPr algn="l" defTabSz="914400" rtl="0" eaLnBrk="1" latinLnBrk="0" hangingPunct="1">
        <a:lnSpc>
          <a:spcPct val="90000"/>
        </a:lnSpc>
        <a:spcBef>
          <a:spcPct val="0"/>
        </a:spcBef>
        <a:buNone/>
        <a:defRPr sz="3200" b="1" kern="1200">
          <a:solidFill>
            <a:schemeClr val="accent1"/>
          </a:solidFill>
          <a:latin typeface="Century Gothic" panose="020B0502020202020204" pitchFamily="34" charset="0"/>
          <a:ea typeface="+mj-ea"/>
          <a:cs typeface="Poppins" panose="00000500000000000000" pitchFamily="2" charset="0"/>
        </a:defRPr>
      </a:lvl1pPr>
    </p:titleStyle>
    <p:body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400" b="0" kern="1200">
          <a:solidFill>
            <a:srgbClr val="333333"/>
          </a:solidFill>
          <a:latin typeface="Calibri" panose="020F0502020204030204" pitchFamily="34" charset="0"/>
          <a:ea typeface="Calibri" panose="020F0502020204030204" pitchFamily="34" charset="0"/>
          <a:cs typeface="Calibri" panose="020F0502020204030204" pitchFamily="34" charset="0"/>
        </a:defRPr>
      </a:lvl1pPr>
      <a:lvl2pPr marL="685800" indent="-228600" algn="l" defTabSz="914400" rtl="0" eaLnBrk="1" latinLnBrk="0" hangingPunct="1">
        <a:lnSpc>
          <a:spcPct val="90000"/>
        </a:lnSpc>
        <a:spcBef>
          <a:spcPts val="500"/>
        </a:spcBef>
        <a:buClr>
          <a:schemeClr val="tx2"/>
        </a:buClr>
        <a:buFont typeface="Zilla Slab Light" pitchFamily="2" charset="0"/>
        <a:buChar char="−"/>
        <a:defRPr sz="2200" kern="12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8.svg"/><Relationship Id="rId7" Type="http://schemas.openxmlformats.org/officeDocument/2006/relationships/image" Target="../media/image16.sv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21.jpe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22.jpeg"/><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23.jpeg"/><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image" Target="../media/image24.jpeg"/><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image" Target="../media/image25.jpe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image" Target="../media/image27.jpeg"/><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8.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27.xml"/><Relationship Id="rId4" Type="http://schemas.openxmlformats.org/officeDocument/2006/relationships/comments" Target="../comments/commen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image" Target="../media/image33.jpeg"/><Relationship Id="rId1" Type="http://schemas.openxmlformats.org/officeDocument/2006/relationships/slideLayout" Target="../slideLayouts/slideLayout2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image" Target="../media/image34.jpeg"/><Relationship Id="rId1" Type="http://schemas.openxmlformats.org/officeDocument/2006/relationships/slideLayout" Target="../slideLayouts/slideLayout23.xml"/></Relationships>
</file>

<file path=ppt/slides/_rels/slide78.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image" Target="../media/image35.jpeg"/><Relationship Id="rId1" Type="http://schemas.openxmlformats.org/officeDocument/2006/relationships/slideLayout" Target="../slideLayouts/slideLayout2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3498158-9CAA-4716-BDB7-E166654FEBD2}"/>
              </a:ext>
            </a:extLst>
          </p:cNvPr>
          <p:cNvSpPr>
            <a:spLocks noGrp="1"/>
          </p:cNvSpPr>
          <p:nvPr>
            <p:ph idx="1"/>
          </p:nvPr>
        </p:nvSpPr>
        <p:spPr/>
        <p:txBody>
          <a:bodyPr/>
          <a:lstStyle/>
          <a:p>
            <a:pPr marL="285750" indent="-285750"/>
            <a:r>
              <a:rPr lang="en-US" dirty="0">
                <a:solidFill>
                  <a:schemeClr val="accent1">
                    <a:lumMod val="75000"/>
                  </a:schemeClr>
                </a:solidFill>
              </a:rPr>
              <a:t>This module is designed to potentially serve a wide variety of audiences (nutritionists and agronomists, policymakers, extension workers, farmers).</a:t>
            </a:r>
          </a:p>
          <a:p>
            <a:pPr marL="285750" indent="-285750"/>
            <a:r>
              <a:rPr lang="en-US" dirty="0">
                <a:solidFill>
                  <a:schemeClr val="accent1">
                    <a:lumMod val="75000"/>
                  </a:schemeClr>
                </a:solidFill>
              </a:rPr>
              <a:t>Not all of the material will be relevant to all audiences.</a:t>
            </a:r>
          </a:p>
          <a:p>
            <a:pPr marL="285750" indent="-285750"/>
            <a:r>
              <a:rPr lang="en-US" dirty="0">
                <a:solidFill>
                  <a:schemeClr val="accent1">
                    <a:lumMod val="75000"/>
                  </a:schemeClr>
                </a:solidFill>
              </a:rPr>
              <a:t>Please refer to the accompanying Facilitator’s Guide for guidance on how to adapt these materials to your audience and facilitation best practices.</a:t>
            </a:r>
          </a:p>
          <a:p>
            <a:endParaRPr lang="en-US" dirty="0"/>
          </a:p>
        </p:txBody>
      </p:sp>
      <p:sp>
        <p:nvSpPr>
          <p:cNvPr id="2" name="Slide Number Placeholder 1">
            <a:extLst>
              <a:ext uri="{FF2B5EF4-FFF2-40B4-BE49-F238E27FC236}">
                <a16:creationId xmlns:a16="http://schemas.microsoft.com/office/drawing/2014/main" id="{D834E7BA-74DE-4A36-A58E-082FA583F034}"/>
              </a:ext>
            </a:extLst>
          </p:cNvPr>
          <p:cNvSpPr>
            <a:spLocks noGrp="1"/>
          </p:cNvSpPr>
          <p:nvPr>
            <p:ph type="sldNum" sz="quarter" idx="10"/>
          </p:nvPr>
        </p:nvSpPr>
        <p:spPr/>
        <p:txBody>
          <a:bodyPr/>
          <a:lstStyle/>
          <a:p>
            <a:fld id="{F8E5FEAE-2393-4031-B909-DB31E3BE2612}" type="slidenum">
              <a:rPr lang="en-US" smtClean="0"/>
              <a:pPr/>
              <a:t>1</a:t>
            </a:fld>
            <a:endParaRPr lang="en-US" dirty="0"/>
          </a:p>
        </p:txBody>
      </p:sp>
      <p:sp>
        <p:nvSpPr>
          <p:cNvPr id="4" name="Title 3">
            <a:extLst>
              <a:ext uri="{FF2B5EF4-FFF2-40B4-BE49-F238E27FC236}">
                <a16:creationId xmlns:a16="http://schemas.microsoft.com/office/drawing/2014/main" id="{75E2D6DF-FF71-4325-9082-6CE33B297B5D}"/>
              </a:ext>
            </a:extLst>
          </p:cNvPr>
          <p:cNvSpPr>
            <a:spLocks noGrp="1"/>
          </p:cNvSpPr>
          <p:nvPr>
            <p:ph type="title"/>
          </p:nvPr>
        </p:nvSpPr>
        <p:spPr/>
        <p:txBody>
          <a:bodyPr/>
          <a:lstStyle/>
          <a:p>
            <a:r>
              <a:rPr lang="en-US" dirty="0"/>
              <a:t>Important!</a:t>
            </a:r>
          </a:p>
        </p:txBody>
      </p:sp>
    </p:spTree>
    <p:extLst>
      <p:ext uri="{BB962C8B-B14F-4D97-AF65-F5344CB8AC3E}">
        <p14:creationId xmlns:p14="http://schemas.microsoft.com/office/powerpoint/2010/main" val="298556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F0A92BE-4BCC-439E-8BEB-28F4B1036D8C}"/>
              </a:ext>
            </a:extLst>
          </p:cNvPr>
          <p:cNvSpPr>
            <a:spLocks noGrp="1"/>
          </p:cNvSpPr>
          <p:nvPr>
            <p:ph idx="1"/>
          </p:nvPr>
        </p:nvSpPr>
        <p:spPr>
          <a:xfrm>
            <a:off x="628650" y="1450428"/>
            <a:ext cx="7886700" cy="4726535"/>
          </a:xfrm>
        </p:spPr>
        <p:txBody>
          <a:bodyPr/>
          <a:lstStyle/>
          <a:p>
            <a:pPr lvl="0"/>
            <a:r>
              <a:rPr lang="en-US" dirty="0"/>
              <a:t>Urban areas in Southern and Eastern Africa source sweetpotato from different regions for fairly steady supply throughout the year. </a:t>
            </a:r>
          </a:p>
          <a:p>
            <a:r>
              <a:rPr lang="en-US" dirty="0"/>
              <a:t>Quality and market price vary greatly from harvest season to off-season.</a:t>
            </a:r>
          </a:p>
          <a:p>
            <a:pPr lvl="0"/>
            <a:r>
              <a:rPr lang="en-US" dirty="0"/>
              <a:t>Small farmers may take produce to sell to market traders.</a:t>
            </a:r>
          </a:p>
          <a:p>
            <a:r>
              <a:rPr lang="en-US" dirty="0"/>
              <a:t>Traders and larger-scale agents may also travel to find produce for sale in urban markets.</a:t>
            </a:r>
          </a:p>
          <a:p>
            <a:pPr lvl="0"/>
            <a:r>
              <a:rPr lang="en-US" dirty="0"/>
              <a:t>In non-Muslim areas, most sourcing done by men, while consumer interaction is typically handled by women.</a:t>
            </a:r>
          </a:p>
        </p:txBody>
      </p:sp>
      <p:sp>
        <p:nvSpPr>
          <p:cNvPr id="3" name="Slide Number Placeholder 2">
            <a:extLst>
              <a:ext uri="{FF2B5EF4-FFF2-40B4-BE49-F238E27FC236}">
                <a16:creationId xmlns:a16="http://schemas.microsoft.com/office/drawing/2014/main" id="{589C6A69-5678-43F8-8BFF-9092AFF50321}"/>
              </a:ext>
            </a:extLst>
          </p:cNvPr>
          <p:cNvSpPr>
            <a:spLocks noGrp="1"/>
          </p:cNvSpPr>
          <p:nvPr>
            <p:ph type="sldNum" sz="quarter" idx="10"/>
          </p:nvPr>
        </p:nvSpPr>
        <p:spPr/>
        <p:txBody>
          <a:bodyPr/>
          <a:lstStyle/>
          <a:p>
            <a:fld id="{F8E5FEAE-2393-4031-B909-DB31E3BE2612}" type="slidenum">
              <a:rPr lang="en-US" smtClean="0"/>
              <a:t>10</a:t>
            </a:fld>
            <a:endParaRPr lang="en-US" dirty="0"/>
          </a:p>
        </p:txBody>
      </p:sp>
      <p:sp>
        <p:nvSpPr>
          <p:cNvPr id="4" name="Title 3">
            <a:extLst>
              <a:ext uri="{FF2B5EF4-FFF2-40B4-BE49-F238E27FC236}">
                <a16:creationId xmlns:a16="http://schemas.microsoft.com/office/drawing/2014/main" id="{F5A40677-8FBC-45C0-8246-A08F681231B2}"/>
              </a:ext>
            </a:extLst>
          </p:cNvPr>
          <p:cNvSpPr>
            <a:spLocks noGrp="1"/>
          </p:cNvSpPr>
          <p:nvPr>
            <p:ph type="title"/>
          </p:nvPr>
        </p:nvSpPr>
        <p:spPr/>
        <p:txBody>
          <a:bodyPr/>
          <a:lstStyle/>
          <a:p>
            <a:r>
              <a:rPr lang="en-US" dirty="0"/>
              <a:t>Marketing of Fresh </a:t>
            </a:r>
            <a:r>
              <a:rPr lang="en-US" dirty="0" err="1"/>
              <a:t>Sweetpotato</a:t>
            </a:r>
            <a:r>
              <a:rPr lang="en-US" dirty="0"/>
              <a:t> Roots in SSA</a:t>
            </a:r>
          </a:p>
        </p:txBody>
      </p:sp>
    </p:spTree>
    <p:extLst>
      <p:ext uri="{BB962C8B-B14F-4D97-AF65-F5344CB8AC3E}">
        <p14:creationId xmlns:p14="http://schemas.microsoft.com/office/powerpoint/2010/main" val="28980903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76671-CD21-460A-B7B3-426B8615B7AC}"/>
              </a:ext>
            </a:extLst>
          </p:cNvPr>
          <p:cNvSpPr>
            <a:spLocks noGrp="1"/>
          </p:cNvSpPr>
          <p:nvPr>
            <p:ph type="title"/>
          </p:nvPr>
        </p:nvSpPr>
        <p:spPr/>
        <p:txBody>
          <a:bodyPr/>
          <a:lstStyle/>
          <a:p>
            <a:r>
              <a:rPr lang="en-US" dirty="0"/>
              <a:t>Preferred Consumer Characteristics</a:t>
            </a:r>
          </a:p>
        </p:txBody>
      </p:sp>
      <p:sp>
        <p:nvSpPr>
          <p:cNvPr id="3" name="Text Placeholder 2">
            <a:extLst>
              <a:ext uri="{FF2B5EF4-FFF2-40B4-BE49-F238E27FC236}">
                <a16:creationId xmlns:a16="http://schemas.microsoft.com/office/drawing/2014/main" id="{D6A1FA06-B7C2-41E3-AF9D-22C9511A89FF}"/>
              </a:ext>
            </a:extLst>
          </p:cNvPr>
          <p:cNvSpPr>
            <a:spLocks noGrp="1"/>
          </p:cNvSpPr>
          <p:nvPr>
            <p:ph type="body" idx="1"/>
          </p:nvPr>
        </p:nvSpPr>
        <p:spPr/>
        <p:txBody>
          <a:bodyPr/>
          <a:lstStyle/>
          <a:p>
            <a:r>
              <a:rPr lang="en-US" dirty="0"/>
              <a:t>Rural</a:t>
            </a:r>
          </a:p>
        </p:txBody>
      </p:sp>
      <p:sp>
        <p:nvSpPr>
          <p:cNvPr id="4" name="Content Placeholder 3">
            <a:extLst>
              <a:ext uri="{FF2B5EF4-FFF2-40B4-BE49-F238E27FC236}">
                <a16:creationId xmlns:a16="http://schemas.microsoft.com/office/drawing/2014/main" id="{F26491AD-5888-446E-9B7C-CA63A4D472FA}"/>
              </a:ext>
            </a:extLst>
          </p:cNvPr>
          <p:cNvSpPr>
            <a:spLocks noGrp="1"/>
          </p:cNvSpPr>
          <p:nvPr>
            <p:ph sz="half" idx="2"/>
          </p:nvPr>
        </p:nvSpPr>
        <p:spPr/>
        <p:txBody>
          <a:bodyPr/>
          <a:lstStyle/>
          <a:p>
            <a:r>
              <a:rPr lang="en-US" dirty="0"/>
              <a:t>Large root size</a:t>
            </a:r>
          </a:p>
          <a:p>
            <a:pPr lvl="1"/>
            <a:r>
              <a:rPr lang="en-US" dirty="0"/>
              <a:t>Most important</a:t>
            </a:r>
          </a:p>
          <a:p>
            <a:r>
              <a:rPr lang="en-US" dirty="0"/>
              <a:t>Colour</a:t>
            </a:r>
          </a:p>
          <a:p>
            <a:r>
              <a:rPr lang="en-US" dirty="0"/>
              <a:t>Taste</a:t>
            </a:r>
          </a:p>
          <a:p>
            <a:r>
              <a:rPr lang="en-US" dirty="0"/>
              <a:t>Texture </a:t>
            </a:r>
          </a:p>
          <a:p>
            <a:r>
              <a:rPr lang="en-US" dirty="0"/>
              <a:t>Fibre content</a:t>
            </a:r>
          </a:p>
          <a:p>
            <a:r>
              <a:rPr lang="en-US" dirty="0"/>
              <a:t>Price</a:t>
            </a:r>
          </a:p>
          <a:p>
            <a:r>
              <a:rPr lang="en-US" dirty="0"/>
              <a:t>Shape </a:t>
            </a:r>
          </a:p>
          <a:p>
            <a:r>
              <a:rPr lang="en-US" dirty="0"/>
              <a:t>Freshness</a:t>
            </a:r>
          </a:p>
        </p:txBody>
      </p:sp>
      <p:sp>
        <p:nvSpPr>
          <p:cNvPr id="5" name="Text Placeholder 4">
            <a:extLst>
              <a:ext uri="{FF2B5EF4-FFF2-40B4-BE49-F238E27FC236}">
                <a16:creationId xmlns:a16="http://schemas.microsoft.com/office/drawing/2014/main" id="{3BE3F814-EA04-4507-B33E-89D857542B90}"/>
              </a:ext>
            </a:extLst>
          </p:cNvPr>
          <p:cNvSpPr>
            <a:spLocks noGrp="1"/>
          </p:cNvSpPr>
          <p:nvPr>
            <p:ph type="body" sz="quarter" idx="3"/>
          </p:nvPr>
        </p:nvSpPr>
        <p:spPr/>
        <p:txBody>
          <a:bodyPr/>
          <a:lstStyle/>
          <a:p>
            <a:r>
              <a:rPr lang="en-US" dirty="0"/>
              <a:t>Urban</a:t>
            </a:r>
          </a:p>
        </p:txBody>
      </p:sp>
      <p:sp>
        <p:nvSpPr>
          <p:cNvPr id="6" name="Content Placeholder 5">
            <a:extLst>
              <a:ext uri="{FF2B5EF4-FFF2-40B4-BE49-F238E27FC236}">
                <a16:creationId xmlns:a16="http://schemas.microsoft.com/office/drawing/2014/main" id="{A7401CD7-CE67-42D4-B3E3-E42801EC74D4}"/>
              </a:ext>
            </a:extLst>
          </p:cNvPr>
          <p:cNvSpPr>
            <a:spLocks noGrp="1"/>
          </p:cNvSpPr>
          <p:nvPr>
            <p:ph sz="quarter" idx="4"/>
          </p:nvPr>
        </p:nvSpPr>
        <p:spPr/>
        <p:txBody>
          <a:bodyPr/>
          <a:lstStyle/>
          <a:p>
            <a:r>
              <a:rPr lang="en-US" dirty="0"/>
              <a:t>Skin colour</a:t>
            </a:r>
          </a:p>
          <a:p>
            <a:r>
              <a:rPr lang="en-US" dirty="0"/>
              <a:t>Area or region grown</a:t>
            </a:r>
          </a:p>
          <a:p>
            <a:r>
              <a:rPr lang="en-US" dirty="0"/>
              <a:t>Damage</a:t>
            </a:r>
          </a:p>
          <a:p>
            <a:r>
              <a:rPr lang="en-US" dirty="0"/>
              <a:t>Bad taste</a:t>
            </a:r>
          </a:p>
          <a:p>
            <a:pPr lvl="1"/>
            <a:r>
              <a:rPr lang="en-US" dirty="0"/>
              <a:t>Dirty water could have entered root</a:t>
            </a:r>
          </a:p>
          <a:p>
            <a:r>
              <a:rPr lang="en-US" dirty="0"/>
              <a:t>Medium size</a:t>
            </a:r>
          </a:p>
        </p:txBody>
      </p:sp>
      <p:sp>
        <p:nvSpPr>
          <p:cNvPr id="7" name="Slide Number Placeholder 6">
            <a:extLst>
              <a:ext uri="{FF2B5EF4-FFF2-40B4-BE49-F238E27FC236}">
                <a16:creationId xmlns:a16="http://schemas.microsoft.com/office/drawing/2014/main" id="{090085D7-6726-422D-9DD0-FBA8108418FA}"/>
              </a:ext>
            </a:extLst>
          </p:cNvPr>
          <p:cNvSpPr>
            <a:spLocks noGrp="1"/>
          </p:cNvSpPr>
          <p:nvPr>
            <p:ph type="sldNum" sz="quarter" idx="10"/>
          </p:nvPr>
        </p:nvSpPr>
        <p:spPr/>
        <p:txBody>
          <a:bodyPr/>
          <a:lstStyle/>
          <a:p>
            <a:fld id="{F8E5FEAE-2393-4031-B909-DB31E3BE2612}" type="slidenum">
              <a:rPr lang="en-US" smtClean="0"/>
              <a:pPr/>
              <a:t>11</a:t>
            </a:fld>
            <a:endParaRPr lang="en-US" dirty="0"/>
          </a:p>
        </p:txBody>
      </p:sp>
    </p:spTree>
    <p:extLst>
      <p:ext uri="{BB962C8B-B14F-4D97-AF65-F5344CB8AC3E}">
        <p14:creationId xmlns:p14="http://schemas.microsoft.com/office/powerpoint/2010/main" val="615374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D6F6D845-A2A6-4865-9B61-EA4DEB49B21B}"/>
              </a:ext>
            </a:extLst>
          </p:cNvPr>
          <p:cNvSpPr>
            <a:spLocks noGrp="1"/>
          </p:cNvSpPr>
          <p:nvPr>
            <p:ph idx="1"/>
          </p:nvPr>
        </p:nvSpPr>
        <p:spPr/>
        <p:txBody>
          <a:bodyPr/>
          <a:lstStyle/>
          <a:p>
            <a:r>
              <a:rPr lang="en-US" dirty="0"/>
              <a:t>Poor understanding of sweetpotato processing into chips or flour.</a:t>
            </a:r>
          </a:p>
          <a:p>
            <a:r>
              <a:rPr lang="en-US" dirty="0"/>
              <a:t>Farmers unaware or inexperienced in use of fresh root pit stores.</a:t>
            </a:r>
          </a:p>
          <a:p>
            <a:r>
              <a:rPr lang="en-US" dirty="0"/>
              <a:t>Lack of technology</a:t>
            </a:r>
          </a:p>
          <a:p>
            <a:r>
              <a:rPr lang="en-US" dirty="0"/>
              <a:t>Need for immediate food results in little commercial processing.</a:t>
            </a:r>
          </a:p>
          <a:p>
            <a:r>
              <a:rPr lang="en-US" dirty="0"/>
              <a:t>Increase yearlong availability by:</a:t>
            </a:r>
          </a:p>
          <a:p>
            <a:pPr lvl="1"/>
            <a:r>
              <a:rPr lang="en-US" dirty="0"/>
              <a:t>Mass processing into chips or flour</a:t>
            </a:r>
          </a:p>
          <a:p>
            <a:pPr lvl="1"/>
            <a:r>
              <a:rPr lang="en-US" dirty="0"/>
              <a:t>Improved use of pits to keep roots fresh</a:t>
            </a:r>
          </a:p>
          <a:p>
            <a:endParaRPr lang="en-US" dirty="0"/>
          </a:p>
        </p:txBody>
      </p:sp>
      <p:sp>
        <p:nvSpPr>
          <p:cNvPr id="7" name="Slide Number Placeholder 6">
            <a:extLst>
              <a:ext uri="{FF2B5EF4-FFF2-40B4-BE49-F238E27FC236}">
                <a16:creationId xmlns:a16="http://schemas.microsoft.com/office/drawing/2014/main" id="{D7AF83E3-8DFE-4021-A851-AF43518F7A1D}"/>
              </a:ext>
            </a:extLst>
          </p:cNvPr>
          <p:cNvSpPr>
            <a:spLocks noGrp="1"/>
          </p:cNvSpPr>
          <p:nvPr>
            <p:ph type="sldNum" sz="quarter" idx="10"/>
          </p:nvPr>
        </p:nvSpPr>
        <p:spPr/>
        <p:txBody>
          <a:bodyPr/>
          <a:lstStyle/>
          <a:p>
            <a:fld id="{F8E5FEAE-2393-4031-B909-DB31E3BE2612}" type="slidenum">
              <a:rPr lang="en-US" smtClean="0"/>
              <a:pPr/>
              <a:t>12</a:t>
            </a:fld>
            <a:endParaRPr lang="en-US" dirty="0"/>
          </a:p>
        </p:txBody>
      </p:sp>
      <p:sp>
        <p:nvSpPr>
          <p:cNvPr id="2" name="Title 1">
            <a:extLst>
              <a:ext uri="{FF2B5EF4-FFF2-40B4-BE49-F238E27FC236}">
                <a16:creationId xmlns:a16="http://schemas.microsoft.com/office/drawing/2014/main" id="{D8F8566C-E86F-48F8-92A9-763AEC5845F3}"/>
              </a:ext>
            </a:extLst>
          </p:cNvPr>
          <p:cNvSpPr>
            <a:spLocks noGrp="1"/>
          </p:cNvSpPr>
          <p:nvPr>
            <p:ph type="title"/>
          </p:nvPr>
        </p:nvSpPr>
        <p:spPr/>
        <p:txBody>
          <a:bodyPr/>
          <a:lstStyle/>
          <a:p>
            <a:r>
              <a:rPr lang="en-US" dirty="0"/>
              <a:t>Unfilled Market Opening</a:t>
            </a:r>
          </a:p>
        </p:txBody>
      </p:sp>
    </p:spTree>
    <p:extLst>
      <p:ext uri="{BB962C8B-B14F-4D97-AF65-F5344CB8AC3E}">
        <p14:creationId xmlns:p14="http://schemas.microsoft.com/office/powerpoint/2010/main" val="59836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0631EA-9367-430E-BB11-133F0CD89C44}"/>
              </a:ext>
            </a:extLst>
          </p:cNvPr>
          <p:cNvSpPr>
            <a:spLocks noGrp="1"/>
          </p:cNvSpPr>
          <p:nvPr>
            <p:ph idx="1"/>
          </p:nvPr>
        </p:nvSpPr>
        <p:spPr/>
        <p:txBody>
          <a:bodyPr/>
          <a:lstStyle/>
          <a:p>
            <a:r>
              <a:rPr lang="en-US" dirty="0"/>
              <a:t>High costs due to:</a:t>
            </a:r>
          </a:p>
          <a:p>
            <a:pPr lvl="1"/>
            <a:r>
              <a:rPr lang="en-US" dirty="0"/>
              <a:t>Bulkiness</a:t>
            </a:r>
          </a:p>
          <a:p>
            <a:pPr lvl="1"/>
            <a:r>
              <a:rPr lang="en-US" dirty="0"/>
              <a:t>Perishability</a:t>
            </a:r>
          </a:p>
          <a:p>
            <a:pPr lvl="1"/>
            <a:r>
              <a:rPr lang="en-US" dirty="0"/>
              <a:t>Discontinuous and geographically fragmented supply</a:t>
            </a:r>
          </a:p>
          <a:p>
            <a:r>
              <a:rPr lang="en-US" dirty="0"/>
              <a:t>Transport costs</a:t>
            </a:r>
          </a:p>
          <a:p>
            <a:r>
              <a:rPr lang="en-US" dirty="0"/>
              <a:t>Taxation</a:t>
            </a:r>
          </a:p>
          <a:p>
            <a:r>
              <a:rPr lang="en-US" dirty="0" err="1"/>
              <a:t>Sweetpotato</a:t>
            </a:r>
            <a:r>
              <a:rPr lang="en-US" dirty="0"/>
              <a:t> stuffed in large extended bags</a:t>
            </a:r>
          </a:p>
          <a:p>
            <a:pPr lvl="1"/>
            <a:r>
              <a:rPr lang="en-US" dirty="0"/>
              <a:t>Difficult to carry</a:t>
            </a:r>
          </a:p>
          <a:p>
            <a:pPr lvl="1"/>
            <a:r>
              <a:rPr lang="en-US" dirty="0"/>
              <a:t>Causes bruising and damage, which lowers quality and shortens shelf-life</a:t>
            </a:r>
          </a:p>
          <a:p>
            <a:r>
              <a:rPr lang="en-US" dirty="0"/>
              <a:t>Reliance on traders and neighbours to check market prices</a:t>
            </a:r>
          </a:p>
          <a:p>
            <a:r>
              <a:rPr lang="en-US" dirty="0"/>
              <a:t>Little sweetpotato exported internationally from SSA</a:t>
            </a:r>
          </a:p>
          <a:p>
            <a:endParaRPr lang="en-US" dirty="0"/>
          </a:p>
        </p:txBody>
      </p:sp>
      <p:sp>
        <p:nvSpPr>
          <p:cNvPr id="3" name="Slide Number Placeholder 2">
            <a:extLst>
              <a:ext uri="{FF2B5EF4-FFF2-40B4-BE49-F238E27FC236}">
                <a16:creationId xmlns:a16="http://schemas.microsoft.com/office/drawing/2014/main" id="{81580FD3-D8E1-453B-956C-5F4E4C07AEC4}"/>
              </a:ext>
            </a:extLst>
          </p:cNvPr>
          <p:cNvSpPr>
            <a:spLocks noGrp="1"/>
          </p:cNvSpPr>
          <p:nvPr>
            <p:ph type="sldNum" sz="quarter" idx="10"/>
          </p:nvPr>
        </p:nvSpPr>
        <p:spPr/>
        <p:txBody>
          <a:bodyPr/>
          <a:lstStyle/>
          <a:p>
            <a:fld id="{F8E5FEAE-2393-4031-B909-DB31E3BE2612}" type="slidenum">
              <a:rPr lang="en-US" smtClean="0"/>
              <a:t>13</a:t>
            </a:fld>
            <a:endParaRPr lang="en-US" dirty="0"/>
          </a:p>
        </p:txBody>
      </p:sp>
      <p:sp>
        <p:nvSpPr>
          <p:cNvPr id="4" name="Title 3">
            <a:extLst>
              <a:ext uri="{FF2B5EF4-FFF2-40B4-BE49-F238E27FC236}">
                <a16:creationId xmlns:a16="http://schemas.microsoft.com/office/drawing/2014/main" id="{E9D0835B-69B5-48A0-9B0A-71433151AA95}"/>
              </a:ext>
            </a:extLst>
          </p:cNvPr>
          <p:cNvSpPr>
            <a:spLocks noGrp="1"/>
          </p:cNvSpPr>
          <p:nvPr>
            <p:ph type="title"/>
          </p:nvPr>
        </p:nvSpPr>
        <p:spPr/>
        <p:txBody>
          <a:bodyPr/>
          <a:lstStyle/>
          <a:p>
            <a:r>
              <a:rPr lang="en-US" dirty="0"/>
              <a:t>Barriers to Trade</a:t>
            </a:r>
          </a:p>
        </p:txBody>
      </p:sp>
    </p:spTree>
    <p:extLst>
      <p:ext uri="{BB962C8B-B14F-4D97-AF65-F5344CB8AC3E}">
        <p14:creationId xmlns:p14="http://schemas.microsoft.com/office/powerpoint/2010/main" val="2471546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D2BAF0-7BBF-46B3-A047-A676DB9F9F40}"/>
              </a:ext>
            </a:extLst>
          </p:cNvPr>
          <p:cNvSpPr>
            <a:spLocks noGrp="1"/>
          </p:cNvSpPr>
          <p:nvPr>
            <p:ph idx="1"/>
          </p:nvPr>
        </p:nvSpPr>
        <p:spPr/>
        <p:txBody>
          <a:bodyPr/>
          <a:lstStyle/>
          <a:p>
            <a:endParaRPr lang="en-US" dirty="0"/>
          </a:p>
          <a:p>
            <a:r>
              <a:rPr lang="en-US" dirty="0"/>
              <a:t>Traders should be trained in OFSP nutrition.</a:t>
            </a:r>
          </a:p>
          <a:p>
            <a:pPr lvl="1"/>
            <a:r>
              <a:rPr lang="en-US" dirty="0"/>
              <a:t>Create willingness to buy</a:t>
            </a:r>
          </a:p>
          <a:p>
            <a:pPr lvl="1"/>
            <a:r>
              <a:rPr lang="en-US" dirty="0"/>
              <a:t>Help grow market </a:t>
            </a:r>
          </a:p>
          <a:p>
            <a:r>
              <a:rPr lang="en-US" dirty="0"/>
              <a:t>Building the value chain to facilitate initial link between consumers and farmers.</a:t>
            </a:r>
          </a:p>
          <a:p>
            <a:r>
              <a:rPr lang="en-US" dirty="0"/>
              <a:t>Improve handling to increase OFSP value</a:t>
            </a:r>
          </a:p>
          <a:p>
            <a:r>
              <a:rPr lang="en-US" dirty="0"/>
              <a:t>Involving traders can lead to growth in commercialization of OFSP.</a:t>
            </a:r>
          </a:p>
          <a:p>
            <a:endParaRPr lang="en-US" dirty="0"/>
          </a:p>
        </p:txBody>
      </p:sp>
      <p:sp>
        <p:nvSpPr>
          <p:cNvPr id="3" name="Slide Number Placeholder 2">
            <a:extLst>
              <a:ext uri="{FF2B5EF4-FFF2-40B4-BE49-F238E27FC236}">
                <a16:creationId xmlns:a16="http://schemas.microsoft.com/office/drawing/2014/main" id="{E897E9BB-551A-4860-9DDE-6304E349091C}"/>
              </a:ext>
            </a:extLst>
          </p:cNvPr>
          <p:cNvSpPr>
            <a:spLocks noGrp="1"/>
          </p:cNvSpPr>
          <p:nvPr>
            <p:ph type="sldNum" sz="quarter" idx="10"/>
          </p:nvPr>
        </p:nvSpPr>
        <p:spPr/>
        <p:txBody>
          <a:bodyPr/>
          <a:lstStyle/>
          <a:p>
            <a:fld id="{F8E5FEAE-2393-4031-B909-DB31E3BE2612}" type="slidenum">
              <a:rPr lang="en-US" smtClean="0"/>
              <a:t>14</a:t>
            </a:fld>
            <a:endParaRPr lang="en-US" dirty="0"/>
          </a:p>
        </p:txBody>
      </p:sp>
      <p:sp>
        <p:nvSpPr>
          <p:cNvPr id="4" name="Title 3">
            <a:extLst>
              <a:ext uri="{FF2B5EF4-FFF2-40B4-BE49-F238E27FC236}">
                <a16:creationId xmlns:a16="http://schemas.microsoft.com/office/drawing/2014/main" id="{7B0036D5-DA4D-4CCF-A845-88ED30BEBA01}"/>
              </a:ext>
            </a:extLst>
          </p:cNvPr>
          <p:cNvSpPr>
            <a:spLocks noGrp="1"/>
          </p:cNvSpPr>
          <p:nvPr>
            <p:ph type="title"/>
          </p:nvPr>
        </p:nvSpPr>
        <p:spPr/>
        <p:txBody>
          <a:bodyPr/>
          <a:lstStyle/>
          <a:p>
            <a:r>
              <a:rPr lang="en-US" dirty="0"/>
              <a:t>Involving Traders to Build Market and Value Chain</a:t>
            </a:r>
          </a:p>
        </p:txBody>
      </p:sp>
    </p:spTree>
    <p:extLst>
      <p:ext uri="{BB962C8B-B14F-4D97-AF65-F5344CB8AC3E}">
        <p14:creationId xmlns:p14="http://schemas.microsoft.com/office/powerpoint/2010/main" val="2123518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59E67D-F5BF-421B-98FA-0F2C0CCFDB0F}"/>
              </a:ext>
            </a:extLst>
          </p:cNvPr>
          <p:cNvSpPr>
            <a:spLocks noGrp="1"/>
          </p:cNvSpPr>
          <p:nvPr>
            <p:ph idx="1"/>
          </p:nvPr>
        </p:nvSpPr>
        <p:spPr/>
        <p:txBody>
          <a:bodyPr/>
          <a:lstStyle/>
          <a:p>
            <a:pPr marL="514350" indent="-514350">
              <a:buFont typeface="+mj-lt"/>
              <a:buAutoNum type="arabicPeriod"/>
            </a:pPr>
            <a:r>
              <a:rPr lang="en-GB" dirty="0"/>
              <a:t>What characteristics of sweetpotato are preferred by rural consumers?</a:t>
            </a:r>
          </a:p>
          <a:p>
            <a:pPr marL="514350" indent="-514350">
              <a:buFont typeface="+mj-lt"/>
              <a:buAutoNum type="arabicPeriod"/>
            </a:pPr>
            <a:r>
              <a:rPr lang="en-GB" dirty="0"/>
              <a:t>What are some of the barriers to trade?</a:t>
            </a:r>
          </a:p>
        </p:txBody>
      </p:sp>
      <p:sp>
        <p:nvSpPr>
          <p:cNvPr id="3" name="Slide Number Placeholder 2">
            <a:extLst>
              <a:ext uri="{FF2B5EF4-FFF2-40B4-BE49-F238E27FC236}">
                <a16:creationId xmlns:a16="http://schemas.microsoft.com/office/drawing/2014/main" id="{91AC0285-93DD-4A4C-9641-393542A4BDFD}"/>
              </a:ext>
            </a:extLst>
          </p:cNvPr>
          <p:cNvSpPr>
            <a:spLocks noGrp="1"/>
          </p:cNvSpPr>
          <p:nvPr>
            <p:ph type="sldNum" sz="quarter" idx="11"/>
          </p:nvPr>
        </p:nvSpPr>
        <p:spPr/>
        <p:txBody>
          <a:bodyPr/>
          <a:lstStyle/>
          <a:p>
            <a:fld id="{F8E5FEAE-2393-4031-B909-DB31E3BE2612}" type="slidenum">
              <a:rPr lang="en-US" smtClean="0"/>
              <a:pPr/>
              <a:t>15</a:t>
            </a:fld>
            <a:endParaRPr lang="en-US" dirty="0"/>
          </a:p>
        </p:txBody>
      </p:sp>
    </p:spTree>
    <p:extLst>
      <p:ext uri="{BB962C8B-B14F-4D97-AF65-F5344CB8AC3E}">
        <p14:creationId xmlns:p14="http://schemas.microsoft.com/office/powerpoint/2010/main" val="1878395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a:xfrm>
            <a:off x="628650" y="1047404"/>
            <a:ext cx="7886700" cy="5129559"/>
          </a:xfrm>
        </p:spPr>
        <p:txBody>
          <a:bodyPr/>
          <a:lstStyle/>
          <a:p>
            <a:pPr lvl="0"/>
            <a:r>
              <a:rPr lang="en-US" dirty="0"/>
              <a:t>Urban areas in Southern and Eastern Africa are able to source </a:t>
            </a:r>
            <a:r>
              <a:rPr lang="en-US" dirty="0" err="1"/>
              <a:t>sweetpotato</a:t>
            </a:r>
            <a:r>
              <a:rPr lang="en-US" dirty="0"/>
              <a:t> from different regions for a fairly steady supply throughout the year. However, quality and market price vary greatly from harvest season to off-season.</a:t>
            </a:r>
          </a:p>
          <a:p>
            <a:pPr lvl="0"/>
            <a:r>
              <a:rPr lang="en-US" dirty="0"/>
              <a:t>Small farmers may take their produce to sell to market traders, but traders and larger-scale agents may also travel to find produce for sale in urban markets.</a:t>
            </a:r>
          </a:p>
          <a:p>
            <a:pPr lvl="0"/>
            <a:r>
              <a:rPr lang="en-US" dirty="0"/>
              <a:t>In non-Muslim areas, most sourcing is done by men while consumer interaction is handled by women.</a:t>
            </a:r>
          </a:p>
          <a:p>
            <a:pPr lvl="0"/>
            <a:r>
              <a:rPr lang="en-US" dirty="0"/>
              <a:t>Consumers prefer medium sized undamaged roots.</a:t>
            </a:r>
          </a:p>
          <a:p>
            <a:pPr lvl="0"/>
            <a:r>
              <a:rPr lang="en-US" dirty="0"/>
              <a:t>Increased mass processing of </a:t>
            </a:r>
            <a:r>
              <a:rPr lang="en-US" dirty="0" err="1"/>
              <a:t>sweetpotato</a:t>
            </a:r>
            <a:r>
              <a:rPr lang="en-US" dirty="0"/>
              <a:t> into chips or flour, or improved use of pits to keep roots fresh, could increase yearlong availability.</a:t>
            </a:r>
          </a:p>
          <a:p>
            <a:pPr lvl="0"/>
            <a:endParaRPr lang="en-US" dirty="0">
              <a:effectLst/>
            </a:endParaRP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16</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4007510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a:xfrm>
            <a:off x="628650" y="1047404"/>
            <a:ext cx="7886700" cy="5129559"/>
          </a:xfrm>
        </p:spPr>
        <p:txBody>
          <a:bodyPr/>
          <a:lstStyle/>
          <a:p>
            <a:pPr lvl="0"/>
            <a:r>
              <a:rPr lang="en-US" dirty="0"/>
              <a:t>Barriers along the value chain—such as high transit costs and the expense of transportation—foster poor handling habits, which damage produce; the use of technology to check market prices is in its early stages, and little </a:t>
            </a:r>
            <a:r>
              <a:rPr lang="en-US" dirty="0" err="1"/>
              <a:t>sweetpotato</a:t>
            </a:r>
            <a:r>
              <a:rPr lang="en-US" dirty="0"/>
              <a:t> is exported internationally from SSA. </a:t>
            </a:r>
          </a:p>
          <a:p>
            <a:r>
              <a:rPr lang="en-US" dirty="0"/>
              <a:t>Traders can help grow the market and build the value chain.</a:t>
            </a:r>
            <a:endParaRPr lang="en-US" dirty="0">
              <a:effectLst/>
            </a:endParaRP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17</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327349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18</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Marketing and Market Orientation</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2</a:t>
            </a:r>
          </a:p>
          <a:p>
            <a:endParaRPr lang="en-US" dirty="0"/>
          </a:p>
        </p:txBody>
      </p:sp>
    </p:spTree>
    <p:extLst>
      <p:ext uri="{BB962C8B-B14F-4D97-AF65-F5344CB8AC3E}">
        <p14:creationId xmlns:p14="http://schemas.microsoft.com/office/powerpoint/2010/main" val="11561271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Explain the people-related concepts behind marketing and give a few standard definitions.</a:t>
            </a:r>
          </a:p>
          <a:p>
            <a:pPr lvl="0"/>
            <a:r>
              <a:rPr lang="en-US" dirty="0"/>
              <a:t>Define social marketing.</a:t>
            </a:r>
          </a:p>
          <a:p>
            <a:pPr lvl="0"/>
            <a:r>
              <a:rPr lang="en-US" dirty="0"/>
              <a:t>Compare the mindset of businesses with a sales orientation to those with a marketing orientation.</a:t>
            </a:r>
          </a:p>
          <a:p>
            <a:pPr lvl="0"/>
            <a:r>
              <a:rPr lang="en-US" dirty="0"/>
              <a:t>List the five key tasks of managing a market oriented business. Describe the five pillars of the marketing mix.</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19</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1220728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8E5FEAE-2393-4031-B909-DB31E3BE2612}" type="slidenum">
              <a:rPr lang="en-US" smtClean="0"/>
              <a:t>2</a:t>
            </a:fld>
            <a:endParaRPr lang="en-US" dirty="0"/>
          </a:p>
        </p:txBody>
      </p:sp>
      <p:sp>
        <p:nvSpPr>
          <p:cNvPr id="4" name="Title 3"/>
          <p:cNvSpPr>
            <a:spLocks noGrp="1"/>
          </p:cNvSpPr>
          <p:nvPr>
            <p:ph type="title"/>
          </p:nvPr>
        </p:nvSpPr>
        <p:spPr/>
        <p:txBody>
          <a:bodyPr/>
          <a:lstStyle/>
          <a:p>
            <a:r>
              <a:rPr lang="en-GB" dirty="0"/>
              <a:t>Legend</a:t>
            </a:r>
          </a:p>
        </p:txBody>
      </p:sp>
      <p:graphicFrame>
        <p:nvGraphicFramePr>
          <p:cNvPr id="5" name="Table 4"/>
          <p:cNvGraphicFramePr>
            <a:graphicFrameLocks noGrp="1"/>
          </p:cNvGraphicFramePr>
          <p:nvPr>
            <p:extLst/>
          </p:nvPr>
        </p:nvGraphicFramePr>
        <p:xfrm>
          <a:off x="426424" y="994142"/>
          <a:ext cx="8291152" cy="5047100"/>
        </p:xfrm>
        <a:graphic>
          <a:graphicData uri="http://schemas.openxmlformats.org/drawingml/2006/table">
            <a:tbl>
              <a:tblPr firstRow="1" bandRow="1">
                <a:tableStyleId>{93296810-A885-4BE3-A3E7-6D5BEEA58F35}</a:tableStyleId>
              </a:tblPr>
              <a:tblGrid>
                <a:gridCol w="1566502">
                  <a:extLst>
                    <a:ext uri="{9D8B030D-6E8A-4147-A177-3AD203B41FA5}">
                      <a16:colId xmlns:a16="http://schemas.microsoft.com/office/drawing/2014/main" val="20000"/>
                    </a:ext>
                  </a:extLst>
                </a:gridCol>
                <a:gridCol w="6724650">
                  <a:extLst>
                    <a:ext uri="{9D8B030D-6E8A-4147-A177-3AD203B41FA5}">
                      <a16:colId xmlns:a16="http://schemas.microsoft.com/office/drawing/2014/main" val="20001"/>
                    </a:ext>
                  </a:extLst>
                </a:gridCol>
              </a:tblGrid>
              <a:tr h="448894">
                <a:tc>
                  <a:txBody>
                    <a:bodyPr/>
                    <a:lstStyle/>
                    <a:p>
                      <a:r>
                        <a:rPr lang="en-GB" sz="2400" dirty="0"/>
                        <a:t>Icon</a:t>
                      </a:r>
                      <a:endParaRPr lang="en-GB" sz="2400" dirty="0">
                        <a:solidFill>
                          <a:schemeClr val="bg1"/>
                        </a:solidFill>
                      </a:endParaRPr>
                    </a:p>
                  </a:txBody>
                  <a:tcPr anchor="ctr"/>
                </a:tc>
                <a:tc>
                  <a:txBody>
                    <a:bodyPr/>
                    <a:lstStyle/>
                    <a:p>
                      <a:r>
                        <a:rPr lang="en-GB" sz="2400" dirty="0"/>
                        <a:t>Description</a:t>
                      </a:r>
                      <a:endParaRPr lang="en-GB" sz="2400" dirty="0">
                        <a:solidFill>
                          <a:schemeClr val="bg1"/>
                        </a:solidFill>
                      </a:endParaRPr>
                    </a:p>
                  </a:txBody>
                  <a:tcPr anchor="ctr"/>
                </a:tc>
                <a:extLst>
                  <a:ext uri="{0D108BD9-81ED-4DB2-BD59-A6C34878D82A}">
                    <a16:rowId xmlns:a16="http://schemas.microsoft.com/office/drawing/2014/main" val="10000"/>
                  </a:ext>
                </a:extLst>
              </a:tr>
              <a:tr h="655700">
                <a:tc>
                  <a:txBody>
                    <a:bodyPr/>
                    <a:lstStyle/>
                    <a:p>
                      <a:endParaRPr lang="en-GB" dirty="0">
                        <a:solidFill>
                          <a:schemeClr val="bg1"/>
                        </a:solidFill>
                      </a:endParaRPr>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Expected Duration, minutes</a:t>
                      </a:r>
                    </a:p>
                  </a:txBody>
                  <a:tcPr anchor="ctr">
                    <a:noFill/>
                  </a:tcPr>
                </a:tc>
                <a:extLst>
                  <a:ext uri="{0D108BD9-81ED-4DB2-BD59-A6C34878D82A}">
                    <a16:rowId xmlns:a16="http://schemas.microsoft.com/office/drawing/2014/main" val="10001"/>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Quick Review/Survey Questions</a:t>
                      </a:r>
                    </a:p>
                  </a:txBody>
                  <a:tcPr anchor="ctr">
                    <a:noFill/>
                  </a:tcPr>
                </a:tc>
                <a:extLst>
                  <a:ext uri="{0D108BD9-81ED-4DB2-BD59-A6C34878D82A}">
                    <a16:rowId xmlns:a16="http://schemas.microsoft.com/office/drawing/2014/main" val="10002"/>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Brainstorming Session</a:t>
                      </a:r>
                    </a:p>
                  </a:txBody>
                  <a:tcPr anchor="ctr">
                    <a:noFill/>
                  </a:tcPr>
                </a:tc>
                <a:extLst>
                  <a:ext uri="{0D108BD9-81ED-4DB2-BD59-A6C34878D82A}">
                    <a16:rowId xmlns:a16="http://schemas.microsoft.com/office/drawing/2014/main" val="10003"/>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Discussion Session</a:t>
                      </a:r>
                    </a:p>
                  </a:txBody>
                  <a:tcPr anchor="ctr">
                    <a:noFill/>
                  </a:tcPr>
                </a:tc>
                <a:extLst>
                  <a:ext uri="{0D108BD9-81ED-4DB2-BD59-A6C34878D82A}">
                    <a16:rowId xmlns:a16="http://schemas.microsoft.com/office/drawing/2014/main" val="10004"/>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Group Activity</a:t>
                      </a:r>
                    </a:p>
                  </a:txBody>
                  <a:tcPr anchor="ctr">
                    <a:noFill/>
                  </a:tcPr>
                </a:tc>
                <a:extLst>
                  <a:ext uri="{0D108BD9-81ED-4DB2-BD59-A6C34878D82A}">
                    <a16:rowId xmlns:a16="http://schemas.microsoft.com/office/drawing/2014/main" val="481897460"/>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Animated Slide</a:t>
                      </a:r>
                    </a:p>
                  </a:txBody>
                  <a:tcPr anchor="ctr">
                    <a:noFill/>
                  </a:tcPr>
                </a:tc>
                <a:extLst>
                  <a:ext uri="{0D108BD9-81ED-4DB2-BD59-A6C34878D82A}">
                    <a16:rowId xmlns:a16="http://schemas.microsoft.com/office/drawing/2014/main" val="10005"/>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End of Animation</a:t>
                      </a:r>
                    </a:p>
                  </a:txBody>
                  <a:tcPr anchor="ctr">
                    <a:noFill/>
                  </a:tcPr>
                </a:tc>
                <a:extLst>
                  <a:ext uri="{0D108BD9-81ED-4DB2-BD59-A6C34878D82A}">
                    <a16:rowId xmlns:a16="http://schemas.microsoft.com/office/drawing/2014/main" val="10006"/>
                  </a:ext>
                </a:extLst>
              </a:tr>
            </a:tbl>
          </a:graphicData>
        </a:graphic>
      </p:graphicFrame>
      <p:pic>
        <p:nvPicPr>
          <p:cNvPr id="6" name="Graphic 20">
            <a:extLst>
              <a:ext uri="{FF2B5EF4-FFF2-40B4-BE49-F238E27FC236}">
                <a16:creationId xmlns:a16="http://schemas.microsoft.com/office/drawing/2014/main" id="{1F8431D5-08E7-41F6-82E4-56BFC705A27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7739" y="1615621"/>
            <a:ext cx="367559" cy="459448"/>
          </a:xfrm>
          <a:prstGeom prst="rect">
            <a:avLst/>
          </a:prstGeom>
        </p:spPr>
      </p:pic>
      <p:sp>
        <p:nvSpPr>
          <p:cNvPr id="7" name="Text Placeholder 3"/>
          <p:cNvSpPr txBox="1">
            <a:spLocks/>
          </p:cNvSpPr>
          <p:nvPr/>
        </p:nvSpPr>
        <p:spPr>
          <a:xfrm>
            <a:off x="1044402" y="1642320"/>
            <a:ext cx="838086" cy="414161"/>
          </a:xfrm>
          <a:prstGeom prst="rect">
            <a:avLst/>
          </a:prstGeom>
        </p:spPr>
        <p:txBody>
          <a:bodyPr/>
          <a:lstStyle>
            <a:lvl1pPr marL="0" indent="0" algn="l" defTabSz="914400" rtl="0" eaLnBrk="1" latinLnBrk="0" hangingPunct="1">
              <a:lnSpc>
                <a:spcPct val="90000"/>
              </a:lnSpc>
              <a:spcBef>
                <a:spcPts val="1000"/>
              </a:spcBef>
              <a:buClr>
                <a:schemeClr val="tx2"/>
              </a:buClr>
              <a:buFont typeface="Arial" panose="020B0604020202020204" pitchFamily="34" charset="0"/>
              <a:buNone/>
              <a:defRPr sz="1800" b="1" kern="1200">
                <a:solidFill>
                  <a:schemeClr val="bg1"/>
                </a:solidFill>
                <a:latin typeface="+mj-lt"/>
                <a:ea typeface="Zilla Slab Light" pitchFamily="2" charset="0"/>
                <a:cs typeface="+mn-cs"/>
              </a:defRPr>
            </a:lvl1pPr>
            <a:lvl2pPr marL="457200" indent="0" algn="l" defTabSz="914400" rtl="0" eaLnBrk="1" latinLnBrk="0" hangingPunct="1">
              <a:lnSpc>
                <a:spcPct val="90000"/>
              </a:lnSpc>
              <a:spcBef>
                <a:spcPts val="500"/>
              </a:spcBef>
              <a:buClr>
                <a:schemeClr val="tx2"/>
              </a:buClr>
              <a:buFont typeface="Zilla Slab Light" pitchFamily="2" charset="0"/>
              <a:buNone/>
              <a:defRPr sz="2400" b="1" kern="1200">
                <a:solidFill>
                  <a:schemeClr val="bg1"/>
                </a:solidFill>
                <a:latin typeface="+mn-lt"/>
                <a:ea typeface="Zilla Slab Light" pitchFamily="2"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Xm</a:t>
            </a:r>
            <a:endParaRPr lang="en-GB" dirty="0"/>
          </a:p>
        </p:txBody>
      </p:sp>
      <p:sp>
        <p:nvSpPr>
          <p:cNvPr id="19" name="Diamond 18"/>
          <p:cNvSpPr/>
          <p:nvPr/>
        </p:nvSpPr>
        <p:spPr>
          <a:xfrm>
            <a:off x="1010081" y="4961064"/>
            <a:ext cx="204717" cy="177421"/>
          </a:xfrm>
          <a:prstGeom prst="diamond">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Diamond 19"/>
          <p:cNvSpPr/>
          <p:nvPr/>
        </p:nvSpPr>
        <p:spPr>
          <a:xfrm>
            <a:off x="1010081" y="5628225"/>
            <a:ext cx="204717" cy="177421"/>
          </a:xfrm>
          <a:prstGeom prst="diamond">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23">
            <a:extLst>
              <a:ext uri="{FF2B5EF4-FFF2-40B4-BE49-F238E27FC236}">
                <a16:creationId xmlns:a16="http://schemas.microsoft.com/office/drawing/2014/main" id="{9B844B62-0814-4D58-AAAF-FC9855901BA9}"/>
              </a:ext>
            </a:extLst>
          </p:cNvPr>
          <p:cNvGrpSpPr/>
          <p:nvPr/>
        </p:nvGrpSpPr>
        <p:grpSpPr>
          <a:xfrm>
            <a:off x="943298" y="2873231"/>
            <a:ext cx="245341" cy="450098"/>
            <a:chOff x="6081227" y="276076"/>
            <a:chExt cx="318540" cy="531261"/>
          </a:xfrm>
        </p:grpSpPr>
        <p:cxnSp>
          <p:nvCxnSpPr>
            <p:cNvPr id="25" name="Straight Connector 24">
              <a:extLst>
                <a:ext uri="{FF2B5EF4-FFF2-40B4-BE49-F238E27FC236}">
                  <a16:creationId xmlns:a16="http://schemas.microsoft.com/office/drawing/2014/main" id="{C942379C-5E2E-4F34-87D9-FF61B6CA81C7}"/>
                </a:ext>
              </a:extLst>
            </p:cNvPr>
            <p:cNvCxnSpPr/>
            <p:nvPr userDrawn="1"/>
          </p:nvCxnSpPr>
          <p:spPr>
            <a:xfrm flipV="1">
              <a:off x="6126480"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F7CEBB3-F709-4407-AAF8-D7FD71F49076}"/>
                </a:ext>
              </a:extLst>
            </p:cNvPr>
            <p:cNvCxnSpPr>
              <a:cxnSpLocks/>
            </p:cNvCxnSpPr>
            <p:nvPr userDrawn="1"/>
          </p:nvCxnSpPr>
          <p:spPr>
            <a:xfrm flipH="1" flipV="1">
              <a:off x="6240497"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BB255E4-EC59-4AB8-BB1E-29DB06DBD0BD}"/>
                </a:ext>
              </a:extLst>
            </p:cNvPr>
            <p:cNvCxnSpPr/>
            <p:nvPr userDrawn="1"/>
          </p:nvCxnSpPr>
          <p:spPr>
            <a:xfrm>
              <a:off x="6081227" y="610529"/>
              <a:ext cx="31854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08A2D6AE-9907-4955-9662-CEC884CDB29C}"/>
                </a:ext>
              </a:extLst>
            </p:cNvPr>
            <p:cNvSpPr/>
            <p:nvPr userDrawn="1"/>
          </p:nvSpPr>
          <p:spPr>
            <a:xfrm>
              <a:off x="6101603" y="344500"/>
              <a:ext cx="275648" cy="2650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A9640FB8-BBA0-435F-9AA8-C773B823ACED}"/>
                </a:ext>
              </a:extLst>
            </p:cNvPr>
            <p:cNvSpPr/>
            <p:nvPr userDrawn="1"/>
          </p:nvSpPr>
          <p:spPr>
            <a:xfrm>
              <a:off x="6101603" y="276076"/>
              <a:ext cx="275648" cy="81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7">
              <a:extLst>
                <a:ext uri="{FF2B5EF4-FFF2-40B4-BE49-F238E27FC236}">
                  <a16:creationId xmlns:a16="http://schemas.microsoft.com/office/drawing/2014/main" id="{A19A595E-A21F-4887-B3CA-779BC86968E7}"/>
                </a:ext>
              </a:extLst>
            </p:cNvPr>
            <p:cNvSpPr/>
            <p:nvPr userDrawn="1"/>
          </p:nvSpPr>
          <p:spPr>
            <a:xfrm>
              <a:off x="6101603" y="276076"/>
              <a:ext cx="275648" cy="333438"/>
            </a:xfrm>
            <a:prstGeom prst="roundRect">
              <a:avLst>
                <a:gd name="adj" fmla="val 7701"/>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8E12EAF8-88AA-4055-9586-0BD29079BE4E}"/>
                </a:ext>
              </a:extLst>
            </p:cNvPr>
            <p:cNvCxnSpPr>
              <a:cxnSpLocks/>
            </p:cNvCxnSpPr>
            <p:nvPr userDrawn="1"/>
          </p:nvCxnSpPr>
          <p:spPr>
            <a:xfrm>
              <a:off x="6101603" y="357550"/>
              <a:ext cx="275648"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671CAE1-DC97-498B-8A5D-93F8ACE35F48}"/>
              </a:ext>
            </a:extLst>
          </p:cNvPr>
          <p:cNvGrpSpPr/>
          <p:nvPr/>
        </p:nvGrpSpPr>
        <p:grpSpPr>
          <a:xfrm>
            <a:off x="885511" y="3536847"/>
            <a:ext cx="444140" cy="485029"/>
            <a:chOff x="7301007" y="2083489"/>
            <a:chExt cx="708761" cy="774011"/>
          </a:xfrm>
        </p:grpSpPr>
        <p:sp>
          <p:nvSpPr>
            <p:cNvPr id="33" name="Freeform: Shape 26">
              <a:extLst>
                <a:ext uri="{FF2B5EF4-FFF2-40B4-BE49-F238E27FC236}">
                  <a16:creationId xmlns:a16="http://schemas.microsoft.com/office/drawing/2014/main" id="{414DA446-2462-4672-A709-BF3851E1A6B4}"/>
                </a:ext>
              </a:extLst>
            </p:cNvPr>
            <p:cNvSpPr/>
            <p:nvPr userDrawn="1"/>
          </p:nvSpPr>
          <p:spPr>
            <a:xfrm>
              <a:off x="7324121" y="2265928"/>
              <a:ext cx="504035" cy="526337"/>
            </a:xfrm>
            <a:custGeom>
              <a:avLst/>
              <a:gdLst>
                <a:gd name="connsiteX0" fmla="*/ 84749 w 504035"/>
                <a:gd name="connsiteY0" fmla="*/ 374681 h 526337"/>
                <a:gd name="connsiteX1" fmla="*/ 22302 w 504035"/>
                <a:gd name="connsiteY1" fmla="*/ 356839 h 526337"/>
                <a:gd name="connsiteX2" fmla="*/ 0 w 504035"/>
                <a:gd name="connsiteY2" fmla="*/ 316694 h 526337"/>
                <a:gd name="connsiteX3" fmla="*/ 8921 w 504035"/>
                <a:gd name="connsiteY3" fmla="*/ 26763 h 526337"/>
                <a:gd name="connsiteX4" fmla="*/ 71368 w 504035"/>
                <a:gd name="connsiteY4" fmla="*/ 0 h 526337"/>
                <a:gd name="connsiteX5" fmla="*/ 459430 w 504035"/>
                <a:gd name="connsiteY5" fmla="*/ 4460 h 526337"/>
                <a:gd name="connsiteX6" fmla="*/ 504035 w 504035"/>
                <a:gd name="connsiteY6" fmla="*/ 71368 h 526337"/>
                <a:gd name="connsiteX7" fmla="*/ 499575 w 504035"/>
                <a:gd name="connsiteY7" fmla="*/ 343457 h 526337"/>
                <a:gd name="connsiteX8" fmla="*/ 446049 w 504035"/>
                <a:gd name="connsiteY8" fmla="*/ 379141 h 526337"/>
                <a:gd name="connsiteX9" fmla="*/ 258708 w 504035"/>
                <a:gd name="connsiteY9" fmla="*/ 370220 h 526337"/>
                <a:gd name="connsiteX10" fmla="*/ 93670 w 504035"/>
                <a:gd name="connsiteY10" fmla="*/ 526337 h 526337"/>
                <a:gd name="connsiteX11" fmla="*/ 84749 w 504035"/>
                <a:gd name="connsiteY11" fmla="*/ 374681 h 52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526337">
                  <a:moveTo>
                    <a:pt x="84749" y="374681"/>
                  </a:moveTo>
                  <a:lnTo>
                    <a:pt x="22302" y="356839"/>
                  </a:lnTo>
                  <a:lnTo>
                    <a:pt x="0" y="316694"/>
                  </a:lnTo>
                  <a:lnTo>
                    <a:pt x="8921" y="26763"/>
                  </a:lnTo>
                  <a:lnTo>
                    <a:pt x="71368" y="0"/>
                  </a:lnTo>
                  <a:lnTo>
                    <a:pt x="459430" y="4460"/>
                  </a:lnTo>
                  <a:lnTo>
                    <a:pt x="504035" y="71368"/>
                  </a:lnTo>
                  <a:cubicBezTo>
                    <a:pt x="502548" y="162064"/>
                    <a:pt x="501062" y="252761"/>
                    <a:pt x="499575" y="343457"/>
                  </a:cubicBezTo>
                  <a:lnTo>
                    <a:pt x="446049" y="379141"/>
                  </a:lnTo>
                  <a:lnTo>
                    <a:pt x="258708" y="370220"/>
                  </a:lnTo>
                  <a:lnTo>
                    <a:pt x="93670" y="526337"/>
                  </a:lnTo>
                  <a:lnTo>
                    <a:pt x="84749" y="37468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27">
              <a:extLst>
                <a:ext uri="{FF2B5EF4-FFF2-40B4-BE49-F238E27FC236}">
                  <a16:creationId xmlns:a16="http://schemas.microsoft.com/office/drawing/2014/main" id="{351E551B-FC3E-40AE-A3B6-46B89600DCBF}"/>
                </a:ext>
              </a:extLst>
            </p:cNvPr>
            <p:cNvSpPr/>
            <p:nvPr userDrawn="1"/>
          </p:nvSpPr>
          <p:spPr>
            <a:xfrm>
              <a:off x="7484699" y="2100890"/>
              <a:ext cx="504035" cy="383602"/>
            </a:xfrm>
            <a:custGeom>
              <a:avLst/>
              <a:gdLst>
                <a:gd name="connsiteX0" fmla="*/ 4460 w 504035"/>
                <a:gd name="connsiteY0" fmla="*/ 165038 h 401444"/>
                <a:gd name="connsiteX1" fmla="*/ 0 w 504035"/>
                <a:gd name="connsiteY1" fmla="*/ 40144 h 401444"/>
                <a:gd name="connsiteX2" fmla="*/ 53525 w 504035"/>
                <a:gd name="connsiteY2" fmla="*/ 0 h 401444"/>
                <a:gd name="connsiteX3" fmla="*/ 454969 w 504035"/>
                <a:gd name="connsiteY3" fmla="*/ 13381 h 401444"/>
                <a:gd name="connsiteX4" fmla="*/ 504035 w 504035"/>
                <a:gd name="connsiteY4" fmla="*/ 71368 h 401444"/>
                <a:gd name="connsiteX5" fmla="*/ 495114 w 504035"/>
                <a:gd name="connsiteY5" fmla="*/ 343457 h 401444"/>
                <a:gd name="connsiteX6" fmla="*/ 432667 w 504035"/>
                <a:gd name="connsiteY6" fmla="*/ 401444 h 401444"/>
                <a:gd name="connsiteX7" fmla="*/ 437127 w 504035"/>
                <a:gd name="connsiteY7" fmla="*/ 379141 h 401444"/>
                <a:gd name="connsiteX8" fmla="*/ 334536 w 504035"/>
                <a:gd name="connsiteY8" fmla="*/ 383602 h 401444"/>
                <a:gd name="connsiteX9" fmla="*/ 347918 w 504035"/>
                <a:gd name="connsiteY9" fmla="*/ 209643 h 401444"/>
                <a:gd name="connsiteX10" fmla="*/ 298852 w 504035"/>
                <a:gd name="connsiteY10" fmla="*/ 169498 h 401444"/>
                <a:gd name="connsiteX11" fmla="*/ 4460 w 504035"/>
                <a:gd name="connsiteY11" fmla="*/ 165038 h 401444"/>
                <a:gd name="connsiteX0" fmla="*/ 4460 w 554587"/>
                <a:gd name="connsiteY0" fmla="*/ 165038 h 406524"/>
                <a:gd name="connsiteX1" fmla="*/ 0 w 554587"/>
                <a:gd name="connsiteY1" fmla="*/ 40144 h 406524"/>
                <a:gd name="connsiteX2" fmla="*/ 53525 w 554587"/>
                <a:gd name="connsiteY2" fmla="*/ 0 h 406524"/>
                <a:gd name="connsiteX3" fmla="*/ 454969 w 554587"/>
                <a:gd name="connsiteY3" fmla="*/ 13381 h 406524"/>
                <a:gd name="connsiteX4" fmla="*/ 504035 w 554587"/>
                <a:gd name="connsiteY4" fmla="*/ 71368 h 406524"/>
                <a:gd name="connsiteX5" fmla="*/ 495114 w 554587"/>
                <a:gd name="connsiteY5" fmla="*/ 343457 h 406524"/>
                <a:gd name="connsiteX6" fmla="*/ 554587 w 554587"/>
                <a:gd name="connsiteY6" fmla="*/ 406524 h 406524"/>
                <a:gd name="connsiteX7" fmla="*/ 437127 w 554587"/>
                <a:gd name="connsiteY7" fmla="*/ 379141 h 406524"/>
                <a:gd name="connsiteX8" fmla="*/ 334536 w 554587"/>
                <a:gd name="connsiteY8" fmla="*/ 383602 h 406524"/>
                <a:gd name="connsiteX9" fmla="*/ 347918 w 554587"/>
                <a:gd name="connsiteY9" fmla="*/ 209643 h 406524"/>
                <a:gd name="connsiteX10" fmla="*/ 298852 w 554587"/>
                <a:gd name="connsiteY10" fmla="*/ 169498 h 406524"/>
                <a:gd name="connsiteX11" fmla="*/ 4460 w 554587"/>
                <a:gd name="connsiteY11" fmla="*/ 165038 h 406524"/>
                <a:gd name="connsiteX0" fmla="*/ 4460 w 504035"/>
                <a:gd name="connsiteY0" fmla="*/ 165038 h 383602"/>
                <a:gd name="connsiteX1" fmla="*/ 0 w 504035"/>
                <a:gd name="connsiteY1" fmla="*/ 40144 h 383602"/>
                <a:gd name="connsiteX2" fmla="*/ 53525 w 504035"/>
                <a:gd name="connsiteY2" fmla="*/ 0 h 383602"/>
                <a:gd name="connsiteX3" fmla="*/ 454969 w 504035"/>
                <a:gd name="connsiteY3" fmla="*/ 13381 h 383602"/>
                <a:gd name="connsiteX4" fmla="*/ 504035 w 504035"/>
                <a:gd name="connsiteY4" fmla="*/ 71368 h 383602"/>
                <a:gd name="connsiteX5" fmla="*/ 495114 w 504035"/>
                <a:gd name="connsiteY5" fmla="*/ 343457 h 383602"/>
                <a:gd name="connsiteX6" fmla="*/ 478387 w 504035"/>
                <a:gd name="connsiteY6" fmla="*/ 376044 h 383602"/>
                <a:gd name="connsiteX7" fmla="*/ 437127 w 504035"/>
                <a:gd name="connsiteY7" fmla="*/ 379141 h 383602"/>
                <a:gd name="connsiteX8" fmla="*/ 334536 w 504035"/>
                <a:gd name="connsiteY8" fmla="*/ 383602 h 383602"/>
                <a:gd name="connsiteX9" fmla="*/ 347918 w 504035"/>
                <a:gd name="connsiteY9" fmla="*/ 209643 h 383602"/>
                <a:gd name="connsiteX10" fmla="*/ 298852 w 504035"/>
                <a:gd name="connsiteY10" fmla="*/ 169498 h 383602"/>
                <a:gd name="connsiteX11" fmla="*/ 4460 w 504035"/>
                <a:gd name="connsiteY11" fmla="*/ 165038 h 383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383602">
                  <a:moveTo>
                    <a:pt x="4460" y="165038"/>
                  </a:moveTo>
                  <a:lnTo>
                    <a:pt x="0" y="40144"/>
                  </a:lnTo>
                  <a:lnTo>
                    <a:pt x="53525" y="0"/>
                  </a:lnTo>
                  <a:lnTo>
                    <a:pt x="454969" y="13381"/>
                  </a:lnTo>
                  <a:lnTo>
                    <a:pt x="504035" y="71368"/>
                  </a:lnTo>
                  <a:lnTo>
                    <a:pt x="495114" y="343457"/>
                  </a:lnTo>
                  <a:lnTo>
                    <a:pt x="478387" y="376044"/>
                  </a:lnTo>
                  <a:lnTo>
                    <a:pt x="437127" y="379141"/>
                  </a:lnTo>
                  <a:lnTo>
                    <a:pt x="334536" y="383602"/>
                  </a:lnTo>
                  <a:lnTo>
                    <a:pt x="347918" y="209643"/>
                  </a:lnTo>
                  <a:lnTo>
                    <a:pt x="298852" y="169498"/>
                  </a:lnTo>
                  <a:lnTo>
                    <a:pt x="4460" y="16503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506E3B88-7DC8-4B8D-98AB-F2DD4470C956}"/>
                </a:ext>
              </a:extLst>
            </p:cNvPr>
            <p:cNvSpPr/>
            <p:nvPr userDrawn="1"/>
          </p:nvSpPr>
          <p:spPr>
            <a:xfrm>
              <a:off x="7421992"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55D4CCA8-C244-43DF-8458-CA2F20D31A98}"/>
                </a:ext>
              </a:extLst>
            </p:cNvPr>
            <p:cNvSpPr/>
            <p:nvPr userDrawn="1"/>
          </p:nvSpPr>
          <p:spPr>
            <a:xfrm>
              <a:off x="7545305"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51CF226A-296E-427D-9654-15D9A6B01E7C}"/>
                </a:ext>
              </a:extLst>
            </p:cNvPr>
            <p:cNvSpPr/>
            <p:nvPr userDrawn="1"/>
          </p:nvSpPr>
          <p:spPr>
            <a:xfrm>
              <a:off x="7668376"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Graphic 31">
              <a:extLst>
                <a:ext uri="{FF2B5EF4-FFF2-40B4-BE49-F238E27FC236}">
                  <a16:creationId xmlns:a16="http://schemas.microsoft.com/office/drawing/2014/main" id="{6EFAAEB8-BCA8-4AA6-B0E1-AABEE50F1AEB}"/>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16275"/>
            <a:stretch/>
          </p:blipFill>
          <p:spPr>
            <a:xfrm>
              <a:off x="7301007" y="2083489"/>
              <a:ext cx="708761" cy="774011"/>
            </a:xfrm>
            <a:prstGeom prst="rect">
              <a:avLst/>
            </a:prstGeom>
          </p:spPr>
        </p:pic>
      </p:grpSp>
      <p:grpSp>
        <p:nvGrpSpPr>
          <p:cNvPr id="39" name="Group 38">
            <a:extLst>
              <a:ext uri="{FF2B5EF4-FFF2-40B4-BE49-F238E27FC236}">
                <a16:creationId xmlns:a16="http://schemas.microsoft.com/office/drawing/2014/main" id="{81752CBE-F1D8-40C2-AA1B-B3B0604056C7}"/>
              </a:ext>
            </a:extLst>
          </p:cNvPr>
          <p:cNvGrpSpPr/>
          <p:nvPr/>
        </p:nvGrpSpPr>
        <p:grpSpPr>
          <a:xfrm>
            <a:off x="759560" y="2110414"/>
            <a:ext cx="614060" cy="594606"/>
            <a:chOff x="6550372" y="-16065"/>
            <a:chExt cx="952500" cy="922323"/>
          </a:xfrm>
        </p:grpSpPr>
        <p:pic>
          <p:nvPicPr>
            <p:cNvPr id="40" name="Graphic 10">
              <a:extLst>
                <a:ext uri="{FF2B5EF4-FFF2-40B4-BE49-F238E27FC236}">
                  <a16:creationId xmlns:a16="http://schemas.microsoft.com/office/drawing/2014/main" id="{E57CAE19-FE18-4023-AC61-6EE4DA4CCA3A}"/>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b="22535"/>
            <a:stretch/>
          </p:blipFill>
          <p:spPr>
            <a:xfrm>
              <a:off x="6550372" y="-16065"/>
              <a:ext cx="952500" cy="922323"/>
            </a:xfrm>
            <a:prstGeom prst="rect">
              <a:avLst/>
            </a:prstGeom>
          </p:spPr>
        </p:pic>
        <p:sp>
          <p:nvSpPr>
            <p:cNvPr id="41" name="Oval 40">
              <a:extLst>
                <a:ext uri="{FF2B5EF4-FFF2-40B4-BE49-F238E27FC236}">
                  <a16:creationId xmlns:a16="http://schemas.microsoft.com/office/drawing/2014/main" id="{F8912CAC-C4C6-4804-877B-9699CAB0928C}"/>
                </a:ext>
              </a:extLst>
            </p:cNvPr>
            <p:cNvSpPr/>
            <p:nvPr userDrawn="1"/>
          </p:nvSpPr>
          <p:spPr>
            <a:xfrm>
              <a:off x="6966385" y="660446"/>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 name="Picture 1">
            <a:extLst>
              <a:ext uri="{FF2B5EF4-FFF2-40B4-BE49-F238E27FC236}">
                <a16:creationId xmlns:a16="http://schemas.microsoft.com/office/drawing/2014/main" id="{C78482C0-82CF-4EC4-BA68-A709080AA3D0}"/>
              </a:ext>
            </a:extLst>
          </p:cNvPr>
          <p:cNvPicPr>
            <a:picLocks noChangeAspect="1"/>
          </p:cNvPicPr>
          <p:nvPr/>
        </p:nvPicPr>
        <p:blipFill>
          <a:blip r:embed="rId8"/>
          <a:stretch>
            <a:fillRect/>
          </a:stretch>
        </p:blipFill>
        <p:spPr>
          <a:xfrm>
            <a:off x="758938" y="4095321"/>
            <a:ext cx="662745" cy="572612"/>
          </a:xfrm>
          <a:prstGeom prst="rect">
            <a:avLst/>
          </a:prstGeom>
        </p:spPr>
      </p:pic>
    </p:spTree>
    <p:extLst>
      <p:ext uri="{BB962C8B-B14F-4D97-AF65-F5344CB8AC3E}">
        <p14:creationId xmlns:p14="http://schemas.microsoft.com/office/powerpoint/2010/main" val="40649057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5001BC-564F-4F69-B222-DB3483242209}"/>
              </a:ext>
            </a:extLst>
          </p:cNvPr>
          <p:cNvSpPr>
            <a:spLocks noGrp="1"/>
          </p:cNvSpPr>
          <p:nvPr>
            <p:ph idx="1"/>
          </p:nvPr>
        </p:nvSpPr>
        <p:spPr/>
        <p:txBody>
          <a:bodyPr/>
          <a:lstStyle/>
          <a:p>
            <a:r>
              <a:rPr lang="en-US" dirty="0"/>
              <a:t>Meeting the needs and wants of customers</a:t>
            </a:r>
          </a:p>
          <a:p>
            <a:r>
              <a:rPr lang="en-US" dirty="0"/>
              <a:t>Finding ways provide products or services customers demand.</a:t>
            </a:r>
          </a:p>
          <a:p>
            <a:r>
              <a:rPr lang="en-US" dirty="0"/>
              <a:t>Business-wide function</a:t>
            </a:r>
          </a:p>
          <a:p>
            <a:r>
              <a:rPr lang="en-US" dirty="0"/>
              <a:t>Many definitions</a:t>
            </a:r>
          </a:p>
          <a:p>
            <a:pPr lvl="1"/>
            <a:r>
              <a:rPr lang="en-US" dirty="0"/>
              <a:t>Set of human activities directed at facilitating and accomplishing exchanges</a:t>
            </a:r>
          </a:p>
          <a:p>
            <a:pPr lvl="1"/>
            <a:r>
              <a:rPr lang="en-US" dirty="0"/>
              <a:t>Management process that identifies, anticipates, and supplies customer requirement efficiently and profitably</a:t>
            </a:r>
          </a:p>
          <a:p>
            <a:endParaRPr lang="en-US" dirty="0"/>
          </a:p>
          <a:p>
            <a:endParaRPr lang="en-US" dirty="0"/>
          </a:p>
          <a:p>
            <a:pPr lvl="1"/>
            <a:endParaRPr lang="en-US" dirty="0"/>
          </a:p>
        </p:txBody>
      </p:sp>
      <p:sp>
        <p:nvSpPr>
          <p:cNvPr id="3" name="Slide Number Placeholder 2">
            <a:extLst>
              <a:ext uri="{FF2B5EF4-FFF2-40B4-BE49-F238E27FC236}">
                <a16:creationId xmlns:a16="http://schemas.microsoft.com/office/drawing/2014/main" id="{5CE6C1B1-D7D9-4431-A28F-C5C7D0CC78A7}"/>
              </a:ext>
            </a:extLst>
          </p:cNvPr>
          <p:cNvSpPr>
            <a:spLocks noGrp="1"/>
          </p:cNvSpPr>
          <p:nvPr>
            <p:ph type="sldNum" sz="quarter" idx="10"/>
          </p:nvPr>
        </p:nvSpPr>
        <p:spPr/>
        <p:txBody>
          <a:bodyPr/>
          <a:lstStyle/>
          <a:p>
            <a:fld id="{F8E5FEAE-2393-4031-B909-DB31E3BE2612}" type="slidenum">
              <a:rPr lang="en-US" smtClean="0"/>
              <a:t>20</a:t>
            </a:fld>
            <a:endParaRPr lang="en-US" dirty="0"/>
          </a:p>
        </p:txBody>
      </p:sp>
      <p:sp>
        <p:nvSpPr>
          <p:cNvPr id="4" name="Title 3">
            <a:extLst>
              <a:ext uri="{FF2B5EF4-FFF2-40B4-BE49-F238E27FC236}">
                <a16:creationId xmlns:a16="http://schemas.microsoft.com/office/drawing/2014/main" id="{F571A9B3-AA93-4B57-8FD6-820FD5DDBAB7}"/>
              </a:ext>
            </a:extLst>
          </p:cNvPr>
          <p:cNvSpPr>
            <a:spLocks noGrp="1"/>
          </p:cNvSpPr>
          <p:nvPr>
            <p:ph type="title"/>
          </p:nvPr>
        </p:nvSpPr>
        <p:spPr/>
        <p:txBody>
          <a:bodyPr/>
          <a:lstStyle/>
          <a:p>
            <a:r>
              <a:rPr lang="en-US" dirty="0"/>
              <a:t>Marketing Essentials</a:t>
            </a:r>
          </a:p>
        </p:txBody>
      </p:sp>
    </p:spTree>
    <p:extLst>
      <p:ext uri="{BB962C8B-B14F-4D97-AF65-F5344CB8AC3E}">
        <p14:creationId xmlns:p14="http://schemas.microsoft.com/office/powerpoint/2010/main" val="7490885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5001BC-564F-4F69-B222-DB3483242209}"/>
              </a:ext>
            </a:extLst>
          </p:cNvPr>
          <p:cNvSpPr>
            <a:spLocks noGrp="1"/>
          </p:cNvSpPr>
          <p:nvPr>
            <p:ph idx="1"/>
          </p:nvPr>
        </p:nvSpPr>
        <p:spPr/>
        <p:txBody>
          <a:bodyPr/>
          <a:lstStyle/>
          <a:p>
            <a:r>
              <a:rPr lang="en-US" b="1" dirty="0"/>
              <a:t>Social marketing </a:t>
            </a:r>
            <a:r>
              <a:rPr lang="en-US" dirty="0"/>
              <a:t>aims to be competitive and improve people’s well-being.</a:t>
            </a:r>
          </a:p>
          <a:p>
            <a:r>
              <a:rPr lang="en-US" b="1" dirty="0"/>
              <a:t>Market analysis </a:t>
            </a:r>
            <a:r>
              <a:rPr lang="en-US" dirty="0"/>
              <a:t>helps businesses focus on the right customers and opportunities for their product. </a:t>
            </a:r>
          </a:p>
          <a:p>
            <a:r>
              <a:rPr lang="en-US" dirty="0"/>
              <a:t>For continued success, a business needs to: </a:t>
            </a:r>
          </a:p>
          <a:p>
            <a:pPr lvl="1"/>
            <a:r>
              <a:rPr lang="en-US" dirty="0"/>
              <a:t>Stay on top of technology </a:t>
            </a:r>
          </a:p>
          <a:p>
            <a:pPr lvl="1"/>
            <a:r>
              <a:rPr lang="en-US" dirty="0"/>
              <a:t>Acknowledge market shifts </a:t>
            </a:r>
          </a:p>
          <a:p>
            <a:pPr lvl="1"/>
            <a:r>
              <a:rPr lang="en-US" dirty="0"/>
              <a:t>Continually work toward meeting people’s changing needs and wants</a:t>
            </a:r>
          </a:p>
          <a:p>
            <a:endParaRPr lang="en-US" dirty="0"/>
          </a:p>
          <a:p>
            <a:endParaRPr lang="en-US" dirty="0"/>
          </a:p>
          <a:p>
            <a:pPr lvl="1"/>
            <a:endParaRPr lang="en-US" dirty="0"/>
          </a:p>
        </p:txBody>
      </p:sp>
      <p:sp>
        <p:nvSpPr>
          <p:cNvPr id="3" name="Slide Number Placeholder 2">
            <a:extLst>
              <a:ext uri="{FF2B5EF4-FFF2-40B4-BE49-F238E27FC236}">
                <a16:creationId xmlns:a16="http://schemas.microsoft.com/office/drawing/2014/main" id="{5CE6C1B1-D7D9-4431-A28F-C5C7D0CC78A7}"/>
              </a:ext>
            </a:extLst>
          </p:cNvPr>
          <p:cNvSpPr>
            <a:spLocks noGrp="1"/>
          </p:cNvSpPr>
          <p:nvPr>
            <p:ph type="sldNum" sz="quarter" idx="10"/>
          </p:nvPr>
        </p:nvSpPr>
        <p:spPr/>
        <p:txBody>
          <a:bodyPr/>
          <a:lstStyle/>
          <a:p>
            <a:fld id="{F8E5FEAE-2393-4031-B909-DB31E3BE2612}" type="slidenum">
              <a:rPr lang="en-US" smtClean="0"/>
              <a:t>21</a:t>
            </a:fld>
            <a:endParaRPr lang="en-US" dirty="0"/>
          </a:p>
        </p:txBody>
      </p:sp>
      <p:sp>
        <p:nvSpPr>
          <p:cNvPr id="4" name="Title 3">
            <a:extLst>
              <a:ext uri="{FF2B5EF4-FFF2-40B4-BE49-F238E27FC236}">
                <a16:creationId xmlns:a16="http://schemas.microsoft.com/office/drawing/2014/main" id="{F571A9B3-AA93-4B57-8FD6-820FD5DDBAB7}"/>
              </a:ext>
            </a:extLst>
          </p:cNvPr>
          <p:cNvSpPr>
            <a:spLocks noGrp="1"/>
          </p:cNvSpPr>
          <p:nvPr>
            <p:ph type="title"/>
          </p:nvPr>
        </p:nvSpPr>
        <p:spPr/>
        <p:txBody>
          <a:bodyPr/>
          <a:lstStyle/>
          <a:p>
            <a:r>
              <a:rPr lang="en-US" dirty="0"/>
              <a:t>Marketing Essentials (cont.)</a:t>
            </a:r>
          </a:p>
        </p:txBody>
      </p:sp>
    </p:spTree>
    <p:extLst>
      <p:ext uri="{BB962C8B-B14F-4D97-AF65-F5344CB8AC3E}">
        <p14:creationId xmlns:p14="http://schemas.microsoft.com/office/powerpoint/2010/main" val="30016547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C0785-731D-4CAD-AD93-7EE976C72DB9}"/>
              </a:ext>
            </a:extLst>
          </p:cNvPr>
          <p:cNvSpPr>
            <a:spLocks noGrp="1"/>
          </p:cNvSpPr>
          <p:nvPr>
            <p:ph type="title"/>
          </p:nvPr>
        </p:nvSpPr>
        <p:spPr/>
        <p:txBody>
          <a:bodyPr>
            <a:normAutofit/>
          </a:bodyPr>
          <a:lstStyle/>
          <a:p>
            <a:r>
              <a:rPr lang="en-US" dirty="0"/>
              <a:t>Contrasting Aspects of Orientation</a:t>
            </a:r>
          </a:p>
        </p:txBody>
      </p:sp>
      <p:sp>
        <p:nvSpPr>
          <p:cNvPr id="3" name="Text Placeholder 2">
            <a:extLst>
              <a:ext uri="{FF2B5EF4-FFF2-40B4-BE49-F238E27FC236}">
                <a16:creationId xmlns:a16="http://schemas.microsoft.com/office/drawing/2014/main" id="{0882F575-1A53-4EE7-8F20-E3FCF92E0ACE}"/>
              </a:ext>
            </a:extLst>
          </p:cNvPr>
          <p:cNvSpPr>
            <a:spLocks noGrp="1"/>
          </p:cNvSpPr>
          <p:nvPr>
            <p:ph type="body" idx="1"/>
          </p:nvPr>
        </p:nvSpPr>
        <p:spPr/>
        <p:txBody>
          <a:bodyPr/>
          <a:lstStyle/>
          <a:p>
            <a:r>
              <a:rPr lang="en-US" dirty="0"/>
              <a:t>Sales</a:t>
            </a:r>
          </a:p>
        </p:txBody>
      </p:sp>
      <p:sp>
        <p:nvSpPr>
          <p:cNvPr id="4" name="Content Placeholder 3">
            <a:extLst>
              <a:ext uri="{FF2B5EF4-FFF2-40B4-BE49-F238E27FC236}">
                <a16:creationId xmlns:a16="http://schemas.microsoft.com/office/drawing/2014/main" id="{793197BB-87F9-4FC5-8CC6-C5F4B7C3706D}"/>
              </a:ext>
            </a:extLst>
          </p:cNvPr>
          <p:cNvSpPr>
            <a:spLocks noGrp="1"/>
          </p:cNvSpPr>
          <p:nvPr>
            <p:ph sz="half" idx="2"/>
          </p:nvPr>
        </p:nvSpPr>
        <p:spPr/>
        <p:txBody>
          <a:bodyPr/>
          <a:lstStyle/>
          <a:p>
            <a:r>
              <a:rPr lang="en-US" dirty="0"/>
              <a:t>Chooses a product first </a:t>
            </a:r>
          </a:p>
          <a:p>
            <a:r>
              <a:rPr lang="en-US" dirty="0"/>
              <a:t>Then tries to sell it</a:t>
            </a:r>
          </a:p>
          <a:p>
            <a:r>
              <a:rPr lang="en-US" dirty="0"/>
              <a:t>Starting point: Factory/ product</a:t>
            </a:r>
          </a:p>
          <a:p>
            <a:r>
              <a:rPr lang="en-US" dirty="0"/>
              <a:t>Focus on existing products</a:t>
            </a:r>
          </a:p>
          <a:p>
            <a:r>
              <a:rPr lang="en-US" dirty="0"/>
              <a:t>Means: Sales and promotion</a:t>
            </a:r>
          </a:p>
          <a:p>
            <a:r>
              <a:rPr lang="en-US" dirty="0"/>
              <a:t>Goal: Profits based on volume</a:t>
            </a:r>
          </a:p>
        </p:txBody>
      </p:sp>
      <p:sp>
        <p:nvSpPr>
          <p:cNvPr id="5" name="Text Placeholder 4">
            <a:extLst>
              <a:ext uri="{FF2B5EF4-FFF2-40B4-BE49-F238E27FC236}">
                <a16:creationId xmlns:a16="http://schemas.microsoft.com/office/drawing/2014/main" id="{59D8556F-E498-49A6-B042-A04E94EE4B35}"/>
              </a:ext>
            </a:extLst>
          </p:cNvPr>
          <p:cNvSpPr>
            <a:spLocks noGrp="1"/>
          </p:cNvSpPr>
          <p:nvPr>
            <p:ph type="body" sz="quarter" idx="3"/>
          </p:nvPr>
        </p:nvSpPr>
        <p:spPr/>
        <p:txBody>
          <a:bodyPr/>
          <a:lstStyle/>
          <a:p>
            <a:r>
              <a:rPr lang="en-US" dirty="0"/>
              <a:t>Marketing</a:t>
            </a:r>
          </a:p>
        </p:txBody>
      </p:sp>
      <p:sp>
        <p:nvSpPr>
          <p:cNvPr id="6" name="Content Placeholder 5">
            <a:extLst>
              <a:ext uri="{FF2B5EF4-FFF2-40B4-BE49-F238E27FC236}">
                <a16:creationId xmlns:a16="http://schemas.microsoft.com/office/drawing/2014/main" id="{20F1917F-DBFB-460B-97ED-1AD6CB0CB133}"/>
              </a:ext>
            </a:extLst>
          </p:cNvPr>
          <p:cNvSpPr>
            <a:spLocks noGrp="1"/>
          </p:cNvSpPr>
          <p:nvPr>
            <p:ph sz="quarter" idx="4"/>
          </p:nvPr>
        </p:nvSpPr>
        <p:spPr/>
        <p:txBody>
          <a:bodyPr/>
          <a:lstStyle/>
          <a:p>
            <a:r>
              <a:rPr lang="en-US" dirty="0"/>
              <a:t>Bases operations around market desires</a:t>
            </a:r>
          </a:p>
          <a:p>
            <a:r>
              <a:rPr lang="en-US" dirty="0"/>
              <a:t>Starting point: Client</a:t>
            </a:r>
          </a:p>
          <a:p>
            <a:r>
              <a:rPr lang="en-US" dirty="0"/>
              <a:t>Focus: Integrated satisfaction</a:t>
            </a:r>
          </a:p>
          <a:p>
            <a:r>
              <a:rPr lang="en-US" dirty="0"/>
              <a:t>Means: Profits based on needs</a:t>
            </a:r>
          </a:p>
          <a:p>
            <a:r>
              <a:rPr lang="en-US" dirty="0"/>
              <a:t>Goal: Reaching client</a:t>
            </a:r>
          </a:p>
        </p:txBody>
      </p:sp>
      <p:sp>
        <p:nvSpPr>
          <p:cNvPr id="7" name="Slide Number Placeholder 6">
            <a:extLst>
              <a:ext uri="{FF2B5EF4-FFF2-40B4-BE49-F238E27FC236}">
                <a16:creationId xmlns:a16="http://schemas.microsoft.com/office/drawing/2014/main" id="{9D72357C-D53F-4470-98BA-4A877997170C}"/>
              </a:ext>
            </a:extLst>
          </p:cNvPr>
          <p:cNvSpPr>
            <a:spLocks noGrp="1"/>
          </p:cNvSpPr>
          <p:nvPr>
            <p:ph type="sldNum" sz="quarter" idx="10"/>
          </p:nvPr>
        </p:nvSpPr>
        <p:spPr/>
        <p:txBody>
          <a:bodyPr/>
          <a:lstStyle/>
          <a:p>
            <a:fld id="{F8E5FEAE-2393-4031-B909-DB31E3BE2612}" type="slidenum">
              <a:rPr lang="en-US" smtClean="0"/>
              <a:pPr/>
              <a:t>22</a:t>
            </a:fld>
            <a:endParaRPr lang="en-US" dirty="0"/>
          </a:p>
        </p:txBody>
      </p:sp>
    </p:spTree>
    <p:extLst>
      <p:ext uri="{BB962C8B-B14F-4D97-AF65-F5344CB8AC3E}">
        <p14:creationId xmlns:p14="http://schemas.microsoft.com/office/powerpoint/2010/main" val="37764528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E67DB862-118C-4680-B72A-69536DA9DC57}"/>
              </a:ext>
            </a:extLst>
          </p:cNvPr>
          <p:cNvSpPr>
            <a:spLocks noGrp="1"/>
          </p:cNvSpPr>
          <p:nvPr>
            <p:ph idx="1"/>
          </p:nvPr>
        </p:nvSpPr>
        <p:spPr/>
        <p:txBody>
          <a:bodyPr/>
          <a:lstStyle/>
          <a:p>
            <a:r>
              <a:rPr lang="en-US" b="1" dirty="0"/>
              <a:t>Market research:</a:t>
            </a:r>
            <a:r>
              <a:rPr lang="en-US" dirty="0"/>
              <a:t> Collecting information to help businesses understand the dynamics of their chosen markets.</a:t>
            </a:r>
          </a:p>
          <a:p>
            <a:r>
              <a:rPr lang="en-US" b="1" dirty="0"/>
              <a:t>Product development:</a:t>
            </a:r>
            <a:r>
              <a:rPr lang="en-US" dirty="0"/>
              <a:t> Meeting needs and attracting target customers.</a:t>
            </a:r>
          </a:p>
          <a:p>
            <a:r>
              <a:rPr lang="en-US" b="1" dirty="0"/>
              <a:t>Marketing mix (5 Pillars):</a:t>
            </a:r>
            <a:r>
              <a:rPr lang="en-US" dirty="0"/>
              <a:t> Product, Price, Promotion, Place, People</a:t>
            </a:r>
          </a:p>
          <a:p>
            <a:r>
              <a:rPr lang="en-US" b="1" dirty="0"/>
              <a:t>Market monitoring: </a:t>
            </a:r>
            <a:r>
              <a:rPr lang="en-US" dirty="0"/>
              <a:t>Obtaining customer feedback regularly and recognize rapidly changing competitive environment.</a:t>
            </a:r>
          </a:p>
        </p:txBody>
      </p:sp>
      <p:sp>
        <p:nvSpPr>
          <p:cNvPr id="12" name="Text Placeholder 11">
            <a:extLst>
              <a:ext uri="{FF2B5EF4-FFF2-40B4-BE49-F238E27FC236}">
                <a16:creationId xmlns:a16="http://schemas.microsoft.com/office/drawing/2014/main" id="{ECB10F51-2696-4B2E-B4CC-D74BF2BE1EF1}"/>
              </a:ext>
            </a:extLst>
          </p:cNvPr>
          <p:cNvSpPr>
            <a:spLocks noGrp="1"/>
          </p:cNvSpPr>
          <p:nvPr>
            <p:ph type="body" sz="quarter" idx="10"/>
          </p:nvPr>
        </p:nvSpPr>
        <p:spPr/>
        <p:txBody>
          <a:bodyPr/>
          <a:lstStyle/>
          <a:p>
            <a:r>
              <a:rPr lang="en-US" dirty="0"/>
              <a:t>Key Tasks</a:t>
            </a:r>
          </a:p>
        </p:txBody>
      </p:sp>
      <p:sp>
        <p:nvSpPr>
          <p:cNvPr id="7" name="Slide Number Placeholder 6">
            <a:extLst>
              <a:ext uri="{FF2B5EF4-FFF2-40B4-BE49-F238E27FC236}">
                <a16:creationId xmlns:a16="http://schemas.microsoft.com/office/drawing/2014/main" id="{3652CE21-6BB6-4089-9FE4-F915C15478FD}"/>
              </a:ext>
            </a:extLst>
          </p:cNvPr>
          <p:cNvSpPr>
            <a:spLocks noGrp="1"/>
          </p:cNvSpPr>
          <p:nvPr>
            <p:ph type="sldNum" sz="quarter" idx="11"/>
          </p:nvPr>
        </p:nvSpPr>
        <p:spPr/>
        <p:txBody>
          <a:bodyPr/>
          <a:lstStyle/>
          <a:p>
            <a:fld id="{F8E5FEAE-2393-4031-B909-DB31E3BE2612}" type="slidenum">
              <a:rPr lang="en-US" smtClean="0"/>
              <a:pPr/>
              <a:t>23</a:t>
            </a:fld>
            <a:endParaRPr lang="en-US" dirty="0"/>
          </a:p>
        </p:txBody>
      </p:sp>
      <p:sp>
        <p:nvSpPr>
          <p:cNvPr id="10" name="Title 9">
            <a:extLst>
              <a:ext uri="{FF2B5EF4-FFF2-40B4-BE49-F238E27FC236}">
                <a16:creationId xmlns:a16="http://schemas.microsoft.com/office/drawing/2014/main" id="{57B3206D-6082-4C15-A1BC-42A2634F626B}"/>
              </a:ext>
            </a:extLst>
          </p:cNvPr>
          <p:cNvSpPr>
            <a:spLocks noGrp="1"/>
          </p:cNvSpPr>
          <p:nvPr>
            <p:ph type="title"/>
          </p:nvPr>
        </p:nvSpPr>
        <p:spPr/>
        <p:txBody>
          <a:bodyPr/>
          <a:lstStyle/>
          <a:p>
            <a:r>
              <a:rPr lang="en-US" dirty="0"/>
              <a:t>Managing A Market-Oriented Business</a:t>
            </a:r>
          </a:p>
        </p:txBody>
      </p:sp>
    </p:spTree>
    <p:extLst>
      <p:ext uri="{BB962C8B-B14F-4D97-AF65-F5344CB8AC3E}">
        <p14:creationId xmlns:p14="http://schemas.microsoft.com/office/powerpoint/2010/main" val="19514298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034A9C-E73E-4293-9CCA-C0A8E347E17F}"/>
              </a:ext>
            </a:extLst>
          </p:cNvPr>
          <p:cNvSpPr>
            <a:spLocks noGrp="1"/>
          </p:cNvSpPr>
          <p:nvPr>
            <p:ph idx="1"/>
          </p:nvPr>
        </p:nvSpPr>
        <p:spPr/>
        <p:txBody>
          <a:bodyPr/>
          <a:lstStyle/>
          <a:p>
            <a:pPr marL="514350" indent="-514350">
              <a:buFont typeface="+mj-lt"/>
              <a:buAutoNum type="arabicPeriod"/>
            </a:pPr>
            <a:r>
              <a:rPr lang="en-GB" dirty="0"/>
              <a:t>What are the key tasks of a market-oriented business?</a:t>
            </a:r>
          </a:p>
          <a:p>
            <a:pPr marL="514350" indent="-514350">
              <a:buFont typeface="+mj-lt"/>
              <a:buAutoNum type="arabicPeriod"/>
            </a:pPr>
            <a:r>
              <a:rPr lang="en-GB" dirty="0"/>
              <a:t>What are the 5 pillars of the Marketing Mix?</a:t>
            </a:r>
          </a:p>
        </p:txBody>
      </p:sp>
      <p:sp>
        <p:nvSpPr>
          <p:cNvPr id="3" name="Slide Number Placeholder 2">
            <a:extLst>
              <a:ext uri="{FF2B5EF4-FFF2-40B4-BE49-F238E27FC236}">
                <a16:creationId xmlns:a16="http://schemas.microsoft.com/office/drawing/2014/main" id="{C39CE027-0E3C-4F40-AF30-C8E226E19FDB}"/>
              </a:ext>
            </a:extLst>
          </p:cNvPr>
          <p:cNvSpPr>
            <a:spLocks noGrp="1"/>
          </p:cNvSpPr>
          <p:nvPr>
            <p:ph type="sldNum" sz="quarter" idx="11"/>
          </p:nvPr>
        </p:nvSpPr>
        <p:spPr/>
        <p:txBody>
          <a:bodyPr/>
          <a:lstStyle/>
          <a:p>
            <a:fld id="{F8E5FEAE-2393-4031-B909-DB31E3BE2612}" type="slidenum">
              <a:rPr lang="en-US" smtClean="0"/>
              <a:pPr/>
              <a:t>24</a:t>
            </a:fld>
            <a:endParaRPr lang="en-US" dirty="0"/>
          </a:p>
        </p:txBody>
      </p:sp>
    </p:spTree>
    <p:extLst>
      <p:ext uri="{BB962C8B-B14F-4D97-AF65-F5344CB8AC3E}">
        <p14:creationId xmlns:p14="http://schemas.microsoft.com/office/powerpoint/2010/main" val="18406388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a:xfrm>
            <a:off x="628650" y="1047404"/>
            <a:ext cx="7886700" cy="5129559"/>
          </a:xfrm>
        </p:spPr>
        <p:txBody>
          <a:bodyPr/>
          <a:lstStyle/>
          <a:p>
            <a:pPr lvl="0"/>
            <a:r>
              <a:rPr lang="en-US" sz="2200" dirty="0" err="1"/>
              <a:t>Organisations</a:t>
            </a:r>
            <a:r>
              <a:rPr lang="en-US" sz="2200" dirty="0"/>
              <a:t> succeed by meeting people’s needs.</a:t>
            </a:r>
          </a:p>
          <a:p>
            <a:pPr lvl="0"/>
            <a:r>
              <a:rPr lang="en-US" sz="2200" dirty="0"/>
              <a:t>A market-oriented business carefully researches people’s drives and desires.</a:t>
            </a:r>
          </a:p>
          <a:p>
            <a:pPr lvl="0"/>
            <a:r>
              <a:rPr lang="en-US" sz="2200" dirty="0"/>
              <a:t>Social marketing aims to both be competitive and to improve people’s well-being.</a:t>
            </a:r>
          </a:p>
          <a:p>
            <a:pPr lvl="0"/>
            <a:r>
              <a:rPr lang="en-US" sz="2200" dirty="0"/>
              <a:t>A sales-oriented organisation chooses a product first and then tries to sell it. A market-oriented organisation bases its operations around the desires of the market.</a:t>
            </a:r>
          </a:p>
          <a:p>
            <a:pPr lvl="0"/>
            <a:r>
              <a:rPr lang="en-US" sz="2200" dirty="0"/>
              <a:t>Market analysis helps businesses focus on the right customers and opportunities for their product. Market research helps businesses understand the dynamics of their chosen markets.</a:t>
            </a:r>
          </a:p>
          <a:p>
            <a:r>
              <a:rPr lang="en-US" sz="2200" dirty="0"/>
              <a:t>To ensure continued success, a business needs to stay on top of technology and market shifts and continually work toward meeting people’s needs and wants.</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25</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0777387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26</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Entrepreneurship</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3</a:t>
            </a:r>
          </a:p>
          <a:p>
            <a:endParaRPr lang="en-US" dirty="0"/>
          </a:p>
        </p:txBody>
      </p:sp>
    </p:spTree>
    <p:extLst>
      <p:ext uri="{BB962C8B-B14F-4D97-AF65-F5344CB8AC3E}">
        <p14:creationId xmlns:p14="http://schemas.microsoft.com/office/powerpoint/2010/main" val="12383785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Define entrepreneurship.</a:t>
            </a:r>
          </a:p>
          <a:p>
            <a:pPr lvl="0"/>
            <a:r>
              <a:rPr lang="en-US" dirty="0"/>
              <a:t>Name the key traits of successful entrepreneurs.</a:t>
            </a:r>
          </a:p>
          <a:p>
            <a:pPr lvl="0"/>
            <a:r>
              <a:rPr lang="en-US" dirty="0"/>
              <a:t>Explain the key behaviors behind successful entrepreneurship.</a:t>
            </a:r>
          </a:p>
          <a:p>
            <a:r>
              <a:rPr lang="en-US" dirty="0"/>
              <a:t>Describe the role entrepreneurs play in the economy.</a:t>
            </a:r>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27</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1615485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BDDAF00-E667-4D66-BA6A-BF8CFFA508DF}"/>
              </a:ext>
            </a:extLst>
          </p:cNvPr>
          <p:cNvSpPr>
            <a:spLocks noGrp="1"/>
          </p:cNvSpPr>
          <p:nvPr>
            <p:ph type="title"/>
          </p:nvPr>
        </p:nvSpPr>
        <p:spPr>
          <a:xfrm>
            <a:off x="496491" y="365760"/>
            <a:ext cx="3137046" cy="929640"/>
          </a:xfrm>
        </p:spPr>
        <p:txBody>
          <a:bodyPr/>
          <a:lstStyle/>
          <a:p>
            <a:r>
              <a:rPr lang="en-US" dirty="0"/>
              <a:t>Entrepreneurship </a:t>
            </a:r>
          </a:p>
        </p:txBody>
      </p:sp>
      <p:sp>
        <p:nvSpPr>
          <p:cNvPr id="3" name="Slide Number Placeholder 2">
            <a:extLst>
              <a:ext uri="{FF2B5EF4-FFF2-40B4-BE49-F238E27FC236}">
                <a16:creationId xmlns:a16="http://schemas.microsoft.com/office/drawing/2014/main" id="{6BD06763-C764-4BB3-A357-070F025BAAA5}"/>
              </a:ext>
            </a:extLst>
          </p:cNvPr>
          <p:cNvSpPr>
            <a:spLocks noGrp="1"/>
          </p:cNvSpPr>
          <p:nvPr>
            <p:ph type="sldNum" sz="quarter" idx="10"/>
          </p:nvPr>
        </p:nvSpPr>
        <p:spPr/>
        <p:txBody>
          <a:bodyPr/>
          <a:lstStyle/>
          <a:p>
            <a:fld id="{F8E5FEAE-2393-4031-B909-DB31E3BE2612}" type="slidenum">
              <a:rPr lang="en-US" smtClean="0"/>
              <a:pPr/>
              <a:t>28</a:t>
            </a:fld>
            <a:endParaRPr lang="en-US" dirty="0"/>
          </a:p>
        </p:txBody>
      </p:sp>
      <p:sp>
        <p:nvSpPr>
          <p:cNvPr id="2" name="Content Placeholder 1">
            <a:extLst>
              <a:ext uri="{FF2B5EF4-FFF2-40B4-BE49-F238E27FC236}">
                <a16:creationId xmlns:a16="http://schemas.microsoft.com/office/drawing/2014/main" id="{7FC2EC1C-84EC-4731-8905-A2BB68B4F446}"/>
              </a:ext>
            </a:extLst>
          </p:cNvPr>
          <p:cNvSpPr>
            <a:spLocks noGrp="1"/>
          </p:cNvSpPr>
          <p:nvPr>
            <p:ph idx="11"/>
          </p:nvPr>
        </p:nvSpPr>
        <p:spPr>
          <a:xfrm>
            <a:off x="496094" y="1058779"/>
            <a:ext cx="3137046" cy="4980071"/>
          </a:xfrm>
        </p:spPr>
        <p:txBody>
          <a:bodyPr/>
          <a:lstStyle/>
          <a:p>
            <a:r>
              <a:rPr lang="en-US" dirty="0"/>
              <a:t>A key engine of economic growth</a:t>
            </a:r>
          </a:p>
          <a:p>
            <a:r>
              <a:rPr lang="en-US" dirty="0"/>
              <a:t>Process of creating something new with value by: 	</a:t>
            </a:r>
          </a:p>
          <a:p>
            <a:pPr lvl="1"/>
            <a:r>
              <a:rPr lang="en-US" dirty="0"/>
              <a:t>Devoting time and effort</a:t>
            </a:r>
          </a:p>
          <a:p>
            <a:pPr lvl="1"/>
            <a:r>
              <a:rPr lang="en-US" dirty="0"/>
              <a:t>Assuming accompanying risks</a:t>
            </a:r>
          </a:p>
          <a:p>
            <a:pPr lvl="1"/>
            <a:r>
              <a:rPr lang="en-US" dirty="0"/>
              <a:t>Receiving resulting rewards</a:t>
            </a:r>
          </a:p>
          <a:p>
            <a:r>
              <a:rPr lang="en-US" dirty="0"/>
              <a:t>Comes with challenges and risks</a:t>
            </a:r>
          </a:p>
        </p:txBody>
      </p:sp>
      <p:pic>
        <p:nvPicPr>
          <p:cNvPr id="2050" name="Picture 2" descr="https://lh3.googleusercontent.com/UwFSGnzZJE01XSykPwZ8tR-eTgOxpb14z26l1JD1rXp1PDcuLNzJqEqBrondksYFsr6OvgukIXZrwk8IFDBjfT4ECO8rtPze3bur0Nw1VleBdITr3QdF0tmco9QelkCe88eCJf1k">
            <a:extLst>
              <a:ext uri="{FF2B5EF4-FFF2-40B4-BE49-F238E27FC236}">
                <a16:creationId xmlns:a16="http://schemas.microsoft.com/office/drawing/2014/main" id="{18173F06-6FAF-44C7-891F-7930EE1789AA}"/>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2062" r="2206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296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A975DD-D4A9-466B-887B-97EB036C6A83}"/>
              </a:ext>
            </a:extLst>
          </p:cNvPr>
          <p:cNvSpPr>
            <a:spLocks noGrp="1"/>
          </p:cNvSpPr>
          <p:nvPr>
            <p:ph idx="1"/>
          </p:nvPr>
        </p:nvSpPr>
        <p:spPr/>
        <p:txBody>
          <a:bodyPr/>
          <a:lstStyle/>
          <a:p>
            <a:r>
              <a:rPr lang="en-US" b="1" dirty="0"/>
              <a:t>Motivation:</a:t>
            </a:r>
            <a:r>
              <a:rPr lang="en-US" dirty="0"/>
              <a:t> Create drive necessary to get business off the ground and running.</a:t>
            </a:r>
          </a:p>
          <a:p>
            <a:r>
              <a:rPr lang="en-US" b="1" dirty="0"/>
              <a:t>Discipline: </a:t>
            </a:r>
            <a:r>
              <a:rPr lang="en-US" dirty="0"/>
              <a:t>You will have to do tasks you may not like</a:t>
            </a:r>
          </a:p>
          <a:p>
            <a:r>
              <a:rPr lang="en-US" b="1" dirty="0"/>
              <a:t>Decision-making:</a:t>
            </a:r>
          </a:p>
          <a:p>
            <a:pPr lvl="1"/>
            <a:r>
              <a:rPr lang="en-US" dirty="0"/>
              <a:t>Carefully weigh options</a:t>
            </a:r>
          </a:p>
          <a:p>
            <a:pPr lvl="1"/>
            <a:r>
              <a:rPr lang="en-US" dirty="0"/>
              <a:t>Understand the context, objectives, alternatives, criteria</a:t>
            </a:r>
          </a:p>
          <a:p>
            <a:r>
              <a:rPr lang="en-US" b="1" dirty="0"/>
              <a:t>Resourcefulness:</a:t>
            </a:r>
          </a:p>
          <a:p>
            <a:pPr lvl="1"/>
            <a:r>
              <a:rPr lang="en-US" dirty="0"/>
              <a:t>Limited funds</a:t>
            </a:r>
          </a:p>
          <a:p>
            <a:pPr lvl="1"/>
            <a:r>
              <a:rPr lang="en-US" dirty="0"/>
              <a:t>Stepping out of comfort zone</a:t>
            </a:r>
          </a:p>
          <a:p>
            <a:pPr lvl="1"/>
            <a:r>
              <a:rPr lang="en-US" dirty="0"/>
              <a:t>Enlist family and friends</a:t>
            </a:r>
          </a:p>
          <a:p>
            <a:r>
              <a:rPr lang="en-US" b="1" dirty="0"/>
              <a:t>Building trust:</a:t>
            </a:r>
            <a:r>
              <a:rPr lang="en-US" dirty="0"/>
              <a:t> Customers pay more or accept lower quality if they trust you.</a:t>
            </a:r>
          </a:p>
          <a:p>
            <a:pPr lvl="1"/>
            <a:endParaRPr lang="en-US" dirty="0"/>
          </a:p>
        </p:txBody>
      </p:sp>
      <p:sp>
        <p:nvSpPr>
          <p:cNvPr id="3" name="Slide Number Placeholder 2">
            <a:extLst>
              <a:ext uri="{FF2B5EF4-FFF2-40B4-BE49-F238E27FC236}">
                <a16:creationId xmlns:a16="http://schemas.microsoft.com/office/drawing/2014/main" id="{D93B09D8-5409-46B2-B61A-4D256E95B35E}"/>
              </a:ext>
            </a:extLst>
          </p:cNvPr>
          <p:cNvSpPr>
            <a:spLocks noGrp="1"/>
          </p:cNvSpPr>
          <p:nvPr>
            <p:ph type="sldNum" sz="quarter" idx="10"/>
          </p:nvPr>
        </p:nvSpPr>
        <p:spPr/>
        <p:txBody>
          <a:bodyPr/>
          <a:lstStyle/>
          <a:p>
            <a:fld id="{F8E5FEAE-2393-4031-B909-DB31E3BE2612}" type="slidenum">
              <a:rPr lang="en-US" smtClean="0"/>
              <a:t>29</a:t>
            </a:fld>
            <a:endParaRPr lang="en-US" dirty="0"/>
          </a:p>
        </p:txBody>
      </p:sp>
      <p:sp>
        <p:nvSpPr>
          <p:cNvPr id="4" name="Title 3">
            <a:extLst>
              <a:ext uri="{FF2B5EF4-FFF2-40B4-BE49-F238E27FC236}">
                <a16:creationId xmlns:a16="http://schemas.microsoft.com/office/drawing/2014/main" id="{0846D3B1-F603-4A5C-8649-176E6183D025}"/>
              </a:ext>
            </a:extLst>
          </p:cNvPr>
          <p:cNvSpPr>
            <a:spLocks noGrp="1"/>
          </p:cNvSpPr>
          <p:nvPr>
            <p:ph type="title"/>
          </p:nvPr>
        </p:nvSpPr>
        <p:spPr/>
        <p:txBody>
          <a:bodyPr/>
          <a:lstStyle/>
          <a:p>
            <a:r>
              <a:rPr lang="en-US" dirty="0"/>
              <a:t>Traits of successful Entrepreneurs</a:t>
            </a:r>
          </a:p>
        </p:txBody>
      </p:sp>
    </p:spTree>
    <p:extLst>
      <p:ext uri="{BB962C8B-B14F-4D97-AF65-F5344CB8AC3E}">
        <p14:creationId xmlns:p14="http://schemas.microsoft.com/office/powerpoint/2010/main" val="3622213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37A302-8F6B-44A2-9EB9-0E1D02CB04A7}"/>
              </a:ext>
            </a:extLst>
          </p:cNvPr>
          <p:cNvSpPr>
            <a:spLocks noGrp="1"/>
          </p:cNvSpPr>
          <p:nvPr>
            <p:ph idx="1"/>
          </p:nvPr>
        </p:nvSpPr>
        <p:spPr/>
        <p:txBody>
          <a:bodyPr/>
          <a:lstStyle/>
          <a:p>
            <a:r>
              <a:rPr lang="en-US" dirty="0"/>
              <a:t>Unless otherwise noted, all images copyrighted to International Potato Centre.</a:t>
            </a:r>
          </a:p>
          <a:p>
            <a:r>
              <a:rPr lang="en-US" b="1" dirty="0"/>
              <a:t>Attribution-</a:t>
            </a:r>
            <a:r>
              <a:rPr lang="en-US" b="1" dirty="0" err="1"/>
              <a:t>NonCommercial</a:t>
            </a:r>
            <a:r>
              <a:rPr lang="en-US" b="1" dirty="0"/>
              <a:t>-</a:t>
            </a:r>
            <a:r>
              <a:rPr lang="en-US" b="1" dirty="0" err="1"/>
              <a:t>ShareAlike</a:t>
            </a:r>
            <a:r>
              <a:rPr lang="en-US" b="1" dirty="0"/>
              <a:t> 2.0 Generic (CC BY-NC-SA 2.0).</a:t>
            </a:r>
            <a:endParaRPr lang="en-US" dirty="0"/>
          </a:p>
          <a:p>
            <a:pPr marL="0" indent="0">
              <a:buNone/>
            </a:pPr>
            <a:br>
              <a:rPr lang="en-US" dirty="0"/>
            </a:br>
            <a:endParaRPr lang="en-GB" dirty="0"/>
          </a:p>
        </p:txBody>
      </p:sp>
      <p:sp>
        <p:nvSpPr>
          <p:cNvPr id="3" name="Slide Number Placeholder 2">
            <a:extLst>
              <a:ext uri="{FF2B5EF4-FFF2-40B4-BE49-F238E27FC236}">
                <a16:creationId xmlns:a16="http://schemas.microsoft.com/office/drawing/2014/main" id="{52A67DEB-F0BC-4290-97E9-7495C080734E}"/>
              </a:ext>
            </a:extLst>
          </p:cNvPr>
          <p:cNvSpPr>
            <a:spLocks noGrp="1"/>
          </p:cNvSpPr>
          <p:nvPr>
            <p:ph type="sldNum" sz="quarter" idx="10"/>
          </p:nvPr>
        </p:nvSpPr>
        <p:spPr/>
        <p:txBody>
          <a:bodyPr/>
          <a:lstStyle/>
          <a:p>
            <a:fld id="{F8E5FEAE-2393-4031-B909-DB31E3BE2612}" type="slidenum">
              <a:rPr lang="en-US" smtClean="0"/>
              <a:t>3</a:t>
            </a:fld>
            <a:endParaRPr lang="en-US" dirty="0"/>
          </a:p>
        </p:txBody>
      </p:sp>
      <p:sp>
        <p:nvSpPr>
          <p:cNvPr id="4" name="Title 3">
            <a:extLst>
              <a:ext uri="{FF2B5EF4-FFF2-40B4-BE49-F238E27FC236}">
                <a16:creationId xmlns:a16="http://schemas.microsoft.com/office/drawing/2014/main" id="{840E7FE7-8749-4C12-B5FE-17AA2A4E52B9}"/>
              </a:ext>
            </a:extLst>
          </p:cNvPr>
          <p:cNvSpPr>
            <a:spLocks noGrp="1"/>
          </p:cNvSpPr>
          <p:nvPr>
            <p:ph type="title"/>
          </p:nvPr>
        </p:nvSpPr>
        <p:spPr/>
        <p:txBody>
          <a:bodyPr/>
          <a:lstStyle/>
          <a:p>
            <a:r>
              <a:rPr lang="en-US" dirty="0"/>
              <a:t>Legal	</a:t>
            </a:r>
            <a:endParaRPr lang="en-GB" dirty="0"/>
          </a:p>
        </p:txBody>
      </p:sp>
    </p:spTree>
    <p:extLst>
      <p:ext uri="{BB962C8B-B14F-4D97-AF65-F5344CB8AC3E}">
        <p14:creationId xmlns:p14="http://schemas.microsoft.com/office/powerpoint/2010/main" val="2397398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A975DD-D4A9-466B-887B-97EB036C6A83}"/>
              </a:ext>
            </a:extLst>
          </p:cNvPr>
          <p:cNvSpPr>
            <a:spLocks noGrp="1"/>
          </p:cNvSpPr>
          <p:nvPr>
            <p:ph idx="1"/>
          </p:nvPr>
        </p:nvSpPr>
        <p:spPr/>
        <p:txBody>
          <a:bodyPr/>
          <a:lstStyle/>
          <a:p>
            <a:endParaRPr lang="en-US" dirty="0"/>
          </a:p>
          <a:p>
            <a:r>
              <a:rPr lang="en-US" b="1" dirty="0"/>
              <a:t>Ability to adapt:</a:t>
            </a:r>
          </a:p>
          <a:p>
            <a:pPr lvl="1"/>
            <a:r>
              <a:rPr lang="en-US" dirty="0"/>
              <a:t>Positive attitude and willingness to roll with punches</a:t>
            </a:r>
          </a:p>
          <a:p>
            <a:pPr lvl="1"/>
            <a:r>
              <a:rPr lang="en-US" dirty="0"/>
              <a:t>Faced with problem, look for solution not place blame</a:t>
            </a:r>
          </a:p>
          <a:p>
            <a:r>
              <a:rPr lang="en-US" b="1" dirty="0"/>
              <a:t>Persuasiveness</a:t>
            </a:r>
          </a:p>
          <a:p>
            <a:pPr lvl="1"/>
            <a:r>
              <a:rPr lang="en-US" dirty="0"/>
              <a:t>Influence other’s buying decisions</a:t>
            </a:r>
          </a:p>
          <a:p>
            <a:pPr lvl="1"/>
            <a:r>
              <a:rPr lang="en-US" dirty="0"/>
              <a:t>Easier if you believe it</a:t>
            </a:r>
          </a:p>
          <a:p>
            <a:endParaRPr lang="en-US" dirty="0"/>
          </a:p>
        </p:txBody>
      </p:sp>
      <p:sp>
        <p:nvSpPr>
          <p:cNvPr id="3" name="Slide Number Placeholder 2">
            <a:extLst>
              <a:ext uri="{FF2B5EF4-FFF2-40B4-BE49-F238E27FC236}">
                <a16:creationId xmlns:a16="http://schemas.microsoft.com/office/drawing/2014/main" id="{D93B09D8-5409-46B2-B61A-4D256E95B35E}"/>
              </a:ext>
            </a:extLst>
          </p:cNvPr>
          <p:cNvSpPr>
            <a:spLocks noGrp="1"/>
          </p:cNvSpPr>
          <p:nvPr>
            <p:ph type="sldNum" sz="quarter" idx="10"/>
          </p:nvPr>
        </p:nvSpPr>
        <p:spPr/>
        <p:txBody>
          <a:bodyPr/>
          <a:lstStyle/>
          <a:p>
            <a:fld id="{F8E5FEAE-2393-4031-B909-DB31E3BE2612}" type="slidenum">
              <a:rPr lang="en-US" smtClean="0"/>
              <a:t>30</a:t>
            </a:fld>
            <a:endParaRPr lang="en-US" dirty="0"/>
          </a:p>
        </p:txBody>
      </p:sp>
      <p:sp>
        <p:nvSpPr>
          <p:cNvPr id="4" name="Title 3">
            <a:extLst>
              <a:ext uri="{FF2B5EF4-FFF2-40B4-BE49-F238E27FC236}">
                <a16:creationId xmlns:a16="http://schemas.microsoft.com/office/drawing/2014/main" id="{0846D3B1-F603-4A5C-8649-176E6183D025}"/>
              </a:ext>
            </a:extLst>
          </p:cNvPr>
          <p:cNvSpPr>
            <a:spLocks noGrp="1"/>
          </p:cNvSpPr>
          <p:nvPr>
            <p:ph type="title"/>
          </p:nvPr>
        </p:nvSpPr>
        <p:spPr/>
        <p:txBody>
          <a:bodyPr/>
          <a:lstStyle/>
          <a:p>
            <a:r>
              <a:rPr lang="en-US" dirty="0"/>
              <a:t>Traits of successful Entrepreneurs (cont.)</a:t>
            </a:r>
          </a:p>
        </p:txBody>
      </p:sp>
    </p:spTree>
    <p:extLst>
      <p:ext uri="{BB962C8B-B14F-4D97-AF65-F5344CB8AC3E}">
        <p14:creationId xmlns:p14="http://schemas.microsoft.com/office/powerpoint/2010/main" val="4085697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8A48FDF-5F33-4DFE-AE01-237FF5F15716}"/>
              </a:ext>
            </a:extLst>
          </p:cNvPr>
          <p:cNvSpPr>
            <a:spLocks noGrp="1"/>
          </p:cNvSpPr>
          <p:nvPr>
            <p:ph type="sldNum" sz="quarter" idx="10"/>
          </p:nvPr>
        </p:nvSpPr>
        <p:spPr/>
        <p:txBody>
          <a:bodyPr/>
          <a:lstStyle/>
          <a:p>
            <a:fld id="{F8E5FEAE-2393-4031-B909-DB31E3BE2612}" type="slidenum">
              <a:rPr lang="en-US" smtClean="0"/>
              <a:pPr/>
              <a:t>31</a:t>
            </a:fld>
            <a:endParaRPr lang="en-US" dirty="0"/>
          </a:p>
        </p:txBody>
      </p:sp>
      <p:sp>
        <p:nvSpPr>
          <p:cNvPr id="4" name="Title 3">
            <a:extLst>
              <a:ext uri="{FF2B5EF4-FFF2-40B4-BE49-F238E27FC236}">
                <a16:creationId xmlns:a16="http://schemas.microsoft.com/office/drawing/2014/main" id="{8D9DA060-D548-4969-BBDF-DCCE88163E8D}"/>
              </a:ext>
            </a:extLst>
          </p:cNvPr>
          <p:cNvSpPr>
            <a:spLocks noGrp="1"/>
          </p:cNvSpPr>
          <p:nvPr>
            <p:ph type="title"/>
          </p:nvPr>
        </p:nvSpPr>
        <p:spPr/>
        <p:txBody>
          <a:bodyPr/>
          <a:lstStyle/>
          <a:p>
            <a:r>
              <a:rPr lang="en-US"/>
              <a:t>How to Be an Entrepreneur</a:t>
            </a:r>
            <a:endParaRPr lang="en-US" dirty="0"/>
          </a:p>
        </p:txBody>
      </p:sp>
      <p:sp>
        <p:nvSpPr>
          <p:cNvPr id="2" name="Content Placeholder 1">
            <a:extLst>
              <a:ext uri="{FF2B5EF4-FFF2-40B4-BE49-F238E27FC236}">
                <a16:creationId xmlns:a16="http://schemas.microsoft.com/office/drawing/2014/main" id="{C4352CB2-9C1E-47E4-9F66-2A09774CE238}"/>
              </a:ext>
            </a:extLst>
          </p:cNvPr>
          <p:cNvSpPr>
            <a:spLocks noGrp="1"/>
          </p:cNvSpPr>
          <p:nvPr>
            <p:ph idx="11"/>
          </p:nvPr>
        </p:nvSpPr>
        <p:spPr>
          <a:xfrm>
            <a:off x="5563393" y="1466850"/>
            <a:ext cx="3315911" cy="4572000"/>
          </a:xfrm>
        </p:spPr>
        <p:txBody>
          <a:bodyPr/>
          <a:lstStyle/>
          <a:p>
            <a:r>
              <a:rPr lang="en-US" dirty="0"/>
              <a:t>Do what you love</a:t>
            </a:r>
          </a:p>
          <a:p>
            <a:r>
              <a:rPr lang="en-US" dirty="0"/>
              <a:t>Know what you want</a:t>
            </a:r>
          </a:p>
          <a:p>
            <a:r>
              <a:rPr lang="en-US" dirty="0"/>
              <a:t>Be radical </a:t>
            </a:r>
          </a:p>
          <a:p>
            <a:r>
              <a:rPr lang="en-US" dirty="0"/>
              <a:t>Follow the rules</a:t>
            </a:r>
          </a:p>
          <a:p>
            <a:r>
              <a:rPr lang="en-US" dirty="0"/>
              <a:t>Manage your time well</a:t>
            </a:r>
          </a:p>
          <a:p>
            <a:r>
              <a:rPr lang="en-US" dirty="0"/>
              <a:t>Take care of yourself</a:t>
            </a:r>
          </a:p>
          <a:p>
            <a:r>
              <a:rPr lang="en-US" dirty="0"/>
              <a:t>Find a mentor</a:t>
            </a:r>
          </a:p>
          <a:p>
            <a:r>
              <a:rPr lang="en-US" dirty="0"/>
              <a:t>Encourage teamwork</a:t>
            </a:r>
          </a:p>
        </p:txBody>
      </p:sp>
      <p:pic>
        <p:nvPicPr>
          <p:cNvPr id="3076" name="Picture 4" descr="https://lh5.googleusercontent.com/Gwua5qYTT4W0IJjnHB-aUCj0U5BkXzETCT6JOo7fgdLYwnKXW0ZxoX3F6b8SO6DCm_YSxMqgbU8-Ml464MccdGH2CnUo3MpLf00OQVgChU8fJ5UTivV-TW25gFRStMNO_b58CXuY">
            <a:extLst>
              <a:ext uri="{FF2B5EF4-FFF2-40B4-BE49-F238E27FC236}">
                <a16:creationId xmlns:a16="http://schemas.microsoft.com/office/drawing/2014/main" id="{F7A252BC-EAA0-4A12-8050-D7BF345FB9DF}"/>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2317" r="2231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66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5393194-B653-4CE8-BDB5-4F3871FFA83F}"/>
              </a:ext>
            </a:extLst>
          </p:cNvPr>
          <p:cNvSpPr>
            <a:spLocks noGrp="1"/>
          </p:cNvSpPr>
          <p:nvPr>
            <p:ph idx="1"/>
          </p:nvPr>
        </p:nvSpPr>
        <p:spPr/>
        <p:txBody>
          <a:bodyPr/>
          <a:lstStyle/>
          <a:p>
            <a:r>
              <a:rPr lang="en-US" dirty="0"/>
              <a:t>Major mechanism of economic growth</a:t>
            </a:r>
          </a:p>
          <a:p>
            <a:r>
              <a:rPr lang="en-US" dirty="0"/>
              <a:t>Factors that contribute to environment enabling or disabling entrepreneurship:</a:t>
            </a:r>
          </a:p>
          <a:p>
            <a:pPr lvl="1"/>
            <a:r>
              <a:rPr lang="en-US" dirty="0"/>
              <a:t>Culture</a:t>
            </a:r>
          </a:p>
          <a:p>
            <a:pPr lvl="1"/>
            <a:r>
              <a:rPr lang="en-US" dirty="0"/>
              <a:t>Education</a:t>
            </a:r>
          </a:p>
          <a:p>
            <a:pPr lvl="1"/>
            <a:r>
              <a:rPr lang="en-US" dirty="0"/>
              <a:t>Societal history</a:t>
            </a:r>
          </a:p>
          <a:p>
            <a:pPr lvl="1"/>
            <a:r>
              <a:rPr lang="en-US" dirty="0"/>
              <a:t>Finance availability</a:t>
            </a:r>
          </a:p>
          <a:p>
            <a:pPr lvl="1"/>
            <a:r>
              <a:rPr lang="en-US" dirty="0"/>
              <a:t>Location</a:t>
            </a:r>
          </a:p>
          <a:p>
            <a:pPr lvl="1"/>
            <a:r>
              <a:rPr lang="en-US" dirty="0"/>
              <a:t>Government policies</a:t>
            </a:r>
          </a:p>
          <a:p>
            <a:pPr lvl="1"/>
            <a:r>
              <a:rPr lang="en-US" dirty="0"/>
              <a:t>Institutions: NGOs, </a:t>
            </a:r>
            <a:r>
              <a:rPr lang="en-US" dirty="0" err="1"/>
              <a:t>labour</a:t>
            </a:r>
            <a:r>
              <a:rPr lang="en-US" dirty="0"/>
              <a:t> market, etc.</a:t>
            </a:r>
          </a:p>
        </p:txBody>
      </p:sp>
      <p:sp>
        <p:nvSpPr>
          <p:cNvPr id="3" name="Slide Number Placeholder 2">
            <a:extLst>
              <a:ext uri="{FF2B5EF4-FFF2-40B4-BE49-F238E27FC236}">
                <a16:creationId xmlns:a16="http://schemas.microsoft.com/office/drawing/2014/main" id="{FB769BA3-A28F-40BE-B330-DB7F62E0E3F5}"/>
              </a:ext>
            </a:extLst>
          </p:cNvPr>
          <p:cNvSpPr>
            <a:spLocks noGrp="1"/>
          </p:cNvSpPr>
          <p:nvPr>
            <p:ph type="sldNum" sz="quarter" idx="10"/>
          </p:nvPr>
        </p:nvSpPr>
        <p:spPr/>
        <p:txBody>
          <a:bodyPr/>
          <a:lstStyle/>
          <a:p>
            <a:fld id="{F8E5FEAE-2393-4031-B909-DB31E3BE2612}" type="slidenum">
              <a:rPr lang="en-US" smtClean="0"/>
              <a:t>32</a:t>
            </a:fld>
            <a:endParaRPr lang="en-US" dirty="0"/>
          </a:p>
        </p:txBody>
      </p:sp>
      <p:sp>
        <p:nvSpPr>
          <p:cNvPr id="4" name="Title 3">
            <a:extLst>
              <a:ext uri="{FF2B5EF4-FFF2-40B4-BE49-F238E27FC236}">
                <a16:creationId xmlns:a16="http://schemas.microsoft.com/office/drawing/2014/main" id="{397BEEB1-7057-4469-9026-802497EFDD16}"/>
              </a:ext>
            </a:extLst>
          </p:cNvPr>
          <p:cNvSpPr>
            <a:spLocks noGrp="1"/>
          </p:cNvSpPr>
          <p:nvPr>
            <p:ph type="title"/>
          </p:nvPr>
        </p:nvSpPr>
        <p:spPr/>
        <p:txBody>
          <a:bodyPr/>
          <a:lstStyle/>
          <a:p>
            <a:r>
              <a:rPr lang="en-US" dirty="0"/>
              <a:t>Role Entrepreneurs Play in Economy </a:t>
            </a:r>
          </a:p>
        </p:txBody>
      </p:sp>
    </p:spTree>
    <p:extLst>
      <p:ext uri="{BB962C8B-B14F-4D97-AF65-F5344CB8AC3E}">
        <p14:creationId xmlns:p14="http://schemas.microsoft.com/office/powerpoint/2010/main" val="23589273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9B3298-98F9-4D5D-89B0-D29E2461CF46}"/>
              </a:ext>
            </a:extLst>
          </p:cNvPr>
          <p:cNvSpPr>
            <a:spLocks noGrp="1"/>
          </p:cNvSpPr>
          <p:nvPr>
            <p:ph idx="1"/>
          </p:nvPr>
        </p:nvSpPr>
        <p:spPr/>
        <p:txBody>
          <a:bodyPr/>
          <a:lstStyle/>
          <a:p>
            <a:pPr marL="514350" indent="-514350">
              <a:buFont typeface="+mj-lt"/>
              <a:buAutoNum type="arabicPeriod"/>
            </a:pPr>
            <a:r>
              <a:rPr lang="en-GB" dirty="0"/>
              <a:t>What are some of the traits of successful entrepreneurs?</a:t>
            </a:r>
          </a:p>
          <a:p>
            <a:pPr marL="514350" indent="-514350">
              <a:buFont typeface="+mj-lt"/>
              <a:buAutoNum type="arabicPeriod"/>
            </a:pPr>
            <a:r>
              <a:rPr lang="en-GB" dirty="0"/>
              <a:t>What are some of the factors that contribute to enabling or hindering entrepreneurship?</a:t>
            </a:r>
          </a:p>
        </p:txBody>
      </p:sp>
      <p:sp>
        <p:nvSpPr>
          <p:cNvPr id="3" name="Slide Number Placeholder 2">
            <a:extLst>
              <a:ext uri="{FF2B5EF4-FFF2-40B4-BE49-F238E27FC236}">
                <a16:creationId xmlns:a16="http://schemas.microsoft.com/office/drawing/2014/main" id="{CC6830FE-1B42-48FB-8C5B-82CCC4F47939}"/>
              </a:ext>
            </a:extLst>
          </p:cNvPr>
          <p:cNvSpPr>
            <a:spLocks noGrp="1"/>
          </p:cNvSpPr>
          <p:nvPr>
            <p:ph type="sldNum" sz="quarter" idx="11"/>
          </p:nvPr>
        </p:nvSpPr>
        <p:spPr/>
        <p:txBody>
          <a:bodyPr/>
          <a:lstStyle/>
          <a:p>
            <a:fld id="{F8E5FEAE-2393-4031-B909-DB31E3BE2612}" type="slidenum">
              <a:rPr lang="en-US" smtClean="0"/>
              <a:pPr/>
              <a:t>33</a:t>
            </a:fld>
            <a:endParaRPr lang="en-US" dirty="0"/>
          </a:p>
        </p:txBody>
      </p:sp>
    </p:spTree>
    <p:extLst>
      <p:ext uri="{BB962C8B-B14F-4D97-AF65-F5344CB8AC3E}">
        <p14:creationId xmlns:p14="http://schemas.microsoft.com/office/powerpoint/2010/main" val="4182808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a:t>An entrepreneur devotes his or her time, investment, risks, and effort toward creating something valuable and new for consumers.</a:t>
            </a:r>
          </a:p>
          <a:p>
            <a:pPr lvl="0"/>
            <a:r>
              <a:rPr lang="en-US"/>
              <a:t>A good entrepreneur is self-motivated, prepared for unpleasant tasks, hungry (driven), able to make good decisions, resourceful, personable, adaptable, and persuasive.</a:t>
            </a:r>
          </a:p>
          <a:p>
            <a:pPr lvl="0"/>
            <a:r>
              <a:rPr lang="en-US"/>
              <a:t>To be a successful entrepreneur, you should do what you love, be radical but follow the rules, manage your time well, use the Internet, take care of yourself, find a mentor, and use teamwork.</a:t>
            </a:r>
          </a:p>
          <a:p>
            <a:pPr lvl="0"/>
            <a:r>
              <a:rPr lang="en-US"/>
              <a:t>Entrepreneurship is rewarding but risky, and can turn out very badly. However, it is a key engine of economic growth.</a:t>
            </a:r>
            <a:endParaRPr lang="en-US" dirty="0"/>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34</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a:t>Key Points</a:t>
            </a:r>
            <a:endParaRPr lang="en-US" dirty="0"/>
          </a:p>
        </p:txBody>
      </p:sp>
    </p:spTree>
    <p:extLst>
      <p:ext uri="{BB962C8B-B14F-4D97-AF65-F5344CB8AC3E}">
        <p14:creationId xmlns:p14="http://schemas.microsoft.com/office/powerpoint/2010/main" val="2728724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35</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Understanding the Five Pillars (5P’s) of Marketing: Product, Price, Place, Promotion, People</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4</a:t>
            </a:r>
          </a:p>
          <a:p>
            <a:endParaRPr lang="en-US" dirty="0"/>
          </a:p>
        </p:txBody>
      </p:sp>
    </p:spTree>
    <p:extLst>
      <p:ext uri="{BB962C8B-B14F-4D97-AF65-F5344CB8AC3E}">
        <p14:creationId xmlns:p14="http://schemas.microsoft.com/office/powerpoint/2010/main" val="38176372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a:t>Understand the five pillars of marketing (5P’s).</a:t>
            </a:r>
          </a:p>
          <a:p>
            <a:pPr lvl="0"/>
            <a:endParaRPr lang="en-GB" dirty="0"/>
          </a:p>
        </p:txBody>
      </p:sp>
      <p:sp>
        <p:nvSpPr>
          <p:cNvPr id="7" name="Text Placeholder 6"/>
          <p:cNvSpPr>
            <a:spLocks noGrp="1"/>
          </p:cNvSpPr>
          <p:nvPr>
            <p:ph type="body" sz="quarter" idx="10"/>
          </p:nvPr>
        </p:nvSpPr>
        <p:spPr/>
        <p:txBody>
          <a:bodyPr/>
          <a:lstStyle/>
          <a:p>
            <a:r>
              <a:rPr lang="en-GB"/>
              <a:t>By the end of this unit, you should be able to:</a:t>
            </a:r>
            <a:endParaRPr lang="en-GB" dirty="0"/>
          </a:p>
        </p:txBody>
      </p:sp>
      <p:sp>
        <p:nvSpPr>
          <p:cNvPr id="3" name="Slide Number Placeholder 2"/>
          <p:cNvSpPr>
            <a:spLocks noGrp="1"/>
          </p:cNvSpPr>
          <p:nvPr>
            <p:ph type="sldNum" sz="quarter" idx="11"/>
          </p:nvPr>
        </p:nvSpPr>
        <p:spPr/>
        <p:txBody>
          <a:bodyPr/>
          <a:lstStyle/>
          <a:p>
            <a:fld id="{F8E5FEAE-2393-4031-B909-DB31E3BE2612}" type="slidenum">
              <a:rPr lang="en-US" smtClean="0"/>
              <a:pPr/>
              <a:t>36</a:t>
            </a:fld>
            <a:endParaRPr lang="en-US" dirty="0"/>
          </a:p>
        </p:txBody>
      </p:sp>
      <p:sp>
        <p:nvSpPr>
          <p:cNvPr id="4" name="Title 3"/>
          <p:cNvSpPr>
            <a:spLocks noGrp="1"/>
          </p:cNvSpPr>
          <p:nvPr>
            <p:ph type="title"/>
          </p:nvPr>
        </p:nvSpPr>
        <p:spPr/>
        <p:txBody>
          <a:bodyPr/>
          <a:lstStyle/>
          <a:p>
            <a:r>
              <a:rPr lang="en-GB"/>
              <a:t>Objectives</a:t>
            </a:r>
            <a:endParaRPr lang="en-GB" dirty="0"/>
          </a:p>
        </p:txBody>
      </p:sp>
    </p:spTree>
    <p:extLst>
      <p:ext uri="{BB962C8B-B14F-4D97-AF65-F5344CB8AC3E}">
        <p14:creationId xmlns:p14="http://schemas.microsoft.com/office/powerpoint/2010/main" val="12889165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EC6CD9-C4A2-4DDB-9AF9-31C7B363D066}"/>
              </a:ext>
            </a:extLst>
          </p:cNvPr>
          <p:cNvSpPr>
            <a:spLocks noGrp="1"/>
          </p:cNvSpPr>
          <p:nvPr>
            <p:ph type="title"/>
          </p:nvPr>
        </p:nvSpPr>
        <p:spPr/>
        <p:txBody>
          <a:bodyPr/>
          <a:lstStyle/>
          <a:p>
            <a:r>
              <a:rPr lang="en-US"/>
              <a:t>Product</a:t>
            </a:r>
            <a:endParaRPr lang="en-US" dirty="0"/>
          </a:p>
        </p:txBody>
      </p:sp>
      <p:sp>
        <p:nvSpPr>
          <p:cNvPr id="3" name="Slide Number Placeholder 2">
            <a:extLst>
              <a:ext uri="{FF2B5EF4-FFF2-40B4-BE49-F238E27FC236}">
                <a16:creationId xmlns:a16="http://schemas.microsoft.com/office/drawing/2014/main" id="{AA99117F-9FF4-405A-99CE-612F18BADF79}"/>
              </a:ext>
            </a:extLst>
          </p:cNvPr>
          <p:cNvSpPr>
            <a:spLocks noGrp="1"/>
          </p:cNvSpPr>
          <p:nvPr>
            <p:ph type="sldNum" sz="quarter" idx="10"/>
          </p:nvPr>
        </p:nvSpPr>
        <p:spPr/>
        <p:txBody>
          <a:bodyPr/>
          <a:lstStyle/>
          <a:p>
            <a:fld id="{F8E5FEAE-2393-4031-B909-DB31E3BE2612}" type="slidenum">
              <a:rPr lang="en-US" smtClean="0"/>
              <a:pPr/>
              <a:t>37</a:t>
            </a:fld>
            <a:endParaRPr lang="en-US" dirty="0"/>
          </a:p>
        </p:txBody>
      </p:sp>
      <p:sp>
        <p:nvSpPr>
          <p:cNvPr id="2" name="Content Placeholder 1">
            <a:extLst>
              <a:ext uri="{FF2B5EF4-FFF2-40B4-BE49-F238E27FC236}">
                <a16:creationId xmlns:a16="http://schemas.microsoft.com/office/drawing/2014/main" id="{3EF9F1C3-3804-4ED5-A49B-DEE2AA1D730A}"/>
              </a:ext>
            </a:extLst>
          </p:cNvPr>
          <p:cNvSpPr>
            <a:spLocks noGrp="1"/>
          </p:cNvSpPr>
          <p:nvPr>
            <p:ph idx="11"/>
          </p:nvPr>
        </p:nvSpPr>
        <p:spPr>
          <a:xfrm>
            <a:off x="496094" y="1179095"/>
            <a:ext cx="2949575" cy="4859755"/>
          </a:xfrm>
        </p:spPr>
        <p:txBody>
          <a:bodyPr/>
          <a:lstStyle/>
          <a:p>
            <a:r>
              <a:rPr lang="en-US" dirty="0"/>
              <a:t>What to sell?</a:t>
            </a:r>
          </a:p>
          <a:p>
            <a:pPr lvl="1"/>
            <a:r>
              <a:rPr lang="en-US" dirty="0"/>
              <a:t>Tangible, e.g. sweetpotato root, packet of flour</a:t>
            </a:r>
          </a:p>
          <a:p>
            <a:pPr lvl="1"/>
            <a:r>
              <a:rPr lang="en-US" dirty="0"/>
              <a:t>Intangible service, e.g. agricultural extension advice, nutrition information</a:t>
            </a:r>
          </a:p>
          <a:p>
            <a:pPr lvl="1"/>
            <a:r>
              <a:rPr lang="en-US" dirty="0"/>
              <a:t>Mix of the two</a:t>
            </a:r>
          </a:p>
          <a:p>
            <a:r>
              <a:rPr lang="en-US" dirty="0"/>
              <a:t>Product selection is based on meeting customers’ needs and demand.</a:t>
            </a:r>
          </a:p>
        </p:txBody>
      </p:sp>
      <p:pic>
        <p:nvPicPr>
          <p:cNvPr id="4098" name="Picture 2" descr="https://lh3.googleusercontent.com/1MWsbzvBtCTQkpJmpHhDNShyGyeMMGguL8aPjvgGNAONh9JZ8tVC7E-4U_k3PdavzicnMYIjIKl6TL9aD2BnT2uYQp_XMzj0cauJ65Yd8aFTMihlDwDCTj0o7a4q5OVtjiVEPFM2">
            <a:extLst>
              <a:ext uri="{FF2B5EF4-FFF2-40B4-BE49-F238E27FC236}">
                <a16:creationId xmlns:a16="http://schemas.microsoft.com/office/drawing/2014/main" id="{9C154EC2-BF27-4E99-8E5F-4004E02B9AF8}"/>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0279" b="10279"/>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1581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11954B4-D1BB-43A8-9C61-3AE610AC60BF}"/>
              </a:ext>
            </a:extLst>
          </p:cNvPr>
          <p:cNvSpPr>
            <a:spLocks noGrp="1"/>
          </p:cNvSpPr>
          <p:nvPr>
            <p:ph type="sldNum" sz="quarter" idx="10"/>
          </p:nvPr>
        </p:nvSpPr>
        <p:spPr/>
        <p:txBody>
          <a:bodyPr/>
          <a:lstStyle/>
          <a:p>
            <a:fld id="{F8E5FEAE-2393-4031-B909-DB31E3BE2612}" type="slidenum">
              <a:rPr lang="en-US" smtClean="0"/>
              <a:pPr/>
              <a:t>38</a:t>
            </a:fld>
            <a:endParaRPr lang="en-US" dirty="0"/>
          </a:p>
        </p:txBody>
      </p:sp>
      <p:sp>
        <p:nvSpPr>
          <p:cNvPr id="4" name="Title 3">
            <a:extLst>
              <a:ext uri="{FF2B5EF4-FFF2-40B4-BE49-F238E27FC236}">
                <a16:creationId xmlns:a16="http://schemas.microsoft.com/office/drawing/2014/main" id="{684F9F53-EBAF-4F53-85A7-B7468EE13AE7}"/>
              </a:ext>
            </a:extLst>
          </p:cNvPr>
          <p:cNvSpPr>
            <a:spLocks noGrp="1"/>
          </p:cNvSpPr>
          <p:nvPr>
            <p:ph type="title"/>
          </p:nvPr>
        </p:nvSpPr>
        <p:spPr/>
        <p:txBody>
          <a:bodyPr/>
          <a:lstStyle/>
          <a:p>
            <a:r>
              <a:rPr lang="en-US"/>
              <a:t>Price</a:t>
            </a:r>
            <a:endParaRPr lang="en-US" dirty="0"/>
          </a:p>
        </p:txBody>
      </p:sp>
      <p:sp>
        <p:nvSpPr>
          <p:cNvPr id="2" name="Content Placeholder 1">
            <a:extLst>
              <a:ext uri="{FF2B5EF4-FFF2-40B4-BE49-F238E27FC236}">
                <a16:creationId xmlns:a16="http://schemas.microsoft.com/office/drawing/2014/main" id="{1A4D3829-FE79-4B90-AD7A-1858BF3227BC}"/>
              </a:ext>
            </a:extLst>
          </p:cNvPr>
          <p:cNvSpPr>
            <a:spLocks noGrp="1"/>
          </p:cNvSpPr>
          <p:nvPr>
            <p:ph idx="11"/>
          </p:nvPr>
        </p:nvSpPr>
        <p:spPr>
          <a:xfrm>
            <a:off x="5563394" y="1082842"/>
            <a:ext cx="3195595" cy="4956008"/>
          </a:xfrm>
        </p:spPr>
        <p:txBody>
          <a:bodyPr/>
          <a:lstStyle/>
          <a:p>
            <a:r>
              <a:rPr lang="en-US" dirty="0"/>
              <a:t>High enough for profit, not too high to struggle with selling.</a:t>
            </a:r>
          </a:p>
          <a:p>
            <a:r>
              <a:rPr lang="en-US" dirty="0"/>
              <a:t>Adjust based on:</a:t>
            </a:r>
          </a:p>
          <a:p>
            <a:pPr lvl="1"/>
            <a:r>
              <a:rPr lang="en-US" dirty="0"/>
              <a:t>Production and marketing cost</a:t>
            </a:r>
          </a:p>
          <a:p>
            <a:pPr lvl="1"/>
            <a:r>
              <a:rPr lang="en-US" dirty="0"/>
              <a:t>Profit margin over cost</a:t>
            </a:r>
          </a:p>
          <a:p>
            <a:pPr lvl="1"/>
            <a:r>
              <a:rPr lang="en-US" dirty="0"/>
              <a:t>Prices of competing products</a:t>
            </a:r>
          </a:p>
          <a:p>
            <a:r>
              <a:rPr lang="en-US" dirty="0"/>
              <a:t>Understand seasonal supply and demand.</a:t>
            </a:r>
          </a:p>
          <a:p>
            <a:endParaRPr lang="en-US" dirty="0"/>
          </a:p>
        </p:txBody>
      </p:sp>
      <p:pic>
        <p:nvPicPr>
          <p:cNvPr id="5122" name="Picture 2" descr="https://lh3.googleusercontent.com/0bTOe2BD_rLgkW063UqDcmjwjrlg7VbrDoXGXPj01Dmi3PHstlcNbo63L37Ij2bvi6jjT_w3w0UdPAJSExWr8MYSDFkRIgkctm5L3wSg0U_6jOsTKiCYF7R94PGok70WgJAjmqIf">
            <a:extLst>
              <a:ext uri="{FF2B5EF4-FFF2-40B4-BE49-F238E27FC236}">
                <a16:creationId xmlns:a16="http://schemas.microsoft.com/office/drawing/2014/main" id="{9CA861E2-E2B0-498A-BFE2-76A2B5C7EFFD}"/>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37674"/>
          <a:stretch/>
        </p:blipFill>
        <p:spPr bwMode="auto">
          <a:xfrm>
            <a:off x="0" y="0"/>
            <a:ext cx="5223007" cy="6284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10381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14F670D-B166-4F5F-9391-313F25EF7F40}"/>
              </a:ext>
            </a:extLst>
          </p:cNvPr>
          <p:cNvSpPr>
            <a:spLocks noGrp="1"/>
          </p:cNvSpPr>
          <p:nvPr>
            <p:ph type="title"/>
          </p:nvPr>
        </p:nvSpPr>
        <p:spPr/>
        <p:txBody>
          <a:bodyPr/>
          <a:lstStyle/>
          <a:p>
            <a:r>
              <a:rPr lang="en-US"/>
              <a:t>Place</a:t>
            </a:r>
            <a:endParaRPr lang="en-US" dirty="0"/>
          </a:p>
        </p:txBody>
      </p:sp>
      <p:sp>
        <p:nvSpPr>
          <p:cNvPr id="3" name="Slide Number Placeholder 2">
            <a:extLst>
              <a:ext uri="{FF2B5EF4-FFF2-40B4-BE49-F238E27FC236}">
                <a16:creationId xmlns:a16="http://schemas.microsoft.com/office/drawing/2014/main" id="{306FCD6C-9917-4329-B50A-E32EDBEB52B3}"/>
              </a:ext>
            </a:extLst>
          </p:cNvPr>
          <p:cNvSpPr>
            <a:spLocks noGrp="1"/>
          </p:cNvSpPr>
          <p:nvPr>
            <p:ph type="sldNum" sz="quarter" idx="10"/>
          </p:nvPr>
        </p:nvSpPr>
        <p:spPr/>
        <p:txBody>
          <a:bodyPr/>
          <a:lstStyle/>
          <a:p>
            <a:fld id="{F8E5FEAE-2393-4031-B909-DB31E3BE2612}" type="slidenum">
              <a:rPr lang="en-US" smtClean="0"/>
              <a:pPr/>
              <a:t>39</a:t>
            </a:fld>
            <a:endParaRPr lang="en-US" dirty="0"/>
          </a:p>
        </p:txBody>
      </p:sp>
      <p:sp>
        <p:nvSpPr>
          <p:cNvPr id="2" name="Content Placeholder 1">
            <a:extLst>
              <a:ext uri="{FF2B5EF4-FFF2-40B4-BE49-F238E27FC236}">
                <a16:creationId xmlns:a16="http://schemas.microsoft.com/office/drawing/2014/main" id="{62A68254-17E9-43BC-B3AE-8E66F484CFAE}"/>
              </a:ext>
            </a:extLst>
          </p:cNvPr>
          <p:cNvSpPr>
            <a:spLocks noGrp="1"/>
          </p:cNvSpPr>
          <p:nvPr>
            <p:ph idx="11"/>
          </p:nvPr>
        </p:nvSpPr>
        <p:spPr>
          <a:xfrm>
            <a:off x="496094" y="1070811"/>
            <a:ext cx="3197601" cy="4968039"/>
          </a:xfrm>
        </p:spPr>
        <p:txBody>
          <a:bodyPr/>
          <a:lstStyle/>
          <a:p>
            <a:r>
              <a:rPr lang="en-US" dirty="0"/>
              <a:t>Knowing where to sell is critical</a:t>
            </a:r>
          </a:p>
          <a:p>
            <a:pPr lvl="1"/>
            <a:r>
              <a:rPr lang="en-US" dirty="0"/>
              <a:t>E.g. physical location, such as urban market, local market, home, farm</a:t>
            </a:r>
          </a:p>
          <a:p>
            <a:r>
              <a:rPr lang="en-US" dirty="0"/>
              <a:t>Consider transport costs, methods, duration.</a:t>
            </a:r>
          </a:p>
          <a:p>
            <a:r>
              <a:rPr lang="en-US" dirty="0"/>
              <a:t>Decide whether to work with farmer groups or form farmers’ association to sell bulk.</a:t>
            </a:r>
          </a:p>
        </p:txBody>
      </p:sp>
      <p:pic>
        <p:nvPicPr>
          <p:cNvPr id="6146" name="Picture 2" descr="https://lh4.googleusercontent.com/WaR5I8Gui4BR2lMArUbZkf4tZW9xgwDHD362BDNo2NTMtdcGBgl9m1KYVQQIfSPA_5VSLqjTkIfcmBsz20K_NGFMYUfDfO2pop2-nN_iK_0Ia_pb3Kos6jWmZlL_q-xFb0COahK5">
            <a:extLst>
              <a:ext uri="{FF2B5EF4-FFF2-40B4-BE49-F238E27FC236}">
                <a16:creationId xmlns:a16="http://schemas.microsoft.com/office/drawing/2014/main" id="{C210C852-8DF8-4151-A889-2CA5BAF755E5}"/>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2331" r="4959"/>
          <a:stretch/>
        </p:blipFill>
        <p:spPr bwMode="auto">
          <a:xfrm>
            <a:off x="3887390" y="0"/>
            <a:ext cx="5256609" cy="626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9259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4AEF65-7AFB-4B8E-91D1-F14B73B8E3C2}"/>
              </a:ext>
            </a:extLst>
          </p:cNvPr>
          <p:cNvSpPr>
            <a:spLocks noGrp="1"/>
          </p:cNvSpPr>
          <p:nvPr>
            <p:ph type="title"/>
          </p:nvPr>
        </p:nvSpPr>
        <p:spPr>
          <a:xfrm>
            <a:off x="284511" y="4379123"/>
            <a:ext cx="8574978" cy="1198333"/>
          </a:xfrm>
        </p:spPr>
        <p:txBody>
          <a:bodyPr/>
          <a:lstStyle/>
          <a:p>
            <a:r>
              <a:rPr lang="en-US" sz="3600" dirty="0"/>
              <a:t>Everything You Ever Wanted to Know About </a:t>
            </a:r>
            <a:r>
              <a:rPr lang="en-US" sz="3600" dirty="0" err="1"/>
              <a:t>Sweetpotato</a:t>
            </a:r>
            <a:endParaRPr lang="en-US" sz="3600" dirty="0"/>
          </a:p>
        </p:txBody>
      </p:sp>
      <p:sp>
        <p:nvSpPr>
          <p:cNvPr id="5" name="Subtitle 4">
            <a:extLst>
              <a:ext uri="{FF2B5EF4-FFF2-40B4-BE49-F238E27FC236}">
                <a16:creationId xmlns:a16="http://schemas.microsoft.com/office/drawing/2014/main" id="{E4315D42-7402-4999-AD0A-33CEF5410465}"/>
              </a:ext>
            </a:extLst>
          </p:cNvPr>
          <p:cNvSpPr>
            <a:spLocks noGrp="1"/>
          </p:cNvSpPr>
          <p:nvPr>
            <p:ph type="subTitle" idx="1"/>
          </p:nvPr>
        </p:nvSpPr>
        <p:spPr>
          <a:xfrm>
            <a:off x="2001489" y="5453631"/>
            <a:ext cx="6858000" cy="512184"/>
          </a:xfrm>
        </p:spPr>
        <p:txBody>
          <a:bodyPr/>
          <a:lstStyle/>
          <a:p>
            <a:r>
              <a:rPr lang="en-GB" b="1" dirty="0"/>
              <a:t>Topic 10: Marketing and Entrepreneurship</a:t>
            </a:r>
          </a:p>
          <a:p>
            <a:endParaRPr lang="en-US" dirty="0"/>
          </a:p>
        </p:txBody>
      </p:sp>
    </p:spTree>
    <p:extLst>
      <p:ext uri="{BB962C8B-B14F-4D97-AF65-F5344CB8AC3E}">
        <p14:creationId xmlns:p14="http://schemas.microsoft.com/office/powerpoint/2010/main" val="14470731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C682DC39-793C-46FF-94E2-93DFAC6ED3DE}"/>
              </a:ext>
              <a:ext uri="{C183D7F6-B498-43B3-948B-1728B52AA6E4}">
                <adec:decorative xmlns:adec="http://schemas.microsoft.com/office/drawing/2017/decorative" val="1"/>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4831" r="29781"/>
          <a:stretch/>
        </p:blipFill>
        <p:spPr>
          <a:xfrm>
            <a:off x="0" y="0"/>
            <a:ext cx="5223007" cy="6284422"/>
          </a:xfrm>
        </p:spPr>
      </p:pic>
      <p:sp>
        <p:nvSpPr>
          <p:cNvPr id="3" name="Slide Number Placeholder 2">
            <a:extLst>
              <a:ext uri="{FF2B5EF4-FFF2-40B4-BE49-F238E27FC236}">
                <a16:creationId xmlns:a16="http://schemas.microsoft.com/office/drawing/2014/main" id="{165921BC-8CE6-4850-AB54-A24E0068BCA2}"/>
              </a:ext>
            </a:extLst>
          </p:cNvPr>
          <p:cNvSpPr>
            <a:spLocks noGrp="1"/>
          </p:cNvSpPr>
          <p:nvPr>
            <p:ph type="sldNum" sz="quarter" idx="10"/>
          </p:nvPr>
        </p:nvSpPr>
        <p:spPr/>
        <p:txBody>
          <a:bodyPr/>
          <a:lstStyle/>
          <a:p>
            <a:fld id="{F8E5FEAE-2393-4031-B909-DB31E3BE2612}" type="slidenum">
              <a:rPr lang="en-US" smtClean="0"/>
              <a:pPr/>
              <a:t>40</a:t>
            </a:fld>
            <a:endParaRPr lang="en-US" dirty="0"/>
          </a:p>
        </p:txBody>
      </p:sp>
      <p:sp>
        <p:nvSpPr>
          <p:cNvPr id="4" name="Title 3">
            <a:extLst>
              <a:ext uri="{FF2B5EF4-FFF2-40B4-BE49-F238E27FC236}">
                <a16:creationId xmlns:a16="http://schemas.microsoft.com/office/drawing/2014/main" id="{F130060D-ED7C-4FA3-8019-62D85C2406D6}"/>
              </a:ext>
            </a:extLst>
          </p:cNvPr>
          <p:cNvSpPr>
            <a:spLocks noGrp="1"/>
          </p:cNvSpPr>
          <p:nvPr>
            <p:ph type="title"/>
          </p:nvPr>
        </p:nvSpPr>
        <p:spPr/>
        <p:txBody>
          <a:bodyPr/>
          <a:lstStyle/>
          <a:p>
            <a:r>
              <a:rPr lang="en-US"/>
              <a:t>Promotion</a:t>
            </a:r>
            <a:endParaRPr lang="en-US" dirty="0"/>
          </a:p>
        </p:txBody>
      </p:sp>
      <p:sp>
        <p:nvSpPr>
          <p:cNvPr id="2" name="Content Placeholder 1">
            <a:extLst>
              <a:ext uri="{FF2B5EF4-FFF2-40B4-BE49-F238E27FC236}">
                <a16:creationId xmlns:a16="http://schemas.microsoft.com/office/drawing/2014/main" id="{B4DA9258-ACCD-44CB-9E4B-2F4742E11649}"/>
              </a:ext>
            </a:extLst>
          </p:cNvPr>
          <p:cNvSpPr>
            <a:spLocks noGrp="1"/>
          </p:cNvSpPr>
          <p:nvPr>
            <p:ph idx="11"/>
          </p:nvPr>
        </p:nvSpPr>
        <p:spPr>
          <a:xfrm>
            <a:off x="5474369" y="950495"/>
            <a:ext cx="3224464" cy="5088355"/>
          </a:xfrm>
        </p:spPr>
        <p:txBody>
          <a:bodyPr/>
          <a:lstStyle/>
          <a:p>
            <a:r>
              <a:rPr lang="en-US" sz="2200" dirty="0"/>
              <a:t>Know how to draw attention to product.</a:t>
            </a:r>
          </a:p>
          <a:p>
            <a:r>
              <a:rPr lang="en-US" sz="2200" dirty="0"/>
              <a:t>Well thought-out promotional activities need not be costly.</a:t>
            </a:r>
          </a:p>
          <a:p>
            <a:r>
              <a:rPr lang="en-US" sz="2200" dirty="0"/>
              <a:t>Advertising/ promotion placement is important</a:t>
            </a:r>
          </a:p>
          <a:p>
            <a:pPr lvl="1"/>
            <a:r>
              <a:rPr lang="en-US" dirty="0"/>
              <a:t>Reach target audience at the right time and place</a:t>
            </a:r>
          </a:p>
          <a:p>
            <a:r>
              <a:rPr lang="en-US" sz="2200" dirty="0"/>
              <a:t>Examples</a:t>
            </a:r>
          </a:p>
          <a:p>
            <a:pPr lvl="1"/>
            <a:r>
              <a:rPr lang="en-US" dirty="0"/>
              <a:t>Giving out OFSP samples</a:t>
            </a:r>
          </a:p>
          <a:p>
            <a:pPr lvl="1"/>
            <a:r>
              <a:rPr lang="en-US" dirty="0"/>
              <a:t>Nutritional info pamphlet</a:t>
            </a:r>
          </a:p>
          <a:p>
            <a:endParaRPr lang="en-US" sz="2200" dirty="0"/>
          </a:p>
          <a:p>
            <a:endParaRPr lang="en-US" sz="2200" dirty="0"/>
          </a:p>
        </p:txBody>
      </p:sp>
    </p:spTree>
    <p:extLst>
      <p:ext uri="{BB962C8B-B14F-4D97-AF65-F5344CB8AC3E}">
        <p14:creationId xmlns:p14="http://schemas.microsoft.com/office/powerpoint/2010/main" val="5456313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17CFE7F-B6C7-473D-B0B0-E01660B721AF}"/>
              </a:ext>
            </a:extLst>
          </p:cNvPr>
          <p:cNvSpPr>
            <a:spLocks noGrp="1"/>
          </p:cNvSpPr>
          <p:nvPr>
            <p:ph type="title"/>
          </p:nvPr>
        </p:nvSpPr>
        <p:spPr/>
        <p:txBody>
          <a:bodyPr/>
          <a:lstStyle/>
          <a:p>
            <a:r>
              <a:rPr lang="en-US"/>
              <a:t>People</a:t>
            </a:r>
            <a:endParaRPr lang="en-US" dirty="0"/>
          </a:p>
        </p:txBody>
      </p:sp>
      <p:sp>
        <p:nvSpPr>
          <p:cNvPr id="3" name="Slide Number Placeholder 2">
            <a:extLst>
              <a:ext uri="{FF2B5EF4-FFF2-40B4-BE49-F238E27FC236}">
                <a16:creationId xmlns:a16="http://schemas.microsoft.com/office/drawing/2014/main" id="{9CBD7795-97AD-468E-8485-7612F048AAED}"/>
              </a:ext>
            </a:extLst>
          </p:cNvPr>
          <p:cNvSpPr>
            <a:spLocks noGrp="1"/>
          </p:cNvSpPr>
          <p:nvPr>
            <p:ph type="sldNum" sz="quarter" idx="10"/>
          </p:nvPr>
        </p:nvSpPr>
        <p:spPr/>
        <p:txBody>
          <a:bodyPr/>
          <a:lstStyle/>
          <a:p>
            <a:fld id="{F8E5FEAE-2393-4031-B909-DB31E3BE2612}" type="slidenum">
              <a:rPr lang="en-US" smtClean="0"/>
              <a:pPr/>
              <a:t>41</a:t>
            </a:fld>
            <a:endParaRPr lang="en-US" dirty="0"/>
          </a:p>
        </p:txBody>
      </p:sp>
      <p:sp>
        <p:nvSpPr>
          <p:cNvPr id="2" name="Content Placeholder 1">
            <a:extLst>
              <a:ext uri="{FF2B5EF4-FFF2-40B4-BE49-F238E27FC236}">
                <a16:creationId xmlns:a16="http://schemas.microsoft.com/office/drawing/2014/main" id="{0F189F48-36C9-473D-BD83-ADD2F025F367}"/>
              </a:ext>
            </a:extLst>
          </p:cNvPr>
          <p:cNvSpPr>
            <a:spLocks noGrp="1"/>
          </p:cNvSpPr>
          <p:nvPr>
            <p:ph idx="11"/>
          </p:nvPr>
        </p:nvSpPr>
        <p:spPr>
          <a:xfrm>
            <a:off x="496094" y="1010653"/>
            <a:ext cx="2949575" cy="5028197"/>
          </a:xfrm>
        </p:spPr>
        <p:txBody>
          <a:bodyPr/>
          <a:lstStyle/>
          <a:p>
            <a:r>
              <a:rPr lang="en-US" sz="2200" dirty="0"/>
              <a:t>Involve the right people in your organization to make it smooth running and successful.</a:t>
            </a:r>
          </a:p>
          <a:p>
            <a:r>
              <a:rPr lang="en-US" sz="2200" dirty="0"/>
              <a:t>Understand your customers.</a:t>
            </a:r>
          </a:p>
          <a:p>
            <a:r>
              <a:rPr lang="en-US" sz="2200" dirty="0"/>
              <a:t>Market value chain: Farmers, extensionists, brokers, retailers, wholesalers, processors, consumers</a:t>
            </a:r>
          </a:p>
          <a:p>
            <a:endParaRPr lang="en-US" sz="2200" dirty="0"/>
          </a:p>
        </p:txBody>
      </p:sp>
      <p:pic>
        <p:nvPicPr>
          <p:cNvPr id="8194" name="Picture 2" descr="https://lh5.googleusercontent.com/CpT70PjXzW9S8f2L-t75r3Q8urT-H65X9QN77xwZY6y1sQkEDlLd6SK8b-lniOAJwq_Y1q8C-eCqEMPdZzxptusJKYVeI9D3Tfx4h9d2DbYZI7TQNyp72e1FivXU0xpkyiyCH0Nk">
            <a:extLst>
              <a:ext uri="{FF2B5EF4-FFF2-40B4-BE49-F238E27FC236}">
                <a16:creationId xmlns:a16="http://schemas.microsoft.com/office/drawing/2014/main" id="{7BCFC51B-F9A4-4244-8623-D408DE97EC1C}"/>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2062" r="2206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15726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E233A-0541-4A1C-8218-6C4685B5AE0C}"/>
              </a:ext>
            </a:extLst>
          </p:cNvPr>
          <p:cNvSpPr>
            <a:spLocks noGrp="1"/>
          </p:cNvSpPr>
          <p:nvPr>
            <p:ph idx="1"/>
          </p:nvPr>
        </p:nvSpPr>
        <p:spPr/>
        <p:txBody>
          <a:bodyPr/>
          <a:lstStyle/>
          <a:p>
            <a:pPr marL="514350" indent="-514350">
              <a:buFont typeface="+mj-lt"/>
              <a:buAutoNum type="arabicPeriod"/>
            </a:pPr>
            <a:r>
              <a:rPr lang="en-GB" dirty="0"/>
              <a:t>What are the types of products that could be sold to the market?</a:t>
            </a:r>
          </a:p>
          <a:p>
            <a:pPr marL="514350" indent="-514350">
              <a:buFont typeface="+mj-lt"/>
              <a:buAutoNum type="arabicPeriod"/>
            </a:pPr>
            <a:r>
              <a:rPr lang="en-GB" dirty="0"/>
              <a:t>Who are the people involved in the market chain?</a:t>
            </a:r>
          </a:p>
        </p:txBody>
      </p:sp>
      <p:sp>
        <p:nvSpPr>
          <p:cNvPr id="3" name="Slide Number Placeholder 2">
            <a:extLst>
              <a:ext uri="{FF2B5EF4-FFF2-40B4-BE49-F238E27FC236}">
                <a16:creationId xmlns:a16="http://schemas.microsoft.com/office/drawing/2014/main" id="{32F8A112-E85A-4B4C-B4B3-691379D67807}"/>
              </a:ext>
            </a:extLst>
          </p:cNvPr>
          <p:cNvSpPr>
            <a:spLocks noGrp="1"/>
          </p:cNvSpPr>
          <p:nvPr>
            <p:ph type="sldNum" sz="quarter" idx="11"/>
          </p:nvPr>
        </p:nvSpPr>
        <p:spPr/>
        <p:txBody>
          <a:bodyPr/>
          <a:lstStyle/>
          <a:p>
            <a:fld id="{F8E5FEAE-2393-4031-B909-DB31E3BE2612}" type="slidenum">
              <a:rPr lang="en-US" smtClean="0"/>
              <a:pPr/>
              <a:t>42</a:t>
            </a:fld>
            <a:endParaRPr lang="en-US" dirty="0"/>
          </a:p>
        </p:txBody>
      </p:sp>
    </p:spTree>
    <p:extLst>
      <p:ext uri="{BB962C8B-B14F-4D97-AF65-F5344CB8AC3E}">
        <p14:creationId xmlns:p14="http://schemas.microsoft.com/office/powerpoint/2010/main" val="38128572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sz="2200" b="1" dirty="0"/>
              <a:t>Product:</a:t>
            </a:r>
            <a:r>
              <a:rPr lang="en-US" sz="2200" dirty="0"/>
              <a:t> The first of the five marketing pillars is product. Every business must choose the right product to sell for their market.</a:t>
            </a:r>
          </a:p>
          <a:p>
            <a:pPr lvl="0"/>
            <a:r>
              <a:rPr lang="en-US" sz="2200" b="1" dirty="0"/>
              <a:t>Price:</a:t>
            </a:r>
            <a:r>
              <a:rPr lang="en-US" sz="2200" dirty="0"/>
              <a:t> Businesses must choose a price that is high enough to make a profit, but not so high that they struggle to move items.</a:t>
            </a:r>
          </a:p>
          <a:p>
            <a:pPr lvl="0"/>
            <a:r>
              <a:rPr lang="en-US" sz="2200" b="1" dirty="0"/>
              <a:t>Place:</a:t>
            </a:r>
            <a:r>
              <a:rPr lang="en-US" sz="2200" dirty="0"/>
              <a:t> Knowing where to go to get products to consumers is also critical.</a:t>
            </a:r>
          </a:p>
          <a:p>
            <a:pPr lvl="0"/>
            <a:r>
              <a:rPr lang="en-US" sz="2200" b="1" dirty="0"/>
              <a:t>Promotion:</a:t>
            </a:r>
            <a:r>
              <a:rPr lang="en-US" sz="2200" dirty="0"/>
              <a:t> Businesses must know how to draw attention to their product. Promotional activities need not be costly; a well thought out promotion can be very cost effective.</a:t>
            </a:r>
          </a:p>
          <a:p>
            <a:r>
              <a:rPr lang="en-US" sz="2200" b="1" dirty="0"/>
              <a:t>People:</a:t>
            </a:r>
            <a:r>
              <a:rPr lang="en-US" sz="2200" dirty="0"/>
              <a:t> Often forgotten, the final P involves getting the right people involved in your organization to make it smooth running, pleasant, and successful. From a marketing perspective, the People who are consumers are also important to keep in mind.</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43</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a:t>Key Points</a:t>
            </a:r>
            <a:endParaRPr lang="en-US" dirty="0"/>
          </a:p>
        </p:txBody>
      </p:sp>
    </p:spTree>
    <p:extLst>
      <p:ext uri="{BB962C8B-B14F-4D97-AF65-F5344CB8AC3E}">
        <p14:creationId xmlns:p14="http://schemas.microsoft.com/office/powerpoint/2010/main" val="24056123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44</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Exploring Your </a:t>
            </a:r>
            <a:r>
              <a:rPr lang="en-US" dirty="0" err="1"/>
              <a:t>Sweetpotato</a:t>
            </a:r>
            <a:r>
              <a:rPr lang="en-US" dirty="0"/>
              <a:t> Market Value Chain</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5</a:t>
            </a:r>
          </a:p>
          <a:p>
            <a:endParaRPr lang="en-US" dirty="0"/>
          </a:p>
        </p:txBody>
      </p:sp>
    </p:spTree>
    <p:extLst>
      <p:ext uri="{BB962C8B-B14F-4D97-AF65-F5344CB8AC3E}">
        <p14:creationId xmlns:p14="http://schemas.microsoft.com/office/powerpoint/2010/main" val="18006383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Name the participants in the </a:t>
            </a:r>
            <a:r>
              <a:rPr lang="en-US" dirty="0" err="1"/>
              <a:t>sweetpotato</a:t>
            </a:r>
            <a:r>
              <a:rPr lang="en-US" dirty="0"/>
              <a:t> field-to-table value chain and describe their roles.</a:t>
            </a:r>
          </a:p>
          <a:p>
            <a:pPr lvl="0"/>
            <a:r>
              <a:rPr lang="en-US" dirty="0"/>
              <a:t>Describe the proper role for a </a:t>
            </a:r>
            <a:r>
              <a:rPr lang="en-US" dirty="0" err="1"/>
              <a:t>sweetpotato</a:t>
            </a:r>
            <a:r>
              <a:rPr lang="en-US" dirty="0"/>
              <a:t> project facilitator in the value chain. </a:t>
            </a:r>
          </a:p>
          <a:p>
            <a:pPr lvl="0"/>
            <a:r>
              <a:rPr lang="en-US" dirty="0"/>
              <a:t>Define market linkage.</a:t>
            </a:r>
          </a:p>
          <a:p>
            <a:pPr lvl="0"/>
            <a:r>
              <a:rPr lang="en-US" dirty="0"/>
              <a:t>Name the main areas where key opportunities to improve the market value chain are usually found.</a:t>
            </a:r>
          </a:p>
          <a:p>
            <a:pPr lvl="0"/>
            <a:r>
              <a:rPr lang="en-US" dirty="0"/>
              <a:t>Explain the Participatory Market Chain Approach (PMCA).</a:t>
            </a:r>
          </a:p>
          <a:p>
            <a:pPr lvl="0"/>
            <a:endParaRPr lang="en-US" dirty="0"/>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45</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30989546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51F2B2-2314-4BE7-AF17-56769CE7C37D}"/>
              </a:ext>
            </a:extLst>
          </p:cNvPr>
          <p:cNvSpPr>
            <a:spLocks noGrp="1"/>
          </p:cNvSpPr>
          <p:nvPr>
            <p:ph type="sldNum" sz="quarter" idx="12"/>
          </p:nvPr>
        </p:nvSpPr>
        <p:spPr/>
        <p:txBody>
          <a:bodyPr/>
          <a:lstStyle/>
          <a:p>
            <a:fld id="{F8E5FEAE-2393-4031-B909-DB31E3BE2612}" type="slidenum">
              <a:rPr lang="en-US" smtClean="0"/>
              <a:pPr/>
              <a:t>46</a:t>
            </a:fld>
            <a:endParaRPr lang="en-US" dirty="0"/>
          </a:p>
        </p:txBody>
      </p:sp>
      <p:grpSp>
        <p:nvGrpSpPr>
          <p:cNvPr id="6" name="Group 5">
            <a:extLst>
              <a:ext uri="{FF2B5EF4-FFF2-40B4-BE49-F238E27FC236}">
                <a16:creationId xmlns:a16="http://schemas.microsoft.com/office/drawing/2014/main" id="{CBB8278A-FEE9-4479-B79B-EB91D5A93A69}"/>
              </a:ext>
            </a:extLst>
          </p:cNvPr>
          <p:cNvGrpSpPr/>
          <p:nvPr/>
        </p:nvGrpSpPr>
        <p:grpSpPr>
          <a:xfrm>
            <a:off x="1471613" y="187854"/>
            <a:ext cx="6541161" cy="5997589"/>
            <a:chOff x="805704" y="-98360"/>
            <a:chExt cx="7270537" cy="6100206"/>
          </a:xfrm>
        </p:grpSpPr>
        <p:pic>
          <p:nvPicPr>
            <p:cNvPr id="7" name="image169.jpeg">
              <a:extLst>
                <a:ext uri="{FF2B5EF4-FFF2-40B4-BE49-F238E27FC236}">
                  <a16:creationId xmlns:a16="http://schemas.microsoft.com/office/drawing/2014/main" id="{F89A4517-BCA0-4D09-BE67-EFD0AAD87943}"/>
                </a:ext>
              </a:extLst>
            </p:cNvPr>
            <p:cNvPicPr/>
            <p:nvPr/>
          </p:nvPicPr>
          <p:blipFill>
            <a:blip r:embed="rId2" cstate="print"/>
            <a:stretch>
              <a:fillRect/>
            </a:stretch>
          </p:blipFill>
          <p:spPr>
            <a:xfrm>
              <a:off x="2876159" y="-36451"/>
              <a:ext cx="1490917" cy="1270775"/>
            </a:xfrm>
            <a:prstGeom prst="rect">
              <a:avLst/>
            </a:prstGeom>
          </p:spPr>
        </p:pic>
        <p:pic>
          <p:nvPicPr>
            <p:cNvPr id="8" name="image170.png">
              <a:extLst>
                <a:ext uri="{FF2B5EF4-FFF2-40B4-BE49-F238E27FC236}">
                  <a16:creationId xmlns:a16="http://schemas.microsoft.com/office/drawing/2014/main" id="{4B407D20-0BB5-4932-B5BE-BFF8910756C7}"/>
                </a:ext>
              </a:extLst>
            </p:cNvPr>
            <p:cNvPicPr/>
            <p:nvPr/>
          </p:nvPicPr>
          <p:blipFill>
            <a:blip r:embed="rId3" cstate="print"/>
            <a:stretch>
              <a:fillRect/>
            </a:stretch>
          </p:blipFill>
          <p:spPr>
            <a:xfrm>
              <a:off x="5454312" y="44263"/>
              <a:ext cx="1490917" cy="1385214"/>
            </a:xfrm>
            <a:prstGeom prst="rect">
              <a:avLst/>
            </a:prstGeom>
          </p:spPr>
        </p:pic>
        <p:sp>
          <p:nvSpPr>
            <p:cNvPr id="9" name="Arrow: Right 8">
              <a:extLst>
                <a:ext uri="{FF2B5EF4-FFF2-40B4-BE49-F238E27FC236}">
                  <a16:creationId xmlns:a16="http://schemas.microsoft.com/office/drawing/2014/main" id="{72314412-82FB-46E7-96F6-B098D814AFCD}"/>
                </a:ext>
              </a:extLst>
            </p:cNvPr>
            <p:cNvSpPr/>
            <p:nvPr/>
          </p:nvSpPr>
          <p:spPr>
            <a:xfrm rot="503238">
              <a:off x="4465079" y="345391"/>
              <a:ext cx="745586" cy="29876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Arrow: Down 9">
              <a:extLst>
                <a:ext uri="{FF2B5EF4-FFF2-40B4-BE49-F238E27FC236}">
                  <a16:creationId xmlns:a16="http://schemas.microsoft.com/office/drawing/2014/main" id="{C815539A-6DFE-4F9E-8E1D-2F4F2C994942}"/>
                </a:ext>
              </a:extLst>
            </p:cNvPr>
            <p:cNvSpPr/>
            <p:nvPr/>
          </p:nvSpPr>
          <p:spPr>
            <a:xfrm rot="4602551">
              <a:off x="4102722" y="619831"/>
              <a:ext cx="299955" cy="1929895"/>
            </a:xfrm>
            <a:prstGeom prst="downArrow">
              <a:avLst>
                <a:gd name="adj1" fmla="val 43568"/>
                <a:gd name="adj2"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11" name="Group 10">
              <a:extLst>
                <a:ext uri="{FF2B5EF4-FFF2-40B4-BE49-F238E27FC236}">
                  <a16:creationId xmlns:a16="http://schemas.microsoft.com/office/drawing/2014/main" id="{98A947FA-9D23-402C-9233-B2AEF86226FB}"/>
                </a:ext>
              </a:extLst>
            </p:cNvPr>
            <p:cNvGrpSpPr>
              <a:grpSpLocks/>
            </p:cNvGrpSpPr>
            <p:nvPr/>
          </p:nvGrpSpPr>
          <p:grpSpPr bwMode="auto">
            <a:xfrm>
              <a:off x="1678680" y="1658400"/>
              <a:ext cx="2894077" cy="1152805"/>
              <a:chOff x="2730416" y="1928079"/>
              <a:chExt cx="5818" cy="2317"/>
            </a:xfrm>
          </p:grpSpPr>
          <p:pic>
            <p:nvPicPr>
              <p:cNvPr id="22" name="Picture 21">
                <a:extLst>
                  <a:ext uri="{FF2B5EF4-FFF2-40B4-BE49-F238E27FC236}">
                    <a16:creationId xmlns:a16="http://schemas.microsoft.com/office/drawing/2014/main" id="{70B89390-9A57-4EA1-A5B7-FA299F00B3A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30416" y="1928079"/>
                <a:ext cx="3083" cy="2317"/>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Line 2">
                <a:extLst>
                  <a:ext uri="{FF2B5EF4-FFF2-40B4-BE49-F238E27FC236}">
                    <a16:creationId xmlns:a16="http://schemas.microsoft.com/office/drawing/2014/main" id="{53802D63-0585-45BC-8DEC-C49447E6F227}"/>
                  </a:ext>
                </a:extLst>
              </p:cNvPr>
              <p:cNvCxnSpPr/>
              <p:nvPr/>
            </p:nvCxnSpPr>
            <p:spPr bwMode="auto">
              <a:xfrm>
                <a:off x="2732549" y="1928637"/>
                <a:ext cx="3685" cy="1"/>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grpSp>
        <p:cxnSp>
          <p:nvCxnSpPr>
            <p:cNvPr id="12" name="Line 7">
              <a:extLst>
                <a:ext uri="{FF2B5EF4-FFF2-40B4-BE49-F238E27FC236}">
                  <a16:creationId xmlns:a16="http://schemas.microsoft.com/office/drawing/2014/main" id="{021E5606-1537-4A3B-924A-1A139F8467CA}"/>
                </a:ext>
              </a:extLst>
            </p:cNvPr>
            <p:cNvCxnSpPr/>
            <p:nvPr/>
          </p:nvCxnSpPr>
          <p:spPr bwMode="auto">
            <a:xfrm>
              <a:off x="2917481" y="3675921"/>
              <a:ext cx="1696635" cy="499"/>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pic>
          <p:nvPicPr>
            <p:cNvPr id="13" name="Picture 12">
              <a:extLst>
                <a:ext uri="{FF2B5EF4-FFF2-40B4-BE49-F238E27FC236}">
                  <a16:creationId xmlns:a16="http://schemas.microsoft.com/office/drawing/2014/main" id="{ED6A4DA8-013D-4585-9740-DB15741AE9B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66144" y="3237118"/>
              <a:ext cx="1368107" cy="1190964"/>
            </a:xfrm>
            <a:prstGeom prst="rect">
              <a:avLst/>
            </a:prstGeom>
            <a:noFill/>
            <a:extLst>
              <a:ext uri="{909E8E84-426E-40DD-AFC4-6F175D3DCCD1}">
                <a14:hiddenFill xmlns:a14="http://schemas.microsoft.com/office/drawing/2010/main">
                  <a:solidFill>
                    <a:srgbClr val="FFFFFF"/>
                  </a:solidFill>
                </a14:hiddenFill>
              </a:ext>
            </a:extLst>
          </p:spPr>
        </p:pic>
        <p:sp>
          <p:nvSpPr>
            <p:cNvPr id="14" name="Arrow: Right 13">
              <a:extLst>
                <a:ext uri="{FF2B5EF4-FFF2-40B4-BE49-F238E27FC236}">
                  <a16:creationId xmlns:a16="http://schemas.microsoft.com/office/drawing/2014/main" id="{70DAC616-8FA2-4E7C-AB8A-75CAC2E58E6E}"/>
                </a:ext>
              </a:extLst>
            </p:cNvPr>
            <p:cNvSpPr/>
            <p:nvPr/>
          </p:nvSpPr>
          <p:spPr>
            <a:xfrm rot="1089225">
              <a:off x="3339167" y="2753620"/>
              <a:ext cx="1943314" cy="29876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15" name="image173.jpeg">
              <a:extLst>
                <a:ext uri="{FF2B5EF4-FFF2-40B4-BE49-F238E27FC236}">
                  <a16:creationId xmlns:a16="http://schemas.microsoft.com/office/drawing/2014/main" id="{08A5F902-738E-464C-8646-B14270088E2C}"/>
                </a:ext>
              </a:extLst>
            </p:cNvPr>
            <p:cNvPicPr/>
            <p:nvPr/>
          </p:nvPicPr>
          <p:blipFill>
            <a:blip r:embed="rId6" cstate="print"/>
            <a:stretch>
              <a:fillRect/>
            </a:stretch>
          </p:blipFill>
          <p:spPr>
            <a:xfrm>
              <a:off x="3106326" y="4816372"/>
              <a:ext cx="1383624" cy="1185474"/>
            </a:xfrm>
            <a:prstGeom prst="rect">
              <a:avLst/>
            </a:prstGeom>
          </p:spPr>
        </p:pic>
        <p:sp>
          <p:nvSpPr>
            <p:cNvPr id="16" name="Arrow: Down 15">
              <a:extLst>
                <a:ext uri="{FF2B5EF4-FFF2-40B4-BE49-F238E27FC236}">
                  <a16:creationId xmlns:a16="http://schemas.microsoft.com/office/drawing/2014/main" id="{4FAD95FE-DBF2-46C3-8E1B-27834C9A163A}"/>
                </a:ext>
              </a:extLst>
            </p:cNvPr>
            <p:cNvSpPr/>
            <p:nvPr/>
          </p:nvSpPr>
          <p:spPr>
            <a:xfrm rot="3552669">
              <a:off x="4530996" y="3775545"/>
              <a:ext cx="299955" cy="1307126"/>
            </a:xfrm>
            <a:prstGeom prst="downArrow">
              <a:avLst>
                <a:gd name="adj1" fmla="val 43568"/>
                <a:gd name="adj2"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7" name="TextBox 16">
              <a:extLst>
                <a:ext uri="{FF2B5EF4-FFF2-40B4-BE49-F238E27FC236}">
                  <a16:creationId xmlns:a16="http://schemas.microsoft.com/office/drawing/2014/main" id="{F64C6889-A538-41B2-8AF2-C0CB2464FF67}"/>
                </a:ext>
              </a:extLst>
            </p:cNvPr>
            <p:cNvSpPr txBox="1"/>
            <p:nvPr/>
          </p:nvSpPr>
          <p:spPr>
            <a:xfrm>
              <a:off x="869304" y="-98360"/>
              <a:ext cx="2174379" cy="1347882"/>
            </a:xfrm>
            <a:prstGeom prst="rect">
              <a:avLst/>
            </a:prstGeom>
            <a:noFill/>
          </p:spPr>
          <p:txBody>
            <a:bodyPr wrap="square" rtlCol="0">
              <a:noAutofit/>
            </a:bodyPr>
            <a:lstStyle/>
            <a:p>
              <a:pPr marL="228600" marR="0" indent="-228600">
                <a:spcBef>
                  <a:spcPts val="600"/>
                </a:spcBef>
                <a:spcAft>
                  <a:spcPts val="0"/>
                </a:spcAft>
                <a:tabLst>
                  <a:tab pos="228600" algn="l"/>
                </a:tabLst>
              </a:pPr>
              <a:r>
                <a:rPr lang="en-GB" sz="1000" b="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Produces sweetpotato roots (and vines)</a:t>
              </a:r>
              <a:endParaRPr lang="en-GB" sz="1100" b="1">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228600" marR="0" indent="-228600">
                <a:spcBef>
                  <a:spcPts val="0"/>
                </a:spcBef>
                <a:spcAft>
                  <a:spcPts val="600"/>
                </a:spcAft>
                <a:tabLst>
                  <a:tab pos="228600" algn="l"/>
                </a:tabLst>
              </a:pPr>
              <a:r>
                <a:rPr lang="en-GB" sz="1000" b="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Sells to different value chain actors depending on location</a:t>
              </a:r>
              <a:endParaRPr lang="en-GB" sz="1100" b="1">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p:txBody>
        </p:sp>
        <p:sp>
          <p:nvSpPr>
            <p:cNvPr id="18" name="TextBox 31">
              <a:extLst>
                <a:ext uri="{FF2B5EF4-FFF2-40B4-BE49-F238E27FC236}">
                  <a16:creationId xmlns:a16="http://schemas.microsoft.com/office/drawing/2014/main" id="{4E8321D8-1FF2-47D9-BF44-782D8F899D98}"/>
                </a:ext>
              </a:extLst>
            </p:cNvPr>
            <p:cNvSpPr txBox="1"/>
            <p:nvPr/>
          </p:nvSpPr>
          <p:spPr>
            <a:xfrm>
              <a:off x="4639087" y="1325919"/>
              <a:ext cx="3437154" cy="1808694"/>
            </a:xfrm>
            <a:prstGeom prst="rect">
              <a:avLst/>
            </a:prstGeom>
            <a:noFill/>
          </p:spPr>
          <p:txBody>
            <a:bodyPr wrap="square" rtlCol="0">
              <a:noAutofit/>
            </a:bodyPr>
            <a:lstStyle/>
            <a:p>
              <a:pPr marL="457200" marR="171450" indent="-228600">
                <a:spcBef>
                  <a:spcPts val="600"/>
                </a:spcBef>
                <a:spcAft>
                  <a:spcPts val="0"/>
                </a:spcAft>
                <a:tabLst>
                  <a:tab pos="457200" algn="l"/>
                </a:tabLst>
              </a:pPr>
              <a:r>
                <a:rPr lang="en-GB" sz="1000" b="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Contacts the wholesalers to buy </a:t>
              </a:r>
              <a:r>
                <a:rPr lang="en-GB" sz="1000" b="0" kern="12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sweetpotato</a:t>
              </a:r>
              <a:r>
                <a:rPr lang="en-GB" sz="1000" b="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from the area</a:t>
              </a:r>
              <a:endParaRPr lang="en-GB" sz="1100" b="1" dirty="0">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457200" marR="285750" indent="-228600">
                <a:spcBef>
                  <a:spcPts val="0"/>
                </a:spcBef>
                <a:spcAft>
                  <a:spcPts val="0"/>
                </a:spcAft>
                <a:tabLst>
                  <a:tab pos="457200" algn="l"/>
                </a:tabLst>
              </a:pPr>
              <a:r>
                <a:rPr lang="en-GB" sz="1000" b="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Distributes empty sacks to farmers and pays harvesters, packers and transporters from farms to trading centres or main roads</a:t>
              </a:r>
              <a:endParaRPr lang="en-GB" sz="1100" b="1" dirty="0">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457200" marR="285750" indent="-228600">
                <a:spcBef>
                  <a:spcPts val="0"/>
                </a:spcBef>
                <a:spcAft>
                  <a:spcPts val="0"/>
                </a:spcAft>
                <a:tabLst>
                  <a:tab pos="457200" algn="l"/>
                </a:tabLst>
              </a:pPr>
              <a:r>
                <a:rPr lang="en-GB" sz="1000" b="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Assembles sacks from different farms and areas</a:t>
              </a:r>
              <a:endParaRPr lang="en-GB" sz="1100" b="1" dirty="0">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457200" marR="0" indent="-228600">
                <a:spcBef>
                  <a:spcPts val="0"/>
                </a:spcBef>
                <a:spcAft>
                  <a:spcPts val="600"/>
                </a:spcAft>
                <a:tabLst>
                  <a:tab pos="457200" algn="l"/>
                </a:tabLst>
              </a:pPr>
              <a:r>
                <a:rPr lang="en-GB" sz="1000" b="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Makes payments to farmers</a:t>
              </a:r>
              <a:endParaRPr lang="en-GB" sz="1100" b="1" dirty="0">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p:txBody>
        </p:sp>
        <p:sp>
          <p:nvSpPr>
            <p:cNvPr id="19" name="TextBox 32">
              <a:extLst>
                <a:ext uri="{FF2B5EF4-FFF2-40B4-BE49-F238E27FC236}">
                  <a16:creationId xmlns:a16="http://schemas.microsoft.com/office/drawing/2014/main" id="{87E8F9B0-816D-43BF-BBC9-152F5F10EAD5}"/>
                </a:ext>
              </a:extLst>
            </p:cNvPr>
            <p:cNvSpPr txBox="1"/>
            <p:nvPr/>
          </p:nvSpPr>
          <p:spPr>
            <a:xfrm>
              <a:off x="805704" y="2907622"/>
              <a:ext cx="4134058" cy="1823300"/>
            </a:xfrm>
            <a:prstGeom prst="rect">
              <a:avLst/>
            </a:prstGeom>
            <a:noFill/>
          </p:spPr>
          <p:txBody>
            <a:bodyPr wrap="square" rtlCol="0">
              <a:noAutofit/>
            </a:bodyPr>
            <a:lstStyle/>
            <a:p>
              <a:pPr marL="457200" marR="0" indent="-228600">
                <a:spcBef>
                  <a:spcPts val="600"/>
                </a:spcBef>
                <a:spcAft>
                  <a:spcPts val="0"/>
                </a:spcAft>
                <a:tabLst>
                  <a:tab pos="457200" algn="l"/>
                </a:tabLst>
              </a:pPr>
              <a:r>
                <a:rPr lang="en-GB" sz="1000" b="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Brings the money for buying sweetpotato</a:t>
              </a:r>
              <a:endParaRPr lang="en-GB" sz="1100" b="1">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457200" marR="0" indent="-228600">
                <a:spcBef>
                  <a:spcPts val="0"/>
                </a:spcBef>
                <a:spcAft>
                  <a:spcPts val="0"/>
                </a:spcAft>
                <a:tabLst>
                  <a:tab pos="457200" algn="l"/>
                </a:tabLst>
              </a:pPr>
              <a:r>
                <a:rPr lang="en-GB" sz="1000" b="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Searches for sweetpotato in districts</a:t>
              </a:r>
              <a:endParaRPr lang="en-GB" sz="1100" b="1">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457200" marR="0" indent="-228600">
                <a:spcBef>
                  <a:spcPts val="0"/>
                </a:spcBef>
                <a:spcAft>
                  <a:spcPts val="0"/>
                </a:spcAft>
                <a:tabLst>
                  <a:tab pos="457200" algn="l"/>
                </a:tabLst>
              </a:pPr>
              <a:r>
                <a:rPr lang="en-GB" sz="1000" b="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Hires truck and organises transportation to town</a:t>
              </a:r>
              <a:endParaRPr lang="en-GB" sz="1100" b="1">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457200" marR="0" indent="-228600">
                <a:spcBef>
                  <a:spcPts val="0"/>
                </a:spcBef>
                <a:spcAft>
                  <a:spcPts val="0"/>
                </a:spcAft>
                <a:tabLst>
                  <a:tab pos="457200" algn="l"/>
                </a:tabLst>
              </a:pPr>
              <a:r>
                <a:rPr lang="en-GB" sz="1000" b="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Distributes sweetpotato to retailers in different markets</a:t>
              </a:r>
              <a:endParaRPr lang="en-GB" sz="1100" b="1">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457200" marR="0" indent="-228600">
                <a:spcBef>
                  <a:spcPts val="0"/>
                </a:spcBef>
                <a:spcAft>
                  <a:spcPts val="0"/>
                </a:spcAft>
                <a:tabLst>
                  <a:tab pos="457200" algn="l"/>
                </a:tabLst>
              </a:pPr>
              <a:r>
                <a:rPr lang="en-GB" sz="1000" b="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Pays market fees for off-loaded sweetpotato Transporter</a:t>
              </a:r>
              <a:endParaRPr lang="en-GB" sz="1100" b="1">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457200" marR="0" indent="-228600">
                <a:spcBef>
                  <a:spcPts val="0"/>
                </a:spcBef>
                <a:spcAft>
                  <a:spcPts val="600"/>
                </a:spcAft>
                <a:tabLst>
                  <a:tab pos="457200" algn="l"/>
                </a:tabLst>
              </a:pPr>
              <a:r>
                <a:rPr lang="en-GB" sz="1000" b="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Brings/ owns trucks or bicycle, usually works with wholesaler or broker</a:t>
              </a:r>
              <a:endParaRPr lang="en-GB" sz="1100" b="1">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p:txBody>
        </p:sp>
        <p:sp>
          <p:nvSpPr>
            <p:cNvPr id="20" name="TextBox 33">
              <a:extLst>
                <a:ext uri="{FF2B5EF4-FFF2-40B4-BE49-F238E27FC236}">
                  <a16:creationId xmlns:a16="http://schemas.microsoft.com/office/drawing/2014/main" id="{4A262C68-486D-4A15-8F26-184F84C3A20E}"/>
                </a:ext>
              </a:extLst>
            </p:cNvPr>
            <p:cNvSpPr txBox="1"/>
            <p:nvPr/>
          </p:nvSpPr>
          <p:spPr>
            <a:xfrm>
              <a:off x="4511562" y="4408197"/>
              <a:ext cx="3061529" cy="941181"/>
            </a:xfrm>
            <a:prstGeom prst="rect">
              <a:avLst/>
            </a:prstGeom>
            <a:noFill/>
          </p:spPr>
          <p:txBody>
            <a:bodyPr wrap="square" rtlCol="0">
              <a:noAutofit/>
            </a:bodyPr>
            <a:lstStyle/>
            <a:p>
              <a:pPr marL="457200" marR="0" indent="-228600">
                <a:spcBef>
                  <a:spcPts val="600"/>
                </a:spcBef>
                <a:spcAft>
                  <a:spcPts val="0"/>
                </a:spcAft>
                <a:tabLst>
                  <a:tab pos="457200" algn="l"/>
                </a:tabLst>
              </a:pPr>
              <a:r>
                <a:rPr lang="en-GB" sz="1000" b="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Unpacks the sacks into heaps</a:t>
              </a:r>
              <a:endParaRPr lang="en-GB" sz="1100" b="1">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457200" marR="0" indent="-228600">
                <a:spcBef>
                  <a:spcPts val="0"/>
                </a:spcBef>
                <a:spcAft>
                  <a:spcPts val="600"/>
                </a:spcAft>
                <a:tabLst>
                  <a:tab pos="457200" algn="l"/>
                </a:tabLst>
              </a:pPr>
              <a:r>
                <a:rPr lang="en-GB" sz="1000" b="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Takes sweetpotato close to consumers in different locations like small kiosks in trading centres</a:t>
              </a:r>
              <a:endParaRPr lang="en-GB" sz="1100" b="1">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p:txBody>
        </p:sp>
        <p:sp>
          <p:nvSpPr>
            <p:cNvPr id="21" name="TextBox 34">
              <a:extLst>
                <a:ext uri="{FF2B5EF4-FFF2-40B4-BE49-F238E27FC236}">
                  <a16:creationId xmlns:a16="http://schemas.microsoft.com/office/drawing/2014/main" id="{779FB392-6CDE-47B0-A833-09CEBC08D9D4}"/>
                </a:ext>
              </a:extLst>
            </p:cNvPr>
            <p:cNvSpPr txBox="1"/>
            <p:nvPr/>
          </p:nvSpPr>
          <p:spPr>
            <a:xfrm>
              <a:off x="830121" y="5062358"/>
              <a:ext cx="2531103" cy="762725"/>
            </a:xfrm>
            <a:prstGeom prst="rect">
              <a:avLst/>
            </a:prstGeom>
            <a:noFill/>
          </p:spPr>
          <p:txBody>
            <a:bodyPr wrap="square" rtlCol="0">
              <a:noAutofit/>
            </a:bodyPr>
            <a:lstStyle/>
            <a:p>
              <a:pPr marL="457200" marR="0" indent="-228600">
                <a:spcBef>
                  <a:spcPts val="600"/>
                </a:spcBef>
                <a:spcAft>
                  <a:spcPts val="600"/>
                </a:spcAft>
                <a:tabLst>
                  <a:tab pos="457200" algn="l"/>
                </a:tabLst>
              </a:pPr>
              <a:r>
                <a:rPr lang="en-GB" sz="1000" b="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Buys sweetpotato for home consumption, or sales as chips</a:t>
              </a:r>
              <a:endParaRPr lang="en-GB" sz="1100" b="1">
                <a:solidFill>
                  <a:srgbClr val="7E9E27"/>
                </a:solidFill>
                <a:effectLst/>
                <a:latin typeface="Century Gothic" panose="020B0502020202020204" pitchFamily="34" charset="0"/>
                <a:ea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5675831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DEF889-78B8-4D2A-92DC-665400057FC4}"/>
              </a:ext>
            </a:extLst>
          </p:cNvPr>
          <p:cNvSpPr>
            <a:spLocks noGrp="1"/>
          </p:cNvSpPr>
          <p:nvPr>
            <p:ph idx="1"/>
          </p:nvPr>
        </p:nvSpPr>
        <p:spPr/>
        <p:txBody>
          <a:bodyPr/>
          <a:lstStyle/>
          <a:p>
            <a:r>
              <a:rPr lang="en-US" dirty="0"/>
              <a:t>Farmer</a:t>
            </a:r>
          </a:p>
          <a:p>
            <a:pPr lvl="1"/>
            <a:r>
              <a:rPr lang="en-US" dirty="0"/>
              <a:t>Produces sweetpotato roots and vines</a:t>
            </a:r>
          </a:p>
          <a:p>
            <a:pPr lvl="1"/>
            <a:r>
              <a:rPr lang="en-US" dirty="0"/>
              <a:t>Sells to different actors depending on location</a:t>
            </a:r>
          </a:p>
          <a:p>
            <a:r>
              <a:rPr lang="en-US" dirty="0"/>
              <a:t>Broker/Assembler</a:t>
            </a:r>
          </a:p>
          <a:p>
            <a:pPr lvl="1"/>
            <a:r>
              <a:rPr lang="en-US" dirty="0"/>
              <a:t>Contacts wholesalers to buy </a:t>
            </a:r>
            <a:r>
              <a:rPr lang="en-US" dirty="0" err="1"/>
              <a:t>sweetpotato</a:t>
            </a:r>
            <a:r>
              <a:rPr lang="en-US" dirty="0"/>
              <a:t> from area</a:t>
            </a:r>
          </a:p>
          <a:p>
            <a:pPr lvl="1"/>
            <a:r>
              <a:rPr lang="en-US" dirty="0"/>
              <a:t>Distributes empty sacks to farmers</a:t>
            </a:r>
          </a:p>
          <a:p>
            <a:pPr lvl="1"/>
            <a:r>
              <a:rPr lang="en-US" dirty="0"/>
              <a:t>Pays harvesters, packers, transporters from farms to trading centres or main roads</a:t>
            </a:r>
          </a:p>
          <a:p>
            <a:pPr lvl="1"/>
            <a:r>
              <a:rPr lang="en-US" dirty="0"/>
              <a:t>Assembles sacks from different farms, areas</a:t>
            </a:r>
          </a:p>
          <a:p>
            <a:pPr lvl="1"/>
            <a:r>
              <a:rPr lang="en-US" dirty="0"/>
              <a:t>Makes payments to farmers</a:t>
            </a:r>
          </a:p>
          <a:p>
            <a:endParaRPr lang="en-US" dirty="0"/>
          </a:p>
        </p:txBody>
      </p:sp>
      <p:sp>
        <p:nvSpPr>
          <p:cNvPr id="3" name="Slide Number Placeholder 2">
            <a:extLst>
              <a:ext uri="{FF2B5EF4-FFF2-40B4-BE49-F238E27FC236}">
                <a16:creationId xmlns:a16="http://schemas.microsoft.com/office/drawing/2014/main" id="{B7B0EC8B-89DB-463B-B278-5E1A2F232EAB}"/>
              </a:ext>
            </a:extLst>
          </p:cNvPr>
          <p:cNvSpPr>
            <a:spLocks noGrp="1"/>
          </p:cNvSpPr>
          <p:nvPr>
            <p:ph type="sldNum" sz="quarter" idx="10"/>
          </p:nvPr>
        </p:nvSpPr>
        <p:spPr/>
        <p:txBody>
          <a:bodyPr/>
          <a:lstStyle/>
          <a:p>
            <a:fld id="{F8E5FEAE-2393-4031-B909-DB31E3BE2612}" type="slidenum">
              <a:rPr lang="en-US" smtClean="0"/>
              <a:t>47</a:t>
            </a:fld>
            <a:endParaRPr lang="en-US" dirty="0"/>
          </a:p>
        </p:txBody>
      </p:sp>
      <p:sp>
        <p:nvSpPr>
          <p:cNvPr id="4" name="Title 3">
            <a:extLst>
              <a:ext uri="{FF2B5EF4-FFF2-40B4-BE49-F238E27FC236}">
                <a16:creationId xmlns:a16="http://schemas.microsoft.com/office/drawing/2014/main" id="{465C9972-E916-4B73-8125-4E0DAA6340A0}"/>
              </a:ext>
            </a:extLst>
          </p:cNvPr>
          <p:cNvSpPr>
            <a:spLocks noGrp="1"/>
          </p:cNvSpPr>
          <p:nvPr>
            <p:ph type="title"/>
          </p:nvPr>
        </p:nvSpPr>
        <p:spPr/>
        <p:txBody>
          <a:bodyPr/>
          <a:lstStyle/>
          <a:p>
            <a:r>
              <a:rPr lang="en-US" dirty="0"/>
              <a:t>Roles of Different Actors in Value Chain</a:t>
            </a:r>
          </a:p>
        </p:txBody>
      </p:sp>
    </p:spTree>
    <p:extLst>
      <p:ext uri="{BB962C8B-B14F-4D97-AF65-F5344CB8AC3E}">
        <p14:creationId xmlns:p14="http://schemas.microsoft.com/office/powerpoint/2010/main" val="35014927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DEF889-78B8-4D2A-92DC-665400057FC4}"/>
              </a:ext>
            </a:extLst>
          </p:cNvPr>
          <p:cNvSpPr>
            <a:spLocks noGrp="1"/>
          </p:cNvSpPr>
          <p:nvPr>
            <p:ph idx="1"/>
          </p:nvPr>
        </p:nvSpPr>
        <p:spPr/>
        <p:txBody>
          <a:bodyPr/>
          <a:lstStyle/>
          <a:p>
            <a:endParaRPr lang="en-US" dirty="0"/>
          </a:p>
          <a:p>
            <a:r>
              <a:rPr lang="en-US" dirty="0"/>
              <a:t>Wholesaler and transporter</a:t>
            </a:r>
          </a:p>
          <a:p>
            <a:pPr lvl="1"/>
            <a:r>
              <a:rPr lang="en-US" dirty="0"/>
              <a:t>Brings money for buying </a:t>
            </a:r>
            <a:r>
              <a:rPr lang="en-US" dirty="0" err="1"/>
              <a:t>sweetpotato</a:t>
            </a:r>
            <a:endParaRPr lang="en-US" dirty="0"/>
          </a:p>
          <a:p>
            <a:pPr lvl="1"/>
            <a:r>
              <a:rPr lang="en-US" dirty="0"/>
              <a:t>Searches districts for product</a:t>
            </a:r>
          </a:p>
          <a:p>
            <a:pPr lvl="1"/>
            <a:r>
              <a:rPr lang="en-US" dirty="0"/>
              <a:t>Hires truck and organizes transportation to town</a:t>
            </a:r>
          </a:p>
          <a:p>
            <a:pPr lvl="1"/>
            <a:r>
              <a:rPr lang="en-US" dirty="0"/>
              <a:t>Distributes </a:t>
            </a:r>
            <a:r>
              <a:rPr lang="en-US" dirty="0" err="1"/>
              <a:t>sweetpotato</a:t>
            </a:r>
            <a:endParaRPr lang="en-US" dirty="0"/>
          </a:p>
          <a:p>
            <a:pPr lvl="1"/>
            <a:r>
              <a:rPr lang="en-US" dirty="0"/>
              <a:t>Brings/owns truck or bicycle</a:t>
            </a:r>
          </a:p>
          <a:p>
            <a:r>
              <a:rPr lang="en-US" dirty="0"/>
              <a:t>Retailer</a:t>
            </a:r>
          </a:p>
          <a:p>
            <a:pPr lvl="1"/>
            <a:r>
              <a:rPr lang="en-US" dirty="0"/>
              <a:t>Unpacks sacks into heaps</a:t>
            </a:r>
          </a:p>
          <a:p>
            <a:pPr lvl="1"/>
            <a:r>
              <a:rPr lang="en-US" dirty="0"/>
              <a:t>Takes sweetpotato closer to consumers, small kiosks in trading centres</a:t>
            </a:r>
          </a:p>
          <a:p>
            <a:r>
              <a:rPr lang="en-US" dirty="0"/>
              <a:t>Consumer</a:t>
            </a:r>
          </a:p>
          <a:p>
            <a:pPr lvl="1"/>
            <a:r>
              <a:rPr lang="en-US" dirty="0"/>
              <a:t>Buys </a:t>
            </a:r>
            <a:r>
              <a:rPr lang="en-US" dirty="0" err="1"/>
              <a:t>sweetpotato</a:t>
            </a:r>
            <a:r>
              <a:rPr lang="en-US" dirty="0"/>
              <a:t> for home consumption or sales as chips</a:t>
            </a:r>
          </a:p>
          <a:p>
            <a:endParaRPr lang="en-US" dirty="0"/>
          </a:p>
        </p:txBody>
      </p:sp>
      <p:sp>
        <p:nvSpPr>
          <p:cNvPr id="3" name="Slide Number Placeholder 2">
            <a:extLst>
              <a:ext uri="{FF2B5EF4-FFF2-40B4-BE49-F238E27FC236}">
                <a16:creationId xmlns:a16="http://schemas.microsoft.com/office/drawing/2014/main" id="{B7B0EC8B-89DB-463B-B278-5E1A2F232EAB}"/>
              </a:ext>
            </a:extLst>
          </p:cNvPr>
          <p:cNvSpPr>
            <a:spLocks noGrp="1"/>
          </p:cNvSpPr>
          <p:nvPr>
            <p:ph type="sldNum" sz="quarter" idx="10"/>
          </p:nvPr>
        </p:nvSpPr>
        <p:spPr/>
        <p:txBody>
          <a:bodyPr/>
          <a:lstStyle/>
          <a:p>
            <a:fld id="{F8E5FEAE-2393-4031-B909-DB31E3BE2612}" type="slidenum">
              <a:rPr lang="en-US" smtClean="0"/>
              <a:t>48</a:t>
            </a:fld>
            <a:endParaRPr lang="en-US" dirty="0"/>
          </a:p>
        </p:txBody>
      </p:sp>
      <p:sp>
        <p:nvSpPr>
          <p:cNvPr id="4" name="Title 3">
            <a:extLst>
              <a:ext uri="{FF2B5EF4-FFF2-40B4-BE49-F238E27FC236}">
                <a16:creationId xmlns:a16="http://schemas.microsoft.com/office/drawing/2014/main" id="{465C9972-E916-4B73-8125-4E0DAA6340A0}"/>
              </a:ext>
            </a:extLst>
          </p:cNvPr>
          <p:cNvSpPr>
            <a:spLocks noGrp="1"/>
          </p:cNvSpPr>
          <p:nvPr>
            <p:ph type="title"/>
          </p:nvPr>
        </p:nvSpPr>
        <p:spPr/>
        <p:txBody>
          <a:bodyPr/>
          <a:lstStyle/>
          <a:p>
            <a:r>
              <a:rPr lang="en-US" dirty="0"/>
              <a:t>Roles of Different Actors in Value Chain (cont.)</a:t>
            </a:r>
          </a:p>
        </p:txBody>
      </p:sp>
    </p:spTree>
    <p:extLst>
      <p:ext uri="{BB962C8B-B14F-4D97-AF65-F5344CB8AC3E}">
        <p14:creationId xmlns:p14="http://schemas.microsoft.com/office/powerpoint/2010/main" val="6985374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B0146C-9467-4C96-B52F-C579BC559880}"/>
              </a:ext>
            </a:extLst>
          </p:cNvPr>
          <p:cNvSpPr>
            <a:spLocks noGrp="1"/>
          </p:cNvSpPr>
          <p:nvPr>
            <p:ph idx="1"/>
          </p:nvPr>
        </p:nvSpPr>
        <p:spPr/>
        <p:txBody>
          <a:bodyPr/>
          <a:lstStyle/>
          <a:p>
            <a:r>
              <a:rPr lang="en-US" dirty="0"/>
              <a:t>Other actors may include:</a:t>
            </a:r>
          </a:p>
          <a:p>
            <a:pPr lvl="1"/>
            <a:r>
              <a:rPr lang="en-US" dirty="0"/>
              <a:t>Agribusiness service providers, e.g. equipment suppliers, banks</a:t>
            </a:r>
          </a:p>
          <a:p>
            <a:pPr lvl="1"/>
            <a:r>
              <a:rPr lang="en-US" dirty="0"/>
              <a:t>Traders</a:t>
            </a:r>
          </a:p>
          <a:p>
            <a:pPr lvl="2"/>
            <a:r>
              <a:rPr lang="en-US" dirty="0"/>
              <a:t>Retailers - buy in small volumes</a:t>
            </a:r>
          </a:p>
          <a:p>
            <a:pPr lvl="2"/>
            <a:r>
              <a:rPr lang="en-US" dirty="0"/>
              <a:t>Wholesalers - buy large volumes</a:t>
            </a:r>
          </a:p>
          <a:p>
            <a:pPr lvl="2"/>
            <a:r>
              <a:rPr lang="en-US" dirty="0"/>
              <a:t>Brokers - play a linking/negotiating role in return for fee or commission</a:t>
            </a:r>
          </a:p>
          <a:p>
            <a:pPr lvl="1"/>
            <a:r>
              <a:rPr lang="en-US" dirty="0"/>
              <a:t>Processors/ millers</a:t>
            </a:r>
          </a:p>
          <a:p>
            <a:r>
              <a:rPr lang="en-US" dirty="0"/>
              <a:t>Relationships in supply chain range in formality, from agreements to alliances to contracts.</a:t>
            </a:r>
          </a:p>
          <a:p>
            <a:endParaRPr lang="en-US" dirty="0"/>
          </a:p>
          <a:p>
            <a:pPr lvl="1"/>
            <a:endParaRPr lang="en-US" dirty="0"/>
          </a:p>
        </p:txBody>
      </p:sp>
      <p:sp>
        <p:nvSpPr>
          <p:cNvPr id="3" name="Slide Number Placeholder 2">
            <a:extLst>
              <a:ext uri="{FF2B5EF4-FFF2-40B4-BE49-F238E27FC236}">
                <a16:creationId xmlns:a16="http://schemas.microsoft.com/office/drawing/2014/main" id="{E84DD700-BAA3-46D0-A7EF-E7FC0793D1AF}"/>
              </a:ext>
            </a:extLst>
          </p:cNvPr>
          <p:cNvSpPr>
            <a:spLocks noGrp="1"/>
          </p:cNvSpPr>
          <p:nvPr>
            <p:ph type="sldNum" sz="quarter" idx="10"/>
          </p:nvPr>
        </p:nvSpPr>
        <p:spPr/>
        <p:txBody>
          <a:bodyPr/>
          <a:lstStyle/>
          <a:p>
            <a:fld id="{F8E5FEAE-2393-4031-B909-DB31E3BE2612}" type="slidenum">
              <a:rPr lang="en-US" smtClean="0"/>
              <a:t>49</a:t>
            </a:fld>
            <a:endParaRPr lang="en-US" dirty="0"/>
          </a:p>
        </p:txBody>
      </p:sp>
      <p:sp>
        <p:nvSpPr>
          <p:cNvPr id="4" name="Title 3">
            <a:extLst>
              <a:ext uri="{FF2B5EF4-FFF2-40B4-BE49-F238E27FC236}">
                <a16:creationId xmlns:a16="http://schemas.microsoft.com/office/drawing/2014/main" id="{1E8861DA-153A-4F5F-BB1D-C3B7BA7F933B}"/>
              </a:ext>
            </a:extLst>
          </p:cNvPr>
          <p:cNvSpPr>
            <a:spLocks noGrp="1"/>
          </p:cNvSpPr>
          <p:nvPr>
            <p:ph type="title"/>
          </p:nvPr>
        </p:nvSpPr>
        <p:spPr/>
        <p:txBody>
          <a:bodyPr/>
          <a:lstStyle/>
          <a:p>
            <a:r>
              <a:rPr lang="en-US" dirty="0"/>
              <a:t>Additional Actors</a:t>
            </a:r>
          </a:p>
        </p:txBody>
      </p:sp>
    </p:spTree>
    <p:extLst>
      <p:ext uri="{BB962C8B-B14F-4D97-AF65-F5344CB8AC3E}">
        <p14:creationId xmlns:p14="http://schemas.microsoft.com/office/powerpoint/2010/main" val="3567304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5</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a:xfrm>
            <a:off x="1531088" y="2808014"/>
            <a:ext cx="7317999" cy="2391307"/>
          </a:xfrm>
        </p:spPr>
        <p:txBody>
          <a:bodyPr/>
          <a:lstStyle/>
          <a:p>
            <a:r>
              <a:rPr lang="en-GB" dirty="0"/>
              <a:t>Introduction</a:t>
            </a:r>
            <a:endParaRPr lang="en-US" dirty="0"/>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a:xfrm>
            <a:off x="1991087" y="2146813"/>
            <a:ext cx="6858000" cy="512184"/>
          </a:xfrm>
        </p:spPr>
        <p:txBody>
          <a:bodyPr/>
          <a:lstStyle/>
          <a:p>
            <a:r>
              <a:rPr lang="en-GB" b="1" dirty="0"/>
              <a:t>Marketing and Entrepreneurship</a:t>
            </a:r>
            <a:endParaRPr lang="en-US" dirty="0"/>
          </a:p>
        </p:txBody>
      </p:sp>
    </p:spTree>
    <p:extLst>
      <p:ext uri="{BB962C8B-B14F-4D97-AF65-F5344CB8AC3E}">
        <p14:creationId xmlns:p14="http://schemas.microsoft.com/office/powerpoint/2010/main" val="36758533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E03C86-7EB1-412C-9E87-8060333A944D}"/>
              </a:ext>
            </a:extLst>
          </p:cNvPr>
          <p:cNvSpPr>
            <a:spLocks noGrp="1"/>
          </p:cNvSpPr>
          <p:nvPr>
            <p:ph idx="1"/>
          </p:nvPr>
        </p:nvSpPr>
        <p:spPr/>
        <p:txBody>
          <a:bodyPr/>
          <a:lstStyle/>
          <a:p>
            <a:pPr lvl="0"/>
            <a:r>
              <a:rPr lang="en-US" b="1" dirty="0"/>
              <a:t>Market linkage </a:t>
            </a:r>
            <a:r>
              <a:rPr lang="en-US" dirty="0"/>
              <a:t>– process of bringing together different actors to improve business.</a:t>
            </a:r>
          </a:p>
          <a:p>
            <a:pPr lvl="0"/>
            <a:r>
              <a:rPr lang="en-US" dirty="0"/>
              <a:t>Scale is not homogenous at any link in the </a:t>
            </a:r>
            <a:r>
              <a:rPr lang="en-US" dirty="0" err="1"/>
              <a:t>sweetpotato</a:t>
            </a:r>
            <a:r>
              <a:rPr lang="en-US" dirty="0"/>
              <a:t> value chain</a:t>
            </a:r>
          </a:p>
          <a:p>
            <a:pPr lvl="1"/>
            <a:r>
              <a:rPr lang="en-US" dirty="0"/>
              <a:t>Like farmers, some traders are large with a complex organization</a:t>
            </a:r>
          </a:p>
          <a:p>
            <a:pPr lvl="1"/>
            <a:r>
              <a:rPr lang="en-US" dirty="0"/>
              <a:t>Others are small and work for themselves</a:t>
            </a:r>
          </a:p>
          <a:p>
            <a:pPr lvl="0"/>
            <a:r>
              <a:rPr lang="en-US" dirty="0"/>
              <a:t>Projects aimed at building sweetpotato market value chain need to link and empower the actors rather than inserting themselves into a bulking or selling role.</a:t>
            </a:r>
          </a:p>
          <a:p>
            <a:endParaRPr lang="en-US" dirty="0"/>
          </a:p>
        </p:txBody>
      </p:sp>
      <p:sp>
        <p:nvSpPr>
          <p:cNvPr id="3" name="Slide Number Placeholder 2">
            <a:extLst>
              <a:ext uri="{FF2B5EF4-FFF2-40B4-BE49-F238E27FC236}">
                <a16:creationId xmlns:a16="http://schemas.microsoft.com/office/drawing/2014/main" id="{B692CCE1-BE53-465F-B681-201863BBF411}"/>
              </a:ext>
            </a:extLst>
          </p:cNvPr>
          <p:cNvSpPr>
            <a:spLocks noGrp="1"/>
          </p:cNvSpPr>
          <p:nvPr>
            <p:ph type="sldNum" sz="quarter" idx="10"/>
          </p:nvPr>
        </p:nvSpPr>
        <p:spPr/>
        <p:txBody>
          <a:bodyPr/>
          <a:lstStyle/>
          <a:p>
            <a:fld id="{F8E5FEAE-2393-4031-B909-DB31E3BE2612}" type="slidenum">
              <a:rPr lang="en-US" smtClean="0"/>
              <a:t>50</a:t>
            </a:fld>
            <a:endParaRPr lang="en-US" dirty="0"/>
          </a:p>
        </p:txBody>
      </p:sp>
      <p:sp>
        <p:nvSpPr>
          <p:cNvPr id="4" name="Title 3">
            <a:extLst>
              <a:ext uri="{FF2B5EF4-FFF2-40B4-BE49-F238E27FC236}">
                <a16:creationId xmlns:a16="http://schemas.microsoft.com/office/drawing/2014/main" id="{0B8A2CC7-344C-44E3-AD7A-00F94496AAE3}"/>
              </a:ext>
            </a:extLst>
          </p:cNvPr>
          <p:cNvSpPr>
            <a:spLocks noGrp="1"/>
          </p:cNvSpPr>
          <p:nvPr>
            <p:ph type="title"/>
          </p:nvPr>
        </p:nvSpPr>
        <p:spPr/>
        <p:txBody>
          <a:bodyPr/>
          <a:lstStyle/>
          <a:p>
            <a:r>
              <a:rPr lang="en-US" dirty="0"/>
              <a:t>Linking in the Value Chain</a:t>
            </a:r>
          </a:p>
        </p:txBody>
      </p:sp>
    </p:spTree>
    <p:extLst>
      <p:ext uri="{BB962C8B-B14F-4D97-AF65-F5344CB8AC3E}">
        <p14:creationId xmlns:p14="http://schemas.microsoft.com/office/powerpoint/2010/main" val="39460187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EDBEEE0-F21E-4578-8A9D-3DEDA8CC9D86}"/>
              </a:ext>
            </a:extLst>
          </p:cNvPr>
          <p:cNvSpPr>
            <a:spLocks noGrp="1"/>
          </p:cNvSpPr>
          <p:nvPr>
            <p:ph idx="1"/>
          </p:nvPr>
        </p:nvSpPr>
        <p:spPr/>
        <p:txBody>
          <a:bodyPr/>
          <a:lstStyle/>
          <a:p>
            <a:endParaRPr lang="en-US" dirty="0"/>
          </a:p>
          <a:p>
            <a:r>
              <a:rPr lang="en-US" dirty="0"/>
              <a:t>Improving production processes</a:t>
            </a:r>
          </a:p>
          <a:p>
            <a:r>
              <a:rPr lang="en-US" dirty="0"/>
              <a:t>Enhancing postharvest practices, including caring for, storing, and transporting fresh roots and processed sweetpotato.</a:t>
            </a:r>
          </a:p>
          <a:p>
            <a:r>
              <a:rPr lang="en-US" dirty="0"/>
              <a:t>Coming up with marketing ideas, such as nutritional messaging, pricing and logistics.</a:t>
            </a:r>
          </a:p>
          <a:p>
            <a:r>
              <a:rPr lang="en-US" dirty="0"/>
              <a:t>Interacting with agribusiness service providers, such as credit providers and advertising firms.</a:t>
            </a:r>
          </a:p>
          <a:p>
            <a:endParaRPr lang="en-US" dirty="0"/>
          </a:p>
        </p:txBody>
      </p:sp>
      <p:sp>
        <p:nvSpPr>
          <p:cNvPr id="3" name="Slide Number Placeholder 2">
            <a:extLst>
              <a:ext uri="{FF2B5EF4-FFF2-40B4-BE49-F238E27FC236}">
                <a16:creationId xmlns:a16="http://schemas.microsoft.com/office/drawing/2014/main" id="{10FADA01-217E-4A31-B8D1-CE4E3710C399}"/>
              </a:ext>
            </a:extLst>
          </p:cNvPr>
          <p:cNvSpPr>
            <a:spLocks noGrp="1"/>
          </p:cNvSpPr>
          <p:nvPr>
            <p:ph type="sldNum" sz="quarter" idx="10"/>
          </p:nvPr>
        </p:nvSpPr>
        <p:spPr/>
        <p:txBody>
          <a:bodyPr/>
          <a:lstStyle/>
          <a:p>
            <a:fld id="{F8E5FEAE-2393-4031-B909-DB31E3BE2612}" type="slidenum">
              <a:rPr lang="en-US" smtClean="0"/>
              <a:t>51</a:t>
            </a:fld>
            <a:endParaRPr lang="en-US" dirty="0"/>
          </a:p>
        </p:txBody>
      </p:sp>
      <p:sp>
        <p:nvSpPr>
          <p:cNvPr id="4" name="Title 3">
            <a:extLst>
              <a:ext uri="{FF2B5EF4-FFF2-40B4-BE49-F238E27FC236}">
                <a16:creationId xmlns:a16="http://schemas.microsoft.com/office/drawing/2014/main" id="{F35EC49B-8A46-4BA7-BC6B-BA9441A61D49}"/>
              </a:ext>
            </a:extLst>
          </p:cNvPr>
          <p:cNvSpPr>
            <a:spLocks noGrp="1"/>
          </p:cNvSpPr>
          <p:nvPr>
            <p:ph type="title"/>
          </p:nvPr>
        </p:nvSpPr>
        <p:spPr/>
        <p:txBody>
          <a:bodyPr/>
          <a:lstStyle/>
          <a:p>
            <a:r>
              <a:rPr lang="en-US"/>
              <a:t>Key Opportunities to Improve Market Value Chain </a:t>
            </a:r>
            <a:endParaRPr lang="en-US" dirty="0"/>
          </a:p>
        </p:txBody>
      </p:sp>
    </p:spTree>
    <p:extLst>
      <p:ext uri="{BB962C8B-B14F-4D97-AF65-F5344CB8AC3E}">
        <p14:creationId xmlns:p14="http://schemas.microsoft.com/office/powerpoint/2010/main" val="39869392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14880B-DFCD-42BE-B97C-AECE8104BBA6}"/>
              </a:ext>
            </a:extLst>
          </p:cNvPr>
          <p:cNvSpPr>
            <a:spLocks noGrp="1"/>
          </p:cNvSpPr>
          <p:nvPr>
            <p:ph idx="1"/>
          </p:nvPr>
        </p:nvSpPr>
        <p:spPr>
          <a:xfrm>
            <a:off x="628650" y="1660358"/>
            <a:ext cx="7886700" cy="4516605"/>
          </a:xfrm>
        </p:spPr>
        <p:txBody>
          <a:bodyPr/>
          <a:lstStyle/>
          <a:p>
            <a:r>
              <a:rPr lang="en-US" dirty="0"/>
              <a:t>Three-phase process:</a:t>
            </a:r>
          </a:p>
          <a:p>
            <a:pPr lvl="1"/>
            <a:r>
              <a:rPr lang="en-US" dirty="0"/>
              <a:t>Phase 1: Get to know different actors</a:t>
            </a:r>
          </a:p>
          <a:p>
            <a:pPr lvl="1"/>
            <a:r>
              <a:rPr lang="en-US" dirty="0"/>
              <a:t>Phase 2: Analyse potential joint business opportunities</a:t>
            </a:r>
          </a:p>
          <a:p>
            <a:pPr lvl="1"/>
            <a:r>
              <a:rPr lang="en-US" dirty="0"/>
              <a:t>Phase 3: Implement joint market innovations</a:t>
            </a:r>
          </a:p>
          <a:p>
            <a:pPr lvl="2"/>
            <a:r>
              <a:rPr lang="en-US" dirty="0"/>
              <a:t>New or improved products</a:t>
            </a:r>
          </a:p>
          <a:p>
            <a:pPr lvl="2"/>
            <a:r>
              <a:rPr lang="en-US" dirty="0"/>
              <a:t>Technology</a:t>
            </a:r>
          </a:p>
          <a:p>
            <a:r>
              <a:rPr lang="en-US" dirty="0"/>
              <a:t>PMCA brings different market chain actors, links, together to build trust and improve the product.</a:t>
            </a:r>
          </a:p>
        </p:txBody>
      </p:sp>
      <p:sp>
        <p:nvSpPr>
          <p:cNvPr id="3" name="Slide Number Placeholder 2">
            <a:extLst>
              <a:ext uri="{FF2B5EF4-FFF2-40B4-BE49-F238E27FC236}">
                <a16:creationId xmlns:a16="http://schemas.microsoft.com/office/drawing/2014/main" id="{FC903376-3751-401A-A90B-9698990D8EFB}"/>
              </a:ext>
            </a:extLst>
          </p:cNvPr>
          <p:cNvSpPr>
            <a:spLocks noGrp="1"/>
          </p:cNvSpPr>
          <p:nvPr>
            <p:ph type="sldNum" sz="quarter" idx="10"/>
          </p:nvPr>
        </p:nvSpPr>
        <p:spPr/>
        <p:txBody>
          <a:bodyPr/>
          <a:lstStyle/>
          <a:p>
            <a:fld id="{F8E5FEAE-2393-4031-B909-DB31E3BE2612}" type="slidenum">
              <a:rPr lang="en-US" smtClean="0"/>
              <a:t>52</a:t>
            </a:fld>
            <a:endParaRPr lang="en-US" dirty="0"/>
          </a:p>
        </p:txBody>
      </p:sp>
      <p:sp>
        <p:nvSpPr>
          <p:cNvPr id="4" name="Title 3">
            <a:extLst>
              <a:ext uri="{FF2B5EF4-FFF2-40B4-BE49-F238E27FC236}">
                <a16:creationId xmlns:a16="http://schemas.microsoft.com/office/drawing/2014/main" id="{7D01751C-8637-4A44-8041-83BA0C816515}"/>
              </a:ext>
            </a:extLst>
          </p:cNvPr>
          <p:cNvSpPr>
            <a:spLocks noGrp="1"/>
          </p:cNvSpPr>
          <p:nvPr>
            <p:ph type="title"/>
          </p:nvPr>
        </p:nvSpPr>
        <p:spPr/>
        <p:txBody>
          <a:bodyPr/>
          <a:lstStyle/>
          <a:p>
            <a:r>
              <a:rPr lang="en-US" dirty="0"/>
              <a:t>Participatory Market Chain Approach (PMCA)</a:t>
            </a:r>
          </a:p>
        </p:txBody>
      </p:sp>
    </p:spTree>
    <p:extLst>
      <p:ext uri="{BB962C8B-B14F-4D97-AF65-F5344CB8AC3E}">
        <p14:creationId xmlns:p14="http://schemas.microsoft.com/office/powerpoint/2010/main" val="191155764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18D1C8-2F37-41D1-96C3-CEA191760B11}"/>
              </a:ext>
            </a:extLst>
          </p:cNvPr>
          <p:cNvSpPr>
            <a:spLocks noGrp="1"/>
          </p:cNvSpPr>
          <p:nvPr>
            <p:ph idx="1"/>
          </p:nvPr>
        </p:nvSpPr>
        <p:spPr/>
        <p:txBody>
          <a:bodyPr/>
          <a:lstStyle/>
          <a:p>
            <a:pPr marL="514350" indent="-514350">
              <a:buFont typeface="+mj-lt"/>
              <a:buAutoNum type="arabicPeriod"/>
            </a:pPr>
            <a:r>
              <a:rPr lang="en-GB" dirty="0"/>
              <a:t>Who are the different actors of the market value chain?</a:t>
            </a:r>
          </a:p>
          <a:p>
            <a:pPr marL="514350" indent="-514350">
              <a:buFont typeface="+mj-lt"/>
              <a:buAutoNum type="arabicPeriod"/>
            </a:pPr>
            <a:r>
              <a:rPr lang="en-GB" dirty="0"/>
              <a:t>What are the three phases of the participatory market chain approach?</a:t>
            </a:r>
          </a:p>
        </p:txBody>
      </p:sp>
      <p:sp>
        <p:nvSpPr>
          <p:cNvPr id="2" name="Slide Number Placeholder 1">
            <a:extLst>
              <a:ext uri="{FF2B5EF4-FFF2-40B4-BE49-F238E27FC236}">
                <a16:creationId xmlns:a16="http://schemas.microsoft.com/office/drawing/2014/main" id="{3281AD95-6D5A-4E82-8453-17CF474BA5D6}"/>
              </a:ext>
            </a:extLst>
          </p:cNvPr>
          <p:cNvSpPr>
            <a:spLocks noGrp="1"/>
          </p:cNvSpPr>
          <p:nvPr>
            <p:ph type="sldNum" sz="quarter" idx="11"/>
          </p:nvPr>
        </p:nvSpPr>
        <p:spPr/>
        <p:txBody>
          <a:bodyPr/>
          <a:lstStyle/>
          <a:p>
            <a:fld id="{F8E5FEAE-2393-4031-B909-DB31E3BE2612}" type="slidenum">
              <a:rPr lang="en-US" smtClean="0"/>
              <a:pPr/>
              <a:t>53</a:t>
            </a:fld>
            <a:endParaRPr lang="en-US" dirty="0"/>
          </a:p>
        </p:txBody>
      </p:sp>
    </p:spTree>
    <p:extLst>
      <p:ext uri="{BB962C8B-B14F-4D97-AF65-F5344CB8AC3E}">
        <p14:creationId xmlns:p14="http://schemas.microsoft.com/office/powerpoint/2010/main" val="18603706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a:xfrm>
            <a:off x="628650" y="1047404"/>
            <a:ext cx="7886700" cy="5129559"/>
          </a:xfrm>
        </p:spPr>
        <p:txBody>
          <a:bodyPr/>
          <a:lstStyle/>
          <a:p>
            <a:pPr lvl="0"/>
            <a:r>
              <a:rPr lang="en-US" sz="2200" dirty="0"/>
              <a:t>Typically the </a:t>
            </a:r>
            <a:r>
              <a:rPr lang="en-US" sz="2200" dirty="0" err="1"/>
              <a:t>sweetpotato</a:t>
            </a:r>
            <a:r>
              <a:rPr lang="en-US" sz="2200" dirty="0"/>
              <a:t> value chain begins with the farmer or producer, who sells to a broker/assembler, who sources </a:t>
            </a:r>
            <a:r>
              <a:rPr lang="en-US" sz="2200" dirty="0" err="1"/>
              <a:t>sweetpotato</a:t>
            </a:r>
            <a:r>
              <a:rPr lang="en-US" sz="2200" dirty="0"/>
              <a:t> in the region from farmers’ collection points or roadside points; then the product is passed to wholesalers and transporters, who move the produce to markets, where they finally pass through retailers to the consumer.</a:t>
            </a:r>
          </a:p>
          <a:p>
            <a:pPr lvl="0"/>
            <a:r>
              <a:rPr lang="en-US" sz="2200" dirty="0"/>
              <a:t>“Traders” refers to retailers, brokers, and wholesalers.</a:t>
            </a:r>
          </a:p>
          <a:p>
            <a:pPr lvl="0"/>
            <a:r>
              <a:rPr lang="en-US" sz="2200" dirty="0"/>
              <a:t>Other actors include agribusiness service providers (equipment suppliers, banks), traders, and processors/ millers.</a:t>
            </a:r>
          </a:p>
          <a:p>
            <a:r>
              <a:rPr lang="en-US" sz="2200" dirty="0"/>
              <a:t>Scale is not homogenous at any link in the sweetpotato value chain: like farmers, some traders are large with a complex organisation, while others are small and work for themselves.</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54</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7517781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a:xfrm>
            <a:off x="628650" y="1047404"/>
            <a:ext cx="7886700" cy="5129559"/>
          </a:xfrm>
        </p:spPr>
        <p:txBody>
          <a:bodyPr/>
          <a:lstStyle/>
          <a:p>
            <a:pPr lvl="0"/>
            <a:r>
              <a:rPr lang="en-US" sz="2200" dirty="0"/>
              <a:t>Projects aimed at building the sweetpotato market value chain need to help link and empower the actors rather than inserting themselves into a bulking or selling role.</a:t>
            </a:r>
          </a:p>
          <a:p>
            <a:pPr lvl="0"/>
            <a:r>
              <a:rPr lang="en-US" sz="2200" dirty="0"/>
              <a:t>When </a:t>
            </a:r>
            <a:r>
              <a:rPr lang="en-US" sz="2200" dirty="0" err="1"/>
              <a:t>analysing</a:t>
            </a:r>
            <a:r>
              <a:rPr lang="en-US" sz="2200" dirty="0"/>
              <a:t> a </a:t>
            </a:r>
            <a:r>
              <a:rPr lang="en-US" sz="2200" dirty="0" err="1"/>
              <a:t>sweetpotato</a:t>
            </a:r>
            <a:r>
              <a:rPr lang="en-US" sz="2200" dirty="0"/>
              <a:t> market value chain, several specific areas tend to offer good opportunities for market building. These include: production; postharvest practices such caring for, storing, and transporting fresh roots and processed sweetpotato; marketing ideas such as nutritional messaging, and pricing and logistics; and interaction with agribusiness service providers, such as credit providers and advertising firms.</a:t>
            </a:r>
          </a:p>
          <a:p>
            <a:pPr lvl="0"/>
            <a:r>
              <a:rPr lang="en-US" sz="2200" dirty="0"/>
              <a:t>Relationships in the supply chain range in formality from agreements to alliances to contracts.</a:t>
            </a:r>
          </a:p>
          <a:p>
            <a:pPr lvl="0"/>
            <a:r>
              <a:rPr lang="en-US" sz="2200" dirty="0"/>
              <a:t>The Participatory Market Chain Approach (PMCA) is a three-phase process for creating trust and connections between different links in the market value chain.</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55</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5887769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56</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Why Work as a Group to Market Your </a:t>
            </a:r>
            <a:r>
              <a:rPr lang="en-US" dirty="0" err="1"/>
              <a:t>Sweetpotato</a:t>
            </a:r>
            <a:r>
              <a:rPr lang="en-US" dirty="0"/>
              <a:t>?</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6</a:t>
            </a:r>
          </a:p>
          <a:p>
            <a:endParaRPr lang="en-US" dirty="0"/>
          </a:p>
        </p:txBody>
      </p:sp>
    </p:spTree>
    <p:extLst>
      <p:ext uri="{BB962C8B-B14F-4D97-AF65-F5344CB8AC3E}">
        <p14:creationId xmlns:p14="http://schemas.microsoft.com/office/powerpoint/2010/main" val="34964816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List the advantages of cooperative </a:t>
            </a:r>
            <a:r>
              <a:rPr lang="en-US" dirty="0" err="1"/>
              <a:t>sweetpotato</a:t>
            </a:r>
            <a:r>
              <a:rPr lang="en-US" dirty="0"/>
              <a:t> marketing.</a:t>
            </a:r>
          </a:p>
          <a:p>
            <a:pPr lvl="0"/>
            <a:r>
              <a:rPr lang="en-US" dirty="0"/>
              <a:t>Explain the problems associated with long-term contracts between farmers and institutions, and suggest ways to improve loyalty.</a:t>
            </a:r>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57</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20023748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AB18BF-9742-41F9-9B82-008F027CF6EE}"/>
              </a:ext>
            </a:extLst>
          </p:cNvPr>
          <p:cNvSpPr>
            <a:spLocks noGrp="1"/>
          </p:cNvSpPr>
          <p:nvPr>
            <p:ph idx="1"/>
          </p:nvPr>
        </p:nvSpPr>
        <p:spPr/>
        <p:txBody>
          <a:bodyPr/>
          <a:lstStyle/>
          <a:p>
            <a:pPr lvl="0"/>
            <a:endParaRPr lang="en-US" dirty="0"/>
          </a:p>
          <a:p>
            <a:pPr lvl="0"/>
            <a:r>
              <a:rPr lang="en-US" dirty="0"/>
              <a:t>Supply larger volumes (product)</a:t>
            </a:r>
          </a:p>
          <a:p>
            <a:pPr lvl="0"/>
            <a:r>
              <a:rPr lang="en-US" dirty="0"/>
              <a:t>Supply sweetpotato consistently (promotion)</a:t>
            </a:r>
          </a:p>
          <a:p>
            <a:pPr lvl="0"/>
            <a:r>
              <a:rPr lang="en-US" dirty="0"/>
              <a:t>Gain a better bargaining position (price)</a:t>
            </a:r>
          </a:p>
          <a:p>
            <a:pPr lvl="0"/>
            <a:r>
              <a:rPr lang="en-US" dirty="0"/>
              <a:t>Build good relationship with traders (people)</a:t>
            </a:r>
          </a:p>
          <a:p>
            <a:pPr lvl="0"/>
            <a:r>
              <a:rPr lang="en-US" dirty="0"/>
              <a:t>Improve the quality of products (product)</a:t>
            </a:r>
          </a:p>
          <a:p>
            <a:pPr lvl="0"/>
            <a:r>
              <a:rPr lang="en-US" dirty="0"/>
              <a:t>Take advantage of extension services (place)</a:t>
            </a:r>
          </a:p>
          <a:p>
            <a:pPr lvl="1"/>
            <a:r>
              <a:rPr lang="en-US" dirty="0"/>
              <a:t>Typically work only with groups so that they can reach more clients per extension agent.</a:t>
            </a:r>
          </a:p>
        </p:txBody>
      </p:sp>
      <p:sp>
        <p:nvSpPr>
          <p:cNvPr id="3" name="Slide Number Placeholder 2">
            <a:extLst>
              <a:ext uri="{FF2B5EF4-FFF2-40B4-BE49-F238E27FC236}">
                <a16:creationId xmlns:a16="http://schemas.microsoft.com/office/drawing/2014/main" id="{57698B27-591C-4867-91CC-B7B70D7171FC}"/>
              </a:ext>
            </a:extLst>
          </p:cNvPr>
          <p:cNvSpPr>
            <a:spLocks noGrp="1"/>
          </p:cNvSpPr>
          <p:nvPr>
            <p:ph type="sldNum" sz="quarter" idx="10"/>
          </p:nvPr>
        </p:nvSpPr>
        <p:spPr/>
        <p:txBody>
          <a:bodyPr/>
          <a:lstStyle/>
          <a:p>
            <a:fld id="{F8E5FEAE-2393-4031-B909-DB31E3BE2612}" type="slidenum">
              <a:rPr lang="en-US" smtClean="0"/>
              <a:t>58</a:t>
            </a:fld>
            <a:endParaRPr lang="en-US" dirty="0"/>
          </a:p>
        </p:txBody>
      </p:sp>
      <p:sp>
        <p:nvSpPr>
          <p:cNvPr id="4" name="Title 3">
            <a:extLst>
              <a:ext uri="{FF2B5EF4-FFF2-40B4-BE49-F238E27FC236}">
                <a16:creationId xmlns:a16="http://schemas.microsoft.com/office/drawing/2014/main" id="{9137AAB2-435C-4E6E-9709-A27B9F5A1201}"/>
              </a:ext>
            </a:extLst>
          </p:cNvPr>
          <p:cNvSpPr>
            <a:spLocks noGrp="1"/>
          </p:cNvSpPr>
          <p:nvPr>
            <p:ph type="title"/>
          </p:nvPr>
        </p:nvSpPr>
        <p:spPr/>
        <p:txBody>
          <a:bodyPr/>
          <a:lstStyle/>
          <a:p>
            <a:r>
              <a:rPr lang="en-US" dirty="0"/>
              <a:t>Advantages to Working As A Group</a:t>
            </a:r>
            <a:br>
              <a:rPr lang="en-US" dirty="0"/>
            </a:br>
            <a:r>
              <a:rPr lang="en-US" dirty="0"/>
              <a:t>(5 P’s of Marketing)</a:t>
            </a:r>
          </a:p>
        </p:txBody>
      </p:sp>
    </p:spTree>
    <p:extLst>
      <p:ext uri="{BB962C8B-B14F-4D97-AF65-F5344CB8AC3E}">
        <p14:creationId xmlns:p14="http://schemas.microsoft.com/office/powerpoint/2010/main" val="31579027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2D20340-D5EE-4460-AC32-0014FDAC8220}"/>
              </a:ext>
            </a:extLst>
          </p:cNvPr>
          <p:cNvSpPr>
            <a:spLocks noGrp="1"/>
          </p:cNvSpPr>
          <p:nvPr>
            <p:ph idx="1"/>
          </p:nvPr>
        </p:nvSpPr>
        <p:spPr/>
        <p:txBody>
          <a:bodyPr/>
          <a:lstStyle/>
          <a:p>
            <a:r>
              <a:rPr lang="en-US" dirty="0"/>
              <a:t>Procedures like supplier registration and payment can be extremely slow.</a:t>
            </a:r>
          </a:p>
          <a:p>
            <a:r>
              <a:rPr lang="en-US" dirty="0"/>
              <a:t>Facilitating contracts between buyers and farmers can be difficult to enforce in Sub-Saharan Africa.  To avoid side-selling:</a:t>
            </a:r>
          </a:p>
          <a:p>
            <a:pPr lvl="1"/>
            <a:r>
              <a:rPr lang="en-US" dirty="0"/>
              <a:t>Buyers need to be willing to pay slightly higher than local market price, if they want farmers to honour contract over time.</a:t>
            </a:r>
          </a:p>
          <a:p>
            <a:pPr lvl="1"/>
            <a:r>
              <a:rPr lang="en-US" dirty="0"/>
              <a:t>Buyers can also offer additional services to farmers like loans on anticipated </a:t>
            </a:r>
            <a:r>
              <a:rPr lang="en-US" dirty="0" err="1"/>
              <a:t>sweetotato</a:t>
            </a:r>
            <a:r>
              <a:rPr lang="en-US" dirty="0"/>
              <a:t> yield.</a:t>
            </a:r>
          </a:p>
        </p:txBody>
      </p:sp>
      <p:sp>
        <p:nvSpPr>
          <p:cNvPr id="3" name="Slide Number Placeholder 2">
            <a:extLst>
              <a:ext uri="{FF2B5EF4-FFF2-40B4-BE49-F238E27FC236}">
                <a16:creationId xmlns:a16="http://schemas.microsoft.com/office/drawing/2014/main" id="{18DF03DE-826A-4719-A551-0EA6C5F1A7F7}"/>
              </a:ext>
            </a:extLst>
          </p:cNvPr>
          <p:cNvSpPr>
            <a:spLocks noGrp="1"/>
          </p:cNvSpPr>
          <p:nvPr>
            <p:ph type="sldNum" sz="quarter" idx="10"/>
          </p:nvPr>
        </p:nvSpPr>
        <p:spPr/>
        <p:txBody>
          <a:bodyPr/>
          <a:lstStyle/>
          <a:p>
            <a:fld id="{F8E5FEAE-2393-4031-B909-DB31E3BE2612}" type="slidenum">
              <a:rPr lang="en-US" smtClean="0"/>
              <a:t>59</a:t>
            </a:fld>
            <a:endParaRPr lang="en-US" dirty="0"/>
          </a:p>
        </p:txBody>
      </p:sp>
      <p:sp>
        <p:nvSpPr>
          <p:cNvPr id="4" name="Title 3">
            <a:extLst>
              <a:ext uri="{FF2B5EF4-FFF2-40B4-BE49-F238E27FC236}">
                <a16:creationId xmlns:a16="http://schemas.microsoft.com/office/drawing/2014/main" id="{491F0E82-2858-411A-A3FE-138447FFE2E4}"/>
              </a:ext>
            </a:extLst>
          </p:cNvPr>
          <p:cNvSpPr>
            <a:spLocks noGrp="1"/>
          </p:cNvSpPr>
          <p:nvPr>
            <p:ph type="title"/>
          </p:nvPr>
        </p:nvSpPr>
        <p:spPr/>
        <p:txBody>
          <a:bodyPr/>
          <a:lstStyle/>
          <a:p>
            <a:r>
              <a:rPr lang="en-US" dirty="0"/>
              <a:t>Problems with Long-term Contracts </a:t>
            </a:r>
          </a:p>
        </p:txBody>
      </p:sp>
    </p:spTree>
    <p:extLst>
      <p:ext uri="{BB962C8B-B14F-4D97-AF65-F5344CB8AC3E}">
        <p14:creationId xmlns:p14="http://schemas.microsoft.com/office/powerpoint/2010/main" val="886753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E39046-05DD-42FF-B8A5-3ED824934261}"/>
              </a:ext>
            </a:extLst>
          </p:cNvPr>
          <p:cNvSpPr>
            <a:spLocks noGrp="1"/>
          </p:cNvSpPr>
          <p:nvPr>
            <p:ph type="title"/>
          </p:nvPr>
        </p:nvSpPr>
        <p:spPr/>
        <p:txBody>
          <a:bodyPr/>
          <a:lstStyle/>
          <a:p>
            <a:r>
              <a:rPr lang="en-US"/>
              <a:t>Welcome</a:t>
            </a:r>
            <a:endParaRPr lang="en-US" dirty="0"/>
          </a:p>
        </p:txBody>
      </p:sp>
      <p:sp>
        <p:nvSpPr>
          <p:cNvPr id="8" name="Slide Number Placeholder 7">
            <a:extLst>
              <a:ext uri="{FF2B5EF4-FFF2-40B4-BE49-F238E27FC236}">
                <a16:creationId xmlns:a16="http://schemas.microsoft.com/office/drawing/2014/main" id="{11E75A34-43AC-4FEC-8050-35F09F84C6AD}"/>
              </a:ext>
            </a:extLst>
          </p:cNvPr>
          <p:cNvSpPr>
            <a:spLocks noGrp="1"/>
          </p:cNvSpPr>
          <p:nvPr>
            <p:ph type="sldNum" sz="quarter" idx="12"/>
          </p:nvPr>
        </p:nvSpPr>
        <p:spPr/>
        <p:txBody>
          <a:bodyPr/>
          <a:lstStyle/>
          <a:p>
            <a:fld id="{F8E5FEAE-2393-4031-B909-DB31E3BE2612}" type="slidenum">
              <a:rPr lang="en-US" smtClean="0"/>
              <a:pPr/>
              <a:t>6</a:t>
            </a:fld>
            <a:endParaRPr lang="en-US" dirty="0"/>
          </a:p>
        </p:txBody>
      </p:sp>
      <p:sp>
        <p:nvSpPr>
          <p:cNvPr id="2" name="Content Placeholder 1">
            <a:extLst>
              <a:ext uri="{FF2B5EF4-FFF2-40B4-BE49-F238E27FC236}">
                <a16:creationId xmlns:a16="http://schemas.microsoft.com/office/drawing/2014/main" id="{076546F1-4EC4-410A-B850-89F110A79FC7}"/>
              </a:ext>
            </a:extLst>
          </p:cNvPr>
          <p:cNvSpPr>
            <a:spLocks noGrp="1"/>
          </p:cNvSpPr>
          <p:nvPr>
            <p:ph type="body" sz="quarter" idx="13"/>
          </p:nvPr>
        </p:nvSpPr>
        <p:spPr/>
        <p:txBody>
          <a:bodyPr/>
          <a:lstStyle/>
          <a:p>
            <a:pPr marL="0" indent="0">
              <a:buNone/>
            </a:pPr>
            <a:r>
              <a:rPr lang="en-US" dirty="0"/>
              <a:t>During this session, we will examine </a:t>
            </a:r>
            <a:r>
              <a:rPr lang="en-GB" dirty="0"/>
              <a:t>the concepts of marketing, market orientation, entrepreneurship, and the 5 pillars of marketing (product, price, place, promotion and people), in relation to fresh sweetpotato roots and sweetpotato products</a:t>
            </a:r>
            <a:r>
              <a:rPr lang="en-US" dirty="0"/>
              <a:t>.</a:t>
            </a:r>
          </a:p>
        </p:txBody>
      </p:sp>
      <p:pic>
        <p:nvPicPr>
          <p:cNvPr id="1030" name="Picture 6" descr="https://lh4.googleusercontent.com/L5s5NiX7aQupu34ON9Wgbq-BeOzvMdycmdVLqcofINcKRjz9x3EW4vxrtxzvxbc-NawE9asZZGPresO_Jbmfith71aNyDmXLixNvdGsUVotEewVr4HQLdcIS4QBbWuLMvyGnyytc">
            <a:extLst>
              <a:ext uri="{FF2B5EF4-FFF2-40B4-BE49-F238E27FC236}">
                <a16:creationId xmlns:a16="http://schemas.microsoft.com/office/drawing/2014/main" id="{3A17FE24-7080-41D9-95CE-4D5CD362FAC3}"/>
              </a:ext>
            </a:extLst>
          </p:cNvPr>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t="18170" b="1817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816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0CB250-D9A7-4FF1-A3EE-78D4F5FA2FCB}"/>
              </a:ext>
            </a:extLst>
          </p:cNvPr>
          <p:cNvSpPr>
            <a:spLocks noGrp="1"/>
          </p:cNvSpPr>
          <p:nvPr>
            <p:ph idx="1"/>
          </p:nvPr>
        </p:nvSpPr>
        <p:spPr/>
        <p:txBody>
          <a:bodyPr/>
          <a:lstStyle/>
          <a:p>
            <a:pPr marL="514350" indent="-514350">
              <a:buFont typeface="+mj-lt"/>
              <a:buAutoNum type="arabicPeriod"/>
            </a:pPr>
            <a:r>
              <a:rPr lang="en-GB" dirty="0"/>
              <a:t>What are some of the advantages of working as a cooperative?</a:t>
            </a:r>
          </a:p>
          <a:p>
            <a:pPr marL="514350" indent="-514350">
              <a:buFont typeface="+mj-lt"/>
              <a:buAutoNum type="arabicPeriod"/>
            </a:pPr>
            <a:r>
              <a:rPr lang="en-GB" dirty="0"/>
              <a:t>What are some of the issues with long-term contracts?</a:t>
            </a:r>
          </a:p>
        </p:txBody>
      </p:sp>
      <p:sp>
        <p:nvSpPr>
          <p:cNvPr id="3" name="Slide Number Placeholder 2">
            <a:extLst>
              <a:ext uri="{FF2B5EF4-FFF2-40B4-BE49-F238E27FC236}">
                <a16:creationId xmlns:a16="http://schemas.microsoft.com/office/drawing/2014/main" id="{741CCAF8-C316-4EF3-8051-D6AD029A7701}"/>
              </a:ext>
            </a:extLst>
          </p:cNvPr>
          <p:cNvSpPr>
            <a:spLocks noGrp="1"/>
          </p:cNvSpPr>
          <p:nvPr>
            <p:ph type="sldNum" sz="quarter" idx="11"/>
          </p:nvPr>
        </p:nvSpPr>
        <p:spPr/>
        <p:txBody>
          <a:bodyPr/>
          <a:lstStyle/>
          <a:p>
            <a:fld id="{F8E5FEAE-2393-4031-B909-DB31E3BE2612}" type="slidenum">
              <a:rPr lang="en-US" smtClean="0"/>
              <a:pPr/>
              <a:t>60</a:t>
            </a:fld>
            <a:endParaRPr lang="en-US" dirty="0"/>
          </a:p>
        </p:txBody>
      </p:sp>
    </p:spTree>
    <p:extLst>
      <p:ext uri="{BB962C8B-B14F-4D97-AF65-F5344CB8AC3E}">
        <p14:creationId xmlns:p14="http://schemas.microsoft.com/office/powerpoint/2010/main" val="7469371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a:xfrm>
            <a:off x="628650" y="1047404"/>
            <a:ext cx="7886700" cy="5129559"/>
          </a:xfrm>
        </p:spPr>
        <p:txBody>
          <a:bodyPr/>
          <a:lstStyle/>
          <a:p>
            <a:pPr lvl="0"/>
            <a:r>
              <a:rPr lang="en-US" dirty="0"/>
              <a:t>Working with other farmers to market </a:t>
            </a:r>
            <a:r>
              <a:rPr lang="en-US" dirty="0" err="1"/>
              <a:t>sweetpotato</a:t>
            </a:r>
            <a:r>
              <a:rPr lang="en-US" dirty="0"/>
              <a:t> can help farmers open up sales outlets, as they are able offer large volumes and a steady supply to traders. Cooperation also opens doors to extension services.</a:t>
            </a:r>
          </a:p>
          <a:p>
            <a:pPr lvl="0"/>
            <a:r>
              <a:rPr lang="en-US" dirty="0"/>
              <a:t>Cooperative marketing improves farmers’ bargaining position, relationships with traders, and incentives to provide quality sweetpotatoes.</a:t>
            </a:r>
            <a:endParaRPr lang="en-US" dirty="0">
              <a:effectLst/>
            </a:endParaRP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61</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85887175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62</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Can You Make A Profit from Selling Fresh </a:t>
            </a:r>
            <a:r>
              <a:rPr lang="en-US" dirty="0" err="1"/>
              <a:t>Sweetpotato</a:t>
            </a:r>
            <a:r>
              <a:rPr lang="en-US" dirty="0"/>
              <a:t> Roots?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7</a:t>
            </a:r>
          </a:p>
          <a:p>
            <a:endParaRPr lang="en-US" dirty="0"/>
          </a:p>
        </p:txBody>
      </p:sp>
    </p:spTree>
    <p:extLst>
      <p:ext uri="{BB962C8B-B14F-4D97-AF65-F5344CB8AC3E}">
        <p14:creationId xmlns:p14="http://schemas.microsoft.com/office/powerpoint/2010/main" val="351650724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List the expenses a farmer must record to calculate whether selling fresh </a:t>
            </a:r>
            <a:r>
              <a:rPr lang="en-US" dirty="0" err="1"/>
              <a:t>sweetpotato</a:t>
            </a:r>
            <a:r>
              <a:rPr lang="en-US" dirty="0"/>
              <a:t> roots can become profitable.</a:t>
            </a:r>
          </a:p>
          <a:p>
            <a:pPr lvl="0"/>
            <a:r>
              <a:rPr lang="en-US" dirty="0"/>
              <a:t>Tell how to calculate farmer profit at a particular selling price.</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63</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12520058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8AB02F-B9D3-4F0F-8132-9242EF4DDE5C}"/>
              </a:ext>
            </a:extLst>
          </p:cNvPr>
          <p:cNvSpPr>
            <a:spLocks noGrp="1"/>
          </p:cNvSpPr>
          <p:nvPr>
            <p:ph idx="1"/>
          </p:nvPr>
        </p:nvSpPr>
        <p:spPr>
          <a:xfrm>
            <a:off x="628649" y="1047404"/>
            <a:ext cx="8262688" cy="5129559"/>
          </a:xfrm>
        </p:spPr>
        <p:txBody>
          <a:bodyPr/>
          <a:lstStyle/>
          <a:p>
            <a:r>
              <a:rPr lang="en-US" dirty="0"/>
              <a:t>Promote record keeping:</a:t>
            </a:r>
          </a:p>
          <a:p>
            <a:pPr lvl="1"/>
            <a:r>
              <a:rPr lang="en-US" dirty="0"/>
              <a:t>Cost of inputs (purchased vines, chemicals, sacks, etc.)</a:t>
            </a:r>
          </a:p>
          <a:p>
            <a:pPr lvl="1"/>
            <a:r>
              <a:rPr lang="en-US" dirty="0"/>
              <a:t>Transport costs</a:t>
            </a:r>
          </a:p>
          <a:p>
            <a:pPr lvl="1"/>
            <a:r>
              <a:rPr lang="en-US" dirty="0"/>
              <a:t>Marketing costs</a:t>
            </a:r>
          </a:p>
          <a:p>
            <a:pPr lvl="1"/>
            <a:r>
              <a:rPr lang="en-US" dirty="0"/>
              <a:t>How much harvested in kgs</a:t>
            </a:r>
          </a:p>
          <a:p>
            <a:pPr lvl="2"/>
            <a:r>
              <a:rPr lang="en-US" dirty="0"/>
              <a:t>Amount to sell</a:t>
            </a:r>
          </a:p>
          <a:p>
            <a:pPr lvl="2"/>
            <a:r>
              <a:rPr lang="en-US" dirty="0"/>
              <a:t>Amount to keep</a:t>
            </a:r>
          </a:p>
          <a:p>
            <a:pPr lvl="1"/>
            <a:r>
              <a:rPr lang="en-US" dirty="0"/>
              <a:t>How much sold kgs, when, where/to whom, price</a:t>
            </a:r>
          </a:p>
          <a:p>
            <a:pPr lvl="1"/>
            <a:r>
              <a:rPr lang="en-US" dirty="0"/>
              <a:t>Amount of sweetpotato lost (kgs or number of roots)</a:t>
            </a:r>
          </a:p>
          <a:p>
            <a:pPr lvl="1"/>
            <a:r>
              <a:rPr lang="en-US" dirty="0"/>
              <a:t>Gross revenue: Total amount harvested (kg) minus total lost (kg) x average sale price</a:t>
            </a:r>
          </a:p>
          <a:p>
            <a:pPr lvl="1"/>
            <a:r>
              <a:rPr lang="en-US" dirty="0"/>
              <a:t>Add all costs and calculate net return to family labour: Total revenue minus total cost</a:t>
            </a:r>
          </a:p>
        </p:txBody>
      </p:sp>
      <p:sp>
        <p:nvSpPr>
          <p:cNvPr id="3" name="Slide Number Placeholder 2">
            <a:extLst>
              <a:ext uri="{FF2B5EF4-FFF2-40B4-BE49-F238E27FC236}">
                <a16:creationId xmlns:a16="http://schemas.microsoft.com/office/drawing/2014/main" id="{97A80047-BEC4-406A-B43A-225865A8E039}"/>
              </a:ext>
            </a:extLst>
          </p:cNvPr>
          <p:cNvSpPr>
            <a:spLocks noGrp="1"/>
          </p:cNvSpPr>
          <p:nvPr>
            <p:ph type="sldNum" sz="quarter" idx="10"/>
          </p:nvPr>
        </p:nvSpPr>
        <p:spPr/>
        <p:txBody>
          <a:bodyPr/>
          <a:lstStyle/>
          <a:p>
            <a:fld id="{F8E5FEAE-2393-4031-B909-DB31E3BE2612}" type="slidenum">
              <a:rPr lang="en-US" smtClean="0"/>
              <a:t>64</a:t>
            </a:fld>
            <a:endParaRPr lang="en-US" dirty="0"/>
          </a:p>
        </p:txBody>
      </p:sp>
      <p:sp>
        <p:nvSpPr>
          <p:cNvPr id="4" name="Title 3">
            <a:extLst>
              <a:ext uri="{FF2B5EF4-FFF2-40B4-BE49-F238E27FC236}">
                <a16:creationId xmlns:a16="http://schemas.microsoft.com/office/drawing/2014/main" id="{69F6BCF7-41D0-4EC0-B3BA-4105E728336C}"/>
              </a:ext>
            </a:extLst>
          </p:cNvPr>
          <p:cNvSpPr>
            <a:spLocks noGrp="1"/>
          </p:cNvSpPr>
          <p:nvPr>
            <p:ph type="title"/>
          </p:nvPr>
        </p:nvSpPr>
        <p:spPr/>
        <p:txBody>
          <a:bodyPr/>
          <a:lstStyle/>
          <a:p>
            <a:r>
              <a:rPr lang="en-US" dirty="0"/>
              <a:t>Training Farmers</a:t>
            </a:r>
          </a:p>
        </p:txBody>
      </p:sp>
    </p:spTree>
    <p:extLst>
      <p:ext uri="{BB962C8B-B14F-4D97-AF65-F5344CB8AC3E}">
        <p14:creationId xmlns:p14="http://schemas.microsoft.com/office/powerpoint/2010/main" val="378879202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8AB02F-B9D3-4F0F-8132-9242EF4DDE5C}"/>
              </a:ext>
            </a:extLst>
          </p:cNvPr>
          <p:cNvSpPr>
            <a:spLocks noGrp="1"/>
          </p:cNvSpPr>
          <p:nvPr>
            <p:ph idx="1"/>
          </p:nvPr>
        </p:nvSpPr>
        <p:spPr/>
        <p:txBody>
          <a:bodyPr/>
          <a:lstStyle/>
          <a:p>
            <a:pPr lvl="1"/>
            <a:endParaRPr lang="en-US" dirty="0"/>
          </a:p>
          <a:p>
            <a:r>
              <a:rPr lang="en-US" dirty="0"/>
              <a:t>Farmers need to calculate production costs to negotiate a profitable price.</a:t>
            </a:r>
          </a:p>
          <a:p>
            <a:r>
              <a:rPr lang="en-US" dirty="0"/>
              <a:t>Encourage families to produce enough to eat, plus surplus to sell.</a:t>
            </a:r>
          </a:p>
          <a:p>
            <a:r>
              <a:rPr lang="en-US" dirty="0"/>
              <a:t>Encourage farmers to note any problems during a season.</a:t>
            </a:r>
          </a:p>
          <a:p>
            <a:endParaRPr lang="en-US" dirty="0"/>
          </a:p>
          <a:p>
            <a:pPr lvl="1"/>
            <a:endParaRPr lang="en-US" dirty="0"/>
          </a:p>
        </p:txBody>
      </p:sp>
      <p:sp>
        <p:nvSpPr>
          <p:cNvPr id="3" name="Slide Number Placeholder 2">
            <a:extLst>
              <a:ext uri="{FF2B5EF4-FFF2-40B4-BE49-F238E27FC236}">
                <a16:creationId xmlns:a16="http://schemas.microsoft.com/office/drawing/2014/main" id="{97A80047-BEC4-406A-B43A-225865A8E039}"/>
              </a:ext>
            </a:extLst>
          </p:cNvPr>
          <p:cNvSpPr>
            <a:spLocks noGrp="1"/>
          </p:cNvSpPr>
          <p:nvPr>
            <p:ph type="sldNum" sz="quarter" idx="10"/>
          </p:nvPr>
        </p:nvSpPr>
        <p:spPr/>
        <p:txBody>
          <a:bodyPr/>
          <a:lstStyle/>
          <a:p>
            <a:fld id="{F8E5FEAE-2393-4031-B909-DB31E3BE2612}" type="slidenum">
              <a:rPr lang="en-US" smtClean="0"/>
              <a:t>65</a:t>
            </a:fld>
            <a:endParaRPr lang="en-US" dirty="0"/>
          </a:p>
        </p:txBody>
      </p:sp>
      <p:sp>
        <p:nvSpPr>
          <p:cNvPr id="4" name="Title 3">
            <a:extLst>
              <a:ext uri="{FF2B5EF4-FFF2-40B4-BE49-F238E27FC236}">
                <a16:creationId xmlns:a16="http://schemas.microsoft.com/office/drawing/2014/main" id="{69F6BCF7-41D0-4EC0-B3BA-4105E728336C}"/>
              </a:ext>
            </a:extLst>
          </p:cNvPr>
          <p:cNvSpPr>
            <a:spLocks noGrp="1"/>
          </p:cNvSpPr>
          <p:nvPr>
            <p:ph type="title"/>
          </p:nvPr>
        </p:nvSpPr>
        <p:spPr/>
        <p:txBody>
          <a:bodyPr/>
          <a:lstStyle/>
          <a:p>
            <a:r>
              <a:rPr lang="en-US" dirty="0"/>
              <a:t>Farmers Calculate Production Cost (cont.)</a:t>
            </a:r>
          </a:p>
        </p:txBody>
      </p:sp>
    </p:spTree>
    <p:extLst>
      <p:ext uri="{BB962C8B-B14F-4D97-AF65-F5344CB8AC3E}">
        <p14:creationId xmlns:p14="http://schemas.microsoft.com/office/powerpoint/2010/main" val="36099481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2498B47-36E6-454E-B6FF-DA965548BD70}"/>
              </a:ext>
            </a:extLst>
          </p:cNvPr>
          <p:cNvSpPr>
            <a:spLocks noGrp="1"/>
          </p:cNvSpPr>
          <p:nvPr>
            <p:ph type="sldNum" sz="quarter" idx="10"/>
          </p:nvPr>
        </p:nvSpPr>
        <p:spPr/>
        <p:txBody>
          <a:bodyPr/>
          <a:lstStyle/>
          <a:p>
            <a:fld id="{F8E5FEAE-2393-4031-B909-DB31E3BE2612}" type="slidenum">
              <a:rPr lang="en-US" smtClean="0"/>
              <a:pPr/>
              <a:t>66</a:t>
            </a:fld>
            <a:endParaRPr lang="en-US" dirty="0"/>
          </a:p>
        </p:txBody>
      </p:sp>
      <p:sp>
        <p:nvSpPr>
          <p:cNvPr id="4" name="Title 3">
            <a:extLst>
              <a:ext uri="{FF2B5EF4-FFF2-40B4-BE49-F238E27FC236}">
                <a16:creationId xmlns:a16="http://schemas.microsoft.com/office/drawing/2014/main" id="{6FC08C11-CC1B-4E39-BAEF-EAA4A4C143B4}"/>
              </a:ext>
            </a:extLst>
          </p:cNvPr>
          <p:cNvSpPr>
            <a:spLocks noGrp="1"/>
          </p:cNvSpPr>
          <p:nvPr>
            <p:ph type="title"/>
          </p:nvPr>
        </p:nvSpPr>
        <p:spPr/>
        <p:txBody>
          <a:bodyPr/>
          <a:lstStyle/>
          <a:p>
            <a:r>
              <a:rPr lang="en-US"/>
              <a:t>Mozambique Case Study</a:t>
            </a:r>
            <a:endParaRPr lang="en-US" dirty="0"/>
          </a:p>
        </p:txBody>
      </p:sp>
      <p:sp>
        <p:nvSpPr>
          <p:cNvPr id="2" name="Content Placeholder 1">
            <a:extLst>
              <a:ext uri="{FF2B5EF4-FFF2-40B4-BE49-F238E27FC236}">
                <a16:creationId xmlns:a16="http://schemas.microsoft.com/office/drawing/2014/main" id="{63475F9B-99F9-47F5-B38D-E0BDC5314C5A}"/>
              </a:ext>
            </a:extLst>
          </p:cNvPr>
          <p:cNvSpPr>
            <a:spLocks noGrp="1"/>
          </p:cNvSpPr>
          <p:nvPr>
            <p:ph idx="11"/>
          </p:nvPr>
        </p:nvSpPr>
        <p:spPr/>
        <p:txBody>
          <a:bodyPr/>
          <a:lstStyle/>
          <a:p>
            <a:r>
              <a:rPr lang="en-US" dirty="0"/>
              <a:t>Found that OFSP generally commanded 15% higher price from consumer than white sweetpotato.</a:t>
            </a:r>
          </a:p>
          <a:p>
            <a:r>
              <a:rPr lang="en-US" dirty="0"/>
              <a:t>OFSP sold faster than white or yellow sweetpotato.</a:t>
            </a:r>
          </a:p>
          <a:p>
            <a:endParaRPr lang="en-US" dirty="0"/>
          </a:p>
        </p:txBody>
      </p:sp>
      <p:pic>
        <p:nvPicPr>
          <p:cNvPr id="9218" name="Picture 2" descr="https://lh3.googleusercontent.com/Mnb4TXPRwMTukSy6Bc_oZBeByrJFE2NYQ6Y0aHAeuIvO0KNrFh8owIMHYsi6TFotuhrrXkdt83mQ6FzO9QkGR-dUSE1YRtn2swZQOv_adQKQGbmYDzpcY874bexKwnvPe6KPzoHI">
            <a:extLst>
              <a:ext uri="{FF2B5EF4-FFF2-40B4-BE49-F238E27FC236}">
                <a16:creationId xmlns:a16="http://schemas.microsoft.com/office/drawing/2014/main" id="{289214F8-6AA0-46D7-9B8C-706A0CDCBB2E}"/>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2317" r="2231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980915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0F6B5CB-A3C0-4C4B-8712-EF2C7177B064}"/>
              </a:ext>
            </a:extLst>
          </p:cNvPr>
          <p:cNvSpPr>
            <a:spLocks noGrp="1"/>
          </p:cNvSpPr>
          <p:nvPr>
            <p:ph idx="1"/>
          </p:nvPr>
        </p:nvSpPr>
        <p:spPr/>
        <p:txBody>
          <a:bodyPr/>
          <a:lstStyle/>
          <a:p>
            <a:pPr marL="514350" indent="-514350">
              <a:buFont typeface="+mj-lt"/>
              <a:buAutoNum type="arabicPeriod"/>
            </a:pPr>
            <a:r>
              <a:rPr lang="en-GB" dirty="0"/>
              <a:t>What are the key areas to cover when training farmers?</a:t>
            </a:r>
          </a:p>
          <a:p>
            <a:pPr marL="514350" indent="-514350">
              <a:buFont typeface="+mj-lt"/>
              <a:buAutoNum type="arabicPeriod"/>
            </a:pPr>
            <a:r>
              <a:rPr lang="en-GB" dirty="0"/>
              <a:t>What are the key records that farmers are encouraged to keep?</a:t>
            </a:r>
          </a:p>
        </p:txBody>
      </p:sp>
      <p:sp>
        <p:nvSpPr>
          <p:cNvPr id="4" name="Slide Number Placeholder 3">
            <a:extLst>
              <a:ext uri="{FF2B5EF4-FFF2-40B4-BE49-F238E27FC236}">
                <a16:creationId xmlns:a16="http://schemas.microsoft.com/office/drawing/2014/main" id="{749C5E42-DBF4-48F3-9778-F176953524B9}"/>
              </a:ext>
            </a:extLst>
          </p:cNvPr>
          <p:cNvSpPr>
            <a:spLocks noGrp="1"/>
          </p:cNvSpPr>
          <p:nvPr>
            <p:ph type="sldNum" sz="quarter" idx="4294967295"/>
          </p:nvPr>
        </p:nvSpPr>
        <p:spPr>
          <a:xfrm>
            <a:off x="0" y="6394450"/>
            <a:ext cx="2057400" cy="365125"/>
          </a:xfrm>
        </p:spPr>
        <p:txBody>
          <a:bodyPr/>
          <a:lstStyle/>
          <a:p>
            <a:fld id="{F8E5FEAE-2393-4031-B909-DB31E3BE2612}" type="slidenum">
              <a:rPr lang="en-US" smtClean="0"/>
              <a:pPr/>
              <a:t>67</a:t>
            </a:fld>
            <a:endParaRPr lang="en-US" dirty="0"/>
          </a:p>
        </p:txBody>
      </p:sp>
    </p:spTree>
    <p:extLst>
      <p:ext uri="{BB962C8B-B14F-4D97-AF65-F5344CB8AC3E}">
        <p14:creationId xmlns:p14="http://schemas.microsoft.com/office/powerpoint/2010/main" val="131280025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Farmers need to calculate production costs to negotiate a profitable price.</a:t>
            </a:r>
          </a:p>
          <a:p>
            <a:pPr lvl="0"/>
            <a:r>
              <a:rPr lang="en-US" dirty="0"/>
              <a:t>All expenses and crop losses must be calculated against the available selling price to find the return on the family’s labor. Subtract all costs from gross revenue.</a:t>
            </a:r>
          </a:p>
          <a:p>
            <a:pPr lvl="0"/>
            <a:r>
              <a:rPr lang="en-US" dirty="0"/>
              <a:t>A study in Mozambique found that range-fleshed sweetpotato (OFSP) generally commands a 15% higher price from the consumer than white or yellow sweetpotato, but this is not always passed on to the farmer.</a:t>
            </a:r>
          </a:p>
          <a:p>
            <a:r>
              <a:rPr lang="en-US" dirty="0"/>
              <a:t>Market training should encourage families to produce enough to eat plus a surplus to sell.</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68</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a:t>Key Points</a:t>
            </a:r>
            <a:endParaRPr lang="en-US" dirty="0"/>
          </a:p>
        </p:txBody>
      </p:sp>
    </p:spTree>
    <p:extLst>
      <p:ext uri="{BB962C8B-B14F-4D97-AF65-F5344CB8AC3E}">
        <p14:creationId xmlns:p14="http://schemas.microsoft.com/office/powerpoint/2010/main" val="267953613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69</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When Does It Make Sense to Develop A Processed Product?</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8</a:t>
            </a:r>
          </a:p>
          <a:p>
            <a:endParaRPr lang="en-US" dirty="0"/>
          </a:p>
        </p:txBody>
      </p:sp>
    </p:spTree>
    <p:extLst>
      <p:ext uri="{BB962C8B-B14F-4D97-AF65-F5344CB8AC3E}">
        <p14:creationId xmlns:p14="http://schemas.microsoft.com/office/powerpoint/2010/main" val="2056663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7</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Marketing of Fresh </a:t>
            </a:r>
            <a:r>
              <a:rPr lang="en-US" dirty="0" err="1"/>
              <a:t>Sweetpotato</a:t>
            </a:r>
            <a:r>
              <a:rPr lang="en-US" dirty="0"/>
              <a:t> Roots in Sub-Saharan Africa</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1</a:t>
            </a:r>
          </a:p>
          <a:p>
            <a:endParaRPr lang="en-US" dirty="0"/>
          </a:p>
        </p:txBody>
      </p:sp>
    </p:spTree>
    <p:extLst>
      <p:ext uri="{BB962C8B-B14F-4D97-AF65-F5344CB8AC3E}">
        <p14:creationId xmlns:p14="http://schemas.microsoft.com/office/powerpoint/2010/main" val="148768375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a:t>Describe the processed sweetpotato market in Sub-Saharan Africa (SSA).</a:t>
            </a:r>
          </a:p>
          <a:p>
            <a:pPr lvl="0"/>
            <a:r>
              <a:rPr lang="en-US"/>
              <a:t>List the factors that limit development of processing.</a:t>
            </a:r>
          </a:p>
          <a:p>
            <a:pPr lvl="0"/>
            <a:r>
              <a:rPr lang="en-US"/>
              <a:t>Relate the findings of market studies on sweetpotato products.</a:t>
            </a:r>
          </a:p>
          <a:p>
            <a:pPr lvl="0"/>
            <a:r>
              <a:rPr lang="en-US"/>
              <a:t>Explain the conditions and actions that can make a processed sweetpotato product a profitable venture.</a:t>
            </a:r>
          </a:p>
          <a:p>
            <a:pPr lvl="0"/>
            <a:endParaRPr lang="en-US"/>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pPr/>
              <a:t>70</a:t>
            </a:fld>
            <a:endParaRPr lang="en-US" dirty="0"/>
          </a:p>
        </p:txBody>
      </p:sp>
      <p:sp>
        <p:nvSpPr>
          <p:cNvPr id="4" name="Title 3"/>
          <p:cNvSpPr>
            <a:spLocks noGrp="1"/>
          </p:cNvSpPr>
          <p:nvPr>
            <p:ph type="title"/>
          </p:nvPr>
        </p:nvSpPr>
        <p:spPr/>
        <p:txBody>
          <a:bodyPr/>
          <a:lstStyle/>
          <a:p>
            <a:r>
              <a:rPr lang="en-GB"/>
              <a:t>Objectives</a:t>
            </a:r>
            <a:endParaRPr lang="en-GB" dirty="0"/>
          </a:p>
        </p:txBody>
      </p:sp>
    </p:spTree>
    <p:extLst>
      <p:ext uri="{BB962C8B-B14F-4D97-AF65-F5344CB8AC3E}">
        <p14:creationId xmlns:p14="http://schemas.microsoft.com/office/powerpoint/2010/main" val="17963963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1D24DC-4907-4848-B2CD-CADCCE0C3D69}"/>
              </a:ext>
            </a:extLst>
          </p:cNvPr>
          <p:cNvSpPr>
            <a:spLocks noGrp="1"/>
          </p:cNvSpPr>
          <p:nvPr>
            <p:ph idx="1"/>
          </p:nvPr>
        </p:nvSpPr>
        <p:spPr/>
        <p:txBody>
          <a:bodyPr/>
          <a:lstStyle/>
          <a:p>
            <a:r>
              <a:rPr lang="en-US" dirty="0"/>
              <a:t>Currently, there are few processed sweetpotato products marketed in SSA (e.g. chips and flour).</a:t>
            </a:r>
          </a:p>
          <a:p>
            <a:r>
              <a:rPr lang="en-US" dirty="0"/>
              <a:t>Issues include:</a:t>
            </a:r>
          </a:p>
          <a:p>
            <a:pPr lvl="1"/>
            <a:r>
              <a:rPr lang="en-US" dirty="0"/>
              <a:t>Unreliability of supply</a:t>
            </a:r>
          </a:p>
          <a:p>
            <a:pPr lvl="1"/>
            <a:r>
              <a:rPr lang="en-US" dirty="0"/>
              <a:t>Poor quality of product (usually due to poor drying techniques, which remove a lot of beta carotene)</a:t>
            </a:r>
          </a:p>
          <a:p>
            <a:pPr lvl="1"/>
            <a:r>
              <a:rPr lang="en-US" dirty="0"/>
              <a:t>High labour inputs for washing, peeling and chipping</a:t>
            </a:r>
          </a:p>
          <a:p>
            <a:pPr lvl="1"/>
            <a:r>
              <a:rPr lang="en-US" dirty="0"/>
              <a:t>Low price compared to fresh roots</a:t>
            </a:r>
          </a:p>
          <a:p>
            <a:pPr lvl="1"/>
            <a:r>
              <a:rPr lang="en-US" dirty="0"/>
              <a:t>Lack of technology</a:t>
            </a:r>
          </a:p>
          <a:p>
            <a:pPr lvl="1"/>
            <a:r>
              <a:rPr lang="en-US" dirty="0"/>
              <a:t>Organizational constraints</a:t>
            </a:r>
          </a:p>
        </p:txBody>
      </p:sp>
      <p:sp>
        <p:nvSpPr>
          <p:cNvPr id="3" name="Slide Number Placeholder 2">
            <a:extLst>
              <a:ext uri="{FF2B5EF4-FFF2-40B4-BE49-F238E27FC236}">
                <a16:creationId xmlns:a16="http://schemas.microsoft.com/office/drawing/2014/main" id="{734851D1-83B2-4D07-9869-273661722D21}"/>
              </a:ext>
            </a:extLst>
          </p:cNvPr>
          <p:cNvSpPr>
            <a:spLocks noGrp="1"/>
          </p:cNvSpPr>
          <p:nvPr>
            <p:ph type="sldNum" sz="quarter" idx="10"/>
          </p:nvPr>
        </p:nvSpPr>
        <p:spPr/>
        <p:txBody>
          <a:bodyPr/>
          <a:lstStyle/>
          <a:p>
            <a:fld id="{F8E5FEAE-2393-4031-B909-DB31E3BE2612}" type="slidenum">
              <a:rPr lang="en-US" smtClean="0"/>
              <a:t>71</a:t>
            </a:fld>
            <a:endParaRPr lang="en-US" dirty="0"/>
          </a:p>
        </p:txBody>
      </p:sp>
      <p:sp>
        <p:nvSpPr>
          <p:cNvPr id="4" name="Title 3">
            <a:extLst>
              <a:ext uri="{FF2B5EF4-FFF2-40B4-BE49-F238E27FC236}">
                <a16:creationId xmlns:a16="http://schemas.microsoft.com/office/drawing/2014/main" id="{182182F7-E226-46A1-8067-E523288BC15D}"/>
              </a:ext>
            </a:extLst>
          </p:cNvPr>
          <p:cNvSpPr>
            <a:spLocks noGrp="1"/>
          </p:cNvSpPr>
          <p:nvPr>
            <p:ph type="title"/>
          </p:nvPr>
        </p:nvSpPr>
        <p:spPr/>
        <p:txBody>
          <a:bodyPr/>
          <a:lstStyle/>
          <a:p>
            <a:r>
              <a:rPr lang="en-US" dirty="0"/>
              <a:t>Issues with Processed Products</a:t>
            </a:r>
          </a:p>
        </p:txBody>
      </p:sp>
    </p:spTree>
    <p:extLst>
      <p:ext uri="{BB962C8B-B14F-4D97-AF65-F5344CB8AC3E}">
        <p14:creationId xmlns:p14="http://schemas.microsoft.com/office/powerpoint/2010/main" val="302765564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7B89A6-130A-4692-8766-64A0E08ECC66}"/>
              </a:ext>
            </a:extLst>
          </p:cNvPr>
          <p:cNvSpPr>
            <a:spLocks noGrp="1"/>
          </p:cNvSpPr>
          <p:nvPr>
            <p:ph idx="1"/>
          </p:nvPr>
        </p:nvSpPr>
        <p:spPr/>
        <p:txBody>
          <a:bodyPr/>
          <a:lstStyle/>
          <a:p>
            <a:r>
              <a:rPr lang="en-US" dirty="0"/>
              <a:t>Sweetpotato flour is more expensive than wheat flour.</a:t>
            </a:r>
          </a:p>
          <a:p>
            <a:pPr lvl="1"/>
            <a:r>
              <a:rPr lang="en-US" dirty="0"/>
              <a:t>Studies show consumers in SSA prefer baked goods made with some </a:t>
            </a:r>
            <a:r>
              <a:rPr lang="en-US" dirty="0" err="1"/>
              <a:t>sweetpotato</a:t>
            </a:r>
            <a:r>
              <a:rPr lang="en-US" dirty="0"/>
              <a:t> flour or puree</a:t>
            </a:r>
          </a:p>
          <a:p>
            <a:pPr lvl="1"/>
            <a:r>
              <a:rPr lang="en-US" dirty="0" err="1"/>
              <a:t>Sweetpotato</a:t>
            </a:r>
            <a:r>
              <a:rPr lang="en-US" dirty="0"/>
              <a:t> goods are more nutritious</a:t>
            </a:r>
          </a:p>
          <a:p>
            <a:r>
              <a:rPr lang="en-US" dirty="0"/>
              <a:t>Finding a target consumer and tailoring products, prices, and packaging to them increases profit chances.</a:t>
            </a:r>
          </a:p>
          <a:p>
            <a:r>
              <a:rPr lang="en-US" dirty="0"/>
              <a:t>Potential profit-makers are snacks, crackers, cereals, and juice. </a:t>
            </a:r>
          </a:p>
          <a:p>
            <a:endParaRPr lang="en-US" dirty="0"/>
          </a:p>
          <a:p>
            <a:endParaRPr lang="en-US" dirty="0"/>
          </a:p>
        </p:txBody>
      </p:sp>
      <p:sp>
        <p:nvSpPr>
          <p:cNvPr id="3" name="Slide Number Placeholder 2">
            <a:extLst>
              <a:ext uri="{FF2B5EF4-FFF2-40B4-BE49-F238E27FC236}">
                <a16:creationId xmlns:a16="http://schemas.microsoft.com/office/drawing/2014/main" id="{461A03E0-F58C-4869-8113-B3E2DA295556}"/>
              </a:ext>
            </a:extLst>
          </p:cNvPr>
          <p:cNvSpPr>
            <a:spLocks noGrp="1"/>
          </p:cNvSpPr>
          <p:nvPr>
            <p:ph type="sldNum" sz="quarter" idx="10"/>
          </p:nvPr>
        </p:nvSpPr>
        <p:spPr/>
        <p:txBody>
          <a:bodyPr/>
          <a:lstStyle/>
          <a:p>
            <a:fld id="{F8E5FEAE-2393-4031-B909-DB31E3BE2612}" type="slidenum">
              <a:rPr lang="en-US" smtClean="0"/>
              <a:t>72</a:t>
            </a:fld>
            <a:endParaRPr lang="en-US" dirty="0"/>
          </a:p>
        </p:txBody>
      </p:sp>
      <p:sp>
        <p:nvSpPr>
          <p:cNvPr id="4" name="Title 3">
            <a:extLst>
              <a:ext uri="{FF2B5EF4-FFF2-40B4-BE49-F238E27FC236}">
                <a16:creationId xmlns:a16="http://schemas.microsoft.com/office/drawing/2014/main" id="{7F792575-03DD-4AC4-9565-C987AC31BE06}"/>
              </a:ext>
            </a:extLst>
          </p:cNvPr>
          <p:cNvSpPr>
            <a:spLocks noGrp="1"/>
          </p:cNvSpPr>
          <p:nvPr>
            <p:ph type="title"/>
          </p:nvPr>
        </p:nvSpPr>
        <p:spPr/>
        <p:txBody>
          <a:bodyPr/>
          <a:lstStyle/>
          <a:p>
            <a:r>
              <a:rPr lang="en-US" dirty="0"/>
              <a:t>Market Study Findings</a:t>
            </a:r>
          </a:p>
        </p:txBody>
      </p:sp>
    </p:spTree>
    <p:extLst>
      <p:ext uri="{BB962C8B-B14F-4D97-AF65-F5344CB8AC3E}">
        <p14:creationId xmlns:p14="http://schemas.microsoft.com/office/powerpoint/2010/main" val="67111885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BCA004-C3CB-4FF5-80E9-FB715451FFE1}"/>
              </a:ext>
            </a:extLst>
          </p:cNvPr>
          <p:cNvSpPr>
            <a:spLocks noGrp="1"/>
          </p:cNvSpPr>
          <p:nvPr>
            <p:ph idx="1"/>
          </p:nvPr>
        </p:nvSpPr>
        <p:spPr/>
        <p:txBody>
          <a:bodyPr/>
          <a:lstStyle/>
          <a:p>
            <a:pPr marL="514350" indent="-514350">
              <a:buFont typeface="+mj-lt"/>
              <a:buAutoNum type="arabicPeriod"/>
            </a:pPr>
            <a:r>
              <a:rPr lang="en-GB" dirty="0"/>
              <a:t>What are some of the issues with offering processed products?</a:t>
            </a:r>
          </a:p>
          <a:p>
            <a:pPr marL="514350" indent="-514350">
              <a:buFont typeface="+mj-lt"/>
              <a:buAutoNum type="arabicPeriod"/>
            </a:pPr>
            <a:r>
              <a:rPr lang="en-GB" dirty="0"/>
              <a:t>What processed sweetpotato products are currently available in SSA?</a:t>
            </a:r>
          </a:p>
          <a:p>
            <a:pPr marL="514350" indent="-514350">
              <a:buFont typeface="+mj-lt"/>
              <a:buAutoNum type="arabicPeriod"/>
            </a:pPr>
            <a:r>
              <a:rPr lang="en-GB" dirty="0"/>
              <a:t>What are the potential profit-makers in processed sweetpotato products?</a:t>
            </a:r>
          </a:p>
        </p:txBody>
      </p:sp>
      <p:sp>
        <p:nvSpPr>
          <p:cNvPr id="3" name="Slide Number Placeholder 2">
            <a:extLst>
              <a:ext uri="{FF2B5EF4-FFF2-40B4-BE49-F238E27FC236}">
                <a16:creationId xmlns:a16="http://schemas.microsoft.com/office/drawing/2014/main" id="{38617EBC-4BE1-43C4-8B22-780C7A16DB6E}"/>
              </a:ext>
            </a:extLst>
          </p:cNvPr>
          <p:cNvSpPr>
            <a:spLocks noGrp="1"/>
          </p:cNvSpPr>
          <p:nvPr>
            <p:ph type="sldNum" sz="quarter" idx="11"/>
          </p:nvPr>
        </p:nvSpPr>
        <p:spPr/>
        <p:txBody>
          <a:bodyPr/>
          <a:lstStyle/>
          <a:p>
            <a:fld id="{F8E5FEAE-2393-4031-B909-DB31E3BE2612}" type="slidenum">
              <a:rPr lang="en-US" smtClean="0"/>
              <a:pPr/>
              <a:t>73</a:t>
            </a:fld>
            <a:endParaRPr lang="en-US" dirty="0"/>
          </a:p>
        </p:txBody>
      </p:sp>
    </p:spTree>
    <p:extLst>
      <p:ext uri="{BB962C8B-B14F-4D97-AF65-F5344CB8AC3E}">
        <p14:creationId xmlns:p14="http://schemas.microsoft.com/office/powerpoint/2010/main" val="354680733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a:t>Supply, quality, price, technical, and organizational concerns limit the production of processed sweetpotato.</a:t>
            </a:r>
          </a:p>
          <a:p>
            <a:pPr lvl="0"/>
            <a:r>
              <a:rPr lang="en-US"/>
              <a:t>Many processing techniques destroy much of the beta-carotene in sweetpotato; chips fetch a lower price than fresh sweetpotato, and storage losses can harm profitability.</a:t>
            </a:r>
          </a:p>
          <a:p>
            <a:pPr lvl="0"/>
            <a:r>
              <a:rPr lang="en-US"/>
              <a:t>Finding a target consumer and tailoring products, prices, and packaging to them increases the chances for profit.</a:t>
            </a:r>
          </a:p>
          <a:p>
            <a:pPr lvl="0"/>
            <a:r>
              <a:rPr lang="en-US"/>
              <a:t>Sweetpotato flour is more expensive than wheat flour, but studies show that consumers in SSA prefer baked goods made with some sweetpotato flour or puree, and sweetpotato goods are more nutritious.</a:t>
            </a:r>
          </a:p>
          <a:p>
            <a:pPr lvl="0"/>
            <a:r>
              <a:rPr lang="en-US"/>
              <a:t>Snacks, crackers, cereals, and juice are all potential profit-makers.</a:t>
            </a:r>
            <a:endParaRPr lang="en-US" dirty="0"/>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74</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a:t>Key Points</a:t>
            </a:r>
            <a:endParaRPr lang="en-US" dirty="0"/>
          </a:p>
        </p:txBody>
      </p:sp>
    </p:spTree>
    <p:extLst>
      <p:ext uri="{BB962C8B-B14F-4D97-AF65-F5344CB8AC3E}">
        <p14:creationId xmlns:p14="http://schemas.microsoft.com/office/powerpoint/2010/main" val="399458265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75</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Gender and Diversity Aspects of </a:t>
            </a:r>
            <a:r>
              <a:rPr lang="en-US" dirty="0" err="1"/>
              <a:t>Sweetpotato</a:t>
            </a:r>
            <a:r>
              <a:rPr lang="en-US" dirty="0"/>
              <a:t> Marketing and Entrepreneurship</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9</a:t>
            </a:r>
          </a:p>
          <a:p>
            <a:endParaRPr lang="en-US" dirty="0"/>
          </a:p>
        </p:txBody>
      </p:sp>
    </p:spTree>
    <p:extLst>
      <p:ext uri="{BB962C8B-B14F-4D97-AF65-F5344CB8AC3E}">
        <p14:creationId xmlns:p14="http://schemas.microsoft.com/office/powerpoint/2010/main" val="277458325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Describe the gender and diversity issues around </a:t>
            </a:r>
            <a:r>
              <a:rPr lang="en-US" dirty="0" err="1"/>
              <a:t>sweetpotato</a:t>
            </a:r>
            <a:r>
              <a:rPr lang="en-US" dirty="0"/>
              <a:t> marketing and entrepreneurship.</a:t>
            </a:r>
            <a:endParaRPr lang="en-US" b="1" dirty="0"/>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76</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86969289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B2048DB-0498-4018-AE10-EC32E5A5E95C}"/>
              </a:ext>
            </a:extLst>
          </p:cNvPr>
          <p:cNvSpPr>
            <a:spLocks noGrp="1"/>
          </p:cNvSpPr>
          <p:nvPr>
            <p:ph type="sldNum" sz="quarter" idx="10"/>
          </p:nvPr>
        </p:nvSpPr>
        <p:spPr/>
        <p:txBody>
          <a:bodyPr/>
          <a:lstStyle/>
          <a:p>
            <a:fld id="{F8E5FEAE-2393-4031-B909-DB31E3BE2612}" type="slidenum">
              <a:rPr lang="en-US" smtClean="0"/>
              <a:pPr/>
              <a:t>77</a:t>
            </a:fld>
            <a:endParaRPr lang="en-US" dirty="0"/>
          </a:p>
        </p:txBody>
      </p:sp>
      <p:sp>
        <p:nvSpPr>
          <p:cNvPr id="4" name="Title 3">
            <a:extLst>
              <a:ext uri="{FF2B5EF4-FFF2-40B4-BE49-F238E27FC236}">
                <a16:creationId xmlns:a16="http://schemas.microsoft.com/office/drawing/2014/main" id="{94656E6D-F2BF-4616-980C-10A86823071D}"/>
              </a:ext>
            </a:extLst>
          </p:cNvPr>
          <p:cNvSpPr>
            <a:spLocks noGrp="1"/>
          </p:cNvSpPr>
          <p:nvPr>
            <p:ph type="title"/>
          </p:nvPr>
        </p:nvSpPr>
        <p:spPr>
          <a:xfrm>
            <a:off x="5563791" y="365760"/>
            <a:ext cx="2949178" cy="1101090"/>
          </a:xfrm>
        </p:spPr>
        <p:txBody>
          <a:bodyPr/>
          <a:lstStyle/>
          <a:p>
            <a:r>
              <a:rPr lang="en-US" sz="2400"/>
              <a:t>Understanding Different Aspects of the Value Chain</a:t>
            </a:r>
            <a:endParaRPr lang="en-US" sz="2400" dirty="0"/>
          </a:p>
        </p:txBody>
      </p:sp>
      <p:sp>
        <p:nvSpPr>
          <p:cNvPr id="2" name="Content Placeholder 1">
            <a:extLst>
              <a:ext uri="{FF2B5EF4-FFF2-40B4-BE49-F238E27FC236}">
                <a16:creationId xmlns:a16="http://schemas.microsoft.com/office/drawing/2014/main" id="{C259EB22-D6F9-4265-88BD-7C7E59957348}"/>
              </a:ext>
            </a:extLst>
          </p:cNvPr>
          <p:cNvSpPr>
            <a:spLocks noGrp="1"/>
          </p:cNvSpPr>
          <p:nvPr>
            <p:ph idx="11"/>
          </p:nvPr>
        </p:nvSpPr>
        <p:spPr>
          <a:xfrm>
            <a:off x="5563394" y="1684420"/>
            <a:ext cx="3243722" cy="4354429"/>
          </a:xfrm>
        </p:spPr>
        <p:txBody>
          <a:bodyPr/>
          <a:lstStyle/>
          <a:p>
            <a:r>
              <a:rPr lang="en-US" sz="2200" dirty="0"/>
              <a:t>Who is involved</a:t>
            </a:r>
          </a:p>
          <a:p>
            <a:r>
              <a:rPr lang="en-US" sz="2200" dirty="0"/>
              <a:t>What these players do, how and when</a:t>
            </a:r>
          </a:p>
          <a:p>
            <a:r>
              <a:rPr lang="en-US" sz="2200" dirty="0"/>
              <a:t>What constraints they face</a:t>
            </a:r>
          </a:p>
          <a:p>
            <a:r>
              <a:rPr lang="en-US" sz="2200" dirty="0"/>
              <a:t>Who makes decisions</a:t>
            </a:r>
          </a:p>
          <a:p>
            <a:r>
              <a:rPr lang="en-US" sz="2200" dirty="0"/>
              <a:t>Who reaps what benefits</a:t>
            </a:r>
          </a:p>
          <a:p>
            <a:r>
              <a:rPr lang="en-US" sz="2200" dirty="0"/>
              <a:t>Decide what type of information to share, who with, and when</a:t>
            </a:r>
          </a:p>
        </p:txBody>
      </p:sp>
      <p:pic>
        <p:nvPicPr>
          <p:cNvPr id="10242" name="Picture 2" descr="https://lh4.googleusercontent.com/kelomEchG2h21uGDwY-ZXyM_DJ0dPful_xv3ne0ym42sV_ML7xPGfqb98NAUSmo1DbNwU_khjEZCjGGQc8I5nc2ooGp7B-AopBm7xH1UZNKSp2IIh66Z--5TTkPGXJnBqr5jT8Dl">
            <a:extLst>
              <a:ext uri="{FF2B5EF4-FFF2-40B4-BE49-F238E27FC236}">
                <a16:creationId xmlns:a16="http://schemas.microsoft.com/office/drawing/2014/main" id="{9BDEFDBF-2B1F-4193-A704-4167ACF84123}"/>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3461" r="13461"/>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961222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8B6C89-F2AC-4173-BCA7-247F69BA2DEF}"/>
              </a:ext>
            </a:extLst>
          </p:cNvPr>
          <p:cNvSpPr>
            <a:spLocks noGrp="1"/>
          </p:cNvSpPr>
          <p:nvPr>
            <p:ph type="title"/>
          </p:nvPr>
        </p:nvSpPr>
        <p:spPr>
          <a:xfrm>
            <a:off x="496490" y="365760"/>
            <a:ext cx="3149077" cy="929640"/>
          </a:xfrm>
        </p:spPr>
        <p:txBody>
          <a:bodyPr/>
          <a:lstStyle/>
          <a:p>
            <a:r>
              <a:rPr lang="en-US" sz="2400" dirty="0"/>
              <a:t>Under-represented Groups</a:t>
            </a:r>
          </a:p>
        </p:txBody>
      </p:sp>
      <p:sp>
        <p:nvSpPr>
          <p:cNvPr id="3" name="Slide Number Placeholder 2">
            <a:extLst>
              <a:ext uri="{FF2B5EF4-FFF2-40B4-BE49-F238E27FC236}">
                <a16:creationId xmlns:a16="http://schemas.microsoft.com/office/drawing/2014/main" id="{1B01F00B-232B-49A4-85F2-B0D255ED1286}"/>
              </a:ext>
            </a:extLst>
          </p:cNvPr>
          <p:cNvSpPr>
            <a:spLocks noGrp="1"/>
          </p:cNvSpPr>
          <p:nvPr>
            <p:ph type="sldNum" sz="quarter" idx="10"/>
          </p:nvPr>
        </p:nvSpPr>
        <p:spPr/>
        <p:txBody>
          <a:bodyPr/>
          <a:lstStyle/>
          <a:p>
            <a:fld id="{F8E5FEAE-2393-4031-B909-DB31E3BE2612}" type="slidenum">
              <a:rPr lang="en-US" smtClean="0"/>
              <a:t>78</a:t>
            </a:fld>
            <a:endParaRPr lang="en-US" dirty="0"/>
          </a:p>
        </p:txBody>
      </p:sp>
      <p:sp>
        <p:nvSpPr>
          <p:cNvPr id="2" name="Content Placeholder 1">
            <a:extLst>
              <a:ext uri="{FF2B5EF4-FFF2-40B4-BE49-F238E27FC236}">
                <a16:creationId xmlns:a16="http://schemas.microsoft.com/office/drawing/2014/main" id="{DC8AE65C-CC66-459F-B937-C39FD2885B1A}"/>
              </a:ext>
            </a:extLst>
          </p:cNvPr>
          <p:cNvSpPr>
            <a:spLocks noGrp="1"/>
          </p:cNvSpPr>
          <p:nvPr>
            <p:ph type="body" sz="quarter" idx="11"/>
          </p:nvPr>
        </p:nvSpPr>
        <p:spPr>
          <a:xfrm>
            <a:off x="372980" y="1466850"/>
            <a:ext cx="3272192" cy="4572000"/>
          </a:xfrm>
        </p:spPr>
        <p:txBody>
          <a:bodyPr/>
          <a:lstStyle/>
          <a:p>
            <a:r>
              <a:rPr lang="en-US" sz="2200" dirty="0"/>
              <a:t>What groups are under-represented, e.g. religious or ethnic groups, poorer populations, women</a:t>
            </a:r>
          </a:p>
          <a:p>
            <a:r>
              <a:rPr lang="en-US" sz="2200" dirty="0"/>
              <a:t>Why they are under-represented</a:t>
            </a:r>
          </a:p>
          <a:p>
            <a:r>
              <a:rPr lang="en-US" sz="2200" dirty="0"/>
              <a:t>What constraints this poses</a:t>
            </a:r>
          </a:p>
          <a:p>
            <a:r>
              <a:rPr lang="en-US" sz="2200" dirty="0"/>
              <a:t>Any potential remedies</a:t>
            </a:r>
          </a:p>
        </p:txBody>
      </p:sp>
      <p:pic>
        <p:nvPicPr>
          <p:cNvPr id="11266" name="Picture 2" descr="https://lh3.googleusercontent.com/02gY8-fWXNZdCoXGvYgAu0LLeLLns4bSksFZdAFqh8rWmjO0S0pVu_358XdQ1YImbI2_OKyT1-YEvV53bV5F-zuqtNSRNe4oRIoLTpiTNbnfpKZG7KKeXZuM7vTzJgPCV2S4Cz-s">
            <a:extLst>
              <a:ext uri="{FF2B5EF4-FFF2-40B4-BE49-F238E27FC236}">
                <a16:creationId xmlns:a16="http://schemas.microsoft.com/office/drawing/2014/main" id="{681DC76F-B329-4D9C-BBB5-5678025C7200}"/>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619" r="36483"/>
          <a:stretch/>
        </p:blipFill>
        <p:spPr bwMode="auto">
          <a:xfrm>
            <a:off x="3887390" y="0"/>
            <a:ext cx="5256609" cy="626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735385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66F10F-4167-4445-A7F1-A89094DADAD6}"/>
              </a:ext>
            </a:extLst>
          </p:cNvPr>
          <p:cNvSpPr>
            <a:spLocks noGrp="1"/>
          </p:cNvSpPr>
          <p:nvPr>
            <p:ph idx="1"/>
          </p:nvPr>
        </p:nvSpPr>
        <p:spPr/>
        <p:txBody>
          <a:bodyPr/>
          <a:lstStyle/>
          <a:p>
            <a:r>
              <a:rPr lang="en-US" dirty="0"/>
              <a:t>Development workers should be sensitive to male control of the land.</a:t>
            </a:r>
          </a:p>
          <a:p>
            <a:r>
              <a:rPr lang="en-US" dirty="0"/>
              <a:t>Involve men in decision making even when they are not directly involved in labour.</a:t>
            </a:r>
          </a:p>
          <a:p>
            <a:endParaRPr lang="en-US" dirty="0"/>
          </a:p>
        </p:txBody>
      </p:sp>
      <p:sp>
        <p:nvSpPr>
          <p:cNvPr id="3" name="Slide Number Placeholder 2">
            <a:extLst>
              <a:ext uri="{FF2B5EF4-FFF2-40B4-BE49-F238E27FC236}">
                <a16:creationId xmlns:a16="http://schemas.microsoft.com/office/drawing/2014/main" id="{4A011772-2AA9-4973-B25B-96EEA8CE2B94}"/>
              </a:ext>
            </a:extLst>
          </p:cNvPr>
          <p:cNvSpPr>
            <a:spLocks noGrp="1"/>
          </p:cNvSpPr>
          <p:nvPr>
            <p:ph type="sldNum" sz="quarter" idx="10"/>
          </p:nvPr>
        </p:nvSpPr>
        <p:spPr/>
        <p:txBody>
          <a:bodyPr/>
          <a:lstStyle/>
          <a:p>
            <a:fld id="{F8E5FEAE-2393-4031-B909-DB31E3BE2612}" type="slidenum">
              <a:rPr lang="en-US" smtClean="0"/>
              <a:t>79</a:t>
            </a:fld>
            <a:endParaRPr lang="en-US" dirty="0"/>
          </a:p>
        </p:txBody>
      </p:sp>
      <p:sp>
        <p:nvSpPr>
          <p:cNvPr id="4" name="Title 3">
            <a:extLst>
              <a:ext uri="{FF2B5EF4-FFF2-40B4-BE49-F238E27FC236}">
                <a16:creationId xmlns:a16="http://schemas.microsoft.com/office/drawing/2014/main" id="{614A95BF-9827-43FF-9060-BCFC6FBDBD3C}"/>
              </a:ext>
            </a:extLst>
          </p:cNvPr>
          <p:cNvSpPr>
            <a:spLocks noGrp="1"/>
          </p:cNvSpPr>
          <p:nvPr>
            <p:ph type="title"/>
          </p:nvPr>
        </p:nvSpPr>
        <p:spPr/>
        <p:txBody>
          <a:bodyPr/>
          <a:lstStyle/>
          <a:p>
            <a:r>
              <a:rPr lang="en-US" dirty="0"/>
              <a:t>Sensitivity Measures</a:t>
            </a:r>
          </a:p>
        </p:txBody>
      </p:sp>
    </p:spTree>
    <p:extLst>
      <p:ext uri="{BB962C8B-B14F-4D97-AF65-F5344CB8AC3E}">
        <p14:creationId xmlns:p14="http://schemas.microsoft.com/office/powerpoint/2010/main" val="2037843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28650" y="1542992"/>
            <a:ext cx="7886700" cy="4633971"/>
          </a:xfrm>
        </p:spPr>
        <p:txBody>
          <a:bodyPr/>
          <a:lstStyle/>
          <a:p>
            <a:pPr lvl="0"/>
            <a:r>
              <a:rPr lang="en-US" dirty="0"/>
              <a:t>Describe </a:t>
            </a:r>
            <a:r>
              <a:rPr lang="en-US" dirty="0" err="1"/>
              <a:t>sweetpotato</a:t>
            </a:r>
            <a:r>
              <a:rPr lang="en-US" dirty="0"/>
              <a:t> supply chains, both locally and internationally, and explain why they are usually short.</a:t>
            </a:r>
          </a:p>
          <a:p>
            <a:pPr lvl="0"/>
            <a:r>
              <a:rPr lang="en-US" dirty="0"/>
              <a:t>Identify the players in the </a:t>
            </a:r>
            <a:r>
              <a:rPr lang="en-US" dirty="0" err="1"/>
              <a:t>sweetpotato</a:t>
            </a:r>
            <a:r>
              <a:rPr lang="en-US" dirty="0"/>
              <a:t> supply chain.</a:t>
            </a:r>
          </a:p>
          <a:p>
            <a:pPr lvl="0"/>
            <a:r>
              <a:rPr lang="en-US" dirty="0"/>
              <a:t>List the characteristics urban consumers in SSA use when choosing </a:t>
            </a:r>
            <a:r>
              <a:rPr lang="en-US" dirty="0" err="1"/>
              <a:t>sweetpotato</a:t>
            </a:r>
            <a:r>
              <a:rPr lang="en-US" dirty="0"/>
              <a:t>.</a:t>
            </a:r>
          </a:p>
          <a:p>
            <a:pPr lvl="0"/>
            <a:r>
              <a:rPr lang="en-US" dirty="0"/>
              <a:t>Explain why consumers fear damaged produce.</a:t>
            </a:r>
          </a:p>
          <a:p>
            <a:pPr lvl="0"/>
            <a:r>
              <a:rPr lang="en-US" dirty="0"/>
              <a:t>Describe unfilled market openings for </a:t>
            </a:r>
            <a:r>
              <a:rPr lang="en-US" dirty="0" err="1"/>
              <a:t>sweetpotato</a:t>
            </a:r>
            <a:r>
              <a:rPr lang="en-US" dirty="0"/>
              <a:t> chips or flour, or for roots kept fresh with economical storage technologies.</a:t>
            </a:r>
          </a:p>
          <a:p>
            <a:pPr lvl="0"/>
            <a:r>
              <a:rPr lang="en-US" dirty="0"/>
              <a:t>Explain barriers to trade and conditions that cause rough handling and product damage.</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8</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424065343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ED36E7-31C8-42EB-9BFB-65278A4D86BD}"/>
              </a:ext>
            </a:extLst>
          </p:cNvPr>
          <p:cNvSpPr>
            <a:spLocks noGrp="1"/>
          </p:cNvSpPr>
          <p:nvPr>
            <p:ph idx="1"/>
          </p:nvPr>
        </p:nvSpPr>
        <p:spPr/>
        <p:txBody>
          <a:bodyPr/>
          <a:lstStyle/>
          <a:p>
            <a:pPr marL="514350" indent="-514350">
              <a:buFont typeface="+mj-lt"/>
              <a:buAutoNum type="arabicPeriod"/>
            </a:pPr>
            <a:r>
              <a:rPr lang="en-GB" dirty="0"/>
              <a:t>Before deciding what type of information to share, who with and when, that kind of information should be collected?</a:t>
            </a:r>
          </a:p>
        </p:txBody>
      </p:sp>
      <p:sp>
        <p:nvSpPr>
          <p:cNvPr id="3" name="Slide Number Placeholder 2">
            <a:extLst>
              <a:ext uri="{FF2B5EF4-FFF2-40B4-BE49-F238E27FC236}">
                <a16:creationId xmlns:a16="http://schemas.microsoft.com/office/drawing/2014/main" id="{5FCC8B54-4183-467B-920A-6CE56D3A4B78}"/>
              </a:ext>
            </a:extLst>
          </p:cNvPr>
          <p:cNvSpPr>
            <a:spLocks noGrp="1"/>
          </p:cNvSpPr>
          <p:nvPr>
            <p:ph type="sldNum" sz="quarter" idx="11"/>
          </p:nvPr>
        </p:nvSpPr>
        <p:spPr/>
        <p:txBody>
          <a:bodyPr/>
          <a:lstStyle/>
          <a:p>
            <a:fld id="{F8E5FEAE-2393-4031-B909-DB31E3BE2612}" type="slidenum">
              <a:rPr lang="en-US" smtClean="0"/>
              <a:pPr/>
              <a:t>80</a:t>
            </a:fld>
            <a:endParaRPr lang="en-US" dirty="0"/>
          </a:p>
        </p:txBody>
      </p:sp>
    </p:spTree>
    <p:extLst>
      <p:ext uri="{BB962C8B-B14F-4D97-AF65-F5344CB8AC3E}">
        <p14:creationId xmlns:p14="http://schemas.microsoft.com/office/powerpoint/2010/main" val="91998950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Development workers must understand the roles people play in the sweetpotato value chain, including decision makers and beneficiaries.</a:t>
            </a:r>
          </a:p>
          <a:p>
            <a:pPr lvl="0"/>
            <a:r>
              <a:rPr lang="en-US" dirty="0"/>
              <a:t>If some groups are under-represented, advocates should try to find out why and remedy the cause.</a:t>
            </a:r>
          </a:p>
          <a:p>
            <a:pPr lvl="0"/>
            <a:r>
              <a:rPr lang="en-US" dirty="0"/>
              <a:t>Development workers should be sensitive to male control and involve men in decision making even when they are not directly involved in labor.</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81</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a:t>Key Points</a:t>
            </a:r>
            <a:endParaRPr lang="en-US" dirty="0"/>
          </a:p>
        </p:txBody>
      </p:sp>
    </p:spTree>
    <p:extLst>
      <p:ext uri="{BB962C8B-B14F-4D97-AF65-F5344CB8AC3E}">
        <p14:creationId xmlns:p14="http://schemas.microsoft.com/office/powerpoint/2010/main" val="419235905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p:txBody>
          <a:bodyPr/>
          <a:lstStyle/>
          <a:p>
            <a:r>
              <a:rPr lang="en-GB" dirty="0"/>
              <a:t>This activity is designed to be carried out in the field.</a:t>
            </a:r>
          </a:p>
          <a:p>
            <a:r>
              <a:rPr lang="en-GB" dirty="0"/>
              <a:t>Follow the instructions from your facilitator.</a:t>
            </a:r>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GB" dirty="0"/>
              <a:t>Market Trip</a:t>
            </a:r>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383164355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p:txBody>
          <a:bodyPr/>
          <a:lstStyle/>
          <a:p>
            <a:r>
              <a:rPr lang="en-GB" dirty="0"/>
              <a:t>Using the case study provided, work out the profit margins at each stage of the value chain.</a:t>
            </a:r>
          </a:p>
          <a:p>
            <a:r>
              <a:rPr lang="en-GB" dirty="0"/>
              <a:t>You have 45 minutes.</a:t>
            </a:r>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US" dirty="0"/>
              <a:t>Calculating Your Profit Margin</a:t>
            </a:r>
            <a:endParaRPr lang="en-GB" dirty="0"/>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83</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66994866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p:txBody>
          <a:bodyPr/>
          <a:lstStyle/>
          <a:p>
            <a:r>
              <a:rPr lang="en-GB" dirty="0"/>
              <a:t>With the other members of the team, brainstorm the key aspects of marketing.</a:t>
            </a:r>
          </a:p>
          <a:p>
            <a:r>
              <a:rPr lang="en-GB" dirty="0"/>
              <a:t>Roleplay a typical market scene with people buying and selling sweetpotato roots.</a:t>
            </a:r>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GB" dirty="0"/>
              <a:t>The Five Pillars of Marketing</a:t>
            </a:r>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84</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3049395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641F74E-87EB-4787-8B37-D6FACF7FA9E8}"/>
              </a:ext>
            </a:extLst>
          </p:cNvPr>
          <p:cNvSpPr>
            <a:spLocks noGrp="1"/>
          </p:cNvSpPr>
          <p:nvPr>
            <p:ph idx="1"/>
          </p:nvPr>
        </p:nvSpPr>
        <p:spPr/>
        <p:txBody>
          <a:bodyPr/>
          <a:lstStyle/>
          <a:p>
            <a:r>
              <a:rPr lang="en-US" dirty="0"/>
              <a:t>The Supply chain for sweetpotato is typically short, internationally and in SSA.  This is due to: </a:t>
            </a:r>
          </a:p>
          <a:p>
            <a:pPr lvl="1"/>
            <a:r>
              <a:rPr lang="en-US" dirty="0"/>
              <a:t>Bulkiness of crop</a:t>
            </a:r>
          </a:p>
          <a:p>
            <a:pPr lvl="1"/>
            <a:r>
              <a:rPr lang="en-US" dirty="0"/>
              <a:t>Short shelf life</a:t>
            </a:r>
          </a:p>
          <a:p>
            <a:pPr lvl="1"/>
            <a:r>
              <a:rPr lang="en-US" dirty="0"/>
              <a:t>Low value/profitability</a:t>
            </a:r>
          </a:p>
          <a:p>
            <a:r>
              <a:rPr lang="en-US" dirty="0"/>
              <a:t>Some supply chain variations are:</a:t>
            </a:r>
          </a:p>
          <a:p>
            <a:pPr lvl="1"/>
            <a:r>
              <a:rPr lang="en-US" dirty="0"/>
              <a:t>Farmers -&gt; traders -&gt; consumers</a:t>
            </a:r>
          </a:p>
          <a:p>
            <a:pPr lvl="1"/>
            <a:r>
              <a:rPr lang="en-US" dirty="0"/>
              <a:t>Farmers -&gt; consumers</a:t>
            </a:r>
          </a:p>
          <a:p>
            <a:pPr lvl="1"/>
            <a:r>
              <a:rPr lang="en-US" dirty="0"/>
              <a:t>Traders -&gt; consumers</a:t>
            </a:r>
          </a:p>
          <a:p>
            <a:pPr lvl="1"/>
            <a:r>
              <a:rPr lang="en-US" dirty="0"/>
              <a:t>Farmer -&gt; agents -&gt; trader -&gt; consumer</a:t>
            </a:r>
          </a:p>
          <a:p>
            <a:pPr lvl="2"/>
            <a:r>
              <a:rPr lang="en-US" dirty="0"/>
              <a:t>Agents in the field locate sweetpotato and bulk it in convenient location</a:t>
            </a:r>
          </a:p>
        </p:txBody>
      </p:sp>
      <p:sp>
        <p:nvSpPr>
          <p:cNvPr id="3" name="Slide Number Placeholder 2">
            <a:extLst>
              <a:ext uri="{FF2B5EF4-FFF2-40B4-BE49-F238E27FC236}">
                <a16:creationId xmlns:a16="http://schemas.microsoft.com/office/drawing/2014/main" id="{72029A34-72E2-4176-8050-5EEC43E581AA}"/>
              </a:ext>
            </a:extLst>
          </p:cNvPr>
          <p:cNvSpPr>
            <a:spLocks noGrp="1"/>
          </p:cNvSpPr>
          <p:nvPr>
            <p:ph type="sldNum" sz="quarter" idx="10"/>
          </p:nvPr>
        </p:nvSpPr>
        <p:spPr/>
        <p:txBody>
          <a:bodyPr/>
          <a:lstStyle/>
          <a:p>
            <a:fld id="{F8E5FEAE-2393-4031-B909-DB31E3BE2612}" type="slidenum">
              <a:rPr lang="en-US" smtClean="0"/>
              <a:t>9</a:t>
            </a:fld>
            <a:endParaRPr lang="en-US" dirty="0"/>
          </a:p>
        </p:txBody>
      </p:sp>
      <p:sp>
        <p:nvSpPr>
          <p:cNvPr id="4" name="Title 3">
            <a:extLst>
              <a:ext uri="{FF2B5EF4-FFF2-40B4-BE49-F238E27FC236}">
                <a16:creationId xmlns:a16="http://schemas.microsoft.com/office/drawing/2014/main" id="{8C271554-2DA9-4FF2-9C6A-04DBCC790AC2}"/>
              </a:ext>
            </a:extLst>
          </p:cNvPr>
          <p:cNvSpPr>
            <a:spLocks noGrp="1"/>
          </p:cNvSpPr>
          <p:nvPr>
            <p:ph type="title"/>
          </p:nvPr>
        </p:nvSpPr>
        <p:spPr/>
        <p:txBody>
          <a:bodyPr/>
          <a:lstStyle/>
          <a:p>
            <a:r>
              <a:rPr lang="en-US" dirty="0"/>
              <a:t>Supply Chain for Sweetpotato</a:t>
            </a:r>
          </a:p>
        </p:txBody>
      </p:sp>
    </p:spTree>
    <p:extLst>
      <p:ext uri="{BB962C8B-B14F-4D97-AF65-F5344CB8AC3E}">
        <p14:creationId xmlns:p14="http://schemas.microsoft.com/office/powerpoint/2010/main" val="226742798"/>
      </p:ext>
    </p:extLst>
  </p:cSld>
  <p:clrMapOvr>
    <a:masterClrMapping/>
  </p:clrMapOvr>
</p:sld>
</file>

<file path=ppt/theme/theme1.xml><?xml version="1.0" encoding="utf-8"?>
<a:theme xmlns:a="http://schemas.openxmlformats.org/drawingml/2006/main" name="Office Theme">
  <a:themeElements>
    <a:clrScheme name="CIP-1">
      <a:dk1>
        <a:sysClr val="windowText" lastClr="000000"/>
      </a:dk1>
      <a:lt1>
        <a:sysClr val="window" lastClr="FFFFFF"/>
      </a:lt1>
      <a:dk2>
        <a:srgbClr val="44546A"/>
      </a:dk2>
      <a:lt2>
        <a:srgbClr val="E7E6E6"/>
      </a:lt2>
      <a:accent1>
        <a:srgbClr val="CF1F4D"/>
      </a:accent1>
      <a:accent2>
        <a:srgbClr val="F59A1E"/>
      </a:accent2>
      <a:accent3>
        <a:srgbClr val="A5A5A5"/>
      </a:accent3>
      <a:accent4>
        <a:srgbClr val="FAB414"/>
      </a:accent4>
      <a:accent5>
        <a:srgbClr val="2600FF"/>
      </a:accent5>
      <a:accent6>
        <a:srgbClr val="A6CE3A"/>
      </a:accent6>
      <a:hlink>
        <a:srgbClr val="DE26FF"/>
      </a:hlink>
      <a:folHlink>
        <a:srgbClr val="C70CE8"/>
      </a:folHlink>
    </a:clrScheme>
    <a:fontScheme name="Custom 2">
      <a:majorFont>
        <a:latin typeface="Century Gothic"/>
        <a:ea typeface=""/>
        <a:cs typeface=""/>
      </a:majorFont>
      <a:minorFont>
        <a:latin typeface="Century Gothi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28006</TotalTime>
  <Words>4710</Words>
  <Application>Microsoft Office PowerPoint</Application>
  <PresentationFormat>On-screen Show (4:3)</PresentationFormat>
  <Paragraphs>606</Paragraphs>
  <Slides>84</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84</vt:i4>
      </vt:variant>
    </vt:vector>
  </HeadingPairs>
  <TitlesOfParts>
    <vt:vector size="93" baseType="lpstr">
      <vt:lpstr>Arial</vt:lpstr>
      <vt:lpstr>Cabin</vt:lpstr>
      <vt:lpstr>Calibri</vt:lpstr>
      <vt:lpstr>Century Gothic</vt:lpstr>
      <vt:lpstr>Poppins</vt:lpstr>
      <vt:lpstr>Times New Roman</vt:lpstr>
      <vt:lpstr>Zilla Slab</vt:lpstr>
      <vt:lpstr>Zilla Slab Light</vt:lpstr>
      <vt:lpstr>Office Theme</vt:lpstr>
      <vt:lpstr>Important!</vt:lpstr>
      <vt:lpstr>Legend</vt:lpstr>
      <vt:lpstr>Legal </vt:lpstr>
      <vt:lpstr>Everything You Ever Wanted to Know About Sweetpotato</vt:lpstr>
      <vt:lpstr>Introduction</vt:lpstr>
      <vt:lpstr>Welcome</vt:lpstr>
      <vt:lpstr>Marketing of Fresh Sweetpotato Roots in Sub-Saharan Africa</vt:lpstr>
      <vt:lpstr>Objectives</vt:lpstr>
      <vt:lpstr>Supply Chain for Sweetpotato</vt:lpstr>
      <vt:lpstr>Marketing of Fresh Sweetpotato Roots in SSA</vt:lpstr>
      <vt:lpstr>Preferred Consumer Characteristics</vt:lpstr>
      <vt:lpstr>Unfilled Market Opening</vt:lpstr>
      <vt:lpstr>Barriers to Trade</vt:lpstr>
      <vt:lpstr>Involving Traders to Build Market and Value Chain</vt:lpstr>
      <vt:lpstr>PowerPoint Presentation</vt:lpstr>
      <vt:lpstr>Key Points</vt:lpstr>
      <vt:lpstr>Key Points</vt:lpstr>
      <vt:lpstr>Marketing and Market Orientation</vt:lpstr>
      <vt:lpstr>Objectives</vt:lpstr>
      <vt:lpstr>Marketing Essentials</vt:lpstr>
      <vt:lpstr>Marketing Essentials (cont.)</vt:lpstr>
      <vt:lpstr>Contrasting Aspects of Orientation</vt:lpstr>
      <vt:lpstr>Managing A Market-Oriented Business</vt:lpstr>
      <vt:lpstr>PowerPoint Presentation</vt:lpstr>
      <vt:lpstr>Key Points</vt:lpstr>
      <vt:lpstr>Entrepreneurship</vt:lpstr>
      <vt:lpstr>Objectives</vt:lpstr>
      <vt:lpstr>Entrepreneurship </vt:lpstr>
      <vt:lpstr>Traits of successful Entrepreneurs</vt:lpstr>
      <vt:lpstr>Traits of successful Entrepreneurs (cont.)</vt:lpstr>
      <vt:lpstr>How to Be an Entrepreneur</vt:lpstr>
      <vt:lpstr>Role Entrepreneurs Play in Economy </vt:lpstr>
      <vt:lpstr>PowerPoint Presentation</vt:lpstr>
      <vt:lpstr>Key Points</vt:lpstr>
      <vt:lpstr>Understanding the Five Pillars (5P’s) of Marketing: Product, Price, Place, Promotion, People</vt:lpstr>
      <vt:lpstr>Objectives</vt:lpstr>
      <vt:lpstr>Product</vt:lpstr>
      <vt:lpstr>Price</vt:lpstr>
      <vt:lpstr>Place</vt:lpstr>
      <vt:lpstr>Promotion</vt:lpstr>
      <vt:lpstr>People</vt:lpstr>
      <vt:lpstr>PowerPoint Presentation</vt:lpstr>
      <vt:lpstr>Key Points</vt:lpstr>
      <vt:lpstr>Exploring Your Sweetpotato Market Value Chain</vt:lpstr>
      <vt:lpstr>Objectives</vt:lpstr>
      <vt:lpstr>PowerPoint Presentation</vt:lpstr>
      <vt:lpstr>Roles of Different Actors in Value Chain</vt:lpstr>
      <vt:lpstr>Roles of Different Actors in Value Chain (cont.)</vt:lpstr>
      <vt:lpstr>Additional Actors</vt:lpstr>
      <vt:lpstr>Linking in the Value Chain</vt:lpstr>
      <vt:lpstr>Key Opportunities to Improve Market Value Chain </vt:lpstr>
      <vt:lpstr>Participatory Market Chain Approach (PMCA)</vt:lpstr>
      <vt:lpstr>PowerPoint Presentation</vt:lpstr>
      <vt:lpstr>Key Points</vt:lpstr>
      <vt:lpstr>Key Points</vt:lpstr>
      <vt:lpstr>Why Work as a Group to Market Your Sweetpotato?</vt:lpstr>
      <vt:lpstr>Objectives</vt:lpstr>
      <vt:lpstr>Advantages to Working As A Group (5 P’s of Marketing)</vt:lpstr>
      <vt:lpstr>Problems with Long-term Contracts </vt:lpstr>
      <vt:lpstr>PowerPoint Presentation</vt:lpstr>
      <vt:lpstr>Key Points</vt:lpstr>
      <vt:lpstr>Can You Make A Profit from Selling Fresh Sweetpotato Roots?</vt:lpstr>
      <vt:lpstr>Objectives</vt:lpstr>
      <vt:lpstr>Training Farmers</vt:lpstr>
      <vt:lpstr>Farmers Calculate Production Cost (cont.)</vt:lpstr>
      <vt:lpstr>Mozambique Case Study</vt:lpstr>
      <vt:lpstr>PowerPoint Presentation</vt:lpstr>
      <vt:lpstr>Key Points</vt:lpstr>
      <vt:lpstr>When Does It Make Sense to Develop A Processed Product?</vt:lpstr>
      <vt:lpstr>Objectives</vt:lpstr>
      <vt:lpstr>Issues with Processed Products</vt:lpstr>
      <vt:lpstr>Market Study Findings</vt:lpstr>
      <vt:lpstr>PowerPoint Presentation</vt:lpstr>
      <vt:lpstr>Key Points</vt:lpstr>
      <vt:lpstr>Gender and Diversity Aspects of Sweetpotato Marketing and Entrepreneurship</vt:lpstr>
      <vt:lpstr>Objectives</vt:lpstr>
      <vt:lpstr>Understanding Different Aspects of the Value Chain</vt:lpstr>
      <vt:lpstr>Under-represented Groups</vt:lpstr>
      <vt:lpstr>Sensitivity Measures</vt:lpstr>
      <vt:lpstr>PowerPoint Presentation</vt:lpstr>
      <vt:lpstr>Key Points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Cody Jackson</dc:creator>
  <cp:lastModifiedBy>Kat</cp:lastModifiedBy>
  <cp:revision>1056</cp:revision>
  <dcterms:created xsi:type="dcterms:W3CDTF">2017-08-08T20:14:18Z</dcterms:created>
  <dcterms:modified xsi:type="dcterms:W3CDTF">2018-10-26T21:54:13Z</dcterms:modified>
</cp:coreProperties>
</file>