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5" r:id="rId1"/>
  </p:sldMasterIdLst>
  <p:notesMasterIdLst>
    <p:notesMasterId r:id="rId24"/>
  </p:notesMasterIdLst>
  <p:sldIdLst>
    <p:sldId id="529" r:id="rId2"/>
    <p:sldId id="291" r:id="rId3"/>
    <p:sldId id="539" r:id="rId4"/>
    <p:sldId id="538" r:id="rId5"/>
    <p:sldId id="257" r:id="rId6"/>
    <p:sldId id="266" r:id="rId7"/>
    <p:sldId id="536" r:id="rId8"/>
    <p:sldId id="537" r:id="rId9"/>
    <p:sldId id="262" r:id="rId10"/>
    <p:sldId id="284" r:id="rId11"/>
    <p:sldId id="285" r:id="rId12"/>
    <p:sldId id="286" r:id="rId13"/>
    <p:sldId id="287" r:id="rId14"/>
    <p:sldId id="543" r:id="rId15"/>
    <p:sldId id="292" r:id="rId16"/>
    <p:sldId id="545" r:id="rId17"/>
    <p:sldId id="530" r:id="rId18"/>
    <p:sldId id="533" r:id="rId19"/>
    <p:sldId id="298" r:id="rId20"/>
    <p:sldId id="540" r:id="rId21"/>
    <p:sldId id="531" r:id="rId22"/>
    <p:sldId id="688" r:id="rId23"/>
  </p:sldIdLst>
  <p:sldSz cx="9144000" cy="5143500" type="screen16x9"/>
  <p:notesSz cx="6858000" cy="9144000"/>
  <p:custDataLst>
    <p:tags r:id="rId25"/>
  </p:custDataLst>
  <p:defaultTextStyle>
    <a:defPPr>
      <a:defRPr lang="en-US"/>
    </a:defPPr>
    <a:lvl1pPr marL="0" algn="l" defTabSz="34289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34289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34289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34289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34289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34289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34289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34289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342892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55801"/>
    <a:srgbClr val="000080"/>
    <a:srgbClr val="FFCCCC"/>
    <a:srgbClr val="FF9999"/>
    <a:srgbClr val="FF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16" autoAdjust="0"/>
    <p:restoredTop sz="93792" autoAdjust="0"/>
  </p:normalViewPr>
  <p:slideViewPr>
    <p:cSldViewPr snapToGrid="0">
      <p:cViewPr varScale="1">
        <p:scale>
          <a:sx n="84" d="100"/>
          <a:sy n="84" d="100"/>
        </p:scale>
        <p:origin x="764" y="64"/>
      </p:cViewPr>
      <p:guideLst>
        <p:guide orient="horz" pos="2160"/>
        <p:guide pos="384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5999AA-534E-C34E-93F5-6185D861C96F}" type="datetimeFigureOut">
              <a:rPr lang="en-US" smtClean="0"/>
              <a:t>3/27/2021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6DED74-2BE8-C740-9B09-27E1FA0146D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41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4289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892" algn="l" defTabSz="34289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783" algn="l" defTabSz="34289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675" algn="l" defTabSz="34289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566" algn="l" defTabSz="34289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457" algn="l" defTabSz="34289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348" algn="l" defTabSz="34289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240" algn="l" defTabSz="34289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132" algn="l" defTabSz="342892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6DED74-2BE8-C740-9B09-27E1FA0146D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462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6DED74-2BE8-C740-9B09-27E1FA0146D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28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6DED74-2BE8-C740-9B09-27E1FA0146D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88151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D6DED74-2BE8-C740-9B09-27E1FA0146D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873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tiff"/><Relationship Id="rId13" Type="http://schemas.openxmlformats.org/officeDocument/2006/relationships/image" Target="../media/image12.jpeg"/><Relationship Id="rId18" Type="http://schemas.openxmlformats.org/officeDocument/2006/relationships/hyperlink" Target="https://animalhealthmetrics.org/" TargetMode="External"/><Relationship Id="rId3" Type="http://schemas.openxmlformats.org/officeDocument/2006/relationships/image" Target="../media/image2.png"/><Relationship Id="rId21" Type="http://schemas.openxmlformats.org/officeDocument/2006/relationships/image" Target="../media/image19.tiff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tiff"/><Relationship Id="rId2" Type="http://schemas.openxmlformats.org/officeDocument/2006/relationships/image" Target="../media/image1.tiff"/><Relationship Id="rId16" Type="http://schemas.openxmlformats.org/officeDocument/2006/relationships/image" Target="../media/image15.jpeg"/><Relationship Id="rId20" Type="http://schemas.openxmlformats.org/officeDocument/2006/relationships/image" Target="../media/image18.tif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5" Type="http://schemas.openxmlformats.org/officeDocument/2006/relationships/image" Target="../media/image14.png"/><Relationship Id="rId10" Type="http://schemas.openxmlformats.org/officeDocument/2006/relationships/image" Target="../media/image9.jpeg"/><Relationship Id="rId19" Type="http://schemas.openxmlformats.org/officeDocument/2006/relationships/image" Target="../media/image17.png"/><Relationship Id="rId4" Type="http://schemas.openxmlformats.org/officeDocument/2006/relationships/image" Target="../media/image3.jpeg"/><Relationship Id="rId9" Type="http://schemas.openxmlformats.org/officeDocument/2006/relationships/image" Target="../media/image8.png"/><Relationship Id="rId14" Type="http://schemas.openxmlformats.org/officeDocument/2006/relationships/image" Target="../media/image13.tiff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16.tif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16.tif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16.tif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16.tif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16.tif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16.tif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16.tif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16.tif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16.tif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16.tif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16.tif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16.tif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hyperlink" Target="https://animalhealthmetrics.org/" TargetMode="External"/><Relationship Id="rId2" Type="http://schemas.openxmlformats.org/officeDocument/2006/relationships/image" Target="../media/image16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40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2" name="Rectangle 11"/>
          <p:cNvSpPr/>
          <p:nvPr userDrawn="1"/>
        </p:nvSpPr>
        <p:spPr>
          <a:xfrm>
            <a:off x="0" y="4680455"/>
            <a:ext cx="9144000" cy="463047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40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2892016" y="4166141"/>
            <a:ext cx="3208421" cy="931022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algn="ctr"/>
            <a:r>
              <a:rPr lang="en-US" sz="1400" i="1" baseline="0" dirty="0"/>
              <a:t>Global Burden of Animal Disease Ethiopia case study inception workshop </a:t>
            </a:r>
          </a:p>
          <a:p>
            <a:pPr algn="ctr"/>
            <a:r>
              <a:rPr lang="en-US" sz="1400" i="1" baseline="0" dirty="0"/>
              <a:t>ILRI Campus, Addis Ababa, and Virtual</a:t>
            </a:r>
          </a:p>
          <a:p>
            <a:pPr algn="ctr"/>
            <a:r>
              <a:rPr lang="en-US" sz="1400" i="1" baseline="0" dirty="0"/>
              <a:t>March 18,  2021</a:t>
            </a:r>
            <a:endParaRPr lang="en-US" sz="1400" i="1" dirty="0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B018D3D-7881-D243-BFD1-375BB41DA68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321" y="517937"/>
            <a:ext cx="1385684" cy="571127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43218" y="55457"/>
            <a:ext cx="1131764" cy="392991"/>
          </a:xfrm>
          <a:prstGeom prst="rect">
            <a:avLst/>
          </a:prstGeom>
        </p:spPr>
      </p:pic>
      <p:pic>
        <p:nvPicPr>
          <p:cNvPr id="29" name="Picture 28" descr="hautrapport"/>
          <p:cNvPicPr/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346" y="55457"/>
            <a:ext cx="916942" cy="38554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30" name="Picture 29" descr="logo_red_72dpi_2100x420px.jpg"/>
          <p:cNvPicPr/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05973" y="55459"/>
            <a:ext cx="1882140" cy="385286"/>
          </a:xfrm>
          <a:prstGeom prst="rect">
            <a:avLst/>
          </a:prstGeom>
        </p:spPr>
      </p:pic>
      <p:pic>
        <p:nvPicPr>
          <p:cNvPr id="32" name="Picture 31" descr="Murdoch_Port_RGB_1200px.jpg"/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22581" y="546111"/>
            <a:ext cx="697679" cy="567445"/>
          </a:xfrm>
          <a:prstGeom prst="rect">
            <a:avLst/>
          </a:prstGeom>
        </p:spPr>
      </p:pic>
      <p:pic>
        <p:nvPicPr>
          <p:cNvPr id="33" name="Picture 32"/>
          <p:cNvPicPr/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65292" y="684991"/>
            <a:ext cx="1034180" cy="313562"/>
          </a:xfrm>
          <a:prstGeom prst="rect">
            <a:avLst/>
          </a:prstGeom>
        </p:spPr>
      </p:pic>
      <p:pic>
        <p:nvPicPr>
          <p:cNvPr id="34" name="Picture 33"/>
          <p:cNvPicPr/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8116" y="599184"/>
            <a:ext cx="500129" cy="408632"/>
          </a:xfrm>
          <a:prstGeom prst="rect">
            <a:avLst/>
          </a:prstGeom>
        </p:spPr>
      </p:pic>
      <p:pic>
        <p:nvPicPr>
          <p:cNvPr id="35" name="Picture 34"/>
          <p:cNvPicPr/>
          <p:nvPr userDrawn="1"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6227" y="583275"/>
            <a:ext cx="385242" cy="443828"/>
          </a:xfrm>
          <a:prstGeom prst="rect">
            <a:avLst/>
          </a:prstGeom>
        </p:spPr>
      </p:pic>
      <p:pic>
        <p:nvPicPr>
          <p:cNvPr id="37" name="Picture 4" descr="University of Guelph logotype stacked on two lines"/>
          <p:cNvPicPr>
            <a:picLocks noChangeAspect="1" noChangeArrowheads="1"/>
          </p:cNvPicPr>
          <p:nvPr userDrawn="1"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9357" y="595647"/>
            <a:ext cx="1205759" cy="3912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7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67806" y="1046883"/>
            <a:ext cx="580987" cy="580987"/>
          </a:xfrm>
          <a:prstGeom prst="rect">
            <a:avLst/>
          </a:prstGeom>
        </p:spPr>
      </p:pic>
      <p:pic>
        <p:nvPicPr>
          <p:cNvPr id="39" name="Picture 38" descr="/var/folders/mw/kfp05vf53_306c9d82jbdfmm0000gn/T/com.microsoft.Word/Content.MSO/99F304FF.tmp"/>
          <p:cNvPicPr/>
          <p:nvPr userDrawn="1"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020736" y="1219960"/>
            <a:ext cx="1071086" cy="333851"/>
          </a:xfrm>
          <a:prstGeom prst="rect">
            <a:avLst/>
          </a:prstGeom>
        </p:spPr>
      </p:pic>
      <p:pic>
        <p:nvPicPr>
          <p:cNvPr id="40" name="Picture 39" descr="/var/folders/mw/kfp05vf53_306c9d82jbdfmm0000gn/T/com.microsoft.Word/Content.MSO/F81B5665.tmp"/>
          <p:cNvPicPr/>
          <p:nvPr userDrawn="1"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24950" y="1147083"/>
            <a:ext cx="1201579" cy="399098"/>
          </a:xfrm>
          <a:prstGeom prst="rect">
            <a:avLst/>
          </a:prstGeom>
        </p:spPr>
      </p:pic>
      <p:pic>
        <p:nvPicPr>
          <p:cNvPr id="41" name="Picture 40"/>
          <p:cNvPicPr/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61864" y="1175172"/>
            <a:ext cx="2046923" cy="509588"/>
          </a:xfrm>
          <a:prstGeom prst="rect">
            <a:avLst/>
          </a:prstGeom>
        </p:spPr>
      </p:pic>
      <p:pic>
        <p:nvPicPr>
          <p:cNvPr id="42" name="Picture 41" descr="/var/folders/mw/kfp05vf53_306c9d82jbdfmm0000gn/T/com.microsoft.Word/Content.MSO/9649BABB.tmp"/>
          <p:cNvPicPr/>
          <p:nvPr userDrawn="1"/>
        </p:nvPicPr>
        <p:blipFill>
          <a:blip r:embed="rId1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7965227" y="1201639"/>
            <a:ext cx="996315" cy="416719"/>
          </a:xfrm>
          <a:prstGeom prst="rect">
            <a:avLst/>
          </a:prstGeom>
        </p:spPr>
      </p:pic>
      <p:pic>
        <p:nvPicPr>
          <p:cNvPr id="43" name="Image1"/>
          <p:cNvPicPr/>
          <p:nvPr userDrawn="1"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220318" y="14360"/>
            <a:ext cx="1687354" cy="46339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74E8388-7252-1748-8B74-3D1A7301EF26}"/>
              </a:ext>
            </a:extLst>
          </p:cNvPr>
          <p:cNvPicPr>
            <a:picLocks noChangeAspect="1"/>
          </p:cNvPicPr>
          <p:nvPr userDrawn="1"/>
        </p:nvPicPr>
        <p:blipFill>
          <a:blip r:embed="rId17"/>
          <a:stretch>
            <a:fillRect/>
          </a:stretch>
        </p:blipFill>
        <p:spPr>
          <a:xfrm>
            <a:off x="7866510" y="4724667"/>
            <a:ext cx="1143000" cy="3810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87EF5E21-6492-7A4C-AB87-1B13C4E30F6A}"/>
              </a:ext>
            </a:extLst>
          </p:cNvPr>
          <p:cNvSpPr/>
          <p:nvPr userDrawn="1"/>
        </p:nvSpPr>
        <p:spPr>
          <a:xfrm>
            <a:off x="145996" y="4772199"/>
            <a:ext cx="25725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18"/>
              </a:rPr>
              <a:t>https://animalhealthmetrics.org</a:t>
            </a:r>
            <a:r>
              <a:rPr lang="en-US" dirty="0"/>
              <a:t> </a:t>
            </a:r>
          </a:p>
        </p:txBody>
      </p:sp>
      <p:pic>
        <p:nvPicPr>
          <p:cNvPr id="27" name="Image 1" descr="UK Aid logo">
            <a:extLst>
              <a:ext uri="{FF2B5EF4-FFF2-40B4-BE49-F238E27FC236}">
                <a16:creationId xmlns:a16="http://schemas.microsoft.com/office/drawing/2014/main" id="{36A450CD-DA93-7041-B2E4-6E186EEDEE55}"/>
              </a:ext>
            </a:extLst>
          </p:cNvPr>
          <p:cNvPicPr/>
          <p:nvPr userDrawn="1"/>
        </p:nvPicPr>
        <p:blipFill rotWithShape="1"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764908" y="58131"/>
            <a:ext cx="559308" cy="57112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lc="http://schemas.openxmlformats.org/drawingml/2006/lockedCanvas" xmlns:a14="http://schemas.microsoft.com/office/drawing/2010/main" xmlns:w="http://schemas.openxmlformats.org/wordprocessingml/2006/main" xmlns:w10="urn:schemas-microsoft-com:office:word" xmlns:v="urn:schemas-microsoft-com:vml" xmlns:o="urn:schemas-microsoft-com:office:office" xmlns:mv="urn:schemas-microsoft-com:mac:vml" xmlns:mo="http://schemas.microsoft.com/office/mac/office/2008/main" xmlns="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cid="http://schemas.microsoft.com/office/word/2016/wordml/cid" xmlns:w15="http://schemas.microsoft.com/office/word/2012/wordml" xmlns:w14="http://schemas.microsoft.com/office/word/2010/wordml" xmlns:wp="http://schemas.openxmlformats.org/drawingml/2006/wordprocessingDrawing" xmlns:wp14="http://schemas.microsoft.com/office/word/2010/wordprocessingDrawing" xmlns:m="http://schemas.openxmlformats.org/officeDocument/2006/math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/>
            </a:ext>
          </a:extLst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2B3F726B-1F1B-426F-9443-512257ACB066}"/>
              </a:ext>
            </a:extLst>
          </p:cNvPr>
          <p:cNvPicPr/>
          <p:nvPr userDrawn="1"/>
        </p:nvPicPr>
        <p:blipFill>
          <a:blip r:embed="rId2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4473" y="558227"/>
            <a:ext cx="511175" cy="53022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E1004C9-E05F-F249-A2CF-ADCD3A0CC82D}"/>
              </a:ext>
            </a:extLst>
          </p:cNvPr>
          <p:cNvPicPr/>
          <p:nvPr userDrawn="1"/>
        </p:nvPicPr>
        <p:blipFill>
          <a:blip r:embed="rId21"/>
          <a:stretch>
            <a:fillRect/>
          </a:stretch>
        </p:blipFill>
        <p:spPr>
          <a:xfrm>
            <a:off x="1435396" y="1018151"/>
            <a:ext cx="623570" cy="692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4169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4680455"/>
            <a:ext cx="9144000" cy="463047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4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E334150-4033-484D-843E-8F1DED8D345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6510" y="4724667"/>
            <a:ext cx="1143000" cy="381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DE226EA-3B51-DD41-B10D-269181D3EFCC}"/>
              </a:ext>
            </a:extLst>
          </p:cNvPr>
          <p:cNvSpPr/>
          <p:nvPr userDrawn="1"/>
        </p:nvSpPr>
        <p:spPr>
          <a:xfrm>
            <a:off x="145996" y="4772199"/>
            <a:ext cx="25725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https://animalhealthmetrics.org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597881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273845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4680455"/>
            <a:ext cx="9144000" cy="463047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4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0593F5D-0236-DF47-BE84-1817E0F7E6B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6510" y="4724667"/>
            <a:ext cx="1143000" cy="381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B4FBE58-E7BF-8240-8A43-8FFA9AAB406D}"/>
              </a:ext>
            </a:extLst>
          </p:cNvPr>
          <p:cNvSpPr/>
          <p:nvPr userDrawn="1"/>
        </p:nvSpPr>
        <p:spPr>
          <a:xfrm>
            <a:off x="145996" y="4772199"/>
            <a:ext cx="25725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https://animalhealthmetrics.org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422202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5951" y="636817"/>
            <a:ext cx="8735785" cy="4176032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632552" y="137267"/>
            <a:ext cx="4454298" cy="315855"/>
          </a:xfrm>
        </p:spPr>
        <p:txBody>
          <a:bodyPr anchor="b">
            <a:noAutofit/>
          </a:bodyPr>
          <a:lstStyle>
            <a:lvl1pPr algn="r">
              <a:defRPr sz="23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 5"/>
          <p:cNvSpPr/>
          <p:nvPr userDrawn="1"/>
        </p:nvSpPr>
        <p:spPr>
          <a:xfrm>
            <a:off x="0" y="4680455"/>
            <a:ext cx="9144000" cy="463047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40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B8CBEF1-C7CA-764F-8290-C0B5B78D545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6510" y="4724667"/>
            <a:ext cx="1143000" cy="38100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42F125A-D916-6945-84BA-9E920109745D}"/>
              </a:ext>
            </a:extLst>
          </p:cNvPr>
          <p:cNvSpPr/>
          <p:nvPr userDrawn="1"/>
        </p:nvSpPr>
        <p:spPr>
          <a:xfrm>
            <a:off x="145996" y="4772199"/>
            <a:ext cx="25725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https://animalhealthmetrics.org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44998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680455"/>
            <a:ext cx="9144000" cy="463047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5D6619F-6D64-3042-843A-B94C4A1F4B1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6510" y="4724667"/>
            <a:ext cx="1143000" cy="3810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5F8FB378-3B05-6D4B-BD38-B4FB949C9960}"/>
              </a:ext>
            </a:extLst>
          </p:cNvPr>
          <p:cNvSpPr/>
          <p:nvPr userDrawn="1"/>
        </p:nvSpPr>
        <p:spPr>
          <a:xfrm>
            <a:off x="145996" y="4772199"/>
            <a:ext cx="25725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https://animalhealthmetrics.org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5302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4328" y="2231549"/>
            <a:ext cx="7886700" cy="994172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2"/>
                </a:solidFill>
                <a:latin typeface="Calibri"/>
                <a:cs typeface="Calibri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4680455"/>
            <a:ext cx="9144000" cy="463047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4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9822CF7-76C5-8D44-A6D1-23828317A5C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6510" y="4724667"/>
            <a:ext cx="1143000" cy="38100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A4019FE-C35E-B846-ABB1-EEB578E6B531}"/>
              </a:ext>
            </a:extLst>
          </p:cNvPr>
          <p:cNvSpPr/>
          <p:nvPr userDrawn="1"/>
        </p:nvSpPr>
        <p:spPr>
          <a:xfrm>
            <a:off x="145996" y="4772199"/>
            <a:ext cx="25725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https://animalhealthmetrics.org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74637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>
            <a:extLst>
              <a:ext uri="{FF2B5EF4-FFF2-40B4-BE49-F238E27FC236}">
                <a16:creationId xmlns:a16="http://schemas.microsoft.com/office/drawing/2014/main" id="{AAE99088-1C21-7A49-9186-E6FBC87C69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3889772"/>
            <a:ext cx="8533210" cy="1156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300447" y="241744"/>
            <a:ext cx="8532413" cy="358691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/>
              <a:t>Click icon to add picture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39420073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4680455"/>
            <a:ext cx="9144000" cy="463047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4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A76034F-126A-014E-B0D5-FA9C61218F8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6510" y="4724667"/>
            <a:ext cx="1143000" cy="381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5F19AA4D-4363-BD47-BB4E-7C3F8690B5E6}"/>
              </a:ext>
            </a:extLst>
          </p:cNvPr>
          <p:cNvSpPr/>
          <p:nvPr userDrawn="1"/>
        </p:nvSpPr>
        <p:spPr>
          <a:xfrm>
            <a:off x="145996" y="4772199"/>
            <a:ext cx="25725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https://animalhealthmetrics.org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2379218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5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4680455"/>
            <a:ext cx="9144000" cy="463047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40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35664AC-455A-AC48-817E-2C0FBC7C916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6510" y="4724667"/>
            <a:ext cx="1143000" cy="38100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63AB0653-9357-B140-8CF5-41E1F2C6CD43}"/>
              </a:ext>
            </a:extLst>
          </p:cNvPr>
          <p:cNvSpPr/>
          <p:nvPr userDrawn="1"/>
        </p:nvSpPr>
        <p:spPr>
          <a:xfrm>
            <a:off x="145996" y="4772199"/>
            <a:ext cx="25725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https://animalhealthmetrics.org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58069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4680455"/>
            <a:ext cx="9144000" cy="463047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4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D073DFA-A5DB-E14E-A270-B91F41354DE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6510" y="4724667"/>
            <a:ext cx="1143000" cy="381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C800746-5F0E-D644-BA91-4F63F3940E03}"/>
              </a:ext>
            </a:extLst>
          </p:cNvPr>
          <p:cNvSpPr/>
          <p:nvPr userDrawn="1"/>
        </p:nvSpPr>
        <p:spPr>
          <a:xfrm>
            <a:off x="145996" y="4772199"/>
            <a:ext cx="25725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https://animalhealthmetrics.org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80017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40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40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4680455"/>
            <a:ext cx="9144000" cy="463047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40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83397CD-20E4-9A4C-9C47-9E64657285A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6510" y="4724667"/>
            <a:ext cx="1143000" cy="381000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BBF68EF6-0746-6047-9243-417B23D0F733}"/>
              </a:ext>
            </a:extLst>
          </p:cNvPr>
          <p:cNvSpPr/>
          <p:nvPr userDrawn="1"/>
        </p:nvSpPr>
        <p:spPr>
          <a:xfrm>
            <a:off x="145996" y="4772199"/>
            <a:ext cx="25725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https://animalhealthmetrics.org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43885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800" b="1">
                <a:solidFill>
                  <a:schemeClr val="accent2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4680455"/>
            <a:ext cx="9144000" cy="463047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40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DD0521-99F5-D349-A553-8F1AFD70C38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6510" y="4724667"/>
            <a:ext cx="1143000" cy="38100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90406DD-D703-5D41-88F1-484F6D7C9722}"/>
              </a:ext>
            </a:extLst>
          </p:cNvPr>
          <p:cNvSpPr/>
          <p:nvPr userDrawn="1"/>
        </p:nvSpPr>
        <p:spPr>
          <a:xfrm>
            <a:off x="145996" y="4772199"/>
            <a:ext cx="25725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https://animalhealthmetrics.org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64396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4680455"/>
            <a:ext cx="9144000" cy="463047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40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B97BDE7-B521-0A41-8519-DBBE02345B6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6510" y="4724667"/>
            <a:ext cx="1143000" cy="38100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6A247F45-A610-D449-A449-2DDEEA4D7D9B}"/>
              </a:ext>
            </a:extLst>
          </p:cNvPr>
          <p:cNvSpPr/>
          <p:nvPr userDrawn="1"/>
        </p:nvSpPr>
        <p:spPr>
          <a:xfrm>
            <a:off x="145996" y="4772199"/>
            <a:ext cx="25725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https://animalhealthmetrics.org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615821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100"/>
            </a:lvl2pPr>
            <a:lvl3pPr marL="685783" indent="0">
              <a:buNone/>
              <a:defRPr sz="900"/>
            </a:lvl3pPr>
            <a:lvl4pPr marL="1028675" indent="0">
              <a:buNone/>
              <a:defRPr sz="800"/>
            </a:lvl4pPr>
            <a:lvl5pPr marL="1371566" indent="0">
              <a:buNone/>
              <a:defRPr sz="800"/>
            </a:lvl5pPr>
            <a:lvl6pPr marL="1714457" indent="0">
              <a:buNone/>
              <a:defRPr sz="800"/>
            </a:lvl6pPr>
            <a:lvl7pPr marL="2057348" indent="0">
              <a:buNone/>
              <a:defRPr sz="800"/>
            </a:lvl7pPr>
            <a:lvl8pPr marL="2400240" indent="0">
              <a:buNone/>
              <a:defRPr sz="800"/>
            </a:lvl8pPr>
            <a:lvl9pPr marL="2743132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4680455"/>
            <a:ext cx="9144000" cy="463047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4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54CC9AF-D7EA-C84C-9D43-F167F8FA996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6510" y="4724667"/>
            <a:ext cx="1143000" cy="381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D7CA58EE-FA8B-4144-BFD9-1CB3B526B4ED}"/>
              </a:ext>
            </a:extLst>
          </p:cNvPr>
          <p:cNvSpPr/>
          <p:nvPr userDrawn="1"/>
        </p:nvSpPr>
        <p:spPr>
          <a:xfrm>
            <a:off x="145996" y="4772199"/>
            <a:ext cx="25725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https://animalhealthmetrics.org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171710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100"/>
            </a:lvl2pPr>
            <a:lvl3pPr marL="685783" indent="0">
              <a:buNone/>
              <a:defRPr sz="900"/>
            </a:lvl3pPr>
            <a:lvl4pPr marL="1028675" indent="0">
              <a:buNone/>
              <a:defRPr sz="800"/>
            </a:lvl4pPr>
            <a:lvl5pPr marL="1371566" indent="0">
              <a:buNone/>
              <a:defRPr sz="800"/>
            </a:lvl5pPr>
            <a:lvl6pPr marL="1714457" indent="0">
              <a:buNone/>
              <a:defRPr sz="800"/>
            </a:lvl6pPr>
            <a:lvl7pPr marL="2057348" indent="0">
              <a:buNone/>
              <a:defRPr sz="800"/>
            </a:lvl7pPr>
            <a:lvl8pPr marL="2400240" indent="0">
              <a:buNone/>
              <a:defRPr sz="800"/>
            </a:lvl8pPr>
            <a:lvl9pPr marL="2743132" indent="0">
              <a:buNone/>
              <a:defRPr sz="8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4680455"/>
            <a:ext cx="9144000" cy="463047"/>
          </a:xfrm>
          <a:prstGeom prst="rect">
            <a:avLst/>
          </a:prstGeom>
          <a:noFill/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68579" tIns="34289" rIns="68579" bIns="34289" rtlCol="0" anchor="ctr"/>
          <a:lstStyle/>
          <a:p>
            <a:pPr algn="ctr"/>
            <a:endParaRPr lang="en-US" sz="14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FE88E93-9F11-8A4B-82E8-04F30235BB9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866510" y="4724667"/>
            <a:ext cx="1143000" cy="381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4950C96F-EB6A-4F44-AEB0-649A4621D74A}"/>
              </a:ext>
            </a:extLst>
          </p:cNvPr>
          <p:cNvSpPr/>
          <p:nvPr userDrawn="1"/>
        </p:nvSpPr>
        <p:spPr>
          <a:xfrm>
            <a:off x="145996" y="4772199"/>
            <a:ext cx="25725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3"/>
              </a:rPr>
              <a:t>https://animalhealthmetrics.org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4165064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9" tIns="34289" rIns="68579" bIns="34289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9" tIns="34289" rIns="68579" bIns="34289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3/27/2021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9" tIns="34289" rIns="68579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5553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62" r:id="rId12"/>
    <p:sldLayoutId id="2147483667" r:id="rId13"/>
    <p:sldLayoutId id="2147483673" r:id="rId14"/>
    <p:sldLayoutId id="2147483687" r:id="rId15"/>
  </p:sldLayoutIdLst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.rushton@liverpool.ac.uk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Title 2"/>
          <p:cNvSpPr txBox="1">
            <a:spLocks noGrp="1"/>
          </p:cNvSpPr>
          <p:nvPr>
            <p:ph type="title"/>
          </p:nvPr>
        </p:nvSpPr>
        <p:spPr>
          <a:xfrm>
            <a:off x="454198" y="1908420"/>
            <a:ext cx="8270239" cy="844964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en-GB" sz="2800" dirty="0">
                <a:latin typeface="+mn-lt"/>
              </a:rPr>
              <a:t>Global Burden of Animal Diseases: Ethiopia case study</a:t>
            </a:r>
            <a:endParaRPr sz="1400" i="1" dirty="0">
              <a:latin typeface="+mn-l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6050" y="2809862"/>
            <a:ext cx="8763000" cy="315469"/>
          </a:xfrm>
          <a:prstGeom prst="rect">
            <a:avLst/>
          </a:prstGeom>
          <a:noFill/>
        </p:spPr>
        <p:txBody>
          <a:bodyPr wrap="square" lIns="68579" tIns="34289" rIns="68579" bIns="34289" rtlCol="0">
            <a:spAutoFit/>
          </a:bodyPr>
          <a:lstStyle/>
          <a:p>
            <a:pPr algn="ctr"/>
            <a:r>
              <a:rPr lang="en-GB" sz="1600" dirty="0"/>
              <a:t>Wudu Temesgen</a:t>
            </a:r>
            <a:r>
              <a:rPr lang="en-GB" sz="1600" baseline="30000" dirty="0"/>
              <a:t>1</a:t>
            </a:r>
            <a:r>
              <a:rPr lang="en-GB" sz="1600" dirty="0"/>
              <a:t>, Theo Knight-Jones</a:t>
            </a:r>
            <a:r>
              <a:rPr lang="en-GB" sz="1600" baseline="30000" dirty="0"/>
              <a:t>1</a:t>
            </a:r>
            <a:r>
              <a:rPr lang="en-GB" sz="1600" dirty="0"/>
              <a:t>, Wondwosen Awoke</a:t>
            </a:r>
            <a:r>
              <a:rPr lang="en-GB" sz="1600" baseline="30000" dirty="0"/>
              <a:t>2</a:t>
            </a:r>
            <a:r>
              <a:rPr lang="en-GB" sz="1600" dirty="0"/>
              <a:t>, Ben Huntington</a:t>
            </a:r>
            <a:r>
              <a:rPr lang="en-GB" sz="1600" baseline="30000" dirty="0"/>
              <a:t>3</a:t>
            </a:r>
            <a:r>
              <a:rPr lang="en-GB" sz="1600" dirty="0"/>
              <a:t> and Jonathan Rushton</a:t>
            </a:r>
            <a:r>
              <a:rPr lang="en-GB" sz="1600" baseline="30000" dirty="0"/>
              <a:t>3</a:t>
            </a:r>
            <a:endParaRPr lang="en-US" sz="1600" baseline="30000" dirty="0">
              <a:hlinkClick r:id="rId3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A3D0FB-A786-4481-BAA7-6492B39CE905}"/>
              </a:ext>
            </a:extLst>
          </p:cNvPr>
          <p:cNvSpPr txBox="1"/>
          <p:nvPr/>
        </p:nvSpPr>
        <p:spPr>
          <a:xfrm>
            <a:off x="1597025" y="3325830"/>
            <a:ext cx="59499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aseline="30000" dirty="0"/>
              <a:t>1</a:t>
            </a:r>
            <a:r>
              <a:rPr lang="en-US" sz="1200" dirty="0"/>
              <a:t>International Livestock Research Institute; </a:t>
            </a:r>
            <a:r>
              <a:rPr lang="en-US" sz="1200" baseline="30000" dirty="0"/>
              <a:t>2</a:t>
            </a:r>
            <a:r>
              <a:rPr lang="en-US" sz="1200" dirty="0"/>
              <a:t>Independent consultant; </a:t>
            </a:r>
            <a:r>
              <a:rPr lang="en-US" sz="1200" baseline="30000" dirty="0"/>
              <a:t>3</a:t>
            </a:r>
            <a:r>
              <a:rPr lang="en-US" sz="1200" dirty="0"/>
              <a:t>University of Liverpool</a:t>
            </a:r>
          </a:p>
        </p:txBody>
      </p:sp>
    </p:spTree>
    <p:extLst>
      <p:ext uri="{BB962C8B-B14F-4D97-AF65-F5344CB8AC3E}">
        <p14:creationId xmlns:p14="http://schemas.microsoft.com/office/powerpoint/2010/main" val="34000601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68579" tIns="34289" rIns="68579" bIns="34289" rtlCol="0" anchor="ctr">
            <a:normAutofit/>
          </a:bodyPr>
          <a:lstStyle/>
          <a:p>
            <a:r>
              <a:rPr lang="en-US" dirty="0">
                <a:cs typeface="Times New Roman" pitchFamily="18" charset="0"/>
              </a:rPr>
              <a:t>Genesis of GBADs  cont’d….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066" y="1095175"/>
            <a:ext cx="7886700" cy="3263504"/>
          </a:xfrm>
        </p:spPr>
        <p:txBody>
          <a:bodyPr vert="horz" lIns="68579" tIns="34289" rIns="68579" bIns="34289" rtlCol="0">
            <a:normAutofit/>
          </a:bodyPr>
          <a:lstStyle/>
          <a:p>
            <a:endParaRPr lang="en-GB" dirty="0"/>
          </a:p>
          <a:p>
            <a:r>
              <a:rPr lang="en-GB" dirty="0"/>
              <a:t>In these two years, GBADs program will validate the approach in specific countries and at global level. </a:t>
            </a:r>
          </a:p>
          <a:p>
            <a:r>
              <a:rPr lang="en-GB" dirty="0"/>
              <a:t>Ethiopia has been selected as one of the first case study countries </a:t>
            </a:r>
          </a:p>
          <a:p>
            <a:r>
              <a:rPr lang="en-GB" dirty="0"/>
              <a:t>The work in Ethiopia consists of specific </a:t>
            </a:r>
          </a:p>
          <a:p>
            <a:pPr lvl="1"/>
            <a:r>
              <a:rPr lang="en-GB" dirty="0"/>
              <a:t>case-studies exploring animal disease burden in the country and </a:t>
            </a:r>
          </a:p>
          <a:p>
            <a:pPr lvl="1"/>
            <a:r>
              <a:rPr lang="en-GB" dirty="0"/>
              <a:t>disease burden prioritisation methodologies with wider global relevance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05890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68579" tIns="34289" rIns="68579" bIns="34289" rtlCol="0" anchor="ctr">
            <a:normAutofit/>
          </a:bodyPr>
          <a:lstStyle/>
          <a:p>
            <a:r>
              <a:rPr lang="en-US" dirty="0">
                <a:cs typeface="Times New Roman" pitchFamily="18" charset="0"/>
              </a:rPr>
              <a:t>3. Ethiopia as GBADs case study country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68579" tIns="34289" rIns="68579" bIns="34289" rtlCol="0">
            <a:normAutofit/>
          </a:bodyPr>
          <a:lstStyle/>
          <a:p>
            <a:r>
              <a:rPr lang="en-GB" dirty="0"/>
              <a:t>During the development phase of GBADs, desirable criteria for case study country choice were established which include:</a:t>
            </a:r>
            <a:endParaRPr lang="en-US" dirty="0"/>
          </a:p>
          <a:p>
            <a:pPr lvl="1"/>
            <a:r>
              <a:rPr lang="en-GB" dirty="0"/>
              <a:t>Demonstrate leadership in their region, and a willingness to share information and collaborate.</a:t>
            </a:r>
            <a:endParaRPr lang="en-US" dirty="0"/>
          </a:p>
          <a:p>
            <a:pPr lvl="1"/>
            <a:r>
              <a:rPr lang="en-GB" dirty="0"/>
              <a:t>Have livestock systems that are representative of the region.</a:t>
            </a:r>
            <a:endParaRPr lang="en-US" dirty="0"/>
          </a:p>
          <a:p>
            <a:pPr lvl="1"/>
            <a:r>
              <a:rPr lang="en-GB" dirty="0"/>
              <a:t>Possess modern IT resources providing access to data of good quality.</a:t>
            </a:r>
            <a:endParaRPr lang="en-US" dirty="0"/>
          </a:p>
          <a:p>
            <a:pPr lvl="1"/>
            <a:r>
              <a:rPr lang="en-GB" dirty="0"/>
              <a:t>Have institutions and key actors that have an analytical way of working,</a:t>
            </a:r>
            <a:endParaRPr lang="en-US" dirty="0"/>
          </a:p>
          <a:p>
            <a:pPr lvl="1"/>
            <a:r>
              <a:rPr lang="en-GB" dirty="0"/>
              <a:t>Exploit the GBADs consortium’s existing in-country links and other specific in-country capacities, such as complementary ongoing programs.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3614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68579" tIns="34289" rIns="68579" bIns="34289" rtlCol="0" anchor="ctr">
            <a:normAutofit/>
          </a:bodyPr>
          <a:lstStyle/>
          <a:p>
            <a:r>
              <a:rPr lang="en-US" dirty="0">
                <a:cs typeface="Times New Roman" pitchFamily="18" charset="0"/>
              </a:rPr>
              <a:t>Ethiopia as GBADs case study country cont’d….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5077206" cy="3262312"/>
          </a:xfrm>
        </p:spPr>
        <p:txBody>
          <a:bodyPr vert="horz" lIns="68579" tIns="34289" rIns="68579" bIns="34289" rtlCol="0"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/>
              <a:t>Ethiopia fulfils these criteria:</a:t>
            </a:r>
          </a:p>
          <a:p>
            <a:r>
              <a:rPr lang="en-GB" dirty="0"/>
              <a:t>It  has the largest human and livestock population in East African region and the largest livestock population in the African continent</a:t>
            </a:r>
          </a:p>
          <a:p>
            <a:r>
              <a:rPr lang="en-GB" dirty="0"/>
              <a:t>Livestock, kept in various types of production systems and sectors, play a prominent role in the Ethiopian economy</a:t>
            </a:r>
          </a:p>
          <a:p>
            <a:r>
              <a:rPr lang="en-GB" dirty="0"/>
              <a:t>National strategic efforts such as past GTPs and associated livestock master plans, and the current 10-year agriculture perspective plan  have created a strong political and institutional framework to which the work of the GBADs can be anchored and aligned. </a:t>
            </a:r>
          </a:p>
          <a:p>
            <a:pPr marL="342891" lvl="1" indent="0">
              <a:buNone/>
            </a:pPr>
            <a:endParaRPr lang="en-GB" dirty="0"/>
          </a:p>
          <a:p>
            <a:pPr marL="342891" lvl="1" indent="0">
              <a:buNone/>
            </a:pPr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D5081F2-760C-4987-8626-D118688D9FE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941449" y="1226867"/>
            <a:ext cx="2756781" cy="326231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00C2E4C-C55F-4601-A352-DCC9324BD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5518" y="4023173"/>
            <a:ext cx="1275845" cy="84971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DC48BF7-35F5-48F1-97E5-22001600D4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18566" y="2178260"/>
            <a:ext cx="1002879" cy="67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97179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76847" cy="994172"/>
          </a:xfrm>
        </p:spPr>
        <p:txBody>
          <a:bodyPr vert="horz" lIns="68579" tIns="34289" rIns="68579" bIns="34289" rtlCol="0" anchor="ctr">
            <a:normAutofit/>
          </a:bodyPr>
          <a:lstStyle/>
          <a:p>
            <a:r>
              <a:rPr lang="en-US" dirty="0">
                <a:cs typeface="Times New Roman" pitchFamily="18" charset="0"/>
              </a:rPr>
              <a:t>4. GBADs activities in Ethiopia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68579" tIns="34289" rIns="68579" bIns="34289" rtlCol="0">
            <a:normAutofit/>
          </a:bodyPr>
          <a:lstStyle/>
          <a:p>
            <a:r>
              <a:rPr lang="en-GB" dirty="0"/>
              <a:t>GBADs major activities in Ethiopia from January 2021-December 2022 will be:</a:t>
            </a:r>
          </a:p>
          <a:p>
            <a:pPr lvl="1"/>
            <a:r>
              <a:rPr lang="en-GB" dirty="0"/>
              <a:t>Meet with key stakeholders; present the GBADs program and the Ethiopian case study; carry out participatory knowledge exchange.</a:t>
            </a:r>
            <a:endParaRPr lang="en-US" dirty="0">
              <a:solidFill>
                <a:srgbClr val="FF0000"/>
              </a:solidFill>
            </a:endParaRPr>
          </a:p>
          <a:p>
            <a:pPr lvl="1"/>
            <a:r>
              <a:rPr lang="en-GB" dirty="0"/>
              <a:t>Seek out and collate available data from Ethiopian production systems for input into GBADs platform. </a:t>
            </a:r>
          </a:p>
          <a:p>
            <a:pPr lvl="1"/>
            <a:r>
              <a:rPr lang="en-GB" dirty="0"/>
              <a:t>Select priority production systems; carry out population estimates.</a:t>
            </a:r>
            <a:endParaRPr lang="en-US" dirty="0"/>
          </a:p>
          <a:p>
            <a:pPr lvl="1"/>
            <a:r>
              <a:rPr lang="en-GB" dirty="0"/>
              <a:t>Estimate livestock biomass, production and economic value for each system.</a:t>
            </a:r>
            <a:endParaRPr lang="en-US" dirty="0"/>
          </a:p>
          <a:p>
            <a:pPr lvl="1"/>
            <a:r>
              <a:rPr lang="en-GB" dirty="0"/>
              <a:t>Present data on gender aspects in terms of provision of labour and realisation of benefits.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210750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9FFC95-AFC7-4650-AF4F-35ACD7AA5D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GBADs activities in Ethiopia cont’d….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82F7AD-7741-47E3-8939-38942659BD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0164" y="1378454"/>
            <a:ext cx="5119909" cy="3500437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en-GB" sz="2200" dirty="0"/>
              <a:t>Develop analytical framework and conduct analysis to estimate the animal health loss envelope (AHLE)</a:t>
            </a:r>
          </a:p>
          <a:p>
            <a:pPr lvl="1"/>
            <a:r>
              <a:rPr lang="en-GB" sz="2200" dirty="0"/>
              <a:t>Produce an estimate of the AHLE and attribute to causes</a:t>
            </a:r>
          </a:p>
          <a:p>
            <a:pPr lvl="1"/>
            <a:r>
              <a:rPr lang="en-GB" sz="2200" dirty="0"/>
              <a:t>Design and implement capacity development workshops on animal health economics aimed for different stakeholders</a:t>
            </a:r>
          </a:p>
          <a:p>
            <a:pPr lvl="1"/>
            <a:r>
              <a:rPr lang="en-US" sz="2200" dirty="0"/>
              <a:t>Widen engagement activities to the region and use ILRI’s status as a regional research hub to promote GBADs work</a:t>
            </a:r>
          </a:p>
          <a:p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A8BBD6C8-E40F-4A2B-BAF7-135D83B96B0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061527" y="1165497"/>
            <a:ext cx="4092377" cy="251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8804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55433"/>
          </a:xfrm>
        </p:spPr>
        <p:txBody>
          <a:bodyPr vert="horz" lIns="68579" tIns="34289" rIns="68579" bIns="34289" rtlCol="0" anchor="ctr">
            <a:normAutofit/>
          </a:bodyPr>
          <a:lstStyle/>
          <a:p>
            <a:r>
              <a:rPr lang="en-US" dirty="0">
                <a:cs typeface="Times New Roman" pitchFamily="18" charset="0"/>
              </a:rPr>
              <a:t>5. How GBADs can benefit Ethiopia cont’d….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4468" y="1297576"/>
            <a:ext cx="5181599" cy="3572079"/>
          </a:xfrm>
        </p:spPr>
        <p:txBody>
          <a:bodyPr vert="horz" lIns="68579" tIns="34289" rIns="68579" bIns="34289" rtlCol="0">
            <a:normAutofit fontScale="92500" lnSpcReduction="20000"/>
          </a:bodyPr>
          <a:lstStyle/>
          <a:p>
            <a:r>
              <a:rPr lang="en-US" dirty="0"/>
              <a:t>In Ethiopia livestock play significant role in the livelihoods of about 65% of the population and contributes up to 19% GDP to the national economy</a:t>
            </a:r>
          </a:p>
          <a:p>
            <a:r>
              <a:rPr lang="en-US" dirty="0"/>
              <a:t>The country is endemic for a number of livestock diseases which continue to hinder livestock productivity and agricultural development</a:t>
            </a:r>
          </a:p>
          <a:p>
            <a:r>
              <a:rPr lang="en-US" dirty="0"/>
              <a:t> The annual loss due to mortality ranges from 8–10% for cattle, 12–14% for sheep, 11–13% for goats and 56.9% for poultry and 30-50% morbidity</a:t>
            </a:r>
          </a:p>
          <a:p>
            <a:r>
              <a:rPr lang="en-US" dirty="0"/>
              <a:t>The livestock diseases have a significant public health, food security and economic impact, affecting the livelihoods and the national economy</a:t>
            </a:r>
          </a:p>
          <a:p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1456818-7660-496F-BAE3-17EA9C647C2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556068" y="1374452"/>
            <a:ext cx="3442061" cy="3263504"/>
          </a:xfrm>
        </p:spPr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F68A546-ED19-4C8C-8F87-97468EB322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3382" y="2967327"/>
            <a:ext cx="2609850" cy="17526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6FC866B-82F5-45D0-8FD1-2339C21A93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3382" y="1263840"/>
            <a:ext cx="2477718" cy="1642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6008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1A4F26-BCAF-440E-8D4F-C7F52785EB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How GBADs can benefit Ethiopia cont’d….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0867665-A6EA-4027-82D4-40C1345C22D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9" y="1348510"/>
            <a:ext cx="6815860" cy="3676072"/>
          </a:xfrm>
        </p:spPr>
        <p:txBody>
          <a:bodyPr>
            <a:noAutofit/>
          </a:bodyPr>
          <a:lstStyle/>
          <a:p>
            <a:r>
              <a:rPr lang="en-US" sz="1900" dirty="0"/>
              <a:t>Currently data on disease burden are limited to losses associated with individual diseases which do not allow to understand the actual burden of animal diseases and health losses holistically</a:t>
            </a:r>
            <a:endParaRPr lang="en-US" sz="1900" i="1" dirty="0"/>
          </a:p>
          <a:p>
            <a:r>
              <a:rPr lang="en-US" sz="1900" dirty="0"/>
              <a:t>Policy making for disease control is reliant on incomplete data and without full understanding of livestock disease burdens and priorities</a:t>
            </a:r>
          </a:p>
          <a:p>
            <a:r>
              <a:rPr lang="en-US" sz="1900" dirty="0"/>
              <a:t>GBADs will generate comprehensive quantitative evidence on the burden of animal diseases and health losses</a:t>
            </a:r>
          </a:p>
          <a:p>
            <a:r>
              <a:rPr lang="en-US" sz="1900" dirty="0"/>
              <a:t>As a case study Ethiopia will benefit  more as information and evidence will  be generated on Ethiopia’s situation that can inform important decisions as the national, sector, industry and producer level </a:t>
            </a:r>
          </a:p>
          <a:p>
            <a:endParaRPr lang="en-US" sz="1900" dirty="0"/>
          </a:p>
        </p:txBody>
      </p:sp>
      <p:pic>
        <p:nvPicPr>
          <p:cNvPr id="2050" name="Picture 2" descr="Evidence based decision making">
            <a:extLst>
              <a:ext uri="{FF2B5EF4-FFF2-40B4-BE49-F238E27FC236}">
                <a16:creationId xmlns:a16="http://schemas.microsoft.com/office/drawing/2014/main" id="{BCA3FB56-E5E2-409D-AC5E-2578B356F5BD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21" y="1348510"/>
            <a:ext cx="1763679" cy="3262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50938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CFC715D-AEA9-473D-A5F1-03EEF2AC0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8600" y="273844"/>
            <a:ext cx="8286750" cy="492510"/>
          </a:xfrm>
        </p:spPr>
        <p:txBody>
          <a:bodyPr/>
          <a:lstStyle/>
          <a:p>
            <a:r>
              <a:rPr lang="en-US" dirty="0"/>
              <a:t>How GBADs can benefit Ethiopia cont’d….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D58F7D-53E1-4DE1-9BDE-38EFAE2DD2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" y="914400"/>
            <a:ext cx="5294810" cy="3840480"/>
          </a:xfrm>
        </p:spPr>
        <p:txBody>
          <a:bodyPr>
            <a:normAutofit/>
          </a:bodyPr>
          <a:lstStyle/>
          <a:p>
            <a:r>
              <a:rPr lang="en-US" sz="1900" dirty="0"/>
              <a:t>More specifically GBADs in Ethiopia will </a:t>
            </a:r>
          </a:p>
          <a:p>
            <a:pPr lvl="1"/>
            <a:r>
              <a:rPr lang="en-US" sz="1900" dirty="0"/>
              <a:t>Estimate the burden of  livestock diseases nationally, by production system and  by sectors</a:t>
            </a:r>
          </a:p>
          <a:p>
            <a:pPr lvl="2"/>
            <a:r>
              <a:rPr lang="en-US" sz="1900" dirty="0"/>
              <a:t>Useful to identify high burden sectors for interventions  </a:t>
            </a:r>
          </a:p>
          <a:p>
            <a:pPr lvl="1"/>
            <a:r>
              <a:rPr lang="en-US" sz="1900" dirty="0"/>
              <a:t>Estimate the burden to different diseases</a:t>
            </a:r>
          </a:p>
          <a:p>
            <a:pPr lvl="2"/>
            <a:r>
              <a:rPr lang="en-US" sz="1900" dirty="0"/>
              <a:t>  useful input for disease control prioritization</a:t>
            </a:r>
          </a:p>
          <a:p>
            <a:pPr lvl="1"/>
            <a:r>
              <a:rPr lang="en-US" sz="1900" dirty="0"/>
              <a:t>Refine methods and collect data on livestock population, biomass and productivity </a:t>
            </a:r>
          </a:p>
          <a:p>
            <a:pPr lvl="2"/>
            <a:r>
              <a:rPr lang="en-US" sz="1900" dirty="0"/>
              <a:t>Useful for planning  in the livestock sector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1F38D68-A7EA-42E2-9D67-DEC1A59C848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294811" y="1546248"/>
            <a:ext cx="3923182" cy="2914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07235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5A877-508E-4832-B293-E98C5175D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GBADs can benefit Ethiopia cont’d….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A0156-63FC-416C-8CC5-FEB1198CFF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4534478" cy="3263503"/>
          </a:xfrm>
        </p:spPr>
        <p:txBody>
          <a:bodyPr>
            <a:normAutofit/>
          </a:bodyPr>
          <a:lstStyle/>
          <a:p>
            <a:endParaRPr lang="en-US" sz="1900" dirty="0"/>
          </a:p>
          <a:p>
            <a:r>
              <a:rPr lang="en-US" sz="1900" dirty="0"/>
              <a:t>Propose prioritize interventions to reduce disease burden based on cost effectiveness (in subsequent phases?)</a:t>
            </a:r>
          </a:p>
          <a:p>
            <a:r>
              <a:rPr lang="en-US" sz="1900" dirty="0"/>
              <a:t> Increase technical capacity in animal health economics in the country (potentially establishing an African regional center for animal health  economics) </a:t>
            </a:r>
          </a:p>
          <a:p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721F62D4-EEB1-4E8F-8D04-A15A858E216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5884298" y="1369219"/>
            <a:ext cx="3076763" cy="2646723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207B1E9-ACE6-4AD3-8CEE-96AF72C660CC}"/>
              </a:ext>
            </a:extLst>
          </p:cNvPr>
          <p:cNvSpPr txBox="1"/>
          <p:nvPr/>
        </p:nvSpPr>
        <p:spPr>
          <a:xfrm>
            <a:off x="6040583" y="1268016"/>
            <a:ext cx="26138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Marginal abatement cost curve </a:t>
            </a:r>
          </a:p>
        </p:txBody>
      </p:sp>
    </p:spTree>
    <p:extLst>
      <p:ext uri="{BB962C8B-B14F-4D97-AF65-F5344CB8AC3E}">
        <p14:creationId xmlns:p14="http://schemas.microsoft.com/office/powerpoint/2010/main" val="6821432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68579" tIns="34289" rIns="68579" bIns="34289" rtlCol="0" anchor="ctr">
            <a:normAutofit/>
          </a:bodyPr>
          <a:lstStyle/>
          <a:p>
            <a:r>
              <a:rPr lang="en-US" dirty="0">
                <a:cs typeface="Times New Roman" pitchFamily="18" charset="0"/>
              </a:rPr>
              <a:t>6. Set –up at ILRI for Ethiopia case study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9"/>
            <a:ext cx="8267700" cy="3263504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Work in Ethiopia will be led by ILRI and implemented with local partners</a:t>
            </a:r>
          </a:p>
          <a:p>
            <a:r>
              <a:rPr lang="en-US" dirty="0"/>
              <a:t>ILRI has a strong presence in animal health research in Ethiopia and the Region</a:t>
            </a:r>
          </a:p>
          <a:p>
            <a:r>
              <a:rPr lang="en-US" dirty="0"/>
              <a:t>ILRI hosts the Ethiopia GBADs team</a:t>
            </a:r>
          </a:p>
          <a:p>
            <a:pPr lvl="1"/>
            <a:r>
              <a:rPr lang="en-US" dirty="0"/>
              <a:t>Dr. Theo Knight-Jones: lead Ethiopia case study</a:t>
            </a:r>
          </a:p>
          <a:p>
            <a:pPr lvl="1"/>
            <a:r>
              <a:rPr lang="en-US" dirty="0"/>
              <a:t>Prof. Delia Randolph: lead GBADs disease prioritization theme</a:t>
            </a:r>
          </a:p>
          <a:p>
            <a:pPr lvl="1"/>
            <a:r>
              <a:rPr lang="en-US" dirty="0"/>
              <a:t>Prof. Wudu Temesgen: support country study, animal health economics</a:t>
            </a:r>
          </a:p>
          <a:p>
            <a:pPr lvl="1"/>
            <a:r>
              <a:rPr lang="en-US" dirty="0"/>
              <a:t>Dr. Wondwosen Asfaw: stakeholder engagement</a:t>
            </a:r>
          </a:p>
          <a:p>
            <a:pPr lvl="1"/>
            <a:r>
              <a:rPr lang="en-US" dirty="0"/>
              <a:t>Dr. Kebede Amenu: support disease prioritization theme in GBADs </a:t>
            </a:r>
          </a:p>
          <a:p>
            <a:pPr lvl="1"/>
            <a:r>
              <a:rPr lang="en-US" dirty="0"/>
              <a:t>Dr. Girma </a:t>
            </a:r>
            <a:r>
              <a:rPr lang="en-US" dirty="0" err="1"/>
              <a:t>Birhan</a:t>
            </a:r>
            <a:r>
              <a:rPr lang="en-US" dirty="0"/>
              <a:t> (a PhD student):  supported by The Brooke-GBADs in working equids</a:t>
            </a:r>
          </a:p>
        </p:txBody>
      </p:sp>
      <p:sp>
        <p:nvSpPr>
          <p:cNvPr id="4" name="AutoShape 2" descr="Marginal abatement cost (MAC) curves: confronting theory and practice -  ScienceDirect">
            <a:extLst>
              <a:ext uri="{FF2B5EF4-FFF2-40B4-BE49-F238E27FC236}">
                <a16:creationId xmlns:a16="http://schemas.microsoft.com/office/drawing/2014/main" id="{B10BD128-5064-4364-B15B-657CE26659D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6355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>
                <a:cs typeface="Times New Roman" pitchFamily="18" charset="0"/>
              </a:rPr>
              <a:t>Outline of the presentation</a:t>
            </a:r>
            <a:r>
              <a:rPr lang="en-US" dirty="0"/>
              <a:t>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68579" tIns="34289" rIns="68579" bIns="34289" rtlCol="0"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What is GBADs and what it does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Genesis of GBADs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Ethiopia as GBADs case study country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GBADs activities in Ethiopia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How GBADs can benefit Ethiopia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Set up at ILRI for Ethiopia case study 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49816006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71D4C-DE49-431B-BA54-9726D1219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800F25-F2E9-47BD-B8A4-688FA25A25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In summary in the coming two years GBADs Ethiopia case study will </a:t>
            </a:r>
          </a:p>
          <a:p>
            <a:r>
              <a:rPr lang="en-US" dirty="0"/>
              <a:t>Collect and collate data on livestock population and production, and livestock disease epidemiology, production loss and control expenditure</a:t>
            </a:r>
          </a:p>
          <a:p>
            <a:r>
              <a:rPr lang="en-US" dirty="0"/>
              <a:t>Estimate the livestock population, biomass and economic values of selected production systems (cattle + small ruminant?? + chicken??)</a:t>
            </a:r>
          </a:p>
          <a:p>
            <a:r>
              <a:rPr lang="en-US" dirty="0"/>
              <a:t>Estimate the animal health burden on selected production systems/sectors </a:t>
            </a:r>
          </a:p>
          <a:p>
            <a:r>
              <a:rPr lang="en-US" dirty="0"/>
              <a:t>Attribute the estimated burden to different diseases and health losses</a:t>
            </a:r>
          </a:p>
          <a:p>
            <a:r>
              <a:rPr lang="en-US" dirty="0"/>
              <a:t>Make the information readily available for use by stakeholders </a:t>
            </a:r>
          </a:p>
          <a:p>
            <a:r>
              <a:rPr lang="en-US" dirty="0"/>
              <a:t>Increase the capacity of policy makers and farmers on the use of economics in animal health decision making </a:t>
            </a:r>
          </a:p>
          <a:p>
            <a:pPr marL="342891" lvl="1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309966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6DE55-36FC-4284-BF8D-5353583002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6214" y="254966"/>
            <a:ext cx="7886700" cy="3097833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4400" cap="all" dirty="0"/>
            </a:br>
            <a:br>
              <a:rPr lang="en-US" sz="4400" cap="all" dirty="0"/>
            </a:br>
            <a:br>
              <a:rPr lang="en-US" sz="3600" cap="all" dirty="0"/>
            </a:br>
            <a:r>
              <a:rPr lang="en-US" sz="3600" dirty="0"/>
              <a:t>Thank you for your attention!</a:t>
            </a:r>
            <a:br>
              <a:rPr lang="en-US" sz="3600" dirty="0"/>
            </a:br>
            <a:br>
              <a:rPr lang="en-US" sz="3600" dirty="0"/>
            </a:br>
            <a:r>
              <a:rPr lang="en-US" sz="3600" dirty="0"/>
              <a:t>Comments and Questions?  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8970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57507BDF-9B1D-424C-B404-9E81CAB2F7BE}"/>
              </a:ext>
            </a:extLst>
          </p:cNvPr>
          <p:cNvSpPr txBox="1"/>
          <p:nvPr/>
        </p:nvSpPr>
        <p:spPr>
          <a:xfrm>
            <a:off x="5345133" y="1849041"/>
            <a:ext cx="2461379" cy="60016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1" hangingPunct="1">
              <a:defRPr/>
            </a:pPr>
            <a:r>
              <a:rPr lang="en-US" sz="3300" spc="225" dirty="0">
                <a:solidFill>
                  <a:schemeClr val="bg1"/>
                </a:solidFill>
                <a:latin typeface="Calibri Light" panose="020F0302020204030204" pitchFamily="34" charset="0"/>
                <a:ea typeface="Calibri" charset="0"/>
                <a:cs typeface="Calibri Light" panose="020F0302020204030204" pitchFamily="34" charset="0"/>
              </a:rPr>
              <a:t>THANK YOU</a:t>
            </a:r>
          </a:p>
        </p:txBody>
      </p:sp>
      <p:pic>
        <p:nvPicPr>
          <p:cNvPr id="34818" name="Picture Placeholder 4" descr="A person drinking from a glass&#10;&#10;Description automatically generated">
            <a:extLst>
              <a:ext uri="{FF2B5EF4-FFF2-40B4-BE49-F238E27FC236}">
                <a16:creationId xmlns:a16="http://schemas.microsoft.com/office/drawing/2014/main" id="{A7EFEBEA-C566-1440-9834-8C3323F64E3F}"/>
              </a:ext>
            </a:extLst>
          </p:cNvPr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038" y="227410"/>
            <a:ext cx="8533210" cy="358735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88842-F173-4FC9-B48F-47CD5C877B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1. What is Global Burden of Animal Diseases and what it does?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0CA59E-176B-46AD-AA9C-43C1F12ED13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49" y="1369219"/>
            <a:ext cx="5590803" cy="3383534"/>
          </a:xfrm>
        </p:spPr>
        <p:txBody>
          <a:bodyPr>
            <a:normAutofit fontScale="92500" lnSpcReduction="10000"/>
          </a:bodyPr>
          <a:lstStyle/>
          <a:p>
            <a:r>
              <a:rPr lang="en-US" sz="2200" dirty="0"/>
              <a:t>The Global Burden of Animal Diseases (GBADs) is a research program measuring and understanding the Global Burden of Animal Diseases </a:t>
            </a:r>
          </a:p>
          <a:p>
            <a:r>
              <a:rPr lang="en-US" sz="2200" dirty="0"/>
              <a:t>The program is inspired by and will build up on the successful human Global Burden of Disease (GBD) studies</a:t>
            </a:r>
          </a:p>
          <a:p>
            <a:r>
              <a:rPr lang="en-US" sz="2200" dirty="0"/>
              <a:t>GBADs program has a mission “measure to improve” animal health at a local, national and global level</a:t>
            </a:r>
          </a:p>
          <a:p>
            <a:r>
              <a:rPr lang="en-US" sz="2200" dirty="0"/>
              <a:t> It will create information on the economic burden of livestock diseases to support animal health decision making </a:t>
            </a:r>
          </a:p>
          <a:p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542033B1-8CFC-4C03-9F81-CDB2C257C903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304513" y="2445488"/>
            <a:ext cx="2924547" cy="2186576"/>
          </a:xfrm>
        </p:spPr>
      </p:pic>
    </p:spTree>
    <p:extLst>
      <p:ext uri="{BB962C8B-B14F-4D97-AF65-F5344CB8AC3E}">
        <p14:creationId xmlns:p14="http://schemas.microsoft.com/office/powerpoint/2010/main" val="35012317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C8683-25E4-4054-BE03-9C382797D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What is GBADs and what it does?    Cont’d….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3759AA-B9DD-4A8C-8643-841C9E42E1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It will provide information to assess the importance of  different livestock diseases and health problems for different groups, countries and production systems</a:t>
            </a:r>
          </a:p>
          <a:p>
            <a:r>
              <a:rPr lang="en-US" dirty="0"/>
              <a:t>GBADs has been initiated by the University of Liverpool, with support from the OIE, FAO, ILRI and a group of international collaborating institutions and organizations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52367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255371"/>
            <a:ext cx="7886700" cy="994172"/>
          </a:xfrm>
        </p:spPr>
        <p:txBody>
          <a:bodyPr vert="horz" lIns="68579" tIns="34289" rIns="68579" bIns="34289" rtlCol="0" anchor="ctr">
            <a:normAutofit/>
          </a:bodyPr>
          <a:lstStyle/>
          <a:p>
            <a:r>
              <a:rPr lang="en-US" dirty="0">
                <a:cs typeface="Times New Roman" pitchFamily="18" charset="0"/>
              </a:rPr>
              <a:t>GBADs outcomes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6092" y="1369219"/>
            <a:ext cx="5969144" cy="3263504"/>
          </a:xfrm>
        </p:spPr>
        <p:txBody>
          <a:bodyPr vert="horz" lIns="68579" tIns="34289" rIns="68579" bIns="34289" rtlCol="0">
            <a:normAutofit/>
          </a:bodyPr>
          <a:lstStyle/>
          <a:p>
            <a:r>
              <a:rPr lang="en-US" dirty="0"/>
              <a:t>GBADs will:</a:t>
            </a:r>
          </a:p>
          <a:p>
            <a:pPr lvl="1"/>
            <a:r>
              <a:rPr lang="en-US" sz="2000" dirty="0"/>
              <a:t> provide information for evidence-based investment plans for veterinary services</a:t>
            </a:r>
          </a:p>
          <a:p>
            <a:pPr lvl="1"/>
            <a:r>
              <a:rPr lang="en-US" sz="2000" dirty="0"/>
              <a:t>allow allocation of resources to key social, economic and environmental problems</a:t>
            </a:r>
          </a:p>
          <a:p>
            <a:pPr lvl="1"/>
            <a:r>
              <a:rPr lang="en-US" sz="2000" dirty="0"/>
              <a:t>support high quality evaluation of existing animal health investments to insure they are delivering societal outcomes</a:t>
            </a:r>
            <a:endParaRPr lang="en-US" dirty="0"/>
          </a:p>
        </p:txBody>
      </p:sp>
      <p:pic>
        <p:nvPicPr>
          <p:cNvPr id="1026" name="Picture 2" descr="Making livestock vaccination campaigns work for farmers in East Africa |  International Livestock Research Institute">
            <a:extLst>
              <a:ext uri="{FF2B5EF4-FFF2-40B4-BE49-F238E27FC236}">
                <a16:creationId xmlns:a16="http://schemas.microsoft.com/office/drawing/2014/main" id="{902A4D96-C79A-4038-9EE0-7FBA53FB0C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236" y="1835592"/>
            <a:ext cx="2758954" cy="18276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58220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68579" tIns="34289" rIns="68579" bIns="34289" rtlCol="0" anchor="ctr">
            <a:normAutofit/>
          </a:bodyPr>
          <a:lstStyle/>
          <a:p>
            <a:r>
              <a:rPr lang="en-US" dirty="0">
                <a:cs typeface="Times New Roman" pitchFamily="18" charset="0"/>
              </a:rPr>
              <a:t>GBADs outputs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68579" tIns="34289" rIns="68579" bIns="34289" rtlCol="0"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/>
              <a:t>To achieve those outcomes GBADs will produce: </a:t>
            </a:r>
          </a:p>
          <a:p>
            <a:pPr marL="457200" indent="-457200">
              <a:buAutoNum type="arabicPeriod"/>
            </a:pPr>
            <a:r>
              <a:rPr lang="en-US" dirty="0"/>
              <a:t>Country, sector and animal disease specific case studies</a:t>
            </a:r>
          </a:p>
          <a:p>
            <a:pPr marL="457200" indent="-457200">
              <a:buAutoNum type="arabicPeriod"/>
            </a:pPr>
            <a:r>
              <a:rPr lang="en-US" dirty="0"/>
              <a:t>Best practice guides on population estimates, production system classification and livestock production parameters: a basis for an FAO and FAOSTAT Guide</a:t>
            </a:r>
          </a:p>
          <a:p>
            <a:pPr marL="457200" indent="-457200">
              <a:buAutoNum type="arabicPeriod"/>
            </a:pPr>
            <a:r>
              <a:rPr lang="en-US" dirty="0"/>
              <a:t>Estimates of animal disease burden at a global, regional and national level: with an online platform to guide animal health decision-makers</a:t>
            </a:r>
          </a:p>
          <a:p>
            <a:pPr marL="457200" indent="-457200">
              <a:buAutoNum type="arabicPeriod"/>
            </a:pPr>
            <a:r>
              <a:rPr lang="en-US" dirty="0"/>
              <a:t>Draft of a best practice standard for the economic assessment of animal health: the basis for a chapter in the OIE Terrestrial Animal Health Code</a:t>
            </a:r>
          </a:p>
          <a:p>
            <a:pPr marL="457200" indent="-457200">
              <a:buAutoNum type="arabicPeriod"/>
            </a:pPr>
            <a:r>
              <a:rPr lang="en-US" dirty="0"/>
              <a:t> An education &amp; communication package: the importance of animals in society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8239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AC71E-4210-4D43-94E7-0D7F29DD3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cs typeface="Times New Roman" pitchFamily="18" charset="0"/>
              </a:rPr>
              <a:t>2. Genesis of GBADs 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588DAC-030D-4AF4-9043-090419628E7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12435" y="1268016"/>
            <a:ext cx="4774623" cy="3364707"/>
          </a:xfrm>
        </p:spPr>
        <p:txBody>
          <a:bodyPr>
            <a:normAutofit/>
          </a:bodyPr>
          <a:lstStyle/>
          <a:p>
            <a:r>
              <a:rPr lang="en-US" sz="2000" dirty="0"/>
              <a:t>The  2016 OIE GS concluded that:</a:t>
            </a:r>
          </a:p>
          <a:p>
            <a:pPr lvl="1"/>
            <a:r>
              <a:rPr lang="en-US" sz="2000" dirty="0"/>
              <a:t>Estimates of the impact of animal diseases were of insufficient quality, </a:t>
            </a:r>
          </a:p>
          <a:p>
            <a:pPr lvl="1"/>
            <a:r>
              <a:rPr lang="en-US" sz="2000" dirty="0"/>
              <a:t>A more systematic process to assess the burden of animal diseases was needed: the birth of GBADs</a:t>
            </a:r>
          </a:p>
          <a:p>
            <a:r>
              <a:rPr lang="en-GB" sz="2000" dirty="0"/>
              <a:t>Subsequently, two workshops were held that led to the development of  GBADs</a:t>
            </a:r>
            <a:endParaRPr lang="en-US" dirty="0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3DD0BFCE-D6A3-419A-8A49-FF11BDE018F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5338618" y="531771"/>
            <a:ext cx="3454400" cy="183900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D5BD513-4922-4332-A438-B70C4D374A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64727" y="2389246"/>
            <a:ext cx="3597570" cy="23959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41704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82D5C-2BF5-4594-80AD-F1D543A5FE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633153"/>
          </a:xfrm>
        </p:spPr>
        <p:txBody>
          <a:bodyPr/>
          <a:lstStyle/>
          <a:p>
            <a:r>
              <a:rPr lang="en-US" dirty="0">
                <a:cs typeface="Times New Roman" pitchFamily="18" charset="0"/>
              </a:rPr>
              <a:t>Genesis of GBADs  cont’d….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183DEE-56B7-4E91-9CFE-4BFB62AFF6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6987" y="794328"/>
            <a:ext cx="5799704" cy="4349172"/>
          </a:xfrm>
        </p:spPr>
        <p:txBody>
          <a:bodyPr>
            <a:normAutofit/>
          </a:bodyPr>
          <a:lstStyle/>
          <a:p>
            <a:r>
              <a:rPr lang="en-GB" sz="2000" dirty="0"/>
              <a:t>The first was held in March 2018, agreed on</a:t>
            </a:r>
            <a:r>
              <a:rPr lang="en-US" sz="2000" dirty="0"/>
              <a:t> the core aspects of the program and formed working groups that developed into core themes  including:</a:t>
            </a:r>
          </a:p>
          <a:p>
            <a:pPr marL="685791" lvl="1" indent="-342900">
              <a:buFont typeface="+mj-lt"/>
              <a:buAutoNum type="arabicPeriod"/>
            </a:pPr>
            <a:r>
              <a:rPr lang="en-US" sz="2000" dirty="0"/>
              <a:t>Population and Production Systems(PPS) </a:t>
            </a:r>
          </a:p>
          <a:p>
            <a:pPr marL="685791" lvl="1" indent="-342900">
              <a:buFont typeface="+mj-lt"/>
              <a:buAutoNum type="arabicPeriod"/>
            </a:pPr>
            <a:r>
              <a:rPr lang="en-US" sz="2000" dirty="0"/>
              <a:t>Production Loss and Expenditure (PLE)</a:t>
            </a:r>
          </a:p>
          <a:p>
            <a:pPr marL="685791" lvl="1" indent="-342900">
              <a:buFont typeface="+mj-lt"/>
              <a:buAutoNum type="arabicPeriod"/>
            </a:pPr>
            <a:r>
              <a:rPr lang="en-US" sz="2000" dirty="0"/>
              <a:t>Wider Economic Impacts (WEI)</a:t>
            </a:r>
          </a:p>
          <a:p>
            <a:pPr marL="685791" lvl="1" indent="-342900">
              <a:buFont typeface="+mj-lt"/>
              <a:buAutoNum type="arabicPeriod"/>
            </a:pPr>
            <a:r>
              <a:rPr lang="en-US" sz="2000" dirty="0"/>
              <a:t>Animal health Ontology and Attribution(AHO)</a:t>
            </a:r>
          </a:p>
          <a:p>
            <a:pPr marL="685791" lvl="1" indent="-342900">
              <a:buFont typeface="+mj-lt"/>
              <a:buAutoNum type="arabicPeriod"/>
            </a:pPr>
            <a:r>
              <a:rPr lang="en-US" sz="2000" dirty="0"/>
              <a:t>Human health (HH) </a:t>
            </a:r>
          </a:p>
          <a:p>
            <a:pPr marL="685791" lvl="1" indent="-342900">
              <a:buFont typeface="+mj-lt"/>
              <a:buAutoNum type="arabicPeriod"/>
            </a:pPr>
            <a:r>
              <a:rPr lang="en-US" sz="2000" dirty="0"/>
              <a:t>Informatics  </a:t>
            </a:r>
          </a:p>
          <a:p>
            <a:pPr marL="685791" lvl="1" indent="-342900">
              <a:buFont typeface="+mj-lt"/>
              <a:buAutoNum type="arabicPeriod"/>
            </a:pPr>
            <a:r>
              <a:rPr lang="en-US" sz="2000" dirty="0"/>
              <a:t>Disease prioritization  (DP)</a:t>
            </a:r>
          </a:p>
          <a:p>
            <a:pPr marL="685791" lvl="1" indent="-342900">
              <a:buFont typeface="+mj-lt"/>
              <a:buAutoNum type="arabicPeriod"/>
            </a:pPr>
            <a:r>
              <a:rPr lang="en-US" sz="2000" dirty="0"/>
              <a:t>Engagement </a:t>
            </a:r>
          </a:p>
          <a:p>
            <a:pPr marL="685791" lvl="1" indent="-342900">
              <a:buFont typeface="+mj-lt"/>
              <a:buAutoNum type="arabicPeriod"/>
            </a:pPr>
            <a:r>
              <a:rPr lang="en-US" sz="2000" dirty="0"/>
              <a:t>Education  </a:t>
            </a:r>
          </a:p>
          <a:p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4BE61BF7-02AE-4953-80ED-5909FFB1877A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024282" y="683879"/>
            <a:ext cx="2602366" cy="4054376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F3A7C1B6-4294-4C70-A9FB-D42DB889FDD5}"/>
              </a:ext>
            </a:extLst>
          </p:cNvPr>
          <p:cNvSpPr txBox="1"/>
          <p:nvPr/>
        </p:nvSpPr>
        <p:spPr>
          <a:xfrm flipH="1">
            <a:off x="8515348" y="683878"/>
            <a:ext cx="430887" cy="3665285"/>
          </a:xfrm>
          <a:prstGeom prst="rect">
            <a:avLst/>
          </a:prstGeom>
          <a:noFill/>
        </p:spPr>
        <p:txBody>
          <a:bodyPr vert="vert270" wrap="square" rtlCol="0">
            <a:spAutoFit/>
            <a:scene3d>
              <a:camera prst="orthographicFront">
                <a:rot lat="0" lon="900000" rev="0"/>
              </a:camera>
              <a:lightRig rig="threePt" dir="t"/>
            </a:scene3d>
          </a:bodyPr>
          <a:lstStyle/>
          <a:p>
            <a:r>
              <a:rPr lang="en-US" sz="1600" dirty="0"/>
              <a:t>Interchange and synergy between themes</a:t>
            </a:r>
          </a:p>
        </p:txBody>
      </p:sp>
    </p:spTree>
    <p:extLst>
      <p:ext uri="{BB962C8B-B14F-4D97-AF65-F5344CB8AC3E}">
        <p14:creationId xmlns:p14="http://schemas.microsoft.com/office/powerpoint/2010/main" val="41034589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vert="horz" lIns="68579" tIns="34289" rIns="68579" bIns="34289" rtlCol="0" anchor="ctr">
            <a:normAutofit/>
          </a:bodyPr>
          <a:lstStyle/>
          <a:p>
            <a:r>
              <a:rPr lang="en-US" dirty="0">
                <a:cs typeface="Times New Roman" pitchFamily="18" charset="0"/>
              </a:rPr>
              <a:t>Genesis of GBADs  cont’d….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369218"/>
            <a:ext cx="5827568" cy="3533857"/>
          </a:xfrm>
        </p:spPr>
        <p:txBody>
          <a:bodyPr vert="horz" lIns="68579" tIns="34289" rIns="68579" bIns="34289" rtlCol="0">
            <a:normAutofit/>
          </a:bodyPr>
          <a:lstStyle/>
          <a:p>
            <a:r>
              <a:rPr lang="en-US" dirty="0"/>
              <a:t>At the second workshop the GBADs concept note was presented at the 2019 OIE General Session </a:t>
            </a:r>
          </a:p>
          <a:p>
            <a:r>
              <a:rPr lang="en-US" dirty="0"/>
              <a:t>Support was received from cooperating international organizations: FAO, ILRI, WHO, WTO, OECD and the World Bank </a:t>
            </a:r>
          </a:p>
          <a:p>
            <a:r>
              <a:rPr lang="en-GB" dirty="0"/>
              <a:t>For  the current 2 years phase (January 2021- December 2022) GBADs has been funded by BMGF and FCDO of  the UK Government with plans for continuing  subsequent phases until 2030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6A62E69-A23B-4069-AF33-42D5158E2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6678178" y="979053"/>
            <a:ext cx="2368839" cy="3038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002843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RESGUID" val="d3364969-d3fe-44da-ae17-17ff815b4420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1556</Words>
  <Application>Microsoft Office PowerPoint</Application>
  <PresentationFormat>On-screen Show (16:9)</PresentationFormat>
  <Paragraphs>134</Paragraphs>
  <Slides>22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Office Theme</vt:lpstr>
      <vt:lpstr>Global Burden of Animal Diseases: Ethiopia case study</vt:lpstr>
      <vt:lpstr>Outline of the presentation </vt:lpstr>
      <vt:lpstr>1. What is Global Burden of Animal Diseases and what it does? </vt:lpstr>
      <vt:lpstr>What is GBADs and what it does?    Cont’d….</vt:lpstr>
      <vt:lpstr>GBADs outcomes</vt:lpstr>
      <vt:lpstr>GBADs outputs</vt:lpstr>
      <vt:lpstr>2. Genesis of GBADs </vt:lpstr>
      <vt:lpstr>Genesis of GBADs  cont’d….</vt:lpstr>
      <vt:lpstr>Genesis of GBADs  cont’d….</vt:lpstr>
      <vt:lpstr>Genesis of GBADs  cont’d….</vt:lpstr>
      <vt:lpstr>3. Ethiopia as GBADs case study country </vt:lpstr>
      <vt:lpstr>Ethiopia as GBADs case study country cont’d….</vt:lpstr>
      <vt:lpstr>4. GBADs activities in Ethiopia</vt:lpstr>
      <vt:lpstr>GBADs activities in Ethiopia cont’d….</vt:lpstr>
      <vt:lpstr>5. How GBADs can benefit Ethiopia cont’d….</vt:lpstr>
      <vt:lpstr>How GBADs can benefit Ethiopia cont’d….</vt:lpstr>
      <vt:lpstr>How GBADs can benefit Ethiopia cont’d….</vt:lpstr>
      <vt:lpstr>How GBADs can benefit Ethiopia cont’d….</vt:lpstr>
      <vt:lpstr>6. Set –up at ILRI for Ethiopia case study</vt:lpstr>
      <vt:lpstr>Summary</vt:lpstr>
      <vt:lpstr>   Thank you for your attention!  Comments and Questions?   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2021-03-27T07:39:09Z</dcterms:created>
  <dcterms:modified xsi:type="dcterms:W3CDTF">2021-03-27T07:39:13Z</dcterms:modified>
</cp:coreProperties>
</file>