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0"/>
  </p:notesMasterIdLst>
  <p:handoutMasterIdLst>
    <p:handoutMasterId r:id="rId21"/>
  </p:handoutMasterIdLst>
  <p:sldIdLst>
    <p:sldId id="256" r:id="rId6"/>
    <p:sldId id="311" r:id="rId7"/>
    <p:sldId id="314" r:id="rId8"/>
    <p:sldId id="330" r:id="rId9"/>
    <p:sldId id="319" r:id="rId10"/>
    <p:sldId id="321" r:id="rId11"/>
    <p:sldId id="322" r:id="rId12"/>
    <p:sldId id="323" r:id="rId13"/>
    <p:sldId id="335" r:id="rId14"/>
    <p:sldId id="336" r:id="rId15"/>
    <p:sldId id="325" r:id="rId16"/>
    <p:sldId id="338" r:id="rId17"/>
    <p:sldId id="315" r:id="rId18"/>
    <p:sldId id="257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syBee" initials="BB" lastIdx="1" clrIdx="0">
    <p:extLst>
      <p:ext uri="{19B8F6BF-5375-455C-9EA6-DF929625EA0E}">
        <p15:presenceInfo xmlns:p15="http://schemas.microsoft.com/office/powerpoint/2012/main" userId="BusyBe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635"/>
    <a:srgbClr val="762123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05" autoAdjust="0"/>
    <p:restoredTop sz="95366" autoAdjust="0"/>
  </p:normalViewPr>
  <p:slideViewPr>
    <p:cSldViewPr>
      <p:cViewPr varScale="1">
        <p:scale>
          <a:sx n="83" d="100"/>
          <a:sy n="83" d="100"/>
        </p:scale>
        <p:origin x="71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4/21/2023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33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289A8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1524000"/>
            <a:ext cx="8229600" cy="4419600"/>
          </a:xfrm>
        </p:spPr>
        <p:txBody>
          <a:bodyPr/>
          <a:lstStyle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0666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762000" y="1295400"/>
            <a:ext cx="7829550" cy="1476632"/>
          </a:xfrm>
        </p:spPr>
        <p:txBody>
          <a:bodyPr/>
          <a:lstStyle/>
          <a:p>
            <a:r>
              <a:rPr lang="en-US" sz="4400" b="1" dirty="0"/>
              <a:t>Space-time prediction of maize yields in Southern Africa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763210" y="3200400"/>
            <a:ext cx="5867400" cy="838200"/>
          </a:xfrm>
        </p:spPr>
        <p:txBody>
          <a:bodyPr/>
          <a:lstStyle/>
          <a:p>
            <a:r>
              <a:rPr lang="en-US" b="1" i="1" dirty="0"/>
              <a:t>Francis Muthoni, Christian </a:t>
            </a:r>
            <a:r>
              <a:rPr lang="en-US" b="1" i="1" dirty="0" err="1"/>
              <a:t>Thierfelder</a:t>
            </a:r>
            <a:r>
              <a:rPr lang="en-US" b="1" i="1" dirty="0"/>
              <a:t>, </a:t>
            </a:r>
            <a:r>
              <a:rPr lang="en-GB" b="1" i="1" dirty="0"/>
              <a:t>Leandro Parente, Chris van Diemen, Tomislav Hengl </a:t>
            </a:r>
            <a:endParaRPr lang="en-US" b="1" i="1" dirty="0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ABE96215-6B33-F30C-57AB-618997CFEA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924168"/>
            <a:ext cx="7620000" cy="183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CF0-A0A7-45B2-A7BF-57F80699A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356442"/>
            <a:ext cx="8229600" cy="646331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Model uncertanity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E17AC-A332-4B3C-93C9-9A1633254141}"/>
              </a:ext>
            </a:extLst>
          </p:cNvPr>
          <p:cNvSpPr txBox="1"/>
          <p:nvPr/>
        </p:nvSpPr>
        <p:spPr>
          <a:xfrm>
            <a:off x="304800" y="19812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/>
              <a:t>Prediction uncertainties higher in northern Zambia and Mozambique where training samples were fewer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400"/>
              <a:t>Extrapolation into novel environments problematic </a:t>
            </a:r>
            <a:endParaRPr lang="en-GB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6C9AE6-8C55-7CFB-A4AC-077B3E3893D2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9" t="-1" r="1289" b="-386"/>
          <a:stretch/>
        </p:blipFill>
        <p:spPr>
          <a:xfrm>
            <a:off x="533400" y="3276600"/>
            <a:ext cx="3816433" cy="3429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63929F7-4AB8-336F-6CEF-B62AE0EE848E}"/>
              </a:ext>
            </a:extLst>
          </p:cNvPr>
          <p:cNvGrpSpPr/>
          <p:nvPr/>
        </p:nvGrpSpPr>
        <p:grpSpPr>
          <a:xfrm>
            <a:off x="4952999" y="3196798"/>
            <a:ext cx="3505201" cy="3508802"/>
            <a:chOff x="4952999" y="3196798"/>
            <a:chExt cx="3505201" cy="350880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FE0BF30-860D-163A-DFB6-57BEB1397C69}"/>
                </a:ext>
              </a:extLst>
            </p:cNvPr>
            <p:cNvGrpSpPr/>
            <p:nvPr/>
          </p:nvGrpSpPr>
          <p:grpSpPr>
            <a:xfrm>
              <a:off x="4952999" y="3581399"/>
              <a:ext cx="3505201" cy="3124201"/>
              <a:chOff x="2286000" y="3272171"/>
              <a:chExt cx="3968833" cy="350962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5105D77F-62DF-4D39-85C8-978BDCE4A2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86000" y="3272171"/>
                <a:ext cx="3968833" cy="3509629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7DD17C61-7D81-ED36-0B27-A97AD51639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8400" y="6096000"/>
                <a:ext cx="1762125" cy="485775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3D5C3D7-3CDA-1F18-FCDA-7F74D3154F6B}"/>
                </a:ext>
              </a:extLst>
            </p:cNvPr>
            <p:cNvSpPr txBox="1"/>
            <p:nvPr/>
          </p:nvSpPr>
          <p:spPr>
            <a:xfrm>
              <a:off x="6096000" y="3196798"/>
              <a:ext cx="191368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Uncertainties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7944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CF0-A0A7-45B2-A7BF-57F80699A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451" y="1312306"/>
            <a:ext cx="8229600" cy="646331"/>
          </a:xfrm>
        </p:spPr>
        <p:txBody>
          <a:bodyPr>
            <a:normAutofit/>
          </a:bodyPr>
          <a:lstStyle/>
          <a:p>
            <a:r>
              <a:rPr lang="de-DE" sz="3200" b="1" dirty="0"/>
              <a:t>Predicted maize yield </a:t>
            </a:r>
            <a:endParaRPr lang="en-GB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E17AC-A332-4B3C-93C9-9A1633254141}"/>
              </a:ext>
            </a:extLst>
          </p:cNvPr>
          <p:cNvSpPr txBox="1"/>
          <p:nvPr/>
        </p:nvSpPr>
        <p:spPr>
          <a:xfrm>
            <a:off x="472750" y="2099790"/>
            <a:ext cx="836644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ea typeface="Times New Roman" panose="02020603050405020304" pitchFamily="18" charset="0"/>
              </a:rPr>
              <a:t>CA returned high maize yields than conventional tillage practice (CP) especially during dry seasons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200" dirty="0">
                <a:ea typeface="Times New Roman" panose="02020603050405020304" pitchFamily="18" charset="0"/>
              </a:rPr>
              <a:t>CA increases resilience to droughts in rainfed farming systems </a:t>
            </a:r>
            <a:endParaRPr lang="en-GB" sz="22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2063098-C5E6-E52B-F122-BA78A3885F95}"/>
              </a:ext>
            </a:extLst>
          </p:cNvPr>
          <p:cNvGrpSpPr/>
          <p:nvPr/>
        </p:nvGrpSpPr>
        <p:grpSpPr>
          <a:xfrm>
            <a:off x="152400" y="3434989"/>
            <a:ext cx="8686799" cy="3270611"/>
            <a:chOff x="152400" y="3434989"/>
            <a:chExt cx="8686799" cy="327061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5E7B3AC-5D14-785A-CE8F-0046A0E3C50C}"/>
                </a:ext>
              </a:extLst>
            </p:cNvPr>
            <p:cNvGrpSpPr/>
            <p:nvPr/>
          </p:nvGrpSpPr>
          <p:grpSpPr>
            <a:xfrm>
              <a:off x="152400" y="3434989"/>
              <a:ext cx="8686799" cy="3270611"/>
              <a:chOff x="152400" y="3434989"/>
              <a:chExt cx="8686799" cy="3270611"/>
            </a:xfrm>
          </p:grpSpPr>
          <p:pic>
            <p:nvPicPr>
              <p:cNvPr id="9" name="Picture 8" descr="Map">
                <a:extLst>
                  <a:ext uri="{FF2B5EF4-FFF2-40B4-BE49-F238E27FC236}">
                    <a16:creationId xmlns:a16="http://schemas.microsoft.com/office/drawing/2014/main" id="{CF8F56E4-E0DC-32A6-C4E0-397B1C0949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86" b="53007"/>
              <a:stretch/>
            </p:blipFill>
            <p:spPr>
              <a:xfrm>
                <a:off x="152400" y="3505201"/>
                <a:ext cx="4224566" cy="3047999"/>
              </a:xfrm>
              <a:prstGeom prst="rect">
                <a:avLst/>
              </a:prstGeom>
            </p:spPr>
          </p:pic>
          <p:pic>
            <p:nvPicPr>
              <p:cNvPr id="10" name="Picture 9" descr="Map">
                <a:extLst>
                  <a:ext uri="{FF2B5EF4-FFF2-40B4-BE49-F238E27FC236}">
                    <a16:creationId xmlns:a16="http://schemas.microsoft.com/office/drawing/2014/main" id="{EE6322E6-74F8-3AF3-2410-1081D2CC1C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7179"/>
              <a:stretch/>
            </p:blipFill>
            <p:spPr>
              <a:xfrm>
                <a:off x="4462049" y="3434989"/>
                <a:ext cx="4377150" cy="3270611"/>
              </a:xfrm>
              <a:prstGeom prst="rect">
                <a:avLst/>
              </a:prstGeom>
            </p:spPr>
          </p:pic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873E6D1-652A-B552-8AFE-939B903D2F4C}"/>
                </a:ext>
              </a:extLst>
            </p:cNvPr>
            <p:cNvCxnSpPr/>
            <p:nvPr/>
          </p:nvCxnSpPr>
          <p:spPr>
            <a:xfrm>
              <a:off x="7315200" y="4953000"/>
              <a:ext cx="0" cy="16002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B6F4ACA-5A91-3C1F-A5EA-FF2A4BBA8CAA}"/>
                </a:ext>
              </a:extLst>
            </p:cNvPr>
            <p:cNvCxnSpPr/>
            <p:nvPr/>
          </p:nvCxnSpPr>
          <p:spPr>
            <a:xfrm>
              <a:off x="7620000" y="4953000"/>
              <a:ext cx="0" cy="16002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4788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CF0-A0A7-45B2-A7BF-57F80699A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451" y="1219200"/>
            <a:ext cx="8229600" cy="646331"/>
          </a:xfrm>
        </p:spPr>
        <p:txBody>
          <a:bodyPr>
            <a:normAutofit/>
          </a:bodyPr>
          <a:lstStyle/>
          <a:p>
            <a:r>
              <a:rPr lang="de-DE" sz="3200" b="1" dirty="0"/>
              <a:t>Yield gain (loss) from CA</a:t>
            </a:r>
            <a:endParaRPr lang="en-GB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E17AC-A332-4B3C-93C9-9A1633254141}"/>
              </a:ext>
            </a:extLst>
          </p:cNvPr>
          <p:cNvSpPr txBox="1"/>
          <p:nvPr/>
        </p:nvSpPr>
        <p:spPr>
          <a:xfrm>
            <a:off x="472750" y="1752600"/>
            <a:ext cx="83664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ea typeface="Times New Roman" panose="02020603050405020304" pitchFamily="18" charset="0"/>
              </a:rPr>
              <a:t>Areas with over 5 years of CA application returned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upto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80% higher yields than CP tillage in </a:t>
            </a:r>
            <a:r>
              <a:rPr lang="en-US" sz="2400" dirty="0" err="1">
                <a:effectLst/>
                <a:ea typeface="Times New Roman" panose="02020603050405020304" pitchFamily="18" charset="0"/>
              </a:rPr>
              <a:t>Chipeni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Malawi</a:t>
            </a:r>
            <a:endParaRPr lang="en-GB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49023D-05F9-F666-4D16-956D4066B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743201"/>
            <a:ext cx="4800600" cy="4038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D37A97-775E-8829-5DF3-37F1BE471F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232"/>
          <a:stretch/>
        </p:blipFill>
        <p:spPr>
          <a:xfrm>
            <a:off x="5029200" y="3810000"/>
            <a:ext cx="3962400" cy="190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997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CF0-A0A7-45B2-A7BF-57F80699A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447800"/>
            <a:ext cx="5867400" cy="762000"/>
          </a:xfrm>
        </p:spPr>
        <p:txBody>
          <a:bodyPr>
            <a:normAutofit/>
          </a:bodyPr>
          <a:lstStyle/>
          <a:p>
            <a:r>
              <a:rPr lang="de-DE" sz="3200" b="1" dirty="0"/>
              <a:t>Summary </a:t>
            </a:r>
            <a:endParaRPr lang="en-GB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E17AC-A332-4B3C-93C9-9A1633254141}"/>
              </a:ext>
            </a:extLst>
          </p:cNvPr>
          <p:cNvSpPr txBox="1"/>
          <p:nvPr/>
        </p:nvSpPr>
        <p:spPr>
          <a:xfrm>
            <a:off x="533400" y="2883456"/>
            <a:ext cx="80010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Demonstrated the application of long-term trials, EO data and ML algorithms to guide policy on scaling out CA as a climate smart farming technology</a:t>
            </a:r>
            <a:endParaRPr lang="de-DE" sz="2400" dirty="0"/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Yield prediction maps identified 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locations where </a:t>
            </a:r>
            <a:r>
              <a:rPr lang="en-US" sz="2400" b="1" dirty="0">
                <a:effectLst/>
                <a:ea typeface="Times New Roman" panose="02020603050405020304" pitchFamily="18" charset="0"/>
              </a:rPr>
              <a:t>increased adoption of CA and complementary technologies can buffer against substantial yield losses 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in the event of droughts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1089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56" y="3823421"/>
            <a:ext cx="8619744" cy="21201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7" b="1926"/>
          <a:stretch/>
        </p:blipFill>
        <p:spPr>
          <a:xfrm>
            <a:off x="362124" y="1905001"/>
            <a:ext cx="2684188" cy="18287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578" y="1905001"/>
            <a:ext cx="2743199" cy="18287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49" r="3148"/>
          <a:stretch/>
        </p:blipFill>
        <p:spPr>
          <a:xfrm>
            <a:off x="6099823" y="1905000"/>
            <a:ext cx="2806433" cy="182879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8454" y="260430"/>
            <a:ext cx="2962946" cy="788789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de-DE" sz="3800" b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Motivation</a:t>
            </a:r>
            <a:endParaRPr lang="en-US" sz="3800" b="1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B73367-BE87-A91D-963B-245A846B6363}"/>
              </a:ext>
            </a:extLst>
          </p:cNvPr>
          <p:cNvSpPr txBox="1"/>
          <p:nvPr/>
        </p:nvSpPr>
        <p:spPr>
          <a:xfrm>
            <a:off x="535020" y="6019800"/>
            <a:ext cx="83803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/>
              <a:t>Farming practices that increase resilience to shocks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2A44E6-81E2-D262-E401-9C43C5036D85}"/>
              </a:ext>
            </a:extLst>
          </p:cNvPr>
          <p:cNvSpPr txBox="1"/>
          <p:nvPr/>
        </p:nvSpPr>
        <p:spPr>
          <a:xfrm>
            <a:off x="304800" y="990600"/>
            <a:ext cx="84364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400" dirty="0"/>
              <a:t>Rainfed farming systems in southern Africa are highly vulnerable to climatic shocks and land degradation</a:t>
            </a:r>
          </a:p>
        </p:txBody>
      </p:sp>
    </p:spTree>
    <p:extLst>
      <p:ext uri="{BB962C8B-B14F-4D97-AF65-F5344CB8AC3E}">
        <p14:creationId xmlns:p14="http://schemas.microsoft.com/office/powerpoint/2010/main" val="860392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25AC4-53EC-47F8-800A-D04A4108A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914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3200" b="1" dirty="0"/>
              <a:t>Conservation agriculture (CA) practices</a:t>
            </a:r>
            <a:endParaRPr lang="en-GB" sz="3200" b="1" dirty="0"/>
          </a:p>
        </p:txBody>
      </p:sp>
      <p:pic>
        <p:nvPicPr>
          <p:cNvPr id="3" name="Picture 2" descr="A group of palm trees on a sunny day&#10;&#10;Description automatically generated">
            <a:extLst>
              <a:ext uri="{FF2B5EF4-FFF2-40B4-BE49-F238E27FC236}">
                <a16:creationId xmlns:a16="http://schemas.microsoft.com/office/drawing/2014/main" id="{BF4E8545-4666-405D-B906-5893323C04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201" y="2514600"/>
            <a:ext cx="3701399" cy="2776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246E12-658D-4992-BBD9-7CA3BC7F3221}"/>
              </a:ext>
            </a:extLst>
          </p:cNvPr>
          <p:cNvSpPr txBox="1"/>
          <p:nvPr/>
        </p:nvSpPr>
        <p:spPr>
          <a:xfrm>
            <a:off x="5544807" y="5297269"/>
            <a:ext cx="2721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Crop diversification </a:t>
            </a:r>
          </a:p>
          <a:p>
            <a:r>
              <a:rPr lang="de-DE" b="1" dirty="0"/>
              <a:t>(Intercropping, Rotation)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4DC50E-6754-4532-A159-CFE93ABE0EEA}"/>
              </a:ext>
            </a:extLst>
          </p:cNvPr>
          <p:cNvSpPr txBox="1"/>
          <p:nvPr/>
        </p:nvSpPr>
        <p:spPr>
          <a:xfrm>
            <a:off x="877703" y="5410200"/>
            <a:ext cx="3694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Zero or minimum soil disturbance +</a:t>
            </a:r>
          </a:p>
          <a:p>
            <a:r>
              <a:rPr lang="de-DE" b="1" dirty="0"/>
              <a:t>Residue retention (mulching)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598CF6-22CD-0922-865D-CDF93DE2DD2E}"/>
              </a:ext>
            </a:extLst>
          </p:cNvPr>
          <p:cNvSpPr txBox="1"/>
          <p:nvPr/>
        </p:nvSpPr>
        <p:spPr>
          <a:xfrm>
            <a:off x="381000" y="1826567"/>
            <a:ext cx="8436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b="1" dirty="0"/>
              <a:t>CA is a climate smart farming practice involving 3 principles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FB544A-056A-B8DA-FF6F-3C3E05C4E94A}"/>
              </a:ext>
            </a:extLst>
          </p:cNvPr>
          <p:cNvSpPr txBox="1"/>
          <p:nvPr/>
        </p:nvSpPr>
        <p:spPr>
          <a:xfrm>
            <a:off x="533400" y="6015335"/>
            <a:ext cx="8436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b="1" dirty="0"/>
              <a:t>Challenge: Where and when does CA practices fit?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D8C1C83-178E-674D-71DD-D6E9581851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2428875"/>
            <a:ext cx="3967366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CF0-A0A7-45B2-A7BF-57F80699A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b="1" dirty="0"/>
              <a:t>Objectives</a:t>
            </a:r>
            <a:r>
              <a:rPr lang="de-DE" b="1" dirty="0"/>
              <a:t> 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E17AC-A332-4B3C-93C9-9A1633254141}"/>
              </a:ext>
            </a:extLst>
          </p:cNvPr>
          <p:cNvSpPr txBox="1"/>
          <p:nvPr/>
        </p:nvSpPr>
        <p:spPr>
          <a:xfrm>
            <a:off x="152400" y="2362200"/>
            <a:ext cx="8763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lvl="3" indent="-285750">
              <a:buFont typeface="Wingdings" panose="05000000000000000000" pitchFamily="2" charset="2"/>
              <a:buChar char="§"/>
            </a:pPr>
            <a:r>
              <a:rPr lang="en-US" sz="2400" dirty="0"/>
              <a:t>To map the 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spatial patterns of maize grain yields grown in CA and convectional tillage practices (CP) in southern Africa region</a:t>
            </a:r>
          </a:p>
          <a:p>
            <a:pPr marL="971550" lvl="3"/>
            <a:endParaRPr lang="en-US" sz="2800" b="1" dirty="0"/>
          </a:p>
          <a:p>
            <a:pPr marL="971550" lvl="3"/>
            <a:r>
              <a:rPr lang="en-US" sz="2800" b="1" dirty="0"/>
              <a:t>Research questions:</a:t>
            </a:r>
            <a:r>
              <a:rPr lang="en-GB" sz="2800" b="1" dirty="0"/>
              <a:t> </a:t>
            </a:r>
          </a:p>
          <a:p>
            <a:pPr marL="1257300" lvl="3" indent="-285750">
              <a:buFont typeface="Wingdings" panose="05000000000000000000" pitchFamily="2" charset="2"/>
              <a:buChar char="§"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W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hat are the biophysical and socioeconomic factors that mostly limit the spatial variation of the maize yields?</a:t>
            </a:r>
          </a:p>
          <a:p>
            <a:pPr marL="1257300" lvl="3" indent="-285750">
              <a:buFont typeface="Wingdings" panose="05000000000000000000" pitchFamily="2" charset="2"/>
              <a:buChar char="§"/>
            </a:pPr>
            <a:r>
              <a:rPr lang="en-GB" sz="2400" dirty="0"/>
              <a:t>Where and when does CA offer yield gain over CP tillage?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3116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CF0-A0A7-45B2-A7BF-57F80699A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62000"/>
          </a:xfrm>
        </p:spPr>
        <p:txBody>
          <a:bodyPr>
            <a:normAutofit/>
          </a:bodyPr>
          <a:lstStyle/>
          <a:p>
            <a:r>
              <a:rPr lang="de-DE" sz="3200" b="1" dirty="0"/>
              <a:t>Data: Long-term agronomic trials</a:t>
            </a:r>
            <a:endParaRPr lang="en-GB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E17AC-A332-4B3C-93C9-9A1633254141}"/>
              </a:ext>
            </a:extLst>
          </p:cNvPr>
          <p:cNvSpPr txBox="1"/>
          <p:nvPr/>
        </p:nvSpPr>
        <p:spPr>
          <a:xfrm>
            <a:off x="228600" y="1828800"/>
            <a:ext cx="8763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>
                <a:effectLst/>
                <a:ea typeface="Calibri" panose="020F0502020204030204" pitchFamily="34" charset="0"/>
              </a:rPr>
              <a:t>CIMMYT’s long-term on-farm CA trials established for 16 growing seasons (2004 – 2020) with 35000+ records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400" dirty="0">
                <a:ea typeface="Calibri" panose="020F0502020204030204" pitchFamily="34" charset="0"/>
              </a:rPr>
              <a:t>Database with geolocated crop yields and agronomic practices</a:t>
            </a:r>
            <a:endParaRPr lang="en-GB" sz="2400" dirty="0">
              <a:effectLst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70F4DE-2C94-4812-ABF2-29FE081537D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9" t="-1" r="1289" b="-386"/>
          <a:stretch/>
        </p:blipFill>
        <p:spPr>
          <a:xfrm>
            <a:off x="457200" y="3276600"/>
            <a:ext cx="4191000" cy="350520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E495690F-6FA1-AF9E-3F1D-65DF65521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705" y="3326508"/>
            <a:ext cx="3991495" cy="3302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3709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CF0-A0A7-45B2-A7BF-57F80699A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43000"/>
            <a:ext cx="8229600" cy="1143000"/>
          </a:xfrm>
        </p:spPr>
        <p:txBody>
          <a:bodyPr>
            <a:normAutofit/>
          </a:bodyPr>
          <a:lstStyle/>
          <a:p>
            <a:r>
              <a:rPr lang="de-DE" sz="4000" b="1" dirty="0"/>
              <a:t>Data: Earth observation (EO)</a:t>
            </a:r>
            <a:endParaRPr lang="en-GB" sz="4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E17AC-A332-4B3C-93C9-9A1633254141}"/>
              </a:ext>
            </a:extLst>
          </p:cNvPr>
          <p:cNvSpPr txBox="1"/>
          <p:nvPr/>
        </p:nvSpPr>
        <p:spPr>
          <a:xfrm>
            <a:off x="152400" y="2133600"/>
            <a:ext cx="5181600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2000" b="1" dirty="0">
                <a:ea typeface="Calibri" panose="020F0502020204030204" pitchFamily="34" charset="0"/>
              </a:rPr>
              <a:t>Utilized multi-source EO </a:t>
            </a:r>
            <a:r>
              <a:rPr lang="en-GB" sz="2000" b="1" dirty="0">
                <a:effectLst/>
                <a:ea typeface="Calibri" panose="020F0502020204030204" pitchFamily="34" charset="0"/>
              </a:rPr>
              <a:t>data with resolution ranging from 30 m to 5 Km: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Vegetation indices: Landsat GLAD, MODIS, NDVI, EVI, SAVI, MSAVI, NDWI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Climate: Monthly precipitation, precipitation anomaly, Tmin, </a:t>
            </a:r>
            <a:r>
              <a:rPr lang="en-GB" sz="2000" dirty="0" err="1"/>
              <a:t>Tmax</a:t>
            </a:r>
            <a:r>
              <a:rPr lang="en-GB" sz="2000" dirty="0"/>
              <a:t>, ET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Soil Nutrients: N,P, K, + micro-nutrients 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Soil physical properties: pH, Bulk density, CEC, Silt, sand and Clay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Terrain: Elevation (DEM), slope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2000" dirty="0"/>
              <a:t>Socio-economic: Market access, cattle density</a:t>
            </a:r>
          </a:p>
        </p:txBody>
      </p: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0222EE03-FAF8-33A2-2153-40279A318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695" y="2979133"/>
            <a:ext cx="3775105" cy="38026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DE1C52-0DB1-8098-8FB3-8755D2214536}"/>
              </a:ext>
            </a:extLst>
          </p:cNvPr>
          <p:cNvSpPr txBox="1"/>
          <p:nvPr/>
        </p:nvSpPr>
        <p:spPr>
          <a:xfrm>
            <a:off x="6019800" y="2332802"/>
            <a:ext cx="2403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srgbClr val="FF0000"/>
                </a:solidFill>
              </a:rPr>
              <a:t>Gap filled Landsat ARD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srgbClr val="FF0000"/>
                </a:solidFill>
              </a:rPr>
              <a:t>2000-2020 (3TB)</a:t>
            </a:r>
          </a:p>
        </p:txBody>
      </p:sp>
    </p:spTree>
    <p:extLst>
      <p:ext uri="{BB962C8B-B14F-4D97-AF65-F5344CB8AC3E}">
        <p14:creationId xmlns:p14="http://schemas.microsoft.com/office/powerpoint/2010/main" val="3455507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CF0-A0A7-45B2-A7BF-57F80699A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143000"/>
            <a:ext cx="8229600" cy="1143000"/>
          </a:xfrm>
        </p:spPr>
        <p:txBody>
          <a:bodyPr>
            <a:normAutofit/>
          </a:bodyPr>
          <a:lstStyle/>
          <a:p>
            <a:r>
              <a:rPr lang="de-DE" sz="4000" b="1" dirty="0"/>
              <a:t>Ensemble ML Model </a:t>
            </a:r>
            <a:endParaRPr lang="en-GB" sz="4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E17AC-A332-4B3C-93C9-9A1633254141}"/>
              </a:ext>
            </a:extLst>
          </p:cNvPr>
          <p:cNvSpPr txBox="1"/>
          <p:nvPr/>
        </p:nvSpPr>
        <p:spPr>
          <a:xfrm>
            <a:off x="228600" y="2209800"/>
            <a:ext cx="891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>
                <a:ea typeface="Calibri" panose="020F0502020204030204" pitchFamily="34" charset="0"/>
              </a:rPr>
              <a:t>F</a:t>
            </a:r>
            <a:r>
              <a:rPr lang="en-GB" sz="2400" dirty="0">
                <a:effectLst/>
                <a:ea typeface="Calibri" panose="020F0502020204030204" pitchFamily="34" charset="0"/>
              </a:rPr>
              <a:t>itted an ensemble ML Model based on the Ranger (RF), </a:t>
            </a:r>
            <a:r>
              <a:rPr lang="en-GB" sz="2400" dirty="0" err="1">
                <a:effectLst/>
                <a:ea typeface="Calibri" panose="020F0502020204030204" pitchFamily="34" charset="0"/>
              </a:rPr>
              <a:t>xgboost</a:t>
            </a:r>
            <a:r>
              <a:rPr lang="en-GB" sz="2400" dirty="0">
                <a:effectLst/>
                <a:ea typeface="Calibri" panose="020F0502020204030204" pitchFamily="34" charset="0"/>
              </a:rPr>
              <a:t> and </a:t>
            </a:r>
            <a:r>
              <a:rPr lang="en-GB" sz="2400" dirty="0" err="1">
                <a:effectLst/>
                <a:ea typeface="Calibri" panose="020F0502020204030204" pitchFamily="34" charset="0"/>
              </a:rPr>
              <a:t>cvglmnet</a:t>
            </a:r>
            <a:r>
              <a:rPr lang="en-GB" sz="2400" dirty="0">
                <a:effectLst/>
                <a:ea typeface="Calibri" panose="020F0502020204030204" pitchFamily="34" charset="0"/>
              </a:rPr>
              <a:t> algorithms </a:t>
            </a:r>
            <a:r>
              <a:rPr lang="en-GB" sz="2400" dirty="0">
                <a:ea typeface="Calibri" panose="020F0502020204030204" pitchFamily="34" charset="0"/>
              </a:rPr>
              <a:t>using</a:t>
            </a:r>
            <a:r>
              <a:rPr lang="en-GB" sz="2400" dirty="0">
                <a:effectLst/>
                <a:ea typeface="Calibri" panose="020F0502020204030204" pitchFamily="34" charset="0"/>
              </a:rPr>
              <a:t> Mlr3 R package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>
                <a:ea typeface="Calibri" panose="020F0502020204030204" pitchFamily="34" charset="0"/>
              </a:rPr>
              <a:t>Space-time cross-validation strategies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400" dirty="0">
                <a:ea typeface="Calibri" panose="020F0502020204030204" pitchFamily="34" charset="0"/>
              </a:rPr>
              <a:t>Districts as space blocks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400" dirty="0">
                <a:ea typeface="Calibri" panose="020F0502020204030204" pitchFamily="34" charset="0"/>
              </a:rPr>
              <a:t>Years as time blocks</a:t>
            </a:r>
            <a:endParaRPr lang="en-GB" sz="2400" dirty="0">
              <a:effectLst/>
              <a:ea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30320A-1472-9709-7690-F81815E3D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25" y="4267200"/>
            <a:ext cx="8248808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656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CF0-A0A7-45B2-A7BF-57F80699A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646331"/>
          </a:xfrm>
        </p:spPr>
        <p:txBody>
          <a:bodyPr>
            <a:normAutofit/>
          </a:bodyPr>
          <a:lstStyle/>
          <a:p>
            <a:r>
              <a:rPr lang="de-DE" sz="3200" b="1" dirty="0"/>
              <a:t>Model accuracy </a:t>
            </a:r>
            <a:endParaRPr lang="en-GB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E17AC-A332-4B3C-93C9-9A1633254141}"/>
              </a:ext>
            </a:extLst>
          </p:cNvPr>
          <p:cNvSpPr txBox="1"/>
          <p:nvPr/>
        </p:nvSpPr>
        <p:spPr>
          <a:xfrm>
            <a:off x="304800" y="19050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/>
              <a:t>RF model showed good accuracy in complex farming systems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D53983-D15C-5EE3-7480-DFD604D0B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55" y="2366665"/>
            <a:ext cx="5641895" cy="441513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986F69-398E-3B08-7313-AB181441CA42}"/>
              </a:ext>
            </a:extLst>
          </p:cNvPr>
          <p:cNvSpPr txBox="1"/>
          <p:nvPr/>
        </p:nvSpPr>
        <p:spPr>
          <a:xfrm>
            <a:off x="6019800" y="3923437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/>
              <a:t>RMSE = 1250 Kg/ha</a:t>
            </a:r>
          </a:p>
        </p:txBody>
      </p:sp>
    </p:spTree>
    <p:extLst>
      <p:ext uri="{BB962C8B-B14F-4D97-AF65-F5344CB8AC3E}">
        <p14:creationId xmlns:p14="http://schemas.microsoft.com/office/powerpoint/2010/main" val="2860307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CF0-A0A7-45B2-A7BF-57F80699A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356442"/>
            <a:ext cx="8229600" cy="646331"/>
          </a:xfrm>
        </p:spPr>
        <p:txBody>
          <a:bodyPr>
            <a:normAutofit/>
          </a:bodyPr>
          <a:lstStyle/>
          <a:p>
            <a:r>
              <a:rPr lang="de-DE" sz="3200" b="1" dirty="0"/>
              <a:t>Variable importance </a:t>
            </a:r>
            <a:endParaRPr lang="en-GB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BE17AC-A332-4B3C-93C9-9A1633254141}"/>
              </a:ext>
            </a:extLst>
          </p:cNvPr>
          <p:cNvSpPr txBox="1"/>
          <p:nvPr/>
        </p:nvSpPr>
        <p:spPr>
          <a:xfrm>
            <a:off x="304800" y="2140016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/>
              <a:t>Temperature and rainfall related variables emerged most important for predicting maize yields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EDCD3F-20AA-05AD-9D93-534E4051D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971013"/>
            <a:ext cx="5638800" cy="38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236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documentManagement/types"/>
    <ds:schemaRef ds:uri="http://purl.org/dc/elements/1.1/"/>
    <ds:schemaRef ds:uri="http://purl.org/dc/dcmitype/"/>
    <ds:schemaRef ds:uri="9f5e9607-a28b-487e-b093-da60e75ee10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16757</TotalTime>
  <Words>476</Words>
  <Application>Microsoft Office PowerPoint</Application>
  <PresentationFormat>On-screen Show (4:3)</PresentationFormat>
  <Paragraphs>56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Gill Sans</vt:lpstr>
      <vt:lpstr>Palatino Linotype</vt:lpstr>
      <vt:lpstr>Wingdings</vt:lpstr>
      <vt:lpstr>Africa RISING presentation_template</vt:lpstr>
      <vt:lpstr>1_Custom Design</vt:lpstr>
      <vt:lpstr>PowerPoint Presentation</vt:lpstr>
      <vt:lpstr>PowerPoint Presentation</vt:lpstr>
      <vt:lpstr>Conservation agriculture (CA) practices</vt:lpstr>
      <vt:lpstr>Objectives </vt:lpstr>
      <vt:lpstr>Data: Long-term agronomic trials</vt:lpstr>
      <vt:lpstr>Data: Earth observation (EO)</vt:lpstr>
      <vt:lpstr>Ensemble ML Model </vt:lpstr>
      <vt:lpstr>Model accuracy </vt:lpstr>
      <vt:lpstr>Variable importance </vt:lpstr>
      <vt:lpstr>Model uncertanity</vt:lpstr>
      <vt:lpstr>Predicted maize yield </vt:lpstr>
      <vt:lpstr>Yield gain (loss) from CA</vt:lpstr>
      <vt:lpstr>Summary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Woodpecker</cp:lastModifiedBy>
  <cp:revision>158</cp:revision>
  <cp:lastPrinted>2011-10-06T11:45:23Z</cp:lastPrinted>
  <dcterms:created xsi:type="dcterms:W3CDTF">2020-07-17T08:59:01Z</dcterms:created>
  <dcterms:modified xsi:type="dcterms:W3CDTF">2023-04-24T12:56:07Z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