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Layouts/slideLayout7.xml" ContentType="application/vnd.openxmlformats-officedocument.presentationml.slideLayout+xml"/>
  <Override PartName="/ppt/theme/theme3.xml" ContentType="application/vnd.openxmlformats-officedocument.theme+xml"/>
  <Override PartName="/ppt/slideLayouts/slideLayout8.xml" ContentType="application/vnd.openxmlformats-officedocument.presentationml.slideLayout+xml"/>
  <Override PartName="/ppt/theme/theme4.xml" ContentType="application/vnd.openxmlformats-officedocument.theme+xml"/>
  <Override PartName="/ppt/slideLayouts/slideLayout9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98" r:id="rId4"/>
    <p:sldMasterId id="2147483686" r:id="rId5"/>
    <p:sldMasterId id="2147483706" r:id="rId6"/>
    <p:sldMasterId id="2147483710" r:id="rId7"/>
    <p:sldMasterId id="2147483701" r:id="rId8"/>
  </p:sldMasterIdLst>
  <p:notesMasterIdLst>
    <p:notesMasterId r:id="rId35"/>
  </p:notesMasterIdLst>
  <p:handoutMasterIdLst>
    <p:handoutMasterId r:id="rId36"/>
  </p:handoutMasterIdLst>
  <p:sldIdLst>
    <p:sldId id="534" r:id="rId9"/>
    <p:sldId id="699" r:id="rId10"/>
    <p:sldId id="679" r:id="rId11"/>
    <p:sldId id="681" r:id="rId12"/>
    <p:sldId id="687" r:id="rId13"/>
    <p:sldId id="686" r:id="rId14"/>
    <p:sldId id="689" r:id="rId15"/>
    <p:sldId id="688" r:id="rId16"/>
    <p:sldId id="685" r:id="rId17"/>
    <p:sldId id="700" r:id="rId18"/>
    <p:sldId id="694" r:id="rId19"/>
    <p:sldId id="695" r:id="rId20"/>
    <p:sldId id="691" r:id="rId21"/>
    <p:sldId id="690" r:id="rId22"/>
    <p:sldId id="684" r:id="rId23"/>
    <p:sldId id="693" r:id="rId24"/>
    <p:sldId id="701" r:id="rId25"/>
    <p:sldId id="692" r:id="rId26"/>
    <p:sldId id="683" r:id="rId27"/>
    <p:sldId id="682" r:id="rId28"/>
    <p:sldId id="702" r:id="rId29"/>
    <p:sldId id="697" r:id="rId30"/>
    <p:sldId id="698" r:id="rId31"/>
    <p:sldId id="677" r:id="rId32"/>
    <p:sldId id="472" r:id="rId33"/>
    <p:sldId id="288" r:id="rId3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Bohn, Andrea B" initials="BAB" lastIdx="2" clrIdx="0">
    <p:extLst>
      <p:ext uri="{19B8F6BF-5375-455C-9EA6-DF929625EA0E}">
        <p15:presenceInfo xmlns:p15="http://schemas.microsoft.com/office/powerpoint/2012/main" userId="Bohn, Andrea B" providerId="None"/>
      </p:ext>
    </p:extLst>
  </p:cmAuthor>
  <p:cmAuthor id="2" name="Bohn,Andrea B" initials="BB" lastIdx="10" clrIdx="1">
    <p:extLst>
      <p:ext uri="{19B8F6BF-5375-455C-9EA6-DF929625EA0E}">
        <p15:presenceInfo xmlns:p15="http://schemas.microsoft.com/office/powerpoint/2012/main" userId="S::abohn@ufl.edu::58db57ce-5f1e-4d64-b1fa-7bf285c7878e" providerId="AD"/>
      </p:ext>
    </p:extLst>
  </p:cmAuthor>
  <p:cmAuthor id="3" name="Adesogan,Adegbola Tolulope" initials="AT" lastIdx="3" clrIdx="2">
    <p:extLst>
      <p:ext uri="{19B8F6BF-5375-455C-9EA6-DF929625EA0E}">
        <p15:presenceInfo xmlns:p15="http://schemas.microsoft.com/office/powerpoint/2012/main" userId="S::adesogan@ufl.edu::30155982-3e4f-4872-a50f-18c4bcde243b" providerId="AD"/>
      </p:ext>
    </p:extLst>
  </p:cmAuthor>
  <p:cmAuthor id="4" name="Hendrickx,Saskia" initials="He" lastIdx="3" clrIdx="3">
    <p:extLst>
      <p:ext uri="{19B8F6BF-5375-455C-9EA6-DF929625EA0E}">
        <p15:presenceInfo xmlns:p15="http://schemas.microsoft.com/office/powerpoint/2012/main" userId="S::scjhendrickx@ufl.edu::2928d953-128c-4a0f-b0b0-7a9540af4d5b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37C9A"/>
    <a:srgbClr val="4799B5"/>
    <a:srgbClr val="2C558B"/>
    <a:srgbClr val="D37D28"/>
    <a:srgbClr val="558BFF"/>
    <a:srgbClr val="94A545"/>
    <a:srgbClr val="000000"/>
    <a:srgbClr val="3C7E94"/>
    <a:srgbClr val="BA6324"/>
    <a:srgbClr val="788D3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0406D5A-75DC-4EE9-80D5-2FC9F8D030DE}" v="1" dt="2024-09-17T07:47:24.544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68D230F3-CF80-4859-8CE7-A43EE81993B5}" styleName="Light Style 1 - Acc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1498"/>
    <p:restoredTop sz="96000" autoAdjust="0"/>
  </p:normalViewPr>
  <p:slideViewPr>
    <p:cSldViewPr snapToGrid="0">
      <p:cViewPr varScale="1">
        <p:scale>
          <a:sx n="103" d="100"/>
          <a:sy n="103" d="100"/>
        </p:scale>
        <p:origin x="114" y="17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5.xml"/><Relationship Id="rId18" Type="http://schemas.openxmlformats.org/officeDocument/2006/relationships/slide" Target="slides/slide10.xml"/><Relationship Id="rId26" Type="http://schemas.openxmlformats.org/officeDocument/2006/relationships/slide" Target="slides/slide18.xml"/><Relationship Id="rId39" Type="http://schemas.openxmlformats.org/officeDocument/2006/relationships/viewProps" Target="viewProps.xml"/><Relationship Id="rId21" Type="http://schemas.openxmlformats.org/officeDocument/2006/relationships/slide" Target="slides/slide13.xml"/><Relationship Id="rId34" Type="http://schemas.openxmlformats.org/officeDocument/2006/relationships/slide" Target="slides/slide26.xml"/><Relationship Id="rId42" Type="http://schemas.microsoft.com/office/2015/10/relationships/revisionInfo" Target="revisionInfo.xml"/><Relationship Id="rId7" Type="http://schemas.openxmlformats.org/officeDocument/2006/relationships/slideMaster" Target="slideMasters/slideMaster4.xml"/><Relationship Id="rId2" Type="http://schemas.openxmlformats.org/officeDocument/2006/relationships/customXml" Target="../customXml/item2.xml"/><Relationship Id="rId16" Type="http://schemas.openxmlformats.org/officeDocument/2006/relationships/slide" Target="slides/slide8.xml"/><Relationship Id="rId20" Type="http://schemas.openxmlformats.org/officeDocument/2006/relationships/slide" Target="slides/slide12.xml"/><Relationship Id="rId29" Type="http://schemas.openxmlformats.org/officeDocument/2006/relationships/slide" Target="slides/slide21.xml"/><Relationship Id="rId41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3.xml"/><Relationship Id="rId24" Type="http://schemas.openxmlformats.org/officeDocument/2006/relationships/slide" Target="slides/slide16.xml"/><Relationship Id="rId32" Type="http://schemas.openxmlformats.org/officeDocument/2006/relationships/slide" Target="slides/slide24.xml"/><Relationship Id="rId37" Type="http://schemas.openxmlformats.org/officeDocument/2006/relationships/commentAuthors" Target="commentAuthors.xml"/><Relationship Id="rId40" Type="http://schemas.openxmlformats.org/officeDocument/2006/relationships/theme" Target="theme/theme1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7.xml"/><Relationship Id="rId23" Type="http://schemas.openxmlformats.org/officeDocument/2006/relationships/slide" Target="slides/slide15.xml"/><Relationship Id="rId28" Type="http://schemas.openxmlformats.org/officeDocument/2006/relationships/slide" Target="slides/slide20.xml"/><Relationship Id="rId36" Type="http://schemas.openxmlformats.org/officeDocument/2006/relationships/handoutMaster" Target="handoutMasters/handoutMaster1.xml"/><Relationship Id="rId10" Type="http://schemas.openxmlformats.org/officeDocument/2006/relationships/slide" Target="slides/slide2.xml"/><Relationship Id="rId19" Type="http://schemas.openxmlformats.org/officeDocument/2006/relationships/slide" Target="slides/slide11.xml"/><Relationship Id="rId31" Type="http://schemas.openxmlformats.org/officeDocument/2006/relationships/slide" Target="slides/slide23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1.xml"/><Relationship Id="rId14" Type="http://schemas.openxmlformats.org/officeDocument/2006/relationships/slide" Target="slides/slide6.xml"/><Relationship Id="rId22" Type="http://schemas.openxmlformats.org/officeDocument/2006/relationships/slide" Target="slides/slide14.xml"/><Relationship Id="rId27" Type="http://schemas.openxmlformats.org/officeDocument/2006/relationships/slide" Target="slides/slide19.xml"/><Relationship Id="rId30" Type="http://schemas.openxmlformats.org/officeDocument/2006/relationships/slide" Target="slides/slide22.xml"/><Relationship Id="rId35" Type="http://schemas.openxmlformats.org/officeDocument/2006/relationships/notesMaster" Target="notesMasters/notesMaster1.xml"/><Relationship Id="rId8" Type="http://schemas.openxmlformats.org/officeDocument/2006/relationships/slideMaster" Target="slideMasters/slideMaster5.xml"/><Relationship Id="rId3" Type="http://schemas.openxmlformats.org/officeDocument/2006/relationships/customXml" Target="../customXml/item3.xml"/><Relationship Id="rId12" Type="http://schemas.openxmlformats.org/officeDocument/2006/relationships/slide" Target="slides/slide4.xml"/><Relationship Id="rId17" Type="http://schemas.openxmlformats.org/officeDocument/2006/relationships/slide" Target="slides/slide9.xml"/><Relationship Id="rId25" Type="http://schemas.openxmlformats.org/officeDocument/2006/relationships/slide" Target="slides/slide17.xml"/><Relationship Id="rId33" Type="http://schemas.openxmlformats.org/officeDocument/2006/relationships/slide" Target="slides/slide25.xml"/><Relationship Id="rId38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38" tIns="45719" rIns="91438" bIns="4571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4" y="0"/>
            <a:ext cx="2971800" cy="457200"/>
          </a:xfrm>
          <a:prstGeom prst="rect">
            <a:avLst/>
          </a:prstGeom>
        </p:spPr>
        <p:txBody>
          <a:bodyPr vert="horz" lIns="91438" tIns="45719" rIns="91438" bIns="45719" rtlCol="0"/>
          <a:lstStyle>
            <a:lvl1pPr algn="r">
              <a:defRPr sz="1200"/>
            </a:lvl1pPr>
          </a:lstStyle>
          <a:p>
            <a:fld id="{67F5253C-9A75-AF46-ACEE-EAEE5B05D801}" type="datetimeFigureOut">
              <a:rPr lang="en-US" smtClean="0"/>
              <a:pPr/>
              <a:t>10/9/2024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38" tIns="45719" rIns="91438" bIns="4571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4" y="8685213"/>
            <a:ext cx="2971800" cy="457200"/>
          </a:xfrm>
          <a:prstGeom prst="rect">
            <a:avLst/>
          </a:prstGeom>
        </p:spPr>
        <p:txBody>
          <a:bodyPr vert="horz" lIns="91438" tIns="45719" rIns="91438" bIns="45719" rtlCol="0" anchor="b"/>
          <a:lstStyle>
            <a:lvl1pPr algn="r">
              <a:defRPr sz="1200"/>
            </a:lvl1pPr>
          </a:lstStyle>
          <a:p>
            <a:fld id="{D1A940B9-CD79-EF4A-961D-7F81D59A965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161932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38" tIns="45719" rIns="91438" bIns="4571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4" y="0"/>
            <a:ext cx="2971800" cy="457200"/>
          </a:xfrm>
          <a:prstGeom prst="rect">
            <a:avLst/>
          </a:prstGeom>
        </p:spPr>
        <p:txBody>
          <a:bodyPr vert="horz" lIns="91438" tIns="45719" rIns="91438" bIns="45719" rtlCol="0"/>
          <a:lstStyle>
            <a:lvl1pPr algn="r">
              <a:defRPr sz="1200"/>
            </a:lvl1pPr>
          </a:lstStyle>
          <a:p>
            <a:fld id="{6B0B5A0C-4C94-FA4D-AE3B-06DAC0064AF4}" type="datetimeFigureOut">
              <a:rPr lang="en-US" smtClean="0"/>
              <a:pPr/>
              <a:t>10/9/2024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8" tIns="45719" rIns="91438" bIns="4571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38" tIns="45719" rIns="91438" bIns="4571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38" tIns="45719" rIns="91438" bIns="4571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4" y="8685213"/>
            <a:ext cx="2971800" cy="457200"/>
          </a:xfrm>
          <a:prstGeom prst="rect">
            <a:avLst/>
          </a:prstGeom>
        </p:spPr>
        <p:txBody>
          <a:bodyPr vert="horz" lIns="91438" tIns="45719" rIns="91438" bIns="45719" rtlCol="0" anchor="b"/>
          <a:lstStyle>
            <a:lvl1pPr algn="r">
              <a:defRPr sz="1200"/>
            </a:lvl1pPr>
          </a:lstStyle>
          <a:p>
            <a:fld id="{DD154D62-D7A5-D248-8B93-7A8623E1000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331739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D154D62-D7A5-D248-8B93-7A8623E1000B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134987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D154D62-D7A5-D248-8B93-7A8623E1000B}" type="slidenum">
              <a:rPr lang="en-US" smtClean="0"/>
              <a:pPr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600139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6BB19B7-1DAA-496F-AF64-94D77084BDFF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861676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154D62-D7A5-D248-8B93-7A8623E1000B}" type="slidenum">
              <a:rPr lang="en-US" smtClean="0"/>
              <a:pPr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43863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 userDrawn="1"/>
        </p:nvSpPr>
        <p:spPr>
          <a:xfrm>
            <a:off x="478344" y="6611159"/>
            <a:ext cx="9634699" cy="230832"/>
          </a:xfrm>
          <a:prstGeom prst="rect">
            <a:avLst/>
          </a:prstGeom>
          <a:noFill/>
          <a:ln w="12700" cap="sq" cmpd="sng">
            <a:noFill/>
            <a:prstDash val="solid"/>
          </a:ln>
        </p:spPr>
        <p:txBody>
          <a:bodyPr wrap="square" rtlCol="0" anchor="t" anchorCtr="0">
            <a:spAutoFit/>
          </a:bodyPr>
          <a:lstStyle/>
          <a:p>
            <a:r>
              <a:rPr lang="en-US" sz="900" b="0" i="1">
                <a:solidFill>
                  <a:schemeClr val="bg1"/>
                </a:solidFill>
                <a:latin typeface="Arial"/>
                <a:cs typeface="Arial"/>
              </a:rPr>
              <a:t>Photo</a:t>
            </a:r>
            <a:r>
              <a:rPr lang="en-US" sz="900" b="0" i="1" baseline="0">
                <a:solidFill>
                  <a:schemeClr val="bg1"/>
                </a:solidFill>
                <a:latin typeface="Arial"/>
                <a:cs typeface="Arial"/>
              </a:rPr>
              <a:t> Credit Goes Here</a:t>
            </a:r>
            <a:endParaRPr lang="en-US" sz="900" b="0" i="1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2" hasCustomPrompt="1"/>
          </p:nvPr>
        </p:nvSpPr>
        <p:spPr>
          <a:xfrm>
            <a:off x="617142" y="5723098"/>
            <a:ext cx="6697133" cy="2603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000" i="1" baseline="0">
                <a:solidFill>
                  <a:schemeClr val="bg1"/>
                </a:solidFill>
                <a:latin typeface="+mj-lt"/>
                <a:cs typeface="Arial" panose="020B0604020202020204" pitchFamily="34" charset="0"/>
              </a:defRPr>
            </a:lvl1pPr>
          </a:lstStyle>
          <a:p>
            <a:pPr lvl="0"/>
            <a:r>
              <a:rPr lang="en-US"/>
              <a:t>Photo credit: Name/Organization</a:t>
            </a:r>
          </a:p>
        </p:txBody>
      </p:sp>
      <p:sp>
        <p:nvSpPr>
          <p:cNvPr id="17" name="Text Placeholder 16"/>
          <p:cNvSpPr>
            <a:spLocks noGrp="1"/>
          </p:cNvSpPr>
          <p:nvPr>
            <p:ph type="body" sz="quarter" idx="13" hasCustomPrompt="1"/>
          </p:nvPr>
        </p:nvSpPr>
        <p:spPr>
          <a:xfrm>
            <a:off x="603252" y="5175082"/>
            <a:ext cx="10915649" cy="2682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500" b="1" baseline="0">
                <a:solidFill>
                  <a:schemeClr val="bg1"/>
                </a:solidFill>
                <a:latin typeface="+mj-lt"/>
                <a:cs typeface="Arial" panose="020B0604020202020204" pitchFamily="34" charset="0"/>
              </a:defRPr>
            </a:lvl1pPr>
          </a:lstStyle>
          <a:p>
            <a:pPr lvl="0"/>
            <a:r>
              <a:rPr lang="en-US"/>
              <a:t>Subhead goes here</a:t>
            </a:r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14" hasCustomPrompt="1"/>
          </p:nvPr>
        </p:nvSpPr>
        <p:spPr>
          <a:xfrm>
            <a:off x="1362457" y="3829050"/>
            <a:ext cx="9453033" cy="119538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400" baseline="0">
                <a:solidFill>
                  <a:schemeClr val="bg1">
                    <a:lumMod val="85000"/>
                  </a:schemeClr>
                </a:solidFill>
                <a:latin typeface="+mj-lt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TITLE OF PRESENTATION GOES HERE AND HERE</a:t>
            </a:r>
          </a:p>
        </p:txBody>
      </p:sp>
      <p:pic>
        <p:nvPicPr>
          <p:cNvPr id="11" name="Picture 10" descr="horizontal RGB white.eps">
            <a:extLst>
              <a:ext uri="{FF2B5EF4-FFF2-40B4-BE49-F238E27FC236}">
                <a16:creationId xmlns:a16="http://schemas.microsoft.com/office/drawing/2014/main" id="{A040256C-6B5E-4EC8-B0B4-CADE4257D57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1448" y="222979"/>
            <a:ext cx="3401400" cy="5778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96223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-branded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480560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er and Left Justifi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 hasCustomPrompt="1"/>
          </p:nvPr>
        </p:nvSpPr>
        <p:spPr bwMode="auto">
          <a:xfrm>
            <a:off x="567309" y="994016"/>
            <a:ext cx="10972800" cy="597049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0" numCol="1" anchor="t" anchorCtr="0" compatLnSpc="1">
            <a:prstTxWarp prst="textNoShape">
              <a:avLst/>
            </a:prstTxWarp>
          </a:bodyPr>
          <a:lstStyle>
            <a:lvl1pPr>
              <a:defRPr sz="3200" b="1" cap="all" baseline="0">
                <a:solidFill>
                  <a:srgbClr val="D37D28"/>
                </a:solidFill>
                <a:latin typeface="Gill Sans MT" panose="020B0502020104020203" pitchFamily="34" charset="0"/>
                <a:cs typeface="Arial" panose="020B0604020202020204" pitchFamily="34" charset="0"/>
              </a:defRPr>
            </a:lvl1pPr>
          </a:lstStyle>
          <a:p>
            <a:r>
              <a:rPr lang="en-US" altLang="en-US" dirty="0"/>
              <a:t>HEADER HERE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817034" y="2087563"/>
            <a:ext cx="10801351" cy="329184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latin typeface="+mj-lt"/>
                <a:cs typeface="Arial" panose="020B0604020202020204" pitchFamily="34" charset="0"/>
              </a:defRPr>
            </a:lvl1pPr>
            <a:lvl2pPr marL="457200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93918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er and bulleted li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title" hasCustomPrompt="1"/>
          </p:nvPr>
        </p:nvSpPr>
        <p:spPr bwMode="auto">
          <a:xfrm>
            <a:off x="609600" y="975969"/>
            <a:ext cx="10972800" cy="5970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0" numCol="1" anchor="t" anchorCtr="0" compatLnSpc="1">
            <a:prstTxWarp prst="textNoShape">
              <a:avLst/>
            </a:prstTxWarp>
          </a:bodyPr>
          <a:lstStyle>
            <a:lvl1pPr>
              <a:defRPr sz="3200" b="1" cap="all" baseline="0">
                <a:solidFill>
                  <a:srgbClr val="D37D28"/>
                </a:solidFill>
                <a:latin typeface="Gill Sans MT" panose="020B0502020104020203" pitchFamily="34" charset="0"/>
                <a:cs typeface="Arial" panose="020B0604020202020204" pitchFamily="34" charset="0"/>
              </a:defRPr>
            </a:lvl1pPr>
          </a:lstStyle>
          <a:p>
            <a:r>
              <a:rPr lang="en-US" altLang="en-US"/>
              <a:t>HEADER HERE</a:t>
            </a:r>
          </a:p>
        </p:txBody>
      </p:sp>
      <p:sp>
        <p:nvSpPr>
          <p:cNvPr id="4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817034" y="2087563"/>
            <a:ext cx="10801351" cy="3291840"/>
          </a:xfrm>
          <a:prstGeom prst="rect">
            <a:avLst/>
          </a:prstGeom>
        </p:spPr>
        <p:txBody>
          <a:bodyPr/>
          <a:lstStyle>
            <a:lvl1pPr marL="2857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lang="en-US" sz="1800" kern="1200" dirty="0" smtClean="0">
                <a:solidFill>
                  <a:schemeClr val="tx1"/>
                </a:solidFill>
                <a:latin typeface="+mj-lt"/>
                <a:ea typeface="+mn-ea"/>
                <a:cs typeface="Arial"/>
              </a:defRPr>
            </a:lvl1pPr>
            <a:lvl2pPr marL="457200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0"/>
            <a:endParaRPr lang="en-US" dirty="0"/>
          </a:p>
          <a:p>
            <a:pPr lvl="0"/>
            <a:endParaRPr lang="en-US" dirty="0"/>
          </a:p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79970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er, subhead, and bulleted li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title" hasCustomPrompt="1"/>
          </p:nvPr>
        </p:nvSpPr>
        <p:spPr bwMode="auto">
          <a:xfrm>
            <a:off x="587036" y="1025746"/>
            <a:ext cx="10972800" cy="5970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0" numCol="1" anchor="t" anchorCtr="0" compatLnSpc="1">
            <a:prstTxWarp prst="textNoShape">
              <a:avLst/>
            </a:prstTxWarp>
          </a:bodyPr>
          <a:lstStyle>
            <a:lvl1pPr>
              <a:defRPr sz="3200" b="1" cap="all" baseline="0">
                <a:solidFill>
                  <a:srgbClr val="D37D28"/>
                </a:solidFill>
                <a:latin typeface="Gill Sans MT" panose="020B0502020104020203" pitchFamily="34" charset="0"/>
                <a:cs typeface="Arial" panose="020B0604020202020204" pitchFamily="34" charset="0"/>
              </a:defRPr>
            </a:lvl1pPr>
          </a:lstStyle>
          <a:p>
            <a:r>
              <a:rPr lang="en-US" altLang="en-US"/>
              <a:t>HEADER HERE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817034" y="2388787"/>
            <a:ext cx="10801351" cy="3291840"/>
          </a:xfrm>
          <a:prstGeom prst="rect">
            <a:avLst/>
          </a:prstGeom>
        </p:spPr>
        <p:txBody>
          <a:bodyPr/>
          <a:lstStyle>
            <a:lvl1pPr marL="2857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lang="en-US" sz="1800" kern="1200" dirty="0" smtClean="0">
                <a:solidFill>
                  <a:schemeClr val="tx1"/>
                </a:solidFill>
                <a:latin typeface="+mj-lt"/>
                <a:ea typeface="+mn-ea"/>
                <a:cs typeface="Arial"/>
              </a:defRPr>
            </a:lvl1pPr>
            <a:lvl2pPr marL="457200" indent="0">
              <a:buNone/>
              <a:defRPr sz="1800">
                <a:latin typeface="+mj-lt"/>
                <a:cs typeface="Arial" panose="020B0604020202020204" pitchFamily="34" charset="0"/>
              </a:defRPr>
            </a:lvl2pPr>
            <a:lvl3pPr marL="914400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endParaRPr lang="en-US" dirty="0"/>
          </a:p>
          <a:p>
            <a:pPr lvl="0"/>
            <a:endParaRPr lang="en-US" dirty="0"/>
          </a:p>
          <a:p>
            <a:pPr lvl="0"/>
            <a:endParaRPr lang="en-US" dirty="0"/>
          </a:p>
          <a:p>
            <a:pPr lvl="0"/>
            <a:endParaRPr lang="en-US" dirty="0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1" hasCustomPrompt="1"/>
          </p:nvPr>
        </p:nvSpPr>
        <p:spPr>
          <a:xfrm>
            <a:off x="688636" y="1903414"/>
            <a:ext cx="10871200" cy="45243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100" b="1" baseline="0">
                <a:solidFill>
                  <a:srgbClr val="D37D28"/>
                </a:solidFill>
                <a:latin typeface="+mj-lt"/>
                <a:cs typeface="Arial" panose="020B0604020202020204" pitchFamily="34" charset="0"/>
              </a:defRPr>
            </a:lvl1pPr>
          </a:lstStyle>
          <a:p>
            <a:pPr lvl="0"/>
            <a:r>
              <a:rPr lang="en-US"/>
              <a:t>Subhead goes here</a:t>
            </a:r>
          </a:p>
        </p:txBody>
      </p:sp>
    </p:spTree>
    <p:extLst>
      <p:ext uri="{BB962C8B-B14F-4D97-AF65-F5344CB8AC3E}">
        <p14:creationId xmlns:p14="http://schemas.microsoft.com/office/powerpoint/2010/main" val="27494836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eed the Future-only branded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 bwMode="auto">
          <a:xfrm>
            <a:off x="597388" y="1156442"/>
            <a:ext cx="10972800" cy="597049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0" numCol="1" anchor="t" anchorCtr="0" compatLnSpc="1">
            <a:prstTxWarp prst="textNoShape">
              <a:avLst/>
            </a:prstTxWarp>
          </a:bodyPr>
          <a:lstStyle>
            <a:lvl1pPr>
              <a:defRPr sz="3200" b="1" cap="all" baseline="0">
                <a:solidFill>
                  <a:srgbClr val="D37D28"/>
                </a:solidFill>
                <a:latin typeface="Gill Sans MT" panose="020B0502020104020203" pitchFamily="34" charset="0"/>
                <a:cs typeface="Arial" panose="020B0604020202020204" pitchFamily="34" charset="0"/>
              </a:defRPr>
            </a:lvl1pPr>
          </a:lstStyle>
          <a:p>
            <a:r>
              <a:rPr lang="en-US" altLang="en-US" dirty="0"/>
              <a:t>HEADER HERE</a:t>
            </a:r>
          </a:p>
        </p:txBody>
      </p:sp>
    </p:spTree>
    <p:extLst>
      <p:ext uri="{BB962C8B-B14F-4D97-AF65-F5344CB8AC3E}">
        <p14:creationId xmlns:p14="http://schemas.microsoft.com/office/powerpoint/2010/main" val="37393197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eed the Future-only branded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525354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658716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7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emf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slideLayout" Target="../slideLayouts/slideLayout5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.emf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6.xml"/><Relationship Id="rId9" Type="http://schemas.openxmlformats.org/officeDocument/2006/relationships/image" Target="../media/image4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7.xml"/></Relationships>
</file>

<file path=ppt/slideMasters/_rels/slideMaster4.xml.rels><?xml version="1.0" encoding="UTF-8" standalone="yes"?>
<Relationships xmlns="http://schemas.openxmlformats.org/package/2006/relationships"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8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theme" Target="../theme/theme5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5102420"/>
            <a:ext cx="12192000" cy="846688"/>
          </a:xfrm>
          <a:prstGeom prst="rect">
            <a:avLst/>
          </a:prstGeom>
          <a:solidFill>
            <a:srgbClr val="237C9A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7" name="Rectangle 6"/>
          <p:cNvSpPr/>
          <p:nvPr userDrawn="1"/>
        </p:nvSpPr>
        <p:spPr>
          <a:xfrm>
            <a:off x="0" y="-1"/>
            <a:ext cx="12192000" cy="1058305"/>
          </a:xfrm>
          <a:prstGeom prst="rect">
            <a:avLst/>
          </a:prstGeom>
          <a:solidFill>
            <a:srgbClr val="237C9A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pic>
        <p:nvPicPr>
          <p:cNvPr id="11" name="Picture 10" descr="horizontal RGB white.eps">
            <a:extLst>
              <a:ext uri="{FF2B5EF4-FFF2-40B4-BE49-F238E27FC236}">
                <a16:creationId xmlns:a16="http://schemas.microsoft.com/office/drawing/2014/main" id="{A756DF2B-1226-453C-A79C-1D54EEB2A1C6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1448" y="222979"/>
            <a:ext cx="3401400" cy="577885"/>
          </a:xfrm>
          <a:prstGeom prst="rect">
            <a:avLst/>
          </a:prstGeom>
        </p:spPr>
      </p:pic>
      <p:pic>
        <p:nvPicPr>
          <p:cNvPr id="12" name="Picture 11" descr="IFAS2013.png">
            <a:extLst>
              <a:ext uri="{FF2B5EF4-FFF2-40B4-BE49-F238E27FC236}">
                <a16:creationId xmlns:a16="http://schemas.microsoft.com/office/drawing/2014/main" id="{0D45EC00-8113-4B17-BA1A-4447BAB130E3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690012" y="6254672"/>
            <a:ext cx="1023644" cy="338862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A9791820-8CDC-45F2-829B-A130CF8FD2EA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5949108"/>
            <a:ext cx="2339546" cy="910084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DBEA7F33-D404-459B-807D-32F62EDD51C2}"/>
              </a:ext>
            </a:extLst>
          </p:cNvPr>
          <p:cNvPicPr>
            <a:picLocks noChangeAspect="1"/>
          </p:cNvPicPr>
          <p:nvPr userDrawn="1"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30245" y="6216671"/>
            <a:ext cx="870296" cy="4148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80040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5" r:id="rId2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-1"/>
            <a:ext cx="12192000" cy="822961"/>
          </a:xfrm>
          <a:prstGeom prst="rect">
            <a:avLst/>
          </a:prstGeom>
          <a:solidFill>
            <a:srgbClr val="237C9A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pic>
        <p:nvPicPr>
          <p:cNvPr id="10" name="Picture 9" descr="horizontal RGB white.eps">
            <a:extLst>
              <a:ext uri="{FF2B5EF4-FFF2-40B4-BE49-F238E27FC236}">
                <a16:creationId xmlns:a16="http://schemas.microsoft.com/office/drawing/2014/main" id="{13D0C322-72E9-4DC7-B74F-04B2AAE3FB95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2129" y="164113"/>
            <a:ext cx="3160145" cy="536897"/>
          </a:xfrm>
          <a:prstGeom prst="rect">
            <a:avLst/>
          </a:prstGeom>
        </p:spPr>
      </p:pic>
      <p:pic>
        <p:nvPicPr>
          <p:cNvPr id="11" name="Picture 10" descr="IFAS2013.png">
            <a:extLst>
              <a:ext uri="{FF2B5EF4-FFF2-40B4-BE49-F238E27FC236}">
                <a16:creationId xmlns:a16="http://schemas.microsoft.com/office/drawing/2014/main" id="{76521F09-CCEB-48E0-9E0F-109AD5DF89C1}"/>
              </a:ext>
            </a:extLst>
          </p:cNvPr>
          <p:cNvPicPr>
            <a:picLocks noChangeAspect="1"/>
          </p:cNvPicPr>
          <p:nvPr userDrawn="1"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690012" y="6254672"/>
            <a:ext cx="1023644" cy="338862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B1F37EEF-E10C-4CBA-9BD9-A6E09752E1D6}"/>
              </a:ext>
            </a:extLst>
          </p:cNvPr>
          <p:cNvPicPr>
            <a:picLocks noChangeAspect="1"/>
          </p:cNvPicPr>
          <p:nvPr userDrawn="1"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5949108"/>
            <a:ext cx="2339546" cy="910084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D207BF4C-ED68-4E93-BE5C-CADCAC50697F}"/>
              </a:ext>
            </a:extLst>
          </p:cNvPr>
          <p:cNvPicPr>
            <a:picLocks noChangeAspect="1"/>
          </p:cNvPicPr>
          <p:nvPr userDrawn="1"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30245" y="6216671"/>
            <a:ext cx="870296" cy="4148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57961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3" r:id="rId1"/>
    <p:sldLayoutId id="2147483692" r:id="rId2"/>
    <p:sldLayoutId id="2147483694" r:id="rId3"/>
    <p:sldLayoutId id="2147483695" r:id="rId4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0"/>
            <a:ext cx="12192000" cy="783549"/>
          </a:xfrm>
          <a:prstGeom prst="rect">
            <a:avLst/>
          </a:prstGeom>
          <a:solidFill>
            <a:srgbClr val="237C9A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pic>
        <p:nvPicPr>
          <p:cNvPr id="5" name="Picture 4" descr="horizontal RGB white.eps">
            <a:extLst>
              <a:ext uri="{FF2B5EF4-FFF2-40B4-BE49-F238E27FC236}">
                <a16:creationId xmlns:a16="http://schemas.microsoft.com/office/drawing/2014/main" id="{E25E3FC7-C482-455B-9E82-F31F9B54522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5956" y="151356"/>
            <a:ext cx="3089720" cy="5249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86520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65580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1" r:id="rId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1"/>
            <a:ext cx="12192000" cy="5806417"/>
          </a:xfrm>
          <a:prstGeom prst="rect">
            <a:avLst/>
          </a:prstGeom>
          <a:solidFill>
            <a:srgbClr val="237C9A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6" name="Subtitle 4"/>
          <p:cNvSpPr txBox="1">
            <a:spLocks/>
          </p:cNvSpPr>
          <p:nvPr userDrawn="1"/>
        </p:nvSpPr>
        <p:spPr>
          <a:xfrm>
            <a:off x="630382" y="5256487"/>
            <a:ext cx="10952017" cy="1099863"/>
          </a:xfrm>
          <a:prstGeom prst="rect">
            <a:avLst/>
          </a:prstGeom>
        </p:spPr>
        <p:txBody>
          <a:bodyPr anchor="t"/>
          <a:lstStyle/>
          <a:p>
            <a:pPr marL="231775" lvl="2" indent="-231775" algn="ctr">
              <a:lnSpc>
                <a:spcPts val="2000"/>
              </a:lnSpc>
            </a:pPr>
            <a:r>
              <a:rPr lang="en-US" sz="2000" err="1">
                <a:solidFill>
                  <a:schemeClr val="bg1"/>
                </a:solidFill>
                <a:latin typeface="Gill Sans MT"/>
                <a:cs typeface="Gill Sans MT"/>
              </a:rPr>
              <a:t>www.feedthefuture.gov</a:t>
            </a:r>
            <a:endParaRPr lang="en-US" sz="2000">
              <a:solidFill>
                <a:schemeClr val="bg1"/>
              </a:solidFill>
              <a:latin typeface="Gill Sans MT"/>
              <a:cs typeface="Gill Sans MT"/>
            </a:endParaRPr>
          </a:p>
        </p:txBody>
      </p:sp>
      <p:pic>
        <p:nvPicPr>
          <p:cNvPr id="3" name="Picture 2" descr="vertical RGB white.eps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55895" y="1668540"/>
            <a:ext cx="5480210" cy="2302837"/>
          </a:xfrm>
          <a:prstGeom prst="rect">
            <a:avLst/>
          </a:prstGeom>
        </p:spPr>
      </p:pic>
      <p:pic>
        <p:nvPicPr>
          <p:cNvPr id="11" name="Picture 10" descr="IFAS2013.png">
            <a:extLst>
              <a:ext uri="{FF2B5EF4-FFF2-40B4-BE49-F238E27FC236}">
                <a16:creationId xmlns:a16="http://schemas.microsoft.com/office/drawing/2014/main" id="{1E01561C-559B-4639-8CBB-78CE278ABAC3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690012" y="6254672"/>
            <a:ext cx="1023644" cy="338862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E339A2AA-E97F-4805-AC74-19ABB24A848A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5949108"/>
            <a:ext cx="2339546" cy="910084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766146A2-C89F-4B46-A1D7-62C6F1D7B801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30245" y="6216671"/>
            <a:ext cx="870296" cy="4148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19789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2" r:id="rId1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10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4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7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https://mostprobablenumbercalculator.epa.gov/mpnForm" TargetMode="Externa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10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2002632" y="5382901"/>
            <a:ext cx="8186737" cy="268287"/>
          </a:xfrm>
        </p:spPr>
        <p:txBody>
          <a:bodyPr/>
          <a:lstStyle/>
          <a:p>
            <a:pPr algn="ctr"/>
            <a:r>
              <a:rPr lang="en-US" sz="1800" dirty="0">
                <a:latin typeface="+mn-lt"/>
              </a:rPr>
              <a:t>Feed the Future Innovation Lab for Livestock Systems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CC1D489F-21AD-45AD-AF3E-E7AC51A43FCC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883920" y="3058613"/>
            <a:ext cx="10424160" cy="911141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r>
              <a:rPr lang="fr-BF" sz="2400" b="1" dirty="0">
                <a:solidFill>
                  <a:schemeClr val="tx1"/>
                </a:solidFill>
                <a:effectLst/>
                <a:ea typeface="Times New Roman" panose="02020603050405020304" pitchFamily="18" charset="0"/>
              </a:rPr>
              <a:t>Prévalence et quantification de </a:t>
            </a:r>
            <a:r>
              <a:rPr lang="fr-BF" sz="2400" b="1" i="1" dirty="0">
                <a:solidFill>
                  <a:schemeClr val="tx1"/>
                </a:solidFill>
                <a:effectLst/>
                <a:ea typeface="Times New Roman" panose="02020603050405020304" pitchFamily="18" charset="0"/>
              </a:rPr>
              <a:t>salmonella spp</a:t>
            </a:r>
            <a:r>
              <a:rPr lang="fr-BF" sz="2400" b="1" dirty="0">
                <a:solidFill>
                  <a:schemeClr val="tx1"/>
                </a:solidFill>
                <a:effectLst/>
                <a:ea typeface="Times New Roman" panose="02020603050405020304" pitchFamily="18" charset="0"/>
              </a:rPr>
              <a:t>. dans les fèces de poulets en milieu rural dans la commune de Boussouma, Burkina Faso</a:t>
            </a:r>
            <a:endParaRPr lang="fr-BF" sz="2400" dirty="0">
              <a:solidFill>
                <a:schemeClr val="tx1"/>
              </a:solidFill>
              <a:effectLst/>
              <a:ea typeface="Times New Roman" panose="02020603050405020304" pitchFamily="18" charset="0"/>
            </a:endParaRPr>
          </a:p>
          <a:p>
            <a:endParaRPr lang="en-US" dirty="0"/>
          </a:p>
        </p:txBody>
      </p:sp>
      <p:sp>
        <p:nvSpPr>
          <p:cNvPr id="2" name="Zone de texte 2048">
            <a:extLst>
              <a:ext uri="{FF2B5EF4-FFF2-40B4-BE49-F238E27FC236}">
                <a16:creationId xmlns:a16="http://schemas.microsoft.com/office/drawing/2014/main" id="{C1EB7880-B251-45B0-93B7-E23B0C8D8A8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16629" y="1206812"/>
            <a:ext cx="6740434" cy="1484724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vert="horz" wrap="square" lIns="0" tIns="0" rIns="0" bIns="0" anchor="t" anchorCtr="0" upright="1">
            <a:noAutofit/>
          </a:bodyPr>
          <a:lstStyle/>
          <a:p>
            <a:pPr algn="ctr"/>
            <a:r>
              <a:rPr lang="fr-BF" sz="1400" u="sng" dirty="0"/>
              <a:t>Wendenso Patrick Bertrand TIENDREBEOGO</a:t>
            </a:r>
            <a:r>
              <a:rPr lang="fr-BF" sz="1400" u="sng" baseline="30000" dirty="0"/>
              <a:t>1</a:t>
            </a:r>
            <a:r>
              <a:rPr lang="fr-BF" sz="1400" u="sng" dirty="0"/>
              <a:t>, Assèta Kagambèga</a:t>
            </a:r>
            <a:r>
              <a:rPr lang="fr-BF" sz="1400" u="sng" baseline="30000" dirty="0"/>
              <a:t>1,2</a:t>
            </a:r>
            <a:r>
              <a:rPr lang="fr-BF" sz="1400" u="sng" dirty="0"/>
              <a:t>, Michel DIONE</a:t>
            </a:r>
            <a:r>
              <a:rPr lang="fr-BF" sz="1400" u="sng" baseline="30000" dirty="0"/>
              <a:t>3 </a:t>
            </a:r>
            <a:r>
              <a:rPr lang="fr-BF" sz="1400" u="sng" dirty="0"/>
              <a:t>,Tho Abou DA</a:t>
            </a:r>
            <a:r>
              <a:rPr lang="fr-BF" sz="1400" u="sng" baseline="30000" dirty="0"/>
              <a:t>1</a:t>
            </a:r>
            <a:r>
              <a:rPr lang="fr-BF" sz="1400" u="sng" dirty="0"/>
              <a:t>, Rasmane TAO</a:t>
            </a:r>
            <a:r>
              <a:rPr lang="fr-BF" sz="1400" u="sng" baseline="30000" dirty="0"/>
              <a:t>1</a:t>
            </a:r>
            <a:r>
              <a:rPr lang="fr-BF" sz="1400" u="sng" dirty="0"/>
              <a:t>, Brice OUEDRAOGO</a:t>
            </a:r>
            <a:r>
              <a:rPr lang="fr-BF" sz="1400" u="sng" baseline="30000" dirty="0"/>
              <a:t>3</a:t>
            </a:r>
            <a:r>
              <a:rPr lang="fr-BF" sz="1400" u="sng" dirty="0"/>
              <a:t>, Guy ILBOUDO</a:t>
            </a:r>
            <a:r>
              <a:rPr lang="fr-BF" sz="1400" baseline="30000" dirty="0"/>
              <a:t>3 </a:t>
            </a:r>
            <a:r>
              <a:rPr lang="fr-BF" sz="1400" u="sng" dirty="0"/>
              <a:t> ,Nicolas BARRO</a:t>
            </a:r>
            <a:r>
              <a:rPr lang="fr-BF" sz="1400" u="sng" baseline="30000" dirty="0"/>
              <a:t>1</a:t>
            </a:r>
            <a:endParaRPr lang="fr-BF" sz="1400" dirty="0"/>
          </a:p>
          <a:p>
            <a:pPr algn="ctr"/>
            <a:r>
              <a:rPr lang="fr-BF" sz="1400" baseline="30000" dirty="0"/>
              <a:t>1</a:t>
            </a:r>
            <a:r>
              <a:rPr lang="fr-BF" sz="1400" dirty="0"/>
              <a:t> Laboratoire de Biologie Moléculaire, D’épidémiologie et de Surveillance des Bactéries et Virus Transmissibles par les Aliments (LaBESTA)/Université Joseph KI-ZERBO, Ouagadougou, Burkina Faso </a:t>
            </a:r>
          </a:p>
          <a:p>
            <a:pPr algn="ctr"/>
            <a:r>
              <a:rPr lang="pt-PT" sz="1400" baseline="30000" dirty="0"/>
              <a:t>2</a:t>
            </a:r>
            <a:r>
              <a:rPr lang="fr-BF" sz="1400" dirty="0"/>
              <a:t> Ecole Normale Supérieure,</a:t>
            </a:r>
            <a:r>
              <a:rPr lang="pt-PT" sz="1400" dirty="0"/>
              <a:t> Ouagadougou, Burkina Faso</a:t>
            </a:r>
            <a:endParaRPr lang="fr-BF" sz="1400" dirty="0"/>
          </a:p>
          <a:p>
            <a:pPr algn="ctr"/>
            <a:r>
              <a:rPr lang="en-US" sz="1400" baseline="30000" dirty="0"/>
              <a:t>3 </a:t>
            </a:r>
            <a:r>
              <a:rPr lang="en-US" sz="1400" dirty="0"/>
              <a:t>International Livestock Research Institute, Ouagadougou, Burkina Faso</a:t>
            </a:r>
            <a:endParaRPr lang="fr-BF" sz="1400" dirty="0"/>
          </a:p>
        </p:txBody>
      </p:sp>
      <p:pic>
        <p:nvPicPr>
          <p:cNvPr id="7" name="Google Shape;83;p1">
            <a:extLst>
              <a:ext uri="{FF2B5EF4-FFF2-40B4-BE49-F238E27FC236}">
                <a16:creationId xmlns:a16="http://schemas.microsoft.com/office/drawing/2014/main" id="{C8906BE3-DCE0-7DEA-6921-50CB9F677376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886786" y="6167919"/>
            <a:ext cx="641967" cy="450645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90E51A0D-D418-A25E-7712-BC0328E5B7E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92556" y="5985818"/>
            <a:ext cx="747217" cy="66965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10733B01-DEB3-54CE-BD29-E3D74CC3458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055377" y="5985818"/>
            <a:ext cx="595832" cy="595832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6A444DA4-0336-6675-8300-FA791519024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488615" y="6092296"/>
            <a:ext cx="788125" cy="636833"/>
          </a:xfrm>
          <a:prstGeom prst="rect">
            <a:avLst/>
          </a:prstGeom>
        </p:spPr>
      </p:pic>
      <p:pic>
        <p:nvPicPr>
          <p:cNvPr id="12" name="Picture 11" descr="A picture containing text, clipart&#10;&#10;Description automatically generated">
            <a:extLst>
              <a:ext uri="{FF2B5EF4-FFF2-40B4-BE49-F238E27FC236}">
                <a16:creationId xmlns:a16="http://schemas.microsoft.com/office/drawing/2014/main" id="{C4098AFC-D438-39BB-33B5-CFEEA3CF1D83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7481" y="6107308"/>
            <a:ext cx="1547084" cy="450645"/>
          </a:xfrm>
          <a:prstGeom prst="rect">
            <a:avLst/>
          </a:prstGeom>
        </p:spPr>
      </p:pic>
      <p:sp>
        <p:nvSpPr>
          <p:cNvPr id="5" name="ZoneTexte 4">
            <a:extLst>
              <a:ext uri="{FF2B5EF4-FFF2-40B4-BE49-F238E27FC236}">
                <a16:creationId xmlns:a16="http://schemas.microsoft.com/office/drawing/2014/main" id="{3FA62188-D37D-B0E9-309C-9E08D75258C4}"/>
              </a:ext>
            </a:extLst>
          </p:cNvPr>
          <p:cNvSpPr txBox="1"/>
          <p:nvPr/>
        </p:nvSpPr>
        <p:spPr>
          <a:xfrm>
            <a:off x="0" y="4166465"/>
            <a:ext cx="12192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b="1" i="0" u="none" strike="noStrike" dirty="0">
                <a:solidFill>
                  <a:srgbClr val="202124"/>
                </a:solidFill>
                <a:effectLst/>
              </a:rPr>
              <a:t>COLLOQUE INTERNATIONAL DE L’ECOLE NORMALE SUPERIEURE, 1ère EDITION 2024</a:t>
            </a:r>
          </a:p>
          <a:p>
            <a:pPr algn="ctr"/>
            <a:r>
              <a:rPr lang="fr-FR" b="0" i="0" u="sng" strike="noStrike" dirty="0">
                <a:solidFill>
                  <a:srgbClr val="202124"/>
                </a:solidFill>
                <a:effectLst/>
              </a:rPr>
              <a:t>Thème</a:t>
            </a:r>
            <a:r>
              <a:rPr lang="fr-FR" b="1" i="0" u="none" strike="noStrike" dirty="0">
                <a:solidFill>
                  <a:srgbClr val="202124"/>
                </a:solidFill>
                <a:effectLst/>
              </a:rPr>
              <a:t> : </a:t>
            </a:r>
            <a:r>
              <a:rPr lang="fr-FR" b="1" i="1" u="none" strike="noStrike" dirty="0">
                <a:solidFill>
                  <a:srgbClr val="202124"/>
                </a:solidFill>
                <a:effectLst/>
              </a:rPr>
              <a:t>Innovations scientifiques, pédagogiques et didactiques : quelle contribution pour la cohésion sociale</a:t>
            </a:r>
            <a:endParaRPr lang="fr-FR" b="0" i="0" u="none" strike="noStrike" dirty="0">
              <a:solidFill>
                <a:srgbClr val="202124"/>
              </a:solidFill>
              <a:effectLst/>
            </a:endParaRPr>
          </a:p>
          <a:p>
            <a:pPr algn="ctr"/>
            <a:r>
              <a:rPr lang="fr-FR" b="0" i="0" u="sng" strike="noStrike" dirty="0">
                <a:solidFill>
                  <a:srgbClr val="202124"/>
                </a:solidFill>
                <a:effectLst/>
              </a:rPr>
              <a:t>Dates et Lieu</a:t>
            </a:r>
            <a:r>
              <a:rPr lang="fr-FR" b="0" i="0" u="none" strike="noStrike" dirty="0">
                <a:solidFill>
                  <a:srgbClr val="202124"/>
                </a:solidFill>
                <a:effectLst/>
              </a:rPr>
              <a:t> : </a:t>
            </a:r>
            <a:r>
              <a:rPr lang="fr-FR" b="1" i="0" u="none" strike="noStrike" dirty="0">
                <a:solidFill>
                  <a:srgbClr val="202124"/>
                </a:solidFill>
                <a:effectLst/>
              </a:rPr>
              <a:t>26 au 28 septembre 2024; Koudougou, Burkina Faso</a:t>
            </a:r>
            <a:br>
              <a:rPr lang="fr-FR" b="0" i="0" u="none" strike="noStrike" dirty="0">
                <a:solidFill>
                  <a:srgbClr val="202124"/>
                </a:solidFill>
                <a:effectLst/>
              </a:rPr>
            </a:br>
            <a:endParaRPr lang="fr-FR" b="0" i="0" u="none" strike="noStrike" dirty="0">
              <a:solidFill>
                <a:srgbClr val="202124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76953664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5C0B52E-A730-0949-5912-642B834F40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F" dirty="0"/>
              <a:t>INTRODUCTION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17D9F00C-E951-4D54-D96C-F8AD0F4B866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17034" y="2087563"/>
            <a:ext cx="10801351" cy="3620906"/>
          </a:xfrm>
        </p:spPr>
        <p:txBody>
          <a:bodyPr/>
          <a:lstStyle/>
          <a:p>
            <a:r>
              <a:rPr lang="fr-BF" sz="2600" kern="0" dirty="0">
                <a:latin typeface="+mn-lt"/>
                <a:ea typeface="Times New Roman" panose="02020603050405020304" pitchFamily="18" charset="0"/>
              </a:rPr>
              <a:t>Ojectifs specifique :</a:t>
            </a:r>
            <a:endParaRPr lang="fr-BF" sz="2600" kern="0" dirty="0">
              <a:effectLst/>
              <a:latin typeface="+mn-lt"/>
              <a:ea typeface="Times New Roman" panose="02020603050405020304" pitchFamily="18" charset="0"/>
            </a:endParaRPr>
          </a:p>
          <a:p>
            <a:pPr marL="457200" indent="-457200">
              <a:lnSpc>
                <a:spcPct val="150000"/>
              </a:lnSpc>
              <a:buFont typeface="Wingdings" pitchFamily="2" charset="2"/>
              <a:buChar char="v"/>
            </a:pPr>
            <a:r>
              <a:rPr lang="fr-BF" sz="2600" kern="0" dirty="0">
                <a:effectLst/>
                <a:latin typeface="+mn-lt"/>
                <a:ea typeface="Times New Roman" panose="02020603050405020304" pitchFamily="18" charset="0"/>
              </a:rPr>
              <a:t>Déterminer la prévalence de </a:t>
            </a:r>
            <a:r>
              <a:rPr lang="fr-BF" sz="2600" i="1" kern="0" dirty="0">
                <a:effectLst/>
                <a:latin typeface="+mn-lt"/>
                <a:ea typeface="Times New Roman" panose="02020603050405020304" pitchFamily="18" charset="0"/>
              </a:rPr>
              <a:t>Salmonella</a:t>
            </a:r>
            <a:r>
              <a:rPr lang="fr-BF" sz="2600" kern="0" dirty="0">
                <a:effectLst/>
                <a:latin typeface="+mn-lt"/>
                <a:ea typeface="Times New Roman" panose="02020603050405020304" pitchFamily="18" charset="0"/>
              </a:rPr>
              <a:t> dans les excréments de volaille domestique à Boussouma </a:t>
            </a:r>
          </a:p>
          <a:p>
            <a:pPr marL="457200" indent="-457200">
              <a:lnSpc>
                <a:spcPct val="150000"/>
              </a:lnSpc>
              <a:buFont typeface="Wingdings" pitchFamily="2" charset="2"/>
              <a:buChar char="v"/>
            </a:pPr>
            <a:r>
              <a:rPr lang="fr-BF" sz="2600" kern="0" dirty="0">
                <a:effectLst/>
                <a:latin typeface="+mn-lt"/>
                <a:ea typeface="Times New Roman" panose="02020603050405020304" pitchFamily="18" charset="0"/>
              </a:rPr>
              <a:t>Quantifier la charge bactérienne dans les échantillons positifs </a:t>
            </a:r>
          </a:p>
          <a:p>
            <a:pPr marL="457200" indent="-457200">
              <a:lnSpc>
                <a:spcPct val="150000"/>
              </a:lnSpc>
              <a:buFont typeface="Wingdings" pitchFamily="2" charset="2"/>
              <a:buChar char="v"/>
            </a:pPr>
            <a:r>
              <a:rPr lang="fr-FR" sz="2600" dirty="0">
                <a:latin typeface="+mn-lt"/>
              </a:rPr>
              <a:t>Évaluer les pratiques d'élevage et leur relation avec la contamination par Salmonella</a:t>
            </a:r>
            <a:endParaRPr lang="fr-BF" sz="2600" kern="0" dirty="0">
              <a:effectLst/>
              <a:latin typeface="+mn-lt"/>
              <a:ea typeface="Times New Roman" panose="02020603050405020304" pitchFamily="18" charset="0"/>
            </a:endParaRPr>
          </a:p>
          <a:p>
            <a:endParaRPr lang="fr-BF" dirty="0"/>
          </a:p>
        </p:txBody>
      </p:sp>
    </p:spTree>
    <p:extLst>
      <p:ext uri="{BB962C8B-B14F-4D97-AF65-F5344CB8AC3E}">
        <p14:creationId xmlns:p14="http://schemas.microsoft.com/office/powerpoint/2010/main" val="122554712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BDFBEF-3337-4268-8A66-2141B7DAF1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METHODOLOGIE</a:t>
            </a:r>
          </a:p>
        </p:txBody>
      </p:sp>
      <p:grpSp>
        <p:nvGrpSpPr>
          <p:cNvPr id="13" name="Groupe 12">
            <a:extLst>
              <a:ext uri="{FF2B5EF4-FFF2-40B4-BE49-F238E27FC236}">
                <a16:creationId xmlns:a16="http://schemas.microsoft.com/office/drawing/2014/main" id="{1E9667B5-53E7-EF05-1ACE-F1E8D11874B7}"/>
              </a:ext>
            </a:extLst>
          </p:cNvPr>
          <p:cNvGrpSpPr/>
          <p:nvPr/>
        </p:nvGrpSpPr>
        <p:grpSpPr>
          <a:xfrm>
            <a:off x="571501" y="1894114"/>
            <a:ext cx="11163298" cy="3762104"/>
            <a:chOff x="571501" y="1535907"/>
            <a:chExt cx="11163298" cy="5169356"/>
          </a:xfrm>
        </p:grpSpPr>
        <p:sp>
          <p:nvSpPr>
            <p:cNvPr id="14" name="Rectangle : coins arrondis 13">
              <a:extLst>
                <a:ext uri="{FF2B5EF4-FFF2-40B4-BE49-F238E27FC236}">
                  <a16:creationId xmlns:a16="http://schemas.microsoft.com/office/drawing/2014/main" id="{8812EA8D-88F6-8150-4709-303CBEABB043}"/>
                </a:ext>
              </a:extLst>
            </p:cNvPr>
            <p:cNvSpPr/>
            <p:nvPr/>
          </p:nvSpPr>
          <p:spPr>
            <a:xfrm>
              <a:off x="571501" y="1535907"/>
              <a:ext cx="3763093" cy="4057650"/>
            </a:xfrm>
            <a:prstGeom prst="roundRect">
              <a:avLst/>
            </a:prstGeom>
            <a:blipFill>
              <a:blip r:embed="rId2"/>
              <a:stretch>
                <a:fillRect/>
              </a:stretch>
            </a:blip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BF"/>
            </a:p>
          </p:txBody>
        </p:sp>
        <p:sp>
          <p:nvSpPr>
            <p:cNvPr id="15" name="Rectangle : coins arrondis 14">
              <a:extLst>
                <a:ext uri="{FF2B5EF4-FFF2-40B4-BE49-F238E27FC236}">
                  <a16:creationId xmlns:a16="http://schemas.microsoft.com/office/drawing/2014/main" id="{6A5506FE-8448-89E3-6A94-E7B5CD1E8B30}"/>
                </a:ext>
              </a:extLst>
            </p:cNvPr>
            <p:cNvSpPr/>
            <p:nvPr/>
          </p:nvSpPr>
          <p:spPr>
            <a:xfrm>
              <a:off x="5095143" y="2048695"/>
              <a:ext cx="2752726" cy="2914650"/>
            </a:xfrm>
            <a:prstGeom prst="roundRect">
              <a:avLst/>
            </a:prstGeom>
            <a:blipFill>
              <a:blip r:embed="rId3"/>
              <a:stretch>
                <a:fillRect/>
              </a:stretch>
            </a:blip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BF"/>
            </a:p>
          </p:txBody>
        </p:sp>
        <p:sp>
          <p:nvSpPr>
            <p:cNvPr id="16" name="Rectangle : coins arrondis 15">
              <a:extLst>
                <a:ext uri="{FF2B5EF4-FFF2-40B4-BE49-F238E27FC236}">
                  <a16:creationId xmlns:a16="http://schemas.microsoft.com/office/drawing/2014/main" id="{DCAFCA4F-4498-6DB3-4F8D-DBA9FA131700}"/>
                </a:ext>
              </a:extLst>
            </p:cNvPr>
            <p:cNvSpPr/>
            <p:nvPr/>
          </p:nvSpPr>
          <p:spPr>
            <a:xfrm>
              <a:off x="8496300" y="2158274"/>
              <a:ext cx="2984499" cy="2841597"/>
            </a:xfrm>
            <a:prstGeom prst="roundRect">
              <a:avLst/>
            </a:prstGeom>
            <a:blipFill>
              <a:blip r:embed="rId4"/>
              <a:stretch>
                <a:fillRect/>
              </a:stretch>
            </a:blip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BF"/>
            </a:p>
          </p:txBody>
        </p:sp>
        <p:sp>
          <p:nvSpPr>
            <p:cNvPr id="17" name="Flèche vers la droite 16">
              <a:extLst>
                <a:ext uri="{FF2B5EF4-FFF2-40B4-BE49-F238E27FC236}">
                  <a16:creationId xmlns:a16="http://schemas.microsoft.com/office/drawing/2014/main" id="{B44AEBAE-E125-A854-16F2-D2960EACBA8A}"/>
                </a:ext>
              </a:extLst>
            </p:cNvPr>
            <p:cNvSpPr/>
            <p:nvPr/>
          </p:nvSpPr>
          <p:spPr>
            <a:xfrm flipV="1">
              <a:off x="4521987" y="3432968"/>
              <a:ext cx="385763" cy="146105"/>
            </a:xfrm>
            <a:prstGeom prst="rightArrow">
              <a:avLst/>
            </a:prstGeom>
            <a:ln w="28575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BF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endParaRPr>
            </a:p>
          </p:txBody>
        </p:sp>
        <p:sp>
          <p:nvSpPr>
            <p:cNvPr id="18" name="Flèche vers la droite 17">
              <a:extLst>
                <a:ext uri="{FF2B5EF4-FFF2-40B4-BE49-F238E27FC236}">
                  <a16:creationId xmlns:a16="http://schemas.microsoft.com/office/drawing/2014/main" id="{01A543D1-2FB8-E96E-1F37-9E0EBC09F5FE}"/>
                </a:ext>
              </a:extLst>
            </p:cNvPr>
            <p:cNvSpPr/>
            <p:nvPr/>
          </p:nvSpPr>
          <p:spPr>
            <a:xfrm flipV="1">
              <a:off x="7931883" y="3359915"/>
              <a:ext cx="385763" cy="146105"/>
            </a:xfrm>
            <a:prstGeom prst="rightArrow">
              <a:avLst/>
            </a:prstGeom>
            <a:ln w="28575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BF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endParaRPr>
            </a:p>
          </p:txBody>
        </p:sp>
        <p:sp>
          <p:nvSpPr>
            <p:cNvPr id="19" name="ZoneTexte 18">
              <a:extLst>
                <a:ext uri="{FF2B5EF4-FFF2-40B4-BE49-F238E27FC236}">
                  <a16:creationId xmlns:a16="http://schemas.microsoft.com/office/drawing/2014/main" id="{5990A9D9-AFA7-9A91-EC33-7BEB35036ACC}"/>
                </a:ext>
              </a:extLst>
            </p:cNvPr>
            <p:cNvSpPr txBox="1"/>
            <p:nvPr/>
          </p:nvSpPr>
          <p:spPr>
            <a:xfrm>
              <a:off x="571501" y="5689600"/>
              <a:ext cx="3763093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2000" b="1" dirty="0">
                  <a:latin typeface="Arial" panose="020B0604020202020204" pitchFamily="34" charset="0"/>
                  <a:cs typeface="Arial" panose="020B0604020202020204" pitchFamily="34" charset="0"/>
                </a:rPr>
                <a:t>Commune De Boussouma Sites d'échantillonnage : 21 villages</a:t>
              </a:r>
              <a:endParaRPr lang="fr-BF" sz="2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" name="ZoneTexte 19">
              <a:extLst>
                <a:ext uri="{FF2B5EF4-FFF2-40B4-BE49-F238E27FC236}">
                  <a16:creationId xmlns:a16="http://schemas.microsoft.com/office/drawing/2014/main" id="{DF7D046B-8962-44B6-9AE7-A7BB1FF0225E}"/>
                </a:ext>
              </a:extLst>
            </p:cNvPr>
            <p:cNvSpPr txBox="1"/>
            <p:nvPr/>
          </p:nvSpPr>
          <p:spPr>
            <a:xfrm>
              <a:off x="5283200" y="5791200"/>
              <a:ext cx="2564669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2000" b="1" dirty="0">
                  <a:latin typeface="Arial" panose="020B0604020202020204" pitchFamily="34" charset="0"/>
                  <a:cs typeface="Arial" panose="020B0604020202020204" pitchFamily="34" charset="0"/>
                </a:rPr>
                <a:t>Soixante-treize (73) ménages visités</a:t>
              </a:r>
              <a:endParaRPr lang="fr-BF" sz="2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1" name="ZoneTexte 20">
              <a:extLst>
                <a:ext uri="{FF2B5EF4-FFF2-40B4-BE49-F238E27FC236}">
                  <a16:creationId xmlns:a16="http://schemas.microsoft.com/office/drawing/2014/main" id="{1C3DA4E4-2707-9E07-16B1-894A1074EFC6}"/>
                </a:ext>
              </a:extLst>
            </p:cNvPr>
            <p:cNvSpPr txBox="1"/>
            <p:nvPr/>
          </p:nvSpPr>
          <p:spPr>
            <a:xfrm>
              <a:off x="8750300" y="5791200"/>
              <a:ext cx="2984499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2000" b="1" dirty="0">
                  <a:latin typeface="Arial" panose="020B0604020202020204" pitchFamily="34" charset="0"/>
                  <a:cs typeface="Arial" panose="020B0604020202020204" pitchFamily="34" charset="0"/>
                </a:rPr>
                <a:t>4 poulets par ménage, soit 292 échantillons</a:t>
              </a:r>
              <a:endParaRPr lang="fr-BF" sz="2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6061607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BDFBEF-3337-4268-8A66-2141B7DAF1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METHODOLOGIE</a:t>
            </a:r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8F05996B-8475-0C18-A52F-70F5136B4C5C}"/>
              </a:ext>
            </a:extLst>
          </p:cNvPr>
          <p:cNvGrpSpPr/>
          <p:nvPr/>
        </p:nvGrpSpPr>
        <p:grpSpPr>
          <a:xfrm>
            <a:off x="744583" y="1776549"/>
            <a:ext cx="10795526" cy="4053719"/>
            <a:chOff x="318238" y="1671644"/>
            <a:chExt cx="11736431" cy="5106124"/>
          </a:xfrm>
        </p:grpSpPr>
        <p:sp>
          <p:nvSpPr>
            <p:cNvPr id="5" name="Ellipse 4">
              <a:extLst>
                <a:ext uri="{FF2B5EF4-FFF2-40B4-BE49-F238E27FC236}">
                  <a16:creationId xmlns:a16="http://schemas.microsoft.com/office/drawing/2014/main" id="{01F7136E-7A48-1E58-7817-D38AE34ADB0E}"/>
                </a:ext>
              </a:extLst>
            </p:cNvPr>
            <p:cNvSpPr/>
            <p:nvPr/>
          </p:nvSpPr>
          <p:spPr>
            <a:xfrm>
              <a:off x="4863651" y="1671644"/>
              <a:ext cx="3004849" cy="2907499"/>
            </a:xfrm>
            <a:prstGeom prst="ellipse">
              <a:avLst/>
            </a:prstGeom>
            <a:blipFill>
              <a:blip r:embed="rId2"/>
              <a:stretch>
                <a:fillRect/>
              </a:stretch>
            </a:blip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BF"/>
            </a:p>
          </p:txBody>
        </p:sp>
        <p:sp>
          <p:nvSpPr>
            <p:cNvPr id="6" name="Ellipse 5">
              <a:extLst>
                <a:ext uri="{FF2B5EF4-FFF2-40B4-BE49-F238E27FC236}">
                  <a16:creationId xmlns:a16="http://schemas.microsoft.com/office/drawing/2014/main" id="{B8539318-4FAF-46A7-6124-D33917446040}"/>
                </a:ext>
              </a:extLst>
            </p:cNvPr>
            <p:cNvSpPr/>
            <p:nvPr/>
          </p:nvSpPr>
          <p:spPr>
            <a:xfrm>
              <a:off x="318238" y="1671644"/>
              <a:ext cx="3004849" cy="2907499"/>
            </a:xfrm>
            <a:prstGeom prst="ellipse">
              <a:avLst/>
            </a:prstGeom>
            <a:blipFill>
              <a:blip r:embed="rId3"/>
              <a:stretch>
                <a:fillRect/>
              </a:stretch>
            </a:blip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BF"/>
            </a:p>
          </p:txBody>
        </p:sp>
        <p:sp>
          <p:nvSpPr>
            <p:cNvPr id="7" name="Ellipse 6">
              <a:extLst>
                <a:ext uri="{FF2B5EF4-FFF2-40B4-BE49-F238E27FC236}">
                  <a16:creationId xmlns:a16="http://schemas.microsoft.com/office/drawing/2014/main" id="{15489775-7677-7D6D-7FB5-22C2B5D95540}"/>
                </a:ext>
              </a:extLst>
            </p:cNvPr>
            <p:cNvSpPr/>
            <p:nvPr/>
          </p:nvSpPr>
          <p:spPr>
            <a:xfrm>
              <a:off x="9128862" y="1694503"/>
              <a:ext cx="2925807" cy="2907499"/>
            </a:xfrm>
            <a:prstGeom prst="ellipse">
              <a:avLst/>
            </a:prstGeom>
            <a:blipFill>
              <a:blip r:embed="rId4"/>
              <a:stretch>
                <a:fillRect/>
              </a:stretch>
            </a:blip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BF"/>
            </a:p>
          </p:txBody>
        </p:sp>
        <p:cxnSp>
          <p:nvCxnSpPr>
            <p:cNvPr id="8" name="Connecteur droit avec flèche 7">
              <a:extLst>
                <a:ext uri="{FF2B5EF4-FFF2-40B4-BE49-F238E27FC236}">
                  <a16:creationId xmlns:a16="http://schemas.microsoft.com/office/drawing/2014/main" id="{B7EBA9A8-AF6A-8673-3FAA-565FA0A249FC}"/>
                </a:ext>
              </a:extLst>
            </p:cNvPr>
            <p:cNvCxnSpPr>
              <a:cxnSpLocks/>
            </p:cNvCxnSpPr>
            <p:nvPr/>
          </p:nvCxnSpPr>
          <p:spPr>
            <a:xfrm>
              <a:off x="3529013" y="3294697"/>
              <a:ext cx="1128712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9" name="Connecteur droit avec flèche 8">
              <a:extLst>
                <a:ext uri="{FF2B5EF4-FFF2-40B4-BE49-F238E27FC236}">
                  <a16:creationId xmlns:a16="http://schemas.microsoft.com/office/drawing/2014/main" id="{1E3A1414-89F3-27E2-1165-F97C64474295}"/>
                </a:ext>
              </a:extLst>
            </p:cNvPr>
            <p:cNvCxnSpPr>
              <a:cxnSpLocks/>
            </p:cNvCxnSpPr>
            <p:nvPr/>
          </p:nvCxnSpPr>
          <p:spPr>
            <a:xfrm>
              <a:off x="8001000" y="3294697"/>
              <a:ext cx="995362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10" name="ZoneTexte 9">
              <a:extLst>
                <a:ext uri="{FF2B5EF4-FFF2-40B4-BE49-F238E27FC236}">
                  <a16:creationId xmlns:a16="http://schemas.microsoft.com/office/drawing/2014/main" id="{425B75E7-7C40-1450-9E50-F9C8AA10D24E}"/>
                </a:ext>
              </a:extLst>
            </p:cNvPr>
            <p:cNvSpPr txBox="1"/>
            <p:nvPr/>
          </p:nvSpPr>
          <p:spPr>
            <a:xfrm>
              <a:off x="318239" y="4800601"/>
              <a:ext cx="3592947" cy="197716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2400" b="1" dirty="0">
                  <a:cs typeface="Arial" panose="020B0604020202020204" pitchFamily="34" charset="0"/>
                </a:rPr>
                <a:t>Capture des poulets selon les critères d'inclusions et d'exclusions</a:t>
              </a:r>
              <a:endParaRPr lang="fr-BF" sz="2400" b="1" dirty="0">
                <a:cs typeface="Arial" panose="020B0604020202020204" pitchFamily="34" charset="0"/>
              </a:endParaRPr>
            </a:p>
          </p:txBody>
        </p:sp>
        <p:sp>
          <p:nvSpPr>
            <p:cNvPr id="11" name="ZoneTexte 10">
              <a:extLst>
                <a:ext uri="{FF2B5EF4-FFF2-40B4-BE49-F238E27FC236}">
                  <a16:creationId xmlns:a16="http://schemas.microsoft.com/office/drawing/2014/main" id="{FC97B30B-529B-C3C7-D325-B99C5009799F}"/>
                </a:ext>
              </a:extLst>
            </p:cNvPr>
            <p:cNvSpPr txBox="1"/>
            <p:nvPr/>
          </p:nvSpPr>
          <p:spPr>
            <a:xfrm>
              <a:off x="4507644" y="4900614"/>
              <a:ext cx="3876976" cy="151195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2400" b="1" dirty="0">
                  <a:cs typeface="Arial" panose="020B0604020202020204" pitchFamily="34" charset="0"/>
                </a:rPr>
                <a:t>Panier a poule pour garder les poulets en captivité</a:t>
              </a:r>
              <a:endParaRPr lang="fr-BF" sz="2400" b="1" dirty="0">
                <a:cs typeface="Arial" panose="020B0604020202020204" pitchFamily="34" charset="0"/>
              </a:endParaRPr>
            </a:p>
          </p:txBody>
        </p:sp>
        <p:sp>
          <p:nvSpPr>
            <p:cNvPr id="12" name="ZoneTexte 11">
              <a:extLst>
                <a:ext uri="{FF2B5EF4-FFF2-40B4-BE49-F238E27FC236}">
                  <a16:creationId xmlns:a16="http://schemas.microsoft.com/office/drawing/2014/main" id="{497694C2-AA05-5F11-FA19-BD87C67D166F}"/>
                </a:ext>
              </a:extLst>
            </p:cNvPr>
            <p:cNvSpPr txBox="1"/>
            <p:nvPr/>
          </p:nvSpPr>
          <p:spPr>
            <a:xfrm>
              <a:off x="9407118" y="5034740"/>
              <a:ext cx="2546779" cy="16452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2400" b="1" dirty="0">
                  <a:cs typeface="Arial" panose="020B0604020202020204" pitchFamily="34" charset="0"/>
                </a:rPr>
                <a:t>Saignée et éviscération du poulet</a:t>
              </a:r>
              <a:endParaRPr lang="fr-BF" sz="2400" b="1" dirty="0"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1362391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BDFBEF-3337-4268-8A66-2141B7DAF1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METHODOLOGIE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42AE1EF-FA03-4965-B85D-64572216851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33625" y="1878559"/>
            <a:ext cx="11084760" cy="799327"/>
          </a:xfr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fr-FR" sz="2400" dirty="0">
                <a:latin typeface="+mn-lt"/>
              </a:rPr>
              <a:t>Jour 1 : Préparation des Échantillons </a:t>
            </a:r>
            <a:r>
              <a:rPr lang="fr-BF" sz="2400" dirty="0">
                <a:latin typeface="+mn-lt"/>
              </a:rPr>
              <a:t>🧪 </a:t>
            </a:r>
            <a:r>
              <a:rPr lang="fr-FR" sz="2400" dirty="0">
                <a:latin typeface="+mn-lt"/>
              </a:rPr>
              <a:t>• Collecte et homogénéisation des fèces • Pesée de 1g (x3) et dilution en série (1/10, 1/100, 1/1000) • Incubation : 37°C, 24h</a:t>
            </a:r>
            <a:endParaRPr lang="en-US" sz="2400" dirty="0">
              <a:latin typeface="+mn-lt"/>
            </a:endParaRP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160A3BE4-89E2-4D2A-E0FD-5EC368AF7B81}"/>
              </a:ext>
            </a:extLst>
          </p:cNvPr>
          <p:cNvSpPr txBox="1"/>
          <p:nvPr/>
        </p:nvSpPr>
        <p:spPr>
          <a:xfrm>
            <a:off x="533625" y="2810040"/>
            <a:ext cx="11084760" cy="83099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FR" sz="2400" dirty="0"/>
              <a:t>Jour 2 : Culture en RV </a:t>
            </a:r>
            <a:r>
              <a:rPr lang="fr-BF" sz="2400" dirty="0"/>
              <a:t>🔬</a:t>
            </a:r>
            <a:r>
              <a:rPr lang="fr-FR" sz="2400" dirty="0"/>
              <a:t>• Transfert : 100µL d'EPT dans 9,9mL de RV • Incubation : 42°C, 24h</a:t>
            </a:r>
            <a:endParaRPr lang="fr-BF" sz="2400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07BE1AA6-EED3-B7C3-6C75-8F2499ABF8FA}"/>
              </a:ext>
            </a:extLst>
          </p:cNvPr>
          <p:cNvSpPr txBox="1"/>
          <p:nvPr/>
        </p:nvSpPr>
        <p:spPr>
          <a:xfrm>
            <a:off x="533625" y="3683726"/>
            <a:ext cx="11084760" cy="830997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FR" sz="2400" dirty="0"/>
              <a:t>Jour 3 : Isolement sur </a:t>
            </a:r>
            <a:r>
              <a:rPr lang="fr-FR" sz="2400" dirty="0" err="1"/>
              <a:t>Chromogenic</a:t>
            </a:r>
            <a:r>
              <a:rPr lang="fr-FR" sz="2400" dirty="0"/>
              <a:t> Agar </a:t>
            </a:r>
            <a:r>
              <a:rPr lang="fr-BF" sz="2400" dirty="0"/>
              <a:t>🧫 </a:t>
            </a:r>
            <a:r>
              <a:rPr lang="fr-FR" sz="2400" dirty="0"/>
              <a:t>• Étalement sur Salmonella </a:t>
            </a:r>
            <a:r>
              <a:rPr lang="fr-FR" sz="2400" dirty="0" err="1"/>
              <a:t>Chromogenic</a:t>
            </a:r>
            <a:r>
              <a:rPr lang="fr-FR" sz="2400" dirty="0"/>
              <a:t> Agar • Incubation : 37°C, 24h </a:t>
            </a:r>
            <a:endParaRPr lang="fr-BF" sz="2400" dirty="0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A542C3EC-7F4F-DA0B-6D06-DF12382AB2AA}"/>
              </a:ext>
            </a:extLst>
          </p:cNvPr>
          <p:cNvSpPr txBox="1"/>
          <p:nvPr/>
        </p:nvSpPr>
        <p:spPr>
          <a:xfrm>
            <a:off x="533625" y="4612801"/>
            <a:ext cx="11084760" cy="83099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FR" sz="2400" dirty="0"/>
              <a:t>Jour 4 : Lecture et Confirmation </a:t>
            </a:r>
            <a:r>
              <a:rPr lang="fr-BF" sz="2400" dirty="0"/>
              <a:t>✅ </a:t>
            </a:r>
            <a:r>
              <a:rPr lang="fr-FR" sz="2400" dirty="0"/>
              <a:t>• Examen des boîtes et repiquage • Tests biochimiques et conservation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BE5B5D06-D9BD-DF16-ACAD-8F87C756E5EE}"/>
              </a:ext>
            </a:extLst>
          </p:cNvPr>
          <p:cNvSpPr txBox="1"/>
          <p:nvPr/>
        </p:nvSpPr>
        <p:spPr>
          <a:xfrm>
            <a:off x="567310" y="5558163"/>
            <a:ext cx="110510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dirty="0"/>
              <a:t>Calcul MPN : Utiliser le calculateur en ligne EPA </a:t>
            </a:r>
            <a:r>
              <a:rPr lang="fr-FR" sz="2000" dirty="0">
                <a:hlinkClick r:id="rId2"/>
              </a:rPr>
              <a:t>https://mostprobablenumbercalculator.epa.gov/mpnForm</a:t>
            </a:r>
            <a:endParaRPr lang="fr-BF" sz="2000" dirty="0"/>
          </a:p>
        </p:txBody>
      </p:sp>
    </p:spTree>
    <p:extLst>
      <p:ext uri="{BB962C8B-B14F-4D97-AF65-F5344CB8AC3E}">
        <p14:creationId xmlns:p14="http://schemas.microsoft.com/office/powerpoint/2010/main" val="370720364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BDFBEF-3337-4268-8A66-2141B7DAF1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METHODOLOGIE</a:t>
            </a:r>
          </a:p>
        </p:txBody>
      </p:sp>
      <p:sp>
        <p:nvSpPr>
          <p:cNvPr id="6" name="Rectangle : coins arrondis 5">
            <a:extLst>
              <a:ext uri="{FF2B5EF4-FFF2-40B4-BE49-F238E27FC236}">
                <a16:creationId xmlns:a16="http://schemas.microsoft.com/office/drawing/2014/main" id="{9407831C-67C2-C464-5926-B68852A29C59}"/>
              </a:ext>
            </a:extLst>
          </p:cNvPr>
          <p:cNvSpPr/>
          <p:nvPr/>
        </p:nvSpPr>
        <p:spPr>
          <a:xfrm>
            <a:off x="567309" y="1998617"/>
            <a:ext cx="4611189" cy="3618411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fr-FR" sz="2600" dirty="0">
                <a:latin typeface="+mn-lt"/>
              </a:rPr>
              <a:t>Statistique Descriptive </a:t>
            </a:r>
            <a:r>
              <a:rPr lang="fr-BF" sz="2600" dirty="0">
                <a:latin typeface="+mn-lt"/>
              </a:rPr>
              <a:t>📊</a:t>
            </a:r>
          </a:p>
          <a:p>
            <a:endParaRPr lang="fr-BF" sz="2600" dirty="0">
              <a:latin typeface="+mn-lt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fr-FR" sz="2600" dirty="0">
                <a:latin typeface="+mn-lt"/>
              </a:rPr>
              <a:t>Logiciel : STATA 14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fr-FR" sz="2600" dirty="0">
                <a:latin typeface="+mn-lt"/>
              </a:rPr>
              <a:t>Méthode : Tris à plat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fr-FR" sz="2600" dirty="0">
                <a:latin typeface="+mn-lt"/>
              </a:rPr>
              <a:t>Objectif : Description sommaire des résultats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fr-FR" sz="2600" dirty="0">
                <a:latin typeface="+mn-lt"/>
              </a:rPr>
              <a:t>Utilité : Orienter l'analyse approfondie</a:t>
            </a:r>
          </a:p>
        </p:txBody>
      </p:sp>
      <p:sp>
        <p:nvSpPr>
          <p:cNvPr id="7" name="Rectangle : coins arrondis 6">
            <a:extLst>
              <a:ext uri="{FF2B5EF4-FFF2-40B4-BE49-F238E27FC236}">
                <a16:creationId xmlns:a16="http://schemas.microsoft.com/office/drawing/2014/main" id="{4CD1EB59-5733-2801-19E9-CB5D5925EC6A}"/>
              </a:ext>
            </a:extLst>
          </p:cNvPr>
          <p:cNvSpPr/>
          <p:nvPr/>
        </p:nvSpPr>
        <p:spPr>
          <a:xfrm>
            <a:off x="6374674" y="1998617"/>
            <a:ext cx="5250017" cy="3618411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fr-FR" sz="2600" dirty="0"/>
              <a:t>Tests d'Indépendance </a:t>
            </a:r>
            <a:r>
              <a:rPr lang="fr-BF" sz="2600" dirty="0"/>
              <a:t>🔬</a:t>
            </a:r>
          </a:p>
          <a:p>
            <a:endParaRPr lang="fr-BF" sz="2600" dirty="0"/>
          </a:p>
          <a:p>
            <a:pPr>
              <a:buFont typeface="Arial" panose="020B0604020202020204" pitchFamily="34" charset="0"/>
              <a:buChar char="•"/>
            </a:pPr>
            <a:r>
              <a:rPr lang="fr-FR" sz="2600" dirty="0"/>
              <a:t>Méthode : Test du Khi-deux (</a:t>
            </a:r>
            <a:r>
              <a:rPr lang="el-GR" sz="2600" dirty="0"/>
              <a:t>χ²)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fr-FR" sz="2600" dirty="0"/>
              <a:t>Application : Tris croisés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fr-FR" sz="2600" dirty="0"/>
              <a:t>Objectif : Analyser les relations entre variables</a:t>
            </a:r>
          </a:p>
          <a:p>
            <a:endParaRPr lang="fr-FR" sz="2600" dirty="0"/>
          </a:p>
        </p:txBody>
      </p:sp>
      <p:sp>
        <p:nvSpPr>
          <p:cNvPr id="8" name="Flèche vers la droite 7">
            <a:extLst>
              <a:ext uri="{FF2B5EF4-FFF2-40B4-BE49-F238E27FC236}">
                <a16:creationId xmlns:a16="http://schemas.microsoft.com/office/drawing/2014/main" id="{685476FA-9BA8-FB5C-E680-D1A380FBA6C5}"/>
              </a:ext>
            </a:extLst>
          </p:cNvPr>
          <p:cNvSpPr/>
          <p:nvPr/>
        </p:nvSpPr>
        <p:spPr>
          <a:xfrm>
            <a:off x="5316583" y="3709851"/>
            <a:ext cx="940526" cy="391886"/>
          </a:xfrm>
          <a:prstGeom prst="rightArrow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BF"/>
          </a:p>
        </p:txBody>
      </p:sp>
    </p:spTree>
    <p:extLst>
      <p:ext uri="{BB962C8B-B14F-4D97-AF65-F5344CB8AC3E}">
        <p14:creationId xmlns:p14="http://schemas.microsoft.com/office/powerpoint/2010/main" val="278341404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BDFBEF-3337-4268-8A66-2141B7DAF1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RESULTATS ET DISCUSSION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42AE1EF-FA03-4965-B85D-64572216851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67310" y="3428999"/>
            <a:ext cx="5781240" cy="1950403"/>
          </a:xfrm>
        </p:spPr>
        <p:txBody>
          <a:bodyPr/>
          <a:lstStyle/>
          <a:p>
            <a:r>
              <a:rPr lang="fr-FR" sz="2600" dirty="0">
                <a:latin typeface="+mn-lt"/>
              </a:rPr>
              <a:t>Prévalence globale : 63% (184/292 échantillons)</a:t>
            </a:r>
            <a:endParaRPr lang="en-US" sz="2600" dirty="0">
              <a:latin typeface="+mn-lt"/>
            </a:endParaRPr>
          </a:p>
        </p:txBody>
      </p:sp>
      <p:pic>
        <p:nvPicPr>
          <p:cNvPr id="4" name="image5.png">
            <a:extLst>
              <a:ext uri="{FF2B5EF4-FFF2-40B4-BE49-F238E27FC236}">
                <a16:creationId xmlns:a16="http://schemas.microsoft.com/office/drawing/2014/main" id="{CF345844-4385-8266-CFEA-50B09BA084B5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015570" y="1894114"/>
            <a:ext cx="4074795" cy="38287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235276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BDFBEF-3337-4268-8A66-2141B7DAF1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RESULTATS ET DISCUSSION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42AE1EF-FA03-4965-B85D-64572216851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48277" y="2581834"/>
            <a:ext cx="4625869" cy="1341437"/>
          </a:xfrm>
        </p:spPr>
        <p:txBody>
          <a:bodyPr anchor="ctr"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fr-FR" sz="2400" dirty="0">
                <a:latin typeface="+mn-lt"/>
              </a:rPr>
              <a:t>Médiane : 0,0,036 MPN/g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fr-FR" sz="2400" dirty="0">
                <a:latin typeface="+mn-lt"/>
              </a:rPr>
              <a:t>Moyenne : 0,690 MPN/g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fr-FR" sz="2400" dirty="0">
                <a:latin typeface="+mn-lt"/>
              </a:rPr>
              <a:t>Plage : [0,036 – 10,98] MPN/g</a:t>
            </a:r>
            <a:endParaRPr lang="en-US" sz="2400" dirty="0">
              <a:latin typeface="+mn-lt"/>
            </a:endParaRP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E43748C8-2948-40DF-9FCA-CFF422B71282}"/>
              </a:ext>
            </a:extLst>
          </p:cNvPr>
          <p:cNvSpPr txBox="1"/>
          <p:nvPr/>
        </p:nvSpPr>
        <p:spPr>
          <a:xfrm>
            <a:off x="209006" y="4069367"/>
            <a:ext cx="607422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fr-FR" sz="2400" dirty="0"/>
              <a:t>Le traitement des poulets au antibiotiques a un effet significatif sur la charge bactérienne. </a:t>
            </a:r>
          </a:p>
          <a:p>
            <a:pPr algn="just"/>
            <a:endParaRPr lang="fr-BF" sz="2400" dirty="0"/>
          </a:p>
        </p:txBody>
      </p:sp>
      <p:pic>
        <p:nvPicPr>
          <p:cNvPr id="7" name="image12.png">
            <a:extLst>
              <a:ext uri="{FF2B5EF4-FFF2-40B4-BE49-F238E27FC236}">
                <a16:creationId xmlns:a16="http://schemas.microsoft.com/office/drawing/2014/main" id="{E03A4DC8-5938-D7DD-E858-C31CD06D9444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283235" y="2189948"/>
            <a:ext cx="5699760" cy="4053751"/>
          </a:xfrm>
          <a:prstGeom prst="rect">
            <a:avLst/>
          </a:prstGeom>
        </p:spPr>
      </p:pic>
      <p:sp>
        <p:nvSpPr>
          <p:cNvPr id="4" name="ZoneTexte 3">
            <a:extLst>
              <a:ext uri="{FF2B5EF4-FFF2-40B4-BE49-F238E27FC236}">
                <a16:creationId xmlns:a16="http://schemas.microsoft.com/office/drawing/2014/main" id="{65B32A26-2241-9950-DEDE-CF4B65021860}"/>
              </a:ext>
            </a:extLst>
          </p:cNvPr>
          <p:cNvSpPr txBox="1"/>
          <p:nvPr/>
        </p:nvSpPr>
        <p:spPr>
          <a:xfrm>
            <a:off x="3161212" y="1685109"/>
            <a:ext cx="6074228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600" b="1" dirty="0"/>
              <a:t>Charge bactérienne de </a:t>
            </a:r>
            <a:r>
              <a:rPr lang="fr-FR" sz="2600" b="1" i="1" dirty="0"/>
              <a:t>Salmonella</a:t>
            </a:r>
            <a:endParaRPr lang="fr-BF" sz="2600" b="1" i="1" dirty="0"/>
          </a:p>
        </p:txBody>
      </p:sp>
    </p:spTree>
    <p:extLst>
      <p:ext uri="{BB962C8B-B14F-4D97-AF65-F5344CB8AC3E}">
        <p14:creationId xmlns:p14="http://schemas.microsoft.com/office/powerpoint/2010/main" val="395225694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AFF50C4-EDED-328D-9685-B10F6F9F75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F" dirty="0"/>
              <a:t>RESULTATS ET DISCUSSION</a:t>
            </a:r>
          </a:p>
        </p:txBody>
      </p:sp>
      <p:sp>
        <p:nvSpPr>
          <p:cNvPr id="4" name="Rectangle 2">
            <a:extLst>
              <a:ext uri="{FF2B5EF4-FFF2-40B4-BE49-F238E27FC236}">
                <a16:creationId xmlns:a16="http://schemas.microsoft.com/office/drawing/2014/main" id="{E1CF9FCD-A247-9C10-0620-EAABED7F2F74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BF"/>
          </a:p>
        </p:txBody>
      </p:sp>
      <p:pic>
        <p:nvPicPr>
          <p:cNvPr id="6" name="Picture 3" descr="Image générée">
            <a:extLst>
              <a:ext uri="{FF2B5EF4-FFF2-40B4-BE49-F238E27FC236}">
                <a16:creationId xmlns:a16="http://schemas.microsoft.com/office/drawing/2014/main" id="{E69371C8-2303-5B8C-86C8-550B0A10577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9851" y="1698171"/>
            <a:ext cx="4950823" cy="479406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80958457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BDFBEF-3337-4268-8A66-2141B7DAF1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RESULTATS ET DISCUSSION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42AE1EF-FA03-4965-B85D-64572216851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67309" y="2346008"/>
            <a:ext cx="4553331" cy="3291840"/>
          </a:xfrm>
        </p:spPr>
        <p:txBody>
          <a:bodyPr/>
          <a:lstStyle/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r-FR" sz="2400" dirty="0">
                <a:latin typeface="+mn-lt"/>
              </a:rPr>
              <a:t>Résultat statistique : </a:t>
            </a:r>
            <a:r>
              <a:rPr lang="el-GR" sz="2400" dirty="0">
                <a:latin typeface="+mn-lt"/>
              </a:rPr>
              <a:t>χ² = 15.7, </a:t>
            </a:r>
            <a:r>
              <a:rPr lang="fr-FR" sz="2400" dirty="0">
                <a:latin typeface="+mn-lt"/>
              </a:rPr>
              <a:t>p = 0.028 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r-FR" sz="2400" dirty="0">
                <a:latin typeface="+mn-lt"/>
              </a:rPr>
              <a:t>Interprétation : "Une fréquence de nettoyage plus élevée est associée à une prévalence plus faible de </a:t>
            </a:r>
            <a:r>
              <a:rPr lang="fr-FR" sz="2400" i="1" dirty="0">
                <a:latin typeface="+mn-lt"/>
              </a:rPr>
              <a:t>Salmonella</a:t>
            </a:r>
            <a:r>
              <a:rPr lang="fr-FR" sz="2400" dirty="0">
                <a:latin typeface="+mn-lt"/>
              </a:rPr>
              <a:t>"</a:t>
            </a:r>
            <a:endParaRPr lang="en-US" sz="2400" dirty="0">
              <a:latin typeface="+mn-lt"/>
            </a:endParaRPr>
          </a:p>
        </p:txBody>
      </p:sp>
      <p:pic>
        <p:nvPicPr>
          <p:cNvPr id="4" name="image4.png">
            <a:extLst>
              <a:ext uri="{FF2B5EF4-FFF2-40B4-BE49-F238E27FC236}">
                <a16:creationId xmlns:a16="http://schemas.microsoft.com/office/drawing/2014/main" id="{307EE467-90FF-16BF-948F-9F910D195767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120640" y="2463574"/>
            <a:ext cx="6419468" cy="3808730"/>
          </a:xfrm>
          <a:prstGeom prst="rect">
            <a:avLst/>
          </a:prstGeom>
        </p:spPr>
      </p:pic>
      <p:sp>
        <p:nvSpPr>
          <p:cNvPr id="5" name="ZoneTexte 4">
            <a:extLst>
              <a:ext uri="{FF2B5EF4-FFF2-40B4-BE49-F238E27FC236}">
                <a16:creationId xmlns:a16="http://schemas.microsoft.com/office/drawing/2014/main" id="{0F9F18F6-17A3-12FE-3F14-E3ACF71C3424}"/>
              </a:ext>
            </a:extLst>
          </p:cNvPr>
          <p:cNvSpPr txBox="1"/>
          <p:nvPr/>
        </p:nvSpPr>
        <p:spPr>
          <a:xfrm>
            <a:off x="1789611" y="1591065"/>
            <a:ext cx="812509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b="1" dirty="0"/>
              <a:t>Fréquence de nettoyage et prévalence de </a:t>
            </a:r>
            <a:r>
              <a:rPr lang="fr-FR" sz="2400" b="1" i="1" dirty="0"/>
              <a:t>Salmonella</a:t>
            </a:r>
            <a:endParaRPr lang="fr-BF" sz="2400" b="1" i="1" dirty="0"/>
          </a:p>
        </p:txBody>
      </p:sp>
    </p:spTree>
    <p:extLst>
      <p:ext uri="{BB962C8B-B14F-4D97-AF65-F5344CB8AC3E}">
        <p14:creationId xmlns:p14="http://schemas.microsoft.com/office/powerpoint/2010/main" val="398395711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BDFBEF-3337-4268-8A66-2141B7DAF1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RESULTATS ET DISCUSSION</a:t>
            </a:r>
          </a:p>
        </p:txBody>
      </p:sp>
      <p:pic>
        <p:nvPicPr>
          <p:cNvPr id="4" name="image6.png">
            <a:extLst>
              <a:ext uri="{FF2B5EF4-FFF2-40B4-BE49-F238E27FC236}">
                <a16:creationId xmlns:a16="http://schemas.microsoft.com/office/drawing/2014/main" id="{0433362C-56E0-80DD-C764-E4596B438950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978331" y="2658828"/>
            <a:ext cx="6936377" cy="3994666"/>
          </a:xfrm>
          <a:prstGeom prst="rect">
            <a:avLst/>
          </a:prstGeom>
        </p:spPr>
      </p:pic>
      <p:sp>
        <p:nvSpPr>
          <p:cNvPr id="18" name="ZoneTexte 17">
            <a:extLst>
              <a:ext uri="{FF2B5EF4-FFF2-40B4-BE49-F238E27FC236}">
                <a16:creationId xmlns:a16="http://schemas.microsoft.com/office/drawing/2014/main" id="{D8998316-370B-A6DB-A593-B9980178EE76}"/>
              </a:ext>
            </a:extLst>
          </p:cNvPr>
          <p:cNvSpPr txBox="1"/>
          <p:nvPr/>
        </p:nvSpPr>
        <p:spPr>
          <a:xfrm>
            <a:off x="5259977" y="2197163"/>
            <a:ext cx="83602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F" sz="2400" dirty="0">
                <a:solidFill>
                  <a:srgbClr val="FF0000"/>
                </a:solidFill>
              </a:rPr>
              <a:t>86%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E967B640-7A83-D768-310A-D57165A40A59}"/>
              </a:ext>
            </a:extLst>
          </p:cNvPr>
          <p:cNvSpPr txBox="1"/>
          <p:nvPr/>
        </p:nvSpPr>
        <p:spPr>
          <a:xfrm>
            <a:off x="3422469" y="1591065"/>
            <a:ext cx="552558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/>
              <a:t>Utilisation de traitements antibiotiques</a:t>
            </a:r>
            <a:endParaRPr lang="fr-BF" sz="2400" dirty="0"/>
          </a:p>
        </p:txBody>
      </p:sp>
    </p:spTree>
    <p:extLst>
      <p:ext uri="{BB962C8B-B14F-4D97-AF65-F5344CB8AC3E}">
        <p14:creationId xmlns:p14="http://schemas.microsoft.com/office/powerpoint/2010/main" val="13950327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0C028A4-4F7E-E794-A16A-14AE46A03C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F" dirty="0"/>
              <a:t>PLAN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F353D0A1-4A16-9BD9-724C-47DE0D01403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marL="457200" indent="-457200">
              <a:lnSpc>
                <a:spcPct val="150000"/>
              </a:lnSpc>
              <a:buFont typeface="Wingdings" pitchFamily="2" charset="2"/>
              <a:buChar char="q"/>
            </a:pPr>
            <a:r>
              <a:rPr lang="fr-BF" sz="2600" b="1" dirty="0"/>
              <a:t>INTRODUCTION</a:t>
            </a:r>
          </a:p>
          <a:p>
            <a:pPr marL="457200" indent="-457200">
              <a:lnSpc>
                <a:spcPct val="150000"/>
              </a:lnSpc>
              <a:buFont typeface="Wingdings" pitchFamily="2" charset="2"/>
              <a:buChar char="q"/>
            </a:pPr>
            <a:r>
              <a:rPr lang="fr-BF" sz="2600" b="1" dirty="0"/>
              <a:t>METHODOLOGIE</a:t>
            </a:r>
          </a:p>
          <a:p>
            <a:pPr marL="457200" indent="-457200">
              <a:lnSpc>
                <a:spcPct val="150000"/>
              </a:lnSpc>
              <a:buFont typeface="Wingdings" pitchFamily="2" charset="2"/>
              <a:buChar char="q"/>
            </a:pPr>
            <a:r>
              <a:rPr lang="fr-BF" sz="2600" b="1" dirty="0"/>
              <a:t>RESULTATS ET DISCUSSION</a:t>
            </a:r>
          </a:p>
          <a:p>
            <a:pPr marL="457200" indent="-457200">
              <a:lnSpc>
                <a:spcPct val="150000"/>
              </a:lnSpc>
              <a:buFont typeface="Wingdings" pitchFamily="2" charset="2"/>
              <a:buChar char="q"/>
            </a:pPr>
            <a:r>
              <a:rPr lang="fr-BF" sz="2600" b="1" dirty="0"/>
              <a:t>CONCLUSION</a:t>
            </a:r>
          </a:p>
        </p:txBody>
      </p:sp>
    </p:spTree>
    <p:extLst>
      <p:ext uri="{BB962C8B-B14F-4D97-AF65-F5344CB8AC3E}">
        <p14:creationId xmlns:p14="http://schemas.microsoft.com/office/powerpoint/2010/main" val="157947301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BDFBEF-3337-4268-8A66-2141B7DAF1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RESULTATS ET DISCUSSION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42AE1EF-FA03-4965-B85D-64572216851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67310" y="2408532"/>
            <a:ext cx="5486399" cy="3516403"/>
          </a:xfrm>
        </p:spPr>
        <p:txBody>
          <a:bodyPr/>
          <a:lstStyle/>
          <a:p>
            <a:pPr marL="342900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r-FR" sz="2400" dirty="0">
                <a:latin typeface="+mn-lt"/>
              </a:rPr>
              <a:t>Résultat statistique : </a:t>
            </a:r>
            <a:r>
              <a:rPr lang="el-GR" sz="2400" dirty="0">
                <a:latin typeface="+mn-lt"/>
              </a:rPr>
              <a:t>χ² = 23.3, </a:t>
            </a:r>
            <a:r>
              <a:rPr lang="fr-FR" sz="2400" dirty="0">
                <a:latin typeface="+mn-lt"/>
              </a:rPr>
              <a:t>p &lt; 0.001 </a:t>
            </a:r>
          </a:p>
          <a:p>
            <a:pPr marL="342900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r-FR" sz="2400" dirty="0">
                <a:latin typeface="+mn-lt"/>
              </a:rPr>
              <a:t>Interprétation : L'utilisation de traitements est associée à une prévalence significativement plus faible de Salmonella</a:t>
            </a:r>
            <a:endParaRPr lang="en-US" sz="2400" dirty="0">
              <a:latin typeface="+mn-lt"/>
            </a:endParaRP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EA47E9B7-2EB6-BE2C-799A-D0C698B5B039}"/>
              </a:ext>
            </a:extLst>
          </p:cNvPr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053709" y="2192065"/>
            <a:ext cx="5373688" cy="4210595"/>
          </a:xfrm>
          <a:prstGeom prst="rect">
            <a:avLst/>
          </a:prstGeom>
        </p:spPr>
      </p:pic>
      <p:sp>
        <p:nvSpPr>
          <p:cNvPr id="5" name="ZoneTexte 4">
            <a:extLst>
              <a:ext uri="{FF2B5EF4-FFF2-40B4-BE49-F238E27FC236}">
                <a16:creationId xmlns:a16="http://schemas.microsoft.com/office/drawing/2014/main" id="{9602C005-7287-660E-2FAC-6900C28DE7DE}"/>
              </a:ext>
            </a:extLst>
          </p:cNvPr>
          <p:cNvSpPr txBox="1"/>
          <p:nvPr/>
        </p:nvSpPr>
        <p:spPr>
          <a:xfrm>
            <a:off x="2007326" y="1660732"/>
            <a:ext cx="81773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b="1" dirty="0"/>
              <a:t>Utilisation de traitements et prévalence de </a:t>
            </a:r>
            <a:r>
              <a:rPr lang="fr-FR" sz="2400" b="1" i="1" dirty="0"/>
              <a:t>Salmonella</a:t>
            </a:r>
            <a:endParaRPr lang="fr-BF" sz="2400" b="1" i="1" dirty="0"/>
          </a:p>
        </p:txBody>
      </p:sp>
    </p:spTree>
    <p:extLst>
      <p:ext uri="{BB962C8B-B14F-4D97-AF65-F5344CB8AC3E}">
        <p14:creationId xmlns:p14="http://schemas.microsoft.com/office/powerpoint/2010/main" val="221456595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0DE2314-56A1-33E2-A8AE-A5B1553377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F" dirty="0"/>
              <a:t>RESULTATS ET DISCUSSION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9548EF6-6971-02C5-6B06-30620C72B5E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17034" y="2087562"/>
            <a:ext cx="10801351" cy="3516403"/>
          </a:xfrm>
        </p:spPr>
        <p:txBody>
          <a:bodyPr/>
          <a:lstStyle/>
          <a:p>
            <a:pPr marL="342900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r-FR" sz="2400" dirty="0"/>
              <a:t>L'utilisation de traitements, bien qu'associée à une réduction de la prévalence, soulève des inquiétudes du fait de l'absence de contrôle vétérinaire. </a:t>
            </a:r>
          </a:p>
          <a:p>
            <a:pPr marL="342900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r-FR" sz="2400" dirty="0">
                <a:latin typeface="+mn-lt"/>
              </a:rPr>
              <a:t>Le risque de développement de résistances aux antibiotiques pourrait compromettre l'efficacité des traitements chez l'homme.</a:t>
            </a:r>
            <a:endParaRPr lang="fr-BF" sz="2400" dirty="0">
              <a:latin typeface="+mn-lt"/>
            </a:endParaRPr>
          </a:p>
          <a:p>
            <a:pPr marL="342900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r-FR" sz="2400" dirty="0"/>
              <a:t>L'association significative (p = 0.028) entre la fréquence de nettoyage et la prévalence de </a:t>
            </a:r>
            <a:r>
              <a:rPr lang="fr-FR" sz="2400" i="1" dirty="0"/>
              <a:t>Salmonella</a:t>
            </a:r>
            <a:r>
              <a:rPr lang="fr-FR" sz="2400" dirty="0"/>
              <a:t> souligne l'importance des pratiques d'hygiène. </a:t>
            </a:r>
          </a:p>
          <a:p>
            <a:pPr marL="342900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fr-BF" sz="2400" dirty="0"/>
          </a:p>
        </p:txBody>
      </p:sp>
    </p:spTree>
    <p:extLst>
      <p:ext uri="{BB962C8B-B14F-4D97-AF65-F5344CB8AC3E}">
        <p14:creationId xmlns:p14="http://schemas.microsoft.com/office/powerpoint/2010/main" val="255268675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B03B7C2-E35C-242F-4E2F-A5FB16E638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F" dirty="0"/>
              <a:t>CONCLUSION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CC6BC7FB-721A-8169-BBE0-092473DCF76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marL="457200" indent="-4572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r-FR" sz="2600" dirty="0">
                <a:latin typeface="+mn-lt"/>
              </a:rPr>
              <a:t>Les résultats de cette étude montrent une prévalence inquiétante de Salmonella dans les élevages étudiés. </a:t>
            </a:r>
          </a:p>
          <a:p>
            <a:pPr marL="457200" indent="-4572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r-FR" sz="2600" dirty="0">
                <a:latin typeface="+mn-lt"/>
              </a:rPr>
              <a:t>Bien que les traitements semblent associés à une réduction significative de cette prévalence, l'absence de contrôle vétérinaire dans leur administration soulève des préoccupations majeures. </a:t>
            </a:r>
          </a:p>
          <a:p>
            <a:endParaRPr lang="fr-BF" dirty="0"/>
          </a:p>
        </p:txBody>
      </p:sp>
    </p:spTree>
    <p:extLst>
      <p:ext uri="{BB962C8B-B14F-4D97-AF65-F5344CB8AC3E}">
        <p14:creationId xmlns:p14="http://schemas.microsoft.com/office/powerpoint/2010/main" val="391987724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6F904C3-20F9-92E8-5F57-588C1C53C1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F" dirty="0"/>
              <a:t>CONCLUSION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6E9B5943-6E29-14E6-1A88-AB95AB4CABD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marL="457200" indent="-4572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r-FR" sz="2600" dirty="0">
                <a:latin typeface="+mn-lt"/>
              </a:rPr>
              <a:t>En effet, cette pratique expose à des risques de mauvaise utilisation des traitements, de développement de résistances aux antibiotiques, et de résidus potentiellement dangereux dans la chaîne alimentaire.</a:t>
            </a:r>
          </a:p>
          <a:p>
            <a:endParaRPr lang="fr-BF" dirty="0"/>
          </a:p>
        </p:txBody>
      </p:sp>
    </p:spTree>
    <p:extLst>
      <p:ext uri="{BB962C8B-B14F-4D97-AF65-F5344CB8AC3E}">
        <p14:creationId xmlns:p14="http://schemas.microsoft.com/office/powerpoint/2010/main" val="255584209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4">
            <a:extLst>
              <a:ext uri="{FF2B5EF4-FFF2-40B4-BE49-F238E27FC236}">
                <a16:creationId xmlns:a16="http://schemas.microsoft.com/office/drawing/2014/main" id="{88662BC2-EFCD-44F4-9F24-7A2C540ECF5E}"/>
              </a:ext>
            </a:extLst>
          </p:cNvPr>
          <p:cNvSpPr txBox="1">
            <a:spLocks/>
          </p:cNvSpPr>
          <p:nvPr/>
        </p:nvSpPr>
        <p:spPr bwMode="auto">
          <a:xfrm>
            <a:off x="1795462" y="1146563"/>
            <a:ext cx="8229600" cy="597049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0" numCol="1" anchor="t" anchorCtr="0" compatLnSpc="1">
            <a:prstTxWarp prst="textNoShape">
              <a:avLst/>
            </a:prstTxWarp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3200" kern="1200" cap="all" baseline="0">
                <a:solidFill>
                  <a:srgbClr val="D37D28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b="1" dirty="0">
                <a:latin typeface="Gill Sans MT" panose="020B0502020104020203" pitchFamily="34" charset="0"/>
              </a:rPr>
              <a:t>MERCI POUR VOTRE ATTENTION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3AC2BC39-AEEA-9508-07BF-4678A2CBD58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24062" y="1867988"/>
            <a:ext cx="7772400" cy="44838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173986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F332493-6631-4193-AFDF-B96EB1BC0C10}"/>
              </a:ext>
            </a:extLst>
          </p:cNvPr>
          <p:cNvSpPr txBox="1"/>
          <p:nvPr/>
        </p:nvSpPr>
        <p:spPr>
          <a:xfrm>
            <a:off x="2397732" y="1865718"/>
            <a:ext cx="6893463" cy="2862322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 panose="020B0502020104020203" pitchFamily="34" charset="0"/>
                <a:ea typeface="+mn-ea"/>
                <a:cs typeface="+mn-cs"/>
              </a:rPr>
              <a:t>Disclaimer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ill Sans MT" panose="020B0502020104020203" pitchFamily="34" charset="0"/>
              <a:ea typeface="+mn-ea"/>
              <a:cs typeface="+mn-cs"/>
            </a:endParaRPr>
          </a:p>
          <a:p>
            <a:pPr marL="0" marR="0" algn="ctr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effectLst/>
                <a:latin typeface="Gill Sans MT" panose="020B0502020104020203" pitchFamily="34" charset="0"/>
                <a:ea typeface="Times New Roman" panose="02020603050405020304" pitchFamily="18" charset="0"/>
              </a:rPr>
              <a:t>This work was funded in whole or part by the United States Agency for International Development (USAID) Bureau for Resilience, Environment and Food Security under Agreement # AID-OAA-L-15-00003 as part of Feed the Future Innovation Lab for Livestock Systems. Additional funding was received from Bill &amp; Melinda Gates Foundation OPP#060115. Any opinions, findings, conclusions, or recommendations expressed here are those of the authors alone.</a:t>
            </a:r>
            <a:endParaRPr lang="en-US" sz="1800" dirty="0">
              <a:effectLst/>
              <a:latin typeface="Courier New" panose="02070309020205020404" pitchFamily="49" charset="0"/>
              <a:ea typeface="Times New Roman" panose="02020603050405020304" pitchFamily="18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ill Sans MT" panose="020B0502020104020203" pitchFamily="34" charset="0"/>
              <a:ea typeface="+mn-ea"/>
              <a:cs typeface="+mn-cs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F9AB5D6-4D2D-4084-9E48-F2897D7C3EDE}"/>
              </a:ext>
            </a:extLst>
          </p:cNvPr>
          <p:cNvSpPr txBox="1">
            <a:spLocks/>
          </p:cNvSpPr>
          <p:nvPr/>
        </p:nvSpPr>
        <p:spPr>
          <a:xfrm>
            <a:off x="1382486" y="5178406"/>
            <a:ext cx="9144000" cy="780406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Gill Sans MT" panose="020B0502020104020203" pitchFamily="34" charset="0"/>
                <a:ea typeface="+mn-ea"/>
                <a:cs typeface="+mn-cs"/>
              </a:rPr>
              <a:t>Feed the Future Innovation Lab for Livestock Systems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Gill Sans MT" panose="020B0502020104020203" pitchFamily="34" charset="0"/>
                <a:ea typeface="+mn-ea"/>
                <a:cs typeface="+mn-cs"/>
              </a:rPr>
              <a:t>University of Florida | Gainesville,  FL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Gill Sans MT" panose="020B0502020104020203" pitchFamily="34" charset="0"/>
                <a:ea typeface="+mn-ea"/>
                <a:cs typeface="+mn-cs"/>
              </a:rPr>
              <a:t>livestock-lab@ufl.edu | http://livestocklab.ifas.ufl.edu</a:t>
            </a:r>
          </a:p>
        </p:txBody>
      </p:sp>
    </p:spTree>
    <p:extLst>
      <p:ext uri="{BB962C8B-B14F-4D97-AF65-F5344CB8AC3E}">
        <p14:creationId xmlns:p14="http://schemas.microsoft.com/office/powerpoint/2010/main" val="13905066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oogle Shape;83;p1">
            <a:extLst>
              <a:ext uri="{FF2B5EF4-FFF2-40B4-BE49-F238E27FC236}">
                <a16:creationId xmlns:a16="http://schemas.microsoft.com/office/drawing/2014/main" id="{2737551D-F564-95A4-2DF8-254ABA714E1B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886786" y="6167919"/>
            <a:ext cx="641967" cy="450645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AEE45C4A-5C2C-5596-B742-6FBC9561EAD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92556" y="5985818"/>
            <a:ext cx="747217" cy="669659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0E09D774-EE53-448D-95A3-EF6926E3A29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055377" y="5985818"/>
            <a:ext cx="595832" cy="595832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403EF6F8-1FE1-818D-B8E6-2CF02D2F540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488615" y="6092296"/>
            <a:ext cx="788125" cy="636833"/>
          </a:xfrm>
          <a:prstGeom prst="rect">
            <a:avLst/>
          </a:prstGeom>
        </p:spPr>
      </p:pic>
      <p:pic>
        <p:nvPicPr>
          <p:cNvPr id="6" name="Picture 5" descr="A picture containing text, clipart&#10;&#10;Description automatically generated">
            <a:extLst>
              <a:ext uri="{FF2B5EF4-FFF2-40B4-BE49-F238E27FC236}">
                <a16:creationId xmlns:a16="http://schemas.microsoft.com/office/drawing/2014/main" id="{66386A74-1363-D581-CE39-F312A11763E8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7481" y="6107308"/>
            <a:ext cx="1547084" cy="450645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BDFBEF-3337-4268-8A66-2141B7DAF1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42AE1EF-FA03-4965-B85D-64572216851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17034" y="2087562"/>
            <a:ext cx="10801351" cy="3627437"/>
          </a:xfrm>
        </p:spPr>
        <p:txBody>
          <a:bodyPr/>
          <a:lstStyle/>
          <a:p>
            <a:pPr marL="342900" indent="-342900" algn="just">
              <a:lnSpc>
                <a:spcPct val="150000"/>
              </a:lnSpc>
              <a:buFont typeface="Wingdings" pitchFamily="2" charset="2"/>
              <a:buChar char="v"/>
            </a:pPr>
            <a:r>
              <a:rPr lang="fr-FR" sz="2400" i="0" u="none" strike="noStrike" dirty="0">
                <a:solidFill>
                  <a:srgbClr val="111111"/>
                </a:solidFill>
                <a:effectLst/>
                <a:latin typeface="+mn-lt"/>
              </a:rPr>
              <a:t>Au Burkina Faso, l'élevage de poulets est crucial en milieu rural, fournissant la principale source de protéines animales pour la population (</a:t>
            </a:r>
            <a:r>
              <a:rPr lang="fr-FR" sz="2400" i="0" u="none" strike="noStrike" dirty="0" err="1">
                <a:solidFill>
                  <a:srgbClr val="111111"/>
                </a:solidFill>
                <a:effectLst/>
                <a:latin typeface="+mn-lt"/>
              </a:rPr>
              <a:t>Pindé</a:t>
            </a:r>
            <a:r>
              <a:rPr lang="fr-FR" sz="2400" i="0" u="none" strike="noStrike" dirty="0">
                <a:solidFill>
                  <a:srgbClr val="111111"/>
                </a:solidFill>
                <a:effectLst/>
                <a:latin typeface="+mn-lt"/>
              </a:rPr>
              <a:t> </a:t>
            </a:r>
            <a:r>
              <a:rPr lang="fr-FR" sz="2400" i="1" u="none" strike="noStrike" dirty="0">
                <a:solidFill>
                  <a:srgbClr val="111111"/>
                </a:solidFill>
                <a:effectLst/>
                <a:latin typeface="+mn-lt"/>
              </a:rPr>
              <a:t>et al</a:t>
            </a:r>
            <a:r>
              <a:rPr lang="fr-FR" sz="2400" i="0" u="none" strike="noStrike" dirty="0">
                <a:solidFill>
                  <a:srgbClr val="111111"/>
                </a:solidFill>
                <a:effectLst/>
                <a:latin typeface="+mn-lt"/>
              </a:rPr>
              <a:t>., 2020). </a:t>
            </a:r>
          </a:p>
          <a:p>
            <a:pPr marL="342900" indent="-342900" algn="just">
              <a:lnSpc>
                <a:spcPct val="150000"/>
              </a:lnSpc>
              <a:buFont typeface="Wingdings" pitchFamily="2" charset="2"/>
              <a:buChar char="v"/>
            </a:pPr>
            <a:r>
              <a:rPr lang="fr-FR" sz="2400" i="0" u="none" strike="noStrike" dirty="0">
                <a:solidFill>
                  <a:srgbClr val="111111"/>
                </a:solidFill>
                <a:effectLst/>
                <a:latin typeface="+mn-lt"/>
              </a:rPr>
              <a:t>Cet élevage représente non seulement une source de revenus et un apport nutritionnel essentiel, mais il favorise également les liens sociaux (MRA, 2011).</a:t>
            </a:r>
            <a:endParaRPr lang="fr-BF" sz="2400" dirty="0">
              <a:latin typeface="+mn-lt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47717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BDFBEF-3337-4268-8A66-2141B7DAF1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</a:t>
            </a:r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196D97D2-4FA2-67FE-A5F1-34EF5272094F}"/>
              </a:ext>
            </a:extLst>
          </p:cNvPr>
          <p:cNvGrpSpPr/>
          <p:nvPr/>
        </p:nvGrpSpPr>
        <p:grpSpPr>
          <a:xfrm>
            <a:off x="396328" y="2145030"/>
            <a:ext cx="11399344" cy="3176032"/>
            <a:chOff x="444500" y="1447800"/>
            <a:chExt cx="11399344" cy="3176032"/>
          </a:xfrm>
        </p:grpSpPr>
        <p:sp>
          <p:nvSpPr>
            <p:cNvPr id="5" name="Accolade ouvrante 4">
              <a:extLst>
                <a:ext uri="{FF2B5EF4-FFF2-40B4-BE49-F238E27FC236}">
                  <a16:creationId xmlns:a16="http://schemas.microsoft.com/office/drawing/2014/main" id="{DD6FF936-F890-DFBC-4659-73B134685DC3}"/>
                </a:ext>
              </a:extLst>
            </p:cNvPr>
            <p:cNvSpPr/>
            <p:nvPr/>
          </p:nvSpPr>
          <p:spPr>
            <a:xfrm>
              <a:off x="3282950" y="2279541"/>
              <a:ext cx="1003300" cy="1574800"/>
            </a:xfrm>
            <a:prstGeom prst="leftBrac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BF"/>
            </a:p>
          </p:txBody>
        </p:sp>
        <p:sp>
          <p:nvSpPr>
            <p:cNvPr id="6" name="ZoneTexte 5">
              <a:extLst>
                <a:ext uri="{FF2B5EF4-FFF2-40B4-BE49-F238E27FC236}">
                  <a16:creationId xmlns:a16="http://schemas.microsoft.com/office/drawing/2014/main" id="{63625D6F-1CE1-074F-0287-B676300D715D}"/>
                </a:ext>
              </a:extLst>
            </p:cNvPr>
            <p:cNvSpPr txBox="1"/>
            <p:nvPr/>
          </p:nvSpPr>
          <p:spPr>
            <a:xfrm>
              <a:off x="444500" y="2355383"/>
              <a:ext cx="2781300" cy="129266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2600" b="1" dirty="0">
                  <a:latin typeface="Gill Sans MT" panose="020B0502020104020203" pitchFamily="34" charset="77"/>
                  <a:cs typeface="Arial" panose="020B0604020202020204" pitchFamily="34" charset="0"/>
                </a:rPr>
                <a:t>Filière avicole burkinabè : 46 millions de tètes</a:t>
              </a:r>
              <a:endParaRPr lang="fr-BF" sz="2600" b="1" dirty="0">
                <a:latin typeface="Gill Sans MT" panose="020B0502020104020203" pitchFamily="34" charset="77"/>
                <a:cs typeface="Arial" panose="020B0604020202020204" pitchFamily="34" charset="0"/>
              </a:endParaRPr>
            </a:p>
          </p:txBody>
        </p:sp>
        <p:sp>
          <p:nvSpPr>
            <p:cNvPr id="7" name="ZoneTexte 6">
              <a:extLst>
                <a:ext uri="{FF2B5EF4-FFF2-40B4-BE49-F238E27FC236}">
                  <a16:creationId xmlns:a16="http://schemas.microsoft.com/office/drawing/2014/main" id="{14D27047-C0C0-892B-C66A-BBD057664F50}"/>
                </a:ext>
              </a:extLst>
            </p:cNvPr>
            <p:cNvSpPr txBox="1"/>
            <p:nvPr/>
          </p:nvSpPr>
          <p:spPr>
            <a:xfrm>
              <a:off x="4286250" y="1957162"/>
              <a:ext cx="4031593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2600" b="1" dirty="0">
                  <a:latin typeface="Gill Sans MT" panose="020B0502020104020203" pitchFamily="34" charset="77"/>
                  <a:cs typeface="Arial" panose="020B0604020202020204" pitchFamily="34" charset="0"/>
                </a:rPr>
                <a:t>secteur traditionnel 90%</a:t>
              </a:r>
              <a:endParaRPr lang="fr-BF" sz="2600" b="1" dirty="0">
                <a:latin typeface="Gill Sans MT" panose="020B0502020104020203" pitchFamily="34" charset="77"/>
                <a:cs typeface="Arial" panose="020B0604020202020204" pitchFamily="34" charset="0"/>
              </a:endParaRPr>
            </a:p>
          </p:txBody>
        </p:sp>
        <p:sp>
          <p:nvSpPr>
            <p:cNvPr id="8" name="ZoneTexte 7">
              <a:extLst>
                <a:ext uri="{FF2B5EF4-FFF2-40B4-BE49-F238E27FC236}">
                  <a16:creationId xmlns:a16="http://schemas.microsoft.com/office/drawing/2014/main" id="{4411E109-55B5-B424-5BEC-CB0803FABC12}"/>
                </a:ext>
              </a:extLst>
            </p:cNvPr>
            <p:cNvSpPr txBox="1"/>
            <p:nvPr/>
          </p:nvSpPr>
          <p:spPr>
            <a:xfrm>
              <a:off x="4292600" y="3648045"/>
              <a:ext cx="3613152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2600" b="1" dirty="0">
                  <a:latin typeface="Arial" panose="020B0604020202020204" pitchFamily="34" charset="0"/>
                  <a:cs typeface="Arial" panose="020B0604020202020204" pitchFamily="34" charset="0"/>
                </a:rPr>
                <a:t>secteur moderne 10%</a:t>
              </a:r>
              <a:endParaRPr lang="fr-BF" sz="26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" name="ZoneTexte 8">
              <a:extLst>
                <a:ext uri="{FF2B5EF4-FFF2-40B4-BE49-F238E27FC236}">
                  <a16:creationId xmlns:a16="http://schemas.microsoft.com/office/drawing/2014/main" id="{FAB621E5-601E-8592-A849-908B928174E4}"/>
                </a:ext>
              </a:extLst>
            </p:cNvPr>
            <p:cNvSpPr txBox="1"/>
            <p:nvPr/>
          </p:nvSpPr>
          <p:spPr>
            <a:xfrm>
              <a:off x="444500" y="3648045"/>
              <a:ext cx="16764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/>
                <a:t>(MARAH, 2021)</a:t>
              </a:r>
              <a:endParaRPr lang="fr-BF" dirty="0"/>
            </a:p>
          </p:txBody>
        </p:sp>
        <p:sp>
          <p:nvSpPr>
            <p:cNvPr id="10" name="ZoneTexte 9">
              <a:extLst>
                <a:ext uri="{FF2B5EF4-FFF2-40B4-BE49-F238E27FC236}">
                  <a16:creationId xmlns:a16="http://schemas.microsoft.com/office/drawing/2014/main" id="{679047C6-C481-2555-0D42-9390EB07069B}"/>
                </a:ext>
              </a:extLst>
            </p:cNvPr>
            <p:cNvSpPr txBox="1"/>
            <p:nvPr/>
          </p:nvSpPr>
          <p:spPr>
            <a:xfrm>
              <a:off x="4262985" y="4165382"/>
              <a:ext cx="22098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/>
                <a:t>(MRAH/DGESS, 2018)</a:t>
              </a:r>
              <a:endParaRPr lang="fr-BF" dirty="0"/>
            </a:p>
          </p:txBody>
        </p:sp>
        <p:sp>
          <p:nvSpPr>
            <p:cNvPr id="11" name="Rectangle : coins arrondis 10">
              <a:extLst>
                <a:ext uri="{FF2B5EF4-FFF2-40B4-BE49-F238E27FC236}">
                  <a16:creationId xmlns:a16="http://schemas.microsoft.com/office/drawing/2014/main" id="{33C782AE-B4DB-A40D-2D9B-36E21455F3CF}"/>
                </a:ext>
              </a:extLst>
            </p:cNvPr>
            <p:cNvSpPr/>
            <p:nvPr/>
          </p:nvSpPr>
          <p:spPr>
            <a:xfrm>
              <a:off x="8452944" y="1447800"/>
              <a:ext cx="3390900" cy="3176032"/>
            </a:xfrm>
            <a:prstGeom prst="roundRect">
              <a:avLst/>
            </a:prstGeom>
            <a:blipFill>
              <a:blip r:embed="rId2"/>
              <a:stretch>
                <a:fillRect/>
              </a:stretch>
            </a:blip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BF">
                <a:blipFill>
                  <a:blip r:embed="rId2"/>
                  <a:stretch>
                    <a:fillRect/>
                  </a:stretch>
                </a:blipFill>
              </a:endParaRPr>
            </a:p>
          </p:txBody>
        </p:sp>
        <p:sp>
          <p:nvSpPr>
            <p:cNvPr id="12" name="ZoneTexte 11">
              <a:extLst>
                <a:ext uri="{FF2B5EF4-FFF2-40B4-BE49-F238E27FC236}">
                  <a16:creationId xmlns:a16="http://schemas.microsoft.com/office/drawing/2014/main" id="{DC014701-F997-2809-A5BC-BFCDA4A35DB1}"/>
                </a:ext>
              </a:extLst>
            </p:cNvPr>
            <p:cNvSpPr txBox="1"/>
            <p:nvPr/>
          </p:nvSpPr>
          <p:spPr>
            <a:xfrm>
              <a:off x="4262985" y="2425616"/>
              <a:ext cx="22098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/>
                <a:t>(MRAH/DGESS, 2018)</a:t>
              </a:r>
              <a:endParaRPr lang="fr-BF" dirty="0"/>
            </a:p>
          </p:txBody>
        </p:sp>
      </p:grpSp>
    </p:spTree>
    <p:extLst>
      <p:ext uri="{BB962C8B-B14F-4D97-AF65-F5344CB8AC3E}">
        <p14:creationId xmlns:p14="http://schemas.microsoft.com/office/powerpoint/2010/main" val="38445068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BDFBEF-3337-4268-8A66-2141B7DAF1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42AE1EF-FA03-4965-B85D-64572216851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marL="285750" indent="-285750" algn="just">
              <a:lnSpc>
                <a:spcPct val="150000"/>
              </a:lnSpc>
              <a:buFont typeface="Wingdings" pitchFamily="2" charset="2"/>
              <a:buChar char="v"/>
            </a:pPr>
            <a:r>
              <a:rPr lang="fr-FR" sz="2600" dirty="0">
                <a:latin typeface="+mn-lt"/>
              </a:rPr>
              <a:t>Le Burkina Faso, pays enclavé, connaît une demande croissante en protéines de volaille. </a:t>
            </a:r>
          </a:p>
          <a:p>
            <a:pPr marL="285750" indent="-285750" algn="just">
              <a:lnSpc>
                <a:spcPct val="150000"/>
              </a:lnSpc>
              <a:buFont typeface="Wingdings" pitchFamily="2" charset="2"/>
              <a:buChar char="v"/>
            </a:pPr>
            <a:r>
              <a:rPr lang="fr-FR" sz="2600" dirty="0">
                <a:latin typeface="+mn-lt"/>
              </a:rPr>
              <a:t>Cette situation présente une opportunité de développement pour les ménages à revenus modestes et intermédiaires, dynamisant ainsi le secteur de production des petits exploitants (</a:t>
            </a:r>
            <a:r>
              <a:rPr lang="fr-FR" sz="2600" dirty="0" err="1">
                <a:latin typeface="+mn-lt"/>
              </a:rPr>
              <a:t>Dallman</a:t>
            </a:r>
            <a:r>
              <a:rPr lang="fr-FR" sz="2600" dirty="0">
                <a:latin typeface="+mn-lt"/>
              </a:rPr>
              <a:t> </a:t>
            </a:r>
            <a:r>
              <a:rPr lang="fr-FR" sz="2600" i="1" dirty="0">
                <a:latin typeface="+mn-lt"/>
              </a:rPr>
              <a:t>et al</a:t>
            </a:r>
            <a:r>
              <a:rPr lang="fr-FR" sz="2600" dirty="0">
                <a:latin typeface="+mn-lt"/>
              </a:rPr>
              <a:t>., 2016).</a:t>
            </a:r>
            <a:endParaRPr lang="fr-BF" sz="2600" dirty="0">
              <a:latin typeface="+mn-lt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00620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BDFBEF-3337-4268-8A66-2141B7DAF1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42AE1EF-FA03-4965-B85D-64572216851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marL="285750" indent="-285750" algn="just">
              <a:lnSpc>
                <a:spcPct val="150000"/>
              </a:lnSpc>
              <a:buFont typeface="Wingdings" pitchFamily="2" charset="2"/>
              <a:buChar char="v"/>
            </a:pPr>
            <a:r>
              <a:rPr lang="fr-FR" sz="2600" dirty="0">
                <a:latin typeface="+mn-lt"/>
                <a:cs typeface="Arial" panose="020B0604020202020204" pitchFamily="34" charset="0"/>
              </a:rPr>
              <a:t>Les volailles de basse-cour peuvent héberger des bactéries telles que </a:t>
            </a:r>
            <a:r>
              <a:rPr lang="fr-FR" sz="2600" i="1" dirty="0">
                <a:latin typeface="+mn-lt"/>
                <a:cs typeface="Arial" panose="020B0604020202020204" pitchFamily="34" charset="0"/>
              </a:rPr>
              <a:t>Salmonella</a:t>
            </a:r>
            <a:r>
              <a:rPr lang="fr-FR" sz="2600" dirty="0">
                <a:latin typeface="+mn-lt"/>
                <a:cs typeface="Arial" panose="020B0604020202020204" pitchFamily="34" charset="0"/>
              </a:rPr>
              <a:t>, qui résident dans leurs intestins ainsi que dans ceux d'autres animaux (</a:t>
            </a:r>
            <a:r>
              <a:rPr lang="fr-FR" sz="2600" dirty="0" err="1">
                <a:latin typeface="+mn-lt"/>
                <a:cs typeface="Arial" panose="020B0604020202020204" pitchFamily="34" charset="0"/>
              </a:rPr>
              <a:t>Dallman</a:t>
            </a:r>
            <a:r>
              <a:rPr lang="fr-FR" sz="2600" dirty="0">
                <a:latin typeface="+mn-lt"/>
                <a:cs typeface="Arial" panose="020B0604020202020204" pitchFamily="34" charset="0"/>
              </a:rPr>
              <a:t> </a:t>
            </a:r>
            <a:r>
              <a:rPr lang="fr-FR" sz="2600" i="1" dirty="0">
                <a:latin typeface="+mn-lt"/>
                <a:cs typeface="Arial" panose="020B0604020202020204" pitchFamily="34" charset="0"/>
              </a:rPr>
              <a:t>et al</a:t>
            </a:r>
            <a:r>
              <a:rPr lang="fr-FR" sz="2600" dirty="0">
                <a:latin typeface="+mn-lt"/>
                <a:cs typeface="Arial" panose="020B0604020202020204" pitchFamily="34" charset="0"/>
              </a:rPr>
              <a:t>., 2016). </a:t>
            </a:r>
          </a:p>
          <a:p>
            <a:pPr marL="285750" indent="-285750" algn="just">
              <a:lnSpc>
                <a:spcPct val="150000"/>
              </a:lnSpc>
              <a:buFont typeface="Wingdings" pitchFamily="2" charset="2"/>
              <a:buChar char="v"/>
            </a:pPr>
            <a:r>
              <a:rPr lang="fr-FR" sz="2600" dirty="0">
                <a:latin typeface="+mn-lt"/>
                <a:cs typeface="Arial" panose="020B0604020202020204" pitchFamily="34" charset="0"/>
              </a:rPr>
              <a:t>La transmission de ces bactéries à l'homme se fait principalement par les excréments (</a:t>
            </a:r>
            <a:r>
              <a:rPr lang="fr-FR" sz="2600" dirty="0" err="1">
                <a:latin typeface="+mn-lt"/>
                <a:cs typeface="Arial" panose="020B0604020202020204" pitchFamily="34" charset="0"/>
              </a:rPr>
              <a:t>Dallman</a:t>
            </a:r>
            <a:r>
              <a:rPr lang="fr-FR" sz="2600" dirty="0">
                <a:latin typeface="+mn-lt"/>
                <a:cs typeface="Arial" panose="020B0604020202020204" pitchFamily="34" charset="0"/>
              </a:rPr>
              <a:t> </a:t>
            </a:r>
            <a:r>
              <a:rPr lang="fr-FR" sz="2600" i="1" dirty="0">
                <a:latin typeface="+mn-lt"/>
                <a:cs typeface="Arial" panose="020B0604020202020204" pitchFamily="34" charset="0"/>
              </a:rPr>
              <a:t>et al</a:t>
            </a:r>
            <a:r>
              <a:rPr lang="fr-FR" sz="2600" dirty="0">
                <a:latin typeface="+mn-lt"/>
                <a:cs typeface="Arial" panose="020B0604020202020204" pitchFamily="34" charset="0"/>
              </a:rPr>
              <a:t>., 2016).</a:t>
            </a:r>
            <a:endParaRPr lang="fr-BF" sz="2600" dirty="0">
              <a:latin typeface="+mn-lt"/>
              <a:cs typeface="Arial" panose="020B0604020202020204" pitchFamily="34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696816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BDFBEF-3337-4268-8A66-2141B7DAF1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42AE1EF-FA03-4965-B85D-64572216851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17034" y="2087562"/>
            <a:ext cx="10801351" cy="3776421"/>
          </a:xfrm>
        </p:spPr>
        <p:txBody>
          <a:bodyPr/>
          <a:lstStyle/>
          <a:p>
            <a:pPr marL="285750" indent="-285750" algn="just">
              <a:lnSpc>
                <a:spcPct val="150000"/>
              </a:lnSpc>
              <a:buFont typeface="Wingdings" pitchFamily="2" charset="2"/>
              <a:buChar char="v"/>
            </a:pPr>
            <a:r>
              <a:rPr lang="fr-FR" sz="2600" dirty="0">
                <a:latin typeface="+mn-lt"/>
                <a:cs typeface="Arial" panose="020B0604020202020204" pitchFamily="34" charset="0"/>
              </a:rPr>
              <a:t>Les maladies dues à un manque d'hygiène et d'assainissement ont des conséquences socio-économiques graves, freinant le développement (</a:t>
            </a:r>
            <a:r>
              <a:rPr lang="fr-FR" sz="2600" dirty="0" err="1">
                <a:latin typeface="+mn-lt"/>
                <a:cs typeface="Arial" panose="020B0604020202020204" pitchFamily="34" charset="0"/>
              </a:rPr>
              <a:t>Kagambèga</a:t>
            </a:r>
            <a:r>
              <a:rPr lang="fr-FR" sz="2600" dirty="0">
                <a:latin typeface="+mn-lt"/>
                <a:cs typeface="Arial" panose="020B0604020202020204" pitchFamily="34" charset="0"/>
              </a:rPr>
              <a:t> </a:t>
            </a:r>
            <a:r>
              <a:rPr lang="fr-FR" sz="2600" i="1" dirty="0">
                <a:latin typeface="+mn-lt"/>
                <a:cs typeface="Arial" panose="020B0604020202020204" pitchFamily="34" charset="0"/>
              </a:rPr>
              <a:t>et al</a:t>
            </a:r>
            <a:r>
              <a:rPr lang="fr-FR" sz="2600" dirty="0">
                <a:latin typeface="+mn-lt"/>
                <a:cs typeface="Arial" panose="020B0604020202020204" pitchFamily="34" charset="0"/>
              </a:rPr>
              <a:t>., 2018). </a:t>
            </a:r>
          </a:p>
          <a:p>
            <a:pPr marL="285750" indent="-285750" algn="just">
              <a:lnSpc>
                <a:spcPct val="150000"/>
              </a:lnSpc>
              <a:buFont typeface="Wingdings" pitchFamily="2" charset="2"/>
              <a:buChar char="v"/>
            </a:pPr>
            <a:r>
              <a:rPr lang="fr-FR" sz="2600" dirty="0">
                <a:latin typeface="+mn-lt"/>
                <a:cs typeface="Arial" panose="020B0604020202020204" pitchFamily="34" charset="0"/>
              </a:rPr>
              <a:t>Au Burkina Faso, bien que l'élevage de volaille en basse-cour soit répandu, les risques zoonotiques associés aux excréments de volaille et transmissibles à l'homme sont souvent négligés.</a:t>
            </a:r>
            <a:endParaRPr lang="fr-BF" sz="2600" dirty="0">
              <a:latin typeface="+mn-lt"/>
              <a:cs typeface="Arial" panose="020B0604020202020204" pitchFamily="34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245682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BDFBEF-3337-4268-8A66-2141B7DAF1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42AE1EF-FA03-4965-B85D-64572216851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17034" y="2087562"/>
            <a:ext cx="10801351" cy="3696017"/>
          </a:xfrm>
        </p:spPr>
        <p:txBody>
          <a:bodyPr/>
          <a:lstStyle/>
          <a:p>
            <a:pPr algn="ctr"/>
            <a:r>
              <a:rPr lang="fr-BF" sz="2600" b="1" kern="0" dirty="0">
                <a:effectLst/>
                <a:ea typeface="Times New Roman" panose="02020603050405020304" pitchFamily="18" charset="0"/>
              </a:rPr>
              <a:t>Problématique </a:t>
            </a:r>
          </a:p>
          <a:p>
            <a:pPr marL="285750" indent="-285750" algn="just">
              <a:lnSpc>
                <a:spcPct val="150000"/>
              </a:lnSpc>
              <a:buFont typeface="Wingdings" pitchFamily="2" charset="2"/>
              <a:buChar char="v"/>
            </a:pPr>
            <a:r>
              <a:rPr lang="fr-BF" sz="2600" kern="0" dirty="0">
                <a:effectLst/>
                <a:latin typeface="+mn-lt"/>
                <a:ea typeface="Times New Roman" panose="02020603050405020304" pitchFamily="18" charset="0"/>
              </a:rPr>
              <a:t>Manque de données sur la prévalence de </a:t>
            </a:r>
            <a:r>
              <a:rPr lang="fr-BF" sz="2600" i="1" kern="0" dirty="0">
                <a:effectLst/>
                <a:latin typeface="+mn-lt"/>
                <a:ea typeface="Times New Roman" panose="02020603050405020304" pitchFamily="18" charset="0"/>
              </a:rPr>
              <a:t>Salmonella</a:t>
            </a:r>
            <a:r>
              <a:rPr lang="fr-BF" sz="2600" kern="0" dirty="0">
                <a:effectLst/>
                <a:latin typeface="+mn-lt"/>
                <a:ea typeface="Times New Roman" panose="02020603050405020304" pitchFamily="18" charset="0"/>
              </a:rPr>
              <a:t> dans les élevages domestiques </a:t>
            </a:r>
          </a:p>
          <a:p>
            <a:pPr marL="285750" indent="-285750" algn="just">
              <a:lnSpc>
                <a:spcPct val="150000"/>
              </a:lnSpc>
              <a:buFont typeface="Wingdings" pitchFamily="2" charset="2"/>
              <a:buChar char="v"/>
            </a:pPr>
            <a:r>
              <a:rPr lang="fr-BF" sz="2600" kern="0" dirty="0">
                <a:effectLst/>
                <a:latin typeface="+mn-lt"/>
                <a:ea typeface="Times New Roman" panose="02020603050405020304" pitchFamily="18" charset="0"/>
              </a:rPr>
              <a:t>Nécessité de quantifier la charge bactérienne pour évaluer les risques </a:t>
            </a:r>
          </a:p>
          <a:p>
            <a:pPr marL="285750" indent="-285750" algn="just">
              <a:lnSpc>
                <a:spcPct val="150000"/>
              </a:lnSpc>
              <a:buFont typeface="Wingdings" pitchFamily="2" charset="2"/>
              <a:buChar char="v"/>
            </a:pPr>
            <a:r>
              <a:rPr lang="fr-BF" sz="2600" kern="0" dirty="0">
                <a:effectLst/>
                <a:latin typeface="+mn-lt"/>
                <a:ea typeface="Times New Roman" panose="02020603050405020304" pitchFamily="18" charset="0"/>
              </a:rPr>
              <a:t>Importance d'identifier les facteurs de risque spécifiques au contexte local </a:t>
            </a:r>
            <a:endParaRPr lang="en-US" sz="26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97151375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BDFBEF-3337-4268-8A66-2141B7DAF1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42AE1EF-FA03-4965-B85D-64572216851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43160" y="2181497"/>
            <a:ext cx="10801351" cy="3892732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fr-FR" sz="2400" dirty="0">
                <a:latin typeface="+mn-lt"/>
              </a:rPr>
              <a:t>Objectif général : </a:t>
            </a:r>
          </a:p>
          <a:p>
            <a:pPr marL="457200" indent="-457200">
              <a:lnSpc>
                <a:spcPct val="150000"/>
              </a:lnSpc>
              <a:buFont typeface="Wingdings" pitchFamily="2" charset="2"/>
              <a:buChar char="v"/>
            </a:pPr>
            <a:r>
              <a:rPr lang="fr-FR" sz="2400" dirty="0">
                <a:latin typeface="+mn-lt"/>
              </a:rPr>
              <a:t>Déterminer la prévalence et quantifier la charge de Salmonella dans les excréments de volaille domestique à Boussouma</a:t>
            </a:r>
            <a:r>
              <a:rPr lang="fr-BF" sz="2400" kern="0" dirty="0">
                <a:effectLst/>
                <a:latin typeface="+mn-lt"/>
                <a:ea typeface="Times New Roman" panose="02020603050405020304" pitchFamily="18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449731861"/>
      </p:ext>
    </p:extLst>
  </p:cSld>
  <p:clrMapOvr>
    <a:masterClrMapping/>
  </p:clrMapOvr>
</p:sld>
</file>

<file path=ppt/theme/theme1.xml><?xml version="1.0" encoding="utf-8"?>
<a:theme xmlns:a="http://schemas.openxmlformats.org/drawingml/2006/main" name="Title Slid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Gill Sans MT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Content Slides">
  <a:themeElements>
    <a:clrScheme name="FTF_Colors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799B5"/>
      </a:accent5>
      <a:accent6>
        <a:srgbClr val="D37D28"/>
      </a:accent6>
      <a:hlink>
        <a:srgbClr val="0000FF"/>
      </a:hlink>
      <a:folHlink>
        <a:srgbClr val="800080"/>
      </a:folHlink>
    </a:clrScheme>
    <a:fontScheme name="Gill Sans MT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Feed the Future-only branded blank">
  <a:themeElements>
    <a:clrScheme name="FTF_Colors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799B5"/>
      </a:accent5>
      <a:accent6>
        <a:srgbClr val="D37D28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1_Feed the Future-only branded blank">
  <a:themeElements>
    <a:clrScheme name="FTF_Colors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799B5"/>
      </a:accent5>
      <a:accent6>
        <a:srgbClr val="D37D28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Closing Slides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Gill Sans MT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7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3574DF709F4604CBC011A44E0509174" ma:contentTypeVersion="18" ma:contentTypeDescription="Create a new document." ma:contentTypeScope="" ma:versionID="82cb47dd040eb04e9ed45c5ce1847ae1">
  <xsd:schema xmlns:xsd="http://www.w3.org/2001/XMLSchema" xmlns:xs="http://www.w3.org/2001/XMLSchema" xmlns:p="http://schemas.microsoft.com/office/2006/metadata/properties" xmlns:ns2="75826b5d-971e-4109-a7c4-5eab32823b38" xmlns:ns3="3924e43b-ab35-4ca7-9297-ce8abea5a429" targetNamespace="http://schemas.microsoft.com/office/2006/metadata/properties" ma:root="true" ma:fieldsID="18f608fb8233b18f32fd8d2d313665f4" ns2:_="" ns3:_="">
    <xsd:import namespace="75826b5d-971e-4109-a7c4-5eab32823b38"/>
    <xsd:import namespace="3924e43b-ab35-4ca7-9297-ce8abea5a429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3:SharedWithUsers" minOccurs="0"/>
                <xsd:element ref="ns3:SharedWithDetails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Location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5826b5d-971e-4109-a7c4-5eab32823b3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5" nillable="true" ma:displayName="Tags" ma:internalName="MediaServiceAutoTags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9" nillable="true" ma:displayName="Length (seconds)" ma:internalName="MediaLengthInSeconds" ma:readOnly="true">
      <xsd:simpleType>
        <xsd:restriction base="dms:Unknown"/>
      </xsd:simpleType>
    </xsd:element>
    <xsd:element name="MediaServiceLocation" ma:index="20" nillable="true" ma:displayName="Location" ma:internalName="MediaServiceLocation" ma:readOnly="true">
      <xsd:simpleType>
        <xsd:restriction base="dms:Text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fa0c477a-f09e-4137-8c49-77869fdcca91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924e43b-ab35-4ca7-9297-ce8abea5a429" elementFormDefault="qualified">
    <xsd:import namespace="http://schemas.microsoft.com/office/2006/documentManagement/types"/>
    <xsd:import namespace="http://schemas.microsoft.com/office/infopath/2007/PartnerControls"/>
    <xsd:element name="SharedWithUsers" ma:index="13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4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d0c66c07-bbd8-470f-a2d7-6bf46b4506ea}" ma:internalName="TaxCatchAll" ma:showField="CatchAllData" ma:web="3924e43b-ab35-4ca7-9297-ce8abea5a42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3924e43b-ab35-4ca7-9297-ce8abea5a429" xsi:nil="true"/>
    <lcf76f155ced4ddcb4097134ff3c332f xmlns="75826b5d-971e-4109-a7c4-5eab32823b38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B200A23B-3BB3-41D8-BA35-84710D30589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5826b5d-971e-4109-a7c4-5eab32823b38"/>
    <ds:schemaRef ds:uri="3924e43b-ab35-4ca7-9297-ce8abea5a42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E9A92F9C-931E-4EF5-83B1-D237019A0695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4FBEC582-9393-41AE-8057-68B6D767470C}">
  <ds:schemaRefs>
    <ds:schemaRef ds:uri="http://purl.org/dc/dcmitype/"/>
    <ds:schemaRef ds:uri="http://purl.org/dc/elements/1.1/"/>
    <ds:schemaRef ds:uri="http://schemas.microsoft.com/office/2006/documentManagement/types"/>
    <ds:schemaRef ds:uri="http://schemas.openxmlformats.org/package/2006/metadata/core-properties"/>
    <ds:schemaRef ds:uri="75826b5d-971e-4109-a7c4-5eab32823b38"/>
    <ds:schemaRef ds:uri="http://www.w3.org/XML/1998/namespace"/>
    <ds:schemaRef ds:uri="http://schemas.microsoft.com/office/infopath/2007/PartnerControls"/>
    <ds:schemaRef ds:uri="3924e43b-ab35-4ca7-9297-ce8abea5a429"/>
    <ds:schemaRef ds:uri="http://schemas.microsoft.com/office/2006/metadata/properties"/>
    <ds:schemaRef ds:uri="http://purl.org/dc/term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2282</TotalTime>
  <Words>1107</Words>
  <Application>Microsoft Office PowerPoint</Application>
  <PresentationFormat>Widescreen</PresentationFormat>
  <Paragraphs>112</Paragraphs>
  <Slides>26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5</vt:i4>
      </vt:variant>
      <vt:variant>
        <vt:lpstr>Slide Titles</vt:lpstr>
      </vt:variant>
      <vt:variant>
        <vt:i4>26</vt:i4>
      </vt:variant>
    </vt:vector>
  </HeadingPairs>
  <TitlesOfParts>
    <vt:vector size="37" baseType="lpstr">
      <vt:lpstr>Arial</vt:lpstr>
      <vt:lpstr>Calibri</vt:lpstr>
      <vt:lpstr>Courier New</vt:lpstr>
      <vt:lpstr>Gill Sans MT</vt:lpstr>
      <vt:lpstr>Times New Roman</vt:lpstr>
      <vt:lpstr>Wingdings</vt:lpstr>
      <vt:lpstr>Title Slide</vt:lpstr>
      <vt:lpstr>Content Slides</vt:lpstr>
      <vt:lpstr>Feed the Future-only branded blank</vt:lpstr>
      <vt:lpstr>1_Feed the Future-only branded blank</vt:lpstr>
      <vt:lpstr>Closing Slides</vt:lpstr>
      <vt:lpstr>PowerPoint Presentation</vt:lpstr>
      <vt:lpstr>PLAN</vt:lpstr>
      <vt:lpstr>INTRODUCTION</vt:lpstr>
      <vt:lpstr>INTRODUCTION</vt:lpstr>
      <vt:lpstr>INTRODUCTION</vt:lpstr>
      <vt:lpstr>INTRODUCTION</vt:lpstr>
      <vt:lpstr>INTRODUCTION</vt:lpstr>
      <vt:lpstr>INTRODUCTION</vt:lpstr>
      <vt:lpstr>INTRODUCTION</vt:lpstr>
      <vt:lpstr>INTRODUCTION</vt:lpstr>
      <vt:lpstr>METHODOLOGIE</vt:lpstr>
      <vt:lpstr>METHODOLOGIE</vt:lpstr>
      <vt:lpstr>METHODOLOGIE</vt:lpstr>
      <vt:lpstr>METHODOLOGIE</vt:lpstr>
      <vt:lpstr>RESULTATS ET DISCUSSION</vt:lpstr>
      <vt:lpstr>RESULTATS ET DISCUSSION</vt:lpstr>
      <vt:lpstr>RESULTATS ET DISCUSSION</vt:lpstr>
      <vt:lpstr>RESULTATS ET DISCUSSION</vt:lpstr>
      <vt:lpstr>RESULTATS ET DISCUSSION</vt:lpstr>
      <vt:lpstr>RESULTATS ET DISCUSSION</vt:lpstr>
      <vt:lpstr>RESULTATS ET DISCUSSION</vt:lpstr>
      <vt:lpstr>CONCLUSION</vt:lpstr>
      <vt:lpstr>CONCLUSION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Bohn,Andrea B</dc:creator>
  <cp:lastModifiedBy>Yabowork, Abenet (ILRI)</cp:lastModifiedBy>
  <cp:revision>17</cp:revision>
  <dcterms:created xsi:type="dcterms:W3CDTF">2020-08-12T18:37:35Z</dcterms:created>
  <dcterms:modified xsi:type="dcterms:W3CDTF">2024-10-09T11:27:10Z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0x01010023574DF709F4604CBC011A44E0509174</vt:lpwstr>
  </property>
  <property fmtid="{D5CDD505-2E9C-101B-9397-08002B2CF9AE}" pid="3" name="MediaServiceImageTags">
    <vt:lpwstr/>
  </property>
</Properties>
</file>