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0267275" cy="42794238"/>
  <p:notesSz cx="7010400" cy="9296400"/>
  <p:defaultTextStyle>
    <a:defPPr>
      <a:defRPr lang="en-US"/>
    </a:defPPr>
    <a:lvl1pPr marL="0" algn="l" defTabSz="4174638" rtl="0" eaLnBrk="1" latinLnBrk="0" hangingPunct="1">
      <a:defRPr sz="8200" kern="1200">
        <a:solidFill>
          <a:schemeClr val="tx1"/>
        </a:solidFill>
        <a:latin typeface="+mn-lt"/>
        <a:ea typeface="+mn-ea"/>
        <a:cs typeface="+mn-cs"/>
      </a:defRPr>
    </a:lvl1pPr>
    <a:lvl2pPr marL="2087319" algn="l" defTabSz="4174638" rtl="0" eaLnBrk="1" latinLnBrk="0" hangingPunct="1">
      <a:defRPr sz="8200" kern="1200">
        <a:solidFill>
          <a:schemeClr val="tx1"/>
        </a:solidFill>
        <a:latin typeface="+mn-lt"/>
        <a:ea typeface="+mn-ea"/>
        <a:cs typeface="+mn-cs"/>
      </a:defRPr>
    </a:lvl2pPr>
    <a:lvl3pPr marL="4174638" algn="l" defTabSz="4174638" rtl="0" eaLnBrk="1" latinLnBrk="0" hangingPunct="1">
      <a:defRPr sz="8200" kern="1200">
        <a:solidFill>
          <a:schemeClr val="tx1"/>
        </a:solidFill>
        <a:latin typeface="+mn-lt"/>
        <a:ea typeface="+mn-ea"/>
        <a:cs typeface="+mn-cs"/>
      </a:defRPr>
    </a:lvl3pPr>
    <a:lvl4pPr marL="6261958" algn="l" defTabSz="4174638" rtl="0" eaLnBrk="1" latinLnBrk="0" hangingPunct="1">
      <a:defRPr sz="8200" kern="1200">
        <a:solidFill>
          <a:schemeClr val="tx1"/>
        </a:solidFill>
        <a:latin typeface="+mn-lt"/>
        <a:ea typeface="+mn-ea"/>
        <a:cs typeface="+mn-cs"/>
      </a:defRPr>
    </a:lvl4pPr>
    <a:lvl5pPr marL="8349277" algn="l" defTabSz="4174638" rtl="0" eaLnBrk="1" latinLnBrk="0" hangingPunct="1">
      <a:defRPr sz="8200" kern="1200">
        <a:solidFill>
          <a:schemeClr val="tx1"/>
        </a:solidFill>
        <a:latin typeface="+mn-lt"/>
        <a:ea typeface="+mn-ea"/>
        <a:cs typeface="+mn-cs"/>
      </a:defRPr>
    </a:lvl5pPr>
    <a:lvl6pPr marL="10436596" algn="l" defTabSz="4174638" rtl="0" eaLnBrk="1" latinLnBrk="0" hangingPunct="1">
      <a:defRPr sz="8200" kern="1200">
        <a:solidFill>
          <a:schemeClr val="tx1"/>
        </a:solidFill>
        <a:latin typeface="+mn-lt"/>
        <a:ea typeface="+mn-ea"/>
        <a:cs typeface="+mn-cs"/>
      </a:defRPr>
    </a:lvl6pPr>
    <a:lvl7pPr marL="12523915" algn="l" defTabSz="4174638" rtl="0" eaLnBrk="1" latinLnBrk="0" hangingPunct="1">
      <a:defRPr sz="8200" kern="1200">
        <a:solidFill>
          <a:schemeClr val="tx1"/>
        </a:solidFill>
        <a:latin typeface="+mn-lt"/>
        <a:ea typeface="+mn-ea"/>
        <a:cs typeface="+mn-cs"/>
      </a:defRPr>
    </a:lvl7pPr>
    <a:lvl8pPr marL="14611234" algn="l" defTabSz="4174638" rtl="0" eaLnBrk="1" latinLnBrk="0" hangingPunct="1">
      <a:defRPr sz="8200" kern="1200">
        <a:solidFill>
          <a:schemeClr val="tx1"/>
        </a:solidFill>
        <a:latin typeface="+mn-lt"/>
        <a:ea typeface="+mn-ea"/>
        <a:cs typeface="+mn-cs"/>
      </a:defRPr>
    </a:lvl8pPr>
    <a:lvl9pPr marL="16698553" algn="l" defTabSz="4174638" rtl="0" eaLnBrk="1" latinLnBrk="0" hangingPunct="1">
      <a:defRPr sz="8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672">
          <p15:clr>
            <a:srgbClr val="A4A3A4"/>
          </p15:clr>
        </p15:guide>
        <p15:guide id="2" pos="9504">
          <p15:clr>
            <a:srgbClr val="A4A3A4"/>
          </p15:clr>
        </p15:guide>
        <p15:guide id="3" orient="horz" pos="13478">
          <p15:clr>
            <a:srgbClr val="A4A3A4"/>
          </p15:clr>
        </p15:guide>
        <p15:guide id="4" pos="953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ristopher" initials="c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00"/>
    <a:srgbClr val="009242"/>
    <a:srgbClr val="156734"/>
    <a:srgbClr val="762124"/>
    <a:srgbClr val="6225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5854" autoAdjust="0"/>
    <p:restoredTop sz="50000" autoAdjust="0"/>
  </p:normalViewPr>
  <p:slideViewPr>
    <p:cSldViewPr>
      <p:cViewPr>
        <p:scale>
          <a:sx n="40" d="100"/>
          <a:sy n="40" d="100"/>
        </p:scale>
        <p:origin x="2032" y="152"/>
      </p:cViewPr>
      <p:guideLst>
        <p:guide orient="horz" pos="12672"/>
        <p:guide pos="9504"/>
        <p:guide orient="horz" pos="13478"/>
        <p:guide pos="9533"/>
      </p:guideLst>
    </p:cSldViewPr>
  </p:slideViewPr>
  <p:notesTextViewPr>
    <p:cViewPr>
      <p:scale>
        <a:sx n="1" d="1"/>
        <a:sy n="1" d="1"/>
      </p:scale>
      <p:origin x="0" y="0"/>
    </p:cViewPr>
  </p:notesTextViewPr>
  <p:sorterViewPr>
    <p:cViewPr>
      <p:scale>
        <a:sx n="46" d="100"/>
        <a:sy n="4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3678" tIns="46839" rIns="93678" bIns="46839" rtlCol="0"/>
          <a:lstStyle>
            <a:lvl1pPr algn="l">
              <a:defRPr sz="1200"/>
            </a:lvl1pPr>
          </a:lstStyle>
          <a:p>
            <a:endParaRPr lang="en-US"/>
          </a:p>
        </p:txBody>
      </p:sp>
      <p:sp>
        <p:nvSpPr>
          <p:cNvPr id="3" name="Date Placeholder 2"/>
          <p:cNvSpPr>
            <a:spLocks noGrp="1"/>
          </p:cNvSpPr>
          <p:nvPr>
            <p:ph type="dt" idx="1"/>
          </p:nvPr>
        </p:nvSpPr>
        <p:spPr>
          <a:xfrm>
            <a:off x="3970938" y="1"/>
            <a:ext cx="3037840" cy="464820"/>
          </a:xfrm>
          <a:prstGeom prst="rect">
            <a:avLst/>
          </a:prstGeom>
        </p:spPr>
        <p:txBody>
          <a:bodyPr vert="horz" lIns="93678" tIns="46839" rIns="93678" bIns="46839" rtlCol="0"/>
          <a:lstStyle>
            <a:lvl1pPr algn="r">
              <a:defRPr sz="1200"/>
            </a:lvl1pPr>
          </a:lstStyle>
          <a:p>
            <a:fld id="{B9462410-3B17-4DFD-A941-8AA2C93C2877}" type="datetimeFigureOut">
              <a:rPr lang="en-US" smtClean="0"/>
              <a:t>11/15/19</a:t>
            </a:fld>
            <a:endParaRPr lang="en-US"/>
          </a:p>
        </p:txBody>
      </p:sp>
      <p:sp>
        <p:nvSpPr>
          <p:cNvPr id="4" name="Slide Image Placeholder 3"/>
          <p:cNvSpPr>
            <a:spLocks noGrp="1" noRot="1" noChangeAspect="1"/>
          </p:cNvSpPr>
          <p:nvPr>
            <p:ph type="sldImg" idx="2"/>
          </p:nvPr>
        </p:nvSpPr>
        <p:spPr>
          <a:xfrm>
            <a:off x="2271713" y="696913"/>
            <a:ext cx="2466975" cy="3487737"/>
          </a:xfrm>
          <a:prstGeom prst="rect">
            <a:avLst/>
          </a:prstGeom>
          <a:noFill/>
          <a:ln w="12700">
            <a:solidFill>
              <a:prstClr val="black"/>
            </a:solidFill>
          </a:ln>
        </p:spPr>
        <p:txBody>
          <a:bodyPr vert="horz" lIns="93678" tIns="46839" rIns="93678" bIns="4683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678" tIns="46839" rIns="93678" bIns="4683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678" tIns="46839" rIns="93678" bIns="4683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678" tIns="46839" rIns="93678" bIns="46839" rtlCol="0" anchor="b"/>
          <a:lstStyle>
            <a:lvl1pPr algn="r">
              <a:defRPr sz="1200"/>
            </a:lvl1pPr>
          </a:lstStyle>
          <a:p>
            <a:fld id="{33E5BB25-DCCD-4B30-B45A-5552A3A12801}" type="slidenum">
              <a:rPr lang="en-US" smtClean="0"/>
              <a:t>‹#›</a:t>
            </a:fld>
            <a:endParaRPr lang="en-US"/>
          </a:p>
        </p:txBody>
      </p:sp>
    </p:spTree>
    <p:extLst>
      <p:ext uri="{BB962C8B-B14F-4D97-AF65-F5344CB8AC3E}">
        <p14:creationId xmlns:p14="http://schemas.microsoft.com/office/powerpoint/2010/main" val="622523932"/>
      </p:ext>
    </p:extLst>
  </p:cSld>
  <p:clrMap bg1="lt1" tx1="dk1" bg2="lt2" tx2="dk2" accent1="accent1" accent2="accent2" accent3="accent3" accent4="accent4" accent5="accent5" accent6="accent6" hlink="hlink" folHlink="folHlink"/>
  <p:notesStyle>
    <a:lvl1pPr marL="0" algn="l" defTabSz="4174638" rtl="0" eaLnBrk="1" latinLnBrk="0" hangingPunct="1">
      <a:defRPr sz="5500" kern="1200">
        <a:solidFill>
          <a:schemeClr val="tx1"/>
        </a:solidFill>
        <a:latin typeface="+mn-lt"/>
        <a:ea typeface="+mn-ea"/>
        <a:cs typeface="+mn-cs"/>
      </a:defRPr>
    </a:lvl1pPr>
    <a:lvl2pPr marL="2087319" algn="l" defTabSz="4174638" rtl="0" eaLnBrk="1" latinLnBrk="0" hangingPunct="1">
      <a:defRPr sz="5500" kern="1200">
        <a:solidFill>
          <a:schemeClr val="tx1"/>
        </a:solidFill>
        <a:latin typeface="+mn-lt"/>
        <a:ea typeface="+mn-ea"/>
        <a:cs typeface="+mn-cs"/>
      </a:defRPr>
    </a:lvl2pPr>
    <a:lvl3pPr marL="4174638" algn="l" defTabSz="4174638" rtl="0" eaLnBrk="1" latinLnBrk="0" hangingPunct="1">
      <a:defRPr sz="5500" kern="1200">
        <a:solidFill>
          <a:schemeClr val="tx1"/>
        </a:solidFill>
        <a:latin typeface="+mn-lt"/>
        <a:ea typeface="+mn-ea"/>
        <a:cs typeface="+mn-cs"/>
      </a:defRPr>
    </a:lvl3pPr>
    <a:lvl4pPr marL="6261958" algn="l" defTabSz="4174638" rtl="0" eaLnBrk="1" latinLnBrk="0" hangingPunct="1">
      <a:defRPr sz="5500" kern="1200">
        <a:solidFill>
          <a:schemeClr val="tx1"/>
        </a:solidFill>
        <a:latin typeface="+mn-lt"/>
        <a:ea typeface="+mn-ea"/>
        <a:cs typeface="+mn-cs"/>
      </a:defRPr>
    </a:lvl4pPr>
    <a:lvl5pPr marL="8349277" algn="l" defTabSz="4174638" rtl="0" eaLnBrk="1" latinLnBrk="0" hangingPunct="1">
      <a:defRPr sz="5500" kern="1200">
        <a:solidFill>
          <a:schemeClr val="tx1"/>
        </a:solidFill>
        <a:latin typeface="+mn-lt"/>
        <a:ea typeface="+mn-ea"/>
        <a:cs typeface="+mn-cs"/>
      </a:defRPr>
    </a:lvl5pPr>
    <a:lvl6pPr marL="10436596" algn="l" defTabSz="4174638" rtl="0" eaLnBrk="1" latinLnBrk="0" hangingPunct="1">
      <a:defRPr sz="5500" kern="1200">
        <a:solidFill>
          <a:schemeClr val="tx1"/>
        </a:solidFill>
        <a:latin typeface="+mn-lt"/>
        <a:ea typeface="+mn-ea"/>
        <a:cs typeface="+mn-cs"/>
      </a:defRPr>
    </a:lvl6pPr>
    <a:lvl7pPr marL="12523915" algn="l" defTabSz="4174638" rtl="0" eaLnBrk="1" latinLnBrk="0" hangingPunct="1">
      <a:defRPr sz="5500" kern="1200">
        <a:solidFill>
          <a:schemeClr val="tx1"/>
        </a:solidFill>
        <a:latin typeface="+mn-lt"/>
        <a:ea typeface="+mn-ea"/>
        <a:cs typeface="+mn-cs"/>
      </a:defRPr>
    </a:lvl7pPr>
    <a:lvl8pPr marL="14611234" algn="l" defTabSz="4174638" rtl="0" eaLnBrk="1" latinLnBrk="0" hangingPunct="1">
      <a:defRPr sz="5500" kern="1200">
        <a:solidFill>
          <a:schemeClr val="tx1"/>
        </a:solidFill>
        <a:latin typeface="+mn-lt"/>
        <a:ea typeface="+mn-ea"/>
        <a:cs typeface="+mn-cs"/>
      </a:defRPr>
    </a:lvl8pPr>
    <a:lvl9pPr marL="16698553" algn="l" defTabSz="4174638" rtl="0" eaLnBrk="1" latinLnBrk="0" hangingPunct="1">
      <a:defRPr sz="5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696913"/>
            <a:ext cx="2466975" cy="348773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E5BB25-DCCD-4B30-B45A-5552A3A12801}" type="slidenum">
              <a:rPr lang="en-US" smtClean="0"/>
              <a:t>1</a:t>
            </a:fld>
            <a:endParaRPr lang="en-US"/>
          </a:p>
        </p:txBody>
      </p:sp>
    </p:spTree>
    <p:extLst>
      <p:ext uri="{BB962C8B-B14F-4D97-AF65-F5344CB8AC3E}">
        <p14:creationId xmlns:p14="http://schemas.microsoft.com/office/powerpoint/2010/main" val="30758007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046" y="13293954"/>
            <a:ext cx="25727184" cy="9173025"/>
          </a:xfrm>
        </p:spPr>
        <p:txBody>
          <a:bodyPr/>
          <a:lstStyle/>
          <a:p>
            <a:r>
              <a:rPr lang="en-US"/>
              <a:t>Click to edit Master title style</a:t>
            </a:r>
          </a:p>
        </p:txBody>
      </p:sp>
      <p:sp>
        <p:nvSpPr>
          <p:cNvPr id="3" name="Subtitle 2"/>
          <p:cNvSpPr>
            <a:spLocks noGrp="1"/>
          </p:cNvSpPr>
          <p:nvPr>
            <p:ph type="subTitle" idx="1"/>
          </p:nvPr>
        </p:nvSpPr>
        <p:spPr>
          <a:xfrm>
            <a:off x="4540091" y="24250068"/>
            <a:ext cx="21187093" cy="10936305"/>
          </a:xfrm>
        </p:spPr>
        <p:txBody>
          <a:bodyPr/>
          <a:lstStyle>
            <a:lvl1pPr marL="0" indent="0" algn="ctr">
              <a:buNone/>
              <a:defRPr>
                <a:solidFill>
                  <a:schemeClr val="tx1">
                    <a:tint val="75000"/>
                  </a:schemeClr>
                </a:solidFill>
              </a:defRPr>
            </a:lvl1pPr>
            <a:lvl2pPr marL="2087319" indent="0" algn="ctr">
              <a:buNone/>
              <a:defRPr>
                <a:solidFill>
                  <a:schemeClr val="tx1">
                    <a:tint val="75000"/>
                  </a:schemeClr>
                </a:solidFill>
              </a:defRPr>
            </a:lvl2pPr>
            <a:lvl3pPr marL="4174638" indent="0" algn="ctr">
              <a:buNone/>
              <a:defRPr>
                <a:solidFill>
                  <a:schemeClr val="tx1">
                    <a:tint val="75000"/>
                  </a:schemeClr>
                </a:solidFill>
              </a:defRPr>
            </a:lvl3pPr>
            <a:lvl4pPr marL="6261958" indent="0" algn="ctr">
              <a:buNone/>
              <a:defRPr>
                <a:solidFill>
                  <a:schemeClr val="tx1">
                    <a:tint val="75000"/>
                  </a:schemeClr>
                </a:solidFill>
              </a:defRPr>
            </a:lvl4pPr>
            <a:lvl5pPr marL="8349277" indent="0" algn="ctr">
              <a:buNone/>
              <a:defRPr>
                <a:solidFill>
                  <a:schemeClr val="tx1">
                    <a:tint val="75000"/>
                  </a:schemeClr>
                </a:solidFill>
              </a:defRPr>
            </a:lvl5pPr>
            <a:lvl6pPr marL="10436596" indent="0" algn="ctr">
              <a:buNone/>
              <a:defRPr>
                <a:solidFill>
                  <a:schemeClr val="tx1">
                    <a:tint val="75000"/>
                  </a:schemeClr>
                </a:solidFill>
              </a:defRPr>
            </a:lvl6pPr>
            <a:lvl7pPr marL="12523915" indent="0" algn="ctr">
              <a:buNone/>
              <a:defRPr>
                <a:solidFill>
                  <a:schemeClr val="tx1">
                    <a:tint val="75000"/>
                  </a:schemeClr>
                </a:solidFill>
              </a:defRPr>
            </a:lvl7pPr>
            <a:lvl8pPr marL="14611234" indent="0" algn="ctr">
              <a:buNone/>
              <a:defRPr>
                <a:solidFill>
                  <a:schemeClr val="tx1">
                    <a:tint val="75000"/>
                  </a:schemeClr>
                </a:solidFill>
              </a:defRPr>
            </a:lvl8pPr>
            <a:lvl9pPr marL="16698553"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5288504-7423-4B3D-84BD-E7CD227875FB}" type="datetimeFigureOut">
              <a:rPr lang="en-US" smtClean="0"/>
              <a:t>11/15/19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2709265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5288504-7423-4B3D-84BD-E7CD227875FB}" type="datetimeFigureOut">
              <a:rPr lang="en-US" smtClean="0"/>
              <a:t>11/15/19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4121482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43774" y="1713757"/>
            <a:ext cx="6810137" cy="365137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13364" y="1713757"/>
            <a:ext cx="19925956" cy="365137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5288504-7423-4B3D-84BD-E7CD227875FB}" type="datetimeFigureOut">
              <a:rPr lang="en-US" smtClean="0"/>
              <a:t>11/15/19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2354189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5288504-7423-4B3D-84BD-E7CD227875FB}" type="datetimeFigureOut">
              <a:rPr lang="en-US" smtClean="0"/>
              <a:t>11/15/19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3279347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0906" y="27499263"/>
            <a:ext cx="25727184" cy="8499411"/>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0906" y="18138028"/>
            <a:ext cx="25727184" cy="9361236"/>
          </a:xfrm>
        </p:spPr>
        <p:txBody>
          <a:bodyPr anchor="b"/>
          <a:lstStyle>
            <a:lvl1pPr marL="0" indent="0">
              <a:buNone/>
              <a:defRPr sz="9100">
                <a:solidFill>
                  <a:schemeClr val="tx1">
                    <a:tint val="75000"/>
                  </a:schemeClr>
                </a:solidFill>
              </a:defRPr>
            </a:lvl1pPr>
            <a:lvl2pPr marL="2087319" indent="0">
              <a:buNone/>
              <a:defRPr sz="8200">
                <a:solidFill>
                  <a:schemeClr val="tx1">
                    <a:tint val="75000"/>
                  </a:schemeClr>
                </a:solidFill>
              </a:defRPr>
            </a:lvl2pPr>
            <a:lvl3pPr marL="4174638" indent="0">
              <a:buNone/>
              <a:defRPr sz="7300">
                <a:solidFill>
                  <a:schemeClr val="tx1">
                    <a:tint val="75000"/>
                  </a:schemeClr>
                </a:solidFill>
              </a:defRPr>
            </a:lvl3pPr>
            <a:lvl4pPr marL="6261958" indent="0">
              <a:buNone/>
              <a:defRPr sz="6400">
                <a:solidFill>
                  <a:schemeClr val="tx1">
                    <a:tint val="75000"/>
                  </a:schemeClr>
                </a:solidFill>
              </a:defRPr>
            </a:lvl4pPr>
            <a:lvl5pPr marL="8349277" indent="0">
              <a:buNone/>
              <a:defRPr sz="6400">
                <a:solidFill>
                  <a:schemeClr val="tx1">
                    <a:tint val="75000"/>
                  </a:schemeClr>
                </a:solidFill>
              </a:defRPr>
            </a:lvl5pPr>
            <a:lvl6pPr marL="10436596" indent="0">
              <a:buNone/>
              <a:defRPr sz="6400">
                <a:solidFill>
                  <a:schemeClr val="tx1">
                    <a:tint val="75000"/>
                  </a:schemeClr>
                </a:solidFill>
              </a:defRPr>
            </a:lvl6pPr>
            <a:lvl7pPr marL="12523915" indent="0">
              <a:buNone/>
              <a:defRPr sz="6400">
                <a:solidFill>
                  <a:schemeClr val="tx1">
                    <a:tint val="75000"/>
                  </a:schemeClr>
                </a:solidFill>
              </a:defRPr>
            </a:lvl7pPr>
            <a:lvl8pPr marL="14611234" indent="0">
              <a:buNone/>
              <a:defRPr sz="6400">
                <a:solidFill>
                  <a:schemeClr val="tx1">
                    <a:tint val="75000"/>
                  </a:schemeClr>
                </a:solidFill>
              </a:defRPr>
            </a:lvl8pPr>
            <a:lvl9pPr marL="16698553" indent="0">
              <a:buNone/>
              <a:defRPr sz="6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5288504-7423-4B3D-84BD-E7CD227875FB}" type="datetimeFigureOut">
              <a:rPr lang="en-US" smtClean="0"/>
              <a:t>11/15/19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1419918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13364" y="9985325"/>
            <a:ext cx="13368046" cy="28242219"/>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5385865" y="9985325"/>
            <a:ext cx="13368046" cy="28242219"/>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5288504-7423-4B3D-84BD-E7CD227875FB}" type="datetimeFigureOut">
              <a:rPr lang="en-US" smtClean="0"/>
              <a:t>11/15/19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2046775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364" y="9579176"/>
            <a:ext cx="13373302" cy="3992144"/>
          </a:xfrm>
        </p:spPr>
        <p:txBody>
          <a:bodyPr anchor="b"/>
          <a:lstStyle>
            <a:lvl1pPr marL="0" indent="0">
              <a:buNone/>
              <a:defRPr sz="11000" b="1"/>
            </a:lvl1pPr>
            <a:lvl2pPr marL="2087319" indent="0">
              <a:buNone/>
              <a:defRPr sz="9100" b="1"/>
            </a:lvl2pPr>
            <a:lvl3pPr marL="4174638" indent="0">
              <a:buNone/>
              <a:defRPr sz="8200" b="1"/>
            </a:lvl3pPr>
            <a:lvl4pPr marL="6261958" indent="0">
              <a:buNone/>
              <a:defRPr sz="7300" b="1"/>
            </a:lvl4pPr>
            <a:lvl5pPr marL="8349277" indent="0">
              <a:buNone/>
              <a:defRPr sz="7300" b="1"/>
            </a:lvl5pPr>
            <a:lvl6pPr marL="10436596" indent="0">
              <a:buNone/>
              <a:defRPr sz="7300" b="1"/>
            </a:lvl6pPr>
            <a:lvl7pPr marL="12523915" indent="0">
              <a:buNone/>
              <a:defRPr sz="7300" b="1"/>
            </a:lvl7pPr>
            <a:lvl8pPr marL="14611234" indent="0">
              <a:buNone/>
              <a:defRPr sz="7300" b="1"/>
            </a:lvl8pPr>
            <a:lvl9pPr marL="16698553"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364" y="13571320"/>
            <a:ext cx="13373302" cy="24656221"/>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5357" y="9579176"/>
            <a:ext cx="13378556" cy="3992144"/>
          </a:xfrm>
        </p:spPr>
        <p:txBody>
          <a:bodyPr anchor="b"/>
          <a:lstStyle>
            <a:lvl1pPr marL="0" indent="0">
              <a:buNone/>
              <a:defRPr sz="11000" b="1"/>
            </a:lvl1pPr>
            <a:lvl2pPr marL="2087319" indent="0">
              <a:buNone/>
              <a:defRPr sz="9100" b="1"/>
            </a:lvl2pPr>
            <a:lvl3pPr marL="4174638" indent="0">
              <a:buNone/>
              <a:defRPr sz="8200" b="1"/>
            </a:lvl3pPr>
            <a:lvl4pPr marL="6261958" indent="0">
              <a:buNone/>
              <a:defRPr sz="7300" b="1"/>
            </a:lvl4pPr>
            <a:lvl5pPr marL="8349277" indent="0">
              <a:buNone/>
              <a:defRPr sz="7300" b="1"/>
            </a:lvl5pPr>
            <a:lvl6pPr marL="10436596" indent="0">
              <a:buNone/>
              <a:defRPr sz="7300" b="1"/>
            </a:lvl6pPr>
            <a:lvl7pPr marL="12523915" indent="0">
              <a:buNone/>
              <a:defRPr sz="7300" b="1"/>
            </a:lvl7pPr>
            <a:lvl8pPr marL="14611234" indent="0">
              <a:buNone/>
              <a:defRPr sz="7300" b="1"/>
            </a:lvl8pPr>
            <a:lvl9pPr marL="16698553"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5357" y="13571320"/>
            <a:ext cx="13378556" cy="24656221"/>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5288504-7423-4B3D-84BD-E7CD227875FB}" type="datetimeFigureOut">
              <a:rPr lang="en-US" smtClean="0"/>
              <a:t>11/15/19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26236642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5288504-7423-4B3D-84BD-E7CD227875FB}" type="datetimeFigureOut">
              <a:rPr lang="en-US" smtClean="0"/>
              <a:t>11/15/19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341188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288504-7423-4B3D-84BD-E7CD227875FB}" type="datetimeFigureOut">
              <a:rPr lang="en-US" smtClean="0"/>
              <a:t>11/15/19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511362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366" y="1703844"/>
            <a:ext cx="9957725" cy="7251246"/>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3665" y="1703848"/>
            <a:ext cx="16920247" cy="36523697"/>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366" y="8955094"/>
            <a:ext cx="9957725" cy="29272451"/>
          </a:xfrm>
        </p:spPr>
        <p:txBody>
          <a:bodyPr/>
          <a:lstStyle>
            <a:lvl1pPr marL="0" indent="0">
              <a:buNone/>
              <a:defRPr sz="6400"/>
            </a:lvl1pPr>
            <a:lvl2pPr marL="2087319" indent="0">
              <a:buNone/>
              <a:defRPr sz="5500"/>
            </a:lvl2pPr>
            <a:lvl3pPr marL="4174638" indent="0">
              <a:buNone/>
              <a:defRPr sz="4600"/>
            </a:lvl3pPr>
            <a:lvl4pPr marL="6261958" indent="0">
              <a:buNone/>
              <a:defRPr sz="4200"/>
            </a:lvl4pPr>
            <a:lvl5pPr marL="8349277" indent="0">
              <a:buNone/>
              <a:defRPr sz="4200"/>
            </a:lvl5pPr>
            <a:lvl6pPr marL="10436596" indent="0">
              <a:buNone/>
              <a:defRPr sz="4200"/>
            </a:lvl6pPr>
            <a:lvl7pPr marL="12523915" indent="0">
              <a:buNone/>
              <a:defRPr sz="4200"/>
            </a:lvl7pPr>
            <a:lvl8pPr marL="14611234" indent="0">
              <a:buNone/>
              <a:defRPr sz="4200"/>
            </a:lvl8pPr>
            <a:lvl9pPr marL="16698553" indent="0">
              <a:buNone/>
              <a:defRPr sz="4200"/>
            </a:lvl9pPr>
          </a:lstStyle>
          <a:p>
            <a:pPr lvl="0"/>
            <a:r>
              <a:rPr lang="en-US"/>
              <a:t>Click to edit Master text styles</a:t>
            </a:r>
          </a:p>
        </p:txBody>
      </p:sp>
      <p:sp>
        <p:nvSpPr>
          <p:cNvPr id="5" name="Date Placeholder 4"/>
          <p:cNvSpPr>
            <a:spLocks noGrp="1"/>
          </p:cNvSpPr>
          <p:nvPr>
            <p:ph type="dt" sz="half" idx="10"/>
          </p:nvPr>
        </p:nvSpPr>
        <p:spPr/>
        <p:txBody>
          <a:bodyPr/>
          <a:lstStyle/>
          <a:p>
            <a:fld id="{35288504-7423-4B3D-84BD-E7CD227875FB}" type="datetimeFigureOut">
              <a:rPr lang="en-US" smtClean="0"/>
              <a:t>11/15/19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3678928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2597" y="29955967"/>
            <a:ext cx="18160365" cy="3536471"/>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2597" y="3823745"/>
            <a:ext cx="18160365" cy="25676543"/>
          </a:xfrm>
        </p:spPr>
        <p:txBody>
          <a:bodyPr/>
          <a:lstStyle>
            <a:lvl1pPr marL="0" indent="0">
              <a:buNone/>
              <a:defRPr sz="14600"/>
            </a:lvl1pPr>
            <a:lvl2pPr marL="2087319" indent="0">
              <a:buNone/>
              <a:defRPr sz="12800"/>
            </a:lvl2pPr>
            <a:lvl3pPr marL="4174638" indent="0">
              <a:buNone/>
              <a:defRPr sz="11000"/>
            </a:lvl3pPr>
            <a:lvl4pPr marL="6261958" indent="0">
              <a:buNone/>
              <a:defRPr sz="9100"/>
            </a:lvl4pPr>
            <a:lvl5pPr marL="8349277" indent="0">
              <a:buNone/>
              <a:defRPr sz="9100"/>
            </a:lvl5pPr>
            <a:lvl6pPr marL="10436596" indent="0">
              <a:buNone/>
              <a:defRPr sz="9100"/>
            </a:lvl6pPr>
            <a:lvl7pPr marL="12523915" indent="0">
              <a:buNone/>
              <a:defRPr sz="9100"/>
            </a:lvl7pPr>
            <a:lvl8pPr marL="14611234" indent="0">
              <a:buNone/>
              <a:defRPr sz="9100"/>
            </a:lvl8pPr>
            <a:lvl9pPr marL="16698553" indent="0">
              <a:buNone/>
              <a:defRPr sz="9100"/>
            </a:lvl9pPr>
          </a:lstStyle>
          <a:p>
            <a:endParaRPr lang="en-US"/>
          </a:p>
        </p:txBody>
      </p:sp>
      <p:sp>
        <p:nvSpPr>
          <p:cNvPr id="4" name="Text Placeholder 3"/>
          <p:cNvSpPr>
            <a:spLocks noGrp="1"/>
          </p:cNvSpPr>
          <p:nvPr>
            <p:ph type="body" sz="half" idx="2"/>
          </p:nvPr>
        </p:nvSpPr>
        <p:spPr>
          <a:xfrm>
            <a:off x="5932597" y="33492439"/>
            <a:ext cx="18160365" cy="5022376"/>
          </a:xfrm>
        </p:spPr>
        <p:txBody>
          <a:bodyPr/>
          <a:lstStyle>
            <a:lvl1pPr marL="0" indent="0">
              <a:buNone/>
              <a:defRPr sz="6400"/>
            </a:lvl1pPr>
            <a:lvl2pPr marL="2087319" indent="0">
              <a:buNone/>
              <a:defRPr sz="5500"/>
            </a:lvl2pPr>
            <a:lvl3pPr marL="4174638" indent="0">
              <a:buNone/>
              <a:defRPr sz="4600"/>
            </a:lvl3pPr>
            <a:lvl4pPr marL="6261958" indent="0">
              <a:buNone/>
              <a:defRPr sz="4200"/>
            </a:lvl4pPr>
            <a:lvl5pPr marL="8349277" indent="0">
              <a:buNone/>
              <a:defRPr sz="4200"/>
            </a:lvl5pPr>
            <a:lvl6pPr marL="10436596" indent="0">
              <a:buNone/>
              <a:defRPr sz="4200"/>
            </a:lvl6pPr>
            <a:lvl7pPr marL="12523915" indent="0">
              <a:buNone/>
              <a:defRPr sz="4200"/>
            </a:lvl7pPr>
            <a:lvl8pPr marL="14611234" indent="0">
              <a:buNone/>
              <a:defRPr sz="4200"/>
            </a:lvl8pPr>
            <a:lvl9pPr marL="16698553" indent="0">
              <a:buNone/>
              <a:defRPr sz="4200"/>
            </a:lvl9pPr>
          </a:lstStyle>
          <a:p>
            <a:pPr lvl="0"/>
            <a:r>
              <a:rPr lang="en-US"/>
              <a:t>Click to edit Master text styles</a:t>
            </a:r>
          </a:p>
        </p:txBody>
      </p:sp>
      <p:sp>
        <p:nvSpPr>
          <p:cNvPr id="5" name="Date Placeholder 4"/>
          <p:cNvSpPr>
            <a:spLocks noGrp="1"/>
          </p:cNvSpPr>
          <p:nvPr>
            <p:ph type="dt" sz="half" idx="10"/>
          </p:nvPr>
        </p:nvSpPr>
        <p:spPr/>
        <p:txBody>
          <a:bodyPr/>
          <a:lstStyle/>
          <a:p>
            <a:fld id="{35288504-7423-4B3D-84BD-E7CD227875FB}" type="datetimeFigureOut">
              <a:rPr lang="en-US" smtClean="0"/>
              <a:t>11/15/19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2037441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364" y="1713754"/>
            <a:ext cx="27240548" cy="7132373"/>
          </a:xfrm>
          <a:prstGeom prst="rect">
            <a:avLst/>
          </a:prstGeom>
        </p:spPr>
        <p:txBody>
          <a:bodyPr vert="horz" lIns="417464" tIns="208732" rIns="417464" bIns="208732" rtlCol="0" anchor="ctr">
            <a:normAutofit/>
          </a:bodyPr>
          <a:lstStyle/>
          <a:p>
            <a:r>
              <a:rPr lang="en-US"/>
              <a:t>Click to edit Master title style</a:t>
            </a:r>
          </a:p>
        </p:txBody>
      </p:sp>
      <p:sp>
        <p:nvSpPr>
          <p:cNvPr id="3" name="Text Placeholder 2"/>
          <p:cNvSpPr>
            <a:spLocks noGrp="1"/>
          </p:cNvSpPr>
          <p:nvPr>
            <p:ph type="body" idx="1"/>
          </p:nvPr>
        </p:nvSpPr>
        <p:spPr>
          <a:xfrm>
            <a:off x="1513364" y="9985325"/>
            <a:ext cx="27240548" cy="28242219"/>
          </a:xfrm>
          <a:prstGeom prst="rect">
            <a:avLst/>
          </a:prstGeom>
        </p:spPr>
        <p:txBody>
          <a:bodyPr vert="horz" lIns="417464" tIns="208732" rIns="417464" bIns="20873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513364" y="39663922"/>
            <a:ext cx="7062364" cy="2278397"/>
          </a:xfrm>
          <a:prstGeom prst="rect">
            <a:avLst/>
          </a:prstGeom>
        </p:spPr>
        <p:txBody>
          <a:bodyPr vert="horz" lIns="417464" tIns="208732" rIns="417464" bIns="208732" rtlCol="0" anchor="ctr"/>
          <a:lstStyle>
            <a:lvl1pPr algn="l">
              <a:defRPr sz="5500">
                <a:solidFill>
                  <a:schemeClr val="tx1">
                    <a:tint val="75000"/>
                  </a:schemeClr>
                </a:solidFill>
              </a:defRPr>
            </a:lvl1pPr>
          </a:lstStyle>
          <a:p>
            <a:fld id="{35288504-7423-4B3D-84BD-E7CD227875FB}" type="datetimeFigureOut">
              <a:rPr lang="en-US" smtClean="0"/>
              <a:t>11/15/19</a:t>
            </a:fld>
            <a:endParaRPr lang="en-US"/>
          </a:p>
        </p:txBody>
      </p:sp>
      <p:sp>
        <p:nvSpPr>
          <p:cNvPr id="5" name="Footer Placeholder 4"/>
          <p:cNvSpPr>
            <a:spLocks noGrp="1"/>
          </p:cNvSpPr>
          <p:nvPr>
            <p:ph type="ftr" sz="quarter" idx="3"/>
          </p:nvPr>
        </p:nvSpPr>
        <p:spPr>
          <a:xfrm>
            <a:off x="10341319" y="39663922"/>
            <a:ext cx="9584637" cy="2278397"/>
          </a:xfrm>
          <a:prstGeom prst="rect">
            <a:avLst/>
          </a:prstGeom>
        </p:spPr>
        <p:txBody>
          <a:bodyPr vert="horz" lIns="417464" tIns="208732" rIns="417464" bIns="208732" rtlCol="0" anchor="ctr"/>
          <a:lstStyle>
            <a:lvl1pPr algn="ctr">
              <a:defRPr sz="55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691547" y="39663922"/>
            <a:ext cx="7062364" cy="2278397"/>
          </a:xfrm>
          <a:prstGeom prst="rect">
            <a:avLst/>
          </a:prstGeom>
        </p:spPr>
        <p:txBody>
          <a:bodyPr vert="horz" lIns="417464" tIns="208732" rIns="417464" bIns="208732" rtlCol="0" anchor="ctr"/>
          <a:lstStyle>
            <a:lvl1pPr algn="r">
              <a:defRPr sz="5500">
                <a:solidFill>
                  <a:schemeClr val="tx1">
                    <a:tint val="75000"/>
                  </a:schemeClr>
                </a:solidFill>
              </a:defRPr>
            </a:lvl1pPr>
          </a:lstStyle>
          <a:p>
            <a:fld id="{C8D06A4D-B672-4423-B12F-C5D9950AEA08}" type="slidenum">
              <a:rPr lang="en-US" smtClean="0"/>
              <a:t>‹#›</a:t>
            </a:fld>
            <a:endParaRPr lang="en-US"/>
          </a:p>
        </p:txBody>
      </p:sp>
    </p:spTree>
    <p:extLst>
      <p:ext uri="{BB962C8B-B14F-4D97-AF65-F5344CB8AC3E}">
        <p14:creationId xmlns:p14="http://schemas.microsoft.com/office/powerpoint/2010/main" val="35804297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4638" rtl="0" eaLnBrk="1" latinLnBrk="0" hangingPunct="1">
        <a:spcBef>
          <a:spcPct val="0"/>
        </a:spcBef>
        <a:buNone/>
        <a:defRPr sz="20100" kern="1200">
          <a:solidFill>
            <a:schemeClr val="tx1"/>
          </a:solidFill>
          <a:latin typeface="+mj-lt"/>
          <a:ea typeface="+mj-ea"/>
          <a:cs typeface="+mj-cs"/>
        </a:defRPr>
      </a:lvl1pPr>
    </p:titleStyle>
    <p:bodyStyle>
      <a:lvl1pPr marL="1565489" indent="-1565489" algn="l" defTabSz="4174638" rtl="0" eaLnBrk="1" latinLnBrk="0" hangingPunct="1">
        <a:spcBef>
          <a:spcPct val="20000"/>
        </a:spcBef>
        <a:buFont typeface="Arial" pitchFamily="34" charset="0"/>
        <a:buChar char="•"/>
        <a:defRPr sz="14600" kern="1200">
          <a:solidFill>
            <a:schemeClr val="tx1"/>
          </a:solidFill>
          <a:latin typeface="+mn-lt"/>
          <a:ea typeface="+mn-ea"/>
          <a:cs typeface="+mn-cs"/>
        </a:defRPr>
      </a:lvl1pPr>
      <a:lvl2pPr marL="3391894" indent="-1304574" algn="l" defTabSz="4174638" rtl="0" eaLnBrk="1" latinLnBrk="0" hangingPunct="1">
        <a:spcBef>
          <a:spcPct val="20000"/>
        </a:spcBef>
        <a:buFont typeface="Arial" pitchFamily="34" charset="0"/>
        <a:buChar char="–"/>
        <a:defRPr sz="12800" kern="1200">
          <a:solidFill>
            <a:schemeClr val="tx1"/>
          </a:solidFill>
          <a:latin typeface="+mn-lt"/>
          <a:ea typeface="+mn-ea"/>
          <a:cs typeface="+mn-cs"/>
        </a:defRPr>
      </a:lvl2pPr>
      <a:lvl3pPr marL="5218298" indent="-1043660" algn="l" defTabSz="4174638" rtl="0" eaLnBrk="1" latinLnBrk="0" hangingPunct="1">
        <a:spcBef>
          <a:spcPct val="20000"/>
        </a:spcBef>
        <a:buFont typeface="Arial" pitchFamily="34" charset="0"/>
        <a:buChar char="•"/>
        <a:defRPr sz="11000" kern="1200">
          <a:solidFill>
            <a:schemeClr val="tx1"/>
          </a:solidFill>
          <a:latin typeface="+mn-lt"/>
          <a:ea typeface="+mn-ea"/>
          <a:cs typeface="+mn-cs"/>
        </a:defRPr>
      </a:lvl3pPr>
      <a:lvl4pPr marL="7305617" indent="-1043660" algn="l" defTabSz="4174638" rtl="0" eaLnBrk="1" latinLnBrk="0" hangingPunct="1">
        <a:spcBef>
          <a:spcPct val="20000"/>
        </a:spcBef>
        <a:buFont typeface="Arial" pitchFamily="34" charset="0"/>
        <a:buChar char="–"/>
        <a:defRPr sz="9100" kern="1200">
          <a:solidFill>
            <a:schemeClr val="tx1"/>
          </a:solidFill>
          <a:latin typeface="+mn-lt"/>
          <a:ea typeface="+mn-ea"/>
          <a:cs typeface="+mn-cs"/>
        </a:defRPr>
      </a:lvl4pPr>
      <a:lvl5pPr marL="9392936" indent="-1043660" algn="l" defTabSz="4174638" rtl="0" eaLnBrk="1" latinLnBrk="0" hangingPunct="1">
        <a:spcBef>
          <a:spcPct val="20000"/>
        </a:spcBef>
        <a:buFont typeface="Arial" pitchFamily="34" charset="0"/>
        <a:buChar char="»"/>
        <a:defRPr sz="9100" kern="1200">
          <a:solidFill>
            <a:schemeClr val="tx1"/>
          </a:solidFill>
          <a:latin typeface="+mn-lt"/>
          <a:ea typeface="+mn-ea"/>
          <a:cs typeface="+mn-cs"/>
        </a:defRPr>
      </a:lvl5pPr>
      <a:lvl6pPr marL="11480255" indent="-1043660" algn="l" defTabSz="4174638"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7575" indent="-1043660" algn="l" defTabSz="4174638"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4894" indent="-1043660" algn="l" defTabSz="4174638"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2213" indent="-1043660" algn="l" defTabSz="4174638"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4638" rtl="0" eaLnBrk="1" latinLnBrk="0" hangingPunct="1">
        <a:defRPr sz="8200" kern="1200">
          <a:solidFill>
            <a:schemeClr val="tx1"/>
          </a:solidFill>
          <a:latin typeface="+mn-lt"/>
          <a:ea typeface="+mn-ea"/>
          <a:cs typeface="+mn-cs"/>
        </a:defRPr>
      </a:lvl1pPr>
      <a:lvl2pPr marL="2087319" algn="l" defTabSz="4174638" rtl="0" eaLnBrk="1" latinLnBrk="0" hangingPunct="1">
        <a:defRPr sz="8200" kern="1200">
          <a:solidFill>
            <a:schemeClr val="tx1"/>
          </a:solidFill>
          <a:latin typeface="+mn-lt"/>
          <a:ea typeface="+mn-ea"/>
          <a:cs typeface="+mn-cs"/>
        </a:defRPr>
      </a:lvl2pPr>
      <a:lvl3pPr marL="4174638" algn="l" defTabSz="4174638" rtl="0" eaLnBrk="1" latinLnBrk="0" hangingPunct="1">
        <a:defRPr sz="8200" kern="1200">
          <a:solidFill>
            <a:schemeClr val="tx1"/>
          </a:solidFill>
          <a:latin typeface="+mn-lt"/>
          <a:ea typeface="+mn-ea"/>
          <a:cs typeface="+mn-cs"/>
        </a:defRPr>
      </a:lvl3pPr>
      <a:lvl4pPr marL="6261958" algn="l" defTabSz="4174638" rtl="0" eaLnBrk="1" latinLnBrk="0" hangingPunct="1">
        <a:defRPr sz="8200" kern="1200">
          <a:solidFill>
            <a:schemeClr val="tx1"/>
          </a:solidFill>
          <a:latin typeface="+mn-lt"/>
          <a:ea typeface="+mn-ea"/>
          <a:cs typeface="+mn-cs"/>
        </a:defRPr>
      </a:lvl4pPr>
      <a:lvl5pPr marL="8349277" algn="l" defTabSz="4174638" rtl="0" eaLnBrk="1" latinLnBrk="0" hangingPunct="1">
        <a:defRPr sz="8200" kern="1200">
          <a:solidFill>
            <a:schemeClr val="tx1"/>
          </a:solidFill>
          <a:latin typeface="+mn-lt"/>
          <a:ea typeface="+mn-ea"/>
          <a:cs typeface="+mn-cs"/>
        </a:defRPr>
      </a:lvl5pPr>
      <a:lvl6pPr marL="10436596" algn="l" defTabSz="4174638" rtl="0" eaLnBrk="1" latinLnBrk="0" hangingPunct="1">
        <a:defRPr sz="8200" kern="1200">
          <a:solidFill>
            <a:schemeClr val="tx1"/>
          </a:solidFill>
          <a:latin typeface="+mn-lt"/>
          <a:ea typeface="+mn-ea"/>
          <a:cs typeface="+mn-cs"/>
        </a:defRPr>
      </a:lvl6pPr>
      <a:lvl7pPr marL="12523915" algn="l" defTabSz="4174638" rtl="0" eaLnBrk="1" latinLnBrk="0" hangingPunct="1">
        <a:defRPr sz="8200" kern="1200">
          <a:solidFill>
            <a:schemeClr val="tx1"/>
          </a:solidFill>
          <a:latin typeface="+mn-lt"/>
          <a:ea typeface="+mn-ea"/>
          <a:cs typeface="+mn-cs"/>
        </a:defRPr>
      </a:lvl7pPr>
      <a:lvl8pPr marL="14611234" algn="l" defTabSz="4174638" rtl="0" eaLnBrk="1" latinLnBrk="0" hangingPunct="1">
        <a:defRPr sz="8200" kern="1200">
          <a:solidFill>
            <a:schemeClr val="tx1"/>
          </a:solidFill>
          <a:latin typeface="+mn-lt"/>
          <a:ea typeface="+mn-ea"/>
          <a:cs typeface="+mn-cs"/>
        </a:defRPr>
      </a:lvl8pPr>
      <a:lvl9pPr marL="16698553" algn="l" defTabSz="4174638"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3" Type="http://schemas.openxmlformats.org/officeDocument/2006/relationships/image" Target="../media/image1.jpeg"/><Relationship Id="rId7" Type="http://schemas.openxmlformats.org/officeDocument/2006/relationships/image" Target="../media/image4.jpeg"/><Relationship Id="rId12" Type="http://schemas.openxmlformats.org/officeDocument/2006/relationships/image" Target="../media/image9.jpeg"/><Relationship Id="rId2" Type="http://schemas.openxmlformats.org/officeDocument/2006/relationships/notesSlide" Target="../notesSlides/notesSlide1.xml"/><Relationship Id="rId16"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hyperlink" Target="http://www.cgiar.org/about-us/our-funders/" TargetMode="External"/><Relationship Id="rId11" Type="http://schemas.openxmlformats.org/officeDocument/2006/relationships/image" Target="../media/image8.emf"/><Relationship Id="rId5" Type="http://schemas.openxmlformats.org/officeDocument/2006/relationships/image" Target="../media/image3.emf"/><Relationship Id="rId15" Type="http://schemas.openxmlformats.org/officeDocument/2006/relationships/image" Target="../media/image12.jpeg"/><Relationship Id="rId10" Type="http://schemas.openxmlformats.org/officeDocument/2006/relationships/image" Target="../media/image7.emf"/><Relationship Id="rId4" Type="http://schemas.openxmlformats.org/officeDocument/2006/relationships/image" Target="../media/image2.jpeg"/><Relationship Id="rId9" Type="http://schemas.openxmlformats.org/officeDocument/2006/relationships/image" Target="../media/image6.png"/><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17637" y="27741838"/>
            <a:ext cx="11412445" cy="10266881"/>
          </a:xfrm>
          <a:prstGeom prst="rect">
            <a:avLst/>
          </a:prstGeom>
        </p:spPr>
      </p:pic>
      <p:pic>
        <p:nvPicPr>
          <p:cNvPr id="33" name="Picture 32"/>
          <p:cNvPicPr>
            <a:picLocks noChangeAspect="1"/>
          </p:cNvPicPr>
          <p:nvPr/>
        </p:nvPicPr>
        <p:blipFill rotWithShape="1">
          <a:blip r:embed="rId4" cstate="print">
            <a:extLst>
              <a:ext uri="{28A0092B-C50C-407E-A947-70E740481C1C}">
                <a14:useLocalDpi xmlns:a14="http://schemas.microsoft.com/office/drawing/2010/main" val="0"/>
              </a:ext>
            </a:extLst>
          </a:blip>
          <a:srcRect l="14048" t="8988" r="67552" b="36354"/>
          <a:stretch/>
        </p:blipFill>
        <p:spPr>
          <a:xfrm>
            <a:off x="-106363" y="42260300"/>
            <a:ext cx="30302505" cy="549019"/>
          </a:xfrm>
          <a:prstGeom prst="rect">
            <a:avLst/>
          </a:prstGeom>
        </p:spPr>
      </p:pic>
      <p:pic>
        <p:nvPicPr>
          <p:cNvPr id="39" name="Picture 3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230" y="-38902"/>
            <a:ext cx="30267275" cy="4246106"/>
          </a:xfrm>
          <a:prstGeom prst="rect">
            <a:avLst/>
          </a:prstGeom>
        </p:spPr>
      </p:pic>
      <p:sp>
        <p:nvSpPr>
          <p:cNvPr id="20" name="TextBox 19"/>
          <p:cNvSpPr txBox="1"/>
          <p:nvPr/>
        </p:nvSpPr>
        <p:spPr>
          <a:xfrm>
            <a:off x="917190" y="4395226"/>
            <a:ext cx="28465847" cy="926801"/>
          </a:xfrm>
          <a:prstGeom prst="rect">
            <a:avLst/>
          </a:prstGeom>
          <a:noFill/>
        </p:spPr>
        <p:txBody>
          <a:bodyPr wrap="square" lIns="94878" tIns="47439" rIns="94878" bIns="47439" rtlCol="0">
            <a:spAutoFit/>
          </a:bodyPr>
          <a:lstStyle/>
          <a:p>
            <a:pPr algn="ctr"/>
            <a:r>
              <a:rPr lang="en-US" sz="5400" b="1" kern="1400" spc="-52" dirty="0">
                <a:solidFill>
                  <a:srgbClr val="156734"/>
                </a:solidFill>
                <a:ea typeface="Times New Roman" panose="02020603050405020304" pitchFamily="18" charset="0"/>
                <a:cs typeface="Times New Roman" panose="02020603050405020304" pitchFamily="18" charset="0"/>
              </a:rPr>
              <a:t>Implementing community-based nutrition intervention through </a:t>
            </a:r>
            <a:r>
              <a:rPr lang="en-GB" sz="5400" b="1" kern="1400" spc="-52" dirty="0">
                <a:solidFill>
                  <a:srgbClr val="156734"/>
                </a:solidFill>
                <a:ea typeface="Times New Roman" panose="02020603050405020304" pitchFamily="18" charset="0"/>
                <a:cs typeface="Times New Roman" panose="02020603050405020304" pitchFamily="18" charset="0"/>
              </a:rPr>
              <a:t>farmer-to-farmer technology delivery</a:t>
            </a:r>
          </a:p>
        </p:txBody>
      </p:sp>
      <p:sp>
        <p:nvSpPr>
          <p:cNvPr id="26" name="TextBox 25"/>
          <p:cNvSpPr txBox="1"/>
          <p:nvPr/>
        </p:nvSpPr>
        <p:spPr>
          <a:xfrm>
            <a:off x="982704" y="7024074"/>
            <a:ext cx="13834285" cy="2936057"/>
          </a:xfrm>
          <a:prstGeom prst="rect">
            <a:avLst/>
          </a:prstGeom>
          <a:solidFill>
            <a:schemeClr val="accent6">
              <a:lumMod val="40000"/>
              <a:lumOff val="60000"/>
            </a:schemeClr>
          </a:solidFill>
        </p:spPr>
        <p:txBody>
          <a:bodyPr wrap="square" lIns="103503" tIns="51751" rIns="103503" bIns="51751" rtlCol="0">
            <a:spAutoFit/>
          </a:bodyPr>
          <a:lstStyle/>
          <a:p>
            <a:r>
              <a:rPr lang="en-US" sz="4400" b="1" dirty="0">
                <a:solidFill>
                  <a:srgbClr val="156734"/>
                </a:solidFill>
              </a:rPr>
              <a:t>The Challenge</a:t>
            </a:r>
          </a:p>
          <a:p>
            <a:r>
              <a:rPr lang="en-US" sz="3500" dirty="0">
                <a:ea typeface="Calibri" panose="020F0502020204030204" pitchFamily="34" charset="0"/>
                <a:cs typeface="Times New Roman" panose="02020603050405020304" pitchFamily="18" charset="0"/>
              </a:rPr>
              <a:t>Many households in Tanzania thrive on maize-based farming systems. Diets are predominantly rich in starch but low in protein and micronutrients. Low knowledge and inadequate skills to prepare safe and nutritious food are  underlying cause of poor nutrition.</a:t>
            </a:r>
          </a:p>
        </p:txBody>
      </p:sp>
      <p:sp>
        <p:nvSpPr>
          <p:cNvPr id="25" name="TextBox 24"/>
          <p:cNvSpPr txBox="1"/>
          <p:nvPr/>
        </p:nvSpPr>
        <p:spPr>
          <a:xfrm>
            <a:off x="2872800" y="41089744"/>
            <a:ext cx="10054092" cy="1015664"/>
          </a:xfrm>
          <a:prstGeom prst="rect">
            <a:avLst/>
          </a:prstGeom>
          <a:noFill/>
        </p:spPr>
        <p:txBody>
          <a:bodyPr wrap="square" rtlCol="0">
            <a:spAutoFit/>
          </a:bodyPr>
          <a:lstStyle/>
          <a:p>
            <a:pPr>
              <a:buClr>
                <a:srgbClr val="5F0500"/>
              </a:buClr>
              <a:defRPr/>
            </a:pPr>
            <a:r>
              <a:rPr lang="en-GB" sz="3000" dirty="0">
                <a:cs typeface="Arial" charset="0"/>
              </a:rPr>
              <a:t>This poster is licensed for use under the Creative Commons Attribution 4.0 International Licence. November 2019.</a:t>
            </a:r>
            <a:endParaRPr lang="en-US" sz="3000" dirty="0"/>
          </a:p>
        </p:txBody>
      </p:sp>
      <p:pic>
        <p:nvPicPr>
          <p:cNvPr id="27" name="Picture 26"/>
          <p:cNvPicPr>
            <a:picLocks noChangeAspect="1"/>
          </p:cNvPicPr>
          <p:nvPr/>
        </p:nvPicPr>
        <p:blipFill>
          <a:blip r:embed="rId5"/>
          <a:stretch>
            <a:fillRect/>
          </a:stretch>
        </p:blipFill>
        <p:spPr>
          <a:xfrm>
            <a:off x="370521" y="41089744"/>
            <a:ext cx="2450202" cy="901140"/>
          </a:xfrm>
          <a:prstGeom prst="rect">
            <a:avLst/>
          </a:prstGeom>
        </p:spPr>
      </p:pic>
      <p:sp>
        <p:nvSpPr>
          <p:cNvPr id="29" name="TextBox 1"/>
          <p:cNvSpPr txBox="1"/>
          <p:nvPr/>
        </p:nvSpPr>
        <p:spPr>
          <a:xfrm>
            <a:off x="15640879" y="40510085"/>
            <a:ext cx="13762795" cy="1480799"/>
          </a:xfrm>
          <a:prstGeom prst="rect">
            <a:avLst/>
          </a:prstGeom>
          <a:noFill/>
        </p:spPr>
        <p:txBody>
          <a:bodyPr wrap="square" lIns="94878" tIns="47439" rIns="94878" bIns="47439" rtlCol="0">
            <a:spAutoFit/>
          </a:bodyPr>
          <a:lstStyle>
            <a:defPPr>
              <a:defRPr lang="en-US"/>
            </a:defPPr>
            <a:lvl1pPr marL="0" algn="l" defTabSz="4023360" rtl="0" eaLnBrk="1" latinLnBrk="0" hangingPunct="1">
              <a:defRPr sz="7900" kern="1200">
                <a:solidFill>
                  <a:schemeClr val="tx1"/>
                </a:solidFill>
                <a:latin typeface="+mn-lt"/>
                <a:ea typeface="+mn-ea"/>
                <a:cs typeface="+mn-cs"/>
              </a:defRPr>
            </a:lvl1pPr>
            <a:lvl2pPr marL="2011680" algn="l" defTabSz="4023360" rtl="0" eaLnBrk="1" latinLnBrk="0" hangingPunct="1">
              <a:defRPr sz="7900" kern="1200">
                <a:solidFill>
                  <a:schemeClr val="tx1"/>
                </a:solidFill>
                <a:latin typeface="+mn-lt"/>
                <a:ea typeface="+mn-ea"/>
                <a:cs typeface="+mn-cs"/>
              </a:defRPr>
            </a:lvl2pPr>
            <a:lvl3pPr marL="4023360" algn="l" defTabSz="4023360" rtl="0" eaLnBrk="1" latinLnBrk="0" hangingPunct="1">
              <a:defRPr sz="7900" kern="1200">
                <a:solidFill>
                  <a:schemeClr val="tx1"/>
                </a:solidFill>
                <a:latin typeface="+mn-lt"/>
                <a:ea typeface="+mn-ea"/>
                <a:cs typeface="+mn-cs"/>
              </a:defRPr>
            </a:lvl3pPr>
            <a:lvl4pPr marL="6035040" algn="l" defTabSz="4023360" rtl="0" eaLnBrk="1" latinLnBrk="0" hangingPunct="1">
              <a:defRPr sz="7900" kern="1200">
                <a:solidFill>
                  <a:schemeClr val="tx1"/>
                </a:solidFill>
                <a:latin typeface="+mn-lt"/>
                <a:ea typeface="+mn-ea"/>
                <a:cs typeface="+mn-cs"/>
              </a:defRPr>
            </a:lvl4pPr>
            <a:lvl5pPr marL="8046720" algn="l" defTabSz="4023360" rtl="0" eaLnBrk="1" latinLnBrk="0" hangingPunct="1">
              <a:defRPr sz="7900" kern="1200">
                <a:solidFill>
                  <a:schemeClr val="tx1"/>
                </a:solidFill>
                <a:latin typeface="+mn-lt"/>
                <a:ea typeface="+mn-ea"/>
                <a:cs typeface="+mn-cs"/>
              </a:defRPr>
            </a:lvl5pPr>
            <a:lvl6pPr marL="10058400" algn="l" defTabSz="4023360" rtl="0" eaLnBrk="1" latinLnBrk="0" hangingPunct="1">
              <a:defRPr sz="7900" kern="1200">
                <a:solidFill>
                  <a:schemeClr val="tx1"/>
                </a:solidFill>
                <a:latin typeface="+mn-lt"/>
                <a:ea typeface="+mn-ea"/>
                <a:cs typeface="+mn-cs"/>
              </a:defRPr>
            </a:lvl6pPr>
            <a:lvl7pPr marL="12070080" algn="l" defTabSz="4023360" rtl="0" eaLnBrk="1" latinLnBrk="0" hangingPunct="1">
              <a:defRPr sz="7900" kern="1200">
                <a:solidFill>
                  <a:schemeClr val="tx1"/>
                </a:solidFill>
                <a:latin typeface="+mn-lt"/>
                <a:ea typeface="+mn-ea"/>
                <a:cs typeface="+mn-cs"/>
              </a:defRPr>
            </a:lvl7pPr>
            <a:lvl8pPr marL="14081760" algn="l" defTabSz="4023360" rtl="0" eaLnBrk="1" latinLnBrk="0" hangingPunct="1">
              <a:defRPr sz="7900" kern="1200">
                <a:solidFill>
                  <a:schemeClr val="tx1"/>
                </a:solidFill>
                <a:latin typeface="+mn-lt"/>
                <a:ea typeface="+mn-ea"/>
                <a:cs typeface="+mn-cs"/>
              </a:defRPr>
            </a:lvl8pPr>
            <a:lvl9pPr marL="16093440" algn="l" defTabSz="4023360" rtl="0" eaLnBrk="1" latinLnBrk="0" hangingPunct="1">
              <a:defRPr sz="7900" kern="1200">
                <a:solidFill>
                  <a:schemeClr val="tx1"/>
                </a:solidFill>
                <a:latin typeface="+mn-lt"/>
                <a:ea typeface="+mn-ea"/>
                <a:cs typeface="+mn-cs"/>
              </a:defRPr>
            </a:lvl9pPr>
          </a:lstStyle>
          <a:p>
            <a:r>
              <a:rPr lang="en-US" sz="3000" dirty="0"/>
              <a:t>We thank farmers and local partners in Africa RISING sites for their contributions to this work. We also acknowledge the support of all donors who  globally support the work of the CGIAR centers and their partners through their contributions to the </a:t>
            </a:r>
            <a:r>
              <a:rPr lang="en-US" sz="3000" dirty="0">
                <a:solidFill>
                  <a:schemeClr val="bg1"/>
                </a:solidFill>
                <a:hlinkClick r:id="rId6"/>
              </a:rPr>
              <a:t>CGIAR system</a:t>
            </a:r>
            <a:endParaRPr lang="en-US" sz="3000" dirty="0">
              <a:solidFill>
                <a:schemeClr val="bg1"/>
              </a:solidFill>
            </a:endParaRPr>
          </a:p>
        </p:txBody>
      </p:sp>
      <p:sp>
        <p:nvSpPr>
          <p:cNvPr id="40" name="TextBox 39"/>
          <p:cNvSpPr txBox="1"/>
          <p:nvPr/>
        </p:nvSpPr>
        <p:spPr>
          <a:xfrm>
            <a:off x="917189" y="10306116"/>
            <a:ext cx="13899799" cy="4461603"/>
          </a:xfrm>
          <a:prstGeom prst="rect">
            <a:avLst/>
          </a:prstGeom>
          <a:noFill/>
        </p:spPr>
        <p:txBody>
          <a:bodyPr wrap="square" lIns="103503" tIns="51751" rIns="103503" bIns="51751" rtlCol="0">
            <a:spAutoFit/>
          </a:bodyPr>
          <a:lstStyle/>
          <a:p>
            <a:pPr algn="just"/>
            <a:r>
              <a:rPr lang="en-US" sz="4400" b="1" dirty="0">
                <a:solidFill>
                  <a:srgbClr val="156734"/>
                </a:solidFill>
              </a:rPr>
              <a:t>How challenge is being addressed</a:t>
            </a:r>
          </a:p>
          <a:p>
            <a:pPr marL="770885" indent="-770885" algn="just">
              <a:lnSpc>
                <a:spcPct val="115000"/>
              </a:lnSpc>
              <a:buFont typeface="+mj-lt"/>
              <a:buAutoNum type="arabicPeriod"/>
            </a:pPr>
            <a:r>
              <a:rPr lang="en-US" sz="3500" dirty="0">
                <a:ea typeface="Calibri" panose="020F0502020204030204" pitchFamily="34" charset="0"/>
                <a:cs typeface="Times New Roman" panose="02020603050405020304" pitchFamily="18" charset="0"/>
              </a:rPr>
              <a:t>Through research, Africa RISING is introducing nutritious crops and animal products to households (Fig.1).</a:t>
            </a:r>
          </a:p>
          <a:p>
            <a:pPr marL="770885" indent="-770885" algn="just">
              <a:lnSpc>
                <a:spcPct val="115000"/>
              </a:lnSpc>
              <a:buFont typeface="+mj-lt"/>
              <a:buAutoNum type="arabicPeriod"/>
            </a:pPr>
            <a:r>
              <a:rPr lang="en-US" sz="3500" dirty="0">
                <a:ea typeface="Calibri" panose="020F0502020204030204" pitchFamily="34" charset="0"/>
                <a:cs typeface="Times New Roman" panose="02020603050405020304" pitchFamily="18" charset="0"/>
              </a:rPr>
              <a:t>Households’ capacity to process and preserve the produce is built;</a:t>
            </a:r>
          </a:p>
          <a:p>
            <a:pPr marL="770885" indent="-770885" algn="just">
              <a:lnSpc>
                <a:spcPct val="115000"/>
              </a:lnSpc>
              <a:buFont typeface="+mj-lt"/>
              <a:buAutoNum type="arabicPeriod"/>
            </a:pPr>
            <a:r>
              <a:rPr lang="en-US" sz="3500" dirty="0">
                <a:ea typeface="Calibri" panose="020F0502020204030204" pitchFamily="34" charset="0"/>
                <a:cs typeface="Times New Roman" panose="02020603050405020304" pitchFamily="18" charset="0"/>
              </a:rPr>
              <a:t>Confidence of caregivers to prepare </a:t>
            </a:r>
            <a:r>
              <a:rPr lang="en-GB" sz="3500" dirty="0">
                <a:ea typeface="Calibri" panose="020F0502020204030204" pitchFamily="34" charset="0"/>
                <a:cs typeface="Times New Roman" panose="02020603050405020304" pitchFamily="18" charset="0"/>
              </a:rPr>
              <a:t>hygienic, balanced, and acceptable dishes </a:t>
            </a:r>
            <a:r>
              <a:rPr lang="en-US" sz="3500" dirty="0">
                <a:ea typeface="Calibri" panose="020F0502020204030204" pitchFamily="34" charset="0"/>
                <a:cs typeface="Times New Roman" panose="02020603050405020304" pitchFamily="18" charset="0"/>
              </a:rPr>
              <a:t>is enhanced through participatory education and training </a:t>
            </a:r>
            <a:r>
              <a:rPr lang="en-GB" sz="3500" dirty="0">
                <a:ea typeface="Calibri" panose="020F0502020204030204" pitchFamily="34" charset="0"/>
                <a:cs typeface="Times New Roman" panose="02020603050405020304" pitchFamily="18" charset="0"/>
              </a:rPr>
              <a:t>in village-based processing and nutrition centres (Fig. 2).</a:t>
            </a:r>
            <a:endParaRPr lang="en-US" sz="3500" dirty="0">
              <a:ea typeface="Calibri" panose="020F0502020204030204" pitchFamily="34" charset="0"/>
              <a:cs typeface="Times New Roman" panose="02020603050405020304" pitchFamily="18" charset="0"/>
            </a:endParaRPr>
          </a:p>
        </p:txBody>
      </p:sp>
      <p:sp>
        <p:nvSpPr>
          <p:cNvPr id="36" name="TextBox 35">
            <a:extLst>
              <a:ext uri="{FF2B5EF4-FFF2-40B4-BE49-F238E27FC236}">
                <a16:creationId xmlns:a16="http://schemas.microsoft.com/office/drawing/2014/main" id="{F538024B-9B4F-114D-8176-93D61AD644ED}"/>
              </a:ext>
            </a:extLst>
          </p:cNvPr>
          <p:cNvSpPr txBox="1"/>
          <p:nvPr/>
        </p:nvSpPr>
        <p:spPr>
          <a:xfrm>
            <a:off x="947352" y="26197719"/>
            <a:ext cx="12232192" cy="172034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lIns="103503" tIns="51751" rIns="103503" bIns="51751" rtlCol="0">
            <a:spAutoFit/>
          </a:bodyPr>
          <a:lstStyle/>
          <a:p>
            <a:pPr lvl="0" algn="just"/>
            <a:r>
              <a:rPr lang="en-US" sz="3500" b="1" dirty="0"/>
              <a:t>Figure 1: </a:t>
            </a:r>
            <a:r>
              <a:rPr lang="en-US" sz="3500" dirty="0"/>
              <a:t>Africa RISING nutrition-sensitive crop and livestock production </a:t>
            </a:r>
            <a:r>
              <a:rPr lang="en-GB" sz="3500" dirty="0"/>
              <a:t>arrangements are supported with validated</a:t>
            </a:r>
            <a:r>
              <a:rPr lang="en-US" sz="3500" dirty="0"/>
              <a:t> post-harvest technologies to preserve produce and improve quality.</a:t>
            </a:r>
          </a:p>
        </p:txBody>
      </p:sp>
      <p:sp>
        <p:nvSpPr>
          <p:cNvPr id="10" name="Rectangle 9"/>
          <p:cNvSpPr/>
          <p:nvPr/>
        </p:nvSpPr>
        <p:spPr>
          <a:xfrm>
            <a:off x="982704" y="38314429"/>
            <a:ext cx="13944597" cy="191765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lIns="94878" tIns="47439" rIns="94878" bIns="47439">
            <a:spAutoFit/>
          </a:bodyPr>
          <a:lstStyle/>
          <a:p>
            <a:pPr>
              <a:lnSpc>
                <a:spcPct val="115000"/>
              </a:lnSpc>
              <a:buSzPts val="1100"/>
            </a:pPr>
            <a:r>
              <a:rPr lang="en-US" sz="3500" b="1" dirty="0">
                <a:ea typeface="Calibri" panose="020F0502020204030204" pitchFamily="34" charset="0"/>
                <a:cs typeface="Times New Roman" panose="02020603050405020304" pitchFamily="18" charset="0"/>
              </a:rPr>
              <a:t>Figure 2: </a:t>
            </a:r>
            <a:r>
              <a:rPr lang="en-US" sz="3500" dirty="0">
                <a:ea typeface="Calibri" panose="020F0502020204030204" pitchFamily="34" charset="0"/>
                <a:cs typeface="Times New Roman" panose="02020603050405020304" pitchFamily="18" charset="0"/>
              </a:rPr>
              <a:t>Farmers are educated and trained on how to process nutritious products and upgrade diets using local produce. New products  are developed, tested, and validated. </a:t>
            </a:r>
          </a:p>
        </p:txBody>
      </p:sp>
      <p:sp>
        <p:nvSpPr>
          <p:cNvPr id="61" name="Text Box 15"/>
          <p:cNvSpPr txBox="1">
            <a:spLocks noChangeArrowheads="1"/>
          </p:cNvSpPr>
          <p:nvPr/>
        </p:nvSpPr>
        <p:spPr bwMode="auto">
          <a:xfrm>
            <a:off x="15242190" y="17587119"/>
            <a:ext cx="14404055" cy="688310"/>
          </a:xfrm>
          <a:prstGeom prst="rect">
            <a:avLst/>
          </a:prstGeom>
          <a:solidFill>
            <a:schemeClr val="accent4">
              <a:lumMod val="100000"/>
              <a:lumOff val="0"/>
            </a:schemeClr>
          </a:solidFill>
          <a:ln w="38100">
            <a:solidFill>
              <a:schemeClr val="lt1">
                <a:lumMod val="95000"/>
                <a:lumOff val="0"/>
              </a:schemeClr>
            </a:solidFill>
            <a:miter lim="800000"/>
            <a:headEnd/>
            <a:tailEnd/>
          </a:ln>
          <a:effectLst>
            <a:outerShdw dist="28398" dir="3806097" algn="ctr" rotWithShape="0">
              <a:schemeClr val="accent4">
                <a:lumMod val="50000"/>
                <a:lumOff val="0"/>
                <a:alpha val="50000"/>
              </a:schemeClr>
            </a:outerShdw>
          </a:effectLst>
        </p:spPr>
        <p:txBody>
          <a:bodyPr rot="0" vert="horz" wrap="square" lIns="94878" tIns="47439" rIns="94878" bIns="47439" anchor="t" anchorCtr="0" upright="1">
            <a:noAutofit/>
          </a:bodyPr>
          <a:lstStyle/>
          <a:p>
            <a:pPr algn="just">
              <a:lnSpc>
                <a:spcPct val="115000"/>
              </a:lnSpc>
            </a:pPr>
            <a:r>
              <a:rPr lang="en-US" sz="3500" dirty="0">
                <a:solidFill>
                  <a:srgbClr val="FFFFFF"/>
                </a:solidFill>
                <a:ea typeface="Calibri" panose="020F0502020204030204" pitchFamily="34" charset="0"/>
                <a:cs typeface="Times New Roman" panose="02020603050405020304" pitchFamily="18" charset="0"/>
              </a:rPr>
              <a:t>Sustainable intensification benefits of the nutrition-based research</a:t>
            </a:r>
            <a:endParaRPr lang="en-US" sz="3500" dirty="0">
              <a:ea typeface="Calibri" panose="020F0502020204030204" pitchFamily="34" charset="0"/>
              <a:cs typeface="Times New Roman" panose="02020603050405020304" pitchFamily="18" charset="0"/>
            </a:endParaRPr>
          </a:p>
          <a:p>
            <a:pPr>
              <a:lnSpc>
                <a:spcPct val="115000"/>
              </a:lnSpc>
              <a:spcAft>
                <a:spcPts val="1038"/>
              </a:spcAft>
            </a:pPr>
            <a:r>
              <a:rPr lang="en-US" sz="3500" dirty="0">
                <a:solidFill>
                  <a:srgbClr val="FFFFFF"/>
                </a:solidFill>
                <a:ea typeface="Calibri" panose="020F0502020204030204" pitchFamily="34" charset="0"/>
                <a:cs typeface="Times New Roman" panose="02020603050405020304" pitchFamily="18" charset="0"/>
              </a:rPr>
              <a:t> </a:t>
            </a:r>
            <a:endParaRPr lang="en-US" sz="3500" dirty="0">
              <a:ea typeface="Calibri" panose="020F0502020204030204" pitchFamily="34" charset="0"/>
              <a:cs typeface="Times New Roman" panose="02020603050405020304" pitchFamily="18"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3874192074"/>
              </p:ext>
            </p:extLst>
          </p:nvPr>
        </p:nvGraphicFramePr>
        <p:xfrm>
          <a:off x="15281418" y="18577719"/>
          <a:ext cx="14325597" cy="4697639"/>
        </p:xfrm>
        <a:graphic>
          <a:graphicData uri="http://schemas.openxmlformats.org/drawingml/2006/table">
            <a:tbl>
              <a:tblPr firstRow="1" firstCol="1" bandRow="1">
                <a:tableStyleId>{93296810-A885-4BE3-A3E7-6D5BEEA58F35}</a:tableStyleId>
              </a:tblPr>
              <a:tblGrid>
                <a:gridCol w="25908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gridCol w="4731540">
                  <a:extLst>
                    <a:ext uri="{9D8B030D-6E8A-4147-A177-3AD203B41FA5}">
                      <a16:colId xmlns:a16="http://schemas.microsoft.com/office/drawing/2014/main" val="20002"/>
                    </a:ext>
                  </a:extLst>
                </a:gridCol>
                <a:gridCol w="3955257">
                  <a:extLst>
                    <a:ext uri="{9D8B030D-6E8A-4147-A177-3AD203B41FA5}">
                      <a16:colId xmlns:a16="http://schemas.microsoft.com/office/drawing/2014/main" val="20003"/>
                    </a:ext>
                  </a:extLst>
                </a:gridCol>
              </a:tblGrid>
              <a:tr h="671091">
                <a:tc gridSpan="4">
                  <a:txBody>
                    <a:bodyPr/>
                    <a:lstStyle/>
                    <a:p>
                      <a:pPr marL="0" marR="0">
                        <a:lnSpc>
                          <a:spcPct val="115000"/>
                        </a:lnSpc>
                        <a:spcBef>
                          <a:spcPts val="0"/>
                        </a:spcBef>
                        <a:spcAft>
                          <a:spcPts val="0"/>
                        </a:spcAft>
                      </a:pPr>
                      <a:r>
                        <a:rPr lang="en-US" sz="3500" b="1" dirty="0">
                          <a:solidFill>
                            <a:schemeClr val="tx1"/>
                          </a:solidFill>
                          <a:effectLst/>
                        </a:rPr>
                        <a:t>Validated improvements</a:t>
                      </a:r>
                      <a:endParaRPr lang="en-US" sz="3500" b="1"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endParaRPr>
                    </a:p>
                  </a:txBody>
                  <a:tcPr marL="68789" marR="687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4">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671091">
                <a:tc>
                  <a:txBody>
                    <a:bodyPr/>
                    <a:lstStyle/>
                    <a:p>
                      <a:pPr marL="0" marR="0">
                        <a:lnSpc>
                          <a:spcPct val="115000"/>
                        </a:lnSpc>
                        <a:spcBef>
                          <a:spcPts val="0"/>
                        </a:spcBef>
                        <a:spcAft>
                          <a:spcPts val="0"/>
                        </a:spcAft>
                      </a:pPr>
                      <a:r>
                        <a:rPr lang="en-US" sz="3500" b="1" dirty="0">
                          <a:solidFill>
                            <a:schemeClr val="tx1"/>
                          </a:solidFill>
                          <a:effectLst/>
                        </a:rPr>
                        <a:t>Productivity</a:t>
                      </a:r>
                      <a:endParaRPr lang="en-US" sz="3500" b="1"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endParaRPr>
                    </a:p>
                  </a:txBody>
                  <a:tcPr marL="68789" marR="68789"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marL="0" marR="0">
                        <a:lnSpc>
                          <a:spcPct val="115000"/>
                        </a:lnSpc>
                        <a:spcBef>
                          <a:spcPts val="0"/>
                        </a:spcBef>
                        <a:spcAft>
                          <a:spcPts val="0"/>
                        </a:spcAft>
                      </a:pPr>
                      <a:r>
                        <a:rPr lang="en-US" sz="3500" b="1" dirty="0">
                          <a:solidFill>
                            <a:schemeClr val="tx1"/>
                          </a:solidFill>
                          <a:effectLst/>
                        </a:rPr>
                        <a:t>Economics</a:t>
                      </a:r>
                      <a:endParaRPr lang="en-US" sz="3500" b="1"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endParaRPr>
                    </a:p>
                  </a:txBody>
                  <a:tcPr marL="68789" marR="68789" marT="0" marB="0">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marL="0" marR="0">
                        <a:lnSpc>
                          <a:spcPct val="115000"/>
                        </a:lnSpc>
                        <a:spcBef>
                          <a:spcPts val="0"/>
                        </a:spcBef>
                        <a:spcAft>
                          <a:spcPts val="0"/>
                        </a:spcAft>
                      </a:pPr>
                      <a:r>
                        <a:rPr lang="en-US" sz="3500" b="1" dirty="0">
                          <a:solidFill>
                            <a:schemeClr val="tx1"/>
                          </a:solidFill>
                          <a:effectLst/>
                        </a:rPr>
                        <a:t>Human condition</a:t>
                      </a:r>
                      <a:endParaRPr lang="en-US" sz="3500" b="1"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endParaRPr>
                    </a:p>
                  </a:txBody>
                  <a:tcPr marL="68789" marR="68789" marT="0" marB="0">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marL="0" marR="0">
                        <a:lnSpc>
                          <a:spcPct val="115000"/>
                        </a:lnSpc>
                        <a:spcBef>
                          <a:spcPts val="0"/>
                        </a:spcBef>
                        <a:spcAft>
                          <a:spcPts val="0"/>
                        </a:spcAft>
                      </a:pPr>
                      <a:r>
                        <a:rPr lang="en-US" sz="3500" b="1" dirty="0">
                          <a:solidFill>
                            <a:schemeClr val="tx1"/>
                          </a:solidFill>
                          <a:effectLst/>
                        </a:rPr>
                        <a:t>Social</a:t>
                      </a:r>
                      <a:endParaRPr lang="en-US" sz="3500" b="1"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endParaRPr>
                    </a:p>
                  </a:txBody>
                  <a:tcPr marL="68789" marR="68789"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10001"/>
                  </a:ext>
                </a:extLst>
              </a:tr>
              <a:tr h="3355457">
                <a:tc>
                  <a:txBody>
                    <a:bodyPr/>
                    <a:lstStyle/>
                    <a:p>
                      <a:pPr marL="0" marR="0">
                        <a:lnSpc>
                          <a:spcPct val="115000"/>
                        </a:lnSpc>
                        <a:spcBef>
                          <a:spcPts val="0"/>
                        </a:spcBef>
                        <a:spcAft>
                          <a:spcPts val="0"/>
                        </a:spcAft>
                      </a:pPr>
                      <a:r>
                        <a:rPr lang="en-US" sz="3500" b="0" dirty="0">
                          <a:solidFill>
                            <a:srgbClr val="660000"/>
                          </a:solidFill>
                          <a:effectLst/>
                        </a:rPr>
                        <a:t>Food diversity </a:t>
                      </a:r>
                      <a:r>
                        <a:rPr lang="en-US" sz="3500" b="0" dirty="0">
                          <a:solidFill>
                            <a:srgbClr val="660000"/>
                          </a:solidFill>
                          <a:effectLst/>
                          <a:sym typeface="Symbol" panose="05050102010706020507" pitchFamily="18" charset="2"/>
                        </a:rPr>
                        <a:t></a:t>
                      </a:r>
                      <a:r>
                        <a:rPr lang="en-US" sz="3500" b="0" dirty="0">
                          <a:solidFill>
                            <a:srgbClr val="660000"/>
                          </a:solidFill>
                          <a:effectLst/>
                        </a:rPr>
                        <a:t> 10%:  </a:t>
                      </a:r>
                      <a:endParaRPr lang="en-US" sz="3500" b="0" dirty="0">
                        <a:solidFill>
                          <a:srgbClr val="660000"/>
                        </a:solidFill>
                        <a:effectLst/>
                        <a:latin typeface="Arial Narrow" panose="020B0606020202030204" pitchFamily="34" charset="0"/>
                        <a:ea typeface="Calibri" panose="020F0502020204030204" pitchFamily="34" charset="0"/>
                        <a:cs typeface="Times New Roman" panose="02020603050405020304" pitchFamily="18" charset="0"/>
                      </a:endParaRPr>
                    </a:p>
                  </a:txBody>
                  <a:tcPr marL="68789" marR="68789"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0"/>
                        </a:spcAft>
                      </a:pPr>
                      <a:r>
                        <a:rPr lang="en-US" sz="3500" b="0" dirty="0">
                          <a:solidFill>
                            <a:srgbClr val="660000"/>
                          </a:solidFill>
                          <a:effectLst/>
                        </a:rPr>
                        <a:t>Market participation </a:t>
                      </a:r>
                      <a:r>
                        <a:rPr lang="en-US" sz="3500" b="0" dirty="0">
                          <a:solidFill>
                            <a:srgbClr val="660000"/>
                          </a:solidFill>
                          <a:effectLst/>
                          <a:sym typeface="Symbol" panose="05050102010706020507" pitchFamily="18" charset="2"/>
                        </a:rPr>
                        <a:t></a:t>
                      </a:r>
                      <a:r>
                        <a:rPr lang="en-US" sz="3500" b="0" dirty="0">
                          <a:solidFill>
                            <a:srgbClr val="660000"/>
                          </a:solidFill>
                          <a:effectLst/>
                        </a:rPr>
                        <a:t>40% </a:t>
                      </a:r>
                    </a:p>
                    <a:p>
                      <a:pPr marL="0" marR="0">
                        <a:lnSpc>
                          <a:spcPct val="115000"/>
                        </a:lnSpc>
                        <a:spcBef>
                          <a:spcPts val="0"/>
                        </a:spcBef>
                        <a:spcAft>
                          <a:spcPts val="0"/>
                        </a:spcAft>
                      </a:pPr>
                      <a:r>
                        <a:rPr lang="en-US" sz="3500" b="0" dirty="0">
                          <a:solidFill>
                            <a:srgbClr val="660000"/>
                          </a:solidFill>
                          <a:effectLst/>
                        </a:rPr>
                        <a:t> </a:t>
                      </a:r>
                      <a:endParaRPr lang="en-US" sz="3500" b="0" dirty="0">
                        <a:solidFill>
                          <a:srgbClr val="660000"/>
                        </a:solidFill>
                        <a:effectLst/>
                        <a:latin typeface="Arial Narrow" panose="020B0606020202030204" pitchFamily="34" charset="0"/>
                        <a:ea typeface="Calibri" panose="020F0502020204030204" pitchFamily="34" charset="0"/>
                        <a:cs typeface="Times New Roman" panose="02020603050405020304" pitchFamily="18" charset="0"/>
                      </a:endParaRPr>
                    </a:p>
                  </a:txBody>
                  <a:tcPr marL="68789" marR="68789"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0"/>
                        </a:spcAft>
                      </a:pPr>
                      <a:r>
                        <a:rPr lang="en-US" sz="3500" b="0" dirty="0">
                          <a:solidFill>
                            <a:srgbClr val="660000"/>
                          </a:solidFill>
                          <a:effectLst/>
                        </a:rPr>
                        <a:t>Dietary diversity </a:t>
                      </a:r>
                      <a:r>
                        <a:rPr lang="en-US" sz="3500" b="0" dirty="0">
                          <a:solidFill>
                            <a:srgbClr val="660000"/>
                          </a:solidFill>
                          <a:effectLst/>
                          <a:sym typeface="Symbol" panose="05050102010706020507" pitchFamily="18" charset="2"/>
                        </a:rPr>
                        <a:t></a:t>
                      </a:r>
                      <a:r>
                        <a:rPr lang="en-US" sz="3500" b="0" dirty="0">
                          <a:solidFill>
                            <a:srgbClr val="660000"/>
                          </a:solidFill>
                          <a:effectLst/>
                        </a:rPr>
                        <a:t>150%</a:t>
                      </a:r>
                    </a:p>
                    <a:p>
                      <a:pPr marL="0" marR="0">
                        <a:lnSpc>
                          <a:spcPct val="115000"/>
                        </a:lnSpc>
                        <a:spcBef>
                          <a:spcPts val="0"/>
                        </a:spcBef>
                        <a:spcAft>
                          <a:spcPts val="0"/>
                        </a:spcAft>
                      </a:pPr>
                      <a:r>
                        <a:rPr lang="en-US" sz="3500" b="0" dirty="0">
                          <a:solidFill>
                            <a:srgbClr val="660000"/>
                          </a:solidFill>
                          <a:effectLst/>
                        </a:rPr>
                        <a:t>Underweight </a:t>
                      </a:r>
                      <a:r>
                        <a:rPr lang="en-US" sz="3500" b="0" dirty="0">
                          <a:solidFill>
                            <a:srgbClr val="660000"/>
                          </a:solidFill>
                          <a:effectLst/>
                          <a:sym typeface="Symbol" panose="05050102010706020507" pitchFamily="18" charset="2"/>
                        </a:rPr>
                        <a:t></a:t>
                      </a:r>
                      <a:r>
                        <a:rPr lang="en-US" sz="3500" b="0" dirty="0">
                          <a:solidFill>
                            <a:srgbClr val="660000"/>
                          </a:solidFill>
                          <a:effectLst/>
                        </a:rPr>
                        <a:t>100 % Wasting </a:t>
                      </a:r>
                      <a:r>
                        <a:rPr lang="en-US" sz="3500" b="0" dirty="0">
                          <a:solidFill>
                            <a:srgbClr val="660000"/>
                          </a:solidFill>
                          <a:effectLst/>
                          <a:sym typeface="Symbol" panose="05050102010706020507" pitchFamily="18" charset="2"/>
                        </a:rPr>
                        <a:t></a:t>
                      </a:r>
                      <a:r>
                        <a:rPr lang="en-US" sz="3500" b="0" dirty="0">
                          <a:solidFill>
                            <a:srgbClr val="660000"/>
                          </a:solidFill>
                          <a:effectLst/>
                        </a:rPr>
                        <a:t> 100% Aflatoxin exposure </a:t>
                      </a:r>
                      <a:r>
                        <a:rPr lang="en-US" sz="3500" b="0" dirty="0">
                          <a:solidFill>
                            <a:srgbClr val="660000"/>
                          </a:solidFill>
                          <a:effectLst/>
                          <a:sym typeface="Symbol" panose="05050102010706020507" pitchFamily="18" charset="2"/>
                        </a:rPr>
                        <a:t></a:t>
                      </a:r>
                      <a:r>
                        <a:rPr lang="en-US" sz="3500" b="0" dirty="0">
                          <a:solidFill>
                            <a:srgbClr val="660000"/>
                          </a:solidFill>
                          <a:effectLst/>
                        </a:rPr>
                        <a:t>66-82% </a:t>
                      </a:r>
                      <a:endParaRPr lang="en-US" sz="3500" b="0" dirty="0">
                        <a:solidFill>
                          <a:srgbClr val="660000"/>
                        </a:solidFill>
                        <a:effectLst/>
                        <a:latin typeface="Arial Narrow" panose="020B0606020202030204" pitchFamily="34" charset="0"/>
                        <a:ea typeface="Calibri" panose="020F0502020204030204" pitchFamily="34" charset="0"/>
                        <a:cs typeface="Times New Roman" panose="02020603050405020304" pitchFamily="18" charset="0"/>
                      </a:endParaRPr>
                    </a:p>
                  </a:txBody>
                  <a:tcPr marL="68789" marR="68789"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0"/>
                        </a:spcAft>
                      </a:pPr>
                      <a:r>
                        <a:rPr lang="en-US" sz="3500" b="0" dirty="0">
                          <a:solidFill>
                            <a:srgbClr val="660000"/>
                          </a:solidFill>
                          <a:effectLst/>
                        </a:rPr>
                        <a:t>Acceptability:  82-94% </a:t>
                      </a:r>
                    </a:p>
                    <a:p>
                      <a:pPr marL="0" marR="0">
                        <a:lnSpc>
                          <a:spcPct val="115000"/>
                        </a:lnSpc>
                        <a:spcBef>
                          <a:spcPts val="0"/>
                        </a:spcBef>
                        <a:spcAft>
                          <a:spcPts val="0"/>
                        </a:spcAft>
                      </a:pPr>
                      <a:r>
                        <a:rPr lang="en-US" sz="3500" b="0" dirty="0">
                          <a:solidFill>
                            <a:srgbClr val="660000"/>
                          </a:solidFill>
                          <a:effectLst/>
                        </a:rPr>
                        <a:t>Women autonomy in nutrition decisions </a:t>
                      </a:r>
                      <a:r>
                        <a:rPr lang="en-US" sz="3500" b="0" dirty="0">
                          <a:solidFill>
                            <a:srgbClr val="660000"/>
                          </a:solidFill>
                          <a:effectLst/>
                          <a:sym typeface="Symbol" panose="05050102010706020507" pitchFamily="18" charset="2"/>
                        </a:rPr>
                        <a:t></a:t>
                      </a:r>
                      <a:r>
                        <a:rPr lang="en-US" sz="3500" b="0" dirty="0">
                          <a:solidFill>
                            <a:srgbClr val="660000"/>
                          </a:solidFill>
                          <a:effectLst/>
                        </a:rPr>
                        <a:t> </a:t>
                      </a:r>
                    </a:p>
                    <a:p>
                      <a:pPr marL="0" marR="0">
                        <a:lnSpc>
                          <a:spcPct val="115000"/>
                        </a:lnSpc>
                        <a:spcBef>
                          <a:spcPts val="0"/>
                        </a:spcBef>
                        <a:spcAft>
                          <a:spcPts val="0"/>
                        </a:spcAft>
                      </a:pPr>
                      <a:r>
                        <a:rPr lang="en-US" sz="3500" b="0" dirty="0">
                          <a:solidFill>
                            <a:srgbClr val="660000"/>
                          </a:solidFill>
                          <a:effectLst/>
                        </a:rPr>
                        <a:t>Group cohesion </a:t>
                      </a:r>
                      <a:r>
                        <a:rPr lang="en-US" sz="3500" b="0" dirty="0">
                          <a:solidFill>
                            <a:srgbClr val="660000"/>
                          </a:solidFill>
                          <a:effectLst/>
                          <a:sym typeface="Symbol" panose="05050102010706020507" pitchFamily="18" charset="2"/>
                        </a:rPr>
                        <a:t></a:t>
                      </a:r>
                      <a:endParaRPr lang="en-US" sz="3500" b="0" dirty="0">
                        <a:solidFill>
                          <a:srgbClr val="660000"/>
                        </a:solidFill>
                        <a:effectLst/>
                        <a:latin typeface="Arial Narrow" panose="020B0606020202030204" pitchFamily="34" charset="0"/>
                        <a:ea typeface="Calibri" panose="020F0502020204030204" pitchFamily="34" charset="0"/>
                        <a:cs typeface="Times New Roman" panose="02020603050405020304" pitchFamily="18" charset="0"/>
                      </a:endParaRPr>
                    </a:p>
                  </a:txBody>
                  <a:tcPr marL="68789" marR="68789"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sp>
        <p:nvSpPr>
          <p:cNvPr id="62" name="Text Box 14"/>
          <p:cNvSpPr txBox="1">
            <a:spLocks noChangeArrowheads="1"/>
          </p:cNvSpPr>
          <p:nvPr/>
        </p:nvSpPr>
        <p:spPr bwMode="auto">
          <a:xfrm>
            <a:off x="15133638" y="23683119"/>
            <a:ext cx="14446002" cy="750456"/>
          </a:xfrm>
          <a:prstGeom prst="rect">
            <a:avLst/>
          </a:prstGeom>
          <a:solidFill>
            <a:srgbClr val="8064A2">
              <a:lumMod val="100000"/>
              <a:lumOff val="0"/>
            </a:srgbClr>
          </a:solidFill>
          <a:ln w="38100">
            <a:solidFill>
              <a:sysClr val="window" lastClr="FFFFFF">
                <a:lumMod val="95000"/>
                <a:lumOff val="0"/>
              </a:sysClr>
            </a:solidFill>
            <a:miter lim="800000"/>
            <a:headEnd/>
            <a:tailEnd/>
          </a:ln>
          <a:effectLst>
            <a:outerShdw dist="28398" dir="3806097" algn="ctr" rotWithShape="0">
              <a:srgbClr val="8064A2">
                <a:lumMod val="50000"/>
                <a:lumOff val="0"/>
                <a:alpha val="50000"/>
              </a:srgbClr>
            </a:outerShdw>
          </a:effectLst>
        </p:spPr>
        <p:txBody>
          <a:bodyPr rot="0" vert="horz" wrap="square" lIns="91440" tIns="45720" rIns="91440" bIns="45720" anchor="t" anchorCtr="0" upright="1">
            <a:noAutofit/>
          </a:bodyPr>
          <a:lstStyle/>
          <a:p>
            <a:pPr algn="just" defTabSz="948781">
              <a:lnSpc>
                <a:spcPct val="115000"/>
              </a:lnSpc>
            </a:pPr>
            <a:r>
              <a:rPr lang="en-US" sz="3500" kern="0" dirty="0">
                <a:solidFill>
                  <a:srgbClr val="FFFFFF"/>
                </a:solidFill>
                <a:latin typeface="Arial Narrow" panose="020B0606020202030204" pitchFamily="34" charset="0"/>
                <a:ea typeface="Calibri" panose="020F0502020204030204" pitchFamily="34" charset="0"/>
                <a:cs typeface="Times New Roman" panose="02020603050405020304" pitchFamily="18" charset="0"/>
              </a:rPr>
              <a:t>Farmer- to-farmer delivery</a:t>
            </a:r>
            <a:endParaRPr lang="en-US" sz="3500" kern="0" dirty="0">
              <a:solidFill>
                <a:sysClr val="windowText" lastClr="000000"/>
              </a:solidFill>
              <a:latin typeface="Arial Narrow" panose="020B0606020202030204" pitchFamily="34" charset="0"/>
              <a:ea typeface="Calibri" panose="020F0502020204030204" pitchFamily="34" charset="0"/>
              <a:cs typeface="Times New Roman" panose="02020603050405020304" pitchFamily="18" charset="0"/>
            </a:endParaRPr>
          </a:p>
        </p:txBody>
      </p:sp>
      <p:sp>
        <p:nvSpPr>
          <p:cNvPr id="37" name="Text Box 16"/>
          <p:cNvSpPr txBox="1">
            <a:spLocks noChangeArrowheads="1"/>
          </p:cNvSpPr>
          <p:nvPr/>
        </p:nvSpPr>
        <p:spPr bwMode="auto">
          <a:xfrm>
            <a:off x="15208884" y="7060633"/>
            <a:ext cx="14404055" cy="740196"/>
          </a:xfrm>
          <a:prstGeom prst="rect">
            <a:avLst/>
          </a:prstGeom>
          <a:solidFill>
            <a:schemeClr val="accent4"/>
          </a:solidFill>
          <a:ln w="38100">
            <a:solidFill>
              <a:sysClr val="window" lastClr="FFFFFF">
                <a:lumMod val="95000"/>
                <a:lumOff val="0"/>
              </a:sysClr>
            </a:solidFill>
            <a:miter lim="800000"/>
            <a:headEnd/>
            <a:tailEnd/>
          </a:ln>
          <a:effectLst>
            <a:outerShdw dist="28398" dir="3806097" algn="ctr" rotWithShape="0">
              <a:srgbClr val="8064A2">
                <a:lumMod val="50000"/>
                <a:lumOff val="0"/>
                <a:alpha val="50000"/>
              </a:srgbClr>
            </a:outerShdw>
          </a:effectLst>
        </p:spPr>
        <p:txBody>
          <a:bodyPr rot="0" vert="horz" wrap="square" lIns="94878" tIns="47439" rIns="94878" bIns="47439" anchor="t" anchorCtr="0" upright="1">
            <a:noAutofit/>
          </a:bodyPr>
          <a:lstStyle/>
          <a:p>
            <a:pPr defTabSz="948781">
              <a:lnSpc>
                <a:spcPct val="115000"/>
              </a:lnSpc>
              <a:defRPr/>
            </a:pPr>
            <a:r>
              <a:rPr lang="en-US" sz="3500" kern="0" dirty="0">
                <a:solidFill>
                  <a:srgbClr val="FFFFFF"/>
                </a:solidFill>
                <a:ea typeface="Calibri" panose="020F0502020204030204" pitchFamily="34" charset="0"/>
                <a:cs typeface="Times New Roman" panose="02020603050405020304" pitchFamily="18" charset="0"/>
              </a:rPr>
              <a:t>Africa RISING validated nutrient-dense diversified food ration for infants</a:t>
            </a:r>
            <a:endParaRPr lang="en-US" sz="3500" kern="0" dirty="0">
              <a:solidFill>
                <a:sysClr val="windowText" lastClr="000000"/>
              </a:solidFill>
              <a:ea typeface="Calibri" panose="020F0502020204030204" pitchFamily="34" charset="0"/>
              <a:cs typeface="Times New Roman" panose="02020603050405020304" pitchFamily="18"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3749873887"/>
              </p:ext>
            </p:extLst>
          </p:nvPr>
        </p:nvGraphicFramePr>
        <p:xfrm>
          <a:off x="15242190" y="8062119"/>
          <a:ext cx="14337449" cy="8900836"/>
        </p:xfrm>
        <a:graphic>
          <a:graphicData uri="http://schemas.openxmlformats.org/drawingml/2006/table">
            <a:tbl>
              <a:tblPr firstRow="1" firstCol="1" bandRow="1"/>
              <a:tblGrid>
                <a:gridCol w="4007549">
                  <a:extLst>
                    <a:ext uri="{9D8B030D-6E8A-4147-A177-3AD203B41FA5}">
                      <a16:colId xmlns:a16="http://schemas.microsoft.com/office/drawing/2014/main" val="20000"/>
                    </a:ext>
                  </a:extLst>
                </a:gridCol>
                <a:gridCol w="2286000">
                  <a:extLst>
                    <a:ext uri="{9D8B030D-6E8A-4147-A177-3AD203B41FA5}">
                      <a16:colId xmlns:a16="http://schemas.microsoft.com/office/drawing/2014/main" val="20001"/>
                    </a:ext>
                  </a:extLst>
                </a:gridCol>
                <a:gridCol w="2362200">
                  <a:extLst>
                    <a:ext uri="{9D8B030D-6E8A-4147-A177-3AD203B41FA5}">
                      <a16:colId xmlns:a16="http://schemas.microsoft.com/office/drawing/2014/main" val="20002"/>
                    </a:ext>
                  </a:extLst>
                </a:gridCol>
                <a:gridCol w="5681700">
                  <a:extLst>
                    <a:ext uri="{9D8B030D-6E8A-4147-A177-3AD203B41FA5}">
                      <a16:colId xmlns:a16="http://schemas.microsoft.com/office/drawing/2014/main" val="20003"/>
                    </a:ext>
                  </a:extLst>
                </a:gridCol>
              </a:tblGrid>
              <a:tr h="761433">
                <a:tc>
                  <a:txBody>
                    <a:bodyPr/>
                    <a:lstStyle/>
                    <a:p>
                      <a:pPr marL="0" marR="0" algn="just">
                        <a:lnSpc>
                          <a:spcPct val="115000"/>
                        </a:lnSpc>
                        <a:spcBef>
                          <a:spcPts val="0"/>
                        </a:spcBef>
                        <a:spcAft>
                          <a:spcPts val="0"/>
                        </a:spcAft>
                      </a:pPr>
                      <a:r>
                        <a:rPr lang="en-US" sz="3500" b="1" dirty="0">
                          <a:solidFill>
                            <a:schemeClr val="tx1"/>
                          </a:solidFill>
                          <a:effectLst/>
                          <a:latin typeface="+mn-lt"/>
                          <a:ea typeface="Calibri" panose="020F0502020204030204" pitchFamily="34" charset="0"/>
                          <a:cs typeface="Calibri" panose="020F0502020204030204" pitchFamily="34" charset="0"/>
                        </a:rPr>
                        <a:t>Ingredient</a:t>
                      </a:r>
                      <a:endParaRPr lang="en-US" sz="3500" b="1" dirty="0">
                        <a:solidFill>
                          <a:schemeClr val="tx1"/>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chemeClr val="accent4">
                        <a:lumMod val="40000"/>
                        <a:lumOff val="60000"/>
                      </a:schemeClr>
                    </a:solidFill>
                  </a:tcPr>
                </a:tc>
                <a:tc>
                  <a:txBody>
                    <a:bodyPr/>
                    <a:lstStyle/>
                    <a:p>
                      <a:pPr marL="0" marR="0" algn="just">
                        <a:lnSpc>
                          <a:spcPct val="115000"/>
                        </a:lnSpc>
                        <a:spcBef>
                          <a:spcPts val="0"/>
                        </a:spcBef>
                        <a:spcAft>
                          <a:spcPts val="0"/>
                        </a:spcAft>
                      </a:pPr>
                      <a:r>
                        <a:rPr lang="en-US" sz="3500" b="1" dirty="0">
                          <a:solidFill>
                            <a:schemeClr val="tx1"/>
                          </a:solidFill>
                          <a:effectLst/>
                          <a:latin typeface="+mn-lt"/>
                          <a:ea typeface="Calibri" panose="020F0502020204030204" pitchFamily="34" charset="0"/>
                          <a:cs typeface="Calibri" panose="020F0502020204030204" pitchFamily="34" charset="0"/>
                        </a:rPr>
                        <a:t>Food group</a:t>
                      </a:r>
                      <a:endParaRPr lang="en-US" sz="3500" b="1" dirty="0">
                        <a:solidFill>
                          <a:schemeClr val="tx1"/>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chemeClr val="accent4">
                        <a:lumMod val="40000"/>
                        <a:lumOff val="60000"/>
                      </a:schemeClr>
                    </a:solidFill>
                  </a:tcPr>
                </a:tc>
                <a:tc>
                  <a:txBody>
                    <a:bodyPr/>
                    <a:lstStyle/>
                    <a:p>
                      <a:pPr marL="0" marR="0">
                        <a:lnSpc>
                          <a:spcPct val="115000"/>
                        </a:lnSpc>
                        <a:spcBef>
                          <a:spcPts val="0"/>
                        </a:spcBef>
                        <a:spcAft>
                          <a:spcPts val="0"/>
                        </a:spcAft>
                      </a:pPr>
                      <a:r>
                        <a:rPr lang="en-US" sz="3500" b="1" dirty="0">
                          <a:solidFill>
                            <a:schemeClr val="tx1"/>
                          </a:solidFill>
                          <a:effectLst/>
                          <a:latin typeface="+mn-lt"/>
                          <a:ea typeface="Calibri" panose="020F0502020204030204" pitchFamily="34" charset="0"/>
                          <a:cs typeface="Calibri" panose="020F0502020204030204" pitchFamily="34" charset="0"/>
                        </a:rPr>
                        <a:t>Quantity</a:t>
                      </a:r>
                      <a:endParaRPr lang="en-US" sz="3500" b="1" dirty="0">
                        <a:solidFill>
                          <a:schemeClr val="tx1"/>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chemeClr val="accent4">
                        <a:lumMod val="40000"/>
                        <a:lumOff val="60000"/>
                      </a:schemeClr>
                    </a:solidFill>
                  </a:tcPr>
                </a:tc>
                <a:tc>
                  <a:txBody>
                    <a:bodyPr/>
                    <a:lstStyle/>
                    <a:p>
                      <a:pPr marL="0" marR="0">
                        <a:lnSpc>
                          <a:spcPct val="115000"/>
                        </a:lnSpc>
                        <a:spcBef>
                          <a:spcPts val="0"/>
                        </a:spcBef>
                        <a:spcAft>
                          <a:spcPts val="0"/>
                        </a:spcAft>
                      </a:pPr>
                      <a:r>
                        <a:rPr lang="en-US" sz="3500" b="1" dirty="0">
                          <a:solidFill>
                            <a:schemeClr val="tx1"/>
                          </a:solidFill>
                          <a:effectLst/>
                          <a:latin typeface="+mn-lt"/>
                          <a:ea typeface="Calibri" panose="020F0502020204030204" pitchFamily="34" charset="0"/>
                          <a:cs typeface="Calibri" panose="020F0502020204030204" pitchFamily="34" charset="0"/>
                        </a:rPr>
                        <a:t>Key nutrients</a:t>
                      </a:r>
                      <a:endParaRPr lang="en-US" sz="3500" b="1" dirty="0">
                        <a:solidFill>
                          <a:schemeClr val="tx1"/>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10000"/>
                  </a:ext>
                </a:extLst>
              </a:tr>
              <a:tr h="645815">
                <a:tc>
                  <a:txBody>
                    <a:bodyPr/>
                    <a:lstStyle/>
                    <a:p>
                      <a:pPr marL="0" marR="0" algn="just">
                        <a:lnSpc>
                          <a:spcPct val="115000"/>
                        </a:lnSpc>
                        <a:spcBef>
                          <a:spcPts val="0"/>
                        </a:spcBef>
                        <a:spcAft>
                          <a:spcPts val="0"/>
                        </a:spcAft>
                      </a:pPr>
                      <a:r>
                        <a:rPr lang="en-US" sz="3500" b="0" kern="1200" dirty="0">
                          <a:solidFill>
                            <a:srgbClr val="660000"/>
                          </a:solidFill>
                          <a:effectLst/>
                          <a:latin typeface="+mn-lt"/>
                          <a:ea typeface="+mn-ea"/>
                          <a:cs typeface="+mn-cs"/>
                        </a:rPr>
                        <a:t>Maize</a:t>
                      </a:r>
                    </a:p>
                  </a:txBody>
                  <a:tcPr marL="68789" marR="68789" marT="0" marB="0">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C0504D"/>
                      </a:solidFill>
                      <a:prstDash val="solid"/>
                      <a:round/>
                      <a:headEnd type="none" w="med" len="med"/>
                      <a:tailEnd type="none" w="med" len="med"/>
                    </a:lnT>
                    <a:lnB>
                      <a:noFill/>
                    </a:lnB>
                    <a:solidFill>
                      <a:srgbClr val="EFD3D2"/>
                    </a:solidFill>
                  </a:tcPr>
                </a:tc>
                <a:tc>
                  <a:txBody>
                    <a:bodyPr/>
                    <a:lstStyle/>
                    <a:p>
                      <a:pPr marL="0" marR="0" algn="just">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Cereal</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C0504D"/>
                      </a:solidFill>
                      <a:prstDash val="solid"/>
                      <a:round/>
                      <a:headEnd type="none" w="med" len="med"/>
                      <a:tailEnd type="none" w="med" len="med"/>
                    </a:lnT>
                    <a:lnB>
                      <a:noFill/>
                    </a:lnB>
                    <a:solidFill>
                      <a:srgbClr val="EFD3D2"/>
                    </a:solidFill>
                  </a:tcPr>
                </a:tc>
                <a:tc>
                  <a:txBody>
                    <a:bodyPr/>
                    <a:lstStyle/>
                    <a:p>
                      <a:pPr marL="0" marR="0">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100g</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C0504D"/>
                      </a:solidFill>
                      <a:prstDash val="solid"/>
                      <a:round/>
                      <a:headEnd type="none" w="med" len="med"/>
                      <a:tailEnd type="none" w="med" len="med"/>
                    </a:lnT>
                    <a:lnB>
                      <a:noFill/>
                    </a:lnB>
                    <a:solidFill>
                      <a:srgbClr val="EFD3D2"/>
                    </a:solidFill>
                  </a:tcPr>
                </a:tc>
                <a:tc>
                  <a:txBody>
                    <a:bodyPr/>
                    <a:lstStyle/>
                    <a:p>
                      <a:pPr marL="0" marR="0">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Calories</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a:noFill/>
                    </a:lnB>
                    <a:solidFill>
                      <a:srgbClr val="EFD3D2"/>
                    </a:solidFill>
                  </a:tcPr>
                </a:tc>
                <a:extLst>
                  <a:ext uri="{0D108BD9-81ED-4DB2-BD59-A6C34878D82A}">
                    <a16:rowId xmlns:a16="http://schemas.microsoft.com/office/drawing/2014/main" val="10001"/>
                  </a:ext>
                </a:extLst>
              </a:tr>
              <a:tr h="632615">
                <a:tc>
                  <a:txBody>
                    <a:bodyPr/>
                    <a:lstStyle/>
                    <a:p>
                      <a:pPr marL="0" marR="0">
                        <a:lnSpc>
                          <a:spcPct val="115000"/>
                        </a:lnSpc>
                        <a:spcBef>
                          <a:spcPts val="0"/>
                        </a:spcBef>
                        <a:spcAft>
                          <a:spcPts val="0"/>
                        </a:spcAft>
                      </a:pPr>
                      <a:r>
                        <a:rPr lang="en-US" sz="3500" b="0" kern="1200" dirty="0">
                          <a:solidFill>
                            <a:srgbClr val="660000"/>
                          </a:solidFill>
                          <a:effectLst/>
                          <a:latin typeface="+mn-lt"/>
                          <a:ea typeface="+mn-ea"/>
                          <a:cs typeface="+mn-cs"/>
                        </a:rPr>
                        <a:t>Soybean</a:t>
                      </a:r>
                    </a:p>
                  </a:txBody>
                  <a:tcPr marL="68789" marR="68789" marT="0" marB="0">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tcPr>
                </a:tc>
                <a:tc>
                  <a:txBody>
                    <a:bodyPr/>
                    <a:lstStyle/>
                    <a:p>
                      <a:pPr marL="0" marR="0" algn="just">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Legume</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tcPr>
                </a:tc>
                <a:tc>
                  <a:txBody>
                    <a:bodyPr/>
                    <a:lstStyle/>
                    <a:p>
                      <a:pPr marL="0" marR="0">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50g</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tcPr>
                </a:tc>
                <a:tc>
                  <a:txBody>
                    <a:bodyPr/>
                    <a:lstStyle/>
                    <a:p>
                      <a:pPr marL="0" marR="0">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Protein, unsaturated oils incl. Omega 3s, </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801624">
                <a:tc>
                  <a:txBody>
                    <a:bodyPr/>
                    <a:lstStyle/>
                    <a:p>
                      <a:pPr marL="0" marR="0">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Common beans* (or)</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solidFill>
                      <a:srgbClr val="EFD3D2"/>
                    </a:solidFill>
                  </a:tcPr>
                </a:tc>
                <a:tc>
                  <a:txBody>
                    <a:bodyPr/>
                    <a:lstStyle/>
                    <a:p>
                      <a:pPr marL="0" marR="0" algn="just">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Legume</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solidFill>
                      <a:srgbClr val="EFD3D2"/>
                    </a:solidFill>
                  </a:tcPr>
                </a:tc>
                <a:tc>
                  <a:txBody>
                    <a:bodyPr/>
                    <a:lstStyle/>
                    <a:p>
                      <a:pPr marL="0" marR="0">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50g</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solidFill>
                      <a:srgbClr val="EFD3D2"/>
                    </a:solidFill>
                  </a:tcPr>
                </a:tc>
                <a:tc>
                  <a:txBody>
                    <a:bodyPr/>
                    <a:lstStyle/>
                    <a:p>
                      <a:pPr marL="0" marR="0">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Protein/ calories/ Ca, Fe, Zn, B </a:t>
                      </a:r>
                      <a:r>
                        <a:rPr lang="en-US" sz="3500" dirty="0" err="1">
                          <a:solidFill>
                            <a:srgbClr val="660000"/>
                          </a:solidFill>
                          <a:effectLst/>
                          <a:latin typeface="+mn-lt"/>
                          <a:ea typeface="Calibri" panose="020F0502020204030204" pitchFamily="34" charset="0"/>
                          <a:cs typeface="Calibri" panose="020F0502020204030204" pitchFamily="34" charset="0"/>
                        </a:rPr>
                        <a:t>Vits</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EFD3D2"/>
                    </a:solidFill>
                  </a:tcPr>
                </a:tc>
                <a:extLst>
                  <a:ext uri="{0D108BD9-81ED-4DB2-BD59-A6C34878D82A}">
                    <a16:rowId xmlns:a16="http://schemas.microsoft.com/office/drawing/2014/main" val="10003"/>
                  </a:ext>
                </a:extLst>
              </a:tr>
              <a:tr h="689570">
                <a:tc>
                  <a:txBody>
                    <a:bodyPr/>
                    <a:lstStyle/>
                    <a:p>
                      <a:pPr marL="0" marR="0">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Pigeon pea*</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tcPr>
                </a:tc>
                <a:tc>
                  <a:txBody>
                    <a:bodyPr/>
                    <a:lstStyle/>
                    <a:p>
                      <a:pPr marL="0" marR="0" algn="just">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Legume</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tcPr>
                </a:tc>
                <a:tc>
                  <a:txBody>
                    <a:bodyPr/>
                    <a:lstStyle/>
                    <a:p>
                      <a:pPr marL="0" marR="0">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50g</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tcPr>
                </a:tc>
                <a:tc>
                  <a:txBody>
                    <a:bodyPr/>
                    <a:lstStyle/>
                    <a:p>
                      <a:pPr marL="0" marR="0">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Protein/ calories/ Ca, Fe, Zn, B </a:t>
                      </a:r>
                      <a:r>
                        <a:rPr lang="en-US" sz="3500" dirty="0" err="1">
                          <a:solidFill>
                            <a:srgbClr val="660000"/>
                          </a:solidFill>
                          <a:effectLst/>
                          <a:latin typeface="+mn-lt"/>
                          <a:ea typeface="Calibri" panose="020F0502020204030204" pitchFamily="34" charset="0"/>
                          <a:cs typeface="Calibri" panose="020F0502020204030204" pitchFamily="34" charset="0"/>
                        </a:rPr>
                        <a:t>Vits</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1291630">
                <a:tc>
                  <a:txBody>
                    <a:bodyPr/>
                    <a:lstStyle/>
                    <a:p>
                      <a:pPr marL="0" marR="0">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Dried green leafy vegetables</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solidFill>
                      <a:srgbClr val="EFD3D2"/>
                    </a:solidFill>
                  </a:tcPr>
                </a:tc>
                <a:tc>
                  <a:txBody>
                    <a:bodyPr/>
                    <a:lstStyle/>
                    <a:p>
                      <a:pPr marL="0" marR="0" algn="just">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Vegetables</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solidFill>
                      <a:srgbClr val="EFD3D2"/>
                    </a:solidFill>
                  </a:tcPr>
                </a:tc>
                <a:tc>
                  <a:txBody>
                    <a:bodyPr/>
                    <a:lstStyle/>
                    <a:p>
                      <a:pPr marL="0" marR="0">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50g</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solidFill>
                      <a:srgbClr val="EFD3D2"/>
                    </a:solidFill>
                  </a:tcPr>
                </a:tc>
                <a:tc>
                  <a:txBody>
                    <a:bodyPr/>
                    <a:lstStyle/>
                    <a:p>
                      <a:pPr marL="0" marR="0">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Micronutrients (Ca, Fe, </a:t>
                      </a:r>
                      <a:r>
                        <a:rPr lang="en-US" sz="3500" dirty="0" err="1">
                          <a:solidFill>
                            <a:srgbClr val="660000"/>
                          </a:solidFill>
                          <a:effectLst/>
                          <a:latin typeface="+mn-lt"/>
                          <a:ea typeface="Calibri" panose="020F0502020204030204" pitchFamily="34" charset="0"/>
                          <a:cs typeface="Calibri" panose="020F0502020204030204" pitchFamily="34" charset="0"/>
                        </a:rPr>
                        <a:t>Vit</a:t>
                      </a:r>
                      <a:r>
                        <a:rPr lang="en-US" sz="3500" dirty="0">
                          <a:solidFill>
                            <a:srgbClr val="660000"/>
                          </a:solidFill>
                          <a:effectLst/>
                          <a:latin typeface="+mn-lt"/>
                          <a:ea typeface="Calibri" panose="020F0502020204030204" pitchFamily="34" charset="0"/>
                          <a:cs typeface="Calibri" panose="020F0502020204030204" pitchFamily="34" charset="0"/>
                        </a:rPr>
                        <a:t>.</a:t>
                      </a:r>
                      <a:r>
                        <a:rPr lang="en-US" sz="3500" baseline="0" dirty="0">
                          <a:solidFill>
                            <a:srgbClr val="660000"/>
                          </a:solidFill>
                          <a:effectLst/>
                          <a:latin typeface="+mn-lt"/>
                          <a:ea typeface="Calibri" panose="020F0502020204030204" pitchFamily="34" charset="0"/>
                          <a:cs typeface="Calibri" panose="020F0502020204030204" pitchFamily="34" charset="0"/>
                        </a:rPr>
                        <a:t> </a:t>
                      </a:r>
                      <a:r>
                        <a:rPr lang="en-US" sz="3500" dirty="0">
                          <a:solidFill>
                            <a:srgbClr val="660000"/>
                          </a:solidFill>
                          <a:effectLst/>
                          <a:latin typeface="+mn-lt"/>
                          <a:ea typeface="Calibri" panose="020F0502020204030204" pitchFamily="34" charset="0"/>
                          <a:cs typeface="Calibri" panose="020F0502020204030204" pitchFamily="34" charset="0"/>
                        </a:rPr>
                        <a:t>A)</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EFD3D2"/>
                    </a:solidFill>
                  </a:tcPr>
                </a:tc>
                <a:extLst>
                  <a:ext uri="{0D108BD9-81ED-4DB2-BD59-A6C34878D82A}">
                    <a16:rowId xmlns:a16="http://schemas.microsoft.com/office/drawing/2014/main" val="10005"/>
                  </a:ext>
                </a:extLst>
              </a:tr>
              <a:tr h="645815">
                <a:tc>
                  <a:txBody>
                    <a:bodyPr/>
                    <a:lstStyle/>
                    <a:p>
                      <a:pPr marL="0" marR="0">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Milk </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tcPr>
                </a:tc>
                <a:tc>
                  <a:txBody>
                    <a:bodyPr/>
                    <a:lstStyle/>
                    <a:p>
                      <a:pPr marL="0" marR="0" algn="just">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Protein</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tcPr>
                </a:tc>
                <a:tc>
                  <a:txBody>
                    <a:bodyPr/>
                    <a:lstStyle/>
                    <a:p>
                      <a:pPr marL="0" marR="0">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200 mL</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tcPr>
                </a:tc>
                <a:tc>
                  <a:txBody>
                    <a:bodyPr/>
                    <a:lstStyle/>
                    <a:p>
                      <a:pPr marL="0" marR="0">
                        <a:lnSpc>
                          <a:spcPct val="115000"/>
                        </a:lnSpc>
                        <a:spcBef>
                          <a:spcPts val="0"/>
                        </a:spcBef>
                        <a:spcAft>
                          <a:spcPts val="0"/>
                        </a:spcAft>
                      </a:pPr>
                      <a:r>
                        <a:rPr lang="en-US" sz="3500" b="0" kern="1200" dirty="0">
                          <a:solidFill>
                            <a:srgbClr val="660000"/>
                          </a:solidFill>
                          <a:effectLst/>
                          <a:latin typeface="+mn-lt"/>
                          <a:ea typeface="+mn-ea"/>
                          <a:cs typeface="+mn-cs"/>
                        </a:rPr>
                        <a:t>Protein/ micronutrients  </a:t>
                      </a:r>
                    </a:p>
                  </a:txBody>
                  <a:tcPr marL="68789" marR="68789" marT="0" marB="0">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6"/>
                  </a:ext>
                </a:extLst>
              </a:tr>
              <a:tr h="645815">
                <a:tc>
                  <a:txBody>
                    <a:bodyPr/>
                    <a:lstStyle/>
                    <a:p>
                      <a:pPr marL="0" marR="0">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Eggs</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solidFill>
                      <a:srgbClr val="EFD3D2"/>
                    </a:solidFill>
                  </a:tcPr>
                </a:tc>
                <a:tc>
                  <a:txBody>
                    <a:bodyPr/>
                    <a:lstStyle/>
                    <a:p>
                      <a:pPr marL="0" marR="0" algn="just">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Protein</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solidFill>
                      <a:srgbClr val="EFD3D2"/>
                    </a:solidFill>
                  </a:tcPr>
                </a:tc>
                <a:tc>
                  <a:txBody>
                    <a:bodyPr/>
                    <a:lstStyle/>
                    <a:p>
                      <a:pPr marL="0" marR="0">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50g</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solidFill>
                      <a:srgbClr val="EFD3D2"/>
                    </a:solidFill>
                  </a:tcPr>
                </a:tc>
                <a:tc>
                  <a:txBody>
                    <a:bodyPr/>
                    <a:lstStyle/>
                    <a:p>
                      <a:pPr marL="0" marR="0">
                        <a:lnSpc>
                          <a:spcPct val="115000"/>
                        </a:lnSpc>
                        <a:spcBef>
                          <a:spcPts val="0"/>
                        </a:spcBef>
                        <a:spcAft>
                          <a:spcPts val="0"/>
                        </a:spcAft>
                      </a:pPr>
                      <a:r>
                        <a:rPr lang="en-US" sz="3500" b="0" kern="1200" dirty="0">
                          <a:solidFill>
                            <a:srgbClr val="660000"/>
                          </a:solidFill>
                          <a:effectLst/>
                          <a:latin typeface="+mn-lt"/>
                          <a:ea typeface="+mn-ea"/>
                          <a:cs typeface="+mn-cs"/>
                        </a:rPr>
                        <a:t>Protein/ micronutrients</a:t>
                      </a:r>
                    </a:p>
                  </a:txBody>
                  <a:tcPr marL="68789" marR="68789" marT="0" marB="0">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EFD3D2"/>
                    </a:solidFill>
                  </a:tcPr>
                </a:tc>
                <a:extLst>
                  <a:ext uri="{0D108BD9-81ED-4DB2-BD59-A6C34878D82A}">
                    <a16:rowId xmlns:a16="http://schemas.microsoft.com/office/drawing/2014/main" val="10007"/>
                  </a:ext>
                </a:extLst>
              </a:tr>
              <a:tr h="688848">
                <a:tc>
                  <a:txBody>
                    <a:bodyPr/>
                    <a:lstStyle/>
                    <a:p>
                      <a:pPr marL="0" marR="0">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Sugar </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tcPr>
                </a:tc>
                <a:tc>
                  <a:txBody>
                    <a:bodyPr/>
                    <a:lstStyle/>
                    <a:p>
                      <a:pPr marL="0" marR="0" algn="just">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Sweetener</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tcPr>
                </a:tc>
                <a:tc>
                  <a:txBody>
                    <a:bodyPr/>
                    <a:lstStyle/>
                    <a:p>
                      <a:pPr marL="0" marR="0">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Times New Roman" panose="02020603050405020304" pitchFamily="18" charset="0"/>
                        </a:rPr>
                        <a:t>2 tbsp.</a:t>
                      </a:r>
                    </a:p>
                  </a:txBody>
                  <a:tcPr marL="68789" marR="68789"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tcPr>
                </a:tc>
                <a:tc>
                  <a:txBody>
                    <a:bodyPr/>
                    <a:lstStyle/>
                    <a:p>
                      <a:pPr marL="0" marR="0">
                        <a:lnSpc>
                          <a:spcPct val="115000"/>
                        </a:lnSpc>
                        <a:spcBef>
                          <a:spcPts val="0"/>
                        </a:spcBef>
                        <a:spcAft>
                          <a:spcPts val="0"/>
                        </a:spcAft>
                      </a:pPr>
                      <a:r>
                        <a:rPr lang="en-US" sz="3500" b="0" kern="1200" dirty="0">
                          <a:solidFill>
                            <a:srgbClr val="660000"/>
                          </a:solidFill>
                          <a:effectLst/>
                          <a:latin typeface="+mn-lt"/>
                          <a:ea typeface="+mn-ea"/>
                          <a:cs typeface="+mn-cs"/>
                        </a:rPr>
                        <a:t>Calories</a:t>
                      </a:r>
                    </a:p>
                  </a:txBody>
                  <a:tcPr marL="68789" marR="68789" marT="0" marB="0">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8"/>
                  </a:ext>
                </a:extLst>
              </a:tr>
              <a:tr h="649224">
                <a:tc>
                  <a:txBody>
                    <a:bodyPr/>
                    <a:lstStyle/>
                    <a:p>
                      <a:pPr marL="0" marR="0">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Water </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rgbClr val="C0504D"/>
                      </a:solidFill>
                      <a:prstDash val="solid"/>
                      <a:round/>
                      <a:headEnd type="none" w="med" len="med"/>
                      <a:tailEnd type="none" w="med" len="med"/>
                    </a:lnB>
                    <a:solidFill>
                      <a:srgbClr val="EFD3D2"/>
                    </a:solidFill>
                  </a:tcPr>
                </a:tc>
                <a:tc>
                  <a:txBody>
                    <a:bodyPr/>
                    <a:lstStyle/>
                    <a:p>
                      <a:pPr marL="0" marR="0" algn="just">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 </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rgbClr val="C0504D"/>
                      </a:solidFill>
                      <a:prstDash val="solid"/>
                      <a:round/>
                      <a:headEnd type="none" w="med" len="med"/>
                      <a:tailEnd type="none" w="med" len="med"/>
                    </a:lnB>
                    <a:solidFill>
                      <a:srgbClr val="EFD3D2"/>
                    </a:solidFill>
                  </a:tcPr>
                </a:tc>
                <a:tc>
                  <a:txBody>
                    <a:bodyPr/>
                    <a:lstStyle/>
                    <a:p>
                      <a:pPr marL="0" marR="0">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1000 mL</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rgbClr val="C0504D"/>
                      </a:solidFill>
                      <a:prstDash val="solid"/>
                      <a:round/>
                      <a:headEnd type="none" w="med" len="med"/>
                      <a:tailEnd type="none" w="med" len="med"/>
                    </a:lnB>
                    <a:solidFill>
                      <a:srgbClr val="EFD3D2"/>
                    </a:solidFill>
                  </a:tcPr>
                </a:tc>
                <a:tc>
                  <a:txBody>
                    <a:bodyPr/>
                    <a:lstStyle/>
                    <a:p>
                      <a:pPr marL="0" marR="0">
                        <a:lnSpc>
                          <a:spcPct val="115000"/>
                        </a:lnSpc>
                        <a:spcBef>
                          <a:spcPts val="0"/>
                        </a:spcBef>
                        <a:spcAft>
                          <a:spcPts val="0"/>
                        </a:spcAft>
                      </a:pPr>
                      <a:r>
                        <a:rPr lang="en-US" sz="3500" dirty="0">
                          <a:solidFill>
                            <a:srgbClr val="660000"/>
                          </a:solidFill>
                          <a:effectLst/>
                          <a:latin typeface="+mn-lt"/>
                          <a:ea typeface="Calibri" panose="020F0502020204030204" pitchFamily="34" charset="0"/>
                          <a:cs typeface="Calibri" panose="020F0502020204030204" pitchFamily="34" charset="0"/>
                        </a:rPr>
                        <a:t> </a:t>
                      </a:r>
                      <a:endParaRPr lang="en-US" sz="3500" dirty="0">
                        <a:solidFill>
                          <a:srgbClr val="660000"/>
                        </a:solidFill>
                        <a:effectLst/>
                        <a:latin typeface="+mn-lt"/>
                        <a:ea typeface="Calibri" panose="020F0502020204030204" pitchFamily="34" charset="0"/>
                        <a:cs typeface="Times New Roman" panose="02020603050405020304" pitchFamily="18" charset="0"/>
                      </a:endParaRPr>
                    </a:p>
                  </a:txBody>
                  <a:tcPr marL="68789" marR="68789" marT="0" marB="0">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C0504D"/>
                      </a:solidFill>
                      <a:prstDash val="solid"/>
                      <a:round/>
                      <a:headEnd type="none" w="med" len="med"/>
                      <a:tailEnd type="none" w="med" len="med"/>
                    </a:lnB>
                    <a:solidFill>
                      <a:srgbClr val="EFD3D2"/>
                    </a:solidFill>
                  </a:tcPr>
                </a:tc>
                <a:extLst>
                  <a:ext uri="{0D108BD9-81ED-4DB2-BD59-A6C34878D82A}">
                    <a16:rowId xmlns:a16="http://schemas.microsoft.com/office/drawing/2014/main" val="10009"/>
                  </a:ext>
                </a:extLst>
              </a:tr>
            </a:tbl>
          </a:graphicData>
        </a:graphic>
      </p:graphicFrame>
      <p:sp>
        <p:nvSpPr>
          <p:cNvPr id="38" name="Rectangle 37"/>
          <p:cNvSpPr/>
          <p:nvPr/>
        </p:nvSpPr>
        <p:spPr>
          <a:xfrm>
            <a:off x="15645257" y="35717304"/>
            <a:ext cx="4662632" cy="772913"/>
          </a:xfrm>
          <a:prstGeom prst="rect">
            <a:avLst/>
          </a:prstGeom>
        </p:spPr>
        <p:txBody>
          <a:bodyPr wrap="square" lIns="94878" tIns="47439" rIns="94878" bIns="47439">
            <a:spAutoFit/>
          </a:bodyPr>
          <a:lstStyle>
            <a:defPPr>
              <a:defRPr lang="en-US"/>
            </a:defPPr>
            <a:lvl1pPr marL="0" algn="l" defTabSz="4023360" rtl="0" eaLnBrk="1" latinLnBrk="0" hangingPunct="1">
              <a:defRPr sz="7900" kern="1200">
                <a:solidFill>
                  <a:schemeClr val="tx1"/>
                </a:solidFill>
                <a:latin typeface="+mn-lt"/>
                <a:ea typeface="+mn-ea"/>
                <a:cs typeface="+mn-cs"/>
              </a:defRPr>
            </a:lvl1pPr>
            <a:lvl2pPr marL="2011680" algn="l" defTabSz="4023360" rtl="0" eaLnBrk="1" latinLnBrk="0" hangingPunct="1">
              <a:defRPr sz="7900" kern="1200">
                <a:solidFill>
                  <a:schemeClr val="tx1"/>
                </a:solidFill>
                <a:latin typeface="+mn-lt"/>
                <a:ea typeface="+mn-ea"/>
                <a:cs typeface="+mn-cs"/>
              </a:defRPr>
            </a:lvl2pPr>
            <a:lvl3pPr marL="4023360" algn="l" defTabSz="4023360" rtl="0" eaLnBrk="1" latinLnBrk="0" hangingPunct="1">
              <a:defRPr sz="7900" kern="1200">
                <a:solidFill>
                  <a:schemeClr val="tx1"/>
                </a:solidFill>
                <a:latin typeface="+mn-lt"/>
                <a:ea typeface="+mn-ea"/>
                <a:cs typeface="+mn-cs"/>
              </a:defRPr>
            </a:lvl3pPr>
            <a:lvl4pPr marL="6035040" algn="l" defTabSz="4023360" rtl="0" eaLnBrk="1" latinLnBrk="0" hangingPunct="1">
              <a:defRPr sz="7900" kern="1200">
                <a:solidFill>
                  <a:schemeClr val="tx1"/>
                </a:solidFill>
                <a:latin typeface="+mn-lt"/>
                <a:ea typeface="+mn-ea"/>
                <a:cs typeface="+mn-cs"/>
              </a:defRPr>
            </a:lvl4pPr>
            <a:lvl5pPr marL="8046720" algn="l" defTabSz="4023360" rtl="0" eaLnBrk="1" latinLnBrk="0" hangingPunct="1">
              <a:defRPr sz="7900" kern="1200">
                <a:solidFill>
                  <a:schemeClr val="tx1"/>
                </a:solidFill>
                <a:latin typeface="+mn-lt"/>
                <a:ea typeface="+mn-ea"/>
                <a:cs typeface="+mn-cs"/>
              </a:defRPr>
            </a:lvl5pPr>
            <a:lvl6pPr marL="10058400" algn="l" defTabSz="4023360" rtl="0" eaLnBrk="1" latinLnBrk="0" hangingPunct="1">
              <a:defRPr sz="7900" kern="1200">
                <a:solidFill>
                  <a:schemeClr val="tx1"/>
                </a:solidFill>
                <a:latin typeface="+mn-lt"/>
                <a:ea typeface="+mn-ea"/>
                <a:cs typeface="+mn-cs"/>
              </a:defRPr>
            </a:lvl6pPr>
            <a:lvl7pPr marL="12070080" algn="l" defTabSz="4023360" rtl="0" eaLnBrk="1" latinLnBrk="0" hangingPunct="1">
              <a:defRPr sz="7900" kern="1200">
                <a:solidFill>
                  <a:schemeClr val="tx1"/>
                </a:solidFill>
                <a:latin typeface="+mn-lt"/>
                <a:ea typeface="+mn-ea"/>
                <a:cs typeface="+mn-cs"/>
              </a:defRPr>
            </a:lvl7pPr>
            <a:lvl8pPr marL="14081760" algn="l" defTabSz="4023360" rtl="0" eaLnBrk="1" latinLnBrk="0" hangingPunct="1">
              <a:defRPr sz="7900" kern="1200">
                <a:solidFill>
                  <a:schemeClr val="tx1"/>
                </a:solidFill>
                <a:latin typeface="+mn-lt"/>
                <a:ea typeface="+mn-ea"/>
                <a:cs typeface="+mn-cs"/>
              </a:defRPr>
            </a:lvl8pPr>
            <a:lvl9pPr marL="16093440" algn="l" defTabSz="4023360" rtl="0" eaLnBrk="1" latinLnBrk="0" hangingPunct="1">
              <a:defRPr sz="7900" kern="1200">
                <a:solidFill>
                  <a:schemeClr val="tx1"/>
                </a:solidFill>
                <a:latin typeface="+mn-lt"/>
                <a:ea typeface="+mn-ea"/>
                <a:cs typeface="+mn-cs"/>
              </a:defRPr>
            </a:lvl9pPr>
          </a:lstStyle>
          <a:p>
            <a:r>
              <a:rPr lang="en-US" sz="4400" b="1" dirty="0">
                <a:solidFill>
                  <a:srgbClr val="156734"/>
                </a:solidFill>
              </a:rPr>
              <a:t>Partners</a:t>
            </a:r>
          </a:p>
        </p:txBody>
      </p:sp>
      <p:grpSp>
        <p:nvGrpSpPr>
          <p:cNvPr id="41" name="Group 40"/>
          <p:cNvGrpSpPr/>
          <p:nvPr/>
        </p:nvGrpSpPr>
        <p:grpSpPr>
          <a:xfrm>
            <a:off x="15819437" y="38578693"/>
            <a:ext cx="11164986" cy="1572256"/>
            <a:chOff x="18129779" y="38526822"/>
            <a:chExt cx="11131021" cy="1478178"/>
          </a:xfrm>
        </p:grpSpPr>
        <p:pic>
          <p:nvPicPr>
            <p:cNvPr id="42" name="Picture 4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9832096" y="39151293"/>
              <a:ext cx="5029200" cy="853707"/>
            </a:xfrm>
            <a:prstGeom prst="rect">
              <a:avLst/>
            </a:prstGeom>
          </p:spPr>
        </p:pic>
        <p:pic>
          <p:nvPicPr>
            <p:cNvPr id="43" name="Picture 4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603200" y="38797847"/>
              <a:ext cx="3657600" cy="1207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 name="Picture 4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129779" y="38526822"/>
              <a:ext cx="1225021" cy="1433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67" name="Picture 66"/>
          <p:cNvPicPr>
            <a:picLocks noChangeAspect="1"/>
          </p:cNvPicPr>
          <p:nvPr/>
        </p:nvPicPr>
        <p:blipFill>
          <a:blip r:embed="rId10"/>
          <a:stretch>
            <a:fillRect/>
          </a:stretch>
        </p:blipFill>
        <p:spPr>
          <a:xfrm>
            <a:off x="24372525" y="37235043"/>
            <a:ext cx="3761460" cy="1276706"/>
          </a:xfrm>
          <a:prstGeom prst="rect">
            <a:avLst/>
          </a:prstGeom>
        </p:spPr>
      </p:pic>
      <p:pic>
        <p:nvPicPr>
          <p:cNvPr id="68" name="Picture 67"/>
          <p:cNvPicPr>
            <a:picLocks noChangeAspect="1"/>
          </p:cNvPicPr>
          <p:nvPr/>
        </p:nvPicPr>
        <p:blipFill>
          <a:blip r:embed="rId11"/>
          <a:stretch>
            <a:fillRect/>
          </a:stretch>
        </p:blipFill>
        <p:spPr>
          <a:xfrm>
            <a:off x="21370061" y="37217129"/>
            <a:ext cx="2614516" cy="1380422"/>
          </a:xfrm>
          <a:prstGeom prst="rect">
            <a:avLst/>
          </a:prstGeom>
        </p:spPr>
      </p:pic>
      <p:pic>
        <p:nvPicPr>
          <p:cNvPr id="1027" name="Picture 3" descr="C:\Users\User\Desktop\All\All sub\Government logo.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939961" y="36625915"/>
            <a:ext cx="1531408" cy="177321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User\Desktop\Eveline's photos\Massam's family\TOSHIBA\Fliers IITA\IITA Logo.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7859317" y="36996833"/>
            <a:ext cx="3122796" cy="169653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07960" y="14843919"/>
            <a:ext cx="11382478" cy="11320030"/>
          </a:xfrm>
          <a:prstGeom prst="rect">
            <a:avLst/>
          </a:prstGeom>
        </p:spPr>
      </p:pic>
      <p:sp>
        <p:nvSpPr>
          <p:cNvPr id="9" name="Rectangle 8">
            <a:extLst>
              <a:ext uri="{FF2B5EF4-FFF2-40B4-BE49-F238E27FC236}">
                <a16:creationId xmlns:a16="http://schemas.microsoft.com/office/drawing/2014/main" id="{6BF9D089-271F-B44F-99DD-BF1FE63098C4}"/>
              </a:ext>
            </a:extLst>
          </p:cNvPr>
          <p:cNvSpPr/>
          <p:nvPr/>
        </p:nvSpPr>
        <p:spPr>
          <a:xfrm>
            <a:off x="6772795" y="5403710"/>
            <a:ext cx="15132050" cy="1169551"/>
          </a:xfrm>
          <a:prstGeom prst="rect">
            <a:avLst/>
          </a:prstGeom>
        </p:spPr>
        <p:txBody>
          <a:bodyPr>
            <a:spAutoFit/>
          </a:bodyPr>
          <a:lstStyle/>
          <a:p>
            <a:pPr algn="ctr"/>
            <a:r>
              <a:rPr lang="en-US" sz="3500" dirty="0"/>
              <a:t>Christopher Mutungi</a:t>
            </a:r>
            <a:r>
              <a:rPr lang="en-US" sz="3500" baseline="30000" dirty="0"/>
              <a:t>1</a:t>
            </a:r>
            <a:r>
              <a:rPr lang="en-US" sz="3500" dirty="0"/>
              <a:t>, Audifas Gasper</a:t>
            </a:r>
            <a:r>
              <a:rPr lang="en-US" sz="3500" baseline="30000" dirty="0"/>
              <a:t>1</a:t>
            </a:r>
            <a:r>
              <a:rPr lang="en-US" sz="3500" dirty="0"/>
              <a:t>, Mateete Bekunda</a:t>
            </a:r>
            <a:r>
              <a:rPr lang="en-US" sz="3500" baseline="30000" dirty="0"/>
              <a:t>1</a:t>
            </a:r>
            <a:r>
              <a:rPr lang="en-US" sz="3500" dirty="0"/>
              <a:t> and Adebayo Abass</a:t>
            </a:r>
            <a:r>
              <a:rPr lang="en-US" sz="3500" baseline="30000" dirty="0"/>
              <a:t>1</a:t>
            </a:r>
          </a:p>
          <a:p>
            <a:pPr algn="ctr"/>
            <a:r>
              <a:rPr lang="en-US" sz="3500" baseline="30000" dirty="0"/>
              <a:t>1</a:t>
            </a:r>
            <a:r>
              <a:rPr lang="en-US" sz="3500" dirty="0"/>
              <a:t>International Institute of Tropical Agriculture (IITA)</a:t>
            </a:r>
          </a:p>
        </p:txBody>
      </p:sp>
      <p:pic>
        <p:nvPicPr>
          <p:cNvPr id="45" name="Picture 44">
            <a:extLst>
              <a:ext uri="{FF2B5EF4-FFF2-40B4-BE49-F238E27FC236}">
                <a16:creationId xmlns:a16="http://schemas.microsoft.com/office/drawing/2014/main" id="{8B3255E3-E3D8-DC41-B0E3-E96B31681BEB}"/>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7936778" y="24759769"/>
            <a:ext cx="7936132" cy="4657223"/>
          </a:xfrm>
          <a:prstGeom prst="rect">
            <a:avLst/>
          </a:prstGeom>
        </p:spPr>
      </p:pic>
      <p:pic>
        <p:nvPicPr>
          <p:cNvPr id="46" name="Picture 45">
            <a:extLst>
              <a:ext uri="{FF2B5EF4-FFF2-40B4-BE49-F238E27FC236}">
                <a16:creationId xmlns:a16="http://schemas.microsoft.com/office/drawing/2014/main" id="{BBF94910-666C-DC4C-AA59-DB9BD0D446D6}"/>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6776868" y="30780611"/>
            <a:ext cx="11159542" cy="4426211"/>
          </a:xfrm>
          <a:prstGeom prst="rect">
            <a:avLst/>
          </a:prstGeom>
        </p:spPr>
      </p:pic>
      <p:sp>
        <p:nvSpPr>
          <p:cNvPr id="47" name="Right Arrow 46">
            <a:extLst>
              <a:ext uri="{FF2B5EF4-FFF2-40B4-BE49-F238E27FC236}">
                <a16:creationId xmlns:a16="http://schemas.microsoft.com/office/drawing/2014/main" id="{8D89F679-3555-344A-8B3E-06C95B2BD113}"/>
              </a:ext>
            </a:extLst>
          </p:cNvPr>
          <p:cNvSpPr/>
          <p:nvPr/>
        </p:nvSpPr>
        <p:spPr>
          <a:xfrm rot="5400000">
            <a:off x="21496958" y="29663533"/>
            <a:ext cx="1023980" cy="8705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91683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1407</TotalTime>
  <Words>423</Words>
  <Application>Microsoft Macintosh PowerPoint</Application>
  <PresentationFormat>Custom</PresentationFormat>
  <Paragraphs>72</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Arial Narrow</vt:lpstr>
      <vt:lpstr>Calibri</vt:lpstr>
      <vt:lpstr>Office Theme</vt:lpstr>
      <vt:lpstr>PowerPoint Presentation</vt:lpstr>
    </vt:vector>
  </TitlesOfParts>
  <Company>ILRI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Habtamu, Apollo (ILRI)</dc:creator>
  <cp:lastModifiedBy>Odhong, Jonathan (IITA)</cp:lastModifiedBy>
  <cp:revision>423</cp:revision>
  <cp:lastPrinted>2016-02-15T06:58:13Z</cp:lastPrinted>
  <dcterms:created xsi:type="dcterms:W3CDTF">2013-04-15T13:48:47Z</dcterms:created>
  <dcterms:modified xsi:type="dcterms:W3CDTF">2019-11-15T13:02:44Z</dcterms:modified>
</cp:coreProperties>
</file>