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1"/>
  </p:notesMasterIdLst>
  <p:handoutMasterIdLst>
    <p:handoutMasterId r:id="rId12"/>
  </p:handoutMasterIdLst>
  <p:sldIdLst>
    <p:sldId id="639" r:id="rId5"/>
    <p:sldId id="650" r:id="rId6"/>
    <p:sldId id="651" r:id="rId7"/>
    <p:sldId id="652" r:id="rId8"/>
    <p:sldId id="653" r:id="rId9"/>
    <p:sldId id="654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6100"/>
    <a:srgbClr val="000000"/>
    <a:srgbClr val="99D99C"/>
    <a:srgbClr val="79CD7D"/>
    <a:srgbClr val="53672B"/>
    <a:srgbClr val="749882"/>
    <a:srgbClr val="738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324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1852E84D-20E4-492C-A08D-5556568C5F87}" type="datetimeFigureOut">
              <a:rPr lang="de-CH" smtClean="0"/>
              <a:t>01.10.2019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0A57C43-AF24-400A-B7B5-7ACF9A012BE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8122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0E560CF4-7A56-4CD1-9740-C3F89E41847B}" type="datetimeFigureOut">
              <a:rPr lang="en-GB" smtClean="0"/>
              <a:pPr/>
              <a:t>01/10/2019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8054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2573ADB7-77CD-4ED1-89B6-CB5F692F9ED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93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3ADB7-77CD-4ED1-89B6-CB5F692F9ED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03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FF36A3-CD41-4283-8367-0402E1698230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AF2FD-B4D4-459F-9F64-40B2C815375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755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9AF47F-F0F9-4E10-947A-6086F3B05731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8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056A91-D9C1-4944-9AB4-5828BEB109E5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34DA5-D066-4640-B729-2BCF7A5591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3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476672"/>
            <a:ext cx="1097280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Courier New" pitchFamily="49" charset="0"/>
              <a:buChar char="o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016DB-E62E-4E90-AA75-A1507ED9A69F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189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12C9BCDF-3CA1-4651-8BDE-22ACF8FA35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640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0FE67D-8904-48B3-B50F-060C9532040C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6A03-612F-4D95-B410-9E69DD4A8B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2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4A272F-7611-4851-9383-78E23238DA56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22A812-5C60-4998-B9C2-79BC78EEE21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0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3392" y="332656"/>
            <a:ext cx="10972800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C791E-8266-4735-AC9F-3E4580BDF662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2B1A3-7A46-4A1B-939E-E22AFA7D7A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624417" y="188913"/>
            <a:ext cx="10972800" cy="792162"/>
          </a:xfrm>
          <a:prstGeom prst="round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anchor="ctr">
            <a:normAutofit/>
          </a:bodyPr>
          <a:lstStyle>
            <a:lvl1pPr>
              <a:defRPr sz="2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en-US" sz="2800">
                <a:solidFill>
                  <a:srgbClr val="9BBB59">
                    <a:lumMod val="75000"/>
                  </a:srgbClr>
                </a:solidFill>
                <a:latin typeface="Trebuchet MS"/>
                <a:ea typeface="ＭＳ Ｐゴシック" panose="020B0600070205080204" pitchFamily="34" charset="-128"/>
              </a:rPr>
              <a:t>Click to edit Master title style</a:t>
            </a:r>
            <a:endParaRPr lang="en-US" sz="2800" dirty="0">
              <a:solidFill>
                <a:srgbClr val="9BBB59">
                  <a:lumMod val="75000"/>
                </a:srgbClr>
              </a:solidFill>
              <a:latin typeface="Trebuchet MS"/>
              <a:ea typeface="ＭＳ Ｐゴシック" panose="020B0600070205080204" pitchFamily="34" charset="-128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476D52-9E39-49EE-9088-A6EE2D8843C4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9CDD4-10E5-446F-9633-96E01BA4EEA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4B28927-91D8-AB43-973D-CC161BA8D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332656"/>
            <a:ext cx="8828105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rgbClr val="53672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6BD431-B720-4740-82BC-63CEACD6E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auto">
          <a:xfrm>
            <a:off x="7315200" y="3641725"/>
            <a:ext cx="4876800" cy="3216275"/>
          </a:xfrm>
          <a:custGeom>
            <a:avLst/>
            <a:gdLst>
              <a:gd name="connsiteX0" fmla="*/ 0 w 4876800"/>
              <a:gd name="connsiteY0" fmla="*/ 0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0 w 4876800"/>
              <a:gd name="connsiteY4" fmla="*/ 0 h 3216275"/>
              <a:gd name="connsiteX0" fmla="*/ 812800 w 4876800"/>
              <a:gd name="connsiteY0" fmla="*/ 7815 h 3216275"/>
              <a:gd name="connsiteX1" fmla="*/ 4876800 w 4876800"/>
              <a:gd name="connsiteY1" fmla="*/ 0 h 3216275"/>
              <a:gd name="connsiteX2" fmla="*/ 4876800 w 4876800"/>
              <a:gd name="connsiteY2" fmla="*/ 3216275 h 3216275"/>
              <a:gd name="connsiteX3" fmla="*/ 0 w 4876800"/>
              <a:gd name="connsiteY3" fmla="*/ 3216275 h 3216275"/>
              <a:gd name="connsiteX4" fmla="*/ 812800 w 4876800"/>
              <a:gd name="connsiteY4" fmla="*/ 7815 h 321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3216275">
                <a:moveTo>
                  <a:pt x="812800" y="7815"/>
                </a:moveTo>
                <a:lnTo>
                  <a:pt x="4876800" y="0"/>
                </a:lnTo>
                <a:lnTo>
                  <a:pt x="4876800" y="3216275"/>
                </a:lnTo>
                <a:lnTo>
                  <a:pt x="0" y="3216275"/>
                </a:lnTo>
                <a:lnTo>
                  <a:pt x="812800" y="781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00F8563-4469-5643-BC5E-C67DB6A3B4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auto">
          <a:xfrm>
            <a:off x="8144117" y="0"/>
            <a:ext cx="4047881" cy="3571631"/>
          </a:xfrm>
          <a:custGeom>
            <a:avLst/>
            <a:gdLst>
              <a:gd name="connsiteX0" fmla="*/ 0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0 w 4071327"/>
              <a:gd name="connsiteY4" fmla="*/ 0 h 3571631"/>
              <a:gd name="connsiteX0" fmla="*/ 937846 w 4071327"/>
              <a:gd name="connsiteY0" fmla="*/ 0 h 3571631"/>
              <a:gd name="connsiteX1" fmla="*/ 4071327 w 4071327"/>
              <a:gd name="connsiteY1" fmla="*/ 0 h 3571631"/>
              <a:gd name="connsiteX2" fmla="*/ 4071327 w 4071327"/>
              <a:gd name="connsiteY2" fmla="*/ 3571631 h 3571631"/>
              <a:gd name="connsiteX3" fmla="*/ 0 w 4071327"/>
              <a:gd name="connsiteY3" fmla="*/ 3571631 h 3571631"/>
              <a:gd name="connsiteX4" fmla="*/ 937846 w 4071327"/>
              <a:gd name="connsiteY4" fmla="*/ 0 h 3571631"/>
              <a:gd name="connsiteX0" fmla="*/ 914400 w 4047881"/>
              <a:gd name="connsiteY0" fmla="*/ 0 h 3571631"/>
              <a:gd name="connsiteX1" fmla="*/ 4047881 w 4047881"/>
              <a:gd name="connsiteY1" fmla="*/ 0 h 3571631"/>
              <a:gd name="connsiteX2" fmla="*/ 4047881 w 4047881"/>
              <a:gd name="connsiteY2" fmla="*/ 3571631 h 3571631"/>
              <a:gd name="connsiteX3" fmla="*/ 0 w 4047881"/>
              <a:gd name="connsiteY3" fmla="*/ 3571631 h 3571631"/>
              <a:gd name="connsiteX4" fmla="*/ 914400 w 4047881"/>
              <a:gd name="connsiteY4" fmla="*/ 0 h 3571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7881" h="3571631">
                <a:moveTo>
                  <a:pt x="914400" y="0"/>
                </a:moveTo>
                <a:lnTo>
                  <a:pt x="4047881" y="0"/>
                </a:lnTo>
                <a:lnTo>
                  <a:pt x="4047881" y="3571631"/>
                </a:lnTo>
                <a:lnTo>
                  <a:pt x="0" y="3571631"/>
                </a:lnTo>
                <a:lnTo>
                  <a:pt x="91440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3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08ECED-7C6B-8445-943A-06B14CC673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15721" y="-8312"/>
            <a:ext cx="4876280" cy="6866312"/>
          </a:xfrm>
          <a:custGeom>
            <a:avLst/>
            <a:gdLst>
              <a:gd name="connsiteX0" fmla="*/ 0 w 3812251"/>
              <a:gd name="connsiteY0" fmla="*/ 0 h 6858000"/>
              <a:gd name="connsiteX1" fmla="*/ 3812251 w 3812251"/>
              <a:gd name="connsiteY1" fmla="*/ 0 h 6858000"/>
              <a:gd name="connsiteX2" fmla="*/ 3812251 w 3812251"/>
              <a:gd name="connsiteY2" fmla="*/ 6858000 h 6858000"/>
              <a:gd name="connsiteX3" fmla="*/ 0 w 3812251"/>
              <a:gd name="connsiteY3" fmla="*/ 6858000 h 6858000"/>
              <a:gd name="connsiteX4" fmla="*/ 0 w 3812251"/>
              <a:gd name="connsiteY4" fmla="*/ 0 h 6858000"/>
              <a:gd name="connsiteX0" fmla="*/ 1720734 w 5532985"/>
              <a:gd name="connsiteY0" fmla="*/ 0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1720734 w 5532985"/>
              <a:gd name="connsiteY4" fmla="*/ 0 h 6858000"/>
              <a:gd name="connsiteX0" fmla="*/ 2435628 w 5532985"/>
              <a:gd name="connsiteY0" fmla="*/ 24938 h 6858000"/>
              <a:gd name="connsiteX1" fmla="*/ 5532985 w 5532985"/>
              <a:gd name="connsiteY1" fmla="*/ 0 h 6858000"/>
              <a:gd name="connsiteX2" fmla="*/ 5532985 w 5532985"/>
              <a:gd name="connsiteY2" fmla="*/ 6858000 h 6858000"/>
              <a:gd name="connsiteX3" fmla="*/ 0 w 5532985"/>
              <a:gd name="connsiteY3" fmla="*/ 6849687 h 6858000"/>
              <a:gd name="connsiteX4" fmla="*/ 2435628 w 5532985"/>
              <a:gd name="connsiteY4" fmla="*/ 24938 h 6858000"/>
              <a:gd name="connsiteX0" fmla="*/ 1778923 w 4876280"/>
              <a:gd name="connsiteY0" fmla="*/ 24938 h 6858000"/>
              <a:gd name="connsiteX1" fmla="*/ 4876280 w 4876280"/>
              <a:gd name="connsiteY1" fmla="*/ 0 h 6858000"/>
              <a:gd name="connsiteX2" fmla="*/ 4876280 w 4876280"/>
              <a:gd name="connsiteY2" fmla="*/ 6858000 h 6858000"/>
              <a:gd name="connsiteX3" fmla="*/ 0 w 4876280"/>
              <a:gd name="connsiteY3" fmla="*/ 6849687 h 6858000"/>
              <a:gd name="connsiteX4" fmla="*/ 1778923 w 4876280"/>
              <a:gd name="connsiteY4" fmla="*/ 24938 h 6858000"/>
              <a:gd name="connsiteX0" fmla="*/ 1737359 w 4876280"/>
              <a:gd name="connsiteY0" fmla="*/ 0 h 6866312"/>
              <a:gd name="connsiteX1" fmla="*/ 4876280 w 4876280"/>
              <a:gd name="connsiteY1" fmla="*/ 8312 h 6866312"/>
              <a:gd name="connsiteX2" fmla="*/ 4876280 w 4876280"/>
              <a:gd name="connsiteY2" fmla="*/ 6866312 h 6866312"/>
              <a:gd name="connsiteX3" fmla="*/ 0 w 4876280"/>
              <a:gd name="connsiteY3" fmla="*/ 6857999 h 6866312"/>
              <a:gd name="connsiteX4" fmla="*/ 1737359 w 4876280"/>
              <a:gd name="connsiteY4" fmla="*/ 0 h 686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280" h="6866312">
                <a:moveTo>
                  <a:pt x="1737359" y="0"/>
                </a:moveTo>
                <a:lnTo>
                  <a:pt x="4876280" y="8312"/>
                </a:lnTo>
                <a:lnTo>
                  <a:pt x="4876280" y="6866312"/>
                </a:lnTo>
                <a:lnTo>
                  <a:pt x="0" y="6857999"/>
                </a:lnTo>
                <a:lnTo>
                  <a:pt x="173735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62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48EC57-F297-41D0-81D8-E716D85C86C9}" type="datetime1">
              <a:rPr lang="en-US" altLang="en-US" smtClean="0"/>
              <a:pPr/>
              <a:t>10/1/2019</a:t>
            </a:fld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A5A5-520D-40B4-A062-7F2F4AE2E0C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15741"/>
            <a:ext cx="3860800" cy="502574"/>
          </a:xfrm>
        </p:spPr>
        <p:txBody>
          <a:bodyPr/>
          <a:lstStyle>
            <a:lvl1pPr>
              <a:defRPr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en-US" dirty="0"/>
              <a:t>Sixth Multi-stakeholder Partnership (MSP) meeting </a:t>
            </a:r>
          </a:p>
          <a:p>
            <a:pPr>
              <a:defRPr/>
            </a:pPr>
            <a:r>
              <a:rPr lang="en-US" dirty="0"/>
              <a:t>Panama 20-23 June 2016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95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0"/>
            <a:ext cx="109728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 example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FC3761-0247-4A0C-9BD5-632166878007}" type="datetime1">
              <a:rPr lang="en-US" altLang="en-US" smtClean="0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10/1/2019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5318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Sixth Multi-stakeholder Partnership (MSP) meeting  Panama 20-23 June 2016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53189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Georgia" panose="020405020504050203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054CDD-4CE3-40C0-8AFF-1F5CBDEA0CA1}" type="slidenum">
              <a:rPr lang="en-US" altLang="en-US"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846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2" r:id="rId7"/>
    <p:sldLayoutId id="2147483683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rebuchet MS" pitchFamily="34" charset="0"/>
          <a:ea typeface="ＭＳ Ｐゴシック" panose="020B0600070205080204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436" y="5644834"/>
            <a:ext cx="5024175" cy="5098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59" y="182951"/>
            <a:ext cx="4532672" cy="94026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D2396F0F-7857-403D-AC0E-A6B135493E8D}"/>
              </a:ext>
            </a:extLst>
          </p:cNvPr>
          <p:cNvSpPr txBox="1">
            <a:spLocks/>
          </p:cNvSpPr>
          <p:nvPr/>
        </p:nvSpPr>
        <p:spPr bwMode="auto">
          <a:xfrm>
            <a:off x="491710" y="3847781"/>
            <a:ext cx="11208580" cy="15075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txBody>
          <a:bodyPr anchor="ctr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53672B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rebuchet MS" pitchFamily="34" charset="0"/>
                <a:ea typeface="MS PGothic" panose="020B0600070205080204" pitchFamily="34" charset="-128"/>
                <a:cs typeface="MS PGothic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en-GB" sz="2000" b="1" dirty="0"/>
              <a:t>Lightning presentation at a parallel session, 9th Multi-Stakeholder Partnership Meeting of the Global Agenda for Sustainable Livestock, Manhattan, Kansas</a:t>
            </a:r>
            <a:r>
              <a:rPr lang="en-GB" sz="2000" b="1"/>
              <a:t>, 9-12 </a:t>
            </a:r>
            <a:r>
              <a:rPr lang="en-GB" sz="2000" b="1" dirty="0"/>
              <a:t>September 2019</a:t>
            </a:r>
          </a:p>
        </p:txBody>
      </p:sp>
      <p:sp>
        <p:nvSpPr>
          <p:cNvPr id="12" name="Rechteck 2">
            <a:extLst>
              <a:ext uri="{FF2B5EF4-FFF2-40B4-BE49-F238E27FC236}">
                <a16:creationId xmlns:a16="http://schemas.microsoft.com/office/drawing/2014/main" id="{BC8C0300-E2FC-42E2-96CF-F19B6E44341D}"/>
              </a:ext>
            </a:extLst>
          </p:cNvPr>
          <p:cNvSpPr/>
          <p:nvPr/>
        </p:nvSpPr>
        <p:spPr>
          <a:xfrm>
            <a:off x="491710" y="1724123"/>
            <a:ext cx="111879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Improving collaboration between research </a:t>
            </a:r>
            <a:r>
              <a:rPr lang="en-GB" sz="2800">
                <a:solidFill>
                  <a:schemeClr val="accent3">
                    <a:lumMod val="75000"/>
                  </a:schemeClr>
                </a:solidFill>
              </a:rPr>
              <a:t>and the private </a:t>
            </a:r>
            <a:r>
              <a:rPr lang="en-GB" sz="2800" dirty="0">
                <a:solidFill>
                  <a:schemeClr val="accent3">
                    <a:lumMod val="75000"/>
                  </a:schemeClr>
                </a:solidFill>
              </a:rPr>
              <a:t>sector to accelerate livestock innovation for sustainability into use: EMBRAPA experiences with sustainable partnerships</a:t>
            </a:r>
          </a:p>
          <a:p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Fabiana Villa Alves, </a:t>
            </a:r>
            <a:r>
              <a:rPr lang="pt-BR" sz="2000" dirty="0">
                <a:solidFill>
                  <a:schemeClr val="accent3">
                    <a:lumMod val="75000"/>
                  </a:schemeClr>
                </a:solidFill>
              </a:rPr>
              <a:t>Empresa Brasileira de Pesquisa Agropecuária</a:t>
            </a:r>
            <a:endParaRPr lang="en-GB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08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Introducing me!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Who I am</a:t>
            </a:r>
          </a:p>
          <a:p>
            <a:pPr lvl="1"/>
            <a:r>
              <a:rPr lang="de-CH" b="1" dirty="0"/>
              <a:t>FABIANA VILLA ALVES</a:t>
            </a:r>
          </a:p>
          <a:p>
            <a:r>
              <a:rPr lang="de-CH" dirty="0"/>
              <a:t>My organization</a:t>
            </a:r>
          </a:p>
          <a:p>
            <a:pPr lvl="1"/>
            <a:r>
              <a:rPr lang="de-CH" b="1" dirty="0"/>
              <a:t>Brazilian Agricultural Research Corporation (Embrapa) / </a:t>
            </a:r>
            <a:r>
              <a:rPr lang="en-US" b="1" dirty="0"/>
              <a:t>Brazilian Ministry of Agriculture, Livestock, and Food Supply</a:t>
            </a:r>
            <a:endParaRPr lang="de-CH" b="1" dirty="0"/>
          </a:p>
          <a:p>
            <a:r>
              <a:rPr lang="de-CH" dirty="0"/>
              <a:t>What my organization does related to public-private partnerships to deliver research innovation for sustainable livestock systems</a:t>
            </a:r>
          </a:p>
          <a:p>
            <a:pPr lvl="1"/>
            <a:r>
              <a:rPr lang="en-US" dirty="0"/>
              <a:t>We are a technological innovation enterprise focused on generating knowledge and technology for Brazilian agriculture, through </a:t>
            </a:r>
            <a:r>
              <a:rPr lang="en-US" b="1" dirty="0"/>
              <a:t>Technology Transfer </a:t>
            </a:r>
            <a:r>
              <a:rPr lang="en-US" dirty="0"/>
              <a:t>(TT), </a:t>
            </a:r>
            <a:r>
              <a:rPr lang="en-US" b="1" dirty="0"/>
              <a:t>Knowledge Exchange</a:t>
            </a:r>
            <a:r>
              <a:rPr lang="en-US" dirty="0"/>
              <a:t> and </a:t>
            </a:r>
            <a:r>
              <a:rPr lang="en-US" b="1" dirty="0"/>
              <a:t>Collective Knowledge-Building</a:t>
            </a:r>
            <a:endParaRPr lang="de-CH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2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/>
              <a:t>Embrapa</a:t>
            </a:r>
            <a:r>
              <a:rPr lang="pt-BR" dirty="0"/>
              <a:t> </a:t>
            </a:r>
            <a:r>
              <a:rPr lang="en-US" b="1" dirty="0"/>
              <a:t>Technology Transfer</a:t>
            </a:r>
            <a:r>
              <a:rPr lang="pt-BR" dirty="0"/>
              <a:t>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900" y="1015958"/>
            <a:ext cx="5274128" cy="506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764" y="970691"/>
            <a:ext cx="4215541" cy="322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179" y="3755572"/>
            <a:ext cx="4050147" cy="303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69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Public-private partnership Embrapa – Marfrig Foods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215" y="1264036"/>
            <a:ext cx="5716385" cy="4525963"/>
          </a:xfrm>
        </p:spPr>
        <p:txBody>
          <a:bodyPr/>
          <a:lstStyle/>
          <a:p>
            <a:r>
              <a:rPr lang="de-CH" dirty="0"/>
              <a:t>Carbon Neutral Brazilian Beef and Low Carbon Brazilian Beef</a:t>
            </a:r>
          </a:p>
          <a:p>
            <a:r>
              <a:rPr lang="en-US" dirty="0"/>
              <a:t>Strategic Alliance for Technology Development and Value Added to Agricultural Chain Products and Services</a:t>
            </a:r>
            <a:r>
              <a:rPr lang="pt-BR" dirty="0"/>
              <a:t> </a:t>
            </a:r>
            <a:endParaRPr lang="de-CH" dirty="0"/>
          </a:p>
          <a:p>
            <a:r>
              <a:rPr lang="de-CH" dirty="0"/>
              <a:t>How was it successful? </a:t>
            </a:r>
          </a:p>
          <a:p>
            <a:pPr lvl="1"/>
            <a:r>
              <a:rPr lang="en-US" dirty="0"/>
              <a:t>Technical and Financial Cooperation Agreement</a:t>
            </a:r>
          </a:p>
          <a:p>
            <a:pPr lvl="1"/>
            <a:r>
              <a:rPr lang="en-US" dirty="0"/>
              <a:t>Commercial License Agreement for jointly developed technology solutions</a:t>
            </a:r>
            <a:endParaRPr lang="de-CH" dirty="0"/>
          </a:p>
          <a:p>
            <a:r>
              <a:rPr lang="de-CH" dirty="0"/>
              <a:t>Why? </a:t>
            </a:r>
          </a:p>
          <a:p>
            <a:pPr lvl="1"/>
            <a:r>
              <a:rPr lang="de-CH" dirty="0"/>
              <a:t>high impact research theme</a:t>
            </a:r>
          </a:p>
          <a:p>
            <a:pPr lvl="1"/>
            <a:r>
              <a:rPr lang="de-CH" dirty="0"/>
              <a:t>commercial brand based on scientific findings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824310"/>
            <a:ext cx="5965548" cy="39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m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35790" y="2150064"/>
            <a:ext cx="1182057" cy="118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Resultado de imagem para marfrig 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7892" y="2141675"/>
            <a:ext cx="1592413" cy="119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Users\Fabiana\patentes\SELO CCZ\logo ingles corrigid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78610" y="3115496"/>
            <a:ext cx="754181" cy="82693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2312" y="3111603"/>
            <a:ext cx="736419" cy="83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000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Public-private partnership Embrapa – «Another </a:t>
            </a:r>
            <a:r>
              <a:rPr lang="pt-BR" dirty="0" err="1"/>
              <a:t>food</a:t>
            </a:r>
            <a:r>
              <a:rPr lang="pt-BR" dirty="0"/>
              <a:t> </a:t>
            </a:r>
            <a:r>
              <a:rPr lang="pt-BR" dirty="0" err="1"/>
              <a:t>processing</a:t>
            </a:r>
            <a:r>
              <a:rPr lang="pt-BR" dirty="0"/>
              <a:t> </a:t>
            </a:r>
            <a:r>
              <a:rPr lang="pt-BR" dirty="0" err="1"/>
              <a:t>company</a:t>
            </a:r>
            <a:r>
              <a:rPr lang="pt-BR" dirty="0"/>
              <a:t>”</a:t>
            </a:r>
            <a:r>
              <a:rPr lang="de-CH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Carbon Neutral Brazilian Beef and Low Carbon Brazilian Beef</a:t>
            </a:r>
          </a:p>
          <a:p>
            <a:r>
              <a:rPr lang="en-US" dirty="0"/>
              <a:t>Strategic Alliance for Technology Development and Value Added to Agricultural Chain Products and Services</a:t>
            </a:r>
          </a:p>
          <a:p>
            <a:r>
              <a:rPr lang="de-CH" dirty="0"/>
              <a:t>How didn’t it work so well?</a:t>
            </a:r>
          </a:p>
          <a:p>
            <a:pPr lvl="1"/>
            <a:r>
              <a:rPr lang="de-CH" dirty="0"/>
              <a:t>Several meetings and no concrete action</a:t>
            </a:r>
          </a:p>
          <a:p>
            <a:pPr lvl="1"/>
            <a:r>
              <a:rPr lang="de-CH" dirty="0"/>
              <a:t>«Jealousy»</a:t>
            </a:r>
          </a:p>
          <a:p>
            <a:r>
              <a:rPr lang="de-CH" dirty="0"/>
              <a:t>Why? </a:t>
            </a:r>
          </a:p>
          <a:p>
            <a:pPr lvl="1"/>
            <a:r>
              <a:rPr lang="de-CH" dirty="0"/>
              <a:t>Bureaucracy</a:t>
            </a:r>
          </a:p>
          <a:p>
            <a:pPr lvl="1"/>
            <a:r>
              <a:rPr lang="de-CH" dirty="0"/>
              <a:t>Poor strategic 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09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AE8A1-3D55-40F3-9899-5CD9372B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498" y="490119"/>
            <a:ext cx="10972800" cy="504056"/>
          </a:xfrm>
        </p:spPr>
        <p:txBody>
          <a:bodyPr>
            <a:normAutofit fontScale="90000"/>
          </a:bodyPr>
          <a:lstStyle/>
          <a:p>
            <a:r>
              <a:rPr lang="de-CH" dirty="0"/>
              <a:t>My ‘gems’ of advice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10BDD-FFD0-493A-92EB-9A6E54A75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For investors</a:t>
            </a:r>
          </a:p>
          <a:p>
            <a:pPr marL="457200" lvl="1" indent="0">
              <a:buNone/>
            </a:pPr>
            <a:r>
              <a:rPr lang="de-CH" dirty="0"/>
              <a:t>Look for reliable partners and believe in them!</a:t>
            </a:r>
          </a:p>
          <a:p>
            <a:pPr marL="457200" lvl="1" indent="0">
              <a:buNone/>
            </a:pPr>
            <a:endParaRPr lang="de-CH" dirty="0"/>
          </a:p>
          <a:p>
            <a:r>
              <a:rPr lang="de-CH" dirty="0"/>
              <a:t>For implementers</a:t>
            </a:r>
          </a:p>
          <a:p>
            <a:pPr marL="457200" lvl="1" indent="0">
              <a:buNone/>
            </a:pPr>
            <a:r>
              <a:rPr lang="en-US" dirty="0"/>
              <a:t>Choose a product/ program with a strong «story telling» 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5097949" y="6400484"/>
            <a:ext cx="2029968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#</a:t>
            </a:r>
            <a:r>
              <a:rPr lang="en-GB" dirty="0" err="1">
                <a:solidFill>
                  <a:schemeClr val="accent5"/>
                </a:solidFill>
              </a:rPr>
              <a:t>LivestockAgenda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964" y="21717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730578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5EE2F81B283B4DA76825726DF86711" ma:contentTypeVersion="10" ma:contentTypeDescription="Create a new document." ma:contentTypeScope="" ma:versionID="3941ed24f0a6b0fc5dc2bc39b5e54899">
  <xsd:schema xmlns:xsd="http://www.w3.org/2001/XMLSchema" xmlns:xs="http://www.w3.org/2001/XMLSchema" xmlns:p="http://schemas.microsoft.com/office/2006/metadata/properties" xmlns:ns1="http://schemas.microsoft.com/sharepoint/v3" xmlns:ns2="96cda1e5-0e99-4c39-b38a-219fe6c6b62c" xmlns:ns3="7c5802ef-0258-4009-a14c-3eaa85c367ab" targetNamespace="http://schemas.microsoft.com/office/2006/metadata/properties" ma:root="true" ma:fieldsID="2fdb77007396d90b29806db4b5178fe4" ns1:_="" ns2:_="" ns3:_="">
    <xsd:import namespace="http://schemas.microsoft.com/sharepoint/v3"/>
    <xsd:import namespace="96cda1e5-0e99-4c39-b38a-219fe6c6b62c"/>
    <xsd:import namespace="7c5802ef-0258-4009-a14c-3eaa85c367a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cda1e5-0e99-4c39-b38a-219fe6c6b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5802ef-0258-4009-a14c-3eaa85c367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FB045E-83F8-40CA-8E2E-962B867ED9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6cda1e5-0e99-4c39-b38a-219fe6c6b62c"/>
    <ds:schemaRef ds:uri="7c5802ef-0258-4009-a14c-3eaa85c36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A88395-D27C-4F99-AF72-E61FAB2B9BBF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purl.org/dc/elements/1.1/"/>
    <ds:schemaRef ds:uri="7c5802ef-0258-4009-a14c-3eaa85c367ab"/>
    <ds:schemaRef ds:uri="96cda1e5-0e99-4c39-b38a-219fe6c6b62c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1DE7E37-43DB-4A0D-A429-0DCC7C671A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11614</TotalTime>
  <Words>283</Words>
  <Application>Microsoft Office PowerPoint</Application>
  <PresentationFormat>Widescreen</PresentationFormat>
  <Paragraphs>41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Georgia</vt:lpstr>
      <vt:lpstr>Trebuchet MS</vt:lpstr>
      <vt:lpstr>Wingdings</vt:lpstr>
      <vt:lpstr>2_Office Theme</vt:lpstr>
      <vt:lpstr>PowerPoint Presentation</vt:lpstr>
      <vt:lpstr>Introducing me!</vt:lpstr>
      <vt:lpstr>Embrapa Technology Transfer </vt:lpstr>
      <vt:lpstr>Public-private partnership Embrapa – Marfrig Foods</vt:lpstr>
      <vt:lpstr>Public-private partnership Embrapa – «Another food processing company” </vt:lpstr>
      <vt:lpstr>My ‘gems’ of advice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Henning</dc:title>
  <dc:creator>Cristiana Giovannini (AGAL)</dc:creator>
  <cp:lastModifiedBy>Mulat, Bizuwork (ILRI)</cp:lastModifiedBy>
  <cp:revision>505</cp:revision>
  <cp:lastPrinted>2018-09-29T08:45:34Z</cp:lastPrinted>
  <dcterms:created xsi:type="dcterms:W3CDTF">2016-02-22T09:09:00Z</dcterms:created>
  <dcterms:modified xsi:type="dcterms:W3CDTF">2019-10-01T08:15:06Z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0x010100A45EE2F81B283B4DA76825726DF86711</vt:lpwstr>
  </property>
</Properties>
</file>