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29"/>
  </p:notesMasterIdLst>
  <p:handoutMasterIdLst>
    <p:handoutMasterId r:id="rId30"/>
  </p:handoutMasterIdLst>
  <p:sldIdLst>
    <p:sldId id="268" r:id="rId2"/>
    <p:sldId id="313" r:id="rId3"/>
    <p:sldId id="302" r:id="rId4"/>
    <p:sldId id="269" r:id="rId5"/>
    <p:sldId id="310" r:id="rId6"/>
    <p:sldId id="296" r:id="rId7"/>
    <p:sldId id="293" r:id="rId8"/>
    <p:sldId id="260" r:id="rId9"/>
    <p:sldId id="261" r:id="rId10"/>
    <p:sldId id="262" r:id="rId11"/>
    <p:sldId id="263" r:id="rId12"/>
    <p:sldId id="308" r:id="rId13"/>
    <p:sldId id="311" r:id="rId14"/>
    <p:sldId id="281" r:id="rId15"/>
    <p:sldId id="304" r:id="rId16"/>
    <p:sldId id="282" r:id="rId17"/>
    <p:sldId id="283" r:id="rId18"/>
    <p:sldId id="284" r:id="rId19"/>
    <p:sldId id="285" r:id="rId20"/>
    <p:sldId id="286" r:id="rId21"/>
    <p:sldId id="300" r:id="rId22"/>
    <p:sldId id="289" r:id="rId23"/>
    <p:sldId id="291" r:id="rId24"/>
    <p:sldId id="271" r:id="rId25"/>
    <p:sldId id="264" r:id="rId26"/>
    <p:sldId id="265" r:id="rId27"/>
    <p:sldId id="312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7F427DF-46AF-4DBC-8F73-78B2184564EB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47B0E44-0BF2-4A38-8918-9383EAFE614B}">
      <dgm:prSet/>
      <dgm:spPr/>
      <dgm:t>
        <a:bodyPr/>
        <a:lstStyle/>
        <a:p>
          <a:r>
            <a:rPr lang="en-US">
              <a:latin typeface="Times New Roman" pitchFamily="18" charset="0"/>
              <a:cs typeface="Times New Roman" pitchFamily="18" charset="0"/>
            </a:rPr>
            <a:t>Result 4; Availability and Quality of livestock feeds improved through farmers/ pastoralists -private sector driven fodder production and marketing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38B3565D-1F1F-4263-9F01-7FEF77F2E094}" type="parTrans" cxnId="{80EC3759-7FA0-455C-AD9A-B8FDCDD0DAFC}">
      <dgm:prSet/>
      <dgm:spPr/>
      <dgm:t>
        <a:bodyPr/>
        <a:lstStyle/>
        <a:p>
          <a:endParaRPr lang="en-US"/>
        </a:p>
      </dgm:t>
    </dgm:pt>
    <dgm:pt modelId="{33C59856-9BD0-4A9D-8645-C6D2971530D0}" type="sibTrans" cxnId="{80EC3759-7FA0-455C-AD9A-B8FDCDD0DAFC}">
      <dgm:prSet/>
      <dgm:spPr/>
      <dgm:t>
        <a:bodyPr/>
        <a:lstStyle/>
        <a:p>
          <a:endParaRPr lang="en-US"/>
        </a:p>
      </dgm:t>
    </dgm:pt>
    <dgm:pt modelId="{FEB9BE82-01A4-4E3C-8098-B9DBA0B8550C}">
      <dgm:prSet/>
      <dgm:spPr/>
      <dgm:t>
        <a:bodyPr/>
        <a:lstStyle/>
        <a:p>
          <a:r>
            <a:rPr lang="en-US" dirty="0">
              <a:latin typeface="Times New Roman" pitchFamily="18" charset="0"/>
              <a:cs typeface="Times New Roman" pitchFamily="18" charset="0"/>
            </a:rPr>
            <a:t>Result 2; The quality and reliability of integrated public and private veterinary service delivery improved</a:t>
          </a:r>
        </a:p>
      </dgm:t>
    </dgm:pt>
    <dgm:pt modelId="{D1BD99E1-C55B-4125-A443-5F6966FC04B1}" type="parTrans" cxnId="{586730BC-2B4C-4BA6-908B-C24A970B2B82}">
      <dgm:prSet/>
      <dgm:spPr/>
      <dgm:t>
        <a:bodyPr/>
        <a:lstStyle/>
        <a:p>
          <a:endParaRPr lang="en-US"/>
        </a:p>
      </dgm:t>
    </dgm:pt>
    <dgm:pt modelId="{DD4C65F6-A04F-4A73-BB8F-0F46972ED22D}" type="sibTrans" cxnId="{586730BC-2B4C-4BA6-908B-C24A970B2B82}">
      <dgm:prSet/>
      <dgm:spPr/>
      <dgm:t>
        <a:bodyPr/>
        <a:lstStyle/>
        <a:p>
          <a:endParaRPr lang="en-US"/>
        </a:p>
      </dgm:t>
    </dgm:pt>
    <dgm:pt modelId="{C43A2A9E-E972-445D-893D-64A56F30A549}">
      <dgm:prSet/>
      <dgm:spPr/>
      <dgm:t>
        <a:bodyPr/>
        <a:lstStyle/>
        <a:p>
          <a:r>
            <a:rPr lang="en-US">
              <a:latin typeface="Times New Roman" pitchFamily="18" charset="0"/>
              <a:cs typeface="Times New Roman" pitchFamily="18" charset="0"/>
            </a:rPr>
            <a:t>Result 1; Livestock service delivery systems restored in conflict affected areas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136F2B43-F6BB-4049-B792-D34EC6BA8462}" type="parTrans" cxnId="{FFBB3BFC-DAD4-4A05-B770-07BFF1D7FDC9}">
      <dgm:prSet/>
      <dgm:spPr/>
      <dgm:t>
        <a:bodyPr/>
        <a:lstStyle/>
        <a:p>
          <a:endParaRPr lang="en-US"/>
        </a:p>
      </dgm:t>
    </dgm:pt>
    <dgm:pt modelId="{8971F18B-69F9-473A-B590-CE31B7931D9C}" type="sibTrans" cxnId="{FFBB3BFC-DAD4-4A05-B770-07BFF1D7FDC9}">
      <dgm:prSet/>
      <dgm:spPr/>
      <dgm:t>
        <a:bodyPr/>
        <a:lstStyle/>
        <a:p>
          <a:endParaRPr lang="en-US"/>
        </a:p>
      </dgm:t>
    </dgm:pt>
    <dgm:pt modelId="{6465B63E-63D8-4D18-9F06-E3574A66DA41}">
      <dgm:prSet/>
      <dgm:spPr/>
      <dgm:t>
        <a:bodyPr/>
        <a:lstStyle/>
        <a:p>
          <a:r>
            <a:rPr lang="en-GB" b="1"/>
            <a:t>Result 5: The quality of hide and skin enhanced through improved animal health intervention</a:t>
          </a:r>
          <a:endParaRPr lang="en-US"/>
        </a:p>
      </dgm:t>
    </dgm:pt>
    <dgm:pt modelId="{1AADF0CB-5348-408B-A4FA-E9E5135D7136}" type="parTrans" cxnId="{4A9FB15D-8DD9-4572-95AE-B10F87F24003}">
      <dgm:prSet/>
      <dgm:spPr/>
      <dgm:t>
        <a:bodyPr/>
        <a:lstStyle/>
        <a:p>
          <a:endParaRPr lang="en-US"/>
        </a:p>
      </dgm:t>
    </dgm:pt>
    <dgm:pt modelId="{E734F27F-7AD8-47C0-9AD2-18FE57A8820B}" type="sibTrans" cxnId="{4A9FB15D-8DD9-4572-95AE-B10F87F24003}">
      <dgm:prSet/>
      <dgm:spPr/>
      <dgm:t>
        <a:bodyPr/>
        <a:lstStyle/>
        <a:p>
          <a:endParaRPr lang="en-US"/>
        </a:p>
      </dgm:t>
    </dgm:pt>
    <dgm:pt modelId="{9BDC3F7E-BC81-4DB9-B9BF-04F07D881DF9}" type="pres">
      <dgm:prSet presAssocID="{27F427DF-46AF-4DBC-8F73-78B2184564EB}" presName="diagram" presStyleCnt="0">
        <dgm:presLayoutVars>
          <dgm:dir/>
          <dgm:resizeHandles val="exact"/>
        </dgm:presLayoutVars>
      </dgm:prSet>
      <dgm:spPr/>
    </dgm:pt>
    <dgm:pt modelId="{0563A5CF-4BD4-4A21-9943-928B0D6C3212}" type="pres">
      <dgm:prSet presAssocID="{C43A2A9E-E972-445D-893D-64A56F30A549}" presName="node" presStyleLbl="node1" presStyleIdx="0" presStyleCnt="4">
        <dgm:presLayoutVars>
          <dgm:bulletEnabled val="1"/>
        </dgm:presLayoutVars>
      </dgm:prSet>
      <dgm:spPr/>
    </dgm:pt>
    <dgm:pt modelId="{EF6714C4-F8D2-4E43-8D59-81FDE3218516}" type="pres">
      <dgm:prSet presAssocID="{8971F18B-69F9-473A-B590-CE31B7931D9C}" presName="sibTrans" presStyleCnt="0"/>
      <dgm:spPr/>
    </dgm:pt>
    <dgm:pt modelId="{B0B2248E-0EE7-4579-ACEB-13DDC8EBEE1F}" type="pres">
      <dgm:prSet presAssocID="{FEB9BE82-01A4-4E3C-8098-B9DBA0B8550C}" presName="node" presStyleLbl="node1" presStyleIdx="1" presStyleCnt="4">
        <dgm:presLayoutVars>
          <dgm:bulletEnabled val="1"/>
        </dgm:presLayoutVars>
      </dgm:prSet>
      <dgm:spPr/>
    </dgm:pt>
    <dgm:pt modelId="{D44159E6-7016-43FA-BD1C-6D063501878C}" type="pres">
      <dgm:prSet presAssocID="{DD4C65F6-A04F-4A73-BB8F-0F46972ED22D}" presName="sibTrans" presStyleCnt="0"/>
      <dgm:spPr/>
    </dgm:pt>
    <dgm:pt modelId="{8250546A-2C45-455E-9196-13C859653373}" type="pres">
      <dgm:prSet presAssocID="{A47B0E44-0BF2-4A38-8918-9383EAFE614B}" presName="node" presStyleLbl="node1" presStyleIdx="2" presStyleCnt="4">
        <dgm:presLayoutVars>
          <dgm:bulletEnabled val="1"/>
        </dgm:presLayoutVars>
      </dgm:prSet>
      <dgm:spPr/>
    </dgm:pt>
    <dgm:pt modelId="{1771F24C-6B1C-48DB-B539-6D6D045CE685}" type="pres">
      <dgm:prSet presAssocID="{33C59856-9BD0-4A9D-8645-C6D2971530D0}" presName="sibTrans" presStyleCnt="0"/>
      <dgm:spPr/>
    </dgm:pt>
    <dgm:pt modelId="{3352BE49-9435-46A1-912F-25EE1096C873}" type="pres">
      <dgm:prSet presAssocID="{6465B63E-63D8-4D18-9F06-E3574A66DA41}" presName="node" presStyleLbl="node1" presStyleIdx="3" presStyleCnt="4">
        <dgm:presLayoutVars>
          <dgm:bulletEnabled val="1"/>
        </dgm:presLayoutVars>
      </dgm:prSet>
      <dgm:spPr/>
    </dgm:pt>
  </dgm:ptLst>
  <dgm:cxnLst>
    <dgm:cxn modelId="{4A9FB15D-8DD9-4572-95AE-B10F87F24003}" srcId="{27F427DF-46AF-4DBC-8F73-78B2184564EB}" destId="{6465B63E-63D8-4D18-9F06-E3574A66DA41}" srcOrd="3" destOrd="0" parTransId="{1AADF0CB-5348-408B-A4FA-E9E5135D7136}" sibTransId="{E734F27F-7AD8-47C0-9AD2-18FE57A8820B}"/>
    <dgm:cxn modelId="{20D6B85D-29AD-4942-B0D7-0015C026653F}" type="presOf" srcId="{27F427DF-46AF-4DBC-8F73-78B2184564EB}" destId="{9BDC3F7E-BC81-4DB9-B9BF-04F07D881DF9}" srcOrd="0" destOrd="0" presId="urn:microsoft.com/office/officeart/2005/8/layout/default"/>
    <dgm:cxn modelId="{99693964-C736-41C2-A38B-E3673DBD41C7}" type="presOf" srcId="{C43A2A9E-E972-445D-893D-64A56F30A549}" destId="{0563A5CF-4BD4-4A21-9943-928B0D6C3212}" srcOrd="0" destOrd="0" presId="urn:microsoft.com/office/officeart/2005/8/layout/default"/>
    <dgm:cxn modelId="{15882A65-CFB1-47C1-9BBE-C2AC88F17A67}" type="presOf" srcId="{FEB9BE82-01A4-4E3C-8098-B9DBA0B8550C}" destId="{B0B2248E-0EE7-4579-ACEB-13DDC8EBEE1F}" srcOrd="0" destOrd="0" presId="urn:microsoft.com/office/officeart/2005/8/layout/default"/>
    <dgm:cxn modelId="{80EC3759-7FA0-455C-AD9A-B8FDCDD0DAFC}" srcId="{27F427DF-46AF-4DBC-8F73-78B2184564EB}" destId="{A47B0E44-0BF2-4A38-8918-9383EAFE614B}" srcOrd="2" destOrd="0" parTransId="{38B3565D-1F1F-4263-9F01-7FEF77F2E094}" sibTransId="{33C59856-9BD0-4A9D-8645-C6D2971530D0}"/>
    <dgm:cxn modelId="{BB4A8785-00E0-4BBE-A325-BB1B7A385879}" type="presOf" srcId="{6465B63E-63D8-4D18-9F06-E3574A66DA41}" destId="{3352BE49-9435-46A1-912F-25EE1096C873}" srcOrd="0" destOrd="0" presId="urn:microsoft.com/office/officeart/2005/8/layout/default"/>
    <dgm:cxn modelId="{586730BC-2B4C-4BA6-908B-C24A970B2B82}" srcId="{27F427DF-46AF-4DBC-8F73-78B2184564EB}" destId="{FEB9BE82-01A4-4E3C-8098-B9DBA0B8550C}" srcOrd="1" destOrd="0" parTransId="{D1BD99E1-C55B-4125-A443-5F6966FC04B1}" sibTransId="{DD4C65F6-A04F-4A73-BB8F-0F46972ED22D}"/>
    <dgm:cxn modelId="{D0A95FBE-DB10-4224-99DD-A2C764C7B087}" type="presOf" srcId="{A47B0E44-0BF2-4A38-8918-9383EAFE614B}" destId="{8250546A-2C45-455E-9196-13C859653373}" srcOrd="0" destOrd="0" presId="urn:microsoft.com/office/officeart/2005/8/layout/default"/>
    <dgm:cxn modelId="{FFBB3BFC-DAD4-4A05-B770-07BFF1D7FDC9}" srcId="{27F427DF-46AF-4DBC-8F73-78B2184564EB}" destId="{C43A2A9E-E972-445D-893D-64A56F30A549}" srcOrd="0" destOrd="0" parTransId="{136F2B43-F6BB-4049-B792-D34EC6BA8462}" sibTransId="{8971F18B-69F9-473A-B590-CE31B7931D9C}"/>
    <dgm:cxn modelId="{54E0C012-514B-4044-B238-C0ABD8B20931}" type="presParOf" srcId="{9BDC3F7E-BC81-4DB9-B9BF-04F07D881DF9}" destId="{0563A5CF-4BD4-4A21-9943-928B0D6C3212}" srcOrd="0" destOrd="0" presId="urn:microsoft.com/office/officeart/2005/8/layout/default"/>
    <dgm:cxn modelId="{365FE992-0F52-4987-982C-5B4F1D9A1CAA}" type="presParOf" srcId="{9BDC3F7E-BC81-4DB9-B9BF-04F07D881DF9}" destId="{EF6714C4-F8D2-4E43-8D59-81FDE3218516}" srcOrd="1" destOrd="0" presId="urn:microsoft.com/office/officeart/2005/8/layout/default"/>
    <dgm:cxn modelId="{E95AA15B-AA0D-4E53-A018-08F799845903}" type="presParOf" srcId="{9BDC3F7E-BC81-4DB9-B9BF-04F07D881DF9}" destId="{B0B2248E-0EE7-4579-ACEB-13DDC8EBEE1F}" srcOrd="2" destOrd="0" presId="urn:microsoft.com/office/officeart/2005/8/layout/default"/>
    <dgm:cxn modelId="{A8A9B4AB-003C-41B0-A3CB-EF760EC2D7EF}" type="presParOf" srcId="{9BDC3F7E-BC81-4DB9-B9BF-04F07D881DF9}" destId="{D44159E6-7016-43FA-BD1C-6D063501878C}" srcOrd="3" destOrd="0" presId="urn:microsoft.com/office/officeart/2005/8/layout/default"/>
    <dgm:cxn modelId="{D8D0D21E-8DB2-46C5-B937-46B3A2746F78}" type="presParOf" srcId="{9BDC3F7E-BC81-4DB9-B9BF-04F07D881DF9}" destId="{8250546A-2C45-455E-9196-13C859653373}" srcOrd="4" destOrd="0" presId="urn:microsoft.com/office/officeart/2005/8/layout/default"/>
    <dgm:cxn modelId="{12E6F915-2305-4688-B3BE-632F95AE6459}" type="presParOf" srcId="{9BDC3F7E-BC81-4DB9-B9BF-04F07D881DF9}" destId="{1771F24C-6B1C-48DB-B539-6D6D045CE685}" srcOrd="5" destOrd="0" presId="urn:microsoft.com/office/officeart/2005/8/layout/default"/>
    <dgm:cxn modelId="{313EF9D9-64EA-4C2E-8938-310BD2D40C5D}" type="presParOf" srcId="{9BDC3F7E-BC81-4DB9-B9BF-04F07D881DF9}" destId="{3352BE49-9435-46A1-912F-25EE1096C873}" srcOrd="6" destOrd="0" presId="urn:microsoft.com/office/officeart/2005/8/layout/default"/>
  </dgm:cxnLst>
  <dgm:bg/>
  <dgm:whole>
    <a:ln>
      <a:solidFill>
        <a:schemeClr val="accent1"/>
      </a:solidFill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63A5CF-4BD4-4A21-9943-928B0D6C3212}">
      <dsp:nvSpPr>
        <dsp:cNvPr id="0" name=""/>
        <dsp:cNvSpPr/>
      </dsp:nvSpPr>
      <dsp:spPr>
        <a:xfrm>
          <a:off x="744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Times New Roman" pitchFamily="18" charset="0"/>
              <a:cs typeface="Times New Roman" pitchFamily="18" charset="0"/>
            </a:rPr>
            <a:t>Result 1; Livestock service delivery systems restored in conflict affected areas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4" y="145603"/>
        <a:ext cx="2902148" cy="1741289"/>
      </dsp:txXfrm>
    </dsp:sp>
    <dsp:sp modelId="{B0B2248E-0EE7-4579-ACEB-13DDC8EBEE1F}">
      <dsp:nvSpPr>
        <dsp:cNvPr id="0" name=""/>
        <dsp:cNvSpPr/>
      </dsp:nvSpPr>
      <dsp:spPr>
        <a:xfrm>
          <a:off x="3193107" y="145603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latin typeface="Times New Roman" pitchFamily="18" charset="0"/>
              <a:cs typeface="Times New Roman" pitchFamily="18" charset="0"/>
            </a:rPr>
            <a:t>Result 2; The quality and reliability of integrated public and private veterinary service delivery improved</a:t>
          </a:r>
        </a:p>
      </dsp:txBody>
      <dsp:txXfrm>
        <a:off x="3193107" y="145603"/>
        <a:ext cx="2902148" cy="1741289"/>
      </dsp:txXfrm>
    </dsp:sp>
    <dsp:sp modelId="{8250546A-2C45-455E-9196-13C859653373}">
      <dsp:nvSpPr>
        <dsp:cNvPr id="0" name=""/>
        <dsp:cNvSpPr/>
      </dsp:nvSpPr>
      <dsp:spPr>
        <a:xfrm>
          <a:off x="744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>
              <a:latin typeface="Times New Roman" pitchFamily="18" charset="0"/>
              <a:cs typeface="Times New Roman" pitchFamily="18" charset="0"/>
            </a:rPr>
            <a:t>Result 4; Availability and Quality of livestock feeds improved through farmers/ pastoralists -private sector driven fodder production and marketing</a:t>
          </a:r>
          <a:endParaRPr lang="en-US" sz="20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744" y="2177107"/>
        <a:ext cx="2902148" cy="1741289"/>
      </dsp:txXfrm>
    </dsp:sp>
    <dsp:sp modelId="{3352BE49-9435-46A1-912F-25EE1096C873}">
      <dsp:nvSpPr>
        <dsp:cNvPr id="0" name=""/>
        <dsp:cNvSpPr/>
      </dsp:nvSpPr>
      <dsp:spPr>
        <a:xfrm>
          <a:off x="3193107" y="2177107"/>
          <a:ext cx="2902148" cy="17412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/>
            <a:t>Result 5: The quality of hide and skin enhanced through improved animal health intervention</a:t>
          </a:r>
          <a:endParaRPr lang="en-US" sz="2000" kern="1200"/>
        </a:p>
      </dsp:txBody>
      <dsp:txXfrm>
        <a:off x="3193107" y="2177107"/>
        <a:ext cx="2902148" cy="174128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NRS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11BB8-860B-415A-8189-537DA11A5EA7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6A58C8-F469-49A1-A9B9-BCAE9DEB90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747706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NRS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D05193-A1C4-4404-892C-638C429C183C}" type="datetimeFigureOut">
              <a:rPr lang="en-US" smtClean="0"/>
              <a:t>11/14/2024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59DD14-AB9C-4259-80F4-222D6A8433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96128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59DD14-AB9C-4259-80F4-222D6A843381}" type="slidenum">
              <a:rPr lang="en-US" smtClean="0"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/>
              <a:t>NRS</a:t>
            </a:r>
          </a:p>
        </p:txBody>
      </p:sp>
    </p:spTree>
    <p:extLst>
      <p:ext uri="{BB962C8B-B14F-4D97-AF65-F5344CB8AC3E}">
        <p14:creationId xmlns:p14="http://schemas.microsoft.com/office/powerpoint/2010/main" val="26939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9DD14-AB9C-4259-80F4-222D6A84338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349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NRS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59DD14-AB9C-4259-80F4-222D6A84338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574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86CED-DE08-415A-A80D-33576B60DFCB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400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9124-8E95-40D0-B308-123DE17A0502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27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37EB4-9019-4598-9D5D-8D5936C647FF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55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081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FCD418-8898-4FE2-94AD-0A527318CFD1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113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5E8E0-AF32-4EF6-9E55-9B9AA07E2CFF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437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3B997-97FE-4B9D-B351-567790241764}" type="datetime1">
              <a:rPr lang="en-US" smtClean="0"/>
              <a:t>11/14/2024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41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1C580-7B49-4BAD-8087-EB1DB419FC6F}" type="datetime1">
              <a:rPr lang="en-US" smtClean="0"/>
              <a:t>11/14/2024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28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D869D-B00B-4530-9593-E146165C1183}" type="datetime1">
              <a:rPr lang="en-US" smtClean="0"/>
              <a:t>11/14/2024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7893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78A5B-3920-420C-A83B-33A95BC35B7C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61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BD6B-9A6A-4BF5-B852-1D4D8FED5FB7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293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61915A-CAEB-4454-AF8E-37F75FC10024}" type="datetime1">
              <a:rPr lang="en-US" smtClean="0"/>
              <a:t>11/14/2024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3D652F-7A2D-4ECA-A74E-31AF8A6A52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Planning.docx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0069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>Title: </a:t>
            </a: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Restoration of Livestock Services in conflict affected areas </a:t>
            </a:r>
            <a:r>
              <a:rPr lang="en-GB" sz="2800" dirty="0"/>
              <a:t>(RESTORE) </a:t>
            </a:r>
            <a:br>
              <a:rPr lang="en-US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Dr Wubet </a:t>
            </a:r>
            <a:r>
              <a:rPr lang="en-US" sz="2700" b="1" dirty="0" err="1">
                <a:latin typeface="Times New Roman" pitchFamily="18" charset="0"/>
                <a:cs typeface="Times New Roman" pitchFamily="18" charset="0"/>
              </a:rPr>
              <a:t>Sinshaw</a:t>
            </a:r>
            <a:br>
              <a:rPr lang="en-US" sz="27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>
                <a:latin typeface="Times New Roman" pitchFamily="18" charset="0"/>
                <a:cs typeface="Times New Roman" pitchFamily="18" charset="0"/>
              </a:rPr>
              <a:t>Amhara </a:t>
            </a:r>
            <a:r>
              <a:rPr lang="en-US" sz="2700" dirty="0">
                <a:latin typeface="Times New Roman" pitchFamily="18" charset="0"/>
                <a:cs typeface="Times New Roman" pitchFamily="18" charset="0"/>
              </a:rPr>
              <a:t>Region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352800"/>
            <a:ext cx="8229600" cy="27733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  Contracting authority:  European Union</a:t>
            </a:r>
          </a:p>
          <a:p>
            <a:pPr>
              <a:buFont typeface="Wingdings" pitchFamily="2" charset="2"/>
              <a:buChar char="Ø"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EU Individual Measure 3: Agricultural Recovery and Improved Domestic Food Production and Food Security in Ethiopia 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5D27-E42B-49BA-8A21-4BB95EC8EFA2}" type="datetime1">
              <a:rPr lang="en-US" smtClean="0"/>
              <a:t>11/14/2024</a:t>
            </a:fld>
            <a:endParaRPr lang="en-US"/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551180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976980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>
            <a:normAutofit fontScale="90000"/>
          </a:bodyPr>
          <a:lstStyle/>
          <a:p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br>
              <a:rPr lang="en-GB" sz="1800" b="1" dirty="0"/>
            </a:br>
            <a:r>
              <a:rPr lang="en-GB" sz="1800" b="1" dirty="0"/>
              <a:t>Result 4: Availability and Quality of livestock feeds improved through farmers/pastoralists -private sector driven forage and fodder production and marketing</a:t>
            </a:r>
            <a:br>
              <a:rPr lang="en-US" sz="1800" dirty="0"/>
            </a:br>
            <a:endParaRPr lang="en-US" sz="1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685800"/>
            <a:ext cx="9296400" cy="6096000"/>
          </a:xfrm>
        </p:spPr>
        <p:txBody>
          <a:bodyPr>
            <a:normAutofit fontScale="92500" lnSpcReduction="10000"/>
          </a:bodyPr>
          <a:lstStyle/>
          <a:p>
            <a:pPr marL="457200" lvl="1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4.1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Support existing forage seed producers cooperatives and 	enterprises through trainings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4.2 Support selected three existing forage seed producers cooperatives 	and three enterprises in feed packing, labelling, storage facility, 	marketing linkage,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4.3 Support Feed processing unions/enterprises on feed formulation of 	quality feed 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4.4 Support farmers with improved livestock feed fodder production 	integrated within a mixed farming system or as a specialized crop 	for farmers through provision of improved forage seeds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4.5 Support government and private nurseries to produce and 	distribute improved forage seeds through provision of capacity 	development trainings and basic materials (polythene tube, seed, 	</a:t>
            </a:r>
            <a:r>
              <a:rPr lang="en-GB" sz="2400" dirty="0" err="1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) 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0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4.6 Study on the impact of brewery by-product on calf mortality and 	blindness (ILRI)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79A5A-1EAF-4171-B5CE-AB30E0CE3397}" type="datetime1">
              <a:rPr lang="en-US" smtClean="0"/>
              <a:t>11/14/2024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92393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br>
              <a:rPr lang="en-GB" sz="2800" b="1" dirty="0"/>
            </a:br>
            <a:br>
              <a:rPr lang="en-GB" sz="2800" b="1" dirty="0"/>
            </a:br>
            <a:br>
              <a:rPr lang="en-GB" sz="2800" b="1" dirty="0"/>
            </a:br>
            <a:br>
              <a:rPr lang="en-GB" sz="2800" b="1" dirty="0"/>
            </a:br>
            <a:r>
              <a:rPr lang="en-GB" sz="2800" b="1" dirty="0"/>
              <a:t>Result 5: The quality of hide and skin enhanced through improved animal health intervention</a:t>
            </a:r>
            <a:br>
              <a:rPr lang="en-US" sz="2800" dirty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5.1 Conduct assessment on existing skin and hide damaging 	diseases and develop strategies for the control of these 	diseases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5.2 Purchase and supply of ectoparasite control input (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accaricide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	chemicals, Knapsack sprayers,  personal protective materials 	and others)</a:t>
            </a: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5.3 Conduct stakeholders’ awareness creations on hide and skin quality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5.4 Provide Training on the control of skin and hide damaging diseases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5.5 Conduct control on the priority skin &amp; hide 	diseases/Ectoparasite</a:t>
            </a:r>
          </a:p>
          <a:p>
            <a:pPr marL="0" lv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5.6 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Support the local extension service for the improvement of hide 	and skin production, processing and marketing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485A0F-19F6-4D5F-8C16-33BF6CED8931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437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br>
              <a:rPr lang="en-US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G. Objective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; Enhance food security, nutrition and livelihood resilience for rural communities</a:t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S. Objective;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Sustainable recovery of the livestock system in conflict affected areas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059365"/>
          </a:xfrm>
        </p:spPr>
        <p:txBody>
          <a:bodyPr/>
          <a:lstStyle/>
          <a:p>
            <a:pPr marL="0" indent="0" algn="ctr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GB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Outputs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 flipH="1">
            <a:off x="7010400" y="2348522"/>
            <a:ext cx="1066800" cy="12328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Supply 14 Vet clinics with basic clinical Equipment and consumables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H="1">
            <a:off x="8153402" y="2362200"/>
            <a:ext cx="990598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Supply 14 motorbikes 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7543800" y="1295400"/>
            <a:ext cx="1295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1.Delivery systems restored </a:t>
            </a:r>
            <a:endParaRPr lang="en-US" sz="1200" dirty="0"/>
          </a:p>
        </p:txBody>
      </p:sp>
      <p:sp>
        <p:nvSpPr>
          <p:cNvPr id="16" name="Rectangle 15"/>
          <p:cNvSpPr/>
          <p:nvPr/>
        </p:nvSpPr>
        <p:spPr>
          <a:xfrm>
            <a:off x="5105400" y="1447800"/>
            <a:ext cx="109270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100" b="1" dirty="0"/>
          </a:p>
          <a:p>
            <a:r>
              <a:rPr lang="en-GB" sz="1100" b="1" dirty="0"/>
              <a:t>2. The quality and reliability of integrated public and private </a:t>
            </a:r>
            <a:r>
              <a:rPr lang="en-GB" sz="1100" b="1" dirty="0" err="1"/>
              <a:t>vt</a:t>
            </a:r>
            <a:r>
              <a:rPr lang="en-GB" sz="1100" b="1" dirty="0"/>
              <a:t> service delivery improved</a:t>
            </a:r>
            <a:endParaRPr lang="en-US" sz="1100" dirty="0"/>
          </a:p>
        </p:txBody>
      </p:sp>
      <p:sp>
        <p:nvSpPr>
          <p:cNvPr id="19" name="Rectangle 18"/>
          <p:cNvSpPr/>
          <p:nvPr/>
        </p:nvSpPr>
        <p:spPr>
          <a:xfrm>
            <a:off x="2400299" y="1371600"/>
            <a:ext cx="118110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4. Availability and Quality of livestock feeds improved </a:t>
            </a:r>
            <a:endParaRPr lang="en-US" sz="1100" dirty="0"/>
          </a:p>
        </p:txBody>
      </p:sp>
      <p:sp>
        <p:nvSpPr>
          <p:cNvPr id="20" name="Rectangle 19"/>
          <p:cNvSpPr/>
          <p:nvPr/>
        </p:nvSpPr>
        <p:spPr>
          <a:xfrm>
            <a:off x="228600" y="1600200"/>
            <a:ext cx="1295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5. The quality of hide and skin enhanced </a:t>
            </a:r>
            <a:endParaRPr lang="en-US" sz="1100" dirty="0"/>
          </a:p>
          <a:p>
            <a:endParaRPr lang="en-US" sz="1100" dirty="0"/>
          </a:p>
        </p:txBody>
      </p:sp>
      <p:sp>
        <p:nvSpPr>
          <p:cNvPr id="22" name="Rectangle 21"/>
          <p:cNvSpPr/>
          <p:nvPr/>
        </p:nvSpPr>
        <p:spPr>
          <a:xfrm flipH="1">
            <a:off x="4910096" y="4280876"/>
            <a:ext cx="990598" cy="60959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Reinovate</a:t>
            </a:r>
            <a:r>
              <a:rPr lang="en-GB" sz="11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 VET laboratories  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 flipH="1">
            <a:off x="3861817" y="4298461"/>
            <a:ext cx="990598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the 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PPR  eradication</a:t>
            </a:r>
            <a:endParaRPr lang="en-US" sz="1000" dirty="0"/>
          </a:p>
        </p:txBody>
      </p:sp>
      <p:sp>
        <p:nvSpPr>
          <p:cNvPr id="24" name="Rectangle 23"/>
          <p:cNvSpPr/>
          <p:nvPr/>
        </p:nvSpPr>
        <p:spPr>
          <a:xfrm flipH="1">
            <a:off x="4910096" y="3633065"/>
            <a:ext cx="990598" cy="60959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 Strengthen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Strengthen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5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GB" sz="105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apacity</a:t>
            </a:r>
            <a:r>
              <a:rPr lang="en-GB" sz="105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of  VET Lab (</a:t>
            </a:r>
            <a:r>
              <a:rPr lang="en-GB" sz="105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Bahir</a:t>
            </a:r>
            <a:r>
              <a:rPr lang="en-GB" sz="105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Dar) (ILRI)</a:t>
            </a:r>
            <a:endParaRPr lang="en-US" sz="105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 flipH="1">
            <a:off x="3861817" y="3640880"/>
            <a:ext cx="990598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Training for Public &amp; Private vet Personnel</a:t>
            </a:r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 flipH="1">
            <a:off x="4910096" y="2971800"/>
            <a:ext cx="990598" cy="60959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</a:t>
            </a:r>
            <a:r>
              <a:rPr lang="en-GB" sz="1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reduction of young and adult stock mortality </a:t>
            </a:r>
            <a:endParaRPr lang="en-US" sz="1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 flipH="1">
            <a:off x="3861817" y="2964960"/>
            <a:ext cx="990598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Training need assessment</a:t>
            </a:r>
          </a:p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 flipH="1">
            <a:off x="5943600" y="2971800"/>
            <a:ext cx="990598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flipH="1">
            <a:off x="5943600" y="3639471"/>
            <a:ext cx="990598" cy="60959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Facilitate business start-up Credit support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1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Support the existing private AH practitioners 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in non-focal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woredas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flipH="1">
            <a:off x="5943600" y="4280876"/>
            <a:ext cx="990598" cy="60959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err="1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DeliverAI</a:t>
            </a:r>
            <a:r>
              <a:rPr lang="en-GB" sz="11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training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 flipH="1">
            <a:off x="0" y="4096671"/>
            <a:ext cx="1066800" cy="10087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Conduct control on the priority skin &amp; </a:t>
            </a:r>
            <a:r>
              <a:rPr lang="en-GB" sz="1000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hidediseases</a:t>
            </a:r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/Ectoparasi</a:t>
            </a:r>
            <a:r>
              <a:rPr lang="en-GB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te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 flipH="1">
            <a:off x="1104900" y="3454399"/>
            <a:ext cx="1104899" cy="6095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Provide </a:t>
            </a:r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Training</a:t>
            </a:r>
            <a:r>
              <a:rPr lang="en-GB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on the control of skin damaging </a:t>
            </a:r>
            <a:r>
              <a:rPr lang="en-GB" sz="10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diseases</a:t>
            </a:r>
            <a:endParaRPr lang="en-US" dirty="0"/>
          </a:p>
        </p:txBody>
      </p:sp>
      <p:sp>
        <p:nvSpPr>
          <p:cNvPr id="33" name="Rectangle 32"/>
          <p:cNvSpPr/>
          <p:nvPr/>
        </p:nvSpPr>
        <p:spPr>
          <a:xfrm flipH="1">
            <a:off x="0" y="3334673"/>
            <a:ext cx="1066800" cy="71564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Conduc</a:t>
            </a:r>
            <a:r>
              <a:rPr lang="en-GB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t </a:t>
            </a:r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stakeholders’ awareness creations on skin quality</a:t>
            </a:r>
            <a:endParaRPr lang="en-US" sz="10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 flipH="1">
            <a:off x="1143000" y="2538920"/>
            <a:ext cx="1066800" cy="8797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Supply</a:t>
            </a:r>
            <a:r>
              <a:rPr lang="en-US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and conduct ectoparasite control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 flipH="1">
            <a:off x="15631" y="2538921"/>
            <a:ext cx="1089270" cy="7957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10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Assessment on existing skin and hide damaging diseases</a:t>
            </a:r>
            <a:endParaRPr lang="en-US" sz="1000" dirty="0">
              <a:solidFill>
                <a:schemeClr val="accent6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flipH="1">
            <a:off x="2285998" y="2572673"/>
            <a:ext cx="1524002" cy="54121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Train Forage seed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roducers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 flipH="1">
            <a:off x="2285998" y="3113886"/>
            <a:ext cx="1295402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selected three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existingforage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 seed producers cooperatives</a:t>
            </a:r>
            <a:endParaRPr lang="en-US" sz="1100" dirty="0"/>
          </a:p>
        </p:txBody>
      </p:sp>
      <p:sp>
        <p:nvSpPr>
          <p:cNvPr id="38" name="Rectangle 37"/>
          <p:cNvSpPr/>
          <p:nvPr/>
        </p:nvSpPr>
        <p:spPr>
          <a:xfrm flipH="1">
            <a:off x="2285998" y="3662919"/>
            <a:ext cx="1524002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Feed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pr</a:t>
            </a:r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endParaRPr lang="en-GB" sz="1100" dirty="0">
              <a:latin typeface="Times New Roman" pitchFamily="18" charset="0"/>
              <a:cs typeface="Times New Roman" pitchFamily="18" charset="0"/>
            </a:endParaRPr>
          </a:p>
          <a:p>
            <a:pPr marL="0" lvl="1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Feed processing unions on feed formulation </a:t>
            </a:r>
            <a:r>
              <a:rPr lang="en-GB" sz="1100" dirty="0" err="1">
                <a:latin typeface="Times New Roman" pitchFamily="18" charset="0"/>
                <a:cs typeface="Times New Roman" pitchFamily="18" charset="0"/>
              </a:rPr>
              <a:t>feeulation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GB" sz="2400" dirty="0">
                <a:latin typeface="Times New Roman" pitchFamily="18" charset="0"/>
                <a:cs typeface="Times New Roman" pitchFamily="18" charset="0"/>
              </a:rPr>
              <a:t>	quality feed </a:t>
            </a: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 flipH="1">
            <a:off x="2285998" y="4249070"/>
            <a:ext cx="1524002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farmers with improved livestock feed fodder production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 flipH="1">
            <a:off x="2285998" y="4890475"/>
            <a:ext cx="1524002" cy="6095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latin typeface="Times New Roman" pitchFamily="18" charset="0"/>
                <a:cs typeface="Times New Roman" pitchFamily="18" charset="0"/>
              </a:rPr>
              <a:t>Support government and private nurseries</a:t>
            </a:r>
            <a:endParaRPr lang="en-US" sz="1100" dirty="0"/>
          </a:p>
        </p:txBody>
      </p:sp>
      <p:sp>
        <p:nvSpPr>
          <p:cNvPr id="41" name="Rectangle 40"/>
          <p:cNvSpPr/>
          <p:nvPr/>
        </p:nvSpPr>
        <p:spPr>
          <a:xfrm flipH="1">
            <a:off x="1104901" y="4096671"/>
            <a:ext cx="1104898" cy="100872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Support on  the local extension service</a:t>
            </a:r>
            <a:endParaRPr lang="en-US" sz="1100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dirty="0"/>
          </a:p>
        </p:txBody>
      </p:sp>
      <p:sp>
        <p:nvSpPr>
          <p:cNvPr id="5" name="Up Arrow 4"/>
          <p:cNvSpPr/>
          <p:nvPr/>
        </p:nvSpPr>
        <p:spPr>
          <a:xfrm>
            <a:off x="4953000" y="228600"/>
            <a:ext cx="484632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4495800" y="1066800"/>
            <a:ext cx="484632" cy="381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Bent-Up Arrow 14"/>
          <p:cNvSpPr/>
          <p:nvPr/>
        </p:nvSpPr>
        <p:spPr>
          <a:xfrm>
            <a:off x="3381587" y="1725122"/>
            <a:ext cx="1339596" cy="618530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Bent-Up Arrow 16"/>
          <p:cNvSpPr/>
          <p:nvPr/>
        </p:nvSpPr>
        <p:spPr>
          <a:xfrm>
            <a:off x="1066800" y="1600200"/>
            <a:ext cx="3290316" cy="748322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Arrow 17"/>
          <p:cNvSpPr/>
          <p:nvPr/>
        </p:nvSpPr>
        <p:spPr>
          <a:xfrm>
            <a:off x="4895195" y="1447800"/>
            <a:ext cx="2691385" cy="179071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Up Arrow 50"/>
          <p:cNvSpPr/>
          <p:nvPr/>
        </p:nvSpPr>
        <p:spPr>
          <a:xfrm flipH="1">
            <a:off x="4980432" y="1676400"/>
            <a:ext cx="124968" cy="39316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Up Arrow 51"/>
          <p:cNvSpPr/>
          <p:nvPr/>
        </p:nvSpPr>
        <p:spPr>
          <a:xfrm flipH="1">
            <a:off x="876300" y="2218730"/>
            <a:ext cx="419100" cy="32019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Up Arrow 52"/>
          <p:cNvSpPr/>
          <p:nvPr/>
        </p:nvSpPr>
        <p:spPr>
          <a:xfrm>
            <a:off x="7848600" y="2069559"/>
            <a:ext cx="484632" cy="30305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Up Arrow 53"/>
          <p:cNvSpPr/>
          <p:nvPr/>
        </p:nvSpPr>
        <p:spPr>
          <a:xfrm>
            <a:off x="5715000" y="2602991"/>
            <a:ext cx="457200" cy="3338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Up Arrow 54"/>
          <p:cNvSpPr/>
          <p:nvPr/>
        </p:nvSpPr>
        <p:spPr>
          <a:xfrm>
            <a:off x="3047999" y="2348522"/>
            <a:ext cx="304801" cy="22415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6280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i="1" dirty="0"/>
              <a:t>Project Organizational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sp>
        <p:nvSpPr>
          <p:cNvPr id="32" name="Rectangle 31"/>
          <p:cNvSpPr>
            <a:spLocks noChangeArrowheads="1"/>
          </p:cNvSpPr>
          <p:nvPr/>
        </p:nvSpPr>
        <p:spPr bwMode="auto">
          <a:xfrm>
            <a:off x="4956810" y="2610485"/>
            <a:ext cx="1330960" cy="4476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Regional Project steering Committee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sp>
        <p:nvSpPr>
          <p:cNvPr id="33" name="Rectangle 32"/>
          <p:cNvSpPr>
            <a:spLocks noChangeArrowheads="1"/>
          </p:cNvSpPr>
          <p:nvPr/>
        </p:nvSpPr>
        <p:spPr bwMode="auto">
          <a:xfrm>
            <a:off x="2038985" y="1287780"/>
            <a:ext cx="2516505" cy="38862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BoA, Amhara Regional state </a:t>
            </a:r>
            <a:endParaRPr lang="en-US" sz="120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 </a:t>
            </a:r>
            <a:endParaRPr lang="en-US" sz="1200">
              <a:effectLst/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>
                <a:effectLst/>
                <a:latin typeface="Times New Roman"/>
                <a:ea typeface="Times New Roman"/>
              </a:rPr>
              <a:t> 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34" name="Elbow Connector 33"/>
          <p:cNvCxnSpPr>
            <a:cxnSpLocks noChangeShapeType="1"/>
          </p:cNvCxnSpPr>
          <p:nvPr/>
        </p:nvCxnSpPr>
        <p:spPr bwMode="auto">
          <a:xfrm>
            <a:off x="3209290" y="2894965"/>
            <a:ext cx="1747520" cy="63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" name="Elbow Connector 34"/>
          <p:cNvCxnSpPr>
            <a:cxnSpLocks noChangeShapeType="1"/>
          </p:cNvCxnSpPr>
          <p:nvPr/>
        </p:nvCxnSpPr>
        <p:spPr bwMode="auto">
          <a:xfrm rot="5400000">
            <a:off x="2718753" y="2934652"/>
            <a:ext cx="927100" cy="4508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6" name="Straight Arrow Connector 35"/>
          <p:cNvCxnSpPr>
            <a:cxnSpLocks noChangeShapeType="1"/>
          </p:cNvCxnSpPr>
          <p:nvPr/>
        </p:nvCxnSpPr>
        <p:spPr bwMode="auto">
          <a:xfrm>
            <a:off x="3205480" y="3404870"/>
            <a:ext cx="1905" cy="10033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" name="Rectangle 36"/>
          <p:cNvSpPr>
            <a:spLocks noChangeArrowheads="1"/>
          </p:cNvSpPr>
          <p:nvPr/>
        </p:nvSpPr>
        <p:spPr bwMode="auto">
          <a:xfrm>
            <a:off x="2334260" y="3437890"/>
            <a:ext cx="1676400" cy="5391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Regional Animal Health Directorate 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sp>
        <p:nvSpPr>
          <p:cNvPr id="38" name="Rectangle 37"/>
          <p:cNvSpPr>
            <a:spLocks noChangeArrowheads="1"/>
          </p:cNvSpPr>
          <p:nvPr/>
        </p:nvSpPr>
        <p:spPr bwMode="auto">
          <a:xfrm>
            <a:off x="1958975" y="4287520"/>
            <a:ext cx="3762375" cy="51308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Regional PC team</a:t>
            </a:r>
            <a:endParaRPr lang="en-US" sz="1200">
              <a:effectLst/>
              <a:latin typeface="Times New Roman"/>
              <a:ea typeface="Times New Roman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(Regional Project Coordination unit)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39" name="Elbow Connector 38"/>
          <p:cNvCxnSpPr>
            <a:cxnSpLocks noChangeShapeType="1"/>
          </p:cNvCxnSpPr>
          <p:nvPr/>
        </p:nvCxnSpPr>
        <p:spPr bwMode="auto">
          <a:xfrm rot="16200000" flipH="1">
            <a:off x="3326765" y="2544445"/>
            <a:ext cx="1729105" cy="1711325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0" name="Straight Arrow Connector 39"/>
          <p:cNvCxnSpPr>
            <a:cxnSpLocks noChangeShapeType="1"/>
          </p:cNvCxnSpPr>
          <p:nvPr/>
        </p:nvCxnSpPr>
        <p:spPr bwMode="auto">
          <a:xfrm>
            <a:off x="2042160" y="5041900"/>
            <a:ext cx="26797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" name="Straight Connector 40"/>
          <p:cNvCxnSpPr/>
          <p:nvPr/>
        </p:nvCxnSpPr>
        <p:spPr>
          <a:xfrm flipH="1">
            <a:off x="3085465" y="3986530"/>
            <a:ext cx="4445" cy="21971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2" name="Rectangle 41"/>
          <p:cNvSpPr>
            <a:spLocks noChangeArrowheads="1"/>
          </p:cNvSpPr>
          <p:nvPr/>
        </p:nvSpPr>
        <p:spPr bwMode="auto">
          <a:xfrm>
            <a:off x="3852545" y="5336540"/>
            <a:ext cx="1414780" cy="36639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2 Regional Vet. Labs 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 flipH="1">
            <a:off x="1823720" y="4211320"/>
            <a:ext cx="1246505" cy="29210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4" name="Rectangle 43"/>
          <p:cNvSpPr>
            <a:spLocks noChangeArrowheads="1"/>
          </p:cNvSpPr>
          <p:nvPr/>
        </p:nvSpPr>
        <p:spPr bwMode="auto">
          <a:xfrm flipV="1">
            <a:off x="1210945" y="5189855"/>
            <a:ext cx="1414780" cy="6286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14 focal and 20 non focal Woreda LRDP Offices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1838325" y="4240530"/>
            <a:ext cx="19050" cy="79184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46" name="Straight Connector 45"/>
          <p:cNvCxnSpPr/>
          <p:nvPr/>
        </p:nvCxnSpPr>
        <p:spPr>
          <a:xfrm>
            <a:off x="1847850" y="5031740"/>
            <a:ext cx="191770" cy="9525"/>
          </a:xfrm>
          <a:prstGeom prst="line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47" name="Rectangle 46"/>
          <p:cNvSpPr>
            <a:spLocks noChangeArrowheads="1"/>
          </p:cNvSpPr>
          <p:nvPr/>
        </p:nvSpPr>
        <p:spPr bwMode="auto">
          <a:xfrm>
            <a:off x="782955" y="2664460"/>
            <a:ext cx="1611630" cy="5702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Federal PCU</a:t>
            </a:r>
            <a:endParaRPr lang="en-US" sz="1200">
              <a:effectLst/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             MoA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48" name="Straight Arrow Connector 47"/>
          <p:cNvCxnSpPr>
            <a:cxnSpLocks noChangeShapeType="1"/>
          </p:cNvCxnSpPr>
          <p:nvPr/>
        </p:nvCxnSpPr>
        <p:spPr bwMode="auto">
          <a:xfrm>
            <a:off x="2394585" y="2894330"/>
            <a:ext cx="81089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9" name="Straight Connector 48"/>
          <p:cNvCxnSpPr/>
          <p:nvPr/>
        </p:nvCxnSpPr>
        <p:spPr>
          <a:xfrm flipH="1">
            <a:off x="1753870" y="2511425"/>
            <a:ext cx="1019175" cy="1101725"/>
          </a:xfrm>
          <a:prstGeom prst="line">
            <a:avLst/>
          </a:prstGeom>
          <a:noFill/>
          <a:ln w="6350" cap="flat" cmpd="sng" algn="ctr">
            <a:solidFill>
              <a:srgbClr val="5B9BD5"/>
            </a:solidFill>
            <a:prstDash val="solid"/>
            <a:miter lim="800000"/>
          </a:ln>
          <a:effectLst/>
        </p:spPr>
      </p:cxn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616585" y="3647440"/>
            <a:ext cx="1483360" cy="5626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Livestock production, Product and Forage Dvt Directorate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>
            <a:off x="1753870" y="2511425"/>
            <a:ext cx="1019175" cy="110236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2195195" y="1932305"/>
            <a:ext cx="2516505" cy="711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GB" sz="1000">
                <a:effectLst/>
                <a:latin typeface="Times New Roman"/>
                <a:ea typeface="Times New Roman"/>
              </a:rPr>
              <a:t>ALRDPO </a:t>
            </a:r>
            <a:endParaRPr lang="en-US" sz="1200">
              <a:effectLst/>
              <a:latin typeface="Times New Roman"/>
              <a:ea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GB" sz="1200">
                <a:effectLst/>
                <a:latin typeface="Times New Roman"/>
                <a:ea typeface="Times New Roman"/>
              </a:rPr>
              <a:t> </a:t>
            </a:r>
            <a:endParaRPr lang="en-US" sz="1200">
              <a:effectLst/>
              <a:latin typeface="Times New Roman"/>
              <a:ea typeface="Times New Roman"/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>
            <a:off x="3237230" y="1674495"/>
            <a:ext cx="0" cy="255905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677410" y="5031105"/>
            <a:ext cx="0" cy="26924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>
            <a:off x="2679700" y="5505450"/>
            <a:ext cx="1174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 flipV="1">
            <a:off x="2628265" y="5481320"/>
            <a:ext cx="1184910" cy="24130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>
          <a:xfrm flipH="1">
            <a:off x="2336800" y="4801235"/>
            <a:ext cx="436880" cy="400685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>
          <a:xfrm flipH="1">
            <a:off x="1452245" y="4204970"/>
            <a:ext cx="102235" cy="982345"/>
          </a:xfrm>
          <a:prstGeom prst="straightConnector1">
            <a:avLst/>
          </a:prstGeom>
          <a:noFill/>
          <a:ln w="12700" cap="flat" cmpd="sng" algn="ctr">
            <a:solidFill>
              <a:srgbClr val="5B9BD5"/>
            </a:solidFill>
            <a:prstDash val="solid"/>
            <a:miter lim="800000"/>
            <a:tailEnd type="arrow"/>
          </a:ln>
          <a:effectLst/>
        </p:spPr>
      </p:cxnSp>
      <p:sp>
        <p:nvSpPr>
          <p:cNvPr id="59" name="Rectangle 6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0" name="Rectangle 7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152352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9875" algn="l"/>
              </a:tabLst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45024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br>
              <a:rPr lang="en-GB" sz="3200" b="1" dirty="0">
                <a:latin typeface="Times New Roman" pitchFamily="18" charset="0"/>
                <a:cs typeface="Times New Roman" pitchFamily="18" charset="0"/>
              </a:rPr>
            </a:br>
            <a:br>
              <a:rPr lang="en-GB" sz="3200" b="1" dirty="0">
                <a:latin typeface="Times New Roman" pitchFamily="18" charset="0"/>
                <a:cs typeface="Times New Roman" pitchFamily="18" charset="0"/>
              </a:rPr>
            </a:br>
            <a:br>
              <a:rPr lang="en-GB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en-GB" sz="3200" b="1" dirty="0">
                <a:latin typeface="Times New Roman" pitchFamily="18" charset="0"/>
                <a:cs typeface="Times New Roman" pitchFamily="18" charset="0"/>
              </a:rPr>
              <a:t>Coordination and management (both internal and external)</a:t>
            </a:r>
            <a:br>
              <a:rPr lang="en-US" sz="3200" b="1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990600"/>
            <a:ext cx="9028042" cy="5135565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b="1" dirty="0"/>
              <a:t>A/  </a:t>
            </a:r>
            <a:r>
              <a:rPr lang="en-GB" dirty="0"/>
              <a:t>Regional level: Under the </a:t>
            </a:r>
            <a:r>
              <a:rPr lang="en-GB" dirty="0" err="1"/>
              <a:t>Amhara</a:t>
            </a:r>
            <a:r>
              <a:rPr lang="en-GB" dirty="0"/>
              <a:t> regional Bureau of Agriculture (</a:t>
            </a:r>
            <a:r>
              <a:rPr lang="en-GB" dirty="0" err="1"/>
              <a:t>BoA</a:t>
            </a:r>
            <a:r>
              <a:rPr lang="en-GB" dirty="0"/>
              <a:t>). 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Livestock Resource Development and Promotion Office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District Livestock offices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 The </a:t>
            </a:r>
            <a:r>
              <a:rPr lang="en-GB" dirty="0" err="1"/>
              <a:t>woreda</a:t>
            </a:r>
            <a:r>
              <a:rPr lang="en-GB" dirty="0"/>
              <a:t>/district and </a:t>
            </a:r>
            <a:r>
              <a:rPr lang="en-GB" dirty="0" err="1"/>
              <a:t>zonal</a:t>
            </a:r>
            <a:r>
              <a:rPr lang="en-GB" dirty="0"/>
              <a:t> administrations 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The project coordination unit will be responsible to lead the overall implementation of project activities.  </a:t>
            </a:r>
          </a:p>
          <a:p>
            <a:pPr marL="0" indent="0">
              <a:buNone/>
            </a:pPr>
            <a:r>
              <a:rPr lang="en-GB" dirty="0"/>
              <a:t>B/  Federal Level:  </a:t>
            </a:r>
            <a:r>
              <a:rPr lang="en-GB" dirty="0" err="1"/>
              <a:t>MoA</a:t>
            </a:r>
            <a:r>
              <a:rPr lang="en-GB" dirty="0"/>
              <a:t>, EU and Technical Assistant Team (TAT) will provide an overall coordination and technical support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6D3BE-4895-47CE-ADCD-CD123DAEE5DB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6591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br>
              <a:rPr lang="en-GB" sz="3200" dirty="0"/>
            </a:br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Organisational structure (Human resources)</a:t>
            </a:r>
            <a:endParaRPr lang="en-US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1421687"/>
              </p:ext>
            </p:extLst>
          </p:nvPr>
        </p:nvGraphicFramePr>
        <p:xfrm>
          <a:off x="381000" y="1676401"/>
          <a:ext cx="7848601" cy="3569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208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8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60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6549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1403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5965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98426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Position title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number of employees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Months 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Project site-Field based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Implementing Agency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1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Project Manager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rowSpan="6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LRDPO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638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Project Monitoring, Evaluation &amp; Learning Expert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1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Project Finance officer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effectLst/>
                        </a:rPr>
                        <a:t>1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US" sz="1600" dirty="0">
                          <a:effectLst/>
                          <a:latin typeface="Times New Roman"/>
                          <a:ea typeface="Times New Roman"/>
                        </a:rPr>
                        <a:t>48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31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</a:rPr>
                        <a:t>Project Accountant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1???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</a:rPr>
                        <a:t> 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6385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Project procurement/casher and secretary 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3193"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effectLst/>
                        </a:rPr>
                        <a:t>Driver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342900" marR="0" lvl="0" indent="-342900" algn="ctr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tc vMerge="1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580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Other similar projects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5"/>
          </a:xfrm>
        </p:spPr>
        <p:txBody>
          <a:bodyPr/>
          <a:lstStyle/>
          <a:p>
            <a:pPr marL="0" lvl="0" indent="0">
              <a:buNone/>
            </a:pPr>
            <a:endParaRPr lang="en-GB" dirty="0"/>
          </a:p>
          <a:p>
            <a:pPr marL="0" lvl="0" indent="0">
              <a:buNone/>
            </a:pPr>
            <a:r>
              <a:rPr lang="en-GB" dirty="0"/>
              <a:t>The project works in collaboration with projects having similar objectives to minimize duplication of costs and efforts  </a:t>
            </a:r>
          </a:p>
          <a:p>
            <a:pPr lvl="0"/>
            <a:r>
              <a:rPr lang="en-GB" dirty="0"/>
              <a:t>Livestock and Fishery Sector Development Project (LFSDP). </a:t>
            </a:r>
          </a:p>
          <a:p>
            <a:pPr lvl="0"/>
            <a:r>
              <a:rPr lang="en-GB" dirty="0"/>
              <a:t>FSRP/Food Systems Resilience Program for Eastern and Southern Africa </a:t>
            </a:r>
          </a:p>
          <a:p>
            <a:pPr lvl="0"/>
            <a:r>
              <a:rPr lang="en-GB" dirty="0"/>
              <a:t>Others working on Livestock (Mapped)</a:t>
            </a:r>
          </a:p>
          <a:p>
            <a:pPr lvl="0"/>
            <a:endParaRPr lang="en-US" dirty="0"/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28E79-77CE-4B45-BA24-B5F23538A171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8479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>
            <a:normAutofit fontScale="90000"/>
          </a:bodyPr>
          <a:lstStyle/>
          <a:p>
            <a:pPr algn="r"/>
            <a:r>
              <a:rPr lang="en-GB" b="1" dirty="0"/>
              <a:t>. </a:t>
            </a:r>
            <a:br>
              <a:rPr lang="en-GB" b="1" dirty="0"/>
            </a:br>
            <a:r>
              <a:rPr lang="en-GB" sz="3600" b="1" dirty="0">
                <a:latin typeface="Times New Roman" pitchFamily="18" charset="0"/>
                <a:cs typeface="Times New Roman" pitchFamily="18" charset="0"/>
              </a:rPr>
              <a:t>Stakeholders (at Federal, Regional)</a:t>
            </a:r>
            <a:br>
              <a:rPr lang="en-US" sz="3600" b="1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8991600" cy="4830765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In order to enhance and improve the contribution of the sector, it will be vital to work with stakeholders to address the gaps and constraints identified in the sector.  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At federal level: </a:t>
            </a:r>
          </a:p>
          <a:p>
            <a:r>
              <a:rPr lang="en-GB" dirty="0"/>
              <a:t>The </a:t>
            </a:r>
            <a:r>
              <a:rPr lang="en-GB" dirty="0" err="1"/>
              <a:t>MoA</a:t>
            </a:r>
            <a:r>
              <a:rPr lang="en-GB" dirty="0"/>
              <a:t> and the TA team will be responsible for the overall coordination, technical support and monitoring of this projects including the follow up of the project financial utilization and Auditing, 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	At Regional level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Bureau of Labour and Training (</a:t>
            </a:r>
            <a:r>
              <a:rPr lang="en-GB" dirty="0" err="1"/>
              <a:t>BoLT</a:t>
            </a:r>
            <a:r>
              <a:rPr lang="en-GB" dirty="0"/>
              <a:t>) </a:t>
            </a:r>
          </a:p>
          <a:p>
            <a:pPr>
              <a:buFont typeface="Wingdings" pitchFamily="2" charset="2"/>
              <a:buChar char="Ø"/>
            </a:pPr>
            <a:r>
              <a:rPr lang="en-GB" dirty="0" err="1"/>
              <a:t>Tsedey</a:t>
            </a:r>
            <a:r>
              <a:rPr lang="en-GB" dirty="0"/>
              <a:t> Bank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Women and children affair Bureau (</a:t>
            </a:r>
            <a:r>
              <a:rPr lang="en-GB" dirty="0" err="1"/>
              <a:t>BoWCA</a:t>
            </a:r>
            <a:r>
              <a:rPr lang="en-GB" dirty="0"/>
              <a:t>)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Universities  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/>
              <a:t>Private veterinary institutes and practitioners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823EE-7C9A-4691-898F-25610ED41879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22823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dirty="0"/>
            </a:br>
            <a:r>
              <a:rPr lang="en-GB" dirty="0"/>
              <a:t>Monitoring and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5715000"/>
          </a:xfrm>
        </p:spPr>
        <p:txBody>
          <a:bodyPr>
            <a:normAutofit fontScale="85000" lnSpcReduction="20000"/>
          </a:bodyPr>
          <a:lstStyle/>
          <a:p>
            <a:endParaRPr lang="en-US" dirty="0"/>
          </a:p>
          <a:p>
            <a:r>
              <a:rPr lang="en-US" dirty="0"/>
              <a:t>Project Monitoring and Evaluation mechanisms will be developed jointly by the project M&amp;E expert and TA team to undertake structured and regular follow up of project performance, impact, reporting and documentation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b="1" dirty="0"/>
              <a:t>Monitoring </a:t>
            </a:r>
            <a:r>
              <a:rPr lang="en-US" dirty="0"/>
              <a:t> </a:t>
            </a:r>
          </a:p>
          <a:p>
            <a:r>
              <a:rPr lang="en-US" dirty="0"/>
              <a:t>Impact monitoring will involve an appropriate mix of quantitative and qualitative data collection and analysis.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Monitoring activities under this project will therefore invite members of the project steering group (Self monitoring) to jointly monitor project progress and provide feedback.  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GB" dirty="0"/>
              <a:t>The European Commission and </a:t>
            </a:r>
            <a:r>
              <a:rPr lang="en-GB" dirty="0" err="1"/>
              <a:t>MoA</a:t>
            </a:r>
            <a:r>
              <a:rPr lang="en-GB" dirty="0"/>
              <a:t> may carry out joint field monitoring </a:t>
            </a:r>
          </a:p>
          <a:p>
            <a:pPr>
              <a:buFont typeface="Wingdings" pitchFamily="2" charset="2"/>
              <a:buChar char="Ø"/>
            </a:pPr>
            <a:r>
              <a:rPr lang="en-GB" dirty="0"/>
              <a:t> Results Oriented Monitoring (ROM) will be deployed by the European commission via independent consultants, 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83EB76-986F-40DD-B77E-71491FD8B4F3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0211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br>
              <a:rPr lang="en-GB" sz="3200" b="1" dirty="0"/>
            </a:br>
            <a:br>
              <a:rPr lang="en-GB" sz="3200" b="1" dirty="0"/>
            </a:br>
            <a:br>
              <a:rPr lang="en-GB" sz="3200" b="1" dirty="0"/>
            </a:br>
            <a:r>
              <a:rPr lang="en-GB" sz="3200" b="1" dirty="0"/>
              <a:t>Evaluations: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/>
              <a:t>The evaluation will be planned in collaboration with the, </a:t>
            </a:r>
            <a:r>
              <a:rPr lang="en-GB" dirty="0" err="1"/>
              <a:t>MoA</a:t>
            </a:r>
            <a:r>
              <a:rPr lang="en-GB" dirty="0"/>
              <a:t>, the TA team and the EU Delegation </a:t>
            </a:r>
          </a:p>
          <a:p>
            <a:r>
              <a:rPr lang="en-GB" dirty="0"/>
              <a:t>An independent evaluations will be carried out by independent external evaluators: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GB" i="1" dirty="0"/>
              <a:t>The mid-term evaluation </a:t>
            </a: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GB" i="1" dirty="0"/>
              <a:t>The end of project evaluation</a:t>
            </a:r>
            <a:endParaRPr lang="en-US" dirty="0"/>
          </a:p>
          <a:p>
            <a:pPr marL="0" indent="0">
              <a:buNone/>
            </a:pPr>
            <a:r>
              <a:rPr lang="en-GB" dirty="0"/>
              <a:t> 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D1506-CDE5-4854-9573-29038EABD85F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835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sz="2800" dirty="0"/>
              <a:t>Project profile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Objectives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Working areas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Target Groups and Beneficiaries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US" sz="2800" dirty="0"/>
              <a:t>Main Results – Outputs and activities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GB" sz="2800" i="1" dirty="0"/>
              <a:t>Project Organizational Structure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GB" sz="2800" dirty="0">
                <a:latin typeface="Times New Roman" pitchFamily="18" charset="0"/>
                <a:cs typeface="Times New Roman" pitchFamily="18" charset="0"/>
              </a:rPr>
              <a:t>Coordination and management</a:t>
            </a:r>
          </a:p>
          <a:p>
            <a:pPr marL="514350" indent="-514350">
              <a:buFont typeface="Arial" pitchFamily="34" charset="0"/>
              <a:buAutoNum type="arabicPeriod"/>
            </a:pPr>
            <a:r>
              <a:rPr lang="en-GB" sz="2800" dirty="0"/>
              <a:t>Regional GVT Contributions in Kind</a:t>
            </a:r>
            <a:endParaRPr lang="en-US" sz="2800" dirty="0"/>
          </a:p>
          <a:p>
            <a:pPr marL="514350" indent="-514350">
              <a:buFont typeface="Arial" pitchFamily="34" charset="0"/>
              <a:buAutoNum type="arabicPeriod"/>
            </a:pP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Arial" pitchFamily="34" charset="0"/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860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. Reporting: (Quarterly, Interim, annual and final implementation reports)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CE498-B6CD-4CB5-9BA0-F8570EE3242D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43703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br>
              <a:rPr lang="en-GB" sz="3200" dirty="0"/>
            </a:br>
            <a:br>
              <a:rPr lang="en-GB" sz="3200" dirty="0"/>
            </a:br>
            <a:r>
              <a:rPr lang="en-GB" sz="3200" dirty="0"/>
              <a:t>Main means for the action</a:t>
            </a:r>
            <a:endParaRPr lang="en-US" sz="3200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82202"/>
              </p:ext>
            </p:extLst>
          </p:nvPr>
        </p:nvGraphicFramePr>
        <p:xfrm>
          <a:off x="152399" y="1600199"/>
          <a:ext cx="7413626" cy="4632960"/>
        </p:xfrm>
        <a:graphic>
          <a:graphicData uri="http://schemas.openxmlformats.org/drawingml/2006/table">
            <a:tbl>
              <a:tblPr firstRow="1" firstCol="1" bandRow="1"/>
              <a:tblGrid>
                <a:gridCol w="4246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46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17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3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2892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97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Nr 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Type of Item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Total qty.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To be procured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Remarks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1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Motorbikes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selected districts to be Procured by ILRI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Desk  top Computers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selected districts by Region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79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Laptops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+ Hard Drives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the Project staff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43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All in-one printer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office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UPS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staff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Tables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staff 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Swivel chair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staff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File cabinet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staff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Tablet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office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4G WIFI Modem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office and Regional team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969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Furniture (Drug storage, shelf, File cabinet, Lab Table)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Set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Set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10 Vet. Clinics in target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Woredas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899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Safe box 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en-US" sz="160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70510" algn="l"/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16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For project Office</a:t>
                      </a:r>
                      <a:endParaRPr lang="en-US" sz="16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551180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5202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GB" b="1" dirty="0"/>
            </a:br>
            <a:br>
              <a:rPr lang="en-GB" b="1" dirty="0"/>
            </a:br>
            <a:r>
              <a:rPr lang="en-GB" b="1" dirty="0"/>
              <a:t>Regional GVT Contributions in Kind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5334000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Government contribution in kind is important to ensure ownership and commitment for sustainability of the works. Thus, the lead applicant, </a:t>
            </a:r>
            <a:r>
              <a:rPr lang="en-GB" sz="6700" dirty="0" err="1">
                <a:latin typeface="Times New Roman" pitchFamily="18" charset="0"/>
                <a:cs typeface="Times New Roman" pitchFamily="18" charset="0"/>
              </a:rPr>
              <a:t>BoA</a:t>
            </a:r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/ALDPO will be responsible to provide contribution in kind. 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6700" b="1" dirty="0">
                <a:latin typeface="Times New Roman" pitchFamily="18" charset="0"/>
                <a:cs typeface="Times New Roman" pitchFamily="18" charset="0"/>
              </a:rPr>
              <a:t>	1. Contribution of vehicles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	2. </a:t>
            </a:r>
            <a:r>
              <a:rPr lang="en-US" sz="6700" b="1" dirty="0">
                <a:latin typeface="Times New Roman" pitchFamily="18" charset="0"/>
                <a:cs typeface="Times New Roman" pitchFamily="18" charset="0"/>
              </a:rPr>
              <a:t>Contribution of government </a:t>
            </a:r>
            <a:r>
              <a:rPr lang="en-GB" sz="6700" b="1" dirty="0">
                <a:latin typeface="Times New Roman" pitchFamily="18" charset="0"/>
                <a:cs typeface="Times New Roman" pitchFamily="18" charset="0"/>
              </a:rPr>
              <a:t>technical staffs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GB" sz="6700" b="1" dirty="0">
                <a:latin typeface="Times New Roman" pitchFamily="18" charset="0"/>
                <a:cs typeface="Times New Roman" pitchFamily="18" charset="0"/>
              </a:rPr>
              <a:t>	3. Working office for PMU 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sz="6700" dirty="0">
                <a:latin typeface="Times New Roman" pitchFamily="18" charset="0"/>
                <a:cs typeface="Times New Roman" pitchFamily="18" charset="0"/>
              </a:rPr>
              <a:t>NB: The total estimated cost of in-kind contribution is </a:t>
            </a:r>
            <a:r>
              <a:rPr lang="en-GB" sz="6700" b="1" dirty="0">
                <a:latin typeface="Times New Roman" pitchFamily="18" charset="0"/>
                <a:cs typeface="Times New Roman" pitchFamily="18" charset="0"/>
              </a:rPr>
              <a:t>EUR 354,048.</a:t>
            </a:r>
            <a:endParaRPr lang="en-US" sz="67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C41BE9-82B9-4A3E-A6D5-A820D3CB5029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0166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Visibility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5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Communication and visibility of the EU is a legal obligation for all external actions funded by the EU. </a:t>
            </a:r>
          </a:p>
          <a:p>
            <a:r>
              <a:rPr lang="en-US" dirty="0"/>
              <a:t>The measures shall be implemented by demonstrating the EU support in  </a:t>
            </a:r>
            <a:r>
              <a:rPr lang="en-US" b="1" dirty="0"/>
              <a:t>publications, newsletters </a:t>
            </a:r>
            <a:r>
              <a:rPr lang="en-US" dirty="0"/>
              <a:t>, </a:t>
            </a:r>
            <a:r>
              <a:rPr lang="en-US" b="1" dirty="0"/>
              <a:t>sticker of EU logo/stickers stamped on---, photograph and videos </a:t>
            </a:r>
            <a:r>
              <a:rPr lang="en-US" dirty="0"/>
              <a:t>will also be recorded, </a:t>
            </a:r>
            <a:r>
              <a:rPr lang="en-US" b="1" dirty="0"/>
              <a:t>Banners and posters, brochures, handbooks and leaflets</a:t>
            </a:r>
            <a:endParaRPr lang="en-US" dirty="0"/>
          </a:p>
          <a:p>
            <a:endParaRPr lang="en-US" dirty="0"/>
          </a:p>
          <a:p>
            <a:r>
              <a:rPr lang="en-US" dirty="0"/>
              <a:t>Make understanding by the </a:t>
            </a:r>
            <a:r>
              <a:rPr lang="en-US" b="1" dirty="0"/>
              <a:t>beneficiaries</a:t>
            </a:r>
            <a:r>
              <a:rPr lang="en-US" dirty="0"/>
              <a:t> and other stakeholders that the Action is funded by the EU. </a:t>
            </a:r>
            <a:r>
              <a:rPr lang="en-US" b="1" dirty="0"/>
              <a:t>During</a:t>
            </a:r>
          </a:p>
          <a:p>
            <a:pPr>
              <a:buFont typeface="Wingdings" pitchFamily="2" charset="2"/>
              <a:buChar char="q"/>
            </a:pPr>
            <a:r>
              <a:rPr lang="en-US" b="1" dirty="0"/>
              <a:t> meetings, awareness raising events, trainings and workshops, </a:t>
            </a:r>
            <a:r>
              <a:rPr lang="en-US" b="1" dirty="0" err="1"/>
              <a:t>etc</a:t>
            </a:r>
            <a:r>
              <a:rPr lang="en-US" b="1" dirty="0"/>
              <a:t>,</a:t>
            </a:r>
          </a:p>
          <a:p>
            <a:pPr>
              <a:buFont typeface="Wingdings" pitchFamily="2" charset="2"/>
              <a:buChar char="q"/>
            </a:pPr>
            <a:r>
              <a:rPr lang="en-US" b="1" dirty="0"/>
              <a:t> </a:t>
            </a:r>
            <a:r>
              <a:rPr lang="en-US" dirty="0"/>
              <a:t> </a:t>
            </a:r>
            <a:r>
              <a:rPr lang="en-US"/>
              <a:t>EU be Acknowledged </a:t>
            </a:r>
            <a:r>
              <a:rPr lang="en-US" b="1" dirty="0"/>
              <a:t>verbally and in writing</a:t>
            </a:r>
            <a:r>
              <a:rPr lang="en-US" dirty="0"/>
              <a:t>. 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37914D-A1AA-4E32-B936-C84D646423D6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5568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br>
              <a:rPr lang="en-GB" dirty="0"/>
            </a:br>
            <a:br>
              <a:rPr lang="en-GB" dirty="0"/>
            </a:br>
            <a:r>
              <a:rPr lang="en-GB" dirty="0"/>
              <a:t>Mainstreaming/Cross cutting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0"/>
            <a:ext cx="9067800" cy="4602165"/>
          </a:xfrm>
        </p:spPr>
        <p:txBody>
          <a:bodyPr>
            <a:normAutofit fontScale="77500" lnSpcReduction="20000"/>
          </a:bodyPr>
          <a:lstStyle/>
          <a:p>
            <a:pPr marL="0" lvl="1" indent="0">
              <a:buNone/>
            </a:pPr>
            <a:endParaRPr lang="en-GB" b="1" dirty="0">
              <a:latin typeface="Times New Roman" pitchFamily="18" charset="0"/>
              <a:cs typeface="Times New Roman" pitchFamily="18" charset="0"/>
            </a:endParaRPr>
          </a:p>
          <a:p>
            <a:pPr marL="0" lvl="1" indent="0">
              <a:buNone/>
            </a:pPr>
            <a:endParaRPr lang="en-GB" b="1" dirty="0">
              <a:latin typeface="Times New Roman" pitchFamily="18" charset="0"/>
              <a:cs typeface="Times New Roman" pitchFamily="18" charset="0"/>
            </a:endParaRPr>
          </a:p>
          <a:p>
            <a:pPr marL="457200" lvl="1" indent="-457200">
              <a:buFont typeface="Wingdings" pitchFamily="2" charset="2"/>
              <a:buChar char="v"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1. Environmental Protection &amp; Climate Change (reduction of GHG)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2. </a:t>
            </a:r>
            <a:r>
              <a:rPr lang="en-US" b="1" dirty="0"/>
              <a:t>Gender equality and empowerment of women and girls</a:t>
            </a:r>
            <a:endParaRPr lang="en-US" dirty="0"/>
          </a:p>
          <a:p>
            <a:pPr>
              <a:buFont typeface="Wingdings" pitchFamily="2" charset="2"/>
              <a:buChar char="v"/>
            </a:pPr>
            <a:r>
              <a:rPr lang="en-US" dirty="0"/>
              <a:t>3.  Disability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4. Reduction of inequalities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5. Democracy</a:t>
            </a:r>
          </a:p>
          <a:p>
            <a:pPr marL="0" indent="0">
              <a:buNone/>
            </a:pPr>
            <a:r>
              <a:rPr lang="en-US" dirty="0"/>
              <a:t>	participation, accountability, non-discrimination, 	transparency and legality.</a:t>
            </a:r>
          </a:p>
          <a:p>
            <a:pPr>
              <a:buFont typeface="Wingdings" pitchFamily="2" charset="2"/>
              <a:buChar char="v"/>
            </a:pPr>
            <a:r>
              <a:rPr lang="en-US" dirty="0"/>
              <a:t>6. Conflict sensitivity, peace and resilience</a:t>
            </a:r>
          </a:p>
          <a:p>
            <a:pPr marL="0" indent="0">
              <a:buNone/>
            </a:pPr>
            <a:r>
              <a:rPr lang="en-US" dirty="0"/>
              <a:t>	The proposed action will apply a </a:t>
            </a:r>
            <a:r>
              <a:rPr lang="en-US" b="1" dirty="0"/>
              <a:t>do no harm </a:t>
            </a:r>
            <a:r>
              <a:rPr lang="en-US" dirty="0"/>
              <a:t>and conflict 	sensitivity approach.</a:t>
            </a:r>
          </a:p>
          <a:p>
            <a:pPr marL="0" lvl="1" indent="0">
              <a:buNone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5593D4-8EBF-4EE5-A89A-9DA2C900A1B0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30904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Planning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file"/>
              </a:rPr>
              <a:t>Planning.docx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9E298F-7D96-443F-90D9-0D25D1B86A82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49636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09600"/>
          </a:xfrm>
        </p:spPr>
        <p:txBody>
          <a:bodyPr>
            <a:normAutofit fontScale="90000"/>
          </a:bodyPr>
          <a:lstStyle/>
          <a:p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Budget summary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100328"/>
              </p:ext>
            </p:extLst>
          </p:nvPr>
        </p:nvGraphicFramePr>
        <p:xfrm>
          <a:off x="152400" y="1371600"/>
          <a:ext cx="8686800" cy="47031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737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71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7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515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70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Activities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Years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Year 1</a:t>
                      </a:r>
                      <a:r>
                        <a:rPr lang="en-GB" sz="1200" baseline="300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29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Activities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Total Cost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(in EUR)3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Total Cost</a:t>
                      </a:r>
                      <a:br>
                        <a:rPr lang="en-GB" sz="1200" dirty="0">
                          <a:effectLst/>
                        </a:rPr>
                      </a:br>
                      <a:r>
                        <a:rPr lang="en-GB" sz="1200" dirty="0">
                          <a:effectLst/>
                        </a:rPr>
                        <a:t>(in EUR)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1. Human Resources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   341,500.00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122,020.00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2. Travel</a:t>
                      </a:r>
                      <a:r>
                        <a:rPr lang="en-GB" sz="1200" baseline="30000" dirty="0">
                          <a:effectLst/>
                        </a:rPr>
                        <a:t>6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    30,800.00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 20,800.00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3. Equipment and supplies</a:t>
                      </a:r>
                      <a:r>
                        <a:rPr lang="en-GB" sz="1200" baseline="300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305,898.00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240,398.00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4. Project office</a:t>
                      </a:r>
                      <a:r>
                        <a:rPr lang="en-GB" sz="1200" baseline="300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  93,600.00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23,400.00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5. Other costs, services</a:t>
                      </a:r>
                      <a:r>
                        <a:rPr lang="en-GB" sz="1200" baseline="300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  56,200.00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10,832.00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616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6. Other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  655,000.00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133,250.00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423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7.  Subtotal direct eligible costs of the Action (1-6)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1,482,998.00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550,700.00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8. Indirect costs (maximum 7% of  7, subtotal of direct eligible costs of the Action)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 103,809.86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38,549.00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9. Total eligible costs of the Action, excluding reserve and volunteers' work (7+ 8)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1,586,807.86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589,249.00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10. Provision for contingency reserve (maximum 5% of  7 'Subtotal of direct eligible costs of the Action')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         74,149.14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              -  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101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Extra purchase</a:t>
                      </a: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      317,000</a:t>
                      </a: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77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11. Total eligible costs (9+10) </a:t>
                      </a:r>
                      <a:endParaRPr lang="en-US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      1,977,957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  589,249.00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Extra</a:t>
            </a:r>
            <a:fld id="{7AC48015-DAB6-4F10-B102-523026FDAE34}" type="datetime1">
              <a:rPr lang="en-US" smtClean="0"/>
              <a:t>11/14/2024</a:t>
            </a:fld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9798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-Shape 3"/>
          <p:cNvSpPr/>
          <p:nvPr/>
        </p:nvSpPr>
        <p:spPr bwMode="auto">
          <a:xfrm>
            <a:off x="-228600" y="609600"/>
            <a:ext cx="7696200" cy="5715000"/>
          </a:xfrm>
          <a:prstGeom prst="corner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US" sz="6600" dirty="0"/>
          </a:p>
          <a:p>
            <a:r>
              <a:rPr lang="en-US" sz="9600" dirty="0"/>
              <a:t>THANK YOU</a:t>
            </a:r>
            <a:endParaRPr kumimoji="0" lang="en-US" sz="9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2895600" y="1981200"/>
            <a:ext cx="2438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en-US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effectLst>
                <a:outerShdw dist="107763" dir="18900000" algn="ctr" rotWithShape="0">
                  <a:srgbClr val="868686">
                    <a:alpha val="5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685800" y="3352800"/>
            <a:ext cx="1524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en-US" sz="800" kern="10" spc="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107763" dir="18900000" algn="ctr" rotWithShape="0">
                    <a:srgbClr val="868686">
                      <a:alpha val="50000"/>
                    </a:srgbClr>
                  </a:outerShdw>
                </a:effectLst>
                <a:latin typeface="Power Geez Unicode2"/>
              </a:rPr>
              <a:t>EUROPIAN UNION</a:t>
            </a:r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5974" y="609601"/>
            <a:ext cx="8983661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70954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profile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8773640"/>
              </p:ext>
            </p:extLst>
          </p:nvPr>
        </p:nvGraphicFramePr>
        <p:xfrm>
          <a:off x="457200" y="1143000"/>
          <a:ext cx="8382000" cy="4899146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686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954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646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Times New Roman"/>
                          <a:ea typeface="Times New Roman"/>
                        </a:rPr>
                        <a:t>Title of the Program  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Times New Roman"/>
                          <a:ea typeface="Times New Roman"/>
                        </a:rPr>
                        <a:t>EU IM 3: Support to Sustainable Livestock System in Ethiopia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46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Times New Roman"/>
                          <a:ea typeface="Times New Roman"/>
                        </a:rPr>
                        <a:t>Title of the action/the project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Restoration of Livestock Services in Conflict affected areas of </a:t>
                      </a:r>
                      <a:r>
                        <a:rPr lang="en-GB" sz="2000" dirty="0" err="1">
                          <a:effectLst/>
                          <a:latin typeface="Times New Roman"/>
                          <a:ea typeface="Times New Roman"/>
                        </a:rPr>
                        <a:t>Amhara</a:t>
                      </a: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 Region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646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Times New Roman"/>
                          <a:ea typeface="Times New Roman"/>
                        </a:rPr>
                        <a:t>Name of the lead applicant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2000" dirty="0" err="1">
                          <a:effectLst/>
                          <a:latin typeface="Times New Roman"/>
                          <a:ea typeface="Times New Roman"/>
                        </a:rPr>
                        <a:t>Amhara</a:t>
                      </a: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 National Regional Bureau of Agriculture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032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Times New Roman"/>
                          <a:ea typeface="Times New Roman"/>
                        </a:rPr>
                        <a:t>Name of co-applicants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NA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6462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b="1">
                          <a:effectLst/>
                          <a:latin typeface="Times New Roman"/>
                          <a:ea typeface="Times New Roman"/>
                        </a:rPr>
                        <a:t>Location of the action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2000" i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2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2000" dirty="0" err="1">
                          <a:effectLst/>
                          <a:latin typeface="Times New Roman"/>
                          <a:ea typeface="Times New Roman"/>
                        </a:rPr>
                        <a:t>Amhara</a:t>
                      </a: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 National Regional State, Conflict affected areas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20323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b="1" dirty="0">
                          <a:effectLst/>
                          <a:latin typeface="Times New Roman"/>
                          <a:ea typeface="Times New Roman"/>
                        </a:rPr>
                        <a:t>Duration of the action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  <a:tabLst>
                          <a:tab pos="539750" algn="l"/>
                          <a:tab pos="756285" algn="l"/>
                          <a:tab pos="972185" algn="l"/>
                        </a:tabLst>
                      </a:pPr>
                      <a:r>
                        <a:rPr lang="en-GB" sz="2000" dirty="0">
                          <a:effectLst/>
                          <a:latin typeface="Times New Roman"/>
                          <a:ea typeface="Times New Roman"/>
                        </a:rPr>
                        <a:t>48 months</a:t>
                      </a:r>
                      <a:endParaRPr lang="en-US" sz="2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140F9-CFF9-4C2C-B3C9-A101330F9D95}" type="datetime1">
              <a:rPr lang="en-US" smtClean="0"/>
              <a:t>11/14/2024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52400"/>
            <a:ext cx="55118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1715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overall Objective of the action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Enhance food security, nutrition and livelihood resilience for rural communities in the region, with a special emphasis on areas affected by conflict with reduction of GHG emissions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The Specific objective of the action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Sustainable recovery of the livestock system in conflict affected areas, improve overall sector productivity, marketing and limiting GHG emissions.</a:t>
            </a: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5B35ED-B4B1-48A8-A50E-F57EB2890A2E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1278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br>
              <a:rPr lang="en-US" dirty="0"/>
            </a:br>
            <a:r>
              <a:rPr lang="en-US" dirty="0"/>
              <a:t>RESTORE Project in </a:t>
            </a:r>
            <a:r>
              <a:rPr lang="en-US" dirty="0" err="1"/>
              <a:t>Amhara</a:t>
            </a:r>
            <a:r>
              <a:rPr lang="en-US" dirty="0"/>
              <a:t> Region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Working areas</a:t>
            </a:r>
          </a:p>
          <a:p>
            <a:pPr>
              <a:buFont typeface="Wingdings" pitchFamily="2" charset="2"/>
              <a:buChar char="Ø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14 focal and 20 non focal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Woredas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Focal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Woredas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Menth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-mama,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Efratanagidim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Kemisie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Artuma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Fursi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Desie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Kombolcha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Legambo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Rayakobo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Woldia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Gidan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Zikuala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Gunabegimidir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Laygayint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Adiarkay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Non Focal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woredas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Simada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Ebnat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Belesa,Tach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armachiho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Gonji-kolela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Goncha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Huleteju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Banja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Debark,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Telemt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Mirab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Armachiho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Ageremariam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Angolela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Jama,Woreilu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Mekdela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Bati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Wadila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Meket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Sekota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34EC8-BE54-4188-A2DA-A4C1A02F2AF8}" type="datetime1">
              <a:rPr lang="en-US" smtClean="0"/>
              <a:t>11/14/2024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66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rmAutofit fontScale="90000"/>
          </a:bodyPr>
          <a:lstStyle/>
          <a:p>
            <a:br>
              <a:rPr lang="en-US" sz="3600" dirty="0"/>
            </a:b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Target Groups and Beneficiaries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8686800" cy="4678365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en-GB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Target Groups 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: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Regional veterinary laboratories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14 focal and 20 non focal (HEARD)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Woredas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70  Private veterinary practitioners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200 Selected women and youth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Forage seed producer enterprises and cooperatives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Beneficiaries Include: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Livestock Producers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Livestock product processors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Livestock product consumers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Livestock Traders in the region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Women and youth groups </a:t>
            </a:r>
          </a:p>
          <a:p>
            <a:pPr marL="0" indent="0">
              <a:buNone/>
            </a:pPr>
            <a:r>
              <a:rPr lang="en-GB" b="1" dirty="0">
                <a:latin typeface="Times New Roman" pitchFamily="18" charset="0"/>
                <a:cs typeface="Times New Roman" pitchFamily="18" charset="0"/>
              </a:rPr>
              <a:t>Indirect Beneficiaries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 err="1">
                <a:latin typeface="Times New Roman" pitchFamily="18" charset="0"/>
                <a:cs typeface="Times New Roman" pitchFamily="18" charset="0"/>
              </a:rPr>
              <a:t>Amhara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Regional Agricultural Research Institute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GB" dirty="0">
                <a:latin typeface="Times New Roman" pitchFamily="18" charset="0"/>
                <a:cs typeface="Times New Roman" pitchFamily="18" charset="0"/>
              </a:rPr>
              <a:t>Universities (BDU,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UoG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Debretabor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Wollo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woldiya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GB" dirty="0">
                <a:latin typeface="Times New Roman" pitchFamily="18" charset="0"/>
                <a:cs typeface="Times New Roman" pitchFamily="18" charset="0"/>
              </a:rPr>
              <a:t>Bordering regional states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D67906-5E38-4B21-8939-990963363FD1}" type="datetime1">
              <a:rPr lang="en-US" smtClean="0"/>
              <a:t>11/14/2024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9206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0"/>
            <a:ext cx="8001000" cy="5006181"/>
          </a:xfrm>
        </p:spPr>
        <p:txBody>
          <a:bodyPr/>
          <a:lstStyle/>
          <a:p>
            <a:r>
              <a:rPr lang="en-US" dirty="0"/>
              <a:t>Main Results – Outputs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14600" y="1524000"/>
            <a:ext cx="304800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27EFF-733B-4B8E-A109-2EBE20115F4C}" type="datetime1">
              <a:rPr lang="en-US" smtClean="0"/>
              <a:t>11/14/2024</a:t>
            </a:fld>
            <a:endParaRPr lang="en-US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06050593"/>
              </p:ext>
            </p:extLst>
          </p:nvPr>
        </p:nvGraphicFramePr>
        <p:xfrm>
          <a:off x="1447800" y="266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53084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en-GB" sz="2400" b="1" dirty="0"/>
            </a:br>
            <a:br>
              <a:rPr lang="en-GB" sz="2400" b="1" dirty="0"/>
            </a:br>
            <a:br>
              <a:rPr lang="en-GB" sz="2400" b="1" dirty="0"/>
            </a:br>
            <a:r>
              <a:rPr lang="en-GB" sz="2400" b="1" dirty="0"/>
              <a:t>Main activities</a:t>
            </a:r>
            <a:br>
              <a:rPr lang="en-GB" sz="2400" b="1" dirty="0"/>
            </a:br>
            <a:r>
              <a:rPr lang="en-GB" sz="2400" b="1" dirty="0"/>
              <a:t>Result 1: Livestock services delivery systems restored in conflict affected areas 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en-GB" dirty="0"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effectLst/>
                <a:latin typeface="Times New Roman" pitchFamily="18" charset="0"/>
                <a:cs typeface="Times New Roman" pitchFamily="18" charset="0"/>
              </a:rPr>
              <a:t>1.1. </a:t>
            </a:r>
            <a:r>
              <a:rPr lang="en-GB" dirty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Conduct baseline assessment to determine 	current status of veterinary services in conflict 	affected areas</a:t>
            </a:r>
            <a:endParaRPr lang="en-US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1.2. Equip 14 Veterinary clinics with basic veterinary equipment (ILRI)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1.3. Supply 14 Vet clinics with basic clinical 	consumables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1.4. Strengthen the diagnostic capacity of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Kombolcha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regional veterinary laboratory (ILRI)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dirty="0">
                <a:latin typeface="Times New Roman" pitchFamily="18" charset="0"/>
                <a:cs typeface="Times New Roman" pitchFamily="18" charset="0"/>
              </a:rPr>
              <a:t>1.5. Supply 14 motorbikes to selected conflict 	affected </a:t>
            </a:r>
            <a:r>
              <a:rPr lang="en-GB" dirty="0" err="1">
                <a:latin typeface="Times New Roman" pitchFamily="18" charset="0"/>
                <a:cs typeface="Times New Roman" pitchFamily="18" charset="0"/>
              </a:rPr>
              <a:t>woredas</a:t>
            </a:r>
            <a:r>
              <a:rPr lang="en-GB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E4B02-FD8D-415C-BF32-A0BEA71EA72C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96040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br>
              <a:rPr lang="en-GB" sz="2400" b="1" dirty="0"/>
            </a:br>
            <a:br>
              <a:rPr lang="en-GB" sz="2400" b="1" dirty="0"/>
            </a:br>
            <a:br>
              <a:rPr lang="en-GB" sz="2400" b="1" dirty="0"/>
            </a:br>
            <a:br>
              <a:rPr lang="en-GB" sz="2400" b="1" dirty="0"/>
            </a:br>
            <a:br>
              <a:rPr lang="en-GB" sz="2400" b="1" dirty="0"/>
            </a:br>
            <a:r>
              <a:rPr lang="en-GB" sz="2400" b="1" dirty="0"/>
              <a:t>Result 2: The quality and reliability of integrated public and private veterinary service delivery improve </a:t>
            </a:r>
            <a:br>
              <a:rPr lang="en-US" sz="2400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0"/>
            <a:ext cx="9220200" cy="5943600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en-GB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GB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2.1 </a:t>
            </a:r>
            <a:r>
              <a:rPr lang="en-US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Training need assessment for demand driven trainings </a:t>
            </a:r>
            <a:endParaRPr lang="en-GB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2.2 Strengthen existing Public and Private vet services delivery through  trainings and technical 	follow up support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2.3 Strengthen the control and eradication of PPR disease by conducting PDS, outbreak investigation, Support regional PPR stakeholders (taskforce)  meetings and Risk based vaccination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2.4 Support reduction of young and adult stock mortality in different production systems as herd 	health intervention through trainings &amp; provision of materials including for poultry.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2.5 Strengthen the operational and technical capacity of the regional veterinary laboratory through 	purchase and supply of basic vet equipment’s, kits and consumables (</a:t>
            </a:r>
            <a:r>
              <a:rPr lang="en-GB" sz="1800" dirty="0" err="1">
                <a:latin typeface="Times New Roman" pitchFamily="18" charset="0"/>
                <a:cs typeface="Times New Roman" pitchFamily="18" charset="0"/>
              </a:rPr>
              <a:t>Bahir</a:t>
            </a: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 Dar) (ILRI)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 6 Strengthen the capacity of regional veterinary laboratories through renovation and upgrading 	the standard of the facilities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2.7 </a:t>
            </a:r>
            <a:r>
              <a:rPr lang="en-GB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Facilitate business start-up Credit support and provide awareness raising workshop  for female 	&amp; young veterinary graduates 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2.8 Support the existing private animal health practitioners in non-focal </a:t>
            </a:r>
            <a:r>
              <a:rPr lang="en-GB" sz="1800" dirty="0" err="1">
                <a:latin typeface="Times New Roman" pitchFamily="18" charset="0"/>
                <a:cs typeface="Times New Roman" pitchFamily="18" charset="0"/>
              </a:rPr>
              <a:t>woredas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GB" sz="1800" dirty="0">
                <a:latin typeface="Times New Roman" pitchFamily="18" charset="0"/>
                <a:cs typeface="Times New Roman" pitchFamily="18" charset="0"/>
              </a:rPr>
              <a:t>2.9 </a:t>
            </a:r>
            <a:r>
              <a:rPr lang="en-GB" sz="1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Deliver Artificial insemination training for female &amp; young veterinary graduates</a:t>
            </a:r>
            <a:endParaRPr lang="en-US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A006C8-79A8-4C12-BD0C-C7D8CFB9E7B2}" type="datetime1">
              <a:rPr lang="en-US" smtClean="0"/>
              <a:t>11/14/2024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76200"/>
            <a:ext cx="5511800" cy="67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7861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2399</Words>
  <Application>Microsoft Office PowerPoint</Application>
  <PresentationFormat>On-screen Show (4:3)</PresentationFormat>
  <Paragraphs>418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Power Geez Unicode2</vt:lpstr>
      <vt:lpstr>Times New Roman</vt:lpstr>
      <vt:lpstr>Wingdings</vt:lpstr>
      <vt:lpstr>Office Theme</vt:lpstr>
      <vt:lpstr>Title: Restoration of Livestock Services in conflict affected areas (RESTORE)  Dr Wubet Sinshaw Amhara Region</vt:lpstr>
      <vt:lpstr>Outline</vt:lpstr>
      <vt:lpstr>Project profile</vt:lpstr>
      <vt:lpstr> Objectives</vt:lpstr>
      <vt:lpstr>  RESTORE Project in Amhara Region</vt:lpstr>
      <vt:lpstr>   Target Groups and Beneficiaries </vt:lpstr>
      <vt:lpstr> </vt:lpstr>
      <vt:lpstr>   Main activities Result 1: Livestock services delivery systems restored in conflict affected areas  </vt:lpstr>
      <vt:lpstr>     Result 2: The quality and reliability of integrated public and private veterinary service delivery improve  </vt:lpstr>
      <vt:lpstr>      Result 4: Availability and Quality of livestock feeds improved through farmers/pastoralists -private sector driven forage and fodder production and marketing </vt:lpstr>
      <vt:lpstr>    Result 5: The quality of hide and skin enhanced through improved animal health intervention </vt:lpstr>
      <vt:lpstr>  G. Objective; Enhance food security, nutrition and livelihood resilience for rural communities  S. Objective; Sustainable recovery of the livestock system in conflict affected areas</vt:lpstr>
      <vt:lpstr>Project Organizational Structure</vt:lpstr>
      <vt:lpstr>   Coordination and management (both internal and external) </vt:lpstr>
      <vt:lpstr>   Organisational structure (Human resources)</vt:lpstr>
      <vt:lpstr> Other similar projects</vt:lpstr>
      <vt:lpstr>.  Stakeholders (at Federal, Regional) </vt:lpstr>
      <vt:lpstr> Monitoring and Evaluation</vt:lpstr>
      <vt:lpstr>   Evaluations: </vt:lpstr>
      <vt:lpstr>  Reporting</vt:lpstr>
      <vt:lpstr>  Main means for the action</vt:lpstr>
      <vt:lpstr>  Regional GVT Contributions in Kind </vt:lpstr>
      <vt:lpstr> Visibility</vt:lpstr>
      <vt:lpstr>  Mainstreaming/Cross cutting issues</vt:lpstr>
      <vt:lpstr>  Planning</vt:lpstr>
      <vt:lpstr>    Budget 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 Individual Measure 3: Agricultural Recovery and Improved Domestic Food Production and Food Security in Ethiopia</dc:title>
  <dc:creator>Dr. Wubet</dc:creator>
  <cp:lastModifiedBy>Cherinet, Goshu  (ILRI)</cp:lastModifiedBy>
  <cp:revision>111</cp:revision>
  <dcterms:created xsi:type="dcterms:W3CDTF">2024-08-15T07:50:11Z</dcterms:created>
  <dcterms:modified xsi:type="dcterms:W3CDTF">2024-11-14T12:18:38Z</dcterms:modified>
</cp:coreProperties>
</file>