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0"/>
  </p:notesMasterIdLst>
  <p:sldIdLst>
    <p:sldId id="256" r:id="rId2"/>
    <p:sldId id="258" r:id="rId3"/>
    <p:sldId id="316" r:id="rId4"/>
    <p:sldId id="306" r:id="rId5"/>
    <p:sldId id="317" r:id="rId6"/>
    <p:sldId id="318" r:id="rId7"/>
    <p:sldId id="320" r:id="rId8"/>
    <p:sldId id="322" r:id="rId9"/>
    <p:sldId id="323" r:id="rId10"/>
    <p:sldId id="332" r:id="rId11"/>
    <p:sldId id="326" r:id="rId12"/>
    <p:sldId id="324" r:id="rId13"/>
    <p:sldId id="327" r:id="rId14"/>
    <p:sldId id="331" r:id="rId15"/>
    <p:sldId id="329" r:id="rId16"/>
    <p:sldId id="330" r:id="rId17"/>
    <p:sldId id="333" r:id="rId18"/>
    <p:sldId id="334" r:id="rId19"/>
    <p:sldId id="335" r:id="rId20"/>
    <p:sldId id="336" r:id="rId21"/>
    <p:sldId id="337" r:id="rId22"/>
    <p:sldId id="340" r:id="rId23"/>
    <p:sldId id="341" r:id="rId24"/>
    <p:sldId id="338" r:id="rId25"/>
    <p:sldId id="342" r:id="rId26"/>
    <p:sldId id="343" r:id="rId27"/>
    <p:sldId id="346" r:id="rId28"/>
    <p:sldId id="344" r:id="rId29"/>
    <p:sldId id="349" r:id="rId30"/>
    <p:sldId id="345" r:id="rId31"/>
    <p:sldId id="347" r:id="rId32"/>
    <p:sldId id="355" r:id="rId33"/>
    <p:sldId id="348" r:id="rId34"/>
    <p:sldId id="354" r:id="rId35"/>
    <p:sldId id="352" r:id="rId36"/>
    <p:sldId id="353" r:id="rId37"/>
    <p:sldId id="351" r:id="rId38"/>
    <p:sldId id="297"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38" autoAdjust="0"/>
    <p:restoredTop sz="77984" autoAdjust="0"/>
  </p:normalViewPr>
  <p:slideViewPr>
    <p:cSldViewPr>
      <p:cViewPr varScale="1">
        <p:scale>
          <a:sx n="48" d="100"/>
          <a:sy n="48" d="100"/>
        </p:scale>
        <p:origin x="1872"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0FCB0-A123-48E2-BABB-688652D2FB0F}" type="datetimeFigureOut">
              <a:rPr lang="en-CA" smtClean="0"/>
              <a:t>2019-07-17</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B77FC-DA7D-431F-A49C-5F2B358B3CF4}" type="slidenum">
              <a:rPr lang="en-CA" smtClean="0"/>
              <a:t>‹#›</a:t>
            </a:fld>
            <a:endParaRPr lang="en-CA"/>
          </a:p>
        </p:txBody>
      </p:sp>
    </p:spTree>
    <p:extLst>
      <p:ext uri="{BB962C8B-B14F-4D97-AF65-F5344CB8AC3E}">
        <p14:creationId xmlns:p14="http://schemas.microsoft.com/office/powerpoint/2010/main" val="104664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B77FC-DA7D-431F-A49C-5F2B358B3CF4}" type="slidenum">
              <a:rPr lang="en-CA" smtClean="0"/>
              <a:t>1</a:t>
            </a:fld>
            <a:endParaRPr lang="en-CA"/>
          </a:p>
        </p:txBody>
      </p:sp>
    </p:spTree>
    <p:extLst>
      <p:ext uri="{BB962C8B-B14F-4D97-AF65-F5344CB8AC3E}">
        <p14:creationId xmlns:p14="http://schemas.microsoft.com/office/powerpoint/2010/main" val="2795148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here</a:t>
            </a:r>
            <a:r>
              <a:rPr lang="en-CA" baseline="0" dirty="0"/>
              <a:t> are some concrete examples of indicator for KM…</a:t>
            </a:r>
            <a:endParaRPr lang="en-CA" dirty="0"/>
          </a:p>
          <a:p>
            <a:pPr marL="171450" indent="-171450">
              <a:buFont typeface="Arial" panose="020B0604020202020204" pitchFamily="34" charset="0"/>
              <a:buChar char="•"/>
            </a:pPr>
            <a:r>
              <a:rPr lang="en-CA" dirty="0"/>
              <a:t>Again, these need to be tied to your context</a:t>
            </a:r>
            <a:r>
              <a:rPr lang="en-CA" baseline="0" dirty="0"/>
              <a:t> and what you are trying to do in KM</a:t>
            </a:r>
            <a:r>
              <a:rPr lang="en-CA" dirty="0"/>
              <a:t>. Generic</a:t>
            </a:r>
            <a:r>
              <a:rPr lang="en-CA" baseline="0" dirty="0"/>
              <a:t> indicators rarely work well.</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10</a:t>
            </a:fld>
            <a:endParaRPr lang="en-CA"/>
          </a:p>
        </p:txBody>
      </p:sp>
    </p:spTree>
    <p:extLst>
      <p:ext uri="{BB962C8B-B14F-4D97-AF65-F5344CB8AC3E}">
        <p14:creationId xmlns:p14="http://schemas.microsoft.com/office/powerpoint/2010/main" val="3059311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now web metrics is the second</a:t>
            </a:r>
            <a:r>
              <a:rPr lang="en-CA" baseline="0" dirty="0"/>
              <a:t> quantitative tool we will be looking at. They are basically…</a:t>
            </a:r>
            <a:endParaRPr lang="en-CA" dirty="0"/>
          </a:p>
          <a:p>
            <a:pPr marL="171450" indent="-171450">
              <a:buFont typeface="Arial" panose="020B0604020202020204" pitchFamily="34" charset="0"/>
              <a:buChar char="•"/>
            </a:pPr>
            <a:r>
              <a:rPr lang="en-CA" dirty="0"/>
              <a:t>(Stress once more that web metrics is only part of the story but a very useful one).</a:t>
            </a:r>
          </a:p>
        </p:txBody>
      </p:sp>
      <p:sp>
        <p:nvSpPr>
          <p:cNvPr id="4" name="Slide Number Placeholder 3"/>
          <p:cNvSpPr>
            <a:spLocks noGrp="1"/>
          </p:cNvSpPr>
          <p:nvPr>
            <p:ph type="sldNum" sz="quarter" idx="10"/>
          </p:nvPr>
        </p:nvSpPr>
        <p:spPr/>
        <p:txBody>
          <a:bodyPr/>
          <a:lstStyle/>
          <a:p>
            <a:fld id="{C82B77FC-DA7D-431F-A49C-5F2B358B3CF4}" type="slidenum">
              <a:rPr lang="en-CA" smtClean="0"/>
              <a:t>11</a:t>
            </a:fld>
            <a:endParaRPr lang="en-CA"/>
          </a:p>
        </p:txBody>
      </p:sp>
    </p:spTree>
    <p:extLst>
      <p:ext uri="{BB962C8B-B14F-4D97-AF65-F5344CB8AC3E}">
        <p14:creationId xmlns:p14="http://schemas.microsoft.com/office/powerpoint/2010/main" val="4124860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Google Analytics is a tool</a:t>
            </a:r>
            <a:r>
              <a:rPr lang="en-CA" baseline="0" dirty="0"/>
              <a:t> that you can use to collect web metrics. It is…</a:t>
            </a:r>
            <a:endParaRPr lang="en-CA" dirty="0"/>
          </a:p>
          <a:p>
            <a:pPr marL="171450" indent="-171450">
              <a:buFont typeface="Arial" panose="020B0604020202020204" pitchFamily="34" charset="0"/>
              <a:buChar char="•"/>
            </a:pPr>
            <a:r>
              <a:rPr lang="en-CA" dirty="0"/>
              <a:t>Google Analytics</a:t>
            </a:r>
            <a:r>
              <a:rPr lang="en-CA" baseline="0" dirty="0"/>
              <a:t> can h</a:t>
            </a:r>
            <a:r>
              <a:rPr lang="en-CA" dirty="0"/>
              <a:t>elp you to understand exactly what your visitors are doing on the site. You can create different types of reports.</a:t>
            </a:r>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12</a:t>
            </a:fld>
            <a:endParaRPr lang="en-CA"/>
          </a:p>
        </p:txBody>
      </p:sp>
    </p:spTree>
    <p:extLst>
      <p:ext uri="{BB962C8B-B14F-4D97-AF65-F5344CB8AC3E}">
        <p14:creationId xmlns:p14="http://schemas.microsoft.com/office/powerpoint/2010/main" val="1250936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…to illustrate,</a:t>
            </a:r>
            <a:r>
              <a:rPr lang="en-CA" baseline="0" dirty="0"/>
              <a:t> here is a</a:t>
            </a:r>
            <a:r>
              <a:rPr lang="en-CA" dirty="0"/>
              <a:t> screen shot of the Google Analytics dashboard.</a:t>
            </a:r>
          </a:p>
          <a:p>
            <a:pPr marL="171450" indent="-171450">
              <a:buFont typeface="Arial" panose="020B0604020202020204" pitchFamily="34" charset="0"/>
              <a:buChar char="•"/>
            </a:pPr>
            <a:r>
              <a:rPr lang="en-CA" dirty="0"/>
              <a:t>Here you can get a visual overview</a:t>
            </a:r>
            <a:r>
              <a:rPr lang="en-CA" baseline="0" dirty="0"/>
              <a:t> of the statistics that you are tracking.</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13</a:t>
            </a:fld>
            <a:endParaRPr lang="en-CA"/>
          </a:p>
        </p:txBody>
      </p:sp>
    </p:spTree>
    <p:extLst>
      <p:ext uri="{BB962C8B-B14F-4D97-AF65-F5344CB8AC3E}">
        <p14:creationId xmlns:p14="http://schemas.microsoft.com/office/powerpoint/2010/main" val="1513052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there are many</a:t>
            </a:r>
            <a:r>
              <a:rPr lang="en-CA" baseline="0" dirty="0"/>
              <a:t> things that you may want to </a:t>
            </a:r>
            <a:r>
              <a:rPr lang="en-CA" dirty="0"/>
              <a:t>track but they should be linked to your objectives,</a:t>
            </a:r>
            <a:r>
              <a:rPr lang="en-CA" baseline="0" dirty="0"/>
              <a:t> here are some examples…</a:t>
            </a:r>
            <a:endParaRPr lang="en-CA" dirty="0"/>
          </a:p>
          <a:p>
            <a:pPr marL="171450" indent="-171450">
              <a:buFont typeface="Arial" panose="020B0604020202020204" pitchFamily="34" charset="0"/>
              <a:buChar char="•"/>
            </a:pPr>
            <a:r>
              <a:rPr lang="en-CA" dirty="0"/>
              <a:t>Depending on your objectives, you can come</a:t>
            </a:r>
            <a:r>
              <a:rPr lang="en-CA" baseline="0" dirty="0"/>
              <a:t> up with a variety of different questions.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14</a:t>
            </a:fld>
            <a:endParaRPr lang="en-CA"/>
          </a:p>
        </p:txBody>
      </p:sp>
    </p:spTree>
    <p:extLst>
      <p:ext uri="{BB962C8B-B14F-4D97-AF65-F5344CB8AC3E}">
        <p14:creationId xmlns:p14="http://schemas.microsoft.com/office/powerpoint/2010/main" val="2769889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the second</a:t>
            </a:r>
            <a:r>
              <a:rPr lang="en-CA" baseline="0" dirty="0"/>
              <a:t> type of results you might want to collect is qualitative…</a:t>
            </a:r>
            <a:endParaRPr lang="en-CA" dirty="0"/>
          </a:p>
          <a:p>
            <a:pPr marL="171450" indent="-171450">
              <a:buFont typeface="Arial" panose="020B0604020202020204" pitchFamily="34" charset="0"/>
              <a:buChar char="•"/>
            </a:pPr>
            <a:r>
              <a:rPr lang="en-CA" dirty="0"/>
              <a:t>All either use…: so the objectives of these techniques</a:t>
            </a:r>
            <a:r>
              <a:rPr lang="en-CA" baseline="0" dirty="0"/>
              <a:t> is getting to the “why”, to understand better what is happening. And one good way of doing that is by asking questions.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15</a:t>
            </a:fld>
            <a:endParaRPr lang="en-CA"/>
          </a:p>
        </p:txBody>
      </p:sp>
    </p:spTree>
    <p:extLst>
      <p:ext uri="{BB962C8B-B14F-4D97-AF65-F5344CB8AC3E}">
        <p14:creationId xmlns:p14="http://schemas.microsoft.com/office/powerpoint/2010/main" val="2097452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one technique based on question is interviews…</a:t>
            </a:r>
            <a:endParaRPr lang="en-CA" u="sng" dirty="0"/>
          </a:p>
          <a:p>
            <a:pPr marL="171450" indent="-171450">
              <a:buFont typeface="Arial" panose="020B0604020202020204" pitchFamily="34" charset="0"/>
              <a:buChar char="•"/>
            </a:pPr>
            <a:r>
              <a:rPr lang="en-CA" u="none" dirty="0"/>
              <a:t>Semi-structured…</a:t>
            </a:r>
            <a:r>
              <a:rPr lang="en-CA" dirty="0"/>
              <a:t>: this means, have a prepared framework of questions but don’t</a:t>
            </a:r>
            <a:r>
              <a:rPr lang="en-CA" baseline="0" dirty="0"/>
              <a:t> hesitate </a:t>
            </a:r>
            <a:r>
              <a:rPr lang="en-CA" dirty="0"/>
              <a:t>ask follow-up questions if some responses</a:t>
            </a:r>
            <a:r>
              <a:rPr lang="en-CA" baseline="0" dirty="0"/>
              <a:t> are particularly interesting.</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16</a:t>
            </a:fld>
            <a:endParaRPr lang="en-CA"/>
          </a:p>
        </p:txBody>
      </p:sp>
    </p:spTree>
    <p:extLst>
      <p:ext uri="{BB962C8B-B14F-4D97-AF65-F5344CB8AC3E}">
        <p14:creationId xmlns:p14="http://schemas.microsoft.com/office/powerpoint/2010/main" val="5958767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it’s important</a:t>
            </a:r>
            <a:r>
              <a:rPr lang="en-CA" baseline="0" dirty="0"/>
              <a:t> to ask good questions, which means…</a:t>
            </a:r>
            <a:endParaRPr lang="en-CA" dirty="0"/>
          </a:p>
          <a:p>
            <a:pPr marL="171450" indent="-171450">
              <a:buFont typeface="Arial" panose="020B0604020202020204" pitchFamily="34" charset="0"/>
              <a:buChar char="•"/>
            </a:pPr>
            <a:r>
              <a:rPr lang="en-CA" dirty="0"/>
              <a:t>Think through your questions very well to make sure that they observe</a:t>
            </a:r>
            <a:r>
              <a:rPr lang="en-CA" baseline="0" dirty="0"/>
              <a:t> these five points.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17</a:t>
            </a:fld>
            <a:endParaRPr lang="en-CA"/>
          </a:p>
        </p:txBody>
      </p:sp>
    </p:spTree>
    <p:extLst>
      <p:ext uri="{BB962C8B-B14F-4D97-AF65-F5344CB8AC3E}">
        <p14:creationId xmlns:p14="http://schemas.microsoft.com/office/powerpoint/2010/main" val="26862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it is important to prepare</a:t>
            </a:r>
            <a:r>
              <a:rPr lang="en-CA" baseline="0" dirty="0"/>
              <a:t> an interview well and design… </a:t>
            </a:r>
            <a:endParaRPr lang="en-CA" dirty="0"/>
          </a:p>
          <a:p>
            <a:pPr marL="171450" indent="-171450">
              <a:buFont typeface="Arial" panose="020B0604020202020204" pitchFamily="34" charset="0"/>
              <a:buChar char="•"/>
            </a:pPr>
            <a:r>
              <a:rPr lang="en-CA" dirty="0"/>
              <a:t>Limit the length: this</a:t>
            </a:r>
            <a:r>
              <a:rPr lang="en-CA" baseline="0" dirty="0"/>
              <a:t> last point is important, make sure that you don’t end up going too long. Interviews are quite intense for both the interviewee and the interviewer. Try to keep to the allotted time as much as possible.</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18</a:t>
            </a:fld>
            <a:endParaRPr lang="en-CA"/>
          </a:p>
        </p:txBody>
      </p:sp>
    </p:spTree>
    <p:extLst>
      <p:ext uri="{BB962C8B-B14F-4D97-AF65-F5344CB8AC3E}">
        <p14:creationId xmlns:p14="http://schemas.microsoft.com/office/powerpoint/2010/main" val="6428896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a second technique</a:t>
            </a:r>
            <a:r>
              <a:rPr lang="en-CA" baseline="0" dirty="0"/>
              <a:t> that captures qualitative data is stories. They are…</a:t>
            </a:r>
            <a:endParaRPr lang="en-CA"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baseline="0" dirty="0"/>
              <a:t>Use in evaluating…: stories are used for a variety of purposes in the field of knowledge management. This is specifically how they can be used as a qualitative method for Monitoring and Evaluation.</a:t>
            </a:r>
            <a:endParaRPr lang="en-CA" u="sng"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19</a:t>
            </a:fld>
            <a:endParaRPr lang="en-CA"/>
          </a:p>
        </p:txBody>
      </p:sp>
    </p:spTree>
    <p:extLst>
      <p:ext uri="{BB962C8B-B14F-4D97-AF65-F5344CB8AC3E}">
        <p14:creationId xmlns:p14="http://schemas.microsoft.com/office/powerpoint/2010/main" val="3877310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a:t>
            </a:fld>
            <a:endParaRPr lang="en-CA"/>
          </a:p>
        </p:txBody>
      </p:sp>
    </p:spTree>
    <p:extLst>
      <p:ext uri="{BB962C8B-B14F-4D97-AF65-F5344CB8AC3E}">
        <p14:creationId xmlns:p14="http://schemas.microsoft.com/office/powerpoint/2010/main" val="3330858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here are some examples</a:t>
            </a:r>
            <a:r>
              <a:rPr lang="en-CA" baseline="0" dirty="0"/>
              <a:t> of the type of probing that can elicit stories for specific uses.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20</a:t>
            </a:fld>
            <a:endParaRPr lang="en-CA"/>
          </a:p>
        </p:txBody>
      </p:sp>
    </p:spTree>
    <p:extLst>
      <p:ext uri="{BB962C8B-B14F-4D97-AF65-F5344CB8AC3E}">
        <p14:creationId xmlns:p14="http://schemas.microsoft.com/office/powerpoint/2010/main" val="3482724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a specific type of story that is collected</a:t>
            </a:r>
            <a:r>
              <a:rPr lang="en-CA" baseline="0" dirty="0"/>
              <a:t> is the “change story”. Most Significant Change is a…</a:t>
            </a:r>
            <a:endParaRPr lang="en-CA" u="none"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Uses both stories…: the interview part is during</a:t>
            </a:r>
            <a:r>
              <a:rPr lang="en-CA" u="none" baseline="0" dirty="0"/>
              <a:t> the </a:t>
            </a:r>
            <a:r>
              <a:rPr lang="en-CA" u="none" dirty="0"/>
              <a:t>discussions</a:t>
            </a:r>
            <a:r>
              <a:rPr lang="en-CA" u="none" baseline="0" dirty="0"/>
              <a:t> to make sense of the stories and understand what have learned.</a:t>
            </a:r>
            <a:endParaRPr lang="en-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en-CA"/>
          </a:p>
        </p:txBody>
      </p:sp>
    </p:spTree>
    <p:extLst>
      <p:ext uri="{BB962C8B-B14F-4D97-AF65-F5344CB8AC3E}">
        <p14:creationId xmlns:p14="http://schemas.microsoft.com/office/powerpoint/2010/main" val="35796543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we will try our hand at telling and capturing change stories in the</a:t>
            </a:r>
            <a:r>
              <a:rPr lang="en-CA" baseline="0" dirty="0"/>
              <a:t> following exercise…</a:t>
            </a:r>
            <a:endParaRPr lang="en-CA" u="none"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See Unit 4 Exercise note</a:t>
            </a:r>
          </a:p>
          <a:p>
            <a:pPr marL="0" marR="0" indent="0" algn="l" defTabSz="914400" rtl="0" eaLnBrk="1" fontAlgn="auto" latinLnBrk="0" hangingPunct="1">
              <a:lnSpc>
                <a:spcPct val="100000"/>
              </a:lnSpc>
              <a:spcBef>
                <a:spcPts val="0"/>
              </a:spcBef>
              <a:spcAft>
                <a:spcPts val="0"/>
              </a:spcAft>
              <a:buClrTx/>
              <a:buSzTx/>
              <a:buFontTx/>
              <a:buNone/>
              <a:tabLst/>
              <a:defRPr/>
            </a:pPr>
            <a:endParaRPr lang="en-CA" u="sng" dirty="0"/>
          </a:p>
          <a:p>
            <a:pPr marL="0" marR="0" indent="0" algn="l" defTabSz="914400" rtl="0" eaLnBrk="1" fontAlgn="auto" latinLnBrk="0" hangingPunct="1">
              <a:lnSpc>
                <a:spcPct val="100000"/>
              </a:lnSpc>
              <a:spcBef>
                <a:spcPts val="0"/>
              </a:spcBef>
              <a:spcAft>
                <a:spcPts val="0"/>
              </a:spcAft>
              <a:buClrTx/>
              <a:buSzTx/>
              <a:buFontTx/>
              <a:buNone/>
              <a:tabLst/>
              <a:defRPr/>
            </a:pPr>
            <a:endParaRPr lang="en-CA" u="sng" dirty="0"/>
          </a:p>
          <a:p>
            <a:pPr marL="0" marR="0" indent="0" algn="l" defTabSz="914400" rtl="0" eaLnBrk="1" fontAlgn="auto" latinLnBrk="0" hangingPunct="1">
              <a:lnSpc>
                <a:spcPct val="100000"/>
              </a:lnSpc>
              <a:spcBef>
                <a:spcPts val="0"/>
              </a:spcBef>
              <a:spcAft>
                <a:spcPts val="0"/>
              </a:spcAft>
              <a:buClrTx/>
              <a:buSzTx/>
              <a:buFontTx/>
              <a:buNone/>
              <a:tabLst/>
              <a:defRPr/>
            </a:pPr>
            <a:endParaRPr lang="en-CA" u="sng" dirty="0"/>
          </a:p>
        </p:txBody>
      </p:sp>
      <p:sp>
        <p:nvSpPr>
          <p:cNvPr id="4" name="Slide Number Placeholder 3"/>
          <p:cNvSpPr>
            <a:spLocks noGrp="1"/>
          </p:cNvSpPr>
          <p:nvPr>
            <p:ph type="sldNum" sz="quarter" idx="10"/>
          </p:nvPr>
        </p:nvSpPr>
        <p:spPr/>
        <p:txBody>
          <a:bodyPr/>
          <a:lstStyle/>
          <a:p>
            <a:fld id="{C82B77FC-DA7D-431F-A49C-5F2B358B3CF4}" type="slidenum">
              <a:rPr lang="en-CA" smtClean="0"/>
              <a:t>22</a:t>
            </a:fld>
            <a:endParaRPr lang="en-CA"/>
          </a:p>
        </p:txBody>
      </p:sp>
    </p:spTree>
    <p:extLst>
      <p:ext uri="{BB962C8B-B14F-4D97-AF65-F5344CB8AC3E}">
        <p14:creationId xmlns:p14="http://schemas.microsoft.com/office/powerpoint/2010/main" val="35796543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0" marR="0" indent="0" algn="l" defTabSz="914400" rtl="0" eaLnBrk="1" fontAlgn="auto" latinLnBrk="0" hangingPunct="1">
              <a:lnSpc>
                <a:spcPct val="100000"/>
              </a:lnSpc>
              <a:spcBef>
                <a:spcPts val="0"/>
              </a:spcBef>
              <a:spcAft>
                <a:spcPts val="0"/>
              </a:spcAft>
              <a:buClrTx/>
              <a:buSzTx/>
              <a:buFontTx/>
              <a:buNone/>
              <a:tabLst/>
              <a:defRPr/>
            </a:pPr>
            <a:r>
              <a:rPr lang="en-CA" u="none" dirty="0"/>
              <a:t>See Unit 4 Exercise note</a:t>
            </a:r>
          </a:p>
        </p:txBody>
      </p:sp>
      <p:sp>
        <p:nvSpPr>
          <p:cNvPr id="4" name="Slide Number Placeholder 3"/>
          <p:cNvSpPr>
            <a:spLocks noGrp="1"/>
          </p:cNvSpPr>
          <p:nvPr>
            <p:ph type="sldNum" sz="quarter" idx="10"/>
          </p:nvPr>
        </p:nvSpPr>
        <p:spPr/>
        <p:txBody>
          <a:bodyPr/>
          <a:lstStyle/>
          <a:p>
            <a:fld id="{C82B77FC-DA7D-431F-A49C-5F2B358B3CF4}" type="slidenum">
              <a:rPr lang="en-CA" smtClean="0"/>
              <a:t>23</a:t>
            </a:fld>
            <a:endParaRPr lang="en-CA"/>
          </a:p>
        </p:txBody>
      </p:sp>
    </p:spTree>
    <p:extLst>
      <p:ext uri="{BB962C8B-B14F-4D97-AF65-F5344CB8AC3E}">
        <p14:creationId xmlns:p14="http://schemas.microsoft.com/office/powerpoint/2010/main" val="35796543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we are now going to look at embedding learning in your daily work…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Some simple…: the idea is to embed this reflection</a:t>
            </a:r>
            <a:r>
              <a:rPr lang="en-CA" u="none" baseline="0" dirty="0"/>
              <a:t> and capture the results as we go.</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25</a:t>
            </a:fld>
            <a:endParaRPr lang="en-CA"/>
          </a:p>
        </p:txBody>
      </p:sp>
    </p:spTree>
    <p:extLst>
      <p:ext uri="{BB962C8B-B14F-4D97-AF65-F5344CB8AC3E}">
        <p14:creationId xmlns:p14="http://schemas.microsoft.com/office/powerpoint/2010/main" val="6110461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here is a process that can help in doing this reflection</a:t>
            </a:r>
            <a:r>
              <a:rPr lang="en-CA" baseline="0" dirty="0"/>
              <a:t> and capture…</a:t>
            </a:r>
            <a:endParaRPr lang="en-CA"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This is an illustration of</a:t>
            </a:r>
            <a:r>
              <a:rPr lang="en-CA" u="none" baseline="0" dirty="0"/>
              <a:t> </a:t>
            </a:r>
            <a:r>
              <a:rPr lang="en-CA" u="none" baseline="0" dirty="0">
                <a:solidFill>
                  <a:schemeClr val="accent4"/>
                </a:solidFill>
              </a:rPr>
              <a:t>l</a:t>
            </a:r>
            <a:r>
              <a:rPr lang="en-CA" dirty="0">
                <a:solidFill>
                  <a:schemeClr val="accent4"/>
                </a:solidFill>
              </a:rPr>
              <a:t>earning before, during and after, as used at the Inter-American Development Bank. </a:t>
            </a:r>
            <a:r>
              <a:rPr lang="en-CA" baseline="0" dirty="0">
                <a:solidFill>
                  <a:schemeClr val="accent4"/>
                </a:solidFill>
              </a:rPr>
              <a:t>The line that is directly under the projects, with the circle and triangles, is where the reflective processes are.</a:t>
            </a:r>
            <a:r>
              <a:rPr lang="en-CA" dirty="0">
                <a:solidFill>
                  <a:schemeClr val="accent4"/>
                </a:solidFill>
              </a:rPr>
              <a:t> </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26</a:t>
            </a:fld>
            <a:endParaRPr lang="en-CA"/>
          </a:p>
        </p:txBody>
      </p:sp>
    </p:spTree>
    <p:extLst>
      <p:ext uri="{BB962C8B-B14F-4D97-AF65-F5344CB8AC3E}">
        <p14:creationId xmlns:p14="http://schemas.microsoft.com/office/powerpoint/2010/main" val="36992046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more specifically, these are the questions behind each of the three elements…</a:t>
            </a:r>
            <a:endParaRPr lang="en-CA" dirty="0">
              <a:solidFill>
                <a:schemeClr val="accent4"/>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solidFill>
                  <a:schemeClr val="accent4"/>
                </a:solidFill>
              </a:rPr>
              <a:t>This process comes from a</a:t>
            </a:r>
            <a:r>
              <a:rPr lang="en-CA" baseline="0" dirty="0">
                <a:solidFill>
                  <a:schemeClr val="accent4"/>
                </a:solidFill>
              </a:rPr>
              <a:t> KM book called “Learning to Fly” by Chris Collison and Geoff </a:t>
            </a:r>
            <a:r>
              <a:rPr lang="en-CA" baseline="0" dirty="0" err="1">
                <a:solidFill>
                  <a:schemeClr val="accent4"/>
                </a:solidFill>
              </a:rPr>
              <a:t>Parcell</a:t>
            </a:r>
            <a:r>
              <a:rPr lang="en-CA" baseline="0" dirty="0">
                <a:solidFill>
                  <a:schemeClr val="accent4"/>
                </a:solidFill>
              </a:rPr>
              <a: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27</a:t>
            </a:fld>
            <a:endParaRPr lang="en-CA"/>
          </a:p>
        </p:txBody>
      </p:sp>
    </p:spTree>
    <p:extLst>
      <p:ext uri="{BB962C8B-B14F-4D97-AF65-F5344CB8AC3E}">
        <p14:creationId xmlns:p14="http://schemas.microsoft.com/office/powerpoint/2010/main" val="20614935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t</a:t>
            </a:r>
            <a:r>
              <a:rPr lang="en-CA" u="none" dirty="0"/>
              <a:t>his short video explains the peer assist process, which</a:t>
            </a:r>
            <a:r>
              <a:rPr lang="en-CA" u="none" baseline="0" dirty="0"/>
              <a:t> can be used for “learning before”.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baseline="0" dirty="0"/>
              <a:t>(</a:t>
            </a:r>
            <a:r>
              <a:rPr lang="en-CA" dirty="0"/>
              <a:t>Stop the video at 5:26). </a:t>
            </a:r>
          </a:p>
        </p:txBody>
      </p:sp>
      <p:sp>
        <p:nvSpPr>
          <p:cNvPr id="4" name="Slide Number Placeholder 3"/>
          <p:cNvSpPr>
            <a:spLocks noGrp="1"/>
          </p:cNvSpPr>
          <p:nvPr>
            <p:ph type="sldNum" sz="quarter" idx="10"/>
          </p:nvPr>
        </p:nvSpPr>
        <p:spPr/>
        <p:txBody>
          <a:bodyPr/>
          <a:lstStyle/>
          <a:p>
            <a:fld id="{C82B77FC-DA7D-431F-A49C-5F2B358B3CF4}" type="slidenum">
              <a:rPr lang="en-CA" smtClean="0"/>
              <a:t>28</a:t>
            </a:fld>
            <a:endParaRPr lang="en-CA"/>
          </a:p>
        </p:txBody>
      </p:sp>
    </p:spTree>
    <p:extLst>
      <p:ext uri="{BB962C8B-B14F-4D97-AF65-F5344CB8AC3E}">
        <p14:creationId xmlns:p14="http://schemas.microsoft.com/office/powerpoint/2010/main" val="25765400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so to</a:t>
            </a:r>
            <a:r>
              <a:rPr lang="en-CA" baseline="0" dirty="0"/>
              <a:t> summarize the peer assist process, it…</a:t>
            </a:r>
            <a:endParaRPr lang="en-CA"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During workshops, you </a:t>
            </a:r>
            <a:r>
              <a:rPr lang="en-CA" baseline="0" dirty="0"/>
              <a:t>can even do multiple concurrent peer assists, where participants rotate from one to another. This is the last part of the video, which we didn’t show.</a:t>
            </a:r>
            <a:endParaRPr lang="en-CA" dirty="0"/>
          </a:p>
          <a:p>
            <a:pPr marL="171450" indent="-171450">
              <a:buFont typeface="Arial" panose="020B0604020202020204" pitchFamily="34" charset="0"/>
              <a:buChar char="•"/>
            </a:pPr>
            <a:r>
              <a:rPr lang="en-CA" u="none" dirty="0"/>
              <a:t>Any ideas…:</a:t>
            </a:r>
            <a:r>
              <a:rPr lang="en-CA" dirty="0"/>
              <a:t> let’s do a 5-minute popcorn session, getting</a:t>
            </a:r>
            <a:r>
              <a:rPr lang="en-CA" baseline="0" dirty="0"/>
              <a:t> a few comments from the room.</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29</a:t>
            </a:fld>
            <a:endParaRPr lang="en-CA"/>
          </a:p>
        </p:txBody>
      </p:sp>
    </p:spTree>
    <p:extLst>
      <p:ext uri="{BB962C8B-B14F-4D97-AF65-F5344CB8AC3E}">
        <p14:creationId xmlns:p14="http://schemas.microsoft.com/office/powerpoint/2010/main" val="6912959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the second element</a:t>
            </a:r>
            <a:r>
              <a:rPr lang="en-CA" baseline="0" dirty="0"/>
              <a:t> is “learning during” and the technique that is linked with this is the after-action review. The AAR is…</a:t>
            </a:r>
            <a:endParaRPr lang="en-CA"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During a project…</a:t>
            </a:r>
            <a:r>
              <a:rPr lang="en-CA" baseline="0" dirty="0"/>
              <a:t>: </a:t>
            </a:r>
            <a:r>
              <a:rPr lang="en-CA" dirty="0"/>
              <a:t>the AAR process can also be done during and after an event</a:t>
            </a:r>
            <a:r>
              <a:rPr lang="en-CA" baseline="0" dirty="0"/>
              <a:t> or workshop.</a:t>
            </a:r>
            <a:endParaRPr lang="en-CA" dirty="0"/>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30</a:t>
            </a:fld>
            <a:endParaRPr lang="en-CA"/>
          </a:p>
        </p:txBody>
      </p:sp>
    </p:spTree>
    <p:extLst>
      <p:ext uri="{BB962C8B-B14F-4D97-AF65-F5344CB8AC3E}">
        <p14:creationId xmlns:p14="http://schemas.microsoft.com/office/powerpoint/2010/main" val="3601634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let’s first start by defining our terms…</a:t>
            </a:r>
          </a:p>
          <a:p>
            <a:pPr marL="171450" indent="-171450">
              <a:buFont typeface="Arial" panose="020B0604020202020204" pitchFamily="34" charset="0"/>
              <a:buChar char="•"/>
            </a:pPr>
            <a:r>
              <a:rPr lang="en-CA" dirty="0"/>
              <a:t>Those</a:t>
            </a:r>
            <a:r>
              <a:rPr lang="en-CA" baseline="0" dirty="0"/>
              <a:t> different facets of learning are important, there isn’t just one way to learn.</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a:t>
            </a:fld>
            <a:endParaRPr lang="en-CA"/>
          </a:p>
        </p:txBody>
      </p:sp>
    </p:spTree>
    <p:extLst>
      <p:ext uri="{BB962C8B-B14F-4D97-AF65-F5344CB8AC3E}">
        <p14:creationId xmlns:p14="http://schemas.microsoft.com/office/powerpoint/2010/main" val="42007516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…in order to do</a:t>
            </a:r>
            <a:r>
              <a:rPr lang="en-CA" baseline="0" dirty="0"/>
              <a:t> an AAR, we will be watching a very old news clip. Listen carefully, as the sound quality isn’t optimal. If need be, we’ll watch it a second time. Then afterwards, we’ll do the AAR reflection </a:t>
            </a:r>
          </a:p>
          <a:p>
            <a:pPr marL="171450" indent="-171450">
              <a:buFont typeface="Arial" panose="020B0604020202020204" pitchFamily="34" charset="0"/>
              <a:buChar char="•"/>
            </a:pPr>
            <a:r>
              <a:rPr lang="en-CA" baseline="0" dirty="0"/>
              <a:t>(Ask if people need to watch it again).</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31</a:t>
            </a:fld>
            <a:endParaRPr lang="en-CA"/>
          </a:p>
        </p:txBody>
      </p:sp>
    </p:spTree>
    <p:extLst>
      <p:ext uri="{BB962C8B-B14F-4D97-AF65-F5344CB8AC3E}">
        <p14:creationId xmlns:p14="http://schemas.microsoft.com/office/powerpoint/2010/main" val="1089953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let’s try doing an after-action review based on the clip that we’ve just watched.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See Unit 4 Exercise note</a:t>
            </a:r>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32</a:t>
            </a:fld>
            <a:endParaRPr lang="en-CA"/>
          </a:p>
        </p:txBody>
      </p:sp>
    </p:spTree>
    <p:extLst>
      <p:ext uri="{BB962C8B-B14F-4D97-AF65-F5344CB8AC3E}">
        <p14:creationId xmlns:p14="http://schemas.microsoft.com/office/powerpoint/2010/main" val="810086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now the last element of the before</a:t>
            </a:r>
            <a:r>
              <a:rPr lang="en-CA" baseline="0" dirty="0"/>
              <a:t>, during and after process is the Retrospect. It is a…</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33</a:t>
            </a:fld>
            <a:endParaRPr lang="en-CA"/>
          </a:p>
        </p:txBody>
      </p:sp>
    </p:spTree>
    <p:extLst>
      <p:ext uri="{BB962C8B-B14F-4D97-AF65-F5344CB8AC3E}">
        <p14:creationId xmlns:p14="http://schemas.microsoft.com/office/powerpoint/2010/main" val="39492671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other</a:t>
            </a:r>
            <a:r>
              <a:rPr lang="en-CA" baseline="0" dirty="0"/>
              <a:t> questions in the Retrospect are…</a:t>
            </a:r>
            <a:endParaRPr lang="en-CA" dirty="0"/>
          </a:p>
          <a:p>
            <a:pPr marL="171450" indent="-171450">
              <a:buFont typeface="Arial" panose="020B0604020202020204" pitchFamily="34" charset="0"/>
              <a:buChar char="•"/>
            </a:pPr>
            <a:r>
              <a:rPr lang="en-CA" dirty="0"/>
              <a:t>This should be a</a:t>
            </a:r>
            <a:r>
              <a:rPr lang="en-CA" baseline="0" dirty="0"/>
              <a:t> facilitated process and the responses to the questions need to be captured by a rapporteur.</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34</a:t>
            </a:fld>
            <a:endParaRPr lang="en-CA"/>
          </a:p>
        </p:txBody>
      </p:sp>
    </p:spTree>
    <p:extLst>
      <p:ext uri="{BB962C8B-B14F-4D97-AF65-F5344CB8AC3E}">
        <p14:creationId xmlns:p14="http://schemas.microsoft.com/office/powerpoint/2010/main" val="10017143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another way of embedding learning in your work</a:t>
            </a:r>
            <a:r>
              <a:rPr lang="en-CA" baseline="0" dirty="0"/>
              <a:t> is through experience capitalisation, also known as  </a:t>
            </a:r>
            <a:r>
              <a:rPr lang="en-CA" sz="1200" dirty="0">
                <a:solidFill>
                  <a:srgbClr val="84AA33"/>
                </a:solidFill>
              </a:rPr>
              <a:t>s</a:t>
            </a:r>
            <a:r>
              <a:rPr lang="en-CA" sz="1200" dirty="0">
                <a:solidFill>
                  <a:schemeClr val="accent4"/>
                </a:solidFill>
              </a:rPr>
              <a:t>ystematization. This is a…</a:t>
            </a:r>
            <a:endParaRPr lang="en-CA" baseline="0" dirty="0"/>
          </a:p>
          <a:p>
            <a:pPr marL="171450" indent="-171450">
              <a:buFont typeface="Arial" panose="020B0604020202020204" pitchFamily="34" charset="0"/>
              <a:buChar char="•"/>
            </a:pPr>
            <a:r>
              <a:rPr lang="en-CA" baseline="0" dirty="0"/>
              <a:t>We will discuss more on capturing lessons learned in Unit 6.</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35</a:t>
            </a:fld>
            <a:endParaRPr lang="en-CA"/>
          </a:p>
        </p:txBody>
      </p:sp>
    </p:spTree>
    <p:extLst>
      <p:ext uri="{BB962C8B-B14F-4D97-AF65-F5344CB8AC3E}">
        <p14:creationId xmlns:p14="http://schemas.microsoft.com/office/powerpoint/2010/main" val="13414116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t</a:t>
            </a:r>
            <a:r>
              <a:rPr lang="en-CA" u="none" dirty="0"/>
              <a:t>his graphic illustrates</a:t>
            </a:r>
            <a:r>
              <a:rPr lang="en-CA" u="none" baseline="0" dirty="0"/>
              <a:t> what experience capitalisation is.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baseline="0" dirty="0"/>
              <a:t>Let’s start with the project cycle on the right. As we learn from experience in the project cycle, we set off the learning cycle, which feeds back into the project cycle. The two are </a:t>
            </a:r>
            <a:r>
              <a:rPr lang="en-CA" u="none" baseline="0"/>
              <a:t>linked together.</a:t>
            </a:r>
            <a:endParaRPr lang="en-CA" u="none"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FAO</a:t>
            </a:r>
            <a:r>
              <a:rPr lang="en-CA" u="none" baseline="0" dirty="0"/>
              <a:t> is currently developing an </a:t>
            </a:r>
            <a:r>
              <a:rPr lang="en-CA" u="none" dirty="0"/>
              <a:t>IMARK self-learning</a:t>
            </a:r>
            <a:r>
              <a:rPr lang="en-CA" u="none" baseline="0" dirty="0"/>
              <a:t> </a:t>
            </a:r>
            <a:r>
              <a:rPr lang="en-CA" u="none" dirty="0"/>
              <a:t>module on experience capitalisation.</a:t>
            </a:r>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36</a:t>
            </a:fld>
            <a:endParaRPr lang="en-CA"/>
          </a:p>
        </p:txBody>
      </p:sp>
    </p:spTree>
    <p:extLst>
      <p:ext uri="{BB962C8B-B14F-4D97-AF65-F5344CB8AC3E}">
        <p14:creationId xmlns:p14="http://schemas.microsoft.com/office/powerpoint/2010/main" val="25485736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B77FC-DA7D-431F-A49C-5F2B358B3CF4}" type="slidenum">
              <a:rPr lang="en-CA" smtClean="0"/>
              <a:t>38</a:t>
            </a:fld>
            <a:endParaRPr lang="en-CA"/>
          </a:p>
        </p:txBody>
      </p:sp>
    </p:spTree>
    <p:extLst>
      <p:ext uri="{BB962C8B-B14F-4D97-AF65-F5344CB8AC3E}">
        <p14:creationId xmlns:p14="http://schemas.microsoft.com/office/powerpoint/2010/main" val="2823954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and as we know, KM can…</a:t>
            </a:r>
          </a:p>
          <a:p>
            <a:pPr marL="171450" indent="-171450">
              <a:buFont typeface="Arial" panose="020B0604020202020204" pitchFamily="34" charset="0"/>
              <a:buChar char="•"/>
            </a:pPr>
            <a:r>
              <a:rPr lang="en-CA" dirty="0"/>
              <a:t>The Learning Organisation..: this definition from</a:t>
            </a:r>
            <a:r>
              <a:rPr lang="en-CA" baseline="0" dirty="0"/>
              <a:t> </a:t>
            </a:r>
            <a:r>
              <a:rPr lang="en-CA" dirty="0"/>
              <a:t>Peter</a:t>
            </a:r>
            <a:r>
              <a:rPr lang="en-CA" baseline="0" dirty="0"/>
              <a:t> </a:t>
            </a:r>
            <a:r>
              <a:rPr lang="en-CA" baseline="0" dirty="0" err="1"/>
              <a:t>Senge’s</a:t>
            </a:r>
            <a:r>
              <a:rPr lang="en-CA" baseline="0" dirty="0"/>
              <a:t> book The Fifth Discipline (1990) can be considered a KM book, although it actually predates the term.</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4</a:t>
            </a:fld>
            <a:endParaRPr lang="en-CA"/>
          </a:p>
        </p:txBody>
      </p:sp>
    </p:spTree>
    <p:extLst>
      <p:ext uri="{BB962C8B-B14F-4D97-AF65-F5344CB8AC3E}">
        <p14:creationId xmlns:p14="http://schemas.microsoft.com/office/powerpoint/2010/main" val="580871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and, as we</a:t>
            </a:r>
            <a:r>
              <a:rPr lang="en-CA" baseline="0" dirty="0"/>
              <a:t> know, M&amp;E should also be about learning…</a:t>
            </a:r>
            <a:endParaRPr lang="en-CA" dirty="0"/>
          </a:p>
          <a:p>
            <a:pPr marL="171450" indent="-171450">
              <a:buFont typeface="Arial" panose="020B0604020202020204" pitchFamily="34" charset="0"/>
              <a:buChar char="•"/>
            </a:pPr>
            <a:r>
              <a:rPr lang="en-CA" dirty="0"/>
              <a:t>Monitoring</a:t>
            </a:r>
            <a:r>
              <a:rPr lang="en-CA" baseline="0" dirty="0"/>
              <a:t> should really the mechanism for reflection and learning but it is often not done.</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5</a:t>
            </a:fld>
            <a:endParaRPr lang="en-CA"/>
          </a:p>
        </p:txBody>
      </p:sp>
    </p:spTree>
    <p:extLst>
      <p:ext uri="{BB962C8B-B14F-4D97-AF65-F5344CB8AC3E}">
        <p14:creationId xmlns:p14="http://schemas.microsoft.com/office/powerpoint/2010/main" val="3495122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but the thing is, learning</a:t>
            </a:r>
            <a:r>
              <a:rPr lang="en-CA" baseline="0" dirty="0"/>
              <a:t> is crucial to </a:t>
            </a:r>
            <a:r>
              <a:rPr lang="en-CA" dirty="0"/>
              <a:t>ARD because…</a:t>
            </a:r>
          </a:p>
          <a:p>
            <a:pPr marL="171450" indent="-171450">
              <a:buFont typeface="Arial" panose="020B0604020202020204" pitchFamily="34" charset="0"/>
              <a:buChar char="•"/>
            </a:pPr>
            <a:r>
              <a:rPr lang="en-CA" dirty="0"/>
              <a:t>ARD should be at the forefront of integrating learning approaches because adapting and adaptation is</a:t>
            </a:r>
            <a:r>
              <a:rPr lang="en-CA" baseline="0" dirty="0"/>
              <a:t> </a:t>
            </a:r>
            <a:r>
              <a:rPr lang="en-CA" dirty="0"/>
              <a:t>central</a:t>
            </a:r>
            <a:r>
              <a:rPr lang="en-CA" baseline="0" dirty="0"/>
              <a:t> to the work.</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6</a:t>
            </a:fld>
            <a:endParaRPr lang="en-CA"/>
          </a:p>
        </p:txBody>
      </p:sp>
    </p:spTree>
    <p:extLst>
      <p:ext uri="{BB962C8B-B14F-4D97-AF65-F5344CB8AC3E}">
        <p14:creationId xmlns:p14="http://schemas.microsoft.com/office/powerpoint/2010/main" val="789417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 what about the KM initiatives themselves, how can we use M&amp;E to learn from the KM activities?</a:t>
            </a:r>
          </a:p>
          <a:p>
            <a:pPr marL="171450" indent="-171450">
              <a:buFont typeface="Arial" panose="020B0604020202020204" pitchFamily="34" charset="0"/>
              <a:buChar char="•"/>
            </a:pPr>
            <a:r>
              <a:rPr lang="en-CA" dirty="0"/>
              <a:t>Both are important:</a:t>
            </a:r>
            <a:r>
              <a:rPr lang="en-CA" baseline="0" dirty="0"/>
              <a:t> a</a:t>
            </a:r>
            <a:r>
              <a:rPr lang="en-CA" dirty="0"/>
              <a:t> combination of qualitative and quantitative ensures that the limitations of one type of results is balanced by the strengths of the other. </a:t>
            </a:r>
          </a:p>
          <a:p>
            <a:pPr marL="171450" indent="-171450">
              <a:buFont typeface="Arial" panose="020B0604020202020204" pitchFamily="34" charset="0"/>
              <a:buChar char="•"/>
            </a:pPr>
            <a:r>
              <a:rPr lang="en-CA" u="none" dirty="0"/>
              <a:t>Figure 1</a:t>
            </a:r>
            <a:r>
              <a:rPr lang="en-CA" dirty="0"/>
              <a:t>: Global</a:t>
            </a:r>
            <a:r>
              <a:rPr lang="en-CA" baseline="0" dirty="0"/>
              <a:t> </a:t>
            </a:r>
            <a:r>
              <a:rPr lang="en-CA" dirty="0"/>
              <a:t>Health program example of a</a:t>
            </a:r>
            <a:r>
              <a:rPr lang="en-CA" baseline="0" dirty="0"/>
              <a:t> KM framework, with activities (lighter blue). For each activity, both qualitative and quantitative tools can be used to measure and assess effectiveness or impact.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7</a:t>
            </a:fld>
            <a:endParaRPr lang="en-CA"/>
          </a:p>
        </p:txBody>
      </p:sp>
    </p:spTree>
    <p:extLst>
      <p:ext uri="{BB962C8B-B14F-4D97-AF65-F5344CB8AC3E}">
        <p14:creationId xmlns:p14="http://schemas.microsoft.com/office/powerpoint/2010/main" val="2835992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 let’s first look at how we can</a:t>
            </a:r>
            <a:r>
              <a:rPr lang="en-CA" baseline="0" dirty="0"/>
              <a:t> measure impact with quantitative tools</a:t>
            </a:r>
            <a:endParaRPr lang="en-CA" dirty="0"/>
          </a:p>
          <a:p>
            <a:pPr marL="171450" indent="-171450">
              <a:buFont typeface="Arial" panose="020B0604020202020204" pitchFamily="34" charset="0"/>
              <a:buChar char="•"/>
            </a:pPr>
            <a:r>
              <a:rPr lang="en-CA" dirty="0"/>
              <a:t>Collect them…: quantitative data can</a:t>
            </a:r>
            <a:r>
              <a:rPr lang="en-CA" baseline="0" dirty="0"/>
              <a:t> also be useful to defend or promote, as it is considered “hard” data and often much appreciated by management.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8</a:t>
            </a:fld>
            <a:endParaRPr lang="en-CA"/>
          </a:p>
        </p:txBody>
      </p:sp>
    </p:spTree>
    <p:extLst>
      <p:ext uri="{BB962C8B-B14F-4D97-AF65-F5344CB8AC3E}">
        <p14:creationId xmlns:p14="http://schemas.microsoft.com/office/powerpoint/2010/main" val="2901577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the first tool is KM indicators…</a:t>
            </a:r>
          </a:p>
          <a:p>
            <a:pPr marL="171450" indent="-171450">
              <a:buFont typeface="Arial" panose="020B0604020202020204" pitchFamily="34" charset="0"/>
              <a:buChar char="•"/>
            </a:pPr>
            <a:r>
              <a:rPr lang="en-CA" dirty="0"/>
              <a:t>Usefulness depends…: also,</a:t>
            </a:r>
            <a:r>
              <a:rPr lang="en-CA" baseline="0" dirty="0"/>
              <a:t> </a:t>
            </a:r>
            <a:r>
              <a:rPr lang="en-CA" dirty="0"/>
              <a:t>most useful indicators are often easy to use, clearly stated and quick to measure.</a:t>
            </a:r>
          </a:p>
        </p:txBody>
      </p:sp>
      <p:sp>
        <p:nvSpPr>
          <p:cNvPr id="4" name="Slide Number Placeholder 3"/>
          <p:cNvSpPr>
            <a:spLocks noGrp="1"/>
          </p:cNvSpPr>
          <p:nvPr>
            <p:ph type="sldNum" sz="quarter" idx="10"/>
          </p:nvPr>
        </p:nvSpPr>
        <p:spPr/>
        <p:txBody>
          <a:bodyPr/>
          <a:lstStyle/>
          <a:p>
            <a:fld id="{C82B77FC-DA7D-431F-A49C-5F2B358B3CF4}" type="slidenum">
              <a:rPr lang="en-CA" smtClean="0"/>
              <a:t>9</a:t>
            </a:fld>
            <a:endParaRPr lang="en-CA"/>
          </a:p>
        </p:txBody>
      </p:sp>
    </p:spTree>
    <p:extLst>
      <p:ext uri="{BB962C8B-B14F-4D97-AF65-F5344CB8AC3E}">
        <p14:creationId xmlns:p14="http://schemas.microsoft.com/office/powerpoint/2010/main" val="35835955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4B8F2451-FA66-4641-A051-ED3031E8E253}" type="datetimeFigureOut">
              <a:rPr lang="en-CA" smtClean="0"/>
              <a:t>2019-07-17</a:t>
            </a:fld>
            <a:endParaRPr lang="en-CA"/>
          </a:p>
        </p:txBody>
      </p:sp>
      <p:sp>
        <p:nvSpPr>
          <p:cNvPr id="20" name="Footer Placeholder 19"/>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BE8C97DF-CEB5-42E7-AF99-83FA8C503DD7}"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B8F2451-FA66-4641-A051-ED3031E8E253}" type="datetimeFigureOut">
              <a:rPr lang="en-CA" smtClean="0"/>
              <a:t>2019-07-17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B8F2451-FA66-4641-A051-ED3031E8E253}" type="datetimeFigureOut">
              <a:rPr lang="en-CA" smtClean="0"/>
              <a:t>2019-07-17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4B8F2451-FA66-4641-A051-ED3031E8E253}" type="datetimeFigureOut">
              <a:rPr lang="en-CA" smtClean="0"/>
              <a:t>2019-07-17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4B8F2451-FA66-4641-A051-ED3031E8E253}" type="datetimeFigureOut">
              <a:rPr lang="en-CA" smtClean="0"/>
              <a:t>2019-07-17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E8C97DF-CEB5-42E7-AF99-83FA8C503DD7}"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4B8F2451-FA66-4641-A051-ED3031E8E253}" type="datetimeFigureOut">
              <a:rPr lang="en-CA" smtClean="0"/>
              <a:t>2019-07-17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8F2451-FA66-4641-A051-ED3031E8E253}" type="datetimeFigureOut">
              <a:rPr lang="en-CA" smtClean="0"/>
              <a:t>2019-07-17</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8C97DF-CEB5-42E7-AF99-83FA8C503DD7}"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m/analytic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18.png"/><Relationship Id="rId4"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wmv"/><Relationship Id="rId1" Type="http://schemas.microsoft.com/office/2007/relationships/media" Target="../media/media2.wmv"/><Relationship Id="rId5" Type="http://schemas.openxmlformats.org/officeDocument/2006/relationships/image" Target="../media/image19.png"/><Relationship Id="rId4"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www.cta.int/"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s://creativecommons.org/licenses/by/4.0/legalcod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1852" y="2132856"/>
            <a:ext cx="7002596" cy="2520279"/>
          </a:xfrm>
        </p:spPr>
        <p:txBody>
          <a:bodyPr>
            <a:noAutofit/>
          </a:bodyPr>
          <a:lstStyle/>
          <a:p>
            <a:r>
              <a:rPr lang="en-CA" sz="4000" b="1" dirty="0">
                <a:solidFill>
                  <a:schemeClr val="accent4"/>
                </a:solidFill>
              </a:rPr>
              <a:t>Knowledge Management, Monitoring and Evaluation and Embedding Learning in Your Work</a:t>
            </a:r>
          </a:p>
        </p:txBody>
      </p:sp>
      <p:sp>
        <p:nvSpPr>
          <p:cNvPr id="3" name="Subtitle 2"/>
          <p:cNvSpPr>
            <a:spLocks noGrp="1"/>
          </p:cNvSpPr>
          <p:nvPr>
            <p:ph type="subTitle" idx="1"/>
          </p:nvPr>
        </p:nvSpPr>
        <p:spPr>
          <a:xfrm>
            <a:off x="1619672" y="4797152"/>
            <a:ext cx="6625208" cy="504056"/>
          </a:xfrm>
        </p:spPr>
        <p:txBody>
          <a:bodyPr>
            <a:normAutofit fontScale="70000" lnSpcReduction="20000"/>
          </a:bodyPr>
          <a:lstStyle/>
          <a:p>
            <a:r>
              <a:rPr lang="en-CA" dirty="0">
                <a:solidFill>
                  <a:schemeClr val="accent4"/>
                </a:solidFill>
              </a:rPr>
              <a:t>Unit 4 of the K</a:t>
            </a:r>
            <a:r>
              <a:rPr lang="en-GB" dirty="0" err="1">
                <a:solidFill>
                  <a:schemeClr val="accent4"/>
                </a:solidFill>
              </a:rPr>
              <a:t>nowledge</a:t>
            </a:r>
            <a:r>
              <a:rPr lang="en-GB" dirty="0">
                <a:solidFill>
                  <a:schemeClr val="accent4"/>
                </a:solidFill>
              </a:rPr>
              <a:t> management in agriculture and rural development (KM4ARD) course</a:t>
            </a:r>
            <a:endParaRPr lang="en-CA" dirty="0">
              <a:solidFill>
                <a:schemeClr val="accent4"/>
              </a:solidFill>
            </a:endParaRPr>
          </a:p>
        </p:txBody>
      </p:sp>
      <p:pic>
        <p:nvPicPr>
          <p:cNvPr id="1026" name="Picture 2" descr="X:\KM\CTA\CTA.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7353" y="620688"/>
            <a:ext cx="140449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94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Examples of indicators for KM</a:t>
            </a:r>
          </a:p>
        </p:txBody>
      </p:sp>
      <p:sp>
        <p:nvSpPr>
          <p:cNvPr id="3" name="Content Placeholder 2"/>
          <p:cNvSpPr>
            <a:spLocks noGrp="1"/>
          </p:cNvSpPr>
          <p:nvPr>
            <p:ph idx="1"/>
          </p:nvPr>
        </p:nvSpPr>
        <p:spPr>
          <a:xfrm>
            <a:off x="1435608" y="1556792"/>
            <a:ext cx="7498080" cy="4824536"/>
          </a:xfrm>
        </p:spPr>
        <p:txBody>
          <a:bodyPr>
            <a:normAutofit/>
          </a:bodyPr>
          <a:lstStyle/>
          <a:p>
            <a:r>
              <a:rPr lang="en-CA" dirty="0"/>
              <a:t># or % of staff who are able to provide an example of how knowledge activities contribute to the organisation achieving its objectives</a:t>
            </a:r>
          </a:p>
          <a:p>
            <a:r>
              <a:rPr lang="en-CA" dirty="0"/>
              <a:t># or % of staff/partners who believe this is a learning organisation</a:t>
            </a:r>
          </a:p>
          <a:p>
            <a:r>
              <a:rPr lang="en-CA" dirty="0"/>
              <a:t># or % of staff who can give an example of where learning from a partner improved a programme or policy</a:t>
            </a:r>
          </a:p>
          <a:p>
            <a:endParaRPr lang="en-CA" dirty="0"/>
          </a:p>
        </p:txBody>
      </p:sp>
    </p:spTree>
    <p:extLst>
      <p:ext uri="{BB962C8B-B14F-4D97-AF65-F5344CB8AC3E}">
        <p14:creationId xmlns:p14="http://schemas.microsoft.com/office/powerpoint/2010/main" val="3827179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88640"/>
            <a:ext cx="7498080" cy="1143000"/>
          </a:xfrm>
        </p:spPr>
        <p:txBody>
          <a:bodyPr/>
          <a:lstStyle/>
          <a:p>
            <a:r>
              <a:rPr lang="en-CA" dirty="0">
                <a:solidFill>
                  <a:schemeClr val="accent4"/>
                </a:solidFill>
              </a:rPr>
              <a:t>Web metrics</a:t>
            </a:r>
          </a:p>
        </p:txBody>
      </p:sp>
      <p:sp>
        <p:nvSpPr>
          <p:cNvPr id="3" name="Content Placeholder 2"/>
          <p:cNvSpPr>
            <a:spLocks noGrp="1"/>
          </p:cNvSpPr>
          <p:nvPr>
            <p:ph idx="1"/>
          </p:nvPr>
        </p:nvSpPr>
        <p:spPr>
          <a:xfrm>
            <a:off x="3059832" y="1412776"/>
            <a:ext cx="5873856" cy="5256584"/>
          </a:xfrm>
        </p:spPr>
        <p:txBody>
          <a:bodyPr>
            <a:normAutofit fontScale="92500" lnSpcReduction="10000"/>
          </a:bodyPr>
          <a:lstStyle/>
          <a:p>
            <a:pPr>
              <a:buFont typeface="Arial" panose="020B0604020202020204" pitchFamily="34" charset="0"/>
              <a:buChar char="•"/>
            </a:pPr>
            <a:r>
              <a:rPr lang="en-CA" dirty="0"/>
              <a:t>Website statistics</a:t>
            </a:r>
          </a:p>
          <a:p>
            <a:pPr>
              <a:buFont typeface="Arial" panose="020B0604020202020204" pitchFamily="34" charset="0"/>
              <a:buChar char="•"/>
            </a:pPr>
            <a:r>
              <a:rPr lang="en-CA" dirty="0"/>
              <a:t>Metrics can help to indicate:</a:t>
            </a:r>
          </a:p>
          <a:p>
            <a:pPr lvl="1"/>
            <a:r>
              <a:rPr lang="en-CA" dirty="0"/>
              <a:t>Reach: if the site’s existing audiences are indeed the intended stakeholders</a:t>
            </a:r>
          </a:p>
          <a:p>
            <a:pPr lvl="1"/>
            <a:r>
              <a:rPr lang="en-CA" dirty="0"/>
              <a:t>Penetration: the extent to which the site is reaching – or not – the intended audience</a:t>
            </a:r>
          </a:p>
          <a:p>
            <a:pPr lvl="1"/>
            <a:r>
              <a:rPr lang="en-CA" dirty="0"/>
              <a:t>Engagement:  stakeholders are coming back repeatedly, viewing more content and interacting with the site</a:t>
            </a:r>
          </a:p>
          <a:p>
            <a:pPr lvl="1"/>
            <a:r>
              <a:rPr lang="en-CA" dirty="0"/>
              <a:t>Content preference:  what people are looking for</a:t>
            </a:r>
          </a:p>
        </p:txBody>
      </p:sp>
      <p:pic>
        <p:nvPicPr>
          <p:cNvPr id="819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59633" y="2336237"/>
            <a:ext cx="216024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7953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071" y="188640"/>
            <a:ext cx="7498080" cy="1143000"/>
          </a:xfrm>
        </p:spPr>
        <p:txBody>
          <a:bodyPr>
            <a:normAutofit fontScale="90000"/>
          </a:bodyPr>
          <a:lstStyle/>
          <a:p>
            <a:r>
              <a:rPr lang="en-CA" dirty="0">
                <a:solidFill>
                  <a:schemeClr val="accent4"/>
                </a:solidFill>
              </a:rPr>
              <a:t>Web metrics tool example: Google Analytics</a:t>
            </a:r>
          </a:p>
        </p:txBody>
      </p:sp>
      <p:sp>
        <p:nvSpPr>
          <p:cNvPr id="3" name="Content Placeholder 2"/>
          <p:cNvSpPr>
            <a:spLocks noGrp="1"/>
          </p:cNvSpPr>
          <p:nvPr>
            <p:ph idx="1"/>
          </p:nvPr>
        </p:nvSpPr>
        <p:spPr>
          <a:xfrm>
            <a:off x="1187624" y="1372493"/>
            <a:ext cx="6408712" cy="5328592"/>
          </a:xfrm>
        </p:spPr>
        <p:txBody>
          <a:bodyPr>
            <a:normAutofit/>
          </a:bodyPr>
          <a:lstStyle/>
          <a:p>
            <a:r>
              <a:rPr lang="en-CA" dirty="0"/>
              <a:t>Free software that tracks which pages website visitors view, the amount of time they spend on the site, resources downloaded, the geographic origin of users, and whether the visitor is new or returning </a:t>
            </a:r>
            <a:endParaRPr lang="en-CA" dirty="0">
              <a:hlinkClick r:id="rId3"/>
            </a:endParaRPr>
          </a:p>
          <a:p>
            <a:r>
              <a:rPr lang="en-CA" dirty="0">
                <a:hlinkClick r:id="rId3"/>
              </a:rPr>
              <a:t>http://www.google.com/analytics</a:t>
            </a:r>
            <a:endParaRPr lang="en-CA" dirty="0"/>
          </a:p>
          <a:p>
            <a:r>
              <a:rPr lang="en-CA" dirty="0"/>
              <a:t>Select what you want to track by adding code on your website</a:t>
            </a:r>
          </a:p>
          <a:p>
            <a:endParaRPr lang="en-CA" dirty="0"/>
          </a:p>
          <a:p>
            <a:endParaRPr lang="en-CA" dirty="0"/>
          </a:p>
        </p:txBody>
      </p:sp>
      <p:pic>
        <p:nvPicPr>
          <p:cNvPr id="9218"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80312" y="3501008"/>
            <a:ext cx="1071563" cy="1071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3199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60648"/>
            <a:ext cx="7498080" cy="1143000"/>
          </a:xfrm>
        </p:spPr>
        <p:txBody>
          <a:bodyPr/>
          <a:lstStyle/>
          <a:p>
            <a:r>
              <a:rPr lang="en-CA" dirty="0">
                <a:solidFill>
                  <a:schemeClr val="accent4"/>
                </a:solidFill>
              </a:rPr>
              <a:t>Google Analytics</a:t>
            </a:r>
          </a:p>
        </p:txBody>
      </p:sp>
      <p:pic>
        <p:nvPicPr>
          <p:cNvPr id="4098" name="Picture 2"/>
          <p:cNvPicPr>
            <a:picLocks noGrp="1" noChangeAspect="1" noChangeArrowheads="1"/>
          </p:cNvPicPr>
          <p:nvPr>
            <p:ph idx="1"/>
          </p:nvPr>
        </p:nvPicPr>
        <p:blipFill>
          <a:blip r:embed="rId3" cstate="email">
            <a:extLst>
              <a:ext uri="{28A0092B-C50C-407E-A947-70E740481C1C}">
                <a14:useLocalDpi xmlns:a14="http://schemas.microsoft.com/office/drawing/2010/main" val="0"/>
              </a:ext>
            </a:extLst>
          </a:blip>
          <a:srcRect/>
          <a:stretch>
            <a:fillRect/>
          </a:stretch>
        </p:blipFill>
        <p:spPr bwMode="auto">
          <a:xfrm>
            <a:off x="1187624" y="1447800"/>
            <a:ext cx="7848872" cy="5221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7757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Potential questions related to objectives</a:t>
            </a:r>
          </a:p>
        </p:txBody>
      </p:sp>
      <p:sp>
        <p:nvSpPr>
          <p:cNvPr id="3" name="Content Placeholder 2"/>
          <p:cNvSpPr>
            <a:spLocks noGrp="1"/>
          </p:cNvSpPr>
          <p:nvPr>
            <p:ph idx="1"/>
          </p:nvPr>
        </p:nvSpPr>
        <p:spPr>
          <a:xfrm>
            <a:off x="1187624" y="1628800"/>
            <a:ext cx="6768752" cy="5112568"/>
          </a:xfrm>
        </p:spPr>
        <p:txBody>
          <a:bodyPr>
            <a:normAutofit fontScale="92500" lnSpcReduction="10000"/>
          </a:bodyPr>
          <a:lstStyle/>
          <a:p>
            <a:r>
              <a:rPr lang="en-CA" dirty="0"/>
              <a:t>Over time and on average, is the site growing in audience reach and engagement?</a:t>
            </a:r>
          </a:p>
          <a:p>
            <a:r>
              <a:rPr lang="en-CA" dirty="0"/>
              <a:t>How have our actions affected site traffic, either positively or negatively?</a:t>
            </a:r>
          </a:p>
          <a:p>
            <a:r>
              <a:rPr lang="en-CA" dirty="0"/>
              <a:t>When people visit the site, do they find what they are looking for?</a:t>
            </a:r>
          </a:p>
          <a:p>
            <a:r>
              <a:rPr lang="en-CA" dirty="0"/>
              <a:t>Are visitors returning?</a:t>
            </a:r>
          </a:p>
          <a:p>
            <a:r>
              <a:rPr lang="en-CA" dirty="0"/>
              <a:t>Is the site attracting the number of new visitors we should expect given our efforts? </a:t>
            </a:r>
          </a:p>
        </p:txBody>
      </p:sp>
      <p:pic>
        <p:nvPicPr>
          <p:cNvPr id="1024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441130" y="1340768"/>
            <a:ext cx="1514802"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7805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Qualitative techniques</a:t>
            </a:r>
          </a:p>
        </p:txBody>
      </p:sp>
      <p:sp>
        <p:nvSpPr>
          <p:cNvPr id="3" name="Content Placeholder 2"/>
          <p:cNvSpPr>
            <a:spLocks noGrp="1"/>
          </p:cNvSpPr>
          <p:nvPr>
            <p:ph idx="1"/>
          </p:nvPr>
        </p:nvSpPr>
        <p:spPr>
          <a:xfrm>
            <a:off x="1259632" y="1556792"/>
            <a:ext cx="6287580" cy="5005536"/>
          </a:xfrm>
        </p:spPr>
        <p:txBody>
          <a:bodyPr>
            <a:normAutofit fontScale="85000" lnSpcReduction="10000"/>
          </a:bodyPr>
          <a:lstStyle/>
          <a:p>
            <a:r>
              <a:rPr lang="en-CA" dirty="0"/>
              <a:t>Quantitative indicators can often tell what is happening but fail to answer the question ‘why?’</a:t>
            </a:r>
          </a:p>
          <a:p>
            <a:r>
              <a:rPr lang="en-CA" dirty="0"/>
              <a:t>Qualitative is a way of describing things in a non-numerical way which provides a more nuanced understanding of results</a:t>
            </a:r>
          </a:p>
          <a:p>
            <a:r>
              <a:rPr lang="en-CA" dirty="0"/>
              <a:t>Many techniques exist and are embedded in qualitative methods such as:</a:t>
            </a:r>
          </a:p>
          <a:p>
            <a:pPr lvl="1"/>
            <a:r>
              <a:rPr lang="en-CA" dirty="0"/>
              <a:t>Appreciative inquiry</a:t>
            </a:r>
          </a:p>
          <a:p>
            <a:pPr lvl="1"/>
            <a:r>
              <a:rPr lang="en-CA" dirty="0"/>
              <a:t>Most Significant Change</a:t>
            </a:r>
          </a:p>
          <a:p>
            <a:pPr lvl="1"/>
            <a:r>
              <a:rPr lang="en-CA" dirty="0"/>
              <a:t>Learning Histories</a:t>
            </a:r>
          </a:p>
          <a:p>
            <a:r>
              <a:rPr lang="en-CA" dirty="0"/>
              <a:t>All either use interviews and/or stories</a:t>
            </a:r>
          </a:p>
          <a:p>
            <a:endParaRPr lang="en-CA"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36296" y="677258"/>
            <a:ext cx="1681781" cy="1243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148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Interviews</a:t>
            </a:r>
          </a:p>
        </p:txBody>
      </p:sp>
      <p:sp>
        <p:nvSpPr>
          <p:cNvPr id="3" name="Content Placeholder 2"/>
          <p:cNvSpPr>
            <a:spLocks noGrp="1"/>
          </p:cNvSpPr>
          <p:nvPr>
            <p:ph idx="1"/>
          </p:nvPr>
        </p:nvSpPr>
        <p:spPr>
          <a:xfrm>
            <a:off x="1331640" y="1484784"/>
            <a:ext cx="5760640" cy="4896544"/>
          </a:xfrm>
        </p:spPr>
        <p:txBody>
          <a:bodyPr>
            <a:normAutofit fontScale="92500"/>
          </a:bodyPr>
          <a:lstStyle/>
          <a:p>
            <a:pPr>
              <a:buFont typeface="Arial" panose="020B0604020202020204" pitchFamily="34" charset="0"/>
              <a:buChar char="•"/>
            </a:pPr>
            <a:r>
              <a:rPr lang="en-CA" dirty="0"/>
              <a:t>Semi-structured interviews with questions designed to elicit in-depth responses from participants</a:t>
            </a:r>
          </a:p>
          <a:p>
            <a:pPr>
              <a:buFont typeface="Arial" panose="020B0604020202020204" pitchFamily="34" charset="0"/>
              <a:buChar char="•"/>
            </a:pPr>
            <a:r>
              <a:rPr lang="en-CA" dirty="0"/>
              <a:t>Advantage: provide detailed information and give the opportunity to ask follow-up questions</a:t>
            </a:r>
          </a:p>
          <a:p>
            <a:pPr>
              <a:buFont typeface="Arial" panose="020B0604020202020204" pitchFamily="34" charset="0"/>
              <a:buChar char="•"/>
            </a:pPr>
            <a:r>
              <a:rPr lang="en-CA" dirty="0"/>
              <a:t>Can be face-to-face (individual or focus group) or telephone/Skype</a:t>
            </a:r>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4410" y="980728"/>
            <a:ext cx="1545474" cy="1545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9066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Interview questions</a:t>
            </a:r>
          </a:p>
        </p:txBody>
      </p:sp>
      <p:sp>
        <p:nvSpPr>
          <p:cNvPr id="3" name="Content Placeholder 2"/>
          <p:cNvSpPr>
            <a:spLocks noGrp="1"/>
          </p:cNvSpPr>
          <p:nvPr>
            <p:ph idx="1"/>
          </p:nvPr>
        </p:nvSpPr>
        <p:spPr>
          <a:xfrm>
            <a:off x="1435608" y="1700808"/>
            <a:ext cx="4360528" cy="4547592"/>
          </a:xfrm>
        </p:spPr>
        <p:txBody>
          <a:bodyPr>
            <a:normAutofit/>
          </a:bodyPr>
          <a:lstStyle/>
          <a:p>
            <a:r>
              <a:rPr lang="en-CA" dirty="0"/>
              <a:t>Short, clear</a:t>
            </a:r>
          </a:p>
          <a:p>
            <a:r>
              <a:rPr lang="en-CA" dirty="0"/>
              <a:t>Open-ended</a:t>
            </a:r>
          </a:p>
          <a:p>
            <a:r>
              <a:rPr lang="en-CA" dirty="0"/>
              <a:t>Neutral, avoid leading questions</a:t>
            </a:r>
          </a:p>
          <a:p>
            <a:r>
              <a:rPr lang="en-CA" dirty="0"/>
              <a:t>Non-threatening</a:t>
            </a:r>
          </a:p>
          <a:p>
            <a:r>
              <a:rPr lang="en-CA" dirty="0"/>
              <a:t>Avoid double-barrelled, i.e. two questions into one</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2924944"/>
            <a:ext cx="1905000"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0693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3127" y="274638"/>
            <a:ext cx="7650561" cy="1143000"/>
          </a:xfrm>
        </p:spPr>
        <p:txBody>
          <a:bodyPr>
            <a:normAutofit/>
          </a:bodyPr>
          <a:lstStyle/>
          <a:p>
            <a:r>
              <a:rPr lang="en-CA" dirty="0">
                <a:solidFill>
                  <a:schemeClr val="accent4"/>
                </a:solidFill>
              </a:rPr>
              <a:t>Guide to conducting interviews</a:t>
            </a:r>
          </a:p>
        </p:txBody>
      </p:sp>
      <p:sp>
        <p:nvSpPr>
          <p:cNvPr id="3" name="Content Placeholder 2"/>
          <p:cNvSpPr>
            <a:spLocks noGrp="1"/>
          </p:cNvSpPr>
          <p:nvPr>
            <p:ph idx="1"/>
          </p:nvPr>
        </p:nvSpPr>
        <p:spPr>
          <a:xfrm>
            <a:off x="1403648" y="1484784"/>
            <a:ext cx="7272808" cy="5112568"/>
          </a:xfrm>
        </p:spPr>
        <p:txBody>
          <a:bodyPr>
            <a:normAutofit fontScale="92500" lnSpcReduction="10000"/>
          </a:bodyPr>
          <a:lstStyle/>
          <a:p>
            <a:r>
              <a:rPr lang="en-CA" dirty="0"/>
              <a:t>Design: </a:t>
            </a:r>
          </a:p>
          <a:p>
            <a:pPr lvl="1"/>
            <a:r>
              <a:rPr lang="en-CA" dirty="0"/>
              <a:t>an interview framework comprised of open-ended questions arranged in a logical and natural sequence</a:t>
            </a:r>
          </a:p>
          <a:p>
            <a:pPr lvl="1"/>
            <a:r>
              <a:rPr lang="en-CA" dirty="0"/>
              <a:t>a summary form to capture the interview results</a:t>
            </a:r>
          </a:p>
          <a:p>
            <a:r>
              <a:rPr lang="en-CA" dirty="0"/>
              <a:t>During the interview:</a:t>
            </a:r>
          </a:p>
          <a:p>
            <a:pPr lvl="1"/>
            <a:r>
              <a:rPr lang="en-CA" dirty="0"/>
              <a:t>use a variety of probing questions to help extract ideas and keep the talk focused </a:t>
            </a:r>
          </a:p>
          <a:p>
            <a:pPr lvl="1"/>
            <a:r>
              <a:rPr lang="en-CA" dirty="0"/>
              <a:t>ask follow-up questions when needed</a:t>
            </a:r>
          </a:p>
          <a:p>
            <a:pPr lvl="1"/>
            <a:r>
              <a:rPr lang="en-CA" dirty="0"/>
              <a:t>limit the length of the session to no more than an hour </a:t>
            </a:r>
          </a:p>
          <a:p>
            <a:endParaRPr lang="en-CA" dirty="0"/>
          </a:p>
        </p:txBody>
      </p:sp>
    </p:spTree>
    <p:extLst>
      <p:ext uri="{BB962C8B-B14F-4D97-AF65-F5344CB8AC3E}">
        <p14:creationId xmlns:p14="http://schemas.microsoft.com/office/powerpoint/2010/main" val="1880387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Using stories to evaluate KM</a:t>
            </a:r>
          </a:p>
        </p:txBody>
      </p:sp>
      <p:sp>
        <p:nvSpPr>
          <p:cNvPr id="3" name="Content Placeholder 2"/>
          <p:cNvSpPr>
            <a:spLocks noGrp="1"/>
          </p:cNvSpPr>
          <p:nvPr>
            <p:ph idx="1"/>
          </p:nvPr>
        </p:nvSpPr>
        <p:spPr>
          <a:xfrm>
            <a:off x="1259632" y="1484784"/>
            <a:ext cx="6984776" cy="4968552"/>
          </a:xfrm>
        </p:spPr>
        <p:txBody>
          <a:bodyPr>
            <a:normAutofit/>
          </a:bodyPr>
          <a:lstStyle/>
          <a:p>
            <a:r>
              <a:rPr lang="en-CA" dirty="0"/>
              <a:t>Stories are narratives told or recounted in the form of a causally-linked set of events</a:t>
            </a:r>
          </a:p>
          <a:p>
            <a:r>
              <a:rPr lang="en-CA" dirty="0"/>
              <a:t>Use in evaluating KM:</a:t>
            </a:r>
          </a:p>
          <a:p>
            <a:pPr lvl="1"/>
            <a:r>
              <a:rPr lang="en-CA" dirty="0"/>
              <a:t>To depict how people experience KM</a:t>
            </a:r>
          </a:p>
          <a:p>
            <a:pPr lvl="1"/>
            <a:r>
              <a:rPr lang="en-CA" dirty="0"/>
              <a:t>To understand KM outcomes</a:t>
            </a:r>
          </a:p>
          <a:p>
            <a:pPr lvl="1"/>
            <a:r>
              <a:rPr lang="en-CA" dirty="0"/>
              <a:t>To get insights into KM processes</a:t>
            </a:r>
          </a:p>
          <a:p>
            <a:endParaRPr lang="en-CA" dirty="0"/>
          </a:p>
        </p:txBody>
      </p:sp>
    </p:spTree>
    <p:extLst>
      <p:ext uri="{BB962C8B-B14F-4D97-AF65-F5344CB8AC3E}">
        <p14:creationId xmlns:p14="http://schemas.microsoft.com/office/powerpoint/2010/main" val="3500285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Overview of Unit 4</a:t>
            </a:r>
          </a:p>
        </p:txBody>
      </p:sp>
      <p:sp>
        <p:nvSpPr>
          <p:cNvPr id="3" name="Content Placeholder 2"/>
          <p:cNvSpPr>
            <a:spLocks noGrp="1"/>
          </p:cNvSpPr>
          <p:nvPr>
            <p:ph idx="1"/>
          </p:nvPr>
        </p:nvSpPr>
        <p:spPr>
          <a:xfrm>
            <a:off x="1331640" y="1447800"/>
            <a:ext cx="7602048" cy="5221560"/>
          </a:xfrm>
        </p:spPr>
        <p:txBody>
          <a:bodyPr>
            <a:normAutofit fontScale="92500"/>
          </a:bodyPr>
          <a:lstStyle/>
          <a:p>
            <a:pPr marL="82296" indent="0">
              <a:buNone/>
            </a:pPr>
            <a:r>
              <a:rPr lang="en-CA" dirty="0"/>
              <a:t>Purpose: </a:t>
            </a:r>
          </a:p>
          <a:p>
            <a:pPr marL="82296" indent="0">
              <a:buNone/>
            </a:pPr>
            <a:r>
              <a:rPr lang="en-CA" dirty="0"/>
              <a:t>• Understand how KM, M&amp;E and learning are interlinked and how they can build on each other</a:t>
            </a:r>
          </a:p>
          <a:p>
            <a:pPr marL="82296" indent="0">
              <a:buNone/>
            </a:pPr>
            <a:r>
              <a:rPr lang="en-CA" dirty="0"/>
              <a:t>• Understand how quantitative tools can help to measure the impact of KM</a:t>
            </a:r>
          </a:p>
          <a:p>
            <a:pPr marL="82296" indent="0">
              <a:buNone/>
            </a:pPr>
            <a:r>
              <a:rPr lang="en-CA" dirty="0"/>
              <a:t>• Understand how qualitative techniques can help to evaluate KM</a:t>
            </a:r>
          </a:p>
          <a:p>
            <a:pPr marL="82296" indent="0">
              <a:buNone/>
            </a:pPr>
            <a:r>
              <a:rPr lang="en-CA" dirty="0"/>
              <a:t>• Identify some monitoring tools and evaluation techniques, and methods to integrate learning</a:t>
            </a:r>
          </a:p>
          <a:p>
            <a:pPr marL="82296" indent="0">
              <a:buNone/>
            </a:pPr>
            <a:endParaRPr lang="en-CA" dirty="0"/>
          </a:p>
          <a:p>
            <a:pPr marL="82296" indent="0">
              <a:buNone/>
            </a:pPr>
            <a:endParaRPr lang="en-CA" dirty="0"/>
          </a:p>
          <a:p>
            <a:pPr>
              <a:buFont typeface="Arial" panose="020B0604020202020204" pitchFamily="34" charset="0"/>
              <a:buChar char="•"/>
            </a:pPr>
            <a:endParaRPr lang="en-CA" dirty="0"/>
          </a:p>
          <a:p>
            <a:pPr marL="82296" indent="0">
              <a:buNone/>
            </a:pPr>
            <a:endParaRPr lang="en-CA" dirty="0"/>
          </a:p>
        </p:txBody>
      </p:sp>
    </p:spTree>
    <p:extLst>
      <p:ext uri="{BB962C8B-B14F-4D97-AF65-F5344CB8AC3E}">
        <p14:creationId xmlns:p14="http://schemas.microsoft.com/office/powerpoint/2010/main" val="3619534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60648"/>
            <a:ext cx="7498080" cy="1143000"/>
          </a:xfrm>
        </p:spPr>
        <p:txBody>
          <a:bodyPr>
            <a:normAutofit fontScale="90000"/>
          </a:bodyPr>
          <a:lstStyle/>
          <a:p>
            <a:r>
              <a:rPr lang="en-CA" dirty="0">
                <a:solidFill>
                  <a:schemeClr val="accent4"/>
                </a:solidFill>
              </a:rPr>
              <a:t>Types of stories that can be useful</a:t>
            </a:r>
          </a:p>
        </p:txBody>
      </p:sp>
      <p:sp>
        <p:nvSpPr>
          <p:cNvPr id="3" name="Content Placeholder 2"/>
          <p:cNvSpPr>
            <a:spLocks noGrp="1"/>
          </p:cNvSpPr>
          <p:nvPr>
            <p:ph idx="1"/>
          </p:nvPr>
        </p:nvSpPr>
        <p:spPr>
          <a:xfrm>
            <a:off x="3059832" y="1412776"/>
            <a:ext cx="5697880" cy="5328592"/>
          </a:xfrm>
        </p:spPr>
        <p:txBody>
          <a:bodyPr>
            <a:normAutofit fontScale="85000" lnSpcReduction="20000"/>
          </a:bodyPr>
          <a:lstStyle/>
          <a:p>
            <a:pPr marL="82296" indent="0">
              <a:buNone/>
            </a:pPr>
            <a:r>
              <a:rPr lang="en-CA" dirty="0"/>
              <a:t>Within KM programs:</a:t>
            </a:r>
          </a:p>
          <a:p>
            <a:r>
              <a:rPr lang="en-CA" dirty="0"/>
              <a:t> Something happened that was wonderful was...</a:t>
            </a:r>
          </a:p>
          <a:p>
            <a:r>
              <a:rPr lang="en-CA" dirty="0"/>
              <a:t>The best/worst thing about the KM activity was...</a:t>
            </a:r>
          </a:p>
          <a:p>
            <a:pPr marL="82296" indent="0">
              <a:buNone/>
            </a:pPr>
            <a:endParaRPr lang="en-CA" dirty="0"/>
          </a:p>
          <a:p>
            <a:pPr marL="82296" indent="0">
              <a:buNone/>
            </a:pPr>
            <a:r>
              <a:rPr lang="en-CA" dirty="0"/>
              <a:t>Learning and change:</a:t>
            </a:r>
          </a:p>
          <a:p>
            <a:r>
              <a:rPr lang="en-CA" dirty="0"/>
              <a:t>The biggest change I've ever made was . . . I learned something that changed how I work</a:t>
            </a:r>
          </a:p>
          <a:p>
            <a:r>
              <a:rPr lang="en-CA" dirty="0"/>
              <a:t>The biggest change I've ever made was...</a:t>
            </a:r>
          </a:p>
          <a:p>
            <a:r>
              <a:rPr lang="en-CA" dirty="0"/>
              <a:t>The most important thing I've ever learned was...</a:t>
            </a:r>
          </a:p>
          <a:p>
            <a:endParaRPr lang="en-CA" dirty="0"/>
          </a:p>
        </p:txBody>
      </p:sp>
      <p:pic>
        <p:nvPicPr>
          <p:cNvPr id="15363"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87624" y="1620646"/>
            <a:ext cx="1656184" cy="1442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2818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Most Significant Change</a:t>
            </a:r>
          </a:p>
        </p:txBody>
      </p:sp>
      <p:sp>
        <p:nvSpPr>
          <p:cNvPr id="3" name="Content Placeholder 2"/>
          <p:cNvSpPr>
            <a:spLocks noGrp="1"/>
          </p:cNvSpPr>
          <p:nvPr>
            <p:ph idx="1"/>
          </p:nvPr>
        </p:nvSpPr>
        <p:spPr/>
        <p:txBody>
          <a:bodyPr>
            <a:normAutofit fontScale="92500" lnSpcReduction="20000"/>
          </a:bodyPr>
          <a:lstStyle/>
          <a:p>
            <a:r>
              <a:rPr lang="en-CA" dirty="0"/>
              <a:t>Methodology to collect, analyse and evaluate stories that is increasingly being used in evaluating projects</a:t>
            </a:r>
          </a:p>
          <a:p>
            <a:r>
              <a:rPr lang="en-CA" dirty="0"/>
              <a:t>3 basic steps in MSC:</a:t>
            </a:r>
          </a:p>
          <a:p>
            <a:pPr lvl="1"/>
            <a:r>
              <a:rPr lang="en-CA" dirty="0"/>
              <a:t>Decide the types of stories that should be collected (stories about what, for e.g. a change in practice)</a:t>
            </a:r>
          </a:p>
          <a:p>
            <a:pPr lvl="1"/>
            <a:r>
              <a:rPr lang="en-CA" dirty="0"/>
              <a:t>Collect the stories and determine which stories are the most significant</a:t>
            </a:r>
          </a:p>
          <a:p>
            <a:pPr lvl="1"/>
            <a:r>
              <a:rPr lang="en-CA" dirty="0"/>
              <a:t>Share the stories and discuss with stakeholders so that learning happens about what is valued</a:t>
            </a:r>
          </a:p>
          <a:p>
            <a:r>
              <a:rPr lang="en-CA" dirty="0"/>
              <a:t>Uses both stories and interviews</a:t>
            </a:r>
          </a:p>
          <a:p>
            <a:endParaRPr lang="en-CA" dirty="0"/>
          </a:p>
        </p:txBody>
      </p:sp>
    </p:spTree>
    <p:extLst>
      <p:ext uri="{BB962C8B-B14F-4D97-AF65-F5344CB8AC3E}">
        <p14:creationId xmlns:p14="http://schemas.microsoft.com/office/powerpoint/2010/main" val="27094767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Exercise: capturing change stories</a:t>
            </a:r>
          </a:p>
        </p:txBody>
      </p:sp>
      <p:sp>
        <p:nvSpPr>
          <p:cNvPr id="3" name="Content Placeholder 2"/>
          <p:cNvSpPr>
            <a:spLocks noGrp="1"/>
          </p:cNvSpPr>
          <p:nvPr>
            <p:ph idx="1"/>
          </p:nvPr>
        </p:nvSpPr>
        <p:spPr>
          <a:xfrm>
            <a:off x="1187624" y="1441214"/>
            <a:ext cx="6304744" cy="4835624"/>
          </a:xfrm>
        </p:spPr>
        <p:txBody>
          <a:bodyPr>
            <a:normAutofit lnSpcReduction="10000"/>
          </a:bodyPr>
          <a:lstStyle/>
          <a:p>
            <a:r>
              <a:rPr lang="en-CA" dirty="0"/>
              <a:t>Individually,  think of a story regarding your work that involves a change in (for e.g.):</a:t>
            </a:r>
          </a:p>
          <a:p>
            <a:pPr lvl="1"/>
            <a:r>
              <a:rPr lang="en-CA" dirty="0"/>
              <a:t>Decision-making skills</a:t>
            </a:r>
          </a:p>
          <a:p>
            <a:pPr lvl="1"/>
            <a:r>
              <a:rPr lang="en-CA" dirty="0"/>
              <a:t>National policy</a:t>
            </a:r>
          </a:p>
          <a:p>
            <a:pPr lvl="1"/>
            <a:r>
              <a:rPr lang="en-CA" dirty="0"/>
              <a:t>On-farm practice</a:t>
            </a:r>
          </a:p>
          <a:p>
            <a:pPr lvl="1"/>
            <a:r>
              <a:rPr lang="en-CA" dirty="0"/>
              <a:t>Profitability/productivity</a:t>
            </a:r>
          </a:p>
          <a:p>
            <a:pPr lvl="1"/>
            <a:r>
              <a:rPr lang="en-CA" dirty="0"/>
              <a:t>Any other significant change</a:t>
            </a:r>
          </a:p>
          <a:p>
            <a:r>
              <a:rPr lang="en-CA" dirty="0"/>
              <a:t>Take turns telling your story at the table (please make it short!)</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352" y="1484784"/>
            <a:ext cx="1041080"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7564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Exercise: capturing change stories</a:t>
            </a:r>
          </a:p>
        </p:txBody>
      </p:sp>
      <p:sp>
        <p:nvSpPr>
          <p:cNvPr id="3" name="Content Placeholder 2"/>
          <p:cNvSpPr>
            <a:spLocks noGrp="1"/>
          </p:cNvSpPr>
          <p:nvPr>
            <p:ph idx="1"/>
          </p:nvPr>
        </p:nvSpPr>
        <p:spPr>
          <a:xfrm>
            <a:off x="1619672" y="1484784"/>
            <a:ext cx="5544616" cy="5040560"/>
          </a:xfrm>
        </p:spPr>
        <p:txBody>
          <a:bodyPr>
            <a:normAutofit/>
          </a:bodyPr>
          <a:lstStyle/>
          <a:p>
            <a:pPr lvl="0">
              <a:buClr>
                <a:srgbClr val="3891A7"/>
              </a:buClr>
            </a:pPr>
            <a:r>
              <a:rPr lang="en-CA" sz="2800" dirty="0">
                <a:solidFill>
                  <a:prstClr val="black"/>
                </a:solidFill>
              </a:rPr>
              <a:t>Select one of the stories to work on 15 minutes for the exercise</a:t>
            </a:r>
          </a:p>
          <a:p>
            <a:pPr lvl="0">
              <a:buClr>
                <a:srgbClr val="3891A7"/>
              </a:buClr>
            </a:pPr>
            <a:r>
              <a:rPr lang="en-CA" sz="2800" dirty="0">
                <a:solidFill>
                  <a:prstClr val="black"/>
                </a:solidFill>
              </a:rPr>
              <a:t>One template, four roles:</a:t>
            </a:r>
          </a:p>
          <a:p>
            <a:pPr lvl="1">
              <a:buClr>
                <a:srgbClr val="3891A7"/>
              </a:buClr>
            </a:pPr>
            <a:r>
              <a:rPr lang="en-CA" sz="2400" dirty="0">
                <a:solidFill>
                  <a:prstClr val="black"/>
                </a:solidFill>
              </a:rPr>
              <a:t>Storyteller – tells story</a:t>
            </a:r>
          </a:p>
          <a:p>
            <a:pPr lvl="1">
              <a:buClr>
                <a:srgbClr val="3891A7"/>
              </a:buClr>
            </a:pPr>
            <a:r>
              <a:rPr lang="en-CA" sz="2400" dirty="0">
                <a:solidFill>
                  <a:prstClr val="black"/>
                </a:solidFill>
              </a:rPr>
              <a:t>Interviewer – asks questions</a:t>
            </a:r>
          </a:p>
          <a:p>
            <a:pPr lvl="1">
              <a:buClr>
                <a:srgbClr val="3891A7"/>
              </a:buClr>
            </a:pPr>
            <a:r>
              <a:rPr lang="en-CA" sz="2400" dirty="0">
                <a:solidFill>
                  <a:prstClr val="black"/>
                </a:solidFill>
              </a:rPr>
              <a:t>Note-taker – fills template</a:t>
            </a:r>
          </a:p>
          <a:p>
            <a:pPr lvl="1">
              <a:buClr>
                <a:srgbClr val="3891A7"/>
              </a:buClr>
            </a:pPr>
            <a:r>
              <a:rPr lang="en-CA" sz="2400" dirty="0">
                <a:solidFill>
                  <a:prstClr val="black"/>
                </a:solidFill>
              </a:rPr>
              <a:t>Observer(s) – observe(s), keeps time</a:t>
            </a:r>
          </a:p>
          <a:p>
            <a:r>
              <a:rPr lang="en-CA" sz="2800" dirty="0"/>
              <a:t>Have you heard interesting stories? Does anyone want to share their story with the group?</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0312" y="1484784"/>
            <a:ext cx="1080120"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60419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84AA33"/>
                </a:solidFill>
              </a:rPr>
              <a:t>Questions? Comments?</a:t>
            </a:r>
            <a:endParaRPr lang="en-CA" dirty="0"/>
          </a:p>
        </p:txBody>
      </p:sp>
    </p:spTree>
    <p:extLst>
      <p:ext uri="{BB962C8B-B14F-4D97-AF65-F5344CB8AC3E}">
        <p14:creationId xmlns:p14="http://schemas.microsoft.com/office/powerpoint/2010/main" val="29031479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60648"/>
            <a:ext cx="7498080" cy="1143000"/>
          </a:xfrm>
        </p:spPr>
        <p:txBody>
          <a:bodyPr/>
          <a:lstStyle/>
          <a:p>
            <a:r>
              <a:rPr lang="en-CA" dirty="0">
                <a:solidFill>
                  <a:schemeClr val="accent4"/>
                </a:solidFill>
              </a:rPr>
              <a:t>Embedding learning in your work</a:t>
            </a:r>
          </a:p>
        </p:txBody>
      </p:sp>
      <p:sp>
        <p:nvSpPr>
          <p:cNvPr id="3" name="Content Placeholder 2"/>
          <p:cNvSpPr>
            <a:spLocks noGrp="1"/>
          </p:cNvSpPr>
          <p:nvPr>
            <p:ph idx="1"/>
          </p:nvPr>
        </p:nvSpPr>
        <p:spPr>
          <a:xfrm>
            <a:off x="1403648" y="1556792"/>
            <a:ext cx="7354064" cy="5040560"/>
          </a:xfrm>
        </p:spPr>
        <p:txBody>
          <a:bodyPr>
            <a:normAutofit lnSpcReduction="10000"/>
          </a:bodyPr>
          <a:lstStyle/>
          <a:p>
            <a:r>
              <a:rPr lang="en-CA" dirty="0"/>
              <a:t>Learning  from experience is often an afterthought</a:t>
            </a:r>
          </a:p>
          <a:p>
            <a:r>
              <a:rPr lang="en-CA" dirty="0"/>
              <a:t>Reflection time is not usually embedded in project cycle</a:t>
            </a:r>
          </a:p>
          <a:p>
            <a:r>
              <a:rPr lang="en-CA" dirty="0"/>
              <a:t>Scramble at evaluation time to come up with lessons learned</a:t>
            </a:r>
          </a:p>
          <a:p>
            <a:r>
              <a:rPr lang="en-CA" dirty="0"/>
              <a:t>Some simple, facilitated reflection processes can be done before starting a project/program, as well as during and after</a:t>
            </a:r>
          </a:p>
        </p:txBody>
      </p:sp>
    </p:spTree>
    <p:extLst>
      <p:ext uri="{BB962C8B-B14F-4D97-AF65-F5344CB8AC3E}">
        <p14:creationId xmlns:p14="http://schemas.microsoft.com/office/powerpoint/2010/main" val="505971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Example: learning before, during and after - IADB</a:t>
            </a:r>
          </a:p>
        </p:txBody>
      </p:sp>
      <p:pic>
        <p:nvPicPr>
          <p:cNvPr id="2050" name="Picture 2" descr="X:\KM\CTA\iadblearn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5876" y="1628799"/>
            <a:ext cx="7140579" cy="5035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29092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Learning before, during and after</a:t>
            </a:r>
          </a:p>
        </p:txBody>
      </p:sp>
      <p:sp>
        <p:nvSpPr>
          <p:cNvPr id="3" name="Content Placeholder 2"/>
          <p:cNvSpPr>
            <a:spLocks noGrp="1"/>
          </p:cNvSpPr>
          <p:nvPr>
            <p:ph idx="1"/>
          </p:nvPr>
        </p:nvSpPr>
        <p:spPr>
          <a:xfrm>
            <a:off x="1259632" y="1556792"/>
            <a:ext cx="5472608" cy="4691608"/>
          </a:xfrm>
        </p:spPr>
        <p:txBody>
          <a:bodyPr>
            <a:normAutofit fontScale="85000" lnSpcReduction="20000"/>
          </a:bodyPr>
          <a:lstStyle/>
          <a:p>
            <a:r>
              <a:rPr lang="en-CA" dirty="0"/>
              <a:t>Learning before: before we tackle any sizeable project, we ask who has done it before and what can we learn from them?</a:t>
            </a:r>
          </a:p>
          <a:p>
            <a:r>
              <a:rPr lang="en-CA" dirty="0"/>
              <a:t>Learning during: at intervals during the project we pause, check if we are on course and ask what have we learned?</a:t>
            </a:r>
          </a:p>
          <a:p>
            <a:r>
              <a:rPr lang="en-CA" dirty="0"/>
              <a:t>Learning after: at the end of the project , we take time to stop and capture our learning and present it in a way that a future user could find it and re-use it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2119313"/>
            <a:ext cx="1800200"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42875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274638"/>
            <a:ext cx="7242008" cy="778098"/>
          </a:xfrm>
        </p:spPr>
        <p:txBody>
          <a:bodyPr/>
          <a:lstStyle/>
          <a:p>
            <a:r>
              <a:rPr lang="en-CA" dirty="0">
                <a:solidFill>
                  <a:schemeClr val="accent4"/>
                </a:solidFill>
              </a:rPr>
              <a:t>Learning before: peer assist</a:t>
            </a:r>
          </a:p>
        </p:txBody>
      </p:sp>
      <p:pic>
        <p:nvPicPr>
          <p:cNvPr id="4" name="peerAssist.avi">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907704" y="1196752"/>
            <a:ext cx="6239386" cy="4679539"/>
          </a:xfrm>
        </p:spPr>
      </p:pic>
      <p:sp>
        <p:nvSpPr>
          <p:cNvPr id="3" name="TextBox 2"/>
          <p:cNvSpPr txBox="1"/>
          <p:nvPr/>
        </p:nvSpPr>
        <p:spPr>
          <a:xfrm>
            <a:off x="4644008" y="6442149"/>
            <a:ext cx="4283968" cy="338554"/>
          </a:xfrm>
          <a:prstGeom prst="rect">
            <a:avLst/>
          </a:prstGeom>
          <a:noFill/>
        </p:spPr>
        <p:txBody>
          <a:bodyPr wrap="square" rtlCol="0">
            <a:spAutoFit/>
          </a:bodyPr>
          <a:lstStyle/>
          <a:p>
            <a:r>
              <a:rPr lang="en-CA" sz="1600" dirty="0"/>
              <a:t>Link: www.youtube.com/watch?v=ObmQyW3EiiE</a:t>
            </a:r>
          </a:p>
        </p:txBody>
      </p:sp>
    </p:spTree>
    <p:extLst>
      <p:ext uri="{BB962C8B-B14F-4D97-AF65-F5344CB8AC3E}">
        <p14:creationId xmlns:p14="http://schemas.microsoft.com/office/powerpoint/2010/main" val="10717623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84AA33"/>
                </a:solidFill>
              </a:rPr>
              <a:t>Learning before: peer assist</a:t>
            </a:r>
            <a:endParaRPr lang="en-CA" dirty="0"/>
          </a:p>
        </p:txBody>
      </p:sp>
      <p:sp>
        <p:nvSpPr>
          <p:cNvPr id="3" name="Content Placeholder 2"/>
          <p:cNvSpPr>
            <a:spLocks noGrp="1"/>
          </p:cNvSpPr>
          <p:nvPr>
            <p:ph idx="1"/>
          </p:nvPr>
        </p:nvSpPr>
        <p:spPr>
          <a:xfrm>
            <a:off x="1331640" y="1628800"/>
            <a:ext cx="7498080" cy="4800600"/>
          </a:xfrm>
        </p:spPr>
        <p:txBody>
          <a:bodyPr>
            <a:normAutofit lnSpcReduction="10000"/>
          </a:bodyPr>
          <a:lstStyle/>
          <a:p>
            <a:r>
              <a:rPr lang="en-CA" dirty="0"/>
              <a:t>Brings together a group of peers to gain feedback on a problem, project, or activity</a:t>
            </a:r>
          </a:p>
          <a:p>
            <a:r>
              <a:rPr lang="en-CA" dirty="0"/>
              <a:t>Identify possible approaches or new lines of inquiry to deal with their challenge</a:t>
            </a:r>
          </a:p>
          <a:p>
            <a:r>
              <a:rPr lang="en-CA" dirty="0"/>
              <a:t>Useful at the start of a project</a:t>
            </a:r>
          </a:p>
          <a:p>
            <a:r>
              <a:rPr lang="en-CA" dirty="0"/>
              <a:t>Can also be used as one-off consultation (such as in the video) or in events or workshops</a:t>
            </a:r>
          </a:p>
          <a:p>
            <a:r>
              <a:rPr lang="en-CA" dirty="0"/>
              <a:t>Any ideas on how can you use it in your work?</a:t>
            </a:r>
          </a:p>
          <a:p>
            <a:endParaRPr lang="en-CA" dirty="0"/>
          </a:p>
        </p:txBody>
      </p:sp>
    </p:spTree>
    <p:extLst>
      <p:ext uri="{BB962C8B-B14F-4D97-AF65-F5344CB8AC3E}">
        <p14:creationId xmlns:p14="http://schemas.microsoft.com/office/powerpoint/2010/main" val="3710595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Learning</a:t>
            </a:r>
            <a:endParaRPr lang="en-CA" dirty="0"/>
          </a:p>
        </p:txBody>
      </p:sp>
      <p:sp>
        <p:nvSpPr>
          <p:cNvPr id="3" name="Content Placeholder 2"/>
          <p:cNvSpPr>
            <a:spLocks noGrp="1"/>
          </p:cNvSpPr>
          <p:nvPr>
            <p:ph idx="1"/>
          </p:nvPr>
        </p:nvSpPr>
        <p:spPr>
          <a:xfrm>
            <a:off x="1187624" y="1556792"/>
            <a:ext cx="7344816" cy="4824536"/>
          </a:xfrm>
        </p:spPr>
        <p:txBody>
          <a:bodyPr>
            <a:normAutofit/>
          </a:bodyPr>
          <a:lstStyle/>
          <a:p>
            <a:r>
              <a:rPr lang="en-CA" dirty="0"/>
              <a:t>Is a process that people go through as they develop new knowledge</a:t>
            </a:r>
          </a:p>
          <a:p>
            <a:r>
              <a:rPr lang="en-CA" dirty="0"/>
              <a:t>Two people doing the same action might learn different things, based on their own perspectives, and on what is important to them in the experience</a:t>
            </a:r>
          </a:p>
          <a:p>
            <a:r>
              <a:rPr lang="en-CA" dirty="0"/>
              <a:t>It can both individual and collective</a:t>
            </a:r>
          </a:p>
        </p:txBody>
      </p:sp>
    </p:spTree>
    <p:extLst>
      <p:ext uri="{BB962C8B-B14F-4D97-AF65-F5344CB8AC3E}">
        <p14:creationId xmlns:p14="http://schemas.microsoft.com/office/powerpoint/2010/main" val="28116478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Learning during: After-action review (AAR)</a:t>
            </a:r>
          </a:p>
        </p:txBody>
      </p:sp>
      <p:sp>
        <p:nvSpPr>
          <p:cNvPr id="3" name="Content Placeholder 2"/>
          <p:cNvSpPr>
            <a:spLocks noGrp="1"/>
          </p:cNvSpPr>
          <p:nvPr>
            <p:ph idx="1"/>
          </p:nvPr>
        </p:nvSpPr>
        <p:spPr>
          <a:xfrm>
            <a:off x="1259632" y="1628800"/>
            <a:ext cx="7498080" cy="4800600"/>
          </a:xfrm>
        </p:spPr>
        <p:txBody>
          <a:bodyPr>
            <a:normAutofit fontScale="92500" lnSpcReduction="10000"/>
          </a:bodyPr>
          <a:lstStyle/>
          <a:p>
            <a:r>
              <a:rPr lang="en-CA" dirty="0"/>
              <a:t>Group reflection to capture lessons </a:t>
            </a:r>
          </a:p>
          <a:p>
            <a:r>
              <a:rPr lang="en-CA" dirty="0"/>
              <a:t>During a project (for e.g. midcourse) to reveal what has been learned, reassess the direction and review lessons</a:t>
            </a:r>
          </a:p>
          <a:p>
            <a:r>
              <a:rPr lang="en-CA" dirty="0"/>
              <a:t>The AAR questions are:</a:t>
            </a:r>
          </a:p>
          <a:p>
            <a:pPr lvl="1"/>
            <a:r>
              <a:rPr lang="en-CA" dirty="0"/>
              <a:t>What was supposed to happen?</a:t>
            </a:r>
          </a:p>
          <a:p>
            <a:pPr lvl="1"/>
            <a:r>
              <a:rPr lang="en-CA" dirty="0"/>
              <a:t>What actually happened?</a:t>
            </a:r>
          </a:p>
          <a:p>
            <a:pPr lvl="1"/>
            <a:r>
              <a:rPr lang="en-CA" dirty="0"/>
              <a:t>What went well, and why?</a:t>
            </a:r>
          </a:p>
          <a:p>
            <a:pPr lvl="1"/>
            <a:r>
              <a:rPr lang="en-CA" dirty="0"/>
              <a:t>What can be improved and how?</a:t>
            </a:r>
          </a:p>
          <a:p>
            <a:pPr lvl="1"/>
            <a:r>
              <a:rPr lang="en-CA" dirty="0"/>
              <a:t>What would you do differently next time?</a:t>
            </a:r>
          </a:p>
          <a:p>
            <a:endParaRPr lang="en-CA" dirty="0"/>
          </a:p>
          <a:p>
            <a:endParaRPr lang="en-CA" dirty="0"/>
          </a:p>
        </p:txBody>
      </p:sp>
    </p:spTree>
    <p:extLst>
      <p:ext uri="{BB962C8B-B14F-4D97-AF65-F5344CB8AC3E}">
        <p14:creationId xmlns:p14="http://schemas.microsoft.com/office/powerpoint/2010/main" val="23560124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Exercise: After action review</a:t>
            </a:r>
          </a:p>
        </p:txBody>
      </p:sp>
      <p:pic>
        <p:nvPicPr>
          <p:cNvPr id="4" name="The-Exploding-Whale-Still-The-Greatest-News-Broadcast-In-Television-History.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465138" y="1556792"/>
            <a:ext cx="7499350" cy="4187825"/>
          </a:xfrm>
        </p:spPr>
      </p:pic>
      <p:sp>
        <p:nvSpPr>
          <p:cNvPr id="3" name="TextBox 2"/>
          <p:cNvSpPr txBox="1"/>
          <p:nvPr/>
        </p:nvSpPr>
        <p:spPr>
          <a:xfrm>
            <a:off x="4860032" y="6440882"/>
            <a:ext cx="4104456" cy="369332"/>
          </a:xfrm>
          <a:prstGeom prst="rect">
            <a:avLst/>
          </a:prstGeom>
          <a:noFill/>
        </p:spPr>
        <p:txBody>
          <a:bodyPr wrap="square" rtlCol="0">
            <a:spAutoFit/>
          </a:bodyPr>
          <a:lstStyle/>
          <a:p>
            <a:r>
              <a:rPr lang="en-CA" dirty="0"/>
              <a:t>You Tube: http://youtu.be/uD5sPgV61bw</a:t>
            </a:r>
          </a:p>
        </p:txBody>
      </p:sp>
    </p:spTree>
    <p:extLst>
      <p:ext uri="{BB962C8B-B14F-4D97-AF65-F5344CB8AC3E}">
        <p14:creationId xmlns:p14="http://schemas.microsoft.com/office/powerpoint/2010/main" val="204925673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Exercise: After action review</a:t>
            </a:r>
          </a:p>
        </p:txBody>
      </p:sp>
      <p:sp>
        <p:nvSpPr>
          <p:cNvPr id="3" name="Content Placeholder 2"/>
          <p:cNvSpPr>
            <a:spLocks noGrp="1"/>
          </p:cNvSpPr>
          <p:nvPr>
            <p:ph idx="1"/>
          </p:nvPr>
        </p:nvSpPr>
        <p:spPr>
          <a:xfrm>
            <a:off x="1187624" y="1484784"/>
            <a:ext cx="7498080" cy="5040560"/>
          </a:xfrm>
        </p:spPr>
        <p:txBody>
          <a:bodyPr>
            <a:normAutofit/>
          </a:bodyPr>
          <a:lstStyle/>
          <a:p>
            <a:r>
              <a:rPr lang="en-CA" dirty="0"/>
              <a:t>At your table, take 20 minutes to go through the AAR questions:</a:t>
            </a:r>
          </a:p>
          <a:p>
            <a:endParaRPr lang="en-CA" dirty="0"/>
          </a:p>
          <a:p>
            <a:r>
              <a:rPr lang="en-CA" dirty="0"/>
              <a:t>What was supposed to happen?</a:t>
            </a:r>
          </a:p>
          <a:p>
            <a:r>
              <a:rPr lang="en-CA" dirty="0"/>
              <a:t>What actually happened?</a:t>
            </a:r>
          </a:p>
          <a:p>
            <a:r>
              <a:rPr lang="en-CA" dirty="0"/>
              <a:t>What went well, and why?</a:t>
            </a:r>
          </a:p>
          <a:p>
            <a:r>
              <a:rPr lang="en-CA" dirty="0"/>
              <a:t>What can be improved and how?</a:t>
            </a:r>
          </a:p>
          <a:p>
            <a:r>
              <a:rPr lang="en-CA" dirty="0"/>
              <a:t>What would you do differently next time?</a:t>
            </a:r>
          </a:p>
          <a:p>
            <a:endParaRPr lang="en-CA" dirty="0"/>
          </a:p>
        </p:txBody>
      </p:sp>
    </p:spTree>
    <p:extLst>
      <p:ext uri="{BB962C8B-B14F-4D97-AF65-F5344CB8AC3E}">
        <p14:creationId xmlns:p14="http://schemas.microsoft.com/office/powerpoint/2010/main" val="7243708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Learning after: Retrospect</a:t>
            </a:r>
          </a:p>
        </p:txBody>
      </p:sp>
      <p:sp>
        <p:nvSpPr>
          <p:cNvPr id="3" name="Content Placeholder 2"/>
          <p:cNvSpPr>
            <a:spLocks noGrp="1"/>
          </p:cNvSpPr>
          <p:nvPr>
            <p:ph idx="1"/>
          </p:nvPr>
        </p:nvSpPr>
        <p:spPr>
          <a:xfrm>
            <a:off x="1331640" y="1340768"/>
            <a:ext cx="7272808" cy="5400600"/>
          </a:xfrm>
        </p:spPr>
        <p:txBody>
          <a:bodyPr>
            <a:normAutofit lnSpcReduction="10000"/>
          </a:bodyPr>
          <a:lstStyle/>
          <a:p>
            <a:r>
              <a:rPr lang="en-CA" dirty="0"/>
              <a:t>Longer, more in-depth AAR that lasts one day or more</a:t>
            </a:r>
          </a:p>
          <a:p>
            <a:pPr marL="82296" indent="0">
              <a:buNone/>
            </a:pPr>
            <a:r>
              <a:rPr lang="en-CA" dirty="0"/>
              <a:t>The Retrospect questions are:</a:t>
            </a:r>
          </a:p>
          <a:p>
            <a:r>
              <a:rPr lang="en-CA" dirty="0"/>
              <a:t>Q1- What was(were) the objective(s) of the project?</a:t>
            </a:r>
          </a:p>
          <a:p>
            <a:pPr lvl="1"/>
            <a:r>
              <a:rPr lang="en-CA" dirty="0"/>
              <a:t>Circulate original terms of reference and any </a:t>
            </a:r>
            <a:r>
              <a:rPr lang="en-CA" dirty="0" err="1"/>
              <a:t>measurables</a:t>
            </a:r>
            <a:r>
              <a:rPr lang="en-CA" dirty="0"/>
              <a:t> before the meeting</a:t>
            </a:r>
          </a:p>
          <a:p>
            <a:r>
              <a:rPr lang="en-CA" dirty="0"/>
              <a:t>Q2 - What did we achieve?</a:t>
            </a:r>
          </a:p>
          <a:p>
            <a:pPr lvl="1"/>
            <a:r>
              <a:rPr lang="en-CA" dirty="0"/>
              <a:t>Were deliverables delivered? Were deadlines met? Etc.</a:t>
            </a:r>
          </a:p>
          <a:p>
            <a:pPr lvl="1"/>
            <a:r>
              <a:rPr lang="en-CA" dirty="0"/>
              <a:t>Chart the process, what actually happened?</a:t>
            </a:r>
          </a:p>
          <a:p>
            <a:pPr lvl="1"/>
            <a:endParaRPr lang="en-CA" dirty="0"/>
          </a:p>
        </p:txBody>
      </p:sp>
    </p:spTree>
    <p:extLst>
      <p:ext uri="{BB962C8B-B14F-4D97-AF65-F5344CB8AC3E}">
        <p14:creationId xmlns:p14="http://schemas.microsoft.com/office/powerpoint/2010/main" val="12153964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Learning after: Retrospect</a:t>
            </a:r>
          </a:p>
        </p:txBody>
      </p:sp>
      <p:sp>
        <p:nvSpPr>
          <p:cNvPr id="3" name="Content Placeholder 2"/>
          <p:cNvSpPr>
            <a:spLocks noGrp="1"/>
          </p:cNvSpPr>
          <p:nvPr>
            <p:ph idx="1"/>
          </p:nvPr>
        </p:nvSpPr>
        <p:spPr>
          <a:xfrm>
            <a:off x="1187624" y="1412776"/>
            <a:ext cx="7416824" cy="5184576"/>
          </a:xfrm>
        </p:spPr>
        <p:txBody>
          <a:bodyPr>
            <a:normAutofit fontScale="92500" lnSpcReduction="10000"/>
          </a:bodyPr>
          <a:lstStyle/>
          <a:p>
            <a:r>
              <a:rPr lang="en-CA" dirty="0"/>
              <a:t>Q3 - What went well in this project?</a:t>
            </a:r>
          </a:p>
          <a:p>
            <a:pPr lvl="1"/>
            <a:r>
              <a:rPr lang="en-CA" dirty="0"/>
              <a:t>Successful steps towards meeting the objective(s)</a:t>
            </a:r>
          </a:p>
          <a:p>
            <a:r>
              <a:rPr lang="en-CA" dirty="0"/>
              <a:t>Q4 – What could have gone better?</a:t>
            </a:r>
          </a:p>
          <a:p>
            <a:pPr lvl="1"/>
            <a:r>
              <a:rPr lang="en-CA" dirty="0"/>
              <a:t>What happened to make this sub-optimal?</a:t>
            </a:r>
          </a:p>
          <a:p>
            <a:pPr lvl="1"/>
            <a:r>
              <a:rPr lang="en-CA" dirty="0"/>
              <a:t>What was missing that meant this happened?</a:t>
            </a:r>
          </a:p>
          <a:p>
            <a:pPr lvl="1"/>
            <a:r>
              <a:rPr lang="en-CA" dirty="0"/>
              <a:t>How can we ensure that future projects go better?</a:t>
            </a:r>
          </a:p>
          <a:p>
            <a:r>
              <a:rPr lang="en-CA" dirty="0"/>
              <a:t>Q5 - Looking back over the history of this project, how satisfied do you feel?</a:t>
            </a:r>
          </a:p>
          <a:p>
            <a:pPr lvl="1"/>
            <a:r>
              <a:rPr lang="en-CA" dirty="0"/>
              <a:t>Closure exercise - for the meeting and for the individuals</a:t>
            </a:r>
          </a:p>
        </p:txBody>
      </p:sp>
    </p:spTree>
    <p:extLst>
      <p:ext uri="{BB962C8B-B14F-4D97-AF65-F5344CB8AC3E}">
        <p14:creationId xmlns:p14="http://schemas.microsoft.com/office/powerpoint/2010/main" val="23919813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8028384" cy="922114"/>
          </a:xfrm>
        </p:spPr>
        <p:txBody>
          <a:bodyPr>
            <a:normAutofit/>
          </a:bodyPr>
          <a:lstStyle/>
          <a:p>
            <a:r>
              <a:rPr lang="en-CA" sz="3600" dirty="0">
                <a:solidFill>
                  <a:srgbClr val="84AA33"/>
                </a:solidFill>
              </a:rPr>
              <a:t>Experience capitalisation/ s</a:t>
            </a:r>
            <a:r>
              <a:rPr lang="en-CA" sz="3600" dirty="0">
                <a:solidFill>
                  <a:schemeClr val="accent4"/>
                </a:solidFill>
              </a:rPr>
              <a:t>ystematization</a:t>
            </a:r>
          </a:p>
        </p:txBody>
      </p:sp>
      <p:sp>
        <p:nvSpPr>
          <p:cNvPr id="3" name="Content Placeholder 2"/>
          <p:cNvSpPr>
            <a:spLocks noGrp="1"/>
          </p:cNvSpPr>
          <p:nvPr>
            <p:ph idx="1"/>
          </p:nvPr>
        </p:nvSpPr>
        <p:spPr>
          <a:xfrm>
            <a:off x="1403648" y="1268760"/>
            <a:ext cx="7530040" cy="5472608"/>
          </a:xfrm>
        </p:spPr>
        <p:txBody>
          <a:bodyPr>
            <a:normAutofit/>
          </a:bodyPr>
          <a:lstStyle/>
          <a:p>
            <a:r>
              <a:rPr lang="en-CA" dirty="0"/>
              <a:t>Participatory and multi-stakeholder learning initiative</a:t>
            </a:r>
          </a:p>
          <a:p>
            <a:r>
              <a:rPr lang="en-CA" dirty="0"/>
              <a:t>Systematic way of documenting lessons learned in field projects with the intention of using those lessons to improve subsequent phases of your project</a:t>
            </a:r>
          </a:p>
          <a:p>
            <a:r>
              <a:rPr lang="en-CA" dirty="0"/>
              <a:t>Both a process and a product</a:t>
            </a:r>
          </a:p>
          <a:p>
            <a:r>
              <a:rPr lang="en-CA" dirty="0"/>
              <a:t>Different approaches, all built into projects (e.g. multi-stakeholder workshops)</a:t>
            </a:r>
          </a:p>
        </p:txBody>
      </p:sp>
    </p:spTree>
    <p:extLst>
      <p:ext uri="{BB962C8B-B14F-4D97-AF65-F5344CB8AC3E}">
        <p14:creationId xmlns:p14="http://schemas.microsoft.com/office/powerpoint/2010/main" val="37736672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8028384" cy="1143000"/>
          </a:xfrm>
        </p:spPr>
        <p:txBody>
          <a:bodyPr>
            <a:normAutofit/>
          </a:bodyPr>
          <a:lstStyle/>
          <a:p>
            <a:r>
              <a:rPr lang="en-CA" sz="3600" dirty="0">
                <a:solidFill>
                  <a:schemeClr val="accent4"/>
                </a:solidFill>
              </a:rPr>
              <a:t>Experience capitalisation/ systematization</a:t>
            </a:r>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1331640" y="1772816"/>
            <a:ext cx="7272808" cy="3600400"/>
          </a:xfrm>
        </p:spPr>
      </p:pic>
      <p:sp>
        <p:nvSpPr>
          <p:cNvPr id="5" name="TextBox 4"/>
          <p:cNvSpPr txBox="1"/>
          <p:nvPr/>
        </p:nvSpPr>
        <p:spPr>
          <a:xfrm>
            <a:off x="3851920" y="5964087"/>
            <a:ext cx="5112568" cy="461665"/>
          </a:xfrm>
          <a:prstGeom prst="rect">
            <a:avLst/>
          </a:prstGeom>
          <a:noFill/>
        </p:spPr>
        <p:txBody>
          <a:bodyPr wrap="square" rtlCol="0">
            <a:spAutoFit/>
          </a:bodyPr>
          <a:lstStyle/>
          <a:p>
            <a:pPr algn="ctr"/>
            <a:r>
              <a:rPr lang="en-CA" sz="1200" b="1" dirty="0" err="1"/>
              <a:t>Villeval</a:t>
            </a:r>
            <a:r>
              <a:rPr lang="en-CA" sz="1200" b="1" dirty="0"/>
              <a:t> and </a:t>
            </a:r>
            <a:r>
              <a:rPr lang="en-CA" sz="1200" b="1" dirty="0" err="1"/>
              <a:t>Lavigne</a:t>
            </a:r>
            <a:r>
              <a:rPr lang="en-CA" sz="1200" b="1" dirty="0"/>
              <a:t> </a:t>
            </a:r>
            <a:r>
              <a:rPr lang="en-CA" sz="1200" b="1" dirty="0" err="1"/>
              <a:t>Delville</a:t>
            </a:r>
            <a:r>
              <a:rPr lang="en-CA" sz="1200" b="1" dirty="0"/>
              <a:t>. Learning and Sharing Experience Lessons for Learning Processes in NGOs. 2004</a:t>
            </a:r>
          </a:p>
        </p:txBody>
      </p:sp>
    </p:spTree>
    <p:extLst>
      <p:ext uri="{BB962C8B-B14F-4D97-AF65-F5344CB8AC3E}">
        <p14:creationId xmlns:p14="http://schemas.microsoft.com/office/powerpoint/2010/main" val="39386977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84AA33"/>
                </a:solidFill>
              </a:rPr>
              <a:t>Questions? Comments?</a:t>
            </a:r>
            <a:endParaRPr lang="en-CA" dirty="0"/>
          </a:p>
        </p:txBody>
      </p:sp>
    </p:spTree>
    <p:extLst>
      <p:ext uri="{BB962C8B-B14F-4D97-AF65-F5344CB8AC3E}">
        <p14:creationId xmlns:p14="http://schemas.microsoft.com/office/powerpoint/2010/main" val="41685150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a:t>Credits</a:t>
            </a:r>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a:xfrm>
            <a:off x="1435608" y="1447800"/>
            <a:ext cx="7498080" cy="5221560"/>
          </a:xfrm>
        </p:spPr>
        <p:txBody>
          <a:bodyPr>
            <a:normAutofit fontScale="40000" lnSpcReduction="20000"/>
          </a:bodyPr>
          <a:lstStyle/>
          <a:p>
            <a:pPr marL="82296" indent="0">
              <a:buNone/>
            </a:pPr>
            <a:r>
              <a:rPr lang="en-GB" dirty="0"/>
              <a:t>This learning material was prepared by Lucie Lamoureux for CTA.</a:t>
            </a:r>
          </a:p>
          <a:p>
            <a:pPr marL="82296" indent="0">
              <a:buNone/>
            </a:pPr>
            <a:endParaRPr lang="en-GB" dirty="0"/>
          </a:p>
          <a:p>
            <a:pPr marL="82296" indent="0">
              <a:buNone/>
            </a:pPr>
            <a:r>
              <a:rPr lang="en-GB" dirty="0"/>
              <a:t>The Technical Centre for Agricultural and Rural Cooperation (CTA) is a joint international institution of the African, Caribbean and Pacific (ACP) Group of States and the European Union (EU). CTA operates under the framework of the Cotonou Agreement and is funded by the EU. For more information on CTA, visit </a:t>
            </a:r>
            <a:r>
              <a:rPr lang="en-GB" dirty="0">
                <a:hlinkClick r:id="rId3"/>
              </a:rPr>
              <a:t>www.cta.int</a:t>
            </a:r>
            <a:endParaRPr lang="en-GB" dirty="0"/>
          </a:p>
          <a:p>
            <a:pPr marL="82296" indent="0">
              <a:buNone/>
            </a:pPr>
            <a:r>
              <a:rPr lang="en-GB" dirty="0"/>
              <a:t> </a:t>
            </a:r>
          </a:p>
          <a:p>
            <a:pPr marL="82296" indent="0">
              <a:buNone/>
            </a:pPr>
            <a:r>
              <a:rPr lang="en-GB" b="1" dirty="0"/>
              <a:t>Disclaimer</a:t>
            </a:r>
            <a:endParaRPr lang="en-GB" dirty="0"/>
          </a:p>
          <a:p>
            <a:pPr marL="82296" indent="0">
              <a:buNone/>
            </a:pPr>
            <a:r>
              <a:rPr lang="en-GB" dirty="0"/>
              <a:t>This work has been made with the financial assistance of CTA. However, it remains under the sole responsibility of its author and never reflects CTA's nor the European Union's opinions or statements whatsoever. The user should make his/her own evaluation as to the appropriateness of any statements, argumentations, experimental technique or methods as described herein.</a:t>
            </a:r>
          </a:p>
          <a:p>
            <a:pPr marL="82296" indent="0">
              <a:buNone/>
            </a:pPr>
            <a:r>
              <a:rPr lang="en-GB" dirty="0"/>
              <a:t> </a:t>
            </a:r>
          </a:p>
          <a:p>
            <a:pPr marL="82296" indent="0">
              <a:buNone/>
            </a:pPr>
            <a:r>
              <a:rPr lang="en-GB" b="1" dirty="0"/>
              <a:t>Copyright notice</a:t>
            </a:r>
            <a:endParaRPr lang="en-GB" dirty="0"/>
          </a:p>
          <a:p>
            <a:pPr marL="82296" indent="0">
              <a:buNone/>
            </a:pPr>
            <a:r>
              <a:rPr lang="en-GB" dirty="0"/>
              <a:t>Reproduction and the dissemination of these modules and supporting materials is encouraged under the terms of the Creative Commons Attribution License (</a:t>
            </a:r>
            <a:r>
              <a:rPr lang="en-GB" dirty="0">
                <a:hlinkClick r:id="rId4"/>
              </a:rPr>
              <a:t>https://creativecommons.org/licenses/by/4.0/legalcode</a:t>
            </a:r>
            <a:r>
              <a:rPr lang="en-GB" dirty="0"/>
              <a:t>), provided that appropriate acknowledgement is made:</a:t>
            </a:r>
          </a:p>
          <a:p>
            <a:pPr marL="356616" lvl="1" indent="0">
              <a:buNone/>
            </a:pPr>
            <a:r>
              <a:rPr lang="en-GB" dirty="0"/>
              <a:t>– of CTA's copyright, in accordance with the license Creative Commons 4.0, by including the name and the title of the article or chapter,</a:t>
            </a:r>
          </a:p>
          <a:p>
            <a:pPr marL="356616" lvl="1" indent="0">
              <a:buNone/>
            </a:pPr>
            <a:r>
              <a:rPr lang="en-GB" dirty="0"/>
              <a:t>– and that CTA's or the EU's endorsement of authors' views, products or services is not implied in any way, by including the disclaimer.</a:t>
            </a:r>
          </a:p>
          <a:p>
            <a:pPr marL="356616" lvl="1" indent="0">
              <a:buNone/>
            </a:pPr>
            <a:endParaRPr lang="en-GB" dirty="0"/>
          </a:p>
          <a:p>
            <a:pPr marL="82296" indent="0">
              <a:buNone/>
            </a:pPr>
            <a:r>
              <a:rPr lang="en-GB" dirty="0"/>
              <a:t>March 2015</a:t>
            </a:r>
          </a:p>
          <a:p>
            <a:endParaRPr lang="en-GB" dirty="0"/>
          </a:p>
        </p:txBody>
      </p:sp>
    </p:spTree>
    <p:extLst>
      <p:ext uri="{BB962C8B-B14F-4D97-AF65-F5344CB8AC3E}">
        <p14:creationId xmlns:p14="http://schemas.microsoft.com/office/powerpoint/2010/main" val="3584282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Knowledge Management</a:t>
            </a:r>
          </a:p>
        </p:txBody>
      </p:sp>
      <p:sp>
        <p:nvSpPr>
          <p:cNvPr id="4" name="Content Placeholder 3"/>
          <p:cNvSpPr>
            <a:spLocks noGrp="1"/>
          </p:cNvSpPr>
          <p:nvPr>
            <p:ph idx="1"/>
          </p:nvPr>
        </p:nvSpPr>
        <p:spPr>
          <a:xfrm>
            <a:off x="1259632" y="1484784"/>
            <a:ext cx="7272808" cy="5112568"/>
          </a:xfrm>
        </p:spPr>
        <p:txBody>
          <a:bodyPr>
            <a:normAutofit fontScale="92500" lnSpcReduction="20000"/>
          </a:bodyPr>
          <a:lstStyle/>
          <a:p>
            <a:r>
              <a:rPr lang="en-CA" dirty="0"/>
              <a:t>Can create a more adaptive, responsive, dynamic and flexible organisation to improve and accelerate learning</a:t>
            </a:r>
          </a:p>
          <a:p>
            <a:r>
              <a:rPr lang="en-CA" dirty="0"/>
              <a:t>PKM can do the same on a more personal level</a:t>
            </a:r>
          </a:p>
          <a:p>
            <a:r>
              <a:rPr lang="en-CA" dirty="0"/>
              <a:t>The Learning Organisation” (P. </a:t>
            </a:r>
            <a:r>
              <a:rPr lang="en-CA" dirty="0" err="1"/>
              <a:t>Senge</a:t>
            </a:r>
            <a:r>
              <a:rPr lang="en-CA" dirty="0"/>
              <a:t>): “</a:t>
            </a:r>
            <a:r>
              <a:rPr lang="en-CA" i="1" dirty="0"/>
              <a:t>an organisation that continually improves its capacity to create its future, where people are continually upgrading their skills to achieve the results which are desired, spreading new patterns of thoughts, ideas and growing collectively”</a:t>
            </a:r>
          </a:p>
          <a:p>
            <a:pPr marL="82296" indent="0">
              <a:buNone/>
            </a:pPr>
            <a:endParaRPr lang="en-CA" dirty="0"/>
          </a:p>
        </p:txBody>
      </p:sp>
    </p:spTree>
    <p:extLst>
      <p:ext uri="{BB962C8B-B14F-4D97-AF65-F5344CB8AC3E}">
        <p14:creationId xmlns:p14="http://schemas.microsoft.com/office/powerpoint/2010/main" val="1797862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60648"/>
            <a:ext cx="7498080" cy="1143000"/>
          </a:xfrm>
        </p:spPr>
        <p:txBody>
          <a:bodyPr>
            <a:normAutofit/>
          </a:bodyPr>
          <a:lstStyle/>
          <a:p>
            <a:r>
              <a:rPr lang="en-CA" dirty="0">
                <a:solidFill>
                  <a:schemeClr val="accent4"/>
                </a:solidFill>
              </a:rPr>
              <a:t>Monitoring and evaluation</a:t>
            </a:r>
          </a:p>
        </p:txBody>
      </p:sp>
      <p:sp>
        <p:nvSpPr>
          <p:cNvPr id="3" name="Content Placeholder 2"/>
          <p:cNvSpPr>
            <a:spLocks noGrp="1"/>
          </p:cNvSpPr>
          <p:nvPr>
            <p:ph idx="1"/>
          </p:nvPr>
        </p:nvSpPr>
        <p:spPr>
          <a:xfrm>
            <a:off x="1322392" y="1412776"/>
            <a:ext cx="7282056" cy="4968552"/>
          </a:xfrm>
        </p:spPr>
        <p:txBody>
          <a:bodyPr>
            <a:normAutofit lnSpcReduction="10000"/>
          </a:bodyPr>
          <a:lstStyle/>
          <a:p>
            <a:r>
              <a:rPr lang="en-CA" dirty="0"/>
              <a:t>Should also be learning processes but learning is usually not the primary focus of M&amp;E systems</a:t>
            </a:r>
          </a:p>
          <a:p>
            <a:r>
              <a:rPr lang="en-CA" dirty="0"/>
              <a:t>Accountability still the driver, showing a good use of funds, efficiency, effectiveness etc. </a:t>
            </a:r>
          </a:p>
          <a:p>
            <a:r>
              <a:rPr lang="en-CA" dirty="0"/>
              <a:t>Evaluation is experienced as punitive at worst or irrelevant at best by partners who usually have very different goals and perspectives than external donors</a:t>
            </a:r>
          </a:p>
          <a:p>
            <a:pPr marL="82296" indent="0">
              <a:buNone/>
            </a:pPr>
            <a:endParaRPr lang="en-CA" dirty="0"/>
          </a:p>
        </p:txBody>
      </p:sp>
    </p:spTree>
    <p:extLst>
      <p:ext uri="{BB962C8B-B14F-4D97-AF65-F5344CB8AC3E}">
        <p14:creationId xmlns:p14="http://schemas.microsoft.com/office/powerpoint/2010/main" val="2937697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Effective learning approaches to M&amp;E in ARD</a:t>
            </a:r>
          </a:p>
        </p:txBody>
      </p:sp>
      <p:sp>
        <p:nvSpPr>
          <p:cNvPr id="3" name="Content Placeholder 2"/>
          <p:cNvSpPr>
            <a:spLocks noGrp="1"/>
          </p:cNvSpPr>
          <p:nvPr>
            <p:ph idx="1"/>
          </p:nvPr>
        </p:nvSpPr>
        <p:spPr>
          <a:xfrm>
            <a:off x="1403648" y="1844824"/>
            <a:ext cx="6984776" cy="4752528"/>
          </a:xfrm>
        </p:spPr>
        <p:txBody>
          <a:bodyPr>
            <a:normAutofit fontScale="92500" lnSpcReduction="20000"/>
          </a:bodyPr>
          <a:lstStyle/>
          <a:p>
            <a:pPr>
              <a:buSzPct val="100000"/>
              <a:buFont typeface="Arial" panose="020B0604020202020204" pitchFamily="34" charset="0"/>
              <a:buChar char="•"/>
            </a:pPr>
            <a:r>
              <a:rPr lang="en-CA" dirty="0"/>
              <a:t>Continual learning is essential for sustainable change</a:t>
            </a:r>
          </a:p>
          <a:p>
            <a:pPr>
              <a:buSzPct val="100000"/>
              <a:buFont typeface="Arial" panose="020B0604020202020204" pitchFamily="34" charset="0"/>
              <a:buChar char="•"/>
            </a:pPr>
            <a:r>
              <a:rPr lang="en-CA" dirty="0"/>
              <a:t>Involve multiple stakeholders in ways that balance their interests and priorities (including accountability)</a:t>
            </a:r>
          </a:p>
          <a:p>
            <a:pPr>
              <a:buSzPct val="100000"/>
              <a:buFont typeface="Arial" panose="020B0604020202020204" pitchFamily="34" charset="0"/>
              <a:buChar char="•"/>
            </a:pPr>
            <a:r>
              <a:rPr lang="en-CA" dirty="0"/>
              <a:t>Combine quantitative and qualitative methods which together lead to more comprehensive understanding</a:t>
            </a:r>
          </a:p>
          <a:p>
            <a:pPr>
              <a:buSzPct val="100000"/>
              <a:buFont typeface="Arial" panose="020B0604020202020204" pitchFamily="34" charset="0"/>
              <a:buChar char="•"/>
            </a:pPr>
            <a:r>
              <a:rPr lang="en-CA" dirty="0"/>
              <a:t>Using iterative, continual reflective feedback approaches to determine what is happening and why it is happening</a:t>
            </a:r>
          </a:p>
          <a:p>
            <a:endParaRPr lang="en-CA" dirty="0"/>
          </a:p>
        </p:txBody>
      </p:sp>
      <p:pic>
        <p:nvPicPr>
          <p:cNvPr id="5123"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596336" y="1124744"/>
            <a:ext cx="1401763"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6843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M&amp;E and learning within KM initiatives</a:t>
            </a:r>
          </a:p>
        </p:txBody>
      </p:sp>
      <p:sp>
        <p:nvSpPr>
          <p:cNvPr id="3" name="Content Placeholder 2"/>
          <p:cNvSpPr>
            <a:spLocks noGrp="1"/>
          </p:cNvSpPr>
          <p:nvPr>
            <p:ph idx="1"/>
          </p:nvPr>
        </p:nvSpPr>
        <p:spPr>
          <a:xfrm>
            <a:off x="5487170" y="1447800"/>
            <a:ext cx="3446517" cy="4573488"/>
          </a:xfrm>
        </p:spPr>
        <p:txBody>
          <a:bodyPr>
            <a:normAutofit/>
          </a:bodyPr>
          <a:lstStyle/>
          <a:p>
            <a:pPr marL="82296" indent="0">
              <a:buNone/>
            </a:pPr>
            <a:endParaRPr lang="en-CA" dirty="0"/>
          </a:p>
          <a:p>
            <a:pPr marL="82296" indent="0">
              <a:buNone/>
            </a:pPr>
            <a:endParaRPr lang="en-CA" dirty="0"/>
          </a:p>
        </p:txBody>
      </p:sp>
      <p:pic>
        <p:nvPicPr>
          <p:cNvPr id="3074" name="Picture 2" descr="X:\KM\CTA\kmcategor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929030"/>
            <a:ext cx="3456384" cy="45365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292080" y="5456204"/>
            <a:ext cx="3888432" cy="646331"/>
          </a:xfrm>
          <a:prstGeom prst="rect">
            <a:avLst/>
          </a:prstGeom>
          <a:noFill/>
        </p:spPr>
        <p:txBody>
          <a:bodyPr wrap="square" rtlCol="0">
            <a:spAutoFit/>
          </a:bodyPr>
          <a:lstStyle/>
          <a:p>
            <a:pPr algn="ctr"/>
            <a:r>
              <a:rPr lang="en-CA" sz="1200" b="1" dirty="0"/>
              <a:t>Guide to Monitoring and Evaluating KM in Global Health Programs  - Ohkubo, Sullivan, Harlan, Timmons and Strachan (2013)</a:t>
            </a:r>
          </a:p>
        </p:txBody>
      </p:sp>
      <p:sp>
        <p:nvSpPr>
          <p:cNvPr id="5" name="TextBox 4"/>
          <p:cNvSpPr txBox="1"/>
          <p:nvPr/>
        </p:nvSpPr>
        <p:spPr>
          <a:xfrm>
            <a:off x="1043608" y="1909330"/>
            <a:ext cx="4464496" cy="3785652"/>
          </a:xfrm>
          <a:prstGeom prst="rect">
            <a:avLst/>
          </a:prstGeom>
          <a:noFill/>
        </p:spPr>
        <p:txBody>
          <a:bodyPr wrap="square" rtlCol="0">
            <a:spAutoFit/>
          </a:bodyPr>
          <a:lstStyle/>
          <a:p>
            <a:pPr marL="457200" indent="-457200">
              <a:buClr>
                <a:schemeClr val="accent1"/>
              </a:buClr>
              <a:buSzPct val="110000"/>
              <a:buFont typeface="Arial" panose="020B0604020202020204" pitchFamily="34" charset="0"/>
              <a:buChar char="•"/>
            </a:pPr>
            <a:r>
              <a:rPr lang="en-CA" sz="3000" dirty="0"/>
              <a:t>Different KM initiatives have different M &amp; E methods</a:t>
            </a:r>
          </a:p>
          <a:p>
            <a:pPr marL="457200" indent="-457200">
              <a:buClr>
                <a:schemeClr val="accent1"/>
              </a:buClr>
              <a:buSzPct val="110000"/>
              <a:buFont typeface="Arial" panose="020B0604020202020204" pitchFamily="34" charset="0"/>
              <a:buChar char="•"/>
            </a:pPr>
            <a:r>
              <a:rPr lang="en-CA" sz="3000" dirty="0"/>
              <a:t>What can we measure? Quantitative </a:t>
            </a:r>
          </a:p>
          <a:p>
            <a:pPr marL="457200" indent="-457200">
              <a:buClr>
                <a:schemeClr val="accent1"/>
              </a:buClr>
              <a:buSzPct val="110000"/>
              <a:buFont typeface="Arial" panose="020B0604020202020204" pitchFamily="34" charset="0"/>
              <a:buChar char="•"/>
            </a:pPr>
            <a:r>
              <a:rPr lang="en-CA" sz="3000" dirty="0"/>
              <a:t>What can we assess? Qualitative </a:t>
            </a:r>
          </a:p>
          <a:p>
            <a:pPr marL="457200" indent="-457200">
              <a:buClr>
                <a:schemeClr val="accent1"/>
              </a:buClr>
              <a:buSzPct val="110000"/>
              <a:buFont typeface="Arial" panose="020B0604020202020204" pitchFamily="34" charset="0"/>
              <a:buChar char="•"/>
            </a:pPr>
            <a:r>
              <a:rPr lang="en-CA" sz="3000" dirty="0"/>
              <a:t>Both are important</a:t>
            </a:r>
          </a:p>
        </p:txBody>
      </p:sp>
    </p:spTree>
    <p:extLst>
      <p:ext uri="{BB962C8B-B14F-4D97-AF65-F5344CB8AC3E}">
        <p14:creationId xmlns:p14="http://schemas.microsoft.com/office/powerpoint/2010/main" val="2607288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Quantitative tools</a:t>
            </a:r>
          </a:p>
        </p:txBody>
      </p:sp>
      <p:sp>
        <p:nvSpPr>
          <p:cNvPr id="3" name="Content Placeholder 2"/>
          <p:cNvSpPr>
            <a:spLocks noGrp="1"/>
          </p:cNvSpPr>
          <p:nvPr>
            <p:ph idx="1"/>
          </p:nvPr>
        </p:nvSpPr>
        <p:spPr>
          <a:xfrm>
            <a:off x="2987824" y="1484784"/>
            <a:ext cx="6017872" cy="5040560"/>
          </a:xfrm>
        </p:spPr>
        <p:txBody>
          <a:bodyPr>
            <a:normAutofit fontScale="92500" lnSpcReduction="20000"/>
          </a:bodyPr>
          <a:lstStyle/>
          <a:p>
            <a:r>
              <a:rPr lang="en-CA" dirty="0"/>
              <a:t>Collect numerical data to measure impact</a:t>
            </a:r>
          </a:p>
          <a:p>
            <a:r>
              <a:rPr lang="en-CA" dirty="0"/>
              <a:t>Particularly useful for understanding the prevalence or intensity of a given issue</a:t>
            </a:r>
          </a:p>
          <a:p>
            <a:r>
              <a:rPr lang="en-CA" dirty="0"/>
              <a:t>Collect them to be able to answer questions linked to KM objectives or goals</a:t>
            </a:r>
          </a:p>
          <a:p>
            <a:r>
              <a:rPr lang="en-CA" dirty="0"/>
              <a:t>Many tools exist but we will look at two:</a:t>
            </a:r>
          </a:p>
          <a:p>
            <a:pPr lvl="1"/>
            <a:r>
              <a:rPr lang="en-CA" dirty="0"/>
              <a:t>KM Indicators</a:t>
            </a:r>
          </a:p>
          <a:p>
            <a:pPr lvl="1"/>
            <a:r>
              <a:rPr lang="en-CA" dirty="0"/>
              <a:t>Web metrics</a:t>
            </a:r>
          </a:p>
        </p:txBody>
      </p:sp>
      <p:pic>
        <p:nvPicPr>
          <p:cNvPr id="614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94378" y="2553627"/>
            <a:ext cx="1803427" cy="1811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091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KM Indicators</a:t>
            </a:r>
          </a:p>
        </p:txBody>
      </p:sp>
      <p:sp>
        <p:nvSpPr>
          <p:cNvPr id="3" name="Content Placeholder 2"/>
          <p:cNvSpPr>
            <a:spLocks noGrp="1"/>
          </p:cNvSpPr>
          <p:nvPr>
            <p:ph idx="1"/>
          </p:nvPr>
        </p:nvSpPr>
        <p:spPr>
          <a:xfrm>
            <a:off x="1115616" y="1529408"/>
            <a:ext cx="5616624" cy="5328592"/>
          </a:xfrm>
        </p:spPr>
        <p:txBody>
          <a:bodyPr>
            <a:normAutofit fontScale="92500"/>
          </a:bodyPr>
          <a:lstStyle/>
          <a:p>
            <a:r>
              <a:rPr lang="en-CA" dirty="0"/>
              <a:t>Closely tied to context, the more an indicator is tailored to a specific project, the better it is</a:t>
            </a:r>
          </a:p>
          <a:p>
            <a:r>
              <a:rPr lang="en-CA" dirty="0"/>
              <a:t>Advantage of indicators: allow you to make comparisons between projects (benchmarks)</a:t>
            </a:r>
          </a:p>
          <a:p>
            <a:r>
              <a:rPr lang="en-CA" dirty="0"/>
              <a:t>Usefulness depends on its purpose and what one is aiming to measure, achieve or prove</a:t>
            </a:r>
          </a:p>
          <a:p>
            <a:endParaRPr lang="en-CA" dirty="0"/>
          </a:p>
        </p:txBody>
      </p:sp>
      <p:pic>
        <p:nvPicPr>
          <p:cNvPr id="717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88224" y="2708920"/>
            <a:ext cx="2240051" cy="1679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90380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10070</TotalTime>
  <Words>3469</Words>
  <Application>Microsoft Office PowerPoint</Application>
  <PresentationFormat>On-screen Show (4:3)</PresentationFormat>
  <Paragraphs>343</Paragraphs>
  <Slides>38</Slides>
  <Notes>36</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Gill Sans MT</vt:lpstr>
      <vt:lpstr>Verdana</vt:lpstr>
      <vt:lpstr>Wingdings 2</vt:lpstr>
      <vt:lpstr>Solstice</vt:lpstr>
      <vt:lpstr>Knowledge Management, Monitoring and Evaluation and Embedding Learning in Your Work</vt:lpstr>
      <vt:lpstr>Overview of Unit 4</vt:lpstr>
      <vt:lpstr>Learning</vt:lpstr>
      <vt:lpstr>Knowledge Management</vt:lpstr>
      <vt:lpstr>Monitoring and evaluation</vt:lpstr>
      <vt:lpstr>Effective learning approaches to M&amp;E in ARD</vt:lpstr>
      <vt:lpstr>M&amp;E and learning within KM initiatives</vt:lpstr>
      <vt:lpstr>Quantitative tools</vt:lpstr>
      <vt:lpstr>KM Indicators</vt:lpstr>
      <vt:lpstr>Examples of indicators for KM</vt:lpstr>
      <vt:lpstr>Web metrics</vt:lpstr>
      <vt:lpstr>Web metrics tool example: Google Analytics</vt:lpstr>
      <vt:lpstr>Google Analytics</vt:lpstr>
      <vt:lpstr>Potential questions related to objectives</vt:lpstr>
      <vt:lpstr>Qualitative techniques</vt:lpstr>
      <vt:lpstr>Interviews</vt:lpstr>
      <vt:lpstr>Interview questions</vt:lpstr>
      <vt:lpstr>Guide to conducting interviews</vt:lpstr>
      <vt:lpstr>Using stories to evaluate KM</vt:lpstr>
      <vt:lpstr>Types of stories that can be useful</vt:lpstr>
      <vt:lpstr>Most Significant Change</vt:lpstr>
      <vt:lpstr>Exercise: capturing change stories</vt:lpstr>
      <vt:lpstr>Exercise: capturing change stories</vt:lpstr>
      <vt:lpstr>Questions? Comments?</vt:lpstr>
      <vt:lpstr>Embedding learning in your work</vt:lpstr>
      <vt:lpstr>Example: learning before, during and after - IADB</vt:lpstr>
      <vt:lpstr>Learning before, during and after</vt:lpstr>
      <vt:lpstr>Learning before: peer assist</vt:lpstr>
      <vt:lpstr>Learning before: peer assist</vt:lpstr>
      <vt:lpstr>Learning during: After-action review (AAR)</vt:lpstr>
      <vt:lpstr>Exercise: After action review</vt:lpstr>
      <vt:lpstr>Exercise: After action review</vt:lpstr>
      <vt:lpstr>Learning after: Retrospect</vt:lpstr>
      <vt:lpstr>Learning after: Retrospect</vt:lpstr>
      <vt:lpstr>Experience capitalisation/ systematization</vt:lpstr>
      <vt:lpstr>Experience capitalisation/ systematization</vt:lpstr>
      <vt:lpstr>Questions? Comments?</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460</cp:revision>
  <dcterms:created xsi:type="dcterms:W3CDTF">2014-09-03T09:12:35Z</dcterms:created>
  <dcterms:modified xsi:type="dcterms:W3CDTF">2019-07-17T10:04:19Z</dcterms:modified>
</cp:coreProperties>
</file>