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bookmarkIdSeed="2">
  <p:sldMasterIdLst>
    <p:sldMasterId id="2147483663" r:id="rId1"/>
    <p:sldMasterId id="2147483648" r:id="rId2"/>
  </p:sldMasterIdLst>
  <p:notesMasterIdLst>
    <p:notesMasterId r:id="rId21"/>
  </p:notesMasterIdLst>
  <p:sldIdLst>
    <p:sldId id="287" r:id="rId3"/>
    <p:sldId id="259" r:id="rId4"/>
    <p:sldId id="265" r:id="rId5"/>
    <p:sldId id="288" r:id="rId6"/>
    <p:sldId id="262" r:id="rId7"/>
    <p:sldId id="272" r:id="rId8"/>
    <p:sldId id="713" r:id="rId9"/>
    <p:sldId id="291" r:id="rId10"/>
    <p:sldId id="292" r:id="rId11"/>
    <p:sldId id="700" r:id="rId12"/>
    <p:sldId id="812" r:id="rId13"/>
    <p:sldId id="4537" r:id="rId14"/>
    <p:sldId id="4534" r:id="rId15"/>
    <p:sldId id="4533" r:id="rId16"/>
    <p:sldId id="293" r:id="rId17"/>
    <p:sldId id="4536" r:id="rId18"/>
    <p:sldId id="294" r:id="rId19"/>
    <p:sldId id="4538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8CC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36D99B-2CE9-47F4-9274-239EFFE3B11E}" v="4" dt="2024-12-08T18:06:53.34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2930" autoAdjust="0"/>
  </p:normalViewPr>
  <p:slideViewPr>
    <p:cSldViewPr snapToGrid="0">
      <p:cViewPr varScale="1">
        <p:scale>
          <a:sx n="61" d="100"/>
          <a:sy n="61" d="100"/>
        </p:scale>
        <p:origin x="156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28" Type="http://schemas.microsoft.com/office/2018/10/relationships/authors" Target="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ommentAuthors" Target="commentAuthors.xml"/><Relationship Id="rId27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006593-7CA2-4483-ACFB-64D857A3C1E4}" type="datetimeFigureOut">
              <a:rPr lang="en-GB" smtClean="0"/>
              <a:t>08/12/2024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46AC07-C605-41DF-B6AE-DA61249C87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2176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B89830-ECE1-584C-8D6A-46B946A4818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61484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Gender customs and norms are an important part of social customs and norms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46AC07-C605-41DF-B6AE-DA61249C874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58094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916 </a:t>
            </a:r>
            <a:r>
              <a:rPr lang="en-US"/>
              <a:t>camels vaccinated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46AC07-C605-41DF-B6AE-DA61249C874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23152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(FAO, OIE, WHO and UNEP, 2021) – One Health High Level Expert Panel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Building gender considerations into all of the work we do.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ecognizing that 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women and men, girls and boys may each have their own </a:t>
            </a: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needs and priorities.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Recognising that social customs affect what each of us is able to do, the resources we can access and the decisions we can make – often this is dictated by gender.</a:t>
            </a: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Considering </a:t>
            </a: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other characteristics such as age, health status, education, ethnicity and religion.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46AC07-C605-41DF-B6AE-DA61249C874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64951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Gender customs and norms are an important part of social customs and norms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46AC07-C605-41DF-B6AE-DA61249C874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37857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https://www.frontiersin.org/journals/public-health/articles/10.3389/fpubh.2024.1345273/full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46AC07-C605-41DF-B6AE-DA61249C874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98746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Main points:</a:t>
            </a:r>
          </a:p>
          <a:p>
            <a:r>
              <a:rPr lang="en-US" dirty="0"/>
              <a:t>Importance of considering gender at EVERY stage of research</a:t>
            </a:r>
          </a:p>
          <a:p>
            <a:r>
              <a:rPr lang="en-US" dirty="0"/>
              <a:t>Importance of planning and building in the necessary institutional support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46AC07-C605-41DF-B6AE-DA61249C874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5664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Ewaso</a:t>
            </a:r>
            <a:r>
              <a:rPr lang="en-US" dirty="0"/>
              <a:t> </a:t>
            </a:r>
            <a:r>
              <a:rPr lang="en-US" dirty="0" err="1"/>
              <a:t>Nyiro</a:t>
            </a:r>
            <a:r>
              <a:rPr lang="en-US" dirty="0"/>
              <a:t> river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46AC07-C605-41DF-B6AE-DA61249C874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77484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https://pubmed.ncbi.nlm.nih.gov/31398887/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A7286C8-C5CA-4C05-A493-02FECC551733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8924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https://www.ilri.org/news/promises-and-pitfalls-making-livestock-vaccination-more-accessible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7286C8-C5CA-4C05-A493-02FECC551733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94517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9% of households (81) chose not to vaccinate some animals (average of 47) – mostly pregnant animals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A7286C8-C5CA-4C05-A493-02FECC551733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6926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17EC81-F33D-4EEC-DAB2-5FD33D0FD6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F1AEF7-2A9E-80F3-2218-739CFA9672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9B4375-5A6F-B259-D3EF-305EF19D9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32A0F-46A0-49A1-84A1-96C39F7DCF8F}" type="datetimeFigureOut">
              <a:rPr lang="en-GB" smtClean="0"/>
              <a:t>08/12/2024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183734-634E-EB3A-125E-406882C54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F55BCE-3A6E-5E54-810C-6173B3872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0374-BA9B-4A5D-8A7A-8B8EE7FCA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1685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4608AF-B316-4BCC-CFC3-090431307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777551-DE8C-E143-5748-E2A7F2D6F9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1544E1-B74B-9EB7-68A5-F45C20B77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32A0F-46A0-49A1-84A1-96C39F7DCF8F}" type="datetimeFigureOut">
              <a:rPr lang="en-GB" smtClean="0"/>
              <a:t>08/12/2024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40CE58-99CE-1AAD-50FF-D1F2E247F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CC1CDC-2559-7146-D990-1BA83C956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0374-BA9B-4A5D-8A7A-8B8EE7FCA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02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26D6C7F-A71F-241C-C3BF-491234CD08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0ED15D-EF38-CC6F-7A49-C2207A07FC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F1C94C-CE8E-855A-8117-9FC411D569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32A0F-46A0-49A1-84A1-96C39F7DCF8F}" type="datetimeFigureOut">
              <a:rPr lang="en-GB" smtClean="0"/>
              <a:t>08/12/2024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7E1F77-1EBE-86C3-6F11-03D822B58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FD7B60-EB7B-95D0-1280-A3250C19D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0374-BA9B-4A5D-8A7A-8B8EE7FCA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71110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7C23BE-83F9-AB4A-9DE9-006597B8AC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47771" y="25399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9600" y="1342716"/>
            <a:ext cx="723817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EE413E6-7ED9-43A1-A7AD-0D518948A133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E6978D4-ED26-471D-9DFE-E791103E43F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B38825E-D89C-420C-A182-FF8FF12090BB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414BA8E-2907-4B6A-8275-2CF247CA324A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855C25A-43A2-4A0E-BDB1-F433612EAEF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CDF1072-CD0E-4C1C-9E0B-1CEF49535E81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8B2976D-3E33-4E53-8233-C742EB65660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868EDF0-FFB3-45B9-BCFC-0F41D9FF2F8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6C81DFC7-AD2C-4274-B25B-7EFC2C6F54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AC48D23-C6F5-42F8-A6D5-A6A8A342EDA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0318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D75FDEF-82D0-4CF0-950F-647865FB8108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A16EE8B-0F7C-4EB3-BA32-4AD8D7731328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8A18F61-3505-425C-84CD-FF598CE7F68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1AEE0F5-80B7-410B-8AE3-694EC74E3421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A8F298F-5904-4E90-9AE4-6AA7F8C966E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35D29A5-79D7-4009-9F31-DE14E632B82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6A520A8-1757-47E8-BF1E-F1C22B512A24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EADDCA5-2E36-467D-806C-07491FEE20C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301784BF-9CB4-4204-8FD4-95D25EB8536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9942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10420B2-C676-4A45-9E73-D2387D55A8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8269" y="1718179"/>
            <a:ext cx="12890196" cy="2995749"/>
          </a:xfrm>
          <a:prstGeom prst="rect">
            <a:avLst/>
          </a:prstGeom>
        </p:spPr>
      </p:pic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F1943429-9B7A-3041-800B-A6D8BB485F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13784" y="2911254"/>
            <a:ext cx="982609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SEPARATOR PAGE: TITLE GOES HERE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5E48A9-900D-4CCA-837C-BC33433288E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89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ADD47A-4774-7A42-B569-D540230C8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2594F4-4A69-43F2-A112-80783F950B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595" y="5186074"/>
            <a:ext cx="11376551" cy="154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596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85AB79-102E-A6AE-8875-0F34E1E56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EC8791-2932-420C-0BF9-1DEEFCFC82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C67596-89C0-9C18-015A-91A829F88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32A0F-46A0-49A1-84A1-96C39F7DCF8F}" type="datetimeFigureOut">
              <a:rPr lang="en-GB" smtClean="0"/>
              <a:t>08/12/2024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F580C2-8905-1ECB-F591-F22F44E7B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33C6B8-7A96-7F15-FD13-682B0DA0F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0374-BA9B-4A5D-8A7A-8B8EE7FCA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4942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A646D4-01D4-658D-EC30-A22450FDD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2C493E-CA93-265C-7F59-CCB79D65AC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C0E8B3-EE82-D36F-41FB-0D9540772D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32A0F-46A0-49A1-84A1-96C39F7DCF8F}" type="datetimeFigureOut">
              <a:rPr lang="en-GB" smtClean="0"/>
              <a:t>08/12/2024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ECCEBD-642E-CAFD-36F0-CC1500894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CB3B5D-C917-9186-C891-8BCCD5F7C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0374-BA9B-4A5D-8A7A-8B8EE7FCA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91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8C57E6-BA6E-FA46-4123-D5A3B69CE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FBE06-CE34-4120-0D1A-E0A657D571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F7D1AA-603C-CBCE-95CB-55A03AF5B9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04BF47-F1CF-4179-9822-2D9629A45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32A0F-46A0-49A1-84A1-96C39F7DCF8F}" type="datetimeFigureOut">
              <a:rPr lang="en-GB" smtClean="0"/>
              <a:t>08/12/2024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418DA2-4692-C1E4-4BB3-D8734266F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B3F362-5450-F6AA-079B-6458FEB74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0374-BA9B-4A5D-8A7A-8B8EE7FCA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5103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E90001-BDC2-D873-16B3-2B94E0C78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5E3DD5-CFD3-5C1A-B5EA-2388DE0B6B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154F1B-9DA3-5963-3633-013EE587A6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C55E34-84CC-BABE-44F5-EBC8363670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5E6316-F2D5-6D25-ADF9-68147B94C3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C9EDDCF-0890-33FD-C058-0D15A8B4E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32A0F-46A0-49A1-84A1-96C39F7DCF8F}" type="datetimeFigureOut">
              <a:rPr lang="en-GB" smtClean="0"/>
              <a:t>08/12/2024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89BDBE0-E5C0-23AA-8853-ED8CD1F96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99733B-E119-0996-E736-9D817A2AF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0374-BA9B-4A5D-8A7A-8B8EE7FCA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8859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22936-6477-5743-DCBF-D627DE890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BC3B86-0270-2B0F-0711-2AA3F5AB2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32A0F-46A0-49A1-84A1-96C39F7DCF8F}" type="datetimeFigureOut">
              <a:rPr lang="en-GB" smtClean="0"/>
              <a:t>08/12/2024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CC0CFD-33A5-758E-ED41-DE9032733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E8441C-F795-525A-D9BB-00C0AF6A3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0374-BA9B-4A5D-8A7A-8B8EE7FCA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7518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FF047A-5E5D-9615-AB2C-7015F614B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32A0F-46A0-49A1-84A1-96C39F7DCF8F}" type="datetimeFigureOut">
              <a:rPr lang="en-GB" smtClean="0"/>
              <a:t>08/12/2024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165CDD-41F3-77C5-52B0-093156A28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87DEFB-89BC-B21A-C570-8C66AC9E6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0374-BA9B-4A5D-8A7A-8B8EE7FCA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9282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2F0B5-366C-E666-9549-9258884B73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A70460-2BC2-98AB-6C0B-9690FA0703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24AFC1-5A51-E85C-8A1C-2C17A2CD02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AA02E9-578D-2344-65CF-601C78D75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32A0F-46A0-49A1-84A1-96C39F7DCF8F}" type="datetimeFigureOut">
              <a:rPr lang="en-GB" smtClean="0"/>
              <a:t>08/12/2024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91752A-9A00-5536-271F-9F95058CB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9D8330-DA97-B679-2F13-E7DA7B271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0374-BA9B-4A5D-8A7A-8B8EE7FCA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317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8393BC-F4F1-8435-902A-71B2DF6130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837FD3D-ADFD-906F-4DAA-F8117DFFB7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2C4128-2406-24D0-46DC-B4CBD229B9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BF3475-559B-24F0-219C-7A74531FA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32A0F-46A0-49A1-84A1-96C39F7DCF8F}" type="datetimeFigureOut">
              <a:rPr lang="en-GB" smtClean="0"/>
              <a:t>08/12/2024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965FAE-80AF-6C00-9E6B-1FD7C29D9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8AD3E6-A32A-22D7-B348-B05D86FC4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0374-BA9B-4A5D-8A7A-8B8EE7FCA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152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A6B9F7-3640-A2B9-6DCD-E766D7247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C2DFF2-0EF2-0B94-AB73-7F78FF7410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8200D8-02C7-3F10-8DF3-CA11D1DAA2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632A0F-46A0-49A1-84A1-96C39F7DCF8F}" type="datetimeFigureOut">
              <a:rPr lang="en-GB" smtClean="0"/>
              <a:t>08/12/2024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042571-84EF-15E2-A1F7-D4942C99B2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430395-3136-4BA4-94DA-9AB8718E2C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B0374-BA9B-4A5D-8A7A-8B8EE7FCA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1699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4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BC452DC-9046-4352-ACF2-3596FB998B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D63C32-DF71-4E07-9AD5-9A04646214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8039B-2024-471C-B044-50A603E595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232CA-5C46-446D-B877-EDF932D0CEFB}" type="datetimeFigureOut">
              <a:rPr lang="en-GB" smtClean="0"/>
              <a:t>08/12/2024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791BFD-FEF6-4914-9AC2-7A68D08220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B3EB8-98F0-4C42-ACEA-8F3E377F69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02DED-5649-4319-8A03-69D1AA175A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107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10" Type="http://schemas.openxmlformats.org/officeDocument/2006/relationships/image" Target="../media/image12.pn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61853" y="444773"/>
            <a:ext cx="732692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srgbClr val="B2B2B2">
                    <a:lumMod val="40000"/>
                    <a:lumOff val="6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8</a:t>
            </a:r>
            <a:r>
              <a:rPr kumimoji="0" lang="en-GB" sz="2600" b="0" i="0" u="none" strike="noStrike" kern="1200" cap="none" spc="0" normalizeH="0" baseline="30000" noProof="0" dirty="0">
                <a:ln>
                  <a:noFill/>
                </a:ln>
                <a:solidFill>
                  <a:srgbClr val="B2B2B2">
                    <a:lumMod val="40000"/>
                    <a:lumOff val="6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</a:t>
            </a: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srgbClr val="B2B2B2">
                    <a:lumMod val="40000"/>
                    <a:lumOff val="6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World One Health Congress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600" dirty="0">
                <a:solidFill>
                  <a:srgbClr val="B2B2B2">
                    <a:lumMod val="40000"/>
                    <a:lumOff val="60000"/>
                  </a:srgbClr>
                </a:solidFill>
                <a:latin typeface="Arial"/>
              </a:rPr>
              <a:t>September 22, 2024</a:t>
            </a: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srgbClr val="B2B2B2">
                  <a:lumMod val="40000"/>
                  <a:lumOff val="6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371631" y="1527213"/>
            <a:ext cx="94487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4000" b="1" dirty="0">
                <a:solidFill>
                  <a:srgbClr val="78CCCE"/>
                </a:solidFill>
              </a:rPr>
              <a:t>Gender considerations in One Health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srgbClr val="78CCC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1C865F7-6F33-248B-FE74-498ABE3159AA}"/>
              </a:ext>
            </a:extLst>
          </p:cNvPr>
          <p:cNvGrpSpPr/>
          <p:nvPr/>
        </p:nvGrpSpPr>
        <p:grpSpPr>
          <a:xfrm>
            <a:off x="240783" y="3292740"/>
            <a:ext cx="11643799" cy="1931876"/>
            <a:chOff x="311157" y="4214463"/>
            <a:chExt cx="11643799" cy="193187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685E334-DEE4-47F7-F6DC-4A4CE487A3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044276" y="4214463"/>
              <a:ext cx="1910680" cy="1828800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</p:pic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0DDAFBF8-7A4C-1BA0-4C6D-9735410DE046}"/>
                </a:ext>
              </a:extLst>
            </p:cNvPr>
            <p:cNvGrpSpPr/>
            <p:nvPr/>
          </p:nvGrpSpPr>
          <p:grpSpPr>
            <a:xfrm>
              <a:off x="311157" y="4230042"/>
              <a:ext cx="9600082" cy="1916297"/>
              <a:chOff x="311157" y="4230042"/>
              <a:chExt cx="9600082" cy="1916297"/>
            </a:xfrm>
          </p:grpSpPr>
          <p:pic>
            <p:nvPicPr>
              <p:cNvPr id="45" name="Picture 44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082787" y="4312401"/>
                <a:ext cx="1815460" cy="1828800"/>
              </a:xfrm>
              <a:prstGeom prst="ellipse">
                <a:avLst/>
              </a:prstGeom>
              <a:ln>
                <a:solidFill>
                  <a:schemeClr val="bg1"/>
                </a:solidFill>
              </a:ln>
            </p:spPr>
          </p:pic>
          <p:pic>
            <p:nvPicPr>
              <p:cNvPr id="44" name="Picture 4" descr="Alessandra Galiè biography - ceres2030"/>
              <p:cNvPicPr>
                <a:picLocks noChangeAspect="1"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94271" y="4317539"/>
                <a:ext cx="1828800" cy="1828800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D2158FA6-F1DC-30E5-1D98-C80484E8FE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005528" y="4230042"/>
                <a:ext cx="1920455" cy="1893657"/>
              </a:xfrm>
              <a:prstGeom prst="ellipse">
                <a:avLst/>
              </a:prstGeom>
              <a:ln>
                <a:solidFill>
                  <a:schemeClr val="bg1"/>
                </a:solidFill>
              </a:ln>
            </p:spPr>
          </p:pic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97EE96A2-6341-7932-A3CA-C1F700A9DF7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099039" y="4263136"/>
                <a:ext cx="1812200" cy="1828800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</p:pic>
          <p:pic>
            <p:nvPicPr>
              <p:cNvPr id="14" name="Picture 13" descr="A person with short hair wearing a black shirt&#10;&#10;Description automatically generated">
                <a:extLst>
                  <a:ext uri="{FF2B5EF4-FFF2-40B4-BE49-F238E27FC236}">
                    <a16:creationId xmlns:a16="http://schemas.microsoft.com/office/drawing/2014/main" id="{BD5478EB-FA7C-6372-CFF7-B9E93E076F1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>
                <a:off x="288315" y="4317742"/>
                <a:ext cx="1828799" cy="1783116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</p:pic>
        </p:grp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9BD39EF3-C593-C8C2-EA77-65DEFA2D4E44}"/>
              </a:ext>
            </a:extLst>
          </p:cNvPr>
          <p:cNvSpPr txBox="1"/>
          <p:nvPr/>
        </p:nvSpPr>
        <p:spPr>
          <a:xfrm>
            <a:off x="953896" y="2358449"/>
            <a:ext cx="1064136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Gender responsive One Health research: A framework for researchers (and others)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F4E0833-BF5D-970C-F874-3D54EF7B337D}"/>
              </a:ext>
            </a:extLst>
          </p:cNvPr>
          <p:cNvSpPr txBox="1"/>
          <p:nvPr/>
        </p:nvSpPr>
        <p:spPr>
          <a:xfrm>
            <a:off x="2082740" y="5330787"/>
            <a:ext cx="7836377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Prepared by Dr. Zoë Campbell and presented by Dr. Lian Thomas</a:t>
            </a:r>
          </a:p>
          <a:p>
            <a:pPr algn="ctr"/>
            <a:r>
              <a:rPr lang="en-US" dirty="0"/>
              <a:t>International Livestock Research Institute (ILRI)</a:t>
            </a:r>
          </a:p>
          <a:p>
            <a:pPr algn="ctr"/>
            <a:r>
              <a:rPr lang="en-US" sz="1400" dirty="0"/>
              <a:t>With contributions from</a:t>
            </a:r>
          </a:p>
          <a:p>
            <a:pPr algn="ctr"/>
            <a:r>
              <a:rPr lang="en-US" dirty="0"/>
              <a:t>Alessandra Galiè, Anni McLeod, Nicholas Ngwili, and Zelalem Terfa</a:t>
            </a:r>
            <a:endParaRPr lang="en-GB" dirty="0"/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000C7674-DA76-CE59-892F-FEB1547154EA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413" y="185768"/>
            <a:ext cx="1077218" cy="1077218"/>
          </a:xfrm>
          <a:prstGeom prst="rect">
            <a:avLst/>
          </a:prstGeom>
        </p:spPr>
      </p:pic>
      <p:pic>
        <p:nvPicPr>
          <p:cNvPr id="9" name="Picture 8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155AF319-3F3D-8EDA-BEBF-B05C0D025A93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4398" y="185768"/>
            <a:ext cx="3342289" cy="1077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680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ck on a wall&#10;&#10;Description automatically generated">
            <a:extLst>
              <a:ext uri="{FF2B5EF4-FFF2-40B4-BE49-F238E27FC236}">
                <a16:creationId xmlns:a16="http://schemas.microsoft.com/office/drawing/2014/main" id="{5E8D7792-C107-2CF7-7A9C-5A2EFE58736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2649" y="1290328"/>
            <a:ext cx="1715403" cy="1143602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4E20035-D2DF-07C0-64A1-DDEE899EA6FC}"/>
              </a:ext>
            </a:extLst>
          </p:cNvPr>
          <p:cNvSpPr txBox="1"/>
          <p:nvPr/>
        </p:nvSpPr>
        <p:spPr bwMode="auto">
          <a:xfrm>
            <a:off x="3222050" y="1784908"/>
            <a:ext cx="9471259" cy="502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Not receiving information in time</a:t>
            </a:r>
            <a:endParaRPr kumimoji="0" lang="en-GB" sz="28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/>
              <a:ea typeface="MS PGothic" pitchFamily="34" charset="-128"/>
              <a:cs typeface="+mn-cs"/>
            </a:endParaRPr>
          </a:p>
        </p:txBody>
      </p:sp>
      <p:pic>
        <p:nvPicPr>
          <p:cNvPr id="9" name="Picture 8" descr="A group of people standing on the ground&#10;&#10;Description automatically generated">
            <a:extLst>
              <a:ext uri="{FF2B5EF4-FFF2-40B4-BE49-F238E27FC236}">
                <a16:creationId xmlns:a16="http://schemas.microsoft.com/office/drawing/2014/main" id="{44A4FAD7-5B70-7B2B-6377-F324654C529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9557" y="2524522"/>
            <a:ext cx="1724576" cy="1143602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1DCC626-A677-FF6E-9AF1-C62FA18E4816}"/>
              </a:ext>
            </a:extLst>
          </p:cNvPr>
          <p:cNvSpPr txBox="1"/>
          <p:nvPr/>
        </p:nvSpPr>
        <p:spPr bwMode="auto">
          <a:xfrm>
            <a:off x="3222049" y="2922559"/>
            <a:ext cx="9471259" cy="502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</a:rPr>
              <a:t>Moving animals and </a:t>
            </a:r>
            <a:r>
              <a:rPr lang="en-US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</a:rPr>
              <a:t>i</a:t>
            </a:r>
            <a:r>
              <a:rPr kumimoji="0" lang="en-US" sz="280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ntimidation</a:t>
            </a:r>
            <a:r>
              <a: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 in the queue</a:t>
            </a:r>
            <a:endParaRPr kumimoji="0" lang="en-GB" sz="28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/>
              <a:ea typeface="MS PGothic" pitchFamily="34" charset="-128"/>
              <a:cs typeface="+mn-cs"/>
            </a:endParaRPr>
          </a:p>
        </p:txBody>
      </p:sp>
      <p:pic>
        <p:nvPicPr>
          <p:cNvPr id="12" name="Picture 11" descr="A group of pots and pans on a sink&#10;&#10;Description automatically generated">
            <a:extLst>
              <a:ext uri="{FF2B5EF4-FFF2-40B4-BE49-F238E27FC236}">
                <a16:creationId xmlns:a16="http://schemas.microsoft.com/office/drawing/2014/main" id="{80ABB84A-8BF8-276B-5C1A-34F7BE8ADD1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9557" y="3758716"/>
            <a:ext cx="1724576" cy="1149268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640C506-97BC-3A15-64FB-5D3100CDCC87}"/>
              </a:ext>
            </a:extLst>
          </p:cNvPr>
          <p:cNvSpPr txBox="1"/>
          <p:nvPr/>
        </p:nvSpPr>
        <p:spPr bwMode="auto">
          <a:xfrm>
            <a:off x="3222052" y="4081999"/>
            <a:ext cx="9471259" cy="502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Conflict with household responsibilities</a:t>
            </a:r>
            <a:endParaRPr kumimoji="0" lang="en-GB" sz="28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/>
              <a:ea typeface="MS PGothic" pitchFamily="34" charset="-128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712A415-92BE-435B-93FA-FE21E1E704B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79557" y="4962287"/>
            <a:ext cx="1724576" cy="1143602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2423D48-3CD1-768D-EE74-3D64C169D46A}"/>
              </a:ext>
            </a:extLst>
          </p:cNvPr>
          <p:cNvSpPr txBox="1"/>
          <p:nvPr/>
        </p:nvSpPr>
        <p:spPr bwMode="auto">
          <a:xfrm>
            <a:off x="3222051" y="5144124"/>
            <a:ext cx="9471259" cy="502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Vaccinating is a man’s responsibility</a:t>
            </a:r>
            <a:endParaRPr kumimoji="0" lang="en-GB" sz="28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/>
              <a:ea typeface="MS PGothic" pitchFamily="34" charset="-128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71CEF2-ACA5-0FDD-7EF3-C45373694EFF}"/>
              </a:ext>
            </a:extLst>
          </p:cNvPr>
          <p:cNvSpPr txBox="1"/>
          <p:nvPr/>
        </p:nvSpPr>
        <p:spPr>
          <a:xfrm>
            <a:off x="2958073" y="6140364"/>
            <a:ext cx="9233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01752" indent="-301752"/>
            <a:r>
              <a:rPr lang="en-US" sz="1600" dirty="0"/>
              <a:t>Mutua, E., De Haan, N., Tumusiime, D., Jost, C., &amp; Bett, B. (2019). A qualitative study on gendered barriers   to livestock </a:t>
            </a:r>
            <a:r>
              <a:rPr lang="en-US" sz="1600" dirty="0">
                <a:effectLst/>
              </a:rPr>
              <a:t>vaccine uptake in Kenya and Uganda and their implications on Rift Valley fever control. </a:t>
            </a:r>
            <a:r>
              <a:rPr lang="en-US" sz="1600" i="1" dirty="0">
                <a:effectLst/>
              </a:rPr>
              <a:t>Vaccines</a:t>
            </a:r>
            <a:r>
              <a:rPr lang="en-US" sz="1600" dirty="0">
                <a:effectLst/>
              </a:rPr>
              <a:t>.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8A534C5E-9E45-E92D-DC1C-78EC40C4A6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7828" y="89329"/>
            <a:ext cx="10515600" cy="1325563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4400" b="1" dirty="0">
                <a:solidFill>
                  <a:schemeClr val="tx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Barriers to women vaccinating for RVF</a:t>
            </a:r>
            <a:endParaRPr lang="en-GB" sz="4400" dirty="0">
              <a:solidFill>
                <a:schemeClr val="tx1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3" name="Arrow: Pentagon 22">
            <a:extLst>
              <a:ext uri="{FF2B5EF4-FFF2-40B4-BE49-F238E27FC236}">
                <a16:creationId xmlns:a16="http://schemas.microsoft.com/office/drawing/2014/main" id="{A9BA845E-99F8-2E72-AF8D-AC9A2304B1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596" y="93828"/>
            <a:ext cx="1938403" cy="1117083"/>
          </a:xfrm>
          <a:prstGeom prst="homePlate">
            <a:avLst>
              <a:gd name="adj" fmla="val 49999"/>
            </a:avLst>
          </a:prstGeom>
          <a:solidFill>
            <a:srgbClr val="B2B2B2"/>
          </a:solidFill>
          <a:ln w="12700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</p:spPr>
        <p:txBody>
          <a:bodyPr rot="0" vert="horz" wrap="square" lIns="0" tIns="45720" rIns="0" bIns="45720" anchor="ctr" anchorCtr="0" upright="1">
            <a:noAutofit/>
          </a:bodyPr>
          <a:lstStyle/>
          <a:p>
            <a:pPr marL="226695" algn="ctr">
              <a:lnSpc>
                <a:spcPct val="107000"/>
              </a:lnSpc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1/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algn="ctr">
              <a:lnSpc>
                <a:spcPct val="107000"/>
              </a:lnSpc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Analyze the existing situation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52323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313EBAE-F08D-C2B5-9C66-CA2C2CDA057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8911" y="0"/>
            <a:ext cx="10373088" cy="5052291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A2812D56-11AE-A14A-B8B6-646AA9DD4D30}"/>
              </a:ext>
            </a:extLst>
          </p:cNvPr>
          <p:cNvSpPr txBox="1">
            <a:spLocks/>
          </p:cNvSpPr>
          <p:nvPr/>
        </p:nvSpPr>
        <p:spPr>
          <a:xfrm>
            <a:off x="1974775" y="5456758"/>
            <a:ext cx="10061359" cy="6779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>
                <a:solidFill>
                  <a:srgbClr val="712C3D"/>
                </a:solidFill>
              </a:rPr>
              <a:t>RVF vaccination campaign, Isiolo County, August 2023</a:t>
            </a:r>
            <a:endParaRPr lang="en-US" sz="3200" dirty="0">
              <a:solidFill>
                <a:srgbClr val="712C3D"/>
              </a:solidFill>
            </a:endParaRPr>
          </a:p>
        </p:txBody>
      </p:sp>
      <p:sp>
        <p:nvSpPr>
          <p:cNvPr id="3" name="Arrow: Chevron 2">
            <a:extLst>
              <a:ext uri="{FF2B5EF4-FFF2-40B4-BE49-F238E27FC236}">
                <a16:creationId xmlns:a16="http://schemas.microsoft.com/office/drawing/2014/main" id="{2FED8BCE-A103-479B-4FFB-D5CF89BF9B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04" y="91440"/>
            <a:ext cx="2273260" cy="1119164"/>
          </a:xfrm>
          <a:prstGeom prst="chevron">
            <a:avLst>
              <a:gd name="adj" fmla="val 50002"/>
            </a:avLst>
          </a:prstGeom>
          <a:solidFill>
            <a:srgbClr val="B2B2B2"/>
          </a:solidFill>
          <a:ln w="12700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</p:spPr>
        <p:txBody>
          <a:bodyPr rot="0" vert="horz" wrap="square" lIns="0" tIns="45720" rIns="0" bIns="45720" anchor="ctr" anchorCtr="0" upright="1">
            <a:noAutofit/>
          </a:bodyPr>
          <a:lstStyle/>
          <a:p>
            <a:pPr algn="ctr">
              <a:lnSpc>
                <a:spcPct val="107000"/>
              </a:lnSpc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2/ 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6000"/>
              </a:lnSpc>
            </a:pPr>
            <a:r>
              <a:rPr lang="en-US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Prioritize interventions to  investigate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81176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6777E5BB-B80E-D269-8404-11AD3E82A9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008" y="1368921"/>
            <a:ext cx="10801983" cy="4478173"/>
          </a:xfrm>
          <a:prstGeom prst="rect">
            <a:avLst/>
          </a:prstGeom>
        </p:spPr>
      </p:pic>
      <p:sp>
        <p:nvSpPr>
          <p:cNvPr id="3" name="Arrow: Chevron 2">
            <a:extLst>
              <a:ext uri="{FF2B5EF4-FFF2-40B4-BE49-F238E27FC236}">
                <a16:creationId xmlns:a16="http://schemas.microsoft.com/office/drawing/2014/main" id="{E8A32B69-DDEB-5819-037A-A888B5459F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04" y="91440"/>
            <a:ext cx="2233939" cy="1119164"/>
          </a:xfrm>
          <a:prstGeom prst="chevron">
            <a:avLst>
              <a:gd name="adj" fmla="val 50000"/>
            </a:avLst>
          </a:prstGeom>
          <a:solidFill>
            <a:srgbClr val="B2B2B2"/>
          </a:solidFill>
          <a:ln w="12700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</p:spPr>
        <p:txBody>
          <a:bodyPr rot="0" vert="horz" wrap="square" lIns="0" tIns="45720" rIns="0" bIns="45720" anchor="ctr" anchorCtr="0" upright="1">
            <a:noAutofit/>
          </a:bodyPr>
          <a:lstStyle/>
          <a:p>
            <a:pPr algn="ctr">
              <a:lnSpc>
                <a:spcPct val="107000"/>
              </a:lnSpc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3/ 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en-US" sz="14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Tst</a:t>
            </a:r>
            <a:r>
              <a:rPr lang="en-US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interventions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Arrow: Chevron 3">
            <a:extLst>
              <a:ext uri="{FF2B5EF4-FFF2-40B4-BE49-F238E27FC236}">
                <a16:creationId xmlns:a16="http://schemas.microsoft.com/office/drawing/2014/main" id="{ED573BDF-587B-F32C-A5B5-D2BC13B5F9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04" y="91440"/>
            <a:ext cx="2273260" cy="1119164"/>
          </a:xfrm>
          <a:prstGeom prst="chevron">
            <a:avLst>
              <a:gd name="adj" fmla="val 50002"/>
            </a:avLst>
          </a:prstGeom>
          <a:solidFill>
            <a:srgbClr val="B2B2B2"/>
          </a:solidFill>
          <a:ln w="12700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</p:spPr>
        <p:txBody>
          <a:bodyPr rot="0" vert="horz" wrap="square" lIns="0" tIns="45720" rIns="0" bIns="45720" anchor="ctr" anchorCtr="0" upright="1">
            <a:noAutofit/>
          </a:bodyPr>
          <a:lstStyle/>
          <a:p>
            <a:pPr algn="ctr">
              <a:lnSpc>
                <a:spcPct val="107000"/>
              </a:lnSpc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2/ 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6000"/>
              </a:lnSpc>
            </a:pPr>
            <a:r>
              <a:rPr lang="en-US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Prioritize interventions to  investigate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83105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AA529E9-0E17-E407-EF31-AB9F8CA7D4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7233" y="1210604"/>
            <a:ext cx="7131331" cy="4078338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826E9B9-216F-30BF-DACB-891010B26E1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6304" y="1393015"/>
            <a:ext cx="4662487" cy="3713517"/>
          </a:xfrm>
          <a:prstGeom prst="rect">
            <a:avLst/>
          </a:prstGeom>
        </p:spPr>
      </p:pic>
      <p:sp>
        <p:nvSpPr>
          <p:cNvPr id="2" name="Arrow: Chevron 1">
            <a:extLst>
              <a:ext uri="{FF2B5EF4-FFF2-40B4-BE49-F238E27FC236}">
                <a16:creationId xmlns:a16="http://schemas.microsoft.com/office/drawing/2014/main" id="{B78AB1F3-6411-3A24-5284-1E025E9820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04" y="91440"/>
            <a:ext cx="2233939" cy="1119164"/>
          </a:xfrm>
          <a:prstGeom prst="chevron">
            <a:avLst>
              <a:gd name="adj" fmla="val 50000"/>
            </a:avLst>
          </a:prstGeom>
          <a:solidFill>
            <a:srgbClr val="B2B2B2"/>
          </a:solidFill>
          <a:ln w="12700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</p:spPr>
        <p:txBody>
          <a:bodyPr rot="0" vert="horz" wrap="square" lIns="0" tIns="45720" rIns="0" bIns="45720" anchor="ctr" anchorCtr="0" upright="1">
            <a:noAutofit/>
          </a:bodyPr>
          <a:lstStyle/>
          <a:p>
            <a:pPr algn="ctr">
              <a:lnSpc>
                <a:spcPct val="107000"/>
              </a:lnSpc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3/ 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en-US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Test interventions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01BD0D2-D85F-C5C8-C3E6-57B4515E58B7}"/>
              </a:ext>
            </a:extLst>
          </p:cNvPr>
          <p:cNvGrpSpPr/>
          <p:nvPr/>
        </p:nvGrpSpPr>
        <p:grpSpPr>
          <a:xfrm>
            <a:off x="1263273" y="5647396"/>
            <a:ext cx="9665454" cy="996849"/>
            <a:chOff x="1263273" y="5647396"/>
            <a:chExt cx="9665454" cy="996849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50BE8AA-CA92-F2E0-7E42-6EF9B78380FC}"/>
                </a:ext>
              </a:extLst>
            </p:cNvPr>
            <p:cNvSpPr txBox="1"/>
            <p:nvPr/>
          </p:nvSpPr>
          <p:spPr bwMode="auto">
            <a:xfrm>
              <a:off x="1263273" y="5647396"/>
              <a:ext cx="9471259" cy="913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ts val="32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Calibri"/>
                  <a:ea typeface="MS PGothic" pitchFamily="34" charset="-128"/>
                  <a:cs typeface="+mn-cs"/>
                </a:rPr>
                <a:t>No </a:t>
              </a:r>
              <a:r>
                <a:rPr 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/>
                  <a:ea typeface="MS PGothic" pitchFamily="34" charset="-128"/>
                </a:rPr>
                <a:t>difference in any of the indicators that would suggest the intervention improved access for women livestock keepers </a:t>
              </a:r>
              <a:endParaRPr kumimoji="0" lang="en-GB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endParaRPr>
            </a:p>
          </p:txBody>
        </p:sp>
        <p:pic>
          <p:nvPicPr>
            <p:cNvPr id="10" name="Graphic 9" descr="Sad face outline with solid fill">
              <a:extLst>
                <a:ext uri="{FF2B5EF4-FFF2-40B4-BE49-F238E27FC236}">
                  <a16:creationId xmlns:a16="http://schemas.microsoft.com/office/drawing/2014/main" id="{5AAB063C-9393-4B45-ABF6-886AA912341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0275216" y="5990734"/>
              <a:ext cx="653511" cy="65351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23984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standing around goats&#10;&#10;Description automatically generated">
            <a:extLst>
              <a:ext uri="{FF2B5EF4-FFF2-40B4-BE49-F238E27FC236}">
                <a16:creationId xmlns:a16="http://schemas.microsoft.com/office/drawing/2014/main" id="{06C6A885-A822-27EA-A886-D966AAAE2A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25312" y="0"/>
            <a:ext cx="8372378" cy="564424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2DE4B6E-4431-2F73-99A8-160F2728D944}"/>
              </a:ext>
            </a:extLst>
          </p:cNvPr>
          <p:cNvSpPr txBox="1"/>
          <p:nvPr/>
        </p:nvSpPr>
        <p:spPr bwMode="auto">
          <a:xfrm>
            <a:off x="955786" y="5685508"/>
            <a:ext cx="9471259" cy="913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51% of women contributed financially, contributions more likely when household heard through word of mouth </a:t>
            </a:r>
            <a:endParaRPr kumimoji="0" lang="en-GB" sz="28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/>
              <a:ea typeface="MS PGothic" pitchFamily="34" charset="-128"/>
              <a:cs typeface="+mn-cs"/>
            </a:endParaRPr>
          </a:p>
        </p:txBody>
      </p:sp>
      <p:sp>
        <p:nvSpPr>
          <p:cNvPr id="3" name="Arrow: Chevron 2">
            <a:extLst>
              <a:ext uri="{FF2B5EF4-FFF2-40B4-BE49-F238E27FC236}">
                <a16:creationId xmlns:a16="http://schemas.microsoft.com/office/drawing/2014/main" id="{AF4C6718-B6C2-18C3-40A5-CE35E26E56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04" y="91440"/>
            <a:ext cx="2233939" cy="1119164"/>
          </a:xfrm>
          <a:prstGeom prst="chevron">
            <a:avLst>
              <a:gd name="adj" fmla="val 50000"/>
            </a:avLst>
          </a:prstGeom>
          <a:solidFill>
            <a:srgbClr val="B2B2B2"/>
          </a:solidFill>
          <a:ln w="12700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</p:spPr>
        <p:txBody>
          <a:bodyPr rot="0" vert="horz" wrap="square" lIns="0" tIns="45720" rIns="0" bIns="45720" anchor="ctr" anchorCtr="0" upright="1">
            <a:noAutofit/>
          </a:bodyPr>
          <a:lstStyle/>
          <a:p>
            <a:pPr algn="ctr">
              <a:lnSpc>
                <a:spcPct val="107000"/>
              </a:lnSpc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3/ 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en-US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Test interventions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C33791-4ACB-1501-72DE-E25C432318AF}"/>
              </a:ext>
            </a:extLst>
          </p:cNvPr>
          <p:cNvSpPr txBox="1"/>
          <p:nvPr/>
        </p:nvSpPr>
        <p:spPr>
          <a:xfrm>
            <a:off x="10207117" y="5377731"/>
            <a:ext cx="15886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ILRI/ Adan Abdi</a:t>
            </a:r>
          </a:p>
        </p:txBody>
      </p:sp>
    </p:spTree>
    <p:extLst>
      <p:ext uri="{BB962C8B-B14F-4D97-AF65-F5344CB8AC3E}">
        <p14:creationId xmlns:p14="http://schemas.microsoft.com/office/powerpoint/2010/main" val="162454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w: Chevron 2">
            <a:extLst>
              <a:ext uri="{FF2B5EF4-FFF2-40B4-BE49-F238E27FC236}">
                <a16:creationId xmlns:a16="http://schemas.microsoft.com/office/drawing/2014/main" id="{EAEA58CE-120D-734F-9085-053F5B13CD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04" y="91440"/>
            <a:ext cx="2611336" cy="1119164"/>
          </a:xfrm>
          <a:prstGeom prst="chevron">
            <a:avLst>
              <a:gd name="adj" fmla="val 49996"/>
            </a:avLst>
          </a:prstGeom>
          <a:solidFill>
            <a:srgbClr val="B2B2B2"/>
          </a:solidFill>
          <a:ln w="12700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</p:spPr>
        <p:txBody>
          <a:bodyPr rot="0" vert="horz" wrap="square" lIns="0" tIns="45720" rIns="0" bIns="45720" anchor="ctr" anchorCtr="0" upright="1">
            <a:noAutofit/>
          </a:bodyPr>
          <a:lstStyle/>
          <a:p>
            <a:pPr algn="ctr">
              <a:lnSpc>
                <a:spcPct val="107000"/>
              </a:lnSpc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4/ 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en-US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Frame recommendations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B87BF3C-8A99-3800-5B98-917E1DDEA4D9}"/>
              </a:ext>
            </a:extLst>
          </p:cNvPr>
          <p:cNvSpPr txBox="1"/>
          <p:nvPr/>
        </p:nvSpPr>
        <p:spPr>
          <a:xfrm>
            <a:off x="2179781" y="1958108"/>
            <a:ext cx="859905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Our gender ACCOMMODATIVE approach (acts based on status quo) didn’t address barriers caused by RESTRICTIVE GENDER NORMS. </a:t>
            </a:r>
          </a:p>
          <a:p>
            <a:endParaRPr lang="en-US" sz="2800" dirty="0"/>
          </a:p>
          <a:p>
            <a:r>
              <a:rPr lang="en-US" sz="2800" dirty="0"/>
              <a:t>A gender TRANSFORMATIVE approach (challenges status quo) would likely be more impactful.</a:t>
            </a:r>
          </a:p>
        </p:txBody>
      </p:sp>
    </p:spTree>
    <p:extLst>
      <p:ext uri="{BB962C8B-B14F-4D97-AF65-F5344CB8AC3E}">
        <p14:creationId xmlns:p14="http://schemas.microsoft.com/office/powerpoint/2010/main" val="23698717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6252CF-266D-D819-FA71-E2BAA62FD0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9875"/>
            <a:ext cx="10515600" cy="1325563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4400" b="1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In summary…</a:t>
            </a:r>
            <a:endParaRPr lang="en-GB" sz="44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DEFAFF-2DC1-AFB8-D151-CB050B920C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237" y="1293091"/>
            <a:ext cx="5273964" cy="2207491"/>
          </a:xfrm>
        </p:spPr>
        <p:txBody>
          <a:bodyPr>
            <a:normAutofit lnSpcReduction="10000"/>
          </a:bodyPr>
          <a:lstStyle/>
          <a:p>
            <a:pPr marL="457200" lvl="1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i="1" dirty="0">
                <a:solidFill>
                  <a:schemeClr val="accent2">
                    <a:lumMod val="50000"/>
                  </a:schemeClr>
                </a:solidFill>
              </a:rPr>
              <a:t>Why gender and One Health?</a:t>
            </a:r>
          </a:p>
          <a:p>
            <a:pPr lvl="1"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Progress towards gender equality</a:t>
            </a:r>
          </a:p>
          <a:p>
            <a:pPr lvl="1"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More effective interventions</a:t>
            </a:r>
          </a:p>
          <a:p>
            <a:pPr lvl="1"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 no harm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3200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0E2D6E-5841-84B8-CDB2-3BC2E684904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3092" y="1015999"/>
            <a:ext cx="5557929" cy="4284581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44CF1A9A-B19C-3834-E252-1045901E91D5}"/>
              </a:ext>
            </a:extLst>
          </p:cNvPr>
          <p:cNvGrpSpPr/>
          <p:nvPr/>
        </p:nvGrpSpPr>
        <p:grpSpPr>
          <a:xfrm>
            <a:off x="838200" y="3599803"/>
            <a:ext cx="4422864" cy="2983771"/>
            <a:chOff x="5464371" y="125393"/>
            <a:chExt cx="6832600" cy="6858000"/>
          </a:xfrm>
        </p:grpSpPr>
        <p:pic>
          <p:nvPicPr>
            <p:cNvPr id="7" name="Picture 2" descr="Increasing Graph Comments - Increasing Graph Icon PNG Image | Transparent  PNG Free Download on SeekPNG">
              <a:extLst>
                <a:ext uri="{FF2B5EF4-FFF2-40B4-BE49-F238E27FC236}">
                  <a16:creationId xmlns:a16="http://schemas.microsoft.com/office/drawing/2014/main" id="{AFC8756A-1F46-8C71-8962-6FD22C7855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4371" y="125393"/>
              <a:ext cx="6832600" cy="6858000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9F496FB-13CB-177A-479D-216C4970E659}"/>
                </a:ext>
              </a:extLst>
            </p:cNvPr>
            <p:cNvSpPr txBox="1"/>
            <p:nvPr/>
          </p:nvSpPr>
          <p:spPr>
            <a:xfrm>
              <a:off x="5925112" y="320351"/>
              <a:ext cx="4303059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500" b="1" dirty="0"/>
                <a:t>Gender-based disadvantage spirals across 3 health domains</a:t>
              </a:r>
              <a:endParaRPr lang="en-GB" sz="2500" b="1" dirty="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EBA1734B-3056-1B60-9DC7-5F4436445121}"/>
              </a:ext>
            </a:extLst>
          </p:cNvPr>
          <p:cNvSpPr txBox="1"/>
          <p:nvPr/>
        </p:nvSpPr>
        <p:spPr bwMode="auto">
          <a:xfrm>
            <a:off x="5818909" y="5133634"/>
            <a:ext cx="5898962" cy="913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Integrate gender throughout the project lifecycle </a:t>
            </a:r>
            <a:endParaRPr kumimoji="0" lang="en-GB" sz="28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1847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erson with a mask standing next to a group of camels&#10;&#10;Description automatically generated">
            <a:extLst>
              <a:ext uri="{FF2B5EF4-FFF2-40B4-BE49-F238E27FC236}">
                <a16:creationId xmlns:a16="http://schemas.microsoft.com/office/drawing/2014/main" id="{E1C8AEEB-A926-CF18-364C-C4E9E635CCA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70405"/>
            <a:ext cx="4137891" cy="55171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1D0471A-99AD-1BC9-A2E6-0C0398BA513C}"/>
              </a:ext>
            </a:extLst>
          </p:cNvPr>
          <p:cNvSpPr txBox="1"/>
          <p:nvPr/>
        </p:nvSpPr>
        <p:spPr>
          <a:xfrm>
            <a:off x="4876799" y="1113457"/>
            <a:ext cx="6096000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en-US" i="1" dirty="0">
                <a:solidFill>
                  <a:schemeClr val="accent2">
                    <a:lumMod val="50000"/>
                  </a:schemeClr>
                </a:solidFill>
              </a:rPr>
              <a:t>One Health and gender framework</a:t>
            </a:r>
          </a:p>
          <a:p>
            <a:endParaRPr lang="en-US" i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dirty="0"/>
              <a:t>Thanks to the German Federal Ministry for Economic Cooperation and Development through the One Health Research, Education and Outreach Centre in Africa (OHRECA); the Sustainable Animal Productivity for Livelihoods, Nutrition and Gender Inclusion (SAPLING) Initiative, and the One Health Initiative which are grateful for the support of CGIAR Trust Fund Contributors. </a:t>
            </a:r>
          </a:p>
          <a:p>
            <a:endParaRPr lang="en-US" dirty="0"/>
          </a:p>
          <a:p>
            <a:r>
              <a:rPr lang="en-US" i="1" dirty="0">
                <a:solidFill>
                  <a:schemeClr val="accent2">
                    <a:lumMod val="50000"/>
                  </a:schemeClr>
                </a:solidFill>
              </a:rPr>
              <a:t>Rift Valley fever research</a:t>
            </a:r>
          </a:p>
          <a:p>
            <a:endParaRPr lang="en-US" i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dirty="0"/>
              <a:t>This research was funded by the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United States Agency for International Development (USAID)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and implemented in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collaboration with the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Isiolo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County Government in Kenya.</a:t>
            </a:r>
            <a:endParaRPr lang="en-US" dirty="0"/>
          </a:p>
          <a:p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1A9666E-9388-240F-957C-C1A110FE37FF}"/>
              </a:ext>
            </a:extLst>
          </p:cNvPr>
          <p:cNvSpPr txBox="1">
            <a:spLocks/>
          </p:cNvSpPr>
          <p:nvPr/>
        </p:nvSpPr>
        <p:spPr>
          <a:xfrm>
            <a:off x="4987636" y="269875"/>
            <a:ext cx="6366164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b="1" dirty="0">
                <a:ea typeface="Calibri" panose="020F0502020204030204" pitchFamily="34" charset="0"/>
                <a:cs typeface="Arial" panose="020B0604020202020204" pitchFamily="34" charset="0"/>
              </a:rPr>
              <a:t>Thank you!</a:t>
            </a:r>
            <a:endParaRPr lang="en-GB" dirty="0"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62F42D-873C-0464-2D70-99458DAC2A02}"/>
              </a:ext>
            </a:extLst>
          </p:cNvPr>
          <p:cNvSpPr txBox="1"/>
          <p:nvPr/>
        </p:nvSpPr>
        <p:spPr>
          <a:xfrm>
            <a:off x="0" y="6187594"/>
            <a:ext cx="15886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ILRI/ Adan Abdi</a:t>
            </a:r>
          </a:p>
        </p:txBody>
      </p:sp>
      <p:pic>
        <p:nvPicPr>
          <p:cNvPr id="2" name="Picture 1" descr="A close up of a logo&#10;&#10;Description automatically generated">
            <a:extLst>
              <a:ext uri="{FF2B5EF4-FFF2-40B4-BE49-F238E27FC236}">
                <a16:creationId xmlns:a16="http://schemas.microsoft.com/office/drawing/2014/main" id="{1D36C1ED-B4D8-D237-77B0-E18650C1C42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8362" y="5930381"/>
            <a:ext cx="720642" cy="720642"/>
          </a:xfrm>
          <a:prstGeom prst="rect">
            <a:avLst/>
          </a:prstGeom>
        </p:spPr>
      </p:pic>
      <p:pic>
        <p:nvPicPr>
          <p:cNvPr id="3" name="Picture 2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71A9A036-D7DF-22B6-5BF0-B7079EE3EE4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7064" y="5914771"/>
            <a:ext cx="2235940" cy="720642"/>
          </a:xfrm>
          <a:prstGeom prst="rect">
            <a:avLst/>
          </a:prstGeom>
        </p:spPr>
      </p:pic>
      <p:pic>
        <p:nvPicPr>
          <p:cNvPr id="9" name="Picture 8" descr="A logo with a silhouette of a tree and text&#10;&#10;Description automatically generated">
            <a:extLst>
              <a:ext uri="{FF2B5EF4-FFF2-40B4-BE49-F238E27FC236}">
                <a16:creationId xmlns:a16="http://schemas.microsoft.com/office/drawing/2014/main" id="{AC4EF8B5-045F-133B-2899-C3D15F7ED63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3327" y="5575267"/>
            <a:ext cx="1371539" cy="1371539"/>
          </a:xfrm>
          <a:prstGeom prst="rect">
            <a:avLst/>
          </a:prstGeom>
        </p:spPr>
      </p:pic>
      <p:pic>
        <p:nvPicPr>
          <p:cNvPr id="13" name="Picture 12" descr="A blue and red text on a black background&#10;&#10;Description automatically generated">
            <a:extLst>
              <a:ext uri="{FF2B5EF4-FFF2-40B4-BE49-F238E27FC236}">
                <a16:creationId xmlns:a16="http://schemas.microsoft.com/office/drawing/2014/main" id="{23A39359-0F98-92C3-4879-EBBCB73EB157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05897" y="5930381"/>
            <a:ext cx="2205810" cy="661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5103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98304" y="2465735"/>
            <a:ext cx="33389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>
                <a:solidFill>
                  <a:schemeClr val="bg1"/>
                </a:solidFill>
                <a:latin typeface="Calibri Light" panose="020F0302020204030204" pitchFamily="34" charset="0"/>
                <a:ea typeface="Calibri" charset="0"/>
                <a:cs typeface="Calibri Light" panose="020F0302020204030204" pitchFamily="34" charset="0"/>
              </a:rPr>
              <a:t>THANK YOU</a:t>
            </a:r>
          </a:p>
        </p:txBody>
      </p:sp>
      <p:pic>
        <p:nvPicPr>
          <p:cNvPr id="5" name="Picture Placeholder 4" descr="A person drinking from a glass&#10;&#10;Description automatically generated">
            <a:extLst>
              <a:ext uri="{FF2B5EF4-FFF2-40B4-BE49-F238E27FC236}">
                <a16:creationId xmlns:a16="http://schemas.microsoft.com/office/drawing/2014/main" id="{2CBDF23E-C6F2-B94A-9361-DA325D24954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0595" y="322325"/>
            <a:ext cx="11376551" cy="4782551"/>
          </a:xfrm>
        </p:spPr>
      </p:pic>
    </p:spTree>
    <p:extLst>
      <p:ext uri="{BB962C8B-B14F-4D97-AF65-F5344CB8AC3E}">
        <p14:creationId xmlns:p14="http://schemas.microsoft.com/office/powerpoint/2010/main" val="2604994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6E6CD8-5DD8-C3F1-1FB9-9CD98296F5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16917"/>
          </a:xfrm>
        </p:spPr>
        <p:txBody>
          <a:bodyPr>
            <a:normAutofit/>
          </a:bodyPr>
          <a:lstStyle/>
          <a:p>
            <a:r>
              <a:rPr lang="en-US" b="1" dirty="0"/>
              <a:t>Why One Health and gender now?</a:t>
            </a:r>
            <a:endParaRPr lang="en-GB" sz="3600" dirty="0">
              <a:solidFill>
                <a:srgbClr val="C00000"/>
              </a:solidFill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F975175-CD7E-3C37-50B2-865A809ACA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6784" y="1956875"/>
            <a:ext cx="8316000" cy="4536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3" name="Arrow: Left 2">
            <a:extLst>
              <a:ext uri="{FF2B5EF4-FFF2-40B4-BE49-F238E27FC236}">
                <a16:creationId xmlns:a16="http://schemas.microsoft.com/office/drawing/2014/main" id="{C33FA9D0-82C0-07A1-43C6-CB72C08EFCAC}"/>
              </a:ext>
            </a:extLst>
          </p:cNvPr>
          <p:cNvSpPr/>
          <p:nvPr/>
        </p:nvSpPr>
        <p:spPr>
          <a:xfrm>
            <a:off x="9904028" y="3691370"/>
            <a:ext cx="1542375" cy="847725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Comic Sans MS" panose="030F0702030302020204" pitchFamily="66" charset="0"/>
              </a:rPr>
              <a:t>Gender</a:t>
            </a:r>
            <a:endParaRPr lang="en-GB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Arrow: Left 4">
            <a:extLst>
              <a:ext uri="{FF2B5EF4-FFF2-40B4-BE49-F238E27FC236}">
                <a16:creationId xmlns:a16="http://schemas.microsoft.com/office/drawing/2014/main" id="{3F839E42-4D90-AEB9-91E0-92F9D967FB00}"/>
              </a:ext>
            </a:extLst>
          </p:cNvPr>
          <p:cNvSpPr/>
          <p:nvPr/>
        </p:nvSpPr>
        <p:spPr>
          <a:xfrm>
            <a:off x="3942050" y="3153064"/>
            <a:ext cx="1542375" cy="847725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Comic Sans MS" panose="030F0702030302020204" pitchFamily="66" charset="0"/>
              </a:rPr>
              <a:t>Gender</a:t>
            </a:r>
            <a:endParaRPr lang="en-GB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Arrow: Left 5">
            <a:extLst>
              <a:ext uri="{FF2B5EF4-FFF2-40B4-BE49-F238E27FC236}">
                <a16:creationId xmlns:a16="http://schemas.microsoft.com/office/drawing/2014/main" id="{6F06953B-51B2-6689-1728-9451DD75FEAF}"/>
              </a:ext>
            </a:extLst>
          </p:cNvPr>
          <p:cNvSpPr/>
          <p:nvPr/>
        </p:nvSpPr>
        <p:spPr>
          <a:xfrm>
            <a:off x="7253524" y="4829317"/>
            <a:ext cx="999864" cy="726384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Gender</a:t>
            </a:r>
            <a:endParaRPr lang="en-GB" sz="14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F6E78CC7-02D2-CF98-FAB2-F9BE20A1FE70}"/>
              </a:ext>
            </a:extLst>
          </p:cNvPr>
          <p:cNvSpPr/>
          <p:nvPr/>
        </p:nvSpPr>
        <p:spPr>
          <a:xfrm>
            <a:off x="3810598" y="4997845"/>
            <a:ext cx="999864" cy="72638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FF0000"/>
                </a:solidFill>
                <a:highlight>
                  <a:srgbClr val="FFFF00"/>
                </a:highlight>
                <a:latin typeface="Comic Sans MS" panose="030F0702030302020204" pitchFamily="66" charset="0"/>
              </a:rPr>
              <a:t>Gender</a:t>
            </a:r>
            <a:endParaRPr lang="en-GB" sz="1400" b="1" dirty="0">
              <a:solidFill>
                <a:srgbClr val="FF0000"/>
              </a:solidFill>
              <a:highlight>
                <a:srgbClr val="FFFF00"/>
              </a:highlight>
              <a:latin typeface="Comic Sans MS" panose="030F0702030302020204" pitchFamily="66" charset="0"/>
            </a:endParaRP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418824A9-6789-14E9-0DCF-FE87DDA5AC9E}"/>
              </a:ext>
            </a:extLst>
          </p:cNvPr>
          <p:cNvSpPr/>
          <p:nvPr/>
        </p:nvSpPr>
        <p:spPr>
          <a:xfrm rot="20223666">
            <a:off x="4232336" y="6068415"/>
            <a:ext cx="1156252" cy="72638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FF0000"/>
                </a:solidFill>
                <a:highlight>
                  <a:srgbClr val="FFFF00"/>
                </a:highlight>
                <a:latin typeface="Comic Sans MS" panose="030F0702030302020204" pitchFamily="66" charset="0"/>
              </a:rPr>
              <a:t>Gender</a:t>
            </a:r>
            <a:endParaRPr lang="en-GB" sz="1400" b="1" dirty="0">
              <a:solidFill>
                <a:srgbClr val="FF0000"/>
              </a:solidFill>
              <a:highlight>
                <a:srgbClr val="FFFF00"/>
              </a:highlight>
              <a:latin typeface="Comic Sans MS" panose="030F0702030302020204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F9AC59F-A11D-E93F-19C3-B08E5261F97D}"/>
              </a:ext>
            </a:extLst>
          </p:cNvPr>
          <p:cNvSpPr txBox="1"/>
          <p:nvPr/>
        </p:nvSpPr>
        <p:spPr>
          <a:xfrm>
            <a:off x="1642334" y="1165960"/>
            <a:ext cx="89073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</a:rPr>
              <a:t>One Health is expected to be gender-responsive</a:t>
            </a:r>
            <a:endParaRPr lang="en-US" sz="3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06BFC5B-9B4A-7852-E649-6014FCDA3127}"/>
              </a:ext>
            </a:extLst>
          </p:cNvPr>
          <p:cNvSpPr txBox="1"/>
          <p:nvPr/>
        </p:nvSpPr>
        <p:spPr>
          <a:xfrm>
            <a:off x="6707577" y="6479730"/>
            <a:ext cx="60980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(FAO, OIE, WHO and UNEP, 2021)</a:t>
            </a:r>
          </a:p>
        </p:txBody>
      </p:sp>
    </p:spTree>
    <p:extLst>
      <p:ext uri="{BB962C8B-B14F-4D97-AF65-F5344CB8AC3E}">
        <p14:creationId xmlns:p14="http://schemas.microsoft.com/office/powerpoint/2010/main" val="3351496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6252CF-266D-D819-FA71-E2BAA62FD0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9875"/>
            <a:ext cx="10515600" cy="1325563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4400" b="1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What motivates our partners?</a:t>
            </a:r>
            <a:endParaRPr lang="en-GB" sz="44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DEFAFF-2DC1-AFB8-D151-CB050B920C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107000"/>
              </a:lnSpc>
              <a:spcAft>
                <a:spcPts val="800"/>
              </a:spcAft>
            </a:pPr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Progress towards gender equality</a:t>
            </a:r>
          </a:p>
          <a:p>
            <a:pPr lvl="1">
              <a:lnSpc>
                <a:spcPct val="107000"/>
              </a:lnSpc>
              <a:spcAft>
                <a:spcPts val="800"/>
              </a:spcAft>
            </a:pP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More effective development interventions</a:t>
            </a:r>
          </a:p>
          <a:p>
            <a:pPr lvl="1">
              <a:lnSpc>
                <a:spcPct val="107000"/>
              </a:lnSpc>
              <a:spcAft>
                <a:spcPts val="800"/>
              </a:spcAft>
            </a:pPr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 no harm – minimizing unintended negative consequences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3200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22177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6AEE41D-32C3-03FA-6736-A3D7F86938E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372" y="536883"/>
            <a:ext cx="12212372" cy="581240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208341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2BADCA-9B3B-FB7B-D1CB-79427AC8B0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Gender and One Heath framework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EF4D92-2B52-478C-85C9-D50D01F5C1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451206" cy="3811588"/>
          </a:xfrm>
        </p:spPr>
        <p:txBody>
          <a:bodyPr/>
          <a:lstStyle/>
          <a:p>
            <a:endParaRPr lang="en-US" dirty="0"/>
          </a:p>
          <a:p>
            <a:r>
              <a:rPr lang="en-GB" sz="1800" dirty="0"/>
              <a:t>(designed for research for development projects)</a:t>
            </a:r>
          </a:p>
          <a:p>
            <a:endParaRPr lang="en-GB" dirty="0"/>
          </a:p>
          <a:p>
            <a:r>
              <a:rPr lang="en-GB" sz="1800" dirty="0"/>
              <a:t>To identify gender issues that need to be considered at each stage and help to design the gender approach that will work best.</a:t>
            </a:r>
            <a:endParaRPr lang="en-GB" dirty="0"/>
          </a:p>
        </p:txBody>
      </p:sp>
      <p:grpSp>
        <p:nvGrpSpPr>
          <p:cNvPr id="7" name="Canvas 2">
            <a:extLst>
              <a:ext uri="{FF2B5EF4-FFF2-40B4-BE49-F238E27FC236}">
                <a16:creationId xmlns:a16="http://schemas.microsoft.com/office/drawing/2014/main" id="{800B2068-79E2-4E03-83E6-D8D592BD4595}"/>
              </a:ext>
            </a:extLst>
          </p:cNvPr>
          <p:cNvGrpSpPr/>
          <p:nvPr/>
        </p:nvGrpSpPr>
        <p:grpSpPr>
          <a:xfrm>
            <a:off x="4322433" y="830424"/>
            <a:ext cx="7238528" cy="5358492"/>
            <a:chOff x="-306226" y="0"/>
            <a:chExt cx="6293544" cy="52959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AABD7E3-0C4F-F3E9-1A05-B266BB43BBB9}"/>
                </a:ext>
              </a:extLst>
            </p:cNvPr>
            <p:cNvSpPr/>
            <p:nvPr/>
          </p:nvSpPr>
          <p:spPr>
            <a:xfrm>
              <a:off x="0" y="0"/>
              <a:ext cx="5600700" cy="52959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Arrow: Chevron 10">
              <a:extLst>
                <a:ext uri="{FF2B5EF4-FFF2-40B4-BE49-F238E27FC236}">
                  <a16:creationId xmlns:a16="http://schemas.microsoft.com/office/drawing/2014/main" id="{FDD60253-746C-F18C-CB56-C5BF400091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5972" y="122523"/>
              <a:ext cx="1942300" cy="1106091"/>
            </a:xfrm>
            <a:prstGeom prst="chevron">
              <a:avLst>
                <a:gd name="adj" fmla="val 50000"/>
              </a:avLst>
            </a:prstGeom>
            <a:solidFill>
              <a:srgbClr val="B2B2B2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</p:spPr>
          <p:txBody>
            <a:bodyPr rot="0" vert="horz" wrap="square" lIns="0" tIns="45720" rIns="0" bIns="45720" anchor="ctr" anchorCtr="0" upright="1">
              <a:no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3/ </a:t>
              </a:r>
              <a:endPara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</a:pPr>
              <a:r>
                <a:rPr lang="en-US" sz="14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Test interventions</a:t>
              </a:r>
              <a:endPara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Arrow: Chevron 11">
              <a:extLst>
                <a:ext uri="{FF2B5EF4-FFF2-40B4-BE49-F238E27FC236}">
                  <a16:creationId xmlns:a16="http://schemas.microsoft.com/office/drawing/2014/main" id="{B62ED499-B822-EFB7-8F99-C9B18AC563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7659" y="121686"/>
              <a:ext cx="1976488" cy="1106091"/>
            </a:xfrm>
            <a:prstGeom prst="chevron">
              <a:avLst>
                <a:gd name="adj" fmla="val 50002"/>
              </a:avLst>
            </a:prstGeom>
            <a:solidFill>
              <a:srgbClr val="B2B2B2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</p:spPr>
          <p:txBody>
            <a:bodyPr rot="0" vert="horz" wrap="square" lIns="0" tIns="45720" rIns="0" bIns="45720" anchor="ctr" anchorCtr="0" upright="1">
              <a:no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2/ </a:t>
              </a:r>
              <a:endPara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6000"/>
                </a:lnSpc>
              </a:pPr>
              <a:r>
                <a:rPr lang="en-US" sz="14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Prioritize interventions to  investigate</a:t>
              </a:r>
              <a:endPara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ED4A1598-2E06-7F8C-E0DC-E2FDB9C1CC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22" y="2650288"/>
              <a:ext cx="5557900" cy="898500"/>
            </a:xfrm>
            <a:prstGeom prst="roundRect">
              <a:avLst>
                <a:gd name="adj" fmla="val 16667"/>
              </a:avLst>
            </a:prstGeom>
            <a:solidFill>
              <a:schemeClr val="accent4">
                <a:lumMod val="40000"/>
                <a:lumOff val="60000"/>
              </a:schemeClr>
            </a:solidFill>
            <a:ln w="6350">
              <a:solidFill>
                <a:schemeClr val="accent4">
                  <a:lumMod val="100000"/>
                  <a:lumOff val="0"/>
                </a:schemeClr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300"/>
                </a:spcAft>
              </a:pPr>
              <a:r>
                <a:rPr lang="en-US" sz="1400" b="1" cap="all" dirty="0">
                  <a:solidFill>
                    <a:srgbClr val="171717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strategic gender </a:t>
              </a:r>
              <a:r>
                <a:rPr lang="en-US" sz="1400" b="1" dirty="0">
                  <a:latin typeface="Calibri" panose="020F0502020204030204" pitchFamily="34" charset="0"/>
                  <a:cs typeface="Calibri" panose="020F0502020204030204" pitchFamily="34" charset="0"/>
                </a:rPr>
                <a:t>QUESTIONS</a:t>
              </a:r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endParaRPr lang="en-GB" sz="14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ctr">
                <a:lnSpc>
                  <a:spcPct val="105000"/>
                </a:lnSpc>
                <a:spcAft>
                  <a:spcPts val="800"/>
                </a:spcAft>
              </a:pPr>
              <a:r>
                <a:rPr lang="en-GB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Gender equity as entry point </a:t>
              </a:r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406435AD-581C-1FAA-D734-70AD8C68B2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7334" y="3802138"/>
              <a:ext cx="5579300" cy="128838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B1CBE9"/>
                </a:gs>
                <a:gs pos="50000">
                  <a:srgbClr val="A3C1E5"/>
                </a:gs>
                <a:gs pos="100000">
                  <a:srgbClr val="92B9E4"/>
                </a:gs>
              </a:gsLst>
              <a:lin ang="5400000"/>
            </a:gradFill>
            <a:ln w="6350">
              <a:solidFill>
                <a:schemeClr val="accent5">
                  <a:lumMod val="100000"/>
                  <a:lumOff val="0"/>
                </a:schemeClr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US" sz="1400" b="1" cap="all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institutional support </a:t>
              </a:r>
              <a:endPara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US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The support needed to be able to include gender in research work</a:t>
              </a:r>
              <a:r>
                <a:rPr lang="en-GB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9" name="Arrow: Pentagon 8">
              <a:extLst>
                <a:ext uri="{FF2B5EF4-FFF2-40B4-BE49-F238E27FC236}">
                  <a16:creationId xmlns:a16="http://schemas.microsoft.com/office/drawing/2014/main" id="{42B8DBB3-D2A7-51DB-F010-C5E2A3BAEA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06226" y="120956"/>
              <a:ext cx="1685346" cy="1104034"/>
            </a:xfrm>
            <a:prstGeom prst="homePlate">
              <a:avLst>
                <a:gd name="adj" fmla="val 49999"/>
              </a:avLst>
            </a:prstGeom>
            <a:solidFill>
              <a:srgbClr val="B2B2B2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</p:spPr>
          <p:txBody>
            <a:bodyPr rot="0" vert="horz" wrap="square" lIns="0" tIns="45720" rIns="0" bIns="45720" anchor="ctr" anchorCtr="0" upright="1">
              <a:noAutofit/>
            </a:bodyPr>
            <a:lstStyle/>
            <a:p>
              <a:pPr marL="226695" algn="ctr">
                <a:lnSpc>
                  <a:spcPct val="107000"/>
                </a:lnSpc>
              </a:pPr>
              <a:r>
                <a:rPr lang="en-US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1/</a:t>
              </a:r>
              <a:endPara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228600" algn="ctr">
                <a:lnSpc>
                  <a:spcPct val="107000"/>
                </a:lnSpc>
              </a:pPr>
              <a:r>
                <a:rPr lang="en-US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4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Analyze the existing situation</a:t>
              </a:r>
              <a:endPara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Arrow: Chevron 9">
              <a:extLst>
                <a:ext uri="{FF2B5EF4-FFF2-40B4-BE49-F238E27FC236}">
                  <a16:creationId xmlns:a16="http://schemas.microsoft.com/office/drawing/2014/main" id="{0071BFC6-CE60-2DDD-26C9-52B5D31077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6890" y="121126"/>
              <a:ext cx="2270428" cy="1106091"/>
            </a:xfrm>
            <a:prstGeom prst="chevron">
              <a:avLst>
                <a:gd name="adj" fmla="val 49996"/>
              </a:avLst>
            </a:prstGeom>
            <a:solidFill>
              <a:srgbClr val="B2B2B2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</p:spPr>
          <p:txBody>
            <a:bodyPr rot="0" vert="horz" wrap="square" lIns="0" tIns="45720" rIns="0" bIns="45720" anchor="ctr" anchorCtr="0" upright="1">
              <a:no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4/ </a:t>
              </a:r>
              <a:endPara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</a:pPr>
              <a:r>
                <a:rPr lang="en-US" sz="14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Frame recommendations</a:t>
              </a:r>
              <a:endPara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3D0C90B-07A7-71A2-2C38-64759CED95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99252" y="2429395"/>
            <a:ext cx="6392426" cy="909119"/>
          </a:xfrm>
          <a:prstGeom prst="roundRect">
            <a:avLst>
              <a:gd name="adj" fmla="val 16667"/>
            </a:avLst>
          </a:prstGeom>
          <a:solidFill>
            <a:schemeClr val="accent4">
              <a:lumMod val="40000"/>
              <a:lumOff val="60000"/>
            </a:schemeClr>
          </a:solidFill>
          <a:ln w="6350">
            <a:solidFill>
              <a:schemeClr val="accent4">
                <a:lumMod val="100000"/>
                <a:lumOff val="0"/>
              </a:schemeClr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300"/>
              </a:spcAft>
            </a:pPr>
            <a:r>
              <a:rPr lang="en-US" sz="1400" b="1" cap="all" dirty="0">
                <a:solidFill>
                  <a:srgbClr val="17171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INTEGRATED gender questions</a:t>
            </a:r>
          </a:p>
          <a:p>
            <a:pPr algn="ctr">
              <a:lnSpc>
                <a:spcPct val="107000"/>
              </a:lnSpc>
              <a:spcAft>
                <a:spcPts val="300"/>
              </a:spcAft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Technical issue as entry point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5000"/>
              </a:lnSpc>
              <a:spcAft>
                <a:spcPts val="800"/>
              </a:spcAft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1777539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>
            <a:extLst>
              <a:ext uri="{FF2B5EF4-FFF2-40B4-BE49-F238E27FC236}">
                <a16:creationId xmlns:a16="http://schemas.microsoft.com/office/drawing/2014/main" id="{557E30D3-4B08-A45C-4D20-6A84D10C3DC0}"/>
              </a:ext>
            </a:extLst>
          </p:cNvPr>
          <p:cNvSpPr txBox="1"/>
          <p:nvPr/>
        </p:nvSpPr>
        <p:spPr>
          <a:xfrm>
            <a:off x="1877982" y="1288122"/>
            <a:ext cx="4007226" cy="3139321"/>
          </a:xfrm>
          <a:prstGeom prst="rect">
            <a:avLst/>
          </a:prstGeom>
          <a:ln w="1270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Gender-sensitive </a:t>
            </a:r>
            <a:r>
              <a:rPr lang="en-US" b="1" dirty="0">
                <a:solidFill>
                  <a:schemeClr val="tx1"/>
                </a:solidFill>
              </a:rPr>
              <a:t>diagnostic research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/>
              <a:t>Assess status quo: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chemeClr val="tx1"/>
                </a:solidFill>
              </a:rPr>
              <a:t>INTEGRATED </a:t>
            </a:r>
          </a:p>
          <a:p>
            <a:r>
              <a:rPr lang="en-US" dirty="0">
                <a:solidFill>
                  <a:schemeClr val="tx1"/>
                </a:solidFill>
              </a:rPr>
              <a:t>Assess status quo </a:t>
            </a:r>
            <a:r>
              <a:rPr lang="en-US" dirty="0"/>
              <a:t>with </a:t>
            </a:r>
            <a:r>
              <a:rPr lang="en-US" dirty="0">
                <a:solidFill>
                  <a:srgbClr val="FF0000"/>
                </a:solidFill>
              </a:rPr>
              <a:t>technical issue as entry point </a:t>
            </a:r>
          </a:p>
          <a:p>
            <a:endParaRPr lang="en-US" dirty="0"/>
          </a:p>
          <a:p>
            <a:r>
              <a:rPr lang="en-US" dirty="0"/>
              <a:t>STRATEGIC</a:t>
            </a:r>
          </a:p>
          <a:p>
            <a:r>
              <a:rPr lang="en-US" dirty="0">
                <a:solidFill>
                  <a:schemeClr val="tx1"/>
                </a:solidFill>
              </a:rPr>
              <a:t>Assess status quo </a:t>
            </a:r>
            <a:r>
              <a:rPr lang="en-US" dirty="0">
                <a:solidFill>
                  <a:srgbClr val="FF0000"/>
                </a:solidFill>
              </a:rPr>
              <a:t>with gender equity as entry point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FC45E30-F2A0-6C46-FED7-18842DB936C8}"/>
              </a:ext>
            </a:extLst>
          </p:cNvPr>
          <p:cNvSpPr txBox="1"/>
          <p:nvPr/>
        </p:nvSpPr>
        <p:spPr>
          <a:xfrm>
            <a:off x="5964986" y="1264022"/>
            <a:ext cx="3737624" cy="372409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/>
              <a:t>Gender approaches</a:t>
            </a:r>
          </a:p>
          <a:p>
            <a:r>
              <a:rPr lang="en-US" dirty="0"/>
              <a:t>Activities that ‘respond’ to gender evidence</a:t>
            </a:r>
          </a:p>
          <a:p>
            <a:endParaRPr lang="en-US" dirty="0"/>
          </a:p>
          <a:p>
            <a:r>
              <a:rPr lang="en-US" dirty="0"/>
              <a:t>ACCOMODATIVE</a:t>
            </a:r>
          </a:p>
          <a:p>
            <a:r>
              <a:rPr lang="en-US" dirty="0"/>
              <a:t>Acts based on status quo</a:t>
            </a:r>
          </a:p>
          <a:p>
            <a:r>
              <a:rPr lang="en-US" dirty="0"/>
              <a:t>e.g. Provide info on animal health to those who look after sick animals</a:t>
            </a:r>
          </a:p>
          <a:p>
            <a:endParaRPr lang="en-US" dirty="0"/>
          </a:p>
          <a:p>
            <a:r>
              <a:rPr lang="en-US" dirty="0"/>
              <a:t>TRANSFORMATIVE </a:t>
            </a:r>
          </a:p>
          <a:p>
            <a:r>
              <a:rPr lang="en-US" dirty="0"/>
              <a:t>Acts that challenge status quo</a:t>
            </a:r>
          </a:p>
          <a:p>
            <a:r>
              <a:rPr lang="en-US" dirty="0"/>
              <a:t>e.g. Training for those who don’t make veterinary decisions but wish to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E5F9E15-23DF-8740-EA46-CE6563EE1BC2}"/>
              </a:ext>
            </a:extLst>
          </p:cNvPr>
          <p:cNvSpPr txBox="1"/>
          <p:nvPr/>
        </p:nvSpPr>
        <p:spPr>
          <a:xfrm>
            <a:off x="98609" y="86342"/>
            <a:ext cx="104510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Using gender-sensitive research for gender-responsive interventions</a:t>
            </a:r>
            <a:endParaRPr lang="en-GB" sz="28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5A2D5C6-64D2-C013-9BE0-3DEFA12F85B0}"/>
              </a:ext>
            </a:extLst>
          </p:cNvPr>
          <p:cNvSpPr txBox="1"/>
          <p:nvPr/>
        </p:nvSpPr>
        <p:spPr>
          <a:xfrm>
            <a:off x="2093137" y="894690"/>
            <a:ext cx="301686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1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2EAAAD-89B0-02D0-B4A8-A8362DC3D247}"/>
              </a:ext>
            </a:extLst>
          </p:cNvPr>
          <p:cNvSpPr txBox="1"/>
          <p:nvPr/>
        </p:nvSpPr>
        <p:spPr>
          <a:xfrm>
            <a:off x="6580933" y="892910"/>
            <a:ext cx="301686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2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F77AED-4A34-F6A1-4340-B39C0669B0BD}"/>
              </a:ext>
            </a:extLst>
          </p:cNvPr>
          <p:cNvSpPr txBox="1"/>
          <p:nvPr/>
        </p:nvSpPr>
        <p:spPr>
          <a:xfrm>
            <a:off x="2453892" y="903655"/>
            <a:ext cx="2978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ANALYZE EXISTING SITUATION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56FD33-C4BD-ABEF-24DB-C76BCFC42630}"/>
              </a:ext>
            </a:extLst>
          </p:cNvPr>
          <p:cNvSpPr txBox="1"/>
          <p:nvPr/>
        </p:nvSpPr>
        <p:spPr>
          <a:xfrm>
            <a:off x="6939590" y="928622"/>
            <a:ext cx="2839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PRIORITIZE INTERVENTIONS </a:t>
            </a:r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B110028-D9EA-B366-AD41-FD6AD2BC22F2}"/>
              </a:ext>
            </a:extLst>
          </p:cNvPr>
          <p:cNvSpPr/>
          <p:nvPr/>
        </p:nvSpPr>
        <p:spPr>
          <a:xfrm>
            <a:off x="1877982" y="1272986"/>
            <a:ext cx="4007226" cy="3715131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2" descr="Hand drawn arrow Icon - Free PNG &amp; SVG 2092513 - Noun Project">
            <a:extLst>
              <a:ext uri="{FF2B5EF4-FFF2-40B4-BE49-F238E27FC236}">
                <a16:creationId xmlns:a16="http://schemas.microsoft.com/office/drawing/2014/main" id="{B298BB43-FF15-EE55-444A-C3AD834A12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1500">
                        <a14:foregroundMark x1="91500" y1="18000" x2="91500" y2="18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316945">
            <a:off x="3924567" y="1874409"/>
            <a:ext cx="1875134" cy="1548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Hand drawn arrow Icon - Free PNG &amp; SVG 2092513 - Noun Project">
            <a:extLst>
              <a:ext uri="{FF2B5EF4-FFF2-40B4-BE49-F238E27FC236}">
                <a16:creationId xmlns:a16="http://schemas.microsoft.com/office/drawing/2014/main" id="{4847A5D1-78F7-09F3-A1F5-B7EFAF54E0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1500">
                        <a14:foregroundMark x1="91500" y1="18000" x2="91500" y2="18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52507">
            <a:off x="3999799" y="3069525"/>
            <a:ext cx="1790678" cy="1479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2B06390-7026-7460-30EF-D5D570DAE02B}"/>
              </a:ext>
            </a:extLst>
          </p:cNvPr>
          <p:cNvSpPr txBox="1"/>
          <p:nvPr/>
        </p:nvSpPr>
        <p:spPr>
          <a:xfrm>
            <a:off x="1989022" y="5642578"/>
            <a:ext cx="5812232" cy="430887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200" b="1" dirty="0"/>
              <a:t>Focus of our Gender and One Health Framework</a:t>
            </a:r>
            <a:endParaRPr lang="en-GB" sz="2200" b="1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943D4F9-11EA-95F2-7F14-C7CFC7C5F45A}"/>
              </a:ext>
            </a:extLst>
          </p:cNvPr>
          <p:cNvCxnSpPr>
            <a:cxnSpLocks/>
          </p:cNvCxnSpPr>
          <p:nvPr/>
        </p:nvCxnSpPr>
        <p:spPr>
          <a:xfrm flipV="1">
            <a:off x="2093137" y="5078826"/>
            <a:ext cx="0" cy="56375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7148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087741-EB63-8546-9E04-288815D9278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83151" y="2911254"/>
            <a:ext cx="9826090" cy="609600"/>
          </a:xfrm>
        </p:spPr>
        <p:txBody>
          <a:bodyPr>
            <a:normAutofit/>
          </a:bodyPr>
          <a:lstStyle/>
          <a:p>
            <a:r>
              <a:rPr lang="en-US" dirty="0"/>
              <a:t>Rift Valley fever vaccination of livestock in East Africa</a:t>
            </a:r>
          </a:p>
        </p:txBody>
      </p:sp>
    </p:spTree>
    <p:extLst>
      <p:ext uri="{BB962C8B-B14F-4D97-AF65-F5344CB8AC3E}">
        <p14:creationId xmlns:p14="http://schemas.microsoft.com/office/powerpoint/2010/main" val="38848131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walking with a herd of sheep&#10;&#10;Description automatically generated">
            <a:extLst>
              <a:ext uri="{FF2B5EF4-FFF2-40B4-BE49-F238E27FC236}">
                <a16:creationId xmlns:a16="http://schemas.microsoft.com/office/drawing/2014/main" id="{42480B6E-1004-DD23-1B61-0F9AD7805F2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6F03C6E-879C-6F7B-207B-FFB5298246A0}"/>
              </a:ext>
            </a:extLst>
          </p:cNvPr>
          <p:cNvSpPr txBox="1"/>
          <p:nvPr/>
        </p:nvSpPr>
        <p:spPr>
          <a:xfrm>
            <a:off x="10668000" y="6446982"/>
            <a:ext cx="15886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ILRI/ Fiona Flintan</a:t>
            </a:r>
          </a:p>
        </p:txBody>
      </p:sp>
      <p:sp>
        <p:nvSpPr>
          <p:cNvPr id="5" name="Arrow: Pentagon 4">
            <a:extLst>
              <a:ext uri="{FF2B5EF4-FFF2-40B4-BE49-F238E27FC236}">
                <a16:creationId xmlns:a16="http://schemas.microsoft.com/office/drawing/2014/main" id="{55C8251F-2FD1-1FD7-0378-05CF4DF071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596" y="93828"/>
            <a:ext cx="1938403" cy="1117083"/>
          </a:xfrm>
          <a:prstGeom prst="homePlate">
            <a:avLst>
              <a:gd name="adj" fmla="val 49999"/>
            </a:avLst>
          </a:prstGeom>
          <a:solidFill>
            <a:srgbClr val="B2B2B2"/>
          </a:solidFill>
          <a:ln w="12700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</p:spPr>
        <p:txBody>
          <a:bodyPr rot="0" vert="horz" wrap="square" lIns="0" tIns="45720" rIns="0" bIns="45720" anchor="ctr" anchorCtr="0" upright="1">
            <a:noAutofit/>
          </a:bodyPr>
          <a:lstStyle/>
          <a:p>
            <a:pPr marL="226695" algn="ctr">
              <a:lnSpc>
                <a:spcPct val="107000"/>
              </a:lnSpc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1/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algn="ctr">
              <a:lnSpc>
                <a:spcPct val="107000"/>
              </a:lnSpc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Analyze the existing situation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29946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67F95DB-C935-F78D-28D1-DFFDF319D1E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2473" y="0"/>
            <a:ext cx="9710703" cy="585962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8A6483B-FF03-5187-C647-20208B223C70}"/>
              </a:ext>
            </a:extLst>
          </p:cNvPr>
          <p:cNvSpPr txBox="1"/>
          <p:nvPr/>
        </p:nvSpPr>
        <p:spPr>
          <a:xfrm>
            <a:off x="1542473" y="5953449"/>
            <a:ext cx="1001221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04800" indent="-304800"/>
            <a:r>
              <a:rPr lang="en-US" sz="1600" dirty="0">
                <a:effectLst/>
              </a:rPr>
              <a:t>Mutua, E., Namatovu, J., Campbell, Z., Tumusiime, D., Ouma, E., &amp; Bett, B. (2024). A qualitative study on the effects of intra-household decision-making patterns on utilization of preventive and curative veterinary practices in communities affected by Rift Valley fever in Kenya and Uganda. </a:t>
            </a:r>
            <a:r>
              <a:rPr lang="en-US" sz="1600" i="1" dirty="0">
                <a:effectLst/>
              </a:rPr>
              <a:t>Gender, Technology and Development</a:t>
            </a:r>
            <a:r>
              <a:rPr lang="en-US" sz="1600" dirty="0">
                <a:effectLst/>
              </a:rPr>
              <a:t>. </a:t>
            </a:r>
          </a:p>
        </p:txBody>
      </p:sp>
      <p:sp>
        <p:nvSpPr>
          <p:cNvPr id="5" name="Arrow: Pentagon 4">
            <a:extLst>
              <a:ext uri="{FF2B5EF4-FFF2-40B4-BE49-F238E27FC236}">
                <a16:creationId xmlns:a16="http://schemas.microsoft.com/office/drawing/2014/main" id="{919EB107-F844-2FE9-31D2-A9FC2C8EF0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596" y="93828"/>
            <a:ext cx="1938403" cy="1117083"/>
          </a:xfrm>
          <a:prstGeom prst="homePlate">
            <a:avLst>
              <a:gd name="adj" fmla="val 49999"/>
            </a:avLst>
          </a:prstGeom>
          <a:solidFill>
            <a:srgbClr val="B2B2B2"/>
          </a:solidFill>
          <a:ln w="12700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</p:spPr>
        <p:txBody>
          <a:bodyPr rot="0" vert="horz" wrap="square" lIns="0" tIns="45720" rIns="0" bIns="45720" anchor="ctr" anchorCtr="0" upright="1">
            <a:noAutofit/>
          </a:bodyPr>
          <a:lstStyle/>
          <a:p>
            <a:pPr marL="226695" algn="ctr">
              <a:lnSpc>
                <a:spcPct val="107000"/>
              </a:lnSpc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1/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algn="ctr">
              <a:lnSpc>
                <a:spcPct val="107000"/>
              </a:lnSpc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Analyze the existing situation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96834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955</Words>
  <Application>Microsoft Office PowerPoint</Application>
  <PresentationFormat>Widescreen</PresentationFormat>
  <Paragraphs>145</Paragraphs>
  <Slides>18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Comic Sans MS</vt:lpstr>
      <vt:lpstr>Courier New</vt:lpstr>
      <vt:lpstr>Office Theme</vt:lpstr>
      <vt:lpstr>Office Theme</vt:lpstr>
      <vt:lpstr>PowerPoint Presentation</vt:lpstr>
      <vt:lpstr>Why One Health and gender now?</vt:lpstr>
      <vt:lpstr>What motivates our partners?</vt:lpstr>
      <vt:lpstr>PowerPoint Presentation</vt:lpstr>
      <vt:lpstr>Gender and One Heath framework</vt:lpstr>
      <vt:lpstr>PowerPoint Presentation</vt:lpstr>
      <vt:lpstr>PowerPoint Presentation</vt:lpstr>
      <vt:lpstr>PowerPoint Presentation</vt:lpstr>
      <vt:lpstr>PowerPoint Presentation</vt:lpstr>
      <vt:lpstr>Barriers to women vaccinating for RVF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 summary…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2024-12-08T18:05:15Z</dcterms:created>
  <dcterms:modified xsi:type="dcterms:W3CDTF">2024-12-08T18:06:55Z</dcterms:modified>
</cp:coreProperties>
</file>