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6"/>
  </p:notesMasterIdLst>
  <p:sldIdLst>
    <p:sldId id="257" r:id="rId5"/>
  </p:sldIdLst>
  <p:sldSz cx="32399288" cy="4320063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8C866"/>
    <a:srgbClr val="000000"/>
    <a:srgbClr val="9EA98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524" autoAdjust="0"/>
    <p:restoredTop sz="94673" autoAdjust="0"/>
  </p:normalViewPr>
  <p:slideViewPr>
    <p:cSldViewPr snapToGrid="0">
      <p:cViewPr>
        <p:scale>
          <a:sx n="30" d="100"/>
          <a:sy n="30" d="100"/>
        </p:scale>
        <p:origin x="1884" y="2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6_1#1">
  <dgm:title val=""/>
  <dgm:desc val=""/>
  <dgm:catLst>
    <dgm:cat type="accent6" pri="11100"/>
  </dgm:catLst>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B6541BF8-AFDF-40A3-A9EF-16BFCCB53F22}" type="doc">
      <dgm:prSet loTypeId="urn:microsoft.com/office/officeart/2005/8/layout/chevron2" loCatId="process" qsTypeId="urn:microsoft.com/office/officeart/2005/8/quickstyle/3d2#1" qsCatId="3D" csTypeId="urn:microsoft.com/office/officeart/2005/8/colors/accent6_1#1" csCatId="accent6" phldr="1"/>
      <dgm:spPr/>
      <dgm:t>
        <a:bodyPr/>
        <a:lstStyle/>
        <a:p>
          <a:endParaRPr lang="en-US"/>
        </a:p>
      </dgm:t>
    </dgm:pt>
    <dgm:pt modelId="{19F5375B-7F81-429F-8F76-416C34F8D408}">
      <dgm:prSet phldrT="[Text]"/>
      <dgm:spPr/>
      <dgm:t>
        <a:bodyPr/>
        <a:lstStyle/>
        <a:p>
          <a:r>
            <a:rPr lang="en-US" dirty="0">
              <a:solidFill>
                <a:schemeClr val="tx1"/>
              </a:solidFill>
            </a:rPr>
            <a:t>Surveys conducted</a:t>
          </a:r>
        </a:p>
      </dgm:t>
    </dgm:pt>
    <dgm:pt modelId="{3FAB45DC-38E4-42BF-BBB0-DDD10BE380B5}" type="parTrans" cxnId="{AABF4313-270E-4703-89BF-8BB403693424}">
      <dgm:prSet/>
      <dgm:spPr/>
      <dgm:t>
        <a:bodyPr/>
        <a:lstStyle/>
        <a:p>
          <a:endParaRPr lang="en-US">
            <a:solidFill>
              <a:schemeClr val="tx1"/>
            </a:solidFill>
          </a:endParaRPr>
        </a:p>
      </dgm:t>
    </dgm:pt>
    <dgm:pt modelId="{C142E6BD-C4B5-4270-918D-5A9D64B81596}" type="sibTrans" cxnId="{AABF4313-270E-4703-89BF-8BB403693424}">
      <dgm:prSet/>
      <dgm:spPr/>
      <dgm:t>
        <a:bodyPr/>
        <a:lstStyle/>
        <a:p>
          <a:endParaRPr lang="en-US">
            <a:solidFill>
              <a:schemeClr val="tx1"/>
            </a:solidFill>
          </a:endParaRPr>
        </a:p>
      </dgm:t>
    </dgm:pt>
    <dgm:pt modelId="{5A8D1BA8-DB90-46C1-9FB4-F79724C158B3}">
      <dgm:prSet phldrT="[Text]" phldr="0" custT="1"/>
      <dgm:spPr/>
      <dgm:t>
        <a:bodyPr vert="horz" wrap="square"/>
        <a:lstStyle/>
        <a:p>
          <a:pPr algn="just">
            <a:lnSpc>
              <a:spcPct val="100000"/>
            </a:lnSpc>
            <a:spcBef>
              <a:spcPct val="0"/>
            </a:spcBef>
            <a:spcAft>
              <a:spcPct val="15000"/>
            </a:spcAft>
          </a:pPr>
          <a:r>
            <a:rPr lang="en-US" sz="2800" dirty="0">
              <a:solidFill>
                <a:schemeClr val="tx1"/>
              </a:solidFill>
              <a:latin typeface="Arial" panose="020B0604020202020204" pitchFamily="34" charset="0"/>
              <a:ea typeface="Calibri" panose="020F0502020204030204" charset="0"/>
              <a:cs typeface="Arial" panose="020B0604020202020204" pitchFamily="34" charset="0"/>
            </a:rPr>
            <a:t>Qualitative 24-hr dietary recall household survey in </a:t>
          </a:r>
          <a:r>
            <a:rPr lang="en-US" sz="2800" dirty="0">
              <a:solidFill>
                <a:srgbClr val="491569"/>
              </a:solidFill>
              <a:latin typeface="Arial" panose="020B0604020202020204" pitchFamily="34" charset="0"/>
              <a:ea typeface="Helvetica Neue" panose="020B0604020202020204"/>
              <a:cs typeface="Arial" panose="020B0604020202020204" pitchFamily="34" charset="0"/>
              <a:sym typeface="Helvetica Neue" panose="020B0604020202020204"/>
            </a:rPr>
            <a:t>1574 households in</a:t>
          </a:r>
          <a:r>
            <a:rPr lang="en-US" sz="2800" dirty="0">
              <a:solidFill>
                <a:schemeClr val="tx1"/>
              </a:solidFill>
              <a:latin typeface="Arial" panose="020B0604020202020204" pitchFamily="34" charset="0"/>
              <a:ea typeface="Calibri" panose="020F0502020204030204" charset="0"/>
              <a:cs typeface="Arial" panose="020B0604020202020204" pitchFamily="34" charset="0"/>
            </a:rPr>
            <a:t> 5 pastoralist counties (Turkana, Garissa, Wajir, Marsabit, Isiolo) of Arid and Semi Arid Northern Kenya</a:t>
          </a:r>
        </a:p>
      </dgm:t>
    </dgm:pt>
    <dgm:pt modelId="{46F0C3B2-69D2-40B7-BCF0-A6A40EBE4039}" type="parTrans" cxnId="{4A7974D5-6915-40C9-BD10-E57DE64380A1}">
      <dgm:prSet/>
      <dgm:spPr/>
      <dgm:t>
        <a:bodyPr/>
        <a:lstStyle/>
        <a:p>
          <a:endParaRPr lang="en-US">
            <a:solidFill>
              <a:schemeClr val="tx1"/>
            </a:solidFill>
          </a:endParaRPr>
        </a:p>
      </dgm:t>
    </dgm:pt>
    <dgm:pt modelId="{4D0FC109-E561-4ABB-8ADA-4772CCC07AEE}" type="sibTrans" cxnId="{4A7974D5-6915-40C9-BD10-E57DE64380A1}">
      <dgm:prSet/>
      <dgm:spPr/>
      <dgm:t>
        <a:bodyPr/>
        <a:lstStyle/>
        <a:p>
          <a:endParaRPr lang="en-US">
            <a:solidFill>
              <a:schemeClr val="tx1"/>
            </a:solidFill>
          </a:endParaRPr>
        </a:p>
      </dgm:t>
    </dgm:pt>
    <dgm:pt modelId="{6025E0D0-ABDC-4EE0-9EAA-95290176693F}">
      <dgm:prSet phldr="0" custT="1"/>
      <dgm:spPr/>
      <dgm:t>
        <a:bodyPr vert="horz" wrap="square"/>
        <a:lstStyle/>
        <a:p>
          <a:pPr algn="just">
            <a:lnSpc>
              <a:spcPct val="100000"/>
            </a:lnSpc>
            <a:spcBef>
              <a:spcPct val="0"/>
            </a:spcBef>
            <a:spcAft>
              <a:spcPct val="15000"/>
            </a:spcAft>
          </a:pPr>
          <a:r>
            <a:rPr lang="en-US" sz="2800" dirty="0">
              <a:solidFill>
                <a:schemeClr val="tx1"/>
              </a:solidFill>
              <a:latin typeface="Arial" panose="020B0604020202020204" pitchFamily="34" charset="0"/>
              <a:ea typeface="Calibri" panose="020F0502020204030204" charset="0"/>
              <a:cs typeface="Arial" panose="020B0604020202020204" pitchFamily="34" charset="0"/>
            </a:rPr>
            <a:t>Multi-pass 24 hr dietary recall among WRA in Isiolo County, Kenya</a:t>
          </a:r>
          <a:endParaRPr lang="en-US" sz="2800" dirty="0">
            <a:solidFill>
              <a:schemeClr val="tx1"/>
            </a:solidFill>
            <a:latin typeface="Arial" panose="020B0604020202020204" pitchFamily="34" charset="0"/>
            <a:cs typeface="Arial" panose="020B0604020202020204" pitchFamily="34" charset="0"/>
          </a:endParaRPr>
        </a:p>
      </dgm:t>
    </dgm:pt>
    <dgm:pt modelId="{7E25AB51-0AAF-44EA-8003-ACB620C377F6}" type="parTrans" cxnId="{5BAE4240-2CF0-4AC6-A998-C92BAE08DFFC}">
      <dgm:prSet/>
      <dgm:spPr/>
      <dgm:t>
        <a:bodyPr/>
        <a:lstStyle/>
        <a:p>
          <a:endParaRPr lang="en-US"/>
        </a:p>
      </dgm:t>
    </dgm:pt>
    <dgm:pt modelId="{04A60BFB-8D2C-44D3-BD33-627C1A73E14B}" type="sibTrans" cxnId="{5BAE4240-2CF0-4AC6-A998-C92BAE08DFFC}">
      <dgm:prSet/>
      <dgm:spPr/>
      <dgm:t>
        <a:bodyPr/>
        <a:lstStyle/>
        <a:p>
          <a:endParaRPr lang="en-US"/>
        </a:p>
      </dgm:t>
    </dgm:pt>
    <dgm:pt modelId="{00A0C431-4062-4D22-87D0-FD7B7193289B}">
      <dgm:prSet phldr="0" custT="1"/>
      <dgm:spPr/>
      <dgm:t>
        <a:bodyPr vert="horz" wrap="square"/>
        <a:lstStyle/>
        <a:p>
          <a:pPr algn="just">
            <a:lnSpc>
              <a:spcPct val="100000"/>
            </a:lnSpc>
            <a:spcBef>
              <a:spcPct val="0"/>
            </a:spcBef>
            <a:spcAft>
              <a:spcPct val="15000"/>
            </a:spcAft>
          </a:pPr>
          <a:r>
            <a:rPr lang="en-US" sz="2800" dirty="0">
              <a:solidFill>
                <a:schemeClr val="tx1"/>
              </a:solidFill>
              <a:latin typeface="Arial" panose="020B0604020202020204" pitchFamily="34" charset="0"/>
              <a:ea typeface="Calibri" panose="020F0502020204030204" charset="0"/>
              <a:cs typeface="Arial" panose="020B0604020202020204" pitchFamily="34" charset="0"/>
            </a:rPr>
            <a:t>Women of reproductive age were interviewed to collect diet</a:t>
          </a:r>
          <a:r>
            <a:rPr lang="en-US" sz="2800" dirty="0">
              <a:solidFill>
                <a:schemeClr val="tx1"/>
              </a:solidFill>
              <a:latin typeface="Arial" panose="020B0604020202020204" pitchFamily="34" charset="0"/>
              <a:cs typeface="Arial" panose="020B0604020202020204" pitchFamily="34" charset="0"/>
            </a:rPr>
            <a:t> consumption at individual and household level</a:t>
          </a:r>
        </a:p>
      </dgm:t>
    </dgm:pt>
    <dgm:pt modelId="{61DC0662-6C78-4F77-8EA5-D78A0B094204}" type="parTrans" cxnId="{66CAA9CF-6139-47EE-BF76-BB83E6C40C56}">
      <dgm:prSet/>
      <dgm:spPr/>
      <dgm:t>
        <a:bodyPr/>
        <a:lstStyle/>
        <a:p>
          <a:endParaRPr lang="en-US"/>
        </a:p>
      </dgm:t>
    </dgm:pt>
    <dgm:pt modelId="{B84C754C-CD10-4AEA-817D-09C4B9A38103}" type="sibTrans" cxnId="{66CAA9CF-6139-47EE-BF76-BB83E6C40C56}">
      <dgm:prSet/>
      <dgm:spPr/>
      <dgm:t>
        <a:bodyPr/>
        <a:lstStyle/>
        <a:p>
          <a:endParaRPr lang="en-US"/>
        </a:p>
      </dgm:t>
    </dgm:pt>
    <dgm:pt modelId="{5B0394DF-7689-4444-B12C-0EB7491455CE}">
      <dgm:prSet phldrT="[Text]"/>
      <dgm:spPr/>
      <dgm:t>
        <a:bodyPr/>
        <a:lstStyle/>
        <a:p>
          <a:r>
            <a:rPr lang="en-US" dirty="0">
              <a:solidFill>
                <a:schemeClr val="tx1"/>
              </a:solidFill>
            </a:rPr>
            <a:t>Data Analysis</a:t>
          </a:r>
        </a:p>
      </dgm:t>
    </dgm:pt>
    <dgm:pt modelId="{E3D147EB-3722-4672-8660-99A20E74BBA1}" type="parTrans" cxnId="{F522B99C-0963-4A28-996D-A8F10E62E6BB}">
      <dgm:prSet/>
      <dgm:spPr/>
      <dgm:t>
        <a:bodyPr/>
        <a:lstStyle/>
        <a:p>
          <a:endParaRPr lang="en-US">
            <a:solidFill>
              <a:schemeClr val="tx1"/>
            </a:solidFill>
          </a:endParaRPr>
        </a:p>
      </dgm:t>
    </dgm:pt>
    <dgm:pt modelId="{11CA5597-871F-4BA3-98C4-750CB4117404}" type="sibTrans" cxnId="{F522B99C-0963-4A28-996D-A8F10E62E6BB}">
      <dgm:prSet/>
      <dgm:spPr/>
      <dgm:t>
        <a:bodyPr/>
        <a:lstStyle/>
        <a:p>
          <a:endParaRPr lang="en-US">
            <a:solidFill>
              <a:schemeClr val="tx1"/>
            </a:solidFill>
          </a:endParaRPr>
        </a:p>
      </dgm:t>
    </dgm:pt>
    <dgm:pt modelId="{B28D523E-648C-4B87-B7C4-FCD04ADACAD9}">
      <dgm:prSet phldrT="[Text]" phldr="0" custT="1"/>
      <dgm:spPr/>
      <dgm:t>
        <a:bodyPr vert="horz" wrap="square"/>
        <a:lstStyle/>
        <a:p>
          <a:pPr algn="just">
            <a:lnSpc>
              <a:spcPct val="100000"/>
            </a:lnSpc>
            <a:spcBef>
              <a:spcPct val="0"/>
            </a:spcBef>
            <a:spcAft>
              <a:spcPct val="15000"/>
            </a:spcAft>
          </a:pPr>
          <a:r>
            <a:rPr lang="en-US" sz="2800" dirty="0">
              <a:solidFill>
                <a:schemeClr val="tx1"/>
              </a:solidFill>
              <a:latin typeface="Arial" panose="020B0604020202020204" pitchFamily="34" charset="0"/>
              <a:ea typeface="Calibri" panose="020F0502020204030204" charset="0"/>
              <a:cs typeface="Arial" panose="020B0604020202020204" pitchFamily="34" charset="0"/>
            </a:rPr>
            <a:t>Spatial analysis conducted to assess the distribution of Household Dietary Diversity Score (HDDS)</a:t>
          </a:r>
          <a:endParaRPr lang="en-US" sz="2800" dirty="0">
            <a:solidFill>
              <a:schemeClr val="tx1"/>
            </a:solidFill>
            <a:latin typeface="Arial" panose="020B0604020202020204" pitchFamily="34" charset="0"/>
            <a:cs typeface="Arial" panose="020B0604020202020204" pitchFamily="34" charset="0"/>
          </a:endParaRPr>
        </a:p>
      </dgm:t>
    </dgm:pt>
    <dgm:pt modelId="{1D294721-0EDA-4555-98AD-D45B4C237B43}" type="parTrans" cxnId="{AEED3755-2447-4E92-833C-A5BA9F0F50B7}">
      <dgm:prSet/>
      <dgm:spPr/>
      <dgm:t>
        <a:bodyPr/>
        <a:lstStyle/>
        <a:p>
          <a:endParaRPr lang="en-US">
            <a:solidFill>
              <a:schemeClr val="tx1"/>
            </a:solidFill>
          </a:endParaRPr>
        </a:p>
      </dgm:t>
    </dgm:pt>
    <dgm:pt modelId="{B216081F-6C16-4EC8-BE7E-8B986A8D2F9C}" type="sibTrans" cxnId="{AEED3755-2447-4E92-833C-A5BA9F0F50B7}">
      <dgm:prSet/>
      <dgm:spPr/>
      <dgm:t>
        <a:bodyPr/>
        <a:lstStyle/>
        <a:p>
          <a:endParaRPr lang="en-US">
            <a:solidFill>
              <a:schemeClr val="tx1"/>
            </a:solidFill>
          </a:endParaRPr>
        </a:p>
      </dgm:t>
    </dgm:pt>
    <dgm:pt modelId="{61D6851C-2ECB-4BF0-A250-E0BD4CBA508D}">
      <dgm:prSet phldr="0" custT="1"/>
      <dgm:spPr/>
      <dgm:t>
        <a:bodyPr vert="horz" wrap="square"/>
        <a:lstStyle/>
        <a:p>
          <a:pPr algn="just">
            <a:lnSpc>
              <a:spcPct val="100000"/>
            </a:lnSpc>
            <a:spcBef>
              <a:spcPct val="0"/>
            </a:spcBef>
            <a:spcAft>
              <a:spcPct val="15000"/>
            </a:spcAft>
          </a:pPr>
          <a:r>
            <a:rPr lang="en-US" sz="2800" dirty="0">
              <a:solidFill>
                <a:schemeClr val="tx1"/>
              </a:solidFill>
              <a:latin typeface="Arial" panose="020B0604020202020204" pitchFamily="34" charset="0"/>
              <a:ea typeface="Calibri" panose="020F0502020204030204" charset="0"/>
              <a:cs typeface="Arial" panose="020B0604020202020204" pitchFamily="34" charset="0"/>
            </a:rPr>
            <a:t>Multivariate analysis determined the association between HDDS with households characteristics such as number and diversity of livestock species, age of household head and Agroecological zones.</a:t>
          </a:r>
        </a:p>
      </dgm:t>
    </dgm:pt>
    <dgm:pt modelId="{40116BC4-A9CA-4C02-A8CF-23C6C931E321}" type="parTrans" cxnId="{2EA16B3E-5967-47CF-8114-81138AA26707}">
      <dgm:prSet/>
      <dgm:spPr/>
      <dgm:t>
        <a:bodyPr/>
        <a:lstStyle/>
        <a:p>
          <a:endParaRPr lang="en-US"/>
        </a:p>
      </dgm:t>
    </dgm:pt>
    <dgm:pt modelId="{D1E2ADAA-6F11-4D71-BFC8-95EB09A712C3}" type="sibTrans" cxnId="{2EA16B3E-5967-47CF-8114-81138AA26707}">
      <dgm:prSet/>
      <dgm:spPr/>
      <dgm:t>
        <a:bodyPr/>
        <a:lstStyle/>
        <a:p>
          <a:endParaRPr lang="en-US"/>
        </a:p>
      </dgm:t>
    </dgm:pt>
    <dgm:pt modelId="{A24A2DE5-E423-4212-B300-BD2DB59D2B00}">
      <dgm:prSet phldr="0" custT="1"/>
      <dgm:spPr/>
      <dgm:t>
        <a:bodyPr vert="horz" wrap="square"/>
        <a:lstStyle/>
        <a:p>
          <a:pPr algn="just">
            <a:lnSpc>
              <a:spcPct val="100000"/>
            </a:lnSpc>
            <a:spcBef>
              <a:spcPct val="0"/>
            </a:spcBef>
            <a:spcAft>
              <a:spcPct val="15000"/>
            </a:spcAft>
          </a:pPr>
          <a:r>
            <a:rPr lang="en-US" sz="2800" dirty="0">
              <a:solidFill>
                <a:schemeClr val="tx1"/>
              </a:solidFill>
              <a:latin typeface="Arial" panose="020B0604020202020204" pitchFamily="34" charset="0"/>
              <a:ea typeface="Calibri" panose="020F0502020204030204" charset="0"/>
              <a:cs typeface="Arial" panose="020B0604020202020204" pitchFamily="34" charset="0"/>
            </a:rPr>
            <a:t>Minimum Dietary Diversity Score for WRA and proportion of food group conusmption analysed</a:t>
          </a:r>
        </a:p>
      </dgm:t>
    </dgm:pt>
    <dgm:pt modelId="{E0B7F4D2-57C6-402A-88A7-6D7EE78A545F}" type="parTrans" cxnId="{31659BEA-906B-4BCC-9C52-F4ED07CEF3BB}">
      <dgm:prSet/>
      <dgm:spPr/>
      <dgm:t>
        <a:bodyPr/>
        <a:lstStyle/>
        <a:p>
          <a:endParaRPr lang="en-US"/>
        </a:p>
      </dgm:t>
    </dgm:pt>
    <dgm:pt modelId="{CF3D2265-2D34-45B7-9955-360E7991AAC6}" type="sibTrans" cxnId="{31659BEA-906B-4BCC-9C52-F4ED07CEF3BB}">
      <dgm:prSet/>
      <dgm:spPr/>
      <dgm:t>
        <a:bodyPr/>
        <a:lstStyle/>
        <a:p>
          <a:endParaRPr lang="en-US"/>
        </a:p>
      </dgm:t>
    </dgm:pt>
    <dgm:pt modelId="{48033A88-4D98-4C46-AAE3-6892B1ED3F07}" type="pres">
      <dgm:prSet presAssocID="{B6541BF8-AFDF-40A3-A9EF-16BFCCB53F22}" presName="linearFlow" presStyleCnt="0">
        <dgm:presLayoutVars>
          <dgm:dir/>
          <dgm:animLvl val="lvl"/>
          <dgm:resizeHandles val="exact"/>
        </dgm:presLayoutVars>
      </dgm:prSet>
      <dgm:spPr/>
    </dgm:pt>
    <dgm:pt modelId="{D4321057-D2D7-462E-ABAA-2805F4577D55}" type="pres">
      <dgm:prSet presAssocID="{19F5375B-7F81-429F-8F76-416C34F8D408}" presName="composite" presStyleCnt="0"/>
      <dgm:spPr/>
    </dgm:pt>
    <dgm:pt modelId="{43E6DF89-3C57-4001-85F2-4BE41FF3FA99}" type="pres">
      <dgm:prSet presAssocID="{19F5375B-7F81-429F-8F76-416C34F8D408}" presName="parentText" presStyleLbl="alignNode1" presStyleIdx="0" presStyleCnt="2" custLinFactNeighborY="0">
        <dgm:presLayoutVars>
          <dgm:chMax val="1"/>
          <dgm:bulletEnabled val="1"/>
        </dgm:presLayoutVars>
      </dgm:prSet>
      <dgm:spPr/>
    </dgm:pt>
    <dgm:pt modelId="{26E7D67C-0B13-4E14-94FC-03F748C5FB50}" type="pres">
      <dgm:prSet presAssocID="{19F5375B-7F81-429F-8F76-416C34F8D408}" presName="descendantText" presStyleLbl="alignAcc1" presStyleIdx="0" presStyleCnt="2" custLinFactNeighborY="0">
        <dgm:presLayoutVars>
          <dgm:bulletEnabled val="1"/>
        </dgm:presLayoutVars>
      </dgm:prSet>
      <dgm:spPr/>
    </dgm:pt>
    <dgm:pt modelId="{ACFECA75-BE62-47DC-835D-4D48E5E8FDE6}" type="pres">
      <dgm:prSet presAssocID="{C142E6BD-C4B5-4270-918D-5A9D64B81596}" presName="sp" presStyleCnt="0"/>
      <dgm:spPr/>
    </dgm:pt>
    <dgm:pt modelId="{8FE8C09C-45C3-4315-969B-9827CEAC3D54}" type="pres">
      <dgm:prSet presAssocID="{5B0394DF-7689-4444-B12C-0EB7491455CE}" presName="composite" presStyleCnt="0"/>
      <dgm:spPr/>
    </dgm:pt>
    <dgm:pt modelId="{91148B91-7628-4259-A645-A9BC0A192B7B}" type="pres">
      <dgm:prSet presAssocID="{5B0394DF-7689-4444-B12C-0EB7491455CE}" presName="parentText" presStyleLbl="alignNode1" presStyleIdx="1" presStyleCnt="2">
        <dgm:presLayoutVars>
          <dgm:chMax val="1"/>
          <dgm:bulletEnabled val="1"/>
        </dgm:presLayoutVars>
      </dgm:prSet>
      <dgm:spPr/>
    </dgm:pt>
    <dgm:pt modelId="{4A9BEFAF-C9B4-4407-9FAB-793E0560EF95}" type="pres">
      <dgm:prSet presAssocID="{5B0394DF-7689-4444-B12C-0EB7491455CE}" presName="descendantText" presStyleLbl="alignAcc1" presStyleIdx="1" presStyleCnt="2" custLinFactNeighborY="0">
        <dgm:presLayoutVars>
          <dgm:bulletEnabled val="1"/>
        </dgm:presLayoutVars>
      </dgm:prSet>
      <dgm:spPr/>
    </dgm:pt>
  </dgm:ptLst>
  <dgm:cxnLst>
    <dgm:cxn modelId="{AABF4313-270E-4703-89BF-8BB403693424}" srcId="{B6541BF8-AFDF-40A3-A9EF-16BFCCB53F22}" destId="{19F5375B-7F81-429F-8F76-416C34F8D408}" srcOrd="0" destOrd="0" parTransId="{3FAB45DC-38E4-42BF-BBB0-DDD10BE380B5}" sibTransId="{C142E6BD-C4B5-4270-918D-5A9D64B81596}"/>
    <dgm:cxn modelId="{B52A262E-CF4B-4837-AE31-9DC2C503AF74}" type="presOf" srcId="{B28D523E-648C-4B87-B7C4-FCD04ADACAD9}" destId="{4A9BEFAF-C9B4-4407-9FAB-793E0560EF95}" srcOrd="0" destOrd="0" presId="urn:microsoft.com/office/officeart/2005/8/layout/chevron2"/>
    <dgm:cxn modelId="{F760A630-6FED-4074-B205-887BF366C5B9}" type="presOf" srcId="{6025E0D0-ABDC-4EE0-9EAA-95290176693F}" destId="{26E7D67C-0B13-4E14-94FC-03F748C5FB50}" srcOrd="0" destOrd="1" presId="urn:microsoft.com/office/officeart/2005/8/layout/chevron2"/>
    <dgm:cxn modelId="{2EA16B3E-5967-47CF-8114-81138AA26707}" srcId="{5B0394DF-7689-4444-B12C-0EB7491455CE}" destId="{61D6851C-2ECB-4BF0-A250-E0BD4CBA508D}" srcOrd="1" destOrd="0" parTransId="{40116BC4-A9CA-4C02-A8CF-23C6C931E321}" sibTransId="{D1E2ADAA-6F11-4D71-BFC8-95EB09A712C3}"/>
    <dgm:cxn modelId="{5BAE4240-2CF0-4AC6-A998-C92BAE08DFFC}" srcId="{19F5375B-7F81-429F-8F76-416C34F8D408}" destId="{6025E0D0-ABDC-4EE0-9EAA-95290176693F}" srcOrd="1" destOrd="0" parTransId="{7E25AB51-0AAF-44EA-8003-ACB620C377F6}" sibTransId="{04A60BFB-8D2C-44D3-BD33-627C1A73E14B}"/>
    <dgm:cxn modelId="{270EB04C-B871-4C86-8EA1-7A3A6F1D3D60}" type="presOf" srcId="{61D6851C-2ECB-4BF0-A250-E0BD4CBA508D}" destId="{4A9BEFAF-C9B4-4407-9FAB-793E0560EF95}" srcOrd="0" destOrd="1" presId="urn:microsoft.com/office/officeart/2005/8/layout/chevron2"/>
    <dgm:cxn modelId="{AEED3755-2447-4E92-833C-A5BA9F0F50B7}" srcId="{5B0394DF-7689-4444-B12C-0EB7491455CE}" destId="{B28D523E-648C-4B87-B7C4-FCD04ADACAD9}" srcOrd="0" destOrd="0" parTransId="{1D294721-0EDA-4555-98AD-D45B4C237B43}" sibTransId="{B216081F-6C16-4EC8-BE7E-8B986A8D2F9C}"/>
    <dgm:cxn modelId="{993F2478-6D6E-4E27-9169-806FDF0C41E4}" type="presOf" srcId="{5A8D1BA8-DB90-46C1-9FB4-F79724C158B3}" destId="{26E7D67C-0B13-4E14-94FC-03F748C5FB50}" srcOrd="0" destOrd="0" presId="urn:microsoft.com/office/officeart/2005/8/layout/chevron2"/>
    <dgm:cxn modelId="{8F4ACC7E-8189-487B-AFA9-A93FA550F58F}" type="presOf" srcId="{00A0C431-4062-4D22-87D0-FD7B7193289B}" destId="{26E7D67C-0B13-4E14-94FC-03F748C5FB50}" srcOrd="0" destOrd="2" presId="urn:microsoft.com/office/officeart/2005/8/layout/chevron2"/>
    <dgm:cxn modelId="{DA6F5192-E4D4-481F-8315-C21F448EF92D}" type="presOf" srcId="{C142E6BD-C4B5-4270-918D-5A9D64B81596}" destId="{ACFECA75-BE62-47DC-835D-4D48E5E8FDE6}" srcOrd="0" destOrd="0" presId="urn:microsoft.com/office/officeart/2005/8/layout/chevron2"/>
    <dgm:cxn modelId="{BC6AB196-964B-46BE-97E6-B5155B4DCE7C}" type="presOf" srcId="{19F5375B-7F81-429F-8F76-416C34F8D408}" destId="{43E6DF89-3C57-4001-85F2-4BE41FF3FA99}" srcOrd="0" destOrd="0" presId="urn:microsoft.com/office/officeart/2005/8/layout/chevron2"/>
    <dgm:cxn modelId="{F522B99C-0963-4A28-996D-A8F10E62E6BB}" srcId="{B6541BF8-AFDF-40A3-A9EF-16BFCCB53F22}" destId="{5B0394DF-7689-4444-B12C-0EB7491455CE}" srcOrd="1" destOrd="0" parTransId="{E3D147EB-3722-4672-8660-99A20E74BBA1}" sibTransId="{11CA5597-871F-4BA3-98C4-750CB4117404}"/>
    <dgm:cxn modelId="{046E92BB-DFB4-4BD2-B901-356DB77417C6}" type="presOf" srcId="{A24A2DE5-E423-4212-B300-BD2DB59D2B00}" destId="{4A9BEFAF-C9B4-4407-9FAB-793E0560EF95}" srcOrd="0" destOrd="2" presId="urn:microsoft.com/office/officeart/2005/8/layout/chevron2"/>
    <dgm:cxn modelId="{66CAA9CF-6139-47EE-BF76-BB83E6C40C56}" srcId="{19F5375B-7F81-429F-8F76-416C34F8D408}" destId="{00A0C431-4062-4D22-87D0-FD7B7193289B}" srcOrd="2" destOrd="0" parTransId="{61DC0662-6C78-4F77-8EA5-D78A0B094204}" sibTransId="{B84C754C-CD10-4AEA-817D-09C4B9A38103}"/>
    <dgm:cxn modelId="{036E6FD0-A914-4AB7-BFC6-6A390019A8A6}" type="presOf" srcId="{5B0394DF-7689-4444-B12C-0EB7491455CE}" destId="{91148B91-7628-4259-A645-A9BC0A192B7B}" srcOrd="0" destOrd="0" presId="urn:microsoft.com/office/officeart/2005/8/layout/chevron2"/>
    <dgm:cxn modelId="{4A7974D5-6915-40C9-BD10-E57DE64380A1}" srcId="{19F5375B-7F81-429F-8F76-416C34F8D408}" destId="{5A8D1BA8-DB90-46C1-9FB4-F79724C158B3}" srcOrd="0" destOrd="0" parTransId="{46F0C3B2-69D2-40B7-BCF0-A6A40EBE4039}" sibTransId="{4D0FC109-E561-4ABB-8ADA-4772CCC07AEE}"/>
    <dgm:cxn modelId="{F15D14DF-9636-4243-BB7E-552E02D6E3AC}" type="presOf" srcId="{B6541BF8-AFDF-40A3-A9EF-16BFCCB53F22}" destId="{48033A88-4D98-4C46-AAE3-6892B1ED3F07}" srcOrd="0" destOrd="0" presId="urn:microsoft.com/office/officeart/2005/8/layout/chevron2"/>
    <dgm:cxn modelId="{31659BEA-906B-4BCC-9C52-F4ED07CEF3BB}" srcId="{5B0394DF-7689-4444-B12C-0EB7491455CE}" destId="{A24A2DE5-E423-4212-B300-BD2DB59D2B00}" srcOrd="2" destOrd="0" parTransId="{E0B7F4D2-57C6-402A-88A7-6D7EE78A545F}" sibTransId="{CF3D2265-2D34-45B7-9955-360E7991AAC6}"/>
    <dgm:cxn modelId="{0C7361C6-35A0-418C-9041-2CD4178E91B1}" type="presParOf" srcId="{48033A88-4D98-4C46-AAE3-6892B1ED3F07}" destId="{D4321057-D2D7-462E-ABAA-2805F4577D55}" srcOrd="0" destOrd="0" presId="urn:microsoft.com/office/officeart/2005/8/layout/chevron2"/>
    <dgm:cxn modelId="{31BF0DA4-8E19-43CF-BE30-0E4C530E76F0}" type="presParOf" srcId="{D4321057-D2D7-462E-ABAA-2805F4577D55}" destId="{43E6DF89-3C57-4001-85F2-4BE41FF3FA99}" srcOrd="0" destOrd="0" presId="urn:microsoft.com/office/officeart/2005/8/layout/chevron2"/>
    <dgm:cxn modelId="{33CC097B-BFE1-4D2E-A532-35A82CCB3EE8}" type="presParOf" srcId="{D4321057-D2D7-462E-ABAA-2805F4577D55}" destId="{26E7D67C-0B13-4E14-94FC-03F748C5FB50}" srcOrd="1" destOrd="0" presId="urn:microsoft.com/office/officeart/2005/8/layout/chevron2"/>
    <dgm:cxn modelId="{0795744E-E9B4-4E02-AB3D-5F70E9C9924B}" type="presParOf" srcId="{48033A88-4D98-4C46-AAE3-6892B1ED3F07}" destId="{ACFECA75-BE62-47DC-835D-4D48E5E8FDE6}" srcOrd="1" destOrd="0" presId="urn:microsoft.com/office/officeart/2005/8/layout/chevron2"/>
    <dgm:cxn modelId="{CB53B713-2413-42E4-9FA8-48268F779389}" type="presParOf" srcId="{48033A88-4D98-4C46-AAE3-6892B1ED3F07}" destId="{8FE8C09C-45C3-4315-969B-9827CEAC3D54}" srcOrd="2" destOrd="0" presId="urn:microsoft.com/office/officeart/2005/8/layout/chevron2"/>
    <dgm:cxn modelId="{90E663D8-A2A9-48A5-BA57-43FFF4E1D057}" type="presParOf" srcId="{8FE8C09C-45C3-4315-969B-9827CEAC3D54}" destId="{91148B91-7628-4259-A645-A9BC0A192B7B}" srcOrd="0" destOrd="0" presId="urn:microsoft.com/office/officeart/2005/8/layout/chevron2"/>
    <dgm:cxn modelId="{6EE31550-FA39-4417-AC44-081B3691015E}" type="presParOf" srcId="{8FE8C09C-45C3-4315-969B-9827CEAC3D54}" destId="{4A9BEFAF-C9B4-4407-9FAB-793E0560EF95}" srcOrd="1" destOrd="0" presId="urn:microsoft.com/office/officeart/2005/8/layout/chevron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E6DF89-3C57-4001-85F2-4BE41FF3FA99}">
      <dsp:nvSpPr>
        <dsp:cNvPr id="0" name=""/>
        <dsp:cNvSpPr/>
      </dsp:nvSpPr>
      <dsp:spPr>
        <a:xfrm rot="5400000">
          <a:off x="-857659" y="869104"/>
          <a:ext cx="5717727" cy="4002409"/>
        </a:xfrm>
        <a:prstGeom prst="chevron">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830" tIns="36830" rIns="36830" bIns="36830" numCol="1" spcCol="1270" anchor="ctr" anchorCtr="0">
          <a:noAutofit/>
        </a:bodyPr>
        <a:lstStyle/>
        <a:p>
          <a:pPr marL="0" lvl="0" indent="0" algn="ctr" defTabSz="2578100">
            <a:lnSpc>
              <a:spcPct val="90000"/>
            </a:lnSpc>
            <a:spcBef>
              <a:spcPct val="0"/>
            </a:spcBef>
            <a:spcAft>
              <a:spcPct val="35000"/>
            </a:spcAft>
            <a:buNone/>
          </a:pPr>
          <a:r>
            <a:rPr lang="en-US" sz="5800" kern="1200" dirty="0">
              <a:solidFill>
                <a:schemeClr val="tx1"/>
              </a:solidFill>
            </a:rPr>
            <a:t>Surveys conducted</a:t>
          </a:r>
        </a:p>
      </dsp:txBody>
      <dsp:txXfrm rot="-5400000">
        <a:off x="1" y="2012650"/>
        <a:ext cx="4002409" cy="1715318"/>
      </dsp:txXfrm>
    </dsp:sp>
    <dsp:sp modelId="{26E7D67C-0B13-4E14-94FC-03F748C5FB50}">
      <dsp:nvSpPr>
        <dsp:cNvPr id="0" name=""/>
        <dsp:cNvSpPr/>
      </dsp:nvSpPr>
      <dsp:spPr>
        <a:xfrm rot="5400000">
          <a:off x="7543395" y="-3529540"/>
          <a:ext cx="3716522" cy="10798495"/>
        </a:xfrm>
        <a:prstGeom prst="round2SameRect">
          <a:avLst/>
        </a:prstGeom>
        <a:solidFill>
          <a:schemeClr val="accent6">
            <a:alpha val="90000"/>
            <a:tint val="40000"/>
            <a:hueOff val="0"/>
            <a:satOff val="0"/>
            <a:lumOff val="0"/>
            <a:alphaOff val="0"/>
          </a:schemeClr>
        </a:solidFill>
        <a:ln w="6350" cap="flat" cmpd="sng" algn="ctr">
          <a:solidFill>
            <a:schemeClr val="accent6">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99136" tIns="17780" rIns="17780" bIns="17780" numCol="1" spcCol="1270" anchor="ctr" anchorCtr="0">
          <a:noAutofit/>
        </a:bodyPr>
        <a:lstStyle/>
        <a:p>
          <a:pPr marL="285750" lvl="1" indent="-285750" algn="just" defTabSz="1244600">
            <a:lnSpc>
              <a:spcPct val="100000"/>
            </a:lnSpc>
            <a:spcBef>
              <a:spcPct val="0"/>
            </a:spcBef>
            <a:spcAft>
              <a:spcPct val="15000"/>
            </a:spcAft>
            <a:buChar char="•"/>
          </a:pPr>
          <a:r>
            <a:rPr lang="en-US" sz="2800" kern="1200" dirty="0">
              <a:solidFill>
                <a:schemeClr val="tx1"/>
              </a:solidFill>
              <a:latin typeface="Arial" panose="020B0604020202020204" pitchFamily="34" charset="0"/>
              <a:ea typeface="Calibri" panose="020F0502020204030204" charset="0"/>
              <a:cs typeface="Arial" panose="020B0604020202020204" pitchFamily="34" charset="0"/>
            </a:rPr>
            <a:t>Qualitative 24-hr dietary recall household survey in </a:t>
          </a:r>
          <a:r>
            <a:rPr lang="en-US" sz="2800" kern="1200" dirty="0">
              <a:solidFill>
                <a:srgbClr val="491569"/>
              </a:solidFill>
              <a:latin typeface="Arial" panose="020B0604020202020204" pitchFamily="34" charset="0"/>
              <a:ea typeface="Helvetica Neue" panose="020B0604020202020204"/>
              <a:cs typeface="Arial" panose="020B0604020202020204" pitchFamily="34" charset="0"/>
              <a:sym typeface="Helvetica Neue" panose="020B0604020202020204"/>
            </a:rPr>
            <a:t>1574 households in</a:t>
          </a:r>
          <a:r>
            <a:rPr lang="en-US" sz="2800" kern="1200" dirty="0">
              <a:solidFill>
                <a:schemeClr val="tx1"/>
              </a:solidFill>
              <a:latin typeface="Arial" panose="020B0604020202020204" pitchFamily="34" charset="0"/>
              <a:ea typeface="Calibri" panose="020F0502020204030204" charset="0"/>
              <a:cs typeface="Arial" panose="020B0604020202020204" pitchFamily="34" charset="0"/>
            </a:rPr>
            <a:t> 5 pastoralist counties (Turkana, Garissa, Wajir, Marsabit, Isiolo) of Arid and Semi Arid Northern Kenya</a:t>
          </a:r>
        </a:p>
        <a:p>
          <a:pPr marL="285750" lvl="1" indent="-285750" algn="just" defTabSz="1244600">
            <a:lnSpc>
              <a:spcPct val="100000"/>
            </a:lnSpc>
            <a:spcBef>
              <a:spcPct val="0"/>
            </a:spcBef>
            <a:spcAft>
              <a:spcPct val="15000"/>
            </a:spcAft>
            <a:buChar char="•"/>
          </a:pPr>
          <a:r>
            <a:rPr lang="en-US" sz="2800" kern="1200" dirty="0">
              <a:solidFill>
                <a:schemeClr val="tx1"/>
              </a:solidFill>
              <a:latin typeface="Arial" panose="020B0604020202020204" pitchFamily="34" charset="0"/>
              <a:ea typeface="Calibri" panose="020F0502020204030204" charset="0"/>
              <a:cs typeface="Arial" panose="020B0604020202020204" pitchFamily="34" charset="0"/>
            </a:rPr>
            <a:t>Multi-pass 24 hr dietary recall among WRA in Isiolo County, Kenya</a:t>
          </a:r>
          <a:endParaRPr lang="en-US" sz="2800" kern="1200" dirty="0">
            <a:solidFill>
              <a:schemeClr val="tx1"/>
            </a:solidFill>
            <a:latin typeface="Arial" panose="020B0604020202020204" pitchFamily="34" charset="0"/>
            <a:cs typeface="Arial" panose="020B0604020202020204" pitchFamily="34" charset="0"/>
          </a:endParaRPr>
        </a:p>
        <a:p>
          <a:pPr marL="285750" lvl="1" indent="-285750" algn="just" defTabSz="1244600">
            <a:lnSpc>
              <a:spcPct val="100000"/>
            </a:lnSpc>
            <a:spcBef>
              <a:spcPct val="0"/>
            </a:spcBef>
            <a:spcAft>
              <a:spcPct val="15000"/>
            </a:spcAft>
            <a:buChar char="•"/>
          </a:pPr>
          <a:r>
            <a:rPr lang="en-US" sz="2800" kern="1200" dirty="0">
              <a:solidFill>
                <a:schemeClr val="tx1"/>
              </a:solidFill>
              <a:latin typeface="Arial" panose="020B0604020202020204" pitchFamily="34" charset="0"/>
              <a:ea typeface="Calibri" panose="020F0502020204030204" charset="0"/>
              <a:cs typeface="Arial" panose="020B0604020202020204" pitchFamily="34" charset="0"/>
            </a:rPr>
            <a:t>Women of reproductive age were interviewed to collect diet</a:t>
          </a:r>
          <a:r>
            <a:rPr lang="en-US" sz="2800" kern="1200" dirty="0">
              <a:solidFill>
                <a:schemeClr val="tx1"/>
              </a:solidFill>
              <a:latin typeface="Arial" panose="020B0604020202020204" pitchFamily="34" charset="0"/>
              <a:cs typeface="Arial" panose="020B0604020202020204" pitchFamily="34" charset="0"/>
            </a:rPr>
            <a:t> consumption at individual and household level</a:t>
          </a:r>
        </a:p>
      </dsp:txBody>
      <dsp:txXfrm rot="-5400000">
        <a:off x="4002409" y="192872"/>
        <a:ext cx="10617069" cy="3353670"/>
      </dsp:txXfrm>
    </dsp:sp>
    <dsp:sp modelId="{91148B91-7628-4259-A645-A9BC0A192B7B}">
      <dsp:nvSpPr>
        <dsp:cNvPr id="0" name=""/>
        <dsp:cNvSpPr/>
      </dsp:nvSpPr>
      <dsp:spPr>
        <a:xfrm rot="5400000">
          <a:off x="-857659" y="6312982"/>
          <a:ext cx="5717727" cy="4002409"/>
        </a:xfrm>
        <a:prstGeom prst="chevron">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6830" tIns="36830" rIns="36830" bIns="36830" numCol="1" spcCol="1270" anchor="ctr" anchorCtr="0">
          <a:noAutofit/>
        </a:bodyPr>
        <a:lstStyle/>
        <a:p>
          <a:pPr marL="0" lvl="0" indent="0" algn="ctr" defTabSz="2578100">
            <a:lnSpc>
              <a:spcPct val="90000"/>
            </a:lnSpc>
            <a:spcBef>
              <a:spcPct val="0"/>
            </a:spcBef>
            <a:spcAft>
              <a:spcPct val="35000"/>
            </a:spcAft>
            <a:buNone/>
          </a:pPr>
          <a:r>
            <a:rPr lang="en-US" sz="5800" kern="1200" dirty="0">
              <a:solidFill>
                <a:schemeClr val="tx1"/>
              </a:solidFill>
            </a:rPr>
            <a:t>Data Analysis</a:t>
          </a:r>
        </a:p>
      </dsp:txBody>
      <dsp:txXfrm rot="-5400000">
        <a:off x="1" y="7456528"/>
        <a:ext cx="4002409" cy="1715318"/>
      </dsp:txXfrm>
    </dsp:sp>
    <dsp:sp modelId="{4A9BEFAF-C9B4-4407-9FAB-793E0560EF95}">
      <dsp:nvSpPr>
        <dsp:cNvPr id="0" name=""/>
        <dsp:cNvSpPr/>
      </dsp:nvSpPr>
      <dsp:spPr>
        <a:xfrm rot="5400000">
          <a:off x="7543395" y="1914337"/>
          <a:ext cx="3716522" cy="10798495"/>
        </a:xfrm>
        <a:prstGeom prst="round2SameRect">
          <a:avLst/>
        </a:prstGeom>
        <a:solidFill>
          <a:schemeClr val="accent6">
            <a:alpha val="90000"/>
            <a:tint val="40000"/>
            <a:hueOff val="0"/>
            <a:satOff val="0"/>
            <a:lumOff val="0"/>
            <a:alphaOff val="0"/>
          </a:schemeClr>
        </a:solidFill>
        <a:ln w="6350" cap="flat" cmpd="sng" algn="ctr">
          <a:solidFill>
            <a:schemeClr val="accent6">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99136" tIns="17780" rIns="17780" bIns="17780" numCol="1" spcCol="1270" anchor="ctr" anchorCtr="0">
          <a:noAutofit/>
        </a:bodyPr>
        <a:lstStyle/>
        <a:p>
          <a:pPr marL="285750" lvl="1" indent="-285750" algn="just" defTabSz="1244600">
            <a:lnSpc>
              <a:spcPct val="100000"/>
            </a:lnSpc>
            <a:spcBef>
              <a:spcPct val="0"/>
            </a:spcBef>
            <a:spcAft>
              <a:spcPct val="15000"/>
            </a:spcAft>
            <a:buChar char="•"/>
          </a:pPr>
          <a:r>
            <a:rPr lang="en-US" sz="2800" kern="1200" dirty="0">
              <a:solidFill>
                <a:schemeClr val="tx1"/>
              </a:solidFill>
              <a:latin typeface="Arial" panose="020B0604020202020204" pitchFamily="34" charset="0"/>
              <a:ea typeface="Calibri" panose="020F0502020204030204" charset="0"/>
              <a:cs typeface="Arial" panose="020B0604020202020204" pitchFamily="34" charset="0"/>
            </a:rPr>
            <a:t>Spatial analysis conducted to assess the distribution of Household Dietary Diversity Score (HDDS)</a:t>
          </a:r>
          <a:endParaRPr lang="en-US" sz="2800" kern="1200" dirty="0">
            <a:solidFill>
              <a:schemeClr val="tx1"/>
            </a:solidFill>
            <a:latin typeface="Arial" panose="020B0604020202020204" pitchFamily="34" charset="0"/>
            <a:cs typeface="Arial" panose="020B0604020202020204" pitchFamily="34" charset="0"/>
          </a:endParaRPr>
        </a:p>
        <a:p>
          <a:pPr marL="285750" lvl="1" indent="-285750" algn="just" defTabSz="1244600">
            <a:lnSpc>
              <a:spcPct val="100000"/>
            </a:lnSpc>
            <a:spcBef>
              <a:spcPct val="0"/>
            </a:spcBef>
            <a:spcAft>
              <a:spcPct val="15000"/>
            </a:spcAft>
            <a:buChar char="•"/>
          </a:pPr>
          <a:r>
            <a:rPr lang="en-US" sz="2800" kern="1200" dirty="0">
              <a:solidFill>
                <a:schemeClr val="tx1"/>
              </a:solidFill>
              <a:latin typeface="Arial" panose="020B0604020202020204" pitchFamily="34" charset="0"/>
              <a:ea typeface="Calibri" panose="020F0502020204030204" charset="0"/>
              <a:cs typeface="Arial" panose="020B0604020202020204" pitchFamily="34" charset="0"/>
            </a:rPr>
            <a:t>Multivariate analysis determined the association between HDDS with households characteristics such as number and diversity of livestock species, age of household head and Agroecological zones.</a:t>
          </a:r>
        </a:p>
        <a:p>
          <a:pPr marL="285750" lvl="1" indent="-285750" algn="just" defTabSz="1244600">
            <a:lnSpc>
              <a:spcPct val="100000"/>
            </a:lnSpc>
            <a:spcBef>
              <a:spcPct val="0"/>
            </a:spcBef>
            <a:spcAft>
              <a:spcPct val="15000"/>
            </a:spcAft>
            <a:buChar char="•"/>
          </a:pPr>
          <a:r>
            <a:rPr lang="en-US" sz="2800" kern="1200" dirty="0">
              <a:solidFill>
                <a:schemeClr val="tx1"/>
              </a:solidFill>
              <a:latin typeface="Arial" panose="020B0604020202020204" pitchFamily="34" charset="0"/>
              <a:ea typeface="Calibri" panose="020F0502020204030204" charset="0"/>
              <a:cs typeface="Arial" panose="020B0604020202020204" pitchFamily="34" charset="0"/>
            </a:rPr>
            <a:t>Minimum Dietary Diversity Score for WRA and proportion of food group conusmption analysed</a:t>
          </a:r>
        </a:p>
      </dsp:txBody>
      <dsp:txXfrm rot="-5400000">
        <a:off x="4002409" y="5636749"/>
        <a:ext cx="10617069" cy="3353670"/>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1">
  <dgm:title val=""/>
  <dgm:desc val=""/>
  <dgm:catLst>
    <dgm:cat type="3D" pri="11200"/>
  </dgm:catLst>
  <dgm:scene3d>
    <a:camera prst="orthographicFront"/>
    <a:lightRig rig="threePt" dir="t"/>
  </dgm:scene3d>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E91C70F-779C-4A53-84C1-0E2684CB94F6}" type="datetimeFigureOut">
              <a:rPr lang="en-US" smtClean="0"/>
              <a:t>4/23/2024</a:t>
            </a:fld>
            <a:endParaRPr lang="en-US"/>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449A67-2B31-4378-8A31-396AE0668A1B}"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C449A67-2B31-4378-8A31-396AE0668A1B}" type="slidenum">
              <a:rPr lang="en-US" smtClean="0"/>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29947" y="7070108"/>
            <a:ext cx="27539395" cy="15040222"/>
          </a:xfrm>
        </p:spPr>
        <p:txBody>
          <a:bodyPr anchor="b"/>
          <a:lstStyle>
            <a:lvl1pPr algn="ctr">
              <a:defRPr sz="21260"/>
            </a:lvl1pPr>
          </a:lstStyle>
          <a:p>
            <a:r>
              <a:rPr lang="en-US"/>
              <a:t>Click to edit Master title style</a:t>
            </a:r>
            <a:endParaRPr lang="en-US" dirty="0"/>
          </a:p>
        </p:txBody>
      </p:sp>
      <p:sp>
        <p:nvSpPr>
          <p:cNvPr id="3" name="Subtitle 2"/>
          <p:cNvSpPr>
            <a:spLocks noGrp="1"/>
          </p:cNvSpPr>
          <p:nvPr>
            <p:ph type="subTitle" idx="1"/>
          </p:nvPr>
        </p:nvSpPr>
        <p:spPr>
          <a:xfrm>
            <a:off x="4049911" y="22690338"/>
            <a:ext cx="24299466" cy="10430151"/>
          </a:xfrm>
        </p:spPr>
        <p:txBody>
          <a:bodyPr/>
          <a:lstStyle>
            <a:lvl1pPr marL="0" indent="0" algn="ctr">
              <a:buNone/>
              <a:defRPr sz="8505"/>
            </a:lvl1pPr>
            <a:lvl2pPr marL="1619885" indent="0" algn="ctr">
              <a:buNone/>
              <a:defRPr sz="7085"/>
            </a:lvl2pPr>
            <a:lvl3pPr marL="3239770" indent="0" algn="ctr">
              <a:buNone/>
              <a:defRPr sz="6380"/>
            </a:lvl3pPr>
            <a:lvl4pPr marL="4859655" indent="0" algn="ctr">
              <a:buNone/>
              <a:defRPr sz="5670"/>
            </a:lvl4pPr>
            <a:lvl5pPr marL="6479540" indent="0" algn="ctr">
              <a:buNone/>
              <a:defRPr sz="5670"/>
            </a:lvl5pPr>
            <a:lvl6pPr marL="8100060" indent="0" algn="ctr">
              <a:buNone/>
              <a:defRPr sz="5670"/>
            </a:lvl6pPr>
            <a:lvl7pPr marL="9719945" indent="0" algn="ctr">
              <a:buNone/>
              <a:defRPr sz="5670"/>
            </a:lvl7pPr>
            <a:lvl8pPr marL="11339830" indent="0" algn="ctr">
              <a:buNone/>
              <a:defRPr sz="5670"/>
            </a:lvl8pPr>
            <a:lvl9pPr marL="12959715" indent="0" algn="ctr">
              <a:buNone/>
              <a:defRPr sz="567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4532E13-7464-4BFE-BD7A-0D3048DFB3B8}" type="datetimeFigureOut">
              <a:rPr lang="en-GB" smtClean="0"/>
              <a:t>23/04/2024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05993E6-FFA7-429C-8B36-9C1CEDE512E0}"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4532E13-7464-4BFE-BD7A-0D3048DFB3B8}" type="datetimeFigureOut">
              <a:rPr lang="en-GB" smtClean="0"/>
              <a:t>23/04/2024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05993E6-FFA7-429C-8B36-9C1CEDE512E0}"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185742" y="2300034"/>
            <a:ext cx="6986096" cy="366105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27453" y="2300034"/>
            <a:ext cx="20553298" cy="366105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4532E13-7464-4BFE-BD7A-0D3048DFB3B8}" type="datetimeFigureOut">
              <a:rPr lang="en-GB" smtClean="0"/>
              <a:t>23/04/2024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05993E6-FFA7-429C-8B36-9C1CEDE512E0}"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4532E13-7464-4BFE-BD7A-0D3048DFB3B8}" type="datetimeFigureOut">
              <a:rPr lang="en-GB" smtClean="0"/>
              <a:t>23/04/2024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05993E6-FFA7-429C-8B36-9C1CEDE512E0}"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10578" y="10770172"/>
            <a:ext cx="27944386" cy="17970262"/>
          </a:xfrm>
        </p:spPr>
        <p:txBody>
          <a:bodyPr anchor="b"/>
          <a:lstStyle>
            <a:lvl1pPr>
              <a:defRPr sz="21260"/>
            </a:lvl1pPr>
          </a:lstStyle>
          <a:p>
            <a:r>
              <a:rPr lang="en-US"/>
              <a:t>Click to edit Master title style</a:t>
            </a:r>
            <a:endParaRPr lang="en-US" dirty="0"/>
          </a:p>
        </p:txBody>
      </p:sp>
      <p:sp>
        <p:nvSpPr>
          <p:cNvPr id="3" name="Text Placeholder 2"/>
          <p:cNvSpPr>
            <a:spLocks noGrp="1"/>
          </p:cNvSpPr>
          <p:nvPr>
            <p:ph type="body" idx="1"/>
          </p:nvPr>
        </p:nvSpPr>
        <p:spPr>
          <a:xfrm>
            <a:off x="2210578" y="28910440"/>
            <a:ext cx="27944386" cy="9450136"/>
          </a:xfrm>
        </p:spPr>
        <p:txBody>
          <a:bodyPr/>
          <a:lstStyle>
            <a:lvl1pPr marL="0" indent="0">
              <a:buNone/>
              <a:defRPr sz="8505">
                <a:solidFill>
                  <a:schemeClr val="tx1"/>
                </a:solidFill>
              </a:defRPr>
            </a:lvl1pPr>
            <a:lvl2pPr marL="1619885" indent="0">
              <a:buNone/>
              <a:defRPr sz="7085">
                <a:solidFill>
                  <a:schemeClr val="tx1">
                    <a:tint val="75000"/>
                  </a:schemeClr>
                </a:solidFill>
              </a:defRPr>
            </a:lvl2pPr>
            <a:lvl3pPr marL="3239770" indent="0">
              <a:buNone/>
              <a:defRPr sz="6380">
                <a:solidFill>
                  <a:schemeClr val="tx1">
                    <a:tint val="75000"/>
                  </a:schemeClr>
                </a:solidFill>
              </a:defRPr>
            </a:lvl3pPr>
            <a:lvl4pPr marL="4859655" indent="0">
              <a:buNone/>
              <a:defRPr sz="5670">
                <a:solidFill>
                  <a:schemeClr val="tx1">
                    <a:tint val="75000"/>
                  </a:schemeClr>
                </a:solidFill>
              </a:defRPr>
            </a:lvl4pPr>
            <a:lvl5pPr marL="6479540" indent="0">
              <a:buNone/>
              <a:defRPr sz="5670">
                <a:solidFill>
                  <a:schemeClr val="tx1">
                    <a:tint val="75000"/>
                  </a:schemeClr>
                </a:solidFill>
              </a:defRPr>
            </a:lvl5pPr>
            <a:lvl6pPr marL="8100060" indent="0">
              <a:buNone/>
              <a:defRPr sz="5670">
                <a:solidFill>
                  <a:schemeClr val="tx1">
                    <a:tint val="75000"/>
                  </a:schemeClr>
                </a:solidFill>
              </a:defRPr>
            </a:lvl6pPr>
            <a:lvl7pPr marL="9719945" indent="0">
              <a:buNone/>
              <a:defRPr sz="5670">
                <a:solidFill>
                  <a:schemeClr val="tx1">
                    <a:tint val="75000"/>
                  </a:schemeClr>
                </a:solidFill>
              </a:defRPr>
            </a:lvl7pPr>
            <a:lvl8pPr marL="11339830" indent="0">
              <a:buNone/>
              <a:defRPr sz="5670">
                <a:solidFill>
                  <a:schemeClr val="tx1">
                    <a:tint val="75000"/>
                  </a:schemeClr>
                </a:solidFill>
              </a:defRPr>
            </a:lvl8pPr>
            <a:lvl9pPr marL="12959715" indent="0">
              <a:buNone/>
              <a:defRPr sz="567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4532E13-7464-4BFE-BD7A-0D3048DFB3B8}" type="datetimeFigureOut">
              <a:rPr lang="en-GB" smtClean="0"/>
              <a:t>23/04/2024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05993E6-FFA7-429C-8B36-9C1CEDE512E0}"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27451" y="11500170"/>
            <a:ext cx="13769697" cy="274104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402140" y="11500170"/>
            <a:ext cx="13769697" cy="274104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4532E13-7464-4BFE-BD7A-0D3048DFB3B8}" type="datetimeFigureOut">
              <a:rPr lang="en-GB" smtClean="0"/>
              <a:t>23/04/2024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05993E6-FFA7-429C-8B36-9C1CEDE512E0}"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31671" y="2300044"/>
            <a:ext cx="27944386" cy="8350126"/>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31675" y="10590160"/>
            <a:ext cx="13706415" cy="5190073"/>
          </a:xfrm>
        </p:spPr>
        <p:txBody>
          <a:bodyPr anchor="b"/>
          <a:lstStyle>
            <a:lvl1pPr marL="0" indent="0">
              <a:buNone/>
              <a:defRPr sz="8505" b="1"/>
            </a:lvl1pPr>
            <a:lvl2pPr marL="1619885" indent="0">
              <a:buNone/>
              <a:defRPr sz="7085" b="1"/>
            </a:lvl2pPr>
            <a:lvl3pPr marL="3239770" indent="0">
              <a:buNone/>
              <a:defRPr sz="6380" b="1"/>
            </a:lvl3pPr>
            <a:lvl4pPr marL="4859655" indent="0">
              <a:buNone/>
              <a:defRPr sz="5670" b="1"/>
            </a:lvl4pPr>
            <a:lvl5pPr marL="6479540" indent="0">
              <a:buNone/>
              <a:defRPr sz="5670" b="1"/>
            </a:lvl5pPr>
            <a:lvl6pPr marL="8100060" indent="0">
              <a:buNone/>
              <a:defRPr sz="5670" b="1"/>
            </a:lvl6pPr>
            <a:lvl7pPr marL="9719945" indent="0">
              <a:buNone/>
              <a:defRPr sz="5670" b="1"/>
            </a:lvl7pPr>
            <a:lvl8pPr marL="11339830" indent="0">
              <a:buNone/>
              <a:defRPr sz="5670" b="1"/>
            </a:lvl8pPr>
            <a:lvl9pPr marL="12959715" indent="0">
              <a:buNone/>
              <a:defRPr sz="5670" b="1"/>
            </a:lvl9pPr>
          </a:lstStyle>
          <a:p>
            <a:pPr lvl="0"/>
            <a:r>
              <a:rPr lang="en-US"/>
              <a:t>Click to edit Master text styles</a:t>
            </a:r>
          </a:p>
        </p:txBody>
      </p:sp>
      <p:sp>
        <p:nvSpPr>
          <p:cNvPr id="4" name="Content Placeholder 3"/>
          <p:cNvSpPr>
            <a:spLocks noGrp="1"/>
          </p:cNvSpPr>
          <p:nvPr>
            <p:ph sz="half" idx="2"/>
          </p:nvPr>
        </p:nvSpPr>
        <p:spPr>
          <a:xfrm>
            <a:off x="2231675" y="15780233"/>
            <a:ext cx="13706415" cy="2321034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402142" y="10590160"/>
            <a:ext cx="13773917" cy="5190073"/>
          </a:xfrm>
        </p:spPr>
        <p:txBody>
          <a:bodyPr anchor="b"/>
          <a:lstStyle>
            <a:lvl1pPr marL="0" indent="0">
              <a:buNone/>
              <a:defRPr sz="8505" b="1"/>
            </a:lvl1pPr>
            <a:lvl2pPr marL="1619885" indent="0">
              <a:buNone/>
              <a:defRPr sz="7085" b="1"/>
            </a:lvl2pPr>
            <a:lvl3pPr marL="3239770" indent="0">
              <a:buNone/>
              <a:defRPr sz="6380" b="1"/>
            </a:lvl3pPr>
            <a:lvl4pPr marL="4859655" indent="0">
              <a:buNone/>
              <a:defRPr sz="5670" b="1"/>
            </a:lvl4pPr>
            <a:lvl5pPr marL="6479540" indent="0">
              <a:buNone/>
              <a:defRPr sz="5670" b="1"/>
            </a:lvl5pPr>
            <a:lvl6pPr marL="8100060" indent="0">
              <a:buNone/>
              <a:defRPr sz="5670" b="1"/>
            </a:lvl6pPr>
            <a:lvl7pPr marL="9719945" indent="0">
              <a:buNone/>
              <a:defRPr sz="5670" b="1"/>
            </a:lvl7pPr>
            <a:lvl8pPr marL="11339830" indent="0">
              <a:buNone/>
              <a:defRPr sz="5670" b="1"/>
            </a:lvl8pPr>
            <a:lvl9pPr marL="12959715" indent="0">
              <a:buNone/>
              <a:defRPr sz="5670" b="1"/>
            </a:lvl9pPr>
          </a:lstStyle>
          <a:p>
            <a:pPr lvl="0"/>
            <a:r>
              <a:rPr lang="en-US"/>
              <a:t>Click to edit Master text styles</a:t>
            </a:r>
          </a:p>
        </p:txBody>
      </p:sp>
      <p:sp>
        <p:nvSpPr>
          <p:cNvPr id="6" name="Content Placeholder 5"/>
          <p:cNvSpPr>
            <a:spLocks noGrp="1"/>
          </p:cNvSpPr>
          <p:nvPr>
            <p:ph sz="quarter" idx="4"/>
          </p:nvPr>
        </p:nvSpPr>
        <p:spPr>
          <a:xfrm>
            <a:off x="16402142" y="15780233"/>
            <a:ext cx="13773917" cy="2321034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4532E13-7464-4BFE-BD7A-0D3048DFB3B8}" type="datetimeFigureOut">
              <a:rPr lang="en-GB" smtClean="0"/>
              <a:t>23/04/2024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05993E6-FFA7-429C-8B36-9C1CEDE512E0}"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4532E13-7464-4BFE-BD7A-0D3048DFB3B8}" type="datetimeFigureOut">
              <a:rPr lang="en-GB" smtClean="0"/>
              <a:t>23/04/2024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05993E6-FFA7-429C-8B36-9C1CEDE512E0}"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532E13-7464-4BFE-BD7A-0D3048DFB3B8}" type="datetimeFigureOut">
              <a:rPr lang="en-GB" smtClean="0"/>
              <a:t>23/04/2024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05993E6-FFA7-429C-8B36-9C1CEDE512E0}"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31671" y="2880042"/>
            <a:ext cx="10449614" cy="10080149"/>
          </a:xfrm>
        </p:spPr>
        <p:txBody>
          <a:bodyPr anchor="b"/>
          <a:lstStyle>
            <a:lvl1pPr>
              <a:defRPr sz="11340"/>
            </a:lvl1pPr>
          </a:lstStyle>
          <a:p>
            <a:r>
              <a:rPr lang="en-US"/>
              <a:t>Click to edit Master title style</a:t>
            </a:r>
            <a:endParaRPr lang="en-US" dirty="0"/>
          </a:p>
        </p:txBody>
      </p:sp>
      <p:sp>
        <p:nvSpPr>
          <p:cNvPr id="3" name="Content Placeholder 2"/>
          <p:cNvSpPr>
            <a:spLocks noGrp="1"/>
          </p:cNvSpPr>
          <p:nvPr>
            <p:ph idx="1"/>
          </p:nvPr>
        </p:nvSpPr>
        <p:spPr>
          <a:xfrm>
            <a:off x="13773917" y="6220102"/>
            <a:ext cx="16402140" cy="30700453"/>
          </a:xfrm>
        </p:spPr>
        <p:txBody>
          <a:bodyPr/>
          <a:lstStyle>
            <a:lvl1pPr>
              <a:defRPr sz="11340"/>
            </a:lvl1pPr>
            <a:lvl2pPr>
              <a:defRPr sz="9920"/>
            </a:lvl2pPr>
            <a:lvl3pPr>
              <a:defRPr sz="8505"/>
            </a:lvl3pPr>
            <a:lvl4pPr>
              <a:defRPr sz="7085"/>
            </a:lvl4pPr>
            <a:lvl5pPr>
              <a:defRPr sz="7085"/>
            </a:lvl5pPr>
            <a:lvl6pPr>
              <a:defRPr sz="7085"/>
            </a:lvl6pPr>
            <a:lvl7pPr>
              <a:defRPr sz="7085"/>
            </a:lvl7pPr>
            <a:lvl8pPr>
              <a:defRPr sz="7085"/>
            </a:lvl8pPr>
            <a:lvl9pPr>
              <a:defRPr sz="708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31671" y="12960191"/>
            <a:ext cx="10449614" cy="24010358"/>
          </a:xfrm>
        </p:spPr>
        <p:txBody>
          <a:bodyPr/>
          <a:lstStyle>
            <a:lvl1pPr marL="0" indent="0">
              <a:buNone/>
              <a:defRPr sz="5670"/>
            </a:lvl1pPr>
            <a:lvl2pPr marL="1619885" indent="0">
              <a:buNone/>
              <a:defRPr sz="4960"/>
            </a:lvl2pPr>
            <a:lvl3pPr marL="3239770" indent="0">
              <a:buNone/>
              <a:defRPr sz="4250"/>
            </a:lvl3pPr>
            <a:lvl4pPr marL="4859655" indent="0">
              <a:buNone/>
              <a:defRPr sz="3545"/>
            </a:lvl4pPr>
            <a:lvl5pPr marL="6479540" indent="0">
              <a:buNone/>
              <a:defRPr sz="3545"/>
            </a:lvl5pPr>
            <a:lvl6pPr marL="8100060" indent="0">
              <a:buNone/>
              <a:defRPr sz="3545"/>
            </a:lvl6pPr>
            <a:lvl7pPr marL="9719945" indent="0">
              <a:buNone/>
              <a:defRPr sz="3545"/>
            </a:lvl7pPr>
            <a:lvl8pPr marL="11339830" indent="0">
              <a:buNone/>
              <a:defRPr sz="3545"/>
            </a:lvl8pPr>
            <a:lvl9pPr marL="12959715" indent="0">
              <a:buNone/>
              <a:defRPr sz="3545"/>
            </a:lvl9pPr>
          </a:lstStyle>
          <a:p>
            <a:pPr lvl="0"/>
            <a:r>
              <a:rPr lang="en-US"/>
              <a:t>Click to edit Master text styles</a:t>
            </a:r>
          </a:p>
        </p:txBody>
      </p:sp>
      <p:sp>
        <p:nvSpPr>
          <p:cNvPr id="5" name="Date Placeholder 4"/>
          <p:cNvSpPr>
            <a:spLocks noGrp="1"/>
          </p:cNvSpPr>
          <p:nvPr>
            <p:ph type="dt" sz="half" idx="10"/>
          </p:nvPr>
        </p:nvSpPr>
        <p:spPr/>
        <p:txBody>
          <a:bodyPr/>
          <a:lstStyle/>
          <a:p>
            <a:fld id="{E4532E13-7464-4BFE-BD7A-0D3048DFB3B8}" type="datetimeFigureOut">
              <a:rPr lang="en-GB" smtClean="0"/>
              <a:t>23/04/2024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05993E6-FFA7-429C-8B36-9C1CEDE512E0}"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31671" y="2880042"/>
            <a:ext cx="10449614" cy="10080149"/>
          </a:xfrm>
        </p:spPr>
        <p:txBody>
          <a:bodyPr anchor="b"/>
          <a:lstStyle>
            <a:lvl1pPr>
              <a:defRPr sz="1134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773917" y="6220102"/>
            <a:ext cx="16402140" cy="30700453"/>
          </a:xfrm>
        </p:spPr>
        <p:txBody>
          <a:bodyPr anchor="t"/>
          <a:lstStyle>
            <a:lvl1pPr marL="0" indent="0">
              <a:buNone/>
              <a:defRPr sz="11340"/>
            </a:lvl1pPr>
            <a:lvl2pPr marL="1619885" indent="0">
              <a:buNone/>
              <a:defRPr sz="9920"/>
            </a:lvl2pPr>
            <a:lvl3pPr marL="3239770" indent="0">
              <a:buNone/>
              <a:defRPr sz="8505"/>
            </a:lvl3pPr>
            <a:lvl4pPr marL="4859655" indent="0">
              <a:buNone/>
              <a:defRPr sz="7085"/>
            </a:lvl4pPr>
            <a:lvl5pPr marL="6479540" indent="0">
              <a:buNone/>
              <a:defRPr sz="7085"/>
            </a:lvl5pPr>
            <a:lvl6pPr marL="8100060" indent="0">
              <a:buNone/>
              <a:defRPr sz="7085"/>
            </a:lvl6pPr>
            <a:lvl7pPr marL="9719945" indent="0">
              <a:buNone/>
              <a:defRPr sz="7085"/>
            </a:lvl7pPr>
            <a:lvl8pPr marL="11339830" indent="0">
              <a:buNone/>
              <a:defRPr sz="7085"/>
            </a:lvl8pPr>
            <a:lvl9pPr marL="12959715" indent="0">
              <a:buNone/>
              <a:defRPr sz="7085"/>
            </a:lvl9pPr>
          </a:lstStyle>
          <a:p>
            <a:r>
              <a:rPr lang="en-US"/>
              <a:t>Click icon to add picture</a:t>
            </a:r>
            <a:endParaRPr lang="en-US" dirty="0"/>
          </a:p>
        </p:txBody>
      </p:sp>
      <p:sp>
        <p:nvSpPr>
          <p:cNvPr id="4" name="Text Placeholder 3"/>
          <p:cNvSpPr>
            <a:spLocks noGrp="1"/>
          </p:cNvSpPr>
          <p:nvPr>
            <p:ph type="body" sz="half" idx="2"/>
          </p:nvPr>
        </p:nvSpPr>
        <p:spPr>
          <a:xfrm>
            <a:off x="2231671" y="12960191"/>
            <a:ext cx="10449614" cy="24010358"/>
          </a:xfrm>
        </p:spPr>
        <p:txBody>
          <a:bodyPr/>
          <a:lstStyle>
            <a:lvl1pPr marL="0" indent="0">
              <a:buNone/>
              <a:defRPr sz="5670"/>
            </a:lvl1pPr>
            <a:lvl2pPr marL="1619885" indent="0">
              <a:buNone/>
              <a:defRPr sz="4960"/>
            </a:lvl2pPr>
            <a:lvl3pPr marL="3239770" indent="0">
              <a:buNone/>
              <a:defRPr sz="4250"/>
            </a:lvl3pPr>
            <a:lvl4pPr marL="4859655" indent="0">
              <a:buNone/>
              <a:defRPr sz="3545"/>
            </a:lvl4pPr>
            <a:lvl5pPr marL="6479540" indent="0">
              <a:buNone/>
              <a:defRPr sz="3545"/>
            </a:lvl5pPr>
            <a:lvl6pPr marL="8100060" indent="0">
              <a:buNone/>
              <a:defRPr sz="3545"/>
            </a:lvl6pPr>
            <a:lvl7pPr marL="9719945" indent="0">
              <a:buNone/>
              <a:defRPr sz="3545"/>
            </a:lvl7pPr>
            <a:lvl8pPr marL="11339830" indent="0">
              <a:buNone/>
              <a:defRPr sz="3545"/>
            </a:lvl8pPr>
            <a:lvl9pPr marL="12959715" indent="0">
              <a:buNone/>
              <a:defRPr sz="3545"/>
            </a:lvl9pPr>
          </a:lstStyle>
          <a:p>
            <a:pPr lvl="0"/>
            <a:r>
              <a:rPr lang="en-US"/>
              <a:t>Click to edit Master text styles</a:t>
            </a:r>
          </a:p>
        </p:txBody>
      </p:sp>
      <p:sp>
        <p:nvSpPr>
          <p:cNvPr id="5" name="Date Placeholder 4"/>
          <p:cNvSpPr>
            <a:spLocks noGrp="1"/>
          </p:cNvSpPr>
          <p:nvPr>
            <p:ph type="dt" sz="half" idx="10"/>
          </p:nvPr>
        </p:nvSpPr>
        <p:spPr/>
        <p:txBody>
          <a:bodyPr/>
          <a:lstStyle/>
          <a:p>
            <a:fld id="{E4532E13-7464-4BFE-BD7A-0D3048DFB3B8}" type="datetimeFigureOut">
              <a:rPr lang="en-GB" smtClean="0"/>
              <a:t>23/04/2024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05993E6-FFA7-429C-8B36-9C1CEDE512E0}"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27451" y="2300044"/>
            <a:ext cx="27944386" cy="835012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27451" y="11500170"/>
            <a:ext cx="27944386" cy="2741040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27451" y="40040601"/>
            <a:ext cx="7289840" cy="2300034"/>
          </a:xfrm>
          <a:prstGeom prst="rect">
            <a:avLst/>
          </a:prstGeom>
        </p:spPr>
        <p:txBody>
          <a:bodyPr vert="horz" lIns="91440" tIns="45720" rIns="91440" bIns="45720" rtlCol="0" anchor="ctr"/>
          <a:lstStyle>
            <a:lvl1pPr algn="l">
              <a:defRPr sz="4250">
                <a:solidFill>
                  <a:schemeClr val="tx1">
                    <a:tint val="75000"/>
                  </a:schemeClr>
                </a:solidFill>
              </a:defRPr>
            </a:lvl1pPr>
          </a:lstStyle>
          <a:p>
            <a:fld id="{E4532E13-7464-4BFE-BD7A-0D3048DFB3B8}" type="datetimeFigureOut">
              <a:rPr lang="en-GB" smtClean="0"/>
              <a:t>23/04/2024</a:t>
            </a:fld>
            <a:endParaRPr lang="en-GB"/>
          </a:p>
        </p:txBody>
      </p:sp>
      <p:sp>
        <p:nvSpPr>
          <p:cNvPr id="5" name="Footer Placeholder 4"/>
          <p:cNvSpPr>
            <a:spLocks noGrp="1"/>
          </p:cNvSpPr>
          <p:nvPr>
            <p:ph type="ftr" sz="quarter" idx="3"/>
          </p:nvPr>
        </p:nvSpPr>
        <p:spPr>
          <a:xfrm>
            <a:off x="10732264" y="40040601"/>
            <a:ext cx="10934760" cy="2300034"/>
          </a:xfrm>
          <a:prstGeom prst="rect">
            <a:avLst/>
          </a:prstGeom>
        </p:spPr>
        <p:txBody>
          <a:bodyPr vert="horz" lIns="91440" tIns="45720" rIns="91440" bIns="45720" rtlCol="0" anchor="ctr"/>
          <a:lstStyle>
            <a:lvl1pPr algn="ctr">
              <a:defRPr sz="425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22881997" y="40040601"/>
            <a:ext cx="7289840" cy="2300034"/>
          </a:xfrm>
          <a:prstGeom prst="rect">
            <a:avLst/>
          </a:prstGeom>
        </p:spPr>
        <p:txBody>
          <a:bodyPr vert="horz" lIns="91440" tIns="45720" rIns="91440" bIns="45720" rtlCol="0" anchor="ctr"/>
          <a:lstStyle>
            <a:lvl1pPr algn="r">
              <a:defRPr sz="4250">
                <a:solidFill>
                  <a:schemeClr val="tx1">
                    <a:tint val="75000"/>
                  </a:schemeClr>
                </a:solidFill>
              </a:defRPr>
            </a:lvl1pPr>
          </a:lstStyle>
          <a:p>
            <a:fld id="{305993E6-FFA7-429C-8B36-9C1CEDE512E0}"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3239770" rtl="0" eaLnBrk="1" latinLnBrk="0" hangingPunct="1">
        <a:lnSpc>
          <a:spcPct val="90000"/>
        </a:lnSpc>
        <a:spcBef>
          <a:spcPct val="0"/>
        </a:spcBef>
        <a:buNone/>
        <a:defRPr sz="15590" kern="1200">
          <a:solidFill>
            <a:schemeClr val="tx1"/>
          </a:solidFill>
          <a:latin typeface="+mj-lt"/>
          <a:ea typeface="+mj-ea"/>
          <a:cs typeface="+mj-cs"/>
        </a:defRPr>
      </a:lvl1pPr>
    </p:titleStyle>
    <p:bodyStyle>
      <a:lvl1pPr marL="810260" indent="-810260" algn="l" defTabSz="3239770" rtl="0" eaLnBrk="1" latinLnBrk="0" hangingPunct="1">
        <a:lnSpc>
          <a:spcPct val="90000"/>
        </a:lnSpc>
        <a:spcBef>
          <a:spcPts val="3545"/>
        </a:spcBef>
        <a:buFont typeface="Arial" panose="020B0604020202020204" pitchFamily="34" charset="0"/>
        <a:buChar char="•"/>
        <a:defRPr sz="9920" kern="1200">
          <a:solidFill>
            <a:schemeClr val="tx1"/>
          </a:solidFill>
          <a:latin typeface="+mn-lt"/>
          <a:ea typeface="+mn-ea"/>
          <a:cs typeface="+mn-cs"/>
        </a:defRPr>
      </a:lvl1pPr>
      <a:lvl2pPr marL="2430145" indent="-810260" algn="l" defTabSz="3239770" rtl="0" eaLnBrk="1" latinLnBrk="0" hangingPunct="1">
        <a:lnSpc>
          <a:spcPct val="90000"/>
        </a:lnSpc>
        <a:spcBef>
          <a:spcPts val="1770"/>
        </a:spcBef>
        <a:buFont typeface="Arial" panose="020B0604020202020204" pitchFamily="34" charset="0"/>
        <a:buChar char="•"/>
        <a:defRPr sz="8505" kern="1200">
          <a:solidFill>
            <a:schemeClr val="tx1"/>
          </a:solidFill>
          <a:latin typeface="+mn-lt"/>
          <a:ea typeface="+mn-ea"/>
          <a:cs typeface="+mn-cs"/>
        </a:defRPr>
      </a:lvl2pPr>
      <a:lvl3pPr marL="4050030" indent="-810260" algn="l" defTabSz="3239770" rtl="0" eaLnBrk="1" latinLnBrk="0" hangingPunct="1">
        <a:lnSpc>
          <a:spcPct val="90000"/>
        </a:lnSpc>
        <a:spcBef>
          <a:spcPts val="1770"/>
        </a:spcBef>
        <a:buFont typeface="Arial" panose="020B0604020202020204" pitchFamily="34" charset="0"/>
        <a:buChar char="•"/>
        <a:defRPr sz="7085" kern="1200">
          <a:solidFill>
            <a:schemeClr val="tx1"/>
          </a:solidFill>
          <a:latin typeface="+mn-lt"/>
          <a:ea typeface="+mn-ea"/>
          <a:cs typeface="+mn-cs"/>
        </a:defRPr>
      </a:lvl3pPr>
      <a:lvl4pPr marL="5669915" indent="-810260" algn="l" defTabSz="3239770" rtl="0" eaLnBrk="1" latinLnBrk="0" hangingPunct="1">
        <a:lnSpc>
          <a:spcPct val="90000"/>
        </a:lnSpc>
        <a:spcBef>
          <a:spcPts val="1770"/>
        </a:spcBef>
        <a:buFont typeface="Arial" panose="020B0604020202020204" pitchFamily="34" charset="0"/>
        <a:buChar char="•"/>
        <a:defRPr sz="6380" kern="1200">
          <a:solidFill>
            <a:schemeClr val="tx1"/>
          </a:solidFill>
          <a:latin typeface="+mn-lt"/>
          <a:ea typeface="+mn-ea"/>
          <a:cs typeface="+mn-cs"/>
        </a:defRPr>
      </a:lvl4pPr>
      <a:lvl5pPr marL="7289800" indent="-810260" algn="l" defTabSz="3239770" rtl="0" eaLnBrk="1" latinLnBrk="0" hangingPunct="1">
        <a:lnSpc>
          <a:spcPct val="90000"/>
        </a:lnSpc>
        <a:spcBef>
          <a:spcPts val="1770"/>
        </a:spcBef>
        <a:buFont typeface="Arial" panose="020B0604020202020204" pitchFamily="34" charset="0"/>
        <a:buChar char="•"/>
        <a:defRPr sz="6380" kern="1200">
          <a:solidFill>
            <a:schemeClr val="tx1"/>
          </a:solidFill>
          <a:latin typeface="+mn-lt"/>
          <a:ea typeface="+mn-ea"/>
          <a:cs typeface="+mn-cs"/>
        </a:defRPr>
      </a:lvl5pPr>
      <a:lvl6pPr marL="8909685" indent="-810260" algn="l" defTabSz="3239770" rtl="0" eaLnBrk="1" latinLnBrk="0" hangingPunct="1">
        <a:lnSpc>
          <a:spcPct val="90000"/>
        </a:lnSpc>
        <a:spcBef>
          <a:spcPts val="1770"/>
        </a:spcBef>
        <a:buFont typeface="Arial" panose="020B0604020202020204" pitchFamily="34" charset="0"/>
        <a:buChar char="•"/>
        <a:defRPr sz="6380" kern="1200">
          <a:solidFill>
            <a:schemeClr val="tx1"/>
          </a:solidFill>
          <a:latin typeface="+mn-lt"/>
          <a:ea typeface="+mn-ea"/>
          <a:cs typeface="+mn-cs"/>
        </a:defRPr>
      </a:lvl6pPr>
      <a:lvl7pPr marL="10529570" indent="-810260" algn="l" defTabSz="3239770" rtl="0" eaLnBrk="1" latinLnBrk="0" hangingPunct="1">
        <a:lnSpc>
          <a:spcPct val="90000"/>
        </a:lnSpc>
        <a:spcBef>
          <a:spcPts val="1770"/>
        </a:spcBef>
        <a:buFont typeface="Arial" panose="020B0604020202020204" pitchFamily="34" charset="0"/>
        <a:buChar char="•"/>
        <a:defRPr sz="6380" kern="1200">
          <a:solidFill>
            <a:schemeClr val="tx1"/>
          </a:solidFill>
          <a:latin typeface="+mn-lt"/>
          <a:ea typeface="+mn-ea"/>
          <a:cs typeface="+mn-cs"/>
        </a:defRPr>
      </a:lvl7pPr>
      <a:lvl8pPr marL="12149455" indent="-810260" algn="l" defTabSz="3239770" rtl="0" eaLnBrk="1" latinLnBrk="0" hangingPunct="1">
        <a:lnSpc>
          <a:spcPct val="90000"/>
        </a:lnSpc>
        <a:spcBef>
          <a:spcPts val="1770"/>
        </a:spcBef>
        <a:buFont typeface="Arial" panose="020B0604020202020204" pitchFamily="34" charset="0"/>
        <a:buChar char="•"/>
        <a:defRPr sz="6380" kern="1200">
          <a:solidFill>
            <a:schemeClr val="tx1"/>
          </a:solidFill>
          <a:latin typeface="+mn-lt"/>
          <a:ea typeface="+mn-ea"/>
          <a:cs typeface="+mn-cs"/>
        </a:defRPr>
      </a:lvl8pPr>
      <a:lvl9pPr marL="13769340" indent="-810260" algn="l" defTabSz="3239770" rtl="0" eaLnBrk="1" latinLnBrk="0" hangingPunct="1">
        <a:lnSpc>
          <a:spcPct val="90000"/>
        </a:lnSpc>
        <a:spcBef>
          <a:spcPts val="1770"/>
        </a:spcBef>
        <a:buFont typeface="Arial" panose="020B0604020202020204" pitchFamily="34" charset="0"/>
        <a:buChar char="•"/>
        <a:defRPr sz="6380" kern="1200">
          <a:solidFill>
            <a:schemeClr val="tx1"/>
          </a:solidFill>
          <a:latin typeface="+mn-lt"/>
          <a:ea typeface="+mn-ea"/>
          <a:cs typeface="+mn-cs"/>
        </a:defRPr>
      </a:lvl9pPr>
    </p:bodyStyle>
    <p:otherStyle>
      <a:defPPr>
        <a:defRPr lang="en-US"/>
      </a:defPPr>
      <a:lvl1pPr marL="0" algn="l" defTabSz="3239770" rtl="0" eaLnBrk="1" latinLnBrk="0" hangingPunct="1">
        <a:defRPr sz="6380" kern="1200">
          <a:solidFill>
            <a:schemeClr val="tx1"/>
          </a:solidFill>
          <a:latin typeface="+mn-lt"/>
          <a:ea typeface="+mn-ea"/>
          <a:cs typeface="+mn-cs"/>
        </a:defRPr>
      </a:lvl1pPr>
      <a:lvl2pPr marL="1619885" algn="l" defTabSz="3239770" rtl="0" eaLnBrk="1" latinLnBrk="0" hangingPunct="1">
        <a:defRPr sz="6380" kern="1200">
          <a:solidFill>
            <a:schemeClr val="tx1"/>
          </a:solidFill>
          <a:latin typeface="+mn-lt"/>
          <a:ea typeface="+mn-ea"/>
          <a:cs typeface="+mn-cs"/>
        </a:defRPr>
      </a:lvl2pPr>
      <a:lvl3pPr marL="3239770" algn="l" defTabSz="3239770" rtl="0" eaLnBrk="1" latinLnBrk="0" hangingPunct="1">
        <a:defRPr sz="6380" kern="1200">
          <a:solidFill>
            <a:schemeClr val="tx1"/>
          </a:solidFill>
          <a:latin typeface="+mn-lt"/>
          <a:ea typeface="+mn-ea"/>
          <a:cs typeface="+mn-cs"/>
        </a:defRPr>
      </a:lvl3pPr>
      <a:lvl4pPr marL="4859655" algn="l" defTabSz="3239770" rtl="0" eaLnBrk="1" latinLnBrk="0" hangingPunct="1">
        <a:defRPr sz="6380" kern="1200">
          <a:solidFill>
            <a:schemeClr val="tx1"/>
          </a:solidFill>
          <a:latin typeface="+mn-lt"/>
          <a:ea typeface="+mn-ea"/>
          <a:cs typeface="+mn-cs"/>
        </a:defRPr>
      </a:lvl4pPr>
      <a:lvl5pPr marL="6479540" algn="l" defTabSz="3239770" rtl="0" eaLnBrk="1" latinLnBrk="0" hangingPunct="1">
        <a:defRPr sz="6380" kern="1200">
          <a:solidFill>
            <a:schemeClr val="tx1"/>
          </a:solidFill>
          <a:latin typeface="+mn-lt"/>
          <a:ea typeface="+mn-ea"/>
          <a:cs typeface="+mn-cs"/>
        </a:defRPr>
      </a:lvl5pPr>
      <a:lvl6pPr marL="8100060" algn="l" defTabSz="3239770" rtl="0" eaLnBrk="1" latinLnBrk="0" hangingPunct="1">
        <a:defRPr sz="6380" kern="1200">
          <a:solidFill>
            <a:schemeClr val="tx1"/>
          </a:solidFill>
          <a:latin typeface="+mn-lt"/>
          <a:ea typeface="+mn-ea"/>
          <a:cs typeface="+mn-cs"/>
        </a:defRPr>
      </a:lvl6pPr>
      <a:lvl7pPr marL="9719945" algn="l" defTabSz="3239770" rtl="0" eaLnBrk="1" latinLnBrk="0" hangingPunct="1">
        <a:defRPr sz="6380" kern="1200">
          <a:solidFill>
            <a:schemeClr val="tx1"/>
          </a:solidFill>
          <a:latin typeface="+mn-lt"/>
          <a:ea typeface="+mn-ea"/>
          <a:cs typeface="+mn-cs"/>
        </a:defRPr>
      </a:lvl7pPr>
      <a:lvl8pPr marL="11339830" algn="l" defTabSz="3239770" rtl="0" eaLnBrk="1" latinLnBrk="0" hangingPunct="1">
        <a:defRPr sz="6380" kern="1200">
          <a:solidFill>
            <a:schemeClr val="tx1"/>
          </a:solidFill>
          <a:latin typeface="+mn-lt"/>
          <a:ea typeface="+mn-ea"/>
          <a:cs typeface="+mn-cs"/>
        </a:defRPr>
      </a:lvl8pPr>
      <a:lvl9pPr marL="12959715" algn="l" defTabSz="3239770" rtl="0" eaLnBrk="1" latinLnBrk="0" hangingPunct="1">
        <a:defRPr sz="63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Layout" Target="../diagrams/layout1.xml"/><Relationship Id="rId3" Type="http://schemas.openxmlformats.org/officeDocument/2006/relationships/image" Target="../media/image1.png"/><Relationship Id="rId7" Type="http://schemas.openxmlformats.org/officeDocument/2006/relationships/diagramData" Target="../diagrams/data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11" Type="http://schemas.microsoft.com/office/2007/relationships/diagramDrawing" Target="../diagrams/drawing1.xml"/><Relationship Id="rId5" Type="http://schemas.openxmlformats.org/officeDocument/2006/relationships/image" Target="../media/image3.png"/><Relationship Id="rId10" Type="http://schemas.openxmlformats.org/officeDocument/2006/relationships/diagramColors" Target="../diagrams/colors1.xml"/><Relationship Id="rId4" Type="http://schemas.openxmlformats.org/officeDocument/2006/relationships/image" Target="../media/image2.jpeg"/><Relationship Id="rId9"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p:nvPr/>
        </p:nvSpPr>
        <p:spPr>
          <a:xfrm>
            <a:off x="1661160" y="39653061"/>
            <a:ext cx="9620250" cy="3525669"/>
          </a:xfrm>
          <a:prstGeom prst="rect">
            <a:avLst/>
          </a:prstGeom>
          <a:ln w="12700">
            <a:miter lim="400000"/>
          </a:ln>
        </p:spPr>
        <p:txBody>
          <a:bodyPr wrap="square" lIns="0" tIns="0" rIns="0" bIns="0" anchor="ctr">
            <a:noAutofit/>
          </a:bodyPr>
          <a:lstStyle>
            <a:lvl1pPr algn="l">
              <a:lnSpc>
                <a:spcPct val="110000"/>
              </a:lnSpc>
              <a:defRPr sz="1600" b="1">
                <a:latin typeface="Arial" panose="020B0604020202020204"/>
                <a:ea typeface="Arial" panose="020B0604020202020204"/>
                <a:cs typeface="Arial" panose="020B0604020202020204"/>
                <a:sym typeface="Arial" panose="020B0604020202020204"/>
              </a:defRPr>
            </a:lvl1pPr>
          </a:lstStyle>
          <a:p>
            <a:endParaRPr sz="3600" dirty="0">
              <a:latin typeface="Arial" panose="020B0604020202020204" pitchFamily="34" charset="0"/>
              <a:cs typeface="Arial" panose="020B0604020202020204" pitchFamily="34" charset="0"/>
            </a:endParaRPr>
          </a:p>
        </p:txBody>
      </p:sp>
      <p:sp>
        <p:nvSpPr>
          <p:cNvPr id="8" name="Rectangle 4"/>
          <p:cNvSpPr txBox="1"/>
          <p:nvPr/>
        </p:nvSpPr>
        <p:spPr>
          <a:xfrm>
            <a:off x="11281395" y="41923950"/>
            <a:ext cx="14789638" cy="430887"/>
          </a:xfrm>
          <a:prstGeom prst="rect">
            <a:avLst/>
          </a:prstGeom>
          <a:ln w="12700">
            <a:miter lim="400000"/>
          </a:ln>
        </p:spPr>
        <p:txBody>
          <a:bodyPr wrap="square" lIns="0" tIns="0" rIns="0" bIns="0" anchor="ctr">
            <a:spAutoFit/>
          </a:bodyPr>
          <a:lstStyle>
            <a:lvl1pPr algn="r">
              <a:defRPr sz="1200">
                <a:latin typeface="Arial" panose="020B0604020202020204"/>
                <a:ea typeface="Arial" panose="020B0604020202020204"/>
                <a:cs typeface="Arial" panose="020B0604020202020204"/>
                <a:sym typeface="Arial" panose="020B0604020202020204"/>
              </a:defRPr>
            </a:lvl1pPr>
          </a:lstStyle>
          <a:p>
            <a:pPr algn="ctr"/>
            <a:r>
              <a:rPr lang="en-US" sz="2800" dirty="0">
                <a:latin typeface="Arial" panose="020B0604020202020204" pitchFamily="34" charset="0"/>
                <a:cs typeface="Arial" panose="020B0604020202020204" pitchFamily="34" charset="0"/>
              </a:rPr>
              <a:t>                                                                                                                                        </a:t>
            </a:r>
          </a:p>
        </p:txBody>
      </p:sp>
      <p:sp>
        <p:nvSpPr>
          <p:cNvPr id="9" name="Rectangle 5"/>
          <p:cNvSpPr txBox="1"/>
          <p:nvPr/>
        </p:nvSpPr>
        <p:spPr>
          <a:xfrm>
            <a:off x="1661795" y="3182620"/>
            <a:ext cx="29076015" cy="1438910"/>
          </a:xfrm>
          <a:prstGeom prst="rect">
            <a:avLst/>
          </a:prstGeom>
          <a:ln w="12700">
            <a:miter lim="400000"/>
          </a:ln>
        </p:spPr>
        <p:txBody>
          <a:bodyPr wrap="square" lIns="0" tIns="0" rIns="0" bIns="0" anchor="ctr">
            <a:noAutofit/>
          </a:bodyPr>
          <a:lstStyle>
            <a:lvl1pPr algn="l">
              <a:defRPr sz="2400">
                <a:latin typeface="Arial" panose="020B0604020202020204"/>
                <a:ea typeface="Arial" panose="020B0604020202020204"/>
                <a:cs typeface="Arial" panose="020B0604020202020204"/>
                <a:sym typeface="Arial" panose="020B0604020202020204"/>
              </a:defRPr>
            </a:lvl1pPr>
          </a:lstStyle>
          <a:p>
            <a:r>
              <a:rPr sz="4400" dirty="0">
                <a:latin typeface="Arial" panose="020B0604020202020204" pitchFamily="34" charset="0"/>
                <a:cs typeface="Arial" panose="020B0604020202020204" pitchFamily="34" charset="0"/>
              </a:rPr>
              <a:t>Esther Omosa</a:t>
            </a:r>
            <a:r>
              <a:rPr lang="en-US" sz="4400" baseline="30000" dirty="0">
                <a:latin typeface="Arial" panose="020B0604020202020204" pitchFamily="34" charset="0"/>
                <a:cs typeface="Arial" panose="020B0604020202020204" pitchFamily="34" charset="0"/>
              </a:rPr>
              <a:t>1,2 </a:t>
            </a:r>
            <a:r>
              <a:rPr sz="4400" dirty="0">
                <a:latin typeface="Arial" panose="020B0604020202020204" pitchFamily="34" charset="0"/>
                <a:cs typeface="Arial" panose="020B0604020202020204" pitchFamily="34" charset="0"/>
              </a:rPr>
              <a:t>; Bernard Bett</a:t>
            </a:r>
            <a:r>
              <a:rPr lang="en-US" sz="4400" baseline="30000" dirty="0">
                <a:latin typeface="Arial" panose="020B0604020202020204" pitchFamily="34" charset="0"/>
                <a:cs typeface="Arial" panose="020B0604020202020204" pitchFamily="34" charset="0"/>
              </a:rPr>
              <a:t>2</a:t>
            </a:r>
            <a:r>
              <a:rPr lang="en-US" sz="4400" dirty="0">
                <a:latin typeface="Arial" panose="020B0604020202020204" pitchFamily="34" charset="0"/>
                <a:cs typeface="Arial" panose="020B0604020202020204" pitchFamily="34" charset="0"/>
              </a:rPr>
              <a:t>;</a:t>
            </a:r>
            <a:r>
              <a:rPr sz="4400" dirty="0">
                <a:latin typeface="Arial" panose="020B0604020202020204" pitchFamily="34" charset="0"/>
                <a:cs typeface="Arial" panose="020B0604020202020204" pitchFamily="34" charset="0"/>
              </a:rPr>
              <a:t> Geoffrey Esekon</a:t>
            </a:r>
            <a:r>
              <a:rPr lang="en-US" sz="4400" baseline="30000" dirty="0">
                <a:latin typeface="Arial" panose="020B0604020202020204" pitchFamily="34" charset="0"/>
                <a:cs typeface="Arial" panose="020B0604020202020204" pitchFamily="34" charset="0"/>
              </a:rPr>
              <a:t>2</a:t>
            </a:r>
            <a:r>
              <a:rPr sz="4400" dirty="0">
                <a:latin typeface="Arial" panose="020B0604020202020204" pitchFamily="34" charset="0"/>
                <a:cs typeface="Arial" panose="020B0604020202020204" pitchFamily="34" charset="0"/>
              </a:rPr>
              <a:t>; Damaris Mulwa</a:t>
            </a:r>
            <a:r>
              <a:rPr lang="en-US" sz="4400" baseline="30000" dirty="0">
                <a:latin typeface="Arial" panose="020B0604020202020204" pitchFamily="34" charset="0"/>
                <a:cs typeface="Arial" panose="020B0604020202020204" pitchFamily="34" charset="0"/>
              </a:rPr>
              <a:t>2,3</a:t>
            </a:r>
            <a:r>
              <a:rPr sz="4400" dirty="0">
                <a:latin typeface="Arial" panose="020B0604020202020204" pitchFamily="34" charset="0"/>
                <a:cs typeface="Arial" panose="020B0604020202020204" pitchFamily="34" charset="0"/>
              </a:rPr>
              <a:t>; </a:t>
            </a:r>
            <a:r>
              <a:rPr sz="4400">
                <a:latin typeface="Arial" panose="020B0604020202020204" pitchFamily="34" charset="0"/>
                <a:cs typeface="Arial" panose="020B0604020202020204" pitchFamily="34" charset="0"/>
              </a:rPr>
              <a:t>Paula Dominguez-Salas</a:t>
            </a:r>
            <a:r>
              <a:rPr lang="en-US" sz="4400" baseline="30000">
                <a:latin typeface="Arial" panose="020B0604020202020204" pitchFamily="34" charset="0"/>
                <a:cs typeface="Arial" panose="020B0604020202020204" pitchFamily="34" charset="0"/>
              </a:rPr>
              <a:t>2,4</a:t>
            </a:r>
            <a:r>
              <a:rPr sz="4400" dirty="0">
                <a:latin typeface="Arial" panose="020B0604020202020204" pitchFamily="34" charset="0"/>
                <a:cs typeface="Arial" panose="020B0604020202020204" pitchFamily="34" charset="0"/>
              </a:rPr>
              <a:t>; </a:t>
            </a:r>
            <a:r>
              <a:rPr sz="4400" dirty="0" err="1">
                <a:latin typeface="Arial" panose="020B0604020202020204" pitchFamily="34" charset="0"/>
                <a:cs typeface="Arial" panose="020B0604020202020204" pitchFamily="34" charset="0"/>
              </a:rPr>
              <a:t>Inge</a:t>
            </a:r>
            <a:r>
              <a:rPr sz="4400" dirty="0">
                <a:latin typeface="Arial" panose="020B0604020202020204" pitchFamily="34" charset="0"/>
                <a:cs typeface="Arial" panose="020B0604020202020204" pitchFamily="34" charset="0"/>
              </a:rPr>
              <a:t> Brouwer</a:t>
            </a:r>
            <a:r>
              <a:rPr lang="en-US" sz="4400" baseline="30000" dirty="0">
                <a:latin typeface="Arial" panose="020B0604020202020204" pitchFamily="34" charset="0"/>
                <a:cs typeface="Arial" panose="020B0604020202020204" pitchFamily="34" charset="0"/>
              </a:rPr>
              <a:t>1,5</a:t>
            </a:r>
            <a:endParaRPr lang="en-US" sz="4400" dirty="0">
              <a:latin typeface="Arial" panose="020B0604020202020204" pitchFamily="34" charset="0"/>
              <a:cs typeface="Arial" panose="020B0604020202020204" pitchFamily="34" charset="0"/>
            </a:endParaRPr>
          </a:p>
        </p:txBody>
      </p:sp>
      <p:sp>
        <p:nvSpPr>
          <p:cNvPr id="10" name="Rectangle 6"/>
          <p:cNvSpPr txBox="1"/>
          <p:nvPr/>
        </p:nvSpPr>
        <p:spPr>
          <a:xfrm>
            <a:off x="1661160" y="5550535"/>
            <a:ext cx="13224421" cy="738664"/>
          </a:xfrm>
          <a:prstGeom prst="rect">
            <a:avLst/>
          </a:prstGeom>
          <a:ln w="12700">
            <a:miter lim="400000"/>
          </a:ln>
        </p:spPr>
        <p:txBody>
          <a:bodyPr wrap="square" lIns="0" tIns="0" rIns="0" bIns="0">
            <a:spAutoFit/>
          </a:bodyPr>
          <a:lstStyle>
            <a:lvl1pPr algn="just">
              <a:lnSpc>
                <a:spcPct val="140000"/>
              </a:lnSpc>
              <a:defRPr sz="1600">
                <a:latin typeface="Arial" panose="020B0604020202020204"/>
                <a:ea typeface="Arial" panose="020B0604020202020204"/>
                <a:cs typeface="Arial" panose="020B0604020202020204"/>
                <a:sym typeface="Arial" panose="020B0604020202020204"/>
              </a:defRPr>
            </a:lvl1pPr>
          </a:lstStyle>
          <a:p>
            <a:pPr marL="0" marR="0" lvl="0" indent="0" algn="just" rtl="0">
              <a:lnSpc>
                <a:spcPct val="100000"/>
              </a:lnSpc>
              <a:spcBef>
                <a:spcPts val="0"/>
              </a:spcBef>
              <a:spcAft>
                <a:spcPts val="0"/>
              </a:spcAft>
              <a:buClr>
                <a:schemeClr val="dk1"/>
              </a:buClr>
              <a:buSzPts val="4000"/>
              <a:buFont typeface="Helvetica Neue" panose="020B0604020202020204"/>
              <a:buNone/>
            </a:pPr>
            <a:endParaRPr sz="4800" b="0" i="0" u="none" strike="noStrike" cap="none" dirty="0">
              <a:solidFill>
                <a:srgbClr val="491569"/>
              </a:solidFill>
              <a:latin typeface="Arial" panose="020B0604020202020204" pitchFamily="34" charset="0"/>
              <a:ea typeface="Helvetica Neue" panose="020B0604020202020204"/>
              <a:cs typeface="Arial" panose="020B0604020202020204" pitchFamily="34" charset="0"/>
              <a:sym typeface="Helvetica Neue" panose="020B0604020202020204"/>
            </a:endParaRPr>
          </a:p>
        </p:txBody>
      </p:sp>
      <p:sp>
        <p:nvSpPr>
          <p:cNvPr id="11" name="Rectangle 7"/>
          <p:cNvSpPr txBox="1"/>
          <p:nvPr/>
        </p:nvSpPr>
        <p:spPr>
          <a:xfrm>
            <a:off x="2422525" y="400050"/>
            <a:ext cx="29076015" cy="2614930"/>
          </a:xfrm>
          <a:prstGeom prst="rect">
            <a:avLst/>
          </a:prstGeom>
          <a:ln w="12700">
            <a:miter lim="400000"/>
          </a:ln>
        </p:spPr>
        <p:txBody>
          <a:bodyPr wrap="square" lIns="0" tIns="0" rIns="0" bIns="0" anchor="ctr">
            <a:noAutofit/>
          </a:bodyPr>
          <a:lstStyle>
            <a:lvl1pPr algn="l">
              <a:defRPr sz="3200" b="1">
                <a:latin typeface="Arial" panose="020B0604020202020204"/>
                <a:ea typeface="Arial" panose="020B0604020202020204"/>
                <a:cs typeface="Arial" panose="020B0604020202020204"/>
                <a:sym typeface="Arial" panose="020B0604020202020204"/>
              </a:defRPr>
            </a:lvl1pPr>
          </a:lstStyle>
          <a:p>
            <a:r>
              <a:rPr lang="en-US" sz="6000" dirty="0">
                <a:solidFill>
                  <a:srgbClr val="491569"/>
                </a:solidFill>
                <a:latin typeface="Arial" panose="020B0604020202020204" pitchFamily="34" charset="0"/>
                <a:ea typeface="Helvetica Neue" panose="020B0604020202020204"/>
                <a:cs typeface="Arial" panose="020B0604020202020204" pitchFamily="34" charset="0"/>
                <a:sym typeface="Helvetica Neue" panose="020B0604020202020204"/>
              </a:rPr>
              <a:t>Diet</a:t>
            </a:r>
            <a:r>
              <a:rPr sz="6000" dirty="0">
                <a:solidFill>
                  <a:srgbClr val="491569"/>
                </a:solidFill>
                <a:latin typeface="Arial" panose="020B0604020202020204" pitchFamily="34" charset="0"/>
                <a:ea typeface="Helvetica Neue" panose="020B0604020202020204"/>
                <a:cs typeface="Arial" panose="020B0604020202020204" pitchFamily="34" charset="0"/>
                <a:sym typeface="Helvetica Neue" panose="020B0604020202020204"/>
              </a:rPr>
              <a:t> intakes and implications on micronutrient adeq</a:t>
            </a:r>
            <a:r>
              <a:rPr lang="en-US" sz="6000" dirty="0">
                <a:solidFill>
                  <a:srgbClr val="491569"/>
                </a:solidFill>
                <a:latin typeface="Arial" panose="020B0604020202020204" pitchFamily="34" charset="0"/>
                <a:ea typeface="Helvetica Neue" panose="020B0604020202020204"/>
                <a:cs typeface="Arial" panose="020B0604020202020204" pitchFamily="34" charset="0"/>
                <a:sym typeface="Helvetica Neue" panose="020B0604020202020204"/>
              </a:rPr>
              <a:t>u</a:t>
            </a:r>
            <a:r>
              <a:rPr sz="6000" dirty="0">
                <a:solidFill>
                  <a:srgbClr val="491569"/>
                </a:solidFill>
                <a:latin typeface="Arial" panose="020B0604020202020204" pitchFamily="34" charset="0"/>
                <a:ea typeface="Helvetica Neue" panose="020B0604020202020204"/>
                <a:cs typeface="Arial" panose="020B0604020202020204" pitchFamily="34" charset="0"/>
                <a:sym typeface="Helvetica Neue" panose="020B0604020202020204"/>
              </a:rPr>
              <a:t>acy among pastoralist communities in </a:t>
            </a:r>
            <a:r>
              <a:rPr lang="en-US" sz="6000" dirty="0">
                <a:solidFill>
                  <a:srgbClr val="491569"/>
                </a:solidFill>
                <a:latin typeface="Arial" panose="020B0604020202020204" pitchFamily="34" charset="0"/>
                <a:ea typeface="Helvetica Neue" panose="020B0604020202020204"/>
                <a:cs typeface="Arial" panose="020B0604020202020204" pitchFamily="34" charset="0"/>
                <a:sym typeface="Helvetica Neue" panose="020B0604020202020204"/>
              </a:rPr>
              <a:t>K</a:t>
            </a:r>
            <a:r>
              <a:rPr sz="6000" dirty="0">
                <a:solidFill>
                  <a:srgbClr val="491569"/>
                </a:solidFill>
                <a:latin typeface="Arial" panose="020B0604020202020204" pitchFamily="34" charset="0"/>
                <a:ea typeface="Helvetica Neue" panose="020B0604020202020204"/>
                <a:cs typeface="Arial" panose="020B0604020202020204" pitchFamily="34" charset="0"/>
                <a:sym typeface="Helvetica Neue" panose="020B0604020202020204"/>
              </a:rPr>
              <a:t>en</a:t>
            </a:r>
            <a:r>
              <a:rPr lang="en-US" sz="6000" dirty="0">
                <a:solidFill>
                  <a:srgbClr val="491569"/>
                </a:solidFill>
                <a:latin typeface="Arial" panose="020B0604020202020204" pitchFamily="34" charset="0"/>
                <a:ea typeface="Helvetica Neue" panose="020B0604020202020204"/>
                <a:cs typeface="Arial" panose="020B0604020202020204" pitchFamily="34" charset="0"/>
                <a:sym typeface="Helvetica Neue" panose="020B0604020202020204"/>
              </a:rPr>
              <a:t>ya </a:t>
            </a:r>
          </a:p>
        </p:txBody>
      </p:sp>
      <p:sp>
        <p:nvSpPr>
          <p:cNvPr id="13" name="Rectangle 8"/>
          <p:cNvSpPr txBox="1"/>
          <p:nvPr/>
        </p:nvSpPr>
        <p:spPr>
          <a:xfrm>
            <a:off x="16960215" y="27929205"/>
            <a:ext cx="14706600" cy="984250"/>
          </a:xfrm>
          <a:prstGeom prst="rect">
            <a:avLst/>
          </a:prstGeom>
          <a:ln w="12700">
            <a:miter lim="400000"/>
          </a:ln>
        </p:spPr>
        <p:txBody>
          <a:bodyPr wrap="square" lIns="0" tIns="0" rIns="0" bIns="0">
            <a:noAutofit/>
          </a:bodyPr>
          <a:lstStyle>
            <a:lvl1pPr algn="just">
              <a:lnSpc>
                <a:spcPct val="140000"/>
              </a:lnSpc>
              <a:defRPr sz="1600">
                <a:latin typeface="Arial" panose="020B0604020202020204"/>
                <a:ea typeface="Arial" panose="020B0604020202020204"/>
                <a:cs typeface="Arial" panose="020B0604020202020204"/>
                <a:sym typeface="Arial" panose="020B0604020202020204"/>
              </a:defRPr>
            </a:lvl1pPr>
          </a:lstStyle>
          <a:p>
            <a:pPr lvl="0" algn="just">
              <a:buClr>
                <a:schemeClr val="dk1"/>
              </a:buClr>
              <a:buSzPts val="3200"/>
            </a:pPr>
            <a:endParaRPr lang="en-US" sz="6000" b="1" dirty="0">
              <a:solidFill>
                <a:srgbClr val="491569"/>
              </a:solidFill>
              <a:highlight>
                <a:srgbClr val="000000">
                  <a:alpha val="0"/>
                </a:srgbClr>
              </a:highlight>
              <a:latin typeface="Arial" panose="020B0604020202020204" pitchFamily="34" charset="0"/>
              <a:ea typeface="Helvetica Neue" panose="020B0604020202020204"/>
              <a:cs typeface="Arial" panose="020B0604020202020204" pitchFamily="34" charset="0"/>
              <a:sym typeface="Helvetica Neue" panose="020B0604020202020204"/>
            </a:endParaRPr>
          </a:p>
        </p:txBody>
      </p:sp>
      <p:sp>
        <p:nvSpPr>
          <p:cNvPr id="14" name="Rectangle"/>
          <p:cNvSpPr/>
          <p:nvPr/>
        </p:nvSpPr>
        <p:spPr>
          <a:xfrm>
            <a:off x="1274296" y="31087804"/>
            <a:ext cx="15906478" cy="8173616"/>
          </a:xfrm>
          <a:prstGeom prst="rect">
            <a:avLst/>
          </a:prstGeom>
          <a:solidFill>
            <a:schemeClr val="accent3">
              <a:lumOff val="44000"/>
            </a:schemeClr>
          </a:solidFill>
          <a:ln w="25400">
            <a:solidFill>
              <a:schemeClr val="accent1"/>
            </a:solidFill>
          </a:ln>
        </p:spPr>
        <p:txBody>
          <a:bodyPr lIns="45730" rIns="45730"/>
          <a:lstStyle/>
          <a:p>
            <a:pPr algn="ctr"/>
            <a:endParaRPr sz="8400">
              <a:latin typeface="Arial" panose="020B0604020202020204" pitchFamily="34" charset="0"/>
              <a:cs typeface="Arial" panose="020B0604020202020204" pitchFamily="34" charset="0"/>
            </a:endParaRPr>
          </a:p>
        </p:txBody>
      </p:sp>
      <p:sp>
        <p:nvSpPr>
          <p:cNvPr id="15" name="Rectangle 3"/>
          <p:cNvSpPr txBox="1"/>
          <p:nvPr/>
        </p:nvSpPr>
        <p:spPr>
          <a:xfrm>
            <a:off x="1661404" y="18768803"/>
            <a:ext cx="13440945" cy="812530"/>
          </a:xfrm>
          <a:prstGeom prst="rect">
            <a:avLst/>
          </a:prstGeom>
          <a:ln w="12700">
            <a:miter lim="400000"/>
          </a:ln>
        </p:spPr>
        <p:txBody>
          <a:bodyPr wrap="square" lIns="0" tIns="0" rIns="0" bIns="0" anchor="ctr">
            <a:spAutoFit/>
          </a:bodyPr>
          <a:lstStyle>
            <a:lvl1pPr>
              <a:lnSpc>
                <a:spcPct val="110000"/>
              </a:lnSpc>
              <a:defRPr sz="2400" b="1">
                <a:latin typeface="Arial" panose="020B0604020202020204"/>
                <a:ea typeface="Arial" panose="020B0604020202020204"/>
                <a:cs typeface="Arial" panose="020B0604020202020204"/>
                <a:sym typeface="Arial" panose="020B0604020202020204"/>
              </a:defRPr>
            </a:lvl1pPr>
          </a:lstStyle>
          <a:p>
            <a:pPr algn="ctr"/>
            <a:endParaRPr sz="4800" dirty="0">
              <a:latin typeface="Arial" panose="020B0604020202020204" pitchFamily="34" charset="0"/>
              <a:cs typeface="Arial" panose="020B0604020202020204" pitchFamily="34" charset="0"/>
            </a:endParaRPr>
          </a:p>
        </p:txBody>
      </p:sp>
      <p:sp>
        <p:nvSpPr>
          <p:cNvPr id="18" name="Rectangle 3"/>
          <p:cNvSpPr txBox="1"/>
          <p:nvPr/>
        </p:nvSpPr>
        <p:spPr>
          <a:xfrm>
            <a:off x="16960646" y="12399728"/>
            <a:ext cx="13777237" cy="749501"/>
          </a:xfrm>
          <a:prstGeom prst="rect">
            <a:avLst/>
          </a:prstGeom>
          <a:ln w="12700">
            <a:miter lim="400000"/>
          </a:ln>
        </p:spPr>
        <p:txBody>
          <a:bodyPr wrap="square" lIns="0" tIns="0" rIns="0" bIns="0" anchor="ctr">
            <a:spAutoFit/>
          </a:bodyPr>
          <a:lstStyle>
            <a:lvl1pPr>
              <a:lnSpc>
                <a:spcPct val="110000"/>
              </a:lnSpc>
              <a:defRPr sz="2400" b="1">
                <a:latin typeface="Arial" panose="020B0604020202020204"/>
                <a:ea typeface="Arial" panose="020B0604020202020204"/>
                <a:cs typeface="Arial" panose="020B0604020202020204"/>
                <a:sym typeface="Arial" panose="020B0604020202020204"/>
              </a:defRPr>
            </a:lvl1pPr>
          </a:lstStyle>
          <a:p>
            <a:pPr algn="ctr"/>
            <a:r>
              <a:rPr sz="4800" dirty="0">
                <a:latin typeface="Arial" panose="020B0604020202020204" pitchFamily="34" charset="0"/>
                <a:cs typeface="Arial" panose="020B0604020202020204" pitchFamily="34" charset="0"/>
              </a:rPr>
              <a:t>This could be a place for your </a:t>
            </a:r>
            <a:r>
              <a:rPr lang="en-US" sz="4800" dirty="0">
                <a:latin typeface="Arial" panose="020B0604020202020204" pitchFamily="34" charset="0"/>
                <a:cs typeface="Arial" panose="020B0604020202020204" pitchFamily="34" charset="0"/>
              </a:rPr>
              <a:t>p</a:t>
            </a:r>
            <a:r>
              <a:rPr lang="de-DE" sz="4800" dirty="0" err="1">
                <a:latin typeface="Arial" panose="020B0604020202020204" pitchFamily="34" charset="0"/>
                <a:cs typeface="Arial" panose="020B0604020202020204" pitchFamily="34" charset="0"/>
              </a:rPr>
              <a:t>ictures</a:t>
            </a:r>
            <a:endParaRPr sz="4800" dirty="0">
              <a:latin typeface="Arial" panose="020B0604020202020204" pitchFamily="34" charset="0"/>
              <a:cs typeface="Arial" panose="020B0604020202020204" pitchFamily="34" charset="0"/>
            </a:endParaRPr>
          </a:p>
        </p:txBody>
      </p:sp>
      <p:sp>
        <p:nvSpPr>
          <p:cNvPr id="19" name="Rectangle 8"/>
          <p:cNvSpPr txBox="1"/>
          <p:nvPr/>
        </p:nvSpPr>
        <p:spPr>
          <a:xfrm>
            <a:off x="16960646" y="5550516"/>
            <a:ext cx="13777237" cy="915700"/>
          </a:xfrm>
          <a:prstGeom prst="rect">
            <a:avLst/>
          </a:prstGeom>
          <a:ln w="12700">
            <a:miter lim="400000"/>
          </a:ln>
        </p:spPr>
        <p:txBody>
          <a:bodyPr wrap="square" lIns="0" tIns="0" rIns="0" bIns="0">
            <a:spAutoFit/>
          </a:bodyPr>
          <a:lstStyle>
            <a:lvl1pPr algn="just">
              <a:lnSpc>
                <a:spcPct val="140000"/>
              </a:lnSpc>
              <a:defRPr sz="1600">
                <a:latin typeface="Arial" panose="020B0604020202020204"/>
                <a:ea typeface="Arial" panose="020B0604020202020204"/>
                <a:cs typeface="Arial" panose="020B0604020202020204"/>
                <a:sym typeface="Arial" panose="020B0604020202020204"/>
              </a:defRPr>
            </a:lvl1pPr>
          </a:lstStyle>
          <a:p>
            <a:endParaRPr lang="en-US" sz="4800" dirty="0">
              <a:latin typeface="Arial" panose="020B0604020202020204" pitchFamily="34" charset="0"/>
              <a:cs typeface="Arial" panose="020B0604020202020204" pitchFamily="34" charset="0"/>
            </a:endParaRPr>
          </a:p>
        </p:txBody>
      </p:sp>
      <p:sp>
        <p:nvSpPr>
          <p:cNvPr id="20" name="Rectangle 2"/>
          <p:cNvSpPr txBox="1"/>
          <p:nvPr/>
        </p:nvSpPr>
        <p:spPr>
          <a:xfrm>
            <a:off x="25325705" y="40006270"/>
            <a:ext cx="5412105" cy="3192780"/>
          </a:xfrm>
          <a:prstGeom prst="rect">
            <a:avLst/>
          </a:prstGeom>
          <a:ln w="12700">
            <a:miter lim="400000"/>
          </a:ln>
        </p:spPr>
        <p:txBody>
          <a:bodyPr wrap="square" lIns="0" tIns="0" rIns="0" bIns="0" anchor="ctr">
            <a:noAutofit/>
          </a:bodyPr>
          <a:lstStyle>
            <a:lvl1pPr algn="l">
              <a:lnSpc>
                <a:spcPct val="110000"/>
              </a:lnSpc>
              <a:defRPr sz="1600" b="1">
                <a:latin typeface="Arial" panose="020B0604020202020204"/>
                <a:ea typeface="Arial" panose="020B0604020202020204"/>
                <a:cs typeface="Arial" panose="020B0604020202020204"/>
                <a:sym typeface="Arial" panose="020B0604020202020204"/>
              </a:defRPr>
            </a:lvl1pPr>
          </a:lstStyle>
          <a:p>
            <a:endParaRPr sz="2800" dirty="0">
              <a:latin typeface="Arial" panose="020B0604020202020204" pitchFamily="34" charset="0"/>
              <a:cs typeface="Arial" panose="020B0604020202020204" pitchFamily="34" charset="0"/>
            </a:endParaRPr>
          </a:p>
        </p:txBody>
      </p:sp>
      <p:sp>
        <p:nvSpPr>
          <p:cNvPr id="6" name="Text Box 5"/>
          <p:cNvSpPr txBox="1"/>
          <p:nvPr/>
        </p:nvSpPr>
        <p:spPr>
          <a:xfrm>
            <a:off x="17691100" y="6583680"/>
            <a:ext cx="13808075" cy="6924675"/>
          </a:xfrm>
          <a:prstGeom prst="rect">
            <a:avLst/>
          </a:prstGeom>
          <a:noFill/>
        </p:spPr>
        <p:txBody>
          <a:bodyPr wrap="square" rtlCol="0">
            <a:noAutofit/>
          </a:bodyPr>
          <a:lstStyle/>
          <a:p>
            <a:endParaRPr lang="en-US" sz="6000" dirty="0">
              <a:latin typeface="Arial" panose="020B0604020202020204" pitchFamily="34" charset="0"/>
              <a:cs typeface="Arial" panose="020B0604020202020204" pitchFamily="34" charset="0"/>
            </a:endParaRPr>
          </a:p>
        </p:txBody>
      </p:sp>
      <p:pic>
        <p:nvPicPr>
          <p:cNvPr id="12" name="Picture 11"/>
          <p:cNvPicPr>
            <a:picLocks noChangeAspect="1"/>
          </p:cNvPicPr>
          <p:nvPr/>
        </p:nvPicPr>
        <p:blipFill>
          <a:blip r:embed="rId3"/>
          <a:stretch>
            <a:fillRect/>
          </a:stretch>
        </p:blipFill>
        <p:spPr>
          <a:xfrm>
            <a:off x="18027015" y="15640685"/>
            <a:ext cx="13639165" cy="6707505"/>
          </a:xfrm>
          <a:prstGeom prst="rect">
            <a:avLst/>
          </a:prstGeom>
        </p:spPr>
      </p:pic>
      <p:pic>
        <p:nvPicPr>
          <p:cNvPr id="36" name="image2.jpeg"/>
          <p:cNvPicPr/>
          <p:nvPr/>
        </p:nvPicPr>
        <p:blipFill>
          <a:blip r:embed="rId4" cstate="print"/>
          <a:stretch>
            <a:fillRect/>
          </a:stretch>
        </p:blipFill>
        <p:spPr>
          <a:xfrm>
            <a:off x="18730595" y="22903180"/>
            <a:ext cx="11430000" cy="4323715"/>
          </a:xfrm>
          <a:prstGeom prst="rect">
            <a:avLst/>
          </a:prstGeom>
        </p:spPr>
      </p:pic>
      <p:sp>
        <p:nvSpPr>
          <p:cNvPr id="21" name="Rounded Rectangle 20"/>
          <p:cNvSpPr/>
          <p:nvPr/>
        </p:nvSpPr>
        <p:spPr>
          <a:xfrm>
            <a:off x="19403695" y="27772995"/>
            <a:ext cx="9760585" cy="658495"/>
          </a:xfrm>
          <a:prstGeom prst="roundRect">
            <a:avLst/>
          </a:prstGeom>
          <a:solidFill>
            <a:schemeClr val="accent4">
              <a:lumMod val="75000"/>
            </a:schemeClr>
          </a:solidFill>
          <a:ln w="25400" cap="flat" cmpd="sng" algn="ctr">
            <a:solidFill>
              <a:srgbClr val="DDDDDD">
                <a:shade val="50000"/>
              </a:srgbClr>
            </a:solidFill>
            <a:prstDash val="solid"/>
          </a:ln>
          <a:effectLst/>
        </p:spPr>
        <p:txBody>
          <a:bodyPr rtlCol="0" anchor="ctr"/>
          <a:lstStyle/>
          <a:p>
            <a:pPr algn="ctr">
              <a:lnSpc>
                <a:spcPct val="100000"/>
              </a:lnSpc>
            </a:pPr>
            <a:r>
              <a:rPr lang="en-US" sz="2000" dirty="0">
                <a:latin typeface="Arial" panose="020B0604020202020204" pitchFamily="34" charset="0"/>
                <a:cs typeface="Arial" panose="020B0604020202020204" pitchFamily="34" charset="0"/>
              </a:rPr>
              <a:t>Prevalence Categories of HDDS status by year across the five counties</a:t>
            </a:r>
          </a:p>
        </p:txBody>
      </p:sp>
      <p:graphicFrame>
        <p:nvGraphicFramePr>
          <p:cNvPr id="22" name="Table 21"/>
          <p:cNvGraphicFramePr>
            <a:graphicFrameLocks noGrp="1"/>
          </p:cNvGraphicFramePr>
          <p:nvPr>
            <p:extLst>
              <p:ext uri="{D42A27DB-BD31-4B8C-83A1-F6EECF244321}">
                <p14:modId xmlns:p14="http://schemas.microsoft.com/office/powerpoint/2010/main" val="1012215842"/>
              </p:ext>
            </p:extLst>
          </p:nvPr>
        </p:nvGraphicFramePr>
        <p:xfrm>
          <a:off x="1248937" y="30365551"/>
          <a:ext cx="16534006" cy="8895980"/>
        </p:xfrm>
        <a:graphic>
          <a:graphicData uri="http://schemas.openxmlformats.org/drawingml/2006/table">
            <a:tbl>
              <a:tblPr firstRow="1" firstCol="1" bandRow="1">
                <a:tableStyleId>{7DF18680-E054-41AD-8BC1-D1AEF772440D}</a:tableStyleId>
              </a:tblPr>
              <a:tblGrid>
                <a:gridCol w="4934051">
                  <a:extLst>
                    <a:ext uri="{9D8B030D-6E8A-4147-A177-3AD203B41FA5}">
                      <a16:colId xmlns:a16="http://schemas.microsoft.com/office/drawing/2014/main" val="20000"/>
                    </a:ext>
                  </a:extLst>
                </a:gridCol>
                <a:gridCol w="4745207">
                  <a:extLst>
                    <a:ext uri="{9D8B030D-6E8A-4147-A177-3AD203B41FA5}">
                      <a16:colId xmlns:a16="http://schemas.microsoft.com/office/drawing/2014/main" val="20001"/>
                    </a:ext>
                  </a:extLst>
                </a:gridCol>
                <a:gridCol w="1096010">
                  <a:extLst>
                    <a:ext uri="{9D8B030D-6E8A-4147-A177-3AD203B41FA5}">
                      <a16:colId xmlns:a16="http://schemas.microsoft.com/office/drawing/2014/main" val="20002"/>
                    </a:ext>
                  </a:extLst>
                </a:gridCol>
                <a:gridCol w="2261272">
                  <a:extLst>
                    <a:ext uri="{9D8B030D-6E8A-4147-A177-3AD203B41FA5}">
                      <a16:colId xmlns:a16="http://schemas.microsoft.com/office/drawing/2014/main" val="20003"/>
                    </a:ext>
                  </a:extLst>
                </a:gridCol>
                <a:gridCol w="1466672">
                  <a:extLst>
                    <a:ext uri="{9D8B030D-6E8A-4147-A177-3AD203B41FA5}">
                      <a16:colId xmlns:a16="http://schemas.microsoft.com/office/drawing/2014/main" val="20004"/>
                    </a:ext>
                  </a:extLst>
                </a:gridCol>
                <a:gridCol w="2030794">
                  <a:extLst>
                    <a:ext uri="{9D8B030D-6E8A-4147-A177-3AD203B41FA5}">
                      <a16:colId xmlns:a16="http://schemas.microsoft.com/office/drawing/2014/main" val="20005"/>
                    </a:ext>
                  </a:extLst>
                </a:gridCol>
              </a:tblGrid>
              <a:tr h="786484">
                <a:tc>
                  <a:txBody>
                    <a:bodyPr/>
                    <a:lstStyle/>
                    <a:p>
                      <a:r>
                        <a:rPr lang="en-GB" sz="3600" dirty="0">
                          <a:solidFill>
                            <a:schemeClr val="tx1"/>
                          </a:solidFill>
                          <a:effectLst/>
                        </a:rPr>
                        <a:t>Variable</a:t>
                      </a:r>
                      <a:endParaRPr lang="en-GB" sz="36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solidFill>
                      <a:srgbClr val="B8C866"/>
                    </a:solidFill>
                  </a:tcPr>
                </a:tc>
                <a:tc>
                  <a:txBody>
                    <a:bodyPr/>
                    <a:lstStyle/>
                    <a:p>
                      <a:r>
                        <a:rPr lang="en-GB" sz="3600" dirty="0">
                          <a:solidFill>
                            <a:schemeClr val="tx1"/>
                          </a:solidFill>
                          <a:effectLst/>
                        </a:rPr>
                        <a:t>Level </a:t>
                      </a:r>
                      <a:endParaRPr lang="en-GB" sz="36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solidFill>
                      <a:srgbClr val="B8C866"/>
                    </a:solidFill>
                  </a:tcPr>
                </a:tc>
                <a:tc>
                  <a:txBody>
                    <a:bodyPr/>
                    <a:lstStyle/>
                    <a:p>
                      <a:r>
                        <a:rPr lang="en-US" sz="3600" dirty="0">
                          <a:solidFill>
                            <a:schemeClr val="tx1"/>
                          </a:solidFill>
                          <a:effectLst/>
                        </a:rPr>
                        <a:t>ℬ</a:t>
                      </a:r>
                      <a:endParaRPr lang="en-US" sz="3600" dirty="0">
                        <a:solidFill>
                          <a:schemeClr val="tx1"/>
                        </a:solidFill>
                        <a:effectLst/>
                        <a:latin typeface="Arial" panose="020B0604020202020204" pitchFamily="34" charset="0"/>
                        <a:ea typeface="Calibri" panose="020F0502020204030204" charset="0"/>
                        <a:cs typeface="Arial" panose="020B0604020202020204" pitchFamily="34" charset="0"/>
                      </a:endParaRPr>
                    </a:p>
                  </a:txBody>
                  <a:tcPr marL="68580" marR="68580" marT="0" marB="0" anchor="b">
                    <a:solidFill>
                      <a:srgbClr val="B8C866"/>
                    </a:solidFill>
                  </a:tcPr>
                </a:tc>
                <a:tc>
                  <a:txBody>
                    <a:bodyPr/>
                    <a:lstStyle/>
                    <a:p>
                      <a:r>
                        <a:rPr lang="en-US" sz="3600" dirty="0">
                          <a:solidFill>
                            <a:schemeClr val="tx1"/>
                          </a:solidFill>
                          <a:effectLst/>
                        </a:rPr>
                        <a:t>SD</a:t>
                      </a:r>
                      <a:endParaRPr lang="en-US" sz="36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solidFill>
                      <a:srgbClr val="B8C866"/>
                    </a:solidFill>
                  </a:tcPr>
                </a:tc>
                <a:tc>
                  <a:txBody>
                    <a:bodyPr/>
                    <a:lstStyle/>
                    <a:p>
                      <a:r>
                        <a:rPr lang="en-GB" sz="3600" dirty="0">
                          <a:solidFill>
                            <a:schemeClr val="tx1"/>
                          </a:solidFill>
                          <a:effectLst/>
                        </a:rPr>
                        <a:t>t</a:t>
                      </a:r>
                      <a:endParaRPr lang="en-GB" sz="36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solidFill>
                      <a:srgbClr val="B8C866"/>
                    </a:solidFill>
                  </a:tcPr>
                </a:tc>
                <a:tc>
                  <a:txBody>
                    <a:bodyPr/>
                    <a:lstStyle/>
                    <a:p>
                      <a:r>
                        <a:rPr lang="en-US" sz="3600" dirty="0">
                          <a:solidFill>
                            <a:schemeClr val="tx1"/>
                          </a:solidFill>
                          <a:effectLst/>
                        </a:rPr>
                        <a:t>P</a:t>
                      </a:r>
                      <a:endParaRPr lang="en-US" sz="36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solidFill>
                      <a:srgbClr val="B8C866"/>
                    </a:solidFill>
                  </a:tcPr>
                </a:tc>
                <a:extLst>
                  <a:ext uri="{0D108BD9-81ED-4DB2-BD59-A6C34878D82A}">
                    <a16:rowId xmlns:a16="http://schemas.microsoft.com/office/drawing/2014/main" val="10000"/>
                  </a:ext>
                </a:extLst>
              </a:tr>
              <a:tr h="785575">
                <a:tc>
                  <a:txBody>
                    <a:bodyPr/>
                    <a:lstStyle/>
                    <a:p>
                      <a:r>
                        <a:rPr lang="en-US" sz="3600" dirty="0">
                          <a:solidFill>
                            <a:schemeClr val="tx1"/>
                          </a:solidFill>
                          <a:effectLst/>
                        </a:rPr>
                        <a:t>Intercept</a:t>
                      </a:r>
                      <a:endParaRPr lang="en-US" sz="36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solidFill>
                      <a:srgbClr val="B8C866"/>
                    </a:solidFill>
                  </a:tcPr>
                </a:tc>
                <a:tc>
                  <a:txBody>
                    <a:bodyPr/>
                    <a:lstStyle/>
                    <a:p>
                      <a:endParaRPr lang="en-US" sz="3200" dirty="0">
                        <a:solidFill>
                          <a:srgbClr val="000000"/>
                        </a:solidFill>
                        <a:effectLst/>
                        <a:latin typeface="Arial" panose="020B0604020202020204" pitchFamily="34" charset="0"/>
                        <a:cs typeface="Arial" panose="020B0604020202020204" pitchFamily="34" charset="0"/>
                      </a:endParaRPr>
                    </a:p>
                  </a:txBody>
                  <a:tcPr marL="68580" marR="68580" marT="0" marB="0" anchor="b">
                    <a:solidFill>
                      <a:srgbClr val="B8C866"/>
                    </a:solidFill>
                  </a:tcPr>
                </a:tc>
                <a:tc>
                  <a:txBody>
                    <a:bodyPr/>
                    <a:lstStyle/>
                    <a:p>
                      <a:pPr algn="r"/>
                      <a:r>
                        <a:rPr lang="en-US" sz="3200" dirty="0">
                          <a:effectLst/>
                        </a:rPr>
                        <a:t>7.37</a:t>
                      </a:r>
                      <a:endParaRPr lang="en-US" sz="3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solidFill>
                      <a:srgbClr val="B8C866"/>
                    </a:solidFill>
                  </a:tcPr>
                </a:tc>
                <a:tc>
                  <a:txBody>
                    <a:bodyPr/>
                    <a:lstStyle/>
                    <a:p>
                      <a:pPr algn="r"/>
                      <a:r>
                        <a:rPr lang="en-US" sz="3200">
                          <a:effectLst/>
                        </a:rPr>
                        <a:t>0.20</a:t>
                      </a:r>
                      <a:endParaRPr lang="en-US" sz="320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solidFill>
                      <a:srgbClr val="B8C866"/>
                    </a:solidFill>
                  </a:tcPr>
                </a:tc>
                <a:tc>
                  <a:txBody>
                    <a:bodyPr/>
                    <a:lstStyle/>
                    <a:p>
                      <a:pPr algn="r"/>
                      <a:r>
                        <a:rPr lang="en-US" sz="3200" dirty="0">
                          <a:effectLst/>
                        </a:rPr>
                        <a:t>37.66</a:t>
                      </a:r>
                      <a:endParaRPr lang="en-US" sz="3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solidFill>
                      <a:srgbClr val="B8C866"/>
                    </a:solidFill>
                  </a:tcPr>
                </a:tc>
                <a:tc>
                  <a:txBody>
                    <a:bodyPr/>
                    <a:lstStyle/>
                    <a:p>
                      <a:pPr algn="r"/>
                      <a:r>
                        <a:rPr lang="en-US" sz="3200" dirty="0">
                          <a:effectLst/>
                        </a:rPr>
                        <a:t>0.00</a:t>
                      </a:r>
                      <a:endParaRPr lang="en-US" sz="3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solidFill>
                      <a:srgbClr val="B8C866"/>
                    </a:solidFill>
                  </a:tcPr>
                </a:tc>
                <a:extLst>
                  <a:ext uri="{0D108BD9-81ED-4DB2-BD59-A6C34878D82A}">
                    <a16:rowId xmlns:a16="http://schemas.microsoft.com/office/drawing/2014/main" val="10001"/>
                  </a:ext>
                </a:extLst>
              </a:tr>
              <a:tr h="1282924">
                <a:tc>
                  <a:txBody>
                    <a:bodyPr/>
                    <a:lstStyle/>
                    <a:p>
                      <a:r>
                        <a:rPr lang="en-US" sz="3600" dirty="0">
                          <a:solidFill>
                            <a:schemeClr val="tx1"/>
                          </a:solidFill>
                          <a:effectLst/>
                        </a:rPr>
                        <a:t>Age</a:t>
                      </a:r>
                      <a:r>
                        <a:rPr lang="en-GB" sz="3600" dirty="0">
                          <a:solidFill>
                            <a:schemeClr val="tx1"/>
                          </a:solidFill>
                          <a:effectLst/>
                        </a:rPr>
                        <a:t> of the household head</a:t>
                      </a:r>
                      <a:endParaRPr lang="en-US" sz="3600" dirty="0">
                        <a:solidFill>
                          <a:schemeClr val="tx1"/>
                        </a:solidFill>
                        <a:effectLst/>
                        <a:latin typeface="Arial" panose="020B0604020202020204" pitchFamily="34" charset="0"/>
                        <a:ea typeface="Calibri" panose="020F0502020204030204" charset="0"/>
                        <a:cs typeface="Arial" panose="020B0604020202020204" pitchFamily="34" charset="0"/>
                      </a:endParaRPr>
                    </a:p>
                  </a:txBody>
                  <a:tcPr marL="68580" marR="68580" marT="0" marB="0" anchor="b">
                    <a:solidFill>
                      <a:srgbClr val="B8C866"/>
                    </a:solidFill>
                  </a:tcPr>
                </a:tc>
                <a:tc>
                  <a:txBody>
                    <a:bodyPr/>
                    <a:lstStyle/>
                    <a:p>
                      <a:endParaRPr lang="en-US" sz="3200" dirty="0">
                        <a:solidFill>
                          <a:srgbClr val="000000"/>
                        </a:solidFill>
                        <a:effectLst/>
                        <a:latin typeface="Arial" panose="020B0604020202020204" pitchFamily="34" charset="0"/>
                        <a:cs typeface="Arial" panose="020B0604020202020204" pitchFamily="34" charset="0"/>
                      </a:endParaRPr>
                    </a:p>
                  </a:txBody>
                  <a:tcPr marL="68580" marR="68580" marT="0" marB="0" anchor="b">
                    <a:solidFill>
                      <a:srgbClr val="B8C866"/>
                    </a:solidFill>
                  </a:tcPr>
                </a:tc>
                <a:tc>
                  <a:txBody>
                    <a:bodyPr/>
                    <a:lstStyle/>
                    <a:p>
                      <a:pPr algn="r"/>
                      <a:r>
                        <a:rPr lang="en-US" sz="3200" dirty="0">
                          <a:effectLst/>
                        </a:rPr>
                        <a:t>-0.01</a:t>
                      </a:r>
                      <a:endParaRPr lang="en-US" sz="3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solidFill>
                      <a:srgbClr val="B8C866"/>
                    </a:solidFill>
                  </a:tcPr>
                </a:tc>
                <a:tc>
                  <a:txBody>
                    <a:bodyPr/>
                    <a:lstStyle/>
                    <a:p>
                      <a:pPr algn="r"/>
                      <a:r>
                        <a:rPr lang="en-US" sz="3200" dirty="0">
                          <a:effectLst/>
                        </a:rPr>
                        <a:t>0.00</a:t>
                      </a:r>
                      <a:endParaRPr lang="en-US" sz="3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solidFill>
                      <a:srgbClr val="B8C866"/>
                    </a:solidFill>
                  </a:tcPr>
                </a:tc>
                <a:tc>
                  <a:txBody>
                    <a:bodyPr/>
                    <a:lstStyle/>
                    <a:p>
                      <a:pPr algn="r"/>
                      <a:r>
                        <a:rPr lang="en-US" sz="3200" dirty="0">
                          <a:effectLst/>
                        </a:rPr>
                        <a:t>-3.59</a:t>
                      </a:r>
                      <a:endParaRPr lang="en-US" sz="3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solidFill>
                      <a:srgbClr val="B8C866"/>
                    </a:solidFill>
                  </a:tcPr>
                </a:tc>
                <a:tc>
                  <a:txBody>
                    <a:bodyPr/>
                    <a:lstStyle/>
                    <a:p>
                      <a:pPr algn="r"/>
                      <a:r>
                        <a:rPr lang="en-US" sz="3200">
                          <a:effectLst/>
                        </a:rPr>
                        <a:t>0.00</a:t>
                      </a:r>
                      <a:endParaRPr lang="en-US" sz="320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solidFill>
                      <a:srgbClr val="B8C866"/>
                    </a:solidFill>
                  </a:tcPr>
                </a:tc>
                <a:extLst>
                  <a:ext uri="{0D108BD9-81ED-4DB2-BD59-A6C34878D82A}">
                    <a16:rowId xmlns:a16="http://schemas.microsoft.com/office/drawing/2014/main" val="10002"/>
                  </a:ext>
                </a:extLst>
              </a:tr>
              <a:tr h="787396">
                <a:tc rowSpan="2">
                  <a:txBody>
                    <a:bodyPr/>
                    <a:lstStyle/>
                    <a:p>
                      <a:r>
                        <a:rPr lang="en-GB" sz="3600" dirty="0">
                          <a:solidFill>
                            <a:schemeClr val="tx1"/>
                          </a:solidFill>
                          <a:effectLst/>
                        </a:rPr>
                        <a:t>Livestock species </a:t>
                      </a:r>
                      <a:endParaRPr lang="en-GB" sz="36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r>
                        <a:rPr lang="en-US" sz="3600" dirty="0">
                          <a:solidFill>
                            <a:schemeClr val="tx1"/>
                          </a:solidFill>
                          <a:effectLst/>
                        </a:rPr>
                        <a:t> </a:t>
                      </a:r>
                      <a:endParaRPr lang="en-US" sz="36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solidFill>
                      <a:srgbClr val="B8C866"/>
                    </a:solidFill>
                  </a:tcPr>
                </a:tc>
                <a:tc>
                  <a:txBody>
                    <a:bodyPr/>
                    <a:lstStyle/>
                    <a:p>
                      <a:r>
                        <a:rPr lang="en-GB" sz="3200" dirty="0">
                          <a:effectLst/>
                        </a:rPr>
                        <a:t>S</a:t>
                      </a:r>
                      <a:r>
                        <a:rPr lang="en-US" sz="3200" dirty="0" err="1">
                          <a:effectLst/>
                        </a:rPr>
                        <a:t>pecies</a:t>
                      </a:r>
                      <a:r>
                        <a:rPr lang="en-US" sz="3200" dirty="0">
                          <a:effectLst/>
                        </a:rPr>
                        <a:t> diversity</a:t>
                      </a:r>
                      <a:endParaRPr lang="en-US" sz="3200" dirty="0">
                        <a:solidFill>
                          <a:srgbClr val="000000"/>
                        </a:solidFill>
                        <a:effectLst/>
                        <a:latin typeface="Arial" panose="020B0604020202020204" pitchFamily="34" charset="0"/>
                        <a:ea typeface="Calibri" panose="020F0502020204030204" charset="0"/>
                        <a:cs typeface="Arial" panose="020B0604020202020204" pitchFamily="34" charset="0"/>
                      </a:endParaRPr>
                    </a:p>
                  </a:txBody>
                  <a:tcPr marL="68580" marR="68580" marT="0" marB="0" anchor="b">
                    <a:solidFill>
                      <a:srgbClr val="B8C866"/>
                    </a:solidFill>
                  </a:tcPr>
                </a:tc>
                <a:tc>
                  <a:txBody>
                    <a:bodyPr/>
                    <a:lstStyle/>
                    <a:p>
                      <a:pPr algn="r"/>
                      <a:r>
                        <a:rPr lang="en-US" sz="3200" dirty="0">
                          <a:effectLst/>
                        </a:rPr>
                        <a:t>0.84</a:t>
                      </a:r>
                      <a:endParaRPr lang="en-US" sz="3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solidFill>
                      <a:srgbClr val="B8C866"/>
                    </a:solidFill>
                  </a:tcPr>
                </a:tc>
                <a:tc>
                  <a:txBody>
                    <a:bodyPr/>
                    <a:lstStyle/>
                    <a:p>
                      <a:pPr algn="r"/>
                      <a:r>
                        <a:rPr lang="en-US" sz="3200" dirty="0">
                          <a:effectLst/>
                        </a:rPr>
                        <a:t>0.15</a:t>
                      </a:r>
                      <a:endParaRPr lang="en-US" sz="3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solidFill>
                      <a:srgbClr val="B8C866"/>
                    </a:solidFill>
                  </a:tcPr>
                </a:tc>
                <a:tc>
                  <a:txBody>
                    <a:bodyPr/>
                    <a:lstStyle/>
                    <a:p>
                      <a:pPr algn="r"/>
                      <a:r>
                        <a:rPr lang="en-US" sz="3200">
                          <a:effectLst/>
                        </a:rPr>
                        <a:t>5.42</a:t>
                      </a:r>
                      <a:endParaRPr lang="en-US" sz="320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solidFill>
                      <a:srgbClr val="B8C866"/>
                    </a:solidFill>
                  </a:tcPr>
                </a:tc>
                <a:tc>
                  <a:txBody>
                    <a:bodyPr/>
                    <a:lstStyle/>
                    <a:p>
                      <a:pPr algn="r"/>
                      <a:r>
                        <a:rPr lang="en-US" sz="3200" dirty="0">
                          <a:effectLst/>
                        </a:rPr>
                        <a:t>0.00</a:t>
                      </a:r>
                      <a:endParaRPr lang="en-US" sz="3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solidFill>
                      <a:srgbClr val="B8C866"/>
                    </a:solidFill>
                  </a:tcPr>
                </a:tc>
                <a:extLst>
                  <a:ext uri="{0D108BD9-81ED-4DB2-BD59-A6C34878D82A}">
                    <a16:rowId xmlns:a16="http://schemas.microsoft.com/office/drawing/2014/main" val="10003"/>
                  </a:ext>
                </a:extLst>
              </a:tr>
              <a:tr h="920895">
                <a:tc vMerge="1">
                  <a:txBody>
                    <a:bodyPr/>
                    <a:lstStyle/>
                    <a:p>
                      <a:endParaRPr lang="en-US"/>
                    </a:p>
                  </a:txBody>
                  <a:tcPr marL="68580" marR="68580" marT="0" marB="0" anchor="b"/>
                </a:tc>
                <a:tc>
                  <a:txBody>
                    <a:bodyPr/>
                    <a:lstStyle/>
                    <a:p>
                      <a:r>
                        <a:rPr lang="en-US" sz="3200" dirty="0">
                          <a:effectLst/>
                        </a:rPr>
                        <a:t>Species </a:t>
                      </a:r>
                      <a:r>
                        <a:rPr lang="en-GB" sz="3200" dirty="0">
                          <a:effectLst/>
                        </a:rPr>
                        <a:t>diversity</a:t>
                      </a:r>
                      <a:r>
                        <a:rPr lang="en-GB" sz="3200" baseline="30000" dirty="0">
                          <a:effectLst/>
                        </a:rPr>
                        <a:t>2</a:t>
                      </a:r>
                      <a:endParaRPr lang="en-US" sz="3200" dirty="0">
                        <a:solidFill>
                          <a:srgbClr val="000000"/>
                        </a:solidFill>
                        <a:effectLst/>
                        <a:latin typeface="Arial" panose="020B0604020202020204" pitchFamily="34" charset="0"/>
                        <a:ea typeface="Calibri" panose="020F0502020204030204" charset="0"/>
                        <a:cs typeface="Arial" panose="020B0604020202020204" pitchFamily="34" charset="0"/>
                      </a:endParaRPr>
                    </a:p>
                  </a:txBody>
                  <a:tcPr marL="68580" marR="68580" marT="0" marB="0" anchor="b">
                    <a:solidFill>
                      <a:srgbClr val="B8C866"/>
                    </a:solidFill>
                  </a:tcPr>
                </a:tc>
                <a:tc>
                  <a:txBody>
                    <a:bodyPr/>
                    <a:lstStyle/>
                    <a:p>
                      <a:pPr algn="r"/>
                      <a:r>
                        <a:rPr lang="en-US" sz="3200" dirty="0">
                          <a:effectLst/>
                        </a:rPr>
                        <a:t>-0.26</a:t>
                      </a:r>
                      <a:endParaRPr lang="en-US" sz="3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solidFill>
                      <a:srgbClr val="B8C866"/>
                    </a:solidFill>
                  </a:tcPr>
                </a:tc>
                <a:tc>
                  <a:txBody>
                    <a:bodyPr/>
                    <a:lstStyle/>
                    <a:p>
                      <a:pPr algn="r"/>
                      <a:r>
                        <a:rPr lang="en-US" sz="3200" dirty="0">
                          <a:effectLst/>
                        </a:rPr>
                        <a:t>0.06</a:t>
                      </a:r>
                      <a:endParaRPr lang="en-US" sz="3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solidFill>
                      <a:srgbClr val="B8C866"/>
                    </a:solidFill>
                  </a:tcPr>
                </a:tc>
                <a:tc>
                  <a:txBody>
                    <a:bodyPr/>
                    <a:lstStyle/>
                    <a:p>
                      <a:pPr algn="r"/>
                      <a:r>
                        <a:rPr lang="en-US" sz="3200" dirty="0">
                          <a:effectLst/>
                        </a:rPr>
                        <a:t>-4.15</a:t>
                      </a:r>
                      <a:endParaRPr lang="en-US" sz="3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solidFill>
                      <a:srgbClr val="B8C866"/>
                    </a:solidFill>
                  </a:tcPr>
                </a:tc>
                <a:tc>
                  <a:txBody>
                    <a:bodyPr/>
                    <a:lstStyle/>
                    <a:p>
                      <a:pPr algn="r"/>
                      <a:r>
                        <a:rPr lang="en-US" sz="3200" dirty="0">
                          <a:effectLst/>
                        </a:rPr>
                        <a:t>0.00</a:t>
                      </a:r>
                      <a:endParaRPr lang="en-US" sz="3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solidFill>
                      <a:srgbClr val="B8C866"/>
                    </a:solidFill>
                  </a:tcPr>
                </a:tc>
                <a:extLst>
                  <a:ext uri="{0D108BD9-81ED-4DB2-BD59-A6C34878D82A}">
                    <a16:rowId xmlns:a16="http://schemas.microsoft.com/office/drawing/2014/main" val="10004"/>
                  </a:ext>
                </a:extLst>
              </a:tr>
              <a:tr h="1186660">
                <a:tc>
                  <a:txBody>
                    <a:bodyPr/>
                    <a:lstStyle/>
                    <a:p>
                      <a:r>
                        <a:rPr lang="en-US" sz="3600" dirty="0">
                          <a:solidFill>
                            <a:schemeClr val="tx1"/>
                          </a:solidFill>
                          <a:effectLst/>
                        </a:rPr>
                        <a:t>Total number of livestock</a:t>
                      </a:r>
                      <a:r>
                        <a:rPr lang="en-GB" sz="3600" baseline="30000" dirty="0">
                          <a:solidFill>
                            <a:schemeClr val="tx1"/>
                          </a:solidFill>
                          <a:effectLst/>
                        </a:rPr>
                        <a:t>-100</a:t>
                      </a:r>
                      <a:endParaRPr lang="en-US" sz="3600" dirty="0">
                        <a:solidFill>
                          <a:schemeClr val="tx1"/>
                        </a:solidFill>
                        <a:effectLst/>
                        <a:latin typeface="Arial" panose="020B0604020202020204" pitchFamily="34" charset="0"/>
                        <a:ea typeface="Calibri" panose="020F0502020204030204" charset="0"/>
                        <a:cs typeface="Arial" panose="020B0604020202020204" pitchFamily="34" charset="0"/>
                      </a:endParaRPr>
                    </a:p>
                  </a:txBody>
                  <a:tcPr marL="68580" marR="68580" marT="0" marB="0" anchor="b">
                    <a:solidFill>
                      <a:srgbClr val="B8C866"/>
                    </a:solidFill>
                  </a:tcPr>
                </a:tc>
                <a:tc>
                  <a:txBody>
                    <a:bodyPr/>
                    <a:lstStyle/>
                    <a:p>
                      <a:endParaRPr lang="en-US" sz="3200" dirty="0">
                        <a:solidFill>
                          <a:srgbClr val="000000"/>
                        </a:solidFill>
                        <a:effectLst/>
                        <a:latin typeface="Arial" panose="020B0604020202020204" pitchFamily="34" charset="0"/>
                        <a:cs typeface="Arial" panose="020B0604020202020204" pitchFamily="34" charset="0"/>
                      </a:endParaRPr>
                    </a:p>
                  </a:txBody>
                  <a:tcPr marL="68580" marR="68580" marT="0" marB="0" anchor="b">
                    <a:solidFill>
                      <a:srgbClr val="B8C866"/>
                    </a:solidFill>
                  </a:tcPr>
                </a:tc>
                <a:tc>
                  <a:txBody>
                    <a:bodyPr/>
                    <a:lstStyle/>
                    <a:p>
                      <a:pPr algn="r"/>
                      <a:r>
                        <a:rPr lang="en-US" sz="3200" dirty="0">
                          <a:effectLst/>
                        </a:rPr>
                        <a:t>0.34</a:t>
                      </a:r>
                      <a:endParaRPr lang="en-US" sz="3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solidFill>
                      <a:srgbClr val="B8C866"/>
                    </a:solidFill>
                  </a:tcPr>
                </a:tc>
                <a:tc>
                  <a:txBody>
                    <a:bodyPr/>
                    <a:lstStyle/>
                    <a:p>
                      <a:pPr algn="r"/>
                      <a:r>
                        <a:rPr lang="en-US" sz="3200">
                          <a:effectLst/>
                        </a:rPr>
                        <a:t>0.12</a:t>
                      </a:r>
                      <a:endParaRPr lang="en-US" sz="320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solidFill>
                      <a:srgbClr val="B8C866"/>
                    </a:solidFill>
                  </a:tcPr>
                </a:tc>
                <a:tc>
                  <a:txBody>
                    <a:bodyPr/>
                    <a:lstStyle/>
                    <a:p>
                      <a:pPr algn="r"/>
                      <a:r>
                        <a:rPr lang="en-US" sz="3200" dirty="0">
                          <a:effectLst/>
                        </a:rPr>
                        <a:t>2.75</a:t>
                      </a:r>
                      <a:endParaRPr lang="en-US" sz="3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solidFill>
                      <a:srgbClr val="B8C866"/>
                    </a:solidFill>
                  </a:tcPr>
                </a:tc>
                <a:tc>
                  <a:txBody>
                    <a:bodyPr/>
                    <a:lstStyle/>
                    <a:p>
                      <a:pPr algn="r"/>
                      <a:r>
                        <a:rPr lang="en-US" sz="3200">
                          <a:effectLst/>
                        </a:rPr>
                        <a:t>0.01</a:t>
                      </a:r>
                      <a:endParaRPr lang="en-US" sz="320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solidFill>
                      <a:srgbClr val="B8C866"/>
                    </a:solidFill>
                  </a:tcPr>
                </a:tc>
                <a:extLst>
                  <a:ext uri="{0D108BD9-81ED-4DB2-BD59-A6C34878D82A}">
                    <a16:rowId xmlns:a16="http://schemas.microsoft.com/office/drawing/2014/main" val="10005"/>
                  </a:ext>
                </a:extLst>
              </a:tr>
              <a:tr h="787396">
                <a:tc rowSpan="4">
                  <a:txBody>
                    <a:bodyPr/>
                    <a:lstStyle/>
                    <a:p>
                      <a:r>
                        <a:rPr lang="en-GB" sz="3600" dirty="0">
                          <a:solidFill>
                            <a:schemeClr val="tx1"/>
                          </a:solidFill>
                          <a:effectLst/>
                        </a:rPr>
                        <a:t>Agro-ecological zone </a:t>
                      </a:r>
                      <a:endParaRPr lang="en-GB" sz="36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r>
                        <a:rPr lang="en-US" sz="3600" dirty="0">
                          <a:solidFill>
                            <a:schemeClr val="tx1"/>
                          </a:solidFill>
                          <a:effectLst/>
                        </a:rPr>
                        <a:t> </a:t>
                      </a:r>
                      <a:endParaRPr lang="en-US" sz="36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r>
                        <a:rPr lang="en-US" sz="3600" dirty="0">
                          <a:solidFill>
                            <a:schemeClr val="tx1"/>
                          </a:solidFill>
                          <a:effectLst/>
                        </a:rPr>
                        <a:t> </a:t>
                      </a:r>
                      <a:endParaRPr lang="en-US" sz="36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p>
                      <a:r>
                        <a:rPr lang="en-US" sz="3600" dirty="0">
                          <a:solidFill>
                            <a:schemeClr val="tx1"/>
                          </a:solidFill>
                          <a:effectLst/>
                        </a:rPr>
                        <a:t> </a:t>
                      </a:r>
                      <a:endParaRPr lang="en-US" sz="36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solidFill>
                      <a:srgbClr val="B8C866"/>
                    </a:solidFill>
                  </a:tcPr>
                </a:tc>
                <a:tc>
                  <a:txBody>
                    <a:bodyPr/>
                    <a:lstStyle/>
                    <a:p>
                      <a:r>
                        <a:rPr lang="en-US" sz="3200" dirty="0">
                          <a:effectLst/>
                        </a:rPr>
                        <a:t>High to medium potential </a:t>
                      </a:r>
                      <a:endParaRPr lang="en-US" sz="3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solidFill>
                      <a:srgbClr val="B8C866"/>
                    </a:solidFill>
                  </a:tcPr>
                </a:tc>
                <a:tc>
                  <a:txBody>
                    <a:bodyPr/>
                    <a:lstStyle/>
                    <a:p>
                      <a:pPr algn="r"/>
                      <a:r>
                        <a:rPr lang="en-US" sz="3200" dirty="0">
                          <a:effectLst/>
                        </a:rPr>
                        <a:t>1.11</a:t>
                      </a:r>
                      <a:endParaRPr lang="en-US" sz="3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solidFill>
                      <a:srgbClr val="B8C866"/>
                    </a:solidFill>
                  </a:tcPr>
                </a:tc>
                <a:tc>
                  <a:txBody>
                    <a:bodyPr/>
                    <a:lstStyle/>
                    <a:p>
                      <a:pPr algn="r"/>
                      <a:r>
                        <a:rPr lang="en-US" sz="3200" dirty="0">
                          <a:effectLst/>
                        </a:rPr>
                        <a:t>0.50</a:t>
                      </a:r>
                      <a:endParaRPr lang="en-US" sz="3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solidFill>
                      <a:srgbClr val="B8C866"/>
                    </a:solidFill>
                  </a:tcPr>
                </a:tc>
                <a:tc>
                  <a:txBody>
                    <a:bodyPr/>
                    <a:lstStyle/>
                    <a:p>
                      <a:pPr algn="r"/>
                      <a:r>
                        <a:rPr lang="en-US" sz="3200" dirty="0">
                          <a:effectLst/>
                        </a:rPr>
                        <a:t>2.22</a:t>
                      </a:r>
                      <a:endParaRPr lang="en-US" sz="3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solidFill>
                      <a:srgbClr val="B8C866"/>
                    </a:solidFill>
                  </a:tcPr>
                </a:tc>
                <a:tc>
                  <a:txBody>
                    <a:bodyPr/>
                    <a:lstStyle/>
                    <a:p>
                      <a:pPr algn="r"/>
                      <a:r>
                        <a:rPr lang="en-US" sz="3200">
                          <a:effectLst/>
                        </a:rPr>
                        <a:t>0.03</a:t>
                      </a:r>
                      <a:endParaRPr lang="en-US" sz="320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solidFill>
                      <a:srgbClr val="B8C866"/>
                    </a:solidFill>
                  </a:tcPr>
                </a:tc>
                <a:extLst>
                  <a:ext uri="{0D108BD9-81ED-4DB2-BD59-A6C34878D82A}">
                    <a16:rowId xmlns:a16="http://schemas.microsoft.com/office/drawing/2014/main" val="10006"/>
                  </a:ext>
                </a:extLst>
              </a:tr>
              <a:tr h="786591">
                <a:tc vMerge="1">
                  <a:txBody>
                    <a:bodyPr/>
                    <a:lstStyle/>
                    <a:p>
                      <a:endParaRPr lang="en-US"/>
                    </a:p>
                  </a:txBody>
                  <a:tcPr marL="68580" marR="68580" marT="0" marB="0" anchor="b"/>
                </a:tc>
                <a:tc>
                  <a:txBody>
                    <a:bodyPr/>
                    <a:lstStyle/>
                    <a:p>
                      <a:r>
                        <a:rPr lang="en-US" sz="3200" dirty="0">
                          <a:effectLst/>
                        </a:rPr>
                        <a:t>Semi arid</a:t>
                      </a:r>
                      <a:endParaRPr lang="en-US" sz="3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solidFill>
                      <a:srgbClr val="B8C866"/>
                    </a:solidFill>
                  </a:tcPr>
                </a:tc>
                <a:tc>
                  <a:txBody>
                    <a:bodyPr/>
                    <a:lstStyle/>
                    <a:p>
                      <a:pPr algn="r"/>
                      <a:r>
                        <a:rPr lang="en-US" sz="3200" dirty="0">
                          <a:effectLst/>
                        </a:rPr>
                        <a:t>0.34</a:t>
                      </a:r>
                      <a:endParaRPr lang="en-US" sz="3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solidFill>
                      <a:srgbClr val="B8C866"/>
                    </a:solidFill>
                  </a:tcPr>
                </a:tc>
                <a:tc>
                  <a:txBody>
                    <a:bodyPr/>
                    <a:lstStyle/>
                    <a:p>
                      <a:pPr algn="r"/>
                      <a:r>
                        <a:rPr lang="en-US" sz="3200" dirty="0">
                          <a:effectLst/>
                        </a:rPr>
                        <a:t>0.15</a:t>
                      </a:r>
                      <a:endParaRPr lang="en-US" sz="3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solidFill>
                      <a:srgbClr val="B8C866"/>
                    </a:solidFill>
                  </a:tcPr>
                </a:tc>
                <a:tc>
                  <a:txBody>
                    <a:bodyPr/>
                    <a:lstStyle/>
                    <a:p>
                      <a:pPr algn="r"/>
                      <a:r>
                        <a:rPr lang="en-US" sz="3200" dirty="0">
                          <a:effectLst/>
                        </a:rPr>
                        <a:t>2.28</a:t>
                      </a:r>
                      <a:endParaRPr lang="en-US" sz="3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solidFill>
                      <a:srgbClr val="B8C866"/>
                    </a:solidFill>
                  </a:tcPr>
                </a:tc>
                <a:tc>
                  <a:txBody>
                    <a:bodyPr/>
                    <a:lstStyle/>
                    <a:p>
                      <a:pPr algn="r"/>
                      <a:r>
                        <a:rPr lang="en-US" sz="3200" dirty="0">
                          <a:effectLst/>
                        </a:rPr>
                        <a:t>0.02</a:t>
                      </a:r>
                      <a:endParaRPr lang="en-US" sz="3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solidFill>
                      <a:srgbClr val="B8C866"/>
                    </a:solidFill>
                  </a:tcPr>
                </a:tc>
                <a:extLst>
                  <a:ext uri="{0D108BD9-81ED-4DB2-BD59-A6C34878D82A}">
                    <a16:rowId xmlns:a16="http://schemas.microsoft.com/office/drawing/2014/main" val="10007"/>
                  </a:ext>
                </a:extLst>
              </a:tr>
              <a:tr h="785575">
                <a:tc vMerge="1">
                  <a:txBody>
                    <a:bodyPr/>
                    <a:lstStyle/>
                    <a:p>
                      <a:endParaRPr lang="en-US"/>
                    </a:p>
                  </a:txBody>
                  <a:tcPr marL="68580" marR="68580" marT="0" marB="0" anchor="b"/>
                </a:tc>
                <a:tc>
                  <a:txBody>
                    <a:bodyPr/>
                    <a:lstStyle/>
                    <a:p>
                      <a:r>
                        <a:rPr lang="en-US" sz="3200">
                          <a:effectLst/>
                        </a:rPr>
                        <a:t>Very arid</a:t>
                      </a:r>
                      <a:endParaRPr lang="en-US" sz="320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solidFill>
                      <a:srgbClr val="B8C866"/>
                    </a:solidFill>
                  </a:tcPr>
                </a:tc>
                <a:tc>
                  <a:txBody>
                    <a:bodyPr/>
                    <a:lstStyle/>
                    <a:p>
                      <a:pPr algn="r"/>
                      <a:r>
                        <a:rPr lang="en-US" sz="3200" dirty="0">
                          <a:effectLst/>
                        </a:rPr>
                        <a:t>-0.15</a:t>
                      </a:r>
                      <a:endParaRPr lang="en-US" sz="3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solidFill>
                      <a:srgbClr val="B8C866"/>
                    </a:solidFill>
                  </a:tcPr>
                </a:tc>
                <a:tc>
                  <a:txBody>
                    <a:bodyPr/>
                    <a:lstStyle/>
                    <a:p>
                      <a:pPr algn="r"/>
                      <a:r>
                        <a:rPr lang="en-US" sz="3200" dirty="0">
                          <a:effectLst/>
                        </a:rPr>
                        <a:t>0.12</a:t>
                      </a:r>
                      <a:endParaRPr lang="en-US" sz="3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solidFill>
                      <a:srgbClr val="B8C866"/>
                    </a:solidFill>
                  </a:tcPr>
                </a:tc>
                <a:tc>
                  <a:txBody>
                    <a:bodyPr/>
                    <a:lstStyle/>
                    <a:p>
                      <a:pPr algn="r"/>
                      <a:r>
                        <a:rPr lang="en-US" sz="3200" dirty="0">
                          <a:effectLst/>
                        </a:rPr>
                        <a:t>-1.24</a:t>
                      </a:r>
                      <a:endParaRPr lang="en-US" sz="3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solidFill>
                      <a:srgbClr val="B8C866"/>
                    </a:solidFill>
                  </a:tcPr>
                </a:tc>
                <a:tc>
                  <a:txBody>
                    <a:bodyPr/>
                    <a:lstStyle/>
                    <a:p>
                      <a:pPr algn="r"/>
                      <a:r>
                        <a:rPr lang="en-US" sz="3200" dirty="0">
                          <a:effectLst/>
                        </a:rPr>
                        <a:t>0.22</a:t>
                      </a:r>
                      <a:endParaRPr lang="en-US" sz="3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solidFill>
                      <a:srgbClr val="B8C866"/>
                    </a:solidFill>
                  </a:tcPr>
                </a:tc>
                <a:extLst>
                  <a:ext uri="{0D108BD9-81ED-4DB2-BD59-A6C34878D82A}">
                    <a16:rowId xmlns:a16="http://schemas.microsoft.com/office/drawing/2014/main" val="10008"/>
                  </a:ext>
                </a:extLst>
              </a:tr>
              <a:tr h="786484">
                <a:tc vMerge="1">
                  <a:txBody>
                    <a:bodyPr/>
                    <a:lstStyle/>
                    <a:p>
                      <a:endParaRPr lang="en-US"/>
                    </a:p>
                  </a:txBody>
                  <a:tcPr marL="68580" marR="68580" marT="0" marB="0" anchor="b"/>
                </a:tc>
                <a:tc>
                  <a:txBody>
                    <a:bodyPr/>
                    <a:lstStyle/>
                    <a:p>
                      <a:r>
                        <a:rPr lang="en-US" sz="3200" dirty="0">
                          <a:effectLst/>
                        </a:rPr>
                        <a:t>Arid</a:t>
                      </a:r>
                      <a:endParaRPr lang="en-US" sz="3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solidFill>
                      <a:srgbClr val="B8C866"/>
                    </a:solidFill>
                  </a:tcPr>
                </a:tc>
                <a:tc>
                  <a:txBody>
                    <a:bodyPr/>
                    <a:lstStyle/>
                    <a:p>
                      <a:pPr algn="r"/>
                      <a:r>
                        <a:rPr lang="en-US" sz="3200" dirty="0">
                          <a:effectLst/>
                        </a:rPr>
                        <a:t>0.00</a:t>
                      </a:r>
                      <a:endParaRPr lang="en-US" sz="3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nchor="b">
                    <a:solidFill>
                      <a:srgbClr val="B8C866"/>
                    </a:solidFill>
                  </a:tcPr>
                </a:tc>
                <a:tc>
                  <a:txBody>
                    <a:bodyPr/>
                    <a:lstStyle/>
                    <a:p>
                      <a:endParaRPr lang="en-US" sz="3200" dirty="0">
                        <a:solidFill>
                          <a:srgbClr val="000000"/>
                        </a:solidFill>
                        <a:effectLst/>
                        <a:latin typeface="Arial" panose="020B0604020202020204" pitchFamily="34" charset="0"/>
                        <a:cs typeface="Arial" panose="020B0604020202020204" pitchFamily="34" charset="0"/>
                      </a:endParaRPr>
                    </a:p>
                  </a:txBody>
                  <a:tcPr marL="68580" marR="68580" marT="0" marB="0" anchor="b">
                    <a:solidFill>
                      <a:srgbClr val="B8C866"/>
                    </a:solidFill>
                  </a:tcPr>
                </a:tc>
                <a:tc>
                  <a:txBody>
                    <a:bodyPr/>
                    <a:lstStyle/>
                    <a:p>
                      <a:endParaRPr lang="en-US" sz="3200" dirty="0">
                        <a:solidFill>
                          <a:srgbClr val="000000"/>
                        </a:solidFill>
                        <a:effectLst/>
                        <a:latin typeface="Arial" panose="020B0604020202020204" pitchFamily="34" charset="0"/>
                        <a:cs typeface="Arial" panose="020B0604020202020204" pitchFamily="34" charset="0"/>
                      </a:endParaRPr>
                    </a:p>
                  </a:txBody>
                  <a:tcPr marL="68580" marR="68580" marT="0" marB="0" anchor="b">
                    <a:solidFill>
                      <a:srgbClr val="B8C866"/>
                    </a:solidFill>
                  </a:tcPr>
                </a:tc>
                <a:tc>
                  <a:txBody>
                    <a:bodyPr/>
                    <a:lstStyle/>
                    <a:p>
                      <a:endParaRPr lang="en-US" sz="3200" dirty="0">
                        <a:solidFill>
                          <a:srgbClr val="000000"/>
                        </a:solidFill>
                        <a:effectLst/>
                        <a:latin typeface="Arial" panose="020B0604020202020204" pitchFamily="34" charset="0"/>
                        <a:cs typeface="Arial" panose="020B0604020202020204" pitchFamily="34" charset="0"/>
                      </a:endParaRPr>
                    </a:p>
                  </a:txBody>
                  <a:tcPr marL="68580" marR="68580" marT="0" marB="0" anchor="b">
                    <a:solidFill>
                      <a:srgbClr val="B8C866"/>
                    </a:solidFill>
                  </a:tcPr>
                </a:tc>
                <a:extLst>
                  <a:ext uri="{0D108BD9-81ED-4DB2-BD59-A6C34878D82A}">
                    <a16:rowId xmlns:a16="http://schemas.microsoft.com/office/drawing/2014/main" val="10009"/>
                  </a:ext>
                </a:extLst>
              </a:tr>
            </a:tbl>
          </a:graphicData>
        </a:graphic>
      </p:graphicFrame>
      <p:pic>
        <p:nvPicPr>
          <p:cNvPr id="27" name="Picture 2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071195" y="38860095"/>
            <a:ext cx="3794125" cy="2282190"/>
          </a:xfrm>
          <a:prstGeom prst="rect">
            <a:avLst/>
          </a:prstGeom>
        </p:spPr>
      </p:pic>
      <p:pic>
        <p:nvPicPr>
          <p:cNvPr id="28" name="Picture 27"/>
          <p:cNvPicPr/>
          <p:nvPr/>
        </p:nvPicPr>
        <p:blipFill>
          <a:blip r:embed="rId6"/>
          <a:stretch>
            <a:fillRect/>
          </a:stretch>
        </p:blipFill>
        <p:spPr>
          <a:xfrm>
            <a:off x="21762557" y="38567359"/>
            <a:ext cx="3562985" cy="2574925"/>
          </a:xfrm>
          <a:prstGeom prst="rect">
            <a:avLst/>
          </a:prstGeom>
          <a:noFill/>
          <a:ln w="9525">
            <a:noFill/>
          </a:ln>
        </p:spPr>
      </p:pic>
      <p:sp>
        <p:nvSpPr>
          <p:cNvPr id="2" name="Rounded Rectangle 1"/>
          <p:cNvSpPr/>
          <p:nvPr/>
        </p:nvSpPr>
        <p:spPr>
          <a:xfrm>
            <a:off x="1661795" y="6286024"/>
            <a:ext cx="15299055" cy="8285104"/>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buClr>
                <a:schemeClr val="dk1"/>
              </a:buClr>
              <a:buSzPts val="4000"/>
            </a:pPr>
            <a:r>
              <a:rPr lang="en-US" sz="3600" dirty="0">
                <a:solidFill>
                  <a:srgbClr val="491569"/>
                </a:solidFill>
                <a:latin typeface="Arial" panose="020B0604020202020204" pitchFamily="34" charset="0"/>
                <a:ea typeface="Helvetica Neue" panose="020B0604020202020204"/>
                <a:cs typeface="Arial" panose="020B0604020202020204" pitchFamily="34" charset="0"/>
                <a:sym typeface="Helvetica Neue" panose="020B0604020202020204"/>
              </a:rPr>
              <a:t>Pastoralists live in marginal landscapes where they keep livestock that they depend on for food and livelihood. Pastoralists are disproportionately affected by malnutrition. Poor dietary intake especially of nutrient dense foods such as animal sourced foods, fruits and vegetables is a major contributor to the poor nutrition outcomes. Using Household Dietary Diversity Scores (HDDS) and Minimum Dietary Diversity for women can assess the economic access to food by households and the micronutrient quality of diets for Women of Reproductive Age (WRA) respectively. Secondary data from a development project from 2017, 2018 and 2020 were analyzed to assess changes in food access for  households in 5 pastoralist counties in Northern Kenya, and quality of diets in 334 women of reproductive age in Isiolo county, Kenya.</a:t>
            </a:r>
          </a:p>
          <a:p>
            <a:endParaRPr lang="en-US" sz="3600" dirty="0">
              <a:latin typeface="Arial" panose="020B0604020202020204" pitchFamily="34" charset="0"/>
              <a:cs typeface="Arial" panose="020B0604020202020204" pitchFamily="34" charset="0"/>
            </a:endParaRPr>
          </a:p>
        </p:txBody>
      </p:sp>
      <p:sp>
        <p:nvSpPr>
          <p:cNvPr id="4" name="Rounded Rectangle 3"/>
          <p:cNvSpPr/>
          <p:nvPr/>
        </p:nvSpPr>
        <p:spPr>
          <a:xfrm>
            <a:off x="17690965" y="6010275"/>
            <a:ext cx="14568736" cy="8908257"/>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71500" indent="-571500" algn="just">
              <a:lnSpc>
                <a:spcPct val="150000"/>
              </a:lnSpc>
              <a:buFont typeface="Wingdings" panose="05000000000000000000" pitchFamily="2" charset="2"/>
              <a:buChar char="v"/>
            </a:pPr>
            <a:r>
              <a:rPr lang="en-US" sz="3600" dirty="0">
                <a:solidFill>
                  <a:schemeClr val="tx1">
                    <a:lumMod val="95000"/>
                    <a:lumOff val="5000"/>
                  </a:schemeClr>
                </a:solidFill>
                <a:latin typeface="Arial" panose="020B0604020202020204" pitchFamily="34" charset="0"/>
                <a:cs typeface="Arial" panose="020B0604020202020204" pitchFamily="34" charset="0"/>
                <a:sym typeface="+mn-ea"/>
              </a:rPr>
              <a:t>The poor diet quality of WRA, only 26.8% consumed a diet </a:t>
            </a:r>
          </a:p>
          <a:p>
            <a:pPr algn="just">
              <a:lnSpc>
                <a:spcPct val="150000"/>
              </a:lnSpc>
            </a:pPr>
            <a:r>
              <a:rPr lang="en-US" sz="3600" dirty="0">
                <a:solidFill>
                  <a:schemeClr val="tx1">
                    <a:lumMod val="95000"/>
                    <a:lumOff val="5000"/>
                  </a:schemeClr>
                </a:solidFill>
                <a:latin typeface="Arial" panose="020B0604020202020204" pitchFamily="34" charset="0"/>
                <a:cs typeface="Arial" panose="020B0604020202020204" pitchFamily="34" charset="0"/>
                <a:sym typeface="+mn-ea"/>
              </a:rPr>
              <a:t>     of Minimum diversity</a:t>
            </a:r>
            <a:endParaRPr lang="en-US" sz="3600" dirty="0">
              <a:solidFill>
                <a:schemeClr val="tx1">
                  <a:lumMod val="95000"/>
                  <a:lumOff val="5000"/>
                </a:schemeClr>
              </a:solidFill>
              <a:latin typeface="Arial" panose="020B0604020202020204" pitchFamily="34" charset="0"/>
              <a:cs typeface="Arial" panose="020B0604020202020204" pitchFamily="34" charset="0"/>
            </a:endParaRPr>
          </a:p>
          <a:p>
            <a:pPr marL="571500" indent="-571500" algn="just">
              <a:lnSpc>
                <a:spcPct val="150000"/>
              </a:lnSpc>
              <a:buFont typeface="Wingdings" panose="05000000000000000000" pitchFamily="2" charset="2"/>
              <a:buChar char="v"/>
            </a:pPr>
            <a:r>
              <a:rPr lang="en-US" sz="3600" dirty="0">
                <a:solidFill>
                  <a:schemeClr val="tx1">
                    <a:lumMod val="95000"/>
                    <a:lumOff val="5000"/>
                  </a:schemeClr>
                </a:solidFill>
                <a:latin typeface="Arial" panose="020B0604020202020204" pitchFamily="34" charset="0"/>
                <a:cs typeface="Arial" panose="020B0604020202020204" pitchFamily="34" charset="0"/>
                <a:sym typeface="+mn-ea"/>
              </a:rPr>
              <a:t>A large proportion consuming less nutritious foods- cereals, roots and tubers. A small proportion consuming-fruits, vegetables and eggs</a:t>
            </a:r>
          </a:p>
          <a:p>
            <a:pPr marL="571500" indent="-571500" algn="just">
              <a:lnSpc>
                <a:spcPct val="150000"/>
              </a:lnSpc>
              <a:buFont typeface="Wingdings" panose="05000000000000000000" pitchFamily="2" charset="2"/>
              <a:buChar char="v"/>
            </a:pPr>
            <a:r>
              <a:rPr lang="en-US" sz="3600" dirty="0">
                <a:solidFill>
                  <a:schemeClr val="tx1">
                    <a:lumMod val="95000"/>
                    <a:lumOff val="5000"/>
                  </a:schemeClr>
                </a:solidFill>
                <a:latin typeface="Arial" panose="020B0604020202020204" pitchFamily="34" charset="0"/>
                <a:cs typeface="Arial" panose="020B0604020202020204" pitchFamily="34" charset="0"/>
                <a:sym typeface="+mn-ea"/>
              </a:rPr>
              <a:t>HDDS was poor mean food groups consumed was 7.2 with over 70% consuming less than 7 food groups</a:t>
            </a:r>
          </a:p>
          <a:p>
            <a:pPr marL="571500" indent="-571500" algn="just">
              <a:lnSpc>
                <a:spcPct val="150000"/>
              </a:lnSpc>
              <a:buFont typeface="Wingdings" panose="05000000000000000000" pitchFamily="2" charset="2"/>
              <a:buChar char="v"/>
            </a:pPr>
            <a:r>
              <a:rPr lang="en-US" sz="3600" dirty="0">
                <a:solidFill>
                  <a:schemeClr val="tx1">
                    <a:lumMod val="95000"/>
                    <a:lumOff val="5000"/>
                  </a:schemeClr>
                </a:solidFill>
                <a:latin typeface="Arial" panose="020B0604020202020204" pitchFamily="34" charset="0"/>
                <a:cs typeface="Arial" panose="020B0604020202020204" pitchFamily="34" charset="0"/>
                <a:sym typeface="+mn-ea"/>
              </a:rPr>
              <a:t>HHDS was  positively associated with number of livestock, livestock species kept and Agro-ecological zone </a:t>
            </a:r>
          </a:p>
          <a:p>
            <a:pPr marL="571500" indent="-571500" algn="just">
              <a:lnSpc>
                <a:spcPct val="150000"/>
              </a:lnSpc>
              <a:buFont typeface="Wingdings" panose="05000000000000000000" pitchFamily="2" charset="2"/>
              <a:buChar char="v"/>
            </a:pPr>
            <a:r>
              <a:rPr lang="en-US" sz="3600" dirty="0">
                <a:solidFill>
                  <a:schemeClr val="tx1">
                    <a:lumMod val="95000"/>
                    <a:lumOff val="5000"/>
                  </a:schemeClr>
                </a:solidFill>
                <a:latin typeface="Arial" panose="020B0604020202020204" pitchFamily="34" charset="0"/>
                <a:cs typeface="Arial" panose="020B0604020202020204" pitchFamily="34" charset="0"/>
                <a:sym typeface="+mn-ea"/>
              </a:rPr>
              <a:t>HDDS was negatively associated with age of the household head and aridity of the ecological zones</a:t>
            </a:r>
          </a:p>
        </p:txBody>
      </p:sp>
      <p:sp>
        <p:nvSpPr>
          <p:cNvPr id="7" name="Rounded Rectangle 6"/>
          <p:cNvSpPr/>
          <p:nvPr/>
        </p:nvSpPr>
        <p:spPr>
          <a:xfrm>
            <a:off x="1490678" y="16437934"/>
            <a:ext cx="15690095" cy="1199352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solidFill>
                <a:srgbClr val="FF0000"/>
              </a:solidFill>
              <a:latin typeface="Arial" panose="020B0604020202020204" pitchFamily="34" charset="0"/>
              <a:cs typeface="Arial" panose="020B0604020202020204" pitchFamily="34" charset="0"/>
            </a:endParaRPr>
          </a:p>
        </p:txBody>
      </p:sp>
      <p:sp>
        <p:nvSpPr>
          <p:cNvPr id="16" name="Rounded Rectangle 15"/>
          <p:cNvSpPr/>
          <p:nvPr/>
        </p:nvSpPr>
        <p:spPr>
          <a:xfrm>
            <a:off x="18899321" y="30365552"/>
            <a:ext cx="10587228" cy="7419952"/>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71500" lvl="0" indent="-571500" algn="just">
              <a:buClr>
                <a:schemeClr val="dk1"/>
              </a:buClr>
              <a:buSzPts val="3200"/>
              <a:buFont typeface="Wingdings" panose="05000000000000000000" pitchFamily="2" charset="2"/>
              <a:buChar char="Ø"/>
            </a:pPr>
            <a:r>
              <a:rPr lang="en-US" sz="3600" dirty="0">
                <a:solidFill>
                  <a:srgbClr val="491569"/>
                </a:solidFill>
                <a:highlight>
                  <a:srgbClr val="000000">
                    <a:alpha val="0"/>
                  </a:srgbClr>
                </a:highlight>
                <a:latin typeface="Arial" panose="020B0604020202020204" pitchFamily="34" charset="0"/>
                <a:ea typeface="Helvetica Neue" panose="020B0604020202020204"/>
                <a:cs typeface="Arial" panose="020B0604020202020204" pitchFamily="34" charset="0"/>
                <a:sym typeface="Helvetica Neue" panose="020B0604020202020204"/>
              </a:rPr>
              <a:t>Poor access to food and low consumption of eggs, fruits and vegetables are likely compromising the micronutrient adequacy of pastoralist diets. </a:t>
            </a:r>
          </a:p>
          <a:p>
            <a:pPr marL="571500" lvl="0" indent="-571500" algn="just">
              <a:buClr>
                <a:schemeClr val="dk1"/>
              </a:buClr>
              <a:buSzPts val="3200"/>
              <a:buFont typeface="Wingdings" panose="05000000000000000000" pitchFamily="2" charset="2"/>
              <a:buChar char="Ø"/>
            </a:pPr>
            <a:r>
              <a:rPr lang="en-US" sz="3600" dirty="0">
                <a:solidFill>
                  <a:srgbClr val="491569"/>
                </a:solidFill>
                <a:highlight>
                  <a:srgbClr val="000000">
                    <a:alpha val="0"/>
                  </a:srgbClr>
                </a:highlight>
                <a:latin typeface="Arial" panose="020B0604020202020204" pitchFamily="34" charset="0"/>
                <a:ea typeface="Helvetica Neue" panose="020B0604020202020204"/>
                <a:cs typeface="Arial" panose="020B0604020202020204" pitchFamily="34" charset="0"/>
                <a:sym typeface="Helvetica Neue" panose="020B0604020202020204"/>
              </a:rPr>
              <a:t>Interventions at food system level need to improve household food access to eggs, fruits and vegetables among pastoralist communities for better diet quality.</a:t>
            </a:r>
          </a:p>
        </p:txBody>
      </p:sp>
      <p:sp>
        <p:nvSpPr>
          <p:cNvPr id="30" name="Rounded Rectangle 29"/>
          <p:cNvSpPr/>
          <p:nvPr/>
        </p:nvSpPr>
        <p:spPr>
          <a:xfrm>
            <a:off x="27793507" y="17803657"/>
            <a:ext cx="9144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1274295" y="39653061"/>
            <a:ext cx="16141835" cy="3171963"/>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sz="2800" dirty="0">
                <a:latin typeface="Arial" panose="020B0604020202020204" pitchFamily="34" charset="0"/>
                <a:cs typeface="Arial" panose="020B0604020202020204" pitchFamily="34" charset="0"/>
              </a:rPr>
              <a:t>1-Wageningen University and Research </a:t>
            </a:r>
          </a:p>
          <a:p>
            <a:pPr>
              <a:lnSpc>
                <a:spcPct val="150000"/>
              </a:lnSpc>
            </a:pPr>
            <a:r>
              <a:rPr lang="en-US" sz="2800" dirty="0">
                <a:latin typeface="Arial" panose="020B0604020202020204" pitchFamily="34" charset="0"/>
                <a:cs typeface="Arial" panose="020B0604020202020204" pitchFamily="34" charset="0"/>
              </a:rPr>
              <a:t>2-International Livestock Research Institute, </a:t>
            </a:r>
          </a:p>
          <a:p>
            <a:pPr>
              <a:lnSpc>
                <a:spcPct val="150000"/>
              </a:lnSpc>
            </a:pPr>
            <a:r>
              <a:rPr lang="en-US" sz="2800" dirty="0">
                <a:latin typeface="Arial" panose="020B0604020202020204" pitchFamily="34" charset="0"/>
                <a:cs typeface="Arial" panose="020B0604020202020204" pitchFamily="34" charset="0"/>
              </a:rPr>
              <a:t>3-Sokoine University of Agriculture</a:t>
            </a:r>
          </a:p>
          <a:p>
            <a:pPr>
              <a:lnSpc>
                <a:spcPct val="150000"/>
              </a:lnSpc>
            </a:pPr>
            <a:r>
              <a:rPr lang="en-US" sz="2800" dirty="0">
                <a:latin typeface="Arial" panose="020B0604020202020204" pitchFamily="34" charset="0"/>
                <a:cs typeface="Arial" panose="020B0604020202020204" pitchFamily="34" charset="0"/>
              </a:rPr>
              <a:t>4-University of Greenwich </a:t>
            </a:r>
          </a:p>
          <a:p>
            <a:pPr>
              <a:lnSpc>
                <a:spcPct val="150000"/>
              </a:lnSpc>
            </a:pPr>
            <a:r>
              <a:rPr lang="en-US" sz="2800" dirty="0">
                <a:latin typeface="Arial" panose="020B0604020202020204" pitchFamily="34" charset="0"/>
                <a:cs typeface="Arial" panose="020B0604020202020204" pitchFamily="34" charset="0"/>
              </a:rPr>
              <a:t>5-International Food Policy Research Institute</a:t>
            </a:r>
          </a:p>
        </p:txBody>
      </p:sp>
      <p:sp>
        <p:nvSpPr>
          <p:cNvPr id="33" name="Rectangle 32"/>
          <p:cNvSpPr/>
          <p:nvPr/>
        </p:nvSpPr>
        <p:spPr>
          <a:xfrm>
            <a:off x="19691498" y="41940332"/>
            <a:ext cx="11398102" cy="7473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Arial" panose="020B0604020202020204" pitchFamily="34" charset="0"/>
                <a:cs typeface="Arial" panose="020B0604020202020204" pitchFamily="34" charset="0"/>
              </a:rPr>
              <a:t>Copyright © 2022 Esther </a:t>
            </a:r>
            <a:r>
              <a:rPr lang="en-US" sz="2400" dirty="0" err="1">
                <a:latin typeface="Arial" panose="020B0604020202020204" pitchFamily="34" charset="0"/>
                <a:cs typeface="Arial" panose="020B0604020202020204" pitchFamily="34" charset="0"/>
              </a:rPr>
              <a:t>Omosa</a:t>
            </a:r>
            <a:r>
              <a:rPr lang="en-US" sz="2400" dirty="0">
                <a:latin typeface="Arial" panose="020B0604020202020204" pitchFamily="34" charset="0"/>
                <a:cs typeface="Arial" panose="020B0604020202020204" pitchFamily="34" charset="0"/>
              </a:rPr>
              <a:t> Email: E.Omosa@cgiar.org</a:t>
            </a:r>
          </a:p>
        </p:txBody>
      </p:sp>
      <p:sp>
        <p:nvSpPr>
          <p:cNvPr id="45" name="TextBox 44"/>
          <p:cNvSpPr txBox="1"/>
          <p:nvPr/>
        </p:nvSpPr>
        <p:spPr>
          <a:xfrm>
            <a:off x="12737805" y="5465135"/>
            <a:ext cx="45719" cy="369332"/>
          </a:xfrm>
          <a:prstGeom prst="rect">
            <a:avLst/>
          </a:prstGeom>
          <a:noFill/>
        </p:spPr>
        <p:txBody>
          <a:bodyPr wrap="square" rtlCol="0">
            <a:spAutoFit/>
          </a:bodyPr>
          <a:lstStyle/>
          <a:p>
            <a:endParaRPr lang="en-US" dirty="0"/>
          </a:p>
        </p:txBody>
      </p:sp>
      <p:graphicFrame>
        <p:nvGraphicFramePr>
          <p:cNvPr id="47" name="Diagram 46"/>
          <p:cNvGraphicFramePr/>
          <p:nvPr/>
        </p:nvGraphicFramePr>
        <p:xfrm>
          <a:off x="2007570" y="17236833"/>
          <a:ext cx="14800905" cy="1118449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48" name="Rounded Rectangle 47"/>
          <p:cNvSpPr/>
          <p:nvPr/>
        </p:nvSpPr>
        <p:spPr>
          <a:xfrm>
            <a:off x="20735361" y="28977443"/>
            <a:ext cx="6547728" cy="1167766"/>
          </a:xfrm>
          <a:prstGeom prst="roundRect">
            <a:avLst/>
          </a:prstGeom>
          <a:solidFill>
            <a:srgbClr val="B8C8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dirty="0">
                <a:solidFill>
                  <a:schemeClr val="accent1"/>
                </a:solidFill>
              </a:rPr>
              <a:t>Conclusion</a:t>
            </a:r>
          </a:p>
        </p:txBody>
      </p:sp>
      <p:sp>
        <p:nvSpPr>
          <p:cNvPr id="50" name="Rounded Rectangle 49"/>
          <p:cNvSpPr/>
          <p:nvPr/>
        </p:nvSpPr>
        <p:spPr>
          <a:xfrm>
            <a:off x="5393747" y="29023368"/>
            <a:ext cx="6547728" cy="1187881"/>
          </a:xfrm>
          <a:prstGeom prst="roundRect">
            <a:avLst/>
          </a:prstGeom>
          <a:solidFill>
            <a:srgbClr val="B8C8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dirty="0">
                <a:solidFill>
                  <a:schemeClr val="accent1"/>
                </a:solidFill>
              </a:rPr>
              <a:t>Results</a:t>
            </a:r>
          </a:p>
        </p:txBody>
      </p:sp>
      <p:sp>
        <p:nvSpPr>
          <p:cNvPr id="51" name="Rounded Rectangle 50"/>
          <p:cNvSpPr/>
          <p:nvPr/>
        </p:nvSpPr>
        <p:spPr>
          <a:xfrm>
            <a:off x="21039651" y="4597254"/>
            <a:ext cx="6547728" cy="1053123"/>
          </a:xfrm>
          <a:prstGeom prst="roundRect">
            <a:avLst/>
          </a:prstGeom>
          <a:solidFill>
            <a:srgbClr val="B8C8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dirty="0">
                <a:solidFill>
                  <a:schemeClr val="accent1"/>
                </a:solidFill>
              </a:rPr>
              <a:t>Results </a:t>
            </a:r>
            <a:r>
              <a:rPr lang="en-US" sz="5400" dirty="0" err="1">
                <a:solidFill>
                  <a:schemeClr val="accent1"/>
                </a:solidFill>
              </a:rPr>
              <a:t>cont</a:t>
            </a:r>
            <a:r>
              <a:rPr lang="en-US" sz="5400" dirty="0">
                <a:solidFill>
                  <a:schemeClr val="accent1"/>
                </a:solidFill>
              </a:rPr>
              <a:t>’</a:t>
            </a:r>
          </a:p>
        </p:txBody>
      </p:sp>
      <p:sp>
        <p:nvSpPr>
          <p:cNvPr id="52" name="Rounded Rectangle 51"/>
          <p:cNvSpPr/>
          <p:nvPr/>
        </p:nvSpPr>
        <p:spPr>
          <a:xfrm>
            <a:off x="5953671" y="4682649"/>
            <a:ext cx="6547728" cy="1341751"/>
          </a:xfrm>
          <a:prstGeom prst="roundRect">
            <a:avLst/>
          </a:prstGeom>
          <a:solidFill>
            <a:srgbClr val="B8C8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dirty="0">
                <a:solidFill>
                  <a:schemeClr val="accent1"/>
                </a:solidFill>
              </a:rPr>
              <a:t>Introduction</a:t>
            </a:r>
          </a:p>
        </p:txBody>
      </p:sp>
      <p:sp>
        <p:nvSpPr>
          <p:cNvPr id="53" name="Rounded Rectangle 52"/>
          <p:cNvSpPr/>
          <p:nvPr/>
        </p:nvSpPr>
        <p:spPr>
          <a:xfrm>
            <a:off x="6036823" y="14868765"/>
            <a:ext cx="6547728" cy="1341751"/>
          </a:xfrm>
          <a:prstGeom prst="roundRect">
            <a:avLst/>
          </a:prstGeom>
          <a:solidFill>
            <a:srgbClr val="B8C8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400" dirty="0">
                <a:solidFill>
                  <a:schemeClr val="accent1"/>
                </a:solidFill>
              </a:rPr>
              <a:t>Methodology</a:t>
            </a:r>
          </a:p>
        </p:txBody>
      </p:sp>
    </p:spTree>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FolderID xmlns="eb3f7de7-c935-4ca6-a12c-1f73773710ec" xsi:nil="true"/>
    <KenesDocumentTypeId xmlns="eb3f7de7-c935-4ca6-a12c-1f73773710ec" xsi:nil="true"/>
    <Confidential1 xmlns="eb3f7de7-c935-4ca6-a12c-1f73773710ec">false</Confidential1>
    <Final xmlns="eb3f7de7-c935-4ca6-a12c-1f73773710ec">false</Final>
    <TaxCatchAll xmlns="eb3f7de7-c935-4ca6-a12c-1f73773710ec"/>
    <lcf76f155ced4ddcb4097134ff3c332f xmlns="c61464e0-9fa8-4192-9deb-0c31907e2944">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Kenes Document" ma:contentTypeID="0x01010037EA2DD516505C4D92B92F8677CFB685000CA372CDC029544383AC748200974BD2" ma:contentTypeVersion="10" ma:contentTypeDescription="" ma:contentTypeScope="" ma:versionID="e8a1288f01c1772d2e3ff50605137c50">
  <xsd:schema xmlns:xsd="http://www.w3.org/2001/XMLSchema" xmlns:xs="http://www.w3.org/2001/XMLSchema" xmlns:p="http://schemas.microsoft.com/office/2006/metadata/properties" xmlns:ns2="eb3f7de7-c935-4ca6-a12c-1f73773710ec" xmlns:ns3="c61464e0-9fa8-4192-9deb-0c31907e2944" targetNamespace="http://schemas.microsoft.com/office/2006/metadata/properties" ma:root="true" ma:fieldsID="92ec18264d2c9ce09b77fa250c1d63f3" ns2:_="" ns3:_="">
    <xsd:import namespace="eb3f7de7-c935-4ca6-a12c-1f73773710ec"/>
    <xsd:import namespace="c61464e0-9fa8-4192-9deb-0c31907e2944"/>
    <xsd:element name="properties">
      <xsd:complexType>
        <xsd:sequence>
          <xsd:element name="documentManagement">
            <xsd:complexType>
              <xsd:all>
                <xsd:element ref="ns2:FolderID" minOccurs="0"/>
                <xsd:element ref="ns2:KenesDocumentTypeId" minOccurs="0"/>
                <xsd:element ref="ns2:Confidential1" minOccurs="0"/>
                <xsd:element ref="ns2:Final" minOccurs="0"/>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lcf76f155ced4ddcb4097134ff3c332f" minOccurs="0"/>
                <xsd:element ref="ns2:TaxCatchAll" minOccurs="0"/>
                <xsd:element ref="ns3:MediaServiceOCR"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b3f7de7-c935-4ca6-a12c-1f73773710ec" elementFormDefault="qualified">
    <xsd:import namespace="http://schemas.microsoft.com/office/2006/documentManagement/types"/>
    <xsd:import namespace="http://schemas.microsoft.com/office/infopath/2007/PartnerControls"/>
    <xsd:element name="FolderID" ma:index="2" nillable="true" ma:displayName="FolderID" ma:list="{62b5239b-3564-444d-88a9-03f6d13d411f}" ma:internalName="FolderID" ma:showField="Title" ma:web="eb3f7de7-c935-4ca6-a12c-1f73773710ec">
      <xsd:simpleType>
        <xsd:restriction base="dms:Lookup"/>
      </xsd:simpleType>
    </xsd:element>
    <xsd:element name="KenesDocumentTypeId" ma:index="3" nillable="true" ma:displayName="KenesDocumentTypeId" ma:list="{5ca2ab15-5c4e-45db-95e6-5cb4dd45d1b1}" ma:internalName="KenesDocumentTypeId" ma:showField="Title" ma:web="eb3f7de7-c935-4ca6-a12c-1f73773710ec">
      <xsd:simpleType>
        <xsd:restriction base="dms:Lookup"/>
      </xsd:simpleType>
    </xsd:element>
    <xsd:element name="Confidential1" ma:index="4" nillable="true" ma:displayName="Confidential" ma:default="0" ma:internalName="Confidential1">
      <xsd:simpleType>
        <xsd:restriction base="dms:Boolean"/>
      </xsd:simpleType>
    </xsd:element>
    <xsd:element name="Final" ma:index="5" nillable="true" ma:displayName="Final" ma:default="0" ma:internalName="Final">
      <xsd:simpleType>
        <xsd:restriction base="dms:Boolean"/>
      </xsd:simpleType>
    </xsd:element>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description="" ma:internalName="SharedWithDetails" ma:readOnly="true">
      <xsd:simpleType>
        <xsd:restriction base="dms:Note">
          <xsd:maxLength value="255"/>
        </xsd:restriction>
      </xsd:simpleType>
    </xsd:element>
    <xsd:element name="TaxCatchAll" ma:index="20" nillable="true" ma:displayName="Taxonomy Catch All Column" ma:hidden="true" ma:list="{7eb20398-0988-4e55-b57f-05d62d7b8281}" ma:internalName="TaxCatchAll" ma:showField="CatchAllData" ma:web="eb3f7de7-c935-4ca6-a12c-1f73773710ec">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61464e0-9fa8-4192-9deb-0c31907e2944" elementFormDefault="qualified">
    <xsd:import namespace="http://schemas.microsoft.com/office/2006/documentManagement/types"/>
    <xsd:import namespace="http://schemas.microsoft.com/office/infopath/2007/PartnerControls"/>
    <xsd:element name="MediaServiceMetadata" ma:index="14" nillable="true" ma:displayName="MediaServiceMetadata" ma:hidden="true" ma:internalName="MediaServiceMetadata" ma:readOnly="true">
      <xsd:simpleType>
        <xsd:restriction base="dms:Note"/>
      </xsd:simpleType>
    </xsd:element>
    <xsd:element name="MediaServiceFastMetadata" ma:index="15" nillable="true" ma:displayName="MediaServiceFastMetadata" ma:hidden="true" ma:internalName="MediaServiceFastMetadata" ma:readOnly="true">
      <xsd:simpleType>
        <xsd:restriction base="dms:Note"/>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720c72ca-3d5e-4053-bfc4-d5117e56c934"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element name="MediaServiceGenerationTime" ma:index="22" nillable="true" ma:displayName="MediaServiceGenerationTime" ma:hidden="true" ma:internalName="MediaServiceGenerationTime" ma:readOnly="true">
      <xsd:simpleType>
        <xsd:restriction base="dms:Text"/>
      </xsd:simpleType>
    </xsd:element>
    <xsd:element name="MediaServiceEventHashCode" ma:index="23"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1"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927E5B3-2645-4745-9906-B34170908F25}">
  <ds:schemaRefs/>
</ds:datastoreItem>
</file>

<file path=customXml/itemProps2.xml><?xml version="1.0" encoding="utf-8"?>
<ds:datastoreItem xmlns:ds="http://schemas.openxmlformats.org/officeDocument/2006/customXml" ds:itemID="{396A0AA6-2BD7-4DBE-AC42-B003EBA5D58F}">
  <ds:schemaRefs/>
</ds:datastoreItem>
</file>

<file path=customXml/itemProps3.xml><?xml version="1.0" encoding="utf-8"?>
<ds:datastoreItem xmlns:ds="http://schemas.openxmlformats.org/officeDocument/2006/customXml" ds:itemID="{261CF2EA-0008-4F71-89B0-C3D68349C60F}">
  <ds:schemaRefs/>
</ds:datastoreItem>
</file>

<file path=docProps/app.xml><?xml version="1.0" encoding="utf-8"?>
<Properties xmlns="http://schemas.openxmlformats.org/officeDocument/2006/extended-properties" xmlns:vt="http://schemas.openxmlformats.org/officeDocument/2006/docPropsVTypes">
  <Template>Office Theme</Template>
  <TotalTime>12643</TotalTime>
  <Words>571</Words>
  <Application>Microsoft Office PowerPoint</Application>
  <PresentationFormat>Custom</PresentationFormat>
  <Paragraphs>88</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Helvetica Neue</vt:lpstr>
      <vt:lpstr>Wingdings</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Valentina Danielsen</dc:creator>
  <cp:lastModifiedBy>CGSpace Support</cp:lastModifiedBy>
  <cp:revision>45</cp:revision>
  <dcterms:created xsi:type="dcterms:W3CDTF">2022-05-09T13:50:00Z</dcterms:created>
  <dcterms:modified xsi:type="dcterms:W3CDTF">2024-04-23T11:06:34Z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0x01010037EA2DD516505C4D92B92F8677CFB685000CA372CDC029544383AC748200974BD2</vt:lpwstr>
  </property>
  <property fmtid="{D5CDD505-2E9C-101B-9397-08002B2CF9AE}" pid="3" name="ICV">
    <vt:lpwstr>64E332533D614238851A14105B2B3580_13</vt:lpwstr>
  </property>
  <property fmtid="{D5CDD505-2E9C-101B-9397-08002B2CF9AE}" pid="4" name="KSOProductBuildVer">
    <vt:lpwstr>1033-12.2.0.13215</vt:lpwstr>
  </property>
</Properties>
</file>