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8" r:id="rId7"/>
    <p:sldId id="288" r:id="rId8"/>
    <p:sldId id="289" r:id="rId9"/>
    <p:sldId id="287" r:id="rId10"/>
    <p:sldId id="290" r:id="rId11"/>
    <p:sldId id="292" r:id="rId12"/>
    <p:sldId id="293" r:id="rId13"/>
    <p:sldId id="291" r:id="rId14"/>
    <p:sldId id="294" r:id="rId15"/>
    <p:sldId id="295" r:id="rId16"/>
    <p:sldId id="296" r:id="rId17"/>
    <p:sldId id="297" r:id="rId18"/>
    <p:sldId id="298" r:id="rId19"/>
    <p:sldId id="257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834"/>
    <a:srgbClr val="903E99"/>
    <a:srgbClr val="156734"/>
    <a:srgbClr val="156635"/>
    <a:srgbClr val="762123"/>
    <a:srgbClr val="CBF5DC"/>
    <a:srgbClr val="93E9B6"/>
    <a:srgbClr val="F6C798"/>
    <a:srgbClr val="E49C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9" autoAdjust="0"/>
    <p:restoredTop sz="93381" autoAdjust="0"/>
  </p:normalViewPr>
  <p:slideViewPr>
    <p:cSldViewPr>
      <p:cViewPr varScale="1">
        <p:scale>
          <a:sx n="127" d="100"/>
          <a:sy n="127" d="100"/>
        </p:scale>
        <p:origin x="17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gspace.cgiar.org/handle/10568/76339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hyperlink" Target="https://www.odi.org/sites/odi.org.uk/files/odi-assets/publications-opinion-files/5218.pdf" TargetMode="External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7387" y="2057400"/>
            <a:ext cx="7924800" cy="11430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Automated irrigation as a game-changer in sub-Saharan Africa: Is it enough?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00893" y="4267200"/>
            <a:ext cx="7697787" cy="1219200"/>
          </a:xfrm>
        </p:spPr>
        <p:txBody>
          <a:bodyPr/>
          <a:lstStyle/>
          <a:p>
            <a:r>
              <a:rPr lang="en-US" sz="1600" b="1" dirty="0">
                <a:latin typeface="+mn-lt"/>
              </a:rPr>
              <a:t>Fred Kizito</a:t>
            </a:r>
            <a:endParaRPr lang="en-US" sz="1600" b="1" baseline="30000" dirty="0">
              <a:latin typeface="+mn-lt"/>
            </a:endParaRPr>
          </a:p>
          <a:p>
            <a:r>
              <a:rPr lang="en-US" sz="1600" dirty="0">
                <a:latin typeface="+mn-lt"/>
              </a:rPr>
              <a:t>International Institute of Tropical Agriculture (IITA)</a:t>
            </a:r>
          </a:p>
          <a:p>
            <a:r>
              <a:rPr lang="en-US" sz="1600" dirty="0">
                <a:latin typeface="+mn-lt"/>
              </a:rPr>
              <a:t>2019 ASA-CSSA-SSSA International Annual Meeting </a:t>
            </a:r>
          </a:p>
          <a:p>
            <a:r>
              <a:rPr lang="en-US" sz="1600" dirty="0">
                <a:latin typeface="+mn-lt"/>
              </a:rPr>
              <a:t>11 November 2019, San Antonio, Texas, USA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Results: </a:t>
            </a:r>
            <a:r>
              <a:rPr lang="en-US" sz="2800" dirty="0">
                <a:latin typeface="+mn-lt"/>
              </a:rPr>
              <a:t>Evapotranspiration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CBA11D-CFC1-7F40-832C-B23A64089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11" y="1899976"/>
            <a:ext cx="7219950" cy="480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287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Results: </a:t>
            </a:r>
            <a:r>
              <a:rPr lang="en-US" sz="2800" dirty="0">
                <a:latin typeface="+mn-lt"/>
              </a:rPr>
              <a:t>Soil water trends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ECFEA-BFC6-6E4B-83C1-7C3E5522E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24259"/>
            <a:ext cx="3549259" cy="4800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D8F323-61AF-DD42-A951-F6CC9F826562}"/>
              </a:ext>
            </a:extLst>
          </p:cNvPr>
          <p:cNvSpPr/>
          <p:nvPr/>
        </p:nvSpPr>
        <p:spPr>
          <a:xfrm>
            <a:off x="4832743" y="2644677"/>
            <a:ext cx="24715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Seasonal soil water trends indicate that for both tomato and pepper supplemental irrigation was needed  to avert drought stress even during the rain season.</a:t>
            </a:r>
          </a:p>
        </p:txBody>
      </p:sp>
    </p:spTree>
    <p:extLst>
      <p:ext uri="{BB962C8B-B14F-4D97-AF65-F5344CB8AC3E}">
        <p14:creationId xmlns:p14="http://schemas.microsoft.com/office/powerpoint/2010/main" val="448889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Results: </a:t>
            </a:r>
            <a:r>
              <a:rPr lang="en-US" sz="2800" dirty="0">
                <a:latin typeface="+mn-lt"/>
              </a:rPr>
              <a:t>Sustainable intensification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DD6252-E7E9-D44B-B429-AA1A6AB20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879879"/>
            <a:ext cx="1595176" cy="22386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459B0E-13B8-B74D-A910-E051F56E0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885950"/>
            <a:ext cx="3359150" cy="205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7B6D86-72A7-A142-90DF-259413BAD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667000"/>
            <a:ext cx="3022600" cy="19177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C377BC-F7D5-4E4F-B545-DAA32BE9D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4335069"/>
            <a:ext cx="5105400" cy="10909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E67A51-1128-1E45-B089-77681631A0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" y="5634898"/>
            <a:ext cx="8915400" cy="83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27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Results: </a:t>
            </a:r>
            <a:r>
              <a:rPr lang="en-US" sz="2800" dirty="0">
                <a:latin typeface="+mn-lt"/>
              </a:rPr>
              <a:t>Snapshot of moisture trends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B75ED3-35DC-2A4D-BC7C-1469CB3C51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62"/>
          <a:stretch/>
        </p:blipFill>
        <p:spPr>
          <a:xfrm>
            <a:off x="685800" y="1918398"/>
            <a:ext cx="7236692" cy="478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8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Is automated irrigation enough?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D61156-273A-1B41-BFDE-B9EF8251C51A}"/>
              </a:ext>
            </a:extLst>
          </p:cNvPr>
          <p:cNvSpPr/>
          <p:nvPr/>
        </p:nvSpPr>
        <p:spPr>
          <a:xfrm>
            <a:off x="685800" y="1951055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greatest gains from embracing the digital environment are  realized when bundling is done. </a:t>
            </a:r>
          </a:p>
          <a:p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marketable yield was higher (+35%) under screen house management</a:t>
            </a:r>
          </a:p>
          <a:p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Other gains compared to conventional methods: 25% higher gross returns; 35% labor savings, better soil protection from erosion, 30% water savings.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With the screen house, farmers only break even after the second year. </a:t>
            </a:r>
          </a:p>
        </p:txBody>
      </p:sp>
    </p:spTree>
    <p:extLst>
      <p:ext uri="{BB962C8B-B14F-4D97-AF65-F5344CB8AC3E}">
        <p14:creationId xmlns:p14="http://schemas.microsoft.com/office/powerpoint/2010/main" val="3327076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Sample technologies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7425C4-F6A3-2642-8CD9-F5D359B4E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02" y="2286000"/>
            <a:ext cx="7635195" cy="356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752600" y="1447800"/>
            <a:ext cx="5943600" cy="457200"/>
          </a:xfrm>
        </p:spPr>
        <p:txBody>
          <a:bodyPr/>
          <a:lstStyle/>
          <a:p>
            <a:r>
              <a:rPr lang="en-US" sz="2800" b="1" dirty="0">
                <a:solidFill>
                  <a:srgbClr val="903E99"/>
                </a:solidFill>
                <a:latin typeface="+mn-lt"/>
              </a:rPr>
              <a:t>Threats and barriers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BE23C32-682A-3941-BDA4-D7D1E4CC4CCC}"/>
              </a:ext>
            </a:extLst>
          </p:cNvPr>
          <p:cNvSpPr txBox="1">
            <a:spLocks/>
          </p:cNvSpPr>
          <p:nvPr/>
        </p:nvSpPr>
        <p:spPr>
          <a:xfrm>
            <a:off x="1752600" y="3581400"/>
            <a:ext cx="2514600" cy="457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156834"/>
                </a:solidFill>
                <a:latin typeface="+mn-lt"/>
              </a:rPr>
              <a:t>Opportunities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DEBFBB-21E8-DD4B-9853-CEE6B80CE8EF}"/>
              </a:ext>
            </a:extLst>
          </p:cNvPr>
          <p:cNvSpPr txBox="1"/>
          <p:nvPr/>
        </p:nvSpPr>
        <p:spPr>
          <a:xfrm>
            <a:off x="1905000" y="1876411"/>
            <a:ext cx="48887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03E99"/>
                </a:solidFill>
              </a:rPr>
              <a:t>Poor quality seed and degraded soils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03E99"/>
                </a:solidFill>
              </a:rPr>
              <a:t>High labor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03E99"/>
                </a:solidFill>
              </a:rPr>
              <a:t>Inefficient use of resources: water and fertilizers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03E99"/>
                </a:solidFill>
              </a:rPr>
              <a:t>Low capacity and big knowledge gaps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EA80EA-4C14-D54A-AC6A-BF7AF17F3646}"/>
              </a:ext>
            </a:extLst>
          </p:cNvPr>
          <p:cNvSpPr txBox="1"/>
          <p:nvPr/>
        </p:nvSpPr>
        <p:spPr>
          <a:xfrm>
            <a:off x="1904999" y="4004608"/>
            <a:ext cx="48291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56834"/>
                </a:solidFill>
              </a:rPr>
              <a:t>Agronomy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56834"/>
                </a:solidFill>
              </a:rPr>
              <a:t>Automated environmental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56834"/>
                </a:solidFill>
              </a:rPr>
              <a:t>Technological innovation ICT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56834"/>
                </a:solidFill>
              </a:rPr>
              <a:t>Capacity building: Human and Institutional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9700BA-25E3-EE49-A920-084E70A09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779" y="1580115"/>
            <a:ext cx="514342" cy="4083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DD8A43-A6D5-FC49-8F51-78FDDDDCE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778" y="2048279"/>
            <a:ext cx="481591" cy="4815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935787-0A69-9848-98F1-FE4F187DA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778" y="2588927"/>
            <a:ext cx="481591" cy="4916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66D924-1CF1-1C4F-9D63-70A074433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778" y="3146415"/>
            <a:ext cx="481591" cy="437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F8243-1FA7-9845-948B-B2C72C079670}"/>
              </a:ext>
            </a:extLst>
          </p:cNvPr>
          <p:cNvSpPr/>
          <p:nvPr/>
        </p:nvSpPr>
        <p:spPr>
          <a:xfrm>
            <a:off x="4114800" y="6582489"/>
            <a:ext cx="2678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hlinkClick r:id="rId6"/>
              </a:rPr>
              <a:t>https://cgspace.cgiar.org/handle/10568/76339</a:t>
            </a:r>
            <a:r>
              <a:rPr lang="en-US" sz="10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580E36-114C-3348-AF38-20396545A2F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9226" b="81696"/>
          <a:stretch/>
        </p:blipFill>
        <p:spPr>
          <a:xfrm>
            <a:off x="6890151" y="3733800"/>
            <a:ext cx="507218" cy="4256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03703C-C080-9E41-95DC-E6034369C67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39" t="21999" r="69226" b="63460"/>
          <a:stretch/>
        </p:blipFill>
        <p:spPr>
          <a:xfrm>
            <a:off x="6821457" y="4164469"/>
            <a:ext cx="507218" cy="4347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D938C1-9D9D-EA44-A414-B4FEB1B9A6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02" t="39309" r="67755" b="42387"/>
          <a:stretch/>
        </p:blipFill>
        <p:spPr>
          <a:xfrm>
            <a:off x="6817372" y="4635864"/>
            <a:ext cx="507218" cy="5068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B1315A-B79D-E04B-9F5F-BC8318283A0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747" t="61045" r="66899" b="21025"/>
          <a:stretch/>
        </p:blipFill>
        <p:spPr>
          <a:xfrm>
            <a:off x="6879692" y="5078886"/>
            <a:ext cx="528135" cy="4884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14D0AC-DF00-DD45-8D86-83B1B150724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31" t="78621" r="69226"/>
          <a:stretch/>
        </p:blipFill>
        <p:spPr>
          <a:xfrm>
            <a:off x="6817372" y="5473519"/>
            <a:ext cx="575912" cy="6722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367F0D2-6ADC-1D4A-B5A8-F93C53347C17}"/>
              </a:ext>
            </a:extLst>
          </p:cNvPr>
          <p:cNvSpPr txBox="1"/>
          <p:nvPr/>
        </p:nvSpPr>
        <p:spPr>
          <a:xfrm>
            <a:off x="7430121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03E99"/>
                </a:solidFill>
              </a:rPr>
              <a:t>Degraded </a:t>
            </a:r>
          </a:p>
          <a:p>
            <a:r>
              <a:rPr lang="en-US" sz="1200" b="1" dirty="0">
                <a:solidFill>
                  <a:srgbClr val="903E99"/>
                </a:solidFill>
              </a:rPr>
              <a:t>soils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E86157-297F-BC4B-99EE-FAD2377892E7}"/>
              </a:ext>
            </a:extLst>
          </p:cNvPr>
          <p:cNvSpPr txBox="1"/>
          <p:nvPr/>
        </p:nvSpPr>
        <p:spPr>
          <a:xfrm>
            <a:off x="7479538" y="205293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03E99"/>
                </a:solidFill>
              </a:rPr>
              <a:t>Low productivity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FA5B8B-E213-9442-AC7F-86A06CF6C184}"/>
              </a:ext>
            </a:extLst>
          </p:cNvPr>
          <p:cNvSpPr txBox="1"/>
          <p:nvPr/>
        </p:nvSpPr>
        <p:spPr>
          <a:xfrm>
            <a:off x="7467600" y="25863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03E99"/>
                </a:solidFill>
              </a:rPr>
              <a:t>Low </a:t>
            </a:r>
          </a:p>
          <a:p>
            <a:r>
              <a:rPr lang="en-US" sz="1200" b="1" dirty="0">
                <a:solidFill>
                  <a:srgbClr val="903E99"/>
                </a:solidFill>
              </a:rPr>
              <a:t>research ability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B8AB48-71DB-3947-8A83-5CBA78023D5F}"/>
              </a:ext>
            </a:extLst>
          </p:cNvPr>
          <p:cNvSpPr txBox="1"/>
          <p:nvPr/>
        </p:nvSpPr>
        <p:spPr>
          <a:xfrm>
            <a:off x="7467600" y="31197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03E99"/>
                </a:solidFill>
              </a:rPr>
              <a:t>Capacity </a:t>
            </a:r>
          </a:p>
          <a:p>
            <a:r>
              <a:rPr lang="en-US" sz="1200" b="1" dirty="0">
                <a:solidFill>
                  <a:srgbClr val="903E99"/>
                </a:solidFill>
              </a:rPr>
              <a:t>gaps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F8E0DE-B7DC-7741-89BA-CB10479012FF}"/>
              </a:ext>
            </a:extLst>
          </p:cNvPr>
          <p:cNvSpPr txBox="1"/>
          <p:nvPr/>
        </p:nvSpPr>
        <p:spPr>
          <a:xfrm>
            <a:off x="7467600" y="3736746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6734"/>
                </a:solidFill>
              </a:rPr>
              <a:t>Productivity </a:t>
            </a:r>
          </a:p>
          <a:p>
            <a:r>
              <a:rPr lang="en-US" sz="1200" dirty="0">
                <a:solidFill>
                  <a:srgbClr val="156734"/>
                </a:solidFill>
              </a:rPr>
              <a:t>Better harvests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622BDC-A31F-B640-9DE0-9F56F2A1B110}"/>
              </a:ext>
            </a:extLst>
          </p:cNvPr>
          <p:cNvSpPr txBox="1"/>
          <p:nvPr/>
        </p:nvSpPr>
        <p:spPr>
          <a:xfrm>
            <a:off x="7467600" y="4117746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6734"/>
                </a:solidFill>
              </a:rPr>
              <a:t>Environment</a:t>
            </a:r>
          </a:p>
          <a:p>
            <a:r>
              <a:rPr lang="en-US" sz="1200" dirty="0">
                <a:solidFill>
                  <a:srgbClr val="156734"/>
                </a:solidFill>
              </a:rPr>
              <a:t>Environmental health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1696B6-7071-CE45-8CA7-A2D10C0B9818}"/>
              </a:ext>
            </a:extLst>
          </p:cNvPr>
          <p:cNvSpPr txBox="1"/>
          <p:nvPr/>
        </p:nvSpPr>
        <p:spPr>
          <a:xfrm>
            <a:off x="7467600" y="4579411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6734"/>
                </a:solidFill>
              </a:rPr>
              <a:t>Economic</a:t>
            </a:r>
          </a:p>
          <a:p>
            <a:r>
              <a:rPr lang="en-US" sz="1200" dirty="0">
                <a:solidFill>
                  <a:srgbClr val="156734"/>
                </a:solidFill>
              </a:rPr>
              <a:t>Better income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69B6E6-F03E-554C-A85F-9D8A5BDAAC97}"/>
              </a:ext>
            </a:extLst>
          </p:cNvPr>
          <p:cNvSpPr txBox="1"/>
          <p:nvPr/>
        </p:nvSpPr>
        <p:spPr>
          <a:xfrm>
            <a:off x="7467600" y="5032146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6734"/>
                </a:solidFill>
              </a:rPr>
              <a:t>Human</a:t>
            </a:r>
          </a:p>
          <a:p>
            <a:r>
              <a:rPr lang="en-US" sz="1200" dirty="0">
                <a:solidFill>
                  <a:srgbClr val="156734"/>
                </a:solidFill>
              </a:rPr>
              <a:t>Food security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61B8DD-34B0-D443-B016-820D2BC34B79}"/>
              </a:ext>
            </a:extLst>
          </p:cNvPr>
          <p:cNvSpPr txBox="1"/>
          <p:nvPr/>
        </p:nvSpPr>
        <p:spPr>
          <a:xfrm>
            <a:off x="7467600" y="5565546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6734"/>
                </a:solidFill>
              </a:rPr>
              <a:t>Social</a:t>
            </a:r>
          </a:p>
          <a:p>
            <a:r>
              <a:rPr lang="en-US" sz="1200" dirty="0">
                <a:solidFill>
                  <a:srgbClr val="156734"/>
                </a:solidFill>
              </a:rPr>
              <a:t>Information for policy and decision makers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52AB3C8-5253-1B48-AF2D-8A016BEEFD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291" y="1447800"/>
            <a:ext cx="1795708" cy="521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62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4038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Participatory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7FEF64-5123-1343-994C-5DE0C42B8E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800" y="1101166"/>
            <a:ext cx="1556721" cy="10324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9627AE-5E74-0144-8E63-B0B060C731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3949" y="1101166"/>
            <a:ext cx="1425745" cy="10324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0D0521-BE99-8D47-B6D4-22B8F75E5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257044"/>
            <a:ext cx="7029450" cy="368655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1F91F5B-CB82-4642-B9CF-EA52449ABB08}"/>
              </a:ext>
            </a:extLst>
          </p:cNvPr>
          <p:cNvSpPr/>
          <p:nvPr/>
        </p:nvSpPr>
        <p:spPr>
          <a:xfrm>
            <a:off x="5445408" y="6135469"/>
            <a:ext cx="36985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Modified after Peters et al, 2001. </a:t>
            </a:r>
          </a:p>
          <a:p>
            <a:r>
              <a:rPr lang="en-US" sz="1200" i="1" dirty="0"/>
              <a:t>See: </a:t>
            </a:r>
            <a:r>
              <a:rPr lang="en-US" sz="1200" i="1" dirty="0">
                <a:hlinkClick r:id="rId5"/>
              </a:rPr>
              <a:t>https://www.odi.org/sites/odi.org.uk/files/odi-assets/publications-opinion-files/5218.pdf</a:t>
            </a:r>
            <a:r>
              <a:rPr lang="en-US" sz="1200" i="1" dirty="0"/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34A0617-7AA2-884B-8CC1-2A560D940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679" y="6201156"/>
            <a:ext cx="3698591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9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Information dissemination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896237-2926-9C44-BDD0-60E584023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1200"/>
            <a:ext cx="7620000" cy="411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1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Use of the cellphone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E824EA-4E02-E445-A729-799680C16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7093096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96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Power of messaging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35B40B-345D-0E43-B17F-A7CC0246B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6508750" cy="428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97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Layout and metrics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FE10A3-C023-5649-A5D5-6997642FE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2209800"/>
            <a:ext cx="1814185" cy="438010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DA61338-274D-DD4A-866F-9E314B5FA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133600"/>
            <a:ext cx="5662128" cy="445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97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Methods: </a:t>
            </a:r>
            <a:r>
              <a:rPr lang="en-US" sz="2800" dirty="0">
                <a:latin typeface="+mn-lt"/>
              </a:rPr>
              <a:t>Instrumentation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850063-FFBE-0A4E-B5EC-AA8015F96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0" y="2068253"/>
            <a:ext cx="6902450" cy="435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9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119</TotalTime>
  <Words>303</Words>
  <Application>Microsoft Macintosh PowerPoint</Application>
  <PresentationFormat>On-screen Show (4:3)</PresentationFormat>
  <Paragraphs>57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29</cp:revision>
  <cp:lastPrinted>2011-10-06T11:45:23Z</cp:lastPrinted>
  <dcterms:created xsi:type="dcterms:W3CDTF">2019-09-18T16:38:40Z</dcterms:created>
  <dcterms:modified xsi:type="dcterms:W3CDTF">2019-12-31T16:05:42Z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