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heme/themeOverride1.xml" ContentType="application/vnd.openxmlformats-officedocument.themeOverride+xml"/>
  <Override PartName="/ppt/theme/themeOverride2.xml" ContentType="application/vnd.openxmlformats-officedocument.themeOverr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00" r:id="rId1"/>
  </p:sldMasterIdLst>
  <p:notesMasterIdLst>
    <p:notesMasterId r:id="rId29"/>
  </p:notesMasterIdLst>
  <p:handoutMasterIdLst>
    <p:handoutMasterId r:id="rId30"/>
  </p:handoutMasterIdLst>
  <p:sldIdLst>
    <p:sldId id="451" r:id="rId2"/>
    <p:sldId id="397" r:id="rId3"/>
    <p:sldId id="437" r:id="rId4"/>
    <p:sldId id="401" r:id="rId5"/>
    <p:sldId id="402" r:id="rId6"/>
    <p:sldId id="403" r:id="rId7"/>
    <p:sldId id="406" r:id="rId8"/>
    <p:sldId id="470" r:id="rId9"/>
    <p:sldId id="462" r:id="rId10"/>
    <p:sldId id="439" r:id="rId11"/>
    <p:sldId id="452" r:id="rId12"/>
    <p:sldId id="453" r:id="rId13"/>
    <p:sldId id="456" r:id="rId14"/>
    <p:sldId id="441" r:id="rId15"/>
    <p:sldId id="449" r:id="rId16"/>
    <p:sldId id="468" r:id="rId17"/>
    <p:sldId id="459" r:id="rId18"/>
    <p:sldId id="460" r:id="rId19"/>
    <p:sldId id="464" r:id="rId20"/>
    <p:sldId id="466" r:id="rId21"/>
    <p:sldId id="427" r:id="rId22"/>
    <p:sldId id="429" r:id="rId23"/>
    <p:sldId id="430" r:id="rId24"/>
    <p:sldId id="431" r:id="rId25"/>
    <p:sldId id="432" r:id="rId26"/>
    <p:sldId id="448" r:id="rId27"/>
    <p:sldId id="377" r:id="rId28"/>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showAnimation="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B406E42-75B3-1C22-E503-CE6844ABC0DA}" v="1" dt="2025-04-07T10:01:10.98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257" autoAdjust="0"/>
    <p:restoredTop sz="94660"/>
  </p:normalViewPr>
  <p:slideViewPr>
    <p:cSldViewPr>
      <p:cViewPr varScale="1">
        <p:scale>
          <a:sx n="105" d="100"/>
          <a:sy n="105" d="100"/>
        </p:scale>
        <p:origin x="1758" y="7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35" Type="http://schemas.microsoft.com/office/2015/10/relationships/revisionInfo" Target="revisionInfo.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r>
              <a:rPr lang="en-US"/>
              <a:t>NRS</a:t>
            </a:r>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BC511BB8-860B-415A-8189-537DA11A5EA7}" type="datetimeFigureOut">
              <a:rPr lang="en-US" smtClean="0"/>
              <a:t>4/10/2025</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FD6A58C8-F469-49A1-A9B9-BCAE9DEB90C6}" type="slidenum">
              <a:rPr lang="en-US" smtClean="0"/>
              <a:t>‹#›</a:t>
            </a:fld>
            <a:endParaRPr lang="en-US"/>
          </a:p>
        </p:txBody>
      </p:sp>
    </p:spTree>
    <p:extLst>
      <p:ext uri="{BB962C8B-B14F-4D97-AF65-F5344CB8AC3E}">
        <p14:creationId xmlns:p14="http://schemas.microsoft.com/office/powerpoint/2010/main" val="4230747706"/>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r>
              <a:rPr lang="en-US"/>
              <a:t>NRS</a:t>
            </a:r>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AD05193-A1C4-4404-892C-638C429C183C}" type="datetimeFigureOut">
              <a:rPr lang="en-US" smtClean="0"/>
              <a:t>4/10/2025</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EC59DD14-AB9C-4259-80F4-222D6A843381}" type="slidenum">
              <a:rPr lang="en-US" smtClean="0"/>
              <a:t>‹#›</a:t>
            </a:fld>
            <a:endParaRPr lang="en-US"/>
          </a:p>
        </p:txBody>
      </p:sp>
    </p:spTree>
    <p:extLst>
      <p:ext uri="{BB962C8B-B14F-4D97-AF65-F5344CB8AC3E}">
        <p14:creationId xmlns:p14="http://schemas.microsoft.com/office/powerpoint/2010/main" val="1775961288"/>
      </p:ext>
    </p:extLst>
  </p:cSld>
  <p:clrMap bg1="lt1" tx1="dk1" bg2="lt2" tx2="dk2" accent1="accent1" accent2="accent2" accent3="accent3" accent4="accent4" accent5="accent5" accent6="accent6" hlink="hlink" folHlink="folHlink"/>
  <p:hf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C59DD14-AB9C-4259-80F4-222D6A843381}" type="slidenum">
              <a:rPr lang="en-US" smtClean="0"/>
              <a:t>1</a:t>
            </a:fld>
            <a:endParaRPr lang="en-US"/>
          </a:p>
        </p:txBody>
      </p:sp>
      <p:sp>
        <p:nvSpPr>
          <p:cNvPr id="5" name="Header Placeholder 4"/>
          <p:cNvSpPr>
            <a:spLocks noGrp="1"/>
          </p:cNvSpPr>
          <p:nvPr>
            <p:ph type="hdr" sz="quarter" idx="11"/>
          </p:nvPr>
        </p:nvSpPr>
        <p:spPr/>
        <p:txBody>
          <a:bodyPr/>
          <a:lstStyle/>
          <a:p>
            <a:r>
              <a:rPr lang="en-US"/>
              <a:t>NRS</a:t>
            </a:r>
          </a:p>
        </p:txBody>
      </p:sp>
    </p:spTree>
    <p:extLst>
      <p:ext uri="{BB962C8B-B14F-4D97-AF65-F5344CB8AC3E}">
        <p14:creationId xmlns:p14="http://schemas.microsoft.com/office/powerpoint/2010/main" val="2693972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066800" y="152400"/>
            <a:ext cx="7086600" cy="838200"/>
          </a:xfrm>
        </p:spPr>
        <p:txBody>
          <a:bodyPr/>
          <a:lstStyle>
            <a:lvl1pPr algn="ctr">
              <a:defRPr>
                <a:solidFill>
                  <a:schemeClr val="tx2"/>
                </a:solidFill>
                <a:effectLst>
                  <a:outerShdw blurRad="38100" dist="38100" dir="2700000" algn="tl">
                    <a:srgbClr val="000000"/>
                  </a:outerShdw>
                </a:effectLst>
              </a:defRPr>
            </a:lvl1pPr>
          </a:lstStyle>
          <a:p>
            <a:r>
              <a:rPr lang="en-US"/>
              <a:t>Click to edit Master title style</a:t>
            </a:r>
          </a:p>
        </p:txBody>
      </p:sp>
      <p:sp>
        <p:nvSpPr>
          <p:cNvPr id="3075" name="Rectangle 3"/>
          <p:cNvSpPr>
            <a:spLocks noGrp="1" noChangeArrowheads="1"/>
          </p:cNvSpPr>
          <p:nvPr>
            <p:ph type="subTitle" idx="1"/>
          </p:nvPr>
        </p:nvSpPr>
        <p:spPr>
          <a:xfrm>
            <a:off x="1447800" y="914400"/>
            <a:ext cx="6324600" cy="533400"/>
          </a:xfrm>
        </p:spPr>
        <p:txBody>
          <a:bodyPr/>
          <a:lstStyle>
            <a:lvl1pPr marL="0" indent="0" algn="ctr">
              <a:buFontTx/>
              <a:buNone/>
              <a:defRPr sz="2800">
                <a:solidFill>
                  <a:schemeClr val="tx2"/>
                </a:solidFill>
                <a:effectLst>
                  <a:outerShdw blurRad="38100" dist="38100" dir="2700000" algn="tl">
                    <a:srgbClr val="000000"/>
                  </a:outerShdw>
                </a:effectLst>
              </a:defRPr>
            </a:lvl1pPr>
          </a:lstStyle>
          <a:p>
            <a:r>
              <a:rPr lang="en-US"/>
              <a:t>Click to edit Master subtitle style</a:t>
            </a:r>
          </a:p>
        </p:txBody>
      </p:sp>
      <p:sp>
        <p:nvSpPr>
          <p:cNvPr id="3076" name="Rectangle 4"/>
          <p:cNvSpPr>
            <a:spLocks noGrp="1" noChangeArrowheads="1"/>
          </p:cNvSpPr>
          <p:nvPr>
            <p:ph type="dt" sz="half" idx="2"/>
          </p:nvPr>
        </p:nvSpPr>
        <p:spPr>
          <a:xfrm>
            <a:off x="990600" y="6400800"/>
            <a:ext cx="2971800" cy="304800"/>
          </a:xfrm>
        </p:spPr>
        <p:txBody>
          <a:bodyPr/>
          <a:lstStyle>
            <a:lvl1pPr>
              <a:defRPr/>
            </a:lvl1pPr>
          </a:lstStyle>
          <a:p>
            <a:r>
              <a:rPr lang="en-US"/>
              <a:t>2/12/2025</a:t>
            </a:r>
          </a:p>
        </p:txBody>
      </p:sp>
      <p:sp>
        <p:nvSpPr>
          <p:cNvPr id="3077" name="Rectangle 5"/>
          <p:cNvSpPr>
            <a:spLocks noGrp="1" noChangeArrowheads="1"/>
          </p:cNvSpPr>
          <p:nvPr>
            <p:ph type="ftr" sz="quarter" idx="3"/>
          </p:nvPr>
        </p:nvSpPr>
        <p:spPr>
          <a:xfrm>
            <a:off x="4267200" y="6400800"/>
            <a:ext cx="2895600" cy="304800"/>
          </a:xfrm>
        </p:spPr>
        <p:txBody>
          <a:bodyPr/>
          <a:lstStyle>
            <a:lvl1pPr>
              <a:defRPr/>
            </a:lvl1pPr>
          </a:lstStyle>
          <a:p>
            <a:endParaRPr lang="en-US"/>
          </a:p>
        </p:txBody>
      </p:sp>
      <p:sp>
        <p:nvSpPr>
          <p:cNvPr id="3078" name="Rectangle 6"/>
          <p:cNvSpPr>
            <a:spLocks noGrp="1" noChangeArrowheads="1"/>
          </p:cNvSpPr>
          <p:nvPr>
            <p:ph type="sldNum" sz="quarter" idx="4"/>
          </p:nvPr>
        </p:nvSpPr>
        <p:spPr>
          <a:xfrm>
            <a:off x="7467600" y="6400800"/>
            <a:ext cx="1371600" cy="304800"/>
          </a:xfrm>
        </p:spPr>
        <p:txBody>
          <a:bodyPr/>
          <a:lstStyle>
            <a:lvl1pPr>
              <a:defRPr>
                <a:solidFill>
                  <a:srgbClr val="FFFFFF"/>
                </a:solidFill>
              </a:defRPr>
            </a:lvl1pPr>
          </a:lstStyle>
          <a:p>
            <a:fld id="{2272DAF8-0E7B-4EF9-87D6-D8354E7473A4}" type="slidenum">
              <a:rPr lang="en-US"/>
              <a:pPr/>
              <a:t>‹#›</a:t>
            </a:fld>
            <a:endParaRPr lang="en-US"/>
          </a:p>
        </p:txBody>
      </p:sp>
    </p:spTree>
    <p:extLst>
      <p:ext uri="{BB962C8B-B14F-4D97-AF65-F5344CB8AC3E}">
        <p14:creationId xmlns:p14="http://schemas.microsoft.com/office/powerpoint/2010/main" val="679197544"/>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r>
              <a:rPr lang="en-US"/>
              <a:t>2/12/2025</a:t>
            </a:r>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5F6A41E-CD91-4D8C-8A19-6E500F2C0A24}" type="slidenum">
              <a:rPr lang="en-US"/>
              <a:pPr/>
              <a:t>‹#›</a:t>
            </a:fld>
            <a:endParaRPr lang="en-US"/>
          </a:p>
        </p:txBody>
      </p:sp>
    </p:spTree>
    <p:extLst>
      <p:ext uri="{BB962C8B-B14F-4D97-AF65-F5344CB8AC3E}">
        <p14:creationId xmlns:p14="http://schemas.microsoft.com/office/powerpoint/2010/main" val="551933467"/>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886450" y="76200"/>
            <a:ext cx="1809751" cy="64008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76200"/>
            <a:ext cx="5276851" cy="6400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r>
              <a:rPr lang="en-US"/>
              <a:t>2/12/2025</a:t>
            </a:r>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91F31A3-1B06-4F71-A5CD-39D534D72108}" type="slidenum">
              <a:rPr lang="en-US"/>
              <a:pPr/>
              <a:t>‹#›</a:t>
            </a:fld>
            <a:endParaRPr lang="en-US"/>
          </a:p>
        </p:txBody>
      </p:sp>
    </p:spTree>
    <p:extLst>
      <p:ext uri="{BB962C8B-B14F-4D97-AF65-F5344CB8AC3E}">
        <p14:creationId xmlns:p14="http://schemas.microsoft.com/office/powerpoint/2010/main" val="2663855134"/>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r>
              <a:rPr lang="en-US"/>
              <a:t>2/12/2025</a:t>
            </a:r>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121E03D-D668-419F-BA8A-875FF8FFDBDE}" type="slidenum">
              <a:rPr lang="en-US"/>
              <a:pPr/>
              <a:t>‹#›</a:t>
            </a:fld>
            <a:endParaRPr lang="en-US"/>
          </a:p>
        </p:txBody>
      </p:sp>
    </p:spTree>
    <p:extLst>
      <p:ext uri="{BB962C8B-B14F-4D97-AF65-F5344CB8AC3E}">
        <p14:creationId xmlns:p14="http://schemas.microsoft.com/office/powerpoint/2010/main" val="4286539193"/>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4"/>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r>
              <a:rPr lang="en-US"/>
              <a:t>2/12/2025</a:t>
            </a:r>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C194AC3-31C7-4639-865B-C06663C75281}" type="slidenum">
              <a:rPr lang="en-US"/>
              <a:pPr/>
              <a:t>‹#›</a:t>
            </a:fld>
            <a:endParaRPr lang="en-US"/>
          </a:p>
        </p:txBody>
      </p:sp>
    </p:spTree>
    <p:extLst>
      <p:ext uri="{BB962C8B-B14F-4D97-AF65-F5344CB8AC3E}">
        <p14:creationId xmlns:p14="http://schemas.microsoft.com/office/powerpoint/2010/main" val="2043684048"/>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1" y="1676400"/>
            <a:ext cx="35433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152901" y="1676400"/>
            <a:ext cx="35433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r>
              <a:rPr lang="en-US"/>
              <a:t>2/12/2025</a:t>
            </a:r>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FE281B96-E63E-41F4-9A0F-E73A13362857}" type="slidenum">
              <a:rPr lang="en-US"/>
              <a:pPr/>
              <a:t>‹#›</a:t>
            </a:fld>
            <a:endParaRPr lang="en-US"/>
          </a:p>
        </p:txBody>
      </p:sp>
    </p:spTree>
    <p:extLst>
      <p:ext uri="{BB962C8B-B14F-4D97-AF65-F5344CB8AC3E}">
        <p14:creationId xmlns:p14="http://schemas.microsoft.com/office/powerpoint/2010/main" val="2240429653"/>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r>
              <a:rPr lang="en-US"/>
              <a:t>2/12/2025</a:t>
            </a:r>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1342C980-AD74-47B8-8F33-0993F79B997B}" type="slidenum">
              <a:rPr lang="en-US"/>
              <a:pPr/>
              <a:t>‹#›</a:t>
            </a:fld>
            <a:endParaRPr lang="en-US"/>
          </a:p>
        </p:txBody>
      </p:sp>
    </p:spTree>
    <p:extLst>
      <p:ext uri="{BB962C8B-B14F-4D97-AF65-F5344CB8AC3E}">
        <p14:creationId xmlns:p14="http://schemas.microsoft.com/office/powerpoint/2010/main" val="2399592434"/>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r>
              <a:rPr lang="en-US"/>
              <a:t>2/12/2025</a:t>
            </a:r>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82D0DF89-1989-4234-88B7-B95A7B2C1245}" type="slidenum">
              <a:rPr lang="en-US"/>
              <a:pPr/>
              <a:t>‹#›</a:t>
            </a:fld>
            <a:endParaRPr lang="en-US"/>
          </a:p>
        </p:txBody>
      </p:sp>
    </p:spTree>
    <p:extLst>
      <p:ext uri="{BB962C8B-B14F-4D97-AF65-F5344CB8AC3E}">
        <p14:creationId xmlns:p14="http://schemas.microsoft.com/office/powerpoint/2010/main" val="1419970915"/>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r>
              <a:rPr lang="en-US"/>
              <a:t>2/12/2025</a:t>
            </a:r>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2A5FBBB9-048A-451B-887E-731CAFD47B55}" type="slidenum">
              <a:rPr lang="en-US"/>
              <a:pPr/>
              <a:t>‹#›</a:t>
            </a:fld>
            <a:endParaRPr lang="en-US"/>
          </a:p>
        </p:txBody>
      </p:sp>
    </p:spTree>
    <p:extLst>
      <p:ext uri="{BB962C8B-B14F-4D97-AF65-F5344CB8AC3E}">
        <p14:creationId xmlns:p14="http://schemas.microsoft.com/office/powerpoint/2010/main" val="3877205111"/>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r>
              <a:rPr lang="en-US"/>
              <a:t>2/12/2025</a:t>
            </a:r>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029DA3A2-19D9-4846-A449-BEC72A5C4F24}" type="slidenum">
              <a:rPr lang="en-US"/>
              <a:pPr/>
              <a:t>‹#›</a:t>
            </a:fld>
            <a:endParaRPr lang="en-US"/>
          </a:p>
        </p:txBody>
      </p:sp>
    </p:spTree>
    <p:extLst>
      <p:ext uri="{BB962C8B-B14F-4D97-AF65-F5344CB8AC3E}">
        <p14:creationId xmlns:p14="http://schemas.microsoft.com/office/powerpoint/2010/main" val="1958068804"/>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r>
              <a:rPr lang="en-US"/>
              <a:t>2/12/2025</a:t>
            </a:r>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911250B2-520F-4B9B-B284-4A3A85506728}" type="slidenum">
              <a:rPr lang="en-US"/>
              <a:pPr/>
              <a:t>‹#›</a:t>
            </a:fld>
            <a:endParaRPr lang="en-US"/>
          </a:p>
        </p:txBody>
      </p:sp>
    </p:spTree>
    <p:extLst>
      <p:ext uri="{BB962C8B-B14F-4D97-AF65-F5344CB8AC3E}">
        <p14:creationId xmlns:p14="http://schemas.microsoft.com/office/powerpoint/2010/main" val="1114487535"/>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76200"/>
            <a:ext cx="7239000" cy="14478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457200" y="1676400"/>
            <a:ext cx="7239000" cy="4800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553200"/>
            <a:ext cx="26670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rgbClr val="000000"/>
                </a:solidFill>
                <a:effectLst/>
              </a:defRPr>
            </a:lvl1pPr>
          </a:lstStyle>
          <a:p>
            <a:pPr fontAlgn="base">
              <a:spcBef>
                <a:spcPct val="0"/>
              </a:spcBef>
              <a:spcAft>
                <a:spcPct val="0"/>
              </a:spcAft>
            </a:pPr>
            <a:r>
              <a:rPr lang="en-US"/>
              <a:t>2/12/2025</a:t>
            </a:r>
          </a:p>
        </p:txBody>
      </p:sp>
      <p:sp>
        <p:nvSpPr>
          <p:cNvPr id="1029" name="Rectangle 5"/>
          <p:cNvSpPr>
            <a:spLocks noGrp="1" noChangeArrowheads="1"/>
          </p:cNvSpPr>
          <p:nvPr>
            <p:ph type="ftr" sz="quarter" idx="3"/>
          </p:nvPr>
        </p:nvSpPr>
        <p:spPr bwMode="auto">
          <a:xfrm>
            <a:off x="3581400" y="6553200"/>
            <a:ext cx="28194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rgbClr val="000000"/>
                </a:solidFill>
                <a:effectLst/>
              </a:defRPr>
            </a:lvl1pPr>
          </a:lstStyle>
          <a:p>
            <a:pPr fontAlgn="base">
              <a:spcBef>
                <a:spcPct val="0"/>
              </a:spcBef>
              <a:spcAft>
                <a:spcPct val="0"/>
              </a:spcAft>
            </a:pPr>
            <a:endParaRPr lang="en-US"/>
          </a:p>
        </p:txBody>
      </p:sp>
      <p:sp>
        <p:nvSpPr>
          <p:cNvPr id="1030" name="Rectangle 6"/>
          <p:cNvSpPr>
            <a:spLocks noGrp="1" noChangeArrowheads="1"/>
          </p:cNvSpPr>
          <p:nvPr>
            <p:ph type="sldNum" sz="quarter" idx="4"/>
          </p:nvPr>
        </p:nvSpPr>
        <p:spPr bwMode="auto">
          <a:xfrm>
            <a:off x="6934200" y="6553200"/>
            <a:ext cx="7620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rgbClr val="000000"/>
                </a:solidFill>
                <a:effectLst/>
              </a:defRPr>
            </a:lvl1pPr>
          </a:lstStyle>
          <a:p>
            <a:pPr fontAlgn="base">
              <a:spcBef>
                <a:spcPct val="0"/>
              </a:spcBef>
              <a:spcAft>
                <a:spcPct val="0"/>
              </a:spcAft>
            </a:pPr>
            <a:fld id="{45BD604D-E304-4DD9-A595-60FE59517838}" type="slidenum">
              <a:rPr lang="en-US"/>
              <a:pPr fontAlgn="base">
                <a:spcBef>
                  <a:spcPct val="0"/>
                </a:spcBef>
                <a:spcAft>
                  <a:spcPct val="0"/>
                </a:spcAft>
              </a:pPr>
              <a:t>‹#›</a:t>
            </a:fld>
            <a:endParaRPr lang="en-US"/>
          </a:p>
        </p:txBody>
      </p:sp>
    </p:spTree>
    <p:extLst>
      <p:ext uri="{BB962C8B-B14F-4D97-AF65-F5344CB8AC3E}">
        <p14:creationId xmlns:p14="http://schemas.microsoft.com/office/powerpoint/2010/main" val="504907938"/>
      </p:ext>
    </p:extLst>
  </p:cSld>
  <p:clrMap bg1="dk2" tx1="lt1" bg2="dk1" tx2="lt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11" r:id="rId11"/>
  </p:sldLayoutIdLst>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hf sldNum="0" hdr="0"/>
  <p:txStyles>
    <p:titleStyle>
      <a:lvl1pPr algn="l" rtl="0" eaLnBrk="1" fontAlgn="base" hangingPunct="1">
        <a:spcBef>
          <a:spcPct val="0"/>
        </a:spcBef>
        <a:spcAft>
          <a:spcPct val="0"/>
        </a:spcAft>
        <a:defRPr sz="4400" b="1">
          <a:solidFill>
            <a:srgbClr val="000000"/>
          </a:solidFill>
          <a:latin typeface="+mj-lt"/>
          <a:ea typeface="+mj-ea"/>
          <a:cs typeface="+mj-cs"/>
        </a:defRPr>
      </a:lvl1pPr>
      <a:lvl2pPr algn="l" rtl="0" eaLnBrk="1" fontAlgn="base" hangingPunct="1">
        <a:spcBef>
          <a:spcPct val="0"/>
        </a:spcBef>
        <a:spcAft>
          <a:spcPct val="0"/>
        </a:spcAft>
        <a:defRPr sz="4400" b="1">
          <a:solidFill>
            <a:srgbClr val="000000"/>
          </a:solidFill>
          <a:latin typeface="Arial" charset="0"/>
        </a:defRPr>
      </a:lvl2pPr>
      <a:lvl3pPr algn="l" rtl="0" eaLnBrk="1" fontAlgn="base" hangingPunct="1">
        <a:spcBef>
          <a:spcPct val="0"/>
        </a:spcBef>
        <a:spcAft>
          <a:spcPct val="0"/>
        </a:spcAft>
        <a:defRPr sz="4400" b="1">
          <a:solidFill>
            <a:srgbClr val="000000"/>
          </a:solidFill>
          <a:latin typeface="Arial" charset="0"/>
        </a:defRPr>
      </a:lvl3pPr>
      <a:lvl4pPr algn="l" rtl="0" eaLnBrk="1" fontAlgn="base" hangingPunct="1">
        <a:spcBef>
          <a:spcPct val="0"/>
        </a:spcBef>
        <a:spcAft>
          <a:spcPct val="0"/>
        </a:spcAft>
        <a:defRPr sz="4400" b="1">
          <a:solidFill>
            <a:srgbClr val="000000"/>
          </a:solidFill>
          <a:latin typeface="Arial" charset="0"/>
        </a:defRPr>
      </a:lvl4pPr>
      <a:lvl5pPr algn="l" rtl="0" eaLnBrk="1" fontAlgn="base" hangingPunct="1">
        <a:spcBef>
          <a:spcPct val="0"/>
        </a:spcBef>
        <a:spcAft>
          <a:spcPct val="0"/>
        </a:spcAft>
        <a:defRPr sz="4400" b="1">
          <a:solidFill>
            <a:srgbClr val="000000"/>
          </a:solidFill>
          <a:latin typeface="Arial" charset="0"/>
        </a:defRPr>
      </a:lvl5pPr>
      <a:lvl6pPr marL="457200" algn="l" rtl="0" eaLnBrk="1" fontAlgn="base" hangingPunct="1">
        <a:spcBef>
          <a:spcPct val="0"/>
        </a:spcBef>
        <a:spcAft>
          <a:spcPct val="0"/>
        </a:spcAft>
        <a:defRPr sz="4400" b="1">
          <a:solidFill>
            <a:srgbClr val="000000"/>
          </a:solidFill>
          <a:latin typeface="Arial" charset="0"/>
        </a:defRPr>
      </a:lvl6pPr>
      <a:lvl7pPr marL="914400" algn="l" rtl="0" eaLnBrk="1" fontAlgn="base" hangingPunct="1">
        <a:spcBef>
          <a:spcPct val="0"/>
        </a:spcBef>
        <a:spcAft>
          <a:spcPct val="0"/>
        </a:spcAft>
        <a:defRPr sz="4400" b="1">
          <a:solidFill>
            <a:srgbClr val="000000"/>
          </a:solidFill>
          <a:latin typeface="Arial" charset="0"/>
        </a:defRPr>
      </a:lvl7pPr>
      <a:lvl8pPr marL="1371600" algn="l" rtl="0" eaLnBrk="1" fontAlgn="base" hangingPunct="1">
        <a:spcBef>
          <a:spcPct val="0"/>
        </a:spcBef>
        <a:spcAft>
          <a:spcPct val="0"/>
        </a:spcAft>
        <a:defRPr sz="4400" b="1">
          <a:solidFill>
            <a:srgbClr val="000000"/>
          </a:solidFill>
          <a:latin typeface="Arial" charset="0"/>
        </a:defRPr>
      </a:lvl8pPr>
      <a:lvl9pPr marL="1828800" algn="l" rtl="0" eaLnBrk="1" fontAlgn="base" hangingPunct="1">
        <a:spcBef>
          <a:spcPct val="0"/>
        </a:spcBef>
        <a:spcAft>
          <a:spcPct val="0"/>
        </a:spcAft>
        <a:defRPr sz="4400" b="1">
          <a:solidFill>
            <a:srgbClr val="000000"/>
          </a:solidFill>
          <a:latin typeface="Arial" charset="0"/>
        </a:defRPr>
      </a:lvl9pPr>
    </p:titleStyle>
    <p:bodyStyle>
      <a:lvl1pPr marL="342900" indent="-342900" algn="l" rtl="0" eaLnBrk="1" fontAlgn="base" hangingPunct="1">
        <a:spcBef>
          <a:spcPct val="20000"/>
        </a:spcBef>
        <a:spcAft>
          <a:spcPct val="0"/>
        </a:spcAft>
        <a:buChar char="•"/>
        <a:defRPr sz="3200">
          <a:solidFill>
            <a:srgbClr val="000000"/>
          </a:solidFill>
          <a:latin typeface="+mn-lt"/>
          <a:ea typeface="+mn-ea"/>
          <a:cs typeface="+mn-cs"/>
        </a:defRPr>
      </a:lvl1pPr>
      <a:lvl2pPr marL="742950" indent="-285750" algn="l" rtl="0" eaLnBrk="1" fontAlgn="base" hangingPunct="1">
        <a:spcBef>
          <a:spcPct val="20000"/>
        </a:spcBef>
        <a:spcAft>
          <a:spcPct val="0"/>
        </a:spcAft>
        <a:buChar char="–"/>
        <a:defRPr sz="2800">
          <a:solidFill>
            <a:srgbClr val="000000"/>
          </a:solidFill>
          <a:latin typeface="+mn-lt"/>
        </a:defRPr>
      </a:lvl2pPr>
      <a:lvl3pPr marL="1143000" indent="-228600" algn="l" rtl="0" eaLnBrk="1" fontAlgn="base" hangingPunct="1">
        <a:spcBef>
          <a:spcPct val="20000"/>
        </a:spcBef>
        <a:spcAft>
          <a:spcPct val="0"/>
        </a:spcAft>
        <a:buChar char="•"/>
        <a:defRPr sz="2400">
          <a:solidFill>
            <a:srgbClr val="000000"/>
          </a:solidFill>
          <a:latin typeface="+mn-lt"/>
        </a:defRPr>
      </a:lvl3pPr>
      <a:lvl4pPr marL="1600200" indent="-228600" algn="l" rtl="0" eaLnBrk="1" fontAlgn="base" hangingPunct="1">
        <a:spcBef>
          <a:spcPct val="20000"/>
        </a:spcBef>
        <a:spcAft>
          <a:spcPct val="0"/>
        </a:spcAft>
        <a:buChar char="–"/>
        <a:defRPr sz="2000">
          <a:solidFill>
            <a:srgbClr val="000000"/>
          </a:solidFill>
          <a:latin typeface="+mn-lt"/>
        </a:defRPr>
      </a:lvl4pPr>
      <a:lvl5pPr marL="2057400" indent="-228600" algn="l" rtl="0" eaLnBrk="1" fontAlgn="base" hangingPunct="1">
        <a:spcBef>
          <a:spcPct val="20000"/>
        </a:spcBef>
        <a:spcAft>
          <a:spcPct val="0"/>
        </a:spcAft>
        <a:buChar char="»"/>
        <a:defRPr sz="2000">
          <a:solidFill>
            <a:srgbClr val="000000"/>
          </a:solidFill>
          <a:latin typeface="+mn-lt"/>
        </a:defRPr>
      </a:lvl5pPr>
      <a:lvl6pPr marL="2514600" indent="-228600" algn="l" rtl="0" eaLnBrk="1" fontAlgn="base" hangingPunct="1">
        <a:spcBef>
          <a:spcPct val="20000"/>
        </a:spcBef>
        <a:spcAft>
          <a:spcPct val="0"/>
        </a:spcAft>
        <a:buChar char="»"/>
        <a:defRPr sz="2000">
          <a:solidFill>
            <a:srgbClr val="000000"/>
          </a:solidFill>
          <a:latin typeface="+mn-lt"/>
        </a:defRPr>
      </a:lvl6pPr>
      <a:lvl7pPr marL="2971800" indent="-228600" algn="l" rtl="0" eaLnBrk="1" fontAlgn="base" hangingPunct="1">
        <a:spcBef>
          <a:spcPct val="20000"/>
        </a:spcBef>
        <a:spcAft>
          <a:spcPct val="0"/>
        </a:spcAft>
        <a:buChar char="»"/>
        <a:defRPr sz="2000">
          <a:solidFill>
            <a:srgbClr val="000000"/>
          </a:solidFill>
          <a:latin typeface="+mn-lt"/>
        </a:defRPr>
      </a:lvl7pPr>
      <a:lvl8pPr marL="3429000" indent="-228600" algn="l" rtl="0" eaLnBrk="1" fontAlgn="base" hangingPunct="1">
        <a:spcBef>
          <a:spcPct val="20000"/>
        </a:spcBef>
        <a:spcAft>
          <a:spcPct val="0"/>
        </a:spcAft>
        <a:buChar char="»"/>
        <a:defRPr sz="2000">
          <a:solidFill>
            <a:srgbClr val="000000"/>
          </a:solidFill>
          <a:latin typeface="+mn-lt"/>
        </a:defRPr>
      </a:lvl8pPr>
      <a:lvl9pPr marL="3886200" indent="-228600" algn="l" rtl="0" eaLnBrk="1" fontAlgn="base" hangingPunct="1">
        <a:spcBef>
          <a:spcPct val="20000"/>
        </a:spcBef>
        <a:spcAft>
          <a:spcPct val="0"/>
        </a:spcAft>
        <a:buChar char="»"/>
        <a:defRPr sz="2000">
          <a:solidFill>
            <a:srgbClr val="000000"/>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hemeOverride" Target="../theme/themeOverride1.x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6.xml"/><Relationship Id="rId1" Type="http://schemas.openxmlformats.org/officeDocument/2006/relationships/themeOverride" Target="../theme/themeOverride2.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2743200"/>
            <a:ext cx="7239000" cy="3352800"/>
          </a:xfrm>
        </p:spPr>
        <p:txBody>
          <a:bodyPr>
            <a:normAutofit fontScale="85000" lnSpcReduction="20000"/>
          </a:bodyPr>
          <a:lstStyle/>
          <a:p>
            <a:pPr marL="0" indent="0">
              <a:lnSpc>
                <a:spcPct val="90000"/>
              </a:lnSpc>
              <a:spcBef>
                <a:spcPts val="400"/>
              </a:spcBef>
              <a:buNone/>
            </a:pPr>
            <a:r>
              <a:rPr lang="en-GB" i="1" kern="1200" dirty="0" err="1">
                <a:solidFill>
                  <a:srgbClr val="292929"/>
                </a:solidFill>
                <a:latin typeface="Calibri" panose="020F0502020204030204" pitchFamily="34" charset="0"/>
                <a:ea typeface="MS PGothic" panose="020B0600070205080204" pitchFamily="34" charset="-128"/>
              </a:rPr>
              <a:t>Wubet</a:t>
            </a:r>
            <a:r>
              <a:rPr lang="en-GB" i="1" kern="1200" dirty="0">
                <a:solidFill>
                  <a:srgbClr val="292929"/>
                </a:solidFill>
                <a:latin typeface="Calibri" panose="020F0502020204030204" pitchFamily="34" charset="0"/>
                <a:ea typeface="MS PGothic" panose="020B0600070205080204" pitchFamily="34" charset="-128"/>
              </a:rPr>
              <a:t> </a:t>
            </a:r>
            <a:r>
              <a:rPr lang="en-GB" i="1" kern="1200" dirty="0" err="1">
                <a:solidFill>
                  <a:srgbClr val="292929"/>
                </a:solidFill>
                <a:latin typeface="Calibri" panose="020F0502020204030204" pitchFamily="34" charset="0"/>
                <a:ea typeface="MS PGothic" panose="020B0600070205080204" pitchFamily="34" charset="-128"/>
              </a:rPr>
              <a:t>Sinshaw</a:t>
            </a:r>
            <a:r>
              <a:rPr lang="en-GB" i="1" kern="1200" dirty="0">
                <a:solidFill>
                  <a:srgbClr val="292929"/>
                </a:solidFill>
                <a:latin typeface="Calibri" panose="020F0502020204030204" pitchFamily="34" charset="0"/>
                <a:ea typeface="MS PGothic" panose="020B0600070205080204" pitchFamily="34" charset="-128"/>
              </a:rPr>
              <a:t>, Project Coordinator</a:t>
            </a:r>
          </a:p>
          <a:p>
            <a:pPr marL="0" indent="0">
              <a:lnSpc>
                <a:spcPct val="90000"/>
              </a:lnSpc>
              <a:spcBef>
                <a:spcPts val="400"/>
              </a:spcBef>
              <a:buNone/>
            </a:pPr>
            <a:r>
              <a:rPr lang="en-GB" i="1" kern="1200" dirty="0">
                <a:solidFill>
                  <a:srgbClr val="292929"/>
                </a:solidFill>
                <a:latin typeface="Calibri" panose="020F0502020204030204" pitchFamily="34" charset="0"/>
                <a:ea typeface="MS PGothic" panose="020B0600070205080204" pitchFamily="34" charset="-128"/>
              </a:rPr>
              <a:t>Amhara Region</a:t>
            </a:r>
          </a:p>
          <a:p>
            <a:pPr marL="0" indent="0">
              <a:lnSpc>
                <a:spcPct val="90000"/>
              </a:lnSpc>
              <a:spcBef>
                <a:spcPts val="400"/>
              </a:spcBef>
              <a:buNone/>
            </a:pPr>
            <a:endParaRPr lang="en-US" i="1" kern="1200" dirty="0">
              <a:solidFill>
                <a:srgbClr val="292929"/>
              </a:solidFill>
              <a:latin typeface="Calibri" panose="020F0502020204030204" pitchFamily="34" charset="0"/>
              <a:ea typeface="MS PGothic" panose="020B0600070205080204" pitchFamily="34" charset="-128"/>
            </a:endParaRPr>
          </a:p>
          <a:p>
            <a:pPr marL="0" indent="0">
              <a:lnSpc>
                <a:spcPct val="90000"/>
              </a:lnSpc>
              <a:spcBef>
                <a:spcPts val="400"/>
              </a:spcBef>
              <a:buNone/>
            </a:pPr>
            <a:r>
              <a:rPr lang="en-US" i="1" kern="1200" dirty="0">
                <a:solidFill>
                  <a:srgbClr val="292929"/>
                </a:solidFill>
                <a:latin typeface="Calibri" panose="020F0502020204030204" pitchFamily="34" charset="0"/>
                <a:ea typeface="MS PGothic" panose="020B0600070205080204" pitchFamily="34" charset="-128"/>
              </a:rPr>
              <a:t>Public-Private-Partnership for the delivery of veterinary services</a:t>
            </a:r>
          </a:p>
          <a:p>
            <a:pPr marL="0" indent="0">
              <a:lnSpc>
                <a:spcPct val="90000"/>
              </a:lnSpc>
              <a:spcBef>
                <a:spcPts val="400"/>
              </a:spcBef>
              <a:buNone/>
            </a:pPr>
            <a:r>
              <a:rPr lang="en-US" i="1" kern="1200" dirty="0">
                <a:solidFill>
                  <a:srgbClr val="292929"/>
                </a:solidFill>
                <a:latin typeface="Calibri" panose="020F0502020204030204" pitchFamily="34" charset="0"/>
                <a:ea typeface="MS PGothic" panose="020B0600070205080204" pitchFamily="34" charset="-128"/>
              </a:rPr>
              <a:t>Review and validation of PPP models for scaling out</a:t>
            </a:r>
          </a:p>
          <a:p>
            <a:pPr marL="0" indent="0">
              <a:lnSpc>
                <a:spcPct val="90000"/>
              </a:lnSpc>
              <a:spcBef>
                <a:spcPts val="400"/>
              </a:spcBef>
              <a:buNone/>
            </a:pPr>
            <a:endParaRPr lang="en-US" i="1" kern="1200" dirty="0">
              <a:solidFill>
                <a:srgbClr val="292929"/>
              </a:solidFill>
              <a:latin typeface="Calibri" panose="020F0502020204030204" pitchFamily="34" charset="0"/>
              <a:ea typeface="MS PGothic" panose="020B0600070205080204" pitchFamily="34" charset="-128"/>
            </a:endParaRPr>
          </a:p>
          <a:p>
            <a:pPr marL="0" indent="0">
              <a:lnSpc>
                <a:spcPct val="90000"/>
              </a:lnSpc>
              <a:spcBef>
                <a:spcPts val="400"/>
              </a:spcBef>
              <a:buNone/>
            </a:pPr>
            <a:r>
              <a:rPr lang="en-US" i="1" kern="1200" dirty="0">
                <a:solidFill>
                  <a:srgbClr val="292929"/>
                </a:solidFill>
                <a:latin typeface="Calibri" panose="020F0502020204030204" pitchFamily="34" charset="0"/>
                <a:ea typeface="MS PGothic" panose="020B0600070205080204" pitchFamily="34" charset="-128"/>
              </a:rPr>
              <a:t>ILRIETH campus, Azage Auditorium, Addis Ababa </a:t>
            </a:r>
            <a:r>
              <a:rPr lang="en-US" altLang="en-KE" sz="3200" dirty="0">
                <a:solidFill>
                  <a:srgbClr val="292929"/>
                </a:solidFill>
                <a:latin typeface="Calibri" panose="020F0502020204030204" pitchFamily="34" charset="0"/>
              </a:rPr>
              <a:t>27 March 2025</a:t>
            </a:r>
            <a:endParaRPr lang="en-GB" i="1" kern="1200" dirty="0">
              <a:solidFill>
                <a:srgbClr val="292929"/>
              </a:solidFill>
              <a:latin typeface="Calibri" panose="020F0502020204030204" pitchFamily="34" charset="0"/>
              <a:ea typeface="MS PGothic" panose="020B0600070205080204" pitchFamily="34" charset="-128"/>
            </a:endParaRPr>
          </a:p>
          <a:p>
            <a:pPr marL="0" indent="0">
              <a:lnSpc>
                <a:spcPct val="90000"/>
              </a:lnSpc>
              <a:spcBef>
                <a:spcPts val="400"/>
              </a:spcBef>
              <a:buNone/>
            </a:pPr>
            <a:endParaRPr lang="en-US" i="1" kern="1200" dirty="0">
              <a:solidFill>
                <a:srgbClr val="292929"/>
              </a:solidFill>
              <a:latin typeface="Calibri" panose="020F0502020204030204" pitchFamily="34" charset="0"/>
              <a:ea typeface="MS PGothic" panose="020B0600070205080204" pitchFamily="34" charset="-128"/>
            </a:endParaRPr>
          </a:p>
        </p:txBody>
      </p:sp>
      <p:sp>
        <p:nvSpPr>
          <p:cNvPr id="8" name="Date Placeholder 7"/>
          <p:cNvSpPr>
            <a:spLocks noGrp="1"/>
          </p:cNvSpPr>
          <p:nvPr>
            <p:ph type="dt" sz="half" idx="10"/>
          </p:nvPr>
        </p:nvSpPr>
        <p:spPr/>
        <p:txBody>
          <a:bodyPr/>
          <a:lstStyle/>
          <a:p>
            <a:r>
              <a:rPr lang="en-US"/>
              <a:t>2/12/2025</a:t>
            </a:r>
            <a:endParaRPr lang="en-US" dirty="0"/>
          </a:p>
        </p:txBody>
      </p:sp>
      <p:pic>
        <p:nvPicPr>
          <p:cNvPr id="1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293" y="6359375"/>
            <a:ext cx="271145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a:extLst>
              <a:ext uri="{FF2B5EF4-FFF2-40B4-BE49-F238E27FC236}">
                <a16:creationId xmlns:a16="http://schemas.microsoft.com/office/drawing/2014/main" id="{38B2AA9D-638A-D221-22C3-02BA2452A6E1}"/>
              </a:ext>
            </a:extLst>
          </p:cNvPr>
          <p:cNvSpPr txBox="1"/>
          <p:nvPr/>
        </p:nvSpPr>
        <p:spPr>
          <a:xfrm>
            <a:off x="304800" y="871073"/>
            <a:ext cx="7086600" cy="978729"/>
          </a:xfrm>
          <a:prstGeom prst="rect">
            <a:avLst/>
          </a:prstGeom>
          <a:noFill/>
        </p:spPr>
        <p:txBody>
          <a:bodyPr wrap="square">
            <a:spAutoFit/>
          </a:bodyPr>
          <a:lstStyle/>
          <a:p>
            <a:pPr marL="0" indent="0">
              <a:lnSpc>
                <a:spcPct val="90000"/>
              </a:lnSpc>
              <a:spcBef>
                <a:spcPts val="400"/>
              </a:spcBef>
              <a:buNone/>
            </a:pPr>
            <a:r>
              <a:rPr lang="en-GB" sz="3200" i="1" kern="1200" dirty="0">
                <a:solidFill>
                  <a:srgbClr val="292929"/>
                </a:solidFill>
                <a:latin typeface="Calibri" panose="020F0502020204030204" pitchFamily="34" charset="0"/>
                <a:ea typeface="MS PGothic" panose="020B0600070205080204" pitchFamily="34" charset="-128"/>
              </a:rPr>
              <a:t>Amhara </a:t>
            </a:r>
            <a:r>
              <a:rPr lang="en-US" sz="3200" dirty="0">
                <a:solidFill>
                  <a:srgbClr val="000000"/>
                </a:solidFill>
                <a:latin typeface="Calibri" panose="020F0502020204030204" pitchFamily="34" charset="0"/>
              </a:rPr>
              <a:t>Public-Private Partnership Approach</a:t>
            </a:r>
            <a:r>
              <a:rPr lang="en-GB" sz="3200" dirty="0">
                <a:solidFill>
                  <a:srgbClr val="000000"/>
                </a:solidFill>
                <a:latin typeface="Calibri" panose="020F0502020204030204" pitchFamily="34" charset="0"/>
              </a:rPr>
              <a:t> </a:t>
            </a:r>
            <a:r>
              <a:rPr lang="en-GB" sz="3200" dirty="0">
                <a:solidFill>
                  <a:srgbClr val="000000"/>
                </a:solidFill>
                <a:effectLst/>
                <a:latin typeface="Calibri" panose="020F0502020204030204" pitchFamily="34" charset="0"/>
                <a:ea typeface="Times New Roman" panose="02020603050405020304" pitchFamily="18" charset="0"/>
                <a:cs typeface="Aptos" panose="020B0004020202020204" pitchFamily="34" charset="0"/>
              </a:rPr>
              <a:t>experience </a:t>
            </a:r>
            <a:r>
              <a:rPr lang="en-GB" sz="3200">
                <a:solidFill>
                  <a:srgbClr val="000000"/>
                </a:solidFill>
                <a:effectLst/>
                <a:latin typeface="Calibri" panose="020F0502020204030204" pitchFamily="34" charset="0"/>
                <a:ea typeface="Times New Roman" panose="02020603050405020304" pitchFamily="18" charset="0"/>
                <a:cs typeface="Aptos" panose="020B0004020202020204" pitchFamily="34" charset="0"/>
              </a:rPr>
              <a:t>sharing </a:t>
            </a:r>
            <a:endParaRPr lang="en-GB" sz="3200" i="1" kern="1200" dirty="0">
              <a:solidFill>
                <a:srgbClr val="292929"/>
              </a:solidFill>
              <a:latin typeface="Calibri" panose="020F0502020204030204" pitchFamily="34" charset="0"/>
              <a:ea typeface="MS PGothic" panose="020B0600070205080204" pitchFamily="34" charset="-128"/>
            </a:endParaRPr>
          </a:p>
        </p:txBody>
      </p:sp>
    </p:spTree>
    <p:extLst>
      <p:ext uri="{BB962C8B-B14F-4D97-AF65-F5344CB8AC3E}">
        <p14:creationId xmlns:p14="http://schemas.microsoft.com/office/powerpoint/2010/main" val="58694415"/>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a:latin typeface="Times New Roman" pitchFamily="18" charset="0"/>
                <a:cs typeface="Times New Roman" pitchFamily="18" charset="0"/>
              </a:rPr>
              <a:t>Description of each model tested</a:t>
            </a:r>
            <a:br>
              <a:rPr lang="en-US" dirty="0">
                <a:latin typeface="Times New Roman" pitchFamily="18" charset="0"/>
                <a:cs typeface="Times New Roman" pitchFamily="18" charset="0"/>
              </a:rPr>
            </a:br>
            <a:endParaRPr lang="en-US" dirty="0"/>
          </a:p>
        </p:txBody>
      </p:sp>
      <p:sp>
        <p:nvSpPr>
          <p:cNvPr id="3" name="Content Placeholder 2"/>
          <p:cNvSpPr>
            <a:spLocks noGrp="1"/>
          </p:cNvSpPr>
          <p:nvPr>
            <p:ph sz="quarter" idx="4294967295"/>
          </p:nvPr>
        </p:nvSpPr>
        <p:spPr>
          <a:xfrm>
            <a:off x="0" y="838200"/>
            <a:ext cx="8686800" cy="5410200"/>
          </a:xfrm>
        </p:spPr>
        <p:txBody>
          <a:bodyPr/>
          <a:lstStyle/>
          <a:p>
            <a:pPr>
              <a:lnSpc>
                <a:spcPct val="100000"/>
              </a:lnSpc>
            </a:pPr>
            <a:endParaRPr lang="en-US" sz="1800" b="1" dirty="0">
              <a:solidFill>
                <a:srgbClr val="FF0000"/>
              </a:solidFill>
              <a:latin typeface="Times New Roman" pitchFamily="18" charset="0"/>
              <a:cs typeface="Times New Roman" pitchFamily="18" charset="0"/>
            </a:endParaRPr>
          </a:p>
          <a:p>
            <a:pPr>
              <a:lnSpc>
                <a:spcPct val="100000"/>
              </a:lnSpc>
            </a:pPr>
            <a:endParaRPr lang="en-US" sz="1800" b="1" dirty="0">
              <a:solidFill>
                <a:srgbClr val="FF0000"/>
              </a:solidFill>
              <a:latin typeface="Times New Roman" pitchFamily="18" charset="0"/>
              <a:cs typeface="Times New Roman" pitchFamily="18" charset="0"/>
            </a:endParaRPr>
          </a:p>
          <a:p>
            <a:pPr>
              <a:lnSpc>
                <a:spcPct val="100000"/>
              </a:lnSpc>
            </a:pPr>
            <a:r>
              <a:rPr lang="en-US" sz="2000" b="1" dirty="0">
                <a:solidFill>
                  <a:schemeClr val="bg2"/>
                </a:solidFill>
                <a:latin typeface="Times New Roman" pitchFamily="18" charset="0"/>
                <a:cs typeface="Times New Roman" pitchFamily="18" charset="0"/>
              </a:rPr>
              <a:t>The Private Service provider</a:t>
            </a:r>
            <a:r>
              <a:rPr lang="en-US" sz="2000" dirty="0">
                <a:solidFill>
                  <a:schemeClr val="bg2"/>
                </a:solidFill>
                <a:latin typeface="Times New Roman" pitchFamily="18" charset="0"/>
                <a:cs typeface="Times New Roman" pitchFamily="18" charset="0"/>
              </a:rPr>
              <a:t> shall undertake the following duties and commitments:</a:t>
            </a:r>
          </a:p>
          <a:p>
            <a:pPr>
              <a:lnSpc>
                <a:spcPct val="100000"/>
              </a:lnSpc>
            </a:pPr>
            <a:r>
              <a:rPr lang="en-GB" sz="2000" dirty="0">
                <a:solidFill>
                  <a:schemeClr val="bg2"/>
                </a:solidFill>
                <a:latin typeface="Times New Roman" pitchFamily="18" charset="0"/>
                <a:cs typeface="Times New Roman" pitchFamily="18" charset="0"/>
              </a:rPr>
              <a:t>Model I:	Private Vaccination for different diseases</a:t>
            </a:r>
          </a:p>
          <a:p>
            <a:pPr>
              <a:lnSpc>
                <a:spcPct val="100000"/>
              </a:lnSpc>
            </a:pPr>
            <a:r>
              <a:rPr lang="en-GB" sz="2000" dirty="0">
                <a:solidFill>
                  <a:schemeClr val="bg2"/>
                </a:solidFill>
                <a:latin typeface="Times New Roman" pitchFamily="18" charset="0"/>
                <a:cs typeface="Times New Roman" pitchFamily="18" charset="0"/>
              </a:rPr>
              <a:t>	Mobile/door-to-door Rabies vaccination </a:t>
            </a:r>
          </a:p>
          <a:p>
            <a:pPr>
              <a:lnSpc>
                <a:spcPct val="100000"/>
              </a:lnSpc>
            </a:pPr>
            <a:r>
              <a:rPr lang="en-GB" sz="2000" kern="1200" dirty="0">
                <a:solidFill>
                  <a:schemeClr val="bg2"/>
                </a:solidFill>
                <a:latin typeface="Times New Roman" pitchFamily="18" charset="0"/>
                <a:cs typeface="Times New Roman" pitchFamily="18" charset="0"/>
              </a:rPr>
              <a:t>Model V; </a:t>
            </a:r>
            <a:r>
              <a:rPr lang="en-GB" sz="2000" kern="1200" dirty="0" err="1">
                <a:solidFill>
                  <a:schemeClr val="bg2"/>
                </a:solidFill>
                <a:latin typeface="Times New Roman" pitchFamily="18" charset="0"/>
                <a:cs typeface="Times New Roman" pitchFamily="18" charset="0"/>
              </a:rPr>
              <a:t>Kebele</a:t>
            </a:r>
            <a:r>
              <a:rPr lang="en-GB" sz="2000" kern="1200" dirty="0">
                <a:solidFill>
                  <a:schemeClr val="bg2"/>
                </a:solidFill>
                <a:latin typeface="Times New Roman" pitchFamily="18" charset="0"/>
                <a:cs typeface="Times New Roman" pitchFamily="18" charset="0"/>
              </a:rPr>
              <a:t>-based Clinical service</a:t>
            </a:r>
            <a:endParaRPr lang="en-US" sz="2000" dirty="0">
              <a:solidFill>
                <a:schemeClr val="bg2"/>
              </a:solidFill>
              <a:latin typeface="Times New Roman" pitchFamily="18" charset="0"/>
              <a:cs typeface="Times New Roman" pitchFamily="18" charset="0"/>
            </a:endParaRPr>
          </a:p>
          <a:p>
            <a:pPr>
              <a:lnSpc>
                <a:spcPct val="100000"/>
              </a:lnSpc>
            </a:pPr>
            <a:r>
              <a:rPr lang="en-GB" sz="2000" dirty="0">
                <a:solidFill>
                  <a:schemeClr val="bg2"/>
                </a:solidFill>
                <a:latin typeface="Times New Roman" pitchFamily="18" charset="0"/>
                <a:cs typeface="Times New Roman" pitchFamily="18" charset="0"/>
              </a:rPr>
              <a:t>  		</a:t>
            </a:r>
          </a:p>
          <a:p>
            <a:pPr lvl="0">
              <a:lnSpc>
                <a:spcPct val="100000"/>
              </a:lnSpc>
            </a:pPr>
            <a:r>
              <a:rPr lang="en-GB" sz="2000" dirty="0">
                <a:solidFill>
                  <a:schemeClr val="bg2"/>
                </a:solidFill>
                <a:latin typeface="Times New Roman" pitchFamily="18" charset="0"/>
                <a:cs typeface="Times New Roman" pitchFamily="18" charset="0"/>
              </a:rPr>
              <a:t>1. </a:t>
            </a:r>
            <a:r>
              <a:rPr lang="en-GB" sz="2000" dirty="0" err="1">
                <a:solidFill>
                  <a:schemeClr val="bg2"/>
                </a:solidFill>
                <a:latin typeface="Times New Roman" pitchFamily="18" charset="0"/>
                <a:cs typeface="Times New Roman" pitchFamily="18" charset="0"/>
              </a:rPr>
              <a:t>Desalew</a:t>
            </a:r>
            <a:r>
              <a:rPr lang="en-GB" sz="2000" dirty="0">
                <a:solidFill>
                  <a:schemeClr val="bg2"/>
                </a:solidFill>
                <a:latin typeface="Times New Roman" pitchFamily="18" charset="0"/>
                <a:cs typeface="Times New Roman" pitchFamily="18" charset="0"/>
              </a:rPr>
              <a:t> </a:t>
            </a:r>
            <a:r>
              <a:rPr lang="en-GB" sz="2000" dirty="0" err="1">
                <a:solidFill>
                  <a:schemeClr val="bg2"/>
                </a:solidFill>
                <a:latin typeface="Times New Roman" pitchFamily="18" charset="0"/>
                <a:cs typeface="Times New Roman" pitchFamily="18" charset="0"/>
              </a:rPr>
              <a:t>Mekonin</a:t>
            </a:r>
            <a:r>
              <a:rPr lang="en-GB" sz="2000" dirty="0">
                <a:solidFill>
                  <a:schemeClr val="bg2"/>
                </a:solidFill>
                <a:latin typeface="Times New Roman" pitchFamily="18" charset="0"/>
                <a:cs typeface="Times New Roman" pitchFamily="18" charset="0"/>
              </a:rPr>
              <a:t>;  who is doing vaccination on Blackleg, anthrax, and </a:t>
            </a:r>
          </a:p>
          <a:p>
            <a:pPr>
              <a:lnSpc>
                <a:spcPct val="100000"/>
              </a:lnSpc>
            </a:pPr>
            <a:r>
              <a:rPr lang="en-GB" sz="2000" dirty="0">
                <a:solidFill>
                  <a:schemeClr val="bg2"/>
                </a:solidFill>
                <a:latin typeface="Times New Roman" pitchFamily="18" charset="0"/>
                <a:cs typeface="Times New Roman" pitchFamily="18" charset="0"/>
              </a:rPr>
              <a:t>Rabies </a:t>
            </a:r>
          </a:p>
          <a:p>
            <a:pPr>
              <a:lnSpc>
                <a:spcPct val="100000"/>
              </a:lnSpc>
            </a:pPr>
            <a:r>
              <a:rPr lang="en-GB" sz="2000" dirty="0">
                <a:solidFill>
                  <a:schemeClr val="bg2"/>
                </a:solidFill>
                <a:latin typeface="Times New Roman" pitchFamily="18" charset="0"/>
                <a:cs typeface="Times New Roman" pitchFamily="18" charset="0"/>
              </a:rPr>
              <a:t>. The locations is in the </a:t>
            </a:r>
            <a:r>
              <a:rPr lang="en-GB" sz="2000" dirty="0" err="1">
                <a:solidFill>
                  <a:schemeClr val="bg2"/>
                </a:solidFill>
                <a:latin typeface="Times New Roman" pitchFamily="18" charset="0"/>
                <a:cs typeface="Times New Roman" pitchFamily="18" charset="0"/>
              </a:rPr>
              <a:t>Banja</a:t>
            </a:r>
            <a:r>
              <a:rPr lang="en-GB" sz="2000" dirty="0">
                <a:solidFill>
                  <a:schemeClr val="bg2"/>
                </a:solidFill>
                <a:latin typeface="Times New Roman" pitchFamily="18" charset="0"/>
                <a:cs typeface="Times New Roman" pitchFamily="18" charset="0"/>
              </a:rPr>
              <a:t> </a:t>
            </a:r>
            <a:r>
              <a:rPr lang="en-GB" sz="2000" dirty="0" err="1">
                <a:solidFill>
                  <a:schemeClr val="bg2"/>
                </a:solidFill>
                <a:latin typeface="Times New Roman" pitchFamily="18" charset="0"/>
                <a:cs typeface="Times New Roman" pitchFamily="18" charset="0"/>
              </a:rPr>
              <a:t>woreda</a:t>
            </a:r>
            <a:r>
              <a:rPr lang="en-GB" sz="2000" dirty="0">
                <a:solidFill>
                  <a:schemeClr val="bg2"/>
                </a:solidFill>
                <a:latin typeface="Times New Roman" pitchFamily="18" charset="0"/>
                <a:cs typeface="Times New Roman" pitchFamily="18" charset="0"/>
              </a:rPr>
              <a:t>, </a:t>
            </a:r>
            <a:r>
              <a:rPr lang="en-GB" sz="2000" dirty="0" err="1">
                <a:solidFill>
                  <a:schemeClr val="bg2"/>
                </a:solidFill>
                <a:latin typeface="Times New Roman" pitchFamily="18" charset="0"/>
                <a:cs typeface="Times New Roman" pitchFamily="18" charset="0"/>
              </a:rPr>
              <a:t>Awi</a:t>
            </a:r>
            <a:r>
              <a:rPr lang="en-GB" sz="2000" dirty="0">
                <a:solidFill>
                  <a:schemeClr val="bg2"/>
                </a:solidFill>
                <a:latin typeface="Times New Roman" pitchFamily="18" charset="0"/>
                <a:cs typeface="Times New Roman" pitchFamily="18" charset="0"/>
              </a:rPr>
              <a:t> Zone, </a:t>
            </a:r>
            <a:r>
              <a:rPr lang="en-GB" sz="2000" dirty="0" err="1">
                <a:solidFill>
                  <a:schemeClr val="bg2"/>
                </a:solidFill>
                <a:latin typeface="Times New Roman" pitchFamily="18" charset="0"/>
                <a:cs typeface="Times New Roman" pitchFamily="18" charset="0"/>
              </a:rPr>
              <a:t>Akena</a:t>
            </a:r>
            <a:r>
              <a:rPr lang="en-GB" sz="2000" dirty="0">
                <a:solidFill>
                  <a:schemeClr val="bg2"/>
                </a:solidFill>
                <a:latin typeface="Times New Roman" pitchFamily="18" charset="0"/>
                <a:cs typeface="Times New Roman" pitchFamily="18" charset="0"/>
              </a:rPr>
              <a:t> </a:t>
            </a:r>
            <a:r>
              <a:rPr lang="en-GB" sz="2000" dirty="0" err="1">
                <a:solidFill>
                  <a:schemeClr val="bg2"/>
                </a:solidFill>
                <a:latin typeface="Times New Roman" pitchFamily="18" charset="0"/>
                <a:cs typeface="Times New Roman" pitchFamily="18" charset="0"/>
              </a:rPr>
              <a:t>kebele</a:t>
            </a:r>
            <a:endParaRPr lang="en-GB" sz="2000" dirty="0">
              <a:solidFill>
                <a:schemeClr val="bg2"/>
              </a:solidFill>
              <a:latin typeface="Times New Roman" pitchFamily="18" charset="0"/>
              <a:cs typeface="Times New Roman" pitchFamily="18" charset="0"/>
            </a:endParaRPr>
          </a:p>
          <a:p>
            <a:pPr>
              <a:lnSpc>
                <a:spcPct val="100000"/>
              </a:lnSpc>
            </a:pPr>
            <a:r>
              <a:rPr lang="en-GB" sz="2000" dirty="0">
                <a:solidFill>
                  <a:schemeClr val="bg2"/>
                </a:solidFill>
                <a:latin typeface="Times New Roman" pitchFamily="18" charset="0"/>
                <a:cs typeface="Times New Roman" pitchFamily="18" charset="0"/>
              </a:rPr>
              <a:t>2. </a:t>
            </a:r>
            <a:r>
              <a:rPr lang="en-GB" sz="2000" dirty="0" err="1">
                <a:solidFill>
                  <a:schemeClr val="bg2"/>
                </a:solidFill>
                <a:latin typeface="Times New Roman" pitchFamily="18" charset="0"/>
                <a:cs typeface="Times New Roman" pitchFamily="18" charset="0"/>
              </a:rPr>
              <a:t>Netsane</a:t>
            </a:r>
            <a:r>
              <a:rPr lang="en-GB" sz="2000" dirty="0">
                <a:solidFill>
                  <a:schemeClr val="bg2"/>
                </a:solidFill>
                <a:latin typeface="Times New Roman" pitchFamily="18" charset="0"/>
                <a:cs typeface="Times New Roman" pitchFamily="18" charset="0"/>
              </a:rPr>
              <a:t> </a:t>
            </a:r>
            <a:r>
              <a:rPr lang="en-GB" sz="2000" dirty="0" err="1">
                <a:solidFill>
                  <a:schemeClr val="bg2"/>
                </a:solidFill>
                <a:latin typeface="Times New Roman" pitchFamily="18" charset="0"/>
                <a:cs typeface="Times New Roman" pitchFamily="18" charset="0"/>
              </a:rPr>
              <a:t>Sitotaw</a:t>
            </a:r>
            <a:r>
              <a:rPr lang="en-GB" sz="2000" dirty="0">
                <a:solidFill>
                  <a:schemeClr val="bg2"/>
                </a:solidFill>
                <a:latin typeface="Times New Roman" pitchFamily="18" charset="0"/>
                <a:cs typeface="Times New Roman" pitchFamily="18" charset="0"/>
              </a:rPr>
              <a:t> who is doing on Rabies vaccination (Door-to-door vaccination)</a:t>
            </a:r>
          </a:p>
          <a:p>
            <a:pPr>
              <a:lnSpc>
                <a:spcPct val="100000"/>
              </a:lnSpc>
            </a:pPr>
            <a:r>
              <a:rPr lang="en-GB" sz="2000" dirty="0">
                <a:solidFill>
                  <a:schemeClr val="bg2"/>
                </a:solidFill>
                <a:latin typeface="Times New Roman" pitchFamily="18" charset="0"/>
                <a:cs typeface="Times New Roman" pitchFamily="18" charset="0"/>
              </a:rPr>
              <a:t>Location; </a:t>
            </a:r>
            <a:r>
              <a:rPr lang="en-GB" sz="2000" dirty="0" err="1">
                <a:solidFill>
                  <a:schemeClr val="bg2"/>
                </a:solidFill>
                <a:latin typeface="Times New Roman" pitchFamily="18" charset="0"/>
                <a:cs typeface="Times New Roman" pitchFamily="18" charset="0"/>
              </a:rPr>
              <a:t>Bahir</a:t>
            </a:r>
            <a:r>
              <a:rPr lang="en-GB" sz="2000" dirty="0">
                <a:solidFill>
                  <a:schemeClr val="bg2"/>
                </a:solidFill>
                <a:latin typeface="Times New Roman" pitchFamily="18" charset="0"/>
                <a:cs typeface="Times New Roman" pitchFamily="18" charset="0"/>
              </a:rPr>
              <a:t> Dar </a:t>
            </a:r>
          </a:p>
          <a:p>
            <a:pPr marL="0" lvl="0" indent="0">
              <a:lnSpc>
                <a:spcPct val="100000"/>
              </a:lnSpc>
              <a:buNone/>
            </a:pPr>
            <a:endParaRPr lang="en-GB" sz="2000" dirty="0">
              <a:solidFill>
                <a:schemeClr val="bg2"/>
              </a:solidFill>
              <a:latin typeface="Times New Roman" pitchFamily="18" charset="0"/>
              <a:cs typeface="Times New Roman" pitchFamily="18" charset="0"/>
            </a:endParaRPr>
          </a:p>
        </p:txBody>
      </p:sp>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293" y="6359375"/>
            <a:ext cx="271145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71113184"/>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itchFamily="18" charset="0"/>
                <a:cs typeface="Times New Roman" pitchFamily="18" charset="0"/>
              </a:rPr>
              <a:t>Description of each model tested</a:t>
            </a:r>
            <a:endParaRPr lang="en-US" dirty="0"/>
          </a:p>
        </p:txBody>
      </p:sp>
      <p:sp>
        <p:nvSpPr>
          <p:cNvPr id="3" name="Content Placeholder 2"/>
          <p:cNvSpPr>
            <a:spLocks noGrp="1"/>
          </p:cNvSpPr>
          <p:nvPr>
            <p:ph sz="quarter" idx="4294967295"/>
          </p:nvPr>
        </p:nvSpPr>
        <p:spPr>
          <a:xfrm>
            <a:off x="0" y="1295400"/>
            <a:ext cx="8229600" cy="4953000"/>
          </a:xfrm>
        </p:spPr>
        <p:txBody>
          <a:bodyPr/>
          <a:lstStyle/>
          <a:p>
            <a:pPr marL="342900" indent="-342900">
              <a:lnSpc>
                <a:spcPct val="100000"/>
              </a:lnSpc>
              <a:buFont typeface="Wingdings" panose="05000000000000000000" pitchFamily="2" charset="2"/>
              <a:buChar char="Ø"/>
            </a:pPr>
            <a:endParaRPr lang="en-GB" sz="3200" kern="1200" dirty="0">
              <a:solidFill>
                <a:srgbClr val="FF0000"/>
              </a:solidFill>
            </a:endParaRPr>
          </a:p>
          <a:p>
            <a:pPr marL="342900" indent="-342900">
              <a:lnSpc>
                <a:spcPct val="100000"/>
              </a:lnSpc>
              <a:buFont typeface="Wingdings" panose="05000000000000000000" pitchFamily="2" charset="2"/>
              <a:buChar char="Ø"/>
            </a:pPr>
            <a:r>
              <a:rPr lang="en-GB" sz="2000" kern="1200" dirty="0">
                <a:solidFill>
                  <a:srgbClr val="002060"/>
                </a:solidFill>
                <a:latin typeface="Times New Roman" pitchFamily="18" charset="0"/>
                <a:cs typeface="Times New Roman" pitchFamily="18" charset="0"/>
              </a:rPr>
              <a:t>Model VII: Community-based NCD women 	Vaccination service </a:t>
            </a:r>
          </a:p>
          <a:p>
            <a:pPr marL="0" lvl="1" indent="0">
              <a:spcBef>
                <a:spcPts val="0"/>
              </a:spcBef>
              <a:spcAft>
                <a:spcPts val="1200"/>
              </a:spcAft>
              <a:buNone/>
            </a:pPr>
            <a:r>
              <a:rPr lang="en-GB" sz="2000" kern="1200" dirty="0">
                <a:solidFill>
                  <a:srgbClr val="002060"/>
                </a:solidFill>
                <a:latin typeface="Times New Roman" pitchFamily="18" charset="0"/>
                <a:cs typeface="Times New Roman" pitchFamily="18" charset="0"/>
              </a:rPr>
              <a:t>Participants of this model are </a:t>
            </a:r>
            <a:r>
              <a:rPr lang="en-US" sz="2000" dirty="0" err="1">
                <a:solidFill>
                  <a:srgbClr val="002060"/>
                </a:solidFill>
                <a:latin typeface="Times New Roman" pitchFamily="18" charset="0"/>
                <a:cs typeface="Times New Roman" pitchFamily="18" charset="0"/>
              </a:rPr>
              <a:t>Alganesh</a:t>
            </a:r>
            <a:r>
              <a:rPr lang="en-US" sz="2000" dirty="0">
                <a:solidFill>
                  <a:srgbClr val="002060"/>
                </a:solidFill>
                <a:latin typeface="Times New Roman" pitchFamily="18" charset="0"/>
                <a:cs typeface="Times New Roman" pitchFamily="18" charset="0"/>
              </a:rPr>
              <a:t> </a:t>
            </a:r>
            <a:r>
              <a:rPr lang="en-US" sz="2000" dirty="0" err="1">
                <a:solidFill>
                  <a:srgbClr val="002060"/>
                </a:solidFill>
                <a:latin typeface="Times New Roman" pitchFamily="18" charset="0"/>
                <a:cs typeface="Times New Roman" pitchFamily="18" charset="0"/>
              </a:rPr>
              <a:t>Worku</a:t>
            </a:r>
            <a:r>
              <a:rPr lang="en-US" sz="2000" dirty="0">
                <a:solidFill>
                  <a:srgbClr val="002060"/>
                </a:solidFill>
                <a:latin typeface="Times New Roman" pitchFamily="18" charset="0"/>
                <a:cs typeface="Times New Roman" pitchFamily="18" charset="0"/>
              </a:rPr>
              <a:t> and </a:t>
            </a:r>
            <a:r>
              <a:rPr lang="en-US" sz="2000" dirty="0" err="1">
                <a:solidFill>
                  <a:srgbClr val="002060"/>
                </a:solidFill>
                <a:latin typeface="Times New Roman" pitchFamily="18" charset="0"/>
                <a:cs typeface="Times New Roman" pitchFamily="18" charset="0"/>
              </a:rPr>
              <a:t>Gojam</a:t>
            </a:r>
            <a:r>
              <a:rPr lang="en-US" sz="2000" dirty="0">
                <a:solidFill>
                  <a:srgbClr val="002060"/>
                </a:solidFill>
                <a:latin typeface="Times New Roman" pitchFamily="18" charset="0"/>
                <a:cs typeface="Times New Roman" pitchFamily="18" charset="0"/>
              </a:rPr>
              <a:t> </a:t>
            </a:r>
            <a:r>
              <a:rPr lang="en-US" sz="2000" dirty="0" err="1">
                <a:solidFill>
                  <a:srgbClr val="002060"/>
                </a:solidFill>
                <a:latin typeface="Times New Roman" pitchFamily="18" charset="0"/>
                <a:cs typeface="Times New Roman" pitchFamily="18" charset="0"/>
              </a:rPr>
              <a:t>Belew</a:t>
            </a:r>
            <a:r>
              <a:rPr lang="en-US" sz="2000" dirty="0">
                <a:solidFill>
                  <a:srgbClr val="002060"/>
                </a:solidFill>
                <a:latin typeface="Times New Roman" pitchFamily="18" charset="0"/>
                <a:cs typeface="Times New Roman" pitchFamily="18" charset="0"/>
              </a:rPr>
              <a:t>, NCD  House-to-House Vaccination</a:t>
            </a:r>
          </a:p>
          <a:p>
            <a:pPr marL="0" lvl="1" indent="0">
              <a:spcBef>
                <a:spcPts val="0"/>
              </a:spcBef>
              <a:spcAft>
                <a:spcPts val="1200"/>
              </a:spcAft>
              <a:buNone/>
            </a:pPr>
            <a:r>
              <a:rPr lang="en-US" sz="2000" dirty="0">
                <a:solidFill>
                  <a:srgbClr val="002060"/>
                </a:solidFill>
                <a:latin typeface="Times New Roman" pitchFamily="18" charset="0"/>
                <a:cs typeface="Times New Roman" pitchFamily="18" charset="0"/>
              </a:rPr>
              <a:t>Location, </a:t>
            </a:r>
            <a:r>
              <a:rPr lang="en-GB" sz="2000" dirty="0" err="1">
                <a:solidFill>
                  <a:srgbClr val="002060"/>
                </a:solidFill>
                <a:latin typeface="Times New Roman" pitchFamily="18" charset="0"/>
                <a:cs typeface="Times New Roman" pitchFamily="18" charset="0"/>
              </a:rPr>
              <a:t>Banja</a:t>
            </a:r>
            <a:r>
              <a:rPr lang="en-GB" sz="2000" dirty="0">
                <a:solidFill>
                  <a:srgbClr val="002060"/>
                </a:solidFill>
                <a:latin typeface="Times New Roman" pitchFamily="18" charset="0"/>
                <a:cs typeface="Times New Roman" pitchFamily="18" charset="0"/>
              </a:rPr>
              <a:t> </a:t>
            </a:r>
            <a:r>
              <a:rPr lang="en-GB" sz="2000" dirty="0" err="1">
                <a:solidFill>
                  <a:srgbClr val="002060"/>
                </a:solidFill>
                <a:latin typeface="Times New Roman" pitchFamily="18" charset="0"/>
                <a:cs typeface="Times New Roman" pitchFamily="18" charset="0"/>
              </a:rPr>
              <a:t>woreda</a:t>
            </a:r>
            <a:r>
              <a:rPr lang="en-GB" sz="2000" dirty="0">
                <a:solidFill>
                  <a:srgbClr val="002060"/>
                </a:solidFill>
                <a:latin typeface="Times New Roman" pitchFamily="18" charset="0"/>
                <a:cs typeface="Times New Roman" pitchFamily="18" charset="0"/>
              </a:rPr>
              <a:t>, </a:t>
            </a:r>
            <a:r>
              <a:rPr lang="en-GB" sz="2000" dirty="0" err="1">
                <a:solidFill>
                  <a:srgbClr val="002060"/>
                </a:solidFill>
                <a:latin typeface="Times New Roman" pitchFamily="18" charset="0"/>
                <a:cs typeface="Times New Roman" pitchFamily="18" charset="0"/>
              </a:rPr>
              <a:t>Awi</a:t>
            </a:r>
            <a:r>
              <a:rPr lang="en-GB" sz="2000" dirty="0">
                <a:solidFill>
                  <a:srgbClr val="002060"/>
                </a:solidFill>
                <a:latin typeface="Times New Roman" pitchFamily="18" charset="0"/>
                <a:cs typeface="Times New Roman" pitchFamily="18" charset="0"/>
              </a:rPr>
              <a:t> Zone, </a:t>
            </a:r>
            <a:r>
              <a:rPr lang="en-GB" sz="2000" dirty="0" err="1">
                <a:solidFill>
                  <a:srgbClr val="002060"/>
                </a:solidFill>
                <a:latin typeface="Times New Roman" pitchFamily="18" charset="0"/>
                <a:cs typeface="Times New Roman" pitchFamily="18" charset="0"/>
              </a:rPr>
              <a:t>Zufari</a:t>
            </a:r>
            <a:r>
              <a:rPr lang="en-GB" sz="2000" dirty="0">
                <a:solidFill>
                  <a:srgbClr val="002060"/>
                </a:solidFill>
                <a:latin typeface="Times New Roman" pitchFamily="18" charset="0"/>
                <a:cs typeface="Times New Roman" pitchFamily="18" charset="0"/>
              </a:rPr>
              <a:t> </a:t>
            </a:r>
            <a:r>
              <a:rPr lang="en-GB" sz="2000" dirty="0" err="1">
                <a:solidFill>
                  <a:srgbClr val="002060"/>
                </a:solidFill>
                <a:latin typeface="Times New Roman" pitchFamily="18" charset="0"/>
                <a:cs typeface="Times New Roman" pitchFamily="18" charset="0"/>
              </a:rPr>
              <a:t>kebele</a:t>
            </a:r>
            <a:r>
              <a:rPr lang="en-GB" sz="2000" dirty="0">
                <a:solidFill>
                  <a:srgbClr val="002060"/>
                </a:solidFill>
                <a:latin typeface="Times New Roman" pitchFamily="18" charset="0"/>
                <a:cs typeface="Times New Roman" pitchFamily="18" charset="0"/>
              </a:rPr>
              <a:t>. </a:t>
            </a:r>
            <a:endParaRPr lang="en-US" sz="2000" dirty="0">
              <a:solidFill>
                <a:srgbClr val="002060"/>
              </a:solidFill>
              <a:latin typeface="Times New Roman" pitchFamily="18" charset="0"/>
              <a:cs typeface="Times New Roman" pitchFamily="18" charset="0"/>
            </a:endParaRPr>
          </a:p>
          <a:p>
            <a:pPr marL="0" indent="0">
              <a:lnSpc>
                <a:spcPct val="100000"/>
              </a:lnSpc>
              <a:buNone/>
            </a:pPr>
            <a:r>
              <a:rPr lang="en-GB" sz="2000" kern="1200" dirty="0">
                <a:solidFill>
                  <a:srgbClr val="002060"/>
                </a:solidFill>
                <a:latin typeface="Times New Roman" pitchFamily="18" charset="0"/>
                <a:cs typeface="Times New Roman" pitchFamily="18" charset="0"/>
              </a:rPr>
              <a:t>		</a:t>
            </a:r>
            <a:endParaRPr lang="en-US" sz="2000" dirty="0">
              <a:solidFill>
                <a:srgbClr val="002060"/>
              </a:solidFill>
              <a:latin typeface="Times New Roman" pitchFamily="18" charset="0"/>
              <a:cs typeface="Times New Roman" pitchFamily="18" charset="0"/>
            </a:endParaRPr>
          </a:p>
        </p:txBody>
      </p:sp>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293" y="6359375"/>
            <a:ext cx="271145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41865940"/>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7239000" cy="1143000"/>
          </a:xfrm>
        </p:spPr>
        <p:txBody>
          <a:bodyPr/>
          <a:lstStyle/>
          <a:p>
            <a:r>
              <a:rPr lang="en-US" dirty="0">
                <a:latin typeface="Times New Roman" pitchFamily="18" charset="0"/>
                <a:cs typeface="Times New Roman" pitchFamily="18" charset="0"/>
              </a:rPr>
              <a:t>Description------</a:t>
            </a:r>
            <a:endParaRPr lang="en-US" dirty="0"/>
          </a:p>
        </p:txBody>
      </p:sp>
      <p:sp>
        <p:nvSpPr>
          <p:cNvPr id="3" name="Content Placeholder 2"/>
          <p:cNvSpPr>
            <a:spLocks noGrp="1"/>
          </p:cNvSpPr>
          <p:nvPr>
            <p:ph sz="quarter" idx="4294967295"/>
          </p:nvPr>
        </p:nvSpPr>
        <p:spPr>
          <a:xfrm>
            <a:off x="0" y="762000"/>
            <a:ext cx="8229600" cy="5486400"/>
          </a:xfrm>
        </p:spPr>
        <p:txBody>
          <a:bodyPr/>
          <a:lstStyle/>
          <a:p>
            <a:pPr marL="342900" indent="-342900">
              <a:lnSpc>
                <a:spcPct val="100000"/>
              </a:lnSpc>
              <a:buFont typeface="Wingdings" panose="05000000000000000000" pitchFamily="2" charset="2"/>
              <a:buChar char="Ø"/>
            </a:pPr>
            <a:endParaRPr lang="en-GB" sz="2800" kern="1200" dirty="0">
              <a:solidFill>
                <a:srgbClr val="FF0000"/>
              </a:solidFill>
            </a:endParaRPr>
          </a:p>
          <a:p>
            <a:pPr marL="342900" indent="-342900">
              <a:lnSpc>
                <a:spcPct val="100000"/>
              </a:lnSpc>
              <a:buFont typeface="Wingdings" panose="05000000000000000000" pitchFamily="2" charset="2"/>
              <a:buChar char="Ø"/>
            </a:pPr>
            <a:r>
              <a:rPr lang="en-GB" sz="2000" kern="1200" dirty="0">
                <a:solidFill>
                  <a:srgbClr val="002060"/>
                </a:solidFill>
                <a:latin typeface="Times New Roman" pitchFamily="18" charset="0"/>
                <a:cs typeface="Times New Roman" pitchFamily="18" charset="0"/>
              </a:rPr>
              <a:t>Model VIII:   Leasing </a:t>
            </a:r>
            <a:r>
              <a:rPr lang="en-GB" sz="2000" kern="1200" dirty="0" err="1">
                <a:solidFill>
                  <a:srgbClr val="002060"/>
                </a:solidFill>
                <a:latin typeface="Times New Roman" pitchFamily="18" charset="0"/>
                <a:cs typeface="Times New Roman" pitchFamily="18" charset="0"/>
              </a:rPr>
              <a:t>kebele</a:t>
            </a:r>
            <a:r>
              <a:rPr lang="en-GB" sz="2000" kern="1200" dirty="0">
                <a:solidFill>
                  <a:srgbClr val="002060"/>
                </a:solidFill>
                <a:latin typeface="Times New Roman" pitchFamily="18" charset="0"/>
                <a:cs typeface="Times New Roman" pitchFamily="18" charset="0"/>
              </a:rPr>
              <a:t> AHPs</a:t>
            </a:r>
          </a:p>
          <a:p>
            <a:pPr>
              <a:lnSpc>
                <a:spcPct val="100000"/>
              </a:lnSpc>
            </a:pPr>
            <a:r>
              <a:rPr lang="en-GB" sz="2000" kern="1200" dirty="0">
                <a:solidFill>
                  <a:srgbClr val="002060"/>
                </a:solidFill>
                <a:latin typeface="Times New Roman" pitchFamily="18" charset="0"/>
                <a:cs typeface="Times New Roman" pitchFamily="18" charset="0"/>
              </a:rPr>
              <a:t>Lease </a:t>
            </a:r>
            <a:r>
              <a:rPr lang="en-GB" sz="2000" kern="1200" dirty="0" err="1">
                <a:solidFill>
                  <a:srgbClr val="002060"/>
                </a:solidFill>
                <a:latin typeface="Times New Roman" pitchFamily="18" charset="0"/>
                <a:cs typeface="Times New Roman" pitchFamily="18" charset="0"/>
              </a:rPr>
              <a:t>beneficiers</a:t>
            </a:r>
            <a:r>
              <a:rPr lang="en-GB" sz="2000" kern="1200" dirty="0">
                <a:solidFill>
                  <a:srgbClr val="002060"/>
                </a:solidFill>
                <a:latin typeface="Times New Roman" pitchFamily="18" charset="0"/>
                <a:cs typeface="Times New Roman" pitchFamily="18" charset="0"/>
              </a:rPr>
              <a:t> are group of young Vets</a:t>
            </a:r>
          </a:p>
          <a:p>
            <a:pPr>
              <a:lnSpc>
                <a:spcPct val="100000"/>
              </a:lnSpc>
            </a:pPr>
            <a:r>
              <a:rPr lang="en-GB" sz="2000" kern="1200" dirty="0">
                <a:solidFill>
                  <a:srgbClr val="002060"/>
                </a:solidFill>
                <a:latin typeface="Times New Roman" pitchFamily="18" charset="0"/>
                <a:cs typeface="Times New Roman" pitchFamily="18" charset="0"/>
              </a:rPr>
              <a:t> Locations are. </a:t>
            </a:r>
            <a:endParaRPr lang="en-US" sz="2000" dirty="0">
              <a:solidFill>
                <a:srgbClr val="002060"/>
              </a:solidFill>
              <a:latin typeface="Times New Roman" pitchFamily="18" charset="0"/>
              <a:cs typeface="Times New Roman" pitchFamily="18" charset="0"/>
            </a:endParaRPr>
          </a:p>
          <a:p>
            <a:pPr>
              <a:lnSpc>
                <a:spcPct val="100000"/>
              </a:lnSpc>
            </a:pPr>
            <a:r>
              <a:rPr lang="en-US" sz="2000" dirty="0">
                <a:solidFill>
                  <a:srgbClr val="002060"/>
                </a:solidFill>
                <a:latin typeface="Times New Roman" pitchFamily="18" charset="0"/>
                <a:cs typeface="Times New Roman" pitchFamily="18" charset="0"/>
              </a:rPr>
              <a:t>Leased Clinics</a:t>
            </a:r>
          </a:p>
          <a:p>
            <a:pPr marL="0" indent="0">
              <a:lnSpc>
                <a:spcPct val="100000"/>
              </a:lnSpc>
              <a:buNone/>
            </a:pPr>
            <a:r>
              <a:rPr lang="en-US" sz="2000" dirty="0">
                <a:solidFill>
                  <a:srgbClr val="002060"/>
                </a:solidFill>
                <a:latin typeface="Times New Roman" pitchFamily="18" charset="0"/>
                <a:cs typeface="Times New Roman" pitchFamily="18" charset="0"/>
              </a:rPr>
              <a:t>		 </a:t>
            </a:r>
            <a:r>
              <a:rPr lang="en-US" sz="2000" dirty="0" err="1">
                <a:solidFill>
                  <a:srgbClr val="002060"/>
                </a:solidFill>
                <a:latin typeface="Times New Roman" pitchFamily="18" charset="0"/>
                <a:cs typeface="Times New Roman" pitchFamily="18" charset="0"/>
              </a:rPr>
              <a:t>Jabitanan</a:t>
            </a:r>
            <a:r>
              <a:rPr lang="en-US" sz="2000" dirty="0">
                <a:solidFill>
                  <a:srgbClr val="002060"/>
                </a:solidFill>
                <a:latin typeface="Times New Roman" pitchFamily="18" charset="0"/>
                <a:cs typeface="Times New Roman" pitchFamily="18" charset="0"/>
              </a:rPr>
              <a:t> </a:t>
            </a:r>
            <a:r>
              <a:rPr lang="en-US" sz="2000" dirty="0" err="1">
                <a:solidFill>
                  <a:srgbClr val="002060"/>
                </a:solidFill>
                <a:latin typeface="Times New Roman" pitchFamily="18" charset="0"/>
                <a:cs typeface="Times New Roman" pitchFamily="18" charset="0"/>
              </a:rPr>
              <a:t>Woreda</a:t>
            </a:r>
            <a:endParaRPr lang="en-US" sz="2000" dirty="0">
              <a:solidFill>
                <a:srgbClr val="002060"/>
              </a:solidFill>
              <a:latin typeface="Times New Roman" pitchFamily="18" charset="0"/>
              <a:cs typeface="Times New Roman" pitchFamily="18" charset="0"/>
            </a:endParaRPr>
          </a:p>
          <a:p>
            <a:pPr marL="0" indent="0">
              <a:lnSpc>
                <a:spcPct val="100000"/>
              </a:lnSpc>
              <a:buNone/>
            </a:pPr>
            <a:r>
              <a:rPr lang="en-US" sz="2000" dirty="0">
                <a:solidFill>
                  <a:srgbClr val="002060"/>
                </a:solidFill>
                <a:latin typeface="Times New Roman" pitchFamily="18" charset="0"/>
                <a:cs typeface="Times New Roman" pitchFamily="18" charset="0"/>
              </a:rPr>
              <a:t>		</a:t>
            </a:r>
            <a:r>
              <a:rPr lang="en-US" sz="2000" dirty="0" err="1">
                <a:solidFill>
                  <a:srgbClr val="002060"/>
                </a:solidFill>
                <a:latin typeface="Times New Roman" pitchFamily="18" charset="0"/>
                <a:cs typeface="Times New Roman" pitchFamily="18" charset="0"/>
              </a:rPr>
              <a:t>Dembecha</a:t>
            </a:r>
            <a:endParaRPr lang="en-US" sz="2000" dirty="0">
              <a:solidFill>
                <a:srgbClr val="002060"/>
              </a:solidFill>
              <a:latin typeface="Times New Roman" pitchFamily="18" charset="0"/>
              <a:cs typeface="Times New Roman" pitchFamily="18" charset="0"/>
            </a:endParaRPr>
          </a:p>
          <a:p>
            <a:pPr marL="0" indent="0">
              <a:lnSpc>
                <a:spcPct val="100000"/>
              </a:lnSpc>
              <a:buNone/>
            </a:pPr>
            <a:r>
              <a:rPr lang="en-US" sz="2000" dirty="0">
                <a:solidFill>
                  <a:srgbClr val="002060"/>
                </a:solidFill>
                <a:latin typeface="Times New Roman" pitchFamily="18" charset="0"/>
                <a:cs typeface="Times New Roman" pitchFamily="18" charset="0"/>
              </a:rPr>
              <a:t>		</a:t>
            </a:r>
            <a:r>
              <a:rPr lang="en-US" sz="2000" dirty="0" err="1">
                <a:solidFill>
                  <a:srgbClr val="002060"/>
                </a:solidFill>
                <a:latin typeface="Times New Roman" pitchFamily="18" charset="0"/>
                <a:cs typeface="Times New Roman" pitchFamily="18" charset="0"/>
              </a:rPr>
              <a:t>Legambo</a:t>
            </a:r>
            <a:endParaRPr lang="en-US" sz="2000" dirty="0">
              <a:solidFill>
                <a:srgbClr val="002060"/>
              </a:solidFill>
              <a:latin typeface="Times New Roman" pitchFamily="18" charset="0"/>
              <a:cs typeface="Times New Roman" pitchFamily="18" charset="0"/>
            </a:endParaRPr>
          </a:p>
          <a:p>
            <a:pPr marL="0" indent="0">
              <a:lnSpc>
                <a:spcPct val="100000"/>
              </a:lnSpc>
              <a:buNone/>
            </a:pPr>
            <a:r>
              <a:rPr lang="en-US" sz="2000" dirty="0">
                <a:solidFill>
                  <a:srgbClr val="002060"/>
                </a:solidFill>
                <a:latin typeface="Times New Roman" pitchFamily="18" charset="0"/>
                <a:cs typeface="Times New Roman" pitchFamily="18" charset="0"/>
              </a:rPr>
              <a:t>		</a:t>
            </a:r>
            <a:r>
              <a:rPr lang="en-US" sz="2000" dirty="0" err="1">
                <a:solidFill>
                  <a:srgbClr val="002060"/>
                </a:solidFill>
                <a:latin typeface="Times New Roman" pitchFamily="18" charset="0"/>
                <a:cs typeface="Times New Roman" pitchFamily="18" charset="0"/>
              </a:rPr>
              <a:t>Legehida</a:t>
            </a:r>
            <a:endParaRPr lang="en-US" sz="2000" dirty="0">
              <a:solidFill>
                <a:srgbClr val="002060"/>
              </a:solidFill>
              <a:latin typeface="Times New Roman" pitchFamily="18" charset="0"/>
              <a:cs typeface="Times New Roman" pitchFamily="18" charset="0"/>
            </a:endParaRPr>
          </a:p>
          <a:p>
            <a:pPr marL="0" indent="0">
              <a:lnSpc>
                <a:spcPct val="100000"/>
              </a:lnSpc>
              <a:buNone/>
            </a:pPr>
            <a:r>
              <a:rPr lang="en-US" sz="2000" dirty="0">
                <a:solidFill>
                  <a:srgbClr val="002060"/>
                </a:solidFill>
                <a:latin typeface="Times New Roman" pitchFamily="18" charset="0"/>
                <a:cs typeface="Times New Roman" pitchFamily="18" charset="0"/>
              </a:rPr>
              <a:t>		</a:t>
            </a:r>
            <a:r>
              <a:rPr lang="en-US" sz="2000" dirty="0" err="1">
                <a:solidFill>
                  <a:srgbClr val="002060"/>
                </a:solidFill>
                <a:latin typeface="Times New Roman" pitchFamily="18" charset="0"/>
                <a:cs typeface="Times New Roman" pitchFamily="18" charset="0"/>
              </a:rPr>
              <a:t>Woreilu</a:t>
            </a:r>
            <a:endParaRPr lang="en-US" sz="2000" dirty="0">
              <a:solidFill>
                <a:srgbClr val="002060"/>
              </a:solidFill>
              <a:latin typeface="Times New Roman" pitchFamily="18" charset="0"/>
              <a:cs typeface="Times New Roman" pitchFamily="18" charset="0"/>
            </a:endParaRPr>
          </a:p>
          <a:p>
            <a:endParaRPr lang="en-US" dirty="0"/>
          </a:p>
        </p:txBody>
      </p:sp>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293" y="6359375"/>
            <a:ext cx="271145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06042176"/>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Description------</a:t>
            </a:r>
          </a:p>
        </p:txBody>
      </p:sp>
      <p:sp>
        <p:nvSpPr>
          <p:cNvPr id="3" name="Content Placeholder 2"/>
          <p:cNvSpPr>
            <a:spLocks noGrp="1"/>
          </p:cNvSpPr>
          <p:nvPr>
            <p:ph sz="quarter" idx="4294967295"/>
          </p:nvPr>
        </p:nvSpPr>
        <p:spPr>
          <a:xfrm>
            <a:off x="0" y="990600"/>
            <a:ext cx="8229600" cy="5257800"/>
          </a:xfrm>
        </p:spPr>
        <p:txBody>
          <a:bodyPr/>
          <a:lstStyle/>
          <a:p>
            <a:pPr marL="0" indent="0">
              <a:lnSpc>
                <a:spcPct val="100000"/>
              </a:lnSpc>
              <a:buNone/>
            </a:pPr>
            <a:endParaRPr lang="en-GB" sz="3200" dirty="0">
              <a:solidFill>
                <a:srgbClr val="FF0000"/>
              </a:solidFill>
              <a:latin typeface="Times New Roman" pitchFamily="18" charset="0"/>
              <a:cs typeface="Times New Roman" pitchFamily="18" charset="0"/>
            </a:endParaRPr>
          </a:p>
          <a:p>
            <a:pPr marL="0" indent="0">
              <a:lnSpc>
                <a:spcPct val="100000"/>
              </a:lnSpc>
              <a:buNone/>
            </a:pPr>
            <a:r>
              <a:rPr lang="en-GB" sz="2000" dirty="0">
                <a:solidFill>
                  <a:srgbClr val="002060"/>
                </a:solidFill>
                <a:latin typeface="Times New Roman" pitchFamily="18" charset="0"/>
                <a:cs typeface="Times New Roman" pitchFamily="18" charset="0"/>
              </a:rPr>
              <a:t>Responsibility of Vaccinators</a:t>
            </a:r>
          </a:p>
          <a:p>
            <a:pPr marL="457200" indent="-457200">
              <a:lnSpc>
                <a:spcPct val="100000"/>
              </a:lnSpc>
              <a:buFont typeface="Wingdings" pitchFamily="2" charset="2"/>
              <a:buChar char="Ø"/>
            </a:pPr>
            <a:r>
              <a:rPr lang="en-GB" sz="2000" dirty="0">
                <a:solidFill>
                  <a:srgbClr val="002060"/>
                </a:solidFill>
                <a:latin typeface="Times New Roman" pitchFamily="18" charset="0"/>
                <a:cs typeface="Times New Roman" pitchFamily="18" charset="0"/>
              </a:rPr>
              <a:t> Collect the vaccine from </a:t>
            </a:r>
            <a:r>
              <a:rPr lang="en-GB" sz="2000" dirty="0" err="1">
                <a:solidFill>
                  <a:srgbClr val="002060"/>
                </a:solidFill>
                <a:latin typeface="Times New Roman" pitchFamily="18" charset="0"/>
                <a:cs typeface="Times New Roman" pitchFamily="18" charset="0"/>
              </a:rPr>
              <a:t>Woreda</a:t>
            </a:r>
            <a:r>
              <a:rPr lang="en-GB" sz="2000" dirty="0">
                <a:solidFill>
                  <a:srgbClr val="002060"/>
                </a:solidFill>
                <a:latin typeface="Times New Roman" pitchFamily="18" charset="0"/>
                <a:cs typeface="Times New Roman" pitchFamily="18" charset="0"/>
              </a:rPr>
              <a:t>  timely</a:t>
            </a:r>
          </a:p>
          <a:p>
            <a:pPr marL="457200" indent="-457200">
              <a:lnSpc>
                <a:spcPct val="100000"/>
              </a:lnSpc>
              <a:buFont typeface="Wingdings" pitchFamily="2" charset="2"/>
              <a:buChar char="Ø"/>
            </a:pPr>
            <a:r>
              <a:rPr lang="en-GB" sz="2000" dirty="0">
                <a:solidFill>
                  <a:srgbClr val="002060"/>
                </a:solidFill>
                <a:latin typeface="Times New Roman" pitchFamily="18" charset="0"/>
                <a:cs typeface="Times New Roman" pitchFamily="18" charset="0"/>
              </a:rPr>
              <a:t>Perform Vaccination</a:t>
            </a:r>
          </a:p>
          <a:p>
            <a:pPr marL="457200" indent="-457200">
              <a:lnSpc>
                <a:spcPct val="100000"/>
              </a:lnSpc>
              <a:buFont typeface="Wingdings" pitchFamily="2" charset="2"/>
              <a:buChar char="Ø"/>
            </a:pPr>
            <a:r>
              <a:rPr lang="en-GB" sz="2000" dirty="0">
                <a:solidFill>
                  <a:srgbClr val="002060"/>
                </a:solidFill>
                <a:latin typeface="Times New Roman" pitchFamily="18" charset="0"/>
                <a:cs typeface="Times New Roman" pitchFamily="18" charset="0"/>
              </a:rPr>
              <a:t>Collect the  fee and  give vaccination service</a:t>
            </a:r>
          </a:p>
          <a:p>
            <a:pPr marL="457200" indent="-457200">
              <a:lnSpc>
                <a:spcPct val="100000"/>
              </a:lnSpc>
              <a:buFont typeface="Wingdings" pitchFamily="2" charset="2"/>
              <a:buChar char="Ø"/>
            </a:pPr>
            <a:r>
              <a:rPr lang="en-GB" sz="2000" dirty="0">
                <a:solidFill>
                  <a:srgbClr val="002060"/>
                </a:solidFill>
                <a:latin typeface="Times New Roman" pitchFamily="18" charset="0"/>
                <a:cs typeface="Times New Roman" pitchFamily="18" charset="0"/>
              </a:rPr>
              <a:t> Provide Extension service</a:t>
            </a:r>
          </a:p>
          <a:p>
            <a:pPr marL="457200" indent="-457200">
              <a:lnSpc>
                <a:spcPct val="100000"/>
              </a:lnSpc>
              <a:buFont typeface="Wingdings" pitchFamily="2" charset="2"/>
              <a:buChar char="Ø"/>
            </a:pPr>
            <a:r>
              <a:rPr lang="en-GB" sz="2000" dirty="0">
                <a:solidFill>
                  <a:srgbClr val="002060"/>
                </a:solidFill>
                <a:latin typeface="Times New Roman" pitchFamily="18" charset="0"/>
                <a:cs typeface="Times New Roman" pitchFamily="18" charset="0"/>
              </a:rPr>
              <a:t>Report compiling and timely reporting to Worked Vet clinic</a:t>
            </a:r>
          </a:p>
          <a:p>
            <a:endParaRPr lang="en-US" dirty="0">
              <a:solidFill>
                <a:srgbClr val="002060"/>
              </a:solidFill>
            </a:endParaRPr>
          </a:p>
        </p:txBody>
      </p:sp>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293" y="6359375"/>
            <a:ext cx="271145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26983751"/>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itchFamily="18" charset="0"/>
                <a:cs typeface="Times New Roman" pitchFamily="18" charset="0"/>
              </a:rPr>
              <a:t>Description----</a:t>
            </a:r>
            <a:br>
              <a:rPr lang="en-US" dirty="0">
                <a:latin typeface="Times New Roman" pitchFamily="18" charset="0"/>
                <a:cs typeface="Times New Roman" pitchFamily="18" charset="0"/>
              </a:rPr>
            </a:br>
            <a:endParaRPr lang="en-US" dirty="0"/>
          </a:p>
        </p:txBody>
      </p:sp>
      <p:sp>
        <p:nvSpPr>
          <p:cNvPr id="3" name="Content Placeholder 2"/>
          <p:cNvSpPr>
            <a:spLocks noGrp="1"/>
          </p:cNvSpPr>
          <p:nvPr>
            <p:ph sz="quarter" idx="4294967295"/>
          </p:nvPr>
        </p:nvSpPr>
        <p:spPr>
          <a:xfrm>
            <a:off x="0" y="457200"/>
            <a:ext cx="8229600" cy="5791200"/>
          </a:xfrm>
        </p:spPr>
        <p:txBody>
          <a:bodyPr/>
          <a:lstStyle/>
          <a:p>
            <a:pPr marL="457200" lvl="1" indent="0">
              <a:buNone/>
            </a:pPr>
            <a:endParaRPr lang="en-GB" sz="2800" dirty="0">
              <a:solidFill>
                <a:srgbClr val="FF0000"/>
              </a:solidFill>
              <a:latin typeface="Times New Roman" pitchFamily="18" charset="0"/>
              <a:cs typeface="Times New Roman" pitchFamily="18" charset="0"/>
            </a:endParaRPr>
          </a:p>
          <a:p>
            <a:pPr marL="457200" lvl="1" indent="0">
              <a:buNone/>
            </a:pPr>
            <a:r>
              <a:rPr lang="en-GB" sz="2000" dirty="0">
                <a:solidFill>
                  <a:srgbClr val="002060"/>
                </a:solidFill>
                <a:latin typeface="Times New Roman" pitchFamily="18" charset="0"/>
                <a:cs typeface="Times New Roman" pitchFamily="18" charset="0"/>
              </a:rPr>
              <a:t>Responsibility of Private clinic service providers </a:t>
            </a:r>
            <a:endParaRPr lang="en-US" sz="2000" dirty="0">
              <a:solidFill>
                <a:srgbClr val="002060"/>
              </a:solidFill>
              <a:latin typeface="Times New Roman" pitchFamily="18" charset="0"/>
              <a:cs typeface="Times New Roman" pitchFamily="18" charset="0"/>
            </a:endParaRPr>
          </a:p>
          <a:p>
            <a:pPr lvl="1"/>
            <a:r>
              <a:rPr lang="en-US" sz="2000" dirty="0">
                <a:solidFill>
                  <a:srgbClr val="002060"/>
                </a:solidFill>
                <a:latin typeface="Times New Roman" pitchFamily="18" charset="0"/>
                <a:cs typeface="Times New Roman" pitchFamily="18" charset="0"/>
              </a:rPr>
              <a:t>Facilitate business and professional licenses, renting house, business start-up, etc.;</a:t>
            </a:r>
          </a:p>
          <a:p>
            <a:pPr lvl="1"/>
            <a:r>
              <a:rPr lang="en-US" sz="2000" dirty="0">
                <a:solidFill>
                  <a:srgbClr val="002060"/>
                </a:solidFill>
                <a:latin typeface="Times New Roman" pitchFamily="18" charset="0"/>
                <a:cs typeface="Times New Roman" pitchFamily="18" charset="0"/>
              </a:rPr>
              <a:t>Avail quality veterinary inputs and supplies for sustainable veterinary service delivery;</a:t>
            </a:r>
          </a:p>
          <a:p>
            <a:pPr lvl="1"/>
            <a:r>
              <a:rPr lang="en-US" sz="2000" dirty="0">
                <a:solidFill>
                  <a:srgbClr val="002060"/>
                </a:solidFill>
                <a:latin typeface="Times New Roman" pitchFamily="18" charset="0"/>
                <a:cs typeface="Times New Roman" pitchFamily="18" charset="0"/>
              </a:rPr>
              <a:t>Provide clinical services to farmers, based on pre-arranged mutual consent with the public sector in rendering this service;</a:t>
            </a:r>
          </a:p>
          <a:p>
            <a:pPr lvl="1"/>
            <a:r>
              <a:rPr lang="en-US" sz="2000" dirty="0">
                <a:solidFill>
                  <a:srgbClr val="002060"/>
                </a:solidFill>
                <a:latin typeface="Times New Roman" pitchFamily="18" charset="0"/>
                <a:cs typeface="Times New Roman" pitchFamily="18" charset="0"/>
              </a:rPr>
              <a:t>Provide periodic reports regarding clinical services, </a:t>
            </a:r>
          </a:p>
          <a:p>
            <a:pPr lvl="1"/>
            <a:r>
              <a:rPr lang="en-US" sz="2000" dirty="0">
                <a:solidFill>
                  <a:srgbClr val="002060"/>
                </a:solidFill>
                <a:latin typeface="Times New Roman" pitchFamily="18" charset="0"/>
                <a:cs typeface="Times New Roman" pitchFamily="18" charset="0"/>
              </a:rPr>
              <a:t>Carry out other activities which might be proposed by the </a:t>
            </a:r>
            <a:r>
              <a:rPr lang="en-US" sz="2000" dirty="0" err="1">
                <a:solidFill>
                  <a:srgbClr val="002060"/>
                </a:solidFill>
                <a:latin typeface="Times New Roman" pitchFamily="18" charset="0"/>
                <a:cs typeface="Times New Roman" pitchFamily="18" charset="0"/>
              </a:rPr>
              <a:t>woreda</a:t>
            </a:r>
            <a:r>
              <a:rPr lang="en-US" sz="2000" dirty="0">
                <a:solidFill>
                  <a:srgbClr val="002060"/>
                </a:solidFill>
                <a:latin typeface="Times New Roman" pitchFamily="18" charset="0"/>
                <a:cs typeface="Times New Roman" pitchFamily="18" charset="0"/>
              </a:rPr>
              <a:t>.</a:t>
            </a:r>
          </a:p>
          <a:p>
            <a:pPr lvl="1"/>
            <a:endParaRPr lang="en-US" sz="1800" dirty="0">
              <a:solidFill>
                <a:srgbClr val="002060"/>
              </a:solidFill>
            </a:endParaRPr>
          </a:p>
          <a:p>
            <a:pPr lvl="1"/>
            <a:endParaRPr lang="en-US" sz="1800" dirty="0">
              <a:solidFill>
                <a:schemeClr val="accent5">
                  <a:lumMod val="20000"/>
                  <a:lumOff val="80000"/>
                </a:schemeClr>
              </a:solidFill>
              <a:latin typeface="Times New Roman" pitchFamily="18" charset="0"/>
              <a:cs typeface="Times New Roman" pitchFamily="18" charset="0"/>
            </a:endParaRPr>
          </a:p>
          <a:p>
            <a:pPr marL="457200" lvl="1" indent="0">
              <a:buNone/>
            </a:pPr>
            <a:endParaRPr lang="en-US" sz="1800" dirty="0">
              <a:latin typeface="Times New Roman" pitchFamily="18" charset="0"/>
              <a:cs typeface="Times New Roman" pitchFamily="18" charset="0"/>
            </a:endParaRPr>
          </a:p>
          <a:p>
            <a:pPr lvl="0">
              <a:lnSpc>
                <a:spcPct val="100000"/>
              </a:lnSpc>
            </a:pPr>
            <a:endParaRPr lang="en-GB" sz="3200" dirty="0">
              <a:solidFill>
                <a:srgbClr val="FF0000"/>
              </a:solidFill>
              <a:latin typeface="Times New Roman" pitchFamily="18" charset="0"/>
              <a:cs typeface="Times New Roman" pitchFamily="18" charset="0"/>
            </a:endParaRPr>
          </a:p>
          <a:p>
            <a:endParaRPr lang="en-US" dirty="0"/>
          </a:p>
        </p:txBody>
      </p:sp>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293" y="6359375"/>
            <a:ext cx="271145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29676511"/>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7239000" cy="990600"/>
          </a:xfrm>
        </p:spPr>
        <p:txBody>
          <a:bodyPr/>
          <a:lstStyle/>
          <a:p>
            <a:r>
              <a:rPr lang="en-US" dirty="0">
                <a:latin typeface="Times New Roman" pitchFamily="18" charset="0"/>
                <a:cs typeface="Times New Roman" pitchFamily="18" charset="0"/>
              </a:rPr>
              <a:t>Description </a:t>
            </a:r>
            <a:endParaRPr lang="en-US" dirty="0"/>
          </a:p>
        </p:txBody>
      </p:sp>
      <p:sp>
        <p:nvSpPr>
          <p:cNvPr id="3" name="Content Placeholder 2"/>
          <p:cNvSpPr>
            <a:spLocks noGrp="1"/>
          </p:cNvSpPr>
          <p:nvPr>
            <p:ph sz="quarter" idx="4294967295"/>
          </p:nvPr>
        </p:nvSpPr>
        <p:spPr>
          <a:xfrm>
            <a:off x="0" y="762000"/>
            <a:ext cx="8229600" cy="5486400"/>
          </a:xfrm>
        </p:spPr>
        <p:txBody>
          <a:bodyPr/>
          <a:lstStyle/>
          <a:p>
            <a:pPr lvl="0">
              <a:lnSpc>
                <a:spcPct val="100000"/>
              </a:lnSpc>
            </a:pPr>
            <a:endParaRPr lang="en-GB" sz="2000" dirty="0">
              <a:solidFill>
                <a:schemeClr val="bg2"/>
              </a:solidFill>
              <a:latin typeface="Times New Roman" pitchFamily="18" charset="0"/>
              <a:cs typeface="Times New Roman" pitchFamily="18" charset="0"/>
            </a:endParaRPr>
          </a:p>
          <a:p>
            <a:pPr marL="0" lvl="0" indent="0">
              <a:lnSpc>
                <a:spcPct val="100000"/>
              </a:lnSpc>
              <a:buNone/>
            </a:pPr>
            <a:r>
              <a:rPr lang="en-GB" sz="2000" dirty="0">
                <a:solidFill>
                  <a:srgbClr val="002060"/>
                </a:solidFill>
                <a:latin typeface="Times New Roman" pitchFamily="18" charset="0"/>
                <a:cs typeface="Times New Roman" pitchFamily="18" charset="0"/>
              </a:rPr>
              <a:t>Responsibility of the public/</a:t>
            </a:r>
            <a:r>
              <a:rPr lang="en-GB" sz="2000" dirty="0" err="1">
                <a:solidFill>
                  <a:srgbClr val="002060"/>
                </a:solidFill>
                <a:latin typeface="Times New Roman" pitchFamily="18" charset="0"/>
                <a:cs typeface="Times New Roman" pitchFamily="18" charset="0"/>
              </a:rPr>
              <a:t>Woreda</a:t>
            </a:r>
            <a:r>
              <a:rPr lang="en-GB" sz="2000" dirty="0">
                <a:solidFill>
                  <a:srgbClr val="002060"/>
                </a:solidFill>
                <a:latin typeface="Times New Roman" pitchFamily="18" charset="0"/>
                <a:cs typeface="Times New Roman" pitchFamily="18" charset="0"/>
              </a:rPr>
              <a:t> </a:t>
            </a:r>
            <a:r>
              <a:rPr lang="en-GB" sz="2000" dirty="0" err="1">
                <a:solidFill>
                  <a:srgbClr val="002060"/>
                </a:solidFill>
                <a:latin typeface="Times New Roman" pitchFamily="18" charset="0"/>
                <a:cs typeface="Times New Roman" pitchFamily="18" charset="0"/>
              </a:rPr>
              <a:t>Center</a:t>
            </a:r>
            <a:endParaRPr lang="en-GB" sz="2000" dirty="0">
              <a:solidFill>
                <a:srgbClr val="002060"/>
              </a:solidFill>
              <a:latin typeface="Times New Roman" pitchFamily="18" charset="0"/>
              <a:cs typeface="Times New Roman" pitchFamily="18" charset="0"/>
            </a:endParaRPr>
          </a:p>
          <a:p>
            <a:pPr marL="457200" lvl="0" indent="-457200">
              <a:lnSpc>
                <a:spcPct val="100000"/>
              </a:lnSpc>
              <a:buFont typeface="Wingdings" pitchFamily="2" charset="2"/>
              <a:buChar char="Ø"/>
            </a:pPr>
            <a:r>
              <a:rPr lang="en-GB" sz="2000" dirty="0">
                <a:solidFill>
                  <a:srgbClr val="002060"/>
                </a:solidFill>
                <a:latin typeface="Times New Roman" pitchFamily="18" charset="0"/>
                <a:cs typeface="Times New Roman" pitchFamily="18" charset="0"/>
              </a:rPr>
              <a:t>Supply of vaccines with </a:t>
            </a:r>
            <a:r>
              <a:rPr lang="en-US" sz="2000" dirty="0">
                <a:solidFill>
                  <a:srgbClr val="002060"/>
                </a:solidFill>
                <a:latin typeface="Times New Roman" pitchFamily="18" charset="0"/>
                <a:cs typeface="Times New Roman" pitchFamily="18" charset="0"/>
              </a:rPr>
              <a:t>vaccination calendar </a:t>
            </a:r>
            <a:endParaRPr lang="en-GB" sz="2000" dirty="0">
              <a:solidFill>
                <a:srgbClr val="002060"/>
              </a:solidFill>
              <a:latin typeface="Times New Roman" pitchFamily="18" charset="0"/>
              <a:cs typeface="Times New Roman" pitchFamily="18" charset="0"/>
            </a:endParaRPr>
          </a:p>
          <a:p>
            <a:pPr marL="457200" lvl="0" indent="-457200">
              <a:lnSpc>
                <a:spcPct val="100000"/>
              </a:lnSpc>
              <a:buFont typeface="Wingdings" pitchFamily="2" charset="2"/>
              <a:buChar char="Ø"/>
            </a:pPr>
            <a:r>
              <a:rPr lang="en-GB" sz="2000" dirty="0">
                <a:solidFill>
                  <a:srgbClr val="002060"/>
                </a:solidFill>
                <a:latin typeface="Times New Roman" pitchFamily="18" charset="0"/>
                <a:cs typeface="Times New Roman" pitchFamily="18" charset="0"/>
              </a:rPr>
              <a:t>community mobilization, </a:t>
            </a:r>
          </a:p>
          <a:p>
            <a:pPr marL="457200" lvl="0" indent="-457200">
              <a:lnSpc>
                <a:spcPct val="100000"/>
              </a:lnSpc>
              <a:buFont typeface="Wingdings" pitchFamily="2" charset="2"/>
              <a:buChar char="Ø"/>
            </a:pPr>
            <a:r>
              <a:rPr lang="en-GB" sz="2000" dirty="0">
                <a:solidFill>
                  <a:srgbClr val="002060"/>
                </a:solidFill>
                <a:latin typeface="Times New Roman" pitchFamily="18" charset="0"/>
                <a:cs typeface="Times New Roman" pitchFamily="18" charset="0"/>
              </a:rPr>
              <a:t>Mange working document and evaluate its feasibility</a:t>
            </a:r>
          </a:p>
          <a:p>
            <a:pPr marL="457200" lvl="0" indent="-457200">
              <a:lnSpc>
                <a:spcPct val="100000"/>
              </a:lnSpc>
              <a:buFont typeface="Wingdings" pitchFamily="2" charset="2"/>
              <a:buChar char="Ø"/>
            </a:pPr>
            <a:r>
              <a:rPr lang="en-US" sz="2000" dirty="0">
                <a:solidFill>
                  <a:srgbClr val="002060"/>
                </a:solidFill>
                <a:latin typeface="Times New Roman" pitchFamily="18" charset="0"/>
                <a:cs typeface="Times New Roman" pitchFamily="18" charset="0"/>
              </a:rPr>
              <a:t>Enforce public regulations associated to the implementation of the pilot intervention</a:t>
            </a:r>
          </a:p>
          <a:p>
            <a:pPr marL="457200" lvl="0" indent="-457200">
              <a:lnSpc>
                <a:spcPct val="100000"/>
              </a:lnSpc>
              <a:buFont typeface="Wingdings" pitchFamily="2" charset="2"/>
              <a:buChar char="Ø"/>
            </a:pPr>
            <a:r>
              <a:rPr lang="en-US" sz="2000" dirty="0">
                <a:solidFill>
                  <a:srgbClr val="002060"/>
                </a:solidFill>
                <a:latin typeface="Times New Roman" pitchFamily="18" charset="0"/>
                <a:cs typeface="Times New Roman" pitchFamily="18" charset="0"/>
              </a:rPr>
              <a:t>Collect reports from privates and compile</a:t>
            </a:r>
          </a:p>
          <a:p>
            <a:pPr marL="0" indent="0">
              <a:lnSpc>
                <a:spcPct val="100000"/>
              </a:lnSpc>
              <a:buNone/>
            </a:pPr>
            <a:endParaRPr lang="en-US" sz="2000" dirty="0">
              <a:solidFill>
                <a:schemeClr val="bg2"/>
              </a:solidFill>
              <a:latin typeface="Times New Roman" pitchFamily="18" charset="0"/>
              <a:cs typeface="Times New Roman" pitchFamily="18" charset="0"/>
            </a:endParaRPr>
          </a:p>
          <a:p>
            <a:pPr marL="0" indent="0">
              <a:buNone/>
            </a:pPr>
            <a:endParaRPr lang="en-US" dirty="0"/>
          </a:p>
        </p:txBody>
      </p:sp>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293" y="6359375"/>
            <a:ext cx="271145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72597505"/>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Description------</a:t>
            </a:r>
          </a:p>
        </p:txBody>
      </p:sp>
      <p:sp>
        <p:nvSpPr>
          <p:cNvPr id="3" name="Content Placeholder 2"/>
          <p:cNvSpPr>
            <a:spLocks noGrp="1"/>
          </p:cNvSpPr>
          <p:nvPr>
            <p:ph sz="quarter" idx="4294967295"/>
          </p:nvPr>
        </p:nvSpPr>
        <p:spPr>
          <a:xfrm>
            <a:off x="0" y="1676400"/>
            <a:ext cx="8229600" cy="4572000"/>
          </a:xfrm>
        </p:spPr>
        <p:txBody>
          <a:bodyPr/>
          <a:lstStyle/>
          <a:p>
            <a:pPr marL="0" indent="0">
              <a:buNone/>
            </a:pPr>
            <a:r>
              <a:rPr lang="en-US" sz="2400" dirty="0"/>
              <a:t> </a:t>
            </a:r>
            <a:r>
              <a:rPr lang="en-US" sz="2000" dirty="0">
                <a:latin typeface="Times New Roman" pitchFamily="18" charset="0"/>
                <a:cs typeface="Times New Roman" pitchFamily="18" charset="0"/>
              </a:rPr>
              <a:t>Clinic Leasing</a:t>
            </a:r>
          </a:p>
          <a:p>
            <a:pPr>
              <a:lnSpc>
                <a:spcPct val="100000"/>
              </a:lnSpc>
            </a:pPr>
            <a:r>
              <a:rPr lang="en-US" sz="2000" dirty="0">
                <a:latin typeface="Times New Roman" pitchFamily="18" charset="0"/>
                <a:cs typeface="Times New Roman" pitchFamily="18" charset="0"/>
              </a:rPr>
              <a:t>Five AHPs in 5 </a:t>
            </a:r>
            <a:r>
              <a:rPr lang="en-US" sz="2000" dirty="0" err="1">
                <a:latin typeface="Times New Roman" pitchFamily="18" charset="0"/>
                <a:cs typeface="Times New Roman" pitchFamily="18" charset="0"/>
              </a:rPr>
              <a:t>woredas</a:t>
            </a:r>
            <a:endParaRPr lang="en-US" sz="2000" dirty="0">
              <a:latin typeface="Times New Roman" pitchFamily="18" charset="0"/>
              <a:cs typeface="Times New Roman" pitchFamily="18" charset="0"/>
            </a:endParaRPr>
          </a:p>
          <a:p>
            <a:pPr>
              <a:lnSpc>
                <a:spcPct val="100000"/>
              </a:lnSpc>
            </a:pPr>
            <a:r>
              <a:rPr lang="en-US" sz="2000" dirty="0">
                <a:latin typeface="Times New Roman" pitchFamily="18" charset="0"/>
                <a:cs typeface="Times New Roman" pitchFamily="18" charset="0"/>
              </a:rPr>
              <a:t>Fully equipped with basic veterinary tools, starter capital in kind, office and drug furniture</a:t>
            </a:r>
          </a:p>
          <a:p>
            <a:endParaRPr lang="en-US" dirty="0"/>
          </a:p>
        </p:txBody>
      </p:sp>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293" y="6359375"/>
            <a:ext cx="271145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0553285"/>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Description----</a:t>
            </a:r>
          </a:p>
        </p:txBody>
      </p:sp>
      <p:sp>
        <p:nvSpPr>
          <p:cNvPr id="3" name="Content Placeholder 2"/>
          <p:cNvSpPr>
            <a:spLocks noGrp="1"/>
          </p:cNvSpPr>
          <p:nvPr>
            <p:ph sz="quarter" idx="4294967295"/>
          </p:nvPr>
        </p:nvSpPr>
        <p:spPr>
          <a:xfrm>
            <a:off x="0" y="1676400"/>
            <a:ext cx="8229600" cy="4572000"/>
          </a:xfrm>
        </p:spPr>
        <p:txBody>
          <a:bodyPr/>
          <a:lstStyle/>
          <a:p>
            <a:pPr marL="457200" lvl="1" indent="0">
              <a:buNone/>
            </a:pPr>
            <a:r>
              <a:rPr lang="en-GB" sz="2000" dirty="0">
                <a:solidFill>
                  <a:srgbClr val="002060"/>
                </a:solidFill>
                <a:latin typeface="Times New Roman" pitchFamily="18" charset="0"/>
                <a:cs typeface="Times New Roman" pitchFamily="18" charset="0"/>
              </a:rPr>
              <a:t>Responsibility</a:t>
            </a:r>
            <a:r>
              <a:rPr lang="en-US" sz="2000" dirty="0">
                <a:latin typeface="Times New Roman" pitchFamily="18" charset="0"/>
                <a:cs typeface="Times New Roman" pitchFamily="18" charset="0"/>
              </a:rPr>
              <a:t> of young Vets</a:t>
            </a:r>
          </a:p>
          <a:p>
            <a:pPr lvl="1">
              <a:buFont typeface="Wingdings" pitchFamily="2" charset="2"/>
              <a:buChar char="Ø"/>
            </a:pPr>
            <a:r>
              <a:rPr lang="en-GB" sz="2000" dirty="0">
                <a:latin typeface="Times New Roman" pitchFamily="18" charset="0"/>
                <a:cs typeface="Times New Roman" pitchFamily="18" charset="0"/>
              </a:rPr>
              <a:t>The AHP is a legally registered private business, having obtained a business licence for the AHP </a:t>
            </a:r>
          </a:p>
          <a:p>
            <a:pPr lvl="1">
              <a:buFont typeface="Wingdings" pitchFamily="2" charset="2"/>
              <a:buChar char="Ø"/>
            </a:pPr>
            <a:r>
              <a:rPr lang="en-GB" sz="2000" dirty="0">
                <a:latin typeface="Times New Roman" pitchFamily="18" charset="0"/>
                <a:cs typeface="Times New Roman" pitchFamily="18" charset="0"/>
              </a:rPr>
              <a:t>Legal agreement at the </a:t>
            </a:r>
            <a:r>
              <a:rPr lang="en-GB" sz="2000" dirty="0" err="1">
                <a:latin typeface="Times New Roman" pitchFamily="18" charset="0"/>
                <a:cs typeface="Times New Roman" pitchFamily="18" charset="0"/>
              </a:rPr>
              <a:t>woreda</a:t>
            </a:r>
            <a:r>
              <a:rPr lang="en-GB" sz="2000" dirty="0">
                <a:latin typeface="Times New Roman" pitchFamily="18" charset="0"/>
                <a:cs typeface="Times New Roman" pitchFamily="18" charset="0"/>
              </a:rPr>
              <a:t> justice department </a:t>
            </a:r>
          </a:p>
          <a:p>
            <a:pPr lvl="1">
              <a:buFont typeface="Wingdings" pitchFamily="2" charset="2"/>
              <a:buChar char="Ø"/>
            </a:pPr>
            <a:r>
              <a:rPr lang="en-GB" sz="2000" dirty="0">
                <a:latin typeface="Times New Roman" pitchFamily="18" charset="0"/>
                <a:cs typeface="Times New Roman" pitchFamily="18" charset="0"/>
              </a:rPr>
              <a:t>A contract period of 3.5 years was agreed, and conditions were set in the event of defaulting the agreement</a:t>
            </a:r>
            <a:endParaRPr lang="en-US" sz="2000" dirty="0">
              <a:latin typeface="Times New Roman" pitchFamily="18" charset="0"/>
              <a:cs typeface="Times New Roman" pitchFamily="18" charset="0"/>
            </a:endParaRPr>
          </a:p>
          <a:p>
            <a:pPr lvl="1">
              <a:buFont typeface="Wingdings" pitchFamily="2" charset="2"/>
              <a:buChar char="Ø"/>
            </a:pPr>
            <a:r>
              <a:rPr lang="en-GB" sz="2000" dirty="0">
                <a:latin typeface="Times New Roman" pitchFamily="18" charset="0"/>
                <a:cs typeface="Times New Roman" pitchFamily="18" charset="0"/>
              </a:rPr>
              <a:t>Service charge of 25–30% added value on drugs plus service charges.</a:t>
            </a:r>
          </a:p>
          <a:p>
            <a:pPr lvl="1">
              <a:buFont typeface="Wingdings" pitchFamily="2" charset="2"/>
              <a:buChar char="Ø"/>
            </a:pPr>
            <a:r>
              <a:rPr lang="en-GB" sz="2000" dirty="0">
                <a:latin typeface="Times New Roman" pitchFamily="18" charset="0"/>
                <a:cs typeface="Times New Roman" pitchFamily="18" charset="0"/>
              </a:rPr>
              <a:t>Provide clinical service</a:t>
            </a:r>
          </a:p>
          <a:p>
            <a:pPr lvl="1">
              <a:buFont typeface="Wingdings" pitchFamily="2" charset="2"/>
              <a:buChar char="Ø"/>
            </a:pPr>
            <a:r>
              <a:rPr lang="en-GB" sz="2000" dirty="0">
                <a:latin typeface="Times New Roman" pitchFamily="18" charset="0"/>
                <a:cs typeface="Times New Roman" pitchFamily="18" charset="0"/>
              </a:rPr>
              <a:t>Manage clinical data and report to </a:t>
            </a:r>
            <a:r>
              <a:rPr lang="en-GB" sz="2000" dirty="0" err="1">
                <a:latin typeface="Times New Roman" pitchFamily="18" charset="0"/>
                <a:cs typeface="Times New Roman" pitchFamily="18" charset="0"/>
              </a:rPr>
              <a:t>Woreda</a:t>
            </a:r>
            <a:r>
              <a:rPr lang="en-GB" sz="2000" dirty="0">
                <a:latin typeface="Times New Roman" pitchFamily="18" charset="0"/>
                <a:cs typeface="Times New Roman" pitchFamily="18" charset="0"/>
              </a:rPr>
              <a:t> clinic</a:t>
            </a:r>
          </a:p>
          <a:p>
            <a:pPr lvl="1">
              <a:buFont typeface="Wingdings" pitchFamily="2" charset="2"/>
              <a:buChar char="Ø"/>
            </a:pPr>
            <a:r>
              <a:rPr lang="en-GB" sz="2000" dirty="0">
                <a:latin typeface="Times New Roman" pitchFamily="18" charset="0"/>
                <a:cs typeface="Times New Roman" pitchFamily="18" charset="0"/>
              </a:rPr>
              <a:t>Provide extension service </a:t>
            </a:r>
            <a:endParaRPr lang="en-US" sz="2000" dirty="0">
              <a:latin typeface="Times New Roman" pitchFamily="18" charset="0"/>
              <a:cs typeface="Times New Roman" pitchFamily="18" charset="0"/>
            </a:endParaRPr>
          </a:p>
          <a:p>
            <a:pPr lvl="1">
              <a:buFont typeface="Wingdings" pitchFamily="2" charset="2"/>
              <a:buChar char="Ø"/>
            </a:pPr>
            <a:r>
              <a:rPr lang="en-GB" sz="2000" dirty="0">
                <a:latin typeface="Times New Roman" pitchFamily="18" charset="0"/>
                <a:cs typeface="Times New Roman" pitchFamily="18" charset="0"/>
              </a:rPr>
              <a:t>Besides clinical services, a PPP with </a:t>
            </a:r>
            <a:r>
              <a:rPr lang="en-GB" sz="2000" dirty="0" err="1">
                <a:latin typeface="Times New Roman" pitchFamily="18" charset="0"/>
                <a:cs typeface="Times New Roman" pitchFamily="18" charset="0"/>
              </a:rPr>
              <a:t>woreda</a:t>
            </a:r>
            <a:r>
              <a:rPr lang="en-GB" sz="2000" dirty="0">
                <a:latin typeface="Times New Roman" pitchFamily="18" charset="0"/>
                <a:cs typeface="Times New Roman" pitchFamily="18" charset="0"/>
              </a:rPr>
              <a:t> office was arranged to provide </a:t>
            </a:r>
            <a:r>
              <a:rPr lang="en-GB" sz="2000" dirty="0">
                <a:solidFill>
                  <a:srgbClr val="FF0000"/>
                </a:solidFill>
                <a:latin typeface="Times New Roman" pitchFamily="18" charset="0"/>
                <a:cs typeface="Times New Roman" pitchFamily="18" charset="0"/>
              </a:rPr>
              <a:t>vaccination and AI services</a:t>
            </a:r>
            <a:endParaRPr lang="en-US" sz="2000" dirty="0">
              <a:solidFill>
                <a:srgbClr val="FF0000"/>
              </a:solidFill>
              <a:latin typeface="Times New Roman" pitchFamily="18" charset="0"/>
              <a:cs typeface="Times New Roman" pitchFamily="18" charset="0"/>
            </a:endParaRPr>
          </a:p>
          <a:p>
            <a:endParaRPr lang="en-US" dirty="0"/>
          </a:p>
        </p:txBody>
      </p:sp>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293" y="6359375"/>
            <a:ext cx="271145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43514587"/>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Description------</a:t>
            </a:r>
          </a:p>
        </p:txBody>
      </p:sp>
      <p:sp>
        <p:nvSpPr>
          <p:cNvPr id="3" name="Content Placeholder 2"/>
          <p:cNvSpPr>
            <a:spLocks noGrp="1"/>
          </p:cNvSpPr>
          <p:nvPr>
            <p:ph sz="quarter" idx="4294967295"/>
          </p:nvPr>
        </p:nvSpPr>
        <p:spPr>
          <a:xfrm>
            <a:off x="0" y="1676400"/>
            <a:ext cx="8229600" cy="4572000"/>
          </a:xfrm>
        </p:spPr>
        <p:txBody>
          <a:bodyPr/>
          <a:lstStyle/>
          <a:p>
            <a:pPr marL="0" lvl="1" indent="0">
              <a:spcBef>
                <a:spcPts val="0"/>
              </a:spcBef>
              <a:spcAft>
                <a:spcPts val="1200"/>
              </a:spcAft>
              <a:buNone/>
            </a:pPr>
            <a:r>
              <a:rPr lang="en-US" sz="2000" dirty="0"/>
              <a:t> </a:t>
            </a:r>
            <a:r>
              <a:rPr lang="en-GB" sz="2000" dirty="0">
                <a:solidFill>
                  <a:srgbClr val="002060"/>
                </a:solidFill>
                <a:latin typeface="Times New Roman" pitchFamily="18" charset="0"/>
                <a:cs typeface="Times New Roman" pitchFamily="18" charset="0"/>
              </a:rPr>
              <a:t>Responsibility </a:t>
            </a:r>
            <a:r>
              <a:rPr lang="en-US" sz="2000" dirty="0">
                <a:latin typeface="Times New Roman" pitchFamily="18" charset="0"/>
                <a:cs typeface="Times New Roman" pitchFamily="18" charset="0"/>
              </a:rPr>
              <a:t>of the Public and the community</a:t>
            </a:r>
            <a:endParaRPr lang="en-GB" sz="2000" dirty="0">
              <a:latin typeface="Times New Roman" pitchFamily="18" charset="0"/>
              <a:cs typeface="Times New Roman" pitchFamily="18" charset="0"/>
            </a:endParaRPr>
          </a:p>
          <a:p>
            <a:pPr marL="342900" lvl="1" indent="-342900">
              <a:spcBef>
                <a:spcPts val="0"/>
              </a:spcBef>
              <a:spcAft>
                <a:spcPts val="1200"/>
              </a:spcAft>
              <a:buFont typeface="Wingdings" pitchFamily="2" charset="2"/>
              <a:buChar char="Ø"/>
            </a:pPr>
            <a:r>
              <a:rPr lang="en-GB" sz="2000" dirty="0">
                <a:latin typeface="Times New Roman" pitchFamily="18" charset="0"/>
                <a:cs typeface="Times New Roman" pitchFamily="18" charset="0"/>
              </a:rPr>
              <a:t>The AHP is governed by the ‘</a:t>
            </a:r>
            <a:r>
              <a:rPr lang="en-GB" sz="2000" dirty="0" err="1">
                <a:latin typeface="Times New Roman" pitchFamily="18" charset="0"/>
                <a:cs typeface="Times New Roman" pitchFamily="18" charset="0"/>
              </a:rPr>
              <a:t>kebele</a:t>
            </a:r>
            <a:r>
              <a:rPr lang="en-GB" sz="2000" dirty="0">
                <a:latin typeface="Times New Roman" pitchFamily="18" charset="0"/>
                <a:cs typeface="Times New Roman" pitchFamily="18" charset="0"/>
              </a:rPr>
              <a:t> PPP forum’, with regulatory and supervisory roles</a:t>
            </a:r>
          </a:p>
          <a:p>
            <a:pPr marL="342900" lvl="1" indent="-342900">
              <a:spcBef>
                <a:spcPts val="0"/>
              </a:spcBef>
              <a:spcAft>
                <a:spcPts val="1200"/>
              </a:spcAft>
              <a:buFont typeface="Wingdings" pitchFamily="2" charset="2"/>
              <a:buChar char="Ø"/>
            </a:pPr>
            <a:r>
              <a:rPr lang="en-GB" sz="2000" dirty="0">
                <a:latin typeface="Times New Roman" pitchFamily="18" charset="0"/>
                <a:cs typeface="Times New Roman" pitchFamily="18" charset="0"/>
              </a:rPr>
              <a:t>Regulate follow-up the service and give professional assistance</a:t>
            </a:r>
          </a:p>
          <a:p>
            <a:pPr marL="342900" lvl="1" indent="-342900">
              <a:spcBef>
                <a:spcPts val="0"/>
              </a:spcBef>
              <a:spcAft>
                <a:spcPts val="1200"/>
              </a:spcAft>
              <a:buFont typeface="Wingdings" pitchFamily="2" charset="2"/>
              <a:buChar char="Ø"/>
            </a:pPr>
            <a:r>
              <a:rPr lang="en-GB" sz="2000" dirty="0">
                <a:latin typeface="Times New Roman" pitchFamily="18" charset="0"/>
                <a:cs typeface="Times New Roman" pitchFamily="18" charset="0"/>
              </a:rPr>
              <a:t>Collect the report from each AHP</a:t>
            </a:r>
          </a:p>
          <a:p>
            <a:pPr marL="342900" lvl="1" indent="-342900">
              <a:spcBef>
                <a:spcPts val="0"/>
              </a:spcBef>
              <a:spcAft>
                <a:spcPts val="1200"/>
              </a:spcAft>
              <a:buFont typeface="Wingdings" pitchFamily="2" charset="2"/>
              <a:buChar char="Ø"/>
            </a:pPr>
            <a:r>
              <a:rPr lang="en-GB" sz="2000" dirty="0">
                <a:latin typeface="Times New Roman" pitchFamily="18" charset="0"/>
                <a:cs typeface="Times New Roman" pitchFamily="18" charset="0"/>
              </a:rPr>
              <a:t>With </a:t>
            </a:r>
            <a:r>
              <a:rPr lang="en-GB" sz="2000" dirty="0" err="1">
                <a:latin typeface="Times New Roman" pitchFamily="18" charset="0"/>
                <a:cs typeface="Times New Roman" pitchFamily="18" charset="0"/>
              </a:rPr>
              <a:t>kebele</a:t>
            </a:r>
            <a:r>
              <a:rPr lang="en-GB" sz="2000" dirty="0">
                <a:latin typeface="Times New Roman" pitchFamily="18" charset="0"/>
                <a:cs typeface="Times New Roman" pitchFamily="18" charset="0"/>
              </a:rPr>
              <a:t> PPP forum, evaluate the public satisfaction of the service and give feed back to them</a:t>
            </a:r>
            <a:endParaRPr lang="en-US" sz="2000" dirty="0">
              <a:latin typeface="Times New Roman" pitchFamily="18" charset="0"/>
              <a:cs typeface="Times New Roman" pitchFamily="18" charset="0"/>
            </a:endParaRPr>
          </a:p>
          <a:p>
            <a:endParaRPr lang="en-US" dirty="0"/>
          </a:p>
        </p:txBody>
      </p:sp>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293" y="6359375"/>
            <a:ext cx="271145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96408099"/>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Evidence</a:t>
            </a:r>
            <a:br>
              <a:rPr lang="en-US" dirty="0"/>
            </a:br>
            <a:endParaRPr lang="en-US" sz="2000" dirty="0">
              <a:latin typeface="Times New Roman" pitchFamily="18" charset="0"/>
              <a:cs typeface="Times New Roman" pitchFamily="18" charset="0"/>
            </a:endParaRPr>
          </a:p>
        </p:txBody>
      </p:sp>
      <p:sp>
        <p:nvSpPr>
          <p:cNvPr id="3" name="Content Placeholder 2"/>
          <p:cNvSpPr>
            <a:spLocks noGrp="1"/>
          </p:cNvSpPr>
          <p:nvPr>
            <p:ph sz="quarter" idx="4294967295"/>
          </p:nvPr>
        </p:nvSpPr>
        <p:spPr>
          <a:xfrm>
            <a:off x="0" y="1676400"/>
            <a:ext cx="8229600" cy="4572000"/>
          </a:xfrm>
        </p:spPr>
        <p:txBody>
          <a:bodyPr/>
          <a:lstStyle/>
          <a:p>
            <a:pPr marL="0" indent="0">
              <a:buNone/>
            </a:pPr>
            <a:r>
              <a:rPr lang="en-US" sz="2000" dirty="0">
                <a:latin typeface="Times New Roman" pitchFamily="18" charset="0"/>
                <a:cs typeface="Times New Roman" pitchFamily="18" charset="0"/>
              </a:rPr>
              <a:t>Number of HHs served, and No. of livestock, </a:t>
            </a:r>
            <a:br>
              <a:rPr lang="en-US" sz="2000" dirty="0">
                <a:latin typeface="Times New Roman" pitchFamily="18" charset="0"/>
                <a:cs typeface="Times New Roman" pitchFamily="18" charset="0"/>
              </a:rPr>
            </a:br>
            <a:endParaRPr lang="en-US" sz="2000" dirty="0"/>
          </a:p>
          <a:p>
            <a:pPr marL="0" indent="0">
              <a:buNone/>
            </a:pPr>
            <a:r>
              <a:rPr lang="en-US" sz="2000" dirty="0">
                <a:solidFill>
                  <a:srgbClr val="002060"/>
                </a:solidFill>
                <a:latin typeface="Times New Roman" pitchFamily="18" charset="0"/>
                <a:cs typeface="Times New Roman" pitchFamily="18" charset="0"/>
              </a:rPr>
              <a:t>HHs benefited from the </a:t>
            </a:r>
            <a:r>
              <a:rPr lang="en-US" sz="2000" dirty="0" err="1">
                <a:solidFill>
                  <a:srgbClr val="002060"/>
                </a:solidFill>
                <a:latin typeface="Times New Roman" pitchFamily="18" charset="0"/>
                <a:cs typeface="Times New Roman" pitchFamily="18" charset="0"/>
              </a:rPr>
              <a:t>Mdels</a:t>
            </a:r>
            <a:r>
              <a:rPr lang="en-US" sz="2000" dirty="0">
                <a:solidFill>
                  <a:srgbClr val="002060"/>
                </a:solidFill>
                <a:latin typeface="Times New Roman" pitchFamily="18" charset="0"/>
                <a:cs typeface="Times New Roman" pitchFamily="18" charset="0"/>
              </a:rPr>
              <a:t> and animals treated are</a:t>
            </a:r>
          </a:p>
          <a:p>
            <a:pPr>
              <a:buFont typeface="Wingdings" pitchFamily="2" charset="2"/>
              <a:buChar char="Ø"/>
            </a:pPr>
            <a:r>
              <a:rPr lang="en-US" sz="2000" dirty="0">
                <a:solidFill>
                  <a:srgbClr val="002060"/>
                </a:solidFill>
                <a:latin typeface="Times New Roman" pitchFamily="18" charset="0"/>
                <a:cs typeface="Times New Roman" pitchFamily="18" charset="0"/>
              </a:rPr>
              <a:t>HH served,  29,080</a:t>
            </a:r>
          </a:p>
          <a:p>
            <a:pPr>
              <a:buFont typeface="Wingdings" pitchFamily="2" charset="2"/>
              <a:buChar char="Ø"/>
            </a:pPr>
            <a:r>
              <a:rPr lang="en-US" sz="2000" dirty="0">
                <a:solidFill>
                  <a:srgbClr val="002060"/>
                </a:solidFill>
                <a:latin typeface="Times New Roman" pitchFamily="18" charset="0"/>
                <a:cs typeface="Times New Roman" pitchFamily="18" charset="0"/>
              </a:rPr>
              <a:t>Animals treated,  148,770 (Treatment and Vaccination)</a:t>
            </a:r>
          </a:p>
        </p:txBody>
      </p:sp>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293" y="6359375"/>
            <a:ext cx="271145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42610917"/>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pPr marL="0" indent="0">
              <a:buNone/>
            </a:pPr>
            <a:r>
              <a:rPr lang="en-US" b="1" dirty="0"/>
              <a:t>EU IM3 Support to sustainable Livestock systems in Ethiopia</a:t>
            </a:r>
          </a:p>
          <a:p>
            <a:r>
              <a:rPr lang="en-US" b="1" dirty="0"/>
              <a:t>Restoration of Livestock Services in Ethiopia (</a:t>
            </a:r>
            <a:r>
              <a:rPr lang="en-US" b="1" i="1" dirty="0"/>
              <a:t>RESTORE</a:t>
            </a:r>
            <a:r>
              <a:rPr lang="en-US" b="1" dirty="0"/>
              <a:t>) project</a:t>
            </a:r>
          </a:p>
          <a:p>
            <a:r>
              <a:rPr lang="en-US" dirty="0"/>
              <a:t> </a:t>
            </a:r>
          </a:p>
          <a:p>
            <a:r>
              <a:rPr lang="en-US" b="1" dirty="0"/>
              <a:t>Public-Private-Partnership for delivery of veterinary services</a:t>
            </a:r>
          </a:p>
          <a:p>
            <a:r>
              <a:rPr lang="en-US" b="1" dirty="0"/>
              <a:t>Review and validation of PPP models for scaling out</a:t>
            </a:r>
          </a:p>
          <a:p>
            <a:r>
              <a:rPr lang="en-US" b="1" dirty="0"/>
              <a:t> </a:t>
            </a:r>
          </a:p>
          <a:p>
            <a:endParaRPr lang="en-US" dirty="0"/>
          </a:p>
        </p:txBody>
      </p:sp>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293" y="6359375"/>
            <a:ext cx="271145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37952519"/>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Opinions on each model</a:t>
            </a:r>
          </a:p>
        </p:txBody>
      </p:sp>
      <p:sp>
        <p:nvSpPr>
          <p:cNvPr id="3" name="Content Placeholder 2"/>
          <p:cNvSpPr>
            <a:spLocks noGrp="1"/>
          </p:cNvSpPr>
          <p:nvPr>
            <p:ph idx="1"/>
          </p:nvPr>
        </p:nvSpPr>
        <p:spPr/>
        <p:txBody>
          <a:bodyPr/>
          <a:lstStyle/>
          <a:p>
            <a:r>
              <a:rPr lang="en-US" sz="2000" dirty="0">
                <a:solidFill>
                  <a:srgbClr val="002060"/>
                </a:solidFill>
                <a:latin typeface="Times New Roman" pitchFamily="18" charset="0"/>
                <a:cs typeface="Times New Roman" pitchFamily="18" charset="0"/>
              </a:rPr>
              <a:t>Information was collected from each model and they are all satisfied </a:t>
            </a:r>
          </a:p>
          <a:p>
            <a:r>
              <a:rPr lang="en-US" sz="2000" dirty="0">
                <a:solidFill>
                  <a:srgbClr val="002060"/>
                </a:solidFill>
                <a:latin typeface="Times New Roman" pitchFamily="18" charset="0"/>
                <a:cs typeface="Times New Roman" pitchFamily="18" charset="0"/>
              </a:rPr>
              <a:t>But couldn’t get the opinion from livestock keepers, so needs check their opinion on the ground </a:t>
            </a:r>
          </a:p>
          <a:p>
            <a:pPr marL="0" lvl="1" indent="0">
              <a:buNone/>
            </a:pPr>
            <a:r>
              <a:rPr lang="en-US" sz="2000" dirty="0">
                <a:solidFill>
                  <a:srgbClr val="002060"/>
                </a:solidFill>
                <a:latin typeface="Times New Roman" pitchFamily="18" charset="0"/>
                <a:cs typeface="Times New Roman" pitchFamily="18" charset="0"/>
              </a:rPr>
              <a:t>How to scale out </a:t>
            </a:r>
          </a:p>
          <a:p>
            <a:pPr marL="342900" lvl="1" indent="-342900">
              <a:buFont typeface="Wingdings" pitchFamily="2" charset="2"/>
              <a:buChar char="Ø"/>
            </a:pPr>
            <a:r>
              <a:rPr lang="en-US" sz="2000" dirty="0">
                <a:solidFill>
                  <a:srgbClr val="002060"/>
                </a:solidFill>
                <a:latin typeface="Times New Roman" pitchFamily="18" charset="0"/>
                <a:cs typeface="Times New Roman" pitchFamily="18" charset="0"/>
              </a:rPr>
              <a:t>Sustain the PPP taskforce</a:t>
            </a:r>
          </a:p>
          <a:p>
            <a:pPr marL="342900" lvl="1" indent="-342900">
              <a:buFont typeface="Wingdings" pitchFamily="2" charset="2"/>
              <a:buChar char="Ø"/>
            </a:pPr>
            <a:r>
              <a:rPr lang="en-US" sz="2000" dirty="0">
                <a:solidFill>
                  <a:srgbClr val="002060"/>
                </a:solidFill>
                <a:latin typeface="Times New Roman" pitchFamily="18" charset="0"/>
                <a:cs typeface="Times New Roman" pitchFamily="18" charset="0"/>
              </a:rPr>
              <a:t>Duplicate, the feasible ones,  to neighboring </a:t>
            </a:r>
            <a:r>
              <a:rPr lang="en-US" sz="2000" dirty="0" err="1">
                <a:solidFill>
                  <a:srgbClr val="002060"/>
                </a:solidFill>
                <a:latin typeface="Times New Roman" pitchFamily="18" charset="0"/>
                <a:cs typeface="Times New Roman" pitchFamily="18" charset="0"/>
              </a:rPr>
              <a:t>Woredas</a:t>
            </a:r>
            <a:r>
              <a:rPr lang="en-US" sz="2000" dirty="0">
                <a:solidFill>
                  <a:srgbClr val="002060"/>
                </a:solidFill>
                <a:latin typeface="Times New Roman" pitchFamily="18" charset="0"/>
                <a:cs typeface="Times New Roman" pitchFamily="18" charset="0"/>
              </a:rPr>
              <a:t>/</a:t>
            </a:r>
            <a:r>
              <a:rPr lang="en-US" sz="2000" dirty="0" err="1">
                <a:solidFill>
                  <a:srgbClr val="002060"/>
                </a:solidFill>
                <a:latin typeface="Times New Roman" pitchFamily="18" charset="0"/>
                <a:cs typeface="Times New Roman" pitchFamily="18" charset="0"/>
              </a:rPr>
              <a:t>Kebel</a:t>
            </a:r>
            <a:endParaRPr lang="en-US" sz="2000" dirty="0">
              <a:solidFill>
                <a:srgbClr val="002060"/>
              </a:solidFill>
              <a:latin typeface="Times New Roman" pitchFamily="18" charset="0"/>
              <a:cs typeface="Times New Roman" pitchFamily="18" charset="0"/>
            </a:endParaRPr>
          </a:p>
          <a:p>
            <a:pPr marL="342900" lvl="1" indent="-342900">
              <a:buFont typeface="Wingdings" pitchFamily="2" charset="2"/>
              <a:buChar char="Ø"/>
            </a:pPr>
            <a:r>
              <a:rPr lang="en-US" sz="2000" dirty="0">
                <a:solidFill>
                  <a:srgbClr val="002060"/>
                </a:solidFill>
                <a:latin typeface="Times New Roman" pitchFamily="18" charset="0"/>
                <a:cs typeface="Times New Roman" pitchFamily="18" charset="0"/>
              </a:rPr>
              <a:t>With the regional Livestock office, aware the </a:t>
            </a:r>
            <a:r>
              <a:rPr lang="en-US" sz="2000" dirty="0" err="1">
                <a:solidFill>
                  <a:srgbClr val="002060"/>
                </a:solidFill>
                <a:latin typeface="Times New Roman" pitchFamily="18" charset="0"/>
                <a:cs typeface="Times New Roman" pitchFamily="18" charset="0"/>
              </a:rPr>
              <a:t>Woreda</a:t>
            </a:r>
            <a:r>
              <a:rPr lang="en-US" sz="2000" dirty="0">
                <a:solidFill>
                  <a:srgbClr val="002060"/>
                </a:solidFill>
                <a:latin typeface="Times New Roman" pitchFamily="18" charset="0"/>
                <a:cs typeface="Times New Roman" pitchFamily="18" charset="0"/>
              </a:rPr>
              <a:t> to start cost recovery system for AHRC </a:t>
            </a:r>
          </a:p>
          <a:p>
            <a:pPr marL="342900" lvl="1" indent="-342900">
              <a:buFont typeface="Wingdings" pitchFamily="2" charset="2"/>
              <a:buChar char="Ø"/>
            </a:pPr>
            <a:r>
              <a:rPr lang="en-US" sz="2000" dirty="0">
                <a:solidFill>
                  <a:srgbClr val="002060"/>
                </a:solidFill>
                <a:latin typeface="Times New Roman" pitchFamily="18" charset="0"/>
                <a:cs typeface="Times New Roman" pitchFamily="18" charset="0"/>
              </a:rPr>
              <a:t>Strengthen the old and destructed AHRCs</a:t>
            </a:r>
          </a:p>
        </p:txBody>
      </p:sp>
      <p:sp>
        <p:nvSpPr>
          <p:cNvPr id="4" name="Date Placeholder 3"/>
          <p:cNvSpPr>
            <a:spLocks noGrp="1"/>
          </p:cNvSpPr>
          <p:nvPr>
            <p:ph type="dt" sz="half" idx="10"/>
          </p:nvPr>
        </p:nvSpPr>
        <p:spPr/>
        <p:txBody>
          <a:bodyPr/>
          <a:lstStyle/>
          <a:p>
            <a:r>
              <a:rPr lang="en-US"/>
              <a:t>2/12/2025</a:t>
            </a:r>
          </a:p>
        </p:txBody>
      </p:sp>
      <p:sp>
        <p:nvSpPr>
          <p:cNvPr id="5" name="Footer Placeholder 4"/>
          <p:cNvSpPr>
            <a:spLocks noGrp="1"/>
          </p:cNvSpPr>
          <p:nvPr>
            <p:ph type="ftr" sz="quarter" idx="11"/>
          </p:nvPr>
        </p:nvSpPr>
        <p:spPr/>
        <p:txBody>
          <a:bodyPr/>
          <a:lstStyle/>
          <a:p>
            <a:endParaRPr lang="en-US"/>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293" y="6359375"/>
            <a:ext cx="271145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95165309"/>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Opinions -----</a:t>
            </a:r>
          </a:p>
        </p:txBody>
      </p:sp>
      <p:sp>
        <p:nvSpPr>
          <p:cNvPr id="3" name="Content Placeholder 2">
            <a:extLst>
              <a:ext uri="{FF2B5EF4-FFF2-40B4-BE49-F238E27FC236}">
                <a16:creationId xmlns:a16="http://schemas.microsoft.com/office/drawing/2014/main" id="{3A038CD5-7846-D69C-4BB2-F01C8E76632A}"/>
              </a:ext>
            </a:extLst>
          </p:cNvPr>
          <p:cNvSpPr>
            <a:spLocks noGrp="1"/>
          </p:cNvSpPr>
          <p:nvPr>
            <p:ph sz="quarter" idx="4294967295"/>
          </p:nvPr>
        </p:nvSpPr>
        <p:spPr>
          <a:xfrm>
            <a:off x="0" y="1143000"/>
            <a:ext cx="8229600" cy="5105400"/>
          </a:xfrm>
        </p:spPr>
        <p:txBody>
          <a:bodyPr/>
          <a:lstStyle/>
          <a:p>
            <a:pPr marL="457200" indent="-457200">
              <a:buFont typeface="Wingdings" panose="05000000000000000000" pitchFamily="2" charset="2"/>
              <a:buChar char="Ø"/>
            </a:pPr>
            <a:r>
              <a:rPr lang="en-US" sz="2000" dirty="0">
                <a:solidFill>
                  <a:srgbClr val="002060"/>
                </a:solidFill>
                <a:latin typeface="Times New Roman" pitchFamily="18" charset="0"/>
                <a:cs typeface="Times New Roman" pitchFamily="18" charset="0"/>
              </a:rPr>
              <a:t>Animal health resource centers (AHRC)</a:t>
            </a:r>
          </a:p>
          <a:p>
            <a:pPr lvl="1" indent="0">
              <a:buNone/>
            </a:pPr>
            <a:r>
              <a:rPr lang="en-US" sz="2000" dirty="0">
                <a:solidFill>
                  <a:srgbClr val="002060"/>
                </a:solidFill>
                <a:latin typeface="Times New Roman" pitchFamily="18" charset="0"/>
                <a:cs typeface="Times New Roman" pitchFamily="18" charset="0"/>
              </a:rPr>
              <a:t>Strengthen the existing ones and</a:t>
            </a:r>
          </a:p>
          <a:p>
            <a:pPr lvl="1" indent="0">
              <a:buNone/>
            </a:pPr>
            <a:r>
              <a:rPr lang="en-US" sz="2000" dirty="0">
                <a:solidFill>
                  <a:srgbClr val="002060"/>
                </a:solidFill>
                <a:latin typeface="Times New Roman" pitchFamily="18" charset="0"/>
                <a:cs typeface="Times New Roman" pitchFamily="18" charset="0"/>
              </a:rPr>
              <a:t> Scale out with Establishment of  cost recovery system</a:t>
            </a:r>
          </a:p>
        </p:txBody>
      </p:sp>
      <p:pic>
        <p:nvPicPr>
          <p:cNvPr id="6"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293" y="6359375"/>
            <a:ext cx="271145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43768758"/>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7239000" cy="762000"/>
          </a:xfrm>
        </p:spPr>
        <p:txBody>
          <a:bodyPr/>
          <a:lstStyle/>
          <a:p>
            <a:r>
              <a:rPr kumimoji="0" lang="en-US" sz="3200" b="0" i="0" u="none" strike="noStrike" kern="1200" cap="all" spc="0" normalizeH="0" baseline="0" noProof="0" dirty="0">
                <a:ln>
                  <a:noFill/>
                </a:ln>
                <a:effectLst/>
                <a:uLnTx/>
                <a:uFillTx/>
                <a:latin typeface="Gill Sans MT"/>
                <a:ea typeface="+mj-ea"/>
                <a:cs typeface="+mj-cs"/>
              </a:rPr>
              <a:t>Lessons </a:t>
            </a:r>
            <a:r>
              <a:rPr lang="en-US" sz="3200" cap="all" dirty="0">
                <a:latin typeface="Gill Sans MT"/>
              </a:rPr>
              <a:t>l</a:t>
            </a:r>
            <a:r>
              <a:rPr kumimoji="0" lang="en-US" sz="3200" b="0" i="0" u="none" strike="noStrike" kern="1200" cap="all" spc="0" normalizeH="0" baseline="0" noProof="0" dirty="0">
                <a:ln>
                  <a:noFill/>
                </a:ln>
                <a:effectLst/>
                <a:uLnTx/>
                <a:uFillTx/>
                <a:latin typeface="Gill Sans MT"/>
                <a:ea typeface="+mj-ea"/>
                <a:cs typeface="+mj-cs"/>
              </a:rPr>
              <a:t>earned</a:t>
            </a:r>
            <a:endParaRPr lang="en-US" sz="3200" b="1" dirty="0">
              <a:solidFill>
                <a:srgbClr val="FFFF00"/>
              </a:solidFill>
              <a:latin typeface="+mn-lt"/>
              <a:cs typeface="Times New Roman" panose="02020603050405020304" pitchFamily="18" charset="0"/>
            </a:endParaRPr>
          </a:p>
        </p:txBody>
      </p:sp>
      <p:sp>
        <p:nvSpPr>
          <p:cNvPr id="3" name="Content Placeholder 2"/>
          <p:cNvSpPr>
            <a:spLocks noGrp="1"/>
          </p:cNvSpPr>
          <p:nvPr>
            <p:ph sz="quarter" idx="4294967295"/>
          </p:nvPr>
        </p:nvSpPr>
        <p:spPr>
          <a:xfrm>
            <a:off x="0" y="685800"/>
            <a:ext cx="8229600" cy="5867400"/>
          </a:xfrm>
        </p:spPr>
        <p:txBody>
          <a:bodyPr/>
          <a:lstStyle/>
          <a:p>
            <a:pPr marL="285750" indent="-285750" algn="just">
              <a:spcAft>
                <a:spcPts val="0"/>
              </a:spcAft>
              <a:buFont typeface="Wingdings" panose="05000000000000000000" pitchFamily="2" charset="2"/>
              <a:buChar char="Ø"/>
            </a:pPr>
            <a:r>
              <a:rPr lang="en-US" sz="2000" dirty="0">
                <a:latin typeface="Times New Roman" pitchFamily="18" charset="0"/>
                <a:cs typeface="Times New Roman" pitchFamily="18" charset="0"/>
              </a:rPr>
              <a:t> Indications to Sustainability of PPP models</a:t>
            </a:r>
          </a:p>
          <a:p>
            <a:pPr marL="1085850" lvl="1" indent="-342900">
              <a:spcBef>
                <a:spcPts val="0"/>
              </a:spcBef>
              <a:spcAft>
                <a:spcPts val="0"/>
              </a:spcAft>
              <a:buFont typeface="Wingdings" pitchFamily="2" charset="2"/>
              <a:buChar char="q"/>
            </a:pPr>
            <a:r>
              <a:rPr lang="en-US" sz="2000" dirty="0">
                <a:latin typeface="Times New Roman" pitchFamily="18" charset="0"/>
                <a:ea typeface="+mn-ea"/>
                <a:cs typeface="Times New Roman" pitchFamily="18" charset="0"/>
              </a:rPr>
              <a:t>Midterm</a:t>
            </a:r>
            <a:r>
              <a:rPr lang="en-US" sz="2000" dirty="0">
                <a:latin typeface="Times New Roman" pitchFamily="18" charset="0"/>
                <a:cs typeface="Times New Roman" pitchFamily="18" charset="0"/>
              </a:rPr>
              <a:t> evaluation indicated strong linkage between the,</a:t>
            </a:r>
          </a:p>
          <a:p>
            <a:pPr lvl="1" indent="0">
              <a:spcBef>
                <a:spcPts val="0"/>
              </a:spcBef>
              <a:spcAft>
                <a:spcPts val="0"/>
              </a:spcAft>
              <a:buNone/>
            </a:pPr>
            <a:r>
              <a:rPr lang="en-US" sz="2000" dirty="0">
                <a:latin typeface="Times New Roman" pitchFamily="18" charset="0"/>
                <a:cs typeface="Times New Roman" pitchFamily="18" charset="0"/>
              </a:rPr>
              <a:t>	 public and private sector </a:t>
            </a:r>
          </a:p>
          <a:p>
            <a:pPr marL="1085850" lvl="1" indent="-342900">
              <a:spcBef>
                <a:spcPts val="0"/>
              </a:spcBef>
              <a:spcAft>
                <a:spcPts val="0"/>
              </a:spcAft>
              <a:buFont typeface="Wingdings" pitchFamily="2" charset="2"/>
              <a:buChar char="q"/>
            </a:pPr>
            <a:r>
              <a:rPr lang="en-US" sz="2000" dirty="0">
                <a:latin typeface="Times New Roman" pitchFamily="18" charset="0"/>
                <a:cs typeface="Times New Roman" pitchFamily="18" charset="0"/>
              </a:rPr>
              <a:t>PPP taskforce was key to sustained collaboration between stakeholders</a:t>
            </a:r>
          </a:p>
          <a:p>
            <a:pPr marL="1085850" lvl="1" indent="-342900">
              <a:spcBef>
                <a:spcPts val="0"/>
              </a:spcBef>
              <a:spcAft>
                <a:spcPts val="0"/>
              </a:spcAft>
              <a:buFont typeface="Wingdings" pitchFamily="2" charset="2"/>
              <a:buChar char="q"/>
            </a:pPr>
            <a:r>
              <a:rPr lang="en-US" sz="2000" dirty="0">
                <a:latin typeface="Times New Roman" pitchFamily="18" charset="0"/>
                <a:cs typeface="Times New Roman" pitchFamily="18" charset="0"/>
              </a:rPr>
              <a:t>Regional Livestock office and woreda offices were providing full support</a:t>
            </a:r>
          </a:p>
          <a:p>
            <a:pPr marL="1085850" lvl="1" indent="-342900">
              <a:spcBef>
                <a:spcPts val="0"/>
              </a:spcBef>
              <a:spcAft>
                <a:spcPts val="0"/>
              </a:spcAft>
              <a:buFont typeface="Wingdings" pitchFamily="2" charset="2"/>
              <a:buChar char="q"/>
            </a:pPr>
            <a:r>
              <a:rPr lang="en-US" sz="2000" dirty="0" err="1">
                <a:latin typeface="Times New Roman" pitchFamily="18" charset="0"/>
                <a:cs typeface="Times New Roman" pitchFamily="18" charset="0"/>
              </a:rPr>
              <a:t>Vaucher</a:t>
            </a:r>
            <a:r>
              <a:rPr lang="en-US" sz="2000" dirty="0">
                <a:latin typeface="Times New Roman" pitchFamily="18" charset="0"/>
                <a:cs typeface="Times New Roman" pitchFamily="18" charset="0"/>
              </a:rPr>
              <a:t> system facilitated cost-sharing of services</a:t>
            </a:r>
          </a:p>
          <a:p>
            <a:pPr marL="1085850" lvl="1" indent="-342900">
              <a:spcBef>
                <a:spcPts val="0"/>
              </a:spcBef>
              <a:spcAft>
                <a:spcPts val="0"/>
              </a:spcAft>
              <a:buFont typeface="Wingdings" pitchFamily="2" charset="2"/>
              <a:buChar char="q"/>
            </a:pPr>
            <a:r>
              <a:rPr lang="en-US" sz="2000" dirty="0">
                <a:latin typeface="Times New Roman" pitchFamily="18" charset="0"/>
                <a:cs typeface="Times New Roman" pitchFamily="18" charset="0"/>
              </a:rPr>
              <a:t>To increased market volume/income, additional activities like AI service is found important.</a:t>
            </a:r>
          </a:p>
          <a:p>
            <a:pPr marL="1085850" lvl="1" indent="-342900">
              <a:spcBef>
                <a:spcPts val="0"/>
              </a:spcBef>
              <a:spcAft>
                <a:spcPts val="0"/>
              </a:spcAft>
              <a:buFont typeface="Wingdings" pitchFamily="2" charset="2"/>
              <a:buChar char="q"/>
            </a:pPr>
            <a:r>
              <a:rPr lang="en-US" sz="2000" dirty="0">
                <a:latin typeface="Times New Roman" pitchFamily="18" charset="0"/>
                <a:cs typeface="Times New Roman" pitchFamily="18" charset="0"/>
              </a:rPr>
              <a:t>Farmers were willing to pay for services, including for services previously provided for free</a:t>
            </a:r>
          </a:p>
          <a:p>
            <a:pPr lvl="2" indent="0">
              <a:spcBef>
                <a:spcPts val="0"/>
              </a:spcBef>
              <a:spcAft>
                <a:spcPts val="0"/>
              </a:spcAft>
              <a:buNone/>
            </a:pPr>
            <a:r>
              <a:rPr lang="en-US" sz="2000" dirty="0">
                <a:latin typeface="Times New Roman" pitchFamily="18" charset="0"/>
                <a:cs typeface="Times New Roman" pitchFamily="18" charset="0"/>
              </a:rPr>
              <a:t>Community paying 100% for NCD, despite free services in nearby areas;</a:t>
            </a:r>
          </a:p>
          <a:p>
            <a:pPr marL="1085850" lvl="1" indent="-342900">
              <a:lnSpc>
                <a:spcPct val="150000"/>
              </a:lnSpc>
              <a:buFont typeface="Arial" panose="020B0604020202020204" pitchFamily="34" charset="0"/>
              <a:buChar char="•"/>
            </a:pPr>
            <a:endParaRPr lang="en-US" sz="1800" dirty="0">
              <a:cs typeface="Times New Roman" panose="02020603050405020304" pitchFamily="18" charset="0"/>
            </a:endParaRPr>
          </a:p>
          <a:p>
            <a:pPr algn="just">
              <a:lnSpc>
                <a:spcPct val="100000"/>
              </a:lnSpc>
            </a:pPr>
            <a:endParaRPr lang="en-US" sz="1800" dirty="0"/>
          </a:p>
        </p:txBody>
      </p:sp>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293" y="6359375"/>
            <a:ext cx="271145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78464526"/>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a:latin typeface="+mn-lt"/>
                <a:cs typeface="Times New Roman" panose="02020603050405020304" pitchFamily="18" charset="0"/>
              </a:rPr>
              <a:t>Lessons-----</a:t>
            </a:r>
          </a:p>
        </p:txBody>
      </p:sp>
      <p:sp>
        <p:nvSpPr>
          <p:cNvPr id="3" name="Content Placeholder 2"/>
          <p:cNvSpPr>
            <a:spLocks noGrp="1"/>
          </p:cNvSpPr>
          <p:nvPr>
            <p:ph sz="quarter" idx="4294967295"/>
          </p:nvPr>
        </p:nvSpPr>
        <p:spPr>
          <a:xfrm>
            <a:off x="0" y="1524000"/>
            <a:ext cx="8229600" cy="4572000"/>
          </a:xfrm>
        </p:spPr>
        <p:txBody>
          <a:bodyPr/>
          <a:lstStyle/>
          <a:p>
            <a:pPr marL="342900" indent="-342900" algn="just">
              <a:lnSpc>
                <a:spcPct val="150000"/>
              </a:lnSpc>
              <a:buFont typeface="Wingdings" panose="05000000000000000000" pitchFamily="2" charset="2"/>
              <a:buChar char="Ø"/>
            </a:pPr>
            <a:r>
              <a:rPr lang="en-US" sz="2000" dirty="0">
                <a:solidFill>
                  <a:srgbClr val="002060"/>
                </a:solidFill>
                <a:latin typeface="Times New Roman" pitchFamily="18" charset="0"/>
                <a:cs typeface="Times New Roman" pitchFamily="18" charset="0"/>
              </a:rPr>
              <a:t>Community-based endo-parasite control is a recommended approach</a:t>
            </a:r>
          </a:p>
          <a:p>
            <a:pPr marL="0" indent="0" algn="just">
              <a:lnSpc>
                <a:spcPct val="150000"/>
              </a:lnSpc>
              <a:buNone/>
            </a:pPr>
            <a:r>
              <a:rPr lang="en-US" sz="2000" dirty="0">
                <a:solidFill>
                  <a:srgbClr val="002060"/>
                </a:solidFill>
                <a:latin typeface="Times New Roman" pitchFamily="18" charset="0"/>
                <a:cs typeface="Times New Roman" pitchFamily="18" charset="0"/>
              </a:rPr>
              <a:t>	 for delivery of services and control/prevention</a:t>
            </a:r>
          </a:p>
          <a:p>
            <a:pPr algn="just">
              <a:lnSpc>
                <a:spcPct val="150000"/>
              </a:lnSpc>
              <a:buFont typeface="Wingdings" panose="05000000000000000000" pitchFamily="2" charset="2"/>
              <a:buChar char="Ø"/>
            </a:pPr>
            <a:r>
              <a:rPr lang="en-US" sz="2000" dirty="0">
                <a:solidFill>
                  <a:srgbClr val="002060"/>
                </a:solidFill>
                <a:latin typeface="Times New Roman" pitchFamily="18" charset="0"/>
                <a:cs typeface="Times New Roman" pitchFamily="18" charset="0"/>
              </a:rPr>
              <a:t>AHRCs are facilitating access to knowledge and skills for many</a:t>
            </a:r>
          </a:p>
          <a:p>
            <a:pPr marL="0" indent="0" algn="just">
              <a:lnSpc>
                <a:spcPct val="150000"/>
              </a:lnSpc>
              <a:buNone/>
            </a:pPr>
            <a:r>
              <a:rPr lang="en-US" sz="2000" dirty="0">
                <a:solidFill>
                  <a:srgbClr val="002060"/>
                </a:solidFill>
                <a:latin typeface="Times New Roman" pitchFamily="18" charset="0"/>
                <a:cs typeface="Times New Roman" pitchFamily="18" charset="0"/>
              </a:rPr>
              <a:t>	 students, researchers and professionals</a:t>
            </a:r>
          </a:p>
          <a:p>
            <a:pPr algn="just">
              <a:lnSpc>
                <a:spcPct val="150000"/>
              </a:lnSpc>
              <a:buFont typeface="Wingdings" panose="05000000000000000000" pitchFamily="2" charset="2"/>
              <a:buChar char="Ø"/>
            </a:pPr>
            <a:r>
              <a:rPr lang="en-US" sz="2000" dirty="0">
                <a:solidFill>
                  <a:srgbClr val="002060"/>
                </a:solidFill>
                <a:latin typeface="Times New Roman" pitchFamily="18" charset="0"/>
                <a:cs typeface="Times New Roman" pitchFamily="18" charset="0"/>
              </a:rPr>
              <a:t>Clinic leased privates are satisfied with their carrier, so be continued </a:t>
            </a:r>
          </a:p>
          <a:p>
            <a:pPr marL="342900" indent="-342900" algn="just">
              <a:lnSpc>
                <a:spcPct val="100000"/>
              </a:lnSpc>
              <a:buFont typeface="Wingdings" panose="05000000000000000000" pitchFamily="2" charset="2"/>
              <a:buChar char="Ø"/>
            </a:pPr>
            <a:endParaRPr lang="en-US" sz="1800" dirty="0"/>
          </a:p>
        </p:txBody>
      </p:sp>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293" y="6359375"/>
            <a:ext cx="271145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84898687"/>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z="3200" b="0" i="0" u="none" strike="noStrike" kern="1200" cap="all" spc="0" normalizeH="0" baseline="0" noProof="0" dirty="0">
                <a:ln>
                  <a:noFill/>
                </a:ln>
                <a:solidFill>
                  <a:schemeClr val="bg2"/>
                </a:solidFill>
                <a:effectLst/>
                <a:uLnTx/>
                <a:uFillTx/>
                <a:latin typeface="Gill Sans MT"/>
                <a:ea typeface="+mj-ea"/>
                <a:cs typeface="+mj-cs"/>
              </a:rPr>
              <a:t>Challenges/WEAKNESSES</a:t>
            </a:r>
          </a:p>
        </p:txBody>
      </p:sp>
      <p:sp>
        <p:nvSpPr>
          <p:cNvPr id="3" name="Content Placeholder 2"/>
          <p:cNvSpPr>
            <a:spLocks noGrp="1"/>
          </p:cNvSpPr>
          <p:nvPr>
            <p:ph sz="quarter" idx="4294967295"/>
          </p:nvPr>
        </p:nvSpPr>
        <p:spPr>
          <a:xfrm>
            <a:off x="0" y="1905000"/>
            <a:ext cx="8229600" cy="3733800"/>
          </a:xfrm>
        </p:spPr>
        <p:txBody>
          <a:bodyPr/>
          <a:lstStyle/>
          <a:p>
            <a:pPr marL="342900" indent="-342900" algn="just">
              <a:lnSpc>
                <a:spcPct val="100000"/>
              </a:lnSpc>
              <a:buFont typeface="Wingdings" panose="05000000000000000000" pitchFamily="2" charset="2"/>
              <a:buChar char="Ø"/>
            </a:pPr>
            <a:r>
              <a:rPr lang="en-US" sz="2000" dirty="0">
                <a:latin typeface="Times New Roman" pitchFamily="18" charset="0"/>
                <a:cs typeface="Times New Roman" pitchFamily="18" charset="0"/>
              </a:rPr>
              <a:t>All activities in Bati woreda were cancelled due to </a:t>
            </a:r>
          </a:p>
          <a:p>
            <a:pPr algn="just">
              <a:lnSpc>
                <a:spcPct val="100000"/>
              </a:lnSpc>
            </a:pPr>
            <a:r>
              <a:rPr lang="en-US" sz="2000" dirty="0">
                <a:latin typeface="Times New Roman" pitchFamily="18" charset="0"/>
                <a:cs typeface="Times New Roman" pitchFamily="18" charset="0"/>
              </a:rPr>
              <a:t>	conflict, AHRC destroyed/looted</a:t>
            </a:r>
          </a:p>
          <a:p>
            <a:pPr marL="342900" indent="-342900" algn="just">
              <a:lnSpc>
                <a:spcPct val="100000"/>
              </a:lnSpc>
              <a:buFont typeface="Wingdings" panose="05000000000000000000" pitchFamily="2" charset="2"/>
              <a:buChar char="Ø"/>
            </a:pPr>
            <a:r>
              <a:rPr lang="en-US" sz="2000" dirty="0">
                <a:latin typeface="Times New Roman" pitchFamily="18" charset="0"/>
                <a:cs typeface="Times New Roman" pitchFamily="18" charset="0"/>
              </a:rPr>
              <a:t>Security to assess their status, but we can orient them pulling to the </a:t>
            </a:r>
          </a:p>
          <a:p>
            <a:pPr marL="0" indent="0" algn="just">
              <a:lnSpc>
                <a:spcPct val="100000"/>
              </a:lnSpc>
              <a:buNone/>
            </a:pPr>
            <a:r>
              <a:rPr lang="en-US" sz="2000" dirty="0">
                <a:latin typeface="Times New Roman" pitchFamily="18" charset="0"/>
                <a:cs typeface="Times New Roman" pitchFamily="18" charset="0"/>
              </a:rPr>
              <a:t>	center and give the assignment</a:t>
            </a:r>
            <a:r>
              <a:rPr lang="en-US" sz="2200" dirty="0">
                <a:latin typeface="Abadi Extra Light" panose="020B0204020104020204" pitchFamily="34" charset="0"/>
              </a:rPr>
              <a:t>. </a:t>
            </a:r>
          </a:p>
        </p:txBody>
      </p:sp>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293" y="6359375"/>
            <a:ext cx="271145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8539104"/>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z="3200" b="0" i="0" u="none" strike="noStrike" kern="1200" cap="all" spc="0" normalizeH="0" baseline="0" noProof="0" dirty="0">
                <a:ln>
                  <a:noFill/>
                </a:ln>
                <a:solidFill>
                  <a:srgbClr val="18722D"/>
                </a:solidFill>
                <a:effectLst/>
                <a:uLnTx/>
                <a:uFillTx/>
                <a:latin typeface="Gill Sans MT"/>
              </a:rPr>
              <a:t>Recommendation for sustainability</a:t>
            </a:r>
            <a:endParaRPr lang="en-US" sz="2800" b="1" dirty="0">
              <a:solidFill>
                <a:srgbClr val="18722D"/>
              </a:solidFill>
              <a:latin typeface="Gill Sans MT" panose="020B0502020104020203" pitchFamily="34" charset="0"/>
              <a:ea typeface="Times New Roman" panose="02020603050405020304" pitchFamily="18" charset="0"/>
            </a:endParaRPr>
          </a:p>
        </p:txBody>
      </p:sp>
      <p:sp>
        <p:nvSpPr>
          <p:cNvPr id="3" name="Content Placeholder 2"/>
          <p:cNvSpPr>
            <a:spLocks noGrp="1"/>
          </p:cNvSpPr>
          <p:nvPr>
            <p:ph sz="quarter" idx="4294967295"/>
          </p:nvPr>
        </p:nvSpPr>
        <p:spPr>
          <a:xfrm>
            <a:off x="0" y="1828800"/>
            <a:ext cx="8458200" cy="4495800"/>
          </a:xfrm>
        </p:spPr>
        <p:txBody>
          <a:bodyPr>
            <a:normAutofit/>
          </a:bodyPr>
          <a:lstStyle/>
          <a:p>
            <a:pPr marL="342900" indent="-342900" algn="just">
              <a:lnSpc>
                <a:spcPct val="100000"/>
              </a:lnSpc>
              <a:spcAft>
                <a:spcPts val="0"/>
              </a:spcAft>
              <a:buFont typeface="Wingdings" panose="05000000000000000000" pitchFamily="2" charset="2"/>
              <a:buChar char="Ø"/>
            </a:pPr>
            <a:r>
              <a:rPr lang="en-US" sz="2000" dirty="0">
                <a:solidFill>
                  <a:srgbClr val="002060"/>
                </a:solidFill>
                <a:cs typeface="Times New Roman" panose="02020603050405020304" pitchFamily="18" charset="0"/>
              </a:rPr>
              <a:t> </a:t>
            </a:r>
            <a:r>
              <a:rPr lang="en-US" sz="2000" dirty="0">
                <a:solidFill>
                  <a:srgbClr val="002060"/>
                </a:solidFill>
                <a:latin typeface="Times New Roman" pitchFamily="18" charset="0"/>
                <a:cs typeface="Times New Roman" pitchFamily="18" charset="0"/>
              </a:rPr>
              <a:t>The livestock office is keen to follow all the activities aligning with</a:t>
            </a:r>
          </a:p>
          <a:p>
            <a:pPr marL="0" indent="0" algn="just">
              <a:lnSpc>
                <a:spcPct val="100000"/>
              </a:lnSpc>
              <a:spcAft>
                <a:spcPts val="0"/>
              </a:spcAft>
              <a:buNone/>
            </a:pPr>
            <a:r>
              <a:rPr lang="en-US" sz="2000" dirty="0">
                <a:solidFill>
                  <a:srgbClr val="002060"/>
                </a:solidFill>
                <a:latin typeface="Times New Roman" pitchFamily="18" charset="0"/>
                <a:cs typeface="Times New Roman" pitchFamily="18" charset="0"/>
              </a:rPr>
              <a:t>	 its plan.</a:t>
            </a:r>
          </a:p>
          <a:p>
            <a:pPr marL="342900" indent="-342900" algn="just">
              <a:lnSpc>
                <a:spcPct val="100000"/>
              </a:lnSpc>
              <a:buFont typeface="Wingdings" panose="05000000000000000000" pitchFamily="2" charset="2"/>
              <a:buChar char="Ø"/>
            </a:pPr>
            <a:r>
              <a:rPr lang="en-US" sz="2000" dirty="0">
                <a:solidFill>
                  <a:srgbClr val="002060"/>
                </a:solidFill>
                <a:latin typeface="Times New Roman" pitchFamily="18" charset="0"/>
                <a:cs typeface="Times New Roman" pitchFamily="18" charset="0"/>
              </a:rPr>
              <a:t>The PPP taskforce need to continue as a platform for interaction </a:t>
            </a:r>
          </a:p>
          <a:p>
            <a:pPr marL="0" indent="0" algn="just">
              <a:lnSpc>
                <a:spcPct val="100000"/>
              </a:lnSpc>
              <a:buNone/>
            </a:pPr>
            <a:r>
              <a:rPr lang="en-US" sz="2000" dirty="0">
                <a:solidFill>
                  <a:srgbClr val="002060"/>
                </a:solidFill>
                <a:latin typeface="Times New Roman" pitchFamily="18" charset="0"/>
                <a:cs typeface="Times New Roman" pitchFamily="18" charset="0"/>
              </a:rPr>
              <a:t>	between the public and the private sector</a:t>
            </a:r>
          </a:p>
          <a:p>
            <a:pPr marL="342900" indent="-342900" algn="just">
              <a:lnSpc>
                <a:spcPct val="100000"/>
              </a:lnSpc>
              <a:buFont typeface="Wingdings" panose="05000000000000000000" pitchFamily="2" charset="2"/>
              <a:buChar char="Ø"/>
            </a:pPr>
            <a:r>
              <a:rPr lang="en-US" sz="2000" dirty="0">
                <a:solidFill>
                  <a:srgbClr val="002060"/>
                </a:solidFill>
                <a:latin typeface="Times New Roman" pitchFamily="18" charset="0"/>
                <a:cs typeface="Times New Roman" pitchFamily="18" charset="0"/>
              </a:rPr>
              <a:t>PPP models farther evaluation for their effectiveness, and</a:t>
            </a:r>
          </a:p>
          <a:p>
            <a:pPr marL="0" indent="0" algn="just">
              <a:lnSpc>
                <a:spcPct val="100000"/>
              </a:lnSpc>
              <a:buNone/>
            </a:pPr>
            <a:r>
              <a:rPr lang="en-US" sz="2000" dirty="0">
                <a:solidFill>
                  <a:srgbClr val="002060"/>
                </a:solidFill>
                <a:latin typeface="Times New Roman" pitchFamily="18" charset="0"/>
                <a:cs typeface="Times New Roman" pitchFamily="18" charset="0"/>
              </a:rPr>
              <a:t>	 devise more effective alternative arrangements.</a:t>
            </a:r>
          </a:p>
          <a:p>
            <a:pPr marL="342900" indent="-342900" algn="just">
              <a:lnSpc>
                <a:spcPct val="100000"/>
              </a:lnSpc>
              <a:buFont typeface="Wingdings" panose="05000000000000000000" pitchFamily="2" charset="2"/>
              <a:buChar char="Ø"/>
            </a:pPr>
            <a:r>
              <a:rPr lang="en-US" sz="2000" dirty="0">
                <a:solidFill>
                  <a:srgbClr val="002060"/>
                </a:solidFill>
                <a:latin typeface="Times New Roman" pitchFamily="18" charset="0"/>
                <a:cs typeface="Times New Roman" pitchFamily="18" charset="0"/>
              </a:rPr>
              <a:t>AHRCs in some of the woredas need to be monitored, pushed to </a:t>
            </a:r>
          </a:p>
          <a:p>
            <a:pPr marL="0" indent="0" algn="just">
              <a:lnSpc>
                <a:spcPct val="100000"/>
              </a:lnSpc>
              <a:buNone/>
            </a:pPr>
            <a:r>
              <a:rPr lang="en-US" sz="2000" dirty="0">
                <a:solidFill>
                  <a:srgbClr val="002060"/>
                </a:solidFill>
                <a:latin typeface="Times New Roman" pitchFamily="18" charset="0"/>
                <a:cs typeface="Times New Roman" pitchFamily="18" charset="0"/>
              </a:rPr>
              <a:t>	cover their bills in cost recovery approach. </a:t>
            </a:r>
          </a:p>
          <a:p>
            <a:pPr marL="342900" indent="-342900" algn="just">
              <a:lnSpc>
                <a:spcPct val="100000"/>
              </a:lnSpc>
              <a:buFont typeface="Wingdings" panose="05000000000000000000" pitchFamily="2" charset="2"/>
              <a:buChar char="Ø"/>
            </a:pPr>
            <a:r>
              <a:rPr lang="en-US" sz="2000" dirty="0">
                <a:solidFill>
                  <a:srgbClr val="002060"/>
                </a:solidFill>
                <a:latin typeface="Times New Roman" pitchFamily="18" charset="0"/>
                <a:cs typeface="Times New Roman" pitchFamily="18" charset="0"/>
              </a:rPr>
              <a:t>Continue to engage the private sector in community-based </a:t>
            </a:r>
          </a:p>
          <a:p>
            <a:pPr marL="0" indent="0" algn="just">
              <a:lnSpc>
                <a:spcPct val="100000"/>
              </a:lnSpc>
              <a:buNone/>
            </a:pPr>
            <a:r>
              <a:rPr lang="en-US" sz="2000" dirty="0">
                <a:solidFill>
                  <a:srgbClr val="002060"/>
                </a:solidFill>
                <a:latin typeface="Times New Roman" pitchFamily="18" charset="0"/>
                <a:cs typeface="Times New Roman" pitchFamily="18" charset="0"/>
              </a:rPr>
              <a:t>	</a:t>
            </a:r>
            <a:r>
              <a:rPr lang="en-US" sz="2000" dirty="0" err="1">
                <a:solidFill>
                  <a:srgbClr val="002060"/>
                </a:solidFill>
                <a:latin typeface="Times New Roman" pitchFamily="18" charset="0"/>
                <a:cs typeface="Times New Roman" pitchFamily="18" charset="0"/>
              </a:rPr>
              <a:t>endoparasite</a:t>
            </a:r>
            <a:r>
              <a:rPr lang="en-US" sz="2000" dirty="0">
                <a:solidFill>
                  <a:srgbClr val="002060"/>
                </a:solidFill>
                <a:latin typeface="Times New Roman" pitchFamily="18" charset="0"/>
                <a:cs typeface="Times New Roman" pitchFamily="18" charset="0"/>
              </a:rPr>
              <a:t> control, NCD, Rabies vaccination, </a:t>
            </a:r>
          </a:p>
          <a:p>
            <a:pPr marL="342900" indent="-342900" algn="just">
              <a:lnSpc>
                <a:spcPct val="100000"/>
              </a:lnSpc>
              <a:buFont typeface="Wingdings" panose="05000000000000000000" pitchFamily="2" charset="2"/>
              <a:buChar char="Ø"/>
            </a:pPr>
            <a:r>
              <a:rPr lang="en-US" sz="2000" dirty="0" err="1">
                <a:solidFill>
                  <a:srgbClr val="002060"/>
                </a:solidFill>
                <a:latin typeface="Times New Roman" pitchFamily="18" charset="0"/>
                <a:cs typeface="Times New Roman" pitchFamily="18" charset="0"/>
              </a:rPr>
              <a:t>Sterngthen</a:t>
            </a:r>
            <a:r>
              <a:rPr lang="en-US" sz="2000" dirty="0">
                <a:solidFill>
                  <a:srgbClr val="002060"/>
                </a:solidFill>
                <a:latin typeface="Times New Roman" pitchFamily="18" charset="0"/>
                <a:cs typeface="Times New Roman" pitchFamily="18" charset="0"/>
              </a:rPr>
              <a:t> cost-recovery mechanism in the region to ensure sustainable </a:t>
            </a:r>
          </a:p>
          <a:p>
            <a:pPr marL="0" indent="0" algn="just">
              <a:lnSpc>
                <a:spcPct val="100000"/>
              </a:lnSpc>
              <a:buNone/>
            </a:pPr>
            <a:r>
              <a:rPr lang="en-US" sz="2000" dirty="0">
                <a:solidFill>
                  <a:srgbClr val="002060"/>
                </a:solidFill>
                <a:latin typeface="Times New Roman" pitchFamily="18" charset="0"/>
                <a:cs typeface="Times New Roman" pitchFamily="18" charset="0"/>
              </a:rPr>
              <a:t>	provision of veterinary services at cost</a:t>
            </a:r>
          </a:p>
        </p:txBody>
      </p:sp>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293" y="6359375"/>
            <a:ext cx="271145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88390822"/>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Scaling out strategy and planning</a:t>
            </a:r>
          </a:p>
        </p:txBody>
      </p:sp>
      <p:sp>
        <p:nvSpPr>
          <p:cNvPr id="3" name="Content Placeholder 2"/>
          <p:cNvSpPr>
            <a:spLocks noGrp="1"/>
          </p:cNvSpPr>
          <p:nvPr>
            <p:ph sz="quarter" idx="4294967295"/>
          </p:nvPr>
        </p:nvSpPr>
        <p:spPr>
          <a:xfrm>
            <a:off x="0" y="1676400"/>
            <a:ext cx="8229600" cy="4572000"/>
          </a:xfrm>
        </p:spPr>
        <p:txBody>
          <a:bodyPr/>
          <a:lstStyle/>
          <a:p>
            <a:pPr marL="0" indent="0">
              <a:lnSpc>
                <a:spcPct val="100000"/>
              </a:lnSpc>
              <a:buNone/>
            </a:pPr>
            <a:r>
              <a:rPr lang="en-US" sz="2000" dirty="0">
                <a:solidFill>
                  <a:schemeClr val="bg2"/>
                </a:solidFill>
                <a:latin typeface="Times New Roman" pitchFamily="18" charset="0"/>
                <a:cs typeface="Times New Roman" pitchFamily="18" charset="0"/>
              </a:rPr>
              <a:t>How to scale out</a:t>
            </a:r>
          </a:p>
          <a:p>
            <a:pPr>
              <a:lnSpc>
                <a:spcPct val="100000"/>
              </a:lnSpc>
            </a:pPr>
            <a:r>
              <a:rPr lang="en-US" sz="2000" dirty="0">
                <a:solidFill>
                  <a:srgbClr val="002060"/>
                </a:solidFill>
                <a:latin typeface="Times New Roman" pitchFamily="18" charset="0"/>
                <a:cs typeface="Times New Roman" pitchFamily="18" charset="0"/>
              </a:rPr>
              <a:t>To scale out, it needs evaluation of each PPP models on the ground level, deal with livestock keepers and professionals. And then, Duplicate, the feasible ones, devise more effective alternative arrangements for others </a:t>
            </a:r>
          </a:p>
          <a:p>
            <a:pPr marL="342900" lvl="1" indent="-342900">
              <a:buFontTx/>
              <a:buChar char="•"/>
            </a:pPr>
            <a:r>
              <a:rPr lang="en-US" sz="2000" dirty="0">
                <a:solidFill>
                  <a:srgbClr val="002060"/>
                </a:solidFill>
                <a:latin typeface="Times New Roman" pitchFamily="18" charset="0"/>
                <a:cs typeface="Times New Roman" pitchFamily="18" charset="0"/>
              </a:rPr>
              <a:t>Strengthen the old and destructed AHRCs</a:t>
            </a:r>
          </a:p>
          <a:p>
            <a:pPr>
              <a:lnSpc>
                <a:spcPct val="100000"/>
              </a:lnSpc>
            </a:pPr>
            <a:r>
              <a:rPr lang="en-US" sz="2000" dirty="0">
                <a:solidFill>
                  <a:srgbClr val="002060"/>
                </a:solidFill>
                <a:latin typeface="Times New Roman" pitchFamily="18" charset="0"/>
                <a:cs typeface="Times New Roman" pitchFamily="18" charset="0"/>
              </a:rPr>
              <a:t>This should be as early as first quarter of 2026</a:t>
            </a:r>
          </a:p>
          <a:p>
            <a:pPr marL="0" indent="0">
              <a:buNone/>
            </a:pPr>
            <a:r>
              <a:rPr lang="en-US" sz="2000" dirty="0">
                <a:solidFill>
                  <a:schemeClr val="bg2"/>
                </a:solidFill>
                <a:latin typeface="Times New Roman" pitchFamily="18" charset="0"/>
                <a:cs typeface="Times New Roman" pitchFamily="18" charset="0"/>
              </a:rPr>
              <a:t>	</a:t>
            </a:r>
          </a:p>
        </p:txBody>
      </p:sp>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293" y="6359375"/>
            <a:ext cx="271145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30124744"/>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sz="3600"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r>
              <a:rPr lang="en-US" sz="4000" dirty="0"/>
              <a:t>Thank you</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0744" y="1361743"/>
            <a:ext cx="7239000" cy="48866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762000" y="1905506"/>
            <a:ext cx="6937744" cy="3046988"/>
          </a:xfrm>
          <a:prstGeom prst="rect">
            <a:avLst/>
          </a:prstGeom>
        </p:spPr>
        <p:txBody>
          <a:bodyPr wrap="square">
            <a:spAutoFit/>
          </a:bodyPr>
          <a:lstStyle/>
          <a:p>
            <a:pPr lvl="0"/>
            <a:r>
              <a:rPr lang="en-US" sz="9600" dirty="0">
                <a:solidFill>
                  <a:srgbClr val="FFFFFF"/>
                </a:solidFill>
              </a:rPr>
              <a:t>THANK YOU</a:t>
            </a:r>
          </a:p>
        </p:txBody>
      </p:sp>
      <p:sp>
        <p:nvSpPr>
          <p:cNvPr id="5" name="Date Placeholder 4"/>
          <p:cNvSpPr>
            <a:spLocks noGrp="1"/>
          </p:cNvSpPr>
          <p:nvPr>
            <p:ph type="dt" sz="half" idx="10"/>
          </p:nvPr>
        </p:nvSpPr>
        <p:spPr/>
        <p:txBody>
          <a:bodyPr/>
          <a:lstStyle/>
          <a:p>
            <a:r>
              <a:rPr lang="en-US"/>
              <a:t>2/12/2025</a:t>
            </a:r>
          </a:p>
        </p:txBody>
      </p:sp>
      <p:sp>
        <p:nvSpPr>
          <p:cNvPr id="6" name="Footer Placeholder 5"/>
          <p:cNvSpPr>
            <a:spLocks noGrp="1"/>
          </p:cNvSpPr>
          <p:nvPr>
            <p:ph type="ftr" sz="quarter" idx="11"/>
          </p:nvPr>
        </p:nvSpPr>
        <p:spPr/>
        <p:txBody>
          <a:bodyPr/>
          <a:lstStyle/>
          <a:p>
            <a:endParaRPr lang="en-US"/>
          </a:p>
        </p:txBody>
      </p:sp>
      <p:pic>
        <p:nvPicPr>
          <p:cNvPr id="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293" y="6359375"/>
            <a:ext cx="271145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51010279"/>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Contents</a:t>
            </a:r>
          </a:p>
        </p:txBody>
      </p:sp>
      <p:sp>
        <p:nvSpPr>
          <p:cNvPr id="3" name="Content Placeholder 2"/>
          <p:cNvSpPr>
            <a:spLocks noGrp="1"/>
          </p:cNvSpPr>
          <p:nvPr>
            <p:ph idx="1"/>
          </p:nvPr>
        </p:nvSpPr>
        <p:spPr/>
        <p:txBody>
          <a:bodyPr/>
          <a:lstStyle/>
          <a:p>
            <a:r>
              <a:rPr lang="en-US" sz="2800" dirty="0">
                <a:latin typeface="Times New Roman" pitchFamily="18" charset="0"/>
                <a:cs typeface="Times New Roman" pitchFamily="18" charset="0"/>
              </a:rPr>
              <a:t>Introduction</a:t>
            </a:r>
          </a:p>
          <a:p>
            <a:r>
              <a:rPr lang="en-US" sz="2800" dirty="0">
                <a:latin typeface="Times New Roman" pitchFamily="18" charset="0"/>
                <a:cs typeface="Times New Roman" pitchFamily="18" charset="0"/>
              </a:rPr>
              <a:t>PPP models tested in the region</a:t>
            </a:r>
          </a:p>
          <a:p>
            <a:pPr lvl="0"/>
            <a:r>
              <a:rPr lang="en-US" sz="2800" dirty="0">
                <a:latin typeface="Times New Roman" pitchFamily="18" charset="0"/>
                <a:cs typeface="Times New Roman" pitchFamily="18" charset="0"/>
              </a:rPr>
              <a:t>Models Locations and beneficiers </a:t>
            </a:r>
          </a:p>
          <a:p>
            <a:pPr lvl="0"/>
            <a:r>
              <a:rPr lang="en-US" sz="2800" dirty="0">
                <a:latin typeface="Times New Roman" pitchFamily="18" charset="0"/>
                <a:cs typeface="Times New Roman" pitchFamily="18" charset="0"/>
              </a:rPr>
              <a:t>Description of each model tested</a:t>
            </a:r>
          </a:p>
          <a:p>
            <a:r>
              <a:rPr lang="en-US" sz="2800" dirty="0">
                <a:latin typeface="Times New Roman" pitchFamily="18" charset="0"/>
                <a:cs typeface="Times New Roman" pitchFamily="18" charset="0"/>
              </a:rPr>
              <a:t>Evidence</a:t>
            </a:r>
          </a:p>
          <a:p>
            <a:r>
              <a:rPr lang="en-US" sz="2800" dirty="0">
                <a:latin typeface="Times New Roman" pitchFamily="18" charset="0"/>
                <a:cs typeface="Times New Roman" pitchFamily="18" charset="0"/>
              </a:rPr>
              <a:t>Lessons</a:t>
            </a:r>
          </a:p>
          <a:p>
            <a:r>
              <a:rPr lang="en-US" sz="2800" dirty="0">
                <a:latin typeface="Times New Roman" pitchFamily="18" charset="0"/>
                <a:cs typeface="Times New Roman" pitchFamily="18" charset="0"/>
              </a:rPr>
              <a:t>Recommendation</a:t>
            </a:r>
          </a:p>
          <a:p>
            <a:r>
              <a:rPr lang="en-US" sz="2800" dirty="0">
                <a:latin typeface="Times New Roman" pitchFamily="18" charset="0"/>
                <a:cs typeface="Times New Roman" pitchFamily="18" charset="0"/>
              </a:rPr>
              <a:t>Scaling out and planning</a:t>
            </a:r>
          </a:p>
          <a:p>
            <a:endParaRPr lang="en-US" dirty="0"/>
          </a:p>
          <a:p>
            <a:endParaRPr lang="en-US" dirty="0"/>
          </a:p>
        </p:txBody>
      </p:sp>
      <p:sp>
        <p:nvSpPr>
          <p:cNvPr id="4" name="Date Placeholder 3"/>
          <p:cNvSpPr>
            <a:spLocks noGrp="1"/>
          </p:cNvSpPr>
          <p:nvPr>
            <p:ph type="dt" sz="half" idx="10"/>
          </p:nvPr>
        </p:nvSpPr>
        <p:spPr/>
        <p:txBody>
          <a:bodyPr/>
          <a:lstStyle/>
          <a:p>
            <a:r>
              <a:rPr lang="en-US"/>
              <a:t>2/12/2025</a:t>
            </a:r>
          </a:p>
        </p:txBody>
      </p:sp>
      <p:sp>
        <p:nvSpPr>
          <p:cNvPr id="5" name="Footer Placeholder 4"/>
          <p:cNvSpPr>
            <a:spLocks noGrp="1"/>
          </p:cNvSpPr>
          <p:nvPr>
            <p:ph type="ftr" sz="quarter" idx="11"/>
          </p:nvPr>
        </p:nvSpPr>
        <p:spPr/>
        <p:txBody>
          <a:bodyPr/>
          <a:lstStyle/>
          <a:p>
            <a:endParaRPr lang="en-US"/>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293" y="6359375"/>
            <a:ext cx="271145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11706048"/>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600200"/>
            <a:ext cx="7239000" cy="533400"/>
          </a:xfrm>
        </p:spPr>
        <p:txBody>
          <a:bodyPr/>
          <a:lstStyle/>
          <a:p>
            <a:r>
              <a:rPr lang="en-US" sz="2800" dirty="0">
                <a:latin typeface="Times New Roman" pitchFamily="18" charset="0"/>
                <a:ea typeface="Tahoma" pitchFamily="34" charset="0"/>
                <a:cs typeface="Times New Roman" pitchFamily="18" charset="0"/>
              </a:rPr>
              <a:t>Background Information</a:t>
            </a:r>
            <a:endParaRPr lang="en-US" sz="2800" dirty="0">
              <a:latin typeface="Times New Roman" pitchFamily="18" charset="0"/>
              <a:cs typeface="Times New Roman" pitchFamily="18" charset="0"/>
            </a:endParaRPr>
          </a:p>
        </p:txBody>
      </p:sp>
      <p:sp>
        <p:nvSpPr>
          <p:cNvPr id="3" name="Content Placeholder 2"/>
          <p:cNvSpPr>
            <a:spLocks noGrp="1"/>
          </p:cNvSpPr>
          <p:nvPr>
            <p:ph idx="1"/>
          </p:nvPr>
        </p:nvSpPr>
        <p:spPr>
          <a:xfrm>
            <a:off x="0" y="2286000"/>
            <a:ext cx="8229600" cy="4343400"/>
          </a:xfrm>
        </p:spPr>
        <p:txBody>
          <a:bodyPr/>
          <a:lstStyle/>
          <a:p>
            <a:pPr>
              <a:buFont typeface="Wingdings" pitchFamily="2" charset="2"/>
              <a:buChar char="q"/>
            </a:pPr>
            <a:r>
              <a:rPr lang="en-GB" sz="2400" dirty="0"/>
              <a:t>Livestock remains the main livelihood economy in both highland and lowland areas of the region contributing to nutrition and food security of </a:t>
            </a:r>
            <a:r>
              <a:rPr lang="en-GB" sz="2400" dirty="0">
                <a:solidFill>
                  <a:srgbClr val="FF0000"/>
                </a:solidFill>
              </a:rPr>
              <a:t>the 85% of the rural population. </a:t>
            </a:r>
            <a:endParaRPr lang="en-US" sz="2400" dirty="0">
              <a:solidFill>
                <a:srgbClr val="FF0000"/>
              </a:solidFill>
            </a:endParaRPr>
          </a:p>
          <a:p>
            <a:pPr>
              <a:buNone/>
            </a:pPr>
            <a:r>
              <a:rPr lang="en-GB" sz="2400" dirty="0">
                <a:latin typeface="Times New Roman" pitchFamily="18" charset="0"/>
                <a:cs typeface="Times New Roman" pitchFamily="18" charset="0"/>
              </a:rPr>
              <a:t>However, the benefit gained from the sector is minimal compared to the existing potential. </a:t>
            </a:r>
          </a:p>
          <a:p>
            <a:pPr>
              <a:buNone/>
            </a:pPr>
            <a:r>
              <a:rPr lang="en-GB" sz="2400" dirty="0">
                <a:latin typeface="Times New Roman" pitchFamily="18" charset="0"/>
                <a:cs typeface="Times New Roman" pitchFamily="18" charset="0"/>
              </a:rPr>
              <a:t>This is mainly due to the prevailing </a:t>
            </a:r>
            <a:r>
              <a:rPr lang="en-GB" sz="2400" dirty="0">
                <a:solidFill>
                  <a:srgbClr val="FF0000"/>
                </a:solidFill>
                <a:latin typeface="Times New Roman" pitchFamily="18" charset="0"/>
                <a:cs typeface="Times New Roman" pitchFamily="18" charset="0"/>
              </a:rPr>
              <a:t>endemic diseases, shortage of animal feed and low productivity </a:t>
            </a:r>
            <a:r>
              <a:rPr lang="en-GB" sz="2400" dirty="0">
                <a:latin typeface="Times New Roman" pitchFamily="18" charset="0"/>
                <a:cs typeface="Times New Roman" pitchFamily="18" charset="0"/>
              </a:rPr>
              <a:t>of the local stock, </a:t>
            </a:r>
            <a:endParaRPr lang="en-US" sz="2400" dirty="0">
              <a:latin typeface="Times New Roman" pitchFamily="18" charset="0"/>
              <a:cs typeface="Times New Roman" pitchFamily="18" charset="0"/>
            </a:endParaRPr>
          </a:p>
          <a:p>
            <a:pPr marL="0" indent="0">
              <a:buNone/>
            </a:pPr>
            <a:endParaRPr lang="en-GB" sz="2400" dirty="0"/>
          </a:p>
          <a:p>
            <a:pPr>
              <a:buNone/>
            </a:pPr>
            <a:r>
              <a:rPr lang="en-GB" sz="2400" dirty="0">
                <a:latin typeface="Times New Roman" pitchFamily="18" charset="0"/>
                <a:cs typeface="Times New Roman" pitchFamily="18" charset="0"/>
              </a:rPr>
              <a:t>. </a:t>
            </a:r>
            <a:endParaRPr lang="en-GB" dirty="0">
              <a:latin typeface="Times New Roman" pitchFamily="18" charset="0"/>
              <a:cs typeface="Times New Roman" pitchFamily="18" charset="0"/>
            </a:endParaRPr>
          </a:p>
        </p:txBody>
      </p:sp>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293" y="6359375"/>
            <a:ext cx="271145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14594136"/>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371600"/>
            <a:ext cx="7239000" cy="838200"/>
          </a:xfrm>
        </p:spPr>
        <p:txBody>
          <a:bodyPr/>
          <a:lstStyle/>
          <a:p>
            <a:r>
              <a:rPr lang="en-US" sz="2800" dirty="0">
                <a:latin typeface="Times New Roman" pitchFamily="18" charset="0"/>
                <a:cs typeface="Times New Roman" pitchFamily="18" charset="0"/>
              </a:rPr>
              <a:t>Back ground------</a:t>
            </a:r>
          </a:p>
        </p:txBody>
      </p:sp>
      <p:sp>
        <p:nvSpPr>
          <p:cNvPr id="3" name="Content Placeholder 2"/>
          <p:cNvSpPr>
            <a:spLocks noGrp="1"/>
          </p:cNvSpPr>
          <p:nvPr>
            <p:ph idx="1"/>
          </p:nvPr>
        </p:nvSpPr>
        <p:spPr>
          <a:xfrm>
            <a:off x="0" y="2209800"/>
            <a:ext cx="7848600" cy="6019800"/>
          </a:xfrm>
        </p:spPr>
        <p:txBody>
          <a:bodyPr>
            <a:normAutofit/>
          </a:bodyPr>
          <a:lstStyle/>
          <a:p>
            <a:r>
              <a:rPr lang="en-GB" sz="2000" dirty="0">
                <a:latin typeface="Times New Roman" pitchFamily="18" charset="0"/>
                <a:cs typeface="Times New Roman" pitchFamily="18" charset="0"/>
              </a:rPr>
              <a:t>According to CSA, 2016, livestock population in </a:t>
            </a:r>
            <a:r>
              <a:rPr lang="en-GB" sz="2000" dirty="0" err="1">
                <a:latin typeface="Times New Roman" pitchFamily="18" charset="0"/>
                <a:cs typeface="Times New Roman" pitchFamily="18" charset="0"/>
              </a:rPr>
              <a:t>Amhara</a:t>
            </a:r>
            <a:r>
              <a:rPr lang="en-GB" sz="2000" dirty="0">
                <a:latin typeface="Times New Roman" pitchFamily="18" charset="0"/>
                <a:cs typeface="Times New Roman" pitchFamily="18" charset="0"/>
              </a:rPr>
              <a:t> Region,</a:t>
            </a:r>
          </a:p>
          <a:p>
            <a:pPr>
              <a:buFont typeface="Wingdings" pitchFamily="2" charset="2"/>
              <a:buChar char="Ø"/>
            </a:pPr>
            <a:r>
              <a:rPr lang="en-GB" sz="2000" dirty="0">
                <a:latin typeface="Times New Roman" pitchFamily="18" charset="0"/>
                <a:cs typeface="Times New Roman" pitchFamily="18" charset="0"/>
              </a:rPr>
              <a:t>15.98  million cattle, </a:t>
            </a:r>
          </a:p>
          <a:p>
            <a:pPr>
              <a:buFont typeface="Wingdings" pitchFamily="2" charset="2"/>
              <a:buChar char="Ø"/>
            </a:pPr>
            <a:r>
              <a:rPr lang="en-GB" sz="2000" dirty="0">
                <a:latin typeface="Times New Roman" pitchFamily="18" charset="0"/>
                <a:cs typeface="Times New Roman" pitchFamily="18" charset="0"/>
              </a:rPr>
              <a:t>10.73 million sheep,</a:t>
            </a:r>
          </a:p>
          <a:p>
            <a:pPr>
              <a:buFont typeface="Wingdings" pitchFamily="2" charset="2"/>
              <a:buChar char="Ø"/>
            </a:pPr>
            <a:r>
              <a:rPr lang="en-GB" sz="2000" dirty="0">
                <a:latin typeface="Times New Roman" pitchFamily="18" charset="0"/>
                <a:cs typeface="Times New Roman" pitchFamily="18" charset="0"/>
              </a:rPr>
              <a:t> 6.43 million goats,</a:t>
            </a:r>
          </a:p>
          <a:p>
            <a:pPr>
              <a:buFont typeface="Wingdings" pitchFamily="2" charset="2"/>
              <a:buChar char="Ø"/>
            </a:pPr>
            <a:r>
              <a:rPr lang="en-GB" sz="2000" dirty="0">
                <a:latin typeface="Times New Roman" pitchFamily="18" charset="0"/>
                <a:cs typeface="Times New Roman" pitchFamily="18" charset="0"/>
              </a:rPr>
              <a:t> 3.64 million equines,</a:t>
            </a:r>
          </a:p>
          <a:p>
            <a:pPr>
              <a:buFont typeface="Wingdings" pitchFamily="2" charset="2"/>
              <a:buChar char="Ø"/>
            </a:pPr>
            <a:r>
              <a:rPr lang="en-GB" sz="2000" dirty="0">
                <a:latin typeface="Times New Roman" pitchFamily="18" charset="0"/>
                <a:cs typeface="Times New Roman" pitchFamily="18" charset="0"/>
              </a:rPr>
              <a:t> 0.071 million camels and </a:t>
            </a:r>
          </a:p>
          <a:p>
            <a:pPr>
              <a:buFont typeface="Wingdings" pitchFamily="2" charset="2"/>
              <a:buChar char="Ø"/>
            </a:pPr>
            <a:r>
              <a:rPr lang="en-GB" sz="2000" dirty="0">
                <a:latin typeface="Times New Roman" pitchFamily="18" charset="0"/>
                <a:cs typeface="Times New Roman" pitchFamily="18" charset="0"/>
              </a:rPr>
              <a:t>19.96 million poultry  </a:t>
            </a:r>
          </a:p>
        </p:txBody>
      </p:sp>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293" y="6359375"/>
            <a:ext cx="271145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9269574"/>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7239000" cy="609600"/>
          </a:xfrm>
        </p:spPr>
        <p:txBody>
          <a:bodyPr/>
          <a:lstStyle/>
          <a:p>
            <a:r>
              <a:rPr lang="en-US" sz="2800" dirty="0">
                <a:latin typeface="Times New Roman" pitchFamily="18" charset="0"/>
                <a:cs typeface="Times New Roman" pitchFamily="18" charset="0"/>
              </a:rPr>
              <a:t>Back ground------</a:t>
            </a:r>
          </a:p>
        </p:txBody>
      </p:sp>
      <p:sp>
        <p:nvSpPr>
          <p:cNvPr id="3" name="Content Placeholder 2"/>
          <p:cNvSpPr>
            <a:spLocks noGrp="1"/>
          </p:cNvSpPr>
          <p:nvPr>
            <p:ph idx="1"/>
          </p:nvPr>
        </p:nvSpPr>
        <p:spPr>
          <a:xfrm>
            <a:off x="0" y="990600"/>
            <a:ext cx="7848600" cy="6781800"/>
          </a:xfrm>
        </p:spPr>
        <p:txBody>
          <a:bodyPr>
            <a:normAutofit/>
          </a:bodyPr>
          <a:lstStyle/>
          <a:p>
            <a:pPr>
              <a:buFont typeface="Wingdings" pitchFamily="2" charset="2"/>
              <a:buChar char="q"/>
            </a:pPr>
            <a:r>
              <a:rPr lang="en-GB" sz="2400" dirty="0"/>
              <a:t>In order to improve Animal health service delivery, the Regional Government has developed its own strategies.</a:t>
            </a:r>
          </a:p>
          <a:p>
            <a:pPr>
              <a:buFont typeface="Wingdings" pitchFamily="2" charset="2"/>
              <a:buChar char="v"/>
            </a:pPr>
            <a:r>
              <a:rPr lang="en-GB" sz="2400" dirty="0"/>
              <a:t> From 2010 on, the regional Government  has restructured the livestock as  an Agency/Office.</a:t>
            </a:r>
          </a:p>
          <a:p>
            <a:pPr>
              <a:buFont typeface="Wingdings" pitchFamily="2" charset="2"/>
              <a:buChar char="v"/>
            </a:pPr>
            <a:r>
              <a:rPr lang="en-GB" sz="2400" dirty="0"/>
              <a:t> Strategic disease prevention and control:</a:t>
            </a:r>
          </a:p>
          <a:p>
            <a:pPr>
              <a:buFont typeface="Wingdings" pitchFamily="2" charset="2"/>
              <a:buChar char="v"/>
            </a:pPr>
            <a:r>
              <a:rPr lang="en-GB" sz="2400" dirty="0"/>
              <a:t> Risk and colander based vaccination, mass deworming and spraying/dipping. </a:t>
            </a:r>
          </a:p>
          <a:p>
            <a:pPr>
              <a:buFont typeface="Wingdings" pitchFamily="2" charset="2"/>
              <a:buChar char="v"/>
            </a:pPr>
            <a:r>
              <a:rPr lang="en-GB" sz="2400" dirty="0"/>
              <a:t>Community based veterinary clinic construction in each </a:t>
            </a:r>
            <a:r>
              <a:rPr lang="en-GB" sz="2400" dirty="0" err="1"/>
              <a:t>kebele</a:t>
            </a:r>
            <a:r>
              <a:rPr lang="en-GB" sz="2400" dirty="0"/>
              <a:t>/Peasant</a:t>
            </a:r>
            <a:endParaRPr lang="en-US" sz="2400" dirty="0"/>
          </a:p>
          <a:p>
            <a:pPr>
              <a:buFont typeface="Wingdings" pitchFamily="2" charset="2"/>
              <a:buChar char="v"/>
            </a:pPr>
            <a:r>
              <a:rPr lang="en-US" sz="2400" dirty="0"/>
              <a:t> Establishment of veterinary drug  RF and cost recovery system.</a:t>
            </a:r>
          </a:p>
          <a:p>
            <a:pPr marL="0" indent="0">
              <a:buNone/>
            </a:pPr>
            <a:r>
              <a:rPr lang="en-US" sz="2400" dirty="0"/>
              <a:t> 300,167,622</a:t>
            </a:r>
          </a:p>
          <a:p>
            <a:pPr>
              <a:buFont typeface="Wingdings" pitchFamily="2" charset="2"/>
              <a:buChar char="v"/>
            </a:pPr>
            <a:endParaRPr lang="en-US" sz="2400" dirty="0"/>
          </a:p>
        </p:txBody>
      </p:sp>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293" y="6359375"/>
            <a:ext cx="271145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38277977"/>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7239000" cy="1143000"/>
          </a:xfrm>
        </p:spPr>
        <p:txBody>
          <a:bodyPr/>
          <a:lstStyle/>
          <a:p>
            <a:r>
              <a:rPr lang="en-US" sz="3600" dirty="0"/>
              <a:t>Current Vet institutes in the Region</a:t>
            </a:r>
          </a:p>
        </p:txBody>
      </p:sp>
      <p:sp>
        <p:nvSpPr>
          <p:cNvPr id="3" name="Content Placeholder 2"/>
          <p:cNvSpPr>
            <a:spLocks noGrp="1"/>
          </p:cNvSpPr>
          <p:nvPr>
            <p:ph idx="1"/>
          </p:nvPr>
        </p:nvSpPr>
        <p:spPr>
          <a:xfrm>
            <a:off x="457200" y="990600"/>
            <a:ext cx="7239000" cy="5486400"/>
          </a:xfrm>
        </p:spPr>
        <p:txBody>
          <a:bodyPr>
            <a:normAutofit fontScale="92500" lnSpcReduction="20000"/>
          </a:bodyPr>
          <a:lstStyle/>
          <a:p>
            <a:pPr marL="0" indent="0">
              <a:buNone/>
            </a:pPr>
            <a:endParaRPr lang="en-US" dirty="0"/>
          </a:p>
          <a:p>
            <a:r>
              <a:rPr lang="en-US" dirty="0">
                <a:solidFill>
                  <a:srgbClr val="002060"/>
                </a:solidFill>
              </a:rPr>
              <a:t>175 </a:t>
            </a:r>
            <a:r>
              <a:rPr lang="en-US" dirty="0" err="1">
                <a:solidFill>
                  <a:srgbClr val="002060"/>
                </a:solidFill>
              </a:rPr>
              <a:t>Woreda</a:t>
            </a:r>
            <a:r>
              <a:rPr lang="en-US" dirty="0">
                <a:solidFill>
                  <a:srgbClr val="002060"/>
                </a:solidFill>
              </a:rPr>
              <a:t> </a:t>
            </a:r>
          </a:p>
          <a:p>
            <a:r>
              <a:rPr lang="en-US" dirty="0">
                <a:solidFill>
                  <a:srgbClr val="002060"/>
                </a:solidFill>
              </a:rPr>
              <a:t>13 Zone</a:t>
            </a:r>
          </a:p>
          <a:p>
            <a:pPr marL="0" indent="0">
              <a:buNone/>
            </a:pPr>
            <a:r>
              <a:rPr lang="en-US" dirty="0">
                <a:solidFill>
                  <a:srgbClr val="002060"/>
                </a:solidFill>
              </a:rPr>
              <a:t>     3,644  </a:t>
            </a:r>
            <a:r>
              <a:rPr lang="en-US" dirty="0" err="1">
                <a:solidFill>
                  <a:srgbClr val="002060"/>
                </a:solidFill>
              </a:rPr>
              <a:t>kebele</a:t>
            </a:r>
            <a:endParaRPr lang="en-US" dirty="0">
              <a:solidFill>
                <a:srgbClr val="002060"/>
              </a:solidFill>
            </a:endParaRPr>
          </a:p>
          <a:p>
            <a:r>
              <a:rPr lang="en-US" dirty="0">
                <a:solidFill>
                  <a:srgbClr val="002060"/>
                </a:solidFill>
              </a:rPr>
              <a:t>165 </a:t>
            </a:r>
            <a:r>
              <a:rPr lang="en-US" dirty="0" err="1">
                <a:solidFill>
                  <a:srgbClr val="002060"/>
                </a:solidFill>
              </a:rPr>
              <a:t>Woreda</a:t>
            </a:r>
            <a:r>
              <a:rPr lang="en-US" dirty="0">
                <a:solidFill>
                  <a:srgbClr val="002060"/>
                </a:solidFill>
              </a:rPr>
              <a:t> clinic </a:t>
            </a:r>
          </a:p>
          <a:p>
            <a:r>
              <a:rPr lang="en-US" dirty="0">
                <a:solidFill>
                  <a:srgbClr val="002060"/>
                </a:solidFill>
              </a:rPr>
              <a:t>3065 </a:t>
            </a:r>
            <a:r>
              <a:rPr lang="en-US" dirty="0" err="1">
                <a:solidFill>
                  <a:srgbClr val="002060"/>
                </a:solidFill>
              </a:rPr>
              <a:t>Kebele</a:t>
            </a:r>
            <a:r>
              <a:rPr lang="en-US" dirty="0">
                <a:solidFill>
                  <a:srgbClr val="002060"/>
                </a:solidFill>
              </a:rPr>
              <a:t> clinic </a:t>
            </a:r>
          </a:p>
          <a:p>
            <a:r>
              <a:rPr lang="en-US" dirty="0">
                <a:solidFill>
                  <a:srgbClr val="002060"/>
                </a:solidFill>
              </a:rPr>
              <a:t>5,734 Man power </a:t>
            </a:r>
          </a:p>
          <a:p>
            <a:r>
              <a:rPr lang="en-US" dirty="0">
                <a:solidFill>
                  <a:srgbClr val="002060"/>
                </a:solidFill>
              </a:rPr>
              <a:t>2 Regional Labs</a:t>
            </a:r>
          </a:p>
          <a:p>
            <a:pPr marL="0" indent="0">
              <a:buNone/>
            </a:pPr>
            <a:r>
              <a:rPr lang="en-US" dirty="0">
                <a:solidFill>
                  <a:srgbClr val="002060"/>
                </a:solidFill>
              </a:rPr>
              <a:t>Private actors in the Veterinary service</a:t>
            </a:r>
          </a:p>
          <a:p>
            <a:r>
              <a:rPr lang="en-US" dirty="0">
                <a:solidFill>
                  <a:srgbClr val="002060"/>
                </a:solidFill>
              </a:rPr>
              <a:t>Private clinic 759</a:t>
            </a:r>
          </a:p>
          <a:p>
            <a:r>
              <a:rPr lang="en-US" dirty="0">
                <a:solidFill>
                  <a:srgbClr val="002060"/>
                </a:solidFill>
              </a:rPr>
              <a:t> Private pharmacy 543</a:t>
            </a:r>
          </a:p>
        </p:txBody>
      </p:sp>
      <p:pic>
        <p:nvPicPr>
          <p:cNvPr id="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293" y="6359375"/>
            <a:ext cx="271145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1991899"/>
      </p:ext>
    </p:extLst>
  </p:cSld>
  <p:clrMapOvr>
    <a:overrideClrMapping bg1="dk2" tx1="lt1" bg2="dk1"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a:solidFill>
                  <a:schemeClr val="tx1"/>
                </a:solidFill>
                <a:latin typeface="Times New Roman" pitchFamily="18" charset="0"/>
                <a:ea typeface="Times New Roman" panose="02020603050405020304" pitchFamily="18" charset="0"/>
                <a:cs typeface="Times New Roman" pitchFamily="18" charset="0"/>
              </a:rPr>
              <a:t>PPP Models tested in the Region</a:t>
            </a:r>
          </a:p>
        </p:txBody>
      </p:sp>
      <p:sp>
        <p:nvSpPr>
          <p:cNvPr id="3" name="Content Placeholder 2"/>
          <p:cNvSpPr>
            <a:spLocks noGrp="1"/>
          </p:cNvSpPr>
          <p:nvPr>
            <p:ph sz="quarter" idx="4294967295"/>
          </p:nvPr>
        </p:nvSpPr>
        <p:spPr>
          <a:xfrm>
            <a:off x="0" y="1143000"/>
            <a:ext cx="8229600" cy="4953000"/>
          </a:xfrm>
        </p:spPr>
        <p:txBody>
          <a:bodyPr>
            <a:normAutofit/>
          </a:bodyPr>
          <a:lstStyle/>
          <a:p>
            <a:pPr>
              <a:lnSpc>
                <a:spcPct val="100000"/>
              </a:lnSpc>
            </a:pPr>
            <a:endParaRPr lang="en-GB" sz="2400" dirty="0">
              <a:solidFill>
                <a:srgbClr val="FF0000"/>
              </a:solidFill>
            </a:endParaRPr>
          </a:p>
          <a:p>
            <a:pPr marL="342900" indent="-342900">
              <a:lnSpc>
                <a:spcPct val="100000"/>
              </a:lnSpc>
              <a:buFont typeface="Wingdings" panose="05000000000000000000" pitchFamily="2" charset="2"/>
              <a:buChar char="Ø"/>
            </a:pPr>
            <a:r>
              <a:rPr lang="en-GB" sz="2400" b="0" kern="1200" dirty="0">
                <a:solidFill>
                  <a:srgbClr val="002060"/>
                </a:solidFill>
                <a:effectLst/>
                <a:latin typeface="Times New Roman" pitchFamily="18" charset="0"/>
                <a:cs typeface="Times New Roman" pitchFamily="18" charset="0"/>
              </a:rPr>
              <a:t>Model I:	Private Vaccination for different diseases	  	Mobile/door-to-door Rabies vaccination</a:t>
            </a:r>
          </a:p>
          <a:p>
            <a:pPr marL="342900" indent="-342900">
              <a:lnSpc>
                <a:spcPct val="100000"/>
              </a:lnSpc>
              <a:buFont typeface="Wingdings" panose="05000000000000000000" pitchFamily="2" charset="2"/>
              <a:buChar char="Ø"/>
            </a:pPr>
            <a:r>
              <a:rPr lang="en-GB" sz="2400" b="0" kern="1200" dirty="0">
                <a:solidFill>
                  <a:srgbClr val="002060"/>
                </a:solidFill>
                <a:effectLst/>
                <a:latin typeface="Times New Roman" pitchFamily="18" charset="0"/>
                <a:cs typeface="Times New Roman" pitchFamily="18" charset="0"/>
              </a:rPr>
              <a:t>Model V:	Kebele-based Clinical service</a:t>
            </a:r>
            <a:endParaRPr lang="en-US" sz="2400" dirty="0">
              <a:solidFill>
                <a:srgbClr val="002060"/>
              </a:solidFill>
              <a:latin typeface="Times New Roman" pitchFamily="18" charset="0"/>
              <a:cs typeface="Times New Roman" pitchFamily="18" charset="0"/>
            </a:endParaRPr>
          </a:p>
          <a:p>
            <a:pPr marL="342900" indent="-342900">
              <a:lnSpc>
                <a:spcPct val="100000"/>
              </a:lnSpc>
              <a:buFont typeface="Wingdings" panose="05000000000000000000" pitchFamily="2" charset="2"/>
              <a:buChar char="Ø"/>
            </a:pPr>
            <a:r>
              <a:rPr lang="en-GB" sz="2400" b="0" kern="1200" dirty="0">
                <a:solidFill>
                  <a:srgbClr val="002060"/>
                </a:solidFill>
                <a:effectLst/>
                <a:latin typeface="Times New Roman" pitchFamily="18" charset="0"/>
                <a:cs typeface="Times New Roman" pitchFamily="18" charset="0"/>
              </a:rPr>
              <a:t>Model VI: Community-based NCD women Vaccination       		service by women vaccinators</a:t>
            </a:r>
            <a:endParaRPr lang="en-US" sz="2400" dirty="0">
              <a:solidFill>
                <a:srgbClr val="002060"/>
              </a:solidFill>
              <a:latin typeface="Times New Roman" pitchFamily="18" charset="0"/>
              <a:cs typeface="Times New Roman" pitchFamily="18" charset="0"/>
            </a:endParaRPr>
          </a:p>
          <a:p>
            <a:pPr marL="342900" indent="-342900">
              <a:lnSpc>
                <a:spcPct val="100000"/>
              </a:lnSpc>
              <a:buFont typeface="Wingdings" panose="05000000000000000000" pitchFamily="2" charset="2"/>
              <a:buChar char="Ø"/>
            </a:pPr>
            <a:r>
              <a:rPr lang="en-GB" sz="2400" b="0" kern="1200" dirty="0">
                <a:solidFill>
                  <a:srgbClr val="002060"/>
                </a:solidFill>
                <a:effectLst/>
                <a:latin typeface="Times New Roman" pitchFamily="18" charset="0"/>
                <a:cs typeface="Times New Roman" pitchFamily="18" charset="0"/>
              </a:rPr>
              <a:t>Model VII:  Strategic deworming/spraying</a:t>
            </a:r>
            <a:endParaRPr lang="en-US" sz="2400" dirty="0">
              <a:solidFill>
                <a:srgbClr val="002060"/>
              </a:solidFill>
              <a:latin typeface="Times New Roman" pitchFamily="18" charset="0"/>
              <a:cs typeface="Times New Roman" pitchFamily="18" charset="0"/>
            </a:endParaRPr>
          </a:p>
          <a:p>
            <a:pPr marL="342900" indent="-342900">
              <a:lnSpc>
                <a:spcPct val="100000"/>
              </a:lnSpc>
              <a:buFont typeface="Wingdings" panose="05000000000000000000" pitchFamily="2" charset="2"/>
              <a:buChar char="Ø"/>
            </a:pPr>
            <a:r>
              <a:rPr lang="en-GB" sz="2400" b="0" kern="1200" dirty="0">
                <a:solidFill>
                  <a:srgbClr val="002060"/>
                </a:solidFill>
                <a:effectLst/>
                <a:latin typeface="Times New Roman" pitchFamily="18" charset="0"/>
                <a:cs typeface="Times New Roman" pitchFamily="18" charset="0"/>
              </a:rPr>
              <a:t>Model VIII:  </a:t>
            </a:r>
            <a:r>
              <a:rPr lang="en-GB" sz="2400" dirty="0">
                <a:solidFill>
                  <a:srgbClr val="002060"/>
                </a:solidFill>
                <a:latin typeface="Times New Roman" pitchFamily="18" charset="0"/>
                <a:cs typeface="Times New Roman" pitchFamily="18" charset="0"/>
              </a:rPr>
              <a:t>L</a:t>
            </a:r>
            <a:r>
              <a:rPr lang="en-GB" sz="2400" b="0" kern="1200" dirty="0">
                <a:solidFill>
                  <a:srgbClr val="002060"/>
                </a:solidFill>
                <a:effectLst/>
                <a:latin typeface="Times New Roman" pitchFamily="18" charset="0"/>
                <a:cs typeface="Times New Roman" pitchFamily="18" charset="0"/>
              </a:rPr>
              <a:t>easing kebele AHPs</a:t>
            </a:r>
            <a:endParaRPr lang="en-US" sz="2400" dirty="0">
              <a:solidFill>
                <a:srgbClr val="002060"/>
              </a:solidFill>
              <a:latin typeface="Times New Roman" pitchFamily="18" charset="0"/>
              <a:cs typeface="Times New Roman" pitchFamily="18" charset="0"/>
            </a:endParaRPr>
          </a:p>
          <a:p>
            <a:pPr marL="342900" indent="-342900" algn="just">
              <a:lnSpc>
                <a:spcPct val="100000"/>
              </a:lnSpc>
              <a:buFont typeface="Wingdings" panose="05000000000000000000" pitchFamily="2" charset="2"/>
              <a:buChar char="Ø"/>
            </a:pPr>
            <a:endParaRPr lang="en-US" sz="2400" dirty="0">
              <a:cs typeface="Times New Roman" panose="02020603050405020304" pitchFamily="18" charset="0"/>
            </a:endParaRPr>
          </a:p>
          <a:p>
            <a:pPr algn="just">
              <a:lnSpc>
                <a:spcPct val="100000"/>
              </a:lnSpc>
            </a:pPr>
            <a:endParaRPr lang="en-US" sz="2400" dirty="0">
              <a:cs typeface="Times New Roman" panose="02020603050405020304" pitchFamily="18" charset="0"/>
            </a:endParaRPr>
          </a:p>
          <a:p>
            <a:pPr>
              <a:lnSpc>
                <a:spcPct val="100000"/>
              </a:lnSpc>
            </a:pPr>
            <a:endParaRPr lang="en-US" sz="2400" dirty="0"/>
          </a:p>
        </p:txBody>
      </p:sp>
      <p:pic>
        <p:nvPicPr>
          <p:cNvPr id="6"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293" y="6359375"/>
            <a:ext cx="271145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63773449"/>
      </p:ext>
    </p:extLst>
  </p:cSld>
  <p:clrMapOvr>
    <a:overrideClrMapping bg1="dk2" tx1="lt1" bg2="dk1"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latin typeface="Gill Sans MT" panose="020B0502020104020203" pitchFamily="34" charset="0"/>
                <a:ea typeface="Times New Roman" panose="02020603050405020304" pitchFamily="18" charset="0"/>
              </a:rPr>
              <a:t>Model</a:t>
            </a:r>
            <a:r>
              <a:rPr lang="en-US" sz="2800" b="1" dirty="0">
                <a:latin typeface="Gill Sans MT" panose="020B0502020104020203" pitchFamily="34" charset="0"/>
                <a:ea typeface="Times New Roman" panose="02020603050405020304" pitchFamily="18" charset="0"/>
              </a:rPr>
              <a:t> locations and beneficiaries</a:t>
            </a:r>
          </a:p>
        </p:txBody>
      </p:sp>
      <p:sp>
        <p:nvSpPr>
          <p:cNvPr id="3" name="Content Placeholder 2"/>
          <p:cNvSpPr>
            <a:spLocks noGrp="1"/>
          </p:cNvSpPr>
          <p:nvPr>
            <p:ph sz="quarter" idx="4294967295"/>
          </p:nvPr>
        </p:nvSpPr>
        <p:spPr>
          <a:xfrm>
            <a:off x="0" y="1219200"/>
            <a:ext cx="8229600" cy="4876800"/>
          </a:xfrm>
        </p:spPr>
        <p:txBody>
          <a:bodyPr/>
          <a:lstStyle/>
          <a:p>
            <a:pPr>
              <a:lnSpc>
                <a:spcPct val="100000"/>
              </a:lnSpc>
              <a:spcAft>
                <a:spcPts val="600"/>
              </a:spcAft>
              <a:buFont typeface="Wingdings" panose="05000000000000000000" pitchFamily="2" charset="2"/>
              <a:buChar char="Ø"/>
            </a:pPr>
            <a:r>
              <a:rPr lang="en-US" sz="2000" dirty="0">
                <a:solidFill>
                  <a:schemeClr val="bg2"/>
                </a:solidFill>
                <a:latin typeface="Times New Roman" pitchFamily="18" charset="0"/>
                <a:cs typeface="Times New Roman" pitchFamily="18" charset="0"/>
              </a:rPr>
              <a:t> </a:t>
            </a:r>
            <a:r>
              <a:rPr lang="en-US" sz="2000" dirty="0">
                <a:solidFill>
                  <a:srgbClr val="002060"/>
                </a:solidFill>
                <a:latin typeface="Times New Roman" pitchFamily="18" charset="0"/>
                <a:cs typeface="Times New Roman" pitchFamily="18" charset="0"/>
              </a:rPr>
              <a:t>Project locations </a:t>
            </a:r>
          </a:p>
          <a:p>
            <a:pPr lvl="1">
              <a:spcAft>
                <a:spcPts val="600"/>
              </a:spcAft>
              <a:buFont typeface="Wingdings" panose="05000000000000000000" pitchFamily="2" charset="2"/>
              <a:buChar char="Ø"/>
            </a:pPr>
            <a:r>
              <a:rPr lang="en-US" sz="2000" dirty="0">
                <a:solidFill>
                  <a:srgbClr val="002060"/>
                </a:solidFill>
                <a:latin typeface="Times New Roman" pitchFamily="18" charset="0"/>
                <a:cs typeface="Times New Roman" pitchFamily="18" charset="0"/>
              </a:rPr>
              <a:t> Banja woreda (PPP, herd health, AHRC) </a:t>
            </a:r>
            <a:r>
              <a:rPr lang="en-US" sz="2000" dirty="0" err="1">
                <a:solidFill>
                  <a:srgbClr val="002060"/>
                </a:solidFill>
                <a:latin typeface="Times New Roman" pitchFamily="18" charset="0"/>
                <a:cs typeface="Times New Roman" pitchFamily="18" charset="0"/>
              </a:rPr>
              <a:t>Woreda</a:t>
            </a:r>
            <a:r>
              <a:rPr lang="en-US" sz="2000" dirty="0">
                <a:solidFill>
                  <a:srgbClr val="002060"/>
                </a:solidFill>
                <a:latin typeface="Times New Roman" pitchFamily="18" charset="0"/>
                <a:cs typeface="Times New Roman" pitchFamily="18" charset="0"/>
              </a:rPr>
              <a:t> Office</a:t>
            </a:r>
          </a:p>
          <a:p>
            <a:pPr marL="457200" lvl="1" indent="0">
              <a:spcAft>
                <a:spcPts val="600"/>
              </a:spcAft>
              <a:buNone/>
            </a:pPr>
            <a:r>
              <a:rPr lang="en-US" sz="2000" dirty="0">
                <a:solidFill>
                  <a:srgbClr val="002060"/>
                </a:solidFill>
                <a:latin typeface="Times New Roman" pitchFamily="18" charset="0"/>
                <a:cs typeface="Times New Roman" pitchFamily="18" charset="0"/>
              </a:rPr>
              <a:t>	 AHRC,, </a:t>
            </a:r>
            <a:r>
              <a:rPr lang="en-US" sz="2000" dirty="0" err="1">
                <a:solidFill>
                  <a:srgbClr val="002060"/>
                </a:solidFill>
                <a:latin typeface="Times New Roman" pitchFamily="18" charset="0"/>
                <a:cs typeface="Times New Roman" pitchFamily="18" charset="0"/>
              </a:rPr>
              <a:t>Desalew</a:t>
            </a:r>
            <a:r>
              <a:rPr lang="en-US" sz="2000" dirty="0">
                <a:solidFill>
                  <a:srgbClr val="002060"/>
                </a:solidFill>
                <a:latin typeface="Times New Roman" pitchFamily="18" charset="0"/>
                <a:cs typeface="Times New Roman" pitchFamily="18" charset="0"/>
              </a:rPr>
              <a:t> Private clinic, </a:t>
            </a:r>
            <a:r>
              <a:rPr lang="en-US" sz="2000" dirty="0" err="1">
                <a:solidFill>
                  <a:srgbClr val="002060"/>
                </a:solidFill>
                <a:latin typeface="Times New Roman" pitchFamily="18" charset="0"/>
                <a:cs typeface="Times New Roman" pitchFamily="18" charset="0"/>
              </a:rPr>
              <a:t>Alganesh</a:t>
            </a:r>
            <a:r>
              <a:rPr lang="en-US" sz="2000" dirty="0">
                <a:solidFill>
                  <a:srgbClr val="002060"/>
                </a:solidFill>
                <a:latin typeface="Times New Roman" pitchFamily="18" charset="0"/>
                <a:cs typeface="Times New Roman" pitchFamily="18" charset="0"/>
              </a:rPr>
              <a:t> </a:t>
            </a:r>
            <a:r>
              <a:rPr lang="en-US" sz="2000" dirty="0" err="1">
                <a:solidFill>
                  <a:srgbClr val="002060"/>
                </a:solidFill>
                <a:latin typeface="Times New Roman" pitchFamily="18" charset="0"/>
                <a:cs typeface="Times New Roman" pitchFamily="18" charset="0"/>
              </a:rPr>
              <a:t>Worku</a:t>
            </a:r>
            <a:r>
              <a:rPr lang="en-US" sz="2000" dirty="0">
                <a:solidFill>
                  <a:srgbClr val="002060"/>
                </a:solidFill>
                <a:latin typeface="Times New Roman" pitchFamily="18" charset="0"/>
                <a:cs typeface="Times New Roman" pitchFamily="18" charset="0"/>
              </a:rPr>
              <a:t> and </a:t>
            </a:r>
            <a:r>
              <a:rPr lang="en-US" sz="2000" dirty="0" err="1">
                <a:solidFill>
                  <a:srgbClr val="002060"/>
                </a:solidFill>
                <a:latin typeface="Times New Roman" pitchFamily="18" charset="0"/>
                <a:cs typeface="Times New Roman" pitchFamily="18" charset="0"/>
              </a:rPr>
              <a:t>Gojam</a:t>
            </a:r>
            <a:r>
              <a:rPr lang="en-US" sz="2000" dirty="0">
                <a:solidFill>
                  <a:srgbClr val="002060"/>
                </a:solidFill>
                <a:latin typeface="Times New Roman" pitchFamily="18" charset="0"/>
                <a:cs typeface="Times New Roman" pitchFamily="18" charset="0"/>
              </a:rPr>
              <a:t> 	</a:t>
            </a:r>
            <a:r>
              <a:rPr lang="en-US" sz="2000" dirty="0" err="1">
                <a:solidFill>
                  <a:srgbClr val="002060"/>
                </a:solidFill>
                <a:latin typeface="Times New Roman" pitchFamily="18" charset="0"/>
                <a:cs typeface="Times New Roman" pitchFamily="18" charset="0"/>
              </a:rPr>
              <a:t>Belew</a:t>
            </a:r>
            <a:r>
              <a:rPr lang="en-US" sz="2000" dirty="0">
                <a:solidFill>
                  <a:srgbClr val="002060"/>
                </a:solidFill>
                <a:latin typeface="Times New Roman" pitchFamily="18" charset="0"/>
                <a:cs typeface="Times New Roman" pitchFamily="18" charset="0"/>
              </a:rPr>
              <a:t> Newcastle Disease House-to-House Vaccination</a:t>
            </a:r>
          </a:p>
          <a:p>
            <a:pPr lvl="1">
              <a:spcAft>
                <a:spcPts val="600"/>
              </a:spcAft>
              <a:buFont typeface="Wingdings" panose="05000000000000000000" pitchFamily="2" charset="2"/>
              <a:buChar char="Ø"/>
            </a:pPr>
            <a:r>
              <a:rPr lang="en-US" sz="2000" dirty="0">
                <a:solidFill>
                  <a:srgbClr val="002060"/>
                </a:solidFill>
                <a:latin typeface="Times New Roman" pitchFamily="18" charset="0"/>
                <a:cs typeface="Times New Roman" pitchFamily="18" charset="0"/>
              </a:rPr>
              <a:t> Bati woreda (PPP, herd health, AHRC). Destructed by the War</a:t>
            </a:r>
          </a:p>
          <a:p>
            <a:pPr lvl="1">
              <a:spcAft>
                <a:spcPts val="600"/>
              </a:spcAft>
              <a:buFont typeface="Wingdings" panose="05000000000000000000" pitchFamily="2" charset="2"/>
              <a:buChar char="Ø"/>
            </a:pPr>
            <a:r>
              <a:rPr lang="en-US" sz="2000" dirty="0">
                <a:solidFill>
                  <a:srgbClr val="002060"/>
                </a:solidFill>
                <a:latin typeface="Times New Roman" pitchFamily="18" charset="0"/>
                <a:cs typeface="Times New Roman" pitchFamily="18" charset="0"/>
              </a:rPr>
              <a:t> Bahir Dar </a:t>
            </a:r>
            <a:r>
              <a:rPr lang="en-US" sz="2000" dirty="0" err="1">
                <a:solidFill>
                  <a:srgbClr val="002060"/>
                </a:solidFill>
                <a:latin typeface="Times New Roman" pitchFamily="18" charset="0"/>
                <a:cs typeface="Times New Roman" pitchFamily="18" charset="0"/>
              </a:rPr>
              <a:t>Zuria</a:t>
            </a:r>
            <a:r>
              <a:rPr lang="en-US" sz="2000" dirty="0">
                <a:solidFill>
                  <a:srgbClr val="002060"/>
                </a:solidFill>
                <a:latin typeface="Times New Roman" pitchFamily="18" charset="0"/>
                <a:cs typeface="Times New Roman" pitchFamily="18" charset="0"/>
              </a:rPr>
              <a:t> (PPP), </a:t>
            </a:r>
            <a:r>
              <a:rPr lang="en-US" sz="2000" dirty="0" err="1">
                <a:solidFill>
                  <a:srgbClr val="002060"/>
                </a:solidFill>
                <a:latin typeface="Times New Roman" pitchFamily="18" charset="0"/>
                <a:cs typeface="Times New Roman" pitchFamily="18" charset="0"/>
              </a:rPr>
              <a:t>Netsanet</a:t>
            </a:r>
            <a:r>
              <a:rPr lang="en-US" sz="2000" dirty="0">
                <a:solidFill>
                  <a:srgbClr val="002060"/>
                </a:solidFill>
                <a:latin typeface="Times New Roman" pitchFamily="18" charset="0"/>
                <a:cs typeface="Times New Roman" pitchFamily="18" charset="0"/>
              </a:rPr>
              <a:t> </a:t>
            </a:r>
            <a:r>
              <a:rPr lang="en-US" sz="2000" dirty="0" err="1">
                <a:solidFill>
                  <a:srgbClr val="002060"/>
                </a:solidFill>
                <a:latin typeface="Times New Roman" pitchFamily="18" charset="0"/>
                <a:cs typeface="Times New Roman" pitchFamily="18" charset="0"/>
              </a:rPr>
              <a:t>Sitotaw</a:t>
            </a:r>
            <a:r>
              <a:rPr lang="en-US" sz="2000" dirty="0">
                <a:solidFill>
                  <a:srgbClr val="002060"/>
                </a:solidFill>
                <a:latin typeface="Times New Roman" pitchFamily="18" charset="0"/>
                <a:cs typeface="Times New Roman" pitchFamily="18" charset="0"/>
              </a:rPr>
              <a:t>, House-to-House and on station Rabies vaccination</a:t>
            </a:r>
          </a:p>
          <a:p>
            <a:pPr lvl="1">
              <a:spcAft>
                <a:spcPts val="600"/>
              </a:spcAft>
              <a:buFont typeface="Wingdings" panose="05000000000000000000" pitchFamily="2" charset="2"/>
              <a:buChar char="Ø"/>
            </a:pPr>
            <a:r>
              <a:rPr lang="en-US" sz="2000" dirty="0" err="1">
                <a:solidFill>
                  <a:srgbClr val="002060"/>
                </a:solidFill>
                <a:latin typeface="Times New Roman" pitchFamily="18" charset="0"/>
                <a:cs typeface="Times New Roman" pitchFamily="18" charset="0"/>
              </a:rPr>
              <a:t>Ebinet</a:t>
            </a:r>
            <a:r>
              <a:rPr lang="en-US" sz="2000" dirty="0">
                <a:solidFill>
                  <a:srgbClr val="002060"/>
                </a:solidFill>
                <a:latin typeface="Times New Roman" pitchFamily="18" charset="0"/>
                <a:cs typeface="Times New Roman" pitchFamily="18" charset="0"/>
              </a:rPr>
              <a:t> (AHRC), </a:t>
            </a:r>
            <a:r>
              <a:rPr lang="en-US" sz="2000" dirty="0" err="1">
                <a:solidFill>
                  <a:srgbClr val="002060"/>
                </a:solidFill>
                <a:latin typeface="Times New Roman" pitchFamily="18" charset="0"/>
                <a:cs typeface="Times New Roman" pitchFamily="18" charset="0"/>
              </a:rPr>
              <a:t>Woreda</a:t>
            </a:r>
            <a:r>
              <a:rPr lang="en-US" sz="2000" dirty="0">
                <a:solidFill>
                  <a:srgbClr val="002060"/>
                </a:solidFill>
                <a:latin typeface="Times New Roman" pitchFamily="18" charset="0"/>
                <a:cs typeface="Times New Roman" pitchFamily="18" charset="0"/>
              </a:rPr>
              <a:t> Office</a:t>
            </a:r>
          </a:p>
          <a:p>
            <a:pPr lvl="1">
              <a:spcAft>
                <a:spcPts val="600"/>
              </a:spcAft>
              <a:buFont typeface="Wingdings" panose="05000000000000000000" pitchFamily="2" charset="2"/>
              <a:buChar char="Ø"/>
            </a:pPr>
            <a:r>
              <a:rPr lang="en-US" sz="2000" b="0" i="0" u="none" strike="noStrike" kern="1200" dirty="0" err="1">
                <a:solidFill>
                  <a:srgbClr val="002060"/>
                </a:solidFill>
                <a:effectLst/>
                <a:latin typeface="Times New Roman" pitchFamily="18" charset="0"/>
                <a:ea typeface="Times New Roman" panose="02020603050405020304" pitchFamily="18" charset="0"/>
                <a:cs typeface="Times New Roman" pitchFamily="18" charset="0"/>
              </a:rPr>
              <a:t>Yilmana</a:t>
            </a:r>
            <a:r>
              <a:rPr lang="en-US" sz="2000" b="0" i="0" u="none" strike="noStrike" kern="1200" dirty="0">
                <a:solidFill>
                  <a:srgbClr val="002060"/>
                </a:solidFill>
                <a:effectLst/>
                <a:latin typeface="Times New Roman" pitchFamily="18" charset="0"/>
                <a:ea typeface="Times New Roman" panose="02020603050405020304" pitchFamily="18" charset="0"/>
                <a:cs typeface="Times New Roman" pitchFamily="18" charset="0"/>
              </a:rPr>
              <a:t> </a:t>
            </a:r>
            <a:r>
              <a:rPr lang="en-US" sz="2000" b="0" i="0" u="none" strike="noStrike" kern="1200" dirty="0" err="1">
                <a:solidFill>
                  <a:srgbClr val="002060"/>
                </a:solidFill>
                <a:effectLst/>
                <a:latin typeface="Times New Roman" pitchFamily="18" charset="0"/>
                <a:ea typeface="Times New Roman" panose="02020603050405020304" pitchFamily="18" charset="0"/>
                <a:cs typeface="Times New Roman" pitchFamily="18" charset="0"/>
              </a:rPr>
              <a:t>densa</a:t>
            </a:r>
            <a:r>
              <a:rPr lang="en-US" sz="2000" b="0" i="0" u="none" strike="noStrike" kern="1200" dirty="0">
                <a:solidFill>
                  <a:srgbClr val="002060"/>
                </a:solidFill>
                <a:effectLst/>
                <a:latin typeface="Times New Roman" pitchFamily="18" charset="0"/>
                <a:ea typeface="Times New Roman" panose="02020603050405020304" pitchFamily="18" charset="0"/>
                <a:cs typeface="Times New Roman" pitchFamily="18" charset="0"/>
              </a:rPr>
              <a:t> </a:t>
            </a:r>
            <a:r>
              <a:rPr lang="en-US" sz="2000" dirty="0">
                <a:solidFill>
                  <a:srgbClr val="002060"/>
                </a:solidFill>
                <a:latin typeface="Times New Roman" pitchFamily="18" charset="0"/>
                <a:cs typeface="Times New Roman" pitchFamily="18" charset="0"/>
              </a:rPr>
              <a:t>(AHRC), </a:t>
            </a:r>
            <a:r>
              <a:rPr lang="en-US" sz="2000" dirty="0" err="1">
                <a:solidFill>
                  <a:srgbClr val="002060"/>
                </a:solidFill>
                <a:latin typeface="Times New Roman" pitchFamily="18" charset="0"/>
                <a:cs typeface="Times New Roman" pitchFamily="18" charset="0"/>
              </a:rPr>
              <a:t>Woreda</a:t>
            </a:r>
            <a:r>
              <a:rPr lang="en-US" sz="2000" dirty="0">
                <a:solidFill>
                  <a:srgbClr val="002060"/>
                </a:solidFill>
                <a:latin typeface="Times New Roman" pitchFamily="18" charset="0"/>
                <a:cs typeface="Times New Roman" pitchFamily="18" charset="0"/>
              </a:rPr>
              <a:t> office</a:t>
            </a:r>
          </a:p>
          <a:p>
            <a:pPr lvl="1">
              <a:spcAft>
                <a:spcPts val="600"/>
              </a:spcAft>
              <a:buFont typeface="Wingdings" panose="05000000000000000000" pitchFamily="2" charset="2"/>
              <a:buChar char="Ø"/>
            </a:pPr>
            <a:r>
              <a:rPr lang="en-US" sz="2000" b="0" i="0" u="none" strike="noStrike" kern="1200" dirty="0">
                <a:solidFill>
                  <a:srgbClr val="002060"/>
                </a:solidFill>
                <a:effectLst/>
                <a:latin typeface="Times New Roman" pitchFamily="18" charset="0"/>
                <a:ea typeface="Times New Roman" panose="02020603050405020304" pitchFamily="18" charset="0"/>
                <a:cs typeface="Times New Roman" pitchFamily="18" charset="0"/>
              </a:rPr>
              <a:t>Gondar </a:t>
            </a:r>
            <a:r>
              <a:rPr lang="en-US" sz="2000" b="0" i="0" u="none" strike="noStrike" kern="1200" dirty="0" err="1">
                <a:solidFill>
                  <a:srgbClr val="002060"/>
                </a:solidFill>
                <a:effectLst/>
                <a:latin typeface="Times New Roman" pitchFamily="18" charset="0"/>
                <a:ea typeface="Times New Roman" panose="02020603050405020304" pitchFamily="18" charset="0"/>
                <a:cs typeface="Times New Roman" pitchFamily="18" charset="0"/>
              </a:rPr>
              <a:t>Zuruia</a:t>
            </a:r>
            <a:r>
              <a:rPr lang="en-US" sz="2000" b="0" i="0" u="none" strike="noStrike" kern="1200" dirty="0">
                <a:solidFill>
                  <a:srgbClr val="002060"/>
                </a:solidFill>
                <a:effectLst/>
                <a:latin typeface="Times New Roman" pitchFamily="18" charset="0"/>
                <a:ea typeface="Times New Roman" panose="02020603050405020304" pitchFamily="18" charset="0"/>
                <a:cs typeface="Times New Roman" pitchFamily="18" charset="0"/>
              </a:rPr>
              <a:t> </a:t>
            </a:r>
            <a:r>
              <a:rPr lang="en-US" sz="2000" dirty="0">
                <a:solidFill>
                  <a:srgbClr val="002060"/>
                </a:solidFill>
                <a:latin typeface="Times New Roman" pitchFamily="18" charset="0"/>
                <a:cs typeface="Times New Roman" pitchFamily="18" charset="0"/>
              </a:rPr>
              <a:t>(AHRC), </a:t>
            </a:r>
            <a:r>
              <a:rPr lang="en-US" sz="2000" dirty="0" err="1">
                <a:solidFill>
                  <a:srgbClr val="002060"/>
                </a:solidFill>
                <a:latin typeface="Times New Roman" pitchFamily="18" charset="0"/>
                <a:cs typeface="Times New Roman" pitchFamily="18" charset="0"/>
              </a:rPr>
              <a:t>Woreda</a:t>
            </a:r>
            <a:r>
              <a:rPr lang="en-US" sz="2000" dirty="0">
                <a:solidFill>
                  <a:srgbClr val="002060"/>
                </a:solidFill>
                <a:latin typeface="Times New Roman" pitchFamily="18" charset="0"/>
                <a:cs typeface="Times New Roman" pitchFamily="18" charset="0"/>
              </a:rPr>
              <a:t> office</a:t>
            </a:r>
          </a:p>
          <a:p>
            <a:pPr lvl="1">
              <a:spcAft>
                <a:spcPts val="600"/>
              </a:spcAft>
              <a:buFont typeface="Wingdings" panose="05000000000000000000" pitchFamily="2" charset="2"/>
              <a:buChar char="Ø"/>
            </a:pPr>
            <a:r>
              <a:rPr lang="en-US" sz="2000" b="0" i="0" u="none" strike="noStrike" kern="1200" dirty="0">
                <a:solidFill>
                  <a:srgbClr val="002060"/>
                </a:solidFill>
                <a:effectLst/>
                <a:latin typeface="Times New Roman" pitchFamily="18" charset="0"/>
                <a:ea typeface="Times New Roman" panose="02020603050405020304" pitchFamily="18" charset="0"/>
                <a:cs typeface="Times New Roman" pitchFamily="18" charset="0"/>
              </a:rPr>
              <a:t>Lay </a:t>
            </a:r>
            <a:r>
              <a:rPr lang="en-US" sz="2000" b="0" i="0" u="none" strike="noStrike" kern="1200" dirty="0" err="1">
                <a:solidFill>
                  <a:srgbClr val="002060"/>
                </a:solidFill>
                <a:effectLst/>
                <a:latin typeface="Times New Roman" pitchFamily="18" charset="0"/>
                <a:ea typeface="Times New Roman" panose="02020603050405020304" pitchFamily="18" charset="0"/>
                <a:cs typeface="Times New Roman" pitchFamily="18" charset="0"/>
              </a:rPr>
              <a:t>Armacho</a:t>
            </a:r>
            <a:r>
              <a:rPr lang="en-US" sz="2000" b="0" i="0" u="none" strike="noStrike" kern="1200" dirty="0">
                <a:solidFill>
                  <a:srgbClr val="002060"/>
                </a:solidFill>
                <a:effectLst/>
                <a:latin typeface="Times New Roman" pitchFamily="18" charset="0"/>
                <a:ea typeface="Times New Roman" panose="02020603050405020304" pitchFamily="18" charset="0"/>
                <a:cs typeface="Times New Roman" pitchFamily="18" charset="0"/>
              </a:rPr>
              <a:t> </a:t>
            </a:r>
            <a:r>
              <a:rPr lang="en-US" sz="2000" dirty="0">
                <a:solidFill>
                  <a:srgbClr val="002060"/>
                </a:solidFill>
                <a:latin typeface="Times New Roman" pitchFamily="18" charset="0"/>
                <a:cs typeface="Times New Roman" pitchFamily="18" charset="0"/>
              </a:rPr>
              <a:t>(AHRC) </a:t>
            </a:r>
            <a:r>
              <a:rPr lang="en-US" sz="2000" dirty="0" err="1">
                <a:solidFill>
                  <a:srgbClr val="002060"/>
                </a:solidFill>
                <a:latin typeface="Times New Roman" pitchFamily="18" charset="0"/>
                <a:cs typeface="Times New Roman" pitchFamily="18" charset="0"/>
              </a:rPr>
              <a:t>Woreda</a:t>
            </a:r>
            <a:r>
              <a:rPr lang="en-US" sz="2000" dirty="0">
                <a:solidFill>
                  <a:srgbClr val="002060"/>
                </a:solidFill>
                <a:latin typeface="Times New Roman" pitchFamily="18" charset="0"/>
                <a:cs typeface="Times New Roman" pitchFamily="18" charset="0"/>
              </a:rPr>
              <a:t> office</a:t>
            </a:r>
          </a:p>
          <a:p>
            <a:pPr lvl="1">
              <a:spcAft>
                <a:spcPts val="600"/>
              </a:spcAft>
              <a:buFont typeface="Wingdings" panose="05000000000000000000" pitchFamily="2" charset="2"/>
              <a:buChar char="Ø"/>
            </a:pPr>
            <a:r>
              <a:rPr lang="en-US" sz="2000" dirty="0">
                <a:solidFill>
                  <a:srgbClr val="002060"/>
                </a:solidFill>
                <a:latin typeface="Times New Roman" pitchFamily="18" charset="0"/>
                <a:cs typeface="Times New Roman" pitchFamily="18" charset="0"/>
              </a:rPr>
              <a:t>Clinic leased on five </a:t>
            </a:r>
            <a:r>
              <a:rPr lang="en-US" sz="2000" dirty="0" err="1">
                <a:solidFill>
                  <a:srgbClr val="002060"/>
                </a:solidFill>
                <a:latin typeface="Times New Roman" pitchFamily="18" charset="0"/>
                <a:cs typeface="Times New Roman" pitchFamily="18" charset="0"/>
              </a:rPr>
              <a:t>Woredas</a:t>
            </a:r>
            <a:r>
              <a:rPr lang="en-US" sz="2000" dirty="0">
                <a:solidFill>
                  <a:srgbClr val="002060"/>
                </a:solidFill>
                <a:latin typeface="Times New Roman" pitchFamily="18" charset="0"/>
                <a:cs typeface="Times New Roman" pitchFamily="18" charset="0"/>
              </a:rPr>
              <a:t> (indicated on one of the slides bellow)</a:t>
            </a:r>
          </a:p>
          <a:p>
            <a:pPr>
              <a:lnSpc>
                <a:spcPct val="100000"/>
              </a:lnSpc>
              <a:buFont typeface="Wingdings" panose="05000000000000000000" pitchFamily="2" charset="2"/>
              <a:buChar char="Ø"/>
            </a:pPr>
            <a:endParaRPr lang="en-US" sz="2000" dirty="0">
              <a:solidFill>
                <a:schemeClr val="bg2"/>
              </a:solidFill>
              <a:latin typeface="Times New Roman" pitchFamily="18" charset="0"/>
              <a:cs typeface="Times New Roman" pitchFamily="18" charset="0"/>
            </a:endParaRPr>
          </a:p>
        </p:txBody>
      </p:sp>
      <p:pic>
        <p:nvPicPr>
          <p:cNvPr id="6"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293" y="6359375"/>
            <a:ext cx="271145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11761513"/>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
</file>

<file path=ppt/theme/theme1.xml><?xml version="1.0" encoding="utf-8"?>
<a:theme xmlns:a="http://schemas.openxmlformats.org/drawingml/2006/main" name="Animals_am_24_CrystalGraphics.com_PowerPoint_Templates_trial">
  <a:themeElements>
    <a:clrScheme name="Animals_am_24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fontScheme name="Animals_am_24">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2"/>
            </a:solidFill>
            <a:effectLst>
              <a:outerShdw blurRad="38100" dist="38100" dir="2700000" algn="tl">
                <a:srgbClr val="000000">
                  <a:alpha val="43137"/>
                </a:srgbClr>
              </a:outerShdw>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2"/>
            </a:solidFill>
            <a:effectLst>
              <a:outerShdw blurRad="38100" dist="38100" dir="2700000" algn="tl">
                <a:srgbClr val="000000">
                  <a:alpha val="43137"/>
                </a:srgbClr>
              </a:outerShdw>
            </a:effectLst>
            <a:latin typeface="Arial" charset="0"/>
          </a:defRPr>
        </a:defPPr>
      </a:lstStyle>
    </a:lnDef>
  </a:objectDefaults>
  <a:extraClrSchemeLst>
    <a:extraClrScheme>
      <a:clrScheme name="Animals_am_24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Animals_am_24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Animals_am_24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Animals_am_24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Animals_am_24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Animals_am_24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Animals_am_24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Animals_am_24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Animals_am_24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Animals_am_24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Animals_am_24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Animals_am_24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Animals_am_24 13">
        <a:dk1>
          <a:srgbClr val="000000"/>
        </a:dk1>
        <a:lt1>
          <a:srgbClr val="FFFFD9"/>
        </a:lt1>
        <a:dk2>
          <a:srgbClr val="FF21C5"/>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Animals_am_24 14">
        <a:dk1>
          <a:srgbClr val="777777"/>
        </a:dk1>
        <a:lt1>
          <a:srgbClr val="FFFFFF"/>
        </a:lt1>
        <a:dk2>
          <a:srgbClr val="FFFFD9"/>
        </a:dk2>
        <a:lt2>
          <a:srgbClr val="FF21C5"/>
        </a:lt2>
        <a:accent1>
          <a:srgbClr val="FFFFF7"/>
        </a:accent1>
        <a:accent2>
          <a:srgbClr val="33CCCC"/>
        </a:accent2>
        <a:accent3>
          <a:srgbClr val="FFFFE9"/>
        </a:accent3>
        <a:accent4>
          <a:srgbClr val="DADADA"/>
        </a:accent4>
        <a:accent5>
          <a:srgbClr val="FFFFFA"/>
        </a:accent5>
        <a:accent6>
          <a:srgbClr val="2DB9B9"/>
        </a:accent6>
        <a:hlink>
          <a:srgbClr val="FF5050"/>
        </a:hlink>
        <a:folHlink>
          <a:srgbClr val="FF99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Animals_am_24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themeOverride>
</file>

<file path=ppt/theme/themeOverride2.xml><?xml version="1.0" encoding="utf-8"?>
<a:themeOverride xmlns:a="http://schemas.openxmlformats.org/drawingml/2006/main">
  <a:clrScheme name="Animals_am_24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themeOverride>
</file>

<file path=docProps/app.xml><?xml version="1.0" encoding="utf-8"?>
<Properties xmlns="http://schemas.openxmlformats.org/officeDocument/2006/extended-properties" xmlns:vt="http://schemas.openxmlformats.org/officeDocument/2006/docPropsVTypes">
  <Template/>
  <TotalTime>3607</TotalTime>
  <Words>1495</Words>
  <Application>Microsoft Office PowerPoint</Application>
  <PresentationFormat>On-screen Show (4:3)</PresentationFormat>
  <Paragraphs>218</Paragraphs>
  <Slides>27</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27</vt:i4>
      </vt:variant>
    </vt:vector>
  </HeadingPairs>
  <TitlesOfParts>
    <vt:vector size="34" baseType="lpstr">
      <vt:lpstr>Abadi Extra Light</vt:lpstr>
      <vt:lpstr>Arial</vt:lpstr>
      <vt:lpstr>Calibri</vt:lpstr>
      <vt:lpstr>Gill Sans MT</vt:lpstr>
      <vt:lpstr>Times New Roman</vt:lpstr>
      <vt:lpstr>Wingdings</vt:lpstr>
      <vt:lpstr>Animals_am_24_CrystalGraphics.com_PowerPoint_Templates_trial</vt:lpstr>
      <vt:lpstr>PowerPoint Presentation</vt:lpstr>
      <vt:lpstr>PowerPoint Presentation</vt:lpstr>
      <vt:lpstr>Contents</vt:lpstr>
      <vt:lpstr>Background Information</vt:lpstr>
      <vt:lpstr>Back ground------</vt:lpstr>
      <vt:lpstr>Back ground------</vt:lpstr>
      <vt:lpstr>Current Vet institutes in the Region</vt:lpstr>
      <vt:lpstr>PPP Models tested in the Region</vt:lpstr>
      <vt:lpstr>Model locations and beneficiaries</vt:lpstr>
      <vt:lpstr>Description of each model tested </vt:lpstr>
      <vt:lpstr>Description of each model tested</vt:lpstr>
      <vt:lpstr>Description------</vt:lpstr>
      <vt:lpstr>Description------</vt:lpstr>
      <vt:lpstr>Description---- </vt:lpstr>
      <vt:lpstr>Description </vt:lpstr>
      <vt:lpstr>Description------</vt:lpstr>
      <vt:lpstr>Description----</vt:lpstr>
      <vt:lpstr>Description------</vt:lpstr>
      <vt:lpstr>Evidence </vt:lpstr>
      <vt:lpstr>Opinions on each model</vt:lpstr>
      <vt:lpstr>Opinions -----</vt:lpstr>
      <vt:lpstr>Lessons learned</vt:lpstr>
      <vt:lpstr>Lessons-----</vt:lpstr>
      <vt:lpstr>Challenges/WEAKNESSES</vt:lpstr>
      <vt:lpstr>Recommendation for sustainability</vt:lpstr>
      <vt:lpstr>Scaling out strategy and planning</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EU Individual Measure 3: Agricultural Recovery and Improved Domestic Food Production and Food Security in Ethiopia</dc:title>
  <dc:creator>Dr. Wubet</dc:creator>
  <cp:lastModifiedBy>Mulat, Bizuwork (ILRI)</cp:lastModifiedBy>
  <cp:revision>226</cp:revision>
  <cp:lastPrinted>2025-01-30T11:12:17Z</cp:lastPrinted>
  <dcterms:created xsi:type="dcterms:W3CDTF">2024-08-15T07:50:11Z</dcterms:created>
  <dcterms:modified xsi:type="dcterms:W3CDTF">2025-04-10T05:52:53Z</dcterms:modified>
</cp:coreProperties>
</file>