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7.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8.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9.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0.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2.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3.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4.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5.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6.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7.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8.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9.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20.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21.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22.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23.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notesSlides/notesSlide24.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notesSlides/notesSlide25.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notesSlides/notesSlide26.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notesSlides/notesSlide27.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notesSlides/notesSlide28.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29.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30.xml" ContentType="application/vnd.openxmlformats-officedocument.presentationml.notesSlide+xml"/>
  <Override PartName="/ppt/comments/comment1.xml" ContentType="application/vnd.openxmlformats-officedocument.presentationml.comment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31.xml" ContentType="application/vnd.openxmlformats-officedocument.presentationml.notesSlide+xml"/>
  <Override PartName="/ppt/comments/comment2.xml" ContentType="application/vnd.openxmlformats-officedocument.presentationml.comment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32.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notesSlides/notesSlide33.xml" ContentType="application/vnd.openxmlformats-officedocument.presentationml.notesSlide+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34.xml" ContentType="application/vnd.openxmlformats-officedocument.presentationml.notesSlide+xml"/>
  <Override PartName="/ppt/tags/tag123.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1"/>
  </p:notesMasterIdLst>
  <p:sldIdLst>
    <p:sldId id="256" r:id="rId2"/>
    <p:sldId id="350" r:id="rId3"/>
    <p:sldId id="258" r:id="rId4"/>
    <p:sldId id="307" r:id="rId5"/>
    <p:sldId id="308" r:id="rId6"/>
    <p:sldId id="313" r:id="rId7"/>
    <p:sldId id="309" r:id="rId8"/>
    <p:sldId id="312" r:id="rId9"/>
    <p:sldId id="311" r:id="rId10"/>
    <p:sldId id="314" r:id="rId11"/>
    <p:sldId id="338" r:id="rId12"/>
    <p:sldId id="318" r:id="rId13"/>
    <p:sldId id="304" r:id="rId14"/>
    <p:sldId id="320" r:id="rId15"/>
    <p:sldId id="324" r:id="rId16"/>
    <p:sldId id="321" r:id="rId17"/>
    <p:sldId id="322" r:id="rId18"/>
    <p:sldId id="319" r:id="rId19"/>
    <p:sldId id="323" r:id="rId20"/>
    <p:sldId id="326" r:id="rId21"/>
    <p:sldId id="339" r:id="rId22"/>
    <p:sldId id="325" r:id="rId23"/>
    <p:sldId id="349" r:id="rId24"/>
    <p:sldId id="327" r:id="rId25"/>
    <p:sldId id="334" r:id="rId26"/>
    <p:sldId id="333" r:id="rId27"/>
    <p:sldId id="329" r:id="rId28"/>
    <p:sldId id="335" r:id="rId29"/>
    <p:sldId id="330" r:id="rId30"/>
    <p:sldId id="328" r:id="rId31"/>
    <p:sldId id="340" r:id="rId32"/>
    <p:sldId id="332" r:id="rId33"/>
    <p:sldId id="345" r:id="rId34"/>
    <p:sldId id="346" r:id="rId35"/>
    <p:sldId id="347" r:id="rId36"/>
    <p:sldId id="348" r:id="rId37"/>
    <p:sldId id="331" r:id="rId38"/>
    <p:sldId id="315" r:id="rId39"/>
    <p:sldId id="298"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nnie" initials="B"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63" autoAdjust="0"/>
    <p:restoredTop sz="75504" autoAdjust="0"/>
  </p:normalViewPr>
  <p:slideViewPr>
    <p:cSldViewPr>
      <p:cViewPr varScale="1">
        <p:scale>
          <a:sx n="47" d="100"/>
          <a:sy n="47" d="100"/>
        </p:scale>
        <p:origin x="1860" y="40"/>
      </p:cViewPr>
      <p:guideLst>
        <p:guide orient="horz" pos="2160"/>
        <p:guide pos="2880"/>
      </p:guideLst>
    </p:cSldViewPr>
  </p:slideViewPr>
  <p:notesTextViewPr>
    <p:cViewPr>
      <p:scale>
        <a:sx n="1" d="1"/>
        <a:sy n="1" d="1"/>
      </p:scale>
      <p:origin x="0" y="0"/>
    </p:cViewPr>
  </p:notesTextViewPr>
  <p:notesViewPr>
    <p:cSldViewPr>
      <p:cViewPr varScale="1">
        <p:scale>
          <a:sx n="62" d="100"/>
          <a:sy n="62" d="100"/>
        </p:scale>
        <p:origin x="-1694"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1-09T14:34:31.322" idx="2">
    <p:pos x="4682" y="872"/>
    <p:text>there is an image with just the roots of this tree on page 2 of the reference doc. called "Gestion des connaissances December 2015" but it is not quite the same. I left the English for now until we can talk.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6-01-09T14:41:28.085" idx="3">
    <p:pos x="4558" y="977"/>
    <p:text>same suggestion as last comment: similar image exists in reference document. Do you want to replace?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A65F119-416B-4D9E-A950-02C2E640B9ED}" type="datetimeFigureOut">
              <a:rPr lang="en-CA"/>
              <a:pPr>
                <a:defRPr/>
              </a:pPr>
              <a:t>2019-08-28</a:t>
            </a:fld>
            <a:endParaRPr lang="fr-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AC800CC-B08D-42FA-B541-FC37D91A26B1}" type="slidenum">
              <a:rPr lang="en-CA"/>
              <a:pPr>
                <a:defRPr/>
              </a:pPr>
              <a:t>‹#›</a:t>
            </a:fld>
            <a:endParaRPr lang="fr-CA"/>
          </a:p>
        </p:txBody>
      </p:sp>
    </p:spTree>
    <p:extLst>
      <p:ext uri="{BB962C8B-B14F-4D97-AF65-F5344CB8AC3E}">
        <p14:creationId xmlns:p14="http://schemas.microsoft.com/office/powerpoint/2010/main" val="3151597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au formateur</a:t>
            </a:r>
          </a:p>
          <a:p>
            <a:pPr marL="171450" indent="-171450" eaLnBrk="1" hangingPunct="1">
              <a:spcBef>
                <a:spcPct val="0"/>
              </a:spcBef>
              <a:buFont typeface="Arial" panose="020B0604020202020204" pitchFamily="34" charset="0"/>
              <a:buChar char="•"/>
            </a:pPr>
            <a:r>
              <a:rPr lang="fr-CA" altLang="en-US" u="none" noProof="0" dirty="0"/>
              <a:t>Produit ou document…</a:t>
            </a:r>
            <a:r>
              <a:rPr lang="fr-CA" altLang="en-US" noProof="0" dirty="0"/>
              <a:t> : l’élaboration de la stratégie de la GC est probablement plus importante</a:t>
            </a:r>
            <a:r>
              <a:rPr lang="fr-CA" altLang="en-US" baseline="0" noProof="0" dirty="0"/>
              <a:t> </a:t>
            </a:r>
            <a:r>
              <a:rPr lang="fr-CA" altLang="en-US" noProof="0" dirty="0"/>
              <a:t>que le document qui en résulte. Assurez-vous que ce soit un processus participatif, qui inclut tous les membres de l’organisation. Ceci facilitera son adoption.</a:t>
            </a:r>
          </a:p>
          <a:p>
            <a:pPr marL="171450" indent="-171450" eaLnBrk="1" hangingPunct="1">
              <a:spcBef>
                <a:spcPct val="0"/>
              </a:spcBef>
              <a:buFont typeface="Arial" panose="020B0604020202020204" pitchFamily="34" charset="0"/>
              <a:buChar char="•"/>
            </a:pPr>
            <a:r>
              <a:rPr lang="fr-CA" altLang="en-US" u="none" baseline="0" noProof="0" dirty="0"/>
              <a:t>Ne doit pas…</a:t>
            </a:r>
            <a:r>
              <a:rPr lang="fr-CA" altLang="en-US" baseline="0" noProof="0" dirty="0"/>
              <a:t> : </a:t>
            </a:r>
            <a:r>
              <a:rPr lang="fr-CA" altLang="en-US" noProof="0" dirty="0"/>
              <a:t>soulignez que la stratégie de la GC est un document vivant, que c’est un plan, mais qu’il n’est pas gravé dans la pierre. Il devrait être adapté et mis à jour régulièrement.</a:t>
            </a:r>
          </a:p>
        </p:txBody>
      </p:sp>
      <p:sp>
        <p:nvSpPr>
          <p:cNvPr id="481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A6FBDC22-1CF7-44CB-9962-DAE5200FB4BF}" type="slidenum">
              <a:rPr lang="en-CA" altLang="en-US" smtClean="0">
                <a:latin typeface="Calibri" pitchFamily="34" charset="0"/>
              </a:rPr>
              <a:pPr fontAlgn="base">
                <a:spcBef>
                  <a:spcPct val="0"/>
                </a:spcBef>
                <a:spcAft>
                  <a:spcPct val="0"/>
                </a:spcAft>
                <a:defRPr/>
              </a:pPr>
              <a:t>4</a:t>
            </a:fld>
            <a:endParaRPr lang="fr-CA" altLang="en-US" dirty="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13</a:t>
            </a:fld>
            <a:endParaRPr lang="fr-CA"/>
          </a:p>
        </p:txBody>
      </p:sp>
    </p:spTree>
    <p:extLst>
      <p:ext uri="{BB962C8B-B14F-4D97-AF65-F5344CB8AC3E}">
        <p14:creationId xmlns:p14="http://schemas.microsoft.com/office/powerpoint/2010/main" val="36787144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Notes pour le formateur</a:t>
            </a:r>
          </a:p>
          <a:p>
            <a:pPr marL="171450" indent="-171450">
              <a:buFont typeface="Arial" panose="020B0604020202020204" pitchFamily="34" charset="0"/>
              <a:buChar char="•"/>
            </a:pPr>
            <a:r>
              <a:rPr lang="fr-CA" noProof="0" dirty="0"/>
              <a:t>Lien avec la diapositive précédente :... commençons à examiner plus en profondeur le processus de stratégie de la GC. Voici le fondement qui explique pourquoi vous pourriez souhaiter mettre en œuvre un processus de stratégie de la GC dans votre milieu de travail. </a:t>
            </a:r>
          </a:p>
          <a:p>
            <a:pPr marL="171450" indent="-171450">
              <a:buFont typeface="Arial" panose="020B0604020202020204" pitchFamily="34" charset="0"/>
              <a:buChar char="•"/>
            </a:pPr>
            <a:r>
              <a:rPr lang="fr-CA" noProof="0" dirty="0"/>
              <a:t>Si vous êtes d’accord avec l’importance de ces énoncés, l’élaboration d’une stratégie de la GC pourrait être profitable. </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14</a:t>
            </a:fld>
            <a:endParaRPr lang="fr-CA"/>
          </a:p>
        </p:txBody>
      </p:sp>
    </p:spTree>
    <p:extLst>
      <p:ext uri="{BB962C8B-B14F-4D97-AF65-F5344CB8AC3E}">
        <p14:creationId xmlns:p14="http://schemas.microsoft.com/office/powerpoint/2010/main" val="3451293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comment allez-vous procéder? Le processus de stratégie de la GC comporte sept étapes de base.</a:t>
            </a:r>
          </a:p>
          <a:p>
            <a:pPr marL="171450" indent="-171450">
              <a:buFont typeface="Arial" panose="020B0604020202020204" pitchFamily="34" charset="0"/>
              <a:buChar char="•"/>
            </a:pPr>
            <a:r>
              <a:rPr lang="fr-CA" noProof="0" dirty="0"/>
              <a:t>Nous allons examiner chacune des étapes en détail</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15</a:t>
            </a:fld>
            <a:endParaRPr lang="fr-CA"/>
          </a:p>
        </p:txBody>
      </p:sp>
    </p:spTree>
    <p:extLst>
      <p:ext uri="{BB962C8B-B14F-4D97-AF65-F5344CB8AC3E}">
        <p14:creationId xmlns:p14="http://schemas.microsoft.com/office/powerpoint/2010/main" val="801476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la première étape consiste à...</a:t>
            </a:r>
          </a:p>
          <a:p>
            <a:pPr marL="171450" indent="-171450">
              <a:buFont typeface="Arial" panose="020B0604020202020204" pitchFamily="34" charset="0"/>
              <a:buChar char="•"/>
            </a:pPr>
            <a:r>
              <a:rPr lang="fr-CA" noProof="0" dirty="0"/>
              <a:t>Ce sont les éléments auxquels nous avons réfléchi dans le cadre de l’exercice de ce matin.</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16</a:t>
            </a:fld>
            <a:endParaRPr lang="fr-CA"/>
          </a:p>
        </p:txBody>
      </p:sp>
    </p:spTree>
    <p:extLst>
      <p:ext uri="{BB962C8B-B14F-4D97-AF65-F5344CB8AC3E}">
        <p14:creationId xmlns:p14="http://schemas.microsoft.com/office/powerpoint/2010/main" val="3264464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dès que vous avez établi vos objectifs de GC (qui s’arriment avec les objectifs de votre organisation), vous pouvez passer à la deuxième étape, qui est...</a:t>
            </a:r>
          </a:p>
          <a:p>
            <a:pPr marL="171450" indent="-171450">
              <a:buFont typeface="Arial" panose="020B0604020202020204" pitchFamily="34" charset="0"/>
              <a:buChar char="•"/>
            </a:pPr>
            <a:r>
              <a:rPr lang="fr-CA" noProof="0" dirty="0"/>
              <a:t>Exemples de... : nous allons examiner ces trois méthodes en détail un peu plus tard.</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17</a:t>
            </a:fld>
            <a:endParaRPr lang="fr-CA"/>
          </a:p>
        </p:txBody>
      </p:sp>
    </p:spTree>
    <p:extLst>
      <p:ext uri="{BB962C8B-B14F-4D97-AF65-F5344CB8AC3E}">
        <p14:creationId xmlns:p14="http://schemas.microsoft.com/office/powerpoint/2010/main" val="1544391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dès que vous avez identifié et cartographié les activités et le capital de connaissances, c’est l’heure de...  </a:t>
            </a:r>
          </a:p>
          <a:p>
            <a:pPr marL="171450" indent="-171450">
              <a:buFont typeface="Arial" panose="020B0604020202020204" pitchFamily="34" charset="0"/>
              <a:buChar char="•"/>
            </a:pPr>
            <a:r>
              <a:rPr lang="fr-CA" noProof="0" dirty="0"/>
              <a:t>Exemples de... : comme vous le voyez, ce sont les mêmes méthodes utilisées pour l’évaluation et nous les examinerons en détail un peu plus tard. </a:t>
            </a:r>
          </a:p>
          <a:p>
            <a:endParaRPr lang="fr-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18</a:t>
            </a:fld>
            <a:endParaRPr lang="fr-CA"/>
          </a:p>
        </p:txBody>
      </p:sp>
    </p:spTree>
    <p:extLst>
      <p:ext uri="{BB962C8B-B14F-4D97-AF65-F5344CB8AC3E}">
        <p14:creationId xmlns:p14="http://schemas.microsoft.com/office/powerpoint/2010/main" val="15300296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dès que vous avez une meilleure idée de la situation, vous pouvez la présenter à vos collègues et partenaires.</a:t>
            </a:r>
          </a:p>
          <a:p>
            <a:pPr marL="171450" indent="-171450">
              <a:buFont typeface="Arial" panose="020B0604020202020204" pitchFamily="34" charset="0"/>
              <a:buChar char="•"/>
            </a:pPr>
            <a:r>
              <a:rPr lang="fr-CA" noProof="0" dirty="0"/>
              <a:t>Développez un questionnaire portant sur les besoins en connaissances et tentez d’identifier les forces et les faiblesses. Ceci est une étape très importante; essayez de parler avec le plus grand nombre possible de parties prenantes, provenant de différents services au sein de votre organisation ainsi qu’à des partenaires.</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19</a:t>
            </a:fld>
            <a:endParaRPr lang="fr-CA"/>
          </a:p>
        </p:txBody>
      </p:sp>
    </p:spTree>
    <p:extLst>
      <p:ext uri="{BB962C8B-B14F-4D97-AF65-F5344CB8AC3E}">
        <p14:creationId xmlns:p14="http://schemas.microsoft.com/office/powerpoint/2010/main" val="32923194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dès vous avez consulté toutes les parties prenantes appropriées, il est l’heure de rédiger la version préliminaire de votre document de stratégie.</a:t>
            </a:r>
          </a:p>
          <a:p>
            <a:pPr marL="171450" indent="-171450">
              <a:buFont typeface="Arial" panose="020B0604020202020204" pitchFamily="34" charset="0"/>
              <a:buChar char="•"/>
            </a:pPr>
            <a:r>
              <a:rPr lang="fr-CA" noProof="0" dirty="0"/>
              <a:t>(la diapositive 5 est répétée ici afin que vous puissiez revoir brièvement le contenu)</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20</a:t>
            </a:fld>
            <a:endParaRPr lang="fr-CA"/>
          </a:p>
        </p:txBody>
      </p:sp>
    </p:spTree>
    <p:extLst>
      <p:ext uri="{BB962C8B-B14F-4D97-AF65-F5344CB8AC3E}">
        <p14:creationId xmlns:p14="http://schemas.microsoft.com/office/powerpoint/2010/main" val="2960476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voici à nouveau la structure d’un document de stratégie de la GC typique.</a:t>
            </a:r>
          </a:p>
          <a:p>
            <a:pPr marL="171450" indent="-171450">
              <a:buFont typeface="Arial" panose="020B0604020202020204" pitchFamily="34" charset="0"/>
              <a:buChar char="•"/>
            </a:pPr>
            <a:r>
              <a:rPr lang="fr-CA" noProof="0" dirty="0"/>
              <a:t>(Passez brièvement en revue).</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21</a:t>
            </a:fld>
            <a:endParaRPr lang="fr-CA"/>
          </a:p>
        </p:txBody>
      </p:sp>
    </p:spTree>
    <p:extLst>
      <p:ext uri="{BB962C8B-B14F-4D97-AF65-F5344CB8AC3E}">
        <p14:creationId xmlns:p14="http://schemas.microsoft.com/office/powerpoint/2010/main" val="525422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lorsque vous avez rédigé une version préliminaire du document, il est toujours recommandé de le présenter à nouveau aux parties prenantes pour la validation.</a:t>
            </a:r>
          </a:p>
          <a:p>
            <a:pPr marL="171450" indent="-171450">
              <a:buFont typeface="Arial" panose="020B0604020202020204" pitchFamily="34" charset="0"/>
              <a:buChar char="•"/>
            </a:pPr>
            <a:r>
              <a:rPr lang="fr-CA" noProof="0" dirty="0"/>
              <a:t>Encore une fois, ceci est la clé pour assurer l’adoption et le soutien requis pour la stratégie de la GC et son contenu. Elle doit correspondre à des besoins déjà identifiés et rejoindre vos parties prenantes.</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22</a:t>
            </a:fld>
            <a:endParaRPr lang="fr-CA"/>
          </a:p>
        </p:txBody>
      </p:sp>
    </p:spTree>
    <p:extLst>
      <p:ext uri="{BB962C8B-B14F-4D97-AF65-F5344CB8AC3E}">
        <p14:creationId xmlns:p14="http://schemas.microsoft.com/office/powerpoint/2010/main" val="1411589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au formateur</a:t>
            </a:r>
          </a:p>
          <a:p>
            <a:pPr marL="171450" indent="-171450">
              <a:buFont typeface="Arial" panose="020B0604020202020204" pitchFamily="34" charset="0"/>
              <a:buChar char="•"/>
            </a:pPr>
            <a:r>
              <a:rPr lang="fr-CA" noProof="0" dirty="0"/>
              <a:t>Lien avec la diapositive précédente :... alors, pourquoi voudriez-vous avoir une stratégie de la GC? D’abord, ça vous aidera à orienter vos stratégies de la GC</a:t>
            </a:r>
            <a:endParaRPr lang="fr-CA" u="sng" noProof="0" dirty="0"/>
          </a:p>
          <a:p>
            <a:pPr marL="171450" indent="-171450">
              <a:buFont typeface="Arial" panose="020B0604020202020204" pitchFamily="34" charset="0"/>
              <a:buChar char="•"/>
            </a:pPr>
            <a:r>
              <a:rPr lang="fr-CA" noProof="0" dirty="0"/>
              <a:t>La GC est vaste... : p. ex. interne vs externe : certaines organisations commencent par «mettre de l’ordre dans la maison». Saisie vs connexion : certaines organisations s’orientent davantage sur la saisie de connaissances explicites, tandis que d’autres créent davantage de lieux d’échange de connaissances tacites, où les praticiens partagent leur expertise.</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CA" noProof="0" dirty="0"/>
              <a:t>Identifier les besoins clés... : soulignez que l’objectif final est le renforcement de l’organisation.</a:t>
            </a:r>
          </a:p>
          <a:p>
            <a:endParaRPr lang="fr-CA" noProof="0"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5</a:t>
            </a:fld>
            <a:endParaRPr lang="fr-CA" dirty="0"/>
          </a:p>
        </p:txBody>
      </p:sp>
    </p:spTree>
    <p:extLst>
      <p:ext uri="{BB962C8B-B14F-4D97-AF65-F5344CB8AC3E}">
        <p14:creationId xmlns:p14="http://schemas.microsoft.com/office/powerpoint/2010/main" val="1800792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une fois que le document est validé, on peut procéder à la mise en œuvre, mais il est très important d’inclure le S&amp;E dans la stratégie et de la passer en revue régulièrement. Nous examinerons les méthodes et les outils de S&amp;E dans le Module 4.</a:t>
            </a:r>
          </a:p>
          <a:p>
            <a:pPr marL="171450" indent="-171450">
              <a:buFont typeface="Arial" panose="020B0604020202020204" pitchFamily="34" charset="0"/>
              <a:buChar char="•"/>
            </a:pPr>
            <a:r>
              <a:rPr lang="fr-CA" noProof="0" dirty="0"/>
              <a:t>Le processus vous paraît peut-être linéaire, mais en fait c’est une boucle (illustration). </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23</a:t>
            </a:fld>
            <a:endParaRPr lang="fr-CA"/>
          </a:p>
        </p:txBody>
      </p:sp>
    </p:spTree>
    <p:extLst>
      <p:ext uri="{BB962C8B-B14F-4D97-AF65-F5344CB8AC3E}">
        <p14:creationId xmlns:p14="http://schemas.microsoft.com/office/powerpoint/2010/main" val="28202439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examinons maintenant les méthodes mentionnées dans les étapes 2 et 3, c’est-à-dire les méthodes servant à évaluer et analyser les connaissances au sein de votre organisation. Il n’est pas nécessaire d’utiliser toutes les méthodes, vous pouvez décider laquelle convient le mieux à votre contexte. La première est l’inventaire des connaissances.</a:t>
            </a:r>
          </a:p>
          <a:p>
            <a:pPr marL="171450" indent="-171450">
              <a:buFont typeface="Arial" panose="020B0604020202020204" pitchFamily="34" charset="0"/>
              <a:buChar char="•"/>
            </a:pPr>
            <a:r>
              <a:rPr lang="fr-CA" noProof="0" dirty="0"/>
              <a:t>Comment... : il y a des exemples d’inventaires des connaissances en ligne (voir les ressources du Module 3).</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24</a:t>
            </a:fld>
            <a:endParaRPr lang="fr-CA"/>
          </a:p>
        </p:txBody>
      </p:sp>
    </p:spTree>
    <p:extLst>
      <p:ext uri="{BB962C8B-B14F-4D97-AF65-F5344CB8AC3E}">
        <p14:creationId xmlns:p14="http://schemas.microsoft.com/office/powerpoint/2010/main" val="26701157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pourquoi faire ceci et que voulons-nous déterminer exactement?</a:t>
            </a:r>
          </a:p>
          <a:p>
            <a:pPr marL="171450" indent="-171450">
              <a:buFont typeface="Arial" panose="020B0604020202020204" pitchFamily="34" charset="0"/>
              <a:buChar char="•"/>
            </a:pPr>
            <a:r>
              <a:rPr lang="fr-CA" noProof="0" dirty="0"/>
              <a:t>Le capital : il est important d’inclure tout ce capital dans l’inventaire. Plusieurs organisations n’évaluent que les documents/données et les méthodes, ce qui présente une image restreinte.</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25</a:t>
            </a:fld>
            <a:endParaRPr lang="fr-CA"/>
          </a:p>
        </p:txBody>
      </p:sp>
    </p:spTree>
    <p:extLst>
      <p:ext uri="{BB962C8B-B14F-4D97-AF65-F5344CB8AC3E}">
        <p14:creationId xmlns:p14="http://schemas.microsoft.com/office/powerpoint/2010/main" val="187931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voici une illustration de ce que vous pouvez trouver dans un inventaire des connaissances. </a:t>
            </a:r>
          </a:p>
          <a:p>
            <a:pPr marL="171450" indent="-171450">
              <a:buFont typeface="Arial" panose="020B0604020202020204" pitchFamily="34" charset="0"/>
              <a:buChar char="•"/>
            </a:pPr>
            <a:r>
              <a:rPr lang="fr-CA" noProof="0" dirty="0"/>
              <a:t>À gauche, vous voyez les différents types de connaissances que nous évaluons. La colonne de droite comporte les éléments que nous souhaitons identifier/obtenir à l’aide de l’inventaire des connaissances.</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26</a:t>
            </a:fld>
            <a:endParaRPr lang="fr-CA"/>
          </a:p>
        </p:txBody>
      </p:sp>
    </p:spTree>
    <p:extLst>
      <p:ext uri="{BB962C8B-B14F-4D97-AF65-F5344CB8AC3E}">
        <p14:creationId xmlns:p14="http://schemas.microsoft.com/office/powerpoint/2010/main" val="20697980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la deuxième méthode que nous allons examiner est l’analyse des réseaux sociaux.</a:t>
            </a:r>
          </a:p>
          <a:p>
            <a:pPr marL="171450" indent="-171450">
              <a:buFont typeface="Arial" panose="020B0604020202020204" pitchFamily="34" charset="0"/>
              <a:buChar char="•"/>
            </a:pPr>
            <a:r>
              <a:rPr lang="fr-CA" noProof="0" dirty="0"/>
              <a:t>Comment... : comme vous le voyez, cette méthode utilise également un questionnaire. Vous trouverez un exemple dans les ressources du Module 3.</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27</a:t>
            </a:fld>
            <a:endParaRPr lang="fr-CA"/>
          </a:p>
        </p:txBody>
      </p:sp>
    </p:spTree>
    <p:extLst>
      <p:ext uri="{BB962C8B-B14F-4D97-AF65-F5344CB8AC3E}">
        <p14:creationId xmlns:p14="http://schemas.microsoft.com/office/powerpoint/2010/main" val="477587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pourquoi utiliser cette méthode?</a:t>
            </a:r>
          </a:p>
          <a:p>
            <a:pPr marL="171450" indent="-171450">
              <a:buFont typeface="Arial" panose="020B0604020202020204" pitchFamily="34" charset="0"/>
              <a:buChar char="•"/>
            </a:pPr>
            <a:r>
              <a:rPr lang="fr-CA" noProof="0" dirty="0"/>
              <a:t>Par exemple, l’utilisation de l’analyse des réseaux sociaux révèle l’identité des «connecteurs», comme vous le verrez dans l’illustration de la prochaine diapositive.</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28</a:t>
            </a:fld>
            <a:endParaRPr lang="fr-CA"/>
          </a:p>
        </p:txBody>
      </p:sp>
    </p:spTree>
    <p:extLst>
      <p:ext uri="{BB962C8B-B14F-4D97-AF65-F5344CB8AC3E}">
        <p14:creationId xmlns:p14="http://schemas.microsoft.com/office/powerpoint/2010/main" val="1068989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CA" u="sng" noProof="0" dirty="0"/>
              <a:t>Notes pour le formateur</a:t>
            </a:r>
          </a:p>
          <a:p>
            <a:pPr marL="171450" indent="-171450" eaLnBrk="1" hangingPunct="1">
              <a:spcBef>
                <a:spcPct val="0"/>
              </a:spcBef>
              <a:buFont typeface="Arial" panose="020B0604020202020204" pitchFamily="34" charset="0"/>
              <a:buChar char="•"/>
            </a:pPr>
            <a:r>
              <a:rPr lang="fr-CA" noProof="0" dirty="0"/>
              <a:t>Lien avec la diapositive précédente :... alors, vous pouvez voir, en rouge, les personnes qui sont les connecteurs, reliant différents groupes ensemble. Vous pouvez aussi voir où les gens sont plus isolés. Il y a des raisons qui expliquent ceci et il est intéressant de les analyser. </a:t>
            </a:r>
            <a:endParaRPr lang="fr-CA" altLang="en-US" noProof="0" dirty="0"/>
          </a:p>
          <a:p>
            <a:pPr marL="171450" indent="-171450" eaLnBrk="1" hangingPunct="1">
              <a:spcBef>
                <a:spcPct val="0"/>
              </a:spcBef>
              <a:buFont typeface="Arial" panose="020B0604020202020204" pitchFamily="34" charset="0"/>
              <a:buChar char="•"/>
            </a:pPr>
            <a:r>
              <a:rPr lang="fr-CA" altLang="en-US" noProof="0" dirty="0"/>
              <a:t>Des logiciels d’ARS sont disponibles en ligne pour créer des illustrations comme celle-ci (voir les ressources du Module 3).</a:t>
            </a:r>
          </a:p>
        </p:txBody>
      </p:sp>
      <p:sp>
        <p:nvSpPr>
          <p:cNvPr id="5427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3C01EAF3-178B-4DB3-8F5E-EDC341432C7C}" type="slidenum">
              <a:rPr lang="en-CA" altLang="en-US" smtClean="0">
                <a:latin typeface="Calibri" pitchFamily="34" charset="0"/>
              </a:rPr>
              <a:pPr fontAlgn="base">
                <a:spcBef>
                  <a:spcPct val="0"/>
                </a:spcBef>
                <a:spcAft>
                  <a:spcPct val="0"/>
                </a:spcAft>
                <a:defRPr/>
              </a:pPr>
              <a:t>29</a:t>
            </a:fld>
            <a:endParaRPr lang="fr-CA" altLang="en-US" dirty="0">
              <a:latin typeface="Calibri"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la troisième méthode que l’on peut utiliser pour élaborer une stratégie de la GC est l’analyse de la GC.</a:t>
            </a:r>
          </a:p>
          <a:p>
            <a:pPr marL="171450" indent="-171450">
              <a:buFont typeface="Arial" panose="020B0604020202020204" pitchFamily="34" charset="0"/>
              <a:buChar char="•"/>
            </a:pPr>
            <a:r>
              <a:rPr lang="fr-CA" noProof="0" dirty="0"/>
              <a:t>Le logiciel est aussi disponible en ligne dans le site du CTA (voir les ressources du Module 3).</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30</a:t>
            </a:fld>
            <a:endParaRPr lang="fr-CA"/>
          </a:p>
        </p:txBody>
      </p:sp>
    </p:spTree>
    <p:extLst>
      <p:ext uri="{BB962C8B-B14F-4D97-AF65-F5344CB8AC3E}">
        <p14:creationId xmlns:p14="http://schemas.microsoft.com/office/powerpoint/2010/main" val="25332119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plus précisément, l’analyse de la GC... </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31</a:t>
            </a:fld>
            <a:endParaRPr lang="fr-CA"/>
          </a:p>
        </p:txBody>
      </p:sp>
    </p:spTree>
    <p:extLst>
      <p:ext uri="{BB962C8B-B14F-4D97-AF65-F5344CB8AC3E}">
        <p14:creationId xmlns:p14="http://schemas.microsoft.com/office/powerpoint/2010/main" val="26172560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CA" u="sng" noProof="0" dirty="0"/>
              <a:t>Notes pour le formateur</a:t>
            </a:r>
          </a:p>
          <a:p>
            <a:pPr marL="171450" indent="-171450" eaLnBrk="1" hangingPunct="1">
              <a:spcBef>
                <a:spcPct val="0"/>
              </a:spcBef>
              <a:buFont typeface="Arial" panose="020B0604020202020204" pitchFamily="34" charset="0"/>
              <a:buChar char="•"/>
            </a:pPr>
            <a:r>
              <a:rPr lang="fr-CA" noProof="0" dirty="0"/>
              <a:t>Lien avec la diapositive précédente : v</a:t>
            </a:r>
            <a:r>
              <a:rPr lang="fr-CA" altLang="en-US" noProof="0" dirty="0"/>
              <a:t>oici une illustration de l’analyse de la GC du CTA, avec les différents éléments. </a:t>
            </a:r>
          </a:p>
          <a:p>
            <a:pPr marL="171450" indent="-171450" eaLnBrk="1" hangingPunct="1">
              <a:spcBef>
                <a:spcPct val="0"/>
              </a:spcBef>
              <a:buFont typeface="Arial" panose="020B0604020202020204" pitchFamily="34" charset="0"/>
              <a:buChar char="•"/>
            </a:pPr>
            <a:r>
              <a:rPr lang="fr-CA" altLang="en-US" baseline="0" noProof="0" dirty="0"/>
              <a:t>Celle de droite est une représentation visuelle d’une analyse de la GC complétée.</a:t>
            </a:r>
            <a:r>
              <a:rPr lang="en-CA" altLang="en-US" baseline="0" dirty="0"/>
              <a:t> </a:t>
            </a:r>
            <a:endParaRPr lang="fr-CA" altLang="en-US" dirty="0"/>
          </a:p>
        </p:txBody>
      </p:sp>
      <p:sp>
        <p:nvSpPr>
          <p:cNvPr id="5530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F83F825A-BBFF-48CC-B97D-C88C2EF5C448}" type="slidenum">
              <a:rPr lang="en-CA" altLang="en-US" smtClean="0">
                <a:latin typeface="Calibri" pitchFamily="34" charset="0"/>
              </a:rPr>
              <a:pPr fontAlgn="base">
                <a:spcBef>
                  <a:spcPct val="0"/>
                </a:spcBef>
                <a:spcAft>
                  <a:spcPct val="0"/>
                </a:spcAft>
                <a:defRPr/>
              </a:pPr>
              <a:t>32</a:t>
            </a:fld>
            <a:endParaRPr lang="fr-CA" altLang="en-US" dirty="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à quoi ressemble un document de stratégie de la GC? Les documents de stratégie de la GC comportent différents contenus, mais ils sont habituellement présentés sous un format similaire qui inclut les éléments suivants.</a:t>
            </a:r>
          </a:p>
          <a:p>
            <a:pPr marL="171450" indent="-171450">
              <a:buFont typeface="Arial" panose="020B0604020202020204" pitchFamily="34" charset="0"/>
              <a:buChar char="•"/>
            </a:pPr>
            <a:r>
              <a:rPr lang="fr-CA" noProof="0" dirty="0"/>
              <a:t>Définition de la GC : VOTRE propre définition de la GC, celle qui représente le mieux votre contexte et votre travail.</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6</a:t>
            </a:fld>
            <a:endParaRPr lang="fr-CA"/>
          </a:p>
        </p:txBody>
      </p:sp>
    </p:spTree>
    <p:extLst>
      <p:ext uri="{BB962C8B-B14F-4D97-AF65-F5344CB8AC3E}">
        <p14:creationId xmlns:p14="http://schemas.microsoft.com/office/powerpoint/2010/main" val="15303394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Notes pour le formateur</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33</a:t>
            </a:fld>
            <a:endParaRPr lang="fr-CA"/>
          </a:p>
        </p:txBody>
      </p:sp>
    </p:spTree>
    <p:extLst>
      <p:ext uri="{BB962C8B-B14F-4D97-AF65-F5344CB8AC3E}">
        <p14:creationId xmlns:p14="http://schemas.microsoft.com/office/powerpoint/2010/main" val="16373724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Notes pour le formateur</a:t>
            </a:r>
          </a:p>
          <a:p>
            <a:endParaRPr lang="fr-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34</a:t>
            </a:fld>
            <a:endParaRPr lang="fr-CA"/>
          </a:p>
        </p:txBody>
      </p:sp>
    </p:spTree>
    <p:extLst>
      <p:ext uri="{BB962C8B-B14F-4D97-AF65-F5344CB8AC3E}">
        <p14:creationId xmlns:p14="http://schemas.microsoft.com/office/powerpoint/2010/main" val="11019313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Notes pour le formateur</a:t>
            </a:r>
          </a:p>
          <a:p>
            <a:endParaRPr lang="fr-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35</a:t>
            </a:fld>
            <a:endParaRPr lang="fr-CA"/>
          </a:p>
        </p:txBody>
      </p:sp>
    </p:spTree>
    <p:extLst>
      <p:ext uri="{BB962C8B-B14F-4D97-AF65-F5344CB8AC3E}">
        <p14:creationId xmlns:p14="http://schemas.microsoft.com/office/powerpoint/2010/main" val="39762321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Notes pour le formateur</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36</a:t>
            </a:fld>
            <a:endParaRPr lang="fr-CA"/>
          </a:p>
        </p:txBody>
      </p:sp>
    </p:spTree>
    <p:extLst>
      <p:ext uri="{BB962C8B-B14F-4D97-AF65-F5344CB8AC3E}">
        <p14:creationId xmlns:p14="http://schemas.microsoft.com/office/powerpoint/2010/main" val="22519814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CA" u="sng" noProof="0" dirty="0"/>
              <a:t>Notes pour le formateur</a:t>
            </a:r>
            <a:endParaRPr lang="fr-CA" altLang="en-US" noProof="0" dirty="0"/>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fr-CA" noProof="0" dirty="0"/>
              <a:t>Lien avec la diapositive précédente :... dans le but d’essayer l’analyse de la GC, nous allons réaliser un exercice à l’aide du questionnaire individuel (vous remarquerez les similitudes avec le questionnaire organisationnel qui se trouve en ligne).</a:t>
            </a:r>
          </a:p>
          <a:p>
            <a:pPr marL="171450" indent="-171450" eaLnBrk="1" hangingPunct="1">
              <a:spcBef>
                <a:spcPct val="0"/>
              </a:spcBef>
              <a:buFont typeface="Arial" panose="020B0604020202020204" pitchFamily="34" charset="0"/>
              <a:buChar char="•"/>
            </a:pPr>
            <a:r>
              <a:rPr lang="fr-CA" altLang="en-US" noProof="0" dirty="0"/>
              <a:t>Voir les notes de l’exercice du Module 3</a:t>
            </a:r>
          </a:p>
        </p:txBody>
      </p:sp>
      <p:sp>
        <p:nvSpPr>
          <p:cNvPr id="5632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322271B1-21AB-469B-B332-FDF3DFC1502C}" type="slidenum">
              <a:rPr lang="en-CA" altLang="en-US" smtClean="0">
                <a:latin typeface="Calibri" pitchFamily="34" charset="0"/>
              </a:rPr>
              <a:pPr fontAlgn="base">
                <a:spcBef>
                  <a:spcPct val="0"/>
                </a:spcBef>
                <a:spcAft>
                  <a:spcPct val="0"/>
                </a:spcAft>
                <a:defRPr/>
              </a:pPr>
              <a:t>37</a:t>
            </a:fld>
            <a:endParaRPr lang="fr-CA" altLang="en-US">
              <a:latin typeface="Calibri"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38</a:t>
            </a:fld>
            <a:endParaRPr lang="fr-CA"/>
          </a:p>
        </p:txBody>
      </p:sp>
    </p:spTree>
    <p:extLst>
      <p:ext uri="{BB962C8B-B14F-4D97-AF65-F5344CB8AC3E}">
        <p14:creationId xmlns:p14="http://schemas.microsoft.com/office/powerpoint/2010/main" val="12986025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B77FC-DA7D-431F-A49C-5F2B358B3CF4}" type="slidenum">
              <a:rPr lang="en-CA" smtClean="0"/>
              <a:t>39</a:t>
            </a:fld>
            <a:endParaRPr lang="fr-CA"/>
          </a:p>
        </p:txBody>
      </p:sp>
    </p:spTree>
    <p:extLst>
      <p:ext uri="{BB962C8B-B14F-4D97-AF65-F5344CB8AC3E}">
        <p14:creationId xmlns:p14="http://schemas.microsoft.com/office/powerpoint/2010/main" val="1473756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CA" u="sng" noProof="0" dirty="0"/>
              <a:t>Notes pour le formateur</a:t>
            </a:r>
          </a:p>
          <a:p>
            <a:pPr marL="171450" indent="-171450" eaLnBrk="1" hangingPunct="1">
              <a:spcBef>
                <a:spcPct val="0"/>
              </a:spcBef>
              <a:buFont typeface="Arial" panose="020B0604020202020204" pitchFamily="34" charset="0"/>
              <a:buChar char="•"/>
            </a:pPr>
            <a:r>
              <a:rPr lang="fr-CA" noProof="0" dirty="0"/>
              <a:t>Lien avec la diapositive précédente :... maintenant que vous connaissez le contenu d’un document de stratégie de la GC, vous vous demandez peut-être si vous en avez vraiment besoin.</a:t>
            </a:r>
            <a:endParaRPr lang="fr-CA" altLang="en-US" u="none" noProof="0" dirty="0"/>
          </a:p>
          <a:p>
            <a:pPr marL="171450" indent="-171450" eaLnBrk="1" hangingPunct="1">
              <a:spcBef>
                <a:spcPct val="0"/>
              </a:spcBef>
              <a:buFont typeface="Arial" panose="020B0604020202020204" pitchFamily="34" charset="0"/>
              <a:buChar char="•"/>
            </a:pPr>
            <a:r>
              <a:rPr lang="fr-CA" altLang="en-US" u="none" noProof="0"/>
              <a:t>Autre potentialité</a:t>
            </a:r>
            <a:r>
              <a:rPr lang="fr-CA" altLang="en-US" noProof="0" dirty="0"/>
              <a:t> : exemple de «Plonge dans le bain!» : en 2006, la FAO ne voulait pas immédiatement entamer un processus de stratégie de la GC, préférant plutôt se pencher sur trois domaines des connaissances, qu’elle appelait les «piliers» (réseaux des connaissances, les bonnes pratiques et </a:t>
            </a:r>
            <a:r>
              <a:rPr lang="fr-CA" altLang="en-US" noProof="0" dirty="0" err="1"/>
              <a:t>Ask</a:t>
            </a:r>
            <a:r>
              <a:rPr lang="fr-CA" altLang="en-US" noProof="0" dirty="0"/>
              <a:t> FAO). Leur idée était de travailler sur les objectifs les plus faciles à atteindre, de travailler de façon ciblée et d’obtenir des résultats avant de se lancer dans un processus de stratégie</a:t>
            </a:r>
            <a:r>
              <a:rPr lang="fr-CA" noProof="0" dirty="0"/>
              <a:t> de la GC.</a:t>
            </a:r>
          </a:p>
        </p:txBody>
      </p:sp>
      <p:sp>
        <p:nvSpPr>
          <p:cNvPr id="491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B4577B6A-48B6-46B0-A98C-AFA3A811F666}" type="slidenum">
              <a:rPr lang="en-CA" altLang="en-US" smtClean="0">
                <a:latin typeface="Calibri" pitchFamily="34" charset="0"/>
              </a:rPr>
              <a:pPr fontAlgn="base">
                <a:spcBef>
                  <a:spcPct val="0"/>
                </a:spcBef>
                <a:spcAft>
                  <a:spcPct val="0"/>
                </a:spcAft>
                <a:defRPr/>
              </a:pPr>
              <a:t>7</a:t>
            </a:fld>
            <a:endParaRPr lang="fr-CA" altLang="en-US">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CA" u="sng" noProof="0" dirty="0"/>
              <a:t>Notes pour le formateur</a:t>
            </a:r>
          </a:p>
          <a:p>
            <a:pPr marL="171450" indent="-171450" eaLnBrk="1" hangingPunct="1">
              <a:spcBef>
                <a:spcPct val="0"/>
              </a:spcBef>
              <a:buFont typeface="Arial" panose="020B0604020202020204" pitchFamily="34" charset="0"/>
              <a:buChar char="•"/>
            </a:pPr>
            <a:r>
              <a:rPr lang="fr-CA" noProof="0" dirty="0"/>
              <a:t>Lien avec la diapositive précédente :... il s’agissait d’une décision stratégique de la part de la FAO basée sur les objectifs organisationnels à l’époque. </a:t>
            </a:r>
          </a:p>
          <a:p>
            <a:pPr marL="171450" indent="-171450" eaLnBrk="1" hangingPunct="1">
              <a:spcBef>
                <a:spcPct val="0"/>
              </a:spcBef>
              <a:buFont typeface="Arial" panose="020B0604020202020204" pitchFamily="34" charset="0"/>
              <a:buChar char="•"/>
            </a:pPr>
            <a:r>
              <a:rPr lang="fr-CA" altLang="en-US" noProof="0" dirty="0"/>
              <a:t>Ce lien constitue l’élément le plus important, la GC ne peut pas être effectuée en vase clos. Les initiatives de GC doivent être réalisées en soutien aux objectifs stratégiques de l’organisation. </a:t>
            </a:r>
          </a:p>
        </p:txBody>
      </p:sp>
      <p:sp>
        <p:nvSpPr>
          <p:cNvPr id="5120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42CF8CEB-C943-4041-91FF-4D3F9521E573}" type="slidenum">
              <a:rPr lang="en-CA" altLang="en-US" smtClean="0">
                <a:latin typeface="Calibri" pitchFamily="34" charset="0"/>
              </a:rPr>
              <a:pPr fontAlgn="base">
                <a:spcBef>
                  <a:spcPct val="0"/>
                </a:spcBef>
                <a:spcAft>
                  <a:spcPct val="0"/>
                </a:spcAft>
                <a:defRPr/>
              </a:pPr>
              <a:t>8</a:t>
            </a:fld>
            <a:endParaRPr lang="fr-CA" altLang="en-US">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voici trois exemples démontrant l’éventail des stratégies de la GC possibles en fonction des objectifs et des priorités organisationnelles. Le premier provient du FIDA. </a:t>
            </a:r>
          </a:p>
          <a:p>
            <a:pPr marL="171450" indent="-171450">
              <a:buFont typeface="Arial" panose="020B0604020202020204" pitchFamily="34" charset="0"/>
              <a:buChar char="•"/>
            </a:pPr>
            <a:r>
              <a:rPr lang="fr-CA" noProof="0" dirty="0"/>
              <a:t>Commencez par le haut, avec l’objectif général, puis descendez aux trois objectifs stratégiques (vous pouvez les lire à haute voix). Ensuite, mentionnez les 6 domaines stratégiques de résultats et les activités; vous n’avez pas besoin de les lire</a:t>
            </a:r>
            <a:r>
              <a:rPr dirty="0"/>
              <a:t>.</a:t>
            </a:r>
            <a:endParaRPr lang="fr-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9</a:t>
            </a:fld>
            <a:endParaRPr lang="fr-CA"/>
          </a:p>
        </p:txBody>
      </p:sp>
    </p:spTree>
    <p:extLst>
      <p:ext uri="{BB962C8B-B14F-4D97-AF65-F5344CB8AC3E}">
        <p14:creationId xmlns:p14="http://schemas.microsoft.com/office/powerpoint/2010/main" val="527075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au formateur</a:t>
            </a:r>
          </a:p>
          <a:p>
            <a:pPr marL="171450" indent="-171450">
              <a:buFont typeface="Arial" panose="020B0604020202020204" pitchFamily="34" charset="0"/>
              <a:buChar char="•"/>
            </a:pPr>
            <a:r>
              <a:rPr lang="fr-CA" noProof="0" dirty="0"/>
              <a:t>Lien avec la diapositive précédente :... le deuxième exemple nous vient du PNUD.</a:t>
            </a:r>
          </a:p>
          <a:p>
            <a:pPr marL="171450" indent="-171450">
              <a:buFont typeface="Arial" panose="020B0604020202020204" pitchFamily="34" charset="0"/>
              <a:buChar char="•"/>
            </a:pPr>
            <a:r>
              <a:rPr lang="fr-CA" noProof="0" dirty="0"/>
              <a:t>Le cadre du PNUD est basé sur les objectifs stratégiques de l’organisation. Ils ont établi 6 priorités relativement à la GC (vous pouvez les lire), en fonction desquelles ils réalisent des activités et posent des actions. </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10</a:t>
            </a:fld>
            <a:endParaRPr lang="fr-CA" dirty="0"/>
          </a:p>
        </p:txBody>
      </p:sp>
    </p:spTree>
    <p:extLst>
      <p:ext uri="{BB962C8B-B14F-4D97-AF65-F5344CB8AC3E}">
        <p14:creationId xmlns:p14="http://schemas.microsoft.com/office/powerpoint/2010/main" val="3792632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CA" u="sng" noProof="0" dirty="0"/>
              <a:t>Notes pour le formateur</a:t>
            </a:r>
          </a:p>
          <a:p>
            <a:pPr marL="171450" indent="-171450" eaLnBrk="1" hangingPunct="1">
              <a:spcBef>
                <a:spcPct val="0"/>
              </a:spcBef>
              <a:buFont typeface="Arial" panose="020B0604020202020204" pitchFamily="34" charset="0"/>
              <a:buChar char="•"/>
            </a:pPr>
            <a:r>
              <a:rPr lang="fr-CA" noProof="0" dirty="0"/>
              <a:t>Lien avec la diapositive précédente :... le dernier exemple provient du CIAT (un des centres du GCRAI).</a:t>
            </a:r>
            <a:endParaRPr lang="fr-CA" altLang="en-US" noProof="0" dirty="0"/>
          </a:p>
          <a:p>
            <a:pPr marL="171450" indent="-171450" eaLnBrk="1" hangingPunct="1">
              <a:spcBef>
                <a:spcPct val="0"/>
              </a:spcBef>
              <a:buFont typeface="Arial" panose="020B0604020202020204" pitchFamily="34" charset="0"/>
              <a:buChar char="•"/>
            </a:pPr>
            <a:r>
              <a:rPr lang="fr-CA" altLang="en-US" noProof="0" dirty="0"/>
              <a:t>Le cadre du CIAT est basé sur un canevas de théorie du changement, où ils commencent par l’impact qu’ils veulent atteindre au centre, ainsi que par les résultats qu’ils souhaitent obtenir. À partir de ceux-ci découlent les activités, les actions, les produits, les méthodes et les outils.</a:t>
            </a:r>
          </a:p>
        </p:txBody>
      </p:sp>
      <p:sp>
        <p:nvSpPr>
          <p:cNvPr id="5018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EB15E6DD-57BD-47DB-BEE4-1188A5EEA5B8}" type="slidenum">
              <a:rPr lang="en-CA" altLang="en-US" smtClean="0">
                <a:latin typeface="Calibri" pitchFamily="34" charset="0"/>
              </a:rPr>
              <a:pPr fontAlgn="base">
                <a:spcBef>
                  <a:spcPct val="0"/>
                </a:spcBef>
                <a:spcAft>
                  <a:spcPct val="0"/>
                </a:spcAft>
                <a:defRPr/>
              </a:pPr>
              <a:t>11</a:t>
            </a:fld>
            <a:endParaRPr lang="fr-CA" altLang="en-US">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alors, commençons à réfléchir concrètement à la manière dont ceci s’applique à notre contexte.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Voir les notes de l’exercice du Module 3.</a:t>
            </a:r>
          </a:p>
          <a:p>
            <a:pPr eaLnBrk="1" hangingPunct="1">
              <a:spcBef>
                <a:spcPct val="0"/>
              </a:spcBef>
            </a:pPr>
            <a:endParaRPr lang="fr-CA" altLang="en-US" dirty="0"/>
          </a:p>
        </p:txBody>
      </p:sp>
      <p:sp>
        <p:nvSpPr>
          <p:cNvPr id="5325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8F283985-98A1-4067-99CA-3848FCE10D0D}" type="slidenum">
              <a:rPr lang="en-CA" altLang="en-US" smtClean="0">
                <a:latin typeface="Calibri" pitchFamily="34" charset="0"/>
              </a:rPr>
              <a:pPr fontAlgn="base">
                <a:spcBef>
                  <a:spcPct val="0"/>
                </a:spcBef>
                <a:spcAft>
                  <a:spcPct val="0"/>
                </a:spcAft>
                <a:defRPr/>
              </a:pPr>
              <a:t>12</a:t>
            </a:fld>
            <a:endParaRPr lang="fr-CA" altLang="en-US">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6" name="Date Placeholder 6"/>
          <p:cNvSpPr>
            <a:spLocks noGrp="1"/>
          </p:cNvSpPr>
          <p:nvPr>
            <p:ph type="dt" sz="half" idx="10"/>
          </p:nvPr>
        </p:nvSpPr>
        <p:spPr/>
        <p:txBody>
          <a:bodyPr/>
          <a:lstStyle>
            <a:lvl1pPr>
              <a:defRPr/>
            </a:lvl1pPr>
            <a:extLst/>
          </a:lstStyle>
          <a:p>
            <a:pPr>
              <a:defRPr/>
            </a:pPr>
            <a:fld id="{1D00B8CE-8035-432F-BF64-1D1D4CC229A8}" type="datetimeFigureOut">
              <a:rPr lang="en-CA"/>
              <a:pPr>
                <a:defRPr/>
              </a:pPr>
              <a:t>2019-08-28</a:t>
            </a:fld>
            <a:endParaRPr lang="en-CA"/>
          </a:p>
        </p:txBody>
      </p:sp>
      <p:sp>
        <p:nvSpPr>
          <p:cNvPr id="7" name="Footer Placeholder 19"/>
          <p:cNvSpPr>
            <a:spLocks noGrp="1"/>
          </p:cNvSpPr>
          <p:nvPr>
            <p:ph type="ftr" sz="quarter" idx="11"/>
          </p:nvPr>
        </p:nvSpPr>
        <p:spPr/>
        <p:txBody>
          <a:bodyPr/>
          <a:lstStyle>
            <a:lvl1pPr>
              <a:defRPr/>
            </a:lvl1pPr>
            <a:extLst/>
          </a:lstStyle>
          <a:p>
            <a:pPr>
              <a:defRPr/>
            </a:pPr>
            <a:endParaRPr lang="en-CA"/>
          </a:p>
        </p:txBody>
      </p:sp>
      <p:sp>
        <p:nvSpPr>
          <p:cNvPr id="8" name="Slide Number Placeholder 9"/>
          <p:cNvSpPr>
            <a:spLocks noGrp="1"/>
          </p:cNvSpPr>
          <p:nvPr>
            <p:ph type="sldNum" sz="quarter" idx="12"/>
          </p:nvPr>
        </p:nvSpPr>
        <p:spPr/>
        <p:txBody>
          <a:bodyPr/>
          <a:lstStyle>
            <a:lvl1pPr>
              <a:defRPr/>
            </a:lvl1pPr>
            <a:extLst/>
          </a:lstStyle>
          <a:p>
            <a:pPr>
              <a:defRPr/>
            </a:pPr>
            <a:fld id="{1194897D-889B-4CC9-A97E-963482DC524D}" type="slidenum">
              <a:rPr lang="en-CA"/>
              <a:pPr>
                <a:defRPr/>
              </a:pPr>
              <a:t>‹#›</a:t>
            </a:fld>
            <a:endParaRPr lang="en-CA"/>
          </a:p>
        </p:txBody>
      </p:sp>
    </p:spTree>
    <p:extLst>
      <p:ext uri="{BB962C8B-B14F-4D97-AF65-F5344CB8AC3E}">
        <p14:creationId xmlns:p14="http://schemas.microsoft.com/office/powerpoint/2010/main" val="473195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D2B8011C-FB1C-428D-98C2-055CE7B382E0}" type="datetimeFigureOut">
              <a:rPr lang="en-CA"/>
              <a:pPr>
                <a:defRPr/>
              </a:pPr>
              <a:t>2019-08-28</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54EF9F1E-E768-44DE-B376-EF3355807ADD}" type="slidenum">
              <a:rPr lang="en-CA"/>
              <a:pPr>
                <a:defRPr/>
              </a:pPr>
              <a:t>‹#›</a:t>
            </a:fld>
            <a:endParaRPr lang="en-CA"/>
          </a:p>
        </p:txBody>
      </p:sp>
    </p:spTree>
    <p:extLst>
      <p:ext uri="{BB962C8B-B14F-4D97-AF65-F5344CB8AC3E}">
        <p14:creationId xmlns:p14="http://schemas.microsoft.com/office/powerpoint/2010/main" val="577942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57DAD249-F9D1-4291-88B7-1596C59B2DC7}" type="datetimeFigureOut">
              <a:rPr lang="en-CA"/>
              <a:pPr>
                <a:defRPr/>
              </a:pPr>
              <a:t>2019-08-28</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CFECD054-9211-4736-A5D5-BB64205BA4A0}" type="slidenum">
              <a:rPr lang="en-CA"/>
              <a:pPr>
                <a:defRPr/>
              </a:pPr>
              <a:t>‹#›</a:t>
            </a:fld>
            <a:endParaRPr lang="en-CA"/>
          </a:p>
        </p:txBody>
      </p:sp>
    </p:spTree>
    <p:extLst>
      <p:ext uri="{BB962C8B-B14F-4D97-AF65-F5344CB8AC3E}">
        <p14:creationId xmlns:p14="http://schemas.microsoft.com/office/powerpoint/2010/main" val="643207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DD5C86EC-8DA5-43C5-85FE-07DF81EDA12F}" type="datetimeFigureOut">
              <a:rPr lang="en-CA"/>
              <a:pPr>
                <a:defRPr/>
              </a:pPr>
              <a:t>2019-08-28</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AC17FC32-61DA-4E81-847B-963CEA9295FA}" type="slidenum">
              <a:rPr lang="en-CA"/>
              <a:pPr>
                <a:defRPr/>
              </a:pPr>
              <a:t>‹#›</a:t>
            </a:fld>
            <a:endParaRPr lang="en-CA"/>
          </a:p>
        </p:txBody>
      </p:sp>
    </p:spTree>
    <p:extLst>
      <p:ext uri="{BB962C8B-B14F-4D97-AF65-F5344CB8AC3E}">
        <p14:creationId xmlns:p14="http://schemas.microsoft.com/office/powerpoint/2010/main" val="129395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BB195220-CDA4-4EBB-941A-F116D564C325}" type="datetimeFigureOut">
              <a:rPr lang="en-CA"/>
              <a:pPr>
                <a:defRPr/>
              </a:pPr>
              <a:t>2019-08-28</a:t>
            </a:fld>
            <a:endParaRPr lang="en-CA"/>
          </a:p>
        </p:txBody>
      </p:sp>
      <p:sp>
        <p:nvSpPr>
          <p:cNvPr id="9" name="Footer Placeholder 4"/>
          <p:cNvSpPr>
            <a:spLocks noGrp="1"/>
          </p:cNvSpPr>
          <p:nvPr>
            <p:ph type="ftr" sz="quarter" idx="11"/>
          </p:nvPr>
        </p:nvSpPr>
        <p:spPr/>
        <p:txBody>
          <a:bodyPr/>
          <a:lstStyle>
            <a:lvl1pPr>
              <a:defRPr/>
            </a:lvl1pPr>
            <a:extLst/>
          </a:lstStyle>
          <a:p>
            <a:pPr>
              <a:defRPr/>
            </a:pPr>
            <a:endParaRPr lang="en-CA"/>
          </a:p>
        </p:txBody>
      </p:sp>
      <p:sp>
        <p:nvSpPr>
          <p:cNvPr id="10" name="Slide Number Placeholder 5"/>
          <p:cNvSpPr>
            <a:spLocks noGrp="1"/>
          </p:cNvSpPr>
          <p:nvPr>
            <p:ph type="sldNum" sz="quarter" idx="12"/>
          </p:nvPr>
        </p:nvSpPr>
        <p:spPr/>
        <p:txBody>
          <a:bodyPr/>
          <a:lstStyle>
            <a:lvl1pPr>
              <a:defRPr/>
            </a:lvl1pPr>
            <a:extLst/>
          </a:lstStyle>
          <a:p>
            <a:pPr>
              <a:defRPr/>
            </a:pPr>
            <a:fld id="{242231B3-CEF0-4A5D-BEAC-F3A65E0EDAE5}" type="slidenum">
              <a:rPr lang="en-CA"/>
              <a:pPr>
                <a:defRPr/>
              </a:pPr>
              <a:t>‹#›</a:t>
            </a:fld>
            <a:endParaRPr lang="en-CA"/>
          </a:p>
        </p:txBody>
      </p:sp>
    </p:spTree>
    <p:extLst>
      <p:ext uri="{BB962C8B-B14F-4D97-AF65-F5344CB8AC3E}">
        <p14:creationId xmlns:p14="http://schemas.microsoft.com/office/powerpoint/2010/main" val="4096762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pPr>
              <a:defRPr/>
            </a:pPr>
            <a:fld id="{F2D730EA-21C0-40A8-9583-05816B360735}" type="datetimeFigureOut">
              <a:rPr lang="en-CA"/>
              <a:pPr>
                <a:defRPr/>
              </a:pPr>
              <a:t>2019-08-28</a:t>
            </a:fld>
            <a:endParaRPr lang="en-CA"/>
          </a:p>
        </p:txBody>
      </p:sp>
      <p:sp>
        <p:nvSpPr>
          <p:cNvPr id="6" name="Footer Placeholder 9"/>
          <p:cNvSpPr>
            <a:spLocks noGrp="1"/>
          </p:cNvSpPr>
          <p:nvPr>
            <p:ph type="ftr" sz="quarter" idx="11"/>
          </p:nvPr>
        </p:nvSpPr>
        <p:spPr/>
        <p:txBody>
          <a:bodyPr/>
          <a:lstStyle>
            <a:lvl1pPr>
              <a:defRPr/>
            </a:lvl1pPr>
          </a:lstStyle>
          <a:p>
            <a:pPr>
              <a:defRPr/>
            </a:pPr>
            <a:endParaRPr lang="en-CA"/>
          </a:p>
        </p:txBody>
      </p:sp>
      <p:sp>
        <p:nvSpPr>
          <p:cNvPr id="7" name="Slide Number Placeholder 21"/>
          <p:cNvSpPr>
            <a:spLocks noGrp="1"/>
          </p:cNvSpPr>
          <p:nvPr>
            <p:ph type="sldNum" sz="quarter" idx="12"/>
          </p:nvPr>
        </p:nvSpPr>
        <p:spPr/>
        <p:txBody>
          <a:bodyPr/>
          <a:lstStyle>
            <a:lvl1pPr>
              <a:defRPr/>
            </a:lvl1pPr>
          </a:lstStyle>
          <a:p>
            <a:pPr>
              <a:defRPr/>
            </a:pPr>
            <a:fld id="{A9914640-CBA8-463E-BE2A-737B44DC47D6}" type="slidenum">
              <a:rPr lang="en-CA"/>
              <a:pPr>
                <a:defRPr/>
              </a:pPr>
              <a:t>‹#›</a:t>
            </a:fld>
            <a:endParaRPr lang="en-CA"/>
          </a:p>
        </p:txBody>
      </p:sp>
    </p:spTree>
    <p:extLst>
      <p:ext uri="{BB962C8B-B14F-4D97-AF65-F5344CB8AC3E}">
        <p14:creationId xmlns:p14="http://schemas.microsoft.com/office/powerpoint/2010/main" val="3010392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6CC25827-6F7B-419B-9484-41CBE7C67403}" type="datetimeFigureOut">
              <a:rPr lang="en-CA"/>
              <a:pPr>
                <a:defRPr/>
              </a:pPr>
              <a:t>2019-08-28</a:t>
            </a:fld>
            <a:endParaRPr lang="en-CA"/>
          </a:p>
        </p:txBody>
      </p:sp>
      <p:sp>
        <p:nvSpPr>
          <p:cNvPr id="8" name="Footer Placeholder 7"/>
          <p:cNvSpPr>
            <a:spLocks noGrp="1"/>
          </p:cNvSpPr>
          <p:nvPr>
            <p:ph type="ftr" sz="quarter" idx="11"/>
          </p:nvPr>
        </p:nvSpPr>
        <p:spPr/>
        <p:txBody>
          <a:bodyPr/>
          <a:lstStyle>
            <a:lvl1pPr>
              <a:defRPr/>
            </a:lvl1pPr>
            <a:extLst/>
          </a:lstStyle>
          <a:p>
            <a:pPr>
              <a:defRPr/>
            </a:pPr>
            <a:endParaRPr lang="en-CA"/>
          </a:p>
        </p:txBody>
      </p:sp>
      <p:sp>
        <p:nvSpPr>
          <p:cNvPr id="9" name="Slide Number Placeholder 8"/>
          <p:cNvSpPr>
            <a:spLocks noGrp="1"/>
          </p:cNvSpPr>
          <p:nvPr>
            <p:ph type="sldNum" sz="quarter" idx="12"/>
          </p:nvPr>
        </p:nvSpPr>
        <p:spPr/>
        <p:txBody>
          <a:bodyPr/>
          <a:lstStyle>
            <a:lvl1pPr>
              <a:defRPr/>
            </a:lvl1pPr>
            <a:extLst/>
          </a:lstStyle>
          <a:p>
            <a:pPr>
              <a:defRPr/>
            </a:pPr>
            <a:fld id="{638410A5-89EB-4C3B-B61E-604BCD44CB5A}" type="slidenum">
              <a:rPr lang="en-CA"/>
              <a:pPr>
                <a:defRPr/>
              </a:pPr>
              <a:t>‹#›</a:t>
            </a:fld>
            <a:endParaRPr lang="en-CA"/>
          </a:p>
        </p:txBody>
      </p:sp>
    </p:spTree>
    <p:extLst>
      <p:ext uri="{BB962C8B-B14F-4D97-AF65-F5344CB8AC3E}">
        <p14:creationId xmlns:p14="http://schemas.microsoft.com/office/powerpoint/2010/main" val="3252655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pPr>
              <a:defRPr/>
            </a:pPr>
            <a:fld id="{CA99B59C-3E74-4B6F-9398-8215E846B4D3}" type="datetimeFigureOut">
              <a:rPr lang="en-CA"/>
              <a:pPr>
                <a:defRPr/>
              </a:pPr>
              <a:t>2019-08-28</a:t>
            </a:fld>
            <a:endParaRPr lang="en-CA"/>
          </a:p>
        </p:txBody>
      </p:sp>
      <p:sp>
        <p:nvSpPr>
          <p:cNvPr id="4" name="Footer Placeholder 9"/>
          <p:cNvSpPr>
            <a:spLocks noGrp="1"/>
          </p:cNvSpPr>
          <p:nvPr>
            <p:ph type="ftr" sz="quarter" idx="11"/>
          </p:nvPr>
        </p:nvSpPr>
        <p:spPr/>
        <p:txBody>
          <a:bodyPr/>
          <a:lstStyle>
            <a:lvl1pPr>
              <a:defRPr/>
            </a:lvl1pPr>
          </a:lstStyle>
          <a:p>
            <a:pPr>
              <a:defRPr/>
            </a:pPr>
            <a:endParaRPr lang="en-CA"/>
          </a:p>
        </p:txBody>
      </p:sp>
      <p:sp>
        <p:nvSpPr>
          <p:cNvPr id="5" name="Slide Number Placeholder 21"/>
          <p:cNvSpPr>
            <a:spLocks noGrp="1"/>
          </p:cNvSpPr>
          <p:nvPr>
            <p:ph type="sldNum" sz="quarter" idx="12"/>
          </p:nvPr>
        </p:nvSpPr>
        <p:spPr/>
        <p:txBody>
          <a:bodyPr/>
          <a:lstStyle>
            <a:lvl1pPr>
              <a:defRPr/>
            </a:lvl1pPr>
          </a:lstStyle>
          <a:p>
            <a:pPr>
              <a:defRPr/>
            </a:pPr>
            <a:fld id="{F2D03AA5-CE4D-4B79-8545-128810452069}" type="slidenum">
              <a:rPr lang="en-CA"/>
              <a:pPr>
                <a:defRPr/>
              </a:pPr>
              <a:t>‹#›</a:t>
            </a:fld>
            <a:endParaRPr lang="en-CA"/>
          </a:p>
        </p:txBody>
      </p:sp>
    </p:spTree>
    <p:extLst>
      <p:ext uri="{BB962C8B-B14F-4D97-AF65-F5344CB8AC3E}">
        <p14:creationId xmlns:p14="http://schemas.microsoft.com/office/powerpoint/2010/main" val="436708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BE46B8C4-01F7-4D73-9276-C73B836D8D68}" type="datetimeFigureOut">
              <a:rPr lang="en-CA"/>
              <a:pPr>
                <a:defRPr/>
              </a:pPr>
              <a:t>2019-08-28</a:t>
            </a:fld>
            <a:endParaRPr lang="en-CA"/>
          </a:p>
        </p:txBody>
      </p:sp>
      <p:sp>
        <p:nvSpPr>
          <p:cNvPr id="5" name="Footer Placeholder 2"/>
          <p:cNvSpPr>
            <a:spLocks noGrp="1"/>
          </p:cNvSpPr>
          <p:nvPr>
            <p:ph type="ftr" sz="quarter" idx="11"/>
          </p:nvPr>
        </p:nvSpPr>
        <p:spPr/>
        <p:txBody>
          <a:bodyPr/>
          <a:lstStyle>
            <a:lvl1pPr>
              <a:defRPr/>
            </a:lvl1pPr>
            <a:extLst/>
          </a:lstStyle>
          <a:p>
            <a:pPr>
              <a:defRPr/>
            </a:pPr>
            <a:endParaRPr lang="en-CA"/>
          </a:p>
        </p:txBody>
      </p:sp>
      <p:sp>
        <p:nvSpPr>
          <p:cNvPr id="6" name="Slide Number Placeholder 3"/>
          <p:cNvSpPr>
            <a:spLocks noGrp="1"/>
          </p:cNvSpPr>
          <p:nvPr>
            <p:ph type="sldNum" sz="quarter" idx="12"/>
          </p:nvPr>
        </p:nvSpPr>
        <p:spPr/>
        <p:txBody>
          <a:bodyPr/>
          <a:lstStyle>
            <a:lvl1pPr>
              <a:defRPr/>
            </a:lvl1pPr>
            <a:extLst/>
          </a:lstStyle>
          <a:p>
            <a:pPr>
              <a:defRPr/>
            </a:pPr>
            <a:fld id="{9F98FBA7-64A8-41A3-B05E-44BCB04164C7}" type="slidenum">
              <a:rPr lang="en-CA"/>
              <a:pPr>
                <a:defRPr/>
              </a:pPr>
              <a:t>‹#›</a:t>
            </a:fld>
            <a:endParaRPr lang="en-CA"/>
          </a:p>
        </p:txBody>
      </p:sp>
    </p:spTree>
    <p:extLst>
      <p:ext uri="{BB962C8B-B14F-4D97-AF65-F5344CB8AC3E}">
        <p14:creationId xmlns:p14="http://schemas.microsoft.com/office/powerpoint/2010/main" val="1872018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21994F06-0681-4C95-9E2F-F57FC59E6F65}" type="datetimeFigureOut">
              <a:rPr lang="en-CA"/>
              <a:pPr>
                <a:defRPr/>
              </a:pPr>
              <a:t>2019-08-28</a:t>
            </a:fld>
            <a:endParaRPr lang="en-CA"/>
          </a:p>
        </p:txBody>
      </p:sp>
      <p:sp>
        <p:nvSpPr>
          <p:cNvPr id="6" name="Footer Placeholder 5"/>
          <p:cNvSpPr>
            <a:spLocks noGrp="1"/>
          </p:cNvSpPr>
          <p:nvPr>
            <p:ph type="ftr" sz="quarter" idx="11"/>
          </p:nvPr>
        </p:nvSpPr>
        <p:spPr/>
        <p:txBody>
          <a:bodyPr/>
          <a:lstStyle>
            <a:lvl1pPr>
              <a:defRPr/>
            </a:lvl1pPr>
            <a:extLst/>
          </a:lstStyle>
          <a:p>
            <a:pPr>
              <a:defRPr/>
            </a:pPr>
            <a:endParaRPr lang="en-CA"/>
          </a:p>
        </p:txBody>
      </p:sp>
      <p:sp>
        <p:nvSpPr>
          <p:cNvPr id="7" name="Slide Number Placeholder 6"/>
          <p:cNvSpPr>
            <a:spLocks noGrp="1"/>
          </p:cNvSpPr>
          <p:nvPr>
            <p:ph type="sldNum" sz="quarter" idx="12"/>
          </p:nvPr>
        </p:nvSpPr>
        <p:spPr/>
        <p:txBody>
          <a:bodyPr/>
          <a:lstStyle>
            <a:lvl1pPr>
              <a:defRPr/>
            </a:lvl1pPr>
            <a:extLst/>
          </a:lstStyle>
          <a:p>
            <a:pPr>
              <a:defRPr/>
            </a:pPr>
            <a:fld id="{E72A8908-AC48-4F86-8410-963559330D8A}" type="slidenum">
              <a:rPr lang="en-CA"/>
              <a:pPr>
                <a:defRPr/>
              </a:pPr>
              <a:t>‹#›</a:t>
            </a:fld>
            <a:endParaRPr lang="en-CA"/>
          </a:p>
        </p:txBody>
      </p:sp>
    </p:spTree>
    <p:extLst>
      <p:ext uri="{BB962C8B-B14F-4D97-AF65-F5344CB8AC3E}">
        <p14:creationId xmlns:p14="http://schemas.microsoft.com/office/powerpoint/2010/main" val="2023853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a:t>Click to edit Master title style</a:t>
            </a: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5B432D53-BF61-408D-92A0-085F237A726B}" type="datetimeFigureOut">
              <a:rPr lang="en-CA"/>
              <a:pPr>
                <a:defRPr/>
              </a:pPr>
              <a:t>2019-08-28</a:t>
            </a:fld>
            <a:endParaRPr lang="en-CA"/>
          </a:p>
        </p:txBody>
      </p:sp>
      <p:sp>
        <p:nvSpPr>
          <p:cNvPr id="9" name="Footer Placeholder 5"/>
          <p:cNvSpPr>
            <a:spLocks noGrp="1"/>
          </p:cNvSpPr>
          <p:nvPr>
            <p:ph type="ftr" sz="quarter" idx="11"/>
          </p:nvPr>
        </p:nvSpPr>
        <p:spPr/>
        <p:txBody>
          <a:bodyPr/>
          <a:lstStyle>
            <a:lvl1pPr>
              <a:defRPr/>
            </a:lvl1pPr>
            <a:extLst/>
          </a:lstStyle>
          <a:p>
            <a:pPr>
              <a:defRPr/>
            </a:pPr>
            <a:endParaRPr lang="en-CA"/>
          </a:p>
        </p:txBody>
      </p:sp>
      <p:sp>
        <p:nvSpPr>
          <p:cNvPr id="10" name="Slide Number Placeholder 6"/>
          <p:cNvSpPr>
            <a:spLocks noGrp="1"/>
          </p:cNvSpPr>
          <p:nvPr>
            <p:ph type="sldNum" sz="quarter" idx="12"/>
          </p:nvPr>
        </p:nvSpPr>
        <p:spPr/>
        <p:txBody>
          <a:bodyPr/>
          <a:lstStyle>
            <a:lvl1pPr>
              <a:defRPr/>
            </a:lvl1pPr>
            <a:extLst/>
          </a:lstStyle>
          <a:p>
            <a:pPr>
              <a:defRPr/>
            </a:pPr>
            <a:fld id="{90D3248A-CBAB-4B47-A6B3-8BBF08C61B48}" type="slidenum">
              <a:rPr lang="en-CA"/>
              <a:pPr>
                <a:defRPr/>
              </a:pPr>
              <a:t>‹#›</a:t>
            </a:fld>
            <a:endParaRPr lang="en-CA"/>
          </a:p>
        </p:txBody>
      </p:sp>
    </p:spTree>
    <p:extLst>
      <p:ext uri="{BB962C8B-B14F-4D97-AF65-F5344CB8AC3E}">
        <p14:creationId xmlns:p14="http://schemas.microsoft.com/office/powerpoint/2010/main" val="206725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a:t>Click to edit Master title style</a:t>
            </a:r>
          </a:p>
        </p:txBody>
      </p:sp>
      <p:sp>
        <p:nvSpPr>
          <p:cNvPr id="1033" name="Text Placeholder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0D7083FA-A1B8-417D-97A4-E4619BED7A39}" type="datetimeFigureOut">
              <a:rPr lang="en-CA"/>
              <a:pPr>
                <a:defRPr/>
              </a:pPr>
              <a:t>2019-08-28</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n-CA"/>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CF952AD6-06DD-49D1-A488-B080D63A8D9B}" type="slidenum">
              <a:rPr lang="en-CA"/>
              <a:pPr>
                <a:defRPr/>
              </a:pPr>
              <a:t>‹#›</a:t>
            </a:fld>
            <a:endParaRPr lang="en-CA"/>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849" r:id="rId1"/>
    <p:sldLayoutId id="2147483844" r:id="rId2"/>
    <p:sldLayoutId id="2147483850" r:id="rId3"/>
    <p:sldLayoutId id="2147483845" r:id="rId4"/>
    <p:sldLayoutId id="2147483851" r:id="rId5"/>
    <p:sldLayoutId id="2147483846" r:id="rId6"/>
    <p:sldLayoutId id="2147483852" r:id="rId7"/>
    <p:sldLayoutId id="2147483853" r:id="rId8"/>
    <p:sldLayoutId id="2147483854" r:id="rId9"/>
    <p:sldLayoutId id="2147483847" r:id="rId10"/>
    <p:sldLayoutId id="2147483848"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hyperlink" Target="https://hdl.handle.net/10568/76853" TargetMode="External"/><Relationship Id="rId5" Type="http://schemas.openxmlformats.org/officeDocument/2006/relationships/image" Target="../media/image3.jpe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7.pn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8.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9.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10.pn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1.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2.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3.png"/><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14.png"/><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15.png"/><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5.png"/><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16.png"/><Relationship Id="rId5" Type="http://schemas.openxmlformats.org/officeDocument/2006/relationships/notesSlide" Target="../notesSlides/notesSlide19.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17.png"/><Relationship Id="rId5" Type="http://schemas.openxmlformats.org/officeDocument/2006/relationships/notesSlide" Target="../notesSlides/notesSlide20.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18.png"/><Relationship Id="rId5" Type="http://schemas.openxmlformats.org/officeDocument/2006/relationships/notesSlide" Target="../notesSlides/notesSlide23.xml"/><Relationship Id="rId4"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tags" Target="../tags/tag70.xml"/><Relationship Id="rId4"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tags" Target="../tags/tag74.xml"/><Relationship Id="rId5" Type="http://schemas.openxmlformats.org/officeDocument/2006/relationships/image" Target="../media/image19.png"/><Relationship Id="rId4"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tags" Target="../tags/tag78.xml"/><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tags" Target="../tags/tag82.xml"/><Relationship Id="rId7" Type="http://schemas.openxmlformats.org/officeDocument/2006/relationships/image" Target="../media/image21.png"/><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20.png"/><Relationship Id="rId5" Type="http://schemas.openxmlformats.org/officeDocument/2006/relationships/notesSlide" Target="../notesSlides/notesSlide29.xml"/><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tags" Target="../tags/tag90.xml"/><Relationship Id="rId3" Type="http://schemas.openxmlformats.org/officeDocument/2006/relationships/tags" Target="../tags/tag85.xml"/><Relationship Id="rId7" Type="http://schemas.openxmlformats.org/officeDocument/2006/relationships/tags" Target="../tags/tag89.xml"/><Relationship Id="rId12" Type="http://schemas.openxmlformats.org/officeDocument/2006/relationships/comments" Target="../comments/comment1.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image" Target="../media/image22.png"/><Relationship Id="rId5" Type="http://schemas.openxmlformats.org/officeDocument/2006/relationships/tags" Target="../tags/tag87.xml"/><Relationship Id="rId10" Type="http://schemas.openxmlformats.org/officeDocument/2006/relationships/notesSlide" Target="../notesSlides/notesSlide30.xml"/><Relationship Id="rId4" Type="http://schemas.openxmlformats.org/officeDocument/2006/relationships/tags" Target="../tags/tag86.xml"/><Relationship Id="rId9"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notesSlide" Target="../notesSlides/notesSlide31.xml"/><Relationship Id="rId3" Type="http://schemas.openxmlformats.org/officeDocument/2006/relationships/tags" Target="../tags/tag93.xml"/><Relationship Id="rId7" Type="http://schemas.openxmlformats.org/officeDocument/2006/relationships/tags" Target="../tags/tag97.xml"/><Relationship Id="rId12"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tags" Target="../tags/tag96.xml"/><Relationship Id="rId11" Type="http://schemas.openxmlformats.org/officeDocument/2006/relationships/tags" Target="../tags/tag101.xml"/><Relationship Id="rId5" Type="http://schemas.openxmlformats.org/officeDocument/2006/relationships/tags" Target="../tags/tag95.xml"/><Relationship Id="rId15" Type="http://schemas.openxmlformats.org/officeDocument/2006/relationships/comments" Target="../comments/comment2.xml"/><Relationship Id="rId10" Type="http://schemas.openxmlformats.org/officeDocument/2006/relationships/tags" Target="../tags/tag100.xml"/><Relationship Id="rId4" Type="http://schemas.openxmlformats.org/officeDocument/2006/relationships/tags" Target="../tags/tag94.xml"/><Relationship Id="rId9" Type="http://schemas.openxmlformats.org/officeDocument/2006/relationships/tags" Target="../tags/tag99.xml"/><Relationship Id="rId14" Type="http://schemas.openxmlformats.org/officeDocument/2006/relationships/image" Target="../media/image23.png"/></Relationships>
</file>

<file path=ppt/slides/_rels/slide35.xml.rels><?xml version="1.0" encoding="UTF-8" standalone="yes"?>
<Relationships xmlns="http://schemas.openxmlformats.org/package/2006/relationships"><Relationship Id="rId8" Type="http://schemas.openxmlformats.org/officeDocument/2006/relationships/tags" Target="../tags/tag109.xml"/><Relationship Id="rId13" Type="http://schemas.openxmlformats.org/officeDocument/2006/relationships/image" Target="../media/image26.png"/><Relationship Id="rId3" Type="http://schemas.openxmlformats.org/officeDocument/2006/relationships/tags" Target="../tags/tag104.xml"/><Relationship Id="rId7" Type="http://schemas.openxmlformats.org/officeDocument/2006/relationships/tags" Target="../tags/tag108.xml"/><Relationship Id="rId12" Type="http://schemas.openxmlformats.org/officeDocument/2006/relationships/image" Target="../media/image25.png"/><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image" Target="../media/image24.png"/><Relationship Id="rId5" Type="http://schemas.openxmlformats.org/officeDocument/2006/relationships/tags" Target="../tags/tag106.xml"/><Relationship Id="rId10" Type="http://schemas.openxmlformats.org/officeDocument/2006/relationships/notesSlide" Target="../notesSlides/notesSlide32.xml"/><Relationship Id="rId4" Type="http://schemas.openxmlformats.org/officeDocument/2006/relationships/tags" Target="../tags/tag105.xml"/><Relationship Id="rId9" Type="http://schemas.openxmlformats.org/officeDocument/2006/relationships/slideLayout" Target="../slideLayouts/slideLayout2.xml"/><Relationship Id="rId14" Type="http://schemas.openxmlformats.org/officeDocument/2006/relationships/image" Target="../media/image27.png"/></Relationships>
</file>

<file path=ppt/slides/_rels/slide36.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image" Target="../media/image28.png"/><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notesSlide" Target="../notesSlides/notesSlide33.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slideLayout" Target="../slideLayouts/slideLayout2.xml"/><Relationship Id="rId5" Type="http://schemas.openxmlformats.org/officeDocument/2006/relationships/tags" Target="../tags/tag114.xml"/><Relationship Id="rId10" Type="http://schemas.openxmlformats.org/officeDocument/2006/relationships/tags" Target="../tags/tag119.xml"/><Relationship Id="rId4" Type="http://schemas.openxmlformats.org/officeDocument/2006/relationships/tags" Target="../tags/tag113.xml"/><Relationship Id="rId9" Type="http://schemas.openxmlformats.org/officeDocument/2006/relationships/tags" Target="../tags/tag118.xml"/><Relationship Id="rId1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image" Target="../media/image30.png"/><Relationship Id="rId5" Type="http://schemas.openxmlformats.org/officeDocument/2006/relationships/notesSlide" Target="../notesSlides/notesSlide34.xml"/><Relationship Id="rId4"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tags" Target="../tags/tag123.xml"/></Relationships>
</file>

<file path=ppt/slides/_rels/slide39.xml.rels><?xml version="1.0" encoding="UTF-8" standalone="yes"?>
<Relationships xmlns="http://schemas.openxmlformats.org/package/2006/relationships"><Relationship Id="rId3" Type="http://schemas.openxmlformats.org/officeDocument/2006/relationships/hyperlink" Target="http://www.cta.int/"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s://creativecommons.org/licenses/by/4.0/legalcode"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4.pn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5.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6.pn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601788" y="2133600"/>
            <a:ext cx="7002462" cy="2519363"/>
          </a:xfrm>
        </p:spPr>
        <p:txBody>
          <a:bodyPr>
            <a:normAutofit/>
          </a:bodyPr>
          <a:lstStyle/>
          <a:p>
            <a:pPr eaLnBrk="1" fontAlgn="auto" hangingPunct="1">
              <a:spcAft>
                <a:spcPts val="0"/>
              </a:spcAft>
              <a:defRPr/>
            </a:pPr>
            <a:r>
              <a:rPr lang="fr-CA" sz="3600" b="1" dirty="0">
                <a:solidFill>
                  <a:schemeClr val="accent4"/>
                </a:solidFill>
                <a:effectLst/>
              </a:rPr>
              <a:t>La conception d'approches stratégiques de la g</a:t>
            </a:r>
            <a:r>
              <a:rPr lang="fr-FR" sz="3600" b="1" dirty="0" err="1">
                <a:solidFill>
                  <a:srgbClr val="84AA33"/>
                </a:solidFill>
                <a:effectLst/>
              </a:rPr>
              <a:t>estion</a:t>
            </a:r>
            <a:r>
              <a:rPr lang="fr-FR" sz="3600" b="1" dirty="0">
                <a:solidFill>
                  <a:srgbClr val="84AA33"/>
                </a:solidFill>
                <a:effectLst/>
              </a:rPr>
              <a:t> </a:t>
            </a:r>
            <a:r>
              <a:rPr lang="fr-FR" sz="3600" b="1">
                <a:solidFill>
                  <a:srgbClr val="84AA33"/>
                </a:solidFill>
                <a:effectLst/>
              </a:rPr>
              <a:t>des </a:t>
            </a:r>
            <a:r>
              <a:rPr lang="fr-FR" sz="3600" b="1" dirty="0">
                <a:solidFill>
                  <a:srgbClr val="84AA33"/>
                </a:solidFill>
                <a:effectLst/>
              </a:rPr>
              <a:t>c</a:t>
            </a:r>
            <a:r>
              <a:rPr lang="fr-FR" sz="3600" b="1">
                <a:solidFill>
                  <a:srgbClr val="84AA33"/>
                </a:solidFill>
                <a:effectLst/>
              </a:rPr>
              <a:t>onnaissances</a:t>
            </a:r>
            <a:endParaRPr lang="fr-CA" sz="3600" b="1" dirty="0">
              <a:solidFill>
                <a:schemeClr val="accent4"/>
              </a:solidFill>
              <a:effectLst/>
            </a:endParaRPr>
          </a:p>
        </p:txBody>
      </p:sp>
      <p:sp>
        <p:nvSpPr>
          <p:cNvPr id="3" name="Subtitle 2"/>
          <p:cNvSpPr>
            <a:spLocks noGrp="1"/>
          </p:cNvSpPr>
          <p:nvPr>
            <p:ph type="subTitle" idx="1"/>
            <p:custDataLst>
              <p:tags r:id="rId2"/>
            </p:custDataLst>
          </p:nvPr>
        </p:nvSpPr>
        <p:spPr>
          <a:xfrm>
            <a:off x="1619250" y="4797425"/>
            <a:ext cx="6626225" cy="503238"/>
          </a:xfrm>
        </p:spPr>
        <p:txBody>
          <a:bodyPr>
            <a:normAutofit fontScale="70000" lnSpcReduction="20000"/>
          </a:bodyPr>
          <a:lstStyle/>
          <a:p>
            <a:pPr eaLnBrk="1" fontAlgn="auto" hangingPunct="1">
              <a:spcAft>
                <a:spcPts val="0"/>
              </a:spcAft>
              <a:defRPr/>
            </a:pPr>
            <a:r>
              <a:rPr lang="en-CA" dirty="0">
                <a:solidFill>
                  <a:schemeClr val="accent4"/>
                </a:solidFill>
              </a:rPr>
              <a:t>Module 3 - </a:t>
            </a:r>
            <a:r>
              <a:rPr lang="en-CA" dirty="0" err="1">
                <a:solidFill>
                  <a:schemeClr val="accent4"/>
                </a:solidFill>
              </a:rPr>
              <a:t>Cours</a:t>
            </a:r>
            <a:r>
              <a:rPr lang="en-CA" dirty="0">
                <a:solidFill>
                  <a:schemeClr val="accent4"/>
                </a:solidFill>
              </a:rPr>
              <a:t> </a:t>
            </a:r>
            <a:r>
              <a:rPr lang="en-CA" dirty="0">
                <a:solidFill>
                  <a:srgbClr val="84AA33"/>
                </a:solidFill>
              </a:rPr>
              <a:t>Introduction</a:t>
            </a:r>
            <a:r>
              <a:rPr lang="en-CA" dirty="0">
                <a:solidFill>
                  <a:schemeClr val="accent4"/>
                </a:solidFill>
              </a:rPr>
              <a:t> à la </a:t>
            </a:r>
            <a:r>
              <a:rPr lang="fr-FR" dirty="0">
                <a:solidFill>
                  <a:srgbClr val="84AA33"/>
                </a:solidFill>
              </a:rPr>
              <a:t>Gestion des Connaissances pour Développement Agricole et Rural (</a:t>
            </a:r>
            <a:r>
              <a:rPr lang="fr-FR" dirty="0" err="1">
                <a:solidFill>
                  <a:srgbClr val="84AA33"/>
                </a:solidFill>
              </a:rPr>
              <a:t>GCpourDAR</a:t>
            </a:r>
            <a:r>
              <a:rPr lang="fr-FR">
                <a:solidFill>
                  <a:srgbClr val="84AA33"/>
                </a:solidFill>
              </a:rPr>
              <a:t>)</a:t>
            </a:r>
          </a:p>
        </p:txBody>
      </p:sp>
      <p:pic>
        <p:nvPicPr>
          <p:cNvPr id="8196" name="Picture 2" descr="X:\KM\CTA\CTA.jpg"/>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96850" y="620713"/>
            <a:ext cx="14049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B60F5EFB-346F-4DE9-8C8B-EE875A073041}"/>
              </a:ext>
            </a:extLst>
          </p:cNvPr>
          <p:cNvSpPr/>
          <p:nvPr/>
        </p:nvSpPr>
        <p:spPr>
          <a:xfrm>
            <a:off x="3806406" y="3244334"/>
            <a:ext cx="1531188" cy="369332"/>
          </a:xfrm>
          <a:prstGeom prst="rect">
            <a:avLst/>
          </a:prstGeom>
        </p:spPr>
        <p:txBody>
          <a:bodyPr wrap="none">
            <a:spAutoFit/>
          </a:bodyPr>
          <a:lstStyle/>
          <a:p>
            <a:r>
              <a:rPr lang="en-GB" dirty="0">
                <a:solidFill>
                  <a:srgbClr val="7BB010"/>
                </a:solidFill>
                <a:latin typeface="HelveticaNeue"/>
                <a:hlinkClick r:id="rId6"/>
              </a:rPr>
              <a:t>10568/76853</a:t>
            </a:r>
            <a:endParaRPr lang="en-GB" dirty="0"/>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en-CA" dirty="0">
                <a:solidFill>
                  <a:srgbClr val="84AA33"/>
                </a:solidFill>
              </a:rPr>
              <a:t>La diversité des stratégies de la GC : PNUD</a:t>
            </a:r>
            <a:endParaRPr lang="fr-CA" dirty="0">
              <a:solidFill>
                <a:schemeClr val="tx2">
                  <a:satMod val="130000"/>
                </a:schemeClr>
              </a:solidFill>
            </a:endParaRPr>
          </a:p>
        </p:txBody>
      </p:sp>
      <p:sp>
        <p:nvSpPr>
          <p:cNvPr id="3" name="Content Placeholder 2"/>
          <p:cNvSpPr>
            <a:spLocks noGrp="1"/>
          </p:cNvSpPr>
          <p:nvPr>
            <p:ph idx="1"/>
            <p:custDataLst>
              <p:tags r:id="rId2"/>
            </p:custDataLst>
          </p:nvPr>
        </p:nvSpPr>
        <p:spPr>
          <a:xfrm>
            <a:off x="1187450" y="1484313"/>
            <a:ext cx="6624638" cy="5257800"/>
          </a:xfrm>
        </p:spPr>
        <p:txBody>
          <a:bodyPr>
            <a:normAutofit fontScale="85000" lnSpcReduction="10000"/>
          </a:bodyPr>
          <a:lstStyle/>
          <a:p>
            <a:pPr marL="365760" indent="-283464" eaLnBrk="1" fontAlgn="auto" hangingPunct="1">
              <a:spcAft>
                <a:spcPts val="0"/>
              </a:spcAft>
              <a:buFont typeface="Wingdings 2"/>
              <a:buChar char=""/>
              <a:defRPr/>
            </a:pPr>
            <a:r>
              <a:rPr lang="fr-CA" dirty="0"/>
              <a:t>Cadre stratégique de la gestion des connaissances au PNUD pour 2014-2017 </a:t>
            </a:r>
          </a:p>
          <a:p>
            <a:pPr marL="365760" indent="-283464" eaLnBrk="1" fontAlgn="auto" hangingPunct="1">
              <a:spcAft>
                <a:spcPts val="0"/>
              </a:spcAft>
              <a:buFont typeface="Wingdings 2"/>
              <a:buChar char=""/>
              <a:defRPr/>
            </a:pPr>
            <a:r>
              <a:rPr lang="fr-CA" dirty="0"/>
              <a:t>Établi les principes, les objectifs et les priorités du PNUD relativement à la GC </a:t>
            </a:r>
          </a:p>
          <a:p>
            <a:pPr marL="365760" indent="-283464" eaLnBrk="1" fontAlgn="auto" hangingPunct="1">
              <a:spcAft>
                <a:spcPts val="0"/>
              </a:spcAft>
              <a:buFont typeface="Wingdings 2"/>
              <a:buChar char=""/>
              <a:defRPr/>
            </a:pPr>
            <a:r>
              <a:rPr lang="fr-CA" dirty="0"/>
              <a:t>Six priorités :</a:t>
            </a:r>
          </a:p>
          <a:p>
            <a:pPr marL="640080" lvl="1" indent="-237744" eaLnBrk="1" fontAlgn="auto" hangingPunct="1">
              <a:spcAft>
                <a:spcPts val="0"/>
              </a:spcAft>
              <a:buFont typeface="Verdana"/>
              <a:buChar char="◦"/>
              <a:defRPr/>
            </a:pPr>
            <a:r>
              <a:rPr lang="fr-CA" dirty="0"/>
              <a:t>Apprentissage organisationnel et</a:t>
            </a:r>
            <a:br>
              <a:rPr lang="fr-CA"/>
            </a:br>
            <a:r>
              <a:rPr lang="fr-CA"/>
              <a:t>saisie </a:t>
            </a:r>
            <a:r>
              <a:rPr lang="fr-CA" dirty="0"/>
              <a:t>des connaissances</a:t>
            </a:r>
          </a:p>
          <a:p>
            <a:pPr marL="640080" lvl="1" indent="-237744" eaLnBrk="1" fontAlgn="auto" hangingPunct="1">
              <a:spcAft>
                <a:spcPts val="0"/>
              </a:spcAft>
              <a:buFont typeface="Verdana"/>
              <a:buChar char="◦"/>
              <a:defRPr/>
            </a:pPr>
            <a:r>
              <a:rPr lang="fr-CA" dirty="0"/>
              <a:t>Mise en réseau des connaissances</a:t>
            </a:r>
          </a:p>
          <a:p>
            <a:pPr marL="640080" lvl="1" indent="-237744" eaLnBrk="1" fontAlgn="auto" hangingPunct="1">
              <a:spcAft>
                <a:spcPts val="0"/>
              </a:spcAft>
              <a:buFont typeface="Verdana"/>
              <a:buChar char="◦"/>
              <a:defRPr/>
            </a:pPr>
            <a:r>
              <a:rPr lang="fr-CA" dirty="0"/>
              <a:t>Ouverture et implication du public</a:t>
            </a:r>
          </a:p>
          <a:p>
            <a:pPr marL="640080" lvl="1" indent="-237744" eaLnBrk="1" fontAlgn="auto" hangingPunct="1">
              <a:spcAft>
                <a:spcPts val="0"/>
              </a:spcAft>
              <a:buFont typeface="Verdana"/>
              <a:buChar char="◦"/>
              <a:defRPr/>
            </a:pPr>
            <a:r>
              <a:rPr lang="fr-CA" dirty="0"/>
              <a:t>Coopération Sud-Sud et services</a:t>
            </a:r>
            <a:br>
              <a:rPr lang="fr-CA" dirty="0"/>
            </a:br>
            <a:r>
              <a:rPr lang="fr-CA" dirty="0"/>
              <a:t>client externes</a:t>
            </a:r>
          </a:p>
          <a:p>
            <a:pPr marL="640080" lvl="1" indent="-237744" eaLnBrk="1" fontAlgn="auto" hangingPunct="1">
              <a:spcAft>
                <a:spcPts val="0"/>
              </a:spcAft>
              <a:buFont typeface="Verdana"/>
              <a:buChar char="◦"/>
              <a:defRPr/>
            </a:pPr>
            <a:r>
              <a:rPr lang="fr-CA" dirty="0"/>
              <a:t>Analytique des données, mesures et incitations </a:t>
            </a:r>
          </a:p>
          <a:p>
            <a:pPr marL="640080" lvl="1" indent="-237744" eaLnBrk="1" fontAlgn="auto" hangingPunct="1">
              <a:spcAft>
                <a:spcPts val="0"/>
              </a:spcAft>
              <a:buFont typeface="Verdana"/>
              <a:buChar char="◦"/>
              <a:defRPr/>
            </a:pPr>
            <a:r>
              <a:rPr lang="fr-CA" dirty="0"/>
              <a:t>Gestion des talents et capacité de GC</a:t>
            </a:r>
          </a:p>
        </p:txBody>
      </p:sp>
      <p:pic>
        <p:nvPicPr>
          <p:cNvPr id="1536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676530" y="1776413"/>
            <a:ext cx="1216645" cy="2516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fr-CA" dirty="0">
                <a:solidFill>
                  <a:schemeClr val="accent4"/>
                </a:solidFill>
              </a:rPr>
              <a:t>La diversité des stratégies de la GC : CIAT</a:t>
            </a:r>
          </a:p>
        </p:txBody>
      </p:sp>
      <p:sp>
        <p:nvSpPr>
          <p:cNvPr id="16387" name="Content Placeholder 2"/>
          <p:cNvSpPr>
            <a:spLocks noGrp="1"/>
          </p:cNvSpPr>
          <p:nvPr>
            <p:ph idx="1"/>
            <p:custDataLst>
              <p:tags r:id="rId2"/>
            </p:custDataLst>
          </p:nvPr>
        </p:nvSpPr>
        <p:spPr/>
        <p:txBody>
          <a:bodyPr/>
          <a:lstStyle/>
          <a:p>
            <a:pPr marL="80963" indent="0" eaLnBrk="1" hangingPunct="1">
              <a:buFont typeface="Wingdings 2" pitchFamily="18" charset="2"/>
              <a:buNone/>
            </a:pPr>
            <a:r>
              <a:rPr lang="en-US" altLang="en-US" sz="2400" dirty="0"/>
              <a:t>	</a:t>
            </a:r>
            <a:r>
              <a:rPr lang="en-CA" altLang="en-US" sz="2400" dirty="0"/>
              <a:t>  </a:t>
            </a:r>
            <a:r>
              <a:rPr lang="fr-CA" altLang="en-US" sz="2000" dirty="0"/>
              <a:t>Une approche différente basée sur des résultats</a:t>
            </a:r>
          </a:p>
        </p:txBody>
      </p:sp>
      <p:pic>
        <p:nvPicPr>
          <p:cNvPr id="16388" name="Picture 2" descr="X:\KM\CGIAR\Gestión-del-conocimiento-Ingles.png"/>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436688" y="1989138"/>
            <a:ext cx="7194550"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274638"/>
            <a:ext cx="7848004" cy="1138138"/>
          </a:xfrm>
        </p:spPr>
        <p:txBody>
          <a:bodyPr>
            <a:noAutofit/>
          </a:bodyPr>
          <a:lstStyle/>
          <a:p>
            <a:pPr eaLnBrk="1" fontAlgn="auto" hangingPunct="1">
              <a:spcAft>
                <a:spcPts val="0"/>
              </a:spcAft>
              <a:defRPr/>
            </a:pPr>
            <a:r>
              <a:rPr lang="fr-CA" sz="4000" dirty="0">
                <a:solidFill>
                  <a:srgbClr val="84AA33"/>
                </a:solidFill>
              </a:rPr>
              <a:t>Exercice : relier la GC aux objectifs institutionnels</a:t>
            </a:r>
            <a:endParaRPr lang="fr-CA" sz="4000" dirty="0">
              <a:solidFill>
                <a:schemeClr val="tx2">
                  <a:satMod val="130000"/>
                </a:schemeClr>
              </a:solidFill>
            </a:endParaRPr>
          </a:p>
        </p:txBody>
      </p:sp>
      <p:sp>
        <p:nvSpPr>
          <p:cNvPr id="3" name="Content Placeholder 2"/>
          <p:cNvSpPr>
            <a:spLocks noGrp="1"/>
          </p:cNvSpPr>
          <p:nvPr>
            <p:ph idx="1"/>
            <p:custDataLst>
              <p:tags r:id="rId2"/>
            </p:custDataLst>
          </p:nvPr>
        </p:nvSpPr>
        <p:spPr>
          <a:xfrm>
            <a:off x="1331912" y="1844675"/>
            <a:ext cx="6264423" cy="4403725"/>
          </a:xfrm>
        </p:spPr>
        <p:txBody>
          <a:bodyPr>
            <a:normAutofit fontScale="92500" lnSpcReduction="20000"/>
          </a:bodyPr>
          <a:lstStyle/>
          <a:p>
            <a:pPr marL="365760" indent="-283464" eaLnBrk="1" fontAlgn="auto" hangingPunct="1">
              <a:spcAft>
                <a:spcPts val="0"/>
              </a:spcAft>
              <a:buFont typeface="Wingdings 2"/>
              <a:buChar char=""/>
              <a:defRPr/>
            </a:pPr>
            <a:r>
              <a:rPr lang="fr-CA" dirty="0"/>
              <a:t>Individuellement, réfléchissez aux objectifs et aux buts stratégiques de votre organisation</a:t>
            </a:r>
          </a:p>
          <a:p>
            <a:pPr marL="365760" indent="-283464" eaLnBrk="1" fontAlgn="auto" hangingPunct="1">
              <a:spcAft>
                <a:spcPts val="0"/>
              </a:spcAft>
              <a:buFont typeface="Wingdings 2"/>
              <a:buChar char=""/>
              <a:defRPr/>
            </a:pPr>
            <a:r>
              <a:rPr lang="fr-CA" dirty="0"/>
              <a:t>Au cours des prochaines 10 - 15 minutes, pensez à une (ou plusieurs) façon (s) dont la GC peut soutenir ces objectifs ou ces buts stratégiques.</a:t>
            </a:r>
          </a:p>
          <a:p>
            <a:pPr marL="365760" indent="-283464" eaLnBrk="1" fontAlgn="auto" hangingPunct="1">
              <a:spcAft>
                <a:spcPts val="0"/>
              </a:spcAft>
              <a:buFont typeface="Wingdings 2"/>
              <a:buChar char=""/>
              <a:defRPr/>
            </a:pPr>
            <a:r>
              <a:rPr lang="fr-CA" dirty="0"/>
              <a:t>20 minutes - discussion aux tables</a:t>
            </a:r>
          </a:p>
          <a:p>
            <a:pPr marL="365760" indent="-283464" eaLnBrk="1" fontAlgn="auto" hangingPunct="1">
              <a:spcAft>
                <a:spcPts val="0"/>
              </a:spcAft>
              <a:buFont typeface="Wingdings 2"/>
              <a:buChar char=""/>
              <a:defRPr/>
            </a:pPr>
            <a:r>
              <a:rPr lang="fr-CA" dirty="0"/>
              <a:t>15 minutes - débriefing en plénière</a:t>
            </a:r>
          </a:p>
        </p:txBody>
      </p:sp>
      <p:pic>
        <p:nvPicPr>
          <p:cNvPr id="20485" name="Picture 5"/>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452320" y="2420888"/>
            <a:ext cx="15113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pPr eaLnBrk="1" fontAlgn="auto" hangingPunct="1">
              <a:spcAft>
                <a:spcPts val="0"/>
              </a:spcAft>
              <a:defRPr/>
            </a:pPr>
            <a:r>
              <a:rPr lang="en-CA" dirty="0">
                <a:solidFill>
                  <a:schemeClr val="accent4"/>
                </a:solidFill>
              </a:rPr>
              <a:t>Questions? Commentaires?</a:t>
            </a:r>
            <a:endParaRPr lang="fr-CA" dirty="0">
              <a:solidFill>
                <a:schemeClr val="accent4"/>
              </a:solidFill>
            </a:endParaRPr>
          </a:p>
        </p:txBody>
      </p:sp>
      <p:sp>
        <p:nvSpPr>
          <p:cNvPr id="3" name="Content Placeholder 2"/>
          <p:cNvSpPr>
            <a:spLocks noGrp="1"/>
          </p:cNvSpPr>
          <p:nvPr>
            <p:ph idx="1"/>
            <p:custDataLst>
              <p:tags r:id="rId2"/>
            </p:custDataLst>
          </p:nvPr>
        </p:nvSpPr>
        <p:spPr/>
        <p:txBody>
          <a:bodyPr/>
          <a:lstStyle/>
          <a:p>
            <a:endParaRPr lang="en-C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fr-CA" dirty="0">
                <a:solidFill>
                  <a:schemeClr val="accent4"/>
                </a:solidFill>
              </a:rPr>
              <a:t>Le fondement d'une stratégie de la GC</a:t>
            </a:r>
          </a:p>
        </p:txBody>
      </p:sp>
      <p:sp>
        <p:nvSpPr>
          <p:cNvPr id="3" name="Content Placeholder 2"/>
          <p:cNvSpPr>
            <a:spLocks noGrp="1"/>
          </p:cNvSpPr>
          <p:nvPr>
            <p:ph idx="1"/>
            <p:custDataLst>
              <p:tags r:id="rId2"/>
            </p:custDataLst>
          </p:nvPr>
        </p:nvSpPr>
        <p:spPr>
          <a:xfrm>
            <a:off x="2700339" y="1412776"/>
            <a:ext cx="6234112" cy="5329337"/>
          </a:xfrm>
        </p:spPr>
        <p:txBody>
          <a:bodyPr>
            <a:normAutofit fontScale="92500" lnSpcReduction="20000"/>
          </a:bodyPr>
          <a:lstStyle/>
          <a:p>
            <a:pPr marL="365760" indent="-283464" eaLnBrk="1" fontAlgn="auto" hangingPunct="1">
              <a:spcAft>
                <a:spcPts val="0"/>
              </a:spcAft>
              <a:buFont typeface="Wingdings 2"/>
              <a:buChar char=""/>
              <a:defRPr/>
            </a:pPr>
            <a:r>
              <a:rPr lang="fr-CA" sz="3000" dirty="0"/>
              <a:t>Sensibilise les gens et améliore la compréhension de la GC au sein de mon organisation</a:t>
            </a:r>
          </a:p>
          <a:p>
            <a:pPr marL="365760" indent="-283464" eaLnBrk="1" fontAlgn="auto" hangingPunct="1">
              <a:spcAft>
                <a:spcPts val="0"/>
              </a:spcAft>
              <a:buFont typeface="Wingdings 2"/>
              <a:buChar char=""/>
              <a:defRPr/>
            </a:pPr>
            <a:r>
              <a:rPr lang="fr-CA" sz="3000" dirty="0"/>
              <a:t>Favorise l’engagement de la direction et l’adoption par les collègues</a:t>
            </a:r>
          </a:p>
          <a:p>
            <a:pPr marL="365760" indent="-283464" eaLnBrk="1" fontAlgn="auto" hangingPunct="1">
              <a:spcAft>
                <a:spcPts val="0"/>
              </a:spcAft>
              <a:buFont typeface="Wingdings 2"/>
              <a:buChar char=""/>
              <a:defRPr/>
            </a:pPr>
            <a:r>
              <a:rPr lang="fr-CA" sz="3000" dirty="0"/>
              <a:t>Facilite l’obtention de ressources pour la mise en œuvre de la GC</a:t>
            </a:r>
          </a:p>
          <a:p>
            <a:pPr marL="365760" indent="-283464" eaLnBrk="1" fontAlgn="auto" hangingPunct="1">
              <a:spcAft>
                <a:spcPts val="0"/>
              </a:spcAft>
              <a:buFont typeface="Wingdings 2"/>
              <a:buChar char=""/>
              <a:defRPr/>
            </a:pPr>
            <a:r>
              <a:rPr lang="fr-CA" sz="3000" dirty="0"/>
              <a:t>Fournit un plan clair et facile à communiquer pour expliquer où nous sommes, où nous voulons aller et comment nous y parviendrons</a:t>
            </a:r>
          </a:p>
          <a:p>
            <a:pPr marL="365760" indent="-283464" eaLnBrk="1" fontAlgn="auto" hangingPunct="1">
              <a:spcAft>
                <a:spcPts val="0"/>
              </a:spcAft>
              <a:buFont typeface="Wingdings 2"/>
              <a:buChar char=""/>
              <a:defRPr/>
            </a:pPr>
            <a:r>
              <a:rPr lang="fr-CA" sz="3000" dirty="0"/>
              <a:t>Fournit un barème contre lequel mesurer les progrès en GC</a:t>
            </a:r>
          </a:p>
          <a:p>
            <a:pPr marL="365760" indent="-283464" eaLnBrk="1" fontAlgn="auto" hangingPunct="1">
              <a:spcAft>
                <a:spcPts val="0"/>
              </a:spcAft>
              <a:buFont typeface="Wingdings 2"/>
              <a:buChar char=""/>
              <a:defRPr/>
            </a:pPr>
            <a:endParaRPr lang="fr-CA" dirty="0"/>
          </a:p>
        </p:txBody>
      </p:sp>
      <p:pic>
        <p:nvPicPr>
          <p:cNvPr id="22532" name="Picture 3"/>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331913" y="1989138"/>
            <a:ext cx="1368425" cy="232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fr-CA" dirty="0">
                <a:solidFill>
                  <a:schemeClr val="accent4"/>
                </a:solidFill>
              </a:rPr>
              <a:t>Processus de stratégie de la GC - étapes</a:t>
            </a:r>
          </a:p>
        </p:txBody>
      </p:sp>
      <p:sp>
        <p:nvSpPr>
          <p:cNvPr id="3" name="Content Placeholder 2"/>
          <p:cNvSpPr>
            <a:spLocks noGrp="1"/>
          </p:cNvSpPr>
          <p:nvPr>
            <p:ph idx="1"/>
            <p:custDataLst>
              <p:tags r:id="rId2"/>
            </p:custDataLst>
          </p:nvPr>
        </p:nvSpPr>
        <p:spPr>
          <a:xfrm>
            <a:off x="1116013" y="1557338"/>
            <a:ext cx="7416800" cy="5184030"/>
          </a:xfrm>
        </p:spPr>
        <p:txBody>
          <a:bodyPr>
            <a:normAutofit fontScale="77500" lnSpcReduction="20000"/>
          </a:bodyPr>
          <a:lstStyle/>
          <a:p>
            <a:pPr marL="596646" indent="-514350" eaLnBrk="1" fontAlgn="auto" hangingPunct="1">
              <a:spcAft>
                <a:spcPts val="0"/>
              </a:spcAft>
              <a:buFont typeface="+mj-lt"/>
              <a:buAutoNum type="arabicPeriod"/>
              <a:defRPr/>
            </a:pPr>
            <a:r>
              <a:rPr lang="fr-CA" dirty="0"/>
              <a:t>Arrimer les objectifs de la GC avec les objectifs organisationnels</a:t>
            </a:r>
          </a:p>
          <a:p>
            <a:pPr marL="596646" indent="-514350" eaLnBrk="1" fontAlgn="auto" hangingPunct="1">
              <a:spcAft>
                <a:spcPts val="0"/>
              </a:spcAft>
              <a:buFont typeface="+mj-lt"/>
              <a:buAutoNum type="arabicPeriod"/>
              <a:defRPr/>
            </a:pPr>
            <a:r>
              <a:rPr lang="fr-CA" dirty="0"/>
              <a:t>L’évaluation des activités de connaissances, des capacités, du flux des connaissances et du capital de connaissances</a:t>
            </a:r>
          </a:p>
          <a:p>
            <a:pPr marL="596646" indent="-514350" eaLnBrk="1" fontAlgn="auto" hangingPunct="1">
              <a:spcAft>
                <a:spcPts val="0"/>
              </a:spcAft>
              <a:buFont typeface="+mj-lt"/>
              <a:buAutoNum type="arabicPeriod"/>
              <a:defRPr/>
            </a:pPr>
            <a:r>
              <a:rPr lang="fr-CA" dirty="0"/>
              <a:t>L’analyse de ce qui existe, des besoins, des écarts, etc.</a:t>
            </a:r>
          </a:p>
          <a:p>
            <a:pPr marL="596646" indent="-514350" eaLnBrk="1" fontAlgn="auto" hangingPunct="1">
              <a:spcAft>
                <a:spcPts val="0"/>
              </a:spcAft>
              <a:buFont typeface="+mj-lt"/>
              <a:buAutoNum type="arabicPeriod"/>
              <a:defRPr/>
            </a:pPr>
            <a:r>
              <a:rPr lang="fr-CA" dirty="0"/>
              <a:t>La consultation des employés/partenaires</a:t>
            </a:r>
          </a:p>
          <a:p>
            <a:pPr marL="596646" indent="-514350" eaLnBrk="1" fontAlgn="auto" hangingPunct="1">
              <a:spcAft>
                <a:spcPts val="0"/>
              </a:spcAft>
              <a:buFont typeface="+mj-lt"/>
              <a:buAutoNum type="arabicPeriod"/>
              <a:defRPr/>
            </a:pPr>
            <a:r>
              <a:rPr lang="fr-CA" dirty="0"/>
              <a:t>La rédaction du document de stratégie et d’action/de mise en œuvre (activités, outils, processus, livrables, échéance, ressources, responsabilités)</a:t>
            </a:r>
          </a:p>
          <a:p>
            <a:pPr marL="596646" indent="-514350" eaLnBrk="1" fontAlgn="auto" hangingPunct="1">
              <a:spcAft>
                <a:spcPts val="0"/>
              </a:spcAft>
              <a:buFont typeface="+mj-lt"/>
              <a:buAutoNum type="arabicPeriod"/>
              <a:defRPr/>
            </a:pPr>
            <a:r>
              <a:rPr lang="fr-CA" dirty="0"/>
              <a:t>Validation auprès des parties prenantes</a:t>
            </a:r>
          </a:p>
          <a:p>
            <a:pPr marL="596646" indent="-514350" eaLnBrk="1" fontAlgn="auto" hangingPunct="1">
              <a:spcAft>
                <a:spcPts val="0"/>
              </a:spcAft>
              <a:buFont typeface="+mj-lt"/>
              <a:buAutoNum type="arabicPeriod"/>
              <a:defRPr/>
            </a:pPr>
            <a:r>
              <a:rPr lang="fr-CA" dirty="0"/>
              <a:t>Mise en œuvre, suivi, évaluation et revue de l’arrimage</a:t>
            </a:r>
          </a:p>
          <a:p>
            <a:pPr marL="596646" indent="-514350" eaLnBrk="1" fontAlgn="auto" hangingPunct="1">
              <a:spcAft>
                <a:spcPts val="0"/>
              </a:spcAft>
              <a:buFont typeface="+mj-lt"/>
              <a:buAutoNum type="arabicPeriod"/>
              <a:defRPr/>
            </a:pPr>
            <a:endParaRPr lang="fr-CA" dirty="0"/>
          </a:p>
          <a:p>
            <a:pPr marL="365760" indent="-283464" eaLnBrk="1" fontAlgn="auto" hangingPunct="1">
              <a:spcAft>
                <a:spcPts val="0"/>
              </a:spcAft>
              <a:buFont typeface="Wingdings 2"/>
              <a:buChar char=""/>
              <a:defRPr/>
            </a:pPr>
            <a:endParaRPr lang="fr-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fr-CA" dirty="0">
                <a:solidFill>
                  <a:schemeClr val="accent4"/>
                </a:solidFill>
              </a:rPr>
              <a:t>Processus de stratégie de la GC - étapes</a:t>
            </a:r>
          </a:p>
        </p:txBody>
      </p:sp>
      <p:sp>
        <p:nvSpPr>
          <p:cNvPr id="3" name="Content Placeholder 2"/>
          <p:cNvSpPr>
            <a:spLocks noGrp="1"/>
          </p:cNvSpPr>
          <p:nvPr>
            <p:ph idx="1"/>
            <p:custDataLst>
              <p:tags r:id="rId2"/>
            </p:custDataLst>
          </p:nvPr>
        </p:nvSpPr>
        <p:spPr>
          <a:xfrm>
            <a:off x="1435100" y="1447800"/>
            <a:ext cx="5801196" cy="4800600"/>
          </a:xfrm>
        </p:spPr>
        <p:txBody>
          <a:bodyPr>
            <a:normAutofit fontScale="92500" lnSpcReduction="10000"/>
          </a:bodyPr>
          <a:lstStyle/>
          <a:p>
            <a:pPr marL="596646" indent="-514350" eaLnBrk="1" fontAlgn="auto" hangingPunct="1">
              <a:spcAft>
                <a:spcPts val="0"/>
              </a:spcAft>
              <a:buFont typeface="+mj-lt"/>
              <a:buAutoNum type="arabicPeriod"/>
              <a:defRPr/>
            </a:pPr>
            <a:r>
              <a:rPr lang="fr-CA" dirty="0"/>
              <a:t>Arrimer les objectifs de la GC avec les objectifs organisationnels</a:t>
            </a:r>
          </a:p>
          <a:p>
            <a:pPr marL="82296" indent="0" eaLnBrk="1" fontAlgn="auto" hangingPunct="1">
              <a:spcAft>
                <a:spcPts val="0"/>
              </a:spcAft>
              <a:buNone/>
              <a:defRPr/>
            </a:pPr>
            <a:endParaRPr lang="fr-CA" dirty="0"/>
          </a:p>
          <a:p>
            <a:pPr marL="365760" indent="-283464" eaLnBrk="1" fontAlgn="auto" hangingPunct="1">
              <a:spcAft>
                <a:spcPts val="0"/>
              </a:spcAft>
              <a:buFont typeface="Wingdings 2"/>
              <a:buChar char=""/>
              <a:defRPr/>
            </a:pPr>
            <a:r>
              <a:rPr lang="fr-CA" dirty="0"/>
              <a:t>Utiliser les objectifs et les buts organisationnels</a:t>
            </a:r>
          </a:p>
          <a:p>
            <a:pPr marL="365760" indent="-283464" eaLnBrk="1" fontAlgn="auto" hangingPunct="1">
              <a:spcAft>
                <a:spcPts val="0"/>
              </a:spcAft>
              <a:buFont typeface="Wingdings 2"/>
              <a:buChar char=""/>
              <a:defRPr/>
            </a:pPr>
            <a:r>
              <a:rPr lang="fr-CA" dirty="0"/>
              <a:t>Se concentrer sur ceux qui peuvent être soutenus par la création, le partage et l’application des connaissances</a:t>
            </a:r>
          </a:p>
          <a:p>
            <a:pPr marL="365760" indent="-283464" eaLnBrk="1" fontAlgn="auto" hangingPunct="1">
              <a:spcAft>
                <a:spcPts val="0"/>
              </a:spcAft>
              <a:buFont typeface="Wingdings 2"/>
              <a:buChar char=""/>
              <a:defRPr/>
            </a:pPr>
            <a:endParaRPr lang="fr-CA" dirty="0"/>
          </a:p>
          <a:p>
            <a:pPr marL="82296" indent="0" eaLnBrk="1" fontAlgn="auto" hangingPunct="1">
              <a:spcAft>
                <a:spcPts val="0"/>
              </a:spcAft>
              <a:buFont typeface="Wingdings 2"/>
              <a:buNone/>
              <a:defRPr/>
            </a:pPr>
            <a:endParaRPr lang="fr-CA" dirty="0"/>
          </a:p>
        </p:txBody>
      </p:sp>
      <p:pic>
        <p:nvPicPr>
          <p:cNvPr id="24581" name="Picture 5"/>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230722" y="1967295"/>
            <a:ext cx="1550534" cy="2325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en-CA" dirty="0">
                <a:solidFill>
                  <a:schemeClr val="accent4"/>
                </a:solidFill>
              </a:rPr>
              <a:t>Processus de stratégie de la GC - étapes</a:t>
            </a:r>
            <a:endParaRPr lang="fr-CA" dirty="0">
              <a:solidFill>
                <a:schemeClr val="accent4"/>
              </a:solidFill>
            </a:endParaRPr>
          </a:p>
        </p:txBody>
      </p:sp>
      <p:sp>
        <p:nvSpPr>
          <p:cNvPr id="3" name="Content Placeholder 2"/>
          <p:cNvSpPr>
            <a:spLocks noGrp="1"/>
          </p:cNvSpPr>
          <p:nvPr>
            <p:ph idx="1"/>
            <p:custDataLst>
              <p:tags r:id="rId2"/>
            </p:custDataLst>
          </p:nvPr>
        </p:nvSpPr>
        <p:spPr>
          <a:xfrm>
            <a:off x="1435100" y="1447800"/>
            <a:ext cx="5800725" cy="4800600"/>
          </a:xfrm>
        </p:spPr>
        <p:txBody>
          <a:bodyPr>
            <a:normAutofit lnSpcReduction="10000"/>
          </a:bodyPr>
          <a:lstStyle/>
          <a:p>
            <a:pPr marL="596646" indent="-514350" eaLnBrk="1" fontAlgn="auto" hangingPunct="1">
              <a:spcAft>
                <a:spcPts val="0"/>
              </a:spcAft>
              <a:buFont typeface="+mj-lt"/>
              <a:buAutoNum type="arabicPeriod" startAt="2"/>
              <a:defRPr/>
            </a:pPr>
            <a:r>
              <a:rPr lang="fr-CA" dirty="0"/>
              <a:t>L’évaluation des activités de connaissances, des capacités, du flux des connaissances et du capital de connaissances</a:t>
            </a:r>
          </a:p>
          <a:p>
            <a:pPr marL="365760" indent="-283464" eaLnBrk="1" fontAlgn="auto" hangingPunct="1">
              <a:spcAft>
                <a:spcPts val="0"/>
              </a:spcAft>
              <a:buFont typeface="Wingdings 2"/>
              <a:buChar char=""/>
              <a:defRPr/>
            </a:pPr>
            <a:endParaRPr lang="fr-CA" dirty="0"/>
          </a:p>
          <a:p>
            <a:pPr marL="82296" indent="0" eaLnBrk="1" fontAlgn="auto" hangingPunct="1">
              <a:spcAft>
                <a:spcPts val="0"/>
              </a:spcAft>
              <a:buFont typeface="Wingdings 2"/>
              <a:buNone/>
              <a:defRPr/>
            </a:pPr>
            <a:r>
              <a:rPr lang="fr-CA" dirty="0"/>
              <a:t>Exemples de méthodes :</a:t>
            </a:r>
          </a:p>
          <a:p>
            <a:pPr marL="365760" indent="-283464" eaLnBrk="1" fontAlgn="auto" hangingPunct="1">
              <a:spcAft>
                <a:spcPts val="0"/>
              </a:spcAft>
              <a:buFont typeface="Wingdings 2"/>
              <a:buChar char=""/>
              <a:defRPr/>
            </a:pPr>
            <a:r>
              <a:rPr lang="fr-CA" dirty="0"/>
              <a:t>Inventaire des connaissances</a:t>
            </a:r>
          </a:p>
          <a:p>
            <a:pPr marL="365760" indent="-283464" eaLnBrk="1" fontAlgn="auto" hangingPunct="1">
              <a:spcAft>
                <a:spcPts val="0"/>
              </a:spcAft>
              <a:buFont typeface="Wingdings 2"/>
              <a:buChar char=""/>
              <a:defRPr/>
            </a:pPr>
            <a:r>
              <a:rPr lang="fr-CA" dirty="0"/>
              <a:t>Analyse des réseaux sociaux</a:t>
            </a:r>
          </a:p>
          <a:p>
            <a:pPr marL="365760" indent="-283464" eaLnBrk="1" fontAlgn="auto" hangingPunct="1">
              <a:spcAft>
                <a:spcPts val="0"/>
              </a:spcAft>
              <a:buFont typeface="Wingdings 2"/>
              <a:buChar char=""/>
              <a:defRPr/>
            </a:pPr>
            <a:r>
              <a:rPr lang="fr-CA" dirty="0"/>
              <a:t>Analyse de la GC</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p:txBody>
      </p:sp>
      <p:pic>
        <p:nvPicPr>
          <p:cNvPr id="25606" name="Picture 6" descr="X:\KM\CTA\web-scale.png"/>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804248" y="2924944"/>
            <a:ext cx="1969578" cy="19200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en-CA" dirty="0">
                <a:solidFill>
                  <a:schemeClr val="accent4"/>
                </a:solidFill>
              </a:rPr>
              <a:t>Processus de stratégie de la GC - étapes</a:t>
            </a:r>
            <a:endParaRPr lang="fr-CA" dirty="0">
              <a:solidFill>
                <a:schemeClr val="accent4"/>
              </a:solidFill>
            </a:endParaRPr>
          </a:p>
        </p:txBody>
      </p:sp>
      <p:sp>
        <p:nvSpPr>
          <p:cNvPr id="3" name="Content Placeholder 2"/>
          <p:cNvSpPr>
            <a:spLocks noGrp="1"/>
          </p:cNvSpPr>
          <p:nvPr>
            <p:ph idx="1"/>
            <p:custDataLst>
              <p:tags r:id="rId2"/>
            </p:custDataLst>
          </p:nvPr>
        </p:nvSpPr>
        <p:spPr>
          <a:xfrm>
            <a:off x="1435100" y="1447800"/>
            <a:ext cx="4649788" cy="4800600"/>
          </a:xfrm>
        </p:spPr>
        <p:txBody>
          <a:bodyPr>
            <a:normAutofit fontScale="92500" lnSpcReduction="20000"/>
          </a:bodyPr>
          <a:lstStyle/>
          <a:p>
            <a:pPr marL="596646" indent="-514350" eaLnBrk="1" fontAlgn="auto" hangingPunct="1">
              <a:spcAft>
                <a:spcPts val="0"/>
              </a:spcAft>
              <a:buFont typeface="+mj-lt"/>
              <a:buAutoNum type="arabicPeriod" startAt="3"/>
              <a:defRPr/>
            </a:pPr>
            <a:r>
              <a:rPr lang="fr-CA" dirty="0"/>
              <a:t>L’analyse de ce qui existe, des besoins, des écarts, etc.</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a:p>
            <a:pPr marL="82296" indent="0" eaLnBrk="1" fontAlgn="auto" hangingPunct="1">
              <a:spcAft>
                <a:spcPts val="0"/>
              </a:spcAft>
              <a:buFont typeface="Wingdings 2"/>
              <a:buNone/>
              <a:defRPr/>
            </a:pPr>
            <a:r>
              <a:rPr lang="fr-CA" dirty="0"/>
              <a:t>Exemples de méthodes :</a:t>
            </a:r>
          </a:p>
          <a:p>
            <a:pPr marL="365760" indent="-283464" eaLnBrk="1" fontAlgn="auto" hangingPunct="1">
              <a:spcAft>
                <a:spcPts val="0"/>
              </a:spcAft>
              <a:buFont typeface="Wingdings 2"/>
              <a:buChar char=""/>
              <a:defRPr/>
            </a:pPr>
            <a:r>
              <a:rPr lang="fr-CA" dirty="0"/>
              <a:t>Inventaire des connaissances</a:t>
            </a:r>
          </a:p>
          <a:p>
            <a:pPr marL="365760" indent="-283464" eaLnBrk="1" fontAlgn="auto" hangingPunct="1">
              <a:spcAft>
                <a:spcPts val="0"/>
              </a:spcAft>
              <a:buFont typeface="Wingdings 2"/>
              <a:buChar char=""/>
              <a:defRPr/>
            </a:pPr>
            <a:r>
              <a:rPr lang="fr-CA" dirty="0"/>
              <a:t>Analyse des réseaux sociaux</a:t>
            </a:r>
          </a:p>
          <a:p>
            <a:pPr marL="365760" indent="-283464" eaLnBrk="1" fontAlgn="auto" hangingPunct="1">
              <a:spcAft>
                <a:spcPts val="0"/>
              </a:spcAft>
              <a:buFont typeface="Wingdings 2"/>
              <a:buChar char=""/>
              <a:defRPr/>
            </a:pPr>
            <a:r>
              <a:rPr lang="fr-CA" dirty="0"/>
              <a:t>Analyse de la GC</a:t>
            </a:r>
          </a:p>
          <a:p>
            <a:pPr marL="365760" indent="-283464" eaLnBrk="1" fontAlgn="auto" hangingPunct="1">
              <a:spcAft>
                <a:spcPts val="0"/>
              </a:spcAft>
              <a:buFont typeface="Wingdings 2"/>
              <a:buChar char=""/>
              <a:defRPr/>
            </a:pPr>
            <a:endParaRPr lang="fr-CA" dirty="0"/>
          </a:p>
        </p:txBody>
      </p:sp>
      <p:pic>
        <p:nvPicPr>
          <p:cNvPr id="26628"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804025" y="2371725"/>
            <a:ext cx="1800225" cy="191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en-CA" dirty="0">
                <a:solidFill>
                  <a:schemeClr val="accent4"/>
                </a:solidFill>
              </a:rPr>
              <a:t>Processus de stratégie de la GC - étapes</a:t>
            </a:r>
            <a:endParaRPr lang="fr-CA" dirty="0">
              <a:solidFill>
                <a:schemeClr val="accent4"/>
              </a:solidFill>
            </a:endParaRPr>
          </a:p>
        </p:txBody>
      </p:sp>
      <p:sp>
        <p:nvSpPr>
          <p:cNvPr id="3" name="Content Placeholder 2"/>
          <p:cNvSpPr>
            <a:spLocks noGrp="1"/>
          </p:cNvSpPr>
          <p:nvPr>
            <p:ph idx="1"/>
            <p:custDataLst>
              <p:tags r:id="rId2"/>
            </p:custDataLst>
          </p:nvPr>
        </p:nvSpPr>
        <p:spPr>
          <a:xfrm>
            <a:off x="1435100" y="1447800"/>
            <a:ext cx="5153025" cy="4800600"/>
          </a:xfrm>
        </p:spPr>
        <p:txBody>
          <a:bodyPr>
            <a:normAutofit/>
          </a:bodyPr>
          <a:lstStyle/>
          <a:p>
            <a:pPr marL="596646" indent="-514350" eaLnBrk="1" fontAlgn="auto" hangingPunct="1">
              <a:spcAft>
                <a:spcPts val="0"/>
              </a:spcAft>
              <a:buFont typeface="+mj-lt"/>
              <a:buAutoNum type="arabicPeriod" startAt="4"/>
              <a:defRPr/>
            </a:pPr>
            <a:r>
              <a:rPr lang="fr-CA" dirty="0"/>
              <a:t>La consultation des employés/partenaires</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a:p>
            <a:pPr marL="82296" indent="0" eaLnBrk="1" fontAlgn="auto" hangingPunct="1">
              <a:spcAft>
                <a:spcPts val="0"/>
              </a:spcAft>
              <a:buFont typeface="Wingdings 2"/>
              <a:buNone/>
              <a:defRPr/>
            </a:pPr>
            <a:r>
              <a:rPr lang="fr-CA" dirty="0"/>
              <a:t>Exemples de méthodes :</a:t>
            </a:r>
          </a:p>
          <a:p>
            <a:pPr marL="365760" indent="-283464" eaLnBrk="1" fontAlgn="auto" hangingPunct="1">
              <a:spcAft>
                <a:spcPts val="0"/>
              </a:spcAft>
              <a:buFont typeface="Wingdings 2"/>
              <a:buChar char=""/>
              <a:defRPr/>
            </a:pPr>
            <a:r>
              <a:rPr lang="fr-CA" dirty="0"/>
              <a:t>Interviews</a:t>
            </a:r>
          </a:p>
          <a:p>
            <a:pPr marL="365760" indent="-283464" eaLnBrk="1" fontAlgn="auto" hangingPunct="1">
              <a:spcAft>
                <a:spcPts val="0"/>
              </a:spcAft>
              <a:buFont typeface="Wingdings 2"/>
              <a:buChar char=""/>
              <a:defRPr/>
            </a:pPr>
            <a:r>
              <a:rPr lang="fr-CA" dirty="0"/>
              <a:t>Groupes de consultation</a:t>
            </a:r>
          </a:p>
          <a:p>
            <a:pPr marL="365760" indent="-283464" eaLnBrk="1" fontAlgn="auto" hangingPunct="1">
              <a:spcAft>
                <a:spcPts val="0"/>
              </a:spcAft>
              <a:buFont typeface="Wingdings 2"/>
              <a:buChar char=""/>
              <a:defRPr/>
            </a:pPr>
            <a:r>
              <a:rPr lang="fr-CA" dirty="0"/>
              <a:t>Ateliers</a:t>
            </a:r>
          </a:p>
        </p:txBody>
      </p:sp>
      <p:pic>
        <p:nvPicPr>
          <p:cNvPr id="27652"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660232" y="2060575"/>
            <a:ext cx="201612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pPr eaLnBrk="1" fontAlgn="auto" hangingPunct="1">
              <a:spcAft>
                <a:spcPts val="0"/>
              </a:spcAft>
              <a:defRPr/>
            </a:pPr>
            <a:r>
              <a:rPr lang="en-CA" dirty="0">
                <a:solidFill>
                  <a:schemeClr val="accent4"/>
                </a:solidFill>
              </a:rPr>
              <a:t>Avis</a:t>
            </a:r>
            <a:endParaRPr lang="fr-CA" dirty="0">
              <a:solidFill>
                <a:schemeClr val="accent4"/>
              </a:solidFill>
            </a:endParaRPr>
          </a:p>
        </p:txBody>
      </p:sp>
      <p:sp>
        <p:nvSpPr>
          <p:cNvPr id="9219" name="Content Placeholder 2"/>
          <p:cNvSpPr>
            <a:spLocks noGrp="1"/>
          </p:cNvSpPr>
          <p:nvPr>
            <p:ph idx="1"/>
            <p:custDataLst>
              <p:tags r:id="rId2"/>
            </p:custDataLst>
          </p:nvPr>
        </p:nvSpPr>
        <p:spPr>
          <a:xfrm>
            <a:off x="1331913" y="1447800"/>
            <a:ext cx="7602537" cy="5221288"/>
          </a:xfrm>
        </p:spPr>
        <p:txBody>
          <a:bodyPr/>
          <a:lstStyle/>
          <a:p>
            <a:pPr marL="80963" indent="0" eaLnBrk="1" hangingPunct="1">
              <a:buNone/>
            </a:pPr>
            <a:endParaRPr lang="fr-FR" dirty="0"/>
          </a:p>
          <a:p>
            <a:pPr marL="80963" indent="0" eaLnBrk="1" hangingPunct="1">
              <a:buNone/>
            </a:pPr>
            <a:r>
              <a:rPr lang="fr-FR" dirty="0"/>
              <a:t>Certaines des images et des diagrammes de cette série de diapositives sont en train d'être redessinées de l'anglais vers le français. Les diapositives traduites seront disponibles dès que possible.</a:t>
            </a:r>
            <a:endParaRPr lang="fr-CA" altLang="en-US" dirty="0"/>
          </a:p>
          <a:p>
            <a:pPr marL="80963" indent="0" eaLnBrk="1" hangingPunct="1">
              <a:buFont typeface="Wingdings 2" pitchFamily="18" charset="2"/>
              <a:buNone/>
            </a:pPr>
            <a:endParaRPr lang="fr-CA" altLang="en-US" dirty="0"/>
          </a:p>
        </p:txBody>
      </p:sp>
    </p:spTree>
    <p:extLst>
      <p:ext uri="{BB962C8B-B14F-4D97-AF65-F5344CB8AC3E}">
        <p14:creationId xmlns:p14="http://schemas.microsoft.com/office/powerpoint/2010/main" val="1651517155"/>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en-CA" dirty="0">
                <a:solidFill>
                  <a:schemeClr val="accent4"/>
                </a:solidFill>
              </a:rPr>
              <a:t>Processus de stratégie de la GC - étapes</a:t>
            </a:r>
            <a:endParaRPr lang="fr-CA" dirty="0">
              <a:solidFill>
                <a:schemeClr val="accent4"/>
              </a:solidFill>
            </a:endParaRPr>
          </a:p>
        </p:txBody>
      </p:sp>
      <p:sp>
        <p:nvSpPr>
          <p:cNvPr id="3" name="Content Placeholder 2"/>
          <p:cNvSpPr>
            <a:spLocks noGrp="1"/>
          </p:cNvSpPr>
          <p:nvPr>
            <p:ph idx="1"/>
            <p:custDataLst>
              <p:tags r:id="rId2"/>
            </p:custDataLst>
          </p:nvPr>
        </p:nvSpPr>
        <p:spPr>
          <a:xfrm>
            <a:off x="1435100" y="1447800"/>
            <a:ext cx="5440363" cy="4800600"/>
          </a:xfrm>
        </p:spPr>
        <p:txBody>
          <a:bodyPr>
            <a:normAutofit fontScale="92500" lnSpcReduction="10000"/>
          </a:bodyPr>
          <a:lstStyle/>
          <a:p>
            <a:pPr marL="596646" indent="-514350" eaLnBrk="1" fontAlgn="auto" hangingPunct="1">
              <a:spcAft>
                <a:spcPts val="0"/>
              </a:spcAft>
              <a:buFont typeface="+mj-lt"/>
              <a:buAutoNum type="arabicPeriod" startAt="5"/>
              <a:defRPr/>
            </a:pPr>
            <a:r>
              <a:rPr lang="fr-CA" dirty="0"/>
              <a:t>La rédaction du document de stratégie et d’action/de mise en œuvre (activités, outils, processus, livrables, échéance, ressources, responsabilités)</a:t>
            </a:r>
          </a:p>
          <a:p>
            <a:pPr marL="365760" indent="-283464" eaLnBrk="1" fontAlgn="auto" hangingPunct="1">
              <a:spcAft>
                <a:spcPts val="0"/>
              </a:spcAft>
              <a:buFont typeface="Wingdings 2"/>
              <a:buChar char=""/>
              <a:defRPr/>
            </a:pPr>
            <a:endParaRPr lang="fr-CA" dirty="0"/>
          </a:p>
          <a:p>
            <a:pPr marL="82296" indent="0" eaLnBrk="1" fontAlgn="auto" hangingPunct="1">
              <a:spcAft>
                <a:spcPts val="0"/>
              </a:spcAft>
              <a:buFont typeface="Wingdings 2"/>
              <a:buNone/>
              <a:defRPr/>
            </a:pPr>
            <a:r>
              <a:rPr lang="fr-CA" dirty="0"/>
              <a:t>Exemple :</a:t>
            </a:r>
          </a:p>
          <a:p>
            <a:pPr marL="365760" indent="-283464" eaLnBrk="1" fontAlgn="auto" hangingPunct="1">
              <a:spcAft>
                <a:spcPts val="0"/>
              </a:spcAft>
              <a:buFont typeface="Wingdings 2"/>
              <a:buChar char=""/>
              <a:defRPr/>
            </a:pPr>
            <a:r>
              <a:rPr lang="fr-CA" dirty="0"/>
              <a:t>Diapositive 5 - La structure d’un document de stratégie de la GC</a:t>
            </a:r>
          </a:p>
        </p:txBody>
      </p:sp>
      <p:pic>
        <p:nvPicPr>
          <p:cNvPr id="28676"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804025" y="2781300"/>
            <a:ext cx="19431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274638"/>
            <a:ext cx="7818834" cy="1143000"/>
          </a:xfrm>
        </p:spPr>
        <p:txBody>
          <a:bodyPr>
            <a:normAutofit fontScale="90000"/>
          </a:bodyPr>
          <a:lstStyle/>
          <a:p>
            <a:pPr eaLnBrk="1" fontAlgn="auto" hangingPunct="1">
              <a:spcAft>
                <a:spcPts val="0"/>
              </a:spcAft>
              <a:defRPr/>
            </a:pPr>
            <a:r>
              <a:rPr lang="fr-CA" dirty="0">
                <a:solidFill>
                  <a:schemeClr val="accent4"/>
                </a:solidFill>
              </a:rPr>
              <a:t>La structure d’un document de stratégie de la GC</a:t>
            </a:r>
          </a:p>
        </p:txBody>
      </p:sp>
      <p:sp>
        <p:nvSpPr>
          <p:cNvPr id="29699" name="Content Placeholder 2"/>
          <p:cNvSpPr>
            <a:spLocks noGrp="1"/>
          </p:cNvSpPr>
          <p:nvPr>
            <p:ph idx="1"/>
            <p:custDataLst>
              <p:tags r:id="rId2"/>
            </p:custDataLst>
          </p:nvPr>
        </p:nvSpPr>
        <p:spPr>
          <a:xfrm>
            <a:off x="1259632" y="1360698"/>
            <a:ext cx="4896569" cy="4752553"/>
          </a:xfrm>
        </p:spPr>
        <p:txBody>
          <a:bodyPr/>
          <a:lstStyle/>
          <a:p>
            <a:pPr eaLnBrk="1" hangingPunct="1"/>
            <a:r>
              <a:rPr lang="fr-CA" altLang="en-US" dirty="0"/>
              <a:t>Définition de la GC</a:t>
            </a:r>
          </a:p>
          <a:p>
            <a:pPr eaLnBrk="1" hangingPunct="1"/>
            <a:r>
              <a:rPr lang="fr-CA" altLang="en-US" dirty="0"/>
              <a:t>Énoncé de vision</a:t>
            </a:r>
          </a:p>
          <a:p>
            <a:pPr eaLnBrk="1" hangingPunct="1"/>
            <a:r>
              <a:rPr lang="fr-CA" altLang="en-US" dirty="0"/>
              <a:t>Objectifs stratégiques</a:t>
            </a:r>
          </a:p>
          <a:p>
            <a:pPr eaLnBrk="1" hangingPunct="1"/>
            <a:r>
              <a:rPr lang="fr-CA" altLang="en-US" dirty="0"/>
              <a:t>Activités et initiatives associées avec chaque objectif</a:t>
            </a:r>
          </a:p>
          <a:p>
            <a:pPr eaLnBrk="1" hangingPunct="1"/>
            <a:r>
              <a:rPr lang="fr-CA" altLang="en-US" dirty="0"/>
              <a:t>Annexe : Plan de mise en œuvre</a:t>
            </a:r>
          </a:p>
          <a:p>
            <a:pPr eaLnBrk="1" hangingPunct="1"/>
            <a:r>
              <a:rPr lang="fr-CA" altLang="en-US" dirty="0"/>
              <a:t>Annexe : Plan de S&amp;E</a:t>
            </a:r>
          </a:p>
          <a:p>
            <a:pPr eaLnBrk="1" hangingPunct="1"/>
            <a:endParaRPr lang="fr-CA" altLang="en-US" dirty="0"/>
          </a:p>
        </p:txBody>
      </p:sp>
      <p:pic>
        <p:nvPicPr>
          <p:cNvPr id="2970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156176" y="1412875"/>
            <a:ext cx="2352675"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en-CA" dirty="0">
                <a:solidFill>
                  <a:schemeClr val="accent4"/>
                </a:solidFill>
              </a:rPr>
              <a:t>Processus de stratégie de la GC - étapes</a:t>
            </a:r>
            <a:endParaRPr lang="fr-CA" dirty="0">
              <a:solidFill>
                <a:schemeClr val="accent4"/>
              </a:solidFill>
            </a:endParaRPr>
          </a:p>
        </p:txBody>
      </p:sp>
      <p:sp>
        <p:nvSpPr>
          <p:cNvPr id="3" name="Content Placeholder 2"/>
          <p:cNvSpPr>
            <a:spLocks noGrp="1"/>
          </p:cNvSpPr>
          <p:nvPr>
            <p:ph idx="1"/>
            <p:custDataLst>
              <p:tags r:id="rId2"/>
            </p:custDataLst>
          </p:nvPr>
        </p:nvSpPr>
        <p:spPr>
          <a:xfrm>
            <a:off x="1435100" y="1447800"/>
            <a:ext cx="5440363" cy="4800600"/>
          </a:xfrm>
        </p:spPr>
        <p:txBody>
          <a:bodyPr>
            <a:normAutofit fontScale="92500" lnSpcReduction="20000"/>
          </a:bodyPr>
          <a:lstStyle/>
          <a:p>
            <a:pPr marL="596646" indent="-514350" eaLnBrk="1" fontAlgn="auto" hangingPunct="1">
              <a:spcAft>
                <a:spcPts val="0"/>
              </a:spcAft>
              <a:buFont typeface="+mj-lt"/>
              <a:buAutoNum type="arabicPeriod" startAt="6"/>
              <a:defRPr/>
            </a:pPr>
            <a:r>
              <a:rPr lang="fr-CA" dirty="0"/>
              <a:t>Validation auprès des parties prenantes</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a:p>
            <a:pPr marL="82296" indent="0" eaLnBrk="1" fontAlgn="auto" hangingPunct="1">
              <a:spcAft>
                <a:spcPts val="0"/>
              </a:spcAft>
              <a:buFont typeface="Wingdings 2"/>
              <a:buNone/>
              <a:defRPr/>
            </a:pPr>
            <a:r>
              <a:rPr lang="fr-CA" dirty="0"/>
              <a:t>Exemples de méthodes :</a:t>
            </a:r>
          </a:p>
          <a:p>
            <a:pPr marL="365760" indent="-283464" eaLnBrk="1" fontAlgn="auto" hangingPunct="1">
              <a:spcAft>
                <a:spcPts val="0"/>
              </a:spcAft>
              <a:buFont typeface="Wingdings 2"/>
              <a:buChar char=""/>
              <a:defRPr/>
            </a:pPr>
            <a:r>
              <a:rPr lang="fr-CA" dirty="0"/>
              <a:t>Présentation auprès de l’organisation et séance de rétroaction</a:t>
            </a:r>
          </a:p>
          <a:p>
            <a:pPr marL="365760" indent="-283464" eaLnBrk="1" fontAlgn="auto" hangingPunct="1">
              <a:spcAft>
                <a:spcPts val="0"/>
              </a:spcAft>
              <a:buFont typeface="Wingdings 2"/>
              <a:buChar char=""/>
              <a:defRPr/>
            </a:pPr>
            <a:r>
              <a:rPr lang="fr-CA" dirty="0"/>
              <a:t>Consultation en ligne avec les parties prenantes</a:t>
            </a:r>
          </a:p>
          <a:p>
            <a:pPr marL="365760" indent="-283464" eaLnBrk="1" fontAlgn="auto" hangingPunct="1">
              <a:spcAft>
                <a:spcPts val="0"/>
              </a:spcAft>
              <a:buFont typeface="Wingdings 2"/>
              <a:buChar char=""/>
              <a:defRPr/>
            </a:pPr>
            <a:r>
              <a:rPr lang="fr-CA" dirty="0"/>
              <a:t>Ateliers </a:t>
            </a:r>
          </a:p>
        </p:txBody>
      </p:sp>
      <p:pic>
        <p:nvPicPr>
          <p:cNvPr id="3072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443663" y="2312988"/>
            <a:ext cx="190817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en-CA" dirty="0">
                <a:solidFill>
                  <a:schemeClr val="accent4"/>
                </a:solidFill>
              </a:rPr>
              <a:t>Processus de stratégie de la GC - étapes</a:t>
            </a:r>
            <a:endParaRPr lang="fr-CA" dirty="0">
              <a:solidFill>
                <a:schemeClr val="accent4"/>
              </a:solidFill>
            </a:endParaRPr>
          </a:p>
        </p:txBody>
      </p:sp>
      <p:sp>
        <p:nvSpPr>
          <p:cNvPr id="3" name="Content Placeholder 2"/>
          <p:cNvSpPr>
            <a:spLocks noGrp="1"/>
          </p:cNvSpPr>
          <p:nvPr>
            <p:ph idx="1"/>
            <p:custDataLst>
              <p:tags r:id="rId2"/>
            </p:custDataLst>
          </p:nvPr>
        </p:nvSpPr>
        <p:spPr>
          <a:xfrm>
            <a:off x="1435100" y="1447800"/>
            <a:ext cx="5440363" cy="4800600"/>
          </a:xfrm>
        </p:spPr>
        <p:txBody>
          <a:bodyPr>
            <a:normAutofit fontScale="92500" lnSpcReduction="20000"/>
          </a:bodyPr>
          <a:lstStyle/>
          <a:p>
            <a:pPr marL="596646" indent="-514350" eaLnBrk="1" fontAlgn="auto" hangingPunct="1">
              <a:spcAft>
                <a:spcPts val="0"/>
              </a:spcAft>
              <a:buFont typeface="+mj-lt"/>
              <a:buAutoNum type="arabicPeriod" startAt="7"/>
              <a:defRPr/>
            </a:pPr>
            <a:r>
              <a:rPr lang="fr-CA" dirty="0"/>
              <a:t>Mise en œuvre, suivi, évaluation et revue de l’arrimage</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a:p>
            <a:pPr marL="82296" indent="0" eaLnBrk="1" fontAlgn="auto" hangingPunct="1">
              <a:spcAft>
                <a:spcPts val="0"/>
              </a:spcAft>
              <a:buFont typeface="Wingdings 2"/>
              <a:buNone/>
              <a:defRPr/>
            </a:pPr>
            <a:r>
              <a:rPr lang="fr-CA" dirty="0"/>
              <a:t>Exemples de méthodes :</a:t>
            </a:r>
          </a:p>
          <a:p>
            <a:pPr marL="539496" indent="-457200" eaLnBrk="1" fontAlgn="auto" hangingPunct="1">
              <a:spcAft>
                <a:spcPts val="0"/>
              </a:spcAft>
              <a:defRPr/>
            </a:pPr>
            <a:r>
              <a:rPr lang="fr-CA" dirty="0"/>
              <a:t>Outils quantitatifs (p. ex. indicateurs)</a:t>
            </a:r>
          </a:p>
          <a:p>
            <a:pPr marL="539496" indent="-457200" eaLnBrk="1" fontAlgn="auto" hangingPunct="1">
              <a:spcAft>
                <a:spcPts val="0"/>
              </a:spcAft>
              <a:defRPr/>
            </a:pPr>
            <a:r>
              <a:rPr lang="fr-CA" dirty="0"/>
              <a:t>Outils qualitatifs (p. ex., technique du changement significatif)</a:t>
            </a:r>
          </a:p>
        </p:txBody>
      </p:sp>
      <p:pic>
        <p:nvPicPr>
          <p:cNvPr id="6861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876256" y="2096834"/>
            <a:ext cx="1832620" cy="1790700"/>
          </a:xfrm>
          <a:prstGeom prst="rect">
            <a:avLst/>
          </a:prstGeom>
          <a:noFill/>
          <a:ln>
            <a:noFill/>
          </a:ln>
          <a:scene3d>
            <a:camera prst="orthographicFront">
              <a:rot lat="21299999" lon="12600000" rev="203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36398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Autofit/>
          </a:bodyPr>
          <a:lstStyle/>
          <a:p>
            <a:pPr eaLnBrk="1" fontAlgn="auto" hangingPunct="1">
              <a:spcAft>
                <a:spcPts val="0"/>
              </a:spcAft>
              <a:defRPr/>
            </a:pPr>
            <a:r>
              <a:rPr lang="fr-CA" sz="3200" dirty="0">
                <a:solidFill>
                  <a:schemeClr val="accent4"/>
                </a:solidFill>
              </a:rPr>
              <a:t>Méthodes d’élaboration d’une stratégie de la GC : inventaire des connaissances</a:t>
            </a:r>
          </a:p>
        </p:txBody>
      </p:sp>
      <p:sp>
        <p:nvSpPr>
          <p:cNvPr id="31747" name="Content Placeholder 2"/>
          <p:cNvSpPr>
            <a:spLocks noGrp="1"/>
          </p:cNvSpPr>
          <p:nvPr>
            <p:ph idx="1"/>
            <p:custDataLst>
              <p:tags r:id="rId2"/>
            </p:custDataLst>
          </p:nvPr>
        </p:nvSpPr>
        <p:spPr>
          <a:xfrm>
            <a:off x="1115616" y="1628800"/>
            <a:ext cx="7603554" cy="5085184"/>
          </a:xfrm>
        </p:spPr>
        <p:txBody>
          <a:bodyPr/>
          <a:lstStyle/>
          <a:p>
            <a:pPr eaLnBrk="1" hangingPunct="1"/>
            <a:r>
              <a:rPr lang="fr-CA" altLang="en-US" sz="2800" dirty="0"/>
              <a:t>Quoi : un inventaire des connaissances servant à déterminer les activités, les capacités et le capital de connaissances</a:t>
            </a:r>
          </a:p>
          <a:p>
            <a:pPr eaLnBrk="1" hangingPunct="1"/>
            <a:r>
              <a:rPr lang="fr-CA" altLang="en-US" sz="2800" dirty="0"/>
              <a:t>Comment : </a:t>
            </a:r>
          </a:p>
          <a:p>
            <a:pPr lvl="1" eaLnBrk="1" hangingPunct="1"/>
            <a:r>
              <a:rPr lang="fr-CA" altLang="en-US" dirty="0"/>
              <a:t>Élaborer un questionnaire servant à inventorier les connaissances</a:t>
            </a:r>
          </a:p>
          <a:p>
            <a:pPr lvl="1" eaLnBrk="1" hangingPunct="1"/>
            <a:r>
              <a:rPr lang="fr-CA" altLang="en-US" dirty="0"/>
              <a:t>Il peut être administré par l’entremise d’une combinaison d’approches : entrevues en personne ou au téléphone, ateliers et groupes de consultation, consultations électroniques et groupes de discussions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pPr eaLnBrk="1" fontAlgn="auto" hangingPunct="1">
              <a:spcAft>
                <a:spcPts val="0"/>
              </a:spcAft>
              <a:defRPr/>
            </a:pPr>
            <a:r>
              <a:rPr lang="fr-CA" sz="3200" dirty="0">
                <a:solidFill>
                  <a:schemeClr val="accent4"/>
                </a:solidFill>
              </a:rPr>
              <a:t>Méthodes d’élaboration d’une stratégie de GC : inventaire des connaissances</a:t>
            </a:r>
          </a:p>
        </p:txBody>
      </p:sp>
      <p:sp>
        <p:nvSpPr>
          <p:cNvPr id="3" name="Content Placeholder 2"/>
          <p:cNvSpPr>
            <a:spLocks noGrp="1"/>
          </p:cNvSpPr>
          <p:nvPr>
            <p:ph idx="1"/>
            <p:custDataLst>
              <p:tags r:id="rId2"/>
            </p:custDataLst>
          </p:nvPr>
        </p:nvSpPr>
        <p:spPr>
          <a:xfrm>
            <a:off x="1259632" y="1700808"/>
            <a:ext cx="7704856" cy="4680520"/>
          </a:xfrm>
        </p:spPr>
        <p:txBody>
          <a:bodyPr numCol="2">
            <a:noAutofit/>
          </a:bodyPr>
          <a:lstStyle/>
          <a:p>
            <a:pPr marL="82296" indent="0" eaLnBrk="1" fontAlgn="auto" hangingPunct="1">
              <a:spcAft>
                <a:spcPts val="0"/>
              </a:spcAft>
              <a:buFont typeface="Wingdings 2"/>
              <a:buNone/>
              <a:defRPr/>
            </a:pPr>
            <a:r>
              <a:rPr lang="fr-CA" sz="2400" dirty="0"/>
              <a:t>Pourquoi :</a:t>
            </a:r>
          </a:p>
          <a:p>
            <a:pPr marL="365760" indent="-283464" eaLnBrk="1" fontAlgn="auto" hangingPunct="1">
              <a:spcAft>
                <a:spcPts val="0"/>
              </a:spcAft>
              <a:buFont typeface="Wingdings 2"/>
              <a:buChar char=""/>
              <a:defRPr/>
            </a:pPr>
            <a:r>
              <a:rPr lang="fr-CA" sz="2400" dirty="0"/>
              <a:t>Pour identifier les éléments clés du capital, des activités et des capacités de connaissances et l’endroit où ils se trouvent</a:t>
            </a:r>
          </a:p>
          <a:p>
            <a:pPr marL="365760" indent="-283464" eaLnBrk="1" fontAlgn="auto" hangingPunct="1">
              <a:spcAft>
                <a:spcPts val="0"/>
              </a:spcAft>
              <a:buFont typeface="Wingdings 2"/>
              <a:buChar char=""/>
              <a:defRPr/>
            </a:pPr>
            <a:r>
              <a:rPr lang="fr-CA" sz="2400" dirty="0"/>
              <a:t>Pour déterminer les écarts de connaissances (ce que l’organisation devrait connaître, mais ne connaît pas)</a:t>
            </a:r>
          </a:p>
          <a:p>
            <a:pPr marL="82296" indent="0" eaLnBrk="1" fontAlgn="auto" hangingPunct="1">
              <a:spcAft>
                <a:spcPts val="0"/>
              </a:spcAft>
              <a:buFont typeface="Wingdings 2"/>
              <a:buNone/>
              <a:defRPr/>
            </a:pPr>
            <a:endParaRPr lang="fr-CA" sz="2400" dirty="0"/>
          </a:p>
          <a:p>
            <a:pPr marL="82296" indent="0" eaLnBrk="1" fontAlgn="auto" hangingPunct="1">
              <a:spcAft>
                <a:spcPts val="0"/>
              </a:spcAft>
              <a:buFont typeface="Wingdings 2"/>
              <a:buNone/>
              <a:defRPr/>
            </a:pPr>
            <a:r>
              <a:rPr lang="fr-CA" sz="2400" dirty="0"/>
              <a:t>Capital :</a:t>
            </a:r>
          </a:p>
          <a:p>
            <a:pPr marL="365760" indent="-283464" eaLnBrk="1" fontAlgn="auto" hangingPunct="1">
              <a:spcAft>
                <a:spcPts val="0"/>
              </a:spcAft>
              <a:buFont typeface="Wingdings 2"/>
              <a:buChar char=""/>
              <a:defRPr/>
            </a:pPr>
            <a:r>
              <a:rPr lang="fr-CA" sz="2400" dirty="0"/>
              <a:t>Documents/données</a:t>
            </a:r>
          </a:p>
          <a:p>
            <a:pPr marL="365760" indent="-283464" eaLnBrk="1" fontAlgn="auto" hangingPunct="1">
              <a:spcAft>
                <a:spcPts val="0"/>
              </a:spcAft>
              <a:buFont typeface="Wingdings 2"/>
              <a:buChar char=""/>
              <a:defRPr/>
            </a:pPr>
            <a:r>
              <a:rPr lang="fr-CA" sz="2400" dirty="0"/>
              <a:t>Méthodes</a:t>
            </a:r>
          </a:p>
          <a:p>
            <a:pPr marL="365760" indent="-283464" eaLnBrk="1" fontAlgn="auto" hangingPunct="1">
              <a:spcAft>
                <a:spcPts val="0"/>
              </a:spcAft>
              <a:buFont typeface="Wingdings 2"/>
              <a:buChar char=""/>
              <a:defRPr/>
            </a:pPr>
            <a:r>
              <a:rPr lang="fr-CA" sz="2400" dirty="0"/>
              <a:t>Compétences</a:t>
            </a:r>
          </a:p>
          <a:p>
            <a:pPr marL="365760" indent="-283464" eaLnBrk="1" fontAlgn="auto" hangingPunct="1">
              <a:spcAft>
                <a:spcPts val="0"/>
              </a:spcAft>
              <a:buFont typeface="Wingdings 2"/>
              <a:buChar char=""/>
              <a:defRPr/>
            </a:pPr>
            <a:r>
              <a:rPr lang="fr-CA" sz="2400" dirty="0"/>
              <a:t>Expérience</a:t>
            </a:r>
          </a:p>
          <a:p>
            <a:pPr marL="365760" indent="-283464" eaLnBrk="1" fontAlgn="auto" hangingPunct="1">
              <a:spcAft>
                <a:spcPts val="0"/>
              </a:spcAft>
              <a:buFont typeface="Wingdings 2"/>
              <a:buChar char=""/>
              <a:defRPr/>
            </a:pPr>
            <a:r>
              <a:rPr lang="fr-CA" sz="2400" dirty="0"/>
              <a:t>Relations</a:t>
            </a:r>
          </a:p>
          <a:p>
            <a:pPr marL="365760" indent="-283464" eaLnBrk="1" fontAlgn="auto" hangingPunct="1">
              <a:spcAft>
                <a:spcPts val="0"/>
              </a:spcAft>
              <a:buFont typeface="Wingdings 2"/>
              <a:buChar char=""/>
              <a:defRPr/>
            </a:pPr>
            <a:r>
              <a:rPr lang="fr-CA" sz="2400" dirty="0"/>
              <a:t>Talent naturel</a:t>
            </a:r>
          </a:p>
          <a:p>
            <a:pPr marL="365760" indent="-283464" eaLnBrk="1" fontAlgn="auto" hangingPunct="1">
              <a:spcAft>
                <a:spcPts val="0"/>
              </a:spcAft>
              <a:buFont typeface="Wingdings 2"/>
              <a:buChar char=""/>
              <a:defRPr/>
            </a:pPr>
            <a:endParaRPr lang="fr-CA" sz="2400" dirty="0"/>
          </a:p>
          <a:p>
            <a:pPr marL="365760" indent="-283464" eaLnBrk="1" fontAlgn="auto" hangingPunct="1">
              <a:spcAft>
                <a:spcPts val="0"/>
              </a:spcAft>
              <a:buFont typeface="Wingdings 2"/>
              <a:buChar char=""/>
              <a:defRPr/>
            </a:pPr>
            <a:endParaRPr lang="fr-CA" sz="2400" dirty="0"/>
          </a:p>
          <a:p>
            <a:pPr marL="82296" indent="0" eaLnBrk="1" fontAlgn="auto" hangingPunct="1">
              <a:spcAft>
                <a:spcPts val="0"/>
              </a:spcAft>
              <a:buFont typeface="Wingdings 2"/>
              <a:buNone/>
              <a:defRPr/>
            </a:pPr>
            <a:endParaRPr lang="fr-CA"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31913" y="125413"/>
            <a:ext cx="7497762" cy="1143000"/>
          </a:xfrm>
        </p:spPr>
        <p:txBody>
          <a:bodyPr>
            <a:normAutofit fontScale="90000"/>
          </a:bodyPr>
          <a:lstStyle/>
          <a:p>
            <a:pPr eaLnBrk="1" fontAlgn="auto" hangingPunct="1">
              <a:spcAft>
                <a:spcPts val="0"/>
              </a:spcAft>
              <a:defRPr/>
            </a:pPr>
            <a:r>
              <a:rPr lang="fr-CA" sz="3900" dirty="0">
                <a:solidFill>
                  <a:srgbClr val="84AA33"/>
                </a:solidFill>
              </a:rPr>
              <a:t>À quoi ça ressemble : inventaire des connaissances</a:t>
            </a:r>
            <a:endParaRPr lang="fr-CA" dirty="0">
              <a:solidFill>
                <a:schemeClr val="tx2">
                  <a:satMod val="130000"/>
                </a:schemeClr>
              </a:solidFill>
            </a:endParaRPr>
          </a:p>
        </p:txBody>
      </p:sp>
      <p:pic>
        <p:nvPicPr>
          <p:cNvPr id="33795" name="Picture 3" descr="X:\KM\CTA\audit.png"/>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1565418" y="1700213"/>
            <a:ext cx="6989763"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Rectangle 2"/>
          <p:cNvSpPr>
            <a:spLocks noChangeArrowheads="1"/>
          </p:cNvSpPr>
          <p:nvPr>
            <p:custDataLst>
              <p:tags r:id="rId3"/>
            </p:custDataLst>
          </p:nvPr>
        </p:nvSpPr>
        <p:spPr bwMode="auto">
          <a:xfrm>
            <a:off x="5892800" y="5949950"/>
            <a:ext cx="2643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eaLnBrk="1" hangingPunct="1">
              <a:spcBef>
                <a:spcPct val="0"/>
              </a:spcBef>
              <a:buClrTx/>
              <a:buSzTx/>
              <a:buFontTx/>
              <a:buNone/>
            </a:pPr>
            <a:r>
              <a:rPr lang="en-CA" altLang="en-US" sz="1800" dirty="0"/>
              <a:t>© Straits Knowledge 2014</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333374"/>
            <a:ext cx="7641481" cy="1223417"/>
          </a:xfrm>
        </p:spPr>
        <p:txBody>
          <a:bodyPr>
            <a:noAutofit/>
          </a:bodyPr>
          <a:lstStyle/>
          <a:p>
            <a:pPr eaLnBrk="1" fontAlgn="auto" hangingPunct="1">
              <a:spcAft>
                <a:spcPts val="0"/>
              </a:spcAft>
              <a:defRPr/>
            </a:pPr>
            <a:r>
              <a:rPr lang="fr-CA" sz="3600" dirty="0">
                <a:solidFill>
                  <a:schemeClr val="accent4"/>
                </a:solidFill>
              </a:rPr>
              <a:t>Méthodes d’élaboration d’une stratégie de la GC : l’analyse des réseaux sociaux (ARS)</a:t>
            </a:r>
          </a:p>
        </p:txBody>
      </p:sp>
      <p:sp>
        <p:nvSpPr>
          <p:cNvPr id="3" name="Content Placeholder 2"/>
          <p:cNvSpPr>
            <a:spLocks noGrp="1"/>
          </p:cNvSpPr>
          <p:nvPr>
            <p:ph idx="1"/>
            <p:custDataLst>
              <p:tags r:id="rId2"/>
            </p:custDataLst>
          </p:nvPr>
        </p:nvSpPr>
        <p:spPr>
          <a:xfrm>
            <a:off x="1403648" y="1844824"/>
            <a:ext cx="7458075" cy="4751387"/>
          </a:xfrm>
        </p:spPr>
        <p:txBody>
          <a:bodyPr>
            <a:normAutofit fontScale="92500" lnSpcReduction="10000"/>
          </a:bodyPr>
          <a:lstStyle/>
          <a:p>
            <a:pPr marL="365760" indent="-283464" eaLnBrk="1" fontAlgn="auto" hangingPunct="1">
              <a:spcAft>
                <a:spcPts val="0"/>
              </a:spcAft>
              <a:buFont typeface="Wingdings 2"/>
              <a:buChar char=""/>
              <a:defRPr/>
            </a:pPr>
            <a:r>
              <a:rPr lang="fr-CA" dirty="0"/>
              <a:t>Quoi : un outil servant à cartographier et à analyser le flux des connaissances et les voies de communication au sein d’organisations et de réseaux, révélant ainsi les bonnes pratiques et les écarts</a:t>
            </a:r>
          </a:p>
          <a:p>
            <a:pPr marL="365760" indent="-283464" eaLnBrk="1" fontAlgn="auto" hangingPunct="1">
              <a:spcAft>
                <a:spcPts val="0"/>
              </a:spcAft>
              <a:buFont typeface="Wingdings 2"/>
              <a:buChar char=""/>
              <a:defRPr/>
            </a:pPr>
            <a:r>
              <a:rPr lang="fr-CA" dirty="0"/>
              <a:t>Comment : </a:t>
            </a:r>
          </a:p>
          <a:p>
            <a:pPr marL="640398" lvl="1" indent="-283464" eaLnBrk="1" fontAlgn="auto" hangingPunct="1">
              <a:spcAft>
                <a:spcPts val="0"/>
              </a:spcAft>
              <a:buFont typeface="Wingdings 2"/>
              <a:buChar char=""/>
              <a:defRPr/>
            </a:pPr>
            <a:r>
              <a:rPr lang="fr-CA" dirty="0"/>
              <a:t>Élaborer un questionnaire d’ARS</a:t>
            </a:r>
          </a:p>
          <a:p>
            <a:pPr marL="640398" lvl="1" indent="-283464" eaLnBrk="1" fontAlgn="auto" hangingPunct="1">
              <a:spcAft>
                <a:spcPts val="0"/>
              </a:spcAft>
              <a:buFont typeface="Wingdings 2"/>
              <a:buChar char=""/>
              <a:defRPr/>
            </a:pPr>
            <a:r>
              <a:rPr lang="fr-CA" dirty="0"/>
              <a:t>Il peut être administré par l’entremise d’entrevues en personne ou au téléphone, d’ateliers et de groupes de consultation</a:t>
            </a:r>
          </a:p>
          <a:p>
            <a:pPr marL="640398" lvl="1" indent="-283464" eaLnBrk="1" fontAlgn="auto" hangingPunct="1">
              <a:spcAft>
                <a:spcPts val="0"/>
              </a:spcAft>
              <a:buFont typeface="Wingdings 2"/>
              <a:buChar char=""/>
              <a:defRPr/>
            </a:pPr>
            <a:r>
              <a:rPr lang="fr-CA" dirty="0"/>
              <a:t>Analyse à l’aide d’un logiciel d’ARS</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Autofit/>
          </a:bodyPr>
          <a:lstStyle/>
          <a:p>
            <a:pPr eaLnBrk="1" fontAlgn="auto" hangingPunct="1">
              <a:spcAft>
                <a:spcPts val="0"/>
              </a:spcAft>
              <a:defRPr/>
            </a:pPr>
            <a:r>
              <a:rPr lang="fr-CA" sz="3200" dirty="0">
                <a:solidFill>
                  <a:srgbClr val="84AA33"/>
                </a:solidFill>
              </a:rPr>
              <a:t>Méthodes d’élaboration d’une stratégie de la GC : l’analyse des réseaux sociaux</a:t>
            </a:r>
            <a:endParaRPr lang="fr-CA" sz="3200" dirty="0">
              <a:solidFill>
                <a:schemeClr val="tx2">
                  <a:satMod val="130000"/>
                </a:schemeClr>
              </a:solidFill>
            </a:endParaRPr>
          </a:p>
        </p:txBody>
      </p:sp>
      <p:sp>
        <p:nvSpPr>
          <p:cNvPr id="3" name="Content Placeholder 2"/>
          <p:cNvSpPr>
            <a:spLocks noGrp="1"/>
          </p:cNvSpPr>
          <p:nvPr>
            <p:ph idx="1"/>
            <p:custDataLst>
              <p:tags r:id="rId2"/>
            </p:custDataLst>
          </p:nvPr>
        </p:nvSpPr>
        <p:spPr>
          <a:xfrm>
            <a:off x="1403350" y="1700213"/>
            <a:ext cx="7531100" cy="4681115"/>
          </a:xfrm>
        </p:spPr>
        <p:txBody>
          <a:bodyPr>
            <a:normAutofit fontScale="92500" lnSpcReduction="20000"/>
          </a:bodyPr>
          <a:lstStyle/>
          <a:p>
            <a:pPr marL="539496" indent="-457200" eaLnBrk="1" fontAlgn="auto" hangingPunct="1">
              <a:spcAft>
                <a:spcPts val="0"/>
              </a:spcAft>
              <a:defRPr/>
            </a:pPr>
            <a:r>
              <a:rPr lang="fr-CA" dirty="0"/>
              <a:t>Pourquoi : </a:t>
            </a:r>
          </a:p>
          <a:p>
            <a:pPr marL="640398" lvl="1" indent="-283464" eaLnBrk="1" fontAlgn="auto" hangingPunct="1">
              <a:spcAft>
                <a:spcPts val="0"/>
              </a:spcAft>
              <a:buFont typeface="Wingdings 2"/>
              <a:buChar char=""/>
              <a:defRPr/>
            </a:pPr>
            <a:r>
              <a:rPr lang="fr-CA" dirty="0"/>
              <a:t>Pour identifier les individus et les groupes qui jouent un rôle central (leaders d’opinion, principaux courtiers des connaissances, etc.)</a:t>
            </a:r>
          </a:p>
          <a:p>
            <a:pPr marL="640398" lvl="1" indent="-283464" eaLnBrk="1" fontAlgn="auto" hangingPunct="1">
              <a:spcAft>
                <a:spcPts val="0"/>
              </a:spcAft>
              <a:buFont typeface="Wingdings 2"/>
              <a:buChar char=""/>
              <a:defRPr/>
            </a:pPr>
            <a:r>
              <a:rPr lang="fr-CA" dirty="0"/>
              <a:t>Pour identifier les goulets d’étranglement et ceux qui sont isolés</a:t>
            </a:r>
          </a:p>
          <a:p>
            <a:pPr marL="640398" lvl="1" indent="-283464" eaLnBrk="1" fontAlgn="auto" hangingPunct="1">
              <a:spcAft>
                <a:spcPts val="0"/>
              </a:spcAft>
              <a:buFont typeface="Wingdings 2"/>
              <a:buChar char=""/>
              <a:defRPr/>
            </a:pPr>
            <a:r>
              <a:rPr lang="fr-CA" dirty="0"/>
              <a:t>Pour déceler les potentialités d’amélioration du flux des connaissances</a:t>
            </a:r>
          </a:p>
          <a:p>
            <a:pPr marL="640398" lvl="1" indent="-283464" eaLnBrk="1" fontAlgn="auto" hangingPunct="1">
              <a:spcAft>
                <a:spcPts val="0"/>
              </a:spcAft>
              <a:buFont typeface="Wingdings 2"/>
              <a:buChar char=""/>
              <a:defRPr/>
            </a:pPr>
            <a:r>
              <a:rPr lang="fr-CA" dirty="0"/>
              <a:t>Pour cibler les endroits où un meilleur partage des connaissances aura le meilleur impact</a:t>
            </a:r>
          </a:p>
          <a:p>
            <a:pPr marL="640398" lvl="1" indent="-283464" eaLnBrk="1" fontAlgn="auto" hangingPunct="1">
              <a:spcAft>
                <a:spcPts val="0"/>
              </a:spcAft>
              <a:buFont typeface="Wingdings 2"/>
              <a:buChar char=""/>
              <a:defRPr/>
            </a:pPr>
            <a:r>
              <a:rPr lang="fr-CA" dirty="0"/>
              <a:t>Pour sensibiliser les gens à l’importance des réseaux informels</a:t>
            </a:r>
          </a:p>
          <a:p>
            <a:pPr marL="365760" indent="-283464" eaLnBrk="1" fontAlgn="auto" hangingPunct="1">
              <a:spcAft>
                <a:spcPts val="0"/>
              </a:spcAft>
              <a:buFont typeface="Wingdings 2"/>
              <a:buChar char=""/>
              <a:defRPr/>
            </a:pPr>
            <a:endParaRPr lang="fr-C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8888" y="274638"/>
            <a:ext cx="7885112" cy="777875"/>
          </a:xfrm>
        </p:spPr>
        <p:txBody>
          <a:bodyPr>
            <a:normAutofit fontScale="90000"/>
          </a:bodyPr>
          <a:lstStyle/>
          <a:p>
            <a:pPr eaLnBrk="1" fontAlgn="auto" hangingPunct="1">
              <a:spcAft>
                <a:spcPts val="0"/>
              </a:spcAft>
              <a:defRPr/>
            </a:pPr>
            <a:r>
              <a:rPr lang="fr-CA" dirty="0">
                <a:solidFill>
                  <a:schemeClr val="accent4"/>
                </a:solidFill>
              </a:rPr>
              <a:t>À quoi ça ressemble : l’analyse des réseaux sociaux</a:t>
            </a:r>
          </a:p>
        </p:txBody>
      </p:sp>
      <p:pic>
        <p:nvPicPr>
          <p:cNvPr id="36868" name="Picture 4"/>
          <p:cNvPicPr>
            <a:picLocks noGrp="1" noChangeAspect="1" noChangeArrowheads="1"/>
          </p:cNvPicPr>
          <p:nvPr>
            <p:ph idx="1"/>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105078" y="1340768"/>
            <a:ext cx="7643386"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pPr eaLnBrk="1" fontAlgn="auto" hangingPunct="1">
              <a:spcAft>
                <a:spcPts val="0"/>
              </a:spcAft>
              <a:defRPr/>
            </a:pPr>
            <a:r>
              <a:rPr lang="en-CA" dirty="0">
                <a:solidFill>
                  <a:schemeClr val="accent4"/>
                </a:solidFill>
              </a:rPr>
              <a:t>Aperçu du Module 3</a:t>
            </a:r>
            <a:endParaRPr lang="fr-CA" dirty="0">
              <a:solidFill>
                <a:schemeClr val="accent4"/>
              </a:solidFill>
            </a:endParaRPr>
          </a:p>
        </p:txBody>
      </p:sp>
      <p:sp>
        <p:nvSpPr>
          <p:cNvPr id="9219" name="Content Placeholder 2"/>
          <p:cNvSpPr>
            <a:spLocks noGrp="1"/>
          </p:cNvSpPr>
          <p:nvPr>
            <p:ph idx="1"/>
            <p:custDataLst>
              <p:tags r:id="rId2"/>
            </p:custDataLst>
          </p:nvPr>
        </p:nvSpPr>
        <p:spPr>
          <a:xfrm>
            <a:off x="1331913" y="1447800"/>
            <a:ext cx="7602537" cy="5221288"/>
          </a:xfrm>
        </p:spPr>
        <p:txBody>
          <a:bodyPr/>
          <a:lstStyle/>
          <a:p>
            <a:pPr marL="80963" indent="0" eaLnBrk="1" hangingPunct="1">
              <a:buFont typeface="Wingdings 2" pitchFamily="18" charset="2"/>
              <a:buNone/>
            </a:pPr>
            <a:r>
              <a:rPr lang="fr-CA" altLang="en-US" dirty="0"/>
              <a:t>But : </a:t>
            </a:r>
          </a:p>
          <a:p>
            <a:pPr marL="80963" indent="0" eaLnBrk="1" hangingPunct="1">
              <a:buFont typeface="Wingdings 2" pitchFamily="18" charset="2"/>
              <a:buNone/>
            </a:pPr>
            <a:r>
              <a:rPr lang="fr-CA" altLang="en-US" dirty="0"/>
              <a:t>• Comprendre comment mettre en œuvre une approche stratégique de la GC au sein d’une organisation</a:t>
            </a:r>
          </a:p>
          <a:p>
            <a:pPr marL="80963" indent="0" eaLnBrk="1" hangingPunct="1">
              <a:buFont typeface="Wingdings 2" pitchFamily="18" charset="2"/>
              <a:buNone/>
            </a:pPr>
            <a:r>
              <a:rPr lang="fr-CA" altLang="en-US" dirty="0"/>
              <a:t>• Comprendre les étapes de base de l’élaboration d’une stratégie de la GC</a:t>
            </a:r>
          </a:p>
          <a:p>
            <a:pPr marL="80963" indent="0" eaLnBrk="1" hangingPunct="1">
              <a:buNone/>
            </a:pPr>
            <a:r>
              <a:rPr lang="fr-CA" altLang="en-US" dirty="0"/>
              <a:t>• Nommer trois méthodes pour évaluer et cartographier les éléments clés du capital, du flux et des écarts de connaissances</a:t>
            </a:r>
          </a:p>
          <a:p>
            <a:pPr marL="80963" indent="0" eaLnBrk="1" hangingPunct="1">
              <a:buFont typeface="Wingdings 2" pitchFamily="18" charset="2"/>
              <a:buNone/>
            </a:pPr>
            <a:endParaRPr lang="fr-CA" altLang="en-US" dirty="0"/>
          </a:p>
          <a:p>
            <a:pPr marL="80963" indent="0" eaLnBrk="1" hangingPunct="1">
              <a:buFont typeface="Wingdings 2" pitchFamily="18" charset="2"/>
              <a:buNone/>
            </a:pPr>
            <a:endParaRPr lang="fr-CA" altLang="en-US" dirty="0"/>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Autofit/>
          </a:bodyPr>
          <a:lstStyle/>
          <a:p>
            <a:pPr eaLnBrk="1" fontAlgn="auto" hangingPunct="1">
              <a:spcAft>
                <a:spcPts val="0"/>
              </a:spcAft>
              <a:defRPr/>
            </a:pPr>
            <a:r>
              <a:rPr lang="fr-CA" sz="3600" dirty="0">
                <a:solidFill>
                  <a:schemeClr val="accent4"/>
                </a:solidFill>
              </a:rPr>
              <a:t>Méthodes d’élaboration d’une stratégie de la GC : l’analyse de la GC</a:t>
            </a:r>
          </a:p>
        </p:txBody>
      </p:sp>
      <p:sp>
        <p:nvSpPr>
          <p:cNvPr id="3" name="Content Placeholder 2"/>
          <p:cNvSpPr>
            <a:spLocks noGrp="1"/>
          </p:cNvSpPr>
          <p:nvPr>
            <p:ph idx="1"/>
            <p:custDataLst>
              <p:tags r:id="rId2"/>
            </p:custDataLst>
          </p:nvPr>
        </p:nvSpPr>
        <p:spPr>
          <a:xfrm>
            <a:off x="1476375" y="1700213"/>
            <a:ext cx="7497763" cy="4800600"/>
          </a:xfrm>
        </p:spPr>
        <p:txBody>
          <a:bodyPr>
            <a:normAutofit fontScale="92500"/>
          </a:bodyPr>
          <a:lstStyle/>
          <a:p>
            <a:pPr marL="539496" indent="-457200" eaLnBrk="1" fontAlgn="auto" hangingPunct="1">
              <a:spcAft>
                <a:spcPts val="0"/>
              </a:spcAft>
              <a:defRPr/>
            </a:pPr>
            <a:r>
              <a:rPr lang="fr-CA" dirty="0"/>
              <a:t>Quoi : une analyse du niveau de sensibilisation à la GC et des activités/défis</a:t>
            </a:r>
          </a:p>
          <a:p>
            <a:pPr marL="539496" indent="-457200" eaLnBrk="1" fontAlgn="auto" hangingPunct="1">
              <a:spcAft>
                <a:spcPts val="0"/>
              </a:spcAft>
              <a:defRPr/>
            </a:pPr>
            <a:r>
              <a:rPr lang="fr-CA" dirty="0"/>
              <a:t>Comment : </a:t>
            </a:r>
          </a:p>
          <a:p>
            <a:pPr marL="640398" lvl="1" indent="-283464" eaLnBrk="1" fontAlgn="auto" hangingPunct="1">
              <a:spcAft>
                <a:spcPts val="0"/>
              </a:spcAft>
              <a:buFont typeface="Wingdings 2"/>
              <a:buChar char=""/>
              <a:defRPr/>
            </a:pPr>
            <a:r>
              <a:rPr lang="fr-CA" dirty="0"/>
              <a:t>Remplir le questionnaire d’analyse de la GC</a:t>
            </a:r>
          </a:p>
          <a:p>
            <a:pPr marL="640398" lvl="1" indent="-283464" eaLnBrk="1" fontAlgn="auto" hangingPunct="1">
              <a:spcAft>
                <a:spcPts val="0"/>
              </a:spcAft>
              <a:buFont typeface="Wingdings 2"/>
              <a:buChar char=""/>
              <a:defRPr/>
            </a:pPr>
            <a:r>
              <a:rPr lang="fr-CA" dirty="0"/>
              <a:t>Analyser les résultats à l’aide d’un logiciel </a:t>
            </a:r>
          </a:p>
          <a:p>
            <a:pPr marL="539496" indent="-457200" eaLnBrk="1" fontAlgn="auto" hangingPunct="1">
              <a:spcAft>
                <a:spcPts val="0"/>
              </a:spcAft>
              <a:defRPr/>
            </a:pPr>
            <a:r>
              <a:rPr lang="fr-CA" dirty="0"/>
              <a:t>Pourquoi :</a:t>
            </a:r>
          </a:p>
          <a:p>
            <a:pPr marL="640398" lvl="1" indent="-283464" eaLnBrk="1" fontAlgn="auto" hangingPunct="1">
              <a:spcAft>
                <a:spcPts val="0"/>
              </a:spcAft>
              <a:buFont typeface="Wingdings 2"/>
              <a:buChar char=""/>
              <a:defRPr/>
            </a:pPr>
            <a:r>
              <a:rPr lang="fr-CA" dirty="0"/>
              <a:t>Pour (auto)-évaluer le degré de mise en œuvre et de compréhension de la gestion des connaissances au sein d’une organisation ou d’un réseau</a:t>
            </a:r>
          </a:p>
          <a:p>
            <a:pPr marL="365760" indent="-283464" eaLnBrk="1" fontAlgn="auto" hangingPunct="1">
              <a:spcAft>
                <a:spcPts val="0"/>
              </a:spcAft>
              <a:buFont typeface="Wingdings 2"/>
              <a:buChar char=""/>
              <a:defRPr/>
            </a:pPr>
            <a:endParaRPr lang="fr-C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Autofit/>
          </a:bodyPr>
          <a:lstStyle/>
          <a:p>
            <a:pPr eaLnBrk="1" fontAlgn="auto" hangingPunct="1">
              <a:spcAft>
                <a:spcPts val="0"/>
              </a:spcAft>
              <a:defRPr/>
            </a:pPr>
            <a:r>
              <a:rPr lang="fr-CA" sz="3600" dirty="0">
                <a:solidFill>
                  <a:schemeClr val="accent4"/>
                </a:solidFill>
              </a:rPr>
              <a:t>Méthodes d’élaboration d’une stratégie de la GC : l’analyse de la GC</a:t>
            </a:r>
          </a:p>
        </p:txBody>
      </p:sp>
      <p:sp>
        <p:nvSpPr>
          <p:cNvPr id="38915" name="Content Placeholder 2"/>
          <p:cNvSpPr>
            <a:spLocks noGrp="1"/>
          </p:cNvSpPr>
          <p:nvPr>
            <p:ph idx="1"/>
            <p:custDataLst>
              <p:tags r:id="rId2"/>
            </p:custDataLst>
          </p:nvPr>
        </p:nvSpPr>
        <p:spPr>
          <a:xfrm>
            <a:off x="1476375" y="1700213"/>
            <a:ext cx="7497763" cy="4800600"/>
          </a:xfrm>
        </p:spPr>
        <p:txBody>
          <a:bodyPr/>
          <a:lstStyle/>
          <a:p>
            <a:pPr eaLnBrk="1" hangingPunct="1"/>
            <a:r>
              <a:rPr lang="fr-CA" altLang="en-US" sz="2800" dirty="0"/>
              <a:t>Un questionnaire d’analyse de la GC conçu pour être appliqué à l’échelon de l’organisation, du réseau ou de l’individu</a:t>
            </a:r>
          </a:p>
          <a:p>
            <a:pPr eaLnBrk="1" hangingPunct="1"/>
            <a:r>
              <a:rPr lang="fr-CA" altLang="en-US" sz="2800" dirty="0"/>
              <a:t>Cet instrument aborde plus de 20 aspects de la GC, de façon cohérente et à trois échelons </a:t>
            </a:r>
          </a:p>
          <a:p>
            <a:pPr eaLnBrk="1" hangingPunct="1"/>
            <a:r>
              <a:rPr lang="fr-CA" altLang="en-US" sz="2800" dirty="0"/>
              <a:t>L’analyse de la GC au sein de l’organisation et du réseau est réalisée par les membres, en combinaison avec un atelier pour discuter de l’auto-évaluation</a:t>
            </a:r>
          </a:p>
          <a:p>
            <a:pPr eaLnBrk="1" hangingPunct="1"/>
            <a:endParaRPr lang="fr-CA"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8888" y="188913"/>
            <a:ext cx="7885112" cy="777875"/>
          </a:xfrm>
        </p:spPr>
        <p:txBody>
          <a:bodyPr>
            <a:normAutofit fontScale="90000"/>
          </a:bodyPr>
          <a:lstStyle/>
          <a:p>
            <a:pPr eaLnBrk="1" fontAlgn="auto" hangingPunct="1">
              <a:spcAft>
                <a:spcPts val="0"/>
              </a:spcAft>
              <a:defRPr/>
            </a:pPr>
            <a:br>
              <a:rPr lang="fr-CA" dirty="0">
                <a:solidFill>
                  <a:schemeClr val="accent4"/>
                </a:solidFill>
              </a:rPr>
            </a:br>
            <a:r>
              <a:rPr lang="fr-CA" dirty="0">
                <a:solidFill>
                  <a:schemeClr val="accent4"/>
                </a:solidFill>
              </a:rPr>
              <a:t>À quoi ça ressemble : l’analyse de la GC</a:t>
            </a:r>
          </a:p>
        </p:txBody>
      </p:sp>
      <p:pic>
        <p:nvPicPr>
          <p:cNvPr id="5" name="Picture 4" descr="P:\PROJECTinUitvoering\IntDevelopment\CTA\AdvocacyMaterials\knowledgetree\for text\09-complete-01.png"/>
          <p:cNvPicPr/>
          <p:nvPr>
            <p:custDataLst>
              <p:tags r:id="rId2"/>
            </p:custDataLst>
          </p:nvPr>
        </p:nvPicPr>
        <p:blipFill>
          <a:blip r:embed="rId6" cstate="print"/>
          <a:stretch>
            <a:fillRect/>
          </a:stretch>
        </p:blipFill>
        <p:spPr bwMode="auto">
          <a:xfrm>
            <a:off x="1475656" y="1412875"/>
            <a:ext cx="3600400" cy="4968453"/>
          </a:xfrm>
          <a:prstGeom prst="rect">
            <a:avLst/>
          </a:prstGeom>
          <a:noFill/>
          <a:ln w="9525">
            <a:noFill/>
            <a:miter lim="800000"/>
            <a:headEnd/>
            <a:tailEnd/>
          </a:ln>
        </p:spPr>
      </p:pic>
      <p:pic>
        <p:nvPicPr>
          <p:cNvPr id="6" name="Picture 5" descr="P:\PROJECTinUitvoering\IntDevelopment\CTA\AdvocacyMaterials\knowledgetree\for text\10-evaluation-01.png"/>
          <p:cNvPicPr/>
          <p:nvPr>
            <p:custDataLst>
              <p:tags r:id="rId3"/>
            </p:custDataLst>
          </p:nvPr>
        </p:nvPicPr>
        <p:blipFill>
          <a:blip r:embed="rId7" cstate="print"/>
          <a:stretch>
            <a:fillRect/>
          </a:stretch>
        </p:blipFill>
        <p:spPr bwMode="auto">
          <a:xfrm>
            <a:off x="5148064" y="1340768"/>
            <a:ext cx="3672408" cy="4968552"/>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custDataLst>
              <p:tags r:id="rId1"/>
            </p:custDataLst>
          </p:nvPr>
        </p:nvSpPr>
        <p:spPr>
          <a:xfrm>
            <a:off x="1187624" y="188640"/>
            <a:ext cx="7777163" cy="852488"/>
          </a:xfrm>
        </p:spPr>
        <p:txBody>
          <a:bodyPr>
            <a:noAutofit/>
          </a:bodyPr>
          <a:lstStyle/>
          <a:p>
            <a:pPr eaLnBrk="1" fontAlgn="auto" hangingPunct="1">
              <a:spcAft>
                <a:spcPts val="0"/>
              </a:spcAft>
              <a:defRPr/>
            </a:pPr>
            <a:r>
              <a:rPr lang="fr-CA" dirty="0">
                <a:solidFill>
                  <a:schemeClr val="accent4"/>
                </a:solidFill>
              </a:rPr>
              <a:t>Établir des bases solides en GC</a:t>
            </a:r>
          </a:p>
        </p:txBody>
      </p:sp>
      <p:pic>
        <p:nvPicPr>
          <p:cNvPr id="40963" name="Picture 3" descr="Z:\ProductenDiensten\KM Ecosystem\KM tree - images\pngs\org-aspects.png"/>
          <p:cNvPicPr>
            <a:picLocks noChangeAspect="1" noChangeArrowheads="1"/>
          </p:cNvPicPr>
          <p:nvPr>
            <p:custDataLst>
              <p:tags r:id="rId2"/>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2439988" y="1384300"/>
            <a:ext cx="4992687" cy="544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Slide Number Placeholder 4"/>
          <p:cNvSpPr>
            <a:spLocks noGrp="1"/>
          </p:cNvSpPr>
          <p:nvPr>
            <p:ph type="sldNum" sz="quarter" idx="12"/>
            <p:custDataLst>
              <p:tags r:id="rId3"/>
            </p:custDataLst>
          </p:nvPr>
        </p:nvSpPr>
        <p:spPr bwMode="auto">
          <a:xfrm>
            <a:off x="6854825" y="6356350"/>
            <a:ext cx="1970088" cy="365125"/>
          </a:xfrm>
          <a:ln>
            <a:miter lim="800000"/>
            <a:headEnd/>
            <a:tailEnd/>
          </a:ln>
        </p:spPr>
        <p:txBody>
          <a:bodyPr/>
          <a:lstStyle/>
          <a:p>
            <a:pPr>
              <a:defRPr/>
            </a:pPr>
            <a:fld id="{6A62252D-354D-448A-8BBB-50E3F7F19EB7}" type="slidenum">
              <a:rPr lang="fr-CA" smtClean="0">
                <a:latin typeface="Calibri" pitchFamily="34" charset="0"/>
                <a:ea typeface="ＭＳ Ｐゴシック" pitchFamily="34" charset="-128"/>
              </a:rPr>
              <a:pPr>
                <a:defRPr/>
              </a:pPr>
              <a:t>33</a:t>
            </a:fld>
            <a:endParaRPr lang="fr-CA" dirty="0">
              <a:latin typeface="Calibri" pitchFamily="34" charset="0"/>
              <a:ea typeface="ＭＳ Ｐゴシック" pitchFamily="34" charset="-128"/>
            </a:endParaRPr>
          </a:p>
        </p:txBody>
      </p:sp>
      <p:sp>
        <p:nvSpPr>
          <p:cNvPr id="10" name="TextBox 9"/>
          <p:cNvSpPr txBox="1"/>
          <p:nvPr>
            <p:custDataLst>
              <p:tags r:id="rId4"/>
            </p:custDataLst>
          </p:nvPr>
        </p:nvSpPr>
        <p:spPr>
          <a:xfrm>
            <a:off x="4095750" y="5949950"/>
            <a:ext cx="2125663" cy="83026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Analyse de la culture</a:t>
            </a:r>
          </a:p>
          <a:p>
            <a:pPr algn="ctr" fontAlgn="auto">
              <a:spcBef>
                <a:spcPts val="0"/>
              </a:spcBef>
              <a:spcAft>
                <a:spcPts val="0"/>
              </a:spcAft>
              <a:defRPr/>
            </a:pPr>
            <a:r>
              <a:rPr lang="fr-CA" sz="1200" dirty="0"/>
              <a:t>mise en œuvre d’interventions culturelles</a:t>
            </a:r>
          </a:p>
          <a:p>
            <a:pPr algn="ctr" fontAlgn="auto">
              <a:spcBef>
                <a:spcPts val="0"/>
              </a:spcBef>
              <a:spcAft>
                <a:spcPts val="0"/>
              </a:spcAft>
              <a:defRPr/>
            </a:pPr>
            <a:r>
              <a:rPr lang="fr-CA" sz="1200" dirty="0"/>
              <a:t>…</a:t>
            </a:r>
          </a:p>
        </p:txBody>
      </p:sp>
      <p:sp>
        <p:nvSpPr>
          <p:cNvPr id="11" name="TextBox 10"/>
          <p:cNvSpPr txBox="1"/>
          <p:nvPr>
            <p:custDataLst>
              <p:tags r:id="rId5"/>
            </p:custDataLst>
          </p:nvPr>
        </p:nvSpPr>
        <p:spPr>
          <a:xfrm>
            <a:off x="1370013" y="5516563"/>
            <a:ext cx="2127250"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Analyse de la structure</a:t>
            </a:r>
          </a:p>
          <a:p>
            <a:pPr algn="ctr" fontAlgn="auto">
              <a:spcBef>
                <a:spcPts val="0"/>
              </a:spcBef>
              <a:spcAft>
                <a:spcPts val="0"/>
              </a:spcAft>
              <a:defRPr/>
            </a:pPr>
            <a:r>
              <a:rPr lang="fr-CA" sz="1200" dirty="0"/>
              <a:t>projet-organisation</a:t>
            </a:r>
          </a:p>
          <a:p>
            <a:pPr algn="ctr" fontAlgn="auto">
              <a:spcBef>
                <a:spcPts val="0"/>
              </a:spcBef>
              <a:spcAft>
                <a:spcPts val="0"/>
              </a:spcAft>
              <a:defRPr/>
            </a:pPr>
            <a:r>
              <a:rPr lang="fr-CA" sz="1200" dirty="0"/>
              <a:t>rôles d’équipe (de </a:t>
            </a:r>
            <a:r>
              <a:rPr lang="fr-CA" sz="1200" dirty="0" err="1"/>
              <a:t>Belbin</a:t>
            </a:r>
            <a:r>
              <a:rPr lang="fr-CA" sz="1200" dirty="0"/>
              <a:t>), rôles de la gouvernance / responsabilités</a:t>
            </a:r>
          </a:p>
          <a:p>
            <a:pPr algn="ctr" fontAlgn="auto">
              <a:spcBef>
                <a:spcPts val="0"/>
              </a:spcBef>
              <a:spcAft>
                <a:spcPts val="0"/>
              </a:spcAft>
              <a:defRPr/>
            </a:pPr>
            <a:r>
              <a:rPr lang="fr-CA" sz="1200" dirty="0"/>
              <a:t>…</a:t>
            </a:r>
          </a:p>
        </p:txBody>
      </p:sp>
      <p:sp>
        <p:nvSpPr>
          <p:cNvPr id="12" name="TextBox 11"/>
          <p:cNvSpPr txBox="1"/>
          <p:nvPr>
            <p:custDataLst>
              <p:tags r:id="rId6"/>
            </p:custDataLst>
          </p:nvPr>
        </p:nvSpPr>
        <p:spPr>
          <a:xfrm>
            <a:off x="6688138" y="5805488"/>
            <a:ext cx="2127250" cy="101566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Développement du leadership situationnel</a:t>
            </a:r>
          </a:p>
          <a:p>
            <a:pPr algn="ctr" fontAlgn="auto">
              <a:spcBef>
                <a:spcPts val="0"/>
              </a:spcBef>
              <a:spcAft>
                <a:spcPts val="0"/>
              </a:spcAft>
              <a:defRPr/>
            </a:pPr>
            <a:r>
              <a:rPr lang="fr-CA" sz="1200" dirty="0"/>
              <a:t>Optimisation des rôles de gestionnaire</a:t>
            </a:r>
          </a:p>
          <a:p>
            <a:pPr algn="ctr" fontAlgn="auto">
              <a:spcBef>
                <a:spcPts val="0"/>
              </a:spcBef>
              <a:spcAft>
                <a:spcPts val="0"/>
              </a:spcAft>
              <a:defRPr/>
            </a:pPr>
            <a:r>
              <a:rPr lang="fr-CA" sz="1200" dirty="0"/>
              <a:t>…</a:t>
            </a:r>
          </a:p>
        </p:txBody>
      </p:sp>
      <p:sp>
        <p:nvSpPr>
          <p:cNvPr id="13" name="TextBox 12"/>
          <p:cNvSpPr txBox="1"/>
          <p:nvPr>
            <p:custDataLst>
              <p:tags r:id="rId7"/>
            </p:custDataLst>
          </p:nvPr>
        </p:nvSpPr>
        <p:spPr>
          <a:xfrm>
            <a:off x="1043608" y="3933825"/>
            <a:ext cx="2055192" cy="156966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fr-CA" sz="1200" dirty="0"/>
              <a:t>Gestion des compétences</a:t>
            </a:r>
          </a:p>
          <a:p>
            <a:pPr algn="ctr" fontAlgn="auto">
              <a:spcBef>
                <a:spcPts val="0"/>
              </a:spcBef>
              <a:spcAft>
                <a:spcPts val="0"/>
              </a:spcAft>
              <a:defRPr/>
            </a:pPr>
            <a:r>
              <a:rPr lang="fr-CA" sz="1200" dirty="0"/>
              <a:t>pratiques favorisant la rétention des connaissances</a:t>
            </a:r>
          </a:p>
          <a:p>
            <a:pPr algn="ctr" fontAlgn="auto">
              <a:spcBef>
                <a:spcPts val="0"/>
              </a:spcBef>
              <a:spcAft>
                <a:spcPts val="0"/>
              </a:spcAft>
              <a:defRPr/>
            </a:pPr>
            <a:r>
              <a:rPr lang="fr-CA" sz="1200" dirty="0"/>
              <a:t>maître-apprenti</a:t>
            </a:r>
          </a:p>
          <a:p>
            <a:pPr algn="ctr" fontAlgn="auto">
              <a:spcBef>
                <a:spcPts val="0"/>
              </a:spcBef>
              <a:spcAft>
                <a:spcPts val="0"/>
              </a:spcAft>
              <a:defRPr/>
            </a:pPr>
            <a:r>
              <a:rPr lang="fr-CA" sz="1200" dirty="0"/>
              <a:t>développer des experts en la matière</a:t>
            </a:r>
          </a:p>
          <a:p>
            <a:pPr algn="ctr" fontAlgn="auto">
              <a:spcBef>
                <a:spcPts val="0"/>
              </a:spcBef>
              <a:spcAft>
                <a:spcPts val="0"/>
              </a:spcAft>
              <a:defRPr/>
            </a:pPr>
            <a:r>
              <a:rPr lang="fr-CA" sz="1200" dirty="0"/>
              <a:t>…</a:t>
            </a:r>
          </a:p>
        </p:txBody>
      </p:sp>
      <p:sp>
        <p:nvSpPr>
          <p:cNvPr id="14" name="TextBox 13"/>
          <p:cNvSpPr txBox="1"/>
          <p:nvPr>
            <p:custDataLst>
              <p:tags r:id="rId8"/>
            </p:custDataLst>
          </p:nvPr>
        </p:nvSpPr>
        <p:spPr>
          <a:xfrm>
            <a:off x="6953250" y="4076700"/>
            <a:ext cx="2127250" cy="10160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Développement de stratégie</a:t>
            </a:r>
          </a:p>
          <a:p>
            <a:pPr algn="ctr" fontAlgn="auto">
              <a:spcBef>
                <a:spcPts val="0"/>
              </a:spcBef>
              <a:spcAft>
                <a:spcPts val="0"/>
              </a:spcAft>
              <a:defRPr/>
            </a:pPr>
            <a:r>
              <a:rPr lang="fr-CA" sz="1200" dirty="0"/>
              <a:t>vision - mission - ambition</a:t>
            </a:r>
          </a:p>
          <a:p>
            <a:pPr algn="ctr" fontAlgn="auto">
              <a:spcBef>
                <a:spcPts val="0"/>
              </a:spcBef>
              <a:spcAft>
                <a:spcPts val="0"/>
              </a:spcAft>
              <a:defRPr/>
            </a:pPr>
            <a:r>
              <a:rPr lang="fr-CA" sz="1200" dirty="0"/>
              <a:t>objectifs SMART</a:t>
            </a:r>
          </a:p>
          <a:p>
            <a:pPr algn="ctr" fontAlgn="auto">
              <a:spcBef>
                <a:spcPts val="0"/>
              </a:spcBef>
              <a:spcAft>
                <a:spcPts val="0"/>
              </a:spcAft>
              <a:defRPr/>
            </a:pPr>
            <a:r>
              <a:rPr lang="fr-CA" sz="1200" dirty="0"/>
              <a:t>planification des actions</a:t>
            </a:r>
          </a:p>
          <a:p>
            <a:pPr algn="ctr" fontAlgn="auto">
              <a:spcBef>
                <a:spcPts val="0"/>
              </a:spcBef>
              <a:spcAft>
                <a:spcPts val="0"/>
              </a:spcAft>
              <a:defRPr/>
            </a:pPr>
            <a:r>
              <a:rPr lang="fr-CA" sz="1200" dirty="0"/>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custDataLst>
              <p:tags r:id="rId1"/>
            </p:custDataLst>
          </p:nvPr>
        </p:nvSpPr>
        <p:spPr>
          <a:xfrm>
            <a:off x="1619250" y="0"/>
            <a:ext cx="7272338" cy="852488"/>
          </a:xfrm>
        </p:spPr>
        <p:txBody>
          <a:bodyPr>
            <a:normAutofit fontScale="90000"/>
          </a:bodyPr>
          <a:lstStyle/>
          <a:p>
            <a:pPr eaLnBrk="1" fontAlgn="auto" hangingPunct="1">
              <a:spcAft>
                <a:spcPts val="0"/>
              </a:spcAft>
              <a:defRPr/>
            </a:pPr>
            <a:r>
              <a:rPr lang="fr-CA" dirty="0">
                <a:solidFill>
                  <a:schemeClr val="accent4"/>
                </a:solidFill>
              </a:rPr>
              <a:t>Élaborer les processus de la GC</a:t>
            </a:r>
          </a:p>
        </p:txBody>
      </p:sp>
      <p:pic>
        <p:nvPicPr>
          <p:cNvPr id="41987" name="Picture 2" descr="Z:\ProductenDiensten\KM Ecosystem\KM tree - images\pngs\knowledge-processes.png"/>
          <p:cNvPicPr>
            <a:picLocks noChangeAspect="1" noChangeArrowheads="1"/>
          </p:cNvPicPr>
          <p:nvPr>
            <p:custDataLst>
              <p:tags r:id="rId2"/>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2082800" y="2495852"/>
            <a:ext cx="5368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custDataLst>
              <p:tags r:id="rId3"/>
            </p:custDataLst>
          </p:nvPr>
        </p:nvSpPr>
        <p:spPr>
          <a:xfrm>
            <a:off x="1417638" y="1989138"/>
            <a:ext cx="1498600"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Recherche, études documentaires, projets pilotes, embauche d’experts externes...</a:t>
            </a:r>
          </a:p>
        </p:txBody>
      </p:sp>
      <p:sp>
        <p:nvSpPr>
          <p:cNvPr id="7" name="TextBox 6"/>
          <p:cNvSpPr txBox="1"/>
          <p:nvPr>
            <p:custDataLst>
              <p:tags r:id="rId4"/>
            </p:custDataLst>
          </p:nvPr>
        </p:nvSpPr>
        <p:spPr>
          <a:xfrm>
            <a:off x="771525" y="3068638"/>
            <a:ext cx="1279525"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Créer votre arbre de la GC, matrice des connaissances, exercices de cartographie...</a:t>
            </a:r>
          </a:p>
        </p:txBody>
      </p:sp>
      <p:sp>
        <p:nvSpPr>
          <p:cNvPr id="8" name="TextBox 7"/>
          <p:cNvSpPr txBox="1"/>
          <p:nvPr>
            <p:custDataLst>
              <p:tags r:id="rId5"/>
            </p:custDataLst>
          </p:nvPr>
        </p:nvSpPr>
        <p:spPr>
          <a:xfrm>
            <a:off x="395288" y="4508500"/>
            <a:ext cx="1446212"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Élaboration de stratégie, planification de scénarios, S&amp;E de services externes...</a:t>
            </a:r>
          </a:p>
        </p:txBody>
      </p:sp>
      <p:sp>
        <p:nvSpPr>
          <p:cNvPr id="9" name="TextBox 8"/>
          <p:cNvSpPr txBox="1"/>
          <p:nvPr>
            <p:custDataLst>
              <p:tags r:id="rId6"/>
            </p:custDataLst>
          </p:nvPr>
        </p:nvSpPr>
        <p:spPr>
          <a:xfrm>
            <a:off x="3124200" y="2319338"/>
            <a:ext cx="1231900" cy="646331"/>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Conservation de données et de contenu...</a:t>
            </a:r>
          </a:p>
        </p:txBody>
      </p:sp>
      <p:sp>
        <p:nvSpPr>
          <p:cNvPr id="10" name="TextBox 9"/>
          <p:cNvSpPr txBox="1"/>
          <p:nvPr>
            <p:custDataLst>
              <p:tags r:id="rId7"/>
            </p:custDataLst>
          </p:nvPr>
        </p:nvSpPr>
        <p:spPr>
          <a:xfrm>
            <a:off x="5827713" y="1870075"/>
            <a:ext cx="1624012" cy="83099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Intendance, spécialistes en la matière, base de données...</a:t>
            </a:r>
          </a:p>
        </p:txBody>
      </p:sp>
      <p:sp>
        <p:nvSpPr>
          <p:cNvPr id="11" name="TextBox 10"/>
          <p:cNvSpPr txBox="1"/>
          <p:nvPr>
            <p:custDataLst>
              <p:tags r:id="rId8"/>
            </p:custDataLst>
          </p:nvPr>
        </p:nvSpPr>
        <p:spPr>
          <a:xfrm>
            <a:off x="4094163" y="981075"/>
            <a:ext cx="1846262" cy="83099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Maître-apprenti, programmes de rétention, entrevues de départ...</a:t>
            </a:r>
          </a:p>
        </p:txBody>
      </p:sp>
      <p:sp>
        <p:nvSpPr>
          <p:cNvPr id="12" name="TextBox 11"/>
          <p:cNvSpPr txBox="1"/>
          <p:nvPr>
            <p:custDataLst>
              <p:tags r:id="rId9"/>
            </p:custDataLst>
          </p:nvPr>
        </p:nvSpPr>
        <p:spPr>
          <a:xfrm>
            <a:off x="6764338" y="2608263"/>
            <a:ext cx="2128837" cy="156966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Portails Web, séances de déjeuner-causerie, maître-apprenti, </a:t>
            </a:r>
            <a:r>
              <a:rPr lang="fr-CA" sz="1200" dirty="0" err="1"/>
              <a:t>CdP</a:t>
            </a:r>
            <a:r>
              <a:rPr lang="fr-CA" sz="1200" dirty="0"/>
              <a:t>, communautés d’apprentissage, Web 2.0, formation et coaching interne, partage des connaissances...</a:t>
            </a:r>
          </a:p>
        </p:txBody>
      </p:sp>
      <p:sp>
        <p:nvSpPr>
          <p:cNvPr id="13" name="TextBox 12"/>
          <p:cNvSpPr txBox="1"/>
          <p:nvPr>
            <p:custDataLst>
              <p:tags r:id="rId10"/>
            </p:custDataLst>
          </p:nvPr>
        </p:nvSpPr>
        <p:spPr>
          <a:xfrm>
            <a:off x="7040562" y="3904082"/>
            <a:ext cx="1852613" cy="156966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Formation, développement des capacités, campagnes dans les médias, renforcement</a:t>
            </a:r>
          </a:p>
          <a:p>
            <a:pPr algn="ctr" fontAlgn="auto">
              <a:spcBef>
                <a:spcPts val="0"/>
              </a:spcBef>
              <a:spcAft>
                <a:spcPts val="0"/>
              </a:spcAft>
              <a:defRPr/>
            </a:pPr>
            <a:r>
              <a:rPr lang="fr-CA" sz="1200" dirty="0"/>
              <a:t>Élaboration d’une plateforme Web, </a:t>
            </a:r>
          </a:p>
          <a:p>
            <a:pPr algn="ctr" fontAlgn="auto">
              <a:spcBef>
                <a:spcPts val="0"/>
              </a:spcBef>
              <a:spcAft>
                <a:spcPts val="0"/>
              </a:spcAft>
              <a:defRPr/>
            </a:pPr>
            <a:r>
              <a:rPr lang="fr-CA" sz="1200" dirty="0"/>
              <a:t>gestion de contenu...</a:t>
            </a:r>
          </a:p>
        </p:txBody>
      </p:sp>
      <p:sp>
        <p:nvSpPr>
          <p:cNvPr id="14" name="TextBox 13"/>
          <p:cNvSpPr txBox="1"/>
          <p:nvPr>
            <p:custDataLst>
              <p:tags r:id="rId11"/>
            </p:custDataLst>
          </p:nvPr>
        </p:nvSpPr>
        <p:spPr>
          <a:xfrm>
            <a:off x="6880224" y="5430411"/>
            <a:ext cx="2125663" cy="83099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Bonnes/meilleures pratiques, leçons apprises, capitalisation,</a:t>
            </a:r>
          </a:p>
          <a:p>
            <a:pPr algn="ctr" fontAlgn="auto">
              <a:spcBef>
                <a:spcPts val="0"/>
              </a:spcBef>
              <a:spcAft>
                <a:spcPts val="0"/>
              </a:spcAft>
              <a:defRPr/>
            </a:pPr>
            <a:r>
              <a:rPr lang="fr-CA" sz="1200" dirty="0"/>
              <a:t>bilans, inventaires...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custDataLst>
              <p:tags r:id="rId1"/>
            </p:custDataLst>
          </p:nvPr>
        </p:nvSpPr>
        <p:spPr>
          <a:xfrm>
            <a:off x="1141413" y="44450"/>
            <a:ext cx="7751762" cy="852488"/>
          </a:xfrm>
        </p:spPr>
        <p:txBody>
          <a:bodyPr>
            <a:noAutofit/>
          </a:bodyPr>
          <a:lstStyle/>
          <a:p>
            <a:pPr eaLnBrk="1" fontAlgn="auto" hangingPunct="1">
              <a:spcAft>
                <a:spcPts val="0"/>
              </a:spcAft>
              <a:defRPr/>
            </a:pPr>
            <a:r>
              <a:rPr lang="fr-CA" sz="4000" dirty="0">
                <a:solidFill>
                  <a:schemeClr val="accent4"/>
                </a:solidFill>
              </a:rPr>
              <a:t>Renforcer </a:t>
            </a:r>
            <a:r>
              <a:rPr lang="fr-CA" sz="4000">
                <a:solidFill>
                  <a:schemeClr val="accent4"/>
                </a:solidFill>
              </a:rPr>
              <a:t>les facilitateurs </a:t>
            </a:r>
            <a:r>
              <a:rPr lang="fr-CA" sz="4000" dirty="0">
                <a:solidFill>
                  <a:schemeClr val="accent4"/>
                </a:solidFill>
              </a:rPr>
              <a:t>de la GC</a:t>
            </a:r>
          </a:p>
        </p:txBody>
      </p:sp>
      <p:pic>
        <p:nvPicPr>
          <p:cNvPr id="43012" name="Picture 5" descr="Z:\ProductenDiensten\KM Ecosystem\KM tree - images\pngs\systems.png"/>
          <p:cNvPicPr>
            <a:picLocks noChangeAspect="1" noChangeArrowheads="1"/>
          </p:cNvPicPr>
          <p:nvPr>
            <p:custDataLst>
              <p:tags r:id="rId2"/>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6948264" y="2709862"/>
            <a:ext cx="1747838" cy="303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custDataLst>
              <p:tags r:id="rId3"/>
            </p:custDataLst>
          </p:nvPr>
        </p:nvSpPr>
        <p:spPr>
          <a:xfrm>
            <a:off x="1043608" y="3789363"/>
            <a:ext cx="1591642" cy="12003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fr-CA" sz="1200" dirty="0"/>
              <a:t>Stratégie de </a:t>
            </a:r>
            <a:r>
              <a:rPr lang="fr-CA" sz="1200"/>
              <a:t>communication interne,</a:t>
            </a:r>
            <a:endParaRPr lang="fr-CA" sz="1200" dirty="0"/>
          </a:p>
          <a:p>
            <a:pPr algn="ctr" fontAlgn="auto">
              <a:spcBef>
                <a:spcPts val="0"/>
              </a:spcBef>
              <a:spcAft>
                <a:spcPts val="0"/>
              </a:spcAft>
              <a:defRPr/>
            </a:pPr>
            <a:r>
              <a:rPr lang="fr-CA" sz="1200" dirty="0"/>
              <a:t>déjeuners-causerie, réunions, intranet</a:t>
            </a:r>
          </a:p>
          <a:p>
            <a:pPr algn="ctr" fontAlgn="auto">
              <a:spcBef>
                <a:spcPts val="0"/>
              </a:spcBef>
              <a:spcAft>
                <a:spcPts val="0"/>
              </a:spcAft>
              <a:defRPr/>
            </a:pPr>
            <a:r>
              <a:rPr lang="fr-CA" sz="1200" dirty="0"/>
              <a:t>…</a:t>
            </a:r>
          </a:p>
        </p:txBody>
      </p:sp>
      <p:sp>
        <p:nvSpPr>
          <p:cNvPr id="7" name="TextBox 6"/>
          <p:cNvSpPr txBox="1"/>
          <p:nvPr>
            <p:custDataLst>
              <p:tags r:id="rId4"/>
            </p:custDataLst>
          </p:nvPr>
        </p:nvSpPr>
        <p:spPr>
          <a:xfrm>
            <a:off x="2915815" y="4654550"/>
            <a:ext cx="1872209" cy="64611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fr-CA" sz="1200" dirty="0"/>
              <a:t>Groupe de réflexion interne, boîte à idées</a:t>
            </a:r>
          </a:p>
          <a:p>
            <a:pPr algn="ctr" fontAlgn="auto">
              <a:spcBef>
                <a:spcPts val="0"/>
              </a:spcBef>
              <a:spcAft>
                <a:spcPts val="0"/>
              </a:spcAft>
              <a:defRPr/>
            </a:pPr>
            <a:r>
              <a:rPr lang="fr-CA" sz="1200" dirty="0"/>
              <a:t>…</a:t>
            </a:r>
          </a:p>
        </p:txBody>
      </p:sp>
      <p:sp>
        <p:nvSpPr>
          <p:cNvPr id="8" name="TextBox 7"/>
          <p:cNvSpPr txBox="1"/>
          <p:nvPr>
            <p:custDataLst>
              <p:tags r:id="rId5"/>
            </p:custDataLst>
          </p:nvPr>
        </p:nvSpPr>
        <p:spPr>
          <a:xfrm>
            <a:off x="4943558" y="5238321"/>
            <a:ext cx="2027238" cy="83099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Analyse après action, évaluations, entraide entre collègues</a:t>
            </a:r>
          </a:p>
          <a:p>
            <a:pPr algn="ctr" fontAlgn="auto">
              <a:spcBef>
                <a:spcPts val="0"/>
              </a:spcBef>
              <a:spcAft>
                <a:spcPts val="0"/>
              </a:spcAft>
              <a:defRPr/>
            </a:pPr>
            <a:r>
              <a:rPr lang="fr-CA" sz="1200" dirty="0"/>
              <a:t>…</a:t>
            </a:r>
          </a:p>
        </p:txBody>
      </p:sp>
      <p:pic>
        <p:nvPicPr>
          <p:cNvPr id="43016" name="Picture 2" descr="Z:\ProductenDiensten\KM Ecosystem\KM tree - images\pngs\communication.png"/>
          <p:cNvPicPr>
            <a:picLocks noChangeAspect="1" noChangeArrowheads="1"/>
          </p:cNvPicPr>
          <p:nvPr>
            <p:custDataLst>
              <p:tags r:id="rId6"/>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175915" y="765175"/>
            <a:ext cx="1739900"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7" name="Picture 3" descr="Z:\ProductenDiensten\KM Ecosystem\KM tree - images\pngs\innovation.png"/>
          <p:cNvPicPr>
            <a:picLocks noChangeAspect="1" noChangeArrowheads="1"/>
          </p:cNvPicPr>
          <p:nvPr>
            <p:custDataLst>
              <p:tags r:id="rId7"/>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3016634" y="1542711"/>
            <a:ext cx="1728788"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8" name="Picture 4" descr="Z:\ProductenDiensten\KM Ecosystem\KM tree - images\pngs\learning.png"/>
          <p:cNvPicPr>
            <a:picLocks noChangeAspect="1" noChangeArrowheads="1"/>
          </p:cNvPicPr>
          <p:nvPr>
            <p:custDataLst>
              <p:tags r:id="rId8"/>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5262339" y="2206910"/>
            <a:ext cx="1685925" cy="293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custDataLst>
              <p:tags r:id="rId1"/>
            </p:custDataLst>
          </p:nvPr>
        </p:nvSpPr>
        <p:spPr>
          <a:xfrm>
            <a:off x="1527970" y="152400"/>
            <a:ext cx="3044030" cy="1062038"/>
          </a:xfrm>
        </p:spPr>
        <p:txBody>
          <a:bodyPr>
            <a:noAutofit/>
          </a:bodyPr>
          <a:lstStyle/>
          <a:p>
            <a:pPr eaLnBrk="1" fontAlgn="auto" hangingPunct="1">
              <a:spcAft>
                <a:spcPts val="0"/>
              </a:spcAft>
              <a:defRPr/>
            </a:pPr>
            <a:r>
              <a:rPr lang="fr-CA" sz="2800" dirty="0">
                <a:solidFill>
                  <a:schemeClr val="accent4"/>
                </a:solidFill>
              </a:rPr>
              <a:t>Opérer dans un environnement donné</a:t>
            </a:r>
          </a:p>
        </p:txBody>
      </p:sp>
      <p:sp>
        <p:nvSpPr>
          <p:cNvPr id="8" name="TextBox 7"/>
          <p:cNvSpPr txBox="1"/>
          <p:nvPr>
            <p:custDataLst>
              <p:tags r:id="rId2"/>
            </p:custDataLst>
          </p:nvPr>
        </p:nvSpPr>
        <p:spPr>
          <a:xfrm>
            <a:off x="1952625" y="1562255"/>
            <a:ext cx="1898650" cy="101566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Analyse de la concurrence, contexte économique, facteurs naturels, facteurs politiques...</a:t>
            </a:r>
          </a:p>
        </p:txBody>
      </p:sp>
      <p:sp>
        <p:nvSpPr>
          <p:cNvPr id="9" name="TextBox 8"/>
          <p:cNvSpPr txBox="1"/>
          <p:nvPr>
            <p:custDataLst>
              <p:tags r:id="rId3"/>
            </p:custDataLst>
          </p:nvPr>
        </p:nvSpPr>
        <p:spPr>
          <a:xfrm>
            <a:off x="1042988" y="2924175"/>
            <a:ext cx="1047750" cy="138499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Consultations, organisations partenaires, donateurs, clients…</a:t>
            </a:r>
          </a:p>
        </p:txBody>
      </p:sp>
      <p:pic>
        <p:nvPicPr>
          <p:cNvPr id="44039" name="Picture 2" descr="Z:\ProductenDiensten\KM Ecosystem\KM tree - images\pngs\external-01.png"/>
          <p:cNvPicPr>
            <a:picLocks noChangeAspect="1" noChangeArrowheads="1"/>
          </p:cNvPicPr>
          <p:nvPr>
            <p:custDataLst>
              <p:tags r:id="rId4"/>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1372177" y="2070087"/>
            <a:ext cx="3641725" cy="520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custDataLst>
              <p:tags r:id="rId5"/>
            </p:custDataLst>
          </p:nvPr>
        </p:nvSpPr>
        <p:spPr>
          <a:xfrm>
            <a:off x="1042988" y="4941888"/>
            <a:ext cx="969962" cy="101566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fr-CA" sz="1200" dirty="0"/>
              <a:t>Conseils d’expert indépendant, facilitation</a:t>
            </a:r>
          </a:p>
        </p:txBody>
      </p:sp>
      <p:pic>
        <p:nvPicPr>
          <p:cNvPr id="44041" name="Picture 2" descr="Z:\ProductenDiensten\KM Ecosystem\KM tree - images\pngs\products.png"/>
          <p:cNvPicPr>
            <a:picLocks noChangeAspect="1" noChangeArrowheads="1"/>
          </p:cNvPicPr>
          <p:nvPr>
            <p:custDataLst>
              <p:tags r:id="rId6"/>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5232400" y="1214438"/>
            <a:ext cx="3144838" cy="516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p:cNvSpPr txBox="1">
            <a:spLocks/>
          </p:cNvSpPr>
          <p:nvPr>
            <p:custDataLst>
              <p:tags r:id="rId7"/>
            </p:custDataLst>
          </p:nvPr>
        </p:nvSpPr>
        <p:spPr bwMode="auto">
          <a:xfrm>
            <a:off x="5773738" y="152400"/>
            <a:ext cx="2913062" cy="1062038"/>
          </a:xfrm>
          <a:prstGeom prst="rect">
            <a:avLst/>
          </a:prstGeom>
          <a:noFill/>
          <a:ln w="9525">
            <a:noFill/>
            <a:miter lim="800000"/>
            <a:headEnd/>
            <a:tailEnd/>
          </a:ln>
        </p:spPr>
        <p:txBody>
          <a:bodyPr anchor="ctr"/>
          <a:lstStyle/>
          <a:p>
            <a:pPr fontAlgn="auto">
              <a:spcAft>
                <a:spcPts val="0"/>
              </a:spcAft>
              <a:defRPr/>
            </a:pPr>
            <a:r>
              <a:rPr lang="fr-CA" sz="2800" dirty="0">
                <a:solidFill>
                  <a:schemeClr val="accent4"/>
                </a:solidFill>
                <a:effectLst>
                  <a:outerShdw blurRad="50000" dist="30000" dir="5400000" algn="tl" rotWithShape="0">
                    <a:srgbClr val="000000">
                      <a:alpha val="30000"/>
                    </a:srgbClr>
                  </a:outerShdw>
                </a:effectLst>
                <a:latin typeface="+mj-lt"/>
              </a:rPr>
              <a:t>Créer de la valeur et partager des connaissances</a:t>
            </a:r>
          </a:p>
        </p:txBody>
      </p:sp>
      <p:sp>
        <p:nvSpPr>
          <p:cNvPr id="16" name="TextBox 15"/>
          <p:cNvSpPr txBox="1"/>
          <p:nvPr>
            <p:custDataLst>
              <p:tags r:id="rId8"/>
            </p:custDataLst>
          </p:nvPr>
        </p:nvSpPr>
        <p:spPr>
          <a:xfrm>
            <a:off x="5076825" y="3279775"/>
            <a:ext cx="1254125"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fr-CA" sz="1200" dirty="0"/>
              <a:t>Formation, développement des capacités, publication des ressources, portails Web...</a:t>
            </a:r>
          </a:p>
        </p:txBody>
      </p:sp>
      <p:sp>
        <p:nvSpPr>
          <p:cNvPr id="17" name="TextBox 16"/>
          <p:cNvSpPr txBox="1"/>
          <p:nvPr>
            <p:custDataLst>
              <p:tags r:id="rId9"/>
            </p:custDataLst>
          </p:nvPr>
        </p:nvSpPr>
        <p:spPr>
          <a:xfrm>
            <a:off x="7812088" y="2708275"/>
            <a:ext cx="1224408"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fr-CA" sz="1200" dirty="0"/>
              <a:t>bilans de pays, évaluation de la formation </a:t>
            </a:r>
          </a:p>
        </p:txBody>
      </p:sp>
      <p:sp>
        <p:nvSpPr>
          <p:cNvPr id="18" name="TextBox 17"/>
          <p:cNvSpPr txBox="1"/>
          <p:nvPr>
            <p:custDataLst>
              <p:tags r:id="rId10"/>
            </p:custDataLst>
          </p:nvPr>
        </p:nvSpPr>
        <p:spPr>
          <a:xfrm>
            <a:off x="7618413" y="4437063"/>
            <a:ext cx="1418083" cy="101566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fr-CA" sz="1200" dirty="0"/>
              <a:t>Formation et suivi, soutien du réseau, webinaires </a:t>
            </a:r>
          </a:p>
          <a:p>
            <a:pPr algn="ctr" fontAlgn="auto">
              <a:spcBef>
                <a:spcPts val="0"/>
              </a:spcBef>
              <a:spcAft>
                <a:spcPts val="0"/>
              </a:spcAft>
              <a:defRPr/>
            </a:pPr>
            <a:r>
              <a:rPr lang="fr-CA" sz="1200" dirty="0"/>
              <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450" y="260350"/>
            <a:ext cx="7747000" cy="922338"/>
          </a:xfrm>
        </p:spPr>
        <p:txBody>
          <a:bodyPr>
            <a:normAutofit/>
          </a:bodyPr>
          <a:lstStyle/>
          <a:p>
            <a:pPr eaLnBrk="1" fontAlgn="auto" hangingPunct="1">
              <a:spcAft>
                <a:spcPts val="0"/>
              </a:spcAft>
              <a:defRPr/>
            </a:pPr>
            <a:r>
              <a:rPr lang="fr-CA" sz="3600" dirty="0">
                <a:solidFill>
                  <a:schemeClr val="accent4"/>
                </a:solidFill>
              </a:rPr>
              <a:t>Exercice : l’analyse de la GC personnelle</a:t>
            </a:r>
          </a:p>
        </p:txBody>
      </p:sp>
      <p:sp>
        <p:nvSpPr>
          <p:cNvPr id="3" name="Content Placeholder 2"/>
          <p:cNvSpPr>
            <a:spLocks noGrp="1"/>
          </p:cNvSpPr>
          <p:nvPr>
            <p:ph idx="1"/>
            <p:custDataLst>
              <p:tags r:id="rId2"/>
            </p:custDataLst>
          </p:nvPr>
        </p:nvSpPr>
        <p:spPr>
          <a:xfrm>
            <a:off x="1042988" y="1268413"/>
            <a:ext cx="5441950" cy="5221287"/>
          </a:xfrm>
        </p:spPr>
        <p:txBody>
          <a:bodyPr>
            <a:normAutofit fontScale="92500" lnSpcReduction="20000"/>
          </a:bodyPr>
          <a:lstStyle/>
          <a:p>
            <a:pPr marL="365760" indent="-283464" eaLnBrk="1" fontAlgn="auto" hangingPunct="1">
              <a:spcAft>
                <a:spcPts val="0"/>
              </a:spcAft>
              <a:buFont typeface="Wingdings 2"/>
              <a:buChar char=""/>
              <a:defRPr/>
            </a:pPr>
            <a:r>
              <a:rPr lang="fr-CA" dirty="0"/>
              <a:t>Prenez 20 minutes pour remplir individuellement une section du questionnaire d’analyse de la GC</a:t>
            </a:r>
          </a:p>
          <a:p>
            <a:pPr marL="365760" indent="-283464" eaLnBrk="1" fontAlgn="auto" hangingPunct="1">
              <a:spcAft>
                <a:spcPts val="0"/>
              </a:spcAft>
              <a:buFont typeface="Wingdings 2"/>
              <a:buChar char=""/>
              <a:defRPr/>
            </a:pPr>
            <a:r>
              <a:rPr lang="fr-CA" dirty="0"/>
              <a:t>À votre table, discutez de ce que vous avez appris en remplissant la section et partagez avec les autres (20 minutes)</a:t>
            </a:r>
          </a:p>
          <a:p>
            <a:pPr marL="365760" indent="-283464" eaLnBrk="1" fontAlgn="auto" hangingPunct="1">
              <a:spcAft>
                <a:spcPts val="0"/>
              </a:spcAft>
              <a:buFont typeface="Wingdings 2"/>
              <a:buChar char=""/>
              <a:defRPr/>
            </a:pPr>
            <a:r>
              <a:rPr lang="fr-CA" dirty="0"/>
              <a:t>15 minutes – Débriefing général et discussion  </a:t>
            </a:r>
          </a:p>
          <a:p>
            <a:pPr marL="365760" indent="-283464" eaLnBrk="1" fontAlgn="auto" hangingPunct="1">
              <a:spcAft>
                <a:spcPts val="0"/>
              </a:spcAft>
              <a:buFont typeface="Wingdings 2"/>
              <a:buChar char=""/>
              <a:defRPr/>
            </a:pPr>
            <a:r>
              <a:rPr lang="fr-CA" dirty="0"/>
              <a:t>Remplissez le questionnaire en ligne plus tard (kmscan.cta.int)</a:t>
            </a:r>
          </a:p>
        </p:txBody>
      </p:sp>
      <p:pic>
        <p:nvPicPr>
          <p:cNvPr id="5" name="Picture 4" descr="P:\ProjectInUitvoering\IntDevelopment\CTA\AdvocacyMaterials\knowledgetree\for text\09-complete-01.png"/>
          <p:cNvPicPr/>
          <p:nvPr>
            <p:custDataLst>
              <p:tags r:id="rId3"/>
            </p:custDataLst>
          </p:nvPr>
        </p:nvPicPr>
        <p:blipFill>
          <a:blip r:embed="rId6" cstate="print"/>
          <a:stretch>
            <a:fillRect/>
          </a:stretch>
        </p:blipFill>
        <p:spPr bwMode="auto">
          <a:xfrm>
            <a:off x="6312391" y="1561783"/>
            <a:ext cx="2614295" cy="3734435"/>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35100" y="274638"/>
            <a:ext cx="7499350" cy="1143000"/>
          </a:xfrm>
        </p:spPr>
        <p:txBody>
          <a:bodyPr/>
          <a:lstStyle/>
          <a:p>
            <a:pPr eaLnBrk="1" fontAlgn="auto" hangingPunct="1">
              <a:spcAft>
                <a:spcPts val="0"/>
              </a:spcAft>
              <a:defRPr/>
            </a:pPr>
            <a:r>
              <a:rPr lang="en-CA" dirty="0">
                <a:solidFill>
                  <a:srgbClr val="84AA33"/>
                </a:solidFill>
              </a:rPr>
              <a:t>Questions? Commentaires?</a:t>
            </a:r>
            <a:endParaRPr lang="fr-CA" dirty="0">
              <a:solidFill>
                <a:schemeClr val="tx2">
                  <a:satMod val="130000"/>
                </a:schemeClr>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err="1"/>
              <a:t>Crédits</a:t>
            </a:r>
            <a:endParaRPr lang="en-GB" dirty="0"/>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fr-FR" dirty="0"/>
              <a:t>Ce matériel d'apprentissage a été préparé par Lucie Lamoureux pour le CTA.</a:t>
            </a:r>
            <a:br>
              <a:rPr lang="fr-FR" dirty="0"/>
            </a:br>
            <a:br>
              <a:rPr lang="fr-FR" dirty="0"/>
            </a:br>
            <a:r>
              <a:rPr lang="fr-FR" dirty="0"/>
              <a:t>Le Centre technique de coopération agricole et rurale (CTA) est une institution internationale commune du groupe des États d'Afrique, des Caraïbes et du Pacifique (ACP) et de l'Union européenne (UE). Le CTA opère dans le cadre de l'accord de Cotonou et est financé par l'UE. Pour plus d'informations sur le CTA, visitez le site </a:t>
            </a:r>
            <a:r>
              <a:rPr lang="fr-FR" dirty="0">
                <a:hlinkClick r:id="rId3"/>
              </a:rPr>
              <a:t>www.cta.int</a:t>
            </a:r>
            <a:br>
              <a:rPr lang="fr-FR" dirty="0"/>
            </a:br>
            <a:br>
              <a:rPr lang="fr-FR" dirty="0"/>
            </a:br>
            <a:br>
              <a:rPr lang="fr-FR" dirty="0"/>
            </a:br>
            <a:r>
              <a:rPr lang="fr-FR" b="1" dirty="0"/>
              <a:t>Avertissement</a:t>
            </a:r>
            <a:br>
              <a:rPr lang="fr-FR" dirty="0"/>
            </a:br>
            <a:br>
              <a:rPr lang="fr-FR" dirty="0"/>
            </a:br>
            <a:r>
              <a:rPr lang="fr-FR" dirty="0"/>
              <a:t>Ce travail a été réalisé avec l'assistance financière du CTA. Toutefois, il reste sous la seule responsabilité de son auteur et ne reflète en aucun cas les opinions ou déclarations de CTA ou de l'Union européenne. L'utilisateur doit faire sa propre évaluation quant à la pertinence de toute déclaration, argumentation, technique expérimentale ou méthode décrite dans ce document.</a:t>
            </a:r>
            <a:br>
              <a:rPr lang="fr-FR" dirty="0"/>
            </a:br>
            <a:br>
              <a:rPr lang="fr-FR" dirty="0"/>
            </a:br>
            <a:r>
              <a:rPr lang="fr-FR" dirty="0"/>
              <a:t> </a:t>
            </a:r>
            <a:br>
              <a:rPr lang="fr-FR" dirty="0"/>
            </a:br>
            <a:r>
              <a:rPr lang="fr-FR" b="1" dirty="0"/>
              <a:t>Copyright</a:t>
            </a:r>
            <a:br>
              <a:rPr lang="fr-FR" dirty="0"/>
            </a:br>
            <a:br>
              <a:rPr lang="fr-FR" dirty="0"/>
            </a:br>
            <a:r>
              <a:rPr lang="fr-FR" dirty="0"/>
              <a:t>La reproduction et la diffusion de ces modules et du matériel d'appui sont encouragées selon les termes de la licence d'attribution Creative Commons (</a:t>
            </a:r>
            <a:r>
              <a:rPr lang="fr-FR" dirty="0">
                <a:hlinkClick r:id="rId4"/>
              </a:rPr>
              <a:t>https://creativecommons.org/licenses/by/4.0/legalcode</a:t>
            </a:r>
            <a:r>
              <a:rPr lang="fr-FR" dirty="0"/>
              <a:t>), à condition que la reconnaissance appropriée soit faite:</a:t>
            </a:r>
          </a:p>
          <a:p>
            <a:r>
              <a:rPr lang="fr-FR" dirty="0"/>
              <a:t>des droits d'auteur du CTA, conformément à la licence Creative Commons 4.0, en incluant le nom et le titre de l'article ou du chapitre, </a:t>
            </a:r>
          </a:p>
          <a:p>
            <a:r>
              <a:rPr lang="fr-FR" dirty="0"/>
              <a:t>et que l'approbation par le CTA ou l'UE des points de vue, produits ou services des auteurs ne soit en aucun cas implicite, en incluant la clause de non-responsabilité.</a:t>
            </a:r>
          </a:p>
          <a:p>
            <a:pPr marL="82296" indent="0">
              <a:buNone/>
            </a:pPr>
            <a:endParaRPr lang="fr-FR" dirty="0"/>
          </a:p>
          <a:p>
            <a:pPr marL="82296" indent="0">
              <a:buNone/>
            </a:pPr>
            <a:r>
              <a:rPr lang="fr-FR" dirty="0"/>
              <a:t>Mars 2015</a:t>
            </a:r>
          </a:p>
        </p:txBody>
      </p:sp>
    </p:spTree>
    <p:extLst>
      <p:ext uri="{BB962C8B-B14F-4D97-AF65-F5344CB8AC3E}">
        <p14:creationId xmlns:p14="http://schemas.microsoft.com/office/powerpoint/2010/main" val="3584282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fr-CA" dirty="0">
                <a:solidFill>
                  <a:schemeClr val="accent4"/>
                </a:solidFill>
                <a:effectLst/>
              </a:rPr>
              <a:t>Qu’est-ce qu’une stratégie de la GC?</a:t>
            </a:r>
            <a:endParaRPr lang="fr-CA" dirty="0">
              <a:solidFill>
                <a:schemeClr val="accent4"/>
              </a:solidFill>
            </a:endParaRPr>
          </a:p>
        </p:txBody>
      </p:sp>
      <p:sp>
        <p:nvSpPr>
          <p:cNvPr id="10243" name="Content Placeholder 2"/>
          <p:cNvSpPr>
            <a:spLocks noGrp="1"/>
          </p:cNvSpPr>
          <p:nvPr>
            <p:ph idx="1"/>
            <p:custDataLst>
              <p:tags r:id="rId2"/>
            </p:custDataLst>
          </p:nvPr>
        </p:nvSpPr>
        <p:spPr>
          <a:xfrm>
            <a:off x="1403350" y="1484313"/>
            <a:ext cx="7497763" cy="4908550"/>
          </a:xfrm>
        </p:spPr>
        <p:txBody>
          <a:bodyPr/>
          <a:lstStyle/>
          <a:p>
            <a:pPr eaLnBrk="1" hangingPunct="1"/>
            <a:r>
              <a:rPr lang="fr-CA" altLang="en-US" sz="2800" dirty="0"/>
              <a:t>Un plan structuré qui décrit en termes concrets la manière dont une organisation gérera ses connaissances </a:t>
            </a:r>
          </a:p>
          <a:p>
            <a:pPr eaLnBrk="1" hangingPunct="1"/>
            <a:r>
              <a:rPr lang="fr-CA" altLang="en-US" sz="2800" dirty="0"/>
              <a:t>Elle bénéficie autant à l’organisation qu’aux parties prenantes</a:t>
            </a:r>
          </a:p>
          <a:p>
            <a:pPr eaLnBrk="1" hangingPunct="1"/>
            <a:r>
              <a:rPr lang="fr-CA" altLang="en-US" sz="2800" dirty="0"/>
              <a:t>Elle s’arrime avec la stratégie et les objectifs généraux de l’organisation</a:t>
            </a:r>
          </a:p>
          <a:p>
            <a:pPr eaLnBrk="1" hangingPunct="1"/>
            <a:r>
              <a:rPr lang="fr-CA" altLang="en-US" sz="2800" dirty="0"/>
              <a:t>Produit ou document, mais aussi un processus</a:t>
            </a:r>
          </a:p>
          <a:p>
            <a:pPr eaLnBrk="1" hangingPunct="1"/>
            <a:r>
              <a:rPr lang="fr-CA" altLang="en-US" sz="2800" dirty="0"/>
              <a:t>Ne doit PAS être un document statique...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648" y="332656"/>
            <a:ext cx="7467302" cy="1143000"/>
          </a:xfrm>
        </p:spPr>
        <p:txBody>
          <a:bodyPr>
            <a:normAutofit fontScale="90000"/>
          </a:bodyPr>
          <a:lstStyle/>
          <a:p>
            <a:pPr eaLnBrk="1" fontAlgn="auto" hangingPunct="1">
              <a:spcAft>
                <a:spcPts val="0"/>
              </a:spcAft>
              <a:defRPr/>
            </a:pPr>
            <a:r>
              <a:rPr lang="en-CA" dirty="0">
                <a:solidFill>
                  <a:schemeClr val="accent4"/>
                </a:solidFill>
              </a:rPr>
              <a:t>Orienter vos interventions de GC</a:t>
            </a:r>
            <a:endParaRPr lang="fr-CA" dirty="0">
              <a:solidFill>
                <a:schemeClr val="accent4"/>
              </a:solidFill>
            </a:endParaRPr>
          </a:p>
        </p:txBody>
      </p:sp>
      <p:sp>
        <p:nvSpPr>
          <p:cNvPr id="3" name="Content Placeholder 2"/>
          <p:cNvSpPr>
            <a:spLocks noGrp="1"/>
          </p:cNvSpPr>
          <p:nvPr>
            <p:ph idx="1"/>
            <p:custDataLst>
              <p:tags r:id="rId2"/>
            </p:custDataLst>
          </p:nvPr>
        </p:nvSpPr>
        <p:spPr>
          <a:xfrm>
            <a:off x="1396624" y="1628775"/>
            <a:ext cx="6376987" cy="4764087"/>
          </a:xfrm>
        </p:spPr>
        <p:txBody>
          <a:bodyPr>
            <a:normAutofit fontScale="92500" lnSpcReduction="10000"/>
          </a:bodyPr>
          <a:lstStyle/>
          <a:p>
            <a:pPr marL="365760" indent="-283464" eaLnBrk="1" fontAlgn="auto" hangingPunct="1">
              <a:spcAft>
                <a:spcPts val="0"/>
              </a:spcAft>
              <a:buFont typeface="Wingdings 2"/>
              <a:buChar char=""/>
              <a:defRPr/>
            </a:pPr>
            <a:r>
              <a:rPr lang="fr-CA" dirty="0"/>
              <a:t>La GC est vaste, où allez-vous diriger vos énergies, vos ressources, etc.? </a:t>
            </a:r>
          </a:p>
          <a:p>
            <a:pPr marL="365760" indent="-283464" eaLnBrk="1" fontAlgn="auto" hangingPunct="1">
              <a:spcAft>
                <a:spcPts val="0"/>
              </a:spcAft>
              <a:buFont typeface="Wingdings 2"/>
              <a:buChar char=""/>
              <a:defRPr/>
            </a:pPr>
            <a:r>
              <a:rPr lang="fr-CA" dirty="0"/>
              <a:t>Qu’est-ce qui va maximiser l’impact? P. ex. :</a:t>
            </a:r>
          </a:p>
          <a:p>
            <a:pPr marL="640080" lvl="1" indent="-237744" eaLnBrk="1" fontAlgn="auto" hangingPunct="1">
              <a:spcAft>
                <a:spcPts val="0"/>
              </a:spcAft>
              <a:buFont typeface="Verdana"/>
              <a:buChar char="◦"/>
              <a:defRPr/>
            </a:pPr>
            <a:r>
              <a:rPr lang="fr-CA" dirty="0"/>
              <a:t>Orientation interne vs externe</a:t>
            </a:r>
          </a:p>
          <a:p>
            <a:pPr marL="640080" lvl="1" indent="-237744" eaLnBrk="1" fontAlgn="auto" hangingPunct="1">
              <a:spcAft>
                <a:spcPts val="0"/>
              </a:spcAft>
              <a:buFont typeface="Verdana"/>
              <a:buChar char="◦"/>
              <a:defRPr/>
            </a:pPr>
            <a:r>
              <a:rPr lang="fr-CA" dirty="0"/>
              <a:t>Orientation saisie vs connexion</a:t>
            </a:r>
          </a:p>
          <a:p>
            <a:pPr marL="365760" indent="-283464" eaLnBrk="1" fontAlgn="auto" hangingPunct="1">
              <a:spcAft>
                <a:spcPts val="0"/>
              </a:spcAft>
              <a:buFont typeface="Wingdings 2"/>
              <a:buChar char=""/>
              <a:defRPr/>
            </a:pPr>
            <a:r>
              <a:rPr lang="fr-CA" dirty="0"/>
              <a:t>Identifier les besoins clés en matière de connaissances au sein de l’organisation et fournir un plan pour y répondre</a:t>
            </a:r>
          </a:p>
        </p:txBody>
      </p:sp>
      <p:pic>
        <p:nvPicPr>
          <p:cNvPr id="11268"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791450" y="1628775"/>
            <a:ext cx="1079500"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624" y="274638"/>
            <a:ext cx="7746826" cy="1143000"/>
          </a:xfrm>
        </p:spPr>
        <p:txBody>
          <a:bodyPr>
            <a:normAutofit fontScale="90000"/>
          </a:bodyPr>
          <a:lstStyle/>
          <a:p>
            <a:pPr eaLnBrk="1" fontAlgn="auto" hangingPunct="1">
              <a:spcAft>
                <a:spcPts val="0"/>
              </a:spcAft>
              <a:defRPr/>
            </a:pPr>
            <a:r>
              <a:rPr lang="fr-CA" dirty="0">
                <a:solidFill>
                  <a:schemeClr val="accent4"/>
                </a:solidFill>
              </a:rPr>
              <a:t>La structure d’un document de stratégie de la GC</a:t>
            </a:r>
          </a:p>
        </p:txBody>
      </p:sp>
      <p:sp>
        <p:nvSpPr>
          <p:cNvPr id="12291" name="Content Placeholder 2"/>
          <p:cNvSpPr>
            <a:spLocks noGrp="1"/>
          </p:cNvSpPr>
          <p:nvPr>
            <p:ph idx="1"/>
            <p:custDataLst>
              <p:tags r:id="rId2"/>
            </p:custDataLst>
          </p:nvPr>
        </p:nvSpPr>
        <p:spPr>
          <a:xfrm>
            <a:off x="1476374" y="1628775"/>
            <a:ext cx="5255866" cy="5040585"/>
          </a:xfrm>
        </p:spPr>
        <p:txBody>
          <a:bodyPr/>
          <a:lstStyle/>
          <a:p>
            <a:pPr eaLnBrk="1" hangingPunct="1"/>
            <a:r>
              <a:rPr lang="fr-CA" altLang="en-US" dirty="0"/>
              <a:t>Définition de la GC</a:t>
            </a:r>
          </a:p>
          <a:p>
            <a:pPr eaLnBrk="1" hangingPunct="1"/>
            <a:r>
              <a:rPr lang="fr-CA" altLang="en-US" dirty="0"/>
              <a:t>Énoncé de vision</a:t>
            </a:r>
          </a:p>
          <a:p>
            <a:pPr eaLnBrk="1" hangingPunct="1"/>
            <a:r>
              <a:rPr lang="fr-CA" altLang="en-US" dirty="0"/>
              <a:t>Objectifs stratégiques</a:t>
            </a:r>
          </a:p>
          <a:p>
            <a:pPr eaLnBrk="1" hangingPunct="1"/>
            <a:r>
              <a:rPr lang="fr-CA" altLang="en-US" dirty="0"/>
              <a:t>Activités et initiatives associées avec chaque objectif</a:t>
            </a:r>
          </a:p>
          <a:p>
            <a:pPr eaLnBrk="1" hangingPunct="1"/>
            <a:r>
              <a:rPr lang="fr-CA" altLang="en-US" dirty="0"/>
              <a:t>Annexe : Plan de mise en œuvre</a:t>
            </a:r>
          </a:p>
          <a:p>
            <a:pPr eaLnBrk="1" hangingPunct="1"/>
            <a:r>
              <a:rPr lang="fr-CA" altLang="en-US" dirty="0"/>
              <a:t>Annexe : Plan de S&amp;E</a:t>
            </a:r>
          </a:p>
          <a:p>
            <a:pPr eaLnBrk="1" hangingPunct="1"/>
            <a:endParaRPr lang="fr-CA" altLang="en-US" dirty="0"/>
          </a:p>
        </p:txBody>
      </p:sp>
      <p:pic>
        <p:nvPicPr>
          <p:cNvPr id="12292"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300192" y="1916832"/>
            <a:ext cx="2352675"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fr-CA" dirty="0">
                <a:solidFill>
                  <a:schemeClr val="accent4"/>
                </a:solidFill>
              </a:rPr>
              <a:t>Avons-nous vraiment besoin d’une stratégie de la GC?</a:t>
            </a:r>
          </a:p>
        </p:txBody>
      </p:sp>
      <p:sp>
        <p:nvSpPr>
          <p:cNvPr id="3" name="Content Placeholder 2"/>
          <p:cNvSpPr>
            <a:spLocks noGrp="1"/>
          </p:cNvSpPr>
          <p:nvPr>
            <p:ph idx="1"/>
            <p:custDataLst>
              <p:tags r:id="rId2"/>
            </p:custDataLst>
          </p:nvPr>
        </p:nvSpPr>
        <p:spPr>
          <a:xfrm>
            <a:off x="1259632" y="1628800"/>
            <a:ext cx="5976937" cy="4465067"/>
          </a:xfrm>
        </p:spPr>
        <p:txBody>
          <a:bodyPr>
            <a:normAutofit fontScale="92500" lnSpcReduction="20000"/>
          </a:bodyPr>
          <a:lstStyle/>
          <a:p>
            <a:pPr marL="365760" indent="-283464" eaLnBrk="1" fontAlgn="auto" hangingPunct="1">
              <a:spcAft>
                <a:spcPts val="0"/>
              </a:spcAft>
              <a:buFont typeface="Wingdings 2"/>
              <a:buChar char=""/>
              <a:defRPr/>
            </a:pPr>
            <a:r>
              <a:rPr lang="fr-CA" dirty="0"/>
              <a:t>Pas s’il ne s’agit que d’un document sur une tablette</a:t>
            </a:r>
          </a:p>
          <a:p>
            <a:pPr marL="365760" indent="-283464" eaLnBrk="1" fontAlgn="auto" hangingPunct="1">
              <a:spcAft>
                <a:spcPts val="0"/>
              </a:spcAft>
              <a:buFont typeface="Wingdings 2"/>
              <a:buChar char=""/>
              <a:defRPr/>
            </a:pPr>
            <a:r>
              <a:rPr lang="fr-CA" dirty="0"/>
              <a:t>L’important c’est le processus</a:t>
            </a:r>
          </a:p>
          <a:p>
            <a:pPr marL="365760" indent="-283464" eaLnBrk="1" fontAlgn="auto" hangingPunct="1">
              <a:spcAft>
                <a:spcPts val="0"/>
              </a:spcAft>
              <a:buFont typeface="Wingdings 2"/>
              <a:buChar char=""/>
              <a:defRPr/>
            </a:pPr>
            <a:r>
              <a:rPr lang="fr-CA" dirty="0"/>
              <a:t>Évaluer les besoins, inciter les gens, obtenir des fonds</a:t>
            </a:r>
          </a:p>
          <a:p>
            <a:pPr marL="365760" indent="-283464" eaLnBrk="1" fontAlgn="auto" hangingPunct="1">
              <a:spcAft>
                <a:spcPts val="0"/>
              </a:spcAft>
              <a:buFont typeface="Wingdings 2"/>
              <a:buChar char=""/>
              <a:defRPr/>
            </a:pPr>
            <a:r>
              <a:rPr lang="fr-CA" dirty="0"/>
              <a:t>Autre potentialité : </a:t>
            </a:r>
          </a:p>
          <a:p>
            <a:pPr marL="640080" lvl="1" indent="-237744" eaLnBrk="1" fontAlgn="auto" hangingPunct="1">
              <a:spcAft>
                <a:spcPts val="0"/>
              </a:spcAft>
              <a:buFont typeface="Verdana"/>
              <a:buChar char="◦"/>
              <a:defRPr/>
            </a:pPr>
            <a:r>
              <a:rPr lang="fr-CA" dirty="0"/>
              <a:t>Évaluation des besoins et consultations </a:t>
            </a:r>
          </a:p>
          <a:p>
            <a:pPr marL="640080" lvl="1" indent="-237744" eaLnBrk="1" fontAlgn="auto" hangingPunct="1">
              <a:spcAft>
                <a:spcPts val="0"/>
              </a:spcAft>
              <a:buFont typeface="Verdana"/>
              <a:buChar char="◦"/>
              <a:defRPr/>
            </a:pPr>
            <a:r>
              <a:rPr lang="fr-CA" dirty="0"/>
              <a:t>«Plonge dans le bain!» : intégrez ceci à votre plan de travail, votre projet ou votre programme</a:t>
            </a:r>
          </a:p>
          <a:p>
            <a:pPr marL="640080" lvl="1" indent="-237744" eaLnBrk="1" fontAlgn="auto" hangingPunct="1">
              <a:spcAft>
                <a:spcPts val="0"/>
              </a:spcAft>
              <a:buFont typeface="Verdana"/>
              <a:buChar char="◦"/>
              <a:defRPr/>
            </a:pPr>
            <a:endParaRPr lang="fr-CA" dirty="0"/>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fr-CA" dirty="0">
                <a:solidFill>
                  <a:schemeClr val="accent4"/>
                </a:solidFill>
              </a:rPr>
              <a:t>Relier la GC aux objectifs institutionnels</a:t>
            </a:r>
          </a:p>
        </p:txBody>
      </p:sp>
      <p:sp>
        <p:nvSpPr>
          <p:cNvPr id="17411" name="Content Placeholder 2"/>
          <p:cNvSpPr>
            <a:spLocks noGrp="1"/>
          </p:cNvSpPr>
          <p:nvPr>
            <p:ph idx="1"/>
            <p:custDataLst>
              <p:tags r:id="rId2"/>
            </p:custDataLst>
          </p:nvPr>
        </p:nvSpPr>
        <p:spPr>
          <a:xfrm>
            <a:off x="1331913" y="1844675"/>
            <a:ext cx="7385050" cy="4475163"/>
          </a:xfrm>
        </p:spPr>
        <p:txBody>
          <a:bodyPr/>
          <a:lstStyle/>
          <a:p>
            <a:pPr eaLnBrk="1" hangingPunct="1"/>
            <a:r>
              <a:rPr lang="fr-CA" altLang="en-US" dirty="0"/>
              <a:t>Utiliser la stratégie organisationnelle ou le plan stratégique le plus récent</a:t>
            </a:r>
          </a:p>
          <a:p>
            <a:pPr eaLnBrk="1" hangingPunct="1"/>
            <a:r>
              <a:rPr lang="fr-CA" altLang="en-US" dirty="0"/>
              <a:t>Utiliser les objectifs et les buts organisationnels</a:t>
            </a:r>
          </a:p>
          <a:p>
            <a:pPr eaLnBrk="1" hangingPunct="1"/>
            <a:r>
              <a:rPr lang="fr-CA" altLang="en-US" dirty="0"/>
              <a:t>Se pencher sur ceux qui peuvent être soutenus par la création, le partage et l’application des connaissances</a:t>
            </a:r>
          </a:p>
          <a:p>
            <a:pPr eaLnBrk="1" hangingPunct="1"/>
            <a:r>
              <a:rPr lang="fr-CA" altLang="en-US" dirty="0"/>
              <a:t>Arrimer les objectifs de la GC avec les objectifs stratégiques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fr-CA" dirty="0">
                <a:solidFill>
                  <a:schemeClr val="accent4"/>
                </a:solidFill>
              </a:rPr>
              <a:t>La diversité des stratégies de la GC : FIDA</a:t>
            </a:r>
          </a:p>
        </p:txBody>
      </p:sp>
      <p:sp>
        <p:nvSpPr>
          <p:cNvPr id="3" name="Content Placeholder 2"/>
          <p:cNvSpPr>
            <a:spLocks noGrp="1"/>
          </p:cNvSpPr>
          <p:nvPr>
            <p:ph idx="1"/>
            <p:custDataLst>
              <p:tags r:id="rId2"/>
            </p:custDataLst>
          </p:nvPr>
        </p:nvSpPr>
        <p:spPr>
          <a:xfrm>
            <a:off x="1116013" y="1447800"/>
            <a:ext cx="7818437" cy="5221288"/>
          </a:xfrm>
        </p:spPr>
        <p:txBody>
          <a:bodyPr>
            <a:normAutofit/>
          </a:bodyPr>
          <a:lstStyle/>
          <a:p>
            <a:pPr marL="82296" indent="0" eaLnBrk="1" fontAlgn="auto" hangingPunct="1">
              <a:spcAft>
                <a:spcPts val="0"/>
              </a:spcAft>
              <a:buFont typeface="Wingdings 2"/>
              <a:buNone/>
              <a:defRPr/>
            </a:pPr>
            <a:r>
              <a:rPr lang="fr-CA" dirty="0"/>
              <a:t>FIDA</a:t>
            </a:r>
            <a:r>
              <a:rPr dirty="0"/>
              <a:t> 2014</a:t>
            </a:r>
          </a:p>
          <a:p>
            <a:pPr marL="365760" indent="-283464" eaLnBrk="1" fontAlgn="auto" hangingPunct="1">
              <a:spcAft>
                <a:spcPts val="0"/>
              </a:spcAft>
              <a:buFont typeface="Wingdings 2"/>
              <a:buChar char=""/>
              <a:defRPr/>
            </a:pPr>
            <a:r>
              <a:rPr lang="fr-CA" sz="1600" dirty="0"/>
              <a:t>Objectif général</a:t>
            </a:r>
          </a:p>
          <a:p>
            <a:pPr marL="365760" indent="-283464" eaLnBrk="1" fontAlgn="auto" hangingPunct="1">
              <a:spcAft>
                <a:spcPts val="0"/>
              </a:spcAft>
              <a:buFont typeface="Wingdings 2"/>
              <a:buChar char=""/>
              <a:defRPr/>
            </a:pPr>
            <a:r>
              <a:rPr lang="fr-CA" sz="1600" dirty="0"/>
              <a:t>3 objectifs stratégiques</a:t>
            </a:r>
          </a:p>
          <a:p>
            <a:pPr marL="365760" indent="-283464" eaLnBrk="1" fontAlgn="auto" hangingPunct="1">
              <a:spcAft>
                <a:spcPts val="0"/>
              </a:spcAft>
              <a:buFont typeface="Wingdings 2"/>
              <a:buChar char=""/>
              <a:defRPr/>
            </a:pPr>
            <a:r>
              <a:rPr lang="fr-CA" sz="1600" dirty="0"/>
              <a:t>6 domaines de résultats </a:t>
            </a:r>
          </a:p>
          <a:p>
            <a:pPr marL="82296" indent="0" eaLnBrk="1" fontAlgn="auto" hangingPunct="1">
              <a:spcAft>
                <a:spcPts val="0"/>
              </a:spcAft>
              <a:buFont typeface="Wingdings 2"/>
              <a:buNone/>
              <a:defRPr/>
            </a:pPr>
            <a:r>
              <a:rPr lang="fr-CA" sz="1600" dirty="0"/>
              <a:t>     dont on peut faire le suivi</a:t>
            </a:r>
          </a:p>
          <a:p>
            <a:pPr marL="365760" indent="-283464" eaLnBrk="1" fontAlgn="auto" hangingPunct="1">
              <a:spcAft>
                <a:spcPts val="0"/>
              </a:spcAft>
              <a:buFont typeface="Wingdings 2"/>
              <a:buChar char=""/>
              <a:defRPr/>
            </a:pPr>
            <a:r>
              <a:rPr lang="fr-CA" sz="1600" dirty="0"/>
              <a:t>Activités au sein de </a:t>
            </a:r>
          </a:p>
          <a:p>
            <a:pPr marL="82296" indent="0" eaLnBrk="1" fontAlgn="auto" hangingPunct="1">
              <a:spcAft>
                <a:spcPts val="0"/>
              </a:spcAft>
              <a:buNone/>
              <a:defRPr/>
            </a:pPr>
            <a:r>
              <a:rPr lang="fr-CA" sz="1600" dirty="0"/>
              <a:t>     chacun</a:t>
            </a:r>
          </a:p>
          <a:p>
            <a:pPr marL="365760" indent="-283464" eaLnBrk="1" fontAlgn="auto" hangingPunct="1">
              <a:spcAft>
                <a:spcPts val="0"/>
              </a:spcAft>
              <a:buFont typeface="Wingdings 2"/>
              <a:buChar char=""/>
              <a:defRPr/>
            </a:pPr>
            <a:endParaRPr lang="fr-CA" sz="1600" dirty="0"/>
          </a:p>
          <a:p>
            <a:pPr marL="82296" indent="0" eaLnBrk="1" fontAlgn="auto" hangingPunct="1">
              <a:spcAft>
                <a:spcPts val="0"/>
              </a:spcAft>
              <a:buFont typeface="Wingdings 2"/>
              <a:buNone/>
              <a:defRPr/>
            </a:pPr>
            <a:endParaRPr lang="fr-CA" sz="2000" dirty="0"/>
          </a:p>
        </p:txBody>
      </p:sp>
      <p:pic>
        <p:nvPicPr>
          <p:cNvPr id="1434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3851275" y="1341438"/>
            <a:ext cx="5041900" cy="535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00.xml><?xml version="1.0" encoding="utf-8"?>
<p:tagLst xmlns:a="http://schemas.openxmlformats.org/drawingml/2006/main" xmlns:r="http://schemas.openxmlformats.org/officeDocument/2006/relationships" xmlns:p="http://schemas.openxmlformats.org/presentationml/2006/main">
  <p:tag name="NUM" val="10"/>
</p:tagLst>
</file>

<file path=ppt/tags/tag101.xml><?xml version="1.0" encoding="utf-8"?>
<p:tagLst xmlns:a="http://schemas.openxmlformats.org/drawingml/2006/main" xmlns:r="http://schemas.openxmlformats.org/officeDocument/2006/relationships" xmlns:p="http://schemas.openxmlformats.org/presentationml/2006/main">
  <p:tag name="NUM" val="11"/>
</p:tagLst>
</file>

<file path=ppt/tags/tag102.xml><?xml version="1.0" encoding="utf-8"?>
<p:tagLst xmlns:a="http://schemas.openxmlformats.org/drawingml/2006/main" xmlns:r="http://schemas.openxmlformats.org/officeDocument/2006/relationships" xmlns:p="http://schemas.openxmlformats.org/presentationml/2006/main">
  <p:tag name="NUM" val="1"/>
</p:tagLst>
</file>

<file path=ppt/tags/tag103.xml><?xml version="1.0" encoding="utf-8"?>
<p:tagLst xmlns:a="http://schemas.openxmlformats.org/drawingml/2006/main" xmlns:r="http://schemas.openxmlformats.org/officeDocument/2006/relationships" xmlns:p="http://schemas.openxmlformats.org/presentationml/2006/main">
  <p:tag name="NUM" val="2"/>
</p:tagLst>
</file>

<file path=ppt/tags/tag104.xml><?xml version="1.0" encoding="utf-8"?>
<p:tagLst xmlns:a="http://schemas.openxmlformats.org/drawingml/2006/main" xmlns:r="http://schemas.openxmlformats.org/officeDocument/2006/relationships" xmlns:p="http://schemas.openxmlformats.org/presentationml/2006/main">
  <p:tag name="NUM" val="3"/>
</p:tagLst>
</file>

<file path=ppt/tags/tag105.xml><?xml version="1.0" encoding="utf-8"?>
<p:tagLst xmlns:a="http://schemas.openxmlformats.org/drawingml/2006/main" xmlns:r="http://schemas.openxmlformats.org/officeDocument/2006/relationships" xmlns:p="http://schemas.openxmlformats.org/presentationml/2006/main">
  <p:tag name="NUM" val="4"/>
</p:tagLst>
</file>

<file path=ppt/tags/tag106.xml><?xml version="1.0" encoding="utf-8"?>
<p:tagLst xmlns:a="http://schemas.openxmlformats.org/drawingml/2006/main" xmlns:r="http://schemas.openxmlformats.org/officeDocument/2006/relationships" xmlns:p="http://schemas.openxmlformats.org/presentationml/2006/main">
  <p:tag name="NUM" val="5"/>
</p:tagLst>
</file>

<file path=ppt/tags/tag107.xml><?xml version="1.0" encoding="utf-8"?>
<p:tagLst xmlns:a="http://schemas.openxmlformats.org/drawingml/2006/main" xmlns:r="http://schemas.openxmlformats.org/officeDocument/2006/relationships" xmlns:p="http://schemas.openxmlformats.org/presentationml/2006/main">
  <p:tag name="NUM" val="6"/>
</p:tagLst>
</file>

<file path=ppt/tags/tag108.xml><?xml version="1.0" encoding="utf-8"?>
<p:tagLst xmlns:a="http://schemas.openxmlformats.org/drawingml/2006/main" xmlns:r="http://schemas.openxmlformats.org/officeDocument/2006/relationships" xmlns:p="http://schemas.openxmlformats.org/presentationml/2006/main">
  <p:tag name="NUM" val="7"/>
</p:tagLst>
</file>

<file path=ppt/tags/tag109.xml><?xml version="1.0" encoding="utf-8"?>
<p:tagLst xmlns:a="http://schemas.openxmlformats.org/drawingml/2006/main" xmlns:r="http://schemas.openxmlformats.org/officeDocument/2006/relationships" xmlns:p="http://schemas.openxmlformats.org/presentationml/2006/main">
  <p:tag name="NUM" val="8"/>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10.xml><?xml version="1.0" encoding="utf-8"?>
<p:tagLst xmlns:a="http://schemas.openxmlformats.org/drawingml/2006/main" xmlns:r="http://schemas.openxmlformats.org/officeDocument/2006/relationships" xmlns:p="http://schemas.openxmlformats.org/presentationml/2006/main">
  <p:tag name="NUM" val="1"/>
</p:tagLst>
</file>

<file path=ppt/tags/tag111.xml><?xml version="1.0" encoding="utf-8"?>
<p:tagLst xmlns:a="http://schemas.openxmlformats.org/drawingml/2006/main" xmlns:r="http://schemas.openxmlformats.org/officeDocument/2006/relationships" xmlns:p="http://schemas.openxmlformats.org/presentationml/2006/main">
  <p:tag name="NUM" val="2"/>
</p:tagLst>
</file>

<file path=ppt/tags/tag112.xml><?xml version="1.0" encoding="utf-8"?>
<p:tagLst xmlns:a="http://schemas.openxmlformats.org/drawingml/2006/main" xmlns:r="http://schemas.openxmlformats.org/officeDocument/2006/relationships" xmlns:p="http://schemas.openxmlformats.org/presentationml/2006/main">
  <p:tag name="NUM" val="3"/>
</p:tagLst>
</file>

<file path=ppt/tags/tag113.xml><?xml version="1.0" encoding="utf-8"?>
<p:tagLst xmlns:a="http://schemas.openxmlformats.org/drawingml/2006/main" xmlns:r="http://schemas.openxmlformats.org/officeDocument/2006/relationships" xmlns:p="http://schemas.openxmlformats.org/presentationml/2006/main">
  <p:tag name="NUM" val="4"/>
</p:tagLst>
</file>

<file path=ppt/tags/tag114.xml><?xml version="1.0" encoding="utf-8"?>
<p:tagLst xmlns:a="http://schemas.openxmlformats.org/drawingml/2006/main" xmlns:r="http://schemas.openxmlformats.org/officeDocument/2006/relationships" xmlns:p="http://schemas.openxmlformats.org/presentationml/2006/main">
  <p:tag name="NUM" val="5"/>
</p:tagLst>
</file>

<file path=ppt/tags/tag115.xml><?xml version="1.0" encoding="utf-8"?>
<p:tagLst xmlns:a="http://schemas.openxmlformats.org/drawingml/2006/main" xmlns:r="http://schemas.openxmlformats.org/officeDocument/2006/relationships" xmlns:p="http://schemas.openxmlformats.org/presentationml/2006/main">
  <p:tag name="NUM" val="6"/>
</p:tagLst>
</file>

<file path=ppt/tags/tag116.xml><?xml version="1.0" encoding="utf-8"?>
<p:tagLst xmlns:a="http://schemas.openxmlformats.org/drawingml/2006/main" xmlns:r="http://schemas.openxmlformats.org/officeDocument/2006/relationships" xmlns:p="http://schemas.openxmlformats.org/presentationml/2006/main">
  <p:tag name="NUM" val="7"/>
</p:tagLst>
</file>

<file path=ppt/tags/tag117.xml><?xml version="1.0" encoding="utf-8"?>
<p:tagLst xmlns:a="http://schemas.openxmlformats.org/drawingml/2006/main" xmlns:r="http://schemas.openxmlformats.org/officeDocument/2006/relationships" xmlns:p="http://schemas.openxmlformats.org/presentationml/2006/main">
  <p:tag name="NUM" val="8"/>
</p:tagLst>
</file>

<file path=ppt/tags/tag118.xml><?xml version="1.0" encoding="utf-8"?>
<p:tagLst xmlns:a="http://schemas.openxmlformats.org/drawingml/2006/main" xmlns:r="http://schemas.openxmlformats.org/officeDocument/2006/relationships" xmlns:p="http://schemas.openxmlformats.org/presentationml/2006/main">
  <p:tag name="NUM" val="9"/>
</p:tagLst>
</file>

<file path=ppt/tags/tag119.xml><?xml version="1.0" encoding="utf-8"?>
<p:tagLst xmlns:a="http://schemas.openxmlformats.org/drawingml/2006/main" xmlns:r="http://schemas.openxmlformats.org/officeDocument/2006/relationships" xmlns:p="http://schemas.openxmlformats.org/presentationml/2006/main">
  <p:tag name="NUM" val="10"/>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20.xml><?xml version="1.0" encoding="utf-8"?>
<p:tagLst xmlns:a="http://schemas.openxmlformats.org/drawingml/2006/main" xmlns:r="http://schemas.openxmlformats.org/officeDocument/2006/relationships" xmlns:p="http://schemas.openxmlformats.org/presentationml/2006/main">
  <p:tag name="NUM" val="1"/>
</p:tagLst>
</file>

<file path=ppt/tags/tag121.xml><?xml version="1.0" encoding="utf-8"?>
<p:tagLst xmlns:a="http://schemas.openxmlformats.org/drawingml/2006/main" xmlns:r="http://schemas.openxmlformats.org/officeDocument/2006/relationships" xmlns:p="http://schemas.openxmlformats.org/presentationml/2006/main">
  <p:tag name="NUM" val="2"/>
</p:tagLst>
</file>

<file path=ppt/tags/tag122.xml><?xml version="1.0" encoding="utf-8"?>
<p:tagLst xmlns:a="http://schemas.openxmlformats.org/drawingml/2006/main" xmlns:r="http://schemas.openxmlformats.org/officeDocument/2006/relationships" xmlns:p="http://schemas.openxmlformats.org/presentationml/2006/main">
  <p:tag name="NUM" val="3"/>
</p:tagLst>
</file>

<file path=ppt/tags/tag123.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3"/>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3"/>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1"/>
</p:tagLst>
</file>

<file path=ppt/tags/tag79.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3"/>
</p:tagLst>
</file>

<file path=ppt/tags/tag83.xml><?xml version="1.0" encoding="utf-8"?>
<p:tagLst xmlns:a="http://schemas.openxmlformats.org/drawingml/2006/main" xmlns:r="http://schemas.openxmlformats.org/officeDocument/2006/relationships" xmlns:p="http://schemas.openxmlformats.org/presentationml/2006/main">
  <p:tag name="NUM" val="1"/>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NUM" val="3"/>
</p:tagLst>
</file>

<file path=ppt/tags/tag86.xml><?xml version="1.0" encoding="utf-8"?>
<p:tagLst xmlns:a="http://schemas.openxmlformats.org/drawingml/2006/main" xmlns:r="http://schemas.openxmlformats.org/officeDocument/2006/relationships" xmlns:p="http://schemas.openxmlformats.org/presentationml/2006/main">
  <p:tag name="NUM" val="4"/>
</p:tagLst>
</file>

<file path=ppt/tags/tag87.xml><?xml version="1.0" encoding="utf-8"?>
<p:tagLst xmlns:a="http://schemas.openxmlformats.org/drawingml/2006/main" xmlns:r="http://schemas.openxmlformats.org/officeDocument/2006/relationships" xmlns:p="http://schemas.openxmlformats.org/presentationml/2006/main">
  <p:tag name="NUM" val="5"/>
</p:tagLst>
</file>

<file path=ppt/tags/tag88.xml><?xml version="1.0" encoding="utf-8"?>
<p:tagLst xmlns:a="http://schemas.openxmlformats.org/drawingml/2006/main" xmlns:r="http://schemas.openxmlformats.org/officeDocument/2006/relationships" xmlns:p="http://schemas.openxmlformats.org/presentationml/2006/main">
  <p:tag name="NUM" val="6"/>
</p:tagLst>
</file>

<file path=ppt/tags/tag89.xml><?xml version="1.0" encoding="utf-8"?>
<p:tagLst xmlns:a="http://schemas.openxmlformats.org/drawingml/2006/main" xmlns:r="http://schemas.openxmlformats.org/officeDocument/2006/relationships" xmlns:p="http://schemas.openxmlformats.org/presentationml/2006/main">
  <p:tag name="NUM" val="7"/>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8"/>
</p:tagLst>
</file>

<file path=ppt/tags/tag91.xml><?xml version="1.0" encoding="utf-8"?>
<p:tagLst xmlns:a="http://schemas.openxmlformats.org/drawingml/2006/main" xmlns:r="http://schemas.openxmlformats.org/officeDocument/2006/relationships" xmlns:p="http://schemas.openxmlformats.org/presentationml/2006/main">
  <p:tag name="NUM" val="1"/>
</p:tagLst>
</file>

<file path=ppt/tags/tag92.xml><?xml version="1.0" encoding="utf-8"?>
<p:tagLst xmlns:a="http://schemas.openxmlformats.org/drawingml/2006/main" xmlns:r="http://schemas.openxmlformats.org/officeDocument/2006/relationships" xmlns:p="http://schemas.openxmlformats.org/presentationml/2006/main">
  <p:tag name="NUM" val="2"/>
</p:tagLst>
</file>

<file path=ppt/tags/tag93.xml><?xml version="1.0" encoding="utf-8"?>
<p:tagLst xmlns:a="http://schemas.openxmlformats.org/drawingml/2006/main" xmlns:r="http://schemas.openxmlformats.org/officeDocument/2006/relationships" xmlns:p="http://schemas.openxmlformats.org/presentationml/2006/main">
  <p:tag name="NUM" val="3"/>
</p:tagLst>
</file>

<file path=ppt/tags/tag94.xml><?xml version="1.0" encoding="utf-8"?>
<p:tagLst xmlns:a="http://schemas.openxmlformats.org/drawingml/2006/main" xmlns:r="http://schemas.openxmlformats.org/officeDocument/2006/relationships" xmlns:p="http://schemas.openxmlformats.org/presentationml/2006/main">
  <p:tag name="NUM" val="4"/>
</p:tagLst>
</file>

<file path=ppt/tags/tag95.xml><?xml version="1.0" encoding="utf-8"?>
<p:tagLst xmlns:a="http://schemas.openxmlformats.org/drawingml/2006/main" xmlns:r="http://schemas.openxmlformats.org/officeDocument/2006/relationships" xmlns:p="http://schemas.openxmlformats.org/presentationml/2006/main">
  <p:tag name="NUM" val="5"/>
</p:tagLst>
</file>

<file path=ppt/tags/tag96.xml><?xml version="1.0" encoding="utf-8"?>
<p:tagLst xmlns:a="http://schemas.openxmlformats.org/drawingml/2006/main" xmlns:r="http://schemas.openxmlformats.org/officeDocument/2006/relationships" xmlns:p="http://schemas.openxmlformats.org/presentationml/2006/main">
  <p:tag name="NUM" val="6"/>
</p:tagLst>
</file>

<file path=ppt/tags/tag97.xml><?xml version="1.0" encoding="utf-8"?>
<p:tagLst xmlns:a="http://schemas.openxmlformats.org/drawingml/2006/main" xmlns:r="http://schemas.openxmlformats.org/officeDocument/2006/relationships" xmlns:p="http://schemas.openxmlformats.org/presentationml/2006/main">
  <p:tag name="NUM" val="7"/>
</p:tagLst>
</file>

<file path=ppt/tags/tag98.xml><?xml version="1.0" encoding="utf-8"?>
<p:tagLst xmlns:a="http://schemas.openxmlformats.org/drawingml/2006/main" xmlns:r="http://schemas.openxmlformats.org/officeDocument/2006/relationships" xmlns:p="http://schemas.openxmlformats.org/presentationml/2006/main">
  <p:tag name="NUM" val="8"/>
</p:tagLst>
</file>

<file path=ppt/tags/tag99.xml><?xml version="1.0" encoding="utf-8"?>
<p:tagLst xmlns:a="http://schemas.openxmlformats.org/drawingml/2006/main" xmlns:r="http://schemas.openxmlformats.org/officeDocument/2006/relationships" xmlns:p="http://schemas.openxmlformats.org/presentationml/2006/main">
  <p:tag name="NUM" val="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2573</TotalTime>
  <Words>1620</Words>
  <Application>Microsoft Office PowerPoint</Application>
  <PresentationFormat>On-screen Show (4:3)</PresentationFormat>
  <Paragraphs>376</Paragraphs>
  <Slides>39</Slides>
  <Notes>36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Calibri</vt:lpstr>
      <vt:lpstr>Gill Sans MT</vt:lpstr>
      <vt:lpstr>HelveticaNeue</vt:lpstr>
      <vt:lpstr>Verdana</vt:lpstr>
      <vt:lpstr>Wingdings 2</vt:lpstr>
      <vt:lpstr>Solstice</vt:lpstr>
      <vt:lpstr>La conception d'approches stratégiques de la gestion des connaissances</vt:lpstr>
      <vt:lpstr>Avis</vt:lpstr>
      <vt:lpstr>Aperçu du Module 3</vt:lpstr>
      <vt:lpstr>Qu’est-ce qu’une stratégie de la GC?</vt:lpstr>
      <vt:lpstr>Orienter vos interventions de GC</vt:lpstr>
      <vt:lpstr>La structure d’un document de stratégie de la GC</vt:lpstr>
      <vt:lpstr>Avons-nous vraiment besoin d’une stratégie de la GC?</vt:lpstr>
      <vt:lpstr>Relier la GC aux objectifs institutionnels</vt:lpstr>
      <vt:lpstr>La diversité des stratégies de la GC : FIDA</vt:lpstr>
      <vt:lpstr>La diversité des stratégies de la GC : PNUD</vt:lpstr>
      <vt:lpstr>La diversité des stratégies de la GC : CIAT</vt:lpstr>
      <vt:lpstr>Exercice : relier la GC aux objectifs institutionnels</vt:lpstr>
      <vt:lpstr>Questions? Commentaires?</vt:lpstr>
      <vt:lpstr>Le fondement d'une stratégie de la GC</vt:lpstr>
      <vt:lpstr>Processus de stratégie de la GC - étapes</vt:lpstr>
      <vt:lpstr>Processus de stratégie de la GC - étapes</vt:lpstr>
      <vt:lpstr>Processus de stratégie de la GC - étapes</vt:lpstr>
      <vt:lpstr>Processus de stratégie de la GC - étapes</vt:lpstr>
      <vt:lpstr>Processus de stratégie de la GC - étapes</vt:lpstr>
      <vt:lpstr>Processus de stratégie de la GC - étapes</vt:lpstr>
      <vt:lpstr>La structure d’un document de stratégie de la GC</vt:lpstr>
      <vt:lpstr>Processus de stratégie de la GC - étapes</vt:lpstr>
      <vt:lpstr>Processus de stratégie de la GC - étapes</vt:lpstr>
      <vt:lpstr>Méthodes d’élaboration d’une stratégie de la GC : inventaire des connaissances</vt:lpstr>
      <vt:lpstr>Méthodes d’élaboration d’une stratégie de GC : inventaire des connaissances</vt:lpstr>
      <vt:lpstr>À quoi ça ressemble : inventaire des connaissances</vt:lpstr>
      <vt:lpstr>Méthodes d’élaboration d’une stratégie de la GC : l’analyse des réseaux sociaux (ARS)</vt:lpstr>
      <vt:lpstr>Méthodes d’élaboration d’une stratégie de la GC : l’analyse des réseaux sociaux</vt:lpstr>
      <vt:lpstr>À quoi ça ressemble : l’analyse des réseaux sociaux</vt:lpstr>
      <vt:lpstr>Méthodes d’élaboration d’une stratégie de la GC : l’analyse de la GC</vt:lpstr>
      <vt:lpstr>Méthodes d’élaboration d’une stratégie de la GC : l’analyse de la GC</vt:lpstr>
      <vt:lpstr> À quoi ça ressemble : l’analyse de la GC</vt:lpstr>
      <vt:lpstr>Établir des bases solides en GC</vt:lpstr>
      <vt:lpstr>Élaborer les processus de la GC</vt:lpstr>
      <vt:lpstr>Renforcer les facilitateurs de la GC</vt:lpstr>
      <vt:lpstr>Opérer dans un environnement donné</vt:lpstr>
      <vt:lpstr>Exercice : l’analyse de la GC personnelle</vt:lpstr>
      <vt:lpstr>Questions? Commentaires?</vt:lpstr>
      <vt:lpstr>Crédits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420</cp:revision>
  <dcterms:created xsi:type="dcterms:W3CDTF">2014-09-03T09:12:35Z</dcterms:created>
  <dcterms:modified xsi:type="dcterms:W3CDTF">2019-08-28T20:19:08Z</dcterms:modified>
</cp:coreProperties>
</file>