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  <p:sldMasterId id="2147485714" r:id="rId5"/>
    <p:sldMasterId id="2147485729" r:id="rId6"/>
    <p:sldMasterId id="2147485749" r:id="rId7"/>
  </p:sldMasterIdLst>
  <p:notesMasterIdLst>
    <p:notesMasterId r:id="rId29"/>
  </p:notesMasterIdLst>
  <p:handoutMasterIdLst>
    <p:handoutMasterId r:id="rId30"/>
  </p:handoutMasterIdLst>
  <p:sldIdLst>
    <p:sldId id="698" r:id="rId8"/>
    <p:sldId id="729" r:id="rId9"/>
    <p:sldId id="725" r:id="rId10"/>
    <p:sldId id="932" r:id="rId11"/>
    <p:sldId id="726" r:id="rId12"/>
    <p:sldId id="727" r:id="rId13"/>
    <p:sldId id="721" r:id="rId14"/>
    <p:sldId id="719" r:id="rId15"/>
    <p:sldId id="720" r:id="rId16"/>
    <p:sldId id="708" r:id="rId17"/>
    <p:sldId id="919" r:id="rId18"/>
    <p:sldId id="920" r:id="rId19"/>
    <p:sldId id="723" r:id="rId20"/>
    <p:sldId id="737" r:id="rId21"/>
    <p:sldId id="717" r:id="rId22"/>
    <p:sldId id="929" r:id="rId23"/>
    <p:sldId id="736" r:id="rId24"/>
    <p:sldId id="933" r:id="rId25"/>
    <p:sldId id="934" r:id="rId26"/>
    <p:sldId id="706" r:id="rId27"/>
    <p:sldId id="688" r:id="rId2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" lastIdx="13" clrIdx="0"/>
  <p:cmAuthor id="2" name="LeBorgne, Ewen" initials="" lastIdx="20" clrIdx="1"/>
  <p:cmAuthor id="3" name="Hack, Bernhard (ILRI)" initials="" lastIdx="6" clrIdx="2"/>
  <p:cmAuthor id="4" name="Victor, Michael (ILRI)" initials="" lastIdx="5" clrIdx="3"/>
  <p:cmAuthor id="5" name="Ferrari, Mireille (ILRI)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643" y="9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643281568970546"/>
          <c:y val="8.0972222222222223E-2"/>
          <c:w val="0.79230796150481198"/>
          <c:h val="0.7075769174686497"/>
        </c:manualLayout>
      </c:layout>
      <c:barChart>
        <c:barDir val="col"/>
        <c:grouping val="clustered"/>
        <c:varyColors val="0"/>
        <c:ser>
          <c:idx val="2"/>
          <c:order val="2"/>
          <c:tx>
            <c:v>Animals Ethiopia</c:v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Sheet1!$B$4:$B$9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Sheet1!$F$4:$F$9</c:f>
              <c:numCache>
                <c:formatCode>General</c:formatCode>
                <c:ptCount val="6"/>
                <c:pt idx="0">
                  <c:v>6472</c:v>
                </c:pt>
                <c:pt idx="1">
                  <c:v>23331</c:v>
                </c:pt>
                <c:pt idx="2">
                  <c:v>35029</c:v>
                </c:pt>
                <c:pt idx="3">
                  <c:v>38897</c:v>
                </c:pt>
                <c:pt idx="4">
                  <c:v>109116</c:v>
                </c:pt>
                <c:pt idx="5">
                  <c:v>123100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02-41FD-875E-A194C273FE4A}"/>
            </c:ext>
          </c:extLst>
        </c:ser>
        <c:ser>
          <c:idx val="3"/>
          <c:order val="3"/>
          <c:tx>
            <c:v>Animals Tanzania</c:v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Sheet1!$G$4:$G$9</c:f>
              <c:numCache>
                <c:formatCode>General</c:formatCode>
                <c:ptCount val="6"/>
                <c:pt idx="0">
                  <c:v>1000</c:v>
                </c:pt>
                <c:pt idx="1">
                  <c:v>34019</c:v>
                </c:pt>
                <c:pt idx="2">
                  <c:v>47980</c:v>
                </c:pt>
                <c:pt idx="3">
                  <c:v>59367</c:v>
                </c:pt>
                <c:pt idx="4">
                  <c:v>68111</c:v>
                </c:pt>
                <c:pt idx="5">
                  <c:v>69081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02-41FD-875E-A194C273FE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9414480"/>
        <c:axId val="549426544"/>
      </c:barChart>
      <c:lineChart>
        <c:grouping val="standard"/>
        <c:varyColors val="0"/>
        <c:ser>
          <c:idx val="0"/>
          <c:order val="0"/>
          <c:tx>
            <c:strRef>
              <c:f>Sheet1!$C$2:$C$3</c:f>
              <c:strCache>
                <c:ptCount val="2"/>
                <c:pt idx="0">
                  <c:v>Herds</c:v>
                </c:pt>
                <c:pt idx="1">
                  <c:v>Ethiopia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Sheet1!$B$4:$B$9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Sheet1!$C$4:$C$9</c:f>
              <c:numCache>
                <c:formatCode>General</c:formatCode>
                <c:ptCount val="6"/>
                <c:pt idx="0">
                  <c:v>1863</c:v>
                </c:pt>
                <c:pt idx="1">
                  <c:v>23321</c:v>
                </c:pt>
                <c:pt idx="2">
                  <c:v>53417</c:v>
                </c:pt>
                <c:pt idx="3">
                  <c:v>69101</c:v>
                </c:pt>
                <c:pt idx="4">
                  <c:v>70750</c:v>
                </c:pt>
                <c:pt idx="5">
                  <c:v>71942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602-41FD-875E-A194C273FE4A}"/>
            </c:ext>
          </c:extLst>
        </c:ser>
        <c:ser>
          <c:idx val="1"/>
          <c:order val="1"/>
          <c:tx>
            <c:strRef>
              <c:f>Sheet1!$D$2:$D$3</c:f>
              <c:strCache>
                <c:ptCount val="2"/>
                <c:pt idx="0">
                  <c:v>Herds</c:v>
                </c:pt>
                <c:pt idx="1">
                  <c:v>Tanzania</c:v>
                </c:pt>
              </c:strCache>
            </c:strRef>
          </c:tx>
          <c:spPr>
            <a:ln w="19050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50000"/>
                </a:schemeClr>
              </a:solidFill>
              <a:ln w="9525">
                <a:solidFill>
                  <a:schemeClr val="accent2">
                    <a:lumMod val="5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4999999999999997E-3"/>
                  <c:y val="3.93172207640709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02-41FD-875E-A194C273FE4A}"/>
                </c:ext>
              </c:extLst>
            </c:dLbl>
            <c:dLbl>
              <c:idx val="1"/>
              <c:layout>
                <c:manualLayout>
                  <c:x val="-3.5833333333333335E-2"/>
                  <c:y val="4.39468503937008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02-41FD-875E-A194C273FE4A}"/>
                </c:ext>
              </c:extLst>
            </c:dLbl>
            <c:dLbl>
              <c:idx val="2"/>
              <c:layout>
                <c:manualLayout>
                  <c:x val="-2.75E-2"/>
                  <c:y val="4.3946850393700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02-41FD-875E-A194C273FE4A}"/>
                </c:ext>
              </c:extLst>
            </c:dLbl>
            <c:dLbl>
              <c:idx val="3"/>
              <c:layout>
                <c:manualLayout>
                  <c:x val="-3.3055555555555553E-2"/>
                  <c:y val="3.931722076407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602-41FD-875E-A194C273FE4A}"/>
                </c:ext>
              </c:extLst>
            </c:dLbl>
            <c:dLbl>
              <c:idx val="4"/>
              <c:layout>
                <c:manualLayout>
                  <c:x val="-4.6944444444444441E-2"/>
                  <c:y val="4.394685039370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602-41FD-875E-A194C273FE4A}"/>
                </c:ext>
              </c:extLst>
            </c:dLbl>
            <c:dLbl>
              <c:idx val="5"/>
              <c:layout>
                <c:manualLayout>
                  <c:x val="-4.4166666666666771E-2"/>
                  <c:y val="4.85764800233303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602-41FD-875E-A194C273FE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Sheet1!$B$4:$B$9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Sheet1!$D$4:$D$9</c:f>
              <c:numCache>
                <c:formatCode>General</c:formatCode>
                <c:ptCount val="6"/>
                <c:pt idx="0">
                  <c:v>6458</c:v>
                </c:pt>
                <c:pt idx="1">
                  <c:v>19898</c:v>
                </c:pt>
                <c:pt idx="2">
                  <c:v>27296</c:v>
                </c:pt>
                <c:pt idx="3">
                  <c:v>33324</c:v>
                </c:pt>
                <c:pt idx="4">
                  <c:v>33502</c:v>
                </c:pt>
                <c:pt idx="5">
                  <c:v>33693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602-41FD-875E-A194C273FE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9414480"/>
        <c:axId val="549426544"/>
      </c:lineChart>
      <c:catAx>
        <c:axId val="549414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426544"/>
        <c:crosses val="autoZero"/>
        <c:auto val="1"/>
        <c:lblAlgn val="ctr"/>
        <c:lblOffset val="100"/>
        <c:tickMarkSkip val="1"/>
        <c:noMultiLvlLbl val="0"/>
      </c:catAx>
      <c:valAx>
        <c:axId val="549426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records</a:t>
                </a:r>
              </a:p>
            </c:rich>
          </c:tx>
          <c:layout>
            <c:manualLayout>
              <c:xMode val="edge"/>
              <c:yMode val="edge"/>
              <c:x val="2.3416539078448526E-2"/>
              <c:y val="0.201795275590551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941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5221566054243216E-2"/>
          <c:y val="0.91087853601633129"/>
          <c:w val="0.87789020122484684"/>
          <c:h val="8.912146398366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25/01/2023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6727C-AF9C-40A9-917F-53FBA5F58B0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6246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2890838"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2469" name="Slide Number Placeholder 3"/>
          <p:cNvSpPr txBox="1">
            <a:spLocks noGrp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marL="0" marR="0" lvl="0" indent="0" algn="r" defTabSz="4386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70543E-0B1D-4CE7-88A3-157CF3F126A6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charset="0"/>
              </a:rPr>
              <a:pPr marL="0" marR="0" lvl="0" indent="0" algn="r" defTabSz="4386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0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A57E42-44C4-45FE-B282-3C469AAC20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6349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2890838"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3493" name="Slide Number Placeholder 3"/>
          <p:cNvSpPr txBox="1">
            <a:spLocks noGrp="1"/>
          </p:cNvSpPr>
          <p:nvPr/>
        </p:nvSpPr>
        <p:spPr bwMode="auto">
          <a:xfrm>
            <a:off x="3884614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2" rIns="91423" bIns="45712" anchor="b"/>
          <a:lstStyle/>
          <a:p>
            <a:pPr marL="0" marR="0" lvl="0" indent="0" algn="r" defTabSz="4386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8454EE-CC87-48C0-A01B-52838517CDF4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charset="0"/>
              </a:rPr>
              <a:pPr marL="0" marR="0" lvl="0" indent="0" algn="r" defTabSz="4386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67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911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86581" y="4695672"/>
            <a:ext cx="5684837" cy="4605338"/>
          </a:xfrm>
        </p:spPr>
        <p:txBody>
          <a:bodyPr/>
          <a:lstStyle/>
          <a:p>
            <a:r>
              <a:rPr lang="en-US" dirty="0"/>
              <a:t>You access the Africa Dairy Genetic Gains data platform through the link at the top of this slide</a:t>
            </a:r>
          </a:p>
          <a:p>
            <a:endParaRPr lang="en-US" dirty="0"/>
          </a:p>
          <a:p>
            <a:r>
              <a:rPr lang="en-US" dirty="0"/>
              <a:t>This is the landing page</a:t>
            </a:r>
          </a:p>
          <a:p>
            <a:r>
              <a:rPr lang="en-US" dirty="0"/>
              <a:t>On the top bar are options with drop down menus reflecting  what is available through  the platform 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347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you scroll down the front page you see which countries have their data recorded on the platform, and get a glimpse on the quantity of data available from each country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41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collected can also be filtered to show the different breeds of animals from which data is being captured</a:t>
            </a:r>
          </a:p>
          <a:p>
            <a:r>
              <a:rPr lang="en-US" dirty="0"/>
              <a:t>For example we have the well known European dairy breeds, and those that are called by indigenous names </a:t>
            </a:r>
          </a:p>
          <a:p>
            <a:r>
              <a:rPr lang="en-US" dirty="0"/>
              <a:t>Graphs are used to present the number of milk records in the database from each breed type. It is also possible to get a glimpse of the average daily milk production for a typical animal of a given breed type within each country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158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monitoring the performance of those providing the artificial insemination service it is possible to get a quick overview of the number of services provided by each individual inseminator within each region on any given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ACC6E4-9882-8C47-A496-56DAC1B2824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9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Developing this platform and providing all this information is a collective effort of many partners, many institutions and the dairy Farmers.</a:t>
            </a:r>
          </a:p>
          <a:p>
            <a:br>
              <a:rPr lang="en-US" dirty="0"/>
            </a:br>
            <a:r>
              <a:rPr lang="en-US" dirty="0"/>
              <a:t>Thank you to everybody who has contributed and enabled us to have data from all types of dairy farmers in Africa all in one portal.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85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D9A4-E34A-4A97-9165-490907BFB5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FBCD6-F705-4BB8-A19A-A0B4331EC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2D97D-6E2D-4854-BB15-2080F570E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B81CE-14E6-459A-9A82-C0CD97DA2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C4FDC-BC13-47C1-9720-62C7072F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53138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780E6-E8AF-4906-A97B-F8C69EFC3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F9C5B-EC6E-49FD-84FA-988910DDA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032ED-13C1-4593-BD35-3E775439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CDE5F-F9B0-4ADF-858E-98D99B6F9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A38AA-5845-4A86-9A02-0152F20F2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66143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371DE-71B9-4773-AC1E-141595FEB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D1D32-BCA2-4D98-9900-676F0772F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F6215-4863-4260-9768-1CE32BFF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F737A-32B1-4C8E-A246-F1133126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4E665-166E-4E7C-A29A-2C3EADA1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85575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2FC5F-457F-4CCB-A351-59BDDBA1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688A9-AB25-406F-8371-D6C89E0F2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19879-84A1-4032-8595-9051F9E6D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99696-C605-4F45-A69F-5EF4E79A0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E9EE9-8DB7-4C6B-9261-CC2681B9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B427F3-33FC-4B63-BBFE-355D6B50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69450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A1280-5EB5-4B38-929C-1ECB95339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21BB5-4D65-47A7-AD97-C5EDEE606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2B7129-9961-45B3-A568-E2AF084A4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3CB5B0-CFA0-4B2A-A477-7FDD6F4B5A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C531CC-056D-4F72-9679-32AF01743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63F255-81E9-4D30-BE19-150D2023C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CD2AAD-DF0F-4AAB-839D-D3212ADD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A6F714-4989-4C4F-9534-C15FC31F4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1424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F9F93-4157-451E-BB06-72BA085C5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2CA717-AC0E-4518-BFB7-DA4576482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5B23F-3062-4243-9558-AAA3D4423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AAC71-F691-4E33-8056-1D659340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51953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2E64D-C818-4BA9-BD33-59AFC5B6B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FD6DE-53B9-45A4-A922-931B88DE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2CA76-64C9-4952-A76A-D3A73812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98040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B0AA-396D-4CFD-A034-0151EE80C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55E3B-F0A1-4C47-8240-84E3E5D8C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87BEA1-B193-4B6E-84F1-724078865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1BED4-8F9D-4F81-BB6B-A920D9329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F20522-0491-45E2-9A30-CA39C4679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B6F99-C3A3-49C8-81CF-48A98FBC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57994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33DAE-3F2B-4EBD-907E-D73A5E663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A90EC-A23B-4CE2-A7BF-2EF2D54E9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K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702CED-D465-49CD-96BF-531CFE2E0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FD929-70B5-4408-938F-D87604B0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C4EB88-62FF-4349-8D67-219674A0F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EA43B-8D8A-417C-ADE6-E4EF1C6D8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48329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6A10-96FF-48BF-8691-DC69AE19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E38AB5-6E81-4A19-A7F9-8DE9DB5AE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1916E-3210-4EA7-8A99-9B624A39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F6A93-F369-4847-9D94-2912F89BB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C31CC-C725-4B21-9EF6-3622270C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6795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C71CC0-AB02-488A-BC28-AE6EC69E67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D45CF3-7F59-4691-91A6-5D1347461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92E1D-FC22-4C19-BA57-C094752E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0E256-6DE7-4EF8-852B-93B2A9B8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8A062-2AAF-43E4-ACCF-7F40A7F3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40086912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260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7341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695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634" y="-99195"/>
            <a:ext cx="2956232" cy="209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285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6222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251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877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96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60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159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888475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1264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631680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2" y="703952"/>
            <a:ext cx="2697512" cy="567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370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805" y="137301"/>
            <a:ext cx="2679445" cy="563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085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71903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0319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6370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76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98026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5572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48763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459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0119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9874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4006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674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962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20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486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9493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9270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145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03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  <p:sldLayoutId id="2147485711" r:id="rId16"/>
    <p:sldLayoutId id="2147485712" r:id="rId17"/>
    <p:sldLayoutId id="2147485695" r:id="rId18"/>
    <p:sldLayoutId id="2147485713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11172F-5589-47C1-97F6-AE78C2559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2E26D-70E9-466D-A6BA-27C6F4F35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3AC55-2EF5-45DA-AA60-A16EB38E1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F109-B76C-4C79-A631-60C5E045DA18}" type="datetimeFigureOut">
              <a:rPr lang="en-KE" smtClean="0"/>
              <a:t>01/25/2023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C453B-809D-4EDE-9AA5-783A0E51C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9C285-A60D-4149-ABCE-46D588E33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A1B6-7DA6-468F-8B37-968357145D16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29968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5" r:id="rId1"/>
    <p:sldLayoutId id="2147485716" r:id="rId2"/>
    <p:sldLayoutId id="2147485717" r:id="rId3"/>
    <p:sldLayoutId id="2147485718" r:id="rId4"/>
    <p:sldLayoutId id="2147485719" r:id="rId5"/>
    <p:sldLayoutId id="2147485720" r:id="rId6"/>
    <p:sldLayoutId id="2147485721" r:id="rId7"/>
    <p:sldLayoutId id="2147485722" r:id="rId8"/>
    <p:sldLayoutId id="2147485723" r:id="rId9"/>
    <p:sldLayoutId id="2147485724" r:id="rId10"/>
    <p:sldLayoutId id="2147485725" r:id="rId11"/>
    <p:sldLayoutId id="2147485726" r:id="rId12"/>
    <p:sldLayoutId id="2147485727" r:id="rId13"/>
    <p:sldLayoutId id="214748572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04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30" r:id="rId1"/>
    <p:sldLayoutId id="2147485731" r:id="rId2"/>
    <p:sldLayoutId id="2147485732" r:id="rId3"/>
    <p:sldLayoutId id="2147485733" r:id="rId4"/>
    <p:sldLayoutId id="2147485734" r:id="rId5"/>
    <p:sldLayoutId id="2147485735" r:id="rId6"/>
    <p:sldLayoutId id="2147485736" r:id="rId7"/>
    <p:sldLayoutId id="2147485737" r:id="rId8"/>
    <p:sldLayoutId id="2147485738" r:id="rId9"/>
    <p:sldLayoutId id="2147485739" r:id="rId10"/>
    <p:sldLayoutId id="2147485740" r:id="rId11"/>
    <p:sldLayoutId id="2147485741" r:id="rId12"/>
    <p:sldLayoutId id="2147485742" r:id="rId13"/>
    <p:sldLayoutId id="2147485743" r:id="rId14"/>
    <p:sldLayoutId id="2147485744" r:id="rId15"/>
    <p:sldLayoutId id="2147485745" r:id="rId16"/>
    <p:sldLayoutId id="2147485746" r:id="rId17"/>
    <p:sldLayoutId id="2147485747" r:id="rId18"/>
    <p:sldLayoutId id="2147485748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7CBCA-6581-4D7E-A497-FAA9AA4A2EA3}" type="datetimeFigureOut">
              <a:rPr lang="en-US" smtClean="0"/>
              <a:t>1/25/2023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8FA43-CD24-42EB-9485-D9FF845FD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4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50" r:id="rId1"/>
    <p:sldLayoutId id="2147485751" r:id="rId2"/>
    <p:sldLayoutId id="2147485752" r:id="rId3"/>
    <p:sldLayoutId id="2147485753" r:id="rId4"/>
    <p:sldLayoutId id="2147485754" r:id="rId5"/>
    <p:sldLayoutId id="2147485755" r:id="rId6"/>
    <p:sldLayoutId id="2147485756" r:id="rId7"/>
    <p:sldLayoutId id="2147485757" r:id="rId8"/>
    <p:sldLayoutId id="2147485758" r:id="rId9"/>
    <p:sldLayoutId id="2147485759" r:id="rId10"/>
    <p:sldLayoutId id="2147485760" r:id="rId11"/>
    <p:sldLayoutId id="21474857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svg"/><Relationship Id="rId3" Type="http://schemas.openxmlformats.org/officeDocument/2006/relationships/image" Target="../media/image52.svg"/><Relationship Id="rId7" Type="http://schemas.openxmlformats.org/officeDocument/2006/relationships/image" Target="../media/image56.svg"/><Relationship Id="rId12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11" Type="http://schemas.openxmlformats.org/officeDocument/2006/relationships/image" Target="../media/image60.svg"/><Relationship Id="rId5" Type="http://schemas.openxmlformats.org/officeDocument/2006/relationships/image" Target="../media/image54.svg"/><Relationship Id="rId15" Type="http://schemas.openxmlformats.org/officeDocument/2006/relationships/image" Target="../media/image64.sv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svg"/><Relationship Id="rId1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4.jpeg"/><Relationship Id="rId18" Type="http://schemas.openxmlformats.org/officeDocument/2006/relationships/image" Target="../media/image78.png"/><Relationship Id="rId26" Type="http://schemas.openxmlformats.org/officeDocument/2006/relationships/image" Target="../media/image86.png"/><Relationship Id="rId3" Type="http://schemas.openxmlformats.org/officeDocument/2006/relationships/image" Target="../media/image67.png"/><Relationship Id="rId21" Type="http://schemas.openxmlformats.org/officeDocument/2006/relationships/image" Target="../media/image81.png"/><Relationship Id="rId7" Type="http://schemas.openxmlformats.org/officeDocument/2006/relationships/hyperlink" Target="http://www.google.com/url?sa=i&amp;source=imgres&amp;cd=&amp;cad=rja&amp;uact=8&amp;ved=0ahUKEwiq17_kh9PJAhUC9h4KHRwvAbQQjRwICTAA&amp;url=http://www.icfj.org/sponsors/bill-and-melinda-gates-foundation&amp;psig=AFQjCNF651CcMtuauzrET5p5YNTvXfUoGg&amp;ust=1449897650328716" TargetMode="External"/><Relationship Id="rId12" Type="http://schemas.openxmlformats.org/officeDocument/2006/relationships/image" Target="../media/image73.png"/><Relationship Id="rId17" Type="http://schemas.openxmlformats.org/officeDocument/2006/relationships/image" Target="../media/image77.png"/><Relationship Id="rId25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9.jpeg"/><Relationship Id="rId11" Type="http://schemas.openxmlformats.org/officeDocument/2006/relationships/image" Target="../media/image72.jpeg"/><Relationship Id="rId24" Type="http://schemas.openxmlformats.org/officeDocument/2006/relationships/image" Target="../media/image84.png"/><Relationship Id="rId5" Type="http://schemas.openxmlformats.org/officeDocument/2006/relationships/hyperlink" Target="http://www.forbes.com/sites/mfonobongnsehe/2011/08/02/the-best-african-mobile-apps-icow/" TargetMode="External"/><Relationship Id="rId15" Type="http://schemas.openxmlformats.org/officeDocument/2006/relationships/image" Target="../media/image75.png"/><Relationship Id="rId23" Type="http://schemas.openxmlformats.org/officeDocument/2006/relationships/image" Target="../media/image83.jpeg"/><Relationship Id="rId28" Type="http://schemas.openxmlformats.org/officeDocument/2006/relationships/image" Target="../media/image88.png"/><Relationship Id="rId10" Type="http://schemas.openxmlformats.org/officeDocument/2006/relationships/hyperlink" Target="http://www.google.com/url?sa=i&amp;rct=j&amp;q=&amp;source=imgres&amp;cd=&amp;cad=rja&amp;uact=8&amp;ved=0ahUKEwjJg5fUkd3JAhUKlxoKHdCDB4oQjRwICTAA&amp;url=http://www.dgwgo.com/rural-farming-news/sruc-seeks-farm-volunteers-national-e-coli-sampling-programme/&amp;psig=AFQjCNEIPkFzxtRP5q53WCqSEI-bCt0V0A&amp;ust=1450243897983656" TargetMode="External"/><Relationship Id="rId19" Type="http://schemas.openxmlformats.org/officeDocument/2006/relationships/image" Target="../media/image79.png"/><Relationship Id="rId4" Type="http://schemas.openxmlformats.org/officeDocument/2006/relationships/image" Target="../media/image68.gif"/><Relationship Id="rId9" Type="http://schemas.openxmlformats.org/officeDocument/2006/relationships/image" Target="../media/image71.jpeg"/><Relationship Id="rId14" Type="http://schemas.openxmlformats.org/officeDocument/2006/relationships/image" Target="cid:5507a170-d2f2-44d4-a37d-754333347287@eurprd03.prod.outlook.com" TargetMode="External"/><Relationship Id="rId22" Type="http://schemas.openxmlformats.org/officeDocument/2006/relationships/image" Target="../media/image82.jpeg"/><Relationship Id="rId27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280160"/>
            <a:ext cx="10688637" cy="1740853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/>
              <a:t>Overview of the Africa Dairy Genetic Gains (ADGG) Project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3426778"/>
            <a:ext cx="1043940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endParaRPr lang="en-US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4649788"/>
            <a:ext cx="7493000" cy="92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Training of  Performance recording Agents on ADGG platform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18</a:t>
            </a:r>
            <a:r>
              <a:rPr lang="en-US" sz="160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th</a:t>
            </a:r>
            <a:r>
              <a:rPr lang="en-US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-21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July 2022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Tick Hotel</a:t>
            </a:r>
            <a:r>
              <a:rPr lang="en-US" sz="16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</a:rPr>
              <a:t>, Kampala</a:t>
            </a:r>
            <a:endParaRPr lang="en-US" altLang="en-KE" sz="1600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8800E1-091F-1AFE-2F01-FEBD802DC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2249" y="5686941"/>
            <a:ext cx="1504542" cy="1086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4" y="227013"/>
            <a:ext cx="822286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Filtering specific information in a country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E0E0CD-CD6D-42C8-801A-1270025055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5" y="979964"/>
            <a:ext cx="5479116" cy="3081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06DC27-14AC-40FE-93F5-068A974D73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4097" y="-2222"/>
            <a:ext cx="2617903" cy="1964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28E3F-9FBE-4A19-8339-2764528FC0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4895" y="2058707"/>
            <a:ext cx="3076341" cy="36075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8E9591-7770-4548-AABF-1788F76AC64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233" y="3140539"/>
            <a:ext cx="3131302" cy="3490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57A617-321E-4D7E-BD97-9109C404F9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92" y="393251"/>
            <a:ext cx="11031249" cy="627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903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CD476E-560F-4907-8731-E570BF9BEE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51" y="680451"/>
            <a:ext cx="11090988" cy="493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25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E4A97-59FE-4BE6-BF08-6E1717237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56" y="196922"/>
            <a:ext cx="10972800" cy="677955"/>
          </a:xfrm>
        </p:spPr>
        <p:txBody>
          <a:bodyPr>
            <a:normAutofit/>
          </a:bodyPr>
          <a:lstStyle/>
          <a:p>
            <a:r>
              <a:rPr lang="en-US" sz="2800" b="1" dirty="0"/>
              <a:t>Example from Tanzania- 2 months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EB7C26-1259-436E-A7AD-EE8BDC04B96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56" y="764040"/>
            <a:ext cx="11131261" cy="561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90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ECF1975-A204-DB2C-CBB4-57AF34447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32" y="274009"/>
            <a:ext cx="11934936" cy="677955"/>
          </a:xfrm>
        </p:spPr>
        <p:txBody>
          <a:bodyPr/>
          <a:lstStyle/>
          <a:p>
            <a:r>
              <a:rPr lang="en-US" sz="3200" dirty="0"/>
              <a:t>Achievements: Herds and animals registered in Ethiopia and Tanzania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DEF1C05-871D-177E-DEC8-00D06A270F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591392"/>
              </p:ext>
            </p:extLst>
          </p:nvPr>
        </p:nvGraphicFramePr>
        <p:xfrm>
          <a:off x="2794000" y="1226049"/>
          <a:ext cx="932688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9A6E65E-9A38-8A5B-60C3-844AC2CF1F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1355834"/>
            <a:ext cx="3493189" cy="5457717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322339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3" y="74613"/>
            <a:ext cx="8708957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dirty="0">
                <a:solidFill>
                  <a:srgbClr val="712C3D"/>
                </a:solidFill>
              </a:rPr>
              <a:t>Monitoring Artificial Insemination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642052-D124-49DD-BBEE-E3B9AA7FF5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2" y="1144587"/>
            <a:ext cx="5222449" cy="3657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682843-C69E-4CE3-B896-FF09C12C8C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735" y="2290016"/>
            <a:ext cx="6026785" cy="43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414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92216C-33AD-02E2-19BF-5736B79F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1" y="81280"/>
            <a:ext cx="6443316" cy="3921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12CFDD-7AD6-0552-0D11-D347DF1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8" t="8511" r="7467" b="9682"/>
          <a:stretch/>
        </p:blipFill>
        <p:spPr>
          <a:xfrm>
            <a:off x="3820160" y="3429000"/>
            <a:ext cx="8371840" cy="33477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A7EF08-4231-CBDE-E65C-14E79F1733CA}"/>
              </a:ext>
            </a:extLst>
          </p:cNvPr>
          <p:cNvSpPr txBox="1"/>
          <p:nvPr/>
        </p:nvSpPr>
        <p:spPr bwMode="auto">
          <a:xfrm>
            <a:off x="6585557" y="2905760"/>
            <a:ext cx="45415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+mn-lt"/>
              </a:rPr>
              <a:t>Breeds reared in different regions</a:t>
            </a:r>
          </a:p>
        </p:txBody>
      </p:sp>
    </p:spTree>
    <p:extLst>
      <p:ext uri="{BB962C8B-B14F-4D97-AF65-F5344CB8AC3E}">
        <p14:creationId xmlns:p14="http://schemas.microsoft.com/office/powerpoint/2010/main" val="250215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4">
            <a:extLst>
              <a:ext uri="{FF2B5EF4-FFF2-40B4-BE49-F238E27FC236}">
                <a16:creationId xmlns:a16="http://schemas.microsoft.com/office/drawing/2014/main" id="{0C1A1C04-B036-154D-8E6A-1668B26942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52080" y="372554"/>
            <a:ext cx="810260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KE" sz="3600" dirty="0"/>
              <a:t>Genotyping</a:t>
            </a:r>
            <a:endParaRPr lang="en-US" altLang="en-KE" dirty="0">
              <a:solidFill>
                <a:srgbClr val="712C3D"/>
              </a:solidFill>
            </a:endParaRPr>
          </a:p>
        </p:txBody>
      </p:sp>
      <p:pic>
        <p:nvPicPr>
          <p:cNvPr id="5" name="Picture Placeholder 11">
            <a:extLst>
              <a:ext uri="{FF2B5EF4-FFF2-40B4-BE49-F238E27FC236}">
                <a16:creationId xmlns:a16="http://schemas.microsoft.com/office/drawing/2014/main" id="{3D9C180D-BB3D-AAC4-6B21-BEF16BD10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03975" y="3716982"/>
            <a:ext cx="4188025" cy="3141018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802565E-FBD1-8055-E974-A84AC13FAE84}"/>
              </a:ext>
            </a:extLst>
          </p:cNvPr>
          <p:cNvSpPr>
            <a:spLocks noGrp="1" noChangeArrowheads="1"/>
          </p:cNvSpPr>
          <p:nvPr>
            <p:ph sz="quarter" idx="11"/>
          </p:nvPr>
        </p:nvSpPr>
        <p:spPr bwMode="auto">
          <a:xfrm>
            <a:off x="552080" y="1249902"/>
            <a:ext cx="7085013" cy="2647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 2018, about 5600 animals sampled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 err="1"/>
              <a:t>GeneSeek</a:t>
            </a:r>
            <a:r>
              <a:rPr lang="en-US" sz="2800" dirty="0"/>
              <a:t> Genomic Profiler (GGP) Bovine 50K used for genotyping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40581 SNPs imputed to high density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In 2022 an additional 3000 animals sampled for genotyping per country</a:t>
            </a:r>
            <a:endParaRPr lang="en-US" altLang="en-KE" dirty="0">
              <a:solidFill>
                <a:srgbClr val="292929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6336CF-CC3A-F090-C503-82D998B89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180" y="0"/>
            <a:ext cx="4395613" cy="3414713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154A1CC-9170-2550-D4DC-EA79ADF8B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81" y="4095750"/>
            <a:ext cx="7085013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60" indent="-285753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14" indent="-228603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rgbClr val="682622"/>
                </a:solidFill>
                <a:latin typeface="+mj-lt"/>
              </a:rPr>
              <a:t>Index for selecting seed animals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Index developed using results from genomic evaluation to improve milk production without increasing body weight</a:t>
            </a:r>
            <a:endParaRPr lang="en-US" altLang="en-KE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30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56">
            <a:extLst>
              <a:ext uri="{FF2B5EF4-FFF2-40B4-BE49-F238E27FC236}">
                <a16:creationId xmlns:a16="http://schemas.microsoft.com/office/drawing/2014/main" id="{F340B4EC-C867-9113-F466-D31EF3D9C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options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AD6E56B-A4CD-C4E9-A209-A6B238EB7A18}"/>
              </a:ext>
            </a:extLst>
          </p:cNvPr>
          <p:cNvGrpSpPr/>
          <p:nvPr/>
        </p:nvGrpSpPr>
        <p:grpSpPr>
          <a:xfrm>
            <a:off x="412392" y="1735898"/>
            <a:ext cx="2972181" cy="3760028"/>
            <a:chOff x="412392" y="1735897"/>
            <a:chExt cx="2972181" cy="4069679"/>
          </a:xfrm>
        </p:grpSpPr>
        <p:sp>
          <p:nvSpPr>
            <p:cNvPr id="54" name="Flowchart: Connector 53">
              <a:extLst>
                <a:ext uri="{FF2B5EF4-FFF2-40B4-BE49-F238E27FC236}">
                  <a16:creationId xmlns:a16="http://schemas.microsoft.com/office/drawing/2014/main" id="{4DC040A9-06F5-A8C6-0254-2DFECB0FF525}"/>
                </a:ext>
              </a:extLst>
            </p:cNvPr>
            <p:cNvSpPr/>
            <p:nvPr/>
          </p:nvSpPr>
          <p:spPr>
            <a:xfrm>
              <a:off x="1152572" y="2730617"/>
              <a:ext cx="1697440" cy="1583164"/>
            </a:xfrm>
            <a:prstGeom prst="flowChartConnector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lowchart: Connector 57">
              <a:extLst>
                <a:ext uri="{FF2B5EF4-FFF2-40B4-BE49-F238E27FC236}">
                  <a16:creationId xmlns:a16="http://schemas.microsoft.com/office/drawing/2014/main" id="{12927A95-A588-B9C4-2E77-C02DEAA98409}"/>
                </a:ext>
              </a:extLst>
            </p:cNvPr>
            <p:cNvSpPr/>
            <p:nvPr/>
          </p:nvSpPr>
          <p:spPr>
            <a:xfrm>
              <a:off x="653495" y="3772042"/>
              <a:ext cx="1563763" cy="1583164"/>
            </a:xfrm>
            <a:prstGeom prst="flowChartConnector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lowchart: Connector 58">
              <a:extLst>
                <a:ext uri="{FF2B5EF4-FFF2-40B4-BE49-F238E27FC236}">
                  <a16:creationId xmlns:a16="http://schemas.microsoft.com/office/drawing/2014/main" id="{93C52E5B-6AA5-D63E-266E-8FE62E13650D}"/>
                </a:ext>
              </a:extLst>
            </p:cNvPr>
            <p:cNvSpPr/>
            <p:nvPr/>
          </p:nvSpPr>
          <p:spPr>
            <a:xfrm>
              <a:off x="1715821" y="3762423"/>
              <a:ext cx="1563763" cy="1583164"/>
            </a:xfrm>
            <a:prstGeom prst="flowChartConnector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73C035A-3297-FFAD-9744-12521C9B7E7B}"/>
                </a:ext>
              </a:extLst>
            </p:cNvPr>
            <p:cNvSpPr txBox="1"/>
            <p:nvPr/>
          </p:nvSpPr>
          <p:spPr bwMode="auto">
            <a:xfrm>
              <a:off x="1228124" y="3011914"/>
              <a:ext cx="1563763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Core innovations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Breeding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Herd health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Feed &amp;forage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D861434-AE6E-8A67-F9ED-E87B620CA052}"/>
                </a:ext>
              </a:extLst>
            </p:cNvPr>
            <p:cNvSpPr txBox="1"/>
            <p:nvPr/>
          </p:nvSpPr>
          <p:spPr bwMode="auto">
            <a:xfrm>
              <a:off x="654788" y="4350515"/>
              <a:ext cx="11569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Capacity development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9E12A7B-1B72-456C-C164-BE753F9D1F89}"/>
                </a:ext>
              </a:extLst>
            </p:cNvPr>
            <p:cNvSpPr txBox="1"/>
            <p:nvPr/>
          </p:nvSpPr>
          <p:spPr bwMode="auto">
            <a:xfrm>
              <a:off x="2255604" y="4364882"/>
              <a:ext cx="99062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Enabling environment</a:t>
              </a:r>
              <a:endParaRPr lang="en-US" sz="1100" dirty="0"/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38699826-E74F-B818-77EB-785D65815AF2}"/>
                </a:ext>
              </a:extLst>
            </p:cNvPr>
            <p:cNvSpPr/>
            <p:nvPr/>
          </p:nvSpPr>
          <p:spPr>
            <a:xfrm>
              <a:off x="412392" y="1979585"/>
              <a:ext cx="2972181" cy="3825991"/>
            </a:xfrm>
            <a:prstGeom prst="roundRect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2CDA51C-BE99-E242-88DA-CE50A74A67E3}"/>
                </a:ext>
              </a:extLst>
            </p:cNvPr>
            <p:cNvSpPr txBox="1"/>
            <p:nvPr/>
          </p:nvSpPr>
          <p:spPr>
            <a:xfrm>
              <a:off x="582187" y="1735897"/>
              <a:ext cx="2632589" cy="499685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lvl="0"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Integrated technologies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knowledge &amp; services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4D47923-AC10-A476-E050-BCFCADC94644}"/>
              </a:ext>
            </a:extLst>
          </p:cNvPr>
          <p:cNvGrpSpPr/>
          <p:nvPr/>
        </p:nvGrpSpPr>
        <p:grpSpPr>
          <a:xfrm>
            <a:off x="3311885" y="2360841"/>
            <a:ext cx="2588115" cy="2448309"/>
            <a:chOff x="3311885" y="2360841"/>
            <a:chExt cx="2588115" cy="2448309"/>
          </a:xfrm>
        </p:grpSpPr>
        <p:pic>
          <p:nvPicPr>
            <p:cNvPr id="71" name="Graphic 70" descr="Arrow: Straight">
              <a:extLst>
                <a:ext uri="{FF2B5EF4-FFF2-40B4-BE49-F238E27FC236}">
                  <a16:creationId xmlns:a16="http://schemas.microsoft.com/office/drawing/2014/main" id="{1B992A01-4518-26DD-CA40-9713B1636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5099192" y="2486844"/>
              <a:ext cx="800808" cy="392633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6895626-436A-DD53-9253-94244BE2CC12}"/>
                </a:ext>
              </a:extLst>
            </p:cNvPr>
            <p:cNvGrpSpPr/>
            <p:nvPr/>
          </p:nvGrpSpPr>
          <p:grpSpPr>
            <a:xfrm>
              <a:off x="3311885" y="2360841"/>
              <a:ext cx="1821412" cy="2448309"/>
              <a:chOff x="3311885" y="2360841"/>
              <a:chExt cx="1821412" cy="2448309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CA1E906-B07B-69D0-9C7B-95B37D954163}"/>
                  </a:ext>
                </a:extLst>
              </p:cNvPr>
              <p:cNvSpPr txBox="1"/>
              <p:nvPr/>
            </p:nvSpPr>
            <p:spPr>
              <a:xfrm>
                <a:off x="3311885" y="2360841"/>
                <a:ext cx="1807064" cy="60016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Programs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promote innovation packages through DFAs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6B64C2E-DD97-6D13-88B3-333B5831D082}"/>
                  </a:ext>
                </a:extLst>
              </p:cNvPr>
              <p:cNvSpPr txBox="1"/>
              <p:nvPr/>
            </p:nvSpPr>
            <p:spPr>
              <a:xfrm>
                <a:off x="3584108" y="3089631"/>
                <a:ext cx="1549189" cy="76944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Systems 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that support access to inputs &amp; services (including DFA/extension service)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9951182-208B-9F7D-3839-C4242226A843}"/>
                  </a:ext>
                </a:extLst>
              </p:cNvPr>
              <p:cNvSpPr txBox="1"/>
              <p:nvPr/>
            </p:nvSpPr>
            <p:spPr>
              <a:xfrm>
                <a:off x="3569786" y="4039709"/>
                <a:ext cx="1556123" cy="769441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Innovative </a:t>
                </a:r>
                <a:r>
                  <a:rPr kumimoji="0" lang="en-US" sz="110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Valu</a:t>
                </a:r>
                <a:r>
                  <a:rPr lang="en-US" sz="1100" dirty="0">
                    <a:solidFill>
                      <a:schemeClr val="tx1"/>
                    </a:solidFill>
                    <a:latin typeface="Tw Cen MT" panose="020B0602020104020603" pitchFamily="34" charset="0"/>
                  </a:rPr>
                  <a:t>e </a:t>
                </a:r>
                <a:r>
                  <a:rPr kumimoji="0" lang="en-US" sz="11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Chain </a:t>
                </a:r>
                <a:r>
                  <a:rPr lang="en-US" sz="1100" b="1" dirty="0">
                    <a:solidFill>
                      <a:srgbClr val="FF0000"/>
                    </a:solidFill>
                    <a:latin typeface="Tw Cen MT" panose="020B0602020104020603" pitchFamily="34" charset="0"/>
                  </a:rPr>
                  <a:t>F</a:t>
                </a:r>
                <a:r>
                  <a:rPr kumimoji="0" lang="en-US" sz="11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inancing</a:t>
                </a:r>
                <a:r>
                  <a:rPr kumimoji="0" lang="en-US" sz="11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 – farm operational capital &amp; input/service providers</a:t>
                </a: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7A43B3-1B04-AA4C-A7BD-4DCD59AC0D3B}"/>
              </a:ext>
            </a:extLst>
          </p:cNvPr>
          <p:cNvGrpSpPr/>
          <p:nvPr/>
        </p:nvGrpSpPr>
        <p:grpSpPr>
          <a:xfrm>
            <a:off x="5202065" y="3158324"/>
            <a:ext cx="2184943" cy="1886144"/>
            <a:chOff x="5202065" y="3158324"/>
            <a:chExt cx="2184943" cy="18861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065DD3B-C019-DF68-79A6-1221BA81E6D4}"/>
                </a:ext>
              </a:extLst>
            </p:cNvPr>
            <p:cNvGrpSpPr/>
            <p:nvPr/>
          </p:nvGrpSpPr>
          <p:grpSpPr>
            <a:xfrm>
              <a:off x="6289533" y="3158324"/>
              <a:ext cx="1097475" cy="1886144"/>
              <a:chOff x="6348958" y="3121658"/>
              <a:chExt cx="1097475" cy="1886144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5BAB613-B2BB-4985-B3C7-56F3DF5EB8F1}"/>
                  </a:ext>
                </a:extLst>
              </p:cNvPr>
              <p:cNvSpPr txBox="1"/>
              <p:nvPr/>
            </p:nvSpPr>
            <p:spPr>
              <a:xfrm>
                <a:off x="6348958" y="4592304"/>
                <a:ext cx="771890" cy="41549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AI/AH Technician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4C1DE95-5F31-36BD-EA5C-212530E2BDFD}"/>
                  </a:ext>
                </a:extLst>
              </p:cNvPr>
              <p:cNvSpPr txBox="1"/>
              <p:nvPr/>
            </p:nvSpPr>
            <p:spPr>
              <a:xfrm>
                <a:off x="6361240" y="3121658"/>
                <a:ext cx="1085193" cy="25391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Input suppliers</a:t>
                </a:r>
              </a:p>
            </p:txBody>
          </p:sp>
          <p:pic>
            <p:nvPicPr>
              <p:cNvPr id="79" name="Graphic 78" descr="Arrow: Straight">
                <a:extLst>
                  <a:ext uri="{FF2B5EF4-FFF2-40B4-BE49-F238E27FC236}">
                    <a16:creationId xmlns:a16="http://schemas.microsoft.com/office/drawing/2014/main" id="{A720B279-1B11-6944-1AAF-1F9D4425A3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16200000">
                <a:off x="6718030" y="3325884"/>
                <a:ext cx="230832" cy="392632"/>
              </a:xfrm>
              <a:prstGeom prst="rect">
                <a:avLst/>
              </a:prstGeom>
            </p:spPr>
          </p:pic>
          <p:pic>
            <p:nvPicPr>
              <p:cNvPr id="80" name="Graphic 79" descr="Arrow: Straight">
                <a:extLst>
                  <a:ext uri="{FF2B5EF4-FFF2-40B4-BE49-F238E27FC236}">
                    <a16:creationId xmlns:a16="http://schemas.microsoft.com/office/drawing/2014/main" id="{D0EB95FE-86AC-B9CC-CF15-FBE51064F4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5400000">
                <a:off x="6645550" y="4226924"/>
                <a:ext cx="230832" cy="392632"/>
              </a:xfrm>
              <a:prstGeom prst="rect">
                <a:avLst/>
              </a:prstGeom>
            </p:spPr>
          </p:pic>
        </p:grpSp>
        <p:sp>
          <p:nvSpPr>
            <p:cNvPr id="81" name="Arrow: Left-Right 80">
              <a:extLst>
                <a:ext uri="{FF2B5EF4-FFF2-40B4-BE49-F238E27FC236}">
                  <a16:creationId xmlns:a16="http://schemas.microsoft.com/office/drawing/2014/main" id="{E9ACAF6B-2F6B-5671-8D63-F960B4A07610}"/>
                </a:ext>
              </a:extLst>
            </p:cNvPr>
            <p:cNvSpPr/>
            <p:nvPr/>
          </p:nvSpPr>
          <p:spPr>
            <a:xfrm flipV="1">
              <a:off x="6246747" y="3863510"/>
              <a:ext cx="337141" cy="114810"/>
            </a:xfrm>
            <a:prstGeom prst="left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E936A22-DB55-88A5-259D-887B99D0A252}"/>
                </a:ext>
              </a:extLst>
            </p:cNvPr>
            <p:cNvGrpSpPr/>
            <p:nvPr/>
          </p:nvGrpSpPr>
          <p:grpSpPr>
            <a:xfrm>
              <a:off x="5202065" y="3302305"/>
              <a:ext cx="1022853" cy="1177992"/>
              <a:chOff x="5202065" y="3302305"/>
              <a:chExt cx="1022853" cy="1177992"/>
            </a:xfrm>
          </p:grpSpPr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CE20635-635C-C686-93C4-00FB749D6B53}"/>
                  </a:ext>
                </a:extLst>
              </p:cNvPr>
              <p:cNvSpPr txBox="1"/>
              <p:nvPr/>
            </p:nvSpPr>
            <p:spPr>
              <a:xfrm>
                <a:off x="5202065" y="3302305"/>
                <a:ext cx="1022853" cy="117799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Cooperatives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b="1" dirty="0">
                  <a:solidFill>
                    <a:prstClr val="black"/>
                  </a:solidFill>
                  <a:latin typeface="Tw Cen MT" panose="020B0602020104020603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b="1" dirty="0">
                  <a:solidFill>
                    <a:prstClr val="black"/>
                  </a:solidFill>
                  <a:latin typeface="Tw Cen MT" panose="020B0602020104020603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229F1AFC-F652-16B8-1B7B-C45AA0535A08}"/>
                  </a:ext>
                </a:extLst>
              </p:cNvPr>
              <p:cNvGrpSpPr/>
              <p:nvPr/>
            </p:nvGrpSpPr>
            <p:grpSpPr>
              <a:xfrm>
                <a:off x="5478257" y="3648865"/>
                <a:ext cx="497400" cy="566922"/>
                <a:chOff x="5353893" y="3702663"/>
                <a:chExt cx="465940" cy="757340"/>
              </a:xfrm>
            </p:grpSpPr>
            <p:pic>
              <p:nvPicPr>
                <p:cNvPr id="84" name="Graphic 83" descr="User">
                  <a:extLst>
                    <a:ext uri="{FF2B5EF4-FFF2-40B4-BE49-F238E27FC236}">
                      <a16:creationId xmlns:a16="http://schemas.microsoft.com/office/drawing/2014/main" id="{C1EE453A-8A28-210E-25B4-BC631C045C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53893" y="3702663"/>
                  <a:ext cx="270435" cy="429938"/>
                </a:xfrm>
                <a:prstGeom prst="rect">
                  <a:avLst/>
                </a:prstGeom>
              </p:spPr>
            </p:pic>
            <p:pic>
              <p:nvPicPr>
                <p:cNvPr id="86" name="Graphic 85" descr="User">
                  <a:extLst>
                    <a:ext uri="{FF2B5EF4-FFF2-40B4-BE49-F238E27FC236}">
                      <a16:creationId xmlns:a16="http://schemas.microsoft.com/office/drawing/2014/main" id="{2C1FBBD3-3E09-48F8-BA2F-E9A35EF364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7328" y="4036087"/>
                  <a:ext cx="258729" cy="423916"/>
                </a:xfrm>
                <a:prstGeom prst="rect">
                  <a:avLst/>
                </a:prstGeom>
              </p:spPr>
            </p:pic>
            <p:pic>
              <p:nvPicPr>
                <p:cNvPr id="87" name="Graphic 86" descr="User">
                  <a:extLst>
                    <a:ext uri="{FF2B5EF4-FFF2-40B4-BE49-F238E27FC236}">
                      <a16:creationId xmlns:a16="http://schemas.microsoft.com/office/drawing/2014/main" id="{9505E273-02D3-66B1-0B9B-BB0D69BA20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66256" y="3722044"/>
                  <a:ext cx="253577" cy="429938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2683330-690C-B44B-BDEB-A314F8728A6A}"/>
              </a:ext>
            </a:extLst>
          </p:cNvPr>
          <p:cNvGrpSpPr/>
          <p:nvPr/>
        </p:nvGrpSpPr>
        <p:grpSpPr>
          <a:xfrm>
            <a:off x="8244954" y="2017288"/>
            <a:ext cx="1816801" cy="2914125"/>
            <a:chOff x="8050087" y="2045173"/>
            <a:chExt cx="1816801" cy="291412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D3A2E5E-8EA0-E7BF-4564-89BE0923C36D}"/>
                </a:ext>
              </a:extLst>
            </p:cNvPr>
            <p:cNvGrpSpPr/>
            <p:nvPr/>
          </p:nvGrpSpPr>
          <p:grpSpPr>
            <a:xfrm>
              <a:off x="8050087" y="2746627"/>
              <a:ext cx="1786279" cy="2212671"/>
              <a:chOff x="7777112" y="3328022"/>
              <a:chExt cx="2381705" cy="2950229"/>
            </a:xfrm>
            <a:solidFill>
              <a:schemeClr val="accent3">
                <a:lumMod val="40000"/>
                <a:lumOff val="60000"/>
              </a:schemeClr>
            </a:solidFill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4097B49B-53BE-F541-1DAC-29C77EC56DA8}"/>
                  </a:ext>
                </a:extLst>
              </p:cNvPr>
              <p:cNvSpPr/>
              <p:nvPr/>
            </p:nvSpPr>
            <p:spPr>
              <a:xfrm>
                <a:off x="7777112" y="3328022"/>
                <a:ext cx="1197387" cy="2950229"/>
              </a:xfrm>
              <a:prstGeom prst="roundRect">
                <a:avLst/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EA513AA-73D3-13AE-C93E-CFA4DB9EA733}"/>
                  </a:ext>
                </a:extLst>
              </p:cNvPr>
              <p:cNvSpPr/>
              <p:nvPr/>
            </p:nvSpPr>
            <p:spPr>
              <a:xfrm>
                <a:off x="7927209" y="4445285"/>
                <a:ext cx="810349" cy="744297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264CD35-CD82-AC5C-BFAF-612D7BCAD1B9}"/>
                  </a:ext>
                </a:extLst>
              </p:cNvPr>
              <p:cNvSpPr/>
              <p:nvPr/>
            </p:nvSpPr>
            <p:spPr>
              <a:xfrm>
                <a:off x="7858592" y="5303938"/>
                <a:ext cx="1052110" cy="855904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75162F7C-5458-4D2B-6143-9B914F4AB2E0}"/>
                  </a:ext>
                </a:extLst>
              </p:cNvPr>
              <p:cNvSpPr/>
              <p:nvPr/>
            </p:nvSpPr>
            <p:spPr>
              <a:xfrm>
                <a:off x="7839158" y="3475025"/>
                <a:ext cx="1071091" cy="855904"/>
              </a:xfrm>
              <a:prstGeom prst="ellipse">
                <a:avLst/>
              </a:prstGeom>
              <a:grp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30" name="Graphic 29" descr="Cow">
                <a:extLst>
                  <a:ext uri="{FF2B5EF4-FFF2-40B4-BE49-F238E27FC236}">
                    <a16:creationId xmlns:a16="http://schemas.microsoft.com/office/drawing/2014/main" id="{B84AE285-5225-E790-C2F4-70E7D1658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280120" y="3840885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1" name="Graphic 30" descr="Cow">
                <a:extLst>
                  <a:ext uri="{FF2B5EF4-FFF2-40B4-BE49-F238E27FC236}">
                    <a16:creationId xmlns:a16="http://schemas.microsoft.com/office/drawing/2014/main" id="{6B9566FB-F0AF-8AE2-431D-138E8C010D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903350" y="3677380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2" name="Graphic 31" descr="Cow">
                <a:extLst>
                  <a:ext uri="{FF2B5EF4-FFF2-40B4-BE49-F238E27FC236}">
                    <a16:creationId xmlns:a16="http://schemas.microsoft.com/office/drawing/2014/main" id="{1793E830-EFD9-E054-518F-F9C1CE37C4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360788" y="3513874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3" name="Graphic 32" descr="Cow">
                <a:extLst>
                  <a:ext uri="{FF2B5EF4-FFF2-40B4-BE49-F238E27FC236}">
                    <a16:creationId xmlns:a16="http://schemas.microsoft.com/office/drawing/2014/main" id="{BC0CE0B1-02E0-FF79-CF2F-1EF66619D9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296473" y="5729241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4" name="Graphic 33" descr="Cow">
                <a:extLst>
                  <a:ext uri="{FF2B5EF4-FFF2-40B4-BE49-F238E27FC236}">
                    <a16:creationId xmlns:a16="http://schemas.microsoft.com/office/drawing/2014/main" id="{D7EA0C6E-06A2-35C8-5EA8-D052ECEE8B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943562" y="5565736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5" name="Graphic 34" descr="Cow">
                <a:extLst>
                  <a:ext uri="{FF2B5EF4-FFF2-40B4-BE49-F238E27FC236}">
                    <a16:creationId xmlns:a16="http://schemas.microsoft.com/office/drawing/2014/main" id="{92820610-C84C-7F73-7C11-CE7710F1EC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401000" y="5402230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6" name="Graphic 35" descr="Cow">
                <a:extLst>
                  <a:ext uri="{FF2B5EF4-FFF2-40B4-BE49-F238E27FC236}">
                    <a16:creationId xmlns:a16="http://schemas.microsoft.com/office/drawing/2014/main" id="{82661E04-8773-1452-EE5F-D62AEBD1E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090624" y="4724688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7" name="Graphic 36" descr="Cow">
                <a:extLst>
                  <a:ext uri="{FF2B5EF4-FFF2-40B4-BE49-F238E27FC236}">
                    <a16:creationId xmlns:a16="http://schemas.microsoft.com/office/drawing/2014/main" id="{9DD0D252-B8B1-C0EE-29AF-93A2E22B3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090624" y="4405133"/>
                <a:ext cx="457438" cy="457438"/>
              </a:xfrm>
              <a:prstGeom prst="rect">
                <a:avLst/>
              </a:prstGeom>
            </p:spPr>
          </p:pic>
          <p:pic>
            <p:nvPicPr>
              <p:cNvPr id="38" name="Graphic 37" descr="Man">
                <a:extLst>
                  <a:ext uri="{FF2B5EF4-FFF2-40B4-BE49-F238E27FC236}">
                    <a16:creationId xmlns:a16="http://schemas.microsoft.com/office/drawing/2014/main" id="{C1A0A521-86BA-AB52-EBED-D87A559C8F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9411730" y="4581196"/>
                <a:ext cx="705707" cy="705707"/>
              </a:xfrm>
              <a:prstGeom prst="rect">
                <a:avLst/>
              </a:prstGeom>
            </p:spPr>
          </p:pic>
          <p:pic>
            <p:nvPicPr>
              <p:cNvPr id="39" name="Graphic 38" descr="Man">
                <a:extLst>
                  <a:ext uri="{FF2B5EF4-FFF2-40B4-BE49-F238E27FC236}">
                    <a16:creationId xmlns:a16="http://schemas.microsoft.com/office/drawing/2014/main" id="{CE25C816-99ED-4DF3-3C20-569A6543ED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9453110" y="5376387"/>
                <a:ext cx="705707" cy="705707"/>
              </a:xfrm>
              <a:prstGeom prst="rect">
                <a:avLst/>
              </a:prstGeom>
            </p:spPr>
          </p:pic>
          <p:pic>
            <p:nvPicPr>
              <p:cNvPr id="40" name="Graphic 39" descr="Man">
                <a:extLst>
                  <a:ext uri="{FF2B5EF4-FFF2-40B4-BE49-F238E27FC236}">
                    <a16:creationId xmlns:a16="http://schemas.microsoft.com/office/drawing/2014/main" id="{6CE8AA3F-952E-8075-2A6E-6F400784D6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9413841" y="3618458"/>
                <a:ext cx="705707" cy="705707"/>
              </a:xfrm>
              <a:prstGeom prst="rect">
                <a:avLst/>
              </a:prstGeom>
            </p:spPr>
          </p:pic>
          <p:pic>
            <p:nvPicPr>
              <p:cNvPr id="41" name="Graphic 40" descr="Arrow: Straight">
                <a:extLst>
                  <a:ext uri="{FF2B5EF4-FFF2-40B4-BE49-F238E27FC236}">
                    <a16:creationId xmlns:a16="http://schemas.microsoft.com/office/drawing/2014/main" id="{5857014B-26D2-AF9C-283E-0C1712F9CE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8789821" y="3777086"/>
                <a:ext cx="926296" cy="279403"/>
              </a:xfrm>
              <a:prstGeom prst="rect">
                <a:avLst/>
              </a:prstGeom>
            </p:spPr>
          </p:pic>
          <p:pic>
            <p:nvPicPr>
              <p:cNvPr id="42" name="Graphic 41" descr="Arrow: Straight">
                <a:extLst>
                  <a:ext uri="{FF2B5EF4-FFF2-40B4-BE49-F238E27FC236}">
                    <a16:creationId xmlns:a16="http://schemas.microsoft.com/office/drawing/2014/main" id="{F9A9BF48-EE5F-C2EC-94B3-2C80BF6E7B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8753911" y="4710574"/>
                <a:ext cx="926296" cy="279403"/>
              </a:xfrm>
              <a:prstGeom prst="rect">
                <a:avLst/>
              </a:prstGeom>
            </p:spPr>
          </p:pic>
          <p:pic>
            <p:nvPicPr>
              <p:cNvPr id="43" name="Graphic 42" descr="Arrow: Straight">
                <a:extLst>
                  <a:ext uri="{FF2B5EF4-FFF2-40B4-BE49-F238E27FC236}">
                    <a16:creationId xmlns:a16="http://schemas.microsoft.com/office/drawing/2014/main" id="{72CC4858-6B26-A4B8-E8A4-04599615F0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8825972" y="5577693"/>
                <a:ext cx="926296" cy="279403"/>
              </a:xfrm>
              <a:prstGeom prst="rect">
                <a:avLst/>
              </a:prstGeom>
            </p:spPr>
          </p:pic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A5A9A6-C60F-1347-98B4-D7257C02BFDF}"/>
                </a:ext>
              </a:extLst>
            </p:cNvPr>
            <p:cNvSpPr txBox="1"/>
            <p:nvPr/>
          </p:nvSpPr>
          <p:spPr>
            <a:xfrm>
              <a:off x="8059824" y="2045173"/>
              <a:ext cx="1807064" cy="46166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Smallholder farmers own less than 3 milking animals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CD7F8B-97D3-3392-B1E0-2E59EBCB2159}"/>
              </a:ext>
            </a:extLst>
          </p:cNvPr>
          <p:cNvGrpSpPr/>
          <p:nvPr/>
        </p:nvGrpSpPr>
        <p:grpSpPr>
          <a:xfrm>
            <a:off x="5900000" y="2332076"/>
            <a:ext cx="2262766" cy="2206580"/>
            <a:chOff x="5900000" y="2332076"/>
            <a:chExt cx="2262766" cy="2206580"/>
          </a:xfrm>
        </p:grpSpPr>
        <p:pic>
          <p:nvPicPr>
            <p:cNvPr id="47" name="Graphic 46" descr="Walk">
              <a:extLst>
                <a:ext uri="{FF2B5EF4-FFF2-40B4-BE49-F238E27FC236}">
                  <a16:creationId xmlns:a16="http://schemas.microsoft.com/office/drawing/2014/main" id="{6C2CBE0F-EC01-1A6F-4428-C7FB34AF5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451456" y="3657757"/>
              <a:ext cx="685800" cy="685800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40E6794-F39A-D68A-47BA-B617337AD810}"/>
                </a:ext>
              </a:extLst>
            </p:cNvPr>
            <p:cNvSpPr txBox="1"/>
            <p:nvPr/>
          </p:nvSpPr>
          <p:spPr>
            <a:xfrm>
              <a:off x="5900000" y="2332076"/>
              <a:ext cx="2030306" cy="76944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Dairy Farmer Assistant (DFA)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 shared manager - trains farmers/manages herds &amp; catalyze technology demand</a:t>
              </a:r>
            </a:p>
          </p:txBody>
        </p:sp>
        <p:sp>
          <p:nvSpPr>
            <p:cNvPr id="56" name="Arrow: Left-Right 55">
              <a:extLst>
                <a:ext uri="{FF2B5EF4-FFF2-40B4-BE49-F238E27FC236}">
                  <a16:creationId xmlns:a16="http://schemas.microsoft.com/office/drawing/2014/main" id="{E30B5EA7-27EC-31A6-64DC-BE6F372A8183}"/>
                </a:ext>
              </a:extLst>
            </p:cNvPr>
            <p:cNvSpPr/>
            <p:nvPr/>
          </p:nvSpPr>
          <p:spPr>
            <a:xfrm flipV="1">
              <a:off x="7120848" y="3888346"/>
              <a:ext cx="943810" cy="138792"/>
            </a:xfrm>
            <a:prstGeom prst="left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5C05B65-2ECB-DE06-6ED3-5ABE3C5B1265}"/>
                </a:ext>
              </a:extLst>
            </p:cNvPr>
            <p:cNvSpPr txBox="1"/>
            <p:nvPr/>
          </p:nvSpPr>
          <p:spPr>
            <a:xfrm>
              <a:off x="7077573" y="4076991"/>
              <a:ext cx="1085193" cy="46166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Services, </a:t>
              </a:r>
              <a:r>
                <a:rPr lang="en-US" sz="1200" dirty="0">
                  <a:solidFill>
                    <a:prstClr val="black"/>
                  </a:solidFill>
                  <a:latin typeface="Tw Cen MT" panose="020B0602020104020603" pitchFamily="34" charset="0"/>
                </a:rPr>
                <a:t>data, information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3A0000F-4D3E-E310-1B44-74BD970F362D}"/>
              </a:ext>
            </a:extLst>
          </p:cNvPr>
          <p:cNvGrpSpPr/>
          <p:nvPr/>
        </p:nvGrpSpPr>
        <p:grpSpPr>
          <a:xfrm>
            <a:off x="2850011" y="5647692"/>
            <a:ext cx="5862859" cy="676042"/>
            <a:chOff x="2850011" y="5647692"/>
            <a:chExt cx="5862859" cy="676042"/>
          </a:xfrm>
        </p:grpSpPr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FD00B64D-59DE-F6F1-A879-E6E2374C4F9D}"/>
                </a:ext>
              </a:extLst>
            </p:cNvPr>
            <p:cNvSpPr/>
            <p:nvPr/>
          </p:nvSpPr>
          <p:spPr>
            <a:xfrm rot="5400000">
              <a:off x="5626492" y="2871211"/>
              <a:ext cx="309898" cy="5862859"/>
            </a:xfrm>
            <a:prstGeom prst="rightBrace">
              <a:avLst>
                <a:gd name="adj1" fmla="val 0"/>
                <a:gd name="adj2" fmla="val 50000"/>
              </a:avLst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BCFE830-562E-93AC-119C-9A97CA0EE3E7}"/>
                </a:ext>
              </a:extLst>
            </p:cNvPr>
            <p:cNvSpPr txBox="1"/>
            <p:nvPr/>
          </p:nvSpPr>
          <p:spPr>
            <a:xfrm>
              <a:off x="4420477" y="6015957"/>
              <a:ext cx="2632589" cy="3077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lvl="0"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Digitally Enabled Enterprises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1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EC7DEC1-0AB1-D8B8-E913-B470F9A3416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957" r="495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811C790-94E6-BB24-F506-0C9F09236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4" y="427832"/>
            <a:ext cx="8645636" cy="705644"/>
          </a:xfrm>
        </p:spPr>
        <p:txBody>
          <a:bodyPr/>
          <a:lstStyle/>
          <a:p>
            <a:r>
              <a:rPr lang="en-US" sz="3200" dirty="0"/>
              <a:t>Conclusions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A8B347-E986-A67C-EB94-2E6EADF0142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ICT technologies have provided a great opportunity to crowd source animal performance data from smallholder farmers in Africa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Genomic evaluation of animals in smallholder systems helps accelerate identification and use of superior animals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Digital farmer extension and feedback systems are catalyzing desired change in smallholder dairy production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9AEA214-B1C5-B1BD-8515-B89A71F227B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1921" r="11921"/>
          <a:stretch>
            <a:fillRect/>
          </a:stretch>
        </p:blipFill>
        <p:spPr>
          <a:xfrm>
            <a:off x="9105900" y="6350"/>
            <a:ext cx="3086100" cy="44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24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28EFC-0EE2-414F-A6AB-CEA12D0314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82211" y="1180214"/>
            <a:ext cx="8450834" cy="2248786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chemeClr val="accent5">
                    <a:lumMod val="75000"/>
                  </a:schemeClr>
                </a:solidFill>
              </a:rPr>
              <a:t>Bridging the gap in information systems, productive performance and genomic information for dairy farming systems of Africa</a:t>
            </a:r>
            <a:endParaRPr lang="en-KE" sz="3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4C5B9D-C1BF-4B1E-BD3B-5139ACAAE1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132" y="3538877"/>
            <a:ext cx="2543586" cy="284563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DBDC4822-9A9F-4BB1-92D7-E719070C46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5513" y="3551875"/>
            <a:ext cx="2543586" cy="2543586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61F9405-5040-4775-9FEF-DC80B4E25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73" y="427831"/>
            <a:ext cx="11281145" cy="67795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What is the African Genetic Gain Program about ?</a:t>
            </a:r>
          </a:p>
        </p:txBody>
      </p:sp>
      <p:sp>
        <p:nvSpPr>
          <p:cNvPr id="4" name="Plus Sign 3">
            <a:extLst>
              <a:ext uri="{FF2B5EF4-FFF2-40B4-BE49-F238E27FC236}">
                <a16:creationId xmlns:a16="http://schemas.microsoft.com/office/drawing/2014/main" id="{580EC057-586E-47EB-8D1F-0C626B1CA76C}"/>
              </a:ext>
            </a:extLst>
          </p:cNvPr>
          <p:cNvSpPr/>
          <p:nvPr/>
        </p:nvSpPr>
        <p:spPr>
          <a:xfrm>
            <a:off x="3532196" y="4490922"/>
            <a:ext cx="772633" cy="941545"/>
          </a:xfrm>
          <a:prstGeom prst="mathPlu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8CE96CEA-E6B4-4446-8B0B-CB69802AD49C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61124" y="4125039"/>
            <a:ext cx="2248785" cy="17916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quals 1">
            <a:extLst>
              <a:ext uri="{FF2B5EF4-FFF2-40B4-BE49-F238E27FC236}">
                <a16:creationId xmlns:a16="http://schemas.microsoft.com/office/drawing/2014/main" id="{0B1734A5-C535-4A34-96EE-EE939A5C62B9}"/>
              </a:ext>
            </a:extLst>
          </p:cNvPr>
          <p:cNvSpPr/>
          <p:nvPr/>
        </p:nvSpPr>
        <p:spPr>
          <a:xfrm>
            <a:off x="6747894" y="4628851"/>
            <a:ext cx="893878" cy="80361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9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">
            <a:extLst>
              <a:ext uri="{FF2B5EF4-FFF2-40B4-BE49-F238E27FC236}">
                <a16:creationId xmlns:a16="http://schemas.microsoft.com/office/drawing/2014/main" id="{C61B0A57-3B6E-C244-95C7-8CE3C96BD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299157" y="194204"/>
            <a:ext cx="1900930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dirty="0">
                <a:solidFill>
                  <a:srgbClr val="712C3D"/>
                </a:solidFill>
              </a:rPr>
              <a:t>Partners</a:t>
            </a:r>
            <a:endParaRPr lang="en-US" altLang="en-KE" dirty="0">
              <a:solidFill>
                <a:srgbClr val="712C3D"/>
              </a:solidFill>
            </a:endParaRPr>
          </a:p>
        </p:txBody>
      </p:sp>
      <p:sp>
        <p:nvSpPr>
          <p:cNvPr id="9" name="AutoShape 2" descr="Image result for scottish rural university college">
            <a:extLst>
              <a:ext uri="{FF2B5EF4-FFF2-40B4-BE49-F238E27FC236}">
                <a16:creationId xmlns:a16="http://schemas.microsoft.com/office/drawing/2014/main" id="{C09F499F-8730-4FF7-B528-6A4112E2C9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754856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939A3B-AB33-454A-A44F-10DF5B01F8EF}"/>
              </a:ext>
            </a:extLst>
          </p:cNvPr>
          <p:cNvGrpSpPr/>
          <p:nvPr/>
        </p:nvGrpSpPr>
        <p:grpSpPr>
          <a:xfrm>
            <a:off x="3589828" y="2011158"/>
            <a:ext cx="7985252" cy="4533723"/>
            <a:chOff x="-86022" y="0"/>
            <a:chExt cx="9352656" cy="46899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886E01-5964-41D9-AC8A-180676D76D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2089" y="845566"/>
              <a:ext cx="990599" cy="990600"/>
            </a:xfrm>
            <a:prstGeom prst="rect">
              <a:avLst/>
            </a:prstGeom>
            <a:noFill/>
          </p:spPr>
        </p:pic>
        <p:pic>
          <p:nvPicPr>
            <p:cNvPr id="14" name="Picture 13" descr="http://www.idd.landolakes.com/media/images/logo.gif?width=331&amp;height=60&amp;ext=.gif%20alt=">
              <a:extLst>
                <a:ext uri="{FF2B5EF4-FFF2-40B4-BE49-F238E27FC236}">
                  <a16:creationId xmlns:a16="http://schemas.microsoft.com/office/drawing/2014/main" id="{ACCC081E-7651-40B9-9ACC-E2F0E1593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9235" y="950341"/>
              <a:ext cx="2057399" cy="372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s://encrypted-tbn2.gstatic.com/images?q=tbn:ANd9GcT5UdQF6GcdQpNl2reUQ04pgYCfSGC2ECSO8I5PRfHVq1cFeoDwJPCbkQ">
              <a:hlinkClick r:id="rId5"/>
              <a:extLst>
                <a:ext uri="{FF2B5EF4-FFF2-40B4-BE49-F238E27FC236}">
                  <a16:creationId xmlns:a16="http://schemas.microsoft.com/office/drawing/2014/main" id="{1419EE29-E89C-4B0D-8191-330515CA9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4107" y="2632249"/>
              <a:ext cx="967803" cy="877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http://www.icfj.org/sites/default/files/Gates-transparent.png?1363111791">
              <a:hlinkClick r:id="rId7"/>
              <a:extLst>
                <a:ext uri="{FF2B5EF4-FFF2-40B4-BE49-F238E27FC236}">
                  <a16:creationId xmlns:a16="http://schemas.microsoft.com/office/drawing/2014/main" id="{D0CBDDBA-C6CB-4560-AFD7-2277359DC0AC}"/>
                </a:ext>
              </a:extLst>
            </p:cNvPr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957" y="3008265"/>
              <a:ext cx="2301240" cy="400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 descr="D:\profile\Pictures\taliri.jpg">
              <a:extLst>
                <a:ext uri="{FF2B5EF4-FFF2-40B4-BE49-F238E27FC236}">
                  <a16:creationId xmlns:a16="http://schemas.microsoft.com/office/drawing/2014/main" id="{A6013DAA-8DD3-4DB0-BDA7-40275D26B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1604" y="2528473"/>
              <a:ext cx="950587" cy="98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AutoShape 2" descr="Image result for scottish rural university college">
              <a:extLst>
                <a:ext uri="{FF2B5EF4-FFF2-40B4-BE49-F238E27FC236}">
                  <a16:creationId xmlns:a16="http://schemas.microsoft.com/office/drawing/2014/main" id="{246D030D-59D1-42A1-A0E6-9959A7F462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8710" y="0"/>
              <a:ext cx="152400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0" name="Picture 19" descr="http://www.dgwgo.com/wp-content/uploads/2014/08/1-a-1-a-Logo-for-Scotlands-Rural-001.jpg">
              <a:hlinkClick r:id="rId10"/>
              <a:extLst>
                <a:ext uri="{FF2B5EF4-FFF2-40B4-BE49-F238E27FC236}">
                  <a16:creationId xmlns:a16="http://schemas.microsoft.com/office/drawing/2014/main" id="{BC92A613-B483-48E0-AABA-EC0725DF6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179" y="1562927"/>
              <a:ext cx="914399" cy="914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Luonnonvarakeskus">
              <a:extLst>
                <a:ext uri="{FF2B5EF4-FFF2-40B4-BE49-F238E27FC236}">
                  <a16:creationId xmlns:a16="http://schemas.microsoft.com/office/drawing/2014/main" id="{A6D83A79-7BB5-45D1-AA7B-D1CA163A00D3}"/>
                </a:ext>
              </a:extLst>
            </p:cNvPr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041" y="1369434"/>
              <a:ext cx="1059100" cy="8393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D4E5CAF5-D083-4B59-B2AF-8A9F62FA9C28}"/>
                </a:ext>
              </a:extLst>
            </p:cNvPr>
            <p:cNvSpPr txBox="1"/>
            <p:nvPr/>
          </p:nvSpPr>
          <p:spPr>
            <a:xfrm>
              <a:off x="3492868" y="3895924"/>
              <a:ext cx="4913510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2100" dirty="0">
                  <a:solidFill>
                    <a:srgbClr val="0070C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Dairy Farmers &amp; Farmer organizations</a:t>
              </a:r>
              <a:endParaRPr lang="en-US" sz="2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4" name="TextBox 30">
              <a:extLst>
                <a:ext uri="{FF2B5EF4-FFF2-40B4-BE49-F238E27FC236}">
                  <a16:creationId xmlns:a16="http://schemas.microsoft.com/office/drawing/2014/main" id="{D2F2E291-6D37-4638-A46F-13EEED9F7C73}"/>
                </a:ext>
              </a:extLst>
            </p:cNvPr>
            <p:cNvSpPr txBox="1"/>
            <p:nvPr/>
          </p:nvSpPr>
          <p:spPr>
            <a:xfrm>
              <a:off x="-86022" y="3810344"/>
              <a:ext cx="4068136" cy="7940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2100" dirty="0">
                  <a:solidFill>
                    <a:srgbClr val="0070C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National/regional Institutions/govts.</a:t>
              </a:r>
              <a:endParaRPr lang="en-US" sz="9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5" name="Picture 24" descr="cid:5507a170-d2f2-44d4-a37d-754333347287@eurprd03.prod.outlook.com">
              <a:extLst>
                <a:ext uri="{FF2B5EF4-FFF2-40B4-BE49-F238E27FC236}">
                  <a16:creationId xmlns:a16="http://schemas.microsoft.com/office/drawing/2014/main" id="{85AC9A35-1CB9-4663-951B-4F7323CE31C4}"/>
                </a:ext>
              </a:extLst>
            </p:cNvPr>
            <p:cNvPicPr/>
            <p:nvPr/>
          </p:nvPicPr>
          <p:blipFill>
            <a:blip r:embed="rId13" r:link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85" y="1772773"/>
              <a:ext cx="2672975" cy="9961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37BBAFA5-EB2C-4D87-8D5F-90C5112558E0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8395" y="1362847"/>
            <a:ext cx="1150393" cy="88894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765F2C8-5552-4608-848A-E31B2B4C6799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220" y="4504941"/>
            <a:ext cx="821721" cy="42749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165EB2-2690-47AB-8841-6828EDD1777D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100" y="2188470"/>
            <a:ext cx="882737" cy="52964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7967A69-C75C-4E3A-B355-65E39B3D2AEA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181" y="1075068"/>
            <a:ext cx="2179731" cy="8889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2BC92B4-2E72-402B-89C0-045093BAFF92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059" y="1495736"/>
            <a:ext cx="963305" cy="93654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1AB3056-291D-44D5-A723-883D1C12E731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339" y="2756899"/>
            <a:ext cx="1592517" cy="68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7DBB2B-4622-4FCC-94CD-CC01A5A0BD72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670" y="3283030"/>
            <a:ext cx="1301185" cy="527017"/>
          </a:xfrm>
          <a:prstGeom prst="rect">
            <a:avLst/>
          </a:prstGeom>
        </p:spPr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6F81F25E-454A-44D7-B13C-A892C6C6F55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Picture Placeholder 40" descr="A picture containing grass, outdoor, tree, area&#10;&#10;Description automatically generated">
            <a:extLst>
              <a:ext uri="{FF2B5EF4-FFF2-40B4-BE49-F238E27FC236}">
                <a16:creationId xmlns:a16="http://schemas.microsoft.com/office/drawing/2014/main" id="{1CAC5DDD-C81E-4045-A486-84A8FE794CD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8DF810E-EF32-430D-A8DD-DD2C570D3C90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602" y="2125777"/>
            <a:ext cx="739408" cy="81138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28A363F-F68E-4962-9C40-45F1B475F85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209309" y="1144940"/>
            <a:ext cx="982852" cy="88636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7BCBC6B-AB02-412F-AAD3-EF6A1FC79BE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842530" y="1465819"/>
            <a:ext cx="1556292" cy="52178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155A0D2-1FDF-4CB6-A553-EBBF211774E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9005498" y="2048259"/>
            <a:ext cx="1625969" cy="54864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39EE8D9-7B3C-468A-8FFB-EA0EDDB0A0DD}"/>
              </a:ext>
            </a:extLst>
          </p:cNvPr>
          <p:cNvPicPr>
            <a:picLocks noChangeAspect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9446852" y="4617863"/>
            <a:ext cx="1424999" cy="88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B0D3C-8D4C-4530-AB21-7287EF4EC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105" y="282190"/>
            <a:ext cx="9266445" cy="677955"/>
          </a:xfrm>
        </p:spPr>
        <p:txBody>
          <a:bodyPr>
            <a:normAutofit/>
          </a:bodyPr>
          <a:lstStyle/>
          <a:p>
            <a:r>
              <a:rPr lang="en-US" dirty="0"/>
              <a:t>Challenges facing  dairy producers in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202F9-F728-4D42-BBAF-F293EAD7532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9716" y="1129757"/>
            <a:ext cx="4927393" cy="5280374"/>
          </a:xfrm>
        </p:spPr>
        <p:txBody>
          <a:bodyPr>
            <a:noAutofit/>
          </a:bodyPr>
          <a:lstStyle/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Farmers do not have access to productive and adapted livestock </a:t>
            </a:r>
            <a:r>
              <a:rPr lang="en-US" sz="2200" b="1" dirty="0">
                <a:solidFill>
                  <a:srgbClr val="0070C0"/>
                </a:solidFill>
                <a:ea typeface="MS PGothic" panose="020B0600070205080204" pitchFamily="34" charset="-128"/>
              </a:rPr>
              <a:t>seedstock</a:t>
            </a: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 that </a:t>
            </a:r>
            <a:r>
              <a:rPr lang="en-US" sz="2200" b="1" dirty="0">
                <a:solidFill>
                  <a:srgbClr val="0070C0"/>
                </a:solidFill>
                <a:ea typeface="MS PGothic" panose="020B0600070205080204" pitchFamily="34" charset="-128"/>
              </a:rPr>
              <a:t>best suit </a:t>
            </a: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their production systems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Access to various </a:t>
            </a:r>
            <a:r>
              <a:rPr lang="en-US" sz="2200" b="1" dirty="0"/>
              <a:t>services and inputs </a:t>
            </a:r>
            <a:r>
              <a:rPr lang="en-US" sz="2200" dirty="0"/>
              <a:t>is </a:t>
            </a:r>
            <a:r>
              <a:rPr lang="en-US" sz="2200" b="1" dirty="0">
                <a:solidFill>
                  <a:srgbClr val="0070C0"/>
                </a:solidFill>
              </a:rPr>
              <a:t>inadequate</a:t>
            </a:r>
            <a:r>
              <a:rPr lang="en-US" sz="2200" dirty="0"/>
              <a:t>, hence gains in productivity in one generation cannot be sustained in the next one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Farmers have very limited </a:t>
            </a:r>
            <a:r>
              <a:rPr lang="en-US" sz="2200" b="1" dirty="0">
                <a:solidFill>
                  <a:srgbClr val="0070C0"/>
                </a:solidFill>
                <a:ea typeface="MS PGothic" panose="020B0600070205080204" pitchFamily="34" charset="-128"/>
              </a:rPr>
              <a:t>access to information</a:t>
            </a: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 to enable them extract optimum benefits for their dairy enterprises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No systematic and sustainable </a:t>
            </a:r>
            <a:r>
              <a:rPr lang="en-US" sz="2200" b="1" dirty="0">
                <a:solidFill>
                  <a:srgbClr val="0070C0"/>
                </a:solidFill>
                <a:ea typeface="MS PGothic" panose="020B0600070205080204" pitchFamily="34" charset="-128"/>
              </a:rPr>
              <a:t>breeding or selection </a:t>
            </a:r>
            <a:r>
              <a:rPr lang="en-US" sz="2200" dirty="0">
                <a:solidFill>
                  <a:srgbClr val="000000"/>
                </a:solidFill>
                <a:ea typeface="MS PGothic" panose="020B0600070205080204" pitchFamily="34" charset="-128"/>
              </a:rPr>
              <a:t>taking place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6AA1A302-A5C6-F441-4823-15DAAEB79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071" y="1824191"/>
            <a:ext cx="6272213" cy="41251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64A597-646E-B847-2589-800F8B69C65C}"/>
              </a:ext>
            </a:extLst>
          </p:cNvPr>
          <p:cNvSpPr txBox="1"/>
          <p:nvPr/>
        </p:nvSpPr>
        <p:spPr bwMode="auto">
          <a:xfrm>
            <a:off x="5924550" y="1057275"/>
            <a:ext cx="61625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Huge differences in productivity in the different farming systems</a:t>
            </a:r>
          </a:p>
        </p:txBody>
      </p:sp>
    </p:spTree>
    <p:extLst>
      <p:ext uri="{BB962C8B-B14F-4D97-AF65-F5344CB8AC3E}">
        <p14:creationId xmlns:p14="http://schemas.microsoft.com/office/powerpoint/2010/main" val="238008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68D4DE-217C-7DCD-9CB1-5D80B260E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ADGG approach</a:t>
            </a:r>
          </a:p>
        </p:txBody>
      </p:sp>
      <p:sp>
        <p:nvSpPr>
          <p:cNvPr id="18" name="Line 11">
            <a:extLst>
              <a:ext uri="{FF2B5EF4-FFF2-40B4-BE49-F238E27FC236}">
                <a16:creationId xmlns:a16="http://schemas.microsoft.com/office/drawing/2014/main" id="{2B5FA61F-607D-BE45-7BE2-DB7F44CB69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94893" y="1951479"/>
            <a:ext cx="4150778" cy="3709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987E5E-AE90-1232-D6C7-855B58E6F0BC}"/>
              </a:ext>
            </a:extLst>
          </p:cNvPr>
          <p:cNvGrpSpPr/>
          <p:nvPr/>
        </p:nvGrpSpPr>
        <p:grpSpPr>
          <a:xfrm>
            <a:off x="438091" y="3794532"/>
            <a:ext cx="7134097" cy="2225225"/>
            <a:chOff x="438091" y="3794532"/>
            <a:chExt cx="7134097" cy="222522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82F4807-9794-CD32-78B3-C7CBBE0EC111}"/>
                </a:ext>
              </a:extLst>
            </p:cNvPr>
            <p:cNvGrpSpPr/>
            <p:nvPr/>
          </p:nvGrpSpPr>
          <p:grpSpPr>
            <a:xfrm>
              <a:off x="438091" y="3794532"/>
              <a:ext cx="2693194" cy="2225225"/>
              <a:chOff x="438091" y="3794532"/>
              <a:chExt cx="2693194" cy="2225225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185B0DF0-F81B-3FFB-AFA6-E1D930A96DF0}"/>
                  </a:ext>
                </a:extLst>
              </p:cNvPr>
              <p:cNvSpPr/>
              <p:nvPr/>
            </p:nvSpPr>
            <p:spPr>
              <a:xfrm>
                <a:off x="480818" y="3794532"/>
                <a:ext cx="2650467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40130" indent="-240130">
                  <a:buFont typeface="Courier New" panose="02070309020205020404" pitchFamily="49" charset="0"/>
                  <a:buChar char="o"/>
                </a:pPr>
                <a:r>
                  <a:rPr lang="en-US" sz="1200" b="1" dirty="0">
                    <a:solidFill>
                      <a:prstClr val="black"/>
                    </a:solidFill>
                  </a:rPr>
                  <a:t>Digital platforms for on-farm performance tracking </a:t>
                </a:r>
              </a:p>
              <a:p>
                <a:pPr marL="240130" indent="-240130">
                  <a:buFont typeface="Courier New" panose="02070309020205020404" pitchFamily="49" charset="0"/>
                  <a:buChar char="o"/>
                </a:pPr>
                <a:r>
                  <a:rPr lang="en-US" sz="1200" b="1" dirty="0">
                    <a:solidFill>
                      <a:prstClr val="black"/>
                    </a:solidFill>
                  </a:rPr>
                  <a:t>Decision-support and Farmer-to-Farmer performance benchmarking </a:t>
                </a:r>
              </a:p>
              <a:p>
                <a:pPr marL="240130" indent="-240130">
                  <a:buFont typeface="Courier New" panose="02070309020205020404" pitchFamily="49" charset="0"/>
                  <a:buChar char="o"/>
                </a:pPr>
                <a:r>
                  <a:rPr lang="en-US" sz="1200" b="1" dirty="0">
                    <a:solidFill>
                      <a:prstClr val="black"/>
                    </a:solidFill>
                  </a:rPr>
                  <a:t>Smart use of records &amp; genomics tools for selection and AI service delivery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C8678DA-4198-19FC-C067-6E780EC20FDA}"/>
                  </a:ext>
                </a:extLst>
              </p:cNvPr>
              <p:cNvSpPr/>
              <p:nvPr/>
            </p:nvSpPr>
            <p:spPr>
              <a:xfrm>
                <a:off x="438091" y="5465759"/>
                <a:ext cx="2502213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2">
                        <a:lumMod val="75000"/>
                      </a:schemeClr>
                    </a:solidFill>
                  </a:rPr>
                  <a:t>Accelerate on-farm genetic gains</a:t>
                </a:r>
                <a:endParaRPr lang="en-US" sz="15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DD8FC0-8735-5D76-EFC3-C7ACB4600D33}"/>
                </a:ext>
              </a:extLst>
            </p:cNvPr>
            <p:cNvSpPr/>
            <p:nvPr/>
          </p:nvSpPr>
          <p:spPr>
            <a:xfrm>
              <a:off x="4905189" y="4007260"/>
              <a:ext cx="2666999" cy="1982063"/>
            </a:xfrm>
            <a:prstGeom prst="rect">
              <a:avLst/>
            </a:prstGeom>
          </p:spPr>
          <p:txBody>
            <a:bodyPr wrap="square" lIns="73134" tIns="36567" rIns="73134" bIns="36567">
              <a:spAutoFit/>
            </a:bodyPr>
            <a:lstStyle/>
            <a:p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</a:rPr>
                <a:t>Economically Relevant Traits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Milk Yield/density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Adaptability Indices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Reproductive Performance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Heat tolerance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Survival rates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Lactation persistency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Mastitis incidences</a:t>
              </a:r>
            </a:p>
            <a:p>
              <a:pPr marL="240130" indent="-240130" algn="just">
                <a:buFont typeface="Arial" panose="020B0604020202020204" pitchFamily="34" charset="0"/>
                <a:buChar char="•"/>
              </a:pPr>
              <a:endParaRPr lang="en-US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C3E5A0E-EAE1-0031-3914-FB73A96F6073}"/>
              </a:ext>
            </a:extLst>
          </p:cNvPr>
          <p:cNvSpPr/>
          <p:nvPr/>
        </p:nvSpPr>
        <p:spPr>
          <a:xfrm>
            <a:off x="6507789" y="889049"/>
            <a:ext cx="2910211" cy="766345"/>
          </a:xfrm>
          <a:prstGeom prst="rect">
            <a:avLst/>
          </a:prstGeom>
        </p:spPr>
        <p:txBody>
          <a:bodyPr wrap="square" lIns="73134" tIns="36567" rIns="73134" bIns="36567">
            <a:spAutoFit/>
          </a:bodyPr>
          <a:lstStyle/>
          <a:p>
            <a:r>
              <a:rPr lang="en-US" sz="1500" b="1" dirty="0">
                <a:solidFill>
                  <a:srgbClr val="7030A0"/>
                </a:solidFill>
              </a:rPr>
              <a:t>Adapted, and Genetically superior “seed” animals for local production systems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A7B49F1-355D-32C0-AD73-4A9AB2225906}"/>
              </a:ext>
            </a:extLst>
          </p:cNvPr>
          <p:cNvGrpSpPr/>
          <p:nvPr/>
        </p:nvGrpSpPr>
        <p:grpSpPr>
          <a:xfrm>
            <a:off x="609773" y="1317801"/>
            <a:ext cx="4869271" cy="2080051"/>
            <a:chOff x="469939" y="1433214"/>
            <a:chExt cx="4869271" cy="208005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3887462-B31E-B6A2-F1CD-BEC95FF3DD55}"/>
                </a:ext>
              </a:extLst>
            </p:cNvPr>
            <p:cNvSpPr/>
            <p:nvPr/>
          </p:nvSpPr>
          <p:spPr>
            <a:xfrm>
              <a:off x="2800926" y="2128270"/>
              <a:ext cx="253828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40130" indent="-240130">
                <a:buFont typeface="Courier New" panose="02070309020205020404" pitchFamily="49" charset="0"/>
                <a:buChar char="o"/>
              </a:pPr>
              <a:r>
                <a:rPr lang="en-US" sz="1200" b="1" dirty="0">
                  <a:solidFill>
                    <a:prstClr val="black"/>
                  </a:solidFill>
                </a:rPr>
                <a:t>Target appropriate genotypes to the </a:t>
              </a:r>
              <a:r>
                <a:rPr lang="en-US" sz="1200" b="1" dirty="0" err="1">
                  <a:solidFill>
                    <a:prstClr val="black"/>
                  </a:solidFill>
                </a:rPr>
                <a:t>agro</a:t>
              </a:r>
              <a:r>
                <a:rPr lang="en-US" sz="1200" b="1" dirty="0">
                  <a:solidFill>
                    <a:prstClr val="black"/>
                  </a:solidFill>
                </a:rPr>
                <a:t>-ecology</a:t>
              </a:r>
            </a:p>
            <a:p>
              <a:pPr marL="240130" indent="-240130">
                <a:buFont typeface="Courier New" panose="02070309020205020404" pitchFamily="49" charset="0"/>
                <a:buChar char="o"/>
              </a:pPr>
              <a:r>
                <a:rPr lang="en-US" sz="1200" b="1" dirty="0">
                  <a:solidFill>
                    <a:prstClr val="black"/>
                  </a:solidFill>
                </a:rPr>
                <a:t>Use young bulls with a focus on production &amp; adaptation </a:t>
              </a:r>
            </a:p>
            <a:p>
              <a:pPr marL="240130" indent="-240130">
                <a:buFont typeface="Courier New" panose="02070309020205020404" pitchFamily="49" charset="0"/>
                <a:buChar char="o"/>
              </a:pPr>
              <a:r>
                <a:rPr lang="en-US" sz="1200" b="1" dirty="0">
                  <a:solidFill>
                    <a:prstClr val="black"/>
                  </a:solidFill>
                </a:rPr>
                <a:t>Local feed/fodder resource use efficiency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BE1F096-9662-081B-DEF1-BFD782545514}"/>
                </a:ext>
              </a:extLst>
            </p:cNvPr>
            <p:cNvSpPr/>
            <p:nvPr/>
          </p:nvSpPr>
          <p:spPr>
            <a:xfrm>
              <a:off x="2855749" y="1493808"/>
              <a:ext cx="230031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b="1" dirty="0">
                  <a:solidFill>
                    <a:schemeClr val="accent2">
                      <a:lumMod val="75000"/>
                    </a:schemeClr>
                  </a:solidFill>
                </a:rPr>
                <a:t>Genotypes adapted to local agro-ecology</a:t>
              </a:r>
            </a:p>
          </p:txBody>
        </p:sp>
        <p:pic>
          <p:nvPicPr>
            <p:cNvPr id="28" name="Picture 27" descr="C:\Users\jrao\Documents\AVCD\County information\Dominion F1s\P1020712.JPG">
              <a:extLst>
                <a:ext uri="{FF2B5EF4-FFF2-40B4-BE49-F238E27FC236}">
                  <a16:creationId xmlns:a16="http://schemas.microsoft.com/office/drawing/2014/main" id="{040B73AD-68B2-484A-F218-D8D3C1F28F40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39" y="1433214"/>
              <a:ext cx="2193107" cy="17365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46A3557A-6D5F-D442-77A2-D2A7C3FFD7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" r="23"/>
          <a:stretch/>
        </p:blipFill>
        <p:spPr>
          <a:xfrm>
            <a:off x="8313072" y="863600"/>
            <a:ext cx="3809077" cy="5975350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04129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14"/>
          <p:cNvSpPr>
            <a:spLocks noChangeArrowheads="1"/>
          </p:cNvSpPr>
          <p:nvPr/>
        </p:nvSpPr>
        <p:spPr bwMode="auto">
          <a:xfrm>
            <a:off x="9694864" y="217488"/>
            <a:ext cx="973137" cy="6858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19047" tIns="9523" rIns="19047" bIns="9523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26635" name="Subtitle 2"/>
          <p:cNvSpPr>
            <a:spLocks/>
          </p:cNvSpPr>
          <p:nvPr/>
        </p:nvSpPr>
        <p:spPr bwMode="auto">
          <a:xfrm>
            <a:off x="2519364" y="6394450"/>
            <a:ext cx="3576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/>
          <a:lstStyle/>
          <a:p>
            <a:pPr marL="0" marR="0" lvl="0" indent="0" algn="ctr" defTabSz="43878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Optima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26636" name="Text Box 17"/>
          <p:cNvSpPr txBox="1">
            <a:spLocks noChangeArrowheads="1"/>
          </p:cNvSpPr>
          <p:nvPr/>
        </p:nvSpPr>
        <p:spPr bwMode="auto">
          <a:xfrm>
            <a:off x="5499101" y="5843588"/>
            <a:ext cx="25447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3" rIns="19047" bIns="9523">
            <a:spAutoFit/>
          </a:bodyPr>
          <a:lstStyle/>
          <a:p>
            <a:pPr marL="0" marR="0" lvl="0" indent="0" algn="l" defTabSz="1905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34" name="Rounded Rectangle 9"/>
          <p:cNvSpPr/>
          <p:nvPr/>
        </p:nvSpPr>
        <p:spPr>
          <a:xfrm>
            <a:off x="4439816" y="2564904"/>
            <a:ext cx="2870200" cy="30114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3825" tIns="123825" rIns="123825" bIns="123825" spcCol="1270"/>
          <a:lstStyle/>
          <a:p>
            <a:pPr marL="285750" marR="0" lvl="1" indent="-285750" algn="l" defTabSz="12890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 descr="F:\Profile\Pictures\Sweden2009\Sweden2009 03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4589" y="2116434"/>
            <a:ext cx="3779912" cy="2928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F:\Profile\Pictures\Sweden2009\Sweden2009 04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7252" y="1061363"/>
            <a:ext cx="3779111" cy="2913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F:\Profile\Pictures\Sweden2009\Sweden2009 0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5731" y="4035600"/>
            <a:ext cx="3780631" cy="280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501753" y="1485106"/>
            <a:ext cx="1965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t>This Animal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32104" y="538143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anose="020B0600070205080204" pitchFamily="34" charset="-128"/>
                <a:cs typeface="Arial" pitchFamily="34" charset="0"/>
              </a:rPr>
              <a:t>This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Arial" pitchFamily="34" charset="0"/>
              </a:rPr>
              <a:t>Environment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1841" y="132775"/>
            <a:ext cx="611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Arial" charset="0"/>
              </a:rPr>
              <a:t>Unfortunately, We want to move</a:t>
            </a:r>
          </a:p>
        </p:txBody>
      </p:sp>
    </p:spTree>
    <p:extLst>
      <p:ext uri="{BB962C8B-B14F-4D97-AF65-F5344CB8AC3E}">
        <p14:creationId xmlns:p14="http://schemas.microsoft.com/office/powerpoint/2010/main" val="385557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14"/>
          <p:cNvSpPr>
            <a:spLocks noChangeArrowheads="1"/>
          </p:cNvSpPr>
          <p:nvPr/>
        </p:nvSpPr>
        <p:spPr bwMode="auto">
          <a:xfrm>
            <a:off x="9694864" y="217488"/>
            <a:ext cx="973137" cy="68580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19047" tIns="9523" rIns="19047" bIns="9523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27659" name="Subtitle 2"/>
          <p:cNvSpPr>
            <a:spLocks/>
          </p:cNvSpPr>
          <p:nvPr/>
        </p:nvSpPr>
        <p:spPr bwMode="auto">
          <a:xfrm>
            <a:off x="2519364" y="6394450"/>
            <a:ext cx="3576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/>
          <a:lstStyle/>
          <a:p>
            <a:pPr marL="0" marR="0" lvl="0" indent="0" algn="ctr" defTabSz="43878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Optima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27660" name="Text Box 17"/>
          <p:cNvSpPr txBox="1">
            <a:spLocks noChangeArrowheads="1"/>
          </p:cNvSpPr>
          <p:nvPr/>
        </p:nvSpPr>
        <p:spPr bwMode="auto">
          <a:xfrm>
            <a:off x="5499101" y="5843588"/>
            <a:ext cx="25447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3" rIns="19047" bIns="9523">
            <a:spAutoFit/>
          </a:bodyPr>
          <a:lstStyle/>
          <a:p>
            <a:pPr marL="0" marR="0" lvl="0" indent="0" algn="l" defTabSz="1905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34" name="Rounded Rectangle 9"/>
          <p:cNvSpPr/>
          <p:nvPr/>
        </p:nvSpPr>
        <p:spPr>
          <a:xfrm>
            <a:off x="4446588" y="2470150"/>
            <a:ext cx="2870200" cy="30114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3825" tIns="123825" rIns="123825" bIns="123825" spcCol="1270"/>
          <a:lstStyle/>
          <a:p>
            <a:pPr marL="285750" marR="0" lvl="1" indent="-285750" algn="l" defTabSz="12890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103438" y="714375"/>
            <a:ext cx="8248650" cy="5638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4013" marR="0" lvl="0" indent="-354013" algn="l" defTabSz="914400" rtl="0" eaLnBrk="1" fontAlgn="auto" latinLnBrk="0" hangingPunct="1">
              <a:lnSpc>
                <a:spcPct val="100000"/>
              </a:lnSpc>
              <a:spcBef>
                <a:spcPct val="700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Arial" charset="0"/>
            </a:endParaRPr>
          </a:p>
        </p:txBody>
      </p:sp>
      <p:pic>
        <p:nvPicPr>
          <p:cNvPr id="18" name="Picture 17" descr="C:\Users\jojango\Desktop\Pictures-Daniel\Kenya-Rift valley\DSC0044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654" y="958931"/>
            <a:ext cx="3949098" cy="293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C:\Users\jojango\Desktop\Pictures-Daniel\Kenya-Rift valley\DSC0035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654" y="3894550"/>
            <a:ext cx="3978346" cy="2973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C:\Users\jojango\Desktop\Pictures-Daniel\Kenya-Rift valley\DSC00457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0491" y="1648820"/>
            <a:ext cx="3876040" cy="3257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918371" y="1124744"/>
            <a:ext cx="1348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Arial" pitchFamily="34" charset="0"/>
              </a:rPr>
              <a:t>Animal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16789" y="347148"/>
            <a:ext cx="23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Arial" pitchFamily="34" charset="0"/>
              </a:rPr>
              <a:t>Environment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2941140" y="130732"/>
            <a:ext cx="1953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Arial" charset="0"/>
              </a:rPr>
              <a:t>To this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42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2534" y="227013"/>
            <a:ext cx="8553786" cy="67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defTabSz="914400"/>
            <a:r>
              <a:rPr lang="en-US" altLang="en-KE" b="1" dirty="0">
                <a:solidFill>
                  <a:srgbClr val="712C3D"/>
                </a:solidFill>
              </a:rPr>
              <a:t>Conceptual framework of the ADGG data platform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06DC27-14AC-40FE-93F5-068A974D73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4097" y="-2222"/>
            <a:ext cx="2617903" cy="196437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2DF7402-356D-4CBA-8904-6BFB63F83165}"/>
              </a:ext>
            </a:extLst>
          </p:cNvPr>
          <p:cNvGrpSpPr/>
          <p:nvPr/>
        </p:nvGrpSpPr>
        <p:grpSpPr>
          <a:xfrm>
            <a:off x="836991" y="1273562"/>
            <a:ext cx="8699939" cy="4830993"/>
            <a:chOff x="483180" y="121062"/>
            <a:chExt cx="11599919" cy="644132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5C8C0E-3F9D-4660-96D4-F099680A4E7E}"/>
                </a:ext>
              </a:extLst>
            </p:cNvPr>
            <p:cNvGrpSpPr/>
            <p:nvPr/>
          </p:nvGrpSpPr>
          <p:grpSpPr>
            <a:xfrm>
              <a:off x="5182617" y="2647404"/>
              <a:ext cx="2343707" cy="2888798"/>
              <a:chOff x="4358934" y="1430842"/>
              <a:chExt cx="2760957" cy="3416366"/>
            </a:xfrm>
          </p:grpSpPr>
          <p:sp>
            <p:nvSpPr>
              <p:cNvPr id="65" name="Flowchart: Magnetic Disk 64">
                <a:extLst>
                  <a:ext uri="{FF2B5EF4-FFF2-40B4-BE49-F238E27FC236}">
                    <a16:creationId xmlns:a16="http://schemas.microsoft.com/office/drawing/2014/main" id="{143F50DB-A884-4F19-955B-36056F6BB944}"/>
                  </a:ext>
                </a:extLst>
              </p:cNvPr>
              <p:cNvSpPr/>
              <p:nvPr/>
            </p:nvSpPr>
            <p:spPr>
              <a:xfrm>
                <a:off x="4358936" y="4048217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Country Data platforms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lowchart: Magnetic Disk 65">
                <a:extLst>
                  <a:ext uri="{FF2B5EF4-FFF2-40B4-BE49-F238E27FC236}">
                    <a16:creationId xmlns:a16="http://schemas.microsoft.com/office/drawing/2014/main" id="{1D67F9A9-4A81-40DF-8190-97BAA1DC4F45}"/>
                  </a:ext>
                </a:extLst>
              </p:cNvPr>
              <p:cNvSpPr/>
              <p:nvPr/>
            </p:nvSpPr>
            <p:spPr>
              <a:xfrm>
                <a:off x="4358936" y="3401626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Extraction</a:t>
                </a:r>
              </a:p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lowchart: Magnetic Disk 66">
                <a:extLst>
                  <a:ext uri="{FF2B5EF4-FFF2-40B4-BE49-F238E27FC236}">
                    <a16:creationId xmlns:a16="http://schemas.microsoft.com/office/drawing/2014/main" id="{3315F6DD-BEC7-4D4D-AE3D-F9DE446C8977}"/>
                  </a:ext>
                </a:extLst>
              </p:cNvPr>
              <p:cNvSpPr/>
              <p:nvPr/>
            </p:nvSpPr>
            <p:spPr>
              <a:xfrm>
                <a:off x="4358935" y="2755035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API Management</a:t>
                </a:r>
              </a:p>
            </p:txBody>
          </p:sp>
          <p:sp>
            <p:nvSpPr>
              <p:cNvPr id="68" name="Flowchart: Magnetic Disk 67">
                <a:extLst>
                  <a:ext uri="{FF2B5EF4-FFF2-40B4-BE49-F238E27FC236}">
                    <a16:creationId xmlns:a16="http://schemas.microsoft.com/office/drawing/2014/main" id="{063A5B0C-AF53-4B21-B28A-91E198C2CB58}"/>
                  </a:ext>
                </a:extLst>
              </p:cNvPr>
              <p:cNvSpPr/>
              <p:nvPr/>
            </p:nvSpPr>
            <p:spPr>
              <a:xfrm>
                <a:off x="4358934" y="2108444"/>
                <a:ext cx="2760955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System Administration</a:t>
                </a:r>
              </a:p>
            </p:txBody>
          </p:sp>
          <p:sp>
            <p:nvSpPr>
              <p:cNvPr id="69" name="Flowchart: Magnetic Disk 68">
                <a:extLst>
                  <a:ext uri="{FF2B5EF4-FFF2-40B4-BE49-F238E27FC236}">
                    <a16:creationId xmlns:a16="http://schemas.microsoft.com/office/drawing/2014/main" id="{5C26E10D-A378-49FC-B7DE-7152F385093E}"/>
                  </a:ext>
                </a:extLst>
              </p:cNvPr>
              <p:cNvSpPr/>
              <p:nvPr/>
            </p:nvSpPr>
            <p:spPr>
              <a:xfrm>
                <a:off x="4358934" y="1430842"/>
                <a:ext cx="2760954" cy="798991"/>
              </a:xfrm>
              <a:prstGeom prst="flowChartMagneticDisk">
                <a:avLst/>
              </a:prstGeom>
              <a:solidFill>
                <a:schemeClr val="bg1"/>
              </a:solidFill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Data Validation</a:t>
                </a:r>
              </a:p>
            </p:txBody>
          </p:sp>
        </p:grpSp>
        <p:sp>
          <p:nvSpPr>
            <p:cNvPr id="12" name="Flowchart: Predefined Process 11">
              <a:extLst>
                <a:ext uri="{FF2B5EF4-FFF2-40B4-BE49-F238E27FC236}">
                  <a16:creationId xmlns:a16="http://schemas.microsoft.com/office/drawing/2014/main" id="{C446FE88-7E1B-46AE-9C80-474630EB1812}"/>
                </a:ext>
              </a:extLst>
            </p:cNvPr>
            <p:cNvSpPr/>
            <p:nvPr/>
          </p:nvSpPr>
          <p:spPr>
            <a:xfrm>
              <a:off x="5266933" y="121062"/>
              <a:ext cx="2100235" cy="10722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User management</a:t>
              </a:r>
            </a:p>
          </p:txBody>
        </p:sp>
        <p:sp>
          <p:nvSpPr>
            <p:cNvPr id="13" name="Flowchart: Predefined Process 12">
              <a:extLst>
                <a:ext uri="{FF2B5EF4-FFF2-40B4-BE49-F238E27FC236}">
                  <a16:creationId xmlns:a16="http://schemas.microsoft.com/office/drawing/2014/main" id="{63CD3C1F-4DBC-49C0-81B8-124A0F7161D8}"/>
                </a:ext>
              </a:extLst>
            </p:cNvPr>
            <p:cNvSpPr/>
            <p:nvPr/>
          </p:nvSpPr>
          <p:spPr>
            <a:xfrm>
              <a:off x="10270574" y="774709"/>
              <a:ext cx="1812525" cy="1072203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Analytics</a:t>
              </a:r>
            </a:p>
          </p:txBody>
        </p:sp>
        <p:sp>
          <p:nvSpPr>
            <p:cNvPr id="14" name="Flowchart: Predefined Process 13">
              <a:extLst>
                <a:ext uri="{FF2B5EF4-FFF2-40B4-BE49-F238E27FC236}">
                  <a16:creationId xmlns:a16="http://schemas.microsoft.com/office/drawing/2014/main" id="{35C3F62F-3C10-4AB4-B016-20986098AD7A}"/>
                </a:ext>
              </a:extLst>
            </p:cNvPr>
            <p:cNvSpPr/>
            <p:nvPr/>
          </p:nvSpPr>
          <p:spPr>
            <a:xfrm>
              <a:off x="10126714" y="4770795"/>
              <a:ext cx="1917575" cy="117342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Other Database integration</a:t>
              </a:r>
            </a:p>
          </p:txBody>
        </p:sp>
        <p:sp>
          <p:nvSpPr>
            <p:cNvPr id="15" name="Flowchart: Predefined Process 14">
              <a:extLst>
                <a:ext uri="{FF2B5EF4-FFF2-40B4-BE49-F238E27FC236}">
                  <a16:creationId xmlns:a16="http://schemas.microsoft.com/office/drawing/2014/main" id="{7CB413F7-8FD0-4E27-8A2F-775B087B53A0}"/>
                </a:ext>
              </a:extLst>
            </p:cNvPr>
            <p:cNvSpPr/>
            <p:nvPr/>
          </p:nvSpPr>
          <p:spPr>
            <a:xfrm>
              <a:off x="654450" y="4989460"/>
              <a:ext cx="2074699" cy="1256804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feedback systems</a:t>
              </a:r>
            </a:p>
          </p:txBody>
        </p:sp>
        <p:sp>
          <p:nvSpPr>
            <p:cNvPr id="16" name="Flowchart: Predefined Process 15">
              <a:extLst>
                <a:ext uri="{FF2B5EF4-FFF2-40B4-BE49-F238E27FC236}">
                  <a16:creationId xmlns:a16="http://schemas.microsoft.com/office/drawing/2014/main" id="{CC5DC343-FD40-4EFE-841E-438D9816055C}"/>
                </a:ext>
              </a:extLst>
            </p:cNvPr>
            <p:cNvSpPr/>
            <p:nvPr/>
          </p:nvSpPr>
          <p:spPr>
            <a:xfrm>
              <a:off x="3305798" y="4330211"/>
              <a:ext cx="975060" cy="54897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7" name="Flowchart: Predefined Process 16">
              <a:extLst>
                <a:ext uri="{FF2B5EF4-FFF2-40B4-BE49-F238E27FC236}">
                  <a16:creationId xmlns:a16="http://schemas.microsoft.com/office/drawing/2014/main" id="{0F833379-DB92-4E46-B2D1-A998016F7060}"/>
                </a:ext>
              </a:extLst>
            </p:cNvPr>
            <p:cNvSpPr/>
            <p:nvPr/>
          </p:nvSpPr>
          <p:spPr>
            <a:xfrm>
              <a:off x="3314147" y="3307427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18" name="Arrow: Up-Down 17">
              <a:extLst>
                <a:ext uri="{FF2B5EF4-FFF2-40B4-BE49-F238E27FC236}">
                  <a16:creationId xmlns:a16="http://schemas.microsoft.com/office/drawing/2014/main" id="{DB86DDCB-DBF7-44C6-9D50-E51C9F7405E1}"/>
                </a:ext>
              </a:extLst>
            </p:cNvPr>
            <p:cNvSpPr/>
            <p:nvPr/>
          </p:nvSpPr>
          <p:spPr>
            <a:xfrm>
              <a:off x="6280796" y="1970758"/>
              <a:ext cx="218646" cy="649302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Arrow: Up-Down 18">
              <a:extLst>
                <a:ext uri="{FF2B5EF4-FFF2-40B4-BE49-F238E27FC236}">
                  <a16:creationId xmlns:a16="http://schemas.microsoft.com/office/drawing/2014/main" id="{FA2BEC44-0578-467C-A0F2-3EBBD0819BC8}"/>
                </a:ext>
              </a:extLst>
            </p:cNvPr>
            <p:cNvSpPr/>
            <p:nvPr/>
          </p:nvSpPr>
          <p:spPr>
            <a:xfrm rot="15204007">
              <a:off x="4582469" y="3006562"/>
              <a:ext cx="255032" cy="802618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rrow: Up-Down 19">
              <a:extLst>
                <a:ext uri="{FF2B5EF4-FFF2-40B4-BE49-F238E27FC236}">
                  <a16:creationId xmlns:a16="http://schemas.microsoft.com/office/drawing/2014/main" id="{E2D4ABCC-1AA1-45BD-BA8F-3A4F360563D1}"/>
                </a:ext>
              </a:extLst>
            </p:cNvPr>
            <p:cNvSpPr/>
            <p:nvPr/>
          </p:nvSpPr>
          <p:spPr>
            <a:xfrm rot="15984176">
              <a:off x="4611150" y="4236248"/>
              <a:ext cx="249587" cy="775977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rrow: Up-Down 20">
              <a:extLst>
                <a:ext uri="{FF2B5EF4-FFF2-40B4-BE49-F238E27FC236}">
                  <a16:creationId xmlns:a16="http://schemas.microsoft.com/office/drawing/2014/main" id="{8A18AA70-F9F3-40E7-BA9B-AB71DEE6DAFF}"/>
                </a:ext>
              </a:extLst>
            </p:cNvPr>
            <p:cNvSpPr/>
            <p:nvPr/>
          </p:nvSpPr>
          <p:spPr>
            <a:xfrm rot="5695903">
              <a:off x="8022868" y="4134887"/>
              <a:ext cx="294032" cy="94650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Arrow: Up-Down 21">
              <a:extLst>
                <a:ext uri="{FF2B5EF4-FFF2-40B4-BE49-F238E27FC236}">
                  <a16:creationId xmlns:a16="http://schemas.microsoft.com/office/drawing/2014/main" id="{D4094DEF-3A49-455A-A576-4936871E6CF4}"/>
                </a:ext>
              </a:extLst>
            </p:cNvPr>
            <p:cNvSpPr/>
            <p:nvPr/>
          </p:nvSpPr>
          <p:spPr>
            <a:xfrm rot="4578514">
              <a:off x="8008232" y="2518545"/>
              <a:ext cx="281933" cy="885339"/>
            </a:xfrm>
            <a:prstGeom prst="up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B870230-EC43-4B1B-A351-2A59D910FD36}"/>
                </a:ext>
              </a:extLst>
            </p:cNvPr>
            <p:cNvSpPr/>
            <p:nvPr/>
          </p:nvSpPr>
          <p:spPr>
            <a:xfrm>
              <a:off x="483180" y="166417"/>
              <a:ext cx="2179762" cy="2769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A7EEF0-D432-4786-BCE6-DEB5C2E6DC8C}"/>
                </a:ext>
              </a:extLst>
            </p:cNvPr>
            <p:cNvGrpSpPr/>
            <p:nvPr/>
          </p:nvGrpSpPr>
          <p:grpSpPr>
            <a:xfrm>
              <a:off x="634081" y="319774"/>
              <a:ext cx="1965279" cy="2353086"/>
              <a:chOff x="1103506" y="242108"/>
              <a:chExt cx="1832379" cy="1045288"/>
            </a:xfrm>
          </p:grpSpPr>
          <p:sp>
            <p:nvSpPr>
              <p:cNvPr id="62" name="Flowchart: Predefined Process 61">
                <a:extLst>
                  <a:ext uri="{FF2B5EF4-FFF2-40B4-BE49-F238E27FC236}">
                    <a16:creationId xmlns:a16="http://schemas.microsoft.com/office/drawing/2014/main" id="{28D0E7BD-719D-47C7-A3B3-B9AFD43C33BE}"/>
                  </a:ext>
                </a:extLst>
              </p:cNvPr>
              <p:cNvSpPr/>
              <p:nvPr/>
            </p:nvSpPr>
            <p:spPr>
              <a:xfrm>
                <a:off x="1109635" y="600344"/>
                <a:ext cx="177667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Mobile applications</a:t>
                </a:r>
              </a:p>
            </p:txBody>
          </p:sp>
          <p:sp>
            <p:nvSpPr>
              <p:cNvPr id="63" name="Flowchart: Predefined Process 62">
                <a:extLst>
                  <a:ext uri="{FF2B5EF4-FFF2-40B4-BE49-F238E27FC236}">
                    <a16:creationId xmlns:a16="http://schemas.microsoft.com/office/drawing/2014/main" id="{EB136EF4-EBE5-46D7-BBE3-26445C31AA14}"/>
                  </a:ext>
                </a:extLst>
              </p:cNvPr>
              <p:cNvSpPr/>
              <p:nvPr/>
            </p:nvSpPr>
            <p:spPr>
              <a:xfrm>
                <a:off x="1103506" y="1053368"/>
                <a:ext cx="1750964" cy="234028"/>
              </a:xfrm>
              <a:prstGeom prst="flowChartPredefinedProcess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Web applications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903A9A6-A46D-444A-BA26-6DA7DA828B9E}"/>
                  </a:ext>
                </a:extLst>
              </p:cNvPr>
              <p:cNvSpPr/>
              <p:nvPr/>
            </p:nvSpPr>
            <p:spPr>
              <a:xfrm>
                <a:off x="1115934" y="242108"/>
                <a:ext cx="1819951" cy="235981"/>
              </a:xfrm>
              <a:prstGeom prst="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Farm Data Capture</a:t>
                </a:r>
              </a:p>
            </p:txBody>
          </p:sp>
        </p:grpSp>
        <p:sp>
          <p:nvSpPr>
            <p:cNvPr id="25" name="Arrow: Left-Up 24">
              <a:extLst>
                <a:ext uri="{FF2B5EF4-FFF2-40B4-BE49-F238E27FC236}">
                  <a16:creationId xmlns:a16="http://schemas.microsoft.com/office/drawing/2014/main" id="{C65E02BD-3E78-4DBB-8838-8C64563A23B9}"/>
                </a:ext>
              </a:extLst>
            </p:cNvPr>
            <p:cNvSpPr/>
            <p:nvPr/>
          </p:nvSpPr>
          <p:spPr>
            <a:xfrm rot="5400000">
              <a:off x="1925680" y="2370222"/>
              <a:ext cx="698763" cy="1902173"/>
            </a:xfrm>
            <a:prstGeom prst="leftUpArrow">
              <a:avLst>
                <a:gd name="adj1" fmla="val 15765"/>
                <a:gd name="adj2" fmla="val 11960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Arrow: Left-Up 25">
              <a:extLst>
                <a:ext uri="{FF2B5EF4-FFF2-40B4-BE49-F238E27FC236}">
                  <a16:creationId xmlns:a16="http://schemas.microsoft.com/office/drawing/2014/main" id="{E8CED72C-0D62-4178-BDDC-014C2EA2A1D1}"/>
                </a:ext>
              </a:extLst>
            </p:cNvPr>
            <p:cNvSpPr/>
            <p:nvPr/>
          </p:nvSpPr>
          <p:spPr>
            <a:xfrm>
              <a:off x="2714229" y="4874614"/>
              <a:ext cx="1171468" cy="891655"/>
            </a:xfrm>
            <a:prstGeom prst="leftUpArrow">
              <a:avLst>
                <a:gd name="adj1" fmla="val 12539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Arrow: Left-Up 26">
              <a:extLst>
                <a:ext uri="{FF2B5EF4-FFF2-40B4-BE49-F238E27FC236}">
                  <a16:creationId xmlns:a16="http://schemas.microsoft.com/office/drawing/2014/main" id="{60838CC3-2FF3-4828-9215-B2EE8BDF6508}"/>
                </a:ext>
              </a:extLst>
            </p:cNvPr>
            <p:cNvSpPr/>
            <p:nvPr/>
          </p:nvSpPr>
          <p:spPr>
            <a:xfrm rot="5400000">
              <a:off x="9177831" y="4712741"/>
              <a:ext cx="782435" cy="1115323"/>
            </a:xfrm>
            <a:prstGeom prst="leftUpArrow">
              <a:avLst>
                <a:gd name="adj1" fmla="val 13225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Arrow: Left-Up 27">
              <a:extLst>
                <a:ext uri="{FF2B5EF4-FFF2-40B4-BE49-F238E27FC236}">
                  <a16:creationId xmlns:a16="http://schemas.microsoft.com/office/drawing/2014/main" id="{39E82BD8-ADA1-483E-B7EF-4A0CBA6795FC}"/>
                </a:ext>
              </a:extLst>
            </p:cNvPr>
            <p:cNvSpPr/>
            <p:nvPr/>
          </p:nvSpPr>
          <p:spPr>
            <a:xfrm rot="10800000">
              <a:off x="8928212" y="1270972"/>
              <a:ext cx="1342361" cy="1212420"/>
            </a:xfrm>
            <a:prstGeom prst="leftUpArrow">
              <a:avLst>
                <a:gd name="adj1" fmla="val 11577"/>
                <a:gd name="adj2" fmla="val 10597"/>
                <a:gd name="adj3" fmla="val 10063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row: Up-Down 28">
              <a:extLst>
                <a:ext uri="{FF2B5EF4-FFF2-40B4-BE49-F238E27FC236}">
                  <a16:creationId xmlns:a16="http://schemas.microsoft.com/office/drawing/2014/main" id="{983ECF49-3052-4019-8C5D-7A692646A9CE}"/>
                </a:ext>
              </a:extLst>
            </p:cNvPr>
            <p:cNvSpPr/>
            <p:nvPr/>
          </p:nvSpPr>
          <p:spPr>
            <a:xfrm>
              <a:off x="6233584" y="1191959"/>
              <a:ext cx="147317" cy="274677"/>
            </a:xfrm>
            <a:prstGeom prst="upDownArrow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08ACD6D-B8FC-40FF-86F8-B18ED4A89FD8}"/>
                </a:ext>
              </a:extLst>
            </p:cNvPr>
            <p:cNvGrpSpPr/>
            <p:nvPr/>
          </p:nvGrpSpPr>
          <p:grpSpPr>
            <a:xfrm>
              <a:off x="2656126" y="219389"/>
              <a:ext cx="2107051" cy="824768"/>
              <a:chOff x="2865847" y="233343"/>
              <a:chExt cx="2107051" cy="824768"/>
            </a:xfrm>
          </p:grpSpPr>
          <p:sp>
            <p:nvSpPr>
              <p:cNvPr id="59" name="Flowchart: Predefined Process 58">
                <a:extLst>
                  <a:ext uri="{FF2B5EF4-FFF2-40B4-BE49-F238E27FC236}">
                    <a16:creationId xmlns:a16="http://schemas.microsoft.com/office/drawing/2014/main" id="{B536FCD6-3774-41BB-BEDF-BF124960E333}"/>
                  </a:ext>
                </a:extLst>
              </p:cNvPr>
              <p:cNvSpPr/>
              <p:nvPr/>
            </p:nvSpPr>
            <p:spPr>
              <a:xfrm>
                <a:off x="2872663" y="233343"/>
                <a:ext cx="2100235" cy="252839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Individual farmers</a:t>
                </a:r>
              </a:p>
            </p:txBody>
          </p:sp>
          <p:sp>
            <p:nvSpPr>
              <p:cNvPr id="60" name="Flowchart: Predefined Process 59">
                <a:extLst>
                  <a:ext uri="{FF2B5EF4-FFF2-40B4-BE49-F238E27FC236}">
                    <a16:creationId xmlns:a16="http://schemas.microsoft.com/office/drawing/2014/main" id="{5CF3430F-ECC6-4335-9883-CE418D0FD4B3}"/>
                  </a:ext>
                </a:extLst>
              </p:cNvPr>
              <p:cNvSpPr/>
              <p:nvPr/>
            </p:nvSpPr>
            <p:spPr>
              <a:xfrm>
                <a:off x="2865847" y="527752"/>
                <a:ext cx="2100235" cy="252839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Extension personnel</a:t>
                </a:r>
              </a:p>
            </p:txBody>
          </p:sp>
          <p:sp>
            <p:nvSpPr>
              <p:cNvPr id="61" name="Flowchart: Predefined Process 60">
                <a:extLst>
                  <a:ext uri="{FF2B5EF4-FFF2-40B4-BE49-F238E27FC236}">
                    <a16:creationId xmlns:a16="http://schemas.microsoft.com/office/drawing/2014/main" id="{E4BC6FDE-1F46-467C-AC6D-C2389D8A4854}"/>
                  </a:ext>
                </a:extLst>
              </p:cNvPr>
              <p:cNvSpPr/>
              <p:nvPr/>
            </p:nvSpPr>
            <p:spPr>
              <a:xfrm>
                <a:off x="2865847" y="819595"/>
                <a:ext cx="2100235" cy="238516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Service providers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6772E80-6DF3-4A45-B498-428DC7756AF4}"/>
                </a:ext>
              </a:extLst>
            </p:cNvPr>
            <p:cNvGrpSpPr/>
            <p:nvPr/>
          </p:nvGrpSpPr>
          <p:grpSpPr>
            <a:xfrm>
              <a:off x="7367167" y="208051"/>
              <a:ext cx="2282370" cy="814783"/>
              <a:chOff x="7423933" y="207564"/>
              <a:chExt cx="2282370" cy="814783"/>
            </a:xfrm>
          </p:grpSpPr>
          <p:sp>
            <p:nvSpPr>
              <p:cNvPr id="56" name="Flowchart: Predefined Process 55">
                <a:extLst>
                  <a:ext uri="{FF2B5EF4-FFF2-40B4-BE49-F238E27FC236}">
                    <a16:creationId xmlns:a16="http://schemas.microsoft.com/office/drawing/2014/main" id="{09F275D3-ED0C-4F08-B4AE-E62BF13269C4}"/>
                  </a:ext>
                </a:extLst>
              </p:cNvPr>
              <p:cNvSpPr/>
              <p:nvPr/>
            </p:nvSpPr>
            <p:spPr>
              <a:xfrm>
                <a:off x="7423935" y="207564"/>
                <a:ext cx="2282368" cy="249537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National governments</a:t>
                </a:r>
              </a:p>
            </p:txBody>
          </p:sp>
          <p:sp>
            <p:nvSpPr>
              <p:cNvPr id="57" name="Flowchart: Predefined Process 56">
                <a:extLst>
                  <a:ext uri="{FF2B5EF4-FFF2-40B4-BE49-F238E27FC236}">
                    <a16:creationId xmlns:a16="http://schemas.microsoft.com/office/drawing/2014/main" id="{2CF4B9D8-0D1C-4AF4-84D4-D73C3AB9B0AE}"/>
                  </a:ext>
                </a:extLst>
              </p:cNvPr>
              <p:cNvSpPr/>
              <p:nvPr/>
            </p:nvSpPr>
            <p:spPr>
              <a:xfrm>
                <a:off x="7423933" y="497384"/>
                <a:ext cx="2282369" cy="219713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Livestock stakeholders</a:t>
                </a:r>
              </a:p>
            </p:txBody>
          </p:sp>
          <p:sp>
            <p:nvSpPr>
              <p:cNvPr id="58" name="Flowchart: Predefined Process 57">
                <a:extLst>
                  <a:ext uri="{FF2B5EF4-FFF2-40B4-BE49-F238E27FC236}">
                    <a16:creationId xmlns:a16="http://schemas.microsoft.com/office/drawing/2014/main" id="{F76C8B77-8355-4F0A-948D-5111615FFE39}"/>
                  </a:ext>
                </a:extLst>
              </p:cNvPr>
              <p:cNvSpPr/>
              <p:nvPr/>
            </p:nvSpPr>
            <p:spPr>
              <a:xfrm>
                <a:off x="7423934" y="779479"/>
                <a:ext cx="2282367" cy="242868"/>
              </a:xfrm>
              <a:prstGeom prst="flowChartPredefined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Big Data systems</a:t>
                </a:r>
              </a:p>
            </p:txBody>
          </p:sp>
        </p:grpSp>
        <p:sp>
          <p:nvSpPr>
            <p:cNvPr id="32" name="Flowchart: Predefined Process 31">
              <a:extLst>
                <a:ext uri="{FF2B5EF4-FFF2-40B4-BE49-F238E27FC236}">
                  <a16:creationId xmlns:a16="http://schemas.microsoft.com/office/drawing/2014/main" id="{86177503-786C-421F-BA7C-46E12AEBE54D}"/>
                </a:ext>
              </a:extLst>
            </p:cNvPr>
            <p:cNvSpPr/>
            <p:nvPr/>
          </p:nvSpPr>
          <p:spPr>
            <a:xfrm>
              <a:off x="5864355" y="1422678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3" name="Flowchart: Predefined Process 32">
              <a:extLst>
                <a:ext uri="{FF2B5EF4-FFF2-40B4-BE49-F238E27FC236}">
                  <a16:creationId xmlns:a16="http://schemas.microsoft.com/office/drawing/2014/main" id="{AC8AE9EF-7F79-4C1B-B8ED-103FB0A52D07}"/>
                </a:ext>
              </a:extLst>
            </p:cNvPr>
            <p:cNvSpPr/>
            <p:nvPr/>
          </p:nvSpPr>
          <p:spPr>
            <a:xfrm>
              <a:off x="8695188" y="2523673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4" name="Flowchart: Predefined Process 33">
              <a:extLst>
                <a:ext uri="{FF2B5EF4-FFF2-40B4-BE49-F238E27FC236}">
                  <a16:creationId xmlns:a16="http://schemas.microsoft.com/office/drawing/2014/main" id="{E4DE82DD-F5F4-4BD4-ACB3-D99B073630FE}"/>
                </a:ext>
              </a:extLst>
            </p:cNvPr>
            <p:cNvSpPr/>
            <p:nvPr/>
          </p:nvSpPr>
          <p:spPr>
            <a:xfrm>
              <a:off x="8744706" y="4296589"/>
              <a:ext cx="954349" cy="520215"/>
            </a:xfrm>
            <a:prstGeom prst="flowChartPredefinedProcess">
              <a:avLst/>
            </a:prstGeom>
            <a:solidFill>
              <a:srgbClr val="7030A0">
                <a:alpha val="44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172CC1B-6A16-4BD3-AF4D-15CD2EE3C12D}"/>
                </a:ext>
              </a:extLst>
            </p:cNvPr>
            <p:cNvSpPr/>
            <p:nvPr/>
          </p:nvSpPr>
          <p:spPr>
            <a:xfrm>
              <a:off x="5182617" y="5614262"/>
              <a:ext cx="2343704" cy="479248"/>
            </a:xfrm>
            <a:prstGeom prst="rect">
              <a:avLst/>
            </a:prstGeom>
            <a:solidFill>
              <a:srgbClr val="7030A0">
                <a:alpha val="50000"/>
              </a:srgbClr>
            </a:solidFill>
            <a:ln w="349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7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PLATFORM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54504A-7937-4EF4-A8E4-D5A8AEEEF79E}"/>
                </a:ext>
              </a:extLst>
            </p:cNvPr>
            <p:cNvGrpSpPr/>
            <p:nvPr/>
          </p:nvGrpSpPr>
          <p:grpSpPr>
            <a:xfrm>
              <a:off x="9534472" y="5853615"/>
              <a:ext cx="1472202" cy="708770"/>
              <a:chOff x="2413495" y="1301067"/>
              <a:chExt cx="1472202" cy="708770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53" name="Flowchart: Predefined Process 52">
                <a:extLst>
                  <a:ext uri="{FF2B5EF4-FFF2-40B4-BE49-F238E27FC236}">
                    <a16:creationId xmlns:a16="http://schemas.microsoft.com/office/drawing/2014/main" id="{F6DBF539-F015-4B7A-A609-69BB3CD89087}"/>
                  </a:ext>
                </a:extLst>
              </p:cNvPr>
              <p:cNvSpPr/>
              <p:nvPr/>
            </p:nvSpPr>
            <p:spPr>
              <a:xfrm>
                <a:off x="2413495" y="1301067"/>
                <a:ext cx="1472202" cy="218441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KLBA, AVCD</a:t>
                </a:r>
              </a:p>
            </p:txBody>
          </p:sp>
          <p:sp>
            <p:nvSpPr>
              <p:cNvPr id="54" name="Flowchart: Predefined Process 53">
                <a:extLst>
                  <a:ext uri="{FF2B5EF4-FFF2-40B4-BE49-F238E27FC236}">
                    <a16:creationId xmlns:a16="http://schemas.microsoft.com/office/drawing/2014/main" id="{6B4AC326-221C-49FE-BCBB-DC94A0D2802F}"/>
                  </a:ext>
                </a:extLst>
              </p:cNvPr>
              <p:cNvSpPr/>
              <p:nvPr/>
            </p:nvSpPr>
            <p:spPr>
              <a:xfrm>
                <a:off x="2413495" y="1547293"/>
                <a:ext cx="1472202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55" name="Flowchart: Predefined Process 54">
                <a:extLst>
                  <a:ext uri="{FF2B5EF4-FFF2-40B4-BE49-F238E27FC236}">
                    <a16:creationId xmlns:a16="http://schemas.microsoft.com/office/drawing/2014/main" id="{2662C921-A9EC-42FC-BF91-4A4D7C942895}"/>
                  </a:ext>
                </a:extLst>
              </p:cNvPr>
              <p:cNvSpPr/>
              <p:nvPr/>
            </p:nvSpPr>
            <p:spPr>
              <a:xfrm>
                <a:off x="2413495" y="1791395"/>
                <a:ext cx="1472202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Cooperatives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616A581-62F3-4EB4-966F-D883A784772A}"/>
                </a:ext>
              </a:extLst>
            </p:cNvPr>
            <p:cNvGrpSpPr/>
            <p:nvPr/>
          </p:nvGrpSpPr>
          <p:grpSpPr>
            <a:xfrm>
              <a:off x="2379822" y="2239139"/>
              <a:ext cx="1672007" cy="732523"/>
              <a:chOff x="2379822" y="2239139"/>
              <a:chExt cx="1672007" cy="732523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50" name="Flowchart: Predefined Process 49">
                <a:extLst>
                  <a:ext uri="{FF2B5EF4-FFF2-40B4-BE49-F238E27FC236}">
                    <a16:creationId xmlns:a16="http://schemas.microsoft.com/office/drawing/2014/main" id="{50F371E8-3C4A-4E1E-8C39-670A8A54F591}"/>
                  </a:ext>
                </a:extLst>
              </p:cNvPr>
              <p:cNvSpPr/>
              <p:nvPr/>
            </p:nvSpPr>
            <p:spPr>
              <a:xfrm>
                <a:off x="2379823" y="2239139"/>
                <a:ext cx="1672002" cy="229953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 LSF</a:t>
                </a:r>
              </a:p>
            </p:txBody>
          </p:sp>
          <p:sp>
            <p:nvSpPr>
              <p:cNvPr id="51" name="Flowchart: Predefined Process 50">
                <a:extLst>
                  <a:ext uri="{FF2B5EF4-FFF2-40B4-BE49-F238E27FC236}">
                    <a16:creationId xmlns:a16="http://schemas.microsoft.com/office/drawing/2014/main" id="{D714487F-F8D4-44A0-AF60-1D9F3FD5A05D}"/>
                  </a:ext>
                </a:extLst>
              </p:cNvPr>
              <p:cNvSpPr/>
              <p:nvPr/>
            </p:nvSpPr>
            <p:spPr>
              <a:xfrm>
                <a:off x="2379822" y="2485366"/>
                <a:ext cx="1672007" cy="227545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52" name="Flowchart: Predefined Process 51">
                <a:extLst>
                  <a:ext uri="{FF2B5EF4-FFF2-40B4-BE49-F238E27FC236}">
                    <a16:creationId xmlns:a16="http://schemas.microsoft.com/office/drawing/2014/main" id="{0217E681-0000-4C61-AC6F-8F31201F1435}"/>
                  </a:ext>
                </a:extLst>
              </p:cNvPr>
              <p:cNvSpPr/>
              <p:nvPr/>
            </p:nvSpPr>
            <p:spPr>
              <a:xfrm>
                <a:off x="2379823" y="2738209"/>
                <a:ext cx="1672002" cy="233453"/>
              </a:xfrm>
              <a:prstGeom prst="flowChartPredefinedProcess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Interherd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6C4C180-E951-4DE3-835A-39C951DDDFE2}"/>
                </a:ext>
              </a:extLst>
            </p:cNvPr>
            <p:cNvGrpSpPr/>
            <p:nvPr/>
          </p:nvGrpSpPr>
          <p:grpSpPr>
            <a:xfrm>
              <a:off x="2553867" y="5797869"/>
              <a:ext cx="1472201" cy="708407"/>
              <a:chOff x="2389881" y="2239139"/>
              <a:chExt cx="1472201" cy="708407"/>
            </a:xfrm>
            <a:gradFill flip="none" rotWithShape="1">
              <a:gsLst>
                <a:gs pos="0">
                  <a:srgbClr val="97DCFF">
                    <a:tint val="66000"/>
                    <a:satMod val="160000"/>
                  </a:srgbClr>
                </a:gs>
                <a:gs pos="50000">
                  <a:srgbClr val="97DCFF">
                    <a:tint val="44500"/>
                    <a:satMod val="160000"/>
                  </a:srgbClr>
                </a:gs>
                <a:gs pos="100000">
                  <a:srgbClr val="97DCFF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</p:grpSpPr>
          <p:sp>
            <p:nvSpPr>
              <p:cNvPr id="47" name="Flowchart: Predefined Process 46">
                <a:extLst>
                  <a:ext uri="{FF2B5EF4-FFF2-40B4-BE49-F238E27FC236}">
                    <a16:creationId xmlns:a16="http://schemas.microsoft.com/office/drawing/2014/main" id="{5D78A280-D225-4972-96BD-F8BC7A452E2F}"/>
                  </a:ext>
                </a:extLst>
              </p:cNvPr>
              <p:cNvSpPr/>
              <p:nvPr/>
            </p:nvSpPr>
            <p:spPr>
              <a:xfrm>
                <a:off x="2389881" y="2239139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 </a:t>
                </a:r>
              </a:p>
            </p:txBody>
          </p:sp>
          <p:sp>
            <p:nvSpPr>
              <p:cNvPr id="48" name="Flowchart: Predefined Process 47">
                <a:extLst>
                  <a:ext uri="{FF2B5EF4-FFF2-40B4-BE49-F238E27FC236}">
                    <a16:creationId xmlns:a16="http://schemas.microsoft.com/office/drawing/2014/main" id="{533D8878-E58B-463E-BA07-C9C3A50E02F2}"/>
                  </a:ext>
                </a:extLst>
              </p:cNvPr>
              <p:cNvSpPr/>
              <p:nvPr/>
            </p:nvSpPr>
            <p:spPr>
              <a:xfrm>
                <a:off x="2389881" y="2485366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49" name="Flowchart: Predefined Process 48">
                <a:extLst>
                  <a:ext uri="{FF2B5EF4-FFF2-40B4-BE49-F238E27FC236}">
                    <a16:creationId xmlns:a16="http://schemas.microsoft.com/office/drawing/2014/main" id="{92DB31D3-0EF7-4ADD-AC97-4EAB9F333197}"/>
                  </a:ext>
                </a:extLst>
              </p:cNvPr>
              <p:cNvSpPr/>
              <p:nvPr/>
            </p:nvSpPr>
            <p:spPr>
              <a:xfrm>
                <a:off x="2389881" y="2729104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Interherd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7087DB3-0D0B-4BF0-97D0-45C87BA9805D}"/>
                </a:ext>
              </a:extLst>
            </p:cNvPr>
            <p:cNvGrpSpPr/>
            <p:nvPr/>
          </p:nvGrpSpPr>
          <p:grpSpPr>
            <a:xfrm>
              <a:off x="9534473" y="1664101"/>
              <a:ext cx="1472201" cy="708407"/>
              <a:chOff x="2389881" y="2239139"/>
              <a:chExt cx="1472201" cy="708407"/>
            </a:xfrm>
            <a:gradFill flip="none" rotWithShape="1">
              <a:gsLst>
                <a:gs pos="0">
                  <a:srgbClr val="97DCFF">
                    <a:tint val="66000"/>
                    <a:satMod val="160000"/>
                  </a:srgbClr>
                </a:gs>
                <a:gs pos="50000">
                  <a:srgbClr val="97DCFF">
                    <a:tint val="44500"/>
                    <a:satMod val="160000"/>
                  </a:srgbClr>
                </a:gs>
                <a:gs pos="100000">
                  <a:srgbClr val="97DCFF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</p:grpSpPr>
          <p:sp>
            <p:nvSpPr>
              <p:cNvPr id="44" name="Flowchart: Predefined Process 43">
                <a:extLst>
                  <a:ext uri="{FF2B5EF4-FFF2-40B4-BE49-F238E27FC236}">
                    <a16:creationId xmlns:a16="http://schemas.microsoft.com/office/drawing/2014/main" id="{26216EBC-BEDD-4D9B-8CB6-B33015EF0758}"/>
                  </a:ext>
                </a:extLst>
              </p:cNvPr>
              <p:cNvSpPr/>
              <p:nvPr/>
            </p:nvSpPr>
            <p:spPr>
              <a:xfrm>
                <a:off x="2389881" y="2239139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ADGG</a:t>
                </a:r>
              </a:p>
            </p:txBody>
          </p:sp>
          <p:sp>
            <p:nvSpPr>
              <p:cNvPr id="45" name="Flowchart: Predefined Process 44">
                <a:extLst>
                  <a:ext uri="{FF2B5EF4-FFF2-40B4-BE49-F238E27FC236}">
                    <a16:creationId xmlns:a16="http://schemas.microsoft.com/office/drawing/2014/main" id="{FCCCCF8B-E122-4A28-B6DB-28BBADC77C6B}"/>
                  </a:ext>
                </a:extLst>
              </p:cNvPr>
              <p:cNvSpPr/>
              <p:nvPr/>
            </p:nvSpPr>
            <p:spPr>
              <a:xfrm>
                <a:off x="2389881" y="2485366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SRUC</a:t>
                </a:r>
              </a:p>
            </p:txBody>
          </p:sp>
          <p:sp>
            <p:nvSpPr>
              <p:cNvPr id="46" name="Flowchart: Predefined Process 45">
                <a:extLst>
                  <a:ext uri="{FF2B5EF4-FFF2-40B4-BE49-F238E27FC236}">
                    <a16:creationId xmlns:a16="http://schemas.microsoft.com/office/drawing/2014/main" id="{5469E499-273C-407B-B2A5-A11434FB3B7F}"/>
                  </a:ext>
                </a:extLst>
              </p:cNvPr>
              <p:cNvSpPr/>
              <p:nvPr/>
            </p:nvSpPr>
            <p:spPr>
              <a:xfrm>
                <a:off x="2389881" y="2729104"/>
                <a:ext cx="1472201" cy="218442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A1BC2B6-D6D2-48C0-A246-88C564F5C25A}"/>
                </a:ext>
              </a:extLst>
            </p:cNvPr>
            <p:cNvGrpSpPr/>
            <p:nvPr/>
          </p:nvGrpSpPr>
          <p:grpSpPr>
            <a:xfrm>
              <a:off x="2405124" y="1314943"/>
              <a:ext cx="1646706" cy="699284"/>
              <a:chOff x="2413494" y="1301067"/>
              <a:chExt cx="1646706" cy="699284"/>
            </a:xfr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41" name="Flowchart: Predefined Process 40">
                <a:extLst>
                  <a:ext uri="{FF2B5EF4-FFF2-40B4-BE49-F238E27FC236}">
                    <a16:creationId xmlns:a16="http://schemas.microsoft.com/office/drawing/2014/main" id="{CD694818-9772-488F-88F3-53D1E34E6FE9}"/>
                  </a:ext>
                </a:extLst>
              </p:cNvPr>
              <p:cNvSpPr/>
              <p:nvPr/>
            </p:nvSpPr>
            <p:spPr>
              <a:xfrm>
                <a:off x="2413495" y="1301067"/>
                <a:ext cx="1646705" cy="204257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ODK</a:t>
                </a:r>
              </a:p>
            </p:txBody>
          </p:sp>
          <p:sp>
            <p:nvSpPr>
              <p:cNvPr id="42" name="Flowchart: Predefined Process 41">
                <a:extLst>
                  <a:ext uri="{FF2B5EF4-FFF2-40B4-BE49-F238E27FC236}">
                    <a16:creationId xmlns:a16="http://schemas.microsoft.com/office/drawing/2014/main" id="{84B63A0C-6C4A-4C2D-9956-C70C071D9509}"/>
                  </a:ext>
                </a:extLst>
              </p:cNvPr>
              <p:cNvSpPr/>
              <p:nvPr/>
            </p:nvSpPr>
            <p:spPr>
              <a:xfrm>
                <a:off x="2413495" y="1547293"/>
                <a:ext cx="1646704" cy="204257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-Cow</a:t>
                </a:r>
              </a:p>
            </p:txBody>
          </p:sp>
          <p:sp>
            <p:nvSpPr>
              <p:cNvPr id="43" name="Flowchart: Predefined Process 42">
                <a:extLst>
                  <a:ext uri="{FF2B5EF4-FFF2-40B4-BE49-F238E27FC236}">
                    <a16:creationId xmlns:a16="http://schemas.microsoft.com/office/drawing/2014/main" id="{2CC324D3-B011-4B11-BD68-506C4D889B68}"/>
                  </a:ext>
                </a:extLst>
              </p:cNvPr>
              <p:cNvSpPr/>
              <p:nvPr/>
            </p:nvSpPr>
            <p:spPr>
              <a:xfrm>
                <a:off x="2413494" y="1791395"/>
                <a:ext cx="1646702" cy="208956"/>
              </a:xfrm>
              <a:prstGeom prst="flowChartPredefinedProcess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68579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Designed apps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2276E62-BE39-4293-AB59-F4C876ACB487}"/>
              </a:ext>
            </a:extLst>
          </p:cNvPr>
          <p:cNvSpPr txBox="1"/>
          <p:nvPr/>
        </p:nvSpPr>
        <p:spPr>
          <a:xfrm>
            <a:off x="7995325" y="6548923"/>
            <a:ext cx="2333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API = Application Program interphase</a:t>
            </a:r>
          </a:p>
        </p:txBody>
      </p:sp>
    </p:spTree>
    <p:extLst>
      <p:ext uri="{BB962C8B-B14F-4D97-AF65-F5344CB8AC3E}">
        <p14:creationId xmlns:p14="http://schemas.microsoft.com/office/powerpoint/2010/main" val="9973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ECC57-8792-4C50-9522-136F91EF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https://portal.adgg.ilri.org/</a:t>
            </a:r>
          </a:p>
        </p:txBody>
      </p:sp>
      <p:sp>
        <p:nvSpPr>
          <p:cNvPr id="4" name="Arrow: Up 3">
            <a:extLst>
              <a:ext uri="{FF2B5EF4-FFF2-40B4-BE49-F238E27FC236}">
                <a16:creationId xmlns:a16="http://schemas.microsoft.com/office/drawing/2014/main" id="{7117F3FB-E2C5-4FDB-83E4-652CC12F2890}"/>
              </a:ext>
            </a:extLst>
          </p:cNvPr>
          <p:cNvSpPr/>
          <p:nvPr/>
        </p:nvSpPr>
        <p:spPr>
          <a:xfrm rot="15265830">
            <a:off x="6497564" y="-424782"/>
            <a:ext cx="158379" cy="1657044"/>
          </a:xfrm>
          <a:prstGeom prst="upArrow">
            <a:avLst>
              <a:gd name="adj1" fmla="val 50000"/>
              <a:gd name="adj2" fmla="val 68952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72BFA-AAF5-41D9-AD4D-6DCAC696C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08" y="1105786"/>
            <a:ext cx="10159092" cy="568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15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30243-8910-4D03-AD02-2DB06C82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207" y="222348"/>
            <a:ext cx="10972800" cy="677955"/>
          </a:xfrm>
        </p:spPr>
        <p:txBody>
          <a:bodyPr/>
          <a:lstStyle/>
          <a:p>
            <a:r>
              <a:rPr lang="en-US" dirty="0"/>
              <a:t>Country Access to ADGG Platform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264400-074E-405A-8654-C2511AE7A6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3836" y="427831"/>
            <a:ext cx="1509839" cy="49968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329C1A-363D-4CFF-B754-D5454D4342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309" y="3861440"/>
            <a:ext cx="6055367" cy="27742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1B9808-C336-4AD6-844F-AC007A2192E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207" y="933809"/>
            <a:ext cx="5358882" cy="292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13361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.potx  -  Read-Only" id="{D229D1A4-4442-465A-A4CF-72F096AD1133}" vid="{170708C3-8501-4F69-86CC-7981EE1822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.potx  -  Read-Only" id="{D229D1A4-4442-465A-A4CF-72F096AD1133}" vid="{170708C3-8501-4F69-86CC-7981EE1822E2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9657616858D04DB50919A629F2B892" ma:contentTypeVersion="13" ma:contentTypeDescription="Create a new document." ma:contentTypeScope="" ma:versionID="fb14d28aaec201e6de1a8fbe84ff37b8">
  <xsd:schema xmlns:xsd="http://www.w3.org/2001/XMLSchema" xmlns:xs="http://www.w3.org/2001/XMLSchema" xmlns:p="http://schemas.microsoft.com/office/2006/metadata/properties" xmlns:ns2="56b0a0eb-1294-4706-b9c4-26aba542b1df" xmlns:ns3="a2ad798e-7dd4-4ce7-87d5-ee8e9fd9534e" targetNamespace="http://schemas.microsoft.com/office/2006/metadata/properties" ma:root="true" ma:fieldsID="17465e486150e5286b567060454bb115" ns2:_="" ns3:_="">
    <xsd:import namespace="56b0a0eb-1294-4706-b9c4-26aba542b1df"/>
    <xsd:import namespace="a2ad798e-7dd4-4ce7-87d5-ee8e9fd953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b0a0eb-1294-4706-b9c4-26aba542b1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d798e-7dd4-4ce7-87d5-ee8e9fd9534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203D6F-D9DD-474B-9C0D-7D9A16F56E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b0a0eb-1294-4706-b9c4-26aba542b1df"/>
    <ds:schemaRef ds:uri="a2ad798e-7dd4-4ce7-87d5-ee8e9fd953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</Template>
  <TotalTime>2272</TotalTime>
  <Words>921</Words>
  <Application>Microsoft Office PowerPoint</Application>
  <PresentationFormat>Widescreen</PresentationFormat>
  <Paragraphs>153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ilri_powerpoint_template_apr2013</vt:lpstr>
      <vt:lpstr>Office Theme</vt:lpstr>
      <vt:lpstr>1_ilri_powerpoint_template_apr2013</vt:lpstr>
      <vt:lpstr>2_Office Theme</vt:lpstr>
      <vt:lpstr>Overview of the Africa Dairy Genetic Gains (ADGG) Project   </vt:lpstr>
      <vt:lpstr>What is the African Genetic Gain Program about ?</vt:lpstr>
      <vt:lpstr>Challenges facing  dairy producers in Africa</vt:lpstr>
      <vt:lpstr>ADGG approach</vt:lpstr>
      <vt:lpstr>PowerPoint Presentation</vt:lpstr>
      <vt:lpstr>PowerPoint Presentation</vt:lpstr>
      <vt:lpstr>Conceptual framework of the ADGG data platform</vt:lpstr>
      <vt:lpstr>https://portal.adgg.ilri.org/</vt:lpstr>
      <vt:lpstr>Country Access to ADGG Platform</vt:lpstr>
      <vt:lpstr>Filtering specific information in a country</vt:lpstr>
      <vt:lpstr>PowerPoint Presentation</vt:lpstr>
      <vt:lpstr>PowerPoint Presentation</vt:lpstr>
      <vt:lpstr>Example from Tanzania- 2 months</vt:lpstr>
      <vt:lpstr>Achievements: Herds and animals registered in Ethiopia and Tanzania</vt:lpstr>
      <vt:lpstr>Monitoring Artificial Insemination services</vt:lpstr>
      <vt:lpstr>PowerPoint Presentation</vt:lpstr>
      <vt:lpstr>Genotyping</vt:lpstr>
      <vt:lpstr>Sustainability options</vt:lpstr>
      <vt:lpstr>Conclusions</vt:lpstr>
      <vt:lpstr>Partners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(maximum 3 lines)</dc:title>
  <dc:creator>Ojango, Julie (ILRI)</dc:creator>
  <cp:lastModifiedBy>Gitau, Jennifer (ILRI)</cp:lastModifiedBy>
  <cp:revision>35</cp:revision>
  <dcterms:created xsi:type="dcterms:W3CDTF">2022-06-23T11:57:17Z</dcterms:created>
  <dcterms:modified xsi:type="dcterms:W3CDTF">2023-01-26T06:28:59Z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2021-01-26T07:19:47Z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cbbe11e2-0fe5-494a-8c83-7dfdfd3148c5</vt:lpwstr>
  </property>
  <property fmtid="{D5CDD505-2E9C-101B-9397-08002B2CF9AE}" pid="9" name="MSIP_Label_80c4d10e-bd94-4e7c-b4a1-fe20ff6d8abe_ContentBits">
    <vt:lpwstr>0</vt:lpwstr>
  </property>
</Properties>
</file>