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3" r:id="rId1"/>
    <p:sldMasterId id="2147483648" r:id="rId2"/>
  </p:sldMasterIdLst>
  <p:notesMasterIdLst>
    <p:notesMasterId r:id="rId17"/>
  </p:notesMasterIdLst>
  <p:handoutMasterIdLst>
    <p:handoutMasterId r:id="rId18"/>
  </p:handoutMasterIdLst>
  <p:sldIdLst>
    <p:sldId id="256" r:id="rId3"/>
    <p:sldId id="426" r:id="rId4"/>
    <p:sldId id="281" r:id="rId5"/>
    <p:sldId id="834" r:id="rId6"/>
    <p:sldId id="832" r:id="rId7"/>
    <p:sldId id="836" r:id="rId8"/>
    <p:sldId id="837" r:id="rId9"/>
    <p:sldId id="835" r:id="rId10"/>
    <p:sldId id="833" r:id="rId11"/>
    <p:sldId id="839" r:id="rId12"/>
    <p:sldId id="840" r:id="rId13"/>
    <p:sldId id="354" r:id="rId14"/>
    <p:sldId id="260" r:id="rId15"/>
    <p:sldId id="841"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323F"/>
    <a:srgbClr val="72201E"/>
    <a:srgbClr val="FFFF66"/>
    <a:srgbClr val="3D7D0D"/>
    <a:srgbClr val="18722D"/>
    <a:srgbClr val="77933C"/>
    <a:srgbClr val="6826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FB1AD3A-47B6-4D3D-BDB8-D56166B45FCF}" v="10" dt="2024-04-04T10:38:52.896"/>
  </p1510:revLst>
</p1510:revInfo>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59" autoAdjust="0"/>
    <p:restoredTop sz="93705" autoAdjust="0"/>
  </p:normalViewPr>
  <p:slideViewPr>
    <p:cSldViewPr>
      <p:cViewPr varScale="1">
        <p:scale>
          <a:sx n="100" d="100"/>
          <a:sy n="100" d="100"/>
        </p:scale>
        <p:origin x="1896" y="114"/>
      </p:cViewPr>
      <p:guideLst>
        <p:guide orient="horz" pos="2160"/>
        <p:guide pos="2880"/>
      </p:guideLst>
    </p:cSldViewPr>
  </p:slideViewPr>
  <p:notesTextViewPr>
    <p:cViewPr>
      <p:scale>
        <a:sx n="1" d="1"/>
        <a:sy n="1" d="1"/>
      </p:scale>
      <p:origin x="0" y="0"/>
    </p:cViewPr>
  </p:notesTextViewPr>
  <p:sorterViewPr>
    <p:cViewPr>
      <p:scale>
        <a:sx n="125" d="100"/>
        <a:sy n="125" d="100"/>
      </p:scale>
      <p:origin x="0" y="0"/>
    </p:cViewPr>
  </p:sorterViewPr>
  <p:notesViewPr>
    <p:cSldViewPr>
      <p:cViewPr varScale="1">
        <p:scale>
          <a:sx n="51" d="100"/>
          <a:sy n="51" d="100"/>
        </p:scale>
        <p:origin x="2692" y="4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C:\MYFILES\ONE%20HEALTH%20PROGRAM\HEARD%20Project\Implementation\Health%20Service%20survey-ODK\disease_data.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graph2!$B$1</c:f>
              <c:strCache>
                <c:ptCount val="1"/>
                <c:pt idx="0">
                  <c:v>Somali</c:v>
                </c:pt>
              </c:strCache>
            </c:strRef>
          </c:tx>
          <c:spPr>
            <a:solidFill>
              <a:srgbClr val="002060"/>
            </a:solidFill>
            <a:ln>
              <a:noFill/>
            </a:ln>
            <a:effectLst/>
          </c:spPr>
          <c:invertIfNegative val="0"/>
          <c:cat>
            <c:strRef>
              <c:f>graph2!$A$2:$A$8</c:f>
              <c:strCache>
                <c:ptCount val="7"/>
                <c:pt idx="0">
                  <c:v>CAHWs</c:v>
                </c:pt>
                <c:pt idx="1">
                  <c:v>LEA</c:v>
                </c:pt>
                <c:pt idx="2">
                  <c:v>Trad. Healer</c:v>
                </c:pt>
                <c:pt idx="3">
                  <c:v>Drug shop</c:v>
                </c:pt>
                <c:pt idx="4">
                  <c:v>Private vet</c:v>
                </c:pt>
                <c:pt idx="5">
                  <c:v>Official vet</c:v>
                </c:pt>
                <c:pt idx="6">
                  <c:v>Kebele AHA</c:v>
                </c:pt>
              </c:strCache>
            </c:strRef>
          </c:cat>
          <c:val>
            <c:numRef>
              <c:f>graph2!$B$2:$B$8</c:f>
              <c:numCache>
                <c:formatCode>0.0%</c:formatCode>
                <c:ptCount val="7"/>
                <c:pt idx="0">
                  <c:v>0.21564999999999998</c:v>
                </c:pt>
                <c:pt idx="1">
                  <c:v>2.5049999999999999E-2</c:v>
                </c:pt>
                <c:pt idx="2">
                  <c:v>2.5049999999999999E-2</c:v>
                </c:pt>
                <c:pt idx="3">
                  <c:v>0.15689999999999998</c:v>
                </c:pt>
                <c:pt idx="4">
                  <c:v>5.9849999999999993E-2</c:v>
                </c:pt>
                <c:pt idx="5">
                  <c:v>2.6100000000000002E-2</c:v>
                </c:pt>
              </c:numCache>
            </c:numRef>
          </c:val>
          <c:extLst>
            <c:ext xmlns:c16="http://schemas.microsoft.com/office/drawing/2014/chart" uri="{C3380CC4-5D6E-409C-BE32-E72D297353CC}">
              <c16:uniqueId val="{00000000-152F-4CA3-817F-368E7354AD5D}"/>
            </c:ext>
          </c:extLst>
        </c:ser>
        <c:ser>
          <c:idx val="1"/>
          <c:order val="1"/>
          <c:tx>
            <c:strRef>
              <c:f>graph2!$C$1</c:f>
              <c:strCache>
                <c:ptCount val="1"/>
                <c:pt idx="0">
                  <c:v>Amhara</c:v>
                </c:pt>
              </c:strCache>
            </c:strRef>
          </c:tx>
          <c:spPr>
            <a:solidFill>
              <a:schemeClr val="accent1">
                <a:lumMod val="60000"/>
                <a:lumOff val="40000"/>
              </a:schemeClr>
            </a:solidFill>
            <a:ln>
              <a:noFill/>
            </a:ln>
            <a:effectLst/>
          </c:spPr>
          <c:invertIfNegative val="0"/>
          <c:cat>
            <c:strRef>
              <c:f>graph2!$A$2:$A$8</c:f>
              <c:strCache>
                <c:ptCount val="7"/>
                <c:pt idx="0">
                  <c:v>CAHWs</c:v>
                </c:pt>
                <c:pt idx="1">
                  <c:v>LEA</c:v>
                </c:pt>
                <c:pt idx="2">
                  <c:v>Trad. Healer</c:v>
                </c:pt>
                <c:pt idx="3">
                  <c:v>Drug shop</c:v>
                </c:pt>
                <c:pt idx="4">
                  <c:v>Private vet</c:v>
                </c:pt>
                <c:pt idx="5">
                  <c:v>Official vet</c:v>
                </c:pt>
                <c:pt idx="6">
                  <c:v>Kebele AHA</c:v>
                </c:pt>
              </c:strCache>
            </c:strRef>
          </c:cat>
          <c:val>
            <c:numRef>
              <c:f>graph2!$C$2:$C$8</c:f>
              <c:numCache>
                <c:formatCode>###0.0%</c:formatCode>
                <c:ptCount val="7"/>
                <c:pt idx="0">
                  <c:v>0</c:v>
                </c:pt>
                <c:pt idx="1">
                  <c:v>0.86574074074074081</c:v>
                </c:pt>
                <c:pt idx="2">
                  <c:v>0.29629629629629628</c:v>
                </c:pt>
                <c:pt idx="3">
                  <c:v>0.51851851851851849</c:v>
                </c:pt>
                <c:pt idx="4">
                  <c:v>0.1898148148148148</c:v>
                </c:pt>
                <c:pt idx="5">
                  <c:v>0.69444444444444442</c:v>
                </c:pt>
                <c:pt idx="6">
                  <c:v>0.70833333333333348</c:v>
                </c:pt>
              </c:numCache>
            </c:numRef>
          </c:val>
          <c:extLst>
            <c:ext xmlns:c16="http://schemas.microsoft.com/office/drawing/2014/chart" uri="{C3380CC4-5D6E-409C-BE32-E72D297353CC}">
              <c16:uniqueId val="{00000001-152F-4CA3-817F-368E7354AD5D}"/>
            </c:ext>
          </c:extLst>
        </c:ser>
        <c:ser>
          <c:idx val="2"/>
          <c:order val="2"/>
          <c:tx>
            <c:strRef>
              <c:f>graph2!$D$1</c:f>
              <c:strCache>
                <c:ptCount val="1"/>
                <c:pt idx="0">
                  <c:v>Orromia</c:v>
                </c:pt>
              </c:strCache>
            </c:strRef>
          </c:tx>
          <c:spPr>
            <a:solidFill>
              <a:srgbClr val="00B0F0"/>
            </a:solidFill>
            <a:ln>
              <a:noFill/>
            </a:ln>
            <a:effectLst/>
          </c:spPr>
          <c:invertIfNegative val="0"/>
          <c:cat>
            <c:strRef>
              <c:f>graph2!$A$2:$A$8</c:f>
              <c:strCache>
                <c:ptCount val="7"/>
                <c:pt idx="0">
                  <c:v>CAHWs</c:v>
                </c:pt>
                <c:pt idx="1">
                  <c:v>LEA</c:v>
                </c:pt>
                <c:pt idx="2">
                  <c:v>Trad. Healer</c:v>
                </c:pt>
                <c:pt idx="3">
                  <c:v>Drug shop</c:v>
                </c:pt>
                <c:pt idx="4">
                  <c:v>Private vet</c:v>
                </c:pt>
                <c:pt idx="5">
                  <c:v>Official vet</c:v>
                </c:pt>
                <c:pt idx="6">
                  <c:v>Kebele AHA</c:v>
                </c:pt>
              </c:strCache>
            </c:strRef>
          </c:cat>
          <c:val>
            <c:numRef>
              <c:f>graph2!$D$2:$D$8</c:f>
              <c:numCache>
                <c:formatCode>###0.0%</c:formatCode>
                <c:ptCount val="7"/>
                <c:pt idx="0">
                  <c:v>2.4896265560165977E-2</c:v>
                </c:pt>
                <c:pt idx="1">
                  <c:v>0.85477178423236511</c:v>
                </c:pt>
                <c:pt idx="2">
                  <c:v>0.43983402489626555</c:v>
                </c:pt>
                <c:pt idx="3">
                  <c:v>0.81742738589211617</c:v>
                </c:pt>
                <c:pt idx="4">
                  <c:v>0.42323651452282157</c:v>
                </c:pt>
                <c:pt idx="5">
                  <c:v>0.92116182572614103</c:v>
                </c:pt>
                <c:pt idx="6">
                  <c:v>0.83817427385892118</c:v>
                </c:pt>
              </c:numCache>
            </c:numRef>
          </c:val>
          <c:extLst>
            <c:ext xmlns:c16="http://schemas.microsoft.com/office/drawing/2014/chart" uri="{C3380CC4-5D6E-409C-BE32-E72D297353CC}">
              <c16:uniqueId val="{00000002-152F-4CA3-817F-368E7354AD5D}"/>
            </c:ext>
          </c:extLst>
        </c:ser>
        <c:dLbls>
          <c:showLegendKey val="0"/>
          <c:showVal val="0"/>
          <c:showCatName val="0"/>
          <c:showSerName val="0"/>
          <c:showPercent val="0"/>
          <c:showBubbleSize val="0"/>
        </c:dLbls>
        <c:gapWidth val="219"/>
        <c:overlap val="-27"/>
        <c:axId val="487899776"/>
        <c:axId val="487922408"/>
      </c:barChart>
      <c:catAx>
        <c:axId val="4878997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87922408"/>
        <c:crosses val="autoZero"/>
        <c:auto val="1"/>
        <c:lblAlgn val="ctr"/>
        <c:lblOffset val="100"/>
        <c:noMultiLvlLbl val="0"/>
      </c:catAx>
      <c:valAx>
        <c:axId val="487922408"/>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87899776"/>
        <c:crosses val="autoZero"/>
        <c:crossBetween val="between"/>
      </c:valAx>
      <c:spPr>
        <a:noFill/>
        <a:ln>
          <a:noFill/>
        </a:ln>
        <a:effectLst/>
      </c:spPr>
    </c:plotArea>
    <c:legend>
      <c:legendPos val="b"/>
      <c:layout>
        <c:manualLayout>
          <c:xMode val="edge"/>
          <c:yMode val="edge"/>
          <c:x val="0.22366366366366366"/>
          <c:y val="0.91689949316680242"/>
          <c:w val="0.53315315315315315"/>
          <c:h val="6.5859127522852751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000"/>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0.03603</cdr:x>
      <cdr:y>0</cdr:y>
    </cdr:from>
    <cdr:to>
      <cdr:x>0.96397</cdr:x>
      <cdr:y>0.09846</cdr:y>
    </cdr:to>
    <cdr:sp macro="" textlink="">
      <cdr:nvSpPr>
        <cdr:cNvPr id="4" name="TextBox 1">
          <a:extLst xmlns:a="http://schemas.openxmlformats.org/drawingml/2006/main">
            <a:ext uri="{FF2B5EF4-FFF2-40B4-BE49-F238E27FC236}">
              <a16:creationId xmlns:a16="http://schemas.microsoft.com/office/drawing/2014/main" id="{F5C28370-50B6-71E4-B8E3-3E8620BB183A}"/>
            </a:ext>
          </a:extLst>
        </cdr:cNvPr>
        <cdr:cNvSpPr txBox="1"/>
      </cdr:nvSpPr>
      <cdr:spPr bwMode="auto">
        <a:xfrm xmlns:a="http://schemas.openxmlformats.org/drawingml/2006/main">
          <a:off x="304791" y="0"/>
          <a:ext cx="7848618" cy="502702"/>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lnSpc>
              <a:spcPts val="3200"/>
            </a:lnSpc>
          </a:pPr>
          <a:endParaRPr lang="en-US" sz="3000" dirty="0">
            <a:solidFill>
              <a:schemeClr val="tx1"/>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E06B2F7-862C-4C3D-96CC-88B8C4D87854}" type="datetimeFigureOut">
              <a:rPr lang="en-US" smtClean="0"/>
              <a:pPr/>
              <a:t>4/5/2024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7652C94-81DE-4A41-A470-17428C6BBA95}" type="slidenum">
              <a:rPr lang="en-US" smtClean="0"/>
              <a:pPr/>
              <a:t>‹#›</a:t>
            </a:fld>
            <a:endParaRPr lang="en-US"/>
          </a:p>
        </p:txBody>
      </p:sp>
    </p:spTree>
    <p:extLst>
      <p:ext uri="{BB962C8B-B14F-4D97-AF65-F5344CB8AC3E}">
        <p14:creationId xmlns:p14="http://schemas.microsoft.com/office/powerpoint/2010/main" val="25409673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F8DE27D-6EC4-412D-86AE-46F9D566106C}" type="datetimeFigureOut">
              <a:rPr lang="en-US"/>
              <a:pPr>
                <a:defRPr/>
              </a:pPr>
              <a:t>4/5/2024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7DCA8AAB-0694-4B78-8FC8-3950FAED0702}" type="slidenum">
              <a:rPr lang="en-US"/>
              <a:pPr>
                <a:defRPr/>
              </a:pPr>
              <a:t>‹#›</a:t>
            </a:fld>
            <a:endParaRPr lang="en-US"/>
          </a:p>
        </p:txBody>
      </p:sp>
    </p:spTree>
    <p:extLst>
      <p:ext uri="{BB962C8B-B14F-4D97-AF65-F5344CB8AC3E}">
        <p14:creationId xmlns:p14="http://schemas.microsoft.com/office/powerpoint/2010/main" val="1949211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cs typeface="Arial" charset="0"/>
              </a:defRPr>
            </a:lvl1pPr>
            <a:lvl2pPr marL="757066" indent="-291179" eaLnBrk="0" hangingPunct="0">
              <a:defRPr>
                <a:solidFill>
                  <a:schemeClr val="tx1"/>
                </a:solidFill>
                <a:latin typeface="Calibri" pitchFamily="34" charset="0"/>
                <a:cs typeface="Arial" charset="0"/>
              </a:defRPr>
            </a:lvl2pPr>
            <a:lvl3pPr marL="1164717" indent="-232943" eaLnBrk="0" hangingPunct="0">
              <a:defRPr>
                <a:solidFill>
                  <a:schemeClr val="tx1"/>
                </a:solidFill>
                <a:latin typeface="Calibri" pitchFamily="34" charset="0"/>
                <a:cs typeface="Arial" charset="0"/>
              </a:defRPr>
            </a:lvl3pPr>
            <a:lvl4pPr marL="1630604" indent="-232943" eaLnBrk="0" hangingPunct="0">
              <a:defRPr>
                <a:solidFill>
                  <a:schemeClr val="tx1"/>
                </a:solidFill>
                <a:latin typeface="Calibri" pitchFamily="34" charset="0"/>
                <a:cs typeface="Arial" charset="0"/>
              </a:defRPr>
            </a:lvl4pPr>
            <a:lvl5pPr marL="2096491" indent="-232943" eaLnBrk="0" hangingPunct="0">
              <a:defRPr>
                <a:solidFill>
                  <a:schemeClr val="tx1"/>
                </a:solidFill>
                <a:latin typeface="Calibri" pitchFamily="34" charset="0"/>
                <a:cs typeface="Arial" charset="0"/>
              </a:defRPr>
            </a:lvl5pPr>
            <a:lvl6pPr marL="2562377" indent="-232943" eaLnBrk="0" fontAlgn="base" hangingPunct="0">
              <a:spcBef>
                <a:spcPct val="0"/>
              </a:spcBef>
              <a:spcAft>
                <a:spcPct val="0"/>
              </a:spcAft>
              <a:defRPr>
                <a:solidFill>
                  <a:schemeClr val="tx1"/>
                </a:solidFill>
                <a:latin typeface="Calibri" pitchFamily="34" charset="0"/>
                <a:cs typeface="Arial" charset="0"/>
              </a:defRPr>
            </a:lvl6pPr>
            <a:lvl7pPr marL="3028264" indent="-232943" eaLnBrk="0" fontAlgn="base" hangingPunct="0">
              <a:spcBef>
                <a:spcPct val="0"/>
              </a:spcBef>
              <a:spcAft>
                <a:spcPct val="0"/>
              </a:spcAft>
              <a:defRPr>
                <a:solidFill>
                  <a:schemeClr val="tx1"/>
                </a:solidFill>
                <a:latin typeface="Calibri" pitchFamily="34" charset="0"/>
                <a:cs typeface="Arial" charset="0"/>
              </a:defRPr>
            </a:lvl7pPr>
            <a:lvl8pPr marL="3494151" indent="-232943" eaLnBrk="0" fontAlgn="base" hangingPunct="0">
              <a:spcBef>
                <a:spcPct val="0"/>
              </a:spcBef>
              <a:spcAft>
                <a:spcPct val="0"/>
              </a:spcAft>
              <a:defRPr>
                <a:solidFill>
                  <a:schemeClr val="tx1"/>
                </a:solidFill>
                <a:latin typeface="Calibri" pitchFamily="34" charset="0"/>
                <a:cs typeface="Arial" charset="0"/>
              </a:defRPr>
            </a:lvl8pPr>
            <a:lvl9pPr marL="3960038" indent="-232943"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B67D74BA-9241-4FDF-9233-D13516D928C5}" type="slidenum">
              <a:rPr lang="en-US" smtClean="0"/>
              <a:pPr eaLnBrk="1" hangingPunct="1"/>
              <a:t>1</a:t>
            </a:fld>
            <a:endParaRPr lang="en-US"/>
          </a:p>
        </p:txBody>
      </p:sp>
    </p:spTree>
    <p:extLst>
      <p:ext uri="{BB962C8B-B14F-4D97-AF65-F5344CB8AC3E}">
        <p14:creationId xmlns:p14="http://schemas.microsoft.com/office/powerpoint/2010/main" val="2663225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3</a:t>
            </a:fld>
            <a:endParaRPr lang="en-US"/>
          </a:p>
        </p:txBody>
      </p:sp>
    </p:spTree>
    <p:extLst>
      <p:ext uri="{BB962C8B-B14F-4D97-AF65-F5344CB8AC3E}">
        <p14:creationId xmlns:p14="http://schemas.microsoft.com/office/powerpoint/2010/main" val="4739965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A9E12854-779F-4429-A463-726DAC73D2DA}" type="slidenum">
              <a:rPr lang="en-US" smtClean="0"/>
              <a:pPr eaLnBrk="1" hangingPunct="1"/>
              <a:t>13</a:t>
            </a:fld>
            <a:endParaRPr lang="en-US"/>
          </a:p>
        </p:txBody>
      </p:sp>
    </p:spTree>
    <p:extLst>
      <p:ext uri="{BB962C8B-B14F-4D97-AF65-F5344CB8AC3E}">
        <p14:creationId xmlns:p14="http://schemas.microsoft.com/office/powerpoint/2010/main" val="32787366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jpeg"/><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openxmlformats.org/officeDocument/2006/relationships/hyperlink" Target="https://www.eva-ethiopia.org/" TargetMode="External"/><Relationship Id="rId2" Type="http://schemas.openxmlformats.org/officeDocument/2006/relationships/hyperlink" Target="https://www.ilri.org/" TargetMode="External"/><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66675"/>
            <a:ext cx="9144000" cy="3267075"/>
          </a:xfrm>
          <a:prstGeom prst="rect">
            <a:avLst/>
          </a:prstGeom>
          <a:solidFill>
            <a:srgbClr val="77933C"/>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609600" y="76201"/>
            <a:ext cx="8229600" cy="1219200"/>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914400" y="1295401"/>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1336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
        <p:nvSpPr>
          <p:cNvPr id="7" name="Picture Placeholder 6">
            <a:extLst>
              <a:ext uri="{FF2B5EF4-FFF2-40B4-BE49-F238E27FC236}">
                <a16:creationId xmlns:a16="http://schemas.microsoft.com/office/drawing/2014/main" id="{FB202F9A-CF6F-405D-8028-D3E3567B1FEF}"/>
              </a:ext>
            </a:extLst>
          </p:cNvPr>
          <p:cNvSpPr>
            <a:spLocks noGrp="1"/>
          </p:cNvSpPr>
          <p:nvPr>
            <p:ph type="pic" sz="quarter" idx="13"/>
          </p:nvPr>
        </p:nvSpPr>
        <p:spPr>
          <a:xfrm>
            <a:off x="-1" y="3200399"/>
            <a:ext cx="9144001" cy="3200401"/>
          </a:xfrm>
          <a:prstGeom prst="rect">
            <a:avLst/>
          </a:prstGeom>
        </p:spPr>
        <p:txBody>
          <a:bodyPr/>
          <a:lstStyle>
            <a:lvl1pPr>
              <a:defRPr/>
            </a:lvl1pPr>
          </a:lstStyle>
          <a:p>
            <a:r>
              <a:rPr lang="en-US"/>
              <a:t>Click icon to add picture</a:t>
            </a:r>
            <a:endParaRPr lang="en-US" dirty="0"/>
          </a:p>
        </p:txBody>
      </p:sp>
      <p:pic>
        <p:nvPicPr>
          <p:cNvPr id="15" name="Picture 14">
            <a:extLst>
              <a:ext uri="{FF2B5EF4-FFF2-40B4-BE49-F238E27FC236}">
                <a16:creationId xmlns:a16="http://schemas.microsoft.com/office/drawing/2014/main" id="{7079C0D6-57A0-480E-A034-46DB6CFCC56F}"/>
              </a:ext>
            </a:extLst>
          </p:cNvPr>
          <p:cNvPicPr>
            <a:picLocks noChangeAspect="1"/>
          </p:cNvPicPr>
          <p:nvPr userDrawn="1"/>
        </p:nvPicPr>
        <p:blipFill>
          <a:blip r:embed="rId2"/>
          <a:stretch>
            <a:fillRect/>
          </a:stretch>
        </p:blipFill>
        <p:spPr>
          <a:xfrm>
            <a:off x="23191" y="6402244"/>
            <a:ext cx="2872409" cy="455756"/>
          </a:xfrm>
          <a:prstGeom prst="rect">
            <a:avLst/>
          </a:prstGeom>
        </p:spPr>
      </p:pic>
    </p:spTree>
    <p:extLst>
      <p:ext uri="{BB962C8B-B14F-4D97-AF65-F5344CB8AC3E}">
        <p14:creationId xmlns:p14="http://schemas.microsoft.com/office/powerpoint/2010/main" val="3560069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13" name="Picture 12">
            <a:extLst>
              <a:ext uri="{FF2B5EF4-FFF2-40B4-BE49-F238E27FC236}">
                <a16:creationId xmlns:a16="http://schemas.microsoft.com/office/drawing/2014/main" id="{E5104D21-B049-46B7-A8AB-28FFCB2557B1}"/>
              </a:ext>
            </a:extLst>
          </p:cNvPr>
          <p:cNvPicPr>
            <a:picLocks noChangeAspect="1"/>
          </p:cNvPicPr>
          <p:nvPr userDrawn="1"/>
        </p:nvPicPr>
        <p:blipFill>
          <a:blip r:embed="rId2"/>
          <a:stretch>
            <a:fillRect/>
          </a:stretch>
        </p:blipFill>
        <p:spPr>
          <a:xfrm>
            <a:off x="23191" y="6402244"/>
            <a:ext cx="2872409" cy="455756"/>
          </a:xfrm>
          <a:prstGeom prst="rect">
            <a:avLst/>
          </a:prstGeom>
        </p:spPr>
      </p:pic>
    </p:spTree>
    <p:extLst>
      <p:ext uri="{BB962C8B-B14F-4D97-AF65-F5344CB8AC3E}">
        <p14:creationId xmlns:p14="http://schemas.microsoft.com/office/powerpoint/2010/main" val="147861364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chemeClr val="tx1"/>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3839729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4" name="Picture Placeholder 3"/>
          <p:cNvSpPr>
            <a:spLocks noGrp="1"/>
          </p:cNvSpPr>
          <p:nvPr>
            <p:ph type="pic" sz="quarter" idx="12" hasCustomPrompt="1"/>
          </p:nvPr>
        </p:nvSpPr>
        <p:spPr>
          <a:xfrm>
            <a:off x="261938" y="1295400"/>
            <a:ext cx="8577262" cy="4953000"/>
          </a:xfrm>
          <a:prstGeom prst="rect">
            <a:avLst/>
          </a:prstGeom>
          <a:blipFill>
            <a:blip r:embed="rId2"/>
            <a:stretch>
              <a:fillRect/>
            </a:stretch>
          </a:blipFill>
        </p:spPr>
        <p:txBody>
          <a:bodyPr/>
          <a:lstStyle>
            <a:lvl1pPr>
              <a:defRPr/>
            </a:lvl1pPr>
          </a:lstStyle>
          <a:p>
            <a:r>
              <a:rPr lang="en-US" dirty="0"/>
              <a:t>Click on the icon to add map</a:t>
            </a:r>
          </a:p>
        </p:txBody>
      </p:sp>
      <p:pic>
        <p:nvPicPr>
          <p:cNvPr id="13" name="Picture 12">
            <a:extLst>
              <a:ext uri="{FF2B5EF4-FFF2-40B4-BE49-F238E27FC236}">
                <a16:creationId xmlns:a16="http://schemas.microsoft.com/office/drawing/2014/main" id="{D54C0F15-0736-440C-8801-DBCCDDB555E6}"/>
              </a:ext>
            </a:extLst>
          </p:cNvPr>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252915" y="6420274"/>
            <a:ext cx="347285" cy="413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13" descr="D:\Publications\LOGO's\ILRI-logo-small.jpg">
            <a:extLst>
              <a:ext uri="{FF2B5EF4-FFF2-40B4-BE49-F238E27FC236}">
                <a16:creationId xmlns:a16="http://schemas.microsoft.com/office/drawing/2014/main" id="{613D82D3-2969-43B7-BDD8-86B0FE9B7AA6}"/>
              </a:ext>
            </a:extLst>
          </p:cNvPr>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82405" y="6417365"/>
            <a:ext cx="400275" cy="410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a:extLst>
              <a:ext uri="{FF2B5EF4-FFF2-40B4-BE49-F238E27FC236}">
                <a16:creationId xmlns:a16="http://schemas.microsoft.com/office/drawing/2014/main" id="{E1897BBE-7643-47A2-AF25-AA8B318FDE1D}"/>
              </a:ext>
            </a:extLst>
          </p:cNvPr>
          <p:cNvPicPr/>
          <p:nvPr userDrawn="1"/>
        </p:nvPicPr>
        <p:blipFill rotWithShape="1">
          <a:blip r:embed="rId5" cstate="print">
            <a:extLst>
              <a:ext uri="{28A0092B-C50C-407E-A947-70E740481C1C}">
                <a14:useLocalDpi xmlns:a14="http://schemas.microsoft.com/office/drawing/2010/main" val="0"/>
              </a:ext>
            </a:extLst>
          </a:blip>
          <a:srcRect/>
          <a:stretch/>
        </p:blipFill>
        <p:spPr bwMode="auto">
          <a:xfrm>
            <a:off x="1819221" y="6417365"/>
            <a:ext cx="441372" cy="410009"/>
          </a:xfrm>
          <a:prstGeom prst="rect">
            <a:avLst/>
          </a:prstGeom>
          <a:noFill/>
          <a:ln>
            <a:noFill/>
          </a:ln>
          <a:extLst>
            <a:ext uri="{53640926-AAD7-44D8-BBD7-CCE9431645EC}">
              <a14:shadowObscured xmlns:a14="http://schemas.microsoft.com/office/drawing/2010/main"/>
            </a:ext>
          </a:extLst>
        </p:spPr>
      </p:pic>
      <p:pic>
        <p:nvPicPr>
          <p:cNvPr id="16" name="Picture 15" descr="A picture containing flower, sunflower&#10;&#10;Description automatically generated">
            <a:extLst>
              <a:ext uri="{FF2B5EF4-FFF2-40B4-BE49-F238E27FC236}">
                <a16:creationId xmlns:a16="http://schemas.microsoft.com/office/drawing/2014/main" id="{BF39D610-9961-420B-A421-2C6CF940A5F6}"/>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084" y="6436971"/>
            <a:ext cx="616374" cy="411090"/>
          </a:xfrm>
          <a:prstGeom prst="rect">
            <a:avLst/>
          </a:prstGeom>
        </p:spPr>
      </p:pic>
    </p:spTree>
    <p:extLst>
      <p:ext uri="{BB962C8B-B14F-4D97-AF65-F5344CB8AC3E}">
        <p14:creationId xmlns:p14="http://schemas.microsoft.com/office/powerpoint/2010/main" val="20914281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descr="A group of people walking down a dirt road&#10;&#10;Description automatically generated">
            <a:extLst>
              <a:ext uri="{FF2B5EF4-FFF2-40B4-BE49-F238E27FC236}">
                <a16:creationId xmlns:a16="http://schemas.microsoft.com/office/drawing/2014/main" id="{918B08A8-0F81-4294-8B6E-EAB9B578AC5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4" y="12700"/>
            <a:ext cx="9159323" cy="6106215"/>
          </a:xfrm>
          <a:prstGeom prst="rect">
            <a:avLst/>
          </a:prstGeom>
        </p:spPr>
      </p:pic>
      <p:sp>
        <p:nvSpPr>
          <p:cNvPr id="6" name="TextBox 5">
            <a:extLst>
              <a:ext uri="{FF2B5EF4-FFF2-40B4-BE49-F238E27FC236}">
                <a16:creationId xmlns:a16="http://schemas.microsoft.com/office/drawing/2014/main" id="{80DEC3FF-B6E1-49E5-859E-3A6744A3111A}"/>
              </a:ext>
            </a:extLst>
          </p:cNvPr>
          <p:cNvSpPr txBox="1"/>
          <p:nvPr userDrawn="1"/>
        </p:nvSpPr>
        <p:spPr bwMode="auto">
          <a:xfrm>
            <a:off x="318271" y="388669"/>
            <a:ext cx="5275262"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US" sz="3000" dirty="0">
                <a:solidFill>
                  <a:srgbClr val="FFFFFF"/>
                </a:solidFill>
              </a:rPr>
              <a:t>Better lives through livestock</a:t>
            </a:r>
          </a:p>
        </p:txBody>
      </p:sp>
      <p:pic>
        <p:nvPicPr>
          <p:cNvPr id="10" name="Picture 9">
            <a:extLst>
              <a:ext uri="{FF2B5EF4-FFF2-40B4-BE49-F238E27FC236}">
                <a16:creationId xmlns:a16="http://schemas.microsoft.com/office/drawing/2014/main" id="{815CF8BE-4332-4B7C-9045-465ECE226411}"/>
              </a:ext>
            </a:extLst>
          </p:cNvPr>
          <p:cNvPicPr>
            <a:picLocks noChangeAspect="1"/>
          </p:cNvPicPr>
          <p:nvPr userDrawn="1"/>
        </p:nvPicPr>
        <p:blipFill>
          <a:blip r:embed="rId3"/>
          <a:stretch>
            <a:fillRect/>
          </a:stretch>
        </p:blipFill>
        <p:spPr>
          <a:xfrm>
            <a:off x="23191" y="6402244"/>
            <a:ext cx="2872409" cy="455756"/>
          </a:xfrm>
          <a:prstGeom prst="rect">
            <a:avLst/>
          </a:prstGeom>
        </p:spPr>
      </p:pic>
    </p:spTree>
    <p:extLst>
      <p:ext uri="{BB962C8B-B14F-4D97-AF65-F5344CB8AC3E}">
        <p14:creationId xmlns:p14="http://schemas.microsoft.com/office/powerpoint/2010/main" val="1017487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only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C7AB398D-571D-4088-B501-A421E5DC4E27}"/>
              </a:ext>
            </a:extLst>
          </p:cNvPr>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252915" y="6420274"/>
            <a:ext cx="347285" cy="413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descr="D:\Publications\LOGO's\ILRI-logo-small.jpg">
            <a:extLst>
              <a:ext uri="{FF2B5EF4-FFF2-40B4-BE49-F238E27FC236}">
                <a16:creationId xmlns:a16="http://schemas.microsoft.com/office/drawing/2014/main" id="{B9587255-F0BB-402A-8C97-C3588E1D59B0}"/>
              </a:ext>
            </a:extLst>
          </p:cNvPr>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82405" y="6417365"/>
            <a:ext cx="400275" cy="410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a:extLst>
              <a:ext uri="{FF2B5EF4-FFF2-40B4-BE49-F238E27FC236}">
                <a16:creationId xmlns:a16="http://schemas.microsoft.com/office/drawing/2014/main" id="{FFDC0BE0-5116-4A64-A2B3-9453F2473946}"/>
              </a:ext>
            </a:extLst>
          </p:cNvPr>
          <p:cNvPicPr/>
          <p:nvPr userDrawn="1"/>
        </p:nvPicPr>
        <p:blipFill rotWithShape="1">
          <a:blip r:embed="rId4" cstate="print">
            <a:extLst>
              <a:ext uri="{28A0092B-C50C-407E-A947-70E740481C1C}">
                <a14:useLocalDpi xmlns:a14="http://schemas.microsoft.com/office/drawing/2010/main" val="0"/>
              </a:ext>
            </a:extLst>
          </a:blip>
          <a:srcRect/>
          <a:stretch/>
        </p:blipFill>
        <p:spPr bwMode="auto">
          <a:xfrm>
            <a:off x="1819221" y="6417365"/>
            <a:ext cx="441372" cy="410009"/>
          </a:xfrm>
          <a:prstGeom prst="rect">
            <a:avLst/>
          </a:prstGeom>
          <a:noFill/>
          <a:ln>
            <a:noFill/>
          </a:ln>
          <a:extLst>
            <a:ext uri="{53640926-AAD7-44D8-BBD7-CCE9431645EC}">
              <a14:shadowObscured xmlns:a14="http://schemas.microsoft.com/office/drawing/2010/main"/>
            </a:ext>
          </a:extLst>
        </p:spPr>
      </p:pic>
      <p:pic>
        <p:nvPicPr>
          <p:cNvPr id="14" name="Picture 13" descr="A picture containing flower, sunflower&#10;&#10;Description automatically generated">
            <a:extLst>
              <a:ext uri="{FF2B5EF4-FFF2-40B4-BE49-F238E27FC236}">
                <a16:creationId xmlns:a16="http://schemas.microsoft.com/office/drawing/2014/main" id="{2C06BB98-4A63-42F4-8464-7E82212A94B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084" y="6436971"/>
            <a:ext cx="616374" cy="411090"/>
          </a:xfrm>
          <a:prstGeom prst="rect">
            <a:avLst/>
          </a:prstGeom>
        </p:spPr>
      </p:pic>
    </p:spTree>
    <p:extLst>
      <p:ext uri="{BB962C8B-B14F-4D97-AF65-F5344CB8AC3E}">
        <p14:creationId xmlns:p14="http://schemas.microsoft.com/office/powerpoint/2010/main" val="8616369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Acknowledgements layout ">
    <p:bg>
      <p:bgPr>
        <a:solidFill>
          <a:schemeClr val="bg1"/>
        </a:solidFill>
        <a:effectLst/>
      </p:bgPr>
    </p:bg>
    <p:spTree>
      <p:nvGrpSpPr>
        <p:cNvPr id="1" name=""/>
        <p:cNvGrpSpPr/>
        <p:nvPr/>
      </p:nvGrpSpPr>
      <p:grpSpPr>
        <a:xfrm>
          <a:off x="0" y="0"/>
          <a:ext cx="0" cy="0"/>
          <a:chOff x="0" y="0"/>
          <a:chExt cx="0" cy="0"/>
        </a:xfrm>
      </p:grpSpPr>
      <p:sp>
        <p:nvSpPr>
          <p:cNvPr id="13" name="Rectangle 12"/>
          <p:cNvSpPr>
            <a:spLocks noChangeArrowheads="1"/>
          </p:cNvSpPr>
          <p:nvPr/>
        </p:nvSpPr>
        <p:spPr bwMode="auto">
          <a:xfrm>
            <a:off x="570380" y="838200"/>
            <a:ext cx="7696200" cy="2431435"/>
          </a:xfrm>
          <a:prstGeom prst="rect">
            <a:avLst/>
          </a:prstGeom>
          <a:solidFill>
            <a:schemeClr val="accent3">
              <a:lumMod val="20000"/>
              <a:lumOff val="80000"/>
            </a:schemeClr>
          </a:solidFill>
          <a:ln>
            <a:noFill/>
          </a:ln>
        </p:spPr>
        <p:txBody>
          <a:bodyPr wrap="square">
            <a:spAutoFit/>
          </a:bodyPr>
          <a:lstStyle/>
          <a:p>
            <a:pPr algn="just"/>
            <a:r>
              <a:rPr lang="en-GB" sz="1600" kern="1200" dirty="0">
                <a:solidFill>
                  <a:schemeClr val="tx1"/>
                </a:solidFill>
                <a:effectLst/>
                <a:latin typeface="Calibri" pitchFamily="34" charset="0"/>
                <a:ea typeface="+mn-ea"/>
                <a:cs typeface="Arial" charset="0"/>
              </a:rPr>
              <a:t>The Health of Ethiopian Animals for Rural Development (HEARD) project is financed by the European Union.</a:t>
            </a:r>
            <a:endParaRPr lang="en-US" sz="1600" kern="1200" dirty="0">
              <a:solidFill>
                <a:schemeClr val="tx1"/>
              </a:solidFill>
              <a:effectLst/>
              <a:latin typeface="Calibri" pitchFamily="34" charset="0"/>
              <a:ea typeface="+mn-ea"/>
              <a:cs typeface="Arial" charset="0"/>
            </a:endParaRPr>
          </a:p>
          <a:p>
            <a:pPr algn="just"/>
            <a:r>
              <a:rPr lang="en-GB" sz="1600" kern="1200" dirty="0">
                <a:solidFill>
                  <a:schemeClr val="tx1"/>
                </a:solidFill>
                <a:effectLst/>
                <a:latin typeface="Calibri" pitchFamily="34" charset="0"/>
                <a:ea typeface="+mn-ea"/>
                <a:cs typeface="Arial" charset="0"/>
              </a:rPr>
              <a:t>Among the other objectives of the project, ‘improving the technical competencies of veterinary service providers to enable them to deliver better and provide rationalized services’ is implemented by the Ethiopian Veterinarians Association (EVA) and the International Livestock Research Institute (ILRI) lead HEARD project in partnership with the Ministry of Agriculture of the Ethiopian Federal Democratic Republic of Ethiopia.</a:t>
            </a:r>
            <a:endParaRPr lang="en-US" sz="2800" dirty="0">
              <a:solidFill>
                <a:srgbClr val="762123"/>
              </a:solidFill>
            </a:endParaRPr>
          </a:p>
          <a:p>
            <a:pPr algn="ctr">
              <a:buClr>
                <a:srgbClr val="5F0500"/>
              </a:buClr>
            </a:pPr>
            <a:r>
              <a:rPr lang="en-US" sz="1800" dirty="0">
                <a:solidFill>
                  <a:srgbClr val="762123"/>
                </a:solidFill>
                <a:hlinkClick r:id="rId2"/>
              </a:rPr>
              <a:t>ilri.org</a:t>
            </a:r>
            <a:endParaRPr lang="en-US" sz="1800" dirty="0">
              <a:solidFill>
                <a:srgbClr val="762123"/>
              </a:solidFill>
            </a:endParaRPr>
          </a:p>
          <a:p>
            <a:pPr algn="ctr">
              <a:buClr>
                <a:srgbClr val="5F0500"/>
              </a:buClr>
            </a:pPr>
            <a:r>
              <a:rPr lang="en-US" sz="1800" dirty="0">
                <a:solidFill>
                  <a:srgbClr val="3D7D0D"/>
                </a:solidFill>
                <a:hlinkClick r:id="rId3">
                  <a:extLst>
                    <a:ext uri="{A12FA001-AC4F-418D-AE19-62706E023703}">
                      <ahyp:hlinkClr xmlns:ahyp="http://schemas.microsoft.com/office/drawing/2018/hyperlinkcolor" val="tx"/>
                    </a:ext>
                  </a:extLst>
                </a:hlinkClick>
              </a:rPr>
              <a:t>eva-ethiopia.org</a:t>
            </a:r>
            <a:endParaRPr lang="en-US" sz="1800" dirty="0">
              <a:solidFill>
                <a:srgbClr val="3D7D0D"/>
              </a:solidFill>
            </a:endParaRPr>
          </a:p>
        </p:txBody>
      </p:sp>
      <p:pic>
        <p:nvPicPr>
          <p:cNvPr id="3" name="Picture 2">
            <a:extLst>
              <a:ext uri="{FF2B5EF4-FFF2-40B4-BE49-F238E27FC236}">
                <a16:creationId xmlns:a16="http://schemas.microsoft.com/office/drawing/2014/main" id="{13DB6CA6-8806-4EEE-85F4-09B487522B97}"/>
              </a:ext>
            </a:extLst>
          </p:cNvPr>
          <p:cNvPicPr>
            <a:picLocks noChangeAspect="1"/>
          </p:cNvPicPr>
          <p:nvPr userDrawn="1"/>
        </p:nvPicPr>
        <p:blipFill rotWithShape="1">
          <a:blip r:embed="rId4"/>
          <a:srcRect r="64972" b="9335"/>
          <a:stretch/>
        </p:blipFill>
        <p:spPr>
          <a:xfrm>
            <a:off x="3444029" y="3750238"/>
            <a:ext cx="2133336" cy="1066800"/>
          </a:xfrm>
          <a:prstGeom prst="rect">
            <a:avLst/>
          </a:prstGeom>
        </p:spPr>
      </p:pic>
      <p:pic>
        <p:nvPicPr>
          <p:cNvPr id="7" name="Picture 6">
            <a:extLst>
              <a:ext uri="{FF2B5EF4-FFF2-40B4-BE49-F238E27FC236}">
                <a16:creationId xmlns:a16="http://schemas.microsoft.com/office/drawing/2014/main" id="{574B78D6-FE98-4A9F-9FBB-0951FC63AA5B}"/>
              </a:ext>
            </a:extLst>
          </p:cNvPr>
          <p:cNvPicPr>
            <a:picLocks noChangeAspect="1"/>
          </p:cNvPicPr>
          <p:nvPr userDrawn="1"/>
        </p:nvPicPr>
        <p:blipFill>
          <a:blip r:embed="rId5"/>
          <a:stretch>
            <a:fillRect/>
          </a:stretch>
        </p:blipFill>
        <p:spPr>
          <a:xfrm>
            <a:off x="1137796" y="5085391"/>
            <a:ext cx="2926334" cy="1383912"/>
          </a:xfrm>
          <a:prstGeom prst="rect">
            <a:avLst/>
          </a:prstGeom>
        </p:spPr>
      </p:pic>
      <p:pic>
        <p:nvPicPr>
          <p:cNvPr id="8" name="Picture 7">
            <a:extLst>
              <a:ext uri="{FF2B5EF4-FFF2-40B4-BE49-F238E27FC236}">
                <a16:creationId xmlns:a16="http://schemas.microsoft.com/office/drawing/2014/main" id="{B68085A1-CE03-4D22-99FF-DC6503166BF4}"/>
              </a:ext>
            </a:extLst>
          </p:cNvPr>
          <p:cNvPicPr>
            <a:picLocks noChangeAspect="1"/>
          </p:cNvPicPr>
          <p:nvPr userDrawn="1"/>
        </p:nvPicPr>
        <p:blipFill>
          <a:blip r:embed="rId6"/>
          <a:stretch>
            <a:fillRect/>
          </a:stretch>
        </p:blipFill>
        <p:spPr>
          <a:xfrm>
            <a:off x="5303268" y="5085391"/>
            <a:ext cx="2670279" cy="1365622"/>
          </a:xfrm>
          <a:prstGeom prst="rect">
            <a:avLst/>
          </a:prstGeom>
        </p:spPr>
      </p:pic>
    </p:spTree>
    <p:extLst>
      <p:ext uri="{BB962C8B-B14F-4D97-AF65-F5344CB8AC3E}">
        <p14:creationId xmlns:p14="http://schemas.microsoft.com/office/powerpoint/2010/main" val="16733918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300447" y="322326"/>
            <a:ext cx="8532413" cy="4782551"/>
          </a:xfrm>
          <a:prstGeom prst="rect">
            <a:avLst/>
          </a:prstGeom>
        </p:spPr>
        <p:txBody>
          <a:bodyPr/>
          <a:lstStyle/>
          <a:p>
            <a:r>
              <a:rPr lang="en-US"/>
              <a:t>Click icon to add picture</a:t>
            </a:r>
          </a:p>
        </p:txBody>
      </p:sp>
      <p:pic>
        <p:nvPicPr>
          <p:cNvPr id="3" name="Picture 2">
            <a:extLst>
              <a:ext uri="{FF2B5EF4-FFF2-40B4-BE49-F238E27FC236}">
                <a16:creationId xmlns:a16="http://schemas.microsoft.com/office/drawing/2014/main" id="{B12594F4-4A69-43F2-A112-80783F950BD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00447" y="5186074"/>
            <a:ext cx="8532413" cy="1542050"/>
          </a:xfrm>
          <a:prstGeom prst="rect">
            <a:avLst/>
          </a:prstGeom>
        </p:spPr>
      </p:pic>
    </p:spTree>
    <p:extLst>
      <p:ext uri="{BB962C8B-B14F-4D97-AF65-F5344CB8AC3E}">
        <p14:creationId xmlns:p14="http://schemas.microsoft.com/office/powerpoint/2010/main" val="3708596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cSld>
  <p:clrMap bg1="lt1" tx1="dk1" bg2="lt2" tx2="dk2" accent1="accent1" accent2="accent2" accent3="accent3" accent4="accent4" accent5="accent5" accent6="accent6" hlink="hlink" folHlink="folHlink"/>
  <p:sldLayoutIdLst>
    <p:sldLayoutId id="2147483706" r:id="rId1"/>
    <p:sldLayoutId id="2147483711" r:id="rId2"/>
    <p:sldLayoutId id="2147483707" r:id="rId3"/>
    <p:sldLayoutId id="2147483704" r:id="rId4"/>
    <p:sldLayoutId id="2147483705" r:id="rId5"/>
    <p:sldLayoutId id="2147483712" r:id="rId6"/>
    <p:sldLayoutId id="2147483708" r:id="rId7"/>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BC452DC-9046-4352-ACF2-3596FB998BFB}"/>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5D63C32-DF71-4E07-9AD5-9A046462144A}"/>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BB8039B-2024-471C-B044-50A603E59580}"/>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54232CA-5C46-446D-B877-EDF932D0CEFB}" type="datetimeFigureOut">
              <a:rPr lang="en-GB" smtClean="0"/>
              <a:t>05/04/2024</a:t>
            </a:fld>
            <a:endParaRPr lang="en-GB"/>
          </a:p>
        </p:txBody>
      </p:sp>
      <p:sp>
        <p:nvSpPr>
          <p:cNvPr id="5" name="Footer Placeholder 4">
            <a:extLst>
              <a:ext uri="{FF2B5EF4-FFF2-40B4-BE49-F238E27FC236}">
                <a16:creationId xmlns:a16="http://schemas.microsoft.com/office/drawing/2014/main" id="{29791BFD-FEF6-4914-9AC2-7A68D0822071}"/>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FFB3EB8-98F0-4C42-ACEA-8F3E377F6947}"/>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0F02DED-5649-4319-8A03-69D1AA175A4B}" type="slidenum">
              <a:rPr lang="en-GB" smtClean="0"/>
              <a:t>‹#›</a:t>
            </a:fld>
            <a:endParaRPr lang="en-GB"/>
          </a:p>
        </p:txBody>
      </p:sp>
    </p:spTree>
    <p:extLst>
      <p:ext uri="{BB962C8B-B14F-4D97-AF65-F5344CB8AC3E}">
        <p14:creationId xmlns:p14="http://schemas.microsoft.com/office/powerpoint/2010/main" val="2012107260"/>
      </p:ext>
    </p:extLst>
  </p:cSld>
  <p:clrMap bg1="lt1" tx1="dk1" bg2="lt2" tx2="dk2" accent1="accent1" accent2="accent2" accent3="accent3" accent4="accent4" accent5="accent5" accent6="accent6" hlink="hlink" folHlink="folHlink"/>
  <p:sldLayoutIdLst>
    <p:sldLayoutId id="214748366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 y="533400"/>
            <a:ext cx="9157952" cy="1905000"/>
          </a:xfrm>
          <a:solidFill>
            <a:schemeClr val="bg1">
              <a:lumMod val="75000"/>
            </a:schemeClr>
          </a:solidFill>
        </p:spPr>
        <p:txBody>
          <a:bodyPr/>
          <a:lstStyle/>
          <a:p>
            <a:r>
              <a:rPr lang="en-US" sz="2800" dirty="0">
                <a:solidFill>
                  <a:schemeClr val="tx1"/>
                </a:solidFill>
                <a:latin typeface="Gill Sans MT" panose="020B0502020104020203" pitchFamily="34" charset="0"/>
              </a:rPr>
              <a:t>Health of Ethiopian Animals for Rural Development project: Public–private partnership models</a:t>
            </a:r>
          </a:p>
          <a:p>
            <a:r>
              <a:rPr lang="en-US" sz="1800" i="1" dirty="0">
                <a:solidFill>
                  <a:schemeClr val="tx1"/>
                </a:solidFill>
                <a:latin typeface="Gill Sans MT" panose="020B0502020104020203" pitchFamily="34" charset="0"/>
              </a:rPr>
              <a:t>Solomon Gizaw and Theo Knight-Jones</a:t>
            </a:r>
          </a:p>
        </p:txBody>
      </p:sp>
      <p:sp>
        <p:nvSpPr>
          <p:cNvPr id="7" name="Text Placeholder 6">
            <a:extLst>
              <a:ext uri="{FF2B5EF4-FFF2-40B4-BE49-F238E27FC236}">
                <a16:creationId xmlns:a16="http://schemas.microsoft.com/office/drawing/2014/main" id="{964A6FA7-13D1-458C-9DC9-D7CC498824CC}"/>
              </a:ext>
            </a:extLst>
          </p:cNvPr>
          <p:cNvSpPr>
            <a:spLocks noGrp="1"/>
          </p:cNvSpPr>
          <p:nvPr>
            <p:ph type="body" sz="quarter" idx="12"/>
          </p:nvPr>
        </p:nvSpPr>
        <p:spPr>
          <a:xfrm>
            <a:off x="24150" y="1943101"/>
            <a:ext cx="9157950" cy="1066798"/>
          </a:xfrm>
          <a:solidFill>
            <a:schemeClr val="bg1">
              <a:lumMod val="75000"/>
            </a:schemeClr>
          </a:solidFill>
        </p:spPr>
        <p:txBody>
          <a:bodyPr/>
          <a:lstStyle/>
          <a:p>
            <a:r>
              <a:rPr lang="en-US" sz="1600" i="0" dirty="0">
                <a:solidFill>
                  <a:schemeClr val="tx1"/>
                </a:solidFill>
                <a:latin typeface="Gill Sans MT" panose="020B0502020104020203" pitchFamily="34" charset="0"/>
                <a:cs typeface="Times New Roman" panose="02020603050405020304" pitchFamily="18" charset="0"/>
              </a:rPr>
              <a:t>Africa public–private partnerships forum in the veterinary domain</a:t>
            </a:r>
          </a:p>
          <a:p>
            <a:r>
              <a:rPr lang="en-US" sz="1600" i="0" dirty="0">
                <a:solidFill>
                  <a:schemeClr val="tx1"/>
                </a:solidFill>
                <a:latin typeface="Gill Sans MT" panose="020B0502020104020203" pitchFamily="34" charset="0"/>
                <a:cs typeface="Times New Roman" panose="02020603050405020304" pitchFamily="18" charset="0"/>
              </a:rPr>
              <a:t>Nairobi, Kenya</a:t>
            </a:r>
          </a:p>
          <a:p>
            <a:r>
              <a:rPr lang="en-US" sz="1600" dirty="0">
                <a:solidFill>
                  <a:schemeClr val="tx1"/>
                </a:solidFill>
                <a:latin typeface="Gill Sans MT" panose="020B0502020104020203" pitchFamily="34" charset="0"/>
                <a:cs typeface="Times New Roman" panose="02020603050405020304" pitchFamily="18" charset="0"/>
              </a:rPr>
              <a:t>4 </a:t>
            </a:r>
            <a:r>
              <a:rPr lang="en-US" sz="1600" i="0" dirty="0">
                <a:solidFill>
                  <a:schemeClr val="tx1"/>
                </a:solidFill>
                <a:latin typeface="Gill Sans MT" panose="020B0502020104020203" pitchFamily="34" charset="0"/>
                <a:cs typeface="Times New Roman" panose="02020603050405020304" pitchFamily="18" charset="0"/>
              </a:rPr>
              <a:t>April 2024</a:t>
            </a:r>
            <a:endParaRPr lang="en-US" sz="1600" i="0" dirty="0">
              <a:solidFill>
                <a:schemeClr val="tx1"/>
              </a:solidFill>
              <a:latin typeface="Gill Sans MT" panose="020B0502020104020203" pitchFamily="34" charset="0"/>
            </a:endParaRPr>
          </a:p>
          <a:p>
            <a:endParaRPr lang="en-US" sz="1800" dirty="0">
              <a:solidFill>
                <a:schemeClr val="tx1"/>
              </a:solidFill>
            </a:endParaRPr>
          </a:p>
        </p:txBody>
      </p:sp>
      <p:sp>
        <p:nvSpPr>
          <p:cNvPr id="8" name="Picture Placeholder 7">
            <a:extLst>
              <a:ext uri="{FF2B5EF4-FFF2-40B4-BE49-F238E27FC236}">
                <a16:creationId xmlns:a16="http://schemas.microsoft.com/office/drawing/2014/main" id="{C3CC075E-53E1-4182-A6B5-587DA9B5722A}"/>
              </a:ext>
            </a:extLst>
          </p:cNvPr>
          <p:cNvSpPr>
            <a:spLocks noGrp="1"/>
          </p:cNvSpPr>
          <p:nvPr>
            <p:ph type="pic" sz="quarter" idx="13"/>
          </p:nvPr>
        </p:nvSpPr>
        <p:spPr/>
        <p:txBody>
          <a:bodyPr/>
          <a:lstStyle/>
          <a:p>
            <a:endParaRPr lang="en-US"/>
          </a:p>
        </p:txBody>
      </p:sp>
      <p:pic>
        <p:nvPicPr>
          <p:cNvPr id="3" name="Picture 2" descr="A picture containing animal, mammal, cow, grass&#10;&#10;Description automatically generated">
            <a:extLst>
              <a:ext uri="{FF2B5EF4-FFF2-40B4-BE49-F238E27FC236}">
                <a16:creationId xmlns:a16="http://schemas.microsoft.com/office/drawing/2014/main" id="{DF86CA8A-D3CF-458C-AE61-1FD14E7EADC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952" y="2819400"/>
            <a:ext cx="9144000" cy="35814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81077D-1FA5-D73A-15F2-98B44F6FB6B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2A3EA4C-C45C-57EB-9FF7-9EFA7B0DB62F}"/>
              </a:ext>
            </a:extLst>
          </p:cNvPr>
          <p:cNvSpPr>
            <a:spLocks noGrp="1"/>
          </p:cNvSpPr>
          <p:nvPr>
            <p:ph type="title"/>
          </p:nvPr>
        </p:nvSpPr>
        <p:spPr>
          <a:xfrm>
            <a:off x="457200" y="190500"/>
            <a:ext cx="8229600" cy="876300"/>
          </a:xfrm>
        </p:spPr>
        <p:txBody>
          <a:bodyPr/>
          <a:lstStyle/>
          <a:p>
            <a:r>
              <a:rPr lang="en-US" sz="2800" dirty="0">
                <a:latin typeface="Gill Sans MT" panose="020B0502020104020203" pitchFamily="34" charset="0"/>
                <a:ea typeface="Times New Roman" panose="02020603050405020304" pitchFamily="18" charset="0"/>
              </a:rPr>
              <a:t>Challenges</a:t>
            </a:r>
          </a:p>
        </p:txBody>
      </p:sp>
      <p:sp>
        <p:nvSpPr>
          <p:cNvPr id="3" name="Content Placeholder 2">
            <a:extLst>
              <a:ext uri="{FF2B5EF4-FFF2-40B4-BE49-F238E27FC236}">
                <a16:creationId xmlns:a16="http://schemas.microsoft.com/office/drawing/2014/main" id="{238FB335-2DF6-2781-AA20-4B57671AC4BE}"/>
              </a:ext>
            </a:extLst>
          </p:cNvPr>
          <p:cNvSpPr>
            <a:spLocks noGrp="1"/>
          </p:cNvSpPr>
          <p:nvPr>
            <p:ph sz="quarter" idx="10"/>
          </p:nvPr>
        </p:nvSpPr>
        <p:spPr>
          <a:xfrm>
            <a:off x="381000" y="1295400"/>
            <a:ext cx="7620000" cy="4876800"/>
          </a:xfrm>
        </p:spPr>
        <p:txBody>
          <a:bodyPr/>
          <a:lstStyle/>
          <a:p>
            <a:pPr marL="457200" indent="-457200">
              <a:lnSpc>
                <a:spcPct val="115000"/>
              </a:lnSpc>
              <a:spcAft>
                <a:spcPts val="0"/>
              </a:spcAft>
              <a:buFont typeface="Wingdings" panose="05000000000000000000" pitchFamily="2" charset="2"/>
              <a:buChar char="§"/>
            </a:pPr>
            <a:r>
              <a:rPr lang="en-US" sz="2800" dirty="0"/>
              <a:t> The </a:t>
            </a:r>
            <a:r>
              <a:rPr lang="en-GB" sz="2800" dirty="0">
                <a:latin typeface="Calibri" panose="020F0502020204030204" pitchFamily="34" charset="0"/>
                <a:cs typeface="Calibri" panose="020F0502020204030204" pitchFamily="34" charset="0"/>
              </a:rPr>
              <a:t>g</a:t>
            </a:r>
            <a:r>
              <a:rPr lang="en-GB" sz="2800" dirty="0">
                <a:effectLst/>
                <a:latin typeface="Calibri" panose="020F0502020204030204" pitchFamily="34" charset="0"/>
                <a:ea typeface="Times New Roman" panose="02020603050405020304" pitchFamily="18" charset="0"/>
                <a:cs typeface="Calibri" panose="020F0502020204030204" pitchFamily="34" charset="0"/>
              </a:rPr>
              <a:t>overnment policy for transboundary diseases vaccination (considered a public good) </a:t>
            </a:r>
          </a:p>
          <a:p>
            <a:pPr marL="457200" indent="-457200">
              <a:lnSpc>
                <a:spcPct val="115000"/>
              </a:lnSpc>
              <a:spcAft>
                <a:spcPts val="0"/>
              </a:spcAft>
              <a:buFont typeface="Wingdings" panose="05000000000000000000" pitchFamily="2" charset="2"/>
              <a:buChar char="§"/>
            </a:pPr>
            <a:r>
              <a:rPr lang="en-GB" sz="2800" dirty="0">
                <a:latin typeface="Calibri" panose="020F0502020204030204" pitchFamily="34" charset="0"/>
                <a:ea typeface="Times New Roman" panose="02020603050405020304" pitchFamily="18" charset="0"/>
                <a:cs typeface="Calibri" panose="020F0502020204030204" pitchFamily="34" charset="0"/>
              </a:rPr>
              <a:t>The </a:t>
            </a:r>
            <a:r>
              <a:rPr lang="en-GB" sz="2800" dirty="0">
                <a:effectLst/>
                <a:latin typeface="Calibri" panose="020F0502020204030204" pitchFamily="34" charset="0"/>
                <a:ea typeface="Times New Roman" panose="02020603050405020304" pitchFamily="18" charset="0"/>
                <a:cs typeface="Calibri" panose="020F0502020204030204" pitchFamily="34" charset="0"/>
              </a:rPr>
              <a:t>private partners are criticized for not being proactive in planning/organizing/mobilizing communities for vaccination services</a:t>
            </a:r>
          </a:p>
          <a:p>
            <a:pPr marL="457200" marR="0" lvl="0" indent="-457200">
              <a:lnSpc>
                <a:spcPct val="115000"/>
              </a:lnSpc>
              <a:spcAft>
                <a:spcPts val="0"/>
              </a:spcAft>
              <a:buFont typeface="Wingdings" panose="05000000000000000000" pitchFamily="2" charset="2"/>
              <a:buChar char="§"/>
            </a:pPr>
            <a:r>
              <a:rPr lang="en-GB" sz="2800" dirty="0">
                <a:effectLst/>
                <a:latin typeface="Calibri" panose="020F0502020204030204" pitchFamily="34" charset="0"/>
                <a:ea typeface="Times New Roman" panose="02020603050405020304" pitchFamily="18" charset="0"/>
                <a:cs typeface="Calibri" panose="020F0502020204030204" pitchFamily="34" charset="0"/>
              </a:rPr>
              <a:t>Vaccine supply system yet to be revised; supply chain is aligned to public sector delivery</a:t>
            </a:r>
            <a:endParaRPr lang="en-US" sz="2800" dirty="0"/>
          </a:p>
        </p:txBody>
      </p:sp>
    </p:spTree>
    <p:extLst>
      <p:ext uri="{BB962C8B-B14F-4D97-AF65-F5344CB8AC3E}">
        <p14:creationId xmlns:p14="http://schemas.microsoft.com/office/powerpoint/2010/main" val="18520135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A85E6F-3AFD-E886-F582-54490B8450F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384BFE5-4F76-D97D-95B1-3E7D4A733BB9}"/>
              </a:ext>
            </a:extLst>
          </p:cNvPr>
          <p:cNvSpPr>
            <a:spLocks noGrp="1"/>
          </p:cNvSpPr>
          <p:nvPr>
            <p:ph type="title"/>
          </p:nvPr>
        </p:nvSpPr>
        <p:spPr>
          <a:xfrm>
            <a:off x="457200" y="190500"/>
            <a:ext cx="8229600" cy="876300"/>
          </a:xfrm>
        </p:spPr>
        <p:txBody>
          <a:bodyPr/>
          <a:lstStyle/>
          <a:p>
            <a:r>
              <a:rPr lang="en-US" sz="2800" dirty="0">
                <a:latin typeface="Gill Sans MT"/>
              </a:rPr>
              <a:t>Recommendations</a:t>
            </a:r>
            <a:r>
              <a:rPr lang="en-US" sz="2000" cap="all" dirty="0">
                <a:latin typeface="Gill Sans MT"/>
              </a:rPr>
              <a:t> </a:t>
            </a:r>
            <a:endParaRPr lang="en-US" sz="2800" b="1" dirty="0">
              <a:latin typeface="Gill Sans MT" panose="020B0502020104020203" pitchFamily="34" charset="0"/>
              <a:ea typeface="Times New Roman" panose="02020603050405020304" pitchFamily="18" charset="0"/>
            </a:endParaRPr>
          </a:p>
        </p:txBody>
      </p:sp>
      <p:sp>
        <p:nvSpPr>
          <p:cNvPr id="3" name="Content Placeholder 2">
            <a:extLst>
              <a:ext uri="{FF2B5EF4-FFF2-40B4-BE49-F238E27FC236}">
                <a16:creationId xmlns:a16="http://schemas.microsoft.com/office/drawing/2014/main" id="{D2084065-0B68-7A1F-FB4F-4A46FA97BEAB}"/>
              </a:ext>
            </a:extLst>
          </p:cNvPr>
          <p:cNvSpPr>
            <a:spLocks noGrp="1"/>
          </p:cNvSpPr>
          <p:nvPr>
            <p:ph sz="quarter" idx="10"/>
          </p:nvPr>
        </p:nvSpPr>
        <p:spPr>
          <a:xfrm>
            <a:off x="457200" y="1219200"/>
            <a:ext cx="8229600" cy="4876800"/>
          </a:xfrm>
        </p:spPr>
        <p:txBody>
          <a:bodyPr/>
          <a:lstStyle/>
          <a:p>
            <a:pPr marL="342900" marR="0" lvl="0" indent="-342900">
              <a:lnSpc>
                <a:spcPct val="115000"/>
              </a:lnSpc>
              <a:spcBef>
                <a:spcPts val="0"/>
              </a:spcBef>
              <a:spcAft>
                <a:spcPts val="0"/>
              </a:spcAft>
              <a:buFont typeface="Wingdings" panose="05000000000000000000" pitchFamily="2" charset="2"/>
              <a:buChar char="§"/>
            </a:pPr>
            <a:r>
              <a:rPr lang="en-US" sz="2000" dirty="0"/>
              <a:t>Livestock keepers’ willingness to subscribe to paid services (which some were provided free by the public sector) is key for sustainability of the PPPs</a:t>
            </a:r>
          </a:p>
          <a:p>
            <a:pPr marL="342900" marR="0" lvl="0" indent="-342900">
              <a:lnSpc>
                <a:spcPct val="115000"/>
              </a:lnSpc>
              <a:spcAft>
                <a:spcPts val="0"/>
              </a:spcAft>
              <a:buFont typeface="Wingdings" panose="05000000000000000000" pitchFamily="2" charset="2"/>
              <a:buChar char="§"/>
            </a:pPr>
            <a:r>
              <a:rPr lang="en-GB" sz="2000" dirty="0">
                <a:effectLst/>
                <a:latin typeface="Calibri" panose="020F0502020204030204" pitchFamily="34" charset="0"/>
                <a:ea typeface="Times New Roman" panose="02020603050405020304" pitchFamily="18" charset="0"/>
                <a:cs typeface="Calibri" panose="020F0502020204030204" pitchFamily="34" charset="0"/>
              </a:rPr>
              <a:t>Community mobilization by the public offices is crucial to success of PPP arrangement</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lnSpc>
                <a:spcPct val="115000"/>
              </a:lnSpc>
              <a:spcAft>
                <a:spcPts val="0"/>
              </a:spcAft>
              <a:buFont typeface="Wingdings" panose="05000000000000000000" pitchFamily="2" charset="2"/>
              <a:buChar char="§"/>
            </a:pPr>
            <a:r>
              <a:rPr lang="en-GB" sz="2000" dirty="0">
                <a:effectLst/>
                <a:latin typeface="Calibri" panose="020F0502020204030204" pitchFamily="34" charset="0"/>
                <a:ea typeface="Times New Roman" panose="02020603050405020304" pitchFamily="18" charset="0"/>
                <a:cs typeface="Calibri" panose="020F0502020204030204" pitchFamily="34" charset="0"/>
              </a:rPr>
              <a:t>Strengthening the private service providers to be proactive in the PPP is needed</a:t>
            </a:r>
          </a:p>
          <a:p>
            <a:pPr marL="342900" marR="0" lvl="0" indent="-342900">
              <a:lnSpc>
                <a:spcPct val="115000"/>
              </a:lnSpc>
              <a:spcAft>
                <a:spcPts val="0"/>
              </a:spcAft>
              <a:buFont typeface="Wingdings" panose="05000000000000000000" pitchFamily="2" charset="2"/>
              <a:buChar char="§"/>
            </a:pPr>
            <a:r>
              <a:rPr lang="en-GB" sz="2000" dirty="0">
                <a:effectLst/>
                <a:latin typeface="Calibri" panose="020F0502020204030204" pitchFamily="34" charset="0"/>
                <a:ea typeface="Times New Roman" panose="02020603050405020304" pitchFamily="18" charset="0"/>
                <a:cs typeface="Calibri" panose="020F0502020204030204" pitchFamily="34" charset="0"/>
              </a:rPr>
              <a:t>Sustainable vaccine supply chain (which currently is dependent on the public sector) is key for sustainability</a:t>
            </a:r>
          </a:p>
          <a:p>
            <a:pPr marL="342900" marR="0" lvl="0" indent="-342900">
              <a:lnSpc>
                <a:spcPct val="115000"/>
              </a:lnSpc>
              <a:spcAft>
                <a:spcPts val="0"/>
              </a:spcAft>
              <a:buFont typeface="Wingdings" panose="05000000000000000000" pitchFamily="2" charset="2"/>
              <a:buChar char="§"/>
            </a:pPr>
            <a:r>
              <a:rPr lang="en-GB" sz="2000" dirty="0">
                <a:effectLst/>
                <a:latin typeface="Calibri" panose="020F0502020204030204" pitchFamily="34" charset="0"/>
                <a:ea typeface="Times New Roman" panose="02020603050405020304" pitchFamily="18" charset="0"/>
                <a:cs typeface="Calibri" panose="020F0502020204030204" pitchFamily="34" charset="0"/>
              </a:rPr>
              <a:t>Linking private clinics with drug wholesalers to alleviate the perceived or real high service charges, interaction with livestock keepers and service provider is important, including in service charge setting</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lnSpc>
                <a:spcPct val="115000"/>
              </a:lnSpc>
              <a:spcAft>
                <a:spcPts val="0"/>
              </a:spcAft>
              <a:buFont typeface="Wingdings" panose="05000000000000000000" pitchFamily="2" charset="2"/>
              <a:buChar char="§"/>
            </a:pPr>
            <a:r>
              <a:rPr lang="en-GB" sz="2000" dirty="0">
                <a:effectLst/>
                <a:latin typeface="Calibri" panose="020F0502020204030204" pitchFamily="34" charset="0"/>
                <a:ea typeface="Times New Roman" panose="02020603050405020304" pitchFamily="18" charset="0"/>
                <a:cs typeface="Calibri" panose="020F0502020204030204" pitchFamily="34" charset="0"/>
              </a:rPr>
              <a:t>Government to lift subsidized Rabies vaccination to create fair market for the private sector.</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p>
            <a:pPr marR="0" lvl="0">
              <a:lnSpc>
                <a:spcPct val="115000"/>
              </a:lnSpc>
              <a:spcAft>
                <a:spcPts val="0"/>
              </a:spcAft>
            </a:pPr>
            <a:endParaRPr lang="en-US" sz="2000" dirty="0"/>
          </a:p>
        </p:txBody>
      </p:sp>
    </p:spTree>
    <p:extLst>
      <p:ext uri="{BB962C8B-B14F-4D97-AF65-F5344CB8AC3E}">
        <p14:creationId xmlns:p14="http://schemas.microsoft.com/office/powerpoint/2010/main" val="28686089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56211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23728" y="2706552"/>
            <a:ext cx="2504244" cy="600164"/>
          </a:xfrm>
          <a:prstGeom prst="rect">
            <a:avLst/>
          </a:prstGeom>
          <a:noFill/>
        </p:spPr>
        <p:txBody>
          <a:bodyPr wrap="square" rtlCol="0">
            <a:spAutoFit/>
          </a:bodyPr>
          <a:lstStyle/>
          <a:p>
            <a:pPr algn="ctr"/>
            <a:r>
              <a:rPr lang="en-US" sz="3300" spc="225" dirty="0">
                <a:solidFill>
                  <a:schemeClr val="bg1"/>
                </a:solidFill>
                <a:latin typeface="Calibri Light" panose="020F0302020204030204" pitchFamily="34" charset="0"/>
                <a:ea typeface="Calibri" charset="0"/>
                <a:cs typeface="Calibri Light" panose="020F0302020204030204" pitchFamily="34" charset="0"/>
              </a:rPr>
              <a:t>THANK YOU</a:t>
            </a:r>
          </a:p>
        </p:txBody>
      </p:sp>
      <p:pic>
        <p:nvPicPr>
          <p:cNvPr id="5" name="Picture Placeholder 4" descr="A person drinking from a glass&#10;&#10;Description automatically generated">
            <a:extLst>
              <a:ext uri="{FF2B5EF4-FFF2-40B4-BE49-F238E27FC236}">
                <a16:creationId xmlns:a16="http://schemas.microsoft.com/office/drawing/2014/main" id="{2CBDF23E-C6F2-B94A-9361-DA325D24954E}"/>
              </a:ext>
            </a:extLst>
          </p:cNvPr>
          <p:cNvPicPr>
            <a:picLocks noGrp="1" noChangeAspect="1"/>
          </p:cNvPicPr>
          <p:nvPr>
            <p:ph type="pic" sz="quarter" idx="10"/>
          </p:nvPr>
        </p:nvPicPr>
        <p:blipFill rotWithShape="1">
          <a:blip r:embed="rId2" cstate="email">
            <a:extLst>
              <a:ext uri="{28A0092B-C50C-407E-A947-70E740481C1C}">
                <a14:useLocalDpi xmlns:a14="http://schemas.microsoft.com/office/drawing/2010/main"/>
              </a:ext>
            </a:extLst>
          </a:blip>
          <a:srcRect/>
          <a:stretch/>
        </p:blipFill>
        <p:spPr>
          <a:xfrm>
            <a:off x="300447" y="1098994"/>
            <a:ext cx="8532413" cy="3586913"/>
          </a:xfrm>
        </p:spPr>
      </p:pic>
    </p:spTree>
    <p:extLst>
      <p:ext uri="{BB962C8B-B14F-4D97-AF65-F5344CB8AC3E}">
        <p14:creationId xmlns:p14="http://schemas.microsoft.com/office/powerpoint/2010/main" val="2604994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BAB99D-3522-3851-661C-B2FC7BD8B18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73D21FE-5736-F354-8B38-B44817A3334F}"/>
              </a:ext>
            </a:extLst>
          </p:cNvPr>
          <p:cNvSpPr>
            <a:spLocks noGrp="1"/>
          </p:cNvSpPr>
          <p:nvPr>
            <p:ph type="title"/>
          </p:nvPr>
        </p:nvSpPr>
        <p:spPr>
          <a:xfrm>
            <a:off x="152400" y="28614"/>
            <a:ext cx="8229600" cy="876300"/>
          </a:xfrm>
        </p:spPr>
        <p:txBody>
          <a:bodyPr/>
          <a:lstStyle/>
          <a:p>
            <a:r>
              <a:rPr lang="en-US" sz="2800" dirty="0">
                <a:latin typeface="Gill Sans MT"/>
                <a:ea typeface="Times New Roman" panose="02020603050405020304" pitchFamily="18" charset="0"/>
              </a:rPr>
              <a:t>Animal health service delivery in Ethiopia</a:t>
            </a:r>
            <a:endParaRPr lang="en-US" sz="2800" dirty="0">
              <a:latin typeface="Gill Sans MT" panose="020B0502020104020203" pitchFamily="34" charset="0"/>
              <a:ea typeface="Times New Roman" panose="02020603050405020304" pitchFamily="18" charset="0"/>
            </a:endParaRPr>
          </a:p>
        </p:txBody>
      </p:sp>
      <p:sp>
        <p:nvSpPr>
          <p:cNvPr id="3" name="Content Placeholder 2">
            <a:extLst>
              <a:ext uri="{FF2B5EF4-FFF2-40B4-BE49-F238E27FC236}">
                <a16:creationId xmlns:a16="http://schemas.microsoft.com/office/drawing/2014/main" id="{F23D9F65-D8C3-F965-3A0F-E541969B4561}"/>
              </a:ext>
            </a:extLst>
          </p:cNvPr>
          <p:cNvSpPr>
            <a:spLocks noGrp="1"/>
          </p:cNvSpPr>
          <p:nvPr>
            <p:ph sz="quarter" idx="10"/>
          </p:nvPr>
        </p:nvSpPr>
        <p:spPr>
          <a:xfrm>
            <a:off x="3657600" y="1228763"/>
            <a:ext cx="4876800" cy="4876800"/>
          </a:xfrm>
        </p:spPr>
        <p:txBody>
          <a:bodyPr/>
          <a:lstStyle/>
          <a:p>
            <a:pPr marL="514350" indent="-514350">
              <a:lnSpc>
                <a:spcPct val="100000"/>
              </a:lnSpc>
              <a:spcAft>
                <a:spcPts val="0"/>
              </a:spcAft>
              <a:buFont typeface="Wingdings" panose="05000000000000000000" pitchFamily="2" charset="2"/>
              <a:buChar char="§"/>
            </a:pPr>
            <a:r>
              <a:rPr lang="en-US" sz="2800" dirty="0"/>
              <a:t>Health service delivery largely by the public sector</a:t>
            </a:r>
          </a:p>
          <a:p>
            <a:pPr marL="514350" indent="-514350">
              <a:lnSpc>
                <a:spcPct val="100000"/>
              </a:lnSpc>
              <a:spcAft>
                <a:spcPts val="0"/>
              </a:spcAft>
              <a:buFont typeface="Wingdings" panose="05000000000000000000" pitchFamily="2" charset="2"/>
              <a:buChar char="§"/>
            </a:pPr>
            <a:r>
              <a:rPr lang="en-US" sz="2800" dirty="0"/>
              <a:t>Vaccination exclusively by the public sector</a:t>
            </a:r>
          </a:p>
          <a:p>
            <a:pPr marL="514350" indent="-514350">
              <a:lnSpc>
                <a:spcPct val="100000"/>
              </a:lnSpc>
              <a:spcAft>
                <a:spcPts val="0"/>
              </a:spcAft>
              <a:buFont typeface="Wingdings" panose="05000000000000000000" pitchFamily="2" charset="2"/>
              <a:buChar char="§"/>
            </a:pPr>
            <a:r>
              <a:rPr lang="en-US" sz="2800" dirty="0"/>
              <a:t>Access to public services: 28.3–74.1%</a:t>
            </a:r>
          </a:p>
          <a:p>
            <a:pPr marL="514350" indent="-514350">
              <a:lnSpc>
                <a:spcPct val="100000"/>
              </a:lnSpc>
              <a:spcAft>
                <a:spcPts val="0"/>
              </a:spcAft>
              <a:buFont typeface="Wingdings" panose="05000000000000000000" pitchFamily="2" charset="2"/>
              <a:buChar char="§"/>
            </a:pPr>
            <a:r>
              <a:rPr lang="en-US" sz="2800" dirty="0"/>
              <a:t>Access to private services: 6.7–68.3%</a:t>
            </a:r>
          </a:p>
          <a:p>
            <a:pPr>
              <a:lnSpc>
                <a:spcPct val="100000"/>
              </a:lnSpc>
              <a:spcAft>
                <a:spcPts val="0"/>
              </a:spcAft>
            </a:pPr>
            <a:endParaRPr lang="en-US" sz="2800" dirty="0"/>
          </a:p>
          <a:p>
            <a:pPr lvl="1">
              <a:spcBef>
                <a:spcPts val="600"/>
              </a:spcBef>
              <a:spcAft>
                <a:spcPts val="0"/>
              </a:spcAft>
              <a:buFont typeface="Wingdings" panose="05000000000000000000" pitchFamily="2" charset="2"/>
              <a:buChar char="Ø"/>
            </a:pPr>
            <a:endParaRPr lang="en-US" sz="2800" dirty="0"/>
          </a:p>
        </p:txBody>
      </p:sp>
      <p:pic>
        <p:nvPicPr>
          <p:cNvPr id="4" name="Picture Placeholder 2">
            <a:extLst>
              <a:ext uri="{FF2B5EF4-FFF2-40B4-BE49-F238E27FC236}">
                <a16:creationId xmlns:a16="http://schemas.microsoft.com/office/drawing/2014/main" id="{82636AB4-6F51-0C8A-9773-CA4BCCAFFA83}"/>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rot="5400000">
            <a:off x="-927172" y="2187465"/>
            <a:ext cx="5162473" cy="3245069"/>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122421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1224214 w 7626601"/>
              <a:gd name="connsiteY4" fmla="*/ 7924800 h 7924800"/>
              <a:gd name="connsiteX0" fmla="*/ 6014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60144 w 7626601"/>
              <a:gd name="connsiteY4" fmla="*/ 7924800 h 7924800"/>
              <a:gd name="connsiteX0" fmla="*/ 60144 w 7626601"/>
              <a:gd name="connsiteY0" fmla="*/ 7924800 h 7924800"/>
              <a:gd name="connsiteX1" fmla="*/ 0 w 7626601"/>
              <a:gd name="connsiteY1" fmla="*/ 0 h 7924800"/>
              <a:gd name="connsiteX2" fmla="*/ 4929051 w 7626601"/>
              <a:gd name="connsiteY2" fmla="*/ 0 h 7924800"/>
              <a:gd name="connsiteX3" fmla="*/ 7626601 w 7626601"/>
              <a:gd name="connsiteY3" fmla="*/ 7924800 h 7924800"/>
              <a:gd name="connsiteX4" fmla="*/ 60144 w 7626601"/>
              <a:gd name="connsiteY4" fmla="*/ 7924800 h 7924800"/>
              <a:gd name="connsiteX0" fmla="*/ 60144 w 7114410"/>
              <a:gd name="connsiteY0" fmla="*/ 7924800 h 7924800"/>
              <a:gd name="connsiteX1" fmla="*/ 0 w 7114410"/>
              <a:gd name="connsiteY1" fmla="*/ 0 h 7924800"/>
              <a:gd name="connsiteX2" fmla="*/ 4929051 w 7114410"/>
              <a:gd name="connsiteY2" fmla="*/ 0 h 7924800"/>
              <a:gd name="connsiteX3" fmla="*/ 7114410 w 7114410"/>
              <a:gd name="connsiteY3" fmla="*/ 7924800 h 7924800"/>
              <a:gd name="connsiteX4" fmla="*/ 60144 w 7114410"/>
              <a:gd name="connsiteY4" fmla="*/ 7924800 h 7924800"/>
              <a:gd name="connsiteX0" fmla="*/ 60144 w 6695344"/>
              <a:gd name="connsiteY0" fmla="*/ 7924800 h 7941426"/>
              <a:gd name="connsiteX1" fmla="*/ 0 w 6695344"/>
              <a:gd name="connsiteY1" fmla="*/ 0 h 7941426"/>
              <a:gd name="connsiteX2" fmla="*/ 4929051 w 6695344"/>
              <a:gd name="connsiteY2" fmla="*/ 0 h 7941426"/>
              <a:gd name="connsiteX3" fmla="*/ 6695344 w 6695344"/>
              <a:gd name="connsiteY3" fmla="*/ 7941426 h 7941426"/>
              <a:gd name="connsiteX4" fmla="*/ 60144 w 6695344"/>
              <a:gd name="connsiteY4" fmla="*/ 7924800 h 7941426"/>
              <a:gd name="connsiteX0" fmla="*/ 60144 w 6757427"/>
              <a:gd name="connsiteY0" fmla="*/ 7924800 h 7924800"/>
              <a:gd name="connsiteX1" fmla="*/ 0 w 6757427"/>
              <a:gd name="connsiteY1" fmla="*/ 0 h 7924800"/>
              <a:gd name="connsiteX2" fmla="*/ 4929051 w 6757427"/>
              <a:gd name="connsiteY2" fmla="*/ 0 h 7924800"/>
              <a:gd name="connsiteX3" fmla="*/ 6757427 w 6757427"/>
              <a:gd name="connsiteY3" fmla="*/ 7924800 h 7924800"/>
              <a:gd name="connsiteX4" fmla="*/ 60144 w 6757427"/>
              <a:gd name="connsiteY4" fmla="*/ 7924800 h 7924800"/>
              <a:gd name="connsiteX0" fmla="*/ 60144 w 7683422"/>
              <a:gd name="connsiteY0" fmla="*/ 7924800 h 13752162"/>
              <a:gd name="connsiteX1" fmla="*/ 0 w 7683422"/>
              <a:gd name="connsiteY1" fmla="*/ 0 h 13752162"/>
              <a:gd name="connsiteX2" fmla="*/ 4929051 w 7683422"/>
              <a:gd name="connsiteY2" fmla="*/ 0 h 13752162"/>
              <a:gd name="connsiteX3" fmla="*/ 7683422 w 7683422"/>
              <a:gd name="connsiteY3" fmla="*/ 13752162 h 13752162"/>
              <a:gd name="connsiteX4" fmla="*/ 60144 w 7683422"/>
              <a:gd name="connsiteY4" fmla="*/ 7924800 h 13752162"/>
              <a:gd name="connsiteX0" fmla="*/ 74612 w 7683422"/>
              <a:gd name="connsiteY0" fmla="*/ 13752163 h 13752163"/>
              <a:gd name="connsiteX1" fmla="*/ 0 w 7683422"/>
              <a:gd name="connsiteY1" fmla="*/ 0 h 13752163"/>
              <a:gd name="connsiteX2" fmla="*/ 4929051 w 7683422"/>
              <a:gd name="connsiteY2" fmla="*/ 0 h 13752163"/>
              <a:gd name="connsiteX3" fmla="*/ 7683422 w 7683422"/>
              <a:gd name="connsiteY3" fmla="*/ 13752162 h 13752163"/>
              <a:gd name="connsiteX4" fmla="*/ 74612 w 7683422"/>
              <a:gd name="connsiteY4" fmla="*/ 13752163 h 13752163"/>
              <a:gd name="connsiteX0" fmla="*/ 16737 w 7625547"/>
              <a:gd name="connsiteY0" fmla="*/ 13767662 h 13767662"/>
              <a:gd name="connsiteX1" fmla="*/ 0 w 7625547"/>
              <a:gd name="connsiteY1" fmla="*/ 0 h 13767662"/>
              <a:gd name="connsiteX2" fmla="*/ 4871176 w 7625547"/>
              <a:gd name="connsiteY2" fmla="*/ 15499 h 13767662"/>
              <a:gd name="connsiteX3" fmla="*/ 7625547 w 7625547"/>
              <a:gd name="connsiteY3" fmla="*/ 13767661 h 13767662"/>
              <a:gd name="connsiteX4" fmla="*/ 16737 w 7625547"/>
              <a:gd name="connsiteY4" fmla="*/ 13767662 h 13767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5547" h="13767662">
                <a:moveTo>
                  <a:pt x="16737" y="13767662"/>
                </a:moveTo>
                <a:lnTo>
                  <a:pt x="0" y="0"/>
                </a:lnTo>
                <a:lnTo>
                  <a:pt x="4871176" y="15499"/>
                </a:lnTo>
                <a:lnTo>
                  <a:pt x="7625547" y="13767661"/>
                </a:lnTo>
                <a:lnTo>
                  <a:pt x="16737" y="13767662"/>
                </a:lnTo>
                <a:close/>
              </a:path>
            </a:pathLst>
          </a:custGeom>
        </p:spPr>
      </p:pic>
    </p:spTree>
    <p:extLst>
      <p:ext uri="{BB962C8B-B14F-4D97-AF65-F5344CB8AC3E}">
        <p14:creationId xmlns:p14="http://schemas.microsoft.com/office/powerpoint/2010/main" val="12472310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br>
              <a:rPr lang="en-US" dirty="0"/>
            </a:br>
            <a:r>
              <a:rPr lang="en-US" dirty="0"/>
              <a:t>        </a:t>
            </a:r>
          </a:p>
        </p:txBody>
      </p:sp>
      <p:cxnSp>
        <p:nvCxnSpPr>
          <p:cNvPr id="5" name="Straight Arrow Connector 4">
            <a:extLst>
              <a:ext uri="{FF2B5EF4-FFF2-40B4-BE49-F238E27FC236}">
                <a16:creationId xmlns:a16="http://schemas.microsoft.com/office/drawing/2014/main" id="{4F9DEA3F-0A56-4E94-9BEA-642FBDDC6129}"/>
              </a:ext>
            </a:extLst>
          </p:cNvPr>
          <p:cNvCxnSpPr>
            <a:cxnSpLocks/>
          </p:cNvCxnSpPr>
          <p:nvPr/>
        </p:nvCxnSpPr>
        <p:spPr>
          <a:xfrm>
            <a:off x="5791200" y="3886200"/>
            <a:ext cx="28575" cy="257175"/>
          </a:xfrm>
          <a:prstGeom prst="straightConnector1">
            <a:avLst/>
          </a:prstGeom>
          <a:ln w="28575">
            <a:solidFill>
              <a:srgbClr val="FF0000"/>
            </a:solidFill>
            <a:tailEnd type="triangle"/>
          </a:ln>
          <a:effectLst/>
        </p:spPr>
        <p:style>
          <a:lnRef idx="1">
            <a:schemeClr val="accent1"/>
          </a:lnRef>
          <a:fillRef idx="0">
            <a:schemeClr val="accent1"/>
          </a:fillRef>
          <a:effectRef idx="0">
            <a:schemeClr val="accent1"/>
          </a:effectRef>
          <a:fontRef idx="minor">
            <a:schemeClr val="tx1"/>
          </a:fontRef>
        </p:style>
      </p:cxnSp>
      <p:graphicFrame>
        <p:nvGraphicFramePr>
          <p:cNvPr id="6" name="Chart 5">
            <a:extLst>
              <a:ext uri="{FF2B5EF4-FFF2-40B4-BE49-F238E27FC236}">
                <a16:creationId xmlns:a16="http://schemas.microsoft.com/office/drawing/2014/main" id="{6537B84F-C88B-4730-9935-D8171245DD9B}"/>
              </a:ext>
            </a:extLst>
          </p:cNvPr>
          <p:cNvGraphicFramePr>
            <a:graphicFrameLocks/>
          </p:cNvGraphicFramePr>
          <p:nvPr>
            <p:extLst>
              <p:ext uri="{D42A27DB-BD31-4B8C-83A1-F6EECF244321}">
                <p14:modId xmlns:p14="http://schemas.microsoft.com/office/powerpoint/2010/main" val="1914281440"/>
              </p:ext>
            </p:extLst>
          </p:nvPr>
        </p:nvGraphicFramePr>
        <p:xfrm>
          <a:off x="448056" y="1371600"/>
          <a:ext cx="7924800" cy="472440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a:extLst>
              <a:ext uri="{FF2B5EF4-FFF2-40B4-BE49-F238E27FC236}">
                <a16:creationId xmlns:a16="http://schemas.microsoft.com/office/drawing/2014/main" id="{1C3F0B96-BD6B-0E54-4E03-7C797DAF69A1}"/>
              </a:ext>
            </a:extLst>
          </p:cNvPr>
          <p:cNvSpPr txBox="1"/>
          <p:nvPr/>
        </p:nvSpPr>
        <p:spPr bwMode="auto">
          <a:xfrm>
            <a:off x="19050" y="-120988"/>
            <a:ext cx="8991600" cy="130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ts val="3200"/>
              </a:lnSpc>
            </a:pPr>
            <a:r>
              <a:rPr lang="en-US" sz="2400" b="1" dirty="0">
                <a:solidFill>
                  <a:schemeClr val="bg1"/>
                </a:solidFill>
              </a:rPr>
              <a:t>Low access to services</a:t>
            </a:r>
          </a:p>
          <a:p>
            <a:pPr algn="ctr">
              <a:lnSpc>
                <a:spcPts val="3200"/>
              </a:lnSpc>
            </a:pPr>
            <a:r>
              <a:rPr lang="en-US" sz="2400" b="1" dirty="0">
                <a:solidFill>
                  <a:schemeClr val="bg1"/>
                </a:solidFill>
              </a:rPr>
              <a:t>Question: how service delivery can be improved by incorporating the private sector</a:t>
            </a:r>
          </a:p>
        </p:txBody>
      </p:sp>
    </p:spTree>
    <p:extLst>
      <p:ext uri="{BB962C8B-B14F-4D97-AF65-F5344CB8AC3E}">
        <p14:creationId xmlns:p14="http://schemas.microsoft.com/office/powerpoint/2010/main" val="9463697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2F39A6-F280-EF54-C73A-3596E82EE1A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50B2F9D-4D80-3BD2-E5A5-5085403EB1AD}"/>
              </a:ext>
            </a:extLst>
          </p:cNvPr>
          <p:cNvSpPr>
            <a:spLocks noGrp="1"/>
          </p:cNvSpPr>
          <p:nvPr>
            <p:ph type="title"/>
          </p:nvPr>
        </p:nvSpPr>
        <p:spPr>
          <a:xfrm>
            <a:off x="88986" y="171450"/>
            <a:ext cx="8229600" cy="876300"/>
          </a:xfrm>
        </p:spPr>
        <p:txBody>
          <a:bodyPr/>
          <a:lstStyle/>
          <a:p>
            <a:r>
              <a:rPr lang="en-US" sz="2800" dirty="0">
                <a:latin typeface="Gill Sans MT"/>
                <a:ea typeface="Times New Roman" panose="02020603050405020304" pitchFamily="18" charset="0"/>
              </a:rPr>
              <a:t>PPP development process</a:t>
            </a:r>
            <a:endParaRPr lang="en-US" sz="2800" dirty="0">
              <a:latin typeface="Gill Sans MT" panose="020B0502020104020203" pitchFamily="34" charset="0"/>
              <a:ea typeface="Times New Roman" panose="02020603050405020304" pitchFamily="18" charset="0"/>
            </a:endParaRPr>
          </a:p>
        </p:txBody>
      </p:sp>
      <p:sp>
        <p:nvSpPr>
          <p:cNvPr id="3" name="Content Placeholder 2">
            <a:extLst>
              <a:ext uri="{FF2B5EF4-FFF2-40B4-BE49-F238E27FC236}">
                <a16:creationId xmlns:a16="http://schemas.microsoft.com/office/drawing/2014/main" id="{03BF504B-A1A4-00EB-313B-F71AA5BD28D2}"/>
              </a:ext>
            </a:extLst>
          </p:cNvPr>
          <p:cNvSpPr>
            <a:spLocks noGrp="1"/>
          </p:cNvSpPr>
          <p:nvPr>
            <p:ph sz="quarter" idx="10"/>
          </p:nvPr>
        </p:nvSpPr>
        <p:spPr>
          <a:xfrm>
            <a:off x="3276600" y="1371600"/>
            <a:ext cx="5638800" cy="4876800"/>
          </a:xfrm>
        </p:spPr>
        <p:txBody>
          <a:bodyPr/>
          <a:lstStyle/>
          <a:p>
            <a:pPr lvl="1">
              <a:buFont typeface="Wingdings" panose="05000000000000000000" pitchFamily="2" charset="2"/>
              <a:buChar char="§"/>
            </a:pPr>
            <a:r>
              <a:rPr lang="en-US" dirty="0"/>
              <a:t>National stakeholders’ workshop to introduce PPP concept in the veterinary domain</a:t>
            </a:r>
          </a:p>
          <a:p>
            <a:pPr lvl="1">
              <a:buFont typeface="Wingdings" panose="05000000000000000000" pitchFamily="2" charset="2"/>
              <a:buChar char="§"/>
            </a:pPr>
            <a:r>
              <a:rPr lang="en-US" dirty="0"/>
              <a:t>Gap analysis: priority diseases and service gaps</a:t>
            </a:r>
          </a:p>
          <a:p>
            <a:pPr lvl="1">
              <a:buFont typeface="Wingdings" panose="05000000000000000000" pitchFamily="2" charset="2"/>
              <a:buChar char="§"/>
            </a:pPr>
            <a:r>
              <a:rPr lang="en-US" dirty="0"/>
              <a:t>Consultative meetings with livestock keepers, private service providers and public offices</a:t>
            </a:r>
          </a:p>
          <a:p>
            <a:pPr lvl="1">
              <a:buFont typeface="Wingdings" panose="05000000000000000000" pitchFamily="2" charset="2"/>
              <a:buChar char="§"/>
            </a:pPr>
            <a:r>
              <a:rPr lang="en-US" dirty="0"/>
              <a:t>PPP taskforce formation</a:t>
            </a:r>
          </a:p>
          <a:p>
            <a:pPr lvl="1">
              <a:buFont typeface="Wingdings" panose="05000000000000000000" pitchFamily="2" charset="2"/>
              <a:buChar char="§"/>
            </a:pPr>
            <a:r>
              <a:rPr lang="en-US" dirty="0"/>
              <a:t>Designing alternative PPP models</a:t>
            </a:r>
          </a:p>
          <a:p>
            <a:pPr lvl="1">
              <a:spcBef>
                <a:spcPts val="600"/>
              </a:spcBef>
              <a:spcAft>
                <a:spcPts val="0"/>
              </a:spcAft>
              <a:buFont typeface="Wingdings" panose="05000000000000000000" pitchFamily="2" charset="2"/>
              <a:buChar char="Ø"/>
            </a:pPr>
            <a:endParaRPr lang="en-US" sz="2400" dirty="0"/>
          </a:p>
        </p:txBody>
      </p:sp>
      <p:pic>
        <p:nvPicPr>
          <p:cNvPr id="5" name="Picture 4">
            <a:extLst>
              <a:ext uri="{FF2B5EF4-FFF2-40B4-BE49-F238E27FC236}">
                <a16:creationId xmlns:a16="http://schemas.microsoft.com/office/drawing/2014/main" id="{2EB0945B-2B93-C2CA-A1A1-0DF7EFD982C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8986" y="1339540"/>
            <a:ext cx="3498509" cy="2482652"/>
          </a:xfrm>
          <a:prstGeom prst="rect">
            <a:avLst/>
          </a:prstGeom>
        </p:spPr>
      </p:pic>
      <p:pic>
        <p:nvPicPr>
          <p:cNvPr id="6" name="Picture Placeholder 10">
            <a:extLst>
              <a:ext uri="{FF2B5EF4-FFF2-40B4-BE49-F238E27FC236}">
                <a16:creationId xmlns:a16="http://schemas.microsoft.com/office/drawing/2014/main" id="{139CCAA6-4A9F-48DB-D5E1-5CF78D7447C4}"/>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rot="5400000">
            <a:off x="743354" y="3701797"/>
            <a:ext cx="2189772" cy="2666998"/>
          </a:xfrm>
          <a:prstGeom prst="rect">
            <a:avLst/>
          </a:prstGeom>
        </p:spPr>
      </p:pic>
    </p:spTree>
    <p:extLst>
      <p:ext uri="{BB962C8B-B14F-4D97-AF65-F5344CB8AC3E}">
        <p14:creationId xmlns:p14="http://schemas.microsoft.com/office/powerpoint/2010/main" val="2628834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922B28-B60A-C381-6288-6F6BB493384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1B99065-8751-9C0F-9C9C-7A3D8652DC58}"/>
              </a:ext>
            </a:extLst>
          </p:cNvPr>
          <p:cNvSpPr>
            <a:spLocks noGrp="1"/>
          </p:cNvSpPr>
          <p:nvPr>
            <p:ph type="title"/>
          </p:nvPr>
        </p:nvSpPr>
        <p:spPr>
          <a:xfrm>
            <a:off x="457200" y="190500"/>
            <a:ext cx="8229600" cy="876300"/>
          </a:xfrm>
        </p:spPr>
        <p:txBody>
          <a:bodyPr/>
          <a:lstStyle/>
          <a:p>
            <a:r>
              <a:rPr lang="en-US" sz="2800" dirty="0">
                <a:latin typeface="Gill Sans MT"/>
              </a:rPr>
              <a:t>PPP models</a:t>
            </a:r>
            <a:endParaRPr lang="en-US" sz="2800" b="1" dirty="0">
              <a:latin typeface="Gill Sans MT" panose="020B0502020104020203" pitchFamily="34" charset="0"/>
              <a:ea typeface="Times New Roman" panose="02020603050405020304" pitchFamily="18" charset="0"/>
            </a:endParaRPr>
          </a:p>
        </p:txBody>
      </p:sp>
      <p:sp>
        <p:nvSpPr>
          <p:cNvPr id="3" name="Content Placeholder 2">
            <a:extLst>
              <a:ext uri="{FF2B5EF4-FFF2-40B4-BE49-F238E27FC236}">
                <a16:creationId xmlns:a16="http://schemas.microsoft.com/office/drawing/2014/main" id="{F77A276E-D55D-19B2-A721-78CA24EAD9C5}"/>
              </a:ext>
            </a:extLst>
          </p:cNvPr>
          <p:cNvSpPr>
            <a:spLocks noGrp="1"/>
          </p:cNvSpPr>
          <p:nvPr>
            <p:ph sz="quarter" idx="10"/>
          </p:nvPr>
        </p:nvSpPr>
        <p:spPr>
          <a:xfrm>
            <a:off x="457200" y="1219200"/>
            <a:ext cx="8610600" cy="4876800"/>
          </a:xfrm>
        </p:spPr>
        <p:txBody>
          <a:bodyPr/>
          <a:lstStyle/>
          <a:p>
            <a:pPr>
              <a:spcAft>
                <a:spcPts val="0"/>
              </a:spcAft>
            </a:pPr>
            <a:r>
              <a:rPr lang="en-US" sz="2800" dirty="0"/>
              <a:t>Eight models designed based on:</a:t>
            </a:r>
          </a:p>
          <a:p>
            <a:pPr lvl="1">
              <a:buFont typeface="Wingdings" panose="05000000000000000000" pitchFamily="2" charset="2"/>
              <a:buChar char="§"/>
            </a:pPr>
            <a:r>
              <a:rPr lang="en-US" b="1" dirty="0"/>
              <a:t>Service type</a:t>
            </a:r>
            <a:r>
              <a:rPr lang="en-US" dirty="0"/>
              <a:t>: Vaccination, community-based deworming, Mobile clinics, </a:t>
            </a:r>
          </a:p>
          <a:p>
            <a:pPr lvl="1">
              <a:buFont typeface="Wingdings" panose="05000000000000000000" pitchFamily="2" charset="2"/>
              <a:buChar char="§"/>
            </a:pPr>
            <a:r>
              <a:rPr lang="en-US" b="1" dirty="0"/>
              <a:t>Partners involved and their relationships</a:t>
            </a:r>
            <a:r>
              <a:rPr lang="en-US" dirty="0"/>
              <a:t>: </a:t>
            </a:r>
          </a:p>
          <a:p>
            <a:pPr lvl="2">
              <a:buFont typeface="Arial" panose="020B0604020202020204" pitchFamily="34" charset="0"/>
              <a:buChar char="•"/>
            </a:pPr>
            <a:r>
              <a:rPr lang="en-US" sz="2600" dirty="0"/>
              <a:t>Private service providers (regional, district, village level clinics, CAHWs, community women vaccinators)</a:t>
            </a:r>
          </a:p>
          <a:p>
            <a:pPr lvl="2">
              <a:buFont typeface="Arial" panose="020B0604020202020204" pitchFamily="34" charset="0"/>
              <a:buChar char="•"/>
            </a:pPr>
            <a:r>
              <a:rPr lang="en-US" sz="2600" dirty="0"/>
              <a:t>Public offices from village to region</a:t>
            </a:r>
          </a:p>
          <a:p>
            <a:pPr>
              <a:lnSpc>
                <a:spcPct val="100000"/>
              </a:lnSpc>
            </a:pPr>
            <a:r>
              <a:rPr lang="en-US" sz="2800" dirty="0"/>
              <a:t>Livestock keepers’ roles (cost-based service for public free services, voucher system)</a:t>
            </a:r>
          </a:p>
          <a:p>
            <a:pPr lvl="1">
              <a:spcBef>
                <a:spcPts val="600"/>
              </a:spcBef>
              <a:buFont typeface="Wingdings" panose="05000000000000000000" pitchFamily="2" charset="2"/>
              <a:buChar char="Ø"/>
            </a:pPr>
            <a:endParaRPr lang="en-US" dirty="0"/>
          </a:p>
        </p:txBody>
      </p:sp>
    </p:spTree>
    <p:extLst>
      <p:ext uri="{BB962C8B-B14F-4D97-AF65-F5344CB8AC3E}">
        <p14:creationId xmlns:p14="http://schemas.microsoft.com/office/powerpoint/2010/main" val="23841702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A5EB02E-ECE3-5253-40EA-1E1725EB08E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4418" y="1371600"/>
            <a:ext cx="8627182" cy="5105400"/>
          </a:xfrm>
          <a:prstGeom prst="rect">
            <a:avLst/>
          </a:prstGeom>
          <a:noFill/>
        </p:spPr>
      </p:pic>
      <p:sp>
        <p:nvSpPr>
          <p:cNvPr id="4" name="TextBox 3">
            <a:extLst>
              <a:ext uri="{FF2B5EF4-FFF2-40B4-BE49-F238E27FC236}">
                <a16:creationId xmlns:a16="http://schemas.microsoft.com/office/drawing/2014/main" id="{118645F0-5C72-C7C7-FC4E-138AA6ED315C}"/>
              </a:ext>
            </a:extLst>
          </p:cNvPr>
          <p:cNvSpPr txBox="1"/>
          <p:nvPr/>
        </p:nvSpPr>
        <p:spPr bwMode="auto">
          <a:xfrm>
            <a:off x="364418" y="228600"/>
            <a:ext cx="5177508"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nSpc>
                <a:spcPts val="3200"/>
              </a:lnSpc>
            </a:pPr>
            <a:r>
              <a:rPr lang="en-US" sz="2800" dirty="0">
                <a:solidFill>
                  <a:schemeClr val="bg1"/>
                </a:solidFill>
                <a:latin typeface="Gill Sans MT"/>
                <a:ea typeface="+mj-ea"/>
                <a:cs typeface="+mj-cs"/>
              </a:rPr>
              <a:t>General framework of PPP models</a:t>
            </a:r>
          </a:p>
        </p:txBody>
      </p:sp>
    </p:spTree>
    <p:extLst>
      <p:ext uri="{BB962C8B-B14F-4D97-AF65-F5344CB8AC3E}">
        <p14:creationId xmlns:p14="http://schemas.microsoft.com/office/powerpoint/2010/main" val="22293175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C6DC5934-7D6D-3230-6C50-4EF847B21762}"/>
              </a:ext>
            </a:extLst>
          </p:cNvPr>
          <p:cNvGraphicFramePr>
            <a:graphicFrameLocks noGrp="1"/>
          </p:cNvGraphicFramePr>
          <p:nvPr>
            <p:extLst>
              <p:ext uri="{D42A27DB-BD31-4B8C-83A1-F6EECF244321}">
                <p14:modId xmlns:p14="http://schemas.microsoft.com/office/powerpoint/2010/main" val="3072982367"/>
              </p:ext>
            </p:extLst>
          </p:nvPr>
        </p:nvGraphicFramePr>
        <p:xfrm>
          <a:off x="0" y="1"/>
          <a:ext cx="9144000" cy="6392565"/>
        </p:xfrm>
        <a:graphic>
          <a:graphicData uri="http://schemas.openxmlformats.org/drawingml/2006/table">
            <a:tbl>
              <a:tblPr firstRow="1" firstCol="1" bandRow="1">
                <a:tableStyleId>{5C22544A-7EE6-4342-B048-85BDC9FD1C3A}</a:tableStyleId>
              </a:tblPr>
              <a:tblGrid>
                <a:gridCol w="4156363">
                  <a:extLst>
                    <a:ext uri="{9D8B030D-6E8A-4147-A177-3AD203B41FA5}">
                      <a16:colId xmlns:a16="http://schemas.microsoft.com/office/drawing/2014/main" val="1470070661"/>
                    </a:ext>
                  </a:extLst>
                </a:gridCol>
                <a:gridCol w="967811">
                  <a:extLst>
                    <a:ext uri="{9D8B030D-6E8A-4147-A177-3AD203B41FA5}">
                      <a16:colId xmlns:a16="http://schemas.microsoft.com/office/drawing/2014/main" val="1647170378"/>
                    </a:ext>
                  </a:extLst>
                </a:gridCol>
                <a:gridCol w="4019826">
                  <a:extLst>
                    <a:ext uri="{9D8B030D-6E8A-4147-A177-3AD203B41FA5}">
                      <a16:colId xmlns:a16="http://schemas.microsoft.com/office/drawing/2014/main" val="1960678638"/>
                    </a:ext>
                  </a:extLst>
                </a:gridCol>
              </a:tblGrid>
              <a:tr h="312672">
                <a:tc>
                  <a:txBody>
                    <a:bodyPr/>
                    <a:lstStyle/>
                    <a:p>
                      <a:pPr marL="0" marR="0">
                        <a:lnSpc>
                          <a:spcPct val="107000"/>
                        </a:lnSpc>
                        <a:spcBef>
                          <a:spcPts val="0"/>
                        </a:spcBef>
                        <a:spcAft>
                          <a:spcPts val="800"/>
                        </a:spcAft>
                      </a:pPr>
                      <a:r>
                        <a:rPr lang="en-US" sz="1800" dirty="0">
                          <a:solidFill>
                            <a:schemeClr val="tx1"/>
                          </a:solidFill>
                          <a:effectLst/>
                        </a:rPr>
                        <a:t>models</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800">
                          <a:solidFill>
                            <a:schemeClr val="tx1"/>
                          </a:solidFill>
                          <a:effectLst/>
                        </a:rPr>
                        <a:t>Region</a:t>
                      </a:r>
                      <a:endParaRPr lang="en-US"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800" dirty="0">
                          <a:solidFill>
                            <a:schemeClr val="tx1"/>
                          </a:solidFill>
                          <a:effectLst/>
                        </a:rPr>
                        <a:t>Services</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extLst>
                  <a:ext uri="{0D108BD9-81ED-4DB2-BD59-A6C34878D82A}">
                    <a16:rowId xmlns:a16="http://schemas.microsoft.com/office/drawing/2014/main" val="2843127667"/>
                  </a:ext>
                </a:extLst>
              </a:tr>
              <a:tr h="621678">
                <a:tc>
                  <a:txBody>
                    <a:bodyPr/>
                    <a:lstStyle/>
                    <a:p>
                      <a:pPr marL="0" marR="0">
                        <a:lnSpc>
                          <a:spcPct val="107000"/>
                        </a:lnSpc>
                        <a:spcBef>
                          <a:spcPts val="0"/>
                        </a:spcBef>
                        <a:spcAft>
                          <a:spcPts val="800"/>
                        </a:spcAft>
                      </a:pPr>
                      <a:r>
                        <a:rPr lang="en-US" sz="1800" dirty="0">
                          <a:solidFill>
                            <a:schemeClr val="tx1"/>
                          </a:solidFill>
                          <a:effectLst/>
                        </a:rPr>
                        <a:t>Model I </a:t>
                      </a:r>
                      <a:r>
                        <a:rPr lang="en-US" sz="1800" b="0" dirty="0">
                          <a:solidFill>
                            <a:schemeClr val="tx1"/>
                          </a:solidFill>
                          <a:effectLst/>
                        </a:rPr>
                        <a:t>(private vaccination service)</a:t>
                      </a:r>
                      <a:endParaRPr lang="en-US"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800">
                          <a:solidFill>
                            <a:schemeClr val="tx1"/>
                          </a:solidFill>
                          <a:effectLst/>
                        </a:rPr>
                        <a:t>Amhara, Oromia</a:t>
                      </a:r>
                      <a:endParaRPr lang="en-US"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800" dirty="0">
                          <a:solidFill>
                            <a:schemeClr val="tx1"/>
                          </a:solidFill>
                          <a:effectLst/>
                        </a:rPr>
                        <a:t>Vax: rabies, anthrax, black leg, ovine and bovine pasteurellosis</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extLst>
                  <a:ext uri="{0D108BD9-81ED-4DB2-BD59-A6C34878D82A}">
                    <a16:rowId xmlns:a16="http://schemas.microsoft.com/office/drawing/2014/main" val="4279567357"/>
                  </a:ext>
                </a:extLst>
              </a:tr>
              <a:tr h="621678">
                <a:tc>
                  <a:txBody>
                    <a:bodyPr/>
                    <a:lstStyle/>
                    <a:p>
                      <a:pPr marL="0" marR="0">
                        <a:lnSpc>
                          <a:spcPct val="107000"/>
                        </a:lnSpc>
                        <a:spcBef>
                          <a:spcPts val="0"/>
                        </a:spcBef>
                        <a:spcAft>
                          <a:spcPts val="800"/>
                        </a:spcAft>
                      </a:pPr>
                      <a:r>
                        <a:rPr lang="en-US" sz="1800" dirty="0">
                          <a:solidFill>
                            <a:schemeClr val="tx1"/>
                          </a:solidFill>
                          <a:effectLst/>
                        </a:rPr>
                        <a:t>Model </a:t>
                      </a:r>
                      <a:r>
                        <a:rPr lang="en-US" sz="1800" b="1" dirty="0">
                          <a:solidFill>
                            <a:schemeClr val="tx1"/>
                          </a:solidFill>
                          <a:effectLst/>
                        </a:rPr>
                        <a:t>II</a:t>
                      </a:r>
                      <a:r>
                        <a:rPr lang="en-US" sz="1800" b="0" dirty="0">
                          <a:solidFill>
                            <a:schemeClr val="tx1"/>
                          </a:solidFill>
                          <a:effectLst/>
                        </a:rPr>
                        <a:t> (sanitary mandate with district private sector)</a:t>
                      </a:r>
                      <a:endParaRPr lang="en-US"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800">
                          <a:solidFill>
                            <a:schemeClr val="tx1"/>
                          </a:solidFill>
                          <a:effectLst/>
                        </a:rPr>
                        <a:t>Somali</a:t>
                      </a:r>
                      <a:endParaRPr lang="en-US"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800" dirty="0">
                          <a:solidFill>
                            <a:schemeClr val="tx1"/>
                          </a:solidFill>
                          <a:effectLst/>
                        </a:rPr>
                        <a:t>Vax: Camel pox, ovine pasteurellosis</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extLst>
                  <a:ext uri="{0D108BD9-81ED-4DB2-BD59-A6C34878D82A}">
                    <a16:rowId xmlns:a16="http://schemas.microsoft.com/office/drawing/2014/main" val="2300347705"/>
                  </a:ext>
                </a:extLst>
              </a:tr>
              <a:tr h="934378">
                <a:tc>
                  <a:txBody>
                    <a:bodyPr/>
                    <a:lstStyle/>
                    <a:p>
                      <a:pPr marL="0" marR="0">
                        <a:lnSpc>
                          <a:spcPct val="107000"/>
                        </a:lnSpc>
                        <a:spcBef>
                          <a:spcPts val="0"/>
                        </a:spcBef>
                        <a:spcAft>
                          <a:spcPts val="800"/>
                        </a:spcAft>
                      </a:pPr>
                      <a:r>
                        <a:rPr lang="en-US" sz="1800" dirty="0">
                          <a:solidFill>
                            <a:schemeClr val="tx1"/>
                          </a:solidFill>
                          <a:effectLst/>
                        </a:rPr>
                        <a:t>Model III </a:t>
                      </a:r>
                      <a:r>
                        <a:rPr lang="en-US" sz="1800" b="0" dirty="0">
                          <a:solidFill>
                            <a:schemeClr val="tx1"/>
                          </a:solidFill>
                          <a:effectLst/>
                        </a:rPr>
                        <a:t>(sanitary mandate with linked regional-woreda-kebele private sector)</a:t>
                      </a:r>
                      <a:endParaRPr lang="en-US"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800">
                          <a:solidFill>
                            <a:schemeClr val="tx1"/>
                          </a:solidFill>
                          <a:effectLst/>
                        </a:rPr>
                        <a:t>Somali</a:t>
                      </a:r>
                      <a:endParaRPr lang="en-US"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800" dirty="0">
                          <a:solidFill>
                            <a:schemeClr val="tx1"/>
                          </a:solidFill>
                          <a:effectLst/>
                        </a:rPr>
                        <a:t>Vax: camel pox, bovine pasteurellosis, shoat pox, CCPP</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extLst>
                  <a:ext uri="{0D108BD9-81ED-4DB2-BD59-A6C34878D82A}">
                    <a16:rowId xmlns:a16="http://schemas.microsoft.com/office/drawing/2014/main" val="4131764916"/>
                  </a:ext>
                </a:extLst>
              </a:tr>
              <a:tr h="477347">
                <a:tc>
                  <a:txBody>
                    <a:bodyPr/>
                    <a:lstStyle/>
                    <a:p>
                      <a:pPr marL="0" marR="0">
                        <a:lnSpc>
                          <a:spcPct val="107000"/>
                        </a:lnSpc>
                        <a:spcBef>
                          <a:spcPts val="0"/>
                        </a:spcBef>
                        <a:spcAft>
                          <a:spcPts val="800"/>
                        </a:spcAft>
                      </a:pPr>
                      <a:r>
                        <a:rPr lang="en-US" sz="1800" dirty="0">
                          <a:solidFill>
                            <a:schemeClr val="tx1"/>
                          </a:solidFill>
                          <a:effectLst/>
                        </a:rPr>
                        <a:t>Model IV </a:t>
                      </a:r>
                      <a:r>
                        <a:rPr lang="en-US" sz="1800" b="0" dirty="0">
                          <a:solidFill>
                            <a:schemeClr val="tx1"/>
                          </a:solidFill>
                          <a:effectLst/>
                        </a:rPr>
                        <a:t>(mobile clinical service)</a:t>
                      </a:r>
                      <a:endParaRPr lang="en-US"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800">
                          <a:solidFill>
                            <a:schemeClr val="tx1"/>
                          </a:solidFill>
                          <a:effectLst/>
                        </a:rPr>
                        <a:t>Oromia</a:t>
                      </a:r>
                      <a:endParaRPr lang="en-US"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800">
                          <a:solidFill>
                            <a:schemeClr val="tx1"/>
                          </a:solidFill>
                          <a:effectLst/>
                        </a:rPr>
                        <a:t>Clinical service</a:t>
                      </a:r>
                      <a:endParaRPr lang="en-US"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extLst>
                  <a:ext uri="{0D108BD9-81ED-4DB2-BD59-A6C34878D82A}">
                    <a16:rowId xmlns:a16="http://schemas.microsoft.com/office/drawing/2014/main" val="2686229329"/>
                  </a:ext>
                </a:extLst>
              </a:tr>
              <a:tr h="934378">
                <a:tc>
                  <a:txBody>
                    <a:bodyPr/>
                    <a:lstStyle/>
                    <a:p>
                      <a:pPr marL="0" marR="0">
                        <a:lnSpc>
                          <a:spcPct val="107000"/>
                        </a:lnSpc>
                        <a:spcBef>
                          <a:spcPts val="0"/>
                        </a:spcBef>
                        <a:spcAft>
                          <a:spcPts val="800"/>
                        </a:spcAft>
                      </a:pPr>
                      <a:r>
                        <a:rPr lang="en-US" sz="1800" dirty="0">
                          <a:solidFill>
                            <a:schemeClr val="tx1"/>
                          </a:solidFill>
                          <a:effectLst/>
                        </a:rPr>
                        <a:t>Model </a:t>
                      </a:r>
                      <a:r>
                        <a:rPr lang="en-US" sz="1800" b="1" dirty="0">
                          <a:solidFill>
                            <a:schemeClr val="tx1"/>
                          </a:solidFill>
                          <a:effectLst/>
                        </a:rPr>
                        <a:t>V</a:t>
                      </a:r>
                      <a:r>
                        <a:rPr lang="en-US" sz="1800" b="0" dirty="0">
                          <a:solidFill>
                            <a:schemeClr val="tx1"/>
                          </a:solidFill>
                          <a:effectLst/>
                        </a:rPr>
                        <a:t> (clinical service by linked regional-woreda-kebele private clinics)</a:t>
                      </a:r>
                      <a:endParaRPr lang="en-US"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800">
                          <a:solidFill>
                            <a:schemeClr val="tx1"/>
                          </a:solidFill>
                          <a:effectLst/>
                        </a:rPr>
                        <a:t>Somali</a:t>
                      </a:r>
                      <a:endParaRPr lang="en-US"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800">
                          <a:solidFill>
                            <a:schemeClr val="tx1"/>
                          </a:solidFill>
                          <a:effectLst/>
                        </a:rPr>
                        <a:t>Clinical service</a:t>
                      </a:r>
                      <a:endParaRPr lang="en-US"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extLst>
                  <a:ext uri="{0D108BD9-81ED-4DB2-BD59-A6C34878D82A}">
                    <a16:rowId xmlns:a16="http://schemas.microsoft.com/office/drawing/2014/main" val="2612199151"/>
                  </a:ext>
                </a:extLst>
              </a:tr>
              <a:tr h="934378">
                <a:tc>
                  <a:txBody>
                    <a:bodyPr/>
                    <a:lstStyle/>
                    <a:p>
                      <a:pPr marL="0" marR="0">
                        <a:lnSpc>
                          <a:spcPct val="107000"/>
                        </a:lnSpc>
                        <a:spcBef>
                          <a:spcPts val="0"/>
                        </a:spcBef>
                        <a:spcAft>
                          <a:spcPts val="800"/>
                        </a:spcAft>
                      </a:pPr>
                      <a:r>
                        <a:rPr lang="en-US" sz="1800" b="1" dirty="0">
                          <a:solidFill>
                            <a:schemeClr val="tx1"/>
                          </a:solidFill>
                          <a:effectLst/>
                        </a:rPr>
                        <a:t>Model VI </a:t>
                      </a:r>
                      <a:r>
                        <a:rPr lang="en-US" sz="1800" b="0" dirty="0">
                          <a:solidFill>
                            <a:schemeClr val="tx1"/>
                          </a:solidFill>
                          <a:effectLst/>
                        </a:rPr>
                        <a:t>(community-based women vaccinators for Newcastle disease control)</a:t>
                      </a:r>
                      <a:endParaRPr lang="en-US"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800">
                          <a:solidFill>
                            <a:schemeClr val="tx1"/>
                          </a:solidFill>
                          <a:effectLst/>
                        </a:rPr>
                        <a:t>Amhara</a:t>
                      </a:r>
                      <a:endParaRPr lang="en-US"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800" dirty="0">
                          <a:solidFill>
                            <a:schemeClr val="tx1"/>
                          </a:solidFill>
                          <a:effectLst/>
                        </a:rPr>
                        <a:t>Vax: Newcastle disease </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extLst>
                  <a:ext uri="{0D108BD9-81ED-4DB2-BD59-A6C34878D82A}">
                    <a16:rowId xmlns:a16="http://schemas.microsoft.com/office/drawing/2014/main" val="1518583120"/>
                  </a:ext>
                </a:extLst>
              </a:tr>
              <a:tr h="934378">
                <a:tc>
                  <a:txBody>
                    <a:bodyPr/>
                    <a:lstStyle/>
                    <a:p>
                      <a:pPr marL="0" marR="0">
                        <a:lnSpc>
                          <a:spcPct val="107000"/>
                        </a:lnSpc>
                        <a:spcBef>
                          <a:spcPts val="0"/>
                        </a:spcBef>
                        <a:spcAft>
                          <a:spcPts val="800"/>
                        </a:spcAft>
                      </a:pPr>
                      <a:r>
                        <a:rPr lang="en-US" sz="1800" dirty="0">
                          <a:solidFill>
                            <a:schemeClr val="tx1"/>
                          </a:solidFill>
                          <a:effectLst/>
                        </a:rPr>
                        <a:t>Model VII </a:t>
                      </a:r>
                      <a:r>
                        <a:rPr lang="en-US" sz="1800" b="0" dirty="0">
                          <a:solidFill>
                            <a:schemeClr val="tx1"/>
                          </a:solidFill>
                          <a:effectLst/>
                        </a:rPr>
                        <a:t>(strategic community-based endoparasite and ectoparasite control)</a:t>
                      </a:r>
                      <a:endParaRPr lang="en-US"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800" dirty="0">
                          <a:solidFill>
                            <a:schemeClr val="tx1"/>
                          </a:solidFill>
                          <a:effectLst/>
                        </a:rPr>
                        <a:t>Somali, Oromia, Amhara</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800" dirty="0">
                          <a:solidFill>
                            <a:schemeClr val="tx1"/>
                          </a:solidFill>
                          <a:effectLst/>
                        </a:rPr>
                        <a:t>Camel and shoat ectoparasite control</a:t>
                      </a:r>
                    </a:p>
                    <a:p>
                      <a:pPr marL="0" marR="0" lvl="0" indent="0" algn="l" defTabSz="914400" rtl="0" eaLnBrk="1" fontAlgn="auto" latinLnBrk="0" hangingPunct="1">
                        <a:lnSpc>
                          <a:spcPct val="107000"/>
                        </a:lnSpc>
                        <a:spcBef>
                          <a:spcPts val="0"/>
                        </a:spcBef>
                        <a:spcAft>
                          <a:spcPts val="800"/>
                        </a:spcAft>
                        <a:buClrTx/>
                        <a:buSzTx/>
                        <a:buFontTx/>
                        <a:buNone/>
                        <a:tabLst/>
                        <a:defRPr/>
                      </a:pPr>
                      <a:r>
                        <a:rPr lang="en-US" sz="1800" dirty="0">
                          <a:solidFill>
                            <a:schemeClr val="tx1"/>
                          </a:solidFill>
                          <a:effectLst/>
                        </a:rPr>
                        <a:t>Cattle and sheep deworming service</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extLst>
                  <a:ext uri="{0D108BD9-81ED-4DB2-BD59-A6C34878D82A}">
                    <a16:rowId xmlns:a16="http://schemas.microsoft.com/office/drawing/2014/main" val="1656458905"/>
                  </a:ext>
                </a:extLst>
              </a:tr>
              <a:tr h="621678">
                <a:tc>
                  <a:txBody>
                    <a:bodyPr/>
                    <a:lstStyle/>
                    <a:p>
                      <a:pPr marL="0" marR="0">
                        <a:lnSpc>
                          <a:spcPct val="107000"/>
                        </a:lnSpc>
                        <a:spcBef>
                          <a:spcPts val="0"/>
                        </a:spcBef>
                        <a:spcAft>
                          <a:spcPts val="800"/>
                        </a:spcAft>
                      </a:pPr>
                      <a:r>
                        <a:rPr lang="en-US" sz="1800" dirty="0">
                          <a:solidFill>
                            <a:schemeClr val="tx1"/>
                          </a:solidFill>
                          <a:effectLst/>
                        </a:rPr>
                        <a:t>Model VIII </a:t>
                      </a:r>
                      <a:r>
                        <a:rPr lang="en-US" sz="1800" b="0" dirty="0">
                          <a:solidFill>
                            <a:schemeClr val="tx1"/>
                          </a:solidFill>
                          <a:effectLst/>
                        </a:rPr>
                        <a:t>(leasing AHPs to unemployed veterinary graduates)</a:t>
                      </a:r>
                      <a:endParaRPr lang="en-US"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800">
                          <a:solidFill>
                            <a:schemeClr val="tx1"/>
                          </a:solidFill>
                          <a:effectLst/>
                        </a:rPr>
                        <a:t> Amhara</a:t>
                      </a:r>
                      <a:endParaRPr lang="en-US"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tc>
                  <a:txBody>
                    <a:bodyPr/>
                    <a:lstStyle/>
                    <a:p>
                      <a:pPr marL="0" marR="0">
                        <a:lnSpc>
                          <a:spcPct val="107000"/>
                        </a:lnSpc>
                        <a:spcBef>
                          <a:spcPts val="0"/>
                        </a:spcBef>
                        <a:spcAft>
                          <a:spcPts val="800"/>
                        </a:spcAft>
                      </a:pPr>
                      <a:r>
                        <a:rPr lang="en-US" sz="1800" dirty="0">
                          <a:solidFill>
                            <a:schemeClr val="tx1"/>
                          </a:solidFill>
                          <a:effectLst/>
                        </a:rPr>
                        <a:t> </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895" marR="48895" marT="9525" marB="0"/>
                </a:tc>
                <a:extLst>
                  <a:ext uri="{0D108BD9-81ED-4DB2-BD59-A6C34878D82A}">
                    <a16:rowId xmlns:a16="http://schemas.microsoft.com/office/drawing/2014/main" val="624336558"/>
                  </a:ext>
                </a:extLst>
              </a:tr>
            </a:tbl>
          </a:graphicData>
        </a:graphic>
      </p:graphicFrame>
    </p:spTree>
    <p:extLst>
      <p:ext uri="{BB962C8B-B14F-4D97-AF65-F5344CB8AC3E}">
        <p14:creationId xmlns:p14="http://schemas.microsoft.com/office/powerpoint/2010/main" val="1982524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74806B-D3F5-AD5F-643A-278805EFC49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79F842-18EF-CE5A-0AF6-5D3C718396EA}"/>
              </a:ext>
            </a:extLst>
          </p:cNvPr>
          <p:cNvSpPr>
            <a:spLocks noGrp="1"/>
          </p:cNvSpPr>
          <p:nvPr>
            <p:ph type="title"/>
          </p:nvPr>
        </p:nvSpPr>
        <p:spPr>
          <a:xfrm>
            <a:off x="457200" y="190500"/>
            <a:ext cx="8229600" cy="876300"/>
          </a:xfrm>
        </p:spPr>
        <p:txBody>
          <a:bodyPr/>
          <a:lstStyle/>
          <a:p>
            <a:r>
              <a:rPr lang="en-US" sz="2800" dirty="0">
                <a:latin typeface="Gill Sans MT"/>
              </a:rPr>
              <a:t>Findings (mid-term evaluation and routine monitoring) </a:t>
            </a:r>
          </a:p>
        </p:txBody>
      </p:sp>
      <p:sp>
        <p:nvSpPr>
          <p:cNvPr id="3" name="Content Placeholder 2">
            <a:extLst>
              <a:ext uri="{FF2B5EF4-FFF2-40B4-BE49-F238E27FC236}">
                <a16:creationId xmlns:a16="http://schemas.microsoft.com/office/drawing/2014/main" id="{2EE6FD82-371B-0363-0A12-587B72809571}"/>
              </a:ext>
            </a:extLst>
          </p:cNvPr>
          <p:cNvSpPr>
            <a:spLocks noGrp="1"/>
          </p:cNvSpPr>
          <p:nvPr>
            <p:ph sz="quarter" idx="10"/>
          </p:nvPr>
        </p:nvSpPr>
        <p:spPr>
          <a:xfrm>
            <a:off x="457200" y="1219200"/>
            <a:ext cx="8610600" cy="4876800"/>
          </a:xfrm>
        </p:spPr>
        <p:txBody>
          <a:bodyPr/>
          <a:lstStyle/>
          <a:p>
            <a:pPr>
              <a:lnSpc>
                <a:spcPct val="150000"/>
              </a:lnSpc>
              <a:spcAft>
                <a:spcPts val="0"/>
              </a:spcAft>
            </a:pPr>
            <a:r>
              <a:rPr lang="en-US" sz="2000" b="1" dirty="0"/>
              <a:t>Sustainability indicators </a:t>
            </a:r>
          </a:p>
          <a:p>
            <a:pPr marL="342900" indent="-342900">
              <a:lnSpc>
                <a:spcPct val="150000"/>
              </a:lnSpc>
              <a:spcAft>
                <a:spcPts val="0"/>
              </a:spcAft>
              <a:buFont typeface="Wingdings" panose="05000000000000000000" pitchFamily="2" charset="2"/>
              <a:buChar char="§"/>
            </a:pPr>
            <a:r>
              <a:rPr lang="en-US" sz="2000" dirty="0"/>
              <a:t> A legal framework in place for PPP</a:t>
            </a:r>
          </a:p>
          <a:p>
            <a:pPr marL="342900" indent="-342900">
              <a:lnSpc>
                <a:spcPct val="150000"/>
              </a:lnSpc>
              <a:spcAft>
                <a:spcPts val="0"/>
              </a:spcAft>
              <a:buFont typeface="Wingdings" panose="05000000000000000000" pitchFamily="2" charset="2"/>
              <a:buChar char="§"/>
            </a:pPr>
            <a:r>
              <a:rPr lang="en-US" sz="2000" dirty="0"/>
              <a:t>All the three partners (public, private sectors and livestock keepers) expressed satisfaction with the PPP arrangements</a:t>
            </a:r>
          </a:p>
          <a:p>
            <a:pPr marL="342900" indent="-342900">
              <a:lnSpc>
                <a:spcPct val="150000"/>
              </a:lnSpc>
              <a:spcAft>
                <a:spcPts val="0"/>
              </a:spcAft>
              <a:buFont typeface="Wingdings" panose="05000000000000000000" pitchFamily="2" charset="2"/>
              <a:buChar char="§"/>
            </a:pPr>
            <a:r>
              <a:rPr lang="en-GB" sz="2000" dirty="0">
                <a:effectLst/>
                <a:latin typeface="Calibri" panose="020F0502020204030204" pitchFamily="34" charset="0"/>
                <a:ea typeface="Times New Roman" panose="02020603050405020304" pitchFamily="18" charset="0"/>
                <a:cs typeface="Calibri" panose="020F0502020204030204" pitchFamily="34" charset="0"/>
              </a:rPr>
              <a:t>Most successfully adopted models were private vaccination service, community-based deworming services, and mobile clinic service, also leasing of redundant public clinics to private vets</a:t>
            </a:r>
            <a:endParaRPr lang="en-US" sz="2000" dirty="0">
              <a:latin typeface="Calibri" panose="020F0502020204030204" pitchFamily="34" charset="0"/>
              <a:ea typeface="Times New Roman" panose="02020603050405020304" pitchFamily="18" charset="0"/>
              <a:cs typeface="Times New Roman" panose="02020603050405020304" pitchFamily="18" charset="0"/>
            </a:endParaRPr>
          </a:p>
          <a:p>
            <a:pPr marL="342900" indent="-342900">
              <a:lnSpc>
                <a:spcPct val="150000"/>
              </a:lnSpc>
              <a:spcAft>
                <a:spcPts val="0"/>
              </a:spcAft>
              <a:buFont typeface="Wingdings" panose="05000000000000000000" pitchFamily="2" charset="2"/>
              <a:buChar char="§"/>
            </a:pPr>
            <a:r>
              <a:rPr lang="en-US" sz="2000" dirty="0"/>
              <a:t> New service introduced: Rabies vaccination in rural areas, community-based deworming services</a:t>
            </a:r>
          </a:p>
          <a:p>
            <a:pPr marL="342900" indent="-342900">
              <a:lnSpc>
                <a:spcPct val="150000"/>
              </a:lnSpc>
              <a:spcAft>
                <a:spcPts val="0"/>
              </a:spcAft>
              <a:buFont typeface="Wingdings" panose="05000000000000000000" pitchFamily="2" charset="2"/>
              <a:buChar char="§"/>
            </a:pPr>
            <a:r>
              <a:rPr lang="en-US" sz="2000" dirty="0"/>
              <a:t>Need to bundle services for increased business viability</a:t>
            </a:r>
          </a:p>
          <a:p>
            <a:pPr>
              <a:lnSpc>
                <a:spcPct val="150000"/>
              </a:lnSpc>
              <a:spcAft>
                <a:spcPts val="600"/>
              </a:spcAft>
            </a:pPr>
            <a:endParaRPr lang="en-US" sz="2000" dirty="0"/>
          </a:p>
        </p:txBody>
      </p:sp>
    </p:spTree>
    <p:extLst>
      <p:ext uri="{BB962C8B-B14F-4D97-AF65-F5344CB8AC3E}">
        <p14:creationId xmlns:p14="http://schemas.microsoft.com/office/powerpoint/2010/main" val="38665031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44D79F-A3B4-9079-C1F5-79323EBA7319}"/>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2E0D3E7-DF33-A951-BFA1-844CAE84910C}"/>
              </a:ext>
            </a:extLst>
          </p:cNvPr>
          <p:cNvSpPr>
            <a:spLocks noGrp="1"/>
          </p:cNvSpPr>
          <p:nvPr>
            <p:ph sz="quarter" idx="10"/>
          </p:nvPr>
        </p:nvSpPr>
        <p:spPr>
          <a:xfrm>
            <a:off x="4038600" y="1219200"/>
            <a:ext cx="4403835" cy="4876800"/>
          </a:xfrm>
        </p:spPr>
        <p:txBody>
          <a:bodyPr/>
          <a:lstStyle/>
          <a:p>
            <a:pPr marL="268288" lvl="2" indent="0">
              <a:lnSpc>
                <a:spcPct val="150000"/>
              </a:lnSpc>
              <a:spcAft>
                <a:spcPts val="600"/>
              </a:spcAft>
              <a:buNone/>
            </a:pPr>
            <a:r>
              <a:rPr lang="en-US" sz="2800" dirty="0"/>
              <a:t>PPP for privatizing public village clinics (Model VIII) is the most successful intervention</a:t>
            </a:r>
          </a:p>
          <a:p>
            <a:pPr lvl="2">
              <a:lnSpc>
                <a:spcPct val="150000"/>
              </a:lnSpc>
              <a:spcAft>
                <a:spcPts val="600"/>
              </a:spcAft>
            </a:pPr>
            <a:endParaRPr lang="en-US" sz="2800" dirty="0"/>
          </a:p>
          <a:p>
            <a:pPr marL="914400" lvl="2" indent="0">
              <a:lnSpc>
                <a:spcPct val="150000"/>
              </a:lnSpc>
              <a:spcAft>
                <a:spcPts val="600"/>
              </a:spcAft>
              <a:buNone/>
            </a:pPr>
            <a:endParaRPr lang="en-US" sz="2800" dirty="0"/>
          </a:p>
        </p:txBody>
      </p:sp>
      <p:pic>
        <p:nvPicPr>
          <p:cNvPr id="4" name="Content Placeholder 4">
            <a:extLst>
              <a:ext uri="{FF2B5EF4-FFF2-40B4-BE49-F238E27FC236}">
                <a16:creationId xmlns:a16="http://schemas.microsoft.com/office/drawing/2014/main" id="{A7B123D0-56BA-4B05-9BC9-6C3ED59FA949}"/>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1000" y="1219200"/>
            <a:ext cx="3489434" cy="2621275"/>
          </a:xfrm>
          <a:prstGeom prst="rect">
            <a:avLst/>
          </a:prstGeom>
          <a:noFill/>
          <a:ln>
            <a:noFill/>
          </a:ln>
        </p:spPr>
      </p:pic>
      <p:pic>
        <p:nvPicPr>
          <p:cNvPr id="5" name="Picture 4">
            <a:extLst>
              <a:ext uri="{FF2B5EF4-FFF2-40B4-BE49-F238E27FC236}">
                <a16:creationId xmlns:a16="http://schemas.microsoft.com/office/drawing/2014/main" id="{8CE65CC4-1972-EA2B-C8A7-F274358A56B5}"/>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701565" y="3960252"/>
            <a:ext cx="2848303" cy="2135748"/>
          </a:xfrm>
          <a:prstGeom prst="rect">
            <a:avLst/>
          </a:prstGeom>
          <a:noFill/>
          <a:ln>
            <a:noFill/>
          </a:ln>
        </p:spPr>
      </p:pic>
    </p:spTree>
    <p:extLst>
      <p:ext uri="{BB962C8B-B14F-4D97-AF65-F5344CB8AC3E}">
        <p14:creationId xmlns:p14="http://schemas.microsoft.com/office/powerpoint/2010/main" val="42279762"/>
      </p:ext>
    </p:extLst>
  </p:cSld>
  <p:clrMapOvr>
    <a:masterClrMapping/>
  </p:clrMapOvr>
</p:sld>
</file>

<file path=ppt/theme/theme1.xml><?xml version="1.0" encoding="utf-8"?>
<a:theme xmlns:a="http://schemas.openxmlformats.org/drawingml/2006/main" name="ilri_powerpoint_template_Feb2013">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Heard-EVA PPT template_November 2019 (002)  -  Read-Only" id="{CF19BED7-014C-462E-81AB-C2C487163B5F}" vid="{271CAF55-9C71-42FB-9EF5-0FC7254C647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Heard ILRI-EVA PPT template_2019</Template>
  <TotalTime>0</TotalTime>
  <Words>619</Words>
  <Application>Microsoft Office PowerPoint</Application>
  <PresentationFormat>On-screen Show (4:3)</PresentationFormat>
  <Paragraphs>78</Paragraphs>
  <Slides>14</Slides>
  <Notes>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14</vt:i4>
      </vt:variant>
    </vt:vector>
  </HeadingPairs>
  <TitlesOfParts>
    <vt:vector size="21" baseType="lpstr">
      <vt:lpstr>Arial</vt:lpstr>
      <vt:lpstr>Calibri</vt:lpstr>
      <vt:lpstr>Calibri Light</vt:lpstr>
      <vt:lpstr>Gill Sans MT</vt:lpstr>
      <vt:lpstr>Wingdings</vt:lpstr>
      <vt:lpstr>ilri_powerpoint_template_Feb2013</vt:lpstr>
      <vt:lpstr>Office Theme</vt:lpstr>
      <vt:lpstr>PowerPoint Presentation</vt:lpstr>
      <vt:lpstr>Animal health service delivery in Ethiopia</vt:lpstr>
      <vt:lpstr>         </vt:lpstr>
      <vt:lpstr>PPP development process</vt:lpstr>
      <vt:lpstr>PPP models</vt:lpstr>
      <vt:lpstr>PowerPoint Presentation</vt:lpstr>
      <vt:lpstr>PowerPoint Presentation</vt:lpstr>
      <vt:lpstr>Findings (mid-term evaluation and routine monitoring) </vt:lpstr>
      <vt:lpstr>PowerPoint Presentation</vt:lpstr>
      <vt:lpstr>Challenges</vt:lpstr>
      <vt:lpstr>Recommendations </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2024-04-05T05:38:52Z</dcterms:created>
  <dcterms:modified xsi:type="dcterms:W3CDTF">2024-04-05T06:33:43Z</dcterms:modified>
</cp:coreProperties>
</file>