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2.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3.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2"/>
  </p:notesMasterIdLst>
  <p:sldIdLst>
    <p:sldId id="256" r:id="rId5"/>
    <p:sldId id="2449" r:id="rId6"/>
    <p:sldId id="462" r:id="rId7"/>
    <p:sldId id="257" r:id="rId8"/>
    <p:sldId id="2443" r:id="rId9"/>
    <p:sldId id="2448" r:id="rId10"/>
    <p:sldId id="316" r:id="rId11"/>
    <p:sldId id="2446" r:id="rId12"/>
    <p:sldId id="2457" r:id="rId13"/>
    <p:sldId id="450" r:id="rId14"/>
    <p:sldId id="2447" r:id="rId15"/>
    <p:sldId id="2466" r:id="rId16"/>
    <p:sldId id="477" r:id="rId17"/>
    <p:sldId id="2458" r:id="rId18"/>
    <p:sldId id="258" r:id="rId19"/>
    <p:sldId id="2459" r:id="rId20"/>
    <p:sldId id="426" r:id="rId21"/>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F0F0"/>
    <a:srgbClr val="FEFCFC"/>
    <a:srgbClr val="F8F1F2"/>
    <a:srgbClr val="E6CCC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3269" autoAdjust="0"/>
  </p:normalViewPr>
  <p:slideViewPr>
    <p:cSldViewPr snapToGrid="0">
      <p:cViewPr varScale="1">
        <p:scale>
          <a:sx n="78" d="100"/>
          <a:sy n="78" d="100"/>
        </p:scale>
        <p:origin x="878" y="58"/>
      </p:cViewPr>
      <p:guideLst/>
    </p:cSldViewPr>
  </p:slideViewPr>
  <p:notesTextViewPr>
    <p:cViewPr>
      <p:scale>
        <a:sx n="1" d="1"/>
        <a:sy n="1" d="1"/>
      </p:scale>
      <p:origin x="0" y="0"/>
    </p:cViewPr>
  </p:notesTextViewPr>
  <p:notesViewPr>
    <p:cSldViewPr snapToGrid="0">
      <p:cViewPr varScale="1">
        <p:scale>
          <a:sx n="79" d="100"/>
          <a:sy n="79" d="100"/>
        </p:scale>
        <p:origin x="3048" y="9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B69DB40-778F-47FB-BCA1-BC9D1B64AF1B}" type="doc">
      <dgm:prSet loTypeId="urn:microsoft.com/office/officeart/2005/8/layout/arrow5" loCatId="process" qsTypeId="urn:microsoft.com/office/officeart/2005/8/quickstyle/3d5" qsCatId="3D" csTypeId="urn:microsoft.com/office/officeart/2005/8/colors/accent1_3" csCatId="accent1" phldr="1"/>
      <dgm:spPr>
        <a:scene3d>
          <a:camera prst="isometricOffAxis2Left" zoom="95000">
            <a:rot lat="19197782" lon="21432829" rev="20697740"/>
          </a:camera>
          <a:lightRig rig="flat" dir="t"/>
        </a:scene3d>
      </dgm:spPr>
      <dgm:t>
        <a:bodyPr/>
        <a:lstStyle/>
        <a:p>
          <a:endParaRPr lang="en-US"/>
        </a:p>
      </dgm:t>
    </dgm:pt>
    <dgm:pt modelId="{4519D94C-5DAF-4BBA-83FB-D530B96EE333}">
      <dgm:prSet phldrT="[Text]" custT="1"/>
      <dgm:spPr/>
      <dgm:t>
        <a:bodyPr/>
        <a:lstStyle/>
        <a:p>
          <a:r>
            <a:rPr lang="en-US" sz="2000" dirty="0"/>
            <a:t>Restrictive norms</a:t>
          </a:r>
          <a:r>
            <a:rPr lang="en-US" sz="1600" dirty="0"/>
            <a:t>	</a:t>
          </a:r>
        </a:p>
      </dgm:t>
    </dgm:pt>
    <dgm:pt modelId="{26F488DE-9786-4034-93E6-A81C85B3BB39}" type="parTrans" cxnId="{AB87FFF9-923E-48C7-86CB-C1E19B9C8336}">
      <dgm:prSet/>
      <dgm:spPr/>
      <dgm:t>
        <a:bodyPr/>
        <a:lstStyle/>
        <a:p>
          <a:endParaRPr lang="en-US"/>
        </a:p>
      </dgm:t>
    </dgm:pt>
    <dgm:pt modelId="{458D8379-BCC0-4FDF-83DC-E941C7AA3D36}" type="sibTrans" cxnId="{AB87FFF9-923E-48C7-86CB-C1E19B9C8336}">
      <dgm:prSet/>
      <dgm:spPr/>
      <dgm:t>
        <a:bodyPr/>
        <a:lstStyle/>
        <a:p>
          <a:endParaRPr lang="en-US"/>
        </a:p>
      </dgm:t>
    </dgm:pt>
    <dgm:pt modelId="{AE581C37-2E48-43C1-B229-9E57249065E3}">
      <dgm:prSet phldrT="[Text]"/>
      <dgm:spPr/>
      <dgm:t>
        <a:bodyPr/>
        <a:lstStyle/>
        <a:p>
          <a:r>
            <a:rPr lang="en-US" dirty="0"/>
            <a:t>Relaxed norms that accommodate changing practices</a:t>
          </a:r>
        </a:p>
      </dgm:t>
    </dgm:pt>
    <dgm:pt modelId="{95B40366-F1E0-4A59-A02D-A9199A42AB34}" type="sibTrans" cxnId="{25500FB7-56CF-4401-9847-01F9B1490EFD}">
      <dgm:prSet/>
      <dgm:spPr/>
      <dgm:t>
        <a:bodyPr/>
        <a:lstStyle/>
        <a:p>
          <a:endParaRPr lang="en-US"/>
        </a:p>
      </dgm:t>
    </dgm:pt>
    <dgm:pt modelId="{7AD78FA0-A460-4079-99DD-E0FD08BED95A}" type="parTrans" cxnId="{25500FB7-56CF-4401-9847-01F9B1490EFD}">
      <dgm:prSet/>
      <dgm:spPr/>
      <dgm:t>
        <a:bodyPr/>
        <a:lstStyle/>
        <a:p>
          <a:endParaRPr lang="en-US"/>
        </a:p>
      </dgm:t>
    </dgm:pt>
    <dgm:pt modelId="{06E8AB48-B9FE-4C61-8047-F2EFCAF3F8A2}" type="pres">
      <dgm:prSet presAssocID="{FB69DB40-778F-47FB-BCA1-BC9D1B64AF1B}" presName="diagram" presStyleCnt="0">
        <dgm:presLayoutVars>
          <dgm:dir/>
          <dgm:resizeHandles val="exact"/>
        </dgm:presLayoutVars>
      </dgm:prSet>
      <dgm:spPr/>
    </dgm:pt>
    <dgm:pt modelId="{36EC04D4-14AC-44BA-9CFD-9AA2912A70BB}" type="pres">
      <dgm:prSet presAssocID="{4519D94C-5DAF-4BBA-83FB-D530B96EE333}" presName="arrow" presStyleLbl="node1" presStyleIdx="0" presStyleCnt="2" custRadScaleRad="102128" custRadScaleInc="-6510">
        <dgm:presLayoutVars>
          <dgm:bulletEnabled val="1"/>
        </dgm:presLayoutVars>
      </dgm:prSet>
      <dgm:spPr/>
    </dgm:pt>
    <dgm:pt modelId="{25BA0822-5B5A-4A94-A1E4-E5371AB234FA}" type="pres">
      <dgm:prSet presAssocID="{AE581C37-2E48-43C1-B229-9E57249065E3}" presName="arrow" presStyleLbl="node1" presStyleIdx="1" presStyleCnt="2" custScaleY="100040" custRadScaleRad="97344" custRadScaleInc="21">
        <dgm:presLayoutVars>
          <dgm:bulletEnabled val="1"/>
        </dgm:presLayoutVars>
      </dgm:prSet>
      <dgm:spPr/>
    </dgm:pt>
  </dgm:ptLst>
  <dgm:cxnLst>
    <dgm:cxn modelId="{EE62A372-AC35-41F4-AEEB-CD110C8717BD}" type="presOf" srcId="{AE581C37-2E48-43C1-B229-9E57249065E3}" destId="{25BA0822-5B5A-4A94-A1E4-E5371AB234FA}" srcOrd="0" destOrd="0" presId="urn:microsoft.com/office/officeart/2005/8/layout/arrow5"/>
    <dgm:cxn modelId="{3A58FC52-7C62-40BA-9167-259090C467C7}" type="presOf" srcId="{4519D94C-5DAF-4BBA-83FB-D530B96EE333}" destId="{36EC04D4-14AC-44BA-9CFD-9AA2912A70BB}" srcOrd="0" destOrd="0" presId="urn:microsoft.com/office/officeart/2005/8/layout/arrow5"/>
    <dgm:cxn modelId="{25500FB7-56CF-4401-9847-01F9B1490EFD}" srcId="{FB69DB40-778F-47FB-BCA1-BC9D1B64AF1B}" destId="{AE581C37-2E48-43C1-B229-9E57249065E3}" srcOrd="1" destOrd="0" parTransId="{7AD78FA0-A460-4079-99DD-E0FD08BED95A}" sibTransId="{95B40366-F1E0-4A59-A02D-A9199A42AB34}"/>
    <dgm:cxn modelId="{816CD1D1-3BF8-4DCB-B566-15F589058692}" type="presOf" srcId="{FB69DB40-778F-47FB-BCA1-BC9D1B64AF1B}" destId="{06E8AB48-B9FE-4C61-8047-F2EFCAF3F8A2}" srcOrd="0" destOrd="0" presId="urn:microsoft.com/office/officeart/2005/8/layout/arrow5"/>
    <dgm:cxn modelId="{AB87FFF9-923E-48C7-86CB-C1E19B9C8336}" srcId="{FB69DB40-778F-47FB-BCA1-BC9D1B64AF1B}" destId="{4519D94C-5DAF-4BBA-83FB-D530B96EE333}" srcOrd="0" destOrd="0" parTransId="{26F488DE-9786-4034-93E6-A81C85B3BB39}" sibTransId="{458D8379-BCC0-4FDF-83DC-E941C7AA3D36}"/>
    <dgm:cxn modelId="{CA5DCB92-969C-4FE9-BF0B-6E018144DC54}" type="presParOf" srcId="{06E8AB48-B9FE-4C61-8047-F2EFCAF3F8A2}" destId="{36EC04D4-14AC-44BA-9CFD-9AA2912A70BB}" srcOrd="0" destOrd="0" presId="urn:microsoft.com/office/officeart/2005/8/layout/arrow5"/>
    <dgm:cxn modelId="{B9CE85F8-F84C-451C-A8C6-A147BAD08ABB}" type="presParOf" srcId="{06E8AB48-B9FE-4C61-8047-F2EFCAF3F8A2}" destId="{25BA0822-5B5A-4A94-A1E4-E5371AB234FA}" srcOrd="1" destOrd="0" presId="urn:microsoft.com/office/officeart/2005/8/layout/arrow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4394B79-62CE-4F2B-9192-88B704316D01}" type="doc">
      <dgm:prSet loTypeId="urn:microsoft.com/office/officeart/2005/8/layout/cycle1" loCatId="cycle" qsTypeId="urn:microsoft.com/office/officeart/2005/8/quickstyle/3d4" qsCatId="3D" csTypeId="urn:microsoft.com/office/officeart/2005/8/colors/accent0_3" csCatId="mainScheme" phldr="1"/>
      <dgm:spPr/>
      <dgm:t>
        <a:bodyPr/>
        <a:lstStyle/>
        <a:p>
          <a:endParaRPr lang="en-US"/>
        </a:p>
      </dgm:t>
    </dgm:pt>
    <dgm:pt modelId="{A14C2163-52B9-4674-B248-2EBFC855C550}">
      <dgm:prSet phldrT="[Text]" custT="1"/>
      <dgm:spPr/>
      <dgm:t>
        <a:bodyPr/>
        <a:lstStyle/>
        <a:p>
          <a:r>
            <a:rPr lang="en-US" sz="2400" b="1" dirty="0">
              <a:solidFill>
                <a:schemeClr val="accent6">
                  <a:lumMod val="75000"/>
                </a:schemeClr>
              </a:solidFill>
              <a:latin typeface="Bookman Old Style" panose="02050604050505020204" pitchFamily="18" charset="0"/>
            </a:rPr>
            <a:t>Growing gender equality</a:t>
          </a:r>
          <a:r>
            <a:rPr lang="en-US" sz="2000" dirty="0">
              <a:solidFill>
                <a:schemeClr val="accent6">
                  <a:lumMod val="75000"/>
                </a:schemeClr>
              </a:solidFill>
              <a:latin typeface="Bookman Old Style" panose="02050604050505020204" pitchFamily="18" charset="0"/>
            </a:rPr>
            <a:t>	</a:t>
          </a:r>
        </a:p>
      </dgm:t>
    </dgm:pt>
    <dgm:pt modelId="{7CB326F2-7E64-4E67-A47E-2F81C6601241}" type="parTrans" cxnId="{90A3CB38-454E-4F53-983C-48D21E5C4D41}">
      <dgm:prSet/>
      <dgm:spPr/>
      <dgm:t>
        <a:bodyPr/>
        <a:lstStyle/>
        <a:p>
          <a:endParaRPr lang="en-US">
            <a:solidFill>
              <a:schemeClr val="accent6">
                <a:lumMod val="75000"/>
              </a:schemeClr>
            </a:solidFill>
          </a:endParaRPr>
        </a:p>
      </dgm:t>
    </dgm:pt>
    <dgm:pt modelId="{EB980139-18D0-45C1-A084-EA0675E66972}" type="sibTrans" cxnId="{90A3CB38-454E-4F53-983C-48D21E5C4D41}">
      <dgm:prSet/>
      <dgm:spPr/>
      <dgm:t>
        <a:bodyPr/>
        <a:lstStyle/>
        <a:p>
          <a:endParaRPr lang="en-US">
            <a:solidFill>
              <a:schemeClr val="accent6">
                <a:lumMod val="75000"/>
              </a:schemeClr>
            </a:solidFill>
          </a:endParaRPr>
        </a:p>
      </dgm:t>
    </dgm:pt>
    <dgm:pt modelId="{41A80820-563D-489F-A099-59981F27FD69}">
      <dgm:prSet phldrT="[Text]" custT="1"/>
      <dgm:spPr/>
      <dgm:t>
        <a:bodyPr/>
        <a:lstStyle/>
        <a:p>
          <a:r>
            <a:rPr lang="en-US" sz="1800">
              <a:solidFill>
                <a:schemeClr val="accent6">
                  <a:lumMod val="75000"/>
                </a:schemeClr>
              </a:solidFill>
              <a:latin typeface="Bookman Old Style" panose="02050604050505020204" pitchFamily="18" charset="0"/>
            </a:rPr>
            <a:t>Expanded markets</a:t>
          </a:r>
          <a:endParaRPr lang="en-US" sz="1800" dirty="0">
            <a:solidFill>
              <a:schemeClr val="accent6">
                <a:lumMod val="75000"/>
              </a:schemeClr>
            </a:solidFill>
            <a:latin typeface="Bookman Old Style" panose="02050604050505020204" pitchFamily="18" charset="0"/>
          </a:endParaRPr>
        </a:p>
      </dgm:t>
    </dgm:pt>
    <dgm:pt modelId="{CA794077-B6D1-49B3-B4B7-06A44D7B3D99}" type="parTrans" cxnId="{9878F445-3940-4C81-97F1-494338BC9263}">
      <dgm:prSet/>
      <dgm:spPr/>
      <dgm:t>
        <a:bodyPr/>
        <a:lstStyle/>
        <a:p>
          <a:endParaRPr lang="en-US">
            <a:solidFill>
              <a:schemeClr val="accent6">
                <a:lumMod val="75000"/>
              </a:schemeClr>
            </a:solidFill>
          </a:endParaRPr>
        </a:p>
      </dgm:t>
    </dgm:pt>
    <dgm:pt modelId="{7C5BE89A-1391-447E-83BA-23B69BDD9DDA}" type="sibTrans" cxnId="{9878F445-3940-4C81-97F1-494338BC9263}">
      <dgm:prSet/>
      <dgm:spPr/>
      <dgm:t>
        <a:bodyPr/>
        <a:lstStyle/>
        <a:p>
          <a:endParaRPr lang="en-US">
            <a:solidFill>
              <a:schemeClr val="accent6">
                <a:lumMod val="75000"/>
              </a:schemeClr>
            </a:solidFill>
          </a:endParaRPr>
        </a:p>
      </dgm:t>
    </dgm:pt>
    <dgm:pt modelId="{7813832B-1355-4BC4-95CE-8B7BA868830B}">
      <dgm:prSet phldrT="[Text]" custT="1"/>
      <dgm:spPr/>
      <dgm:t>
        <a:bodyPr/>
        <a:lstStyle/>
        <a:p>
          <a:r>
            <a:rPr lang="en-US" sz="1800">
              <a:solidFill>
                <a:schemeClr val="accent6">
                  <a:lumMod val="75000"/>
                </a:schemeClr>
              </a:solidFill>
              <a:latin typeface="Bookman Old Style" panose="02050604050505020204" pitchFamily="18" charset="0"/>
            </a:rPr>
            <a:t>Expanded Infrastructure</a:t>
          </a:r>
          <a:endParaRPr lang="en-US" sz="1400" dirty="0">
            <a:solidFill>
              <a:schemeClr val="accent6">
                <a:lumMod val="75000"/>
              </a:schemeClr>
            </a:solidFill>
            <a:latin typeface="Bookman Old Style" panose="02050604050505020204" pitchFamily="18" charset="0"/>
          </a:endParaRPr>
        </a:p>
      </dgm:t>
    </dgm:pt>
    <dgm:pt modelId="{48365ACE-1528-4F54-9569-B083C13FDEC7}" type="parTrans" cxnId="{F30862E6-A9EE-4C53-9926-D4A57CAD500E}">
      <dgm:prSet/>
      <dgm:spPr/>
      <dgm:t>
        <a:bodyPr/>
        <a:lstStyle/>
        <a:p>
          <a:endParaRPr lang="en-US">
            <a:solidFill>
              <a:schemeClr val="accent6">
                <a:lumMod val="75000"/>
              </a:schemeClr>
            </a:solidFill>
          </a:endParaRPr>
        </a:p>
      </dgm:t>
    </dgm:pt>
    <dgm:pt modelId="{6154772D-6BF1-4519-974E-41FC256FFFF3}" type="sibTrans" cxnId="{F30862E6-A9EE-4C53-9926-D4A57CAD500E}">
      <dgm:prSet/>
      <dgm:spPr/>
      <dgm:t>
        <a:bodyPr/>
        <a:lstStyle/>
        <a:p>
          <a:endParaRPr lang="en-US">
            <a:solidFill>
              <a:schemeClr val="accent6">
                <a:lumMod val="75000"/>
              </a:schemeClr>
            </a:solidFill>
          </a:endParaRPr>
        </a:p>
      </dgm:t>
    </dgm:pt>
    <dgm:pt modelId="{12FB1325-7937-4035-9069-8B02FD1EFD81}">
      <dgm:prSet phldrT="[Text]" custT="1"/>
      <dgm:spPr/>
      <dgm:t>
        <a:bodyPr/>
        <a:lstStyle/>
        <a:p>
          <a:r>
            <a:rPr lang="en-US" sz="1800">
              <a:solidFill>
                <a:schemeClr val="accent6">
                  <a:lumMod val="75000"/>
                </a:schemeClr>
              </a:solidFill>
              <a:latin typeface="Bookman Old Style" panose="02050604050505020204" pitchFamily="18" charset="0"/>
            </a:rPr>
            <a:t>Men’s migration</a:t>
          </a:r>
          <a:endParaRPr lang="en-US" sz="1800" dirty="0">
            <a:solidFill>
              <a:schemeClr val="accent6">
                <a:lumMod val="75000"/>
              </a:schemeClr>
            </a:solidFill>
            <a:latin typeface="Bookman Old Style" panose="02050604050505020204" pitchFamily="18" charset="0"/>
          </a:endParaRPr>
        </a:p>
      </dgm:t>
    </dgm:pt>
    <dgm:pt modelId="{431D4393-0EB4-4878-B01F-BDB1B0BAF6D2}" type="parTrans" cxnId="{F46199B8-B71C-400E-9E12-09D564FFA951}">
      <dgm:prSet/>
      <dgm:spPr/>
      <dgm:t>
        <a:bodyPr/>
        <a:lstStyle/>
        <a:p>
          <a:endParaRPr lang="en-US">
            <a:solidFill>
              <a:schemeClr val="accent6">
                <a:lumMod val="75000"/>
              </a:schemeClr>
            </a:solidFill>
          </a:endParaRPr>
        </a:p>
      </dgm:t>
    </dgm:pt>
    <dgm:pt modelId="{51569516-44BA-490C-B322-7DC812B14981}" type="sibTrans" cxnId="{F46199B8-B71C-400E-9E12-09D564FFA951}">
      <dgm:prSet/>
      <dgm:spPr/>
      <dgm:t>
        <a:bodyPr/>
        <a:lstStyle/>
        <a:p>
          <a:endParaRPr lang="en-US">
            <a:solidFill>
              <a:schemeClr val="accent6">
                <a:lumMod val="75000"/>
              </a:schemeClr>
            </a:solidFill>
          </a:endParaRPr>
        </a:p>
      </dgm:t>
    </dgm:pt>
    <dgm:pt modelId="{006B6D87-B863-42E5-92E4-9FBA659F5C0B}">
      <dgm:prSet phldrT="[Text]" custT="1"/>
      <dgm:spPr/>
      <dgm:t>
        <a:bodyPr/>
        <a:lstStyle/>
        <a:p>
          <a:r>
            <a:rPr lang="en-US" sz="1800">
              <a:solidFill>
                <a:schemeClr val="accent6">
                  <a:lumMod val="75000"/>
                </a:schemeClr>
              </a:solidFill>
              <a:latin typeface="Bookman Old Style" panose="02050604050505020204" pitchFamily="18" charset="0"/>
            </a:rPr>
            <a:t>Inclusive agri innovation processes</a:t>
          </a:r>
          <a:endParaRPr lang="en-US" sz="1800" dirty="0">
            <a:solidFill>
              <a:schemeClr val="accent6">
                <a:lumMod val="75000"/>
              </a:schemeClr>
            </a:solidFill>
            <a:latin typeface="Bookman Old Style" panose="02050604050505020204" pitchFamily="18" charset="0"/>
          </a:endParaRPr>
        </a:p>
      </dgm:t>
    </dgm:pt>
    <dgm:pt modelId="{14B18D48-8025-4A8D-8E11-65C1FEADB0B7}" type="parTrans" cxnId="{03E65C7E-F061-46ED-B609-9F6EAC6D1FB2}">
      <dgm:prSet/>
      <dgm:spPr/>
      <dgm:t>
        <a:bodyPr/>
        <a:lstStyle/>
        <a:p>
          <a:endParaRPr lang="en-US">
            <a:solidFill>
              <a:schemeClr val="accent6">
                <a:lumMod val="75000"/>
              </a:schemeClr>
            </a:solidFill>
          </a:endParaRPr>
        </a:p>
      </dgm:t>
    </dgm:pt>
    <dgm:pt modelId="{85AC5650-A95A-4388-A233-EF9A66FFF110}" type="sibTrans" cxnId="{03E65C7E-F061-46ED-B609-9F6EAC6D1FB2}">
      <dgm:prSet/>
      <dgm:spPr/>
      <dgm:t>
        <a:bodyPr/>
        <a:lstStyle/>
        <a:p>
          <a:endParaRPr lang="en-US">
            <a:solidFill>
              <a:schemeClr val="accent6">
                <a:lumMod val="75000"/>
              </a:schemeClr>
            </a:solidFill>
          </a:endParaRPr>
        </a:p>
      </dgm:t>
    </dgm:pt>
    <dgm:pt modelId="{F8750332-1501-4200-B96A-9F0938C715E1}">
      <dgm:prSet phldrT="[Text]" custT="1"/>
      <dgm:spPr/>
      <dgm:t>
        <a:bodyPr/>
        <a:lstStyle/>
        <a:p>
          <a:r>
            <a:rPr lang="en-US" sz="1800">
              <a:solidFill>
                <a:schemeClr val="accent6">
                  <a:lumMod val="75000"/>
                </a:schemeClr>
              </a:solidFill>
              <a:latin typeface="Bookman Old Style" panose="02050604050505020204" pitchFamily="18" charset="0"/>
            </a:rPr>
            <a:t>Strong &amp; growing agency across categories</a:t>
          </a:r>
          <a:endParaRPr lang="en-US" sz="1800" dirty="0">
            <a:solidFill>
              <a:schemeClr val="accent6">
                <a:lumMod val="75000"/>
              </a:schemeClr>
            </a:solidFill>
            <a:latin typeface="Bookman Old Style" panose="02050604050505020204" pitchFamily="18" charset="0"/>
          </a:endParaRPr>
        </a:p>
      </dgm:t>
    </dgm:pt>
    <dgm:pt modelId="{DB929EBB-908C-493D-B141-70B99318ABA2}" type="parTrans" cxnId="{FFDD3FD0-A53D-4241-9730-1C47FECA5735}">
      <dgm:prSet/>
      <dgm:spPr/>
      <dgm:t>
        <a:bodyPr/>
        <a:lstStyle/>
        <a:p>
          <a:endParaRPr lang="en-US">
            <a:solidFill>
              <a:schemeClr val="accent6">
                <a:lumMod val="75000"/>
              </a:schemeClr>
            </a:solidFill>
          </a:endParaRPr>
        </a:p>
      </dgm:t>
    </dgm:pt>
    <dgm:pt modelId="{891491DC-ADFE-4B66-B3D3-51A26B2BD4A1}" type="sibTrans" cxnId="{FFDD3FD0-A53D-4241-9730-1C47FECA5735}">
      <dgm:prSet/>
      <dgm:spPr/>
      <dgm:t>
        <a:bodyPr/>
        <a:lstStyle/>
        <a:p>
          <a:endParaRPr lang="en-US">
            <a:solidFill>
              <a:schemeClr val="accent6">
                <a:lumMod val="75000"/>
              </a:schemeClr>
            </a:solidFill>
          </a:endParaRPr>
        </a:p>
      </dgm:t>
    </dgm:pt>
    <dgm:pt modelId="{A876DA7E-70CE-4781-B03B-5185FE3B704D}">
      <dgm:prSet phldrT="[Text]" custT="1"/>
      <dgm:spPr/>
      <dgm:t>
        <a:bodyPr/>
        <a:lstStyle/>
        <a:p>
          <a:r>
            <a:rPr lang="en-US" sz="1800">
              <a:solidFill>
                <a:schemeClr val="accent6">
                  <a:lumMod val="75000"/>
                </a:schemeClr>
              </a:solidFill>
              <a:latin typeface="Bookman Old Style" panose="02050604050505020204" pitchFamily="18" charset="0"/>
            </a:rPr>
            <a:t>Poverty falling rapidly</a:t>
          </a:r>
          <a:endParaRPr lang="en-US" sz="1800" dirty="0">
            <a:solidFill>
              <a:schemeClr val="accent6">
                <a:lumMod val="75000"/>
              </a:schemeClr>
            </a:solidFill>
            <a:latin typeface="Bookman Old Style" panose="02050604050505020204" pitchFamily="18" charset="0"/>
          </a:endParaRPr>
        </a:p>
      </dgm:t>
    </dgm:pt>
    <dgm:pt modelId="{F0D514C3-FB11-4033-A5FC-D3631F32DE54}" type="parTrans" cxnId="{AD7AFBEB-E9A6-4C95-80B2-5F372696F7B0}">
      <dgm:prSet/>
      <dgm:spPr/>
      <dgm:t>
        <a:bodyPr/>
        <a:lstStyle/>
        <a:p>
          <a:endParaRPr lang="en-US">
            <a:solidFill>
              <a:schemeClr val="accent6">
                <a:lumMod val="75000"/>
              </a:schemeClr>
            </a:solidFill>
          </a:endParaRPr>
        </a:p>
      </dgm:t>
    </dgm:pt>
    <dgm:pt modelId="{05EAA733-B6AC-475A-9698-D24B5D9FA58D}" type="sibTrans" cxnId="{AD7AFBEB-E9A6-4C95-80B2-5F372696F7B0}">
      <dgm:prSet/>
      <dgm:spPr/>
      <dgm:t>
        <a:bodyPr/>
        <a:lstStyle/>
        <a:p>
          <a:endParaRPr lang="en-US">
            <a:solidFill>
              <a:schemeClr val="accent6">
                <a:lumMod val="75000"/>
              </a:schemeClr>
            </a:solidFill>
          </a:endParaRPr>
        </a:p>
      </dgm:t>
    </dgm:pt>
    <dgm:pt modelId="{5ED9321A-9718-460F-A5B7-CFE034DEBD67}" type="pres">
      <dgm:prSet presAssocID="{C4394B79-62CE-4F2B-9192-88B704316D01}" presName="cycle" presStyleCnt="0">
        <dgm:presLayoutVars>
          <dgm:dir/>
          <dgm:resizeHandles val="exact"/>
        </dgm:presLayoutVars>
      </dgm:prSet>
      <dgm:spPr/>
    </dgm:pt>
    <dgm:pt modelId="{C215C526-4981-4A55-B38B-07FF218D978E}" type="pres">
      <dgm:prSet presAssocID="{A14C2163-52B9-4674-B248-2EBFC855C550}" presName="dummy" presStyleCnt="0"/>
      <dgm:spPr/>
    </dgm:pt>
    <dgm:pt modelId="{AC17C587-0D15-4FC9-A38E-A36C61391AFF}" type="pres">
      <dgm:prSet presAssocID="{A14C2163-52B9-4674-B248-2EBFC855C550}" presName="node" presStyleLbl="revTx" presStyleIdx="0" presStyleCnt="7" custScaleX="159782" custRadScaleRad="101351" custRadScaleInc="3764">
        <dgm:presLayoutVars>
          <dgm:bulletEnabled val="1"/>
        </dgm:presLayoutVars>
      </dgm:prSet>
      <dgm:spPr/>
    </dgm:pt>
    <dgm:pt modelId="{3E559775-3A3A-427F-97A2-534432413EDD}" type="pres">
      <dgm:prSet presAssocID="{EB980139-18D0-45C1-A084-EA0675E66972}" presName="sibTrans" presStyleLbl="node1" presStyleIdx="0" presStyleCnt="7"/>
      <dgm:spPr/>
    </dgm:pt>
    <dgm:pt modelId="{AAAB5AA3-C262-4C3A-BCFA-7DCC1A2DDA38}" type="pres">
      <dgm:prSet presAssocID="{006B6D87-B863-42E5-92E4-9FBA659F5C0B}" presName="dummy" presStyleCnt="0"/>
      <dgm:spPr/>
    </dgm:pt>
    <dgm:pt modelId="{27EF9B65-DAB2-41C9-9287-0A4309812756}" type="pres">
      <dgm:prSet presAssocID="{006B6D87-B863-42E5-92E4-9FBA659F5C0B}" presName="node" presStyleLbl="revTx" presStyleIdx="1" presStyleCnt="7" custScaleX="164771">
        <dgm:presLayoutVars>
          <dgm:bulletEnabled val="1"/>
        </dgm:presLayoutVars>
      </dgm:prSet>
      <dgm:spPr/>
    </dgm:pt>
    <dgm:pt modelId="{4722A9FC-E0D8-47DD-BB67-386050536AA4}" type="pres">
      <dgm:prSet presAssocID="{85AC5650-A95A-4388-A233-EF9A66FFF110}" presName="sibTrans" presStyleLbl="node1" presStyleIdx="1" presStyleCnt="7"/>
      <dgm:spPr/>
    </dgm:pt>
    <dgm:pt modelId="{394FAE71-9B16-407B-BE22-F66472F2D186}" type="pres">
      <dgm:prSet presAssocID="{7813832B-1355-4BC4-95CE-8B7BA868830B}" presName="dummy" presStyleCnt="0"/>
      <dgm:spPr/>
    </dgm:pt>
    <dgm:pt modelId="{9051115B-4816-47A1-86E3-D60056BAEB04}" type="pres">
      <dgm:prSet presAssocID="{7813832B-1355-4BC4-95CE-8B7BA868830B}" presName="node" presStyleLbl="revTx" presStyleIdx="2" presStyleCnt="7" custScaleX="189654">
        <dgm:presLayoutVars>
          <dgm:bulletEnabled val="1"/>
        </dgm:presLayoutVars>
      </dgm:prSet>
      <dgm:spPr/>
    </dgm:pt>
    <dgm:pt modelId="{8C434A14-02BF-401C-9493-55D940C55189}" type="pres">
      <dgm:prSet presAssocID="{6154772D-6BF1-4519-974E-41FC256FFFF3}" presName="sibTrans" presStyleLbl="node1" presStyleIdx="2" presStyleCnt="7"/>
      <dgm:spPr/>
    </dgm:pt>
    <dgm:pt modelId="{800C0DDC-672D-4620-B064-B8925D702C74}" type="pres">
      <dgm:prSet presAssocID="{41A80820-563D-489F-A099-59981F27FD69}" presName="dummy" presStyleCnt="0"/>
      <dgm:spPr/>
    </dgm:pt>
    <dgm:pt modelId="{825C22D9-3A86-4476-92A5-F7E48D30BDC5}" type="pres">
      <dgm:prSet presAssocID="{41A80820-563D-489F-A099-59981F27FD69}" presName="node" presStyleLbl="revTx" presStyleIdx="3" presStyleCnt="7" custScaleX="133602">
        <dgm:presLayoutVars>
          <dgm:bulletEnabled val="1"/>
        </dgm:presLayoutVars>
      </dgm:prSet>
      <dgm:spPr/>
    </dgm:pt>
    <dgm:pt modelId="{9E590CD2-06FB-4FEE-B1C7-4E1999EC4E67}" type="pres">
      <dgm:prSet presAssocID="{7C5BE89A-1391-447E-83BA-23B69BDD9DDA}" presName="sibTrans" presStyleLbl="node1" presStyleIdx="3" presStyleCnt="7"/>
      <dgm:spPr/>
    </dgm:pt>
    <dgm:pt modelId="{E4DF99C2-9476-465B-9DDC-874DEEA2660F}" type="pres">
      <dgm:prSet presAssocID="{12FB1325-7937-4035-9069-8B02FD1EFD81}" presName="dummy" presStyleCnt="0"/>
      <dgm:spPr/>
    </dgm:pt>
    <dgm:pt modelId="{6134CE7F-D4F4-4D38-B133-33C37FB256D4}" type="pres">
      <dgm:prSet presAssocID="{12FB1325-7937-4035-9069-8B02FD1EFD81}" presName="node" presStyleLbl="revTx" presStyleIdx="4" presStyleCnt="7" custScaleX="166653">
        <dgm:presLayoutVars>
          <dgm:bulletEnabled val="1"/>
        </dgm:presLayoutVars>
      </dgm:prSet>
      <dgm:spPr/>
    </dgm:pt>
    <dgm:pt modelId="{E7811B46-DA99-4D2C-8ABF-F0DA1C847797}" type="pres">
      <dgm:prSet presAssocID="{51569516-44BA-490C-B322-7DC812B14981}" presName="sibTrans" presStyleLbl="node1" presStyleIdx="4" presStyleCnt="7"/>
      <dgm:spPr/>
    </dgm:pt>
    <dgm:pt modelId="{333D6374-616E-4C4A-882B-C8B1CC707811}" type="pres">
      <dgm:prSet presAssocID="{F8750332-1501-4200-B96A-9F0938C715E1}" presName="dummy" presStyleCnt="0"/>
      <dgm:spPr/>
    </dgm:pt>
    <dgm:pt modelId="{F365751A-7400-4706-81EB-F5638E4317D2}" type="pres">
      <dgm:prSet presAssocID="{F8750332-1501-4200-B96A-9F0938C715E1}" presName="node" presStyleLbl="revTx" presStyleIdx="5" presStyleCnt="7" custScaleX="277121">
        <dgm:presLayoutVars>
          <dgm:bulletEnabled val="1"/>
        </dgm:presLayoutVars>
      </dgm:prSet>
      <dgm:spPr/>
    </dgm:pt>
    <dgm:pt modelId="{61455EA8-9CF9-47E5-B46A-544F3BF86631}" type="pres">
      <dgm:prSet presAssocID="{891491DC-ADFE-4B66-B3D3-51A26B2BD4A1}" presName="sibTrans" presStyleLbl="node1" presStyleIdx="5" presStyleCnt="7"/>
      <dgm:spPr/>
    </dgm:pt>
    <dgm:pt modelId="{FAC455E9-39B2-461D-9327-11EBA46B57AA}" type="pres">
      <dgm:prSet presAssocID="{A876DA7E-70CE-4781-B03B-5185FE3B704D}" presName="dummy" presStyleCnt="0"/>
      <dgm:spPr/>
    </dgm:pt>
    <dgm:pt modelId="{462EC058-CEF1-4EE6-931C-D171F2DA4CAA}" type="pres">
      <dgm:prSet presAssocID="{A876DA7E-70CE-4781-B03B-5185FE3B704D}" presName="node" presStyleLbl="revTx" presStyleIdx="6" presStyleCnt="7">
        <dgm:presLayoutVars>
          <dgm:bulletEnabled val="1"/>
        </dgm:presLayoutVars>
      </dgm:prSet>
      <dgm:spPr/>
    </dgm:pt>
    <dgm:pt modelId="{3E55FA42-2954-47B6-B5D1-B740878C98D9}" type="pres">
      <dgm:prSet presAssocID="{05EAA733-B6AC-475A-9698-D24B5D9FA58D}" presName="sibTrans" presStyleLbl="node1" presStyleIdx="6" presStyleCnt="7"/>
      <dgm:spPr/>
    </dgm:pt>
  </dgm:ptLst>
  <dgm:cxnLst>
    <dgm:cxn modelId="{3FBA6400-59A2-49BC-85B5-71054A2A7D1B}" type="presOf" srcId="{12FB1325-7937-4035-9069-8B02FD1EFD81}" destId="{6134CE7F-D4F4-4D38-B133-33C37FB256D4}" srcOrd="0" destOrd="0" presId="urn:microsoft.com/office/officeart/2005/8/layout/cycle1"/>
    <dgm:cxn modelId="{7730B801-5345-414B-9BFB-039E8F069203}" type="presOf" srcId="{7813832B-1355-4BC4-95CE-8B7BA868830B}" destId="{9051115B-4816-47A1-86E3-D60056BAEB04}" srcOrd="0" destOrd="0" presId="urn:microsoft.com/office/officeart/2005/8/layout/cycle1"/>
    <dgm:cxn modelId="{349BD708-05C6-4693-B69A-AFB09E274354}" type="presOf" srcId="{EB980139-18D0-45C1-A084-EA0675E66972}" destId="{3E559775-3A3A-427F-97A2-534432413EDD}" srcOrd="0" destOrd="0" presId="urn:microsoft.com/office/officeart/2005/8/layout/cycle1"/>
    <dgm:cxn modelId="{42B31712-C005-4A27-ADEA-C705FD3802F6}" type="presOf" srcId="{A14C2163-52B9-4674-B248-2EBFC855C550}" destId="{AC17C587-0D15-4FC9-A38E-A36C61391AFF}" srcOrd="0" destOrd="0" presId="urn:microsoft.com/office/officeart/2005/8/layout/cycle1"/>
    <dgm:cxn modelId="{9FED7724-2D43-44E1-A779-D0AFE8B9D6C2}" type="presOf" srcId="{C4394B79-62CE-4F2B-9192-88B704316D01}" destId="{5ED9321A-9718-460F-A5B7-CFE034DEBD67}" srcOrd="0" destOrd="0" presId="urn:microsoft.com/office/officeart/2005/8/layout/cycle1"/>
    <dgm:cxn modelId="{90A3CB38-454E-4F53-983C-48D21E5C4D41}" srcId="{C4394B79-62CE-4F2B-9192-88B704316D01}" destId="{A14C2163-52B9-4674-B248-2EBFC855C550}" srcOrd="0" destOrd="0" parTransId="{7CB326F2-7E64-4E67-A47E-2F81C6601241}" sibTransId="{EB980139-18D0-45C1-A084-EA0675E66972}"/>
    <dgm:cxn modelId="{22E2FF62-7F3C-4AAF-A537-116519F2B141}" type="presOf" srcId="{7C5BE89A-1391-447E-83BA-23B69BDD9DDA}" destId="{9E590CD2-06FB-4FEE-B1C7-4E1999EC4E67}" srcOrd="0" destOrd="0" presId="urn:microsoft.com/office/officeart/2005/8/layout/cycle1"/>
    <dgm:cxn modelId="{9878F445-3940-4C81-97F1-494338BC9263}" srcId="{C4394B79-62CE-4F2B-9192-88B704316D01}" destId="{41A80820-563D-489F-A099-59981F27FD69}" srcOrd="3" destOrd="0" parTransId="{CA794077-B6D1-49B3-B4B7-06A44D7B3D99}" sibTransId="{7C5BE89A-1391-447E-83BA-23B69BDD9DDA}"/>
    <dgm:cxn modelId="{2649AF51-2EC6-4132-9D88-0101C3648F5D}" type="presOf" srcId="{51569516-44BA-490C-B322-7DC812B14981}" destId="{E7811B46-DA99-4D2C-8ABF-F0DA1C847797}" srcOrd="0" destOrd="0" presId="urn:microsoft.com/office/officeart/2005/8/layout/cycle1"/>
    <dgm:cxn modelId="{CB0EA756-7D3B-4867-9F17-B55C9400B595}" type="presOf" srcId="{891491DC-ADFE-4B66-B3D3-51A26B2BD4A1}" destId="{61455EA8-9CF9-47E5-B46A-544F3BF86631}" srcOrd="0" destOrd="0" presId="urn:microsoft.com/office/officeart/2005/8/layout/cycle1"/>
    <dgm:cxn modelId="{6A70357E-5C05-4B15-B00C-9EDFC2E9EA88}" type="presOf" srcId="{85AC5650-A95A-4388-A233-EF9A66FFF110}" destId="{4722A9FC-E0D8-47DD-BB67-386050536AA4}" srcOrd="0" destOrd="0" presId="urn:microsoft.com/office/officeart/2005/8/layout/cycle1"/>
    <dgm:cxn modelId="{03E65C7E-F061-46ED-B609-9F6EAC6D1FB2}" srcId="{C4394B79-62CE-4F2B-9192-88B704316D01}" destId="{006B6D87-B863-42E5-92E4-9FBA659F5C0B}" srcOrd="1" destOrd="0" parTransId="{14B18D48-8025-4A8D-8E11-65C1FEADB0B7}" sibTransId="{85AC5650-A95A-4388-A233-EF9A66FFF110}"/>
    <dgm:cxn modelId="{51098F97-C51F-4A23-9810-DF3A5F75F28F}" type="presOf" srcId="{006B6D87-B863-42E5-92E4-9FBA659F5C0B}" destId="{27EF9B65-DAB2-41C9-9287-0A4309812756}" srcOrd="0" destOrd="0" presId="urn:microsoft.com/office/officeart/2005/8/layout/cycle1"/>
    <dgm:cxn modelId="{1C6D9B9B-B15C-45F1-A7D1-409BB212DDCB}" type="presOf" srcId="{41A80820-563D-489F-A099-59981F27FD69}" destId="{825C22D9-3A86-4476-92A5-F7E48D30BDC5}" srcOrd="0" destOrd="0" presId="urn:microsoft.com/office/officeart/2005/8/layout/cycle1"/>
    <dgm:cxn modelId="{D8452FAA-D209-4609-8C45-29D16A0FA23E}" type="presOf" srcId="{6154772D-6BF1-4519-974E-41FC256FFFF3}" destId="{8C434A14-02BF-401C-9493-55D940C55189}" srcOrd="0" destOrd="0" presId="urn:microsoft.com/office/officeart/2005/8/layout/cycle1"/>
    <dgm:cxn modelId="{F46199B8-B71C-400E-9E12-09D564FFA951}" srcId="{C4394B79-62CE-4F2B-9192-88B704316D01}" destId="{12FB1325-7937-4035-9069-8B02FD1EFD81}" srcOrd="4" destOrd="0" parTransId="{431D4393-0EB4-4878-B01F-BDB1B0BAF6D2}" sibTransId="{51569516-44BA-490C-B322-7DC812B14981}"/>
    <dgm:cxn modelId="{FFDD3FD0-A53D-4241-9730-1C47FECA5735}" srcId="{C4394B79-62CE-4F2B-9192-88B704316D01}" destId="{F8750332-1501-4200-B96A-9F0938C715E1}" srcOrd="5" destOrd="0" parTransId="{DB929EBB-908C-493D-B141-70B99318ABA2}" sibTransId="{891491DC-ADFE-4B66-B3D3-51A26B2BD4A1}"/>
    <dgm:cxn modelId="{026826D3-C371-431B-8ABF-FE7F7C6E3B70}" type="presOf" srcId="{05EAA733-B6AC-475A-9698-D24B5D9FA58D}" destId="{3E55FA42-2954-47B6-B5D1-B740878C98D9}" srcOrd="0" destOrd="0" presId="urn:microsoft.com/office/officeart/2005/8/layout/cycle1"/>
    <dgm:cxn modelId="{0B0C7BD9-C3A7-43BD-B159-013A58AFACE2}" type="presOf" srcId="{A876DA7E-70CE-4781-B03B-5185FE3B704D}" destId="{462EC058-CEF1-4EE6-931C-D171F2DA4CAA}" srcOrd="0" destOrd="0" presId="urn:microsoft.com/office/officeart/2005/8/layout/cycle1"/>
    <dgm:cxn modelId="{F30862E6-A9EE-4C53-9926-D4A57CAD500E}" srcId="{C4394B79-62CE-4F2B-9192-88B704316D01}" destId="{7813832B-1355-4BC4-95CE-8B7BA868830B}" srcOrd="2" destOrd="0" parTransId="{48365ACE-1528-4F54-9569-B083C13FDEC7}" sibTransId="{6154772D-6BF1-4519-974E-41FC256FFFF3}"/>
    <dgm:cxn modelId="{AD7AFBEB-E9A6-4C95-80B2-5F372696F7B0}" srcId="{C4394B79-62CE-4F2B-9192-88B704316D01}" destId="{A876DA7E-70CE-4781-B03B-5185FE3B704D}" srcOrd="6" destOrd="0" parTransId="{F0D514C3-FB11-4033-A5FC-D3631F32DE54}" sibTransId="{05EAA733-B6AC-475A-9698-D24B5D9FA58D}"/>
    <dgm:cxn modelId="{8E700EF1-B185-43F5-A624-89C86084E46F}" type="presOf" srcId="{F8750332-1501-4200-B96A-9F0938C715E1}" destId="{F365751A-7400-4706-81EB-F5638E4317D2}" srcOrd="0" destOrd="0" presId="urn:microsoft.com/office/officeart/2005/8/layout/cycle1"/>
    <dgm:cxn modelId="{94669B07-2B77-41BE-B76F-35C5A6970CFD}" type="presParOf" srcId="{5ED9321A-9718-460F-A5B7-CFE034DEBD67}" destId="{C215C526-4981-4A55-B38B-07FF218D978E}" srcOrd="0" destOrd="0" presId="urn:microsoft.com/office/officeart/2005/8/layout/cycle1"/>
    <dgm:cxn modelId="{B84EA48B-8EB5-4A37-B854-FC19572DC8AA}" type="presParOf" srcId="{5ED9321A-9718-460F-A5B7-CFE034DEBD67}" destId="{AC17C587-0D15-4FC9-A38E-A36C61391AFF}" srcOrd="1" destOrd="0" presId="urn:microsoft.com/office/officeart/2005/8/layout/cycle1"/>
    <dgm:cxn modelId="{36A64DAC-2129-4A34-8FD8-8A3CBD4BC20E}" type="presParOf" srcId="{5ED9321A-9718-460F-A5B7-CFE034DEBD67}" destId="{3E559775-3A3A-427F-97A2-534432413EDD}" srcOrd="2" destOrd="0" presId="urn:microsoft.com/office/officeart/2005/8/layout/cycle1"/>
    <dgm:cxn modelId="{AB2E0FE1-368D-4DC6-B07E-D2604E0D7799}" type="presParOf" srcId="{5ED9321A-9718-460F-A5B7-CFE034DEBD67}" destId="{AAAB5AA3-C262-4C3A-BCFA-7DCC1A2DDA38}" srcOrd="3" destOrd="0" presId="urn:microsoft.com/office/officeart/2005/8/layout/cycle1"/>
    <dgm:cxn modelId="{10E50E44-3956-4FD3-839E-61BDDE8B6507}" type="presParOf" srcId="{5ED9321A-9718-460F-A5B7-CFE034DEBD67}" destId="{27EF9B65-DAB2-41C9-9287-0A4309812756}" srcOrd="4" destOrd="0" presId="urn:microsoft.com/office/officeart/2005/8/layout/cycle1"/>
    <dgm:cxn modelId="{83E72BB6-6FD3-4CB2-A283-5CA7D192214A}" type="presParOf" srcId="{5ED9321A-9718-460F-A5B7-CFE034DEBD67}" destId="{4722A9FC-E0D8-47DD-BB67-386050536AA4}" srcOrd="5" destOrd="0" presId="urn:microsoft.com/office/officeart/2005/8/layout/cycle1"/>
    <dgm:cxn modelId="{B93C58D0-8105-4680-A943-BF49A9352690}" type="presParOf" srcId="{5ED9321A-9718-460F-A5B7-CFE034DEBD67}" destId="{394FAE71-9B16-407B-BE22-F66472F2D186}" srcOrd="6" destOrd="0" presId="urn:microsoft.com/office/officeart/2005/8/layout/cycle1"/>
    <dgm:cxn modelId="{50D8783F-61F3-4162-8191-77A04A9D0B09}" type="presParOf" srcId="{5ED9321A-9718-460F-A5B7-CFE034DEBD67}" destId="{9051115B-4816-47A1-86E3-D60056BAEB04}" srcOrd="7" destOrd="0" presId="urn:microsoft.com/office/officeart/2005/8/layout/cycle1"/>
    <dgm:cxn modelId="{1A325B74-E769-43C6-9D56-9C8AE755AD66}" type="presParOf" srcId="{5ED9321A-9718-460F-A5B7-CFE034DEBD67}" destId="{8C434A14-02BF-401C-9493-55D940C55189}" srcOrd="8" destOrd="0" presId="urn:microsoft.com/office/officeart/2005/8/layout/cycle1"/>
    <dgm:cxn modelId="{979D0E68-16C9-4014-B21A-307D14BDCC95}" type="presParOf" srcId="{5ED9321A-9718-460F-A5B7-CFE034DEBD67}" destId="{800C0DDC-672D-4620-B064-B8925D702C74}" srcOrd="9" destOrd="0" presId="urn:microsoft.com/office/officeart/2005/8/layout/cycle1"/>
    <dgm:cxn modelId="{610E704B-523F-4340-AF5C-017D19A83F9B}" type="presParOf" srcId="{5ED9321A-9718-460F-A5B7-CFE034DEBD67}" destId="{825C22D9-3A86-4476-92A5-F7E48D30BDC5}" srcOrd="10" destOrd="0" presId="urn:microsoft.com/office/officeart/2005/8/layout/cycle1"/>
    <dgm:cxn modelId="{661A412F-7A5D-41CB-92AD-34F14EF38A05}" type="presParOf" srcId="{5ED9321A-9718-460F-A5B7-CFE034DEBD67}" destId="{9E590CD2-06FB-4FEE-B1C7-4E1999EC4E67}" srcOrd="11" destOrd="0" presId="urn:microsoft.com/office/officeart/2005/8/layout/cycle1"/>
    <dgm:cxn modelId="{83ED52DC-3FC9-4A6D-AA82-46E79DEF8C92}" type="presParOf" srcId="{5ED9321A-9718-460F-A5B7-CFE034DEBD67}" destId="{E4DF99C2-9476-465B-9DDC-874DEEA2660F}" srcOrd="12" destOrd="0" presId="urn:microsoft.com/office/officeart/2005/8/layout/cycle1"/>
    <dgm:cxn modelId="{9F1145A0-8CD5-4062-9018-ED16B8BED2EC}" type="presParOf" srcId="{5ED9321A-9718-460F-A5B7-CFE034DEBD67}" destId="{6134CE7F-D4F4-4D38-B133-33C37FB256D4}" srcOrd="13" destOrd="0" presId="urn:microsoft.com/office/officeart/2005/8/layout/cycle1"/>
    <dgm:cxn modelId="{749BC374-8570-400B-B763-B1B85ABB00F9}" type="presParOf" srcId="{5ED9321A-9718-460F-A5B7-CFE034DEBD67}" destId="{E7811B46-DA99-4D2C-8ABF-F0DA1C847797}" srcOrd="14" destOrd="0" presId="urn:microsoft.com/office/officeart/2005/8/layout/cycle1"/>
    <dgm:cxn modelId="{681E70E1-B2ED-41B2-9C3D-4D35557BDC2C}" type="presParOf" srcId="{5ED9321A-9718-460F-A5B7-CFE034DEBD67}" destId="{333D6374-616E-4C4A-882B-C8B1CC707811}" srcOrd="15" destOrd="0" presId="urn:microsoft.com/office/officeart/2005/8/layout/cycle1"/>
    <dgm:cxn modelId="{0C65B804-6342-48F0-89AD-D88AABC5249D}" type="presParOf" srcId="{5ED9321A-9718-460F-A5B7-CFE034DEBD67}" destId="{F365751A-7400-4706-81EB-F5638E4317D2}" srcOrd="16" destOrd="0" presId="urn:microsoft.com/office/officeart/2005/8/layout/cycle1"/>
    <dgm:cxn modelId="{9037A709-13CF-4257-9B0F-5C0AE6C31860}" type="presParOf" srcId="{5ED9321A-9718-460F-A5B7-CFE034DEBD67}" destId="{61455EA8-9CF9-47E5-B46A-544F3BF86631}" srcOrd="17" destOrd="0" presId="urn:microsoft.com/office/officeart/2005/8/layout/cycle1"/>
    <dgm:cxn modelId="{0B30ED22-CE58-4365-9827-609D67D857CC}" type="presParOf" srcId="{5ED9321A-9718-460F-A5B7-CFE034DEBD67}" destId="{FAC455E9-39B2-461D-9327-11EBA46B57AA}" srcOrd="18" destOrd="0" presId="urn:microsoft.com/office/officeart/2005/8/layout/cycle1"/>
    <dgm:cxn modelId="{72E01B60-2EAF-4889-8097-969BDE658BF4}" type="presParOf" srcId="{5ED9321A-9718-460F-A5B7-CFE034DEBD67}" destId="{462EC058-CEF1-4EE6-931C-D171F2DA4CAA}" srcOrd="19" destOrd="0" presId="urn:microsoft.com/office/officeart/2005/8/layout/cycle1"/>
    <dgm:cxn modelId="{A37B1CB1-9CB0-4A70-932A-0DA829D03B94}" type="presParOf" srcId="{5ED9321A-9718-460F-A5B7-CFE034DEBD67}" destId="{3E55FA42-2954-47B6-B5D1-B740878C98D9}" srcOrd="20" destOrd="0" presId="urn:microsoft.com/office/officeart/2005/8/layout/cycle1"/>
  </dgm:cxnLst>
  <dgm:bg>
    <a:noFill/>
    <a:effectLst>
      <a:glow rad="228600">
        <a:schemeClr val="accent6">
          <a:satMod val="175000"/>
          <a:alpha val="40000"/>
        </a:schemeClr>
      </a:glow>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EC04D4-14AC-44BA-9CFD-9AA2912A70BB}">
      <dsp:nvSpPr>
        <dsp:cNvPr id="0" name=""/>
        <dsp:cNvSpPr/>
      </dsp:nvSpPr>
      <dsp:spPr>
        <a:xfrm rot="16200000">
          <a:off x="163" y="2646"/>
          <a:ext cx="2395131" cy="2395131"/>
        </a:xfrm>
        <a:prstGeom prst="downArrow">
          <a:avLst>
            <a:gd name="adj1" fmla="val 50000"/>
            <a:gd name="adj2" fmla="val 35000"/>
          </a:avLst>
        </a:prstGeom>
        <a:solidFill>
          <a:schemeClr val="accent1">
            <a:shade val="80000"/>
            <a:hueOff val="0"/>
            <a:satOff val="0"/>
            <a:lumOff val="0"/>
            <a:alphaOff val="0"/>
          </a:schemeClr>
        </a:solidFill>
        <a:ln>
          <a:noFill/>
        </a:ln>
        <a:effectLst/>
        <a:scene3d>
          <a:camera prst="isometricOffAxis2Left" zoom="95000">
            <a:rot lat="19197782" lon="21432829" rev="20697740"/>
          </a:camera>
          <a:lightRig rig="flat" dir="t"/>
        </a:scene3d>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US" sz="2000" kern="1200" dirty="0"/>
            <a:t>Restrictive norms</a:t>
          </a:r>
          <a:r>
            <a:rPr lang="en-US" sz="1600" kern="1200" dirty="0"/>
            <a:t>	</a:t>
          </a:r>
        </a:p>
      </dsp:txBody>
      <dsp:txXfrm rot="5400000">
        <a:off x="163" y="601429"/>
        <a:ext cx="1975983" cy="1197565"/>
      </dsp:txXfrm>
    </dsp:sp>
    <dsp:sp modelId="{25BA0822-5B5A-4A94-A1E4-E5371AB234FA}">
      <dsp:nvSpPr>
        <dsp:cNvPr id="0" name=""/>
        <dsp:cNvSpPr/>
      </dsp:nvSpPr>
      <dsp:spPr>
        <a:xfrm rot="5400000">
          <a:off x="4089975" y="2167"/>
          <a:ext cx="2395131" cy="2396089"/>
        </a:xfrm>
        <a:prstGeom prst="downArrow">
          <a:avLst>
            <a:gd name="adj1" fmla="val 50000"/>
            <a:gd name="adj2" fmla="val 35000"/>
          </a:avLst>
        </a:prstGeom>
        <a:solidFill>
          <a:schemeClr val="accent1">
            <a:shade val="80000"/>
            <a:hueOff val="451214"/>
            <a:satOff val="-34896"/>
            <a:lumOff val="32830"/>
            <a:alphaOff val="0"/>
          </a:schemeClr>
        </a:solidFill>
        <a:ln>
          <a:noFill/>
        </a:ln>
        <a:effectLst/>
        <a:scene3d>
          <a:camera prst="isometricOffAxis2Left" zoom="95000">
            <a:rot lat="19197782" lon="21432829" rev="20697740"/>
          </a:camera>
          <a:lightRig rig="flat" dir="t"/>
        </a:scene3d>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marL="0" lvl="0" indent="0" algn="ctr" defTabSz="755650">
            <a:lnSpc>
              <a:spcPct val="90000"/>
            </a:lnSpc>
            <a:spcBef>
              <a:spcPct val="0"/>
            </a:spcBef>
            <a:spcAft>
              <a:spcPct val="35000"/>
            </a:spcAft>
            <a:buNone/>
          </a:pPr>
          <a:r>
            <a:rPr lang="en-US" sz="1700" kern="1200" dirty="0"/>
            <a:t>Relaxed norms that accommodate changing practices</a:t>
          </a:r>
        </a:p>
      </dsp:txBody>
      <dsp:txXfrm rot="-5400000">
        <a:off x="4508644" y="601429"/>
        <a:ext cx="1976941" cy="119756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17C587-0D15-4FC9-A38E-A36C61391AFF}">
      <dsp:nvSpPr>
        <dsp:cNvPr id="0" name=""/>
        <dsp:cNvSpPr/>
      </dsp:nvSpPr>
      <dsp:spPr>
        <a:xfrm>
          <a:off x="4347332" y="0"/>
          <a:ext cx="1546179" cy="967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chemeClr val="accent6">
                  <a:lumMod val="75000"/>
                </a:schemeClr>
              </a:solidFill>
              <a:latin typeface="Bookman Old Style" panose="02050604050505020204" pitchFamily="18" charset="0"/>
            </a:rPr>
            <a:t>Growing gender equality</a:t>
          </a:r>
          <a:r>
            <a:rPr lang="en-US" sz="2000" kern="1200" dirty="0">
              <a:solidFill>
                <a:schemeClr val="accent6">
                  <a:lumMod val="75000"/>
                </a:schemeClr>
              </a:solidFill>
              <a:latin typeface="Bookman Old Style" panose="02050604050505020204" pitchFamily="18" charset="0"/>
            </a:rPr>
            <a:t>	</a:t>
          </a:r>
        </a:p>
      </dsp:txBody>
      <dsp:txXfrm>
        <a:off x="4347332" y="0"/>
        <a:ext cx="1546179" cy="967680"/>
      </dsp:txXfrm>
    </dsp:sp>
    <dsp:sp modelId="{3E559775-3A3A-427F-97A2-534432413EDD}">
      <dsp:nvSpPr>
        <dsp:cNvPr id="0" name=""/>
        <dsp:cNvSpPr/>
      </dsp:nvSpPr>
      <dsp:spPr>
        <a:xfrm>
          <a:off x="1550163" y="2028"/>
          <a:ext cx="5019728" cy="5019728"/>
        </a:xfrm>
        <a:prstGeom prst="circularArrow">
          <a:avLst>
            <a:gd name="adj1" fmla="val 3759"/>
            <a:gd name="adj2" fmla="val 234525"/>
            <a:gd name="adj3" fmla="val 19909442"/>
            <a:gd name="adj4" fmla="val 19076848"/>
            <a:gd name="adj5" fmla="val 4386"/>
          </a:avLst>
        </a:prstGeom>
        <a:solidFill>
          <a:schemeClr val="dk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27EF9B65-DAB2-41C9-9287-0A4309812756}">
      <dsp:nvSpPr>
        <dsp:cNvPr id="0" name=""/>
        <dsp:cNvSpPr/>
      </dsp:nvSpPr>
      <dsp:spPr>
        <a:xfrm>
          <a:off x="5533381" y="1564372"/>
          <a:ext cx="1594457" cy="967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kern="1200">
              <a:solidFill>
                <a:schemeClr val="accent6">
                  <a:lumMod val="75000"/>
                </a:schemeClr>
              </a:solidFill>
              <a:latin typeface="Bookman Old Style" panose="02050604050505020204" pitchFamily="18" charset="0"/>
            </a:rPr>
            <a:t>Inclusive agri innovation processes</a:t>
          </a:r>
          <a:endParaRPr lang="en-US" sz="1800" kern="1200" dirty="0">
            <a:solidFill>
              <a:schemeClr val="accent6">
                <a:lumMod val="75000"/>
              </a:schemeClr>
            </a:solidFill>
            <a:latin typeface="Bookman Old Style" panose="02050604050505020204" pitchFamily="18" charset="0"/>
          </a:endParaRPr>
        </a:p>
      </dsp:txBody>
      <dsp:txXfrm>
        <a:off x="5533381" y="1564372"/>
        <a:ext cx="1594457" cy="967680"/>
      </dsp:txXfrm>
    </dsp:sp>
    <dsp:sp modelId="{4722A9FC-E0D8-47DD-BB67-386050536AA4}">
      <dsp:nvSpPr>
        <dsp:cNvPr id="0" name=""/>
        <dsp:cNvSpPr/>
      </dsp:nvSpPr>
      <dsp:spPr>
        <a:xfrm>
          <a:off x="1573106" y="51357"/>
          <a:ext cx="5019728" cy="5019728"/>
        </a:xfrm>
        <a:prstGeom prst="circularArrow">
          <a:avLst>
            <a:gd name="adj1" fmla="val 3759"/>
            <a:gd name="adj2" fmla="val 234525"/>
            <a:gd name="adj3" fmla="val 1231425"/>
            <a:gd name="adj4" fmla="val 21556504"/>
            <a:gd name="adj5" fmla="val 4386"/>
          </a:avLst>
        </a:prstGeom>
        <a:solidFill>
          <a:schemeClr val="dk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9051115B-4816-47A1-86E3-D60056BAEB04}">
      <dsp:nvSpPr>
        <dsp:cNvPr id="0" name=""/>
        <dsp:cNvSpPr/>
      </dsp:nvSpPr>
      <dsp:spPr>
        <a:xfrm>
          <a:off x="4967815" y="3514801"/>
          <a:ext cx="1835245" cy="967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kern="1200">
              <a:solidFill>
                <a:schemeClr val="accent6">
                  <a:lumMod val="75000"/>
                </a:schemeClr>
              </a:solidFill>
              <a:latin typeface="Bookman Old Style" panose="02050604050505020204" pitchFamily="18" charset="0"/>
            </a:rPr>
            <a:t>Expanded Infrastructure</a:t>
          </a:r>
          <a:endParaRPr lang="en-US" sz="1400" kern="1200" dirty="0">
            <a:solidFill>
              <a:schemeClr val="accent6">
                <a:lumMod val="75000"/>
              </a:schemeClr>
            </a:solidFill>
            <a:latin typeface="Bookman Old Style" panose="02050604050505020204" pitchFamily="18" charset="0"/>
          </a:endParaRPr>
        </a:p>
      </dsp:txBody>
      <dsp:txXfrm>
        <a:off x="4967815" y="3514801"/>
        <a:ext cx="1835245" cy="967680"/>
      </dsp:txXfrm>
    </dsp:sp>
    <dsp:sp modelId="{8C434A14-02BF-401C-9493-55D940C55189}">
      <dsp:nvSpPr>
        <dsp:cNvPr id="0" name=""/>
        <dsp:cNvSpPr/>
      </dsp:nvSpPr>
      <dsp:spPr>
        <a:xfrm>
          <a:off x="1573106" y="51357"/>
          <a:ext cx="5019728" cy="5019728"/>
        </a:xfrm>
        <a:prstGeom prst="circularArrow">
          <a:avLst>
            <a:gd name="adj1" fmla="val 3759"/>
            <a:gd name="adj2" fmla="val 234525"/>
            <a:gd name="adj3" fmla="val 4188470"/>
            <a:gd name="adj4" fmla="val 3386719"/>
            <a:gd name="adj5" fmla="val 4386"/>
          </a:avLst>
        </a:prstGeom>
        <a:solidFill>
          <a:schemeClr val="dk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825C22D9-3A86-4476-92A5-F7E48D30BDC5}">
      <dsp:nvSpPr>
        <dsp:cNvPr id="0" name=""/>
        <dsp:cNvSpPr/>
      </dsp:nvSpPr>
      <dsp:spPr>
        <a:xfrm>
          <a:off x="3436550" y="4382823"/>
          <a:ext cx="1292840" cy="967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kern="1200">
              <a:solidFill>
                <a:schemeClr val="accent6">
                  <a:lumMod val="75000"/>
                </a:schemeClr>
              </a:solidFill>
              <a:latin typeface="Bookman Old Style" panose="02050604050505020204" pitchFamily="18" charset="0"/>
            </a:rPr>
            <a:t>Expanded markets</a:t>
          </a:r>
          <a:endParaRPr lang="en-US" sz="1800" kern="1200" dirty="0">
            <a:solidFill>
              <a:schemeClr val="accent6">
                <a:lumMod val="75000"/>
              </a:schemeClr>
            </a:solidFill>
            <a:latin typeface="Bookman Old Style" panose="02050604050505020204" pitchFamily="18" charset="0"/>
          </a:endParaRPr>
        </a:p>
      </dsp:txBody>
      <dsp:txXfrm>
        <a:off x="3436550" y="4382823"/>
        <a:ext cx="1292840" cy="967680"/>
      </dsp:txXfrm>
    </dsp:sp>
    <dsp:sp modelId="{9E590CD2-06FB-4FEE-B1C7-4E1999EC4E67}">
      <dsp:nvSpPr>
        <dsp:cNvPr id="0" name=""/>
        <dsp:cNvSpPr/>
      </dsp:nvSpPr>
      <dsp:spPr>
        <a:xfrm>
          <a:off x="1573106" y="51357"/>
          <a:ext cx="5019728" cy="5019728"/>
        </a:xfrm>
        <a:prstGeom prst="circularArrow">
          <a:avLst>
            <a:gd name="adj1" fmla="val 3759"/>
            <a:gd name="adj2" fmla="val 234525"/>
            <a:gd name="adj3" fmla="val 7178756"/>
            <a:gd name="adj4" fmla="val 6377005"/>
            <a:gd name="adj5" fmla="val 4386"/>
          </a:avLst>
        </a:prstGeom>
        <a:solidFill>
          <a:schemeClr val="dk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6134CE7F-D4F4-4D38-B133-33C37FB256D4}">
      <dsp:nvSpPr>
        <dsp:cNvPr id="0" name=""/>
        <dsp:cNvSpPr/>
      </dsp:nvSpPr>
      <dsp:spPr>
        <a:xfrm>
          <a:off x="1474169" y="3514801"/>
          <a:ext cx="1612669" cy="967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kern="1200">
              <a:solidFill>
                <a:schemeClr val="accent6">
                  <a:lumMod val="75000"/>
                </a:schemeClr>
              </a:solidFill>
              <a:latin typeface="Bookman Old Style" panose="02050604050505020204" pitchFamily="18" charset="0"/>
            </a:rPr>
            <a:t>Men’s migration</a:t>
          </a:r>
          <a:endParaRPr lang="en-US" sz="1800" kern="1200" dirty="0">
            <a:solidFill>
              <a:schemeClr val="accent6">
                <a:lumMod val="75000"/>
              </a:schemeClr>
            </a:solidFill>
            <a:latin typeface="Bookman Old Style" panose="02050604050505020204" pitchFamily="18" charset="0"/>
          </a:endParaRPr>
        </a:p>
      </dsp:txBody>
      <dsp:txXfrm>
        <a:off x="1474169" y="3514801"/>
        <a:ext cx="1612669" cy="967680"/>
      </dsp:txXfrm>
    </dsp:sp>
    <dsp:sp modelId="{E7811B46-DA99-4D2C-8ABF-F0DA1C847797}">
      <dsp:nvSpPr>
        <dsp:cNvPr id="0" name=""/>
        <dsp:cNvSpPr/>
      </dsp:nvSpPr>
      <dsp:spPr>
        <a:xfrm>
          <a:off x="1573106" y="51357"/>
          <a:ext cx="5019728" cy="5019728"/>
        </a:xfrm>
        <a:prstGeom prst="circularArrow">
          <a:avLst>
            <a:gd name="adj1" fmla="val 3759"/>
            <a:gd name="adj2" fmla="val 234525"/>
            <a:gd name="adj3" fmla="val 10608971"/>
            <a:gd name="adj4" fmla="val 9334050"/>
            <a:gd name="adj5" fmla="val 4386"/>
          </a:avLst>
        </a:prstGeom>
        <a:solidFill>
          <a:schemeClr val="dk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F365751A-7400-4706-81EB-F5638E4317D2}">
      <dsp:nvSpPr>
        <dsp:cNvPr id="0" name=""/>
        <dsp:cNvSpPr/>
      </dsp:nvSpPr>
      <dsp:spPr>
        <a:xfrm>
          <a:off x="494507" y="1564372"/>
          <a:ext cx="2681646" cy="967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kern="1200">
              <a:solidFill>
                <a:schemeClr val="accent6">
                  <a:lumMod val="75000"/>
                </a:schemeClr>
              </a:solidFill>
              <a:latin typeface="Bookman Old Style" panose="02050604050505020204" pitchFamily="18" charset="0"/>
            </a:rPr>
            <a:t>Strong &amp; growing agency across categories</a:t>
          </a:r>
          <a:endParaRPr lang="en-US" sz="1800" kern="1200" dirty="0">
            <a:solidFill>
              <a:schemeClr val="accent6">
                <a:lumMod val="75000"/>
              </a:schemeClr>
            </a:solidFill>
            <a:latin typeface="Bookman Old Style" panose="02050604050505020204" pitchFamily="18" charset="0"/>
          </a:endParaRPr>
        </a:p>
      </dsp:txBody>
      <dsp:txXfrm>
        <a:off x="494507" y="1564372"/>
        <a:ext cx="2681646" cy="967680"/>
      </dsp:txXfrm>
    </dsp:sp>
    <dsp:sp modelId="{61455EA8-9CF9-47E5-B46A-544F3BF86631}">
      <dsp:nvSpPr>
        <dsp:cNvPr id="0" name=""/>
        <dsp:cNvSpPr/>
      </dsp:nvSpPr>
      <dsp:spPr>
        <a:xfrm>
          <a:off x="1573106" y="51357"/>
          <a:ext cx="5019728" cy="5019728"/>
        </a:xfrm>
        <a:prstGeom prst="circularArrow">
          <a:avLst>
            <a:gd name="adj1" fmla="val 3759"/>
            <a:gd name="adj2" fmla="val 234525"/>
            <a:gd name="adj3" fmla="val 13561142"/>
            <a:gd name="adj4" fmla="val 12337159"/>
            <a:gd name="adj5" fmla="val 4386"/>
          </a:avLst>
        </a:prstGeom>
        <a:solidFill>
          <a:schemeClr val="dk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462EC058-CEF1-4EE6-931C-D171F2DA4CAA}">
      <dsp:nvSpPr>
        <dsp:cNvPr id="0" name=""/>
        <dsp:cNvSpPr/>
      </dsp:nvSpPr>
      <dsp:spPr>
        <a:xfrm>
          <a:off x="2598836" y="250"/>
          <a:ext cx="967680" cy="967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kern="1200">
              <a:solidFill>
                <a:schemeClr val="accent6">
                  <a:lumMod val="75000"/>
                </a:schemeClr>
              </a:solidFill>
              <a:latin typeface="Bookman Old Style" panose="02050604050505020204" pitchFamily="18" charset="0"/>
            </a:rPr>
            <a:t>Poverty falling rapidly</a:t>
          </a:r>
          <a:endParaRPr lang="en-US" sz="1800" kern="1200" dirty="0">
            <a:solidFill>
              <a:schemeClr val="accent6">
                <a:lumMod val="75000"/>
              </a:schemeClr>
            </a:solidFill>
            <a:latin typeface="Bookman Old Style" panose="02050604050505020204" pitchFamily="18" charset="0"/>
          </a:endParaRPr>
        </a:p>
      </dsp:txBody>
      <dsp:txXfrm>
        <a:off x="2598836" y="250"/>
        <a:ext cx="967680" cy="967680"/>
      </dsp:txXfrm>
    </dsp:sp>
    <dsp:sp modelId="{3E55FA42-2954-47B6-B5D1-B740878C98D9}">
      <dsp:nvSpPr>
        <dsp:cNvPr id="0" name=""/>
        <dsp:cNvSpPr/>
      </dsp:nvSpPr>
      <dsp:spPr>
        <a:xfrm>
          <a:off x="1621363" y="39717"/>
          <a:ext cx="5019728" cy="5019728"/>
        </a:xfrm>
        <a:prstGeom prst="circularArrow">
          <a:avLst>
            <a:gd name="adj1" fmla="val 3759"/>
            <a:gd name="adj2" fmla="val 234525"/>
            <a:gd name="adj3" fmla="val 16288191"/>
            <a:gd name="adj4" fmla="val 15349279"/>
            <a:gd name="adj5" fmla="val 4386"/>
          </a:avLst>
        </a:prstGeom>
        <a:solidFill>
          <a:schemeClr val="dk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08EF3B00-D752-4DC2-BD1A-EBBCB7F56D74}" type="datetimeFigureOut">
              <a:rPr lang="en-US" smtClean="0"/>
              <a:t>12/13/2021</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B484BFCD-6603-46D1-8AD5-F4D356FF0BA9}" type="slidenum">
              <a:rPr lang="en-US" smtClean="0"/>
              <a:t>‹#›</a:t>
            </a:fld>
            <a:endParaRPr lang="en-US"/>
          </a:p>
        </p:txBody>
      </p:sp>
    </p:spTree>
    <p:extLst>
      <p:ext uri="{BB962C8B-B14F-4D97-AF65-F5344CB8AC3E}">
        <p14:creationId xmlns:p14="http://schemas.microsoft.com/office/powerpoint/2010/main" val="17981143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50975" y="1162050"/>
            <a:ext cx="3771900" cy="21224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484BFCD-6603-46D1-8AD5-F4D356FF0BA9}" type="slidenum">
              <a:rPr lang="en-US" smtClean="0"/>
              <a:t>1</a:t>
            </a:fld>
            <a:endParaRPr lang="en-US"/>
          </a:p>
        </p:txBody>
      </p:sp>
    </p:spTree>
    <p:extLst>
      <p:ext uri="{BB962C8B-B14F-4D97-AF65-F5344CB8AC3E}">
        <p14:creationId xmlns:p14="http://schemas.microsoft.com/office/powerpoint/2010/main" val="4696340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11375" y="966788"/>
            <a:ext cx="2911475" cy="1638300"/>
          </a:xfrm>
        </p:spPr>
      </p:sp>
      <p:sp>
        <p:nvSpPr>
          <p:cNvPr id="3" name="Notes Placeholder 2"/>
          <p:cNvSpPr>
            <a:spLocks noGrp="1"/>
          </p:cNvSpPr>
          <p:nvPr>
            <p:ph type="body" idx="1"/>
          </p:nvPr>
        </p:nvSpPr>
        <p:spPr>
          <a:xfrm>
            <a:off x="701040" y="2776689"/>
            <a:ext cx="5608320" cy="4440254"/>
          </a:xfrm>
        </p:spPr>
        <p:txBody>
          <a:bodyPr/>
          <a:lstStyle/>
          <a:p>
            <a:endParaRPr lang="en-US" dirty="0"/>
          </a:p>
          <a:p>
            <a:endParaRPr lang="en-US" dirty="0"/>
          </a:p>
        </p:txBody>
      </p:sp>
      <p:sp>
        <p:nvSpPr>
          <p:cNvPr id="4" name="Slide Number Placeholder 3"/>
          <p:cNvSpPr>
            <a:spLocks noGrp="1"/>
          </p:cNvSpPr>
          <p:nvPr>
            <p:ph type="sldNum" sz="quarter" idx="5"/>
          </p:nvPr>
        </p:nvSpPr>
        <p:spPr/>
        <p:txBody>
          <a:bodyPr/>
          <a:lstStyle/>
          <a:p>
            <a:fld id="{B484BFCD-6603-46D1-8AD5-F4D356FF0BA9}" type="slidenum">
              <a:rPr lang="en-US" smtClean="0"/>
              <a:t>11</a:t>
            </a:fld>
            <a:endParaRPr lang="en-US"/>
          </a:p>
        </p:txBody>
      </p:sp>
    </p:spTree>
    <p:extLst>
      <p:ext uri="{BB962C8B-B14F-4D97-AF65-F5344CB8AC3E}">
        <p14:creationId xmlns:p14="http://schemas.microsoft.com/office/powerpoint/2010/main" val="41290013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65188" y="273050"/>
            <a:ext cx="4391025" cy="2470150"/>
          </a:xfrm>
        </p:spPr>
      </p:sp>
      <p:sp>
        <p:nvSpPr>
          <p:cNvPr id="3" name="Notes Placeholder 2"/>
          <p:cNvSpPr>
            <a:spLocks noGrp="1"/>
          </p:cNvSpPr>
          <p:nvPr>
            <p:ph type="body" idx="1"/>
          </p:nvPr>
        </p:nvSpPr>
        <p:spPr>
          <a:xfrm>
            <a:off x="307122" y="2825262"/>
            <a:ext cx="6476274" cy="5833671"/>
          </a:xfrm>
        </p:spPr>
        <p:txBody>
          <a:bodyPr/>
          <a:lstStyle/>
          <a:p>
            <a:endParaRPr lang="en-US" sz="1600" dirty="0"/>
          </a:p>
        </p:txBody>
      </p:sp>
      <p:sp>
        <p:nvSpPr>
          <p:cNvPr id="4" name="Slide Number Placeholder 3"/>
          <p:cNvSpPr>
            <a:spLocks noGrp="1"/>
          </p:cNvSpPr>
          <p:nvPr>
            <p:ph type="sldNum" sz="quarter" idx="10"/>
          </p:nvPr>
        </p:nvSpPr>
        <p:spPr>
          <a:xfrm>
            <a:off x="3274615" y="8543517"/>
            <a:ext cx="3090805" cy="479610"/>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53D28D6-9BD5-4562-950E-04F91A7DC61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250790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59013" y="261938"/>
            <a:ext cx="2881312" cy="1620837"/>
          </a:xfrm>
        </p:spPr>
      </p:sp>
      <p:sp>
        <p:nvSpPr>
          <p:cNvPr id="3" name="Notes Placeholder 2"/>
          <p:cNvSpPr>
            <a:spLocks noGrp="1"/>
          </p:cNvSpPr>
          <p:nvPr>
            <p:ph type="body" idx="1"/>
          </p:nvPr>
        </p:nvSpPr>
        <p:spPr>
          <a:xfrm>
            <a:off x="272998" y="2389210"/>
            <a:ext cx="6620191" cy="5333954"/>
          </a:xfrm>
        </p:spPr>
        <p:txBody>
          <a:bodyPr/>
          <a:lstStyle/>
          <a:p>
            <a:pPr defTabSz="942675">
              <a:defRPr/>
            </a:pPr>
            <a:endParaRPr lang="en-US" sz="1600" dirty="0"/>
          </a:p>
          <a:p>
            <a:pPr defTabSz="942675">
              <a:defRPr/>
            </a:pPr>
            <a:endParaRPr lang="en-US" sz="1600" dirty="0"/>
          </a:p>
          <a:p>
            <a:pPr defTabSz="942675">
              <a:defRPr/>
            </a:pPr>
            <a:endParaRPr lang="en-US" dirty="0"/>
          </a:p>
        </p:txBody>
      </p:sp>
      <p:sp>
        <p:nvSpPr>
          <p:cNvPr id="4" name="Slide Number Placeholder 3"/>
          <p:cNvSpPr>
            <a:spLocks noGrp="1"/>
          </p:cNvSpPr>
          <p:nvPr>
            <p:ph type="sldNum" sz="quarter" idx="10"/>
          </p:nvPr>
        </p:nvSpPr>
        <p:spPr/>
        <p:txBody>
          <a:bodyPr/>
          <a:lstStyle/>
          <a:p>
            <a:fld id="{229BF5A6-A848-4013-BF0F-6702F0027818}" type="slidenum">
              <a:rPr lang="en-US" smtClean="0"/>
              <a:t>13</a:t>
            </a:fld>
            <a:endParaRPr lang="en-US"/>
          </a:p>
        </p:txBody>
      </p:sp>
    </p:spTree>
    <p:extLst>
      <p:ext uri="{BB962C8B-B14F-4D97-AF65-F5344CB8AC3E}">
        <p14:creationId xmlns:p14="http://schemas.microsoft.com/office/powerpoint/2010/main" val="19224643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55788" y="1125538"/>
            <a:ext cx="2957512" cy="1663700"/>
          </a:xfrm>
        </p:spPr>
      </p:sp>
      <p:sp>
        <p:nvSpPr>
          <p:cNvPr id="3" name="Notes Placeholder 2"/>
          <p:cNvSpPr>
            <a:spLocks noGrp="1"/>
          </p:cNvSpPr>
          <p:nvPr>
            <p:ph type="body" idx="1"/>
          </p:nvPr>
        </p:nvSpPr>
        <p:spPr>
          <a:xfrm>
            <a:off x="186905" y="3219084"/>
            <a:ext cx="6620191" cy="3723887"/>
          </a:xfrm>
        </p:spPr>
        <p:txBody>
          <a:bodyPr/>
          <a:lstStyle/>
          <a:p>
            <a:pPr defTabSz="942675">
              <a:defRPr/>
            </a:pPr>
            <a:endParaRPr lang="en-US" sz="1800" dirty="0"/>
          </a:p>
        </p:txBody>
      </p:sp>
      <p:sp>
        <p:nvSpPr>
          <p:cNvPr id="4" name="Slide Number Placeholder 3"/>
          <p:cNvSpPr>
            <a:spLocks noGrp="1"/>
          </p:cNvSpPr>
          <p:nvPr>
            <p:ph type="sldNum" sz="quarter" idx="5"/>
          </p:nvPr>
        </p:nvSpPr>
        <p:spPr/>
        <p:txBody>
          <a:bodyPr/>
          <a:lstStyle/>
          <a:p>
            <a:fld id="{229BF5A6-A848-4013-BF0F-6702F0027818}" type="slidenum">
              <a:rPr lang="en-US" smtClean="0"/>
              <a:t>14</a:t>
            </a:fld>
            <a:endParaRPr lang="en-US"/>
          </a:p>
        </p:txBody>
      </p:sp>
    </p:spTree>
    <p:extLst>
      <p:ext uri="{BB962C8B-B14F-4D97-AF65-F5344CB8AC3E}">
        <p14:creationId xmlns:p14="http://schemas.microsoft.com/office/powerpoint/2010/main" val="12067728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06588" y="552450"/>
            <a:ext cx="3433762" cy="1931988"/>
          </a:xfrm>
        </p:spPr>
      </p:sp>
      <p:sp>
        <p:nvSpPr>
          <p:cNvPr id="3" name="Notes Placeholder 2"/>
          <p:cNvSpPr>
            <a:spLocks noGrp="1"/>
          </p:cNvSpPr>
          <p:nvPr>
            <p:ph type="body" idx="1"/>
          </p:nvPr>
        </p:nvSpPr>
        <p:spPr>
          <a:xfrm>
            <a:off x="590350" y="3100414"/>
            <a:ext cx="5608320" cy="5113020"/>
          </a:xfrm>
        </p:spPr>
        <p:txBody>
          <a:bodyPr/>
          <a:lstStyle/>
          <a:p>
            <a:endParaRPr lang="en-US" sz="2000" dirty="0"/>
          </a:p>
        </p:txBody>
      </p:sp>
      <p:sp>
        <p:nvSpPr>
          <p:cNvPr id="4" name="Slide Number Placeholder 3"/>
          <p:cNvSpPr>
            <a:spLocks noGrp="1"/>
          </p:cNvSpPr>
          <p:nvPr>
            <p:ph type="sldNum" sz="quarter" idx="5"/>
          </p:nvPr>
        </p:nvSpPr>
        <p:spPr/>
        <p:txBody>
          <a:bodyPr/>
          <a:lstStyle/>
          <a:p>
            <a:fld id="{B484BFCD-6603-46D1-8AD5-F4D356FF0BA9}" type="slidenum">
              <a:rPr lang="en-US" smtClean="0"/>
              <a:t>15</a:t>
            </a:fld>
            <a:endParaRPr lang="en-US"/>
          </a:p>
        </p:txBody>
      </p:sp>
    </p:spTree>
    <p:extLst>
      <p:ext uri="{BB962C8B-B14F-4D97-AF65-F5344CB8AC3E}">
        <p14:creationId xmlns:p14="http://schemas.microsoft.com/office/powerpoint/2010/main" val="3776465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14675" y="1162050"/>
            <a:ext cx="2132013" cy="1198563"/>
          </a:xfrm>
        </p:spPr>
      </p:sp>
      <p:sp>
        <p:nvSpPr>
          <p:cNvPr id="3" name="Notes Placeholder 2"/>
          <p:cNvSpPr>
            <a:spLocks noGrp="1"/>
          </p:cNvSpPr>
          <p:nvPr>
            <p:ph type="body" idx="1"/>
          </p:nvPr>
        </p:nvSpPr>
        <p:spPr>
          <a:xfrm>
            <a:off x="528855" y="2626844"/>
            <a:ext cx="5608320" cy="3660458"/>
          </a:xfrm>
        </p:spPr>
        <p:txBody>
          <a:bodyPr/>
          <a:lstStyle/>
          <a:p>
            <a:endParaRPr lang="en-US" sz="1600"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484BFCD-6603-46D1-8AD5-F4D356FF0BA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734322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52613" y="300038"/>
            <a:ext cx="3460750" cy="1946275"/>
          </a:xfrm>
        </p:spPr>
      </p:sp>
      <p:sp>
        <p:nvSpPr>
          <p:cNvPr id="3" name="Notes Placeholder 2"/>
          <p:cNvSpPr>
            <a:spLocks noGrp="1"/>
          </p:cNvSpPr>
          <p:nvPr>
            <p:ph type="body" idx="1"/>
          </p:nvPr>
        </p:nvSpPr>
        <p:spPr>
          <a:xfrm>
            <a:off x="731000" y="2801862"/>
            <a:ext cx="5680222" cy="4241949"/>
          </a:xfrm>
        </p:spPr>
        <p:txBody>
          <a:bodyPr/>
          <a:lstStyle/>
          <a:p>
            <a:endParaRPr lang="en-US" sz="1600"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3859120-AE43-4E37-A906-2B79E1C2F80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95707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62075" y="1001713"/>
            <a:ext cx="2674938" cy="1504950"/>
          </a:xfrm>
        </p:spPr>
      </p:sp>
      <p:sp>
        <p:nvSpPr>
          <p:cNvPr id="3" name="Notes Placeholder 2"/>
          <p:cNvSpPr>
            <a:spLocks noGrp="1"/>
          </p:cNvSpPr>
          <p:nvPr>
            <p:ph type="body" idx="1"/>
          </p:nvPr>
        </p:nvSpPr>
        <p:spPr/>
        <p:txBody>
          <a:bodyPr/>
          <a:lstStyle/>
          <a:p>
            <a:pPr defTabSz="931774"/>
            <a:endParaRPr lang="en-US" dirty="0"/>
          </a:p>
        </p:txBody>
      </p:sp>
      <p:sp>
        <p:nvSpPr>
          <p:cNvPr id="4" name="Slide Number Placeholder 3"/>
          <p:cNvSpPr>
            <a:spLocks noGrp="1"/>
          </p:cNvSpPr>
          <p:nvPr>
            <p:ph type="sldNum" sz="quarter" idx="5"/>
          </p:nvPr>
        </p:nvSpPr>
        <p:spPr/>
        <p:txBody>
          <a:bodyPr/>
          <a:lstStyle/>
          <a:p>
            <a:fld id="{B484BFCD-6603-46D1-8AD5-F4D356FF0BA9}" type="slidenum">
              <a:rPr lang="en-US" smtClean="0"/>
              <a:t>2</a:t>
            </a:fld>
            <a:endParaRPr lang="en-US"/>
          </a:p>
        </p:txBody>
      </p:sp>
      <p:sp>
        <p:nvSpPr>
          <p:cNvPr id="6" name="TextBox 5">
            <a:extLst>
              <a:ext uri="{FF2B5EF4-FFF2-40B4-BE49-F238E27FC236}">
                <a16:creationId xmlns:a16="http://schemas.microsoft.com/office/drawing/2014/main" id="{234E412E-DDDB-42E3-97C4-8ABD15A8264A}"/>
              </a:ext>
            </a:extLst>
          </p:cNvPr>
          <p:cNvSpPr txBox="1"/>
          <p:nvPr/>
        </p:nvSpPr>
        <p:spPr>
          <a:xfrm>
            <a:off x="1752600" y="3640074"/>
            <a:ext cx="3505200" cy="938719"/>
          </a:xfrm>
          <a:prstGeom prst="rect">
            <a:avLst/>
          </a:prstGeom>
          <a:noFill/>
        </p:spPr>
        <p:txBody>
          <a:bodyPr wrap="square" lIns="93177" tIns="46589" rIns="93177" bIns="46589">
            <a:spAutoFit/>
          </a:bodyPr>
          <a:lstStyle/>
          <a:p>
            <a:pPr defTabSz="931774">
              <a:defRPr/>
            </a:pPr>
            <a:r>
              <a:rPr lang="en-US" dirty="0">
                <a:latin typeface="Calibri" panose="020F0502020204030204" pitchFamily="34" charset="0"/>
                <a:ea typeface="Calibri" panose="020F0502020204030204" pitchFamily="34" charset="0"/>
                <a:cs typeface="Times New Roman" panose="02020603050405020304" pitchFamily="18" charset="0"/>
              </a:rPr>
              <a:t>READ SLIDE</a:t>
            </a:r>
          </a:p>
          <a:p>
            <a:pPr defTabSz="931774">
              <a:defRPr/>
            </a:pPr>
            <a:endParaRPr lang="en-US" dirty="0">
              <a:latin typeface="Calibri" panose="020F0502020204030204" pitchFamily="34" charset="0"/>
              <a:ea typeface="Calibri" panose="020F0502020204030204" pitchFamily="34" charset="0"/>
              <a:cs typeface="Times New Roman" panose="02020603050405020304" pitchFamily="18" charset="0"/>
            </a:endParaRPr>
          </a:p>
          <a:p>
            <a:pPr defTabSz="931774">
              <a:defRPr/>
            </a:pPr>
            <a:endParaRPr lang="en-US"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522232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38425" y="354013"/>
            <a:ext cx="3057525" cy="1719262"/>
          </a:xfrm>
        </p:spPr>
      </p:sp>
      <p:sp>
        <p:nvSpPr>
          <p:cNvPr id="3" name="Notes Placeholder 2"/>
          <p:cNvSpPr>
            <a:spLocks noGrp="1"/>
          </p:cNvSpPr>
          <p:nvPr>
            <p:ph type="body" idx="1"/>
          </p:nvPr>
        </p:nvSpPr>
        <p:spPr>
          <a:xfrm>
            <a:off x="368867" y="2396122"/>
            <a:ext cx="6620191" cy="4659096"/>
          </a:xfrm>
        </p:spPr>
        <p:txBody>
          <a:bodyPr/>
          <a:lstStyle/>
          <a:p>
            <a:endParaRPr lang="en-US" sz="1800" dirty="0"/>
          </a:p>
        </p:txBody>
      </p:sp>
      <p:sp>
        <p:nvSpPr>
          <p:cNvPr id="4" name="Slide Number Placeholder 3"/>
          <p:cNvSpPr>
            <a:spLocks noGrp="1"/>
          </p:cNvSpPr>
          <p:nvPr>
            <p:ph type="sldNum" sz="quarter" idx="5"/>
          </p:nvPr>
        </p:nvSpPr>
        <p:spPr/>
        <p:txBody>
          <a:bodyPr/>
          <a:lstStyle/>
          <a:p>
            <a:fld id="{229BF5A6-A848-4013-BF0F-6702F0027818}" type="slidenum">
              <a:rPr lang="en-US" smtClean="0"/>
              <a:t>3</a:t>
            </a:fld>
            <a:endParaRPr lang="en-US"/>
          </a:p>
        </p:txBody>
      </p:sp>
    </p:spTree>
    <p:extLst>
      <p:ext uri="{BB962C8B-B14F-4D97-AF65-F5344CB8AC3E}">
        <p14:creationId xmlns:p14="http://schemas.microsoft.com/office/powerpoint/2010/main" val="24810837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87463" y="623888"/>
            <a:ext cx="3011487" cy="1693862"/>
          </a:xfrm>
        </p:spPr>
      </p:sp>
      <p:sp>
        <p:nvSpPr>
          <p:cNvPr id="3" name="Notes Placeholder 2"/>
          <p:cNvSpPr>
            <a:spLocks noGrp="1"/>
          </p:cNvSpPr>
          <p:nvPr>
            <p:ph type="body" idx="1"/>
          </p:nvPr>
        </p:nvSpPr>
        <p:spPr>
          <a:xfrm>
            <a:off x="701040" y="3339365"/>
            <a:ext cx="5608320" cy="4794985"/>
          </a:xfrm>
        </p:spPr>
        <p:txBody>
          <a:bodyPr/>
          <a:lstStyle/>
          <a:p>
            <a:pPr defTabSz="931774">
              <a:lnSpc>
                <a:spcPct val="120000"/>
              </a:lnSpc>
              <a:spcAft>
                <a:spcPts val="611"/>
              </a:spcAft>
              <a:buClr>
                <a:schemeClr val="accent1"/>
              </a:buClr>
              <a:buSzPct val="100000"/>
            </a:pPr>
            <a:endParaRPr lang="en-US" sz="2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B484BFCD-6603-46D1-8AD5-F4D356FF0BA9}" type="slidenum">
              <a:rPr lang="en-US" smtClean="0"/>
              <a:t>4</a:t>
            </a:fld>
            <a:endParaRPr lang="en-US"/>
          </a:p>
        </p:txBody>
      </p:sp>
    </p:spTree>
    <p:extLst>
      <p:ext uri="{BB962C8B-B14F-4D97-AF65-F5344CB8AC3E}">
        <p14:creationId xmlns:p14="http://schemas.microsoft.com/office/powerpoint/2010/main" val="2404856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68500" y="233363"/>
            <a:ext cx="2454275" cy="1381125"/>
          </a:xfrm>
        </p:spPr>
      </p:sp>
      <p:sp>
        <p:nvSpPr>
          <p:cNvPr id="3" name="Notes Placeholder 2"/>
          <p:cNvSpPr>
            <a:spLocks noGrp="1"/>
          </p:cNvSpPr>
          <p:nvPr>
            <p:ph type="body" idx="1"/>
          </p:nvPr>
        </p:nvSpPr>
        <p:spPr>
          <a:xfrm>
            <a:off x="701040" y="1859279"/>
            <a:ext cx="5608320" cy="5235341"/>
          </a:xfrm>
        </p:spPr>
        <p:txBody>
          <a:bodyPr/>
          <a:lstStyle/>
          <a:p>
            <a:pPr defTabSz="931774">
              <a:defRPr/>
            </a:pPr>
            <a:endParaRPr lang="en-US" sz="1600" dirty="0">
              <a:solidFill>
                <a:schemeClr val="bg1"/>
              </a:solidFill>
            </a:endParaRPr>
          </a:p>
          <a:p>
            <a:endParaRPr lang="en-US" dirty="0"/>
          </a:p>
        </p:txBody>
      </p:sp>
      <p:sp>
        <p:nvSpPr>
          <p:cNvPr id="4" name="Slide Number Placeholder 3"/>
          <p:cNvSpPr>
            <a:spLocks noGrp="1"/>
          </p:cNvSpPr>
          <p:nvPr>
            <p:ph type="sldNum" sz="quarter" idx="5"/>
          </p:nvPr>
        </p:nvSpPr>
        <p:spPr/>
        <p:txBody>
          <a:bodyPr/>
          <a:lstStyle/>
          <a:p>
            <a:pPr defTabSz="465887"/>
            <a:fld id="{B484BFCD-6603-46D1-8AD5-F4D356FF0BA9}" type="slidenum">
              <a:rPr lang="en-US">
                <a:solidFill>
                  <a:prstClr val="black"/>
                </a:solidFill>
                <a:latin typeface="Calibri" panose="020F0502020204030204"/>
              </a:rPr>
              <a:pPr defTabSz="465887"/>
              <a:t>5</a:t>
            </a:fld>
            <a:endParaRPr lang="en-US">
              <a:solidFill>
                <a:prstClr val="black"/>
              </a:solidFill>
              <a:latin typeface="Calibri" panose="020F0502020204030204"/>
            </a:endParaRPr>
          </a:p>
        </p:txBody>
      </p:sp>
    </p:spTree>
    <p:extLst>
      <p:ext uri="{BB962C8B-B14F-4D97-AF65-F5344CB8AC3E}">
        <p14:creationId xmlns:p14="http://schemas.microsoft.com/office/powerpoint/2010/main" val="30213716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79613" y="804863"/>
            <a:ext cx="3289300" cy="1849437"/>
          </a:xfrm>
        </p:spPr>
      </p:sp>
      <p:sp>
        <p:nvSpPr>
          <p:cNvPr id="3" name="Notes Placeholder 2"/>
          <p:cNvSpPr>
            <a:spLocks noGrp="1"/>
          </p:cNvSpPr>
          <p:nvPr>
            <p:ph type="body" idx="1"/>
          </p:nvPr>
        </p:nvSpPr>
        <p:spPr>
          <a:xfrm>
            <a:off x="701040" y="3336306"/>
            <a:ext cx="5608320" cy="3660458"/>
          </a:xfrm>
        </p:spPr>
        <p:txBody>
          <a:bodyPr/>
          <a:lstStyle/>
          <a:p>
            <a:endParaRPr lang="en-US" sz="1800" dirty="0"/>
          </a:p>
          <a:p>
            <a:endParaRPr lang="en-US" dirty="0"/>
          </a:p>
          <a:p>
            <a:endParaRPr lang="en-US" dirty="0"/>
          </a:p>
        </p:txBody>
      </p:sp>
      <p:sp>
        <p:nvSpPr>
          <p:cNvPr id="4" name="Slide Number Placeholder 3"/>
          <p:cNvSpPr>
            <a:spLocks noGrp="1"/>
          </p:cNvSpPr>
          <p:nvPr>
            <p:ph type="sldNum" sz="quarter" idx="5"/>
          </p:nvPr>
        </p:nvSpPr>
        <p:spPr/>
        <p:txBody>
          <a:bodyPr/>
          <a:lstStyle/>
          <a:p>
            <a:fld id="{B484BFCD-6603-46D1-8AD5-F4D356FF0BA9}" type="slidenum">
              <a:rPr lang="en-US" smtClean="0"/>
              <a:t>6</a:t>
            </a:fld>
            <a:endParaRPr lang="en-US"/>
          </a:p>
        </p:txBody>
      </p:sp>
    </p:spTree>
    <p:extLst>
      <p:ext uri="{BB962C8B-B14F-4D97-AF65-F5344CB8AC3E}">
        <p14:creationId xmlns:p14="http://schemas.microsoft.com/office/powerpoint/2010/main" val="32422017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63725" y="795338"/>
            <a:ext cx="2835275" cy="1595437"/>
          </a:xfrm>
        </p:spPr>
      </p:sp>
      <p:sp>
        <p:nvSpPr>
          <p:cNvPr id="3" name="Notes Placeholder 2"/>
          <p:cNvSpPr>
            <a:spLocks noGrp="1"/>
          </p:cNvSpPr>
          <p:nvPr>
            <p:ph type="body" idx="1"/>
          </p:nvPr>
        </p:nvSpPr>
        <p:spPr>
          <a:xfrm>
            <a:off x="368968" y="2727759"/>
            <a:ext cx="6260164" cy="5406591"/>
          </a:xfrm>
        </p:spPr>
        <p:txBody>
          <a:bodyPr/>
          <a:lstStyle/>
          <a:p>
            <a:endParaRPr lang="en-US" dirty="0"/>
          </a:p>
        </p:txBody>
      </p:sp>
      <p:sp>
        <p:nvSpPr>
          <p:cNvPr id="4" name="Slide Number Placeholder 3"/>
          <p:cNvSpPr>
            <a:spLocks noGrp="1"/>
          </p:cNvSpPr>
          <p:nvPr>
            <p:ph type="sldNum" sz="quarter" idx="10"/>
          </p:nvPr>
        </p:nvSpPr>
        <p:spPr/>
        <p:txBody>
          <a:bodyPr/>
          <a:lstStyle/>
          <a:p>
            <a:fld id="{453D28D6-9BD5-4562-950E-04F91A7DC618}" type="slidenum">
              <a:rPr lang="en-US" smtClean="0"/>
              <a:t>7</a:t>
            </a:fld>
            <a:endParaRPr lang="en-US"/>
          </a:p>
        </p:txBody>
      </p:sp>
    </p:spTree>
    <p:extLst>
      <p:ext uri="{BB962C8B-B14F-4D97-AF65-F5344CB8AC3E}">
        <p14:creationId xmlns:p14="http://schemas.microsoft.com/office/powerpoint/2010/main" val="31910034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8125" y="623888"/>
            <a:ext cx="3097213" cy="1741487"/>
          </a:xfrm>
        </p:spPr>
      </p:sp>
      <p:sp>
        <p:nvSpPr>
          <p:cNvPr id="3" name="Notes Placeholder 2"/>
          <p:cNvSpPr>
            <a:spLocks noGrp="1"/>
          </p:cNvSpPr>
          <p:nvPr>
            <p:ph type="body" idx="1"/>
          </p:nvPr>
        </p:nvSpPr>
        <p:spPr>
          <a:xfrm>
            <a:off x="787134" y="3152825"/>
            <a:ext cx="5608320" cy="4908132"/>
          </a:xfrm>
        </p:spPr>
        <p:txBody>
          <a:bodyPr/>
          <a:lstStyle/>
          <a:p>
            <a:endParaRPr lang="en-US" dirty="0"/>
          </a:p>
        </p:txBody>
      </p:sp>
      <p:sp>
        <p:nvSpPr>
          <p:cNvPr id="4" name="Slide Number Placeholder 3"/>
          <p:cNvSpPr>
            <a:spLocks noGrp="1"/>
          </p:cNvSpPr>
          <p:nvPr>
            <p:ph type="sldNum" sz="quarter" idx="5"/>
          </p:nvPr>
        </p:nvSpPr>
        <p:spPr/>
        <p:txBody>
          <a:bodyPr/>
          <a:lstStyle/>
          <a:p>
            <a:fld id="{B484BFCD-6603-46D1-8AD5-F4D356FF0BA9}" type="slidenum">
              <a:rPr lang="en-US" smtClean="0"/>
              <a:t>8</a:t>
            </a:fld>
            <a:endParaRPr lang="en-US"/>
          </a:p>
        </p:txBody>
      </p:sp>
    </p:spTree>
    <p:extLst>
      <p:ext uri="{BB962C8B-B14F-4D97-AF65-F5344CB8AC3E}">
        <p14:creationId xmlns:p14="http://schemas.microsoft.com/office/powerpoint/2010/main" val="37789486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00263" y="239713"/>
            <a:ext cx="2965450" cy="1668462"/>
          </a:xfrm>
        </p:spPr>
      </p:sp>
      <p:sp>
        <p:nvSpPr>
          <p:cNvPr id="3" name="Notes Placeholder 2"/>
          <p:cNvSpPr>
            <a:spLocks noGrp="1"/>
          </p:cNvSpPr>
          <p:nvPr>
            <p:ph type="body" idx="1"/>
          </p:nvPr>
        </p:nvSpPr>
        <p:spPr>
          <a:xfrm>
            <a:off x="272998" y="2022734"/>
            <a:ext cx="6620191" cy="6934934"/>
          </a:xfrm>
        </p:spPr>
        <p:txBody>
          <a:bodyPr/>
          <a:lstStyle/>
          <a:p>
            <a:endParaRPr lang="en-US" dirty="0"/>
          </a:p>
        </p:txBody>
      </p:sp>
      <p:sp>
        <p:nvSpPr>
          <p:cNvPr id="4" name="Slide Number Placeholder 3"/>
          <p:cNvSpPr>
            <a:spLocks noGrp="1"/>
          </p:cNvSpPr>
          <p:nvPr>
            <p:ph type="sldNum" sz="quarter" idx="5"/>
          </p:nvPr>
        </p:nvSpPr>
        <p:spPr>
          <a:xfrm>
            <a:off x="3828790" y="8483460"/>
            <a:ext cx="3105348" cy="474208"/>
          </a:xfrm>
        </p:spPr>
        <p:txBody>
          <a:bodyPr/>
          <a:lstStyle/>
          <a:p>
            <a:fld id="{229BF5A6-A848-4013-BF0F-6702F0027818}" type="slidenum">
              <a:rPr lang="en-US" smtClean="0"/>
              <a:t>10</a:t>
            </a:fld>
            <a:endParaRPr lang="en-US" dirty="0"/>
          </a:p>
        </p:txBody>
      </p:sp>
    </p:spTree>
    <p:extLst>
      <p:ext uri="{BB962C8B-B14F-4D97-AF65-F5344CB8AC3E}">
        <p14:creationId xmlns:p14="http://schemas.microsoft.com/office/powerpoint/2010/main" val="10436136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A74A7C5-F345-4BB9-A3CF-13573EA0B98A}" type="datetimeFigureOut">
              <a:rPr lang="en-US" smtClean="0"/>
              <a:t>12/13/2021</a:t>
            </a:fld>
            <a:endParaRPr lang="en-US"/>
          </a:p>
        </p:txBody>
      </p:sp>
      <p:sp>
        <p:nvSpPr>
          <p:cNvPr id="5" name="Footer Placeholder 4"/>
          <p:cNvSpPr>
            <a:spLocks noGrp="1"/>
          </p:cNvSpPr>
          <p:nvPr>
            <p:ph type="ftr" sz="quarter" idx="11"/>
          </p:nvPr>
        </p:nvSpPr>
        <p:spPr>
          <a:xfrm>
            <a:off x="2416500" y="329307"/>
            <a:ext cx="4973915" cy="309201"/>
          </a:xfrm>
        </p:spPr>
        <p:txBody>
          <a:bodyPr/>
          <a:lstStyle/>
          <a:p>
            <a:endParaRPr lang="en-US"/>
          </a:p>
        </p:txBody>
      </p:sp>
      <p:sp>
        <p:nvSpPr>
          <p:cNvPr id="6" name="Slide Number Placeholder 5"/>
          <p:cNvSpPr>
            <a:spLocks noGrp="1"/>
          </p:cNvSpPr>
          <p:nvPr>
            <p:ph type="sldNum" sz="quarter" idx="12"/>
          </p:nvPr>
        </p:nvSpPr>
        <p:spPr>
          <a:xfrm>
            <a:off x="1437664" y="798973"/>
            <a:ext cx="811019" cy="503578"/>
          </a:xfrm>
        </p:spPr>
        <p:txBody>
          <a:bodyPr/>
          <a:lstStyle/>
          <a:p>
            <a:fld id="{687EA37D-8CFB-4F4E-8D50-EF59B9F1D82F}" type="slidenum">
              <a:rPr lang="en-US" smtClean="0"/>
              <a:t>‹#›</a:t>
            </a:fld>
            <a:endParaRPr lang="en-US"/>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596070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A74A7C5-F345-4BB9-A3CF-13573EA0B98A}" type="datetimeFigureOut">
              <a:rPr lang="en-US" smtClean="0"/>
              <a:t>12/13/2021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EA37D-8CFB-4F4E-8D50-EF59B9F1D82F}" type="slidenum">
              <a:rPr lang="en-US" smtClean="0"/>
              <a:t>‹#›</a:t>
            </a:fld>
            <a:endParaRPr lang="en-US"/>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1176399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A74A7C5-F345-4BB9-A3CF-13573EA0B98A}" type="datetimeFigureOut">
              <a:rPr lang="en-US" smtClean="0"/>
              <a:t>12/13/2021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EA37D-8CFB-4F4E-8D50-EF59B9F1D82F}" type="slidenum">
              <a:rPr lang="en-US" smtClean="0"/>
              <a:t>‹#›</a:t>
            </a:fld>
            <a:endParaRPr lang="en-US"/>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0264212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A74A7C5-F345-4BB9-A3CF-13573EA0B98A}" type="datetimeFigureOut">
              <a:rPr lang="en-US" smtClean="0"/>
              <a:t>12/13/2021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EA37D-8CFB-4F4E-8D50-EF59B9F1D82F}" type="slidenum">
              <a:rPr lang="en-US" smtClean="0"/>
              <a:t>‹#›</a:t>
            </a:fld>
            <a:endParaRPr lang="en-US"/>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9104754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A74A7C5-F345-4BB9-A3CF-13573EA0B98A}" type="datetimeFigureOut">
              <a:rPr lang="en-US" smtClean="0"/>
              <a:t>12/13/2021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EA37D-8CFB-4F4E-8D50-EF59B9F1D82F}" type="slidenum">
              <a:rPr lang="en-US" smtClean="0"/>
              <a:t>‹#›</a:t>
            </a:fld>
            <a:endParaRPr lang="en-US"/>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6267960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A74A7C5-F345-4BB9-A3CF-13573EA0B98A}" type="datetimeFigureOut">
              <a:rPr lang="en-US" smtClean="0"/>
              <a:t>12/13/2021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7EA37D-8CFB-4F4E-8D50-EF59B9F1D82F}" type="slidenum">
              <a:rPr lang="en-US" smtClean="0"/>
              <a:t>‹#›</a:t>
            </a:fld>
            <a:endParaRPr lang="en-US"/>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3386148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A74A7C5-F345-4BB9-A3CF-13573EA0B98A}" type="datetimeFigureOut">
              <a:rPr lang="en-US" smtClean="0"/>
              <a:t>12/13/2021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87EA37D-8CFB-4F4E-8D50-EF59B9F1D82F}" type="slidenum">
              <a:rPr lang="en-US" smtClean="0"/>
              <a:t>‹#›</a:t>
            </a:fld>
            <a:endParaRPr lang="en-US"/>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951665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A74A7C5-F345-4BB9-A3CF-13573EA0B98A}" type="datetimeFigureOut">
              <a:rPr lang="en-US" smtClean="0"/>
              <a:t>12/13/2021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87EA37D-8CFB-4F4E-8D50-EF59B9F1D82F}" type="slidenum">
              <a:rPr lang="en-US" smtClean="0"/>
              <a:t>‹#›</a:t>
            </a:fld>
            <a:endParaRPr lang="en-US"/>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6011535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74A7C5-F345-4BB9-A3CF-13573EA0B98A}" type="datetimeFigureOut">
              <a:rPr lang="en-US" smtClean="0"/>
              <a:t>12/13/2021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87EA37D-8CFB-4F4E-8D50-EF59B9F1D82F}" type="slidenum">
              <a:rPr lang="en-US" smtClean="0"/>
              <a:t>‹#›</a:t>
            </a:fld>
            <a:endParaRPr lang="en-US"/>
          </a:p>
        </p:txBody>
      </p:sp>
    </p:spTree>
    <p:extLst>
      <p:ext uri="{BB962C8B-B14F-4D97-AF65-F5344CB8AC3E}">
        <p14:creationId xmlns:p14="http://schemas.microsoft.com/office/powerpoint/2010/main" val="21564544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A74A7C5-F345-4BB9-A3CF-13573EA0B98A}" type="datetimeFigureOut">
              <a:rPr lang="en-US" smtClean="0"/>
              <a:t>12/13/2021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7EA37D-8CFB-4F4E-8D50-EF59B9F1D82F}" type="slidenum">
              <a:rPr lang="en-US" smtClean="0"/>
              <a:t>‹#›</a:t>
            </a:fld>
            <a:endParaRPr lang="en-US"/>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667209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AA74A7C5-F345-4BB9-A3CF-13573EA0B98A}" type="datetimeFigureOut">
              <a:rPr lang="en-US" smtClean="0"/>
              <a:t>12/13/2021</a:t>
            </a:fld>
            <a:endParaRPr lang="en-US"/>
          </a:p>
        </p:txBody>
      </p:sp>
      <p:sp>
        <p:nvSpPr>
          <p:cNvPr id="6" name="Footer Placeholder 5"/>
          <p:cNvSpPr>
            <a:spLocks noGrp="1"/>
          </p:cNvSpPr>
          <p:nvPr>
            <p:ph type="ftr" sz="quarter" idx="11"/>
          </p:nvPr>
        </p:nvSpPr>
        <p:spPr>
          <a:xfrm>
            <a:off x="1447382" y="318640"/>
            <a:ext cx="5541004" cy="320931"/>
          </a:xfrm>
        </p:spPr>
        <p:txBody>
          <a:bodyPr/>
          <a:lstStyle/>
          <a:p>
            <a:endParaRPr lang="en-US"/>
          </a:p>
        </p:txBody>
      </p:sp>
      <p:sp>
        <p:nvSpPr>
          <p:cNvPr id="7" name="Slide Number Placeholder 6"/>
          <p:cNvSpPr>
            <a:spLocks noGrp="1"/>
          </p:cNvSpPr>
          <p:nvPr>
            <p:ph type="sldNum" sz="quarter" idx="12"/>
          </p:nvPr>
        </p:nvSpPr>
        <p:spPr/>
        <p:txBody>
          <a:bodyPr/>
          <a:lstStyle/>
          <a:p>
            <a:fld id="{687EA37D-8CFB-4F4E-8D50-EF59B9F1D82F}" type="slidenum">
              <a:rPr lang="en-US" smtClean="0"/>
              <a:t>‹#›</a:t>
            </a:fld>
            <a:endParaRPr lang="en-US"/>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9449179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AA74A7C5-F345-4BB9-A3CF-13573EA0B98A}" type="datetimeFigureOut">
              <a:rPr lang="en-US" smtClean="0"/>
              <a:t>12/13/2021</a:t>
            </a:fld>
            <a:endParaRPr lang="en-US"/>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87EA37D-8CFB-4F4E-8D50-EF59B9F1D82F}" type="slidenum">
              <a:rPr lang="en-US" smtClean="0"/>
              <a:t>‹#›</a:t>
            </a:fld>
            <a:endParaRPr lang="en-US"/>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009690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tags" Target="../tags/tag3.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gennovate.org/"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FDF9410-E530-4E71-A2C0-4C24B48964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7953990-F968-4BD9-8C1E-E7F375C24526}"/>
              </a:ext>
            </a:extLst>
          </p:cNvPr>
          <p:cNvSpPr>
            <a:spLocks noGrp="1"/>
          </p:cNvSpPr>
          <p:nvPr>
            <p:ph type="ctrTitle"/>
          </p:nvPr>
        </p:nvSpPr>
        <p:spPr>
          <a:xfrm>
            <a:off x="1752966" y="1427304"/>
            <a:ext cx="8686800" cy="3241515"/>
          </a:xfrm>
        </p:spPr>
        <p:txBody>
          <a:bodyPr anchor="ctr">
            <a:normAutofit/>
          </a:bodyPr>
          <a:lstStyle/>
          <a:p>
            <a:r>
              <a:rPr lang="en-US" sz="5400" dirty="0"/>
              <a:t>TH5.1 Lessons from dynamics of local normative climates (LNC</a:t>
            </a:r>
            <a:r>
              <a:rPr lang="en-US" sz="5090" cap="small" dirty="0"/>
              <a:t>s</a:t>
            </a:r>
            <a:r>
              <a:rPr lang="en-US" sz="5400" dirty="0"/>
              <a:t>)</a:t>
            </a:r>
          </a:p>
        </p:txBody>
      </p:sp>
      <p:sp>
        <p:nvSpPr>
          <p:cNvPr id="3" name="Subtitle 2">
            <a:extLst>
              <a:ext uri="{FF2B5EF4-FFF2-40B4-BE49-F238E27FC236}">
                <a16:creationId xmlns:a16="http://schemas.microsoft.com/office/drawing/2014/main" id="{53F92EC2-7CE1-49FB-AC35-052B2874653E}"/>
              </a:ext>
            </a:extLst>
          </p:cNvPr>
          <p:cNvSpPr>
            <a:spLocks noGrp="1"/>
          </p:cNvSpPr>
          <p:nvPr>
            <p:ph type="subTitle" idx="1"/>
          </p:nvPr>
        </p:nvSpPr>
        <p:spPr>
          <a:xfrm>
            <a:off x="1752966" y="5132139"/>
            <a:ext cx="8686800" cy="631270"/>
          </a:xfrm>
        </p:spPr>
        <p:txBody>
          <a:bodyPr>
            <a:noAutofit/>
          </a:bodyPr>
          <a:lstStyle/>
          <a:p>
            <a:pPr>
              <a:lnSpc>
                <a:spcPct val="110000"/>
              </a:lnSpc>
            </a:pPr>
            <a:r>
              <a:rPr lang="en-US" dirty="0"/>
              <a:t>Patti Petesch, Doctoral student</a:t>
            </a:r>
          </a:p>
          <a:p>
            <a:pPr>
              <a:lnSpc>
                <a:spcPct val="110000"/>
              </a:lnSpc>
            </a:pPr>
            <a:r>
              <a:rPr lang="en-US" dirty="0"/>
              <a:t>Knowledge, Technology &amp; Innovation, WUR</a:t>
            </a:r>
          </a:p>
          <a:p>
            <a:pPr>
              <a:lnSpc>
                <a:spcPct val="110000"/>
              </a:lnSpc>
            </a:pPr>
            <a:r>
              <a:rPr lang="en-US" dirty="0"/>
              <a:t>Patti.petesch@wur.nl</a:t>
            </a:r>
          </a:p>
        </p:txBody>
      </p:sp>
      <p:cxnSp>
        <p:nvCxnSpPr>
          <p:cNvPr id="10" name="Straight Connector 9">
            <a:extLst>
              <a:ext uri="{FF2B5EF4-FFF2-40B4-BE49-F238E27FC236}">
                <a16:creationId xmlns:a16="http://schemas.microsoft.com/office/drawing/2014/main" id="{53268B1E-8861-4702-9529-5A8FB23A618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752966" y="1094758"/>
            <a:ext cx="8686800" cy="0"/>
          </a:xfrm>
          <a:prstGeom prst="line">
            <a:avLst/>
          </a:prstGeom>
          <a:ln w="31750"/>
        </p:spPr>
        <p:style>
          <a:lnRef idx="3">
            <a:schemeClr val="accent1"/>
          </a:lnRef>
          <a:fillRef idx="0">
            <a:schemeClr val="accent1"/>
          </a:fillRef>
          <a:effectRef idx="2">
            <a:schemeClr val="accent1"/>
          </a:effectRef>
          <a:fontRef idx="minor">
            <a:schemeClr val="tx1"/>
          </a:fontRef>
        </p:style>
      </p:cxnSp>
      <p:cxnSp>
        <p:nvCxnSpPr>
          <p:cNvPr id="12" name="Straight Connector 11">
            <a:extLst>
              <a:ext uri="{FF2B5EF4-FFF2-40B4-BE49-F238E27FC236}">
                <a16:creationId xmlns:a16="http://schemas.microsoft.com/office/drawing/2014/main" id="{BC6646AE-8FD6-411E-8640-6CCB250D54F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752966" y="4923706"/>
            <a:ext cx="868680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535541926"/>
      </p:ext>
    </p:extLst>
  </p:cSld>
  <p:clrMapOvr>
    <a:masterClrMapping/>
  </p:clrMapOvr>
  <mc:AlternateContent xmlns:mc="http://schemas.openxmlformats.org/markup-compatibility/2006" xmlns:p14="http://schemas.microsoft.com/office/powerpoint/2010/main">
    <mc:Choice Requires="p14">
      <p:transition spd="slow" p14:dur="2000" advTm="21387"/>
    </mc:Choice>
    <mc:Fallback xmlns="">
      <p:transition spd="slow" advTm="21387"/>
    </mc:Fallback>
  </mc:AlternateContent>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92105" y="382214"/>
            <a:ext cx="8959417" cy="1325563"/>
          </a:xfrm>
        </p:spPr>
        <p:txBody>
          <a:bodyPr>
            <a:noAutofit/>
          </a:bodyPr>
          <a:lstStyle/>
          <a:p>
            <a:r>
              <a:rPr lang="en-US" sz="2400" dirty="0">
                <a:solidFill>
                  <a:schemeClr val="accent1">
                    <a:lumMod val="75000"/>
                  </a:schemeClr>
                </a:solidFill>
              </a:rPr>
              <a:t>LNCs  Most often generate inequality &amp; EXCLUSIONARY TRAJECTORIES of social change &amp; Development</a:t>
            </a:r>
          </a:p>
        </p:txBody>
      </p:sp>
      <p:sp>
        <p:nvSpPr>
          <p:cNvPr id="3" name="Content Placeholder 2"/>
          <p:cNvSpPr>
            <a:spLocks noGrp="1"/>
          </p:cNvSpPr>
          <p:nvPr>
            <p:ph idx="1"/>
          </p:nvPr>
        </p:nvSpPr>
        <p:spPr>
          <a:xfrm>
            <a:off x="4709108" y="1714500"/>
            <a:ext cx="7066392" cy="4849016"/>
          </a:xfrm>
        </p:spPr>
        <p:txBody>
          <a:bodyPr>
            <a:normAutofit/>
          </a:bodyPr>
          <a:lstStyle/>
          <a:p>
            <a:r>
              <a:rPr lang="en-US" dirty="0"/>
              <a:t>Individual women and men can get ahead (and fall behind).</a:t>
            </a:r>
          </a:p>
          <a:p>
            <a:r>
              <a:rPr lang="en-US" dirty="0">
                <a:ea typeface="Calibri" panose="020F0502020204030204" pitchFamily="34" charset="0"/>
                <a:cs typeface="Times New Roman" panose="02020603050405020304" pitchFamily="18" charset="0"/>
              </a:rPr>
              <a:t>Yet an inequitable framework of norms continues to generate the village’s gendered categorical status differences.  </a:t>
            </a:r>
          </a:p>
          <a:p>
            <a:r>
              <a:rPr lang="en-US" i="1" dirty="0">
                <a:solidFill>
                  <a:schemeClr val="accent1">
                    <a:lumMod val="75000"/>
                  </a:schemeClr>
                </a:solidFill>
                <a:ea typeface="Calibri" panose="020F0502020204030204" pitchFamily="34" charset="0"/>
                <a:cs typeface="Times New Roman" panose="02020603050405020304" pitchFamily="18" charset="0"/>
              </a:rPr>
              <a:t>How do gender norms change </a:t>
            </a:r>
            <a:r>
              <a:rPr lang="en-US" i="1" dirty="0">
                <a:ea typeface="Calibri" panose="020F0502020204030204" pitchFamily="34" charset="0"/>
                <a:cs typeface="Times New Roman" panose="02020603050405020304" pitchFamily="18" charset="0"/>
              </a:rPr>
              <a:t>rather than just relax?</a:t>
            </a:r>
          </a:p>
        </p:txBody>
      </p:sp>
      <p:graphicFrame>
        <p:nvGraphicFramePr>
          <p:cNvPr id="5" name="Diagram 4">
            <a:extLst>
              <a:ext uri="{FF2B5EF4-FFF2-40B4-BE49-F238E27FC236}">
                <a16:creationId xmlns:a16="http://schemas.microsoft.com/office/drawing/2014/main" id="{AD785F9D-BE03-4566-9DD1-EFCED35FC245}"/>
              </a:ext>
            </a:extLst>
          </p:cNvPr>
          <p:cNvGraphicFramePr/>
          <p:nvPr>
            <p:extLst>
              <p:ext uri="{D42A27DB-BD31-4B8C-83A1-F6EECF244321}">
                <p14:modId xmlns:p14="http://schemas.microsoft.com/office/powerpoint/2010/main" val="76687348"/>
              </p:ext>
            </p:extLst>
          </p:nvPr>
        </p:nvGraphicFramePr>
        <p:xfrm>
          <a:off x="204205" y="3752698"/>
          <a:ext cx="6540306" cy="23977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 name="Content Placeholder 4">
            <a:extLst>
              <a:ext uri="{FF2B5EF4-FFF2-40B4-BE49-F238E27FC236}">
                <a16:creationId xmlns:a16="http://schemas.microsoft.com/office/drawing/2014/main" id="{4B28AF24-4259-4791-9C9D-1532CE9EC590}"/>
              </a:ext>
            </a:extLst>
          </p:cNvPr>
          <p:cNvPicPr>
            <a:picLocks/>
          </p:cNvPicPr>
          <p:nvPr/>
        </p:nvPicPr>
        <p:blipFill>
          <a:blip r:embed="rId8"/>
          <a:srcRect/>
          <a:stretch>
            <a:fillRect/>
          </a:stretch>
        </p:blipFill>
        <p:spPr bwMode="auto">
          <a:xfrm>
            <a:off x="2835273" y="3532362"/>
            <a:ext cx="1114425" cy="2838450"/>
          </a:xfrm>
          <a:prstGeom prst="rect">
            <a:avLst/>
          </a:prstGeom>
          <a:noFill/>
          <a:ln w="9525">
            <a:noFill/>
            <a:miter lim="800000"/>
            <a:headEnd/>
            <a:tailEnd/>
          </a:ln>
        </p:spPr>
      </p:pic>
    </p:spTree>
    <p:extLst>
      <p:ext uri="{BB962C8B-B14F-4D97-AF65-F5344CB8AC3E}">
        <p14:creationId xmlns:p14="http://schemas.microsoft.com/office/powerpoint/2010/main" val="2140678033"/>
      </p:ext>
    </p:extLst>
  </p:cSld>
  <p:clrMapOvr>
    <a:masterClrMapping/>
  </p:clrMapOvr>
  <mc:AlternateContent xmlns:mc="http://schemas.openxmlformats.org/markup-compatibility/2006" xmlns:p14="http://schemas.microsoft.com/office/powerpoint/2010/main">
    <mc:Choice Requires="p14">
      <p:transition spd="slow" p14:dur="2000" advTm="41605"/>
    </mc:Choice>
    <mc:Fallback xmlns="">
      <p:transition spd="slow" advTm="41605"/>
    </mc:Fallback>
  </mc:AlternateContent>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52C4B279-9F74-4C01-BC74-524E63FD547C}"/>
              </a:ext>
            </a:extLst>
          </p:cNvPr>
          <p:cNvSpPr txBox="1"/>
          <p:nvPr/>
        </p:nvSpPr>
        <p:spPr>
          <a:xfrm>
            <a:off x="3536414" y="1277347"/>
            <a:ext cx="7744858" cy="1146364"/>
          </a:xfrm>
          <a:prstGeom prst="rect">
            <a:avLst/>
          </a:prstGeom>
          <a:noFill/>
        </p:spPr>
        <p:txBody>
          <a:bodyPr wrap="square" rtlCol="0">
            <a:spAutoFit/>
          </a:bodyPr>
          <a:lstStyle/>
          <a:p>
            <a:endParaRPr lang="en-US" dirty="0"/>
          </a:p>
        </p:txBody>
      </p:sp>
      <p:graphicFrame>
        <p:nvGraphicFramePr>
          <p:cNvPr id="9" name="Table 9">
            <a:extLst>
              <a:ext uri="{FF2B5EF4-FFF2-40B4-BE49-F238E27FC236}">
                <a16:creationId xmlns:a16="http://schemas.microsoft.com/office/drawing/2014/main" id="{21D0157A-0B57-4874-AA68-9D873B141BBC}"/>
              </a:ext>
            </a:extLst>
          </p:cNvPr>
          <p:cNvGraphicFramePr>
            <a:graphicFrameLocks noGrp="1"/>
          </p:cNvGraphicFramePr>
          <p:nvPr>
            <p:extLst>
              <p:ext uri="{D42A27DB-BD31-4B8C-83A1-F6EECF244321}">
                <p14:modId xmlns:p14="http://schemas.microsoft.com/office/powerpoint/2010/main" val="3575423759"/>
              </p:ext>
            </p:extLst>
          </p:nvPr>
        </p:nvGraphicFramePr>
        <p:xfrm>
          <a:off x="204572" y="1374837"/>
          <a:ext cx="11782855" cy="1950720"/>
        </p:xfrm>
        <a:graphic>
          <a:graphicData uri="http://schemas.openxmlformats.org/drawingml/2006/table">
            <a:tbl>
              <a:tblPr firstRow="1" bandRow="1">
                <a:tableStyleId>{5C22544A-7EE6-4342-B048-85BDC9FD1C3A}</a:tableStyleId>
              </a:tblPr>
              <a:tblGrid>
                <a:gridCol w="2491127">
                  <a:extLst>
                    <a:ext uri="{9D8B030D-6E8A-4147-A177-3AD203B41FA5}">
                      <a16:colId xmlns:a16="http://schemas.microsoft.com/office/drawing/2014/main" val="774203254"/>
                    </a:ext>
                  </a:extLst>
                </a:gridCol>
                <a:gridCol w="4109541">
                  <a:extLst>
                    <a:ext uri="{9D8B030D-6E8A-4147-A177-3AD203B41FA5}">
                      <a16:colId xmlns:a16="http://schemas.microsoft.com/office/drawing/2014/main" val="2502262941"/>
                    </a:ext>
                  </a:extLst>
                </a:gridCol>
                <a:gridCol w="5182187">
                  <a:extLst>
                    <a:ext uri="{9D8B030D-6E8A-4147-A177-3AD203B41FA5}">
                      <a16:colId xmlns:a16="http://schemas.microsoft.com/office/drawing/2014/main" val="3713441317"/>
                    </a:ext>
                  </a:extLst>
                </a:gridCol>
              </a:tblGrid>
              <a:tr h="319796">
                <a:tc>
                  <a:txBody>
                    <a:bodyPr/>
                    <a:lstStyle/>
                    <a:p>
                      <a:r>
                        <a:rPr lang="en-US" dirty="0"/>
                        <a:t>LNC element</a:t>
                      </a:r>
                    </a:p>
                  </a:txBody>
                  <a:tcPr/>
                </a:tc>
                <a:tc>
                  <a:txBody>
                    <a:bodyPr/>
                    <a:lstStyle/>
                    <a:p>
                      <a:r>
                        <a:rPr lang="en-US" dirty="0"/>
                        <a:t>Underlying theory</a:t>
                      </a:r>
                    </a:p>
                  </a:txBody>
                  <a:tcPr/>
                </a:tc>
                <a:tc>
                  <a:txBody>
                    <a:bodyPr/>
                    <a:lstStyle/>
                    <a:p>
                      <a:r>
                        <a:rPr lang="en-US" dirty="0"/>
                        <a:t>Why important for LNCs’ analytic leverage?</a:t>
                      </a:r>
                    </a:p>
                  </a:txBody>
                  <a:tcPr/>
                </a:tc>
                <a:extLst>
                  <a:ext uri="{0D108BD9-81ED-4DB2-BD59-A6C34878D82A}">
                    <a16:rowId xmlns:a16="http://schemas.microsoft.com/office/drawing/2014/main" val="3278282927"/>
                  </a:ext>
                </a:extLst>
              </a:tr>
              <a:tr h="1185716">
                <a:tc>
                  <a:txBody>
                    <a:bodyPr/>
                    <a:lstStyle/>
                    <a:p>
                      <a:endParaRPr lang="en-US" dirty="0"/>
                    </a:p>
                  </a:txBody>
                  <a:tcPr/>
                </a:tc>
                <a:tc>
                  <a:txBody>
                    <a:bodyPr/>
                    <a:lstStyle/>
                    <a:p>
                      <a:r>
                        <a:rPr lang="en-US" sz="2000" dirty="0"/>
                        <a:t>Gender norms operate among individuals who interact frequently with one </a:t>
                      </a:r>
                      <a:r>
                        <a:rPr lang="en-US" sz="2000" kern="1200" dirty="0">
                          <a:solidFill>
                            <a:schemeClr val="dk1"/>
                          </a:solidFill>
                          <a:latin typeface="+mn-lt"/>
                          <a:ea typeface="+mn-ea"/>
                          <a:cs typeface="+mn-cs"/>
                        </a:rPr>
                        <a:t>another</a:t>
                      </a:r>
                      <a:r>
                        <a:rPr lang="en-US" sz="2000" dirty="0"/>
                        <a:t> </a:t>
                      </a:r>
                    </a:p>
                    <a:p>
                      <a:endParaRPr lang="en-US" sz="2000" dirty="0"/>
                    </a:p>
                    <a:p>
                      <a:pPr marL="342900" indent="-342900" algn="r">
                        <a:buFont typeface="Arial" panose="020B0604020202020204" pitchFamily="34" charset="0"/>
                        <a:buChar char="•"/>
                      </a:pPr>
                      <a:r>
                        <a:rPr lang="en-US" sz="1800" kern="1200" dirty="0">
                          <a:solidFill>
                            <a:schemeClr val="dk1"/>
                          </a:solidFill>
                          <a:latin typeface="+mn-lt"/>
                          <a:ea typeface="+mn-ea"/>
                          <a:cs typeface="+mn-cs"/>
                        </a:rPr>
                        <a:t>e.g., </a:t>
                      </a:r>
                      <a:r>
                        <a:rPr lang="en-US" sz="1800" kern="1200" dirty="0" err="1">
                          <a:solidFill>
                            <a:schemeClr val="dk1"/>
                          </a:solidFill>
                          <a:latin typeface="+mn-lt"/>
                          <a:ea typeface="+mn-ea"/>
                          <a:cs typeface="+mn-cs"/>
                        </a:rPr>
                        <a:t>Cislaghi</a:t>
                      </a:r>
                      <a:r>
                        <a:rPr lang="en-US" sz="1800" kern="1200" dirty="0">
                          <a:solidFill>
                            <a:schemeClr val="dk1"/>
                          </a:solidFill>
                          <a:latin typeface="+mn-lt"/>
                          <a:ea typeface="+mn-ea"/>
                          <a:cs typeface="+mn-cs"/>
                        </a:rPr>
                        <a:t> &amp; </a:t>
                      </a:r>
                      <a:r>
                        <a:rPr lang="en-US" sz="1800" kern="1200" dirty="0" err="1">
                          <a:solidFill>
                            <a:schemeClr val="dk1"/>
                          </a:solidFill>
                          <a:latin typeface="+mn-lt"/>
                          <a:ea typeface="+mn-ea"/>
                          <a:cs typeface="+mn-cs"/>
                        </a:rPr>
                        <a:t>Heise</a:t>
                      </a:r>
                      <a:r>
                        <a:rPr lang="en-US" sz="1800" kern="1200" dirty="0">
                          <a:solidFill>
                            <a:schemeClr val="dk1"/>
                          </a:solidFill>
                          <a:latin typeface="+mn-lt"/>
                          <a:ea typeface="+mn-ea"/>
                          <a:cs typeface="+mn-cs"/>
                        </a:rPr>
                        <a:t>, 2020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0" dirty="0"/>
                        <a:t>It takes a community to reproduce – </a:t>
                      </a:r>
                      <a:r>
                        <a:rPr lang="en-US" sz="2000" b="0" i="1" dirty="0">
                          <a:solidFill>
                            <a:schemeClr val="accent1"/>
                          </a:solidFill>
                        </a:rPr>
                        <a:t>and change </a:t>
                      </a:r>
                      <a:r>
                        <a:rPr lang="en-US" sz="2000" b="0" dirty="0"/>
                        <a:t>– gender norms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a:p>
                    <a:p>
                      <a:endParaRPr lang="en-US" sz="1800" dirty="0"/>
                    </a:p>
                  </a:txBody>
                  <a:tcPr/>
                </a:tc>
                <a:extLst>
                  <a:ext uri="{0D108BD9-81ED-4DB2-BD59-A6C34878D82A}">
                    <a16:rowId xmlns:a16="http://schemas.microsoft.com/office/drawing/2014/main" val="3419854927"/>
                  </a:ext>
                </a:extLst>
              </a:tr>
            </a:tbl>
          </a:graphicData>
        </a:graphic>
      </p:graphicFrame>
      <p:sp>
        <p:nvSpPr>
          <p:cNvPr id="13" name="Oval 12">
            <a:extLst>
              <a:ext uri="{FF2B5EF4-FFF2-40B4-BE49-F238E27FC236}">
                <a16:creationId xmlns:a16="http://schemas.microsoft.com/office/drawing/2014/main" id="{F93F9E7C-A119-41B4-8630-79E9A1FC9ADC}"/>
              </a:ext>
            </a:extLst>
          </p:cNvPr>
          <p:cNvSpPr/>
          <p:nvPr/>
        </p:nvSpPr>
        <p:spPr>
          <a:xfrm rot="20872541">
            <a:off x="409143" y="1799618"/>
            <a:ext cx="2150664" cy="1052299"/>
          </a:xfrm>
          <a:prstGeom prst="ellipse">
            <a:avLst/>
          </a:prstGeom>
          <a:gradFill flip="none" rotWithShape="1">
            <a:gsLst>
              <a:gs pos="0">
                <a:schemeClr val="accent6">
                  <a:lumMod val="40000"/>
                  <a:lumOff val="60000"/>
                </a:schemeClr>
              </a:gs>
              <a:gs pos="46000">
                <a:schemeClr val="accent6">
                  <a:lumMod val="95000"/>
                  <a:lumOff val="5000"/>
                </a:schemeClr>
              </a:gs>
              <a:gs pos="100000">
                <a:schemeClr val="accent6">
                  <a:lumMod val="60000"/>
                </a:schemeClr>
              </a:gs>
            </a:gsLst>
            <a:path path="circle">
              <a:fillToRect l="50000" t="130000" r="50000" b="-3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in a community</a:t>
            </a:r>
          </a:p>
        </p:txBody>
      </p:sp>
      <p:sp>
        <p:nvSpPr>
          <p:cNvPr id="16" name="Rectangle 15">
            <a:extLst>
              <a:ext uri="{FF2B5EF4-FFF2-40B4-BE49-F238E27FC236}">
                <a16:creationId xmlns:a16="http://schemas.microsoft.com/office/drawing/2014/main" id="{EA44EDD5-9D19-418D-A3A5-46D88E84BE82}"/>
              </a:ext>
            </a:extLst>
          </p:cNvPr>
          <p:cNvSpPr/>
          <p:nvPr/>
        </p:nvSpPr>
        <p:spPr>
          <a:xfrm>
            <a:off x="204572" y="384678"/>
            <a:ext cx="11782855"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Theory underpinning LNC</a:t>
            </a:r>
          </a:p>
        </p:txBody>
      </p:sp>
      <p:sp>
        <p:nvSpPr>
          <p:cNvPr id="10" name="TextBox 9">
            <a:extLst>
              <a:ext uri="{FF2B5EF4-FFF2-40B4-BE49-F238E27FC236}">
                <a16:creationId xmlns:a16="http://schemas.microsoft.com/office/drawing/2014/main" id="{8E5E34E7-9055-4921-AAF4-730148FD01E8}"/>
              </a:ext>
            </a:extLst>
          </p:cNvPr>
          <p:cNvSpPr txBox="1"/>
          <p:nvPr/>
        </p:nvSpPr>
        <p:spPr>
          <a:xfrm>
            <a:off x="204573" y="3316380"/>
            <a:ext cx="9040012" cy="1631216"/>
          </a:xfrm>
          <a:prstGeom prst="rect">
            <a:avLst/>
          </a:prstGeom>
          <a:noFill/>
        </p:spPr>
        <p:txBody>
          <a:bodyPr wrap="square">
            <a:spAutoFit/>
          </a:bodyPr>
          <a:lstStyle/>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Processes of </a:t>
            </a:r>
            <a:r>
              <a:rPr lang="en-US" sz="2000" b="1" i="1" dirty="0">
                <a:solidFill>
                  <a:schemeClr val="accent1">
                    <a:lumMod val="75000"/>
                  </a:schemeClr>
                </a:solidFill>
              </a:rPr>
              <a:t>normative change</a:t>
            </a:r>
          </a:p>
          <a:p>
            <a:pPr marL="800100" lvl="1" indent="-342900">
              <a:buFont typeface="Arial" panose="020B0604020202020204" pitchFamily="34" charset="0"/>
              <a:buChar char="•"/>
            </a:pPr>
            <a:r>
              <a:rPr lang="en-US" sz="2000" dirty="0">
                <a:solidFill>
                  <a:schemeClr val="accent1">
                    <a:lumMod val="75000"/>
                  </a:schemeClr>
                </a:solidFill>
              </a:rPr>
              <a:t>Diverse villagers are transgressing inequitable norms </a:t>
            </a:r>
          </a:p>
          <a:p>
            <a:pPr marL="800100" lvl="1" indent="-342900">
              <a:buFont typeface="Arial" panose="020B0604020202020204" pitchFamily="34" charset="0"/>
              <a:buChar char="•"/>
            </a:pPr>
            <a:r>
              <a:rPr lang="en-US" sz="2000" dirty="0"/>
              <a:t>And under certain conditions (stay tuned!) their actions may open space to </a:t>
            </a:r>
            <a:r>
              <a:rPr lang="en-US" sz="2000" i="1" dirty="0">
                <a:solidFill>
                  <a:schemeClr val="accent1">
                    <a:lumMod val="75000"/>
                  </a:schemeClr>
                </a:solidFill>
              </a:rPr>
              <a:t>shift their village’s normative framework.</a:t>
            </a:r>
          </a:p>
        </p:txBody>
      </p:sp>
      <p:sp>
        <p:nvSpPr>
          <p:cNvPr id="11" name="TextBox 10">
            <a:extLst>
              <a:ext uri="{FF2B5EF4-FFF2-40B4-BE49-F238E27FC236}">
                <a16:creationId xmlns:a16="http://schemas.microsoft.com/office/drawing/2014/main" id="{FFE2D486-90AB-4791-AA18-E5D7B393FA49}"/>
              </a:ext>
            </a:extLst>
          </p:cNvPr>
          <p:cNvSpPr txBox="1"/>
          <p:nvPr/>
        </p:nvSpPr>
        <p:spPr>
          <a:xfrm>
            <a:off x="1300650" y="5240100"/>
            <a:ext cx="6398597" cy="1200329"/>
          </a:xfrm>
          <a:prstGeom prst="rect">
            <a:avLst/>
          </a:prstGeom>
          <a:noFill/>
        </p:spPr>
        <p:txBody>
          <a:bodyPr wrap="square">
            <a:spAutoFit/>
          </a:bodyPr>
          <a:lstStyle/>
          <a:p>
            <a:r>
              <a:rPr lang="en-US" dirty="0"/>
              <a:t>“We [women] need to work and take matters into our own hands and head our households. This has had a very strong impact on the economic activity of women.” </a:t>
            </a:r>
          </a:p>
          <a:p>
            <a:pPr algn="r"/>
            <a:r>
              <a:rPr lang="en-US" dirty="0"/>
              <a:t>(Female key informant, </a:t>
            </a:r>
            <a:r>
              <a:rPr lang="en-US" dirty="0" err="1"/>
              <a:t>Nodira</a:t>
            </a:r>
            <a:r>
              <a:rPr lang="en-US" dirty="0"/>
              <a:t> village, Uzbekistan) </a:t>
            </a:r>
          </a:p>
        </p:txBody>
      </p:sp>
    </p:spTree>
    <p:custDataLst>
      <p:tags r:id="rId1"/>
    </p:custDataLst>
    <p:extLst>
      <p:ext uri="{BB962C8B-B14F-4D97-AF65-F5344CB8AC3E}">
        <p14:creationId xmlns:p14="http://schemas.microsoft.com/office/powerpoint/2010/main" val="1646126655"/>
      </p:ext>
    </p:extLst>
  </p:cSld>
  <p:clrMapOvr>
    <a:masterClrMapping/>
  </p:clrMapOvr>
  <mc:AlternateContent xmlns:mc="http://schemas.openxmlformats.org/markup-compatibility/2006" xmlns:p14="http://schemas.microsoft.com/office/powerpoint/2010/main">
    <mc:Choice Requires="p14">
      <p:transition spd="slow" p14:dur="2000" advTm="95032"/>
    </mc:Choice>
    <mc:Fallback xmlns="">
      <p:transition spd="slow" advTm="95032"/>
    </mc:Fallback>
  </mc:AlternateContent>
</p:sld>
</file>

<file path=ppt/slides/slide1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11" name="Picture 4" descr="Related image">
            <a:extLst>
              <a:ext uri="{FF2B5EF4-FFF2-40B4-BE49-F238E27FC236}">
                <a16:creationId xmlns:a16="http://schemas.microsoft.com/office/drawing/2014/main" id="{5E3E45CB-ABD4-456D-B728-581485BD1A4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027347" y="4078428"/>
            <a:ext cx="774551" cy="92762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621991" y="470500"/>
            <a:ext cx="8626299" cy="1450757"/>
          </a:xfrm>
        </p:spPr>
        <p:txBody>
          <a:bodyPr>
            <a:noAutofit/>
          </a:bodyPr>
          <a:lstStyle/>
          <a:p>
            <a:r>
              <a:rPr lang="en-US" sz="3200" dirty="0">
                <a:solidFill>
                  <a:schemeClr val="accent1">
                    <a:lumMod val="75000"/>
                  </a:schemeClr>
                </a:solidFill>
              </a:rPr>
              <a:t>LNC </a:t>
            </a:r>
            <a:r>
              <a:rPr lang="en-US" sz="3200" b="1" i="1" dirty="0">
                <a:solidFill>
                  <a:schemeClr val="accent1">
                    <a:lumMod val="75000"/>
                  </a:schemeClr>
                </a:solidFill>
              </a:rPr>
              <a:t>encouraging</a:t>
            </a:r>
            <a:r>
              <a:rPr lang="en-US" sz="3200" dirty="0">
                <a:solidFill>
                  <a:schemeClr val="accent1">
                    <a:lumMod val="75000"/>
                  </a:schemeClr>
                </a:solidFill>
              </a:rPr>
              <a:t> agency &amp; AGRI Innovation across diverse social categories in </a:t>
            </a:r>
            <a:r>
              <a:rPr lang="en-US" sz="3200" dirty="0" err="1">
                <a:solidFill>
                  <a:schemeClr val="accent1">
                    <a:lumMod val="75000"/>
                  </a:schemeClr>
                </a:solidFill>
              </a:rPr>
              <a:t>Nodira</a:t>
            </a:r>
            <a:endParaRPr lang="en-US" sz="3200" dirty="0">
              <a:solidFill>
                <a:schemeClr val="accent1">
                  <a:lumMod val="75000"/>
                </a:schemeClr>
              </a:solidFill>
            </a:endParaRPr>
          </a:p>
        </p:txBody>
      </p:sp>
      <p:sp>
        <p:nvSpPr>
          <p:cNvPr id="5" name="Content Placeholder 4">
            <a:extLst>
              <a:ext uri="{FF2B5EF4-FFF2-40B4-BE49-F238E27FC236}">
                <a16:creationId xmlns:a16="http://schemas.microsoft.com/office/drawing/2014/main" id="{0AB11061-93D3-4AC2-9A8C-39D70DA01E6D}"/>
              </a:ext>
            </a:extLst>
          </p:cNvPr>
          <p:cNvSpPr>
            <a:spLocks noGrp="1"/>
          </p:cNvSpPr>
          <p:nvPr>
            <p:ph idx="1"/>
          </p:nvPr>
        </p:nvSpPr>
        <p:spPr>
          <a:xfrm>
            <a:off x="838962" y="2151632"/>
            <a:ext cx="6799264" cy="4015992"/>
          </a:xfrm>
        </p:spPr>
        <p:txBody>
          <a:bodyPr>
            <a:normAutofit lnSpcReduction="10000"/>
          </a:bodyPr>
          <a:lstStyle/>
          <a:p>
            <a:pPr marL="201168" lvl="1" indent="0" algn="r">
              <a:buNone/>
            </a:pPr>
            <a:endParaRPr lang="en-US" sz="2500" i="1" dirty="0">
              <a:solidFill>
                <a:schemeClr val="tx1">
                  <a:lumMod val="50000"/>
                  <a:lumOff val="50000"/>
                </a:schemeClr>
              </a:solidFill>
            </a:endParaRPr>
          </a:p>
          <a:p>
            <a:pPr marL="0" indent="0">
              <a:buNone/>
            </a:pPr>
            <a:r>
              <a:rPr lang="en-US" i="1" dirty="0">
                <a:solidFill>
                  <a:schemeClr val="tx1">
                    <a:lumMod val="65000"/>
                    <a:lumOff val="35000"/>
                  </a:schemeClr>
                </a:solidFill>
              </a:rPr>
              <a:t>“[Women] enjoy the same rights as men do. There is nothing bad about this. It’s good… All in all joint decision-making is good in cushioning some negative effects during unfavorable seasons. This helps the family to better manage available resources and control spending together, which is important in generating savings and creating some assets for buying a cow, building a barn, or even buying a home on mortgage. ”</a:t>
            </a:r>
          </a:p>
          <a:p>
            <a:pPr marL="0" indent="0">
              <a:buNone/>
            </a:pPr>
            <a:endParaRPr lang="en-US" i="1" dirty="0">
              <a:solidFill>
                <a:schemeClr val="tx1">
                  <a:lumMod val="65000"/>
                  <a:lumOff val="35000"/>
                </a:schemeClr>
              </a:solidFill>
            </a:endParaRPr>
          </a:p>
          <a:p>
            <a:pPr marL="457200" lvl="1" indent="0" algn="r">
              <a:buNone/>
            </a:pPr>
            <a:r>
              <a:rPr lang="en-US" i="1" dirty="0">
                <a:solidFill>
                  <a:schemeClr val="tx1">
                    <a:lumMod val="65000"/>
                    <a:lumOff val="35000"/>
                  </a:schemeClr>
                </a:solidFill>
              </a:rPr>
              <a:t>Focus group of low-income men, </a:t>
            </a:r>
            <a:r>
              <a:rPr lang="en-US" i="1" dirty="0" err="1">
                <a:solidFill>
                  <a:schemeClr val="tx1">
                    <a:lumMod val="65000"/>
                    <a:lumOff val="35000"/>
                  </a:schemeClr>
                </a:solidFill>
              </a:rPr>
              <a:t>Nodira</a:t>
            </a:r>
            <a:r>
              <a:rPr lang="en-US" i="1" dirty="0">
                <a:solidFill>
                  <a:schemeClr val="tx1">
                    <a:lumMod val="65000"/>
                    <a:lumOff val="35000"/>
                  </a:schemeClr>
                </a:solidFill>
              </a:rPr>
              <a:t> Village, Uzbekistan</a:t>
            </a:r>
          </a:p>
        </p:txBody>
      </p:sp>
      <p:pic>
        <p:nvPicPr>
          <p:cNvPr id="6" name="Picture 5">
            <a:extLst>
              <a:ext uri="{FF2B5EF4-FFF2-40B4-BE49-F238E27FC236}">
                <a16:creationId xmlns:a16="http://schemas.microsoft.com/office/drawing/2014/main" id="{733CD581-A254-4798-AD2E-46F077B3A8FF}"/>
              </a:ext>
            </a:extLst>
          </p:cNvPr>
          <p:cNvPicPr/>
          <p:nvPr/>
        </p:nvPicPr>
        <p:blipFill>
          <a:blip r:embed="rId4"/>
          <a:srcRect/>
          <a:stretch>
            <a:fillRect/>
          </a:stretch>
        </p:blipFill>
        <p:spPr bwMode="auto">
          <a:xfrm>
            <a:off x="9678545" y="1220208"/>
            <a:ext cx="1006308" cy="3769856"/>
          </a:xfrm>
          <a:prstGeom prst="rect">
            <a:avLst/>
          </a:prstGeom>
          <a:noFill/>
          <a:ln w="9525">
            <a:noFill/>
            <a:miter lim="800000"/>
            <a:headEnd/>
            <a:tailEnd/>
          </a:ln>
        </p:spPr>
      </p:pic>
      <p:sp>
        <p:nvSpPr>
          <p:cNvPr id="7" name="TextBox 6">
            <a:extLst>
              <a:ext uri="{FF2B5EF4-FFF2-40B4-BE49-F238E27FC236}">
                <a16:creationId xmlns:a16="http://schemas.microsoft.com/office/drawing/2014/main" id="{3255374C-4C73-432D-AE0A-E4BFE2CD8E9A}"/>
              </a:ext>
            </a:extLst>
          </p:cNvPr>
          <p:cNvSpPr txBox="1"/>
          <p:nvPr/>
        </p:nvSpPr>
        <p:spPr>
          <a:xfrm>
            <a:off x="9559098" y="1129272"/>
            <a:ext cx="1436562" cy="738664"/>
          </a:xfrm>
          <a:prstGeom prst="rect">
            <a:avLst/>
          </a:prstGeom>
          <a:solidFill>
            <a:schemeClr val="bg1"/>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white"/>
                </a:solidFill>
                <a:effectLst/>
                <a:uLnTx/>
                <a:uFillTx/>
                <a:latin typeface="Gill Sans MT" panose="020B0502020104020203"/>
                <a:ea typeface="+mn-ea"/>
                <a:cs typeface="+mn-cs"/>
              </a:rPr>
              <a:t>ffffffffffffffffffffffffffffffffffffffffffffffffffffffff</a:t>
            </a:r>
          </a:p>
        </p:txBody>
      </p:sp>
      <p:sp>
        <p:nvSpPr>
          <p:cNvPr id="8" name="Arrow: Up 7">
            <a:extLst>
              <a:ext uri="{FF2B5EF4-FFF2-40B4-BE49-F238E27FC236}">
                <a16:creationId xmlns:a16="http://schemas.microsoft.com/office/drawing/2014/main" id="{7D24D35B-70B0-403F-8124-CE1BC161EFBA}"/>
              </a:ext>
            </a:extLst>
          </p:cNvPr>
          <p:cNvSpPr/>
          <p:nvPr/>
        </p:nvSpPr>
        <p:spPr>
          <a:xfrm>
            <a:off x="10735578" y="2610985"/>
            <a:ext cx="209357" cy="1144410"/>
          </a:xfrm>
          <a:prstGeom prst="upArrow">
            <a:avLst/>
          </a:prstGeom>
          <a:solidFill>
            <a:schemeClr val="accent1">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9" name="Arrow: Up 8">
            <a:extLst>
              <a:ext uri="{FF2B5EF4-FFF2-40B4-BE49-F238E27FC236}">
                <a16:creationId xmlns:a16="http://schemas.microsoft.com/office/drawing/2014/main" id="{7BC4BB75-3C6E-42E4-A298-E80907CCE845}"/>
              </a:ext>
            </a:extLst>
          </p:cNvPr>
          <p:cNvSpPr/>
          <p:nvPr/>
        </p:nvSpPr>
        <p:spPr>
          <a:xfrm>
            <a:off x="9354646" y="2474777"/>
            <a:ext cx="201440" cy="450251"/>
          </a:xfrm>
          <a:prstGeom prst="upArrow">
            <a:avLst/>
          </a:prstGeom>
          <a:solidFill>
            <a:schemeClr val="accent1">
              <a:lumMod val="75000"/>
            </a:schemeClr>
          </a:solidFill>
          <a:ln>
            <a:noFill/>
          </a:ln>
        </p:spPr>
        <p:style>
          <a:lnRef idx="1">
            <a:schemeClr val="accent5"/>
          </a:lnRef>
          <a:fillRef idx="3">
            <a:schemeClr val="accent5"/>
          </a:fillRef>
          <a:effectRef idx="2">
            <a:schemeClr val="accent5"/>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Gill Sans MT" panose="020B0502020104020203"/>
              <a:ea typeface="+mn-ea"/>
              <a:cs typeface="+mn-cs"/>
            </a:endParaRPr>
          </a:p>
        </p:txBody>
      </p:sp>
      <p:pic>
        <p:nvPicPr>
          <p:cNvPr id="10" name="Picture 2" descr="Image result for stick figure girl">
            <a:extLst>
              <a:ext uri="{FF2B5EF4-FFF2-40B4-BE49-F238E27FC236}">
                <a16:creationId xmlns:a16="http://schemas.microsoft.com/office/drawing/2014/main" id="{98C5DA66-ADE4-4D72-A3CF-0C63F1559D82}"/>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734908" y="4159628"/>
            <a:ext cx="420053" cy="8304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3359091"/>
      </p:ext>
    </p:extLst>
  </p:cSld>
  <p:clrMapOvr>
    <a:masterClrMapping/>
  </p:clrMapOvr>
  <mc:AlternateContent xmlns:mc="http://schemas.openxmlformats.org/markup-compatibility/2006" xmlns:p14="http://schemas.microsoft.com/office/powerpoint/2010/main">
    <mc:Choice Requires="p14">
      <p:transition spd="slow" p14:dur="2000" advTm="34700"/>
    </mc:Choice>
    <mc:Fallback xmlns="">
      <p:transition spd="slow" advTm="34700"/>
    </mc:Fallback>
  </mc:AlternateContent>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9" name="Diagram 8">
            <a:extLst>
              <a:ext uri="{FF2B5EF4-FFF2-40B4-BE49-F238E27FC236}">
                <a16:creationId xmlns:a16="http://schemas.microsoft.com/office/drawing/2014/main" id="{1E63CB3E-4521-4D57-92F7-A52A711C6C53}"/>
              </a:ext>
            </a:extLst>
          </p:cNvPr>
          <p:cNvGraphicFramePr/>
          <p:nvPr>
            <p:extLst>
              <p:ext uri="{D42A27DB-BD31-4B8C-83A1-F6EECF244321}">
                <p14:modId xmlns:p14="http://schemas.microsoft.com/office/powerpoint/2010/main" val="3545430670"/>
              </p:ext>
            </p:extLst>
          </p:nvPr>
        </p:nvGraphicFramePr>
        <p:xfrm>
          <a:off x="4012488" y="672029"/>
          <a:ext cx="7622347" cy="535075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6" name="Rectangle 15">
            <a:extLst>
              <a:ext uri="{FF2B5EF4-FFF2-40B4-BE49-F238E27FC236}">
                <a16:creationId xmlns:a16="http://schemas.microsoft.com/office/drawing/2014/main" id="{9A91D8B3-8051-4DCC-A708-C3A454B521F8}"/>
              </a:ext>
            </a:extLst>
          </p:cNvPr>
          <p:cNvSpPr/>
          <p:nvPr/>
        </p:nvSpPr>
        <p:spPr>
          <a:xfrm>
            <a:off x="951767" y="1249829"/>
            <a:ext cx="2277877" cy="1734542"/>
          </a:xfrm>
          <a:prstGeom prst="rect">
            <a:avLst/>
          </a:prstGeom>
          <a:blipFill rotWithShape="1">
            <a:blip r:embed="rId8"/>
            <a:srcRect/>
            <a:stretch>
              <a:fillRect t="-33000" b="-33000"/>
            </a:stretch>
          </a:blipFill>
          <a:ln>
            <a:noFill/>
          </a:ln>
          <a:effectLst>
            <a:glow rad="228600">
              <a:schemeClr val="accent6">
                <a:satMod val="175000"/>
                <a:alpha val="40000"/>
              </a:schemeClr>
            </a:glow>
          </a:effectLst>
        </p:spPr>
        <p:style>
          <a:lnRef idx="2">
            <a:scrgbClr r="0" g="0" b="0"/>
          </a:lnRef>
          <a:fillRef idx="1">
            <a:scrgbClr r="0" g="0" b="0"/>
          </a:fillRef>
          <a:effectRef idx="0">
            <a:schemeClr val="accent3">
              <a:hueOff val="0"/>
              <a:satOff val="0"/>
              <a:lumOff val="0"/>
              <a:alphaOff val="0"/>
            </a:schemeClr>
          </a:effectRef>
          <a:fontRef idx="minor">
            <a:schemeClr val="lt1"/>
          </a:fontRef>
        </p:style>
      </p:sp>
      <p:sp>
        <p:nvSpPr>
          <p:cNvPr id="4" name="Title 3">
            <a:extLst>
              <a:ext uri="{FF2B5EF4-FFF2-40B4-BE49-F238E27FC236}">
                <a16:creationId xmlns:a16="http://schemas.microsoft.com/office/drawing/2014/main" id="{315E477D-5043-4F38-A263-93CEC4897AF8}"/>
              </a:ext>
            </a:extLst>
          </p:cNvPr>
          <p:cNvSpPr>
            <a:spLocks noGrp="1"/>
          </p:cNvSpPr>
          <p:nvPr>
            <p:ph type="title"/>
          </p:nvPr>
        </p:nvSpPr>
        <p:spPr>
          <a:xfrm>
            <a:off x="225031" y="190588"/>
            <a:ext cx="7574911" cy="911099"/>
          </a:xfrm>
        </p:spPr>
        <p:txBody>
          <a:bodyPr>
            <a:normAutofit/>
          </a:bodyPr>
          <a:lstStyle/>
          <a:p>
            <a:r>
              <a:rPr lang="en-US" sz="2000" dirty="0"/>
              <a:t>TRANSFORMING VILLAGES: inclusive &amp; Accelerated trajectory of social change &amp; Development </a:t>
            </a:r>
          </a:p>
        </p:txBody>
      </p:sp>
      <p:sp>
        <p:nvSpPr>
          <p:cNvPr id="12" name="Arrow: Up 11">
            <a:extLst>
              <a:ext uri="{FF2B5EF4-FFF2-40B4-BE49-F238E27FC236}">
                <a16:creationId xmlns:a16="http://schemas.microsoft.com/office/drawing/2014/main" id="{75F31FEE-E84D-460B-B28B-A7F07771D04C}"/>
              </a:ext>
            </a:extLst>
          </p:cNvPr>
          <p:cNvSpPr/>
          <p:nvPr/>
        </p:nvSpPr>
        <p:spPr>
          <a:xfrm flipH="1">
            <a:off x="531687" y="3181896"/>
            <a:ext cx="3118038" cy="3365731"/>
          </a:xfrm>
          <a:prstGeom prst="upArrow">
            <a:avLst/>
          </a:prstGeom>
          <a:gradFill flip="none" rotWithShape="1">
            <a:gsLst>
              <a:gs pos="0">
                <a:schemeClr val="accent6">
                  <a:lumMod val="67000"/>
                </a:schemeClr>
              </a:gs>
              <a:gs pos="48000">
                <a:schemeClr val="accent6">
                  <a:lumMod val="97000"/>
                  <a:lumOff val="3000"/>
                </a:schemeClr>
              </a:gs>
              <a:gs pos="100000">
                <a:schemeClr val="accent6">
                  <a:lumMod val="60000"/>
                  <a:lumOff val="40000"/>
                </a:schemeClr>
              </a:gs>
            </a:gsLst>
            <a:lin ang="16200000" scaled="1"/>
            <a:tileRect/>
          </a:gradFill>
          <a:ln>
            <a:noFill/>
          </a:ln>
          <a:effectLst>
            <a:glow rad="139700">
              <a:schemeClr val="accent6">
                <a:satMod val="175000"/>
                <a:alpha val="40000"/>
              </a:schemeClr>
            </a:glow>
            <a:innerShdw blurRad="63500" dist="508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All six social categories (FGDs) report empowerment or rapid poverty  declines in their village</a:t>
            </a:r>
          </a:p>
        </p:txBody>
      </p:sp>
      <p:sp>
        <p:nvSpPr>
          <p:cNvPr id="2" name="Star: 7 Points 1">
            <a:extLst>
              <a:ext uri="{FF2B5EF4-FFF2-40B4-BE49-F238E27FC236}">
                <a16:creationId xmlns:a16="http://schemas.microsoft.com/office/drawing/2014/main" id="{CBC3FC12-252D-4CE1-AB41-71C45C4C9C87}"/>
              </a:ext>
            </a:extLst>
          </p:cNvPr>
          <p:cNvSpPr/>
          <p:nvPr/>
        </p:nvSpPr>
        <p:spPr>
          <a:xfrm rot="1453743">
            <a:off x="6730585" y="1611227"/>
            <a:ext cx="2930487" cy="2774417"/>
          </a:xfrm>
          <a:prstGeom prst="star7">
            <a:avLst/>
          </a:prstGeom>
          <a:effectLst>
            <a:glow rad="139700">
              <a:schemeClr val="accent6">
                <a:satMod val="175000"/>
                <a:alpha val="40000"/>
              </a:schemeClr>
            </a:glow>
          </a:effectLst>
          <a:scene3d>
            <a:camera prst="isometricOffAxis2Right">
              <a:rot lat="757286" lon="20546215" rev="776356"/>
            </a:camera>
            <a:lightRig rig="threePt" dir="t"/>
          </a:scene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a:t>Transforming village</a:t>
            </a:r>
          </a:p>
        </p:txBody>
      </p:sp>
    </p:spTree>
    <p:extLst>
      <p:ext uri="{BB962C8B-B14F-4D97-AF65-F5344CB8AC3E}">
        <p14:creationId xmlns:p14="http://schemas.microsoft.com/office/powerpoint/2010/main" val="680500554"/>
      </p:ext>
    </p:extLst>
  </p:cSld>
  <p:clrMapOvr>
    <a:masterClrMapping/>
  </p:clrMapOvr>
  <mc:AlternateContent xmlns:mc="http://schemas.openxmlformats.org/markup-compatibility/2006" xmlns:p14="http://schemas.microsoft.com/office/powerpoint/2010/main">
    <mc:Choice Requires="p14">
      <p:transition spd="slow" p14:dur="2000" advTm="84730"/>
    </mc:Choice>
    <mc:Fallback xmlns="">
      <p:transition spd="slow" advTm="84730"/>
    </mc:Fallback>
  </mc:AlternateContent>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2" descr="C:\Users\DRAHUT\Documents\Project Picture\New folder\20140412_115145 (2).jpg">
            <a:extLst>
              <a:ext uri="{FF2B5EF4-FFF2-40B4-BE49-F238E27FC236}">
                <a16:creationId xmlns:a16="http://schemas.microsoft.com/office/drawing/2014/main" id="{43FE2EFD-B21E-4FA0-BDD7-ED218EB88AE6}"/>
              </a:ext>
            </a:extLst>
          </p:cNvPr>
          <p:cNvPicPr>
            <a:picLocks noGrp="1" noChangeAspect="1" noChangeArrowheads="1"/>
          </p:cNvPicPr>
          <p:nvPr>
            <p:ph sz="half" idx="2"/>
          </p:nvPr>
        </p:nvPicPr>
        <p:blipFill rotWithShape="1">
          <a:blip r:embed="rId3">
            <a:extLst>
              <a:ext uri="{28A0092B-C50C-407E-A947-70E740481C1C}">
                <a14:useLocalDpi xmlns:a14="http://schemas.microsoft.com/office/drawing/2010/main" val="0"/>
              </a:ext>
            </a:extLst>
          </a:blip>
          <a:srcRect l="5745"/>
          <a:stretch/>
        </p:blipFill>
        <p:spPr bwMode="auto">
          <a:xfrm>
            <a:off x="3306519" y="1587"/>
            <a:ext cx="4846882" cy="6856413"/>
          </a:xfrm>
          <a:custGeom>
            <a:avLst/>
            <a:gdLst>
              <a:gd name="connsiteX0" fmla="*/ 121782 w 5110407"/>
              <a:gd name="connsiteY0" fmla="*/ 0 h 6856413"/>
              <a:gd name="connsiteX1" fmla="*/ 4731440 w 5110407"/>
              <a:gd name="connsiteY1" fmla="*/ 0 h 6856413"/>
              <a:gd name="connsiteX2" fmla="*/ 4775629 w 5110407"/>
              <a:gd name="connsiteY2" fmla="*/ 179775 h 6856413"/>
              <a:gd name="connsiteX3" fmla="*/ 5084710 w 5110407"/>
              <a:gd name="connsiteY3" fmla="*/ 4108260 h 6856413"/>
              <a:gd name="connsiteX4" fmla="*/ 4768709 w 5110407"/>
              <a:gd name="connsiteY4" fmla="*/ 6381464 h 6856413"/>
              <a:gd name="connsiteX5" fmla="*/ 4653290 w 5110407"/>
              <a:gd name="connsiteY5" fmla="*/ 6856413 h 6856413"/>
              <a:gd name="connsiteX6" fmla="*/ 0 w 5110407"/>
              <a:gd name="connsiteY6" fmla="*/ 6856413 h 6856413"/>
              <a:gd name="connsiteX7" fmla="*/ 21062 w 5110407"/>
              <a:gd name="connsiteY7" fmla="*/ 6803488 h 6856413"/>
              <a:gd name="connsiteX8" fmla="*/ 636462 w 5110407"/>
              <a:gd name="connsiteY8" fmla="*/ 3844830 h 6856413"/>
              <a:gd name="connsiteX9" fmla="*/ 203879 w 5110407"/>
              <a:gd name="connsiteY9" fmla="*/ 236924 h 685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10407" h="6856413">
                <a:moveTo>
                  <a:pt x="121782" y="0"/>
                </a:moveTo>
                <a:lnTo>
                  <a:pt x="4731440" y="0"/>
                </a:lnTo>
                <a:lnTo>
                  <a:pt x="4775629" y="179775"/>
                </a:lnTo>
                <a:cubicBezTo>
                  <a:pt x="5052916" y="1415453"/>
                  <a:pt x="5165791" y="2739148"/>
                  <a:pt x="5084710" y="4108260"/>
                </a:cubicBezTo>
                <a:cubicBezTo>
                  <a:pt x="5038379" y="4890611"/>
                  <a:pt x="4930907" y="5650759"/>
                  <a:pt x="4768709" y="6381464"/>
                </a:cubicBezTo>
                <a:lnTo>
                  <a:pt x="4653290" y="6856413"/>
                </a:lnTo>
                <a:lnTo>
                  <a:pt x="0" y="6856413"/>
                </a:lnTo>
                <a:lnTo>
                  <a:pt x="21062" y="6803488"/>
                </a:lnTo>
                <a:cubicBezTo>
                  <a:pt x="355644" y="5917239"/>
                  <a:pt x="573134" y="4914171"/>
                  <a:pt x="636462" y="3844830"/>
                </a:cubicBezTo>
                <a:cubicBezTo>
                  <a:pt x="713862" y="2537857"/>
                  <a:pt x="550895" y="1302013"/>
                  <a:pt x="203879" y="236924"/>
                </a:cubicBezTo>
                <a:close/>
              </a:path>
            </a:pathLst>
          </a:cu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CAA7E922-9EB9-4119-BAB2-3E3CC410E607}"/>
              </a:ext>
            </a:extLst>
          </p:cNvPr>
          <p:cNvSpPr>
            <a:spLocks noGrp="1"/>
          </p:cNvSpPr>
          <p:nvPr>
            <p:ph type="title"/>
          </p:nvPr>
        </p:nvSpPr>
        <p:spPr>
          <a:xfrm>
            <a:off x="363557" y="485775"/>
            <a:ext cx="2942961" cy="5719762"/>
          </a:xfrm>
        </p:spPr>
        <p:txBody>
          <a:bodyPr vert="horz" lIns="91440" tIns="45720" rIns="91440" bIns="45720" rtlCol="0" anchor="ctr">
            <a:normAutofit/>
          </a:bodyPr>
          <a:lstStyle/>
          <a:p>
            <a:r>
              <a:rPr lang="en-US" sz="2800" dirty="0"/>
              <a:t>Diverse norms undergoing change in transforming cases </a:t>
            </a:r>
          </a:p>
        </p:txBody>
      </p:sp>
      <p:sp>
        <p:nvSpPr>
          <p:cNvPr id="3" name="Content Placeholder 2">
            <a:extLst>
              <a:ext uri="{FF2B5EF4-FFF2-40B4-BE49-F238E27FC236}">
                <a16:creationId xmlns:a16="http://schemas.microsoft.com/office/drawing/2014/main" id="{8DA15449-BDE8-4BD6-8E6E-BFD76C03DA37}"/>
              </a:ext>
            </a:extLst>
          </p:cNvPr>
          <p:cNvSpPr>
            <a:spLocks noGrp="1"/>
          </p:cNvSpPr>
          <p:nvPr>
            <p:ph sz="half" idx="1"/>
          </p:nvPr>
        </p:nvSpPr>
        <p:spPr>
          <a:xfrm>
            <a:off x="8456002" y="0"/>
            <a:ext cx="3292475" cy="5719763"/>
          </a:xfrm>
        </p:spPr>
        <p:txBody>
          <a:bodyPr vert="horz" lIns="91440" tIns="45720" rIns="91440" bIns="45720" rtlCol="0" anchor="ctr">
            <a:normAutofit/>
          </a:bodyPr>
          <a:lstStyle/>
          <a:p>
            <a:pPr marL="0" indent="0">
              <a:buNone/>
            </a:pPr>
            <a:r>
              <a:rPr lang="en-US" sz="1800" dirty="0"/>
              <a:t>Compared to other villages, women from transforming cases are more likely to be:</a:t>
            </a:r>
          </a:p>
          <a:p>
            <a:r>
              <a:rPr lang="en-US" sz="1800" dirty="0"/>
              <a:t>engaged in paid work </a:t>
            </a:r>
          </a:p>
          <a:p>
            <a:r>
              <a:rPr lang="en-US" sz="1800" dirty="0"/>
              <a:t>moving freely in public</a:t>
            </a:r>
          </a:p>
          <a:p>
            <a:r>
              <a:rPr lang="en-US" sz="1800" dirty="0"/>
              <a:t>unmarried if young than18</a:t>
            </a:r>
          </a:p>
          <a:p>
            <a:r>
              <a:rPr lang="en-US" sz="1800" dirty="0"/>
              <a:t>innovating with their livelihoods  </a:t>
            </a:r>
          </a:p>
          <a:p>
            <a:r>
              <a:rPr lang="en-US" sz="1800" dirty="0"/>
              <a:t>local leaders</a:t>
            </a:r>
          </a:p>
        </p:txBody>
      </p:sp>
    </p:spTree>
    <p:extLst>
      <p:ext uri="{BB962C8B-B14F-4D97-AF65-F5344CB8AC3E}">
        <p14:creationId xmlns:p14="http://schemas.microsoft.com/office/powerpoint/2010/main" val="2843365219"/>
      </p:ext>
    </p:extLst>
  </p:cSld>
  <p:clrMapOvr>
    <a:masterClrMapping/>
  </p:clrMapOvr>
  <mc:AlternateContent xmlns:mc="http://schemas.openxmlformats.org/markup-compatibility/2006" xmlns:p14="http://schemas.microsoft.com/office/powerpoint/2010/main">
    <mc:Choice Requires="p14">
      <p:transition spd="slow" p14:dur="2000" advTm="30929"/>
    </mc:Choice>
    <mc:Fallback xmlns="">
      <p:transition spd="slow" advTm="30929"/>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216D9FD-860F-4F5C-8D9B-CE7002071D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6CE3D63-56E0-40FA-B3D6-1F969B28C7AB}"/>
              </a:ext>
            </a:extLst>
          </p:cNvPr>
          <p:cNvSpPr>
            <a:spLocks noGrp="1"/>
          </p:cNvSpPr>
          <p:nvPr>
            <p:ph type="title"/>
          </p:nvPr>
        </p:nvSpPr>
        <p:spPr>
          <a:xfrm>
            <a:off x="882651" y="977028"/>
            <a:ext cx="3333410" cy="5237503"/>
          </a:xfrm>
        </p:spPr>
        <p:txBody>
          <a:bodyPr anchor="ctr">
            <a:normAutofit/>
          </a:bodyPr>
          <a:lstStyle/>
          <a:p>
            <a:r>
              <a:rPr lang="en-US" i="1" dirty="0">
                <a:effectLst/>
                <a:latin typeface="Calibri" panose="020F0502020204030204" pitchFamily="34" charset="0"/>
                <a:ea typeface="Times New Roman" panose="02020603050405020304" pitchFamily="18" charset="0"/>
              </a:rPr>
              <a:t>Local normative climate</a:t>
            </a:r>
            <a:r>
              <a:rPr lang="en-US" dirty="0">
                <a:effectLst/>
                <a:latin typeface="Calibri" panose="020F0502020204030204" pitchFamily="34" charset="0"/>
                <a:ea typeface="Times New Roman" panose="02020603050405020304" pitchFamily="18" charset="0"/>
              </a:rPr>
              <a:t> </a:t>
            </a:r>
            <a:br>
              <a:rPr lang="en-US" dirty="0">
                <a:effectLst/>
                <a:latin typeface="Calibri" panose="020F0502020204030204" pitchFamily="34" charset="0"/>
                <a:ea typeface="Times New Roman" panose="02020603050405020304" pitchFamily="18" charset="0"/>
              </a:rPr>
            </a:br>
            <a:r>
              <a:rPr lang="en-US" sz="2000" i="1" dirty="0">
                <a:effectLst/>
                <a:latin typeface="Calibri" panose="020F0502020204030204" pitchFamily="34" charset="0"/>
                <a:ea typeface="Times New Roman" panose="02020603050405020304" pitchFamily="18" charset="0"/>
              </a:rPr>
              <a:t>(Petesch, forthcoming)</a:t>
            </a:r>
            <a:endParaRPr lang="en-US" i="1" dirty="0"/>
          </a:p>
        </p:txBody>
      </p:sp>
      <p:sp>
        <p:nvSpPr>
          <p:cNvPr id="10" name="Rectangle 9">
            <a:extLst>
              <a:ext uri="{FF2B5EF4-FFF2-40B4-BE49-F238E27FC236}">
                <a16:creationId xmlns:a16="http://schemas.microsoft.com/office/drawing/2014/main" id="{8D074069-7026-466C-B495-20FB9578CF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53993" y="0"/>
            <a:ext cx="7538007" cy="6858000"/>
          </a:xfrm>
          <a:prstGeom prst="rect">
            <a:avLst/>
          </a:prstGeom>
          <a:solidFill>
            <a:schemeClr val="tx2"/>
          </a:solidFill>
          <a:ln w="6350">
            <a:noFill/>
          </a:ln>
          <a:effectLst/>
        </p:spPr>
        <p:style>
          <a:lnRef idx="2">
            <a:schemeClr val="accent1">
              <a:shade val="50000"/>
            </a:schemeClr>
          </a:lnRef>
          <a:fillRef idx="1002">
            <a:schemeClr val="dk2"/>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1685D80-4D5A-471F-9215-651424F475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53787" y="0"/>
            <a:ext cx="164592" cy="6858000"/>
          </a:xfrm>
          <a:prstGeom prst="rect">
            <a:avLst/>
          </a:prstGeom>
          <a:solidFill>
            <a:schemeClr val="accent2"/>
          </a:solidFill>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B4FBBC97-C8CA-4A26-BD53-2BFF7CF094D8}"/>
              </a:ext>
            </a:extLst>
          </p:cNvPr>
          <p:cNvSpPr>
            <a:spLocks noGrp="1"/>
          </p:cNvSpPr>
          <p:nvPr>
            <p:ph idx="1"/>
          </p:nvPr>
        </p:nvSpPr>
        <p:spPr>
          <a:xfrm>
            <a:off x="5791954" y="977029"/>
            <a:ext cx="5428789" cy="5237503"/>
          </a:xfrm>
        </p:spPr>
        <p:txBody>
          <a:bodyPr anchor="ctr">
            <a:normAutofit/>
          </a:bodyPr>
          <a:lstStyle/>
          <a:p>
            <a:r>
              <a:rPr lang="en-US" dirty="0">
                <a:solidFill>
                  <a:schemeClr val="bg1"/>
                </a:solidFill>
                <a:latin typeface="Calibri" panose="020F0502020204030204" pitchFamily="34" charset="0"/>
                <a:ea typeface="Times New Roman" panose="02020603050405020304" pitchFamily="18" charset="0"/>
              </a:rPr>
              <a:t>T</a:t>
            </a:r>
            <a:r>
              <a:rPr lang="en-US" dirty="0">
                <a:solidFill>
                  <a:schemeClr val="bg1"/>
                </a:solidFill>
                <a:effectLst/>
                <a:latin typeface="Calibri" panose="020F0502020204030204" pitchFamily="34" charset="0"/>
                <a:ea typeface="Times New Roman" panose="02020603050405020304" pitchFamily="18" charset="0"/>
              </a:rPr>
              <a:t>he normative order of an agricultural community, and the extent to which this </a:t>
            </a:r>
            <a:r>
              <a:rPr lang="en-US" dirty="0">
                <a:solidFill>
                  <a:schemeClr val="bg1"/>
                </a:solidFill>
                <a:latin typeface="Calibri" panose="020F0502020204030204" pitchFamily="34" charset="0"/>
                <a:ea typeface="Times New Roman" panose="02020603050405020304" pitchFamily="18" charset="0"/>
              </a:rPr>
              <a:t>gendered </a:t>
            </a:r>
            <a:r>
              <a:rPr lang="en-US" dirty="0">
                <a:solidFill>
                  <a:schemeClr val="bg1"/>
                </a:solidFill>
                <a:effectLst/>
                <a:latin typeface="Calibri" panose="020F0502020204030204" pitchFamily="34" charset="0"/>
                <a:ea typeface="Times New Roman" panose="02020603050405020304" pitchFamily="18" charset="0"/>
              </a:rPr>
              <a:t>framework of social rules encourages or discourages the freedom and agency of </a:t>
            </a:r>
            <a:r>
              <a:rPr lang="en-US" i="1" dirty="0">
                <a:solidFill>
                  <a:schemeClr val="bg1"/>
                </a:solidFill>
                <a:effectLst/>
                <a:latin typeface="Calibri" panose="020F0502020204030204" pitchFamily="34" charset="0"/>
                <a:ea typeface="Times New Roman" panose="02020603050405020304" pitchFamily="18" charset="0"/>
              </a:rPr>
              <a:t>all</a:t>
            </a:r>
            <a:r>
              <a:rPr lang="en-US" dirty="0">
                <a:solidFill>
                  <a:schemeClr val="bg1"/>
                </a:solidFill>
                <a:effectLst/>
                <a:latin typeface="Calibri" panose="020F0502020204030204" pitchFamily="34" charset="0"/>
                <a:ea typeface="Times New Roman" panose="02020603050405020304" pitchFamily="18" charset="0"/>
              </a:rPr>
              <a:t> community members to pursue the kind of lives that they value. </a:t>
            </a:r>
            <a:endParaRPr lang="en-US" dirty="0">
              <a:solidFill>
                <a:schemeClr val="bg1"/>
              </a:solidFill>
            </a:endParaRPr>
          </a:p>
        </p:txBody>
      </p:sp>
    </p:spTree>
    <p:extLst>
      <p:ext uri="{BB962C8B-B14F-4D97-AF65-F5344CB8AC3E}">
        <p14:creationId xmlns:p14="http://schemas.microsoft.com/office/powerpoint/2010/main" val="1327497516"/>
      </p:ext>
    </p:extLst>
  </p:cSld>
  <p:clrMapOvr>
    <a:masterClrMapping/>
  </p:clrMapOvr>
  <mc:AlternateContent xmlns:mc="http://schemas.openxmlformats.org/markup-compatibility/2006" xmlns:p14="http://schemas.microsoft.com/office/powerpoint/2010/main">
    <mc:Choice Requires="p14">
      <p:transition spd="slow" p14:dur="2000" advTm="35002"/>
    </mc:Choice>
    <mc:Fallback xmlns="">
      <p:transition spd="slow" advTm="35002"/>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7" name="Rectangle 26">
            <a:extLst>
              <a:ext uri="{FF2B5EF4-FFF2-40B4-BE49-F238E27FC236}">
                <a16:creationId xmlns:a16="http://schemas.microsoft.com/office/drawing/2014/main" id="{C6870151-9189-4C3A-8379-EF3D95827A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pic>
        <p:nvPicPr>
          <p:cNvPr id="22" name="Picture 21">
            <a:extLst>
              <a:ext uri="{FF2B5EF4-FFF2-40B4-BE49-F238E27FC236}">
                <a16:creationId xmlns:a16="http://schemas.microsoft.com/office/drawing/2014/main" id="{51AF80DC-A750-4C82-90CD-120CD0C9682B}"/>
              </a:ext>
            </a:extLst>
          </p:cNvPr>
          <p:cNvPicPr>
            <a:picLocks noChangeAspect="1"/>
          </p:cNvPicPr>
          <p:nvPr/>
        </p:nvPicPr>
        <p:blipFill rotWithShape="1">
          <a:blip r:embed="rId3">
            <a:alphaModFix amt="50000"/>
          </a:blip>
          <a:srcRect r="-1" b="29020"/>
          <a:stretch/>
        </p:blipFill>
        <p:spPr>
          <a:xfrm>
            <a:off x="305" y="10"/>
            <a:ext cx="12191695" cy="6857990"/>
          </a:xfrm>
          <a:prstGeom prst="rect">
            <a:avLst/>
          </a:prstGeom>
        </p:spPr>
      </p:pic>
      <p:sp>
        <p:nvSpPr>
          <p:cNvPr id="29" name="Slide Number Placeholder 7">
            <a:extLst>
              <a:ext uri="{FF2B5EF4-FFF2-40B4-BE49-F238E27FC236}">
                <a16:creationId xmlns:a16="http://schemas.microsoft.com/office/drawing/2014/main" id="{123EA69C-102A-4DD0-9547-05DCD271D159}"/>
              </a:ext>
              <a:ext uri="{C183D7F6-B498-43B3-948B-1728B52AA6E4}">
                <adec:decorative xmlns:adec="http://schemas.microsoft.com/office/drawing/2017/decorative" val="1"/>
              </a:ext>
            </a:extLst>
          </p:cNvPr>
          <p:cNvSpPr txBox="1">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12301" y="443732"/>
            <a:ext cx="811019" cy="503578"/>
          </a:xfrm>
          <a:prstGeom prst="rect">
            <a:avLst/>
          </a:prstGeom>
        </p:spPr>
        <p:txBody>
          <a:bodyPr vert="horz" lIns="91440" tIns="45720" rIns="91440" bIns="45720" rtlCol="0" anchor="t"/>
          <a:lstStyle>
            <a:defPPr>
              <a:defRPr lang="en-US"/>
            </a:defPPr>
            <a:lvl1pPr marL="0" algn="r" defTabSz="457200" rtl="0" eaLnBrk="1" latinLnBrk="0" hangingPunct="1">
              <a:defRPr sz="28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srgbClr val="B71E42"/>
              </a:solidFill>
              <a:effectLst/>
              <a:uLnTx/>
              <a:uFillTx/>
              <a:latin typeface="Gill Sans MT" panose="020B0502020104020203"/>
              <a:ea typeface="+mn-ea"/>
              <a:cs typeface="+mn-cs"/>
            </a:endParaRPr>
          </a:p>
        </p:txBody>
      </p:sp>
      <p:sp>
        <p:nvSpPr>
          <p:cNvPr id="31" name="Footer Placeholder 6">
            <a:extLst>
              <a:ext uri="{FF2B5EF4-FFF2-40B4-BE49-F238E27FC236}">
                <a16:creationId xmlns:a16="http://schemas.microsoft.com/office/drawing/2014/main" id="{6A862265-5CA3-4C40-8582-7534C3B03C2A}"/>
              </a:ext>
              <a:ext uri="{C183D7F6-B498-43B3-948B-1728B52AA6E4}">
                <adec:decorative xmlns:adec="http://schemas.microsoft.com/office/drawing/2017/decorative" val="1"/>
              </a:ext>
            </a:extLst>
          </p:cNvPr>
          <p:cNvSpPr txBox="1">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76636" y="540921"/>
            <a:ext cx="4973915" cy="309201"/>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white"/>
              </a:solidFill>
              <a:effectLst/>
              <a:uLnTx/>
              <a:uFillTx/>
              <a:latin typeface="Gill Sans MT" panose="020B0502020104020203"/>
              <a:ea typeface="+mn-ea"/>
              <a:cs typeface="+mn-cs"/>
            </a:endParaRPr>
          </a:p>
        </p:txBody>
      </p:sp>
      <p:sp>
        <p:nvSpPr>
          <p:cNvPr id="33" name="Rectangle 32">
            <a:extLst>
              <a:ext uri="{FF2B5EF4-FFF2-40B4-BE49-F238E27FC236}">
                <a16:creationId xmlns:a16="http://schemas.microsoft.com/office/drawing/2014/main" id="{600EF80B-0391-4082-9AF5-F15B091B4C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193800"/>
            <a:ext cx="12192000" cy="5664199"/>
          </a:xfrm>
          <a:prstGeom prst="rect">
            <a:avLst/>
          </a:prstGeom>
          <a:gradFill flip="none" rotWithShape="1">
            <a:gsLst>
              <a:gs pos="0">
                <a:schemeClr val="bg2">
                  <a:lumMod val="87000"/>
                  <a:alpha val="4000"/>
                </a:schemeClr>
              </a:gs>
              <a:gs pos="100000">
                <a:schemeClr val="bg2">
                  <a:lumMod val="95000"/>
                  <a:lumOff val="5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Gill Sans MT" panose="020B0502020104020203"/>
              <a:ea typeface="+mn-ea"/>
              <a:cs typeface="+mn-cs"/>
            </a:endParaRPr>
          </a:p>
        </p:txBody>
      </p:sp>
      <p:sp>
        <p:nvSpPr>
          <p:cNvPr id="2" name="Title 1">
            <a:extLst>
              <a:ext uri="{FF2B5EF4-FFF2-40B4-BE49-F238E27FC236}">
                <a16:creationId xmlns:a16="http://schemas.microsoft.com/office/drawing/2014/main" id="{3E851E0F-9C2F-4C33-A966-8EAA55C5F9AE}"/>
              </a:ext>
            </a:extLst>
          </p:cNvPr>
          <p:cNvSpPr>
            <a:spLocks noGrp="1"/>
          </p:cNvSpPr>
          <p:nvPr>
            <p:ph type="title"/>
          </p:nvPr>
        </p:nvSpPr>
        <p:spPr>
          <a:xfrm>
            <a:off x="760165" y="1193800"/>
            <a:ext cx="3563157" cy="4699000"/>
          </a:xfrm>
        </p:spPr>
        <p:txBody>
          <a:bodyPr vert="horz" lIns="91440" tIns="45720" rIns="91440" bIns="45720" rtlCol="0" anchor="ctr">
            <a:normAutofit/>
          </a:bodyPr>
          <a:lstStyle/>
          <a:p>
            <a:r>
              <a:rPr lang="en-US" sz="2400" dirty="0"/>
              <a:t>Can transforming cases encourage other </a:t>
            </a:r>
            <a:r>
              <a:rPr lang="en-US" sz="2400" dirty="0" err="1"/>
              <a:t>agri</a:t>
            </a:r>
            <a:r>
              <a:rPr lang="en-US" sz="2400" dirty="0"/>
              <a:t> villages to Empower their women (SDG 5) &amp; speed an end to their poverty (SDG 1)? </a:t>
            </a:r>
            <a:br>
              <a:rPr lang="en-US" sz="2800" dirty="0"/>
            </a:br>
            <a:br>
              <a:rPr lang="en-US" sz="2800" dirty="0"/>
            </a:br>
            <a:endParaRPr lang="en-US" sz="2800" dirty="0"/>
          </a:p>
        </p:txBody>
      </p:sp>
      <p:cxnSp>
        <p:nvCxnSpPr>
          <p:cNvPr id="35" name="Straight Connector 34">
            <a:extLst>
              <a:ext uri="{FF2B5EF4-FFF2-40B4-BE49-F238E27FC236}">
                <a16:creationId xmlns:a16="http://schemas.microsoft.com/office/drawing/2014/main" id="{D33AC32D-5F44-45F7-A0BD-7C11A86BED5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1600200"/>
            <a:ext cx="0" cy="3657600"/>
          </a:xfrm>
          <a:prstGeom prst="line">
            <a:avLst/>
          </a:prstGeom>
          <a:ln w="31750">
            <a:solidFill>
              <a:schemeClr val="tx1">
                <a:alpha val="80000"/>
              </a:schemeClr>
            </a:solidFill>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78857517-2A94-45EA-8BD1-8B1A2BB8554C}"/>
              </a:ext>
            </a:extLst>
          </p:cNvPr>
          <p:cNvSpPr txBox="1"/>
          <p:nvPr/>
        </p:nvSpPr>
        <p:spPr>
          <a:xfrm>
            <a:off x="4912682" y="715421"/>
            <a:ext cx="7020932" cy="4906458"/>
          </a:xfrm>
          <a:prstGeom prst="rect">
            <a:avLst/>
          </a:prstGeom>
        </p:spPr>
        <p:txBody>
          <a:bodyPr vert="horz" lIns="91440" tIns="45720" rIns="91440" bIns="45720" rtlCol="0" anchor="ctr">
            <a:normAutofit/>
          </a:bodyPr>
          <a:lstStyle/>
          <a:p>
            <a:pPr marL="285750" marR="0" lvl="0" indent="-228600" algn="l" defTabSz="914400" rtl="0" eaLnBrk="1" fontAlgn="auto" latinLnBrk="0" hangingPunct="1">
              <a:lnSpc>
                <a:spcPct val="110000"/>
              </a:lnSpc>
              <a:spcBef>
                <a:spcPts val="0"/>
              </a:spcBef>
              <a:spcAft>
                <a:spcPts val="600"/>
              </a:spcAft>
              <a:buClr>
                <a:srgbClr val="B71E42"/>
              </a:buClr>
              <a:buSzPct val="100000"/>
              <a:buFont typeface="Arial" panose="020B0604020202020204" pitchFamily="34" charset="0"/>
              <a:buChar char="•"/>
              <a:tabLst/>
              <a:defRPr/>
            </a:pPr>
            <a:r>
              <a:rPr kumimoji="0" lang="en-US" sz="2000" b="0" i="0" u="none" strike="noStrike" kern="1200" cap="none" spc="0" normalizeH="0" baseline="0" noProof="0" dirty="0">
                <a:ln>
                  <a:noFill/>
                </a:ln>
                <a:solidFill>
                  <a:prstClr val="white"/>
                </a:solidFill>
                <a:effectLst/>
                <a:uLnTx/>
                <a:uFillTx/>
                <a:latin typeface="Gill Sans MT" panose="020B0502020104020203"/>
                <a:ea typeface="+mn-ea"/>
                <a:cs typeface="+mn-cs"/>
              </a:rPr>
              <a:t>Pilot R&amp;D models that take SDG 1 &amp; 5 forward by: </a:t>
            </a:r>
          </a:p>
          <a:p>
            <a:pPr marL="742950" marR="0" lvl="1" indent="-228600" algn="l" defTabSz="914400" rtl="0" eaLnBrk="1" fontAlgn="auto" latinLnBrk="0" hangingPunct="1">
              <a:lnSpc>
                <a:spcPct val="110000"/>
              </a:lnSpc>
              <a:spcBef>
                <a:spcPts val="0"/>
              </a:spcBef>
              <a:spcAft>
                <a:spcPts val="600"/>
              </a:spcAft>
              <a:buClr>
                <a:srgbClr val="B71E42"/>
              </a:buClr>
              <a:buSzPct val="100000"/>
              <a:buFont typeface="Arial" panose="020B0604020202020204" pitchFamily="34" charset="0"/>
              <a:buChar char="•"/>
              <a:tabLst/>
              <a:defRPr/>
            </a:pPr>
            <a:r>
              <a:rPr kumimoji="0" lang="en-US" sz="2000" b="0" i="0" u="none" strike="noStrike" kern="1200" cap="none" spc="0" normalizeH="0" baseline="0" noProof="0" dirty="0">
                <a:ln>
                  <a:noFill/>
                </a:ln>
                <a:solidFill>
                  <a:prstClr val="white"/>
                </a:solidFill>
                <a:effectLst/>
                <a:uLnTx/>
                <a:uFillTx/>
                <a:latin typeface="Gill Sans MT" panose="020B0502020104020203"/>
                <a:ea typeface="+mn-ea"/>
                <a:cs typeface="+mn-cs"/>
              </a:rPr>
              <a:t>Positioning empowerment, gender equality, and poverty escapes as causal influences rather than (hoped for) outcomes</a:t>
            </a:r>
          </a:p>
          <a:p>
            <a:pPr marL="742950" marR="0" lvl="1" indent="-228600" algn="l" defTabSz="914400" rtl="0" eaLnBrk="1" fontAlgn="auto" latinLnBrk="0" hangingPunct="1">
              <a:lnSpc>
                <a:spcPct val="110000"/>
              </a:lnSpc>
              <a:spcBef>
                <a:spcPts val="0"/>
              </a:spcBef>
              <a:spcAft>
                <a:spcPts val="600"/>
              </a:spcAft>
              <a:buClr>
                <a:srgbClr val="B71E42"/>
              </a:buClr>
              <a:buSzPct val="100000"/>
              <a:buFont typeface="Arial" panose="020B0604020202020204" pitchFamily="34" charset="0"/>
              <a:buChar char="•"/>
              <a:tabLst/>
              <a:defRPr/>
            </a:pPr>
            <a:r>
              <a:rPr kumimoji="0" lang="en-US" sz="2000" b="0" i="0" u="none" strike="noStrike" kern="1200" cap="none" spc="0" normalizeH="0" baseline="0" noProof="0" dirty="0">
                <a:ln>
                  <a:noFill/>
                </a:ln>
                <a:solidFill>
                  <a:prstClr val="white"/>
                </a:solidFill>
                <a:effectLst/>
                <a:uLnTx/>
                <a:uFillTx/>
                <a:latin typeface="Gill Sans MT" panose="020B0502020104020203"/>
                <a:ea typeface="+mn-ea"/>
                <a:cs typeface="+mn-cs"/>
              </a:rPr>
              <a:t>Building on agency x LNC theory &amp; collaborative learning approaches </a:t>
            </a:r>
          </a:p>
          <a:p>
            <a:pPr marL="742950" marR="0" lvl="1" indent="-228600" algn="l" defTabSz="914400" rtl="0" eaLnBrk="1" fontAlgn="auto" latinLnBrk="0" hangingPunct="1">
              <a:lnSpc>
                <a:spcPct val="110000"/>
              </a:lnSpc>
              <a:spcBef>
                <a:spcPts val="0"/>
              </a:spcBef>
              <a:spcAft>
                <a:spcPts val="600"/>
              </a:spcAft>
              <a:buClr>
                <a:srgbClr val="B71E42"/>
              </a:buClr>
              <a:buSzPct val="100000"/>
              <a:buFont typeface="Arial" panose="020B0604020202020204" pitchFamily="34" charset="0"/>
              <a:buChar char="•"/>
              <a:tabLst/>
              <a:defRPr/>
            </a:pPr>
            <a:r>
              <a:rPr kumimoji="0" lang="en-US" sz="2000" b="0" i="0" u="none" strike="noStrike" kern="1200" cap="none" spc="0" normalizeH="0" baseline="0" noProof="0" dirty="0">
                <a:ln>
                  <a:noFill/>
                </a:ln>
                <a:solidFill>
                  <a:prstClr val="white"/>
                </a:solidFill>
                <a:effectLst/>
                <a:uLnTx/>
                <a:uFillTx/>
                <a:latin typeface="Gill Sans MT" panose="020B0502020104020203"/>
                <a:ea typeface="+mn-ea"/>
                <a:cs typeface="+mn-cs"/>
              </a:rPr>
              <a:t>Supporting villages to chart their own trajectories</a:t>
            </a:r>
          </a:p>
          <a:p>
            <a:pPr marL="742950" marR="0" lvl="1" indent="-228600" algn="l" defTabSz="914400" rtl="0" eaLnBrk="1" fontAlgn="auto" latinLnBrk="0" hangingPunct="1">
              <a:lnSpc>
                <a:spcPct val="110000"/>
              </a:lnSpc>
              <a:spcBef>
                <a:spcPts val="0"/>
              </a:spcBef>
              <a:spcAft>
                <a:spcPts val="600"/>
              </a:spcAft>
              <a:buClr>
                <a:srgbClr val="B71E42"/>
              </a:buClr>
              <a:buSzPct val="100000"/>
              <a:buFont typeface="Arial" panose="020B0604020202020204" pitchFamily="34" charset="0"/>
              <a:buChar char="•"/>
              <a:tabLst/>
              <a:defRPr/>
            </a:pPr>
            <a:r>
              <a:rPr kumimoji="0" lang="en-US" sz="2000" b="0" i="0" u="none" strike="noStrike" kern="1200" cap="none" spc="0" normalizeH="0" baseline="0" noProof="0" dirty="0">
                <a:ln>
                  <a:noFill/>
                </a:ln>
                <a:solidFill>
                  <a:prstClr val="white"/>
                </a:solidFill>
                <a:effectLst/>
                <a:uLnTx/>
                <a:uFillTx/>
                <a:latin typeface="Gill Sans MT" panose="020B0502020104020203"/>
                <a:ea typeface="+mn-ea"/>
                <a:cs typeface="+mn-cs"/>
              </a:rPr>
              <a:t>Encouraging reflexivity within agri-food &amp; other institutions  </a:t>
            </a:r>
          </a:p>
          <a:p>
            <a:pPr marL="742950" marR="0" lvl="1" indent="-228600" algn="l" defTabSz="914400" rtl="0" eaLnBrk="1" fontAlgn="auto" latinLnBrk="0" hangingPunct="1">
              <a:lnSpc>
                <a:spcPct val="110000"/>
              </a:lnSpc>
              <a:spcBef>
                <a:spcPts val="0"/>
              </a:spcBef>
              <a:spcAft>
                <a:spcPts val="600"/>
              </a:spcAft>
              <a:buClr>
                <a:srgbClr val="B71E42"/>
              </a:buClr>
              <a:buSzPct val="100000"/>
              <a:buFont typeface="Arial" panose="020B0604020202020204" pitchFamily="34" charset="0"/>
              <a:buChar char="•"/>
              <a:tabLst/>
              <a:defRPr/>
            </a:pPr>
            <a:r>
              <a:rPr lang="en-US" sz="2000" dirty="0">
                <a:solidFill>
                  <a:prstClr val="white"/>
                </a:solidFill>
                <a:latin typeface="Gill Sans MT" panose="020B0502020104020203"/>
              </a:rPr>
              <a:t>T</a:t>
            </a:r>
            <a:r>
              <a:rPr kumimoji="0" lang="en-US" sz="2000" b="0" i="0" u="none" strike="noStrike" kern="1200" cap="none" spc="0" normalizeH="0" baseline="0" noProof="0" dirty="0" err="1">
                <a:ln>
                  <a:noFill/>
                </a:ln>
                <a:solidFill>
                  <a:prstClr val="white"/>
                </a:solidFill>
                <a:effectLst/>
                <a:uLnTx/>
                <a:uFillTx/>
                <a:latin typeface="Gill Sans MT" panose="020B0502020104020203"/>
                <a:ea typeface="+mn-ea"/>
                <a:cs typeface="+mn-cs"/>
              </a:rPr>
              <a:t>esting</a:t>
            </a:r>
            <a:r>
              <a:rPr kumimoji="0" lang="en-US" sz="2000" b="0" i="0" u="none" strike="noStrike" kern="1200" cap="none" spc="0" normalizeH="0" baseline="0" noProof="0" dirty="0">
                <a:ln>
                  <a:noFill/>
                </a:ln>
                <a:solidFill>
                  <a:prstClr val="white"/>
                </a:solidFill>
                <a:effectLst/>
                <a:uLnTx/>
                <a:uFillTx/>
                <a:latin typeface="Gill Sans MT" panose="020B0502020104020203"/>
                <a:ea typeface="+mn-ea"/>
                <a:cs typeface="+mn-cs"/>
              </a:rPr>
              <a:t> multi-level learning innovations</a:t>
            </a:r>
            <a:endParaRPr kumimoji="0" lang="en-US" sz="1800" b="0" i="0" u="none" strike="noStrike" kern="1200" cap="none" spc="0" normalizeH="0" baseline="0" noProof="0" dirty="0">
              <a:ln>
                <a:noFill/>
              </a:ln>
              <a:solidFill>
                <a:prstClr val="white"/>
              </a:solidFill>
              <a:effectLst/>
              <a:uLnTx/>
              <a:uFillTx/>
              <a:latin typeface="Gill Sans MT" panose="020B0502020104020203"/>
              <a:ea typeface="+mn-ea"/>
              <a:cs typeface="+mn-cs"/>
            </a:endParaRPr>
          </a:p>
        </p:txBody>
      </p:sp>
      <p:sp>
        <p:nvSpPr>
          <p:cNvPr id="37" name="Date Placeholder 1">
            <a:extLst>
              <a:ext uri="{FF2B5EF4-FFF2-40B4-BE49-F238E27FC236}">
                <a16:creationId xmlns:a16="http://schemas.microsoft.com/office/drawing/2014/main" id="{3FBF03E8-C602-4192-9C52-F84B29FDCC88}"/>
              </a:ext>
              <a:ext uri="{C183D7F6-B498-43B3-948B-1728B52AA6E4}">
                <adec:decorative xmlns:adec="http://schemas.microsoft.com/office/drawing/2017/decorative" val="1"/>
              </a:ext>
            </a:extLst>
          </p:cNvPr>
          <p:cNvSpPr txBox="1">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723229" y="6007878"/>
            <a:ext cx="3500715" cy="309201"/>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white"/>
              </a:solidFill>
              <a:effectLst/>
              <a:uLnTx/>
              <a:uFillTx/>
              <a:latin typeface="Gill Sans MT" panose="020B0502020104020203"/>
              <a:ea typeface="+mn-ea"/>
              <a:cs typeface="+mn-cs"/>
            </a:endParaRPr>
          </a:p>
        </p:txBody>
      </p:sp>
    </p:spTree>
    <p:extLst>
      <p:ext uri="{BB962C8B-B14F-4D97-AF65-F5344CB8AC3E}">
        <p14:creationId xmlns:p14="http://schemas.microsoft.com/office/powerpoint/2010/main" val="39172234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advTm="143834"/>
    </mc:Choice>
    <mc:Fallback xmlns="">
      <p:transition spd="slow" advTm="143834"/>
    </mc:Fallback>
  </mc:AlternateContent>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11153" y="867720"/>
            <a:ext cx="5314536" cy="1325563"/>
          </a:xfrm>
        </p:spPr>
        <p:txBody>
          <a:bodyPr>
            <a:normAutofit/>
          </a:bodyPr>
          <a:lstStyle/>
          <a:p>
            <a:r>
              <a:rPr lang="en-US" dirty="0">
                <a:solidFill>
                  <a:schemeClr val="accent1">
                    <a:lumMod val="75000"/>
                  </a:schemeClr>
                </a:solidFill>
              </a:rPr>
              <a:t>Annex on GENNOVATE</a:t>
            </a:r>
          </a:p>
        </p:txBody>
      </p:sp>
      <p:sp>
        <p:nvSpPr>
          <p:cNvPr id="3" name="Content Placeholder 2"/>
          <p:cNvSpPr>
            <a:spLocks noGrp="1"/>
          </p:cNvSpPr>
          <p:nvPr>
            <p:ph idx="1"/>
          </p:nvPr>
        </p:nvSpPr>
        <p:spPr>
          <a:xfrm>
            <a:off x="260531" y="2080714"/>
            <a:ext cx="5815780" cy="4144643"/>
          </a:xfrm>
        </p:spPr>
        <p:txBody>
          <a:bodyPr anchor="t">
            <a:normAutofit fontScale="85000" lnSpcReduction="20000"/>
          </a:bodyPr>
          <a:lstStyle/>
          <a:p>
            <a:pPr>
              <a:spcBef>
                <a:spcPts val="1200"/>
              </a:spcBef>
              <a:spcAft>
                <a:spcPts val="600"/>
              </a:spcAft>
            </a:pPr>
            <a:r>
              <a:rPr lang="en-US" sz="2100" dirty="0">
                <a:solidFill>
                  <a:schemeClr val="accent1">
                    <a:lumMod val="75000"/>
                  </a:schemeClr>
                </a:solidFill>
              </a:rPr>
              <a:t>CONTEXT</a:t>
            </a:r>
            <a:r>
              <a:rPr lang="en-US" sz="1400" dirty="0">
                <a:solidFill>
                  <a:schemeClr val="accent1">
                    <a:lumMod val="75000"/>
                  </a:schemeClr>
                </a:solidFill>
              </a:rPr>
              <a:t>:</a:t>
            </a:r>
            <a:r>
              <a:rPr lang="en-US" sz="1400" dirty="0">
                <a:solidFill>
                  <a:schemeClr val="accent5">
                    <a:lumMod val="60000"/>
                    <a:lumOff val="40000"/>
                  </a:schemeClr>
                </a:solidFill>
              </a:rPr>
              <a:t>  </a:t>
            </a:r>
            <a:r>
              <a:rPr lang="en-US" sz="2100" dirty="0"/>
              <a:t>The study produced 137 community case studies from 26 countries on interactions between </a:t>
            </a:r>
            <a:r>
              <a:rPr lang="en-US" sz="2100" b="1" dirty="0"/>
              <a:t>gender norms, agency and innovation </a:t>
            </a:r>
            <a:r>
              <a:rPr lang="en-US" sz="2100" dirty="0"/>
              <a:t>in agriculture &amp; NRM</a:t>
            </a:r>
            <a:endParaRPr lang="en-US" sz="1900" dirty="0"/>
          </a:p>
          <a:p>
            <a:pPr lvl="0">
              <a:spcBef>
                <a:spcPts val="1200"/>
              </a:spcBef>
              <a:spcAft>
                <a:spcPts val="600"/>
              </a:spcAft>
            </a:pPr>
            <a:r>
              <a:rPr lang="en-US" sz="2100" dirty="0">
                <a:solidFill>
                  <a:schemeClr val="accent1">
                    <a:lumMod val="75000"/>
                  </a:schemeClr>
                </a:solidFill>
              </a:rPr>
              <a:t>COMPARISON</a:t>
            </a:r>
            <a:r>
              <a:rPr lang="en-US" sz="1400" b="1" dirty="0">
                <a:solidFill>
                  <a:schemeClr val="accent1">
                    <a:lumMod val="75000"/>
                  </a:schemeClr>
                </a:solidFill>
              </a:rPr>
              <a:t>:</a:t>
            </a:r>
            <a:r>
              <a:rPr lang="en-US" sz="1900" b="1" dirty="0">
                <a:solidFill>
                  <a:schemeClr val="accent1">
                    <a:lumMod val="75000"/>
                  </a:schemeClr>
                </a:solidFill>
              </a:rPr>
              <a:t>  </a:t>
            </a:r>
            <a:r>
              <a:rPr lang="en-US" sz="2100" dirty="0"/>
              <a:t>Semi-structured data collection tools and coded dataset facilitate identification of broad cross-case patterns that remain contextually grounded in local realities</a:t>
            </a:r>
            <a:endParaRPr lang="en-US" sz="1900" dirty="0"/>
          </a:p>
          <a:p>
            <a:pPr>
              <a:spcBef>
                <a:spcPts val="1200"/>
              </a:spcBef>
              <a:spcAft>
                <a:spcPts val="600"/>
              </a:spcAft>
            </a:pPr>
            <a:r>
              <a:rPr lang="en-US" sz="2100" dirty="0">
                <a:solidFill>
                  <a:schemeClr val="accent1">
                    <a:lumMod val="75000"/>
                  </a:schemeClr>
                </a:solidFill>
              </a:rPr>
              <a:t>COLLABORATION:</a:t>
            </a:r>
            <a:r>
              <a:rPr lang="en-US" sz="1400" dirty="0">
                <a:solidFill>
                  <a:schemeClr val="accent1">
                    <a:lumMod val="75000"/>
                  </a:schemeClr>
                </a:solidFill>
              </a:rPr>
              <a:t> </a:t>
            </a:r>
            <a:r>
              <a:rPr lang="en-US" sz="2100" dirty="0"/>
              <a:t>Across CGIAR institutions, many other international and local researchers, and approx. 7,500 community members</a:t>
            </a:r>
          </a:p>
          <a:p>
            <a:pPr marL="0" lvl="0" indent="0" algn="ctr">
              <a:spcBef>
                <a:spcPts val="1200"/>
              </a:spcBef>
              <a:spcAft>
                <a:spcPts val="600"/>
              </a:spcAft>
              <a:buNone/>
            </a:pPr>
            <a:r>
              <a:rPr lang="en-US" sz="2100" dirty="0">
                <a:hlinkClick r:id="rId3">
                  <a:extLst>
                    <a:ext uri="{A12FA001-AC4F-418D-AE19-62706E023703}">
                      <ahyp:hlinkClr xmlns:ahyp="http://schemas.microsoft.com/office/drawing/2018/hyperlinkcolor" val="tx"/>
                    </a:ext>
                  </a:extLst>
                </a:hlinkClick>
              </a:rPr>
              <a:t>www.gennovate.org</a:t>
            </a:r>
            <a:endParaRPr lang="en-US" sz="2100" dirty="0"/>
          </a:p>
        </p:txBody>
      </p:sp>
      <p:pic>
        <p:nvPicPr>
          <p:cNvPr id="5" name="Picture 4"/>
          <p:cNvPicPr>
            <a:picLocks noChangeAspect="1"/>
          </p:cNvPicPr>
          <p:nvPr/>
        </p:nvPicPr>
        <p:blipFill>
          <a:blip r:embed="rId4"/>
          <a:stretch>
            <a:fillRect/>
          </a:stretch>
        </p:blipFill>
        <p:spPr>
          <a:xfrm>
            <a:off x="6238988" y="410378"/>
            <a:ext cx="5668773" cy="3018622"/>
          </a:xfrm>
          <a:prstGeom prst="rect">
            <a:avLst/>
          </a:prstGeom>
        </p:spPr>
      </p:pic>
      <p:pic>
        <p:nvPicPr>
          <p:cNvPr id="7" name="Content Placeholder 4">
            <a:extLst>
              <a:ext uri="{FF2B5EF4-FFF2-40B4-BE49-F238E27FC236}">
                <a16:creationId xmlns:a16="http://schemas.microsoft.com/office/drawing/2014/main" id="{7191CC98-508A-4F22-8241-D93AB4782972}"/>
              </a:ext>
            </a:extLst>
          </p:cNvPr>
          <p:cNvPicPr>
            <a:picLocks noChangeAspect="1"/>
          </p:cNvPicPr>
          <p:nvPr/>
        </p:nvPicPr>
        <p:blipFill rotWithShape="1">
          <a:blip r:embed="rId5"/>
          <a:srcRect b="17444"/>
          <a:stretch/>
        </p:blipFill>
        <p:spPr>
          <a:xfrm>
            <a:off x="6509299" y="3429000"/>
            <a:ext cx="5583523" cy="3157529"/>
          </a:xfrm>
          <a:prstGeom prst="rect">
            <a:avLst/>
          </a:prstGeom>
          <a:noFill/>
          <a:effectLst/>
        </p:spPr>
      </p:pic>
    </p:spTree>
    <p:extLst>
      <p:ext uri="{BB962C8B-B14F-4D97-AF65-F5344CB8AC3E}">
        <p14:creationId xmlns:p14="http://schemas.microsoft.com/office/powerpoint/2010/main" val="20324652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1CE580D1-F917-4567-AFB4-99AA9B52AD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33" name="Picture 32">
            <a:extLst>
              <a:ext uri="{FF2B5EF4-FFF2-40B4-BE49-F238E27FC236}">
                <a16:creationId xmlns:a16="http://schemas.microsoft.com/office/drawing/2014/main" id="{1F5620B8-A2D8-4568-B566-F0453A0D916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35" name="Straight Connector 34">
            <a:extLst>
              <a:ext uri="{FF2B5EF4-FFF2-40B4-BE49-F238E27FC236}">
                <a16:creationId xmlns:a16="http://schemas.microsoft.com/office/drawing/2014/main" id="{1C7D2BA4-4B7A-4596-8BCC-5CF71542389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4977F1E1-2B6F-4BB6-899F-67D8764D83C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 useBgFill="1">
        <p:nvSpPr>
          <p:cNvPr id="39" name="Rectangle 38">
            <a:extLst>
              <a:ext uri="{FF2B5EF4-FFF2-40B4-BE49-F238E27FC236}">
                <a16:creationId xmlns:a16="http://schemas.microsoft.com/office/drawing/2014/main" id="{65513E21-21B0-48DB-8CF1-35E43B33A4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a:extLst>
              <a:ext uri="{FF2B5EF4-FFF2-40B4-BE49-F238E27FC236}">
                <a16:creationId xmlns:a16="http://schemas.microsoft.com/office/drawing/2014/main" id="{0FFD5F3D-3621-4E59-862D-E530C6FAE510}"/>
              </a:ext>
            </a:extLst>
          </p:cNvPr>
          <p:cNvPicPr>
            <a:picLocks noChangeAspect="1"/>
          </p:cNvPicPr>
          <p:nvPr/>
        </p:nvPicPr>
        <p:blipFill rotWithShape="1">
          <a:blip r:embed="rId4">
            <a:alphaModFix amt="50000"/>
          </a:blip>
          <a:srcRect r="-1" b="29020"/>
          <a:stretch/>
        </p:blipFill>
        <p:spPr>
          <a:xfrm>
            <a:off x="20" y="10"/>
            <a:ext cx="12191675" cy="6857990"/>
          </a:xfrm>
          <a:prstGeom prst="rect">
            <a:avLst/>
          </a:prstGeom>
        </p:spPr>
      </p:pic>
      <p:sp>
        <p:nvSpPr>
          <p:cNvPr id="2" name="Title 1">
            <a:extLst>
              <a:ext uri="{FF2B5EF4-FFF2-40B4-BE49-F238E27FC236}">
                <a16:creationId xmlns:a16="http://schemas.microsoft.com/office/drawing/2014/main" id="{DBAE5BF7-0CF8-4781-8F12-651190E76057}"/>
              </a:ext>
            </a:extLst>
          </p:cNvPr>
          <p:cNvSpPr>
            <a:spLocks noGrp="1"/>
          </p:cNvSpPr>
          <p:nvPr>
            <p:ph type="title"/>
          </p:nvPr>
        </p:nvSpPr>
        <p:spPr>
          <a:xfrm>
            <a:off x="4976636" y="992221"/>
            <a:ext cx="6247308" cy="4873558"/>
          </a:xfrm>
        </p:spPr>
        <p:txBody>
          <a:bodyPr vert="horz" lIns="91440" tIns="45720" rIns="91440" bIns="0" rtlCol="0" anchor="ctr">
            <a:normAutofit/>
          </a:bodyPr>
          <a:lstStyle/>
          <a:p>
            <a:r>
              <a:rPr lang="en-US" sz="4800" dirty="0"/>
              <a:t>Aim of my talk</a:t>
            </a:r>
          </a:p>
        </p:txBody>
      </p:sp>
      <p:sp>
        <p:nvSpPr>
          <p:cNvPr id="3" name="Content Placeholder 2">
            <a:extLst>
              <a:ext uri="{FF2B5EF4-FFF2-40B4-BE49-F238E27FC236}">
                <a16:creationId xmlns:a16="http://schemas.microsoft.com/office/drawing/2014/main" id="{AA2B5B6A-FBD8-4C46-9275-75F6151BF6B5}"/>
              </a:ext>
            </a:extLst>
          </p:cNvPr>
          <p:cNvSpPr>
            <a:spLocks noGrp="1"/>
          </p:cNvSpPr>
          <p:nvPr>
            <p:ph idx="1"/>
          </p:nvPr>
        </p:nvSpPr>
        <p:spPr>
          <a:xfrm>
            <a:off x="968056" y="996610"/>
            <a:ext cx="3363901" cy="4864780"/>
          </a:xfrm>
        </p:spPr>
        <p:txBody>
          <a:bodyPr vert="horz" lIns="91440" tIns="91440" rIns="91440" bIns="91440" rtlCol="0" anchor="ctr">
            <a:normAutofit/>
          </a:bodyPr>
          <a:lstStyle/>
          <a:p>
            <a:pPr marL="0" indent="0" algn="r">
              <a:buNone/>
            </a:pPr>
            <a:r>
              <a:rPr lang="en-US" cap="all"/>
              <a:t>introduce  you to lnc and what this concept offers as a research tool</a:t>
            </a:r>
          </a:p>
        </p:txBody>
      </p:sp>
      <p:cxnSp>
        <p:nvCxnSpPr>
          <p:cNvPr id="41" name="Straight Connector 40">
            <a:extLst>
              <a:ext uri="{FF2B5EF4-FFF2-40B4-BE49-F238E27FC236}">
                <a16:creationId xmlns:a16="http://schemas.microsoft.com/office/drawing/2014/main" id="{580B8A35-DEA7-4D43-9DF8-90B4681D0FA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1600200"/>
            <a:ext cx="0" cy="3657600"/>
          </a:xfrm>
          <a:prstGeom prst="line">
            <a:avLst/>
          </a:prstGeom>
          <a:ln w="31750">
            <a:solidFill>
              <a:schemeClr val="tx1">
                <a:alpha val="8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22240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advTm="21674"/>
    </mc:Choice>
    <mc:Fallback xmlns="">
      <p:transition spd="slow" advTm="21674"/>
    </mc:Fallback>
  </mc:AlternateContent>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7DEB727-457B-41BE-8845-D3E3DA3EA197}"/>
              </a:ext>
            </a:extLst>
          </p:cNvPr>
          <p:cNvSpPr>
            <a:spLocks noGrp="1"/>
          </p:cNvSpPr>
          <p:nvPr>
            <p:ph type="title"/>
          </p:nvPr>
        </p:nvSpPr>
        <p:spPr>
          <a:xfrm>
            <a:off x="301801" y="490872"/>
            <a:ext cx="9605635" cy="1059305"/>
          </a:xfrm>
        </p:spPr>
        <p:txBody>
          <a:bodyPr/>
          <a:lstStyle/>
          <a:p>
            <a:r>
              <a:rPr lang="en-US" dirty="0">
                <a:solidFill>
                  <a:schemeClr val="accent1">
                    <a:lumMod val="75000"/>
                  </a:schemeClr>
                </a:solidFill>
              </a:rPr>
              <a:t>Research contexts for LNC’s Development  </a:t>
            </a:r>
          </a:p>
        </p:txBody>
      </p:sp>
      <p:sp>
        <p:nvSpPr>
          <p:cNvPr id="36" name="Content Placeholder 35">
            <a:extLst>
              <a:ext uri="{FF2B5EF4-FFF2-40B4-BE49-F238E27FC236}">
                <a16:creationId xmlns:a16="http://schemas.microsoft.com/office/drawing/2014/main" id="{DC9B436F-E867-4DDB-9D42-106E4E3BC412}"/>
              </a:ext>
            </a:extLst>
          </p:cNvPr>
          <p:cNvSpPr>
            <a:spLocks noGrp="1"/>
          </p:cNvSpPr>
          <p:nvPr>
            <p:ph sz="half" idx="1"/>
          </p:nvPr>
        </p:nvSpPr>
        <p:spPr>
          <a:xfrm>
            <a:off x="933766" y="1550177"/>
            <a:ext cx="5257714" cy="4068425"/>
          </a:xfrm>
        </p:spPr>
        <p:txBody>
          <a:bodyPr>
            <a:normAutofit/>
          </a:bodyPr>
          <a:lstStyle/>
          <a:p>
            <a:r>
              <a:rPr lang="en-US" dirty="0"/>
              <a:t>GENNOVATE Study</a:t>
            </a:r>
          </a:p>
          <a:p>
            <a:pPr lvl="1"/>
            <a:r>
              <a:rPr lang="en-US" b="1" dirty="0">
                <a:latin typeface="Calibri" panose="020F0502020204030204" pitchFamily="34" charset="0"/>
              </a:rPr>
              <a:t>Local normative climate shaping agency and agricultural livelihoods in sub-Saharan Africa</a:t>
            </a:r>
            <a:r>
              <a:rPr lang="en-US" dirty="0">
                <a:latin typeface="Calibri" panose="020F0502020204030204" pitchFamily="34" charset="0"/>
              </a:rPr>
              <a:t> </a:t>
            </a:r>
          </a:p>
          <a:p>
            <a:pPr marL="914400" lvl="2" indent="0">
              <a:buNone/>
            </a:pPr>
            <a:r>
              <a:rPr lang="en-US" sz="1800" i="1" dirty="0">
                <a:latin typeface="Calibri" panose="020F0502020204030204" pitchFamily="34" charset="0"/>
              </a:rPr>
              <a:t>Petesch, P., Bullock, R., Feldman, S., </a:t>
            </a:r>
            <a:r>
              <a:rPr lang="en-US" sz="1800" i="1" dirty="0" err="1">
                <a:latin typeface="Calibri" panose="020F0502020204030204" pitchFamily="34" charset="0"/>
              </a:rPr>
              <a:t>Badstue</a:t>
            </a:r>
            <a:r>
              <a:rPr lang="en-US" sz="1800" i="1" dirty="0">
                <a:latin typeface="Calibri" panose="020F0502020204030204" pitchFamily="34" charset="0"/>
              </a:rPr>
              <a:t>, L., Rietveld, A., </a:t>
            </a:r>
            <a:r>
              <a:rPr lang="en-US" sz="1800" i="1" dirty="0" err="1">
                <a:latin typeface="Calibri" panose="020F0502020204030204" pitchFamily="34" charset="0"/>
              </a:rPr>
              <a:t>Bauschspies</a:t>
            </a:r>
            <a:r>
              <a:rPr lang="en-US" sz="1800" i="1" dirty="0">
                <a:latin typeface="Calibri" panose="020F0502020204030204" pitchFamily="34" charset="0"/>
              </a:rPr>
              <a:t>, W., Kamanzi, A., </a:t>
            </a:r>
            <a:r>
              <a:rPr lang="en-US" sz="1800" i="1" dirty="0" err="1">
                <a:latin typeface="Calibri" panose="020F0502020204030204" pitchFamily="34" charset="0"/>
              </a:rPr>
              <a:t>Tegbaru</a:t>
            </a:r>
            <a:r>
              <a:rPr lang="en-US" sz="1800" i="1" dirty="0">
                <a:latin typeface="Calibri" panose="020F0502020204030204" pitchFamily="34" charset="0"/>
              </a:rPr>
              <a:t>, A., and </a:t>
            </a:r>
            <a:r>
              <a:rPr lang="en-US" sz="1800" i="1" dirty="0" err="1">
                <a:latin typeface="Calibri" panose="020F0502020204030204" pitchFamily="34" charset="0"/>
              </a:rPr>
              <a:t>Yila</a:t>
            </a:r>
            <a:r>
              <a:rPr lang="en-US" sz="1800" i="1" dirty="0">
                <a:latin typeface="Calibri" panose="020F0502020204030204" pitchFamily="34" charset="0"/>
              </a:rPr>
              <a:t>, J., (2018). J. of Gender, Agri. &amp; Food Security </a:t>
            </a:r>
          </a:p>
          <a:p>
            <a:r>
              <a:rPr lang="en-US" b="1" dirty="0"/>
              <a:t>  </a:t>
            </a:r>
            <a:r>
              <a:rPr lang="en-US" sz="1800" dirty="0">
                <a:solidFill>
                  <a:schemeClr val="tx1"/>
                </a:solidFill>
              </a:rPr>
              <a:t>My PhD thesis (forthcoming – I sure hope!)</a:t>
            </a:r>
          </a:p>
          <a:p>
            <a:pPr marL="0" indent="0">
              <a:buNone/>
            </a:pPr>
            <a:endParaRPr lang="en-US" b="1" dirty="0"/>
          </a:p>
        </p:txBody>
      </p:sp>
      <p:pic>
        <p:nvPicPr>
          <p:cNvPr id="12" name="Picture 2" descr="image002">
            <a:extLst>
              <a:ext uri="{FF2B5EF4-FFF2-40B4-BE49-F238E27FC236}">
                <a16:creationId xmlns:a16="http://schemas.microsoft.com/office/drawing/2014/main" id="{51E9A862-089C-4867-8FB8-FC0802A7BA3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45444" y="1806547"/>
            <a:ext cx="3414643" cy="4560581"/>
          </a:xfrm>
          <a:prstGeom prst="rect">
            <a:avLst/>
          </a:prstGeom>
          <a:solidFill>
            <a:schemeClr val="tx1"/>
          </a:solidFill>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id="{ABAFB0CD-73CE-44F2-ADE8-7CEC229125F2}"/>
              </a:ext>
            </a:extLst>
          </p:cNvPr>
          <p:cNvSpPr/>
          <p:nvPr/>
        </p:nvSpPr>
        <p:spPr>
          <a:xfrm>
            <a:off x="457670" y="4177797"/>
            <a:ext cx="2954721" cy="10576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solidFill>
                <a:schemeClr val="tx1"/>
              </a:solidFill>
            </a:endParaRPr>
          </a:p>
        </p:txBody>
      </p:sp>
    </p:spTree>
    <p:extLst>
      <p:ext uri="{BB962C8B-B14F-4D97-AF65-F5344CB8AC3E}">
        <p14:creationId xmlns:p14="http://schemas.microsoft.com/office/powerpoint/2010/main" val="3218910111"/>
      </p:ext>
    </p:extLst>
  </p:cSld>
  <p:clrMapOvr>
    <a:masterClrMapping/>
  </p:clrMapOvr>
  <mc:AlternateContent xmlns:mc="http://schemas.openxmlformats.org/markup-compatibility/2006" xmlns:p14="http://schemas.microsoft.com/office/powerpoint/2010/main">
    <mc:Choice Requires="p14">
      <p:transition spd="slow" p14:dur="2000" advTm="27641"/>
    </mc:Choice>
    <mc:Fallback xmlns="">
      <p:transition spd="slow" advTm="27641"/>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29C51009-A09A-4689-8E6C-F8FC99E6A8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37D413B-4EB5-4626-BD19-A8CACC7F5690}"/>
              </a:ext>
            </a:extLst>
          </p:cNvPr>
          <p:cNvSpPr>
            <a:spLocks noGrp="1"/>
          </p:cNvSpPr>
          <p:nvPr>
            <p:ph type="title"/>
          </p:nvPr>
        </p:nvSpPr>
        <p:spPr>
          <a:xfrm>
            <a:off x="844476" y="1600199"/>
            <a:ext cx="3539266" cy="4297680"/>
          </a:xfrm>
        </p:spPr>
        <p:txBody>
          <a:bodyPr vert="horz" lIns="91440" tIns="45720" rIns="91440" bIns="45720" rtlCol="0" anchor="ctr">
            <a:normAutofit/>
          </a:bodyPr>
          <a:lstStyle/>
          <a:p>
            <a:r>
              <a:rPr lang="en-US" b="0" i="0" kern="1200" cap="all" dirty="0">
                <a:solidFill>
                  <a:schemeClr val="tx1"/>
                </a:solidFill>
                <a:effectLst/>
                <a:latin typeface="+mj-lt"/>
                <a:ea typeface="+mj-ea"/>
                <a:cs typeface="+mj-cs"/>
              </a:rPr>
              <a:t>LNC springs from feminist &amp; sociological Relational theories  of norms</a:t>
            </a:r>
          </a:p>
        </p:txBody>
      </p:sp>
      <p:cxnSp>
        <p:nvCxnSpPr>
          <p:cNvPr id="21" name="Straight Connector 20">
            <a:extLst>
              <a:ext uri="{FF2B5EF4-FFF2-40B4-BE49-F238E27FC236}">
                <a16:creationId xmlns:a16="http://schemas.microsoft.com/office/drawing/2014/main" id="{9EC65442-F244-409C-BF44-C5D6472E810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148839"/>
            <a:ext cx="0" cy="3200400"/>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35CB19F5-22E8-46E1-ADFC-7F92E60AFA10}"/>
              </a:ext>
            </a:extLst>
          </p:cNvPr>
          <p:cNvSpPr txBox="1"/>
          <p:nvPr/>
        </p:nvSpPr>
        <p:spPr>
          <a:xfrm>
            <a:off x="4949805" y="969485"/>
            <a:ext cx="6562822" cy="5340426"/>
          </a:xfrm>
          <a:prstGeom prst="rect">
            <a:avLst/>
          </a:prstGeom>
        </p:spPr>
        <p:txBody>
          <a:bodyPr vert="horz" lIns="91440" tIns="45720" rIns="91440" bIns="45720" rtlCol="0" anchor="ctr">
            <a:normAutofit/>
          </a:bodyPr>
          <a:lstStyle/>
          <a:p>
            <a:pPr lvl="2" indent="-228600" defTabSz="914400">
              <a:lnSpc>
                <a:spcPct val="120000"/>
              </a:lnSpc>
              <a:spcAft>
                <a:spcPts val="600"/>
              </a:spcAft>
              <a:buClr>
                <a:schemeClr val="accent1"/>
              </a:buClr>
              <a:buSzPct val="100000"/>
              <a:buFont typeface="Arial" panose="020B0604020202020204" pitchFamily="34" charset="0"/>
              <a:buChar char="•"/>
            </a:pPr>
            <a:endParaRPr lang="en-US" sz="2200" b="0" i="0" dirty="0"/>
          </a:p>
          <a:p>
            <a:pPr defTabSz="914400">
              <a:lnSpc>
                <a:spcPct val="120000"/>
              </a:lnSpc>
              <a:spcAft>
                <a:spcPts val="600"/>
              </a:spcAft>
              <a:buClr>
                <a:schemeClr val="accent1"/>
              </a:buClr>
              <a:buSzPct val="100000"/>
            </a:pPr>
            <a:r>
              <a:rPr lang="en-US" sz="2400" b="0" i="0" dirty="0"/>
              <a:t>Gender norms</a:t>
            </a:r>
          </a:p>
          <a:p>
            <a:pPr marL="512064" lvl="1">
              <a:lnSpc>
                <a:spcPct val="110000"/>
              </a:lnSpc>
              <a:spcAft>
                <a:spcPts val="600"/>
              </a:spcAft>
            </a:pPr>
            <a:r>
              <a:rPr lang="en-US" sz="2200" dirty="0"/>
              <a:t>“… differential rules of conduct” for women and men, including rules governing interactions </a:t>
            </a:r>
            <a:r>
              <a:rPr lang="en-US" sz="2200" i="1" dirty="0"/>
              <a:t>between</a:t>
            </a:r>
            <a:r>
              <a:rPr lang="en-US" sz="2200" dirty="0"/>
              <a:t> women and men.”</a:t>
            </a:r>
          </a:p>
          <a:p>
            <a:pPr marL="514350" lvl="1" algn="r" defTabSz="914400">
              <a:lnSpc>
                <a:spcPct val="120000"/>
              </a:lnSpc>
              <a:spcAft>
                <a:spcPts val="600"/>
              </a:spcAft>
              <a:buClr>
                <a:schemeClr val="accent1"/>
              </a:buClr>
              <a:buSzPct val="100000"/>
            </a:pPr>
            <a:r>
              <a:rPr lang="en-US" dirty="0"/>
              <a:t>(Pearse &amp; Connell, 2016)</a:t>
            </a:r>
          </a:p>
        </p:txBody>
      </p:sp>
    </p:spTree>
    <p:extLst>
      <p:ext uri="{BB962C8B-B14F-4D97-AF65-F5344CB8AC3E}">
        <p14:creationId xmlns:p14="http://schemas.microsoft.com/office/powerpoint/2010/main" val="1973856258"/>
      </p:ext>
    </p:extLst>
  </p:cSld>
  <p:clrMapOvr>
    <a:masterClrMapping/>
  </p:clrMapOvr>
  <mc:AlternateContent xmlns:mc="http://schemas.openxmlformats.org/markup-compatibility/2006" xmlns:p14="http://schemas.microsoft.com/office/powerpoint/2010/main">
    <mc:Choice Requires="p14">
      <p:transition spd="slow" p14:dur="2000" advTm="33737"/>
    </mc:Choice>
    <mc:Fallback xmlns="">
      <p:transition spd="slow" advTm="33737"/>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216D9FD-860F-4F5C-8D9B-CE7002071D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2" name="Title 1">
            <a:extLst>
              <a:ext uri="{FF2B5EF4-FFF2-40B4-BE49-F238E27FC236}">
                <a16:creationId xmlns:a16="http://schemas.microsoft.com/office/drawing/2014/main" id="{86CE3D63-56E0-40FA-B3D6-1F969B28C7AB}"/>
              </a:ext>
            </a:extLst>
          </p:cNvPr>
          <p:cNvSpPr>
            <a:spLocks noGrp="1"/>
          </p:cNvSpPr>
          <p:nvPr>
            <p:ph type="title"/>
          </p:nvPr>
        </p:nvSpPr>
        <p:spPr>
          <a:xfrm>
            <a:off x="882651" y="977028"/>
            <a:ext cx="3333410" cy="5237503"/>
          </a:xfrm>
        </p:spPr>
        <p:txBody>
          <a:bodyPr anchor="ctr">
            <a:normAutofit/>
          </a:bodyPr>
          <a:lstStyle/>
          <a:p>
            <a:br>
              <a:rPr lang="en-US" sz="3600" i="1" dirty="0">
                <a:effectLst/>
                <a:latin typeface="Calibri" panose="020F0502020204030204" pitchFamily="34" charset="0"/>
                <a:ea typeface="Times New Roman" panose="02020603050405020304" pitchFamily="18" charset="0"/>
              </a:rPr>
            </a:br>
            <a:br>
              <a:rPr lang="en-US" sz="3600" i="1" dirty="0">
                <a:latin typeface="Calibri" panose="020F0502020204030204" pitchFamily="34" charset="0"/>
                <a:ea typeface="Times New Roman" panose="02020603050405020304" pitchFamily="18" charset="0"/>
              </a:rPr>
            </a:br>
            <a:r>
              <a:rPr lang="en-US" sz="3600" i="1" dirty="0">
                <a:effectLst/>
                <a:latin typeface="Calibri" panose="020F0502020204030204" pitchFamily="34" charset="0"/>
                <a:ea typeface="Times New Roman" panose="02020603050405020304" pitchFamily="18" charset="0"/>
              </a:rPr>
              <a:t>Local normative climate</a:t>
            </a:r>
            <a:r>
              <a:rPr lang="en-US" sz="3600" dirty="0">
                <a:effectLst/>
                <a:latin typeface="Calibri" panose="020F0502020204030204" pitchFamily="34" charset="0"/>
                <a:ea typeface="Times New Roman" panose="02020603050405020304" pitchFamily="18" charset="0"/>
              </a:rPr>
              <a:t> </a:t>
            </a:r>
            <a:br>
              <a:rPr lang="en-US" dirty="0">
                <a:effectLst/>
                <a:latin typeface="Calibri" panose="020F0502020204030204" pitchFamily="34" charset="0"/>
                <a:ea typeface="Times New Roman" panose="02020603050405020304" pitchFamily="18" charset="0"/>
              </a:rPr>
            </a:br>
            <a:br>
              <a:rPr lang="en-US" dirty="0">
                <a:effectLst/>
                <a:latin typeface="Calibri" panose="020F0502020204030204" pitchFamily="34" charset="0"/>
                <a:ea typeface="Times New Roman" panose="02020603050405020304" pitchFamily="18" charset="0"/>
              </a:rPr>
            </a:br>
            <a:br>
              <a:rPr lang="en-US" dirty="0">
                <a:solidFill>
                  <a:schemeClr val="accent1"/>
                </a:solidFill>
              </a:rPr>
            </a:br>
            <a:br>
              <a:rPr lang="en-US" dirty="0">
                <a:effectLst/>
                <a:latin typeface="Calibri" panose="020F0502020204030204" pitchFamily="34" charset="0"/>
                <a:ea typeface="Times New Roman" panose="02020603050405020304" pitchFamily="18" charset="0"/>
              </a:rPr>
            </a:br>
            <a:r>
              <a:rPr lang="en-US" sz="1600" dirty="0">
                <a:effectLst/>
                <a:latin typeface="Calibri" panose="020F0502020204030204" pitchFamily="34" charset="0"/>
                <a:ea typeface="Times New Roman" panose="02020603050405020304" pitchFamily="18" charset="0"/>
              </a:rPr>
              <a:t> </a:t>
            </a:r>
            <a:endParaRPr lang="en-US" sz="1600" i="1" dirty="0"/>
          </a:p>
        </p:txBody>
      </p:sp>
      <p:sp>
        <p:nvSpPr>
          <p:cNvPr id="10" name="Rectangle 9">
            <a:extLst>
              <a:ext uri="{FF2B5EF4-FFF2-40B4-BE49-F238E27FC236}">
                <a16:creationId xmlns:a16="http://schemas.microsoft.com/office/drawing/2014/main" id="{8D074069-7026-466C-B495-20FB9578CF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53993" y="0"/>
            <a:ext cx="7538007" cy="6858000"/>
          </a:xfrm>
          <a:prstGeom prst="rect">
            <a:avLst/>
          </a:prstGeom>
          <a:solidFill>
            <a:schemeClr val="tx2"/>
          </a:solidFill>
          <a:ln w="6350">
            <a:noFill/>
          </a:ln>
          <a:effectLst/>
        </p:spPr>
        <p:style>
          <a:lnRef idx="2">
            <a:schemeClr val="accent1">
              <a:shade val="50000"/>
            </a:schemeClr>
          </a:lnRef>
          <a:fillRef idx="1002">
            <a:schemeClr val="dk2"/>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12" name="Rectangle 11">
            <a:extLst>
              <a:ext uri="{FF2B5EF4-FFF2-40B4-BE49-F238E27FC236}">
                <a16:creationId xmlns:a16="http://schemas.microsoft.com/office/drawing/2014/main" id="{C1685D80-4D5A-471F-9215-651424F475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53787" y="0"/>
            <a:ext cx="164592" cy="6858000"/>
          </a:xfrm>
          <a:prstGeom prst="rect">
            <a:avLst/>
          </a:prstGeom>
          <a:solidFill>
            <a:schemeClr val="accent2"/>
          </a:solidFill>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16" name="TextBox 15">
            <a:extLst>
              <a:ext uri="{FF2B5EF4-FFF2-40B4-BE49-F238E27FC236}">
                <a16:creationId xmlns:a16="http://schemas.microsoft.com/office/drawing/2014/main" id="{E3AA8572-13B5-4BEB-AE93-4ED605B5A65E}"/>
              </a:ext>
            </a:extLst>
          </p:cNvPr>
          <p:cNvSpPr txBox="1"/>
          <p:nvPr/>
        </p:nvSpPr>
        <p:spPr>
          <a:xfrm>
            <a:off x="5453366" y="3304575"/>
            <a:ext cx="6103344" cy="830997"/>
          </a:xfrm>
          <a:prstGeom prst="rect">
            <a:avLst/>
          </a:prstGeom>
          <a:noFill/>
        </p:spPr>
        <p:txBody>
          <a:bodyPr wrap="square">
            <a:spAutoFit/>
          </a:bodyPr>
          <a:lstStyle/>
          <a:p>
            <a:r>
              <a:rPr lang="en-US" sz="2400" dirty="0">
                <a:solidFill>
                  <a:schemeClr val="bg1"/>
                </a:solidFill>
              </a:rPr>
              <a:t>“The prevailing set of gender norms in a community.”</a:t>
            </a:r>
          </a:p>
        </p:txBody>
      </p:sp>
      <p:sp>
        <p:nvSpPr>
          <p:cNvPr id="17" name="Oval 16">
            <a:extLst>
              <a:ext uri="{FF2B5EF4-FFF2-40B4-BE49-F238E27FC236}">
                <a16:creationId xmlns:a16="http://schemas.microsoft.com/office/drawing/2014/main" id="{80851427-4C23-48E8-8B98-0FFFDB16DAF3}"/>
              </a:ext>
            </a:extLst>
          </p:cNvPr>
          <p:cNvSpPr/>
          <p:nvPr/>
        </p:nvSpPr>
        <p:spPr>
          <a:xfrm rot="21003742">
            <a:off x="5266531" y="1243023"/>
            <a:ext cx="2107092" cy="1121910"/>
          </a:xfrm>
          <a:prstGeom prst="ellipse">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prevailing?</a:t>
            </a:r>
          </a:p>
        </p:txBody>
      </p:sp>
      <p:sp>
        <p:nvSpPr>
          <p:cNvPr id="19" name="Oval 18">
            <a:extLst>
              <a:ext uri="{FF2B5EF4-FFF2-40B4-BE49-F238E27FC236}">
                <a16:creationId xmlns:a16="http://schemas.microsoft.com/office/drawing/2014/main" id="{7620997F-BC2E-4F8E-ACB7-6DE58AED5A69}"/>
              </a:ext>
            </a:extLst>
          </p:cNvPr>
          <p:cNvSpPr/>
          <p:nvPr/>
        </p:nvSpPr>
        <p:spPr>
          <a:xfrm rot="858212">
            <a:off x="7822632" y="1801713"/>
            <a:ext cx="2094429" cy="1126439"/>
          </a:xfrm>
          <a:prstGeom prst="ellipse">
            <a:avLst/>
          </a:prstGeom>
          <a:gradFill flip="none" rotWithShape="1">
            <a:gsLst>
              <a:gs pos="0">
                <a:schemeClr val="accent3">
                  <a:lumMod val="89000"/>
                </a:schemeClr>
              </a:gs>
              <a:gs pos="23000">
                <a:schemeClr val="accent3">
                  <a:lumMod val="89000"/>
                </a:schemeClr>
              </a:gs>
              <a:gs pos="69000">
                <a:schemeClr val="accent3">
                  <a:lumMod val="75000"/>
                </a:schemeClr>
              </a:gs>
              <a:gs pos="97000">
                <a:schemeClr val="accent3">
                  <a:lumMod val="7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set of norms?</a:t>
            </a:r>
          </a:p>
        </p:txBody>
      </p:sp>
      <p:sp>
        <p:nvSpPr>
          <p:cNvPr id="18" name="Oval 17">
            <a:extLst>
              <a:ext uri="{FF2B5EF4-FFF2-40B4-BE49-F238E27FC236}">
                <a16:creationId xmlns:a16="http://schemas.microsoft.com/office/drawing/2014/main" id="{AA163E57-D0B5-440B-8941-19542F54A607}"/>
              </a:ext>
            </a:extLst>
          </p:cNvPr>
          <p:cNvSpPr/>
          <p:nvPr/>
        </p:nvSpPr>
        <p:spPr>
          <a:xfrm rot="20735745">
            <a:off x="6706717" y="4771403"/>
            <a:ext cx="2150664" cy="1052299"/>
          </a:xfrm>
          <a:prstGeom prst="ellipse">
            <a:avLst/>
          </a:prstGeom>
          <a:gradFill flip="none" rotWithShape="1">
            <a:gsLst>
              <a:gs pos="0">
                <a:schemeClr val="accent6">
                  <a:lumMod val="40000"/>
                  <a:lumOff val="60000"/>
                </a:schemeClr>
              </a:gs>
              <a:gs pos="46000">
                <a:schemeClr val="accent6">
                  <a:lumMod val="95000"/>
                  <a:lumOff val="5000"/>
                </a:schemeClr>
              </a:gs>
              <a:gs pos="100000">
                <a:schemeClr val="accent6">
                  <a:lumMod val="60000"/>
                </a:schemeClr>
              </a:gs>
            </a:gsLst>
            <a:path path="circle">
              <a:fillToRect l="50000" t="130000" r="50000" b="-3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in a community?</a:t>
            </a:r>
          </a:p>
        </p:txBody>
      </p:sp>
    </p:spTree>
    <p:custDataLst>
      <p:tags r:id="rId1"/>
    </p:custDataLst>
    <p:extLst>
      <p:ext uri="{BB962C8B-B14F-4D97-AF65-F5344CB8AC3E}">
        <p14:creationId xmlns:p14="http://schemas.microsoft.com/office/powerpoint/2010/main" val="3570173489"/>
      </p:ext>
    </p:extLst>
  </p:cSld>
  <p:clrMapOvr>
    <a:masterClrMapping/>
  </p:clrMapOvr>
  <mc:AlternateContent xmlns:mc="http://schemas.openxmlformats.org/markup-compatibility/2006" xmlns:p14="http://schemas.microsoft.com/office/powerpoint/2010/main">
    <mc:Choice Requires="p14">
      <p:transition spd="slow" p14:dur="2000" advTm="35142"/>
    </mc:Choice>
    <mc:Fallback xmlns="">
      <p:transition spd="slow" advTm="35142"/>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randombar(horizontal)">
                                      <p:cBhvr>
                                        <p:cTn id="1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animBg="1"/>
      <p:bldP spid="18"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52C4B279-9F74-4C01-BC74-524E63FD547C}"/>
              </a:ext>
            </a:extLst>
          </p:cNvPr>
          <p:cNvSpPr txBox="1"/>
          <p:nvPr/>
        </p:nvSpPr>
        <p:spPr>
          <a:xfrm>
            <a:off x="3536414" y="1277347"/>
            <a:ext cx="7744858" cy="1146364"/>
          </a:xfrm>
          <a:prstGeom prst="rect">
            <a:avLst/>
          </a:prstGeom>
          <a:noFill/>
        </p:spPr>
        <p:txBody>
          <a:bodyPr wrap="square" rtlCol="0">
            <a:spAutoFit/>
          </a:bodyPr>
          <a:lstStyle/>
          <a:p>
            <a:endParaRPr lang="en-US" dirty="0"/>
          </a:p>
        </p:txBody>
      </p:sp>
      <p:graphicFrame>
        <p:nvGraphicFramePr>
          <p:cNvPr id="9" name="Table 9">
            <a:extLst>
              <a:ext uri="{FF2B5EF4-FFF2-40B4-BE49-F238E27FC236}">
                <a16:creationId xmlns:a16="http://schemas.microsoft.com/office/drawing/2014/main" id="{21D0157A-0B57-4874-AA68-9D873B141BBC}"/>
              </a:ext>
            </a:extLst>
          </p:cNvPr>
          <p:cNvGraphicFramePr>
            <a:graphicFrameLocks noGrp="1"/>
          </p:cNvGraphicFramePr>
          <p:nvPr>
            <p:extLst>
              <p:ext uri="{D42A27DB-BD31-4B8C-83A1-F6EECF244321}">
                <p14:modId xmlns:p14="http://schemas.microsoft.com/office/powerpoint/2010/main" val="3484546654"/>
              </p:ext>
            </p:extLst>
          </p:nvPr>
        </p:nvGraphicFramePr>
        <p:xfrm>
          <a:off x="152398" y="1407624"/>
          <a:ext cx="11887201" cy="1889760"/>
        </p:xfrm>
        <a:graphic>
          <a:graphicData uri="http://schemas.openxmlformats.org/drawingml/2006/table">
            <a:tbl>
              <a:tblPr firstRow="1" bandRow="1">
                <a:tableStyleId>{5C22544A-7EE6-4342-B048-85BDC9FD1C3A}</a:tableStyleId>
              </a:tblPr>
              <a:tblGrid>
                <a:gridCol w="2534982">
                  <a:extLst>
                    <a:ext uri="{9D8B030D-6E8A-4147-A177-3AD203B41FA5}">
                      <a16:colId xmlns:a16="http://schemas.microsoft.com/office/drawing/2014/main" val="774203254"/>
                    </a:ext>
                  </a:extLst>
                </a:gridCol>
                <a:gridCol w="3125760">
                  <a:extLst>
                    <a:ext uri="{9D8B030D-6E8A-4147-A177-3AD203B41FA5}">
                      <a16:colId xmlns:a16="http://schemas.microsoft.com/office/drawing/2014/main" val="2502262941"/>
                    </a:ext>
                  </a:extLst>
                </a:gridCol>
                <a:gridCol w="6226459">
                  <a:extLst>
                    <a:ext uri="{9D8B030D-6E8A-4147-A177-3AD203B41FA5}">
                      <a16:colId xmlns:a16="http://schemas.microsoft.com/office/drawing/2014/main" val="3713441317"/>
                    </a:ext>
                  </a:extLst>
                </a:gridCol>
              </a:tblGrid>
              <a:tr h="231906">
                <a:tc>
                  <a:txBody>
                    <a:bodyPr/>
                    <a:lstStyle/>
                    <a:p>
                      <a:pPr algn="l"/>
                      <a:r>
                        <a:rPr lang="en-US" dirty="0"/>
                        <a:t>LNC element</a:t>
                      </a:r>
                    </a:p>
                  </a:txBody>
                  <a:tcPr/>
                </a:tc>
                <a:tc>
                  <a:txBody>
                    <a:bodyPr/>
                    <a:lstStyle/>
                    <a:p>
                      <a:pPr algn="l"/>
                      <a:r>
                        <a:rPr lang="en-US" dirty="0"/>
                        <a:t>Underlying theory</a:t>
                      </a:r>
                    </a:p>
                  </a:txBody>
                  <a:tcPr/>
                </a:tc>
                <a:tc>
                  <a:txBody>
                    <a:bodyPr/>
                    <a:lstStyle/>
                    <a:p>
                      <a:pPr algn="l"/>
                      <a:r>
                        <a:rPr lang="en-US" dirty="0"/>
                        <a:t>Why important for LNCs’ analytic leverage?</a:t>
                      </a:r>
                    </a:p>
                  </a:txBody>
                  <a:tcPr/>
                </a:tc>
                <a:extLst>
                  <a:ext uri="{0D108BD9-81ED-4DB2-BD59-A6C34878D82A}">
                    <a16:rowId xmlns:a16="http://schemas.microsoft.com/office/drawing/2014/main" val="3278282927"/>
                  </a:ext>
                </a:extLst>
              </a:tr>
              <a:tr h="707864">
                <a:tc>
                  <a:txBody>
                    <a:bodyPr/>
                    <a:lstStyle/>
                    <a:p>
                      <a:pPr algn="l"/>
                      <a:endParaRPr lang="en-US" dirty="0"/>
                    </a:p>
                    <a:p>
                      <a:pPr algn="l"/>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Gender norms “move in multiple directions”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2000" dirty="0">
                        <a:solidFill>
                          <a:schemeClr val="tx1"/>
                        </a:solidFil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dirty="0"/>
                        <a:t>Pearse &amp; Connell, 2016</a:t>
                      </a:r>
                    </a:p>
                    <a:p>
                      <a:pPr algn="l"/>
                      <a:endParaRPr lang="en-US" sz="160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t>Taking stock of norms provides a powerful interpretive lens on agency (Kabeer, 1999) while accounting for the fluidity of norms.</a:t>
                      </a:r>
                    </a:p>
                  </a:txBody>
                  <a:tcPr/>
                </a:tc>
                <a:extLst>
                  <a:ext uri="{0D108BD9-81ED-4DB2-BD59-A6C34878D82A}">
                    <a16:rowId xmlns:a16="http://schemas.microsoft.com/office/drawing/2014/main" val="2404862324"/>
                  </a:ext>
                </a:extLst>
              </a:tr>
            </a:tbl>
          </a:graphicData>
        </a:graphic>
      </p:graphicFrame>
      <p:sp>
        <p:nvSpPr>
          <p:cNvPr id="20" name="Oval 19">
            <a:extLst>
              <a:ext uri="{FF2B5EF4-FFF2-40B4-BE49-F238E27FC236}">
                <a16:creationId xmlns:a16="http://schemas.microsoft.com/office/drawing/2014/main" id="{97C067DC-7AA5-4A44-811E-A810C1CB9AEC}"/>
              </a:ext>
            </a:extLst>
          </p:cNvPr>
          <p:cNvSpPr/>
          <p:nvPr/>
        </p:nvSpPr>
        <p:spPr>
          <a:xfrm rot="20507432">
            <a:off x="550088" y="1936037"/>
            <a:ext cx="1914927" cy="1089427"/>
          </a:xfrm>
          <a:prstGeom prst="ellipse">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prevailing</a:t>
            </a:r>
          </a:p>
        </p:txBody>
      </p:sp>
      <p:sp>
        <p:nvSpPr>
          <p:cNvPr id="23" name="Rectangle 22">
            <a:extLst>
              <a:ext uri="{FF2B5EF4-FFF2-40B4-BE49-F238E27FC236}">
                <a16:creationId xmlns:a16="http://schemas.microsoft.com/office/drawing/2014/main" id="{082A8009-995C-4B62-8C6A-2A3203F931D6}"/>
              </a:ext>
            </a:extLst>
          </p:cNvPr>
          <p:cNvSpPr/>
          <p:nvPr/>
        </p:nvSpPr>
        <p:spPr>
          <a:xfrm>
            <a:off x="152398" y="493224"/>
            <a:ext cx="11887201"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Theory underpinning LNC</a:t>
            </a:r>
          </a:p>
        </p:txBody>
      </p:sp>
      <p:sp>
        <p:nvSpPr>
          <p:cNvPr id="8" name="TextBox 7">
            <a:extLst>
              <a:ext uri="{FF2B5EF4-FFF2-40B4-BE49-F238E27FC236}">
                <a16:creationId xmlns:a16="http://schemas.microsoft.com/office/drawing/2014/main" id="{005D0661-A07F-4A9D-BB8E-DE3F392F6F04}"/>
              </a:ext>
            </a:extLst>
          </p:cNvPr>
          <p:cNvSpPr txBox="1"/>
          <p:nvPr/>
        </p:nvSpPr>
        <p:spPr>
          <a:xfrm>
            <a:off x="427818" y="3969425"/>
            <a:ext cx="8870415" cy="2554545"/>
          </a:xfrm>
          <a:prstGeom prst="rect">
            <a:avLst/>
          </a:prstGeom>
          <a:noFill/>
        </p:spPr>
        <p:txBody>
          <a:bodyPr wrap="square">
            <a:spAutoFit/>
          </a:bodyPr>
          <a:lstStyle/>
          <a:p>
            <a:pPr marL="285750" indent="-285750">
              <a:buFont typeface="Arial" panose="020B0604020202020204" pitchFamily="34" charset="0"/>
              <a:buChar char="•"/>
            </a:pPr>
            <a:r>
              <a:rPr lang="en-US" sz="2000" dirty="0"/>
              <a:t>Everyday processes of </a:t>
            </a:r>
            <a:r>
              <a:rPr lang="en-US" sz="2000" b="1" i="1" dirty="0">
                <a:solidFill>
                  <a:schemeClr val="accent1">
                    <a:lumMod val="75000"/>
                  </a:schemeClr>
                </a:solidFill>
              </a:rPr>
              <a:t>normative relaxation</a:t>
            </a:r>
          </a:p>
          <a:p>
            <a:pPr marL="742950" lvl="1" indent="-285750">
              <a:buFont typeface="Arial" panose="020B0604020202020204" pitchFamily="34" charset="0"/>
              <a:buChar char="•"/>
            </a:pPr>
            <a:r>
              <a:rPr lang="en-US" sz="2000" dirty="0"/>
              <a:t>Gender norms are both valued yet </a:t>
            </a:r>
            <a:r>
              <a:rPr lang="en-US" sz="2000" i="1" dirty="0">
                <a:solidFill>
                  <a:schemeClr val="accent1">
                    <a:lumMod val="75000"/>
                  </a:schemeClr>
                </a:solidFill>
              </a:rPr>
              <a:t>contested</a:t>
            </a:r>
            <a:r>
              <a:rPr lang="en-US" sz="2000" dirty="0"/>
              <a:t>.  And sometimes impossible to comply with.  </a:t>
            </a:r>
          </a:p>
          <a:p>
            <a:pPr marL="742950" lvl="1" indent="-285750">
              <a:buFont typeface="Arial" panose="020B0604020202020204" pitchFamily="34" charset="0"/>
              <a:buChar char="•"/>
            </a:pPr>
            <a:r>
              <a:rPr lang="en-US" sz="2000" dirty="0"/>
              <a:t>Women and men alternately uphold -- </a:t>
            </a:r>
            <a:r>
              <a:rPr lang="en-US" sz="2000" i="1" dirty="0">
                <a:solidFill>
                  <a:schemeClr val="accent1">
                    <a:lumMod val="75000"/>
                  </a:schemeClr>
                </a:solidFill>
              </a:rPr>
              <a:t>and negotiate </a:t>
            </a:r>
            <a:r>
              <a:rPr lang="en-US" sz="2000" dirty="0"/>
              <a:t>-- these confining, mundane rules.</a:t>
            </a:r>
          </a:p>
          <a:p>
            <a:pPr marL="742950" lvl="1" indent="-285750">
              <a:buFont typeface="Arial" panose="020B0604020202020204" pitchFamily="34" charset="0"/>
              <a:buChar char="•"/>
            </a:pPr>
            <a:r>
              <a:rPr lang="en-US" sz="2000" dirty="0"/>
              <a:t>We do this by engaging either the common – </a:t>
            </a:r>
            <a:r>
              <a:rPr lang="en-US" sz="2000" i="1" dirty="0">
                <a:solidFill>
                  <a:schemeClr val="accent1">
                    <a:lumMod val="75000"/>
                  </a:schemeClr>
                </a:solidFill>
              </a:rPr>
              <a:t>or less common </a:t>
            </a:r>
            <a:r>
              <a:rPr lang="en-US" sz="2000" dirty="0"/>
              <a:t>– interpretations, meanings, or performances of a norm.</a:t>
            </a:r>
          </a:p>
          <a:p>
            <a:pPr lvl="1"/>
            <a:endParaRPr lang="en-US" sz="2000" dirty="0"/>
          </a:p>
        </p:txBody>
      </p:sp>
    </p:spTree>
    <p:extLst>
      <p:ext uri="{BB962C8B-B14F-4D97-AF65-F5344CB8AC3E}">
        <p14:creationId xmlns:p14="http://schemas.microsoft.com/office/powerpoint/2010/main" val="289896534"/>
      </p:ext>
    </p:extLst>
  </p:cSld>
  <p:clrMapOvr>
    <a:masterClrMapping/>
  </p:clrMapOvr>
  <mc:AlternateContent xmlns:mc="http://schemas.openxmlformats.org/markup-compatibility/2006" xmlns:p14="http://schemas.microsoft.com/office/powerpoint/2010/main">
    <mc:Choice Requires="p14">
      <p:transition spd="slow" p14:dur="2000" advTm="27918"/>
    </mc:Choice>
    <mc:Fallback xmlns="">
      <p:transition spd="slow" advTm="27918"/>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23522FE7-5A29-4EF6-B1EF-2CA55748A7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14" name="Picture 13">
            <a:extLst>
              <a:ext uri="{FF2B5EF4-FFF2-40B4-BE49-F238E27FC236}">
                <a16:creationId xmlns:a16="http://schemas.microsoft.com/office/drawing/2014/main" id="{C2192E09-EBC7-416C-B887-DFF915D7F43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6" name="Straight Connector 15">
            <a:extLst>
              <a:ext uri="{FF2B5EF4-FFF2-40B4-BE49-F238E27FC236}">
                <a16:creationId xmlns:a16="http://schemas.microsoft.com/office/drawing/2014/main" id="{2924498D-E084-44BE-A196-CFCE3556435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14C12901-9FCC-461E-A64A-89B4791235E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 useBgFill="1">
        <p:nvSpPr>
          <p:cNvPr id="20" name="Rectangle 19">
            <a:extLst>
              <a:ext uri="{FF2B5EF4-FFF2-40B4-BE49-F238E27FC236}">
                <a16:creationId xmlns:a16="http://schemas.microsoft.com/office/drawing/2014/main" id="{F63C748C-967B-4A7B-A90F-3EDD0F485A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C0143637-4934-44E4-B909-BAF1E7B279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29873" y="-2"/>
            <a:ext cx="4062127"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ectangle 6"/>
          <p:cNvSpPr/>
          <p:nvPr/>
        </p:nvSpPr>
        <p:spPr>
          <a:xfrm>
            <a:off x="1130582" y="1574353"/>
            <a:ext cx="5959466" cy="4776730"/>
          </a:xfrm>
          <a:prstGeom prst="rect">
            <a:avLst/>
          </a:prstGeom>
        </p:spPr>
        <p:txBody>
          <a:bodyPr vert="horz" lIns="91440" tIns="45720" rIns="91440" bIns="45720" rtlCol="0" anchor="t">
            <a:normAutofit/>
          </a:bodyPr>
          <a:lstStyle/>
          <a:p>
            <a:pPr marL="0" marR="0">
              <a:spcBef>
                <a:spcPts val="0"/>
              </a:spcBef>
              <a:spcAft>
                <a:spcPts val="1000"/>
              </a:spcAft>
            </a:pPr>
            <a:r>
              <a:rPr lang="en-GB" sz="2000" i="1" dirty="0">
                <a:effectLst/>
                <a:ea typeface="Calibri" panose="020F0502020204030204" pitchFamily="34" charset="0"/>
                <a:cs typeface="Arial" panose="020B0604020202020204" pitchFamily="34" charset="0"/>
              </a:rPr>
              <a:t>‘Girls don’t go to the fields’.</a:t>
            </a:r>
          </a:p>
          <a:p>
            <a:pPr>
              <a:spcAft>
                <a:spcPts val="1000"/>
              </a:spcAft>
            </a:pPr>
            <a:r>
              <a:rPr lang="en-GB" sz="2000" i="1" dirty="0">
                <a:ea typeface="Calibri" panose="020F0502020204030204" pitchFamily="34" charset="0"/>
                <a:cs typeface="Arial" panose="020B0604020202020204" pitchFamily="34" charset="0"/>
              </a:rPr>
              <a:t> ‘Girls pick the cotton, cut crops, weeds, learn to give fertilizer, sow wheat.  All of this work is learned at an early age’. </a:t>
            </a:r>
          </a:p>
          <a:p>
            <a:pPr>
              <a:spcAft>
                <a:spcPts val="1000"/>
              </a:spcAft>
            </a:pPr>
            <a:endParaRPr lang="en-GB" sz="2000" i="1" dirty="0">
              <a:ea typeface="Calibri" panose="020F0502020204030204" pitchFamily="34" charset="0"/>
              <a:cs typeface="Arial" panose="020B0604020202020204" pitchFamily="34" charset="0"/>
            </a:endParaRPr>
          </a:p>
          <a:p>
            <a:pPr marL="0" marR="0" algn="r">
              <a:spcBef>
                <a:spcPts val="0"/>
              </a:spcBef>
              <a:spcAft>
                <a:spcPts val="1000"/>
              </a:spcAft>
            </a:pPr>
            <a:r>
              <a:rPr lang="en-GB" dirty="0">
                <a:ea typeface="Calibri" panose="020F0502020204030204" pitchFamily="34" charset="0"/>
                <a:cs typeface="Arial" panose="020B0604020202020204" pitchFamily="34" charset="0"/>
              </a:rPr>
              <a:t>(Young women’s focus group, </a:t>
            </a:r>
            <a:r>
              <a:rPr lang="en-GB" dirty="0" err="1">
                <a:ea typeface="Calibri" panose="020F0502020204030204" pitchFamily="34" charset="0"/>
                <a:cs typeface="Arial" panose="020B0604020202020204" pitchFamily="34" charset="0"/>
              </a:rPr>
              <a:t>Rechak</a:t>
            </a:r>
            <a:r>
              <a:rPr lang="en-GB" dirty="0">
                <a:ea typeface="Calibri" panose="020F0502020204030204" pitchFamily="34" charset="0"/>
                <a:cs typeface="Arial" panose="020B0604020202020204" pitchFamily="34" charset="0"/>
              </a:rPr>
              <a:t> village of Sindh Province, Pakistan)</a:t>
            </a:r>
          </a:p>
        </p:txBody>
      </p:sp>
      <p:sp>
        <p:nvSpPr>
          <p:cNvPr id="10" name="TextBox 9">
            <a:extLst>
              <a:ext uri="{FF2B5EF4-FFF2-40B4-BE49-F238E27FC236}">
                <a16:creationId xmlns:a16="http://schemas.microsoft.com/office/drawing/2014/main" id="{7C74CC6B-8E9C-42C4-9ED8-653BF7B983CA}"/>
              </a:ext>
            </a:extLst>
          </p:cNvPr>
          <p:cNvSpPr txBox="1"/>
          <p:nvPr/>
        </p:nvSpPr>
        <p:spPr>
          <a:xfrm>
            <a:off x="8307327" y="2334749"/>
            <a:ext cx="3547432" cy="3853106"/>
          </a:xfrm>
          <a:prstGeom prst="rect">
            <a:avLst/>
          </a:prstGeom>
          <a:noFill/>
        </p:spPr>
        <p:txBody>
          <a:bodyPr wrap="square">
            <a:spAutoFit/>
          </a:bodyPr>
          <a:lstStyle/>
          <a:p>
            <a:pPr defTabSz="914400">
              <a:lnSpc>
                <a:spcPct val="110000"/>
              </a:lnSpc>
              <a:spcAft>
                <a:spcPts val="600"/>
              </a:spcAft>
              <a:buClr>
                <a:schemeClr val="accent1"/>
              </a:buClr>
              <a:buSzPct val="100000"/>
            </a:pPr>
            <a:r>
              <a:rPr lang="en-US" sz="2000" i="1" dirty="0">
                <a:solidFill>
                  <a:schemeClr val="bg1"/>
                </a:solidFill>
              </a:rPr>
              <a:t>Everyday processes of normative relaxation may express as contradictory or confusing evidence.</a:t>
            </a:r>
          </a:p>
          <a:p>
            <a:pPr defTabSz="914400">
              <a:lnSpc>
                <a:spcPct val="110000"/>
              </a:lnSpc>
              <a:spcAft>
                <a:spcPts val="600"/>
              </a:spcAft>
              <a:buClr>
                <a:schemeClr val="accent1"/>
              </a:buClr>
              <a:buSzPct val="100000"/>
            </a:pPr>
            <a:endParaRPr lang="en-US" sz="2000" i="1" dirty="0">
              <a:solidFill>
                <a:schemeClr val="bg1"/>
              </a:solidFill>
            </a:endParaRPr>
          </a:p>
          <a:p>
            <a:pPr defTabSz="914400">
              <a:lnSpc>
                <a:spcPct val="110000"/>
              </a:lnSpc>
              <a:spcAft>
                <a:spcPts val="600"/>
              </a:spcAft>
              <a:buClr>
                <a:schemeClr val="accent1"/>
              </a:buClr>
              <a:buSzPct val="100000"/>
            </a:pPr>
            <a:endParaRPr lang="en-US" sz="2000" i="1" dirty="0">
              <a:solidFill>
                <a:schemeClr val="bg1"/>
              </a:solidFill>
            </a:endParaRPr>
          </a:p>
          <a:p>
            <a:pPr defTabSz="914400">
              <a:lnSpc>
                <a:spcPct val="110000"/>
              </a:lnSpc>
              <a:spcAft>
                <a:spcPts val="600"/>
              </a:spcAft>
              <a:buClr>
                <a:schemeClr val="accent1"/>
              </a:buClr>
              <a:buSzPct val="100000"/>
            </a:pPr>
            <a:endParaRPr lang="en-US" sz="2000" i="1" dirty="0">
              <a:solidFill>
                <a:schemeClr val="bg1"/>
              </a:solidFill>
            </a:endParaRPr>
          </a:p>
          <a:p>
            <a:pPr defTabSz="914400">
              <a:lnSpc>
                <a:spcPct val="110000"/>
              </a:lnSpc>
              <a:spcAft>
                <a:spcPts val="600"/>
              </a:spcAft>
              <a:buClr>
                <a:schemeClr val="accent1"/>
              </a:buClr>
              <a:buSzPct val="100000"/>
            </a:pPr>
            <a:r>
              <a:rPr lang="en-US" sz="2000" i="1" dirty="0">
                <a:solidFill>
                  <a:schemeClr val="bg1"/>
                </a:solidFill>
              </a:rPr>
              <a:t> </a:t>
            </a:r>
          </a:p>
          <a:p>
            <a:pPr defTabSz="914400">
              <a:lnSpc>
                <a:spcPct val="110000"/>
              </a:lnSpc>
              <a:spcAft>
                <a:spcPts val="600"/>
              </a:spcAft>
              <a:buClr>
                <a:schemeClr val="accent1"/>
              </a:buClr>
              <a:buSzPct val="100000"/>
            </a:pPr>
            <a:endParaRPr lang="en-US" sz="2000" i="1" dirty="0">
              <a:solidFill>
                <a:schemeClr val="bg1"/>
              </a:solidFill>
            </a:endParaRPr>
          </a:p>
          <a:p>
            <a:pPr indent="-228600" defTabSz="914400">
              <a:lnSpc>
                <a:spcPct val="110000"/>
              </a:lnSpc>
              <a:spcAft>
                <a:spcPts val="600"/>
              </a:spcAft>
              <a:buClr>
                <a:schemeClr val="accent1"/>
              </a:buClr>
              <a:buSzPct val="100000"/>
              <a:buFont typeface="Arial" panose="020B0604020202020204" pitchFamily="34" charset="0"/>
              <a:buChar char="•"/>
            </a:pPr>
            <a:endParaRPr lang="en-US" sz="1600" i="1" dirty="0"/>
          </a:p>
        </p:txBody>
      </p:sp>
    </p:spTree>
    <p:extLst>
      <p:ext uri="{BB962C8B-B14F-4D97-AF65-F5344CB8AC3E}">
        <p14:creationId xmlns:p14="http://schemas.microsoft.com/office/powerpoint/2010/main" val="2151624340"/>
      </p:ext>
    </p:extLst>
  </p:cSld>
  <p:clrMapOvr>
    <a:masterClrMapping/>
  </p:clrMapOvr>
  <mc:AlternateContent xmlns:mc="http://schemas.openxmlformats.org/markup-compatibility/2006" xmlns:p14="http://schemas.microsoft.com/office/powerpoint/2010/main">
    <mc:Choice Requires="p14">
      <p:transition spd="slow" p14:dur="2000" advTm="31614"/>
    </mc:Choice>
    <mc:Fallback xmlns="">
      <p:transition spd="slow" advTm="31614"/>
    </mc:Fallback>
  </mc:AlternateContent>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52C4B279-9F74-4C01-BC74-524E63FD547C}"/>
              </a:ext>
            </a:extLst>
          </p:cNvPr>
          <p:cNvSpPr txBox="1"/>
          <p:nvPr/>
        </p:nvSpPr>
        <p:spPr>
          <a:xfrm>
            <a:off x="3536414" y="1277347"/>
            <a:ext cx="7744858" cy="1146364"/>
          </a:xfrm>
          <a:prstGeom prst="rect">
            <a:avLst/>
          </a:prstGeom>
          <a:noFill/>
        </p:spPr>
        <p:txBody>
          <a:bodyPr wrap="square" rtlCol="0">
            <a:spAutoFit/>
          </a:bodyPr>
          <a:lstStyle/>
          <a:p>
            <a:endParaRPr lang="en-US" dirty="0"/>
          </a:p>
        </p:txBody>
      </p:sp>
      <p:graphicFrame>
        <p:nvGraphicFramePr>
          <p:cNvPr id="9" name="Table 9">
            <a:extLst>
              <a:ext uri="{FF2B5EF4-FFF2-40B4-BE49-F238E27FC236}">
                <a16:creationId xmlns:a16="http://schemas.microsoft.com/office/drawing/2014/main" id="{21D0157A-0B57-4874-AA68-9D873B141BBC}"/>
              </a:ext>
            </a:extLst>
          </p:cNvPr>
          <p:cNvGraphicFramePr>
            <a:graphicFrameLocks noGrp="1"/>
          </p:cNvGraphicFramePr>
          <p:nvPr>
            <p:extLst>
              <p:ext uri="{D42A27DB-BD31-4B8C-83A1-F6EECF244321}">
                <p14:modId xmlns:p14="http://schemas.microsoft.com/office/powerpoint/2010/main" val="4196037624"/>
              </p:ext>
            </p:extLst>
          </p:nvPr>
        </p:nvGraphicFramePr>
        <p:xfrm>
          <a:off x="313695" y="1288313"/>
          <a:ext cx="11590315" cy="2200793"/>
        </p:xfrm>
        <a:graphic>
          <a:graphicData uri="http://schemas.openxmlformats.org/drawingml/2006/table">
            <a:tbl>
              <a:tblPr firstRow="1" bandRow="1">
                <a:tableStyleId>{5C22544A-7EE6-4342-B048-85BDC9FD1C3A}</a:tableStyleId>
              </a:tblPr>
              <a:tblGrid>
                <a:gridCol w="2401703">
                  <a:extLst>
                    <a:ext uri="{9D8B030D-6E8A-4147-A177-3AD203B41FA5}">
                      <a16:colId xmlns:a16="http://schemas.microsoft.com/office/drawing/2014/main" val="774203254"/>
                    </a:ext>
                  </a:extLst>
                </a:gridCol>
                <a:gridCol w="4091105">
                  <a:extLst>
                    <a:ext uri="{9D8B030D-6E8A-4147-A177-3AD203B41FA5}">
                      <a16:colId xmlns:a16="http://schemas.microsoft.com/office/drawing/2014/main" val="455138901"/>
                    </a:ext>
                  </a:extLst>
                </a:gridCol>
                <a:gridCol w="5097507">
                  <a:extLst>
                    <a:ext uri="{9D8B030D-6E8A-4147-A177-3AD203B41FA5}">
                      <a16:colId xmlns:a16="http://schemas.microsoft.com/office/drawing/2014/main" val="3713441317"/>
                    </a:ext>
                  </a:extLst>
                </a:gridCol>
              </a:tblGrid>
              <a:tr h="585353">
                <a:tc>
                  <a:txBody>
                    <a:bodyPr/>
                    <a:lstStyle/>
                    <a:p>
                      <a:r>
                        <a:rPr lang="en-US" dirty="0"/>
                        <a:t>LNC element</a:t>
                      </a:r>
                    </a:p>
                  </a:txBody>
                  <a:tcPr/>
                </a:tc>
                <a:tc>
                  <a:txBody>
                    <a:bodyPr/>
                    <a:lstStyle/>
                    <a:p>
                      <a:r>
                        <a:rPr lang="en-US" dirty="0"/>
                        <a:t>Underlying theory</a:t>
                      </a:r>
                    </a:p>
                  </a:txBody>
                  <a:tcPr/>
                </a:tc>
                <a:tc>
                  <a:txBody>
                    <a:bodyPr/>
                    <a:lstStyle/>
                    <a:p>
                      <a:r>
                        <a:rPr lang="en-US" dirty="0"/>
                        <a:t>Why important for LNCs’ analytic leverage?</a:t>
                      </a:r>
                    </a:p>
                  </a:txBody>
                  <a:tcPr/>
                </a:tc>
                <a:extLst>
                  <a:ext uri="{0D108BD9-81ED-4DB2-BD59-A6C34878D82A}">
                    <a16:rowId xmlns:a16="http://schemas.microsoft.com/office/drawing/2014/main" val="3278282927"/>
                  </a:ext>
                </a:extLst>
              </a:tr>
              <a:tr h="1257859">
                <a:tc>
                  <a:txBody>
                    <a:bodyPr/>
                    <a:lstStyle/>
                    <a:p>
                      <a:endParaRPr lang="en-US" dirty="0"/>
                    </a:p>
                  </a:txBody>
                  <a:tcPr/>
                </a:tc>
                <a:tc>
                  <a:txBody>
                    <a:bodyPr/>
                    <a:lstStyle/>
                    <a:p>
                      <a:pPr marL="0" indent="0">
                        <a:buFont typeface="Arial" panose="020B0604020202020204" pitchFamily="34" charset="0"/>
                        <a:buNone/>
                      </a:pPr>
                      <a:r>
                        <a:rPr lang="en-US" sz="2000" dirty="0"/>
                        <a:t>Gender norms are diverse and interact</a:t>
                      </a:r>
                      <a:endParaRPr lang="en-US" sz="1600" dirty="0"/>
                    </a:p>
                    <a:p>
                      <a:pPr marL="0" indent="0">
                        <a:buFont typeface="Arial" panose="020B0604020202020204" pitchFamily="34" charset="0"/>
                        <a:buNone/>
                      </a:pPr>
                      <a:endParaRPr lang="en-US" sz="2000" dirty="0"/>
                    </a:p>
                    <a:p>
                      <a:pPr marL="285750" indent="-285750">
                        <a:buFont typeface="Arial" panose="020B0604020202020204" pitchFamily="34" charset="0"/>
                        <a:buChar char="•"/>
                      </a:pPr>
                      <a:r>
                        <a:rPr lang="en-US" sz="1800" dirty="0"/>
                        <a:t>Nitya Rao, 2014, 2017</a:t>
                      </a:r>
                    </a:p>
                  </a:txBody>
                  <a:tcPr/>
                </a:tc>
                <a:tc>
                  <a:txBody>
                    <a:bodyPr/>
                    <a:lstStyle/>
                    <a:p>
                      <a:r>
                        <a:rPr lang="en-US" sz="2000" dirty="0"/>
                        <a:t>Evidence about diverse norms improves interpretations of agency (Kabeer, 1999) and of the permeability of boundaries across the gendered social categories in a context (Tilly, 1998)</a:t>
                      </a:r>
                      <a:endParaRPr lang="en-US" sz="1800" b="0" i="0" dirty="0">
                        <a:solidFill>
                          <a:schemeClr val="tx1"/>
                        </a:solidFill>
                      </a:endParaRPr>
                    </a:p>
                  </a:txBody>
                  <a:tcPr/>
                </a:tc>
                <a:extLst>
                  <a:ext uri="{0D108BD9-81ED-4DB2-BD59-A6C34878D82A}">
                    <a16:rowId xmlns:a16="http://schemas.microsoft.com/office/drawing/2014/main" val="3850979043"/>
                  </a:ext>
                </a:extLst>
              </a:tr>
            </a:tbl>
          </a:graphicData>
        </a:graphic>
      </p:graphicFrame>
      <p:sp>
        <p:nvSpPr>
          <p:cNvPr id="15" name="Oval 14">
            <a:extLst>
              <a:ext uri="{FF2B5EF4-FFF2-40B4-BE49-F238E27FC236}">
                <a16:creationId xmlns:a16="http://schemas.microsoft.com/office/drawing/2014/main" id="{83B53CE7-3F79-4146-8FA2-6AFE52C6C186}"/>
              </a:ext>
            </a:extLst>
          </p:cNvPr>
          <p:cNvSpPr/>
          <p:nvPr/>
        </p:nvSpPr>
        <p:spPr>
          <a:xfrm rot="21002924">
            <a:off x="548759" y="2166869"/>
            <a:ext cx="1908987" cy="1105500"/>
          </a:xfrm>
          <a:prstGeom prst="ellipse">
            <a:avLst/>
          </a:prstGeom>
          <a:gradFill flip="none" rotWithShape="1">
            <a:gsLst>
              <a:gs pos="0">
                <a:schemeClr val="accent3">
                  <a:lumMod val="89000"/>
                </a:schemeClr>
              </a:gs>
              <a:gs pos="23000">
                <a:schemeClr val="accent3">
                  <a:lumMod val="89000"/>
                </a:schemeClr>
              </a:gs>
              <a:gs pos="69000">
                <a:schemeClr val="accent3">
                  <a:lumMod val="75000"/>
                </a:schemeClr>
              </a:gs>
              <a:gs pos="97000">
                <a:schemeClr val="accent3">
                  <a:lumMod val="7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set of norms</a:t>
            </a:r>
          </a:p>
        </p:txBody>
      </p:sp>
      <p:sp>
        <p:nvSpPr>
          <p:cNvPr id="17" name="TextBox 16">
            <a:extLst>
              <a:ext uri="{FF2B5EF4-FFF2-40B4-BE49-F238E27FC236}">
                <a16:creationId xmlns:a16="http://schemas.microsoft.com/office/drawing/2014/main" id="{C389376C-8F7E-42E0-B1C5-E83DE0BBA3DC}"/>
              </a:ext>
            </a:extLst>
          </p:cNvPr>
          <p:cNvSpPr txBox="1"/>
          <p:nvPr/>
        </p:nvSpPr>
        <p:spPr>
          <a:xfrm>
            <a:off x="1877758" y="5619873"/>
            <a:ext cx="6574528" cy="923330"/>
          </a:xfrm>
          <a:prstGeom prst="rect">
            <a:avLst/>
          </a:prstGeom>
          <a:noFill/>
        </p:spPr>
        <p:txBody>
          <a:bodyPr wrap="square">
            <a:spAutoFit/>
          </a:bodyPr>
          <a:lstStyle/>
          <a:p>
            <a:r>
              <a:rPr lang="en-GB" sz="1800" dirty="0">
                <a:effectLst/>
                <a:ea typeface="Calibri" panose="020F0502020204030204" pitchFamily="34" charset="0"/>
                <a:cs typeface="Arial" panose="020B0604020202020204" pitchFamily="34" charset="0"/>
              </a:rPr>
              <a:t>‘Young girls are not allowed to go out [to work], only older women work in the field’. (Young women’s FGD, </a:t>
            </a:r>
            <a:r>
              <a:rPr lang="en-GB" sz="1800" dirty="0" err="1">
                <a:effectLst/>
                <a:ea typeface="Calibri" panose="020F0502020204030204" pitchFamily="34" charset="0"/>
                <a:cs typeface="Arial" panose="020B0604020202020204" pitchFamily="34" charset="0"/>
              </a:rPr>
              <a:t>Rechak</a:t>
            </a:r>
            <a:r>
              <a:rPr lang="en-GB" sz="1800" dirty="0">
                <a:effectLst/>
                <a:ea typeface="Calibri" panose="020F0502020204030204" pitchFamily="34" charset="0"/>
                <a:cs typeface="Arial" panose="020B0604020202020204" pitchFamily="34" charset="0"/>
              </a:rPr>
              <a:t> village, Sindh Province, Pakistan)</a:t>
            </a:r>
            <a:endParaRPr lang="en-US" dirty="0"/>
          </a:p>
        </p:txBody>
      </p:sp>
      <p:sp>
        <p:nvSpPr>
          <p:cNvPr id="18" name="Rectangle 17">
            <a:extLst>
              <a:ext uri="{FF2B5EF4-FFF2-40B4-BE49-F238E27FC236}">
                <a16:creationId xmlns:a16="http://schemas.microsoft.com/office/drawing/2014/main" id="{17D3D2D9-57F5-4E2A-BE20-89A2E137D605}"/>
              </a:ext>
            </a:extLst>
          </p:cNvPr>
          <p:cNvSpPr/>
          <p:nvPr/>
        </p:nvSpPr>
        <p:spPr>
          <a:xfrm>
            <a:off x="313695" y="313807"/>
            <a:ext cx="11590314"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Theory underpinning LNC</a:t>
            </a:r>
          </a:p>
        </p:txBody>
      </p:sp>
      <p:sp>
        <p:nvSpPr>
          <p:cNvPr id="10" name="TextBox 9">
            <a:extLst>
              <a:ext uri="{FF2B5EF4-FFF2-40B4-BE49-F238E27FC236}">
                <a16:creationId xmlns:a16="http://schemas.microsoft.com/office/drawing/2014/main" id="{15FEA4F6-663C-4454-814F-4E3911E150EF}"/>
              </a:ext>
            </a:extLst>
          </p:cNvPr>
          <p:cNvSpPr txBox="1"/>
          <p:nvPr/>
        </p:nvSpPr>
        <p:spPr>
          <a:xfrm>
            <a:off x="700437" y="3826327"/>
            <a:ext cx="6108852" cy="1754326"/>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dirty="0"/>
              <a:t>Norms vary exquisitely by context!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dirty="0"/>
              <a:t>Norms vary x generation, household position, socio-economic status, religion, ethnicity, caste, education, occupation, and countless other social categories ...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i="1" dirty="0"/>
              <a:t>Gender intersects all these categories.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800" i="1" dirty="0"/>
          </a:p>
        </p:txBody>
      </p:sp>
    </p:spTree>
    <p:custDataLst>
      <p:tags r:id="rId1"/>
    </p:custDataLst>
    <p:extLst>
      <p:ext uri="{BB962C8B-B14F-4D97-AF65-F5344CB8AC3E}">
        <p14:creationId xmlns:p14="http://schemas.microsoft.com/office/powerpoint/2010/main" val="2427120912"/>
      </p:ext>
    </p:extLst>
  </p:cSld>
  <p:clrMapOvr>
    <a:masterClrMapping/>
  </p:clrMapOvr>
  <mc:AlternateContent xmlns:mc="http://schemas.openxmlformats.org/markup-compatibility/2006" xmlns:p14="http://schemas.microsoft.com/office/powerpoint/2010/main">
    <mc:Choice Requires="p14">
      <p:transition spd="slow" p14:dur="2000" advTm="51282"/>
    </mc:Choice>
    <mc:Fallback xmlns="">
      <p:transition spd="slow" advTm="51282"/>
    </mc:Fallback>
  </mc:AlternateContent>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B4AAE8-7CA6-45B9-8CA8-EA73E7A0331D}"/>
              </a:ext>
            </a:extLst>
          </p:cNvPr>
          <p:cNvSpPr>
            <a:spLocks noGrp="1"/>
          </p:cNvSpPr>
          <p:nvPr>
            <p:ph type="title"/>
          </p:nvPr>
        </p:nvSpPr>
        <p:spPr>
          <a:xfrm>
            <a:off x="272700" y="115946"/>
            <a:ext cx="6966334" cy="1059305"/>
          </a:xfrm>
        </p:spPr>
        <p:txBody>
          <a:bodyPr>
            <a:normAutofit/>
          </a:bodyPr>
          <a:lstStyle/>
          <a:p>
            <a:r>
              <a:rPr lang="en-US" sz="2800" dirty="0">
                <a:solidFill>
                  <a:schemeClr val="accent1">
                    <a:lumMod val="75000"/>
                  </a:schemeClr>
                </a:solidFill>
              </a:rPr>
              <a:t>Ladder of Power &amp; Freedom x LNC </a:t>
            </a:r>
          </a:p>
        </p:txBody>
      </p:sp>
      <p:sp>
        <p:nvSpPr>
          <p:cNvPr id="3" name="Content Placeholder 2">
            <a:extLst>
              <a:ext uri="{FF2B5EF4-FFF2-40B4-BE49-F238E27FC236}">
                <a16:creationId xmlns:a16="http://schemas.microsoft.com/office/drawing/2014/main" id="{4EBE36A6-1298-486A-A677-29A3D5E1FE3B}"/>
              </a:ext>
            </a:extLst>
          </p:cNvPr>
          <p:cNvSpPr>
            <a:spLocks noGrp="1"/>
          </p:cNvSpPr>
          <p:nvPr>
            <p:ph sz="half" idx="1"/>
          </p:nvPr>
        </p:nvSpPr>
        <p:spPr>
          <a:xfrm>
            <a:off x="262604" y="890242"/>
            <a:ext cx="4834690" cy="5554139"/>
          </a:xfrm>
          <a:solidFill>
            <a:schemeClr val="bg2"/>
          </a:solidFill>
        </p:spPr>
        <p:txBody>
          <a:bodyPr>
            <a:normAutofit/>
          </a:bodyPr>
          <a:lstStyle/>
          <a:p>
            <a:pPr marL="0" indent="0">
              <a:buNone/>
            </a:pPr>
            <a:r>
              <a:rPr lang="en-US" b="1" dirty="0">
                <a:solidFill>
                  <a:schemeClr val="accent1">
                    <a:lumMod val="75000"/>
                  </a:schemeClr>
                </a:solidFill>
              </a:rPr>
              <a:t>Ladder rankings</a:t>
            </a:r>
            <a:r>
              <a:rPr lang="en-US" dirty="0">
                <a:solidFill>
                  <a:schemeClr val="accent1">
                    <a:lumMod val="75000"/>
                  </a:schemeClr>
                </a:solidFill>
              </a:rPr>
              <a:t> </a:t>
            </a:r>
            <a:r>
              <a:rPr lang="en-US" dirty="0"/>
              <a:t>express perceived agency and permeability of LNC</a:t>
            </a:r>
          </a:p>
        </p:txBody>
      </p:sp>
      <p:sp>
        <p:nvSpPr>
          <p:cNvPr id="4" name="Content Placeholder 3">
            <a:extLst>
              <a:ext uri="{FF2B5EF4-FFF2-40B4-BE49-F238E27FC236}">
                <a16:creationId xmlns:a16="http://schemas.microsoft.com/office/drawing/2014/main" id="{A70D6141-1949-44BF-AAF2-D1AB32892220}"/>
              </a:ext>
            </a:extLst>
          </p:cNvPr>
          <p:cNvSpPr>
            <a:spLocks noGrp="1"/>
          </p:cNvSpPr>
          <p:nvPr>
            <p:ph sz="half" idx="2"/>
          </p:nvPr>
        </p:nvSpPr>
        <p:spPr>
          <a:xfrm>
            <a:off x="5570268" y="890243"/>
            <a:ext cx="6174576" cy="5554138"/>
          </a:xfrm>
          <a:solidFill>
            <a:schemeClr val="bg2"/>
          </a:solidFill>
        </p:spPr>
        <p:txBody>
          <a:bodyPr>
            <a:normAutofit/>
          </a:bodyPr>
          <a:lstStyle/>
          <a:p>
            <a:pPr marL="0" indent="0">
              <a:buNone/>
            </a:pPr>
            <a:r>
              <a:rPr lang="en-US" b="1" dirty="0">
                <a:solidFill>
                  <a:schemeClr val="accent1">
                    <a:lumMod val="75000"/>
                  </a:schemeClr>
                </a:solidFill>
              </a:rPr>
              <a:t>Ladder narratives</a:t>
            </a:r>
            <a:r>
              <a:rPr lang="en-US" dirty="0"/>
              <a:t> express types of agency that are typical &amp; appropriate in that social context (as well some contested norms) </a:t>
            </a:r>
          </a:p>
          <a:p>
            <a:pPr>
              <a:lnSpc>
                <a:spcPct val="100000"/>
              </a:lnSpc>
            </a:pPr>
            <a:r>
              <a:rPr lang="en-US" b="0" i="1" u="none" strike="noStrike" baseline="0" dirty="0">
                <a:solidFill>
                  <a:srgbClr val="000000"/>
                </a:solidFill>
              </a:rPr>
              <a:t>‘[O]</a:t>
            </a:r>
            <a:r>
              <a:rPr lang="en-US" b="0" i="1" u="none" strike="noStrike" baseline="0" dirty="0" err="1">
                <a:solidFill>
                  <a:srgbClr val="000000"/>
                </a:solidFill>
              </a:rPr>
              <a:t>ur</a:t>
            </a:r>
            <a:r>
              <a:rPr lang="en-US" b="0" i="1" u="none" strike="noStrike" baseline="0" dirty="0">
                <a:solidFill>
                  <a:srgbClr val="000000"/>
                </a:solidFill>
              </a:rPr>
              <a:t> parents give us authority to take decisions because we have our own family now.’  (22-year-old father of two)</a:t>
            </a:r>
          </a:p>
          <a:p>
            <a:pPr marL="0" indent="0">
              <a:lnSpc>
                <a:spcPct val="100000"/>
              </a:lnSpc>
              <a:buNone/>
            </a:pPr>
            <a:endParaRPr lang="en-US" b="0" i="1" u="none" strike="noStrike" baseline="0" dirty="0">
              <a:solidFill>
                <a:srgbClr val="000000"/>
              </a:solidFill>
            </a:endParaRPr>
          </a:p>
          <a:p>
            <a:pPr>
              <a:lnSpc>
                <a:spcPct val="100000"/>
              </a:lnSpc>
              <a:spcBef>
                <a:spcPts val="600"/>
              </a:spcBef>
            </a:pPr>
            <a:r>
              <a:rPr lang="en-GB" i="1" dirty="0"/>
              <a:t>‘[E]</a:t>
            </a:r>
            <a:r>
              <a:rPr lang="en-GB" i="1" dirty="0" err="1"/>
              <a:t>ven</a:t>
            </a:r>
            <a:r>
              <a:rPr lang="en-GB" i="1" dirty="0"/>
              <a:t> I have no freedom to make any decision regarding myself or my child’….  ‘After marriage, you are in the husband’s home, and you only do the house chores and take care of the in-laws…’  </a:t>
            </a:r>
            <a:r>
              <a:rPr lang="en-GB" dirty="0"/>
              <a:t> (</a:t>
            </a:r>
            <a:r>
              <a:rPr lang="en-US" b="0" i="0" u="none" strike="noStrike" baseline="0" dirty="0">
                <a:solidFill>
                  <a:srgbClr val="000000"/>
                </a:solidFill>
              </a:rPr>
              <a:t>20-year-old mother with some university)</a:t>
            </a:r>
            <a:r>
              <a:rPr lang="en-US" dirty="0"/>
              <a:t>    </a:t>
            </a:r>
          </a:p>
          <a:p>
            <a:pPr marL="0" indent="0">
              <a:lnSpc>
                <a:spcPct val="100000"/>
              </a:lnSpc>
              <a:spcBef>
                <a:spcPts val="600"/>
              </a:spcBef>
              <a:buNone/>
            </a:pPr>
            <a:r>
              <a:rPr lang="en-US" dirty="0"/>
              <a:t>         </a:t>
            </a:r>
          </a:p>
          <a:p>
            <a:pPr>
              <a:lnSpc>
                <a:spcPct val="100000"/>
              </a:lnSpc>
              <a:spcBef>
                <a:spcPts val="600"/>
              </a:spcBef>
            </a:pPr>
            <a:r>
              <a:rPr lang="en-US" dirty="0"/>
              <a:t> </a:t>
            </a:r>
            <a:r>
              <a:rPr lang="en-US" sz="1800" dirty="0"/>
              <a:t>(</a:t>
            </a:r>
            <a:r>
              <a:rPr lang="en-US" sz="1800" dirty="0" err="1"/>
              <a:t>Naidura</a:t>
            </a:r>
            <a:r>
              <a:rPr lang="en-US" sz="1800" dirty="0"/>
              <a:t> Village, KP Province, Pakistan)</a:t>
            </a:r>
            <a:endParaRPr lang="en-US" dirty="0"/>
          </a:p>
        </p:txBody>
      </p:sp>
      <p:pic>
        <p:nvPicPr>
          <p:cNvPr id="5" name="Content Placeholder 4">
            <a:extLst>
              <a:ext uri="{FF2B5EF4-FFF2-40B4-BE49-F238E27FC236}">
                <a16:creationId xmlns:a16="http://schemas.microsoft.com/office/drawing/2014/main" id="{DA566BA9-DFD0-46DD-BD48-9BDCB3950691}"/>
              </a:ext>
            </a:extLst>
          </p:cNvPr>
          <p:cNvPicPr>
            <a:picLocks/>
          </p:cNvPicPr>
          <p:nvPr/>
        </p:nvPicPr>
        <p:blipFill>
          <a:blip r:embed="rId2"/>
          <a:stretch>
            <a:fillRect/>
          </a:stretch>
        </p:blipFill>
        <p:spPr bwMode="auto">
          <a:xfrm>
            <a:off x="527824" y="2085266"/>
            <a:ext cx="1114425" cy="2838450"/>
          </a:xfrm>
          <a:prstGeom prst="rect">
            <a:avLst/>
          </a:prstGeom>
          <a:noFill/>
          <a:ln w="9525">
            <a:noFill/>
            <a:miter lim="800000"/>
            <a:headEnd/>
            <a:tailEnd/>
          </a:ln>
        </p:spPr>
      </p:pic>
      <p:sp>
        <p:nvSpPr>
          <p:cNvPr id="6" name="TextBox 5">
            <a:extLst>
              <a:ext uri="{FF2B5EF4-FFF2-40B4-BE49-F238E27FC236}">
                <a16:creationId xmlns:a16="http://schemas.microsoft.com/office/drawing/2014/main" id="{E663D454-5AE3-4D05-9DFA-7C2D97736D24}"/>
              </a:ext>
            </a:extLst>
          </p:cNvPr>
          <p:cNvSpPr txBox="1"/>
          <p:nvPr/>
        </p:nvSpPr>
        <p:spPr>
          <a:xfrm>
            <a:off x="397572" y="4497931"/>
            <a:ext cx="4277066" cy="1015663"/>
          </a:xfrm>
          <a:prstGeom prst="rect">
            <a:avLst/>
          </a:prstGeom>
          <a:solidFill>
            <a:schemeClr val="bg2"/>
          </a:solidFill>
        </p:spPr>
        <p:txBody>
          <a:bodyPr wrap="square" rtlCol="0">
            <a:spAutoFit/>
          </a:bodyPr>
          <a:lstStyle/>
          <a:p>
            <a:pPr algn="ctr"/>
            <a:endParaRPr lang="en-US" sz="2000" dirty="0"/>
          </a:p>
          <a:p>
            <a:pPr algn="ctr"/>
            <a:r>
              <a:rPr lang="en-US" sz="2000" dirty="0"/>
              <a:t>Ladder of Power &amp; Freedom</a:t>
            </a:r>
          </a:p>
          <a:p>
            <a:pPr algn="ctr"/>
            <a:r>
              <a:rPr lang="en-US" sz="2000" dirty="0"/>
              <a:t>(12 Pakistan village cases)</a:t>
            </a:r>
          </a:p>
        </p:txBody>
      </p:sp>
      <p:sp>
        <p:nvSpPr>
          <p:cNvPr id="7" name="Arrow: Left 6">
            <a:extLst>
              <a:ext uri="{FF2B5EF4-FFF2-40B4-BE49-F238E27FC236}">
                <a16:creationId xmlns:a16="http://schemas.microsoft.com/office/drawing/2014/main" id="{D5498A3B-8F8B-44E4-8DFB-ABDD3016F19E}"/>
              </a:ext>
            </a:extLst>
          </p:cNvPr>
          <p:cNvSpPr/>
          <p:nvPr/>
        </p:nvSpPr>
        <p:spPr>
          <a:xfrm>
            <a:off x="1642249" y="3482701"/>
            <a:ext cx="2963555" cy="1153610"/>
          </a:xfrm>
          <a:prstGeom prst="leftArrow">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Young women’s FGDs most often chose step 1</a:t>
            </a:r>
          </a:p>
        </p:txBody>
      </p:sp>
      <p:sp>
        <p:nvSpPr>
          <p:cNvPr id="9" name="Arrow: Left 8">
            <a:extLst>
              <a:ext uri="{FF2B5EF4-FFF2-40B4-BE49-F238E27FC236}">
                <a16:creationId xmlns:a16="http://schemas.microsoft.com/office/drawing/2014/main" id="{AFF76ACD-0DBC-4597-805C-7282D70E8ECA}"/>
              </a:ext>
            </a:extLst>
          </p:cNvPr>
          <p:cNvSpPr/>
          <p:nvPr/>
        </p:nvSpPr>
        <p:spPr>
          <a:xfrm>
            <a:off x="1979589" y="2513702"/>
            <a:ext cx="2963555" cy="1153610"/>
          </a:xfrm>
          <a:prstGeom prst="leftArrow">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Young men’s FGDs most often chose step 3</a:t>
            </a:r>
          </a:p>
        </p:txBody>
      </p:sp>
      <p:pic>
        <p:nvPicPr>
          <p:cNvPr id="13" name="Graphic 12" descr="Woman with solid fill">
            <a:extLst>
              <a:ext uri="{FF2B5EF4-FFF2-40B4-BE49-F238E27FC236}">
                <a16:creationId xmlns:a16="http://schemas.microsoft.com/office/drawing/2014/main" id="{3AAD3AF1-BD3E-4926-916F-660D5CF71B2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97572" y="3151840"/>
            <a:ext cx="914400" cy="914400"/>
          </a:xfrm>
          <a:prstGeom prst="rect">
            <a:avLst/>
          </a:prstGeom>
        </p:spPr>
      </p:pic>
      <p:pic>
        <p:nvPicPr>
          <p:cNvPr id="15" name="Graphic 14" descr="Man with solid fill">
            <a:extLst>
              <a:ext uri="{FF2B5EF4-FFF2-40B4-BE49-F238E27FC236}">
                <a16:creationId xmlns:a16="http://schemas.microsoft.com/office/drawing/2014/main" id="{200264E0-6BA5-4A04-8CD7-D6684831628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67418" y="2349510"/>
            <a:ext cx="914400" cy="914400"/>
          </a:xfrm>
          <a:prstGeom prst="rect">
            <a:avLst/>
          </a:prstGeom>
        </p:spPr>
      </p:pic>
    </p:spTree>
    <p:extLst>
      <p:ext uri="{BB962C8B-B14F-4D97-AF65-F5344CB8AC3E}">
        <p14:creationId xmlns:p14="http://schemas.microsoft.com/office/powerpoint/2010/main" val="2342330450"/>
      </p:ext>
    </p:extLst>
  </p:cSld>
  <p:clrMapOvr>
    <a:masterClrMapping/>
  </p:clrMapOvr>
  <mc:AlternateContent xmlns:mc="http://schemas.openxmlformats.org/markup-compatibility/2006" xmlns:p14="http://schemas.microsoft.com/office/powerpoint/2010/main">
    <mc:Choice Requires="p14">
      <p:transition spd="slow" p14:dur="2000" advTm="52342"/>
    </mc:Choice>
    <mc:Fallback xmlns="">
      <p:transition spd="slow" advTm="52342"/>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IMING" val="|13.6|2.7|2"/>
</p:tagLst>
</file>

<file path=ppt/tags/tag2.xml><?xml version="1.0" encoding="utf-8"?>
<p:tagLst xmlns:a="http://schemas.openxmlformats.org/drawingml/2006/main" xmlns:r="http://schemas.openxmlformats.org/officeDocument/2006/relationships" xmlns:p="http://schemas.openxmlformats.org/presentationml/2006/main">
  <p:tag name="TIMING" val="|36.8"/>
</p:tagLst>
</file>

<file path=ppt/tags/tag3.xml><?xml version="1.0" encoding="utf-8"?>
<p:tagLst xmlns:a="http://schemas.openxmlformats.org/drawingml/2006/main" xmlns:r="http://schemas.openxmlformats.org/officeDocument/2006/relationships" xmlns:p="http://schemas.openxmlformats.org/presentationml/2006/main">
  <p:tag name="TIMING" val="|43.8"/>
</p:tagLst>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877A59C0363A445ADB3EBF5A4586660" ma:contentTypeVersion="12" ma:contentTypeDescription="Een nieuw document maken." ma:contentTypeScope="" ma:versionID="cca4b043c887ccbf4b5fa1fb241bd7b5">
  <xsd:schema xmlns:xsd="http://www.w3.org/2001/XMLSchema" xmlns:xs="http://www.w3.org/2001/XMLSchema" xmlns:p="http://schemas.microsoft.com/office/2006/metadata/properties" xmlns:ns2="07f4b9fa-f85b-4a7b-9986-58f9a8e4f3ff" xmlns:ns3="155a764d-ffd6-4084-bdfc-3de5c27504dd" targetNamespace="http://schemas.microsoft.com/office/2006/metadata/properties" ma:root="true" ma:fieldsID="f9dfcee256051e55d8a52a108d7e858c" ns2:_="" ns3:_="">
    <xsd:import namespace="07f4b9fa-f85b-4a7b-9986-58f9a8e4f3ff"/>
    <xsd:import namespace="155a764d-ffd6-4084-bdfc-3de5c27504d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7f4b9fa-f85b-4a7b-9986-58f9a8e4f3f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155a764d-ffd6-4084-bdfc-3de5c27504dd" elementFormDefault="qualified">
    <xsd:import namespace="http://schemas.microsoft.com/office/2006/documentManagement/types"/>
    <xsd:import namespace="http://schemas.microsoft.com/office/infopath/2007/PartnerControls"/>
    <xsd:element name="SharedWithUsers" ma:index="18"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8300327-FC81-4ACD-B612-BC5FC2F9F49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7f4b9fa-f85b-4a7b-9986-58f9a8e4f3ff"/>
    <ds:schemaRef ds:uri="155a764d-ffd6-4084-bdfc-3de5c27504d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7A208B5-DE89-4416-8A6E-5600CFF460DC}">
  <ds:schemaRefs>
    <ds:schemaRef ds:uri="http://schemas.microsoft.com/sharepoint/v3/contenttype/forms"/>
  </ds:schemaRefs>
</ds:datastoreItem>
</file>

<file path=customXml/itemProps3.xml><?xml version="1.0" encoding="utf-8"?>
<ds:datastoreItem xmlns:ds="http://schemas.openxmlformats.org/officeDocument/2006/customXml" ds:itemID="{6307C17D-73FB-414C-8FDE-95A44BC4E6BD}">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TM10001114[[fn=Gallery]]</Template>
  <TotalTime>8959</TotalTime>
  <Words>1269</Words>
  <Application>Microsoft Office PowerPoint</Application>
  <PresentationFormat>Widescreen</PresentationFormat>
  <Paragraphs>146</Paragraphs>
  <Slides>17</Slides>
  <Notes>16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Bookman Old Style</vt:lpstr>
      <vt:lpstr>Calibri</vt:lpstr>
      <vt:lpstr>Gill Sans MT</vt:lpstr>
      <vt:lpstr>Gallery</vt:lpstr>
      <vt:lpstr>TH5.1 Lessons from dynamics of local normative climates (LNCs)</vt:lpstr>
      <vt:lpstr>Aim of my talk</vt:lpstr>
      <vt:lpstr>Research contexts for LNC’s Development  </vt:lpstr>
      <vt:lpstr>LNC springs from feminist &amp; sociological Relational theories  of norms</vt:lpstr>
      <vt:lpstr>  Local normative climate      </vt:lpstr>
      <vt:lpstr>PowerPoint Presentation</vt:lpstr>
      <vt:lpstr>PowerPoint Presentation</vt:lpstr>
      <vt:lpstr>PowerPoint Presentation</vt:lpstr>
      <vt:lpstr>Ladder of Power &amp; Freedom x LNC </vt:lpstr>
      <vt:lpstr>LNCs  Most often generate inequality &amp; EXCLUSIONARY TRAJECTORIES of social change &amp; Development</vt:lpstr>
      <vt:lpstr>PowerPoint Presentation</vt:lpstr>
      <vt:lpstr>LNC encouraging agency &amp; AGRI Innovation across diverse social categories in Nodira</vt:lpstr>
      <vt:lpstr>TRANSFORMING VILLAGES: inclusive &amp; Accelerated trajectory of social change &amp; Development </vt:lpstr>
      <vt:lpstr>Diverse norms undergoing change in transforming cases </vt:lpstr>
      <vt:lpstr>Local normative climate  (Petesch, forthcoming)</vt:lpstr>
      <vt:lpstr>Can transforming cases encourage other agri villages to Empower their women (SDG 5) &amp; speed an end to their poverty (SDG 1)?   </vt:lpstr>
      <vt:lpstr>Annex on GENNOVATE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Lessons from dynamics of local normative climates</dc:title>
  <dc:creator>Petesch, Patti</dc:creator>
  <cp:lastModifiedBy>Peter Ballantyne</cp:lastModifiedBy>
  <cp:revision>44</cp:revision>
  <cp:lastPrinted>2021-10-02T15:56:10Z</cp:lastPrinted>
  <dcterms:created xsi:type="dcterms:W3CDTF">2021-09-13T16:24:00Z</dcterms:created>
  <dcterms:modified xsi:type="dcterms:W3CDTF">2021-12-13T17:17:10Z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0x010100D877A59C0363A445ADB3EBF5A4586660</vt:lpwstr>
  </property>
</Properties>
</file>