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203" r:id="rId4"/>
  </p:sldMasterIdLst>
  <p:notesMasterIdLst>
    <p:notesMasterId r:id="rId26"/>
  </p:notesMasterIdLst>
  <p:handoutMasterIdLst>
    <p:handoutMasterId r:id="rId27"/>
  </p:handoutMasterIdLst>
  <p:sldIdLst>
    <p:sldId id="6228" r:id="rId5"/>
    <p:sldId id="6233" r:id="rId6"/>
    <p:sldId id="6247" r:id="rId7"/>
    <p:sldId id="6234" r:id="rId8"/>
    <p:sldId id="6248" r:id="rId9"/>
    <p:sldId id="6249" r:id="rId10"/>
    <p:sldId id="6250" r:id="rId11"/>
    <p:sldId id="6236" r:id="rId12"/>
    <p:sldId id="6235" r:id="rId13"/>
    <p:sldId id="6238" r:id="rId14"/>
    <p:sldId id="6251" r:id="rId15"/>
    <p:sldId id="6252" r:id="rId16"/>
    <p:sldId id="6243" r:id="rId17"/>
    <p:sldId id="6253" r:id="rId18"/>
    <p:sldId id="6254" r:id="rId19"/>
    <p:sldId id="6255" r:id="rId20"/>
    <p:sldId id="6244" r:id="rId21"/>
    <p:sldId id="6256" r:id="rId22"/>
    <p:sldId id="6245" r:id="rId23"/>
    <p:sldId id="6246" r:id="rId24"/>
    <p:sldId id="6162" r:id="rId25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2" userDrawn="1">
          <p15:clr>
            <a:srgbClr val="A4A3A4"/>
          </p15:clr>
        </p15:guide>
        <p15:guide id="2" pos="2568" userDrawn="1">
          <p15:clr>
            <a:srgbClr val="A4A3A4"/>
          </p15:clr>
        </p15:guide>
        <p15:guide id="3" orient="horz" pos="6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914585-BB8B-4425-D5C1-E73A4516461C}" name="Lim, Florine (WorldFish)" initials="L(" userId="S::f.lim@cgiar.org::8a16678b-ac28-47a9-abf3-a733e46cb1c4" providerId="AD"/>
  <p188:author id="{980AB4B1-58AA-CEBC-5861-2C8C8B72E8C8}" name="Johnson, Toby (CGIAR System Organization)" initials="JT(SO" userId="S::t.johnson@cgiar.org::60ca22a3-a1be-4e54-9ebf-a2fdf70a49d7" providerId="AD"/>
  <p188:author id="{7807AEB6-EB18-1FAB-5AC8-4878DBBC5A26}" name="Chua, Seong Lee (WorldFish)" initials="C(" userId="S::s.chua@cgiar.org::582bd3ec-1c5a-4200-8674-e2d91e31fa17" providerId="AD"/>
  <p188:author id="{8A3692B8-B9CC-0D95-F700-0F02CA512C87}" name="Hebebrand, Charlotte (IFPRI)" initials="H(" userId="S::c.hebebrand@cgiar.org::349e9781-62e4-4293-9398-69ccf02f1342" providerId="AD"/>
  <p188:author id="{30A21FD6-5426-73BC-3682-E2B8F1D3768C}" name="Goldstein, Peter (HarvestPlus)" initials="G(" userId="S::p.goldstein@cgiar.org::68e7f4e6-a097-4c82-96f0-f2639051e46f" providerId="AD"/>
  <p188:author id="{DE1684E8-2694-99C2-1844-7140E51577E9}" name="Poire, Valerie (CGIAR System Organization)" initials="PO" userId="S::v.poire@cgiar.org::aa6ecc9c-c4e6-4d04-853a-06a1f3d8768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Hilary Wild" initials="KCB" lastIdx="1" clrIdx="28">
    <p:extLst>
      <p:ext uri="{19B8F6BF-5375-455C-9EA6-DF929625EA0E}">
        <p15:presenceInfo xmlns:p15="http://schemas.microsoft.com/office/powerpoint/2012/main" userId="Hilary Wild" providerId="None"/>
      </p:ext>
    </p:extLst>
  </p:cmAuthor>
  <p:cmAuthor id="1" name="SMO" initials="SMO" lastIdx="42" clrIdx="0">
    <p:extLst>
      <p:ext uri="{19B8F6BF-5375-455C-9EA6-DF929625EA0E}">
        <p15:presenceInfo xmlns:p15="http://schemas.microsoft.com/office/powerpoint/2012/main" userId="SMO" providerId="None"/>
      </p:ext>
    </p:extLst>
  </p:cmAuthor>
  <p:cmAuthor id="30" name="Stiger, Porscha (CGIAR System Organization)" initials="SO" lastIdx="1" clrIdx="29">
    <p:extLst>
      <p:ext uri="{19B8F6BF-5375-455C-9EA6-DF929625EA0E}">
        <p15:presenceInfo xmlns:p15="http://schemas.microsoft.com/office/powerpoint/2012/main" userId="S::p.stiger@cgiar.org::b227045f-2210-4e02-abb8-75ff04991e61" providerId="AD"/>
      </p:ext>
    </p:extLst>
  </p:cmAuthor>
  <p:cmAuthor id="2" name="Quinn, Sara (CGIAR System Organization)" initials="QO" lastIdx="16" clrIdx="1">
    <p:extLst>
      <p:ext uri="{19B8F6BF-5375-455C-9EA6-DF929625EA0E}">
        <p15:presenceInfo xmlns:p15="http://schemas.microsoft.com/office/powerpoint/2012/main" userId="S::s.quinn@cgiar.org::e47d3906-c87f-4279-96ef-102eef59e167" providerId="AD"/>
      </p:ext>
    </p:extLst>
  </p:cmAuthor>
  <p:cmAuthor id="31" name="Guest User" initials="GU" lastIdx="7" clrIdx="30">
    <p:extLst>
      <p:ext uri="{19B8F6BF-5375-455C-9EA6-DF929625EA0E}">
        <p15:presenceInfo xmlns:p15="http://schemas.microsoft.com/office/powerpoint/2012/main" userId="S::urn:spo:anon#0404871ba695701a10a0162af294714e4cdcc206fa77375f1959f691b90d81d2::" providerId="AD"/>
      </p:ext>
    </p:extLst>
  </p:cmAuthor>
  <p:cmAuthor id="3" name="Cussen, Olwen (CGIAR System Organization)" initials="CO(SO" lastIdx="15" clrIdx="2">
    <p:extLst>
      <p:ext uri="{19B8F6BF-5375-455C-9EA6-DF929625EA0E}">
        <p15:presenceInfo xmlns:p15="http://schemas.microsoft.com/office/powerpoint/2012/main" userId="S-1-5-21-1606980848-162531612-839522115-24247" providerId="AD"/>
      </p:ext>
    </p:extLst>
  </p:cmAuthor>
  <p:cmAuthor id="32" name="Krivonos, Ekaterina (CGIAR System Organization)" initials="KE(SO)" lastIdx="6" clrIdx="31">
    <p:extLst>
      <p:ext uri="{19B8F6BF-5375-455C-9EA6-DF929625EA0E}">
        <p15:presenceInfo xmlns:p15="http://schemas.microsoft.com/office/powerpoint/2012/main" userId="Krivonos, Ekaterina (CGIAR System Organization)" providerId="None"/>
      </p:ext>
    </p:extLst>
  </p:cmAuthor>
  <p:cmAuthor id="4" name="Compton, Julia (System Org - Consultant)" initials="CC" lastIdx="15" clrIdx="3">
    <p:extLst>
      <p:ext uri="{19B8F6BF-5375-455C-9EA6-DF929625EA0E}">
        <p15:presenceInfo xmlns:p15="http://schemas.microsoft.com/office/powerpoint/2012/main" userId="S::j.compton@cgiar.org::a345051f-47b9-4aa0-a315-f5825f871d12" providerId="AD"/>
      </p:ext>
    </p:extLst>
  </p:cmAuthor>
  <p:cmAuthor id="33" name="Menzies, Donald (CGIAR System Organization)" initials="MD(SO" lastIdx="1" clrIdx="32">
    <p:extLst>
      <p:ext uri="{19B8F6BF-5375-455C-9EA6-DF929625EA0E}">
        <p15:presenceInfo xmlns:p15="http://schemas.microsoft.com/office/powerpoint/2012/main" userId="S::D.Menzies@cgiar.org::63bac19d-d8c5-47d7-88a7-7f5ef5579d37" providerId="AD"/>
      </p:ext>
    </p:extLst>
  </p:cmAuthor>
  <p:cmAuthor id="5" name="Manning-Thomas, Nadia (CGIAR System Organization)" initials="MO" lastIdx="43" clrIdx="4">
    <p:extLst>
      <p:ext uri="{19B8F6BF-5375-455C-9EA6-DF929625EA0E}">
        <p15:presenceInfo xmlns:p15="http://schemas.microsoft.com/office/powerpoint/2012/main" userId="S::n.manning-thomas@cgiar.org::ee10a1cf-a826-4e78-830f-408c70a5cff8" providerId="AD"/>
      </p:ext>
    </p:extLst>
  </p:cmAuthor>
  <p:cmAuthor id="34" name="birgit" initials="I" lastIdx="1" clrIdx="33"/>
  <p:cmAuthor id="6" name="Manning-Thomas, Nadia (CGIAR System Organization)" initials="MN(SO" lastIdx="17" clrIdx="5">
    <p:extLst>
      <p:ext uri="{19B8F6BF-5375-455C-9EA6-DF929625EA0E}">
        <p15:presenceInfo xmlns:p15="http://schemas.microsoft.com/office/powerpoint/2012/main" userId="S-1-12-1-3994067407-1316530214-2353008515-4174357872" providerId="AD"/>
      </p:ext>
    </p:extLst>
  </p:cmAuthor>
  <p:cmAuthor id="7" name="Samuel Stacey" initials="SS" lastIdx="8" clrIdx="6">
    <p:extLst>
      <p:ext uri="{19B8F6BF-5375-455C-9EA6-DF929625EA0E}">
        <p15:presenceInfo xmlns:p15="http://schemas.microsoft.com/office/powerpoint/2012/main" userId="73e9e930-5ebd-41ab-a84c-43886a41a844" providerId="Windows Live"/>
      </p:ext>
    </p:extLst>
  </p:cmAuthor>
  <p:cmAuthor id="8" name="AZ" initials="ZA(" lastIdx="8" clrIdx="7">
    <p:extLst>
      <p:ext uri="{19B8F6BF-5375-455C-9EA6-DF929625EA0E}">
        <p15:presenceInfo xmlns:p15="http://schemas.microsoft.com/office/powerpoint/2012/main" userId="AZ" providerId="None"/>
      </p:ext>
    </p:extLst>
  </p:cmAuthor>
  <p:cmAuthor id="9" name="CGIAR SMO" initials="SMO" lastIdx="40" clrIdx="8">
    <p:extLst>
      <p:ext uri="{19B8F6BF-5375-455C-9EA6-DF929625EA0E}">
        <p15:presenceInfo xmlns:p15="http://schemas.microsoft.com/office/powerpoint/2012/main" userId="CGIAR SMO" providerId="None"/>
      </p:ext>
    </p:extLst>
  </p:cmAuthor>
  <p:cmAuthor id="10" name="Grainger-Jones, Elwyn (CGIAR System Organization)" initials="GO" lastIdx="10" clrIdx="9">
    <p:extLst>
      <p:ext uri="{19B8F6BF-5375-455C-9EA6-DF929625EA0E}">
        <p15:presenceInfo xmlns:p15="http://schemas.microsoft.com/office/powerpoint/2012/main" userId="S::egraingerjones@cgiar.org::68712cb9-d77d-4e25-9a1a-b1c2e9a3748b" providerId="AD"/>
      </p:ext>
    </p:extLst>
  </p:cmAuthor>
  <p:cmAuthor id="11" name="Colomer, Julien (CGIAR System Organization)" initials="CJ(SO" lastIdx="9" clrIdx="10">
    <p:extLst>
      <p:ext uri="{19B8F6BF-5375-455C-9EA6-DF929625EA0E}">
        <p15:presenceInfo xmlns:p15="http://schemas.microsoft.com/office/powerpoint/2012/main" userId="S::J.Colomer@cgiar.org::b2411d90-1fdc-4700-bb9a-fbe80d4d111c" providerId="AD"/>
      </p:ext>
    </p:extLst>
  </p:cmAuthor>
  <p:cmAuthor id="12" name="Smith, Andrew (CGIAR System Organization)" initials="SA(SO" lastIdx="21" clrIdx="11">
    <p:extLst>
      <p:ext uri="{19B8F6BF-5375-455C-9EA6-DF929625EA0E}">
        <p15:presenceInfo xmlns:p15="http://schemas.microsoft.com/office/powerpoint/2012/main" userId="S::A.J.Smith@cgiar.org::8a06fa0c-eddd-41d8-b9af-fa582b122ae0" providerId="AD"/>
      </p:ext>
    </p:extLst>
  </p:cmAuthor>
  <p:cmAuthor id="13" name="Craig, Jamie (CGIAR System Organization)" initials="CJ(SO" lastIdx="13" clrIdx="12">
    <p:extLst>
      <p:ext uri="{19B8F6BF-5375-455C-9EA6-DF929625EA0E}">
        <p15:presenceInfo xmlns:p15="http://schemas.microsoft.com/office/powerpoint/2012/main" userId="S::J.Craig@cgiar.org::267bf317-b355-4c71-b132-eff8930cd9d0" providerId="AD"/>
      </p:ext>
    </p:extLst>
  </p:cmAuthor>
  <p:cmAuthor id="14" name="Zandstra, Andre (CGIAR System Organization)" initials="ZO" lastIdx="7" clrIdx="13">
    <p:extLst>
      <p:ext uri="{19B8F6BF-5375-455C-9EA6-DF929625EA0E}">
        <p15:presenceInfo xmlns:p15="http://schemas.microsoft.com/office/powerpoint/2012/main" userId="S::a.zandstra@cgiar.org::ecab230e-e994-4cc7-af01-3de217e03e50" providerId="AD"/>
      </p:ext>
    </p:extLst>
  </p:cmAuthor>
  <p:cmAuthor id="15" name="Sundstrom, Roland (CGIAR System Organization)" initials="SR(SO" lastIdx="42" clrIdx="14">
    <p:extLst>
      <p:ext uri="{19B8F6BF-5375-455C-9EA6-DF929625EA0E}">
        <p15:presenceInfo xmlns:p15="http://schemas.microsoft.com/office/powerpoint/2012/main" userId="S::R.Sundstrom@cgiar.org::30fde8fb-5bdf-4c9b-b55e-ee8834a87165" providerId="AD"/>
      </p:ext>
    </p:extLst>
  </p:cmAuthor>
  <p:cmAuthor id="16" name="Bennett, Karmen (CGIAR System Organization)" initials="BO" lastIdx="5" clrIdx="15">
    <p:extLst>
      <p:ext uri="{19B8F6BF-5375-455C-9EA6-DF929625EA0E}">
        <p15:presenceInfo xmlns:p15="http://schemas.microsoft.com/office/powerpoint/2012/main" userId="S::k.bennett@cgiar.org::7ce980d7-af5d-4d40-85e4-4f613acfcee5" providerId="AD"/>
      </p:ext>
    </p:extLst>
  </p:cmAuthor>
  <p:cmAuthor id="17" name="Karmen" initials="KCB" lastIdx="12" clrIdx="16">
    <p:extLst>
      <p:ext uri="{19B8F6BF-5375-455C-9EA6-DF929625EA0E}">
        <p15:presenceInfo xmlns:p15="http://schemas.microsoft.com/office/powerpoint/2012/main" userId="Karmen" providerId="None"/>
      </p:ext>
    </p:extLst>
  </p:cmAuthor>
  <p:cmAuthor id="18" name="Author" initials="Author" lastIdx="7" clrIdx="17">
    <p:extLst>
      <p:ext uri="{19B8F6BF-5375-455C-9EA6-DF929625EA0E}">
        <p15:presenceInfo xmlns:p15="http://schemas.microsoft.com/office/powerpoint/2012/main" userId="Author" providerId="None"/>
      </p:ext>
    </p:extLst>
  </p:cmAuthor>
  <p:cmAuthor id="19" name="System Organization" initials="SO" lastIdx="1" clrIdx="18">
    <p:extLst>
      <p:ext uri="{19B8F6BF-5375-455C-9EA6-DF929625EA0E}">
        <p15:presenceInfo xmlns:p15="http://schemas.microsoft.com/office/powerpoint/2012/main" userId="System Organization" providerId="None"/>
      </p:ext>
    </p:extLst>
  </p:cmAuthor>
  <p:cmAuthor id="20" name="Olwen Cussen" initials="OC" lastIdx="47" clrIdx="19">
    <p:extLst>
      <p:ext uri="{19B8F6BF-5375-455C-9EA6-DF929625EA0E}">
        <p15:presenceInfo xmlns:p15="http://schemas.microsoft.com/office/powerpoint/2012/main" userId="Olwen Cussen" providerId="None"/>
      </p:ext>
    </p:extLst>
  </p:cmAuthor>
  <p:cmAuthor id="21" name="CGIAR" initials="CGIAR" lastIdx="34" clrIdx="20">
    <p:extLst>
      <p:ext uri="{19B8F6BF-5375-455C-9EA6-DF929625EA0E}">
        <p15:presenceInfo xmlns:p15="http://schemas.microsoft.com/office/powerpoint/2012/main" userId="CGIAR" providerId="None"/>
      </p:ext>
    </p:extLst>
  </p:cmAuthor>
  <p:cmAuthor id="22" name="Solomos, Georgios (CGIAR System Organization)" initials="SG(SO" lastIdx="1" clrIdx="21">
    <p:extLst>
      <p:ext uri="{19B8F6BF-5375-455C-9EA6-DF929625EA0E}">
        <p15:presenceInfo xmlns:p15="http://schemas.microsoft.com/office/powerpoint/2012/main" userId="S::G.Solomos@cgiar.org::f5765543-009b-41bd-8170-034be5f9e1ea" providerId="AD"/>
      </p:ext>
    </p:extLst>
  </p:cmAuthor>
  <p:cmAuthor id="23" name="Elwyn" initials="EGJ" lastIdx="23" clrIdx="22">
    <p:extLst>
      <p:ext uri="{19B8F6BF-5375-455C-9EA6-DF929625EA0E}">
        <p15:presenceInfo xmlns:p15="http://schemas.microsoft.com/office/powerpoint/2012/main" userId="Elwyn" providerId="None"/>
      </p:ext>
    </p:extLst>
  </p:cmAuthor>
  <p:cmAuthor id="24" name="Sinosi, Isobel (CGIAR System Organization)" initials="SI(SO" lastIdx="1" clrIdx="23">
    <p:extLst>
      <p:ext uri="{19B8F6BF-5375-455C-9EA6-DF929625EA0E}">
        <p15:presenceInfo xmlns:p15="http://schemas.microsoft.com/office/powerpoint/2012/main" userId="S::i.sinosi@cgiar.org::a17db583-3546-473a-8f5a-bdaeb28beadd" providerId="AD"/>
      </p:ext>
    </p:extLst>
  </p:cmAuthor>
  <p:cmAuthor id="25" name="Vermeulen, Sonja (CGIAR System Organization)" initials="VO" lastIdx="11" clrIdx="24">
    <p:extLst>
      <p:ext uri="{19B8F6BF-5375-455C-9EA6-DF929625EA0E}">
        <p15:presenceInfo xmlns:p15="http://schemas.microsoft.com/office/powerpoint/2012/main" userId="S::s.vermeulen@cgiar.org::7f3eeccc-c54f-466f-9870-0d205a5c6de4" providerId="AD"/>
      </p:ext>
    </p:extLst>
  </p:cmAuthor>
  <p:cmAuthor id="26" name="Karmen Bennett" initials="KCB" lastIdx="16" clrIdx="25">
    <p:extLst>
      <p:ext uri="{19B8F6BF-5375-455C-9EA6-DF929625EA0E}">
        <p15:presenceInfo xmlns:p15="http://schemas.microsoft.com/office/powerpoint/2012/main" userId="Karmen Bennett" providerId="None"/>
      </p:ext>
    </p:extLst>
  </p:cmAuthor>
  <p:cmAuthor id="27" name="Poire, Valerie (CGIAR System Organization)" initials="PO" lastIdx="1" clrIdx="26">
    <p:extLst>
      <p:ext uri="{19B8F6BF-5375-455C-9EA6-DF929625EA0E}">
        <p15:presenceInfo xmlns:p15="http://schemas.microsoft.com/office/powerpoint/2012/main" userId="S::v.poire@cgiar.org::aa6ecc9c-c4e6-4d04-853a-06a1f3d87686" providerId="AD"/>
      </p:ext>
    </p:extLst>
  </p:cmAuthor>
  <p:cmAuthor id="28" name="Sadoff, Claudia (One CGIAR)" initials="SC" lastIdx="10" clrIdx="27">
    <p:extLst>
      <p:ext uri="{19B8F6BF-5375-455C-9EA6-DF929625EA0E}">
        <p15:presenceInfo xmlns:p15="http://schemas.microsoft.com/office/powerpoint/2012/main" userId="S::c.sadoff@cgiar.org::9c4fb457-88be-4c22-a8f2-ef36117e7ee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C447"/>
    <a:srgbClr val="FFC000"/>
    <a:srgbClr val="FFD676"/>
    <a:srgbClr val="A3E1C2"/>
    <a:srgbClr val="F4A21B"/>
    <a:srgbClr val="F79520"/>
    <a:srgbClr val="F08620"/>
    <a:srgbClr val="0165BD"/>
    <a:srgbClr val="79B800"/>
    <a:srgbClr val="CE41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74C57C-27A5-44FF-BD5C-8D5D55EEC480}" v="96" dt="2024-11-18T14:30:19.1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1"/>
    <p:restoredTop sz="94694"/>
  </p:normalViewPr>
  <p:slideViewPr>
    <p:cSldViewPr snapToGrid="0">
      <p:cViewPr varScale="1">
        <p:scale>
          <a:sx n="70" d="100"/>
          <a:sy n="70" d="100"/>
        </p:scale>
        <p:origin x="1008" y="78"/>
      </p:cViewPr>
      <p:guideLst>
        <p:guide orient="horz" pos="1272"/>
        <p:guide pos="2568"/>
        <p:guide orient="horz" pos="6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480" y="595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C87359-423B-4F6D-BBA5-02A7E19B3782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7FFBCD-E23F-4866-BE34-3443D2EAA07A}">
      <dgm:prSet/>
      <dgm:spPr/>
      <dgm:t>
        <a:bodyPr/>
        <a:lstStyle/>
        <a:p>
          <a:r>
            <a:rPr lang="en-US" b="1"/>
            <a:t>Scaling strategies</a:t>
          </a:r>
          <a:r>
            <a:rPr lang="en-US"/>
            <a:t>:</a:t>
          </a:r>
        </a:p>
      </dgm:t>
    </dgm:pt>
    <dgm:pt modelId="{4C57AD1F-A7A0-49BD-9753-A901F9F1F27A}" type="parTrans" cxnId="{F3398B01-EB08-44F0-B6AD-55C7AEBD054D}">
      <dgm:prSet/>
      <dgm:spPr/>
      <dgm:t>
        <a:bodyPr/>
        <a:lstStyle/>
        <a:p>
          <a:endParaRPr lang="en-US"/>
        </a:p>
      </dgm:t>
    </dgm:pt>
    <dgm:pt modelId="{56EA57FA-A262-4310-B070-584F8B38504A}" type="sibTrans" cxnId="{F3398B01-EB08-44F0-B6AD-55C7AEBD054D}">
      <dgm:prSet/>
      <dgm:spPr/>
      <dgm:t>
        <a:bodyPr/>
        <a:lstStyle/>
        <a:p>
          <a:endParaRPr lang="en-US"/>
        </a:p>
      </dgm:t>
    </dgm:pt>
    <dgm:pt modelId="{912D61B1-0356-4432-AABD-5F78BC37D30D}">
      <dgm:prSet/>
      <dgm:spPr/>
      <dgm:t>
        <a:bodyPr/>
        <a:lstStyle/>
        <a:p>
          <a:r>
            <a:rPr lang="en-US"/>
            <a:t>Use P-PD to identify and spread successful practices.</a:t>
          </a:r>
        </a:p>
      </dgm:t>
    </dgm:pt>
    <dgm:pt modelId="{5C8A5033-9D60-4D49-82FC-B9B6422C0D4E}" type="parTrans" cxnId="{6D8E9166-7FE4-4B69-81A0-00A184F38FB7}">
      <dgm:prSet/>
      <dgm:spPr/>
      <dgm:t>
        <a:bodyPr/>
        <a:lstStyle/>
        <a:p>
          <a:endParaRPr lang="en-US"/>
        </a:p>
      </dgm:t>
    </dgm:pt>
    <dgm:pt modelId="{FF257137-4801-4984-A318-EDA40E349C87}" type="sibTrans" cxnId="{6D8E9166-7FE4-4B69-81A0-00A184F38FB7}">
      <dgm:prSet/>
      <dgm:spPr/>
      <dgm:t>
        <a:bodyPr/>
        <a:lstStyle/>
        <a:p>
          <a:endParaRPr lang="en-US"/>
        </a:p>
      </dgm:t>
    </dgm:pt>
    <dgm:pt modelId="{E7A0DA2B-4B94-45CE-93A2-61B82D77077F}">
      <dgm:prSet/>
      <dgm:spPr/>
      <dgm:t>
        <a:bodyPr/>
        <a:lstStyle/>
        <a:p>
          <a:r>
            <a:rPr lang="en-US"/>
            <a:t>Encourage farmer-to-farmer learning through exchange visits and community events.</a:t>
          </a:r>
        </a:p>
      </dgm:t>
    </dgm:pt>
    <dgm:pt modelId="{40647AA8-67A5-4C39-8B39-EA8F08441510}" type="parTrans" cxnId="{7F6440C9-47C2-4877-8187-035266AE99BB}">
      <dgm:prSet/>
      <dgm:spPr/>
      <dgm:t>
        <a:bodyPr/>
        <a:lstStyle/>
        <a:p>
          <a:endParaRPr lang="en-US"/>
        </a:p>
      </dgm:t>
    </dgm:pt>
    <dgm:pt modelId="{2F5705A4-ACDB-4610-8B47-2CB3A81958B7}" type="sibTrans" cxnId="{7F6440C9-47C2-4877-8187-035266AE99BB}">
      <dgm:prSet/>
      <dgm:spPr/>
      <dgm:t>
        <a:bodyPr/>
        <a:lstStyle/>
        <a:p>
          <a:endParaRPr lang="en-US"/>
        </a:p>
      </dgm:t>
    </dgm:pt>
    <dgm:pt modelId="{9A75ACEE-91E8-4A6F-AD7C-0A188B91E84F}">
      <dgm:prSet/>
      <dgm:spPr/>
      <dgm:t>
        <a:bodyPr/>
        <a:lstStyle/>
        <a:p>
          <a:r>
            <a:rPr lang="en-US" dirty="0"/>
            <a:t>Work with extension agents to adapt P-PD to different areas.</a:t>
          </a:r>
        </a:p>
      </dgm:t>
    </dgm:pt>
    <dgm:pt modelId="{3DBD1D0C-6A5E-4D5B-82DE-409830A7A370}" type="parTrans" cxnId="{3F2ABC3A-AA66-4658-93C2-B7AD1D67CA29}">
      <dgm:prSet/>
      <dgm:spPr/>
      <dgm:t>
        <a:bodyPr/>
        <a:lstStyle/>
        <a:p>
          <a:endParaRPr lang="en-US"/>
        </a:p>
      </dgm:t>
    </dgm:pt>
    <dgm:pt modelId="{1BDABF10-4005-4613-8CFF-22E77C6E8E51}" type="sibTrans" cxnId="{3F2ABC3A-AA66-4658-93C2-B7AD1D67CA29}">
      <dgm:prSet/>
      <dgm:spPr/>
      <dgm:t>
        <a:bodyPr/>
        <a:lstStyle/>
        <a:p>
          <a:endParaRPr lang="en-US"/>
        </a:p>
      </dgm:t>
    </dgm:pt>
    <dgm:pt modelId="{BF909C72-7CB9-4512-BBDB-CBA0771A0D84}">
      <dgm:prSet/>
      <dgm:spPr/>
      <dgm:t>
        <a:bodyPr/>
        <a:lstStyle/>
        <a:p>
          <a:r>
            <a:rPr lang="en-US"/>
            <a:t>Leverage media and digital tools to expand knowledge sharing.</a:t>
          </a:r>
        </a:p>
      </dgm:t>
    </dgm:pt>
    <dgm:pt modelId="{B8704B61-21CA-4766-8F17-DD7BC10DA162}" type="parTrans" cxnId="{5B6834C8-D221-487F-8CE3-D6AB8FAA7B18}">
      <dgm:prSet/>
      <dgm:spPr/>
      <dgm:t>
        <a:bodyPr/>
        <a:lstStyle/>
        <a:p>
          <a:endParaRPr lang="en-US"/>
        </a:p>
      </dgm:t>
    </dgm:pt>
    <dgm:pt modelId="{5D334B6E-2784-4552-9260-B1B88BB2C94B}" type="sibTrans" cxnId="{5B6834C8-D221-487F-8CE3-D6AB8FAA7B18}">
      <dgm:prSet/>
      <dgm:spPr/>
      <dgm:t>
        <a:bodyPr/>
        <a:lstStyle/>
        <a:p>
          <a:endParaRPr lang="en-US"/>
        </a:p>
      </dgm:t>
    </dgm:pt>
    <dgm:pt modelId="{2B471DAE-AB5A-43D5-80EA-0B7A6E6B428B}" type="pres">
      <dgm:prSet presAssocID="{18C87359-423B-4F6D-BBA5-02A7E19B3782}" presName="vert0" presStyleCnt="0">
        <dgm:presLayoutVars>
          <dgm:dir/>
          <dgm:animOne val="branch"/>
          <dgm:animLvl val="lvl"/>
        </dgm:presLayoutVars>
      </dgm:prSet>
      <dgm:spPr/>
    </dgm:pt>
    <dgm:pt modelId="{148C2EE7-BD2A-40DF-9547-5D9A30F56951}" type="pres">
      <dgm:prSet presAssocID="{5C7FFBCD-E23F-4866-BE34-3443D2EAA07A}" presName="thickLine" presStyleLbl="alignNode1" presStyleIdx="0" presStyleCnt="1"/>
      <dgm:spPr/>
    </dgm:pt>
    <dgm:pt modelId="{7A35D1AD-7713-4288-A3B9-25E30866E90A}" type="pres">
      <dgm:prSet presAssocID="{5C7FFBCD-E23F-4866-BE34-3443D2EAA07A}" presName="horz1" presStyleCnt="0"/>
      <dgm:spPr/>
    </dgm:pt>
    <dgm:pt modelId="{4A50B412-3FD3-465C-BD8D-4FF322F26B31}" type="pres">
      <dgm:prSet presAssocID="{5C7FFBCD-E23F-4866-BE34-3443D2EAA07A}" presName="tx1" presStyleLbl="revTx" presStyleIdx="0" presStyleCnt="5"/>
      <dgm:spPr/>
    </dgm:pt>
    <dgm:pt modelId="{7536FC1A-EC7A-401C-B2C3-F226E3BF3DD4}" type="pres">
      <dgm:prSet presAssocID="{5C7FFBCD-E23F-4866-BE34-3443D2EAA07A}" presName="vert1" presStyleCnt="0"/>
      <dgm:spPr/>
    </dgm:pt>
    <dgm:pt modelId="{17226AC4-6F53-44BB-A670-339AA68C4796}" type="pres">
      <dgm:prSet presAssocID="{912D61B1-0356-4432-AABD-5F78BC37D30D}" presName="vertSpace2a" presStyleCnt="0"/>
      <dgm:spPr/>
    </dgm:pt>
    <dgm:pt modelId="{A3C8B3D9-F7D4-4225-AAE1-7952B8B68755}" type="pres">
      <dgm:prSet presAssocID="{912D61B1-0356-4432-AABD-5F78BC37D30D}" presName="horz2" presStyleCnt="0"/>
      <dgm:spPr/>
    </dgm:pt>
    <dgm:pt modelId="{C8EE5C56-721A-4191-9D11-2F01494C8E4B}" type="pres">
      <dgm:prSet presAssocID="{912D61B1-0356-4432-AABD-5F78BC37D30D}" presName="horzSpace2" presStyleCnt="0"/>
      <dgm:spPr/>
    </dgm:pt>
    <dgm:pt modelId="{EA2B68BD-83FC-4705-8BFB-5B530E899A38}" type="pres">
      <dgm:prSet presAssocID="{912D61B1-0356-4432-AABD-5F78BC37D30D}" presName="tx2" presStyleLbl="revTx" presStyleIdx="1" presStyleCnt="5"/>
      <dgm:spPr/>
    </dgm:pt>
    <dgm:pt modelId="{C7DA0900-C538-4AB9-8649-E40119122A4B}" type="pres">
      <dgm:prSet presAssocID="{912D61B1-0356-4432-AABD-5F78BC37D30D}" presName="vert2" presStyleCnt="0"/>
      <dgm:spPr/>
    </dgm:pt>
    <dgm:pt modelId="{3AF2AD3F-FBB9-473D-869C-64F94F0A2943}" type="pres">
      <dgm:prSet presAssocID="{912D61B1-0356-4432-AABD-5F78BC37D30D}" presName="thinLine2b" presStyleLbl="callout" presStyleIdx="0" presStyleCnt="4"/>
      <dgm:spPr/>
    </dgm:pt>
    <dgm:pt modelId="{C8285064-8F03-43A5-8F34-7C4E738D4D0B}" type="pres">
      <dgm:prSet presAssocID="{912D61B1-0356-4432-AABD-5F78BC37D30D}" presName="vertSpace2b" presStyleCnt="0"/>
      <dgm:spPr/>
    </dgm:pt>
    <dgm:pt modelId="{0043BCC0-D67B-4F7E-960B-A64544354E4F}" type="pres">
      <dgm:prSet presAssocID="{E7A0DA2B-4B94-45CE-93A2-61B82D77077F}" presName="horz2" presStyleCnt="0"/>
      <dgm:spPr/>
    </dgm:pt>
    <dgm:pt modelId="{FB9F308A-9221-4050-B2D9-67380174C200}" type="pres">
      <dgm:prSet presAssocID="{E7A0DA2B-4B94-45CE-93A2-61B82D77077F}" presName="horzSpace2" presStyleCnt="0"/>
      <dgm:spPr/>
    </dgm:pt>
    <dgm:pt modelId="{2B82F2D7-285F-4E41-B43E-E60356A48538}" type="pres">
      <dgm:prSet presAssocID="{E7A0DA2B-4B94-45CE-93A2-61B82D77077F}" presName="tx2" presStyleLbl="revTx" presStyleIdx="2" presStyleCnt="5"/>
      <dgm:spPr/>
    </dgm:pt>
    <dgm:pt modelId="{2588AF4E-4A27-430A-BA06-1F42EA2C5037}" type="pres">
      <dgm:prSet presAssocID="{E7A0DA2B-4B94-45CE-93A2-61B82D77077F}" presName="vert2" presStyleCnt="0"/>
      <dgm:spPr/>
    </dgm:pt>
    <dgm:pt modelId="{BD755B70-9755-49EF-BC82-90AD372D8952}" type="pres">
      <dgm:prSet presAssocID="{E7A0DA2B-4B94-45CE-93A2-61B82D77077F}" presName="thinLine2b" presStyleLbl="callout" presStyleIdx="1" presStyleCnt="4"/>
      <dgm:spPr/>
    </dgm:pt>
    <dgm:pt modelId="{3FDFAD4A-6E05-4FEE-9FF1-46284B95A4AB}" type="pres">
      <dgm:prSet presAssocID="{E7A0DA2B-4B94-45CE-93A2-61B82D77077F}" presName="vertSpace2b" presStyleCnt="0"/>
      <dgm:spPr/>
    </dgm:pt>
    <dgm:pt modelId="{4B2B3BF9-3230-4A80-A107-3B97FF043658}" type="pres">
      <dgm:prSet presAssocID="{9A75ACEE-91E8-4A6F-AD7C-0A188B91E84F}" presName="horz2" presStyleCnt="0"/>
      <dgm:spPr/>
    </dgm:pt>
    <dgm:pt modelId="{B771F24D-2AA1-4E86-9A77-6C90C454D9EA}" type="pres">
      <dgm:prSet presAssocID="{9A75ACEE-91E8-4A6F-AD7C-0A188B91E84F}" presName="horzSpace2" presStyleCnt="0"/>
      <dgm:spPr/>
    </dgm:pt>
    <dgm:pt modelId="{178035B2-2BAB-4F89-911E-973EC70AA734}" type="pres">
      <dgm:prSet presAssocID="{9A75ACEE-91E8-4A6F-AD7C-0A188B91E84F}" presName="tx2" presStyleLbl="revTx" presStyleIdx="3" presStyleCnt="5"/>
      <dgm:spPr/>
    </dgm:pt>
    <dgm:pt modelId="{6C4B60BE-F2AF-4BE7-8E13-DBECE69CF8C9}" type="pres">
      <dgm:prSet presAssocID="{9A75ACEE-91E8-4A6F-AD7C-0A188B91E84F}" presName="vert2" presStyleCnt="0"/>
      <dgm:spPr/>
    </dgm:pt>
    <dgm:pt modelId="{9E22F1B1-064D-439C-8088-2CC9CAA37A25}" type="pres">
      <dgm:prSet presAssocID="{9A75ACEE-91E8-4A6F-AD7C-0A188B91E84F}" presName="thinLine2b" presStyleLbl="callout" presStyleIdx="2" presStyleCnt="4"/>
      <dgm:spPr/>
    </dgm:pt>
    <dgm:pt modelId="{7334B19E-C602-43DE-A6A4-460608514213}" type="pres">
      <dgm:prSet presAssocID="{9A75ACEE-91E8-4A6F-AD7C-0A188B91E84F}" presName="vertSpace2b" presStyleCnt="0"/>
      <dgm:spPr/>
    </dgm:pt>
    <dgm:pt modelId="{ADB8FBC7-B725-43B0-A272-5F53B9CFA370}" type="pres">
      <dgm:prSet presAssocID="{BF909C72-7CB9-4512-BBDB-CBA0771A0D84}" presName="horz2" presStyleCnt="0"/>
      <dgm:spPr/>
    </dgm:pt>
    <dgm:pt modelId="{CD1C7F2F-C3F0-42B5-9E11-ADD0B2D61207}" type="pres">
      <dgm:prSet presAssocID="{BF909C72-7CB9-4512-BBDB-CBA0771A0D84}" presName="horzSpace2" presStyleCnt="0"/>
      <dgm:spPr/>
    </dgm:pt>
    <dgm:pt modelId="{1D3C2E01-667E-4607-8E36-B4EB59B104FF}" type="pres">
      <dgm:prSet presAssocID="{BF909C72-7CB9-4512-BBDB-CBA0771A0D84}" presName="tx2" presStyleLbl="revTx" presStyleIdx="4" presStyleCnt="5"/>
      <dgm:spPr/>
    </dgm:pt>
    <dgm:pt modelId="{E58CBE73-E23B-496A-997F-61C6286AB5BD}" type="pres">
      <dgm:prSet presAssocID="{BF909C72-7CB9-4512-BBDB-CBA0771A0D84}" presName="vert2" presStyleCnt="0"/>
      <dgm:spPr/>
    </dgm:pt>
    <dgm:pt modelId="{DA885BDC-D509-405A-B9AA-BA415E0E3671}" type="pres">
      <dgm:prSet presAssocID="{BF909C72-7CB9-4512-BBDB-CBA0771A0D84}" presName="thinLine2b" presStyleLbl="callout" presStyleIdx="3" presStyleCnt="4"/>
      <dgm:spPr/>
    </dgm:pt>
    <dgm:pt modelId="{C715A1F4-8637-45BB-B925-ABA7168BA8AA}" type="pres">
      <dgm:prSet presAssocID="{BF909C72-7CB9-4512-BBDB-CBA0771A0D84}" presName="vertSpace2b" presStyleCnt="0"/>
      <dgm:spPr/>
    </dgm:pt>
  </dgm:ptLst>
  <dgm:cxnLst>
    <dgm:cxn modelId="{F3398B01-EB08-44F0-B6AD-55C7AEBD054D}" srcId="{18C87359-423B-4F6D-BBA5-02A7E19B3782}" destId="{5C7FFBCD-E23F-4866-BE34-3443D2EAA07A}" srcOrd="0" destOrd="0" parTransId="{4C57AD1F-A7A0-49BD-9753-A901F9F1F27A}" sibTransId="{56EA57FA-A262-4310-B070-584F8B38504A}"/>
    <dgm:cxn modelId="{F1997215-9814-4B17-AB18-CCFDF34B0EAB}" type="presOf" srcId="{E7A0DA2B-4B94-45CE-93A2-61B82D77077F}" destId="{2B82F2D7-285F-4E41-B43E-E60356A48538}" srcOrd="0" destOrd="0" presId="urn:microsoft.com/office/officeart/2008/layout/LinedList"/>
    <dgm:cxn modelId="{3CA9DF25-BB72-478E-BFB1-BB37B6664C3F}" type="presOf" srcId="{912D61B1-0356-4432-AABD-5F78BC37D30D}" destId="{EA2B68BD-83FC-4705-8BFB-5B530E899A38}" srcOrd="0" destOrd="0" presId="urn:microsoft.com/office/officeart/2008/layout/LinedList"/>
    <dgm:cxn modelId="{3F2ABC3A-AA66-4658-93C2-B7AD1D67CA29}" srcId="{5C7FFBCD-E23F-4866-BE34-3443D2EAA07A}" destId="{9A75ACEE-91E8-4A6F-AD7C-0A188B91E84F}" srcOrd="2" destOrd="0" parTransId="{3DBD1D0C-6A5E-4D5B-82DE-409830A7A370}" sibTransId="{1BDABF10-4005-4613-8CFF-22E77C6E8E51}"/>
    <dgm:cxn modelId="{6D8E9166-7FE4-4B69-81A0-00A184F38FB7}" srcId="{5C7FFBCD-E23F-4866-BE34-3443D2EAA07A}" destId="{912D61B1-0356-4432-AABD-5F78BC37D30D}" srcOrd="0" destOrd="0" parTransId="{5C8A5033-9D60-4D49-82FC-B9B6422C0D4E}" sibTransId="{FF257137-4801-4984-A318-EDA40E349C87}"/>
    <dgm:cxn modelId="{C22DDC68-C967-4814-B0BE-2E3F1A84D334}" type="presOf" srcId="{5C7FFBCD-E23F-4866-BE34-3443D2EAA07A}" destId="{4A50B412-3FD3-465C-BD8D-4FF322F26B31}" srcOrd="0" destOrd="0" presId="urn:microsoft.com/office/officeart/2008/layout/LinedList"/>
    <dgm:cxn modelId="{BAAA414B-7DFE-4385-A268-0ED305393F0D}" type="presOf" srcId="{18C87359-423B-4F6D-BBA5-02A7E19B3782}" destId="{2B471DAE-AB5A-43D5-80EA-0B7A6E6B428B}" srcOrd="0" destOrd="0" presId="urn:microsoft.com/office/officeart/2008/layout/LinedList"/>
    <dgm:cxn modelId="{1854DB9C-9553-4FFB-AA69-EF1A93279B8A}" type="presOf" srcId="{BF909C72-7CB9-4512-BBDB-CBA0771A0D84}" destId="{1D3C2E01-667E-4607-8E36-B4EB59B104FF}" srcOrd="0" destOrd="0" presId="urn:microsoft.com/office/officeart/2008/layout/LinedList"/>
    <dgm:cxn modelId="{5B6834C8-D221-487F-8CE3-D6AB8FAA7B18}" srcId="{5C7FFBCD-E23F-4866-BE34-3443D2EAA07A}" destId="{BF909C72-7CB9-4512-BBDB-CBA0771A0D84}" srcOrd="3" destOrd="0" parTransId="{B8704B61-21CA-4766-8F17-DD7BC10DA162}" sibTransId="{5D334B6E-2784-4552-9260-B1B88BB2C94B}"/>
    <dgm:cxn modelId="{7F6440C9-47C2-4877-8187-035266AE99BB}" srcId="{5C7FFBCD-E23F-4866-BE34-3443D2EAA07A}" destId="{E7A0DA2B-4B94-45CE-93A2-61B82D77077F}" srcOrd="1" destOrd="0" parTransId="{40647AA8-67A5-4C39-8B39-EA8F08441510}" sibTransId="{2F5705A4-ACDB-4610-8B47-2CB3A81958B7}"/>
    <dgm:cxn modelId="{1AE359CB-77AD-445A-95A4-2650B67B7205}" type="presOf" srcId="{9A75ACEE-91E8-4A6F-AD7C-0A188B91E84F}" destId="{178035B2-2BAB-4F89-911E-973EC70AA734}" srcOrd="0" destOrd="0" presId="urn:microsoft.com/office/officeart/2008/layout/LinedList"/>
    <dgm:cxn modelId="{0DC1AB1B-AAD9-43B0-BCDA-B72746310E78}" type="presParOf" srcId="{2B471DAE-AB5A-43D5-80EA-0B7A6E6B428B}" destId="{148C2EE7-BD2A-40DF-9547-5D9A30F56951}" srcOrd="0" destOrd="0" presId="urn:microsoft.com/office/officeart/2008/layout/LinedList"/>
    <dgm:cxn modelId="{1AF2E923-BC0A-446C-9310-1E162900F7E6}" type="presParOf" srcId="{2B471DAE-AB5A-43D5-80EA-0B7A6E6B428B}" destId="{7A35D1AD-7713-4288-A3B9-25E30866E90A}" srcOrd="1" destOrd="0" presId="urn:microsoft.com/office/officeart/2008/layout/LinedList"/>
    <dgm:cxn modelId="{499E40BC-5F77-4A70-AD54-FCED38841D06}" type="presParOf" srcId="{7A35D1AD-7713-4288-A3B9-25E30866E90A}" destId="{4A50B412-3FD3-465C-BD8D-4FF322F26B31}" srcOrd="0" destOrd="0" presId="urn:microsoft.com/office/officeart/2008/layout/LinedList"/>
    <dgm:cxn modelId="{9ADBB6EE-1382-4A88-9227-1C683D8A6A3B}" type="presParOf" srcId="{7A35D1AD-7713-4288-A3B9-25E30866E90A}" destId="{7536FC1A-EC7A-401C-B2C3-F226E3BF3DD4}" srcOrd="1" destOrd="0" presId="urn:microsoft.com/office/officeart/2008/layout/LinedList"/>
    <dgm:cxn modelId="{8A517F66-9F61-46AF-BC6C-84EDB7F0EE8C}" type="presParOf" srcId="{7536FC1A-EC7A-401C-B2C3-F226E3BF3DD4}" destId="{17226AC4-6F53-44BB-A670-339AA68C4796}" srcOrd="0" destOrd="0" presId="urn:microsoft.com/office/officeart/2008/layout/LinedList"/>
    <dgm:cxn modelId="{4D4D472E-B421-4AD4-B062-2F1896677882}" type="presParOf" srcId="{7536FC1A-EC7A-401C-B2C3-F226E3BF3DD4}" destId="{A3C8B3D9-F7D4-4225-AAE1-7952B8B68755}" srcOrd="1" destOrd="0" presId="urn:microsoft.com/office/officeart/2008/layout/LinedList"/>
    <dgm:cxn modelId="{67B0CF51-E558-4613-B668-CEE109B39F7A}" type="presParOf" srcId="{A3C8B3D9-F7D4-4225-AAE1-7952B8B68755}" destId="{C8EE5C56-721A-4191-9D11-2F01494C8E4B}" srcOrd="0" destOrd="0" presId="urn:microsoft.com/office/officeart/2008/layout/LinedList"/>
    <dgm:cxn modelId="{79F674BC-775B-40F3-8D33-A2A6C95A47C7}" type="presParOf" srcId="{A3C8B3D9-F7D4-4225-AAE1-7952B8B68755}" destId="{EA2B68BD-83FC-4705-8BFB-5B530E899A38}" srcOrd="1" destOrd="0" presId="urn:microsoft.com/office/officeart/2008/layout/LinedList"/>
    <dgm:cxn modelId="{F3EA4769-947C-4E4D-B2C4-C929A6908A59}" type="presParOf" srcId="{A3C8B3D9-F7D4-4225-AAE1-7952B8B68755}" destId="{C7DA0900-C538-4AB9-8649-E40119122A4B}" srcOrd="2" destOrd="0" presId="urn:microsoft.com/office/officeart/2008/layout/LinedList"/>
    <dgm:cxn modelId="{0DBCB153-8BB9-4D8E-AFAF-D9040309A63E}" type="presParOf" srcId="{7536FC1A-EC7A-401C-B2C3-F226E3BF3DD4}" destId="{3AF2AD3F-FBB9-473D-869C-64F94F0A2943}" srcOrd="2" destOrd="0" presId="urn:microsoft.com/office/officeart/2008/layout/LinedList"/>
    <dgm:cxn modelId="{FCB4B316-03B1-4ED5-ABE2-E4471949B12D}" type="presParOf" srcId="{7536FC1A-EC7A-401C-B2C3-F226E3BF3DD4}" destId="{C8285064-8F03-43A5-8F34-7C4E738D4D0B}" srcOrd="3" destOrd="0" presId="urn:microsoft.com/office/officeart/2008/layout/LinedList"/>
    <dgm:cxn modelId="{A1333B17-F472-4CF4-919D-DDC935D2D2B7}" type="presParOf" srcId="{7536FC1A-EC7A-401C-B2C3-F226E3BF3DD4}" destId="{0043BCC0-D67B-4F7E-960B-A64544354E4F}" srcOrd="4" destOrd="0" presId="urn:microsoft.com/office/officeart/2008/layout/LinedList"/>
    <dgm:cxn modelId="{1B18336C-BCF6-4B4D-BCC1-7914CC005275}" type="presParOf" srcId="{0043BCC0-D67B-4F7E-960B-A64544354E4F}" destId="{FB9F308A-9221-4050-B2D9-67380174C200}" srcOrd="0" destOrd="0" presId="urn:microsoft.com/office/officeart/2008/layout/LinedList"/>
    <dgm:cxn modelId="{1AEB7E70-46FC-4BFA-AC81-7215D510E2B6}" type="presParOf" srcId="{0043BCC0-D67B-4F7E-960B-A64544354E4F}" destId="{2B82F2D7-285F-4E41-B43E-E60356A48538}" srcOrd="1" destOrd="0" presId="urn:microsoft.com/office/officeart/2008/layout/LinedList"/>
    <dgm:cxn modelId="{D011569E-5A66-418E-BD27-D5663EDC8931}" type="presParOf" srcId="{0043BCC0-D67B-4F7E-960B-A64544354E4F}" destId="{2588AF4E-4A27-430A-BA06-1F42EA2C5037}" srcOrd="2" destOrd="0" presId="urn:microsoft.com/office/officeart/2008/layout/LinedList"/>
    <dgm:cxn modelId="{50A52ECC-3610-44BF-B354-8CE4DDF14253}" type="presParOf" srcId="{7536FC1A-EC7A-401C-B2C3-F226E3BF3DD4}" destId="{BD755B70-9755-49EF-BC82-90AD372D8952}" srcOrd="5" destOrd="0" presId="urn:microsoft.com/office/officeart/2008/layout/LinedList"/>
    <dgm:cxn modelId="{13838109-BC13-40C3-984A-3522E629FFFB}" type="presParOf" srcId="{7536FC1A-EC7A-401C-B2C3-F226E3BF3DD4}" destId="{3FDFAD4A-6E05-4FEE-9FF1-46284B95A4AB}" srcOrd="6" destOrd="0" presId="urn:microsoft.com/office/officeart/2008/layout/LinedList"/>
    <dgm:cxn modelId="{C43528C9-0B80-428C-94AB-553A9C5E798D}" type="presParOf" srcId="{7536FC1A-EC7A-401C-B2C3-F226E3BF3DD4}" destId="{4B2B3BF9-3230-4A80-A107-3B97FF043658}" srcOrd="7" destOrd="0" presId="urn:microsoft.com/office/officeart/2008/layout/LinedList"/>
    <dgm:cxn modelId="{E8A8BB15-6AC9-48D2-A034-AFE28430F7F4}" type="presParOf" srcId="{4B2B3BF9-3230-4A80-A107-3B97FF043658}" destId="{B771F24D-2AA1-4E86-9A77-6C90C454D9EA}" srcOrd="0" destOrd="0" presId="urn:microsoft.com/office/officeart/2008/layout/LinedList"/>
    <dgm:cxn modelId="{C3C2ABF3-84EA-464E-8B8D-845985B24F86}" type="presParOf" srcId="{4B2B3BF9-3230-4A80-A107-3B97FF043658}" destId="{178035B2-2BAB-4F89-911E-973EC70AA734}" srcOrd="1" destOrd="0" presId="urn:microsoft.com/office/officeart/2008/layout/LinedList"/>
    <dgm:cxn modelId="{4D853FB2-00C7-4042-89AC-65C435458C8D}" type="presParOf" srcId="{4B2B3BF9-3230-4A80-A107-3B97FF043658}" destId="{6C4B60BE-F2AF-4BE7-8E13-DBECE69CF8C9}" srcOrd="2" destOrd="0" presId="urn:microsoft.com/office/officeart/2008/layout/LinedList"/>
    <dgm:cxn modelId="{DFC07149-DEE6-44EF-A07B-4801AB3E6FD9}" type="presParOf" srcId="{7536FC1A-EC7A-401C-B2C3-F226E3BF3DD4}" destId="{9E22F1B1-064D-439C-8088-2CC9CAA37A25}" srcOrd="8" destOrd="0" presId="urn:microsoft.com/office/officeart/2008/layout/LinedList"/>
    <dgm:cxn modelId="{F1BE0F8C-C2A0-4FCB-AE3A-E5C15D9BDB76}" type="presParOf" srcId="{7536FC1A-EC7A-401C-B2C3-F226E3BF3DD4}" destId="{7334B19E-C602-43DE-A6A4-460608514213}" srcOrd="9" destOrd="0" presId="urn:microsoft.com/office/officeart/2008/layout/LinedList"/>
    <dgm:cxn modelId="{191AC941-AA2F-4C94-B1D0-1E02778C60A6}" type="presParOf" srcId="{7536FC1A-EC7A-401C-B2C3-F226E3BF3DD4}" destId="{ADB8FBC7-B725-43B0-A272-5F53B9CFA370}" srcOrd="10" destOrd="0" presId="urn:microsoft.com/office/officeart/2008/layout/LinedList"/>
    <dgm:cxn modelId="{3C8BBEEB-BEB1-441C-A82D-4568584DEC6A}" type="presParOf" srcId="{ADB8FBC7-B725-43B0-A272-5F53B9CFA370}" destId="{CD1C7F2F-C3F0-42B5-9E11-ADD0B2D61207}" srcOrd="0" destOrd="0" presId="urn:microsoft.com/office/officeart/2008/layout/LinedList"/>
    <dgm:cxn modelId="{E4012325-F1D2-41D0-90EC-2EAEF8848989}" type="presParOf" srcId="{ADB8FBC7-B725-43B0-A272-5F53B9CFA370}" destId="{1D3C2E01-667E-4607-8E36-B4EB59B104FF}" srcOrd="1" destOrd="0" presId="urn:microsoft.com/office/officeart/2008/layout/LinedList"/>
    <dgm:cxn modelId="{3D1A8632-7000-4F8D-9D71-73E5CB2413C7}" type="presParOf" srcId="{ADB8FBC7-B725-43B0-A272-5F53B9CFA370}" destId="{E58CBE73-E23B-496A-997F-61C6286AB5BD}" srcOrd="2" destOrd="0" presId="urn:microsoft.com/office/officeart/2008/layout/LinedList"/>
    <dgm:cxn modelId="{BF121F57-5C20-40AB-B24A-45B2E7EFE2D9}" type="presParOf" srcId="{7536FC1A-EC7A-401C-B2C3-F226E3BF3DD4}" destId="{DA885BDC-D509-405A-B9AA-BA415E0E3671}" srcOrd="11" destOrd="0" presId="urn:microsoft.com/office/officeart/2008/layout/LinedList"/>
    <dgm:cxn modelId="{EBE613B3-CB04-403C-944D-F523B40AF25A}" type="presParOf" srcId="{7536FC1A-EC7A-401C-B2C3-F226E3BF3DD4}" destId="{C715A1F4-8637-45BB-B925-ABA7168BA8AA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8C2EE7-BD2A-40DF-9547-5D9A30F56951}">
      <dsp:nvSpPr>
        <dsp:cNvPr id="0" name=""/>
        <dsp:cNvSpPr/>
      </dsp:nvSpPr>
      <dsp:spPr>
        <a:xfrm>
          <a:off x="0" y="0"/>
          <a:ext cx="1068813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0B412-3FD3-465C-BD8D-4FF322F26B31}">
      <dsp:nvSpPr>
        <dsp:cNvPr id="0" name=""/>
        <dsp:cNvSpPr/>
      </dsp:nvSpPr>
      <dsp:spPr>
        <a:xfrm>
          <a:off x="0" y="0"/>
          <a:ext cx="2137627" cy="4818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/>
            <a:t>Scaling strategies</a:t>
          </a:r>
          <a:r>
            <a:rPr lang="en-US" sz="3100" kern="1200"/>
            <a:t>:</a:t>
          </a:r>
        </a:p>
      </dsp:txBody>
      <dsp:txXfrm>
        <a:off x="0" y="0"/>
        <a:ext cx="2137627" cy="4818183"/>
      </dsp:txXfrm>
    </dsp:sp>
    <dsp:sp modelId="{EA2B68BD-83FC-4705-8BFB-5B530E899A38}">
      <dsp:nvSpPr>
        <dsp:cNvPr id="0" name=""/>
        <dsp:cNvSpPr/>
      </dsp:nvSpPr>
      <dsp:spPr>
        <a:xfrm>
          <a:off x="2297949" y="56639"/>
          <a:ext cx="8390189" cy="1132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Use P-PD to identify and spread successful practices.</a:t>
          </a:r>
        </a:p>
      </dsp:txBody>
      <dsp:txXfrm>
        <a:off x="2297949" y="56639"/>
        <a:ext cx="8390189" cy="1132790"/>
      </dsp:txXfrm>
    </dsp:sp>
    <dsp:sp modelId="{3AF2AD3F-FBB9-473D-869C-64F94F0A2943}">
      <dsp:nvSpPr>
        <dsp:cNvPr id="0" name=""/>
        <dsp:cNvSpPr/>
      </dsp:nvSpPr>
      <dsp:spPr>
        <a:xfrm>
          <a:off x="2137627" y="1189430"/>
          <a:ext cx="855051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82F2D7-285F-4E41-B43E-E60356A48538}">
      <dsp:nvSpPr>
        <dsp:cNvPr id="0" name=""/>
        <dsp:cNvSpPr/>
      </dsp:nvSpPr>
      <dsp:spPr>
        <a:xfrm>
          <a:off x="2297949" y="1246069"/>
          <a:ext cx="8390189" cy="1132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Encourage farmer-to-farmer learning through exchange visits and community events.</a:t>
          </a:r>
        </a:p>
      </dsp:txBody>
      <dsp:txXfrm>
        <a:off x="2297949" y="1246069"/>
        <a:ext cx="8390189" cy="1132790"/>
      </dsp:txXfrm>
    </dsp:sp>
    <dsp:sp modelId="{BD755B70-9755-49EF-BC82-90AD372D8952}">
      <dsp:nvSpPr>
        <dsp:cNvPr id="0" name=""/>
        <dsp:cNvSpPr/>
      </dsp:nvSpPr>
      <dsp:spPr>
        <a:xfrm>
          <a:off x="2137627" y="2378860"/>
          <a:ext cx="855051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8035B2-2BAB-4F89-911E-973EC70AA734}">
      <dsp:nvSpPr>
        <dsp:cNvPr id="0" name=""/>
        <dsp:cNvSpPr/>
      </dsp:nvSpPr>
      <dsp:spPr>
        <a:xfrm>
          <a:off x="2297949" y="2435499"/>
          <a:ext cx="8390189" cy="1132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Work with extension agents to adapt P-PD to different areas.</a:t>
          </a:r>
        </a:p>
      </dsp:txBody>
      <dsp:txXfrm>
        <a:off x="2297949" y="2435499"/>
        <a:ext cx="8390189" cy="1132790"/>
      </dsp:txXfrm>
    </dsp:sp>
    <dsp:sp modelId="{9E22F1B1-064D-439C-8088-2CC9CAA37A25}">
      <dsp:nvSpPr>
        <dsp:cNvPr id="0" name=""/>
        <dsp:cNvSpPr/>
      </dsp:nvSpPr>
      <dsp:spPr>
        <a:xfrm>
          <a:off x="2137627" y="3568290"/>
          <a:ext cx="855051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3C2E01-667E-4607-8E36-B4EB59B104FF}">
      <dsp:nvSpPr>
        <dsp:cNvPr id="0" name=""/>
        <dsp:cNvSpPr/>
      </dsp:nvSpPr>
      <dsp:spPr>
        <a:xfrm>
          <a:off x="2297949" y="3624929"/>
          <a:ext cx="8390189" cy="1132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Leverage media and digital tools to expand knowledge sharing.</a:t>
          </a:r>
        </a:p>
      </dsp:txBody>
      <dsp:txXfrm>
        <a:off x="2297949" y="3624929"/>
        <a:ext cx="8390189" cy="1132790"/>
      </dsp:txXfrm>
    </dsp:sp>
    <dsp:sp modelId="{DA885BDC-D509-405A-B9AA-BA415E0E3671}">
      <dsp:nvSpPr>
        <dsp:cNvPr id="0" name=""/>
        <dsp:cNvSpPr/>
      </dsp:nvSpPr>
      <dsp:spPr>
        <a:xfrm>
          <a:off x="2137627" y="4757720"/>
          <a:ext cx="855051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D928-0C3E-4ED8-90AE-E560853C5428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AF5AE-4922-40B3-BC52-D142E057D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52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CBDEE-9154-4ECF-BD19-2512E89EA23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E8625-ABA9-47AC-97D8-2031586E3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49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156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2EEE5-65B3-99BD-D9F1-EA3071A24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C6B7F-7B79-CC0D-0542-B166904B19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B1732-FDBA-34E9-A904-26E0A2C66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B2DF3-F34E-4589-6EB6-5CBB496EA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1C113-78F0-6E7E-28D8-2C8269B67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25958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AB821-EA03-4851-02D4-60BBDE6C8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82C034-8325-957A-F26E-507336A82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EB21A-2D2E-58FC-042A-73FB02A30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E8325-4B6D-6EB7-DCDD-B2B88E6CD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741BE-2A66-1018-F586-BB362FFBA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321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A00179-AC66-8ECA-28B7-B21642F4B7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323369-332D-782A-5DCC-2929C702D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68DF1-49F6-B55D-F600-0D60CFD13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7A654-56CF-1613-69F6-D6F9BC059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2F074-24E6-8B4E-79E3-2983DBEF8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3113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0">
            <a:extLst>
              <a:ext uri="{FF2B5EF4-FFF2-40B4-BE49-F238E27FC236}">
                <a16:creationId xmlns:a16="http://schemas.microsoft.com/office/drawing/2014/main" id="{7DC3DF47-9AC9-754B-9528-EAC486DF6A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0" y="13961"/>
            <a:ext cx="12170999" cy="6846852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917B4808-403E-834C-826B-A1BB046BE6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52217" y="1914261"/>
            <a:ext cx="6729283" cy="1666393"/>
          </a:xfrm>
        </p:spPr>
        <p:txBody>
          <a:bodyPr>
            <a:noAutofit/>
          </a:bodyPr>
          <a:lstStyle>
            <a:lvl1pPr algn="ctr">
              <a:defRPr sz="36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ExtraBold" panose="00000900000000000000" pitchFamily="2" charset="0"/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r>
              <a:rPr lang="es-ES"/>
              <a:t>!</a:t>
            </a:r>
            <a:endParaRPr lang="es-PE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1B0C5EC-206C-364A-DF73-C3057CC436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40136" y="204147"/>
            <a:ext cx="772074" cy="90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84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7">
            <a:extLst>
              <a:ext uri="{FF2B5EF4-FFF2-40B4-BE49-F238E27FC236}">
                <a16:creationId xmlns:a16="http://schemas.microsoft.com/office/drawing/2014/main" id="{BCD1F3BD-7F2F-444E-BE41-8A3E836CF2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84"/>
            <a:ext cx="12173780" cy="684841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55C749B-CF4F-E746-98AA-7DAFB049B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7108" y="2024160"/>
            <a:ext cx="5337098" cy="2275765"/>
          </a:xfrm>
        </p:spPr>
        <p:txBody>
          <a:bodyPr anchor="b">
            <a:noAutofit/>
          </a:bodyPr>
          <a:lstStyle>
            <a:lvl1pPr algn="l">
              <a:defRPr sz="44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0D13D8CB-B082-0242-994C-AB48C4D21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7106" y="4825291"/>
            <a:ext cx="5337097" cy="831952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AB8FE9A3-D792-F848-80BC-E61BCE6E9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478" y="6356352"/>
            <a:ext cx="11235219" cy="365125"/>
          </a:xfrm>
        </p:spPr>
        <p:txBody>
          <a:bodyPr/>
          <a:lstStyle>
            <a:lvl1pPr algn="l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 dirty="0"/>
              <a:t>Footer</a:t>
            </a:r>
          </a:p>
        </p:txBody>
      </p:sp>
      <p:cxnSp>
        <p:nvCxnSpPr>
          <p:cNvPr id="21" name="Straight Connector 12">
            <a:extLst>
              <a:ext uri="{FF2B5EF4-FFF2-40B4-BE49-F238E27FC236}">
                <a16:creationId xmlns:a16="http://schemas.microsoft.com/office/drawing/2014/main" id="{3E5620C9-4863-FD41-B02D-0D6AC464B8BB}"/>
              </a:ext>
            </a:extLst>
          </p:cNvPr>
          <p:cNvCxnSpPr>
            <a:cxnSpLocks/>
          </p:cNvCxnSpPr>
          <p:nvPr userDrawn="1"/>
        </p:nvCxnSpPr>
        <p:spPr>
          <a:xfrm>
            <a:off x="0" y="4570312"/>
            <a:ext cx="1030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19D55F78-2FD3-D643-B7AC-F01E7065250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861852" y="180105"/>
            <a:ext cx="4184373" cy="479693"/>
          </a:xfrm>
        </p:spPr>
        <p:txBody>
          <a:bodyPr/>
          <a:lstStyle>
            <a:lvl1pPr algn="r">
              <a:defRPr sz="2400" b="0" i="1">
                <a:solidFill>
                  <a:srgbClr val="898989"/>
                </a:solidFill>
                <a:effectLst/>
                <a:latin typeface="Avenir Medium" panose="02000503020000020003" pitchFamily="2" charset="0"/>
              </a:defRPr>
            </a:lvl1pPr>
          </a:lstStyle>
          <a:p>
            <a:r>
              <a:rPr lang="en-US" dirty="0"/>
              <a:t>Pioneer-Positive Deviance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907DA2A-A39E-4CE8-3FA5-BEE5D4FC9F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35654" y="287229"/>
            <a:ext cx="1362618" cy="160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2595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>
            <a:extLst>
              <a:ext uri="{FF2B5EF4-FFF2-40B4-BE49-F238E27FC236}">
                <a16:creationId xmlns:a16="http://schemas.microsoft.com/office/drawing/2014/main" id="{924DE002-8A97-944A-B72A-49728725A8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251096" cy="685040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5318A8F-1C23-7341-8E53-86265BBB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7554367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62EC41-3279-794B-98B4-896255B957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38034" y="1600550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BD0FC2-DA89-EC42-9072-F82DBAB52CAA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18D210A-FAA7-979F-1FFD-3416C36C4B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40136" y="204147"/>
            <a:ext cx="772074" cy="90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25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D149EA-1B07-4ED5-A223-D843C4D94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" y="0"/>
            <a:ext cx="12190811" cy="685799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41CF72-518C-CF42-A323-83BED2EBD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6411C58-0491-9F47-BC20-7E2DF647243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4C33DC7-A26C-700A-8146-394E1761FA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40136" y="204147"/>
            <a:ext cx="772074" cy="90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9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5C624-3733-700C-9EDC-BB01800A8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DA092-8A96-B822-82C8-6B6D2B43F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C1D001-CF51-92B7-1DEF-8D870FEE6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EAB44-70F4-A8D7-6ED6-1C6C3A940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0B5A5-41F3-DF0B-940F-AD609445F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8667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709DC-7285-7A7C-006F-8C183D1DC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A2F8F2-CF08-E898-9CCE-3B6E5647D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059F9-BA8A-558D-3EBC-97E2DE6AD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2BC79-0AA2-C88A-2530-FE89BF98F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BE934-7B8B-FDFF-BE80-09E2E9570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87442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FCAE3-C438-C52F-E357-52D20709D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80748-9A70-0CFE-5C9D-67D64831A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48AF35-AC57-66E9-3949-398104B84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FB2DE0-47D1-0ED5-CC16-D1685B7B0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794AA-2C5A-58C6-0BF7-312C04393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F5377E-2659-3BBB-C259-58F90974E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7189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D2A56-69A0-C759-EA5F-096532D73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E4B2BE-CAB0-C148-9C50-54F176A0A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CEC80-AA22-D85F-3849-5DC97C1AA8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34F2C5-AB6B-D787-32DE-3E6EA4448E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86C4A8-5F65-D104-235E-6268040F72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DDD633-96C7-AD1F-36D6-E0217D6BC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60BF29-C0D8-596C-4220-179B4D0B3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1925C9-C91B-9CF0-1C3C-8A43EDAD6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0590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1D154-EC54-3F96-76A7-B6FB512BE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8555F6-7347-EEF8-E1C3-3980CD23D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4C12BE-0216-5E40-2F27-051DDDCC8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ABD1B-0326-A46F-4B9B-5C05BB812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02115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D82CD3-8351-DA8E-B284-23BC0D9AB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56041D-7E5B-519E-FECF-5E727E51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010FA5-89E6-BFC0-BC9A-D43493598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6526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17E04-8DB6-E099-1EA8-82DE98ED4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49A65-0290-C026-4663-8EE38B5DF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C3D89C-501A-35BB-3CCC-D143C877EE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76F6EB-1D39-730E-5D39-5F1D0CF45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933DC-21B2-A23E-791A-341E523EA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3DF5A9-7D80-3D00-F0FA-393F91536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2548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5BA31-3AA2-A792-050C-229457D5A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BCE5C5-4121-B3E3-9BB7-07CFAE393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06D588-73E4-1BAF-29DC-7DD335BFD3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B9F9D8-C28A-9BF8-6E3E-A0B11790F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19D97-C341-4E12-B2B9-DC78D0BC3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5D91F5-3388-2B3F-7CD1-F47646630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9536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975CC6-0CEE-B37A-94E0-7D3280C20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D42CB-A935-BD21-FC8D-870A6BE54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F6AA0-684C-4FA0-3A8E-507021ACE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6BCD9-0EA8-18E2-0C79-08F06F337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74ADF-E421-2B70-8434-B199D56F4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13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  <p:sldLayoutId id="2147484215" r:id="rId12"/>
    <p:sldLayoutId id="2147484216" r:id="rId13"/>
    <p:sldLayoutId id="2147484217" r:id="rId14"/>
    <p:sldLayoutId id="2147483785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hdl.handle.net/10568/134622" TargetMode="Externa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AF7D4-65C3-F548-AF4D-0961644462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5066" y="1746426"/>
            <a:ext cx="10323320" cy="1583331"/>
          </a:xfrm>
        </p:spPr>
        <p:txBody>
          <a:bodyPr/>
          <a:lstStyle/>
          <a:p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US" sz="3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br>
              <a:rPr lang="en-US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r>
              <a:rPr lang="en-US" sz="3600" dirty="0"/>
              <a:t>The Role of P-PD in Enhancing the Ethiopian Livestock Extension System</a:t>
            </a:r>
            <a:endParaRPr lang="en-US" sz="3600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4AFCD9-1440-A047-9949-B2080A58B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843" y="5476534"/>
            <a:ext cx="11325543" cy="1381466"/>
          </a:xfrm>
        </p:spPr>
        <p:txBody>
          <a:bodyPr/>
          <a:lstStyle/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C135B5-5FE8-0EB3-6AE2-C24E1B6543BE}"/>
              </a:ext>
            </a:extLst>
          </p:cNvPr>
          <p:cNvSpPr txBox="1"/>
          <p:nvPr/>
        </p:nvSpPr>
        <p:spPr>
          <a:xfrm>
            <a:off x="6096000" y="3528243"/>
            <a:ext cx="53639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Montserrat" panose="00000500000000000000" pitchFamily="2" charset="0"/>
              </a:rPr>
              <a:t>19.11.2024 Addis Ababa</a:t>
            </a:r>
          </a:p>
          <a:p>
            <a:r>
              <a:rPr lang="en-US" dirty="0"/>
              <a:t>LC WP1 Regional Stakeholder Engagement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09E899-BDA0-DF13-DC4A-8014ED7AD8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4789" y="303110"/>
            <a:ext cx="628650" cy="6286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CD25BE-13AA-C478-4E08-71AD66E66CBF}"/>
              </a:ext>
            </a:extLst>
          </p:cNvPr>
          <p:cNvSpPr txBox="1"/>
          <p:nvPr/>
        </p:nvSpPr>
        <p:spPr>
          <a:xfrm>
            <a:off x="6129739" y="4872471"/>
            <a:ext cx="47287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Montserrat" panose="00000500000000000000" pitchFamily="2" charset="0"/>
              </a:rPr>
              <a:t>Birgit Habermann, Tigist Worku, Elizabeth Getahun</a:t>
            </a:r>
          </a:p>
        </p:txBody>
      </p:sp>
    </p:spTree>
    <p:extLst>
      <p:ext uri="{BB962C8B-B14F-4D97-AF65-F5344CB8AC3E}">
        <p14:creationId xmlns:p14="http://schemas.microsoft.com/office/powerpoint/2010/main" val="293702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40"/>
    </mc:Choice>
    <mc:Fallback xmlns="">
      <p:transition spd="slow" advTm="1714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6D65D-5EFF-5A11-8A09-4F38EF00D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Role of APHs in P-PD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D55CE-D88C-8C94-F689-A0883782A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035" y="1600550"/>
            <a:ext cx="7554367" cy="481818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Households who excel in managing livestock despite challenges.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APHs develop and implement practices in adaptation to climate stress.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Become change agents in their communities through F2F field days and forming knowledge networks. </a:t>
            </a:r>
          </a:p>
        </p:txBody>
      </p:sp>
      <p:pic>
        <p:nvPicPr>
          <p:cNvPr id="5" name="Picture 4" descr="A group of people feeding goats&#10;&#10;Description automatically generated">
            <a:extLst>
              <a:ext uri="{FF2B5EF4-FFF2-40B4-BE49-F238E27FC236}">
                <a16:creationId xmlns:a16="http://schemas.microsoft.com/office/drawing/2014/main" id="{5BCBF8E4-9F35-6AFB-2063-0936CFAC79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0468" y="1224390"/>
            <a:ext cx="4121532" cy="52991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4804D-BCDB-EADC-6D73-5321CC3408C7}"/>
              </a:ext>
            </a:extLst>
          </p:cNvPr>
          <p:cNvSpPr txBox="1"/>
          <p:nvPr/>
        </p:nvSpPr>
        <p:spPr>
          <a:xfrm>
            <a:off x="7849144" y="6579449"/>
            <a:ext cx="43428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Photo: Pioneer Farmer Kidane and </a:t>
            </a:r>
            <a:r>
              <a:rPr lang="en-GB" sz="800" dirty="0" err="1"/>
              <a:t>Weleta</a:t>
            </a:r>
            <a:r>
              <a:rPr lang="en-GB" sz="800" dirty="0"/>
              <a:t>  in Tarmaber, North Shewa, AR, Apollo Habtamu/ILRI</a:t>
            </a:r>
            <a:endParaRPr lang="en-KE" sz="800" dirty="0"/>
          </a:p>
        </p:txBody>
      </p:sp>
    </p:spTree>
    <p:extLst>
      <p:ext uri="{BB962C8B-B14F-4D97-AF65-F5344CB8AC3E}">
        <p14:creationId xmlns:p14="http://schemas.microsoft.com/office/powerpoint/2010/main" val="2778912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68CB18-20F8-80A6-5941-7A565E8D22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43DE6-995F-E2C2-C474-885630876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Role of APHs in P-PD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5DAFF-7502-9056-7F74-7B5C682559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035" y="1600550"/>
            <a:ext cx="6636525" cy="4818183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APHs are not necessarily lead / model farmers but are pioneers of adaptation practices.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i="1" dirty="0">
                <a:solidFill>
                  <a:schemeClr val="tx1"/>
                </a:solidFill>
              </a:rPr>
              <a:t>Examples</a:t>
            </a:r>
            <a:r>
              <a:rPr lang="en-US" sz="2800" dirty="0">
                <a:solidFill>
                  <a:schemeClr val="tx1"/>
                </a:solidFill>
              </a:rPr>
              <a:t> of APHs adapting to climate change: 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innovative feed management, 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breeding practices, and 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water conservation techniques.</a:t>
            </a:r>
          </a:p>
        </p:txBody>
      </p:sp>
      <p:pic>
        <p:nvPicPr>
          <p:cNvPr id="5" name="Picture 4" descr="A group of people feeding goats&#10;&#10;Description automatically generated">
            <a:extLst>
              <a:ext uri="{FF2B5EF4-FFF2-40B4-BE49-F238E27FC236}">
                <a16:creationId xmlns:a16="http://schemas.microsoft.com/office/drawing/2014/main" id="{DC4A5A9A-F302-283D-2119-6F6ECEAA43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0468" y="1224390"/>
            <a:ext cx="4121532" cy="52991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C4923E-8BDD-37F5-463A-1AC6BBE938C6}"/>
              </a:ext>
            </a:extLst>
          </p:cNvPr>
          <p:cNvSpPr txBox="1"/>
          <p:nvPr/>
        </p:nvSpPr>
        <p:spPr>
          <a:xfrm>
            <a:off x="7849144" y="6579449"/>
            <a:ext cx="43428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Photo: Pioneer Farmer Kidane and </a:t>
            </a:r>
            <a:r>
              <a:rPr lang="en-GB" sz="800" dirty="0" err="1"/>
              <a:t>Weleta</a:t>
            </a:r>
            <a:r>
              <a:rPr lang="en-GB" sz="800" dirty="0"/>
              <a:t>  in Tarmaber, North Shewa, AR, Apollo Habtamu/ILRI</a:t>
            </a:r>
            <a:endParaRPr lang="en-KE" sz="800" dirty="0"/>
          </a:p>
        </p:txBody>
      </p:sp>
    </p:spTree>
    <p:extLst>
      <p:ext uri="{BB962C8B-B14F-4D97-AF65-F5344CB8AC3E}">
        <p14:creationId xmlns:p14="http://schemas.microsoft.com/office/powerpoint/2010/main" val="1844192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BADC8-4719-F4E7-0303-C56873AA6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3DB10-65FE-52A2-F4FD-A804402B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Role of APHs in P-PD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C5FAC-FB40-D2C7-2100-EC01D39B1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035" y="1600550"/>
            <a:ext cx="6636525" cy="481818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Innovate by using available resources in new ways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Often risk-takers, willing to experiment with new practices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Provide learning opportunities for other farmers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Improve livestock management while ensuring sustainability and profitability</a:t>
            </a:r>
          </a:p>
        </p:txBody>
      </p:sp>
      <p:pic>
        <p:nvPicPr>
          <p:cNvPr id="5" name="Picture 4" descr="A group of people feeding goats&#10;&#10;Description automatically generated">
            <a:extLst>
              <a:ext uri="{FF2B5EF4-FFF2-40B4-BE49-F238E27FC236}">
                <a16:creationId xmlns:a16="http://schemas.microsoft.com/office/drawing/2014/main" id="{09B4D033-E18A-901F-3CE3-8BF2E26DD5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0468" y="1224390"/>
            <a:ext cx="4121532" cy="52991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900C6E-278C-8712-E9A5-F4E178E40F14}"/>
              </a:ext>
            </a:extLst>
          </p:cNvPr>
          <p:cNvSpPr txBox="1"/>
          <p:nvPr/>
        </p:nvSpPr>
        <p:spPr>
          <a:xfrm>
            <a:off x="7849144" y="6579449"/>
            <a:ext cx="43428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Photo: Pioneer Farmer Kidane and </a:t>
            </a:r>
            <a:r>
              <a:rPr lang="en-GB" sz="800" dirty="0" err="1"/>
              <a:t>Weleta</a:t>
            </a:r>
            <a:r>
              <a:rPr lang="en-GB" sz="800" dirty="0"/>
              <a:t>  in Tarmaber, North Shewa, AR, Apollo Habtamu/ILRI</a:t>
            </a:r>
            <a:endParaRPr lang="en-KE" sz="800" dirty="0"/>
          </a:p>
        </p:txBody>
      </p:sp>
    </p:spTree>
    <p:extLst>
      <p:ext uri="{BB962C8B-B14F-4D97-AF65-F5344CB8AC3E}">
        <p14:creationId xmlns:p14="http://schemas.microsoft.com/office/powerpoint/2010/main" val="497874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A514E-B465-6B47-09D3-65900AE77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Examples of P-PD Success: Kidane and </a:t>
            </a:r>
            <a:r>
              <a:rPr lang="en-US" dirty="0" err="1"/>
              <a:t>Welete’s</a:t>
            </a:r>
            <a:r>
              <a:rPr lang="en-US" dirty="0"/>
              <a:t> 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A031D-6604-5E3D-3744-AFDD9CD04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930" y="1243656"/>
            <a:ext cx="10688139" cy="4356518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</a:rPr>
              <a:t>Kidane and </a:t>
            </a:r>
            <a:r>
              <a:rPr lang="en-US" sz="2800" b="1" dirty="0" err="1">
                <a:solidFill>
                  <a:schemeClr val="tx1"/>
                </a:solidFill>
              </a:rPr>
              <a:t>Welete’s</a:t>
            </a:r>
            <a:r>
              <a:rPr lang="en-US" sz="2800" b="1" dirty="0">
                <a:solidFill>
                  <a:schemeClr val="tx1"/>
                </a:solidFill>
              </a:rPr>
              <a:t> story (Amhara Region)</a:t>
            </a:r>
            <a:r>
              <a:rPr lang="en-US" sz="2800" dirty="0">
                <a:solidFill>
                  <a:schemeClr val="tx1"/>
                </a:solidFill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Sheep fattening through zero-grazing and sheltering to protect animals from harsh weather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Innovative feed strategies developed using local crop residues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Demonstrates how smallholder farmers can adapt and thrive with the right practices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Success achieved despite limited resources and difficult climate conditions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2ABC4D-4D01-7079-2C0C-CEA90753E8C0}"/>
              </a:ext>
            </a:extLst>
          </p:cNvPr>
          <p:cNvSpPr txBox="1"/>
          <p:nvPr/>
        </p:nvSpPr>
        <p:spPr>
          <a:xfrm>
            <a:off x="1074914" y="5366493"/>
            <a:ext cx="60945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From: Adapting to a new normal: Stories of livestock keepers navigating climate challenges. </a:t>
            </a:r>
            <a:r>
              <a:rPr lang="en-US" sz="1800" b="1" i="1" u="sng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https://hdl.handle.net/10568/134622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245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erson and person standing next to a group of sheep&#10;&#10;Description automatically generated">
            <a:extLst>
              <a:ext uri="{FF2B5EF4-FFF2-40B4-BE49-F238E27FC236}">
                <a16:creationId xmlns:a16="http://schemas.microsoft.com/office/drawing/2014/main" id="{1645BB06-60D2-9DE7-AFBE-413CAB6A4A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578" y="0"/>
            <a:ext cx="10532125" cy="702141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9803E2-21B2-B0EA-AB75-49F609163F6F}"/>
              </a:ext>
            </a:extLst>
          </p:cNvPr>
          <p:cNvSpPr txBox="1"/>
          <p:nvPr/>
        </p:nvSpPr>
        <p:spPr>
          <a:xfrm>
            <a:off x="1547495" y="376952"/>
            <a:ext cx="43428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Photo: Pioneer Farmer Kidane and </a:t>
            </a:r>
            <a:r>
              <a:rPr lang="en-GB" sz="800" dirty="0" err="1"/>
              <a:t>Weleta</a:t>
            </a:r>
            <a:r>
              <a:rPr lang="en-GB" sz="800" dirty="0"/>
              <a:t>  in Tarmaber, North Shewa, AR, Apollo Habtamu/ILRI</a:t>
            </a:r>
            <a:endParaRPr lang="en-KE" sz="800" dirty="0"/>
          </a:p>
        </p:txBody>
      </p:sp>
    </p:spTree>
    <p:extLst>
      <p:ext uri="{BB962C8B-B14F-4D97-AF65-F5344CB8AC3E}">
        <p14:creationId xmlns:p14="http://schemas.microsoft.com/office/powerpoint/2010/main" val="1557886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men wearing face masks&#10;&#10;Description automatically generated">
            <a:extLst>
              <a:ext uri="{FF2B5EF4-FFF2-40B4-BE49-F238E27FC236}">
                <a16:creationId xmlns:a16="http://schemas.microsoft.com/office/drawing/2014/main" id="{E57D7639-8EB2-F631-1A88-9692FCB8F6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696" y="170154"/>
            <a:ext cx="9776537" cy="651769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FF75F7-E05C-FB9A-957E-A0266AB33840}"/>
              </a:ext>
            </a:extLst>
          </p:cNvPr>
          <p:cNvSpPr txBox="1"/>
          <p:nvPr/>
        </p:nvSpPr>
        <p:spPr>
          <a:xfrm>
            <a:off x="2678108" y="542205"/>
            <a:ext cx="43428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Photo: Pioneer Farmer Kidane and </a:t>
            </a:r>
            <a:r>
              <a:rPr lang="en-GB" sz="800" dirty="0" err="1"/>
              <a:t>Weleta</a:t>
            </a:r>
            <a:r>
              <a:rPr lang="en-GB" sz="800" dirty="0"/>
              <a:t>  in Tarmaber, North Shewa, AR, Apollo Habtamu/ILRI</a:t>
            </a:r>
            <a:endParaRPr lang="en-KE" sz="800" dirty="0"/>
          </a:p>
        </p:txBody>
      </p:sp>
    </p:spTree>
    <p:extLst>
      <p:ext uri="{BB962C8B-B14F-4D97-AF65-F5344CB8AC3E}">
        <p14:creationId xmlns:p14="http://schemas.microsoft.com/office/powerpoint/2010/main" val="1363044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diagram of a road with text&#10;&#10;Description automatically generated">
            <a:extLst>
              <a:ext uri="{FF2B5EF4-FFF2-40B4-BE49-F238E27FC236}">
                <a16:creationId xmlns:a16="http://schemas.microsoft.com/office/drawing/2014/main" id="{EEA19CDB-BFC5-DB39-401A-7AC1FB092A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336" y="0"/>
            <a:ext cx="6838032" cy="6756566"/>
          </a:xfrm>
        </p:spPr>
      </p:pic>
      <p:pic>
        <p:nvPicPr>
          <p:cNvPr id="8" name="Picture 7" descr="A person sitting next to a goat&#10;&#10;Description automatically generated">
            <a:extLst>
              <a:ext uri="{FF2B5EF4-FFF2-40B4-BE49-F238E27FC236}">
                <a16:creationId xmlns:a16="http://schemas.microsoft.com/office/drawing/2014/main" id="{50CFE987-EB4D-D300-8F20-C9A29197C2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368" y="2468880"/>
            <a:ext cx="4766632" cy="35749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304613-0989-AF27-1136-798F8E9D81D3}"/>
              </a:ext>
            </a:extLst>
          </p:cNvPr>
          <p:cNvSpPr txBox="1"/>
          <p:nvPr/>
        </p:nvSpPr>
        <p:spPr>
          <a:xfrm>
            <a:off x="7425368" y="6114974"/>
            <a:ext cx="4380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Adaptation pioneer Said </a:t>
            </a:r>
            <a:r>
              <a:rPr lang="en-GB" sz="1000" dirty="0" err="1"/>
              <a:t>Bahine</a:t>
            </a:r>
            <a:r>
              <a:rPr lang="en-GB" sz="1000" dirty="0"/>
              <a:t> weighing his goat, Afar Region/Ethiopia. Fuad </a:t>
            </a:r>
            <a:r>
              <a:rPr lang="en-GB" sz="1000" dirty="0" err="1"/>
              <a:t>Mohammednur</a:t>
            </a:r>
            <a:r>
              <a:rPr lang="en-GB" sz="1000" dirty="0"/>
              <a:t> Amin/ILRI</a:t>
            </a:r>
            <a:endParaRPr lang="en-KE" sz="1000" dirty="0"/>
          </a:p>
        </p:txBody>
      </p:sp>
    </p:spTree>
    <p:extLst>
      <p:ext uri="{BB962C8B-B14F-4D97-AF65-F5344CB8AC3E}">
        <p14:creationId xmlns:p14="http://schemas.microsoft.com/office/powerpoint/2010/main" val="1225970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46E0A-E4C1-7F7B-E908-757EF47DC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Scaling P-PD in Ethiopia’s Livestock Sector</a:t>
            </a:r>
            <a:endParaRPr lang="en-US" dirty="0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F89DF622-9C5E-5799-A581-C8B8E99638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066599"/>
              </p:ext>
            </p:extLst>
          </p:nvPr>
        </p:nvGraphicFramePr>
        <p:xfrm>
          <a:off x="638034" y="1600550"/>
          <a:ext cx="10688139" cy="4818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5278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diagram&#10;&#10;Description automatically generated">
            <a:extLst>
              <a:ext uri="{FF2B5EF4-FFF2-40B4-BE49-F238E27FC236}">
                <a16:creationId xmlns:a16="http://schemas.microsoft.com/office/drawing/2014/main" id="{159C1AEC-C858-D405-485D-4C845E1D3C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558" y="0"/>
            <a:ext cx="5310130" cy="6905114"/>
          </a:xfrm>
        </p:spPr>
      </p:pic>
      <p:pic>
        <p:nvPicPr>
          <p:cNvPr id="9" name="Picture 8" descr="A group of people in masks feeding goats&#10;&#10;Description automatically generated">
            <a:extLst>
              <a:ext uri="{FF2B5EF4-FFF2-40B4-BE49-F238E27FC236}">
                <a16:creationId xmlns:a16="http://schemas.microsoft.com/office/drawing/2014/main" id="{F459AAE2-B0FB-B89A-FF0A-BEC14E24A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9880" y="1608517"/>
            <a:ext cx="5532120" cy="36880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3056B0-ABF9-1113-F54B-D55B325B5600}"/>
              </a:ext>
            </a:extLst>
          </p:cNvPr>
          <p:cNvSpPr txBox="1"/>
          <p:nvPr/>
        </p:nvSpPr>
        <p:spPr>
          <a:xfrm>
            <a:off x="6659880" y="5474156"/>
            <a:ext cx="39388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Photo: Pioneer Farmer Tenagne in Gudoberet, North Shewa, AR, Apollo Habtamu/ILRI</a:t>
            </a:r>
            <a:endParaRPr lang="en-KE" sz="800" dirty="0"/>
          </a:p>
        </p:txBody>
      </p:sp>
    </p:spTree>
    <p:extLst>
      <p:ext uri="{BB962C8B-B14F-4D97-AF65-F5344CB8AC3E}">
        <p14:creationId xmlns:p14="http://schemas.microsoft.com/office/powerpoint/2010/main" val="3652552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1ADCC-095E-6492-4B55-A8A62C2F1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Benefits of P-PD in the Livestock Extension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B01BF-3506-28B8-A92E-591B591E9E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Sustainability</a:t>
            </a:r>
            <a:r>
              <a:rPr lang="en-US" sz="2800" dirty="0">
                <a:solidFill>
                  <a:schemeClr val="tx1"/>
                </a:solidFill>
              </a:rPr>
              <a:t>: Local solutions that are easily adopted and scaled.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Empowerment</a:t>
            </a:r>
            <a:r>
              <a:rPr lang="en-US" sz="2800" dirty="0">
                <a:solidFill>
                  <a:schemeClr val="tx1"/>
                </a:solidFill>
              </a:rPr>
              <a:t>: Farmers and (agro-)pastoralists lead their own development.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Increased Resilience</a:t>
            </a:r>
            <a:r>
              <a:rPr lang="en-US" sz="2800" dirty="0">
                <a:solidFill>
                  <a:schemeClr val="tx1"/>
                </a:solidFill>
              </a:rPr>
              <a:t>: Better climate adaptation and improved productivity.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Cost-effective</a:t>
            </a:r>
            <a:r>
              <a:rPr lang="en-US" sz="2800" dirty="0">
                <a:solidFill>
                  <a:schemeClr val="tx1"/>
                </a:solidFill>
              </a:rPr>
              <a:t>: Low-cost and low-risk innovations that can benefit resource-poor farmers and (agro-)pastoralists.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Improved collaboration: </a:t>
            </a:r>
            <a:r>
              <a:rPr lang="en-US" sz="2800" dirty="0">
                <a:solidFill>
                  <a:schemeClr val="tx1"/>
                </a:solidFill>
              </a:rPr>
              <a:t>an improved working environment for development agents.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863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40018F8-642B-E654-3DF0-A1A4D9599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882" y="189468"/>
            <a:ext cx="7151007" cy="852164"/>
          </a:xfrm>
        </p:spPr>
        <p:txBody>
          <a:bodyPr>
            <a:noAutofit/>
          </a:bodyPr>
          <a:lstStyle/>
          <a:p>
            <a:r>
              <a:rPr lang="en-US" dirty="0"/>
              <a:t>Challenges in Ethiopia’s Livestock Sector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5D0852-B2FE-84C3-EADF-123D5F7C97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6928" y="1413063"/>
            <a:ext cx="7904916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Livestock traditionally not at the focus of extension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Resource and infrastructure limitations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Disease outbreaks</a:t>
            </a:r>
          </a:p>
          <a:p>
            <a:pPr marL="457200" lvl="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tx1"/>
                </a:solidFill>
                <a:latin typeface="Montserrat" panose="00000500000000000000" pitchFamily="2" charset="0"/>
              </a:rPr>
              <a:t>Climate variability</a:t>
            </a:r>
          </a:p>
          <a:p>
            <a:pPr marL="457200" lvl="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Highly context-specific knowledge required</a:t>
            </a:r>
          </a:p>
        </p:txBody>
      </p:sp>
      <p:pic>
        <p:nvPicPr>
          <p:cNvPr id="4" name="Picture 3" descr="A person and a camel with a child on their back&#10;&#10;Description automatically generated">
            <a:extLst>
              <a:ext uri="{FF2B5EF4-FFF2-40B4-BE49-F238E27FC236}">
                <a16:creationId xmlns:a16="http://schemas.microsoft.com/office/drawing/2014/main" id="{0CFD89B9-64B1-BF76-1505-02516C9A46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806099" y="2509225"/>
            <a:ext cx="5482063" cy="32897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A4B77E-8733-F449-DA6B-10B6BC969F56}"/>
              </a:ext>
            </a:extLst>
          </p:cNvPr>
          <p:cNvSpPr txBox="1"/>
          <p:nvPr/>
        </p:nvSpPr>
        <p:spPr>
          <a:xfrm>
            <a:off x="4155440" y="5974080"/>
            <a:ext cx="1393771" cy="694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K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E2935B-86FF-2D72-3BD1-97A4E68AF94B}"/>
              </a:ext>
            </a:extLst>
          </p:cNvPr>
          <p:cNvSpPr txBox="1"/>
          <p:nvPr/>
        </p:nvSpPr>
        <p:spPr>
          <a:xfrm>
            <a:off x="5216157" y="6325864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 woman moving in Lekura kebele, Photo: Fuad </a:t>
            </a:r>
            <a:r>
              <a:rPr lang="en-GB" sz="1000" dirty="0" err="1"/>
              <a:t>Mohammednur</a:t>
            </a:r>
            <a:r>
              <a:rPr lang="en-GB" sz="1000" dirty="0"/>
              <a:t> Amin/ILRI</a:t>
            </a:r>
            <a:endParaRPr lang="en-KE" sz="1000" dirty="0"/>
          </a:p>
        </p:txBody>
      </p:sp>
    </p:spTree>
    <p:extLst>
      <p:ext uri="{BB962C8B-B14F-4D97-AF65-F5344CB8AC3E}">
        <p14:creationId xmlns:p14="http://schemas.microsoft.com/office/powerpoint/2010/main" val="855558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9053-2F55-2D41-C82D-D18A36949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30" y="151617"/>
            <a:ext cx="7554367" cy="776459"/>
          </a:xfrm>
        </p:spPr>
        <p:txBody>
          <a:bodyPr/>
          <a:lstStyle/>
          <a:p>
            <a:r>
              <a:rPr lang="en-US" dirty="0"/>
              <a:t>Conclusion and Outlook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218D92A-61D8-10B1-20A5-8C538F96D8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82880" y="1402287"/>
            <a:ext cx="8239759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P-PD offers a promising approach to improving Ethiopia’s livestock extension system.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Empowers farmers and </a:t>
            </a:r>
            <a:r>
              <a:rPr lang="en-US" sz="2800" dirty="0">
                <a:solidFill>
                  <a:schemeClr val="tx1"/>
                </a:solidFill>
              </a:rPr>
              <a:t>(agro-)pastoralists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through innovation, peer-to-peer learning, and adaptation to climate change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Scalable, sustainable, and adaptable to various contexts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Looking Ahead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: Further implementation and adaptation of P-PD to more regions and communities in Ethiopia. </a:t>
            </a:r>
          </a:p>
        </p:txBody>
      </p:sp>
      <p:pic>
        <p:nvPicPr>
          <p:cNvPr id="5" name="Picture 4" descr="A cow with horns on its head&#10;&#10;Description automatically generated">
            <a:extLst>
              <a:ext uri="{FF2B5EF4-FFF2-40B4-BE49-F238E27FC236}">
                <a16:creationId xmlns:a16="http://schemas.microsoft.com/office/drawing/2014/main" id="{5AF269E0-3205-608B-289C-F641B2897D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573866" y="2230958"/>
            <a:ext cx="5541761" cy="36945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D0538D-2153-1B88-B816-E1BF3486B719}"/>
              </a:ext>
            </a:extLst>
          </p:cNvPr>
          <p:cNvSpPr txBox="1"/>
          <p:nvPr/>
        </p:nvSpPr>
        <p:spPr>
          <a:xfrm>
            <a:off x="7849144" y="1091886"/>
            <a:ext cx="43428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Photo: Pioneer Farmer Kidane and </a:t>
            </a:r>
            <a:r>
              <a:rPr lang="en-GB" sz="800" dirty="0" err="1"/>
              <a:t>Weleta</a:t>
            </a:r>
            <a:r>
              <a:rPr lang="en-GB" sz="800" dirty="0"/>
              <a:t>  in Tarmaber, North Shewa, AR, Apollo Habtamu/ILRI</a:t>
            </a:r>
            <a:endParaRPr lang="en-KE" sz="800" dirty="0"/>
          </a:p>
        </p:txBody>
      </p:sp>
    </p:spTree>
    <p:extLst>
      <p:ext uri="{BB962C8B-B14F-4D97-AF65-F5344CB8AC3E}">
        <p14:creationId xmlns:p14="http://schemas.microsoft.com/office/powerpoint/2010/main" val="38283733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A1EA19-97FD-CDB2-C37A-AC2CFF70100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8925" y="3770581"/>
            <a:ext cx="4387532" cy="11771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A0427E-3641-2B4F-AC26-150AED5EB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3300" y="1312785"/>
            <a:ext cx="6288700" cy="2457796"/>
          </a:xfrm>
        </p:spPr>
        <p:txBody>
          <a:bodyPr/>
          <a:lstStyle/>
          <a:p>
            <a:r>
              <a:rPr lang="en-GB" sz="1200" b="1" dirty="0"/>
              <a:t>Acknowledgements</a:t>
            </a:r>
            <a:br>
              <a:rPr lang="en-GB" sz="1200" b="1" dirty="0"/>
            </a:br>
            <a:br>
              <a:rPr lang="en-GB" sz="1200" b="1" dirty="0"/>
            </a:br>
            <a:r>
              <a:rPr lang="en-GB" sz="1200" b="1" dirty="0"/>
              <a:t>This work was conducted as part of the CGIAR Initiative Livestock and Climate and is supported by contributors to the CGIAR Trust Fund. CGIAR is a global research partnership for a food-secure future dedicated to transforming food, land, and water systems in a climate crisis.</a:t>
            </a:r>
            <a:br>
              <a:rPr lang="en-GB" sz="1200" b="1" dirty="0"/>
            </a:br>
            <a:br>
              <a:rPr lang="en-GB" sz="1200" b="1" dirty="0"/>
            </a:br>
            <a:br>
              <a:rPr lang="en-GB" sz="1200" b="1" dirty="0"/>
            </a:br>
            <a:br>
              <a:rPr lang="en-GB" sz="1200" b="1" dirty="0"/>
            </a:br>
            <a:r>
              <a:rPr lang="en-GB" sz="1200" b="1" dirty="0"/>
              <a:t>This work has been partly financed by the Deutsche Gesellschaft für Internationale </a:t>
            </a:r>
            <a:r>
              <a:rPr lang="en-GB" sz="1200" b="1" dirty="0" err="1"/>
              <a:t>Zusammenarbeit</a:t>
            </a:r>
            <a:r>
              <a:rPr lang="en-GB" sz="1200" b="1" dirty="0"/>
              <a:t> (GIZ) commissioned by the Government of the Federal Republic of Germany (grant number: 2017.0119.2).</a:t>
            </a:r>
            <a:endParaRPr lang="en-US" sz="1200" b="1" dirty="0"/>
          </a:p>
        </p:txBody>
      </p:sp>
      <p:pic>
        <p:nvPicPr>
          <p:cNvPr id="6" name="Picture 5" descr="A green sign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39C6B135-8C44-1545-0D97-67F5FD0723B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5394" y="1122588"/>
            <a:ext cx="2064512" cy="55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78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ED2FA-D807-08FE-CEF6-17BC6E561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C0B4490-A3F6-0807-05DF-31F5997FF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8" y="258793"/>
            <a:ext cx="7961871" cy="852164"/>
          </a:xfrm>
        </p:spPr>
        <p:txBody>
          <a:bodyPr>
            <a:noAutofit/>
          </a:bodyPr>
          <a:lstStyle/>
          <a:p>
            <a:r>
              <a:rPr lang="en-US" dirty="0"/>
              <a:t>Opportunities in Ethiopia’s Livestock Sector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2FD707-AD01-B012-A54D-7119913297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36444" y="1428272"/>
            <a:ext cx="8179235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Livestock is an important part of agriculture in the Highlands for traction, assets and nutrition</a:t>
            </a:r>
          </a:p>
          <a:p>
            <a:pPr marL="1143000" lvl="1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Potential in linkages </a:t>
            </a:r>
            <a:r>
              <a:rPr lang="en-US" altLang="en-US" sz="2800" dirty="0">
                <a:solidFill>
                  <a:schemeClr val="tx1"/>
                </a:solidFill>
                <a:latin typeface="Montserrat" panose="00000500000000000000" pitchFamily="2" charset="0"/>
              </a:rPr>
              <a:t>between crop farming and livestock management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3200" dirty="0">
                <a:solidFill>
                  <a:schemeClr val="tx1"/>
                </a:solidFill>
                <a:latin typeface="Montserrat" panose="00000500000000000000" pitchFamily="2" charset="0"/>
              </a:rPr>
              <a:t>Livestock is an essential part of pastoralists’ livelihoods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1143000" lvl="1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Pastoralists have high level of context-specific knowledge to respond to uncertainty and climate risks</a:t>
            </a:r>
          </a:p>
        </p:txBody>
      </p:sp>
      <p:pic>
        <p:nvPicPr>
          <p:cNvPr id="4" name="Picture 3" descr="A group of sheep in a pen&#10;&#10;Description automatically generated">
            <a:extLst>
              <a:ext uri="{FF2B5EF4-FFF2-40B4-BE49-F238E27FC236}">
                <a16:creationId xmlns:a16="http://schemas.microsoft.com/office/drawing/2014/main" id="{7866F2E8-5DCA-9BB5-03D5-E177E30F29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9032" y="1286649"/>
            <a:ext cx="3432967" cy="55002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B298EC-C8CA-7A7D-DB1F-62AA9CC10BFB}"/>
              </a:ext>
            </a:extLst>
          </p:cNvPr>
          <p:cNvSpPr txBox="1"/>
          <p:nvPr/>
        </p:nvSpPr>
        <p:spPr>
          <a:xfrm>
            <a:off x="8989764" y="6389783"/>
            <a:ext cx="12763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bg2"/>
                </a:solidFill>
              </a:rPr>
              <a:t>Photo: Sonja Leitner/ILRI</a:t>
            </a:r>
            <a:endParaRPr lang="en-KE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8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6069C-4868-92BB-ADD0-6FA43C087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15" y="145963"/>
            <a:ext cx="6904179" cy="776459"/>
          </a:xfrm>
        </p:spPr>
        <p:txBody>
          <a:bodyPr>
            <a:normAutofit fontScale="90000"/>
          </a:bodyPr>
          <a:lstStyle/>
          <a:p>
            <a:r>
              <a:rPr lang="en-US" dirty="0"/>
              <a:t>What can we do better in Livestock Extension?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4EAFA-DB4B-20B2-CB3C-B77062A30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861" y="1106997"/>
            <a:ext cx="6684864" cy="521681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Adapt extension approach to production systems and agro-ecological zones (AEZ)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Respond to high diversity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in AEZ, 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in soil types,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in crops and livestock in response to multiple livelihood needs,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in people’s knowledge regarding adaptation for more climate resilience. </a:t>
            </a:r>
          </a:p>
        </p:txBody>
      </p:sp>
      <p:pic>
        <p:nvPicPr>
          <p:cNvPr id="7" name="Picture 6" descr="A cow eating hay from a feeder&#10;&#10;Description automatically generated">
            <a:extLst>
              <a:ext uri="{FF2B5EF4-FFF2-40B4-BE49-F238E27FC236}">
                <a16:creationId xmlns:a16="http://schemas.microsoft.com/office/drawing/2014/main" id="{86031BF8-29BB-DA89-BB25-ED4A1D5440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0" y="3121932"/>
            <a:ext cx="4572000" cy="37360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0DD28B-7ADC-C51B-2F26-714216200E96}"/>
              </a:ext>
            </a:extLst>
          </p:cNvPr>
          <p:cNvSpPr txBox="1"/>
          <p:nvPr/>
        </p:nvSpPr>
        <p:spPr>
          <a:xfrm>
            <a:off x="7907198" y="6541103"/>
            <a:ext cx="19255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bg2"/>
                </a:solidFill>
              </a:rPr>
              <a:t>Photo: Debre Birhan,  Sonja Leitner/ILRI</a:t>
            </a:r>
            <a:endParaRPr lang="en-KE" sz="800" dirty="0">
              <a:solidFill>
                <a:schemeClr val="bg2"/>
              </a:solidFill>
            </a:endParaRPr>
          </a:p>
        </p:txBody>
      </p:sp>
      <p:pic>
        <p:nvPicPr>
          <p:cNvPr id="10" name="Picture 9" descr="A herd of cattle in a canyon&#10;&#10;Description automatically generated">
            <a:extLst>
              <a:ext uri="{FF2B5EF4-FFF2-40B4-BE49-F238E27FC236}">
                <a16:creationId xmlns:a16="http://schemas.microsoft.com/office/drawing/2014/main" id="{11564D28-1C99-A23C-4063-53C701370A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5394" y="0"/>
            <a:ext cx="4682898" cy="31219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FF3E45E-2FBF-3C96-C60D-D1B154439879}"/>
              </a:ext>
            </a:extLst>
          </p:cNvPr>
          <p:cNvSpPr txBox="1"/>
          <p:nvPr/>
        </p:nvSpPr>
        <p:spPr>
          <a:xfrm>
            <a:off x="7641140" y="2813959"/>
            <a:ext cx="15263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bg2"/>
                </a:solidFill>
              </a:rPr>
              <a:t>Photo: Afar.  Sonja Leitner/ILRI</a:t>
            </a:r>
            <a:endParaRPr lang="en-KE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573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3D1B0-89E0-24C5-DB08-135DA2446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944E9-1416-3A04-0618-87B3F2EBE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649" y="222737"/>
            <a:ext cx="6813791" cy="776459"/>
          </a:xfrm>
        </p:spPr>
        <p:txBody>
          <a:bodyPr>
            <a:normAutofit fontScale="90000"/>
          </a:bodyPr>
          <a:lstStyle/>
          <a:p>
            <a:r>
              <a:rPr lang="en-US" dirty="0"/>
              <a:t>What can we do better in Livestock Extension?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406DC-0A5E-ED92-B022-50906C59C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29" y="1418453"/>
            <a:ext cx="6884911" cy="521681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Supplement existing extension system with 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promotion of more endogenous solutions.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tools for testing such farmer-led solutions.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more monitoring and follow-up to include lessons learnt from farmers to improve externally promoted practices, </a:t>
            </a:r>
          </a:p>
          <a:p>
            <a:pPr lvl="1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……….&gt;&gt;&gt;</a:t>
            </a:r>
          </a:p>
        </p:txBody>
      </p:sp>
      <p:pic>
        <p:nvPicPr>
          <p:cNvPr id="5" name="Picture 4" descr="A field of wheat in the middle of a valley&#10;&#10;Description automatically generated">
            <a:extLst>
              <a:ext uri="{FF2B5EF4-FFF2-40B4-BE49-F238E27FC236}">
                <a16:creationId xmlns:a16="http://schemas.microsoft.com/office/drawing/2014/main" id="{E1B63BC4-4477-2E09-CFD0-94DDCB972B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6028" y="1129678"/>
            <a:ext cx="4035972" cy="57283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546C02-7F49-BE5D-7935-E790767A360B}"/>
              </a:ext>
            </a:extLst>
          </p:cNvPr>
          <p:cNvSpPr txBox="1"/>
          <p:nvPr/>
        </p:nvSpPr>
        <p:spPr>
          <a:xfrm>
            <a:off x="2880225" y="6512152"/>
            <a:ext cx="52758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Close to Tenagne’s farm in Gudoberet, North Shewa Zone, AR (Photo: Birgit Habermann/ILRI)</a:t>
            </a:r>
            <a:endParaRPr lang="en-KE" sz="1000" dirty="0"/>
          </a:p>
        </p:txBody>
      </p:sp>
    </p:spTree>
    <p:extLst>
      <p:ext uri="{BB962C8B-B14F-4D97-AF65-F5344CB8AC3E}">
        <p14:creationId xmlns:p14="http://schemas.microsoft.com/office/powerpoint/2010/main" val="2576741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1B780-D61B-2CD5-7DA5-1BC7407B4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B12C4-EF91-C7AE-68A3-127FC8A1B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218883"/>
            <a:ext cx="6963022" cy="776459"/>
          </a:xfrm>
        </p:spPr>
        <p:txBody>
          <a:bodyPr>
            <a:normAutofit fontScale="90000"/>
          </a:bodyPr>
          <a:lstStyle/>
          <a:p>
            <a:r>
              <a:rPr lang="en-US" dirty="0"/>
              <a:t>What can we do better in Livestock Extension?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87A7D-D1A5-6F19-B947-17C1C16BA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856" y="1422307"/>
            <a:ext cx="8002511" cy="521681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Supplement existing extension system with 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more place-based, context-specific technologies,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more F2F extension based on their own, adapted, productive, profitable and functioning livestock management practices,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incentives for DAs to work with farmer-led innovations to create better working relations between farmers and DAs where necessary.</a:t>
            </a:r>
          </a:p>
          <a:p>
            <a:endParaRPr lang="en-US" dirty="0"/>
          </a:p>
        </p:txBody>
      </p:sp>
      <p:pic>
        <p:nvPicPr>
          <p:cNvPr id="5" name="Picture 4" descr="A group of people sitting in a circle&#10;&#10;Description automatically generated">
            <a:extLst>
              <a:ext uri="{FF2B5EF4-FFF2-40B4-BE49-F238E27FC236}">
                <a16:creationId xmlns:a16="http://schemas.microsoft.com/office/drawing/2014/main" id="{77F2B992-F8BD-C2F2-4A81-6A17AF7F46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1524" y="1198178"/>
            <a:ext cx="3664559" cy="60381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5171B5-3940-D861-170B-6BA38428EB8C}"/>
              </a:ext>
            </a:extLst>
          </p:cNvPr>
          <p:cNvSpPr txBox="1"/>
          <p:nvPr/>
        </p:nvSpPr>
        <p:spPr>
          <a:xfrm>
            <a:off x="2880225" y="6512152"/>
            <a:ext cx="48077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Group discussion in Tarmaber, North Shewa Zone, AR (Photo: Birgit Habermann/ILRI)</a:t>
            </a:r>
            <a:endParaRPr lang="en-KE" sz="1000" dirty="0"/>
          </a:p>
        </p:txBody>
      </p:sp>
    </p:spTree>
    <p:extLst>
      <p:ext uri="{BB962C8B-B14F-4D97-AF65-F5344CB8AC3E}">
        <p14:creationId xmlns:p14="http://schemas.microsoft.com/office/powerpoint/2010/main" val="1216468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E6815-E921-79F4-CCA7-2A2853ABC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249" y="121137"/>
            <a:ext cx="7554367" cy="108473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How can we align our work with people’s needs and capabilities?</a:t>
            </a:r>
            <a:endParaRPr lang="en-KE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27D0C12-C162-AE2F-19E2-70A9C43A264D}"/>
              </a:ext>
            </a:extLst>
          </p:cNvPr>
          <p:cNvSpPr txBox="1">
            <a:spLocks/>
          </p:cNvSpPr>
          <p:nvPr/>
        </p:nvSpPr>
        <p:spPr>
          <a:xfrm>
            <a:off x="740377" y="0"/>
            <a:ext cx="7554367" cy="147652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endParaRPr lang="en-KE" dirty="0">
              <a:solidFill>
                <a:schemeClr val="tx2"/>
              </a:solidFill>
            </a:endParaRPr>
          </a:p>
        </p:txBody>
      </p:sp>
      <p:pic>
        <p:nvPicPr>
          <p:cNvPr id="11" name="Content Placeholder 22" descr="A diagram of a pyramid&#10;&#10;Description automatically generated">
            <a:extLst>
              <a:ext uri="{FF2B5EF4-FFF2-40B4-BE49-F238E27FC236}">
                <a16:creationId xmlns:a16="http://schemas.microsoft.com/office/drawing/2014/main" id="{9C8ABA01-180E-9089-6676-207AF805A27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86"/>
          <a:stretch/>
        </p:blipFill>
        <p:spPr>
          <a:xfrm>
            <a:off x="2225039" y="1476529"/>
            <a:ext cx="6726077" cy="538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533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8714C-B5F5-93BF-26F8-BFFC92A04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209" y="223858"/>
            <a:ext cx="7554367" cy="776459"/>
          </a:xfrm>
        </p:spPr>
        <p:txBody>
          <a:bodyPr>
            <a:noAutofit/>
          </a:bodyPr>
          <a:lstStyle/>
          <a:p>
            <a:r>
              <a:rPr lang="en-US" dirty="0"/>
              <a:t>The Principles of Positive Deviance (PD)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A9DB5-1D13-9940-0A1D-DCD1D9028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524" y="1555531"/>
            <a:ext cx="6803289" cy="4818183"/>
          </a:xfrm>
        </p:spPr>
        <p:txBody>
          <a:bodyPr>
            <a:normAutofit lnSpcReduction="10000"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Core principles</a:t>
            </a:r>
            <a:r>
              <a:rPr lang="en-US" sz="2800" dirty="0">
                <a:solidFill>
                  <a:schemeClr val="tx1"/>
                </a:solidFill>
              </a:rPr>
              <a:t> of the PD approach: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Community ownership of the process.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All community members involved in the solution.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Focusing on discovering successful behaviors.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Emphasis on practice over knowledge.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Innovation and experimentation within the community.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5729E8-625F-BBD2-8F5B-FB05EECD7CF3}"/>
              </a:ext>
            </a:extLst>
          </p:cNvPr>
          <p:cNvSpPr txBox="1"/>
          <p:nvPr/>
        </p:nvSpPr>
        <p:spPr>
          <a:xfrm>
            <a:off x="7952839" y="6526420"/>
            <a:ext cx="38475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Photo: Pioneer Farmer  Admasu, Gudoberet, North Shewa, AR, Apollo Habtamu/ILRI</a:t>
            </a:r>
            <a:endParaRPr lang="en-KE" sz="800" dirty="0"/>
          </a:p>
        </p:txBody>
      </p:sp>
      <p:pic>
        <p:nvPicPr>
          <p:cNvPr id="7" name="Picture 6" descr="A person standing next to a cow&#10;&#10;Description automatically generated">
            <a:extLst>
              <a:ext uri="{FF2B5EF4-FFF2-40B4-BE49-F238E27FC236}">
                <a16:creationId xmlns:a16="http://schemas.microsoft.com/office/drawing/2014/main" id="{B6EEE65C-8B9F-0433-7BB3-A16B2B435A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2839" y="1249680"/>
            <a:ext cx="4239161" cy="5124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789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B0BF1-4EF2-58AB-8B49-D018B7F7E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09" y="96214"/>
            <a:ext cx="8307311" cy="1058523"/>
          </a:xfrm>
        </p:spPr>
        <p:txBody>
          <a:bodyPr>
            <a:noAutofit/>
          </a:bodyPr>
          <a:lstStyle/>
          <a:p>
            <a:r>
              <a:rPr lang="en-US" dirty="0"/>
              <a:t>Pioneer-Positive Deviance (P-PD) with Adaptation Pioneer Households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A0133-6319-EFA8-F6B0-230D708D0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689" y="1415775"/>
            <a:ext cx="6976351" cy="500295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Empowers local, farmer-led innovation.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Focus on "pioneer households" (households who succeed having despite similar challenges like others)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Promotes sustainable, low-cost solutions.</a:t>
            </a:r>
            <a:endParaRPr lang="en-US" sz="2800" b="1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Builds peer-to-peer learning networks</a:t>
            </a:r>
          </a:p>
        </p:txBody>
      </p:sp>
      <p:pic>
        <p:nvPicPr>
          <p:cNvPr id="5" name="Picture 4" descr="A person standing next to some animals&#10;&#10;Description automatically generated">
            <a:extLst>
              <a:ext uri="{FF2B5EF4-FFF2-40B4-BE49-F238E27FC236}">
                <a16:creationId xmlns:a16="http://schemas.microsoft.com/office/drawing/2014/main" id="{758FFE70-60C8-D37E-C620-C550E3829A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5917" y="1415775"/>
            <a:ext cx="4656083" cy="51877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CBDDA1-62A6-F4E0-25CB-53B995EF0EA9}"/>
              </a:ext>
            </a:extLst>
          </p:cNvPr>
          <p:cNvSpPr txBox="1"/>
          <p:nvPr/>
        </p:nvSpPr>
        <p:spPr>
          <a:xfrm>
            <a:off x="7552923" y="6642556"/>
            <a:ext cx="39388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Photo: Pioneer Farmer Tenagne in Gudoberet, North Shewa, AR, Apollo Habtamu/ILRI</a:t>
            </a:r>
            <a:endParaRPr lang="en-KE" sz="800" dirty="0"/>
          </a:p>
        </p:txBody>
      </p:sp>
    </p:spTree>
    <p:extLst>
      <p:ext uri="{BB962C8B-B14F-4D97-AF65-F5344CB8AC3E}">
        <p14:creationId xmlns:p14="http://schemas.microsoft.com/office/powerpoint/2010/main" val="476803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189B9D6E2ED14DA089CB920E3BDCB5" ma:contentTypeVersion="18" ma:contentTypeDescription="Create a new document." ma:contentTypeScope="" ma:versionID="00cee373998404e5c00793840a596e37">
  <xsd:schema xmlns:xsd="http://www.w3.org/2001/XMLSchema" xmlns:xs="http://www.w3.org/2001/XMLSchema" xmlns:p="http://schemas.microsoft.com/office/2006/metadata/properties" xmlns:ns3="b28b779b-9f99-412f-89bc-15530c348715" xmlns:ns4="bbfe1c19-b389-4e83-b6d9-e1df3c8395da" targetNamespace="http://schemas.microsoft.com/office/2006/metadata/properties" ma:root="true" ma:fieldsID="330a4cf116462b3288ab015a80231a43" ns3:_="" ns4:_="">
    <xsd:import namespace="b28b779b-9f99-412f-89bc-15530c348715"/>
    <xsd:import namespace="bbfe1c19-b389-4e83-b6d9-e1df3c8395d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8b779b-9f99-412f-89bc-15530c3487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fe1c19-b389-4e83-b6d9-e1df3c8395da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bfe1c19-b389-4e83-b6d9-e1df3c8395da">
      <UserInfo>
        <DisplayName>Chong, Sabrina (WorldFish)</DisplayName>
        <AccountId>11006</AccountId>
        <AccountType/>
      </UserInfo>
      <UserInfo>
        <DisplayName>Chua, Seong Lee (WorldFish)</DisplayName>
        <AccountId>10703</AccountId>
        <AccountType/>
      </UserInfo>
    </SharedWithUsers>
    <_activity xmlns="b28b779b-9f99-412f-89bc-15530c348715" xsi:nil="true"/>
  </documentManagement>
</p:properties>
</file>

<file path=customXml/itemProps1.xml><?xml version="1.0" encoding="utf-8"?>
<ds:datastoreItem xmlns:ds="http://schemas.openxmlformats.org/officeDocument/2006/customXml" ds:itemID="{9182AA1A-CE0C-428C-957B-F15D6DE182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A29591-D96B-48FC-9758-4C65BD6DDD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8b779b-9f99-412f-89bc-15530c348715"/>
    <ds:schemaRef ds:uri="bbfe1c19-b389-4e83-b6d9-e1df3c8395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D158CA3-F6CE-4B79-BA22-35235E3FE75F}">
  <ds:schemaRefs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bbfe1c19-b389-4e83-b6d9-e1df3c8395da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b28b779b-9f99-412f-89bc-15530c348715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4652</TotalTime>
  <Words>1119</Words>
  <Application>Microsoft Office PowerPoint</Application>
  <PresentationFormat>Widescreen</PresentationFormat>
  <Paragraphs>104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.AppleSystemUIFont</vt:lpstr>
      <vt:lpstr>Aptos</vt:lpstr>
      <vt:lpstr>Aptos Display</vt:lpstr>
      <vt:lpstr>Arial</vt:lpstr>
      <vt:lpstr>Avenir Medium</vt:lpstr>
      <vt:lpstr>Calibri</vt:lpstr>
      <vt:lpstr>Montserrat</vt:lpstr>
      <vt:lpstr>Montserrat ExtraBold</vt:lpstr>
      <vt:lpstr>Wingdings</vt:lpstr>
      <vt:lpstr>Office Theme</vt:lpstr>
      <vt:lpstr>                            The Role of P-PD in Enhancing the Ethiopian Livestock Extension System</vt:lpstr>
      <vt:lpstr>Challenges in Ethiopia’s Livestock Sector</vt:lpstr>
      <vt:lpstr>Opportunities in Ethiopia’s Livestock Sector</vt:lpstr>
      <vt:lpstr>What can we do better in Livestock Extension?</vt:lpstr>
      <vt:lpstr>What can we do better in Livestock Extension?</vt:lpstr>
      <vt:lpstr>What can we do better in Livestock Extension?</vt:lpstr>
      <vt:lpstr>How can we align our work with people’s needs and capabilities?</vt:lpstr>
      <vt:lpstr>The Principles of Positive Deviance (PD)</vt:lpstr>
      <vt:lpstr>Pioneer-Positive Deviance (P-PD) with Adaptation Pioneer Households</vt:lpstr>
      <vt:lpstr>The Role of APHs in P-PD</vt:lpstr>
      <vt:lpstr>The Role of APHs in P-PD</vt:lpstr>
      <vt:lpstr>The Role of APHs in P-PD</vt:lpstr>
      <vt:lpstr>Examples of P-PD Success: Kidane and Welete’s Story</vt:lpstr>
      <vt:lpstr>PowerPoint Presentation</vt:lpstr>
      <vt:lpstr>PowerPoint Presentation</vt:lpstr>
      <vt:lpstr>PowerPoint Presentation</vt:lpstr>
      <vt:lpstr>Scaling P-PD in Ethiopia’s Livestock Sector</vt:lpstr>
      <vt:lpstr>PowerPoint Presentation</vt:lpstr>
      <vt:lpstr>Benefits of P-PD in the Livestock Extension System</vt:lpstr>
      <vt:lpstr>Conclusion and Outlook</vt:lpstr>
      <vt:lpstr>Acknowledgements  This work was conducted as part of the CGIAR Initiative Livestock and Climate and is supported by contributors to the CGIAR Trust Fund. CGIAR is a global research partnership for a food-secure future dedicated to transforming food, land, and water systems in a climate crisis.    This work has been partly financed by the Deutsche Gesellschaft für Internationale Zusammenarbeit (GIZ) commissioned by the Government of the Federal Republic of Germany (grant number: 2017.0119.2).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SC12 presentation</dc:title>
  <dc:subject/>
  <dc:creator>Karmen</dc:creator>
  <cp:keywords/>
  <dc:description/>
  <cp:lastModifiedBy>Cherinet, Goshu  (ILRI)</cp:lastModifiedBy>
  <cp:revision>254</cp:revision>
  <cp:lastPrinted>2022-02-08T10:38:18Z</cp:lastPrinted>
  <dcterms:created xsi:type="dcterms:W3CDTF">2020-04-15T05:49:20Z</dcterms:created>
  <dcterms:modified xsi:type="dcterms:W3CDTF">2025-01-14T06:25:52Z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0x0101002A189B9D6E2ED14DA089CB920E3BDCB5</vt:lpwstr>
  </property>
  <property fmtid="{D5CDD505-2E9C-101B-9397-08002B2CF9AE}" pid="3" name="MSIP_Label_80c4d10e-bd94-4e7c-b4a1-fe20ff6d8abe_Method">
    <vt:lpwstr>Privileged</vt:lpwstr>
  </property>
  <property fmtid="{D5CDD505-2E9C-101B-9397-08002B2CF9AE}" pid="4" name="MSIP_Label_80c4d10e-bd94-4e7c-b4a1-fe20ff6d8abe_ActionId">
    <vt:lpwstr>4ba36e73-b955-45e8-98cf-33b731eb7f7e</vt:lpwstr>
  </property>
  <property fmtid="{D5CDD505-2E9C-101B-9397-08002B2CF9AE}" pid="5" name="MSIP_Label_80c4d10e-bd94-4e7c-b4a1-fe20ff6d8abe_Name">
    <vt:lpwstr>80c4d10e-bd94-4e7c-b4a1-fe20ff6d8abe</vt:lpwstr>
  </property>
  <property fmtid="{D5CDD505-2E9C-101B-9397-08002B2CF9AE}" pid="6" name="MSIP_Label_80c4d10e-bd94-4e7c-b4a1-fe20ff6d8abe_ContentBits">
    <vt:lpwstr>0</vt:lpwstr>
  </property>
  <property fmtid="{D5CDD505-2E9C-101B-9397-08002B2CF9AE}" pid="7" name="MSIP_Label_80c4d10e-bd94-4e7c-b4a1-fe20ff6d8abe_Enabled">
    <vt:lpwstr>true</vt:lpwstr>
  </property>
  <property fmtid="{D5CDD505-2E9C-101B-9397-08002B2CF9AE}" pid="8" name="MSIP_Label_80c4d10e-bd94-4e7c-b4a1-fe20ff6d8abe_SetDate">
    <vt:lpwstr>2021-06-08T13:45:43Z</vt:lpwstr>
  </property>
  <property fmtid="{D5CDD505-2E9C-101B-9397-08002B2CF9AE}" pid="9" name="MSIP_Label_80c4d10e-bd94-4e7c-b4a1-fe20ff6d8abe_SiteId">
    <vt:lpwstr>6afa0e00-fa14-40b7-8a2e-22a7f8c357d5</vt:lpwstr>
  </property>
  <property fmtid="{D5CDD505-2E9C-101B-9397-08002B2CF9AE}" pid="10" name="MediaServiceImageTags">
    <vt:lpwstr/>
  </property>
</Properties>
</file>