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30"/>
  </p:notesMasterIdLst>
  <p:sldIdLst>
    <p:sldId id="2147046872" r:id="rId5"/>
    <p:sldId id="2147046870" r:id="rId6"/>
    <p:sldId id="2147046906" r:id="rId7"/>
    <p:sldId id="2147046875" r:id="rId8"/>
    <p:sldId id="2147046878" r:id="rId9"/>
    <p:sldId id="2147046868" r:id="rId10"/>
    <p:sldId id="2147046897" r:id="rId11"/>
    <p:sldId id="2147046898" r:id="rId12"/>
    <p:sldId id="2147046899" r:id="rId13"/>
    <p:sldId id="2147046900" r:id="rId14"/>
    <p:sldId id="2147046901" r:id="rId15"/>
    <p:sldId id="2147046902" r:id="rId16"/>
    <p:sldId id="2147046903" r:id="rId17"/>
    <p:sldId id="2147046908" r:id="rId18"/>
    <p:sldId id="2147046910" r:id="rId19"/>
    <p:sldId id="2147046855" r:id="rId20"/>
    <p:sldId id="2147046866" r:id="rId21"/>
    <p:sldId id="2147046836" r:id="rId22"/>
    <p:sldId id="274" r:id="rId23"/>
    <p:sldId id="2147046837" r:id="rId24"/>
    <p:sldId id="2147046858" r:id="rId25"/>
    <p:sldId id="2147046863" r:id="rId26"/>
    <p:sldId id="2147046841" r:id="rId27"/>
    <p:sldId id="2147046844" r:id="rId28"/>
    <p:sldId id="427"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Front Page" id="{3D252821-52FC-8040-AB48-102C68F46FA3}">
          <p14:sldIdLst>
            <p14:sldId id="2147046872"/>
          </p14:sldIdLst>
        </p14:section>
        <p14:section name="Contents" id="{2C583349-87D8-654C-8F51-9B8441E7AEBC}">
          <p14:sldIdLst>
            <p14:sldId id="2147046870"/>
            <p14:sldId id="2147046906"/>
          </p14:sldIdLst>
        </p14:section>
        <p14:section name="Strategy Research and Inputs" id="{E22C9AF7-A14A-1B46-9334-B82A2DBA2D0D}">
          <p14:sldIdLst>
            <p14:sldId id="2147046875"/>
            <p14:sldId id="2147046878"/>
          </p14:sldIdLst>
        </p14:section>
        <p14:section name="Organizational Capability Model and Sources" id="{4A4D8AFA-8A9D-7C4D-8589-05D3B623F386}">
          <p14:sldIdLst>
            <p14:sldId id="2147046868"/>
          </p14:sldIdLst>
        </p14:section>
        <p14:section name="Digtial Capabilty Model" id="{105F4935-226B-D64D-BE56-BEB6A28619F9}">
          <p14:sldIdLst>
            <p14:sldId id="2147046897"/>
            <p14:sldId id="2147046898"/>
          </p14:sldIdLst>
        </p14:section>
        <p14:section name="Definitions" id="{8BD880C2-9AF7-E74D-B5A0-4D2EAB335E23}">
          <p14:sldIdLst>
            <p14:sldId id="2147046899"/>
            <p14:sldId id="2147046900"/>
            <p14:sldId id="2147046901"/>
            <p14:sldId id="2147046902"/>
            <p14:sldId id="2147046903"/>
          </p14:sldIdLst>
        </p14:section>
        <p14:section name="Maturity" id="{8983D42F-5DA2-AD4D-885F-F67D10ABE125}">
          <p14:sldIdLst>
            <p14:sldId id="2147046908"/>
            <p14:sldId id="2147046910"/>
          </p14:sldIdLst>
        </p14:section>
        <p14:section name="Digital Governance" id="{A6C4872D-8CFE-B948-9223-7AAA2352C97C}">
          <p14:sldIdLst>
            <p14:sldId id="2147046855"/>
            <p14:sldId id="2147046866"/>
            <p14:sldId id="2147046836"/>
            <p14:sldId id="274"/>
            <p14:sldId id="2147046837"/>
            <p14:sldId id="2147046858"/>
            <p14:sldId id="2147046863"/>
            <p14:sldId id="2147046841"/>
            <p14:sldId id="2147046844"/>
          </p14:sldIdLst>
        </p14:section>
        <p14:section name="Priorities &amp; Roadmap" id="{F20F2CDA-6BBE-9548-8C9C-70CA84CA76BF}">
          <p14:sldIdLst>
            <p14:sldId id="427"/>
          </p14:sldIdLst>
        </p14:section>
        <p14:section name="Appendix" id="{3F774CCB-61A5-CE4E-B24E-C05556C923D0}">
          <p14:sldIdLst/>
        </p14:section>
        <p14:section name="References" id="{BBB7EFF1-D9FB-1041-A76F-4D00386CFB14}">
          <p14:sldIdLst/>
        </p14:section>
        <p14:section name="Drafts" id="{2B7381FD-E5F8-714C-9358-8040C47AFB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E506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126"/>
    <p:restoredTop sz="95007"/>
  </p:normalViewPr>
  <p:slideViewPr>
    <p:cSldViewPr snapToGrid="0" snapToObjects="1">
      <p:cViewPr varScale="1">
        <p:scale>
          <a:sx n="68" d="100"/>
          <a:sy n="68" d="100"/>
        </p:scale>
        <p:origin x="19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E10AAF-0395-1240-BEE0-5D2D7F495180}" type="datetimeFigureOut">
              <a:rPr lang="en-ES" smtClean="0"/>
              <a:t>09/06/2021</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A2FAF1-F1A2-544C-BDE8-02209590EFCF}" type="slidenum">
              <a:rPr lang="en-ES" smtClean="0"/>
              <a:t>‹#›</a:t>
            </a:fld>
            <a:endParaRPr lang="en-ES"/>
          </a:p>
        </p:txBody>
      </p:sp>
    </p:spTree>
    <p:extLst>
      <p:ext uri="{BB962C8B-B14F-4D97-AF65-F5344CB8AC3E}">
        <p14:creationId xmlns:p14="http://schemas.microsoft.com/office/powerpoint/2010/main" val="3658509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a:t>
            </a:r>
            <a:r>
              <a:rPr lang="en-US" baseline="0" dirty="0"/>
              <a:t> examine the </a:t>
            </a:r>
            <a:r>
              <a:rPr lang="en-US" dirty="0"/>
              <a:t>digital dimensions of the central strategic concepts of CGIAR (in particular the Research Strategy and draft One CGIAR organizational structure) we analyzed</a:t>
            </a:r>
            <a:r>
              <a:rPr lang="en-US" baseline="0" dirty="0"/>
              <a:t> data from over 160 responses to a </a:t>
            </a:r>
            <a:r>
              <a:rPr lang="en-US" dirty="0"/>
              <a:t>questionnaire targeting both internal and external participants, conducted 80 semi-structured interviews with a wide array of external stakeholders</a:t>
            </a:r>
            <a:r>
              <a:rPr lang="en-US" baseline="0" dirty="0"/>
              <a:t> (</a:t>
            </a:r>
            <a:r>
              <a:rPr lang="en-US" dirty="0"/>
              <a:t>we</a:t>
            </a:r>
            <a:r>
              <a:rPr lang="en-US" baseline="0" dirty="0"/>
              <a:t> worked through the Big Data Platform </a:t>
            </a:r>
            <a:r>
              <a:rPr lang="en-US" dirty="0"/>
              <a:t>International Advisory Board, Steering Committee, and Communities of Practice to identify a first list of experts, and then asked</a:t>
            </a:r>
            <a:r>
              <a:rPr lang="en-US" baseline="0" dirty="0"/>
              <a:t> interviewees to recommend others to be interviewed, and in this way we filled out sample groups in private agri-food industry, development funding and finance, research organizations, and </a:t>
            </a:r>
            <a:r>
              <a:rPr lang="en-US" baseline="0" dirty="0" err="1"/>
              <a:t>agtech</a:t>
            </a:r>
            <a:r>
              <a:rPr lang="en-US" baseline="0" dirty="0"/>
              <a:t> startups.</a:t>
            </a:r>
            <a:r>
              <a:rPr lang="en-US" dirty="0"/>
              <a:t>   These efforts were guided by three</a:t>
            </a:r>
            <a:r>
              <a:rPr lang="en-US" baseline="0" dirty="0"/>
              <a:t> key</a:t>
            </a:r>
            <a:r>
              <a:rPr lang="en-US" dirty="0"/>
              <a:t> questions:</a:t>
            </a:r>
          </a:p>
          <a:p>
            <a:endParaRPr lang="en-US" dirty="0"/>
          </a:p>
          <a:p>
            <a:pPr marL="171450" indent="-171450">
              <a:buFont typeface="Arial" panose="020B0604020202020204" pitchFamily="34" charset="0"/>
              <a:buChar char="•"/>
            </a:pPr>
            <a:r>
              <a:rPr lang="en-US" b="1" i="1" dirty="0"/>
              <a:t>What digital trends have the potential to transform agriculture in the next ten years?</a:t>
            </a:r>
          </a:p>
          <a:p>
            <a:pPr marL="171450" indent="-171450">
              <a:buFont typeface="Arial" panose="020B0604020202020204" pitchFamily="34" charset="0"/>
              <a:buChar char="•"/>
            </a:pPr>
            <a:r>
              <a:rPr lang="en-US" b="1" i="1" dirty="0"/>
              <a:t>What should an organization be able to do to navigate or leverage  these trends effectively?</a:t>
            </a:r>
          </a:p>
          <a:p>
            <a:pPr marL="171450" indent="-171450">
              <a:buFont typeface="Arial" panose="020B0604020202020204" pitchFamily="34" charset="0"/>
              <a:buChar char="•"/>
            </a:pPr>
            <a:r>
              <a:rPr lang="en-US" b="1" i="1" dirty="0"/>
              <a:t>What roles should public interest actors like CGIAR play in digital agriculture?</a:t>
            </a:r>
          </a:p>
          <a:p>
            <a:endParaRPr lang="en-US" dirty="0"/>
          </a:p>
          <a:p>
            <a:r>
              <a:rPr lang="en-US" dirty="0"/>
              <a:t>The</a:t>
            </a:r>
            <a:r>
              <a:rPr lang="en-US" baseline="0" dirty="0"/>
              <a:t> team</a:t>
            </a:r>
            <a:r>
              <a:rPr lang="en-US" dirty="0"/>
              <a:t> complemented this analysis</a:t>
            </a:r>
            <a:r>
              <a:rPr lang="en-US" baseline="0" dirty="0"/>
              <a:t> </a:t>
            </a:r>
            <a:r>
              <a:rPr lang="en-US" dirty="0"/>
              <a:t>with 10 internal focus group workshops with cross-cutting CGIAR</a:t>
            </a:r>
            <a:r>
              <a:rPr lang="en-US" baseline="0" dirty="0"/>
              <a:t> Communities of Practice</a:t>
            </a:r>
            <a:r>
              <a:rPr lang="en-US" dirty="0"/>
              <a:t> (</a:t>
            </a:r>
            <a:r>
              <a:rPr lang="en-US" dirty="0" err="1"/>
              <a:t>Genebanks</a:t>
            </a:r>
            <a:r>
              <a:rPr lang="en-US" baseline="0" dirty="0"/>
              <a:t> Platform;</a:t>
            </a:r>
            <a:r>
              <a:rPr lang="en-US" dirty="0"/>
              <a:t> Monitoring, Evaluation and Learning; Communications;</a:t>
            </a:r>
            <a:r>
              <a:rPr lang="en-US" baseline="0" dirty="0"/>
              <a:t> IT Managers; Excellence in Agronomy; Geospatial Analysis; Ontologies; Information and Data Managers; Crop Modeling; and the Gender Platform </a:t>
            </a:r>
            <a:r>
              <a:rPr lang="en-US" dirty="0"/>
              <a:t>). This</a:t>
            </a:r>
            <a:r>
              <a:rPr lang="en-US" baseline="0" dirty="0"/>
              <a:t> analysis was further enriched through a review of the literature related to themes coming up in the interviews and focus groups.</a:t>
            </a:r>
            <a:endParaRPr lang="en-US" dirty="0"/>
          </a:p>
        </p:txBody>
      </p:sp>
      <p:sp>
        <p:nvSpPr>
          <p:cNvPr id="4" name="Slide Number Placeholder 3"/>
          <p:cNvSpPr>
            <a:spLocks noGrp="1"/>
          </p:cNvSpPr>
          <p:nvPr>
            <p:ph type="sldNum" sz="quarter" idx="5"/>
          </p:nvPr>
        </p:nvSpPr>
        <p:spPr/>
        <p:txBody>
          <a:bodyPr/>
          <a:lstStyle/>
          <a:p>
            <a:fld id="{3BA2FAF1-F1A2-544C-BDE8-02209590EFCF}" type="slidenum">
              <a:rPr lang="en-ES" smtClean="0"/>
              <a:t>4</a:t>
            </a:fld>
            <a:endParaRPr lang="en-ES"/>
          </a:p>
        </p:txBody>
      </p:sp>
    </p:spTree>
    <p:extLst>
      <p:ext uri="{BB962C8B-B14F-4D97-AF65-F5344CB8AC3E}">
        <p14:creationId xmlns:p14="http://schemas.microsoft.com/office/powerpoint/2010/main" val="3912221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36E8A87-18DA-4CCE-A8C2-BDBC489258C6}" type="slidenum">
              <a:rPr lang="en-US" smtClean="0"/>
              <a:pPr/>
              <a:t>20</a:t>
            </a:fld>
            <a:endParaRPr lang="en-US"/>
          </a:p>
        </p:txBody>
      </p:sp>
    </p:spTree>
    <p:extLst>
      <p:ext uri="{BB962C8B-B14F-4D97-AF65-F5344CB8AC3E}">
        <p14:creationId xmlns:p14="http://schemas.microsoft.com/office/powerpoint/2010/main" val="2171763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36E8A87-18DA-4CCE-A8C2-BDBC489258C6}" type="slidenum">
              <a:rPr lang="en-US" smtClean="0"/>
              <a:pPr/>
              <a:t>22</a:t>
            </a:fld>
            <a:endParaRPr lang="en-US"/>
          </a:p>
        </p:txBody>
      </p:sp>
    </p:spTree>
    <p:extLst>
      <p:ext uri="{BB962C8B-B14F-4D97-AF65-F5344CB8AC3E}">
        <p14:creationId xmlns:p14="http://schemas.microsoft.com/office/powerpoint/2010/main" val="19418818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S" dirty="0"/>
          </a:p>
        </p:txBody>
      </p:sp>
      <p:sp>
        <p:nvSpPr>
          <p:cNvPr id="4" name="Slide Number Placeholder 3"/>
          <p:cNvSpPr>
            <a:spLocks noGrp="1"/>
          </p:cNvSpPr>
          <p:nvPr>
            <p:ph type="sldNum" sz="quarter" idx="5"/>
          </p:nvPr>
        </p:nvSpPr>
        <p:spPr/>
        <p:txBody>
          <a:bodyPr/>
          <a:lstStyle/>
          <a:p>
            <a:fld id="{3BA2FAF1-F1A2-544C-BDE8-02209590EFCF}" type="slidenum">
              <a:rPr lang="en-ES" smtClean="0"/>
              <a:t>24</a:t>
            </a:fld>
            <a:endParaRPr lang="en-ES"/>
          </a:p>
        </p:txBody>
      </p:sp>
    </p:spTree>
    <p:extLst>
      <p:ext uri="{BB962C8B-B14F-4D97-AF65-F5344CB8AC3E}">
        <p14:creationId xmlns:p14="http://schemas.microsoft.com/office/powerpoint/2010/main" val="3844088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0000"/>
                </a:solidFill>
                <a:ea typeface="Times New Roman" panose="02020603050405020304" pitchFamily="18" charset="0"/>
                <a:cs typeface="Arial" panose="020B0604020202020204" pitchFamily="34" charset="0"/>
              </a:rPr>
              <a:t>Using the UCISA Capability</a:t>
            </a:r>
            <a:r>
              <a:rPr lang="en-US" baseline="0" dirty="0">
                <a:solidFill>
                  <a:srgbClr val="000000"/>
                </a:solidFill>
                <a:ea typeface="Times New Roman" panose="02020603050405020304" pitchFamily="18" charset="0"/>
                <a:cs typeface="Arial" panose="020B0604020202020204" pitchFamily="34" charset="0"/>
              </a:rPr>
              <a:t> Model for Higher Education </a:t>
            </a:r>
            <a:r>
              <a:rPr lang="en-US" i="1" u="none" baseline="0" dirty="0">
                <a:solidFill>
                  <a:srgbClr val="000000"/>
                </a:solidFill>
                <a:ea typeface="Times New Roman" panose="02020603050405020304" pitchFamily="18" charset="0"/>
                <a:cs typeface="Arial" panose="020B0604020202020204" pitchFamily="34" charset="0"/>
              </a:rPr>
              <a:t>(https://www.ucisa.ac.uk/Groups/Enterprise-Architecture-Group/UK-HE-Capability-Model) </a:t>
            </a:r>
            <a:r>
              <a:rPr lang="en-US" baseline="0" dirty="0">
                <a:solidFill>
                  <a:srgbClr val="000000"/>
                </a:solidFill>
                <a:ea typeface="Times New Roman" panose="02020603050405020304" pitchFamily="18" charset="0"/>
                <a:cs typeface="Arial" panose="020B0604020202020204" pitchFamily="34" charset="0"/>
              </a:rPr>
              <a:t>as a point of departure, w</a:t>
            </a:r>
            <a:r>
              <a:rPr lang="en-US" dirty="0">
                <a:solidFill>
                  <a:srgbClr val="000000"/>
                </a:solidFill>
                <a:ea typeface="Times New Roman" panose="02020603050405020304" pitchFamily="18" charset="0"/>
                <a:cs typeface="Arial" panose="020B0604020202020204" pitchFamily="34" charset="0"/>
              </a:rPr>
              <a:t>orkshop</a:t>
            </a:r>
            <a:r>
              <a:rPr lang="en-US" baseline="0" dirty="0">
                <a:solidFill>
                  <a:srgbClr val="000000"/>
                </a:solidFill>
                <a:ea typeface="Times New Roman" panose="02020603050405020304" pitchFamily="18" charset="0"/>
                <a:cs typeface="Arial" panose="020B0604020202020204" pitchFamily="34" charset="0"/>
              </a:rPr>
              <a:t> attendees identified key capabilities for an agricultural research for development organization.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solidFill>
                <a:srgbClr val="000000"/>
              </a:solidFill>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solidFill>
                  <a:srgbClr val="000000"/>
                </a:solidFill>
                <a:ea typeface="Times New Roman" panose="02020603050405020304" pitchFamily="18" charset="0"/>
                <a:cs typeface="Arial" panose="020B0604020202020204" pitchFamily="34" charset="0"/>
              </a:rPr>
              <a:t>By convention the capability model is made to be read from left to right, from budgetary or funding capabilities on the left, revenue-related capabilities more towards the right, with core business capabilities in the center.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solidFill>
                <a:srgbClr val="000000"/>
              </a:solidFill>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436E8A87-18DA-4CCE-A8C2-BDBC489258C6}" type="slidenum">
              <a:rPr lang="en-US" smtClean="0"/>
              <a:pPr/>
              <a:t>6</a:t>
            </a:fld>
            <a:endParaRPr lang="en-US" dirty="0"/>
          </a:p>
        </p:txBody>
      </p:sp>
    </p:spTree>
    <p:extLst>
      <p:ext uri="{BB962C8B-B14F-4D97-AF65-F5344CB8AC3E}">
        <p14:creationId xmlns:p14="http://schemas.microsoft.com/office/powerpoint/2010/main" val="3167009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team mapped these broad CGIAR capability areas to a slightly modified version of a common framework for assessing digital capabilities in a digitally-enabled organization, and complemented with insights gained through strategy research to develop a </a:t>
            </a:r>
            <a:r>
              <a:rPr lang="en-US" b="1" baseline="0" dirty="0"/>
              <a:t>draft One CGIAR digital capability model, attempting to describe the complete set of digital capabilities CGIAR will need to fulfill its mission.   (Links work in ‘Slide Show’ mode.)</a:t>
            </a:r>
            <a:endParaRPr lang="en-US" dirty="0"/>
          </a:p>
        </p:txBody>
      </p:sp>
      <p:sp>
        <p:nvSpPr>
          <p:cNvPr id="4" name="Slide Number Placeholder 3"/>
          <p:cNvSpPr>
            <a:spLocks noGrp="1"/>
          </p:cNvSpPr>
          <p:nvPr>
            <p:ph type="sldNum" sz="quarter" idx="5"/>
          </p:nvPr>
        </p:nvSpPr>
        <p:spPr/>
        <p:txBody>
          <a:bodyPr/>
          <a:lstStyle/>
          <a:p>
            <a:fld id="{436E8A87-18DA-4CCE-A8C2-BDBC489258C6}" type="slidenum">
              <a:rPr lang="en-US" smtClean="0"/>
              <a:pPr/>
              <a:t>7</a:t>
            </a:fld>
            <a:endParaRPr lang="en-US" dirty="0"/>
          </a:p>
        </p:txBody>
      </p:sp>
    </p:spTree>
    <p:extLst>
      <p:ext uri="{BB962C8B-B14F-4D97-AF65-F5344CB8AC3E}">
        <p14:creationId xmlns:p14="http://schemas.microsoft.com/office/powerpoint/2010/main" val="134848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6E8A87-18DA-4CCE-A8C2-BDBC489258C6}" type="slidenum">
              <a:rPr lang="en-US" smtClean="0"/>
              <a:pPr/>
              <a:t>8</a:t>
            </a:fld>
            <a:endParaRPr lang="en-US" dirty="0"/>
          </a:p>
        </p:txBody>
      </p:sp>
    </p:spTree>
    <p:extLst>
      <p:ext uri="{BB962C8B-B14F-4D97-AF65-F5344CB8AC3E}">
        <p14:creationId xmlns:p14="http://schemas.microsoft.com/office/powerpoint/2010/main" val="1364128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6E8A87-18DA-4CCE-A8C2-BDBC489258C6}" type="slidenum">
              <a:rPr lang="en-US" smtClean="0"/>
              <a:pPr/>
              <a:t>13</a:t>
            </a:fld>
            <a:endParaRPr lang="en-US" dirty="0"/>
          </a:p>
        </p:txBody>
      </p:sp>
    </p:spTree>
    <p:extLst>
      <p:ext uri="{BB962C8B-B14F-4D97-AF65-F5344CB8AC3E}">
        <p14:creationId xmlns:p14="http://schemas.microsoft.com/office/powerpoint/2010/main" val="2362909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6E8A87-18DA-4CCE-A8C2-BDBC489258C6}" type="slidenum">
              <a:rPr lang="en-US" smtClean="0"/>
              <a:pPr/>
              <a:t>14</a:t>
            </a:fld>
            <a:endParaRPr lang="en-US" dirty="0"/>
          </a:p>
        </p:txBody>
      </p:sp>
    </p:spTree>
    <p:extLst>
      <p:ext uri="{BB962C8B-B14F-4D97-AF65-F5344CB8AC3E}">
        <p14:creationId xmlns:p14="http://schemas.microsoft.com/office/powerpoint/2010/main" val="833267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6E8A87-18DA-4CCE-A8C2-BDBC489258C6}" type="slidenum">
              <a:rPr lang="en-US" smtClean="0"/>
              <a:pPr/>
              <a:t>15</a:t>
            </a:fld>
            <a:endParaRPr lang="en-US" dirty="0"/>
          </a:p>
        </p:txBody>
      </p:sp>
    </p:spTree>
    <p:extLst>
      <p:ext uri="{BB962C8B-B14F-4D97-AF65-F5344CB8AC3E}">
        <p14:creationId xmlns:p14="http://schemas.microsoft.com/office/powerpoint/2010/main" val="692258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36E8A87-18DA-4CCE-A8C2-BDBC489258C6}" type="slidenum">
              <a:rPr lang="en-US" smtClean="0"/>
              <a:pPr/>
              <a:t>18</a:t>
            </a:fld>
            <a:endParaRPr lang="en-US"/>
          </a:p>
        </p:txBody>
      </p:sp>
    </p:spTree>
    <p:extLst>
      <p:ext uri="{BB962C8B-B14F-4D97-AF65-F5344CB8AC3E}">
        <p14:creationId xmlns:p14="http://schemas.microsoft.com/office/powerpoint/2010/main" val="2553949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Graphik" panose="020B0503030202060203" pitchFamily="34" charset="0"/>
                <a:ea typeface="+mn-ea"/>
                <a:cs typeface="+mn-cs"/>
              </a:rPr>
              <a:t>“Organizational Principles for Placing Data Science and Machine Learning Teams” (https://www.gartner.com/doc/3803065) is one well-known</a:t>
            </a:r>
            <a:r>
              <a:rPr lang="en-US" sz="1200" b="0" i="0" kern="1200" baseline="0" dirty="0">
                <a:solidFill>
                  <a:schemeClr val="tx1"/>
                </a:solidFill>
                <a:effectLst/>
                <a:latin typeface="Graphik" panose="020B0503030202060203" pitchFamily="34" charset="0"/>
                <a:ea typeface="+mn-ea"/>
                <a:cs typeface="+mn-cs"/>
              </a:rPr>
              <a:t> resource.</a:t>
            </a:r>
            <a:endParaRPr lang="en-US" sz="1200" b="0" i="0" kern="1200" dirty="0">
              <a:solidFill>
                <a:schemeClr val="tx1"/>
              </a:solidFill>
              <a:effectLst/>
              <a:latin typeface="Graphik" panose="020B0503030202060203" pitchFamily="34"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436E8A87-18DA-4CCE-A8C2-BDBC489258C6}" type="slidenum">
              <a:rPr lang="en-US" smtClean="0"/>
              <a:pPr/>
              <a:t>19</a:t>
            </a:fld>
            <a:endParaRPr lang="en-US"/>
          </a:p>
        </p:txBody>
      </p:sp>
    </p:spTree>
    <p:extLst>
      <p:ext uri="{BB962C8B-B14F-4D97-AF65-F5344CB8AC3E}">
        <p14:creationId xmlns:p14="http://schemas.microsoft.com/office/powerpoint/2010/main" val="3962602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E94ABCB6-7FCD-184B-80DF-79998E898DC9}" type="datetimeFigureOut">
              <a:rPr lang="en-ES" smtClean="0"/>
              <a:t>09/06/2021</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132456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94ABCB6-7FCD-184B-80DF-79998E898DC9}" type="datetimeFigureOut">
              <a:rPr lang="en-ES" smtClean="0"/>
              <a:t>09/06/2021</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3828646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94ABCB6-7FCD-184B-80DF-79998E898DC9}" type="datetimeFigureOut">
              <a:rPr lang="en-ES" smtClean="0"/>
              <a:t>09/06/2021</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1551468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and Content -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EC595-3BDB-489C-AB5C-4C48BF9B07CB}"/>
              </a:ext>
            </a:extLst>
          </p:cNvPr>
          <p:cNvSpPr>
            <a:spLocks noGrp="1"/>
          </p:cNvSpPr>
          <p:nvPr>
            <p:ph type="title" hasCustomPrompt="1"/>
          </p:nvPr>
        </p:nvSpPr>
        <p:spPr>
          <a:xfrm>
            <a:off x="381000" y="381000"/>
            <a:ext cx="11430000" cy="990600"/>
          </a:xfrm>
        </p:spPr>
        <p:txBody>
          <a:bodyPr/>
          <a:lstStyle>
            <a:lvl1pPr>
              <a:defRPr sz="3600"/>
            </a:lvl1pPr>
          </a:lstStyle>
          <a:p>
            <a:r>
              <a:rPr lang="en-GB"/>
              <a:t>Place headline here (36pt, min 30pt)</a:t>
            </a:r>
            <a:endParaRPr lang="en-US"/>
          </a:p>
        </p:txBody>
      </p:sp>
      <p:sp>
        <p:nvSpPr>
          <p:cNvPr id="8" name="Content Placeholder 7">
            <a:extLst>
              <a:ext uri="{FF2B5EF4-FFF2-40B4-BE49-F238E27FC236}">
                <a16:creationId xmlns:a16="http://schemas.microsoft.com/office/drawing/2014/main" id="{2A49B96C-8E74-4C8B-BDE4-9B82801CA0EE}"/>
              </a:ext>
            </a:extLst>
          </p:cNvPr>
          <p:cNvSpPr>
            <a:spLocks noGrp="1"/>
          </p:cNvSpPr>
          <p:nvPr>
            <p:ph sz="quarter" idx="10" hasCustomPrompt="1"/>
          </p:nvPr>
        </p:nvSpPr>
        <p:spPr>
          <a:xfrm>
            <a:off x="381001" y="1371601"/>
            <a:ext cx="11430000" cy="4940300"/>
          </a:xfrm>
        </p:spPr>
        <p:txBody>
          <a:bodyPr/>
          <a:lstStyle/>
          <a:p>
            <a:pPr lvl="0"/>
            <a:r>
              <a:rPr lang="en-US"/>
              <a:t>Place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92155373"/>
      </p:ext>
    </p:extLst>
  </p:cSld>
  <p:clrMapOvr>
    <a:masterClrMapping/>
  </p:clrMapOvr>
  <p:extLst>
    <p:ext uri="{DCECCB84-F9BA-43D5-87BE-67443E8EF086}">
      <p15:sldGuideLst xmlns:p15="http://schemas.microsoft.com/office/powerpoint/2012/main">
        <p15:guide id="1" orient="horz" pos="864">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94ABCB6-7FCD-184B-80DF-79998E898DC9}" type="datetimeFigureOut">
              <a:rPr lang="en-ES" smtClean="0"/>
              <a:t>09/06/2021</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674874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94ABCB6-7FCD-184B-80DF-79998E898DC9}" type="datetimeFigureOut">
              <a:rPr lang="en-ES" smtClean="0"/>
              <a:t>09/06/2021</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2469980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E94ABCB6-7FCD-184B-80DF-79998E898DC9}" type="datetimeFigureOut">
              <a:rPr lang="en-ES" smtClean="0"/>
              <a:t>09/06/2021</a:t>
            </a:fld>
            <a:endParaRPr lang="en-ES"/>
          </a:p>
        </p:txBody>
      </p:sp>
      <p:sp>
        <p:nvSpPr>
          <p:cNvPr id="6" name="Footer Placeholder 5"/>
          <p:cNvSpPr>
            <a:spLocks noGrp="1"/>
          </p:cNvSpPr>
          <p:nvPr>
            <p:ph type="ftr" sz="quarter" idx="11"/>
          </p:nvPr>
        </p:nvSpPr>
        <p:spPr/>
        <p:txBody>
          <a:bodyPr/>
          <a:lstStyle/>
          <a:p>
            <a:endParaRPr lang="en-ES"/>
          </a:p>
        </p:txBody>
      </p:sp>
      <p:sp>
        <p:nvSpPr>
          <p:cNvPr id="7" name="Slide Number Placeholder 6"/>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2595849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E94ABCB6-7FCD-184B-80DF-79998E898DC9}" type="datetimeFigureOut">
              <a:rPr lang="en-ES" smtClean="0"/>
              <a:t>09/06/2021</a:t>
            </a:fld>
            <a:endParaRPr lang="en-ES"/>
          </a:p>
        </p:txBody>
      </p:sp>
      <p:sp>
        <p:nvSpPr>
          <p:cNvPr id="8" name="Footer Placeholder 7"/>
          <p:cNvSpPr>
            <a:spLocks noGrp="1"/>
          </p:cNvSpPr>
          <p:nvPr>
            <p:ph type="ftr" sz="quarter" idx="11"/>
          </p:nvPr>
        </p:nvSpPr>
        <p:spPr/>
        <p:txBody>
          <a:bodyPr/>
          <a:lstStyle/>
          <a:p>
            <a:endParaRPr lang="en-ES"/>
          </a:p>
        </p:txBody>
      </p:sp>
      <p:sp>
        <p:nvSpPr>
          <p:cNvPr id="9" name="Slide Number Placeholder 8"/>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32059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E94ABCB6-7FCD-184B-80DF-79998E898DC9}" type="datetimeFigureOut">
              <a:rPr lang="en-ES" smtClean="0"/>
              <a:t>09/06/2021</a:t>
            </a:fld>
            <a:endParaRPr lang="en-ES"/>
          </a:p>
        </p:txBody>
      </p:sp>
      <p:sp>
        <p:nvSpPr>
          <p:cNvPr id="4" name="Footer Placeholder 3"/>
          <p:cNvSpPr>
            <a:spLocks noGrp="1"/>
          </p:cNvSpPr>
          <p:nvPr>
            <p:ph type="ftr" sz="quarter" idx="11"/>
          </p:nvPr>
        </p:nvSpPr>
        <p:spPr/>
        <p:txBody>
          <a:bodyPr/>
          <a:lstStyle/>
          <a:p>
            <a:endParaRPr lang="en-ES"/>
          </a:p>
        </p:txBody>
      </p:sp>
      <p:sp>
        <p:nvSpPr>
          <p:cNvPr id="5" name="Slide Number Placeholder 4"/>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227157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4ABCB6-7FCD-184B-80DF-79998E898DC9}" type="datetimeFigureOut">
              <a:rPr lang="en-ES" smtClean="0"/>
              <a:t>09/06/2021</a:t>
            </a:fld>
            <a:endParaRPr lang="en-ES"/>
          </a:p>
        </p:txBody>
      </p:sp>
      <p:sp>
        <p:nvSpPr>
          <p:cNvPr id="3" name="Footer Placeholder 2"/>
          <p:cNvSpPr>
            <a:spLocks noGrp="1"/>
          </p:cNvSpPr>
          <p:nvPr>
            <p:ph type="ftr" sz="quarter" idx="11"/>
          </p:nvPr>
        </p:nvSpPr>
        <p:spPr/>
        <p:txBody>
          <a:bodyPr/>
          <a:lstStyle/>
          <a:p>
            <a:endParaRPr lang="en-ES"/>
          </a:p>
        </p:txBody>
      </p:sp>
      <p:sp>
        <p:nvSpPr>
          <p:cNvPr id="4" name="Slide Number Placeholder 3"/>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2013652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E94ABCB6-7FCD-184B-80DF-79998E898DC9}" type="datetimeFigureOut">
              <a:rPr lang="en-ES" smtClean="0"/>
              <a:t>09/06/2021</a:t>
            </a:fld>
            <a:endParaRPr lang="en-ES"/>
          </a:p>
        </p:txBody>
      </p:sp>
      <p:sp>
        <p:nvSpPr>
          <p:cNvPr id="6" name="Footer Placeholder 5"/>
          <p:cNvSpPr>
            <a:spLocks noGrp="1"/>
          </p:cNvSpPr>
          <p:nvPr>
            <p:ph type="ftr" sz="quarter" idx="11"/>
          </p:nvPr>
        </p:nvSpPr>
        <p:spPr/>
        <p:txBody>
          <a:bodyPr/>
          <a:lstStyle/>
          <a:p>
            <a:endParaRPr lang="en-ES"/>
          </a:p>
        </p:txBody>
      </p:sp>
      <p:sp>
        <p:nvSpPr>
          <p:cNvPr id="7" name="Slide Number Placeholder 6"/>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238518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E94ABCB6-7FCD-184B-80DF-79998E898DC9}" type="datetimeFigureOut">
              <a:rPr lang="en-ES" smtClean="0"/>
              <a:t>09/06/2021</a:t>
            </a:fld>
            <a:endParaRPr lang="en-ES"/>
          </a:p>
        </p:txBody>
      </p:sp>
      <p:sp>
        <p:nvSpPr>
          <p:cNvPr id="6" name="Footer Placeholder 5"/>
          <p:cNvSpPr>
            <a:spLocks noGrp="1"/>
          </p:cNvSpPr>
          <p:nvPr>
            <p:ph type="ftr" sz="quarter" idx="11"/>
          </p:nvPr>
        </p:nvSpPr>
        <p:spPr/>
        <p:txBody>
          <a:bodyPr/>
          <a:lstStyle/>
          <a:p>
            <a:endParaRPr lang="en-ES"/>
          </a:p>
        </p:txBody>
      </p:sp>
      <p:sp>
        <p:nvSpPr>
          <p:cNvPr id="7" name="Slide Number Placeholder 6"/>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1109454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4ABCB6-7FCD-184B-80DF-79998E898DC9}" type="datetimeFigureOut">
              <a:rPr lang="en-ES" smtClean="0"/>
              <a:t>09/06/2021</a:t>
            </a:fld>
            <a:endParaRPr lang="en-E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E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950AE7-EA9D-3D43-89E8-09C3474A10A8}" type="slidenum">
              <a:rPr lang="en-ES" smtClean="0"/>
              <a:t>‹#›</a:t>
            </a:fld>
            <a:endParaRPr lang="en-ES"/>
          </a:p>
        </p:txBody>
      </p:sp>
    </p:spTree>
    <p:extLst>
      <p:ext uri="{BB962C8B-B14F-4D97-AF65-F5344CB8AC3E}">
        <p14:creationId xmlns:p14="http://schemas.microsoft.com/office/powerpoint/2010/main" val="31576354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image" Target="../media/image4.png"/><Relationship Id="rId16"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hyperlink" Target="https://cgiar-my.sharepoint.com/:w:/g/personal/s_perez_cgiar_org/ESeRsumsBYdPoQQ38uUn1ucBDPGXAItFM5YA9AcXhMYFSA?e=glwDz6" TargetMode="External"/><Relationship Id="rId13" Type="http://schemas.openxmlformats.org/officeDocument/2006/relationships/hyperlink" Target="https://cgiar-my.sharepoint.com/:f:/g/personal/s_perez_cgiar_org/EhNUCjCp7y9NnftJ4QLiGdgBBc6rWN4R8hcBb8MH21Ws_w?e=knbwew" TargetMode="External"/><Relationship Id="rId3" Type="http://schemas.openxmlformats.org/officeDocument/2006/relationships/hyperlink" Target="https://cgiar-my.sharepoint.com/:w:/g/personal/s_perez_cgiar_org/ERIeQU4_rQZPowV3ogHdkPgBNKoBaeWh08eVh5fifsCmCQ?e=c7Iwg2" TargetMode="External"/><Relationship Id="rId7" Type="http://schemas.openxmlformats.org/officeDocument/2006/relationships/hyperlink" Target="https://cgiar-my.sharepoint.com/:b:/g/personal/s_perez_cgiar_org/EZM-AMoothVJhKWTzlirds4Biljf2rhnKP5m-oywsnG_6g?e=oidmJA" TargetMode="External"/><Relationship Id="rId12" Type="http://schemas.openxmlformats.org/officeDocument/2006/relationships/hyperlink" Target="https://cgiar-my.sharepoint.com/:p:/g/personal/s_perez_cgiar_org/EePc6eUb3CRCqHFbext8iCEBHbxIz7znREdMf5bztPz_Kw?e=KYfFRi" TargetMode="External"/><Relationship Id="rId17" Type="http://schemas.openxmlformats.org/officeDocument/2006/relationships/image" Target="../media/image4.png"/><Relationship Id="rId2" Type="http://schemas.openxmlformats.org/officeDocument/2006/relationships/notesSlide" Target="../notesSlides/notesSlide3.xml"/><Relationship Id="rId16" Type="http://schemas.openxmlformats.org/officeDocument/2006/relationships/hyperlink" Target="https://cgiar-my.sharepoint.com/:w:/g/personal/s_perez_cgiar_org/ER3UA_iECYVDjaVGerLDGFcBo_bkfRQYAkk9ola7o8U5Hw?e=UijUEo" TargetMode="External"/><Relationship Id="rId1" Type="http://schemas.openxmlformats.org/officeDocument/2006/relationships/slideLayout" Target="../slideLayouts/slideLayout12.xml"/><Relationship Id="rId6" Type="http://schemas.openxmlformats.org/officeDocument/2006/relationships/hyperlink" Target="https://cgiar-my.sharepoint.com/:b:/g/personal/s_perez_cgiar_org/Ec7QqP9jMnhEumh486kYyFEBzU3ocEgGpgGIgHx48Y0ezg?e=2JsEpF" TargetMode="External"/><Relationship Id="rId11" Type="http://schemas.openxmlformats.org/officeDocument/2006/relationships/hyperlink" Target="https://cgiar-my.sharepoint.com/:p:/g/personal/s_perez_cgiar_org/EePc6eUb3CRCqHFbext8iCEBHbxIz7znREdMf5bztPz_Kw?e=3uphsh" TargetMode="External"/><Relationship Id="rId5" Type="http://schemas.openxmlformats.org/officeDocument/2006/relationships/hyperlink" Target="https://cgiar-my.sharepoint.com/:b:/g/personal/s_perez_cgiar_org/Ec7QqP9jMnhEumh486kYyFEBzU3ocEgGpgGIgHx48Y0ezg?e=QxgsHv" TargetMode="External"/><Relationship Id="rId15" Type="http://schemas.openxmlformats.org/officeDocument/2006/relationships/hyperlink" Target="https://cgiar-my.sharepoint.com/:w:/g/personal/s_perez_cgiar_org/EWdUfx0sdCdOr7Kf4Jk6YFcByjxqJ_lBWMrxSY1JjGRVZg?e=CLDCBz" TargetMode="External"/><Relationship Id="rId10" Type="http://schemas.openxmlformats.org/officeDocument/2006/relationships/hyperlink" Target="https://cgiar-my.sharepoint.com/:w:/g/personal/s_perez_cgiar_org/ER3UA_iECYVDjaVGerLDGFcBo_bkfRQYAkk9ola7o8U5Hw?e=DOLgO5" TargetMode="External"/><Relationship Id="rId4" Type="http://schemas.openxmlformats.org/officeDocument/2006/relationships/hyperlink" Target="https://cgiar-my.sharepoint.com/:f:/g/personal/s_perez_cgiar_org/EjShJptB_MVJiOOVo8klSE4Bgt3XozMAip5Xvi0qlNmyeA?e=QWBk5p" TargetMode="External"/><Relationship Id="rId9" Type="http://schemas.openxmlformats.org/officeDocument/2006/relationships/hyperlink" Target="https://cgiar-my.sharepoint.com/:p:/g/personal/s_perez_cgiar_org/EWAIoaYqafdBlA-CVSlYv6cB_90XzgiCtDEpMeqMgMXJtw?e=3mNU3G" TargetMode="External"/><Relationship Id="rId14" Type="http://schemas.openxmlformats.org/officeDocument/2006/relationships/hyperlink" Target="https://cgiar-my.sharepoint.com/:f:/g/personal/s_perez_cgiar_org/EhNUCjCp7y9NnftJ4QLiGdgBBc6rWN4R8hcBb8MH21Ws_w?e=Ld4vrT"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F8D488B-465D-4E31-B105-C4B8D2651EC6}"/>
              </a:ext>
            </a:extLst>
          </p:cNvPr>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4639"/>
                    </a14:imgEffect>
                  </a14:imgLayer>
                </a14:imgProps>
              </a:ext>
            </a:extLst>
          </a:blip>
          <a:srcRect l="2089" r="25398" b="4387"/>
          <a:stretch/>
        </p:blipFill>
        <p:spPr>
          <a:xfrm>
            <a:off x="3523488" y="10"/>
            <a:ext cx="8668512" cy="6857990"/>
          </a:xfrm>
          <a:prstGeom prst="rect">
            <a:avLst/>
          </a:prstGeom>
        </p:spPr>
      </p:pic>
      <p:sp>
        <p:nvSpPr>
          <p:cNvPr id="28" name="Rectangle 27">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75120FB-276C-D64C-AD55-3F530B7B4C79}"/>
              </a:ext>
            </a:extLst>
          </p:cNvPr>
          <p:cNvSpPr>
            <a:spLocks noGrp="1"/>
          </p:cNvSpPr>
          <p:nvPr>
            <p:ph type="ctrTitle"/>
          </p:nvPr>
        </p:nvSpPr>
        <p:spPr>
          <a:xfrm>
            <a:off x="477981" y="1122363"/>
            <a:ext cx="4023360" cy="3204134"/>
          </a:xfrm>
        </p:spPr>
        <p:txBody>
          <a:bodyPr anchor="b">
            <a:normAutofit/>
          </a:bodyPr>
          <a:lstStyle/>
          <a:p>
            <a:pPr algn="l"/>
            <a:r>
              <a:rPr lang="en-US" sz="4800" b="1" dirty="0">
                <a:latin typeface="Century Gothic" panose="020B0502020202020204" pitchFamily="34" charset="0"/>
              </a:rPr>
              <a:t>TOWARDS </a:t>
            </a:r>
            <a:br>
              <a:rPr lang="en-US" sz="4800" b="1" dirty="0">
                <a:latin typeface="Century Gothic" panose="020B0502020202020204" pitchFamily="34" charset="0"/>
              </a:rPr>
            </a:br>
            <a:r>
              <a:rPr lang="en-US" sz="4800" b="1" dirty="0">
                <a:latin typeface="Century Gothic" panose="020B0502020202020204" pitchFamily="34" charset="0"/>
              </a:rPr>
              <a:t>A </a:t>
            </a:r>
            <a:r>
              <a:rPr lang="en-US" sz="4800" b="1" dirty="0">
                <a:solidFill>
                  <a:schemeClr val="accent1"/>
                </a:solidFill>
                <a:latin typeface="Century Gothic" panose="020B0502020202020204" pitchFamily="34" charset="0"/>
              </a:rPr>
              <a:t>DIGITAL</a:t>
            </a:r>
            <a:r>
              <a:rPr lang="en-US" sz="4800" b="1" dirty="0">
                <a:latin typeface="Century Gothic" panose="020B0502020202020204" pitchFamily="34" charset="0"/>
              </a:rPr>
              <a:t> ONE CGIAR</a:t>
            </a:r>
            <a:endParaRPr lang="en-ES" sz="4800" dirty="0"/>
          </a:p>
        </p:txBody>
      </p:sp>
      <p:sp>
        <p:nvSpPr>
          <p:cNvPr id="3" name="Subtitle 2">
            <a:extLst>
              <a:ext uri="{FF2B5EF4-FFF2-40B4-BE49-F238E27FC236}">
                <a16:creationId xmlns:a16="http://schemas.microsoft.com/office/drawing/2014/main" id="{353DAA79-E18D-9040-8006-DC4A5D214B5B}"/>
              </a:ext>
            </a:extLst>
          </p:cNvPr>
          <p:cNvSpPr>
            <a:spLocks noGrp="1"/>
          </p:cNvSpPr>
          <p:nvPr>
            <p:ph type="subTitle" idx="1"/>
          </p:nvPr>
        </p:nvSpPr>
        <p:spPr>
          <a:xfrm>
            <a:off x="477980" y="4872922"/>
            <a:ext cx="4023359" cy="1208141"/>
          </a:xfrm>
        </p:spPr>
        <p:txBody>
          <a:bodyPr>
            <a:normAutofit/>
          </a:bodyPr>
          <a:lstStyle/>
          <a:p>
            <a:pPr algn="l"/>
            <a:r>
              <a:rPr lang="en-GB" sz="2000" dirty="0"/>
              <a:t>Digital Capability Model &amp; Proposed Digital Governance</a:t>
            </a:r>
          </a:p>
        </p:txBody>
      </p:sp>
      <p:sp>
        <p:nvSpPr>
          <p:cNvPr id="30" name="Rectangle 29">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2" name="Rectangle 31">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1" name="Picture 20" descr="A picture containing food, drawing&#10;&#10;Description automatically generated">
            <a:extLst>
              <a:ext uri="{FF2B5EF4-FFF2-40B4-BE49-F238E27FC236}">
                <a16:creationId xmlns:a16="http://schemas.microsoft.com/office/drawing/2014/main" id="{7D76016F-0A67-794F-BA79-4FF1B025157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4993" y="5735637"/>
            <a:ext cx="1409944" cy="623509"/>
          </a:xfrm>
          <a:prstGeom prst="rect">
            <a:avLst/>
          </a:prstGeom>
          <a:noFill/>
          <a:ln>
            <a:noFill/>
          </a:ln>
          <a:effectLst>
            <a:softEdge rad="0"/>
          </a:effectLst>
        </p:spPr>
      </p:pic>
    </p:spTree>
    <p:extLst>
      <p:ext uri="{BB962C8B-B14F-4D97-AF65-F5344CB8AC3E}">
        <p14:creationId xmlns:p14="http://schemas.microsoft.com/office/powerpoint/2010/main" val="2548850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B0BB22B-4D82-411E-AB0C-670BFB76F517}"/>
              </a:ext>
            </a:extLst>
          </p:cNvPr>
          <p:cNvSpPr txBox="1">
            <a:spLocks/>
          </p:cNvSpPr>
          <p:nvPr/>
        </p:nvSpPr>
        <p:spPr>
          <a:xfrm>
            <a:off x="395998" y="658063"/>
            <a:ext cx="11430000" cy="381747"/>
          </a:xfrm>
          <a:prstGeom prst="rect">
            <a:avLst/>
          </a:prstGeom>
        </p:spPr>
        <p:txBody>
          <a:bodyPr vert="horz" lIns="0" tIns="0" rIns="0" bIns="0" rtlCol="0" anchor="t">
            <a:noAutofit/>
          </a:bodyPr>
          <a:lstStyle>
            <a:lvl1pPr algn="l" defTabSz="914400" rtl="0" eaLnBrk="1" latinLnBrk="0" hangingPunct="1">
              <a:lnSpc>
                <a:spcPct val="80000"/>
              </a:lnSpc>
              <a:spcBef>
                <a:spcPct val="0"/>
              </a:spcBef>
              <a:buNone/>
              <a:defRPr sz="3600" b="1" kern="1200">
                <a:solidFill>
                  <a:schemeClr val="tx1"/>
                </a:solidFill>
                <a:latin typeface="+mj-lt"/>
                <a:ea typeface="+mj-ea"/>
                <a:cs typeface="+mj-cs"/>
              </a:defRPr>
            </a:lvl1pPr>
          </a:lstStyle>
          <a:p>
            <a:r>
              <a:rPr lang="en-US" sz="2200" dirty="0">
                <a:solidFill>
                  <a:schemeClr val="tx2"/>
                </a:solidFill>
              </a:rPr>
              <a:t>LEVEL 2 DEFINITIONS</a:t>
            </a:r>
          </a:p>
        </p:txBody>
      </p:sp>
      <p:sp>
        <p:nvSpPr>
          <p:cNvPr id="2" name="Rectangle 1">
            <a:extLst>
              <a:ext uri="{FF2B5EF4-FFF2-40B4-BE49-F238E27FC236}">
                <a16:creationId xmlns:a16="http://schemas.microsoft.com/office/drawing/2014/main" id="{94A98890-A813-47AF-B51E-8CC0E3D059F1}"/>
              </a:ext>
            </a:extLst>
          </p:cNvPr>
          <p:cNvSpPr/>
          <p:nvPr/>
        </p:nvSpPr>
        <p:spPr>
          <a:xfrm>
            <a:off x="286272" y="1209562"/>
            <a:ext cx="4161717" cy="369332"/>
          </a:xfrm>
          <a:prstGeom prst="rect">
            <a:avLst/>
          </a:prstGeom>
        </p:spPr>
        <p:txBody>
          <a:bodyPr wrap="none">
            <a:spAutoFit/>
          </a:bodyPr>
          <a:lstStyle/>
          <a:p>
            <a:r>
              <a:rPr lang="en-US" dirty="0">
                <a:solidFill>
                  <a:schemeClr val="accent1"/>
                </a:solidFill>
              </a:rPr>
              <a:t>1. Digital Strategy and Organization</a:t>
            </a:r>
          </a:p>
        </p:txBody>
      </p:sp>
      <p:grpSp>
        <p:nvGrpSpPr>
          <p:cNvPr id="3" name="Group 2">
            <a:extLst>
              <a:ext uri="{FF2B5EF4-FFF2-40B4-BE49-F238E27FC236}">
                <a16:creationId xmlns:a16="http://schemas.microsoft.com/office/drawing/2014/main" id="{E6D93184-6F0B-9F41-A9B9-B63E6B81B517}"/>
              </a:ext>
            </a:extLst>
          </p:cNvPr>
          <p:cNvGrpSpPr/>
          <p:nvPr/>
        </p:nvGrpSpPr>
        <p:grpSpPr>
          <a:xfrm>
            <a:off x="395998" y="1949159"/>
            <a:ext cx="11415002" cy="3284863"/>
            <a:chOff x="380997" y="1381123"/>
            <a:chExt cx="11415002" cy="3284863"/>
          </a:xfrm>
        </p:grpSpPr>
        <p:sp>
          <p:nvSpPr>
            <p:cNvPr id="12" name="Rectangle 11">
              <a:extLst>
                <a:ext uri="{FF2B5EF4-FFF2-40B4-BE49-F238E27FC236}">
                  <a16:creationId xmlns:a16="http://schemas.microsoft.com/office/drawing/2014/main" id="{CB2B6904-50EF-47EF-B973-DCFFBFFE963C}"/>
                </a:ext>
              </a:extLst>
            </p:cNvPr>
            <p:cNvSpPr/>
            <p:nvPr/>
          </p:nvSpPr>
          <p:spPr>
            <a:xfrm>
              <a:off x="380998" y="3119069"/>
              <a:ext cx="11414999" cy="683934"/>
            </a:xfrm>
            <a:prstGeom prst="rect">
              <a:avLst/>
            </a:prstGeom>
            <a:solidFill>
              <a:schemeClr val="bg2"/>
            </a:solidFill>
            <a:ln>
              <a:solidFill>
                <a:schemeClr val="accent4"/>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1.3 Digital Leadership</a:t>
              </a:r>
            </a:p>
          </p:txBody>
        </p:sp>
        <p:sp>
          <p:nvSpPr>
            <p:cNvPr id="13" name="Rectangle 12">
              <a:extLst>
                <a:ext uri="{FF2B5EF4-FFF2-40B4-BE49-F238E27FC236}">
                  <a16:creationId xmlns:a16="http://schemas.microsoft.com/office/drawing/2014/main" id="{029248BB-20F1-45C9-BE56-850EC470007F}"/>
                </a:ext>
              </a:extLst>
            </p:cNvPr>
            <p:cNvSpPr/>
            <p:nvPr/>
          </p:nvSpPr>
          <p:spPr>
            <a:xfrm>
              <a:off x="381000" y="1381123"/>
              <a:ext cx="11414999" cy="683933"/>
            </a:xfrm>
            <a:prstGeom prst="rect">
              <a:avLst/>
            </a:prstGeom>
            <a:solidFill>
              <a:schemeClr val="bg2"/>
            </a:solidFill>
            <a:ln>
              <a:solidFill>
                <a:schemeClr val="accent4"/>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1.1 Digital Strategy</a:t>
              </a:r>
            </a:p>
          </p:txBody>
        </p:sp>
        <p:sp>
          <p:nvSpPr>
            <p:cNvPr id="14" name="Rectangle 13">
              <a:extLst>
                <a:ext uri="{FF2B5EF4-FFF2-40B4-BE49-F238E27FC236}">
                  <a16:creationId xmlns:a16="http://schemas.microsoft.com/office/drawing/2014/main" id="{9D64190B-B6E6-479F-BF95-B655988E8ED2}"/>
                </a:ext>
              </a:extLst>
            </p:cNvPr>
            <p:cNvSpPr/>
            <p:nvPr/>
          </p:nvSpPr>
          <p:spPr>
            <a:xfrm>
              <a:off x="380997" y="2201966"/>
              <a:ext cx="11415000" cy="747351"/>
            </a:xfrm>
            <a:prstGeom prst="rect">
              <a:avLst/>
            </a:prstGeom>
            <a:solidFill>
              <a:schemeClr val="bg2"/>
            </a:solidFill>
            <a:ln>
              <a:solidFill>
                <a:schemeClr val="accent4"/>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1.2 Digital Governance</a:t>
              </a:r>
            </a:p>
          </p:txBody>
        </p:sp>
        <p:sp>
          <p:nvSpPr>
            <p:cNvPr id="20" name="Rectangle 19">
              <a:extLst>
                <a:ext uri="{FF2B5EF4-FFF2-40B4-BE49-F238E27FC236}">
                  <a16:creationId xmlns:a16="http://schemas.microsoft.com/office/drawing/2014/main" id="{E06C2A7D-D271-459F-A6B0-10FBA00685B0}"/>
                </a:ext>
              </a:extLst>
            </p:cNvPr>
            <p:cNvSpPr/>
            <p:nvPr/>
          </p:nvSpPr>
          <p:spPr>
            <a:xfrm>
              <a:off x="2371713" y="3226805"/>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activity—by senior management--of guiding digital research innovation, digitally-enabled operational excellence, and development of a pan-CGIAR digital culture that embraces the organizational strategy and is characterized by: data sharing; adoption and use of data and digital tools across the organization in business processes, research processes, and partnerships; and linking CGIAR to a wider digital innovation ecosystem.</a:t>
              </a:r>
            </a:p>
          </p:txBody>
        </p:sp>
        <p:sp>
          <p:nvSpPr>
            <p:cNvPr id="21" name="Rectangle 20">
              <a:extLst>
                <a:ext uri="{FF2B5EF4-FFF2-40B4-BE49-F238E27FC236}">
                  <a16:creationId xmlns:a16="http://schemas.microsoft.com/office/drawing/2014/main" id="{D51820F1-A6D7-47DC-BFD2-7F5BFF1964C9}"/>
                </a:ext>
              </a:extLst>
            </p:cNvPr>
            <p:cNvSpPr/>
            <p:nvPr/>
          </p:nvSpPr>
          <p:spPr>
            <a:xfrm>
              <a:off x="2352130" y="1482372"/>
              <a:ext cx="9324990" cy="46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activity of defining, validating, managing the execution, and periodically renewing the central, integrated concept for how CGIAR will use data and digital technologies most effectively to achieve its objectives.</a:t>
              </a:r>
            </a:p>
          </p:txBody>
        </p:sp>
        <p:sp>
          <p:nvSpPr>
            <p:cNvPr id="22" name="Rectangle 21">
              <a:extLst>
                <a:ext uri="{FF2B5EF4-FFF2-40B4-BE49-F238E27FC236}">
                  <a16:creationId xmlns:a16="http://schemas.microsoft.com/office/drawing/2014/main" id="{506E0A6C-292D-4E7C-A344-F4054012BD5D}"/>
                </a:ext>
              </a:extLst>
            </p:cNvPr>
            <p:cNvSpPr/>
            <p:nvPr/>
          </p:nvSpPr>
          <p:spPr>
            <a:xfrm>
              <a:off x="2371706" y="2351833"/>
              <a:ext cx="9324991"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activity of defining and implementing principles, processes, and decision-making guiding all aspects of how the organization will manage risk, align investments, and leverage data and digital technologies to their fullest potential achieve its objectives. </a:t>
              </a:r>
            </a:p>
          </p:txBody>
        </p:sp>
        <p:sp>
          <p:nvSpPr>
            <p:cNvPr id="24" name="Rectangle 23">
              <a:extLst>
                <a:ext uri="{FF2B5EF4-FFF2-40B4-BE49-F238E27FC236}">
                  <a16:creationId xmlns:a16="http://schemas.microsoft.com/office/drawing/2014/main" id="{6BEDD52B-D352-4264-9D53-E2FA88EE5F73}"/>
                </a:ext>
              </a:extLst>
            </p:cNvPr>
            <p:cNvSpPr/>
            <p:nvPr/>
          </p:nvSpPr>
          <p:spPr>
            <a:xfrm>
              <a:off x="380997" y="3972755"/>
              <a:ext cx="11414999" cy="693231"/>
            </a:xfrm>
            <a:prstGeom prst="rect">
              <a:avLst/>
            </a:prstGeom>
            <a:solidFill>
              <a:schemeClr val="bg2"/>
            </a:solidFill>
            <a:ln>
              <a:solidFill>
                <a:schemeClr val="accent4"/>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1.4 Digital Skills Development</a:t>
              </a:r>
            </a:p>
          </p:txBody>
        </p:sp>
        <p:sp>
          <p:nvSpPr>
            <p:cNvPr id="35" name="Rectangle 34">
              <a:extLst>
                <a:ext uri="{FF2B5EF4-FFF2-40B4-BE49-F238E27FC236}">
                  <a16:creationId xmlns:a16="http://schemas.microsoft.com/office/drawing/2014/main" id="{F03F7EF1-76C1-40B6-B78C-660802DDD595}"/>
                </a:ext>
              </a:extLst>
            </p:cNvPr>
            <p:cNvSpPr/>
            <p:nvPr/>
          </p:nvSpPr>
          <p:spPr>
            <a:xfrm>
              <a:off x="2371711" y="4103370"/>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activity of assessing current digital skills in the organization and managing the recruitment or upskilling needed to have the right skills to implement the digital strategy.</a:t>
              </a:r>
            </a:p>
          </p:txBody>
        </p:sp>
      </p:grpSp>
      <p:pic>
        <p:nvPicPr>
          <p:cNvPr id="15" name="Picture 14" descr="A picture containing food, drawing&#10;&#10;Description automatically generated">
            <a:extLst>
              <a:ext uri="{FF2B5EF4-FFF2-40B4-BE49-F238E27FC236}">
                <a16:creationId xmlns:a16="http://schemas.microsoft.com/office/drawing/2014/main" id="{6BE729BC-A6C4-0A43-9629-86D9A25DF206}"/>
              </a:ext>
            </a:extLst>
          </p:cNvPr>
          <p:cNvPicPr>
            <a:picLocks noChangeAspect="1"/>
          </p:cNvPicPr>
          <p:nvPr/>
        </p:nvPicPr>
        <p:blipFill>
          <a:blip r:embed="rId2" cstate="email">
            <a:alphaModFix amt="61000"/>
            <a:extLst>
              <a:ext uri="{28A0092B-C50C-407E-A947-70E740481C1C}">
                <a14:useLocalDpi xmlns:a14="http://schemas.microsoft.com/office/drawing/2010/main"/>
              </a:ext>
            </a:extLst>
          </a:blip>
          <a:stretch>
            <a:fillRect/>
          </a:stretch>
        </p:blipFill>
        <p:spPr>
          <a:xfrm>
            <a:off x="10636881" y="245229"/>
            <a:ext cx="974091" cy="463277"/>
          </a:xfrm>
          <a:prstGeom prst="rect">
            <a:avLst/>
          </a:prstGeom>
          <a:noFill/>
          <a:ln>
            <a:noFill/>
          </a:ln>
          <a:effectLst>
            <a:softEdge rad="0"/>
          </a:effectLst>
        </p:spPr>
      </p:pic>
    </p:spTree>
    <p:extLst>
      <p:ext uri="{BB962C8B-B14F-4D97-AF65-F5344CB8AC3E}">
        <p14:creationId xmlns:p14="http://schemas.microsoft.com/office/powerpoint/2010/main" val="625643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B0BB22B-4D82-411E-AB0C-670BFB76F517}"/>
              </a:ext>
            </a:extLst>
          </p:cNvPr>
          <p:cNvSpPr txBox="1">
            <a:spLocks/>
          </p:cNvSpPr>
          <p:nvPr/>
        </p:nvSpPr>
        <p:spPr>
          <a:xfrm>
            <a:off x="381000" y="403774"/>
            <a:ext cx="11430000" cy="381747"/>
          </a:xfrm>
          <a:prstGeom prst="rect">
            <a:avLst/>
          </a:prstGeom>
        </p:spPr>
        <p:txBody>
          <a:bodyPr vert="horz" lIns="0" tIns="0" rIns="0" bIns="0" rtlCol="0" anchor="t">
            <a:noAutofit/>
          </a:bodyPr>
          <a:lstStyle>
            <a:lvl1pPr algn="l" defTabSz="914400" rtl="0" eaLnBrk="1" latinLnBrk="0" hangingPunct="1">
              <a:lnSpc>
                <a:spcPct val="80000"/>
              </a:lnSpc>
              <a:spcBef>
                <a:spcPct val="0"/>
              </a:spcBef>
              <a:buNone/>
              <a:defRPr sz="3600" b="1" kern="1200">
                <a:solidFill>
                  <a:schemeClr val="tx1"/>
                </a:solidFill>
                <a:latin typeface="+mj-lt"/>
                <a:ea typeface="+mj-ea"/>
                <a:cs typeface="+mj-cs"/>
              </a:defRPr>
            </a:lvl1pPr>
          </a:lstStyle>
          <a:p>
            <a:r>
              <a:rPr lang="en-US" sz="2200" dirty="0">
                <a:solidFill>
                  <a:schemeClr val="tx2"/>
                </a:solidFill>
              </a:rPr>
              <a:t>LEVEL 2 DEFINITIONS</a:t>
            </a:r>
          </a:p>
        </p:txBody>
      </p:sp>
      <p:sp>
        <p:nvSpPr>
          <p:cNvPr id="12" name="Rectangle 11">
            <a:extLst>
              <a:ext uri="{FF2B5EF4-FFF2-40B4-BE49-F238E27FC236}">
                <a16:creationId xmlns:a16="http://schemas.microsoft.com/office/drawing/2014/main" id="{CB2B6904-50EF-47EF-B973-DCFFBFFE963C}"/>
              </a:ext>
            </a:extLst>
          </p:cNvPr>
          <p:cNvSpPr/>
          <p:nvPr/>
        </p:nvSpPr>
        <p:spPr>
          <a:xfrm>
            <a:off x="381001" y="2629771"/>
            <a:ext cx="11414999" cy="555125"/>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2.3 Data Warehousing</a:t>
            </a:r>
          </a:p>
        </p:txBody>
      </p:sp>
      <p:sp>
        <p:nvSpPr>
          <p:cNvPr id="13" name="Rectangle 12">
            <a:extLst>
              <a:ext uri="{FF2B5EF4-FFF2-40B4-BE49-F238E27FC236}">
                <a16:creationId xmlns:a16="http://schemas.microsoft.com/office/drawing/2014/main" id="{029248BB-20F1-45C9-BE56-850EC470007F}"/>
              </a:ext>
            </a:extLst>
          </p:cNvPr>
          <p:cNvSpPr/>
          <p:nvPr/>
        </p:nvSpPr>
        <p:spPr>
          <a:xfrm>
            <a:off x="381000" y="1381123"/>
            <a:ext cx="11414999" cy="515541"/>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2.1 Cloud management</a:t>
            </a:r>
          </a:p>
        </p:txBody>
      </p:sp>
      <p:sp>
        <p:nvSpPr>
          <p:cNvPr id="14" name="Rectangle 13">
            <a:extLst>
              <a:ext uri="{FF2B5EF4-FFF2-40B4-BE49-F238E27FC236}">
                <a16:creationId xmlns:a16="http://schemas.microsoft.com/office/drawing/2014/main" id="{9D64190B-B6E6-479F-BF95-B655988E8ED2}"/>
              </a:ext>
            </a:extLst>
          </p:cNvPr>
          <p:cNvSpPr/>
          <p:nvPr/>
        </p:nvSpPr>
        <p:spPr>
          <a:xfrm>
            <a:off x="381001" y="1996094"/>
            <a:ext cx="11415000" cy="556149"/>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2.2 On-Prem Infrastructure </a:t>
            </a:r>
          </a:p>
          <a:p>
            <a:r>
              <a:rPr lang="en-US" sz="1000" b="1" dirty="0">
                <a:solidFill>
                  <a:schemeClr val="tx1"/>
                </a:solidFill>
                <a:latin typeface="Arial" panose="020B0604020202020204" pitchFamily="34" charset="0"/>
                <a:cs typeface="Arial" panose="020B0604020202020204" pitchFamily="34" charset="0"/>
              </a:rPr>
              <a:t>Provisioning and Support</a:t>
            </a:r>
          </a:p>
        </p:txBody>
      </p:sp>
      <p:sp>
        <p:nvSpPr>
          <p:cNvPr id="20" name="Rectangle 19">
            <a:extLst>
              <a:ext uri="{FF2B5EF4-FFF2-40B4-BE49-F238E27FC236}">
                <a16:creationId xmlns:a16="http://schemas.microsoft.com/office/drawing/2014/main" id="{E06C2A7D-D271-459F-A6B0-10FBA00685B0}"/>
              </a:ext>
            </a:extLst>
          </p:cNvPr>
          <p:cNvSpPr/>
          <p:nvPr/>
        </p:nvSpPr>
        <p:spPr>
          <a:xfrm>
            <a:off x="2371714" y="2703194"/>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activity of ingesting and storing the data and information assets of the organization for continued re-use.</a:t>
            </a:r>
          </a:p>
        </p:txBody>
      </p:sp>
      <p:sp>
        <p:nvSpPr>
          <p:cNvPr id="21" name="Rectangle 20">
            <a:extLst>
              <a:ext uri="{FF2B5EF4-FFF2-40B4-BE49-F238E27FC236}">
                <a16:creationId xmlns:a16="http://schemas.microsoft.com/office/drawing/2014/main" id="{D51820F1-A6D7-47DC-BFD2-7F5BFF1964C9}"/>
              </a:ext>
            </a:extLst>
          </p:cNvPr>
          <p:cNvSpPr/>
          <p:nvPr/>
        </p:nvSpPr>
        <p:spPr>
          <a:xfrm>
            <a:off x="2371707" y="1422893"/>
            <a:ext cx="9324990"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activity of guiding the organization towards more harmonized and effective use of cloud technologies in service of the organizational strategy.</a:t>
            </a:r>
          </a:p>
        </p:txBody>
      </p:sp>
      <p:sp>
        <p:nvSpPr>
          <p:cNvPr id="22" name="Rectangle 21">
            <a:extLst>
              <a:ext uri="{FF2B5EF4-FFF2-40B4-BE49-F238E27FC236}">
                <a16:creationId xmlns:a16="http://schemas.microsoft.com/office/drawing/2014/main" id="{506E0A6C-292D-4E7C-A344-F4054012BD5D}"/>
              </a:ext>
            </a:extLst>
          </p:cNvPr>
          <p:cNvSpPr/>
          <p:nvPr/>
        </p:nvSpPr>
        <p:spPr>
          <a:xfrm>
            <a:off x="2371707" y="2076865"/>
            <a:ext cx="9324991"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provision and support </a:t>
            </a:r>
            <a:r>
              <a:rPr lang="en-US" sz="900" dirty="0" err="1">
                <a:solidFill>
                  <a:schemeClr val="tx1"/>
                </a:solidFill>
              </a:rPr>
              <a:t>on-premise</a:t>
            </a:r>
            <a:r>
              <a:rPr lang="en-US" sz="900" dirty="0">
                <a:solidFill>
                  <a:schemeClr val="tx1"/>
                </a:solidFill>
              </a:rPr>
              <a:t> IT infrastructure services.</a:t>
            </a:r>
          </a:p>
        </p:txBody>
      </p:sp>
      <p:sp>
        <p:nvSpPr>
          <p:cNvPr id="2" name="Rectangle 1">
            <a:extLst>
              <a:ext uri="{FF2B5EF4-FFF2-40B4-BE49-F238E27FC236}">
                <a16:creationId xmlns:a16="http://schemas.microsoft.com/office/drawing/2014/main" id="{94A98890-A813-47AF-B51E-8CC0E3D059F1}"/>
              </a:ext>
            </a:extLst>
          </p:cNvPr>
          <p:cNvSpPr/>
          <p:nvPr/>
        </p:nvSpPr>
        <p:spPr>
          <a:xfrm>
            <a:off x="380998" y="833482"/>
            <a:ext cx="5128327" cy="369332"/>
          </a:xfrm>
          <a:prstGeom prst="rect">
            <a:avLst/>
          </a:prstGeom>
        </p:spPr>
        <p:txBody>
          <a:bodyPr wrap="none">
            <a:spAutoFit/>
          </a:bodyPr>
          <a:lstStyle/>
          <a:p>
            <a:r>
              <a:rPr lang="en-US" dirty="0">
                <a:solidFill>
                  <a:schemeClr val="accent1"/>
                </a:solidFill>
              </a:rPr>
              <a:t>2. Technology Capabilities and Infrastructure</a:t>
            </a:r>
          </a:p>
        </p:txBody>
      </p:sp>
      <p:sp>
        <p:nvSpPr>
          <p:cNvPr id="24" name="Rectangle 23">
            <a:extLst>
              <a:ext uri="{FF2B5EF4-FFF2-40B4-BE49-F238E27FC236}">
                <a16:creationId xmlns:a16="http://schemas.microsoft.com/office/drawing/2014/main" id="{6BEDD52B-D352-4264-9D53-E2FA88EE5F73}"/>
              </a:ext>
            </a:extLst>
          </p:cNvPr>
          <p:cNvSpPr/>
          <p:nvPr/>
        </p:nvSpPr>
        <p:spPr>
          <a:xfrm>
            <a:off x="381001" y="3261810"/>
            <a:ext cx="11414999" cy="555125"/>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2.4 Operational Innovation</a:t>
            </a:r>
          </a:p>
        </p:txBody>
      </p:sp>
      <p:sp>
        <p:nvSpPr>
          <p:cNvPr id="35" name="Rectangle 34">
            <a:extLst>
              <a:ext uri="{FF2B5EF4-FFF2-40B4-BE49-F238E27FC236}">
                <a16:creationId xmlns:a16="http://schemas.microsoft.com/office/drawing/2014/main" id="{F03F7EF1-76C1-40B6-B78C-660802DDD595}"/>
              </a:ext>
            </a:extLst>
          </p:cNvPr>
          <p:cNvSpPr/>
          <p:nvPr/>
        </p:nvSpPr>
        <p:spPr>
          <a:xfrm>
            <a:off x="2371714" y="3321378"/>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source, foster, and stage-gate digital innovations in support of operational excellence.</a:t>
            </a:r>
          </a:p>
        </p:txBody>
      </p:sp>
      <p:sp>
        <p:nvSpPr>
          <p:cNvPr id="36" name="Rectangle 35">
            <a:extLst>
              <a:ext uri="{FF2B5EF4-FFF2-40B4-BE49-F238E27FC236}">
                <a16:creationId xmlns:a16="http://schemas.microsoft.com/office/drawing/2014/main" id="{B96453FC-6829-439F-A72F-20FCCB0FC6AD}"/>
              </a:ext>
            </a:extLst>
          </p:cNvPr>
          <p:cNvSpPr/>
          <p:nvPr/>
        </p:nvSpPr>
        <p:spPr>
          <a:xfrm>
            <a:off x="380998" y="3917644"/>
            <a:ext cx="11414999" cy="581285"/>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2.5 Cyber Security and </a:t>
            </a:r>
          </a:p>
          <a:p>
            <a:pPr>
              <a:lnSpc>
                <a:spcPct val="85000"/>
              </a:lnSpc>
            </a:pPr>
            <a:r>
              <a:rPr lang="en-US" sz="1000" b="1" dirty="0">
                <a:solidFill>
                  <a:schemeClr val="tx1"/>
                </a:solidFill>
                <a:latin typeface="Arial" panose="020B0604020202020204" pitchFamily="34" charset="0"/>
                <a:cs typeface="Arial" panose="020B0604020202020204" pitchFamily="34" charset="0"/>
              </a:rPr>
              <a:t>Digital Identity</a:t>
            </a:r>
          </a:p>
        </p:txBody>
      </p:sp>
      <p:sp>
        <p:nvSpPr>
          <p:cNvPr id="37" name="Rectangle 36">
            <a:extLst>
              <a:ext uri="{FF2B5EF4-FFF2-40B4-BE49-F238E27FC236}">
                <a16:creationId xmlns:a16="http://schemas.microsoft.com/office/drawing/2014/main" id="{6F4EFD72-9165-4F29-A15B-408F2BE04C83}"/>
              </a:ext>
            </a:extLst>
          </p:cNvPr>
          <p:cNvSpPr/>
          <p:nvPr/>
        </p:nvSpPr>
        <p:spPr>
          <a:xfrm>
            <a:off x="2371710" y="4003465"/>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avoid loss of data, be resistant to cyber-attacks, and implement best practices with regards to data security.</a:t>
            </a:r>
          </a:p>
        </p:txBody>
      </p:sp>
      <p:sp>
        <p:nvSpPr>
          <p:cNvPr id="38" name="Rectangle 37">
            <a:extLst>
              <a:ext uri="{FF2B5EF4-FFF2-40B4-BE49-F238E27FC236}">
                <a16:creationId xmlns:a16="http://schemas.microsoft.com/office/drawing/2014/main" id="{293917BF-CB4D-4447-8912-D64C622F12A9}"/>
              </a:ext>
            </a:extLst>
          </p:cNvPr>
          <p:cNvSpPr/>
          <p:nvPr/>
        </p:nvSpPr>
        <p:spPr>
          <a:xfrm>
            <a:off x="380998" y="4593283"/>
            <a:ext cx="11414999" cy="597176"/>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2.6 Specialized Research </a:t>
            </a:r>
          </a:p>
          <a:p>
            <a:pPr>
              <a:lnSpc>
                <a:spcPct val="85000"/>
              </a:lnSpc>
            </a:pPr>
            <a:r>
              <a:rPr lang="en-US" sz="1000" b="1" dirty="0">
                <a:solidFill>
                  <a:schemeClr val="tx1"/>
                </a:solidFill>
                <a:latin typeface="Arial" panose="020B0604020202020204" pitchFamily="34" charset="0"/>
                <a:cs typeface="Arial" panose="020B0604020202020204" pitchFamily="34" charset="0"/>
              </a:rPr>
              <a:t>IT Services</a:t>
            </a:r>
          </a:p>
        </p:txBody>
      </p:sp>
      <p:sp>
        <p:nvSpPr>
          <p:cNvPr id="39" name="Rectangle 38">
            <a:extLst>
              <a:ext uri="{FF2B5EF4-FFF2-40B4-BE49-F238E27FC236}">
                <a16:creationId xmlns:a16="http://schemas.microsoft.com/office/drawing/2014/main" id="{ECE74ED0-E925-4B44-B292-0B70C5E00BFB}"/>
              </a:ext>
            </a:extLst>
          </p:cNvPr>
          <p:cNvSpPr/>
          <p:nvPr/>
        </p:nvSpPr>
        <p:spPr>
          <a:xfrm>
            <a:off x="2371710" y="4689350"/>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provide digital infrastructure, appropriate standards, and services in support of key research areas.</a:t>
            </a:r>
          </a:p>
        </p:txBody>
      </p:sp>
      <p:sp>
        <p:nvSpPr>
          <p:cNvPr id="40" name="Rectangle 39">
            <a:extLst>
              <a:ext uri="{FF2B5EF4-FFF2-40B4-BE49-F238E27FC236}">
                <a16:creationId xmlns:a16="http://schemas.microsoft.com/office/drawing/2014/main" id="{666222B2-5B97-436A-959A-490728F1B226}"/>
              </a:ext>
            </a:extLst>
          </p:cNvPr>
          <p:cNvSpPr/>
          <p:nvPr/>
        </p:nvSpPr>
        <p:spPr>
          <a:xfrm>
            <a:off x="380998" y="5289888"/>
            <a:ext cx="11414999" cy="597176"/>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2.7 Enterprise Applications </a:t>
            </a:r>
          </a:p>
          <a:p>
            <a:pPr>
              <a:lnSpc>
                <a:spcPct val="85000"/>
              </a:lnSpc>
            </a:pPr>
            <a:r>
              <a:rPr lang="en-US" sz="1000" b="1" dirty="0">
                <a:solidFill>
                  <a:schemeClr val="tx1"/>
                </a:solidFill>
                <a:latin typeface="Arial" panose="020B0604020202020204" pitchFamily="34" charset="0"/>
                <a:cs typeface="Arial" panose="020B0604020202020204" pitchFamily="34" charset="0"/>
              </a:rPr>
              <a:t>Support</a:t>
            </a:r>
          </a:p>
        </p:txBody>
      </p:sp>
      <p:sp>
        <p:nvSpPr>
          <p:cNvPr id="41" name="Rectangle 40">
            <a:extLst>
              <a:ext uri="{FF2B5EF4-FFF2-40B4-BE49-F238E27FC236}">
                <a16:creationId xmlns:a16="http://schemas.microsoft.com/office/drawing/2014/main" id="{AD9E3AA7-E999-4D3D-993D-51EC620537DA}"/>
              </a:ext>
            </a:extLst>
          </p:cNvPr>
          <p:cNvSpPr/>
          <p:nvPr/>
        </p:nvSpPr>
        <p:spPr>
          <a:xfrm>
            <a:off x="2371710" y="5386711"/>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provide technical assistance and support to key cross-cutting applications supporting more unified functioning of the organization.</a:t>
            </a:r>
          </a:p>
        </p:txBody>
      </p:sp>
      <p:sp>
        <p:nvSpPr>
          <p:cNvPr id="42" name="Rectangle 41">
            <a:extLst>
              <a:ext uri="{FF2B5EF4-FFF2-40B4-BE49-F238E27FC236}">
                <a16:creationId xmlns:a16="http://schemas.microsoft.com/office/drawing/2014/main" id="{BF697F49-50BD-4ACB-A6A0-EC1E227102D6}"/>
              </a:ext>
            </a:extLst>
          </p:cNvPr>
          <p:cNvSpPr/>
          <p:nvPr/>
        </p:nvSpPr>
        <p:spPr>
          <a:xfrm>
            <a:off x="380999" y="5983739"/>
            <a:ext cx="11414999" cy="597177"/>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2.8 IT Governance</a:t>
            </a:r>
          </a:p>
        </p:txBody>
      </p:sp>
      <p:sp>
        <p:nvSpPr>
          <p:cNvPr id="43" name="Rectangle 42">
            <a:extLst>
              <a:ext uri="{FF2B5EF4-FFF2-40B4-BE49-F238E27FC236}">
                <a16:creationId xmlns:a16="http://schemas.microsoft.com/office/drawing/2014/main" id="{EA5CCA4E-124E-43D3-B747-57FEC8D87B4F}"/>
              </a:ext>
            </a:extLst>
          </p:cNvPr>
          <p:cNvSpPr/>
          <p:nvPr/>
        </p:nvSpPr>
        <p:spPr>
          <a:xfrm>
            <a:off x="2371710" y="6080184"/>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activity of developing and applying frameworks for establishing accountability, roles, and decision-making authority guiding development and renewal of the organization’s digital infrastructure.</a:t>
            </a:r>
          </a:p>
        </p:txBody>
      </p:sp>
      <p:pic>
        <p:nvPicPr>
          <p:cNvPr id="23" name="Picture 22" descr="A picture containing food, drawing&#10;&#10;Description automatically generated">
            <a:extLst>
              <a:ext uri="{FF2B5EF4-FFF2-40B4-BE49-F238E27FC236}">
                <a16:creationId xmlns:a16="http://schemas.microsoft.com/office/drawing/2014/main" id="{C13F911D-7467-B141-A542-67ECEB6352D3}"/>
              </a:ext>
            </a:extLst>
          </p:cNvPr>
          <p:cNvPicPr>
            <a:picLocks noChangeAspect="1"/>
          </p:cNvPicPr>
          <p:nvPr/>
        </p:nvPicPr>
        <p:blipFill>
          <a:blip r:embed="rId2" cstate="email">
            <a:alphaModFix amt="61000"/>
            <a:extLst>
              <a:ext uri="{28A0092B-C50C-407E-A947-70E740481C1C}">
                <a14:useLocalDpi xmlns:a14="http://schemas.microsoft.com/office/drawing/2010/main"/>
              </a:ext>
            </a:extLst>
          </a:blip>
          <a:stretch>
            <a:fillRect/>
          </a:stretch>
        </p:blipFill>
        <p:spPr>
          <a:xfrm>
            <a:off x="10636881" y="245229"/>
            <a:ext cx="974091" cy="463277"/>
          </a:xfrm>
          <a:prstGeom prst="rect">
            <a:avLst/>
          </a:prstGeom>
          <a:noFill/>
          <a:ln>
            <a:noFill/>
          </a:ln>
          <a:effectLst>
            <a:softEdge rad="0"/>
          </a:effectLst>
        </p:spPr>
      </p:pic>
    </p:spTree>
    <p:extLst>
      <p:ext uri="{BB962C8B-B14F-4D97-AF65-F5344CB8AC3E}">
        <p14:creationId xmlns:p14="http://schemas.microsoft.com/office/powerpoint/2010/main" val="2230940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B0BB22B-4D82-411E-AB0C-670BFB76F517}"/>
              </a:ext>
            </a:extLst>
          </p:cNvPr>
          <p:cNvSpPr txBox="1">
            <a:spLocks/>
          </p:cNvSpPr>
          <p:nvPr/>
        </p:nvSpPr>
        <p:spPr>
          <a:xfrm>
            <a:off x="381000" y="630062"/>
            <a:ext cx="11430000" cy="381747"/>
          </a:xfrm>
          <a:prstGeom prst="rect">
            <a:avLst/>
          </a:prstGeom>
        </p:spPr>
        <p:txBody>
          <a:bodyPr vert="horz" lIns="0" tIns="0" rIns="0" bIns="0" rtlCol="0" anchor="t">
            <a:noAutofit/>
          </a:bodyPr>
          <a:lstStyle>
            <a:lvl1pPr algn="l" defTabSz="914400" rtl="0" eaLnBrk="1" latinLnBrk="0" hangingPunct="1">
              <a:lnSpc>
                <a:spcPct val="80000"/>
              </a:lnSpc>
              <a:spcBef>
                <a:spcPct val="0"/>
              </a:spcBef>
              <a:buNone/>
              <a:defRPr sz="3600" b="1" kern="1200">
                <a:solidFill>
                  <a:schemeClr val="tx1"/>
                </a:solidFill>
                <a:latin typeface="+mj-lt"/>
                <a:ea typeface="+mj-ea"/>
                <a:cs typeface="+mj-cs"/>
              </a:defRPr>
            </a:lvl1pPr>
          </a:lstStyle>
          <a:p>
            <a:r>
              <a:rPr lang="en-US" sz="2400" dirty="0">
                <a:solidFill>
                  <a:schemeClr val="tx2"/>
                </a:solidFill>
              </a:rPr>
              <a:t>LEVEL 2 DEFINITIONS</a:t>
            </a:r>
          </a:p>
        </p:txBody>
      </p:sp>
      <p:sp>
        <p:nvSpPr>
          <p:cNvPr id="12" name="Rectangle 11">
            <a:extLst>
              <a:ext uri="{FF2B5EF4-FFF2-40B4-BE49-F238E27FC236}">
                <a16:creationId xmlns:a16="http://schemas.microsoft.com/office/drawing/2014/main" id="{CB2B6904-50EF-47EF-B973-DCFFBFFE963C}"/>
              </a:ext>
            </a:extLst>
          </p:cNvPr>
          <p:cNvSpPr/>
          <p:nvPr/>
        </p:nvSpPr>
        <p:spPr>
          <a:xfrm>
            <a:off x="381001" y="2865297"/>
            <a:ext cx="11414999"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3.3 Enterprise Data Insights and </a:t>
            </a:r>
          </a:p>
          <a:p>
            <a:pPr>
              <a:lnSpc>
                <a:spcPct val="85000"/>
              </a:lnSpc>
            </a:pPr>
            <a:r>
              <a:rPr lang="en-US" sz="1000" b="1" dirty="0">
                <a:solidFill>
                  <a:schemeClr val="tx1"/>
                </a:solidFill>
                <a:latin typeface="Arial" panose="020B0604020202020204" pitchFamily="34" charset="0"/>
                <a:cs typeface="Arial" panose="020B0604020202020204" pitchFamily="34" charset="0"/>
              </a:rPr>
              <a:t>Analytics</a:t>
            </a:r>
          </a:p>
        </p:txBody>
      </p:sp>
      <p:sp>
        <p:nvSpPr>
          <p:cNvPr id="13" name="Rectangle 12">
            <a:extLst>
              <a:ext uri="{FF2B5EF4-FFF2-40B4-BE49-F238E27FC236}">
                <a16:creationId xmlns:a16="http://schemas.microsoft.com/office/drawing/2014/main" id="{029248BB-20F1-45C9-BE56-850EC470007F}"/>
              </a:ext>
            </a:extLst>
          </p:cNvPr>
          <p:cNvSpPr/>
          <p:nvPr/>
        </p:nvSpPr>
        <p:spPr>
          <a:xfrm>
            <a:off x="381000" y="1866036"/>
            <a:ext cx="11414999"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3.1 Enterprise Data Usage</a:t>
            </a:r>
          </a:p>
        </p:txBody>
      </p:sp>
      <p:sp>
        <p:nvSpPr>
          <p:cNvPr id="14" name="Rectangle 13">
            <a:extLst>
              <a:ext uri="{FF2B5EF4-FFF2-40B4-BE49-F238E27FC236}">
                <a16:creationId xmlns:a16="http://schemas.microsoft.com/office/drawing/2014/main" id="{9D64190B-B6E6-479F-BF95-B655988E8ED2}"/>
              </a:ext>
            </a:extLst>
          </p:cNvPr>
          <p:cNvSpPr/>
          <p:nvPr/>
        </p:nvSpPr>
        <p:spPr>
          <a:xfrm>
            <a:off x="381001" y="2361333"/>
            <a:ext cx="11415000"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3.2 Enterprise Data Management </a:t>
            </a:r>
          </a:p>
          <a:p>
            <a:r>
              <a:rPr lang="en-US" sz="1000" b="1" dirty="0">
                <a:solidFill>
                  <a:schemeClr val="tx1"/>
                </a:solidFill>
                <a:latin typeface="Arial" panose="020B0604020202020204" pitchFamily="34" charset="0"/>
                <a:cs typeface="Arial" panose="020B0604020202020204" pitchFamily="34" charset="0"/>
              </a:rPr>
              <a:t>and Governance</a:t>
            </a:r>
          </a:p>
        </p:txBody>
      </p:sp>
      <p:sp>
        <p:nvSpPr>
          <p:cNvPr id="20" name="Rectangle 19">
            <a:extLst>
              <a:ext uri="{FF2B5EF4-FFF2-40B4-BE49-F238E27FC236}">
                <a16:creationId xmlns:a16="http://schemas.microsoft.com/office/drawing/2014/main" id="{E06C2A7D-D271-459F-A6B0-10FBA00685B0}"/>
              </a:ext>
            </a:extLst>
          </p:cNvPr>
          <p:cNvSpPr/>
          <p:nvPr/>
        </p:nvSpPr>
        <p:spPr>
          <a:xfrm>
            <a:off x="2471011" y="2877112"/>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of providing the tools &amp; approaches to integrate data-driven decisions across the organization - serves as the gateway to a data driven organization</a:t>
            </a:r>
          </a:p>
        </p:txBody>
      </p:sp>
      <p:sp>
        <p:nvSpPr>
          <p:cNvPr id="21" name="Rectangle 20">
            <a:extLst>
              <a:ext uri="{FF2B5EF4-FFF2-40B4-BE49-F238E27FC236}">
                <a16:creationId xmlns:a16="http://schemas.microsoft.com/office/drawing/2014/main" id="{D51820F1-A6D7-47DC-BFD2-7F5BFF1964C9}"/>
              </a:ext>
            </a:extLst>
          </p:cNvPr>
          <p:cNvSpPr/>
          <p:nvPr/>
        </p:nvSpPr>
        <p:spPr>
          <a:xfrm>
            <a:off x="2471009" y="1888392"/>
            <a:ext cx="9324990"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leverage data to inform and guide overall business model of the organization, building data into all aspects of operations. </a:t>
            </a:r>
            <a:endParaRPr lang="en-US" sz="900" b="1" i="1" dirty="0">
              <a:solidFill>
                <a:schemeClr val="tx1"/>
              </a:solidFill>
            </a:endParaRPr>
          </a:p>
        </p:txBody>
      </p:sp>
      <p:sp>
        <p:nvSpPr>
          <p:cNvPr id="22" name="Rectangle 21">
            <a:extLst>
              <a:ext uri="{FF2B5EF4-FFF2-40B4-BE49-F238E27FC236}">
                <a16:creationId xmlns:a16="http://schemas.microsoft.com/office/drawing/2014/main" id="{506E0A6C-292D-4E7C-A344-F4054012BD5D}"/>
              </a:ext>
            </a:extLst>
          </p:cNvPr>
          <p:cNvSpPr/>
          <p:nvPr/>
        </p:nvSpPr>
        <p:spPr>
          <a:xfrm>
            <a:off x="2471008" y="2379489"/>
            <a:ext cx="9324991"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control and manage organizational data assets so that they can be used easily, consistently, transparently, legally and ethically across the organization. </a:t>
            </a:r>
          </a:p>
        </p:txBody>
      </p:sp>
      <p:sp>
        <p:nvSpPr>
          <p:cNvPr id="2" name="Rectangle 1">
            <a:extLst>
              <a:ext uri="{FF2B5EF4-FFF2-40B4-BE49-F238E27FC236}">
                <a16:creationId xmlns:a16="http://schemas.microsoft.com/office/drawing/2014/main" id="{94A98890-A813-47AF-B51E-8CC0E3D059F1}"/>
              </a:ext>
            </a:extLst>
          </p:cNvPr>
          <p:cNvSpPr/>
          <p:nvPr/>
        </p:nvSpPr>
        <p:spPr>
          <a:xfrm>
            <a:off x="271272" y="1416125"/>
            <a:ext cx="4310253" cy="369332"/>
          </a:xfrm>
          <a:prstGeom prst="rect">
            <a:avLst/>
          </a:prstGeom>
        </p:spPr>
        <p:txBody>
          <a:bodyPr wrap="square">
            <a:spAutoFit/>
          </a:bodyPr>
          <a:lstStyle/>
          <a:p>
            <a:r>
              <a:rPr lang="en-US" dirty="0">
                <a:solidFill>
                  <a:schemeClr val="accent1"/>
                </a:solidFill>
              </a:rPr>
              <a:t>3. Organizational Data &amp; Analytics</a:t>
            </a:r>
          </a:p>
        </p:txBody>
      </p:sp>
      <p:sp>
        <p:nvSpPr>
          <p:cNvPr id="24" name="Rectangle 23">
            <a:extLst>
              <a:ext uri="{FF2B5EF4-FFF2-40B4-BE49-F238E27FC236}">
                <a16:creationId xmlns:a16="http://schemas.microsoft.com/office/drawing/2014/main" id="{6BEDD52B-D352-4264-9D53-E2FA88EE5F73}"/>
              </a:ext>
            </a:extLst>
          </p:cNvPr>
          <p:cNvSpPr/>
          <p:nvPr/>
        </p:nvSpPr>
        <p:spPr>
          <a:xfrm>
            <a:off x="381001" y="3358787"/>
            <a:ext cx="11414999"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3.4 Enterprise Data Foundation</a:t>
            </a:r>
          </a:p>
        </p:txBody>
      </p:sp>
      <p:sp>
        <p:nvSpPr>
          <p:cNvPr id="35" name="Rectangle 34">
            <a:extLst>
              <a:ext uri="{FF2B5EF4-FFF2-40B4-BE49-F238E27FC236}">
                <a16:creationId xmlns:a16="http://schemas.microsoft.com/office/drawing/2014/main" id="{F03F7EF1-76C1-40B6-B78C-660802DDD595}"/>
              </a:ext>
            </a:extLst>
          </p:cNvPr>
          <p:cNvSpPr/>
          <p:nvPr/>
        </p:nvSpPr>
        <p:spPr>
          <a:xfrm>
            <a:off x="2471011" y="3376787"/>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integrate data across the organization in a structured way to provide faster access to trustworthy data.</a:t>
            </a:r>
          </a:p>
        </p:txBody>
      </p:sp>
      <p:sp>
        <p:nvSpPr>
          <p:cNvPr id="23" name="Rectangle 22">
            <a:extLst>
              <a:ext uri="{FF2B5EF4-FFF2-40B4-BE49-F238E27FC236}">
                <a16:creationId xmlns:a16="http://schemas.microsoft.com/office/drawing/2014/main" id="{EE0739C4-1B0C-441A-AAC5-C61330F0F3F7}"/>
              </a:ext>
            </a:extLst>
          </p:cNvPr>
          <p:cNvSpPr/>
          <p:nvPr/>
        </p:nvSpPr>
        <p:spPr>
          <a:xfrm>
            <a:off x="381001" y="5468210"/>
            <a:ext cx="11414999"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4.3 Research Domain </a:t>
            </a:r>
          </a:p>
          <a:p>
            <a:pPr>
              <a:lnSpc>
                <a:spcPct val="85000"/>
              </a:lnSpc>
            </a:pPr>
            <a:r>
              <a:rPr lang="en-US" sz="1000" b="1" dirty="0">
                <a:solidFill>
                  <a:schemeClr val="tx1"/>
                </a:solidFill>
                <a:latin typeface="Arial" panose="020B0604020202020204" pitchFamily="34" charset="0"/>
                <a:cs typeface="Arial" panose="020B0604020202020204" pitchFamily="34" charset="0"/>
              </a:rPr>
              <a:t>Data Management and </a:t>
            </a:r>
          </a:p>
          <a:p>
            <a:pPr>
              <a:lnSpc>
                <a:spcPct val="85000"/>
              </a:lnSpc>
            </a:pPr>
            <a:r>
              <a:rPr lang="en-US" sz="1000" b="1" dirty="0">
                <a:solidFill>
                  <a:schemeClr val="tx1"/>
                </a:solidFill>
                <a:latin typeface="Arial" panose="020B0604020202020204" pitchFamily="34" charset="0"/>
                <a:cs typeface="Arial" panose="020B0604020202020204" pitchFamily="34" charset="0"/>
              </a:rPr>
              <a:t>Governance</a:t>
            </a:r>
          </a:p>
        </p:txBody>
      </p:sp>
      <p:sp>
        <p:nvSpPr>
          <p:cNvPr id="25" name="Rectangle 24">
            <a:extLst>
              <a:ext uri="{FF2B5EF4-FFF2-40B4-BE49-F238E27FC236}">
                <a16:creationId xmlns:a16="http://schemas.microsoft.com/office/drawing/2014/main" id="{3109AF21-D8CB-4466-920C-A444225AC28E}"/>
              </a:ext>
            </a:extLst>
          </p:cNvPr>
          <p:cNvSpPr/>
          <p:nvPr/>
        </p:nvSpPr>
        <p:spPr>
          <a:xfrm>
            <a:off x="381000" y="4468949"/>
            <a:ext cx="11414999"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4.1 Research Analytics</a:t>
            </a:r>
          </a:p>
        </p:txBody>
      </p:sp>
      <p:sp>
        <p:nvSpPr>
          <p:cNvPr id="26" name="Rectangle 25">
            <a:extLst>
              <a:ext uri="{FF2B5EF4-FFF2-40B4-BE49-F238E27FC236}">
                <a16:creationId xmlns:a16="http://schemas.microsoft.com/office/drawing/2014/main" id="{8B0E73C5-03E8-4A15-88FF-8E124D3034E9}"/>
              </a:ext>
            </a:extLst>
          </p:cNvPr>
          <p:cNvSpPr/>
          <p:nvPr/>
        </p:nvSpPr>
        <p:spPr>
          <a:xfrm>
            <a:off x="381001" y="4964246"/>
            <a:ext cx="11415000"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4.2 Research Management</a:t>
            </a:r>
          </a:p>
        </p:txBody>
      </p:sp>
      <p:sp>
        <p:nvSpPr>
          <p:cNvPr id="27" name="Rectangle 26">
            <a:extLst>
              <a:ext uri="{FF2B5EF4-FFF2-40B4-BE49-F238E27FC236}">
                <a16:creationId xmlns:a16="http://schemas.microsoft.com/office/drawing/2014/main" id="{FE0D649B-74A2-407C-8041-7A84F62F307F}"/>
              </a:ext>
            </a:extLst>
          </p:cNvPr>
          <p:cNvSpPr/>
          <p:nvPr/>
        </p:nvSpPr>
        <p:spPr>
          <a:xfrm>
            <a:off x="2471011" y="5486210"/>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activity of developing and implementing processes, policies, standards and ethical frameworks related to research data across key domains in the CGIAR portfolio.</a:t>
            </a:r>
          </a:p>
        </p:txBody>
      </p:sp>
      <p:sp>
        <p:nvSpPr>
          <p:cNvPr id="28" name="Rectangle 27">
            <a:extLst>
              <a:ext uri="{FF2B5EF4-FFF2-40B4-BE49-F238E27FC236}">
                <a16:creationId xmlns:a16="http://schemas.microsoft.com/office/drawing/2014/main" id="{781CAE83-2638-4EDD-8BBA-B3C55BFD0825}"/>
              </a:ext>
            </a:extLst>
          </p:cNvPr>
          <p:cNvSpPr/>
          <p:nvPr/>
        </p:nvSpPr>
        <p:spPr>
          <a:xfrm>
            <a:off x="2471009" y="4504949"/>
            <a:ext cx="9324990"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activity and ability to collect, curate, share, analyze, and manage research data.</a:t>
            </a:r>
          </a:p>
        </p:txBody>
      </p:sp>
      <p:sp>
        <p:nvSpPr>
          <p:cNvPr id="29" name="Rectangle 28">
            <a:extLst>
              <a:ext uri="{FF2B5EF4-FFF2-40B4-BE49-F238E27FC236}">
                <a16:creationId xmlns:a16="http://schemas.microsoft.com/office/drawing/2014/main" id="{249C4FFD-5D27-47B4-BB99-90DCDAAECF07}"/>
              </a:ext>
            </a:extLst>
          </p:cNvPr>
          <p:cNvSpPr/>
          <p:nvPr/>
        </p:nvSpPr>
        <p:spPr>
          <a:xfrm>
            <a:off x="2471008" y="4994114"/>
            <a:ext cx="9324991"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leverage data and systems to manage research in key domains intersecting with the CGIAR portfolio, facilitating cross-domain analysis and coordination.</a:t>
            </a:r>
          </a:p>
        </p:txBody>
      </p:sp>
      <p:sp>
        <p:nvSpPr>
          <p:cNvPr id="30" name="Rectangle 29">
            <a:extLst>
              <a:ext uri="{FF2B5EF4-FFF2-40B4-BE49-F238E27FC236}">
                <a16:creationId xmlns:a16="http://schemas.microsoft.com/office/drawing/2014/main" id="{4EA8DAA7-7CA1-4967-9C85-1191B1C077DF}"/>
              </a:ext>
            </a:extLst>
          </p:cNvPr>
          <p:cNvSpPr/>
          <p:nvPr/>
        </p:nvSpPr>
        <p:spPr>
          <a:xfrm>
            <a:off x="271272" y="4019038"/>
            <a:ext cx="4310253" cy="369332"/>
          </a:xfrm>
          <a:prstGeom prst="rect">
            <a:avLst/>
          </a:prstGeom>
        </p:spPr>
        <p:txBody>
          <a:bodyPr wrap="square">
            <a:spAutoFit/>
          </a:bodyPr>
          <a:lstStyle/>
          <a:p>
            <a:r>
              <a:rPr lang="en-US" dirty="0">
                <a:solidFill>
                  <a:schemeClr val="accent1"/>
                </a:solidFill>
              </a:rPr>
              <a:t>4. Research Data &amp; Analytics</a:t>
            </a:r>
          </a:p>
        </p:txBody>
      </p:sp>
      <p:pic>
        <p:nvPicPr>
          <p:cNvPr id="19" name="Picture 18" descr="A picture containing food, drawing&#10;&#10;Description automatically generated">
            <a:extLst>
              <a:ext uri="{FF2B5EF4-FFF2-40B4-BE49-F238E27FC236}">
                <a16:creationId xmlns:a16="http://schemas.microsoft.com/office/drawing/2014/main" id="{EB5A5A62-BF6A-8E45-965B-400C9AFE79FA}"/>
              </a:ext>
            </a:extLst>
          </p:cNvPr>
          <p:cNvPicPr>
            <a:picLocks noChangeAspect="1"/>
          </p:cNvPicPr>
          <p:nvPr/>
        </p:nvPicPr>
        <p:blipFill>
          <a:blip r:embed="rId2" cstate="email">
            <a:alphaModFix amt="61000"/>
            <a:extLst>
              <a:ext uri="{28A0092B-C50C-407E-A947-70E740481C1C}">
                <a14:useLocalDpi xmlns:a14="http://schemas.microsoft.com/office/drawing/2010/main"/>
              </a:ext>
            </a:extLst>
          </a:blip>
          <a:stretch>
            <a:fillRect/>
          </a:stretch>
        </p:blipFill>
        <p:spPr>
          <a:xfrm>
            <a:off x="10636881" y="245229"/>
            <a:ext cx="974091" cy="463277"/>
          </a:xfrm>
          <a:prstGeom prst="rect">
            <a:avLst/>
          </a:prstGeom>
          <a:noFill/>
          <a:ln>
            <a:noFill/>
          </a:ln>
          <a:effectLst>
            <a:softEdge rad="0"/>
          </a:effectLst>
        </p:spPr>
      </p:pic>
    </p:spTree>
    <p:extLst>
      <p:ext uri="{BB962C8B-B14F-4D97-AF65-F5344CB8AC3E}">
        <p14:creationId xmlns:p14="http://schemas.microsoft.com/office/powerpoint/2010/main" val="478450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B0BB22B-4D82-411E-AB0C-670BFB76F517}"/>
              </a:ext>
            </a:extLst>
          </p:cNvPr>
          <p:cNvSpPr txBox="1">
            <a:spLocks/>
          </p:cNvSpPr>
          <p:nvPr/>
        </p:nvSpPr>
        <p:spPr>
          <a:xfrm>
            <a:off x="381000" y="483584"/>
            <a:ext cx="11430000" cy="381747"/>
          </a:xfrm>
          <a:prstGeom prst="rect">
            <a:avLst/>
          </a:prstGeom>
        </p:spPr>
        <p:txBody>
          <a:bodyPr vert="horz" lIns="0" tIns="0" rIns="0" bIns="0" rtlCol="0" anchor="t">
            <a:noAutofit/>
          </a:bodyPr>
          <a:lstStyle>
            <a:lvl1pPr algn="l" defTabSz="914400" rtl="0" eaLnBrk="1" latinLnBrk="0" hangingPunct="1">
              <a:lnSpc>
                <a:spcPct val="80000"/>
              </a:lnSpc>
              <a:spcBef>
                <a:spcPct val="0"/>
              </a:spcBef>
              <a:buNone/>
              <a:defRPr sz="3600" b="1" kern="1200">
                <a:solidFill>
                  <a:schemeClr val="tx1"/>
                </a:solidFill>
                <a:latin typeface="+mj-lt"/>
                <a:ea typeface="+mj-ea"/>
                <a:cs typeface="+mj-cs"/>
              </a:defRPr>
            </a:lvl1pPr>
          </a:lstStyle>
          <a:p>
            <a:r>
              <a:rPr lang="en-US" sz="2400" dirty="0">
                <a:solidFill>
                  <a:schemeClr val="tx2"/>
                </a:solidFill>
              </a:rPr>
              <a:t>LEVEL 2 DEFINITIONS</a:t>
            </a:r>
          </a:p>
        </p:txBody>
      </p:sp>
      <p:sp>
        <p:nvSpPr>
          <p:cNvPr id="12" name="Rectangle 11">
            <a:extLst>
              <a:ext uri="{FF2B5EF4-FFF2-40B4-BE49-F238E27FC236}">
                <a16:creationId xmlns:a16="http://schemas.microsoft.com/office/drawing/2014/main" id="{CB2B6904-50EF-47EF-B973-DCFFBFFE963C}"/>
              </a:ext>
            </a:extLst>
          </p:cNvPr>
          <p:cNvSpPr/>
          <p:nvPr/>
        </p:nvSpPr>
        <p:spPr>
          <a:xfrm>
            <a:off x="381001" y="2491225"/>
            <a:ext cx="11414999"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5.3 Digital Partnerships </a:t>
            </a:r>
          </a:p>
          <a:p>
            <a:pPr>
              <a:lnSpc>
                <a:spcPct val="85000"/>
              </a:lnSpc>
            </a:pPr>
            <a:r>
              <a:rPr lang="en-US" sz="1000" b="1" dirty="0">
                <a:solidFill>
                  <a:schemeClr val="tx1"/>
                </a:solidFill>
                <a:latin typeface="Arial" panose="020B0604020202020204" pitchFamily="34" charset="0"/>
                <a:cs typeface="Arial" panose="020B0604020202020204" pitchFamily="34" charset="0"/>
              </a:rPr>
              <a:t>Development and Management</a:t>
            </a:r>
          </a:p>
        </p:txBody>
      </p:sp>
      <p:sp>
        <p:nvSpPr>
          <p:cNvPr id="13" name="Rectangle 12">
            <a:extLst>
              <a:ext uri="{FF2B5EF4-FFF2-40B4-BE49-F238E27FC236}">
                <a16:creationId xmlns:a16="http://schemas.microsoft.com/office/drawing/2014/main" id="{029248BB-20F1-45C9-BE56-850EC470007F}"/>
              </a:ext>
            </a:extLst>
          </p:cNvPr>
          <p:cNvSpPr/>
          <p:nvPr/>
        </p:nvSpPr>
        <p:spPr>
          <a:xfrm>
            <a:off x="381000" y="1491964"/>
            <a:ext cx="11414999"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5.1 Digital Fundraising</a:t>
            </a:r>
          </a:p>
        </p:txBody>
      </p:sp>
      <p:sp>
        <p:nvSpPr>
          <p:cNvPr id="14" name="Rectangle 13">
            <a:extLst>
              <a:ext uri="{FF2B5EF4-FFF2-40B4-BE49-F238E27FC236}">
                <a16:creationId xmlns:a16="http://schemas.microsoft.com/office/drawing/2014/main" id="{9D64190B-B6E6-479F-BF95-B655988E8ED2}"/>
              </a:ext>
            </a:extLst>
          </p:cNvPr>
          <p:cNvSpPr/>
          <p:nvPr/>
        </p:nvSpPr>
        <p:spPr>
          <a:xfrm>
            <a:off x="381001" y="1987261"/>
            <a:ext cx="11415000"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5.2 Digital Communication</a:t>
            </a:r>
          </a:p>
        </p:txBody>
      </p:sp>
      <p:sp>
        <p:nvSpPr>
          <p:cNvPr id="20" name="Rectangle 19">
            <a:extLst>
              <a:ext uri="{FF2B5EF4-FFF2-40B4-BE49-F238E27FC236}">
                <a16:creationId xmlns:a16="http://schemas.microsoft.com/office/drawing/2014/main" id="{E06C2A7D-D271-459F-A6B0-10FBA00685B0}"/>
              </a:ext>
            </a:extLst>
          </p:cNvPr>
          <p:cNvSpPr/>
          <p:nvPr/>
        </p:nvSpPr>
        <p:spPr>
          <a:xfrm>
            <a:off x="2471011" y="2509225"/>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develop and manage digital partnerships to access new capabilities, develop new pathways to impact, and manage digital research products. </a:t>
            </a:r>
          </a:p>
        </p:txBody>
      </p:sp>
      <p:sp>
        <p:nvSpPr>
          <p:cNvPr id="21" name="Rectangle 20">
            <a:extLst>
              <a:ext uri="{FF2B5EF4-FFF2-40B4-BE49-F238E27FC236}">
                <a16:creationId xmlns:a16="http://schemas.microsoft.com/office/drawing/2014/main" id="{D51820F1-A6D7-47DC-BFD2-7F5BFF1964C9}"/>
              </a:ext>
            </a:extLst>
          </p:cNvPr>
          <p:cNvSpPr/>
          <p:nvPr/>
        </p:nvSpPr>
        <p:spPr>
          <a:xfrm>
            <a:off x="2471009" y="1513230"/>
            <a:ext cx="9324990"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and activity of applying data and digital tools to support monitoring of funding opportunities and development and support of proposals and funding agreements. </a:t>
            </a:r>
          </a:p>
        </p:txBody>
      </p:sp>
      <p:sp>
        <p:nvSpPr>
          <p:cNvPr id="22" name="Rectangle 21">
            <a:extLst>
              <a:ext uri="{FF2B5EF4-FFF2-40B4-BE49-F238E27FC236}">
                <a16:creationId xmlns:a16="http://schemas.microsoft.com/office/drawing/2014/main" id="{506E0A6C-292D-4E7C-A344-F4054012BD5D}"/>
              </a:ext>
            </a:extLst>
          </p:cNvPr>
          <p:cNvSpPr/>
          <p:nvPr/>
        </p:nvSpPr>
        <p:spPr>
          <a:xfrm>
            <a:off x="2471008" y="2005261"/>
            <a:ext cx="9324991"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leverage digital media, tools, and services to most effect to make communications a key enhancement of the impact of CGIAR research and innovation.</a:t>
            </a:r>
          </a:p>
        </p:txBody>
      </p:sp>
      <p:sp>
        <p:nvSpPr>
          <p:cNvPr id="2" name="Rectangle 1">
            <a:extLst>
              <a:ext uri="{FF2B5EF4-FFF2-40B4-BE49-F238E27FC236}">
                <a16:creationId xmlns:a16="http://schemas.microsoft.com/office/drawing/2014/main" id="{94A98890-A813-47AF-B51E-8CC0E3D059F1}"/>
              </a:ext>
            </a:extLst>
          </p:cNvPr>
          <p:cNvSpPr/>
          <p:nvPr/>
        </p:nvSpPr>
        <p:spPr>
          <a:xfrm>
            <a:off x="381000" y="986314"/>
            <a:ext cx="6139053" cy="369332"/>
          </a:xfrm>
          <a:prstGeom prst="rect">
            <a:avLst/>
          </a:prstGeom>
        </p:spPr>
        <p:txBody>
          <a:bodyPr wrap="square">
            <a:spAutoFit/>
          </a:bodyPr>
          <a:lstStyle/>
          <a:p>
            <a:r>
              <a:rPr lang="en-US" dirty="0">
                <a:solidFill>
                  <a:schemeClr val="accent1"/>
                </a:solidFill>
              </a:rPr>
              <a:t>5. Fundraising, Communications and Partnerships</a:t>
            </a:r>
          </a:p>
        </p:txBody>
      </p:sp>
      <p:sp>
        <p:nvSpPr>
          <p:cNvPr id="23" name="Rectangle 22">
            <a:extLst>
              <a:ext uri="{FF2B5EF4-FFF2-40B4-BE49-F238E27FC236}">
                <a16:creationId xmlns:a16="http://schemas.microsoft.com/office/drawing/2014/main" id="{EE0739C4-1B0C-441A-AAC5-C61330F0F3F7}"/>
              </a:ext>
            </a:extLst>
          </p:cNvPr>
          <p:cNvSpPr/>
          <p:nvPr/>
        </p:nvSpPr>
        <p:spPr>
          <a:xfrm>
            <a:off x="381001" y="4843135"/>
            <a:ext cx="11414999"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6.3 Bundled Digital Services</a:t>
            </a:r>
          </a:p>
        </p:txBody>
      </p:sp>
      <p:sp>
        <p:nvSpPr>
          <p:cNvPr id="25" name="Rectangle 24">
            <a:extLst>
              <a:ext uri="{FF2B5EF4-FFF2-40B4-BE49-F238E27FC236}">
                <a16:creationId xmlns:a16="http://schemas.microsoft.com/office/drawing/2014/main" id="{3109AF21-D8CB-4466-920C-A444225AC28E}"/>
              </a:ext>
            </a:extLst>
          </p:cNvPr>
          <p:cNvSpPr/>
          <p:nvPr/>
        </p:nvSpPr>
        <p:spPr>
          <a:xfrm>
            <a:off x="381000" y="3843874"/>
            <a:ext cx="11414999"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6.1 Ethics and Responsible </a:t>
            </a:r>
          </a:p>
          <a:p>
            <a:r>
              <a:rPr lang="en-US" sz="1000" b="1" dirty="0">
                <a:solidFill>
                  <a:schemeClr val="tx1"/>
                </a:solidFill>
                <a:latin typeface="Arial" panose="020B0604020202020204" pitchFamily="34" charset="0"/>
                <a:cs typeface="Arial" panose="020B0604020202020204" pitchFamily="34" charset="0"/>
              </a:rPr>
              <a:t>Data Exchange</a:t>
            </a:r>
          </a:p>
        </p:txBody>
      </p:sp>
      <p:sp>
        <p:nvSpPr>
          <p:cNvPr id="26" name="Rectangle 25">
            <a:extLst>
              <a:ext uri="{FF2B5EF4-FFF2-40B4-BE49-F238E27FC236}">
                <a16:creationId xmlns:a16="http://schemas.microsoft.com/office/drawing/2014/main" id="{8B0E73C5-03E8-4A15-88FF-8E124D3034E9}"/>
              </a:ext>
            </a:extLst>
          </p:cNvPr>
          <p:cNvSpPr/>
          <p:nvPr/>
        </p:nvSpPr>
        <p:spPr>
          <a:xfrm>
            <a:off x="381001" y="4339171"/>
            <a:ext cx="11415000"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6.2 Responsible AI</a:t>
            </a:r>
          </a:p>
        </p:txBody>
      </p:sp>
      <p:sp>
        <p:nvSpPr>
          <p:cNvPr id="27" name="Rectangle 26">
            <a:extLst>
              <a:ext uri="{FF2B5EF4-FFF2-40B4-BE49-F238E27FC236}">
                <a16:creationId xmlns:a16="http://schemas.microsoft.com/office/drawing/2014/main" id="{FE0D649B-74A2-407C-8041-7A84F62F307F}"/>
              </a:ext>
            </a:extLst>
          </p:cNvPr>
          <p:cNvSpPr/>
          <p:nvPr/>
        </p:nvSpPr>
        <p:spPr>
          <a:xfrm>
            <a:off x="2471011" y="4861135"/>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of the organization to link its data and analytic capacity with digital products and services to reach millions of stakeholders, design these services in light of digital inclusion and complex livelihoods of stakeholders, and collate and validate the evidence of their effectiveness and impact—especially advisory services and digitally-enabled financial services.</a:t>
            </a:r>
          </a:p>
        </p:txBody>
      </p:sp>
      <p:sp>
        <p:nvSpPr>
          <p:cNvPr id="28" name="Rectangle 27">
            <a:extLst>
              <a:ext uri="{FF2B5EF4-FFF2-40B4-BE49-F238E27FC236}">
                <a16:creationId xmlns:a16="http://schemas.microsoft.com/office/drawing/2014/main" id="{781CAE83-2638-4EDD-8BBA-B3C55BFD0825}"/>
              </a:ext>
            </a:extLst>
          </p:cNvPr>
          <p:cNvSpPr/>
          <p:nvPr/>
        </p:nvSpPr>
        <p:spPr>
          <a:xfrm>
            <a:off x="2471009" y="3861874"/>
            <a:ext cx="9324990"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of the CGIAR and its partners to share the necessary data (even restricted data) for agricultural analytics that can drive impact and progress towards the SDGs.</a:t>
            </a:r>
          </a:p>
        </p:txBody>
      </p:sp>
      <p:sp>
        <p:nvSpPr>
          <p:cNvPr id="29" name="Rectangle 28">
            <a:extLst>
              <a:ext uri="{FF2B5EF4-FFF2-40B4-BE49-F238E27FC236}">
                <a16:creationId xmlns:a16="http://schemas.microsoft.com/office/drawing/2014/main" id="{249C4FFD-5D27-47B4-BB99-90DCDAAECF07}"/>
              </a:ext>
            </a:extLst>
          </p:cNvPr>
          <p:cNvSpPr/>
          <p:nvPr/>
        </p:nvSpPr>
        <p:spPr>
          <a:xfrm>
            <a:off x="2471008" y="4357171"/>
            <a:ext cx="9324991"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leverage AI to its full potential in analytic methods for helping transform food, land, and water systems while developing and improving ethical frameworks for its use.</a:t>
            </a:r>
          </a:p>
        </p:txBody>
      </p:sp>
      <p:sp>
        <p:nvSpPr>
          <p:cNvPr id="30" name="Rectangle 29">
            <a:extLst>
              <a:ext uri="{FF2B5EF4-FFF2-40B4-BE49-F238E27FC236}">
                <a16:creationId xmlns:a16="http://schemas.microsoft.com/office/drawing/2014/main" id="{4EA8DAA7-7CA1-4967-9C85-1191B1C077DF}"/>
              </a:ext>
            </a:extLst>
          </p:cNvPr>
          <p:cNvSpPr/>
          <p:nvPr/>
        </p:nvSpPr>
        <p:spPr>
          <a:xfrm>
            <a:off x="381000" y="3366255"/>
            <a:ext cx="4310253" cy="369332"/>
          </a:xfrm>
          <a:prstGeom prst="rect">
            <a:avLst/>
          </a:prstGeom>
        </p:spPr>
        <p:txBody>
          <a:bodyPr wrap="square">
            <a:spAutoFit/>
          </a:bodyPr>
          <a:lstStyle/>
          <a:p>
            <a:r>
              <a:rPr lang="en-US" dirty="0">
                <a:solidFill>
                  <a:schemeClr val="accent1"/>
                </a:solidFill>
              </a:rPr>
              <a:t>6. Digital Research for Development</a:t>
            </a:r>
          </a:p>
        </p:txBody>
      </p:sp>
      <p:sp>
        <p:nvSpPr>
          <p:cNvPr id="31" name="Rectangle 30">
            <a:extLst>
              <a:ext uri="{FF2B5EF4-FFF2-40B4-BE49-F238E27FC236}">
                <a16:creationId xmlns:a16="http://schemas.microsoft.com/office/drawing/2014/main" id="{642CDE86-658C-4971-9B65-D2AB27C5AB38}"/>
              </a:ext>
            </a:extLst>
          </p:cNvPr>
          <p:cNvSpPr/>
          <p:nvPr/>
        </p:nvSpPr>
        <p:spPr>
          <a:xfrm>
            <a:off x="381001" y="5336625"/>
            <a:ext cx="11414999"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6.4 Digital Collective Action</a:t>
            </a:r>
          </a:p>
        </p:txBody>
      </p:sp>
      <p:sp>
        <p:nvSpPr>
          <p:cNvPr id="32" name="Rectangle 31">
            <a:extLst>
              <a:ext uri="{FF2B5EF4-FFF2-40B4-BE49-F238E27FC236}">
                <a16:creationId xmlns:a16="http://schemas.microsoft.com/office/drawing/2014/main" id="{D8205AAD-A3F8-4E6E-A604-1914F417DB4C}"/>
              </a:ext>
            </a:extLst>
          </p:cNvPr>
          <p:cNvSpPr/>
          <p:nvPr/>
        </p:nvSpPr>
        <p:spPr>
          <a:xfrm>
            <a:off x="2471011" y="5366036"/>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of the organization to develop trusted data and analysis to help align public, private, and non-profit investments in support of global food security, and to participate in and facilitate the necessary multi-stakeholder governance needed to guide collective action.</a:t>
            </a:r>
          </a:p>
        </p:txBody>
      </p:sp>
      <p:sp>
        <p:nvSpPr>
          <p:cNvPr id="33" name="Rectangle 32">
            <a:extLst>
              <a:ext uri="{FF2B5EF4-FFF2-40B4-BE49-F238E27FC236}">
                <a16:creationId xmlns:a16="http://schemas.microsoft.com/office/drawing/2014/main" id="{3E1BD880-8F99-4C2B-94E0-A3F7AC59223D}"/>
              </a:ext>
            </a:extLst>
          </p:cNvPr>
          <p:cNvSpPr/>
          <p:nvPr/>
        </p:nvSpPr>
        <p:spPr>
          <a:xfrm>
            <a:off x="381001" y="5851178"/>
            <a:ext cx="11414999" cy="468000"/>
          </a:xfrm>
          <a:prstGeom prst="rect">
            <a:avLst/>
          </a:prstGeom>
          <a:solidFill>
            <a:schemeClr val="bg2"/>
          </a:solidFill>
          <a:ln>
            <a:solidFill>
              <a:schemeClr val="accent6"/>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6.5 Research Digital </a:t>
            </a:r>
          </a:p>
          <a:p>
            <a:pPr>
              <a:lnSpc>
                <a:spcPct val="85000"/>
              </a:lnSpc>
            </a:pPr>
            <a:r>
              <a:rPr lang="en-US" sz="1000" b="1" dirty="0">
                <a:solidFill>
                  <a:schemeClr val="tx1"/>
                </a:solidFill>
                <a:latin typeface="Arial" panose="020B0604020202020204" pitchFamily="34" charset="0"/>
                <a:cs typeface="Arial" panose="020B0604020202020204" pitchFamily="34" charset="0"/>
              </a:rPr>
              <a:t>Technologies and Innovation</a:t>
            </a:r>
          </a:p>
        </p:txBody>
      </p:sp>
      <p:sp>
        <p:nvSpPr>
          <p:cNvPr id="34" name="Rectangle 33">
            <a:extLst>
              <a:ext uri="{FF2B5EF4-FFF2-40B4-BE49-F238E27FC236}">
                <a16:creationId xmlns:a16="http://schemas.microsoft.com/office/drawing/2014/main" id="{9287BDA7-F480-48F0-9E6C-48CCE8CFA37B}"/>
              </a:ext>
            </a:extLst>
          </p:cNvPr>
          <p:cNvSpPr/>
          <p:nvPr/>
        </p:nvSpPr>
        <p:spPr>
          <a:xfrm>
            <a:off x="2471011" y="5870000"/>
            <a:ext cx="9324988"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of the organization to stay abreast the rapid evolution of digital technologies; sourcing, fostering, and evaluating technologies in research and in service of research delivery and impact.</a:t>
            </a:r>
          </a:p>
        </p:txBody>
      </p:sp>
      <p:pic>
        <p:nvPicPr>
          <p:cNvPr id="24" name="Picture 23" descr="A picture containing food, drawing&#10;&#10;Description automatically generated">
            <a:extLst>
              <a:ext uri="{FF2B5EF4-FFF2-40B4-BE49-F238E27FC236}">
                <a16:creationId xmlns:a16="http://schemas.microsoft.com/office/drawing/2014/main" id="{9C053194-D68C-454D-AD0D-2260D1121611}"/>
              </a:ext>
            </a:extLst>
          </p:cNvPr>
          <p:cNvPicPr>
            <a:picLocks noChangeAspect="1"/>
          </p:cNvPicPr>
          <p:nvPr/>
        </p:nvPicPr>
        <p:blipFill>
          <a:blip r:embed="rId3" cstate="email">
            <a:alphaModFix amt="61000"/>
            <a:extLst>
              <a:ext uri="{28A0092B-C50C-407E-A947-70E740481C1C}">
                <a14:useLocalDpi xmlns:a14="http://schemas.microsoft.com/office/drawing/2010/main"/>
              </a:ext>
            </a:extLst>
          </a:blip>
          <a:stretch>
            <a:fillRect/>
          </a:stretch>
        </p:blipFill>
        <p:spPr>
          <a:xfrm>
            <a:off x="10636881" y="245229"/>
            <a:ext cx="974091" cy="463277"/>
          </a:xfrm>
          <a:prstGeom prst="rect">
            <a:avLst/>
          </a:prstGeom>
          <a:noFill/>
          <a:ln>
            <a:noFill/>
          </a:ln>
          <a:effectLst>
            <a:softEdge rad="0"/>
          </a:effectLst>
        </p:spPr>
      </p:pic>
    </p:spTree>
    <p:extLst>
      <p:ext uri="{BB962C8B-B14F-4D97-AF65-F5344CB8AC3E}">
        <p14:creationId xmlns:p14="http://schemas.microsoft.com/office/powerpoint/2010/main" val="41495672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2ECC5-B924-4054-BC04-6854FB9EC640}"/>
              </a:ext>
            </a:extLst>
          </p:cNvPr>
          <p:cNvSpPr>
            <a:spLocks noGrp="1"/>
          </p:cNvSpPr>
          <p:nvPr>
            <p:ph type="title"/>
          </p:nvPr>
        </p:nvSpPr>
        <p:spPr>
          <a:xfrm>
            <a:off x="380996" y="332797"/>
            <a:ext cx="11430000" cy="381747"/>
          </a:xfrm>
        </p:spPr>
        <p:txBody>
          <a:bodyPr>
            <a:noAutofit/>
          </a:bodyPr>
          <a:lstStyle/>
          <a:p>
            <a:pPr algn="ctr"/>
            <a:r>
              <a:rPr lang="en-US" sz="2400" b="1" dirty="0"/>
              <a:t>MATURITY OF CROSS-CUTTING</a:t>
            </a:r>
            <a:r>
              <a:rPr lang="en-US" sz="2400" b="1" dirty="0">
                <a:solidFill>
                  <a:schemeClr val="accent1"/>
                </a:solidFill>
              </a:rPr>
              <a:t> DIGITAL CAPABILITIES</a:t>
            </a:r>
          </a:p>
        </p:txBody>
      </p:sp>
      <p:grpSp>
        <p:nvGrpSpPr>
          <p:cNvPr id="5" name="Group 4">
            <a:extLst>
              <a:ext uri="{FF2B5EF4-FFF2-40B4-BE49-F238E27FC236}">
                <a16:creationId xmlns:a16="http://schemas.microsoft.com/office/drawing/2014/main" id="{8E83F65A-6DAC-B34A-A9D2-5388F7EA5EB1}"/>
              </a:ext>
            </a:extLst>
          </p:cNvPr>
          <p:cNvGrpSpPr/>
          <p:nvPr/>
        </p:nvGrpSpPr>
        <p:grpSpPr>
          <a:xfrm>
            <a:off x="380996" y="3025701"/>
            <a:ext cx="11430001" cy="836443"/>
            <a:chOff x="380996" y="3025704"/>
            <a:chExt cx="11430001" cy="836443"/>
          </a:xfrm>
        </p:grpSpPr>
        <p:sp>
          <p:nvSpPr>
            <p:cNvPr id="61" name="Rectangle 60">
              <a:extLst>
                <a:ext uri="{FF2B5EF4-FFF2-40B4-BE49-F238E27FC236}">
                  <a16:creationId xmlns:a16="http://schemas.microsoft.com/office/drawing/2014/main" id="{9972C615-F5A8-441B-B282-F5D8DE58041A}"/>
                </a:ext>
              </a:extLst>
            </p:cNvPr>
            <p:cNvSpPr/>
            <p:nvPr/>
          </p:nvSpPr>
          <p:spPr>
            <a:xfrm>
              <a:off x="380996" y="3025704"/>
              <a:ext cx="11430001" cy="836443"/>
            </a:xfrm>
            <a:prstGeom prst="rect">
              <a:avLst/>
            </a:prstGeom>
            <a:solidFill>
              <a:schemeClr val="bg2">
                <a:alpha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3. Organizational </a:t>
              </a:r>
            </a:p>
            <a:p>
              <a:r>
                <a:rPr lang="en-US" sz="1000" b="1" dirty="0">
                  <a:solidFill>
                    <a:schemeClr val="tx1"/>
                  </a:solidFill>
                  <a:latin typeface="Arial" panose="020B0604020202020204" pitchFamily="34" charset="0"/>
                  <a:cs typeface="Arial" panose="020B0604020202020204" pitchFamily="34" charset="0"/>
                </a:rPr>
                <a:t>Data &amp; Analytics</a:t>
              </a:r>
            </a:p>
          </p:txBody>
        </p:sp>
        <p:sp>
          <p:nvSpPr>
            <p:cNvPr id="328" name="Rectangle 327">
              <a:extLst>
                <a:ext uri="{FF2B5EF4-FFF2-40B4-BE49-F238E27FC236}">
                  <a16:creationId xmlns:a16="http://schemas.microsoft.com/office/drawing/2014/main" id="{8C86AB71-CE66-4F46-A8BB-A50B87D8C628}"/>
                </a:ext>
              </a:extLst>
            </p:cNvPr>
            <p:cNvSpPr/>
            <p:nvPr/>
          </p:nvSpPr>
          <p:spPr>
            <a:xfrm>
              <a:off x="2719280" y="3305358"/>
              <a:ext cx="911769"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3.1.2 Data driven organization</a:t>
              </a:r>
            </a:p>
          </p:txBody>
        </p:sp>
        <p:sp>
          <p:nvSpPr>
            <p:cNvPr id="331" name="Rectangle 330">
              <a:extLst>
                <a:ext uri="{FF2B5EF4-FFF2-40B4-BE49-F238E27FC236}">
                  <a16:creationId xmlns:a16="http://schemas.microsoft.com/office/drawing/2014/main" id="{5019308F-0CF3-4F1B-B6EA-C9E5C508E5D8}"/>
                </a:ext>
              </a:extLst>
            </p:cNvPr>
            <p:cNvSpPr/>
            <p:nvPr/>
          </p:nvSpPr>
          <p:spPr>
            <a:xfrm rot="16200000">
              <a:off x="2602549" y="2247824"/>
              <a:ext cx="216000" cy="1841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3.1</a:t>
              </a:r>
              <a:r>
                <a:rPr lang="en-GB" sz="800" dirty="0">
                  <a:solidFill>
                    <a:schemeClr val="bg1"/>
                  </a:solidFill>
                  <a:latin typeface="Arial" panose="020B0604020202020204" pitchFamily="34" charset="0"/>
                  <a:cs typeface="Arial" panose="020B0604020202020204" pitchFamily="34" charset="0"/>
                </a:rPr>
                <a:t> Enterprise Data Usage</a:t>
              </a:r>
            </a:p>
          </p:txBody>
        </p:sp>
        <p:sp>
          <p:nvSpPr>
            <p:cNvPr id="340" name="Rectangle 339">
              <a:extLst>
                <a:ext uri="{FF2B5EF4-FFF2-40B4-BE49-F238E27FC236}">
                  <a16:creationId xmlns:a16="http://schemas.microsoft.com/office/drawing/2014/main" id="{5D823D22-4837-4B4E-969D-CA60092D9076}"/>
                </a:ext>
              </a:extLst>
            </p:cNvPr>
            <p:cNvSpPr/>
            <p:nvPr/>
          </p:nvSpPr>
          <p:spPr>
            <a:xfrm>
              <a:off x="1785497" y="3305358"/>
              <a:ext cx="911769"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3.1.1 Data driven business model</a:t>
              </a:r>
            </a:p>
          </p:txBody>
        </p:sp>
        <p:sp>
          <p:nvSpPr>
            <p:cNvPr id="330" name="Rectangle 329">
              <a:extLst>
                <a:ext uri="{FF2B5EF4-FFF2-40B4-BE49-F238E27FC236}">
                  <a16:creationId xmlns:a16="http://schemas.microsoft.com/office/drawing/2014/main" id="{F3911DC5-04CA-417A-97AA-D88B0F2CEEE5}"/>
                </a:ext>
              </a:extLst>
            </p:cNvPr>
            <p:cNvSpPr/>
            <p:nvPr/>
          </p:nvSpPr>
          <p:spPr>
            <a:xfrm rot="16200000">
              <a:off x="4549905" y="2259029"/>
              <a:ext cx="221817" cy="182440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3.2</a:t>
              </a:r>
              <a:r>
                <a:rPr lang="en-GB" sz="800" dirty="0">
                  <a:solidFill>
                    <a:schemeClr val="bg1"/>
                  </a:solidFill>
                  <a:latin typeface="Arial" panose="020B0604020202020204" pitchFamily="34" charset="0"/>
                  <a:cs typeface="Arial" panose="020B0604020202020204" pitchFamily="34" charset="0"/>
                </a:rPr>
                <a:t> Enterprise Data Management and Governance</a:t>
              </a:r>
            </a:p>
          </p:txBody>
        </p:sp>
        <p:sp>
          <p:nvSpPr>
            <p:cNvPr id="342" name="Rectangle 341">
              <a:extLst>
                <a:ext uri="{FF2B5EF4-FFF2-40B4-BE49-F238E27FC236}">
                  <a16:creationId xmlns:a16="http://schemas.microsoft.com/office/drawing/2014/main" id="{B915A90B-410A-441F-92EF-32B6478D5B2C}"/>
                </a:ext>
              </a:extLst>
            </p:cNvPr>
            <p:cNvSpPr/>
            <p:nvPr/>
          </p:nvSpPr>
          <p:spPr>
            <a:xfrm>
              <a:off x="3750809" y="3305358"/>
              <a:ext cx="962855"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3.2.1 Data strategy and governance</a:t>
              </a:r>
            </a:p>
          </p:txBody>
        </p:sp>
        <p:sp>
          <p:nvSpPr>
            <p:cNvPr id="343" name="Rectangle 342">
              <a:extLst>
                <a:ext uri="{FF2B5EF4-FFF2-40B4-BE49-F238E27FC236}">
                  <a16:creationId xmlns:a16="http://schemas.microsoft.com/office/drawing/2014/main" id="{08DCD0BC-4212-4A12-9DC0-6EC5DC0E7E23}"/>
                </a:ext>
              </a:extLst>
            </p:cNvPr>
            <p:cNvSpPr/>
            <p:nvPr/>
          </p:nvSpPr>
          <p:spPr>
            <a:xfrm>
              <a:off x="4751646" y="3305358"/>
              <a:ext cx="810489" cy="2211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3.2.2 Metadata management</a:t>
              </a:r>
            </a:p>
          </p:txBody>
        </p:sp>
        <p:sp>
          <p:nvSpPr>
            <p:cNvPr id="344" name="Rectangle 343">
              <a:extLst>
                <a:ext uri="{FF2B5EF4-FFF2-40B4-BE49-F238E27FC236}">
                  <a16:creationId xmlns:a16="http://schemas.microsoft.com/office/drawing/2014/main" id="{3DA32289-03A9-4935-9F43-7CFDE49DA072}"/>
                </a:ext>
              </a:extLst>
            </p:cNvPr>
            <p:cNvSpPr/>
            <p:nvPr/>
          </p:nvSpPr>
          <p:spPr>
            <a:xfrm>
              <a:off x="3748611" y="3542620"/>
              <a:ext cx="962855" cy="1867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3.2.3 Data quality</a:t>
              </a:r>
            </a:p>
          </p:txBody>
        </p:sp>
        <p:sp>
          <p:nvSpPr>
            <p:cNvPr id="332" name="Rectangle 331">
              <a:extLst>
                <a:ext uri="{FF2B5EF4-FFF2-40B4-BE49-F238E27FC236}">
                  <a16:creationId xmlns:a16="http://schemas.microsoft.com/office/drawing/2014/main" id="{5AE0470C-F3D6-4BAF-99EA-B36A692BCBA0}"/>
                </a:ext>
              </a:extLst>
            </p:cNvPr>
            <p:cNvSpPr/>
            <p:nvPr/>
          </p:nvSpPr>
          <p:spPr>
            <a:xfrm rot="16200000">
              <a:off x="8474392" y="2011257"/>
              <a:ext cx="215880" cy="23140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3.4</a:t>
              </a:r>
              <a:r>
                <a:rPr lang="en-GB" sz="800" dirty="0">
                  <a:solidFill>
                    <a:schemeClr val="bg1"/>
                  </a:solidFill>
                  <a:latin typeface="Arial" panose="020B0604020202020204" pitchFamily="34" charset="0"/>
                  <a:cs typeface="Arial" panose="020B0604020202020204" pitchFamily="34" charset="0"/>
                </a:rPr>
                <a:t> Enterprise Data Foundation</a:t>
              </a:r>
            </a:p>
          </p:txBody>
        </p:sp>
        <p:sp>
          <p:nvSpPr>
            <p:cNvPr id="348" name="Rectangle 347">
              <a:extLst>
                <a:ext uri="{FF2B5EF4-FFF2-40B4-BE49-F238E27FC236}">
                  <a16:creationId xmlns:a16="http://schemas.microsoft.com/office/drawing/2014/main" id="{0308DC11-EAD8-4E2B-B09B-546E31BDDCD3}"/>
                </a:ext>
              </a:extLst>
            </p:cNvPr>
            <p:cNvSpPr/>
            <p:nvPr/>
          </p:nvSpPr>
          <p:spPr>
            <a:xfrm>
              <a:off x="7425325" y="3311329"/>
              <a:ext cx="1100226" cy="2151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3.4.1 Data platform</a:t>
              </a:r>
            </a:p>
          </p:txBody>
        </p:sp>
        <p:sp>
          <p:nvSpPr>
            <p:cNvPr id="349" name="Rectangle 348">
              <a:extLst>
                <a:ext uri="{FF2B5EF4-FFF2-40B4-BE49-F238E27FC236}">
                  <a16:creationId xmlns:a16="http://schemas.microsoft.com/office/drawing/2014/main" id="{6716D9BE-5090-4072-8733-695A4F4A7762}"/>
                </a:ext>
              </a:extLst>
            </p:cNvPr>
            <p:cNvSpPr/>
            <p:nvPr/>
          </p:nvSpPr>
          <p:spPr>
            <a:xfrm>
              <a:off x="8571621" y="3319278"/>
              <a:ext cx="1161271" cy="2229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3.4.2 Data architecture</a:t>
              </a:r>
            </a:p>
          </p:txBody>
        </p:sp>
        <p:sp>
          <p:nvSpPr>
            <p:cNvPr id="329" name="Rectangle 328">
              <a:extLst>
                <a:ext uri="{FF2B5EF4-FFF2-40B4-BE49-F238E27FC236}">
                  <a16:creationId xmlns:a16="http://schemas.microsoft.com/office/drawing/2014/main" id="{1CD9CECA-13FE-4270-9194-3B8101089A40}"/>
                </a:ext>
              </a:extLst>
            </p:cNvPr>
            <p:cNvSpPr/>
            <p:nvPr/>
          </p:nvSpPr>
          <p:spPr>
            <a:xfrm rot="16200000">
              <a:off x="6379761" y="2280681"/>
              <a:ext cx="221819" cy="1781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3.3</a:t>
              </a:r>
              <a:r>
                <a:rPr lang="en-GB" sz="800" dirty="0">
                  <a:solidFill>
                    <a:schemeClr val="bg1"/>
                  </a:solidFill>
                  <a:latin typeface="Arial" panose="020B0604020202020204" pitchFamily="34" charset="0"/>
                  <a:cs typeface="Arial" panose="020B0604020202020204" pitchFamily="34" charset="0"/>
                </a:rPr>
                <a:t> Enterprise Data Insights and Analytics</a:t>
              </a:r>
            </a:p>
          </p:txBody>
        </p:sp>
        <p:sp>
          <p:nvSpPr>
            <p:cNvPr id="345" name="Rectangle 344">
              <a:extLst>
                <a:ext uri="{FF2B5EF4-FFF2-40B4-BE49-F238E27FC236}">
                  <a16:creationId xmlns:a16="http://schemas.microsoft.com/office/drawing/2014/main" id="{67B9CADC-1F21-4C00-B699-74BECF2C6787}"/>
                </a:ext>
              </a:extLst>
            </p:cNvPr>
            <p:cNvSpPr/>
            <p:nvPr/>
          </p:nvSpPr>
          <p:spPr>
            <a:xfrm>
              <a:off x="5600119" y="3305358"/>
              <a:ext cx="763157"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3.3.1 Analytics strategy</a:t>
              </a:r>
            </a:p>
          </p:txBody>
        </p:sp>
        <p:sp>
          <p:nvSpPr>
            <p:cNvPr id="346" name="Rectangle 345">
              <a:extLst>
                <a:ext uri="{FF2B5EF4-FFF2-40B4-BE49-F238E27FC236}">
                  <a16:creationId xmlns:a16="http://schemas.microsoft.com/office/drawing/2014/main" id="{0D1BFE91-B236-42D0-9357-7F6821F4D60C}"/>
                </a:ext>
              </a:extLst>
            </p:cNvPr>
            <p:cNvSpPr/>
            <p:nvPr/>
          </p:nvSpPr>
          <p:spPr>
            <a:xfrm>
              <a:off x="6401259" y="3305358"/>
              <a:ext cx="971454" cy="2302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3.3.2 Analytics and visualization</a:t>
              </a:r>
            </a:p>
          </p:txBody>
        </p:sp>
        <p:sp>
          <p:nvSpPr>
            <p:cNvPr id="350" name="Rectangle 349">
              <a:extLst>
                <a:ext uri="{FF2B5EF4-FFF2-40B4-BE49-F238E27FC236}">
                  <a16:creationId xmlns:a16="http://schemas.microsoft.com/office/drawing/2014/main" id="{5C53F0A4-55F9-4E27-9759-FF5A5880F395}"/>
                </a:ext>
              </a:extLst>
            </p:cNvPr>
            <p:cNvSpPr/>
            <p:nvPr/>
          </p:nvSpPr>
          <p:spPr>
            <a:xfrm>
              <a:off x="6396299" y="3554041"/>
              <a:ext cx="981374" cy="2372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3.3.3 Performance monitoring</a:t>
              </a:r>
            </a:p>
          </p:txBody>
        </p:sp>
      </p:grpSp>
      <p:grpSp>
        <p:nvGrpSpPr>
          <p:cNvPr id="8" name="Group 7">
            <a:extLst>
              <a:ext uri="{FF2B5EF4-FFF2-40B4-BE49-F238E27FC236}">
                <a16:creationId xmlns:a16="http://schemas.microsoft.com/office/drawing/2014/main" id="{FA6C8DCA-8C43-5449-9E45-D0E18E160249}"/>
              </a:ext>
            </a:extLst>
          </p:cNvPr>
          <p:cNvGrpSpPr/>
          <p:nvPr/>
        </p:nvGrpSpPr>
        <p:grpSpPr>
          <a:xfrm>
            <a:off x="380996" y="5591401"/>
            <a:ext cx="11430000" cy="796688"/>
            <a:chOff x="380996" y="5534248"/>
            <a:chExt cx="11430000" cy="796688"/>
          </a:xfrm>
        </p:grpSpPr>
        <p:sp>
          <p:nvSpPr>
            <p:cNvPr id="16" name="Rectangle 15">
              <a:extLst>
                <a:ext uri="{FF2B5EF4-FFF2-40B4-BE49-F238E27FC236}">
                  <a16:creationId xmlns:a16="http://schemas.microsoft.com/office/drawing/2014/main" id="{1F403D6F-7C43-4A1F-8264-E699B0EA501A}"/>
                </a:ext>
              </a:extLst>
            </p:cNvPr>
            <p:cNvSpPr/>
            <p:nvPr/>
          </p:nvSpPr>
          <p:spPr>
            <a:xfrm>
              <a:off x="380996" y="5534248"/>
              <a:ext cx="11430000" cy="796688"/>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6. Digital Research</a:t>
              </a:r>
            </a:p>
            <a:p>
              <a:pPr>
                <a:lnSpc>
                  <a:spcPct val="85000"/>
                </a:lnSpc>
              </a:pPr>
              <a:r>
                <a:rPr lang="en-US" sz="1000" b="1" dirty="0">
                  <a:solidFill>
                    <a:schemeClr val="tx1"/>
                  </a:solidFill>
                  <a:latin typeface="Arial" panose="020B0604020202020204" pitchFamily="34" charset="0"/>
                  <a:cs typeface="Arial" panose="020B0604020202020204" pitchFamily="34" charset="0"/>
                </a:rPr>
                <a:t>for Development</a:t>
              </a:r>
            </a:p>
          </p:txBody>
        </p:sp>
        <p:sp>
          <p:nvSpPr>
            <p:cNvPr id="267" name="Rectangle 266">
              <a:extLst>
                <a:ext uri="{FF2B5EF4-FFF2-40B4-BE49-F238E27FC236}">
                  <a16:creationId xmlns:a16="http://schemas.microsoft.com/office/drawing/2014/main" id="{5A6A56A1-8D8F-43FD-94F1-B3C1B0F42F7A}"/>
                </a:ext>
              </a:extLst>
            </p:cNvPr>
            <p:cNvSpPr/>
            <p:nvPr/>
          </p:nvSpPr>
          <p:spPr>
            <a:xfrm rot="16200000">
              <a:off x="9322793" y="4865971"/>
              <a:ext cx="216000" cy="16073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 Digital Technologies and Innovation</a:t>
              </a:r>
              <a:endParaRPr lang="en-GB" sz="800" dirty="0">
                <a:solidFill>
                  <a:schemeClr val="bg1"/>
                </a:solidFill>
                <a:latin typeface="Arial" panose="020B0604020202020204" pitchFamily="34" charset="0"/>
                <a:cs typeface="Arial" panose="020B0604020202020204" pitchFamily="34" charset="0"/>
              </a:endParaRPr>
            </a:p>
          </p:txBody>
        </p:sp>
        <p:sp>
          <p:nvSpPr>
            <p:cNvPr id="382" name="Rectangle 381">
              <a:extLst>
                <a:ext uri="{FF2B5EF4-FFF2-40B4-BE49-F238E27FC236}">
                  <a16:creationId xmlns:a16="http://schemas.microsoft.com/office/drawing/2014/main" id="{66963051-402B-4567-AC4E-4DE7F5DF8957}"/>
                </a:ext>
              </a:extLst>
            </p:cNvPr>
            <p:cNvSpPr/>
            <p:nvPr/>
          </p:nvSpPr>
          <p:spPr>
            <a:xfrm rot="16200000">
              <a:off x="9323135" y="5130124"/>
              <a:ext cx="216000" cy="16080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6.5.1</a:t>
              </a:r>
              <a:r>
                <a:rPr lang="en-GB" sz="800" dirty="0">
                  <a:solidFill>
                    <a:schemeClr val="bg1"/>
                  </a:solidFill>
                  <a:latin typeface="Arial" panose="020B0604020202020204" pitchFamily="34" charset="0"/>
                  <a:cs typeface="Arial" panose="020B0604020202020204" pitchFamily="34" charset="0"/>
                </a:rPr>
                <a:t> Fostering and stage-gating innovations</a:t>
              </a:r>
            </a:p>
          </p:txBody>
        </p:sp>
        <p:sp>
          <p:nvSpPr>
            <p:cNvPr id="383" name="Rectangle 382">
              <a:extLst>
                <a:ext uri="{FF2B5EF4-FFF2-40B4-BE49-F238E27FC236}">
                  <a16:creationId xmlns:a16="http://schemas.microsoft.com/office/drawing/2014/main" id="{7FE50A2E-18D9-4D22-A40D-B84B9C01EF09}"/>
                </a:ext>
              </a:extLst>
            </p:cNvPr>
            <p:cNvSpPr/>
            <p:nvPr/>
          </p:nvSpPr>
          <p:spPr>
            <a:xfrm rot="16200000">
              <a:off x="9331298" y="5369456"/>
              <a:ext cx="216000" cy="160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6.5.2</a:t>
              </a:r>
              <a:r>
                <a:rPr lang="en-GB" sz="800" dirty="0">
                  <a:solidFill>
                    <a:schemeClr val="bg1"/>
                  </a:solidFill>
                  <a:latin typeface="Arial" panose="020B0604020202020204" pitchFamily="34" charset="0"/>
                  <a:cs typeface="Arial" panose="020B0604020202020204" pitchFamily="34" charset="0"/>
                </a:rPr>
                <a:t> Innovation process and strategy</a:t>
              </a:r>
            </a:p>
          </p:txBody>
        </p:sp>
        <p:sp>
          <p:nvSpPr>
            <p:cNvPr id="304" name="Rectangle 303">
              <a:extLst>
                <a:ext uri="{FF2B5EF4-FFF2-40B4-BE49-F238E27FC236}">
                  <a16:creationId xmlns:a16="http://schemas.microsoft.com/office/drawing/2014/main" id="{6FF7F7F2-A648-412E-87B6-903E4A99FA6A}"/>
                </a:ext>
              </a:extLst>
            </p:cNvPr>
            <p:cNvSpPr/>
            <p:nvPr/>
          </p:nvSpPr>
          <p:spPr>
            <a:xfrm rot="16200000">
              <a:off x="2371617" y="4975542"/>
              <a:ext cx="216000" cy="13882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a:t>
              </a:r>
              <a:r>
                <a:rPr lang="en-GB" sz="800" dirty="0">
                  <a:solidFill>
                    <a:schemeClr val="bg1"/>
                  </a:solidFill>
                  <a:latin typeface="Arial" panose="020B0604020202020204" pitchFamily="34" charset="0"/>
                  <a:cs typeface="Arial" panose="020B0604020202020204" pitchFamily="34" charset="0"/>
                </a:rPr>
                <a:t> Data Mobilization and Responsible Data Exchange</a:t>
              </a:r>
            </a:p>
          </p:txBody>
        </p:sp>
        <p:sp>
          <p:nvSpPr>
            <p:cNvPr id="387" name="Rectangle 386">
              <a:extLst>
                <a:ext uri="{FF2B5EF4-FFF2-40B4-BE49-F238E27FC236}">
                  <a16:creationId xmlns:a16="http://schemas.microsoft.com/office/drawing/2014/main" id="{67EA483C-1727-46E3-9B17-00AD74B2AF01}"/>
                </a:ext>
              </a:extLst>
            </p:cNvPr>
            <p:cNvSpPr/>
            <p:nvPr/>
          </p:nvSpPr>
          <p:spPr>
            <a:xfrm rot="16200000">
              <a:off x="2371614" y="5221751"/>
              <a:ext cx="216000" cy="1388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6.1.1</a:t>
              </a:r>
              <a:r>
                <a:rPr lang="en-GB" sz="800" dirty="0">
                  <a:solidFill>
                    <a:schemeClr val="bg1"/>
                  </a:solidFill>
                  <a:latin typeface="Arial" panose="020B0604020202020204" pitchFamily="34" charset="0"/>
                  <a:cs typeface="Arial" panose="020B0604020202020204" pitchFamily="34" charset="0"/>
                </a:rPr>
                <a:t> Public data sharing for research and impact</a:t>
              </a:r>
            </a:p>
          </p:txBody>
        </p:sp>
        <p:sp>
          <p:nvSpPr>
            <p:cNvPr id="371" name="Rectangle 370">
              <a:extLst>
                <a:ext uri="{FF2B5EF4-FFF2-40B4-BE49-F238E27FC236}">
                  <a16:creationId xmlns:a16="http://schemas.microsoft.com/office/drawing/2014/main" id="{47F1E9E2-74FB-4621-AB55-71CF007E3B29}"/>
                </a:ext>
              </a:extLst>
            </p:cNvPr>
            <p:cNvSpPr/>
            <p:nvPr/>
          </p:nvSpPr>
          <p:spPr>
            <a:xfrm rot="16200000">
              <a:off x="3926792" y="4932963"/>
              <a:ext cx="227380" cy="1484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a:t>
              </a:r>
              <a:r>
                <a:rPr lang="en-GB" sz="800" dirty="0">
                  <a:solidFill>
                    <a:schemeClr val="bg1"/>
                  </a:solidFill>
                  <a:latin typeface="Arial" panose="020B0604020202020204" pitchFamily="34" charset="0"/>
                  <a:cs typeface="Arial" panose="020B0604020202020204" pitchFamily="34" charset="0"/>
                </a:rPr>
                <a:t> Responsible AI</a:t>
              </a:r>
            </a:p>
          </p:txBody>
        </p:sp>
        <p:sp>
          <p:nvSpPr>
            <p:cNvPr id="388" name="Rectangle 387">
              <a:extLst>
                <a:ext uri="{FF2B5EF4-FFF2-40B4-BE49-F238E27FC236}">
                  <a16:creationId xmlns:a16="http://schemas.microsoft.com/office/drawing/2014/main" id="{2BBB2C05-BA19-4631-A7C5-655EF9FFED69}"/>
                </a:ext>
              </a:extLst>
            </p:cNvPr>
            <p:cNvSpPr/>
            <p:nvPr/>
          </p:nvSpPr>
          <p:spPr>
            <a:xfrm rot="16200000">
              <a:off x="3934579" y="5171390"/>
              <a:ext cx="211808" cy="14847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6.2.1</a:t>
              </a:r>
              <a:r>
                <a:rPr lang="en-GB" sz="800" dirty="0">
                  <a:solidFill>
                    <a:schemeClr val="bg1"/>
                  </a:solidFill>
                  <a:latin typeface="Arial" panose="020B0604020202020204" pitchFamily="34" charset="0"/>
                  <a:cs typeface="Arial" panose="020B0604020202020204" pitchFamily="34" charset="0"/>
                </a:rPr>
                <a:t> Analytics for the SDGs</a:t>
              </a:r>
            </a:p>
          </p:txBody>
        </p:sp>
        <p:sp>
          <p:nvSpPr>
            <p:cNvPr id="389" name="Rectangle 388">
              <a:extLst>
                <a:ext uri="{FF2B5EF4-FFF2-40B4-BE49-F238E27FC236}">
                  <a16:creationId xmlns:a16="http://schemas.microsoft.com/office/drawing/2014/main" id="{E00F1E19-F76B-4509-B8DE-F6F01D7C9A85}"/>
                </a:ext>
              </a:extLst>
            </p:cNvPr>
            <p:cNvSpPr/>
            <p:nvPr/>
          </p:nvSpPr>
          <p:spPr>
            <a:xfrm rot="16200000">
              <a:off x="3925658" y="5426298"/>
              <a:ext cx="229646" cy="14847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6.2.2 AI Policy and ethics</a:t>
              </a:r>
              <a:endParaRPr lang="en-GB" sz="800" dirty="0">
                <a:solidFill>
                  <a:schemeClr val="bg1"/>
                </a:solidFill>
                <a:latin typeface="Arial" panose="020B0604020202020204" pitchFamily="34" charset="0"/>
                <a:cs typeface="Arial" panose="020B0604020202020204" pitchFamily="34" charset="0"/>
              </a:endParaRPr>
            </a:p>
          </p:txBody>
        </p:sp>
        <p:sp>
          <p:nvSpPr>
            <p:cNvPr id="393" name="Rectangle 392">
              <a:extLst>
                <a:ext uri="{FF2B5EF4-FFF2-40B4-BE49-F238E27FC236}">
                  <a16:creationId xmlns:a16="http://schemas.microsoft.com/office/drawing/2014/main" id="{0AC36D36-51EC-4910-820A-8B2D895EAAE1}"/>
                </a:ext>
              </a:extLst>
            </p:cNvPr>
            <p:cNvSpPr/>
            <p:nvPr/>
          </p:nvSpPr>
          <p:spPr>
            <a:xfrm rot="16200000">
              <a:off x="5794760" y="4642461"/>
              <a:ext cx="222890" cy="20612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a:t>
              </a:r>
              <a:r>
                <a:rPr lang="en-GB" sz="800" dirty="0">
                  <a:solidFill>
                    <a:schemeClr val="bg1"/>
                  </a:solidFill>
                  <a:latin typeface="Arial" panose="020B0604020202020204" pitchFamily="34" charset="0"/>
                  <a:cs typeface="Arial" panose="020B0604020202020204" pitchFamily="34" charset="0"/>
                </a:rPr>
                <a:t> Bundled Digital Services</a:t>
              </a:r>
            </a:p>
          </p:txBody>
        </p:sp>
        <p:sp>
          <p:nvSpPr>
            <p:cNvPr id="394" name="Rectangle 393">
              <a:extLst>
                <a:ext uri="{FF2B5EF4-FFF2-40B4-BE49-F238E27FC236}">
                  <a16:creationId xmlns:a16="http://schemas.microsoft.com/office/drawing/2014/main" id="{1EF279EF-5E98-4619-AB07-8D9F932A6596}"/>
                </a:ext>
              </a:extLst>
            </p:cNvPr>
            <p:cNvSpPr/>
            <p:nvPr/>
          </p:nvSpPr>
          <p:spPr>
            <a:xfrm rot="16200000">
              <a:off x="5241090" y="5442341"/>
              <a:ext cx="211808" cy="9428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6.3.1 Human centered design</a:t>
              </a:r>
              <a:endParaRPr lang="en-GB" sz="800" dirty="0">
                <a:solidFill>
                  <a:schemeClr val="bg1"/>
                </a:solidFill>
                <a:latin typeface="Arial" panose="020B0604020202020204" pitchFamily="34" charset="0"/>
                <a:cs typeface="Arial" panose="020B0604020202020204" pitchFamily="34" charset="0"/>
              </a:endParaRPr>
            </a:p>
          </p:txBody>
        </p:sp>
        <p:sp>
          <p:nvSpPr>
            <p:cNvPr id="395" name="Rectangle 394">
              <a:extLst>
                <a:ext uri="{FF2B5EF4-FFF2-40B4-BE49-F238E27FC236}">
                  <a16:creationId xmlns:a16="http://schemas.microsoft.com/office/drawing/2014/main" id="{0C1C47B2-452F-425C-AEAE-20329BFFAFD0}"/>
                </a:ext>
              </a:extLst>
            </p:cNvPr>
            <p:cNvSpPr/>
            <p:nvPr/>
          </p:nvSpPr>
          <p:spPr>
            <a:xfrm rot="16200000">
              <a:off x="6291850" y="5378874"/>
              <a:ext cx="216000" cy="107399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6.3.3 Evidence and meta-analysis</a:t>
              </a:r>
              <a:endParaRPr lang="en-GB" sz="800" dirty="0">
                <a:solidFill>
                  <a:schemeClr val="bg1"/>
                </a:solidFill>
                <a:latin typeface="Arial" panose="020B0604020202020204" pitchFamily="34" charset="0"/>
                <a:cs typeface="Arial" panose="020B0604020202020204" pitchFamily="34" charset="0"/>
              </a:endParaRPr>
            </a:p>
          </p:txBody>
        </p:sp>
        <p:sp>
          <p:nvSpPr>
            <p:cNvPr id="396" name="Rectangle 395">
              <a:extLst>
                <a:ext uri="{FF2B5EF4-FFF2-40B4-BE49-F238E27FC236}">
                  <a16:creationId xmlns:a16="http://schemas.microsoft.com/office/drawing/2014/main" id="{A186BF10-8C4D-45CE-8A3E-B5A082002A2A}"/>
                </a:ext>
              </a:extLst>
            </p:cNvPr>
            <p:cNvSpPr/>
            <p:nvPr/>
          </p:nvSpPr>
          <p:spPr>
            <a:xfrm rot="16200000">
              <a:off x="5224612" y="5699485"/>
              <a:ext cx="254130" cy="93349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6.3.2 Digital extension/advisory</a:t>
              </a:r>
              <a:endParaRPr lang="en-GB" sz="800" dirty="0">
                <a:solidFill>
                  <a:schemeClr val="bg1"/>
                </a:solidFill>
                <a:latin typeface="Arial" panose="020B0604020202020204" pitchFamily="34" charset="0"/>
                <a:cs typeface="Arial" panose="020B0604020202020204" pitchFamily="34" charset="0"/>
              </a:endParaRPr>
            </a:p>
          </p:txBody>
        </p:sp>
        <p:sp>
          <p:nvSpPr>
            <p:cNvPr id="397" name="Rectangle 396">
              <a:extLst>
                <a:ext uri="{FF2B5EF4-FFF2-40B4-BE49-F238E27FC236}">
                  <a16:creationId xmlns:a16="http://schemas.microsoft.com/office/drawing/2014/main" id="{F2B9C374-6A49-4228-8EBC-A863D271F05E}"/>
                </a:ext>
              </a:extLst>
            </p:cNvPr>
            <p:cNvSpPr/>
            <p:nvPr/>
          </p:nvSpPr>
          <p:spPr>
            <a:xfrm rot="16200000">
              <a:off x="6291850" y="5621304"/>
              <a:ext cx="216000" cy="10739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6.3.4 Digital financial services</a:t>
              </a:r>
              <a:endParaRPr lang="en-GB" sz="800" dirty="0">
                <a:solidFill>
                  <a:schemeClr val="bg1"/>
                </a:solidFill>
                <a:latin typeface="Arial" panose="020B0604020202020204" pitchFamily="34" charset="0"/>
                <a:cs typeface="Arial" panose="020B0604020202020204" pitchFamily="34" charset="0"/>
              </a:endParaRPr>
            </a:p>
          </p:txBody>
        </p:sp>
        <p:sp>
          <p:nvSpPr>
            <p:cNvPr id="306" name="Rectangle 305">
              <a:extLst>
                <a:ext uri="{FF2B5EF4-FFF2-40B4-BE49-F238E27FC236}">
                  <a16:creationId xmlns:a16="http://schemas.microsoft.com/office/drawing/2014/main" id="{26FFE7C7-BA5B-43D8-8DE7-AF62DBD0B5B4}"/>
                </a:ext>
              </a:extLst>
            </p:cNvPr>
            <p:cNvSpPr/>
            <p:nvPr/>
          </p:nvSpPr>
          <p:spPr>
            <a:xfrm rot="16200000">
              <a:off x="7680494" y="4942378"/>
              <a:ext cx="246207" cy="14847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a:t>
              </a:r>
              <a:r>
                <a:rPr lang="en-GB" sz="800" dirty="0">
                  <a:solidFill>
                    <a:schemeClr val="bg1"/>
                  </a:solidFill>
                  <a:latin typeface="Arial" panose="020B0604020202020204" pitchFamily="34" charset="0"/>
                  <a:cs typeface="Arial" panose="020B0604020202020204" pitchFamily="34" charset="0"/>
                </a:rPr>
                <a:t> Digital Collective Action</a:t>
              </a:r>
            </a:p>
          </p:txBody>
        </p:sp>
        <p:sp>
          <p:nvSpPr>
            <p:cNvPr id="398" name="Rectangle 397">
              <a:extLst>
                <a:ext uri="{FF2B5EF4-FFF2-40B4-BE49-F238E27FC236}">
                  <a16:creationId xmlns:a16="http://schemas.microsoft.com/office/drawing/2014/main" id="{3A816E4C-0190-4FEA-83E9-4E124297FC59}"/>
                </a:ext>
              </a:extLst>
            </p:cNvPr>
            <p:cNvSpPr/>
            <p:nvPr/>
          </p:nvSpPr>
          <p:spPr>
            <a:xfrm rot="16200000">
              <a:off x="7693436" y="5199191"/>
              <a:ext cx="220320" cy="1484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6.4.1 Multi-stakeholder governance.</a:t>
              </a:r>
              <a:endParaRPr lang="en-GB" sz="800" dirty="0">
                <a:solidFill>
                  <a:schemeClr val="bg1"/>
                </a:solidFill>
                <a:latin typeface="Arial" panose="020B0604020202020204" pitchFamily="34" charset="0"/>
                <a:cs typeface="Arial" panose="020B0604020202020204" pitchFamily="34" charset="0"/>
              </a:endParaRPr>
            </a:p>
          </p:txBody>
        </p:sp>
        <p:sp>
          <p:nvSpPr>
            <p:cNvPr id="399" name="Rectangle 398">
              <a:extLst>
                <a:ext uri="{FF2B5EF4-FFF2-40B4-BE49-F238E27FC236}">
                  <a16:creationId xmlns:a16="http://schemas.microsoft.com/office/drawing/2014/main" id="{1B0CF25F-03F2-4B48-B6E8-C75FAAE1E86F}"/>
                </a:ext>
              </a:extLst>
            </p:cNvPr>
            <p:cNvSpPr/>
            <p:nvPr/>
          </p:nvSpPr>
          <p:spPr>
            <a:xfrm rot="16200000">
              <a:off x="7681248" y="5450572"/>
              <a:ext cx="244696" cy="14847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6.4.2 Food, land, and water system intelligence</a:t>
              </a:r>
              <a:endParaRPr lang="en-GB" sz="800" dirty="0">
                <a:solidFill>
                  <a:schemeClr val="bg1"/>
                </a:solidFill>
                <a:latin typeface="Arial" panose="020B0604020202020204" pitchFamily="34" charset="0"/>
                <a:cs typeface="Arial" panose="020B0604020202020204" pitchFamily="34" charset="0"/>
              </a:endParaRPr>
            </a:p>
          </p:txBody>
        </p:sp>
        <p:sp>
          <p:nvSpPr>
            <p:cNvPr id="122" name="Rectangle 121">
              <a:extLst>
                <a:ext uri="{FF2B5EF4-FFF2-40B4-BE49-F238E27FC236}">
                  <a16:creationId xmlns:a16="http://schemas.microsoft.com/office/drawing/2014/main" id="{67EA483C-1727-46E3-9B17-00AD74B2AF01}"/>
                </a:ext>
              </a:extLst>
            </p:cNvPr>
            <p:cNvSpPr/>
            <p:nvPr/>
          </p:nvSpPr>
          <p:spPr>
            <a:xfrm rot="16200000">
              <a:off x="2375555" y="5483284"/>
              <a:ext cx="216000" cy="1388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6.1.2</a:t>
              </a:r>
              <a:r>
                <a:rPr lang="en-GB" sz="800" dirty="0">
                  <a:solidFill>
                    <a:schemeClr val="bg1"/>
                  </a:solidFill>
                  <a:latin typeface="Arial" panose="020B0604020202020204" pitchFamily="34" charset="0"/>
                  <a:cs typeface="Arial" panose="020B0604020202020204" pitchFamily="34" charset="0"/>
                </a:rPr>
                <a:t> Responsible use and sharing of restricted data</a:t>
              </a:r>
            </a:p>
          </p:txBody>
        </p:sp>
      </p:grpSp>
      <p:grpSp>
        <p:nvGrpSpPr>
          <p:cNvPr id="3" name="Group 2">
            <a:extLst>
              <a:ext uri="{FF2B5EF4-FFF2-40B4-BE49-F238E27FC236}">
                <a16:creationId xmlns:a16="http://schemas.microsoft.com/office/drawing/2014/main" id="{24B3EB39-4C58-434B-8079-42DCAEE55558}"/>
              </a:ext>
            </a:extLst>
          </p:cNvPr>
          <p:cNvGrpSpPr/>
          <p:nvPr/>
        </p:nvGrpSpPr>
        <p:grpSpPr>
          <a:xfrm>
            <a:off x="380996" y="930580"/>
            <a:ext cx="11430001" cy="880029"/>
            <a:chOff x="380996" y="944867"/>
            <a:chExt cx="11430001" cy="880029"/>
          </a:xfrm>
        </p:grpSpPr>
        <p:sp>
          <p:nvSpPr>
            <p:cNvPr id="124" name="Rectangle 123">
              <a:extLst>
                <a:ext uri="{FF2B5EF4-FFF2-40B4-BE49-F238E27FC236}">
                  <a16:creationId xmlns:a16="http://schemas.microsoft.com/office/drawing/2014/main" id="{0FFFD757-AE5B-4F37-9FCD-1CA8E7405622}"/>
                </a:ext>
              </a:extLst>
            </p:cNvPr>
            <p:cNvSpPr/>
            <p:nvPr/>
          </p:nvSpPr>
          <p:spPr>
            <a:xfrm>
              <a:off x="380996" y="944867"/>
              <a:ext cx="11430001" cy="880029"/>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1. Digital Strategy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&amp; Organization</a:t>
              </a:r>
            </a:p>
          </p:txBody>
        </p:sp>
        <p:sp>
          <p:nvSpPr>
            <p:cNvPr id="131" name="Rectangle 130">
              <a:extLst>
                <a:ext uri="{FF2B5EF4-FFF2-40B4-BE49-F238E27FC236}">
                  <a16:creationId xmlns:a16="http://schemas.microsoft.com/office/drawing/2014/main" id="{10F1FDF9-78C8-4A59-8DA0-B68A2C65F4BD}"/>
                </a:ext>
              </a:extLst>
            </p:cNvPr>
            <p:cNvSpPr/>
            <p:nvPr/>
          </p:nvSpPr>
          <p:spPr>
            <a:xfrm rot="16200000">
              <a:off x="2665413" y="98693"/>
              <a:ext cx="216000" cy="19667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1.1</a:t>
              </a:r>
              <a:r>
                <a:rPr lang="en-GB" sz="800" dirty="0">
                  <a:solidFill>
                    <a:schemeClr val="bg1"/>
                  </a:solidFill>
                  <a:latin typeface="Arial" panose="020B0604020202020204" pitchFamily="34" charset="0"/>
                  <a:cs typeface="Arial" panose="020B0604020202020204" pitchFamily="34" charset="0"/>
                </a:rPr>
                <a:t> Digital Strategy</a:t>
              </a:r>
            </a:p>
          </p:txBody>
        </p:sp>
        <p:sp>
          <p:nvSpPr>
            <p:cNvPr id="132" name="Rectangle 131">
              <a:extLst>
                <a:ext uri="{FF2B5EF4-FFF2-40B4-BE49-F238E27FC236}">
                  <a16:creationId xmlns:a16="http://schemas.microsoft.com/office/drawing/2014/main" id="{73525F19-3D0A-4F31-B61D-C8F8D2908EF7}"/>
                </a:ext>
              </a:extLst>
            </p:cNvPr>
            <p:cNvSpPr/>
            <p:nvPr/>
          </p:nvSpPr>
          <p:spPr>
            <a:xfrm>
              <a:off x="1790037" y="1210950"/>
              <a:ext cx="980335" cy="377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1.1.1 Development, validation, and management</a:t>
              </a:r>
            </a:p>
          </p:txBody>
        </p:sp>
        <p:sp>
          <p:nvSpPr>
            <p:cNvPr id="143" name="Rectangle 142">
              <a:extLst>
                <a:ext uri="{FF2B5EF4-FFF2-40B4-BE49-F238E27FC236}">
                  <a16:creationId xmlns:a16="http://schemas.microsoft.com/office/drawing/2014/main" id="{89D3CDE2-A976-400A-A90B-D0EC31700DC2}"/>
                </a:ext>
              </a:extLst>
            </p:cNvPr>
            <p:cNvSpPr/>
            <p:nvPr/>
          </p:nvSpPr>
          <p:spPr>
            <a:xfrm>
              <a:off x="2778593" y="1210515"/>
              <a:ext cx="984876"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1.1.2 Horizon scanning</a:t>
              </a:r>
            </a:p>
          </p:txBody>
        </p:sp>
        <p:sp>
          <p:nvSpPr>
            <p:cNvPr id="144" name="Rectangle 143">
              <a:extLst>
                <a:ext uri="{FF2B5EF4-FFF2-40B4-BE49-F238E27FC236}">
                  <a16:creationId xmlns:a16="http://schemas.microsoft.com/office/drawing/2014/main" id="{01644A49-B509-4ECE-8AA2-8F79F3249827}"/>
                </a:ext>
              </a:extLst>
            </p:cNvPr>
            <p:cNvSpPr/>
            <p:nvPr/>
          </p:nvSpPr>
          <p:spPr>
            <a:xfrm rot="16200000">
              <a:off x="5532401" y="-721421"/>
              <a:ext cx="254802" cy="36457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GB" sz="800" dirty="0">
                  <a:solidFill>
                    <a:schemeClr val="bg1"/>
                  </a:solidFill>
                  <a:latin typeface="Arial" panose="020B0604020202020204" pitchFamily="34" charset="0"/>
                  <a:cs typeface="Arial" panose="020B0604020202020204" pitchFamily="34" charset="0"/>
                </a:rPr>
                <a:t>1.2 Digital Governance</a:t>
              </a:r>
            </a:p>
          </p:txBody>
        </p:sp>
        <p:sp>
          <p:nvSpPr>
            <p:cNvPr id="164" name="Rectangle 163">
              <a:extLst>
                <a:ext uri="{FF2B5EF4-FFF2-40B4-BE49-F238E27FC236}">
                  <a16:creationId xmlns:a16="http://schemas.microsoft.com/office/drawing/2014/main" id="{EBB4C1B2-9C50-4EFE-87A3-C518C6019753}"/>
                </a:ext>
              </a:extLst>
            </p:cNvPr>
            <p:cNvSpPr/>
            <p:nvPr/>
          </p:nvSpPr>
          <p:spPr>
            <a:xfrm>
              <a:off x="5025699" y="1486285"/>
              <a:ext cx="1203496" cy="3082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1.2.4 Aligning digital investments and organizational goals.  </a:t>
              </a:r>
            </a:p>
          </p:txBody>
        </p:sp>
        <p:sp>
          <p:nvSpPr>
            <p:cNvPr id="217" name="Rectangle 216">
              <a:extLst>
                <a:ext uri="{FF2B5EF4-FFF2-40B4-BE49-F238E27FC236}">
                  <a16:creationId xmlns:a16="http://schemas.microsoft.com/office/drawing/2014/main" id="{3DEC15AC-419A-40E9-A012-9C431E3A0B24}"/>
                </a:ext>
              </a:extLst>
            </p:cNvPr>
            <p:cNvSpPr/>
            <p:nvPr/>
          </p:nvSpPr>
          <p:spPr>
            <a:xfrm>
              <a:off x="3838148" y="1248032"/>
              <a:ext cx="1164606"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1.2.1 Risk management</a:t>
              </a:r>
            </a:p>
          </p:txBody>
        </p:sp>
        <p:sp>
          <p:nvSpPr>
            <p:cNvPr id="218" name="Rectangle 217">
              <a:extLst>
                <a:ext uri="{FF2B5EF4-FFF2-40B4-BE49-F238E27FC236}">
                  <a16:creationId xmlns:a16="http://schemas.microsoft.com/office/drawing/2014/main" id="{A2355B3A-91AC-4F98-8BFB-DA4D6949BA86}"/>
                </a:ext>
              </a:extLst>
            </p:cNvPr>
            <p:cNvSpPr/>
            <p:nvPr/>
          </p:nvSpPr>
          <p:spPr>
            <a:xfrm>
              <a:off x="5025699" y="1241602"/>
              <a:ext cx="1196888"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1.2.2 Compliance monitoring and reporting</a:t>
              </a:r>
            </a:p>
          </p:txBody>
        </p:sp>
        <p:sp>
          <p:nvSpPr>
            <p:cNvPr id="220" name="Rectangle 219">
              <a:extLst>
                <a:ext uri="{FF2B5EF4-FFF2-40B4-BE49-F238E27FC236}">
                  <a16:creationId xmlns:a16="http://schemas.microsoft.com/office/drawing/2014/main" id="{661C2F0A-C5EE-4F68-97EB-E766C9D82B4E}"/>
                </a:ext>
              </a:extLst>
            </p:cNvPr>
            <p:cNvSpPr/>
            <p:nvPr/>
          </p:nvSpPr>
          <p:spPr>
            <a:xfrm>
              <a:off x="3836920" y="1482860"/>
              <a:ext cx="1168042" cy="3146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1.2.3 Digital architecture adoption and promotion</a:t>
              </a:r>
            </a:p>
          </p:txBody>
        </p:sp>
        <p:sp>
          <p:nvSpPr>
            <p:cNvPr id="195" name="Rectangle 194">
              <a:extLst>
                <a:ext uri="{FF2B5EF4-FFF2-40B4-BE49-F238E27FC236}">
                  <a16:creationId xmlns:a16="http://schemas.microsoft.com/office/drawing/2014/main" id="{7ACFA316-2327-4BF0-AA3E-DD72F03609AF}"/>
                </a:ext>
              </a:extLst>
            </p:cNvPr>
            <p:cNvSpPr/>
            <p:nvPr/>
          </p:nvSpPr>
          <p:spPr>
            <a:xfrm>
              <a:off x="6258652" y="1486073"/>
              <a:ext cx="1216259" cy="2983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1.2.6 Technology ethics</a:t>
              </a:r>
            </a:p>
          </p:txBody>
        </p:sp>
        <p:sp>
          <p:nvSpPr>
            <p:cNvPr id="219" name="Rectangle 218">
              <a:extLst>
                <a:ext uri="{FF2B5EF4-FFF2-40B4-BE49-F238E27FC236}">
                  <a16:creationId xmlns:a16="http://schemas.microsoft.com/office/drawing/2014/main" id="{96635609-45CB-4040-92F6-8FD2DA520079}"/>
                </a:ext>
              </a:extLst>
            </p:cNvPr>
            <p:cNvSpPr/>
            <p:nvPr/>
          </p:nvSpPr>
          <p:spPr>
            <a:xfrm>
              <a:off x="7562823" y="1499695"/>
              <a:ext cx="1235158"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1.3.3 Digital culture</a:t>
              </a:r>
            </a:p>
          </p:txBody>
        </p:sp>
        <p:sp>
          <p:nvSpPr>
            <p:cNvPr id="221" name="Rectangle 220">
              <a:extLst>
                <a:ext uri="{FF2B5EF4-FFF2-40B4-BE49-F238E27FC236}">
                  <a16:creationId xmlns:a16="http://schemas.microsoft.com/office/drawing/2014/main" id="{AE8D8F9C-100B-4EAB-96B8-143B46F86177}"/>
                </a:ext>
              </a:extLst>
            </p:cNvPr>
            <p:cNvSpPr/>
            <p:nvPr/>
          </p:nvSpPr>
          <p:spPr>
            <a:xfrm rot="16200000">
              <a:off x="8523363" y="19350"/>
              <a:ext cx="230627" cy="21517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1.3</a:t>
              </a:r>
              <a:r>
                <a:rPr lang="en-GB" sz="800" dirty="0">
                  <a:solidFill>
                    <a:schemeClr val="bg1"/>
                  </a:solidFill>
                  <a:latin typeface="Arial" panose="020B0604020202020204" pitchFamily="34" charset="0"/>
                  <a:cs typeface="Arial" panose="020B0604020202020204" pitchFamily="34" charset="0"/>
                </a:rPr>
                <a:t> Digital Leadership</a:t>
              </a:r>
            </a:p>
          </p:txBody>
        </p:sp>
        <p:sp>
          <p:nvSpPr>
            <p:cNvPr id="222" name="Rectangle 221">
              <a:extLst>
                <a:ext uri="{FF2B5EF4-FFF2-40B4-BE49-F238E27FC236}">
                  <a16:creationId xmlns:a16="http://schemas.microsoft.com/office/drawing/2014/main" id="{6293C27B-049A-434F-8241-D60B43EF6B8A}"/>
                </a:ext>
              </a:extLst>
            </p:cNvPr>
            <p:cNvSpPr/>
            <p:nvPr/>
          </p:nvSpPr>
          <p:spPr>
            <a:xfrm>
              <a:off x="7562823" y="1237925"/>
              <a:ext cx="1235158" cy="23614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1.3.1 Research Innovation</a:t>
              </a:r>
            </a:p>
          </p:txBody>
        </p:sp>
        <p:sp>
          <p:nvSpPr>
            <p:cNvPr id="169" name="Rectangle 168">
              <a:extLst>
                <a:ext uri="{FF2B5EF4-FFF2-40B4-BE49-F238E27FC236}">
                  <a16:creationId xmlns:a16="http://schemas.microsoft.com/office/drawing/2014/main" id="{8CBF368A-F4C3-42EA-86A9-F3D15B5339C6}"/>
                </a:ext>
              </a:extLst>
            </p:cNvPr>
            <p:cNvSpPr/>
            <p:nvPr/>
          </p:nvSpPr>
          <p:spPr>
            <a:xfrm rot="16200000">
              <a:off x="10678701" y="86730"/>
              <a:ext cx="236943" cy="20106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1.4</a:t>
              </a:r>
              <a:r>
                <a:rPr lang="en-GB" sz="800" dirty="0">
                  <a:solidFill>
                    <a:schemeClr val="bg1"/>
                  </a:solidFill>
                  <a:latin typeface="Arial" panose="020B0604020202020204" pitchFamily="34" charset="0"/>
                  <a:cs typeface="Arial" panose="020B0604020202020204" pitchFamily="34" charset="0"/>
                </a:rPr>
                <a:t> Digital Skills Development </a:t>
              </a:r>
            </a:p>
          </p:txBody>
        </p:sp>
        <p:sp>
          <p:nvSpPr>
            <p:cNvPr id="302" name="Rectangle 301">
              <a:extLst>
                <a:ext uri="{FF2B5EF4-FFF2-40B4-BE49-F238E27FC236}">
                  <a16:creationId xmlns:a16="http://schemas.microsoft.com/office/drawing/2014/main" id="{AA8BDCFF-3F43-4284-B644-186CC4CA471D}"/>
                </a:ext>
              </a:extLst>
            </p:cNvPr>
            <p:cNvSpPr/>
            <p:nvPr/>
          </p:nvSpPr>
          <p:spPr>
            <a:xfrm>
              <a:off x="9791859" y="1258012"/>
              <a:ext cx="97089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1.5.1 Assessment</a:t>
              </a:r>
            </a:p>
          </p:txBody>
        </p:sp>
        <p:sp>
          <p:nvSpPr>
            <p:cNvPr id="308" name="Rectangle 307">
              <a:extLst>
                <a:ext uri="{FF2B5EF4-FFF2-40B4-BE49-F238E27FC236}">
                  <a16:creationId xmlns:a16="http://schemas.microsoft.com/office/drawing/2014/main" id="{24FB3621-6F0D-457D-AAEE-DB6FAE983D1B}"/>
                </a:ext>
              </a:extLst>
            </p:cNvPr>
            <p:cNvSpPr/>
            <p:nvPr/>
          </p:nvSpPr>
          <p:spPr>
            <a:xfrm>
              <a:off x="10812675" y="1252246"/>
              <a:ext cx="97089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1.5.2 Skills management</a:t>
              </a:r>
            </a:p>
          </p:txBody>
        </p:sp>
        <p:sp>
          <p:nvSpPr>
            <p:cNvPr id="120" name="Rectangle 119">
              <a:extLst>
                <a:ext uri="{FF2B5EF4-FFF2-40B4-BE49-F238E27FC236}">
                  <a16:creationId xmlns:a16="http://schemas.microsoft.com/office/drawing/2014/main" id="{7ACFA316-2327-4BF0-AA3E-DD72F03609AF}"/>
                </a:ext>
              </a:extLst>
            </p:cNvPr>
            <p:cNvSpPr/>
            <p:nvPr/>
          </p:nvSpPr>
          <p:spPr>
            <a:xfrm>
              <a:off x="6258652" y="1248236"/>
              <a:ext cx="1216259" cy="2146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1.2.5 Data governance</a:t>
              </a:r>
            </a:p>
          </p:txBody>
        </p:sp>
        <p:sp>
          <p:nvSpPr>
            <p:cNvPr id="121" name="Rectangle 120">
              <a:extLst>
                <a:ext uri="{FF2B5EF4-FFF2-40B4-BE49-F238E27FC236}">
                  <a16:creationId xmlns:a16="http://schemas.microsoft.com/office/drawing/2014/main" id="{6293C27B-049A-434F-8241-D60B43EF6B8A}"/>
                </a:ext>
              </a:extLst>
            </p:cNvPr>
            <p:cNvSpPr/>
            <p:nvPr/>
          </p:nvSpPr>
          <p:spPr>
            <a:xfrm>
              <a:off x="8823434" y="1259769"/>
              <a:ext cx="883464" cy="20847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1.3.2 Operational Excellence</a:t>
              </a:r>
            </a:p>
          </p:txBody>
        </p:sp>
      </p:grpSp>
      <p:grpSp>
        <p:nvGrpSpPr>
          <p:cNvPr id="4" name="Group 3">
            <a:extLst>
              <a:ext uri="{FF2B5EF4-FFF2-40B4-BE49-F238E27FC236}">
                <a16:creationId xmlns:a16="http://schemas.microsoft.com/office/drawing/2014/main" id="{E1A7B81E-61D2-A440-93AF-E677E88AB053}"/>
              </a:ext>
            </a:extLst>
          </p:cNvPr>
          <p:cNvGrpSpPr/>
          <p:nvPr/>
        </p:nvGrpSpPr>
        <p:grpSpPr>
          <a:xfrm>
            <a:off x="380996" y="1854344"/>
            <a:ext cx="11430001" cy="1107816"/>
            <a:chOff x="380996" y="1868633"/>
            <a:chExt cx="11430001" cy="1107816"/>
          </a:xfrm>
        </p:grpSpPr>
        <p:sp>
          <p:nvSpPr>
            <p:cNvPr id="64" name="Rectangle 63">
              <a:extLst>
                <a:ext uri="{FF2B5EF4-FFF2-40B4-BE49-F238E27FC236}">
                  <a16:creationId xmlns:a16="http://schemas.microsoft.com/office/drawing/2014/main" id="{BFE5D222-3750-4EB1-BC24-401E2B9FD929}"/>
                </a:ext>
              </a:extLst>
            </p:cNvPr>
            <p:cNvSpPr/>
            <p:nvPr/>
          </p:nvSpPr>
          <p:spPr>
            <a:xfrm>
              <a:off x="380996" y="1868633"/>
              <a:ext cx="11430001" cy="1107816"/>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2. Technology </a:t>
              </a:r>
            </a:p>
            <a:p>
              <a:r>
                <a:rPr lang="en-US" sz="1000" b="1" dirty="0">
                  <a:solidFill>
                    <a:schemeClr val="tx1"/>
                  </a:solidFill>
                  <a:latin typeface="Arial" panose="020B0604020202020204" pitchFamily="34" charset="0"/>
                  <a:cs typeface="Arial" panose="020B0604020202020204" pitchFamily="34" charset="0"/>
                </a:rPr>
                <a:t>Capabilities</a:t>
              </a:r>
            </a:p>
            <a:p>
              <a:r>
                <a:rPr lang="en-US" sz="1000" b="1" dirty="0">
                  <a:solidFill>
                    <a:schemeClr val="tx1"/>
                  </a:solidFill>
                  <a:latin typeface="Arial" panose="020B0604020202020204" pitchFamily="34" charset="0"/>
                  <a:cs typeface="Arial" panose="020B0604020202020204" pitchFamily="34" charset="0"/>
                </a:rPr>
                <a:t>and Infrastructure</a:t>
              </a:r>
            </a:p>
          </p:txBody>
        </p:sp>
        <p:sp>
          <p:nvSpPr>
            <p:cNvPr id="188" name="Rectangle 187">
              <a:extLst>
                <a:ext uri="{FF2B5EF4-FFF2-40B4-BE49-F238E27FC236}">
                  <a16:creationId xmlns:a16="http://schemas.microsoft.com/office/drawing/2014/main" id="{4B46606F-807E-4CC9-ABA8-8F71258932F3}"/>
                </a:ext>
              </a:extLst>
            </p:cNvPr>
            <p:cNvSpPr/>
            <p:nvPr/>
          </p:nvSpPr>
          <p:spPr>
            <a:xfrm rot="16200000">
              <a:off x="4677548" y="1635040"/>
              <a:ext cx="215079" cy="8335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a:t>
              </a:r>
              <a:r>
                <a:rPr lang="en-GB" sz="800" dirty="0">
                  <a:solidFill>
                    <a:schemeClr val="bg1"/>
                  </a:solidFill>
                  <a:latin typeface="Arial" panose="020B0604020202020204" pitchFamily="34" charset="0"/>
                  <a:cs typeface="Arial" panose="020B0604020202020204" pitchFamily="34" charset="0"/>
                </a:rPr>
                <a:t> Data Warehousing</a:t>
              </a:r>
            </a:p>
          </p:txBody>
        </p:sp>
        <p:sp>
          <p:nvSpPr>
            <p:cNvPr id="189" name="Rectangle 188">
              <a:extLst>
                <a:ext uri="{FF2B5EF4-FFF2-40B4-BE49-F238E27FC236}">
                  <a16:creationId xmlns:a16="http://schemas.microsoft.com/office/drawing/2014/main" id="{0DAF29DD-79CF-404C-B43D-B39738FAFE0C}"/>
                </a:ext>
              </a:extLst>
            </p:cNvPr>
            <p:cNvSpPr/>
            <p:nvPr/>
          </p:nvSpPr>
          <p:spPr>
            <a:xfrm rot="16200000">
              <a:off x="4673508" y="1935641"/>
              <a:ext cx="220766" cy="8376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2.3.1</a:t>
              </a:r>
              <a:r>
                <a:rPr lang="en-GB" sz="800" dirty="0">
                  <a:solidFill>
                    <a:schemeClr val="bg1"/>
                  </a:solidFill>
                  <a:latin typeface="Arial" panose="020B0604020202020204" pitchFamily="34" charset="0"/>
                  <a:cs typeface="Arial" panose="020B0604020202020204" pitchFamily="34" charset="0"/>
                </a:rPr>
                <a:t> Data storage</a:t>
              </a:r>
            </a:p>
          </p:txBody>
        </p:sp>
        <p:sp>
          <p:nvSpPr>
            <p:cNvPr id="190" name="Rectangle 189">
              <a:extLst>
                <a:ext uri="{FF2B5EF4-FFF2-40B4-BE49-F238E27FC236}">
                  <a16:creationId xmlns:a16="http://schemas.microsoft.com/office/drawing/2014/main" id="{E4F910ED-EB4A-4E50-8EB1-32BD128FBE07}"/>
                </a:ext>
              </a:extLst>
            </p:cNvPr>
            <p:cNvSpPr/>
            <p:nvPr/>
          </p:nvSpPr>
          <p:spPr>
            <a:xfrm rot="16200000">
              <a:off x="4672844" y="2218194"/>
              <a:ext cx="226373" cy="8376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2.3.2</a:t>
              </a:r>
              <a:r>
                <a:rPr lang="en-GB" sz="800" dirty="0">
                  <a:solidFill>
                    <a:schemeClr val="bg1"/>
                  </a:solidFill>
                  <a:latin typeface="Arial" panose="020B0604020202020204" pitchFamily="34" charset="0"/>
                  <a:cs typeface="Arial" panose="020B0604020202020204" pitchFamily="34" charset="0"/>
                </a:rPr>
                <a:t> ETL</a:t>
              </a:r>
            </a:p>
          </p:txBody>
        </p:sp>
        <p:sp>
          <p:nvSpPr>
            <p:cNvPr id="289" name="Rectangle 288">
              <a:extLst>
                <a:ext uri="{FF2B5EF4-FFF2-40B4-BE49-F238E27FC236}">
                  <a16:creationId xmlns:a16="http://schemas.microsoft.com/office/drawing/2014/main" id="{427E55DE-A785-4077-886E-297355250242}"/>
                </a:ext>
              </a:extLst>
            </p:cNvPr>
            <p:cNvSpPr/>
            <p:nvPr/>
          </p:nvSpPr>
          <p:spPr>
            <a:xfrm rot="16200000">
              <a:off x="6807057" y="1537060"/>
              <a:ext cx="216000" cy="10304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a:t>
              </a:r>
              <a:r>
                <a:rPr lang="en-GB" sz="800" dirty="0">
                  <a:solidFill>
                    <a:schemeClr val="bg1"/>
                  </a:solidFill>
                  <a:latin typeface="Arial" panose="020B0604020202020204" pitchFamily="34" charset="0"/>
                  <a:cs typeface="Arial" panose="020B0604020202020204" pitchFamily="34" charset="0"/>
                </a:rPr>
                <a:t> </a:t>
              </a:r>
              <a:r>
                <a:rPr lang="en-US" sz="800" dirty="0">
                  <a:solidFill>
                    <a:schemeClr val="bg1"/>
                  </a:solidFill>
                  <a:latin typeface="Arial" panose="020B0604020202020204" pitchFamily="34" charset="0"/>
                  <a:cs typeface="Arial" panose="020B0604020202020204" pitchFamily="34" charset="0"/>
                </a:rPr>
                <a:t>Cyber Security and Digital Identity</a:t>
              </a:r>
            </a:p>
          </p:txBody>
        </p:sp>
        <p:sp>
          <p:nvSpPr>
            <p:cNvPr id="373" name="Rectangle 372">
              <a:extLst>
                <a:ext uri="{FF2B5EF4-FFF2-40B4-BE49-F238E27FC236}">
                  <a16:creationId xmlns:a16="http://schemas.microsoft.com/office/drawing/2014/main" id="{9F66EDCF-985E-4DD9-A94E-23E73FA71712}"/>
                </a:ext>
              </a:extLst>
            </p:cNvPr>
            <p:cNvSpPr/>
            <p:nvPr/>
          </p:nvSpPr>
          <p:spPr>
            <a:xfrm rot="16200000">
              <a:off x="6815159" y="1783049"/>
              <a:ext cx="216000" cy="10304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2.5.1</a:t>
              </a:r>
              <a:r>
                <a:rPr lang="en-GB" sz="800" dirty="0">
                  <a:solidFill>
                    <a:schemeClr val="bg1"/>
                  </a:solidFill>
                  <a:latin typeface="Arial" panose="020B0604020202020204" pitchFamily="34" charset="0"/>
                  <a:cs typeface="Arial" panose="020B0604020202020204" pitchFamily="34" charset="0"/>
                </a:rPr>
                <a:t> Enterprise IT security</a:t>
              </a:r>
            </a:p>
          </p:txBody>
        </p:sp>
        <p:sp>
          <p:nvSpPr>
            <p:cNvPr id="374" name="Rectangle 373">
              <a:extLst>
                <a:ext uri="{FF2B5EF4-FFF2-40B4-BE49-F238E27FC236}">
                  <a16:creationId xmlns:a16="http://schemas.microsoft.com/office/drawing/2014/main" id="{679EC1A7-6A37-41E4-B6CA-C7ABB28460DF}"/>
                </a:ext>
              </a:extLst>
            </p:cNvPr>
            <p:cNvSpPr/>
            <p:nvPr/>
          </p:nvSpPr>
          <p:spPr>
            <a:xfrm rot="16200000">
              <a:off x="6809434" y="2032792"/>
              <a:ext cx="202984" cy="1028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2.5.2</a:t>
              </a:r>
              <a:r>
                <a:rPr lang="en-GB" sz="800" dirty="0">
                  <a:solidFill>
                    <a:schemeClr val="bg1"/>
                  </a:solidFill>
                  <a:latin typeface="Arial" panose="020B0604020202020204" pitchFamily="34" charset="0"/>
                  <a:cs typeface="Arial" panose="020B0604020202020204" pitchFamily="34" charset="0"/>
                </a:rPr>
                <a:t> Cyber defence</a:t>
              </a:r>
            </a:p>
          </p:txBody>
        </p:sp>
        <p:sp>
          <p:nvSpPr>
            <p:cNvPr id="375" name="Rectangle 374">
              <a:extLst>
                <a:ext uri="{FF2B5EF4-FFF2-40B4-BE49-F238E27FC236}">
                  <a16:creationId xmlns:a16="http://schemas.microsoft.com/office/drawing/2014/main" id="{AE315F07-8111-4A01-A07D-508A77CF9EC6}"/>
                </a:ext>
              </a:extLst>
            </p:cNvPr>
            <p:cNvSpPr/>
            <p:nvPr/>
          </p:nvSpPr>
          <p:spPr>
            <a:xfrm rot="16200000">
              <a:off x="6802924" y="2276056"/>
              <a:ext cx="216000" cy="10288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2.5.3</a:t>
              </a:r>
              <a:r>
                <a:rPr lang="en-GB" sz="800" dirty="0">
                  <a:solidFill>
                    <a:schemeClr val="bg1"/>
                  </a:solidFill>
                  <a:latin typeface="Arial" panose="020B0604020202020204" pitchFamily="34" charset="0"/>
                  <a:cs typeface="Arial" panose="020B0604020202020204" pitchFamily="34" charset="0"/>
                </a:rPr>
                <a:t> IAM and data security</a:t>
              </a:r>
            </a:p>
          </p:txBody>
        </p:sp>
        <p:sp>
          <p:nvSpPr>
            <p:cNvPr id="207" name="Rectangle 206">
              <a:extLst>
                <a:ext uri="{FF2B5EF4-FFF2-40B4-BE49-F238E27FC236}">
                  <a16:creationId xmlns:a16="http://schemas.microsoft.com/office/drawing/2014/main" id="{88C0F12C-8147-4A41-A6DA-443FA0C7836D}"/>
                </a:ext>
              </a:extLst>
            </p:cNvPr>
            <p:cNvSpPr/>
            <p:nvPr/>
          </p:nvSpPr>
          <p:spPr>
            <a:xfrm rot="16200000">
              <a:off x="5714116" y="1537061"/>
              <a:ext cx="216000" cy="10304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a:t>
              </a:r>
              <a:r>
                <a:rPr lang="en-GB" sz="800" dirty="0">
                  <a:solidFill>
                    <a:schemeClr val="bg1"/>
                  </a:solidFill>
                  <a:latin typeface="Arial" panose="020B0604020202020204" pitchFamily="34" charset="0"/>
                  <a:cs typeface="Arial" panose="020B0604020202020204" pitchFamily="34" charset="0"/>
                </a:rPr>
                <a:t> Operational Innovation</a:t>
              </a:r>
            </a:p>
          </p:txBody>
        </p:sp>
        <p:sp>
          <p:nvSpPr>
            <p:cNvPr id="208" name="Rectangle 207">
              <a:extLst>
                <a:ext uri="{FF2B5EF4-FFF2-40B4-BE49-F238E27FC236}">
                  <a16:creationId xmlns:a16="http://schemas.microsoft.com/office/drawing/2014/main" id="{EE1ADEC4-AE17-475E-8EEC-84B3A17D07FF}"/>
                </a:ext>
              </a:extLst>
            </p:cNvPr>
            <p:cNvSpPr/>
            <p:nvPr/>
          </p:nvSpPr>
          <p:spPr>
            <a:xfrm rot="16200000">
              <a:off x="5724318" y="1787735"/>
              <a:ext cx="215999" cy="10179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2.4.1</a:t>
              </a:r>
              <a:r>
                <a:rPr lang="en-GB" sz="800" dirty="0">
                  <a:solidFill>
                    <a:schemeClr val="bg1"/>
                  </a:solidFill>
                  <a:latin typeface="Arial" panose="020B0604020202020204" pitchFamily="34" charset="0"/>
                  <a:cs typeface="Arial" panose="020B0604020202020204" pitchFamily="34" charset="0"/>
                </a:rPr>
                <a:t> Process redesign</a:t>
              </a:r>
            </a:p>
          </p:txBody>
        </p:sp>
        <p:sp>
          <p:nvSpPr>
            <p:cNvPr id="401" name="Rectangle 400">
              <a:extLst>
                <a:ext uri="{FF2B5EF4-FFF2-40B4-BE49-F238E27FC236}">
                  <a16:creationId xmlns:a16="http://schemas.microsoft.com/office/drawing/2014/main" id="{EDB8AC3A-896C-45F5-A469-F34079BE0086}"/>
                </a:ext>
              </a:extLst>
            </p:cNvPr>
            <p:cNvSpPr/>
            <p:nvPr/>
          </p:nvSpPr>
          <p:spPr>
            <a:xfrm rot="16200000">
              <a:off x="5634949" y="2113717"/>
              <a:ext cx="367893" cy="10179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2.4.2</a:t>
              </a:r>
              <a:r>
                <a:rPr lang="en-GB" sz="800" dirty="0">
                  <a:solidFill>
                    <a:schemeClr val="bg1"/>
                  </a:solidFill>
                  <a:latin typeface="Arial" panose="020B0604020202020204" pitchFamily="34" charset="0"/>
                  <a:cs typeface="Arial" panose="020B0604020202020204" pitchFamily="34" charset="0"/>
                </a:rPr>
                <a:t> Software engineering/ </a:t>
              </a:r>
              <a:r>
                <a:rPr lang="en-GB" sz="800" dirty="0" err="1">
                  <a:solidFill>
                    <a:schemeClr val="bg1"/>
                  </a:solidFill>
                  <a:latin typeface="Arial" panose="020B0604020202020204" pitchFamily="34" charset="0"/>
                  <a:cs typeface="Arial" panose="020B0604020202020204" pitchFamily="34" charset="0"/>
                </a:rPr>
                <a:t>DevOpps</a:t>
              </a:r>
              <a:endParaRPr lang="en-GB" sz="800" dirty="0">
                <a:solidFill>
                  <a:schemeClr val="bg1"/>
                </a:solidFill>
                <a:latin typeface="Arial" panose="020B0604020202020204" pitchFamily="34" charset="0"/>
                <a:cs typeface="Arial" panose="020B0604020202020204" pitchFamily="34" charset="0"/>
              </a:endParaRPr>
            </a:p>
          </p:txBody>
        </p:sp>
        <p:sp>
          <p:nvSpPr>
            <p:cNvPr id="197" name="Rectangle 196">
              <a:extLst>
                <a:ext uri="{FF2B5EF4-FFF2-40B4-BE49-F238E27FC236}">
                  <a16:creationId xmlns:a16="http://schemas.microsoft.com/office/drawing/2014/main" id="{2A41FDF4-3CCD-499C-A8AB-F796B4AC2EEF}"/>
                </a:ext>
              </a:extLst>
            </p:cNvPr>
            <p:cNvSpPr/>
            <p:nvPr/>
          </p:nvSpPr>
          <p:spPr>
            <a:xfrm rot="16200000">
              <a:off x="2088411" y="1645897"/>
              <a:ext cx="219784" cy="81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a:t>
              </a:r>
              <a:r>
                <a:rPr lang="en-GB" sz="800" dirty="0">
                  <a:solidFill>
                    <a:schemeClr val="bg1"/>
                  </a:solidFill>
                  <a:latin typeface="Arial" panose="020B0604020202020204" pitchFamily="34" charset="0"/>
                  <a:cs typeface="Arial" panose="020B0604020202020204" pitchFamily="34" charset="0"/>
                </a:rPr>
                <a:t> Cloud Management</a:t>
              </a:r>
            </a:p>
          </p:txBody>
        </p:sp>
        <p:sp>
          <p:nvSpPr>
            <p:cNvPr id="205" name="Rectangle 204">
              <a:extLst>
                <a:ext uri="{FF2B5EF4-FFF2-40B4-BE49-F238E27FC236}">
                  <a16:creationId xmlns:a16="http://schemas.microsoft.com/office/drawing/2014/main" id="{4CBC07C6-73D3-48C0-A42B-FB152ABDF760}"/>
                </a:ext>
              </a:extLst>
            </p:cNvPr>
            <p:cNvSpPr/>
            <p:nvPr/>
          </p:nvSpPr>
          <p:spPr>
            <a:xfrm rot="16200000">
              <a:off x="2090301" y="1888439"/>
              <a:ext cx="216000" cy="816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2.1.1</a:t>
              </a:r>
              <a:r>
                <a:rPr lang="en-GB" sz="800" dirty="0">
                  <a:solidFill>
                    <a:schemeClr val="bg1"/>
                  </a:solidFill>
                  <a:latin typeface="Arial" panose="020B0604020202020204" pitchFamily="34" charset="0"/>
                  <a:cs typeface="Arial" panose="020B0604020202020204" pitchFamily="34" charset="0"/>
                </a:rPr>
                <a:t> Cloud competence</a:t>
              </a:r>
            </a:p>
          </p:txBody>
        </p:sp>
        <p:sp>
          <p:nvSpPr>
            <p:cNvPr id="206" name="Rectangle 205">
              <a:extLst>
                <a:ext uri="{FF2B5EF4-FFF2-40B4-BE49-F238E27FC236}">
                  <a16:creationId xmlns:a16="http://schemas.microsoft.com/office/drawing/2014/main" id="{5A7FE774-1693-43AE-994D-C80155796B8E}"/>
                </a:ext>
              </a:extLst>
            </p:cNvPr>
            <p:cNvSpPr/>
            <p:nvPr/>
          </p:nvSpPr>
          <p:spPr>
            <a:xfrm rot="16200000">
              <a:off x="2090302" y="2132421"/>
              <a:ext cx="216000" cy="8165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2.1.2</a:t>
              </a:r>
              <a:r>
                <a:rPr lang="en-GB" sz="800" dirty="0">
                  <a:solidFill>
                    <a:schemeClr val="bg1"/>
                  </a:solidFill>
                  <a:latin typeface="Arial" panose="020B0604020202020204" pitchFamily="34" charset="0"/>
                  <a:cs typeface="Arial" panose="020B0604020202020204" pitchFamily="34" charset="0"/>
                </a:rPr>
                <a:t> Cloud migration</a:t>
              </a:r>
            </a:p>
          </p:txBody>
        </p:sp>
        <p:sp>
          <p:nvSpPr>
            <p:cNvPr id="402" name="Rectangle 401">
              <a:extLst>
                <a:ext uri="{FF2B5EF4-FFF2-40B4-BE49-F238E27FC236}">
                  <a16:creationId xmlns:a16="http://schemas.microsoft.com/office/drawing/2014/main" id="{578FE585-AF5E-45A6-857E-A208FFE9C997}"/>
                </a:ext>
              </a:extLst>
            </p:cNvPr>
            <p:cNvSpPr/>
            <p:nvPr/>
          </p:nvSpPr>
          <p:spPr>
            <a:xfrm rot="16200000">
              <a:off x="2091019" y="2376730"/>
              <a:ext cx="216000" cy="8150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2.1.3</a:t>
              </a:r>
              <a:r>
                <a:rPr lang="en-GB" sz="800" dirty="0">
                  <a:solidFill>
                    <a:schemeClr val="bg1"/>
                  </a:solidFill>
                  <a:latin typeface="Arial" panose="020B0604020202020204" pitchFamily="34" charset="0"/>
                  <a:cs typeface="Arial" panose="020B0604020202020204" pitchFamily="34" charset="0"/>
                </a:rPr>
                <a:t> Cloud architecture</a:t>
              </a:r>
            </a:p>
          </p:txBody>
        </p:sp>
        <p:sp>
          <p:nvSpPr>
            <p:cNvPr id="376" name="Rectangle 375">
              <a:extLst>
                <a:ext uri="{FF2B5EF4-FFF2-40B4-BE49-F238E27FC236}">
                  <a16:creationId xmlns:a16="http://schemas.microsoft.com/office/drawing/2014/main" id="{0D0AE130-2C8C-4CDD-AC8E-B02A4EC8FCD2}"/>
                </a:ext>
              </a:extLst>
            </p:cNvPr>
            <p:cNvSpPr/>
            <p:nvPr/>
          </p:nvSpPr>
          <p:spPr>
            <a:xfrm rot="16200000">
              <a:off x="8143633" y="1293426"/>
              <a:ext cx="193698" cy="14953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a:t>
              </a:r>
              <a:r>
                <a:rPr lang="en-GB" sz="800" dirty="0">
                  <a:solidFill>
                    <a:schemeClr val="bg1"/>
                  </a:solidFill>
                  <a:latin typeface="Arial" panose="020B0604020202020204" pitchFamily="34" charset="0"/>
                  <a:cs typeface="Arial" panose="020B0604020202020204" pitchFamily="34" charset="0"/>
                </a:rPr>
                <a:t> Specialized Research IT Services</a:t>
              </a:r>
            </a:p>
          </p:txBody>
        </p:sp>
        <p:sp>
          <p:nvSpPr>
            <p:cNvPr id="377" name="Rectangle 376">
              <a:extLst>
                <a:ext uri="{FF2B5EF4-FFF2-40B4-BE49-F238E27FC236}">
                  <a16:creationId xmlns:a16="http://schemas.microsoft.com/office/drawing/2014/main" id="{9656263C-8C57-40B9-A257-8C65FC09089A}"/>
                </a:ext>
              </a:extLst>
            </p:cNvPr>
            <p:cNvSpPr/>
            <p:nvPr/>
          </p:nvSpPr>
          <p:spPr>
            <a:xfrm rot="16200000">
              <a:off x="8149273" y="1544463"/>
              <a:ext cx="194660" cy="14831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2.6.1 Software engineering review and support</a:t>
              </a:r>
              <a:endParaRPr lang="en-GB" sz="800" dirty="0">
                <a:solidFill>
                  <a:schemeClr val="bg1"/>
                </a:solidFill>
                <a:latin typeface="Arial" panose="020B0604020202020204" pitchFamily="34" charset="0"/>
                <a:cs typeface="Arial" panose="020B0604020202020204" pitchFamily="34" charset="0"/>
              </a:endParaRPr>
            </a:p>
          </p:txBody>
        </p:sp>
        <p:sp>
          <p:nvSpPr>
            <p:cNvPr id="400" name="Rectangle 399">
              <a:extLst>
                <a:ext uri="{FF2B5EF4-FFF2-40B4-BE49-F238E27FC236}">
                  <a16:creationId xmlns:a16="http://schemas.microsoft.com/office/drawing/2014/main" id="{4DB83556-70EE-46D6-8B32-7265475378A0}"/>
                </a:ext>
              </a:extLst>
            </p:cNvPr>
            <p:cNvSpPr/>
            <p:nvPr/>
          </p:nvSpPr>
          <p:spPr>
            <a:xfrm rot="16200000">
              <a:off x="8150286" y="1801738"/>
              <a:ext cx="206942" cy="14688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2.6.2 Provisioning IaaS for research</a:t>
              </a:r>
              <a:endParaRPr lang="en-GB" sz="800" dirty="0">
                <a:solidFill>
                  <a:schemeClr val="bg1"/>
                </a:solidFill>
                <a:latin typeface="Arial" panose="020B0604020202020204" pitchFamily="34" charset="0"/>
                <a:cs typeface="Arial" panose="020B0604020202020204" pitchFamily="34" charset="0"/>
              </a:endParaRPr>
            </a:p>
          </p:txBody>
        </p:sp>
        <p:sp>
          <p:nvSpPr>
            <p:cNvPr id="403" name="Rectangle 402">
              <a:extLst>
                <a:ext uri="{FF2B5EF4-FFF2-40B4-BE49-F238E27FC236}">
                  <a16:creationId xmlns:a16="http://schemas.microsoft.com/office/drawing/2014/main" id="{83E03785-CFA8-40D8-82C3-E8D90FE0C086}"/>
                </a:ext>
              </a:extLst>
            </p:cNvPr>
            <p:cNvSpPr/>
            <p:nvPr/>
          </p:nvSpPr>
          <p:spPr>
            <a:xfrm rot="16200000">
              <a:off x="8147271" y="2048346"/>
              <a:ext cx="212970" cy="14688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2.6.3 Research applications architecture</a:t>
              </a:r>
              <a:endParaRPr lang="en-GB" sz="800" dirty="0">
                <a:solidFill>
                  <a:schemeClr val="bg1"/>
                </a:solidFill>
                <a:latin typeface="Arial" panose="020B0604020202020204" pitchFamily="34" charset="0"/>
                <a:cs typeface="Arial" panose="020B0604020202020204" pitchFamily="34" charset="0"/>
              </a:endParaRPr>
            </a:p>
          </p:txBody>
        </p:sp>
        <p:sp>
          <p:nvSpPr>
            <p:cNvPr id="270" name="Rectangle 269">
              <a:extLst>
                <a:ext uri="{FF2B5EF4-FFF2-40B4-BE49-F238E27FC236}">
                  <a16:creationId xmlns:a16="http://schemas.microsoft.com/office/drawing/2014/main" id="{D500FA3E-6AF0-4FA4-86E6-5EFE745C9A77}"/>
                </a:ext>
              </a:extLst>
            </p:cNvPr>
            <p:cNvSpPr/>
            <p:nvPr/>
          </p:nvSpPr>
          <p:spPr>
            <a:xfrm rot="16200000">
              <a:off x="3373987" y="1237304"/>
              <a:ext cx="216000" cy="16299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a:t>
              </a:r>
              <a:r>
                <a:rPr lang="en-GB" sz="800" dirty="0">
                  <a:solidFill>
                    <a:schemeClr val="bg1"/>
                  </a:solidFill>
                  <a:latin typeface="Arial" panose="020B0604020202020204" pitchFamily="34" charset="0"/>
                  <a:cs typeface="Arial" panose="020B0604020202020204" pitchFamily="34" charset="0"/>
                </a:rPr>
                <a:t> On-Premise Infrastructure Provisioning and Support</a:t>
              </a:r>
            </a:p>
          </p:txBody>
        </p:sp>
        <p:sp>
          <p:nvSpPr>
            <p:cNvPr id="336" name="Rectangle 335">
              <a:extLst>
                <a:ext uri="{FF2B5EF4-FFF2-40B4-BE49-F238E27FC236}">
                  <a16:creationId xmlns:a16="http://schemas.microsoft.com/office/drawing/2014/main" id="{050693E8-73C9-47D8-9D4A-F961C6E0BC91}"/>
                </a:ext>
              </a:extLst>
            </p:cNvPr>
            <p:cNvSpPr/>
            <p:nvPr/>
          </p:nvSpPr>
          <p:spPr>
            <a:xfrm rot="16200000">
              <a:off x="3314149" y="1568471"/>
              <a:ext cx="335674" cy="16299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2.2.1</a:t>
              </a:r>
              <a:r>
                <a:rPr lang="en-GB" sz="800" dirty="0">
                  <a:solidFill>
                    <a:schemeClr val="bg1"/>
                  </a:solidFill>
                  <a:latin typeface="Arial" panose="020B0604020202020204" pitchFamily="34" charset="0"/>
                  <a:cs typeface="Arial" panose="020B0604020202020204" pitchFamily="34" charset="0"/>
                </a:rPr>
                <a:t> Support &amp; provisioning for network, applications, storage, and compute</a:t>
              </a:r>
            </a:p>
          </p:txBody>
        </p:sp>
        <p:sp>
          <p:nvSpPr>
            <p:cNvPr id="408" name="Rectangle 407">
              <a:extLst>
                <a:ext uri="{FF2B5EF4-FFF2-40B4-BE49-F238E27FC236}">
                  <a16:creationId xmlns:a16="http://schemas.microsoft.com/office/drawing/2014/main" id="{CDA062F9-12F2-47A5-90E8-E63CD254DCAB}"/>
                </a:ext>
              </a:extLst>
            </p:cNvPr>
            <p:cNvSpPr/>
            <p:nvPr/>
          </p:nvSpPr>
          <p:spPr>
            <a:xfrm rot="16200000">
              <a:off x="3373986" y="1895906"/>
              <a:ext cx="216000" cy="16299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2.2.2</a:t>
              </a:r>
              <a:r>
                <a:rPr lang="en-GB" sz="800" dirty="0">
                  <a:solidFill>
                    <a:schemeClr val="bg1"/>
                  </a:solidFill>
                  <a:latin typeface="Arial" panose="020B0604020202020204" pitchFamily="34" charset="0"/>
                  <a:cs typeface="Arial" panose="020B0604020202020204" pitchFamily="34" charset="0"/>
                </a:rPr>
                <a:t> Support &amp; </a:t>
              </a:r>
              <a:br>
                <a:rPr lang="en-GB" sz="800" dirty="0">
                  <a:solidFill>
                    <a:schemeClr val="bg1"/>
                  </a:solidFill>
                  <a:latin typeface="Arial" panose="020B0604020202020204" pitchFamily="34" charset="0"/>
                  <a:cs typeface="Arial" panose="020B0604020202020204" pitchFamily="34" charset="0"/>
                </a:rPr>
              </a:br>
              <a:r>
                <a:rPr lang="en-GB" sz="800" dirty="0">
                  <a:solidFill>
                    <a:schemeClr val="bg1"/>
                  </a:solidFill>
                  <a:latin typeface="Arial" panose="020B0604020202020204" pitchFamily="34" charset="0"/>
                  <a:cs typeface="Arial" panose="020B0604020202020204" pitchFamily="34" charset="0"/>
                </a:rPr>
                <a:t>provisioning for IT equipment</a:t>
              </a:r>
            </a:p>
          </p:txBody>
        </p:sp>
        <p:sp>
          <p:nvSpPr>
            <p:cNvPr id="409" name="Rectangle 408">
              <a:extLst>
                <a:ext uri="{FF2B5EF4-FFF2-40B4-BE49-F238E27FC236}">
                  <a16:creationId xmlns:a16="http://schemas.microsoft.com/office/drawing/2014/main" id="{30F4FB3C-0CD3-41E1-B2EF-5033A1E6FFC5}"/>
                </a:ext>
              </a:extLst>
            </p:cNvPr>
            <p:cNvSpPr/>
            <p:nvPr/>
          </p:nvSpPr>
          <p:spPr>
            <a:xfrm rot="16200000">
              <a:off x="9545723" y="1480732"/>
              <a:ext cx="244433" cy="11715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a:t>
              </a:r>
              <a:r>
                <a:rPr lang="en-GB" sz="800" dirty="0">
                  <a:solidFill>
                    <a:schemeClr val="bg1"/>
                  </a:solidFill>
                  <a:latin typeface="Arial" panose="020B0604020202020204" pitchFamily="34" charset="0"/>
                  <a:cs typeface="Arial" panose="020B0604020202020204" pitchFamily="34" charset="0"/>
                </a:rPr>
                <a:t> Enterprise Applications Support</a:t>
              </a:r>
            </a:p>
          </p:txBody>
        </p:sp>
        <p:sp>
          <p:nvSpPr>
            <p:cNvPr id="410" name="Rectangle 409">
              <a:extLst>
                <a:ext uri="{FF2B5EF4-FFF2-40B4-BE49-F238E27FC236}">
                  <a16:creationId xmlns:a16="http://schemas.microsoft.com/office/drawing/2014/main" id="{4F25C591-C503-4832-A3FE-80E610F849FA}"/>
                </a:ext>
              </a:extLst>
            </p:cNvPr>
            <p:cNvSpPr/>
            <p:nvPr/>
          </p:nvSpPr>
          <p:spPr>
            <a:xfrm rot="16200000">
              <a:off x="9524242" y="1778178"/>
              <a:ext cx="287394" cy="11715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2.7.1a  Enterprise Resource Planning</a:t>
              </a:r>
              <a:endParaRPr lang="en-GB" sz="800" dirty="0">
                <a:solidFill>
                  <a:schemeClr val="bg1"/>
                </a:solidFill>
                <a:latin typeface="Arial" panose="020B0604020202020204" pitchFamily="34" charset="0"/>
                <a:cs typeface="Arial" panose="020B0604020202020204" pitchFamily="34" charset="0"/>
              </a:endParaRPr>
            </a:p>
          </p:txBody>
        </p:sp>
        <p:sp>
          <p:nvSpPr>
            <p:cNvPr id="413" name="Rectangle 412">
              <a:extLst>
                <a:ext uri="{FF2B5EF4-FFF2-40B4-BE49-F238E27FC236}">
                  <a16:creationId xmlns:a16="http://schemas.microsoft.com/office/drawing/2014/main" id="{260B3A80-D7E4-4722-90BC-AF92882136C4}"/>
                </a:ext>
              </a:extLst>
            </p:cNvPr>
            <p:cNvSpPr/>
            <p:nvPr/>
          </p:nvSpPr>
          <p:spPr>
            <a:xfrm rot="16200000">
              <a:off x="10854844" y="1379263"/>
              <a:ext cx="216000" cy="1346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a:t>
              </a:r>
              <a:r>
                <a:rPr lang="en-GB" sz="800" dirty="0">
                  <a:solidFill>
                    <a:schemeClr val="bg1"/>
                  </a:solidFill>
                  <a:latin typeface="Arial" panose="020B0604020202020204" pitchFamily="34" charset="0"/>
                  <a:cs typeface="Arial" panose="020B0604020202020204" pitchFamily="34" charset="0"/>
                </a:rPr>
                <a:t> IT Governance</a:t>
              </a:r>
            </a:p>
          </p:txBody>
        </p:sp>
        <p:sp>
          <p:nvSpPr>
            <p:cNvPr id="414" name="Rectangle 413">
              <a:extLst>
                <a:ext uri="{FF2B5EF4-FFF2-40B4-BE49-F238E27FC236}">
                  <a16:creationId xmlns:a16="http://schemas.microsoft.com/office/drawing/2014/main" id="{059F2025-F602-4F3B-B6FB-7A9F18E300A9}"/>
                </a:ext>
              </a:extLst>
            </p:cNvPr>
            <p:cNvSpPr/>
            <p:nvPr/>
          </p:nvSpPr>
          <p:spPr>
            <a:xfrm rot="16200000">
              <a:off x="10860100" y="2139953"/>
              <a:ext cx="216000" cy="1346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2.8.3 Software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415" name="Rectangle 414">
              <a:extLst>
                <a:ext uri="{FF2B5EF4-FFF2-40B4-BE49-F238E27FC236}">
                  <a16:creationId xmlns:a16="http://schemas.microsoft.com/office/drawing/2014/main" id="{D0FF700C-E9FE-4929-85D9-2F1A2C829ABA}"/>
                </a:ext>
              </a:extLst>
            </p:cNvPr>
            <p:cNvSpPr/>
            <p:nvPr/>
          </p:nvSpPr>
          <p:spPr>
            <a:xfrm rot="16200000">
              <a:off x="10867438" y="1884713"/>
              <a:ext cx="216000" cy="1346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2.8.2 Hardware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167" name="Rectangle 166">
              <a:extLst>
                <a:ext uri="{FF2B5EF4-FFF2-40B4-BE49-F238E27FC236}">
                  <a16:creationId xmlns:a16="http://schemas.microsoft.com/office/drawing/2014/main" id="{8582A9E1-A8A8-422B-92CA-457231A814CD}"/>
                </a:ext>
              </a:extLst>
            </p:cNvPr>
            <p:cNvSpPr/>
            <p:nvPr/>
          </p:nvSpPr>
          <p:spPr>
            <a:xfrm rot="16200000">
              <a:off x="10854844" y="1638722"/>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2.8.1 EA design and implementation</a:t>
              </a:r>
              <a:endParaRPr lang="en-GB" sz="800" dirty="0">
                <a:solidFill>
                  <a:schemeClr val="bg1"/>
                </a:solidFill>
                <a:latin typeface="Arial" panose="020B0604020202020204" pitchFamily="34" charset="0"/>
                <a:cs typeface="Arial" panose="020B0604020202020204" pitchFamily="34" charset="0"/>
              </a:endParaRPr>
            </a:p>
          </p:txBody>
        </p:sp>
        <p:sp>
          <p:nvSpPr>
            <p:cNvPr id="127" name="Rectangle 126">
              <a:extLst>
                <a:ext uri="{FF2B5EF4-FFF2-40B4-BE49-F238E27FC236}">
                  <a16:creationId xmlns:a16="http://schemas.microsoft.com/office/drawing/2014/main" id="{4F25C591-C503-4832-A3FE-80E610F849FA}"/>
                </a:ext>
              </a:extLst>
            </p:cNvPr>
            <p:cNvSpPr/>
            <p:nvPr/>
          </p:nvSpPr>
          <p:spPr>
            <a:xfrm rot="16200000">
              <a:off x="9524242" y="2090598"/>
              <a:ext cx="287394" cy="11715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2.7.1b  Performance Management</a:t>
              </a:r>
              <a:endParaRPr lang="en-GB" sz="800" dirty="0">
                <a:solidFill>
                  <a:schemeClr val="bg1"/>
                </a:solidFill>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123DDFF6-EFD2-AA42-A36C-B2CDF2E73240}"/>
              </a:ext>
            </a:extLst>
          </p:cNvPr>
          <p:cNvGrpSpPr/>
          <p:nvPr/>
        </p:nvGrpSpPr>
        <p:grpSpPr>
          <a:xfrm>
            <a:off x="380996" y="4859301"/>
            <a:ext cx="11410713" cy="668551"/>
            <a:chOff x="380996" y="4816442"/>
            <a:chExt cx="11410713" cy="668551"/>
          </a:xfrm>
        </p:grpSpPr>
        <p:sp>
          <p:nvSpPr>
            <p:cNvPr id="35" name="Rectangle 34">
              <a:extLst>
                <a:ext uri="{FF2B5EF4-FFF2-40B4-BE49-F238E27FC236}">
                  <a16:creationId xmlns:a16="http://schemas.microsoft.com/office/drawing/2014/main" id="{5671C5D8-4305-4428-877D-234A2BDF4951}"/>
                </a:ext>
              </a:extLst>
            </p:cNvPr>
            <p:cNvSpPr/>
            <p:nvPr/>
          </p:nvSpPr>
          <p:spPr>
            <a:xfrm>
              <a:off x="380996" y="4816442"/>
              <a:ext cx="11410713" cy="668551"/>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5. Fundraising,</a:t>
              </a:r>
            </a:p>
            <a:p>
              <a:r>
                <a:rPr lang="en-US" sz="1000" b="1" dirty="0">
                  <a:solidFill>
                    <a:schemeClr val="tx1"/>
                  </a:solidFill>
                  <a:latin typeface="Arial" panose="020B0604020202020204" pitchFamily="34" charset="0"/>
                  <a:cs typeface="Arial" panose="020B0604020202020204" pitchFamily="34" charset="0"/>
                </a:rPr>
                <a:t>Communications</a:t>
              </a:r>
            </a:p>
            <a:p>
              <a:r>
                <a:rPr lang="en-US" sz="1000" b="1" dirty="0">
                  <a:solidFill>
                    <a:schemeClr val="tx1"/>
                  </a:solidFill>
                  <a:latin typeface="Arial" panose="020B0604020202020204" pitchFamily="34" charset="0"/>
                  <a:cs typeface="Arial" panose="020B0604020202020204" pitchFamily="34" charset="0"/>
                </a:rPr>
                <a:t>&amp; Partnerships</a:t>
              </a:r>
            </a:p>
          </p:txBody>
        </p:sp>
        <p:sp>
          <p:nvSpPr>
            <p:cNvPr id="160" name="Rectangle 159">
              <a:extLst>
                <a:ext uri="{FF2B5EF4-FFF2-40B4-BE49-F238E27FC236}">
                  <a16:creationId xmlns:a16="http://schemas.microsoft.com/office/drawing/2014/main" id="{9428BAB0-81C4-4DBB-BEDE-44B1341D2B76}"/>
                </a:ext>
              </a:extLst>
            </p:cNvPr>
            <p:cNvSpPr/>
            <p:nvPr/>
          </p:nvSpPr>
          <p:spPr>
            <a:xfrm rot="16200000">
              <a:off x="10391064" y="3805039"/>
              <a:ext cx="219764" cy="24164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a:t>
              </a:r>
              <a:r>
                <a:rPr lang="en-GB" sz="800" dirty="0">
                  <a:solidFill>
                    <a:schemeClr val="bg1"/>
                  </a:solidFill>
                  <a:latin typeface="Arial" panose="020B0604020202020204" pitchFamily="34" charset="0"/>
                  <a:cs typeface="Arial" panose="020B0604020202020204" pitchFamily="34" charset="0"/>
                </a:rPr>
                <a:t> Digital Partnerships Development and Management</a:t>
              </a:r>
            </a:p>
          </p:txBody>
        </p:sp>
        <p:sp>
          <p:nvSpPr>
            <p:cNvPr id="378" name="Rectangle 377">
              <a:extLst>
                <a:ext uri="{FF2B5EF4-FFF2-40B4-BE49-F238E27FC236}">
                  <a16:creationId xmlns:a16="http://schemas.microsoft.com/office/drawing/2014/main" id="{3EB33C38-B07E-43B0-A8E9-E88BD31F4780}"/>
                </a:ext>
              </a:extLst>
            </p:cNvPr>
            <p:cNvSpPr/>
            <p:nvPr/>
          </p:nvSpPr>
          <p:spPr>
            <a:xfrm rot="16200000">
              <a:off x="9601374" y="4836608"/>
              <a:ext cx="216000" cy="8333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5.3.1</a:t>
              </a:r>
              <a:r>
                <a:rPr lang="en-GB" sz="800" dirty="0">
                  <a:solidFill>
                    <a:schemeClr val="bg1"/>
                  </a:solidFill>
                  <a:latin typeface="Arial" panose="020B0604020202020204" pitchFamily="34" charset="0"/>
                  <a:cs typeface="Arial" panose="020B0604020202020204" pitchFamily="34" charset="0"/>
                </a:rPr>
                <a:t> Capacity partnerships</a:t>
              </a:r>
            </a:p>
          </p:txBody>
        </p:sp>
        <p:sp>
          <p:nvSpPr>
            <p:cNvPr id="379" name="Rectangle 378">
              <a:extLst>
                <a:ext uri="{FF2B5EF4-FFF2-40B4-BE49-F238E27FC236}">
                  <a16:creationId xmlns:a16="http://schemas.microsoft.com/office/drawing/2014/main" id="{C0DC7519-904B-48D4-B3FB-E168884651D3}"/>
                </a:ext>
              </a:extLst>
            </p:cNvPr>
            <p:cNvSpPr/>
            <p:nvPr/>
          </p:nvSpPr>
          <p:spPr>
            <a:xfrm rot="16200000">
              <a:off x="10463072" y="4831310"/>
              <a:ext cx="216000" cy="8333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5.3.2</a:t>
              </a:r>
              <a:r>
                <a:rPr lang="en-GB" sz="800" dirty="0">
                  <a:solidFill>
                    <a:schemeClr val="bg1"/>
                  </a:solidFill>
                  <a:latin typeface="Arial" panose="020B0604020202020204" pitchFamily="34" charset="0"/>
                  <a:cs typeface="Arial" panose="020B0604020202020204" pitchFamily="34" charset="0"/>
                </a:rPr>
                <a:t> Impact partnerships</a:t>
              </a:r>
            </a:p>
          </p:txBody>
        </p:sp>
        <p:sp>
          <p:nvSpPr>
            <p:cNvPr id="158" name="Rectangle 157">
              <a:extLst>
                <a:ext uri="{FF2B5EF4-FFF2-40B4-BE49-F238E27FC236}">
                  <a16:creationId xmlns:a16="http://schemas.microsoft.com/office/drawing/2014/main" id="{81CF40E4-B17E-40B5-8C0A-5BD5A5A81751}"/>
                </a:ext>
              </a:extLst>
            </p:cNvPr>
            <p:cNvSpPr/>
            <p:nvPr/>
          </p:nvSpPr>
          <p:spPr>
            <a:xfrm rot="16200000">
              <a:off x="6681293" y="2607005"/>
              <a:ext cx="218011" cy="4810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a:t>
              </a:r>
              <a:r>
                <a:rPr lang="en-GB" sz="800" dirty="0">
                  <a:solidFill>
                    <a:schemeClr val="bg1"/>
                  </a:solidFill>
                  <a:latin typeface="Arial" panose="020B0604020202020204" pitchFamily="34" charset="0"/>
                  <a:cs typeface="Arial" panose="020B0604020202020204" pitchFamily="34" charset="0"/>
                </a:rPr>
                <a:t> Digital Communication</a:t>
              </a:r>
            </a:p>
          </p:txBody>
        </p:sp>
        <p:sp>
          <p:nvSpPr>
            <p:cNvPr id="182" name="Rectangle 181">
              <a:extLst>
                <a:ext uri="{FF2B5EF4-FFF2-40B4-BE49-F238E27FC236}">
                  <a16:creationId xmlns:a16="http://schemas.microsoft.com/office/drawing/2014/main" id="{919BE629-C5A2-445A-8D62-A6E0F5F167A8}"/>
                </a:ext>
              </a:extLst>
            </p:cNvPr>
            <p:cNvSpPr/>
            <p:nvPr/>
          </p:nvSpPr>
          <p:spPr>
            <a:xfrm rot="16200000">
              <a:off x="4600337" y="4936313"/>
              <a:ext cx="216000" cy="6445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5.2.1</a:t>
              </a:r>
              <a:r>
                <a:rPr lang="en-GB" sz="800" dirty="0">
                  <a:solidFill>
                    <a:schemeClr val="bg1"/>
                  </a:solidFill>
                  <a:latin typeface="Arial" panose="020B0604020202020204" pitchFamily="34" charset="0"/>
                  <a:cs typeface="Arial" panose="020B0604020202020204" pitchFamily="34" charset="0"/>
                </a:rPr>
                <a:t> Web optimization</a:t>
              </a:r>
            </a:p>
          </p:txBody>
        </p:sp>
        <p:sp>
          <p:nvSpPr>
            <p:cNvPr id="183" name="Rectangle 182">
              <a:extLst>
                <a:ext uri="{FF2B5EF4-FFF2-40B4-BE49-F238E27FC236}">
                  <a16:creationId xmlns:a16="http://schemas.microsoft.com/office/drawing/2014/main" id="{08C8A3EA-45EC-44B5-B271-AF299233588C}"/>
                </a:ext>
              </a:extLst>
            </p:cNvPr>
            <p:cNvSpPr/>
            <p:nvPr/>
          </p:nvSpPr>
          <p:spPr>
            <a:xfrm rot="16200000">
              <a:off x="5310561" y="4892261"/>
              <a:ext cx="334406" cy="8333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5.2.2</a:t>
              </a:r>
              <a:r>
                <a:rPr lang="en-GB" sz="800" dirty="0">
                  <a:solidFill>
                    <a:schemeClr val="bg1"/>
                  </a:solidFill>
                  <a:latin typeface="Arial" panose="020B0604020202020204" pitchFamily="34" charset="0"/>
                  <a:cs typeface="Arial" panose="020B0604020202020204" pitchFamily="34" charset="0"/>
                </a:rPr>
                <a:t> Social Media mgmt. and promotion</a:t>
              </a:r>
            </a:p>
          </p:txBody>
        </p:sp>
        <p:sp>
          <p:nvSpPr>
            <p:cNvPr id="232" name="Rectangle 231">
              <a:extLst>
                <a:ext uri="{FF2B5EF4-FFF2-40B4-BE49-F238E27FC236}">
                  <a16:creationId xmlns:a16="http://schemas.microsoft.com/office/drawing/2014/main" id="{F6495FA6-A686-4524-858D-D7C0DA03AE03}"/>
                </a:ext>
              </a:extLst>
            </p:cNvPr>
            <p:cNvSpPr/>
            <p:nvPr/>
          </p:nvSpPr>
          <p:spPr>
            <a:xfrm rot="16200000">
              <a:off x="6442885" y="4658992"/>
              <a:ext cx="334406" cy="12963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5.2.3</a:t>
              </a:r>
              <a:r>
                <a:rPr lang="en-GB" sz="800" dirty="0">
                  <a:solidFill>
                    <a:schemeClr val="bg1"/>
                  </a:solidFill>
                  <a:latin typeface="Arial" panose="020B0604020202020204" pitchFamily="34" charset="0"/>
                  <a:cs typeface="Arial" panose="020B0604020202020204" pitchFamily="34" charset="0"/>
                </a:rPr>
                <a:t> Research aggregation and promotion</a:t>
              </a:r>
            </a:p>
          </p:txBody>
        </p:sp>
        <p:sp>
          <p:nvSpPr>
            <p:cNvPr id="233" name="Rectangle 232">
              <a:extLst>
                <a:ext uri="{FF2B5EF4-FFF2-40B4-BE49-F238E27FC236}">
                  <a16:creationId xmlns:a16="http://schemas.microsoft.com/office/drawing/2014/main" id="{3822EEFA-F468-4799-81CA-8732B2DE978D}"/>
                </a:ext>
              </a:extLst>
            </p:cNvPr>
            <p:cNvSpPr/>
            <p:nvPr/>
          </p:nvSpPr>
          <p:spPr>
            <a:xfrm rot="16200000">
              <a:off x="7536344" y="4927884"/>
              <a:ext cx="216000" cy="6445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5.2.4</a:t>
              </a:r>
              <a:r>
                <a:rPr lang="en-GB" sz="800" dirty="0">
                  <a:solidFill>
                    <a:schemeClr val="bg1"/>
                  </a:solidFill>
                  <a:latin typeface="Arial" panose="020B0604020202020204" pitchFamily="34" charset="0"/>
                  <a:cs typeface="Arial" panose="020B0604020202020204" pitchFamily="34" charset="0"/>
                </a:rPr>
                <a:t> Media monitoring</a:t>
              </a:r>
            </a:p>
          </p:txBody>
        </p:sp>
        <p:sp>
          <p:nvSpPr>
            <p:cNvPr id="380" name="Rectangle 379">
              <a:extLst>
                <a:ext uri="{FF2B5EF4-FFF2-40B4-BE49-F238E27FC236}">
                  <a16:creationId xmlns:a16="http://schemas.microsoft.com/office/drawing/2014/main" id="{234FAF53-068A-4352-A2FB-1D321E5FF016}"/>
                </a:ext>
              </a:extLst>
            </p:cNvPr>
            <p:cNvSpPr/>
            <p:nvPr/>
          </p:nvSpPr>
          <p:spPr>
            <a:xfrm rot="16200000">
              <a:off x="8485061" y="4647746"/>
              <a:ext cx="216000" cy="12052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5.2.5</a:t>
              </a:r>
              <a:r>
                <a:rPr lang="en-GB" sz="800" dirty="0">
                  <a:solidFill>
                    <a:schemeClr val="bg1"/>
                  </a:solidFill>
                  <a:latin typeface="Arial" panose="020B0604020202020204" pitchFamily="34" charset="0"/>
                  <a:cs typeface="Arial" panose="020B0604020202020204" pitchFamily="34" charset="0"/>
                </a:rPr>
                <a:t> Media aggregation and publication</a:t>
              </a:r>
            </a:p>
          </p:txBody>
        </p:sp>
        <p:sp>
          <p:nvSpPr>
            <p:cNvPr id="157" name="Rectangle 156">
              <a:extLst>
                <a:ext uri="{FF2B5EF4-FFF2-40B4-BE49-F238E27FC236}">
                  <a16:creationId xmlns:a16="http://schemas.microsoft.com/office/drawing/2014/main" id="{C1FBE4D6-6D92-4685-9117-725984B98555}"/>
                </a:ext>
              </a:extLst>
            </p:cNvPr>
            <p:cNvSpPr/>
            <p:nvPr/>
          </p:nvSpPr>
          <p:spPr>
            <a:xfrm rot="16200000">
              <a:off x="2936351" y="3757078"/>
              <a:ext cx="216000" cy="25086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a:t>
              </a:r>
              <a:r>
                <a:rPr lang="en-GB" sz="800" dirty="0">
                  <a:solidFill>
                    <a:schemeClr val="bg1"/>
                  </a:solidFill>
                  <a:latin typeface="Arial" panose="020B0604020202020204" pitchFamily="34" charset="0"/>
                  <a:cs typeface="Arial" panose="020B0604020202020204" pitchFamily="34" charset="0"/>
                </a:rPr>
                <a:t> Digital Fundraising</a:t>
              </a:r>
            </a:p>
          </p:txBody>
        </p:sp>
        <p:sp>
          <p:nvSpPr>
            <p:cNvPr id="159" name="Rectangle 158">
              <a:extLst>
                <a:ext uri="{FF2B5EF4-FFF2-40B4-BE49-F238E27FC236}">
                  <a16:creationId xmlns:a16="http://schemas.microsoft.com/office/drawing/2014/main" id="{6ED368FD-82A3-4465-8ED5-0E17702CBAAE}"/>
                </a:ext>
              </a:extLst>
            </p:cNvPr>
            <p:cNvSpPr/>
            <p:nvPr/>
          </p:nvSpPr>
          <p:spPr>
            <a:xfrm rot="16200000">
              <a:off x="2297187" y="4643444"/>
              <a:ext cx="216000" cy="12302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5.1.1</a:t>
              </a:r>
              <a:r>
                <a:rPr lang="en-GB" sz="800" dirty="0">
                  <a:solidFill>
                    <a:schemeClr val="bg1"/>
                  </a:solidFill>
                  <a:latin typeface="Arial" panose="020B0604020202020204" pitchFamily="34" charset="0"/>
                  <a:cs typeface="Arial" panose="020B0604020202020204" pitchFamily="34" charset="0"/>
                </a:rPr>
                <a:t> Proposal and agreement support</a:t>
              </a:r>
            </a:p>
          </p:txBody>
        </p:sp>
        <p:sp>
          <p:nvSpPr>
            <p:cNvPr id="381" name="Rectangle 380">
              <a:extLst>
                <a:ext uri="{FF2B5EF4-FFF2-40B4-BE49-F238E27FC236}">
                  <a16:creationId xmlns:a16="http://schemas.microsoft.com/office/drawing/2014/main" id="{40052BCE-CB77-4B35-A06A-626471BC3A34}"/>
                </a:ext>
              </a:extLst>
            </p:cNvPr>
            <p:cNvSpPr/>
            <p:nvPr/>
          </p:nvSpPr>
          <p:spPr>
            <a:xfrm rot="16200000">
              <a:off x="3588036" y="4655963"/>
              <a:ext cx="216000" cy="12052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5.1.2</a:t>
              </a:r>
              <a:r>
                <a:rPr lang="en-GB" sz="800" dirty="0">
                  <a:solidFill>
                    <a:schemeClr val="bg1"/>
                  </a:solidFill>
                  <a:latin typeface="Arial" panose="020B0604020202020204" pitchFamily="34" charset="0"/>
                  <a:cs typeface="Arial" panose="020B0604020202020204" pitchFamily="34" charset="0"/>
                </a:rPr>
                <a:t> Monitoring funding opportunities  </a:t>
              </a:r>
            </a:p>
          </p:txBody>
        </p:sp>
        <p:sp>
          <p:nvSpPr>
            <p:cNvPr id="117" name="Rectangle 116">
              <a:extLst>
                <a:ext uri="{FF2B5EF4-FFF2-40B4-BE49-F238E27FC236}">
                  <a16:creationId xmlns:a16="http://schemas.microsoft.com/office/drawing/2014/main" id="{C0DC7519-904B-48D4-B3FB-E168884651D3}"/>
                </a:ext>
              </a:extLst>
            </p:cNvPr>
            <p:cNvSpPr/>
            <p:nvPr/>
          </p:nvSpPr>
          <p:spPr>
            <a:xfrm rot="16200000">
              <a:off x="11256912" y="4903705"/>
              <a:ext cx="216000" cy="688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5.3.3 Product Management</a:t>
              </a:r>
              <a:endParaRPr lang="en-GB" sz="800" dirty="0">
                <a:solidFill>
                  <a:schemeClr val="bg1"/>
                </a:solidFill>
                <a:latin typeface="Arial" panose="020B0604020202020204" pitchFamily="34" charset="0"/>
                <a:cs typeface="Arial" panose="020B0604020202020204" pitchFamily="34" charset="0"/>
              </a:endParaRPr>
            </a:p>
          </p:txBody>
        </p:sp>
      </p:grpSp>
      <p:sp>
        <p:nvSpPr>
          <p:cNvPr id="272" name="Rectangle 271">
            <a:extLst>
              <a:ext uri="{FF2B5EF4-FFF2-40B4-BE49-F238E27FC236}">
                <a16:creationId xmlns:a16="http://schemas.microsoft.com/office/drawing/2014/main" id="{0E5BDF7D-A1A6-433A-BDFA-9EA42CFB7D07}"/>
              </a:ext>
            </a:extLst>
          </p:cNvPr>
          <p:cNvSpPr/>
          <p:nvPr/>
        </p:nvSpPr>
        <p:spPr>
          <a:xfrm>
            <a:off x="380996" y="3920542"/>
            <a:ext cx="11421488" cy="876003"/>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4. Research Data </a:t>
            </a:r>
          </a:p>
          <a:p>
            <a:r>
              <a:rPr lang="en-US" sz="1000" b="1" dirty="0">
                <a:solidFill>
                  <a:schemeClr val="tx1"/>
                </a:solidFill>
                <a:latin typeface="Arial" panose="020B0604020202020204" pitchFamily="34" charset="0"/>
                <a:cs typeface="Arial" panose="020B0604020202020204" pitchFamily="34" charset="0"/>
              </a:rPr>
              <a:t>&amp; Analytics</a:t>
            </a:r>
          </a:p>
        </p:txBody>
      </p:sp>
      <p:sp>
        <p:nvSpPr>
          <p:cNvPr id="123" name="Rectangle 122">
            <a:extLst>
              <a:ext uri="{FF2B5EF4-FFF2-40B4-BE49-F238E27FC236}">
                <a16:creationId xmlns:a16="http://schemas.microsoft.com/office/drawing/2014/main" id="{DE3766D1-9695-4C92-B885-6AA2CE111623}"/>
              </a:ext>
            </a:extLst>
          </p:cNvPr>
          <p:cNvSpPr/>
          <p:nvPr/>
        </p:nvSpPr>
        <p:spPr>
          <a:xfrm>
            <a:off x="2436887" y="4258234"/>
            <a:ext cx="60210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4.1.2 Data sharing</a:t>
            </a:r>
          </a:p>
        </p:txBody>
      </p:sp>
      <p:sp>
        <p:nvSpPr>
          <p:cNvPr id="118" name="Rectangle 117">
            <a:extLst>
              <a:ext uri="{FF2B5EF4-FFF2-40B4-BE49-F238E27FC236}">
                <a16:creationId xmlns:a16="http://schemas.microsoft.com/office/drawing/2014/main" id="{589AD08C-EBEA-4D0A-8B8C-5BB8A9985FC4}"/>
              </a:ext>
            </a:extLst>
          </p:cNvPr>
          <p:cNvSpPr/>
          <p:nvPr/>
        </p:nvSpPr>
        <p:spPr>
          <a:xfrm rot="16200000">
            <a:off x="2631065" y="3195312"/>
            <a:ext cx="216000" cy="18417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4.1</a:t>
            </a:r>
            <a:r>
              <a:rPr lang="en-GB" sz="800" dirty="0">
                <a:solidFill>
                  <a:schemeClr val="bg1"/>
                </a:solidFill>
                <a:latin typeface="Arial" panose="020B0604020202020204" pitchFamily="34" charset="0"/>
                <a:cs typeface="Arial" panose="020B0604020202020204" pitchFamily="34" charset="0"/>
              </a:rPr>
              <a:t> Research Analytics</a:t>
            </a:r>
          </a:p>
        </p:txBody>
      </p:sp>
      <p:sp>
        <p:nvSpPr>
          <p:cNvPr id="119" name="Rectangle 118">
            <a:extLst>
              <a:ext uri="{FF2B5EF4-FFF2-40B4-BE49-F238E27FC236}">
                <a16:creationId xmlns:a16="http://schemas.microsoft.com/office/drawing/2014/main" id="{461F6EC1-7764-46F7-A2B6-897B05DC5C80}"/>
              </a:ext>
            </a:extLst>
          </p:cNvPr>
          <p:cNvSpPr/>
          <p:nvPr/>
        </p:nvSpPr>
        <p:spPr>
          <a:xfrm>
            <a:off x="1818185" y="4258234"/>
            <a:ext cx="60210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4.1.1 Data collection</a:t>
            </a:r>
          </a:p>
        </p:txBody>
      </p:sp>
      <p:sp>
        <p:nvSpPr>
          <p:cNvPr id="125" name="Rectangle 124">
            <a:extLst>
              <a:ext uri="{FF2B5EF4-FFF2-40B4-BE49-F238E27FC236}">
                <a16:creationId xmlns:a16="http://schemas.microsoft.com/office/drawing/2014/main" id="{B3BDFA2B-7BC8-4C39-A2F3-23611C633779}"/>
              </a:ext>
            </a:extLst>
          </p:cNvPr>
          <p:cNvSpPr/>
          <p:nvPr/>
        </p:nvSpPr>
        <p:spPr>
          <a:xfrm>
            <a:off x="3054532" y="4258234"/>
            <a:ext cx="605413" cy="2294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4.1.3 Data mgmt.</a:t>
            </a:r>
          </a:p>
        </p:txBody>
      </p:sp>
      <p:sp>
        <p:nvSpPr>
          <p:cNvPr id="126" name="Rectangle 125">
            <a:extLst>
              <a:ext uri="{FF2B5EF4-FFF2-40B4-BE49-F238E27FC236}">
                <a16:creationId xmlns:a16="http://schemas.microsoft.com/office/drawing/2014/main" id="{2616AB55-F356-4C3E-9FD4-688C557455B9}"/>
              </a:ext>
            </a:extLst>
          </p:cNvPr>
          <p:cNvSpPr/>
          <p:nvPr/>
        </p:nvSpPr>
        <p:spPr>
          <a:xfrm>
            <a:off x="1818185" y="4508883"/>
            <a:ext cx="569755"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4.1.4 Data curation</a:t>
            </a:r>
          </a:p>
        </p:txBody>
      </p:sp>
      <p:sp>
        <p:nvSpPr>
          <p:cNvPr id="128" name="Rectangle 127">
            <a:extLst>
              <a:ext uri="{FF2B5EF4-FFF2-40B4-BE49-F238E27FC236}">
                <a16:creationId xmlns:a16="http://schemas.microsoft.com/office/drawing/2014/main" id="{931AC0CB-A609-4DD6-B707-D2C71BF66411}"/>
              </a:ext>
            </a:extLst>
          </p:cNvPr>
          <p:cNvSpPr/>
          <p:nvPr/>
        </p:nvSpPr>
        <p:spPr>
          <a:xfrm>
            <a:off x="2436855" y="4508883"/>
            <a:ext cx="602101"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4.1.5 Data analysis</a:t>
            </a:r>
          </a:p>
        </p:txBody>
      </p:sp>
      <p:sp>
        <p:nvSpPr>
          <p:cNvPr id="129" name="Rectangle 128">
            <a:extLst>
              <a:ext uri="{FF2B5EF4-FFF2-40B4-BE49-F238E27FC236}">
                <a16:creationId xmlns:a16="http://schemas.microsoft.com/office/drawing/2014/main" id="{11335F8F-C21C-42C5-B558-31C4405DE300}"/>
              </a:ext>
            </a:extLst>
          </p:cNvPr>
          <p:cNvSpPr/>
          <p:nvPr/>
        </p:nvSpPr>
        <p:spPr>
          <a:xfrm rot="16200000">
            <a:off x="5080737" y="2623493"/>
            <a:ext cx="209686" cy="29790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4.2</a:t>
            </a:r>
            <a:r>
              <a:rPr lang="en-GB" sz="800" dirty="0">
                <a:solidFill>
                  <a:schemeClr val="bg1"/>
                </a:solidFill>
                <a:latin typeface="Arial" panose="020B0604020202020204" pitchFamily="34" charset="0"/>
                <a:cs typeface="Arial" panose="020B0604020202020204" pitchFamily="34" charset="0"/>
              </a:rPr>
              <a:t> Research Management</a:t>
            </a:r>
          </a:p>
        </p:txBody>
      </p:sp>
      <p:sp>
        <p:nvSpPr>
          <p:cNvPr id="130" name="Rectangle 129">
            <a:extLst>
              <a:ext uri="{FF2B5EF4-FFF2-40B4-BE49-F238E27FC236}">
                <a16:creationId xmlns:a16="http://schemas.microsoft.com/office/drawing/2014/main" id="{CCC3D438-30A0-4664-AB3F-D2DB9A4664A0}"/>
              </a:ext>
            </a:extLst>
          </p:cNvPr>
          <p:cNvSpPr/>
          <p:nvPr/>
        </p:nvSpPr>
        <p:spPr>
          <a:xfrm>
            <a:off x="3696037" y="4278695"/>
            <a:ext cx="693573" cy="2197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4.2.1 Breeding</a:t>
            </a:r>
          </a:p>
        </p:txBody>
      </p:sp>
      <p:sp>
        <p:nvSpPr>
          <p:cNvPr id="133" name="Rectangle 132">
            <a:extLst>
              <a:ext uri="{FF2B5EF4-FFF2-40B4-BE49-F238E27FC236}">
                <a16:creationId xmlns:a16="http://schemas.microsoft.com/office/drawing/2014/main" id="{CF473B2C-28E8-4500-93EF-71A237D955DE}"/>
              </a:ext>
            </a:extLst>
          </p:cNvPr>
          <p:cNvSpPr/>
          <p:nvPr/>
        </p:nvSpPr>
        <p:spPr>
          <a:xfrm>
            <a:off x="5242966" y="4278696"/>
            <a:ext cx="630128" cy="224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4.2.3 Germplasm</a:t>
            </a:r>
          </a:p>
        </p:txBody>
      </p:sp>
      <p:sp>
        <p:nvSpPr>
          <p:cNvPr id="134" name="Rectangle 133">
            <a:extLst>
              <a:ext uri="{FF2B5EF4-FFF2-40B4-BE49-F238E27FC236}">
                <a16:creationId xmlns:a16="http://schemas.microsoft.com/office/drawing/2014/main" id="{47CED608-D49A-458D-8368-C8F6B02CE0F3}"/>
              </a:ext>
            </a:extLst>
          </p:cNvPr>
          <p:cNvSpPr/>
          <p:nvPr/>
        </p:nvSpPr>
        <p:spPr>
          <a:xfrm rot="16200000">
            <a:off x="9123968" y="1646343"/>
            <a:ext cx="209684" cy="49333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a:t>
            </a:r>
            <a:r>
              <a:rPr lang="en-GB" sz="800" dirty="0">
                <a:solidFill>
                  <a:schemeClr val="bg1"/>
                </a:solidFill>
                <a:latin typeface="Arial" panose="020B0604020202020204" pitchFamily="34" charset="0"/>
                <a:cs typeface="Arial" panose="020B0604020202020204" pitchFamily="34" charset="0"/>
              </a:rPr>
              <a:t> Research Data Management and Governance</a:t>
            </a:r>
          </a:p>
        </p:txBody>
      </p:sp>
      <p:sp>
        <p:nvSpPr>
          <p:cNvPr id="135" name="Rectangle 134">
            <a:extLst>
              <a:ext uri="{FF2B5EF4-FFF2-40B4-BE49-F238E27FC236}">
                <a16:creationId xmlns:a16="http://schemas.microsoft.com/office/drawing/2014/main" id="{D56F9E20-69AA-403B-A8AB-3D0D9BB06A87}"/>
              </a:ext>
            </a:extLst>
          </p:cNvPr>
          <p:cNvSpPr/>
          <p:nvPr/>
        </p:nvSpPr>
        <p:spPr>
          <a:xfrm>
            <a:off x="6770429" y="4488689"/>
            <a:ext cx="758940" cy="239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4.3.1a Socio-economic</a:t>
            </a:r>
          </a:p>
        </p:txBody>
      </p:sp>
      <p:sp>
        <p:nvSpPr>
          <p:cNvPr id="136" name="Rectangle 135">
            <a:extLst>
              <a:ext uri="{FF2B5EF4-FFF2-40B4-BE49-F238E27FC236}">
                <a16:creationId xmlns:a16="http://schemas.microsoft.com/office/drawing/2014/main" id="{04ABDB4A-FEC4-46A9-A994-6A80770F58F9}"/>
              </a:ext>
            </a:extLst>
          </p:cNvPr>
          <p:cNvSpPr/>
          <p:nvPr/>
        </p:nvSpPr>
        <p:spPr>
          <a:xfrm>
            <a:off x="7555075" y="4488689"/>
            <a:ext cx="735852" cy="227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4.3.1b Agro-ecosystem</a:t>
            </a:r>
          </a:p>
        </p:txBody>
      </p:sp>
      <p:sp>
        <p:nvSpPr>
          <p:cNvPr id="137" name="Rectangle 136">
            <a:extLst>
              <a:ext uri="{FF2B5EF4-FFF2-40B4-BE49-F238E27FC236}">
                <a16:creationId xmlns:a16="http://schemas.microsoft.com/office/drawing/2014/main" id="{9AE87075-4C79-49E8-8192-7FB6EF2D3A9F}"/>
              </a:ext>
            </a:extLst>
          </p:cNvPr>
          <p:cNvSpPr/>
          <p:nvPr/>
        </p:nvSpPr>
        <p:spPr>
          <a:xfrm>
            <a:off x="8311062" y="4488689"/>
            <a:ext cx="689354" cy="2319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4.3.1c Geospatial</a:t>
            </a:r>
          </a:p>
        </p:txBody>
      </p:sp>
      <p:sp>
        <p:nvSpPr>
          <p:cNvPr id="138" name="Rectangle 137">
            <a:extLst>
              <a:ext uri="{FF2B5EF4-FFF2-40B4-BE49-F238E27FC236}">
                <a16:creationId xmlns:a16="http://schemas.microsoft.com/office/drawing/2014/main" id="{CF8AE4AF-602D-4C55-8D39-FE73D9193EEF}"/>
              </a:ext>
            </a:extLst>
          </p:cNvPr>
          <p:cNvSpPr/>
          <p:nvPr/>
        </p:nvSpPr>
        <p:spPr>
          <a:xfrm>
            <a:off x="9028439" y="4488689"/>
            <a:ext cx="593381" cy="2160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4.3.1d Phenotypic</a:t>
            </a:r>
          </a:p>
        </p:txBody>
      </p:sp>
      <p:sp>
        <p:nvSpPr>
          <p:cNvPr id="139" name="Rectangle 138">
            <a:extLst>
              <a:ext uri="{FF2B5EF4-FFF2-40B4-BE49-F238E27FC236}">
                <a16:creationId xmlns:a16="http://schemas.microsoft.com/office/drawing/2014/main" id="{991DD467-E0D9-43DB-9A34-3B110952DBFA}"/>
              </a:ext>
            </a:extLst>
          </p:cNvPr>
          <p:cNvSpPr/>
          <p:nvPr/>
        </p:nvSpPr>
        <p:spPr>
          <a:xfrm>
            <a:off x="9660047" y="4488689"/>
            <a:ext cx="60647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4.3.1e Genotypic</a:t>
            </a:r>
          </a:p>
        </p:txBody>
      </p:sp>
      <p:sp>
        <p:nvSpPr>
          <p:cNvPr id="140" name="Rectangle 139">
            <a:extLst>
              <a:ext uri="{FF2B5EF4-FFF2-40B4-BE49-F238E27FC236}">
                <a16:creationId xmlns:a16="http://schemas.microsoft.com/office/drawing/2014/main" id="{B65224A5-A287-4BAD-9D08-1032783EFF99}"/>
              </a:ext>
            </a:extLst>
          </p:cNvPr>
          <p:cNvSpPr/>
          <p:nvPr/>
        </p:nvSpPr>
        <p:spPr>
          <a:xfrm rot="16200000">
            <a:off x="8820615" y="2199913"/>
            <a:ext cx="206964" cy="43239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4.3.1</a:t>
            </a:r>
            <a:r>
              <a:rPr lang="en-GB" sz="800" dirty="0">
                <a:solidFill>
                  <a:schemeClr val="bg1"/>
                </a:solidFill>
                <a:latin typeface="Arial" panose="020B0604020202020204" pitchFamily="34" charset="0"/>
                <a:cs typeface="Arial" panose="020B0604020202020204" pitchFamily="34" charset="0"/>
              </a:rPr>
              <a:t> Policies, processes, and standards for research data</a:t>
            </a:r>
          </a:p>
        </p:txBody>
      </p:sp>
      <p:sp>
        <p:nvSpPr>
          <p:cNvPr id="141" name="Rectangle 140">
            <a:extLst>
              <a:ext uri="{FF2B5EF4-FFF2-40B4-BE49-F238E27FC236}">
                <a16:creationId xmlns:a16="http://schemas.microsoft.com/office/drawing/2014/main" id="{DDF6D290-F21F-4078-9B74-452D5E6FB2D0}"/>
              </a:ext>
            </a:extLst>
          </p:cNvPr>
          <p:cNvSpPr/>
          <p:nvPr/>
        </p:nvSpPr>
        <p:spPr>
          <a:xfrm rot="16200000">
            <a:off x="11308647" y="4097601"/>
            <a:ext cx="217619" cy="5697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4.3.2</a:t>
            </a:r>
            <a:r>
              <a:rPr lang="en-GB" sz="800" dirty="0">
                <a:solidFill>
                  <a:schemeClr val="bg1"/>
                </a:solidFill>
                <a:latin typeface="Arial" panose="020B0604020202020204" pitchFamily="34" charset="0"/>
                <a:cs typeface="Arial" panose="020B0604020202020204" pitchFamily="34" charset="0"/>
              </a:rPr>
              <a:t> Data Ethics</a:t>
            </a:r>
          </a:p>
        </p:txBody>
      </p:sp>
      <p:sp>
        <p:nvSpPr>
          <p:cNvPr id="142" name="Rectangle 141">
            <a:extLst>
              <a:ext uri="{FF2B5EF4-FFF2-40B4-BE49-F238E27FC236}">
                <a16:creationId xmlns:a16="http://schemas.microsoft.com/office/drawing/2014/main" id="{CF473B2C-28E8-4500-93EF-71A237D955DE}"/>
              </a:ext>
            </a:extLst>
          </p:cNvPr>
          <p:cNvSpPr/>
          <p:nvPr/>
        </p:nvSpPr>
        <p:spPr>
          <a:xfrm>
            <a:off x="4431376" y="4273688"/>
            <a:ext cx="773464" cy="2214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4.2.2 Agro-ecosystem</a:t>
            </a:r>
          </a:p>
        </p:txBody>
      </p:sp>
      <p:sp>
        <p:nvSpPr>
          <p:cNvPr id="145" name="Rectangle 144">
            <a:extLst>
              <a:ext uri="{FF2B5EF4-FFF2-40B4-BE49-F238E27FC236}">
                <a16:creationId xmlns:a16="http://schemas.microsoft.com/office/drawing/2014/main" id="{CF473B2C-28E8-4500-93EF-71A237D955DE}"/>
              </a:ext>
            </a:extLst>
          </p:cNvPr>
          <p:cNvSpPr/>
          <p:nvPr/>
        </p:nvSpPr>
        <p:spPr>
          <a:xfrm>
            <a:off x="5919578" y="4278696"/>
            <a:ext cx="756522" cy="20999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4.2.4 Climate science</a:t>
            </a:r>
          </a:p>
        </p:txBody>
      </p:sp>
      <p:sp>
        <p:nvSpPr>
          <p:cNvPr id="146" name="Rectangle 145">
            <a:extLst>
              <a:ext uri="{FF2B5EF4-FFF2-40B4-BE49-F238E27FC236}">
                <a16:creationId xmlns:a16="http://schemas.microsoft.com/office/drawing/2014/main" id="{CF473B2C-28E8-4500-93EF-71A237D955DE}"/>
              </a:ext>
            </a:extLst>
          </p:cNvPr>
          <p:cNvSpPr/>
          <p:nvPr/>
        </p:nvSpPr>
        <p:spPr>
          <a:xfrm>
            <a:off x="3696037" y="4529064"/>
            <a:ext cx="692072" cy="2310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4.2.5 Agronomy</a:t>
            </a:r>
          </a:p>
        </p:txBody>
      </p:sp>
      <p:sp>
        <p:nvSpPr>
          <p:cNvPr id="147" name="Rectangle 146">
            <a:extLst>
              <a:ext uri="{FF2B5EF4-FFF2-40B4-BE49-F238E27FC236}">
                <a16:creationId xmlns:a16="http://schemas.microsoft.com/office/drawing/2014/main" id="{CF473B2C-28E8-4500-93EF-71A237D955DE}"/>
              </a:ext>
            </a:extLst>
          </p:cNvPr>
          <p:cNvSpPr/>
          <p:nvPr/>
        </p:nvSpPr>
        <p:spPr>
          <a:xfrm>
            <a:off x="4436830" y="4525027"/>
            <a:ext cx="772794" cy="2350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4.2.6 Socioeconomic</a:t>
            </a:r>
          </a:p>
        </p:txBody>
      </p:sp>
      <p:sp>
        <p:nvSpPr>
          <p:cNvPr id="148" name="Rectangle 147">
            <a:extLst>
              <a:ext uri="{FF2B5EF4-FFF2-40B4-BE49-F238E27FC236}">
                <a16:creationId xmlns:a16="http://schemas.microsoft.com/office/drawing/2014/main" id="{CF473B2C-28E8-4500-93EF-71A237D955DE}"/>
              </a:ext>
            </a:extLst>
          </p:cNvPr>
          <p:cNvSpPr/>
          <p:nvPr/>
        </p:nvSpPr>
        <p:spPr>
          <a:xfrm>
            <a:off x="5247850" y="4525027"/>
            <a:ext cx="719383" cy="2362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4.2.7 Nutrition &amp; Health</a:t>
            </a:r>
          </a:p>
        </p:txBody>
      </p:sp>
      <p:sp>
        <p:nvSpPr>
          <p:cNvPr id="149" name="Rectangle 148">
            <a:extLst>
              <a:ext uri="{FF2B5EF4-FFF2-40B4-BE49-F238E27FC236}">
                <a16:creationId xmlns:a16="http://schemas.microsoft.com/office/drawing/2014/main" id="{CF473B2C-28E8-4500-93EF-71A237D955DE}"/>
              </a:ext>
            </a:extLst>
          </p:cNvPr>
          <p:cNvSpPr/>
          <p:nvPr/>
        </p:nvSpPr>
        <p:spPr>
          <a:xfrm>
            <a:off x="6010597" y="4522871"/>
            <a:ext cx="664520" cy="2310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4.2.8 Animal science</a:t>
            </a:r>
          </a:p>
        </p:txBody>
      </p:sp>
      <p:sp>
        <p:nvSpPr>
          <p:cNvPr id="150" name="Rectangle 149">
            <a:extLst>
              <a:ext uri="{FF2B5EF4-FFF2-40B4-BE49-F238E27FC236}">
                <a16:creationId xmlns:a16="http://schemas.microsoft.com/office/drawing/2014/main" id="{991DD467-E0D9-43DB-9A34-3B110952DBFA}"/>
              </a:ext>
            </a:extLst>
          </p:cNvPr>
          <p:cNvSpPr/>
          <p:nvPr/>
        </p:nvSpPr>
        <p:spPr>
          <a:xfrm>
            <a:off x="10302434" y="4488689"/>
            <a:ext cx="783692" cy="2118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4.3.1f Nutrition &amp; Health</a:t>
            </a:r>
          </a:p>
        </p:txBody>
      </p:sp>
      <p:sp>
        <p:nvSpPr>
          <p:cNvPr id="151" name="Rectangle 150">
            <a:extLst>
              <a:ext uri="{FF2B5EF4-FFF2-40B4-BE49-F238E27FC236}">
                <a16:creationId xmlns:a16="http://schemas.microsoft.com/office/drawing/2014/main" id="{691F65E6-D50F-EB4A-8A55-C66C972E76F4}"/>
              </a:ext>
            </a:extLst>
          </p:cNvPr>
          <p:cNvSpPr/>
          <p:nvPr/>
        </p:nvSpPr>
        <p:spPr>
          <a:xfrm>
            <a:off x="441598" y="6459655"/>
            <a:ext cx="245024" cy="23651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Graphik"/>
              <a:ea typeface="+mn-ea"/>
              <a:cs typeface="+mn-cs"/>
            </a:endParaRPr>
          </a:p>
        </p:txBody>
      </p:sp>
      <p:sp>
        <p:nvSpPr>
          <p:cNvPr id="152" name="Rectangle 151">
            <a:extLst>
              <a:ext uri="{FF2B5EF4-FFF2-40B4-BE49-F238E27FC236}">
                <a16:creationId xmlns:a16="http://schemas.microsoft.com/office/drawing/2014/main" id="{5FB1EB1A-71F8-814B-91B4-749A0F73BBD2}"/>
              </a:ext>
            </a:extLst>
          </p:cNvPr>
          <p:cNvSpPr/>
          <p:nvPr/>
        </p:nvSpPr>
        <p:spPr>
          <a:xfrm>
            <a:off x="686622" y="6418651"/>
            <a:ext cx="3665986" cy="3185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u="none" strike="noStrike" kern="1200" cap="none" spc="0" normalizeH="0" baseline="0" noProof="0" dirty="0">
                <a:ln>
                  <a:noFill/>
                </a:ln>
                <a:solidFill>
                  <a:srgbClr val="000000"/>
                </a:solidFill>
                <a:effectLst/>
                <a:uLnTx/>
                <a:uFillTx/>
                <a:latin typeface="Univers Condensed Light" panose="020B0306020202040204" pitchFamily="34" charset="0"/>
              </a:rPr>
              <a:t>High: </a:t>
            </a:r>
            <a:r>
              <a:rPr lang="en-GB" sz="1000" dirty="0">
                <a:solidFill>
                  <a:srgbClr val="000000"/>
                </a:solidFill>
                <a:latin typeface="Univers Condensed Light" panose="020B0306020202040204" pitchFamily="34" charset="0"/>
              </a:rPr>
              <a:t>Digital capability </a:t>
            </a: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well developed and well-diffused </a:t>
            </a:r>
            <a:b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b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and adopted</a:t>
            </a:r>
            <a:r>
              <a:rPr kumimoji="0" lang="en-GB" sz="1000" u="none" strike="noStrike" kern="1200" cap="none" spc="0" normalizeH="0" noProof="0" dirty="0">
                <a:ln>
                  <a:noFill/>
                </a:ln>
                <a:solidFill>
                  <a:srgbClr val="000000"/>
                </a:solidFill>
                <a:effectLst/>
                <a:uLnTx/>
                <a:uFillTx/>
                <a:latin typeface="Univers Condensed Light" panose="020B0306020202040204" pitchFamily="34" charset="0"/>
              </a:rPr>
              <a:t> through the organization as a cross-cutting capability.</a:t>
            </a:r>
            <a:endPar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endParaRPr>
          </a:p>
        </p:txBody>
      </p:sp>
      <p:sp>
        <p:nvSpPr>
          <p:cNvPr id="153" name="Rectangle 152">
            <a:extLst>
              <a:ext uri="{FF2B5EF4-FFF2-40B4-BE49-F238E27FC236}">
                <a16:creationId xmlns:a16="http://schemas.microsoft.com/office/drawing/2014/main" id="{A698332F-E728-8C4B-AB9D-B0CA37DA568B}"/>
              </a:ext>
            </a:extLst>
          </p:cNvPr>
          <p:cNvSpPr/>
          <p:nvPr/>
        </p:nvSpPr>
        <p:spPr>
          <a:xfrm>
            <a:off x="4448417" y="6477891"/>
            <a:ext cx="263327" cy="25517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Graphik"/>
              <a:ea typeface="+mn-ea"/>
              <a:cs typeface="+mn-cs"/>
            </a:endParaRPr>
          </a:p>
        </p:txBody>
      </p:sp>
      <p:sp>
        <p:nvSpPr>
          <p:cNvPr id="154" name="Rectangle 153">
            <a:extLst>
              <a:ext uri="{FF2B5EF4-FFF2-40B4-BE49-F238E27FC236}">
                <a16:creationId xmlns:a16="http://schemas.microsoft.com/office/drawing/2014/main" id="{1840A92A-83DB-DD46-A960-CF1CFDB674EE}"/>
              </a:ext>
            </a:extLst>
          </p:cNvPr>
          <p:cNvSpPr/>
          <p:nvPr/>
        </p:nvSpPr>
        <p:spPr>
          <a:xfrm>
            <a:off x="4737139" y="6448468"/>
            <a:ext cx="4463934" cy="288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u="none" strike="noStrike" kern="1200" cap="none" spc="0" normalizeH="0" baseline="0" noProof="0" dirty="0">
                <a:ln>
                  <a:noFill/>
                </a:ln>
                <a:solidFill>
                  <a:srgbClr val="000000"/>
                </a:solidFill>
                <a:effectLst/>
                <a:uLnTx/>
                <a:uFillTx/>
                <a:latin typeface="Univers Condensed Light" panose="020B0306020202040204" pitchFamily="34" charset="0"/>
              </a:rPr>
              <a:t>Medium</a:t>
            </a: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a:t>
            </a:r>
            <a:r>
              <a:rPr kumimoji="0" lang="en-GB" sz="1000" u="none" strike="noStrike" kern="1200" cap="none" spc="0" normalizeH="0" noProof="0" dirty="0">
                <a:ln>
                  <a:noFill/>
                </a:ln>
                <a:solidFill>
                  <a:srgbClr val="000000"/>
                </a:solidFill>
                <a:effectLst/>
                <a:uLnTx/>
                <a:uFillTx/>
                <a:latin typeface="Univers Condensed Light" panose="020B0306020202040204" pitchFamily="34" charset="0"/>
              </a:rPr>
              <a:t> </a:t>
            </a:r>
            <a:r>
              <a:rPr lang="en-GB" sz="1000" dirty="0">
                <a:solidFill>
                  <a:srgbClr val="000000"/>
                </a:solidFill>
                <a:latin typeface="Univers Condensed Light" panose="020B0306020202040204" pitchFamily="34" charset="0"/>
              </a:rPr>
              <a:t>Digital capability</a:t>
            </a:r>
            <a:r>
              <a:rPr kumimoji="0" lang="en-GB" sz="1000" u="none" strike="noStrike" kern="1200" cap="none" spc="0" normalizeH="0" noProof="0" dirty="0">
                <a:ln>
                  <a:noFill/>
                </a:ln>
                <a:solidFill>
                  <a:srgbClr val="000000"/>
                </a:solidFill>
                <a:effectLst/>
                <a:uLnTx/>
                <a:uFillTx/>
                <a:latin typeface="Univers Condensed Light" panose="020B0306020202040204" pitchFamily="34" charset="0"/>
              </a:rPr>
              <a:t> </a:t>
            </a:r>
            <a:r>
              <a:rPr lang="en-GB" sz="1000" dirty="0">
                <a:solidFill>
                  <a:srgbClr val="000000"/>
                </a:solidFill>
                <a:latin typeface="Univers Condensed Light" panose="020B0306020202040204" pitchFamily="34" charset="0"/>
              </a:rPr>
              <a:t>developed somewhere in the organization </a:t>
            </a:r>
            <a:br>
              <a:rPr lang="en-GB" sz="1000" dirty="0">
                <a:solidFill>
                  <a:srgbClr val="000000"/>
                </a:solidFill>
                <a:latin typeface="Univers Condensed Light" panose="020B0306020202040204" pitchFamily="34" charset="0"/>
              </a:rPr>
            </a:br>
            <a:r>
              <a:rPr lang="en-GB" sz="1000" dirty="0">
                <a:solidFill>
                  <a:srgbClr val="000000"/>
                </a:solidFill>
                <a:latin typeface="Univers Condensed Light" panose="020B0306020202040204" pitchFamily="34" charset="0"/>
              </a:rPr>
              <a:t>but not yet well-diffused or widely adopted as a cross-cutting capability.</a:t>
            </a:r>
            <a:endPar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endParaRPr>
          </a:p>
        </p:txBody>
      </p:sp>
      <p:sp>
        <p:nvSpPr>
          <p:cNvPr id="155" name="Rectangle 154">
            <a:extLst>
              <a:ext uri="{FF2B5EF4-FFF2-40B4-BE49-F238E27FC236}">
                <a16:creationId xmlns:a16="http://schemas.microsoft.com/office/drawing/2014/main" id="{40E883DD-A4A1-8E4D-9EB7-A3F382180920}"/>
              </a:ext>
            </a:extLst>
          </p:cNvPr>
          <p:cNvSpPr/>
          <p:nvPr/>
        </p:nvSpPr>
        <p:spPr>
          <a:xfrm>
            <a:off x="8969242" y="6466061"/>
            <a:ext cx="262132" cy="278831"/>
          </a:xfrm>
          <a:prstGeom prst="rect">
            <a:avLst/>
          </a:prstGeom>
          <a:solidFill>
            <a:schemeClr val="accent2">
              <a:alpha val="7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56" name="Rectangle 155">
            <a:extLst>
              <a:ext uri="{FF2B5EF4-FFF2-40B4-BE49-F238E27FC236}">
                <a16:creationId xmlns:a16="http://schemas.microsoft.com/office/drawing/2014/main" id="{B647E5DA-7A27-6A45-8C75-B0A63052DE8B}"/>
              </a:ext>
            </a:extLst>
          </p:cNvPr>
          <p:cNvSpPr/>
          <p:nvPr/>
        </p:nvSpPr>
        <p:spPr>
          <a:xfrm>
            <a:off x="9261675" y="6429794"/>
            <a:ext cx="2742927" cy="3073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u="none" strike="noStrike" kern="1200" cap="none" spc="0" normalizeH="0" baseline="0" noProof="0" dirty="0">
                <a:ln>
                  <a:noFill/>
                </a:ln>
                <a:solidFill>
                  <a:srgbClr val="000000"/>
                </a:solidFill>
                <a:effectLst/>
                <a:uLnTx/>
                <a:uFillTx/>
                <a:latin typeface="Univers Condensed Light" panose="020B0306020202040204" pitchFamily="34" charset="0"/>
              </a:rPr>
              <a:t>Low</a:t>
            </a: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 </a:t>
            </a:r>
            <a:r>
              <a:rPr lang="en-GB" sz="1000" dirty="0">
                <a:solidFill>
                  <a:srgbClr val="000000"/>
                </a:solidFill>
                <a:latin typeface="Univers Condensed Light" panose="020B0306020202040204" pitchFamily="34" charset="0"/>
              </a:rPr>
              <a:t>Digital capability </a:t>
            </a: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of limited </a:t>
            </a:r>
            <a:b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b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development and diffusion across the organization.</a:t>
            </a:r>
          </a:p>
        </p:txBody>
      </p:sp>
    </p:spTree>
    <p:extLst>
      <p:ext uri="{BB962C8B-B14F-4D97-AF65-F5344CB8AC3E}">
        <p14:creationId xmlns:p14="http://schemas.microsoft.com/office/powerpoint/2010/main" val="1629192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2ECC5-B924-4054-BC04-6854FB9EC640}"/>
              </a:ext>
            </a:extLst>
          </p:cNvPr>
          <p:cNvSpPr>
            <a:spLocks noGrp="1"/>
          </p:cNvSpPr>
          <p:nvPr>
            <p:ph type="title"/>
          </p:nvPr>
        </p:nvSpPr>
        <p:spPr>
          <a:xfrm>
            <a:off x="380996" y="332797"/>
            <a:ext cx="11430000" cy="381747"/>
          </a:xfrm>
        </p:spPr>
        <p:txBody>
          <a:bodyPr>
            <a:noAutofit/>
          </a:bodyPr>
          <a:lstStyle/>
          <a:p>
            <a:pPr algn="ctr"/>
            <a:r>
              <a:rPr lang="en-US" sz="2400" b="1" dirty="0"/>
              <a:t>WHAT DIGITAL CAPABILITIES REQUIRE A </a:t>
            </a:r>
            <a:r>
              <a:rPr lang="en-US" sz="2400" b="1" dirty="0">
                <a:solidFill>
                  <a:schemeClr val="accent1"/>
                </a:solidFill>
              </a:rPr>
              <a:t>GOVERNANCE FUNCTION</a:t>
            </a:r>
            <a:r>
              <a:rPr lang="en-US" sz="2400" b="1" dirty="0"/>
              <a:t>?</a:t>
            </a:r>
            <a:endParaRPr lang="en-US" sz="2400" b="1" dirty="0">
              <a:solidFill>
                <a:schemeClr val="accent1"/>
              </a:solidFill>
            </a:endParaRPr>
          </a:p>
        </p:txBody>
      </p:sp>
      <p:grpSp>
        <p:nvGrpSpPr>
          <p:cNvPr id="5" name="Group 4">
            <a:extLst>
              <a:ext uri="{FF2B5EF4-FFF2-40B4-BE49-F238E27FC236}">
                <a16:creationId xmlns:a16="http://schemas.microsoft.com/office/drawing/2014/main" id="{8E83F65A-6DAC-B34A-A9D2-5388F7EA5EB1}"/>
              </a:ext>
            </a:extLst>
          </p:cNvPr>
          <p:cNvGrpSpPr/>
          <p:nvPr/>
        </p:nvGrpSpPr>
        <p:grpSpPr>
          <a:xfrm>
            <a:off x="380996" y="3025701"/>
            <a:ext cx="11430001" cy="836443"/>
            <a:chOff x="380996" y="3025704"/>
            <a:chExt cx="11430001" cy="836443"/>
          </a:xfrm>
        </p:grpSpPr>
        <p:sp>
          <p:nvSpPr>
            <p:cNvPr id="61" name="Rectangle 60">
              <a:extLst>
                <a:ext uri="{FF2B5EF4-FFF2-40B4-BE49-F238E27FC236}">
                  <a16:creationId xmlns:a16="http://schemas.microsoft.com/office/drawing/2014/main" id="{9972C615-F5A8-441B-B282-F5D8DE58041A}"/>
                </a:ext>
              </a:extLst>
            </p:cNvPr>
            <p:cNvSpPr/>
            <p:nvPr/>
          </p:nvSpPr>
          <p:spPr>
            <a:xfrm>
              <a:off x="380996" y="3025704"/>
              <a:ext cx="11430001" cy="836443"/>
            </a:xfrm>
            <a:prstGeom prst="rect">
              <a:avLst/>
            </a:prstGeom>
            <a:solidFill>
              <a:schemeClr val="bg2">
                <a:alpha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3. Organizational </a:t>
              </a:r>
            </a:p>
            <a:p>
              <a:r>
                <a:rPr lang="en-US" sz="1000" b="1" dirty="0">
                  <a:solidFill>
                    <a:schemeClr val="tx1"/>
                  </a:solidFill>
                  <a:latin typeface="Arial" panose="020B0604020202020204" pitchFamily="34" charset="0"/>
                  <a:cs typeface="Arial" panose="020B0604020202020204" pitchFamily="34" charset="0"/>
                </a:rPr>
                <a:t>Data &amp; Analytics</a:t>
              </a:r>
            </a:p>
          </p:txBody>
        </p:sp>
        <p:sp>
          <p:nvSpPr>
            <p:cNvPr id="328" name="Rectangle 327">
              <a:extLst>
                <a:ext uri="{FF2B5EF4-FFF2-40B4-BE49-F238E27FC236}">
                  <a16:creationId xmlns:a16="http://schemas.microsoft.com/office/drawing/2014/main" id="{8C86AB71-CE66-4F46-A8BB-A50B87D8C628}"/>
                </a:ext>
              </a:extLst>
            </p:cNvPr>
            <p:cNvSpPr/>
            <p:nvPr/>
          </p:nvSpPr>
          <p:spPr>
            <a:xfrm>
              <a:off x="2719280" y="3305358"/>
              <a:ext cx="911769"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3.1.2 Data driven organization</a:t>
              </a:r>
            </a:p>
          </p:txBody>
        </p:sp>
        <p:sp>
          <p:nvSpPr>
            <p:cNvPr id="331" name="Rectangle 330">
              <a:extLst>
                <a:ext uri="{FF2B5EF4-FFF2-40B4-BE49-F238E27FC236}">
                  <a16:creationId xmlns:a16="http://schemas.microsoft.com/office/drawing/2014/main" id="{5019308F-0CF3-4F1B-B6EA-C9E5C508E5D8}"/>
                </a:ext>
              </a:extLst>
            </p:cNvPr>
            <p:cNvSpPr/>
            <p:nvPr/>
          </p:nvSpPr>
          <p:spPr>
            <a:xfrm rot="16200000">
              <a:off x="2602549" y="2247824"/>
              <a:ext cx="216000" cy="1841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3.1</a:t>
              </a:r>
              <a:r>
                <a:rPr lang="en-GB" sz="800" dirty="0">
                  <a:solidFill>
                    <a:schemeClr val="bg1"/>
                  </a:solidFill>
                  <a:latin typeface="Arial" panose="020B0604020202020204" pitchFamily="34" charset="0"/>
                  <a:cs typeface="Arial" panose="020B0604020202020204" pitchFamily="34" charset="0"/>
                </a:rPr>
                <a:t> Enterprise Data Usage</a:t>
              </a:r>
            </a:p>
          </p:txBody>
        </p:sp>
        <p:sp>
          <p:nvSpPr>
            <p:cNvPr id="340" name="Rectangle 339">
              <a:extLst>
                <a:ext uri="{FF2B5EF4-FFF2-40B4-BE49-F238E27FC236}">
                  <a16:creationId xmlns:a16="http://schemas.microsoft.com/office/drawing/2014/main" id="{5D823D22-4837-4B4E-969D-CA60092D9076}"/>
                </a:ext>
              </a:extLst>
            </p:cNvPr>
            <p:cNvSpPr/>
            <p:nvPr/>
          </p:nvSpPr>
          <p:spPr>
            <a:xfrm>
              <a:off x="1785497" y="3305358"/>
              <a:ext cx="911769"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3.1.1 Data driven business model</a:t>
              </a:r>
            </a:p>
          </p:txBody>
        </p:sp>
        <p:sp>
          <p:nvSpPr>
            <p:cNvPr id="330" name="Rectangle 329">
              <a:extLst>
                <a:ext uri="{FF2B5EF4-FFF2-40B4-BE49-F238E27FC236}">
                  <a16:creationId xmlns:a16="http://schemas.microsoft.com/office/drawing/2014/main" id="{F3911DC5-04CA-417A-97AA-D88B0F2CEEE5}"/>
                </a:ext>
              </a:extLst>
            </p:cNvPr>
            <p:cNvSpPr/>
            <p:nvPr/>
          </p:nvSpPr>
          <p:spPr>
            <a:xfrm rot="16200000">
              <a:off x="4549905" y="2259029"/>
              <a:ext cx="221817" cy="182440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3.2</a:t>
              </a:r>
              <a:r>
                <a:rPr lang="en-GB" sz="800" dirty="0">
                  <a:solidFill>
                    <a:schemeClr val="bg1"/>
                  </a:solidFill>
                  <a:latin typeface="Arial" panose="020B0604020202020204" pitchFamily="34" charset="0"/>
                  <a:cs typeface="Arial" panose="020B0604020202020204" pitchFamily="34" charset="0"/>
                </a:rPr>
                <a:t> Enterprise Data Management and Governance</a:t>
              </a:r>
            </a:p>
          </p:txBody>
        </p:sp>
        <p:sp>
          <p:nvSpPr>
            <p:cNvPr id="342" name="Rectangle 341">
              <a:extLst>
                <a:ext uri="{FF2B5EF4-FFF2-40B4-BE49-F238E27FC236}">
                  <a16:creationId xmlns:a16="http://schemas.microsoft.com/office/drawing/2014/main" id="{B915A90B-410A-441F-92EF-32B6478D5B2C}"/>
                </a:ext>
              </a:extLst>
            </p:cNvPr>
            <p:cNvSpPr/>
            <p:nvPr/>
          </p:nvSpPr>
          <p:spPr>
            <a:xfrm>
              <a:off x="3750809" y="3305358"/>
              <a:ext cx="962855"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3.2.1 Data strategy and governance</a:t>
              </a:r>
            </a:p>
          </p:txBody>
        </p:sp>
        <p:sp>
          <p:nvSpPr>
            <p:cNvPr id="343" name="Rectangle 342">
              <a:extLst>
                <a:ext uri="{FF2B5EF4-FFF2-40B4-BE49-F238E27FC236}">
                  <a16:creationId xmlns:a16="http://schemas.microsoft.com/office/drawing/2014/main" id="{08DCD0BC-4212-4A12-9DC0-6EC5DC0E7E23}"/>
                </a:ext>
              </a:extLst>
            </p:cNvPr>
            <p:cNvSpPr/>
            <p:nvPr/>
          </p:nvSpPr>
          <p:spPr>
            <a:xfrm>
              <a:off x="4751646" y="3305358"/>
              <a:ext cx="810489" cy="2211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3.2.2 Metadata management</a:t>
              </a:r>
            </a:p>
          </p:txBody>
        </p:sp>
        <p:sp>
          <p:nvSpPr>
            <p:cNvPr id="344" name="Rectangle 343">
              <a:extLst>
                <a:ext uri="{FF2B5EF4-FFF2-40B4-BE49-F238E27FC236}">
                  <a16:creationId xmlns:a16="http://schemas.microsoft.com/office/drawing/2014/main" id="{3DA32289-03A9-4935-9F43-7CFDE49DA072}"/>
                </a:ext>
              </a:extLst>
            </p:cNvPr>
            <p:cNvSpPr/>
            <p:nvPr/>
          </p:nvSpPr>
          <p:spPr>
            <a:xfrm>
              <a:off x="3748611" y="3542620"/>
              <a:ext cx="962855" cy="1867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3.2.3 Data quality</a:t>
              </a:r>
            </a:p>
          </p:txBody>
        </p:sp>
        <p:sp>
          <p:nvSpPr>
            <p:cNvPr id="332" name="Rectangle 331">
              <a:extLst>
                <a:ext uri="{FF2B5EF4-FFF2-40B4-BE49-F238E27FC236}">
                  <a16:creationId xmlns:a16="http://schemas.microsoft.com/office/drawing/2014/main" id="{5AE0470C-F3D6-4BAF-99EA-B36A692BCBA0}"/>
                </a:ext>
              </a:extLst>
            </p:cNvPr>
            <p:cNvSpPr/>
            <p:nvPr/>
          </p:nvSpPr>
          <p:spPr>
            <a:xfrm rot="16200000">
              <a:off x="8474392" y="2011257"/>
              <a:ext cx="215880" cy="23140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3.4</a:t>
              </a:r>
              <a:r>
                <a:rPr lang="en-GB" sz="800" dirty="0">
                  <a:solidFill>
                    <a:schemeClr val="bg1"/>
                  </a:solidFill>
                  <a:latin typeface="Arial" panose="020B0604020202020204" pitchFamily="34" charset="0"/>
                  <a:cs typeface="Arial" panose="020B0604020202020204" pitchFamily="34" charset="0"/>
                </a:rPr>
                <a:t> Enterprise Data Foundation</a:t>
              </a:r>
            </a:p>
          </p:txBody>
        </p:sp>
        <p:sp>
          <p:nvSpPr>
            <p:cNvPr id="348" name="Rectangle 347">
              <a:extLst>
                <a:ext uri="{FF2B5EF4-FFF2-40B4-BE49-F238E27FC236}">
                  <a16:creationId xmlns:a16="http://schemas.microsoft.com/office/drawing/2014/main" id="{0308DC11-EAD8-4E2B-B09B-546E31BDDCD3}"/>
                </a:ext>
              </a:extLst>
            </p:cNvPr>
            <p:cNvSpPr/>
            <p:nvPr/>
          </p:nvSpPr>
          <p:spPr>
            <a:xfrm>
              <a:off x="7425325" y="3311329"/>
              <a:ext cx="1100226" cy="2151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3.4.1 Data platform</a:t>
              </a:r>
            </a:p>
          </p:txBody>
        </p:sp>
        <p:sp>
          <p:nvSpPr>
            <p:cNvPr id="349" name="Rectangle 348">
              <a:extLst>
                <a:ext uri="{FF2B5EF4-FFF2-40B4-BE49-F238E27FC236}">
                  <a16:creationId xmlns:a16="http://schemas.microsoft.com/office/drawing/2014/main" id="{6716D9BE-5090-4072-8733-695A4F4A7762}"/>
                </a:ext>
              </a:extLst>
            </p:cNvPr>
            <p:cNvSpPr/>
            <p:nvPr/>
          </p:nvSpPr>
          <p:spPr>
            <a:xfrm>
              <a:off x="8571621" y="3319278"/>
              <a:ext cx="1161271" cy="2229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3.4.2 Data architecture</a:t>
              </a:r>
            </a:p>
          </p:txBody>
        </p:sp>
        <p:sp>
          <p:nvSpPr>
            <p:cNvPr id="329" name="Rectangle 328">
              <a:extLst>
                <a:ext uri="{FF2B5EF4-FFF2-40B4-BE49-F238E27FC236}">
                  <a16:creationId xmlns:a16="http://schemas.microsoft.com/office/drawing/2014/main" id="{1CD9CECA-13FE-4270-9194-3B8101089A40}"/>
                </a:ext>
              </a:extLst>
            </p:cNvPr>
            <p:cNvSpPr/>
            <p:nvPr/>
          </p:nvSpPr>
          <p:spPr>
            <a:xfrm rot="16200000">
              <a:off x="6379761" y="2280681"/>
              <a:ext cx="221819" cy="1781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3.3</a:t>
              </a:r>
              <a:r>
                <a:rPr lang="en-GB" sz="800" dirty="0">
                  <a:solidFill>
                    <a:schemeClr val="bg1"/>
                  </a:solidFill>
                  <a:latin typeface="Arial" panose="020B0604020202020204" pitchFamily="34" charset="0"/>
                  <a:cs typeface="Arial" panose="020B0604020202020204" pitchFamily="34" charset="0"/>
                </a:rPr>
                <a:t> Enterprise Data Insights and Analytics</a:t>
              </a:r>
            </a:p>
          </p:txBody>
        </p:sp>
        <p:sp>
          <p:nvSpPr>
            <p:cNvPr id="345" name="Rectangle 344">
              <a:extLst>
                <a:ext uri="{FF2B5EF4-FFF2-40B4-BE49-F238E27FC236}">
                  <a16:creationId xmlns:a16="http://schemas.microsoft.com/office/drawing/2014/main" id="{67B9CADC-1F21-4C00-B699-74BECF2C6787}"/>
                </a:ext>
              </a:extLst>
            </p:cNvPr>
            <p:cNvSpPr/>
            <p:nvPr/>
          </p:nvSpPr>
          <p:spPr>
            <a:xfrm>
              <a:off x="5600119" y="3305358"/>
              <a:ext cx="763157"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3.3.1 Analytics strategy</a:t>
              </a:r>
            </a:p>
          </p:txBody>
        </p:sp>
        <p:sp>
          <p:nvSpPr>
            <p:cNvPr id="346" name="Rectangle 345">
              <a:extLst>
                <a:ext uri="{FF2B5EF4-FFF2-40B4-BE49-F238E27FC236}">
                  <a16:creationId xmlns:a16="http://schemas.microsoft.com/office/drawing/2014/main" id="{0D1BFE91-B236-42D0-9357-7F6821F4D60C}"/>
                </a:ext>
              </a:extLst>
            </p:cNvPr>
            <p:cNvSpPr/>
            <p:nvPr/>
          </p:nvSpPr>
          <p:spPr>
            <a:xfrm>
              <a:off x="6401259" y="3305358"/>
              <a:ext cx="971454" cy="2302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3.3.2 Analytics and visualization</a:t>
              </a:r>
            </a:p>
          </p:txBody>
        </p:sp>
        <p:sp>
          <p:nvSpPr>
            <p:cNvPr id="350" name="Rectangle 349">
              <a:extLst>
                <a:ext uri="{FF2B5EF4-FFF2-40B4-BE49-F238E27FC236}">
                  <a16:creationId xmlns:a16="http://schemas.microsoft.com/office/drawing/2014/main" id="{5C53F0A4-55F9-4E27-9759-FF5A5880F395}"/>
                </a:ext>
              </a:extLst>
            </p:cNvPr>
            <p:cNvSpPr/>
            <p:nvPr/>
          </p:nvSpPr>
          <p:spPr>
            <a:xfrm>
              <a:off x="6396299" y="3554041"/>
              <a:ext cx="981374" cy="2372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3.3.3 Performance monitoring</a:t>
              </a:r>
            </a:p>
          </p:txBody>
        </p:sp>
      </p:grpSp>
      <p:grpSp>
        <p:nvGrpSpPr>
          <p:cNvPr id="8" name="Group 7">
            <a:extLst>
              <a:ext uri="{FF2B5EF4-FFF2-40B4-BE49-F238E27FC236}">
                <a16:creationId xmlns:a16="http://schemas.microsoft.com/office/drawing/2014/main" id="{FA6C8DCA-8C43-5449-9E45-D0E18E160249}"/>
              </a:ext>
            </a:extLst>
          </p:cNvPr>
          <p:cNvGrpSpPr/>
          <p:nvPr/>
        </p:nvGrpSpPr>
        <p:grpSpPr>
          <a:xfrm>
            <a:off x="380996" y="5591401"/>
            <a:ext cx="11430000" cy="796688"/>
            <a:chOff x="380996" y="5534248"/>
            <a:chExt cx="11430000" cy="796688"/>
          </a:xfrm>
        </p:grpSpPr>
        <p:sp>
          <p:nvSpPr>
            <p:cNvPr id="16" name="Rectangle 15">
              <a:extLst>
                <a:ext uri="{FF2B5EF4-FFF2-40B4-BE49-F238E27FC236}">
                  <a16:creationId xmlns:a16="http://schemas.microsoft.com/office/drawing/2014/main" id="{1F403D6F-7C43-4A1F-8264-E699B0EA501A}"/>
                </a:ext>
              </a:extLst>
            </p:cNvPr>
            <p:cNvSpPr/>
            <p:nvPr/>
          </p:nvSpPr>
          <p:spPr>
            <a:xfrm>
              <a:off x="380996" y="5534248"/>
              <a:ext cx="11430000" cy="796688"/>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6. Digital Research</a:t>
              </a:r>
            </a:p>
            <a:p>
              <a:pPr>
                <a:lnSpc>
                  <a:spcPct val="85000"/>
                </a:lnSpc>
              </a:pPr>
              <a:r>
                <a:rPr lang="en-US" sz="1000" b="1" dirty="0">
                  <a:solidFill>
                    <a:schemeClr val="tx1"/>
                  </a:solidFill>
                  <a:latin typeface="Arial" panose="020B0604020202020204" pitchFamily="34" charset="0"/>
                  <a:cs typeface="Arial" panose="020B0604020202020204" pitchFamily="34" charset="0"/>
                </a:rPr>
                <a:t>for Development</a:t>
              </a:r>
            </a:p>
          </p:txBody>
        </p:sp>
        <p:sp>
          <p:nvSpPr>
            <p:cNvPr id="267" name="Rectangle 266">
              <a:extLst>
                <a:ext uri="{FF2B5EF4-FFF2-40B4-BE49-F238E27FC236}">
                  <a16:creationId xmlns:a16="http://schemas.microsoft.com/office/drawing/2014/main" id="{5A6A56A1-8D8F-43FD-94F1-B3C1B0F42F7A}"/>
                </a:ext>
              </a:extLst>
            </p:cNvPr>
            <p:cNvSpPr/>
            <p:nvPr/>
          </p:nvSpPr>
          <p:spPr>
            <a:xfrm rot="16200000">
              <a:off x="9322793" y="4865971"/>
              <a:ext cx="216000" cy="16073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 Digital Technologies and Innovation</a:t>
              </a:r>
              <a:endParaRPr lang="en-GB" sz="800" dirty="0">
                <a:solidFill>
                  <a:schemeClr val="bg1"/>
                </a:solidFill>
                <a:latin typeface="Arial" panose="020B0604020202020204" pitchFamily="34" charset="0"/>
                <a:cs typeface="Arial" panose="020B0604020202020204" pitchFamily="34" charset="0"/>
              </a:endParaRPr>
            </a:p>
          </p:txBody>
        </p:sp>
        <p:sp>
          <p:nvSpPr>
            <p:cNvPr id="382" name="Rectangle 381">
              <a:extLst>
                <a:ext uri="{FF2B5EF4-FFF2-40B4-BE49-F238E27FC236}">
                  <a16:creationId xmlns:a16="http://schemas.microsoft.com/office/drawing/2014/main" id="{66963051-402B-4567-AC4E-4DE7F5DF8957}"/>
                </a:ext>
              </a:extLst>
            </p:cNvPr>
            <p:cNvSpPr/>
            <p:nvPr/>
          </p:nvSpPr>
          <p:spPr>
            <a:xfrm rot="16200000">
              <a:off x="9323135" y="5130124"/>
              <a:ext cx="216000" cy="16080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6.5.1</a:t>
              </a:r>
              <a:r>
                <a:rPr lang="en-GB" sz="800" dirty="0">
                  <a:solidFill>
                    <a:schemeClr val="bg1"/>
                  </a:solidFill>
                  <a:latin typeface="Arial" panose="020B0604020202020204" pitchFamily="34" charset="0"/>
                  <a:cs typeface="Arial" panose="020B0604020202020204" pitchFamily="34" charset="0"/>
                </a:rPr>
                <a:t> Fostering and stage-gating innovations</a:t>
              </a:r>
            </a:p>
          </p:txBody>
        </p:sp>
        <p:sp>
          <p:nvSpPr>
            <p:cNvPr id="383" name="Rectangle 382">
              <a:extLst>
                <a:ext uri="{FF2B5EF4-FFF2-40B4-BE49-F238E27FC236}">
                  <a16:creationId xmlns:a16="http://schemas.microsoft.com/office/drawing/2014/main" id="{7FE50A2E-18D9-4D22-A40D-B84B9C01EF09}"/>
                </a:ext>
              </a:extLst>
            </p:cNvPr>
            <p:cNvSpPr/>
            <p:nvPr/>
          </p:nvSpPr>
          <p:spPr>
            <a:xfrm rot="16200000">
              <a:off x="9331298" y="5369456"/>
              <a:ext cx="216000" cy="160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6.5.2</a:t>
              </a:r>
              <a:r>
                <a:rPr lang="en-GB" sz="800" dirty="0">
                  <a:solidFill>
                    <a:schemeClr val="bg1"/>
                  </a:solidFill>
                  <a:latin typeface="Arial" panose="020B0604020202020204" pitchFamily="34" charset="0"/>
                  <a:cs typeface="Arial" panose="020B0604020202020204" pitchFamily="34" charset="0"/>
                </a:rPr>
                <a:t> Innovation process and strategy</a:t>
              </a:r>
            </a:p>
          </p:txBody>
        </p:sp>
        <p:sp>
          <p:nvSpPr>
            <p:cNvPr id="304" name="Rectangle 303">
              <a:extLst>
                <a:ext uri="{FF2B5EF4-FFF2-40B4-BE49-F238E27FC236}">
                  <a16:creationId xmlns:a16="http://schemas.microsoft.com/office/drawing/2014/main" id="{6FF7F7F2-A648-412E-87B6-903E4A99FA6A}"/>
                </a:ext>
              </a:extLst>
            </p:cNvPr>
            <p:cNvSpPr/>
            <p:nvPr/>
          </p:nvSpPr>
          <p:spPr>
            <a:xfrm rot="16200000">
              <a:off x="2371617" y="4975542"/>
              <a:ext cx="216000" cy="13882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a:t>
              </a:r>
              <a:r>
                <a:rPr lang="en-GB" sz="800" dirty="0">
                  <a:solidFill>
                    <a:schemeClr val="bg1"/>
                  </a:solidFill>
                  <a:latin typeface="Arial" panose="020B0604020202020204" pitchFamily="34" charset="0"/>
                  <a:cs typeface="Arial" panose="020B0604020202020204" pitchFamily="34" charset="0"/>
                </a:rPr>
                <a:t> Data Mobilization and Responsible Data Exchange</a:t>
              </a:r>
            </a:p>
          </p:txBody>
        </p:sp>
        <p:sp>
          <p:nvSpPr>
            <p:cNvPr id="387" name="Rectangle 386">
              <a:extLst>
                <a:ext uri="{FF2B5EF4-FFF2-40B4-BE49-F238E27FC236}">
                  <a16:creationId xmlns:a16="http://schemas.microsoft.com/office/drawing/2014/main" id="{67EA483C-1727-46E3-9B17-00AD74B2AF01}"/>
                </a:ext>
              </a:extLst>
            </p:cNvPr>
            <p:cNvSpPr/>
            <p:nvPr/>
          </p:nvSpPr>
          <p:spPr>
            <a:xfrm rot="16200000">
              <a:off x="2371614" y="5221751"/>
              <a:ext cx="216000" cy="1388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6.1.1</a:t>
              </a:r>
              <a:r>
                <a:rPr lang="en-GB" sz="800" dirty="0">
                  <a:solidFill>
                    <a:schemeClr val="bg1"/>
                  </a:solidFill>
                  <a:latin typeface="Arial" panose="020B0604020202020204" pitchFamily="34" charset="0"/>
                  <a:cs typeface="Arial" panose="020B0604020202020204" pitchFamily="34" charset="0"/>
                </a:rPr>
                <a:t> Public data sharing for research and impact</a:t>
              </a:r>
            </a:p>
          </p:txBody>
        </p:sp>
        <p:sp>
          <p:nvSpPr>
            <p:cNvPr id="371" name="Rectangle 370">
              <a:extLst>
                <a:ext uri="{FF2B5EF4-FFF2-40B4-BE49-F238E27FC236}">
                  <a16:creationId xmlns:a16="http://schemas.microsoft.com/office/drawing/2014/main" id="{47F1E9E2-74FB-4621-AB55-71CF007E3B29}"/>
                </a:ext>
              </a:extLst>
            </p:cNvPr>
            <p:cNvSpPr/>
            <p:nvPr/>
          </p:nvSpPr>
          <p:spPr>
            <a:xfrm rot="16200000">
              <a:off x="3926792" y="4932963"/>
              <a:ext cx="227380" cy="1484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a:t>
              </a:r>
              <a:r>
                <a:rPr lang="en-GB" sz="800" dirty="0">
                  <a:solidFill>
                    <a:schemeClr val="bg1"/>
                  </a:solidFill>
                  <a:latin typeface="Arial" panose="020B0604020202020204" pitchFamily="34" charset="0"/>
                  <a:cs typeface="Arial" panose="020B0604020202020204" pitchFamily="34" charset="0"/>
                </a:rPr>
                <a:t> Responsible AI</a:t>
              </a:r>
            </a:p>
          </p:txBody>
        </p:sp>
        <p:sp>
          <p:nvSpPr>
            <p:cNvPr id="388" name="Rectangle 387">
              <a:extLst>
                <a:ext uri="{FF2B5EF4-FFF2-40B4-BE49-F238E27FC236}">
                  <a16:creationId xmlns:a16="http://schemas.microsoft.com/office/drawing/2014/main" id="{2BBB2C05-BA19-4631-A7C5-655EF9FFED69}"/>
                </a:ext>
              </a:extLst>
            </p:cNvPr>
            <p:cNvSpPr/>
            <p:nvPr/>
          </p:nvSpPr>
          <p:spPr>
            <a:xfrm rot="16200000">
              <a:off x="3934579" y="5171390"/>
              <a:ext cx="211808" cy="14847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6.2.1</a:t>
              </a:r>
              <a:r>
                <a:rPr lang="en-GB" sz="800" dirty="0">
                  <a:solidFill>
                    <a:schemeClr val="bg1"/>
                  </a:solidFill>
                  <a:latin typeface="Arial" panose="020B0604020202020204" pitchFamily="34" charset="0"/>
                  <a:cs typeface="Arial" panose="020B0604020202020204" pitchFamily="34" charset="0"/>
                </a:rPr>
                <a:t> Analytics for the SDGs</a:t>
              </a:r>
            </a:p>
          </p:txBody>
        </p:sp>
        <p:sp>
          <p:nvSpPr>
            <p:cNvPr id="389" name="Rectangle 388">
              <a:extLst>
                <a:ext uri="{FF2B5EF4-FFF2-40B4-BE49-F238E27FC236}">
                  <a16:creationId xmlns:a16="http://schemas.microsoft.com/office/drawing/2014/main" id="{E00F1E19-F76B-4509-B8DE-F6F01D7C9A85}"/>
                </a:ext>
              </a:extLst>
            </p:cNvPr>
            <p:cNvSpPr/>
            <p:nvPr/>
          </p:nvSpPr>
          <p:spPr>
            <a:xfrm rot="16200000">
              <a:off x="3925658" y="5426298"/>
              <a:ext cx="229646" cy="14847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6.2.2 AI Policy and ethics</a:t>
              </a:r>
              <a:endParaRPr lang="en-GB" sz="800" dirty="0">
                <a:solidFill>
                  <a:schemeClr val="bg1"/>
                </a:solidFill>
                <a:latin typeface="Arial" panose="020B0604020202020204" pitchFamily="34" charset="0"/>
                <a:cs typeface="Arial" panose="020B0604020202020204" pitchFamily="34" charset="0"/>
              </a:endParaRPr>
            </a:p>
          </p:txBody>
        </p:sp>
        <p:sp>
          <p:nvSpPr>
            <p:cNvPr id="393" name="Rectangle 392">
              <a:extLst>
                <a:ext uri="{FF2B5EF4-FFF2-40B4-BE49-F238E27FC236}">
                  <a16:creationId xmlns:a16="http://schemas.microsoft.com/office/drawing/2014/main" id="{0AC36D36-51EC-4910-820A-8B2D895EAAE1}"/>
                </a:ext>
              </a:extLst>
            </p:cNvPr>
            <p:cNvSpPr/>
            <p:nvPr/>
          </p:nvSpPr>
          <p:spPr>
            <a:xfrm rot="16200000">
              <a:off x="5794760" y="4642461"/>
              <a:ext cx="222890" cy="20612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a:t>
              </a:r>
              <a:r>
                <a:rPr lang="en-GB" sz="800" dirty="0">
                  <a:solidFill>
                    <a:schemeClr val="bg1"/>
                  </a:solidFill>
                  <a:latin typeface="Arial" panose="020B0604020202020204" pitchFamily="34" charset="0"/>
                  <a:cs typeface="Arial" panose="020B0604020202020204" pitchFamily="34" charset="0"/>
                </a:rPr>
                <a:t> Bundled Digital Services</a:t>
              </a:r>
            </a:p>
          </p:txBody>
        </p:sp>
        <p:sp>
          <p:nvSpPr>
            <p:cNvPr id="394" name="Rectangle 393">
              <a:extLst>
                <a:ext uri="{FF2B5EF4-FFF2-40B4-BE49-F238E27FC236}">
                  <a16:creationId xmlns:a16="http://schemas.microsoft.com/office/drawing/2014/main" id="{1EF279EF-5E98-4619-AB07-8D9F932A6596}"/>
                </a:ext>
              </a:extLst>
            </p:cNvPr>
            <p:cNvSpPr/>
            <p:nvPr/>
          </p:nvSpPr>
          <p:spPr>
            <a:xfrm rot="16200000">
              <a:off x="5241090" y="5442341"/>
              <a:ext cx="211808" cy="9428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6.3.1 Human centered design</a:t>
              </a:r>
              <a:endParaRPr lang="en-GB" sz="800" dirty="0">
                <a:solidFill>
                  <a:schemeClr val="bg1"/>
                </a:solidFill>
                <a:latin typeface="Arial" panose="020B0604020202020204" pitchFamily="34" charset="0"/>
                <a:cs typeface="Arial" panose="020B0604020202020204" pitchFamily="34" charset="0"/>
              </a:endParaRPr>
            </a:p>
          </p:txBody>
        </p:sp>
        <p:sp>
          <p:nvSpPr>
            <p:cNvPr id="395" name="Rectangle 394">
              <a:extLst>
                <a:ext uri="{FF2B5EF4-FFF2-40B4-BE49-F238E27FC236}">
                  <a16:creationId xmlns:a16="http://schemas.microsoft.com/office/drawing/2014/main" id="{0C1C47B2-452F-425C-AEAE-20329BFFAFD0}"/>
                </a:ext>
              </a:extLst>
            </p:cNvPr>
            <p:cNvSpPr/>
            <p:nvPr/>
          </p:nvSpPr>
          <p:spPr>
            <a:xfrm rot="16200000">
              <a:off x="6291850" y="5378874"/>
              <a:ext cx="216000" cy="10739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6.3.3 Evidence and meta-analysis</a:t>
              </a:r>
              <a:endParaRPr lang="en-GB" sz="800" dirty="0">
                <a:solidFill>
                  <a:schemeClr val="bg1"/>
                </a:solidFill>
                <a:latin typeface="Arial" panose="020B0604020202020204" pitchFamily="34" charset="0"/>
                <a:cs typeface="Arial" panose="020B0604020202020204" pitchFamily="34" charset="0"/>
              </a:endParaRPr>
            </a:p>
          </p:txBody>
        </p:sp>
        <p:sp>
          <p:nvSpPr>
            <p:cNvPr id="396" name="Rectangle 395">
              <a:extLst>
                <a:ext uri="{FF2B5EF4-FFF2-40B4-BE49-F238E27FC236}">
                  <a16:creationId xmlns:a16="http://schemas.microsoft.com/office/drawing/2014/main" id="{A186BF10-8C4D-45CE-8A3E-B5A082002A2A}"/>
                </a:ext>
              </a:extLst>
            </p:cNvPr>
            <p:cNvSpPr/>
            <p:nvPr/>
          </p:nvSpPr>
          <p:spPr>
            <a:xfrm rot="16200000">
              <a:off x="5224612" y="5699485"/>
              <a:ext cx="254130" cy="9334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6.3.2 Digital extension/advisory</a:t>
              </a:r>
              <a:endParaRPr lang="en-GB" sz="800" dirty="0">
                <a:solidFill>
                  <a:schemeClr val="bg1"/>
                </a:solidFill>
                <a:latin typeface="Arial" panose="020B0604020202020204" pitchFamily="34" charset="0"/>
                <a:cs typeface="Arial" panose="020B0604020202020204" pitchFamily="34" charset="0"/>
              </a:endParaRPr>
            </a:p>
          </p:txBody>
        </p:sp>
        <p:sp>
          <p:nvSpPr>
            <p:cNvPr id="397" name="Rectangle 396">
              <a:extLst>
                <a:ext uri="{FF2B5EF4-FFF2-40B4-BE49-F238E27FC236}">
                  <a16:creationId xmlns:a16="http://schemas.microsoft.com/office/drawing/2014/main" id="{F2B9C374-6A49-4228-8EBC-A863D271F05E}"/>
                </a:ext>
              </a:extLst>
            </p:cNvPr>
            <p:cNvSpPr/>
            <p:nvPr/>
          </p:nvSpPr>
          <p:spPr>
            <a:xfrm rot="16200000">
              <a:off x="6291850" y="5621304"/>
              <a:ext cx="216000" cy="10739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6.3.4 Digital financial services</a:t>
              </a:r>
              <a:endParaRPr lang="en-GB" sz="800" dirty="0">
                <a:solidFill>
                  <a:schemeClr val="bg1"/>
                </a:solidFill>
                <a:latin typeface="Arial" panose="020B0604020202020204" pitchFamily="34" charset="0"/>
                <a:cs typeface="Arial" panose="020B0604020202020204" pitchFamily="34" charset="0"/>
              </a:endParaRPr>
            </a:p>
          </p:txBody>
        </p:sp>
        <p:sp>
          <p:nvSpPr>
            <p:cNvPr id="306" name="Rectangle 305">
              <a:extLst>
                <a:ext uri="{FF2B5EF4-FFF2-40B4-BE49-F238E27FC236}">
                  <a16:creationId xmlns:a16="http://schemas.microsoft.com/office/drawing/2014/main" id="{26FFE7C7-BA5B-43D8-8DE7-AF62DBD0B5B4}"/>
                </a:ext>
              </a:extLst>
            </p:cNvPr>
            <p:cNvSpPr/>
            <p:nvPr/>
          </p:nvSpPr>
          <p:spPr>
            <a:xfrm rot="16200000">
              <a:off x="7680494" y="4942378"/>
              <a:ext cx="246207" cy="14847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a:t>
              </a:r>
              <a:r>
                <a:rPr lang="en-GB" sz="800" dirty="0">
                  <a:solidFill>
                    <a:schemeClr val="bg1"/>
                  </a:solidFill>
                  <a:latin typeface="Arial" panose="020B0604020202020204" pitchFamily="34" charset="0"/>
                  <a:cs typeface="Arial" panose="020B0604020202020204" pitchFamily="34" charset="0"/>
                </a:rPr>
                <a:t> Digital Collective Action</a:t>
              </a:r>
            </a:p>
          </p:txBody>
        </p:sp>
        <p:sp>
          <p:nvSpPr>
            <p:cNvPr id="398" name="Rectangle 397">
              <a:extLst>
                <a:ext uri="{FF2B5EF4-FFF2-40B4-BE49-F238E27FC236}">
                  <a16:creationId xmlns:a16="http://schemas.microsoft.com/office/drawing/2014/main" id="{3A816E4C-0190-4FEA-83E9-4E124297FC59}"/>
                </a:ext>
              </a:extLst>
            </p:cNvPr>
            <p:cNvSpPr/>
            <p:nvPr/>
          </p:nvSpPr>
          <p:spPr>
            <a:xfrm rot="16200000">
              <a:off x="7693436" y="5199191"/>
              <a:ext cx="220320" cy="14847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6.4.1 Multi-stakeholder governance.</a:t>
              </a:r>
              <a:endParaRPr lang="en-GB" sz="800" dirty="0">
                <a:solidFill>
                  <a:schemeClr val="bg1"/>
                </a:solidFill>
                <a:latin typeface="Arial" panose="020B0604020202020204" pitchFamily="34" charset="0"/>
                <a:cs typeface="Arial" panose="020B0604020202020204" pitchFamily="34" charset="0"/>
              </a:endParaRPr>
            </a:p>
          </p:txBody>
        </p:sp>
        <p:sp>
          <p:nvSpPr>
            <p:cNvPr id="399" name="Rectangle 398">
              <a:extLst>
                <a:ext uri="{FF2B5EF4-FFF2-40B4-BE49-F238E27FC236}">
                  <a16:creationId xmlns:a16="http://schemas.microsoft.com/office/drawing/2014/main" id="{1B0CF25F-03F2-4B48-B6E8-C75FAAE1E86F}"/>
                </a:ext>
              </a:extLst>
            </p:cNvPr>
            <p:cNvSpPr/>
            <p:nvPr/>
          </p:nvSpPr>
          <p:spPr>
            <a:xfrm rot="16200000">
              <a:off x="7681248" y="5450572"/>
              <a:ext cx="244696" cy="14847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6.4.2 Food, land, and water system intelligence</a:t>
              </a:r>
              <a:endParaRPr lang="en-GB" sz="800" dirty="0">
                <a:solidFill>
                  <a:schemeClr val="bg1"/>
                </a:solidFill>
                <a:latin typeface="Arial" panose="020B0604020202020204" pitchFamily="34" charset="0"/>
                <a:cs typeface="Arial" panose="020B0604020202020204" pitchFamily="34" charset="0"/>
              </a:endParaRPr>
            </a:p>
          </p:txBody>
        </p:sp>
        <p:sp>
          <p:nvSpPr>
            <p:cNvPr id="122" name="Rectangle 121">
              <a:extLst>
                <a:ext uri="{FF2B5EF4-FFF2-40B4-BE49-F238E27FC236}">
                  <a16:creationId xmlns:a16="http://schemas.microsoft.com/office/drawing/2014/main" id="{67EA483C-1727-46E3-9B17-00AD74B2AF01}"/>
                </a:ext>
              </a:extLst>
            </p:cNvPr>
            <p:cNvSpPr/>
            <p:nvPr/>
          </p:nvSpPr>
          <p:spPr>
            <a:xfrm rot="16200000">
              <a:off x="2375555" y="5483284"/>
              <a:ext cx="216000" cy="1388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6.1.2</a:t>
              </a:r>
              <a:r>
                <a:rPr lang="en-GB" sz="800" dirty="0">
                  <a:solidFill>
                    <a:schemeClr val="bg1"/>
                  </a:solidFill>
                  <a:latin typeface="Arial" panose="020B0604020202020204" pitchFamily="34" charset="0"/>
                  <a:cs typeface="Arial" panose="020B0604020202020204" pitchFamily="34" charset="0"/>
                </a:rPr>
                <a:t> Responsible use and sharing of restricted data</a:t>
              </a:r>
            </a:p>
          </p:txBody>
        </p:sp>
      </p:grpSp>
      <p:grpSp>
        <p:nvGrpSpPr>
          <p:cNvPr id="3" name="Group 2">
            <a:extLst>
              <a:ext uri="{FF2B5EF4-FFF2-40B4-BE49-F238E27FC236}">
                <a16:creationId xmlns:a16="http://schemas.microsoft.com/office/drawing/2014/main" id="{24B3EB39-4C58-434B-8079-42DCAEE55558}"/>
              </a:ext>
            </a:extLst>
          </p:cNvPr>
          <p:cNvGrpSpPr/>
          <p:nvPr/>
        </p:nvGrpSpPr>
        <p:grpSpPr>
          <a:xfrm>
            <a:off x="380996" y="930580"/>
            <a:ext cx="11430001" cy="880029"/>
            <a:chOff x="380996" y="944867"/>
            <a:chExt cx="11430001" cy="880029"/>
          </a:xfrm>
        </p:grpSpPr>
        <p:sp>
          <p:nvSpPr>
            <p:cNvPr id="124" name="Rectangle 123">
              <a:extLst>
                <a:ext uri="{FF2B5EF4-FFF2-40B4-BE49-F238E27FC236}">
                  <a16:creationId xmlns:a16="http://schemas.microsoft.com/office/drawing/2014/main" id="{0FFFD757-AE5B-4F37-9FCD-1CA8E7405622}"/>
                </a:ext>
              </a:extLst>
            </p:cNvPr>
            <p:cNvSpPr/>
            <p:nvPr/>
          </p:nvSpPr>
          <p:spPr>
            <a:xfrm>
              <a:off x="380996" y="944867"/>
              <a:ext cx="11430001" cy="880029"/>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1. Digital Strategy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&amp; Organization</a:t>
              </a:r>
            </a:p>
          </p:txBody>
        </p:sp>
        <p:sp>
          <p:nvSpPr>
            <p:cNvPr id="131" name="Rectangle 130">
              <a:extLst>
                <a:ext uri="{FF2B5EF4-FFF2-40B4-BE49-F238E27FC236}">
                  <a16:creationId xmlns:a16="http://schemas.microsoft.com/office/drawing/2014/main" id="{10F1FDF9-78C8-4A59-8DA0-B68A2C65F4BD}"/>
                </a:ext>
              </a:extLst>
            </p:cNvPr>
            <p:cNvSpPr/>
            <p:nvPr/>
          </p:nvSpPr>
          <p:spPr>
            <a:xfrm rot="16200000">
              <a:off x="2665413" y="98693"/>
              <a:ext cx="216000" cy="196674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1.1</a:t>
              </a:r>
              <a:r>
                <a:rPr lang="en-GB" sz="800" dirty="0">
                  <a:solidFill>
                    <a:schemeClr val="bg1"/>
                  </a:solidFill>
                  <a:latin typeface="Arial" panose="020B0604020202020204" pitchFamily="34" charset="0"/>
                  <a:cs typeface="Arial" panose="020B0604020202020204" pitchFamily="34" charset="0"/>
                </a:rPr>
                <a:t> Digital Strategy</a:t>
              </a:r>
            </a:p>
          </p:txBody>
        </p:sp>
        <p:sp>
          <p:nvSpPr>
            <p:cNvPr id="132" name="Rectangle 131">
              <a:extLst>
                <a:ext uri="{FF2B5EF4-FFF2-40B4-BE49-F238E27FC236}">
                  <a16:creationId xmlns:a16="http://schemas.microsoft.com/office/drawing/2014/main" id="{73525F19-3D0A-4F31-B61D-C8F8D2908EF7}"/>
                </a:ext>
              </a:extLst>
            </p:cNvPr>
            <p:cNvSpPr/>
            <p:nvPr/>
          </p:nvSpPr>
          <p:spPr>
            <a:xfrm>
              <a:off x="1790037" y="1210950"/>
              <a:ext cx="980335" cy="377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1.1.1 Development, validation, and management</a:t>
              </a:r>
            </a:p>
          </p:txBody>
        </p:sp>
        <p:sp>
          <p:nvSpPr>
            <p:cNvPr id="143" name="Rectangle 142">
              <a:extLst>
                <a:ext uri="{FF2B5EF4-FFF2-40B4-BE49-F238E27FC236}">
                  <a16:creationId xmlns:a16="http://schemas.microsoft.com/office/drawing/2014/main" id="{89D3CDE2-A976-400A-A90B-D0EC31700DC2}"/>
                </a:ext>
              </a:extLst>
            </p:cNvPr>
            <p:cNvSpPr/>
            <p:nvPr/>
          </p:nvSpPr>
          <p:spPr>
            <a:xfrm>
              <a:off x="2778593" y="1210515"/>
              <a:ext cx="984876"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1.1.2 Horizon scanning</a:t>
              </a:r>
            </a:p>
          </p:txBody>
        </p:sp>
        <p:sp>
          <p:nvSpPr>
            <p:cNvPr id="144" name="Rectangle 143">
              <a:extLst>
                <a:ext uri="{FF2B5EF4-FFF2-40B4-BE49-F238E27FC236}">
                  <a16:creationId xmlns:a16="http://schemas.microsoft.com/office/drawing/2014/main" id="{01644A49-B509-4ECE-8AA2-8F79F3249827}"/>
                </a:ext>
              </a:extLst>
            </p:cNvPr>
            <p:cNvSpPr/>
            <p:nvPr/>
          </p:nvSpPr>
          <p:spPr>
            <a:xfrm rot="16200000">
              <a:off x="5532401" y="-721421"/>
              <a:ext cx="254802" cy="36457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GB" sz="800" dirty="0">
                  <a:solidFill>
                    <a:schemeClr val="bg1"/>
                  </a:solidFill>
                  <a:latin typeface="Arial" panose="020B0604020202020204" pitchFamily="34" charset="0"/>
                  <a:cs typeface="Arial" panose="020B0604020202020204" pitchFamily="34" charset="0"/>
                </a:rPr>
                <a:t>1.2 Digital Governance</a:t>
              </a:r>
            </a:p>
          </p:txBody>
        </p:sp>
        <p:sp>
          <p:nvSpPr>
            <p:cNvPr id="164" name="Rectangle 163">
              <a:extLst>
                <a:ext uri="{FF2B5EF4-FFF2-40B4-BE49-F238E27FC236}">
                  <a16:creationId xmlns:a16="http://schemas.microsoft.com/office/drawing/2014/main" id="{EBB4C1B2-9C50-4EFE-87A3-C518C6019753}"/>
                </a:ext>
              </a:extLst>
            </p:cNvPr>
            <p:cNvSpPr/>
            <p:nvPr/>
          </p:nvSpPr>
          <p:spPr>
            <a:xfrm>
              <a:off x="5025699" y="1486285"/>
              <a:ext cx="1203496" cy="3082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1.2.4 Aligning digital investments and organizational goals.  </a:t>
              </a:r>
            </a:p>
          </p:txBody>
        </p:sp>
        <p:sp>
          <p:nvSpPr>
            <p:cNvPr id="217" name="Rectangle 216">
              <a:extLst>
                <a:ext uri="{FF2B5EF4-FFF2-40B4-BE49-F238E27FC236}">
                  <a16:creationId xmlns:a16="http://schemas.microsoft.com/office/drawing/2014/main" id="{3DEC15AC-419A-40E9-A012-9C431E3A0B24}"/>
                </a:ext>
              </a:extLst>
            </p:cNvPr>
            <p:cNvSpPr/>
            <p:nvPr/>
          </p:nvSpPr>
          <p:spPr>
            <a:xfrm>
              <a:off x="3838148" y="1248032"/>
              <a:ext cx="1164606"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1.2.1 Risk management</a:t>
              </a:r>
            </a:p>
          </p:txBody>
        </p:sp>
        <p:sp>
          <p:nvSpPr>
            <p:cNvPr id="218" name="Rectangle 217">
              <a:extLst>
                <a:ext uri="{FF2B5EF4-FFF2-40B4-BE49-F238E27FC236}">
                  <a16:creationId xmlns:a16="http://schemas.microsoft.com/office/drawing/2014/main" id="{A2355B3A-91AC-4F98-8BFB-DA4D6949BA86}"/>
                </a:ext>
              </a:extLst>
            </p:cNvPr>
            <p:cNvSpPr/>
            <p:nvPr/>
          </p:nvSpPr>
          <p:spPr>
            <a:xfrm>
              <a:off x="5025699" y="1241602"/>
              <a:ext cx="1196888"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1.2.2 Compliance monitoring and reporting</a:t>
              </a:r>
            </a:p>
          </p:txBody>
        </p:sp>
        <p:sp>
          <p:nvSpPr>
            <p:cNvPr id="220" name="Rectangle 219">
              <a:extLst>
                <a:ext uri="{FF2B5EF4-FFF2-40B4-BE49-F238E27FC236}">
                  <a16:creationId xmlns:a16="http://schemas.microsoft.com/office/drawing/2014/main" id="{661C2F0A-C5EE-4F68-97EB-E766C9D82B4E}"/>
                </a:ext>
              </a:extLst>
            </p:cNvPr>
            <p:cNvSpPr/>
            <p:nvPr/>
          </p:nvSpPr>
          <p:spPr>
            <a:xfrm>
              <a:off x="3836920" y="1482860"/>
              <a:ext cx="1168042" cy="3146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1.2.3 Digital architecture adoption and promotion</a:t>
              </a:r>
            </a:p>
          </p:txBody>
        </p:sp>
        <p:sp>
          <p:nvSpPr>
            <p:cNvPr id="195" name="Rectangle 194">
              <a:extLst>
                <a:ext uri="{FF2B5EF4-FFF2-40B4-BE49-F238E27FC236}">
                  <a16:creationId xmlns:a16="http://schemas.microsoft.com/office/drawing/2014/main" id="{7ACFA316-2327-4BF0-AA3E-DD72F03609AF}"/>
                </a:ext>
              </a:extLst>
            </p:cNvPr>
            <p:cNvSpPr/>
            <p:nvPr/>
          </p:nvSpPr>
          <p:spPr>
            <a:xfrm>
              <a:off x="6258652" y="1486073"/>
              <a:ext cx="1216259" cy="2983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1.2.6 Technology ethics</a:t>
              </a:r>
            </a:p>
          </p:txBody>
        </p:sp>
        <p:sp>
          <p:nvSpPr>
            <p:cNvPr id="219" name="Rectangle 218">
              <a:extLst>
                <a:ext uri="{FF2B5EF4-FFF2-40B4-BE49-F238E27FC236}">
                  <a16:creationId xmlns:a16="http://schemas.microsoft.com/office/drawing/2014/main" id="{96635609-45CB-4040-92F6-8FD2DA520079}"/>
                </a:ext>
              </a:extLst>
            </p:cNvPr>
            <p:cNvSpPr/>
            <p:nvPr/>
          </p:nvSpPr>
          <p:spPr>
            <a:xfrm>
              <a:off x="7562823" y="1499695"/>
              <a:ext cx="1235158"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1.3.3 Digital culture</a:t>
              </a:r>
            </a:p>
          </p:txBody>
        </p:sp>
        <p:sp>
          <p:nvSpPr>
            <p:cNvPr id="221" name="Rectangle 220">
              <a:extLst>
                <a:ext uri="{FF2B5EF4-FFF2-40B4-BE49-F238E27FC236}">
                  <a16:creationId xmlns:a16="http://schemas.microsoft.com/office/drawing/2014/main" id="{AE8D8F9C-100B-4EAB-96B8-143B46F86177}"/>
                </a:ext>
              </a:extLst>
            </p:cNvPr>
            <p:cNvSpPr/>
            <p:nvPr/>
          </p:nvSpPr>
          <p:spPr>
            <a:xfrm rot="16200000">
              <a:off x="8523363" y="19350"/>
              <a:ext cx="230627" cy="21517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1.3</a:t>
              </a:r>
              <a:r>
                <a:rPr lang="en-GB" sz="800" dirty="0">
                  <a:solidFill>
                    <a:schemeClr val="bg1"/>
                  </a:solidFill>
                  <a:latin typeface="Arial" panose="020B0604020202020204" pitchFamily="34" charset="0"/>
                  <a:cs typeface="Arial" panose="020B0604020202020204" pitchFamily="34" charset="0"/>
                </a:rPr>
                <a:t> Digital Leadership</a:t>
              </a:r>
            </a:p>
          </p:txBody>
        </p:sp>
        <p:sp>
          <p:nvSpPr>
            <p:cNvPr id="222" name="Rectangle 221">
              <a:extLst>
                <a:ext uri="{FF2B5EF4-FFF2-40B4-BE49-F238E27FC236}">
                  <a16:creationId xmlns:a16="http://schemas.microsoft.com/office/drawing/2014/main" id="{6293C27B-049A-434F-8241-D60B43EF6B8A}"/>
                </a:ext>
              </a:extLst>
            </p:cNvPr>
            <p:cNvSpPr/>
            <p:nvPr/>
          </p:nvSpPr>
          <p:spPr>
            <a:xfrm>
              <a:off x="7562823" y="1237925"/>
              <a:ext cx="1235158" cy="2361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1.3.1 Research Innovation</a:t>
              </a:r>
            </a:p>
          </p:txBody>
        </p:sp>
        <p:sp>
          <p:nvSpPr>
            <p:cNvPr id="169" name="Rectangle 168">
              <a:extLst>
                <a:ext uri="{FF2B5EF4-FFF2-40B4-BE49-F238E27FC236}">
                  <a16:creationId xmlns:a16="http://schemas.microsoft.com/office/drawing/2014/main" id="{8CBF368A-F4C3-42EA-86A9-F3D15B5339C6}"/>
                </a:ext>
              </a:extLst>
            </p:cNvPr>
            <p:cNvSpPr/>
            <p:nvPr/>
          </p:nvSpPr>
          <p:spPr>
            <a:xfrm rot="16200000">
              <a:off x="10678701" y="86730"/>
              <a:ext cx="236943" cy="20106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1.4</a:t>
              </a:r>
              <a:r>
                <a:rPr lang="en-GB" sz="800" dirty="0">
                  <a:solidFill>
                    <a:schemeClr val="bg1"/>
                  </a:solidFill>
                  <a:latin typeface="Arial" panose="020B0604020202020204" pitchFamily="34" charset="0"/>
                  <a:cs typeface="Arial" panose="020B0604020202020204" pitchFamily="34" charset="0"/>
                </a:rPr>
                <a:t> Digital Skills Development </a:t>
              </a:r>
            </a:p>
          </p:txBody>
        </p:sp>
        <p:sp>
          <p:nvSpPr>
            <p:cNvPr id="302" name="Rectangle 301">
              <a:extLst>
                <a:ext uri="{FF2B5EF4-FFF2-40B4-BE49-F238E27FC236}">
                  <a16:creationId xmlns:a16="http://schemas.microsoft.com/office/drawing/2014/main" id="{AA8BDCFF-3F43-4284-B644-186CC4CA471D}"/>
                </a:ext>
              </a:extLst>
            </p:cNvPr>
            <p:cNvSpPr/>
            <p:nvPr/>
          </p:nvSpPr>
          <p:spPr>
            <a:xfrm>
              <a:off x="9791859" y="1258012"/>
              <a:ext cx="970890"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1.5.1 Assessment</a:t>
              </a:r>
            </a:p>
          </p:txBody>
        </p:sp>
        <p:sp>
          <p:nvSpPr>
            <p:cNvPr id="308" name="Rectangle 307">
              <a:extLst>
                <a:ext uri="{FF2B5EF4-FFF2-40B4-BE49-F238E27FC236}">
                  <a16:creationId xmlns:a16="http://schemas.microsoft.com/office/drawing/2014/main" id="{24FB3621-6F0D-457D-AAEE-DB6FAE983D1B}"/>
                </a:ext>
              </a:extLst>
            </p:cNvPr>
            <p:cNvSpPr/>
            <p:nvPr/>
          </p:nvSpPr>
          <p:spPr>
            <a:xfrm>
              <a:off x="10812675" y="1252246"/>
              <a:ext cx="970890"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1.5.2 Skills management</a:t>
              </a:r>
            </a:p>
          </p:txBody>
        </p:sp>
        <p:sp>
          <p:nvSpPr>
            <p:cNvPr id="120" name="Rectangle 119">
              <a:extLst>
                <a:ext uri="{FF2B5EF4-FFF2-40B4-BE49-F238E27FC236}">
                  <a16:creationId xmlns:a16="http://schemas.microsoft.com/office/drawing/2014/main" id="{7ACFA316-2327-4BF0-AA3E-DD72F03609AF}"/>
                </a:ext>
              </a:extLst>
            </p:cNvPr>
            <p:cNvSpPr/>
            <p:nvPr/>
          </p:nvSpPr>
          <p:spPr>
            <a:xfrm>
              <a:off x="6258652" y="1248236"/>
              <a:ext cx="1216259" cy="2146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1.2.5 Data governance</a:t>
              </a:r>
            </a:p>
          </p:txBody>
        </p:sp>
        <p:sp>
          <p:nvSpPr>
            <p:cNvPr id="121" name="Rectangle 120">
              <a:extLst>
                <a:ext uri="{FF2B5EF4-FFF2-40B4-BE49-F238E27FC236}">
                  <a16:creationId xmlns:a16="http://schemas.microsoft.com/office/drawing/2014/main" id="{6293C27B-049A-434F-8241-D60B43EF6B8A}"/>
                </a:ext>
              </a:extLst>
            </p:cNvPr>
            <p:cNvSpPr/>
            <p:nvPr/>
          </p:nvSpPr>
          <p:spPr>
            <a:xfrm>
              <a:off x="8823434" y="1259769"/>
              <a:ext cx="883464" cy="20847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1.3.2 Operational Excellence</a:t>
              </a:r>
            </a:p>
          </p:txBody>
        </p:sp>
      </p:grpSp>
      <p:grpSp>
        <p:nvGrpSpPr>
          <p:cNvPr id="4" name="Group 3">
            <a:extLst>
              <a:ext uri="{FF2B5EF4-FFF2-40B4-BE49-F238E27FC236}">
                <a16:creationId xmlns:a16="http://schemas.microsoft.com/office/drawing/2014/main" id="{E1A7B81E-61D2-A440-93AF-E677E88AB053}"/>
              </a:ext>
            </a:extLst>
          </p:cNvPr>
          <p:cNvGrpSpPr/>
          <p:nvPr/>
        </p:nvGrpSpPr>
        <p:grpSpPr>
          <a:xfrm>
            <a:off x="380996" y="1854344"/>
            <a:ext cx="11430001" cy="1107816"/>
            <a:chOff x="380996" y="1868633"/>
            <a:chExt cx="11430001" cy="1107816"/>
          </a:xfrm>
        </p:grpSpPr>
        <p:sp>
          <p:nvSpPr>
            <p:cNvPr id="64" name="Rectangle 63">
              <a:extLst>
                <a:ext uri="{FF2B5EF4-FFF2-40B4-BE49-F238E27FC236}">
                  <a16:creationId xmlns:a16="http://schemas.microsoft.com/office/drawing/2014/main" id="{BFE5D222-3750-4EB1-BC24-401E2B9FD929}"/>
                </a:ext>
              </a:extLst>
            </p:cNvPr>
            <p:cNvSpPr/>
            <p:nvPr/>
          </p:nvSpPr>
          <p:spPr>
            <a:xfrm>
              <a:off x="380996" y="1868633"/>
              <a:ext cx="11430001" cy="1107816"/>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2. Technology </a:t>
              </a:r>
            </a:p>
            <a:p>
              <a:r>
                <a:rPr lang="en-US" sz="1000" b="1" dirty="0">
                  <a:solidFill>
                    <a:schemeClr val="tx1"/>
                  </a:solidFill>
                  <a:latin typeface="Arial" panose="020B0604020202020204" pitchFamily="34" charset="0"/>
                  <a:cs typeface="Arial" panose="020B0604020202020204" pitchFamily="34" charset="0"/>
                </a:rPr>
                <a:t>Capabilities</a:t>
              </a:r>
            </a:p>
            <a:p>
              <a:r>
                <a:rPr lang="en-US" sz="1000" b="1" dirty="0">
                  <a:solidFill>
                    <a:schemeClr val="tx1"/>
                  </a:solidFill>
                  <a:latin typeface="Arial" panose="020B0604020202020204" pitchFamily="34" charset="0"/>
                  <a:cs typeface="Arial" panose="020B0604020202020204" pitchFamily="34" charset="0"/>
                </a:rPr>
                <a:t>and Infrastructure</a:t>
              </a:r>
            </a:p>
          </p:txBody>
        </p:sp>
        <p:sp>
          <p:nvSpPr>
            <p:cNvPr id="188" name="Rectangle 187">
              <a:extLst>
                <a:ext uri="{FF2B5EF4-FFF2-40B4-BE49-F238E27FC236}">
                  <a16:creationId xmlns:a16="http://schemas.microsoft.com/office/drawing/2014/main" id="{4B46606F-807E-4CC9-ABA8-8F71258932F3}"/>
                </a:ext>
              </a:extLst>
            </p:cNvPr>
            <p:cNvSpPr/>
            <p:nvPr/>
          </p:nvSpPr>
          <p:spPr>
            <a:xfrm rot="16200000">
              <a:off x="4677548" y="1635040"/>
              <a:ext cx="215079" cy="8335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a:t>
              </a:r>
              <a:r>
                <a:rPr lang="en-GB" sz="800" dirty="0">
                  <a:solidFill>
                    <a:schemeClr val="bg1"/>
                  </a:solidFill>
                  <a:latin typeface="Arial" panose="020B0604020202020204" pitchFamily="34" charset="0"/>
                  <a:cs typeface="Arial" panose="020B0604020202020204" pitchFamily="34" charset="0"/>
                </a:rPr>
                <a:t> Data Warehousing</a:t>
              </a:r>
            </a:p>
          </p:txBody>
        </p:sp>
        <p:sp>
          <p:nvSpPr>
            <p:cNvPr id="189" name="Rectangle 188">
              <a:extLst>
                <a:ext uri="{FF2B5EF4-FFF2-40B4-BE49-F238E27FC236}">
                  <a16:creationId xmlns:a16="http://schemas.microsoft.com/office/drawing/2014/main" id="{0DAF29DD-79CF-404C-B43D-B39738FAFE0C}"/>
                </a:ext>
              </a:extLst>
            </p:cNvPr>
            <p:cNvSpPr/>
            <p:nvPr/>
          </p:nvSpPr>
          <p:spPr>
            <a:xfrm rot="16200000">
              <a:off x="4673508" y="1935641"/>
              <a:ext cx="220766" cy="8376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2.3.1</a:t>
              </a:r>
              <a:r>
                <a:rPr lang="en-GB" sz="800" dirty="0">
                  <a:solidFill>
                    <a:schemeClr val="bg1"/>
                  </a:solidFill>
                  <a:latin typeface="Arial" panose="020B0604020202020204" pitchFamily="34" charset="0"/>
                  <a:cs typeface="Arial" panose="020B0604020202020204" pitchFamily="34" charset="0"/>
                </a:rPr>
                <a:t> Data storage</a:t>
              </a:r>
            </a:p>
          </p:txBody>
        </p:sp>
        <p:sp>
          <p:nvSpPr>
            <p:cNvPr id="190" name="Rectangle 189">
              <a:extLst>
                <a:ext uri="{FF2B5EF4-FFF2-40B4-BE49-F238E27FC236}">
                  <a16:creationId xmlns:a16="http://schemas.microsoft.com/office/drawing/2014/main" id="{E4F910ED-EB4A-4E50-8EB1-32BD128FBE07}"/>
                </a:ext>
              </a:extLst>
            </p:cNvPr>
            <p:cNvSpPr/>
            <p:nvPr/>
          </p:nvSpPr>
          <p:spPr>
            <a:xfrm rot="16200000">
              <a:off x="4672844" y="2218194"/>
              <a:ext cx="226373" cy="8376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2.3.2</a:t>
              </a:r>
              <a:r>
                <a:rPr lang="en-GB" sz="800" dirty="0">
                  <a:solidFill>
                    <a:schemeClr val="bg1"/>
                  </a:solidFill>
                  <a:latin typeface="Arial" panose="020B0604020202020204" pitchFamily="34" charset="0"/>
                  <a:cs typeface="Arial" panose="020B0604020202020204" pitchFamily="34" charset="0"/>
                </a:rPr>
                <a:t> ETL</a:t>
              </a:r>
            </a:p>
          </p:txBody>
        </p:sp>
        <p:sp>
          <p:nvSpPr>
            <p:cNvPr id="289" name="Rectangle 288">
              <a:extLst>
                <a:ext uri="{FF2B5EF4-FFF2-40B4-BE49-F238E27FC236}">
                  <a16:creationId xmlns:a16="http://schemas.microsoft.com/office/drawing/2014/main" id="{427E55DE-A785-4077-886E-297355250242}"/>
                </a:ext>
              </a:extLst>
            </p:cNvPr>
            <p:cNvSpPr/>
            <p:nvPr/>
          </p:nvSpPr>
          <p:spPr>
            <a:xfrm rot="16200000">
              <a:off x="6807057" y="1537060"/>
              <a:ext cx="216000" cy="10304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a:t>
              </a:r>
              <a:r>
                <a:rPr lang="en-GB" sz="800" dirty="0">
                  <a:solidFill>
                    <a:schemeClr val="bg1"/>
                  </a:solidFill>
                  <a:latin typeface="Arial" panose="020B0604020202020204" pitchFamily="34" charset="0"/>
                  <a:cs typeface="Arial" panose="020B0604020202020204" pitchFamily="34" charset="0"/>
                </a:rPr>
                <a:t> </a:t>
              </a:r>
              <a:r>
                <a:rPr lang="en-US" sz="800" dirty="0">
                  <a:solidFill>
                    <a:schemeClr val="bg1"/>
                  </a:solidFill>
                  <a:latin typeface="Arial" panose="020B0604020202020204" pitchFamily="34" charset="0"/>
                  <a:cs typeface="Arial" panose="020B0604020202020204" pitchFamily="34" charset="0"/>
                </a:rPr>
                <a:t>Cyber Security and Digital Identity</a:t>
              </a:r>
            </a:p>
          </p:txBody>
        </p:sp>
        <p:sp>
          <p:nvSpPr>
            <p:cNvPr id="373" name="Rectangle 372">
              <a:extLst>
                <a:ext uri="{FF2B5EF4-FFF2-40B4-BE49-F238E27FC236}">
                  <a16:creationId xmlns:a16="http://schemas.microsoft.com/office/drawing/2014/main" id="{9F66EDCF-985E-4DD9-A94E-23E73FA71712}"/>
                </a:ext>
              </a:extLst>
            </p:cNvPr>
            <p:cNvSpPr/>
            <p:nvPr/>
          </p:nvSpPr>
          <p:spPr>
            <a:xfrm rot="16200000">
              <a:off x="6815159" y="1783049"/>
              <a:ext cx="216000" cy="10304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2.5.1</a:t>
              </a:r>
              <a:r>
                <a:rPr lang="en-GB" sz="800" dirty="0">
                  <a:solidFill>
                    <a:schemeClr val="bg1"/>
                  </a:solidFill>
                  <a:latin typeface="Arial" panose="020B0604020202020204" pitchFamily="34" charset="0"/>
                  <a:cs typeface="Arial" panose="020B0604020202020204" pitchFamily="34" charset="0"/>
                </a:rPr>
                <a:t> Enterprise IT security</a:t>
              </a:r>
            </a:p>
          </p:txBody>
        </p:sp>
        <p:sp>
          <p:nvSpPr>
            <p:cNvPr id="374" name="Rectangle 373">
              <a:extLst>
                <a:ext uri="{FF2B5EF4-FFF2-40B4-BE49-F238E27FC236}">
                  <a16:creationId xmlns:a16="http://schemas.microsoft.com/office/drawing/2014/main" id="{679EC1A7-6A37-41E4-B6CA-C7ABB28460DF}"/>
                </a:ext>
              </a:extLst>
            </p:cNvPr>
            <p:cNvSpPr/>
            <p:nvPr/>
          </p:nvSpPr>
          <p:spPr>
            <a:xfrm rot="16200000">
              <a:off x="6809434" y="2032792"/>
              <a:ext cx="202984" cy="1028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2.5.2</a:t>
              </a:r>
              <a:r>
                <a:rPr lang="en-GB" sz="800" dirty="0">
                  <a:solidFill>
                    <a:schemeClr val="bg1"/>
                  </a:solidFill>
                  <a:latin typeface="Arial" panose="020B0604020202020204" pitchFamily="34" charset="0"/>
                  <a:cs typeface="Arial" panose="020B0604020202020204" pitchFamily="34" charset="0"/>
                </a:rPr>
                <a:t> Cyber defence</a:t>
              </a:r>
            </a:p>
          </p:txBody>
        </p:sp>
        <p:sp>
          <p:nvSpPr>
            <p:cNvPr id="375" name="Rectangle 374">
              <a:extLst>
                <a:ext uri="{FF2B5EF4-FFF2-40B4-BE49-F238E27FC236}">
                  <a16:creationId xmlns:a16="http://schemas.microsoft.com/office/drawing/2014/main" id="{AE315F07-8111-4A01-A07D-508A77CF9EC6}"/>
                </a:ext>
              </a:extLst>
            </p:cNvPr>
            <p:cNvSpPr/>
            <p:nvPr/>
          </p:nvSpPr>
          <p:spPr>
            <a:xfrm rot="16200000">
              <a:off x="6802924" y="2276056"/>
              <a:ext cx="216000" cy="10288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2.5.3</a:t>
              </a:r>
              <a:r>
                <a:rPr lang="en-GB" sz="800" dirty="0">
                  <a:solidFill>
                    <a:schemeClr val="bg1"/>
                  </a:solidFill>
                  <a:latin typeface="Arial" panose="020B0604020202020204" pitchFamily="34" charset="0"/>
                  <a:cs typeface="Arial" panose="020B0604020202020204" pitchFamily="34" charset="0"/>
                </a:rPr>
                <a:t> IAM and data security</a:t>
              </a:r>
            </a:p>
          </p:txBody>
        </p:sp>
        <p:sp>
          <p:nvSpPr>
            <p:cNvPr id="207" name="Rectangle 206">
              <a:extLst>
                <a:ext uri="{FF2B5EF4-FFF2-40B4-BE49-F238E27FC236}">
                  <a16:creationId xmlns:a16="http://schemas.microsoft.com/office/drawing/2014/main" id="{88C0F12C-8147-4A41-A6DA-443FA0C7836D}"/>
                </a:ext>
              </a:extLst>
            </p:cNvPr>
            <p:cNvSpPr/>
            <p:nvPr/>
          </p:nvSpPr>
          <p:spPr>
            <a:xfrm rot="16200000">
              <a:off x="5714116" y="1537061"/>
              <a:ext cx="216000" cy="10304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a:t>
              </a:r>
              <a:r>
                <a:rPr lang="en-GB" sz="800" dirty="0">
                  <a:solidFill>
                    <a:schemeClr val="bg1"/>
                  </a:solidFill>
                  <a:latin typeface="Arial" panose="020B0604020202020204" pitchFamily="34" charset="0"/>
                  <a:cs typeface="Arial" panose="020B0604020202020204" pitchFamily="34" charset="0"/>
                </a:rPr>
                <a:t> Operational Innovation</a:t>
              </a:r>
            </a:p>
          </p:txBody>
        </p:sp>
        <p:sp>
          <p:nvSpPr>
            <p:cNvPr id="208" name="Rectangle 207">
              <a:extLst>
                <a:ext uri="{FF2B5EF4-FFF2-40B4-BE49-F238E27FC236}">
                  <a16:creationId xmlns:a16="http://schemas.microsoft.com/office/drawing/2014/main" id="{EE1ADEC4-AE17-475E-8EEC-84B3A17D07FF}"/>
                </a:ext>
              </a:extLst>
            </p:cNvPr>
            <p:cNvSpPr/>
            <p:nvPr/>
          </p:nvSpPr>
          <p:spPr>
            <a:xfrm rot="16200000">
              <a:off x="5724318" y="1787735"/>
              <a:ext cx="215999" cy="10179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2.4.1</a:t>
              </a:r>
              <a:r>
                <a:rPr lang="en-GB" sz="800" dirty="0">
                  <a:solidFill>
                    <a:schemeClr val="bg1"/>
                  </a:solidFill>
                  <a:latin typeface="Arial" panose="020B0604020202020204" pitchFamily="34" charset="0"/>
                  <a:cs typeface="Arial" panose="020B0604020202020204" pitchFamily="34" charset="0"/>
                </a:rPr>
                <a:t> Process redesign</a:t>
              </a:r>
            </a:p>
          </p:txBody>
        </p:sp>
        <p:sp>
          <p:nvSpPr>
            <p:cNvPr id="401" name="Rectangle 400">
              <a:extLst>
                <a:ext uri="{FF2B5EF4-FFF2-40B4-BE49-F238E27FC236}">
                  <a16:creationId xmlns:a16="http://schemas.microsoft.com/office/drawing/2014/main" id="{EDB8AC3A-896C-45F5-A469-F34079BE0086}"/>
                </a:ext>
              </a:extLst>
            </p:cNvPr>
            <p:cNvSpPr/>
            <p:nvPr/>
          </p:nvSpPr>
          <p:spPr>
            <a:xfrm rot="16200000">
              <a:off x="5634949" y="2113717"/>
              <a:ext cx="367893" cy="10179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2.4.2</a:t>
              </a:r>
              <a:r>
                <a:rPr lang="en-GB" sz="800" dirty="0">
                  <a:solidFill>
                    <a:schemeClr val="bg1"/>
                  </a:solidFill>
                  <a:latin typeface="Arial" panose="020B0604020202020204" pitchFamily="34" charset="0"/>
                  <a:cs typeface="Arial" panose="020B0604020202020204" pitchFamily="34" charset="0"/>
                </a:rPr>
                <a:t> Software engineering/ </a:t>
              </a:r>
              <a:r>
                <a:rPr lang="en-GB" sz="800" dirty="0" err="1">
                  <a:solidFill>
                    <a:schemeClr val="bg1"/>
                  </a:solidFill>
                  <a:latin typeface="Arial" panose="020B0604020202020204" pitchFamily="34" charset="0"/>
                  <a:cs typeface="Arial" panose="020B0604020202020204" pitchFamily="34" charset="0"/>
                </a:rPr>
                <a:t>DevOpps</a:t>
              </a:r>
              <a:endParaRPr lang="en-GB" sz="800" dirty="0">
                <a:solidFill>
                  <a:schemeClr val="bg1"/>
                </a:solidFill>
                <a:latin typeface="Arial" panose="020B0604020202020204" pitchFamily="34" charset="0"/>
                <a:cs typeface="Arial" panose="020B0604020202020204" pitchFamily="34" charset="0"/>
              </a:endParaRPr>
            </a:p>
          </p:txBody>
        </p:sp>
        <p:sp>
          <p:nvSpPr>
            <p:cNvPr id="197" name="Rectangle 196">
              <a:extLst>
                <a:ext uri="{FF2B5EF4-FFF2-40B4-BE49-F238E27FC236}">
                  <a16:creationId xmlns:a16="http://schemas.microsoft.com/office/drawing/2014/main" id="{2A41FDF4-3CCD-499C-A8AB-F796B4AC2EEF}"/>
                </a:ext>
              </a:extLst>
            </p:cNvPr>
            <p:cNvSpPr/>
            <p:nvPr/>
          </p:nvSpPr>
          <p:spPr>
            <a:xfrm rot="16200000">
              <a:off x="2088411" y="1645897"/>
              <a:ext cx="219784" cy="81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a:t>
              </a:r>
              <a:r>
                <a:rPr lang="en-GB" sz="800" dirty="0">
                  <a:solidFill>
                    <a:schemeClr val="bg1"/>
                  </a:solidFill>
                  <a:latin typeface="Arial" panose="020B0604020202020204" pitchFamily="34" charset="0"/>
                  <a:cs typeface="Arial" panose="020B0604020202020204" pitchFamily="34" charset="0"/>
                </a:rPr>
                <a:t> Cloud Management</a:t>
              </a:r>
            </a:p>
          </p:txBody>
        </p:sp>
        <p:sp>
          <p:nvSpPr>
            <p:cNvPr id="205" name="Rectangle 204">
              <a:extLst>
                <a:ext uri="{FF2B5EF4-FFF2-40B4-BE49-F238E27FC236}">
                  <a16:creationId xmlns:a16="http://schemas.microsoft.com/office/drawing/2014/main" id="{4CBC07C6-73D3-48C0-A42B-FB152ABDF760}"/>
                </a:ext>
              </a:extLst>
            </p:cNvPr>
            <p:cNvSpPr/>
            <p:nvPr/>
          </p:nvSpPr>
          <p:spPr>
            <a:xfrm rot="16200000">
              <a:off x="2090301" y="1888439"/>
              <a:ext cx="216000" cy="816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2.1.1</a:t>
              </a:r>
              <a:r>
                <a:rPr lang="en-GB" sz="800" dirty="0">
                  <a:solidFill>
                    <a:schemeClr val="bg1"/>
                  </a:solidFill>
                  <a:latin typeface="Arial" panose="020B0604020202020204" pitchFamily="34" charset="0"/>
                  <a:cs typeface="Arial" panose="020B0604020202020204" pitchFamily="34" charset="0"/>
                </a:rPr>
                <a:t> Cloud competence</a:t>
              </a:r>
            </a:p>
          </p:txBody>
        </p:sp>
        <p:sp>
          <p:nvSpPr>
            <p:cNvPr id="206" name="Rectangle 205">
              <a:extLst>
                <a:ext uri="{FF2B5EF4-FFF2-40B4-BE49-F238E27FC236}">
                  <a16:creationId xmlns:a16="http://schemas.microsoft.com/office/drawing/2014/main" id="{5A7FE774-1693-43AE-994D-C80155796B8E}"/>
                </a:ext>
              </a:extLst>
            </p:cNvPr>
            <p:cNvSpPr/>
            <p:nvPr/>
          </p:nvSpPr>
          <p:spPr>
            <a:xfrm rot="16200000">
              <a:off x="2090302" y="2132421"/>
              <a:ext cx="216000" cy="8165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2.1.2</a:t>
              </a:r>
              <a:r>
                <a:rPr lang="en-GB" sz="800" dirty="0">
                  <a:solidFill>
                    <a:schemeClr val="bg1"/>
                  </a:solidFill>
                  <a:latin typeface="Arial" panose="020B0604020202020204" pitchFamily="34" charset="0"/>
                  <a:cs typeface="Arial" panose="020B0604020202020204" pitchFamily="34" charset="0"/>
                </a:rPr>
                <a:t> Cloud migration</a:t>
              </a:r>
            </a:p>
          </p:txBody>
        </p:sp>
        <p:sp>
          <p:nvSpPr>
            <p:cNvPr id="402" name="Rectangle 401">
              <a:extLst>
                <a:ext uri="{FF2B5EF4-FFF2-40B4-BE49-F238E27FC236}">
                  <a16:creationId xmlns:a16="http://schemas.microsoft.com/office/drawing/2014/main" id="{578FE585-AF5E-45A6-857E-A208FFE9C997}"/>
                </a:ext>
              </a:extLst>
            </p:cNvPr>
            <p:cNvSpPr/>
            <p:nvPr/>
          </p:nvSpPr>
          <p:spPr>
            <a:xfrm rot="16200000">
              <a:off x="2091019" y="2376730"/>
              <a:ext cx="216000" cy="8150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2.1.3</a:t>
              </a:r>
              <a:r>
                <a:rPr lang="en-GB" sz="800" dirty="0">
                  <a:solidFill>
                    <a:schemeClr val="bg1"/>
                  </a:solidFill>
                  <a:latin typeface="Arial" panose="020B0604020202020204" pitchFamily="34" charset="0"/>
                  <a:cs typeface="Arial" panose="020B0604020202020204" pitchFamily="34" charset="0"/>
                </a:rPr>
                <a:t> Cloud architecture</a:t>
              </a:r>
            </a:p>
          </p:txBody>
        </p:sp>
        <p:sp>
          <p:nvSpPr>
            <p:cNvPr id="376" name="Rectangle 375">
              <a:extLst>
                <a:ext uri="{FF2B5EF4-FFF2-40B4-BE49-F238E27FC236}">
                  <a16:creationId xmlns:a16="http://schemas.microsoft.com/office/drawing/2014/main" id="{0D0AE130-2C8C-4CDD-AC8E-B02A4EC8FCD2}"/>
                </a:ext>
              </a:extLst>
            </p:cNvPr>
            <p:cNvSpPr/>
            <p:nvPr/>
          </p:nvSpPr>
          <p:spPr>
            <a:xfrm rot="16200000">
              <a:off x="8143633" y="1293426"/>
              <a:ext cx="193698" cy="14953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a:t>
              </a:r>
              <a:r>
                <a:rPr lang="en-GB" sz="800" dirty="0">
                  <a:solidFill>
                    <a:schemeClr val="bg1"/>
                  </a:solidFill>
                  <a:latin typeface="Arial" panose="020B0604020202020204" pitchFamily="34" charset="0"/>
                  <a:cs typeface="Arial" panose="020B0604020202020204" pitchFamily="34" charset="0"/>
                </a:rPr>
                <a:t> Specialized Research IT Services</a:t>
              </a:r>
            </a:p>
          </p:txBody>
        </p:sp>
        <p:sp>
          <p:nvSpPr>
            <p:cNvPr id="377" name="Rectangle 376">
              <a:extLst>
                <a:ext uri="{FF2B5EF4-FFF2-40B4-BE49-F238E27FC236}">
                  <a16:creationId xmlns:a16="http://schemas.microsoft.com/office/drawing/2014/main" id="{9656263C-8C57-40B9-A257-8C65FC09089A}"/>
                </a:ext>
              </a:extLst>
            </p:cNvPr>
            <p:cNvSpPr/>
            <p:nvPr/>
          </p:nvSpPr>
          <p:spPr>
            <a:xfrm rot="16200000">
              <a:off x="8149273" y="1544463"/>
              <a:ext cx="194660" cy="148314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2.6.1 Software engineering review and support</a:t>
              </a:r>
              <a:endParaRPr lang="en-GB" sz="800" dirty="0">
                <a:solidFill>
                  <a:schemeClr val="bg1"/>
                </a:solidFill>
                <a:latin typeface="Arial" panose="020B0604020202020204" pitchFamily="34" charset="0"/>
                <a:cs typeface="Arial" panose="020B0604020202020204" pitchFamily="34" charset="0"/>
              </a:endParaRPr>
            </a:p>
          </p:txBody>
        </p:sp>
        <p:sp>
          <p:nvSpPr>
            <p:cNvPr id="400" name="Rectangle 399">
              <a:extLst>
                <a:ext uri="{FF2B5EF4-FFF2-40B4-BE49-F238E27FC236}">
                  <a16:creationId xmlns:a16="http://schemas.microsoft.com/office/drawing/2014/main" id="{4DB83556-70EE-46D6-8B32-7265475378A0}"/>
                </a:ext>
              </a:extLst>
            </p:cNvPr>
            <p:cNvSpPr/>
            <p:nvPr/>
          </p:nvSpPr>
          <p:spPr>
            <a:xfrm rot="16200000">
              <a:off x="8150286" y="1801738"/>
              <a:ext cx="206942" cy="14688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2.6.2 Provisioning IaaS for research</a:t>
              </a:r>
              <a:endParaRPr lang="en-GB" sz="800" dirty="0">
                <a:solidFill>
                  <a:schemeClr val="bg1"/>
                </a:solidFill>
                <a:latin typeface="Arial" panose="020B0604020202020204" pitchFamily="34" charset="0"/>
                <a:cs typeface="Arial" panose="020B0604020202020204" pitchFamily="34" charset="0"/>
              </a:endParaRPr>
            </a:p>
          </p:txBody>
        </p:sp>
        <p:sp>
          <p:nvSpPr>
            <p:cNvPr id="403" name="Rectangle 402">
              <a:extLst>
                <a:ext uri="{FF2B5EF4-FFF2-40B4-BE49-F238E27FC236}">
                  <a16:creationId xmlns:a16="http://schemas.microsoft.com/office/drawing/2014/main" id="{83E03785-CFA8-40D8-82C3-E8D90FE0C086}"/>
                </a:ext>
              </a:extLst>
            </p:cNvPr>
            <p:cNvSpPr/>
            <p:nvPr/>
          </p:nvSpPr>
          <p:spPr>
            <a:xfrm rot="16200000">
              <a:off x="8147271" y="2048346"/>
              <a:ext cx="212970" cy="146883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2.6.3 Research applications architecture</a:t>
              </a:r>
              <a:endParaRPr lang="en-GB" sz="800" dirty="0">
                <a:solidFill>
                  <a:schemeClr val="bg1"/>
                </a:solidFill>
                <a:latin typeface="Arial" panose="020B0604020202020204" pitchFamily="34" charset="0"/>
                <a:cs typeface="Arial" panose="020B0604020202020204" pitchFamily="34" charset="0"/>
              </a:endParaRPr>
            </a:p>
          </p:txBody>
        </p:sp>
        <p:sp>
          <p:nvSpPr>
            <p:cNvPr id="270" name="Rectangle 269">
              <a:extLst>
                <a:ext uri="{FF2B5EF4-FFF2-40B4-BE49-F238E27FC236}">
                  <a16:creationId xmlns:a16="http://schemas.microsoft.com/office/drawing/2014/main" id="{D500FA3E-6AF0-4FA4-86E6-5EFE745C9A77}"/>
                </a:ext>
              </a:extLst>
            </p:cNvPr>
            <p:cNvSpPr/>
            <p:nvPr/>
          </p:nvSpPr>
          <p:spPr>
            <a:xfrm rot="16200000">
              <a:off x="3373987" y="1237304"/>
              <a:ext cx="216000" cy="16299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a:t>
              </a:r>
              <a:r>
                <a:rPr lang="en-GB" sz="800" dirty="0">
                  <a:solidFill>
                    <a:schemeClr val="bg1"/>
                  </a:solidFill>
                  <a:latin typeface="Arial" panose="020B0604020202020204" pitchFamily="34" charset="0"/>
                  <a:cs typeface="Arial" panose="020B0604020202020204" pitchFamily="34" charset="0"/>
                </a:rPr>
                <a:t> On-Premise Infrastructure Provisioning and Support</a:t>
              </a:r>
            </a:p>
          </p:txBody>
        </p:sp>
        <p:sp>
          <p:nvSpPr>
            <p:cNvPr id="336" name="Rectangle 335">
              <a:extLst>
                <a:ext uri="{FF2B5EF4-FFF2-40B4-BE49-F238E27FC236}">
                  <a16:creationId xmlns:a16="http://schemas.microsoft.com/office/drawing/2014/main" id="{050693E8-73C9-47D8-9D4A-F961C6E0BC91}"/>
                </a:ext>
              </a:extLst>
            </p:cNvPr>
            <p:cNvSpPr/>
            <p:nvPr/>
          </p:nvSpPr>
          <p:spPr>
            <a:xfrm rot="16200000">
              <a:off x="3314149" y="1568471"/>
              <a:ext cx="335674" cy="16299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2.2.1</a:t>
              </a:r>
              <a:r>
                <a:rPr lang="en-GB" sz="800" dirty="0">
                  <a:solidFill>
                    <a:schemeClr val="bg1"/>
                  </a:solidFill>
                  <a:latin typeface="Arial" panose="020B0604020202020204" pitchFamily="34" charset="0"/>
                  <a:cs typeface="Arial" panose="020B0604020202020204" pitchFamily="34" charset="0"/>
                </a:rPr>
                <a:t> Support &amp; provisioning for network, applications, storage, and compute</a:t>
              </a:r>
            </a:p>
          </p:txBody>
        </p:sp>
        <p:sp>
          <p:nvSpPr>
            <p:cNvPr id="408" name="Rectangle 407">
              <a:extLst>
                <a:ext uri="{FF2B5EF4-FFF2-40B4-BE49-F238E27FC236}">
                  <a16:creationId xmlns:a16="http://schemas.microsoft.com/office/drawing/2014/main" id="{CDA062F9-12F2-47A5-90E8-E63CD254DCAB}"/>
                </a:ext>
              </a:extLst>
            </p:cNvPr>
            <p:cNvSpPr/>
            <p:nvPr/>
          </p:nvSpPr>
          <p:spPr>
            <a:xfrm rot="16200000">
              <a:off x="3373986" y="1895906"/>
              <a:ext cx="216000" cy="16299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2.2.2</a:t>
              </a:r>
              <a:r>
                <a:rPr lang="en-GB" sz="800" dirty="0">
                  <a:solidFill>
                    <a:schemeClr val="bg1"/>
                  </a:solidFill>
                  <a:latin typeface="Arial" panose="020B0604020202020204" pitchFamily="34" charset="0"/>
                  <a:cs typeface="Arial" panose="020B0604020202020204" pitchFamily="34" charset="0"/>
                </a:rPr>
                <a:t> Support &amp; </a:t>
              </a:r>
              <a:br>
                <a:rPr lang="en-GB" sz="800" dirty="0">
                  <a:solidFill>
                    <a:schemeClr val="bg1"/>
                  </a:solidFill>
                  <a:latin typeface="Arial" panose="020B0604020202020204" pitchFamily="34" charset="0"/>
                  <a:cs typeface="Arial" panose="020B0604020202020204" pitchFamily="34" charset="0"/>
                </a:rPr>
              </a:br>
              <a:r>
                <a:rPr lang="en-GB" sz="800" dirty="0">
                  <a:solidFill>
                    <a:schemeClr val="bg1"/>
                  </a:solidFill>
                  <a:latin typeface="Arial" panose="020B0604020202020204" pitchFamily="34" charset="0"/>
                  <a:cs typeface="Arial" panose="020B0604020202020204" pitchFamily="34" charset="0"/>
                </a:rPr>
                <a:t>provisioning for IT equipment</a:t>
              </a:r>
            </a:p>
          </p:txBody>
        </p:sp>
        <p:sp>
          <p:nvSpPr>
            <p:cNvPr id="409" name="Rectangle 408">
              <a:extLst>
                <a:ext uri="{FF2B5EF4-FFF2-40B4-BE49-F238E27FC236}">
                  <a16:creationId xmlns:a16="http://schemas.microsoft.com/office/drawing/2014/main" id="{30F4FB3C-0CD3-41E1-B2EF-5033A1E6FFC5}"/>
                </a:ext>
              </a:extLst>
            </p:cNvPr>
            <p:cNvSpPr/>
            <p:nvPr/>
          </p:nvSpPr>
          <p:spPr>
            <a:xfrm rot="16200000">
              <a:off x="9545723" y="1480732"/>
              <a:ext cx="244433" cy="11715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a:t>
              </a:r>
              <a:r>
                <a:rPr lang="en-GB" sz="800" dirty="0">
                  <a:solidFill>
                    <a:schemeClr val="bg1"/>
                  </a:solidFill>
                  <a:latin typeface="Arial" panose="020B0604020202020204" pitchFamily="34" charset="0"/>
                  <a:cs typeface="Arial" panose="020B0604020202020204" pitchFamily="34" charset="0"/>
                </a:rPr>
                <a:t> Enterprise Applications Support</a:t>
              </a:r>
            </a:p>
          </p:txBody>
        </p:sp>
        <p:sp>
          <p:nvSpPr>
            <p:cNvPr id="410" name="Rectangle 409">
              <a:extLst>
                <a:ext uri="{FF2B5EF4-FFF2-40B4-BE49-F238E27FC236}">
                  <a16:creationId xmlns:a16="http://schemas.microsoft.com/office/drawing/2014/main" id="{4F25C591-C503-4832-A3FE-80E610F849FA}"/>
                </a:ext>
              </a:extLst>
            </p:cNvPr>
            <p:cNvSpPr/>
            <p:nvPr/>
          </p:nvSpPr>
          <p:spPr>
            <a:xfrm rot="16200000">
              <a:off x="9524242" y="1778178"/>
              <a:ext cx="287394" cy="11715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2.7.1a  Enterprise Resource Planning</a:t>
              </a:r>
              <a:endParaRPr lang="en-GB" sz="800" dirty="0">
                <a:solidFill>
                  <a:schemeClr val="bg1"/>
                </a:solidFill>
                <a:latin typeface="Arial" panose="020B0604020202020204" pitchFamily="34" charset="0"/>
                <a:cs typeface="Arial" panose="020B0604020202020204" pitchFamily="34" charset="0"/>
              </a:endParaRPr>
            </a:p>
          </p:txBody>
        </p:sp>
        <p:sp>
          <p:nvSpPr>
            <p:cNvPr id="413" name="Rectangle 412">
              <a:extLst>
                <a:ext uri="{FF2B5EF4-FFF2-40B4-BE49-F238E27FC236}">
                  <a16:creationId xmlns:a16="http://schemas.microsoft.com/office/drawing/2014/main" id="{260B3A80-D7E4-4722-90BC-AF92882136C4}"/>
                </a:ext>
              </a:extLst>
            </p:cNvPr>
            <p:cNvSpPr/>
            <p:nvPr/>
          </p:nvSpPr>
          <p:spPr>
            <a:xfrm rot="16200000">
              <a:off x="10854844" y="1379263"/>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a:t>
              </a:r>
              <a:r>
                <a:rPr lang="en-GB" sz="800" dirty="0">
                  <a:solidFill>
                    <a:schemeClr val="bg1"/>
                  </a:solidFill>
                  <a:latin typeface="Arial" panose="020B0604020202020204" pitchFamily="34" charset="0"/>
                  <a:cs typeface="Arial" panose="020B0604020202020204" pitchFamily="34" charset="0"/>
                </a:rPr>
                <a:t> IT Governance</a:t>
              </a:r>
            </a:p>
          </p:txBody>
        </p:sp>
        <p:sp>
          <p:nvSpPr>
            <p:cNvPr id="414" name="Rectangle 413">
              <a:extLst>
                <a:ext uri="{FF2B5EF4-FFF2-40B4-BE49-F238E27FC236}">
                  <a16:creationId xmlns:a16="http://schemas.microsoft.com/office/drawing/2014/main" id="{059F2025-F602-4F3B-B6FB-7A9F18E300A9}"/>
                </a:ext>
              </a:extLst>
            </p:cNvPr>
            <p:cNvSpPr/>
            <p:nvPr/>
          </p:nvSpPr>
          <p:spPr>
            <a:xfrm rot="16200000">
              <a:off x="10860100" y="2139953"/>
              <a:ext cx="216000" cy="1346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2.8.3 Software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415" name="Rectangle 414">
              <a:extLst>
                <a:ext uri="{FF2B5EF4-FFF2-40B4-BE49-F238E27FC236}">
                  <a16:creationId xmlns:a16="http://schemas.microsoft.com/office/drawing/2014/main" id="{D0FF700C-E9FE-4929-85D9-2F1A2C829ABA}"/>
                </a:ext>
              </a:extLst>
            </p:cNvPr>
            <p:cNvSpPr/>
            <p:nvPr/>
          </p:nvSpPr>
          <p:spPr>
            <a:xfrm rot="16200000">
              <a:off x="10867438" y="1884713"/>
              <a:ext cx="216000" cy="1346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2.8.2 Hardware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167" name="Rectangle 166">
              <a:extLst>
                <a:ext uri="{FF2B5EF4-FFF2-40B4-BE49-F238E27FC236}">
                  <a16:creationId xmlns:a16="http://schemas.microsoft.com/office/drawing/2014/main" id="{8582A9E1-A8A8-422B-92CA-457231A814CD}"/>
                </a:ext>
              </a:extLst>
            </p:cNvPr>
            <p:cNvSpPr/>
            <p:nvPr/>
          </p:nvSpPr>
          <p:spPr>
            <a:xfrm rot="16200000">
              <a:off x="10854844" y="1638722"/>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2.8.1 EA design and implementation</a:t>
              </a:r>
              <a:endParaRPr lang="en-GB" sz="800" dirty="0">
                <a:solidFill>
                  <a:schemeClr val="bg1"/>
                </a:solidFill>
                <a:latin typeface="Arial" panose="020B0604020202020204" pitchFamily="34" charset="0"/>
                <a:cs typeface="Arial" panose="020B0604020202020204" pitchFamily="34" charset="0"/>
              </a:endParaRPr>
            </a:p>
          </p:txBody>
        </p:sp>
        <p:sp>
          <p:nvSpPr>
            <p:cNvPr id="127" name="Rectangle 126">
              <a:extLst>
                <a:ext uri="{FF2B5EF4-FFF2-40B4-BE49-F238E27FC236}">
                  <a16:creationId xmlns:a16="http://schemas.microsoft.com/office/drawing/2014/main" id="{4F25C591-C503-4832-A3FE-80E610F849FA}"/>
                </a:ext>
              </a:extLst>
            </p:cNvPr>
            <p:cNvSpPr/>
            <p:nvPr/>
          </p:nvSpPr>
          <p:spPr>
            <a:xfrm rot="16200000">
              <a:off x="9524242" y="2090598"/>
              <a:ext cx="287394" cy="11715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2.7.1b  Performance Management</a:t>
              </a:r>
              <a:endParaRPr lang="en-GB" sz="800" dirty="0">
                <a:solidFill>
                  <a:schemeClr val="bg1"/>
                </a:solidFill>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123DDFF6-EFD2-AA42-A36C-B2CDF2E73240}"/>
              </a:ext>
            </a:extLst>
          </p:cNvPr>
          <p:cNvGrpSpPr/>
          <p:nvPr/>
        </p:nvGrpSpPr>
        <p:grpSpPr>
          <a:xfrm>
            <a:off x="380996" y="4859301"/>
            <a:ext cx="11410713" cy="668551"/>
            <a:chOff x="380996" y="4816442"/>
            <a:chExt cx="11410713" cy="668551"/>
          </a:xfrm>
        </p:grpSpPr>
        <p:sp>
          <p:nvSpPr>
            <p:cNvPr id="35" name="Rectangle 34">
              <a:extLst>
                <a:ext uri="{FF2B5EF4-FFF2-40B4-BE49-F238E27FC236}">
                  <a16:creationId xmlns:a16="http://schemas.microsoft.com/office/drawing/2014/main" id="{5671C5D8-4305-4428-877D-234A2BDF4951}"/>
                </a:ext>
              </a:extLst>
            </p:cNvPr>
            <p:cNvSpPr/>
            <p:nvPr/>
          </p:nvSpPr>
          <p:spPr>
            <a:xfrm>
              <a:off x="380996" y="4816442"/>
              <a:ext cx="11410713" cy="668551"/>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5. Fundraising,</a:t>
              </a:r>
            </a:p>
            <a:p>
              <a:r>
                <a:rPr lang="en-US" sz="1000" b="1" dirty="0">
                  <a:solidFill>
                    <a:schemeClr val="tx1"/>
                  </a:solidFill>
                  <a:latin typeface="Arial" panose="020B0604020202020204" pitchFamily="34" charset="0"/>
                  <a:cs typeface="Arial" panose="020B0604020202020204" pitchFamily="34" charset="0"/>
                </a:rPr>
                <a:t>Communications</a:t>
              </a:r>
            </a:p>
            <a:p>
              <a:r>
                <a:rPr lang="en-US" sz="1000" b="1" dirty="0">
                  <a:solidFill>
                    <a:schemeClr val="tx1"/>
                  </a:solidFill>
                  <a:latin typeface="Arial" panose="020B0604020202020204" pitchFamily="34" charset="0"/>
                  <a:cs typeface="Arial" panose="020B0604020202020204" pitchFamily="34" charset="0"/>
                </a:rPr>
                <a:t>&amp; Partnerships</a:t>
              </a:r>
            </a:p>
          </p:txBody>
        </p:sp>
        <p:sp>
          <p:nvSpPr>
            <p:cNvPr id="160" name="Rectangle 159">
              <a:extLst>
                <a:ext uri="{FF2B5EF4-FFF2-40B4-BE49-F238E27FC236}">
                  <a16:creationId xmlns:a16="http://schemas.microsoft.com/office/drawing/2014/main" id="{9428BAB0-81C4-4DBB-BEDE-44B1341D2B76}"/>
                </a:ext>
              </a:extLst>
            </p:cNvPr>
            <p:cNvSpPr/>
            <p:nvPr/>
          </p:nvSpPr>
          <p:spPr>
            <a:xfrm rot="16200000">
              <a:off x="10391064" y="3805039"/>
              <a:ext cx="219764" cy="24164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a:t>
              </a:r>
              <a:r>
                <a:rPr lang="en-GB" sz="800" dirty="0">
                  <a:solidFill>
                    <a:schemeClr val="bg1"/>
                  </a:solidFill>
                  <a:latin typeface="Arial" panose="020B0604020202020204" pitchFamily="34" charset="0"/>
                  <a:cs typeface="Arial" panose="020B0604020202020204" pitchFamily="34" charset="0"/>
                </a:rPr>
                <a:t> Digital Partnerships Development and Management</a:t>
              </a:r>
            </a:p>
          </p:txBody>
        </p:sp>
        <p:sp>
          <p:nvSpPr>
            <p:cNvPr id="378" name="Rectangle 377">
              <a:extLst>
                <a:ext uri="{FF2B5EF4-FFF2-40B4-BE49-F238E27FC236}">
                  <a16:creationId xmlns:a16="http://schemas.microsoft.com/office/drawing/2014/main" id="{3EB33C38-B07E-43B0-A8E9-E88BD31F4780}"/>
                </a:ext>
              </a:extLst>
            </p:cNvPr>
            <p:cNvSpPr/>
            <p:nvPr/>
          </p:nvSpPr>
          <p:spPr>
            <a:xfrm rot="16200000">
              <a:off x="9601374" y="4836608"/>
              <a:ext cx="216000" cy="8333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5.3.1</a:t>
              </a:r>
              <a:r>
                <a:rPr lang="en-GB" sz="800" dirty="0">
                  <a:solidFill>
                    <a:schemeClr val="bg1"/>
                  </a:solidFill>
                  <a:latin typeface="Arial" panose="020B0604020202020204" pitchFamily="34" charset="0"/>
                  <a:cs typeface="Arial" panose="020B0604020202020204" pitchFamily="34" charset="0"/>
                </a:rPr>
                <a:t> Capacity partnerships</a:t>
              </a:r>
            </a:p>
          </p:txBody>
        </p:sp>
        <p:sp>
          <p:nvSpPr>
            <p:cNvPr id="379" name="Rectangle 378">
              <a:extLst>
                <a:ext uri="{FF2B5EF4-FFF2-40B4-BE49-F238E27FC236}">
                  <a16:creationId xmlns:a16="http://schemas.microsoft.com/office/drawing/2014/main" id="{C0DC7519-904B-48D4-B3FB-E168884651D3}"/>
                </a:ext>
              </a:extLst>
            </p:cNvPr>
            <p:cNvSpPr/>
            <p:nvPr/>
          </p:nvSpPr>
          <p:spPr>
            <a:xfrm rot="16200000">
              <a:off x="10463072" y="4831310"/>
              <a:ext cx="216000" cy="8333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5.3.2</a:t>
              </a:r>
              <a:r>
                <a:rPr lang="en-GB" sz="800" dirty="0">
                  <a:solidFill>
                    <a:schemeClr val="bg1"/>
                  </a:solidFill>
                  <a:latin typeface="Arial" panose="020B0604020202020204" pitchFamily="34" charset="0"/>
                  <a:cs typeface="Arial" panose="020B0604020202020204" pitchFamily="34" charset="0"/>
                </a:rPr>
                <a:t> Impact partnerships</a:t>
              </a:r>
            </a:p>
          </p:txBody>
        </p:sp>
        <p:sp>
          <p:nvSpPr>
            <p:cNvPr id="158" name="Rectangle 157">
              <a:extLst>
                <a:ext uri="{FF2B5EF4-FFF2-40B4-BE49-F238E27FC236}">
                  <a16:creationId xmlns:a16="http://schemas.microsoft.com/office/drawing/2014/main" id="{81CF40E4-B17E-40B5-8C0A-5BD5A5A81751}"/>
                </a:ext>
              </a:extLst>
            </p:cNvPr>
            <p:cNvSpPr/>
            <p:nvPr/>
          </p:nvSpPr>
          <p:spPr>
            <a:xfrm rot="16200000">
              <a:off x="6681293" y="2607005"/>
              <a:ext cx="218011" cy="48107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a:t>
              </a:r>
              <a:r>
                <a:rPr lang="en-GB" sz="800" dirty="0">
                  <a:solidFill>
                    <a:schemeClr val="bg1"/>
                  </a:solidFill>
                  <a:latin typeface="Arial" panose="020B0604020202020204" pitchFamily="34" charset="0"/>
                  <a:cs typeface="Arial" panose="020B0604020202020204" pitchFamily="34" charset="0"/>
                </a:rPr>
                <a:t> Digital Communication</a:t>
              </a:r>
            </a:p>
          </p:txBody>
        </p:sp>
        <p:sp>
          <p:nvSpPr>
            <p:cNvPr id="182" name="Rectangle 181">
              <a:extLst>
                <a:ext uri="{FF2B5EF4-FFF2-40B4-BE49-F238E27FC236}">
                  <a16:creationId xmlns:a16="http://schemas.microsoft.com/office/drawing/2014/main" id="{919BE629-C5A2-445A-8D62-A6E0F5F167A8}"/>
                </a:ext>
              </a:extLst>
            </p:cNvPr>
            <p:cNvSpPr/>
            <p:nvPr/>
          </p:nvSpPr>
          <p:spPr>
            <a:xfrm rot="16200000">
              <a:off x="4600337" y="4936313"/>
              <a:ext cx="216000" cy="6445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5.2.1</a:t>
              </a:r>
              <a:r>
                <a:rPr lang="en-GB" sz="800" dirty="0">
                  <a:solidFill>
                    <a:schemeClr val="bg1"/>
                  </a:solidFill>
                  <a:latin typeface="Arial" panose="020B0604020202020204" pitchFamily="34" charset="0"/>
                  <a:cs typeface="Arial" panose="020B0604020202020204" pitchFamily="34" charset="0"/>
                </a:rPr>
                <a:t> Web optimization</a:t>
              </a:r>
            </a:p>
          </p:txBody>
        </p:sp>
        <p:sp>
          <p:nvSpPr>
            <p:cNvPr id="183" name="Rectangle 182">
              <a:extLst>
                <a:ext uri="{FF2B5EF4-FFF2-40B4-BE49-F238E27FC236}">
                  <a16:creationId xmlns:a16="http://schemas.microsoft.com/office/drawing/2014/main" id="{08C8A3EA-45EC-44B5-B271-AF299233588C}"/>
                </a:ext>
              </a:extLst>
            </p:cNvPr>
            <p:cNvSpPr/>
            <p:nvPr/>
          </p:nvSpPr>
          <p:spPr>
            <a:xfrm rot="16200000">
              <a:off x="5310561" y="4892261"/>
              <a:ext cx="334406" cy="8333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5.2.2</a:t>
              </a:r>
              <a:r>
                <a:rPr lang="en-GB" sz="800" dirty="0">
                  <a:solidFill>
                    <a:schemeClr val="bg1"/>
                  </a:solidFill>
                  <a:latin typeface="Arial" panose="020B0604020202020204" pitchFamily="34" charset="0"/>
                  <a:cs typeface="Arial" panose="020B0604020202020204" pitchFamily="34" charset="0"/>
                </a:rPr>
                <a:t> Social Media mgmt. and promotion</a:t>
              </a:r>
            </a:p>
          </p:txBody>
        </p:sp>
        <p:sp>
          <p:nvSpPr>
            <p:cNvPr id="232" name="Rectangle 231">
              <a:extLst>
                <a:ext uri="{FF2B5EF4-FFF2-40B4-BE49-F238E27FC236}">
                  <a16:creationId xmlns:a16="http://schemas.microsoft.com/office/drawing/2014/main" id="{F6495FA6-A686-4524-858D-D7C0DA03AE03}"/>
                </a:ext>
              </a:extLst>
            </p:cNvPr>
            <p:cNvSpPr/>
            <p:nvPr/>
          </p:nvSpPr>
          <p:spPr>
            <a:xfrm rot="16200000">
              <a:off x="6442885" y="4658992"/>
              <a:ext cx="334406" cy="129635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5.2.3</a:t>
              </a:r>
              <a:r>
                <a:rPr lang="en-GB" sz="800" dirty="0">
                  <a:solidFill>
                    <a:schemeClr val="bg1"/>
                  </a:solidFill>
                  <a:latin typeface="Arial" panose="020B0604020202020204" pitchFamily="34" charset="0"/>
                  <a:cs typeface="Arial" panose="020B0604020202020204" pitchFamily="34" charset="0"/>
                </a:rPr>
                <a:t> Research aggregation and promotion</a:t>
              </a:r>
            </a:p>
          </p:txBody>
        </p:sp>
        <p:sp>
          <p:nvSpPr>
            <p:cNvPr id="233" name="Rectangle 232">
              <a:extLst>
                <a:ext uri="{FF2B5EF4-FFF2-40B4-BE49-F238E27FC236}">
                  <a16:creationId xmlns:a16="http://schemas.microsoft.com/office/drawing/2014/main" id="{3822EEFA-F468-4799-81CA-8732B2DE978D}"/>
                </a:ext>
              </a:extLst>
            </p:cNvPr>
            <p:cNvSpPr/>
            <p:nvPr/>
          </p:nvSpPr>
          <p:spPr>
            <a:xfrm rot="16200000">
              <a:off x="7536344" y="4927884"/>
              <a:ext cx="216000" cy="6445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5.2.4</a:t>
              </a:r>
              <a:r>
                <a:rPr lang="en-GB" sz="800" dirty="0">
                  <a:solidFill>
                    <a:schemeClr val="bg1"/>
                  </a:solidFill>
                  <a:latin typeface="Arial" panose="020B0604020202020204" pitchFamily="34" charset="0"/>
                  <a:cs typeface="Arial" panose="020B0604020202020204" pitchFamily="34" charset="0"/>
                </a:rPr>
                <a:t> Media monitoring</a:t>
              </a:r>
            </a:p>
          </p:txBody>
        </p:sp>
        <p:sp>
          <p:nvSpPr>
            <p:cNvPr id="380" name="Rectangle 379">
              <a:extLst>
                <a:ext uri="{FF2B5EF4-FFF2-40B4-BE49-F238E27FC236}">
                  <a16:creationId xmlns:a16="http://schemas.microsoft.com/office/drawing/2014/main" id="{234FAF53-068A-4352-A2FB-1D321E5FF016}"/>
                </a:ext>
              </a:extLst>
            </p:cNvPr>
            <p:cNvSpPr/>
            <p:nvPr/>
          </p:nvSpPr>
          <p:spPr>
            <a:xfrm rot="16200000">
              <a:off x="8485061" y="4647746"/>
              <a:ext cx="216000" cy="12052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5.2.5</a:t>
              </a:r>
              <a:r>
                <a:rPr lang="en-GB" sz="800" dirty="0">
                  <a:solidFill>
                    <a:schemeClr val="bg1"/>
                  </a:solidFill>
                  <a:latin typeface="Arial" panose="020B0604020202020204" pitchFamily="34" charset="0"/>
                  <a:cs typeface="Arial" panose="020B0604020202020204" pitchFamily="34" charset="0"/>
                </a:rPr>
                <a:t> Media aggregation and publication</a:t>
              </a:r>
            </a:p>
          </p:txBody>
        </p:sp>
        <p:sp>
          <p:nvSpPr>
            <p:cNvPr id="157" name="Rectangle 156">
              <a:extLst>
                <a:ext uri="{FF2B5EF4-FFF2-40B4-BE49-F238E27FC236}">
                  <a16:creationId xmlns:a16="http://schemas.microsoft.com/office/drawing/2014/main" id="{C1FBE4D6-6D92-4685-9117-725984B98555}"/>
                </a:ext>
              </a:extLst>
            </p:cNvPr>
            <p:cNvSpPr/>
            <p:nvPr/>
          </p:nvSpPr>
          <p:spPr>
            <a:xfrm rot="16200000">
              <a:off x="2936351" y="3757078"/>
              <a:ext cx="216000" cy="25086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a:t>
              </a:r>
              <a:r>
                <a:rPr lang="en-GB" sz="800" dirty="0">
                  <a:solidFill>
                    <a:schemeClr val="bg1"/>
                  </a:solidFill>
                  <a:latin typeface="Arial" panose="020B0604020202020204" pitchFamily="34" charset="0"/>
                  <a:cs typeface="Arial" panose="020B0604020202020204" pitchFamily="34" charset="0"/>
                </a:rPr>
                <a:t> Digital Fundraising</a:t>
              </a:r>
            </a:p>
          </p:txBody>
        </p:sp>
        <p:sp>
          <p:nvSpPr>
            <p:cNvPr id="159" name="Rectangle 158">
              <a:extLst>
                <a:ext uri="{FF2B5EF4-FFF2-40B4-BE49-F238E27FC236}">
                  <a16:creationId xmlns:a16="http://schemas.microsoft.com/office/drawing/2014/main" id="{6ED368FD-82A3-4465-8ED5-0E17702CBAAE}"/>
                </a:ext>
              </a:extLst>
            </p:cNvPr>
            <p:cNvSpPr/>
            <p:nvPr/>
          </p:nvSpPr>
          <p:spPr>
            <a:xfrm rot="16200000">
              <a:off x="2297187" y="4643444"/>
              <a:ext cx="216000" cy="12302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5.1.1</a:t>
              </a:r>
              <a:r>
                <a:rPr lang="en-GB" sz="800" dirty="0">
                  <a:solidFill>
                    <a:schemeClr val="bg1"/>
                  </a:solidFill>
                  <a:latin typeface="Arial" panose="020B0604020202020204" pitchFamily="34" charset="0"/>
                  <a:cs typeface="Arial" panose="020B0604020202020204" pitchFamily="34" charset="0"/>
                </a:rPr>
                <a:t> Proposal and agreement support</a:t>
              </a:r>
            </a:p>
          </p:txBody>
        </p:sp>
        <p:sp>
          <p:nvSpPr>
            <p:cNvPr id="381" name="Rectangle 380">
              <a:extLst>
                <a:ext uri="{FF2B5EF4-FFF2-40B4-BE49-F238E27FC236}">
                  <a16:creationId xmlns:a16="http://schemas.microsoft.com/office/drawing/2014/main" id="{40052BCE-CB77-4B35-A06A-626471BC3A34}"/>
                </a:ext>
              </a:extLst>
            </p:cNvPr>
            <p:cNvSpPr/>
            <p:nvPr/>
          </p:nvSpPr>
          <p:spPr>
            <a:xfrm rot="16200000">
              <a:off x="3588036" y="4655963"/>
              <a:ext cx="216000" cy="1205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5.1.2</a:t>
              </a:r>
              <a:r>
                <a:rPr lang="en-GB" sz="800" dirty="0">
                  <a:solidFill>
                    <a:schemeClr val="bg1"/>
                  </a:solidFill>
                  <a:latin typeface="Arial" panose="020B0604020202020204" pitchFamily="34" charset="0"/>
                  <a:cs typeface="Arial" panose="020B0604020202020204" pitchFamily="34" charset="0"/>
                </a:rPr>
                <a:t> Monitoring funding opportunities  </a:t>
              </a:r>
            </a:p>
          </p:txBody>
        </p:sp>
        <p:sp>
          <p:nvSpPr>
            <p:cNvPr id="117" name="Rectangle 116">
              <a:extLst>
                <a:ext uri="{FF2B5EF4-FFF2-40B4-BE49-F238E27FC236}">
                  <a16:creationId xmlns:a16="http://schemas.microsoft.com/office/drawing/2014/main" id="{C0DC7519-904B-48D4-B3FB-E168884651D3}"/>
                </a:ext>
              </a:extLst>
            </p:cNvPr>
            <p:cNvSpPr/>
            <p:nvPr/>
          </p:nvSpPr>
          <p:spPr>
            <a:xfrm rot="16200000">
              <a:off x="11256912" y="4903705"/>
              <a:ext cx="216000" cy="688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5.3.3 Product Management</a:t>
              </a:r>
              <a:endParaRPr lang="en-GB" sz="800" dirty="0">
                <a:solidFill>
                  <a:schemeClr val="bg1"/>
                </a:solidFill>
                <a:latin typeface="Arial" panose="020B0604020202020204" pitchFamily="34" charset="0"/>
                <a:cs typeface="Arial" panose="020B0604020202020204" pitchFamily="34" charset="0"/>
              </a:endParaRPr>
            </a:p>
          </p:txBody>
        </p:sp>
      </p:grpSp>
      <p:sp>
        <p:nvSpPr>
          <p:cNvPr id="272" name="Rectangle 271">
            <a:extLst>
              <a:ext uri="{FF2B5EF4-FFF2-40B4-BE49-F238E27FC236}">
                <a16:creationId xmlns:a16="http://schemas.microsoft.com/office/drawing/2014/main" id="{0E5BDF7D-A1A6-433A-BDFA-9EA42CFB7D07}"/>
              </a:ext>
            </a:extLst>
          </p:cNvPr>
          <p:cNvSpPr/>
          <p:nvPr/>
        </p:nvSpPr>
        <p:spPr>
          <a:xfrm>
            <a:off x="380996" y="3920542"/>
            <a:ext cx="11421488" cy="876003"/>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4. Research Data </a:t>
            </a:r>
          </a:p>
          <a:p>
            <a:r>
              <a:rPr lang="en-US" sz="1000" b="1" dirty="0">
                <a:solidFill>
                  <a:schemeClr val="tx1"/>
                </a:solidFill>
                <a:latin typeface="Arial" panose="020B0604020202020204" pitchFamily="34" charset="0"/>
                <a:cs typeface="Arial" panose="020B0604020202020204" pitchFamily="34" charset="0"/>
              </a:rPr>
              <a:t>&amp; Analytics</a:t>
            </a:r>
          </a:p>
        </p:txBody>
      </p:sp>
      <p:sp>
        <p:nvSpPr>
          <p:cNvPr id="123" name="Rectangle 122">
            <a:extLst>
              <a:ext uri="{FF2B5EF4-FFF2-40B4-BE49-F238E27FC236}">
                <a16:creationId xmlns:a16="http://schemas.microsoft.com/office/drawing/2014/main" id="{DE3766D1-9695-4C92-B885-6AA2CE111623}"/>
              </a:ext>
            </a:extLst>
          </p:cNvPr>
          <p:cNvSpPr/>
          <p:nvPr/>
        </p:nvSpPr>
        <p:spPr>
          <a:xfrm>
            <a:off x="2436887" y="4258234"/>
            <a:ext cx="60210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4.1.2 Data sharing</a:t>
            </a:r>
          </a:p>
        </p:txBody>
      </p:sp>
      <p:sp>
        <p:nvSpPr>
          <p:cNvPr id="118" name="Rectangle 117">
            <a:extLst>
              <a:ext uri="{FF2B5EF4-FFF2-40B4-BE49-F238E27FC236}">
                <a16:creationId xmlns:a16="http://schemas.microsoft.com/office/drawing/2014/main" id="{589AD08C-EBEA-4D0A-8B8C-5BB8A9985FC4}"/>
              </a:ext>
            </a:extLst>
          </p:cNvPr>
          <p:cNvSpPr/>
          <p:nvPr/>
        </p:nvSpPr>
        <p:spPr>
          <a:xfrm rot="16200000">
            <a:off x="2631065" y="3195312"/>
            <a:ext cx="216000" cy="18417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4.1</a:t>
            </a:r>
            <a:r>
              <a:rPr lang="en-GB" sz="800" dirty="0">
                <a:solidFill>
                  <a:schemeClr val="bg1"/>
                </a:solidFill>
                <a:latin typeface="Arial" panose="020B0604020202020204" pitchFamily="34" charset="0"/>
                <a:cs typeface="Arial" panose="020B0604020202020204" pitchFamily="34" charset="0"/>
              </a:rPr>
              <a:t> Research Analytics</a:t>
            </a:r>
          </a:p>
        </p:txBody>
      </p:sp>
      <p:sp>
        <p:nvSpPr>
          <p:cNvPr id="119" name="Rectangle 118">
            <a:extLst>
              <a:ext uri="{FF2B5EF4-FFF2-40B4-BE49-F238E27FC236}">
                <a16:creationId xmlns:a16="http://schemas.microsoft.com/office/drawing/2014/main" id="{461F6EC1-7764-46F7-A2B6-897B05DC5C80}"/>
              </a:ext>
            </a:extLst>
          </p:cNvPr>
          <p:cNvSpPr/>
          <p:nvPr/>
        </p:nvSpPr>
        <p:spPr>
          <a:xfrm>
            <a:off x="1818185" y="4258234"/>
            <a:ext cx="60210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4.1.1 Data collection</a:t>
            </a:r>
          </a:p>
        </p:txBody>
      </p:sp>
      <p:sp>
        <p:nvSpPr>
          <p:cNvPr id="125" name="Rectangle 124">
            <a:extLst>
              <a:ext uri="{FF2B5EF4-FFF2-40B4-BE49-F238E27FC236}">
                <a16:creationId xmlns:a16="http://schemas.microsoft.com/office/drawing/2014/main" id="{B3BDFA2B-7BC8-4C39-A2F3-23611C633779}"/>
              </a:ext>
            </a:extLst>
          </p:cNvPr>
          <p:cNvSpPr/>
          <p:nvPr/>
        </p:nvSpPr>
        <p:spPr>
          <a:xfrm>
            <a:off x="3054532" y="4258234"/>
            <a:ext cx="605413" cy="2294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4.1.3 Data mgmt.</a:t>
            </a:r>
          </a:p>
        </p:txBody>
      </p:sp>
      <p:sp>
        <p:nvSpPr>
          <p:cNvPr id="126" name="Rectangle 125">
            <a:extLst>
              <a:ext uri="{FF2B5EF4-FFF2-40B4-BE49-F238E27FC236}">
                <a16:creationId xmlns:a16="http://schemas.microsoft.com/office/drawing/2014/main" id="{2616AB55-F356-4C3E-9FD4-688C557455B9}"/>
              </a:ext>
            </a:extLst>
          </p:cNvPr>
          <p:cNvSpPr/>
          <p:nvPr/>
        </p:nvSpPr>
        <p:spPr>
          <a:xfrm>
            <a:off x="1818185" y="4508883"/>
            <a:ext cx="569755"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4.1.4 Data curation</a:t>
            </a:r>
          </a:p>
        </p:txBody>
      </p:sp>
      <p:sp>
        <p:nvSpPr>
          <p:cNvPr id="128" name="Rectangle 127">
            <a:extLst>
              <a:ext uri="{FF2B5EF4-FFF2-40B4-BE49-F238E27FC236}">
                <a16:creationId xmlns:a16="http://schemas.microsoft.com/office/drawing/2014/main" id="{931AC0CB-A609-4DD6-B707-D2C71BF66411}"/>
              </a:ext>
            </a:extLst>
          </p:cNvPr>
          <p:cNvSpPr/>
          <p:nvPr/>
        </p:nvSpPr>
        <p:spPr>
          <a:xfrm>
            <a:off x="2436855" y="4508883"/>
            <a:ext cx="602101"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4.1.5 Data analysis</a:t>
            </a:r>
          </a:p>
        </p:txBody>
      </p:sp>
      <p:sp>
        <p:nvSpPr>
          <p:cNvPr id="129" name="Rectangle 128">
            <a:extLst>
              <a:ext uri="{FF2B5EF4-FFF2-40B4-BE49-F238E27FC236}">
                <a16:creationId xmlns:a16="http://schemas.microsoft.com/office/drawing/2014/main" id="{11335F8F-C21C-42C5-B558-31C4405DE300}"/>
              </a:ext>
            </a:extLst>
          </p:cNvPr>
          <p:cNvSpPr/>
          <p:nvPr/>
        </p:nvSpPr>
        <p:spPr>
          <a:xfrm rot="16200000">
            <a:off x="5080737" y="2623493"/>
            <a:ext cx="209686" cy="29790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4.2</a:t>
            </a:r>
            <a:r>
              <a:rPr lang="en-GB" sz="800" dirty="0">
                <a:solidFill>
                  <a:schemeClr val="bg1"/>
                </a:solidFill>
                <a:latin typeface="Arial" panose="020B0604020202020204" pitchFamily="34" charset="0"/>
                <a:cs typeface="Arial" panose="020B0604020202020204" pitchFamily="34" charset="0"/>
              </a:rPr>
              <a:t> Research Management</a:t>
            </a:r>
          </a:p>
        </p:txBody>
      </p:sp>
      <p:sp>
        <p:nvSpPr>
          <p:cNvPr id="130" name="Rectangle 129">
            <a:extLst>
              <a:ext uri="{FF2B5EF4-FFF2-40B4-BE49-F238E27FC236}">
                <a16:creationId xmlns:a16="http://schemas.microsoft.com/office/drawing/2014/main" id="{CCC3D438-30A0-4664-AB3F-D2DB9A4664A0}"/>
              </a:ext>
            </a:extLst>
          </p:cNvPr>
          <p:cNvSpPr/>
          <p:nvPr/>
        </p:nvSpPr>
        <p:spPr>
          <a:xfrm>
            <a:off x="3696037" y="4278695"/>
            <a:ext cx="693573" cy="2197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4.2.1 Breeding</a:t>
            </a:r>
          </a:p>
        </p:txBody>
      </p:sp>
      <p:sp>
        <p:nvSpPr>
          <p:cNvPr id="133" name="Rectangle 132">
            <a:extLst>
              <a:ext uri="{FF2B5EF4-FFF2-40B4-BE49-F238E27FC236}">
                <a16:creationId xmlns:a16="http://schemas.microsoft.com/office/drawing/2014/main" id="{CF473B2C-28E8-4500-93EF-71A237D955DE}"/>
              </a:ext>
            </a:extLst>
          </p:cNvPr>
          <p:cNvSpPr/>
          <p:nvPr/>
        </p:nvSpPr>
        <p:spPr>
          <a:xfrm>
            <a:off x="5242966" y="4278696"/>
            <a:ext cx="630128" cy="224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4.2.3 Germplasm</a:t>
            </a:r>
          </a:p>
        </p:txBody>
      </p:sp>
      <p:sp>
        <p:nvSpPr>
          <p:cNvPr id="134" name="Rectangle 133">
            <a:extLst>
              <a:ext uri="{FF2B5EF4-FFF2-40B4-BE49-F238E27FC236}">
                <a16:creationId xmlns:a16="http://schemas.microsoft.com/office/drawing/2014/main" id="{47CED608-D49A-458D-8368-C8F6B02CE0F3}"/>
              </a:ext>
            </a:extLst>
          </p:cNvPr>
          <p:cNvSpPr/>
          <p:nvPr/>
        </p:nvSpPr>
        <p:spPr>
          <a:xfrm rot="16200000">
            <a:off x="9123968" y="1646343"/>
            <a:ext cx="209684" cy="49333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a:t>
            </a:r>
            <a:r>
              <a:rPr lang="en-GB" sz="800" dirty="0">
                <a:solidFill>
                  <a:schemeClr val="bg1"/>
                </a:solidFill>
                <a:latin typeface="Arial" panose="020B0604020202020204" pitchFamily="34" charset="0"/>
                <a:cs typeface="Arial" panose="020B0604020202020204" pitchFamily="34" charset="0"/>
              </a:rPr>
              <a:t> Research Data Management and Governance</a:t>
            </a:r>
          </a:p>
        </p:txBody>
      </p:sp>
      <p:sp>
        <p:nvSpPr>
          <p:cNvPr id="135" name="Rectangle 134">
            <a:extLst>
              <a:ext uri="{FF2B5EF4-FFF2-40B4-BE49-F238E27FC236}">
                <a16:creationId xmlns:a16="http://schemas.microsoft.com/office/drawing/2014/main" id="{D56F9E20-69AA-403B-A8AB-3D0D9BB06A87}"/>
              </a:ext>
            </a:extLst>
          </p:cNvPr>
          <p:cNvSpPr/>
          <p:nvPr/>
        </p:nvSpPr>
        <p:spPr>
          <a:xfrm>
            <a:off x="6770429" y="4488689"/>
            <a:ext cx="758940" cy="239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4.3.1a Socio-economic</a:t>
            </a:r>
          </a:p>
        </p:txBody>
      </p:sp>
      <p:sp>
        <p:nvSpPr>
          <p:cNvPr id="136" name="Rectangle 135">
            <a:extLst>
              <a:ext uri="{FF2B5EF4-FFF2-40B4-BE49-F238E27FC236}">
                <a16:creationId xmlns:a16="http://schemas.microsoft.com/office/drawing/2014/main" id="{04ABDB4A-FEC4-46A9-A994-6A80770F58F9}"/>
              </a:ext>
            </a:extLst>
          </p:cNvPr>
          <p:cNvSpPr/>
          <p:nvPr/>
        </p:nvSpPr>
        <p:spPr>
          <a:xfrm>
            <a:off x="7555075" y="4488689"/>
            <a:ext cx="735852" cy="227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4.3.1b Agro-ecosystem</a:t>
            </a:r>
          </a:p>
        </p:txBody>
      </p:sp>
      <p:sp>
        <p:nvSpPr>
          <p:cNvPr id="137" name="Rectangle 136">
            <a:extLst>
              <a:ext uri="{FF2B5EF4-FFF2-40B4-BE49-F238E27FC236}">
                <a16:creationId xmlns:a16="http://schemas.microsoft.com/office/drawing/2014/main" id="{9AE87075-4C79-49E8-8192-7FB6EF2D3A9F}"/>
              </a:ext>
            </a:extLst>
          </p:cNvPr>
          <p:cNvSpPr/>
          <p:nvPr/>
        </p:nvSpPr>
        <p:spPr>
          <a:xfrm>
            <a:off x="8311062" y="4488689"/>
            <a:ext cx="689354" cy="2319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4.3.1c Geospatial</a:t>
            </a:r>
          </a:p>
        </p:txBody>
      </p:sp>
      <p:sp>
        <p:nvSpPr>
          <p:cNvPr id="138" name="Rectangle 137">
            <a:extLst>
              <a:ext uri="{FF2B5EF4-FFF2-40B4-BE49-F238E27FC236}">
                <a16:creationId xmlns:a16="http://schemas.microsoft.com/office/drawing/2014/main" id="{CF8AE4AF-602D-4C55-8D39-FE73D9193EEF}"/>
              </a:ext>
            </a:extLst>
          </p:cNvPr>
          <p:cNvSpPr/>
          <p:nvPr/>
        </p:nvSpPr>
        <p:spPr>
          <a:xfrm>
            <a:off x="9028439" y="4488689"/>
            <a:ext cx="593381" cy="2160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4.3.1d Phenotypic</a:t>
            </a:r>
          </a:p>
        </p:txBody>
      </p:sp>
      <p:sp>
        <p:nvSpPr>
          <p:cNvPr id="139" name="Rectangle 138">
            <a:extLst>
              <a:ext uri="{FF2B5EF4-FFF2-40B4-BE49-F238E27FC236}">
                <a16:creationId xmlns:a16="http://schemas.microsoft.com/office/drawing/2014/main" id="{991DD467-E0D9-43DB-9A34-3B110952DBFA}"/>
              </a:ext>
            </a:extLst>
          </p:cNvPr>
          <p:cNvSpPr/>
          <p:nvPr/>
        </p:nvSpPr>
        <p:spPr>
          <a:xfrm>
            <a:off x="9660047" y="4488689"/>
            <a:ext cx="60647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4.3.1e Genotypic</a:t>
            </a:r>
          </a:p>
        </p:txBody>
      </p:sp>
      <p:sp>
        <p:nvSpPr>
          <p:cNvPr id="140" name="Rectangle 139">
            <a:extLst>
              <a:ext uri="{FF2B5EF4-FFF2-40B4-BE49-F238E27FC236}">
                <a16:creationId xmlns:a16="http://schemas.microsoft.com/office/drawing/2014/main" id="{B65224A5-A287-4BAD-9D08-1032783EFF99}"/>
              </a:ext>
            </a:extLst>
          </p:cNvPr>
          <p:cNvSpPr/>
          <p:nvPr/>
        </p:nvSpPr>
        <p:spPr>
          <a:xfrm rot="16200000">
            <a:off x="8820615" y="2199913"/>
            <a:ext cx="206964" cy="43239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4.3.1</a:t>
            </a:r>
            <a:r>
              <a:rPr lang="en-GB" sz="800" dirty="0">
                <a:solidFill>
                  <a:schemeClr val="bg1"/>
                </a:solidFill>
                <a:latin typeface="Arial" panose="020B0604020202020204" pitchFamily="34" charset="0"/>
                <a:cs typeface="Arial" panose="020B0604020202020204" pitchFamily="34" charset="0"/>
              </a:rPr>
              <a:t> Policies, processes, and standards for research data</a:t>
            </a:r>
          </a:p>
        </p:txBody>
      </p:sp>
      <p:sp>
        <p:nvSpPr>
          <p:cNvPr id="141" name="Rectangle 140">
            <a:extLst>
              <a:ext uri="{FF2B5EF4-FFF2-40B4-BE49-F238E27FC236}">
                <a16:creationId xmlns:a16="http://schemas.microsoft.com/office/drawing/2014/main" id="{DDF6D290-F21F-4078-9B74-452D5E6FB2D0}"/>
              </a:ext>
            </a:extLst>
          </p:cNvPr>
          <p:cNvSpPr/>
          <p:nvPr/>
        </p:nvSpPr>
        <p:spPr>
          <a:xfrm rot="16200000">
            <a:off x="11308647" y="4097601"/>
            <a:ext cx="217619" cy="5697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4.3.2</a:t>
            </a:r>
            <a:r>
              <a:rPr lang="en-GB" sz="800" dirty="0">
                <a:solidFill>
                  <a:schemeClr val="bg1"/>
                </a:solidFill>
                <a:latin typeface="Arial" panose="020B0604020202020204" pitchFamily="34" charset="0"/>
                <a:cs typeface="Arial" panose="020B0604020202020204" pitchFamily="34" charset="0"/>
              </a:rPr>
              <a:t> Data Ethics</a:t>
            </a:r>
          </a:p>
        </p:txBody>
      </p:sp>
      <p:sp>
        <p:nvSpPr>
          <p:cNvPr id="142" name="Rectangle 141">
            <a:extLst>
              <a:ext uri="{FF2B5EF4-FFF2-40B4-BE49-F238E27FC236}">
                <a16:creationId xmlns:a16="http://schemas.microsoft.com/office/drawing/2014/main" id="{CF473B2C-28E8-4500-93EF-71A237D955DE}"/>
              </a:ext>
            </a:extLst>
          </p:cNvPr>
          <p:cNvSpPr/>
          <p:nvPr/>
        </p:nvSpPr>
        <p:spPr>
          <a:xfrm>
            <a:off x="4431376" y="4273688"/>
            <a:ext cx="773464" cy="2214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4.2.2 Agro-ecosystem</a:t>
            </a:r>
          </a:p>
        </p:txBody>
      </p:sp>
      <p:sp>
        <p:nvSpPr>
          <p:cNvPr id="145" name="Rectangle 144">
            <a:extLst>
              <a:ext uri="{FF2B5EF4-FFF2-40B4-BE49-F238E27FC236}">
                <a16:creationId xmlns:a16="http://schemas.microsoft.com/office/drawing/2014/main" id="{CF473B2C-28E8-4500-93EF-71A237D955DE}"/>
              </a:ext>
            </a:extLst>
          </p:cNvPr>
          <p:cNvSpPr/>
          <p:nvPr/>
        </p:nvSpPr>
        <p:spPr>
          <a:xfrm>
            <a:off x="5919578" y="4278696"/>
            <a:ext cx="756522" cy="20999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4.2.4 Climate science</a:t>
            </a:r>
          </a:p>
        </p:txBody>
      </p:sp>
      <p:sp>
        <p:nvSpPr>
          <p:cNvPr id="146" name="Rectangle 145">
            <a:extLst>
              <a:ext uri="{FF2B5EF4-FFF2-40B4-BE49-F238E27FC236}">
                <a16:creationId xmlns:a16="http://schemas.microsoft.com/office/drawing/2014/main" id="{CF473B2C-28E8-4500-93EF-71A237D955DE}"/>
              </a:ext>
            </a:extLst>
          </p:cNvPr>
          <p:cNvSpPr/>
          <p:nvPr/>
        </p:nvSpPr>
        <p:spPr>
          <a:xfrm>
            <a:off x="3696037" y="4529064"/>
            <a:ext cx="692072" cy="2310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4.2.5 Agronomy</a:t>
            </a:r>
          </a:p>
        </p:txBody>
      </p:sp>
      <p:sp>
        <p:nvSpPr>
          <p:cNvPr id="147" name="Rectangle 146">
            <a:extLst>
              <a:ext uri="{FF2B5EF4-FFF2-40B4-BE49-F238E27FC236}">
                <a16:creationId xmlns:a16="http://schemas.microsoft.com/office/drawing/2014/main" id="{CF473B2C-28E8-4500-93EF-71A237D955DE}"/>
              </a:ext>
            </a:extLst>
          </p:cNvPr>
          <p:cNvSpPr/>
          <p:nvPr/>
        </p:nvSpPr>
        <p:spPr>
          <a:xfrm>
            <a:off x="4436830" y="4525027"/>
            <a:ext cx="772794" cy="2350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4.2.6 Socioeconomic</a:t>
            </a:r>
          </a:p>
        </p:txBody>
      </p:sp>
      <p:sp>
        <p:nvSpPr>
          <p:cNvPr id="148" name="Rectangle 147">
            <a:extLst>
              <a:ext uri="{FF2B5EF4-FFF2-40B4-BE49-F238E27FC236}">
                <a16:creationId xmlns:a16="http://schemas.microsoft.com/office/drawing/2014/main" id="{CF473B2C-28E8-4500-93EF-71A237D955DE}"/>
              </a:ext>
            </a:extLst>
          </p:cNvPr>
          <p:cNvSpPr/>
          <p:nvPr/>
        </p:nvSpPr>
        <p:spPr>
          <a:xfrm>
            <a:off x="5247850" y="4525027"/>
            <a:ext cx="719383" cy="2362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4.2.7 Nutrition &amp; Health</a:t>
            </a:r>
          </a:p>
        </p:txBody>
      </p:sp>
      <p:sp>
        <p:nvSpPr>
          <p:cNvPr id="149" name="Rectangle 148">
            <a:extLst>
              <a:ext uri="{FF2B5EF4-FFF2-40B4-BE49-F238E27FC236}">
                <a16:creationId xmlns:a16="http://schemas.microsoft.com/office/drawing/2014/main" id="{CF473B2C-28E8-4500-93EF-71A237D955DE}"/>
              </a:ext>
            </a:extLst>
          </p:cNvPr>
          <p:cNvSpPr/>
          <p:nvPr/>
        </p:nvSpPr>
        <p:spPr>
          <a:xfrm>
            <a:off x="6010597" y="4522871"/>
            <a:ext cx="664520" cy="2310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4.2.8 Animal science</a:t>
            </a:r>
          </a:p>
        </p:txBody>
      </p:sp>
      <p:sp>
        <p:nvSpPr>
          <p:cNvPr id="150" name="Rectangle 149">
            <a:extLst>
              <a:ext uri="{FF2B5EF4-FFF2-40B4-BE49-F238E27FC236}">
                <a16:creationId xmlns:a16="http://schemas.microsoft.com/office/drawing/2014/main" id="{991DD467-E0D9-43DB-9A34-3B110952DBFA}"/>
              </a:ext>
            </a:extLst>
          </p:cNvPr>
          <p:cNvSpPr/>
          <p:nvPr/>
        </p:nvSpPr>
        <p:spPr>
          <a:xfrm>
            <a:off x="10302434" y="4488689"/>
            <a:ext cx="783692" cy="2118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4.3.1f Nutrition &amp; Health</a:t>
            </a:r>
          </a:p>
        </p:txBody>
      </p:sp>
      <p:sp>
        <p:nvSpPr>
          <p:cNvPr id="162" name="Rectangle 161">
            <a:extLst>
              <a:ext uri="{FF2B5EF4-FFF2-40B4-BE49-F238E27FC236}">
                <a16:creationId xmlns:a16="http://schemas.microsoft.com/office/drawing/2014/main" id="{1C637476-EEB9-8343-B986-23521EC2C2A9}"/>
              </a:ext>
            </a:extLst>
          </p:cNvPr>
          <p:cNvSpPr/>
          <p:nvPr/>
        </p:nvSpPr>
        <p:spPr>
          <a:xfrm>
            <a:off x="2934686" y="6566116"/>
            <a:ext cx="180000" cy="180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Graphik"/>
              <a:ea typeface="+mn-ea"/>
              <a:cs typeface="+mn-cs"/>
            </a:endParaRPr>
          </a:p>
        </p:txBody>
      </p:sp>
      <p:sp>
        <p:nvSpPr>
          <p:cNvPr id="163" name="Rectangle 162">
            <a:extLst>
              <a:ext uri="{FF2B5EF4-FFF2-40B4-BE49-F238E27FC236}">
                <a16:creationId xmlns:a16="http://schemas.microsoft.com/office/drawing/2014/main" id="{B982F89B-0B79-F046-84E2-4DD61DD042DF}"/>
              </a:ext>
            </a:extLst>
          </p:cNvPr>
          <p:cNvSpPr/>
          <p:nvPr/>
        </p:nvSpPr>
        <p:spPr>
          <a:xfrm>
            <a:off x="3116533" y="6566116"/>
            <a:ext cx="625098" cy="1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u="none" strike="noStrike" kern="1200" cap="none" spc="0" normalizeH="0" baseline="0" noProof="0" dirty="0">
                <a:ln>
                  <a:noFill/>
                </a:ln>
                <a:solidFill>
                  <a:srgbClr val="000000"/>
                </a:solidFill>
                <a:effectLst/>
                <a:uLnTx/>
                <a:uFillTx/>
                <a:latin typeface="Univers Condensed Light" panose="020B0306020202040204" pitchFamily="34" charset="0"/>
              </a:rPr>
              <a:t>High</a:t>
            </a:r>
          </a:p>
        </p:txBody>
      </p:sp>
      <p:sp>
        <p:nvSpPr>
          <p:cNvPr id="165" name="Rectangle 164">
            <a:extLst>
              <a:ext uri="{FF2B5EF4-FFF2-40B4-BE49-F238E27FC236}">
                <a16:creationId xmlns:a16="http://schemas.microsoft.com/office/drawing/2014/main" id="{343E956C-C218-7C45-9736-DBA951514284}"/>
              </a:ext>
            </a:extLst>
          </p:cNvPr>
          <p:cNvSpPr/>
          <p:nvPr/>
        </p:nvSpPr>
        <p:spPr>
          <a:xfrm>
            <a:off x="3741631" y="6566116"/>
            <a:ext cx="180000" cy="180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Graphik"/>
              <a:ea typeface="+mn-ea"/>
              <a:cs typeface="+mn-cs"/>
            </a:endParaRPr>
          </a:p>
        </p:txBody>
      </p:sp>
      <p:sp>
        <p:nvSpPr>
          <p:cNvPr id="166" name="Rectangle 165">
            <a:extLst>
              <a:ext uri="{FF2B5EF4-FFF2-40B4-BE49-F238E27FC236}">
                <a16:creationId xmlns:a16="http://schemas.microsoft.com/office/drawing/2014/main" id="{CB35ABA1-081C-D446-8B09-D6ABE999501D}"/>
              </a:ext>
            </a:extLst>
          </p:cNvPr>
          <p:cNvSpPr/>
          <p:nvPr/>
        </p:nvSpPr>
        <p:spPr>
          <a:xfrm>
            <a:off x="3923477" y="6566116"/>
            <a:ext cx="789419" cy="1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u="none" strike="noStrike" kern="1200" cap="none" spc="0" normalizeH="0" baseline="0" noProof="0" dirty="0">
                <a:ln>
                  <a:noFill/>
                </a:ln>
                <a:solidFill>
                  <a:srgbClr val="000000"/>
                </a:solidFill>
                <a:effectLst/>
                <a:uLnTx/>
                <a:uFillTx/>
                <a:latin typeface="Univers Condensed Light" panose="020B0306020202040204" pitchFamily="34" charset="0"/>
              </a:rPr>
              <a:t>Medium</a:t>
            </a:r>
          </a:p>
        </p:txBody>
      </p:sp>
      <p:sp>
        <p:nvSpPr>
          <p:cNvPr id="168" name="Rectangle 167">
            <a:extLst>
              <a:ext uri="{FF2B5EF4-FFF2-40B4-BE49-F238E27FC236}">
                <a16:creationId xmlns:a16="http://schemas.microsoft.com/office/drawing/2014/main" id="{E1B07C6F-E21C-F84E-BFCA-CC91D5EC206A}"/>
              </a:ext>
            </a:extLst>
          </p:cNvPr>
          <p:cNvSpPr/>
          <p:nvPr/>
        </p:nvSpPr>
        <p:spPr>
          <a:xfrm>
            <a:off x="4712896" y="6566116"/>
            <a:ext cx="180000" cy="180000"/>
          </a:xfrm>
          <a:prstGeom prst="rect">
            <a:avLst/>
          </a:prstGeom>
          <a:solidFill>
            <a:schemeClr val="accent2">
              <a:alpha val="7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70" name="Rectangle 169">
            <a:extLst>
              <a:ext uri="{FF2B5EF4-FFF2-40B4-BE49-F238E27FC236}">
                <a16:creationId xmlns:a16="http://schemas.microsoft.com/office/drawing/2014/main" id="{B48EAAC8-E3D0-7F42-9536-C93BD997287D}"/>
              </a:ext>
            </a:extLst>
          </p:cNvPr>
          <p:cNvSpPr/>
          <p:nvPr/>
        </p:nvSpPr>
        <p:spPr>
          <a:xfrm>
            <a:off x="4985383" y="6566116"/>
            <a:ext cx="789419" cy="1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u="none" strike="noStrike" kern="1200" cap="none" spc="0" normalizeH="0" baseline="0" noProof="0" dirty="0">
                <a:ln>
                  <a:noFill/>
                </a:ln>
                <a:solidFill>
                  <a:srgbClr val="000000"/>
                </a:solidFill>
                <a:effectLst/>
                <a:uLnTx/>
                <a:uFillTx/>
                <a:latin typeface="Univers Condensed Light" panose="020B0306020202040204" pitchFamily="34" charset="0"/>
              </a:rPr>
              <a:t>Low</a:t>
            </a:r>
          </a:p>
        </p:txBody>
      </p:sp>
      <p:sp>
        <p:nvSpPr>
          <p:cNvPr id="171" name="Rectangle 170">
            <a:extLst>
              <a:ext uri="{FF2B5EF4-FFF2-40B4-BE49-F238E27FC236}">
                <a16:creationId xmlns:a16="http://schemas.microsoft.com/office/drawing/2014/main" id="{049761F9-62E4-2940-BAA5-BD47EA066565}"/>
              </a:ext>
            </a:extLst>
          </p:cNvPr>
          <p:cNvSpPr/>
          <p:nvPr/>
        </p:nvSpPr>
        <p:spPr>
          <a:xfrm>
            <a:off x="789854" y="6566116"/>
            <a:ext cx="180000" cy="180000"/>
          </a:xfrm>
          <a:prstGeom prst="rect">
            <a:avLst/>
          </a:prstGeom>
          <a:solidFill>
            <a:schemeClr val="bg2">
              <a:alpha val="7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72" name="Rectangle 171">
            <a:extLst>
              <a:ext uri="{FF2B5EF4-FFF2-40B4-BE49-F238E27FC236}">
                <a16:creationId xmlns:a16="http://schemas.microsoft.com/office/drawing/2014/main" id="{14D567A2-56DE-364F-BCBA-9EBF6D1C8B5C}"/>
              </a:ext>
            </a:extLst>
          </p:cNvPr>
          <p:cNvSpPr/>
          <p:nvPr/>
        </p:nvSpPr>
        <p:spPr>
          <a:xfrm>
            <a:off x="1062340" y="6566116"/>
            <a:ext cx="1096171" cy="1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u="none" strike="noStrike" kern="1200" cap="none" spc="0" normalizeH="0" baseline="0" noProof="0" dirty="0">
                <a:ln>
                  <a:noFill/>
                </a:ln>
                <a:solidFill>
                  <a:srgbClr val="000000"/>
                </a:solidFill>
                <a:effectLst/>
                <a:uLnTx/>
                <a:uFillTx/>
                <a:latin typeface="Univers Condensed Light" panose="020B0306020202040204" pitchFamily="34" charset="0"/>
              </a:rPr>
              <a:t>Out of Scope</a:t>
            </a:r>
          </a:p>
        </p:txBody>
      </p:sp>
      <p:sp>
        <p:nvSpPr>
          <p:cNvPr id="173" name="Rectangle 172">
            <a:extLst>
              <a:ext uri="{FF2B5EF4-FFF2-40B4-BE49-F238E27FC236}">
                <a16:creationId xmlns:a16="http://schemas.microsoft.com/office/drawing/2014/main" id="{AC83EDF0-0DC9-E941-A8A0-4560863A9284}"/>
              </a:ext>
            </a:extLst>
          </p:cNvPr>
          <p:cNvSpPr/>
          <p:nvPr/>
        </p:nvSpPr>
        <p:spPr>
          <a:xfrm>
            <a:off x="2158511" y="6533006"/>
            <a:ext cx="652743" cy="2616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u="none" strike="noStrike" kern="1200" cap="none" spc="0" normalizeH="0" baseline="0" noProof="0" dirty="0">
                <a:ln>
                  <a:noFill/>
                </a:ln>
                <a:solidFill>
                  <a:srgbClr val="000000"/>
                </a:solidFill>
                <a:effectLst/>
                <a:uLnTx/>
                <a:uFillTx/>
                <a:latin typeface="Univers Condensed Light" panose="020B0306020202040204" pitchFamily="34" charset="0"/>
              </a:rPr>
              <a:t>Maturity:</a:t>
            </a:r>
            <a:endParaRPr kumimoji="0" lang="en-US" sz="1100" u="none" strike="noStrike" kern="1200" cap="none" spc="0" normalizeH="0" baseline="0" noProof="0" dirty="0">
              <a:ln>
                <a:noFill/>
              </a:ln>
              <a:solidFill>
                <a:srgbClr val="000000"/>
              </a:solidFill>
              <a:effectLst/>
              <a:uLnTx/>
              <a:uFillTx/>
              <a:latin typeface="Univers Condensed Light" panose="020B0306020202040204" pitchFamily="34" charset="0"/>
            </a:endParaRPr>
          </a:p>
        </p:txBody>
      </p:sp>
    </p:spTree>
    <p:extLst>
      <p:ext uri="{BB962C8B-B14F-4D97-AF65-F5344CB8AC3E}">
        <p14:creationId xmlns:p14="http://schemas.microsoft.com/office/powerpoint/2010/main" val="2272097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CB6DD-84BE-460A-A1BF-6E50B6D56088}"/>
              </a:ext>
            </a:extLst>
          </p:cNvPr>
          <p:cNvSpPr>
            <a:spLocks noGrp="1"/>
          </p:cNvSpPr>
          <p:nvPr>
            <p:ph type="title"/>
          </p:nvPr>
        </p:nvSpPr>
        <p:spPr/>
        <p:txBody>
          <a:bodyPr>
            <a:normAutofit/>
          </a:bodyPr>
          <a:lstStyle/>
          <a:p>
            <a:r>
              <a:rPr lang="en-US" sz="2400" b="1" dirty="0">
                <a:solidFill>
                  <a:schemeClr val="tx2"/>
                </a:solidFill>
              </a:rPr>
              <a:t>What governance capabilities is the </a:t>
            </a:r>
            <a:br>
              <a:rPr lang="en-US" sz="2400" b="1" dirty="0">
                <a:solidFill>
                  <a:schemeClr val="tx2"/>
                </a:solidFill>
              </a:rPr>
            </a:br>
            <a:r>
              <a:rPr lang="en-US" sz="2400" b="1" dirty="0">
                <a:solidFill>
                  <a:schemeClr val="tx2"/>
                </a:solidFill>
              </a:rPr>
              <a:t>Digital Services team well-positioned to execute today?</a:t>
            </a:r>
          </a:p>
        </p:txBody>
      </p:sp>
      <p:graphicFrame>
        <p:nvGraphicFramePr>
          <p:cNvPr id="5" name="Table 5">
            <a:extLst>
              <a:ext uri="{FF2B5EF4-FFF2-40B4-BE49-F238E27FC236}">
                <a16:creationId xmlns:a16="http://schemas.microsoft.com/office/drawing/2014/main" id="{98E86F97-60E0-466F-B9F8-D062546C136F}"/>
              </a:ext>
            </a:extLst>
          </p:cNvPr>
          <p:cNvGraphicFramePr>
            <a:graphicFrameLocks noGrp="1"/>
          </p:cNvGraphicFramePr>
          <p:nvPr>
            <p:extLst>
              <p:ext uri="{D42A27DB-BD31-4B8C-83A1-F6EECF244321}">
                <p14:modId xmlns:p14="http://schemas.microsoft.com/office/powerpoint/2010/main" val="4158311107"/>
              </p:ext>
            </p:extLst>
          </p:nvPr>
        </p:nvGraphicFramePr>
        <p:xfrm>
          <a:off x="381000" y="1600203"/>
          <a:ext cx="11430000" cy="4760482"/>
        </p:xfrm>
        <a:graphic>
          <a:graphicData uri="http://schemas.openxmlformats.org/drawingml/2006/table">
            <a:tbl>
              <a:tblPr firstRow="1" bandRow="1">
                <a:tableStyleId>{5C22544A-7EE6-4342-B048-85BDC9FD1C3A}</a:tableStyleId>
              </a:tblPr>
              <a:tblGrid>
                <a:gridCol w="1536700">
                  <a:extLst>
                    <a:ext uri="{9D8B030D-6E8A-4147-A177-3AD203B41FA5}">
                      <a16:colId xmlns:a16="http://schemas.microsoft.com/office/drawing/2014/main" val="536426156"/>
                    </a:ext>
                  </a:extLst>
                </a:gridCol>
                <a:gridCol w="2794000">
                  <a:extLst>
                    <a:ext uri="{9D8B030D-6E8A-4147-A177-3AD203B41FA5}">
                      <a16:colId xmlns:a16="http://schemas.microsoft.com/office/drawing/2014/main" val="2272975569"/>
                    </a:ext>
                  </a:extLst>
                </a:gridCol>
                <a:gridCol w="3054081">
                  <a:extLst>
                    <a:ext uri="{9D8B030D-6E8A-4147-A177-3AD203B41FA5}">
                      <a16:colId xmlns:a16="http://schemas.microsoft.com/office/drawing/2014/main" val="606618677"/>
                    </a:ext>
                  </a:extLst>
                </a:gridCol>
                <a:gridCol w="4045219">
                  <a:extLst>
                    <a:ext uri="{9D8B030D-6E8A-4147-A177-3AD203B41FA5}">
                      <a16:colId xmlns:a16="http://schemas.microsoft.com/office/drawing/2014/main" val="1224070580"/>
                    </a:ext>
                  </a:extLst>
                </a:gridCol>
              </a:tblGrid>
              <a:tr h="269563">
                <a:tc>
                  <a:txBody>
                    <a:bodyPr/>
                    <a:lstStyle/>
                    <a:p>
                      <a:r>
                        <a:rPr lang="en-US" sz="1400" dirty="0"/>
                        <a:t>Organization</a:t>
                      </a:r>
                    </a:p>
                  </a:txBody>
                  <a:tcPr>
                    <a:solidFill>
                      <a:schemeClr val="accent1">
                        <a:lumMod val="60000"/>
                        <a:lumOff val="40000"/>
                      </a:schemeClr>
                    </a:solidFill>
                  </a:tcPr>
                </a:tc>
                <a:tc>
                  <a:txBody>
                    <a:bodyPr/>
                    <a:lstStyle/>
                    <a:p>
                      <a:r>
                        <a:rPr lang="en-US" sz="1400" dirty="0"/>
                        <a:t>Description</a:t>
                      </a:r>
                    </a:p>
                  </a:txBody>
                  <a:tcPr>
                    <a:solidFill>
                      <a:schemeClr val="accent1">
                        <a:lumMod val="60000"/>
                        <a:lumOff val="40000"/>
                      </a:schemeClr>
                    </a:solidFill>
                  </a:tcPr>
                </a:tc>
                <a:tc gridSpan="2">
                  <a:txBody>
                    <a:bodyPr/>
                    <a:lstStyle/>
                    <a:p>
                      <a:r>
                        <a:rPr lang="en-US" sz="1400" dirty="0"/>
                        <a:t>Data Governance Responsibilities</a:t>
                      </a:r>
                    </a:p>
                  </a:txBody>
                  <a:tcPr>
                    <a:solidFill>
                      <a:schemeClr val="accent1">
                        <a:lumMod val="60000"/>
                        <a:lumOff val="40000"/>
                      </a:schemeClr>
                    </a:solidFill>
                  </a:tcPr>
                </a:tc>
                <a:tc hMerge="1">
                  <a:txBody>
                    <a:bodyPr/>
                    <a:lstStyle/>
                    <a:p>
                      <a:endParaRPr lang="en-US" sz="1400"/>
                    </a:p>
                  </a:txBody>
                  <a:tcPr/>
                </a:tc>
                <a:extLst>
                  <a:ext uri="{0D108BD9-81ED-4DB2-BD59-A6C34878D82A}">
                    <a16:rowId xmlns:a16="http://schemas.microsoft.com/office/drawing/2014/main" val="743521127"/>
                  </a:ext>
                </a:extLst>
              </a:tr>
              <a:tr h="997014">
                <a:tc>
                  <a:txBody>
                    <a:bodyPr/>
                    <a:lstStyle/>
                    <a:p>
                      <a:r>
                        <a:rPr lang="en-US" sz="900" b="1" dirty="0">
                          <a:latin typeface="+mj-lt"/>
                        </a:rPr>
                        <a:t>Global Office</a:t>
                      </a:r>
                    </a:p>
                  </a:txBody>
                  <a:tcPr>
                    <a:solidFill>
                      <a:schemeClr val="accent1">
                        <a:lumMod val="20000"/>
                        <a:lumOff val="80000"/>
                      </a:schemeClr>
                    </a:solidFill>
                  </a:tcPr>
                </a:tc>
                <a:tc>
                  <a:txBody>
                    <a:bodyPr/>
                    <a:lstStyle/>
                    <a:p>
                      <a:endParaRPr lang="en-US" sz="900" dirty="0">
                        <a:latin typeface="+mj-lt"/>
                      </a:endParaRPr>
                    </a:p>
                  </a:txBody>
                  <a:tcPr>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Executive Sponsorship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Organization Alignment &amp; Change Management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Project Prioritization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1.2.1 Risk Management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1.2.2 Compliance Monitoring and Reporting</a:t>
                      </a:r>
                    </a:p>
                  </a:txBody>
                  <a:tcPr>
                    <a:lnR w="12700" cap="flat" cmpd="sng" algn="ctr">
                      <a:noFill/>
                      <a:prstDash val="solid"/>
                      <a:round/>
                      <a:headEnd type="none" w="med" len="med"/>
                      <a:tailEnd type="none" w="med" len="med"/>
                    </a:lnR>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u="none" dirty="0">
                          <a:solidFill>
                            <a:schemeClr val="tx1"/>
                          </a:solidFill>
                          <a:latin typeface="Arial" panose="020B0604020202020204" pitchFamily="34" charset="0"/>
                          <a:cs typeface="Arial" panose="020B0604020202020204" pitchFamily="34" charset="0"/>
                        </a:rPr>
                        <a:t>1.2.4 Digital investments to org goals alignment (Enterprise)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3.1 Enterprise Data Usage</a:t>
                      </a:r>
                      <a:r>
                        <a:rPr lang="en-GB" sz="900" baseline="0" dirty="0">
                          <a:solidFill>
                            <a:schemeClr val="tx1"/>
                          </a:solidFill>
                          <a:latin typeface="Arial" panose="020B0604020202020204" pitchFamily="34" charset="0"/>
                          <a:cs typeface="Arial" panose="020B0604020202020204" pitchFamily="34" charset="0"/>
                        </a:rPr>
                        <a:t> and Value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6.1.2 Technology Ethics</a:t>
                      </a:r>
                    </a:p>
                  </a:txBody>
                  <a:tcPr>
                    <a:lnL w="12700" cap="flat" cmpd="sng" algn="ctr">
                      <a:noFill/>
                      <a:prstDash val="solid"/>
                      <a:round/>
                      <a:headEnd type="none" w="med" len="med"/>
                      <a:tailEnd type="none" w="med" len="med"/>
                    </a:lnL>
                    <a:solidFill>
                      <a:schemeClr val="accent1">
                        <a:lumMod val="20000"/>
                        <a:lumOff val="80000"/>
                      </a:schemeClr>
                    </a:solidFill>
                  </a:tcPr>
                </a:tc>
                <a:extLst>
                  <a:ext uri="{0D108BD9-81ED-4DB2-BD59-A6C34878D82A}">
                    <a16:rowId xmlns:a16="http://schemas.microsoft.com/office/drawing/2014/main" val="1431998789"/>
                  </a:ext>
                </a:extLst>
              </a:tr>
              <a:tr h="415422">
                <a:tc>
                  <a:txBody>
                    <a:bodyPr/>
                    <a:lstStyle/>
                    <a:p>
                      <a:r>
                        <a:rPr lang="en-US" sz="900" b="1" dirty="0">
                          <a:solidFill>
                            <a:srgbClr val="000000"/>
                          </a:solidFill>
                          <a:latin typeface="+mj-lt"/>
                        </a:rPr>
                        <a:t>Infrastructure &amp; Operations</a:t>
                      </a:r>
                      <a:endParaRPr lang="en-US" sz="900" dirty="0">
                        <a:latin typeface="+mj-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solidFill>
                            <a:srgbClr val="000000"/>
                          </a:solidFill>
                          <a:latin typeface="+mj-lt"/>
                        </a:rPr>
                        <a:t>Support sourcing, maintenance, and harmonization of IT infrastructure (hardware, software and network) and support day-to-day user requirements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latin typeface="Arial" panose="020B0604020202020204" pitchFamily="34" charset="0"/>
                          <a:cs typeface="Arial" panose="020B0604020202020204" pitchFamily="34" charset="0"/>
                        </a:rPr>
                        <a:t>2.1.2 Cloud Migration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latin typeface="Arial" panose="020B0604020202020204" pitchFamily="34" charset="0"/>
                          <a:cs typeface="Arial" panose="020B0604020202020204" pitchFamily="34" charset="0"/>
                        </a:rPr>
                        <a:t>2.5.2</a:t>
                      </a:r>
                      <a:r>
                        <a:rPr lang="en-GB" sz="900" dirty="0">
                          <a:solidFill>
                            <a:schemeClr val="tx1"/>
                          </a:solidFill>
                          <a:latin typeface="Arial" panose="020B0604020202020204" pitchFamily="34" charset="0"/>
                          <a:cs typeface="Arial" panose="020B0604020202020204" pitchFamily="34" charset="0"/>
                        </a:rPr>
                        <a:t> Cyber </a:t>
                      </a:r>
                      <a:r>
                        <a:rPr lang="en-GB" sz="900" dirty="0" err="1">
                          <a:solidFill>
                            <a:schemeClr val="tx1"/>
                          </a:solidFill>
                          <a:latin typeface="Arial" panose="020B0604020202020204" pitchFamily="34" charset="0"/>
                          <a:cs typeface="Arial" panose="020B0604020202020204" pitchFamily="34" charset="0"/>
                        </a:rPr>
                        <a:t>Defense</a:t>
                      </a:r>
                      <a:endParaRPr lang="en-GB" sz="900" dirty="0">
                        <a:solidFill>
                          <a:schemeClr val="tx1"/>
                        </a:solidFill>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latin typeface="Arial" panose="020B0604020202020204" pitchFamily="34" charset="0"/>
                          <a:cs typeface="Arial" panose="020B0604020202020204" pitchFamily="34" charset="0"/>
                        </a:rPr>
                        <a:t>2.8.1 Software standards and policies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latin typeface="Arial" panose="020B0604020202020204" pitchFamily="34" charset="0"/>
                          <a:cs typeface="Arial" panose="020B0604020202020204" pitchFamily="34" charset="0"/>
                        </a:rPr>
                        <a:t>2.8.2 Hardware standards and policies</a:t>
                      </a:r>
                    </a:p>
                  </a:txBody>
                  <a:tcPr>
                    <a:lnR w="12700" cap="flat" cmpd="sng" algn="ctr">
                      <a:noFill/>
                      <a:prstDash val="solid"/>
                      <a:round/>
                      <a:headEnd type="none" w="med" len="med"/>
                      <a:tailEnd type="none" w="med" len="med"/>
                    </a:ln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tcPr>
                </a:tc>
                <a:extLst>
                  <a:ext uri="{0D108BD9-81ED-4DB2-BD59-A6C34878D82A}">
                    <a16:rowId xmlns:a16="http://schemas.microsoft.com/office/drawing/2014/main" val="3086995374"/>
                  </a:ext>
                </a:extLst>
              </a:tr>
              <a:tr h="415422">
                <a:tc>
                  <a:txBody>
                    <a:bodyPr/>
                    <a:lstStyle/>
                    <a:p>
                      <a:r>
                        <a:rPr lang="en-US" sz="900" b="1" dirty="0">
                          <a:solidFill>
                            <a:srgbClr val="000000"/>
                          </a:solidFill>
                          <a:latin typeface="+mj-lt"/>
                        </a:rPr>
                        <a:t>Enterprise Architecture</a:t>
                      </a:r>
                      <a:endParaRPr lang="en-US" sz="900" dirty="0">
                        <a:latin typeface="+mj-lt"/>
                      </a:endParaRPr>
                    </a:p>
                  </a:txBody>
                  <a:tcPr>
                    <a:solidFill>
                      <a:schemeClr val="accent1">
                        <a:lumMod val="20000"/>
                        <a:lumOff val="80000"/>
                      </a:schemeClr>
                    </a:solidFill>
                  </a:tcPr>
                </a:tc>
                <a:tc>
                  <a:txBody>
                    <a:bodyPr/>
                    <a:lstStyle/>
                    <a:p>
                      <a:r>
                        <a:rPr lang="en-US" sz="900" dirty="0">
                          <a:solidFill>
                            <a:srgbClr val="000000"/>
                          </a:solidFill>
                          <a:latin typeface="+mj-lt"/>
                        </a:rPr>
                        <a:t>Holistically lead enterprise-level digital service provision and upgrades </a:t>
                      </a:r>
                      <a:endParaRPr lang="en-US" sz="900" dirty="0">
                        <a:latin typeface="+mj-lt"/>
                      </a:endParaRPr>
                    </a:p>
                  </a:txBody>
                  <a:tcPr>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1.2.3 Digital Architecture Adoption and Promotion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2.8.1 Enterprise Architecture Design and Implementation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3.2</a:t>
                      </a:r>
                      <a:r>
                        <a:rPr lang="en-GB" sz="900" baseline="0" dirty="0">
                          <a:solidFill>
                            <a:schemeClr val="tx1"/>
                          </a:solidFill>
                          <a:latin typeface="Arial" panose="020B0604020202020204" pitchFamily="34" charset="0"/>
                          <a:cs typeface="Arial" panose="020B0604020202020204" pitchFamily="34" charset="0"/>
                        </a:rPr>
                        <a:t> Enterprise data management and governance</a:t>
                      </a:r>
                      <a:endParaRPr lang="en-GB" sz="900" dirty="0">
                        <a:solidFill>
                          <a:schemeClr val="tx1"/>
                        </a:solidFill>
                        <a:latin typeface="Arial" panose="020B0604020202020204" pitchFamily="34" charset="0"/>
                        <a:cs typeface="Arial" panose="020B0604020202020204" pitchFamily="34" charset="0"/>
                      </a:endParaRPr>
                    </a:p>
                  </a:txBody>
                  <a:tcPr>
                    <a:lnR w="12700" cap="flat" cmpd="sng" algn="ctr">
                      <a:noFill/>
                      <a:prstDash val="solid"/>
                      <a:round/>
                      <a:headEnd type="none" w="med" len="med"/>
                      <a:tailEnd type="none" w="med" len="med"/>
                    </a:lnR>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3.4.1 Data Platform (Enterprise)</a:t>
                      </a:r>
                      <a:r>
                        <a:rPr lang="en-GB" sz="900" baseline="0" dirty="0">
                          <a:solidFill>
                            <a:schemeClr val="tx1"/>
                          </a:solidFill>
                          <a:latin typeface="Arial" panose="020B0604020202020204" pitchFamily="34" charset="0"/>
                          <a:cs typeface="Arial" panose="020B0604020202020204" pitchFamily="34" charset="0"/>
                        </a:rPr>
                        <a:t> </a:t>
                      </a:r>
                      <a:endParaRPr lang="en-GB" sz="900" dirty="0">
                        <a:solidFill>
                          <a:schemeClr val="tx1"/>
                        </a:solidFill>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3.4.2 Data Architecture (Enterprise)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90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solidFill>
                      <a:schemeClr val="accent1">
                        <a:lumMod val="20000"/>
                        <a:lumOff val="80000"/>
                      </a:schemeClr>
                    </a:solidFill>
                  </a:tcPr>
                </a:tc>
                <a:extLst>
                  <a:ext uri="{0D108BD9-81ED-4DB2-BD59-A6C34878D82A}">
                    <a16:rowId xmlns:a16="http://schemas.microsoft.com/office/drawing/2014/main" val="2141698684"/>
                  </a:ext>
                </a:extLst>
              </a:tr>
              <a:tr h="415422">
                <a:tc>
                  <a:txBody>
                    <a:bodyPr/>
                    <a:lstStyle/>
                    <a:p>
                      <a:r>
                        <a:rPr lang="en-US" sz="900" b="1" dirty="0">
                          <a:solidFill>
                            <a:srgbClr val="000000"/>
                          </a:solidFill>
                          <a:latin typeface="+mj-lt"/>
                        </a:rPr>
                        <a:t>Information Security</a:t>
                      </a:r>
                      <a:endParaRPr lang="en-US" sz="900" dirty="0">
                        <a:latin typeface="+mj-lt"/>
                      </a:endParaRPr>
                    </a:p>
                  </a:txBody>
                  <a:tcPr/>
                </a:tc>
                <a:tc>
                  <a:txBody>
                    <a:bodyPr/>
                    <a:lstStyle/>
                    <a:p>
                      <a:r>
                        <a:rPr lang="en-US" sz="900" dirty="0">
                          <a:latin typeface="+mj-lt"/>
                        </a:rPr>
                        <a:t>Design and execute processes and methodologies to protect CGIAR information resources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latin typeface="Arial" panose="020B0604020202020204" pitchFamily="34" charset="0"/>
                          <a:cs typeface="Arial" panose="020B0604020202020204" pitchFamily="34" charset="0"/>
                        </a:rPr>
                        <a:t>2.5.3</a:t>
                      </a:r>
                      <a:r>
                        <a:rPr lang="en-GB" sz="900" dirty="0">
                          <a:solidFill>
                            <a:schemeClr val="tx1"/>
                          </a:solidFill>
                          <a:latin typeface="Arial" panose="020B0604020202020204" pitchFamily="34" charset="0"/>
                          <a:cs typeface="Arial" panose="020B0604020202020204" pitchFamily="34" charset="0"/>
                        </a:rPr>
                        <a:t> Identify and Access Management (IAM) and Data Security</a:t>
                      </a:r>
                    </a:p>
                  </a:txBody>
                  <a:tcPr>
                    <a:lnR w="12700" cap="flat" cmpd="sng" algn="ctr">
                      <a:noFill/>
                      <a:prstDash val="solid"/>
                      <a:round/>
                      <a:headEnd type="none" w="med" len="med"/>
                      <a:tailEnd type="none" w="med" len="med"/>
                    </a:ln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90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tcPr>
                </a:tc>
                <a:extLst>
                  <a:ext uri="{0D108BD9-81ED-4DB2-BD59-A6C34878D82A}">
                    <a16:rowId xmlns:a16="http://schemas.microsoft.com/office/drawing/2014/main" val="1810459372"/>
                  </a:ext>
                </a:extLst>
              </a:tr>
              <a:tr h="736404">
                <a:tc>
                  <a:txBody>
                    <a:bodyPr/>
                    <a:lstStyle/>
                    <a:p>
                      <a:r>
                        <a:rPr lang="en-US" sz="900" b="1" dirty="0">
                          <a:solidFill>
                            <a:srgbClr val="000000"/>
                          </a:solidFill>
                          <a:latin typeface="+mj-lt"/>
                        </a:rPr>
                        <a:t>Analytics &amp; Data Mgmt.</a:t>
                      </a:r>
                      <a:endParaRPr lang="en-US" sz="900" dirty="0">
                        <a:latin typeface="+mj-lt"/>
                      </a:endParaRPr>
                    </a:p>
                  </a:txBody>
                  <a:tcPr>
                    <a:solidFill>
                      <a:schemeClr val="accent1">
                        <a:lumMod val="20000"/>
                        <a:lumOff val="80000"/>
                      </a:schemeClr>
                    </a:solidFill>
                  </a:tcPr>
                </a:tc>
                <a:tc>
                  <a:txBody>
                    <a:bodyPr/>
                    <a:lstStyle/>
                    <a:p>
                      <a:r>
                        <a:rPr lang="en-US" sz="900" dirty="0">
                          <a:latin typeface="+mj-lt"/>
                        </a:rPr>
                        <a:t>Lead the collection and storage of data through development of</a:t>
                      </a:r>
                    </a:p>
                    <a:p>
                      <a:r>
                        <a:rPr lang="en-US" sz="900" dirty="0">
                          <a:latin typeface="+mj-lt"/>
                        </a:rPr>
                        <a:t>appropriate policies and practices; execute and support digital analytics activities</a:t>
                      </a:r>
                    </a:p>
                  </a:txBody>
                  <a:tcPr>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2.3.1 Data</a:t>
                      </a:r>
                      <a:r>
                        <a:rPr lang="en-GB" sz="900" baseline="0" dirty="0">
                          <a:solidFill>
                            <a:schemeClr val="tx1"/>
                          </a:solidFill>
                          <a:latin typeface="Arial" panose="020B0604020202020204" pitchFamily="34" charset="0"/>
                          <a:cs typeface="Arial" panose="020B0604020202020204" pitchFamily="34" charset="0"/>
                        </a:rPr>
                        <a:t> warehousing</a:t>
                      </a:r>
                      <a:endParaRPr lang="en-GB" sz="900" dirty="0">
                        <a:solidFill>
                          <a:schemeClr val="tx1"/>
                        </a:solidFill>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3.2</a:t>
                      </a:r>
                      <a:r>
                        <a:rPr lang="en-GB" sz="900" baseline="0" dirty="0">
                          <a:solidFill>
                            <a:schemeClr val="tx1"/>
                          </a:solidFill>
                          <a:latin typeface="Arial" panose="020B0604020202020204" pitchFamily="34" charset="0"/>
                          <a:cs typeface="Arial" panose="020B0604020202020204" pitchFamily="34" charset="0"/>
                        </a:rPr>
                        <a:t>    Enterprise data management and governance</a:t>
                      </a:r>
                      <a:endParaRPr lang="en-GB" sz="900" dirty="0">
                        <a:solidFill>
                          <a:schemeClr val="tx1"/>
                        </a:solidFill>
                        <a:latin typeface="Arial" panose="020B0604020202020204" pitchFamily="34" charset="0"/>
                        <a:cs typeface="Arial" panose="020B0604020202020204" pitchFamily="34" charset="0"/>
                      </a:endParaRPr>
                    </a:p>
                  </a:txBody>
                  <a:tcPr>
                    <a:lnR w="12700" cap="flat" cmpd="sng" algn="ctr">
                      <a:noFill/>
                      <a:prstDash val="solid"/>
                      <a:round/>
                      <a:headEnd type="none" w="med" len="med"/>
                      <a:tailEnd type="none" w="med" len="med"/>
                    </a:lnR>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3.3</a:t>
                      </a:r>
                      <a:r>
                        <a:rPr lang="en-GB" sz="900" baseline="0" dirty="0">
                          <a:solidFill>
                            <a:schemeClr val="tx1"/>
                          </a:solidFill>
                          <a:latin typeface="Arial" panose="020B0604020202020204" pitchFamily="34" charset="0"/>
                          <a:cs typeface="Arial" panose="020B0604020202020204" pitchFamily="34" charset="0"/>
                        </a:rPr>
                        <a:t>   Enterprise data insights and analytics</a:t>
                      </a:r>
                      <a:endParaRPr lang="en-GB" sz="900" dirty="0">
                        <a:solidFill>
                          <a:schemeClr val="tx1"/>
                        </a:solidFill>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3.4.2 Enterprise</a:t>
                      </a:r>
                      <a:r>
                        <a:rPr lang="en-GB" sz="900" baseline="0" dirty="0">
                          <a:solidFill>
                            <a:schemeClr val="tx1"/>
                          </a:solidFill>
                          <a:latin typeface="Arial" panose="020B0604020202020204" pitchFamily="34" charset="0"/>
                          <a:cs typeface="Arial" panose="020B0604020202020204" pitchFamily="34" charset="0"/>
                        </a:rPr>
                        <a:t> d</a:t>
                      </a:r>
                      <a:r>
                        <a:rPr lang="en-GB" sz="900" dirty="0">
                          <a:solidFill>
                            <a:schemeClr val="tx1"/>
                          </a:solidFill>
                          <a:latin typeface="Arial" panose="020B0604020202020204" pitchFamily="34" charset="0"/>
                          <a:cs typeface="Arial" panose="020B0604020202020204" pitchFamily="34" charset="0"/>
                        </a:rPr>
                        <a:t>ata Architecture</a:t>
                      </a:r>
                    </a:p>
                  </a:txBody>
                  <a:tcPr>
                    <a:lnL w="12700" cap="flat" cmpd="sng" algn="ctr">
                      <a:noFill/>
                      <a:prstDash val="solid"/>
                      <a:round/>
                      <a:headEnd type="none" w="med" len="med"/>
                      <a:tailEnd type="none" w="med" len="med"/>
                    </a:lnL>
                    <a:solidFill>
                      <a:schemeClr val="accent1">
                        <a:lumMod val="20000"/>
                        <a:lumOff val="80000"/>
                      </a:schemeClr>
                    </a:solidFill>
                  </a:tcPr>
                </a:tc>
                <a:extLst>
                  <a:ext uri="{0D108BD9-81ED-4DB2-BD59-A6C34878D82A}">
                    <a16:rowId xmlns:a16="http://schemas.microsoft.com/office/drawing/2014/main" val="137583211"/>
                  </a:ext>
                </a:extLst>
              </a:tr>
              <a:tr h="299104">
                <a:tc>
                  <a:txBody>
                    <a:bodyPr/>
                    <a:lstStyle/>
                    <a:p>
                      <a:r>
                        <a:rPr lang="en-US" sz="900" b="1">
                          <a:latin typeface="+mj-lt"/>
                        </a:rPr>
                        <a:t>Digital Solutions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a:solidFill>
                            <a:srgbClr val="000000"/>
                          </a:solidFill>
                          <a:latin typeface="+mn-lt"/>
                          <a:ea typeface="+mn-ea"/>
                          <a:cs typeface="+mn-cs"/>
                        </a:rPr>
                        <a:t>Integrate and automate business processes; customize enterprise applications to improve performance and efficiency</a:t>
                      </a:r>
                      <a:endParaRPr lang="en-US" sz="900">
                        <a:latin typeface="+mj-lt"/>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latin typeface="Arial" panose="020B0604020202020204" pitchFamily="34" charset="0"/>
                          <a:cs typeface="Arial" panose="020B0604020202020204" pitchFamily="34" charset="0"/>
                        </a:rPr>
                        <a:t>2.8.1 Software standards and policies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latin typeface="Arial" panose="020B0604020202020204" pitchFamily="34" charset="0"/>
                          <a:cs typeface="Arial" panose="020B0604020202020204" pitchFamily="34" charset="0"/>
                        </a:rPr>
                        <a:t>2.8.2 Hardware standards and policies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2.4.1</a:t>
                      </a:r>
                      <a:r>
                        <a:rPr lang="en-GB" sz="900" baseline="0" dirty="0">
                          <a:solidFill>
                            <a:schemeClr val="tx1"/>
                          </a:solidFill>
                          <a:latin typeface="Arial" panose="020B0604020202020204" pitchFamily="34" charset="0"/>
                          <a:cs typeface="Arial" panose="020B0604020202020204" pitchFamily="34" charset="0"/>
                        </a:rPr>
                        <a:t> Software engineering/Operations Development</a:t>
                      </a:r>
                      <a:endParaRPr lang="en-GB" sz="900" dirty="0">
                        <a:solidFill>
                          <a:schemeClr val="tx1"/>
                        </a:solidFill>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2.4.2</a:t>
                      </a:r>
                      <a:r>
                        <a:rPr lang="en-GB" sz="900" baseline="0" dirty="0">
                          <a:solidFill>
                            <a:schemeClr val="tx1"/>
                          </a:solidFill>
                          <a:latin typeface="Arial" panose="020B0604020202020204" pitchFamily="34" charset="0"/>
                          <a:cs typeface="Arial" panose="020B0604020202020204" pitchFamily="34" charset="0"/>
                        </a:rPr>
                        <a:t> Process redesign</a:t>
                      </a:r>
                      <a:endParaRPr lang="en-GB" sz="900" dirty="0">
                        <a:solidFill>
                          <a:schemeClr val="tx1"/>
                        </a:solidFill>
                        <a:latin typeface="Arial" panose="020B0604020202020204" pitchFamily="34" charset="0"/>
                        <a:cs typeface="Arial" panose="020B0604020202020204" pitchFamily="34" charset="0"/>
                      </a:endParaRPr>
                    </a:p>
                  </a:txBody>
                  <a:tcPr>
                    <a:lnR w="12700" cap="flat" cmpd="sng" algn="ctr">
                      <a:noFill/>
                      <a:prstDash val="solid"/>
                      <a:round/>
                      <a:headEnd type="none" w="med" len="med"/>
                      <a:tailEnd type="none" w="med" len="med"/>
                    </a:ln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3.4.1 Enterprise Data Platform</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90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tcPr>
                </a:tc>
                <a:extLst>
                  <a:ext uri="{0D108BD9-81ED-4DB2-BD59-A6C34878D82A}">
                    <a16:rowId xmlns:a16="http://schemas.microsoft.com/office/drawing/2014/main" val="2507348392"/>
                  </a:ext>
                </a:extLst>
              </a:tr>
              <a:tr h="299104">
                <a:tc>
                  <a:txBody>
                    <a:bodyPr/>
                    <a:lstStyle/>
                    <a:p>
                      <a:r>
                        <a:rPr lang="en-US" sz="900" b="1">
                          <a:latin typeface="+mj-lt"/>
                        </a:rPr>
                        <a:t>Business Partnership</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dirty="0">
                        <a:latin typeface="+mj-lt"/>
                      </a:endParaRPr>
                    </a:p>
                  </a:txBody>
                  <a:tcPr>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latin typeface="Arial" panose="020B0604020202020204" pitchFamily="34" charset="0"/>
                          <a:cs typeface="Arial" panose="020B0604020202020204" pitchFamily="34" charset="0"/>
                        </a:rPr>
                        <a:t>5.3.1</a:t>
                      </a:r>
                      <a:r>
                        <a:rPr lang="en-GB" sz="900" dirty="0">
                          <a:solidFill>
                            <a:schemeClr val="tx1"/>
                          </a:solidFill>
                          <a:latin typeface="Arial" panose="020B0604020202020204" pitchFamily="34" charset="0"/>
                          <a:cs typeface="Arial" panose="020B0604020202020204" pitchFamily="34" charset="0"/>
                        </a:rPr>
                        <a:t> Capacity Partnerships</a:t>
                      </a:r>
                    </a:p>
                  </a:txBody>
                  <a:tcPr>
                    <a:lnR w="12700" cap="flat" cmpd="sng" algn="ctr">
                      <a:noFill/>
                      <a:prstDash val="solid"/>
                      <a:round/>
                      <a:headEnd type="none" w="med" len="med"/>
                      <a:tailEnd type="none" w="med" len="med"/>
                    </a:lnR>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solidFill>
                      <a:schemeClr val="accent1">
                        <a:lumMod val="20000"/>
                        <a:lumOff val="80000"/>
                      </a:schemeClr>
                    </a:solidFill>
                  </a:tcPr>
                </a:tc>
                <a:extLst>
                  <a:ext uri="{0D108BD9-81ED-4DB2-BD59-A6C34878D82A}">
                    <a16:rowId xmlns:a16="http://schemas.microsoft.com/office/drawing/2014/main" val="1327802052"/>
                  </a:ext>
                </a:extLst>
              </a:tr>
            </a:tbl>
          </a:graphicData>
        </a:graphic>
      </p:graphicFrame>
    </p:spTree>
    <p:extLst>
      <p:ext uri="{BB962C8B-B14F-4D97-AF65-F5344CB8AC3E}">
        <p14:creationId xmlns:p14="http://schemas.microsoft.com/office/powerpoint/2010/main" val="1762464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CB6DD-84BE-460A-A1BF-6E50B6D56088}"/>
              </a:ext>
            </a:extLst>
          </p:cNvPr>
          <p:cNvSpPr>
            <a:spLocks noGrp="1"/>
          </p:cNvSpPr>
          <p:nvPr>
            <p:ph type="title"/>
          </p:nvPr>
        </p:nvSpPr>
        <p:spPr/>
        <p:txBody>
          <a:bodyPr/>
          <a:lstStyle/>
          <a:p>
            <a:r>
              <a:rPr lang="en-US" sz="2800" b="1" dirty="0"/>
              <a:t>Where are there potential governance gaps?</a:t>
            </a:r>
          </a:p>
        </p:txBody>
      </p:sp>
      <p:graphicFrame>
        <p:nvGraphicFramePr>
          <p:cNvPr id="3" name="Table 2">
            <a:extLst>
              <a:ext uri="{FF2B5EF4-FFF2-40B4-BE49-F238E27FC236}">
                <a16:creationId xmlns:a16="http://schemas.microsoft.com/office/drawing/2014/main" id="{7D2FAD06-4B7A-4852-A6DA-896D7B3F9DE2}"/>
              </a:ext>
            </a:extLst>
          </p:cNvPr>
          <p:cNvGraphicFramePr>
            <a:graphicFrameLocks noGrp="1"/>
          </p:cNvGraphicFramePr>
          <p:nvPr>
            <p:extLst>
              <p:ext uri="{D42A27DB-BD31-4B8C-83A1-F6EECF244321}">
                <p14:modId xmlns:p14="http://schemas.microsoft.com/office/powerpoint/2010/main" val="4064333970"/>
              </p:ext>
            </p:extLst>
          </p:nvPr>
        </p:nvGraphicFramePr>
        <p:xfrm>
          <a:off x="381000" y="1117600"/>
          <a:ext cx="11181079" cy="5359399"/>
        </p:xfrm>
        <a:graphic>
          <a:graphicData uri="http://schemas.openxmlformats.org/drawingml/2006/table">
            <a:tbl>
              <a:tblPr/>
              <a:tblGrid>
                <a:gridCol w="4476163">
                  <a:extLst>
                    <a:ext uri="{9D8B030D-6E8A-4147-A177-3AD203B41FA5}">
                      <a16:colId xmlns:a16="http://schemas.microsoft.com/office/drawing/2014/main" val="3605560730"/>
                    </a:ext>
                  </a:extLst>
                </a:gridCol>
                <a:gridCol w="6704916">
                  <a:extLst>
                    <a:ext uri="{9D8B030D-6E8A-4147-A177-3AD203B41FA5}">
                      <a16:colId xmlns:a16="http://schemas.microsoft.com/office/drawing/2014/main" val="3422312432"/>
                    </a:ext>
                  </a:extLst>
                </a:gridCol>
              </a:tblGrid>
              <a:tr h="314017">
                <a:tc>
                  <a:txBody>
                    <a:bodyPr/>
                    <a:lstStyle/>
                    <a:p>
                      <a:pPr algn="l" fontAlgn="base"/>
                      <a:r>
                        <a:rPr lang="en-US" sz="1200" b="1" i="0">
                          <a:solidFill>
                            <a:srgbClr val="FFFFFF"/>
                          </a:solidFill>
                          <a:effectLst/>
                          <a:latin typeface="Century Gothic" panose="020B0502020202020204" pitchFamily="34" charset="0"/>
                        </a:rPr>
                        <a:t>Gap​</a:t>
                      </a:r>
                      <a:endParaRPr lang="en-US" sz="1500" b="1" i="0">
                        <a:solidFill>
                          <a:srgbClr val="FFFFFF"/>
                        </a:solidFill>
                        <a:effectLst/>
                      </a:endParaRPr>
                    </a:p>
                  </a:txBody>
                  <a:tcPr marL="75593" marR="75593" marT="37797" marB="3779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ABF76"/>
                    </a:solidFill>
                  </a:tcPr>
                </a:tc>
                <a:tc>
                  <a:txBody>
                    <a:bodyPr/>
                    <a:lstStyle/>
                    <a:p>
                      <a:pPr algn="l" fontAlgn="base"/>
                      <a:r>
                        <a:rPr lang="en-US" sz="1200" b="1" i="0">
                          <a:solidFill>
                            <a:srgbClr val="FFFFFF"/>
                          </a:solidFill>
                          <a:effectLst/>
                          <a:latin typeface="Century Gothic" panose="020B0502020202020204" pitchFamily="34" charset="0"/>
                        </a:rPr>
                        <a:t>Consideration​</a:t>
                      </a:r>
                      <a:endParaRPr lang="en-US" sz="1500" b="1" i="0">
                        <a:solidFill>
                          <a:srgbClr val="FFFFFF"/>
                        </a:solidFill>
                        <a:effectLst/>
                      </a:endParaRPr>
                    </a:p>
                  </a:txBody>
                  <a:tcPr marL="75593" marR="75593" marT="37797" marB="3779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ABF76"/>
                    </a:solidFill>
                  </a:tcPr>
                </a:tc>
                <a:extLst>
                  <a:ext uri="{0D108BD9-81ED-4DB2-BD59-A6C34878D82A}">
                    <a16:rowId xmlns:a16="http://schemas.microsoft.com/office/drawing/2014/main" val="4036308866"/>
                  </a:ext>
                </a:extLst>
              </a:tr>
              <a:tr h="1163276">
                <a:tc>
                  <a:txBody>
                    <a:bodyPr/>
                    <a:lstStyle/>
                    <a:p>
                      <a:pPr algn="l" fontAlgn="base"/>
                      <a:r>
                        <a:rPr lang="en-US" sz="900" b="1" i="0">
                          <a:solidFill>
                            <a:srgbClr val="000000"/>
                          </a:solidFill>
                          <a:effectLst/>
                          <a:latin typeface="Century Gothic" panose="020B0502020202020204" pitchFamily="34" charset="0"/>
                        </a:rPr>
                        <a:t>1.2     Digital Governance (Research)</a:t>
                      </a:r>
                      <a:r>
                        <a:rPr lang="en-US" sz="900" b="0" i="0">
                          <a:solidFill>
                            <a:srgbClr val="000000"/>
                          </a:solidFill>
                          <a:effectLst/>
                          <a:latin typeface="Century Gothic" panose="020B0502020202020204" pitchFamily="34" charset="0"/>
                        </a:rPr>
                        <a:t>​</a:t>
                      </a:r>
                      <a:endParaRPr lang="en-US" sz="1500" b="0" i="0">
                        <a:solidFill>
                          <a:srgbClr val="000000"/>
                        </a:solidFill>
                        <a:effectLst/>
                      </a:endParaRPr>
                    </a:p>
                    <a:p>
                      <a:pPr algn="l" fontAlgn="base"/>
                      <a:r>
                        <a:rPr lang="en-US" sz="900" b="1" i="0">
                          <a:solidFill>
                            <a:srgbClr val="000000"/>
                          </a:solidFill>
                          <a:effectLst/>
                          <a:latin typeface="Century Gothic" panose="020B0502020202020204" pitchFamily="34" charset="0"/>
                        </a:rPr>
                        <a:t>1.2.5  Data Governance (Research)</a:t>
                      </a:r>
                      <a:r>
                        <a:rPr lang="en-US" sz="900" b="0" i="0">
                          <a:solidFill>
                            <a:srgbClr val="000000"/>
                          </a:solidFill>
                          <a:effectLst/>
                          <a:latin typeface="Century Gothic" panose="020B0502020202020204" pitchFamily="34" charset="0"/>
                        </a:rPr>
                        <a:t>​</a:t>
                      </a:r>
                      <a:endParaRPr lang="en-US" sz="1500" b="0" i="0">
                        <a:solidFill>
                          <a:srgbClr val="000000"/>
                        </a:solidFill>
                        <a:effectLst/>
                      </a:endParaRPr>
                    </a:p>
                    <a:p>
                      <a:pPr algn="l" fontAlgn="base"/>
                      <a:r>
                        <a:rPr lang="en-US" sz="900" b="1" i="0">
                          <a:solidFill>
                            <a:srgbClr val="000000"/>
                          </a:solidFill>
                          <a:effectLst/>
                          <a:latin typeface="Century Gothic" panose="020B0502020202020204" pitchFamily="34" charset="0"/>
                        </a:rPr>
                        <a:t>1.3.1  Digital Research Innovation</a:t>
                      </a:r>
                      <a:r>
                        <a:rPr lang="en-US" sz="900" b="0" i="0">
                          <a:solidFill>
                            <a:srgbClr val="000000"/>
                          </a:solidFill>
                          <a:effectLst/>
                          <a:latin typeface="Century Gothic" panose="020B0502020202020204" pitchFamily="34" charset="0"/>
                        </a:rPr>
                        <a:t>​</a:t>
                      </a:r>
                      <a:endParaRPr lang="en-US" sz="1500" b="0" i="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AD1"/>
                    </a:solidFill>
                  </a:tcPr>
                </a:tc>
                <a:tc>
                  <a:txBody>
                    <a:bodyPr/>
                    <a:lstStyle/>
                    <a:p>
                      <a:pPr algn="l" fontAlgn="base"/>
                      <a:r>
                        <a:rPr lang="en-US" sz="800" b="0" i="0">
                          <a:solidFill>
                            <a:srgbClr val="000000"/>
                          </a:solidFill>
                          <a:effectLst/>
                          <a:latin typeface="Century Gothic" panose="020B0502020202020204" pitchFamily="34" charset="0"/>
                        </a:rPr>
                        <a:t>Decisions about what digital methods (e.g. remote sensing) and capabilities (e.g. defining scientific computing resources), and data standards to develop and apply require involvement of experts close to the relevant (and rapidly evolving) research domains.​</a:t>
                      </a:r>
                      <a:endParaRPr lang="en-US" sz="1500" b="0" i="0">
                        <a:solidFill>
                          <a:srgbClr val="000000"/>
                        </a:solidFill>
                        <a:effectLst/>
                      </a:endParaRPr>
                    </a:p>
                    <a:p>
                      <a:pPr algn="l" fontAlgn="base"/>
                      <a:r>
                        <a:rPr lang="en-US" sz="800" b="0" i="0">
                          <a:solidFill>
                            <a:srgbClr val="000000"/>
                          </a:solidFill>
                          <a:effectLst/>
                          <a:latin typeface="Century Gothic" panose="020B0502020202020204" pitchFamily="34" charset="0"/>
                        </a:rPr>
                        <a:t>​</a:t>
                      </a:r>
                      <a:endParaRPr lang="en-US" sz="1500" b="0" i="0">
                        <a:solidFill>
                          <a:srgbClr val="000000"/>
                        </a:solidFill>
                        <a:effectLst/>
                      </a:endParaRPr>
                    </a:p>
                    <a:p>
                      <a:pPr algn="l" fontAlgn="base"/>
                      <a:r>
                        <a:rPr lang="en-US" sz="800" b="0" i="0">
                          <a:solidFill>
                            <a:srgbClr val="000000"/>
                          </a:solidFill>
                          <a:effectLst/>
                          <a:latin typeface="Century Gothic" panose="020B0502020202020204" pitchFamily="34" charset="0"/>
                        </a:rPr>
                        <a:t>The current proposed One CGIAR structure embeds digital innovation in the Science Groups and portfolio initiatives, that will require coordination and harmonization if Digital Services is to support or guide research informatics.​</a:t>
                      </a:r>
                      <a:endParaRPr lang="en-US" sz="1500" b="0" i="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AD1"/>
                    </a:solidFill>
                  </a:tcPr>
                </a:tc>
                <a:extLst>
                  <a:ext uri="{0D108BD9-81ED-4DB2-BD59-A6C34878D82A}">
                    <a16:rowId xmlns:a16="http://schemas.microsoft.com/office/drawing/2014/main" val="2426061719"/>
                  </a:ext>
                </a:extLst>
              </a:tr>
              <a:tr h="1214934">
                <a:tc>
                  <a:txBody>
                    <a:bodyPr/>
                    <a:lstStyle/>
                    <a:p>
                      <a:pPr algn="l" fontAlgn="base"/>
                      <a:r>
                        <a:rPr lang="en-US" sz="900" b="1" i="0">
                          <a:solidFill>
                            <a:srgbClr val="000000"/>
                          </a:solidFill>
                          <a:effectLst/>
                          <a:latin typeface="Century Gothic" panose="020B0502020202020204" pitchFamily="34" charset="0"/>
                        </a:rPr>
                        <a:t>4.1 Research Analytics</a:t>
                      </a:r>
                      <a:r>
                        <a:rPr lang="en-US" sz="900" b="0" i="0">
                          <a:solidFill>
                            <a:srgbClr val="000000"/>
                          </a:solidFill>
                          <a:effectLst/>
                          <a:latin typeface="Century Gothic" panose="020B0502020202020204" pitchFamily="34" charset="0"/>
                        </a:rPr>
                        <a:t>​</a:t>
                      </a:r>
                      <a:endParaRPr lang="en-US" sz="1500" b="0" i="0">
                        <a:solidFill>
                          <a:srgbClr val="000000"/>
                        </a:solidFill>
                        <a:effectLst/>
                      </a:endParaRPr>
                    </a:p>
                    <a:p>
                      <a:pPr algn="l" fontAlgn="base"/>
                      <a:r>
                        <a:rPr lang="en-US" sz="800" b="1" i="0">
                          <a:solidFill>
                            <a:srgbClr val="000000"/>
                          </a:solidFill>
                          <a:effectLst/>
                          <a:latin typeface="Century Gothic" panose="020B0502020202020204" pitchFamily="34" charset="0"/>
                        </a:rPr>
                        <a:t>4.2 Research Management</a:t>
                      </a:r>
                      <a:r>
                        <a:rPr lang="en-US" sz="800" b="0" i="0">
                          <a:solidFill>
                            <a:srgbClr val="000000"/>
                          </a:solidFill>
                          <a:effectLst/>
                          <a:latin typeface="Century Gothic" panose="020B0502020202020204" pitchFamily="34" charset="0"/>
                        </a:rPr>
                        <a:t>​</a:t>
                      </a:r>
                      <a:endParaRPr lang="en-US" sz="1500" b="0" i="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FE7"/>
                    </a:solidFill>
                  </a:tcPr>
                </a:tc>
                <a:tc>
                  <a:txBody>
                    <a:bodyPr/>
                    <a:lstStyle/>
                    <a:p>
                      <a:pPr algn="l" fontAlgn="base"/>
                      <a:r>
                        <a:rPr lang="en-US" sz="900" b="0" i="0">
                          <a:solidFill>
                            <a:srgbClr val="000000"/>
                          </a:solidFill>
                          <a:effectLst/>
                          <a:latin typeface="Century Gothic" panose="020B0502020202020204" pitchFamily="34" charset="0"/>
                        </a:rPr>
                        <a:t>Data and digital research governance functions are distributed across CGIAR centers and tended to by a variety of Platforms, Programs, and technical and functional Communities of Practice (CoPs) and their partners.  These units have as yet no formal linkage to overall digital governance in the emergent One CGIAR structure. Without the coordination currently tended to by CoPs  and others there is a risk of creating new digital silos in the organization and a potential proliferation of methodologies, standards, systems, storage, and data.​</a:t>
                      </a:r>
                      <a:endParaRPr lang="en-US" sz="1500" b="0" i="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FE7"/>
                    </a:solidFill>
                  </a:tcPr>
                </a:tc>
                <a:extLst>
                  <a:ext uri="{0D108BD9-81ED-4DB2-BD59-A6C34878D82A}">
                    <a16:rowId xmlns:a16="http://schemas.microsoft.com/office/drawing/2014/main" val="4040316592"/>
                  </a:ext>
                </a:extLst>
              </a:tr>
              <a:tr h="925011">
                <a:tc>
                  <a:txBody>
                    <a:bodyPr/>
                    <a:lstStyle/>
                    <a:p>
                      <a:pPr algn="l" fontAlgn="base"/>
                      <a:r>
                        <a:rPr lang="en-US" sz="900" b="1" i="0">
                          <a:solidFill>
                            <a:srgbClr val="000000"/>
                          </a:solidFill>
                          <a:effectLst/>
                          <a:latin typeface="Century Gothic" panose="020B0502020202020204" pitchFamily="34" charset="0"/>
                        </a:rPr>
                        <a:t>4.4 Research Domain Data Management and Governance</a:t>
                      </a:r>
                      <a:r>
                        <a:rPr lang="en-US" sz="900" b="0" i="0">
                          <a:solidFill>
                            <a:srgbClr val="000000"/>
                          </a:solidFill>
                          <a:effectLst/>
                          <a:latin typeface="Century Gothic" panose="020B0502020202020204" pitchFamily="34" charset="0"/>
                        </a:rPr>
                        <a:t>​</a:t>
                      </a:r>
                      <a:endParaRPr lang="en-US" sz="1500" b="0" i="0">
                        <a:solidFill>
                          <a:srgbClr val="000000"/>
                        </a:solidFill>
                        <a:effectLst/>
                      </a:endParaRPr>
                    </a:p>
                    <a:p>
                      <a:pPr algn="l" fontAlgn="base"/>
                      <a:r>
                        <a:rPr lang="en-US" sz="800" b="0" i="0">
                          <a:solidFill>
                            <a:srgbClr val="000000"/>
                          </a:solidFill>
                          <a:effectLst/>
                          <a:latin typeface="Century Gothic" panose="020B0502020202020204" pitchFamily="34" charset="0"/>
                        </a:rPr>
                        <a:t>​</a:t>
                      </a:r>
                      <a:endParaRPr lang="en-US" sz="1500" b="0" i="0">
                        <a:solidFill>
                          <a:srgbClr val="000000"/>
                        </a:solidFill>
                        <a:effectLst/>
                      </a:endParaRPr>
                    </a:p>
                    <a:p>
                      <a:pPr algn="l" fontAlgn="base"/>
                      <a:r>
                        <a:rPr lang="en-US" sz="800" b="1" i="0">
                          <a:solidFill>
                            <a:srgbClr val="000000"/>
                          </a:solidFill>
                          <a:effectLst/>
                          <a:latin typeface="Century Gothic" panose="020B0502020202020204" pitchFamily="34" charset="0"/>
                        </a:rPr>
                        <a:t>4.3.2 Data ethics</a:t>
                      </a:r>
                      <a:r>
                        <a:rPr lang="en-US" sz="800" b="0" i="0">
                          <a:solidFill>
                            <a:srgbClr val="000000"/>
                          </a:solidFill>
                          <a:effectLst/>
                          <a:latin typeface="Century Gothic" panose="020B0502020202020204" pitchFamily="34" charset="0"/>
                        </a:rPr>
                        <a:t>​</a:t>
                      </a:r>
                      <a:endParaRPr lang="en-US" sz="1500" b="0" i="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AD1"/>
                    </a:solidFill>
                  </a:tcPr>
                </a:tc>
                <a:tc>
                  <a:txBody>
                    <a:bodyPr/>
                    <a:lstStyle/>
                    <a:p>
                      <a:pPr algn="l" fontAlgn="base"/>
                      <a:r>
                        <a:rPr lang="en-US" sz="900" b="0" i="0">
                          <a:solidFill>
                            <a:srgbClr val="000000"/>
                          </a:solidFill>
                          <a:effectLst/>
                          <a:latin typeface="Century Gothic" panose="020B0502020202020204" pitchFamily="34" charset="0"/>
                        </a:rPr>
                        <a:t>Today, data and digital research governance functions are distributed across CGIAR centers and tended to by a variety of Platforms, Programs, technical and functional Communities of Practice (CoPs) that have the technical depth required to guide the ethical and effective use of research domain data.  These CoPs and other units have as yet no formal linkage to overall digital governance in the emergent One CGIAR structure. ​</a:t>
                      </a:r>
                      <a:endParaRPr lang="en-US" sz="1500" b="0" i="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AD1"/>
                    </a:solidFill>
                  </a:tcPr>
                </a:tc>
                <a:extLst>
                  <a:ext uri="{0D108BD9-81ED-4DB2-BD59-A6C34878D82A}">
                    <a16:rowId xmlns:a16="http://schemas.microsoft.com/office/drawing/2014/main" val="3420697828"/>
                  </a:ext>
                </a:extLst>
              </a:tr>
              <a:tr h="591741">
                <a:tc>
                  <a:txBody>
                    <a:bodyPr/>
                    <a:lstStyle/>
                    <a:p>
                      <a:pPr algn="l" fontAlgn="base"/>
                      <a:r>
                        <a:rPr lang="en-US" sz="900" b="1" i="0">
                          <a:solidFill>
                            <a:srgbClr val="000000"/>
                          </a:solidFill>
                          <a:effectLst/>
                          <a:latin typeface="Century Gothic" panose="020B0502020202020204" pitchFamily="34" charset="0"/>
                        </a:rPr>
                        <a:t>6.1 Responsible Data Sharing and Exchange</a:t>
                      </a:r>
                      <a:r>
                        <a:rPr lang="en-US" sz="900" b="0" i="0">
                          <a:solidFill>
                            <a:srgbClr val="000000"/>
                          </a:solidFill>
                          <a:effectLst/>
                          <a:latin typeface="Century Gothic" panose="020B0502020202020204" pitchFamily="34" charset="0"/>
                        </a:rPr>
                        <a:t>​</a:t>
                      </a:r>
                      <a:endParaRPr lang="en-US" sz="1500" b="0" i="0">
                        <a:solidFill>
                          <a:srgbClr val="000000"/>
                        </a:solidFill>
                        <a:effectLst/>
                      </a:endParaRPr>
                    </a:p>
                    <a:p>
                      <a:pPr algn="l" fontAlgn="base"/>
                      <a:r>
                        <a:rPr lang="en-US" sz="800" b="0" i="0">
                          <a:solidFill>
                            <a:srgbClr val="000000"/>
                          </a:solidFill>
                          <a:effectLst/>
                          <a:latin typeface="Century Gothic" panose="020B0502020202020204" pitchFamily="34" charset="0"/>
                        </a:rPr>
                        <a:t>6.1.1 Restricted data sharing for research and impact​</a:t>
                      </a:r>
                      <a:endParaRPr lang="en-US" sz="1500" b="0" i="0">
                        <a:solidFill>
                          <a:srgbClr val="000000"/>
                        </a:solidFill>
                        <a:effectLst/>
                      </a:endParaRPr>
                    </a:p>
                    <a:p>
                      <a:pPr algn="l" fontAlgn="base"/>
                      <a:r>
                        <a:rPr lang="en-US" sz="900" b="0" i="0">
                          <a:solidFill>
                            <a:srgbClr val="000000"/>
                          </a:solidFill>
                          <a:effectLst/>
                          <a:latin typeface="Century Gothic" panose="020B0502020202020204" pitchFamily="34" charset="0"/>
                        </a:rPr>
                        <a:t>​</a:t>
                      </a:r>
                      <a:endParaRPr lang="en-US" sz="1500" b="0" i="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FE7"/>
                    </a:solidFill>
                  </a:tcPr>
                </a:tc>
                <a:tc>
                  <a:txBody>
                    <a:bodyPr/>
                    <a:lstStyle/>
                    <a:p>
                      <a:pPr algn="l" fontAlgn="base"/>
                      <a:r>
                        <a:rPr lang="en-US" sz="900" b="0" i="0">
                          <a:solidFill>
                            <a:srgbClr val="000000"/>
                          </a:solidFill>
                          <a:effectLst/>
                          <a:latin typeface="Century Gothic" panose="020B0502020202020204" pitchFamily="34" charset="0"/>
                        </a:rPr>
                        <a:t>Data sharing in support of CGIAR research is driven by partnerships and research domain expertise as embodied in CoPs, Platforms, and Programs that do not yet have formal linkages into overall digital governance.​</a:t>
                      </a:r>
                      <a:endParaRPr lang="en-US" sz="1500" b="0" i="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FE7"/>
                    </a:solidFill>
                  </a:tcPr>
                </a:tc>
                <a:extLst>
                  <a:ext uri="{0D108BD9-81ED-4DB2-BD59-A6C34878D82A}">
                    <a16:rowId xmlns:a16="http://schemas.microsoft.com/office/drawing/2014/main" val="1413310795"/>
                  </a:ext>
                </a:extLst>
              </a:tr>
              <a:tr h="558679">
                <a:tc>
                  <a:txBody>
                    <a:bodyPr/>
                    <a:lstStyle/>
                    <a:p>
                      <a:pPr algn="l" fontAlgn="base"/>
                      <a:r>
                        <a:rPr lang="en-US" sz="900" b="1" i="0">
                          <a:solidFill>
                            <a:srgbClr val="000000"/>
                          </a:solidFill>
                          <a:effectLst/>
                          <a:latin typeface="Century Gothic" panose="020B0502020202020204" pitchFamily="34" charset="0"/>
                        </a:rPr>
                        <a:t>6.2 Responsible AI</a:t>
                      </a:r>
                      <a:r>
                        <a:rPr lang="en-US" sz="900" b="0" i="0">
                          <a:solidFill>
                            <a:srgbClr val="000000"/>
                          </a:solidFill>
                          <a:effectLst/>
                          <a:latin typeface="Century Gothic" panose="020B0502020202020204" pitchFamily="34" charset="0"/>
                        </a:rPr>
                        <a:t>​</a:t>
                      </a:r>
                      <a:endParaRPr lang="en-US" sz="1500" b="0" i="0">
                        <a:solidFill>
                          <a:srgbClr val="000000"/>
                        </a:solidFill>
                        <a:effectLst/>
                      </a:endParaRPr>
                    </a:p>
                    <a:p>
                      <a:pPr algn="l" fontAlgn="base"/>
                      <a:r>
                        <a:rPr lang="en-US" sz="800" b="0" i="0">
                          <a:solidFill>
                            <a:srgbClr val="000000"/>
                          </a:solidFill>
                          <a:effectLst/>
                          <a:latin typeface="Century Gothic" panose="020B0502020202020204" pitchFamily="34" charset="0"/>
                        </a:rPr>
                        <a:t>6.2.1 Analytics for the SDGs​</a:t>
                      </a:r>
                      <a:endParaRPr lang="en-US" sz="1500" b="0" i="0">
                        <a:solidFill>
                          <a:srgbClr val="000000"/>
                        </a:solidFill>
                        <a:effectLst/>
                      </a:endParaRPr>
                    </a:p>
                    <a:p>
                      <a:pPr algn="l" fontAlgn="base"/>
                      <a:r>
                        <a:rPr lang="en-US" sz="800" b="0" i="0">
                          <a:solidFill>
                            <a:srgbClr val="000000"/>
                          </a:solidFill>
                          <a:effectLst/>
                          <a:latin typeface="Century Gothic" panose="020B0502020202020204" pitchFamily="34" charset="0"/>
                        </a:rPr>
                        <a:t>6.2.2 AI ethics​</a:t>
                      </a:r>
                      <a:endParaRPr lang="en-US" sz="1500" b="0" i="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AD1"/>
                    </a:solidFill>
                  </a:tcPr>
                </a:tc>
                <a:tc>
                  <a:txBody>
                    <a:bodyPr/>
                    <a:lstStyle/>
                    <a:p>
                      <a:pPr algn="l" fontAlgn="base"/>
                      <a:r>
                        <a:rPr lang="en-US" sz="900" b="0" i="0">
                          <a:solidFill>
                            <a:srgbClr val="000000"/>
                          </a:solidFill>
                          <a:effectLst/>
                          <a:latin typeface="Century Gothic" panose="020B0502020202020204" pitchFamily="34" charset="0"/>
                        </a:rPr>
                        <a:t>Development of analytic methods leveraging AI responsibly is very domain and context-specific, requiring linkages of research domain experts with overall digital governance.​</a:t>
                      </a:r>
                      <a:endParaRPr lang="en-US" sz="1500" b="0" i="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AD1"/>
                    </a:solidFill>
                  </a:tcPr>
                </a:tc>
                <a:extLst>
                  <a:ext uri="{0D108BD9-81ED-4DB2-BD59-A6C34878D82A}">
                    <a16:rowId xmlns:a16="http://schemas.microsoft.com/office/drawing/2014/main" val="403793985"/>
                  </a:ext>
                </a:extLst>
              </a:tr>
              <a:tr h="591741">
                <a:tc>
                  <a:txBody>
                    <a:bodyPr/>
                    <a:lstStyle/>
                    <a:p>
                      <a:pPr algn="l" fontAlgn="base"/>
                      <a:r>
                        <a:rPr lang="en-US" sz="900" b="1" i="0">
                          <a:solidFill>
                            <a:srgbClr val="000000"/>
                          </a:solidFill>
                          <a:effectLst/>
                          <a:latin typeface="Century Gothic" panose="020B0502020202020204" pitchFamily="34" charset="0"/>
                        </a:rPr>
                        <a:t>6.5 Digital Technologies and Innovation in Research</a:t>
                      </a:r>
                      <a:r>
                        <a:rPr lang="en-US" sz="900" b="0" i="0">
                          <a:solidFill>
                            <a:srgbClr val="000000"/>
                          </a:solidFill>
                          <a:effectLst/>
                          <a:latin typeface="Century Gothic" panose="020B0502020202020204" pitchFamily="34" charset="0"/>
                        </a:rPr>
                        <a:t>​</a:t>
                      </a:r>
                      <a:endParaRPr lang="en-US" sz="1500" b="0" i="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FE7"/>
                    </a:solidFill>
                  </a:tcPr>
                </a:tc>
                <a:tc>
                  <a:txBody>
                    <a:bodyPr/>
                    <a:lstStyle/>
                    <a:p>
                      <a:pPr algn="l" fontAlgn="base"/>
                      <a:r>
                        <a:rPr lang="en-US" sz="900" b="0" i="0" dirty="0">
                          <a:solidFill>
                            <a:srgbClr val="000000"/>
                          </a:solidFill>
                          <a:effectLst/>
                          <a:latin typeface="Century Gothic" panose="020B0502020202020204" pitchFamily="34" charset="0"/>
                        </a:rPr>
                        <a:t>One CGIAR is an opportunity to develop cross-cutting mechanisms for fostering digital innovations in research and its delivery and impact that enhance the whole CGIAR portfolio, that will benefit from being driven by research domain experts linking with overall digital governance.  ​</a:t>
                      </a:r>
                      <a:endParaRPr lang="en-US" sz="1500" b="0" i="0" dirty="0">
                        <a:solidFill>
                          <a:srgbClr val="000000"/>
                        </a:solidFill>
                        <a:effectLst/>
                      </a:endParaRPr>
                    </a:p>
                  </a:txBody>
                  <a:tcPr marL="75593" marR="75593" marT="37797" marB="377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DEFE7"/>
                    </a:solidFill>
                  </a:tcPr>
                </a:tc>
                <a:extLst>
                  <a:ext uri="{0D108BD9-81ED-4DB2-BD59-A6C34878D82A}">
                    <a16:rowId xmlns:a16="http://schemas.microsoft.com/office/drawing/2014/main" val="1030751170"/>
                  </a:ext>
                </a:extLst>
              </a:tr>
            </a:tbl>
          </a:graphicData>
        </a:graphic>
      </p:graphicFrame>
      <p:sp>
        <p:nvSpPr>
          <p:cNvPr id="4" name="Rectangle 1">
            <a:extLst>
              <a:ext uri="{FF2B5EF4-FFF2-40B4-BE49-F238E27FC236}">
                <a16:creationId xmlns:a16="http://schemas.microsoft.com/office/drawing/2014/main" id="{F2F39DC3-F502-4F45-B02B-36D27075A872}"/>
              </a:ext>
            </a:extLst>
          </p:cNvPr>
          <p:cNvSpPr>
            <a:spLocks noChangeArrowheads="1"/>
          </p:cNvSpPr>
          <p:nvPr/>
        </p:nvSpPr>
        <p:spPr bwMode="auto">
          <a:xfrm flipV="1">
            <a:off x="90712" y="1512299"/>
            <a:ext cx="144386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09529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6E98C-3B15-408D-B401-19FB34EB8701}"/>
              </a:ext>
            </a:extLst>
          </p:cNvPr>
          <p:cNvSpPr>
            <a:spLocks noGrp="1"/>
          </p:cNvSpPr>
          <p:nvPr>
            <p:ph type="title"/>
          </p:nvPr>
        </p:nvSpPr>
        <p:spPr/>
        <p:txBody>
          <a:bodyPr>
            <a:normAutofit/>
          </a:bodyPr>
          <a:lstStyle/>
          <a:p>
            <a:pPr algn="ctr"/>
            <a:r>
              <a:rPr lang="en-US" sz="3000" b="1">
                <a:solidFill>
                  <a:schemeClr val="tx2"/>
                </a:solidFill>
              </a:rPr>
              <a:t>How do </a:t>
            </a:r>
            <a:r>
              <a:rPr lang="en-US" sz="3000" b="1" dirty="0">
                <a:solidFill>
                  <a:schemeClr val="tx2"/>
                </a:solidFill>
              </a:rPr>
              <a:t>other organizations organize </a:t>
            </a:r>
            <a:br>
              <a:rPr lang="en-US" sz="3000" b="1" dirty="0">
                <a:solidFill>
                  <a:schemeClr val="tx2"/>
                </a:solidFill>
              </a:rPr>
            </a:br>
            <a:r>
              <a:rPr lang="en-US" sz="3000" b="1" dirty="0">
                <a:solidFill>
                  <a:schemeClr val="tx2"/>
                </a:solidFill>
              </a:rPr>
              <a:t>their </a:t>
            </a:r>
            <a:r>
              <a:rPr lang="en-US" sz="3000" b="1" dirty="0">
                <a:solidFill>
                  <a:schemeClr val="accent1"/>
                </a:solidFill>
              </a:rPr>
              <a:t>digital capabilities </a:t>
            </a:r>
            <a:r>
              <a:rPr lang="en-US" sz="3000" b="1" dirty="0">
                <a:solidFill>
                  <a:schemeClr val="tx2"/>
                </a:solidFill>
              </a:rPr>
              <a:t>and governance? </a:t>
            </a:r>
          </a:p>
        </p:txBody>
      </p:sp>
      <p:sp>
        <p:nvSpPr>
          <p:cNvPr id="8" name="Rectangle 7">
            <a:extLst>
              <a:ext uri="{FF2B5EF4-FFF2-40B4-BE49-F238E27FC236}">
                <a16:creationId xmlns:a16="http://schemas.microsoft.com/office/drawing/2014/main" id="{2647971C-D354-46E1-9771-92030C1C7A31}"/>
              </a:ext>
            </a:extLst>
          </p:cNvPr>
          <p:cNvSpPr/>
          <p:nvPr/>
        </p:nvSpPr>
        <p:spPr>
          <a:xfrm>
            <a:off x="1080637" y="4093513"/>
            <a:ext cx="2348563" cy="276935"/>
          </a:xfrm>
          <a:prstGeom prst="rect">
            <a:avLst/>
          </a:prstGeom>
        </p:spPr>
        <p:txBody>
          <a:bodyPr wrap="square">
            <a:spAutoFit/>
          </a:bodyPr>
          <a:lstStyle/>
          <a:p>
            <a:pPr>
              <a:spcBef>
                <a:spcPts val="200"/>
              </a:spcBef>
              <a:spcAft>
                <a:spcPts val="200"/>
              </a:spcAft>
            </a:pPr>
            <a:r>
              <a:rPr lang="en-AU" sz="1200" i="1">
                <a:solidFill>
                  <a:prstClr val="black">
                    <a:lumMod val="85000"/>
                    <a:lumOff val="15000"/>
                  </a:prstClr>
                </a:solidFill>
                <a:latin typeface="Arial Black" panose="020B0A04020102020204" pitchFamily="34" charset="0"/>
                <a:ea typeface="Arial" charset="0"/>
              </a:rPr>
              <a:t>More Centralized</a:t>
            </a:r>
          </a:p>
        </p:txBody>
      </p:sp>
      <p:sp>
        <p:nvSpPr>
          <p:cNvPr id="9" name="Rectangle 8">
            <a:extLst>
              <a:ext uri="{FF2B5EF4-FFF2-40B4-BE49-F238E27FC236}">
                <a16:creationId xmlns:a16="http://schemas.microsoft.com/office/drawing/2014/main" id="{F7D5C77E-0852-49E9-BC9F-996765E9F61A}"/>
              </a:ext>
            </a:extLst>
          </p:cNvPr>
          <p:cNvSpPr/>
          <p:nvPr/>
        </p:nvSpPr>
        <p:spPr>
          <a:xfrm>
            <a:off x="9010256" y="4093513"/>
            <a:ext cx="2095791" cy="276935"/>
          </a:xfrm>
          <a:prstGeom prst="rect">
            <a:avLst/>
          </a:prstGeom>
        </p:spPr>
        <p:txBody>
          <a:bodyPr wrap="square">
            <a:spAutoFit/>
          </a:bodyPr>
          <a:lstStyle/>
          <a:p>
            <a:pPr algn="r">
              <a:spcBef>
                <a:spcPts val="200"/>
              </a:spcBef>
              <a:spcAft>
                <a:spcPts val="200"/>
              </a:spcAft>
            </a:pPr>
            <a:r>
              <a:rPr lang="en-AU" sz="1200" i="1">
                <a:solidFill>
                  <a:prstClr val="black">
                    <a:lumMod val="85000"/>
                    <a:lumOff val="15000"/>
                  </a:prstClr>
                </a:solidFill>
                <a:latin typeface="Arial Black" panose="020B0A04020102020204" pitchFamily="34" charset="0"/>
                <a:ea typeface="Arial" charset="0"/>
              </a:rPr>
              <a:t>Less Centralized</a:t>
            </a:r>
          </a:p>
        </p:txBody>
      </p:sp>
      <p:sp>
        <p:nvSpPr>
          <p:cNvPr id="10" name="Left-Right Arrow 224">
            <a:extLst>
              <a:ext uri="{FF2B5EF4-FFF2-40B4-BE49-F238E27FC236}">
                <a16:creationId xmlns:a16="http://schemas.microsoft.com/office/drawing/2014/main" id="{B99C52B7-566F-457F-8A90-63C5496F191F}"/>
              </a:ext>
            </a:extLst>
          </p:cNvPr>
          <p:cNvSpPr/>
          <p:nvPr/>
        </p:nvSpPr>
        <p:spPr>
          <a:xfrm>
            <a:off x="1066800" y="3802816"/>
            <a:ext cx="10058400" cy="221108"/>
          </a:xfrm>
          <a:prstGeom prst="leftRightArrow">
            <a:avLst/>
          </a:prstGeom>
          <a:gradFill flip="none" rotWithShape="1">
            <a:gsLst>
              <a:gs pos="0">
                <a:schemeClr val="bg2">
                  <a:lumMod val="50000"/>
                </a:schemeClr>
              </a:gs>
              <a:gs pos="51000">
                <a:srgbClr val="E7E6E6">
                  <a:lumMod val="20000"/>
                  <a:lumOff val="80000"/>
                </a:srgbClr>
              </a:gs>
              <a:gs pos="100000">
                <a:schemeClr val="bg2">
                  <a:lumMod val="90000"/>
                </a:schemeClr>
              </a:gs>
            </a:gsLst>
            <a:lin ang="0" scaled="1"/>
            <a:tileRect/>
          </a:gradFill>
          <a:ln w="19050" cap="flat" cmpd="sng" algn="ctr">
            <a:noFill/>
            <a:prstDash val="sysDot"/>
            <a:miter lim="800000"/>
            <a:headEnd type="none"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E327CF07-52BB-4F8E-A3F4-BF0BE4EE0A8B}"/>
              </a:ext>
            </a:extLst>
          </p:cNvPr>
          <p:cNvPicPr>
            <a:picLocks noChangeAspect="1"/>
          </p:cNvPicPr>
          <p:nvPr/>
        </p:nvPicPr>
        <p:blipFill>
          <a:blip r:embed="rId3"/>
          <a:stretch>
            <a:fillRect/>
          </a:stretch>
        </p:blipFill>
        <p:spPr>
          <a:xfrm>
            <a:off x="1444022" y="1747380"/>
            <a:ext cx="9291624" cy="1893928"/>
          </a:xfrm>
          <a:prstGeom prst="rect">
            <a:avLst/>
          </a:prstGeom>
        </p:spPr>
      </p:pic>
      <p:graphicFrame>
        <p:nvGraphicFramePr>
          <p:cNvPr id="12" name="Table 12">
            <a:extLst>
              <a:ext uri="{FF2B5EF4-FFF2-40B4-BE49-F238E27FC236}">
                <a16:creationId xmlns:a16="http://schemas.microsoft.com/office/drawing/2014/main" id="{FF442714-B6BE-412E-83C7-C977E3712CDD}"/>
              </a:ext>
            </a:extLst>
          </p:cNvPr>
          <p:cNvGraphicFramePr>
            <a:graphicFrameLocks noGrp="1"/>
          </p:cNvGraphicFramePr>
          <p:nvPr/>
        </p:nvGraphicFramePr>
        <p:xfrm>
          <a:off x="381000" y="4604404"/>
          <a:ext cx="11430000" cy="1468120"/>
        </p:xfrm>
        <a:graphic>
          <a:graphicData uri="http://schemas.openxmlformats.org/drawingml/2006/table">
            <a:tbl>
              <a:tblPr firstRow="1" bandRow="1">
                <a:tableStyleId>{5C22544A-7EE6-4342-B048-85BDC9FD1C3A}</a:tableStyleId>
              </a:tblPr>
              <a:tblGrid>
                <a:gridCol w="3810000">
                  <a:extLst>
                    <a:ext uri="{9D8B030D-6E8A-4147-A177-3AD203B41FA5}">
                      <a16:colId xmlns:a16="http://schemas.microsoft.com/office/drawing/2014/main" val="1162143452"/>
                    </a:ext>
                  </a:extLst>
                </a:gridCol>
                <a:gridCol w="3810000">
                  <a:extLst>
                    <a:ext uri="{9D8B030D-6E8A-4147-A177-3AD203B41FA5}">
                      <a16:colId xmlns:a16="http://schemas.microsoft.com/office/drawing/2014/main" val="2448000113"/>
                    </a:ext>
                  </a:extLst>
                </a:gridCol>
                <a:gridCol w="3810000">
                  <a:extLst>
                    <a:ext uri="{9D8B030D-6E8A-4147-A177-3AD203B41FA5}">
                      <a16:colId xmlns:a16="http://schemas.microsoft.com/office/drawing/2014/main" val="1524948962"/>
                    </a:ext>
                  </a:extLst>
                </a:gridCol>
              </a:tblGrid>
              <a:tr h="370840">
                <a:tc>
                  <a:txBody>
                    <a:bodyPr/>
                    <a:lstStyle/>
                    <a:p>
                      <a:pPr algn="ctr"/>
                      <a:r>
                        <a:rPr lang="en-US" sz="1400" b="1" dirty="0">
                          <a:solidFill>
                            <a:schemeClr val="tx1"/>
                          </a:solidFill>
                        </a:rPr>
                        <a:t>Thick Hub</a:t>
                      </a:r>
                    </a:p>
                  </a:txBody>
                  <a:tcPr anchor="ctr">
                    <a:solidFill>
                      <a:schemeClr val="bg2">
                        <a:lumMod val="90000"/>
                      </a:schemeClr>
                    </a:solidFill>
                  </a:tcPr>
                </a:tc>
                <a:tc>
                  <a:txBody>
                    <a:bodyPr/>
                    <a:lstStyle/>
                    <a:p>
                      <a:pPr algn="ctr"/>
                      <a:r>
                        <a:rPr lang="en-US" sz="1400" b="1" dirty="0">
                          <a:solidFill>
                            <a:schemeClr val="tx1"/>
                          </a:solidFill>
                        </a:rPr>
                        <a:t>Linked</a:t>
                      </a:r>
                      <a:r>
                        <a:rPr lang="en-US" sz="1400" b="1" baseline="0" dirty="0">
                          <a:solidFill>
                            <a:schemeClr val="tx1"/>
                          </a:solidFill>
                        </a:rPr>
                        <a:t> </a:t>
                      </a:r>
                      <a:r>
                        <a:rPr lang="en-US" sz="1400" b="1" dirty="0">
                          <a:solidFill>
                            <a:schemeClr val="tx1"/>
                          </a:solidFill>
                        </a:rPr>
                        <a:t>Centers of Excellence (</a:t>
                      </a:r>
                      <a:r>
                        <a:rPr lang="en-US" sz="1400" b="1" dirty="0" err="1">
                          <a:solidFill>
                            <a:schemeClr val="tx1"/>
                          </a:solidFill>
                        </a:rPr>
                        <a:t>CoE</a:t>
                      </a:r>
                      <a:r>
                        <a:rPr lang="en-US" sz="1400" b="1" dirty="0">
                          <a:solidFill>
                            <a:schemeClr val="tx1"/>
                          </a:solidFill>
                        </a:rPr>
                        <a:t>)</a:t>
                      </a:r>
                    </a:p>
                  </a:txBody>
                  <a:tcPr anchor="ctr">
                    <a:solidFill>
                      <a:schemeClr val="bg2">
                        <a:lumMod val="90000"/>
                      </a:schemeClr>
                    </a:solidFill>
                  </a:tcPr>
                </a:tc>
                <a:tc>
                  <a:txBody>
                    <a:bodyPr/>
                    <a:lstStyle/>
                    <a:p>
                      <a:pPr algn="ctr"/>
                      <a:r>
                        <a:rPr lang="en-US" sz="1400" b="1">
                          <a:solidFill>
                            <a:schemeClr val="tx1"/>
                          </a:solidFill>
                        </a:rPr>
                        <a:t>Thick Spokes</a:t>
                      </a:r>
                    </a:p>
                  </a:txBody>
                  <a:tcPr anchor="ctr">
                    <a:solidFill>
                      <a:schemeClr val="bg2">
                        <a:lumMod val="90000"/>
                      </a:schemeClr>
                    </a:solidFill>
                  </a:tcPr>
                </a:tc>
                <a:extLst>
                  <a:ext uri="{0D108BD9-81ED-4DB2-BD59-A6C34878D82A}">
                    <a16:rowId xmlns:a16="http://schemas.microsoft.com/office/drawing/2014/main" val="3834125483"/>
                  </a:ext>
                </a:extLst>
              </a:tr>
              <a:tr h="370840">
                <a:tc>
                  <a:txBody>
                    <a:bodyPr/>
                    <a:lstStyle/>
                    <a:p>
                      <a:pPr algn="ctr"/>
                      <a:r>
                        <a:rPr lang="en-US" sz="1000" dirty="0"/>
                        <a:t>Capabilities, including digital governance and delivery of data science services, are generally coordinated through a central IT organization that is accountable for all resource activity in the entire organization. Some light, self-service analytics and reporting capabilities may exist outside of the IT organization.</a:t>
                      </a:r>
                    </a:p>
                  </a:txBody>
                  <a:tcPr marL="182880" marR="182880" marT="91440" marB="91440">
                    <a:solidFill>
                      <a:schemeClr val="bg1">
                        <a:lumMod val="95000"/>
                      </a:schemeClr>
                    </a:solidFill>
                  </a:tcPr>
                </a:tc>
                <a:tc>
                  <a:txBody>
                    <a:bodyPr/>
                    <a:lstStyle/>
                    <a:p>
                      <a:pPr algn="ctr"/>
                      <a:r>
                        <a:rPr lang="en-US" sz="1000" dirty="0"/>
                        <a:t>More autonomy in governance is shared with internal Centers of Excellence. These</a:t>
                      </a:r>
                      <a:r>
                        <a:rPr lang="en-US" sz="1000" baseline="0" dirty="0"/>
                        <a:t> </a:t>
                      </a:r>
                      <a:r>
                        <a:rPr lang="en-US" sz="1000" baseline="0" dirty="0" err="1"/>
                        <a:t>CoEs</a:t>
                      </a:r>
                      <a:r>
                        <a:rPr lang="en-US" sz="1000" dirty="0"/>
                        <a:t> may be defined by line of business, thematic impact areas, or by specific capabilities such as research or service delivery. This model relies on well-defined</a:t>
                      </a:r>
                      <a:r>
                        <a:rPr lang="en-US" sz="1000" baseline="0" dirty="0"/>
                        <a:t> governance to coordinate</a:t>
                      </a:r>
                      <a:r>
                        <a:rPr lang="en-US" sz="1000" dirty="0"/>
                        <a:t> decision making across the</a:t>
                      </a:r>
                      <a:r>
                        <a:rPr lang="en-US" sz="1000" baseline="0" dirty="0"/>
                        <a:t> wider organization</a:t>
                      </a:r>
                      <a:r>
                        <a:rPr lang="en-US" sz="1000" dirty="0"/>
                        <a:t>.</a:t>
                      </a:r>
                    </a:p>
                  </a:txBody>
                  <a:tcPr marL="182880" marR="182880" marT="91440" marB="91440">
                    <a:solidFill>
                      <a:schemeClr val="bg1">
                        <a:lumMod val="95000"/>
                      </a:schemeClr>
                    </a:solidFill>
                  </a:tcPr>
                </a:tc>
                <a:tc>
                  <a:txBody>
                    <a:bodyPr/>
                    <a:lstStyle/>
                    <a:p>
                      <a:pPr algn="ctr"/>
                      <a:r>
                        <a:rPr lang="en-US" sz="1000" dirty="0"/>
                        <a:t>This model is characterized by a distributed, or largely networked, organization that spans many market units and service offerings. Strong autonomy of each spoke organization may lead to redundancy in roles and skillsets, but this can be overcome by</a:t>
                      </a:r>
                      <a:r>
                        <a:rPr lang="en-US" sz="1000" baseline="0" dirty="0"/>
                        <a:t> refining the focus on the outcomes required of each distinct spoke. </a:t>
                      </a:r>
                      <a:endParaRPr lang="en-US" sz="1000" dirty="0"/>
                    </a:p>
                  </a:txBody>
                  <a:tcPr marL="182880" marR="182880" marT="91440" marB="91440">
                    <a:solidFill>
                      <a:schemeClr val="bg1">
                        <a:lumMod val="95000"/>
                      </a:schemeClr>
                    </a:solidFill>
                  </a:tcPr>
                </a:tc>
                <a:extLst>
                  <a:ext uri="{0D108BD9-81ED-4DB2-BD59-A6C34878D82A}">
                    <a16:rowId xmlns:a16="http://schemas.microsoft.com/office/drawing/2014/main" val="3050331193"/>
                  </a:ext>
                </a:extLst>
              </a:tr>
            </a:tbl>
          </a:graphicData>
        </a:graphic>
      </p:graphicFrame>
    </p:spTree>
    <p:extLst>
      <p:ext uri="{BB962C8B-B14F-4D97-AF65-F5344CB8AC3E}">
        <p14:creationId xmlns:p14="http://schemas.microsoft.com/office/powerpoint/2010/main" val="13036511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B35928C-E321-437A-94DD-908033CB3689}"/>
              </a:ext>
            </a:extLst>
          </p:cNvPr>
          <p:cNvSpPr/>
          <p:nvPr/>
        </p:nvSpPr>
        <p:spPr>
          <a:xfrm>
            <a:off x="4089400" y="1477108"/>
            <a:ext cx="4000500" cy="5088792"/>
          </a:xfrm>
          <a:prstGeom prst="rect">
            <a:avLst/>
          </a:prstGeom>
          <a:solidFill>
            <a:schemeClr val="accent3">
              <a:lumMod val="20000"/>
              <a:lumOff val="80000"/>
              <a:alpha val="20000"/>
            </a:schemeClr>
          </a:solid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endParaRPr lang="en-US" err="1"/>
          </a:p>
        </p:txBody>
      </p:sp>
      <p:sp>
        <p:nvSpPr>
          <p:cNvPr id="2" name="Title 1">
            <a:extLst>
              <a:ext uri="{FF2B5EF4-FFF2-40B4-BE49-F238E27FC236}">
                <a16:creationId xmlns:a16="http://schemas.microsoft.com/office/drawing/2014/main" id="{D316E98C-3B15-408D-B401-19FB34EB8701}"/>
              </a:ext>
            </a:extLst>
          </p:cNvPr>
          <p:cNvSpPr>
            <a:spLocks noGrp="1"/>
          </p:cNvSpPr>
          <p:nvPr>
            <p:ph type="title"/>
          </p:nvPr>
        </p:nvSpPr>
        <p:spPr>
          <a:xfrm>
            <a:off x="381000" y="197374"/>
            <a:ext cx="11430000" cy="990600"/>
          </a:xfrm>
        </p:spPr>
        <p:txBody>
          <a:bodyPr>
            <a:normAutofit/>
          </a:bodyPr>
          <a:lstStyle/>
          <a:p>
            <a:r>
              <a:rPr lang="en-US" sz="2800" b="1" dirty="0">
                <a:solidFill>
                  <a:schemeClr val="tx2"/>
                </a:solidFill>
              </a:rPr>
              <a:t>The </a:t>
            </a:r>
            <a:r>
              <a:rPr lang="en-US" sz="2800" b="1" dirty="0">
                <a:solidFill>
                  <a:schemeClr val="accent1"/>
                </a:solidFill>
              </a:rPr>
              <a:t>One CGIAR vision </a:t>
            </a:r>
            <a:r>
              <a:rPr lang="en-US" sz="2800" b="1" dirty="0">
                <a:solidFill>
                  <a:schemeClr val="tx2"/>
                </a:solidFill>
              </a:rPr>
              <a:t>aligns well with the </a:t>
            </a:r>
            <a:br>
              <a:rPr lang="en-US" sz="2800" b="1" dirty="0">
                <a:solidFill>
                  <a:schemeClr val="tx2"/>
                </a:solidFill>
              </a:rPr>
            </a:br>
            <a:r>
              <a:rPr lang="en-US" sz="2800" b="1" dirty="0">
                <a:solidFill>
                  <a:schemeClr val="tx2"/>
                </a:solidFill>
              </a:rPr>
              <a:t>Linked Centers of Excellence model for IT and digital governance</a:t>
            </a:r>
          </a:p>
        </p:txBody>
      </p:sp>
      <p:sp>
        <p:nvSpPr>
          <p:cNvPr id="8" name="Rectangle 7">
            <a:extLst>
              <a:ext uri="{FF2B5EF4-FFF2-40B4-BE49-F238E27FC236}">
                <a16:creationId xmlns:a16="http://schemas.microsoft.com/office/drawing/2014/main" id="{2647971C-D354-46E1-9771-92030C1C7A31}"/>
              </a:ext>
            </a:extLst>
          </p:cNvPr>
          <p:cNvSpPr/>
          <p:nvPr/>
        </p:nvSpPr>
        <p:spPr>
          <a:xfrm>
            <a:off x="1080637" y="4093513"/>
            <a:ext cx="2348563" cy="276935"/>
          </a:xfrm>
          <a:prstGeom prst="rect">
            <a:avLst/>
          </a:prstGeom>
        </p:spPr>
        <p:txBody>
          <a:bodyPr wrap="square">
            <a:spAutoFit/>
          </a:bodyPr>
          <a:lstStyle/>
          <a:p>
            <a:pPr>
              <a:spcBef>
                <a:spcPts val="200"/>
              </a:spcBef>
              <a:spcAft>
                <a:spcPts val="200"/>
              </a:spcAft>
            </a:pPr>
            <a:r>
              <a:rPr lang="en-AU" sz="1200" i="1">
                <a:solidFill>
                  <a:prstClr val="black">
                    <a:lumMod val="85000"/>
                    <a:lumOff val="15000"/>
                  </a:prstClr>
                </a:solidFill>
                <a:latin typeface="Arial Black" panose="020B0A04020102020204" pitchFamily="34" charset="0"/>
                <a:ea typeface="Arial" charset="0"/>
              </a:rPr>
              <a:t>More Centralized</a:t>
            </a:r>
          </a:p>
        </p:txBody>
      </p:sp>
      <p:sp>
        <p:nvSpPr>
          <p:cNvPr id="9" name="Rectangle 8">
            <a:extLst>
              <a:ext uri="{FF2B5EF4-FFF2-40B4-BE49-F238E27FC236}">
                <a16:creationId xmlns:a16="http://schemas.microsoft.com/office/drawing/2014/main" id="{F7D5C77E-0852-49E9-BC9F-996765E9F61A}"/>
              </a:ext>
            </a:extLst>
          </p:cNvPr>
          <p:cNvSpPr/>
          <p:nvPr/>
        </p:nvSpPr>
        <p:spPr>
          <a:xfrm>
            <a:off x="9010256" y="4093513"/>
            <a:ext cx="2095791" cy="276935"/>
          </a:xfrm>
          <a:prstGeom prst="rect">
            <a:avLst/>
          </a:prstGeom>
        </p:spPr>
        <p:txBody>
          <a:bodyPr wrap="square">
            <a:spAutoFit/>
          </a:bodyPr>
          <a:lstStyle/>
          <a:p>
            <a:pPr algn="r">
              <a:spcBef>
                <a:spcPts val="200"/>
              </a:spcBef>
              <a:spcAft>
                <a:spcPts val="200"/>
              </a:spcAft>
            </a:pPr>
            <a:r>
              <a:rPr lang="en-AU" sz="1200" i="1">
                <a:solidFill>
                  <a:prstClr val="black">
                    <a:lumMod val="85000"/>
                    <a:lumOff val="15000"/>
                  </a:prstClr>
                </a:solidFill>
                <a:latin typeface="Arial Black" panose="020B0A04020102020204" pitchFamily="34" charset="0"/>
                <a:ea typeface="Arial" charset="0"/>
              </a:rPr>
              <a:t>Less Centralized</a:t>
            </a:r>
          </a:p>
        </p:txBody>
      </p:sp>
      <p:sp>
        <p:nvSpPr>
          <p:cNvPr id="10" name="Left-Right Arrow 224">
            <a:extLst>
              <a:ext uri="{FF2B5EF4-FFF2-40B4-BE49-F238E27FC236}">
                <a16:creationId xmlns:a16="http://schemas.microsoft.com/office/drawing/2014/main" id="{B99C52B7-566F-457F-8A90-63C5496F191F}"/>
              </a:ext>
            </a:extLst>
          </p:cNvPr>
          <p:cNvSpPr/>
          <p:nvPr/>
        </p:nvSpPr>
        <p:spPr>
          <a:xfrm>
            <a:off x="1066800" y="3802816"/>
            <a:ext cx="10058400" cy="221108"/>
          </a:xfrm>
          <a:prstGeom prst="leftRightArrow">
            <a:avLst/>
          </a:prstGeom>
          <a:gradFill flip="none" rotWithShape="1">
            <a:gsLst>
              <a:gs pos="0">
                <a:schemeClr val="bg2">
                  <a:lumMod val="50000"/>
                </a:schemeClr>
              </a:gs>
              <a:gs pos="51000">
                <a:srgbClr val="E7E6E6">
                  <a:lumMod val="20000"/>
                  <a:lumOff val="80000"/>
                </a:srgbClr>
              </a:gs>
              <a:gs pos="100000">
                <a:schemeClr val="bg2">
                  <a:lumMod val="90000"/>
                </a:schemeClr>
              </a:gs>
            </a:gsLst>
            <a:lin ang="0" scaled="1"/>
            <a:tileRect/>
          </a:gradFill>
          <a:ln w="19050" cap="flat" cmpd="sng" algn="ctr">
            <a:noFill/>
            <a:prstDash val="sysDot"/>
            <a:miter lim="800000"/>
            <a:headEnd type="none"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E327CF07-52BB-4F8E-A3F4-BF0BE4EE0A8B}"/>
              </a:ext>
            </a:extLst>
          </p:cNvPr>
          <p:cNvPicPr>
            <a:picLocks noChangeAspect="1"/>
          </p:cNvPicPr>
          <p:nvPr/>
        </p:nvPicPr>
        <p:blipFill>
          <a:blip r:embed="rId3"/>
          <a:stretch>
            <a:fillRect/>
          </a:stretch>
        </p:blipFill>
        <p:spPr>
          <a:xfrm>
            <a:off x="1444022" y="1747380"/>
            <a:ext cx="9291624" cy="1893928"/>
          </a:xfrm>
          <a:prstGeom prst="rect">
            <a:avLst/>
          </a:prstGeom>
        </p:spPr>
      </p:pic>
      <p:sp>
        <p:nvSpPr>
          <p:cNvPr id="18" name="Rectangle 17">
            <a:extLst>
              <a:ext uri="{FF2B5EF4-FFF2-40B4-BE49-F238E27FC236}">
                <a16:creationId xmlns:a16="http://schemas.microsoft.com/office/drawing/2014/main" id="{9E9B6E24-5E00-4A9F-8335-5183C4C64FDA}"/>
              </a:ext>
            </a:extLst>
          </p:cNvPr>
          <p:cNvSpPr/>
          <p:nvPr/>
        </p:nvSpPr>
        <p:spPr>
          <a:xfrm>
            <a:off x="8762800" y="1747380"/>
            <a:ext cx="3048200" cy="3243720"/>
          </a:xfrm>
          <a:prstGeom prst="rect">
            <a:avLst/>
          </a:prstGeom>
          <a:solidFill>
            <a:schemeClr val="accent2"/>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Ins="182880" bIns="91440" rtlCol="0" anchor="ctr"/>
          <a:lstStyle/>
          <a:p>
            <a:r>
              <a:rPr lang="en-US" sz="1400" b="1" dirty="0">
                <a:solidFill>
                  <a:schemeClr val="bg1"/>
                </a:solidFill>
              </a:rPr>
              <a:t>Linked Centers of Excellence for Research Innovation </a:t>
            </a:r>
            <a:r>
              <a:rPr lang="en-US" sz="1400" dirty="0">
                <a:solidFill>
                  <a:schemeClr val="bg1"/>
                </a:solidFill>
              </a:rPr>
              <a:t>would interface well with the linked, distributed model for </a:t>
            </a:r>
            <a:r>
              <a:rPr lang="en-US" sz="1400" b="1" i="1" dirty="0">
                <a:solidFill>
                  <a:schemeClr val="bg1"/>
                </a:solidFill>
              </a:rPr>
              <a:t>Digital Services </a:t>
            </a:r>
            <a:r>
              <a:rPr lang="en-US" sz="1400" dirty="0">
                <a:solidFill>
                  <a:schemeClr val="bg1"/>
                </a:solidFill>
              </a:rPr>
              <a:t>while empowering digital research teams across the portfolio and providing a </a:t>
            </a:r>
            <a:r>
              <a:rPr lang="en-US" sz="1400" b="1" dirty="0">
                <a:solidFill>
                  <a:schemeClr val="bg1"/>
                </a:solidFill>
              </a:rPr>
              <a:t>forum for common data standards definition</a:t>
            </a:r>
            <a:r>
              <a:rPr lang="en-US" sz="1400" dirty="0">
                <a:solidFill>
                  <a:schemeClr val="bg1"/>
                </a:solidFill>
              </a:rPr>
              <a:t>, </a:t>
            </a:r>
            <a:r>
              <a:rPr lang="en-US" sz="1400" b="1" dirty="0">
                <a:solidFill>
                  <a:schemeClr val="bg1"/>
                </a:solidFill>
              </a:rPr>
              <a:t>establishment of best practices</a:t>
            </a:r>
            <a:r>
              <a:rPr lang="en-US" sz="1400" dirty="0">
                <a:solidFill>
                  <a:schemeClr val="bg1"/>
                </a:solidFill>
              </a:rPr>
              <a:t>, and a mechanism for </a:t>
            </a:r>
            <a:r>
              <a:rPr lang="en-US" sz="1400" b="1" dirty="0">
                <a:solidFill>
                  <a:schemeClr val="bg1"/>
                </a:solidFill>
              </a:rPr>
              <a:t>scaling useful investments in data science across the organization</a:t>
            </a:r>
            <a:r>
              <a:rPr lang="en-US" sz="1400" dirty="0">
                <a:solidFill>
                  <a:schemeClr val="bg1"/>
                </a:solidFill>
              </a:rPr>
              <a:t>.</a:t>
            </a:r>
          </a:p>
        </p:txBody>
      </p:sp>
      <p:sp>
        <p:nvSpPr>
          <p:cNvPr id="23" name="Freeform: Shape 22">
            <a:extLst>
              <a:ext uri="{FF2B5EF4-FFF2-40B4-BE49-F238E27FC236}">
                <a16:creationId xmlns:a16="http://schemas.microsoft.com/office/drawing/2014/main" id="{1012B4C8-2BBB-4458-BB40-C5E63D143103}"/>
              </a:ext>
            </a:extLst>
          </p:cNvPr>
          <p:cNvSpPr/>
          <p:nvPr/>
        </p:nvSpPr>
        <p:spPr>
          <a:xfrm>
            <a:off x="8089900" y="1244600"/>
            <a:ext cx="673100" cy="5283200"/>
          </a:xfrm>
          <a:custGeom>
            <a:avLst/>
            <a:gdLst>
              <a:gd name="connsiteX0" fmla="*/ 25400 w 673100"/>
              <a:gd name="connsiteY0" fmla="*/ 0 h 5283200"/>
              <a:gd name="connsiteX1" fmla="*/ 673100 w 673100"/>
              <a:gd name="connsiteY1" fmla="*/ 482600 h 5283200"/>
              <a:gd name="connsiteX2" fmla="*/ 673100 w 673100"/>
              <a:gd name="connsiteY2" fmla="*/ 3733800 h 5283200"/>
              <a:gd name="connsiteX3" fmla="*/ 0 w 673100"/>
              <a:gd name="connsiteY3" fmla="*/ 5283200 h 5283200"/>
              <a:gd name="connsiteX4" fmla="*/ 25400 w 673100"/>
              <a:gd name="connsiteY4" fmla="*/ 0 h 528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3100" h="5283200">
                <a:moveTo>
                  <a:pt x="25400" y="0"/>
                </a:moveTo>
                <a:lnTo>
                  <a:pt x="673100" y="482600"/>
                </a:lnTo>
                <a:lnTo>
                  <a:pt x="673100" y="3733800"/>
                </a:lnTo>
                <a:lnTo>
                  <a:pt x="0" y="5283200"/>
                </a:lnTo>
                <a:lnTo>
                  <a:pt x="25400" y="0"/>
                </a:lnTo>
                <a:close/>
              </a:path>
            </a:pathLst>
          </a:custGeom>
          <a:gradFill>
            <a:gsLst>
              <a:gs pos="0">
                <a:schemeClr val="bg1"/>
              </a:gs>
              <a:gs pos="100000">
                <a:schemeClr val="bg2">
                  <a:alpha val="67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endParaRPr lang="en-US" dirty="0"/>
          </a:p>
        </p:txBody>
      </p:sp>
      <p:cxnSp>
        <p:nvCxnSpPr>
          <p:cNvPr id="20" name="Straight Connector 19">
            <a:extLst>
              <a:ext uri="{FF2B5EF4-FFF2-40B4-BE49-F238E27FC236}">
                <a16:creationId xmlns:a16="http://schemas.microsoft.com/office/drawing/2014/main" id="{8DC72742-BCCD-4097-9DAE-A60CCEEAA8C8}"/>
              </a:ext>
            </a:extLst>
          </p:cNvPr>
          <p:cNvCxnSpPr/>
          <p:nvPr/>
        </p:nvCxnSpPr>
        <p:spPr>
          <a:xfrm flipV="1">
            <a:off x="8102600" y="4991100"/>
            <a:ext cx="660200" cy="157480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CF8CA35-E429-4DD4-9F4C-575598717242}"/>
              </a:ext>
            </a:extLst>
          </p:cNvPr>
          <p:cNvCxnSpPr>
            <a:cxnSpLocks/>
          </p:cNvCxnSpPr>
          <p:nvPr/>
        </p:nvCxnSpPr>
        <p:spPr>
          <a:xfrm>
            <a:off x="8089700" y="1477108"/>
            <a:ext cx="673100" cy="27027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12" name="Table 12">
            <a:extLst>
              <a:ext uri="{FF2B5EF4-FFF2-40B4-BE49-F238E27FC236}">
                <a16:creationId xmlns:a16="http://schemas.microsoft.com/office/drawing/2014/main" id="{FF442714-B6BE-412E-83C7-C977E3712CDD}"/>
              </a:ext>
            </a:extLst>
          </p:cNvPr>
          <p:cNvGraphicFramePr>
            <a:graphicFrameLocks noGrp="1"/>
          </p:cNvGraphicFramePr>
          <p:nvPr>
            <p:extLst>
              <p:ext uri="{D42A27DB-BD31-4B8C-83A1-F6EECF244321}">
                <p14:modId xmlns:p14="http://schemas.microsoft.com/office/powerpoint/2010/main" val="4086645419"/>
              </p:ext>
            </p:extLst>
          </p:nvPr>
        </p:nvGraphicFramePr>
        <p:xfrm>
          <a:off x="352420" y="5099338"/>
          <a:ext cx="11149014" cy="1590383"/>
        </p:xfrm>
        <a:graphic>
          <a:graphicData uri="http://schemas.openxmlformats.org/drawingml/2006/table">
            <a:tbl>
              <a:tblPr firstRow="1" bandRow="1">
                <a:tableStyleId>{5C22544A-7EE6-4342-B048-85BDC9FD1C3A}</a:tableStyleId>
              </a:tblPr>
              <a:tblGrid>
                <a:gridCol w="3716338">
                  <a:extLst>
                    <a:ext uri="{9D8B030D-6E8A-4147-A177-3AD203B41FA5}">
                      <a16:colId xmlns:a16="http://schemas.microsoft.com/office/drawing/2014/main" val="1162143452"/>
                    </a:ext>
                  </a:extLst>
                </a:gridCol>
                <a:gridCol w="3716338">
                  <a:extLst>
                    <a:ext uri="{9D8B030D-6E8A-4147-A177-3AD203B41FA5}">
                      <a16:colId xmlns:a16="http://schemas.microsoft.com/office/drawing/2014/main" val="2448000113"/>
                    </a:ext>
                  </a:extLst>
                </a:gridCol>
                <a:gridCol w="3716338">
                  <a:extLst>
                    <a:ext uri="{9D8B030D-6E8A-4147-A177-3AD203B41FA5}">
                      <a16:colId xmlns:a16="http://schemas.microsoft.com/office/drawing/2014/main" val="1524948962"/>
                    </a:ext>
                  </a:extLst>
                </a:gridCol>
              </a:tblGrid>
              <a:tr h="340703">
                <a:tc>
                  <a:txBody>
                    <a:bodyPr/>
                    <a:lstStyle/>
                    <a:p>
                      <a:pPr algn="ctr"/>
                      <a:r>
                        <a:rPr lang="en-US" sz="1400" b="1">
                          <a:solidFill>
                            <a:schemeClr val="tx1"/>
                          </a:solidFill>
                        </a:rPr>
                        <a:t>Thick Hub</a:t>
                      </a:r>
                    </a:p>
                  </a:txBody>
                  <a:tcPr anchor="ctr">
                    <a:solidFill>
                      <a:schemeClr val="bg2">
                        <a:lumMod val="90000"/>
                      </a:schemeClr>
                    </a:solidFill>
                  </a:tcPr>
                </a:tc>
                <a:tc>
                  <a:txBody>
                    <a:bodyPr/>
                    <a:lstStyle/>
                    <a:p>
                      <a:pPr algn="ctr"/>
                      <a:r>
                        <a:rPr lang="en-US" sz="1400" b="1" dirty="0">
                          <a:solidFill>
                            <a:schemeClr val="tx1"/>
                          </a:solidFill>
                        </a:rPr>
                        <a:t>Linked</a:t>
                      </a:r>
                      <a:r>
                        <a:rPr lang="en-US" sz="1400" b="1" baseline="0" dirty="0">
                          <a:solidFill>
                            <a:schemeClr val="tx1"/>
                          </a:solidFill>
                        </a:rPr>
                        <a:t> </a:t>
                      </a:r>
                      <a:r>
                        <a:rPr lang="en-US" sz="1400" b="1" dirty="0">
                          <a:solidFill>
                            <a:schemeClr val="tx1"/>
                          </a:solidFill>
                        </a:rPr>
                        <a:t>Centers of Excellence(</a:t>
                      </a:r>
                      <a:r>
                        <a:rPr lang="en-US" sz="1400" b="1" dirty="0" err="1">
                          <a:solidFill>
                            <a:schemeClr val="tx1"/>
                          </a:solidFill>
                        </a:rPr>
                        <a:t>CoE</a:t>
                      </a:r>
                      <a:r>
                        <a:rPr lang="en-US" sz="1400" b="1" dirty="0">
                          <a:solidFill>
                            <a:schemeClr val="tx1"/>
                          </a:solidFill>
                        </a:rPr>
                        <a:t>)</a:t>
                      </a:r>
                    </a:p>
                  </a:txBody>
                  <a:tcPr anchor="ctr">
                    <a:solidFill>
                      <a:schemeClr val="bg2">
                        <a:lumMod val="90000"/>
                      </a:schemeClr>
                    </a:solidFill>
                  </a:tcPr>
                </a:tc>
                <a:tc>
                  <a:txBody>
                    <a:bodyPr/>
                    <a:lstStyle/>
                    <a:p>
                      <a:pPr algn="ctr"/>
                      <a:r>
                        <a:rPr lang="en-US" sz="1400" b="1" dirty="0">
                          <a:solidFill>
                            <a:schemeClr val="tx1"/>
                          </a:solidFill>
                        </a:rPr>
                        <a:t>Thick Spokes</a:t>
                      </a:r>
                    </a:p>
                  </a:txBody>
                  <a:tcPr anchor="ctr">
                    <a:solidFill>
                      <a:schemeClr val="bg2">
                        <a:lumMod val="90000"/>
                      </a:schemeClr>
                    </a:solidFill>
                  </a:tcPr>
                </a:tc>
                <a:extLst>
                  <a:ext uri="{0D108BD9-81ED-4DB2-BD59-A6C34878D82A}">
                    <a16:rowId xmlns:a16="http://schemas.microsoft.com/office/drawing/2014/main" val="3834125483"/>
                  </a:ext>
                </a:extLst>
              </a:tr>
              <a:tr h="1008108">
                <a:tc>
                  <a:txBody>
                    <a:bodyPr/>
                    <a:lstStyle/>
                    <a:p>
                      <a:pPr algn="ctr"/>
                      <a:r>
                        <a:rPr lang="en-US" sz="1000" dirty="0"/>
                        <a:t>Capabilities, including digital governance and delivery of data science services, are generally coordinated through a central IT organization that is accountable for all resource activity in the entire organization. Some light, self-service analytics and reporting capabilities may exist outside of the IT organization.</a:t>
                      </a:r>
                    </a:p>
                  </a:txBody>
                  <a:tcPr marL="182880" marR="182880" marT="91440" marB="91440">
                    <a:solidFill>
                      <a:schemeClr val="bg1">
                        <a:lumMod val="95000"/>
                      </a:schemeClr>
                    </a:solidFill>
                  </a:tcPr>
                </a:tc>
                <a:tc>
                  <a:txBody>
                    <a:bodyPr/>
                    <a:lstStyle/>
                    <a:p>
                      <a:pPr algn="ctr"/>
                      <a:r>
                        <a:rPr lang="en-US" sz="1000" dirty="0"/>
                        <a:t>More autonomy in governance is shared with internal Centers of Excellence. These</a:t>
                      </a:r>
                      <a:r>
                        <a:rPr lang="en-US" sz="1000" baseline="0" dirty="0"/>
                        <a:t> </a:t>
                      </a:r>
                      <a:r>
                        <a:rPr lang="en-US" sz="1000" baseline="0" dirty="0" err="1"/>
                        <a:t>CoEs</a:t>
                      </a:r>
                      <a:r>
                        <a:rPr lang="en-US" sz="1000" dirty="0"/>
                        <a:t> may be defined by line of business, thematic impact areas, or by specific capabilities such as research or service delivery. This model relies on well-defined</a:t>
                      </a:r>
                      <a:r>
                        <a:rPr lang="en-US" sz="1000" baseline="0" dirty="0"/>
                        <a:t> governance to coordinate</a:t>
                      </a:r>
                      <a:r>
                        <a:rPr lang="en-US" sz="1000" dirty="0"/>
                        <a:t> decision making across the</a:t>
                      </a:r>
                      <a:r>
                        <a:rPr lang="en-US" sz="1000" baseline="0" dirty="0"/>
                        <a:t> wider organization</a:t>
                      </a:r>
                      <a:r>
                        <a:rPr lang="en-US" sz="1000" dirty="0"/>
                        <a:t>.</a:t>
                      </a:r>
                    </a:p>
                  </a:txBody>
                  <a:tcPr marL="182880" marR="182880" marT="91440" marB="91440">
                    <a:solidFill>
                      <a:schemeClr val="bg1">
                        <a:lumMod val="95000"/>
                      </a:schemeClr>
                    </a:solidFill>
                  </a:tcPr>
                </a:tc>
                <a:tc>
                  <a:txBody>
                    <a:bodyPr/>
                    <a:lstStyle/>
                    <a:p>
                      <a:pPr algn="ctr"/>
                      <a:r>
                        <a:rPr lang="en-US" sz="1000" dirty="0"/>
                        <a:t>This model is characterized by a distributed, or largely networked, organization that spans many market units and service offerings. Strong autonomy of each spoke organization may lead to redundancy in roles and skillsets, but this can be overcome by</a:t>
                      </a:r>
                      <a:r>
                        <a:rPr lang="en-US" sz="1000" baseline="0" dirty="0"/>
                        <a:t> refining the focus on the outcomes required of each distinct spoke. </a:t>
                      </a:r>
                      <a:endParaRPr lang="en-US" sz="1000" dirty="0"/>
                    </a:p>
                  </a:txBody>
                  <a:tcPr marL="182880" marR="182880" marT="91440" marB="91440">
                    <a:solidFill>
                      <a:schemeClr val="bg1">
                        <a:lumMod val="95000"/>
                      </a:schemeClr>
                    </a:solidFill>
                  </a:tcPr>
                </a:tc>
                <a:extLst>
                  <a:ext uri="{0D108BD9-81ED-4DB2-BD59-A6C34878D82A}">
                    <a16:rowId xmlns:a16="http://schemas.microsoft.com/office/drawing/2014/main" val="3050331193"/>
                  </a:ext>
                </a:extLst>
              </a:tr>
            </a:tbl>
          </a:graphicData>
        </a:graphic>
      </p:graphicFrame>
    </p:spTree>
    <p:extLst>
      <p:ext uri="{BB962C8B-B14F-4D97-AF65-F5344CB8AC3E}">
        <p14:creationId xmlns:p14="http://schemas.microsoft.com/office/powerpoint/2010/main" val="3393317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person, outdoor, grass, food&#10;&#10;Description automatically generated">
            <a:extLst>
              <a:ext uri="{FF2B5EF4-FFF2-40B4-BE49-F238E27FC236}">
                <a16:creationId xmlns:a16="http://schemas.microsoft.com/office/drawing/2014/main" id="{91204726-B360-A64A-A62D-A55CB40C2AC1}"/>
              </a:ext>
            </a:extLst>
          </p:cNvPr>
          <p:cNvPicPr>
            <a:picLocks noChangeAspect="1"/>
          </p:cNvPicPr>
          <p:nvPr/>
        </p:nvPicPr>
        <p:blipFill rotWithShape="1">
          <a:blip r:embed="rId2" cstate="email">
            <a:alphaModFix amt="61000"/>
            <a:extLst>
              <a:ext uri="{28A0092B-C50C-407E-A947-70E740481C1C}">
                <a14:useLocalDpi xmlns:a14="http://schemas.microsoft.com/office/drawing/2010/main"/>
              </a:ext>
            </a:extLst>
          </a:blip>
          <a:srcRect t="9091" r="9223" b="1"/>
          <a:stretch/>
        </p:blipFill>
        <p:spPr>
          <a:xfrm>
            <a:off x="3523488" y="10"/>
            <a:ext cx="8668512" cy="6857990"/>
          </a:xfrm>
          <a:prstGeom prst="rect">
            <a:avLst/>
          </a:prstGeom>
        </p:spPr>
      </p:pic>
      <p:pic>
        <p:nvPicPr>
          <p:cNvPr id="10" name="Picture 9" descr="A picture containing shape&#10;&#10;Description automatically generated">
            <a:extLst>
              <a:ext uri="{FF2B5EF4-FFF2-40B4-BE49-F238E27FC236}">
                <a16:creationId xmlns:a16="http://schemas.microsoft.com/office/drawing/2014/main" id="{2ADCC435-9E02-F246-B5D9-4C6841343C19}"/>
              </a:ext>
            </a:extLst>
          </p:cNvPr>
          <p:cNvPicPr>
            <a:picLocks noChangeAspect="1"/>
          </p:cNvPicPr>
          <p:nvPr/>
        </p:nvPicPr>
        <p:blipFill>
          <a:blip r:embed="rId3" cstate="email">
            <a:alphaModFix amt="56000"/>
            <a:extLst>
              <a:ext uri="{28A0092B-C50C-407E-A947-70E740481C1C}">
                <a14:useLocalDpi xmlns:a14="http://schemas.microsoft.com/office/drawing/2010/main"/>
              </a:ext>
            </a:extLst>
          </a:blip>
          <a:stretch>
            <a:fillRect/>
          </a:stretch>
        </p:blipFill>
        <p:spPr>
          <a:xfrm>
            <a:off x="3303371" y="-17923"/>
            <a:ext cx="8058704" cy="6856809"/>
          </a:xfrm>
          <a:prstGeom prst="rect">
            <a:avLst/>
          </a:prstGeom>
        </p:spPr>
      </p:pic>
      <p:sp>
        <p:nvSpPr>
          <p:cNvPr id="24" name="Rectangle 23">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86D1AAC-6385-8549-B584-5BFECC99CC9D}"/>
              </a:ext>
            </a:extLst>
          </p:cNvPr>
          <p:cNvSpPr>
            <a:spLocks noGrp="1"/>
          </p:cNvSpPr>
          <p:nvPr>
            <p:ph type="title"/>
          </p:nvPr>
        </p:nvSpPr>
        <p:spPr>
          <a:xfrm>
            <a:off x="371093" y="760984"/>
            <a:ext cx="3438144" cy="1124712"/>
          </a:xfrm>
        </p:spPr>
        <p:txBody>
          <a:bodyPr vert="horz" lIns="91440" tIns="45720" rIns="91440" bIns="45720" rtlCol="0" anchor="b">
            <a:normAutofit/>
          </a:bodyPr>
          <a:lstStyle/>
          <a:p>
            <a:r>
              <a:rPr lang="en-US" sz="3600" b="1" dirty="0"/>
              <a:t>CONTENTS</a:t>
            </a:r>
            <a:endParaRPr lang="en-US" sz="4000" b="1" dirty="0"/>
          </a:p>
        </p:txBody>
      </p:sp>
      <p:sp>
        <p:nvSpPr>
          <p:cNvPr id="26" name="Rectangle 2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8" name="Rectangle 2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Content Placeholder 5">
            <a:extLst>
              <a:ext uri="{FF2B5EF4-FFF2-40B4-BE49-F238E27FC236}">
                <a16:creationId xmlns:a16="http://schemas.microsoft.com/office/drawing/2014/main" id="{C2BC4E02-B0B4-A242-923A-E895A5D503D6}"/>
              </a:ext>
            </a:extLst>
          </p:cNvPr>
          <p:cNvSpPr>
            <a:spLocks noGrp="1"/>
          </p:cNvSpPr>
          <p:nvPr>
            <p:ph idx="1"/>
          </p:nvPr>
        </p:nvSpPr>
        <p:spPr>
          <a:xfrm>
            <a:off x="371093" y="2646680"/>
            <a:ext cx="7558470" cy="3963755"/>
          </a:xfrm>
        </p:spPr>
        <p:txBody>
          <a:bodyPr vert="horz" lIns="91440" tIns="45720" rIns="91440" bIns="45720" rtlCol="0" anchor="t">
            <a:normAutofit/>
          </a:bodyPr>
          <a:lstStyle/>
          <a:p>
            <a:pPr marL="628650" indent="-342900">
              <a:lnSpc>
                <a:spcPct val="120000"/>
              </a:lnSpc>
              <a:buClr>
                <a:schemeClr val="accent1"/>
              </a:buClr>
              <a:buSzPct val="140000"/>
              <a:buFont typeface="+mj-lt"/>
              <a:buAutoNum type="arabicPeriod"/>
            </a:pPr>
            <a:r>
              <a:rPr lang="en-US" sz="1800" dirty="0"/>
              <a:t> KEY CONCEPTS</a:t>
            </a:r>
          </a:p>
          <a:p>
            <a:pPr marL="628650" indent="-342900">
              <a:lnSpc>
                <a:spcPct val="120000"/>
              </a:lnSpc>
              <a:buClr>
                <a:schemeClr val="accent1"/>
              </a:buClr>
              <a:buSzPct val="140000"/>
              <a:buFont typeface="+mj-lt"/>
              <a:buAutoNum type="arabicPeriod"/>
            </a:pPr>
            <a:r>
              <a:rPr lang="en-US" sz="1800" dirty="0"/>
              <a:t> STRATEGY RESEARCH PROCESS AND DATA INPUTS </a:t>
            </a:r>
          </a:p>
          <a:p>
            <a:pPr marL="628650" indent="-342900">
              <a:lnSpc>
                <a:spcPct val="120000"/>
              </a:lnSpc>
              <a:buClr>
                <a:schemeClr val="accent1"/>
              </a:buClr>
              <a:buSzPct val="140000"/>
              <a:buFont typeface="+mj-lt"/>
              <a:buAutoNum type="arabicPeriod"/>
            </a:pPr>
            <a:r>
              <a:rPr lang="en-US" sz="1800" dirty="0"/>
              <a:t> ORGANIZATIONAL CAPABILITY MODEL AND KEY SOURCES</a:t>
            </a:r>
          </a:p>
          <a:p>
            <a:pPr marL="628650" indent="-342900">
              <a:lnSpc>
                <a:spcPct val="120000"/>
              </a:lnSpc>
              <a:buClr>
                <a:schemeClr val="accent1"/>
              </a:buClr>
              <a:buSzPct val="140000"/>
              <a:buFont typeface="+mj-lt"/>
              <a:buAutoNum type="arabicPeriod"/>
            </a:pPr>
            <a:r>
              <a:rPr lang="en-US" sz="1800" dirty="0"/>
              <a:t> DIGITAL CAPABILITY MODEL LEVEL 1-3</a:t>
            </a:r>
          </a:p>
          <a:p>
            <a:pPr marL="628650" indent="-342900">
              <a:lnSpc>
                <a:spcPct val="120000"/>
              </a:lnSpc>
              <a:buClr>
                <a:schemeClr val="accent1"/>
              </a:buClr>
              <a:buSzPct val="140000"/>
              <a:buFont typeface="+mj-lt"/>
              <a:buAutoNum type="arabicPeriod"/>
            </a:pPr>
            <a:r>
              <a:rPr lang="en-US" sz="1800" dirty="0"/>
              <a:t> CAPABILITY DEFINITIONS</a:t>
            </a:r>
          </a:p>
          <a:p>
            <a:pPr marL="628650" indent="-342900">
              <a:lnSpc>
                <a:spcPct val="120000"/>
              </a:lnSpc>
              <a:buClr>
                <a:schemeClr val="accent1"/>
              </a:buClr>
              <a:buSzPct val="140000"/>
              <a:buFont typeface="+mj-lt"/>
              <a:buAutoNum type="arabicPeriod"/>
            </a:pPr>
            <a:r>
              <a:rPr lang="en-US" sz="1800" dirty="0"/>
              <a:t> MATURITY OF CROSS-CUTTING DIGITAL CAPABILITIES</a:t>
            </a:r>
          </a:p>
          <a:p>
            <a:pPr marL="628650" indent="-342900">
              <a:lnSpc>
                <a:spcPct val="120000"/>
              </a:lnSpc>
              <a:buClr>
                <a:schemeClr val="accent1"/>
              </a:buClr>
              <a:buSzPct val="140000"/>
              <a:buFont typeface="+mj-lt"/>
              <a:buAutoNum type="arabicPeriod"/>
            </a:pPr>
            <a:r>
              <a:rPr lang="en-US" sz="1800" dirty="0"/>
              <a:t> DIGITAL GOVERNANCE NEEDS &amp; PROPOSED STRUCTURE</a:t>
            </a:r>
          </a:p>
          <a:p>
            <a:pPr marL="628650" indent="-342900">
              <a:lnSpc>
                <a:spcPct val="120000"/>
              </a:lnSpc>
              <a:buClr>
                <a:schemeClr val="accent1"/>
              </a:buClr>
              <a:buSzPct val="140000"/>
              <a:buFont typeface="+mj-lt"/>
              <a:buAutoNum type="arabicPeriod"/>
            </a:pPr>
            <a:r>
              <a:rPr lang="en-US" sz="1800" dirty="0"/>
              <a:t>ROADMAP (PENDING)</a:t>
            </a:r>
          </a:p>
        </p:txBody>
      </p:sp>
      <p:pic>
        <p:nvPicPr>
          <p:cNvPr id="12" name="Picture 11" descr="A picture containing food, drawing&#10;&#10;Description automatically generated">
            <a:extLst>
              <a:ext uri="{FF2B5EF4-FFF2-40B4-BE49-F238E27FC236}">
                <a16:creationId xmlns:a16="http://schemas.microsoft.com/office/drawing/2014/main" id="{99427A29-9235-354E-A86A-730F9C8B46F2}"/>
              </a:ext>
            </a:extLst>
          </p:cNvPr>
          <p:cNvPicPr>
            <a:picLocks noChangeAspect="1"/>
          </p:cNvPicPr>
          <p:nvPr/>
        </p:nvPicPr>
        <p:blipFill>
          <a:blip r:embed="rId4" cstate="email">
            <a:alphaModFix amt="61000"/>
            <a:extLst>
              <a:ext uri="{28A0092B-C50C-407E-A947-70E740481C1C}">
                <a14:useLocalDpi xmlns:a14="http://schemas.microsoft.com/office/drawing/2010/main"/>
              </a:ext>
            </a:extLst>
          </a:blip>
          <a:stretch>
            <a:fillRect/>
          </a:stretch>
        </p:blipFill>
        <p:spPr>
          <a:xfrm>
            <a:off x="10636881" y="245229"/>
            <a:ext cx="974091" cy="463277"/>
          </a:xfrm>
          <a:prstGeom prst="rect">
            <a:avLst/>
          </a:prstGeom>
          <a:noFill/>
          <a:ln>
            <a:noFill/>
          </a:ln>
          <a:effectLst>
            <a:softEdge rad="0"/>
          </a:effectLst>
        </p:spPr>
      </p:pic>
    </p:spTree>
    <p:extLst>
      <p:ext uri="{BB962C8B-B14F-4D97-AF65-F5344CB8AC3E}">
        <p14:creationId xmlns:p14="http://schemas.microsoft.com/office/powerpoint/2010/main" val="5987633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6E98C-3B15-408D-B401-19FB34EB8701}"/>
              </a:ext>
            </a:extLst>
          </p:cNvPr>
          <p:cNvSpPr>
            <a:spLocks noGrp="1"/>
          </p:cNvSpPr>
          <p:nvPr>
            <p:ph type="title"/>
          </p:nvPr>
        </p:nvSpPr>
        <p:spPr/>
        <p:txBody>
          <a:bodyPr>
            <a:normAutofit/>
          </a:bodyPr>
          <a:lstStyle/>
          <a:p>
            <a:pPr algn="ctr"/>
            <a:r>
              <a:rPr lang="en-US" sz="2400" b="1" dirty="0">
                <a:solidFill>
                  <a:schemeClr val="tx2"/>
                </a:solidFill>
              </a:rPr>
              <a:t>Coordinating governance and shared </a:t>
            </a:r>
            <a:br>
              <a:rPr lang="en-US" sz="2400" b="1" dirty="0">
                <a:solidFill>
                  <a:schemeClr val="tx2"/>
                </a:solidFill>
              </a:rPr>
            </a:br>
            <a:r>
              <a:rPr lang="en-US" sz="2400" b="1" dirty="0">
                <a:solidFill>
                  <a:schemeClr val="tx2"/>
                </a:solidFill>
              </a:rPr>
              <a:t>responsibilities through a </a:t>
            </a:r>
            <a:r>
              <a:rPr lang="en-US" sz="2400" b="1" dirty="0">
                <a:solidFill>
                  <a:schemeClr val="accent1"/>
                </a:solidFill>
              </a:rPr>
              <a:t>Global Practice on Digital in Research</a:t>
            </a:r>
          </a:p>
        </p:txBody>
      </p:sp>
      <p:sp>
        <p:nvSpPr>
          <p:cNvPr id="3" name="TextBox 2">
            <a:extLst>
              <a:ext uri="{FF2B5EF4-FFF2-40B4-BE49-F238E27FC236}">
                <a16:creationId xmlns:a16="http://schemas.microsoft.com/office/drawing/2014/main" id="{B1A9891F-EB2E-4C7F-8361-B0D390DF69E3}"/>
              </a:ext>
            </a:extLst>
          </p:cNvPr>
          <p:cNvSpPr txBox="1"/>
          <p:nvPr/>
        </p:nvSpPr>
        <p:spPr>
          <a:xfrm>
            <a:off x="437699" y="1943820"/>
            <a:ext cx="5896603" cy="1160624"/>
          </a:xfrm>
          <a:prstGeom prst="rect">
            <a:avLst/>
          </a:prstGeom>
          <a:noFill/>
        </p:spPr>
        <p:txBody>
          <a:bodyPr wrap="square" lIns="0" tIns="0" rIns="0" bIns="0" rtlCol="0">
            <a:noAutofit/>
          </a:bodyPr>
          <a:lstStyle/>
          <a:p>
            <a:pPr defTabSz="228600">
              <a:spcAft>
                <a:spcPts val="1200"/>
              </a:spcAft>
            </a:pPr>
            <a:r>
              <a:rPr lang="en-US" dirty="0"/>
              <a:t>We propose the formation of a governance model to coordinate digital capabilities spanning digital services, partnerships, operational innovation, and domain-specific research data analytics. </a:t>
            </a:r>
            <a:endParaRPr lang="en-US" noProof="0" dirty="0"/>
          </a:p>
        </p:txBody>
      </p:sp>
      <p:grpSp>
        <p:nvGrpSpPr>
          <p:cNvPr id="6" name="Group 5">
            <a:extLst>
              <a:ext uri="{FF2B5EF4-FFF2-40B4-BE49-F238E27FC236}">
                <a16:creationId xmlns:a16="http://schemas.microsoft.com/office/drawing/2014/main" id="{BC9ABCDA-609C-F94D-8AB0-5DDDE6C30D19}"/>
              </a:ext>
            </a:extLst>
          </p:cNvPr>
          <p:cNvGrpSpPr/>
          <p:nvPr/>
        </p:nvGrpSpPr>
        <p:grpSpPr>
          <a:xfrm>
            <a:off x="6665980" y="2157415"/>
            <a:ext cx="5145020" cy="4319585"/>
            <a:chOff x="6622217" y="2122786"/>
            <a:chExt cx="5145020" cy="4319585"/>
          </a:xfrm>
        </p:grpSpPr>
        <p:sp>
          <p:nvSpPr>
            <p:cNvPr id="4" name="Rectangle: Rounded Corners 3">
              <a:extLst>
                <a:ext uri="{FF2B5EF4-FFF2-40B4-BE49-F238E27FC236}">
                  <a16:creationId xmlns:a16="http://schemas.microsoft.com/office/drawing/2014/main" id="{3D90F01F-1F95-482F-AC1C-B20625C36AB2}"/>
                </a:ext>
              </a:extLst>
            </p:cNvPr>
            <p:cNvSpPr/>
            <p:nvPr/>
          </p:nvSpPr>
          <p:spPr>
            <a:xfrm>
              <a:off x="6622217" y="2122786"/>
              <a:ext cx="5145020" cy="3935222"/>
            </a:xfrm>
            <a:prstGeom prst="roundRect">
              <a:avLst/>
            </a:prstGeom>
            <a:gradFill>
              <a:gsLst>
                <a:gs pos="0">
                  <a:schemeClr val="bg1"/>
                </a:gs>
                <a:gs pos="100000">
                  <a:schemeClr val="bg1">
                    <a:lumMod val="95000"/>
                  </a:schemeClr>
                </a:gs>
              </a:gsLst>
              <a:lin ang="2700000" scaled="0"/>
            </a:gradFill>
            <a:ln>
              <a:solidFill>
                <a:schemeClr val="bg1">
                  <a:lumMod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endParaRPr lang="en-US" err="1"/>
            </a:p>
          </p:txBody>
        </p:sp>
        <p:sp>
          <p:nvSpPr>
            <p:cNvPr id="5" name="Oval 4">
              <a:extLst>
                <a:ext uri="{FF2B5EF4-FFF2-40B4-BE49-F238E27FC236}">
                  <a16:creationId xmlns:a16="http://schemas.microsoft.com/office/drawing/2014/main" id="{79EB653F-E54C-463C-8A13-31B68C2041E3}"/>
                </a:ext>
              </a:extLst>
            </p:cNvPr>
            <p:cNvSpPr/>
            <p:nvPr/>
          </p:nvSpPr>
          <p:spPr>
            <a:xfrm>
              <a:off x="7054971" y="4403623"/>
              <a:ext cx="1225072" cy="1121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800"/>
                <a:t>Gender Equality, Youth and Social Inclusion</a:t>
              </a:r>
            </a:p>
          </p:txBody>
        </p:sp>
        <p:sp>
          <p:nvSpPr>
            <p:cNvPr id="20" name="Oval 19">
              <a:extLst>
                <a:ext uri="{FF2B5EF4-FFF2-40B4-BE49-F238E27FC236}">
                  <a16:creationId xmlns:a16="http://schemas.microsoft.com/office/drawing/2014/main" id="{D89340AC-8735-4D33-9DB8-4BB05C234FB7}"/>
                </a:ext>
              </a:extLst>
            </p:cNvPr>
            <p:cNvSpPr/>
            <p:nvPr/>
          </p:nvSpPr>
          <p:spPr>
            <a:xfrm>
              <a:off x="10192050" y="4699036"/>
              <a:ext cx="1286665" cy="9719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800"/>
                <a:t>Environmental Health and Biodiversity</a:t>
              </a:r>
            </a:p>
          </p:txBody>
        </p:sp>
        <p:sp>
          <p:nvSpPr>
            <p:cNvPr id="23" name="Oval 22">
              <a:extLst>
                <a:ext uri="{FF2B5EF4-FFF2-40B4-BE49-F238E27FC236}">
                  <a16:creationId xmlns:a16="http://schemas.microsoft.com/office/drawing/2014/main" id="{40614855-CB77-4189-AC63-10042053C8B0}"/>
                </a:ext>
              </a:extLst>
            </p:cNvPr>
            <p:cNvSpPr/>
            <p:nvPr/>
          </p:nvSpPr>
          <p:spPr>
            <a:xfrm>
              <a:off x="9575800" y="2521276"/>
              <a:ext cx="1766881" cy="107074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800"/>
                <a:t>Climate Adaptation and Greenhouse Gas Reduction</a:t>
              </a:r>
            </a:p>
          </p:txBody>
        </p:sp>
        <p:sp>
          <p:nvSpPr>
            <p:cNvPr id="24" name="Oval 23">
              <a:extLst>
                <a:ext uri="{FF2B5EF4-FFF2-40B4-BE49-F238E27FC236}">
                  <a16:creationId xmlns:a16="http://schemas.microsoft.com/office/drawing/2014/main" id="{3EF85A17-9925-445E-B9A9-CF57AEC43D8E}"/>
                </a:ext>
              </a:extLst>
            </p:cNvPr>
            <p:cNvSpPr/>
            <p:nvPr/>
          </p:nvSpPr>
          <p:spPr>
            <a:xfrm>
              <a:off x="8123981" y="3316132"/>
              <a:ext cx="1070746" cy="107074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800"/>
                <a:t>Nutrition, Health and Food Security</a:t>
              </a:r>
            </a:p>
          </p:txBody>
        </p:sp>
        <p:sp>
          <p:nvSpPr>
            <p:cNvPr id="25" name="Oval 24">
              <a:extLst>
                <a:ext uri="{FF2B5EF4-FFF2-40B4-BE49-F238E27FC236}">
                  <a16:creationId xmlns:a16="http://schemas.microsoft.com/office/drawing/2014/main" id="{65FE046D-58E6-43C0-883E-8245FC4C06E5}"/>
                </a:ext>
              </a:extLst>
            </p:cNvPr>
            <p:cNvSpPr/>
            <p:nvPr/>
          </p:nvSpPr>
          <p:spPr>
            <a:xfrm>
              <a:off x="9434837" y="3771600"/>
              <a:ext cx="1070746" cy="8662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800"/>
                <a:t>Poverty Reduction, Livelihoods and Jobs</a:t>
              </a:r>
            </a:p>
          </p:txBody>
        </p:sp>
        <p:sp>
          <p:nvSpPr>
            <p:cNvPr id="26" name="Oval 25">
              <a:extLst>
                <a:ext uri="{FF2B5EF4-FFF2-40B4-BE49-F238E27FC236}">
                  <a16:creationId xmlns:a16="http://schemas.microsoft.com/office/drawing/2014/main" id="{CA0913CD-0CCF-420E-B22A-151CB2DB636F}"/>
                </a:ext>
              </a:extLst>
            </p:cNvPr>
            <p:cNvSpPr/>
            <p:nvPr/>
          </p:nvSpPr>
          <p:spPr>
            <a:xfrm>
              <a:off x="8626070" y="4683462"/>
              <a:ext cx="1003074" cy="1003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800"/>
                <a:t>Digital Services</a:t>
              </a:r>
            </a:p>
          </p:txBody>
        </p:sp>
        <p:sp>
          <p:nvSpPr>
            <p:cNvPr id="27" name="Rectangle 26">
              <a:extLst>
                <a:ext uri="{FF2B5EF4-FFF2-40B4-BE49-F238E27FC236}">
                  <a16:creationId xmlns:a16="http://schemas.microsoft.com/office/drawing/2014/main" id="{CC72F2F1-D870-4405-98D8-A080C2385FB4}"/>
                </a:ext>
              </a:extLst>
            </p:cNvPr>
            <p:cNvSpPr/>
            <p:nvPr/>
          </p:nvSpPr>
          <p:spPr>
            <a:xfrm>
              <a:off x="7577136" y="6180761"/>
              <a:ext cx="2765501" cy="261610"/>
            </a:xfrm>
            <a:prstGeom prst="rect">
              <a:avLst/>
            </a:prstGeom>
          </p:spPr>
          <p:txBody>
            <a:bodyPr wrap="none">
              <a:spAutoFit/>
            </a:bodyPr>
            <a:lstStyle/>
            <a:p>
              <a:r>
                <a:rPr lang="en-US" sz="1100" b="1" dirty="0"/>
                <a:t>Global Practice on Digital in Research</a:t>
              </a:r>
            </a:p>
          </p:txBody>
        </p:sp>
        <p:sp>
          <p:nvSpPr>
            <p:cNvPr id="18" name="Oval 17">
              <a:extLst>
                <a:ext uri="{FF2B5EF4-FFF2-40B4-BE49-F238E27FC236}">
                  <a16:creationId xmlns:a16="http://schemas.microsoft.com/office/drawing/2014/main" id="{5CDA23B2-A34E-4C5A-9D15-5724FCC4A7B5}"/>
                </a:ext>
              </a:extLst>
            </p:cNvPr>
            <p:cNvSpPr/>
            <p:nvPr/>
          </p:nvSpPr>
          <p:spPr>
            <a:xfrm>
              <a:off x="7054971" y="2575683"/>
              <a:ext cx="1209536" cy="8662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800" dirty="0"/>
                <a:t>Partnerships &amp; Advocacy</a:t>
              </a:r>
            </a:p>
          </p:txBody>
        </p:sp>
      </p:grpSp>
      <p:sp>
        <p:nvSpPr>
          <p:cNvPr id="7" name="TextBox 6">
            <a:extLst>
              <a:ext uri="{FF2B5EF4-FFF2-40B4-BE49-F238E27FC236}">
                <a16:creationId xmlns:a16="http://schemas.microsoft.com/office/drawing/2014/main" id="{E72953D1-3622-4888-8002-9EAEE5A6B231}"/>
              </a:ext>
            </a:extLst>
          </p:cNvPr>
          <p:cNvSpPr txBox="1"/>
          <p:nvPr/>
        </p:nvSpPr>
        <p:spPr>
          <a:xfrm>
            <a:off x="1151224" y="3492013"/>
            <a:ext cx="4851401" cy="2659390"/>
          </a:xfrm>
          <a:prstGeom prst="rect">
            <a:avLst/>
          </a:prstGeom>
          <a:noFill/>
        </p:spPr>
        <p:txBody>
          <a:bodyPr wrap="square" lIns="0" tIns="0" rIns="0" bIns="0" rtlCol="0">
            <a:noAutofit/>
          </a:bodyPr>
          <a:lstStyle/>
          <a:p>
            <a:pPr defTabSz="228600">
              <a:spcAft>
                <a:spcPts val="1200"/>
              </a:spcAft>
            </a:pPr>
            <a:r>
              <a:rPr lang="en-US" noProof="0" dirty="0"/>
              <a:t>Formalizing a Global Practice for Digital in Research will allow CGIAR to maintain a balance between </a:t>
            </a:r>
            <a:r>
              <a:rPr lang="en-US" b="1" dirty="0">
                <a:solidFill>
                  <a:schemeClr val="accent1"/>
                </a:solidFill>
              </a:rPr>
              <a:t>digital services </a:t>
            </a:r>
            <a:r>
              <a:rPr lang="en-US" dirty="0"/>
              <a:t>and</a:t>
            </a:r>
            <a:r>
              <a:rPr lang="en-US" b="1" dirty="0">
                <a:solidFill>
                  <a:schemeClr val="accent2"/>
                </a:solidFill>
              </a:rPr>
              <a:t> </a:t>
            </a:r>
            <a:r>
              <a:rPr lang="en-US" b="1" dirty="0">
                <a:solidFill>
                  <a:schemeClr val="accent1"/>
                </a:solidFill>
              </a:rPr>
              <a:t>data science leveraging with deep research domain expertise</a:t>
            </a:r>
            <a:r>
              <a:rPr lang="en-US" dirty="0"/>
              <a:t> </a:t>
            </a:r>
            <a:r>
              <a:rPr lang="en-US" noProof="0" dirty="0"/>
              <a:t>and establish a mechanism for centralized coordination to </a:t>
            </a:r>
            <a:r>
              <a:rPr lang="en-US" b="1" noProof="0" dirty="0">
                <a:solidFill>
                  <a:schemeClr val="accent1"/>
                </a:solidFill>
              </a:rPr>
              <a:t>bring innovation to scale </a:t>
            </a:r>
            <a:r>
              <a:rPr lang="en-US" noProof="0" dirty="0"/>
              <a:t>across organizational units and in each of the research Impact Areas.</a:t>
            </a:r>
            <a:endParaRPr lang="en-US" b="1" noProof="0" dirty="0"/>
          </a:p>
        </p:txBody>
      </p:sp>
      <p:grpSp>
        <p:nvGrpSpPr>
          <p:cNvPr id="28" name="Group 68">
            <a:extLst>
              <a:ext uri="{FF2B5EF4-FFF2-40B4-BE49-F238E27FC236}">
                <a16:creationId xmlns:a16="http://schemas.microsoft.com/office/drawing/2014/main" id="{15A66E93-3168-4A24-8E22-6E06C1628663}"/>
              </a:ext>
            </a:extLst>
          </p:cNvPr>
          <p:cNvGrpSpPr>
            <a:grpSpLocks noChangeAspect="1"/>
          </p:cNvGrpSpPr>
          <p:nvPr/>
        </p:nvGrpSpPr>
        <p:grpSpPr bwMode="auto">
          <a:xfrm>
            <a:off x="349416" y="3562309"/>
            <a:ext cx="454502" cy="487840"/>
            <a:chOff x="2409" y="1706"/>
            <a:chExt cx="409" cy="439"/>
          </a:xfrm>
          <a:solidFill>
            <a:schemeClr val="accent2"/>
          </a:solidFill>
        </p:grpSpPr>
        <p:sp>
          <p:nvSpPr>
            <p:cNvPr id="29" name="Freeform 69">
              <a:extLst>
                <a:ext uri="{FF2B5EF4-FFF2-40B4-BE49-F238E27FC236}">
                  <a16:creationId xmlns:a16="http://schemas.microsoft.com/office/drawing/2014/main" id="{1F2C8130-A66B-463C-ADE9-E03A6F7F3568}"/>
                </a:ext>
              </a:extLst>
            </p:cNvPr>
            <p:cNvSpPr>
              <a:spLocks/>
            </p:cNvSpPr>
            <p:nvPr/>
          </p:nvSpPr>
          <p:spPr bwMode="auto">
            <a:xfrm>
              <a:off x="2409" y="1719"/>
              <a:ext cx="18" cy="426"/>
            </a:xfrm>
            <a:custGeom>
              <a:avLst/>
              <a:gdLst>
                <a:gd name="T0" fmla="*/ 6 w 12"/>
                <a:gd name="T1" fmla="*/ 288 h 288"/>
                <a:gd name="T2" fmla="*/ 0 w 12"/>
                <a:gd name="T3" fmla="*/ 282 h 288"/>
                <a:gd name="T4" fmla="*/ 0 w 12"/>
                <a:gd name="T5" fmla="*/ 6 h 288"/>
                <a:gd name="T6" fmla="*/ 6 w 12"/>
                <a:gd name="T7" fmla="*/ 0 h 288"/>
                <a:gd name="T8" fmla="*/ 12 w 12"/>
                <a:gd name="T9" fmla="*/ 6 h 288"/>
                <a:gd name="T10" fmla="*/ 12 w 12"/>
                <a:gd name="T11" fmla="*/ 282 h 288"/>
                <a:gd name="T12" fmla="*/ 6 w 12"/>
                <a:gd name="T13" fmla="*/ 288 h 288"/>
              </a:gdLst>
              <a:ahLst/>
              <a:cxnLst>
                <a:cxn ang="0">
                  <a:pos x="T0" y="T1"/>
                </a:cxn>
                <a:cxn ang="0">
                  <a:pos x="T2" y="T3"/>
                </a:cxn>
                <a:cxn ang="0">
                  <a:pos x="T4" y="T5"/>
                </a:cxn>
                <a:cxn ang="0">
                  <a:pos x="T6" y="T7"/>
                </a:cxn>
                <a:cxn ang="0">
                  <a:pos x="T8" y="T9"/>
                </a:cxn>
                <a:cxn ang="0">
                  <a:pos x="T10" y="T11"/>
                </a:cxn>
                <a:cxn ang="0">
                  <a:pos x="T12" y="T13"/>
                </a:cxn>
              </a:cxnLst>
              <a:rect l="0" t="0" r="r" b="b"/>
              <a:pathLst>
                <a:path w="12" h="288">
                  <a:moveTo>
                    <a:pt x="6" y="288"/>
                  </a:moveTo>
                  <a:cubicBezTo>
                    <a:pt x="3" y="288"/>
                    <a:pt x="0" y="285"/>
                    <a:pt x="0" y="282"/>
                  </a:cubicBezTo>
                  <a:cubicBezTo>
                    <a:pt x="0" y="6"/>
                    <a:pt x="0" y="6"/>
                    <a:pt x="0" y="6"/>
                  </a:cubicBezTo>
                  <a:cubicBezTo>
                    <a:pt x="0" y="3"/>
                    <a:pt x="3" y="0"/>
                    <a:pt x="6" y="0"/>
                  </a:cubicBezTo>
                  <a:cubicBezTo>
                    <a:pt x="9" y="0"/>
                    <a:pt x="12" y="3"/>
                    <a:pt x="12" y="6"/>
                  </a:cubicBezTo>
                  <a:cubicBezTo>
                    <a:pt x="12" y="282"/>
                    <a:pt x="12" y="282"/>
                    <a:pt x="12" y="282"/>
                  </a:cubicBezTo>
                  <a:cubicBezTo>
                    <a:pt x="12" y="285"/>
                    <a:pt x="9" y="288"/>
                    <a:pt x="6" y="2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AU" sz="1800" b="0" i="0" u="none" strike="noStrike" kern="0" cap="none" spc="0" normalizeH="0" baseline="0" noProof="0">
                <a:ln>
                  <a:noFill/>
                </a:ln>
                <a:solidFill>
                  <a:schemeClr val="accent1"/>
                </a:solidFill>
                <a:effectLst/>
                <a:uLnTx/>
                <a:uFillTx/>
                <a:cs typeface="Arial" charset="0"/>
              </a:endParaRPr>
            </a:p>
          </p:txBody>
        </p:sp>
        <p:sp>
          <p:nvSpPr>
            <p:cNvPr id="30" name="Freeform 70">
              <a:extLst>
                <a:ext uri="{FF2B5EF4-FFF2-40B4-BE49-F238E27FC236}">
                  <a16:creationId xmlns:a16="http://schemas.microsoft.com/office/drawing/2014/main" id="{A0B38E6E-46DA-4508-8DFA-E60F77D51006}"/>
                </a:ext>
              </a:extLst>
            </p:cNvPr>
            <p:cNvSpPr>
              <a:spLocks noEditPoints="1"/>
            </p:cNvSpPr>
            <p:nvPr/>
          </p:nvSpPr>
          <p:spPr bwMode="auto">
            <a:xfrm>
              <a:off x="2445" y="1706"/>
              <a:ext cx="373" cy="363"/>
            </a:xfrm>
            <a:custGeom>
              <a:avLst/>
              <a:gdLst>
                <a:gd name="T0" fmla="*/ 200 w 252"/>
                <a:gd name="T1" fmla="*/ 246 h 246"/>
                <a:gd name="T2" fmla="*/ 134 w 252"/>
                <a:gd name="T3" fmla="*/ 227 h 246"/>
                <a:gd name="T4" fmla="*/ 9 w 252"/>
                <a:gd name="T5" fmla="*/ 224 h 246"/>
                <a:gd name="T6" fmla="*/ 3 w 252"/>
                <a:gd name="T7" fmla="*/ 224 h 246"/>
                <a:gd name="T8" fmla="*/ 0 w 252"/>
                <a:gd name="T9" fmla="*/ 219 h 246"/>
                <a:gd name="T10" fmla="*/ 0 w 252"/>
                <a:gd name="T11" fmla="*/ 39 h 246"/>
                <a:gd name="T12" fmla="*/ 3 w 252"/>
                <a:gd name="T13" fmla="*/ 34 h 246"/>
                <a:gd name="T14" fmla="*/ 139 w 252"/>
                <a:gd name="T15" fmla="*/ 36 h 246"/>
                <a:gd name="T16" fmla="*/ 243 w 252"/>
                <a:gd name="T17" fmla="*/ 42 h 246"/>
                <a:gd name="T18" fmla="*/ 249 w 252"/>
                <a:gd name="T19" fmla="*/ 42 h 246"/>
                <a:gd name="T20" fmla="*/ 252 w 252"/>
                <a:gd name="T21" fmla="*/ 47 h 246"/>
                <a:gd name="T22" fmla="*/ 252 w 252"/>
                <a:gd name="T23" fmla="*/ 228 h 246"/>
                <a:gd name="T24" fmla="*/ 249 w 252"/>
                <a:gd name="T25" fmla="*/ 233 h 246"/>
                <a:gd name="T26" fmla="*/ 200 w 252"/>
                <a:gd name="T27" fmla="*/ 246 h 246"/>
                <a:gd name="T28" fmla="*/ 68 w 252"/>
                <a:gd name="T29" fmla="*/ 196 h 246"/>
                <a:gd name="T30" fmla="*/ 139 w 252"/>
                <a:gd name="T31" fmla="*/ 216 h 246"/>
                <a:gd name="T32" fmla="*/ 240 w 252"/>
                <a:gd name="T33" fmla="*/ 224 h 246"/>
                <a:gd name="T34" fmla="*/ 240 w 252"/>
                <a:gd name="T35" fmla="*/ 57 h 246"/>
                <a:gd name="T36" fmla="*/ 134 w 252"/>
                <a:gd name="T37" fmla="*/ 46 h 246"/>
                <a:gd name="T38" fmla="*/ 12 w 252"/>
                <a:gd name="T39" fmla="*/ 43 h 246"/>
                <a:gd name="T40" fmla="*/ 12 w 252"/>
                <a:gd name="T41" fmla="*/ 209 h 246"/>
                <a:gd name="T42" fmla="*/ 68 w 252"/>
                <a:gd name="T43" fmla="*/ 19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2" h="246">
                  <a:moveTo>
                    <a:pt x="200" y="246"/>
                  </a:moveTo>
                  <a:cubicBezTo>
                    <a:pt x="176" y="246"/>
                    <a:pt x="155" y="236"/>
                    <a:pt x="134" y="227"/>
                  </a:cubicBezTo>
                  <a:cubicBezTo>
                    <a:pt x="98" y="210"/>
                    <a:pt x="64" y="195"/>
                    <a:pt x="9" y="224"/>
                  </a:cubicBezTo>
                  <a:cubicBezTo>
                    <a:pt x="7" y="225"/>
                    <a:pt x="5" y="225"/>
                    <a:pt x="3" y="224"/>
                  </a:cubicBezTo>
                  <a:cubicBezTo>
                    <a:pt x="1" y="223"/>
                    <a:pt x="0" y="221"/>
                    <a:pt x="0" y="219"/>
                  </a:cubicBezTo>
                  <a:cubicBezTo>
                    <a:pt x="0" y="39"/>
                    <a:pt x="0" y="39"/>
                    <a:pt x="0" y="39"/>
                  </a:cubicBezTo>
                  <a:cubicBezTo>
                    <a:pt x="0" y="37"/>
                    <a:pt x="1" y="35"/>
                    <a:pt x="3" y="34"/>
                  </a:cubicBezTo>
                  <a:cubicBezTo>
                    <a:pt x="66" y="0"/>
                    <a:pt x="105" y="19"/>
                    <a:pt x="139" y="36"/>
                  </a:cubicBezTo>
                  <a:cubicBezTo>
                    <a:pt x="169" y="51"/>
                    <a:pt x="198" y="65"/>
                    <a:pt x="243" y="42"/>
                  </a:cubicBezTo>
                  <a:cubicBezTo>
                    <a:pt x="245" y="41"/>
                    <a:pt x="247" y="41"/>
                    <a:pt x="249" y="42"/>
                  </a:cubicBezTo>
                  <a:cubicBezTo>
                    <a:pt x="251" y="43"/>
                    <a:pt x="252" y="45"/>
                    <a:pt x="252" y="47"/>
                  </a:cubicBezTo>
                  <a:cubicBezTo>
                    <a:pt x="252" y="228"/>
                    <a:pt x="252" y="228"/>
                    <a:pt x="252" y="228"/>
                  </a:cubicBezTo>
                  <a:cubicBezTo>
                    <a:pt x="252" y="230"/>
                    <a:pt x="251" y="232"/>
                    <a:pt x="249" y="233"/>
                  </a:cubicBezTo>
                  <a:cubicBezTo>
                    <a:pt x="231" y="242"/>
                    <a:pt x="215" y="246"/>
                    <a:pt x="200" y="246"/>
                  </a:cubicBezTo>
                  <a:close/>
                  <a:moveTo>
                    <a:pt x="68" y="196"/>
                  </a:moveTo>
                  <a:cubicBezTo>
                    <a:pt x="95" y="196"/>
                    <a:pt x="118" y="206"/>
                    <a:pt x="139" y="216"/>
                  </a:cubicBezTo>
                  <a:cubicBezTo>
                    <a:pt x="170" y="230"/>
                    <a:pt x="199" y="243"/>
                    <a:pt x="240" y="224"/>
                  </a:cubicBezTo>
                  <a:cubicBezTo>
                    <a:pt x="240" y="57"/>
                    <a:pt x="240" y="57"/>
                    <a:pt x="240" y="57"/>
                  </a:cubicBezTo>
                  <a:cubicBezTo>
                    <a:pt x="194" y="77"/>
                    <a:pt x="164" y="61"/>
                    <a:pt x="134" y="46"/>
                  </a:cubicBezTo>
                  <a:cubicBezTo>
                    <a:pt x="100" y="30"/>
                    <a:pt x="68" y="14"/>
                    <a:pt x="12" y="43"/>
                  </a:cubicBezTo>
                  <a:cubicBezTo>
                    <a:pt x="12" y="209"/>
                    <a:pt x="12" y="209"/>
                    <a:pt x="12" y="209"/>
                  </a:cubicBezTo>
                  <a:cubicBezTo>
                    <a:pt x="33" y="199"/>
                    <a:pt x="51" y="196"/>
                    <a:pt x="68" y="1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AU" sz="1800" b="0" i="0" u="none" strike="noStrike" kern="0" cap="none" spc="0" normalizeH="0" baseline="0" noProof="0" dirty="0">
                <a:ln>
                  <a:noFill/>
                </a:ln>
                <a:solidFill>
                  <a:schemeClr val="accent1"/>
                </a:solidFill>
                <a:effectLst/>
                <a:uLnTx/>
                <a:uFillTx/>
                <a:cs typeface="Arial" charset="0"/>
              </a:endParaRPr>
            </a:p>
          </p:txBody>
        </p:sp>
        <p:sp>
          <p:nvSpPr>
            <p:cNvPr id="31" name="Freeform 71">
              <a:extLst>
                <a:ext uri="{FF2B5EF4-FFF2-40B4-BE49-F238E27FC236}">
                  <a16:creationId xmlns:a16="http://schemas.microsoft.com/office/drawing/2014/main" id="{27D74C00-DF7B-4AD8-8A0E-3FAB7839811D}"/>
                </a:ext>
              </a:extLst>
            </p:cNvPr>
            <p:cNvSpPr>
              <a:spLocks noEditPoints="1"/>
            </p:cNvSpPr>
            <p:nvPr/>
          </p:nvSpPr>
          <p:spPr bwMode="auto">
            <a:xfrm>
              <a:off x="2542" y="1796"/>
              <a:ext cx="197" cy="188"/>
            </a:xfrm>
            <a:custGeom>
              <a:avLst/>
              <a:gdLst>
                <a:gd name="T0" fmla="*/ 29 w 133"/>
                <a:gd name="T1" fmla="*/ 127 h 127"/>
                <a:gd name="T2" fmla="*/ 25 w 133"/>
                <a:gd name="T3" fmla="*/ 126 h 127"/>
                <a:gd name="T4" fmla="*/ 23 w 133"/>
                <a:gd name="T5" fmla="*/ 119 h 127"/>
                <a:gd name="T6" fmla="*/ 36 w 133"/>
                <a:gd name="T7" fmla="*/ 79 h 127"/>
                <a:gd name="T8" fmla="*/ 3 w 133"/>
                <a:gd name="T9" fmla="*/ 55 h 127"/>
                <a:gd name="T10" fmla="*/ 0 w 133"/>
                <a:gd name="T11" fmla="*/ 48 h 127"/>
                <a:gd name="T12" fmla="*/ 6 w 133"/>
                <a:gd name="T13" fmla="*/ 44 h 127"/>
                <a:gd name="T14" fmla="*/ 48 w 133"/>
                <a:gd name="T15" fmla="*/ 44 h 127"/>
                <a:gd name="T16" fmla="*/ 60 w 133"/>
                <a:gd name="T17" fmla="*/ 5 h 127"/>
                <a:gd name="T18" fmla="*/ 66 w 133"/>
                <a:gd name="T19" fmla="*/ 0 h 127"/>
                <a:gd name="T20" fmla="*/ 72 w 133"/>
                <a:gd name="T21" fmla="*/ 5 h 127"/>
                <a:gd name="T22" fmla="*/ 85 w 133"/>
                <a:gd name="T23" fmla="*/ 44 h 127"/>
                <a:gd name="T24" fmla="*/ 126 w 133"/>
                <a:gd name="T25" fmla="*/ 44 h 127"/>
                <a:gd name="T26" fmla="*/ 132 w 133"/>
                <a:gd name="T27" fmla="*/ 48 h 127"/>
                <a:gd name="T28" fmla="*/ 130 w 133"/>
                <a:gd name="T29" fmla="*/ 55 h 127"/>
                <a:gd name="T30" fmla="*/ 96 w 133"/>
                <a:gd name="T31" fmla="*/ 79 h 127"/>
                <a:gd name="T32" fmla="*/ 109 w 133"/>
                <a:gd name="T33" fmla="*/ 119 h 127"/>
                <a:gd name="T34" fmla="*/ 107 w 133"/>
                <a:gd name="T35" fmla="*/ 126 h 127"/>
                <a:gd name="T36" fmla="*/ 100 w 133"/>
                <a:gd name="T37" fmla="*/ 126 h 127"/>
                <a:gd name="T38" fmla="*/ 66 w 133"/>
                <a:gd name="T39" fmla="*/ 101 h 127"/>
                <a:gd name="T40" fmla="*/ 32 w 133"/>
                <a:gd name="T41" fmla="*/ 126 h 127"/>
                <a:gd name="T42" fmla="*/ 29 w 133"/>
                <a:gd name="T43" fmla="*/ 127 h 127"/>
                <a:gd name="T44" fmla="*/ 24 w 133"/>
                <a:gd name="T45" fmla="*/ 56 h 127"/>
                <a:gd name="T46" fmla="*/ 47 w 133"/>
                <a:gd name="T47" fmla="*/ 72 h 127"/>
                <a:gd name="T48" fmla="*/ 49 w 133"/>
                <a:gd name="T49" fmla="*/ 79 h 127"/>
                <a:gd name="T50" fmla="*/ 40 w 133"/>
                <a:gd name="T51" fmla="*/ 105 h 127"/>
                <a:gd name="T52" fmla="*/ 63 w 133"/>
                <a:gd name="T53" fmla="*/ 89 h 127"/>
                <a:gd name="T54" fmla="*/ 70 w 133"/>
                <a:gd name="T55" fmla="*/ 89 h 127"/>
                <a:gd name="T56" fmla="*/ 92 w 133"/>
                <a:gd name="T57" fmla="*/ 105 h 127"/>
                <a:gd name="T58" fmla="*/ 83 w 133"/>
                <a:gd name="T59" fmla="*/ 79 h 127"/>
                <a:gd name="T60" fmla="*/ 85 w 133"/>
                <a:gd name="T61" fmla="*/ 72 h 127"/>
                <a:gd name="T62" fmla="*/ 108 w 133"/>
                <a:gd name="T63" fmla="*/ 56 h 127"/>
                <a:gd name="T64" fmla="*/ 80 w 133"/>
                <a:gd name="T65" fmla="*/ 56 h 127"/>
                <a:gd name="T66" fmla="*/ 75 w 133"/>
                <a:gd name="T67" fmla="*/ 52 h 127"/>
                <a:gd name="T68" fmla="*/ 66 w 133"/>
                <a:gd name="T69" fmla="*/ 26 h 127"/>
                <a:gd name="T70" fmla="*/ 58 w 133"/>
                <a:gd name="T71" fmla="*/ 52 h 127"/>
                <a:gd name="T72" fmla="*/ 52 w 133"/>
                <a:gd name="T73" fmla="*/ 56 h 127"/>
                <a:gd name="T74" fmla="*/ 24 w 133"/>
                <a:gd name="T75" fmla="*/ 5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127">
                  <a:moveTo>
                    <a:pt x="29" y="127"/>
                  </a:moveTo>
                  <a:cubicBezTo>
                    <a:pt x="28" y="127"/>
                    <a:pt x="26" y="126"/>
                    <a:pt x="25" y="126"/>
                  </a:cubicBezTo>
                  <a:cubicBezTo>
                    <a:pt x="23" y="124"/>
                    <a:pt x="22" y="121"/>
                    <a:pt x="23" y="119"/>
                  </a:cubicBezTo>
                  <a:cubicBezTo>
                    <a:pt x="36" y="79"/>
                    <a:pt x="36" y="79"/>
                    <a:pt x="36" y="79"/>
                  </a:cubicBezTo>
                  <a:cubicBezTo>
                    <a:pt x="3" y="55"/>
                    <a:pt x="3" y="55"/>
                    <a:pt x="3" y="55"/>
                  </a:cubicBezTo>
                  <a:cubicBezTo>
                    <a:pt x="0" y="53"/>
                    <a:pt x="0" y="51"/>
                    <a:pt x="0" y="48"/>
                  </a:cubicBezTo>
                  <a:cubicBezTo>
                    <a:pt x="1" y="46"/>
                    <a:pt x="3" y="44"/>
                    <a:pt x="6" y="44"/>
                  </a:cubicBezTo>
                  <a:cubicBezTo>
                    <a:pt x="48" y="44"/>
                    <a:pt x="48" y="44"/>
                    <a:pt x="48" y="44"/>
                  </a:cubicBezTo>
                  <a:cubicBezTo>
                    <a:pt x="60" y="5"/>
                    <a:pt x="60" y="5"/>
                    <a:pt x="60" y="5"/>
                  </a:cubicBezTo>
                  <a:cubicBezTo>
                    <a:pt x="61" y="2"/>
                    <a:pt x="63" y="0"/>
                    <a:pt x="66" y="0"/>
                  </a:cubicBezTo>
                  <a:cubicBezTo>
                    <a:pt x="69" y="0"/>
                    <a:pt x="71" y="2"/>
                    <a:pt x="72" y="5"/>
                  </a:cubicBezTo>
                  <a:cubicBezTo>
                    <a:pt x="85" y="44"/>
                    <a:pt x="85" y="44"/>
                    <a:pt x="85" y="44"/>
                  </a:cubicBezTo>
                  <a:cubicBezTo>
                    <a:pt x="126" y="44"/>
                    <a:pt x="126" y="44"/>
                    <a:pt x="126" y="44"/>
                  </a:cubicBezTo>
                  <a:cubicBezTo>
                    <a:pt x="129" y="44"/>
                    <a:pt x="131" y="46"/>
                    <a:pt x="132" y="48"/>
                  </a:cubicBezTo>
                  <a:cubicBezTo>
                    <a:pt x="133" y="51"/>
                    <a:pt x="132" y="53"/>
                    <a:pt x="130" y="55"/>
                  </a:cubicBezTo>
                  <a:cubicBezTo>
                    <a:pt x="96" y="79"/>
                    <a:pt x="96" y="79"/>
                    <a:pt x="96" y="79"/>
                  </a:cubicBezTo>
                  <a:cubicBezTo>
                    <a:pt x="109" y="119"/>
                    <a:pt x="109" y="119"/>
                    <a:pt x="109" y="119"/>
                  </a:cubicBezTo>
                  <a:cubicBezTo>
                    <a:pt x="110" y="121"/>
                    <a:pt x="109" y="124"/>
                    <a:pt x="107" y="126"/>
                  </a:cubicBezTo>
                  <a:cubicBezTo>
                    <a:pt x="105" y="127"/>
                    <a:pt x="102" y="127"/>
                    <a:pt x="100" y="126"/>
                  </a:cubicBezTo>
                  <a:cubicBezTo>
                    <a:pt x="66" y="101"/>
                    <a:pt x="66" y="101"/>
                    <a:pt x="66" y="101"/>
                  </a:cubicBezTo>
                  <a:cubicBezTo>
                    <a:pt x="32" y="126"/>
                    <a:pt x="32" y="126"/>
                    <a:pt x="32" y="126"/>
                  </a:cubicBezTo>
                  <a:cubicBezTo>
                    <a:pt x="31" y="126"/>
                    <a:pt x="30" y="127"/>
                    <a:pt x="29" y="127"/>
                  </a:cubicBezTo>
                  <a:close/>
                  <a:moveTo>
                    <a:pt x="24" y="56"/>
                  </a:moveTo>
                  <a:cubicBezTo>
                    <a:pt x="47" y="72"/>
                    <a:pt x="47" y="72"/>
                    <a:pt x="47" y="72"/>
                  </a:cubicBezTo>
                  <a:cubicBezTo>
                    <a:pt x="49" y="74"/>
                    <a:pt x="50" y="76"/>
                    <a:pt x="49" y="79"/>
                  </a:cubicBezTo>
                  <a:cubicBezTo>
                    <a:pt x="40" y="105"/>
                    <a:pt x="40" y="105"/>
                    <a:pt x="40" y="105"/>
                  </a:cubicBezTo>
                  <a:cubicBezTo>
                    <a:pt x="63" y="89"/>
                    <a:pt x="63" y="89"/>
                    <a:pt x="63" y="89"/>
                  </a:cubicBezTo>
                  <a:cubicBezTo>
                    <a:pt x="65" y="87"/>
                    <a:pt x="67" y="87"/>
                    <a:pt x="70" y="89"/>
                  </a:cubicBezTo>
                  <a:cubicBezTo>
                    <a:pt x="92" y="105"/>
                    <a:pt x="92" y="105"/>
                    <a:pt x="92" y="105"/>
                  </a:cubicBezTo>
                  <a:cubicBezTo>
                    <a:pt x="83" y="79"/>
                    <a:pt x="83" y="79"/>
                    <a:pt x="83" y="79"/>
                  </a:cubicBezTo>
                  <a:cubicBezTo>
                    <a:pt x="82" y="76"/>
                    <a:pt x="83" y="74"/>
                    <a:pt x="85" y="72"/>
                  </a:cubicBezTo>
                  <a:cubicBezTo>
                    <a:pt x="108" y="56"/>
                    <a:pt x="108" y="56"/>
                    <a:pt x="108" y="56"/>
                  </a:cubicBezTo>
                  <a:cubicBezTo>
                    <a:pt x="80" y="56"/>
                    <a:pt x="80" y="56"/>
                    <a:pt x="80" y="56"/>
                  </a:cubicBezTo>
                  <a:cubicBezTo>
                    <a:pt x="78" y="56"/>
                    <a:pt x="75" y="54"/>
                    <a:pt x="75" y="52"/>
                  </a:cubicBezTo>
                  <a:cubicBezTo>
                    <a:pt x="66" y="26"/>
                    <a:pt x="66" y="26"/>
                    <a:pt x="66" y="26"/>
                  </a:cubicBezTo>
                  <a:cubicBezTo>
                    <a:pt x="58" y="52"/>
                    <a:pt x="58" y="52"/>
                    <a:pt x="58" y="52"/>
                  </a:cubicBezTo>
                  <a:cubicBezTo>
                    <a:pt x="57" y="54"/>
                    <a:pt x="54" y="56"/>
                    <a:pt x="52" y="56"/>
                  </a:cubicBezTo>
                  <a:lnTo>
                    <a:pt x="2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AU" sz="1800" b="0" i="0" u="none" strike="noStrike" kern="0" cap="none" spc="0" normalizeH="0" baseline="0" noProof="0">
                <a:ln>
                  <a:noFill/>
                </a:ln>
                <a:solidFill>
                  <a:schemeClr val="accent1"/>
                </a:solidFill>
                <a:effectLst/>
                <a:uLnTx/>
                <a:uFillTx/>
                <a:cs typeface="Arial" charset="0"/>
              </a:endParaRPr>
            </a:p>
          </p:txBody>
        </p:sp>
      </p:grpSp>
    </p:spTree>
    <p:extLst>
      <p:ext uri="{BB962C8B-B14F-4D97-AF65-F5344CB8AC3E}">
        <p14:creationId xmlns:p14="http://schemas.microsoft.com/office/powerpoint/2010/main" val="1717291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3CC9E-1571-48F4-9918-62EC7CDB55A3}"/>
              </a:ext>
            </a:extLst>
          </p:cNvPr>
          <p:cNvSpPr>
            <a:spLocks noGrp="1"/>
          </p:cNvSpPr>
          <p:nvPr>
            <p:ph type="title"/>
          </p:nvPr>
        </p:nvSpPr>
        <p:spPr>
          <a:xfrm>
            <a:off x="380999" y="182750"/>
            <a:ext cx="11430000" cy="990600"/>
          </a:xfrm>
        </p:spPr>
        <p:txBody>
          <a:bodyPr/>
          <a:lstStyle/>
          <a:p>
            <a:r>
              <a:rPr lang="en-US" sz="3000" b="1" dirty="0">
                <a:solidFill>
                  <a:schemeClr val="accent1"/>
                </a:solidFill>
              </a:rPr>
              <a:t>GLOBAL PRACTICE </a:t>
            </a:r>
            <a:r>
              <a:rPr lang="en-US" sz="3000" b="1" dirty="0">
                <a:solidFill>
                  <a:schemeClr val="tx2"/>
                </a:solidFill>
              </a:rPr>
              <a:t>GOVERNANCE STRUCTURE</a:t>
            </a:r>
          </a:p>
        </p:txBody>
      </p:sp>
      <p:grpSp>
        <p:nvGrpSpPr>
          <p:cNvPr id="29" name="Group 28">
            <a:extLst>
              <a:ext uri="{FF2B5EF4-FFF2-40B4-BE49-F238E27FC236}">
                <a16:creationId xmlns:a16="http://schemas.microsoft.com/office/drawing/2014/main" id="{767730E7-A828-4E95-B345-52419AD89441}"/>
              </a:ext>
            </a:extLst>
          </p:cNvPr>
          <p:cNvGrpSpPr/>
          <p:nvPr/>
        </p:nvGrpSpPr>
        <p:grpSpPr>
          <a:xfrm>
            <a:off x="8901112" y="5940761"/>
            <a:ext cx="3039823" cy="723897"/>
            <a:chOff x="6369173" y="5266650"/>
            <a:chExt cx="5027373" cy="1092819"/>
          </a:xfrm>
        </p:grpSpPr>
        <p:sp>
          <p:nvSpPr>
            <p:cNvPr id="26" name="Rectangle 25">
              <a:extLst>
                <a:ext uri="{FF2B5EF4-FFF2-40B4-BE49-F238E27FC236}">
                  <a16:creationId xmlns:a16="http://schemas.microsoft.com/office/drawing/2014/main" id="{C853F67A-73FA-4663-B03F-D2599DF30EA1}"/>
                </a:ext>
              </a:extLst>
            </p:cNvPr>
            <p:cNvSpPr/>
            <p:nvPr/>
          </p:nvSpPr>
          <p:spPr>
            <a:xfrm>
              <a:off x="6369173" y="5266650"/>
              <a:ext cx="5027373" cy="10928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91440" bIns="91440" rtlCol="0" anchor="ctr"/>
            <a:lstStyle/>
            <a:p>
              <a:r>
                <a:rPr lang="en-US" sz="1200" b="1" dirty="0">
                  <a:solidFill>
                    <a:schemeClr val="tx1"/>
                  </a:solidFill>
                </a:rPr>
                <a:t>LEGEND:</a:t>
              </a:r>
            </a:p>
          </p:txBody>
        </p:sp>
        <p:grpSp>
          <p:nvGrpSpPr>
            <p:cNvPr id="27" name="Group 26">
              <a:extLst>
                <a:ext uri="{FF2B5EF4-FFF2-40B4-BE49-F238E27FC236}">
                  <a16:creationId xmlns:a16="http://schemas.microsoft.com/office/drawing/2014/main" id="{804456AD-E905-481B-ACA5-59FF038220E7}"/>
                </a:ext>
              </a:extLst>
            </p:cNvPr>
            <p:cNvGrpSpPr/>
            <p:nvPr/>
          </p:nvGrpSpPr>
          <p:grpSpPr>
            <a:xfrm>
              <a:off x="7854098" y="5499998"/>
              <a:ext cx="3183728" cy="619575"/>
              <a:chOff x="7854098" y="5508395"/>
              <a:chExt cx="3183728" cy="619575"/>
            </a:xfrm>
          </p:grpSpPr>
          <p:sp>
            <p:nvSpPr>
              <p:cNvPr id="20" name="Rounded Rectangle 149">
                <a:extLst>
                  <a:ext uri="{FF2B5EF4-FFF2-40B4-BE49-F238E27FC236}">
                    <a16:creationId xmlns:a16="http://schemas.microsoft.com/office/drawing/2014/main" id="{3B96D12F-138A-4CCC-81ED-1083662D8A30}"/>
                  </a:ext>
                </a:extLst>
              </p:cNvPr>
              <p:cNvSpPr/>
              <p:nvPr/>
            </p:nvSpPr>
            <p:spPr>
              <a:xfrm>
                <a:off x="10080300" y="5508395"/>
                <a:ext cx="957526" cy="619575"/>
              </a:xfrm>
              <a:prstGeom prst="rect">
                <a:avLst/>
              </a:prstGeom>
              <a:solidFill>
                <a:schemeClr val="accent4"/>
              </a:solidFill>
              <a:ln w="12700" cap="flat" cmpd="sng" algn="ctr">
                <a:solidFill>
                  <a:schemeClr val="tx1"/>
                </a:solidFill>
                <a:prstDash val="solid"/>
              </a:ln>
              <a:effectLst/>
            </p:spPr>
            <p:txBody>
              <a:bodyPr lIns="0" rIns="0" anchor="ctr" anchorCtr="0"/>
              <a:lstStyle/>
              <a:p>
                <a:pPr lvl="0" algn="ctr" defTabSz="456971">
                  <a:defRPr/>
                </a:pPr>
                <a:r>
                  <a:rPr lang="en-US" sz="700" b="1" kern="0" dirty="0">
                    <a:solidFill>
                      <a:srgbClr val="FFFFFF"/>
                    </a:solidFill>
                    <a:latin typeface="Arial"/>
                    <a:cs typeface="Arial" panose="020B0604020202020204" pitchFamily="34" charset="0"/>
                  </a:rPr>
                  <a:t>Institutional Strategy &amp; Systems Organization</a:t>
                </a:r>
                <a:endParaRPr kumimoji="0" lang="en-US" sz="700" b="1"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21" name="Rounded Rectangle 149">
                <a:extLst>
                  <a:ext uri="{FF2B5EF4-FFF2-40B4-BE49-F238E27FC236}">
                    <a16:creationId xmlns:a16="http://schemas.microsoft.com/office/drawing/2014/main" id="{1DD9F626-C91F-4C3A-B44B-DD6E44F31834}"/>
                  </a:ext>
                </a:extLst>
              </p:cNvPr>
              <p:cNvSpPr/>
              <p:nvPr/>
            </p:nvSpPr>
            <p:spPr>
              <a:xfrm>
                <a:off x="8967199" y="5508395"/>
                <a:ext cx="957526" cy="619575"/>
              </a:xfrm>
              <a:prstGeom prst="rect">
                <a:avLst/>
              </a:prstGeom>
              <a:solidFill>
                <a:schemeClr val="accent5"/>
              </a:solidFill>
              <a:ln w="12700" cap="flat" cmpd="sng" algn="ctr">
                <a:solidFill>
                  <a:schemeClr val="tx1"/>
                </a:solidFill>
                <a:prstDash val="solid"/>
              </a:ln>
              <a:effectLst/>
            </p:spPr>
            <p:txBody>
              <a:bodyPr lIns="0" rIns="0" anchor="ctr" anchorCtr="0"/>
              <a:lstStyle/>
              <a:p>
                <a:pPr marL="0" marR="0" lvl="0" indent="0" algn="ctr" defTabSz="296178" rtl="0" eaLnBrk="1" fontAlgn="base" latinLnBrk="0" hangingPunct="1">
                  <a:lnSpc>
                    <a:spcPct val="90000"/>
                  </a:lnSpc>
                  <a:spcBef>
                    <a:spcPct val="0"/>
                  </a:spcBef>
                  <a:spcAft>
                    <a:spcPts val="0"/>
                  </a:spcAft>
                  <a:buClrTx/>
                  <a:buSzTx/>
                  <a:buFontTx/>
                  <a:buNone/>
                  <a:tabLst/>
                  <a:defRPr/>
                </a:pPr>
                <a:r>
                  <a:rPr kumimoji="0" lang="en-US" sz="700" b="1" i="0" u="none" strike="noStrike" kern="0" cap="none" spc="0" normalizeH="0" baseline="0" noProof="0" dirty="0">
                    <a:ln>
                      <a:noFill/>
                    </a:ln>
                    <a:solidFill>
                      <a:srgbClr val="FFFFFF"/>
                    </a:solidFill>
                    <a:effectLst/>
                    <a:uLnTx/>
                    <a:uFillTx/>
                    <a:latin typeface="Arial"/>
                    <a:ea typeface="+mn-ea"/>
                    <a:cs typeface="Arial" panose="020B0604020202020204" pitchFamily="34" charset="0"/>
                  </a:rPr>
                  <a:t>Global &amp; Regional Engagement Organization</a:t>
                </a:r>
              </a:p>
            </p:txBody>
          </p:sp>
          <p:sp>
            <p:nvSpPr>
              <p:cNvPr id="22" name="Rounded Rectangle 167">
                <a:extLst>
                  <a:ext uri="{FF2B5EF4-FFF2-40B4-BE49-F238E27FC236}">
                    <a16:creationId xmlns:a16="http://schemas.microsoft.com/office/drawing/2014/main" id="{B67AFE92-A6EF-4596-946E-37D0C66EEC38}"/>
                  </a:ext>
                </a:extLst>
              </p:cNvPr>
              <p:cNvSpPr/>
              <p:nvPr/>
            </p:nvSpPr>
            <p:spPr>
              <a:xfrm>
                <a:off x="7854098" y="5508395"/>
                <a:ext cx="957526" cy="619575"/>
              </a:xfrm>
              <a:prstGeom prst="rect">
                <a:avLst/>
              </a:prstGeom>
              <a:solidFill>
                <a:schemeClr val="accent2"/>
              </a:solidFill>
              <a:ln w="12700" cap="flat" cmpd="sng" algn="ctr">
                <a:solidFill>
                  <a:schemeClr val="tx1"/>
                </a:solidFill>
                <a:prstDash val="solid"/>
              </a:ln>
              <a:effectLst/>
            </p:spPr>
            <p:txBody>
              <a:bodyPr lIns="0" rIns="0" anchor="ctr"/>
              <a:lstStyle/>
              <a:p>
                <a:pPr marL="0" marR="0" lvl="0" indent="0" algn="ctr" defTabSz="456971"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a:ea typeface="+mn-ea"/>
                    <a:cs typeface="+mn-cs"/>
                  </a:rPr>
                  <a:t>Research Delivery Organization</a:t>
                </a:r>
              </a:p>
            </p:txBody>
          </p:sp>
        </p:grpSp>
      </p:grpSp>
      <p:sp>
        <p:nvSpPr>
          <p:cNvPr id="13" name="Rounded Rectangle 167">
            <a:extLst>
              <a:ext uri="{FF2B5EF4-FFF2-40B4-BE49-F238E27FC236}">
                <a16:creationId xmlns:a16="http://schemas.microsoft.com/office/drawing/2014/main" id="{3D25E1AA-7BBE-4582-977B-922CF4D349CF}"/>
              </a:ext>
            </a:extLst>
          </p:cNvPr>
          <p:cNvSpPr/>
          <p:nvPr/>
        </p:nvSpPr>
        <p:spPr>
          <a:xfrm>
            <a:off x="4073607" y="1283591"/>
            <a:ext cx="2190799" cy="456962"/>
          </a:xfrm>
          <a:prstGeom prst="rect">
            <a:avLst/>
          </a:prstGeom>
          <a:solidFill>
            <a:schemeClr val="bg1">
              <a:lumMod val="8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a:ln>
                  <a:noFill/>
                </a:ln>
                <a:solidFill>
                  <a:srgbClr val="000000"/>
                </a:solidFill>
                <a:effectLst/>
                <a:uLnTx/>
                <a:uFillTx/>
                <a:latin typeface="Arial"/>
                <a:ea typeface="+mn-ea"/>
                <a:cs typeface="Arial" panose="020B0604020202020204" pitchFamily="34" charset="0"/>
              </a:rPr>
              <a:t>Executive Sponsor</a:t>
            </a:r>
          </a:p>
        </p:txBody>
      </p:sp>
      <p:sp>
        <p:nvSpPr>
          <p:cNvPr id="14" name="Rounded Rectangle 167">
            <a:extLst>
              <a:ext uri="{FF2B5EF4-FFF2-40B4-BE49-F238E27FC236}">
                <a16:creationId xmlns:a16="http://schemas.microsoft.com/office/drawing/2014/main" id="{041C9F0B-81B3-454D-9F39-04ECEBAEBB62}"/>
              </a:ext>
            </a:extLst>
          </p:cNvPr>
          <p:cNvSpPr/>
          <p:nvPr/>
        </p:nvSpPr>
        <p:spPr>
          <a:xfrm>
            <a:off x="4073609" y="1966132"/>
            <a:ext cx="2190798" cy="681570"/>
          </a:xfrm>
          <a:prstGeom prst="rect">
            <a:avLst/>
          </a:prstGeom>
          <a:solidFill>
            <a:schemeClr val="bg1">
              <a:lumMod val="6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Digital Innovation Officer (Research)</a:t>
            </a:r>
          </a:p>
        </p:txBody>
      </p:sp>
      <p:sp>
        <p:nvSpPr>
          <p:cNvPr id="30" name="Rectangle 29">
            <a:extLst>
              <a:ext uri="{FF2B5EF4-FFF2-40B4-BE49-F238E27FC236}">
                <a16:creationId xmlns:a16="http://schemas.microsoft.com/office/drawing/2014/main" id="{5D71975C-CC4F-4261-88F5-16E8254A5BEC}"/>
              </a:ext>
            </a:extLst>
          </p:cNvPr>
          <p:cNvSpPr/>
          <p:nvPr/>
        </p:nvSpPr>
        <p:spPr>
          <a:xfrm>
            <a:off x="463192" y="3238345"/>
            <a:ext cx="9411630" cy="2092505"/>
          </a:xfrm>
          <a:prstGeom prst="rect">
            <a:avLst/>
          </a:prstGeom>
          <a:no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endParaRPr lang="en-US" err="1"/>
          </a:p>
        </p:txBody>
      </p:sp>
      <p:cxnSp>
        <p:nvCxnSpPr>
          <p:cNvPr id="35" name="Straight Connector 34">
            <a:extLst>
              <a:ext uri="{FF2B5EF4-FFF2-40B4-BE49-F238E27FC236}">
                <a16:creationId xmlns:a16="http://schemas.microsoft.com/office/drawing/2014/main" id="{24DAB4AB-0173-4BF5-ADF2-A2533B2ACE1C}"/>
              </a:ext>
            </a:extLst>
          </p:cNvPr>
          <p:cNvCxnSpPr>
            <a:cxnSpLocks/>
            <a:stCxn id="14" idx="0"/>
            <a:endCxn id="13" idx="2"/>
          </p:cNvCxnSpPr>
          <p:nvPr/>
        </p:nvCxnSpPr>
        <p:spPr>
          <a:xfrm flipH="1" flipV="1">
            <a:off x="5169007" y="1740553"/>
            <a:ext cx="1" cy="22557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8" name="Rounded Rectangle 167">
            <a:extLst>
              <a:ext uri="{FF2B5EF4-FFF2-40B4-BE49-F238E27FC236}">
                <a16:creationId xmlns:a16="http://schemas.microsoft.com/office/drawing/2014/main" id="{16940B34-CF0E-40FF-A007-08F477043350}"/>
              </a:ext>
            </a:extLst>
          </p:cNvPr>
          <p:cNvSpPr/>
          <p:nvPr/>
        </p:nvSpPr>
        <p:spPr>
          <a:xfrm>
            <a:off x="2536094" y="2631127"/>
            <a:ext cx="1418134" cy="412923"/>
          </a:xfrm>
          <a:prstGeom prst="rect">
            <a:avLst/>
          </a:prstGeom>
          <a:solidFill>
            <a:schemeClr val="bg1">
              <a:lumMod val="6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Data  Governance Analyst</a:t>
            </a:r>
          </a:p>
        </p:txBody>
      </p:sp>
      <p:sp>
        <p:nvSpPr>
          <p:cNvPr id="39" name="Rounded Rectangle 167">
            <a:extLst>
              <a:ext uri="{FF2B5EF4-FFF2-40B4-BE49-F238E27FC236}">
                <a16:creationId xmlns:a16="http://schemas.microsoft.com/office/drawing/2014/main" id="{8BD9D5D6-7309-4E3F-A575-E231C7D5DEEA}"/>
              </a:ext>
            </a:extLst>
          </p:cNvPr>
          <p:cNvSpPr/>
          <p:nvPr/>
        </p:nvSpPr>
        <p:spPr>
          <a:xfrm>
            <a:off x="1039828" y="2631127"/>
            <a:ext cx="1468910" cy="412923"/>
          </a:xfrm>
          <a:prstGeom prst="rect">
            <a:avLst/>
          </a:prstGeom>
          <a:solidFill>
            <a:schemeClr val="bg1">
              <a:lumMod val="6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Data Governance Analyst</a:t>
            </a:r>
          </a:p>
        </p:txBody>
      </p:sp>
      <p:grpSp>
        <p:nvGrpSpPr>
          <p:cNvPr id="3" name="Group 2">
            <a:extLst>
              <a:ext uri="{FF2B5EF4-FFF2-40B4-BE49-F238E27FC236}">
                <a16:creationId xmlns:a16="http://schemas.microsoft.com/office/drawing/2014/main" id="{7AC21C0E-DF53-48BB-B53C-641EEFA93AA0}"/>
              </a:ext>
            </a:extLst>
          </p:cNvPr>
          <p:cNvGrpSpPr/>
          <p:nvPr/>
        </p:nvGrpSpPr>
        <p:grpSpPr>
          <a:xfrm>
            <a:off x="869893" y="3348586"/>
            <a:ext cx="8651978" cy="1786479"/>
            <a:chOff x="2478193" y="3558628"/>
            <a:chExt cx="8651978" cy="1786479"/>
          </a:xfrm>
        </p:grpSpPr>
        <p:sp>
          <p:nvSpPr>
            <p:cNvPr id="7" name="Rounded Rectangle 161">
              <a:extLst>
                <a:ext uri="{FF2B5EF4-FFF2-40B4-BE49-F238E27FC236}">
                  <a16:creationId xmlns:a16="http://schemas.microsoft.com/office/drawing/2014/main" id="{20E4F0EE-6F5C-404A-8920-71A4DA85B03D}"/>
                </a:ext>
              </a:extLst>
            </p:cNvPr>
            <p:cNvSpPr/>
            <p:nvPr/>
          </p:nvSpPr>
          <p:spPr>
            <a:xfrm>
              <a:off x="4005273" y="4521199"/>
              <a:ext cx="1122818" cy="820634"/>
            </a:xfrm>
            <a:prstGeom prst="rect">
              <a:avLst/>
            </a:prstGeom>
            <a:solidFill>
              <a:schemeClr val="accent5"/>
            </a:solidFill>
            <a:ln w="12700" cap="flat" cmpd="sng" algn="ctr">
              <a:solidFill>
                <a:schemeClr val="tx1"/>
              </a:solidFill>
              <a:prstDash val="solid"/>
            </a:ln>
            <a:effectLst/>
          </p:spPr>
          <p:txBody>
            <a:bodyPr lIns="0" rIns="0" anchor="ctr"/>
            <a:lstStyle/>
            <a:p>
              <a:pPr marL="0" marR="0" lvl="0" indent="0" algn="ctr" defTabSz="456971"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FFFFFF"/>
                  </a:solidFill>
                  <a:effectLst/>
                  <a:uLnTx/>
                  <a:uFillTx/>
                  <a:latin typeface="+mj-lt"/>
                  <a:ea typeface="+mn-ea"/>
                  <a:cs typeface="+mn-cs"/>
                </a:rPr>
                <a:t>Regional &amp; Country Partnerships Interlock</a:t>
              </a:r>
            </a:p>
          </p:txBody>
        </p:sp>
        <p:sp>
          <p:nvSpPr>
            <p:cNvPr id="8" name="Rounded Rectangle 167">
              <a:extLst>
                <a:ext uri="{FF2B5EF4-FFF2-40B4-BE49-F238E27FC236}">
                  <a16:creationId xmlns:a16="http://schemas.microsoft.com/office/drawing/2014/main" id="{D5EB01F9-756C-4FA5-839A-F73D3A73BF35}"/>
                </a:ext>
              </a:extLst>
            </p:cNvPr>
            <p:cNvSpPr/>
            <p:nvPr/>
          </p:nvSpPr>
          <p:spPr>
            <a:xfrm>
              <a:off x="8586512" y="3558628"/>
              <a:ext cx="1122818" cy="820634"/>
            </a:xfrm>
            <a:prstGeom prst="rect">
              <a:avLst/>
            </a:prstGeom>
            <a:solidFill>
              <a:schemeClr val="accent2"/>
            </a:solidFill>
            <a:ln w="12700" cap="flat" cmpd="sng" algn="ctr">
              <a:solidFill>
                <a:schemeClr val="tx1"/>
              </a:solidFill>
              <a:prstDash val="solid"/>
            </a:ln>
            <a:effectLst/>
          </p:spPr>
          <p:txBody>
            <a:bodyPr lIns="0" rIns="0" anchor="ctr"/>
            <a:lstStyle/>
            <a:p>
              <a:pPr lvl="0" algn="ctr" defTabSz="456971">
                <a:defRPr/>
              </a:pPr>
              <a:r>
                <a:rPr lang="en-US" sz="900" dirty="0">
                  <a:solidFill>
                    <a:srgbClr val="FFFFFF"/>
                  </a:solidFill>
                  <a:latin typeface="+mj-lt"/>
                </a:rPr>
                <a:t>Climate Adaptation and Greenhouse Gas Reduction Champion</a:t>
              </a:r>
            </a:p>
          </p:txBody>
        </p:sp>
        <p:sp>
          <p:nvSpPr>
            <p:cNvPr id="11" name="Rounded Rectangle 149">
              <a:extLst>
                <a:ext uri="{FF2B5EF4-FFF2-40B4-BE49-F238E27FC236}">
                  <a16:creationId xmlns:a16="http://schemas.microsoft.com/office/drawing/2014/main" id="{80E70A83-4B15-42F4-9F8A-DEC990188DC3}"/>
                </a:ext>
              </a:extLst>
            </p:cNvPr>
            <p:cNvSpPr/>
            <p:nvPr/>
          </p:nvSpPr>
          <p:spPr>
            <a:xfrm>
              <a:off x="7059433" y="3558628"/>
              <a:ext cx="1122818" cy="820634"/>
            </a:xfrm>
            <a:prstGeom prst="rect">
              <a:avLst/>
            </a:prstGeom>
            <a:solidFill>
              <a:schemeClr val="accent2"/>
            </a:solidFill>
            <a:ln w="12700" cap="flat" cmpd="sng" algn="ctr">
              <a:solidFill>
                <a:schemeClr val="tx1"/>
              </a:solidFill>
              <a:prstDash val="solid"/>
            </a:ln>
            <a:effectLst/>
          </p:spPr>
          <p:txBody>
            <a:bodyPr lIns="0" rIns="0" anchor="ctr" anchorCtr="0"/>
            <a:lstStyle/>
            <a:p>
              <a:pPr lvl="0" algn="ctr" defTabSz="456971">
                <a:defRPr/>
              </a:pPr>
              <a:r>
                <a:rPr lang="en-US" sz="900" dirty="0">
                  <a:solidFill>
                    <a:srgbClr val="FFFFFF"/>
                  </a:solidFill>
                  <a:latin typeface="+mj-lt"/>
                </a:rPr>
                <a:t>Environmental Health and Biodiversity Champion</a:t>
              </a:r>
            </a:p>
          </p:txBody>
        </p:sp>
        <p:sp>
          <p:nvSpPr>
            <p:cNvPr id="6" name="Rounded Rectangle 149">
              <a:extLst>
                <a:ext uri="{FF2B5EF4-FFF2-40B4-BE49-F238E27FC236}">
                  <a16:creationId xmlns:a16="http://schemas.microsoft.com/office/drawing/2014/main" id="{454001C7-951B-4A29-B3AF-674AFED0FE42}"/>
                </a:ext>
              </a:extLst>
            </p:cNvPr>
            <p:cNvSpPr/>
            <p:nvPr/>
          </p:nvSpPr>
          <p:spPr>
            <a:xfrm>
              <a:off x="8590990" y="4521199"/>
              <a:ext cx="1122818" cy="820634"/>
            </a:xfrm>
            <a:prstGeom prst="rect">
              <a:avLst/>
            </a:prstGeom>
            <a:solidFill>
              <a:schemeClr val="accent4"/>
            </a:solidFill>
            <a:ln w="12700" cap="flat" cmpd="sng" algn="ctr">
              <a:solidFill>
                <a:schemeClr val="tx1"/>
              </a:solidFill>
              <a:prstDash val="solid"/>
            </a:ln>
            <a:effectLst/>
          </p:spPr>
          <p:txBody>
            <a:bodyPr lIns="0" rIns="0" anchor="ctr" anchorCtr="0"/>
            <a:lstStyle/>
            <a:p>
              <a:pPr lvl="0" algn="ctr" defTabSz="456971">
                <a:defRPr/>
              </a:pPr>
              <a:r>
                <a:rPr lang="en-US" sz="900" kern="0">
                  <a:solidFill>
                    <a:srgbClr val="FFFFFF"/>
                  </a:solidFill>
                  <a:latin typeface="+mj-lt"/>
                  <a:cs typeface="Arial" panose="020B0604020202020204" pitchFamily="34" charset="0"/>
                </a:rPr>
                <a:t>Digital Solutions Interlock</a:t>
              </a:r>
              <a:endParaRPr kumimoji="0" lang="en-US" sz="900" i="0" u="none" strike="noStrike" kern="0" cap="none" spc="0" normalizeH="0" baseline="0" noProof="0">
                <a:ln>
                  <a:noFill/>
                </a:ln>
                <a:solidFill>
                  <a:srgbClr val="FFFFFF"/>
                </a:solidFill>
                <a:effectLst/>
                <a:uLnTx/>
                <a:uFillTx/>
                <a:latin typeface="+mj-lt"/>
                <a:ea typeface="+mn-ea"/>
                <a:cs typeface="Arial" panose="020B0604020202020204" pitchFamily="34" charset="0"/>
              </a:endParaRPr>
            </a:p>
          </p:txBody>
        </p:sp>
        <p:sp>
          <p:nvSpPr>
            <p:cNvPr id="4" name="Rounded Rectangle 149">
              <a:extLst>
                <a:ext uri="{FF2B5EF4-FFF2-40B4-BE49-F238E27FC236}">
                  <a16:creationId xmlns:a16="http://schemas.microsoft.com/office/drawing/2014/main" id="{F72124D5-60BF-409E-BCFF-7BF55DC5F61C}"/>
                </a:ext>
              </a:extLst>
            </p:cNvPr>
            <p:cNvSpPr/>
            <p:nvPr/>
          </p:nvSpPr>
          <p:spPr>
            <a:xfrm>
              <a:off x="5532353" y="3558628"/>
              <a:ext cx="1122818" cy="820634"/>
            </a:xfrm>
            <a:prstGeom prst="rect">
              <a:avLst/>
            </a:prstGeom>
            <a:solidFill>
              <a:schemeClr val="accent2"/>
            </a:solidFill>
            <a:ln w="12700" cap="flat" cmpd="sng" algn="ctr">
              <a:solidFill>
                <a:schemeClr val="tx1"/>
              </a:solidFill>
              <a:prstDash val="solid"/>
            </a:ln>
            <a:effectLst/>
          </p:spPr>
          <p:txBody>
            <a:bodyPr lIns="0" rIns="0" anchor="ctr" anchorCtr="0"/>
            <a:lstStyle/>
            <a:p>
              <a:pPr lvl="0" algn="ctr" defTabSz="456971">
                <a:defRPr/>
              </a:pPr>
              <a:r>
                <a:rPr lang="en-US" sz="900" kern="0">
                  <a:solidFill>
                    <a:srgbClr val="FFFFFF"/>
                  </a:solidFill>
                  <a:latin typeface="+mj-lt"/>
                  <a:cs typeface="Arial" panose="020B0604020202020204" pitchFamily="34" charset="0"/>
                </a:rPr>
                <a:t>Poverty Reduction, Livelihoods and Jobs Champion</a:t>
              </a:r>
            </a:p>
          </p:txBody>
        </p:sp>
        <p:sp>
          <p:nvSpPr>
            <p:cNvPr id="5" name="Rounded Rectangle 161">
              <a:extLst>
                <a:ext uri="{FF2B5EF4-FFF2-40B4-BE49-F238E27FC236}">
                  <a16:creationId xmlns:a16="http://schemas.microsoft.com/office/drawing/2014/main" id="{8067BED6-351E-4410-A3CA-592720A6E052}"/>
                </a:ext>
              </a:extLst>
            </p:cNvPr>
            <p:cNvSpPr/>
            <p:nvPr/>
          </p:nvSpPr>
          <p:spPr>
            <a:xfrm>
              <a:off x="4005273" y="3558628"/>
              <a:ext cx="1122818" cy="820634"/>
            </a:xfrm>
            <a:prstGeom prst="rect">
              <a:avLst/>
            </a:prstGeom>
            <a:solidFill>
              <a:schemeClr val="accent2"/>
            </a:solidFill>
            <a:ln w="12700" cap="flat" cmpd="sng" algn="ctr">
              <a:solidFill>
                <a:schemeClr val="tx1"/>
              </a:solidFill>
              <a:prstDash val="solid"/>
            </a:ln>
            <a:effectLst/>
          </p:spPr>
          <p:txBody>
            <a:bodyPr lIns="0" rIns="0" anchor="ctr"/>
            <a:lstStyle/>
            <a:p>
              <a:pPr lvl="0" algn="ctr">
                <a:defRPr/>
              </a:pPr>
              <a:r>
                <a:rPr lang="en-US" sz="900">
                  <a:solidFill>
                    <a:srgbClr val="FFFFFF"/>
                  </a:solidFill>
                  <a:latin typeface="+mj-lt"/>
                </a:rPr>
                <a:t>Gender Equality, Youth and Social Inclusion Champion</a:t>
              </a:r>
            </a:p>
          </p:txBody>
        </p:sp>
        <p:sp>
          <p:nvSpPr>
            <p:cNvPr id="9" name="Rounded Rectangle 149">
              <a:extLst>
                <a:ext uri="{FF2B5EF4-FFF2-40B4-BE49-F238E27FC236}">
                  <a16:creationId xmlns:a16="http://schemas.microsoft.com/office/drawing/2014/main" id="{2180AE9E-6D83-403E-98D5-B398498B3560}"/>
                </a:ext>
              </a:extLst>
            </p:cNvPr>
            <p:cNvSpPr/>
            <p:nvPr/>
          </p:nvSpPr>
          <p:spPr>
            <a:xfrm>
              <a:off x="2478193" y="4521199"/>
              <a:ext cx="1122818" cy="820634"/>
            </a:xfrm>
            <a:prstGeom prst="rect">
              <a:avLst/>
            </a:prstGeom>
            <a:solidFill>
              <a:schemeClr val="accent5"/>
            </a:solidFill>
            <a:ln w="12700" cap="flat" cmpd="sng" algn="ctr">
              <a:solidFill>
                <a:schemeClr val="tx1"/>
              </a:solidFill>
              <a:prstDash val="solid"/>
            </a:ln>
            <a:effectLst/>
          </p:spPr>
          <p:txBody>
            <a:bodyPr lIns="0" rIns="0" anchor="ctr" anchorCtr="0"/>
            <a:lstStyle/>
            <a:p>
              <a:pPr marL="0" marR="0" lvl="0" indent="0" algn="ctr" defTabSz="296178" rtl="0" eaLnBrk="1" fontAlgn="base" latinLnBrk="0" hangingPunct="1">
                <a:lnSpc>
                  <a:spcPct val="90000"/>
                </a:lnSpc>
                <a:spcBef>
                  <a:spcPct val="0"/>
                </a:spcBef>
                <a:spcAft>
                  <a:spcPts val="0"/>
                </a:spcAft>
                <a:buClrTx/>
                <a:buSzTx/>
                <a:buFontTx/>
                <a:buNone/>
                <a:tabLst/>
                <a:defRPr/>
              </a:pPr>
              <a:r>
                <a:rPr kumimoji="0" lang="en-US" sz="900" i="0" u="none" strike="noStrike" kern="0" cap="none" spc="0" normalizeH="0" baseline="0" noProof="0" dirty="0">
                  <a:ln>
                    <a:noFill/>
                  </a:ln>
                  <a:solidFill>
                    <a:srgbClr val="FFFFFF"/>
                  </a:solidFill>
                  <a:effectLst/>
                  <a:uLnTx/>
                  <a:uFillTx/>
                  <a:latin typeface="+mj-lt"/>
                  <a:ea typeface="+mn-ea"/>
                  <a:cs typeface="Arial" panose="020B0604020202020204" pitchFamily="34" charset="0"/>
                </a:rPr>
                <a:t>Global Partnerships Interlock</a:t>
              </a:r>
            </a:p>
          </p:txBody>
        </p:sp>
        <p:sp>
          <p:nvSpPr>
            <p:cNvPr id="10" name="Rounded Rectangle 167">
              <a:extLst>
                <a:ext uri="{FF2B5EF4-FFF2-40B4-BE49-F238E27FC236}">
                  <a16:creationId xmlns:a16="http://schemas.microsoft.com/office/drawing/2014/main" id="{4D364AE0-D1C9-44F4-96F1-0E566F0FF3A6}"/>
                </a:ext>
              </a:extLst>
            </p:cNvPr>
            <p:cNvSpPr/>
            <p:nvPr/>
          </p:nvSpPr>
          <p:spPr>
            <a:xfrm>
              <a:off x="2478193" y="3558628"/>
              <a:ext cx="1122818" cy="820634"/>
            </a:xfrm>
            <a:prstGeom prst="rect">
              <a:avLst/>
            </a:prstGeom>
            <a:solidFill>
              <a:schemeClr val="accent2"/>
            </a:solidFill>
            <a:ln w="12700" cap="flat" cmpd="sng" algn="ctr">
              <a:solidFill>
                <a:schemeClr val="tx1"/>
              </a:solidFill>
              <a:prstDash val="solid"/>
            </a:ln>
            <a:effectLst/>
          </p:spPr>
          <p:txBody>
            <a:bodyPr lIns="0" rIns="0" anchor="ctr"/>
            <a:lstStyle/>
            <a:p>
              <a:pPr marL="0" marR="0" lvl="0" indent="0" algn="ctr" defTabSz="456971"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FFFFFF"/>
                  </a:solidFill>
                  <a:effectLst/>
                  <a:uLnTx/>
                  <a:uFillTx/>
                  <a:latin typeface="+mj-lt"/>
                  <a:ea typeface="+mn-ea"/>
                  <a:cs typeface="+mn-cs"/>
                </a:rPr>
                <a:t>Nutrition, Health, and Food Security Champion</a:t>
              </a:r>
            </a:p>
          </p:txBody>
        </p:sp>
        <p:sp>
          <p:nvSpPr>
            <p:cNvPr id="12" name="Rounded Rectangle 149">
              <a:extLst>
                <a:ext uri="{FF2B5EF4-FFF2-40B4-BE49-F238E27FC236}">
                  <a16:creationId xmlns:a16="http://schemas.microsoft.com/office/drawing/2014/main" id="{BB1886AE-BCF3-48D5-814C-6EF426270E6B}"/>
                </a:ext>
              </a:extLst>
            </p:cNvPr>
            <p:cNvSpPr/>
            <p:nvPr/>
          </p:nvSpPr>
          <p:spPr>
            <a:xfrm>
              <a:off x="5532353" y="4521199"/>
              <a:ext cx="1127296" cy="823908"/>
            </a:xfrm>
            <a:prstGeom prst="rect">
              <a:avLst/>
            </a:prstGeom>
            <a:solidFill>
              <a:schemeClr val="accent4"/>
            </a:solidFill>
            <a:ln w="12700" cap="flat" cmpd="sng" algn="ctr">
              <a:solidFill>
                <a:schemeClr val="tx1"/>
              </a:solidFill>
              <a:prstDash val="solid"/>
            </a:ln>
            <a:effectLst/>
          </p:spPr>
          <p:txBody>
            <a:bodyPr lIns="0" rIns="0" anchor="ctr" anchorCtr="0"/>
            <a:lstStyle/>
            <a:p>
              <a:pPr lvl="0" algn="ctr" defTabSz="456971">
                <a:defRPr/>
              </a:pPr>
              <a:r>
                <a:rPr lang="en-US" sz="900" kern="0" dirty="0">
                  <a:solidFill>
                    <a:srgbClr val="FFFFFF"/>
                  </a:solidFill>
                  <a:latin typeface="+mj-lt"/>
                  <a:cs typeface="Arial" panose="020B0604020202020204" pitchFamily="34" charset="0"/>
                </a:rPr>
                <a:t>Organizational</a:t>
              </a:r>
            </a:p>
            <a:p>
              <a:pPr lvl="0" algn="ctr" defTabSz="456971">
                <a:defRPr/>
              </a:pPr>
              <a:r>
                <a:rPr lang="en-US" sz="900" kern="0" dirty="0">
                  <a:solidFill>
                    <a:srgbClr val="FFFFFF"/>
                  </a:solidFill>
                  <a:latin typeface="+mj-lt"/>
                  <a:cs typeface="Arial" panose="020B0604020202020204" pitchFamily="34" charset="0"/>
                </a:rPr>
                <a:t>Analytics &amp; Data</a:t>
              </a:r>
            </a:p>
            <a:p>
              <a:pPr lvl="0" algn="ctr" defTabSz="456971">
                <a:defRPr/>
              </a:pPr>
              <a:r>
                <a:rPr lang="en-US" sz="900" kern="0" dirty="0">
                  <a:solidFill>
                    <a:srgbClr val="FFFFFF"/>
                  </a:solidFill>
                  <a:latin typeface="+mj-lt"/>
                  <a:cs typeface="Arial" panose="020B0604020202020204" pitchFamily="34" charset="0"/>
                </a:rPr>
                <a:t>Mgmt. Interlock</a:t>
              </a:r>
              <a:endParaRPr kumimoji="0" lang="en-US" sz="900" i="0" u="none" strike="noStrike" kern="0" cap="none" spc="0" normalizeH="0" baseline="0" noProof="0" dirty="0">
                <a:ln>
                  <a:noFill/>
                </a:ln>
                <a:solidFill>
                  <a:srgbClr val="FFFFFF"/>
                </a:solidFill>
                <a:effectLst/>
                <a:uLnTx/>
                <a:uFillTx/>
                <a:latin typeface="+mj-lt"/>
                <a:ea typeface="+mn-ea"/>
                <a:cs typeface="Arial" panose="020B0604020202020204" pitchFamily="34" charset="0"/>
              </a:endParaRPr>
            </a:p>
          </p:txBody>
        </p:sp>
        <p:sp>
          <p:nvSpPr>
            <p:cNvPr id="55" name="Rounded Rectangle 149">
              <a:extLst>
                <a:ext uri="{FF2B5EF4-FFF2-40B4-BE49-F238E27FC236}">
                  <a16:creationId xmlns:a16="http://schemas.microsoft.com/office/drawing/2014/main" id="{214ADB7B-9D9E-440B-92A3-EF69C9E903A6}"/>
                </a:ext>
              </a:extLst>
            </p:cNvPr>
            <p:cNvSpPr/>
            <p:nvPr/>
          </p:nvSpPr>
          <p:spPr>
            <a:xfrm>
              <a:off x="7059433" y="4521199"/>
              <a:ext cx="1127296" cy="823908"/>
            </a:xfrm>
            <a:prstGeom prst="rect">
              <a:avLst/>
            </a:prstGeom>
            <a:solidFill>
              <a:schemeClr val="accent4"/>
            </a:solidFill>
            <a:ln w="12700" cap="flat" cmpd="sng" algn="ctr">
              <a:solidFill>
                <a:schemeClr val="tx1"/>
              </a:solidFill>
              <a:prstDash val="solid"/>
            </a:ln>
            <a:effectLst/>
          </p:spPr>
          <p:txBody>
            <a:bodyPr lIns="0" rIns="0" anchor="ctr" anchorCtr="0"/>
            <a:lstStyle/>
            <a:p>
              <a:pPr lvl="0" algn="ctr" defTabSz="456971">
                <a:defRPr/>
              </a:pPr>
              <a:r>
                <a:rPr lang="en-US" sz="900" kern="0" dirty="0">
                  <a:solidFill>
                    <a:srgbClr val="FFFFFF"/>
                  </a:solidFill>
                  <a:latin typeface="+mj-lt"/>
                  <a:cs typeface="Arial" panose="020B0604020202020204" pitchFamily="34" charset="0"/>
                </a:rPr>
                <a:t>Digital Procurement Interlock</a:t>
              </a:r>
              <a:endParaRPr kumimoji="0" lang="en-US" sz="900" i="0" u="none" strike="noStrike" kern="0" cap="none" spc="0" normalizeH="0" baseline="0" noProof="0" dirty="0">
                <a:ln>
                  <a:noFill/>
                </a:ln>
                <a:solidFill>
                  <a:srgbClr val="FFFFFF"/>
                </a:solidFill>
                <a:effectLst/>
                <a:uLnTx/>
                <a:uFillTx/>
                <a:latin typeface="+mj-lt"/>
                <a:ea typeface="+mn-ea"/>
                <a:cs typeface="Arial" panose="020B0604020202020204" pitchFamily="34" charset="0"/>
              </a:endParaRPr>
            </a:p>
          </p:txBody>
        </p:sp>
        <p:sp>
          <p:nvSpPr>
            <p:cNvPr id="43" name="Rounded Rectangle 167">
              <a:extLst>
                <a:ext uri="{FF2B5EF4-FFF2-40B4-BE49-F238E27FC236}">
                  <a16:creationId xmlns:a16="http://schemas.microsoft.com/office/drawing/2014/main" id="{16D6DC20-2F03-49E9-A50F-92ED5DEC5287}"/>
                </a:ext>
              </a:extLst>
            </p:cNvPr>
            <p:cNvSpPr/>
            <p:nvPr/>
          </p:nvSpPr>
          <p:spPr>
            <a:xfrm>
              <a:off x="10007353" y="3558628"/>
              <a:ext cx="1122818" cy="820634"/>
            </a:xfrm>
            <a:prstGeom prst="rect">
              <a:avLst/>
            </a:prstGeom>
            <a:solidFill>
              <a:schemeClr val="accent2"/>
            </a:solidFill>
            <a:ln w="12700" cap="flat" cmpd="sng" algn="ctr">
              <a:solidFill>
                <a:schemeClr val="tx1"/>
              </a:solidFill>
              <a:prstDash val="solid"/>
            </a:ln>
            <a:effectLst/>
          </p:spPr>
          <p:txBody>
            <a:bodyPr lIns="0" rIns="0" anchor="ctr"/>
            <a:lstStyle/>
            <a:p>
              <a:pPr lvl="0" algn="ctr" defTabSz="456971">
                <a:defRPr/>
              </a:pPr>
              <a:r>
                <a:rPr lang="en-US" sz="900" dirty="0">
                  <a:solidFill>
                    <a:srgbClr val="FFFFFF"/>
                  </a:solidFill>
                  <a:latin typeface="+mj-lt"/>
                </a:rPr>
                <a:t>NARES</a:t>
              </a:r>
            </a:p>
          </p:txBody>
        </p:sp>
        <p:sp>
          <p:nvSpPr>
            <p:cNvPr id="32" name="Rounded Rectangle 149">
              <a:extLst>
                <a:ext uri="{FF2B5EF4-FFF2-40B4-BE49-F238E27FC236}">
                  <a16:creationId xmlns:a16="http://schemas.microsoft.com/office/drawing/2014/main" id="{3C1D9E38-423B-4205-A5CC-6B9B65AA2148}"/>
                </a:ext>
              </a:extLst>
            </p:cNvPr>
            <p:cNvSpPr/>
            <p:nvPr/>
          </p:nvSpPr>
          <p:spPr>
            <a:xfrm>
              <a:off x="10007353" y="4521199"/>
              <a:ext cx="1122818" cy="820634"/>
            </a:xfrm>
            <a:prstGeom prst="rect">
              <a:avLst/>
            </a:prstGeom>
            <a:solidFill>
              <a:schemeClr val="accent4"/>
            </a:solidFill>
            <a:ln w="12700" cap="flat" cmpd="sng" algn="ctr">
              <a:solidFill>
                <a:schemeClr val="tx1"/>
              </a:solidFill>
              <a:prstDash val="solid"/>
            </a:ln>
            <a:effectLst/>
          </p:spPr>
          <p:txBody>
            <a:bodyPr lIns="0" rIns="0" anchor="ctr" anchorCtr="0"/>
            <a:lstStyle/>
            <a:p>
              <a:pPr lvl="0" algn="ctr" defTabSz="456971">
                <a:defRPr/>
              </a:pPr>
              <a:r>
                <a:rPr lang="en-US" sz="900" kern="0">
                  <a:solidFill>
                    <a:srgbClr val="FFFFFF"/>
                  </a:solidFill>
                  <a:latin typeface="+mj-lt"/>
                  <a:cs typeface="Arial" panose="020B0604020202020204" pitchFamily="34" charset="0"/>
                </a:rPr>
                <a:t>Infrastructure &amp; Security Interlock</a:t>
              </a:r>
              <a:endParaRPr kumimoji="0" lang="en-US" sz="900" i="0" u="none" strike="noStrike" kern="0" cap="none" spc="0" normalizeH="0" baseline="0" noProof="0">
                <a:ln>
                  <a:noFill/>
                </a:ln>
                <a:solidFill>
                  <a:srgbClr val="FFFFFF"/>
                </a:solidFill>
                <a:effectLst/>
                <a:uLnTx/>
                <a:uFillTx/>
                <a:latin typeface="+mj-lt"/>
                <a:ea typeface="+mn-ea"/>
                <a:cs typeface="Arial" panose="020B0604020202020204" pitchFamily="34" charset="0"/>
              </a:endParaRPr>
            </a:p>
          </p:txBody>
        </p:sp>
      </p:grpSp>
      <p:cxnSp>
        <p:nvCxnSpPr>
          <p:cNvPr id="47" name="Straight Connector 46">
            <a:extLst>
              <a:ext uri="{FF2B5EF4-FFF2-40B4-BE49-F238E27FC236}">
                <a16:creationId xmlns:a16="http://schemas.microsoft.com/office/drawing/2014/main" id="{7CC680F6-EE99-4D48-BD2F-E84CA9670D45}"/>
              </a:ext>
            </a:extLst>
          </p:cNvPr>
          <p:cNvCxnSpPr>
            <a:cxnSpLocks/>
          </p:cNvCxnSpPr>
          <p:nvPr/>
        </p:nvCxnSpPr>
        <p:spPr>
          <a:xfrm flipV="1">
            <a:off x="5219693" y="5358389"/>
            <a:ext cx="0" cy="49615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1246022" y="5854541"/>
            <a:ext cx="6811706" cy="289654"/>
          </a:xfrm>
          <a:prstGeom prst="rect">
            <a:avLst/>
          </a:prstGeom>
          <a:solidFill>
            <a:schemeClr val="accent1">
              <a:lumMod val="60000"/>
              <a:lumOff val="40000"/>
            </a:schemeClr>
          </a:solidFill>
          <a:ln>
            <a:solidFill>
              <a:schemeClr val="tx2"/>
            </a:solidFill>
            <a:prstDash val="dash"/>
          </a:ln>
        </p:spPr>
        <p:txBody>
          <a:bodyPr wrap="square" lIns="0" tIns="0" rIns="0" bIns="0" rtlCol="0">
            <a:noAutofit/>
          </a:bodyPr>
          <a:lstStyle/>
          <a:p>
            <a:pPr algn="l" defTabSz="228600">
              <a:spcAft>
                <a:spcPts val="1200"/>
              </a:spcAft>
            </a:pPr>
            <a:r>
              <a:rPr lang="en-US" dirty="0"/>
              <a:t>      </a:t>
            </a:r>
            <a:r>
              <a:rPr lang="en-US" sz="1200" b="1" dirty="0">
                <a:solidFill>
                  <a:schemeClr val="bg1"/>
                </a:solidFill>
                <a:latin typeface="Arial" panose="020B0604020202020204" pitchFamily="34" charset="0"/>
                <a:cs typeface="Arial" panose="020B0604020202020204" pitchFamily="34" charset="0"/>
              </a:rPr>
              <a:t>Cross-cutting CGIAR Communities of Practice on technical and functional disciplines</a:t>
            </a:r>
            <a:endParaRPr lang="en-US" sz="1200" b="1" noProof="0" dirty="0">
              <a:solidFill>
                <a:schemeClr val="bg1"/>
              </a:solidFill>
              <a:latin typeface="Arial" panose="020B0604020202020204" pitchFamily="34" charset="0"/>
              <a:cs typeface="Arial" panose="020B0604020202020204" pitchFamily="34" charset="0"/>
            </a:endParaRPr>
          </a:p>
        </p:txBody>
      </p:sp>
      <p:sp>
        <p:nvSpPr>
          <p:cNvPr id="34" name="Rounded Rectangle 167">
            <a:extLst>
              <a:ext uri="{FF2B5EF4-FFF2-40B4-BE49-F238E27FC236}">
                <a16:creationId xmlns:a16="http://schemas.microsoft.com/office/drawing/2014/main" id="{97DF8201-B6AA-437C-82CD-060143EFA35F}"/>
              </a:ext>
            </a:extLst>
          </p:cNvPr>
          <p:cNvSpPr/>
          <p:nvPr/>
        </p:nvSpPr>
        <p:spPr>
          <a:xfrm>
            <a:off x="1379349" y="1966132"/>
            <a:ext cx="2190798" cy="624812"/>
          </a:xfrm>
          <a:prstGeom prst="rect">
            <a:avLst/>
          </a:prstGeom>
          <a:solidFill>
            <a:schemeClr val="bg1">
              <a:lumMod val="6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lang="en-US" sz="1099" b="1" kern="0" dirty="0">
                <a:solidFill>
                  <a:prstClr val="white"/>
                </a:solidFill>
                <a:latin typeface="Arial"/>
                <a:cs typeface="Arial" panose="020B0604020202020204" pitchFamily="34" charset="0"/>
              </a:rPr>
              <a:t>Data</a:t>
            </a: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 </a:t>
            </a:r>
            <a:r>
              <a:rPr lang="en-US" sz="1099" b="1" kern="0" dirty="0">
                <a:solidFill>
                  <a:prstClr val="white"/>
                </a:solidFill>
                <a:latin typeface="Arial"/>
                <a:cs typeface="Arial" panose="020B0604020202020204" pitchFamily="34" charset="0"/>
              </a:rPr>
              <a:t>Governance Lead</a:t>
            </a: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 </a:t>
            </a:r>
          </a:p>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(Research)</a:t>
            </a:r>
          </a:p>
        </p:txBody>
      </p:sp>
      <p:cxnSp>
        <p:nvCxnSpPr>
          <p:cNvPr id="49" name="Straight Connector 48">
            <a:extLst>
              <a:ext uri="{FF2B5EF4-FFF2-40B4-BE49-F238E27FC236}">
                <a16:creationId xmlns:a16="http://schemas.microsoft.com/office/drawing/2014/main" id="{DA67346A-86E3-4B03-AB01-6A78B4A803D2}"/>
              </a:ext>
            </a:extLst>
          </p:cNvPr>
          <p:cNvCxnSpPr>
            <a:cxnSpLocks/>
            <a:stCxn id="30" idx="0"/>
            <a:endCxn id="14" idx="2"/>
          </p:cNvCxnSpPr>
          <p:nvPr/>
        </p:nvCxnSpPr>
        <p:spPr>
          <a:xfrm flipV="1">
            <a:off x="5169007" y="2647702"/>
            <a:ext cx="1" cy="590643"/>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2662C1C0-8443-4DAE-BB35-9E3EC3E61CEC}"/>
              </a:ext>
            </a:extLst>
          </p:cNvPr>
          <p:cNvCxnSpPr>
            <a:cxnSpLocks/>
          </p:cNvCxnSpPr>
          <p:nvPr/>
        </p:nvCxnSpPr>
        <p:spPr>
          <a:xfrm flipV="1">
            <a:off x="3174503" y="2583936"/>
            <a:ext cx="0" cy="63765"/>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45AEB23B-E5EB-41AC-A835-86FFDF428A63}"/>
              </a:ext>
            </a:extLst>
          </p:cNvPr>
          <p:cNvCxnSpPr>
            <a:cxnSpLocks/>
          </p:cNvCxnSpPr>
          <p:nvPr/>
        </p:nvCxnSpPr>
        <p:spPr>
          <a:xfrm flipV="1">
            <a:off x="1691087" y="2583936"/>
            <a:ext cx="0" cy="63766"/>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ADE5D9B-8626-45A9-A928-5EA317025F87}"/>
              </a:ext>
            </a:extLst>
          </p:cNvPr>
          <p:cNvCxnSpPr>
            <a:cxnSpLocks/>
            <a:endCxn id="14" idx="1"/>
          </p:cNvCxnSpPr>
          <p:nvPr/>
        </p:nvCxnSpPr>
        <p:spPr>
          <a:xfrm>
            <a:off x="3560153" y="2302884"/>
            <a:ext cx="513456" cy="4033"/>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52306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EF9D1674-6995-4DF5-AC61-38AE41687E4D}"/>
              </a:ext>
            </a:extLst>
          </p:cNvPr>
          <p:cNvSpPr/>
          <p:nvPr/>
        </p:nvSpPr>
        <p:spPr>
          <a:xfrm>
            <a:off x="385134" y="3102547"/>
            <a:ext cx="2186665" cy="2993453"/>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endParaRPr lang="en-US" err="1"/>
          </a:p>
        </p:txBody>
      </p:sp>
      <p:sp>
        <p:nvSpPr>
          <p:cNvPr id="2" name="Title 1">
            <a:extLst>
              <a:ext uri="{FF2B5EF4-FFF2-40B4-BE49-F238E27FC236}">
                <a16:creationId xmlns:a16="http://schemas.microsoft.com/office/drawing/2014/main" id="{0B03CC9E-1571-48F4-9918-62EC7CDB55A3}"/>
              </a:ext>
            </a:extLst>
          </p:cNvPr>
          <p:cNvSpPr>
            <a:spLocks noGrp="1"/>
          </p:cNvSpPr>
          <p:nvPr>
            <p:ph type="title"/>
          </p:nvPr>
        </p:nvSpPr>
        <p:spPr>
          <a:xfrm>
            <a:off x="381000" y="180602"/>
            <a:ext cx="11430000" cy="990600"/>
          </a:xfrm>
        </p:spPr>
        <p:txBody>
          <a:bodyPr/>
          <a:lstStyle/>
          <a:p>
            <a:r>
              <a:rPr lang="en-US" sz="3000" b="1" dirty="0"/>
              <a:t>HIGH LEVEL </a:t>
            </a:r>
            <a:r>
              <a:rPr lang="en-US" sz="3000" b="1" dirty="0">
                <a:solidFill>
                  <a:schemeClr val="accent1"/>
                </a:solidFill>
              </a:rPr>
              <a:t>GOVERNANCE</a:t>
            </a:r>
            <a:r>
              <a:rPr lang="en-US" sz="3000" b="1" dirty="0"/>
              <a:t> STRUCTURE</a:t>
            </a:r>
          </a:p>
        </p:txBody>
      </p:sp>
      <p:sp>
        <p:nvSpPr>
          <p:cNvPr id="13" name="Rounded Rectangle 167">
            <a:extLst>
              <a:ext uri="{FF2B5EF4-FFF2-40B4-BE49-F238E27FC236}">
                <a16:creationId xmlns:a16="http://schemas.microsoft.com/office/drawing/2014/main" id="{3D25E1AA-7BBE-4582-977B-922CF4D349CF}"/>
              </a:ext>
            </a:extLst>
          </p:cNvPr>
          <p:cNvSpPr/>
          <p:nvPr/>
        </p:nvSpPr>
        <p:spPr>
          <a:xfrm>
            <a:off x="5878927" y="1521945"/>
            <a:ext cx="2190799" cy="456962"/>
          </a:xfrm>
          <a:prstGeom prst="rect">
            <a:avLst/>
          </a:prstGeom>
          <a:solidFill>
            <a:schemeClr val="bg2"/>
          </a:solidFill>
          <a:ln w="12700" cap="flat" cmpd="sng" algn="ctr">
            <a:solidFill>
              <a:schemeClr val="accent2"/>
            </a:solidFill>
            <a:prstDash val="dash"/>
          </a:ln>
          <a:effectLst/>
        </p:spPr>
        <p:txBody>
          <a:bodyPr anchor="ctr"/>
          <a:lstStyle/>
          <a:p>
            <a:pPr algn="ctr" defTabSz="296178" fontAlgn="base">
              <a:spcBef>
                <a:spcPct val="0"/>
              </a:spcBef>
              <a:spcAft>
                <a:spcPct val="0"/>
              </a:spcAft>
            </a:pPr>
            <a:r>
              <a:rPr lang="en-US" sz="1099" b="1" kern="0">
                <a:latin typeface="Arial"/>
                <a:cs typeface="Arial" panose="020B0604020202020204" pitchFamily="34" charset="0"/>
              </a:rPr>
              <a:t>Executive Sponsor</a:t>
            </a:r>
          </a:p>
        </p:txBody>
      </p:sp>
      <p:cxnSp>
        <p:nvCxnSpPr>
          <p:cNvPr id="33" name="Straight Connector 32">
            <a:extLst>
              <a:ext uri="{FF2B5EF4-FFF2-40B4-BE49-F238E27FC236}">
                <a16:creationId xmlns:a16="http://schemas.microsoft.com/office/drawing/2014/main" id="{7CC680F6-EE99-4D48-BD2F-E84CA9670D45}"/>
              </a:ext>
            </a:extLst>
          </p:cNvPr>
          <p:cNvCxnSpPr>
            <a:cxnSpLocks/>
            <a:stCxn id="43" idx="0"/>
            <a:endCxn id="14" idx="2"/>
          </p:cNvCxnSpPr>
          <p:nvPr/>
        </p:nvCxnSpPr>
        <p:spPr>
          <a:xfrm flipV="1">
            <a:off x="6974328" y="3063643"/>
            <a:ext cx="0" cy="365357"/>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3" name="Rounded Rectangle 167">
            <a:extLst>
              <a:ext uri="{FF2B5EF4-FFF2-40B4-BE49-F238E27FC236}">
                <a16:creationId xmlns:a16="http://schemas.microsoft.com/office/drawing/2014/main" id="{16D6DC20-2F03-49E9-A50F-92ED5DEC5287}"/>
              </a:ext>
            </a:extLst>
          </p:cNvPr>
          <p:cNvSpPr/>
          <p:nvPr/>
        </p:nvSpPr>
        <p:spPr>
          <a:xfrm>
            <a:off x="5878928" y="3429000"/>
            <a:ext cx="2190799" cy="2336532"/>
          </a:xfrm>
          <a:prstGeom prst="rect">
            <a:avLst/>
          </a:prstGeom>
          <a:solidFill>
            <a:schemeClr val="accent5"/>
          </a:solidFill>
          <a:ln w="12700" cap="flat" cmpd="sng" algn="ctr">
            <a:solidFill>
              <a:schemeClr val="tx1"/>
            </a:solidFill>
            <a:prstDash val="solid"/>
          </a:ln>
          <a:effectLst/>
        </p:spPr>
        <p:txBody>
          <a:bodyPr lIns="0" rIns="0" anchor="ctr"/>
          <a:lstStyle/>
          <a:p>
            <a:pPr lvl="0" algn="ctr" defTabSz="456971">
              <a:defRPr/>
            </a:pPr>
            <a:r>
              <a:rPr lang="en-US" sz="1400" dirty="0">
                <a:solidFill>
                  <a:srgbClr val="FFFFFF"/>
                </a:solidFill>
                <a:latin typeface="Graphik Black" panose="020B0A03030202060203" pitchFamily="34" charset="0"/>
              </a:rPr>
              <a:t>Digital in Research Global Practice</a:t>
            </a:r>
          </a:p>
        </p:txBody>
      </p:sp>
      <p:sp>
        <p:nvSpPr>
          <p:cNvPr id="18" name="Rectangle 17">
            <a:extLst>
              <a:ext uri="{FF2B5EF4-FFF2-40B4-BE49-F238E27FC236}">
                <a16:creationId xmlns:a16="http://schemas.microsoft.com/office/drawing/2014/main" id="{59F186EB-357A-4672-88D1-548CB791634E}"/>
              </a:ext>
            </a:extLst>
          </p:cNvPr>
          <p:cNvSpPr/>
          <p:nvPr/>
        </p:nvSpPr>
        <p:spPr>
          <a:xfrm>
            <a:off x="5532264" y="1198401"/>
            <a:ext cx="2884123" cy="276999"/>
          </a:xfrm>
          <a:prstGeom prst="rect">
            <a:avLst/>
          </a:prstGeom>
        </p:spPr>
        <p:txBody>
          <a:bodyPr wrap="none">
            <a:spAutoFit/>
          </a:bodyPr>
          <a:lstStyle/>
          <a:p>
            <a:pPr algn="ctr"/>
            <a:r>
              <a:rPr lang="en-US" sz="1200">
                <a:latin typeface="Graphik Black" panose="020B0A03030202060203" pitchFamily="34" charset="0"/>
              </a:rPr>
              <a:t>RESEARCH DATA &amp; DATA SCIENCE</a:t>
            </a:r>
          </a:p>
        </p:txBody>
      </p:sp>
      <p:sp>
        <p:nvSpPr>
          <p:cNvPr id="40" name="Rectangle 39">
            <a:extLst>
              <a:ext uri="{FF2B5EF4-FFF2-40B4-BE49-F238E27FC236}">
                <a16:creationId xmlns:a16="http://schemas.microsoft.com/office/drawing/2014/main" id="{936A9AC1-820A-4AEE-80C3-B4E8B73C7BD4}"/>
              </a:ext>
            </a:extLst>
          </p:cNvPr>
          <p:cNvSpPr/>
          <p:nvPr/>
        </p:nvSpPr>
        <p:spPr>
          <a:xfrm>
            <a:off x="640267" y="1168593"/>
            <a:ext cx="1672253" cy="276999"/>
          </a:xfrm>
          <a:prstGeom prst="rect">
            <a:avLst/>
          </a:prstGeom>
        </p:spPr>
        <p:txBody>
          <a:bodyPr wrap="none">
            <a:spAutoFit/>
          </a:bodyPr>
          <a:lstStyle/>
          <a:p>
            <a:pPr algn="ctr"/>
            <a:r>
              <a:rPr lang="en-US" sz="1200">
                <a:latin typeface="Graphik Black" panose="020B0A03030202060203" pitchFamily="34" charset="0"/>
              </a:rPr>
              <a:t>ENTERPRISE DATA</a:t>
            </a:r>
          </a:p>
        </p:txBody>
      </p:sp>
      <p:sp>
        <p:nvSpPr>
          <p:cNvPr id="44" name="Rounded Rectangle 167">
            <a:extLst>
              <a:ext uri="{FF2B5EF4-FFF2-40B4-BE49-F238E27FC236}">
                <a16:creationId xmlns:a16="http://schemas.microsoft.com/office/drawing/2014/main" id="{3CA49216-FEC9-4BE2-A6E1-62EB509AD51E}"/>
              </a:ext>
            </a:extLst>
          </p:cNvPr>
          <p:cNvSpPr/>
          <p:nvPr/>
        </p:nvSpPr>
        <p:spPr>
          <a:xfrm>
            <a:off x="385135" y="1570070"/>
            <a:ext cx="2190799" cy="456962"/>
          </a:xfrm>
          <a:prstGeom prst="rect">
            <a:avLst/>
          </a:prstGeom>
          <a:solidFill>
            <a:schemeClr val="bg1">
              <a:lumMod val="8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lang="en-US" sz="1099" b="1" kern="0">
                <a:solidFill>
                  <a:srgbClr val="000000"/>
                </a:solidFill>
                <a:latin typeface="Arial"/>
                <a:cs typeface="Arial" panose="020B0604020202020204" pitchFamily="34" charset="0"/>
              </a:rPr>
              <a:t>Digital Services</a:t>
            </a:r>
            <a:endParaRPr kumimoji="0" lang="en-US" sz="1099" b="1" i="0" u="none" strike="noStrike" kern="0" cap="none" spc="0" normalizeH="0" baseline="0" noProof="0">
              <a:ln>
                <a:noFill/>
              </a:ln>
              <a:solidFill>
                <a:srgbClr val="000000"/>
              </a:solidFill>
              <a:effectLst/>
              <a:uLnTx/>
              <a:uFillTx/>
              <a:latin typeface="Arial"/>
              <a:ea typeface="+mn-ea"/>
              <a:cs typeface="Arial" panose="020B0604020202020204" pitchFamily="34" charset="0"/>
            </a:endParaRPr>
          </a:p>
        </p:txBody>
      </p:sp>
      <p:sp>
        <p:nvSpPr>
          <p:cNvPr id="46" name="Rounded Rectangle 167">
            <a:extLst>
              <a:ext uri="{FF2B5EF4-FFF2-40B4-BE49-F238E27FC236}">
                <a16:creationId xmlns:a16="http://schemas.microsoft.com/office/drawing/2014/main" id="{6FEE0D21-E257-4990-BF4D-0B52B726A3C2}"/>
              </a:ext>
            </a:extLst>
          </p:cNvPr>
          <p:cNvSpPr/>
          <p:nvPr/>
        </p:nvSpPr>
        <p:spPr>
          <a:xfrm>
            <a:off x="385134" y="2096291"/>
            <a:ext cx="2190799" cy="970177"/>
          </a:xfrm>
          <a:prstGeom prst="rect">
            <a:avLst/>
          </a:prstGeom>
          <a:solidFill>
            <a:schemeClr val="accent4"/>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a:ln>
                  <a:noFill/>
                </a:ln>
                <a:solidFill>
                  <a:prstClr val="white"/>
                </a:solidFill>
                <a:effectLst/>
                <a:uLnTx/>
                <a:uFillTx/>
                <a:latin typeface="Arial"/>
                <a:ea typeface="+mn-ea"/>
                <a:cs typeface="Arial" panose="020B0604020202020204" pitchFamily="34" charset="0"/>
              </a:rPr>
              <a:t>Global Digital Office </a:t>
            </a:r>
            <a:br>
              <a:rPr kumimoji="0" lang="en-US" sz="1099" b="1" i="0" u="none" strike="noStrike" kern="0" cap="none" spc="0" normalizeH="0" baseline="0" noProof="0">
                <a:ln>
                  <a:noFill/>
                </a:ln>
                <a:solidFill>
                  <a:prstClr val="white"/>
                </a:solidFill>
                <a:effectLst/>
                <a:uLnTx/>
                <a:uFillTx/>
                <a:latin typeface="Arial"/>
                <a:ea typeface="+mn-ea"/>
                <a:cs typeface="Arial" panose="020B0604020202020204" pitchFamily="34" charset="0"/>
              </a:rPr>
            </a:br>
            <a:r>
              <a:rPr kumimoji="0" lang="en-US" sz="800" i="1" u="none" strike="noStrike" kern="0" cap="none" spc="0" normalizeH="0" baseline="0" noProof="0">
                <a:ln>
                  <a:noFill/>
                </a:ln>
                <a:solidFill>
                  <a:prstClr val="white"/>
                </a:solidFill>
                <a:effectLst/>
                <a:uLnTx/>
                <a:uFillTx/>
                <a:latin typeface="Arial"/>
                <a:ea typeface="+mn-ea"/>
                <a:cs typeface="Arial" panose="020B0604020202020204" pitchFamily="34" charset="0"/>
              </a:rPr>
              <a:t>(Strategy, Governance, &amp; Performance Management)</a:t>
            </a:r>
            <a:endParaRPr kumimoji="0" lang="en-US" sz="1099" i="1" u="none" strike="noStrike" kern="0" cap="none" spc="0" normalizeH="0" baseline="0" noProof="0">
              <a:ln>
                <a:noFill/>
              </a:ln>
              <a:solidFill>
                <a:prstClr val="white"/>
              </a:solidFill>
              <a:effectLst/>
              <a:uLnTx/>
              <a:uFillTx/>
              <a:latin typeface="Arial"/>
              <a:ea typeface="+mn-ea"/>
              <a:cs typeface="Arial" panose="020B0604020202020204" pitchFamily="34" charset="0"/>
            </a:endParaRPr>
          </a:p>
        </p:txBody>
      </p:sp>
      <p:sp>
        <p:nvSpPr>
          <p:cNvPr id="14" name="Rounded Rectangle 167">
            <a:extLst>
              <a:ext uri="{FF2B5EF4-FFF2-40B4-BE49-F238E27FC236}">
                <a16:creationId xmlns:a16="http://schemas.microsoft.com/office/drawing/2014/main" id="{041C9F0B-81B3-454D-9F39-04ECEBAEBB62}"/>
              </a:ext>
            </a:extLst>
          </p:cNvPr>
          <p:cNvSpPr/>
          <p:nvPr/>
        </p:nvSpPr>
        <p:spPr>
          <a:xfrm>
            <a:off x="5878928" y="2093466"/>
            <a:ext cx="2190799" cy="970177"/>
          </a:xfrm>
          <a:prstGeom prst="rect">
            <a:avLst/>
          </a:prstGeom>
          <a:solidFill>
            <a:schemeClr val="bg2"/>
          </a:solidFill>
          <a:ln w="12700" cap="flat" cmpd="sng" algn="ctr">
            <a:solidFill>
              <a:schemeClr val="accent2"/>
            </a:solidFill>
            <a:prstDash val="dash"/>
          </a:ln>
          <a:effectLst/>
        </p:spPr>
        <p:txBody>
          <a:bodyPr anchor="ctr"/>
          <a:lstStyle/>
          <a:p>
            <a:pPr algn="ctr" defTabSz="296178" fontAlgn="base">
              <a:spcBef>
                <a:spcPct val="0"/>
              </a:spcBef>
              <a:spcAft>
                <a:spcPct val="0"/>
              </a:spcAft>
            </a:pPr>
            <a:r>
              <a:rPr lang="en-US" sz="1099" b="1" kern="0" dirty="0">
                <a:latin typeface="Arial"/>
                <a:cs typeface="Arial" panose="020B0604020202020204" pitchFamily="34" charset="0"/>
              </a:rPr>
              <a:t>Digital Innovation Officer</a:t>
            </a:r>
            <a:br>
              <a:rPr lang="en-US" sz="1099" b="1" kern="0" dirty="0">
                <a:latin typeface="Arial"/>
                <a:cs typeface="Arial" panose="020B0604020202020204" pitchFamily="34" charset="0"/>
              </a:rPr>
            </a:br>
            <a:r>
              <a:rPr lang="en-US" sz="1099" b="1" kern="0" dirty="0">
                <a:latin typeface="Arial"/>
                <a:cs typeface="Arial" panose="020B0604020202020204" pitchFamily="34" charset="0"/>
              </a:rPr>
              <a:t>(Research)</a:t>
            </a:r>
          </a:p>
        </p:txBody>
      </p:sp>
      <p:sp>
        <p:nvSpPr>
          <p:cNvPr id="38" name="Rounded Rectangle 167">
            <a:extLst>
              <a:ext uri="{FF2B5EF4-FFF2-40B4-BE49-F238E27FC236}">
                <a16:creationId xmlns:a16="http://schemas.microsoft.com/office/drawing/2014/main" id="{16940B34-CF0E-40FF-A007-08F477043350}"/>
              </a:ext>
            </a:extLst>
          </p:cNvPr>
          <p:cNvSpPr/>
          <p:nvPr/>
        </p:nvSpPr>
        <p:spPr>
          <a:xfrm>
            <a:off x="4550608" y="2106338"/>
            <a:ext cx="1052594" cy="371856"/>
          </a:xfrm>
          <a:prstGeom prst="rect">
            <a:avLst/>
          </a:prstGeom>
          <a:solidFill>
            <a:schemeClr val="bg2"/>
          </a:solidFill>
          <a:ln w="12700" cap="flat" cmpd="sng" algn="ctr">
            <a:solidFill>
              <a:schemeClr val="accent2"/>
            </a:solidFill>
            <a:prstDash val="dash"/>
          </a:ln>
          <a:effectLst/>
        </p:spPr>
        <p:txBody>
          <a:bodyPr anchor="ctr"/>
          <a:lstStyle/>
          <a:p>
            <a:pPr algn="ctr" defTabSz="296178" fontAlgn="base">
              <a:spcBef>
                <a:spcPct val="0"/>
              </a:spcBef>
              <a:spcAft>
                <a:spcPct val="0"/>
              </a:spcAft>
            </a:pPr>
            <a:r>
              <a:rPr lang="en-US" sz="800" b="1" kern="0" dirty="0">
                <a:latin typeface="Arial"/>
                <a:cs typeface="Arial" panose="020B0604020202020204" pitchFamily="34" charset="0"/>
              </a:rPr>
              <a:t>Data Governance Analyst</a:t>
            </a:r>
          </a:p>
        </p:txBody>
      </p:sp>
      <p:sp>
        <p:nvSpPr>
          <p:cNvPr id="39" name="Rounded Rectangle 167">
            <a:extLst>
              <a:ext uri="{FF2B5EF4-FFF2-40B4-BE49-F238E27FC236}">
                <a16:creationId xmlns:a16="http://schemas.microsoft.com/office/drawing/2014/main" id="{8BD9D5D6-7309-4E3F-A575-E231C7D5DEEA}"/>
              </a:ext>
            </a:extLst>
          </p:cNvPr>
          <p:cNvSpPr/>
          <p:nvPr/>
        </p:nvSpPr>
        <p:spPr>
          <a:xfrm>
            <a:off x="4550608" y="2678916"/>
            <a:ext cx="1052594" cy="371856"/>
          </a:xfrm>
          <a:prstGeom prst="rect">
            <a:avLst/>
          </a:prstGeom>
          <a:solidFill>
            <a:schemeClr val="bg2"/>
          </a:solidFill>
          <a:ln w="12700" cap="flat" cmpd="sng" algn="ctr">
            <a:solidFill>
              <a:schemeClr val="accent2"/>
            </a:solidFill>
            <a:prstDash val="dash"/>
          </a:ln>
          <a:effectLst/>
        </p:spPr>
        <p:txBody>
          <a:bodyPr anchor="ctr"/>
          <a:lstStyle/>
          <a:p>
            <a:pPr algn="ctr" defTabSz="296178" fontAlgn="base">
              <a:spcBef>
                <a:spcPct val="0"/>
              </a:spcBef>
              <a:spcAft>
                <a:spcPct val="0"/>
              </a:spcAft>
            </a:pPr>
            <a:r>
              <a:rPr lang="en-US" sz="800" b="1" kern="0" dirty="0">
                <a:latin typeface="Arial"/>
                <a:cs typeface="Arial" panose="020B0604020202020204" pitchFamily="34" charset="0"/>
              </a:rPr>
              <a:t>Data Governance Analyst</a:t>
            </a:r>
          </a:p>
        </p:txBody>
      </p:sp>
      <p:sp>
        <p:nvSpPr>
          <p:cNvPr id="47" name="Rounded Rectangle 167">
            <a:extLst>
              <a:ext uri="{FF2B5EF4-FFF2-40B4-BE49-F238E27FC236}">
                <a16:creationId xmlns:a16="http://schemas.microsoft.com/office/drawing/2014/main" id="{4F34A581-3AF9-4E87-8221-C758B2E2DE15}"/>
              </a:ext>
            </a:extLst>
          </p:cNvPr>
          <p:cNvSpPr/>
          <p:nvPr/>
        </p:nvSpPr>
        <p:spPr>
          <a:xfrm>
            <a:off x="2851659" y="2106337"/>
            <a:ext cx="1423223" cy="944434"/>
          </a:xfrm>
          <a:prstGeom prst="rect">
            <a:avLst/>
          </a:prstGeom>
          <a:solidFill>
            <a:schemeClr val="bg2"/>
          </a:solidFill>
          <a:ln w="12700" cap="flat" cmpd="sng" algn="ctr">
            <a:solidFill>
              <a:schemeClr val="accent2"/>
            </a:solidFill>
            <a:prstDash val="dash"/>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dirty="0">
                <a:ln>
                  <a:noFill/>
                </a:ln>
                <a:effectLst/>
                <a:uLnTx/>
                <a:uFillTx/>
                <a:latin typeface="Arial"/>
                <a:ea typeface="+mn-ea"/>
                <a:cs typeface="Arial" panose="020B0604020202020204" pitchFamily="34" charset="0"/>
              </a:rPr>
              <a:t>Data Governance Lead (Research)</a:t>
            </a:r>
          </a:p>
        </p:txBody>
      </p:sp>
      <p:cxnSp>
        <p:nvCxnSpPr>
          <p:cNvPr id="50" name="Straight Arrow Connector 49">
            <a:extLst>
              <a:ext uri="{FF2B5EF4-FFF2-40B4-BE49-F238E27FC236}">
                <a16:creationId xmlns:a16="http://schemas.microsoft.com/office/drawing/2014/main" id="{C8CA904F-20D6-43C9-B113-AEA5BA7BEF80}"/>
              </a:ext>
            </a:extLst>
          </p:cNvPr>
          <p:cNvCxnSpPr>
            <a:cxnSpLocks/>
            <a:stCxn id="14" idx="1"/>
            <a:endCxn id="47" idx="3"/>
          </p:cNvCxnSpPr>
          <p:nvPr/>
        </p:nvCxnSpPr>
        <p:spPr>
          <a:xfrm flipH="1" flipV="1">
            <a:off x="4274882" y="2578554"/>
            <a:ext cx="1604046" cy="1"/>
          </a:xfrm>
          <a:prstGeom prst="straightConnector1">
            <a:avLst/>
          </a:prstGeom>
          <a:ln w="12700">
            <a:solidFill>
              <a:schemeClr val="bg1">
                <a:lumMod val="75000"/>
              </a:schemeClr>
            </a:solidFill>
            <a:prstDash val="solid"/>
            <a:headEnd type="triangle"/>
            <a:tailEnd type="none"/>
          </a:ln>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a16="http://schemas.microsoft.com/office/drawing/2014/main" id="{25902DF0-124F-4A3F-8459-C3415CE1EAAD}"/>
              </a:ext>
            </a:extLst>
          </p:cNvPr>
          <p:cNvGrpSpPr/>
          <p:nvPr/>
        </p:nvGrpSpPr>
        <p:grpSpPr>
          <a:xfrm>
            <a:off x="439672" y="3170531"/>
            <a:ext cx="2073442" cy="2853472"/>
            <a:chOff x="380995" y="3097254"/>
            <a:chExt cx="2190804" cy="2853472"/>
          </a:xfrm>
          <a:solidFill>
            <a:schemeClr val="accent4"/>
          </a:solidFill>
        </p:grpSpPr>
        <p:sp>
          <p:nvSpPr>
            <p:cNvPr id="75" name="Rounded Rectangle 167">
              <a:extLst>
                <a:ext uri="{FF2B5EF4-FFF2-40B4-BE49-F238E27FC236}">
                  <a16:creationId xmlns:a16="http://schemas.microsoft.com/office/drawing/2014/main" id="{1AADBD5C-4B25-4379-A9AA-76D45291CA94}"/>
                </a:ext>
              </a:extLst>
            </p:cNvPr>
            <p:cNvSpPr/>
            <p:nvPr/>
          </p:nvSpPr>
          <p:spPr>
            <a:xfrm>
              <a:off x="381000" y="3097254"/>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a:ln>
                    <a:noFill/>
                  </a:ln>
                  <a:solidFill>
                    <a:prstClr val="white"/>
                  </a:solidFill>
                  <a:effectLst/>
                  <a:uLnTx/>
                  <a:uFillTx/>
                  <a:latin typeface="Arial"/>
                  <a:ea typeface="+mn-ea"/>
                  <a:cs typeface="Arial" panose="020B0604020202020204" pitchFamily="34" charset="0"/>
                </a:rPr>
                <a:t>Business Partnership</a:t>
              </a:r>
            </a:p>
          </p:txBody>
        </p:sp>
        <p:sp>
          <p:nvSpPr>
            <p:cNvPr id="76" name="Rounded Rectangle 167">
              <a:extLst>
                <a:ext uri="{FF2B5EF4-FFF2-40B4-BE49-F238E27FC236}">
                  <a16:creationId xmlns:a16="http://schemas.microsoft.com/office/drawing/2014/main" id="{B0F3E7BF-4AD6-4DE2-A29E-8ECCCB9F7209}"/>
                </a:ext>
              </a:extLst>
            </p:cNvPr>
            <p:cNvSpPr/>
            <p:nvPr/>
          </p:nvSpPr>
          <p:spPr>
            <a:xfrm>
              <a:off x="380999" y="3576556"/>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a:ln>
                    <a:noFill/>
                  </a:ln>
                  <a:solidFill>
                    <a:prstClr val="white"/>
                  </a:solidFill>
                  <a:effectLst/>
                  <a:uLnTx/>
                  <a:uFillTx/>
                  <a:latin typeface="Arial"/>
                  <a:ea typeface="+mn-ea"/>
                  <a:cs typeface="Arial" panose="020B0604020202020204" pitchFamily="34" charset="0"/>
                </a:rPr>
                <a:t>Infrastructure &amp; Operations</a:t>
              </a:r>
            </a:p>
          </p:txBody>
        </p:sp>
        <p:sp>
          <p:nvSpPr>
            <p:cNvPr id="77" name="Rounded Rectangle 167">
              <a:extLst>
                <a:ext uri="{FF2B5EF4-FFF2-40B4-BE49-F238E27FC236}">
                  <a16:creationId xmlns:a16="http://schemas.microsoft.com/office/drawing/2014/main" id="{3062914C-A5C0-43A6-81A2-68C99DFCBD96}"/>
                </a:ext>
              </a:extLst>
            </p:cNvPr>
            <p:cNvSpPr/>
            <p:nvPr/>
          </p:nvSpPr>
          <p:spPr>
            <a:xfrm>
              <a:off x="380998" y="4055858"/>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a:ln>
                    <a:noFill/>
                  </a:ln>
                  <a:solidFill>
                    <a:prstClr val="white"/>
                  </a:solidFill>
                  <a:effectLst/>
                  <a:uLnTx/>
                  <a:uFillTx/>
                  <a:latin typeface="Arial"/>
                  <a:ea typeface="+mn-ea"/>
                  <a:cs typeface="Arial" panose="020B0604020202020204" pitchFamily="34" charset="0"/>
                </a:rPr>
                <a:t>Digital Solutions</a:t>
              </a:r>
            </a:p>
          </p:txBody>
        </p:sp>
        <p:sp>
          <p:nvSpPr>
            <p:cNvPr id="78" name="Rounded Rectangle 167">
              <a:extLst>
                <a:ext uri="{FF2B5EF4-FFF2-40B4-BE49-F238E27FC236}">
                  <a16:creationId xmlns:a16="http://schemas.microsoft.com/office/drawing/2014/main" id="{6E04445B-FFD2-4A0C-B041-2FD36719C41C}"/>
                </a:ext>
              </a:extLst>
            </p:cNvPr>
            <p:cNvSpPr/>
            <p:nvPr/>
          </p:nvSpPr>
          <p:spPr>
            <a:xfrm>
              <a:off x="380997" y="4535160"/>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a:ln>
                    <a:noFill/>
                  </a:ln>
                  <a:solidFill>
                    <a:prstClr val="white"/>
                  </a:solidFill>
                  <a:effectLst/>
                  <a:uLnTx/>
                  <a:uFillTx/>
                  <a:latin typeface="Arial"/>
                  <a:ea typeface="+mn-ea"/>
                  <a:cs typeface="Arial" panose="020B0604020202020204" pitchFamily="34" charset="0"/>
                </a:rPr>
                <a:t>Enterprise Architecture</a:t>
              </a:r>
            </a:p>
          </p:txBody>
        </p:sp>
        <p:sp>
          <p:nvSpPr>
            <p:cNvPr id="79" name="Rounded Rectangle 167">
              <a:extLst>
                <a:ext uri="{FF2B5EF4-FFF2-40B4-BE49-F238E27FC236}">
                  <a16:creationId xmlns:a16="http://schemas.microsoft.com/office/drawing/2014/main" id="{D20D68A5-C0DF-4CC2-AA9B-A501E126704D}"/>
                </a:ext>
              </a:extLst>
            </p:cNvPr>
            <p:cNvSpPr/>
            <p:nvPr/>
          </p:nvSpPr>
          <p:spPr>
            <a:xfrm>
              <a:off x="380996" y="5014462"/>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a:ln>
                    <a:noFill/>
                  </a:ln>
                  <a:solidFill>
                    <a:prstClr val="white"/>
                  </a:solidFill>
                  <a:effectLst/>
                  <a:uLnTx/>
                  <a:uFillTx/>
                  <a:latin typeface="Arial"/>
                  <a:ea typeface="+mn-ea"/>
                  <a:cs typeface="Arial" panose="020B0604020202020204" pitchFamily="34" charset="0"/>
                </a:rPr>
                <a:t>Information Security</a:t>
              </a:r>
            </a:p>
          </p:txBody>
        </p:sp>
        <p:sp>
          <p:nvSpPr>
            <p:cNvPr id="80" name="Rounded Rectangle 167">
              <a:extLst>
                <a:ext uri="{FF2B5EF4-FFF2-40B4-BE49-F238E27FC236}">
                  <a16:creationId xmlns:a16="http://schemas.microsoft.com/office/drawing/2014/main" id="{30E051BB-5767-4F1C-A793-926A3FFF1191}"/>
                </a:ext>
              </a:extLst>
            </p:cNvPr>
            <p:cNvSpPr/>
            <p:nvPr/>
          </p:nvSpPr>
          <p:spPr>
            <a:xfrm>
              <a:off x="380995" y="5493764"/>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Data Management &amp; Analytics</a:t>
              </a:r>
            </a:p>
          </p:txBody>
        </p:sp>
      </p:grpSp>
      <p:cxnSp>
        <p:nvCxnSpPr>
          <p:cNvPr id="86" name="Straight Arrow Connector 85">
            <a:extLst>
              <a:ext uri="{FF2B5EF4-FFF2-40B4-BE49-F238E27FC236}">
                <a16:creationId xmlns:a16="http://schemas.microsoft.com/office/drawing/2014/main" id="{FFADD4F2-EE24-4C53-A672-172506C473E4}"/>
              </a:ext>
            </a:extLst>
          </p:cNvPr>
          <p:cNvCxnSpPr>
            <a:cxnSpLocks/>
            <a:stCxn id="47" idx="1"/>
            <a:endCxn id="46" idx="3"/>
          </p:cNvCxnSpPr>
          <p:nvPr/>
        </p:nvCxnSpPr>
        <p:spPr>
          <a:xfrm flipH="1">
            <a:off x="2575933" y="2578554"/>
            <a:ext cx="275726" cy="2826"/>
          </a:xfrm>
          <a:prstGeom prst="straightConnector1">
            <a:avLst/>
          </a:prstGeom>
          <a:ln w="12700">
            <a:solidFill>
              <a:schemeClr val="bg1">
                <a:lumMod val="75000"/>
              </a:schemeClr>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91" name="Right Bracket 90">
            <a:extLst>
              <a:ext uri="{FF2B5EF4-FFF2-40B4-BE49-F238E27FC236}">
                <a16:creationId xmlns:a16="http://schemas.microsoft.com/office/drawing/2014/main" id="{52FC1979-BAA0-4AB1-BAC1-C6FFD593C723}"/>
              </a:ext>
            </a:extLst>
          </p:cNvPr>
          <p:cNvSpPr/>
          <p:nvPr/>
        </p:nvSpPr>
        <p:spPr>
          <a:xfrm>
            <a:off x="2711176" y="3360420"/>
            <a:ext cx="45719" cy="2473693"/>
          </a:xfrm>
          <a:prstGeom prst="rightBracket">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Oval 93">
            <a:extLst>
              <a:ext uri="{FF2B5EF4-FFF2-40B4-BE49-F238E27FC236}">
                <a16:creationId xmlns:a16="http://schemas.microsoft.com/office/drawing/2014/main" id="{9418A9FF-B2CF-4A99-8FB5-A3CA1B99D7C9}"/>
              </a:ext>
            </a:extLst>
          </p:cNvPr>
          <p:cNvSpPr/>
          <p:nvPr/>
        </p:nvSpPr>
        <p:spPr>
          <a:xfrm>
            <a:off x="4173816" y="2005271"/>
            <a:ext cx="202131" cy="20213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1100">
                <a:solidFill>
                  <a:schemeClr val="accent2"/>
                </a:solidFill>
                <a:latin typeface="Graphik Black" panose="020B0A03030202060203" pitchFamily="34" charset="0"/>
              </a:rPr>
              <a:t>1</a:t>
            </a:r>
          </a:p>
        </p:txBody>
      </p:sp>
      <p:sp>
        <p:nvSpPr>
          <p:cNvPr id="95" name="Oval 94">
            <a:extLst>
              <a:ext uri="{FF2B5EF4-FFF2-40B4-BE49-F238E27FC236}">
                <a16:creationId xmlns:a16="http://schemas.microsoft.com/office/drawing/2014/main" id="{1E89CDDB-18E4-403C-939F-6065AB0F24DF}"/>
              </a:ext>
            </a:extLst>
          </p:cNvPr>
          <p:cNvSpPr/>
          <p:nvPr/>
        </p:nvSpPr>
        <p:spPr>
          <a:xfrm>
            <a:off x="5495826" y="1999271"/>
            <a:ext cx="202131" cy="20213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1100">
                <a:solidFill>
                  <a:schemeClr val="accent2"/>
                </a:solidFill>
                <a:latin typeface="Graphik Black" panose="020B0A03030202060203" pitchFamily="34" charset="0"/>
              </a:rPr>
              <a:t>2</a:t>
            </a:r>
          </a:p>
        </p:txBody>
      </p:sp>
      <p:sp>
        <p:nvSpPr>
          <p:cNvPr id="96" name="Oval 95">
            <a:extLst>
              <a:ext uri="{FF2B5EF4-FFF2-40B4-BE49-F238E27FC236}">
                <a16:creationId xmlns:a16="http://schemas.microsoft.com/office/drawing/2014/main" id="{A5CF027D-571D-4AAE-8444-6C50E85DACD6}"/>
              </a:ext>
            </a:extLst>
          </p:cNvPr>
          <p:cNvSpPr/>
          <p:nvPr/>
        </p:nvSpPr>
        <p:spPr>
          <a:xfrm>
            <a:off x="7968660" y="3327934"/>
            <a:ext cx="202131" cy="20213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1100">
                <a:solidFill>
                  <a:schemeClr val="accent2"/>
                </a:solidFill>
                <a:latin typeface="Graphik Black" panose="020B0A03030202060203" pitchFamily="34" charset="0"/>
              </a:rPr>
              <a:t>3</a:t>
            </a:r>
          </a:p>
        </p:txBody>
      </p:sp>
      <p:sp>
        <p:nvSpPr>
          <p:cNvPr id="97" name="Oval 96">
            <a:extLst>
              <a:ext uri="{FF2B5EF4-FFF2-40B4-BE49-F238E27FC236}">
                <a16:creationId xmlns:a16="http://schemas.microsoft.com/office/drawing/2014/main" id="{52FBB48F-0C6D-4E6E-8E25-BFBDF0A5A3D9}"/>
              </a:ext>
            </a:extLst>
          </p:cNvPr>
          <p:cNvSpPr/>
          <p:nvPr/>
        </p:nvSpPr>
        <p:spPr>
          <a:xfrm>
            <a:off x="7968659" y="2015469"/>
            <a:ext cx="202131" cy="20213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1100">
                <a:solidFill>
                  <a:schemeClr val="accent2"/>
                </a:solidFill>
                <a:latin typeface="Graphik Black" panose="020B0A03030202060203" pitchFamily="34" charset="0"/>
              </a:rPr>
              <a:t>4</a:t>
            </a:r>
          </a:p>
        </p:txBody>
      </p:sp>
      <p:sp>
        <p:nvSpPr>
          <p:cNvPr id="98" name="Oval 97">
            <a:extLst>
              <a:ext uri="{FF2B5EF4-FFF2-40B4-BE49-F238E27FC236}">
                <a16:creationId xmlns:a16="http://schemas.microsoft.com/office/drawing/2014/main" id="{92E2249C-6AF3-4FF1-8212-E5BB550AAA26}"/>
              </a:ext>
            </a:extLst>
          </p:cNvPr>
          <p:cNvSpPr/>
          <p:nvPr/>
        </p:nvSpPr>
        <p:spPr>
          <a:xfrm>
            <a:off x="7968658" y="1471577"/>
            <a:ext cx="202131" cy="20213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1100">
                <a:solidFill>
                  <a:schemeClr val="accent2"/>
                </a:solidFill>
                <a:latin typeface="Graphik Black" panose="020B0A03030202060203" pitchFamily="34" charset="0"/>
              </a:rPr>
              <a:t>5</a:t>
            </a:r>
          </a:p>
        </p:txBody>
      </p:sp>
      <p:cxnSp>
        <p:nvCxnSpPr>
          <p:cNvPr id="110" name="Straight Connector 109">
            <a:extLst>
              <a:ext uri="{FF2B5EF4-FFF2-40B4-BE49-F238E27FC236}">
                <a16:creationId xmlns:a16="http://schemas.microsoft.com/office/drawing/2014/main" id="{4604F38D-4762-43E9-8788-A866C1955DB9}"/>
              </a:ext>
            </a:extLst>
          </p:cNvPr>
          <p:cNvCxnSpPr>
            <a:cxnSpLocks/>
            <a:stCxn id="14" idx="0"/>
            <a:endCxn id="13" idx="2"/>
          </p:cNvCxnSpPr>
          <p:nvPr/>
        </p:nvCxnSpPr>
        <p:spPr>
          <a:xfrm flipH="1" flipV="1">
            <a:off x="6974327" y="1978907"/>
            <a:ext cx="1" cy="114559"/>
          </a:xfrm>
          <a:prstGeom prst="line">
            <a:avLst/>
          </a:prstGeom>
          <a:ln w="28575">
            <a:solidFill>
              <a:schemeClr val="tx2"/>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3C884F37-540D-467C-B6F8-5BE3CC1C21F6}"/>
              </a:ext>
            </a:extLst>
          </p:cNvPr>
          <p:cNvGrpSpPr/>
          <p:nvPr/>
        </p:nvGrpSpPr>
        <p:grpSpPr>
          <a:xfrm>
            <a:off x="2763432" y="4472141"/>
            <a:ext cx="3108960" cy="239652"/>
            <a:chOff x="2756895" y="4597266"/>
            <a:chExt cx="3249033" cy="239652"/>
          </a:xfrm>
        </p:grpSpPr>
        <p:cxnSp>
          <p:nvCxnSpPr>
            <p:cNvPr id="93" name="Straight Arrow Connector 92">
              <a:extLst>
                <a:ext uri="{FF2B5EF4-FFF2-40B4-BE49-F238E27FC236}">
                  <a16:creationId xmlns:a16="http://schemas.microsoft.com/office/drawing/2014/main" id="{4F8F3D8D-3FFD-4E38-BDE3-9AF08CE05776}"/>
                </a:ext>
              </a:extLst>
            </p:cNvPr>
            <p:cNvCxnSpPr>
              <a:cxnSpLocks/>
              <a:stCxn id="91" idx="2"/>
              <a:endCxn id="43" idx="1"/>
            </p:cNvCxnSpPr>
            <p:nvPr/>
          </p:nvCxnSpPr>
          <p:spPr>
            <a:xfrm flipV="1">
              <a:off x="2756895" y="4597266"/>
              <a:ext cx="3122033" cy="1"/>
            </a:xfrm>
            <a:prstGeom prst="straightConnector1">
              <a:avLst/>
            </a:prstGeom>
            <a:ln w="12700">
              <a:solidFill>
                <a:schemeClr val="bg1">
                  <a:lumMod val="75000"/>
                </a:schemeClr>
              </a:solidFill>
              <a:prstDash val="dash"/>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E8AF24F1-E1A5-4285-8DAB-D64727A049DC}"/>
                </a:ext>
              </a:extLst>
            </p:cNvPr>
            <p:cNvCxnSpPr>
              <a:cxnSpLocks/>
            </p:cNvCxnSpPr>
            <p:nvPr/>
          </p:nvCxnSpPr>
          <p:spPr>
            <a:xfrm flipH="1" flipV="1">
              <a:off x="2756895" y="4836917"/>
              <a:ext cx="3249033" cy="1"/>
            </a:xfrm>
            <a:prstGeom prst="straightConnector1">
              <a:avLst/>
            </a:prstGeom>
            <a:ln w="12700">
              <a:solidFill>
                <a:schemeClr val="bg1">
                  <a:lumMod val="75000"/>
                </a:schemeClr>
              </a:solidFill>
              <a:prstDash val="dash"/>
              <a:headEnd type="triangle" w="lg" len="lg"/>
              <a:tailEnd type="none" w="lg" len="lg"/>
            </a:ln>
          </p:spPr>
          <p:style>
            <a:lnRef idx="1">
              <a:schemeClr val="accent1"/>
            </a:lnRef>
            <a:fillRef idx="0">
              <a:schemeClr val="accent1"/>
            </a:fillRef>
            <a:effectRef idx="0">
              <a:schemeClr val="accent1"/>
            </a:effectRef>
            <a:fontRef idx="minor">
              <a:schemeClr val="tx1"/>
            </a:fontRef>
          </p:style>
        </p:cxnSp>
      </p:grpSp>
      <p:graphicFrame>
        <p:nvGraphicFramePr>
          <p:cNvPr id="3" name="Table 4">
            <a:extLst>
              <a:ext uri="{FF2B5EF4-FFF2-40B4-BE49-F238E27FC236}">
                <a16:creationId xmlns:a16="http://schemas.microsoft.com/office/drawing/2014/main" id="{3D291A58-05E7-4F5A-8B5A-F6482EAC5142}"/>
              </a:ext>
            </a:extLst>
          </p:cNvPr>
          <p:cNvGraphicFramePr>
            <a:graphicFrameLocks noGrp="1"/>
          </p:cNvGraphicFramePr>
          <p:nvPr>
            <p:extLst>
              <p:ext uri="{D42A27DB-BD31-4B8C-83A1-F6EECF244321}">
                <p14:modId xmlns:p14="http://schemas.microsoft.com/office/powerpoint/2010/main" val="3482389462"/>
              </p:ext>
            </p:extLst>
          </p:nvPr>
        </p:nvGraphicFramePr>
        <p:xfrm>
          <a:off x="8244161" y="1521945"/>
          <a:ext cx="3879218" cy="4894273"/>
        </p:xfrm>
        <a:graphic>
          <a:graphicData uri="http://schemas.openxmlformats.org/drawingml/2006/table">
            <a:tbl>
              <a:tblPr firstRow="1" bandRow="1">
                <a:tableStyleId>{5C22544A-7EE6-4342-B048-85BDC9FD1C3A}</a:tableStyleId>
              </a:tblPr>
              <a:tblGrid>
                <a:gridCol w="416270">
                  <a:extLst>
                    <a:ext uri="{9D8B030D-6E8A-4147-A177-3AD203B41FA5}">
                      <a16:colId xmlns:a16="http://schemas.microsoft.com/office/drawing/2014/main" val="2574950576"/>
                    </a:ext>
                  </a:extLst>
                </a:gridCol>
                <a:gridCol w="3462948">
                  <a:extLst>
                    <a:ext uri="{9D8B030D-6E8A-4147-A177-3AD203B41FA5}">
                      <a16:colId xmlns:a16="http://schemas.microsoft.com/office/drawing/2014/main" val="1179101823"/>
                    </a:ext>
                  </a:extLst>
                </a:gridCol>
              </a:tblGrid>
              <a:tr h="292792">
                <a:tc>
                  <a:txBody>
                    <a:bodyPr/>
                    <a:lstStyle/>
                    <a:p>
                      <a:r>
                        <a:rPr lang="en-US" sz="1200"/>
                        <a:t>#</a:t>
                      </a:r>
                    </a:p>
                  </a:txBody>
                  <a:tcPr>
                    <a:solidFill>
                      <a:schemeClr val="accent1">
                        <a:lumMod val="60000"/>
                        <a:lumOff val="40000"/>
                      </a:schemeClr>
                    </a:solidFill>
                  </a:tcPr>
                </a:tc>
                <a:tc>
                  <a:txBody>
                    <a:bodyPr/>
                    <a:lstStyle/>
                    <a:p>
                      <a:r>
                        <a:rPr lang="en-US" sz="1200" dirty="0"/>
                        <a:t>DESCRIPTION</a:t>
                      </a:r>
                    </a:p>
                  </a:txBody>
                  <a:tcPr>
                    <a:solidFill>
                      <a:schemeClr val="accent1">
                        <a:lumMod val="60000"/>
                        <a:lumOff val="40000"/>
                      </a:schemeClr>
                    </a:solidFill>
                  </a:tcPr>
                </a:tc>
                <a:extLst>
                  <a:ext uri="{0D108BD9-81ED-4DB2-BD59-A6C34878D82A}">
                    <a16:rowId xmlns:a16="http://schemas.microsoft.com/office/drawing/2014/main" val="3780433350"/>
                  </a:ext>
                </a:extLst>
              </a:tr>
              <a:tr h="754385">
                <a:tc>
                  <a:txBody>
                    <a:bodyPr/>
                    <a:lstStyle/>
                    <a:p>
                      <a:r>
                        <a:rPr lang="en-US" sz="900"/>
                        <a:t>1</a:t>
                      </a:r>
                    </a:p>
                  </a:txBody>
                  <a:tcPr>
                    <a:solidFill>
                      <a:schemeClr val="accent1">
                        <a:lumMod val="20000"/>
                        <a:lumOff val="80000"/>
                      </a:schemeClr>
                    </a:solidFill>
                  </a:tcPr>
                </a:tc>
                <a:tc>
                  <a:txBody>
                    <a:bodyPr/>
                    <a:lstStyle/>
                    <a:p>
                      <a:r>
                        <a:rPr lang="en-US" sz="900" dirty="0"/>
                        <a:t>The </a:t>
                      </a:r>
                      <a:r>
                        <a:rPr lang="en-US" sz="900" b="1" dirty="0"/>
                        <a:t>Data Governance Lead (Research) </a:t>
                      </a:r>
                      <a:r>
                        <a:rPr lang="en-US" sz="900" dirty="0"/>
                        <a:t>reports to the Digital Innovation Officer and serves as an interlock with  the Governance function of the Global Digital Office.  The Research Data Lead and is tasked with ensuring</a:t>
                      </a:r>
                      <a:r>
                        <a:rPr lang="en-US" sz="900" baseline="0" dirty="0"/>
                        <a:t> research data of good quality, standards compliant, and well-represented and managed in overall One CGIAR data and information architecture.</a:t>
                      </a:r>
                      <a:endParaRPr lang="en-US" sz="900" dirty="0"/>
                    </a:p>
                  </a:txBody>
                  <a:tcPr>
                    <a:solidFill>
                      <a:schemeClr val="accent1">
                        <a:lumMod val="20000"/>
                        <a:lumOff val="80000"/>
                      </a:schemeClr>
                    </a:solidFill>
                  </a:tcPr>
                </a:tc>
                <a:extLst>
                  <a:ext uri="{0D108BD9-81ED-4DB2-BD59-A6C34878D82A}">
                    <a16:rowId xmlns:a16="http://schemas.microsoft.com/office/drawing/2014/main" val="1043867840"/>
                  </a:ext>
                </a:extLst>
              </a:tr>
              <a:tr h="754385">
                <a:tc>
                  <a:txBody>
                    <a:bodyPr/>
                    <a:lstStyle/>
                    <a:p>
                      <a:r>
                        <a:rPr lang="en-US" sz="900"/>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Data Governance Analyst(s) </a:t>
                      </a:r>
                      <a:r>
                        <a:rPr lang="en-US" sz="900" dirty="0"/>
                        <a:t>report to the </a:t>
                      </a:r>
                      <a:r>
                        <a:rPr lang="en-US" sz="900" b="1" dirty="0"/>
                        <a:t>Data Governance Lead (Research) </a:t>
                      </a:r>
                      <a:r>
                        <a:rPr lang="en-US" sz="900" dirty="0"/>
                        <a:t>and perform day-to-day functional and technical tasks such as data quality monitoring and liaising</a:t>
                      </a:r>
                      <a:r>
                        <a:rPr lang="en-US" sz="900" baseline="0" dirty="0"/>
                        <a:t> with domain experts on metadata definition and implementation, as well as data ethics. </a:t>
                      </a:r>
                      <a:endParaRPr lang="en-US" sz="900" dirty="0"/>
                    </a:p>
                    <a:p>
                      <a:endParaRPr lang="en-US" sz="900" dirty="0"/>
                    </a:p>
                  </a:txBody>
                  <a:tcPr/>
                </a:tc>
                <a:extLst>
                  <a:ext uri="{0D108BD9-81ED-4DB2-BD59-A6C34878D82A}">
                    <a16:rowId xmlns:a16="http://schemas.microsoft.com/office/drawing/2014/main" val="3604302264"/>
                  </a:ext>
                </a:extLst>
              </a:tr>
              <a:tr h="829576">
                <a:tc>
                  <a:txBody>
                    <a:bodyPr/>
                    <a:lstStyle/>
                    <a:p>
                      <a:r>
                        <a:rPr lang="en-US" sz="900"/>
                        <a:t>3</a:t>
                      </a:r>
                    </a:p>
                  </a:txBody>
                  <a:tcPr>
                    <a:solidFill>
                      <a:schemeClr val="accent1">
                        <a:lumMod val="20000"/>
                        <a:lumOff val="80000"/>
                      </a:schemeClr>
                    </a:solidFill>
                  </a:tcPr>
                </a:tc>
                <a:tc>
                  <a:txBody>
                    <a:bodyPr/>
                    <a:lstStyle/>
                    <a:p>
                      <a:r>
                        <a:rPr lang="en-US" sz="900" b="1" dirty="0"/>
                        <a:t>A Global Practice on Digital in Research </a:t>
                      </a:r>
                      <a:r>
                        <a:rPr lang="en-US" sz="900" dirty="0"/>
                        <a:t>comprised of cross-organizational representation is formed as a key governance body to guide and inform development of digital research innovation, developing supporting digital capabilities, and defining and promoting best practices.</a:t>
                      </a:r>
                    </a:p>
                  </a:txBody>
                  <a:tcPr>
                    <a:solidFill>
                      <a:schemeClr val="accent1">
                        <a:lumMod val="20000"/>
                        <a:lumOff val="80000"/>
                      </a:schemeClr>
                    </a:solidFill>
                  </a:tcPr>
                </a:tc>
                <a:extLst>
                  <a:ext uri="{0D108BD9-81ED-4DB2-BD59-A6C34878D82A}">
                    <a16:rowId xmlns:a16="http://schemas.microsoft.com/office/drawing/2014/main" val="2246689426"/>
                  </a:ext>
                </a:extLst>
              </a:tr>
              <a:tr h="975971">
                <a:tc>
                  <a:txBody>
                    <a:bodyPr/>
                    <a:lstStyle/>
                    <a:p>
                      <a:r>
                        <a:rPr lang="en-US" sz="900"/>
                        <a:t>4</a:t>
                      </a:r>
                    </a:p>
                  </a:txBody>
                  <a:tcPr/>
                </a:tc>
                <a:tc>
                  <a:txBody>
                    <a:bodyPr/>
                    <a:lstStyle/>
                    <a:p>
                      <a:r>
                        <a:rPr lang="en-US" sz="900" b="1" dirty="0"/>
                        <a:t>The Digital Innovation Officer (Research) </a:t>
                      </a:r>
                      <a:r>
                        <a:rPr lang="en-US" sz="900" dirty="0"/>
                        <a:t>would lead development of cross-cutting One CGIAR digital research capabilities and have shared accountability to the Governance function of Digital Services and to the Executive Sponsor for the Global Practice on Digital in Research. This role would convene the Global Practice and support it in day-to-day operations.​</a:t>
                      </a:r>
                    </a:p>
                  </a:txBody>
                  <a:tcPr/>
                </a:tc>
                <a:extLst>
                  <a:ext uri="{0D108BD9-81ED-4DB2-BD59-A6C34878D82A}">
                    <a16:rowId xmlns:a16="http://schemas.microsoft.com/office/drawing/2014/main" val="3365047376"/>
                  </a:ext>
                </a:extLst>
              </a:tr>
              <a:tr h="754385">
                <a:tc>
                  <a:txBody>
                    <a:bodyPr/>
                    <a:lstStyle/>
                    <a:p>
                      <a:r>
                        <a:rPr lang="en-US" sz="900"/>
                        <a:t>5</a:t>
                      </a:r>
                    </a:p>
                  </a:txBody>
                  <a:tcPr>
                    <a:solidFill>
                      <a:schemeClr val="accent1">
                        <a:lumMod val="20000"/>
                        <a:lumOff val="80000"/>
                      </a:schemeClr>
                    </a:solidFill>
                  </a:tcPr>
                </a:tc>
                <a:tc>
                  <a:txBody>
                    <a:bodyPr/>
                    <a:lstStyle/>
                    <a:p>
                      <a:r>
                        <a:rPr lang="en-US" sz="900" dirty="0"/>
                        <a:t>The </a:t>
                      </a:r>
                      <a:r>
                        <a:rPr lang="en-US" sz="900" b="1" dirty="0"/>
                        <a:t>Executive Sponsor </a:t>
                      </a:r>
                      <a:r>
                        <a:rPr lang="en-US" sz="900" dirty="0"/>
                        <a:t>would</a:t>
                      </a:r>
                      <a:r>
                        <a:rPr lang="en-US" sz="900" baseline="0" dirty="0"/>
                        <a:t> be</a:t>
                      </a:r>
                      <a:r>
                        <a:rPr lang="en-US" sz="900" dirty="0"/>
                        <a:t> a rotating responsibility among the Executive</a:t>
                      </a:r>
                      <a:r>
                        <a:rPr lang="en-US" sz="900" baseline="0" dirty="0"/>
                        <a:t> Management Team, </a:t>
                      </a:r>
                      <a:r>
                        <a:rPr lang="en-US" sz="900" dirty="0"/>
                        <a:t>that provides ultimate accountability and sign-off for digital in research-related functions and capabilities.</a:t>
                      </a:r>
                    </a:p>
                  </a:txBody>
                  <a:tcPr>
                    <a:solidFill>
                      <a:schemeClr val="accent1">
                        <a:lumMod val="20000"/>
                        <a:lumOff val="80000"/>
                      </a:schemeClr>
                    </a:solidFill>
                  </a:tcPr>
                </a:tc>
                <a:extLst>
                  <a:ext uri="{0D108BD9-81ED-4DB2-BD59-A6C34878D82A}">
                    <a16:rowId xmlns:a16="http://schemas.microsoft.com/office/drawing/2014/main" val="484353674"/>
                  </a:ext>
                </a:extLst>
              </a:tr>
            </a:tbl>
          </a:graphicData>
        </a:graphic>
      </p:graphicFrame>
      <p:grpSp>
        <p:nvGrpSpPr>
          <p:cNvPr id="45" name="Group 44">
            <a:extLst>
              <a:ext uri="{FF2B5EF4-FFF2-40B4-BE49-F238E27FC236}">
                <a16:creationId xmlns:a16="http://schemas.microsoft.com/office/drawing/2014/main" id="{B6390E48-C67F-4B5B-997F-466B2F87E4F9}"/>
              </a:ext>
            </a:extLst>
          </p:cNvPr>
          <p:cNvGrpSpPr/>
          <p:nvPr/>
        </p:nvGrpSpPr>
        <p:grpSpPr>
          <a:xfrm>
            <a:off x="626144" y="6248377"/>
            <a:ext cx="7095343" cy="456962"/>
            <a:chOff x="381000" y="5789356"/>
            <a:chExt cx="7095343" cy="456962"/>
          </a:xfrm>
        </p:grpSpPr>
        <p:sp>
          <p:nvSpPr>
            <p:cNvPr id="48" name="Rectangle 47">
              <a:extLst>
                <a:ext uri="{FF2B5EF4-FFF2-40B4-BE49-F238E27FC236}">
                  <a16:creationId xmlns:a16="http://schemas.microsoft.com/office/drawing/2014/main" id="{10BD6FE0-5C94-46FD-BC82-1203A30CC257}"/>
                </a:ext>
              </a:extLst>
            </p:cNvPr>
            <p:cNvSpPr/>
            <p:nvPr/>
          </p:nvSpPr>
          <p:spPr>
            <a:xfrm>
              <a:off x="381000" y="5879338"/>
              <a:ext cx="825867" cy="276999"/>
            </a:xfrm>
            <a:prstGeom prst="rect">
              <a:avLst/>
            </a:prstGeom>
          </p:spPr>
          <p:txBody>
            <a:bodyPr wrap="none">
              <a:spAutoFit/>
            </a:bodyPr>
            <a:lstStyle/>
            <a:p>
              <a:pPr algn="ctr"/>
              <a:r>
                <a:rPr lang="en-US" sz="1200">
                  <a:latin typeface="Graphik Black" panose="020B0A03030202060203" pitchFamily="34" charset="0"/>
                </a:rPr>
                <a:t>LEGEND</a:t>
              </a:r>
            </a:p>
          </p:txBody>
        </p:sp>
        <p:sp>
          <p:nvSpPr>
            <p:cNvPr id="49" name="Rounded Rectangle 167">
              <a:extLst>
                <a:ext uri="{FF2B5EF4-FFF2-40B4-BE49-F238E27FC236}">
                  <a16:creationId xmlns:a16="http://schemas.microsoft.com/office/drawing/2014/main" id="{FCD5F9BE-E74F-490E-9F3A-B97EE3735B42}"/>
                </a:ext>
              </a:extLst>
            </p:cNvPr>
            <p:cNvSpPr/>
            <p:nvPr/>
          </p:nvSpPr>
          <p:spPr>
            <a:xfrm>
              <a:off x="1206867" y="5789356"/>
              <a:ext cx="1567369" cy="456962"/>
            </a:xfrm>
            <a:prstGeom prst="rect">
              <a:avLst/>
            </a:prstGeom>
            <a:solidFill>
              <a:schemeClr val="bg1">
                <a:lumMod val="85000"/>
              </a:schemeClr>
            </a:solidFill>
            <a:ln w="25400" cap="flat" cmpd="sng" algn="ctr">
              <a:no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lang="en-US" sz="1000" kern="0" dirty="0">
                  <a:solidFill>
                    <a:srgbClr val="000000"/>
                  </a:solidFill>
                  <a:latin typeface="+mj-lt"/>
                  <a:cs typeface="Arial" panose="020B0604020202020204" pitchFamily="34" charset="0"/>
                </a:rPr>
                <a:t>Digital Services Organization</a:t>
              </a:r>
              <a:endParaRPr kumimoji="0" lang="en-US" sz="1000" i="0" u="none" strike="noStrike" kern="0" cap="none" spc="0" normalizeH="0" baseline="0" noProof="0" dirty="0">
                <a:ln>
                  <a:noFill/>
                </a:ln>
                <a:solidFill>
                  <a:srgbClr val="000000"/>
                </a:solidFill>
                <a:effectLst/>
                <a:uLnTx/>
                <a:uFillTx/>
                <a:latin typeface="+mj-lt"/>
                <a:ea typeface="+mn-ea"/>
                <a:cs typeface="Arial" panose="020B0604020202020204" pitchFamily="34" charset="0"/>
              </a:endParaRPr>
            </a:p>
          </p:txBody>
        </p:sp>
        <p:sp>
          <p:nvSpPr>
            <p:cNvPr id="51" name="Rounded Rectangle 167">
              <a:extLst>
                <a:ext uri="{FF2B5EF4-FFF2-40B4-BE49-F238E27FC236}">
                  <a16:creationId xmlns:a16="http://schemas.microsoft.com/office/drawing/2014/main" id="{1E6E52AF-540F-4583-9F4E-49818C063177}"/>
                </a:ext>
              </a:extLst>
            </p:cNvPr>
            <p:cNvSpPr/>
            <p:nvPr/>
          </p:nvSpPr>
          <p:spPr>
            <a:xfrm>
              <a:off x="2774236" y="5789356"/>
              <a:ext cx="1567369" cy="456962"/>
            </a:xfrm>
            <a:prstGeom prst="rect">
              <a:avLst/>
            </a:prstGeom>
            <a:solidFill>
              <a:schemeClr val="accent4"/>
            </a:solidFill>
            <a:ln w="25400" cap="flat" cmpd="sng" algn="ctr">
              <a:no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00" i="0" u="none" strike="noStrike" kern="0" cap="none" spc="0" normalizeH="0" baseline="0" noProof="0" dirty="0">
                  <a:ln>
                    <a:noFill/>
                  </a:ln>
                  <a:solidFill>
                    <a:prstClr val="white"/>
                  </a:solidFill>
                  <a:effectLst/>
                  <a:uLnTx/>
                  <a:uFillTx/>
                  <a:latin typeface="+mj-lt"/>
                  <a:ea typeface="+mn-ea"/>
                  <a:cs typeface="Arial" panose="020B0604020202020204" pitchFamily="34" charset="0"/>
                </a:rPr>
                <a:t>Key Units</a:t>
              </a:r>
            </a:p>
          </p:txBody>
        </p:sp>
        <p:sp>
          <p:nvSpPr>
            <p:cNvPr id="52" name="Rounded Rectangle 167">
              <a:extLst>
                <a:ext uri="{FF2B5EF4-FFF2-40B4-BE49-F238E27FC236}">
                  <a16:creationId xmlns:a16="http://schemas.microsoft.com/office/drawing/2014/main" id="{C133E24E-8602-44B3-8EEB-868831B7EAA8}"/>
                </a:ext>
              </a:extLst>
            </p:cNvPr>
            <p:cNvSpPr/>
            <p:nvPr/>
          </p:nvSpPr>
          <p:spPr>
            <a:xfrm>
              <a:off x="4341605" y="5789356"/>
              <a:ext cx="1567369" cy="456962"/>
            </a:xfrm>
            <a:prstGeom prst="rect">
              <a:avLst/>
            </a:prstGeom>
            <a:solidFill>
              <a:schemeClr val="bg2"/>
            </a:solidFill>
            <a:ln w="12700" cap="flat" cmpd="sng" algn="ctr">
              <a:solidFill>
                <a:schemeClr val="accent2"/>
              </a:solidFill>
              <a:prstDash val="dash"/>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00" i="0" u="none" strike="noStrike" kern="0" cap="none" spc="0" normalizeH="0" baseline="0" noProof="0" dirty="0">
                  <a:ln>
                    <a:noFill/>
                  </a:ln>
                  <a:effectLst/>
                  <a:uLnTx/>
                  <a:uFillTx/>
                  <a:latin typeface="+mj-lt"/>
                  <a:ea typeface="+mn-ea"/>
                  <a:cs typeface="Arial" panose="020B0604020202020204" pitchFamily="34" charset="0"/>
                </a:rPr>
                <a:t>Proposed Roles (new)</a:t>
              </a:r>
            </a:p>
          </p:txBody>
        </p:sp>
        <p:sp>
          <p:nvSpPr>
            <p:cNvPr id="53" name="Rounded Rectangle 167">
              <a:extLst>
                <a:ext uri="{FF2B5EF4-FFF2-40B4-BE49-F238E27FC236}">
                  <a16:creationId xmlns:a16="http://schemas.microsoft.com/office/drawing/2014/main" id="{70EB7ACB-EFF6-4EC1-A811-680A94C0F548}"/>
                </a:ext>
              </a:extLst>
            </p:cNvPr>
            <p:cNvSpPr/>
            <p:nvPr/>
          </p:nvSpPr>
          <p:spPr>
            <a:xfrm>
              <a:off x="5908974" y="5789356"/>
              <a:ext cx="1567369" cy="456962"/>
            </a:xfrm>
            <a:prstGeom prst="rect">
              <a:avLst/>
            </a:prstGeom>
            <a:solidFill>
              <a:schemeClr val="accent5"/>
            </a:solidFill>
            <a:ln w="12700" cap="flat" cmpd="sng" algn="ctr">
              <a:solidFill>
                <a:schemeClr val="tx1"/>
              </a:solidFill>
              <a:prstDash val="solid"/>
            </a:ln>
            <a:effectLst/>
          </p:spPr>
          <p:txBody>
            <a:bodyPr lIns="0" rIns="0" anchor="ctr"/>
            <a:lstStyle/>
            <a:p>
              <a:pPr lvl="0" algn="ctr" defTabSz="456971">
                <a:defRPr/>
              </a:pPr>
              <a:r>
                <a:rPr lang="en-US" sz="1000" dirty="0">
                  <a:solidFill>
                    <a:srgbClr val="FFFFFF"/>
                  </a:solidFill>
                  <a:latin typeface="+mj-lt"/>
                </a:rPr>
                <a:t>Proposed Governance Entity</a:t>
              </a:r>
            </a:p>
          </p:txBody>
        </p:sp>
      </p:grpSp>
      <p:cxnSp>
        <p:nvCxnSpPr>
          <p:cNvPr id="42" name="Straight Arrow Connector 41">
            <a:extLst>
              <a:ext uri="{FF2B5EF4-FFF2-40B4-BE49-F238E27FC236}">
                <a16:creationId xmlns:a16="http://schemas.microsoft.com/office/drawing/2014/main" id="{A5A1D03C-56E5-4A64-A5FD-3E48FD31B3A6}"/>
              </a:ext>
            </a:extLst>
          </p:cNvPr>
          <p:cNvCxnSpPr>
            <a:cxnSpLocks/>
          </p:cNvCxnSpPr>
          <p:nvPr/>
        </p:nvCxnSpPr>
        <p:spPr>
          <a:xfrm flipH="1">
            <a:off x="4274881" y="2301214"/>
            <a:ext cx="275726" cy="2826"/>
          </a:xfrm>
          <a:prstGeom prst="straightConnector1">
            <a:avLst/>
          </a:prstGeom>
          <a:ln w="12700">
            <a:solidFill>
              <a:schemeClr val="bg1">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4385CD0A-D93C-42D2-8512-337523AD4014}"/>
              </a:ext>
            </a:extLst>
          </p:cNvPr>
          <p:cNvCxnSpPr>
            <a:cxnSpLocks/>
          </p:cNvCxnSpPr>
          <p:nvPr/>
        </p:nvCxnSpPr>
        <p:spPr>
          <a:xfrm flipH="1">
            <a:off x="4273171" y="2863431"/>
            <a:ext cx="275726" cy="2826"/>
          </a:xfrm>
          <a:prstGeom prst="straightConnector1">
            <a:avLst/>
          </a:prstGeom>
          <a:ln w="12700">
            <a:solidFill>
              <a:schemeClr val="bg1">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9304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3CC9E-1571-48F4-9918-62EC7CDB55A3}"/>
              </a:ext>
            </a:extLst>
          </p:cNvPr>
          <p:cNvSpPr>
            <a:spLocks noGrp="1"/>
          </p:cNvSpPr>
          <p:nvPr>
            <p:ph type="title"/>
          </p:nvPr>
        </p:nvSpPr>
        <p:spPr>
          <a:xfrm>
            <a:off x="381000" y="150180"/>
            <a:ext cx="11560629" cy="990600"/>
          </a:xfrm>
        </p:spPr>
        <p:txBody>
          <a:bodyPr>
            <a:normAutofit/>
          </a:bodyPr>
          <a:lstStyle/>
          <a:p>
            <a:r>
              <a:rPr lang="en-US" sz="2800" b="1" dirty="0">
                <a:solidFill>
                  <a:schemeClr val="accent1"/>
                </a:solidFill>
              </a:rPr>
              <a:t>GLOBAL PRACTICE </a:t>
            </a:r>
            <a:r>
              <a:rPr lang="en-US" sz="2800" b="1" dirty="0">
                <a:solidFill>
                  <a:schemeClr val="tx2"/>
                </a:solidFill>
              </a:rPr>
              <a:t>ON DIGITAL </a:t>
            </a:r>
            <a:br>
              <a:rPr lang="en-US" sz="2800" b="1" dirty="0">
                <a:solidFill>
                  <a:schemeClr val="tx2"/>
                </a:solidFill>
              </a:rPr>
            </a:br>
            <a:r>
              <a:rPr lang="en-US" sz="2800" b="1" dirty="0">
                <a:solidFill>
                  <a:schemeClr val="tx2"/>
                </a:solidFill>
              </a:rPr>
              <a:t>IN RESEARCH ROLES &amp; RESPONSIBILITIES</a:t>
            </a:r>
          </a:p>
        </p:txBody>
      </p:sp>
      <p:graphicFrame>
        <p:nvGraphicFramePr>
          <p:cNvPr id="3" name="Table 14">
            <a:extLst>
              <a:ext uri="{FF2B5EF4-FFF2-40B4-BE49-F238E27FC236}">
                <a16:creationId xmlns:a16="http://schemas.microsoft.com/office/drawing/2014/main" id="{5FCB5825-A5CC-439F-95BF-CA44D684B56E}"/>
              </a:ext>
            </a:extLst>
          </p:cNvPr>
          <p:cNvGraphicFramePr>
            <a:graphicFrameLocks noGrp="1"/>
          </p:cNvGraphicFramePr>
          <p:nvPr>
            <p:extLst>
              <p:ext uri="{D42A27DB-BD31-4B8C-83A1-F6EECF244321}">
                <p14:modId xmlns:p14="http://schemas.microsoft.com/office/powerpoint/2010/main" val="685961795"/>
              </p:ext>
            </p:extLst>
          </p:nvPr>
        </p:nvGraphicFramePr>
        <p:xfrm>
          <a:off x="381000" y="1140780"/>
          <a:ext cx="11430000" cy="5653716"/>
        </p:xfrm>
        <a:graphic>
          <a:graphicData uri="http://schemas.openxmlformats.org/drawingml/2006/table">
            <a:tbl>
              <a:tblPr firstRow="1" bandRow="1">
                <a:tableStyleId>{2D5ABB26-0587-4C30-8999-92F81FD0307C}</a:tableStyleId>
              </a:tblPr>
              <a:tblGrid>
                <a:gridCol w="1786128">
                  <a:extLst>
                    <a:ext uri="{9D8B030D-6E8A-4147-A177-3AD203B41FA5}">
                      <a16:colId xmlns:a16="http://schemas.microsoft.com/office/drawing/2014/main" val="1544148129"/>
                    </a:ext>
                  </a:extLst>
                </a:gridCol>
                <a:gridCol w="9643872">
                  <a:extLst>
                    <a:ext uri="{9D8B030D-6E8A-4147-A177-3AD203B41FA5}">
                      <a16:colId xmlns:a16="http://schemas.microsoft.com/office/drawing/2014/main" val="3705839160"/>
                    </a:ext>
                  </a:extLst>
                </a:gridCol>
              </a:tblGrid>
              <a:tr h="297594">
                <a:tc>
                  <a:txBody>
                    <a:bodyPr/>
                    <a:lstStyle/>
                    <a:p>
                      <a:r>
                        <a:rPr lang="en-US" sz="1400" b="1">
                          <a:solidFill>
                            <a:schemeClr val="bg1"/>
                          </a:solidFill>
                        </a:rPr>
                        <a:t>ROLE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US" sz="1400" b="1" dirty="0">
                          <a:solidFill>
                            <a:schemeClr val="bg1"/>
                          </a:solidFill>
                        </a:rPr>
                        <a:t>RESPONSIBILITIES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253219485"/>
                  </a:ext>
                </a:extLst>
              </a:tr>
              <a:tr h="766724">
                <a:tc>
                  <a:txBody>
                    <a:bodyPr/>
                    <a:lstStyle/>
                    <a:p>
                      <a:r>
                        <a:rPr lang="en-US" sz="1050" b="1"/>
                        <a:t>Executive Sponsor</a:t>
                      </a: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buFont typeface="Arial" panose="020B0604020202020204" pitchFamily="34" charset="0"/>
                        <a:buChar char="•"/>
                      </a:pPr>
                      <a:r>
                        <a:rPr lang="en-US" sz="1050" dirty="0"/>
                        <a:t>Approach functions with a strategic “One CGIAR” perspective. Responsible for championing improvement efforts, removing roadblocks &amp; lobbying for goals/processes to support</a:t>
                      </a:r>
                      <a:r>
                        <a:rPr lang="en-US" sz="1050" baseline="0" dirty="0"/>
                        <a:t> digital transformation of CGIAR organization, research, and research delivery.</a:t>
                      </a:r>
                      <a:endParaRPr lang="en-US" sz="1050" dirty="0"/>
                    </a:p>
                    <a:p>
                      <a:pPr marL="171450" indent="-171450">
                        <a:buFont typeface="Arial" panose="020B0604020202020204" pitchFamily="34" charset="0"/>
                        <a:buChar char="•"/>
                      </a:pPr>
                      <a:r>
                        <a:rPr lang="en-US" sz="1050" dirty="0"/>
                        <a:t>Ensures the regular and quorate holding of Global Practice meetings</a:t>
                      </a:r>
                    </a:p>
                    <a:p>
                      <a:pPr marL="171450" indent="-171450">
                        <a:buFont typeface="Arial" panose="020B0604020202020204" pitchFamily="34" charset="0"/>
                        <a:buChar char="•"/>
                      </a:pPr>
                      <a:r>
                        <a:rPr lang="en-US" sz="1050" dirty="0"/>
                        <a:t>Final point of escalation for issue and decision resolution</a:t>
                      </a: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23009473"/>
                  </a:ext>
                </a:extLst>
              </a:tr>
              <a:tr h="617639">
                <a:tc>
                  <a:txBody>
                    <a:bodyPr/>
                    <a:lstStyle/>
                    <a:p>
                      <a:r>
                        <a:rPr lang="en-US" sz="1050" b="1" dirty="0"/>
                        <a:t>Digital Innovation Officer (Research)</a:t>
                      </a: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buFont typeface="Arial" panose="020B0604020202020204" pitchFamily="34" charset="0"/>
                        <a:buChar char="•"/>
                      </a:pPr>
                      <a:r>
                        <a:rPr lang="en-US" sz="1050" dirty="0"/>
                        <a:t>The Innovation Officer is responsible for allocating and tracking actions resulting from Global Practice initiatives/meetings</a:t>
                      </a:r>
                    </a:p>
                    <a:p>
                      <a:pPr marL="171450" indent="-171450">
                        <a:buFont typeface="Arial" panose="020B0604020202020204" pitchFamily="34" charset="0"/>
                        <a:buChar char="•"/>
                      </a:pPr>
                      <a:r>
                        <a:rPr lang="en-US" sz="1050" dirty="0"/>
                        <a:t>Facilitates regular meetings of the Global Practice</a:t>
                      </a:r>
                    </a:p>
                    <a:p>
                      <a:pPr marL="171450" indent="-171450">
                        <a:buFont typeface="Arial" panose="020B0604020202020204" pitchFamily="34" charset="0"/>
                        <a:buChar char="•"/>
                      </a:pPr>
                      <a:r>
                        <a:rPr lang="en-US" sz="1050" dirty="0"/>
                        <a:t>Serves as point of escalation for issue and decision resolution when Global Practice is not in session</a:t>
                      </a:r>
                    </a:p>
                    <a:p>
                      <a:pPr marL="171450" indent="-171450">
                        <a:buFont typeface="Arial" panose="020B0604020202020204" pitchFamily="34" charset="0"/>
                        <a:buChar char="•"/>
                      </a:pPr>
                      <a:r>
                        <a:rPr lang="en-US" sz="1050" dirty="0"/>
                        <a:t>Responsible for formation and dissolution of standing and ad hoc digital</a:t>
                      </a:r>
                      <a:r>
                        <a:rPr lang="en-US" sz="1050" baseline="0" dirty="0"/>
                        <a:t> </a:t>
                      </a:r>
                      <a:r>
                        <a:rPr lang="en-US" sz="1050" dirty="0"/>
                        <a:t>Communities of Practice linking</a:t>
                      </a:r>
                      <a:r>
                        <a:rPr lang="en-US" sz="1050" baseline="0" dirty="0"/>
                        <a:t> digital governance with domain expertise as needed</a:t>
                      </a:r>
                      <a:endParaRPr lang="en-US" sz="1050" dirty="0"/>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88682873"/>
                  </a:ext>
                </a:extLst>
              </a:tr>
              <a:tr h="468554">
                <a:tc>
                  <a:txBody>
                    <a:bodyPr/>
                    <a:lstStyle/>
                    <a:p>
                      <a:r>
                        <a:rPr lang="en-US" sz="1050" b="1" dirty="0"/>
                        <a:t>Data Governance Analyst(s)</a:t>
                      </a: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buFont typeface="Arial" panose="020B0604020202020204" pitchFamily="34" charset="0"/>
                        <a:buChar char="•"/>
                      </a:pPr>
                      <a:r>
                        <a:rPr lang="en-US" sz="1050" dirty="0"/>
                        <a:t>Support specific initiatives and activities arising by the recommendation of the Global Practice, such as: data quality assessment, liaising with domain experts on data</a:t>
                      </a:r>
                      <a:r>
                        <a:rPr lang="en-US" sz="1050" baseline="0" dirty="0"/>
                        <a:t> ethics or management issues, </a:t>
                      </a:r>
                      <a:r>
                        <a:rPr lang="en-US" sz="1050" dirty="0"/>
                        <a:t> or integration of new data libraries with platform technologies</a:t>
                      </a: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1282568"/>
                  </a:ext>
                </a:extLst>
              </a:tr>
              <a:tr h="1363066">
                <a:tc>
                  <a:txBody>
                    <a:bodyPr/>
                    <a:lstStyle/>
                    <a:p>
                      <a:r>
                        <a:rPr lang="en-US" sz="1050" b="1" dirty="0"/>
                        <a:t>Research Delivery Organization Champions</a:t>
                      </a: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buFont typeface="Arial" panose="020B0604020202020204" pitchFamily="34" charset="0"/>
                        <a:buChar char="•"/>
                      </a:pPr>
                      <a:r>
                        <a:rPr lang="en-US" sz="1050" dirty="0"/>
                        <a:t>Possess digital</a:t>
                      </a:r>
                      <a:r>
                        <a:rPr lang="en-US" sz="1050" baseline="0" dirty="0"/>
                        <a:t> and</a:t>
                      </a:r>
                      <a:r>
                        <a:rPr lang="en-US" sz="1050" dirty="0"/>
                        <a:t> data science expertise in the research domains in CGIAR’s Impact Areas</a:t>
                      </a:r>
                    </a:p>
                    <a:p>
                      <a:pPr marL="171450" indent="-171450">
                        <a:buFont typeface="Arial" panose="020B0604020202020204" pitchFamily="34" charset="0"/>
                        <a:buChar char="•"/>
                      </a:pPr>
                      <a:r>
                        <a:rPr lang="en-US" sz="1050" dirty="0"/>
                        <a:t>Report on new digital research</a:t>
                      </a:r>
                      <a:r>
                        <a:rPr lang="en-US" sz="1050" baseline="0" dirty="0"/>
                        <a:t> methods and key </a:t>
                      </a:r>
                      <a:r>
                        <a:rPr lang="en-US" sz="1050" dirty="0"/>
                        <a:t>tools used and provide recommendations on best practices and scaling usage across CGIAR</a:t>
                      </a:r>
                    </a:p>
                    <a:p>
                      <a:pPr marL="171450" indent="-171450">
                        <a:buFont typeface="Arial" panose="020B0604020202020204" pitchFamily="34" charset="0"/>
                        <a:buChar char="•"/>
                      </a:pPr>
                      <a:r>
                        <a:rPr lang="en-US" sz="1050" dirty="0"/>
                        <a:t>Represent the strategic portfolio interests of relevant Impact Areas </a:t>
                      </a:r>
                    </a:p>
                    <a:p>
                      <a:pPr marL="171450" indent="-171450">
                        <a:buFont typeface="Arial" panose="020B0604020202020204" pitchFamily="34" charset="0"/>
                        <a:buChar char="•"/>
                      </a:pPr>
                      <a:r>
                        <a:rPr lang="en-US" sz="1050" dirty="0"/>
                        <a:t>Support the Global Practice to develop</a:t>
                      </a:r>
                      <a:r>
                        <a:rPr lang="en-US" sz="1050" baseline="0" dirty="0"/>
                        <a:t> metrics for digital in Impact Areas</a:t>
                      </a:r>
                      <a:r>
                        <a:rPr lang="en-US" sz="1050" dirty="0"/>
                        <a:t> and take responsibility for implementing them. </a:t>
                      </a:r>
                    </a:p>
                    <a:p>
                      <a:pPr marL="171450" indent="-171450">
                        <a:buFont typeface="Arial" panose="020B0604020202020204" pitchFamily="34" charset="0"/>
                        <a:buChar char="•"/>
                      </a:pPr>
                      <a:r>
                        <a:rPr lang="en-US" sz="1050" dirty="0"/>
                        <a:t>Mainstream</a:t>
                      </a:r>
                      <a:r>
                        <a:rPr lang="en-US" sz="1050" baseline="0" dirty="0"/>
                        <a:t> and help enforce</a:t>
                      </a:r>
                      <a:r>
                        <a:rPr lang="en-US" sz="1050" dirty="0"/>
                        <a:t> governance policies and rules within the respective Impact Areas</a:t>
                      </a:r>
                    </a:p>
                    <a:p>
                      <a:pPr marL="171450" indent="-171450">
                        <a:buFont typeface="Arial" panose="020B0604020202020204" pitchFamily="34" charset="0"/>
                        <a:buChar char="•"/>
                      </a:pPr>
                      <a:r>
                        <a:rPr lang="en-US" sz="1050" dirty="0"/>
                        <a:t>Ensure data ethics, responsibility,</a:t>
                      </a:r>
                      <a:r>
                        <a:rPr lang="en-US" sz="1050" baseline="0" dirty="0"/>
                        <a:t> and</a:t>
                      </a:r>
                      <a:r>
                        <a:rPr lang="en-US" sz="1050" dirty="0"/>
                        <a:t> quality standards are met within Impact Areas</a:t>
                      </a:r>
                    </a:p>
                    <a:p>
                      <a:pPr marL="171450" indent="-171450">
                        <a:buFont typeface="Arial" panose="020B0604020202020204" pitchFamily="34" charset="0"/>
                        <a:buChar char="•"/>
                      </a:pPr>
                      <a:r>
                        <a:rPr lang="en-US" sz="1050" dirty="0"/>
                        <a:t>Help implement</a:t>
                      </a:r>
                      <a:r>
                        <a:rPr lang="en-US" sz="1050" baseline="0" dirty="0"/>
                        <a:t> </a:t>
                      </a:r>
                      <a:r>
                        <a:rPr lang="en-US" sz="1050" dirty="0"/>
                        <a:t>effective internal controls over sensitive data related to Impact Areas.</a:t>
                      </a: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56083594"/>
                  </a:ext>
                </a:extLst>
              </a:tr>
              <a:tr h="468554">
                <a:tc>
                  <a:txBody>
                    <a:bodyPr/>
                    <a:lstStyle/>
                    <a:p>
                      <a:r>
                        <a:rPr lang="en-US" sz="1050" b="1"/>
                        <a:t>Engagement Organization Interlocks</a:t>
                      </a: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buFont typeface="Arial" panose="020B0604020202020204" pitchFamily="34" charset="0"/>
                        <a:buChar char="•"/>
                      </a:pPr>
                      <a:r>
                        <a:rPr lang="en-US" sz="1050" dirty="0"/>
                        <a:t>Represent the breadth and depth of CGIAR digital</a:t>
                      </a:r>
                      <a:r>
                        <a:rPr lang="en-US" sz="1050" baseline="0" dirty="0"/>
                        <a:t> capabilities</a:t>
                      </a:r>
                      <a:r>
                        <a:rPr lang="en-US" sz="1050" dirty="0"/>
                        <a:t>, particularly where different partners and standards may affect the internal decisions of the Global Practice</a:t>
                      </a: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13848231"/>
                  </a:ext>
                </a:extLst>
              </a:tr>
              <a:tr h="1174070">
                <a:tc>
                  <a:txBody>
                    <a:bodyPr/>
                    <a:lstStyle/>
                    <a:p>
                      <a:r>
                        <a:rPr lang="en-US" sz="1050" b="1"/>
                        <a:t>Digital Services Interlocks</a:t>
                      </a: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buFont typeface="Arial" panose="020B0604020202020204" pitchFamily="34" charset="0"/>
                        <a:buChar char="•"/>
                      </a:pPr>
                      <a:r>
                        <a:rPr lang="en-US" sz="1050" dirty="0"/>
                        <a:t>Advise on feasibility for adopting innovative tools and techniques at scale across CGIAR </a:t>
                      </a:r>
                    </a:p>
                    <a:p>
                      <a:pPr marL="171450" indent="-171450">
                        <a:buFont typeface="Arial" panose="020B0604020202020204" pitchFamily="34" charset="0"/>
                        <a:buChar char="•"/>
                      </a:pPr>
                      <a:r>
                        <a:rPr lang="en-US" sz="1050" dirty="0"/>
                        <a:t>Inform on CGIAR-wide</a:t>
                      </a:r>
                      <a:r>
                        <a:rPr lang="en-US" sz="1050" baseline="0" dirty="0"/>
                        <a:t> </a:t>
                      </a:r>
                      <a:r>
                        <a:rPr lang="en-US" sz="1050" dirty="0"/>
                        <a:t>initiatives that may impact adoption of certain tools or models by data scientists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kern="1200" dirty="0">
                          <a:solidFill>
                            <a:schemeClr val="tx1"/>
                          </a:solidFill>
                          <a:latin typeface="+mn-lt"/>
                          <a:ea typeface="Verdana" panose="020B0604030504040204" pitchFamily="34" charset="0"/>
                          <a:cs typeface="Verdana" panose="020B0604030504040204" pitchFamily="34" charset="0"/>
                        </a:rPr>
                        <a:t>Define business requirements and assess the</a:t>
                      </a:r>
                      <a:r>
                        <a:rPr lang="en-US" sz="1050" kern="1200" baseline="0" dirty="0">
                          <a:solidFill>
                            <a:schemeClr val="tx1"/>
                          </a:solidFill>
                          <a:latin typeface="+mn-lt"/>
                          <a:ea typeface="Verdana" panose="020B0604030504040204" pitchFamily="34" charset="0"/>
                          <a:cs typeface="Verdana" panose="020B0604030504040204" pitchFamily="34" charset="0"/>
                        </a:rPr>
                        <a:t> operational </a:t>
                      </a:r>
                      <a:r>
                        <a:rPr lang="en-US" sz="1050" kern="1200" dirty="0">
                          <a:solidFill>
                            <a:schemeClr val="tx1"/>
                          </a:solidFill>
                          <a:latin typeface="+mn-lt"/>
                          <a:ea typeface="Verdana" panose="020B0604030504040204" pitchFamily="34" charset="0"/>
                          <a:cs typeface="Verdana" panose="020B0604030504040204" pitchFamily="34" charset="0"/>
                        </a:rPr>
                        <a:t>implications</a:t>
                      </a:r>
                      <a:r>
                        <a:rPr lang="en-US" sz="1050" kern="1200" baseline="0" dirty="0">
                          <a:solidFill>
                            <a:schemeClr val="tx1"/>
                          </a:solidFill>
                          <a:latin typeface="+mn-lt"/>
                          <a:ea typeface="Verdana" panose="020B0604030504040204" pitchFamily="34" charset="0"/>
                          <a:cs typeface="Verdana" panose="020B0604030504040204" pitchFamily="34" charset="0"/>
                        </a:rPr>
                        <a:t> of </a:t>
                      </a:r>
                      <a:r>
                        <a:rPr lang="en-US" sz="1050" kern="1200" dirty="0">
                          <a:solidFill>
                            <a:schemeClr val="tx1"/>
                          </a:solidFill>
                          <a:latin typeface="+mn-lt"/>
                          <a:ea typeface="Verdana" panose="020B0604030504040204" pitchFamily="34" charset="0"/>
                          <a:cs typeface="Verdana" panose="020B0604030504040204" pitchFamily="34" charset="0"/>
                        </a:rPr>
                        <a:t>new recommendations</a:t>
                      </a:r>
                      <a:r>
                        <a:rPr lang="en-US" sz="1050" kern="1200" baseline="0" dirty="0">
                          <a:solidFill>
                            <a:schemeClr val="tx1"/>
                          </a:solidFill>
                          <a:latin typeface="+mn-lt"/>
                          <a:ea typeface="Verdana" panose="020B0604030504040204" pitchFamily="34" charset="0"/>
                          <a:cs typeface="Verdana" panose="020B0604030504040204" pitchFamily="34" charset="0"/>
                        </a:rPr>
                        <a:t> as they are</a:t>
                      </a:r>
                      <a:r>
                        <a:rPr lang="en-US" sz="1050" kern="1200" dirty="0">
                          <a:solidFill>
                            <a:schemeClr val="tx1"/>
                          </a:solidFill>
                          <a:latin typeface="+mn-lt"/>
                          <a:ea typeface="Verdana" panose="020B0604030504040204" pitchFamily="34" charset="0"/>
                          <a:cs typeface="Verdana" panose="020B0604030504040204" pitchFamily="34" charset="0"/>
                        </a:rPr>
                        <a:t> produced by the Global Practice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kern="1200" noProof="0" dirty="0">
                          <a:solidFill>
                            <a:schemeClr val="tx1"/>
                          </a:solidFill>
                          <a:latin typeface="+mn-lt"/>
                          <a:ea typeface="Verdana" panose="020B0604030504040204" pitchFamily="34" charset="0"/>
                          <a:cs typeface="Verdana" panose="020B0604030504040204" pitchFamily="34" charset="0"/>
                        </a:rPr>
                        <a:t>Review risk levels and provide security</a:t>
                      </a:r>
                      <a:r>
                        <a:rPr lang="en-GB" sz="1050" kern="1200" baseline="0" noProof="0" dirty="0">
                          <a:solidFill>
                            <a:schemeClr val="tx1"/>
                          </a:solidFill>
                          <a:latin typeface="+mn-lt"/>
                          <a:ea typeface="Verdana" panose="020B0604030504040204" pitchFamily="34" charset="0"/>
                          <a:cs typeface="Verdana" panose="020B0604030504040204" pitchFamily="34" charset="0"/>
                        </a:rPr>
                        <a:t> </a:t>
                      </a:r>
                      <a:r>
                        <a:rPr lang="en-GB" sz="1050" kern="1200" noProof="0" dirty="0">
                          <a:solidFill>
                            <a:schemeClr val="tx1"/>
                          </a:solidFill>
                          <a:latin typeface="+mn-lt"/>
                          <a:ea typeface="Verdana" panose="020B0604030504040204" pitchFamily="34" charset="0"/>
                          <a:cs typeface="Verdana" panose="020B0604030504040204" pitchFamily="34" charset="0"/>
                        </a:rPr>
                        <a:t>advisory and privacy information associated with use cases, newly combined data sets and data ingestion into CGIAR data repositories</a:t>
                      </a:r>
                      <a:endParaRPr lang="en-US" sz="1050" kern="1200" noProof="0" dirty="0">
                        <a:solidFill>
                          <a:schemeClr val="tx1"/>
                        </a:solidFill>
                        <a:latin typeface="+mn-lt"/>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sz="1050" dirty="0"/>
                        <a:t>Provide status updates on enterprise initiatives related to the building</a:t>
                      </a:r>
                      <a:r>
                        <a:rPr lang="en-US" sz="1050" baseline="0" dirty="0"/>
                        <a:t> of</a:t>
                      </a:r>
                      <a:r>
                        <a:rPr lang="en-US" sz="1050" dirty="0"/>
                        <a:t> One CGIAR</a:t>
                      </a:r>
                      <a:r>
                        <a:rPr lang="en-US" sz="1050" baseline="0" dirty="0"/>
                        <a:t> performance and results reporting systems. </a:t>
                      </a:r>
                      <a:endParaRPr lang="en-US" sz="1050" dirty="0"/>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4163233"/>
                  </a:ext>
                </a:extLst>
              </a:tr>
            </a:tbl>
          </a:graphicData>
        </a:graphic>
      </p:graphicFrame>
    </p:spTree>
    <p:extLst>
      <p:ext uri="{BB962C8B-B14F-4D97-AF65-F5344CB8AC3E}">
        <p14:creationId xmlns:p14="http://schemas.microsoft.com/office/powerpoint/2010/main" val="18929961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B1A56-C0A6-4F05-AF5F-5C66DF6726BF}"/>
              </a:ext>
            </a:extLst>
          </p:cNvPr>
          <p:cNvSpPr>
            <a:spLocks noGrp="1"/>
          </p:cNvSpPr>
          <p:nvPr>
            <p:ph type="title"/>
          </p:nvPr>
        </p:nvSpPr>
        <p:spPr>
          <a:xfrm>
            <a:off x="380999" y="27401"/>
            <a:ext cx="11430000" cy="990600"/>
          </a:xfrm>
        </p:spPr>
        <p:txBody>
          <a:bodyPr/>
          <a:lstStyle/>
          <a:p>
            <a:r>
              <a:rPr lang="en-US" sz="3000" b="1" dirty="0">
                <a:solidFill>
                  <a:schemeClr val="accent1"/>
                </a:solidFill>
              </a:rPr>
              <a:t>GLOBAL PRACTICE </a:t>
            </a:r>
            <a:r>
              <a:rPr lang="en-US" sz="3000" b="1" dirty="0">
                <a:solidFill>
                  <a:schemeClr val="tx2"/>
                </a:solidFill>
              </a:rPr>
              <a:t>DRAFT CHARTER</a:t>
            </a:r>
          </a:p>
        </p:txBody>
      </p:sp>
      <p:graphicFrame>
        <p:nvGraphicFramePr>
          <p:cNvPr id="6" name="Table 5">
            <a:extLst>
              <a:ext uri="{FF2B5EF4-FFF2-40B4-BE49-F238E27FC236}">
                <a16:creationId xmlns:a16="http://schemas.microsoft.com/office/drawing/2014/main" id="{C9262EE8-7F85-495C-9C5F-D75B1C1EC050}"/>
              </a:ext>
            </a:extLst>
          </p:cNvPr>
          <p:cNvGraphicFramePr>
            <a:graphicFrameLocks noGrp="1"/>
          </p:cNvGraphicFramePr>
          <p:nvPr>
            <p:extLst>
              <p:ext uri="{D42A27DB-BD31-4B8C-83A1-F6EECF244321}">
                <p14:modId xmlns:p14="http://schemas.microsoft.com/office/powerpoint/2010/main" val="3308227165"/>
              </p:ext>
            </p:extLst>
          </p:nvPr>
        </p:nvGraphicFramePr>
        <p:xfrm>
          <a:off x="380999" y="989869"/>
          <a:ext cx="11430001" cy="5669280"/>
        </p:xfrm>
        <a:graphic>
          <a:graphicData uri="http://schemas.openxmlformats.org/drawingml/2006/table">
            <a:tbl>
              <a:tblPr/>
              <a:tblGrid>
                <a:gridCol w="1833803">
                  <a:extLst>
                    <a:ext uri="{9D8B030D-6E8A-4147-A177-3AD203B41FA5}">
                      <a16:colId xmlns:a16="http://schemas.microsoft.com/office/drawing/2014/main" val="20000"/>
                    </a:ext>
                  </a:extLst>
                </a:gridCol>
                <a:gridCol w="957521">
                  <a:extLst>
                    <a:ext uri="{9D8B030D-6E8A-4147-A177-3AD203B41FA5}">
                      <a16:colId xmlns:a16="http://schemas.microsoft.com/office/drawing/2014/main" val="101851654"/>
                    </a:ext>
                  </a:extLst>
                </a:gridCol>
                <a:gridCol w="2822279">
                  <a:extLst>
                    <a:ext uri="{9D8B030D-6E8A-4147-A177-3AD203B41FA5}">
                      <a16:colId xmlns:a16="http://schemas.microsoft.com/office/drawing/2014/main" val="20001"/>
                    </a:ext>
                  </a:extLst>
                </a:gridCol>
                <a:gridCol w="1742112">
                  <a:extLst>
                    <a:ext uri="{9D8B030D-6E8A-4147-A177-3AD203B41FA5}">
                      <a16:colId xmlns:a16="http://schemas.microsoft.com/office/drawing/2014/main" val="580786441"/>
                    </a:ext>
                  </a:extLst>
                </a:gridCol>
                <a:gridCol w="4074286">
                  <a:extLst>
                    <a:ext uri="{9D8B030D-6E8A-4147-A177-3AD203B41FA5}">
                      <a16:colId xmlns:a16="http://schemas.microsoft.com/office/drawing/2014/main" val="3338710064"/>
                    </a:ext>
                  </a:extLst>
                </a:gridCol>
              </a:tblGrid>
              <a:tr h="416927">
                <a:tc gridSpan="2">
                  <a:txBody>
                    <a:bodyPr/>
                    <a:lstStyle/>
                    <a:p>
                      <a:pPr marL="91440" marR="0" lvl="0" indent="0" algn="l" defTabSz="914400" rtl="0" eaLnBrk="1" fontAlgn="t" latinLnBrk="0" hangingPunct="1">
                        <a:lnSpc>
                          <a:spcPct val="100000"/>
                        </a:lnSpc>
                        <a:spcBef>
                          <a:spcPts val="0"/>
                        </a:spcBef>
                        <a:spcAft>
                          <a:spcPts val="0"/>
                        </a:spcAft>
                        <a:buClrTx/>
                        <a:buSzTx/>
                        <a:buFontTx/>
                        <a:buNone/>
                        <a:tabLst/>
                        <a:defRPr/>
                      </a:pPr>
                      <a:r>
                        <a:rPr lang="en-US" sz="1200" b="1" i="0" u="none" strike="noStrike" dirty="0">
                          <a:solidFill>
                            <a:schemeClr val="tx1"/>
                          </a:solidFill>
                          <a:effectLst/>
                          <a:latin typeface="Arial" panose="020B0604020202020204" pitchFamily="34" charset="0"/>
                          <a:cs typeface="Arial" panose="020B0604020202020204" pitchFamily="34" charset="0"/>
                        </a:rPr>
                        <a:t>Committee Name</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lumMod val="20000"/>
                        <a:lumOff val="80000"/>
                      </a:schemeClr>
                    </a:solidFill>
                  </a:tcPr>
                </a:tc>
                <a:tc hMerge="1">
                  <a:txBody>
                    <a:bodyPr/>
                    <a:lstStyle/>
                    <a:p>
                      <a:pPr marL="91440" marR="0" lvl="0" indent="0" algn="l" defTabSz="914400" rtl="0" eaLnBrk="1" fontAlgn="t" latinLnBrk="0" hangingPunct="1">
                        <a:lnSpc>
                          <a:spcPct val="100000"/>
                        </a:lnSpc>
                        <a:spcBef>
                          <a:spcPts val="0"/>
                        </a:spcBef>
                        <a:spcAft>
                          <a:spcPts val="0"/>
                        </a:spcAft>
                        <a:buClrTx/>
                        <a:buSzTx/>
                        <a:buFontTx/>
                        <a:buNone/>
                        <a:tabLst/>
                        <a:defRPr/>
                      </a:pPr>
                      <a:endParaRPr lang="en-US" sz="1200" b="1" i="0" u="none" strike="noStrike">
                        <a:solidFill>
                          <a:srgbClr val="FFFFFF"/>
                        </a:solidFill>
                        <a:effectLst/>
                        <a:latin typeface="Arial" panose="020B0604020202020204" pitchFamily="34" charset="0"/>
                        <a:cs typeface="Arial" panose="020B0604020202020204" pitchFamily="34" charset="0"/>
                      </a:endParaRP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3"/>
                    </a:solidFill>
                  </a:tcPr>
                </a:tc>
                <a:tc gridSpan="3">
                  <a:txBody>
                    <a:bodyPr/>
                    <a:lstStyle/>
                    <a:p>
                      <a:pPr marL="9144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Global Practice on Digital in Research</a:t>
                      </a:r>
                    </a:p>
                    <a:p>
                      <a:pPr marL="91440" algn="l" fontAlgn="t"/>
                      <a:endParaRPr lang="en-US" dirty="0"/>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tcPr>
                </a:tc>
                <a:tc hMerge="1">
                  <a:txBody>
                    <a:bodyPr/>
                    <a:lstStyle/>
                    <a:p>
                      <a:pPr marL="57150" indent="0"/>
                      <a:endParaRPr lang="en-US" sz="1200">
                        <a:latin typeface="Arial" panose="020B0604020202020204" pitchFamily="34" charset="0"/>
                        <a:cs typeface="Arial" panose="020B0604020202020204" pitchFamily="34" charset="0"/>
                      </a:endParaRP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bg2">
                        <a:lumMod val="50000"/>
                      </a:schemeClr>
                    </a:solidFill>
                  </a:tcPr>
                </a:tc>
                <a:tc hMerge="1">
                  <a:txBody>
                    <a:bodyPr/>
                    <a:lstStyle/>
                    <a:p>
                      <a:pPr marL="91440" marR="0" lvl="0" indent="0" algn="l" defTabSz="914400" rtl="0" eaLnBrk="1" fontAlgn="t" latinLnBrk="0" hangingPunct="1">
                        <a:lnSpc>
                          <a:spcPct val="100000"/>
                        </a:lnSpc>
                        <a:spcBef>
                          <a:spcPts val="0"/>
                        </a:spcBef>
                        <a:spcAft>
                          <a:spcPts val="0"/>
                        </a:spcAft>
                        <a:buClrTx/>
                        <a:buSzTx/>
                        <a:buFontTx/>
                        <a:buNone/>
                        <a:tabLst/>
                        <a:defRPr/>
                      </a:pPr>
                      <a:endParaRPr lang="en-US" sz="1200" b="0" i="0" u="none" strike="noStrike" kern="1200">
                        <a:solidFill>
                          <a:srgbClr val="000000"/>
                        </a:solidFill>
                        <a:effectLst/>
                        <a:latin typeface="Arial" panose="020B0604020202020204" pitchFamily="34" charset="0"/>
                        <a:ea typeface="+mn-ea"/>
                        <a:cs typeface="Arial" panose="020B0604020202020204" pitchFamily="34" charset="0"/>
                      </a:endParaRP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tcPr>
                </a:tc>
                <a:extLst>
                  <a:ext uri="{0D108BD9-81ED-4DB2-BD59-A6C34878D82A}">
                    <a16:rowId xmlns:a16="http://schemas.microsoft.com/office/drawing/2014/main" val="3164840268"/>
                  </a:ext>
                </a:extLst>
              </a:tr>
              <a:tr h="261286">
                <a:tc gridSpan="5">
                  <a:txBody>
                    <a:bodyPr/>
                    <a:lstStyle/>
                    <a:p>
                      <a:pPr marL="91440" algn="ctr" fontAlgn="t"/>
                      <a:r>
                        <a:rPr lang="en-US" sz="1200" b="1" i="0" u="none" strike="noStrike" dirty="0">
                          <a:solidFill>
                            <a:schemeClr val="tx1"/>
                          </a:solidFill>
                          <a:effectLst/>
                          <a:latin typeface="Arial" panose="020B0604020202020204" pitchFamily="34" charset="0"/>
                          <a:cs typeface="Arial" panose="020B0604020202020204" pitchFamily="34" charset="0"/>
                        </a:rPr>
                        <a:t>Purpose</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hMerge="1">
                  <a:txBody>
                    <a:bodyPr/>
                    <a:lstStyle/>
                    <a:p>
                      <a:pPr marL="166688" indent="-166688" algn="l" defTabSz="914400" rtl="0" eaLnBrk="1" fontAlgn="ctr" latinLnBrk="0" hangingPunct="1">
                        <a:buFont typeface="Arial" panose="020B0604020202020204" pitchFamily="34" charset="0"/>
                        <a:buChar char="•"/>
                      </a:pPr>
                      <a:endParaRPr lang="en-US" sz="1200" b="0" i="0" u="none" strike="noStrike" kern="1200">
                        <a:solidFill>
                          <a:srgbClr val="000000"/>
                        </a:solidFill>
                        <a:effectLst/>
                        <a:latin typeface="Arial" panose="020B0604020202020204" pitchFamily="34" charset="0"/>
                        <a:ea typeface="+mn-ea"/>
                        <a:cs typeface="+mn-cs"/>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A5795"/>
                    </a:solidFill>
                  </a:tcPr>
                </a:tc>
                <a:tc hMerge="1">
                  <a:txBody>
                    <a:bodyPr/>
                    <a:lstStyle/>
                    <a:p>
                      <a:pPr marL="57150" indent="0" algn="l" defTabSz="914400" rtl="0" eaLnBrk="1" fontAlgn="ctr" latinLnBrk="0" hangingPunct="1">
                        <a:buFont typeface="Arial" panose="020B0604020202020204" pitchFamily="34" charset="0"/>
                        <a:buNone/>
                      </a:pPr>
                      <a:endParaRPr lang="en-US" sz="1200" b="1" i="0" u="none" strike="noStrike" kern="1200">
                        <a:solidFill>
                          <a:schemeClr val="bg1"/>
                        </a:solidFill>
                        <a:effectLst/>
                        <a:latin typeface="Arial" panose="020B0604020202020204" pitchFamily="34" charset="0"/>
                        <a:ea typeface="+mn-ea"/>
                        <a:cs typeface="+mn-cs"/>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A5795"/>
                    </a:solidFill>
                  </a:tcPr>
                </a:tc>
                <a:tc hMerge="1">
                  <a:txBody>
                    <a:bodyPr/>
                    <a:lstStyle/>
                    <a:p>
                      <a:pPr marL="377190" indent="-285750" algn="l" defTabSz="914400" rtl="0" eaLnBrk="1" fontAlgn="ctr" latinLnBrk="0" hangingPunct="1">
                        <a:buFont typeface="Arial" panose="020B0604020202020204" pitchFamily="34" charset="0"/>
                        <a:buChar char="•"/>
                      </a:pPr>
                      <a:endParaRPr lang="en-US" sz="1200" b="0" i="0" u="none" strike="noStrike" kern="1200">
                        <a:solidFill>
                          <a:srgbClr val="000000"/>
                        </a:solidFill>
                        <a:effectLst/>
                        <a:latin typeface="Arial" panose="020B0604020202020204" pitchFamily="34" charset="0"/>
                        <a:ea typeface="+mn-ea"/>
                        <a:cs typeface="+mn-cs"/>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4198558"/>
                  </a:ext>
                </a:extLst>
              </a:tr>
              <a:tr h="435475">
                <a:tc gridSpan="5">
                  <a:txBody>
                    <a:bodyPr/>
                    <a:lstStyle/>
                    <a:p>
                      <a:pPr marL="0" indent="0" algn="l" defTabSz="914400" rtl="0" eaLnBrk="1" fontAlgn="ctr" latinLnBrk="0" hangingPunct="1">
                        <a:buFont typeface="Arial" panose="020B0604020202020204" pitchFamily="34" charset="0"/>
                        <a:buNone/>
                      </a:pP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Acts as the convener of</a:t>
                      </a:r>
                      <a:r>
                        <a:rPr lang="en-US" sz="1200" b="0" i="0" u="none" strike="noStrike" kern="1200" baseline="0" dirty="0">
                          <a:solidFill>
                            <a:srgbClr val="000000"/>
                          </a:solidFill>
                          <a:effectLst/>
                          <a:latin typeface="Arial" panose="020B0604020202020204" pitchFamily="34" charset="0"/>
                          <a:ea typeface="+mn-ea"/>
                          <a:cs typeface="Arial" panose="020B0604020202020204" pitchFamily="34" charset="0"/>
                        </a:rPr>
                        <a:t> domain-specific digital research across </a:t>
                      </a: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research areas</a:t>
                      </a:r>
                      <a:r>
                        <a:rPr lang="en-US" sz="1200" b="0" i="0" u="none" strike="noStrike" kern="1200" baseline="0" dirty="0">
                          <a:solidFill>
                            <a:srgbClr val="000000"/>
                          </a:solidFill>
                          <a:effectLst/>
                          <a:latin typeface="Arial" panose="020B0604020202020204" pitchFamily="34" charset="0"/>
                          <a:ea typeface="+mn-ea"/>
                          <a:cs typeface="Arial" panose="020B0604020202020204" pitchFamily="34" charset="0"/>
                        </a:rPr>
                        <a:t> </a:t>
                      </a: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across the portfolio</a:t>
                      </a:r>
                      <a:r>
                        <a:rPr lang="en-US" sz="1200" b="0" i="0" u="none" strike="noStrike" kern="1200" baseline="0" dirty="0">
                          <a:solidFill>
                            <a:srgbClr val="000000"/>
                          </a:solidFill>
                          <a:effectLst/>
                          <a:latin typeface="Arial" panose="020B0604020202020204" pitchFamily="34" charset="0"/>
                          <a:ea typeface="+mn-ea"/>
                          <a:cs typeface="Arial" panose="020B0604020202020204" pitchFamily="34" charset="0"/>
                        </a:rPr>
                        <a:t> and Digital Services, </a:t>
                      </a: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identifying shared value opportunities related to data asset management, data science best practices, digital innovation and partnerships, and common tool and technology stacks. </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noFill/>
                  </a:tcPr>
                </a:tc>
                <a:tc hMerge="1">
                  <a:txBody>
                    <a:bodyPr/>
                    <a:lstStyle/>
                    <a:p>
                      <a:endParaRPr lang="en-US"/>
                    </a:p>
                  </a:txBody>
                  <a:tcPr/>
                </a:tc>
                <a:tc hMerge="1">
                  <a:txBody>
                    <a:bodyPr/>
                    <a:lstStyle/>
                    <a:p>
                      <a:pPr marL="166688" indent="-166688" algn="l" defTabSz="914400" rtl="0" eaLnBrk="1" fontAlgn="ctr" latinLnBrk="0" hangingPunct="1">
                        <a:buFont typeface="Arial" panose="020B0604020202020204" pitchFamily="34" charset="0"/>
                        <a:buChar char="•"/>
                      </a:pPr>
                      <a:endParaRPr lang="en-US" sz="1200" b="0" i="0" u="none" strike="noStrike" kern="1200">
                        <a:solidFill>
                          <a:srgbClr val="000000"/>
                        </a:solidFill>
                        <a:effectLst/>
                        <a:latin typeface="Arial" panose="020B0604020202020204" pitchFamily="34" charset="0"/>
                        <a:ea typeface="+mn-ea"/>
                        <a:cs typeface="+mn-cs"/>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marL="171450" indent="-171450" algn="l" defTabSz="914400" rtl="0" eaLnBrk="1" fontAlgn="ctr" latinLnBrk="0" hangingPunct="1">
                        <a:buFont typeface="Arial" panose="020B0604020202020204" pitchFamily="34" charset="0"/>
                        <a:buChar char="•"/>
                      </a:pPr>
                      <a:endParaRPr lang="en-US" sz="1200" b="0" i="0" u="none" strike="noStrike" kern="1200">
                        <a:solidFill>
                          <a:srgbClr val="000000"/>
                        </a:solidFill>
                        <a:effectLst/>
                        <a:latin typeface="Arial" panose="020B0604020202020204" pitchFamily="34" charset="0"/>
                        <a:ea typeface="+mn-ea"/>
                        <a:cs typeface="+mn-cs"/>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marL="377190" indent="-285750" algn="l" defTabSz="914400" rtl="0" eaLnBrk="1" fontAlgn="ctr" latinLnBrk="0" hangingPunct="1">
                        <a:buFont typeface="Arial" panose="020B0604020202020204" pitchFamily="34" charset="0"/>
                        <a:buChar char="•"/>
                      </a:pPr>
                      <a:endParaRPr lang="en-US" sz="1200" b="0" i="0" u="none" strike="noStrike" kern="1200">
                        <a:solidFill>
                          <a:srgbClr val="000000"/>
                        </a:solidFill>
                        <a:effectLst/>
                        <a:latin typeface="Arial" panose="020B0604020202020204" pitchFamily="34" charset="0"/>
                        <a:ea typeface="+mn-ea"/>
                        <a:cs typeface="+mn-cs"/>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52386">
                <a:tc gridSpan="3">
                  <a:txBody>
                    <a:bodyPr/>
                    <a:lstStyle/>
                    <a:p>
                      <a:pPr marL="91440" marR="0" lvl="0" indent="0" algn="l" defTabSz="914400" rtl="0" eaLnBrk="1" fontAlgn="t" latinLnBrk="0" hangingPunct="1">
                        <a:lnSpc>
                          <a:spcPct val="100000"/>
                        </a:lnSpc>
                        <a:spcBef>
                          <a:spcPts val="0"/>
                        </a:spcBef>
                        <a:spcAft>
                          <a:spcPts val="0"/>
                        </a:spcAft>
                        <a:buClrTx/>
                        <a:buSzTx/>
                        <a:buFontTx/>
                        <a:buNone/>
                        <a:tabLst/>
                        <a:defRPr/>
                      </a:pPr>
                      <a:r>
                        <a:rPr lang="en-US" sz="1200" b="1" i="0" u="none" strike="noStrike" kern="1200" dirty="0">
                          <a:solidFill>
                            <a:schemeClr val="tx1"/>
                          </a:solidFill>
                          <a:effectLst/>
                          <a:latin typeface="Arial" panose="020B0604020202020204" pitchFamily="34" charset="0"/>
                          <a:ea typeface="+mn-ea"/>
                          <a:cs typeface="Arial" panose="020B0604020202020204" pitchFamily="34" charset="0"/>
                        </a:rPr>
                        <a:t>Decision Rights</a:t>
                      </a:r>
                    </a:p>
                  </a:txBody>
                  <a:tcPr anchor="ctr">
                    <a:lnL w="6350" cap="flat" cmpd="sng" algn="ctr">
                      <a:solidFill>
                        <a:schemeClr val="tx1">
                          <a:lumMod val="60000"/>
                          <a:lumOff val="40000"/>
                        </a:schemeClr>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hMerge="1">
                  <a:txBody>
                    <a:bodyPr/>
                    <a:lstStyle/>
                    <a:p>
                      <a:pPr marL="0" indent="0" algn="l" defTabSz="914400" rtl="0" eaLnBrk="1" fontAlgn="ctr" latinLnBrk="0" hangingPunct="1">
                        <a:buFont typeface="Arial" panose="020B0604020202020204" pitchFamily="34" charset="0"/>
                        <a:buNone/>
                      </a:pPr>
                      <a:endParaRPr lang="en-US" sz="1200" b="0" i="0" u="none" strike="noStrike" kern="1200">
                        <a:solidFill>
                          <a:srgbClr val="000000"/>
                        </a:solidFill>
                        <a:effectLst/>
                        <a:latin typeface="Arial" panose="020B0604020202020204" pitchFamily="34" charset="0"/>
                        <a:ea typeface="+mn-ea"/>
                        <a:cs typeface="+mn-cs"/>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marL="5715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dirty="0">
                          <a:solidFill>
                            <a:schemeClr val="tx1"/>
                          </a:solidFill>
                          <a:effectLst/>
                          <a:latin typeface="Arial" panose="020B0604020202020204" pitchFamily="34" charset="0"/>
                          <a:cs typeface="Arial" panose="020B0604020202020204" pitchFamily="34" charset="0"/>
                        </a:rPr>
                        <a:t>Standard Agenda </a:t>
                      </a:r>
                    </a:p>
                  </a:txBody>
                  <a:tcPr anchor="ctr">
                    <a:lnL w="28575" cap="flat" cmpd="sng" algn="ctr">
                      <a:solidFill>
                        <a:schemeClr val="bg1"/>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accent1">
                        <a:lumMod val="20000"/>
                        <a:lumOff val="80000"/>
                      </a:schemeClr>
                    </a:solidFill>
                  </a:tcPr>
                </a:tc>
                <a:tc hMerge="1">
                  <a:txBody>
                    <a:bodyPr/>
                    <a:lstStyle/>
                    <a:p>
                      <a:pPr marL="169863" indent="-169863" algn="l" defTabSz="914400" rtl="0" eaLnBrk="1" fontAlgn="ctr" latinLnBrk="0" hangingPunct="1">
                        <a:buFont typeface="Arial" panose="020B0604020202020204" pitchFamily="34" charset="0"/>
                        <a:buChar char="•"/>
                      </a:pPr>
                      <a:endParaRPr lang="en-US" sz="1200" b="0" i="0" u="none" strike="noStrike" kern="1200">
                        <a:solidFill>
                          <a:srgbClr val="000000"/>
                        </a:solidFill>
                        <a:effectLst/>
                        <a:latin typeface="Arial" panose="020B0604020202020204" pitchFamily="34" charset="0"/>
                        <a:ea typeface="+mn-ea"/>
                        <a:cs typeface="+mn-cs"/>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0801476"/>
                  </a:ext>
                </a:extLst>
              </a:tr>
              <a:tr h="1026285">
                <a:tc gridSpan="3">
                  <a:txBody>
                    <a:bodyPr/>
                    <a:lstStyle/>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Adoption of common data standards and definitions for research purposes</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tx1"/>
                          </a:solidFill>
                          <a:effectLst/>
                          <a:latin typeface="Arial" panose="020B0604020202020204" pitchFamily="34" charset="0"/>
                          <a:ea typeface="+mn-ea"/>
                          <a:cs typeface="Arial" panose="020B0604020202020204" pitchFamily="34" charset="0"/>
                        </a:rPr>
                        <a:t>Recommends discrete investment activities for data governance to be undertaken by the data governance analysts and leads </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tx1"/>
                          </a:solidFill>
                          <a:effectLst/>
                          <a:latin typeface="Arial" panose="020B0604020202020204" pitchFamily="34" charset="0"/>
                          <a:ea typeface="+mn-ea"/>
                          <a:cs typeface="Arial" panose="020B0604020202020204" pitchFamily="34" charset="0"/>
                        </a:rPr>
                        <a:t>Recommends Digital Services support for research informatics needs including enterprise-level adoption of specific tools, software and analytics practices to scale impact of data science beyond organization silos—where appropriate.</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noFill/>
                  </a:tcPr>
                </a:tc>
                <a:tc hMerge="1">
                  <a:txBody>
                    <a:bodyPr/>
                    <a:lstStyle/>
                    <a:p>
                      <a:endParaRPr lang="en-US"/>
                    </a:p>
                  </a:txBody>
                  <a:tcPr/>
                </a:tc>
                <a:tc hMerge="1">
                  <a:txBody>
                    <a:bodyPr/>
                    <a:lstStyle/>
                    <a:p>
                      <a:pPr marL="0" indent="0" algn="l" defTabSz="914400" rtl="0" eaLnBrk="1" fontAlgn="ctr" latinLnBrk="0" hangingPunct="1">
                        <a:buFont typeface="Arial" panose="020B0604020202020204" pitchFamily="34" charset="0"/>
                        <a:buNone/>
                      </a:pPr>
                      <a:endParaRPr lang="en-US" sz="1200" b="0" i="0" u="none" strike="noStrike" kern="1200">
                        <a:solidFill>
                          <a:srgbClr val="000000"/>
                        </a:solidFill>
                        <a:effectLst/>
                        <a:latin typeface="Arial" panose="020B0604020202020204" pitchFamily="34" charset="0"/>
                        <a:ea typeface="+mn-ea"/>
                        <a:cs typeface="+mn-cs"/>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marL="171450" indent="-171450" algn="l" defTabSz="914400" rtl="0" eaLnBrk="1" fontAlgn="ctr" latinLnBrk="0" hangingPunct="1">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Best digital practices by research area and update</a:t>
                      </a:r>
                      <a:r>
                        <a:rPr lang="en-US" sz="1200" b="0" i="0" u="none" strike="noStrike" kern="1200" baseline="0" dirty="0">
                          <a:solidFill>
                            <a:srgbClr val="000000"/>
                          </a:solidFill>
                          <a:effectLst/>
                          <a:latin typeface="Arial" panose="020B0604020202020204" pitchFamily="34" charset="0"/>
                          <a:ea typeface="+mn-ea"/>
                          <a:cs typeface="Arial" panose="020B0604020202020204" pitchFamily="34" charset="0"/>
                        </a:rPr>
                        <a:t> on research informatics processes and roadmaps</a:t>
                      </a: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a:t>
                      </a:r>
                    </a:p>
                    <a:p>
                      <a:pPr marL="171450" indent="-171450" algn="l" defTabSz="914400" rtl="0" eaLnBrk="1" fontAlgn="ctr" latinLnBrk="0" hangingPunct="1">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Digital</a:t>
                      </a:r>
                      <a:r>
                        <a:rPr lang="en-US" sz="1200" b="0" i="0" u="none" strike="noStrike" kern="1200" baseline="0" dirty="0">
                          <a:solidFill>
                            <a:srgbClr val="000000"/>
                          </a:solidFill>
                          <a:effectLst/>
                          <a:latin typeface="Arial" panose="020B0604020202020204" pitchFamily="34" charset="0"/>
                          <a:ea typeface="+mn-ea"/>
                          <a:cs typeface="Arial" panose="020B0604020202020204" pitchFamily="34" charset="0"/>
                        </a:rPr>
                        <a:t> Services</a:t>
                      </a: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 updates re: strategic and major initiatives, roadmap, and priorities</a:t>
                      </a:r>
                    </a:p>
                    <a:p>
                      <a:pPr marL="171450" indent="-171450" algn="l" defTabSz="914400" rtl="0" eaLnBrk="1" fontAlgn="ctr" latinLnBrk="0" hangingPunct="1">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Escalations, risk / issues and decisions</a:t>
                      </a:r>
                    </a:p>
                    <a:p>
                      <a:pPr marL="171450" indent="-171450" algn="l" defTabSz="914400" rtl="0" eaLnBrk="1" fontAlgn="ctr" latinLnBrk="0" hangingPunct="1">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New initiatives</a:t>
                      </a:r>
                    </a:p>
                    <a:p>
                      <a:pPr marL="171450" indent="-171450" algn="l" defTabSz="914400" rtl="0" eaLnBrk="1" fontAlgn="ctr" latinLnBrk="0" hangingPunct="1">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ea typeface="+mn-ea"/>
                          <a:cs typeface="Arial" panose="020B0604020202020204" pitchFamily="34" charset="0"/>
                        </a:rPr>
                        <a:t>Communications</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noFill/>
                  </a:tcPr>
                </a:tc>
                <a:tc hMerge="1">
                  <a:txBody>
                    <a:bodyPr/>
                    <a:lstStyle/>
                    <a:p>
                      <a:pPr marL="169863" indent="-169863" algn="l" defTabSz="914400" rtl="0" eaLnBrk="1" fontAlgn="ctr" latinLnBrk="0" hangingPunct="1">
                        <a:buFont typeface="Arial" panose="020B0604020202020204" pitchFamily="34" charset="0"/>
                        <a:buChar char="•"/>
                      </a:pPr>
                      <a:endParaRPr lang="en-US" sz="1200" b="0" i="0" u="none" strike="noStrike" kern="1200">
                        <a:solidFill>
                          <a:srgbClr val="000000"/>
                        </a:solidFill>
                        <a:effectLst/>
                        <a:latin typeface="Arial" panose="020B0604020202020204" pitchFamily="34" charset="0"/>
                        <a:ea typeface="+mn-ea"/>
                        <a:cs typeface="+mn-cs"/>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5755275"/>
                  </a:ext>
                </a:extLst>
              </a:tr>
              <a:tr h="1093673">
                <a:tc>
                  <a:txBody>
                    <a:bodyPr/>
                    <a:lstStyle/>
                    <a:p>
                      <a:pPr marL="91440" algn="l" fontAlgn="t"/>
                      <a:r>
                        <a:rPr lang="en-US" sz="1200" b="1" i="0" u="none" strike="noStrike" dirty="0">
                          <a:solidFill>
                            <a:schemeClr val="tx1"/>
                          </a:solidFill>
                          <a:effectLst/>
                          <a:latin typeface="Arial" panose="020B0604020202020204" pitchFamily="34" charset="0"/>
                          <a:cs typeface="Arial" panose="020B0604020202020204" pitchFamily="34" charset="0"/>
                        </a:rPr>
                        <a:t>Inputs</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lumMod val="20000"/>
                        <a:lumOff val="80000"/>
                      </a:schemeClr>
                    </a:solidFill>
                  </a:tcPr>
                </a:tc>
                <a:tc gridSpan="2">
                  <a:txBody>
                    <a:bodyPr/>
                    <a:lstStyle/>
                    <a:p>
                      <a:pPr marL="26289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dirty="0">
                          <a:solidFill>
                            <a:schemeClr val="tx1"/>
                          </a:solidFill>
                          <a:effectLst/>
                          <a:latin typeface="Arial" panose="020B0604020202020204" pitchFamily="34" charset="0"/>
                          <a:cs typeface="Arial" panose="020B0604020202020204" pitchFamily="34" charset="0"/>
                        </a:rPr>
                        <a:t>Enterprise architecture vision and strategy</a:t>
                      </a:r>
                    </a:p>
                    <a:p>
                      <a:pPr marL="262890" indent="-171450" algn="l" fontAlgn="t">
                        <a:buFont typeface="Arial" panose="020B0604020202020204" pitchFamily="34" charset="0"/>
                        <a:buChar char="•"/>
                      </a:pPr>
                      <a:r>
                        <a:rPr lang="en-US" sz="1200" b="0" i="0" u="none" strike="noStrike" dirty="0">
                          <a:solidFill>
                            <a:schemeClr val="tx1"/>
                          </a:solidFill>
                          <a:effectLst/>
                          <a:latin typeface="Arial" panose="020B0604020202020204" pitchFamily="34" charset="0"/>
                          <a:cs typeface="Arial" panose="020B0604020202020204" pitchFamily="34" charset="0"/>
                        </a:rPr>
                        <a:t>Current budget and resource allocation</a:t>
                      </a:r>
                    </a:p>
                    <a:p>
                      <a:pPr marL="26289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dirty="0">
                          <a:solidFill>
                            <a:schemeClr val="tx1"/>
                          </a:solidFill>
                          <a:effectLst/>
                          <a:latin typeface="Arial" panose="020B0604020202020204" pitchFamily="34" charset="0"/>
                          <a:cs typeface="Arial" panose="020B0604020202020204" pitchFamily="34" charset="0"/>
                        </a:rPr>
                        <a:t>Business cases</a:t>
                      </a:r>
                    </a:p>
                    <a:p>
                      <a:pPr marL="26289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dirty="0">
                          <a:solidFill>
                            <a:schemeClr val="tx1"/>
                          </a:solidFill>
                          <a:effectLst/>
                          <a:latin typeface="Arial" panose="020B0604020202020204" pitchFamily="34" charset="0"/>
                          <a:cs typeface="Arial" panose="020B0604020202020204" pitchFamily="34" charset="0"/>
                        </a:rPr>
                        <a:t>Detailed escalation requests</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bg1"/>
                    </a:solidFill>
                  </a:tcPr>
                </a:tc>
                <a:tc hMerge="1">
                  <a:txBody>
                    <a:bodyPr/>
                    <a:lstStyle/>
                    <a:p>
                      <a:pPr marL="166688" indent="-166688" algn="l" defTabSz="914400" rtl="0" eaLnBrk="1" fontAlgn="ctr" latinLnBrk="0" hangingPunct="1">
                        <a:buFont typeface="Arial" panose="020B0604020202020204" pitchFamily="34" charset="0"/>
                        <a:buChar char="•"/>
                      </a:pPr>
                      <a:endParaRPr lang="en-US" sz="1200" b="0" i="0" u="none" strike="noStrike" kern="1200">
                        <a:solidFill>
                          <a:srgbClr val="000000"/>
                        </a:solidFill>
                        <a:effectLst/>
                        <a:latin typeface="Arial" panose="020B0604020202020204" pitchFamily="34" charset="0"/>
                        <a:ea typeface="+mn-ea"/>
                        <a:cs typeface="Arial" panose="020B0604020202020204" pitchFamily="34" charset="0"/>
                      </a:endParaRP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tcPr>
                </a:tc>
                <a:tc>
                  <a:txBody>
                    <a:bodyPr/>
                    <a:lstStyle/>
                    <a:p>
                      <a:pPr marL="57150" indent="0"/>
                      <a:r>
                        <a:rPr lang="en-US" sz="1200" b="1" dirty="0">
                          <a:solidFill>
                            <a:schemeClr val="tx1"/>
                          </a:solidFill>
                          <a:latin typeface="Arial" panose="020B0604020202020204" pitchFamily="34" charset="0"/>
                          <a:cs typeface="Arial" panose="020B0604020202020204" pitchFamily="34" charset="0"/>
                        </a:rPr>
                        <a:t>Outputs</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171450" indent="-171450">
                        <a:buFont typeface="Arial" panose="020B0604020202020204" pitchFamily="34" charset="0"/>
                        <a:buChar char="•"/>
                      </a:pPr>
                      <a:r>
                        <a:rPr lang="en-US" sz="1200" dirty="0">
                          <a:solidFill>
                            <a:schemeClr val="tx1"/>
                          </a:solidFill>
                          <a:latin typeface="Arial" panose="020B0604020202020204" pitchFamily="34" charset="0"/>
                          <a:cs typeface="Arial" panose="020B0604020202020204" pitchFamily="34" charset="0"/>
                        </a:rPr>
                        <a:t>Defined data science initiatives and roadmap</a:t>
                      </a:r>
                    </a:p>
                    <a:p>
                      <a:pPr marL="171450" indent="-171450">
                        <a:buFont typeface="Arial" panose="020B0604020202020204" pitchFamily="34" charset="0"/>
                        <a:buChar char="•"/>
                      </a:pPr>
                      <a:r>
                        <a:rPr lang="en-US" sz="1200" dirty="0">
                          <a:solidFill>
                            <a:schemeClr val="tx1"/>
                          </a:solidFill>
                          <a:latin typeface="Arial" panose="020B0604020202020204" pitchFamily="34" charset="0"/>
                          <a:cs typeface="Arial" panose="020B0604020202020204" pitchFamily="34" charset="0"/>
                        </a:rPr>
                        <a:t>Consistent usage of data standards</a:t>
                      </a:r>
                    </a:p>
                    <a:p>
                      <a:pPr marL="171450" indent="-171450">
                        <a:buFont typeface="Arial" panose="020B0604020202020204" pitchFamily="34" charset="0"/>
                        <a:buChar char="•"/>
                      </a:pPr>
                      <a:r>
                        <a:rPr lang="en-US" sz="1200" dirty="0">
                          <a:solidFill>
                            <a:schemeClr val="tx1"/>
                          </a:solidFill>
                          <a:latin typeface="Arial" panose="020B0604020202020204" pitchFamily="34" charset="0"/>
                          <a:cs typeface="Arial" panose="020B0604020202020204" pitchFamily="34" charset="0"/>
                        </a:rPr>
                        <a:t>Implementation of specific data governance and quality tools</a:t>
                      </a:r>
                    </a:p>
                    <a:p>
                      <a:pPr marL="171450" indent="-171450">
                        <a:buFont typeface="Arial" panose="020B0604020202020204" pitchFamily="34" charset="0"/>
                        <a:buChar char="•"/>
                      </a:pPr>
                      <a:r>
                        <a:rPr lang="en-US" sz="1200" dirty="0">
                          <a:solidFill>
                            <a:schemeClr val="tx1"/>
                          </a:solidFill>
                          <a:latin typeface="Arial" panose="020B0604020202020204" pitchFamily="34" charset="0"/>
                          <a:cs typeface="Arial" panose="020B0604020202020204" pitchFamily="34" charset="0"/>
                        </a:rPr>
                        <a:t>Outcome of escalations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tx1"/>
                          </a:solidFill>
                          <a:latin typeface="Arial" panose="020B0604020202020204" pitchFamily="34" charset="0"/>
                          <a:cs typeface="Arial" panose="020B0604020202020204" pitchFamily="34" charset="0"/>
                        </a:rPr>
                        <a:t>Communications cascade (e.g., successes and decisions)</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tcPr>
                </a:tc>
                <a:extLst>
                  <a:ext uri="{0D108BD9-81ED-4DB2-BD59-A6C34878D82A}">
                    <a16:rowId xmlns:a16="http://schemas.microsoft.com/office/drawing/2014/main" val="4090242385"/>
                  </a:ext>
                </a:extLst>
              </a:tr>
              <a:tr h="420643">
                <a:tc>
                  <a:txBody>
                    <a:bodyPr/>
                    <a:lstStyle/>
                    <a:p>
                      <a:pPr marL="91440" algn="l" fontAlgn="t"/>
                      <a:r>
                        <a:rPr lang="en-US" sz="1200" b="1" i="0" u="none" strike="noStrike">
                          <a:solidFill>
                            <a:schemeClr val="tx1"/>
                          </a:solidFill>
                          <a:effectLst/>
                          <a:latin typeface="Arial" panose="020B0604020202020204" pitchFamily="34" charset="0"/>
                          <a:cs typeface="Arial" panose="020B0604020202020204" pitchFamily="34" charset="0"/>
                        </a:rPr>
                        <a:t>Escalation Point For</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lumMod val="20000"/>
                        <a:lumOff val="80000"/>
                      </a:schemeClr>
                    </a:solidFill>
                  </a:tcPr>
                </a:tc>
                <a:tc gridSpan="2">
                  <a:txBody>
                    <a:bodyPr/>
                    <a:lstStyle/>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tx1"/>
                          </a:solidFill>
                          <a:effectLst/>
                          <a:latin typeface="Arial" panose="020B0604020202020204" pitchFamily="34" charset="0"/>
                          <a:ea typeface="+mn-ea"/>
                          <a:cs typeface="Arial" panose="020B0604020202020204" pitchFamily="34" charset="0"/>
                        </a:rPr>
                        <a:t>Data Science Champions in</a:t>
                      </a:r>
                      <a:r>
                        <a:rPr lang="en-US" sz="1200" b="0" i="0" u="none" strike="noStrike" kern="1200" baseline="0" dirty="0">
                          <a:solidFill>
                            <a:schemeClr val="tx1"/>
                          </a:solidFill>
                          <a:effectLst/>
                          <a:latin typeface="Arial" panose="020B0604020202020204" pitchFamily="34" charset="0"/>
                          <a:ea typeface="+mn-ea"/>
                          <a:cs typeface="Arial" panose="020B0604020202020204" pitchFamily="34" charset="0"/>
                        </a:rPr>
                        <a:t> research</a:t>
                      </a:r>
                      <a:endParaRPr lang="en-US" sz="1200" b="0" i="0" u="none" strike="noStrike" kern="1200" dirty="0">
                        <a:solidFill>
                          <a:schemeClr val="tx1"/>
                        </a:solidFill>
                        <a:effectLst/>
                        <a:latin typeface="Arial" panose="020B0604020202020204" pitchFamily="34" charset="0"/>
                        <a:ea typeface="+mn-ea"/>
                        <a:cs typeface="Arial" panose="020B0604020202020204" pitchFamily="34" charset="0"/>
                      </a:endParaRP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bg1"/>
                    </a:solidFill>
                  </a:tcPr>
                </a:tc>
                <a:tc hMerge="1">
                  <a:txBody>
                    <a:bodyPr/>
                    <a:lstStyle/>
                    <a:p>
                      <a:pPr marL="0" marR="0" lvl="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lang="en-US" sz="1200" b="0" i="0" u="none" strike="noStrike" kern="1200">
                        <a:solidFill>
                          <a:schemeClr val="tx1"/>
                        </a:solidFill>
                        <a:effectLst/>
                        <a:latin typeface="Arial" panose="020B0604020202020204" pitchFamily="34" charset="0"/>
                        <a:ea typeface="+mn-ea"/>
                        <a:cs typeface="Arial" panose="020B0604020202020204" pitchFamily="34" charset="0"/>
                      </a:endParaRPr>
                    </a:p>
                    <a:p>
                      <a:pPr marL="0" marR="0" lvl="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lang="en-US" sz="1200" b="0" i="0" u="none" strike="noStrike" kern="1200">
                        <a:solidFill>
                          <a:schemeClr val="tx1"/>
                        </a:solidFill>
                        <a:effectLst/>
                        <a:latin typeface="Arial" panose="020B0604020202020204" pitchFamily="34" charset="0"/>
                        <a:ea typeface="+mn-ea"/>
                        <a:cs typeface="Arial" panose="020B0604020202020204" pitchFamily="34" charset="0"/>
                      </a:endParaRPr>
                    </a:p>
                    <a:p>
                      <a:pPr marL="0" marR="0" lvl="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lang="en-US" sz="1200" b="0" i="0" u="none" strike="noStrike" kern="1200">
                        <a:solidFill>
                          <a:schemeClr val="tx1"/>
                        </a:solidFill>
                        <a:effectLst/>
                        <a:latin typeface="Arial" panose="020B0604020202020204" pitchFamily="34" charset="0"/>
                        <a:ea typeface="+mn-ea"/>
                        <a:cs typeface="Arial" panose="020B0604020202020204" pitchFamily="34" charset="0"/>
                      </a:endParaRP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noFill/>
                  </a:tcPr>
                </a:tc>
                <a:tc>
                  <a:txBody>
                    <a:bodyPr/>
                    <a:lstStyle/>
                    <a:p>
                      <a:r>
                        <a:rPr lang="en-US" sz="1200" b="1" i="0" u="none" strike="noStrike" kern="1200" dirty="0">
                          <a:solidFill>
                            <a:schemeClr val="tx1"/>
                          </a:solidFill>
                          <a:effectLst/>
                          <a:latin typeface="Arial" panose="020B0604020202020204" pitchFamily="34" charset="0"/>
                          <a:ea typeface="+mn-ea"/>
                          <a:cs typeface="Arial" panose="020B0604020202020204" pitchFamily="34" charset="0"/>
                        </a:rPr>
                        <a:t>Escalation To</a:t>
                      </a:r>
                      <a:endParaRPr lang="en-US" sz="1200" dirty="0">
                        <a:solidFill>
                          <a:schemeClr val="tx1"/>
                        </a:solidFill>
                        <a:latin typeface="Arial" panose="020B0604020202020204" pitchFamily="34" charset="0"/>
                        <a:cs typeface="Arial" panose="020B0604020202020204" pitchFamily="34" charset="0"/>
                      </a:endParaRP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accent1">
                        <a:lumMod val="20000"/>
                        <a:lumOff val="80000"/>
                      </a:schemeClr>
                    </a:solidFill>
                  </a:tcPr>
                </a:tc>
                <a:tc>
                  <a:txBody>
                    <a:bodyPr/>
                    <a:lstStyle/>
                    <a:p>
                      <a:pPr marL="171450" indent="-171450">
                        <a:buFont typeface="Arial" panose="020B0604020202020204" pitchFamily="34" charset="0"/>
                        <a:buChar char="•"/>
                      </a:pPr>
                      <a:r>
                        <a:rPr lang="en-US" sz="1200" dirty="0">
                          <a:solidFill>
                            <a:schemeClr val="tx1"/>
                          </a:solidFill>
                          <a:latin typeface="Arial" panose="020B0604020202020204" pitchFamily="34" charset="0"/>
                          <a:cs typeface="Arial" panose="020B0604020202020204" pitchFamily="34" charset="0"/>
                        </a:rPr>
                        <a:t>Research Data Governance Officer</a:t>
                      </a:r>
                    </a:p>
                    <a:p>
                      <a:pPr marL="171450" indent="-171450">
                        <a:buFont typeface="Arial" panose="020B0604020202020204" pitchFamily="34" charset="0"/>
                        <a:buChar char="•"/>
                      </a:pPr>
                      <a:r>
                        <a:rPr lang="en-US" sz="1200" dirty="0">
                          <a:solidFill>
                            <a:schemeClr val="tx1"/>
                          </a:solidFill>
                          <a:latin typeface="Arial" panose="020B0604020202020204" pitchFamily="34" charset="0"/>
                          <a:cs typeface="Arial" panose="020B0604020202020204" pitchFamily="34" charset="0"/>
                        </a:rPr>
                        <a:t>Digital</a:t>
                      </a:r>
                      <a:r>
                        <a:rPr lang="en-US" sz="1200" baseline="0" dirty="0">
                          <a:solidFill>
                            <a:schemeClr val="tx1"/>
                          </a:solidFill>
                          <a:latin typeface="Arial" panose="020B0604020202020204" pitchFamily="34" charset="0"/>
                          <a:cs typeface="Arial" panose="020B0604020202020204" pitchFamily="34" charset="0"/>
                        </a:rPr>
                        <a:t> Innovation Officer (Research)</a:t>
                      </a:r>
                      <a:endParaRPr lang="en-US" sz="1200" dirty="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200" dirty="0">
                          <a:solidFill>
                            <a:schemeClr val="tx1"/>
                          </a:solidFill>
                          <a:latin typeface="Arial" panose="020B0604020202020204" pitchFamily="34" charset="0"/>
                          <a:cs typeface="Arial" panose="020B0604020202020204" pitchFamily="34" charset="0"/>
                        </a:rPr>
                        <a:t>Executive Sponsor</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tcPr>
                </a:tc>
                <a:extLst>
                  <a:ext uri="{0D108BD9-81ED-4DB2-BD59-A6C34878D82A}">
                    <a16:rowId xmlns:a16="http://schemas.microsoft.com/office/drawing/2014/main" val="2324999448"/>
                  </a:ext>
                </a:extLst>
              </a:tr>
              <a:tr h="420643">
                <a:tc>
                  <a:txBody>
                    <a:bodyPr/>
                    <a:lstStyle/>
                    <a:p>
                      <a:pPr marL="91440" algn="l" fontAlgn="t"/>
                      <a:r>
                        <a:rPr lang="en-US" sz="1200" b="1" i="0" u="none" strike="noStrike" dirty="0">
                          <a:solidFill>
                            <a:schemeClr val="tx1"/>
                          </a:solidFill>
                          <a:effectLst/>
                          <a:latin typeface="Arial" panose="020B0604020202020204" pitchFamily="34" charset="0"/>
                          <a:cs typeface="Arial" panose="020B0604020202020204" pitchFamily="34" charset="0"/>
                        </a:rPr>
                        <a:t>Meeting Frequency &amp; Duration </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lumMod val="20000"/>
                        <a:lumOff val="80000"/>
                      </a:schemeClr>
                    </a:solidFill>
                  </a:tcPr>
                </a:tc>
                <a:tc gridSpan="4">
                  <a:txBody>
                    <a:bodyPr/>
                    <a:lstStyle/>
                    <a:p>
                      <a:pPr marL="166688" indent="-166688" algn="l" defTabSz="914400" rtl="0" eaLnBrk="1" fontAlgn="ctr" latinLnBrk="0" hangingPunct="1">
                        <a:buFont typeface="Arial" panose="020B0604020202020204" pitchFamily="34" charset="0"/>
                        <a:buChar char="•"/>
                      </a:pPr>
                      <a:r>
                        <a:rPr lang="en-US" sz="1200" b="0" i="0" u="none" strike="noStrike" kern="1200" dirty="0">
                          <a:solidFill>
                            <a:schemeClr val="tx1"/>
                          </a:solidFill>
                          <a:effectLst/>
                          <a:latin typeface="Arial" panose="020B0604020202020204" pitchFamily="34" charset="0"/>
                          <a:ea typeface="+mn-ea"/>
                          <a:cs typeface="Arial" panose="020B0604020202020204" pitchFamily="34" charset="0"/>
                        </a:rPr>
                        <a:t>Monthly, 90 min</a:t>
                      </a:r>
                      <a:endParaRPr lang="en-US" sz="1200" b="1" i="0" u="none" strike="noStrike" dirty="0">
                        <a:solidFill>
                          <a:schemeClr val="tx1"/>
                        </a:solidFill>
                        <a:effectLst/>
                        <a:latin typeface="Arial" panose="020B0604020202020204" pitchFamily="34" charset="0"/>
                        <a:cs typeface="Arial" panose="020B0604020202020204" pitchFamily="34" charset="0"/>
                      </a:endParaRP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bg1"/>
                    </a:solidFill>
                  </a:tcPr>
                </a:tc>
                <a:tc hMerge="1">
                  <a:txBody>
                    <a:bodyPr/>
                    <a:lstStyle/>
                    <a:p>
                      <a:pPr marL="166688" indent="-166688" algn="l" defTabSz="914400" rtl="0" eaLnBrk="1" fontAlgn="ctr" latinLnBrk="0" hangingPunct="1">
                        <a:buFont typeface="Arial" panose="020B0604020202020204" pitchFamily="34" charset="0"/>
                        <a:buChar char="•"/>
                      </a:pPr>
                      <a:r>
                        <a:rPr lang="en-US" sz="1200" b="0" i="0" u="none" strike="noStrike" kern="1200">
                          <a:solidFill>
                            <a:srgbClr val="000000"/>
                          </a:solidFill>
                          <a:effectLst/>
                          <a:latin typeface="Arial" panose="020B0604020202020204" pitchFamily="34" charset="0"/>
                          <a:ea typeface="+mn-ea"/>
                          <a:cs typeface="Arial" panose="020B0604020202020204" pitchFamily="34" charset="0"/>
                        </a:rPr>
                        <a:t>Stabilization | Bi-Weekly, 60 mins</a:t>
                      </a:r>
                    </a:p>
                    <a:p>
                      <a:pPr marL="166688" indent="-166688" algn="l" defTabSz="914400" rtl="0" eaLnBrk="1" fontAlgn="ctr" latinLnBrk="0" hangingPunct="1">
                        <a:buFont typeface="Arial" panose="020B0604020202020204" pitchFamily="34" charset="0"/>
                        <a:buChar char="•"/>
                      </a:pPr>
                      <a:r>
                        <a:rPr lang="en-US" sz="1200" b="0" i="0" u="none" strike="noStrike" kern="1200">
                          <a:solidFill>
                            <a:srgbClr val="000000"/>
                          </a:solidFill>
                          <a:effectLst/>
                          <a:latin typeface="Arial" panose="020B0604020202020204" pitchFamily="34" charset="0"/>
                          <a:ea typeface="+mn-ea"/>
                          <a:cs typeface="Arial" panose="020B0604020202020204" pitchFamily="34" charset="0"/>
                        </a:rPr>
                        <a:t>Run | Monthly, 90 mins</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bg1"/>
                    </a:solidFill>
                  </a:tcPr>
                </a:tc>
                <a:tc hMerge="1">
                  <a:txBody>
                    <a:bodyPr/>
                    <a:lstStyle/>
                    <a:p>
                      <a:endParaRPr lang="en-US"/>
                    </a:p>
                  </a:txBody>
                  <a:tcPr>
                    <a:lnL w="6350" cap="flat" cmpd="sng" algn="ctr">
                      <a:solidFill>
                        <a:srgbClr val="000000"/>
                      </a:solidFill>
                      <a:prstDash val="solid"/>
                      <a:round/>
                      <a:headEnd type="none" w="med" len="med"/>
                      <a:tailEnd type="none" w="med" len="med"/>
                    </a:lnL>
                  </a:tcPr>
                </a:tc>
                <a:tc hMerge="1">
                  <a:txBody>
                    <a:bodyPr/>
                    <a:lstStyle/>
                    <a:p>
                      <a:endParaRPr 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6"/>
                  </a:ext>
                </a:extLst>
              </a:tr>
              <a:tr h="261286">
                <a:tc>
                  <a:txBody>
                    <a:bodyPr/>
                    <a:lstStyle/>
                    <a:p>
                      <a:pPr marL="91440" algn="l" fontAlgn="t"/>
                      <a:r>
                        <a:rPr lang="en-US" sz="1200" b="1" i="0" u="none" strike="noStrike" dirty="0">
                          <a:solidFill>
                            <a:schemeClr val="tx1"/>
                          </a:solidFill>
                          <a:effectLst/>
                          <a:latin typeface="Arial" panose="020B0604020202020204" pitchFamily="34" charset="0"/>
                          <a:cs typeface="Arial" panose="020B0604020202020204" pitchFamily="34" charset="0"/>
                        </a:rPr>
                        <a:t>Measures of Success</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accent1">
                        <a:lumMod val="60000"/>
                        <a:lumOff val="40000"/>
                      </a:schemeClr>
                    </a:solidFill>
                  </a:tcPr>
                </a:tc>
                <a:tc gridSpan="4">
                  <a:txBody>
                    <a:bodyPr/>
                    <a:lstStyle/>
                    <a:p>
                      <a:pPr marL="91440" algn="l" fontAlgn="t"/>
                      <a:r>
                        <a:rPr lang="en-US" sz="1200" b="0" i="0" u="none" strike="noStrike" dirty="0">
                          <a:solidFill>
                            <a:schemeClr val="tx1"/>
                          </a:solidFill>
                          <a:effectLst/>
                          <a:latin typeface="Arial" panose="020B0604020202020204" pitchFamily="34" charset="0"/>
                          <a:cs typeface="Arial" panose="020B0604020202020204" pitchFamily="34" charset="0"/>
                        </a:rPr>
                        <a:t>e.g., 2021 Data Quality Metrics, Investment and Scaling KPIs, Organizational Ecosystem Impact</a:t>
                      </a: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bg1"/>
                    </a:solidFill>
                  </a:tcPr>
                </a:tc>
                <a:tc hMerge="1">
                  <a:txBody>
                    <a:bodyPr/>
                    <a:lstStyle/>
                    <a:p>
                      <a:pPr marL="166688" marR="0" lvl="0" indent="-166688"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lang="en-US" sz="1200" b="0" i="0" u="none" strike="noStrike" kern="1200">
                        <a:solidFill>
                          <a:srgbClr val="000000"/>
                        </a:solidFill>
                        <a:effectLst/>
                        <a:latin typeface="Arial" panose="020B0604020202020204" pitchFamily="34" charset="0"/>
                        <a:ea typeface="+mn-ea"/>
                        <a:cs typeface="Arial" panose="020B0604020202020204" pitchFamily="34" charset="0"/>
                      </a:endParaRPr>
                    </a:p>
                  </a:txBody>
                  <a:tcPr anchor="ctr">
                    <a:lnL w="6350" cap="flat" cmpd="sng" algn="ctr">
                      <a:solidFill>
                        <a:schemeClr val="tx1">
                          <a:lumMod val="60000"/>
                          <a:lumOff val="40000"/>
                        </a:schemeClr>
                      </a:solidFill>
                      <a:prstDash val="solid"/>
                      <a:round/>
                      <a:headEnd type="none" w="med" len="med"/>
                      <a:tailEnd type="none" w="med" len="med"/>
                    </a:lnL>
                    <a:lnR w="6350" cap="flat" cmpd="sng" algn="ctr">
                      <a:solidFill>
                        <a:schemeClr val="tx1">
                          <a:lumMod val="60000"/>
                          <a:lumOff val="40000"/>
                        </a:schemeClr>
                      </a:solidFill>
                      <a:prstDash val="solid"/>
                      <a:round/>
                      <a:headEnd type="none" w="med" len="med"/>
                      <a:tailEnd type="none" w="med" len="med"/>
                    </a:lnR>
                    <a:lnT w="6350" cap="flat" cmpd="sng" algn="ctr">
                      <a:solidFill>
                        <a:schemeClr val="tx1">
                          <a:lumMod val="60000"/>
                          <a:lumOff val="40000"/>
                        </a:schemeClr>
                      </a:solidFill>
                      <a:prstDash val="solid"/>
                      <a:round/>
                      <a:headEnd type="none" w="med" len="med"/>
                      <a:tailEnd type="none" w="med" len="med"/>
                    </a:lnT>
                    <a:lnB w="6350" cap="flat" cmpd="sng" algn="ctr">
                      <a:solidFill>
                        <a:schemeClr val="tx1">
                          <a:lumMod val="60000"/>
                          <a:lumOff val="40000"/>
                        </a:schemeClr>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77884164"/>
                  </a:ext>
                </a:extLst>
              </a:tr>
            </a:tbl>
          </a:graphicData>
        </a:graphic>
      </p:graphicFrame>
    </p:spTree>
    <p:extLst>
      <p:ext uri="{BB962C8B-B14F-4D97-AF65-F5344CB8AC3E}">
        <p14:creationId xmlns:p14="http://schemas.microsoft.com/office/powerpoint/2010/main" val="11914090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D5D24-8E39-4821-B358-E3FC8B7E5534}"/>
              </a:ext>
            </a:extLst>
          </p:cNvPr>
          <p:cNvSpPr>
            <a:spLocks noGrp="1"/>
          </p:cNvSpPr>
          <p:nvPr>
            <p:ph type="title"/>
          </p:nvPr>
        </p:nvSpPr>
        <p:spPr/>
        <p:txBody>
          <a:bodyPr vert="horz" lIns="0" tIns="0" rIns="0" bIns="0" rtlCol="0" anchor="t">
            <a:noAutofit/>
          </a:bodyPr>
          <a:lstStyle/>
          <a:p>
            <a:r>
              <a:rPr lang="en-US" sz="2200" b="1" dirty="0"/>
              <a:t>Roadmap</a:t>
            </a:r>
          </a:p>
        </p:txBody>
      </p:sp>
      <p:graphicFrame>
        <p:nvGraphicFramePr>
          <p:cNvPr id="4" name="Table 4">
            <a:extLst>
              <a:ext uri="{FF2B5EF4-FFF2-40B4-BE49-F238E27FC236}">
                <a16:creationId xmlns:a16="http://schemas.microsoft.com/office/drawing/2014/main" id="{ED9155DD-E7F3-4CDF-9B51-B24B5F28C23C}"/>
              </a:ext>
            </a:extLst>
          </p:cNvPr>
          <p:cNvGraphicFramePr>
            <a:graphicFrameLocks noGrp="1"/>
          </p:cNvGraphicFramePr>
          <p:nvPr>
            <p:ph sz="quarter" idx="10"/>
            <p:extLst>
              <p:ext uri="{D42A27DB-BD31-4B8C-83A1-F6EECF244321}">
                <p14:modId xmlns:p14="http://schemas.microsoft.com/office/powerpoint/2010/main" val="82334422"/>
              </p:ext>
            </p:extLst>
          </p:nvPr>
        </p:nvGraphicFramePr>
        <p:xfrm>
          <a:off x="381000" y="944706"/>
          <a:ext cx="11430000" cy="4968588"/>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3092338386"/>
                    </a:ext>
                  </a:extLst>
                </a:gridCol>
                <a:gridCol w="850900">
                  <a:extLst>
                    <a:ext uri="{9D8B030D-6E8A-4147-A177-3AD203B41FA5}">
                      <a16:colId xmlns:a16="http://schemas.microsoft.com/office/drawing/2014/main" val="160709975"/>
                    </a:ext>
                  </a:extLst>
                </a:gridCol>
                <a:gridCol w="850900">
                  <a:extLst>
                    <a:ext uri="{9D8B030D-6E8A-4147-A177-3AD203B41FA5}">
                      <a16:colId xmlns:a16="http://schemas.microsoft.com/office/drawing/2014/main" val="3813453232"/>
                    </a:ext>
                  </a:extLst>
                </a:gridCol>
                <a:gridCol w="850900">
                  <a:extLst>
                    <a:ext uri="{9D8B030D-6E8A-4147-A177-3AD203B41FA5}">
                      <a16:colId xmlns:a16="http://schemas.microsoft.com/office/drawing/2014/main" val="1385021843"/>
                    </a:ext>
                  </a:extLst>
                </a:gridCol>
                <a:gridCol w="850900">
                  <a:extLst>
                    <a:ext uri="{9D8B030D-6E8A-4147-A177-3AD203B41FA5}">
                      <a16:colId xmlns:a16="http://schemas.microsoft.com/office/drawing/2014/main" val="112071774"/>
                    </a:ext>
                  </a:extLst>
                </a:gridCol>
                <a:gridCol w="850900">
                  <a:extLst>
                    <a:ext uri="{9D8B030D-6E8A-4147-A177-3AD203B41FA5}">
                      <a16:colId xmlns:a16="http://schemas.microsoft.com/office/drawing/2014/main" val="3193899357"/>
                    </a:ext>
                  </a:extLst>
                </a:gridCol>
                <a:gridCol w="850900">
                  <a:extLst>
                    <a:ext uri="{9D8B030D-6E8A-4147-A177-3AD203B41FA5}">
                      <a16:colId xmlns:a16="http://schemas.microsoft.com/office/drawing/2014/main" val="3081330488"/>
                    </a:ext>
                  </a:extLst>
                </a:gridCol>
                <a:gridCol w="850900">
                  <a:extLst>
                    <a:ext uri="{9D8B030D-6E8A-4147-A177-3AD203B41FA5}">
                      <a16:colId xmlns:a16="http://schemas.microsoft.com/office/drawing/2014/main" val="4073028130"/>
                    </a:ext>
                  </a:extLst>
                </a:gridCol>
                <a:gridCol w="850900">
                  <a:extLst>
                    <a:ext uri="{9D8B030D-6E8A-4147-A177-3AD203B41FA5}">
                      <a16:colId xmlns:a16="http://schemas.microsoft.com/office/drawing/2014/main" val="2454365092"/>
                    </a:ext>
                  </a:extLst>
                </a:gridCol>
                <a:gridCol w="850900">
                  <a:extLst>
                    <a:ext uri="{9D8B030D-6E8A-4147-A177-3AD203B41FA5}">
                      <a16:colId xmlns:a16="http://schemas.microsoft.com/office/drawing/2014/main" val="3104554919"/>
                    </a:ext>
                  </a:extLst>
                </a:gridCol>
                <a:gridCol w="850900">
                  <a:extLst>
                    <a:ext uri="{9D8B030D-6E8A-4147-A177-3AD203B41FA5}">
                      <a16:colId xmlns:a16="http://schemas.microsoft.com/office/drawing/2014/main" val="388152191"/>
                    </a:ext>
                  </a:extLst>
                </a:gridCol>
                <a:gridCol w="850900">
                  <a:extLst>
                    <a:ext uri="{9D8B030D-6E8A-4147-A177-3AD203B41FA5}">
                      <a16:colId xmlns:a16="http://schemas.microsoft.com/office/drawing/2014/main" val="509008780"/>
                    </a:ext>
                  </a:extLst>
                </a:gridCol>
                <a:gridCol w="850900">
                  <a:extLst>
                    <a:ext uri="{9D8B030D-6E8A-4147-A177-3AD203B41FA5}">
                      <a16:colId xmlns:a16="http://schemas.microsoft.com/office/drawing/2014/main" val="3501172725"/>
                    </a:ext>
                  </a:extLst>
                </a:gridCol>
              </a:tblGrid>
              <a:tr h="419100">
                <a:tc>
                  <a:txBody>
                    <a:bodyPr/>
                    <a:lstStyle/>
                    <a:p>
                      <a:endParaRPr lang="en-US"/>
                    </a:p>
                  </a:txBody>
                  <a:tcPr>
                    <a:solidFill>
                      <a:schemeClr val="accent1">
                        <a:lumMod val="60000"/>
                        <a:lumOff val="40000"/>
                      </a:schemeClr>
                    </a:solidFill>
                  </a:tcPr>
                </a:tc>
                <a:tc gridSpan="3">
                  <a:txBody>
                    <a:bodyPr/>
                    <a:lstStyle/>
                    <a:p>
                      <a:r>
                        <a:rPr lang="en-US"/>
                        <a:t>Q1</a:t>
                      </a:r>
                    </a:p>
                  </a:txBody>
                  <a:tcPr>
                    <a:solidFill>
                      <a:schemeClr val="accent1">
                        <a:lumMod val="60000"/>
                        <a:lumOff val="40000"/>
                      </a:schemeClr>
                    </a:solidFill>
                  </a:tcPr>
                </a:tc>
                <a:tc hMerge="1">
                  <a:txBody>
                    <a:bodyPr/>
                    <a:lstStyle/>
                    <a:p>
                      <a:endParaRPr lang="en-US"/>
                    </a:p>
                  </a:txBody>
                  <a:tcPr/>
                </a:tc>
                <a:tc hMerge="1">
                  <a:txBody>
                    <a:bodyPr/>
                    <a:lstStyle/>
                    <a:p>
                      <a:endParaRPr lang="en-US"/>
                    </a:p>
                  </a:txBody>
                  <a:tcPr/>
                </a:tc>
                <a:tc gridSpan="3">
                  <a:txBody>
                    <a:bodyPr/>
                    <a:lstStyle/>
                    <a:p>
                      <a:r>
                        <a:rPr lang="en-US"/>
                        <a:t>Q2</a:t>
                      </a:r>
                    </a:p>
                  </a:txBody>
                  <a:tcPr>
                    <a:solidFill>
                      <a:schemeClr val="accent1">
                        <a:lumMod val="60000"/>
                        <a:lumOff val="40000"/>
                      </a:schemeClr>
                    </a:solidFill>
                  </a:tcPr>
                </a:tc>
                <a:tc hMerge="1">
                  <a:txBody>
                    <a:bodyPr/>
                    <a:lstStyle/>
                    <a:p>
                      <a:endParaRPr lang="en-US"/>
                    </a:p>
                  </a:txBody>
                  <a:tcPr/>
                </a:tc>
                <a:tc hMerge="1">
                  <a:txBody>
                    <a:bodyPr/>
                    <a:lstStyle/>
                    <a:p>
                      <a:endParaRPr lang="en-US"/>
                    </a:p>
                  </a:txBody>
                  <a:tcPr/>
                </a:tc>
                <a:tc gridSpan="3">
                  <a:txBody>
                    <a:bodyPr/>
                    <a:lstStyle/>
                    <a:p>
                      <a:r>
                        <a:rPr lang="en-US"/>
                        <a:t>Q3</a:t>
                      </a:r>
                    </a:p>
                  </a:txBody>
                  <a:tcPr>
                    <a:solidFill>
                      <a:schemeClr val="accent1">
                        <a:lumMod val="60000"/>
                        <a:lumOff val="40000"/>
                      </a:schemeClr>
                    </a:solidFill>
                  </a:tcPr>
                </a:tc>
                <a:tc hMerge="1">
                  <a:txBody>
                    <a:bodyPr/>
                    <a:lstStyle/>
                    <a:p>
                      <a:endParaRPr lang="en-US"/>
                    </a:p>
                  </a:txBody>
                  <a:tcPr/>
                </a:tc>
                <a:tc hMerge="1">
                  <a:txBody>
                    <a:bodyPr/>
                    <a:lstStyle/>
                    <a:p>
                      <a:endParaRPr lang="en-US"/>
                    </a:p>
                  </a:txBody>
                  <a:tcPr/>
                </a:tc>
                <a:tc gridSpan="3">
                  <a:txBody>
                    <a:bodyPr/>
                    <a:lstStyle/>
                    <a:p>
                      <a:r>
                        <a:rPr lang="en-US" dirty="0"/>
                        <a:t>Q4</a:t>
                      </a:r>
                    </a:p>
                  </a:txBody>
                  <a:tcPr>
                    <a:solidFill>
                      <a:schemeClr val="accent1">
                        <a:lumMod val="60000"/>
                        <a:lumOff val="4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96995609"/>
                  </a:ext>
                </a:extLst>
              </a:tr>
              <a:tr h="436418">
                <a:tc>
                  <a:txBody>
                    <a:bodyPr/>
                    <a:lstStyle/>
                    <a:p>
                      <a:endParaRPr lang="en-US"/>
                    </a:p>
                  </a:txBody>
                  <a:tcPr>
                    <a:solidFill>
                      <a:schemeClr val="accent1">
                        <a:lumMod val="20000"/>
                        <a:lumOff val="80000"/>
                      </a:schemeClr>
                    </a:solidFill>
                  </a:tcPr>
                </a:tc>
                <a:tc>
                  <a:txBody>
                    <a:bodyPr/>
                    <a:lstStyle/>
                    <a:p>
                      <a:r>
                        <a:rPr lang="en-US" sz="1400"/>
                        <a:t>Jan</a:t>
                      </a:r>
                    </a:p>
                  </a:txBody>
                  <a:tcPr>
                    <a:solidFill>
                      <a:schemeClr val="accent1">
                        <a:lumMod val="20000"/>
                        <a:lumOff val="80000"/>
                      </a:schemeClr>
                    </a:solidFill>
                  </a:tcPr>
                </a:tc>
                <a:tc>
                  <a:txBody>
                    <a:bodyPr/>
                    <a:lstStyle/>
                    <a:p>
                      <a:r>
                        <a:rPr lang="en-US" sz="1400"/>
                        <a:t>Feb</a:t>
                      </a:r>
                    </a:p>
                  </a:txBody>
                  <a:tcPr>
                    <a:solidFill>
                      <a:schemeClr val="accent1">
                        <a:lumMod val="20000"/>
                        <a:lumOff val="80000"/>
                      </a:schemeClr>
                    </a:solidFill>
                  </a:tcPr>
                </a:tc>
                <a:tc>
                  <a:txBody>
                    <a:bodyPr/>
                    <a:lstStyle/>
                    <a:p>
                      <a:r>
                        <a:rPr lang="en-US" sz="1400"/>
                        <a:t>March</a:t>
                      </a:r>
                    </a:p>
                  </a:txBody>
                  <a:tcPr>
                    <a:solidFill>
                      <a:schemeClr val="accent1">
                        <a:lumMod val="20000"/>
                        <a:lumOff val="80000"/>
                      </a:schemeClr>
                    </a:solidFill>
                  </a:tcPr>
                </a:tc>
                <a:tc>
                  <a:txBody>
                    <a:bodyPr/>
                    <a:lstStyle/>
                    <a:p>
                      <a:r>
                        <a:rPr lang="en-US" sz="1400"/>
                        <a:t>April</a:t>
                      </a:r>
                    </a:p>
                  </a:txBody>
                  <a:tcPr>
                    <a:solidFill>
                      <a:schemeClr val="accent1">
                        <a:lumMod val="20000"/>
                        <a:lumOff val="80000"/>
                      </a:schemeClr>
                    </a:solidFill>
                  </a:tcPr>
                </a:tc>
                <a:tc>
                  <a:txBody>
                    <a:bodyPr/>
                    <a:lstStyle/>
                    <a:p>
                      <a:r>
                        <a:rPr lang="en-US" sz="1400"/>
                        <a:t>May</a:t>
                      </a:r>
                    </a:p>
                  </a:txBody>
                  <a:tcPr>
                    <a:solidFill>
                      <a:schemeClr val="accent1">
                        <a:lumMod val="20000"/>
                        <a:lumOff val="80000"/>
                      </a:schemeClr>
                    </a:solidFill>
                  </a:tcPr>
                </a:tc>
                <a:tc>
                  <a:txBody>
                    <a:bodyPr/>
                    <a:lstStyle/>
                    <a:p>
                      <a:r>
                        <a:rPr lang="en-US" sz="1400"/>
                        <a:t>June</a:t>
                      </a:r>
                    </a:p>
                  </a:txBody>
                  <a:tcPr>
                    <a:solidFill>
                      <a:schemeClr val="accent1">
                        <a:lumMod val="20000"/>
                        <a:lumOff val="80000"/>
                      </a:schemeClr>
                    </a:solidFill>
                  </a:tcPr>
                </a:tc>
                <a:tc>
                  <a:txBody>
                    <a:bodyPr/>
                    <a:lstStyle/>
                    <a:p>
                      <a:r>
                        <a:rPr lang="en-US" sz="1400"/>
                        <a:t>July</a:t>
                      </a:r>
                    </a:p>
                  </a:txBody>
                  <a:tcPr>
                    <a:solidFill>
                      <a:schemeClr val="accent1">
                        <a:lumMod val="20000"/>
                        <a:lumOff val="80000"/>
                      </a:schemeClr>
                    </a:solidFill>
                  </a:tcPr>
                </a:tc>
                <a:tc>
                  <a:txBody>
                    <a:bodyPr/>
                    <a:lstStyle/>
                    <a:p>
                      <a:r>
                        <a:rPr lang="en-US" sz="1400"/>
                        <a:t>Aug</a:t>
                      </a:r>
                    </a:p>
                  </a:txBody>
                  <a:tcPr>
                    <a:solidFill>
                      <a:schemeClr val="accent1">
                        <a:lumMod val="20000"/>
                        <a:lumOff val="80000"/>
                      </a:schemeClr>
                    </a:solidFill>
                  </a:tcPr>
                </a:tc>
                <a:tc>
                  <a:txBody>
                    <a:bodyPr/>
                    <a:lstStyle/>
                    <a:p>
                      <a:r>
                        <a:rPr lang="en-US" sz="1400"/>
                        <a:t>Sept</a:t>
                      </a:r>
                    </a:p>
                  </a:txBody>
                  <a:tcPr>
                    <a:solidFill>
                      <a:schemeClr val="accent1">
                        <a:lumMod val="20000"/>
                        <a:lumOff val="80000"/>
                      </a:schemeClr>
                    </a:solidFill>
                  </a:tcPr>
                </a:tc>
                <a:tc>
                  <a:txBody>
                    <a:bodyPr/>
                    <a:lstStyle/>
                    <a:p>
                      <a:r>
                        <a:rPr lang="en-US" sz="1400"/>
                        <a:t>Oct</a:t>
                      </a:r>
                    </a:p>
                  </a:txBody>
                  <a:tcPr>
                    <a:solidFill>
                      <a:schemeClr val="accent1">
                        <a:lumMod val="20000"/>
                        <a:lumOff val="80000"/>
                      </a:schemeClr>
                    </a:solidFill>
                  </a:tcPr>
                </a:tc>
                <a:tc>
                  <a:txBody>
                    <a:bodyPr/>
                    <a:lstStyle/>
                    <a:p>
                      <a:r>
                        <a:rPr lang="en-US" sz="1400"/>
                        <a:t>Nov</a:t>
                      </a:r>
                    </a:p>
                  </a:txBody>
                  <a:tcPr>
                    <a:solidFill>
                      <a:schemeClr val="accent1">
                        <a:lumMod val="20000"/>
                        <a:lumOff val="80000"/>
                      </a:schemeClr>
                    </a:solidFill>
                  </a:tcPr>
                </a:tc>
                <a:tc>
                  <a:txBody>
                    <a:bodyPr/>
                    <a:lstStyle/>
                    <a:p>
                      <a:r>
                        <a:rPr lang="en-US" sz="1400" dirty="0"/>
                        <a:t>Dec</a:t>
                      </a:r>
                    </a:p>
                  </a:txBody>
                  <a:tcPr>
                    <a:solidFill>
                      <a:schemeClr val="accent1">
                        <a:lumMod val="20000"/>
                        <a:lumOff val="80000"/>
                      </a:schemeClr>
                    </a:solidFill>
                  </a:tcPr>
                </a:tc>
                <a:extLst>
                  <a:ext uri="{0D108BD9-81ED-4DB2-BD59-A6C34878D82A}">
                    <a16:rowId xmlns:a16="http://schemas.microsoft.com/office/drawing/2014/main" val="2111497378"/>
                  </a:ext>
                </a:extLst>
              </a:tr>
              <a:tr h="822614">
                <a:tc>
                  <a:txBody>
                    <a:bodyPr/>
                    <a:lstStyle/>
                    <a:p>
                      <a:r>
                        <a:rPr lang="en-US" sz="1000" dirty="0"/>
                        <a:t>Governance</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346985470"/>
                  </a:ext>
                </a:extLst>
              </a:tr>
              <a:tr h="822614">
                <a:tc>
                  <a:txBody>
                    <a:bodyPr/>
                    <a:lstStyle/>
                    <a:p>
                      <a:r>
                        <a:rPr lang="en-US" sz="1000" dirty="0"/>
                        <a:t>Technology Infrastructure</a:t>
                      </a:r>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extLst>
                  <a:ext uri="{0D108BD9-81ED-4DB2-BD59-A6C34878D82A}">
                    <a16:rowId xmlns:a16="http://schemas.microsoft.com/office/drawing/2014/main" val="290183193"/>
                  </a:ext>
                </a:extLst>
              </a:tr>
              <a:tr h="822614">
                <a:tc>
                  <a:txBody>
                    <a:bodyPr/>
                    <a:lstStyle/>
                    <a:p>
                      <a:r>
                        <a:rPr lang="en-US" sz="1000" dirty="0"/>
                        <a:t>Analytics</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2293112918"/>
                  </a:ext>
                </a:extLst>
              </a:tr>
              <a:tr h="822614">
                <a:tc>
                  <a:txBody>
                    <a:bodyPr/>
                    <a:lstStyle/>
                    <a:p>
                      <a:r>
                        <a:rPr lang="en-US" sz="1000"/>
                        <a:t>Data Management</a:t>
                      </a:r>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extLst>
                  <a:ext uri="{0D108BD9-81ED-4DB2-BD59-A6C34878D82A}">
                    <a16:rowId xmlns:a16="http://schemas.microsoft.com/office/drawing/2014/main" val="1577410889"/>
                  </a:ext>
                </a:extLst>
              </a:tr>
              <a:tr h="822614">
                <a:tc>
                  <a:txBody>
                    <a:bodyPr/>
                    <a:lstStyle/>
                    <a:p>
                      <a:r>
                        <a:rPr lang="en-US" sz="1000" dirty="0"/>
                        <a:t>Digital in Research</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647644244"/>
                  </a:ext>
                </a:extLst>
              </a:tr>
            </a:tbl>
          </a:graphicData>
        </a:graphic>
      </p:graphicFrame>
    </p:spTree>
    <p:extLst>
      <p:ext uri="{BB962C8B-B14F-4D97-AF65-F5344CB8AC3E}">
        <p14:creationId xmlns:p14="http://schemas.microsoft.com/office/powerpoint/2010/main" val="3454593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F8D488B-465D-4E31-B105-C4B8D2651EC6}"/>
              </a:ext>
            </a:extLst>
          </p:cNvPr>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4639"/>
                    </a14:imgEffect>
                  </a14:imgLayer>
                </a14:imgProps>
              </a:ext>
            </a:extLst>
          </a:blip>
          <a:srcRect r="9091" b="14773"/>
          <a:stretch/>
        </p:blipFill>
        <p:spPr>
          <a:xfrm>
            <a:off x="20" y="-1"/>
            <a:ext cx="12191980" cy="6858000"/>
          </a:xfrm>
          <a:prstGeom prst="rect">
            <a:avLst/>
          </a:prstGeom>
        </p:spPr>
      </p:pic>
      <p:sp>
        <p:nvSpPr>
          <p:cNvPr id="10" name="Rectangle 9">
            <a:extLst>
              <a:ext uri="{FF2B5EF4-FFF2-40B4-BE49-F238E27FC236}">
                <a16:creationId xmlns:a16="http://schemas.microsoft.com/office/drawing/2014/main" id="{257363FD-7E77-4145-9483-331A807A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6802" cy="6858000"/>
          </a:xfrm>
          <a:prstGeom prst="rect">
            <a:avLst/>
          </a:prstGeom>
          <a:gradFill flip="none" rotWithShape="1">
            <a:gsLst>
              <a:gs pos="28000">
                <a:schemeClr val="bg2">
                  <a:alpha val="84000"/>
                </a:schemeClr>
              </a:gs>
              <a:gs pos="74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75120FB-276C-D64C-AD55-3F530B7B4C79}"/>
              </a:ext>
            </a:extLst>
          </p:cNvPr>
          <p:cNvSpPr>
            <a:spLocks noGrp="1"/>
          </p:cNvSpPr>
          <p:nvPr>
            <p:ph type="title"/>
          </p:nvPr>
        </p:nvSpPr>
        <p:spPr>
          <a:xfrm>
            <a:off x="838200" y="365125"/>
            <a:ext cx="10515600" cy="1325563"/>
          </a:xfrm>
        </p:spPr>
        <p:txBody>
          <a:bodyPr>
            <a:normAutofit/>
          </a:bodyPr>
          <a:lstStyle/>
          <a:p>
            <a:r>
              <a:rPr lang="en-US" b="1" dirty="0">
                <a:latin typeface="Century Gothic" panose="020B0502020202020204" pitchFamily="34" charset="0"/>
              </a:rPr>
              <a:t>KEY CONCEPTS</a:t>
            </a:r>
            <a:endParaRPr lang="en-ES" b="1" dirty="0"/>
          </a:p>
        </p:txBody>
      </p:sp>
      <p:sp>
        <p:nvSpPr>
          <p:cNvPr id="3" name="Subtitle 2">
            <a:extLst>
              <a:ext uri="{FF2B5EF4-FFF2-40B4-BE49-F238E27FC236}">
                <a16:creationId xmlns:a16="http://schemas.microsoft.com/office/drawing/2014/main" id="{353DAA79-E18D-9040-8006-DC4A5D214B5B}"/>
              </a:ext>
            </a:extLst>
          </p:cNvPr>
          <p:cNvSpPr>
            <a:spLocks noGrp="1"/>
          </p:cNvSpPr>
          <p:nvPr>
            <p:ph idx="1"/>
          </p:nvPr>
        </p:nvSpPr>
        <p:spPr>
          <a:xfrm>
            <a:off x="951978" y="1553227"/>
            <a:ext cx="10401822" cy="4939648"/>
          </a:xfrm>
        </p:spPr>
        <p:txBody>
          <a:bodyPr>
            <a:normAutofit/>
          </a:bodyPr>
          <a:lstStyle/>
          <a:p>
            <a:pPr marL="0" indent="0">
              <a:buNone/>
            </a:pPr>
            <a:r>
              <a:rPr lang="en-US" sz="2000" b="1" dirty="0">
                <a:solidFill>
                  <a:schemeClr val="accent1"/>
                </a:solidFill>
              </a:rPr>
              <a:t>Organizational capability</a:t>
            </a:r>
            <a:br>
              <a:rPr lang="en-US" sz="1500" b="1" dirty="0">
                <a:solidFill>
                  <a:schemeClr val="accent1"/>
                </a:solidFill>
              </a:rPr>
            </a:br>
            <a:r>
              <a:rPr lang="en-US" sz="1500" dirty="0"/>
              <a:t>Something the organization does (or should be able to do) in order to execute its strategy.</a:t>
            </a:r>
          </a:p>
          <a:p>
            <a:pPr marL="0" indent="0">
              <a:buNone/>
            </a:pPr>
            <a:r>
              <a:rPr lang="en-US" sz="2000" b="1" dirty="0">
                <a:solidFill>
                  <a:schemeClr val="accent1"/>
                </a:solidFill>
              </a:rPr>
              <a:t>Digital capability</a:t>
            </a:r>
            <a:br>
              <a:rPr lang="en-US" sz="1500" b="1" dirty="0">
                <a:solidFill>
                  <a:schemeClr val="accent1"/>
                </a:solidFill>
              </a:rPr>
            </a:br>
            <a:r>
              <a:rPr lang="en-US" sz="1500" dirty="0"/>
              <a:t>The ability of an organization to leverage data and digital technologies in support of some aspect of its strategy.</a:t>
            </a:r>
          </a:p>
          <a:p>
            <a:pPr marL="0" indent="0">
              <a:spcBef>
                <a:spcPts val="1100"/>
              </a:spcBef>
              <a:spcAft>
                <a:spcPts val="1100"/>
              </a:spcAft>
              <a:buNone/>
            </a:pPr>
            <a:r>
              <a:rPr lang="en-US" sz="2000" b="1" dirty="0">
                <a:solidFill>
                  <a:schemeClr val="accent1"/>
                </a:solidFill>
                <a:ea typeface="Times New Roman" panose="02020603050405020304" pitchFamily="18" charset="0"/>
                <a:cs typeface="Arial" panose="020B0604020202020204" pitchFamily="34" charset="0"/>
              </a:rPr>
              <a:t>Organizational capability model</a:t>
            </a:r>
            <a:br>
              <a:rPr lang="en-US" sz="1500" b="1" dirty="0">
                <a:solidFill>
                  <a:schemeClr val="accent1"/>
                </a:solidFill>
                <a:ea typeface="Times New Roman" panose="02020603050405020304" pitchFamily="18" charset="0"/>
                <a:cs typeface="Arial" panose="020B0604020202020204" pitchFamily="34" charset="0"/>
              </a:rPr>
            </a:br>
            <a:r>
              <a:rPr lang="en-US" sz="1500" dirty="0">
                <a:ea typeface="Times New Roman" panose="02020603050405020304" pitchFamily="18" charset="0"/>
                <a:cs typeface="Arial" panose="020B0604020202020204" pitchFamily="34" charset="0"/>
              </a:rPr>
              <a:t>A granular model of the organization describing what it does (or should be able to do) to realize its objectives, providing a relatively stable map of the organization even if structures and roles may change. </a:t>
            </a:r>
            <a:endParaRPr lang="en-US" sz="1500" dirty="0">
              <a:ea typeface="Calibri" panose="020F0502020204030204" pitchFamily="34" charset="0"/>
              <a:cs typeface="Arial" panose="020B0604020202020204" pitchFamily="34" charset="0"/>
            </a:endParaRPr>
          </a:p>
          <a:p>
            <a:pPr marL="0" indent="0">
              <a:spcBef>
                <a:spcPts val="1100"/>
              </a:spcBef>
              <a:spcAft>
                <a:spcPts val="1100"/>
              </a:spcAft>
              <a:buNone/>
            </a:pPr>
            <a:r>
              <a:rPr lang="en-US" sz="2000" b="1" dirty="0">
                <a:solidFill>
                  <a:schemeClr val="accent1"/>
                </a:solidFill>
                <a:ea typeface="Times New Roman" panose="02020603050405020304" pitchFamily="18" charset="0"/>
                <a:cs typeface="Arial" panose="020B0604020202020204" pitchFamily="34" charset="0"/>
              </a:rPr>
              <a:t>Digital capability model</a:t>
            </a:r>
            <a:br>
              <a:rPr lang="en-US" sz="1500" b="1" dirty="0">
                <a:solidFill>
                  <a:schemeClr val="accent1"/>
                </a:solidFill>
                <a:ea typeface="Times New Roman" panose="02020603050405020304" pitchFamily="18" charset="0"/>
                <a:cs typeface="Arial" panose="020B0604020202020204" pitchFamily="34" charset="0"/>
              </a:rPr>
            </a:br>
            <a:r>
              <a:rPr lang="en-US" sz="1500" dirty="0">
                <a:ea typeface="Times New Roman" panose="02020603050405020304" pitchFamily="18" charset="0"/>
                <a:cs typeface="Arial" panose="020B0604020202020204" pitchFamily="34" charset="0"/>
              </a:rPr>
              <a:t>A description of the key digital capabilities needed to support or enhance the effectiveness of organizational capabilities and deliver on the organizational strategy.</a:t>
            </a:r>
            <a:endParaRPr lang="en-US" sz="1500" dirty="0">
              <a:ea typeface="Calibri" panose="020F0502020204030204" pitchFamily="34" charset="0"/>
              <a:cs typeface="Arial" panose="020B0604020202020204" pitchFamily="34" charset="0"/>
            </a:endParaRPr>
          </a:p>
          <a:p>
            <a:pPr marL="0" indent="0">
              <a:spcBef>
                <a:spcPts val="1100"/>
              </a:spcBef>
              <a:spcAft>
                <a:spcPts val="1100"/>
              </a:spcAft>
              <a:buNone/>
            </a:pPr>
            <a:r>
              <a:rPr lang="en-US" sz="2000" b="1" dirty="0">
                <a:solidFill>
                  <a:schemeClr val="accent1"/>
                </a:solidFill>
                <a:ea typeface="Times New Roman" panose="02020603050405020304" pitchFamily="18" charset="0"/>
                <a:cs typeface="Arial" panose="020B0604020202020204" pitchFamily="34" charset="0"/>
              </a:rPr>
              <a:t>Digital governance</a:t>
            </a:r>
            <a:r>
              <a:rPr lang="en-US" sz="2000" dirty="0">
                <a:solidFill>
                  <a:schemeClr val="accent1"/>
                </a:solidFill>
                <a:ea typeface="Times New Roman" panose="02020603050405020304" pitchFamily="18" charset="0"/>
                <a:cs typeface="Arial" panose="020B0604020202020204" pitchFamily="34" charset="0"/>
              </a:rPr>
              <a:t> </a:t>
            </a:r>
            <a:br>
              <a:rPr lang="en-US" sz="1500" dirty="0">
                <a:solidFill>
                  <a:schemeClr val="accent1"/>
                </a:solidFill>
                <a:ea typeface="Times New Roman" panose="02020603050405020304" pitchFamily="18" charset="0"/>
                <a:cs typeface="Arial" panose="020B0604020202020204" pitchFamily="34" charset="0"/>
              </a:rPr>
            </a:br>
            <a:r>
              <a:rPr lang="en-US" sz="1500" dirty="0">
                <a:ea typeface="Times New Roman" panose="02020603050405020304" pitchFamily="18" charset="0"/>
                <a:cs typeface="Arial" panose="020B0604020202020204" pitchFamily="34" charset="0"/>
              </a:rPr>
              <a:t>The process and decision-making authorities by which data and digital technologies are chosen, developed, or eliminated by the organization. </a:t>
            </a:r>
          </a:p>
          <a:p>
            <a:pPr marL="0" indent="0">
              <a:spcBef>
                <a:spcPts val="1100"/>
              </a:spcBef>
              <a:spcAft>
                <a:spcPts val="1100"/>
              </a:spcAft>
              <a:buNone/>
            </a:pPr>
            <a:r>
              <a:rPr lang="en-US" sz="2000" b="1" dirty="0">
                <a:solidFill>
                  <a:schemeClr val="accent1"/>
                </a:solidFill>
                <a:ea typeface="Times New Roman" panose="02020603050405020304" pitchFamily="18" charset="0"/>
                <a:cs typeface="Arial" panose="020B0604020202020204" pitchFamily="34" charset="0"/>
              </a:rPr>
              <a:t>Digital strategy</a:t>
            </a:r>
            <a:br>
              <a:rPr lang="en-US" sz="2000" b="1" dirty="0">
                <a:solidFill>
                  <a:schemeClr val="accent1"/>
                </a:solidFill>
                <a:ea typeface="Times New Roman" panose="02020603050405020304" pitchFamily="18" charset="0"/>
                <a:cs typeface="Arial" panose="020B0604020202020204" pitchFamily="34" charset="0"/>
              </a:rPr>
            </a:br>
            <a:r>
              <a:rPr lang="en-US" sz="1500" dirty="0">
                <a:ea typeface="Times New Roman" panose="02020603050405020304" pitchFamily="18" charset="0"/>
                <a:cs typeface="Arial" panose="020B0604020202020204" pitchFamily="34" charset="0"/>
              </a:rPr>
              <a:t>How the organization will use data and digital technologies most effectively to achieve its objectives.</a:t>
            </a:r>
            <a:endParaRPr lang="en-US" sz="1500" dirty="0">
              <a:ea typeface="Calibri" panose="020F0502020204030204" pitchFamily="34" charset="0"/>
              <a:cs typeface="Arial" panose="020B0604020202020204" pitchFamily="34" charset="0"/>
            </a:endParaRPr>
          </a:p>
        </p:txBody>
      </p:sp>
      <p:pic>
        <p:nvPicPr>
          <p:cNvPr id="7" name="Picture 6" descr="A picture containing food, drawing&#10;&#10;Description automatically generated">
            <a:extLst>
              <a:ext uri="{FF2B5EF4-FFF2-40B4-BE49-F238E27FC236}">
                <a16:creationId xmlns:a16="http://schemas.microsoft.com/office/drawing/2014/main" id="{0602A57E-2424-A94F-8DCF-A1F10EE2DFFE}"/>
              </a:ext>
            </a:extLst>
          </p:cNvPr>
          <p:cNvPicPr>
            <a:picLocks noChangeAspect="1"/>
          </p:cNvPicPr>
          <p:nvPr/>
        </p:nvPicPr>
        <p:blipFill>
          <a:blip r:embed="rId4" cstate="email">
            <a:alphaModFix amt="61000"/>
            <a:extLst>
              <a:ext uri="{28A0092B-C50C-407E-A947-70E740481C1C}">
                <a14:useLocalDpi xmlns:a14="http://schemas.microsoft.com/office/drawing/2010/main"/>
              </a:ext>
            </a:extLst>
          </a:blip>
          <a:stretch>
            <a:fillRect/>
          </a:stretch>
        </p:blipFill>
        <p:spPr>
          <a:xfrm>
            <a:off x="10636881" y="245229"/>
            <a:ext cx="974091" cy="463277"/>
          </a:xfrm>
          <a:prstGeom prst="rect">
            <a:avLst/>
          </a:prstGeom>
          <a:noFill/>
          <a:ln>
            <a:noFill/>
          </a:ln>
          <a:effectLst>
            <a:softEdge rad="0"/>
          </a:effectLst>
        </p:spPr>
      </p:pic>
    </p:spTree>
    <p:extLst>
      <p:ext uri="{BB962C8B-B14F-4D97-AF65-F5344CB8AC3E}">
        <p14:creationId xmlns:p14="http://schemas.microsoft.com/office/powerpoint/2010/main" val="2516787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ECAB1E8-8195-4748-BE71-FF806D8689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57F6BDD4-E066-4008-8011-6CC31AEB45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4279383" cy="5495925"/>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3F2DF5C-9EB3-2547-9E98-8B20CD9EFBBC}"/>
              </a:ext>
            </a:extLst>
          </p:cNvPr>
          <p:cNvSpPr>
            <a:spLocks noGrp="1"/>
          </p:cNvSpPr>
          <p:nvPr>
            <p:ph type="title"/>
          </p:nvPr>
        </p:nvSpPr>
        <p:spPr>
          <a:xfrm>
            <a:off x="841247" y="978619"/>
            <a:ext cx="3410712" cy="1106424"/>
          </a:xfrm>
        </p:spPr>
        <p:txBody>
          <a:bodyPr vert="horz" lIns="91440" tIns="45720" rIns="91440" bIns="45720" rtlCol="0" anchor="ctr">
            <a:normAutofit/>
          </a:bodyPr>
          <a:lstStyle/>
          <a:p>
            <a:r>
              <a:rPr lang="en-US" sz="3600" b="1" dirty="0"/>
              <a:t>STRATEGIC ANALYSIS</a:t>
            </a:r>
          </a:p>
        </p:txBody>
      </p:sp>
      <p:sp>
        <p:nvSpPr>
          <p:cNvPr id="23" name="Rectangle 22">
            <a:extLst>
              <a:ext uri="{FF2B5EF4-FFF2-40B4-BE49-F238E27FC236}">
                <a16:creationId xmlns:a16="http://schemas.microsoft.com/office/drawing/2014/main" id="{2711A8FB-68FC-45FC-B01E-38F809E2D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043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5" name="Rectangle 24">
            <a:extLst>
              <a:ext uri="{FF2B5EF4-FFF2-40B4-BE49-F238E27FC236}">
                <a16:creationId xmlns:a16="http://schemas.microsoft.com/office/drawing/2014/main" id="{2A865FE3-5FC9-4049-87CF-30019C46C0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9" y="2121408"/>
            <a:ext cx="3328416"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Content Placeholder 13">
            <a:extLst>
              <a:ext uri="{FF2B5EF4-FFF2-40B4-BE49-F238E27FC236}">
                <a16:creationId xmlns:a16="http://schemas.microsoft.com/office/drawing/2014/main" id="{9F1052E4-49B6-2C4C-B298-BA0FDCAA3B89}"/>
              </a:ext>
            </a:extLst>
          </p:cNvPr>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l="298" r="3386" b="1656"/>
          <a:stretch/>
        </p:blipFill>
        <p:spPr>
          <a:xfrm>
            <a:off x="5359462" y="511589"/>
            <a:ext cx="6053858" cy="3878746"/>
          </a:xfrm>
          <a:prstGeom prst="rect">
            <a:avLst/>
          </a:prstGeom>
          <a:solidFill>
            <a:srgbClr val="969FA8"/>
          </a:solidFill>
        </p:spPr>
      </p:pic>
      <p:sp>
        <p:nvSpPr>
          <p:cNvPr id="24" name="Rectangle 23">
            <a:extLst>
              <a:ext uri="{FF2B5EF4-FFF2-40B4-BE49-F238E27FC236}">
                <a16:creationId xmlns:a16="http://schemas.microsoft.com/office/drawing/2014/main" id="{015C4FC0-4625-4C4A-BB75-E0D71C5FFA28}"/>
              </a:ext>
            </a:extLst>
          </p:cNvPr>
          <p:cNvSpPr/>
          <p:nvPr/>
        </p:nvSpPr>
        <p:spPr>
          <a:xfrm>
            <a:off x="1280221" y="4953084"/>
            <a:ext cx="2971737"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2"/>
                </a:solidFill>
                <a:effectLst/>
                <a:uLnTx/>
                <a:uFillTx/>
                <a:latin typeface="Univers Condensed Light" panose="020B0306020202040204" pitchFamily="34" charset="0"/>
                <a:ea typeface="+mn-ea"/>
                <a:cs typeface="+mn-cs"/>
              </a:rPr>
              <a:t>What roles should public interest actors like CGIAR play in digital agriculture?</a:t>
            </a:r>
          </a:p>
        </p:txBody>
      </p:sp>
      <p:sp>
        <p:nvSpPr>
          <p:cNvPr id="26" name="Oval 25">
            <a:extLst>
              <a:ext uri="{FF2B5EF4-FFF2-40B4-BE49-F238E27FC236}">
                <a16:creationId xmlns:a16="http://schemas.microsoft.com/office/drawing/2014/main" id="{A596240D-C71A-EA47-9744-91C24FB61A78}"/>
              </a:ext>
            </a:extLst>
          </p:cNvPr>
          <p:cNvSpPr/>
          <p:nvPr/>
        </p:nvSpPr>
        <p:spPr>
          <a:xfrm>
            <a:off x="705783" y="5145142"/>
            <a:ext cx="463324" cy="459221"/>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Univers" panose="020B0502020104020203"/>
                <a:ea typeface="+mn-ea"/>
                <a:cs typeface="+mn-cs"/>
              </a:rPr>
              <a:t>3</a:t>
            </a:r>
          </a:p>
        </p:txBody>
      </p:sp>
      <p:sp>
        <p:nvSpPr>
          <p:cNvPr id="28" name="Rectangle 27">
            <a:extLst>
              <a:ext uri="{FF2B5EF4-FFF2-40B4-BE49-F238E27FC236}">
                <a16:creationId xmlns:a16="http://schemas.microsoft.com/office/drawing/2014/main" id="{F2522A03-BAB4-1942-BE10-FB2BBDB09A43}"/>
              </a:ext>
            </a:extLst>
          </p:cNvPr>
          <p:cNvSpPr/>
          <p:nvPr/>
        </p:nvSpPr>
        <p:spPr>
          <a:xfrm>
            <a:off x="1257807" y="2257761"/>
            <a:ext cx="314486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2"/>
                </a:solidFill>
                <a:effectLst/>
                <a:uLnTx/>
                <a:uFillTx/>
                <a:latin typeface="Univers Condensed Light" panose="020B0306020202040204" pitchFamily="34" charset="0"/>
                <a:ea typeface="+mn-ea"/>
                <a:cs typeface="+mn-cs"/>
              </a:rPr>
              <a:t>Which digital trends could potentially transform agriculture in the next ten years?</a:t>
            </a:r>
          </a:p>
        </p:txBody>
      </p:sp>
      <p:sp>
        <p:nvSpPr>
          <p:cNvPr id="29" name="Oval 28">
            <a:extLst>
              <a:ext uri="{FF2B5EF4-FFF2-40B4-BE49-F238E27FC236}">
                <a16:creationId xmlns:a16="http://schemas.microsoft.com/office/drawing/2014/main" id="{1FF2B398-D8DD-A04A-9C70-187DEF3E7C4C}"/>
              </a:ext>
            </a:extLst>
          </p:cNvPr>
          <p:cNvSpPr/>
          <p:nvPr/>
        </p:nvSpPr>
        <p:spPr>
          <a:xfrm>
            <a:off x="705783" y="2460258"/>
            <a:ext cx="463324" cy="45922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Univers" panose="020B0502020104020203"/>
                <a:ea typeface="+mn-ea"/>
                <a:cs typeface="+mn-cs"/>
              </a:rPr>
              <a:t>1</a:t>
            </a:r>
          </a:p>
        </p:txBody>
      </p:sp>
      <p:sp>
        <p:nvSpPr>
          <p:cNvPr id="31" name="Rectangle 30">
            <a:extLst>
              <a:ext uri="{FF2B5EF4-FFF2-40B4-BE49-F238E27FC236}">
                <a16:creationId xmlns:a16="http://schemas.microsoft.com/office/drawing/2014/main" id="{FE3C3C4D-37A9-F347-A7BB-F88CB1C09EA0}"/>
              </a:ext>
            </a:extLst>
          </p:cNvPr>
          <p:cNvSpPr/>
          <p:nvPr/>
        </p:nvSpPr>
        <p:spPr>
          <a:xfrm>
            <a:off x="1278772" y="3479614"/>
            <a:ext cx="2973187" cy="132343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2"/>
                </a:solidFill>
                <a:effectLst/>
                <a:uLnTx/>
                <a:uFillTx/>
                <a:latin typeface="Univers Condensed Light" panose="020B0306020202040204" pitchFamily="34" charset="0"/>
                <a:ea typeface="+mn-ea"/>
                <a:cs typeface="+mn-cs"/>
              </a:rPr>
              <a:t>What should an organization be able to do to navigate or leverage these trends effectively?</a:t>
            </a:r>
          </a:p>
        </p:txBody>
      </p:sp>
      <p:sp>
        <p:nvSpPr>
          <p:cNvPr id="32" name="Oval 31">
            <a:extLst>
              <a:ext uri="{FF2B5EF4-FFF2-40B4-BE49-F238E27FC236}">
                <a16:creationId xmlns:a16="http://schemas.microsoft.com/office/drawing/2014/main" id="{C675ECFA-9D5F-DD4D-9DAC-1E2DF7C35FDA}"/>
              </a:ext>
            </a:extLst>
          </p:cNvPr>
          <p:cNvSpPr/>
          <p:nvPr/>
        </p:nvSpPr>
        <p:spPr>
          <a:xfrm>
            <a:off x="705783" y="3701103"/>
            <a:ext cx="463324" cy="459221"/>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Univers" panose="020B0502020104020203"/>
                <a:ea typeface="+mn-ea"/>
                <a:cs typeface="+mn-cs"/>
              </a:rPr>
              <a:t>2</a:t>
            </a:r>
          </a:p>
        </p:txBody>
      </p:sp>
      <p:sp>
        <p:nvSpPr>
          <p:cNvPr id="33" name="TextBox 32">
            <a:extLst>
              <a:ext uri="{FF2B5EF4-FFF2-40B4-BE49-F238E27FC236}">
                <a16:creationId xmlns:a16="http://schemas.microsoft.com/office/drawing/2014/main" id="{F5742E39-B278-8649-AC27-D7D890E4E93E}"/>
              </a:ext>
            </a:extLst>
          </p:cNvPr>
          <p:cNvSpPr txBox="1"/>
          <p:nvPr/>
        </p:nvSpPr>
        <p:spPr>
          <a:xfrm>
            <a:off x="5222146" y="4963275"/>
            <a:ext cx="1524068" cy="1661231"/>
          </a:xfrm>
          <a:prstGeom prst="rect">
            <a:avLst/>
          </a:prstGeom>
          <a:solidFill>
            <a:schemeClr val="accent2"/>
          </a:solidFill>
          <a:ln>
            <a:noFill/>
          </a:ln>
        </p:spPr>
        <p:txBody>
          <a:bodyPr wrap="square" lIns="108000" tIns="251999" rIns="108000" rtlCol="0" anchor="t"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rPr>
              <a:t>ONLINE QUESTIONNAIRE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E3948"/>
                </a:solidFill>
                <a:effectLst/>
                <a:uLnTx/>
                <a:uFillTx/>
                <a:latin typeface="Univers Condensed Light" panose="020B0306020202040204" pitchFamily="34" charset="0"/>
                <a:ea typeface="+mn-ea"/>
                <a:cs typeface="+mn-cs"/>
              </a:rPr>
              <a:t>Internal + external</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noProof="0" dirty="0">
                <a:solidFill>
                  <a:srgbClr val="FFFFFF"/>
                </a:solidFill>
                <a:latin typeface="Univers Condensed" panose="020B0506020202050204" pitchFamily="34" charset="0"/>
              </a:rPr>
              <a:t>162</a:t>
            </a:r>
            <a:endParaRPr kumimoji="0" lang="en-US" sz="2800" b="1"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endParaRPr>
          </a:p>
        </p:txBody>
      </p:sp>
      <p:sp>
        <p:nvSpPr>
          <p:cNvPr id="34" name="TextBox 33">
            <a:extLst>
              <a:ext uri="{FF2B5EF4-FFF2-40B4-BE49-F238E27FC236}">
                <a16:creationId xmlns:a16="http://schemas.microsoft.com/office/drawing/2014/main" id="{777CD5F7-A7C7-8A4D-B22E-EC2BC6702D83}"/>
              </a:ext>
            </a:extLst>
          </p:cNvPr>
          <p:cNvSpPr txBox="1"/>
          <p:nvPr/>
        </p:nvSpPr>
        <p:spPr>
          <a:xfrm>
            <a:off x="6975856" y="4955450"/>
            <a:ext cx="1524069" cy="1661231"/>
          </a:xfrm>
          <a:prstGeom prst="rect">
            <a:avLst/>
          </a:prstGeom>
          <a:solidFill>
            <a:schemeClr val="accent2"/>
          </a:solidFill>
          <a:ln>
            <a:noFill/>
          </a:ln>
        </p:spPr>
        <p:txBody>
          <a:bodyPr wrap="square" lIns="108000" tIns="251999" rIns="108000" bIns="144000" rtlCol="0" anchor="t" anchorCtr="1">
            <a:noAutofit/>
          </a:bodyPr>
          <a:lstStyle>
            <a:defPPr>
              <a:defRPr lang="en-US"/>
            </a:defPPr>
            <a:lvl1pPr algn="ctr">
              <a:defRPr sz="16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rPr>
              <a:t>SEMI-STRUCTURED INTERVIEWS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E3948"/>
                </a:solidFill>
                <a:effectLst/>
                <a:uLnTx/>
                <a:uFillTx/>
                <a:latin typeface="Univers Condensed Light" panose="020B0306020202040204" pitchFamily="34" charset="0"/>
                <a:ea typeface="+mn-ea"/>
                <a:cs typeface="+mn-cs"/>
              </a:rPr>
              <a:t>Mostly external</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dirty="0">
                <a:solidFill>
                  <a:srgbClr val="FFFFFF"/>
                </a:solidFill>
                <a:latin typeface="Univers Condensed" panose="020B0506020202050204" pitchFamily="34" charset="0"/>
              </a:rPr>
              <a:t>83</a:t>
            </a:r>
            <a:endParaRPr kumimoji="0" lang="en-US" sz="2400" b="1"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endParaRPr>
          </a:p>
        </p:txBody>
      </p:sp>
      <p:sp>
        <p:nvSpPr>
          <p:cNvPr id="35" name="TextBox 34">
            <a:extLst>
              <a:ext uri="{FF2B5EF4-FFF2-40B4-BE49-F238E27FC236}">
                <a16:creationId xmlns:a16="http://schemas.microsoft.com/office/drawing/2014/main" id="{4E7CDB4A-049E-204E-B239-BB2A9A5C6C78}"/>
              </a:ext>
            </a:extLst>
          </p:cNvPr>
          <p:cNvSpPr txBox="1"/>
          <p:nvPr/>
        </p:nvSpPr>
        <p:spPr>
          <a:xfrm>
            <a:off x="8737738" y="4966458"/>
            <a:ext cx="1524069" cy="1661263"/>
          </a:xfrm>
          <a:prstGeom prst="rect">
            <a:avLst/>
          </a:prstGeom>
          <a:solidFill>
            <a:schemeClr val="accent2"/>
          </a:solidFill>
          <a:ln>
            <a:noFill/>
          </a:ln>
        </p:spPr>
        <p:txBody>
          <a:bodyPr wrap="square" lIns="108000" tIns="251999" rIns="108000" bIns="108000" rtlCol="0" anchor="t" anchorCtr="1">
            <a:noAutofit/>
          </a:bodyPr>
          <a:lstStyle>
            <a:defPPr>
              <a:defRPr lang="en-US"/>
            </a:defPPr>
            <a:lvl1pPr algn="ctr">
              <a:defRPr sz="16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rPr>
              <a:t>FOCUS GROUP WORKSHOPS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E3948"/>
                </a:solidFill>
                <a:effectLst/>
                <a:uLnTx/>
                <a:uFillTx/>
                <a:latin typeface="Univers Condensed Light" panose="020B0306020202040204" pitchFamily="34" charset="0"/>
                <a:ea typeface="+mn-ea"/>
                <a:cs typeface="+mn-cs"/>
              </a:rPr>
              <a:t>Internal</a:t>
            </a:r>
            <a:endParaRPr kumimoji="0" lang="en-US" sz="1600" b="0" i="0" u="none" strike="noStrike" kern="1200" cap="none" spc="0" normalizeH="0" baseline="0" noProof="0" dirty="0">
              <a:ln>
                <a:noFill/>
              </a:ln>
              <a:solidFill>
                <a:srgbClr val="2E3948"/>
              </a:solidFill>
              <a:effectLst/>
              <a:uLnTx/>
              <a:uFillTx/>
              <a:latin typeface="Univers Condensed Light" panose="020B030602020204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rPr>
              <a:t>10</a:t>
            </a:r>
          </a:p>
        </p:txBody>
      </p:sp>
      <p:sp>
        <p:nvSpPr>
          <p:cNvPr id="36" name="TextBox 35">
            <a:extLst>
              <a:ext uri="{FF2B5EF4-FFF2-40B4-BE49-F238E27FC236}">
                <a16:creationId xmlns:a16="http://schemas.microsoft.com/office/drawing/2014/main" id="{7BB14F52-6AE6-C140-8B79-F39786163505}"/>
              </a:ext>
            </a:extLst>
          </p:cNvPr>
          <p:cNvSpPr txBox="1"/>
          <p:nvPr/>
        </p:nvSpPr>
        <p:spPr>
          <a:xfrm>
            <a:off x="10499620" y="4963244"/>
            <a:ext cx="1524068" cy="1661262"/>
          </a:xfrm>
          <a:prstGeom prst="rect">
            <a:avLst/>
          </a:prstGeom>
          <a:solidFill>
            <a:schemeClr val="accent2"/>
          </a:solidFill>
          <a:ln>
            <a:noFill/>
          </a:ln>
          <a:effectLst/>
        </p:spPr>
        <p:txBody>
          <a:bodyPr wrap="square" lIns="108000" tIns="251999" rIns="108000" bIns="180000" rtlCol="0" anchor="t" anchorCtr="1">
            <a:noAutofit/>
          </a:bodyPr>
          <a:lstStyle>
            <a:defPPr>
              <a:defRPr lang="en-US"/>
            </a:defPPr>
            <a:lvl1pPr algn="ctr">
              <a:defRPr sz="16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rPr>
              <a:t>LITERATURE REVIEW AND SYNTHESIS</a:t>
            </a:r>
          </a:p>
        </p:txBody>
      </p:sp>
    </p:spTree>
    <p:extLst>
      <p:ext uri="{BB962C8B-B14F-4D97-AF65-F5344CB8AC3E}">
        <p14:creationId xmlns:p14="http://schemas.microsoft.com/office/powerpoint/2010/main" val="3428042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descr="A picture containing shape&#10;&#10;Description automatically generated">
            <a:extLst>
              <a:ext uri="{FF2B5EF4-FFF2-40B4-BE49-F238E27FC236}">
                <a16:creationId xmlns:a16="http://schemas.microsoft.com/office/drawing/2014/main" id="{4CAE608E-9F18-FB47-948F-6ECA7CD940CF}"/>
              </a:ext>
            </a:extLst>
          </p:cNvPr>
          <p:cNvPicPr>
            <a:picLocks noChangeAspect="1"/>
          </p:cNvPicPr>
          <p:nvPr/>
        </p:nvPicPr>
        <p:blipFill>
          <a:blip r:embed="rId2" cstate="email">
            <a:alphaModFix amt="40000"/>
            <a:extLst>
              <a:ext uri="{28A0092B-C50C-407E-A947-70E740481C1C}">
                <a14:useLocalDpi xmlns:a14="http://schemas.microsoft.com/office/drawing/2010/main"/>
              </a:ext>
            </a:extLst>
          </a:blip>
          <a:stretch>
            <a:fillRect/>
          </a:stretch>
        </p:blipFill>
        <p:spPr>
          <a:xfrm>
            <a:off x="9649694" y="3768066"/>
            <a:ext cx="3649211" cy="3104959"/>
          </a:xfrm>
          <a:prstGeom prst="rect">
            <a:avLst/>
          </a:prstGeom>
        </p:spPr>
      </p:pic>
      <p:sp>
        <p:nvSpPr>
          <p:cNvPr id="2" name="Title 1">
            <a:extLst>
              <a:ext uri="{FF2B5EF4-FFF2-40B4-BE49-F238E27FC236}">
                <a16:creationId xmlns:a16="http://schemas.microsoft.com/office/drawing/2014/main" id="{9111BB39-89B4-E34C-87FF-A0A1D1FC045D}"/>
              </a:ext>
            </a:extLst>
          </p:cNvPr>
          <p:cNvSpPr>
            <a:spLocks noGrp="1"/>
          </p:cNvSpPr>
          <p:nvPr>
            <p:ph type="title"/>
          </p:nvPr>
        </p:nvSpPr>
        <p:spPr/>
        <p:txBody>
          <a:bodyPr>
            <a:noAutofit/>
          </a:bodyPr>
          <a:lstStyle/>
          <a:p>
            <a:pPr algn="ctr"/>
            <a:r>
              <a:rPr lang="en-GB" sz="2400" b="1" dirty="0">
                <a:solidFill>
                  <a:schemeClr val="tx2"/>
                </a:solidFill>
                <a:latin typeface="Century Gothic" panose="020B0502020202020204" pitchFamily="34" charset="0"/>
              </a:rPr>
              <a:t>Overview of data inputs used to create the draft </a:t>
            </a:r>
            <a:br>
              <a:rPr lang="en-GB" sz="2400" b="1" dirty="0">
                <a:solidFill>
                  <a:schemeClr val="tx2"/>
                </a:solidFill>
                <a:latin typeface="Century Gothic" panose="020B0502020202020204" pitchFamily="34" charset="0"/>
              </a:rPr>
            </a:br>
            <a:r>
              <a:rPr lang="en-GB" sz="2400" b="1" dirty="0">
                <a:solidFill>
                  <a:schemeClr val="accent1"/>
                </a:solidFill>
                <a:latin typeface="Century Gothic" panose="020B0502020202020204" pitchFamily="34" charset="0"/>
              </a:rPr>
              <a:t>digital capability model </a:t>
            </a:r>
            <a:r>
              <a:rPr lang="en-GB" sz="2400" b="1" dirty="0">
                <a:solidFill>
                  <a:schemeClr val="tx2"/>
                </a:solidFill>
                <a:latin typeface="Century Gothic" panose="020B0502020202020204" pitchFamily="34" charset="0"/>
              </a:rPr>
              <a:t>and </a:t>
            </a:r>
            <a:r>
              <a:rPr lang="en-GB" sz="2400" b="1" dirty="0">
                <a:solidFill>
                  <a:schemeClr val="accent1"/>
                </a:solidFill>
                <a:latin typeface="Century Gothic" panose="020B0502020202020204" pitchFamily="34" charset="0"/>
              </a:rPr>
              <a:t>proposed digital governance</a:t>
            </a:r>
            <a:endParaRPr lang="en-ES" sz="2400" b="1" dirty="0">
              <a:solidFill>
                <a:schemeClr val="accent1"/>
              </a:solidFill>
            </a:endParaRPr>
          </a:p>
        </p:txBody>
      </p:sp>
      <p:grpSp>
        <p:nvGrpSpPr>
          <p:cNvPr id="4" name="Group 3">
            <a:extLst>
              <a:ext uri="{FF2B5EF4-FFF2-40B4-BE49-F238E27FC236}">
                <a16:creationId xmlns:a16="http://schemas.microsoft.com/office/drawing/2014/main" id="{501715FC-D9A7-D947-A259-E5CC98793AE2}"/>
              </a:ext>
            </a:extLst>
          </p:cNvPr>
          <p:cNvGrpSpPr/>
          <p:nvPr/>
        </p:nvGrpSpPr>
        <p:grpSpPr>
          <a:xfrm>
            <a:off x="1874773" y="3488249"/>
            <a:ext cx="1955521" cy="1103906"/>
            <a:chOff x="2894170" y="2223285"/>
            <a:chExt cx="1955521" cy="1103906"/>
          </a:xfrm>
        </p:grpSpPr>
        <p:pic>
          <p:nvPicPr>
            <p:cNvPr id="5" name="Picture 4">
              <a:extLst>
                <a:ext uri="{FF2B5EF4-FFF2-40B4-BE49-F238E27FC236}">
                  <a16:creationId xmlns:a16="http://schemas.microsoft.com/office/drawing/2014/main" id="{D0351592-F141-1D46-93EB-7C13491F3585}"/>
                </a:ext>
              </a:extLst>
            </p:cNvPr>
            <p:cNvPicPr>
              <a:picLocks noChangeAspect="1"/>
            </p:cNvPicPr>
            <p:nvPr/>
          </p:nvPicPr>
          <p:blipFill>
            <a:blip r:embed="rId3"/>
            <a:stretch>
              <a:fillRect/>
            </a:stretch>
          </p:blipFill>
          <p:spPr>
            <a:xfrm>
              <a:off x="3401467" y="2513975"/>
              <a:ext cx="1448224" cy="813216"/>
            </a:xfrm>
            <a:prstGeom prst="rect">
              <a:avLst/>
            </a:prstGeom>
            <a:effectLst>
              <a:outerShdw blurRad="63500" sx="102000" sy="102000" algn="ctr" rotWithShape="0">
                <a:prstClr val="black">
                  <a:alpha val="40000"/>
                </a:prstClr>
              </a:outerShdw>
            </a:effectLst>
          </p:spPr>
        </p:pic>
        <p:pic>
          <p:nvPicPr>
            <p:cNvPr id="6" name="Picture 5">
              <a:extLst>
                <a:ext uri="{FF2B5EF4-FFF2-40B4-BE49-F238E27FC236}">
                  <a16:creationId xmlns:a16="http://schemas.microsoft.com/office/drawing/2014/main" id="{F418A614-0678-D642-A984-D2741A3E5BF5}"/>
                </a:ext>
              </a:extLst>
            </p:cNvPr>
            <p:cNvPicPr>
              <a:picLocks noChangeAspect="1"/>
            </p:cNvPicPr>
            <p:nvPr/>
          </p:nvPicPr>
          <p:blipFill>
            <a:blip r:embed="rId4"/>
            <a:stretch>
              <a:fillRect/>
            </a:stretch>
          </p:blipFill>
          <p:spPr>
            <a:xfrm>
              <a:off x="3095850" y="2395653"/>
              <a:ext cx="1552161" cy="813216"/>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3A6F5D33-71E8-4149-89FA-37C518AE2D0F}"/>
                </a:ext>
              </a:extLst>
            </p:cNvPr>
            <p:cNvPicPr>
              <a:picLocks noChangeAspect="1"/>
            </p:cNvPicPr>
            <p:nvPr/>
          </p:nvPicPr>
          <p:blipFill>
            <a:blip r:embed="rId5"/>
            <a:stretch>
              <a:fillRect/>
            </a:stretch>
          </p:blipFill>
          <p:spPr>
            <a:xfrm>
              <a:off x="2894170" y="2223285"/>
              <a:ext cx="1552162" cy="818019"/>
            </a:xfrm>
            <a:prstGeom prst="rect">
              <a:avLst/>
            </a:prstGeom>
            <a:effectLst>
              <a:outerShdw blurRad="63500" sx="102000" sy="102000" algn="ctr" rotWithShape="0">
                <a:prstClr val="black">
                  <a:alpha val="40000"/>
                </a:prstClr>
              </a:outerShdw>
            </a:effectLst>
          </p:spPr>
        </p:pic>
      </p:grpSp>
      <p:sp>
        <p:nvSpPr>
          <p:cNvPr id="8" name="TextBox 7">
            <a:extLst>
              <a:ext uri="{FF2B5EF4-FFF2-40B4-BE49-F238E27FC236}">
                <a16:creationId xmlns:a16="http://schemas.microsoft.com/office/drawing/2014/main" id="{5F4644D0-36DD-1B4E-AAE4-3F19FBC028A0}"/>
              </a:ext>
            </a:extLst>
          </p:cNvPr>
          <p:cNvSpPr txBox="1"/>
          <p:nvPr/>
        </p:nvSpPr>
        <p:spPr>
          <a:xfrm>
            <a:off x="381001" y="3633595"/>
            <a:ext cx="1181100" cy="813215"/>
          </a:xfrm>
          <a:prstGeom prst="rect">
            <a:avLst/>
          </a:prstGeom>
          <a:noFill/>
        </p:spPr>
        <p:txBody>
          <a:bodyPr wrap="square" lIns="0" tIns="0" rIns="0" bIns="0" rtlCol="0">
            <a:noAutofit/>
          </a:bodyPr>
          <a:lstStyle/>
          <a:p>
            <a:pPr algn="l" defTabSz="228600">
              <a:spcAft>
                <a:spcPts val="1200"/>
              </a:spcAft>
            </a:pPr>
            <a:r>
              <a:rPr lang="en-US" sz="1100" b="1" dirty="0">
                <a:solidFill>
                  <a:schemeClr val="tx2"/>
                </a:solidFill>
              </a:rPr>
              <a:t>Digital transformation engagements at </a:t>
            </a:r>
            <a:r>
              <a:rPr lang="en-US" sz="1100" b="1" dirty="0">
                <a:solidFill>
                  <a:schemeClr val="accent1"/>
                </a:solidFill>
              </a:rPr>
              <a:t>7 centers</a:t>
            </a:r>
            <a:endParaRPr lang="en-US" sz="1100" b="1" noProof="0" dirty="0">
              <a:solidFill>
                <a:schemeClr val="accent1"/>
              </a:solidFill>
            </a:endParaRPr>
          </a:p>
        </p:txBody>
      </p:sp>
      <p:grpSp>
        <p:nvGrpSpPr>
          <p:cNvPr id="9" name="Group 8">
            <a:extLst>
              <a:ext uri="{FF2B5EF4-FFF2-40B4-BE49-F238E27FC236}">
                <a16:creationId xmlns:a16="http://schemas.microsoft.com/office/drawing/2014/main" id="{6983102C-B3F4-0547-92CC-90212B369F74}"/>
              </a:ext>
            </a:extLst>
          </p:cNvPr>
          <p:cNvGrpSpPr/>
          <p:nvPr/>
        </p:nvGrpSpPr>
        <p:grpSpPr>
          <a:xfrm>
            <a:off x="1874773" y="4802255"/>
            <a:ext cx="1406375" cy="1743075"/>
            <a:chOff x="3317610" y="3760557"/>
            <a:chExt cx="1406375" cy="1743075"/>
          </a:xfrm>
        </p:grpSpPr>
        <p:pic>
          <p:nvPicPr>
            <p:cNvPr id="10" name="Picture 9">
              <a:extLst>
                <a:ext uri="{FF2B5EF4-FFF2-40B4-BE49-F238E27FC236}">
                  <a16:creationId xmlns:a16="http://schemas.microsoft.com/office/drawing/2014/main" id="{04F42DB0-F237-8F46-BF7D-3E1A65C5A9CB}"/>
                </a:ext>
              </a:extLst>
            </p:cNvPr>
            <p:cNvPicPr>
              <a:picLocks noChangeAspect="1"/>
            </p:cNvPicPr>
            <p:nvPr/>
          </p:nvPicPr>
          <p:blipFill>
            <a:blip r:embed="rId6"/>
            <a:stretch>
              <a:fillRect/>
            </a:stretch>
          </p:blipFill>
          <p:spPr>
            <a:xfrm>
              <a:off x="3622410" y="4065357"/>
              <a:ext cx="1101575" cy="1438275"/>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01817988-A4A1-F249-A620-DC546A03F430}"/>
                </a:ext>
              </a:extLst>
            </p:cNvPr>
            <p:cNvPicPr>
              <a:picLocks noChangeAspect="1"/>
            </p:cNvPicPr>
            <p:nvPr/>
          </p:nvPicPr>
          <p:blipFill>
            <a:blip r:embed="rId6"/>
            <a:stretch>
              <a:fillRect/>
            </a:stretch>
          </p:blipFill>
          <p:spPr>
            <a:xfrm>
              <a:off x="3470010" y="3912957"/>
              <a:ext cx="1101575" cy="1438275"/>
            </a:xfrm>
            <a:prstGeom prst="rect">
              <a:avLst/>
            </a:prstGeom>
            <a:effectLst>
              <a:outerShdw blurRad="63500" sx="102000" sy="102000" algn="ctr" rotWithShape="0">
                <a:prstClr val="black">
                  <a:alpha val="40000"/>
                </a:prstClr>
              </a:outerShdw>
            </a:effectLst>
          </p:spPr>
        </p:pic>
        <p:pic>
          <p:nvPicPr>
            <p:cNvPr id="12" name="Picture 11">
              <a:extLst>
                <a:ext uri="{FF2B5EF4-FFF2-40B4-BE49-F238E27FC236}">
                  <a16:creationId xmlns:a16="http://schemas.microsoft.com/office/drawing/2014/main" id="{4B4735BE-2B24-FB42-9DE4-8F67366DD72F}"/>
                </a:ext>
              </a:extLst>
            </p:cNvPr>
            <p:cNvPicPr>
              <a:picLocks noChangeAspect="1"/>
            </p:cNvPicPr>
            <p:nvPr/>
          </p:nvPicPr>
          <p:blipFill>
            <a:blip r:embed="rId6"/>
            <a:stretch>
              <a:fillRect/>
            </a:stretch>
          </p:blipFill>
          <p:spPr>
            <a:xfrm>
              <a:off x="3317610" y="3760557"/>
              <a:ext cx="1101575" cy="1438275"/>
            </a:xfrm>
            <a:prstGeom prst="rect">
              <a:avLst/>
            </a:prstGeom>
            <a:effectLst>
              <a:outerShdw blurRad="63500" sx="102000" sy="102000" algn="ctr" rotWithShape="0">
                <a:prstClr val="black">
                  <a:alpha val="40000"/>
                </a:prstClr>
              </a:outerShdw>
            </a:effectLst>
          </p:spPr>
        </p:pic>
      </p:grpSp>
      <p:sp>
        <p:nvSpPr>
          <p:cNvPr id="13" name="TextBox 12">
            <a:extLst>
              <a:ext uri="{FF2B5EF4-FFF2-40B4-BE49-F238E27FC236}">
                <a16:creationId xmlns:a16="http://schemas.microsoft.com/office/drawing/2014/main" id="{C4140DCF-C831-A946-847F-A39DE61EF0C2}"/>
              </a:ext>
            </a:extLst>
          </p:cNvPr>
          <p:cNvSpPr txBox="1"/>
          <p:nvPr/>
        </p:nvSpPr>
        <p:spPr>
          <a:xfrm>
            <a:off x="381001" y="5445191"/>
            <a:ext cx="1194786" cy="837693"/>
          </a:xfrm>
          <a:prstGeom prst="rect">
            <a:avLst/>
          </a:prstGeom>
          <a:noFill/>
        </p:spPr>
        <p:txBody>
          <a:bodyPr wrap="square" lIns="0" tIns="0" rIns="0" bIns="0" rtlCol="0">
            <a:noAutofit/>
          </a:bodyPr>
          <a:lstStyle/>
          <a:p>
            <a:pPr algn="l" defTabSz="228600">
              <a:spcAft>
                <a:spcPts val="1200"/>
              </a:spcAft>
            </a:pPr>
            <a:r>
              <a:rPr lang="en-US" sz="1100" b="1" dirty="0">
                <a:solidFill>
                  <a:schemeClr val="tx2"/>
                </a:solidFill>
              </a:rPr>
              <a:t>Summaries from workshops with</a:t>
            </a:r>
            <a:r>
              <a:rPr lang="en-US" sz="1100" b="1" dirty="0">
                <a:solidFill>
                  <a:schemeClr val="accent3"/>
                </a:solidFill>
              </a:rPr>
              <a:t> </a:t>
            </a:r>
            <a:r>
              <a:rPr lang="en-US" sz="1100" b="1" dirty="0">
                <a:solidFill>
                  <a:schemeClr val="accent1"/>
                </a:solidFill>
              </a:rPr>
              <a:t>10 internal CGIAR focus groups </a:t>
            </a:r>
            <a:endParaRPr lang="en-US" sz="1100" b="1" noProof="0" dirty="0">
              <a:solidFill>
                <a:schemeClr val="accent1"/>
              </a:solidFill>
            </a:endParaRPr>
          </a:p>
        </p:txBody>
      </p:sp>
      <p:pic>
        <p:nvPicPr>
          <p:cNvPr id="14" name="Picture 13">
            <a:extLst>
              <a:ext uri="{FF2B5EF4-FFF2-40B4-BE49-F238E27FC236}">
                <a16:creationId xmlns:a16="http://schemas.microsoft.com/office/drawing/2014/main" id="{EECE3998-5B12-7C41-827E-E2A02F60B248}"/>
              </a:ext>
            </a:extLst>
          </p:cNvPr>
          <p:cNvPicPr>
            <a:picLocks noChangeAspect="1"/>
          </p:cNvPicPr>
          <p:nvPr/>
        </p:nvPicPr>
        <p:blipFill rotWithShape="1">
          <a:blip r:embed="rId7"/>
          <a:srcRect r="28183"/>
          <a:stretch/>
        </p:blipFill>
        <p:spPr>
          <a:xfrm>
            <a:off x="6095641" y="3836734"/>
            <a:ext cx="1540386" cy="813216"/>
          </a:xfrm>
          <a:prstGeom prst="rect">
            <a:avLst/>
          </a:prstGeom>
          <a:effectLst>
            <a:outerShdw blurRad="63500" sx="102000" sy="102000" algn="ctr" rotWithShape="0">
              <a:prstClr val="black">
                <a:alpha val="40000"/>
              </a:prstClr>
            </a:outerShdw>
          </a:effectLst>
        </p:spPr>
      </p:pic>
      <p:sp>
        <p:nvSpPr>
          <p:cNvPr id="15" name="TextBox 14">
            <a:extLst>
              <a:ext uri="{FF2B5EF4-FFF2-40B4-BE49-F238E27FC236}">
                <a16:creationId xmlns:a16="http://schemas.microsoft.com/office/drawing/2014/main" id="{7909B2F3-4E94-0245-A250-8C885F5C5A2B}"/>
              </a:ext>
            </a:extLst>
          </p:cNvPr>
          <p:cNvSpPr txBox="1"/>
          <p:nvPr/>
        </p:nvSpPr>
        <p:spPr>
          <a:xfrm>
            <a:off x="4342948" y="3852901"/>
            <a:ext cx="1417435" cy="1101754"/>
          </a:xfrm>
          <a:prstGeom prst="rect">
            <a:avLst/>
          </a:prstGeom>
          <a:noFill/>
        </p:spPr>
        <p:txBody>
          <a:bodyPr wrap="square" lIns="0" tIns="0" rIns="0" bIns="0" rtlCol="0">
            <a:noAutofit/>
          </a:bodyPr>
          <a:lstStyle/>
          <a:p>
            <a:pPr algn="l" defTabSz="228600">
              <a:spcAft>
                <a:spcPts val="1200"/>
              </a:spcAft>
            </a:pPr>
            <a:r>
              <a:rPr lang="en-US" sz="1100" b="1" dirty="0">
                <a:solidFill>
                  <a:schemeClr val="tx2"/>
                </a:solidFill>
              </a:rPr>
              <a:t>Data from </a:t>
            </a:r>
            <a:r>
              <a:rPr lang="en-US" sz="1100" b="1" dirty="0">
                <a:solidFill>
                  <a:schemeClr val="accent1"/>
                </a:solidFill>
              </a:rPr>
              <a:t>162 </a:t>
            </a:r>
            <a:r>
              <a:rPr lang="en-US" sz="1100" b="1" dirty="0">
                <a:solidFill>
                  <a:schemeClr val="tx2"/>
                </a:solidFill>
              </a:rPr>
              <a:t>survey responses and </a:t>
            </a:r>
            <a:r>
              <a:rPr lang="en-US" sz="1100" b="1" dirty="0">
                <a:solidFill>
                  <a:schemeClr val="accent1"/>
                </a:solidFill>
              </a:rPr>
              <a:t>83 </a:t>
            </a:r>
            <a:r>
              <a:rPr lang="en-US" sz="1100" b="1" dirty="0">
                <a:solidFill>
                  <a:schemeClr val="tx2"/>
                </a:solidFill>
              </a:rPr>
              <a:t>semi-structured interviews</a:t>
            </a:r>
            <a:endParaRPr lang="en-US" sz="1100" b="1" noProof="0" dirty="0">
              <a:solidFill>
                <a:schemeClr val="tx2"/>
              </a:solidFill>
            </a:endParaRPr>
          </a:p>
        </p:txBody>
      </p:sp>
      <p:cxnSp>
        <p:nvCxnSpPr>
          <p:cNvPr id="16" name="Straight Connector 15">
            <a:extLst>
              <a:ext uri="{FF2B5EF4-FFF2-40B4-BE49-F238E27FC236}">
                <a16:creationId xmlns:a16="http://schemas.microsoft.com/office/drawing/2014/main" id="{9E6F44DE-428D-0D47-99CC-B093D95D3224}"/>
              </a:ext>
            </a:extLst>
          </p:cNvPr>
          <p:cNvCxnSpPr>
            <a:cxnSpLocks/>
          </p:cNvCxnSpPr>
          <p:nvPr/>
        </p:nvCxnSpPr>
        <p:spPr>
          <a:xfrm>
            <a:off x="4053887" y="2395159"/>
            <a:ext cx="0" cy="3588459"/>
          </a:xfrm>
          <a:prstGeom prst="line">
            <a:avLst/>
          </a:prstGeom>
          <a:ln w="9525">
            <a:solidFill>
              <a:schemeClr val="tx2"/>
            </a:solidFill>
          </a:ln>
        </p:spPr>
        <p:style>
          <a:lnRef idx="1">
            <a:schemeClr val="accent2"/>
          </a:lnRef>
          <a:fillRef idx="0">
            <a:schemeClr val="accent2"/>
          </a:fillRef>
          <a:effectRef idx="0">
            <a:schemeClr val="accent2"/>
          </a:effectRef>
          <a:fontRef idx="minor">
            <a:schemeClr val="tx1"/>
          </a:fontRef>
        </p:style>
      </p:cxnSp>
      <p:sp>
        <p:nvSpPr>
          <p:cNvPr id="17" name="TextBox 16">
            <a:extLst>
              <a:ext uri="{FF2B5EF4-FFF2-40B4-BE49-F238E27FC236}">
                <a16:creationId xmlns:a16="http://schemas.microsoft.com/office/drawing/2014/main" id="{66BF5FB9-B2B0-5C41-9CDB-6C5DD9B90917}"/>
              </a:ext>
            </a:extLst>
          </p:cNvPr>
          <p:cNvSpPr txBox="1"/>
          <p:nvPr/>
        </p:nvSpPr>
        <p:spPr>
          <a:xfrm>
            <a:off x="4358687" y="2395159"/>
            <a:ext cx="1280493" cy="711730"/>
          </a:xfrm>
          <a:prstGeom prst="rect">
            <a:avLst/>
          </a:prstGeom>
          <a:noFill/>
        </p:spPr>
        <p:txBody>
          <a:bodyPr wrap="square" lIns="0" tIns="0" rIns="0" bIns="0" rtlCol="0">
            <a:noAutofit/>
          </a:bodyPr>
          <a:lstStyle/>
          <a:p>
            <a:pPr algn="l" defTabSz="228600">
              <a:spcAft>
                <a:spcPts val="1200"/>
              </a:spcAft>
            </a:pPr>
            <a:r>
              <a:rPr lang="en-US" sz="1100" b="1" noProof="0" dirty="0">
                <a:solidFill>
                  <a:schemeClr val="tx2"/>
                </a:solidFill>
              </a:rPr>
              <a:t>Two regional CGIAR research </a:t>
            </a:r>
            <a:r>
              <a:rPr lang="en-US" sz="1100" b="1" noProof="0" dirty="0">
                <a:solidFill>
                  <a:schemeClr val="accent1"/>
                </a:solidFill>
              </a:rPr>
              <a:t>process mapping workshops</a:t>
            </a:r>
          </a:p>
        </p:txBody>
      </p:sp>
      <p:grpSp>
        <p:nvGrpSpPr>
          <p:cNvPr id="18" name="Group 17">
            <a:extLst>
              <a:ext uri="{FF2B5EF4-FFF2-40B4-BE49-F238E27FC236}">
                <a16:creationId xmlns:a16="http://schemas.microsoft.com/office/drawing/2014/main" id="{3231C4C2-78B8-0A43-8027-64FA94E824EF}"/>
              </a:ext>
            </a:extLst>
          </p:cNvPr>
          <p:cNvGrpSpPr/>
          <p:nvPr/>
        </p:nvGrpSpPr>
        <p:grpSpPr>
          <a:xfrm>
            <a:off x="1874773" y="2077962"/>
            <a:ext cx="1457768" cy="1091594"/>
            <a:chOff x="8060811" y="3104538"/>
            <a:chExt cx="1457768" cy="1091594"/>
          </a:xfrm>
        </p:grpSpPr>
        <p:pic>
          <p:nvPicPr>
            <p:cNvPr id="19" name="Picture 18">
              <a:extLst>
                <a:ext uri="{FF2B5EF4-FFF2-40B4-BE49-F238E27FC236}">
                  <a16:creationId xmlns:a16="http://schemas.microsoft.com/office/drawing/2014/main" id="{AED0DADC-9269-F84B-8A5A-5DB6C45A27FF}"/>
                </a:ext>
              </a:extLst>
            </p:cNvPr>
            <p:cNvPicPr>
              <a:picLocks noChangeAspect="1"/>
            </p:cNvPicPr>
            <p:nvPr/>
          </p:nvPicPr>
          <p:blipFill>
            <a:blip r:embed="rId8"/>
            <a:stretch>
              <a:fillRect/>
            </a:stretch>
          </p:blipFill>
          <p:spPr>
            <a:xfrm>
              <a:off x="8060811" y="3104538"/>
              <a:ext cx="1152968" cy="786794"/>
            </a:xfrm>
            <a:prstGeom prst="rect">
              <a:avLst/>
            </a:prstGeom>
            <a:effectLst>
              <a:outerShdw blurRad="63500" sx="102000" sy="102000" algn="ctr" rotWithShape="0">
                <a:prstClr val="black">
                  <a:alpha val="40000"/>
                </a:prstClr>
              </a:outerShdw>
            </a:effectLst>
          </p:spPr>
        </p:pic>
        <p:pic>
          <p:nvPicPr>
            <p:cNvPr id="20" name="Picture 19">
              <a:extLst>
                <a:ext uri="{FF2B5EF4-FFF2-40B4-BE49-F238E27FC236}">
                  <a16:creationId xmlns:a16="http://schemas.microsoft.com/office/drawing/2014/main" id="{27044BAB-4FBB-D145-BEA1-17853EAD3CF8}"/>
                </a:ext>
              </a:extLst>
            </p:cNvPr>
            <p:cNvPicPr>
              <a:picLocks noChangeAspect="1"/>
            </p:cNvPicPr>
            <p:nvPr/>
          </p:nvPicPr>
          <p:blipFill>
            <a:blip r:embed="rId8"/>
            <a:stretch>
              <a:fillRect/>
            </a:stretch>
          </p:blipFill>
          <p:spPr>
            <a:xfrm>
              <a:off x="8213211" y="3256938"/>
              <a:ext cx="1152968" cy="786794"/>
            </a:xfrm>
            <a:prstGeom prst="rect">
              <a:avLst/>
            </a:prstGeom>
            <a:effectLst>
              <a:outerShdw blurRad="63500" sx="102000" sy="102000" algn="ctr" rotWithShape="0">
                <a:prstClr val="black">
                  <a:alpha val="40000"/>
                </a:prstClr>
              </a:outerShdw>
            </a:effectLst>
          </p:spPr>
        </p:pic>
        <p:pic>
          <p:nvPicPr>
            <p:cNvPr id="21" name="Picture 20">
              <a:extLst>
                <a:ext uri="{FF2B5EF4-FFF2-40B4-BE49-F238E27FC236}">
                  <a16:creationId xmlns:a16="http://schemas.microsoft.com/office/drawing/2014/main" id="{338F5A91-173F-0C4F-ADF9-F49A8C00FEE6}"/>
                </a:ext>
              </a:extLst>
            </p:cNvPr>
            <p:cNvPicPr>
              <a:picLocks noChangeAspect="1"/>
            </p:cNvPicPr>
            <p:nvPr/>
          </p:nvPicPr>
          <p:blipFill>
            <a:blip r:embed="rId8"/>
            <a:stretch>
              <a:fillRect/>
            </a:stretch>
          </p:blipFill>
          <p:spPr>
            <a:xfrm>
              <a:off x="8365611" y="3409338"/>
              <a:ext cx="1152968" cy="786794"/>
            </a:xfrm>
            <a:prstGeom prst="rect">
              <a:avLst/>
            </a:prstGeom>
            <a:effectLst>
              <a:outerShdw blurRad="63500" sx="102000" sy="102000" algn="ctr" rotWithShape="0">
                <a:prstClr val="black">
                  <a:alpha val="40000"/>
                </a:prstClr>
              </a:outerShdw>
            </a:effectLst>
          </p:spPr>
        </p:pic>
      </p:grpSp>
      <p:sp>
        <p:nvSpPr>
          <p:cNvPr id="22" name="TextBox 21">
            <a:extLst>
              <a:ext uri="{FF2B5EF4-FFF2-40B4-BE49-F238E27FC236}">
                <a16:creationId xmlns:a16="http://schemas.microsoft.com/office/drawing/2014/main" id="{4FEE7F47-3319-CF43-BF35-647106DC1B7A}"/>
              </a:ext>
            </a:extLst>
          </p:cNvPr>
          <p:cNvSpPr txBox="1"/>
          <p:nvPr/>
        </p:nvSpPr>
        <p:spPr>
          <a:xfrm>
            <a:off x="394685" y="2355552"/>
            <a:ext cx="1261313" cy="837693"/>
          </a:xfrm>
          <a:prstGeom prst="rect">
            <a:avLst/>
          </a:prstGeom>
          <a:noFill/>
        </p:spPr>
        <p:txBody>
          <a:bodyPr wrap="square" lIns="0" tIns="0" rIns="0" bIns="0" rtlCol="0">
            <a:noAutofit/>
          </a:bodyPr>
          <a:lstStyle/>
          <a:p>
            <a:pPr algn="l" defTabSz="228600">
              <a:spcAft>
                <a:spcPts val="1200"/>
              </a:spcAft>
            </a:pPr>
            <a:r>
              <a:rPr lang="en-US" sz="1100" b="1" dirty="0">
                <a:solidFill>
                  <a:schemeClr val="tx2"/>
                </a:solidFill>
              </a:rPr>
              <a:t>Research IT architecture maps for </a:t>
            </a:r>
            <a:r>
              <a:rPr lang="en-US" sz="1100" b="1" dirty="0">
                <a:solidFill>
                  <a:schemeClr val="accent1"/>
                </a:solidFill>
              </a:rPr>
              <a:t>7 centers</a:t>
            </a:r>
            <a:endParaRPr lang="en-US" sz="1100" b="1" noProof="0" dirty="0">
              <a:solidFill>
                <a:schemeClr val="accent1"/>
              </a:solidFill>
            </a:endParaRPr>
          </a:p>
        </p:txBody>
      </p:sp>
      <p:pic>
        <p:nvPicPr>
          <p:cNvPr id="23" name="Picture 22">
            <a:extLst>
              <a:ext uri="{FF2B5EF4-FFF2-40B4-BE49-F238E27FC236}">
                <a16:creationId xmlns:a16="http://schemas.microsoft.com/office/drawing/2014/main" id="{168DABDB-C6D8-C54B-9B9E-4AE8D1DA9A61}"/>
              </a:ext>
            </a:extLst>
          </p:cNvPr>
          <p:cNvPicPr>
            <a:picLocks noChangeAspect="1"/>
          </p:cNvPicPr>
          <p:nvPr/>
        </p:nvPicPr>
        <p:blipFill>
          <a:blip r:embed="rId9"/>
          <a:stretch>
            <a:fillRect/>
          </a:stretch>
        </p:blipFill>
        <p:spPr>
          <a:xfrm>
            <a:off x="6345558" y="2493281"/>
            <a:ext cx="1504585" cy="850520"/>
          </a:xfrm>
          <a:prstGeom prst="rect">
            <a:avLst/>
          </a:prstGeom>
          <a:effectLst>
            <a:outerShdw blurRad="63500" sx="102000" sy="102000" algn="ctr" rotWithShape="0">
              <a:prstClr val="black">
                <a:alpha val="40000"/>
              </a:prstClr>
            </a:outerShdw>
          </a:effectLst>
        </p:spPr>
      </p:pic>
      <p:pic>
        <p:nvPicPr>
          <p:cNvPr id="24" name="Picture 23">
            <a:extLst>
              <a:ext uri="{FF2B5EF4-FFF2-40B4-BE49-F238E27FC236}">
                <a16:creationId xmlns:a16="http://schemas.microsoft.com/office/drawing/2014/main" id="{747C2EF7-84A5-9448-806C-FDF2156BDA32}"/>
              </a:ext>
            </a:extLst>
          </p:cNvPr>
          <p:cNvPicPr>
            <a:picLocks noChangeAspect="1"/>
          </p:cNvPicPr>
          <p:nvPr/>
        </p:nvPicPr>
        <p:blipFill>
          <a:blip r:embed="rId10"/>
          <a:stretch>
            <a:fillRect/>
          </a:stretch>
        </p:blipFill>
        <p:spPr>
          <a:xfrm>
            <a:off x="6155601" y="2371899"/>
            <a:ext cx="1452976" cy="821346"/>
          </a:xfrm>
          <a:prstGeom prst="rect">
            <a:avLst/>
          </a:prstGeom>
          <a:effectLst>
            <a:outerShdw blurRad="63500" sx="102000" sy="102000" algn="ctr" rotWithShape="0">
              <a:prstClr val="black">
                <a:alpha val="40000"/>
              </a:prstClr>
            </a:outerShdw>
          </a:effectLst>
        </p:spPr>
      </p:pic>
      <p:pic>
        <p:nvPicPr>
          <p:cNvPr id="25" name="Picture 24">
            <a:extLst>
              <a:ext uri="{FF2B5EF4-FFF2-40B4-BE49-F238E27FC236}">
                <a16:creationId xmlns:a16="http://schemas.microsoft.com/office/drawing/2014/main" id="{124A36F1-1046-5240-B55A-9505C4C4437A}"/>
              </a:ext>
            </a:extLst>
          </p:cNvPr>
          <p:cNvPicPr>
            <a:picLocks noChangeAspect="1"/>
          </p:cNvPicPr>
          <p:nvPr/>
        </p:nvPicPr>
        <p:blipFill>
          <a:blip r:embed="rId11"/>
          <a:stretch>
            <a:fillRect/>
          </a:stretch>
        </p:blipFill>
        <p:spPr>
          <a:xfrm>
            <a:off x="5820347" y="2245444"/>
            <a:ext cx="1540388" cy="866318"/>
          </a:xfrm>
          <a:prstGeom prst="rect">
            <a:avLst/>
          </a:prstGeom>
          <a:effectLst>
            <a:outerShdw blurRad="63500" sx="102000" sy="102000" algn="ctr" rotWithShape="0">
              <a:prstClr val="black">
                <a:alpha val="40000"/>
              </a:prstClr>
            </a:outerShdw>
          </a:effectLst>
        </p:spPr>
      </p:pic>
      <p:grpSp>
        <p:nvGrpSpPr>
          <p:cNvPr id="26" name="Group 25">
            <a:extLst>
              <a:ext uri="{FF2B5EF4-FFF2-40B4-BE49-F238E27FC236}">
                <a16:creationId xmlns:a16="http://schemas.microsoft.com/office/drawing/2014/main" id="{D8FC9A8A-A918-DC43-8765-D7AB0262821F}"/>
              </a:ext>
            </a:extLst>
          </p:cNvPr>
          <p:cNvGrpSpPr/>
          <p:nvPr/>
        </p:nvGrpSpPr>
        <p:grpSpPr>
          <a:xfrm>
            <a:off x="8460011" y="3760785"/>
            <a:ext cx="3337303" cy="1016033"/>
            <a:chOff x="4358687" y="4717111"/>
            <a:chExt cx="3337303" cy="1016033"/>
          </a:xfrm>
        </p:grpSpPr>
        <p:sp>
          <p:nvSpPr>
            <p:cNvPr id="27" name="TextBox 26">
              <a:extLst>
                <a:ext uri="{FF2B5EF4-FFF2-40B4-BE49-F238E27FC236}">
                  <a16:creationId xmlns:a16="http://schemas.microsoft.com/office/drawing/2014/main" id="{8EB083AF-C8BE-7145-A287-676FC692816B}"/>
                </a:ext>
              </a:extLst>
            </p:cNvPr>
            <p:cNvSpPr txBox="1"/>
            <p:nvPr/>
          </p:nvSpPr>
          <p:spPr>
            <a:xfrm>
              <a:off x="4358687" y="4717111"/>
              <a:ext cx="1280493" cy="965115"/>
            </a:xfrm>
            <a:prstGeom prst="rect">
              <a:avLst/>
            </a:prstGeom>
            <a:noFill/>
          </p:spPr>
          <p:txBody>
            <a:bodyPr wrap="square" lIns="0" tIns="0" rIns="0" bIns="0" rtlCol="0">
              <a:noAutofit/>
            </a:bodyPr>
            <a:lstStyle/>
            <a:p>
              <a:pPr algn="l" defTabSz="228600">
                <a:spcAft>
                  <a:spcPts val="1200"/>
                </a:spcAft>
              </a:pPr>
              <a:r>
                <a:rPr lang="en-US" sz="1100" b="1" dirty="0">
                  <a:solidFill>
                    <a:schemeClr val="tx2"/>
                  </a:solidFill>
                </a:rPr>
                <a:t>Data Management Maturity </a:t>
              </a:r>
              <a:r>
                <a:rPr lang="en-US" sz="1100" b="1" dirty="0">
                  <a:solidFill>
                    <a:schemeClr val="accent1"/>
                  </a:solidFill>
                </a:rPr>
                <a:t>Assessment Report</a:t>
              </a:r>
              <a:endParaRPr lang="en-US" sz="1100" b="1" noProof="0" dirty="0">
                <a:solidFill>
                  <a:schemeClr val="accent1"/>
                </a:solidFill>
              </a:endParaRPr>
            </a:p>
          </p:txBody>
        </p:sp>
        <p:grpSp>
          <p:nvGrpSpPr>
            <p:cNvPr id="28" name="Group 27">
              <a:extLst>
                <a:ext uri="{FF2B5EF4-FFF2-40B4-BE49-F238E27FC236}">
                  <a16:creationId xmlns:a16="http://schemas.microsoft.com/office/drawing/2014/main" id="{2082F855-ED53-E247-A86C-2C47C4E86273}"/>
                </a:ext>
              </a:extLst>
            </p:cNvPr>
            <p:cNvGrpSpPr/>
            <p:nvPr/>
          </p:nvGrpSpPr>
          <p:grpSpPr>
            <a:xfrm>
              <a:off x="5820346" y="4722927"/>
              <a:ext cx="1875644" cy="1010217"/>
              <a:chOff x="5820346" y="4722927"/>
              <a:chExt cx="1875644" cy="1010217"/>
            </a:xfrm>
          </p:grpSpPr>
          <p:pic>
            <p:nvPicPr>
              <p:cNvPr id="29" name="Picture 28">
                <a:extLst>
                  <a:ext uri="{FF2B5EF4-FFF2-40B4-BE49-F238E27FC236}">
                    <a16:creationId xmlns:a16="http://schemas.microsoft.com/office/drawing/2014/main" id="{15F1EB9E-FB08-5E4A-8192-7773A26709C4}"/>
                  </a:ext>
                </a:extLst>
              </p:cNvPr>
              <p:cNvPicPr>
                <a:picLocks noChangeAspect="1"/>
              </p:cNvPicPr>
              <p:nvPr/>
            </p:nvPicPr>
            <p:blipFill>
              <a:blip r:embed="rId12"/>
              <a:stretch>
                <a:fillRect/>
              </a:stretch>
            </p:blipFill>
            <p:spPr>
              <a:xfrm>
                <a:off x="6155601" y="4863853"/>
                <a:ext cx="1540389" cy="869291"/>
              </a:xfrm>
              <a:prstGeom prst="rect">
                <a:avLst/>
              </a:prstGeom>
              <a:effectLst>
                <a:outerShdw blurRad="63500" sx="102000" sy="102000" algn="ctr" rotWithShape="0">
                  <a:prstClr val="black">
                    <a:alpha val="40000"/>
                  </a:prstClr>
                </a:outerShdw>
              </a:effectLst>
            </p:spPr>
          </p:pic>
          <p:pic>
            <p:nvPicPr>
              <p:cNvPr id="30" name="Picture 29">
                <a:extLst>
                  <a:ext uri="{FF2B5EF4-FFF2-40B4-BE49-F238E27FC236}">
                    <a16:creationId xmlns:a16="http://schemas.microsoft.com/office/drawing/2014/main" id="{2867AFD2-DEF9-2E49-A086-504844B7B5AD}"/>
                  </a:ext>
                </a:extLst>
              </p:cNvPr>
              <p:cNvPicPr>
                <a:picLocks noChangeAspect="1"/>
              </p:cNvPicPr>
              <p:nvPr/>
            </p:nvPicPr>
            <p:blipFill>
              <a:blip r:embed="rId13"/>
              <a:stretch>
                <a:fillRect/>
              </a:stretch>
            </p:blipFill>
            <p:spPr>
              <a:xfrm>
                <a:off x="5820346" y="4722927"/>
                <a:ext cx="1540389" cy="866783"/>
              </a:xfrm>
              <a:prstGeom prst="rect">
                <a:avLst/>
              </a:prstGeom>
              <a:effectLst>
                <a:outerShdw blurRad="63500" sx="102000" sy="102000" algn="ctr" rotWithShape="0">
                  <a:prstClr val="black">
                    <a:alpha val="40000"/>
                  </a:prstClr>
                </a:outerShdw>
              </a:effectLst>
            </p:spPr>
          </p:pic>
        </p:grpSp>
      </p:grpSp>
      <p:cxnSp>
        <p:nvCxnSpPr>
          <p:cNvPr id="31" name="Straight Connector 30">
            <a:extLst>
              <a:ext uri="{FF2B5EF4-FFF2-40B4-BE49-F238E27FC236}">
                <a16:creationId xmlns:a16="http://schemas.microsoft.com/office/drawing/2014/main" id="{34A864C9-F70E-C144-A2A2-75C862719B28}"/>
              </a:ext>
            </a:extLst>
          </p:cNvPr>
          <p:cNvCxnSpPr>
            <a:cxnSpLocks/>
          </p:cNvCxnSpPr>
          <p:nvPr/>
        </p:nvCxnSpPr>
        <p:spPr>
          <a:xfrm>
            <a:off x="8092487" y="2395159"/>
            <a:ext cx="0" cy="3588459"/>
          </a:xfrm>
          <a:prstGeom prst="line">
            <a:avLst/>
          </a:prstGeom>
          <a:ln w="9525">
            <a:solidFill>
              <a:schemeClr val="tx2"/>
            </a:solidFill>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5421FB7A-F87F-F342-BEFB-38C95C36D16B}"/>
              </a:ext>
            </a:extLst>
          </p:cNvPr>
          <p:cNvSpPr txBox="1"/>
          <p:nvPr/>
        </p:nvSpPr>
        <p:spPr>
          <a:xfrm>
            <a:off x="8509353" y="2395158"/>
            <a:ext cx="1280493" cy="862745"/>
          </a:xfrm>
          <a:prstGeom prst="rect">
            <a:avLst/>
          </a:prstGeom>
          <a:noFill/>
          <a:ln>
            <a:noFill/>
          </a:ln>
        </p:spPr>
        <p:txBody>
          <a:bodyPr wrap="square" lIns="0" tIns="0" rIns="0" bIns="0" rtlCol="0">
            <a:noAutofit/>
          </a:bodyPr>
          <a:lstStyle/>
          <a:p>
            <a:pPr algn="l" defTabSz="228600">
              <a:spcAft>
                <a:spcPts val="1200"/>
              </a:spcAft>
            </a:pPr>
            <a:r>
              <a:rPr lang="en-US" sz="1100" b="1" dirty="0">
                <a:solidFill>
                  <a:schemeClr val="tx2"/>
                </a:solidFill>
              </a:rPr>
              <a:t>CGIAR 2030 Research Strategy and draft </a:t>
            </a:r>
            <a:r>
              <a:rPr lang="en-US" sz="1100" b="1" dirty="0">
                <a:solidFill>
                  <a:schemeClr val="accent1"/>
                </a:solidFill>
              </a:rPr>
              <a:t>Digital Strategy</a:t>
            </a:r>
            <a:endParaRPr lang="en-US" sz="1100" b="1" noProof="0" dirty="0">
              <a:solidFill>
                <a:schemeClr val="accent1"/>
              </a:solidFill>
            </a:endParaRPr>
          </a:p>
        </p:txBody>
      </p:sp>
      <p:sp>
        <p:nvSpPr>
          <p:cNvPr id="33" name="TextBox 32">
            <a:extLst>
              <a:ext uri="{FF2B5EF4-FFF2-40B4-BE49-F238E27FC236}">
                <a16:creationId xmlns:a16="http://schemas.microsoft.com/office/drawing/2014/main" id="{7D447612-DF5F-AB49-A2DF-00BF31F3A0F2}"/>
              </a:ext>
            </a:extLst>
          </p:cNvPr>
          <p:cNvSpPr txBox="1"/>
          <p:nvPr/>
        </p:nvSpPr>
        <p:spPr>
          <a:xfrm>
            <a:off x="8460011" y="5368992"/>
            <a:ext cx="1347232" cy="457200"/>
          </a:xfrm>
          <a:prstGeom prst="rect">
            <a:avLst/>
          </a:prstGeom>
          <a:noFill/>
        </p:spPr>
        <p:txBody>
          <a:bodyPr wrap="square" lIns="0" tIns="0" rIns="0" bIns="0" rtlCol="0">
            <a:noAutofit/>
          </a:bodyPr>
          <a:lstStyle/>
          <a:p>
            <a:pPr algn="l" defTabSz="228600">
              <a:spcAft>
                <a:spcPts val="1200"/>
              </a:spcAft>
            </a:pPr>
            <a:r>
              <a:rPr lang="en-US" sz="1100" b="1" dirty="0">
                <a:solidFill>
                  <a:schemeClr val="tx2"/>
                </a:solidFill>
              </a:rPr>
              <a:t>Cyber Security Review </a:t>
            </a:r>
            <a:r>
              <a:rPr lang="en-US" sz="1100" b="1" dirty="0">
                <a:solidFill>
                  <a:schemeClr val="accent1"/>
                </a:solidFill>
              </a:rPr>
              <a:t>Report</a:t>
            </a:r>
            <a:endParaRPr lang="en-US" sz="1100" b="1" noProof="0" dirty="0">
              <a:solidFill>
                <a:schemeClr val="accent1"/>
              </a:solidFill>
            </a:endParaRPr>
          </a:p>
        </p:txBody>
      </p:sp>
      <p:pic>
        <p:nvPicPr>
          <p:cNvPr id="34" name="Picture 33">
            <a:extLst>
              <a:ext uri="{FF2B5EF4-FFF2-40B4-BE49-F238E27FC236}">
                <a16:creationId xmlns:a16="http://schemas.microsoft.com/office/drawing/2014/main" id="{5EF3786F-E87D-834E-A7D4-CABEDD67463B}"/>
              </a:ext>
            </a:extLst>
          </p:cNvPr>
          <p:cNvPicPr>
            <a:picLocks noChangeAspect="1"/>
          </p:cNvPicPr>
          <p:nvPr/>
        </p:nvPicPr>
        <p:blipFill>
          <a:blip r:embed="rId14"/>
          <a:stretch>
            <a:fillRect/>
          </a:stretch>
        </p:blipFill>
        <p:spPr>
          <a:xfrm>
            <a:off x="10362392" y="2124039"/>
            <a:ext cx="975081" cy="1376585"/>
          </a:xfrm>
          <a:prstGeom prst="rect">
            <a:avLst/>
          </a:prstGeom>
          <a:effectLst>
            <a:outerShdw blurRad="63500" sx="102000" sy="102000" algn="ctr" rotWithShape="0">
              <a:prstClr val="black">
                <a:alpha val="40000"/>
              </a:prstClr>
            </a:outerShdw>
          </a:effectLst>
        </p:spPr>
      </p:pic>
      <p:pic>
        <p:nvPicPr>
          <p:cNvPr id="35" name="Picture 34">
            <a:extLst>
              <a:ext uri="{FF2B5EF4-FFF2-40B4-BE49-F238E27FC236}">
                <a16:creationId xmlns:a16="http://schemas.microsoft.com/office/drawing/2014/main" id="{B880DA5F-E08C-D243-A63D-36C93227C2CB}"/>
              </a:ext>
            </a:extLst>
          </p:cNvPr>
          <p:cNvPicPr>
            <a:picLocks noChangeAspect="1"/>
          </p:cNvPicPr>
          <p:nvPr/>
        </p:nvPicPr>
        <p:blipFill>
          <a:blip r:embed="rId15"/>
          <a:stretch>
            <a:fillRect/>
          </a:stretch>
        </p:blipFill>
        <p:spPr>
          <a:xfrm>
            <a:off x="10143616" y="1989614"/>
            <a:ext cx="975083" cy="1268290"/>
          </a:xfrm>
          <a:prstGeom prst="rect">
            <a:avLst/>
          </a:prstGeom>
          <a:effectLst>
            <a:outerShdw blurRad="63500" sx="102000" sy="102000" algn="ctr" rotWithShape="0">
              <a:prstClr val="black">
                <a:alpha val="40000"/>
              </a:prstClr>
            </a:outerShdw>
          </a:effectLst>
        </p:spPr>
      </p:pic>
      <p:pic>
        <p:nvPicPr>
          <p:cNvPr id="36" name="Picture 35">
            <a:extLst>
              <a:ext uri="{FF2B5EF4-FFF2-40B4-BE49-F238E27FC236}">
                <a16:creationId xmlns:a16="http://schemas.microsoft.com/office/drawing/2014/main" id="{AD27D4AF-E7FA-3E40-BB7B-743EF348FFB7}"/>
              </a:ext>
            </a:extLst>
          </p:cNvPr>
          <p:cNvPicPr>
            <a:picLocks noChangeAspect="1"/>
          </p:cNvPicPr>
          <p:nvPr/>
        </p:nvPicPr>
        <p:blipFill rotWithShape="1">
          <a:blip r:embed="rId16"/>
          <a:srcRect t="369" b="800"/>
          <a:stretch/>
        </p:blipFill>
        <p:spPr>
          <a:xfrm>
            <a:off x="6135236" y="5379223"/>
            <a:ext cx="1540386" cy="861307"/>
          </a:xfrm>
          <a:prstGeom prst="rect">
            <a:avLst/>
          </a:prstGeom>
          <a:effectLst>
            <a:outerShdw blurRad="63500" sx="102000" sy="102000" algn="ctr" rotWithShape="0">
              <a:prstClr val="black">
                <a:alpha val="40000"/>
              </a:prstClr>
            </a:outerShdw>
          </a:effectLst>
        </p:spPr>
      </p:pic>
      <p:sp>
        <p:nvSpPr>
          <p:cNvPr id="37" name="TextBox 36">
            <a:extLst>
              <a:ext uri="{FF2B5EF4-FFF2-40B4-BE49-F238E27FC236}">
                <a16:creationId xmlns:a16="http://schemas.microsoft.com/office/drawing/2014/main" id="{EF454D31-287B-1C48-BA0E-F286EB466E41}"/>
              </a:ext>
            </a:extLst>
          </p:cNvPr>
          <p:cNvSpPr txBox="1"/>
          <p:nvPr/>
        </p:nvSpPr>
        <p:spPr>
          <a:xfrm>
            <a:off x="4347862" y="5639526"/>
            <a:ext cx="1275402" cy="627834"/>
          </a:xfrm>
          <a:prstGeom prst="rect">
            <a:avLst/>
          </a:prstGeom>
          <a:noFill/>
        </p:spPr>
        <p:txBody>
          <a:bodyPr wrap="square" lIns="0" tIns="0" rIns="0" bIns="0" rtlCol="0">
            <a:noAutofit/>
          </a:bodyPr>
          <a:lstStyle/>
          <a:p>
            <a:pPr algn="l" defTabSz="228600">
              <a:spcAft>
                <a:spcPts val="1200"/>
              </a:spcAft>
            </a:pPr>
            <a:r>
              <a:rPr lang="en-US" sz="1100" b="1" dirty="0">
                <a:solidFill>
                  <a:schemeClr val="tx2"/>
                </a:solidFill>
              </a:rPr>
              <a:t>Draft ONE CGIAR </a:t>
            </a:r>
            <a:r>
              <a:rPr lang="en-US" sz="1100" b="1" dirty="0">
                <a:solidFill>
                  <a:schemeClr val="accent1"/>
                </a:solidFill>
              </a:rPr>
              <a:t>Operational Structure</a:t>
            </a:r>
            <a:endParaRPr lang="en-US" sz="1100" b="1" noProof="0" dirty="0">
              <a:solidFill>
                <a:schemeClr val="accent1"/>
              </a:solidFill>
            </a:endParaRPr>
          </a:p>
        </p:txBody>
      </p:sp>
      <p:pic>
        <p:nvPicPr>
          <p:cNvPr id="38" name="Picture 37">
            <a:extLst>
              <a:ext uri="{FF2B5EF4-FFF2-40B4-BE49-F238E27FC236}">
                <a16:creationId xmlns:a16="http://schemas.microsoft.com/office/drawing/2014/main" id="{4F79BE77-7AA4-CF4D-AC56-A60751FDCF10}"/>
              </a:ext>
            </a:extLst>
          </p:cNvPr>
          <p:cNvPicPr>
            <a:picLocks noChangeAspect="1"/>
          </p:cNvPicPr>
          <p:nvPr/>
        </p:nvPicPr>
        <p:blipFill>
          <a:blip r:embed="rId17"/>
          <a:stretch>
            <a:fillRect/>
          </a:stretch>
        </p:blipFill>
        <p:spPr>
          <a:xfrm>
            <a:off x="9921670" y="5321450"/>
            <a:ext cx="1540385" cy="868354"/>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663148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3F5FB-3941-4E32-AB30-26C3F548928F}"/>
              </a:ext>
            </a:extLst>
          </p:cNvPr>
          <p:cNvSpPr>
            <a:spLocks noGrp="1"/>
          </p:cNvSpPr>
          <p:nvPr>
            <p:ph type="title"/>
          </p:nvPr>
        </p:nvSpPr>
        <p:spPr>
          <a:xfrm>
            <a:off x="381000" y="608860"/>
            <a:ext cx="11430000" cy="633413"/>
          </a:xfrm>
        </p:spPr>
        <p:txBody>
          <a:bodyPr vert="horz" lIns="0" tIns="0" rIns="0" bIns="0" rtlCol="0" anchor="t">
            <a:noAutofit/>
          </a:bodyPr>
          <a:lstStyle/>
          <a:p>
            <a:pPr algn="ctr"/>
            <a:r>
              <a:rPr lang="en-US" sz="2800" b="1" dirty="0">
                <a:latin typeface="Century Gothic" panose="020B0502020202020204" pitchFamily="34" charset="0"/>
              </a:rPr>
              <a:t>ORGANIZATIONAL </a:t>
            </a:r>
            <a:r>
              <a:rPr lang="en-US" sz="2800" b="1" dirty="0">
                <a:solidFill>
                  <a:schemeClr val="accent1"/>
                </a:solidFill>
                <a:latin typeface="Century Gothic" panose="020B0502020202020204" pitchFamily="34" charset="0"/>
              </a:rPr>
              <a:t>CAPABILITY MODEL </a:t>
            </a:r>
            <a:r>
              <a:rPr lang="en-US" sz="2800" b="1" dirty="0">
                <a:latin typeface="Century Gothic" panose="020B0502020202020204" pitchFamily="34" charset="0"/>
              </a:rPr>
              <a:t>LEVEL 0</a:t>
            </a:r>
          </a:p>
        </p:txBody>
      </p:sp>
      <p:grpSp>
        <p:nvGrpSpPr>
          <p:cNvPr id="3" name="Group 2">
            <a:extLst>
              <a:ext uri="{FF2B5EF4-FFF2-40B4-BE49-F238E27FC236}">
                <a16:creationId xmlns:a16="http://schemas.microsoft.com/office/drawing/2014/main" id="{D009EDCB-6E48-7A49-89D4-EF66B9213607}"/>
              </a:ext>
            </a:extLst>
          </p:cNvPr>
          <p:cNvGrpSpPr/>
          <p:nvPr/>
        </p:nvGrpSpPr>
        <p:grpSpPr>
          <a:xfrm>
            <a:off x="1001454" y="1347051"/>
            <a:ext cx="10189092" cy="5076191"/>
            <a:chOff x="718444" y="1347051"/>
            <a:chExt cx="10189092" cy="5076191"/>
          </a:xfrm>
        </p:grpSpPr>
        <p:sp>
          <p:nvSpPr>
            <p:cNvPr id="4" name="Rectangle 3">
              <a:extLst>
                <a:ext uri="{FF2B5EF4-FFF2-40B4-BE49-F238E27FC236}">
                  <a16:creationId xmlns:a16="http://schemas.microsoft.com/office/drawing/2014/main" id="{552CBFF7-DD25-423F-8285-5E711C49688C}"/>
                </a:ext>
              </a:extLst>
            </p:cNvPr>
            <p:cNvSpPr/>
            <p:nvPr/>
          </p:nvSpPr>
          <p:spPr>
            <a:xfrm>
              <a:off x="718444" y="5600700"/>
              <a:ext cx="10189091" cy="822542"/>
            </a:xfrm>
            <a:prstGeom prst="rect">
              <a:avLst/>
            </a:prstGeom>
            <a:solidFill>
              <a:schemeClr val="accent2"/>
            </a:solidFill>
            <a:ln w="12700" cap="flat" cmpd="sng" algn="ctr">
              <a:noFill/>
              <a:prstDash val="solid"/>
              <a:miter lim="800000"/>
            </a:ln>
            <a:effectLst/>
          </p:spPr>
          <p:txBody>
            <a:bodyPr rtlCol="0" anchor="t" anchorCtr="0"/>
            <a:lstStyle/>
            <a:p>
              <a:pPr algn="ctr" defTabSz="914217"/>
              <a:r>
                <a:rPr lang="nl-NL" b="1" kern="0" dirty="0">
                  <a:solidFill>
                    <a:schemeClr val="bg1"/>
                  </a:solidFill>
                  <a:latin typeface="Calibri" panose="020F0502020204030204"/>
                  <a:cs typeface="Arial" charset="0"/>
                </a:rPr>
                <a:t>ENABLING ACTIVITIES</a:t>
              </a:r>
            </a:p>
          </p:txBody>
        </p:sp>
        <p:sp>
          <p:nvSpPr>
            <p:cNvPr id="5" name="Rectangle 4">
              <a:extLst>
                <a:ext uri="{FF2B5EF4-FFF2-40B4-BE49-F238E27FC236}">
                  <a16:creationId xmlns:a16="http://schemas.microsoft.com/office/drawing/2014/main" id="{E145B88C-C4CA-4570-814F-3C89976F75EA}"/>
                </a:ext>
              </a:extLst>
            </p:cNvPr>
            <p:cNvSpPr/>
            <p:nvPr/>
          </p:nvSpPr>
          <p:spPr>
            <a:xfrm>
              <a:off x="718444" y="1347051"/>
              <a:ext cx="10189091" cy="1167547"/>
            </a:xfrm>
            <a:prstGeom prst="rect">
              <a:avLst/>
            </a:prstGeom>
            <a:solidFill>
              <a:schemeClr val="accent2"/>
            </a:solidFill>
            <a:ln w="12700" cap="flat" cmpd="sng" algn="ctr">
              <a:noFill/>
              <a:prstDash val="solid"/>
              <a:miter lim="800000"/>
            </a:ln>
            <a:effectLst/>
          </p:spPr>
          <p:txBody>
            <a:bodyPr rtlCol="0" anchor="t" anchorCtr="0"/>
            <a:lstStyle/>
            <a:p>
              <a:pPr algn="ctr" defTabSz="914217"/>
              <a:r>
                <a:rPr lang="nl-NL" b="1" kern="0" dirty="0">
                  <a:solidFill>
                    <a:schemeClr val="bg1"/>
                  </a:solidFill>
                  <a:cs typeface="Arial" charset="0"/>
                </a:rPr>
                <a:t>LEADERSHIP &amp; GOVERNANCE</a:t>
              </a:r>
            </a:p>
          </p:txBody>
        </p:sp>
        <p:sp>
          <p:nvSpPr>
            <p:cNvPr id="6" name="Rectangle 5">
              <a:extLst>
                <a:ext uri="{FF2B5EF4-FFF2-40B4-BE49-F238E27FC236}">
                  <a16:creationId xmlns:a16="http://schemas.microsoft.com/office/drawing/2014/main" id="{D89D4ECF-948E-4D77-B199-1B8EA2BAF1FE}"/>
                </a:ext>
              </a:extLst>
            </p:cNvPr>
            <p:cNvSpPr/>
            <p:nvPr/>
          </p:nvSpPr>
          <p:spPr>
            <a:xfrm>
              <a:off x="2694881" y="2619373"/>
              <a:ext cx="5569200" cy="2876549"/>
            </a:xfrm>
            <a:prstGeom prst="rect">
              <a:avLst/>
            </a:prstGeom>
            <a:solidFill>
              <a:schemeClr val="accent2"/>
            </a:solidFill>
            <a:ln w="12700" cap="flat" cmpd="sng" algn="ctr">
              <a:noFill/>
              <a:prstDash val="solid"/>
              <a:miter lim="800000"/>
            </a:ln>
            <a:effectLst/>
          </p:spPr>
          <p:txBody>
            <a:bodyPr rtlCol="0" anchor="t" anchorCtr="0"/>
            <a:lstStyle/>
            <a:p>
              <a:pPr algn="ctr" defTabSz="914217"/>
              <a:r>
                <a:rPr lang="nl-NL" b="1" kern="0" dirty="0">
                  <a:solidFill>
                    <a:schemeClr val="bg1"/>
                  </a:solidFill>
                  <a:latin typeface="+mj-lt"/>
                  <a:cs typeface="Arial" charset="0"/>
                </a:rPr>
                <a:t>RESEARCH </a:t>
              </a:r>
              <a:br>
                <a:rPr lang="nl-NL" b="1" kern="0" dirty="0">
                  <a:solidFill>
                    <a:schemeClr val="bg1"/>
                  </a:solidFill>
                  <a:latin typeface="+mj-lt"/>
                  <a:cs typeface="Arial" charset="0"/>
                </a:rPr>
              </a:br>
              <a:r>
                <a:rPr lang="nl-NL" b="1" kern="0" dirty="0">
                  <a:solidFill>
                    <a:schemeClr val="bg1"/>
                  </a:solidFill>
                  <a:latin typeface="+mj-lt"/>
                  <a:cs typeface="Arial" charset="0"/>
                </a:rPr>
                <a:t>FOR </a:t>
              </a:r>
              <a:br>
                <a:rPr lang="nl-NL" b="1" kern="0" dirty="0">
                  <a:solidFill>
                    <a:schemeClr val="bg1"/>
                  </a:solidFill>
                  <a:latin typeface="+mj-lt"/>
                  <a:cs typeface="Arial" charset="0"/>
                </a:rPr>
              </a:br>
              <a:r>
                <a:rPr lang="nl-NL" b="1" kern="0" dirty="0">
                  <a:solidFill>
                    <a:schemeClr val="bg1"/>
                  </a:solidFill>
                  <a:latin typeface="+mj-lt"/>
                  <a:cs typeface="Arial" charset="0"/>
                </a:rPr>
                <a:t>DEVELOPMENT</a:t>
              </a:r>
            </a:p>
          </p:txBody>
        </p:sp>
        <p:sp>
          <p:nvSpPr>
            <p:cNvPr id="7" name="Rectangle 6">
              <a:extLst>
                <a:ext uri="{FF2B5EF4-FFF2-40B4-BE49-F238E27FC236}">
                  <a16:creationId xmlns:a16="http://schemas.microsoft.com/office/drawing/2014/main" id="{7947E3C0-C54C-47C3-9DB7-24D68DF46A88}"/>
                </a:ext>
              </a:extLst>
            </p:cNvPr>
            <p:cNvSpPr/>
            <p:nvPr/>
          </p:nvSpPr>
          <p:spPr>
            <a:xfrm>
              <a:off x="8335608" y="2619374"/>
              <a:ext cx="2571928" cy="2876550"/>
            </a:xfrm>
            <a:prstGeom prst="rect">
              <a:avLst/>
            </a:prstGeom>
            <a:solidFill>
              <a:schemeClr val="accent2"/>
            </a:solidFill>
            <a:ln w="12700" cap="flat" cmpd="sng" algn="ctr">
              <a:noFill/>
              <a:prstDash val="solid"/>
              <a:miter lim="800000"/>
            </a:ln>
            <a:effectLst/>
          </p:spPr>
          <p:txBody>
            <a:bodyPr rtlCol="0" anchor="t" anchorCtr="0"/>
            <a:lstStyle/>
            <a:p>
              <a:pPr algn="ctr" defTabSz="914217"/>
              <a:r>
                <a:rPr lang="nl-NL" b="1" kern="0" dirty="0">
                  <a:solidFill>
                    <a:schemeClr val="bg1"/>
                  </a:solidFill>
                  <a:cs typeface="Arial" charset="0"/>
                </a:rPr>
                <a:t>PARTNERSHIP MANAGEMENT </a:t>
              </a:r>
              <a:br>
                <a:rPr lang="nl-NL" b="1" kern="0" dirty="0">
                  <a:solidFill>
                    <a:schemeClr val="bg1"/>
                  </a:solidFill>
                  <a:cs typeface="Arial" charset="0"/>
                </a:rPr>
              </a:br>
              <a:r>
                <a:rPr lang="nl-NL" b="1" kern="0" dirty="0">
                  <a:solidFill>
                    <a:schemeClr val="bg1"/>
                  </a:solidFill>
                  <a:cs typeface="Arial" charset="0"/>
                </a:rPr>
                <a:t>&amp; </a:t>
              </a:r>
              <a:br>
                <a:rPr lang="nl-NL" b="1" kern="0" dirty="0">
                  <a:solidFill>
                    <a:schemeClr val="bg1"/>
                  </a:solidFill>
                  <a:cs typeface="Arial" charset="0"/>
                </a:rPr>
              </a:br>
              <a:r>
                <a:rPr lang="nl-NL" b="1" kern="0" dirty="0">
                  <a:solidFill>
                    <a:schemeClr val="bg1"/>
                  </a:solidFill>
                  <a:cs typeface="Arial" charset="0"/>
                </a:rPr>
                <a:t>COMMUNICATIONS</a:t>
              </a:r>
            </a:p>
          </p:txBody>
        </p:sp>
        <p:sp>
          <p:nvSpPr>
            <p:cNvPr id="8" name="Rectangle 7">
              <a:extLst>
                <a:ext uri="{FF2B5EF4-FFF2-40B4-BE49-F238E27FC236}">
                  <a16:creationId xmlns:a16="http://schemas.microsoft.com/office/drawing/2014/main" id="{1A8B5581-B811-4715-8017-E554BFD2C928}"/>
                </a:ext>
              </a:extLst>
            </p:cNvPr>
            <p:cNvSpPr/>
            <p:nvPr/>
          </p:nvSpPr>
          <p:spPr>
            <a:xfrm>
              <a:off x="718444" y="2619375"/>
              <a:ext cx="1914939" cy="2876550"/>
            </a:xfrm>
            <a:prstGeom prst="rect">
              <a:avLst/>
            </a:prstGeom>
            <a:solidFill>
              <a:schemeClr val="accent2"/>
            </a:solidFill>
            <a:ln w="12700" cap="flat" cmpd="sng" algn="ctr">
              <a:noFill/>
              <a:prstDash val="solid"/>
              <a:miter lim="800000"/>
            </a:ln>
            <a:effectLst/>
          </p:spPr>
          <p:txBody>
            <a:bodyPr rtlCol="0" anchor="t" anchorCtr="0"/>
            <a:lstStyle/>
            <a:p>
              <a:pPr algn="ctr" defTabSz="914217"/>
              <a:r>
                <a:rPr lang="nl-NL" b="1" kern="0" dirty="0">
                  <a:solidFill>
                    <a:schemeClr val="bg1"/>
                  </a:solidFill>
                  <a:latin typeface="Century Gothic" panose="020B0502020202020204" pitchFamily="34" charset="0"/>
                  <a:cs typeface="Arial" charset="0"/>
                </a:rPr>
                <a:t>FUNDRAISING</a:t>
              </a:r>
            </a:p>
          </p:txBody>
        </p:sp>
      </p:grpSp>
      <p:pic>
        <p:nvPicPr>
          <p:cNvPr id="9" name="Picture 8" descr="A picture containing shape&#10;&#10;Description automatically generated">
            <a:extLst>
              <a:ext uri="{FF2B5EF4-FFF2-40B4-BE49-F238E27FC236}">
                <a16:creationId xmlns:a16="http://schemas.microsoft.com/office/drawing/2014/main" id="{241F9546-699B-EE49-8776-1BE1F233B07E}"/>
              </a:ext>
            </a:extLst>
          </p:cNvPr>
          <p:cNvPicPr>
            <a:picLocks noChangeAspect="1"/>
          </p:cNvPicPr>
          <p:nvPr/>
        </p:nvPicPr>
        <p:blipFill>
          <a:blip r:embed="rId3" cstate="email">
            <a:alphaModFix amt="40000"/>
            <a:extLst>
              <a:ext uri="{28A0092B-C50C-407E-A947-70E740481C1C}">
                <a14:useLocalDpi xmlns:a14="http://schemas.microsoft.com/office/drawing/2010/main"/>
              </a:ext>
            </a:extLst>
          </a:blip>
          <a:stretch>
            <a:fillRect/>
          </a:stretch>
        </p:blipFill>
        <p:spPr>
          <a:xfrm>
            <a:off x="9649694" y="3768066"/>
            <a:ext cx="3649211" cy="3104959"/>
          </a:xfrm>
          <a:prstGeom prst="rect">
            <a:avLst/>
          </a:prstGeom>
        </p:spPr>
      </p:pic>
    </p:spTree>
    <p:extLst>
      <p:ext uri="{BB962C8B-B14F-4D97-AF65-F5344CB8AC3E}">
        <p14:creationId xmlns:p14="http://schemas.microsoft.com/office/powerpoint/2010/main" val="1232874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9308EC4B-024B-41EC-8B37-AD02B9BA9313}"/>
              </a:ext>
            </a:extLst>
          </p:cNvPr>
          <p:cNvSpPr/>
          <p:nvPr/>
        </p:nvSpPr>
        <p:spPr>
          <a:xfrm>
            <a:off x="8619861" y="1380681"/>
            <a:ext cx="3642477"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u="sng" dirty="0">
                <a:solidFill>
                  <a:schemeClr val="accent2"/>
                </a:solidFill>
                <a:hlinkClick r:id="rId3">
                  <a:extLst>
                    <a:ext uri="{A12FA001-AC4F-418D-AE19-62706E023703}">
                      <ahyp:hlinkClr xmlns:ahyp="http://schemas.microsoft.com/office/drawing/2018/hyperlinkcolor" val="tx"/>
                    </a:ext>
                  </a:extLst>
                </a:hlinkClick>
              </a:rPr>
              <a:t>Draft Digital Strategy</a:t>
            </a:r>
            <a:r>
              <a:rPr lang="en-US" sz="900" u="sng" dirty="0">
                <a:solidFill>
                  <a:schemeClr val="accent2"/>
                </a:solidFill>
              </a:rPr>
              <a:t> </a:t>
            </a:r>
          </a:p>
        </p:txBody>
      </p:sp>
      <p:sp>
        <p:nvSpPr>
          <p:cNvPr id="2" name="Title 1">
            <a:extLst>
              <a:ext uri="{FF2B5EF4-FFF2-40B4-BE49-F238E27FC236}">
                <a16:creationId xmlns:a16="http://schemas.microsoft.com/office/drawing/2014/main" id="{E012ECC5-B924-4054-BC04-6854FB9EC640}"/>
              </a:ext>
            </a:extLst>
          </p:cNvPr>
          <p:cNvSpPr>
            <a:spLocks noGrp="1"/>
          </p:cNvSpPr>
          <p:nvPr>
            <p:ph type="title"/>
          </p:nvPr>
        </p:nvSpPr>
        <p:spPr>
          <a:xfrm>
            <a:off x="380024" y="253233"/>
            <a:ext cx="11430000" cy="381747"/>
          </a:xfrm>
        </p:spPr>
        <p:txBody>
          <a:bodyPr>
            <a:normAutofit/>
          </a:bodyPr>
          <a:lstStyle/>
          <a:p>
            <a:pPr algn="ctr"/>
            <a:r>
              <a:rPr lang="en-US" sz="1800" b="1" dirty="0">
                <a:latin typeface="Century Gothic" panose="020B0502020202020204" pitchFamily="34" charset="0"/>
              </a:rPr>
              <a:t>MAPPING THE ORGANIZATION CAPABILITY MODEL TO A </a:t>
            </a:r>
            <a:r>
              <a:rPr lang="en-US" sz="1800" b="1" dirty="0">
                <a:solidFill>
                  <a:schemeClr val="accent1"/>
                </a:solidFill>
                <a:latin typeface="Century Gothic" panose="020B0502020202020204" pitchFamily="34" charset="0"/>
              </a:rPr>
              <a:t>DIGITAL CAPABILITY MODEL </a:t>
            </a:r>
            <a:r>
              <a:rPr lang="en-US" sz="1800" b="1" dirty="0">
                <a:latin typeface="Century Gothic" panose="020B0502020202020204" pitchFamily="34" charset="0"/>
              </a:rPr>
              <a:t>&amp; KEY SOURCES</a:t>
            </a:r>
          </a:p>
        </p:txBody>
      </p:sp>
      <p:sp>
        <p:nvSpPr>
          <p:cNvPr id="10" name="TextBox 9">
            <a:extLst>
              <a:ext uri="{FF2B5EF4-FFF2-40B4-BE49-F238E27FC236}">
                <a16:creationId xmlns:a16="http://schemas.microsoft.com/office/drawing/2014/main" id="{C839471C-5667-4CF4-9FC4-0E60C7C8D2EB}"/>
              </a:ext>
            </a:extLst>
          </p:cNvPr>
          <p:cNvSpPr txBox="1"/>
          <p:nvPr/>
        </p:nvSpPr>
        <p:spPr>
          <a:xfrm>
            <a:off x="4728448" y="844781"/>
            <a:ext cx="1566147" cy="227948"/>
          </a:xfrm>
          <a:prstGeom prst="rect">
            <a:avLst/>
          </a:prstGeom>
          <a:noFill/>
        </p:spPr>
        <p:txBody>
          <a:bodyPr wrap="square" lIns="0" tIns="0" rIns="0" bIns="0" rtlCol="0">
            <a:noAutofit/>
          </a:bodyPr>
          <a:lstStyle/>
          <a:p>
            <a:pPr algn="l" defTabSz="228600">
              <a:spcAft>
                <a:spcPts val="1200"/>
              </a:spcAft>
            </a:pPr>
            <a:r>
              <a:rPr lang="en-US" sz="1200" b="1" dirty="0">
                <a:solidFill>
                  <a:schemeClr val="accent1"/>
                </a:solidFill>
              </a:rPr>
              <a:t>KEY</a:t>
            </a:r>
            <a:r>
              <a:rPr lang="en-US" sz="1200" b="1" noProof="0" dirty="0">
                <a:solidFill>
                  <a:schemeClr val="accent1"/>
                </a:solidFill>
              </a:rPr>
              <a:t> SOURCES</a:t>
            </a:r>
          </a:p>
        </p:txBody>
      </p:sp>
      <p:sp>
        <p:nvSpPr>
          <p:cNvPr id="119" name="TextBox 118">
            <a:extLst>
              <a:ext uri="{FF2B5EF4-FFF2-40B4-BE49-F238E27FC236}">
                <a16:creationId xmlns:a16="http://schemas.microsoft.com/office/drawing/2014/main" id="{A32378C0-673A-4A97-8953-5D6B1836862C}"/>
              </a:ext>
            </a:extLst>
          </p:cNvPr>
          <p:cNvSpPr txBox="1"/>
          <p:nvPr/>
        </p:nvSpPr>
        <p:spPr>
          <a:xfrm>
            <a:off x="380024" y="843575"/>
            <a:ext cx="2568525" cy="242645"/>
          </a:xfrm>
          <a:prstGeom prst="rect">
            <a:avLst/>
          </a:prstGeom>
          <a:noFill/>
        </p:spPr>
        <p:txBody>
          <a:bodyPr wrap="square" lIns="0" tIns="0" rIns="0" bIns="0" rtlCol="0">
            <a:noAutofit/>
          </a:bodyPr>
          <a:lstStyle/>
          <a:p>
            <a:pPr algn="l" defTabSz="228600">
              <a:spcAft>
                <a:spcPts val="1200"/>
              </a:spcAft>
            </a:pPr>
            <a:r>
              <a:rPr lang="en-US" sz="1200" b="1" noProof="0" dirty="0">
                <a:solidFill>
                  <a:schemeClr val="accent1"/>
                </a:solidFill>
              </a:rPr>
              <a:t>CAPABILITY MODEL MAPPING</a:t>
            </a:r>
          </a:p>
        </p:txBody>
      </p:sp>
      <p:cxnSp>
        <p:nvCxnSpPr>
          <p:cNvPr id="89" name="Straight Connector 88">
            <a:extLst>
              <a:ext uri="{FF2B5EF4-FFF2-40B4-BE49-F238E27FC236}">
                <a16:creationId xmlns:a16="http://schemas.microsoft.com/office/drawing/2014/main" id="{F7B5208E-50D5-46EC-9E85-F4E589BBCA04}"/>
              </a:ext>
            </a:extLst>
          </p:cNvPr>
          <p:cNvCxnSpPr>
            <a:cxnSpLocks/>
          </p:cNvCxnSpPr>
          <p:nvPr/>
        </p:nvCxnSpPr>
        <p:spPr>
          <a:xfrm flipV="1">
            <a:off x="380024" y="1106297"/>
            <a:ext cx="2390975" cy="697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22" name="Straight Connector 121">
            <a:extLst>
              <a:ext uri="{FF2B5EF4-FFF2-40B4-BE49-F238E27FC236}">
                <a16:creationId xmlns:a16="http://schemas.microsoft.com/office/drawing/2014/main" id="{DECECFA2-6946-485E-8D3B-7BAFAA76D739}"/>
              </a:ext>
            </a:extLst>
          </p:cNvPr>
          <p:cNvCxnSpPr>
            <a:cxnSpLocks/>
          </p:cNvCxnSpPr>
          <p:nvPr/>
        </p:nvCxnSpPr>
        <p:spPr>
          <a:xfrm>
            <a:off x="4728448" y="1106297"/>
            <a:ext cx="3642475" cy="0"/>
          </a:xfrm>
          <a:prstGeom prst="line">
            <a:avLst/>
          </a:prstGeom>
          <a:ln/>
        </p:spPr>
        <p:style>
          <a:lnRef idx="1">
            <a:schemeClr val="accent2"/>
          </a:lnRef>
          <a:fillRef idx="0">
            <a:schemeClr val="accent2"/>
          </a:fillRef>
          <a:effectRef idx="0">
            <a:schemeClr val="accent2"/>
          </a:effectRef>
          <a:fontRef idx="minor">
            <a:schemeClr val="tx1"/>
          </a:fontRef>
        </p:style>
      </p:cxnSp>
      <p:sp>
        <p:nvSpPr>
          <p:cNvPr id="128" name="Rectangle 127">
            <a:extLst>
              <a:ext uri="{FF2B5EF4-FFF2-40B4-BE49-F238E27FC236}">
                <a16:creationId xmlns:a16="http://schemas.microsoft.com/office/drawing/2014/main" id="{B029FAE9-6F6A-4141-ABA9-0BF154F68638}"/>
              </a:ext>
            </a:extLst>
          </p:cNvPr>
          <p:cNvSpPr/>
          <p:nvPr/>
        </p:nvSpPr>
        <p:spPr>
          <a:xfrm>
            <a:off x="4728448" y="2103975"/>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Draft Digital Strategy</a:t>
            </a:r>
          </a:p>
        </p:txBody>
      </p:sp>
      <p:sp>
        <p:nvSpPr>
          <p:cNvPr id="129" name="Rectangle 128">
            <a:extLst>
              <a:ext uri="{FF2B5EF4-FFF2-40B4-BE49-F238E27FC236}">
                <a16:creationId xmlns:a16="http://schemas.microsoft.com/office/drawing/2014/main" id="{AC5AB161-6BD8-4406-9026-E1EF4D015F5F}"/>
              </a:ext>
            </a:extLst>
          </p:cNvPr>
          <p:cNvSpPr/>
          <p:nvPr/>
        </p:nvSpPr>
        <p:spPr>
          <a:xfrm>
            <a:off x="4728448" y="2273382"/>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288000" rIns="91440" bIns="288000" rtlCol="0" anchor="ctr" anchorCtr="0">
            <a:noAutofit/>
          </a:bodyPr>
          <a:lstStyle/>
          <a:p>
            <a:pPr algn="ctr"/>
            <a:r>
              <a:rPr lang="en-US" sz="900" dirty="0">
                <a:solidFill>
                  <a:schemeClr val="tx1"/>
                </a:solidFill>
              </a:rPr>
              <a:t>Focus group workshop summary- IT managers</a:t>
            </a:r>
          </a:p>
        </p:txBody>
      </p:sp>
      <p:sp>
        <p:nvSpPr>
          <p:cNvPr id="137" name="Rectangle 136">
            <a:extLst>
              <a:ext uri="{FF2B5EF4-FFF2-40B4-BE49-F238E27FC236}">
                <a16:creationId xmlns:a16="http://schemas.microsoft.com/office/drawing/2014/main" id="{EE24B711-7BCB-44F6-AF2D-51690C5C6C6D}"/>
              </a:ext>
            </a:extLst>
          </p:cNvPr>
          <p:cNvSpPr/>
          <p:nvPr/>
        </p:nvSpPr>
        <p:spPr>
          <a:xfrm>
            <a:off x="4728448" y="2612196"/>
            <a:ext cx="3642476"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Data Management Maturity Assessment (DMMA)</a:t>
            </a:r>
          </a:p>
        </p:txBody>
      </p:sp>
      <p:grpSp>
        <p:nvGrpSpPr>
          <p:cNvPr id="8" name="Group 7">
            <a:extLst>
              <a:ext uri="{FF2B5EF4-FFF2-40B4-BE49-F238E27FC236}">
                <a16:creationId xmlns:a16="http://schemas.microsoft.com/office/drawing/2014/main" id="{9A55382E-8409-F745-AC2D-F64471CEC898}"/>
              </a:ext>
            </a:extLst>
          </p:cNvPr>
          <p:cNvGrpSpPr/>
          <p:nvPr/>
        </p:nvGrpSpPr>
        <p:grpSpPr>
          <a:xfrm>
            <a:off x="2938913" y="846442"/>
            <a:ext cx="1653552" cy="259855"/>
            <a:chOff x="3068189" y="846170"/>
            <a:chExt cx="1653552" cy="259855"/>
          </a:xfrm>
        </p:grpSpPr>
        <p:sp>
          <p:nvSpPr>
            <p:cNvPr id="117" name="TextBox 116">
              <a:extLst>
                <a:ext uri="{FF2B5EF4-FFF2-40B4-BE49-F238E27FC236}">
                  <a16:creationId xmlns:a16="http://schemas.microsoft.com/office/drawing/2014/main" id="{E52CB593-10EC-49A6-9AF7-58E76ABF63B6}"/>
                </a:ext>
              </a:extLst>
            </p:cNvPr>
            <p:cNvSpPr txBox="1"/>
            <p:nvPr/>
          </p:nvSpPr>
          <p:spPr>
            <a:xfrm>
              <a:off x="3068189" y="846170"/>
              <a:ext cx="1653552" cy="227948"/>
            </a:xfrm>
            <a:prstGeom prst="rect">
              <a:avLst/>
            </a:prstGeom>
            <a:noFill/>
          </p:spPr>
          <p:txBody>
            <a:bodyPr wrap="square" lIns="0" tIns="0" rIns="0" bIns="0" rtlCol="0">
              <a:noAutofit/>
            </a:bodyPr>
            <a:lstStyle/>
            <a:p>
              <a:pPr algn="l" defTabSz="228600">
                <a:spcAft>
                  <a:spcPts val="1200"/>
                </a:spcAft>
              </a:pPr>
              <a:r>
                <a:rPr lang="en-US" sz="1200" b="1" noProof="0" dirty="0">
                  <a:solidFill>
                    <a:schemeClr val="accent1"/>
                  </a:solidFill>
                </a:rPr>
                <a:t>LEVEL 1 CATEGORY</a:t>
              </a:r>
            </a:p>
          </p:txBody>
        </p:sp>
        <p:cxnSp>
          <p:nvCxnSpPr>
            <p:cNvPr id="120" name="Straight Connector 119">
              <a:extLst>
                <a:ext uri="{FF2B5EF4-FFF2-40B4-BE49-F238E27FC236}">
                  <a16:creationId xmlns:a16="http://schemas.microsoft.com/office/drawing/2014/main" id="{2C5B4912-5A4C-4576-9071-98A423B4E140}"/>
                </a:ext>
              </a:extLst>
            </p:cNvPr>
            <p:cNvCxnSpPr>
              <a:cxnSpLocks/>
            </p:cNvCxnSpPr>
            <p:nvPr/>
          </p:nvCxnSpPr>
          <p:spPr>
            <a:xfrm>
              <a:off x="3077825" y="1106025"/>
              <a:ext cx="1448911" cy="0"/>
            </a:xfrm>
            <a:prstGeom prst="line">
              <a:avLst/>
            </a:prstGeom>
            <a:ln/>
          </p:spPr>
          <p:style>
            <a:lnRef idx="1">
              <a:schemeClr val="accent2"/>
            </a:lnRef>
            <a:fillRef idx="0">
              <a:schemeClr val="accent2"/>
            </a:fillRef>
            <a:effectRef idx="0">
              <a:schemeClr val="accent2"/>
            </a:effectRef>
            <a:fontRef idx="minor">
              <a:schemeClr val="tx1"/>
            </a:fontRef>
          </p:style>
        </p:cxnSp>
      </p:grpSp>
      <p:grpSp>
        <p:nvGrpSpPr>
          <p:cNvPr id="7" name="Group 6">
            <a:extLst>
              <a:ext uri="{FF2B5EF4-FFF2-40B4-BE49-F238E27FC236}">
                <a16:creationId xmlns:a16="http://schemas.microsoft.com/office/drawing/2014/main" id="{7CF1DC1E-C5E0-F341-BB7A-A4E2E5378494}"/>
              </a:ext>
            </a:extLst>
          </p:cNvPr>
          <p:cNvGrpSpPr/>
          <p:nvPr/>
        </p:nvGrpSpPr>
        <p:grpSpPr>
          <a:xfrm>
            <a:off x="2948549" y="1192804"/>
            <a:ext cx="1448914" cy="5426732"/>
            <a:chOff x="3056873" y="1192804"/>
            <a:chExt cx="1448914" cy="5426732"/>
          </a:xfrm>
          <a:solidFill>
            <a:schemeClr val="accent4"/>
          </a:solidFill>
        </p:grpSpPr>
        <p:sp>
          <p:nvSpPr>
            <p:cNvPr id="87" name="Rectangle 86">
              <a:extLst>
                <a:ext uri="{FF2B5EF4-FFF2-40B4-BE49-F238E27FC236}">
                  <a16:creationId xmlns:a16="http://schemas.microsoft.com/office/drawing/2014/main" id="{96DD9A40-A420-402D-A119-66DDCD3192F9}"/>
                </a:ext>
              </a:extLst>
            </p:cNvPr>
            <p:cNvSpPr/>
            <p:nvPr/>
          </p:nvSpPr>
          <p:spPr>
            <a:xfrm>
              <a:off x="3056874" y="3051296"/>
              <a:ext cx="1448911" cy="774994"/>
            </a:xfrm>
            <a:prstGeom prst="rect">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bg1"/>
                  </a:solidFill>
                  <a:latin typeface="Arial" panose="020B0604020202020204" pitchFamily="34" charset="0"/>
                  <a:cs typeface="Arial" panose="020B0604020202020204" pitchFamily="34" charset="0"/>
                </a:rPr>
                <a:t>3. Organizational Data &amp; Analytics</a:t>
              </a:r>
            </a:p>
          </p:txBody>
        </p:sp>
        <p:sp>
          <p:nvSpPr>
            <p:cNvPr id="88" name="Rectangle 87">
              <a:extLst>
                <a:ext uri="{FF2B5EF4-FFF2-40B4-BE49-F238E27FC236}">
                  <a16:creationId xmlns:a16="http://schemas.microsoft.com/office/drawing/2014/main" id="{4D01F871-1319-4BD4-AAEB-96AE42949E01}"/>
                </a:ext>
              </a:extLst>
            </p:cNvPr>
            <p:cNvSpPr/>
            <p:nvPr/>
          </p:nvSpPr>
          <p:spPr>
            <a:xfrm>
              <a:off x="3056875" y="1192804"/>
              <a:ext cx="1448909" cy="774994"/>
            </a:xfrm>
            <a:prstGeom prst="rect">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bg1"/>
                  </a:solidFill>
                  <a:latin typeface="Arial" panose="020B0604020202020204" pitchFamily="34" charset="0"/>
                  <a:cs typeface="Arial" panose="020B0604020202020204" pitchFamily="34" charset="0"/>
                </a:rPr>
                <a:t>1. Digital Strategy</a:t>
              </a:r>
            </a:p>
            <a:p>
              <a:r>
                <a:rPr lang="en-US" sz="1000" b="1" dirty="0">
                  <a:solidFill>
                    <a:schemeClr val="bg1"/>
                  </a:solidFill>
                  <a:latin typeface="Arial" panose="020B0604020202020204" pitchFamily="34" charset="0"/>
                  <a:cs typeface="Arial" panose="020B0604020202020204" pitchFamily="34" charset="0"/>
                </a:rPr>
                <a:t>&amp; Organization</a:t>
              </a:r>
            </a:p>
          </p:txBody>
        </p:sp>
        <p:sp>
          <p:nvSpPr>
            <p:cNvPr id="90" name="Rectangle 89">
              <a:extLst>
                <a:ext uri="{FF2B5EF4-FFF2-40B4-BE49-F238E27FC236}">
                  <a16:creationId xmlns:a16="http://schemas.microsoft.com/office/drawing/2014/main" id="{DB17DA88-2044-4E34-BA5F-4D569C31F0D9}"/>
                </a:ext>
              </a:extLst>
            </p:cNvPr>
            <p:cNvSpPr/>
            <p:nvPr/>
          </p:nvSpPr>
          <p:spPr>
            <a:xfrm>
              <a:off x="3056875" y="4909787"/>
              <a:ext cx="1448911" cy="774902"/>
            </a:xfrm>
            <a:prstGeom prst="rect">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bg1"/>
                  </a:solidFill>
                  <a:latin typeface="Arial" panose="020B0604020202020204" pitchFamily="34" charset="0"/>
                  <a:cs typeface="Arial" panose="020B0604020202020204" pitchFamily="34" charset="0"/>
                </a:rPr>
                <a:t>5. Fundraising,</a:t>
              </a:r>
            </a:p>
            <a:p>
              <a:r>
                <a:rPr lang="en-US" sz="1000" b="1" dirty="0">
                  <a:solidFill>
                    <a:schemeClr val="bg1"/>
                  </a:solidFill>
                  <a:latin typeface="Arial" panose="020B0604020202020204" pitchFamily="34" charset="0"/>
                  <a:cs typeface="Arial" panose="020B0604020202020204" pitchFamily="34" charset="0"/>
                </a:rPr>
                <a:t>Communications</a:t>
              </a:r>
            </a:p>
            <a:p>
              <a:r>
                <a:rPr lang="en-US" sz="1000" b="1" dirty="0">
                  <a:solidFill>
                    <a:schemeClr val="bg1"/>
                  </a:solidFill>
                  <a:latin typeface="Arial" panose="020B0604020202020204" pitchFamily="34" charset="0"/>
                  <a:cs typeface="Arial" panose="020B0604020202020204" pitchFamily="34" charset="0"/>
                </a:rPr>
                <a:t>and Partnerships</a:t>
              </a:r>
            </a:p>
          </p:txBody>
        </p:sp>
        <p:sp>
          <p:nvSpPr>
            <p:cNvPr id="91" name="Rectangle 90">
              <a:extLst>
                <a:ext uri="{FF2B5EF4-FFF2-40B4-BE49-F238E27FC236}">
                  <a16:creationId xmlns:a16="http://schemas.microsoft.com/office/drawing/2014/main" id="{04482D57-7C65-4C07-A57E-EDE70DE80029}"/>
                </a:ext>
              </a:extLst>
            </p:cNvPr>
            <p:cNvSpPr/>
            <p:nvPr/>
          </p:nvSpPr>
          <p:spPr>
            <a:xfrm>
              <a:off x="3056876" y="3980541"/>
              <a:ext cx="1448911" cy="774902"/>
            </a:xfrm>
            <a:prstGeom prst="rect">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bg1"/>
                  </a:solidFill>
                  <a:latin typeface="Arial" panose="020B0604020202020204" pitchFamily="34" charset="0"/>
                  <a:cs typeface="Arial" panose="020B0604020202020204" pitchFamily="34" charset="0"/>
                </a:rPr>
                <a:t>4. Research </a:t>
              </a:r>
            </a:p>
            <a:p>
              <a:r>
                <a:rPr lang="en-US" sz="1000" b="1" dirty="0">
                  <a:solidFill>
                    <a:schemeClr val="bg1"/>
                  </a:solidFill>
                  <a:latin typeface="Arial" panose="020B0604020202020204" pitchFamily="34" charset="0"/>
                  <a:cs typeface="Arial" panose="020B0604020202020204" pitchFamily="34" charset="0"/>
                </a:rPr>
                <a:t>Data &amp; Analytics</a:t>
              </a:r>
            </a:p>
          </p:txBody>
        </p:sp>
        <p:sp>
          <p:nvSpPr>
            <p:cNvPr id="92" name="Rectangle 91">
              <a:extLst>
                <a:ext uri="{FF2B5EF4-FFF2-40B4-BE49-F238E27FC236}">
                  <a16:creationId xmlns:a16="http://schemas.microsoft.com/office/drawing/2014/main" id="{819AE317-56CC-4722-9FFF-E5EEABD47244}"/>
                </a:ext>
              </a:extLst>
            </p:cNvPr>
            <p:cNvSpPr/>
            <p:nvPr/>
          </p:nvSpPr>
          <p:spPr>
            <a:xfrm>
              <a:off x="3056873" y="2122051"/>
              <a:ext cx="1448911" cy="774995"/>
            </a:xfrm>
            <a:prstGeom prst="rect">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bg1"/>
                  </a:solidFill>
                  <a:latin typeface="Arial" panose="020B0604020202020204" pitchFamily="34" charset="0"/>
                  <a:cs typeface="Arial" panose="020B0604020202020204" pitchFamily="34" charset="0"/>
                </a:rPr>
                <a:t>2. Technology </a:t>
              </a:r>
            </a:p>
            <a:p>
              <a:r>
                <a:rPr lang="en-US" sz="1000" b="1" dirty="0">
                  <a:solidFill>
                    <a:schemeClr val="bg1"/>
                  </a:solidFill>
                  <a:latin typeface="Arial" panose="020B0604020202020204" pitchFamily="34" charset="0"/>
                  <a:cs typeface="Arial" panose="020B0604020202020204" pitchFamily="34" charset="0"/>
                </a:rPr>
                <a:t>Capabilities</a:t>
              </a:r>
            </a:p>
            <a:p>
              <a:r>
                <a:rPr lang="en-US" sz="1000" b="1" dirty="0">
                  <a:solidFill>
                    <a:schemeClr val="bg1"/>
                  </a:solidFill>
                  <a:latin typeface="Arial" panose="020B0604020202020204" pitchFamily="34" charset="0"/>
                  <a:cs typeface="Arial" panose="020B0604020202020204" pitchFamily="34" charset="0"/>
                </a:rPr>
                <a:t>and Infrastructure</a:t>
              </a:r>
            </a:p>
          </p:txBody>
        </p:sp>
        <p:sp>
          <p:nvSpPr>
            <p:cNvPr id="99" name="Rectangle 98">
              <a:extLst>
                <a:ext uri="{FF2B5EF4-FFF2-40B4-BE49-F238E27FC236}">
                  <a16:creationId xmlns:a16="http://schemas.microsoft.com/office/drawing/2014/main" id="{C9E6485E-D418-4E6A-B07F-26B0EA48B9B7}"/>
                </a:ext>
              </a:extLst>
            </p:cNvPr>
            <p:cNvSpPr/>
            <p:nvPr/>
          </p:nvSpPr>
          <p:spPr>
            <a:xfrm>
              <a:off x="3056873" y="5844634"/>
              <a:ext cx="1448911" cy="774902"/>
            </a:xfrm>
            <a:prstGeom prst="rect">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bg1"/>
                  </a:solidFill>
                  <a:latin typeface="Arial" panose="020B0604020202020204" pitchFamily="34" charset="0"/>
                  <a:cs typeface="Arial" panose="020B0604020202020204" pitchFamily="34" charset="0"/>
                </a:rPr>
                <a:t>6. Digital Research</a:t>
              </a:r>
            </a:p>
            <a:p>
              <a:pPr>
                <a:lnSpc>
                  <a:spcPct val="85000"/>
                </a:lnSpc>
              </a:pPr>
              <a:r>
                <a:rPr lang="en-US" sz="1000" b="1" dirty="0">
                  <a:solidFill>
                    <a:schemeClr val="bg1"/>
                  </a:solidFill>
                  <a:latin typeface="Arial" panose="020B0604020202020204" pitchFamily="34" charset="0"/>
                  <a:cs typeface="Arial" panose="020B0604020202020204" pitchFamily="34" charset="0"/>
                </a:rPr>
                <a:t>for Development</a:t>
              </a:r>
            </a:p>
          </p:txBody>
        </p:sp>
      </p:grpSp>
      <p:grpSp>
        <p:nvGrpSpPr>
          <p:cNvPr id="3" name="Group 2">
            <a:extLst>
              <a:ext uri="{FF2B5EF4-FFF2-40B4-BE49-F238E27FC236}">
                <a16:creationId xmlns:a16="http://schemas.microsoft.com/office/drawing/2014/main" id="{E97B3EB8-0D29-684E-BD9F-9ECC547CE392}"/>
              </a:ext>
            </a:extLst>
          </p:cNvPr>
          <p:cNvGrpSpPr/>
          <p:nvPr/>
        </p:nvGrpSpPr>
        <p:grpSpPr>
          <a:xfrm>
            <a:off x="381000" y="1195561"/>
            <a:ext cx="2389999" cy="5423975"/>
            <a:chOff x="381000" y="1195561"/>
            <a:chExt cx="2389999" cy="5423975"/>
          </a:xfrm>
        </p:grpSpPr>
        <p:sp>
          <p:nvSpPr>
            <p:cNvPr id="100" name="Rectangle 99">
              <a:extLst>
                <a:ext uri="{FF2B5EF4-FFF2-40B4-BE49-F238E27FC236}">
                  <a16:creationId xmlns:a16="http://schemas.microsoft.com/office/drawing/2014/main" id="{9BD2BA4F-37EC-435A-8070-EDF6574ECA15}"/>
                </a:ext>
              </a:extLst>
            </p:cNvPr>
            <p:cNvSpPr/>
            <p:nvPr/>
          </p:nvSpPr>
          <p:spPr>
            <a:xfrm>
              <a:off x="381001" y="1847284"/>
              <a:ext cx="2389998" cy="126026"/>
            </a:xfrm>
            <a:prstGeom prst="rect">
              <a:avLst/>
            </a:prstGeom>
            <a:solidFill>
              <a:schemeClr val="accent6"/>
            </a:solidFill>
            <a:ln w="12700" cap="flat" cmpd="sng" algn="ctr">
              <a:noFill/>
              <a:prstDash val="solid"/>
              <a:miter lim="800000"/>
            </a:ln>
            <a:effectLst/>
          </p:spPr>
          <p:txBody>
            <a:bodyPr tIns="18000" rtlCol="0" anchor="t" anchorCtr="0"/>
            <a:lstStyle/>
            <a:p>
              <a:pPr algn="ctr" defTabSz="914217"/>
              <a:r>
                <a:rPr lang="nl-NL" sz="600" b="1" kern="0">
                  <a:solidFill>
                    <a:schemeClr val="bg1"/>
                  </a:solidFill>
                  <a:latin typeface="Calibri" panose="020F0502020204030204"/>
                  <a:cs typeface="Arial" charset="0"/>
                </a:rPr>
                <a:t>Enabling Activities</a:t>
              </a:r>
            </a:p>
          </p:txBody>
        </p:sp>
        <p:sp>
          <p:nvSpPr>
            <p:cNvPr id="101" name="Rectangle 100">
              <a:extLst>
                <a:ext uri="{FF2B5EF4-FFF2-40B4-BE49-F238E27FC236}">
                  <a16:creationId xmlns:a16="http://schemas.microsoft.com/office/drawing/2014/main" id="{820B66E3-A73C-4F76-8F1A-A3A26A117401}"/>
                </a:ext>
              </a:extLst>
            </p:cNvPr>
            <p:cNvSpPr/>
            <p:nvPr/>
          </p:nvSpPr>
          <p:spPr>
            <a:xfrm>
              <a:off x="381001" y="1195561"/>
              <a:ext cx="2389998" cy="178886"/>
            </a:xfrm>
            <a:prstGeom prst="rect">
              <a:avLst/>
            </a:prstGeom>
            <a:solidFill>
              <a:schemeClr val="accent1">
                <a:lumMod val="60000"/>
                <a:lumOff val="40000"/>
              </a:schemeClr>
            </a:solidFill>
            <a:ln w="12700" cap="flat" cmpd="sng" algn="ctr">
              <a:noFill/>
              <a:prstDash val="solid"/>
              <a:miter lim="800000"/>
            </a:ln>
            <a:effectLst/>
          </p:spPr>
          <p:txBody>
            <a:bodyPr rtlCol="0" anchor="t" anchorCtr="0"/>
            <a:lstStyle/>
            <a:p>
              <a:pPr algn="ctr" defTabSz="914217"/>
              <a:r>
                <a:rPr lang="nl-NL" sz="600" b="1" kern="0" dirty="0">
                  <a:solidFill>
                    <a:schemeClr val="tx2"/>
                  </a:solidFill>
                  <a:latin typeface="Calibri" panose="020F0502020204030204"/>
                  <a:cs typeface="Arial" charset="0"/>
                </a:rPr>
                <a:t>System </a:t>
              </a:r>
              <a:r>
                <a:rPr lang="nl-NL" sz="600" b="1" kern="0" dirty="0" err="1">
                  <a:solidFill>
                    <a:schemeClr val="tx2"/>
                  </a:solidFill>
                  <a:latin typeface="Calibri" panose="020F0502020204030204"/>
                  <a:cs typeface="Arial" charset="0"/>
                </a:rPr>
                <a:t>Leadership</a:t>
              </a:r>
              <a:r>
                <a:rPr lang="nl-NL" sz="600" b="1" kern="0" dirty="0">
                  <a:solidFill>
                    <a:schemeClr val="tx2"/>
                  </a:solidFill>
                  <a:latin typeface="Calibri" panose="020F0502020204030204"/>
                  <a:cs typeface="Arial" charset="0"/>
                </a:rPr>
                <a:t> &amp; </a:t>
              </a:r>
              <a:r>
                <a:rPr lang="nl-NL" sz="600" b="1" kern="0" dirty="0" err="1">
                  <a:solidFill>
                    <a:schemeClr val="tx2"/>
                  </a:solidFill>
                  <a:latin typeface="Calibri" panose="020F0502020204030204"/>
                  <a:cs typeface="Arial" charset="0"/>
                </a:rPr>
                <a:t>Governance</a:t>
              </a:r>
              <a:endParaRPr lang="nl-NL" sz="600" b="1" kern="0" dirty="0">
                <a:solidFill>
                  <a:schemeClr val="tx2"/>
                </a:solidFill>
                <a:latin typeface="Calibri" panose="020F0502020204030204"/>
                <a:cs typeface="Arial" charset="0"/>
              </a:endParaRPr>
            </a:p>
          </p:txBody>
        </p:sp>
        <p:sp>
          <p:nvSpPr>
            <p:cNvPr id="102" name="Rectangle 101">
              <a:extLst>
                <a:ext uri="{FF2B5EF4-FFF2-40B4-BE49-F238E27FC236}">
                  <a16:creationId xmlns:a16="http://schemas.microsoft.com/office/drawing/2014/main" id="{4B33E152-3474-48B4-8CF5-98B14CF57C0B}"/>
                </a:ext>
              </a:extLst>
            </p:cNvPr>
            <p:cNvSpPr/>
            <p:nvPr/>
          </p:nvSpPr>
          <p:spPr>
            <a:xfrm>
              <a:off x="1129835" y="1390501"/>
              <a:ext cx="832904" cy="440730"/>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Research for Development</a:t>
              </a:r>
            </a:p>
          </p:txBody>
        </p:sp>
        <p:sp>
          <p:nvSpPr>
            <p:cNvPr id="103" name="Rectangle 102">
              <a:extLst>
                <a:ext uri="{FF2B5EF4-FFF2-40B4-BE49-F238E27FC236}">
                  <a16:creationId xmlns:a16="http://schemas.microsoft.com/office/drawing/2014/main" id="{C96E57D2-5D65-4738-83B3-82851CEC7AE1}"/>
                </a:ext>
              </a:extLst>
            </p:cNvPr>
            <p:cNvSpPr/>
            <p:nvPr/>
          </p:nvSpPr>
          <p:spPr>
            <a:xfrm>
              <a:off x="2034710" y="1390501"/>
              <a:ext cx="736289" cy="440730"/>
            </a:xfrm>
            <a:prstGeom prst="rect">
              <a:avLst/>
            </a:prstGeom>
            <a:solidFill>
              <a:schemeClr val="accent6"/>
            </a:solidFill>
            <a:ln w="12700" cap="flat" cmpd="sng" algn="ctr">
              <a:noFill/>
              <a:prstDash val="solid"/>
              <a:miter lim="800000"/>
            </a:ln>
            <a:effectLst/>
          </p:spPr>
          <p:txBody>
            <a:bodyPr tIns="0" rtlCol="0" anchor="t" anchorCtr="0"/>
            <a:lstStyle/>
            <a:p>
              <a:pPr algn="ctr" defTabSz="914217"/>
              <a:r>
                <a:rPr lang="nl-NL" sz="600" b="1" kern="0" dirty="0">
                  <a:solidFill>
                    <a:schemeClr val="bg1"/>
                  </a:solidFill>
                  <a:latin typeface="Calibri" panose="020F0502020204030204"/>
                  <a:cs typeface="Arial" charset="0"/>
                </a:rPr>
                <a:t>Partnership &amp; Product Management &amp; Communications</a:t>
              </a:r>
            </a:p>
          </p:txBody>
        </p:sp>
        <p:sp>
          <p:nvSpPr>
            <p:cNvPr id="104" name="Rectangle 103">
              <a:extLst>
                <a:ext uri="{FF2B5EF4-FFF2-40B4-BE49-F238E27FC236}">
                  <a16:creationId xmlns:a16="http://schemas.microsoft.com/office/drawing/2014/main" id="{3EEE6160-E8EF-4192-931F-B344FE4D270C}"/>
                </a:ext>
              </a:extLst>
            </p:cNvPr>
            <p:cNvSpPr/>
            <p:nvPr/>
          </p:nvSpPr>
          <p:spPr>
            <a:xfrm>
              <a:off x="381000" y="1390501"/>
              <a:ext cx="676863" cy="440730"/>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Fundraising</a:t>
              </a:r>
            </a:p>
          </p:txBody>
        </p:sp>
        <p:sp>
          <p:nvSpPr>
            <p:cNvPr id="148" name="Rectangle 147">
              <a:extLst>
                <a:ext uri="{FF2B5EF4-FFF2-40B4-BE49-F238E27FC236}">
                  <a16:creationId xmlns:a16="http://schemas.microsoft.com/office/drawing/2014/main" id="{65D23764-C0D2-4752-BC55-67A62F250C3C}"/>
                </a:ext>
              </a:extLst>
            </p:cNvPr>
            <p:cNvSpPr/>
            <p:nvPr/>
          </p:nvSpPr>
          <p:spPr>
            <a:xfrm>
              <a:off x="381001" y="2776530"/>
              <a:ext cx="2389998" cy="126026"/>
            </a:xfrm>
            <a:prstGeom prst="rect">
              <a:avLst/>
            </a:prstGeom>
            <a:solidFill>
              <a:schemeClr val="accent1">
                <a:lumMod val="60000"/>
                <a:lumOff val="40000"/>
              </a:schemeClr>
            </a:solidFill>
            <a:ln w="12700" cap="flat" cmpd="sng" algn="ctr">
              <a:noFill/>
              <a:prstDash val="solid"/>
              <a:miter lim="800000"/>
            </a:ln>
            <a:effectLst/>
          </p:spPr>
          <p:txBody>
            <a:bodyPr tIns="18000" rtlCol="0" anchor="t" anchorCtr="0"/>
            <a:lstStyle/>
            <a:p>
              <a:pPr algn="ctr" defTabSz="914217"/>
              <a:r>
                <a:rPr lang="nl-NL" sz="600" b="1" kern="0" dirty="0" err="1">
                  <a:solidFill>
                    <a:schemeClr val="tx2"/>
                  </a:solidFill>
                  <a:latin typeface="Calibri" panose="020F0502020204030204"/>
                  <a:cs typeface="Arial" charset="0"/>
                </a:rPr>
                <a:t>Enabling</a:t>
              </a:r>
              <a:r>
                <a:rPr lang="nl-NL" sz="600" b="1" kern="0" dirty="0">
                  <a:solidFill>
                    <a:schemeClr val="tx2"/>
                  </a:solidFill>
                  <a:latin typeface="Calibri" panose="020F0502020204030204"/>
                  <a:cs typeface="Arial" charset="0"/>
                </a:rPr>
                <a:t> </a:t>
              </a:r>
              <a:r>
                <a:rPr lang="nl-NL" sz="600" b="1" kern="0" dirty="0" err="1">
                  <a:solidFill>
                    <a:schemeClr val="tx2"/>
                  </a:solidFill>
                  <a:latin typeface="Calibri" panose="020F0502020204030204"/>
                  <a:cs typeface="Arial" charset="0"/>
                </a:rPr>
                <a:t>Activities</a:t>
              </a:r>
              <a:endParaRPr lang="nl-NL" sz="600" b="1" kern="0" dirty="0">
                <a:solidFill>
                  <a:schemeClr val="tx2"/>
                </a:solidFill>
                <a:latin typeface="Calibri" panose="020F0502020204030204"/>
                <a:cs typeface="Arial" charset="0"/>
              </a:endParaRPr>
            </a:p>
          </p:txBody>
        </p:sp>
        <p:sp>
          <p:nvSpPr>
            <p:cNvPr id="149" name="Rectangle 148">
              <a:extLst>
                <a:ext uri="{FF2B5EF4-FFF2-40B4-BE49-F238E27FC236}">
                  <a16:creationId xmlns:a16="http://schemas.microsoft.com/office/drawing/2014/main" id="{FF2FF46F-31D1-4EF7-AF84-CCDDBA50CFCC}"/>
                </a:ext>
              </a:extLst>
            </p:cNvPr>
            <p:cNvSpPr/>
            <p:nvPr/>
          </p:nvSpPr>
          <p:spPr>
            <a:xfrm>
              <a:off x="381001" y="2124807"/>
              <a:ext cx="2389998" cy="178886"/>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System Leadership &amp; Governance</a:t>
              </a:r>
            </a:p>
          </p:txBody>
        </p:sp>
        <p:sp>
          <p:nvSpPr>
            <p:cNvPr id="150" name="Rectangle 149">
              <a:extLst>
                <a:ext uri="{FF2B5EF4-FFF2-40B4-BE49-F238E27FC236}">
                  <a16:creationId xmlns:a16="http://schemas.microsoft.com/office/drawing/2014/main" id="{A7355534-832F-4836-887E-15B3B2383554}"/>
                </a:ext>
              </a:extLst>
            </p:cNvPr>
            <p:cNvSpPr/>
            <p:nvPr/>
          </p:nvSpPr>
          <p:spPr>
            <a:xfrm>
              <a:off x="1129835" y="2319746"/>
              <a:ext cx="832904" cy="440730"/>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Research for Development</a:t>
              </a:r>
            </a:p>
          </p:txBody>
        </p:sp>
        <p:sp>
          <p:nvSpPr>
            <p:cNvPr id="151" name="Rectangle 150">
              <a:extLst>
                <a:ext uri="{FF2B5EF4-FFF2-40B4-BE49-F238E27FC236}">
                  <a16:creationId xmlns:a16="http://schemas.microsoft.com/office/drawing/2014/main" id="{3466E715-4847-47EE-BB13-313DD62700B1}"/>
                </a:ext>
              </a:extLst>
            </p:cNvPr>
            <p:cNvSpPr/>
            <p:nvPr/>
          </p:nvSpPr>
          <p:spPr>
            <a:xfrm>
              <a:off x="2034710" y="2319746"/>
              <a:ext cx="736289" cy="440730"/>
            </a:xfrm>
            <a:prstGeom prst="rect">
              <a:avLst/>
            </a:prstGeom>
            <a:solidFill>
              <a:schemeClr val="accent6"/>
            </a:solidFill>
            <a:ln w="12700" cap="flat" cmpd="sng" algn="ctr">
              <a:noFill/>
              <a:prstDash val="solid"/>
              <a:miter lim="800000"/>
            </a:ln>
            <a:effectLst/>
          </p:spPr>
          <p:txBody>
            <a:bodyPr tIns="0" rtlCol="0" anchor="t" anchorCtr="0"/>
            <a:lstStyle/>
            <a:p>
              <a:pPr algn="ctr" defTabSz="914217"/>
              <a:r>
                <a:rPr lang="nl-NL" sz="600" b="1" kern="0" dirty="0">
                  <a:solidFill>
                    <a:schemeClr val="bg1"/>
                  </a:solidFill>
                  <a:latin typeface="Calibri" panose="020F0502020204030204"/>
                  <a:cs typeface="Arial" charset="0"/>
                </a:rPr>
                <a:t>Partnership &amp; Product Management &amp; Communications</a:t>
              </a:r>
            </a:p>
          </p:txBody>
        </p:sp>
        <p:sp>
          <p:nvSpPr>
            <p:cNvPr id="152" name="Rectangle 151">
              <a:extLst>
                <a:ext uri="{FF2B5EF4-FFF2-40B4-BE49-F238E27FC236}">
                  <a16:creationId xmlns:a16="http://schemas.microsoft.com/office/drawing/2014/main" id="{8DF3EC3F-C829-4332-A0FC-B5EE399CDE09}"/>
                </a:ext>
              </a:extLst>
            </p:cNvPr>
            <p:cNvSpPr/>
            <p:nvPr/>
          </p:nvSpPr>
          <p:spPr>
            <a:xfrm>
              <a:off x="381000" y="2319746"/>
              <a:ext cx="676863" cy="440730"/>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Fundraising</a:t>
              </a:r>
            </a:p>
          </p:txBody>
        </p:sp>
        <p:sp>
          <p:nvSpPr>
            <p:cNvPr id="154" name="Rectangle 153">
              <a:extLst>
                <a:ext uri="{FF2B5EF4-FFF2-40B4-BE49-F238E27FC236}">
                  <a16:creationId xmlns:a16="http://schemas.microsoft.com/office/drawing/2014/main" id="{2F997E72-0945-4546-B82F-682B20DE43E1}"/>
                </a:ext>
              </a:extLst>
            </p:cNvPr>
            <p:cNvSpPr/>
            <p:nvPr/>
          </p:nvSpPr>
          <p:spPr>
            <a:xfrm>
              <a:off x="381001" y="3705775"/>
              <a:ext cx="2389998" cy="126026"/>
            </a:xfrm>
            <a:prstGeom prst="rect">
              <a:avLst/>
            </a:prstGeom>
            <a:solidFill>
              <a:schemeClr val="accent1">
                <a:lumMod val="60000"/>
                <a:lumOff val="40000"/>
              </a:schemeClr>
            </a:solidFill>
            <a:ln w="12700" cap="flat" cmpd="sng" algn="ctr">
              <a:noFill/>
              <a:prstDash val="solid"/>
              <a:miter lim="800000"/>
            </a:ln>
            <a:effectLst/>
          </p:spPr>
          <p:txBody>
            <a:bodyPr tIns="18000" rtlCol="0" anchor="t" anchorCtr="0"/>
            <a:lstStyle/>
            <a:p>
              <a:pPr algn="ctr" defTabSz="914217"/>
              <a:r>
                <a:rPr lang="nl-NL" sz="600" b="1" kern="0" dirty="0" err="1">
                  <a:solidFill>
                    <a:schemeClr val="tx2"/>
                  </a:solidFill>
                  <a:latin typeface="Calibri" panose="020F0502020204030204"/>
                  <a:cs typeface="Arial" charset="0"/>
                </a:rPr>
                <a:t>Enabling</a:t>
              </a:r>
              <a:r>
                <a:rPr lang="nl-NL" sz="600" b="1" kern="0" dirty="0">
                  <a:solidFill>
                    <a:schemeClr val="accent3"/>
                  </a:solidFill>
                  <a:latin typeface="Calibri" panose="020F0502020204030204"/>
                  <a:cs typeface="Arial" charset="0"/>
                </a:rPr>
                <a:t> </a:t>
              </a:r>
              <a:r>
                <a:rPr lang="nl-NL" sz="600" b="1" kern="0" dirty="0" err="1">
                  <a:solidFill>
                    <a:schemeClr val="tx2"/>
                  </a:solidFill>
                  <a:latin typeface="Calibri" panose="020F0502020204030204"/>
                  <a:cs typeface="Arial" charset="0"/>
                </a:rPr>
                <a:t>Activities</a:t>
              </a:r>
              <a:endParaRPr lang="nl-NL" sz="600" b="1" kern="0" dirty="0">
                <a:solidFill>
                  <a:schemeClr val="tx2"/>
                </a:solidFill>
                <a:latin typeface="Calibri" panose="020F0502020204030204"/>
                <a:cs typeface="Arial" charset="0"/>
              </a:endParaRPr>
            </a:p>
          </p:txBody>
        </p:sp>
        <p:sp>
          <p:nvSpPr>
            <p:cNvPr id="155" name="Rectangle 154">
              <a:extLst>
                <a:ext uri="{FF2B5EF4-FFF2-40B4-BE49-F238E27FC236}">
                  <a16:creationId xmlns:a16="http://schemas.microsoft.com/office/drawing/2014/main" id="{5813B89A-64D0-4328-B0A3-BB1A56D11D10}"/>
                </a:ext>
              </a:extLst>
            </p:cNvPr>
            <p:cNvSpPr/>
            <p:nvPr/>
          </p:nvSpPr>
          <p:spPr>
            <a:xfrm>
              <a:off x="381001" y="3054053"/>
              <a:ext cx="2389998" cy="178886"/>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System Leadership &amp; Governance</a:t>
              </a:r>
            </a:p>
          </p:txBody>
        </p:sp>
        <p:sp>
          <p:nvSpPr>
            <p:cNvPr id="156" name="Rectangle 155">
              <a:extLst>
                <a:ext uri="{FF2B5EF4-FFF2-40B4-BE49-F238E27FC236}">
                  <a16:creationId xmlns:a16="http://schemas.microsoft.com/office/drawing/2014/main" id="{3BBF6EB9-63C2-418A-BC1B-18859F5AA686}"/>
                </a:ext>
              </a:extLst>
            </p:cNvPr>
            <p:cNvSpPr/>
            <p:nvPr/>
          </p:nvSpPr>
          <p:spPr>
            <a:xfrm>
              <a:off x="1129835" y="3248992"/>
              <a:ext cx="832904" cy="440730"/>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Research for Development</a:t>
              </a:r>
            </a:p>
          </p:txBody>
        </p:sp>
        <p:sp>
          <p:nvSpPr>
            <p:cNvPr id="157" name="Rectangle 156">
              <a:extLst>
                <a:ext uri="{FF2B5EF4-FFF2-40B4-BE49-F238E27FC236}">
                  <a16:creationId xmlns:a16="http://schemas.microsoft.com/office/drawing/2014/main" id="{6B6112D5-A159-4DB8-A8D1-2493E9873E64}"/>
                </a:ext>
              </a:extLst>
            </p:cNvPr>
            <p:cNvSpPr/>
            <p:nvPr/>
          </p:nvSpPr>
          <p:spPr>
            <a:xfrm>
              <a:off x="2034710" y="3248992"/>
              <a:ext cx="736289" cy="440730"/>
            </a:xfrm>
            <a:prstGeom prst="rect">
              <a:avLst/>
            </a:prstGeom>
            <a:solidFill>
              <a:schemeClr val="accent6"/>
            </a:solidFill>
            <a:ln w="12700" cap="flat" cmpd="sng" algn="ctr">
              <a:noFill/>
              <a:prstDash val="solid"/>
              <a:miter lim="800000"/>
            </a:ln>
            <a:effectLst/>
          </p:spPr>
          <p:txBody>
            <a:bodyPr tIns="0" rtlCol="0" anchor="t" anchorCtr="0"/>
            <a:lstStyle/>
            <a:p>
              <a:pPr algn="ctr" defTabSz="914217"/>
              <a:r>
                <a:rPr lang="nl-NL" sz="600" b="1" kern="0" dirty="0">
                  <a:solidFill>
                    <a:schemeClr val="bg1"/>
                  </a:solidFill>
                  <a:latin typeface="Calibri" panose="020F0502020204030204"/>
                  <a:cs typeface="Arial" charset="0"/>
                </a:rPr>
                <a:t>Partnership &amp; Product Management &amp; Communications</a:t>
              </a:r>
            </a:p>
          </p:txBody>
        </p:sp>
        <p:sp>
          <p:nvSpPr>
            <p:cNvPr id="158" name="Rectangle 157">
              <a:extLst>
                <a:ext uri="{FF2B5EF4-FFF2-40B4-BE49-F238E27FC236}">
                  <a16:creationId xmlns:a16="http://schemas.microsoft.com/office/drawing/2014/main" id="{0C59ADC1-05AA-49AE-A744-B0456113DB83}"/>
                </a:ext>
              </a:extLst>
            </p:cNvPr>
            <p:cNvSpPr/>
            <p:nvPr/>
          </p:nvSpPr>
          <p:spPr>
            <a:xfrm>
              <a:off x="381000" y="3248992"/>
              <a:ext cx="676863" cy="440730"/>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Fundraising</a:t>
              </a:r>
            </a:p>
          </p:txBody>
        </p:sp>
        <p:sp>
          <p:nvSpPr>
            <p:cNvPr id="160" name="Rectangle 159">
              <a:extLst>
                <a:ext uri="{FF2B5EF4-FFF2-40B4-BE49-F238E27FC236}">
                  <a16:creationId xmlns:a16="http://schemas.microsoft.com/office/drawing/2014/main" id="{75757392-4992-4203-83C5-8533C69A941C}"/>
                </a:ext>
              </a:extLst>
            </p:cNvPr>
            <p:cNvSpPr/>
            <p:nvPr/>
          </p:nvSpPr>
          <p:spPr>
            <a:xfrm>
              <a:off x="381001" y="4635021"/>
              <a:ext cx="2389998" cy="126026"/>
            </a:xfrm>
            <a:prstGeom prst="rect">
              <a:avLst/>
            </a:prstGeom>
            <a:solidFill>
              <a:schemeClr val="accent1">
                <a:lumMod val="60000"/>
                <a:lumOff val="40000"/>
              </a:schemeClr>
            </a:solidFill>
            <a:ln w="12700" cap="flat" cmpd="sng" algn="ctr">
              <a:noFill/>
              <a:prstDash val="solid"/>
              <a:miter lim="800000"/>
            </a:ln>
            <a:effectLst/>
          </p:spPr>
          <p:txBody>
            <a:bodyPr tIns="18000" rtlCol="0" anchor="t" anchorCtr="0"/>
            <a:lstStyle/>
            <a:p>
              <a:pPr algn="ctr" defTabSz="914217"/>
              <a:r>
                <a:rPr lang="nl-NL" sz="600" b="1" kern="0" dirty="0" err="1">
                  <a:solidFill>
                    <a:schemeClr val="tx2"/>
                  </a:solidFill>
                  <a:latin typeface="Calibri" panose="020F0502020204030204"/>
                  <a:cs typeface="Arial" charset="0"/>
                </a:rPr>
                <a:t>Enabling</a:t>
              </a:r>
              <a:r>
                <a:rPr lang="nl-NL" sz="600" b="1" kern="0" dirty="0">
                  <a:solidFill>
                    <a:schemeClr val="tx2"/>
                  </a:solidFill>
                  <a:latin typeface="Calibri" panose="020F0502020204030204"/>
                  <a:cs typeface="Arial" charset="0"/>
                </a:rPr>
                <a:t> </a:t>
              </a:r>
              <a:r>
                <a:rPr lang="nl-NL" sz="600" b="1" kern="0" dirty="0" err="1">
                  <a:solidFill>
                    <a:schemeClr val="tx2"/>
                  </a:solidFill>
                  <a:latin typeface="Calibri" panose="020F0502020204030204"/>
                  <a:cs typeface="Arial" charset="0"/>
                </a:rPr>
                <a:t>Activities</a:t>
              </a:r>
              <a:endParaRPr lang="nl-NL" sz="600" b="1" kern="0" dirty="0">
                <a:solidFill>
                  <a:schemeClr val="tx2"/>
                </a:solidFill>
                <a:latin typeface="Calibri" panose="020F0502020204030204"/>
                <a:cs typeface="Arial" charset="0"/>
              </a:endParaRPr>
            </a:p>
          </p:txBody>
        </p:sp>
        <p:sp>
          <p:nvSpPr>
            <p:cNvPr id="161" name="Rectangle 160">
              <a:extLst>
                <a:ext uri="{FF2B5EF4-FFF2-40B4-BE49-F238E27FC236}">
                  <a16:creationId xmlns:a16="http://schemas.microsoft.com/office/drawing/2014/main" id="{BE2F6FE6-1867-46C3-95DF-A2EF80080CFA}"/>
                </a:ext>
              </a:extLst>
            </p:cNvPr>
            <p:cNvSpPr/>
            <p:nvPr/>
          </p:nvSpPr>
          <p:spPr>
            <a:xfrm>
              <a:off x="381001" y="3983298"/>
              <a:ext cx="2389998" cy="178886"/>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System Leadership &amp; Governance</a:t>
              </a:r>
            </a:p>
          </p:txBody>
        </p:sp>
        <p:sp>
          <p:nvSpPr>
            <p:cNvPr id="162" name="Rectangle 161">
              <a:extLst>
                <a:ext uri="{FF2B5EF4-FFF2-40B4-BE49-F238E27FC236}">
                  <a16:creationId xmlns:a16="http://schemas.microsoft.com/office/drawing/2014/main" id="{A32EB7E0-3FFC-4609-8D07-A3E551EA2E46}"/>
                </a:ext>
              </a:extLst>
            </p:cNvPr>
            <p:cNvSpPr/>
            <p:nvPr/>
          </p:nvSpPr>
          <p:spPr>
            <a:xfrm>
              <a:off x="1129835" y="4178237"/>
              <a:ext cx="832904" cy="440730"/>
            </a:xfrm>
            <a:prstGeom prst="rect">
              <a:avLst/>
            </a:prstGeom>
            <a:solidFill>
              <a:schemeClr val="accent1">
                <a:lumMod val="60000"/>
                <a:lumOff val="40000"/>
              </a:schemeClr>
            </a:solidFill>
            <a:ln w="12700" cap="flat" cmpd="sng" algn="ctr">
              <a:noFill/>
              <a:prstDash val="solid"/>
              <a:miter lim="800000"/>
            </a:ln>
            <a:effectLst/>
          </p:spPr>
          <p:txBody>
            <a:bodyPr rtlCol="0" anchor="t" anchorCtr="0"/>
            <a:lstStyle/>
            <a:p>
              <a:pPr algn="ctr" defTabSz="914217"/>
              <a:r>
                <a:rPr lang="nl-NL" sz="600" b="1" kern="0" dirty="0">
                  <a:solidFill>
                    <a:schemeClr val="tx2"/>
                  </a:solidFill>
                  <a:latin typeface="Calibri" panose="020F0502020204030204"/>
                  <a:cs typeface="Arial" charset="0"/>
                </a:rPr>
                <a:t>Research </a:t>
              </a:r>
              <a:r>
                <a:rPr lang="nl-NL" sz="600" b="1" kern="0" dirty="0" err="1">
                  <a:solidFill>
                    <a:schemeClr val="tx2"/>
                  </a:solidFill>
                  <a:latin typeface="Calibri" panose="020F0502020204030204"/>
                  <a:cs typeface="Arial" charset="0"/>
                </a:rPr>
                <a:t>for</a:t>
              </a:r>
              <a:r>
                <a:rPr lang="nl-NL" sz="600" b="1" kern="0" dirty="0">
                  <a:solidFill>
                    <a:schemeClr val="tx2"/>
                  </a:solidFill>
                  <a:latin typeface="Calibri" panose="020F0502020204030204"/>
                  <a:cs typeface="Arial" charset="0"/>
                </a:rPr>
                <a:t> Development</a:t>
              </a:r>
            </a:p>
          </p:txBody>
        </p:sp>
        <p:sp>
          <p:nvSpPr>
            <p:cNvPr id="163" name="Rectangle 162">
              <a:extLst>
                <a:ext uri="{FF2B5EF4-FFF2-40B4-BE49-F238E27FC236}">
                  <a16:creationId xmlns:a16="http://schemas.microsoft.com/office/drawing/2014/main" id="{E53567BA-334F-4260-AFE1-59BACA08C4EC}"/>
                </a:ext>
              </a:extLst>
            </p:cNvPr>
            <p:cNvSpPr/>
            <p:nvPr/>
          </p:nvSpPr>
          <p:spPr>
            <a:xfrm>
              <a:off x="2034710" y="4178237"/>
              <a:ext cx="736289" cy="440730"/>
            </a:xfrm>
            <a:prstGeom prst="rect">
              <a:avLst/>
            </a:prstGeom>
            <a:solidFill>
              <a:schemeClr val="accent6"/>
            </a:solidFill>
            <a:ln w="12700" cap="flat" cmpd="sng" algn="ctr">
              <a:noFill/>
              <a:prstDash val="solid"/>
              <a:miter lim="800000"/>
            </a:ln>
            <a:effectLst/>
          </p:spPr>
          <p:txBody>
            <a:bodyPr tIns="0" rtlCol="0" anchor="t" anchorCtr="0"/>
            <a:lstStyle/>
            <a:p>
              <a:pPr algn="ctr" defTabSz="914217"/>
              <a:r>
                <a:rPr lang="nl-NL" sz="600" b="1" kern="0" dirty="0">
                  <a:solidFill>
                    <a:schemeClr val="bg1"/>
                  </a:solidFill>
                  <a:latin typeface="Calibri" panose="020F0502020204030204"/>
                  <a:cs typeface="Arial" charset="0"/>
                </a:rPr>
                <a:t>Partnership &amp; Product Management &amp; Communications</a:t>
              </a:r>
            </a:p>
          </p:txBody>
        </p:sp>
        <p:sp>
          <p:nvSpPr>
            <p:cNvPr id="164" name="Rectangle 163">
              <a:extLst>
                <a:ext uri="{FF2B5EF4-FFF2-40B4-BE49-F238E27FC236}">
                  <a16:creationId xmlns:a16="http://schemas.microsoft.com/office/drawing/2014/main" id="{CC1CE61C-6620-4AC0-8D57-C69FFB31D74D}"/>
                </a:ext>
              </a:extLst>
            </p:cNvPr>
            <p:cNvSpPr/>
            <p:nvPr/>
          </p:nvSpPr>
          <p:spPr>
            <a:xfrm>
              <a:off x="381000" y="4178237"/>
              <a:ext cx="676863" cy="440730"/>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Fundraising</a:t>
              </a:r>
            </a:p>
          </p:txBody>
        </p:sp>
        <p:sp>
          <p:nvSpPr>
            <p:cNvPr id="166" name="Rectangle 165">
              <a:extLst>
                <a:ext uri="{FF2B5EF4-FFF2-40B4-BE49-F238E27FC236}">
                  <a16:creationId xmlns:a16="http://schemas.microsoft.com/office/drawing/2014/main" id="{5A3DBBCD-C0C6-4438-9701-ABEF271C1957}"/>
                </a:ext>
              </a:extLst>
            </p:cNvPr>
            <p:cNvSpPr/>
            <p:nvPr/>
          </p:nvSpPr>
          <p:spPr>
            <a:xfrm>
              <a:off x="381001" y="5564266"/>
              <a:ext cx="2389998" cy="126026"/>
            </a:xfrm>
            <a:prstGeom prst="rect">
              <a:avLst/>
            </a:prstGeom>
            <a:solidFill>
              <a:schemeClr val="accent6"/>
            </a:solidFill>
            <a:ln w="12700" cap="flat" cmpd="sng" algn="ctr">
              <a:noFill/>
              <a:prstDash val="solid"/>
              <a:miter lim="800000"/>
            </a:ln>
            <a:effectLst/>
          </p:spPr>
          <p:txBody>
            <a:bodyPr tIns="18000" rtlCol="0" anchor="t" anchorCtr="0"/>
            <a:lstStyle/>
            <a:p>
              <a:pPr algn="ctr" defTabSz="914217"/>
              <a:r>
                <a:rPr lang="nl-NL" sz="600" b="1" kern="0">
                  <a:solidFill>
                    <a:schemeClr val="bg1"/>
                  </a:solidFill>
                  <a:latin typeface="Calibri" panose="020F0502020204030204"/>
                  <a:cs typeface="Arial" charset="0"/>
                </a:rPr>
                <a:t>Enabling Activities</a:t>
              </a:r>
            </a:p>
          </p:txBody>
        </p:sp>
        <p:sp>
          <p:nvSpPr>
            <p:cNvPr id="167" name="Rectangle 166">
              <a:extLst>
                <a:ext uri="{FF2B5EF4-FFF2-40B4-BE49-F238E27FC236}">
                  <a16:creationId xmlns:a16="http://schemas.microsoft.com/office/drawing/2014/main" id="{4921FB5B-4EF2-4411-A7B7-DDCD9A4F5018}"/>
                </a:ext>
              </a:extLst>
            </p:cNvPr>
            <p:cNvSpPr/>
            <p:nvPr/>
          </p:nvSpPr>
          <p:spPr>
            <a:xfrm>
              <a:off x="381001" y="4912544"/>
              <a:ext cx="2389998" cy="178886"/>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System Leadership &amp; Governance</a:t>
              </a:r>
            </a:p>
          </p:txBody>
        </p:sp>
        <p:sp>
          <p:nvSpPr>
            <p:cNvPr id="168" name="Rectangle 167">
              <a:extLst>
                <a:ext uri="{FF2B5EF4-FFF2-40B4-BE49-F238E27FC236}">
                  <a16:creationId xmlns:a16="http://schemas.microsoft.com/office/drawing/2014/main" id="{B98744B6-3EE0-418F-8972-753516738317}"/>
                </a:ext>
              </a:extLst>
            </p:cNvPr>
            <p:cNvSpPr/>
            <p:nvPr/>
          </p:nvSpPr>
          <p:spPr>
            <a:xfrm>
              <a:off x="1129835" y="5107483"/>
              <a:ext cx="832904" cy="440730"/>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Research for Development</a:t>
              </a:r>
            </a:p>
          </p:txBody>
        </p:sp>
        <p:sp>
          <p:nvSpPr>
            <p:cNvPr id="169" name="Rectangle 168">
              <a:extLst>
                <a:ext uri="{FF2B5EF4-FFF2-40B4-BE49-F238E27FC236}">
                  <a16:creationId xmlns:a16="http://schemas.microsoft.com/office/drawing/2014/main" id="{79E02F05-3048-409E-994B-84FBCA6B9BEA}"/>
                </a:ext>
              </a:extLst>
            </p:cNvPr>
            <p:cNvSpPr/>
            <p:nvPr/>
          </p:nvSpPr>
          <p:spPr>
            <a:xfrm>
              <a:off x="2034710" y="5107483"/>
              <a:ext cx="736289" cy="440730"/>
            </a:xfrm>
            <a:prstGeom prst="rect">
              <a:avLst/>
            </a:prstGeom>
            <a:solidFill>
              <a:schemeClr val="accent1">
                <a:lumMod val="60000"/>
                <a:lumOff val="40000"/>
              </a:schemeClr>
            </a:solidFill>
            <a:ln w="12700" cap="flat" cmpd="sng" algn="ctr">
              <a:noFill/>
              <a:prstDash val="solid"/>
              <a:miter lim="800000"/>
            </a:ln>
            <a:effectLst/>
          </p:spPr>
          <p:txBody>
            <a:bodyPr tIns="0" rtlCol="0" anchor="t" anchorCtr="0"/>
            <a:lstStyle/>
            <a:p>
              <a:pPr algn="ctr" defTabSz="914217"/>
              <a:r>
                <a:rPr lang="nl-NL" sz="600" b="1" kern="0" dirty="0">
                  <a:solidFill>
                    <a:schemeClr val="tx2"/>
                  </a:solidFill>
                  <a:latin typeface="Calibri" panose="020F0502020204030204"/>
                  <a:cs typeface="Arial" charset="0"/>
                </a:rPr>
                <a:t>Partnership Management &amp; Communications</a:t>
              </a:r>
            </a:p>
          </p:txBody>
        </p:sp>
        <p:sp>
          <p:nvSpPr>
            <p:cNvPr id="170" name="Rectangle 169">
              <a:extLst>
                <a:ext uri="{FF2B5EF4-FFF2-40B4-BE49-F238E27FC236}">
                  <a16:creationId xmlns:a16="http://schemas.microsoft.com/office/drawing/2014/main" id="{6E181223-92B4-48ED-8934-5D53C5A0B9AE}"/>
                </a:ext>
              </a:extLst>
            </p:cNvPr>
            <p:cNvSpPr/>
            <p:nvPr/>
          </p:nvSpPr>
          <p:spPr>
            <a:xfrm>
              <a:off x="381000" y="5107483"/>
              <a:ext cx="676863" cy="440730"/>
            </a:xfrm>
            <a:prstGeom prst="rect">
              <a:avLst/>
            </a:prstGeom>
            <a:solidFill>
              <a:schemeClr val="accent1">
                <a:lumMod val="60000"/>
                <a:lumOff val="40000"/>
              </a:schemeClr>
            </a:solidFill>
            <a:ln w="12700" cap="flat" cmpd="sng" algn="ctr">
              <a:noFill/>
              <a:prstDash val="solid"/>
              <a:miter lim="800000"/>
            </a:ln>
            <a:effectLst/>
          </p:spPr>
          <p:txBody>
            <a:bodyPr rtlCol="0" anchor="t" anchorCtr="0"/>
            <a:lstStyle/>
            <a:p>
              <a:pPr algn="ctr" defTabSz="914217"/>
              <a:r>
                <a:rPr lang="nl-NL" sz="600" b="1" kern="0" dirty="0">
                  <a:solidFill>
                    <a:schemeClr val="tx2"/>
                  </a:solidFill>
                  <a:latin typeface="Calibri" panose="020F0502020204030204"/>
                  <a:cs typeface="Arial" charset="0"/>
                </a:rPr>
                <a:t>Fundraising</a:t>
              </a:r>
            </a:p>
          </p:txBody>
        </p:sp>
        <p:sp>
          <p:nvSpPr>
            <p:cNvPr id="172" name="Rectangle 171">
              <a:extLst>
                <a:ext uri="{FF2B5EF4-FFF2-40B4-BE49-F238E27FC236}">
                  <a16:creationId xmlns:a16="http://schemas.microsoft.com/office/drawing/2014/main" id="{4448A8D1-D69C-4413-ADEB-C6A8340B08ED}"/>
                </a:ext>
              </a:extLst>
            </p:cNvPr>
            <p:cNvSpPr/>
            <p:nvPr/>
          </p:nvSpPr>
          <p:spPr>
            <a:xfrm>
              <a:off x="381001" y="6493510"/>
              <a:ext cx="2389998" cy="126026"/>
            </a:xfrm>
            <a:prstGeom prst="rect">
              <a:avLst/>
            </a:prstGeom>
            <a:solidFill>
              <a:schemeClr val="accent6"/>
            </a:solidFill>
            <a:ln w="12700" cap="flat" cmpd="sng" algn="ctr">
              <a:noFill/>
              <a:prstDash val="solid"/>
              <a:miter lim="800000"/>
            </a:ln>
            <a:effectLst/>
          </p:spPr>
          <p:txBody>
            <a:bodyPr tIns="18000" rtlCol="0" anchor="t" anchorCtr="0"/>
            <a:lstStyle/>
            <a:p>
              <a:pPr algn="ctr" defTabSz="914217"/>
              <a:r>
                <a:rPr lang="nl-NL" sz="600" b="1" kern="0">
                  <a:solidFill>
                    <a:schemeClr val="bg1"/>
                  </a:solidFill>
                  <a:latin typeface="Calibri" panose="020F0502020204030204"/>
                  <a:cs typeface="Arial" charset="0"/>
                </a:rPr>
                <a:t>Enabling Activities</a:t>
              </a:r>
            </a:p>
          </p:txBody>
        </p:sp>
        <p:sp>
          <p:nvSpPr>
            <p:cNvPr id="173" name="Rectangle 172">
              <a:extLst>
                <a:ext uri="{FF2B5EF4-FFF2-40B4-BE49-F238E27FC236}">
                  <a16:creationId xmlns:a16="http://schemas.microsoft.com/office/drawing/2014/main" id="{8F54EDBE-A65D-423A-AACA-8B2FE81A8A1E}"/>
                </a:ext>
              </a:extLst>
            </p:cNvPr>
            <p:cNvSpPr/>
            <p:nvPr/>
          </p:nvSpPr>
          <p:spPr>
            <a:xfrm>
              <a:off x="381001" y="5841787"/>
              <a:ext cx="2389998" cy="178886"/>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System Leadership &amp; Governance</a:t>
              </a:r>
            </a:p>
          </p:txBody>
        </p:sp>
        <p:sp>
          <p:nvSpPr>
            <p:cNvPr id="174" name="Rectangle 173">
              <a:extLst>
                <a:ext uri="{FF2B5EF4-FFF2-40B4-BE49-F238E27FC236}">
                  <a16:creationId xmlns:a16="http://schemas.microsoft.com/office/drawing/2014/main" id="{D2C4E0F6-D1B9-4F6C-9CDB-E2CB8C3B4F21}"/>
                </a:ext>
              </a:extLst>
            </p:cNvPr>
            <p:cNvSpPr/>
            <p:nvPr/>
          </p:nvSpPr>
          <p:spPr>
            <a:xfrm>
              <a:off x="1129835" y="6036726"/>
              <a:ext cx="832904" cy="440730"/>
            </a:xfrm>
            <a:prstGeom prst="rect">
              <a:avLst/>
            </a:prstGeom>
            <a:solidFill>
              <a:schemeClr val="accent1">
                <a:lumMod val="60000"/>
                <a:lumOff val="40000"/>
              </a:schemeClr>
            </a:solidFill>
            <a:ln w="12700" cap="flat" cmpd="sng" algn="ctr">
              <a:noFill/>
              <a:prstDash val="solid"/>
              <a:miter lim="800000"/>
            </a:ln>
            <a:effectLst/>
          </p:spPr>
          <p:txBody>
            <a:bodyPr rtlCol="0" anchor="t" anchorCtr="0"/>
            <a:lstStyle/>
            <a:p>
              <a:pPr algn="ctr" defTabSz="914217"/>
              <a:r>
                <a:rPr lang="nl-NL" sz="600" b="1" kern="0" dirty="0">
                  <a:solidFill>
                    <a:schemeClr val="tx2"/>
                  </a:solidFill>
                  <a:latin typeface="Calibri" panose="020F0502020204030204"/>
                  <a:cs typeface="Arial" charset="0"/>
                </a:rPr>
                <a:t>Research </a:t>
              </a:r>
              <a:r>
                <a:rPr lang="nl-NL" sz="600" b="1" kern="0" dirty="0" err="1">
                  <a:solidFill>
                    <a:schemeClr val="tx2"/>
                  </a:solidFill>
                  <a:latin typeface="Calibri" panose="020F0502020204030204"/>
                  <a:cs typeface="Arial" charset="0"/>
                </a:rPr>
                <a:t>for</a:t>
              </a:r>
              <a:r>
                <a:rPr lang="nl-NL" sz="600" b="1" kern="0" dirty="0">
                  <a:solidFill>
                    <a:schemeClr val="tx2"/>
                  </a:solidFill>
                  <a:latin typeface="Calibri" panose="020F0502020204030204"/>
                  <a:cs typeface="Arial" charset="0"/>
                </a:rPr>
                <a:t> Development</a:t>
              </a:r>
            </a:p>
          </p:txBody>
        </p:sp>
        <p:sp>
          <p:nvSpPr>
            <p:cNvPr id="175" name="Rectangle 174">
              <a:extLst>
                <a:ext uri="{FF2B5EF4-FFF2-40B4-BE49-F238E27FC236}">
                  <a16:creationId xmlns:a16="http://schemas.microsoft.com/office/drawing/2014/main" id="{E74B5FD5-042F-41F6-B929-51EA4935E776}"/>
                </a:ext>
              </a:extLst>
            </p:cNvPr>
            <p:cNvSpPr/>
            <p:nvPr/>
          </p:nvSpPr>
          <p:spPr>
            <a:xfrm>
              <a:off x="2034710" y="6036726"/>
              <a:ext cx="736289" cy="440730"/>
            </a:xfrm>
            <a:prstGeom prst="rect">
              <a:avLst/>
            </a:prstGeom>
            <a:solidFill>
              <a:schemeClr val="accent6"/>
            </a:solidFill>
            <a:ln w="12700" cap="flat" cmpd="sng" algn="ctr">
              <a:noFill/>
              <a:prstDash val="solid"/>
              <a:miter lim="800000"/>
            </a:ln>
            <a:effectLst/>
          </p:spPr>
          <p:txBody>
            <a:bodyPr tIns="0" rtlCol="0" anchor="t" anchorCtr="0"/>
            <a:lstStyle/>
            <a:p>
              <a:pPr algn="ctr" defTabSz="914217"/>
              <a:r>
                <a:rPr lang="nl-NL" sz="600" b="1" kern="0" dirty="0">
                  <a:solidFill>
                    <a:schemeClr val="bg1"/>
                  </a:solidFill>
                  <a:latin typeface="Calibri" panose="020F0502020204030204"/>
                  <a:cs typeface="Arial" charset="0"/>
                </a:rPr>
                <a:t>Partnership &amp; Product Management &amp; Communications</a:t>
              </a:r>
            </a:p>
          </p:txBody>
        </p:sp>
        <p:sp>
          <p:nvSpPr>
            <p:cNvPr id="176" name="Rectangle 175">
              <a:extLst>
                <a:ext uri="{FF2B5EF4-FFF2-40B4-BE49-F238E27FC236}">
                  <a16:creationId xmlns:a16="http://schemas.microsoft.com/office/drawing/2014/main" id="{08A0EBC5-BC07-44EE-A7D2-0EF18767D5C3}"/>
                </a:ext>
              </a:extLst>
            </p:cNvPr>
            <p:cNvSpPr/>
            <p:nvPr/>
          </p:nvSpPr>
          <p:spPr>
            <a:xfrm>
              <a:off x="381000" y="6036726"/>
              <a:ext cx="676863" cy="440730"/>
            </a:xfrm>
            <a:prstGeom prst="rect">
              <a:avLst/>
            </a:prstGeom>
            <a:solidFill>
              <a:schemeClr val="accent6"/>
            </a:solidFill>
            <a:ln w="12700" cap="flat" cmpd="sng" algn="ctr">
              <a:noFill/>
              <a:prstDash val="solid"/>
              <a:miter lim="800000"/>
            </a:ln>
            <a:effectLst/>
          </p:spPr>
          <p:txBody>
            <a:bodyPr tIns="36000" rtlCol="0" anchor="t" anchorCtr="0"/>
            <a:lstStyle/>
            <a:p>
              <a:pPr algn="ctr" defTabSz="914217"/>
              <a:r>
                <a:rPr lang="nl-NL" sz="600" b="1" kern="0">
                  <a:solidFill>
                    <a:schemeClr val="bg1"/>
                  </a:solidFill>
                  <a:latin typeface="Calibri" panose="020F0502020204030204"/>
                  <a:cs typeface="Arial" charset="0"/>
                </a:rPr>
                <a:t>Fundraising</a:t>
              </a:r>
            </a:p>
          </p:txBody>
        </p:sp>
      </p:grpSp>
      <p:sp>
        <p:nvSpPr>
          <p:cNvPr id="177" name="Rectangle 176">
            <a:extLst>
              <a:ext uri="{FF2B5EF4-FFF2-40B4-BE49-F238E27FC236}">
                <a16:creationId xmlns:a16="http://schemas.microsoft.com/office/drawing/2014/main" id="{AD39262C-0F4E-4751-A95B-E5A01E166626}"/>
              </a:ext>
            </a:extLst>
          </p:cNvPr>
          <p:cNvSpPr/>
          <p:nvPr/>
        </p:nvSpPr>
        <p:spPr>
          <a:xfrm>
            <a:off x="4728448" y="2442789"/>
            <a:ext cx="3642476"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Cyber security review (internal document)</a:t>
            </a:r>
          </a:p>
        </p:txBody>
      </p:sp>
      <p:grpSp>
        <p:nvGrpSpPr>
          <p:cNvPr id="12" name="Group 11">
            <a:extLst>
              <a:ext uri="{FF2B5EF4-FFF2-40B4-BE49-F238E27FC236}">
                <a16:creationId xmlns:a16="http://schemas.microsoft.com/office/drawing/2014/main" id="{B87C3C40-0805-1042-A8EF-5F1110C8A1E8}"/>
              </a:ext>
            </a:extLst>
          </p:cNvPr>
          <p:cNvGrpSpPr/>
          <p:nvPr/>
        </p:nvGrpSpPr>
        <p:grpSpPr>
          <a:xfrm>
            <a:off x="4728452" y="5156061"/>
            <a:ext cx="3642476" cy="349546"/>
            <a:chOff x="4728452" y="5106425"/>
            <a:chExt cx="3642476" cy="349546"/>
          </a:xfrm>
        </p:grpSpPr>
        <p:sp>
          <p:nvSpPr>
            <p:cNvPr id="134" name="Rectangle 133">
              <a:extLst>
                <a:ext uri="{FF2B5EF4-FFF2-40B4-BE49-F238E27FC236}">
                  <a16:creationId xmlns:a16="http://schemas.microsoft.com/office/drawing/2014/main" id="{F5994CE5-A49E-485E-A797-BDEB2A80EB57}"/>
                </a:ext>
              </a:extLst>
            </p:cNvPr>
            <p:cNvSpPr/>
            <p:nvPr/>
          </p:nvSpPr>
          <p:spPr>
            <a:xfrm>
              <a:off x="4728452" y="5106425"/>
              <a:ext cx="3642476"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Focus group workshop summary- Communications</a:t>
              </a:r>
            </a:p>
          </p:txBody>
        </p:sp>
        <p:sp>
          <p:nvSpPr>
            <p:cNvPr id="181" name="Rectangle 180">
              <a:extLst>
                <a:ext uri="{FF2B5EF4-FFF2-40B4-BE49-F238E27FC236}">
                  <a16:creationId xmlns:a16="http://schemas.microsoft.com/office/drawing/2014/main" id="{AC27507A-A828-4B6A-85D2-76B50477BC11}"/>
                </a:ext>
              </a:extLst>
            </p:cNvPr>
            <p:cNvSpPr/>
            <p:nvPr/>
          </p:nvSpPr>
          <p:spPr>
            <a:xfrm>
              <a:off x="4728452" y="5324073"/>
              <a:ext cx="3642476"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Focus group workshop summary- MEL</a:t>
              </a:r>
            </a:p>
          </p:txBody>
        </p:sp>
      </p:grpSp>
      <p:grpSp>
        <p:nvGrpSpPr>
          <p:cNvPr id="15" name="Group 14">
            <a:extLst>
              <a:ext uri="{FF2B5EF4-FFF2-40B4-BE49-F238E27FC236}">
                <a16:creationId xmlns:a16="http://schemas.microsoft.com/office/drawing/2014/main" id="{49F8759F-FCDF-0840-9F11-A60157FF540E}"/>
              </a:ext>
            </a:extLst>
          </p:cNvPr>
          <p:cNvGrpSpPr/>
          <p:nvPr/>
        </p:nvGrpSpPr>
        <p:grpSpPr>
          <a:xfrm>
            <a:off x="4728449" y="4010848"/>
            <a:ext cx="3642479" cy="744595"/>
            <a:chOff x="4728449" y="4010066"/>
            <a:chExt cx="3642479" cy="744595"/>
          </a:xfrm>
        </p:grpSpPr>
        <p:sp>
          <p:nvSpPr>
            <p:cNvPr id="178" name="Rectangle 177">
              <a:extLst>
                <a:ext uri="{FF2B5EF4-FFF2-40B4-BE49-F238E27FC236}">
                  <a16:creationId xmlns:a16="http://schemas.microsoft.com/office/drawing/2014/main" id="{4BEA7B7C-0859-4617-80C9-2496D1010B84}"/>
                </a:ext>
              </a:extLst>
            </p:cNvPr>
            <p:cNvSpPr/>
            <p:nvPr/>
          </p:nvSpPr>
          <p:spPr>
            <a:xfrm>
              <a:off x="4728450" y="4214298"/>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Research IT architecture maps from 7 Centers</a:t>
              </a:r>
            </a:p>
          </p:txBody>
        </p:sp>
        <p:sp>
          <p:nvSpPr>
            <p:cNvPr id="179" name="Rectangle 178">
              <a:extLst>
                <a:ext uri="{FF2B5EF4-FFF2-40B4-BE49-F238E27FC236}">
                  <a16:creationId xmlns:a16="http://schemas.microsoft.com/office/drawing/2014/main" id="{C95C1844-35F7-4FAD-A364-7F8EE850D2F3}"/>
                </a:ext>
              </a:extLst>
            </p:cNvPr>
            <p:cNvSpPr/>
            <p:nvPr/>
          </p:nvSpPr>
          <p:spPr>
            <a:xfrm>
              <a:off x="4728451" y="4418530"/>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Data Management Maturity Assessment (DMMA)</a:t>
              </a:r>
            </a:p>
          </p:txBody>
        </p:sp>
        <p:sp>
          <p:nvSpPr>
            <p:cNvPr id="180" name="Rectangle 179">
              <a:extLst>
                <a:ext uri="{FF2B5EF4-FFF2-40B4-BE49-F238E27FC236}">
                  <a16:creationId xmlns:a16="http://schemas.microsoft.com/office/drawing/2014/main" id="{F4AD000D-A21A-4C59-A778-9431641B4EC4}"/>
                </a:ext>
              </a:extLst>
            </p:cNvPr>
            <p:cNvSpPr/>
            <p:nvPr/>
          </p:nvSpPr>
          <p:spPr>
            <a:xfrm>
              <a:off x="4728452" y="4622763"/>
              <a:ext cx="3642476"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Focus group workshop summaries</a:t>
              </a:r>
            </a:p>
          </p:txBody>
        </p:sp>
        <p:sp>
          <p:nvSpPr>
            <p:cNvPr id="182" name="Rectangle 181">
              <a:extLst>
                <a:ext uri="{FF2B5EF4-FFF2-40B4-BE49-F238E27FC236}">
                  <a16:creationId xmlns:a16="http://schemas.microsoft.com/office/drawing/2014/main" id="{7ACC874D-73FE-450D-9B0B-6B2C724DA09A}"/>
                </a:ext>
              </a:extLst>
            </p:cNvPr>
            <p:cNvSpPr/>
            <p:nvPr/>
          </p:nvSpPr>
          <p:spPr>
            <a:xfrm>
              <a:off x="4728449" y="4010066"/>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Research process maps for key domains in the portfolio</a:t>
              </a:r>
            </a:p>
          </p:txBody>
        </p:sp>
      </p:grpSp>
      <p:sp>
        <p:nvSpPr>
          <p:cNvPr id="72" name="TextBox 71">
            <a:extLst>
              <a:ext uri="{FF2B5EF4-FFF2-40B4-BE49-F238E27FC236}">
                <a16:creationId xmlns:a16="http://schemas.microsoft.com/office/drawing/2014/main" id="{C839471C-5667-4CF4-9FC4-0E60C7C8D2EB}"/>
              </a:ext>
            </a:extLst>
          </p:cNvPr>
          <p:cNvSpPr txBox="1"/>
          <p:nvPr/>
        </p:nvSpPr>
        <p:spPr>
          <a:xfrm>
            <a:off x="8701911" y="838004"/>
            <a:ext cx="1566147" cy="227948"/>
          </a:xfrm>
          <a:prstGeom prst="rect">
            <a:avLst/>
          </a:prstGeom>
          <a:noFill/>
        </p:spPr>
        <p:txBody>
          <a:bodyPr wrap="square" lIns="0" tIns="0" rIns="0" bIns="0" rtlCol="0">
            <a:noAutofit/>
          </a:bodyPr>
          <a:lstStyle/>
          <a:p>
            <a:pPr algn="l" defTabSz="228600">
              <a:spcAft>
                <a:spcPts val="1200"/>
              </a:spcAft>
            </a:pPr>
            <a:r>
              <a:rPr lang="en-US" sz="1200" b="1" dirty="0">
                <a:solidFill>
                  <a:schemeClr val="accent1"/>
                </a:solidFill>
              </a:rPr>
              <a:t>LINKS</a:t>
            </a:r>
            <a:endParaRPr lang="en-US" sz="1200" b="1" noProof="0" dirty="0">
              <a:solidFill>
                <a:schemeClr val="accent1"/>
              </a:solidFill>
            </a:endParaRPr>
          </a:p>
        </p:txBody>
      </p:sp>
      <p:sp>
        <p:nvSpPr>
          <p:cNvPr id="73" name="Rectangle 72">
            <a:extLst>
              <a:ext uri="{FF2B5EF4-FFF2-40B4-BE49-F238E27FC236}">
                <a16:creationId xmlns:a16="http://schemas.microsoft.com/office/drawing/2014/main" id="{BD07E509-2E64-4D41-AF25-21FCB3173EE0}"/>
              </a:ext>
            </a:extLst>
          </p:cNvPr>
          <p:cNvSpPr/>
          <p:nvPr/>
        </p:nvSpPr>
        <p:spPr>
          <a:xfrm>
            <a:off x="8619861" y="1545544"/>
            <a:ext cx="3642477"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4">
                  <a:extLst>
                    <a:ext uri="{A12FA001-AC4F-418D-AE19-62706E023703}">
                      <ahyp:hlinkClr xmlns:ahyp="http://schemas.microsoft.com/office/drawing/2018/hyperlinkcolor" val="tx"/>
                    </a:ext>
                  </a:extLst>
                </a:hlinkClick>
              </a:rPr>
              <a:t>Focus group workshop summaries</a:t>
            </a:r>
            <a:endParaRPr lang="en-US" sz="900" dirty="0">
              <a:solidFill>
                <a:schemeClr val="accent2"/>
              </a:solidFill>
            </a:endParaRPr>
          </a:p>
        </p:txBody>
      </p:sp>
      <p:sp>
        <p:nvSpPr>
          <p:cNvPr id="74" name="Rectangle 73">
            <a:hlinkClick r:id="rId5"/>
            <a:extLst>
              <a:ext uri="{FF2B5EF4-FFF2-40B4-BE49-F238E27FC236}">
                <a16:creationId xmlns:a16="http://schemas.microsoft.com/office/drawing/2014/main" id="{6D91874C-AD7D-4CB9-8388-27A3179033BB}"/>
              </a:ext>
            </a:extLst>
          </p:cNvPr>
          <p:cNvSpPr/>
          <p:nvPr/>
        </p:nvSpPr>
        <p:spPr>
          <a:xfrm>
            <a:off x="8619862" y="1220902"/>
            <a:ext cx="3490076" cy="108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6">
                  <a:extLst>
                    <a:ext uri="{A12FA001-AC4F-418D-AE19-62706E023703}">
                      <ahyp:hlinkClr xmlns:ahyp="http://schemas.microsoft.com/office/drawing/2018/hyperlinkcolor" val="tx"/>
                    </a:ext>
                  </a:extLst>
                </a:hlinkClick>
              </a:rPr>
              <a:t>CGIAR Research and Innovation Strategy</a:t>
            </a:r>
            <a:endParaRPr lang="en-US" sz="900" dirty="0">
              <a:solidFill>
                <a:schemeClr val="accent2"/>
              </a:solidFill>
            </a:endParaRPr>
          </a:p>
        </p:txBody>
      </p:sp>
      <p:sp>
        <p:nvSpPr>
          <p:cNvPr id="76" name="Rectangle 75">
            <a:extLst>
              <a:ext uri="{FF2B5EF4-FFF2-40B4-BE49-F238E27FC236}">
                <a16:creationId xmlns:a16="http://schemas.microsoft.com/office/drawing/2014/main" id="{DDF72191-CBA2-4B07-88A6-24CD48BD09E7}"/>
              </a:ext>
            </a:extLst>
          </p:cNvPr>
          <p:cNvSpPr/>
          <p:nvPr/>
        </p:nvSpPr>
        <p:spPr>
          <a:xfrm>
            <a:off x="8619861" y="1705522"/>
            <a:ext cx="3642477"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7">
                  <a:extLst>
                    <a:ext uri="{A12FA001-AC4F-418D-AE19-62706E023703}">
                      <ahyp:hlinkClr xmlns:ahyp="http://schemas.microsoft.com/office/drawing/2018/hyperlinkcolor" val="tx"/>
                    </a:ext>
                  </a:extLst>
                </a:hlinkClick>
              </a:rPr>
              <a:t>Pan-CGIAR Digital Strategy Assessment (2019)</a:t>
            </a:r>
            <a:endParaRPr lang="en-US" sz="900" dirty="0">
              <a:solidFill>
                <a:schemeClr val="accent2"/>
              </a:solidFill>
            </a:endParaRPr>
          </a:p>
        </p:txBody>
      </p:sp>
      <p:sp>
        <p:nvSpPr>
          <p:cNvPr id="78" name="Rectangle 77">
            <a:extLst>
              <a:ext uri="{FF2B5EF4-FFF2-40B4-BE49-F238E27FC236}">
                <a16:creationId xmlns:a16="http://schemas.microsoft.com/office/drawing/2014/main" id="{B029FAE9-6F6A-4141-ABA9-0BF154F68638}"/>
              </a:ext>
            </a:extLst>
          </p:cNvPr>
          <p:cNvSpPr/>
          <p:nvPr/>
        </p:nvSpPr>
        <p:spPr>
          <a:xfrm>
            <a:off x="8619861" y="2095608"/>
            <a:ext cx="3642477"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3">
                  <a:extLst>
                    <a:ext uri="{A12FA001-AC4F-418D-AE19-62706E023703}">
                      <ahyp:hlinkClr xmlns:ahyp="http://schemas.microsoft.com/office/drawing/2018/hyperlinkcolor" val="tx"/>
                    </a:ext>
                  </a:extLst>
                </a:hlinkClick>
              </a:rPr>
              <a:t>Draft Digital Strategy</a:t>
            </a:r>
            <a:endParaRPr lang="en-US" sz="900" dirty="0">
              <a:solidFill>
                <a:schemeClr val="accent2"/>
              </a:solidFill>
            </a:endParaRPr>
          </a:p>
        </p:txBody>
      </p:sp>
      <p:sp>
        <p:nvSpPr>
          <p:cNvPr id="79" name="Rectangle 78">
            <a:extLst>
              <a:ext uri="{FF2B5EF4-FFF2-40B4-BE49-F238E27FC236}">
                <a16:creationId xmlns:a16="http://schemas.microsoft.com/office/drawing/2014/main" id="{AC5AB161-6BD8-4406-9026-E1EF4D015F5F}"/>
              </a:ext>
            </a:extLst>
          </p:cNvPr>
          <p:cNvSpPr/>
          <p:nvPr/>
        </p:nvSpPr>
        <p:spPr>
          <a:xfrm>
            <a:off x="8619861" y="2265380"/>
            <a:ext cx="3642477"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r>
              <a:rPr lang="en-US" sz="900" dirty="0">
                <a:solidFill>
                  <a:schemeClr val="accent2"/>
                </a:solidFill>
                <a:hlinkClick r:id="rId8">
                  <a:extLst>
                    <a:ext uri="{A12FA001-AC4F-418D-AE19-62706E023703}">
                      <ahyp:hlinkClr xmlns:ahyp="http://schemas.microsoft.com/office/drawing/2018/hyperlinkcolor" val="tx"/>
                    </a:ext>
                  </a:extLst>
                </a:hlinkClick>
              </a:rPr>
              <a:t>Focus group workshop summary- IT managers</a:t>
            </a:r>
            <a:endParaRPr lang="en-US" sz="900" dirty="0">
              <a:solidFill>
                <a:schemeClr val="accent2"/>
              </a:solidFill>
            </a:endParaRPr>
          </a:p>
        </p:txBody>
      </p:sp>
      <p:sp>
        <p:nvSpPr>
          <p:cNvPr id="80" name="Rectangle 79">
            <a:extLst>
              <a:ext uri="{FF2B5EF4-FFF2-40B4-BE49-F238E27FC236}">
                <a16:creationId xmlns:a16="http://schemas.microsoft.com/office/drawing/2014/main" id="{EE24B711-7BCB-44F6-AF2D-51690C5C6C6D}"/>
              </a:ext>
            </a:extLst>
          </p:cNvPr>
          <p:cNvSpPr/>
          <p:nvPr/>
        </p:nvSpPr>
        <p:spPr>
          <a:xfrm>
            <a:off x="8619861" y="2621669"/>
            <a:ext cx="3642476"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9">
                  <a:extLst>
                    <a:ext uri="{A12FA001-AC4F-418D-AE19-62706E023703}">
                      <ahyp:hlinkClr xmlns:ahyp="http://schemas.microsoft.com/office/drawing/2018/hyperlinkcolor" val="tx"/>
                    </a:ext>
                  </a:extLst>
                </a:hlinkClick>
              </a:rPr>
              <a:t>Data Management Maturity Assessment (DMMA)</a:t>
            </a:r>
            <a:endParaRPr lang="en-US" sz="900" dirty="0">
              <a:solidFill>
                <a:schemeClr val="accent2"/>
              </a:solidFill>
            </a:endParaRPr>
          </a:p>
        </p:txBody>
      </p:sp>
      <p:sp>
        <p:nvSpPr>
          <p:cNvPr id="81" name="Rectangle 80">
            <a:extLst>
              <a:ext uri="{FF2B5EF4-FFF2-40B4-BE49-F238E27FC236}">
                <a16:creationId xmlns:a16="http://schemas.microsoft.com/office/drawing/2014/main" id="{AD39262C-0F4E-4751-A95B-E5A01E166626}"/>
              </a:ext>
            </a:extLst>
          </p:cNvPr>
          <p:cNvSpPr/>
          <p:nvPr/>
        </p:nvSpPr>
        <p:spPr>
          <a:xfrm>
            <a:off x="8619861" y="2442061"/>
            <a:ext cx="3642476"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rPr>
              <a:t>Cyber security review (internal document)</a:t>
            </a:r>
          </a:p>
        </p:txBody>
      </p:sp>
      <p:cxnSp>
        <p:nvCxnSpPr>
          <p:cNvPr id="82" name="Straight Connector 81">
            <a:extLst>
              <a:ext uri="{FF2B5EF4-FFF2-40B4-BE49-F238E27FC236}">
                <a16:creationId xmlns:a16="http://schemas.microsoft.com/office/drawing/2014/main" id="{DECECFA2-6946-485E-8D3B-7BAFAA76D739}"/>
              </a:ext>
            </a:extLst>
          </p:cNvPr>
          <p:cNvCxnSpPr>
            <a:cxnSpLocks/>
          </p:cNvCxnSpPr>
          <p:nvPr/>
        </p:nvCxnSpPr>
        <p:spPr>
          <a:xfrm flipV="1">
            <a:off x="8701911" y="1086221"/>
            <a:ext cx="3408026" cy="22822"/>
          </a:xfrm>
          <a:prstGeom prst="line">
            <a:avLst/>
          </a:prstGeom>
          <a:ln/>
        </p:spPr>
        <p:style>
          <a:lnRef idx="1">
            <a:schemeClr val="accent2"/>
          </a:lnRef>
          <a:fillRef idx="0">
            <a:schemeClr val="accent2"/>
          </a:fillRef>
          <a:effectRef idx="0">
            <a:schemeClr val="accent2"/>
          </a:effectRef>
          <a:fontRef idx="minor">
            <a:schemeClr val="tx1"/>
          </a:fontRef>
        </p:style>
      </p:cxnSp>
      <p:sp>
        <p:nvSpPr>
          <p:cNvPr id="83" name="Rectangle 82">
            <a:extLst>
              <a:ext uri="{FF2B5EF4-FFF2-40B4-BE49-F238E27FC236}">
                <a16:creationId xmlns:a16="http://schemas.microsoft.com/office/drawing/2014/main" id="{89B55FE5-5DB3-448A-ADA8-8068B1D2C4AD}"/>
              </a:ext>
            </a:extLst>
          </p:cNvPr>
          <p:cNvSpPr/>
          <p:nvPr/>
        </p:nvSpPr>
        <p:spPr>
          <a:xfrm>
            <a:off x="8619862" y="3052676"/>
            <a:ext cx="3642476"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9">
                  <a:extLst>
                    <a:ext uri="{A12FA001-AC4F-418D-AE19-62706E023703}">
                      <ahyp:hlinkClr xmlns:ahyp="http://schemas.microsoft.com/office/drawing/2018/hyperlinkcolor" val="tx"/>
                    </a:ext>
                  </a:extLst>
                </a:hlinkClick>
              </a:rPr>
              <a:t>Data Management Maturity Assessment (DMMA)</a:t>
            </a:r>
            <a:endParaRPr lang="en-US" sz="900" dirty="0">
              <a:solidFill>
                <a:schemeClr val="accent2"/>
              </a:solidFill>
            </a:endParaRPr>
          </a:p>
        </p:txBody>
      </p:sp>
      <p:sp>
        <p:nvSpPr>
          <p:cNvPr id="84" name="Rectangle 83">
            <a:extLst>
              <a:ext uri="{FF2B5EF4-FFF2-40B4-BE49-F238E27FC236}">
                <a16:creationId xmlns:a16="http://schemas.microsoft.com/office/drawing/2014/main" id="{2A99549D-D968-49D3-A6F8-935477ADB414}"/>
              </a:ext>
            </a:extLst>
          </p:cNvPr>
          <p:cNvSpPr/>
          <p:nvPr/>
        </p:nvSpPr>
        <p:spPr>
          <a:xfrm>
            <a:off x="8619862" y="3241312"/>
            <a:ext cx="3642477"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r>
              <a:rPr lang="en-US" sz="900" dirty="0">
                <a:solidFill>
                  <a:schemeClr val="accent2"/>
                </a:solidFill>
                <a:hlinkClick r:id="rId8">
                  <a:extLst>
                    <a:ext uri="{A12FA001-AC4F-418D-AE19-62706E023703}">
                      <ahyp:hlinkClr xmlns:ahyp="http://schemas.microsoft.com/office/drawing/2018/hyperlinkcolor" val="tx"/>
                    </a:ext>
                  </a:extLst>
                </a:hlinkClick>
              </a:rPr>
              <a:t>Focus group workshop summary- IT managers</a:t>
            </a:r>
            <a:endParaRPr lang="en-US" sz="900" dirty="0">
              <a:solidFill>
                <a:schemeClr val="accent2"/>
              </a:solidFill>
            </a:endParaRPr>
          </a:p>
        </p:txBody>
      </p:sp>
      <p:sp>
        <p:nvSpPr>
          <p:cNvPr id="86" name="Rectangle 85">
            <a:extLst>
              <a:ext uri="{FF2B5EF4-FFF2-40B4-BE49-F238E27FC236}">
                <a16:creationId xmlns:a16="http://schemas.microsoft.com/office/drawing/2014/main" id="{21E24FD7-5C8D-48B7-B026-8CADF5064C52}"/>
              </a:ext>
            </a:extLst>
          </p:cNvPr>
          <p:cNvSpPr/>
          <p:nvPr/>
        </p:nvSpPr>
        <p:spPr>
          <a:xfrm>
            <a:off x="8619862" y="3448702"/>
            <a:ext cx="3642476"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10">
                  <a:extLst>
                    <a:ext uri="{A12FA001-AC4F-418D-AE19-62706E023703}">
                      <ahyp:hlinkClr xmlns:ahyp="http://schemas.microsoft.com/office/drawing/2018/hyperlinkcolor" val="tx"/>
                    </a:ext>
                  </a:extLst>
                </a:hlinkClick>
              </a:rPr>
              <a:t>Focus group workshop summary- MEL</a:t>
            </a:r>
            <a:endParaRPr lang="en-US" sz="900" dirty="0">
              <a:solidFill>
                <a:schemeClr val="accent2"/>
              </a:solidFill>
            </a:endParaRPr>
          </a:p>
        </p:txBody>
      </p:sp>
      <p:sp>
        <p:nvSpPr>
          <p:cNvPr id="94" name="Rectangle 93">
            <a:hlinkClick r:id="rId11"/>
            <a:extLst>
              <a:ext uri="{FF2B5EF4-FFF2-40B4-BE49-F238E27FC236}">
                <a16:creationId xmlns:a16="http://schemas.microsoft.com/office/drawing/2014/main" id="{09984816-B4C0-464A-8F22-6E3AE82DF5E2}"/>
              </a:ext>
            </a:extLst>
          </p:cNvPr>
          <p:cNvSpPr/>
          <p:nvPr/>
        </p:nvSpPr>
        <p:spPr>
          <a:xfrm>
            <a:off x="8619862" y="4011162"/>
            <a:ext cx="3642477"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12">
                  <a:extLst>
                    <a:ext uri="{A12FA001-AC4F-418D-AE19-62706E023703}">
                      <ahyp:hlinkClr xmlns:ahyp="http://schemas.microsoft.com/office/drawing/2018/hyperlinkcolor" val="tx"/>
                    </a:ext>
                  </a:extLst>
                </a:hlinkClick>
              </a:rPr>
              <a:t>Research process maps for key domains in the portfolio</a:t>
            </a:r>
            <a:endParaRPr lang="en-US" sz="900" dirty="0">
              <a:solidFill>
                <a:schemeClr val="accent2"/>
              </a:solidFill>
            </a:endParaRPr>
          </a:p>
        </p:txBody>
      </p:sp>
      <p:sp>
        <p:nvSpPr>
          <p:cNvPr id="95" name="Rectangle 94">
            <a:hlinkClick r:id="rId13"/>
            <a:extLst>
              <a:ext uri="{FF2B5EF4-FFF2-40B4-BE49-F238E27FC236}">
                <a16:creationId xmlns:a16="http://schemas.microsoft.com/office/drawing/2014/main" id="{CA27DBBF-C656-4F86-A547-1D87D6DA6DE2}"/>
              </a:ext>
            </a:extLst>
          </p:cNvPr>
          <p:cNvSpPr/>
          <p:nvPr/>
        </p:nvSpPr>
        <p:spPr>
          <a:xfrm>
            <a:off x="8619862" y="4206545"/>
            <a:ext cx="3642477"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14">
                  <a:extLst>
                    <a:ext uri="{A12FA001-AC4F-418D-AE19-62706E023703}">
                      <ahyp:hlinkClr xmlns:ahyp="http://schemas.microsoft.com/office/drawing/2018/hyperlinkcolor" val="tx"/>
                    </a:ext>
                  </a:extLst>
                </a:hlinkClick>
              </a:rPr>
              <a:t>Research IT architecture maps from 7 Centers</a:t>
            </a:r>
            <a:endParaRPr lang="en-US" sz="900" dirty="0">
              <a:solidFill>
                <a:schemeClr val="accent2"/>
              </a:solidFill>
            </a:endParaRPr>
          </a:p>
        </p:txBody>
      </p:sp>
      <p:sp>
        <p:nvSpPr>
          <p:cNvPr id="96" name="Rectangle 95">
            <a:extLst>
              <a:ext uri="{FF2B5EF4-FFF2-40B4-BE49-F238E27FC236}">
                <a16:creationId xmlns:a16="http://schemas.microsoft.com/office/drawing/2014/main" id="{1D26A6F1-3264-4C89-8A8B-8D66DA6132BD}"/>
              </a:ext>
            </a:extLst>
          </p:cNvPr>
          <p:cNvSpPr/>
          <p:nvPr/>
        </p:nvSpPr>
        <p:spPr>
          <a:xfrm>
            <a:off x="8619862" y="4412214"/>
            <a:ext cx="3642476"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9">
                  <a:extLst>
                    <a:ext uri="{A12FA001-AC4F-418D-AE19-62706E023703}">
                      <ahyp:hlinkClr xmlns:ahyp="http://schemas.microsoft.com/office/drawing/2018/hyperlinkcolor" val="tx"/>
                    </a:ext>
                  </a:extLst>
                </a:hlinkClick>
              </a:rPr>
              <a:t>Data Management Maturity Assessment (DMMA)</a:t>
            </a:r>
            <a:endParaRPr lang="en-US" sz="900" dirty="0">
              <a:solidFill>
                <a:schemeClr val="accent2"/>
              </a:solidFill>
            </a:endParaRPr>
          </a:p>
        </p:txBody>
      </p:sp>
      <p:sp>
        <p:nvSpPr>
          <p:cNvPr id="97" name="Rectangle 96">
            <a:extLst>
              <a:ext uri="{FF2B5EF4-FFF2-40B4-BE49-F238E27FC236}">
                <a16:creationId xmlns:a16="http://schemas.microsoft.com/office/drawing/2014/main" id="{BBBF8360-DFC9-4324-8B54-0AA6C117BAE3}"/>
              </a:ext>
            </a:extLst>
          </p:cNvPr>
          <p:cNvSpPr/>
          <p:nvPr/>
        </p:nvSpPr>
        <p:spPr>
          <a:xfrm>
            <a:off x="8619862" y="4610081"/>
            <a:ext cx="3642476"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4">
                  <a:extLst>
                    <a:ext uri="{A12FA001-AC4F-418D-AE19-62706E023703}">
                      <ahyp:hlinkClr xmlns:ahyp="http://schemas.microsoft.com/office/drawing/2018/hyperlinkcolor" val="tx"/>
                    </a:ext>
                  </a:extLst>
                </a:hlinkClick>
              </a:rPr>
              <a:t>Focus group workshop summaries</a:t>
            </a:r>
            <a:endParaRPr lang="en-US" sz="900" dirty="0">
              <a:solidFill>
                <a:schemeClr val="accent2"/>
              </a:solidFill>
            </a:endParaRPr>
          </a:p>
        </p:txBody>
      </p:sp>
      <p:sp>
        <p:nvSpPr>
          <p:cNvPr id="98" name="Rectangle 97">
            <a:extLst>
              <a:ext uri="{FF2B5EF4-FFF2-40B4-BE49-F238E27FC236}">
                <a16:creationId xmlns:a16="http://schemas.microsoft.com/office/drawing/2014/main" id="{3D12AA22-017D-48AE-BD50-5B9C5E97E6C9}"/>
              </a:ext>
            </a:extLst>
          </p:cNvPr>
          <p:cNvSpPr/>
          <p:nvPr/>
        </p:nvSpPr>
        <p:spPr>
          <a:xfrm>
            <a:off x="8619862" y="5154672"/>
            <a:ext cx="3642476"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15">
                  <a:extLst>
                    <a:ext uri="{A12FA001-AC4F-418D-AE19-62706E023703}">
                      <ahyp:hlinkClr xmlns:ahyp="http://schemas.microsoft.com/office/drawing/2018/hyperlinkcolor" val="tx"/>
                    </a:ext>
                  </a:extLst>
                </a:hlinkClick>
              </a:rPr>
              <a:t>Focus group workshop summary- Communications</a:t>
            </a:r>
            <a:endParaRPr lang="en-US" sz="900" dirty="0">
              <a:solidFill>
                <a:schemeClr val="accent2"/>
              </a:solidFill>
            </a:endParaRPr>
          </a:p>
        </p:txBody>
      </p:sp>
      <p:sp>
        <p:nvSpPr>
          <p:cNvPr id="105" name="Rectangle 104">
            <a:extLst>
              <a:ext uri="{FF2B5EF4-FFF2-40B4-BE49-F238E27FC236}">
                <a16:creationId xmlns:a16="http://schemas.microsoft.com/office/drawing/2014/main" id="{7237D660-9F4B-43C7-8C90-BA647E6CC993}"/>
              </a:ext>
            </a:extLst>
          </p:cNvPr>
          <p:cNvSpPr/>
          <p:nvPr/>
        </p:nvSpPr>
        <p:spPr>
          <a:xfrm>
            <a:off x="8619862" y="5361502"/>
            <a:ext cx="3642476"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16">
                  <a:extLst>
                    <a:ext uri="{A12FA001-AC4F-418D-AE19-62706E023703}">
                      <ahyp:hlinkClr xmlns:ahyp="http://schemas.microsoft.com/office/drawing/2018/hyperlinkcolor" val="tx"/>
                    </a:ext>
                  </a:extLst>
                </a:hlinkClick>
              </a:rPr>
              <a:t>Focus group workshop summary- MEL</a:t>
            </a:r>
            <a:endParaRPr lang="en-US" sz="900" dirty="0">
              <a:solidFill>
                <a:schemeClr val="accent2"/>
              </a:solidFill>
            </a:endParaRPr>
          </a:p>
        </p:txBody>
      </p:sp>
      <p:sp>
        <p:nvSpPr>
          <p:cNvPr id="108" name="Rectangle 107">
            <a:extLst>
              <a:ext uri="{FF2B5EF4-FFF2-40B4-BE49-F238E27FC236}">
                <a16:creationId xmlns:a16="http://schemas.microsoft.com/office/drawing/2014/main" id="{ACAE16A1-E594-460E-9213-0B8C21FE9C1B}"/>
              </a:ext>
            </a:extLst>
          </p:cNvPr>
          <p:cNvSpPr/>
          <p:nvPr/>
        </p:nvSpPr>
        <p:spPr>
          <a:xfrm>
            <a:off x="8619862" y="6283290"/>
            <a:ext cx="3642476"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4">
                  <a:extLst>
                    <a:ext uri="{A12FA001-AC4F-418D-AE19-62706E023703}">
                      <ahyp:hlinkClr xmlns:ahyp="http://schemas.microsoft.com/office/drawing/2018/hyperlinkcolor" val="tx"/>
                    </a:ext>
                  </a:extLst>
                </a:hlinkClick>
              </a:rPr>
              <a:t>Focus group workshop summaries</a:t>
            </a:r>
            <a:endParaRPr lang="en-US" sz="900" dirty="0">
              <a:solidFill>
                <a:schemeClr val="accent2"/>
              </a:solidFill>
            </a:endParaRPr>
          </a:p>
        </p:txBody>
      </p:sp>
      <p:sp>
        <p:nvSpPr>
          <p:cNvPr id="109" name="Rectangle 108">
            <a:extLst>
              <a:ext uri="{FF2B5EF4-FFF2-40B4-BE49-F238E27FC236}">
                <a16:creationId xmlns:a16="http://schemas.microsoft.com/office/drawing/2014/main" id="{4F0A36D4-CF86-420E-A435-F0B6A0AA4A18}"/>
              </a:ext>
            </a:extLst>
          </p:cNvPr>
          <p:cNvSpPr/>
          <p:nvPr/>
        </p:nvSpPr>
        <p:spPr>
          <a:xfrm>
            <a:off x="8619862" y="6067974"/>
            <a:ext cx="3642477"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u="sng" dirty="0">
                <a:solidFill>
                  <a:schemeClr val="accent2"/>
                </a:solidFill>
                <a:hlinkClick r:id="rId3">
                  <a:extLst>
                    <a:ext uri="{A12FA001-AC4F-418D-AE19-62706E023703}">
                      <ahyp:hlinkClr xmlns:ahyp="http://schemas.microsoft.com/office/drawing/2018/hyperlinkcolor" val="tx"/>
                    </a:ext>
                  </a:extLst>
                </a:hlinkClick>
              </a:rPr>
              <a:t>Draft Digital Strategy</a:t>
            </a:r>
            <a:r>
              <a:rPr lang="en-US" sz="900" u="sng" dirty="0">
                <a:solidFill>
                  <a:schemeClr val="accent2"/>
                </a:solidFill>
              </a:rPr>
              <a:t> </a:t>
            </a:r>
          </a:p>
        </p:txBody>
      </p:sp>
      <p:sp>
        <p:nvSpPr>
          <p:cNvPr id="110" name="Rectangle 109">
            <a:hlinkClick r:id="rId5"/>
            <a:extLst>
              <a:ext uri="{FF2B5EF4-FFF2-40B4-BE49-F238E27FC236}">
                <a16:creationId xmlns:a16="http://schemas.microsoft.com/office/drawing/2014/main" id="{23543751-2DEB-4BA7-A6BB-CF3D6A6B0E78}"/>
              </a:ext>
            </a:extLst>
          </p:cNvPr>
          <p:cNvSpPr/>
          <p:nvPr/>
        </p:nvSpPr>
        <p:spPr>
          <a:xfrm>
            <a:off x="8619862" y="5878049"/>
            <a:ext cx="3642477"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6">
                  <a:extLst>
                    <a:ext uri="{A12FA001-AC4F-418D-AE19-62706E023703}">
                      <ahyp:hlinkClr xmlns:ahyp="http://schemas.microsoft.com/office/drawing/2018/hyperlinkcolor" val="tx"/>
                    </a:ext>
                  </a:extLst>
                </a:hlinkClick>
              </a:rPr>
              <a:t>CGIAR Research and Innovation Strategy</a:t>
            </a:r>
            <a:endParaRPr lang="en-US" sz="900" dirty="0">
              <a:solidFill>
                <a:schemeClr val="accent2"/>
              </a:solidFill>
            </a:endParaRPr>
          </a:p>
        </p:txBody>
      </p:sp>
      <p:grpSp>
        <p:nvGrpSpPr>
          <p:cNvPr id="16" name="Group 15">
            <a:extLst>
              <a:ext uri="{FF2B5EF4-FFF2-40B4-BE49-F238E27FC236}">
                <a16:creationId xmlns:a16="http://schemas.microsoft.com/office/drawing/2014/main" id="{E02C3EF4-BE5B-854B-8706-FDBAAAC73C8E}"/>
              </a:ext>
            </a:extLst>
          </p:cNvPr>
          <p:cNvGrpSpPr/>
          <p:nvPr/>
        </p:nvGrpSpPr>
        <p:grpSpPr>
          <a:xfrm>
            <a:off x="4730908" y="1221287"/>
            <a:ext cx="3642477" cy="763792"/>
            <a:chOff x="4730908" y="1221287"/>
            <a:chExt cx="3642477" cy="763792"/>
          </a:xfrm>
        </p:grpSpPr>
        <p:sp>
          <p:nvSpPr>
            <p:cNvPr id="106" name="Rectangle 105">
              <a:extLst>
                <a:ext uri="{FF2B5EF4-FFF2-40B4-BE49-F238E27FC236}">
                  <a16:creationId xmlns:a16="http://schemas.microsoft.com/office/drawing/2014/main" id="{BD07E509-2E64-4D41-AF25-21FCB3173EE0}"/>
                </a:ext>
              </a:extLst>
            </p:cNvPr>
            <p:cNvSpPr/>
            <p:nvPr/>
          </p:nvSpPr>
          <p:spPr>
            <a:xfrm>
              <a:off x="4730908" y="1514341"/>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0" bIns="360000" rtlCol="0" anchor="ctr" anchorCtr="0">
              <a:noAutofit/>
            </a:bodyPr>
            <a:lstStyle/>
            <a:p>
              <a:pPr algn="ctr"/>
              <a:r>
                <a:rPr lang="en-US" sz="900" dirty="0">
                  <a:solidFill>
                    <a:schemeClr val="tx1"/>
                  </a:solidFill>
                </a:rPr>
                <a:t>Focus group workshop summaries</a:t>
              </a:r>
            </a:p>
          </p:txBody>
        </p:sp>
        <p:sp>
          <p:nvSpPr>
            <p:cNvPr id="123" name="Rectangle 122">
              <a:extLst>
                <a:ext uri="{FF2B5EF4-FFF2-40B4-BE49-F238E27FC236}">
                  <a16:creationId xmlns:a16="http://schemas.microsoft.com/office/drawing/2014/main" id="{6D91874C-AD7D-4CB9-8388-27A3179033BB}"/>
                </a:ext>
              </a:extLst>
            </p:cNvPr>
            <p:cNvSpPr/>
            <p:nvPr/>
          </p:nvSpPr>
          <p:spPr>
            <a:xfrm>
              <a:off x="4730908" y="1221287"/>
              <a:ext cx="3642477" cy="1090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0" bIns="360000" rtlCol="0" anchor="ctr" anchorCtr="0">
              <a:noAutofit/>
            </a:bodyPr>
            <a:lstStyle/>
            <a:p>
              <a:pPr algn="ctr"/>
              <a:r>
                <a:rPr lang="en-US" sz="900" dirty="0">
                  <a:solidFill>
                    <a:schemeClr val="tx1"/>
                  </a:solidFill>
                </a:rPr>
                <a:t>CGIAR Research and Innovation Strategy</a:t>
              </a:r>
            </a:p>
          </p:txBody>
        </p:sp>
        <p:sp>
          <p:nvSpPr>
            <p:cNvPr id="124" name="Rectangle 123">
              <a:extLst>
                <a:ext uri="{FF2B5EF4-FFF2-40B4-BE49-F238E27FC236}">
                  <a16:creationId xmlns:a16="http://schemas.microsoft.com/office/drawing/2014/main" id="{9308EC4B-024B-41EC-8B37-AD02B9BA9313}"/>
                </a:ext>
              </a:extLst>
            </p:cNvPr>
            <p:cNvSpPr/>
            <p:nvPr/>
          </p:nvSpPr>
          <p:spPr>
            <a:xfrm>
              <a:off x="4730908" y="1367814"/>
              <a:ext cx="3642477" cy="1090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0" bIns="360000" rtlCol="0" anchor="ctr" anchorCtr="0">
              <a:noAutofit/>
            </a:bodyPr>
            <a:lstStyle/>
            <a:p>
              <a:pPr algn="ctr"/>
              <a:r>
                <a:rPr lang="en-US" sz="900" dirty="0">
                  <a:solidFill>
                    <a:schemeClr val="tx1"/>
                  </a:solidFill>
                </a:rPr>
                <a:t>Draft Digital Strategy</a:t>
              </a:r>
            </a:p>
          </p:txBody>
        </p:sp>
        <p:sp>
          <p:nvSpPr>
            <p:cNvPr id="125" name="Rectangle 124">
              <a:extLst>
                <a:ext uri="{FF2B5EF4-FFF2-40B4-BE49-F238E27FC236}">
                  <a16:creationId xmlns:a16="http://schemas.microsoft.com/office/drawing/2014/main" id="{DDF72191-CBA2-4B07-88A6-24CD48BD09E7}"/>
                </a:ext>
              </a:extLst>
            </p:cNvPr>
            <p:cNvSpPr/>
            <p:nvPr/>
          </p:nvSpPr>
          <p:spPr>
            <a:xfrm>
              <a:off x="4730908" y="1683760"/>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0" bIns="360000" rtlCol="0" anchor="ctr" anchorCtr="0">
              <a:noAutofit/>
            </a:bodyPr>
            <a:lstStyle/>
            <a:p>
              <a:pPr algn="ctr"/>
              <a:r>
                <a:rPr lang="en-US" sz="900" dirty="0">
                  <a:solidFill>
                    <a:schemeClr val="tx1"/>
                  </a:solidFill>
                </a:rPr>
                <a:t>Pan-CGIAR Digital Strategy Assessment (2019)</a:t>
              </a:r>
            </a:p>
          </p:txBody>
        </p:sp>
        <p:sp>
          <p:nvSpPr>
            <p:cNvPr id="93" name="Rectangle 92">
              <a:extLst>
                <a:ext uri="{FF2B5EF4-FFF2-40B4-BE49-F238E27FC236}">
                  <a16:creationId xmlns:a16="http://schemas.microsoft.com/office/drawing/2014/main" id="{DDF72191-CBA2-4B07-88A6-24CD48BD09E7}"/>
                </a:ext>
              </a:extLst>
            </p:cNvPr>
            <p:cNvSpPr/>
            <p:nvPr/>
          </p:nvSpPr>
          <p:spPr>
            <a:xfrm>
              <a:off x="4730908" y="1853181"/>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0" bIns="360000" rtlCol="0" anchor="ctr" anchorCtr="0">
              <a:noAutofit/>
            </a:bodyPr>
            <a:lstStyle/>
            <a:p>
              <a:pPr algn="ctr"/>
              <a:r>
                <a:rPr lang="en-US" sz="900" dirty="0">
                  <a:solidFill>
                    <a:schemeClr val="tx1"/>
                  </a:solidFill>
                </a:rPr>
                <a:t>Surveys and semi-structured interviews (internal dataset)</a:t>
              </a:r>
            </a:p>
          </p:txBody>
        </p:sp>
      </p:grpSp>
      <p:sp>
        <p:nvSpPr>
          <p:cNvPr id="111" name="Rectangle 110">
            <a:extLst>
              <a:ext uri="{FF2B5EF4-FFF2-40B4-BE49-F238E27FC236}">
                <a16:creationId xmlns:a16="http://schemas.microsoft.com/office/drawing/2014/main" id="{DDF72191-CBA2-4B07-88A6-24CD48BD09E7}"/>
              </a:ext>
            </a:extLst>
          </p:cNvPr>
          <p:cNvSpPr/>
          <p:nvPr/>
        </p:nvSpPr>
        <p:spPr>
          <a:xfrm>
            <a:off x="8619861" y="1857922"/>
            <a:ext cx="3490076" cy="1361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rPr>
              <a:t>Surveys and semi-structured interviews (internal dataset)</a:t>
            </a:r>
          </a:p>
        </p:txBody>
      </p:sp>
      <p:sp>
        <p:nvSpPr>
          <p:cNvPr id="112" name="Rectangle 111">
            <a:extLst>
              <a:ext uri="{FF2B5EF4-FFF2-40B4-BE49-F238E27FC236}">
                <a16:creationId xmlns:a16="http://schemas.microsoft.com/office/drawing/2014/main" id="{4BEA7B7C-0859-4617-80C9-2496D1010B84}"/>
              </a:ext>
            </a:extLst>
          </p:cNvPr>
          <p:cNvSpPr/>
          <p:nvPr/>
        </p:nvSpPr>
        <p:spPr>
          <a:xfrm>
            <a:off x="4728448" y="2781602"/>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Research IT architecture maps from 7 Centers</a:t>
            </a:r>
          </a:p>
        </p:txBody>
      </p:sp>
      <p:sp>
        <p:nvSpPr>
          <p:cNvPr id="113" name="Rectangle 112">
            <a:hlinkClick r:id="rId13"/>
            <a:extLst>
              <a:ext uri="{FF2B5EF4-FFF2-40B4-BE49-F238E27FC236}">
                <a16:creationId xmlns:a16="http://schemas.microsoft.com/office/drawing/2014/main" id="{CA27DBBF-C656-4F86-A547-1D87D6DA6DE2}"/>
              </a:ext>
            </a:extLst>
          </p:cNvPr>
          <p:cNvSpPr/>
          <p:nvPr/>
        </p:nvSpPr>
        <p:spPr>
          <a:xfrm>
            <a:off x="8619861" y="2794562"/>
            <a:ext cx="3642477"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14">
                  <a:extLst>
                    <a:ext uri="{A12FA001-AC4F-418D-AE19-62706E023703}">
                      <ahyp:hlinkClr xmlns:ahyp="http://schemas.microsoft.com/office/drawing/2018/hyperlinkcolor" val="tx"/>
                    </a:ext>
                  </a:extLst>
                </a:hlinkClick>
              </a:rPr>
              <a:t>Research IT architecture maps from 7 Centers</a:t>
            </a:r>
            <a:endParaRPr lang="en-US" sz="900" dirty="0">
              <a:solidFill>
                <a:schemeClr val="accent2"/>
              </a:solidFill>
            </a:endParaRPr>
          </a:p>
        </p:txBody>
      </p:sp>
      <p:sp>
        <p:nvSpPr>
          <p:cNvPr id="133" name="Rectangle 132">
            <a:extLst>
              <a:ext uri="{FF2B5EF4-FFF2-40B4-BE49-F238E27FC236}">
                <a16:creationId xmlns:a16="http://schemas.microsoft.com/office/drawing/2014/main" id="{E14183C1-48A1-4E91-BDC1-03C0563D48CB}"/>
              </a:ext>
            </a:extLst>
          </p:cNvPr>
          <p:cNvSpPr/>
          <p:nvPr/>
        </p:nvSpPr>
        <p:spPr>
          <a:xfrm>
            <a:off x="4728449" y="3087101"/>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Data Management Maturity Assessment (DMMA)</a:t>
            </a:r>
          </a:p>
        </p:txBody>
      </p:sp>
      <p:sp>
        <p:nvSpPr>
          <p:cNvPr id="131" name="Rectangle 130">
            <a:extLst>
              <a:ext uri="{FF2B5EF4-FFF2-40B4-BE49-F238E27FC236}">
                <a16:creationId xmlns:a16="http://schemas.microsoft.com/office/drawing/2014/main" id="{8F9B9C98-4E04-46A7-8F4D-8AF99A11D382}"/>
              </a:ext>
            </a:extLst>
          </p:cNvPr>
          <p:cNvSpPr/>
          <p:nvPr/>
        </p:nvSpPr>
        <p:spPr>
          <a:xfrm>
            <a:off x="4728449" y="3265713"/>
            <a:ext cx="3642476"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288000" rIns="91440" bIns="288000" rtlCol="0" anchor="ctr" anchorCtr="0">
            <a:noAutofit/>
          </a:bodyPr>
          <a:lstStyle/>
          <a:p>
            <a:pPr algn="ctr"/>
            <a:r>
              <a:rPr lang="en-US" sz="900" dirty="0">
                <a:solidFill>
                  <a:schemeClr val="tx1"/>
                </a:solidFill>
              </a:rPr>
              <a:t>Focus group workshop summary- IT managers</a:t>
            </a:r>
          </a:p>
        </p:txBody>
      </p:sp>
      <p:sp>
        <p:nvSpPr>
          <p:cNvPr id="69" name="Rectangle 68">
            <a:extLst>
              <a:ext uri="{FF2B5EF4-FFF2-40B4-BE49-F238E27FC236}">
                <a16:creationId xmlns:a16="http://schemas.microsoft.com/office/drawing/2014/main" id="{AC27507A-A828-4B6A-85D2-76B50477BC11}"/>
              </a:ext>
            </a:extLst>
          </p:cNvPr>
          <p:cNvSpPr/>
          <p:nvPr/>
        </p:nvSpPr>
        <p:spPr>
          <a:xfrm>
            <a:off x="4728449" y="3444325"/>
            <a:ext cx="3642476"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Focus group workshop summary- MEL</a:t>
            </a:r>
          </a:p>
        </p:txBody>
      </p:sp>
      <p:sp>
        <p:nvSpPr>
          <p:cNvPr id="115" name="Rectangle 114">
            <a:extLst>
              <a:ext uri="{FF2B5EF4-FFF2-40B4-BE49-F238E27FC236}">
                <a16:creationId xmlns:a16="http://schemas.microsoft.com/office/drawing/2014/main" id="{F5994CE5-A49E-485E-A797-BDEB2A80EB57}"/>
              </a:ext>
            </a:extLst>
          </p:cNvPr>
          <p:cNvSpPr/>
          <p:nvPr/>
        </p:nvSpPr>
        <p:spPr>
          <a:xfrm>
            <a:off x="4728449" y="3622936"/>
            <a:ext cx="3642476"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Focus group workshop summary- Communications</a:t>
            </a:r>
          </a:p>
        </p:txBody>
      </p:sp>
      <p:sp>
        <p:nvSpPr>
          <p:cNvPr id="116" name="Rectangle 115">
            <a:extLst>
              <a:ext uri="{FF2B5EF4-FFF2-40B4-BE49-F238E27FC236}">
                <a16:creationId xmlns:a16="http://schemas.microsoft.com/office/drawing/2014/main" id="{3D12AA22-017D-48AE-BD50-5B9C5E97E6C9}"/>
              </a:ext>
            </a:extLst>
          </p:cNvPr>
          <p:cNvSpPr/>
          <p:nvPr/>
        </p:nvSpPr>
        <p:spPr>
          <a:xfrm>
            <a:off x="8619862" y="3669268"/>
            <a:ext cx="3642476" cy="131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hlinkClick r:id="rId15">
                  <a:extLst>
                    <a:ext uri="{A12FA001-AC4F-418D-AE19-62706E023703}">
                      <ahyp:hlinkClr xmlns:ahyp="http://schemas.microsoft.com/office/drawing/2018/hyperlinkcolor" val="tx"/>
                    </a:ext>
                  </a:extLst>
                </a:hlinkClick>
              </a:rPr>
              <a:t>Focus group workshop summary- Communications</a:t>
            </a:r>
            <a:endParaRPr lang="en-US" sz="900" dirty="0">
              <a:solidFill>
                <a:schemeClr val="accent2"/>
              </a:solidFill>
            </a:endParaRPr>
          </a:p>
        </p:txBody>
      </p:sp>
      <p:grpSp>
        <p:nvGrpSpPr>
          <p:cNvPr id="11" name="Group 10">
            <a:extLst>
              <a:ext uri="{FF2B5EF4-FFF2-40B4-BE49-F238E27FC236}">
                <a16:creationId xmlns:a16="http://schemas.microsoft.com/office/drawing/2014/main" id="{58A502F2-9634-1143-8E83-35E8C93A92DC}"/>
              </a:ext>
            </a:extLst>
          </p:cNvPr>
          <p:cNvGrpSpPr/>
          <p:nvPr/>
        </p:nvGrpSpPr>
        <p:grpSpPr>
          <a:xfrm>
            <a:off x="4728452" y="5879864"/>
            <a:ext cx="3642480" cy="723678"/>
            <a:chOff x="4728452" y="5896642"/>
            <a:chExt cx="3642480" cy="723678"/>
          </a:xfrm>
        </p:grpSpPr>
        <p:sp>
          <p:nvSpPr>
            <p:cNvPr id="9" name="Rectangle 8">
              <a:extLst>
                <a:ext uri="{FF2B5EF4-FFF2-40B4-BE49-F238E27FC236}">
                  <a16:creationId xmlns:a16="http://schemas.microsoft.com/office/drawing/2014/main" id="{D886E9EA-1E7F-4505-B3F8-8E04A0F98222}"/>
                </a:ext>
              </a:extLst>
            </p:cNvPr>
            <p:cNvSpPr/>
            <p:nvPr/>
          </p:nvSpPr>
          <p:spPr>
            <a:xfrm>
              <a:off x="4728456" y="6286172"/>
              <a:ext cx="3642476"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Focus group workshop summaries</a:t>
              </a:r>
            </a:p>
          </p:txBody>
        </p:sp>
        <p:sp>
          <p:nvSpPr>
            <p:cNvPr id="70" name="Rectangle 69">
              <a:extLst>
                <a:ext uri="{FF2B5EF4-FFF2-40B4-BE49-F238E27FC236}">
                  <a16:creationId xmlns:a16="http://schemas.microsoft.com/office/drawing/2014/main" id="{9308EC4B-024B-41EC-8B37-AD02B9BA9313}"/>
                </a:ext>
              </a:extLst>
            </p:cNvPr>
            <p:cNvSpPr/>
            <p:nvPr/>
          </p:nvSpPr>
          <p:spPr>
            <a:xfrm>
              <a:off x="4728453" y="6095411"/>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Draft Digital Strategy</a:t>
              </a:r>
            </a:p>
          </p:txBody>
        </p:sp>
        <p:sp>
          <p:nvSpPr>
            <p:cNvPr id="114" name="Rectangle 113">
              <a:extLst>
                <a:ext uri="{FF2B5EF4-FFF2-40B4-BE49-F238E27FC236}">
                  <a16:creationId xmlns:a16="http://schemas.microsoft.com/office/drawing/2014/main" id="{DDF72191-CBA2-4B07-88A6-24CD48BD09E7}"/>
                </a:ext>
              </a:extLst>
            </p:cNvPr>
            <p:cNvSpPr/>
            <p:nvPr/>
          </p:nvSpPr>
          <p:spPr>
            <a:xfrm>
              <a:off x="4728453" y="6488422"/>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Surveys and semi-structured interviews (internal dataset)</a:t>
              </a:r>
            </a:p>
          </p:txBody>
        </p:sp>
        <p:sp>
          <p:nvSpPr>
            <p:cNvPr id="118" name="Rectangle 117">
              <a:extLst>
                <a:ext uri="{FF2B5EF4-FFF2-40B4-BE49-F238E27FC236}">
                  <a16:creationId xmlns:a16="http://schemas.microsoft.com/office/drawing/2014/main" id="{6D91874C-AD7D-4CB9-8388-27A3179033BB}"/>
                </a:ext>
              </a:extLst>
            </p:cNvPr>
            <p:cNvSpPr/>
            <p:nvPr/>
          </p:nvSpPr>
          <p:spPr>
            <a:xfrm>
              <a:off x="4728452" y="5896642"/>
              <a:ext cx="3642477" cy="131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bIns="288000" rtlCol="0" anchor="ctr" anchorCtr="0">
              <a:noAutofit/>
            </a:bodyPr>
            <a:lstStyle/>
            <a:p>
              <a:pPr algn="ctr"/>
              <a:r>
                <a:rPr lang="en-US" sz="900" dirty="0">
                  <a:solidFill>
                    <a:schemeClr val="tx1"/>
                  </a:solidFill>
                </a:rPr>
                <a:t>CGIAR Research and Innovation Strategy</a:t>
              </a:r>
            </a:p>
          </p:txBody>
        </p:sp>
      </p:grpSp>
      <p:sp>
        <p:nvSpPr>
          <p:cNvPr id="121" name="Rectangle 120">
            <a:extLst>
              <a:ext uri="{FF2B5EF4-FFF2-40B4-BE49-F238E27FC236}">
                <a16:creationId xmlns:a16="http://schemas.microsoft.com/office/drawing/2014/main" id="{DDF72191-CBA2-4B07-88A6-24CD48BD09E7}"/>
              </a:ext>
            </a:extLst>
          </p:cNvPr>
          <p:cNvSpPr/>
          <p:nvPr/>
        </p:nvSpPr>
        <p:spPr>
          <a:xfrm>
            <a:off x="8619862" y="6461158"/>
            <a:ext cx="3490076" cy="1949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accent2"/>
                </a:solidFill>
              </a:rPr>
              <a:t>Surveys &amp; semi-structured interviews (internal dataset)</a:t>
            </a:r>
          </a:p>
        </p:txBody>
      </p:sp>
      <p:pic>
        <p:nvPicPr>
          <p:cNvPr id="107" name="Picture 106" descr="A picture containing shape&#10;&#10;Description automatically generated">
            <a:extLst>
              <a:ext uri="{FF2B5EF4-FFF2-40B4-BE49-F238E27FC236}">
                <a16:creationId xmlns:a16="http://schemas.microsoft.com/office/drawing/2014/main" id="{2D44A919-B447-F748-9208-C21B56F2CB09}"/>
              </a:ext>
            </a:extLst>
          </p:cNvPr>
          <p:cNvPicPr>
            <a:picLocks noChangeAspect="1"/>
          </p:cNvPicPr>
          <p:nvPr/>
        </p:nvPicPr>
        <p:blipFill>
          <a:blip r:embed="rId17" cstate="email">
            <a:alphaModFix amt="40000"/>
            <a:extLst>
              <a:ext uri="{28A0092B-C50C-407E-A947-70E740481C1C}">
                <a14:useLocalDpi xmlns:a14="http://schemas.microsoft.com/office/drawing/2010/main"/>
              </a:ext>
            </a:extLst>
          </a:blip>
          <a:stretch>
            <a:fillRect/>
          </a:stretch>
        </p:blipFill>
        <p:spPr>
          <a:xfrm>
            <a:off x="9649694" y="3768066"/>
            <a:ext cx="3649211" cy="3104959"/>
          </a:xfrm>
          <a:prstGeom prst="rect">
            <a:avLst/>
          </a:prstGeom>
        </p:spPr>
      </p:pic>
    </p:spTree>
    <p:extLst>
      <p:ext uri="{BB962C8B-B14F-4D97-AF65-F5344CB8AC3E}">
        <p14:creationId xmlns:p14="http://schemas.microsoft.com/office/powerpoint/2010/main" val="2163473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2ECC5-B924-4054-BC04-6854FB9EC640}"/>
              </a:ext>
            </a:extLst>
          </p:cNvPr>
          <p:cNvSpPr>
            <a:spLocks noGrp="1"/>
          </p:cNvSpPr>
          <p:nvPr>
            <p:ph type="title"/>
          </p:nvPr>
        </p:nvSpPr>
        <p:spPr>
          <a:xfrm>
            <a:off x="380996" y="547114"/>
            <a:ext cx="11430000" cy="381747"/>
          </a:xfrm>
        </p:spPr>
        <p:txBody>
          <a:bodyPr>
            <a:noAutofit/>
          </a:bodyPr>
          <a:lstStyle/>
          <a:p>
            <a:pPr algn="ctr"/>
            <a:r>
              <a:rPr lang="en-US" sz="2400" b="1" dirty="0"/>
              <a:t>ORGANIZATIONAL </a:t>
            </a:r>
            <a:r>
              <a:rPr lang="en-US" sz="2400" b="1" dirty="0">
                <a:solidFill>
                  <a:schemeClr val="accent1"/>
                </a:solidFill>
              </a:rPr>
              <a:t>DIGITAL CAPABILITY </a:t>
            </a:r>
            <a:r>
              <a:rPr lang="en-US" sz="2400" b="1" dirty="0"/>
              <a:t>MODEL</a:t>
            </a:r>
          </a:p>
        </p:txBody>
      </p:sp>
      <p:grpSp>
        <p:nvGrpSpPr>
          <p:cNvPr id="5" name="Group 4">
            <a:extLst>
              <a:ext uri="{FF2B5EF4-FFF2-40B4-BE49-F238E27FC236}">
                <a16:creationId xmlns:a16="http://schemas.microsoft.com/office/drawing/2014/main" id="{8E83F65A-6DAC-B34A-A9D2-5388F7EA5EB1}"/>
              </a:ext>
            </a:extLst>
          </p:cNvPr>
          <p:cNvGrpSpPr/>
          <p:nvPr/>
        </p:nvGrpSpPr>
        <p:grpSpPr>
          <a:xfrm>
            <a:off x="380996" y="3240020"/>
            <a:ext cx="11430001" cy="836443"/>
            <a:chOff x="380996" y="3025704"/>
            <a:chExt cx="11430001" cy="836443"/>
          </a:xfrm>
        </p:grpSpPr>
        <p:sp>
          <p:nvSpPr>
            <p:cNvPr id="61" name="Rectangle 60">
              <a:extLst>
                <a:ext uri="{FF2B5EF4-FFF2-40B4-BE49-F238E27FC236}">
                  <a16:creationId xmlns:a16="http://schemas.microsoft.com/office/drawing/2014/main" id="{9972C615-F5A8-441B-B282-F5D8DE58041A}"/>
                </a:ext>
              </a:extLst>
            </p:cNvPr>
            <p:cNvSpPr/>
            <p:nvPr/>
          </p:nvSpPr>
          <p:spPr>
            <a:xfrm>
              <a:off x="380996" y="3025704"/>
              <a:ext cx="11430001" cy="836443"/>
            </a:xfrm>
            <a:prstGeom prst="rect">
              <a:avLst/>
            </a:prstGeom>
            <a:solidFill>
              <a:schemeClr val="bg2">
                <a:alpha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3. Organizational </a:t>
              </a:r>
            </a:p>
            <a:p>
              <a:r>
                <a:rPr lang="en-US" sz="1000" b="1" dirty="0">
                  <a:solidFill>
                    <a:schemeClr val="tx1"/>
                  </a:solidFill>
                  <a:latin typeface="Arial" panose="020B0604020202020204" pitchFamily="34" charset="0"/>
                  <a:cs typeface="Arial" panose="020B0604020202020204" pitchFamily="34" charset="0"/>
                </a:rPr>
                <a:t>Data &amp; Analytics</a:t>
              </a:r>
            </a:p>
          </p:txBody>
        </p:sp>
        <p:sp>
          <p:nvSpPr>
            <p:cNvPr id="328" name="Rectangle 327">
              <a:extLst>
                <a:ext uri="{FF2B5EF4-FFF2-40B4-BE49-F238E27FC236}">
                  <a16:creationId xmlns:a16="http://schemas.microsoft.com/office/drawing/2014/main" id="{8C86AB71-CE66-4F46-A8BB-A50B87D8C628}"/>
                </a:ext>
              </a:extLst>
            </p:cNvPr>
            <p:cNvSpPr/>
            <p:nvPr/>
          </p:nvSpPr>
          <p:spPr>
            <a:xfrm>
              <a:off x="2719280" y="3305358"/>
              <a:ext cx="911769"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3.1.2 Data driven organization</a:t>
              </a:r>
            </a:p>
          </p:txBody>
        </p:sp>
        <p:sp>
          <p:nvSpPr>
            <p:cNvPr id="331" name="Rectangle 330">
              <a:extLst>
                <a:ext uri="{FF2B5EF4-FFF2-40B4-BE49-F238E27FC236}">
                  <a16:creationId xmlns:a16="http://schemas.microsoft.com/office/drawing/2014/main" id="{5019308F-0CF3-4F1B-B6EA-C9E5C508E5D8}"/>
                </a:ext>
              </a:extLst>
            </p:cNvPr>
            <p:cNvSpPr/>
            <p:nvPr/>
          </p:nvSpPr>
          <p:spPr>
            <a:xfrm rot="16200000">
              <a:off x="2602549" y="2247824"/>
              <a:ext cx="216000" cy="1841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3.1</a:t>
              </a:r>
              <a:r>
                <a:rPr lang="en-GB" sz="800" dirty="0">
                  <a:solidFill>
                    <a:schemeClr val="tx1">
                      <a:lumMod val="85000"/>
                      <a:lumOff val="15000"/>
                    </a:schemeClr>
                  </a:solidFill>
                  <a:latin typeface="Arial" panose="020B0604020202020204" pitchFamily="34" charset="0"/>
                  <a:cs typeface="Arial" panose="020B0604020202020204" pitchFamily="34" charset="0"/>
                </a:rPr>
                <a:t> Enterprise Data Usage</a:t>
              </a:r>
            </a:p>
          </p:txBody>
        </p:sp>
        <p:sp>
          <p:nvSpPr>
            <p:cNvPr id="340" name="Rectangle 339">
              <a:extLst>
                <a:ext uri="{FF2B5EF4-FFF2-40B4-BE49-F238E27FC236}">
                  <a16:creationId xmlns:a16="http://schemas.microsoft.com/office/drawing/2014/main" id="{5D823D22-4837-4B4E-969D-CA60092D9076}"/>
                </a:ext>
              </a:extLst>
            </p:cNvPr>
            <p:cNvSpPr/>
            <p:nvPr/>
          </p:nvSpPr>
          <p:spPr>
            <a:xfrm>
              <a:off x="1785497" y="3305358"/>
              <a:ext cx="911769"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3.1.1 Data driven business model</a:t>
              </a:r>
            </a:p>
          </p:txBody>
        </p:sp>
        <p:sp>
          <p:nvSpPr>
            <p:cNvPr id="330" name="Rectangle 329">
              <a:extLst>
                <a:ext uri="{FF2B5EF4-FFF2-40B4-BE49-F238E27FC236}">
                  <a16:creationId xmlns:a16="http://schemas.microsoft.com/office/drawing/2014/main" id="{F3911DC5-04CA-417A-97AA-D88B0F2CEEE5}"/>
                </a:ext>
              </a:extLst>
            </p:cNvPr>
            <p:cNvSpPr/>
            <p:nvPr/>
          </p:nvSpPr>
          <p:spPr>
            <a:xfrm rot="16200000">
              <a:off x="4549905" y="2259029"/>
              <a:ext cx="221817" cy="182440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3.2</a:t>
              </a:r>
              <a:r>
                <a:rPr lang="en-GB" sz="800" dirty="0">
                  <a:solidFill>
                    <a:schemeClr val="tx1">
                      <a:lumMod val="85000"/>
                      <a:lumOff val="15000"/>
                    </a:schemeClr>
                  </a:solidFill>
                  <a:latin typeface="Arial" panose="020B0604020202020204" pitchFamily="34" charset="0"/>
                  <a:cs typeface="Arial" panose="020B0604020202020204" pitchFamily="34" charset="0"/>
                </a:rPr>
                <a:t> Enterprise Data Management and Governance</a:t>
              </a:r>
            </a:p>
          </p:txBody>
        </p:sp>
        <p:sp>
          <p:nvSpPr>
            <p:cNvPr id="342" name="Rectangle 341">
              <a:extLst>
                <a:ext uri="{FF2B5EF4-FFF2-40B4-BE49-F238E27FC236}">
                  <a16:creationId xmlns:a16="http://schemas.microsoft.com/office/drawing/2014/main" id="{B915A90B-410A-441F-92EF-32B6478D5B2C}"/>
                </a:ext>
              </a:extLst>
            </p:cNvPr>
            <p:cNvSpPr/>
            <p:nvPr/>
          </p:nvSpPr>
          <p:spPr>
            <a:xfrm>
              <a:off x="3750809" y="3305358"/>
              <a:ext cx="962855"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3.2.1 Data strategy and governance</a:t>
              </a:r>
            </a:p>
          </p:txBody>
        </p:sp>
        <p:sp>
          <p:nvSpPr>
            <p:cNvPr id="343" name="Rectangle 342">
              <a:extLst>
                <a:ext uri="{FF2B5EF4-FFF2-40B4-BE49-F238E27FC236}">
                  <a16:creationId xmlns:a16="http://schemas.microsoft.com/office/drawing/2014/main" id="{08DCD0BC-4212-4A12-9DC0-6EC5DC0E7E23}"/>
                </a:ext>
              </a:extLst>
            </p:cNvPr>
            <p:cNvSpPr/>
            <p:nvPr/>
          </p:nvSpPr>
          <p:spPr>
            <a:xfrm>
              <a:off x="4751646" y="3305358"/>
              <a:ext cx="810489" cy="2211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3.2.2 Metadata management</a:t>
              </a:r>
            </a:p>
          </p:txBody>
        </p:sp>
        <p:sp>
          <p:nvSpPr>
            <p:cNvPr id="344" name="Rectangle 343">
              <a:extLst>
                <a:ext uri="{FF2B5EF4-FFF2-40B4-BE49-F238E27FC236}">
                  <a16:creationId xmlns:a16="http://schemas.microsoft.com/office/drawing/2014/main" id="{3DA32289-03A9-4935-9F43-7CFDE49DA072}"/>
                </a:ext>
              </a:extLst>
            </p:cNvPr>
            <p:cNvSpPr/>
            <p:nvPr/>
          </p:nvSpPr>
          <p:spPr>
            <a:xfrm>
              <a:off x="3748611" y="3542620"/>
              <a:ext cx="962855" cy="1867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3.2.3 Data quality</a:t>
              </a:r>
            </a:p>
          </p:txBody>
        </p:sp>
        <p:sp>
          <p:nvSpPr>
            <p:cNvPr id="332" name="Rectangle 331">
              <a:extLst>
                <a:ext uri="{FF2B5EF4-FFF2-40B4-BE49-F238E27FC236}">
                  <a16:creationId xmlns:a16="http://schemas.microsoft.com/office/drawing/2014/main" id="{5AE0470C-F3D6-4BAF-99EA-B36A692BCBA0}"/>
                </a:ext>
              </a:extLst>
            </p:cNvPr>
            <p:cNvSpPr/>
            <p:nvPr/>
          </p:nvSpPr>
          <p:spPr>
            <a:xfrm rot="16200000">
              <a:off x="8474392" y="2025402"/>
              <a:ext cx="215880" cy="23140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3.4</a:t>
              </a:r>
              <a:r>
                <a:rPr lang="en-GB" sz="800" dirty="0">
                  <a:solidFill>
                    <a:schemeClr val="tx1">
                      <a:lumMod val="85000"/>
                      <a:lumOff val="15000"/>
                    </a:schemeClr>
                  </a:solidFill>
                  <a:latin typeface="Arial" panose="020B0604020202020204" pitchFamily="34" charset="0"/>
                  <a:cs typeface="Arial" panose="020B0604020202020204" pitchFamily="34" charset="0"/>
                </a:rPr>
                <a:t> Enterprise Data Foundation</a:t>
              </a:r>
            </a:p>
          </p:txBody>
        </p:sp>
        <p:sp>
          <p:nvSpPr>
            <p:cNvPr id="348" name="Rectangle 347">
              <a:extLst>
                <a:ext uri="{FF2B5EF4-FFF2-40B4-BE49-F238E27FC236}">
                  <a16:creationId xmlns:a16="http://schemas.microsoft.com/office/drawing/2014/main" id="{0308DC11-EAD8-4E2B-B09B-546E31BDDCD3}"/>
                </a:ext>
              </a:extLst>
            </p:cNvPr>
            <p:cNvSpPr/>
            <p:nvPr/>
          </p:nvSpPr>
          <p:spPr>
            <a:xfrm>
              <a:off x="7425325" y="3311329"/>
              <a:ext cx="1100226" cy="215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3.4.1 Data platform</a:t>
              </a:r>
            </a:p>
          </p:txBody>
        </p:sp>
        <p:sp>
          <p:nvSpPr>
            <p:cNvPr id="349" name="Rectangle 348">
              <a:extLst>
                <a:ext uri="{FF2B5EF4-FFF2-40B4-BE49-F238E27FC236}">
                  <a16:creationId xmlns:a16="http://schemas.microsoft.com/office/drawing/2014/main" id="{6716D9BE-5090-4072-8733-695A4F4A7762}"/>
                </a:ext>
              </a:extLst>
            </p:cNvPr>
            <p:cNvSpPr/>
            <p:nvPr/>
          </p:nvSpPr>
          <p:spPr>
            <a:xfrm>
              <a:off x="8571621" y="3319278"/>
              <a:ext cx="1161271" cy="2229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3.4.2 Data architecture</a:t>
              </a:r>
            </a:p>
          </p:txBody>
        </p:sp>
        <p:sp>
          <p:nvSpPr>
            <p:cNvPr id="329" name="Rectangle 328">
              <a:extLst>
                <a:ext uri="{FF2B5EF4-FFF2-40B4-BE49-F238E27FC236}">
                  <a16:creationId xmlns:a16="http://schemas.microsoft.com/office/drawing/2014/main" id="{1CD9CECA-13FE-4270-9194-3B8101089A40}"/>
                </a:ext>
              </a:extLst>
            </p:cNvPr>
            <p:cNvSpPr/>
            <p:nvPr/>
          </p:nvSpPr>
          <p:spPr>
            <a:xfrm rot="16200000">
              <a:off x="6379761" y="2280681"/>
              <a:ext cx="221819" cy="178110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3.3</a:t>
              </a:r>
              <a:r>
                <a:rPr lang="en-GB" sz="800" dirty="0">
                  <a:solidFill>
                    <a:schemeClr val="tx1">
                      <a:lumMod val="85000"/>
                      <a:lumOff val="15000"/>
                    </a:schemeClr>
                  </a:solidFill>
                  <a:latin typeface="Arial" panose="020B0604020202020204" pitchFamily="34" charset="0"/>
                  <a:cs typeface="Arial" panose="020B0604020202020204" pitchFamily="34" charset="0"/>
                </a:rPr>
                <a:t> Enterprise Data Insights and Analytics</a:t>
              </a:r>
            </a:p>
          </p:txBody>
        </p:sp>
        <p:sp>
          <p:nvSpPr>
            <p:cNvPr id="345" name="Rectangle 344">
              <a:extLst>
                <a:ext uri="{FF2B5EF4-FFF2-40B4-BE49-F238E27FC236}">
                  <a16:creationId xmlns:a16="http://schemas.microsoft.com/office/drawing/2014/main" id="{67B9CADC-1F21-4C00-B699-74BECF2C6787}"/>
                </a:ext>
              </a:extLst>
            </p:cNvPr>
            <p:cNvSpPr/>
            <p:nvPr/>
          </p:nvSpPr>
          <p:spPr>
            <a:xfrm>
              <a:off x="5600119" y="3305358"/>
              <a:ext cx="763157"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3.3.1 Analytics strategy</a:t>
              </a:r>
            </a:p>
          </p:txBody>
        </p:sp>
        <p:sp>
          <p:nvSpPr>
            <p:cNvPr id="346" name="Rectangle 345">
              <a:extLst>
                <a:ext uri="{FF2B5EF4-FFF2-40B4-BE49-F238E27FC236}">
                  <a16:creationId xmlns:a16="http://schemas.microsoft.com/office/drawing/2014/main" id="{0D1BFE91-B236-42D0-9357-7F6821F4D60C}"/>
                </a:ext>
              </a:extLst>
            </p:cNvPr>
            <p:cNvSpPr/>
            <p:nvPr/>
          </p:nvSpPr>
          <p:spPr>
            <a:xfrm>
              <a:off x="6401259" y="3305358"/>
              <a:ext cx="971454" cy="2302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3.3.2 Analytics and visualization</a:t>
              </a:r>
            </a:p>
          </p:txBody>
        </p:sp>
        <p:sp>
          <p:nvSpPr>
            <p:cNvPr id="350" name="Rectangle 349">
              <a:extLst>
                <a:ext uri="{FF2B5EF4-FFF2-40B4-BE49-F238E27FC236}">
                  <a16:creationId xmlns:a16="http://schemas.microsoft.com/office/drawing/2014/main" id="{5C53F0A4-55F9-4E27-9759-FF5A5880F395}"/>
                </a:ext>
              </a:extLst>
            </p:cNvPr>
            <p:cNvSpPr/>
            <p:nvPr/>
          </p:nvSpPr>
          <p:spPr>
            <a:xfrm>
              <a:off x="6396299" y="3554041"/>
              <a:ext cx="981374" cy="2372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3.3.3 Performance monitoring</a:t>
              </a:r>
            </a:p>
          </p:txBody>
        </p:sp>
      </p:grpSp>
      <p:grpSp>
        <p:nvGrpSpPr>
          <p:cNvPr id="8" name="Group 7">
            <a:extLst>
              <a:ext uri="{FF2B5EF4-FFF2-40B4-BE49-F238E27FC236}">
                <a16:creationId xmlns:a16="http://schemas.microsoft.com/office/drawing/2014/main" id="{FA6C8DCA-8C43-5449-9E45-D0E18E160249}"/>
              </a:ext>
            </a:extLst>
          </p:cNvPr>
          <p:cNvGrpSpPr/>
          <p:nvPr/>
        </p:nvGrpSpPr>
        <p:grpSpPr>
          <a:xfrm>
            <a:off x="380996" y="5805720"/>
            <a:ext cx="11430000" cy="796688"/>
            <a:chOff x="380996" y="5534248"/>
            <a:chExt cx="11430000" cy="796688"/>
          </a:xfrm>
        </p:grpSpPr>
        <p:sp>
          <p:nvSpPr>
            <p:cNvPr id="16" name="Rectangle 15">
              <a:extLst>
                <a:ext uri="{FF2B5EF4-FFF2-40B4-BE49-F238E27FC236}">
                  <a16:creationId xmlns:a16="http://schemas.microsoft.com/office/drawing/2014/main" id="{1F403D6F-7C43-4A1F-8264-E699B0EA501A}"/>
                </a:ext>
              </a:extLst>
            </p:cNvPr>
            <p:cNvSpPr/>
            <p:nvPr/>
          </p:nvSpPr>
          <p:spPr>
            <a:xfrm>
              <a:off x="380996" y="5534248"/>
              <a:ext cx="11430000" cy="796688"/>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6. Digital Research</a:t>
              </a:r>
            </a:p>
            <a:p>
              <a:pPr>
                <a:lnSpc>
                  <a:spcPct val="85000"/>
                </a:lnSpc>
              </a:pPr>
              <a:r>
                <a:rPr lang="en-US" sz="1000" b="1" dirty="0">
                  <a:solidFill>
                    <a:schemeClr val="tx1"/>
                  </a:solidFill>
                  <a:latin typeface="Arial" panose="020B0604020202020204" pitchFamily="34" charset="0"/>
                  <a:cs typeface="Arial" panose="020B0604020202020204" pitchFamily="34" charset="0"/>
                </a:rPr>
                <a:t>for Development</a:t>
              </a:r>
            </a:p>
          </p:txBody>
        </p:sp>
        <p:sp>
          <p:nvSpPr>
            <p:cNvPr id="267" name="Rectangle 266">
              <a:extLst>
                <a:ext uri="{FF2B5EF4-FFF2-40B4-BE49-F238E27FC236}">
                  <a16:creationId xmlns:a16="http://schemas.microsoft.com/office/drawing/2014/main" id="{5A6A56A1-8D8F-43FD-94F1-B3C1B0F42F7A}"/>
                </a:ext>
              </a:extLst>
            </p:cNvPr>
            <p:cNvSpPr/>
            <p:nvPr/>
          </p:nvSpPr>
          <p:spPr>
            <a:xfrm rot="16200000">
              <a:off x="9334363" y="4872862"/>
              <a:ext cx="216000" cy="160737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6.5 Digital Technologies and Innovation</a:t>
              </a:r>
              <a:endParaRPr lang="en-GB" sz="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82" name="Rectangle 381">
              <a:extLst>
                <a:ext uri="{FF2B5EF4-FFF2-40B4-BE49-F238E27FC236}">
                  <a16:creationId xmlns:a16="http://schemas.microsoft.com/office/drawing/2014/main" id="{66963051-402B-4567-AC4E-4DE7F5DF8957}"/>
                </a:ext>
              </a:extLst>
            </p:cNvPr>
            <p:cNvSpPr/>
            <p:nvPr/>
          </p:nvSpPr>
          <p:spPr>
            <a:xfrm rot="16200000">
              <a:off x="9334705" y="5111836"/>
              <a:ext cx="216000" cy="16080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6.5.1</a:t>
              </a:r>
              <a:r>
                <a:rPr lang="en-GB" sz="800" dirty="0">
                  <a:solidFill>
                    <a:schemeClr val="bg1"/>
                  </a:solidFill>
                  <a:latin typeface="Arial" panose="020B0604020202020204" pitchFamily="34" charset="0"/>
                  <a:cs typeface="Arial" panose="020B0604020202020204" pitchFamily="34" charset="0"/>
                </a:rPr>
                <a:t> Fostering and stage-gating innovations</a:t>
              </a:r>
            </a:p>
          </p:txBody>
        </p:sp>
        <p:sp>
          <p:nvSpPr>
            <p:cNvPr id="383" name="Rectangle 382">
              <a:extLst>
                <a:ext uri="{FF2B5EF4-FFF2-40B4-BE49-F238E27FC236}">
                  <a16:creationId xmlns:a16="http://schemas.microsoft.com/office/drawing/2014/main" id="{7FE50A2E-18D9-4D22-A40D-B84B9C01EF09}"/>
                </a:ext>
              </a:extLst>
            </p:cNvPr>
            <p:cNvSpPr/>
            <p:nvPr/>
          </p:nvSpPr>
          <p:spPr>
            <a:xfrm rot="16200000">
              <a:off x="9342868" y="5351168"/>
              <a:ext cx="216000" cy="16056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6.5.2</a:t>
              </a:r>
              <a:r>
                <a:rPr lang="en-GB" sz="800" dirty="0">
                  <a:solidFill>
                    <a:schemeClr val="bg1"/>
                  </a:solidFill>
                  <a:latin typeface="Arial" panose="020B0604020202020204" pitchFamily="34" charset="0"/>
                  <a:cs typeface="Arial" panose="020B0604020202020204" pitchFamily="34" charset="0"/>
                </a:rPr>
                <a:t> Innovation process and strategy</a:t>
              </a:r>
            </a:p>
          </p:txBody>
        </p:sp>
        <p:sp>
          <p:nvSpPr>
            <p:cNvPr id="304" name="Rectangle 303">
              <a:extLst>
                <a:ext uri="{FF2B5EF4-FFF2-40B4-BE49-F238E27FC236}">
                  <a16:creationId xmlns:a16="http://schemas.microsoft.com/office/drawing/2014/main" id="{6FF7F7F2-A648-412E-87B6-903E4A99FA6A}"/>
                </a:ext>
              </a:extLst>
            </p:cNvPr>
            <p:cNvSpPr/>
            <p:nvPr/>
          </p:nvSpPr>
          <p:spPr>
            <a:xfrm rot="16200000">
              <a:off x="2371617" y="4975544"/>
              <a:ext cx="216000" cy="138823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6.1</a:t>
              </a:r>
              <a:r>
                <a:rPr lang="en-GB" sz="800" dirty="0">
                  <a:solidFill>
                    <a:schemeClr val="tx1">
                      <a:lumMod val="85000"/>
                      <a:lumOff val="15000"/>
                    </a:schemeClr>
                  </a:solidFill>
                  <a:latin typeface="Arial" panose="020B0604020202020204" pitchFamily="34" charset="0"/>
                  <a:cs typeface="Arial" panose="020B0604020202020204" pitchFamily="34" charset="0"/>
                </a:rPr>
                <a:t> Data Mobilization and Responsible Data Exchange</a:t>
              </a:r>
            </a:p>
          </p:txBody>
        </p:sp>
        <p:sp>
          <p:nvSpPr>
            <p:cNvPr id="387" name="Rectangle 386">
              <a:extLst>
                <a:ext uri="{FF2B5EF4-FFF2-40B4-BE49-F238E27FC236}">
                  <a16:creationId xmlns:a16="http://schemas.microsoft.com/office/drawing/2014/main" id="{67EA483C-1727-46E3-9B17-00AD74B2AF01}"/>
                </a:ext>
              </a:extLst>
            </p:cNvPr>
            <p:cNvSpPr/>
            <p:nvPr/>
          </p:nvSpPr>
          <p:spPr>
            <a:xfrm rot="16200000">
              <a:off x="2371614" y="5221751"/>
              <a:ext cx="216000" cy="1388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6.1.1</a:t>
              </a:r>
              <a:r>
                <a:rPr lang="en-GB" sz="800" dirty="0">
                  <a:solidFill>
                    <a:schemeClr val="bg1"/>
                  </a:solidFill>
                  <a:latin typeface="Arial" panose="020B0604020202020204" pitchFamily="34" charset="0"/>
                  <a:cs typeface="Arial" panose="020B0604020202020204" pitchFamily="34" charset="0"/>
                </a:rPr>
                <a:t> Public data sharing for research and impact</a:t>
              </a:r>
            </a:p>
          </p:txBody>
        </p:sp>
        <p:sp>
          <p:nvSpPr>
            <p:cNvPr id="371" name="Rectangle 370">
              <a:extLst>
                <a:ext uri="{FF2B5EF4-FFF2-40B4-BE49-F238E27FC236}">
                  <a16:creationId xmlns:a16="http://schemas.microsoft.com/office/drawing/2014/main" id="{47F1E9E2-74FB-4621-AB55-71CF007E3B29}"/>
                </a:ext>
              </a:extLst>
            </p:cNvPr>
            <p:cNvSpPr/>
            <p:nvPr/>
          </p:nvSpPr>
          <p:spPr>
            <a:xfrm rot="16200000">
              <a:off x="3926792" y="4932965"/>
              <a:ext cx="227380" cy="148477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6.2</a:t>
              </a:r>
              <a:r>
                <a:rPr lang="en-GB" sz="800" dirty="0">
                  <a:solidFill>
                    <a:schemeClr val="tx1">
                      <a:lumMod val="85000"/>
                      <a:lumOff val="15000"/>
                    </a:schemeClr>
                  </a:solidFill>
                  <a:latin typeface="Arial" panose="020B0604020202020204" pitchFamily="34" charset="0"/>
                  <a:cs typeface="Arial" panose="020B0604020202020204" pitchFamily="34" charset="0"/>
                </a:rPr>
                <a:t> Responsible AI</a:t>
              </a:r>
            </a:p>
          </p:txBody>
        </p:sp>
        <p:sp>
          <p:nvSpPr>
            <p:cNvPr id="388" name="Rectangle 387">
              <a:extLst>
                <a:ext uri="{FF2B5EF4-FFF2-40B4-BE49-F238E27FC236}">
                  <a16:creationId xmlns:a16="http://schemas.microsoft.com/office/drawing/2014/main" id="{2BBB2C05-BA19-4631-A7C5-655EF9FFED69}"/>
                </a:ext>
              </a:extLst>
            </p:cNvPr>
            <p:cNvSpPr/>
            <p:nvPr/>
          </p:nvSpPr>
          <p:spPr>
            <a:xfrm rot="16200000">
              <a:off x="3934579" y="5171390"/>
              <a:ext cx="211808" cy="14847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6.2.1</a:t>
              </a:r>
              <a:r>
                <a:rPr lang="en-GB" sz="800" dirty="0">
                  <a:solidFill>
                    <a:schemeClr val="bg1"/>
                  </a:solidFill>
                  <a:latin typeface="Arial" panose="020B0604020202020204" pitchFamily="34" charset="0"/>
                  <a:cs typeface="Arial" panose="020B0604020202020204" pitchFamily="34" charset="0"/>
                </a:rPr>
                <a:t> Analytics for the SDGs</a:t>
              </a:r>
            </a:p>
          </p:txBody>
        </p:sp>
        <p:sp>
          <p:nvSpPr>
            <p:cNvPr id="389" name="Rectangle 388">
              <a:extLst>
                <a:ext uri="{FF2B5EF4-FFF2-40B4-BE49-F238E27FC236}">
                  <a16:creationId xmlns:a16="http://schemas.microsoft.com/office/drawing/2014/main" id="{E00F1E19-F76B-4509-B8DE-F6F01D7C9A85}"/>
                </a:ext>
              </a:extLst>
            </p:cNvPr>
            <p:cNvSpPr/>
            <p:nvPr/>
          </p:nvSpPr>
          <p:spPr>
            <a:xfrm rot="16200000">
              <a:off x="3925658" y="5426298"/>
              <a:ext cx="229646" cy="14847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6.2.2 AI Policy and ethics</a:t>
              </a:r>
              <a:endParaRPr lang="en-GB" sz="800" dirty="0">
                <a:solidFill>
                  <a:schemeClr val="bg1"/>
                </a:solidFill>
                <a:latin typeface="Arial" panose="020B0604020202020204" pitchFamily="34" charset="0"/>
                <a:cs typeface="Arial" panose="020B0604020202020204" pitchFamily="34" charset="0"/>
              </a:endParaRPr>
            </a:p>
          </p:txBody>
        </p:sp>
        <p:sp>
          <p:nvSpPr>
            <p:cNvPr id="393" name="Rectangle 392">
              <a:extLst>
                <a:ext uri="{FF2B5EF4-FFF2-40B4-BE49-F238E27FC236}">
                  <a16:creationId xmlns:a16="http://schemas.microsoft.com/office/drawing/2014/main" id="{0AC36D36-51EC-4910-820A-8B2D895EAAE1}"/>
                </a:ext>
              </a:extLst>
            </p:cNvPr>
            <p:cNvSpPr/>
            <p:nvPr/>
          </p:nvSpPr>
          <p:spPr>
            <a:xfrm rot="16200000">
              <a:off x="5794760" y="4642461"/>
              <a:ext cx="222890" cy="206128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6.3</a:t>
              </a:r>
              <a:r>
                <a:rPr lang="en-GB" sz="800" dirty="0">
                  <a:solidFill>
                    <a:schemeClr val="tx1">
                      <a:lumMod val="85000"/>
                      <a:lumOff val="15000"/>
                    </a:schemeClr>
                  </a:solidFill>
                  <a:latin typeface="Arial" panose="020B0604020202020204" pitchFamily="34" charset="0"/>
                  <a:cs typeface="Arial" panose="020B0604020202020204" pitchFamily="34" charset="0"/>
                </a:rPr>
                <a:t> Bundled Digital Services</a:t>
              </a:r>
            </a:p>
          </p:txBody>
        </p:sp>
        <p:sp>
          <p:nvSpPr>
            <p:cNvPr id="394" name="Rectangle 393">
              <a:extLst>
                <a:ext uri="{FF2B5EF4-FFF2-40B4-BE49-F238E27FC236}">
                  <a16:creationId xmlns:a16="http://schemas.microsoft.com/office/drawing/2014/main" id="{1EF279EF-5E98-4619-AB07-8D9F932A6596}"/>
                </a:ext>
              </a:extLst>
            </p:cNvPr>
            <p:cNvSpPr/>
            <p:nvPr/>
          </p:nvSpPr>
          <p:spPr>
            <a:xfrm rot="16200000">
              <a:off x="5241090" y="5442341"/>
              <a:ext cx="211808" cy="9428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6.3.1 Human centered design</a:t>
              </a:r>
              <a:endParaRPr lang="en-GB" sz="800" dirty="0">
                <a:solidFill>
                  <a:schemeClr val="bg1"/>
                </a:solidFill>
                <a:latin typeface="Arial" panose="020B0604020202020204" pitchFamily="34" charset="0"/>
                <a:cs typeface="Arial" panose="020B0604020202020204" pitchFamily="34" charset="0"/>
              </a:endParaRPr>
            </a:p>
          </p:txBody>
        </p:sp>
        <p:sp>
          <p:nvSpPr>
            <p:cNvPr id="395" name="Rectangle 394">
              <a:extLst>
                <a:ext uri="{FF2B5EF4-FFF2-40B4-BE49-F238E27FC236}">
                  <a16:creationId xmlns:a16="http://schemas.microsoft.com/office/drawing/2014/main" id="{0C1C47B2-452F-425C-AEAE-20329BFFAFD0}"/>
                </a:ext>
              </a:extLst>
            </p:cNvPr>
            <p:cNvSpPr/>
            <p:nvPr/>
          </p:nvSpPr>
          <p:spPr>
            <a:xfrm rot="16200000">
              <a:off x="6291850" y="5378874"/>
              <a:ext cx="216000" cy="10739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6.3.3 Evidence and meta-analysis</a:t>
              </a:r>
              <a:endParaRPr lang="en-GB" sz="800" dirty="0">
                <a:solidFill>
                  <a:schemeClr val="bg1"/>
                </a:solidFill>
                <a:latin typeface="Arial" panose="020B0604020202020204" pitchFamily="34" charset="0"/>
                <a:cs typeface="Arial" panose="020B0604020202020204" pitchFamily="34" charset="0"/>
              </a:endParaRPr>
            </a:p>
          </p:txBody>
        </p:sp>
        <p:sp>
          <p:nvSpPr>
            <p:cNvPr id="396" name="Rectangle 395">
              <a:extLst>
                <a:ext uri="{FF2B5EF4-FFF2-40B4-BE49-F238E27FC236}">
                  <a16:creationId xmlns:a16="http://schemas.microsoft.com/office/drawing/2014/main" id="{A186BF10-8C4D-45CE-8A3E-B5A082002A2A}"/>
                </a:ext>
              </a:extLst>
            </p:cNvPr>
            <p:cNvSpPr/>
            <p:nvPr/>
          </p:nvSpPr>
          <p:spPr>
            <a:xfrm rot="16200000">
              <a:off x="5224612" y="5699485"/>
              <a:ext cx="254130" cy="9334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6.3.2 Digital extension/advisory</a:t>
              </a:r>
              <a:endParaRPr lang="en-GB" sz="800" dirty="0">
                <a:solidFill>
                  <a:schemeClr val="bg1"/>
                </a:solidFill>
                <a:latin typeface="Arial" panose="020B0604020202020204" pitchFamily="34" charset="0"/>
                <a:cs typeface="Arial" panose="020B0604020202020204" pitchFamily="34" charset="0"/>
              </a:endParaRPr>
            </a:p>
          </p:txBody>
        </p:sp>
        <p:sp>
          <p:nvSpPr>
            <p:cNvPr id="397" name="Rectangle 396">
              <a:extLst>
                <a:ext uri="{FF2B5EF4-FFF2-40B4-BE49-F238E27FC236}">
                  <a16:creationId xmlns:a16="http://schemas.microsoft.com/office/drawing/2014/main" id="{F2B9C374-6A49-4228-8EBC-A863D271F05E}"/>
                </a:ext>
              </a:extLst>
            </p:cNvPr>
            <p:cNvSpPr/>
            <p:nvPr/>
          </p:nvSpPr>
          <p:spPr>
            <a:xfrm rot="16200000">
              <a:off x="6291850" y="5621304"/>
              <a:ext cx="216000" cy="10739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6.3.4 Digital financial services</a:t>
              </a:r>
              <a:endParaRPr lang="en-GB" sz="800" dirty="0">
                <a:solidFill>
                  <a:schemeClr val="bg1"/>
                </a:solidFill>
                <a:latin typeface="Arial" panose="020B0604020202020204" pitchFamily="34" charset="0"/>
                <a:cs typeface="Arial" panose="020B0604020202020204" pitchFamily="34" charset="0"/>
              </a:endParaRPr>
            </a:p>
          </p:txBody>
        </p:sp>
        <p:sp>
          <p:nvSpPr>
            <p:cNvPr id="306" name="Rectangle 305">
              <a:extLst>
                <a:ext uri="{FF2B5EF4-FFF2-40B4-BE49-F238E27FC236}">
                  <a16:creationId xmlns:a16="http://schemas.microsoft.com/office/drawing/2014/main" id="{26FFE7C7-BA5B-43D8-8DE7-AF62DBD0B5B4}"/>
                </a:ext>
              </a:extLst>
            </p:cNvPr>
            <p:cNvSpPr/>
            <p:nvPr/>
          </p:nvSpPr>
          <p:spPr>
            <a:xfrm rot="16200000">
              <a:off x="7680494" y="4942379"/>
              <a:ext cx="246207" cy="148476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6.4</a:t>
              </a:r>
              <a:r>
                <a:rPr lang="en-GB" sz="800" dirty="0">
                  <a:solidFill>
                    <a:schemeClr val="tx1">
                      <a:lumMod val="85000"/>
                      <a:lumOff val="15000"/>
                    </a:schemeClr>
                  </a:solidFill>
                  <a:latin typeface="Arial" panose="020B0604020202020204" pitchFamily="34" charset="0"/>
                  <a:cs typeface="Arial" panose="020B0604020202020204" pitchFamily="34" charset="0"/>
                </a:rPr>
                <a:t> Digital Collective Action</a:t>
              </a:r>
            </a:p>
          </p:txBody>
        </p:sp>
        <p:sp>
          <p:nvSpPr>
            <p:cNvPr id="398" name="Rectangle 397">
              <a:extLst>
                <a:ext uri="{FF2B5EF4-FFF2-40B4-BE49-F238E27FC236}">
                  <a16:creationId xmlns:a16="http://schemas.microsoft.com/office/drawing/2014/main" id="{3A816E4C-0190-4FEA-83E9-4E124297FC59}"/>
                </a:ext>
              </a:extLst>
            </p:cNvPr>
            <p:cNvSpPr/>
            <p:nvPr/>
          </p:nvSpPr>
          <p:spPr>
            <a:xfrm rot="16200000">
              <a:off x="7693436" y="5199191"/>
              <a:ext cx="220320" cy="1484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6.4.1 Multi-stakeholder governance.</a:t>
              </a:r>
              <a:endParaRPr lang="en-GB" sz="800" dirty="0">
                <a:solidFill>
                  <a:schemeClr val="bg1"/>
                </a:solidFill>
                <a:latin typeface="Arial" panose="020B0604020202020204" pitchFamily="34" charset="0"/>
                <a:cs typeface="Arial" panose="020B0604020202020204" pitchFamily="34" charset="0"/>
              </a:endParaRPr>
            </a:p>
          </p:txBody>
        </p:sp>
        <p:sp>
          <p:nvSpPr>
            <p:cNvPr id="399" name="Rectangle 398">
              <a:extLst>
                <a:ext uri="{FF2B5EF4-FFF2-40B4-BE49-F238E27FC236}">
                  <a16:creationId xmlns:a16="http://schemas.microsoft.com/office/drawing/2014/main" id="{1B0CF25F-03F2-4B48-B6E8-C75FAAE1E86F}"/>
                </a:ext>
              </a:extLst>
            </p:cNvPr>
            <p:cNvSpPr/>
            <p:nvPr/>
          </p:nvSpPr>
          <p:spPr>
            <a:xfrm rot="16200000">
              <a:off x="7681248" y="5450572"/>
              <a:ext cx="244696" cy="1484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6.4.2 Food, land, and water system intelligence</a:t>
              </a:r>
              <a:endParaRPr lang="en-GB" sz="800" dirty="0">
                <a:solidFill>
                  <a:schemeClr val="bg1"/>
                </a:solidFill>
                <a:latin typeface="Arial" panose="020B0604020202020204" pitchFamily="34" charset="0"/>
                <a:cs typeface="Arial" panose="020B0604020202020204" pitchFamily="34" charset="0"/>
              </a:endParaRPr>
            </a:p>
          </p:txBody>
        </p:sp>
        <p:sp>
          <p:nvSpPr>
            <p:cNvPr id="122" name="Rectangle 121">
              <a:extLst>
                <a:ext uri="{FF2B5EF4-FFF2-40B4-BE49-F238E27FC236}">
                  <a16:creationId xmlns:a16="http://schemas.microsoft.com/office/drawing/2014/main" id="{67EA483C-1727-46E3-9B17-00AD74B2AF01}"/>
                </a:ext>
              </a:extLst>
            </p:cNvPr>
            <p:cNvSpPr/>
            <p:nvPr/>
          </p:nvSpPr>
          <p:spPr>
            <a:xfrm rot="16200000">
              <a:off x="2375555" y="5483284"/>
              <a:ext cx="216000" cy="1388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6.1.2</a:t>
              </a:r>
              <a:r>
                <a:rPr lang="en-GB" sz="800" dirty="0">
                  <a:solidFill>
                    <a:schemeClr val="bg1"/>
                  </a:solidFill>
                  <a:latin typeface="Arial" panose="020B0604020202020204" pitchFamily="34" charset="0"/>
                  <a:cs typeface="Arial" panose="020B0604020202020204" pitchFamily="34" charset="0"/>
                </a:rPr>
                <a:t> Responsible use and sharing of restricted data</a:t>
              </a:r>
            </a:p>
          </p:txBody>
        </p:sp>
      </p:grpSp>
      <p:grpSp>
        <p:nvGrpSpPr>
          <p:cNvPr id="3" name="Group 2">
            <a:extLst>
              <a:ext uri="{FF2B5EF4-FFF2-40B4-BE49-F238E27FC236}">
                <a16:creationId xmlns:a16="http://schemas.microsoft.com/office/drawing/2014/main" id="{24B3EB39-4C58-434B-8079-42DCAEE55558}"/>
              </a:ext>
            </a:extLst>
          </p:cNvPr>
          <p:cNvGrpSpPr/>
          <p:nvPr/>
        </p:nvGrpSpPr>
        <p:grpSpPr>
          <a:xfrm>
            <a:off x="380996" y="1144899"/>
            <a:ext cx="11430001" cy="880029"/>
            <a:chOff x="380996" y="944867"/>
            <a:chExt cx="11430001" cy="880029"/>
          </a:xfrm>
        </p:grpSpPr>
        <p:sp>
          <p:nvSpPr>
            <p:cNvPr id="124" name="Rectangle 123">
              <a:extLst>
                <a:ext uri="{FF2B5EF4-FFF2-40B4-BE49-F238E27FC236}">
                  <a16:creationId xmlns:a16="http://schemas.microsoft.com/office/drawing/2014/main" id="{0FFFD757-AE5B-4F37-9FCD-1CA8E7405622}"/>
                </a:ext>
              </a:extLst>
            </p:cNvPr>
            <p:cNvSpPr/>
            <p:nvPr/>
          </p:nvSpPr>
          <p:spPr>
            <a:xfrm>
              <a:off x="380996" y="944867"/>
              <a:ext cx="11430001" cy="880029"/>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1. Digital Strategy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&amp; Organization</a:t>
              </a:r>
            </a:p>
          </p:txBody>
        </p:sp>
        <p:sp>
          <p:nvSpPr>
            <p:cNvPr id="131" name="Rectangle 130">
              <a:extLst>
                <a:ext uri="{FF2B5EF4-FFF2-40B4-BE49-F238E27FC236}">
                  <a16:creationId xmlns:a16="http://schemas.microsoft.com/office/drawing/2014/main" id="{10F1FDF9-78C8-4A59-8DA0-B68A2C65F4BD}"/>
                </a:ext>
              </a:extLst>
            </p:cNvPr>
            <p:cNvSpPr/>
            <p:nvPr/>
          </p:nvSpPr>
          <p:spPr>
            <a:xfrm rot="16200000">
              <a:off x="2665413" y="98693"/>
              <a:ext cx="216000" cy="196674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1.1</a:t>
              </a:r>
              <a:r>
                <a:rPr lang="en-GB" sz="800" dirty="0">
                  <a:solidFill>
                    <a:schemeClr val="tx1">
                      <a:lumMod val="85000"/>
                      <a:lumOff val="15000"/>
                    </a:schemeClr>
                  </a:solidFill>
                  <a:latin typeface="Arial" panose="020B0604020202020204" pitchFamily="34" charset="0"/>
                  <a:cs typeface="Arial" panose="020B0604020202020204" pitchFamily="34" charset="0"/>
                </a:rPr>
                <a:t> Digital Strategy</a:t>
              </a:r>
            </a:p>
          </p:txBody>
        </p:sp>
        <p:sp>
          <p:nvSpPr>
            <p:cNvPr id="132" name="Rectangle 131">
              <a:extLst>
                <a:ext uri="{FF2B5EF4-FFF2-40B4-BE49-F238E27FC236}">
                  <a16:creationId xmlns:a16="http://schemas.microsoft.com/office/drawing/2014/main" id="{73525F19-3D0A-4F31-B61D-C8F8D2908EF7}"/>
                </a:ext>
              </a:extLst>
            </p:cNvPr>
            <p:cNvSpPr/>
            <p:nvPr/>
          </p:nvSpPr>
          <p:spPr>
            <a:xfrm>
              <a:off x="1790037" y="1210950"/>
              <a:ext cx="980335" cy="377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1.1.1 Development, validation, and management</a:t>
              </a:r>
            </a:p>
          </p:txBody>
        </p:sp>
        <p:sp>
          <p:nvSpPr>
            <p:cNvPr id="143" name="Rectangle 142">
              <a:extLst>
                <a:ext uri="{FF2B5EF4-FFF2-40B4-BE49-F238E27FC236}">
                  <a16:creationId xmlns:a16="http://schemas.microsoft.com/office/drawing/2014/main" id="{89D3CDE2-A976-400A-A90B-D0EC31700DC2}"/>
                </a:ext>
              </a:extLst>
            </p:cNvPr>
            <p:cNvSpPr/>
            <p:nvPr/>
          </p:nvSpPr>
          <p:spPr>
            <a:xfrm>
              <a:off x="2778593" y="1210515"/>
              <a:ext cx="984876"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1.1.2 Horizon scanning</a:t>
              </a:r>
            </a:p>
          </p:txBody>
        </p:sp>
        <p:sp>
          <p:nvSpPr>
            <p:cNvPr id="144" name="Rectangle 143">
              <a:extLst>
                <a:ext uri="{FF2B5EF4-FFF2-40B4-BE49-F238E27FC236}">
                  <a16:creationId xmlns:a16="http://schemas.microsoft.com/office/drawing/2014/main" id="{01644A49-B509-4ECE-8AA2-8F79F3249827}"/>
                </a:ext>
              </a:extLst>
            </p:cNvPr>
            <p:cNvSpPr/>
            <p:nvPr/>
          </p:nvSpPr>
          <p:spPr>
            <a:xfrm rot="16200000">
              <a:off x="5532401" y="-721421"/>
              <a:ext cx="254802" cy="364576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GB" sz="800" dirty="0">
                  <a:solidFill>
                    <a:schemeClr val="tx1">
                      <a:lumMod val="85000"/>
                      <a:lumOff val="15000"/>
                    </a:schemeClr>
                  </a:solidFill>
                  <a:latin typeface="Arial" panose="020B0604020202020204" pitchFamily="34" charset="0"/>
                  <a:cs typeface="Arial" panose="020B0604020202020204" pitchFamily="34" charset="0"/>
                </a:rPr>
                <a:t>1.2 Digital Governance</a:t>
              </a:r>
            </a:p>
          </p:txBody>
        </p:sp>
        <p:sp>
          <p:nvSpPr>
            <p:cNvPr id="164" name="Rectangle 163">
              <a:extLst>
                <a:ext uri="{FF2B5EF4-FFF2-40B4-BE49-F238E27FC236}">
                  <a16:creationId xmlns:a16="http://schemas.microsoft.com/office/drawing/2014/main" id="{EBB4C1B2-9C50-4EFE-87A3-C518C6019753}"/>
                </a:ext>
              </a:extLst>
            </p:cNvPr>
            <p:cNvSpPr/>
            <p:nvPr/>
          </p:nvSpPr>
          <p:spPr>
            <a:xfrm>
              <a:off x="5025699" y="1486285"/>
              <a:ext cx="1203496" cy="3082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1.2.4 Aligning digital investments and organizational goals.  </a:t>
              </a:r>
            </a:p>
          </p:txBody>
        </p:sp>
        <p:sp>
          <p:nvSpPr>
            <p:cNvPr id="217" name="Rectangle 216">
              <a:extLst>
                <a:ext uri="{FF2B5EF4-FFF2-40B4-BE49-F238E27FC236}">
                  <a16:creationId xmlns:a16="http://schemas.microsoft.com/office/drawing/2014/main" id="{3DEC15AC-419A-40E9-A012-9C431E3A0B24}"/>
                </a:ext>
              </a:extLst>
            </p:cNvPr>
            <p:cNvSpPr/>
            <p:nvPr/>
          </p:nvSpPr>
          <p:spPr>
            <a:xfrm>
              <a:off x="3838148" y="1234585"/>
              <a:ext cx="1164606"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1.2.1 Risk management</a:t>
              </a:r>
            </a:p>
          </p:txBody>
        </p:sp>
        <p:sp>
          <p:nvSpPr>
            <p:cNvPr id="218" name="Rectangle 217">
              <a:extLst>
                <a:ext uri="{FF2B5EF4-FFF2-40B4-BE49-F238E27FC236}">
                  <a16:creationId xmlns:a16="http://schemas.microsoft.com/office/drawing/2014/main" id="{A2355B3A-91AC-4F98-8BFB-DA4D6949BA86}"/>
                </a:ext>
              </a:extLst>
            </p:cNvPr>
            <p:cNvSpPr/>
            <p:nvPr/>
          </p:nvSpPr>
          <p:spPr>
            <a:xfrm>
              <a:off x="5025699" y="1241602"/>
              <a:ext cx="1196888"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1.2.2 Compliance monitoring and reporting</a:t>
              </a:r>
            </a:p>
          </p:txBody>
        </p:sp>
        <p:sp>
          <p:nvSpPr>
            <p:cNvPr id="220" name="Rectangle 219">
              <a:extLst>
                <a:ext uri="{FF2B5EF4-FFF2-40B4-BE49-F238E27FC236}">
                  <a16:creationId xmlns:a16="http://schemas.microsoft.com/office/drawing/2014/main" id="{661C2F0A-C5EE-4F68-97EB-E766C9D82B4E}"/>
                </a:ext>
              </a:extLst>
            </p:cNvPr>
            <p:cNvSpPr/>
            <p:nvPr/>
          </p:nvSpPr>
          <p:spPr>
            <a:xfrm>
              <a:off x="3836920" y="1469413"/>
              <a:ext cx="1168042" cy="3146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1.2.3 Digital architecture adoption and promotion</a:t>
              </a:r>
            </a:p>
          </p:txBody>
        </p:sp>
        <p:sp>
          <p:nvSpPr>
            <p:cNvPr id="195" name="Rectangle 194">
              <a:extLst>
                <a:ext uri="{FF2B5EF4-FFF2-40B4-BE49-F238E27FC236}">
                  <a16:creationId xmlns:a16="http://schemas.microsoft.com/office/drawing/2014/main" id="{7ACFA316-2327-4BF0-AA3E-DD72F03609AF}"/>
                </a:ext>
              </a:extLst>
            </p:cNvPr>
            <p:cNvSpPr/>
            <p:nvPr/>
          </p:nvSpPr>
          <p:spPr>
            <a:xfrm>
              <a:off x="6258652" y="1486073"/>
              <a:ext cx="1216259" cy="2983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1.2.6 Technology ethics</a:t>
              </a:r>
            </a:p>
          </p:txBody>
        </p:sp>
        <p:sp>
          <p:nvSpPr>
            <p:cNvPr id="219" name="Rectangle 218">
              <a:extLst>
                <a:ext uri="{FF2B5EF4-FFF2-40B4-BE49-F238E27FC236}">
                  <a16:creationId xmlns:a16="http://schemas.microsoft.com/office/drawing/2014/main" id="{96635609-45CB-4040-92F6-8FD2DA520079}"/>
                </a:ext>
              </a:extLst>
            </p:cNvPr>
            <p:cNvSpPr/>
            <p:nvPr/>
          </p:nvSpPr>
          <p:spPr>
            <a:xfrm>
              <a:off x="7562823" y="1499695"/>
              <a:ext cx="1235158"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1.3.3 Digital culture</a:t>
              </a:r>
            </a:p>
          </p:txBody>
        </p:sp>
        <p:sp>
          <p:nvSpPr>
            <p:cNvPr id="221" name="Rectangle 220">
              <a:extLst>
                <a:ext uri="{FF2B5EF4-FFF2-40B4-BE49-F238E27FC236}">
                  <a16:creationId xmlns:a16="http://schemas.microsoft.com/office/drawing/2014/main" id="{AE8D8F9C-100B-4EAB-96B8-143B46F86177}"/>
                </a:ext>
              </a:extLst>
            </p:cNvPr>
            <p:cNvSpPr/>
            <p:nvPr/>
          </p:nvSpPr>
          <p:spPr>
            <a:xfrm rot="16200000">
              <a:off x="8523363" y="19350"/>
              <a:ext cx="230627" cy="215170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1.3</a:t>
              </a:r>
              <a:r>
                <a:rPr lang="en-GB" sz="800" dirty="0">
                  <a:solidFill>
                    <a:schemeClr val="tx1">
                      <a:lumMod val="85000"/>
                      <a:lumOff val="15000"/>
                    </a:schemeClr>
                  </a:solidFill>
                  <a:latin typeface="Arial" panose="020B0604020202020204" pitchFamily="34" charset="0"/>
                  <a:cs typeface="Arial" panose="020B0604020202020204" pitchFamily="34" charset="0"/>
                </a:rPr>
                <a:t> Digital Leadership</a:t>
              </a:r>
            </a:p>
          </p:txBody>
        </p:sp>
        <p:sp>
          <p:nvSpPr>
            <p:cNvPr id="222" name="Rectangle 221">
              <a:extLst>
                <a:ext uri="{FF2B5EF4-FFF2-40B4-BE49-F238E27FC236}">
                  <a16:creationId xmlns:a16="http://schemas.microsoft.com/office/drawing/2014/main" id="{6293C27B-049A-434F-8241-D60B43EF6B8A}"/>
                </a:ext>
              </a:extLst>
            </p:cNvPr>
            <p:cNvSpPr/>
            <p:nvPr/>
          </p:nvSpPr>
          <p:spPr>
            <a:xfrm>
              <a:off x="7562823" y="1258072"/>
              <a:ext cx="1235158"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1.3.1 Research Innovation</a:t>
              </a:r>
            </a:p>
          </p:txBody>
        </p:sp>
        <p:sp>
          <p:nvSpPr>
            <p:cNvPr id="169" name="Rectangle 168">
              <a:extLst>
                <a:ext uri="{FF2B5EF4-FFF2-40B4-BE49-F238E27FC236}">
                  <a16:creationId xmlns:a16="http://schemas.microsoft.com/office/drawing/2014/main" id="{8CBF368A-F4C3-42EA-86A9-F3D15B5339C6}"/>
                </a:ext>
              </a:extLst>
            </p:cNvPr>
            <p:cNvSpPr/>
            <p:nvPr/>
          </p:nvSpPr>
          <p:spPr>
            <a:xfrm rot="16200000">
              <a:off x="10678701" y="86730"/>
              <a:ext cx="236943" cy="201062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1.4</a:t>
              </a:r>
              <a:r>
                <a:rPr lang="en-GB" sz="800" dirty="0">
                  <a:solidFill>
                    <a:schemeClr val="tx1">
                      <a:lumMod val="85000"/>
                      <a:lumOff val="15000"/>
                    </a:schemeClr>
                  </a:solidFill>
                  <a:latin typeface="Arial" panose="020B0604020202020204" pitchFamily="34" charset="0"/>
                  <a:cs typeface="Arial" panose="020B0604020202020204" pitchFamily="34" charset="0"/>
                </a:rPr>
                <a:t> Digital Skills Development </a:t>
              </a:r>
            </a:p>
          </p:txBody>
        </p:sp>
        <p:sp>
          <p:nvSpPr>
            <p:cNvPr id="302" name="Rectangle 301">
              <a:extLst>
                <a:ext uri="{FF2B5EF4-FFF2-40B4-BE49-F238E27FC236}">
                  <a16:creationId xmlns:a16="http://schemas.microsoft.com/office/drawing/2014/main" id="{AA8BDCFF-3F43-4284-B644-186CC4CA471D}"/>
                </a:ext>
              </a:extLst>
            </p:cNvPr>
            <p:cNvSpPr/>
            <p:nvPr/>
          </p:nvSpPr>
          <p:spPr>
            <a:xfrm>
              <a:off x="9791859" y="1258012"/>
              <a:ext cx="97089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1.5.1 Assessment</a:t>
              </a:r>
            </a:p>
          </p:txBody>
        </p:sp>
        <p:sp>
          <p:nvSpPr>
            <p:cNvPr id="308" name="Rectangle 307">
              <a:extLst>
                <a:ext uri="{FF2B5EF4-FFF2-40B4-BE49-F238E27FC236}">
                  <a16:creationId xmlns:a16="http://schemas.microsoft.com/office/drawing/2014/main" id="{24FB3621-6F0D-457D-AAEE-DB6FAE983D1B}"/>
                </a:ext>
              </a:extLst>
            </p:cNvPr>
            <p:cNvSpPr/>
            <p:nvPr/>
          </p:nvSpPr>
          <p:spPr>
            <a:xfrm>
              <a:off x="10840107" y="1252246"/>
              <a:ext cx="97089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1.5.2 Skills management</a:t>
              </a:r>
            </a:p>
          </p:txBody>
        </p:sp>
        <p:sp>
          <p:nvSpPr>
            <p:cNvPr id="120" name="Rectangle 119">
              <a:extLst>
                <a:ext uri="{FF2B5EF4-FFF2-40B4-BE49-F238E27FC236}">
                  <a16:creationId xmlns:a16="http://schemas.microsoft.com/office/drawing/2014/main" id="{7ACFA316-2327-4BF0-AA3E-DD72F03609AF}"/>
                </a:ext>
              </a:extLst>
            </p:cNvPr>
            <p:cNvSpPr/>
            <p:nvPr/>
          </p:nvSpPr>
          <p:spPr>
            <a:xfrm>
              <a:off x="6258652" y="1248236"/>
              <a:ext cx="1216259" cy="2146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1.2.5 Data governance</a:t>
              </a:r>
            </a:p>
          </p:txBody>
        </p:sp>
        <p:sp>
          <p:nvSpPr>
            <p:cNvPr id="121" name="Rectangle 120">
              <a:extLst>
                <a:ext uri="{FF2B5EF4-FFF2-40B4-BE49-F238E27FC236}">
                  <a16:creationId xmlns:a16="http://schemas.microsoft.com/office/drawing/2014/main" id="{6293C27B-049A-434F-8241-D60B43EF6B8A}"/>
                </a:ext>
              </a:extLst>
            </p:cNvPr>
            <p:cNvSpPr/>
            <p:nvPr/>
          </p:nvSpPr>
          <p:spPr>
            <a:xfrm>
              <a:off x="8823434" y="1259769"/>
              <a:ext cx="883464" cy="2084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1.3.2 Operational Excellence</a:t>
              </a:r>
            </a:p>
          </p:txBody>
        </p:sp>
      </p:grpSp>
      <p:grpSp>
        <p:nvGrpSpPr>
          <p:cNvPr id="4" name="Group 3">
            <a:extLst>
              <a:ext uri="{FF2B5EF4-FFF2-40B4-BE49-F238E27FC236}">
                <a16:creationId xmlns:a16="http://schemas.microsoft.com/office/drawing/2014/main" id="{E1A7B81E-61D2-A440-93AF-E677E88AB053}"/>
              </a:ext>
            </a:extLst>
          </p:cNvPr>
          <p:cNvGrpSpPr/>
          <p:nvPr/>
        </p:nvGrpSpPr>
        <p:grpSpPr>
          <a:xfrm>
            <a:off x="380996" y="2068663"/>
            <a:ext cx="11430001" cy="1107816"/>
            <a:chOff x="380996" y="1868633"/>
            <a:chExt cx="11430001" cy="1107816"/>
          </a:xfrm>
        </p:grpSpPr>
        <p:sp>
          <p:nvSpPr>
            <p:cNvPr id="64" name="Rectangle 63">
              <a:extLst>
                <a:ext uri="{FF2B5EF4-FFF2-40B4-BE49-F238E27FC236}">
                  <a16:creationId xmlns:a16="http://schemas.microsoft.com/office/drawing/2014/main" id="{BFE5D222-3750-4EB1-BC24-401E2B9FD929}"/>
                </a:ext>
              </a:extLst>
            </p:cNvPr>
            <p:cNvSpPr/>
            <p:nvPr/>
          </p:nvSpPr>
          <p:spPr>
            <a:xfrm>
              <a:off x="380996" y="1868633"/>
              <a:ext cx="11430001" cy="1107816"/>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2. Technology </a:t>
              </a:r>
            </a:p>
            <a:p>
              <a:r>
                <a:rPr lang="en-US" sz="1000" b="1" dirty="0">
                  <a:solidFill>
                    <a:schemeClr val="tx1"/>
                  </a:solidFill>
                  <a:latin typeface="Arial" panose="020B0604020202020204" pitchFamily="34" charset="0"/>
                  <a:cs typeface="Arial" panose="020B0604020202020204" pitchFamily="34" charset="0"/>
                </a:rPr>
                <a:t>Capabilities</a:t>
              </a:r>
            </a:p>
            <a:p>
              <a:r>
                <a:rPr lang="en-US" sz="1000" b="1" dirty="0">
                  <a:solidFill>
                    <a:schemeClr val="tx1"/>
                  </a:solidFill>
                  <a:latin typeface="Arial" panose="020B0604020202020204" pitchFamily="34" charset="0"/>
                  <a:cs typeface="Arial" panose="020B0604020202020204" pitchFamily="34" charset="0"/>
                </a:rPr>
                <a:t>and Infrastructure</a:t>
              </a:r>
            </a:p>
          </p:txBody>
        </p:sp>
        <p:sp>
          <p:nvSpPr>
            <p:cNvPr id="188" name="Rectangle 187">
              <a:extLst>
                <a:ext uri="{FF2B5EF4-FFF2-40B4-BE49-F238E27FC236}">
                  <a16:creationId xmlns:a16="http://schemas.microsoft.com/office/drawing/2014/main" id="{4B46606F-807E-4CC9-ABA8-8F71258932F3}"/>
                </a:ext>
              </a:extLst>
            </p:cNvPr>
            <p:cNvSpPr/>
            <p:nvPr/>
          </p:nvSpPr>
          <p:spPr>
            <a:xfrm rot="16200000">
              <a:off x="4677548" y="1655089"/>
              <a:ext cx="215079" cy="83353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2.3</a:t>
              </a:r>
              <a:r>
                <a:rPr lang="en-GB" sz="800" dirty="0">
                  <a:solidFill>
                    <a:schemeClr val="tx1">
                      <a:lumMod val="85000"/>
                      <a:lumOff val="15000"/>
                    </a:schemeClr>
                  </a:solidFill>
                  <a:latin typeface="Arial" panose="020B0604020202020204" pitchFamily="34" charset="0"/>
                  <a:cs typeface="Arial" panose="020B0604020202020204" pitchFamily="34" charset="0"/>
                </a:rPr>
                <a:t> Data Warehousing</a:t>
              </a:r>
            </a:p>
          </p:txBody>
        </p:sp>
        <p:sp>
          <p:nvSpPr>
            <p:cNvPr id="189" name="Rectangle 188">
              <a:extLst>
                <a:ext uri="{FF2B5EF4-FFF2-40B4-BE49-F238E27FC236}">
                  <a16:creationId xmlns:a16="http://schemas.microsoft.com/office/drawing/2014/main" id="{0DAF29DD-79CF-404C-B43D-B39738FAFE0C}"/>
                </a:ext>
              </a:extLst>
            </p:cNvPr>
            <p:cNvSpPr/>
            <p:nvPr/>
          </p:nvSpPr>
          <p:spPr>
            <a:xfrm rot="16200000">
              <a:off x="4673508" y="1895300"/>
              <a:ext cx="220766" cy="8376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2.3.1</a:t>
              </a:r>
              <a:r>
                <a:rPr lang="en-GB" sz="800" dirty="0">
                  <a:solidFill>
                    <a:schemeClr val="bg1"/>
                  </a:solidFill>
                  <a:latin typeface="Arial" panose="020B0604020202020204" pitchFamily="34" charset="0"/>
                  <a:cs typeface="Arial" panose="020B0604020202020204" pitchFamily="34" charset="0"/>
                </a:rPr>
                <a:t> Data storage</a:t>
              </a:r>
            </a:p>
          </p:txBody>
        </p:sp>
        <p:sp>
          <p:nvSpPr>
            <p:cNvPr id="190" name="Rectangle 189">
              <a:extLst>
                <a:ext uri="{FF2B5EF4-FFF2-40B4-BE49-F238E27FC236}">
                  <a16:creationId xmlns:a16="http://schemas.microsoft.com/office/drawing/2014/main" id="{E4F910ED-EB4A-4E50-8EB1-32BD128FBE07}"/>
                </a:ext>
              </a:extLst>
            </p:cNvPr>
            <p:cNvSpPr/>
            <p:nvPr/>
          </p:nvSpPr>
          <p:spPr>
            <a:xfrm rot="16200000">
              <a:off x="4672844" y="2150959"/>
              <a:ext cx="226373" cy="8376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2.3.2</a:t>
              </a:r>
              <a:r>
                <a:rPr lang="en-GB" sz="800" dirty="0">
                  <a:solidFill>
                    <a:schemeClr val="bg1"/>
                  </a:solidFill>
                  <a:latin typeface="Arial" panose="020B0604020202020204" pitchFamily="34" charset="0"/>
                  <a:cs typeface="Arial" panose="020B0604020202020204" pitchFamily="34" charset="0"/>
                </a:rPr>
                <a:t> ETL</a:t>
              </a:r>
            </a:p>
          </p:txBody>
        </p:sp>
        <p:sp>
          <p:nvSpPr>
            <p:cNvPr id="289" name="Rectangle 288">
              <a:extLst>
                <a:ext uri="{FF2B5EF4-FFF2-40B4-BE49-F238E27FC236}">
                  <a16:creationId xmlns:a16="http://schemas.microsoft.com/office/drawing/2014/main" id="{427E55DE-A785-4077-886E-297355250242}"/>
                </a:ext>
              </a:extLst>
            </p:cNvPr>
            <p:cNvSpPr/>
            <p:nvPr/>
          </p:nvSpPr>
          <p:spPr>
            <a:xfrm rot="16200000">
              <a:off x="6807057" y="1542280"/>
              <a:ext cx="216000" cy="103041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2.5</a:t>
              </a:r>
              <a:r>
                <a:rPr lang="en-GB" sz="800" dirty="0">
                  <a:solidFill>
                    <a:schemeClr val="tx1">
                      <a:lumMod val="85000"/>
                      <a:lumOff val="15000"/>
                    </a:schemeClr>
                  </a:solidFill>
                  <a:latin typeface="Arial" panose="020B0604020202020204" pitchFamily="34" charset="0"/>
                  <a:cs typeface="Arial" panose="020B0604020202020204" pitchFamily="34" charset="0"/>
                </a:rPr>
                <a:t> </a:t>
              </a:r>
              <a:r>
                <a:rPr lang="en-US" sz="800" dirty="0">
                  <a:solidFill>
                    <a:schemeClr val="tx1">
                      <a:lumMod val="85000"/>
                      <a:lumOff val="15000"/>
                    </a:schemeClr>
                  </a:solidFill>
                  <a:latin typeface="Arial" panose="020B0604020202020204" pitchFamily="34" charset="0"/>
                  <a:cs typeface="Arial" panose="020B0604020202020204" pitchFamily="34" charset="0"/>
                </a:rPr>
                <a:t>Cyber Security and Digital Identity</a:t>
              </a:r>
            </a:p>
          </p:txBody>
        </p:sp>
        <p:sp>
          <p:nvSpPr>
            <p:cNvPr id="373" name="Rectangle 372">
              <a:extLst>
                <a:ext uri="{FF2B5EF4-FFF2-40B4-BE49-F238E27FC236}">
                  <a16:creationId xmlns:a16="http://schemas.microsoft.com/office/drawing/2014/main" id="{9F66EDCF-985E-4DD9-A94E-23E73FA71712}"/>
                </a:ext>
              </a:extLst>
            </p:cNvPr>
            <p:cNvSpPr/>
            <p:nvPr/>
          </p:nvSpPr>
          <p:spPr>
            <a:xfrm rot="16200000">
              <a:off x="6815159" y="1783049"/>
              <a:ext cx="216000" cy="10304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2.5.1</a:t>
              </a:r>
              <a:r>
                <a:rPr lang="en-GB" sz="800" dirty="0">
                  <a:solidFill>
                    <a:schemeClr val="bg1"/>
                  </a:solidFill>
                  <a:latin typeface="Arial" panose="020B0604020202020204" pitchFamily="34" charset="0"/>
                  <a:cs typeface="Arial" panose="020B0604020202020204" pitchFamily="34" charset="0"/>
                </a:rPr>
                <a:t> Enterprise IT security</a:t>
              </a:r>
            </a:p>
          </p:txBody>
        </p:sp>
        <p:sp>
          <p:nvSpPr>
            <p:cNvPr id="374" name="Rectangle 373">
              <a:extLst>
                <a:ext uri="{FF2B5EF4-FFF2-40B4-BE49-F238E27FC236}">
                  <a16:creationId xmlns:a16="http://schemas.microsoft.com/office/drawing/2014/main" id="{679EC1A7-6A37-41E4-B6CA-C7ABB28460DF}"/>
                </a:ext>
              </a:extLst>
            </p:cNvPr>
            <p:cNvSpPr/>
            <p:nvPr/>
          </p:nvSpPr>
          <p:spPr>
            <a:xfrm rot="16200000">
              <a:off x="6809434" y="2032792"/>
              <a:ext cx="202984" cy="10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2.5.2</a:t>
              </a:r>
              <a:r>
                <a:rPr lang="en-GB" sz="800" dirty="0">
                  <a:solidFill>
                    <a:schemeClr val="bg1"/>
                  </a:solidFill>
                  <a:latin typeface="Arial" panose="020B0604020202020204" pitchFamily="34" charset="0"/>
                  <a:cs typeface="Arial" panose="020B0604020202020204" pitchFamily="34" charset="0"/>
                </a:rPr>
                <a:t> Cyber </a:t>
              </a:r>
              <a:r>
                <a:rPr lang="en-GB" sz="800" dirty="0" err="1">
                  <a:solidFill>
                    <a:schemeClr val="bg1"/>
                  </a:solidFill>
                  <a:latin typeface="Arial" panose="020B0604020202020204" pitchFamily="34" charset="0"/>
                  <a:cs typeface="Arial" panose="020B0604020202020204" pitchFamily="34" charset="0"/>
                </a:rPr>
                <a:t>defense</a:t>
              </a:r>
              <a:endParaRPr lang="en-GB" sz="800" dirty="0">
                <a:solidFill>
                  <a:schemeClr val="bg1"/>
                </a:solidFill>
                <a:latin typeface="Arial" panose="020B0604020202020204" pitchFamily="34" charset="0"/>
                <a:cs typeface="Arial" panose="020B0604020202020204" pitchFamily="34" charset="0"/>
              </a:endParaRPr>
            </a:p>
          </p:txBody>
        </p:sp>
        <p:sp>
          <p:nvSpPr>
            <p:cNvPr id="375" name="Rectangle 374">
              <a:extLst>
                <a:ext uri="{FF2B5EF4-FFF2-40B4-BE49-F238E27FC236}">
                  <a16:creationId xmlns:a16="http://schemas.microsoft.com/office/drawing/2014/main" id="{AE315F07-8111-4A01-A07D-508A77CF9EC6}"/>
                </a:ext>
              </a:extLst>
            </p:cNvPr>
            <p:cNvSpPr/>
            <p:nvPr/>
          </p:nvSpPr>
          <p:spPr>
            <a:xfrm rot="16200000">
              <a:off x="6802924" y="2276056"/>
              <a:ext cx="216000" cy="10288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2.5.3</a:t>
              </a:r>
              <a:r>
                <a:rPr lang="en-GB" sz="800" dirty="0">
                  <a:solidFill>
                    <a:schemeClr val="bg1"/>
                  </a:solidFill>
                  <a:latin typeface="Arial" panose="020B0604020202020204" pitchFamily="34" charset="0"/>
                  <a:cs typeface="Arial" panose="020B0604020202020204" pitchFamily="34" charset="0"/>
                </a:rPr>
                <a:t> IAM and data security</a:t>
              </a:r>
            </a:p>
          </p:txBody>
        </p:sp>
        <p:sp>
          <p:nvSpPr>
            <p:cNvPr id="207" name="Rectangle 206">
              <a:extLst>
                <a:ext uri="{FF2B5EF4-FFF2-40B4-BE49-F238E27FC236}">
                  <a16:creationId xmlns:a16="http://schemas.microsoft.com/office/drawing/2014/main" id="{88C0F12C-8147-4A41-A6DA-443FA0C7836D}"/>
                </a:ext>
              </a:extLst>
            </p:cNvPr>
            <p:cNvSpPr/>
            <p:nvPr/>
          </p:nvSpPr>
          <p:spPr>
            <a:xfrm rot="16200000">
              <a:off x="5714116" y="1543088"/>
              <a:ext cx="216000" cy="10304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2.4</a:t>
              </a:r>
              <a:r>
                <a:rPr lang="en-GB" sz="800" dirty="0">
                  <a:solidFill>
                    <a:schemeClr val="tx1">
                      <a:lumMod val="85000"/>
                      <a:lumOff val="15000"/>
                    </a:schemeClr>
                  </a:solidFill>
                  <a:latin typeface="Arial" panose="020B0604020202020204" pitchFamily="34" charset="0"/>
                  <a:cs typeface="Arial" panose="020B0604020202020204" pitchFamily="34" charset="0"/>
                </a:rPr>
                <a:t> Operational Innovation</a:t>
              </a:r>
            </a:p>
          </p:txBody>
        </p:sp>
        <p:sp>
          <p:nvSpPr>
            <p:cNvPr id="208" name="Rectangle 207">
              <a:extLst>
                <a:ext uri="{FF2B5EF4-FFF2-40B4-BE49-F238E27FC236}">
                  <a16:creationId xmlns:a16="http://schemas.microsoft.com/office/drawing/2014/main" id="{EE1ADEC4-AE17-475E-8EEC-84B3A17D07FF}"/>
                </a:ext>
              </a:extLst>
            </p:cNvPr>
            <p:cNvSpPr/>
            <p:nvPr/>
          </p:nvSpPr>
          <p:spPr>
            <a:xfrm rot="16200000">
              <a:off x="5724318" y="1787735"/>
              <a:ext cx="215999" cy="10179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2.4.1</a:t>
              </a:r>
              <a:r>
                <a:rPr lang="en-GB" sz="800" dirty="0">
                  <a:solidFill>
                    <a:schemeClr val="bg1"/>
                  </a:solidFill>
                  <a:latin typeface="Arial" panose="020B0604020202020204" pitchFamily="34" charset="0"/>
                  <a:cs typeface="Arial" panose="020B0604020202020204" pitchFamily="34" charset="0"/>
                </a:rPr>
                <a:t> Process redesign</a:t>
              </a:r>
            </a:p>
          </p:txBody>
        </p:sp>
        <p:sp>
          <p:nvSpPr>
            <p:cNvPr id="401" name="Rectangle 400">
              <a:extLst>
                <a:ext uri="{FF2B5EF4-FFF2-40B4-BE49-F238E27FC236}">
                  <a16:creationId xmlns:a16="http://schemas.microsoft.com/office/drawing/2014/main" id="{EDB8AC3A-896C-45F5-A469-F34079BE0086}"/>
                </a:ext>
              </a:extLst>
            </p:cNvPr>
            <p:cNvSpPr/>
            <p:nvPr/>
          </p:nvSpPr>
          <p:spPr>
            <a:xfrm rot="16200000">
              <a:off x="5634949" y="2113717"/>
              <a:ext cx="367893" cy="1017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2.4.2</a:t>
              </a:r>
              <a:r>
                <a:rPr lang="en-GB" sz="800" dirty="0">
                  <a:solidFill>
                    <a:schemeClr val="bg1"/>
                  </a:solidFill>
                  <a:latin typeface="Arial" panose="020B0604020202020204" pitchFamily="34" charset="0"/>
                  <a:cs typeface="Arial" panose="020B0604020202020204" pitchFamily="34" charset="0"/>
                </a:rPr>
                <a:t> Software engineering/ </a:t>
              </a:r>
              <a:r>
                <a:rPr lang="en-GB" sz="800" dirty="0" err="1">
                  <a:solidFill>
                    <a:schemeClr val="bg1"/>
                  </a:solidFill>
                  <a:latin typeface="Arial" panose="020B0604020202020204" pitchFamily="34" charset="0"/>
                  <a:cs typeface="Arial" panose="020B0604020202020204" pitchFamily="34" charset="0"/>
                </a:rPr>
                <a:t>DevOpps</a:t>
              </a:r>
              <a:endParaRPr lang="en-GB" sz="800" dirty="0">
                <a:solidFill>
                  <a:schemeClr val="bg1"/>
                </a:solidFill>
                <a:latin typeface="Arial" panose="020B0604020202020204" pitchFamily="34" charset="0"/>
                <a:cs typeface="Arial" panose="020B0604020202020204" pitchFamily="34" charset="0"/>
              </a:endParaRPr>
            </a:p>
          </p:txBody>
        </p:sp>
        <p:sp>
          <p:nvSpPr>
            <p:cNvPr id="197" name="Rectangle 196">
              <a:extLst>
                <a:ext uri="{FF2B5EF4-FFF2-40B4-BE49-F238E27FC236}">
                  <a16:creationId xmlns:a16="http://schemas.microsoft.com/office/drawing/2014/main" id="{2A41FDF4-3CCD-499C-A8AB-F796B4AC2EEF}"/>
                </a:ext>
              </a:extLst>
            </p:cNvPr>
            <p:cNvSpPr/>
            <p:nvPr/>
          </p:nvSpPr>
          <p:spPr>
            <a:xfrm rot="16200000">
              <a:off x="2088411" y="1656553"/>
              <a:ext cx="219784" cy="81652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2.1</a:t>
              </a:r>
              <a:r>
                <a:rPr lang="en-GB" sz="800" dirty="0">
                  <a:solidFill>
                    <a:schemeClr val="tx1">
                      <a:lumMod val="85000"/>
                      <a:lumOff val="15000"/>
                    </a:schemeClr>
                  </a:solidFill>
                  <a:latin typeface="Arial" panose="020B0604020202020204" pitchFamily="34" charset="0"/>
                  <a:cs typeface="Arial" panose="020B0604020202020204" pitchFamily="34" charset="0"/>
                </a:rPr>
                <a:t> Cloud Management</a:t>
              </a:r>
            </a:p>
          </p:txBody>
        </p:sp>
        <p:sp>
          <p:nvSpPr>
            <p:cNvPr id="205" name="Rectangle 204">
              <a:extLst>
                <a:ext uri="{FF2B5EF4-FFF2-40B4-BE49-F238E27FC236}">
                  <a16:creationId xmlns:a16="http://schemas.microsoft.com/office/drawing/2014/main" id="{4CBC07C6-73D3-48C0-A42B-FB152ABDF760}"/>
                </a:ext>
              </a:extLst>
            </p:cNvPr>
            <p:cNvSpPr/>
            <p:nvPr/>
          </p:nvSpPr>
          <p:spPr>
            <a:xfrm rot="16200000">
              <a:off x="2090301" y="1888439"/>
              <a:ext cx="216000" cy="8165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2.1.1</a:t>
              </a:r>
              <a:r>
                <a:rPr lang="en-GB" sz="800" dirty="0">
                  <a:solidFill>
                    <a:schemeClr val="bg1"/>
                  </a:solidFill>
                  <a:latin typeface="Arial" panose="020B0604020202020204" pitchFamily="34" charset="0"/>
                  <a:cs typeface="Arial" panose="020B0604020202020204" pitchFamily="34" charset="0"/>
                </a:rPr>
                <a:t> Cloud competence</a:t>
              </a:r>
            </a:p>
          </p:txBody>
        </p:sp>
        <p:sp>
          <p:nvSpPr>
            <p:cNvPr id="206" name="Rectangle 205">
              <a:extLst>
                <a:ext uri="{FF2B5EF4-FFF2-40B4-BE49-F238E27FC236}">
                  <a16:creationId xmlns:a16="http://schemas.microsoft.com/office/drawing/2014/main" id="{5A7FE774-1693-43AE-994D-C80155796B8E}"/>
                </a:ext>
              </a:extLst>
            </p:cNvPr>
            <p:cNvSpPr/>
            <p:nvPr/>
          </p:nvSpPr>
          <p:spPr>
            <a:xfrm rot="16200000">
              <a:off x="2090302" y="2132421"/>
              <a:ext cx="216000" cy="8165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2.1.2</a:t>
              </a:r>
              <a:r>
                <a:rPr lang="en-GB" sz="800" dirty="0">
                  <a:solidFill>
                    <a:schemeClr val="bg1"/>
                  </a:solidFill>
                  <a:latin typeface="Arial" panose="020B0604020202020204" pitchFamily="34" charset="0"/>
                  <a:cs typeface="Arial" panose="020B0604020202020204" pitchFamily="34" charset="0"/>
                </a:rPr>
                <a:t> Cloud migration</a:t>
              </a:r>
            </a:p>
          </p:txBody>
        </p:sp>
        <p:sp>
          <p:nvSpPr>
            <p:cNvPr id="402" name="Rectangle 401">
              <a:extLst>
                <a:ext uri="{FF2B5EF4-FFF2-40B4-BE49-F238E27FC236}">
                  <a16:creationId xmlns:a16="http://schemas.microsoft.com/office/drawing/2014/main" id="{578FE585-AF5E-45A6-857E-A208FFE9C997}"/>
                </a:ext>
              </a:extLst>
            </p:cNvPr>
            <p:cNvSpPr/>
            <p:nvPr/>
          </p:nvSpPr>
          <p:spPr>
            <a:xfrm rot="16200000">
              <a:off x="2091019" y="2376730"/>
              <a:ext cx="216000" cy="8150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2.1.3</a:t>
              </a:r>
              <a:r>
                <a:rPr lang="en-GB" sz="800" dirty="0">
                  <a:solidFill>
                    <a:schemeClr val="bg1"/>
                  </a:solidFill>
                  <a:latin typeface="Arial" panose="020B0604020202020204" pitchFamily="34" charset="0"/>
                  <a:cs typeface="Arial" panose="020B0604020202020204" pitchFamily="34" charset="0"/>
                </a:rPr>
                <a:t> Cloud architecture</a:t>
              </a:r>
            </a:p>
          </p:txBody>
        </p:sp>
        <p:sp>
          <p:nvSpPr>
            <p:cNvPr id="376" name="Rectangle 375">
              <a:extLst>
                <a:ext uri="{FF2B5EF4-FFF2-40B4-BE49-F238E27FC236}">
                  <a16:creationId xmlns:a16="http://schemas.microsoft.com/office/drawing/2014/main" id="{0D0AE130-2C8C-4CDD-AC8E-B02A4EC8FCD2}"/>
                </a:ext>
              </a:extLst>
            </p:cNvPr>
            <p:cNvSpPr/>
            <p:nvPr/>
          </p:nvSpPr>
          <p:spPr>
            <a:xfrm rot="16200000">
              <a:off x="8122587" y="1272515"/>
              <a:ext cx="235790" cy="149538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2.6</a:t>
              </a:r>
              <a:r>
                <a:rPr lang="en-GB" sz="800" dirty="0">
                  <a:solidFill>
                    <a:schemeClr val="tx1">
                      <a:lumMod val="85000"/>
                      <a:lumOff val="15000"/>
                    </a:schemeClr>
                  </a:solidFill>
                  <a:latin typeface="Arial" panose="020B0604020202020204" pitchFamily="34" charset="0"/>
                  <a:cs typeface="Arial" panose="020B0604020202020204" pitchFamily="34" charset="0"/>
                </a:rPr>
                <a:t> Specialized </a:t>
              </a:r>
              <a:br>
                <a:rPr lang="en-GB" sz="800" dirty="0">
                  <a:solidFill>
                    <a:schemeClr val="tx1">
                      <a:lumMod val="85000"/>
                      <a:lumOff val="15000"/>
                    </a:schemeClr>
                  </a:solidFill>
                  <a:latin typeface="Arial" panose="020B0604020202020204" pitchFamily="34" charset="0"/>
                  <a:cs typeface="Arial" panose="020B0604020202020204" pitchFamily="34" charset="0"/>
                </a:rPr>
              </a:br>
              <a:r>
                <a:rPr lang="en-GB" sz="800" dirty="0">
                  <a:solidFill>
                    <a:schemeClr val="tx1">
                      <a:lumMod val="85000"/>
                      <a:lumOff val="15000"/>
                    </a:schemeClr>
                  </a:solidFill>
                  <a:latin typeface="Arial" panose="020B0604020202020204" pitchFamily="34" charset="0"/>
                  <a:cs typeface="Arial" panose="020B0604020202020204" pitchFamily="34" charset="0"/>
                </a:rPr>
                <a:t>Research IT Services</a:t>
              </a:r>
            </a:p>
          </p:txBody>
        </p:sp>
        <p:sp>
          <p:nvSpPr>
            <p:cNvPr id="377" name="Rectangle 376">
              <a:extLst>
                <a:ext uri="{FF2B5EF4-FFF2-40B4-BE49-F238E27FC236}">
                  <a16:creationId xmlns:a16="http://schemas.microsoft.com/office/drawing/2014/main" id="{9656263C-8C57-40B9-A257-8C65FC09089A}"/>
                </a:ext>
              </a:extLst>
            </p:cNvPr>
            <p:cNvSpPr/>
            <p:nvPr/>
          </p:nvSpPr>
          <p:spPr>
            <a:xfrm rot="16200000">
              <a:off x="8128709" y="1565027"/>
              <a:ext cx="235789" cy="14831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2.6.1 Software engineering review and support</a:t>
              </a:r>
              <a:endParaRPr lang="en-GB" sz="800" dirty="0">
                <a:solidFill>
                  <a:schemeClr val="bg1"/>
                </a:solidFill>
                <a:latin typeface="Arial" panose="020B0604020202020204" pitchFamily="34" charset="0"/>
                <a:cs typeface="Arial" panose="020B0604020202020204" pitchFamily="34" charset="0"/>
              </a:endParaRPr>
            </a:p>
          </p:txBody>
        </p:sp>
        <p:sp>
          <p:nvSpPr>
            <p:cNvPr id="400" name="Rectangle 399">
              <a:extLst>
                <a:ext uri="{FF2B5EF4-FFF2-40B4-BE49-F238E27FC236}">
                  <a16:creationId xmlns:a16="http://schemas.microsoft.com/office/drawing/2014/main" id="{4DB83556-70EE-46D6-8B32-7265475378A0}"/>
                </a:ext>
              </a:extLst>
            </p:cNvPr>
            <p:cNvSpPr/>
            <p:nvPr/>
          </p:nvSpPr>
          <p:spPr>
            <a:xfrm rot="16200000">
              <a:off x="8140198" y="1834977"/>
              <a:ext cx="227120" cy="14688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2.6.2 Provisioning IaaS for research</a:t>
              </a:r>
              <a:endParaRPr lang="en-GB" sz="800" dirty="0">
                <a:solidFill>
                  <a:schemeClr val="bg1"/>
                </a:solidFill>
                <a:latin typeface="Arial" panose="020B0604020202020204" pitchFamily="34" charset="0"/>
                <a:cs typeface="Arial" panose="020B0604020202020204" pitchFamily="34" charset="0"/>
              </a:endParaRPr>
            </a:p>
          </p:txBody>
        </p:sp>
        <p:sp>
          <p:nvSpPr>
            <p:cNvPr id="403" name="Rectangle 402">
              <a:extLst>
                <a:ext uri="{FF2B5EF4-FFF2-40B4-BE49-F238E27FC236}">
                  <a16:creationId xmlns:a16="http://schemas.microsoft.com/office/drawing/2014/main" id="{83E03785-CFA8-40D8-82C3-E8D90FE0C086}"/>
                </a:ext>
              </a:extLst>
            </p:cNvPr>
            <p:cNvSpPr/>
            <p:nvPr/>
          </p:nvSpPr>
          <p:spPr>
            <a:xfrm rot="16200000">
              <a:off x="8132673" y="2091622"/>
              <a:ext cx="242168" cy="14688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2.6.3 Research applications architecture</a:t>
              </a:r>
              <a:endParaRPr lang="en-GB" sz="800" dirty="0">
                <a:solidFill>
                  <a:schemeClr val="bg1"/>
                </a:solidFill>
                <a:latin typeface="Arial" panose="020B0604020202020204" pitchFamily="34" charset="0"/>
                <a:cs typeface="Arial" panose="020B0604020202020204" pitchFamily="34" charset="0"/>
              </a:endParaRPr>
            </a:p>
          </p:txBody>
        </p:sp>
        <p:sp>
          <p:nvSpPr>
            <p:cNvPr id="270" name="Rectangle 269">
              <a:extLst>
                <a:ext uri="{FF2B5EF4-FFF2-40B4-BE49-F238E27FC236}">
                  <a16:creationId xmlns:a16="http://schemas.microsoft.com/office/drawing/2014/main" id="{D500FA3E-6AF0-4FA4-86E6-5EFE745C9A77}"/>
                </a:ext>
              </a:extLst>
            </p:cNvPr>
            <p:cNvSpPr/>
            <p:nvPr/>
          </p:nvSpPr>
          <p:spPr>
            <a:xfrm rot="16200000">
              <a:off x="3373987" y="1247458"/>
              <a:ext cx="216000" cy="162992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2.2</a:t>
              </a:r>
              <a:r>
                <a:rPr lang="en-GB" sz="800" dirty="0">
                  <a:solidFill>
                    <a:schemeClr val="tx1">
                      <a:lumMod val="85000"/>
                      <a:lumOff val="15000"/>
                    </a:schemeClr>
                  </a:solidFill>
                  <a:latin typeface="Arial" panose="020B0604020202020204" pitchFamily="34" charset="0"/>
                  <a:cs typeface="Arial" panose="020B0604020202020204" pitchFamily="34" charset="0"/>
                </a:rPr>
                <a:t> On-Premise Infrastructure Provisioning and Support</a:t>
              </a:r>
            </a:p>
          </p:txBody>
        </p:sp>
        <p:sp>
          <p:nvSpPr>
            <p:cNvPr id="336" name="Rectangle 335">
              <a:extLst>
                <a:ext uri="{FF2B5EF4-FFF2-40B4-BE49-F238E27FC236}">
                  <a16:creationId xmlns:a16="http://schemas.microsoft.com/office/drawing/2014/main" id="{050693E8-73C9-47D8-9D4A-F961C6E0BC91}"/>
                </a:ext>
              </a:extLst>
            </p:cNvPr>
            <p:cNvSpPr/>
            <p:nvPr/>
          </p:nvSpPr>
          <p:spPr>
            <a:xfrm rot="16200000">
              <a:off x="3314149" y="1541577"/>
              <a:ext cx="335674" cy="16299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2.2.1</a:t>
              </a:r>
              <a:r>
                <a:rPr lang="en-GB" sz="800" dirty="0">
                  <a:solidFill>
                    <a:schemeClr val="bg1"/>
                  </a:solidFill>
                  <a:latin typeface="Arial" panose="020B0604020202020204" pitchFamily="34" charset="0"/>
                  <a:cs typeface="Arial" panose="020B0604020202020204" pitchFamily="34" charset="0"/>
                </a:rPr>
                <a:t> Support and provisioning for network, applications, storage, and compute</a:t>
              </a:r>
            </a:p>
          </p:txBody>
        </p:sp>
        <p:sp>
          <p:nvSpPr>
            <p:cNvPr id="408" name="Rectangle 407">
              <a:extLst>
                <a:ext uri="{FF2B5EF4-FFF2-40B4-BE49-F238E27FC236}">
                  <a16:creationId xmlns:a16="http://schemas.microsoft.com/office/drawing/2014/main" id="{CDA062F9-12F2-47A5-90E8-E63CD254DCAB}"/>
                </a:ext>
              </a:extLst>
            </p:cNvPr>
            <p:cNvSpPr/>
            <p:nvPr/>
          </p:nvSpPr>
          <p:spPr>
            <a:xfrm rot="16200000">
              <a:off x="3373986" y="1855565"/>
              <a:ext cx="216000" cy="16299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2.2.2</a:t>
              </a:r>
              <a:r>
                <a:rPr lang="en-GB" sz="800" dirty="0">
                  <a:solidFill>
                    <a:schemeClr val="bg1"/>
                  </a:solidFill>
                  <a:latin typeface="Arial" panose="020B0604020202020204" pitchFamily="34" charset="0"/>
                  <a:cs typeface="Arial" panose="020B0604020202020204" pitchFamily="34" charset="0"/>
                </a:rPr>
                <a:t> Support and provisioning for IT equipment</a:t>
              </a:r>
            </a:p>
          </p:txBody>
        </p:sp>
        <p:sp>
          <p:nvSpPr>
            <p:cNvPr id="409" name="Rectangle 408">
              <a:extLst>
                <a:ext uri="{FF2B5EF4-FFF2-40B4-BE49-F238E27FC236}">
                  <a16:creationId xmlns:a16="http://schemas.microsoft.com/office/drawing/2014/main" id="{30F4FB3C-0CD3-41E1-B2EF-5033A1E6FFC5}"/>
                </a:ext>
              </a:extLst>
            </p:cNvPr>
            <p:cNvSpPr/>
            <p:nvPr/>
          </p:nvSpPr>
          <p:spPr>
            <a:xfrm rot="16200000">
              <a:off x="9545723" y="1480732"/>
              <a:ext cx="244433" cy="117150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2.7</a:t>
              </a:r>
              <a:r>
                <a:rPr lang="en-GB" sz="800" dirty="0">
                  <a:solidFill>
                    <a:schemeClr val="tx1">
                      <a:lumMod val="85000"/>
                      <a:lumOff val="15000"/>
                    </a:schemeClr>
                  </a:solidFill>
                  <a:latin typeface="Arial" panose="020B0604020202020204" pitchFamily="34" charset="0"/>
                  <a:cs typeface="Arial" panose="020B0604020202020204" pitchFamily="34" charset="0"/>
                </a:rPr>
                <a:t> Enterprise Applications Support</a:t>
              </a:r>
            </a:p>
          </p:txBody>
        </p:sp>
        <p:sp>
          <p:nvSpPr>
            <p:cNvPr id="410" name="Rectangle 409">
              <a:extLst>
                <a:ext uri="{FF2B5EF4-FFF2-40B4-BE49-F238E27FC236}">
                  <a16:creationId xmlns:a16="http://schemas.microsoft.com/office/drawing/2014/main" id="{4F25C591-C503-4832-A3FE-80E610F849FA}"/>
                </a:ext>
              </a:extLst>
            </p:cNvPr>
            <p:cNvSpPr/>
            <p:nvPr/>
          </p:nvSpPr>
          <p:spPr>
            <a:xfrm rot="16200000">
              <a:off x="9524242" y="1778178"/>
              <a:ext cx="287394" cy="1171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2.7.1a  Enterprise Resource Planning</a:t>
              </a:r>
              <a:endParaRPr lang="en-GB" sz="800" dirty="0">
                <a:solidFill>
                  <a:schemeClr val="bg1"/>
                </a:solidFill>
                <a:latin typeface="Arial" panose="020B0604020202020204" pitchFamily="34" charset="0"/>
                <a:cs typeface="Arial" panose="020B0604020202020204" pitchFamily="34" charset="0"/>
              </a:endParaRPr>
            </a:p>
          </p:txBody>
        </p:sp>
        <p:sp>
          <p:nvSpPr>
            <p:cNvPr id="413" name="Rectangle 412">
              <a:extLst>
                <a:ext uri="{FF2B5EF4-FFF2-40B4-BE49-F238E27FC236}">
                  <a16:creationId xmlns:a16="http://schemas.microsoft.com/office/drawing/2014/main" id="{260B3A80-D7E4-4722-90BC-AF92882136C4}"/>
                </a:ext>
              </a:extLst>
            </p:cNvPr>
            <p:cNvSpPr/>
            <p:nvPr/>
          </p:nvSpPr>
          <p:spPr>
            <a:xfrm rot="16200000">
              <a:off x="10854844" y="1389418"/>
              <a:ext cx="216000" cy="134600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2.8</a:t>
              </a:r>
              <a:r>
                <a:rPr lang="en-GB" sz="800" dirty="0">
                  <a:solidFill>
                    <a:schemeClr val="tx1">
                      <a:lumMod val="85000"/>
                      <a:lumOff val="15000"/>
                    </a:schemeClr>
                  </a:solidFill>
                  <a:latin typeface="Arial" panose="020B0604020202020204" pitchFamily="34" charset="0"/>
                  <a:cs typeface="Arial" panose="020B0604020202020204" pitchFamily="34" charset="0"/>
                </a:rPr>
                <a:t> IT Governance</a:t>
              </a:r>
            </a:p>
          </p:txBody>
        </p:sp>
        <p:sp>
          <p:nvSpPr>
            <p:cNvPr id="414" name="Rectangle 413">
              <a:extLst>
                <a:ext uri="{FF2B5EF4-FFF2-40B4-BE49-F238E27FC236}">
                  <a16:creationId xmlns:a16="http://schemas.microsoft.com/office/drawing/2014/main" id="{059F2025-F602-4F3B-B6FB-7A9F18E300A9}"/>
                </a:ext>
              </a:extLst>
            </p:cNvPr>
            <p:cNvSpPr/>
            <p:nvPr/>
          </p:nvSpPr>
          <p:spPr>
            <a:xfrm rot="16200000">
              <a:off x="10860100" y="2139953"/>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2.8.3 Software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415" name="Rectangle 414">
              <a:extLst>
                <a:ext uri="{FF2B5EF4-FFF2-40B4-BE49-F238E27FC236}">
                  <a16:creationId xmlns:a16="http://schemas.microsoft.com/office/drawing/2014/main" id="{D0FF700C-E9FE-4929-85D9-2F1A2C829ABA}"/>
                </a:ext>
              </a:extLst>
            </p:cNvPr>
            <p:cNvSpPr/>
            <p:nvPr/>
          </p:nvSpPr>
          <p:spPr>
            <a:xfrm rot="16200000">
              <a:off x="10867438" y="1884713"/>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2.8.2 Hardware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167" name="Rectangle 166">
              <a:extLst>
                <a:ext uri="{FF2B5EF4-FFF2-40B4-BE49-F238E27FC236}">
                  <a16:creationId xmlns:a16="http://schemas.microsoft.com/office/drawing/2014/main" id="{8582A9E1-A8A8-422B-92CA-457231A814CD}"/>
                </a:ext>
              </a:extLst>
            </p:cNvPr>
            <p:cNvSpPr/>
            <p:nvPr/>
          </p:nvSpPr>
          <p:spPr>
            <a:xfrm rot="16200000">
              <a:off x="10854844" y="1638722"/>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2.8.1 EA design and implementation</a:t>
              </a:r>
              <a:endParaRPr lang="en-GB" sz="800" dirty="0">
                <a:solidFill>
                  <a:schemeClr val="bg1"/>
                </a:solidFill>
                <a:latin typeface="Arial" panose="020B0604020202020204" pitchFamily="34" charset="0"/>
                <a:cs typeface="Arial" panose="020B0604020202020204" pitchFamily="34" charset="0"/>
              </a:endParaRPr>
            </a:p>
          </p:txBody>
        </p:sp>
        <p:sp>
          <p:nvSpPr>
            <p:cNvPr id="127" name="Rectangle 126">
              <a:extLst>
                <a:ext uri="{FF2B5EF4-FFF2-40B4-BE49-F238E27FC236}">
                  <a16:creationId xmlns:a16="http://schemas.microsoft.com/office/drawing/2014/main" id="{4F25C591-C503-4832-A3FE-80E610F849FA}"/>
                </a:ext>
              </a:extLst>
            </p:cNvPr>
            <p:cNvSpPr/>
            <p:nvPr/>
          </p:nvSpPr>
          <p:spPr>
            <a:xfrm rot="16200000">
              <a:off x="9524242" y="2090598"/>
              <a:ext cx="287394" cy="1171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2.7.1b  Performance Management</a:t>
              </a:r>
              <a:endParaRPr lang="en-GB" sz="800" dirty="0">
                <a:solidFill>
                  <a:schemeClr val="bg1"/>
                </a:solidFill>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123DDFF6-EFD2-AA42-A36C-B2CDF2E73240}"/>
              </a:ext>
            </a:extLst>
          </p:cNvPr>
          <p:cNvGrpSpPr/>
          <p:nvPr/>
        </p:nvGrpSpPr>
        <p:grpSpPr>
          <a:xfrm>
            <a:off x="380996" y="5073620"/>
            <a:ext cx="11410713" cy="668551"/>
            <a:chOff x="380996" y="4816442"/>
            <a:chExt cx="11410713" cy="668551"/>
          </a:xfrm>
        </p:grpSpPr>
        <p:sp>
          <p:nvSpPr>
            <p:cNvPr id="35" name="Rectangle 34">
              <a:extLst>
                <a:ext uri="{FF2B5EF4-FFF2-40B4-BE49-F238E27FC236}">
                  <a16:creationId xmlns:a16="http://schemas.microsoft.com/office/drawing/2014/main" id="{5671C5D8-4305-4428-877D-234A2BDF4951}"/>
                </a:ext>
              </a:extLst>
            </p:cNvPr>
            <p:cNvSpPr/>
            <p:nvPr/>
          </p:nvSpPr>
          <p:spPr>
            <a:xfrm>
              <a:off x="380996" y="4816442"/>
              <a:ext cx="11410713" cy="668551"/>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5. Fundraising,</a:t>
              </a:r>
            </a:p>
            <a:p>
              <a:r>
                <a:rPr lang="en-US" sz="1000" b="1" dirty="0">
                  <a:solidFill>
                    <a:schemeClr val="tx1"/>
                  </a:solidFill>
                  <a:latin typeface="Arial" panose="020B0604020202020204" pitchFamily="34" charset="0"/>
                  <a:cs typeface="Arial" panose="020B0604020202020204" pitchFamily="34" charset="0"/>
                </a:rPr>
                <a:t>Communications</a:t>
              </a:r>
            </a:p>
            <a:p>
              <a:r>
                <a:rPr lang="en-US" sz="1000" b="1" dirty="0">
                  <a:solidFill>
                    <a:schemeClr val="tx1"/>
                  </a:solidFill>
                  <a:latin typeface="Arial" panose="020B0604020202020204" pitchFamily="34" charset="0"/>
                  <a:cs typeface="Arial" panose="020B0604020202020204" pitchFamily="34" charset="0"/>
                </a:rPr>
                <a:t>and Partnerships</a:t>
              </a:r>
            </a:p>
          </p:txBody>
        </p:sp>
        <p:sp>
          <p:nvSpPr>
            <p:cNvPr id="160" name="Rectangle 159">
              <a:extLst>
                <a:ext uri="{FF2B5EF4-FFF2-40B4-BE49-F238E27FC236}">
                  <a16:creationId xmlns:a16="http://schemas.microsoft.com/office/drawing/2014/main" id="{9428BAB0-81C4-4DBB-BEDE-44B1341D2B76}"/>
                </a:ext>
              </a:extLst>
            </p:cNvPr>
            <p:cNvSpPr/>
            <p:nvPr/>
          </p:nvSpPr>
          <p:spPr>
            <a:xfrm rot="16200000">
              <a:off x="10391064" y="3805039"/>
              <a:ext cx="219764" cy="241645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5.3</a:t>
              </a:r>
              <a:r>
                <a:rPr lang="en-GB" sz="800" dirty="0">
                  <a:solidFill>
                    <a:schemeClr val="tx1">
                      <a:lumMod val="85000"/>
                      <a:lumOff val="15000"/>
                    </a:schemeClr>
                  </a:solidFill>
                  <a:latin typeface="Arial" panose="020B0604020202020204" pitchFamily="34" charset="0"/>
                  <a:cs typeface="Arial" panose="020B0604020202020204" pitchFamily="34" charset="0"/>
                </a:rPr>
                <a:t> Digital Partnerships Development and Management</a:t>
              </a:r>
            </a:p>
          </p:txBody>
        </p:sp>
        <p:sp>
          <p:nvSpPr>
            <p:cNvPr id="378" name="Rectangle 377">
              <a:extLst>
                <a:ext uri="{FF2B5EF4-FFF2-40B4-BE49-F238E27FC236}">
                  <a16:creationId xmlns:a16="http://schemas.microsoft.com/office/drawing/2014/main" id="{3EB33C38-B07E-43B0-A8E9-E88BD31F4780}"/>
                </a:ext>
              </a:extLst>
            </p:cNvPr>
            <p:cNvSpPr/>
            <p:nvPr/>
          </p:nvSpPr>
          <p:spPr>
            <a:xfrm rot="16200000">
              <a:off x="9601374" y="4836608"/>
              <a:ext cx="216000" cy="8333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5.3.1</a:t>
              </a:r>
              <a:r>
                <a:rPr lang="en-GB" sz="800" dirty="0">
                  <a:solidFill>
                    <a:schemeClr val="bg1"/>
                  </a:solidFill>
                  <a:latin typeface="Arial" panose="020B0604020202020204" pitchFamily="34" charset="0"/>
                  <a:cs typeface="Arial" panose="020B0604020202020204" pitchFamily="34" charset="0"/>
                </a:rPr>
                <a:t> Capacity partnerships</a:t>
              </a:r>
            </a:p>
          </p:txBody>
        </p:sp>
        <p:sp>
          <p:nvSpPr>
            <p:cNvPr id="379" name="Rectangle 378">
              <a:extLst>
                <a:ext uri="{FF2B5EF4-FFF2-40B4-BE49-F238E27FC236}">
                  <a16:creationId xmlns:a16="http://schemas.microsoft.com/office/drawing/2014/main" id="{C0DC7519-904B-48D4-B3FB-E168884651D3}"/>
                </a:ext>
              </a:extLst>
            </p:cNvPr>
            <p:cNvSpPr/>
            <p:nvPr/>
          </p:nvSpPr>
          <p:spPr>
            <a:xfrm rot="16200000">
              <a:off x="10463072" y="4831310"/>
              <a:ext cx="216000" cy="8333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5.3.2</a:t>
              </a:r>
              <a:r>
                <a:rPr lang="en-GB" sz="800" dirty="0">
                  <a:solidFill>
                    <a:schemeClr val="bg1"/>
                  </a:solidFill>
                  <a:latin typeface="Arial" panose="020B0604020202020204" pitchFamily="34" charset="0"/>
                  <a:cs typeface="Arial" panose="020B0604020202020204" pitchFamily="34" charset="0"/>
                </a:rPr>
                <a:t> Impact partnerships</a:t>
              </a:r>
            </a:p>
          </p:txBody>
        </p:sp>
        <p:sp>
          <p:nvSpPr>
            <p:cNvPr id="158" name="Rectangle 157">
              <a:extLst>
                <a:ext uri="{FF2B5EF4-FFF2-40B4-BE49-F238E27FC236}">
                  <a16:creationId xmlns:a16="http://schemas.microsoft.com/office/drawing/2014/main" id="{81CF40E4-B17E-40B5-8C0A-5BD5A5A81751}"/>
                </a:ext>
              </a:extLst>
            </p:cNvPr>
            <p:cNvSpPr/>
            <p:nvPr/>
          </p:nvSpPr>
          <p:spPr>
            <a:xfrm rot="16200000">
              <a:off x="6681293" y="2607006"/>
              <a:ext cx="218011" cy="481077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5.2</a:t>
              </a:r>
              <a:r>
                <a:rPr lang="en-GB" sz="800" dirty="0">
                  <a:solidFill>
                    <a:schemeClr val="tx1">
                      <a:lumMod val="85000"/>
                      <a:lumOff val="15000"/>
                    </a:schemeClr>
                  </a:solidFill>
                  <a:latin typeface="Arial" panose="020B0604020202020204" pitchFamily="34" charset="0"/>
                  <a:cs typeface="Arial" panose="020B0604020202020204" pitchFamily="34" charset="0"/>
                </a:rPr>
                <a:t> Digital Communication</a:t>
              </a:r>
            </a:p>
          </p:txBody>
        </p:sp>
        <p:sp>
          <p:nvSpPr>
            <p:cNvPr id="182" name="Rectangle 181">
              <a:extLst>
                <a:ext uri="{FF2B5EF4-FFF2-40B4-BE49-F238E27FC236}">
                  <a16:creationId xmlns:a16="http://schemas.microsoft.com/office/drawing/2014/main" id="{919BE629-C5A2-445A-8D62-A6E0F5F167A8}"/>
                </a:ext>
              </a:extLst>
            </p:cNvPr>
            <p:cNvSpPr/>
            <p:nvPr/>
          </p:nvSpPr>
          <p:spPr>
            <a:xfrm rot="16200000">
              <a:off x="4600337" y="4936313"/>
              <a:ext cx="216000" cy="6445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5.2.1</a:t>
              </a:r>
              <a:r>
                <a:rPr lang="en-GB" sz="800" dirty="0">
                  <a:solidFill>
                    <a:schemeClr val="bg1"/>
                  </a:solidFill>
                  <a:latin typeface="Arial" panose="020B0604020202020204" pitchFamily="34" charset="0"/>
                  <a:cs typeface="Arial" panose="020B0604020202020204" pitchFamily="34" charset="0"/>
                </a:rPr>
                <a:t> Web optimization</a:t>
              </a:r>
            </a:p>
          </p:txBody>
        </p:sp>
        <p:sp>
          <p:nvSpPr>
            <p:cNvPr id="183" name="Rectangle 182">
              <a:extLst>
                <a:ext uri="{FF2B5EF4-FFF2-40B4-BE49-F238E27FC236}">
                  <a16:creationId xmlns:a16="http://schemas.microsoft.com/office/drawing/2014/main" id="{08C8A3EA-45EC-44B5-B271-AF299233588C}"/>
                </a:ext>
              </a:extLst>
            </p:cNvPr>
            <p:cNvSpPr/>
            <p:nvPr/>
          </p:nvSpPr>
          <p:spPr>
            <a:xfrm rot="16200000">
              <a:off x="5310561" y="4892261"/>
              <a:ext cx="334406" cy="8333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5.2.2</a:t>
              </a:r>
              <a:r>
                <a:rPr lang="en-GB" sz="800" dirty="0">
                  <a:solidFill>
                    <a:schemeClr val="bg1"/>
                  </a:solidFill>
                  <a:latin typeface="Arial" panose="020B0604020202020204" pitchFamily="34" charset="0"/>
                  <a:cs typeface="Arial" panose="020B0604020202020204" pitchFamily="34" charset="0"/>
                </a:rPr>
                <a:t> Social Media mgmt. and promotion</a:t>
              </a:r>
            </a:p>
          </p:txBody>
        </p:sp>
        <p:sp>
          <p:nvSpPr>
            <p:cNvPr id="232" name="Rectangle 231">
              <a:extLst>
                <a:ext uri="{FF2B5EF4-FFF2-40B4-BE49-F238E27FC236}">
                  <a16:creationId xmlns:a16="http://schemas.microsoft.com/office/drawing/2014/main" id="{F6495FA6-A686-4524-858D-D7C0DA03AE03}"/>
                </a:ext>
              </a:extLst>
            </p:cNvPr>
            <p:cNvSpPr/>
            <p:nvPr/>
          </p:nvSpPr>
          <p:spPr>
            <a:xfrm rot="16200000">
              <a:off x="6495577" y="4565848"/>
              <a:ext cx="216000" cy="13642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5.2.3</a:t>
              </a:r>
              <a:r>
                <a:rPr lang="en-GB" sz="800" dirty="0">
                  <a:solidFill>
                    <a:schemeClr val="bg1"/>
                  </a:solidFill>
                  <a:latin typeface="Arial" panose="020B0604020202020204" pitchFamily="34" charset="0"/>
                  <a:cs typeface="Arial" panose="020B0604020202020204" pitchFamily="34" charset="0"/>
                </a:rPr>
                <a:t> Research aggregation and promotion</a:t>
              </a:r>
            </a:p>
          </p:txBody>
        </p:sp>
        <p:sp>
          <p:nvSpPr>
            <p:cNvPr id="233" name="Rectangle 232">
              <a:extLst>
                <a:ext uri="{FF2B5EF4-FFF2-40B4-BE49-F238E27FC236}">
                  <a16:creationId xmlns:a16="http://schemas.microsoft.com/office/drawing/2014/main" id="{3822EEFA-F468-4799-81CA-8732B2DE978D}"/>
                </a:ext>
              </a:extLst>
            </p:cNvPr>
            <p:cNvSpPr/>
            <p:nvPr/>
          </p:nvSpPr>
          <p:spPr>
            <a:xfrm rot="16200000">
              <a:off x="7536344" y="4927884"/>
              <a:ext cx="216000" cy="6445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5.2.4</a:t>
              </a:r>
              <a:r>
                <a:rPr lang="en-GB" sz="800" dirty="0">
                  <a:solidFill>
                    <a:schemeClr val="bg1"/>
                  </a:solidFill>
                  <a:latin typeface="Arial" panose="020B0604020202020204" pitchFamily="34" charset="0"/>
                  <a:cs typeface="Arial" panose="020B0604020202020204" pitchFamily="34" charset="0"/>
                </a:rPr>
                <a:t> Media monitoring</a:t>
              </a:r>
            </a:p>
          </p:txBody>
        </p:sp>
        <p:sp>
          <p:nvSpPr>
            <p:cNvPr id="380" name="Rectangle 379">
              <a:extLst>
                <a:ext uri="{FF2B5EF4-FFF2-40B4-BE49-F238E27FC236}">
                  <a16:creationId xmlns:a16="http://schemas.microsoft.com/office/drawing/2014/main" id="{234FAF53-068A-4352-A2FB-1D321E5FF016}"/>
                </a:ext>
              </a:extLst>
            </p:cNvPr>
            <p:cNvSpPr/>
            <p:nvPr/>
          </p:nvSpPr>
          <p:spPr>
            <a:xfrm rot="16200000">
              <a:off x="8485061" y="4647746"/>
              <a:ext cx="216000" cy="1205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5.2.5</a:t>
              </a:r>
              <a:r>
                <a:rPr lang="en-GB" sz="800" dirty="0">
                  <a:solidFill>
                    <a:schemeClr val="bg1"/>
                  </a:solidFill>
                  <a:latin typeface="Arial" panose="020B0604020202020204" pitchFamily="34" charset="0"/>
                  <a:cs typeface="Arial" panose="020B0604020202020204" pitchFamily="34" charset="0"/>
                </a:rPr>
                <a:t> Media aggregation and publication</a:t>
              </a:r>
            </a:p>
          </p:txBody>
        </p:sp>
        <p:sp>
          <p:nvSpPr>
            <p:cNvPr id="157" name="Rectangle 156">
              <a:extLst>
                <a:ext uri="{FF2B5EF4-FFF2-40B4-BE49-F238E27FC236}">
                  <a16:creationId xmlns:a16="http://schemas.microsoft.com/office/drawing/2014/main" id="{C1FBE4D6-6D92-4685-9117-725984B98555}"/>
                </a:ext>
              </a:extLst>
            </p:cNvPr>
            <p:cNvSpPr/>
            <p:nvPr/>
          </p:nvSpPr>
          <p:spPr>
            <a:xfrm rot="16200000">
              <a:off x="2936351" y="3757080"/>
              <a:ext cx="216000" cy="250861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5.1</a:t>
              </a:r>
              <a:r>
                <a:rPr lang="en-GB" sz="800" dirty="0">
                  <a:solidFill>
                    <a:schemeClr val="tx1">
                      <a:lumMod val="85000"/>
                      <a:lumOff val="15000"/>
                    </a:schemeClr>
                  </a:solidFill>
                  <a:latin typeface="Arial" panose="020B0604020202020204" pitchFamily="34" charset="0"/>
                  <a:cs typeface="Arial" panose="020B0604020202020204" pitchFamily="34" charset="0"/>
                </a:rPr>
                <a:t> Digital Fundraising</a:t>
              </a:r>
            </a:p>
          </p:txBody>
        </p:sp>
        <p:sp>
          <p:nvSpPr>
            <p:cNvPr id="159" name="Rectangle 158">
              <a:extLst>
                <a:ext uri="{FF2B5EF4-FFF2-40B4-BE49-F238E27FC236}">
                  <a16:creationId xmlns:a16="http://schemas.microsoft.com/office/drawing/2014/main" id="{6ED368FD-82A3-4465-8ED5-0E17702CBAAE}"/>
                </a:ext>
              </a:extLst>
            </p:cNvPr>
            <p:cNvSpPr/>
            <p:nvPr/>
          </p:nvSpPr>
          <p:spPr>
            <a:xfrm rot="16200000">
              <a:off x="2297187" y="4643444"/>
              <a:ext cx="216000" cy="12302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5.1.1</a:t>
              </a:r>
              <a:r>
                <a:rPr lang="en-GB" sz="800" dirty="0">
                  <a:solidFill>
                    <a:schemeClr val="bg1"/>
                  </a:solidFill>
                  <a:latin typeface="Arial" panose="020B0604020202020204" pitchFamily="34" charset="0"/>
                  <a:cs typeface="Arial" panose="020B0604020202020204" pitchFamily="34" charset="0"/>
                </a:rPr>
                <a:t> Proposal and agreement support</a:t>
              </a:r>
            </a:p>
          </p:txBody>
        </p:sp>
        <p:sp>
          <p:nvSpPr>
            <p:cNvPr id="381" name="Rectangle 380">
              <a:extLst>
                <a:ext uri="{FF2B5EF4-FFF2-40B4-BE49-F238E27FC236}">
                  <a16:creationId xmlns:a16="http://schemas.microsoft.com/office/drawing/2014/main" id="{40052BCE-CB77-4B35-A06A-626471BC3A34}"/>
                </a:ext>
              </a:extLst>
            </p:cNvPr>
            <p:cNvSpPr/>
            <p:nvPr/>
          </p:nvSpPr>
          <p:spPr>
            <a:xfrm rot="16200000">
              <a:off x="3588036" y="4655963"/>
              <a:ext cx="216000" cy="12052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5.1.2</a:t>
              </a:r>
              <a:r>
                <a:rPr lang="en-GB" sz="800" dirty="0">
                  <a:solidFill>
                    <a:schemeClr val="bg1"/>
                  </a:solidFill>
                  <a:latin typeface="Arial" panose="020B0604020202020204" pitchFamily="34" charset="0"/>
                  <a:cs typeface="Arial" panose="020B0604020202020204" pitchFamily="34" charset="0"/>
                </a:rPr>
                <a:t> Monitoring funding opportunities  </a:t>
              </a:r>
            </a:p>
          </p:txBody>
        </p:sp>
        <p:sp>
          <p:nvSpPr>
            <p:cNvPr id="117" name="Rectangle 116">
              <a:extLst>
                <a:ext uri="{FF2B5EF4-FFF2-40B4-BE49-F238E27FC236}">
                  <a16:creationId xmlns:a16="http://schemas.microsoft.com/office/drawing/2014/main" id="{C0DC7519-904B-48D4-B3FB-E168884651D3}"/>
                </a:ext>
              </a:extLst>
            </p:cNvPr>
            <p:cNvSpPr/>
            <p:nvPr/>
          </p:nvSpPr>
          <p:spPr>
            <a:xfrm rot="16200000">
              <a:off x="11256912" y="4903705"/>
              <a:ext cx="216000" cy="688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5.3.3 Product Management</a:t>
              </a:r>
              <a:endParaRPr lang="en-GB" sz="800" dirty="0">
                <a:solidFill>
                  <a:schemeClr val="bg1"/>
                </a:solidFill>
                <a:latin typeface="Arial" panose="020B0604020202020204" pitchFamily="34" charset="0"/>
                <a:cs typeface="Arial" panose="020B0604020202020204" pitchFamily="34" charset="0"/>
              </a:endParaRPr>
            </a:p>
          </p:txBody>
        </p:sp>
      </p:grpSp>
      <p:sp>
        <p:nvSpPr>
          <p:cNvPr id="123" name="Rectangle 122">
            <a:extLst>
              <a:ext uri="{FF2B5EF4-FFF2-40B4-BE49-F238E27FC236}">
                <a16:creationId xmlns:a16="http://schemas.microsoft.com/office/drawing/2014/main" id="{DE3766D1-9695-4C92-B885-6AA2CE111623}"/>
              </a:ext>
            </a:extLst>
          </p:cNvPr>
          <p:cNvSpPr/>
          <p:nvPr/>
        </p:nvSpPr>
        <p:spPr>
          <a:xfrm>
            <a:off x="2436887" y="4233127"/>
            <a:ext cx="602102" cy="21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4.1.2 Data sharing</a:t>
            </a:r>
          </a:p>
        </p:txBody>
      </p:sp>
      <p:grpSp>
        <p:nvGrpSpPr>
          <p:cNvPr id="6" name="Group 5">
            <a:extLst>
              <a:ext uri="{FF2B5EF4-FFF2-40B4-BE49-F238E27FC236}">
                <a16:creationId xmlns:a16="http://schemas.microsoft.com/office/drawing/2014/main" id="{2AE44E27-A452-7645-8214-B3450897C9E9}"/>
              </a:ext>
            </a:extLst>
          </p:cNvPr>
          <p:cNvGrpSpPr/>
          <p:nvPr/>
        </p:nvGrpSpPr>
        <p:grpSpPr>
          <a:xfrm>
            <a:off x="380996" y="4134861"/>
            <a:ext cx="11421488" cy="876003"/>
            <a:chOff x="380996" y="3906257"/>
            <a:chExt cx="11421488" cy="876003"/>
          </a:xfrm>
        </p:grpSpPr>
        <p:sp>
          <p:nvSpPr>
            <p:cNvPr id="272" name="Rectangle 271">
              <a:extLst>
                <a:ext uri="{FF2B5EF4-FFF2-40B4-BE49-F238E27FC236}">
                  <a16:creationId xmlns:a16="http://schemas.microsoft.com/office/drawing/2014/main" id="{0E5BDF7D-A1A6-433A-BDFA-9EA42CFB7D07}"/>
                </a:ext>
              </a:extLst>
            </p:cNvPr>
            <p:cNvSpPr/>
            <p:nvPr/>
          </p:nvSpPr>
          <p:spPr>
            <a:xfrm>
              <a:off x="380996" y="3906257"/>
              <a:ext cx="11421488" cy="876003"/>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4. Research Data &amp; </a:t>
              </a:r>
            </a:p>
            <a:p>
              <a:r>
                <a:rPr lang="en-US" sz="1000" b="1" dirty="0">
                  <a:solidFill>
                    <a:schemeClr val="tx1"/>
                  </a:solidFill>
                  <a:latin typeface="Arial" panose="020B0604020202020204" pitchFamily="34" charset="0"/>
                  <a:cs typeface="Arial" panose="020B0604020202020204" pitchFamily="34" charset="0"/>
                </a:rPr>
                <a:t>Analytics</a:t>
              </a:r>
            </a:p>
          </p:txBody>
        </p:sp>
        <p:sp>
          <p:nvSpPr>
            <p:cNvPr id="118" name="Rectangle 117">
              <a:extLst>
                <a:ext uri="{FF2B5EF4-FFF2-40B4-BE49-F238E27FC236}">
                  <a16:creationId xmlns:a16="http://schemas.microsoft.com/office/drawing/2014/main" id="{589AD08C-EBEA-4D0A-8B8C-5BB8A9985FC4}"/>
                </a:ext>
              </a:extLst>
            </p:cNvPr>
            <p:cNvSpPr/>
            <p:nvPr/>
          </p:nvSpPr>
          <p:spPr>
            <a:xfrm rot="16200000">
              <a:off x="2631065" y="3185003"/>
              <a:ext cx="216000" cy="184176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4.1</a:t>
              </a:r>
              <a:r>
                <a:rPr lang="en-GB" sz="800" dirty="0">
                  <a:solidFill>
                    <a:schemeClr val="tx1">
                      <a:lumMod val="85000"/>
                      <a:lumOff val="15000"/>
                    </a:schemeClr>
                  </a:solidFill>
                  <a:latin typeface="Arial" panose="020B0604020202020204" pitchFamily="34" charset="0"/>
                  <a:cs typeface="Arial" panose="020B0604020202020204" pitchFamily="34" charset="0"/>
                </a:rPr>
                <a:t> Research Analytics</a:t>
              </a:r>
            </a:p>
          </p:txBody>
        </p:sp>
        <p:sp>
          <p:nvSpPr>
            <p:cNvPr id="119" name="Rectangle 118">
              <a:extLst>
                <a:ext uri="{FF2B5EF4-FFF2-40B4-BE49-F238E27FC236}">
                  <a16:creationId xmlns:a16="http://schemas.microsoft.com/office/drawing/2014/main" id="{461F6EC1-7764-46F7-A2B6-897B05DC5C80}"/>
                </a:ext>
              </a:extLst>
            </p:cNvPr>
            <p:cNvSpPr/>
            <p:nvPr/>
          </p:nvSpPr>
          <p:spPr>
            <a:xfrm>
              <a:off x="1827133" y="4233127"/>
              <a:ext cx="602102"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4.1.1 Data collection</a:t>
              </a:r>
            </a:p>
          </p:txBody>
        </p:sp>
        <p:sp>
          <p:nvSpPr>
            <p:cNvPr id="125" name="Rectangle 124">
              <a:extLst>
                <a:ext uri="{FF2B5EF4-FFF2-40B4-BE49-F238E27FC236}">
                  <a16:creationId xmlns:a16="http://schemas.microsoft.com/office/drawing/2014/main" id="{B3BDFA2B-7BC8-4C39-A2F3-23611C633779}"/>
                </a:ext>
              </a:extLst>
            </p:cNvPr>
            <p:cNvSpPr/>
            <p:nvPr/>
          </p:nvSpPr>
          <p:spPr>
            <a:xfrm>
              <a:off x="3054532" y="4233127"/>
              <a:ext cx="605413" cy="2241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4.1.3 Data mgmt.</a:t>
              </a:r>
            </a:p>
          </p:txBody>
        </p:sp>
        <p:sp>
          <p:nvSpPr>
            <p:cNvPr id="126" name="Rectangle 125">
              <a:extLst>
                <a:ext uri="{FF2B5EF4-FFF2-40B4-BE49-F238E27FC236}">
                  <a16:creationId xmlns:a16="http://schemas.microsoft.com/office/drawing/2014/main" id="{2616AB55-F356-4C3E-9FD4-688C557455B9}"/>
                </a:ext>
              </a:extLst>
            </p:cNvPr>
            <p:cNvSpPr/>
            <p:nvPr/>
          </p:nvSpPr>
          <p:spPr>
            <a:xfrm>
              <a:off x="1843476" y="4478365"/>
              <a:ext cx="569755"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4.1.4 Data curation</a:t>
              </a:r>
            </a:p>
          </p:txBody>
        </p:sp>
        <p:sp>
          <p:nvSpPr>
            <p:cNvPr id="128" name="Rectangle 127">
              <a:extLst>
                <a:ext uri="{FF2B5EF4-FFF2-40B4-BE49-F238E27FC236}">
                  <a16:creationId xmlns:a16="http://schemas.microsoft.com/office/drawing/2014/main" id="{931AC0CB-A609-4DD6-B707-D2C71BF66411}"/>
                </a:ext>
              </a:extLst>
            </p:cNvPr>
            <p:cNvSpPr/>
            <p:nvPr/>
          </p:nvSpPr>
          <p:spPr>
            <a:xfrm>
              <a:off x="2436855" y="4477022"/>
              <a:ext cx="602101"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4.1.5 Data analysis</a:t>
              </a:r>
            </a:p>
          </p:txBody>
        </p:sp>
        <p:sp>
          <p:nvSpPr>
            <p:cNvPr id="129" name="Rectangle 128">
              <a:extLst>
                <a:ext uri="{FF2B5EF4-FFF2-40B4-BE49-F238E27FC236}">
                  <a16:creationId xmlns:a16="http://schemas.microsoft.com/office/drawing/2014/main" id="{11335F8F-C21C-42C5-B558-31C4405DE300}"/>
                </a:ext>
              </a:extLst>
            </p:cNvPr>
            <p:cNvSpPr/>
            <p:nvPr/>
          </p:nvSpPr>
          <p:spPr>
            <a:xfrm rot="16200000">
              <a:off x="5061203" y="2628742"/>
              <a:ext cx="248754" cy="2979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4.2</a:t>
              </a:r>
              <a:r>
                <a:rPr lang="en-GB" sz="800" dirty="0">
                  <a:solidFill>
                    <a:schemeClr val="tx1">
                      <a:lumMod val="85000"/>
                      <a:lumOff val="15000"/>
                    </a:schemeClr>
                  </a:solidFill>
                  <a:latin typeface="Arial" panose="020B0604020202020204" pitchFamily="34" charset="0"/>
                  <a:cs typeface="Arial" panose="020B0604020202020204" pitchFamily="34" charset="0"/>
                </a:rPr>
                <a:t> Research Management</a:t>
              </a:r>
            </a:p>
          </p:txBody>
        </p:sp>
        <p:sp>
          <p:nvSpPr>
            <p:cNvPr id="130" name="Rectangle 129">
              <a:extLst>
                <a:ext uri="{FF2B5EF4-FFF2-40B4-BE49-F238E27FC236}">
                  <a16:creationId xmlns:a16="http://schemas.microsoft.com/office/drawing/2014/main" id="{CCC3D438-30A0-4664-AB3F-D2DB9A4664A0}"/>
                </a:ext>
              </a:extLst>
            </p:cNvPr>
            <p:cNvSpPr/>
            <p:nvPr/>
          </p:nvSpPr>
          <p:spPr>
            <a:xfrm>
              <a:off x="3708045" y="4264410"/>
              <a:ext cx="693573" cy="2197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4.2.1 Breeding</a:t>
              </a:r>
            </a:p>
          </p:txBody>
        </p:sp>
        <p:sp>
          <p:nvSpPr>
            <p:cNvPr id="133" name="Rectangle 132">
              <a:extLst>
                <a:ext uri="{FF2B5EF4-FFF2-40B4-BE49-F238E27FC236}">
                  <a16:creationId xmlns:a16="http://schemas.microsoft.com/office/drawing/2014/main" id="{CF473B2C-28E8-4500-93EF-71A237D955DE}"/>
                </a:ext>
              </a:extLst>
            </p:cNvPr>
            <p:cNvSpPr/>
            <p:nvPr/>
          </p:nvSpPr>
          <p:spPr>
            <a:xfrm>
              <a:off x="5242966" y="4264411"/>
              <a:ext cx="630128" cy="2245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4.2.3 Germplasm</a:t>
              </a:r>
            </a:p>
          </p:txBody>
        </p:sp>
        <p:sp>
          <p:nvSpPr>
            <p:cNvPr id="134" name="Rectangle 133">
              <a:extLst>
                <a:ext uri="{FF2B5EF4-FFF2-40B4-BE49-F238E27FC236}">
                  <a16:creationId xmlns:a16="http://schemas.microsoft.com/office/drawing/2014/main" id="{47CED608-D49A-458D-8368-C8F6B02CE0F3}"/>
                </a:ext>
              </a:extLst>
            </p:cNvPr>
            <p:cNvSpPr/>
            <p:nvPr/>
          </p:nvSpPr>
          <p:spPr>
            <a:xfrm rot="16200000">
              <a:off x="9123968" y="1638197"/>
              <a:ext cx="209684" cy="493338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4.3</a:t>
              </a:r>
              <a:r>
                <a:rPr lang="en-GB" sz="800" dirty="0">
                  <a:solidFill>
                    <a:schemeClr val="tx1">
                      <a:lumMod val="85000"/>
                      <a:lumOff val="15000"/>
                    </a:schemeClr>
                  </a:solidFill>
                  <a:latin typeface="Arial" panose="020B0604020202020204" pitchFamily="34" charset="0"/>
                  <a:cs typeface="Arial" panose="020B0604020202020204" pitchFamily="34" charset="0"/>
                </a:rPr>
                <a:t> Research Data Management and Governance</a:t>
              </a:r>
            </a:p>
          </p:txBody>
        </p:sp>
        <p:sp>
          <p:nvSpPr>
            <p:cNvPr id="135" name="Rectangle 134">
              <a:extLst>
                <a:ext uri="{FF2B5EF4-FFF2-40B4-BE49-F238E27FC236}">
                  <a16:creationId xmlns:a16="http://schemas.microsoft.com/office/drawing/2014/main" id="{D56F9E20-69AA-403B-A8AB-3D0D9BB06A87}"/>
                </a:ext>
              </a:extLst>
            </p:cNvPr>
            <p:cNvSpPr/>
            <p:nvPr/>
          </p:nvSpPr>
          <p:spPr>
            <a:xfrm>
              <a:off x="6770429" y="4481424"/>
              <a:ext cx="758940" cy="239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4.3.1a Socio-economic</a:t>
              </a:r>
            </a:p>
          </p:txBody>
        </p:sp>
        <p:sp>
          <p:nvSpPr>
            <p:cNvPr id="136" name="Rectangle 135">
              <a:extLst>
                <a:ext uri="{FF2B5EF4-FFF2-40B4-BE49-F238E27FC236}">
                  <a16:creationId xmlns:a16="http://schemas.microsoft.com/office/drawing/2014/main" id="{04ABDB4A-FEC4-46A9-A994-6A80770F58F9}"/>
                </a:ext>
              </a:extLst>
            </p:cNvPr>
            <p:cNvSpPr/>
            <p:nvPr/>
          </p:nvSpPr>
          <p:spPr>
            <a:xfrm>
              <a:off x="7555075" y="4480627"/>
              <a:ext cx="735852" cy="227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4.3.1b Agro-ecosystem</a:t>
              </a:r>
            </a:p>
          </p:txBody>
        </p:sp>
        <p:sp>
          <p:nvSpPr>
            <p:cNvPr id="137" name="Rectangle 136">
              <a:extLst>
                <a:ext uri="{FF2B5EF4-FFF2-40B4-BE49-F238E27FC236}">
                  <a16:creationId xmlns:a16="http://schemas.microsoft.com/office/drawing/2014/main" id="{9AE87075-4C79-49E8-8192-7FB6EF2D3A9F}"/>
                </a:ext>
              </a:extLst>
            </p:cNvPr>
            <p:cNvSpPr/>
            <p:nvPr/>
          </p:nvSpPr>
          <p:spPr>
            <a:xfrm>
              <a:off x="8311062" y="4477022"/>
              <a:ext cx="689354" cy="2319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4.3.1c Geospatial</a:t>
              </a:r>
            </a:p>
          </p:txBody>
        </p:sp>
        <p:sp>
          <p:nvSpPr>
            <p:cNvPr id="138" name="Rectangle 137">
              <a:extLst>
                <a:ext uri="{FF2B5EF4-FFF2-40B4-BE49-F238E27FC236}">
                  <a16:creationId xmlns:a16="http://schemas.microsoft.com/office/drawing/2014/main" id="{CF8AE4AF-602D-4C55-8D39-FE73D9193EEF}"/>
                </a:ext>
              </a:extLst>
            </p:cNvPr>
            <p:cNvSpPr/>
            <p:nvPr/>
          </p:nvSpPr>
          <p:spPr>
            <a:xfrm>
              <a:off x="9028439" y="4478365"/>
              <a:ext cx="593381" cy="216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4.3.1d Phenotypic</a:t>
              </a:r>
            </a:p>
          </p:txBody>
        </p:sp>
        <p:sp>
          <p:nvSpPr>
            <p:cNvPr id="139" name="Rectangle 138">
              <a:extLst>
                <a:ext uri="{FF2B5EF4-FFF2-40B4-BE49-F238E27FC236}">
                  <a16:creationId xmlns:a16="http://schemas.microsoft.com/office/drawing/2014/main" id="{991DD467-E0D9-43DB-9A34-3B110952DBFA}"/>
                </a:ext>
              </a:extLst>
            </p:cNvPr>
            <p:cNvSpPr/>
            <p:nvPr/>
          </p:nvSpPr>
          <p:spPr>
            <a:xfrm>
              <a:off x="9660047" y="4474404"/>
              <a:ext cx="606472"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4.3.1e Genotypic</a:t>
              </a:r>
            </a:p>
          </p:txBody>
        </p:sp>
        <p:sp>
          <p:nvSpPr>
            <p:cNvPr id="140" name="Rectangle 139">
              <a:extLst>
                <a:ext uri="{FF2B5EF4-FFF2-40B4-BE49-F238E27FC236}">
                  <a16:creationId xmlns:a16="http://schemas.microsoft.com/office/drawing/2014/main" id="{B65224A5-A287-4BAD-9D08-1032783EFF99}"/>
                </a:ext>
              </a:extLst>
            </p:cNvPr>
            <p:cNvSpPr/>
            <p:nvPr/>
          </p:nvSpPr>
          <p:spPr>
            <a:xfrm rot="16200000">
              <a:off x="8820615" y="2185628"/>
              <a:ext cx="206964" cy="43239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4.3.1</a:t>
              </a:r>
              <a:r>
                <a:rPr lang="en-GB" sz="800" dirty="0">
                  <a:solidFill>
                    <a:schemeClr val="bg1"/>
                  </a:solidFill>
                  <a:latin typeface="Arial" panose="020B0604020202020204" pitchFamily="34" charset="0"/>
                  <a:cs typeface="Arial" panose="020B0604020202020204" pitchFamily="34" charset="0"/>
                </a:rPr>
                <a:t> Policies, processes, and standards for research data</a:t>
              </a:r>
            </a:p>
          </p:txBody>
        </p:sp>
        <p:sp>
          <p:nvSpPr>
            <p:cNvPr id="141" name="Rectangle 140">
              <a:extLst>
                <a:ext uri="{FF2B5EF4-FFF2-40B4-BE49-F238E27FC236}">
                  <a16:creationId xmlns:a16="http://schemas.microsoft.com/office/drawing/2014/main" id="{DDF6D290-F21F-4078-9B74-452D5E6FB2D0}"/>
                </a:ext>
              </a:extLst>
            </p:cNvPr>
            <p:cNvSpPr/>
            <p:nvPr/>
          </p:nvSpPr>
          <p:spPr>
            <a:xfrm rot="16200000">
              <a:off x="11308647" y="4083316"/>
              <a:ext cx="217619" cy="5697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4.3.2</a:t>
              </a:r>
              <a:r>
                <a:rPr lang="en-GB" sz="800" dirty="0">
                  <a:solidFill>
                    <a:schemeClr val="bg1"/>
                  </a:solidFill>
                  <a:latin typeface="Arial" panose="020B0604020202020204" pitchFamily="34" charset="0"/>
                  <a:cs typeface="Arial" panose="020B0604020202020204" pitchFamily="34" charset="0"/>
                </a:rPr>
                <a:t> Data Ethics</a:t>
              </a:r>
            </a:p>
          </p:txBody>
        </p:sp>
        <p:sp>
          <p:nvSpPr>
            <p:cNvPr id="142" name="Rectangle 141">
              <a:extLst>
                <a:ext uri="{FF2B5EF4-FFF2-40B4-BE49-F238E27FC236}">
                  <a16:creationId xmlns:a16="http://schemas.microsoft.com/office/drawing/2014/main" id="{CF473B2C-28E8-4500-93EF-71A237D955DE}"/>
                </a:ext>
              </a:extLst>
            </p:cNvPr>
            <p:cNvSpPr/>
            <p:nvPr/>
          </p:nvSpPr>
          <p:spPr>
            <a:xfrm>
              <a:off x="4431376" y="4259403"/>
              <a:ext cx="773464" cy="2214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4.2.2 Agro-ecosystem</a:t>
              </a:r>
            </a:p>
          </p:txBody>
        </p:sp>
        <p:sp>
          <p:nvSpPr>
            <p:cNvPr id="145" name="Rectangle 144">
              <a:extLst>
                <a:ext uri="{FF2B5EF4-FFF2-40B4-BE49-F238E27FC236}">
                  <a16:creationId xmlns:a16="http://schemas.microsoft.com/office/drawing/2014/main" id="{CF473B2C-28E8-4500-93EF-71A237D955DE}"/>
                </a:ext>
              </a:extLst>
            </p:cNvPr>
            <p:cNvSpPr/>
            <p:nvPr/>
          </p:nvSpPr>
          <p:spPr>
            <a:xfrm>
              <a:off x="5919578" y="4281737"/>
              <a:ext cx="756522" cy="19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4.2.4 Climate science</a:t>
              </a:r>
            </a:p>
          </p:txBody>
        </p:sp>
        <p:sp>
          <p:nvSpPr>
            <p:cNvPr id="146" name="Rectangle 145">
              <a:extLst>
                <a:ext uri="{FF2B5EF4-FFF2-40B4-BE49-F238E27FC236}">
                  <a16:creationId xmlns:a16="http://schemas.microsoft.com/office/drawing/2014/main" id="{CF473B2C-28E8-4500-93EF-71A237D955DE}"/>
                </a:ext>
              </a:extLst>
            </p:cNvPr>
            <p:cNvSpPr/>
            <p:nvPr/>
          </p:nvSpPr>
          <p:spPr>
            <a:xfrm>
              <a:off x="3721156" y="4514779"/>
              <a:ext cx="692072" cy="2310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4.2.5 Agronomy</a:t>
              </a:r>
            </a:p>
          </p:txBody>
        </p:sp>
        <p:sp>
          <p:nvSpPr>
            <p:cNvPr id="147" name="Rectangle 146">
              <a:extLst>
                <a:ext uri="{FF2B5EF4-FFF2-40B4-BE49-F238E27FC236}">
                  <a16:creationId xmlns:a16="http://schemas.microsoft.com/office/drawing/2014/main" id="{CF473B2C-28E8-4500-93EF-71A237D955DE}"/>
                </a:ext>
              </a:extLst>
            </p:cNvPr>
            <p:cNvSpPr/>
            <p:nvPr/>
          </p:nvSpPr>
          <p:spPr>
            <a:xfrm>
              <a:off x="4436830" y="4529436"/>
              <a:ext cx="772794" cy="2163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4.2.6 Socioeconomic</a:t>
              </a:r>
            </a:p>
          </p:txBody>
        </p:sp>
        <p:sp>
          <p:nvSpPr>
            <p:cNvPr id="148" name="Rectangle 147">
              <a:extLst>
                <a:ext uri="{FF2B5EF4-FFF2-40B4-BE49-F238E27FC236}">
                  <a16:creationId xmlns:a16="http://schemas.microsoft.com/office/drawing/2014/main" id="{CF473B2C-28E8-4500-93EF-71A237D955DE}"/>
                </a:ext>
              </a:extLst>
            </p:cNvPr>
            <p:cNvSpPr/>
            <p:nvPr/>
          </p:nvSpPr>
          <p:spPr>
            <a:xfrm>
              <a:off x="5247850" y="4543619"/>
              <a:ext cx="719383" cy="2033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4.2.7 Nutrition &amp; Health</a:t>
              </a:r>
            </a:p>
          </p:txBody>
        </p:sp>
        <p:sp>
          <p:nvSpPr>
            <p:cNvPr id="149" name="Rectangle 148">
              <a:extLst>
                <a:ext uri="{FF2B5EF4-FFF2-40B4-BE49-F238E27FC236}">
                  <a16:creationId xmlns:a16="http://schemas.microsoft.com/office/drawing/2014/main" id="{CF473B2C-28E8-4500-93EF-71A237D955DE}"/>
                </a:ext>
              </a:extLst>
            </p:cNvPr>
            <p:cNvSpPr/>
            <p:nvPr/>
          </p:nvSpPr>
          <p:spPr>
            <a:xfrm>
              <a:off x="6010597" y="4508586"/>
              <a:ext cx="664520" cy="2310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4.2.8 Animal science</a:t>
              </a:r>
            </a:p>
          </p:txBody>
        </p:sp>
        <p:sp>
          <p:nvSpPr>
            <p:cNvPr id="150" name="Rectangle 149">
              <a:extLst>
                <a:ext uri="{FF2B5EF4-FFF2-40B4-BE49-F238E27FC236}">
                  <a16:creationId xmlns:a16="http://schemas.microsoft.com/office/drawing/2014/main" id="{991DD467-E0D9-43DB-9A34-3B110952DBFA}"/>
                </a:ext>
              </a:extLst>
            </p:cNvPr>
            <p:cNvSpPr/>
            <p:nvPr/>
          </p:nvSpPr>
          <p:spPr>
            <a:xfrm>
              <a:off x="10302434" y="4488992"/>
              <a:ext cx="783692" cy="2118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4.3.1f Nutrition &amp; Health</a:t>
              </a:r>
            </a:p>
          </p:txBody>
        </p:sp>
      </p:grpSp>
      <p:sp>
        <p:nvSpPr>
          <p:cNvPr id="152" name="Rectangle 151">
            <a:extLst>
              <a:ext uri="{FF2B5EF4-FFF2-40B4-BE49-F238E27FC236}">
                <a16:creationId xmlns:a16="http://schemas.microsoft.com/office/drawing/2014/main" id="{F004BC5B-2B04-4339-BC95-3BD5BE2A84C3}"/>
              </a:ext>
            </a:extLst>
          </p:cNvPr>
          <p:cNvSpPr/>
          <p:nvPr/>
        </p:nvSpPr>
        <p:spPr>
          <a:xfrm>
            <a:off x="2458993" y="4465927"/>
            <a:ext cx="575655" cy="2118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4.1.2 Data sharing</a:t>
            </a:r>
          </a:p>
        </p:txBody>
      </p:sp>
    </p:spTree>
    <p:extLst>
      <p:ext uri="{BB962C8B-B14F-4D97-AF65-F5344CB8AC3E}">
        <p14:creationId xmlns:p14="http://schemas.microsoft.com/office/powerpoint/2010/main" val="10612302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2ECC5-B924-4054-BC04-6854FB9EC640}"/>
              </a:ext>
            </a:extLst>
          </p:cNvPr>
          <p:cNvSpPr>
            <a:spLocks noGrp="1"/>
          </p:cNvSpPr>
          <p:nvPr>
            <p:ph type="title"/>
          </p:nvPr>
        </p:nvSpPr>
        <p:spPr>
          <a:xfrm>
            <a:off x="381000" y="375371"/>
            <a:ext cx="11430000" cy="381747"/>
          </a:xfrm>
        </p:spPr>
        <p:txBody>
          <a:bodyPr>
            <a:normAutofit fontScale="90000"/>
          </a:bodyPr>
          <a:lstStyle/>
          <a:p>
            <a:r>
              <a:rPr lang="en-US" sz="2400" b="1" dirty="0">
                <a:solidFill>
                  <a:schemeClr val="tx2"/>
                </a:solidFill>
              </a:rPr>
              <a:t>LEVEL 1 DEFINITIONS</a:t>
            </a:r>
          </a:p>
        </p:txBody>
      </p:sp>
      <p:sp>
        <p:nvSpPr>
          <p:cNvPr id="17" name="Rectangle 16">
            <a:extLst>
              <a:ext uri="{FF2B5EF4-FFF2-40B4-BE49-F238E27FC236}">
                <a16:creationId xmlns:a16="http://schemas.microsoft.com/office/drawing/2014/main" id="{D1DA1913-DCF8-47BA-9AAA-58EC10B070A6}"/>
              </a:ext>
            </a:extLst>
          </p:cNvPr>
          <p:cNvSpPr/>
          <p:nvPr/>
        </p:nvSpPr>
        <p:spPr>
          <a:xfrm>
            <a:off x="380997" y="3018212"/>
            <a:ext cx="11430001" cy="836443"/>
          </a:xfrm>
          <a:prstGeom prst="rect">
            <a:avLst/>
          </a:prstGeom>
          <a:solidFill>
            <a:schemeClr val="bg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3. Organizational </a:t>
            </a:r>
          </a:p>
          <a:p>
            <a:r>
              <a:rPr lang="en-US" sz="1000" b="1" dirty="0">
                <a:solidFill>
                  <a:schemeClr val="tx1"/>
                </a:solidFill>
                <a:latin typeface="Arial" panose="020B0604020202020204" pitchFamily="34" charset="0"/>
                <a:cs typeface="Arial" panose="020B0604020202020204" pitchFamily="34" charset="0"/>
              </a:rPr>
              <a:t>Data &amp; Analytics</a:t>
            </a:r>
          </a:p>
        </p:txBody>
      </p:sp>
      <p:sp>
        <p:nvSpPr>
          <p:cNvPr id="18" name="Rectangle 17">
            <a:extLst>
              <a:ext uri="{FF2B5EF4-FFF2-40B4-BE49-F238E27FC236}">
                <a16:creationId xmlns:a16="http://schemas.microsoft.com/office/drawing/2014/main" id="{0E6AAE00-C8E0-4B7D-9AC9-AF28BA3589F5}"/>
              </a:ext>
            </a:extLst>
          </p:cNvPr>
          <p:cNvSpPr/>
          <p:nvPr/>
        </p:nvSpPr>
        <p:spPr>
          <a:xfrm>
            <a:off x="380999" y="929321"/>
            <a:ext cx="11430000" cy="833454"/>
          </a:xfrm>
          <a:prstGeom prst="rect">
            <a:avLst/>
          </a:prstGeom>
          <a:solidFill>
            <a:schemeClr val="bg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1. Digital Strategy</a:t>
            </a:r>
          </a:p>
          <a:p>
            <a:r>
              <a:rPr lang="en-US" sz="1000" b="1" dirty="0">
                <a:solidFill>
                  <a:schemeClr val="tx1"/>
                </a:solidFill>
                <a:latin typeface="Arial" panose="020B0604020202020204" pitchFamily="34" charset="0"/>
                <a:cs typeface="Arial" panose="020B0604020202020204" pitchFamily="34" charset="0"/>
              </a:rPr>
              <a:t>&amp; Organization</a:t>
            </a:r>
          </a:p>
        </p:txBody>
      </p:sp>
      <p:sp>
        <p:nvSpPr>
          <p:cNvPr id="19" name="Rectangle 18">
            <a:extLst>
              <a:ext uri="{FF2B5EF4-FFF2-40B4-BE49-F238E27FC236}">
                <a16:creationId xmlns:a16="http://schemas.microsoft.com/office/drawing/2014/main" id="{CC494630-BCA0-446B-8BC8-7F0A18BC7CC0}"/>
              </a:ext>
            </a:extLst>
          </p:cNvPr>
          <p:cNvSpPr/>
          <p:nvPr/>
        </p:nvSpPr>
        <p:spPr>
          <a:xfrm>
            <a:off x="380998" y="4846539"/>
            <a:ext cx="11430001" cy="584462"/>
          </a:xfrm>
          <a:prstGeom prst="rect">
            <a:avLst/>
          </a:prstGeom>
          <a:solidFill>
            <a:schemeClr val="bg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5. Fundraising,</a:t>
            </a:r>
          </a:p>
          <a:p>
            <a:r>
              <a:rPr lang="en-US" sz="1000" b="1" dirty="0">
                <a:solidFill>
                  <a:schemeClr val="tx1"/>
                </a:solidFill>
                <a:latin typeface="Arial" panose="020B0604020202020204" pitchFamily="34" charset="0"/>
                <a:cs typeface="Arial" panose="020B0604020202020204" pitchFamily="34" charset="0"/>
              </a:rPr>
              <a:t>Communications</a:t>
            </a:r>
          </a:p>
          <a:p>
            <a:r>
              <a:rPr lang="en-US" sz="1000" b="1" dirty="0">
                <a:solidFill>
                  <a:schemeClr val="tx1"/>
                </a:solidFill>
                <a:latin typeface="Arial" panose="020B0604020202020204" pitchFamily="34" charset="0"/>
                <a:cs typeface="Arial" panose="020B0604020202020204" pitchFamily="34" charset="0"/>
              </a:rPr>
              <a:t>and Partnerships</a:t>
            </a:r>
          </a:p>
        </p:txBody>
      </p:sp>
      <p:sp>
        <p:nvSpPr>
          <p:cNvPr id="20" name="Rectangle 19">
            <a:extLst>
              <a:ext uri="{FF2B5EF4-FFF2-40B4-BE49-F238E27FC236}">
                <a16:creationId xmlns:a16="http://schemas.microsoft.com/office/drawing/2014/main" id="{985657FC-357D-43C0-8C8B-8FC77FD9128A}"/>
              </a:ext>
            </a:extLst>
          </p:cNvPr>
          <p:cNvSpPr/>
          <p:nvPr/>
        </p:nvSpPr>
        <p:spPr>
          <a:xfrm>
            <a:off x="380999" y="3936449"/>
            <a:ext cx="11430001" cy="814916"/>
          </a:xfrm>
          <a:prstGeom prst="rect">
            <a:avLst/>
          </a:prstGeom>
          <a:solidFill>
            <a:schemeClr val="bg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4. Research Data &amp; </a:t>
            </a:r>
          </a:p>
          <a:p>
            <a:r>
              <a:rPr lang="en-US" sz="1000" b="1" dirty="0">
                <a:solidFill>
                  <a:schemeClr val="tx1"/>
                </a:solidFill>
                <a:latin typeface="Arial" panose="020B0604020202020204" pitchFamily="34" charset="0"/>
                <a:cs typeface="Arial" panose="020B0604020202020204" pitchFamily="34" charset="0"/>
              </a:rPr>
              <a:t>Analytics</a:t>
            </a:r>
          </a:p>
        </p:txBody>
      </p:sp>
      <p:sp>
        <p:nvSpPr>
          <p:cNvPr id="21" name="Rectangle 20">
            <a:extLst>
              <a:ext uri="{FF2B5EF4-FFF2-40B4-BE49-F238E27FC236}">
                <a16:creationId xmlns:a16="http://schemas.microsoft.com/office/drawing/2014/main" id="{4371667C-00DB-4811-A9F1-6658CC71111B}"/>
              </a:ext>
            </a:extLst>
          </p:cNvPr>
          <p:cNvSpPr/>
          <p:nvPr/>
        </p:nvSpPr>
        <p:spPr>
          <a:xfrm>
            <a:off x="380996" y="1843754"/>
            <a:ext cx="11430001" cy="1107816"/>
          </a:xfrm>
          <a:prstGeom prst="rect">
            <a:avLst/>
          </a:prstGeom>
          <a:solidFill>
            <a:schemeClr val="bg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2. Technology </a:t>
            </a:r>
          </a:p>
          <a:p>
            <a:r>
              <a:rPr lang="en-US" sz="1000" b="1" dirty="0">
                <a:solidFill>
                  <a:schemeClr val="tx1"/>
                </a:solidFill>
                <a:latin typeface="Arial" panose="020B0604020202020204" pitchFamily="34" charset="0"/>
                <a:cs typeface="Arial" panose="020B0604020202020204" pitchFamily="34" charset="0"/>
              </a:rPr>
              <a:t>Capabilities</a:t>
            </a:r>
          </a:p>
          <a:p>
            <a:r>
              <a:rPr lang="en-US" sz="1000" b="1" dirty="0">
                <a:solidFill>
                  <a:schemeClr val="tx1"/>
                </a:solidFill>
                <a:latin typeface="Arial" panose="020B0604020202020204" pitchFamily="34" charset="0"/>
                <a:cs typeface="Arial" panose="020B0604020202020204" pitchFamily="34" charset="0"/>
              </a:rPr>
              <a:t>and Infrastructure</a:t>
            </a:r>
          </a:p>
        </p:txBody>
      </p:sp>
      <p:sp>
        <p:nvSpPr>
          <p:cNvPr id="22" name="Rectangle 21">
            <a:extLst>
              <a:ext uri="{FF2B5EF4-FFF2-40B4-BE49-F238E27FC236}">
                <a16:creationId xmlns:a16="http://schemas.microsoft.com/office/drawing/2014/main" id="{5AA2D472-AC89-4595-AA59-D3DB0DB79A7B}"/>
              </a:ext>
            </a:extLst>
          </p:cNvPr>
          <p:cNvSpPr/>
          <p:nvPr/>
        </p:nvSpPr>
        <p:spPr>
          <a:xfrm>
            <a:off x="380997" y="5515212"/>
            <a:ext cx="11430000" cy="796688"/>
          </a:xfrm>
          <a:prstGeom prst="rect">
            <a:avLst/>
          </a:prstGeom>
          <a:solidFill>
            <a:schemeClr val="bg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6. Digital Research</a:t>
            </a:r>
          </a:p>
          <a:p>
            <a:pPr>
              <a:lnSpc>
                <a:spcPct val="85000"/>
              </a:lnSpc>
            </a:pPr>
            <a:r>
              <a:rPr lang="en-US" sz="1000" b="1" dirty="0">
                <a:solidFill>
                  <a:schemeClr val="tx1"/>
                </a:solidFill>
                <a:latin typeface="Arial" panose="020B0604020202020204" pitchFamily="34" charset="0"/>
                <a:cs typeface="Arial" panose="020B0604020202020204" pitchFamily="34" charset="0"/>
              </a:rPr>
              <a:t>for Development</a:t>
            </a:r>
          </a:p>
        </p:txBody>
      </p:sp>
      <p:sp>
        <p:nvSpPr>
          <p:cNvPr id="23" name="Rectangle 22">
            <a:extLst>
              <a:ext uri="{FF2B5EF4-FFF2-40B4-BE49-F238E27FC236}">
                <a16:creationId xmlns:a16="http://schemas.microsoft.com/office/drawing/2014/main" id="{D7AA493F-CDF2-40CE-BBDF-60FB3A771C6D}"/>
              </a:ext>
            </a:extLst>
          </p:cNvPr>
          <p:cNvSpPr/>
          <p:nvPr/>
        </p:nvSpPr>
        <p:spPr>
          <a:xfrm>
            <a:off x="2133596" y="1059446"/>
            <a:ext cx="9477379" cy="5767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develop, validate, and fully implement digital strategy across the organization in the context of the evolving strategic landscape and overall organizational strategy.</a:t>
            </a:r>
          </a:p>
        </p:txBody>
      </p:sp>
      <p:sp>
        <p:nvSpPr>
          <p:cNvPr id="24" name="Rectangle 23">
            <a:extLst>
              <a:ext uri="{FF2B5EF4-FFF2-40B4-BE49-F238E27FC236}">
                <a16:creationId xmlns:a16="http://schemas.microsoft.com/office/drawing/2014/main" id="{E8A9A1FA-679E-47C2-861E-0C755E3AE628}"/>
              </a:ext>
            </a:extLst>
          </p:cNvPr>
          <p:cNvSpPr/>
          <p:nvPr/>
        </p:nvSpPr>
        <p:spPr>
          <a:xfrm>
            <a:off x="2133593" y="2113966"/>
            <a:ext cx="9477379" cy="5711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design, develop, and continually improve digital infrastructure in support of all other organizational capabilities.</a:t>
            </a:r>
          </a:p>
        </p:txBody>
      </p:sp>
      <p:sp>
        <p:nvSpPr>
          <p:cNvPr id="25" name="Rectangle 24">
            <a:extLst>
              <a:ext uri="{FF2B5EF4-FFF2-40B4-BE49-F238E27FC236}">
                <a16:creationId xmlns:a16="http://schemas.microsoft.com/office/drawing/2014/main" id="{A624A703-FA52-4E56-BC77-123636D8F395}"/>
              </a:ext>
            </a:extLst>
          </p:cNvPr>
          <p:cNvSpPr/>
          <p:nvPr/>
        </p:nvSpPr>
        <p:spPr>
          <a:xfrm>
            <a:off x="2133596" y="3162942"/>
            <a:ext cx="9477379" cy="5546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leverage organizational and operational data to its full potential for supporting operational excellence across the whole organization.</a:t>
            </a:r>
          </a:p>
        </p:txBody>
      </p:sp>
      <p:sp>
        <p:nvSpPr>
          <p:cNvPr id="26" name="Rectangle 25">
            <a:extLst>
              <a:ext uri="{FF2B5EF4-FFF2-40B4-BE49-F238E27FC236}">
                <a16:creationId xmlns:a16="http://schemas.microsoft.com/office/drawing/2014/main" id="{40FC0488-5EB5-40C5-BE46-8441997AA513}"/>
              </a:ext>
            </a:extLst>
          </p:cNvPr>
          <p:cNvSpPr/>
          <p:nvPr/>
        </p:nvSpPr>
        <p:spPr>
          <a:xfrm>
            <a:off x="2133593" y="4066592"/>
            <a:ext cx="9477379" cy="5546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to leverage research data to its full potential for enabling and accelerating impactful research, bridging research domains and enhancing the whole portfolio.</a:t>
            </a:r>
          </a:p>
        </p:txBody>
      </p:sp>
      <p:sp>
        <p:nvSpPr>
          <p:cNvPr id="27" name="Rectangle 26">
            <a:extLst>
              <a:ext uri="{FF2B5EF4-FFF2-40B4-BE49-F238E27FC236}">
                <a16:creationId xmlns:a16="http://schemas.microsoft.com/office/drawing/2014/main" id="{E6665040-FAB3-4445-9143-16784526DFF4}"/>
              </a:ext>
            </a:extLst>
          </p:cNvPr>
          <p:cNvSpPr/>
          <p:nvPr/>
        </p:nvSpPr>
        <p:spPr>
          <a:xfrm>
            <a:off x="2133596" y="4925821"/>
            <a:ext cx="9477379" cy="4149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of the organization to leverage data, publications, and digital technologies to their fullest potential in fundraising, communicating,  and developing and managing partnerships. </a:t>
            </a:r>
          </a:p>
        </p:txBody>
      </p:sp>
      <p:sp>
        <p:nvSpPr>
          <p:cNvPr id="28" name="Rectangle 27">
            <a:extLst>
              <a:ext uri="{FF2B5EF4-FFF2-40B4-BE49-F238E27FC236}">
                <a16:creationId xmlns:a16="http://schemas.microsoft.com/office/drawing/2014/main" id="{7F203A7E-6FCB-4756-ACD7-AA7D2E530D64}"/>
              </a:ext>
            </a:extLst>
          </p:cNvPr>
          <p:cNvSpPr/>
          <p:nvPr/>
        </p:nvSpPr>
        <p:spPr>
          <a:xfrm>
            <a:off x="2133596" y="5686963"/>
            <a:ext cx="9477379" cy="453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r>
              <a:rPr lang="en-US" sz="900" dirty="0">
                <a:solidFill>
                  <a:schemeClr val="tx1"/>
                </a:solidFill>
              </a:rPr>
              <a:t>The ability of the organization to leverage data, digital technologies, and digital innovation with the potential to transform agriculture research for development to its full potential for research, research delivery, and greater impact.</a:t>
            </a:r>
          </a:p>
        </p:txBody>
      </p:sp>
      <p:pic>
        <p:nvPicPr>
          <p:cNvPr id="16" name="Picture 15" descr="A picture containing food, drawing&#10;&#10;Description automatically generated">
            <a:extLst>
              <a:ext uri="{FF2B5EF4-FFF2-40B4-BE49-F238E27FC236}">
                <a16:creationId xmlns:a16="http://schemas.microsoft.com/office/drawing/2014/main" id="{7DDA15BA-84B1-B943-AB6D-D02F07A5BB60}"/>
              </a:ext>
            </a:extLst>
          </p:cNvPr>
          <p:cNvPicPr>
            <a:picLocks noChangeAspect="1"/>
          </p:cNvPicPr>
          <p:nvPr/>
        </p:nvPicPr>
        <p:blipFill>
          <a:blip r:embed="rId2" cstate="email">
            <a:alphaModFix amt="61000"/>
            <a:extLst>
              <a:ext uri="{28A0092B-C50C-407E-A947-70E740481C1C}">
                <a14:useLocalDpi xmlns:a14="http://schemas.microsoft.com/office/drawing/2010/main"/>
              </a:ext>
            </a:extLst>
          </a:blip>
          <a:stretch>
            <a:fillRect/>
          </a:stretch>
        </p:blipFill>
        <p:spPr>
          <a:xfrm>
            <a:off x="10636881" y="245229"/>
            <a:ext cx="974091" cy="463277"/>
          </a:xfrm>
          <a:prstGeom prst="rect">
            <a:avLst/>
          </a:prstGeom>
          <a:noFill/>
          <a:ln>
            <a:noFill/>
          </a:ln>
          <a:effectLst>
            <a:softEdge rad="0"/>
          </a:effectLst>
        </p:spPr>
      </p:pic>
    </p:spTree>
    <p:extLst>
      <p:ext uri="{BB962C8B-B14F-4D97-AF65-F5344CB8AC3E}">
        <p14:creationId xmlns:p14="http://schemas.microsoft.com/office/powerpoint/2010/main" val="2820407385"/>
      </p:ext>
    </p:extLst>
  </p:cSld>
  <p:clrMapOvr>
    <a:masterClrMapping/>
  </p:clrMapOvr>
</p:sld>
</file>

<file path=ppt/theme/theme1.xml><?xml version="1.0" encoding="utf-8"?>
<a:theme xmlns:a="http://schemas.openxmlformats.org/drawingml/2006/main" name="Office Theme">
  <a:themeElements>
    <a:clrScheme name="Custom 4">
      <a:dk1>
        <a:srgbClr val="000000"/>
      </a:dk1>
      <a:lt1>
        <a:srgbClr val="FFFFFF"/>
      </a:lt1>
      <a:dk2>
        <a:srgbClr val="4A5356"/>
      </a:dk2>
      <a:lt2>
        <a:srgbClr val="E8E3CE"/>
      </a:lt2>
      <a:accent1>
        <a:srgbClr val="F6951B"/>
      </a:accent1>
      <a:accent2>
        <a:srgbClr val="807F8F"/>
      </a:accent2>
      <a:accent3>
        <a:srgbClr val="6EDAEB"/>
      </a:accent3>
      <a:accent4>
        <a:srgbClr val="3F3F91"/>
      </a:accent4>
      <a:accent5>
        <a:srgbClr val="3F3F66"/>
      </a:accent5>
      <a:accent6>
        <a:srgbClr val="A0988C"/>
      </a:accent6>
      <a:hlink>
        <a:srgbClr val="00B0F0"/>
      </a:hlink>
      <a:folHlink>
        <a:srgbClr val="738F9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E4562574DA56F4FB6777589FB6341D0" ma:contentTypeVersion="1" ma:contentTypeDescription="Create a new document." ma:contentTypeScope="" ma:versionID="926adab5af2b3d5343a25bfea9a51164">
  <xsd:schema xmlns:xsd="http://www.w3.org/2001/XMLSchema" xmlns:xs="http://www.w3.org/2001/XMLSchema" xmlns:p="http://schemas.microsoft.com/office/2006/metadata/properties" xmlns:ns2="a86d0a09-a9d9-420b-b819-a908bdf060eb" targetNamespace="http://schemas.microsoft.com/office/2006/metadata/properties" ma:root="true" ma:fieldsID="f0edf8fc203f0147a1a1a6904595c8dc" ns2:_="">
    <xsd:import namespace="a86d0a09-a9d9-420b-b819-a908bdf060e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6d0a09-a9d9-420b-b819-a908bdf060e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4B04392-BD8E-4B38-9AA7-620BD863A88A}">
  <ds:schemaRefs>
    <ds:schemaRef ds:uri="http://schemas.microsoft.com/sharepoint/v3/contenttype/forms"/>
  </ds:schemaRefs>
</ds:datastoreItem>
</file>

<file path=customXml/itemProps2.xml><?xml version="1.0" encoding="utf-8"?>
<ds:datastoreItem xmlns:ds="http://schemas.openxmlformats.org/officeDocument/2006/customXml" ds:itemID="{83F6AD02-10FA-46A8-8179-7095C580D4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6d0a09-a9d9-420b-b819-a908bdf060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BF301F6-2D84-4FE2-9DD0-D0BA00FE7DAD}">
  <ds:schemaRefs>
    <ds:schemaRef ds:uri="http://purl.org/dc/dcmitype/"/>
    <ds:schemaRef ds:uri="http://schemas.microsoft.com/office/2006/documentManagement/types"/>
    <ds:schemaRef ds:uri="a86d0a09-a9d9-420b-b819-a908bdf060eb"/>
    <ds:schemaRef ds:uri="http://purl.org/dc/elements/1.1/"/>
    <ds:schemaRef ds:uri="http://schemas.microsoft.com/office/infopath/2007/PartnerControls"/>
    <ds:schemaRef ds:uri="http://schemas.openxmlformats.org/package/2006/metadata/core-properties"/>
    <ds:schemaRef ds:uri="http://www.w3.org/XML/1998/namespace"/>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703</TotalTime>
  <Words>6370</Words>
  <Application>Microsoft Office PowerPoint</Application>
  <PresentationFormat>Widescreen</PresentationFormat>
  <Paragraphs>915</Paragraphs>
  <Slides>25</Slides>
  <Notes>12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Arial Black</vt:lpstr>
      <vt:lpstr>Calibri</vt:lpstr>
      <vt:lpstr>Century Gothic</vt:lpstr>
      <vt:lpstr>Graphik</vt:lpstr>
      <vt:lpstr>Graphik Black</vt:lpstr>
      <vt:lpstr>Times New Roman</vt:lpstr>
      <vt:lpstr>Univers</vt:lpstr>
      <vt:lpstr>Univers Condensed</vt:lpstr>
      <vt:lpstr>Univers Condensed Light</vt:lpstr>
      <vt:lpstr>Office Theme</vt:lpstr>
      <vt:lpstr>TOWARDS  A DIGITAL ONE CGIAR</vt:lpstr>
      <vt:lpstr>CONTENTS</vt:lpstr>
      <vt:lpstr>KEY CONCEPTS</vt:lpstr>
      <vt:lpstr>STRATEGIC ANALYSIS</vt:lpstr>
      <vt:lpstr>Overview of data inputs used to create the draft  digital capability model and proposed digital governance</vt:lpstr>
      <vt:lpstr>ORGANIZATIONAL CAPABILITY MODEL LEVEL 0</vt:lpstr>
      <vt:lpstr>MAPPING THE ORGANIZATION CAPABILITY MODEL TO A DIGITAL CAPABILITY MODEL &amp; KEY SOURCES</vt:lpstr>
      <vt:lpstr>ORGANIZATIONAL DIGITAL CAPABILITY MODEL</vt:lpstr>
      <vt:lpstr>LEVEL 1 DEFINITIONS</vt:lpstr>
      <vt:lpstr>PowerPoint Presentation</vt:lpstr>
      <vt:lpstr>PowerPoint Presentation</vt:lpstr>
      <vt:lpstr>PowerPoint Presentation</vt:lpstr>
      <vt:lpstr>PowerPoint Presentation</vt:lpstr>
      <vt:lpstr>MATURITY OF CROSS-CUTTING DIGITAL CAPABILITIES</vt:lpstr>
      <vt:lpstr>WHAT DIGITAL CAPABILITIES REQUIRE A GOVERNANCE FUNCTION?</vt:lpstr>
      <vt:lpstr>What governance capabilities is the  Digital Services team well-positioned to execute today?</vt:lpstr>
      <vt:lpstr>Where are there potential governance gaps?</vt:lpstr>
      <vt:lpstr>How do other organizations organize  their digital capabilities and governance? </vt:lpstr>
      <vt:lpstr>The One CGIAR vision aligns well with the  Linked Centers of Excellence model for IT and digital governance</vt:lpstr>
      <vt:lpstr>Coordinating governance and shared  responsibilities through a Global Practice on Digital in Research</vt:lpstr>
      <vt:lpstr>GLOBAL PRACTICE GOVERNANCE STRUCTURE</vt:lpstr>
      <vt:lpstr>HIGH LEVEL GOVERNANCE STRUCTURE</vt:lpstr>
      <vt:lpstr>GLOBAL PRACTICE ON DIGITAL  IN RESEARCH ROLES &amp; RESPONSIBILITIES</vt:lpstr>
      <vt:lpstr>GLOBAL PRACTICE DRAFT CHARTER</vt:lpstr>
      <vt:lpstr>Roadmap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A DIGITAL ONE CGIAR</dc:title>
  <dc:creator>Mcdade, Marianne (Alliance Bioversity-CIAT)</dc:creator>
  <cp:lastModifiedBy>King, Brian (Alliance Bioversity-CIAT)</cp:lastModifiedBy>
  <cp:revision>54</cp:revision>
  <dcterms:created xsi:type="dcterms:W3CDTF">2021-02-09T17:54:48Z</dcterms:created>
  <dcterms:modified xsi:type="dcterms:W3CDTF">2021-09-06T21:12:49Z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0x010100EE4562574DA56F4FB6777589FB6341D0</vt:lpwstr>
  </property>
</Properties>
</file>