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388" r:id="rId2"/>
    <p:sldId id="436" r:id="rId3"/>
    <p:sldId id="437" r:id="rId4"/>
    <p:sldId id="399" r:id="rId5"/>
    <p:sldId id="396" r:id="rId6"/>
    <p:sldId id="439" r:id="rId7"/>
    <p:sldId id="402" r:id="rId8"/>
    <p:sldId id="391" r:id="rId9"/>
    <p:sldId id="41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B4F8C713-C6EF-4464-B4D6-E4EB1F666EC5}">
          <p14:sldIdLst/>
        </p14:section>
        <p14:section name="Body" id="{BE085FCB-FF51-4C09-9689-72722B3D3DCF}">
          <p14:sldIdLst>
            <p14:sldId id="388"/>
            <p14:sldId id="436"/>
            <p14:sldId id="437"/>
            <p14:sldId id="399"/>
            <p14:sldId id="396"/>
            <p14:sldId id="439"/>
            <p14:sldId id="402"/>
            <p14:sldId id="391"/>
            <p14:sldId id="416"/>
          </p14:sldIdLst>
        </p14:section>
        <p14:section name="Annex/Appendices" id="{D89364F5-E112-4187-A643-597B267571CA}">
          <p14:sldIdLst/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7038" userDrawn="1">
          <p15:clr>
            <a:srgbClr val="A4A3A4"/>
          </p15:clr>
        </p15:guide>
        <p15:guide id="3" orient="horz" pos="4156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  <p15:guide id="5" pos="6335" userDrawn="1">
          <p15:clr>
            <a:srgbClr val="A4A3A4"/>
          </p15:clr>
        </p15:guide>
        <p15:guide id="6" orient="horz" pos="3952" userDrawn="1">
          <p15:clr>
            <a:srgbClr val="A4A3A4"/>
          </p15:clr>
        </p15:guide>
        <p15:guide id="7" orient="horz" pos="4224" userDrawn="1">
          <p15:clr>
            <a:srgbClr val="A4A3A4"/>
          </p15:clr>
        </p15:guide>
        <p15:guide id="8" pos="66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E4B"/>
    <a:srgbClr val="FFDE44"/>
    <a:srgbClr val="1F1D1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3800" autoAdjust="0"/>
  </p:normalViewPr>
  <p:slideViewPr>
    <p:cSldViewPr snapToGrid="0" snapToObjects="1">
      <p:cViewPr varScale="1">
        <p:scale>
          <a:sx n="58" d="100"/>
          <a:sy n="58" d="100"/>
        </p:scale>
        <p:origin x="988" y="48"/>
      </p:cViewPr>
      <p:guideLst>
        <p:guide pos="3840"/>
        <p:guide pos="7038"/>
        <p:guide orient="horz" pos="4156"/>
        <p:guide orient="horz" pos="2160"/>
        <p:guide pos="6335"/>
        <p:guide orient="horz" pos="3952"/>
        <p:guide orient="horz" pos="4224"/>
        <p:guide pos="6607"/>
      </p:guideLst>
    </p:cSldViewPr>
  </p:slideViewPr>
  <p:outlineViewPr>
    <p:cViewPr>
      <p:scale>
        <a:sx n="33" d="100"/>
        <a:sy n="33" d="100"/>
      </p:scale>
      <p:origin x="0" y="-217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4" d="100"/>
          <a:sy n="84" d="100"/>
        </p:scale>
        <p:origin x="31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D854F-0D0F-4C87-9598-9DB617C28C98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EB325-0540-4DA7-B874-DC15F2CA5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1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366DE-8ED0-984A-A114-F4280A9EC23B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A7B63-12DE-4A4C-BBAD-EF6BD7B4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72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complex system is “one whose properties are not fully explained by an understanding of its component parts” (Gallagher and </a:t>
            </a:r>
            <a:r>
              <a:rPr lang="en-US" dirty="0" err="1"/>
              <a:t>Appenzeller</a:t>
            </a:r>
            <a:r>
              <a:rPr lang="en-US" dirty="0"/>
              <a:t>, 1999)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A7B63-12DE-4A4C-BBAD-EF6BD7B43A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9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complex system is “one whose properties are not fully explained by an understanding of its component parts” (Gallagher and </a:t>
            </a:r>
            <a:r>
              <a:rPr lang="en-US" dirty="0" err="1"/>
              <a:t>Appenzeller</a:t>
            </a:r>
            <a:r>
              <a:rPr lang="en-US" dirty="0"/>
              <a:t>, 1999)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A7B63-12DE-4A4C-BBAD-EF6BD7B43A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17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Complexity</a:t>
            </a:r>
          </a:p>
          <a:p>
            <a:r>
              <a:rPr lang="en-US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A7B63-12DE-4A4C-BBAD-EF6BD7B43A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83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200" dirty="0"/>
              <a:t> business innovations</a:t>
            </a:r>
            <a:r>
              <a:rPr lang="en-US" sz="1200" baseline="0" dirty="0"/>
              <a:t> to integrate the technologies/ research outputs- to lead to impact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A7B63-12DE-4A4C-BBAD-EF6BD7B43A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39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we have a shared mission?</a:t>
            </a:r>
          </a:p>
          <a:p>
            <a:r>
              <a:rPr lang="en-US" sz="1200" dirty="0"/>
              <a:t>-given that our goals are sufficiently broad to incorporate meaningful roles for all disciplinary researchers involved.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 we “T” shaped researchers?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engage actively with other disciplines (see principle 3) to understand and appreciate their norms, theories, approaches and breakthroughs.</a:t>
            </a:r>
          </a:p>
          <a:p>
            <a:pPr marL="285750" indent="-285750">
              <a:buFontTx/>
              <a:buChar char="-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we have institutional support?</a:t>
            </a:r>
          </a:p>
          <a:p>
            <a:pPr marL="285750" indent="-285750">
              <a:buFontTx/>
              <a:buChar char="-"/>
            </a:pPr>
            <a:r>
              <a:rPr lang="en-US" sz="1200" dirty="0"/>
              <a:t>despite the organizational structures and global academic norms that are biased towards more conventional, disciplinary approaches</a:t>
            </a:r>
            <a:r>
              <a:rPr lang="en-US" dirty="0"/>
              <a:t>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do we nurture constructive dialogue? </a:t>
            </a:r>
          </a:p>
          <a:p>
            <a:r>
              <a:rPr lang="en-US" dirty="0"/>
              <a:t>- </a:t>
            </a:r>
            <a:r>
              <a:rPr lang="en-US" sz="1200" dirty="0"/>
              <a:t>communicate beyond differing technical vocabularies and communication cultures?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A7B63-12DE-4A4C-BBAD-EF6BD7B43A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89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6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ig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6799888" y="-7144"/>
            <a:ext cx="5392112" cy="687228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6876240" cy="6858000"/>
            <a:chOff x="0" y="0"/>
            <a:chExt cx="6876240" cy="6858000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6876240" cy="6858000"/>
            </a:xfrm>
            <a:prstGeom prst="rect">
              <a:avLst/>
            </a:prstGeom>
          </p:spPr>
        </p:pic>
        <p:pic>
          <p:nvPicPr>
            <p:cNvPr id="10" name="Afbeelding 32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3275" y="5047311"/>
              <a:ext cx="2902195" cy="90375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87" y="1277572"/>
            <a:ext cx="5392114" cy="3049729"/>
          </a:xfrm>
        </p:spPr>
        <p:txBody>
          <a:bodyPr anchor="t">
            <a:normAutofit/>
          </a:bodyPr>
          <a:lstStyle>
            <a:lvl1pPr>
              <a:defRPr sz="5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6979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3" orient="horz" pos="3748" userDrawn="1">
          <p15:clr>
            <a:srgbClr val="FBAE40"/>
          </p15:clr>
        </p15:guide>
        <p15:guide id="4" pos="50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card - NoImage (whit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072" y="3219855"/>
            <a:ext cx="3343856" cy="1080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2" name="Rectangle 21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56175"/>
            <a:ext cx="9144000" cy="972825"/>
          </a:xfrm>
        </p:spPr>
        <p:txBody>
          <a:bodyPr anchor="b">
            <a:normAutofit/>
          </a:bodyPr>
          <a:lstStyle>
            <a:lvl1pPr algn="ctr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446"/>
            <a:ext cx="9144000" cy="53208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Lucida Sans Unicode" charset="0"/>
                <a:ea typeface="Lucida Sans Unicode" charset="0"/>
                <a:cs typeface="Lucida Sans Unicod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Image inse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251" y="966845"/>
            <a:ext cx="1427999" cy="1080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30" name="Rectangle 29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5317" y="1690690"/>
            <a:ext cx="5380276" cy="3840947"/>
          </a:xfrm>
        </p:spPr>
        <p:txBody>
          <a:bodyPr>
            <a:normAutofit/>
          </a:bodyPr>
          <a:lstStyle>
            <a:lvl1pPr algn="l">
              <a:defRPr sz="1600">
                <a:latin typeface="+mn-lt"/>
                <a:ea typeface="Lucida Sans Unicode" charset="0"/>
                <a:cs typeface="Lucida Sans Unicode" charset="0"/>
              </a:defRPr>
            </a:lvl1pPr>
            <a:lvl2pPr algn="l">
              <a:defRPr sz="1400">
                <a:latin typeface="+mn-lt"/>
                <a:ea typeface="Lucida Sans Unicode" charset="0"/>
                <a:cs typeface="Lucida Sans Unicode" charset="0"/>
              </a:defRPr>
            </a:lvl2pPr>
            <a:lvl3pPr algn="l"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 algn="l"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 algn="l"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1554" y="506175"/>
            <a:ext cx="5220580" cy="4903045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702977" y="5531637"/>
            <a:ext cx="4523701" cy="205902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6105317" y="727156"/>
            <a:ext cx="5380276" cy="890964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2897" y="631364"/>
            <a:ext cx="5630863" cy="465266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9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Image inse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58532"/>
            <a:ext cx="1427999" cy="10800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9" name="Rectangle 28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976" y="1690690"/>
            <a:ext cx="5384437" cy="3840947"/>
          </a:xfrm>
        </p:spPr>
        <p:txBody>
          <a:bodyPr>
            <a:normAutofit/>
          </a:bodyPr>
          <a:lstStyle>
            <a:lvl1pPr>
              <a:defRPr sz="1600">
                <a:latin typeface="+mn-lt"/>
                <a:ea typeface="Lucida Sans Unicode" charset="0"/>
                <a:cs typeface="Lucida Sans Unicode" charset="0"/>
              </a:defRPr>
            </a:lvl1pPr>
            <a:lvl2pPr>
              <a:defRPr sz="1400">
                <a:latin typeface="+mn-lt"/>
                <a:ea typeface="Lucida Sans Unicode" charset="0"/>
                <a:cs typeface="Lucida Sans Unicode" charset="0"/>
              </a:defRPr>
            </a:lvl2pPr>
            <a:lvl3pPr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6971420" y="506175"/>
            <a:ext cx="5220580" cy="4903045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6972974" y="5531637"/>
            <a:ext cx="4523701" cy="205902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702976" y="727156"/>
            <a:ext cx="5384437" cy="890964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6561137" y="631364"/>
            <a:ext cx="5630863" cy="465266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Case_Study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251" y="966845"/>
            <a:ext cx="1427999" cy="1080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30" name="Rectangle 29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 userDrawn="1"/>
        </p:nvSpPr>
        <p:spPr>
          <a:xfrm>
            <a:off x="-1554" y="506175"/>
            <a:ext cx="5220580" cy="4903045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702977" y="5531637"/>
            <a:ext cx="4523701" cy="205902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6105317" y="727156"/>
            <a:ext cx="5380276" cy="890964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2897" y="631364"/>
            <a:ext cx="5630863" cy="465266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6105317" y="433605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Lucida Sans" panose="020B0602030504020204" pitchFamily="34" charset="0"/>
              </a:rPr>
              <a:t>Case Study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6105317" y="1690690"/>
            <a:ext cx="5380276" cy="3840947"/>
          </a:xfrm>
        </p:spPr>
        <p:txBody>
          <a:bodyPr>
            <a:normAutofit/>
          </a:bodyPr>
          <a:lstStyle>
            <a:lvl1pPr algn="l">
              <a:defRPr sz="1600">
                <a:latin typeface="+mn-lt"/>
                <a:ea typeface="Lucida Sans Unicode" charset="0"/>
                <a:cs typeface="Lucida Sans Unicode" charset="0"/>
              </a:defRPr>
            </a:lvl1pPr>
            <a:lvl2pPr algn="l">
              <a:defRPr sz="1400">
                <a:latin typeface="+mn-lt"/>
                <a:ea typeface="Lucida Sans Unicode" charset="0"/>
                <a:cs typeface="Lucida Sans Unicode" charset="0"/>
              </a:defRPr>
            </a:lvl2pPr>
            <a:lvl3pPr algn="l"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 algn="l"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 algn="l"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6801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98">
          <p15:clr>
            <a:srgbClr val="FBAE40"/>
          </p15:clr>
        </p15:guide>
        <p15:guide id="2" orient="horz" pos="3339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Case_Study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58532"/>
            <a:ext cx="1427999" cy="10800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9" name="Rectangle 28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 userDrawn="1"/>
        </p:nvSpPr>
        <p:spPr>
          <a:xfrm>
            <a:off x="6971420" y="506175"/>
            <a:ext cx="5220580" cy="4903045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6972974" y="5531637"/>
            <a:ext cx="4523701" cy="205902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702976" y="727156"/>
            <a:ext cx="5384437" cy="890964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6561137" y="631364"/>
            <a:ext cx="5630863" cy="465266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02976" y="433605"/>
            <a:ext cx="127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Lucida Sans" panose="020B0602030504020204" pitchFamily="34" charset="0"/>
              </a:rPr>
              <a:t>Case Study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702976" y="1690690"/>
            <a:ext cx="5384437" cy="3840947"/>
          </a:xfrm>
        </p:spPr>
        <p:txBody>
          <a:bodyPr>
            <a:normAutofit/>
          </a:bodyPr>
          <a:lstStyle>
            <a:lvl1pPr>
              <a:defRPr sz="1600">
                <a:latin typeface="+mn-lt"/>
                <a:ea typeface="Lucida Sans Unicode" charset="0"/>
                <a:cs typeface="Lucida Sans Unicode" charset="0"/>
              </a:defRPr>
            </a:lvl1pPr>
            <a:lvl2pPr>
              <a:defRPr sz="1400">
                <a:latin typeface="+mn-lt"/>
                <a:ea typeface="Lucida Sans Unicode" charset="0"/>
                <a:cs typeface="Lucida Sans Unicode" charset="0"/>
              </a:defRPr>
            </a:lvl2pPr>
            <a:lvl3pPr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746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98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Image full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792000" cy="68580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4973" y="958532"/>
            <a:ext cx="1427999" cy="1080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5" name="Rectangle 24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8056" y="1690690"/>
            <a:ext cx="4121721" cy="3840947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spcBef>
                <a:spcPts val="500"/>
              </a:spcBef>
              <a:defRPr sz="16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1pPr>
            <a:lvl2pPr>
              <a:lnSpc>
                <a:spcPct val="80000"/>
              </a:lnSpc>
              <a:spcBef>
                <a:spcPts val="500"/>
              </a:spcBef>
              <a:defRPr sz="14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2pPr>
            <a:lvl3pPr>
              <a:lnSpc>
                <a:spcPct val="80000"/>
              </a:lnSpc>
              <a:spcBef>
                <a:spcPts val="500"/>
              </a:spcBef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3pPr>
            <a:lvl4pPr>
              <a:lnSpc>
                <a:spcPct val="80000"/>
              </a:lnSpc>
              <a:spcBef>
                <a:spcPts val="500"/>
              </a:spcBef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4pPr>
            <a:lvl5pPr>
              <a:lnSpc>
                <a:spcPct val="80000"/>
              </a:lnSpc>
              <a:spcBef>
                <a:spcPts val="500"/>
              </a:spcBef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7488056" y="727156"/>
            <a:ext cx="4121721" cy="890964"/>
          </a:xfrm>
        </p:spPr>
        <p:txBody>
          <a:bodyPr anchor="t">
            <a:normAutofit/>
          </a:bodyPr>
          <a:lstStyle>
            <a:lvl1pPr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Image full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2"/>
          <p:cNvSpPr>
            <a:spLocks noGrp="1"/>
          </p:cNvSpPr>
          <p:nvPr>
            <p:ph type="pic" sz="quarter" idx="14"/>
          </p:nvPr>
        </p:nvSpPr>
        <p:spPr>
          <a:xfrm>
            <a:off x="5400000" y="0"/>
            <a:ext cx="67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58532"/>
            <a:ext cx="1427999" cy="1080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6" name="Rectangle 25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977" y="1690690"/>
            <a:ext cx="4114800" cy="38409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1pPr>
            <a:lvl2pPr>
              <a:defRPr sz="14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2pPr>
            <a:lvl3pPr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3pPr>
            <a:lvl4pPr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4pPr>
            <a:lvl5pPr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702977" y="727156"/>
            <a:ext cx="4114800" cy="890964"/>
          </a:xfrm>
        </p:spPr>
        <p:txBody>
          <a:bodyPr anchor="t">
            <a:normAutofit/>
          </a:bodyPr>
          <a:lstStyle>
            <a:lvl1pPr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3123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38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IT_Partner_whe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 userDrawn="1"/>
        </p:nvGrpSpPr>
        <p:grpSpPr>
          <a:xfrm>
            <a:off x="5370970" y="0"/>
            <a:ext cx="6821029" cy="6153150"/>
            <a:chOff x="5370970" y="0"/>
            <a:chExt cx="6821029" cy="6153150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70970" y="0"/>
              <a:ext cx="6821029" cy="6124575"/>
            </a:xfrm>
            <a:custGeom>
              <a:avLst/>
              <a:gdLst>
                <a:gd name="connsiteX0" fmla="*/ 0 w 6821029"/>
                <a:gd name="connsiteY0" fmla="*/ 0 h 6858000"/>
                <a:gd name="connsiteX1" fmla="*/ 6821029 w 6821029"/>
                <a:gd name="connsiteY1" fmla="*/ 0 h 6858000"/>
                <a:gd name="connsiteX2" fmla="*/ 6821029 w 6821029"/>
                <a:gd name="connsiteY2" fmla="*/ 6858000 h 6858000"/>
                <a:gd name="connsiteX3" fmla="*/ 0 w 6821029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21029" h="6858000">
                  <a:moveTo>
                    <a:pt x="0" y="0"/>
                  </a:moveTo>
                  <a:lnTo>
                    <a:pt x="6821029" y="0"/>
                  </a:lnTo>
                  <a:lnTo>
                    <a:pt x="6821029" y="6858000"/>
                  </a:lnTo>
                  <a:lnTo>
                    <a:pt x="0" y="6858000"/>
                  </a:lnTo>
                  <a:close/>
                </a:path>
              </a:pathLst>
            </a:cu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70970" y="6054861"/>
              <a:ext cx="6819973" cy="98289"/>
            </a:xfrm>
            <a:custGeom>
              <a:avLst/>
              <a:gdLst>
                <a:gd name="connsiteX0" fmla="*/ 0 w 6819973"/>
                <a:gd name="connsiteY0" fmla="*/ 0 h 98289"/>
                <a:gd name="connsiteX1" fmla="*/ 6819973 w 6819973"/>
                <a:gd name="connsiteY1" fmla="*/ 0 h 98289"/>
                <a:gd name="connsiteX2" fmla="*/ 6819973 w 6819973"/>
                <a:gd name="connsiteY2" fmla="*/ 98289 h 98289"/>
                <a:gd name="connsiteX3" fmla="*/ 0 w 6819973"/>
                <a:gd name="connsiteY3" fmla="*/ 98289 h 98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9973" h="98289">
                  <a:moveTo>
                    <a:pt x="0" y="0"/>
                  </a:moveTo>
                  <a:lnTo>
                    <a:pt x="6819973" y="0"/>
                  </a:lnTo>
                  <a:lnTo>
                    <a:pt x="6819973" y="98289"/>
                  </a:lnTo>
                  <a:lnTo>
                    <a:pt x="0" y="98289"/>
                  </a:lnTo>
                  <a:close/>
                </a:path>
              </a:pathLst>
            </a:custGeom>
          </p:spPr>
        </p:pic>
      </p:grp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58532"/>
            <a:ext cx="1427999" cy="1080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6" name="Rectangle 25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Title 3"/>
          <p:cNvSpPr txBox="1">
            <a:spLocks/>
          </p:cNvSpPr>
          <p:nvPr userDrawn="1"/>
        </p:nvSpPr>
        <p:spPr>
          <a:xfrm>
            <a:off x="702977" y="737023"/>
            <a:ext cx="4114800" cy="953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nl-NL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639" y="737023"/>
            <a:ext cx="4926891" cy="4943452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702977" y="1690690"/>
            <a:ext cx="4114800" cy="3840947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1pPr>
            <a:lvl2pPr>
              <a:defRPr sz="14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2pPr>
            <a:lvl3pPr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3pPr>
            <a:lvl4pPr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4pPr>
            <a:lvl5pPr>
              <a:defRPr sz="1200">
                <a:solidFill>
                  <a:schemeClr val="tx1"/>
                </a:solidFill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itle 19"/>
          <p:cNvSpPr>
            <a:spLocks noGrp="1"/>
          </p:cNvSpPr>
          <p:nvPr>
            <p:ph type="title"/>
          </p:nvPr>
        </p:nvSpPr>
        <p:spPr>
          <a:xfrm>
            <a:off x="702977" y="727156"/>
            <a:ext cx="4114800" cy="890964"/>
          </a:xfrm>
        </p:spPr>
        <p:txBody>
          <a:bodyPr anchor="t">
            <a:normAutofit/>
          </a:bodyPr>
          <a:lstStyle>
            <a:lvl1pPr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3386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id Background - white foot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Footer_Background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id background - Yellow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12" name="Rectangle 11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ig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15760" y="0"/>
            <a:ext cx="6876240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-7144"/>
            <a:ext cx="5392114" cy="687228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1277572"/>
            <a:ext cx="5392114" cy="3049729"/>
          </a:xfrm>
        </p:spPr>
        <p:txBody>
          <a:bodyPr anchor="t">
            <a:normAutofit/>
          </a:bodyPr>
          <a:lstStyle>
            <a:lvl1pPr>
              <a:defRPr sz="5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Afbeelding 3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4900" y="5047311"/>
            <a:ext cx="2902195" cy="903754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3" orient="horz" pos="3748">
          <p15:clr>
            <a:srgbClr val="FBAE40"/>
          </p15:clr>
        </p15:guide>
        <p15:guide id="4" pos="3885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Background - white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8" name="Footer_Background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34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Background - yellow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16" name="Rectangle 15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21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itle + Text (yellow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Footer_Background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2977" y="1662131"/>
            <a:ext cx="10793698" cy="3548108"/>
          </a:xfrm>
        </p:spPr>
        <p:txBody>
          <a:bodyPr>
            <a:noAutofit/>
          </a:bodyPr>
          <a:lstStyle>
            <a:lvl1pPr>
              <a:buClrTx/>
              <a:defRPr sz="1600"/>
            </a:lvl1pPr>
            <a:lvl2pPr>
              <a:buClrTx/>
              <a:defRPr sz="1400"/>
            </a:lvl2pPr>
            <a:lvl3pPr>
              <a:buClrTx/>
              <a:defRPr sz="1200"/>
            </a:lvl3pPr>
            <a:lvl4pPr>
              <a:buClrTx/>
              <a:defRPr sz="1200"/>
            </a:lvl4pPr>
            <a:lvl5pPr>
              <a:buClrTx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" name="Afbeelding 33"/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760648" y="1185263"/>
            <a:ext cx="1395364" cy="885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977" y="728663"/>
            <a:ext cx="10793698" cy="717600"/>
          </a:xfrm>
        </p:spPr>
        <p:txBody>
          <a:bodyPr>
            <a:no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itle + Text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196" y="1183837"/>
            <a:ext cx="1427999" cy="1080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17" name="Rectangle 16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977" y="728663"/>
            <a:ext cx="10793698" cy="717600"/>
          </a:xfrm>
        </p:spPr>
        <p:txBody>
          <a:bodyPr>
            <a:no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2977" y="1662131"/>
            <a:ext cx="10793698" cy="354810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Quote/highlight (lef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268511" y="0"/>
            <a:ext cx="3923489" cy="68580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14" name="Footer_Background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977" y="728663"/>
            <a:ext cx="6545151" cy="1690043"/>
          </a:xfrm>
        </p:spPr>
        <p:txBody>
          <a:bodyPr anchor="b">
            <a:norm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2977" y="2419350"/>
            <a:ext cx="6545548" cy="2996216"/>
          </a:xfrm>
        </p:spPr>
        <p:txBody>
          <a:bodyPr>
            <a:noAutofit/>
          </a:bodyPr>
          <a:lstStyle>
            <a:lvl1pPr>
              <a:buClrTx/>
              <a:defRPr sz="1600"/>
            </a:lvl1pPr>
            <a:lvl2pPr>
              <a:buClrTx/>
              <a:defRPr sz="1400"/>
            </a:lvl2pPr>
            <a:lvl3pPr>
              <a:buClrTx/>
              <a:defRPr sz="1200"/>
            </a:lvl3pPr>
            <a:lvl4pPr>
              <a:buClrTx/>
              <a:defRPr sz="1200"/>
            </a:lvl4pPr>
            <a:lvl5pPr>
              <a:buClrTx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Quote/highlight (right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75" y="0"/>
            <a:ext cx="3551115" cy="68580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14" name="Footer_Background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49" y="728663"/>
            <a:ext cx="6545151" cy="1690043"/>
          </a:xfrm>
        </p:spPr>
        <p:txBody>
          <a:bodyPr anchor="b">
            <a:normAutofit/>
          </a:bodyPr>
          <a:lstStyle>
            <a:lvl1pPr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941220" y="2419350"/>
            <a:ext cx="6553200" cy="2996216"/>
          </a:xfrm>
        </p:spPr>
        <p:txBody>
          <a:bodyPr>
            <a:noAutofit/>
          </a:bodyPr>
          <a:lstStyle>
            <a:lvl1pPr>
              <a:buClrTx/>
              <a:defRPr sz="1600"/>
            </a:lvl1pPr>
            <a:lvl2pPr>
              <a:buClrTx/>
              <a:defRPr sz="1400"/>
            </a:lvl2pPr>
            <a:lvl3pPr>
              <a:buClrTx/>
              <a:defRPr sz="1200"/>
            </a:lvl3pPr>
            <a:lvl4pPr>
              <a:buClrTx/>
              <a:defRPr sz="1200"/>
            </a:lvl4pPr>
            <a:lvl5pPr>
              <a:buClrTx/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Com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73046"/>
            <a:ext cx="1427999" cy="108000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97851" y="728663"/>
            <a:ext cx="10801350" cy="423996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18" name="Rectangle 17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1763" y="1505189"/>
            <a:ext cx="5254715" cy="4107846"/>
          </a:xfrm>
        </p:spPr>
        <p:txBody>
          <a:bodyPr>
            <a:normAutofit/>
          </a:bodyPr>
          <a:lstStyle>
            <a:lvl1pPr>
              <a:defRPr sz="1600">
                <a:latin typeface="Lucida Sans Unicode" charset="0"/>
                <a:ea typeface="Lucida Sans Unicode" charset="0"/>
                <a:cs typeface="Lucida Sans Unicode" charset="0"/>
              </a:defRPr>
            </a:lvl1pPr>
            <a:lvl2pPr>
              <a:defRPr sz="1400">
                <a:latin typeface="Lucida Sans Unicode" charset="0"/>
                <a:ea typeface="Lucida Sans Unicode" charset="0"/>
                <a:cs typeface="Lucida Sans Unicode" charset="0"/>
              </a:defRPr>
            </a:lvl2pPr>
            <a:lvl3pPr>
              <a:defRPr sz="1200">
                <a:latin typeface="Lucida Sans Unicode" charset="0"/>
                <a:ea typeface="Lucida Sans Unicode" charset="0"/>
                <a:cs typeface="Lucida Sans Unicode" charset="0"/>
              </a:defRPr>
            </a:lvl3pPr>
            <a:lvl4pPr>
              <a:defRPr sz="1200">
                <a:latin typeface="Lucida Sans Unicode" charset="0"/>
                <a:ea typeface="Lucida Sans Unicode" charset="0"/>
                <a:cs typeface="Lucida Sans Unicode" charset="0"/>
              </a:defRPr>
            </a:lvl4pPr>
            <a:lvl5pPr>
              <a:defRPr sz="1200">
                <a:latin typeface="Lucida Sans Unicode" charset="0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39813" y="1505189"/>
            <a:ext cx="5256861" cy="4107846"/>
          </a:xfrm>
        </p:spPr>
        <p:txBody>
          <a:bodyPr>
            <a:normAutofit/>
          </a:bodyPr>
          <a:lstStyle>
            <a:lvl1pPr>
              <a:defRPr sz="1600">
                <a:latin typeface="Lucida Sans Unicode" charset="0"/>
                <a:ea typeface="Lucida Sans Unicode" charset="0"/>
                <a:cs typeface="Lucida Sans Unicode" charset="0"/>
              </a:defRPr>
            </a:lvl1pPr>
            <a:lvl2pPr>
              <a:defRPr sz="1400">
                <a:latin typeface="Lucida Sans Unicode" charset="0"/>
                <a:ea typeface="Lucida Sans Unicode" charset="0"/>
                <a:cs typeface="Lucida Sans Unicode" charset="0"/>
              </a:defRPr>
            </a:lvl2pPr>
            <a:lvl3pPr>
              <a:defRPr sz="1200">
                <a:latin typeface="Lucida Sans Unicode" charset="0"/>
                <a:ea typeface="Lucida Sans Unicode" charset="0"/>
                <a:cs typeface="Lucida Sans Unicode" charset="0"/>
              </a:defRPr>
            </a:lvl3pPr>
            <a:lvl4pPr>
              <a:defRPr sz="1200">
                <a:latin typeface="Lucida Sans Unicode" charset="0"/>
                <a:ea typeface="Lucida Sans Unicode" charset="0"/>
                <a:cs typeface="Lucida Sans Unicode" charset="0"/>
              </a:defRPr>
            </a:lvl4pPr>
            <a:lvl5pPr>
              <a:defRPr sz="1200">
                <a:latin typeface="Lucida Sans Unicode" charset="0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73046"/>
            <a:ext cx="1427999" cy="108000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36" name="Rectangle 35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0" name="Rectangle 29"/>
          <p:cNvSpPr/>
          <p:nvPr userDrawn="1"/>
        </p:nvSpPr>
        <p:spPr>
          <a:xfrm>
            <a:off x="4488274" y="1393860"/>
            <a:ext cx="3240000" cy="1800000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 userDrawn="1"/>
        </p:nvSpPr>
        <p:spPr>
          <a:xfrm>
            <a:off x="8168915" y="1393860"/>
            <a:ext cx="3240000" cy="1800000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787682" y="1393860"/>
            <a:ext cx="3240000" cy="1800000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701764" y="3431648"/>
            <a:ext cx="3413561" cy="352800"/>
          </a:xfrm>
        </p:spPr>
        <p:txBody>
          <a:bodyPr anchor="b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95325" y="1449363"/>
            <a:ext cx="3420000" cy="169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58"/>
          <p:cNvSpPr>
            <a:spLocks noGrp="1"/>
          </p:cNvSpPr>
          <p:nvPr>
            <p:ph type="body" sz="quarter" idx="23"/>
          </p:nvPr>
        </p:nvSpPr>
        <p:spPr>
          <a:xfrm>
            <a:off x="702031" y="3813476"/>
            <a:ext cx="3413294" cy="2136474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8083114" y="3431648"/>
            <a:ext cx="3413561" cy="352800"/>
          </a:xfrm>
        </p:spPr>
        <p:txBody>
          <a:bodyPr anchor="b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8074833" y="1449363"/>
            <a:ext cx="3420000" cy="169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26"/>
          </p:nvPr>
        </p:nvSpPr>
        <p:spPr>
          <a:xfrm>
            <a:off x="8089820" y="3813476"/>
            <a:ext cx="3413294" cy="2136474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4395658" y="3431648"/>
            <a:ext cx="3413561" cy="352800"/>
          </a:xfrm>
        </p:spPr>
        <p:txBody>
          <a:bodyPr anchor="b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28"/>
          </p:nvPr>
        </p:nvSpPr>
        <p:spPr>
          <a:xfrm>
            <a:off x="4395658" y="1449363"/>
            <a:ext cx="3420000" cy="169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58"/>
          <p:cNvSpPr>
            <a:spLocks noGrp="1"/>
          </p:cNvSpPr>
          <p:nvPr>
            <p:ph type="body" sz="quarter" idx="29"/>
          </p:nvPr>
        </p:nvSpPr>
        <p:spPr>
          <a:xfrm>
            <a:off x="4389486" y="3813476"/>
            <a:ext cx="3413294" cy="2136474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97851" y="728663"/>
            <a:ext cx="10801350" cy="423996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73046"/>
            <a:ext cx="1427999" cy="10800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9" name="Rectangle 28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 userDrawn="1"/>
        </p:nvSpPr>
        <p:spPr>
          <a:xfrm>
            <a:off x="799654" y="1399919"/>
            <a:ext cx="5040000" cy="1800000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359697" y="1399919"/>
            <a:ext cx="5040000" cy="1800000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701764" y="3446336"/>
            <a:ext cx="5255998" cy="352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95322" y="1449388"/>
            <a:ext cx="5256000" cy="169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58"/>
          <p:cNvSpPr>
            <a:spLocks noGrp="1"/>
          </p:cNvSpPr>
          <p:nvPr>
            <p:ph type="body" sz="quarter" idx="23"/>
          </p:nvPr>
        </p:nvSpPr>
        <p:spPr>
          <a:xfrm>
            <a:off x="702031" y="3799136"/>
            <a:ext cx="5249294" cy="2150813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238832" y="3445651"/>
            <a:ext cx="5257843" cy="345428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6238228" y="1449362"/>
            <a:ext cx="5256000" cy="169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58"/>
          <p:cNvSpPr>
            <a:spLocks noGrp="1"/>
          </p:cNvSpPr>
          <p:nvPr>
            <p:ph type="body" sz="quarter" idx="26"/>
          </p:nvPr>
        </p:nvSpPr>
        <p:spPr>
          <a:xfrm>
            <a:off x="6245271" y="3799136"/>
            <a:ext cx="5264282" cy="2150813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1pPr>
            <a:lvl2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>
              <a:lnSpc>
                <a:spcPct val="90000"/>
              </a:lnSpc>
              <a:spcBef>
                <a:spcPts val="500"/>
              </a:spcBef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97851" y="728663"/>
            <a:ext cx="10801350" cy="423996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Peo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73046"/>
            <a:ext cx="1427999" cy="1080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5" name="Rectangle 24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49" name="Ovaal 22"/>
          <p:cNvSpPr/>
          <p:nvPr userDrawn="1"/>
        </p:nvSpPr>
        <p:spPr>
          <a:xfrm>
            <a:off x="1487404" y="1605305"/>
            <a:ext cx="1512084" cy="1512084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Ovaal 32"/>
          <p:cNvSpPr/>
          <p:nvPr userDrawn="1"/>
        </p:nvSpPr>
        <p:spPr>
          <a:xfrm>
            <a:off x="6888172" y="1602218"/>
            <a:ext cx="1512084" cy="1512084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2317750" y="1603738"/>
            <a:ext cx="3490622" cy="919700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2317090" y="2523439"/>
            <a:ext cx="3491282" cy="590863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6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7729383" y="1603738"/>
            <a:ext cx="3492000" cy="919700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7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7729382" y="2523439"/>
            <a:ext cx="3492000" cy="590863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95325" y="1596652"/>
            <a:ext cx="1517650" cy="15176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8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6102439" y="1596652"/>
            <a:ext cx="1517650" cy="15176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58"/>
          <p:cNvSpPr>
            <a:spLocks noGrp="1"/>
          </p:cNvSpPr>
          <p:nvPr>
            <p:ph type="body" sz="quarter" idx="23"/>
          </p:nvPr>
        </p:nvSpPr>
        <p:spPr>
          <a:xfrm>
            <a:off x="702031" y="3379438"/>
            <a:ext cx="4681538" cy="2524125"/>
          </a:xfrm>
        </p:spPr>
        <p:txBody>
          <a:bodyPr>
            <a:normAutofit/>
          </a:bodyPr>
          <a:lstStyle>
            <a:lvl1pPr marL="0" indent="0">
              <a:buNone/>
              <a:defRPr sz="1200" b="1">
                <a:latin typeface="+mn-lt"/>
                <a:ea typeface="Lucida Sans Unicode" charset="0"/>
                <a:cs typeface="Lucida Sans Unicode" charset="0"/>
              </a:defRPr>
            </a:lvl1pPr>
            <a:lvl2pPr marL="171450" indent="-171450">
              <a:buFont typeface="Arial" panose="020B0604020202020204" pitchFamily="34" charset="0"/>
              <a:buChar char="•"/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 marL="363538" indent="-180975"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 marL="711200" indent="-285750"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 marL="1074738" indent="-285750"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  <a:p>
            <a:pPr marL="0" lvl="1" indent="0">
              <a:buNone/>
            </a:pPr>
            <a:r>
              <a:rPr lang="en-US"/>
              <a:t>Second level</a:t>
            </a:r>
          </a:p>
          <a:p>
            <a:pPr marL="0" lvl="2" indent="0">
              <a:buNone/>
            </a:pPr>
            <a:r>
              <a:rPr lang="en-US"/>
              <a:t>Third level</a:t>
            </a:r>
          </a:p>
          <a:p>
            <a:pPr marL="0" lvl="3" indent="0">
              <a:buNone/>
            </a:pPr>
            <a:r>
              <a:rPr lang="en-US"/>
              <a:t>Fourth level</a:t>
            </a:r>
          </a:p>
          <a:p>
            <a:pPr marL="0" lvl="4" indent="0"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97851" y="728663"/>
            <a:ext cx="10801350" cy="423996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8" name="Text Placeholder 58"/>
          <p:cNvSpPr>
            <a:spLocks noGrp="1"/>
          </p:cNvSpPr>
          <p:nvPr>
            <p:ph type="body" sz="quarter" idx="26"/>
          </p:nvPr>
        </p:nvSpPr>
        <p:spPr>
          <a:xfrm>
            <a:off x="6102439" y="3379438"/>
            <a:ext cx="4681538" cy="2524125"/>
          </a:xfrm>
        </p:spPr>
        <p:txBody>
          <a:bodyPr>
            <a:normAutofit/>
          </a:bodyPr>
          <a:lstStyle>
            <a:lvl1pPr marL="0" indent="0">
              <a:buNone/>
              <a:defRPr sz="1200" b="1">
                <a:latin typeface="+mn-lt"/>
                <a:ea typeface="Lucida Sans Unicode" charset="0"/>
                <a:cs typeface="Lucida Sans Unicode" charset="0"/>
              </a:defRPr>
            </a:lvl1pPr>
            <a:lvl2pPr marL="171450" indent="-171450">
              <a:buFont typeface="Arial" panose="020B0604020202020204" pitchFamily="34" charset="0"/>
              <a:buChar char="•"/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 marL="363538" indent="-180975"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 marL="711200" indent="-285750"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 marL="1074738" indent="-285750"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  <a:p>
            <a:pPr marL="0" lvl="1" indent="0">
              <a:buNone/>
            </a:pPr>
            <a:r>
              <a:rPr lang="en-US"/>
              <a:t>Second level</a:t>
            </a:r>
          </a:p>
          <a:p>
            <a:pPr marL="0" lvl="2" indent="0">
              <a:buNone/>
            </a:pPr>
            <a:r>
              <a:rPr lang="en-US"/>
              <a:t>Third level</a:t>
            </a:r>
          </a:p>
          <a:p>
            <a:pPr marL="0" lvl="3" indent="0">
              <a:buNone/>
            </a:pPr>
            <a:r>
              <a:rPr lang="en-US"/>
              <a:t>Fourth level</a:t>
            </a:r>
          </a:p>
          <a:p>
            <a:pPr marL="0" lvl="4" indent="0">
              <a:buNone/>
            </a:pPr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ottom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1554" y="4076163"/>
            <a:ext cx="12193554" cy="2781837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-3532" y="0"/>
            <a:ext cx="12195532" cy="411600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87" y="4338272"/>
            <a:ext cx="5392113" cy="2151428"/>
          </a:xfrm>
        </p:spPr>
        <p:txBody>
          <a:bodyPr anchor="ctr">
            <a:normAutofit/>
          </a:bodyPr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Afbeelding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32" y="3936702"/>
            <a:ext cx="12195532" cy="803139"/>
          </a:xfrm>
          <a:prstGeom prst="rect">
            <a:avLst/>
          </a:prstGeom>
        </p:spPr>
      </p:pic>
      <p:pic>
        <p:nvPicPr>
          <p:cNvPr id="7" name="Afbeelding 3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5071" y="5046196"/>
            <a:ext cx="2902195" cy="903754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3" orient="horz" pos="374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People | Une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73046"/>
            <a:ext cx="1427999" cy="108000"/>
          </a:xfrm>
          <a:prstGeom prst="rect">
            <a:avLst/>
          </a:prstGeom>
        </p:spPr>
      </p:pic>
      <p:sp>
        <p:nvSpPr>
          <p:cNvPr id="2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6799888" y="-7144"/>
            <a:ext cx="5392112" cy="6856831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25" name="Rectangle 24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49" name="Ovaal 22"/>
          <p:cNvSpPr/>
          <p:nvPr userDrawn="1"/>
        </p:nvSpPr>
        <p:spPr>
          <a:xfrm>
            <a:off x="1487404" y="1605305"/>
            <a:ext cx="1512084" cy="1512084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2317750" y="1603738"/>
            <a:ext cx="3490622" cy="919700"/>
          </a:xfrm>
        </p:spPr>
        <p:txBody>
          <a:bodyPr anchor="b">
            <a:normAutofit/>
          </a:bodyPr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2317090" y="2523439"/>
            <a:ext cx="3491282" cy="590863"/>
          </a:xfrm>
        </p:spPr>
        <p:txBody>
          <a:bodyPr>
            <a:norm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95325" y="1596652"/>
            <a:ext cx="1517650" cy="1517650"/>
          </a:xfrm>
          <a:prstGeom prst="ellipse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97851" y="728663"/>
            <a:ext cx="5398149" cy="423996"/>
          </a:xfrm>
        </p:spPr>
        <p:txBody>
          <a:bodyPr anchor="t">
            <a:normAutofit/>
          </a:bodyPr>
          <a:lstStyle>
            <a:lvl1pPr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58"/>
          <p:cNvSpPr>
            <a:spLocks noGrp="1"/>
          </p:cNvSpPr>
          <p:nvPr>
            <p:ph type="body" sz="quarter" idx="23"/>
          </p:nvPr>
        </p:nvSpPr>
        <p:spPr>
          <a:xfrm>
            <a:off x="702031" y="3379438"/>
            <a:ext cx="4681538" cy="2524125"/>
          </a:xfrm>
        </p:spPr>
        <p:txBody>
          <a:bodyPr>
            <a:normAutofit/>
          </a:bodyPr>
          <a:lstStyle>
            <a:lvl1pPr marL="0" indent="0">
              <a:buNone/>
              <a:defRPr sz="1200" b="1">
                <a:latin typeface="+mn-lt"/>
                <a:ea typeface="Lucida Sans Unicode" charset="0"/>
                <a:cs typeface="Lucida Sans Unicode" charset="0"/>
              </a:defRPr>
            </a:lvl1pPr>
            <a:lvl2pPr marL="171450" indent="-171450">
              <a:buFont typeface="Arial" panose="020B0604020202020204" pitchFamily="34" charset="0"/>
              <a:buChar char="•"/>
              <a:defRPr sz="1200">
                <a:latin typeface="+mn-lt"/>
                <a:ea typeface="Lucida Sans Unicode" charset="0"/>
                <a:cs typeface="Lucida Sans Unicode" charset="0"/>
              </a:defRPr>
            </a:lvl2pPr>
            <a:lvl3pPr marL="363538" indent="-180975">
              <a:defRPr sz="1200">
                <a:latin typeface="+mn-lt"/>
                <a:ea typeface="Lucida Sans Unicode" charset="0"/>
                <a:cs typeface="Lucida Sans Unicode" charset="0"/>
              </a:defRPr>
            </a:lvl3pPr>
            <a:lvl4pPr marL="711200" indent="-285750">
              <a:defRPr sz="1200">
                <a:latin typeface="+mn-lt"/>
                <a:ea typeface="Lucida Sans Unicode" charset="0"/>
                <a:cs typeface="Lucida Sans Unicode" charset="0"/>
              </a:defRPr>
            </a:lvl4pPr>
            <a:lvl5pPr marL="1074738" indent="-285750">
              <a:defRPr sz="1200">
                <a:latin typeface="+mn-lt"/>
                <a:ea typeface="Lucida Sans Unicode" charset="0"/>
                <a:cs typeface="Lucida Sans Unicode" charset="0"/>
              </a:defRPr>
            </a:lvl5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  <a:p>
            <a:pPr marL="0" lvl="1" indent="0">
              <a:buNone/>
            </a:pPr>
            <a:r>
              <a:rPr lang="en-US"/>
              <a:t>Second level</a:t>
            </a:r>
          </a:p>
          <a:p>
            <a:pPr marL="0" lvl="2" indent="0">
              <a:buNone/>
            </a:pPr>
            <a:r>
              <a:rPr lang="en-US"/>
              <a:t>Third level</a:t>
            </a:r>
          </a:p>
          <a:p>
            <a:pPr marL="0" lvl="3" indent="0">
              <a:buNone/>
            </a:pPr>
            <a:r>
              <a:rPr lang="en-US"/>
              <a:t>Fourth level</a:t>
            </a:r>
          </a:p>
          <a:p>
            <a:pPr marL="0" lvl="4" indent="0">
              <a:buNone/>
            </a:pPr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892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361303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15760" y="0"/>
            <a:ext cx="6876240" cy="6858000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100856" y="3428999"/>
            <a:ext cx="5389682" cy="1564266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106993" y="1584123"/>
            <a:ext cx="4853932" cy="10717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KIT </a:t>
            </a:r>
            <a:r>
              <a:rPr lang="mr-IN" sz="1600" b="1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–</a:t>
            </a:r>
            <a:r>
              <a:rPr lang="en-GB" sz="1600" b="1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 Royal Tropical Institute</a:t>
            </a:r>
          </a:p>
          <a:p>
            <a:pPr>
              <a:lnSpc>
                <a:spcPct val="150000"/>
              </a:lnSpc>
            </a:pPr>
            <a:r>
              <a:rPr lang="hr-HR" sz="1500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Mauritskade 64</a:t>
            </a:r>
            <a:br>
              <a:rPr lang="hr-HR" sz="1500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</a:br>
            <a:r>
              <a:rPr lang="hr-HR" sz="1500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1092 AD Amsterdam</a:t>
            </a:r>
            <a:endParaRPr lang="hr-HR" sz="1600" dirty="0">
              <a:solidFill>
                <a:srgbClr val="000000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6100856" y="2717204"/>
            <a:ext cx="5389682" cy="357818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website address</a:t>
            </a:r>
          </a:p>
        </p:txBody>
      </p:sp>
      <p:pic>
        <p:nvPicPr>
          <p:cNvPr id="14" name="Afbeelding 33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6143953" y="1348130"/>
            <a:ext cx="1951155" cy="11192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6106993" y="1020255"/>
            <a:ext cx="4736133" cy="429133"/>
          </a:xfrm>
          <a:prstGeom prst="rect">
            <a:avLst/>
          </a:prstGeom>
          <a:noFill/>
          <a:ln w="98425">
            <a:noFill/>
          </a:ln>
        </p:spPr>
        <p:txBody>
          <a:bodyPr wrap="square" rtlCol="0" anchor="t">
            <a:no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rPr>
              <a:t>Contact</a:t>
            </a:r>
          </a:p>
        </p:txBody>
      </p:sp>
      <p:pic>
        <p:nvPicPr>
          <p:cNvPr id="17" name="Afbeelding 3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950" y="5235090"/>
            <a:ext cx="2295606" cy="71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976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748">
          <p15:clr>
            <a:srgbClr val="FBAE40"/>
          </p15:clr>
        </p15:guide>
        <p15:guide id="0" pos="3908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- About K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87560"/>
            <a:ext cx="1427999" cy="108000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58" name="Rectangle 57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3" name="TextBox 52"/>
          <p:cNvSpPr txBox="1"/>
          <p:nvPr userDrawn="1"/>
        </p:nvSpPr>
        <p:spPr>
          <a:xfrm>
            <a:off x="697851" y="728663"/>
            <a:ext cx="2836033" cy="423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Who We</a:t>
            </a:r>
            <a:r>
              <a:rPr lang="en-US" baseline="0" dirty="0"/>
              <a:t> Are</a:t>
            </a:r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7380609" y="4213938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7274934" y="3867150"/>
            <a:ext cx="684212" cy="704850"/>
          </a:xfrm>
        </p:spPr>
        <p:txBody>
          <a:bodyPr anchor="ctr"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8213308" y="4464699"/>
            <a:ext cx="421782" cy="430887"/>
          </a:xfrm>
        </p:spPr>
        <p:txBody>
          <a:bodyPr anchor="ctr">
            <a:noAutofit/>
          </a:bodyPr>
          <a:lstStyle>
            <a:lvl1pPr marL="0" indent="0" algn="ctr">
              <a:buNone/>
              <a:defRPr sz="2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+</a:t>
            </a:r>
          </a:p>
        </p:txBody>
      </p:sp>
      <p:sp>
        <p:nvSpPr>
          <p:cNvPr id="7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7927192" y="5029027"/>
            <a:ext cx="1382797" cy="58477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aseline="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dirty="0"/>
              <a:t>Name of statistics</a:t>
            </a:r>
          </a:p>
        </p:txBody>
      </p:sp>
      <p:sp>
        <p:nvSpPr>
          <p:cNvPr id="7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7600901" y="4558549"/>
            <a:ext cx="840294" cy="535531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3200" b="1" spc="-150" dirty="0">
                <a:latin typeface="+mj-lt"/>
              </a:defRPr>
            </a:lvl1pPr>
          </a:lstStyle>
          <a:p>
            <a:pPr marL="0" lvl="0"/>
            <a:r>
              <a:rPr lang="en-US" dirty="0"/>
              <a:t>123</a:t>
            </a:r>
          </a:p>
        </p:txBody>
      </p:sp>
      <p:sp>
        <p:nvSpPr>
          <p:cNvPr id="82" name="Text Placeholder 12"/>
          <p:cNvSpPr>
            <a:spLocks noGrp="1"/>
          </p:cNvSpPr>
          <p:nvPr>
            <p:ph type="body" sz="quarter" idx="23" hasCustomPrompt="1"/>
          </p:nvPr>
        </p:nvSpPr>
        <p:spPr>
          <a:xfrm>
            <a:off x="7401859" y="4655498"/>
            <a:ext cx="256802" cy="341632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1800" b="1" spc="-150" dirty="0">
                <a:latin typeface="+mj-lt"/>
              </a:defRPr>
            </a:lvl1pPr>
          </a:lstStyle>
          <a:p>
            <a:pPr marL="0" lvl="0"/>
            <a:r>
              <a:rPr lang="en-US" b="1" dirty="0">
                <a:latin typeface="Georgia" panose="02040502050405020303" pitchFamily="18" charset="0"/>
              </a:rPr>
              <a:t>›</a:t>
            </a:r>
            <a:endParaRPr lang="en-US" dirty="0"/>
          </a:p>
        </p:txBody>
      </p:sp>
      <p:sp>
        <p:nvSpPr>
          <p:cNvPr id="83" name="Oval 82"/>
          <p:cNvSpPr>
            <a:spLocks noChangeAspect="1"/>
          </p:cNvSpPr>
          <p:nvPr userDrawn="1"/>
        </p:nvSpPr>
        <p:spPr>
          <a:xfrm>
            <a:off x="9706594" y="4213938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9600919" y="3867150"/>
            <a:ext cx="684212" cy="704850"/>
          </a:xfrm>
        </p:spPr>
        <p:txBody>
          <a:bodyPr anchor="ctr"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5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10539293" y="4464699"/>
            <a:ext cx="421782" cy="430887"/>
          </a:xfrm>
        </p:spPr>
        <p:txBody>
          <a:bodyPr anchor="ctr">
            <a:noAutofit/>
          </a:bodyPr>
          <a:lstStyle>
            <a:lvl1pPr marL="0" indent="0" algn="ctr">
              <a:buNone/>
              <a:defRPr sz="2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+</a:t>
            </a:r>
          </a:p>
        </p:txBody>
      </p:sp>
      <p:sp>
        <p:nvSpPr>
          <p:cNvPr id="86" name="Text Placeholder 12"/>
          <p:cNvSpPr>
            <a:spLocks noGrp="1"/>
          </p:cNvSpPr>
          <p:nvPr>
            <p:ph type="body" sz="quarter" idx="26" hasCustomPrompt="1"/>
          </p:nvPr>
        </p:nvSpPr>
        <p:spPr>
          <a:xfrm>
            <a:off x="10253177" y="5029027"/>
            <a:ext cx="1382797" cy="58477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aseline="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dirty="0"/>
              <a:t>Name of statistics</a:t>
            </a:r>
          </a:p>
        </p:txBody>
      </p:sp>
      <p:sp>
        <p:nvSpPr>
          <p:cNvPr id="90" name="Text Placeholder 12"/>
          <p:cNvSpPr>
            <a:spLocks noGrp="1"/>
          </p:cNvSpPr>
          <p:nvPr>
            <p:ph type="body" sz="quarter" idx="27" hasCustomPrompt="1"/>
          </p:nvPr>
        </p:nvSpPr>
        <p:spPr>
          <a:xfrm>
            <a:off x="9926886" y="4558549"/>
            <a:ext cx="840294" cy="535531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3200" b="1" spc="-150" dirty="0">
                <a:latin typeface="+mj-lt"/>
              </a:defRPr>
            </a:lvl1pPr>
          </a:lstStyle>
          <a:p>
            <a:pPr marL="0" lvl="0"/>
            <a:r>
              <a:rPr lang="en-US" dirty="0"/>
              <a:t>123</a:t>
            </a:r>
          </a:p>
        </p:txBody>
      </p:sp>
      <p:sp>
        <p:nvSpPr>
          <p:cNvPr id="92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9727844" y="4655498"/>
            <a:ext cx="256802" cy="341632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1800" b="1" spc="-150" dirty="0">
                <a:latin typeface="+mj-lt"/>
              </a:defRPr>
            </a:lvl1pPr>
          </a:lstStyle>
          <a:p>
            <a:pPr marL="0" lvl="0"/>
            <a:r>
              <a:rPr lang="en-US" b="1" dirty="0">
                <a:latin typeface="Georgia" panose="02040502050405020303" pitchFamily="18" charset="0"/>
              </a:rPr>
              <a:t>›</a:t>
            </a:r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 userDrawn="1"/>
        </p:nvSpPr>
        <p:spPr>
          <a:xfrm>
            <a:off x="5120203" y="4213938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Picture Placeholder 4"/>
          <p:cNvSpPr>
            <a:spLocks noGrp="1" noChangeAspect="1"/>
          </p:cNvSpPr>
          <p:nvPr>
            <p:ph type="pic" sz="quarter" idx="29"/>
          </p:nvPr>
        </p:nvSpPr>
        <p:spPr>
          <a:xfrm>
            <a:off x="5014528" y="3867150"/>
            <a:ext cx="684212" cy="70485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5" name="Text Placeholder 6"/>
          <p:cNvSpPr>
            <a:spLocks noGrp="1"/>
          </p:cNvSpPr>
          <p:nvPr>
            <p:ph type="body" sz="quarter" idx="30" hasCustomPrompt="1"/>
          </p:nvPr>
        </p:nvSpPr>
        <p:spPr>
          <a:xfrm>
            <a:off x="5952902" y="4464699"/>
            <a:ext cx="421782" cy="430887"/>
          </a:xfrm>
        </p:spPr>
        <p:txBody>
          <a:bodyPr anchor="ctr">
            <a:noAutofit/>
          </a:bodyPr>
          <a:lstStyle>
            <a:lvl1pPr marL="0" indent="0" algn="ctr">
              <a:buNone/>
              <a:defRPr sz="2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+</a:t>
            </a:r>
          </a:p>
        </p:txBody>
      </p:sp>
      <p:sp>
        <p:nvSpPr>
          <p:cNvPr id="111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5666786" y="5029027"/>
            <a:ext cx="1382797" cy="58477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aseline="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dirty="0"/>
              <a:t>Name of statistics</a:t>
            </a:r>
          </a:p>
        </p:txBody>
      </p:sp>
      <p:sp>
        <p:nvSpPr>
          <p:cNvPr id="112" name="Text Placeholder 12"/>
          <p:cNvSpPr>
            <a:spLocks noGrp="1"/>
          </p:cNvSpPr>
          <p:nvPr>
            <p:ph type="body" sz="quarter" idx="32" hasCustomPrompt="1"/>
          </p:nvPr>
        </p:nvSpPr>
        <p:spPr>
          <a:xfrm>
            <a:off x="5340495" y="4558549"/>
            <a:ext cx="840294" cy="535531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3200" b="1" spc="-150" dirty="0">
                <a:latin typeface="+mj-lt"/>
              </a:defRPr>
            </a:lvl1pPr>
          </a:lstStyle>
          <a:p>
            <a:pPr marL="0" lvl="0"/>
            <a:r>
              <a:rPr lang="en-US" dirty="0"/>
              <a:t>123</a:t>
            </a:r>
          </a:p>
        </p:txBody>
      </p:sp>
      <p:sp>
        <p:nvSpPr>
          <p:cNvPr id="113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5141453" y="4655498"/>
            <a:ext cx="256802" cy="341632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1800" b="1" spc="-150" dirty="0">
                <a:latin typeface="+mj-lt"/>
              </a:defRPr>
            </a:lvl1pPr>
          </a:lstStyle>
          <a:p>
            <a:pPr marL="0" lvl="0"/>
            <a:r>
              <a:rPr lang="en-US" b="1" dirty="0">
                <a:latin typeface="Georgia" panose="02040502050405020303" pitchFamily="18" charset="0"/>
              </a:rPr>
              <a:t>›</a:t>
            </a:r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 userDrawn="1"/>
        </p:nvSpPr>
        <p:spPr>
          <a:xfrm>
            <a:off x="5120203" y="2159067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Text Placeholder 12"/>
          <p:cNvSpPr>
            <a:spLocks noGrp="1"/>
          </p:cNvSpPr>
          <p:nvPr>
            <p:ph type="body" sz="quarter" idx="35" hasCustomPrompt="1"/>
          </p:nvPr>
        </p:nvSpPr>
        <p:spPr>
          <a:xfrm>
            <a:off x="5666786" y="2987025"/>
            <a:ext cx="1382797" cy="584775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600" baseline="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dirty="0"/>
              <a:t>Name of statistics</a:t>
            </a:r>
          </a:p>
        </p:txBody>
      </p:sp>
      <p:sp>
        <p:nvSpPr>
          <p:cNvPr id="117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5340495" y="2516547"/>
            <a:ext cx="840294" cy="535531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3200" b="1" spc="-150" dirty="0">
                <a:latin typeface="+mj-lt"/>
              </a:defRPr>
            </a:lvl1pPr>
          </a:lstStyle>
          <a:p>
            <a:pPr marL="0" lvl="0"/>
            <a:r>
              <a:rPr lang="en-US" dirty="0"/>
              <a:t>123</a:t>
            </a:r>
          </a:p>
        </p:txBody>
      </p:sp>
      <p:sp>
        <p:nvSpPr>
          <p:cNvPr id="118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141453" y="2613496"/>
            <a:ext cx="256802" cy="341632"/>
          </a:xfrm>
          <a:noFill/>
        </p:spPr>
        <p:txBody>
          <a:bodyPr wrap="none" rtlCol="0" anchor="ctr">
            <a:spAutoFit/>
          </a:bodyPr>
          <a:lstStyle>
            <a:lvl1pPr marL="0" indent="0" algn="ctr">
              <a:buNone/>
              <a:defRPr lang="en-US" sz="1800" b="1" spc="-150" dirty="0">
                <a:latin typeface="+mj-lt"/>
              </a:defRPr>
            </a:lvl1pPr>
          </a:lstStyle>
          <a:p>
            <a:pPr marL="0" lvl="0"/>
            <a:r>
              <a:rPr lang="en-US" b="1" dirty="0">
                <a:latin typeface="Georgia" panose="02040502050405020303" pitchFamily="18" charset="0"/>
              </a:rPr>
              <a:t>›</a:t>
            </a:r>
            <a:endParaRPr lang="en-US" dirty="0"/>
          </a:p>
        </p:txBody>
      </p:sp>
      <p:sp>
        <p:nvSpPr>
          <p:cNvPr id="122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838260" y="2308202"/>
            <a:ext cx="1382797" cy="383041"/>
          </a:xfrm>
        </p:spPr>
        <p:txBody>
          <a:bodyPr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1600" baseline="0">
                <a:latin typeface="+mj-lt"/>
              </a:defRPr>
            </a:lvl1pPr>
            <a:lvl2pPr>
              <a:defRPr sz="1600">
                <a:latin typeface="+mj-lt"/>
              </a:defRPr>
            </a:lvl2pPr>
            <a:lvl3pPr>
              <a:defRPr sz="16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dirty="0"/>
              <a:t>Active in</a:t>
            </a:r>
          </a:p>
        </p:txBody>
      </p:sp>
      <p:sp>
        <p:nvSpPr>
          <p:cNvPr id="126" name="Oval 125"/>
          <p:cNvSpPr/>
          <p:nvPr/>
        </p:nvSpPr>
        <p:spPr>
          <a:xfrm>
            <a:off x="1539997" y="4213938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 userDrawn="1"/>
        </p:nvSpPr>
        <p:spPr>
          <a:xfrm>
            <a:off x="1539997" y="2159353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 userDrawn="1"/>
        </p:nvSpPr>
        <p:spPr>
          <a:xfrm>
            <a:off x="712742" y="4213938"/>
            <a:ext cx="1272701" cy="1272701"/>
          </a:xfrm>
          <a:prstGeom prst="ellipse">
            <a:avLst/>
          </a:prstGeom>
          <a:solidFill>
            <a:srgbClr val="1F1D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9" name="Oval 138"/>
          <p:cNvSpPr/>
          <p:nvPr userDrawn="1"/>
        </p:nvSpPr>
        <p:spPr>
          <a:xfrm>
            <a:off x="712742" y="2159353"/>
            <a:ext cx="1272701" cy="1272701"/>
          </a:xfrm>
          <a:prstGeom prst="ellipse">
            <a:avLst/>
          </a:prstGeom>
          <a:solidFill>
            <a:srgbClr val="1F1D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698500" y="2154469"/>
            <a:ext cx="1287463" cy="1277585"/>
          </a:xfr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111" t="4331" r="2220"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1" name="Picture Placeholder 20"/>
          <p:cNvSpPr>
            <a:spLocks noGrp="1"/>
          </p:cNvSpPr>
          <p:nvPr>
            <p:ph type="pic" sz="quarter" idx="40" hasCustomPrompt="1"/>
          </p:nvPr>
        </p:nvSpPr>
        <p:spPr>
          <a:xfrm>
            <a:off x="698500" y="4209054"/>
            <a:ext cx="1287463" cy="1277585"/>
          </a:xfr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2" name="Text Placeholder 26"/>
          <p:cNvSpPr>
            <a:spLocks noGrp="1"/>
          </p:cNvSpPr>
          <p:nvPr>
            <p:ph type="body" sz="quarter" idx="41" hasCustomPrompt="1"/>
          </p:nvPr>
        </p:nvSpPr>
        <p:spPr>
          <a:xfrm>
            <a:off x="2151434" y="2358264"/>
            <a:ext cx="1385316" cy="877163"/>
          </a:xfrm>
          <a:noFill/>
        </p:spPr>
        <p:txBody>
          <a:bodyPr wrap="none" rtlCol="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700" b="1" dirty="0">
                <a:latin typeface="+mj-lt"/>
              </a:defRPr>
            </a:lvl1pPr>
          </a:lstStyle>
          <a:p>
            <a:r>
              <a:rPr lang="en-US" sz="1700" b="1" dirty="0">
                <a:latin typeface="+mj-lt"/>
              </a:rPr>
              <a:t>Three line </a:t>
            </a:r>
          </a:p>
          <a:p>
            <a:r>
              <a:rPr lang="en-US" sz="1700" b="1" dirty="0">
                <a:latin typeface="+mj-lt"/>
              </a:rPr>
              <a:t>Descriptor</a:t>
            </a:r>
          </a:p>
          <a:p>
            <a:r>
              <a:rPr lang="en-US" sz="1700" b="1" dirty="0">
                <a:latin typeface="+mj-lt"/>
              </a:rPr>
              <a:t>Goes here</a:t>
            </a:r>
          </a:p>
        </p:txBody>
      </p:sp>
      <p:sp>
        <p:nvSpPr>
          <p:cNvPr id="145" name="Text Placeholder 26"/>
          <p:cNvSpPr>
            <a:spLocks noGrp="1"/>
          </p:cNvSpPr>
          <p:nvPr>
            <p:ph type="body" sz="quarter" idx="42" hasCustomPrompt="1"/>
          </p:nvPr>
        </p:nvSpPr>
        <p:spPr>
          <a:xfrm>
            <a:off x="2151434" y="4411707"/>
            <a:ext cx="1385316" cy="877163"/>
          </a:xfrm>
          <a:noFill/>
        </p:spPr>
        <p:txBody>
          <a:bodyPr wrap="none" rtlCol="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700" b="1" dirty="0">
                <a:latin typeface="+mj-lt"/>
              </a:defRPr>
            </a:lvl1pPr>
          </a:lstStyle>
          <a:p>
            <a:r>
              <a:rPr lang="en-US" sz="1700" b="1" dirty="0">
                <a:latin typeface="+mj-lt"/>
              </a:rPr>
              <a:t>Three line </a:t>
            </a:r>
          </a:p>
          <a:p>
            <a:r>
              <a:rPr lang="en-US" sz="1700" b="1" dirty="0">
                <a:latin typeface="+mj-lt"/>
              </a:rPr>
              <a:t>Descriptor</a:t>
            </a:r>
          </a:p>
          <a:p>
            <a:r>
              <a:rPr lang="en-US" sz="1700" b="1" dirty="0">
                <a:latin typeface="+mj-lt"/>
              </a:rPr>
              <a:t>Goes here</a:t>
            </a:r>
          </a:p>
        </p:txBody>
      </p:sp>
      <p:pic>
        <p:nvPicPr>
          <p:cNvPr id="69" name="Picture 6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348" y="1291233"/>
            <a:ext cx="5151698" cy="2412591"/>
          </a:xfrm>
          <a:prstGeom prst="rect">
            <a:avLst/>
          </a:prstGeom>
        </p:spPr>
      </p:pic>
      <p:sp>
        <p:nvSpPr>
          <p:cNvPr id="70" name="Oval 69"/>
          <p:cNvSpPr/>
          <p:nvPr userDrawn="1"/>
        </p:nvSpPr>
        <p:spPr>
          <a:xfrm>
            <a:off x="8121087" y="2783425"/>
            <a:ext cx="207394" cy="207394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 userDrawn="1"/>
        </p:nvSpPr>
        <p:spPr>
          <a:xfrm>
            <a:off x="7846543" y="2866142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 userDrawn="1"/>
        </p:nvSpPr>
        <p:spPr>
          <a:xfrm>
            <a:off x="7911131" y="3142805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 userDrawn="1"/>
        </p:nvSpPr>
        <p:spPr>
          <a:xfrm>
            <a:off x="9022355" y="2497529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 userDrawn="1"/>
        </p:nvSpPr>
        <p:spPr>
          <a:xfrm>
            <a:off x="9542822" y="2709510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 userDrawn="1"/>
        </p:nvSpPr>
        <p:spPr>
          <a:xfrm>
            <a:off x="9277377" y="3092165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 userDrawn="1"/>
        </p:nvSpPr>
        <p:spPr>
          <a:xfrm>
            <a:off x="9188009" y="2629843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 userDrawn="1"/>
        </p:nvSpPr>
        <p:spPr>
          <a:xfrm>
            <a:off x="9479555" y="2954729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 userDrawn="1"/>
        </p:nvSpPr>
        <p:spPr>
          <a:xfrm>
            <a:off x="10289408" y="2276874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 userDrawn="1"/>
        </p:nvSpPr>
        <p:spPr>
          <a:xfrm>
            <a:off x="10146972" y="2529107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 userDrawn="1"/>
        </p:nvSpPr>
        <p:spPr>
          <a:xfrm>
            <a:off x="9380082" y="3155114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 userDrawn="1"/>
        </p:nvSpPr>
        <p:spPr>
          <a:xfrm>
            <a:off x="10413468" y="2655126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 userDrawn="1"/>
        </p:nvSpPr>
        <p:spPr>
          <a:xfrm>
            <a:off x="10815935" y="2670907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 userDrawn="1"/>
        </p:nvSpPr>
        <p:spPr>
          <a:xfrm>
            <a:off x="10523911" y="2410829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 userDrawn="1"/>
        </p:nvSpPr>
        <p:spPr>
          <a:xfrm>
            <a:off x="9691212" y="2972767"/>
            <a:ext cx="167862" cy="167862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 userDrawn="1"/>
        </p:nvSpPr>
        <p:spPr>
          <a:xfrm>
            <a:off x="7592357" y="2390662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 userDrawn="1"/>
        </p:nvSpPr>
        <p:spPr>
          <a:xfrm>
            <a:off x="8164188" y="3140629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 userDrawn="1"/>
        </p:nvSpPr>
        <p:spPr>
          <a:xfrm>
            <a:off x="7690708" y="2467712"/>
            <a:ext cx="157269" cy="157269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 userDrawn="1"/>
        </p:nvSpPr>
        <p:spPr>
          <a:xfrm>
            <a:off x="7981629" y="2861186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 userDrawn="1"/>
        </p:nvSpPr>
        <p:spPr>
          <a:xfrm>
            <a:off x="7779698" y="2747571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 userDrawn="1"/>
        </p:nvSpPr>
        <p:spPr>
          <a:xfrm>
            <a:off x="9106745" y="2359767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 userDrawn="1"/>
        </p:nvSpPr>
        <p:spPr>
          <a:xfrm>
            <a:off x="9291381" y="2552012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 userDrawn="1"/>
        </p:nvSpPr>
        <p:spPr>
          <a:xfrm>
            <a:off x="10134597" y="2241398"/>
            <a:ext cx="201683" cy="201683"/>
          </a:xfrm>
          <a:prstGeom prst="ellipse">
            <a:avLst/>
          </a:prstGeom>
          <a:solidFill>
            <a:srgbClr val="50505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 Placeholder 6"/>
          <p:cNvSpPr>
            <a:spLocks noGrp="1"/>
          </p:cNvSpPr>
          <p:nvPr>
            <p:ph type="body" sz="quarter" idx="43" hasCustomPrompt="1"/>
          </p:nvPr>
        </p:nvSpPr>
        <p:spPr>
          <a:xfrm>
            <a:off x="5971122" y="2379464"/>
            <a:ext cx="421782" cy="430887"/>
          </a:xfrm>
        </p:spPr>
        <p:txBody>
          <a:bodyPr anchor="ctr">
            <a:noAutofit/>
          </a:bodyPr>
          <a:lstStyle>
            <a:lvl1pPr marL="0" indent="0" algn="ctr">
              <a:buNone/>
              <a:defRPr sz="2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+</a:t>
            </a:r>
          </a:p>
        </p:txBody>
      </p:sp>
      <p:pic>
        <p:nvPicPr>
          <p:cNvPr id="68" name="Picture 6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2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8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1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2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4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5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73" grpId="0" animBg="1"/>
      <p:bldP spid="74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7" grpId="0" animBg="1"/>
      <p:bldP spid="88" grpId="0" animBg="1"/>
      <p:bldP spid="89" grpId="0" animBg="1"/>
      <p:bldP spid="89" grpId="1" animBg="1"/>
      <p:bldP spid="91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100" grpId="0" animBg="1"/>
      <p:bldP spid="101" grpId="0" animBg="1"/>
      <p:bldP spid="102" grpId="0" animBg="1"/>
      <p:bldP spid="103" grpId="0" animBg="1"/>
      <p:bldP spid="106" grpId="0" animBg="1"/>
    </p:bldLst>
  </p:timing>
  <p:extLst mod="1">
    <p:ext uri="{DCECCB84-F9BA-43D5-87BE-67443E8EF086}">
      <p15:sldGuideLst xmlns:p15="http://schemas.microsoft.com/office/powerpoint/2012/main">
        <p15:guide id="1" orient="horz" pos="3453">
          <p15:clr>
            <a:srgbClr val="FBAE40"/>
          </p15:clr>
        </p15:guide>
        <p15:guide id="0" pos="6108" userDrawn="1">
          <p15:clr>
            <a:srgbClr val="FBAE40"/>
          </p15:clr>
        </p15:guide>
        <p15:guide id="2" pos="3250" userDrawn="1">
          <p15:clr>
            <a:srgbClr val="FBAE40"/>
          </p15:clr>
        </p15:guide>
        <p15:guide id="3" orient="horz" pos="1366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IT_Corporate_Who_we_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Oval 201"/>
          <p:cNvSpPr>
            <a:spLocks noChangeAspect="1"/>
          </p:cNvSpPr>
          <p:nvPr userDrawn="1"/>
        </p:nvSpPr>
        <p:spPr>
          <a:xfrm>
            <a:off x="7380609" y="4213938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3" name="Oval 202"/>
          <p:cNvSpPr>
            <a:spLocks noChangeAspect="1"/>
          </p:cNvSpPr>
          <p:nvPr userDrawn="1"/>
        </p:nvSpPr>
        <p:spPr>
          <a:xfrm>
            <a:off x="9706594" y="4213938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Oval 203"/>
          <p:cNvSpPr>
            <a:spLocks noChangeAspect="1"/>
          </p:cNvSpPr>
          <p:nvPr userDrawn="1"/>
        </p:nvSpPr>
        <p:spPr>
          <a:xfrm>
            <a:off x="5120203" y="4213938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Oval 204"/>
          <p:cNvSpPr>
            <a:spLocks noChangeAspect="1"/>
          </p:cNvSpPr>
          <p:nvPr userDrawn="1"/>
        </p:nvSpPr>
        <p:spPr>
          <a:xfrm>
            <a:off x="5120203" y="2159067"/>
            <a:ext cx="1272701" cy="1272701"/>
          </a:xfrm>
          <a:prstGeom prst="ellipse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4" name="Picture 1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039" y="987560"/>
            <a:ext cx="1427999" cy="108000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sp>
          <p:nvSpPr>
            <p:cNvPr id="58" name="Rectangle 57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9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3" name="TextBox 52"/>
          <p:cNvSpPr txBox="1"/>
          <p:nvPr userDrawn="1"/>
        </p:nvSpPr>
        <p:spPr>
          <a:xfrm>
            <a:off x="697851" y="728663"/>
            <a:ext cx="2836033" cy="423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Who We</a:t>
            </a:r>
            <a:r>
              <a:rPr lang="en-US" baseline="0" dirty="0"/>
              <a:t> Are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547348" y="1291233"/>
            <a:ext cx="5151698" cy="2412591"/>
            <a:chOff x="6547348" y="1291233"/>
            <a:chExt cx="5151698" cy="2412591"/>
          </a:xfrm>
        </p:grpSpPr>
        <p:pic>
          <p:nvPicPr>
            <p:cNvPr id="69" name="Picture 68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7348" y="1291233"/>
              <a:ext cx="5151698" cy="2412591"/>
            </a:xfrm>
            <a:prstGeom prst="rect">
              <a:avLst/>
            </a:prstGeom>
          </p:spPr>
        </p:pic>
        <p:sp>
          <p:nvSpPr>
            <p:cNvPr id="70" name="Oval 69"/>
            <p:cNvSpPr/>
            <p:nvPr userDrawn="1"/>
          </p:nvSpPr>
          <p:spPr>
            <a:xfrm>
              <a:off x="8121087" y="2783425"/>
              <a:ext cx="207394" cy="207394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 userDrawn="1"/>
          </p:nvSpPr>
          <p:spPr>
            <a:xfrm>
              <a:off x="7846543" y="2866142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 userDrawn="1"/>
          </p:nvSpPr>
          <p:spPr>
            <a:xfrm>
              <a:off x="7911131" y="3142805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 userDrawn="1"/>
          </p:nvSpPr>
          <p:spPr>
            <a:xfrm>
              <a:off x="9022355" y="2497529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>
              <a:off x="9542822" y="2709510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 userDrawn="1"/>
          </p:nvSpPr>
          <p:spPr>
            <a:xfrm>
              <a:off x="9277377" y="3092165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 userDrawn="1"/>
          </p:nvSpPr>
          <p:spPr>
            <a:xfrm>
              <a:off x="9188009" y="2629843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 userDrawn="1"/>
          </p:nvSpPr>
          <p:spPr>
            <a:xfrm>
              <a:off x="9479555" y="2954729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 userDrawn="1"/>
          </p:nvSpPr>
          <p:spPr>
            <a:xfrm>
              <a:off x="10289408" y="2276874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 userDrawn="1"/>
          </p:nvSpPr>
          <p:spPr>
            <a:xfrm>
              <a:off x="10146972" y="2529107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 userDrawn="1"/>
          </p:nvSpPr>
          <p:spPr>
            <a:xfrm>
              <a:off x="9380082" y="3155114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 userDrawn="1"/>
          </p:nvSpPr>
          <p:spPr>
            <a:xfrm>
              <a:off x="10413468" y="2655126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 userDrawn="1"/>
          </p:nvSpPr>
          <p:spPr>
            <a:xfrm>
              <a:off x="10815935" y="2670907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 userDrawn="1"/>
          </p:nvSpPr>
          <p:spPr>
            <a:xfrm>
              <a:off x="10523911" y="2410829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 userDrawn="1"/>
          </p:nvSpPr>
          <p:spPr>
            <a:xfrm>
              <a:off x="9691212" y="2972767"/>
              <a:ext cx="167862" cy="167862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 userDrawn="1"/>
          </p:nvSpPr>
          <p:spPr>
            <a:xfrm>
              <a:off x="7592357" y="2390662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 userDrawn="1"/>
          </p:nvSpPr>
          <p:spPr>
            <a:xfrm>
              <a:off x="8164188" y="3140629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 userDrawn="1"/>
          </p:nvSpPr>
          <p:spPr>
            <a:xfrm>
              <a:off x="7690708" y="2467712"/>
              <a:ext cx="157269" cy="157269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 userDrawn="1"/>
          </p:nvSpPr>
          <p:spPr>
            <a:xfrm>
              <a:off x="7981629" y="2861186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 userDrawn="1"/>
          </p:nvSpPr>
          <p:spPr>
            <a:xfrm>
              <a:off x="7779698" y="2747571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 userDrawn="1"/>
          </p:nvSpPr>
          <p:spPr>
            <a:xfrm>
              <a:off x="9106745" y="2359767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 userDrawn="1"/>
          </p:nvSpPr>
          <p:spPr>
            <a:xfrm>
              <a:off x="9291381" y="2552012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 userDrawn="1"/>
          </p:nvSpPr>
          <p:spPr>
            <a:xfrm>
              <a:off x="10134597" y="2241398"/>
              <a:ext cx="201683" cy="201683"/>
            </a:xfrm>
            <a:prstGeom prst="ellipse">
              <a:avLst/>
            </a:prstGeom>
            <a:solidFill>
              <a:srgbClr val="505050">
                <a:alpha val="50196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707656" y="2154469"/>
            <a:ext cx="3598258" cy="1272701"/>
            <a:chOff x="620276" y="2673059"/>
            <a:chExt cx="3598258" cy="1272701"/>
          </a:xfrm>
        </p:grpSpPr>
        <p:grpSp>
          <p:nvGrpSpPr>
            <p:cNvPr id="125" name="Group 124"/>
            <p:cNvGrpSpPr>
              <a:grpSpLocks noChangeAspect="1"/>
            </p:cNvGrpSpPr>
            <p:nvPr/>
          </p:nvGrpSpPr>
          <p:grpSpPr>
            <a:xfrm>
              <a:off x="620276" y="2673059"/>
              <a:ext cx="2099956" cy="1272701"/>
              <a:chOff x="4616844" y="4578521"/>
              <a:chExt cx="3143250" cy="1905000"/>
            </a:xfrm>
          </p:grpSpPr>
          <p:sp>
            <p:nvSpPr>
              <p:cNvPr id="128" name="Oval 127"/>
              <p:cNvSpPr/>
              <p:nvPr/>
            </p:nvSpPr>
            <p:spPr>
              <a:xfrm>
                <a:off x="5855094" y="4578521"/>
                <a:ext cx="1905000" cy="190500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16844" y="4578521"/>
                <a:ext cx="1905000" cy="1905000"/>
              </a:xfrm>
              <a:prstGeom prst="rect">
                <a:avLst/>
              </a:prstGeom>
            </p:spPr>
          </p:pic>
        </p:grpSp>
        <p:sp>
          <p:nvSpPr>
            <p:cNvPr id="127" name="TextBox 126"/>
            <p:cNvSpPr txBox="1"/>
            <p:nvPr/>
          </p:nvSpPr>
          <p:spPr>
            <a:xfrm>
              <a:off x="2058968" y="2870828"/>
              <a:ext cx="2159566" cy="8771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700" b="1" dirty="0">
                  <a:latin typeface="+mj-lt"/>
                </a:rPr>
                <a:t>Independent, </a:t>
              </a:r>
            </a:p>
            <a:p>
              <a:r>
                <a:rPr lang="en-US" sz="1700" b="1" dirty="0">
                  <a:latin typeface="+mj-lt"/>
                </a:rPr>
                <a:t>client-centric</a:t>
              </a:r>
            </a:p>
            <a:p>
              <a:r>
                <a:rPr lang="en-US" sz="1700" b="1" dirty="0">
                  <a:latin typeface="+mj-lt"/>
                </a:rPr>
                <a:t>and not-for profit</a:t>
              </a:r>
            </a:p>
          </p:txBody>
        </p:sp>
      </p:grpSp>
      <p:grpSp>
        <p:nvGrpSpPr>
          <p:cNvPr id="130" name="Group 129"/>
          <p:cNvGrpSpPr/>
          <p:nvPr userDrawn="1"/>
        </p:nvGrpSpPr>
        <p:grpSpPr>
          <a:xfrm>
            <a:off x="698500" y="4209054"/>
            <a:ext cx="3554977" cy="1272701"/>
            <a:chOff x="620276" y="5414721"/>
            <a:chExt cx="3554977" cy="1272701"/>
          </a:xfrm>
        </p:grpSpPr>
        <p:grpSp>
          <p:nvGrpSpPr>
            <p:cNvPr id="131" name="Group 130"/>
            <p:cNvGrpSpPr>
              <a:grpSpLocks noChangeAspect="1"/>
            </p:cNvGrpSpPr>
            <p:nvPr/>
          </p:nvGrpSpPr>
          <p:grpSpPr>
            <a:xfrm>
              <a:off x="620276" y="5414721"/>
              <a:ext cx="2099956" cy="1272701"/>
              <a:chOff x="4616844" y="3675024"/>
              <a:chExt cx="3143250" cy="1905000"/>
            </a:xfrm>
          </p:grpSpPr>
          <p:sp>
            <p:nvSpPr>
              <p:cNvPr id="133" name="Oval 132"/>
              <p:cNvSpPr/>
              <p:nvPr/>
            </p:nvSpPr>
            <p:spPr>
              <a:xfrm>
                <a:off x="5855094" y="3675024"/>
                <a:ext cx="1905000" cy="190500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16844" y="3675024"/>
                <a:ext cx="1905000" cy="1905000"/>
              </a:xfrm>
              <a:prstGeom prst="rect">
                <a:avLst/>
              </a:prstGeom>
            </p:spPr>
          </p:pic>
        </p:grpSp>
        <p:sp>
          <p:nvSpPr>
            <p:cNvPr id="132" name="TextBox 131"/>
            <p:cNvSpPr txBox="1"/>
            <p:nvPr/>
          </p:nvSpPr>
          <p:spPr>
            <a:xfrm>
              <a:off x="2058968" y="5612490"/>
              <a:ext cx="2116285" cy="877163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700" b="1" dirty="0">
                  <a:latin typeface="+mj-lt"/>
                </a:rPr>
                <a:t>Strong, reliable</a:t>
              </a:r>
            </a:p>
            <a:p>
              <a:r>
                <a:rPr lang="en-US" sz="1700" b="1" dirty="0">
                  <a:latin typeface="+mj-lt"/>
                </a:rPr>
                <a:t>local partnership</a:t>
              </a:r>
            </a:p>
            <a:p>
              <a:r>
                <a:rPr lang="en-US" sz="1700" b="1" dirty="0">
                  <a:latin typeface="+mj-lt"/>
                </a:rPr>
                <a:t>network</a:t>
              </a:r>
            </a:p>
          </p:txBody>
        </p:sp>
      </p:grpSp>
      <p:grpSp>
        <p:nvGrpSpPr>
          <p:cNvPr id="166" name="Group 165"/>
          <p:cNvGrpSpPr/>
          <p:nvPr userDrawn="1"/>
        </p:nvGrpSpPr>
        <p:grpSpPr>
          <a:xfrm>
            <a:off x="4876711" y="2219187"/>
            <a:ext cx="1851452" cy="1201320"/>
            <a:chOff x="8959676" y="71995"/>
            <a:chExt cx="1851452" cy="1201320"/>
          </a:xfrm>
        </p:grpSpPr>
        <p:grpSp>
          <p:nvGrpSpPr>
            <p:cNvPr id="167" name="Group 166"/>
            <p:cNvGrpSpPr/>
            <p:nvPr/>
          </p:nvGrpSpPr>
          <p:grpSpPr>
            <a:xfrm>
              <a:off x="9237978" y="71995"/>
              <a:ext cx="1201320" cy="1201320"/>
              <a:chOff x="9237978" y="71995"/>
              <a:chExt cx="1201320" cy="1201320"/>
            </a:xfrm>
          </p:grpSpPr>
          <p:sp>
            <p:nvSpPr>
              <p:cNvPr id="170" name="Oval 169"/>
              <p:cNvSpPr>
                <a:spLocks noChangeAspect="1"/>
              </p:cNvSpPr>
              <p:nvPr/>
            </p:nvSpPr>
            <p:spPr>
              <a:xfrm>
                <a:off x="9237978" y="71995"/>
                <a:ext cx="1201320" cy="1201320"/>
              </a:xfrm>
              <a:prstGeom prst="ellipse">
                <a:avLst/>
              </a:prstGeom>
              <a:solidFill>
                <a:srgbClr val="FFDE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10027802" y="237082"/>
                <a:ext cx="38343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b="1" dirty="0">
                    <a:latin typeface="+mj-lt"/>
                  </a:rPr>
                  <a:t>+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9364988" y="211444"/>
                <a:ext cx="90922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b="1" spc="-150" dirty="0">
                    <a:latin typeface="+mj-lt"/>
                  </a:rPr>
                  <a:t>40</a:t>
                </a:r>
              </a:p>
            </p:txBody>
          </p:sp>
        </p:grpSp>
        <p:sp>
          <p:nvSpPr>
            <p:cNvPr id="168" name="TextBox 167"/>
            <p:cNvSpPr txBox="1"/>
            <p:nvPr/>
          </p:nvSpPr>
          <p:spPr>
            <a:xfrm>
              <a:off x="9780077" y="770450"/>
              <a:ext cx="10310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countries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8959676" y="155025"/>
              <a:ext cx="981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Active in</a:t>
              </a:r>
            </a:p>
          </p:txBody>
        </p:sp>
      </p:grpSp>
      <p:grpSp>
        <p:nvGrpSpPr>
          <p:cNvPr id="179" name="Group 178"/>
          <p:cNvGrpSpPr/>
          <p:nvPr userDrawn="1"/>
        </p:nvGrpSpPr>
        <p:grpSpPr>
          <a:xfrm>
            <a:off x="5021855" y="3985820"/>
            <a:ext cx="1658478" cy="1642278"/>
            <a:chOff x="723104" y="4364843"/>
            <a:chExt cx="1658478" cy="1642278"/>
          </a:xfrm>
        </p:grpSpPr>
        <p:sp>
          <p:nvSpPr>
            <p:cNvPr id="180" name="Oval 179"/>
            <p:cNvSpPr>
              <a:spLocks noChangeAspect="1"/>
            </p:cNvSpPr>
            <p:nvPr/>
          </p:nvSpPr>
          <p:spPr>
            <a:xfrm>
              <a:off x="856905" y="4661231"/>
              <a:ext cx="1201320" cy="1201320"/>
            </a:xfrm>
            <a:prstGeom prst="ellipse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pic>
          <p:nvPicPr>
            <p:cNvPr id="181" name="Picture 180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104" y="4364843"/>
              <a:ext cx="527475" cy="594245"/>
            </a:xfrm>
            <a:prstGeom prst="rect">
              <a:avLst/>
            </a:prstGeom>
          </p:spPr>
        </p:pic>
        <p:sp>
          <p:nvSpPr>
            <p:cNvPr id="182" name="TextBox 181"/>
            <p:cNvSpPr txBox="1"/>
            <p:nvPr/>
          </p:nvSpPr>
          <p:spPr>
            <a:xfrm>
              <a:off x="1023346" y="4894163"/>
              <a:ext cx="829073" cy="58477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3200" b="1" spc="-150" dirty="0">
                  <a:latin typeface="+mj-lt"/>
                </a:rPr>
                <a:t>215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406635" y="5422346"/>
              <a:ext cx="9749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projects</a:t>
              </a:r>
            </a:p>
            <a:p>
              <a:r>
                <a:rPr lang="en-US" sz="1600" dirty="0">
                  <a:latin typeface="+mj-lt"/>
                </a:rPr>
                <a:t>annually</a:t>
              </a:r>
            </a:p>
          </p:txBody>
        </p:sp>
      </p:grpSp>
      <p:grpSp>
        <p:nvGrpSpPr>
          <p:cNvPr id="185" name="Group 184"/>
          <p:cNvGrpSpPr/>
          <p:nvPr userDrawn="1"/>
        </p:nvGrpSpPr>
        <p:grpSpPr>
          <a:xfrm>
            <a:off x="7343273" y="3961090"/>
            <a:ext cx="1794500" cy="1653763"/>
            <a:chOff x="9020823" y="5065946"/>
            <a:chExt cx="1794500" cy="1653763"/>
          </a:xfrm>
        </p:grpSpPr>
        <p:sp>
          <p:nvSpPr>
            <p:cNvPr id="186" name="Oval 185"/>
            <p:cNvSpPr>
              <a:spLocks noChangeAspect="1"/>
            </p:cNvSpPr>
            <p:nvPr/>
          </p:nvSpPr>
          <p:spPr>
            <a:xfrm>
              <a:off x="9096623" y="5383176"/>
              <a:ext cx="1201320" cy="1201320"/>
            </a:xfrm>
            <a:prstGeom prst="ellipse">
              <a:avLst/>
            </a:prstGeom>
            <a:solidFill>
              <a:srgbClr val="FFDE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9643207" y="6134934"/>
              <a:ext cx="1172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clients and</a:t>
              </a:r>
            </a:p>
            <a:p>
              <a:r>
                <a:rPr lang="en-US" sz="1600" dirty="0">
                  <a:latin typeface="+mj-lt"/>
                </a:rPr>
                <a:t>partners</a:t>
              </a:r>
            </a:p>
          </p:txBody>
        </p:sp>
        <p:pic>
          <p:nvPicPr>
            <p:cNvPr id="188" name="Picture 18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20823" y="5065946"/>
              <a:ext cx="654337" cy="614276"/>
            </a:xfrm>
            <a:prstGeom prst="rect">
              <a:avLst/>
            </a:prstGeom>
          </p:spPr>
        </p:pic>
        <p:sp>
          <p:nvSpPr>
            <p:cNvPr id="189" name="TextBox 188"/>
            <p:cNvSpPr txBox="1"/>
            <p:nvPr userDrawn="1"/>
          </p:nvSpPr>
          <p:spPr>
            <a:xfrm>
              <a:off x="9074386" y="5563950"/>
              <a:ext cx="111440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spc="-150" dirty="0">
                  <a:latin typeface="+mj-lt"/>
                </a:rPr>
                <a:t>250</a:t>
              </a:r>
            </a:p>
          </p:txBody>
        </p:sp>
      </p:grpSp>
      <p:grpSp>
        <p:nvGrpSpPr>
          <p:cNvPr id="196" name="Group 195"/>
          <p:cNvGrpSpPr/>
          <p:nvPr userDrawn="1"/>
        </p:nvGrpSpPr>
        <p:grpSpPr>
          <a:xfrm>
            <a:off x="9602510" y="3990447"/>
            <a:ext cx="2037595" cy="1640177"/>
            <a:chOff x="8979706" y="3220856"/>
            <a:chExt cx="2037595" cy="1640177"/>
          </a:xfrm>
        </p:grpSpPr>
        <p:grpSp>
          <p:nvGrpSpPr>
            <p:cNvPr id="197" name="Group 196"/>
            <p:cNvGrpSpPr/>
            <p:nvPr/>
          </p:nvGrpSpPr>
          <p:grpSpPr>
            <a:xfrm>
              <a:off x="9092698" y="3515113"/>
              <a:ext cx="1201320" cy="1201320"/>
              <a:chOff x="9237978" y="3523659"/>
              <a:chExt cx="1201320" cy="1201320"/>
            </a:xfrm>
          </p:grpSpPr>
          <p:sp>
            <p:nvSpPr>
              <p:cNvPr id="200" name="Oval 199"/>
              <p:cNvSpPr>
                <a:spLocks noChangeAspect="1"/>
              </p:cNvSpPr>
              <p:nvPr/>
            </p:nvSpPr>
            <p:spPr>
              <a:xfrm>
                <a:off x="9237978" y="3523659"/>
                <a:ext cx="1201320" cy="1201320"/>
              </a:xfrm>
              <a:prstGeom prst="ellipse">
                <a:avLst/>
              </a:prstGeom>
              <a:solidFill>
                <a:srgbClr val="FFDE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9364988" y="3663108"/>
                <a:ext cx="92365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b="1" spc="-150" dirty="0">
                    <a:latin typeface="+mj-lt"/>
                  </a:rPr>
                  <a:t>80</a:t>
                </a:r>
              </a:p>
            </p:txBody>
          </p:sp>
        </p:grpSp>
        <p:sp>
          <p:nvSpPr>
            <p:cNvPr id="198" name="TextBox 197"/>
            <p:cNvSpPr txBox="1"/>
            <p:nvPr/>
          </p:nvSpPr>
          <p:spPr>
            <a:xfrm>
              <a:off x="9643207" y="4276258"/>
              <a:ext cx="13740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</a:rPr>
                <a:t>international</a:t>
              </a:r>
            </a:p>
            <a:p>
              <a:r>
                <a:rPr lang="en-US" sz="1600" dirty="0">
                  <a:latin typeface="+mj-lt"/>
                </a:rPr>
                <a:t>experts</a:t>
              </a:r>
            </a:p>
          </p:txBody>
        </p:sp>
        <p:pic>
          <p:nvPicPr>
            <p:cNvPr id="199" name="Picture 19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9706" y="3220856"/>
              <a:ext cx="507445" cy="574214"/>
            </a:xfrm>
            <a:prstGeom prst="rect">
              <a:avLst/>
            </a:prstGeom>
          </p:spPr>
        </p:pic>
      </p:grpSp>
      <p:pic>
        <p:nvPicPr>
          <p:cNvPr id="76" name="Picture 7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  <p:sp>
        <p:nvSpPr>
          <p:cNvPr id="75" name="TextBox 74"/>
          <p:cNvSpPr txBox="1"/>
          <p:nvPr userDrawn="1"/>
        </p:nvSpPr>
        <p:spPr>
          <a:xfrm>
            <a:off x="7352706" y="4723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7606" y="4409658"/>
            <a:ext cx="536494" cy="597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2801" y="4416654"/>
            <a:ext cx="536494" cy="5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7610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53">
          <p15:clr>
            <a:srgbClr val="FBAE40"/>
          </p15:clr>
        </p15:guide>
        <p15:guide id="2" pos="6108">
          <p15:clr>
            <a:srgbClr val="FBAE40"/>
          </p15:clr>
        </p15:guide>
        <p15:guide id="3" pos="3250">
          <p15:clr>
            <a:srgbClr val="FBAE40"/>
          </p15:clr>
        </p15:guide>
        <p15:guide id="4" orient="horz" pos="136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IT Structu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Afbeelding 22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791754" y="1187955"/>
            <a:ext cx="1379414" cy="98182"/>
          </a:xfrm>
          <a:prstGeom prst="rect">
            <a:avLst/>
          </a:prstGeom>
        </p:spPr>
      </p:pic>
      <p:grpSp>
        <p:nvGrpSpPr>
          <p:cNvPr id="37" name="Footer_Background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8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/>
          <p:cNvSpPr/>
          <p:nvPr userDrawn="1"/>
        </p:nvSpPr>
        <p:spPr>
          <a:xfrm flipV="1">
            <a:off x="1955540" y="2504071"/>
            <a:ext cx="2919762" cy="1897037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  <a:effectLst>
            <a:outerShdw blurRad="165100" dir="70800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 userDrawn="1"/>
        </p:nvSpPr>
        <p:spPr>
          <a:xfrm>
            <a:off x="2067709" y="2638653"/>
            <a:ext cx="2708631" cy="64633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Knowledge Units </a:t>
            </a:r>
            <a:r>
              <a:rPr lang="en-US" b="1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 </a:t>
            </a:r>
            <a:r>
              <a:rPr lang="en-US" sz="1500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Not-for-profit</a:t>
            </a:r>
            <a:endParaRPr lang="nl-NL" sz="1500" dirty="0">
              <a:solidFill>
                <a:srgbClr val="000000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56" name="Rectangle 55"/>
          <p:cNvSpPr/>
          <p:nvPr userDrawn="1"/>
        </p:nvSpPr>
        <p:spPr>
          <a:xfrm flipV="1">
            <a:off x="5141114" y="2504071"/>
            <a:ext cx="5117863" cy="1897037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 userDrawn="1"/>
        </p:nvSpPr>
        <p:spPr>
          <a:xfrm>
            <a:off x="5273371" y="2744924"/>
            <a:ext cx="4850611" cy="4962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  <a:latin typeface="Georgia" charset="0"/>
                <a:ea typeface="Georgia" charset="0"/>
                <a:cs typeface="Georgia" charset="0"/>
              </a:rPr>
              <a:t>Business Units</a:t>
            </a:r>
          </a:p>
        </p:txBody>
      </p:sp>
      <p:pic>
        <p:nvPicPr>
          <p:cNvPr id="61" name="Picture 6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5941" y="1484784"/>
            <a:ext cx="872107" cy="859180"/>
          </a:xfrm>
          <a:prstGeom prst="rect">
            <a:avLst/>
          </a:prstGeom>
        </p:spPr>
      </p:pic>
      <p:grpSp>
        <p:nvGrpSpPr>
          <p:cNvPr id="62" name="Group 61"/>
          <p:cNvGrpSpPr/>
          <p:nvPr userDrawn="1"/>
        </p:nvGrpSpPr>
        <p:grpSpPr>
          <a:xfrm>
            <a:off x="1733375" y="1912298"/>
            <a:ext cx="8741315" cy="2740838"/>
            <a:chOff x="2791042" y="2604145"/>
            <a:chExt cx="8741315" cy="2740838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2797790" y="5344983"/>
              <a:ext cx="8734567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791042" y="2608679"/>
              <a:ext cx="3772438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7765576" y="2613409"/>
              <a:ext cx="3746262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2804690" y="2604145"/>
              <a:ext cx="0" cy="274083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11511837" y="2604145"/>
              <a:ext cx="0" cy="274083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 userDrawn="1"/>
        </p:nvSpPr>
        <p:spPr>
          <a:xfrm>
            <a:off x="2067709" y="3383337"/>
            <a:ext cx="1300313" cy="908592"/>
          </a:xfrm>
          <a:prstGeom prst="rect">
            <a:avLst/>
          </a:prstGeom>
          <a:solidFill>
            <a:schemeClr val="tx1"/>
          </a:solidFill>
          <a:ln>
            <a:noFill/>
            <a:prstDash val="sysDash"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SED &amp; </a:t>
            </a:r>
          </a:p>
          <a:p>
            <a:pPr algn="ctr"/>
            <a: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GENDER</a:t>
            </a:r>
            <a:endParaRPr lang="nl-NL" sz="1300" dirty="0">
              <a:solidFill>
                <a:schemeClr val="bg1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72" name="TextBox 71"/>
          <p:cNvSpPr txBox="1"/>
          <p:nvPr userDrawn="1"/>
        </p:nvSpPr>
        <p:spPr>
          <a:xfrm>
            <a:off x="3476027" y="3383337"/>
            <a:ext cx="1300313" cy="908592"/>
          </a:xfrm>
          <a:prstGeom prst="rect">
            <a:avLst/>
          </a:prstGeom>
          <a:solidFill>
            <a:srgbClr val="000000"/>
          </a:solidFill>
          <a:ln>
            <a:noFill/>
            <a:prstDash val="sysDash"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HEALTH</a:t>
            </a:r>
            <a:endParaRPr lang="nl-NL" sz="1300" dirty="0">
              <a:solidFill>
                <a:schemeClr val="bg1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73" name="TextBox 72"/>
          <p:cNvSpPr txBox="1"/>
          <p:nvPr userDrawn="1"/>
        </p:nvSpPr>
        <p:spPr>
          <a:xfrm>
            <a:off x="5273371" y="3384504"/>
            <a:ext cx="1533177" cy="90859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IP</a:t>
            </a:r>
            <a:endParaRPr lang="nl-NL" sz="1300" dirty="0">
              <a:solidFill>
                <a:schemeClr val="bg1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6932087" y="3383338"/>
            <a:ext cx="1533177" cy="90859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HOSPITALITY</a:t>
            </a:r>
            <a:endParaRPr lang="nl-NL" sz="1300" dirty="0">
              <a:solidFill>
                <a:schemeClr val="bg1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75" name="TextBox 74"/>
          <p:cNvSpPr txBox="1"/>
          <p:nvPr userDrawn="1"/>
        </p:nvSpPr>
        <p:spPr>
          <a:xfrm>
            <a:off x="8590804" y="3383338"/>
            <a:ext cx="1533177" cy="908592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REAL </a:t>
            </a:r>
            <a:b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</a:br>
            <a:r>
              <a:rPr lang="en-US" sz="1300" dirty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rPr>
              <a:t>ESTATE</a:t>
            </a:r>
            <a:endParaRPr lang="nl-NL" sz="1300" dirty="0">
              <a:solidFill>
                <a:schemeClr val="bg1"/>
              </a:solidFill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76" name="Slide Number Placeholder 2"/>
          <p:cNvSpPr>
            <a:spLocks noGrp="1"/>
          </p:cNvSpPr>
          <p:nvPr userDrawn="1">
            <p:ph type="sldNum" sz="quarter" idx="15"/>
          </p:nvPr>
        </p:nvSpPr>
        <p:spPr>
          <a:xfrm>
            <a:off x="702977" y="6302723"/>
            <a:ext cx="726496" cy="365125"/>
          </a:xfrm>
        </p:spPr>
        <p:txBody>
          <a:bodyPr/>
          <a:lstStyle/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7" name="Footer Placeholder 2"/>
          <p:cNvSpPr>
            <a:spLocks noGrp="1"/>
          </p:cNvSpPr>
          <p:nvPr userDrawn="1"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97851" y="728663"/>
            <a:ext cx="10134272" cy="71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3600" dirty="0"/>
              <a:t>KIT Structure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93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_of_Ch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0734674" y="0"/>
            <a:ext cx="1457325" cy="6858000"/>
          </a:xfrm>
          <a:prstGeom prst="rect">
            <a:avLst/>
          </a:prstGeom>
          <a:solidFill>
            <a:srgbClr val="FFD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225" y="0"/>
            <a:ext cx="96682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5442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13" y="571480"/>
            <a:ext cx="10363200" cy="838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Amsterdam, The Netherlands    www.kit.nl</a:t>
            </a:r>
          </a:p>
        </p:txBody>
      </p:sp>
    </p:spTree>
    <p:extLst>
      <p:ext uri="{BB962C8B-B14F-4D97-AF65-F5344CB8AC3E}">
        <p14:creationId xmlns:p14="http://schemas.microsoft.com/office/powerpoint/2010/main" val="19981775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97467" y="1700213"/>
            <a:ext cx="508846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89133" y="1700213"/>
            <a:ext cx="508846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Amsterdam, The Netherlands    www.kit.nl</a:t>
            </a:r>
          </a:p>
        </p:txBody>
      </p:sp>
    </p:spTree>
    <p:extLst>
      <p:ext uri="{BB962C8B-B14F-4D97-AF65-F5344CB8AC3E}">
        <p14:creationId xmlns:p14="http://schemas.microsoft.com/office/powerpoint/2010/main" val="177489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Bottom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-3532" y="0"/>
            <a:ext cx="12195532" cy="411600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554" y="4076163"/>
            <a:ext cx="12193554" cy="2781837"/>
          </a:xfrm>
          <a:prstGeom prst="rect">
            <a:avLst/>
          </a:prstGeom>
          <a:solidFill>
            <a:srgbClr val="FFDE4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4562" y="4338272"/>
            <a:ext cx="5392113" cy="2151428"/>
          </a:xfrm>
        </p:spPr>
        <p:txBody>
          <a:bodyPr anchor="ctr">
            <a:normAutofit/>
          </a:bodyPr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Afbeelding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32" y="3936702"/>
            <a:ext cx="12195532" cy="803139"/>
          </a:xfrm>
          <a:prstGeom prst="rect">
            <a:avLst/>
          </a:prstGeom>
        </p:spPr>
      </p:pic>
      <p:pic>
        <p:nvPicPr>
          <p:cNvPr id="7" name="Afbeelding 3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25" y="5046196"/>
            <a:ext cx="2902195" cy="903754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3" orient="horz" pos="374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6799886" y="-7144"/>
            <a:ext cx="5392113" cy="687228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7624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87" y="2313040"/>
            <a:ext cx="5392113" cy="2231920"/>
          </a:xfrm>
        </p:spPr>
        <p:txBody>
          <a:bodyPr anchor="ctr">
            <a:normAutofit/>
          </a:bodyPr>
          <a:lstStyle>
            <a:lvl1pPr algn="l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67" y="6131897"/>
            <a:ext cx="2023515" cy="758818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3" orient="horz" pos="374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-7144"/>
            <a:ext cx="6096000" cy="687228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15760" y="0"/>
            <a:ext cx="687624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1" y="2313040"/>
            <a:ext cx="5400600" cy="2231920"/>
          </a:xfrm>
        </p:spPr>
        <p:txBody>
          <a:bodyPr anchor="ctr">
            <a:normAutofit/>
          </a:bodyPr>
          <a:lstStyle>
            <a:lvl1pPr algn="r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3" orient="horz" pos="374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Subtitle + Image (lef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6799888" y="-7144"/>
            <a:ext cx="5392112" cy="687228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7624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87" y="2047741"/>
            <a:ext cx="5392114" cy="1381259"/>
          </a:xfrm>
        </p:spPr>
        <p:txBody>
          <a:bodyPr anchor="b">
            <a:normAutofit/>
          </a:bodyPr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703887" y="3429000"/>
            <a:ext cx="5392114" cy="824248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latin typeface="Lucida Sans Unicode" charset="0"/>
                <a:ea typeface="Lucida Sans Unicode" charset="0"/>
                <a:cs typeface="Lucida Sans Unicod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67" y="6131897"/>
            <a:ext cx="2023515" cy="758818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3" orient="horz" pos="374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Subtitle + Image (r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-7144"/>
            <a:ext cx="5400675" cy="686514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15760" y="0"/>
            <a:ext cx="687624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2047741"/>
            <a:ext cx="5400675" cy="1381259"/>
          </a:xfrm>
        </p:spPr>
        <p:txBody>
          <a:bodyPr anchor="b">
            <a:normAutofit/>
          </a:bodyPr>
          <a:lstStyle>
            <a:lvl1pPr algn="r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096000" y="3429000"/>
            <a:ext cx="5400675" cy="824248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latin typeface="Lucida Sans Unicode" charset="0"/>
                <a:ea typeface="Lucida Sans Unicode" charset="0"/>
                <a:cs typeface="Lucida Sans Unicod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3" orient="horz" pos="374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card - NoImage (yellow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Footer_Background"/>
          <p:cNvGrpSpPr/>
          <p:nvPr/>
        </p:nvGrpSpPr>
        <p:grpSpPr>
          <a:xfrm>
            <a:off x="0" y="6054861"/>
            <a:ext cx="12190943" cy="803139"/>
            <a:chOff x="0" y="3308208"/>
            <a:chExt cx="12190943" cy="80313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308208"/>
              <a:ext cx="12190943" cy="230018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0" y="3429000"/>
              <a:ext cx="12190943" cy="6823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072" y="3219855"/>
            <a:ext cx="3343856" cy="1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56175"/>
            <a:ext cx="9144000" cy="972825"/>
          </a:xfrm>
        </p:spPr>
        <p:txBody>
          <a:bodyPr anchor="b">
            <a:normAutofit/>
          </a:bodyPr>
          <a:lstStyle>
            <a:lvl1pPr algn="ctr"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446"/>
            <a:ext cx="9144000" cy="53208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latin typeface="Lucida Sans Unicode" charset="0"/>
                <a:ea typeface="Lucida Sans Unicode" charset="0"/>
                <a:cs typeface="Lucida Sans Unicod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458408" y="6302722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338" y="6137417"/>
            <a:ext cx="2023515" cy="75881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5325" y="365125"/>
            <a:ext cx="108013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25" y="1825625"/>
            <a:ext cx="10801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8408" y="63027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2977" y="6302723"/>
            <a:ext cx="726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44053AD-0D37-264C-A942-173BA2B6B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1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8" r:id="rId2"/>
    <p:sldLayoutId id="2147483714" r:id="rId3"/>
    <p:sldLayoutId id="2147483719" r:id="rId4"/>
    <p:sldLayoutId id="2147483710" r:id="rId5"/>
    <p:sldLayoutId id="2147483712" r:id="rId6"/>
    <p:sldLayoutId id="2147483711" r:id="rId7"/>
    <p:sldLayoutId id="2147483713" r:id="rId8"/>
    <p:sldLayoutId id="2147483697" r:id="rId9"/>
    <p:sldLayoutId id="2147483733" r:id="rId10"/>
    <p:sldLayoutId id="2147483698" r:id="rId11"/>
    <p:sldLayoutId id="2147483715" r:id="rId12"/>
    <p:sldLayoutId id="2147483740" r:id="rId13"/>
    <p:sldLayoutId id="2147483741" r:id="rId14"/>
    <p:sldLayoutId id="2147483717" r:id="rId15"/>
    <p:sldLayoutId id="2147483761" r:id="rId16"/>
    <p:sldLayoutId id="2147483716" r:id="rId17"/>
    <p:sldLayoutId id="2147483720" r:id="rId18"/>
    <p:sldLayoutId id="2147483721" r:id="rId19"/>
    <p:sldLayoutId id="2147483748" r:id="rId20"/>
    <p:sldLayoutId id="2147483760" r:id="rId21"/>
    <p:sldLayoutId id="2147483731" r:id="rId22"/>
    <p:sldLayoutId id="2147483732" r:id="rId23"/>
    <p:sldLayoutId id="2147483726" r:id="rId24"/>
    <p:sldLayoutId id="2147483727" r:id="rId25"/>
    <p:sldLayoutId id="2147483700" r:id="rId26"/>
    <p:sldLayoutId id="2147483725" r:id="rId27"/>
    <p:sldLayoutId id="2147483728" r:id="rId28"/>
    <p:sldLayoutId id="2147483724" r:id="rId29"/>
    <p:sldLayoutId id="2147483738" r:id="rId30"/>
    <p:sldLayoutId id="2147483737" r:id="rId31"/>
    <p:sldLayoutId id="2147483747" r:id="rId32"/>
    <p:sldLayoutId id="2147483772" r:id="rId33"/>
    <p:sldLayoutId id="2147483739" r:id="rId34"/>
    <p:sldLayoutId id="2147483757" r:id="rId35"/>
    <p:sldLayoutId id="2147483773" r:id="rId36"/>
    <p:sldLayoutId id="2147483774" r:id="rId3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Tx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Tx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38" userDrawn="1">
          <p15:clr>
            <a:srgbClr val="F26B43"/>
          </p15:clr>
        </p15:guide>
        <p15:guide id="4" pos="7242" userDrawn="1">
          <p15:clr>
            <a:srgbClr val="F26B43"/>
          </p15:clr>
        </p15:guide>
        <p15:guide id="5" orient="horz" pos="572" userDrawn="1">
          <p15:clr>
            <a:srgbClr val="F26B43"/>
          </p15:clr>
        </p15:guide>
        <p15:guide id="6" orient="horz" pos="3861" userDrawn="1">
          <p15:clr>
            <a:srgbClr val="F26B43"/>
          </p15:clr>
        </p15:guide>
        <p15:guide id="7" orient="horz" pos="3748" userDrawn="1">
          <p15:clr>
            <a:srgbClr val="F26B43"/>
          </p15:clr>
        </p15:guide>
        <p15:guide id="8" orient="horz" pos="459" userDrawn="1">
          <p15:clr>
            <a:srgbClr val="F26B43"/>
          </p15:clr>
        </p15:guide>
        <p15:guide id="9" orient="horz" pos="4088" userDrawn="1">
          <p15:clr>
            <a:srgbClr val="F26B43"/>
          </p15:clr>
        </p15:guide>
        <p15:guide id="10" orient="horz" pos="9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Strengthening Interdisciplinarity: Initial ideas for </a:t>
            </a:r>
            <a:r>
              <a:rPr lang="en-US"/>
              <a:t>Livestock CRP Integrated </a:t>
            </a:r>
            <a:r>
              <a:rPr lang="en-US" dirty="0"/>
              <a:t>Core 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Mona </a:t>
            </a:r>
            <a:r>
              <a:rPr lang="en-GB" dirty="0" err="1"/>
              <a:t>Dhamankar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0DE5A4B-1D24-46CF-9C7D-19BACA778BFD}"/>
              </a:ext>
            </a:extLst>
          </p:cNvPr>
          <p:cNvSpPr txBox="1">
            <a:spLocks/>
          </p:cNvSpPr>
          <p:nvPr/>
        </p:nvSpPr>
        <p:spPr>
          <a:xfrm>
            <a:off x="1752599" y="4572000"/>
            <a:ext cx="8751849" cy="762000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Tx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Livestock CRP Priority Countries Planning Meeting</a:t>
            </a:r>
          </a:p>
          <a:p>
            <a:pPr marL="0" indent="0" algn="ctr">
              <a:buNone/>
            </a:pPr>
            <a:r>
              <a:rPr lang="en-US" dirty="0"/>
              <a:t>26 – 27 March 2019</a:t>
            </a:r>
          </a:p>
          <a:p>
            <a:pPr marL="0" indent="0" algn="ctr">
              <a:buNone/>
            </a:pPr>
            <a:r>
              <a:rPr lang="en-US" dirty="0"/>
              <a:t>Nairobi, Kenya</a:t>
            </a:r>
          </a:p>
        </p:txBody>
      </p:sp>
    </p:spTree>
    <p:extLst>
      <p:ext uri="{BB962C8B-B14F-4D97-AF65-F5344CB8AC3E}">
        <p14:creationId xmlns:p14="http://schemas.microsoft.com/office/powerpoint/2010/main" val="2400565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interdisciplinarity</a:t>
            </a:r>
            <a:r>
              <a:rPr lang="en-US" dirty="0"/>
              <a:t> 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“We are not students of some</a:t>
            </a:r>
            <a:r>
              <a:rPr lang="en-US" sz="2000" dirty="0"/>
              <a:t> </a:t>
            </a:r>
            <a:r>
              <a:rPr lang="en-US" sz="2400" dirty="0"/>
              <a:t>subject matter, but students of problems. And problems may cut right across the borders of any subject matter or discipline.” (Karl Popper)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AR4D/LR4D programs intervene in complex socio-ecological systems,</a:t>
            </a:r>
          </a:p>
          <a:p>
            <a:endParaRPr lang="en-US" sz="2000" dirty="0"/>
          </a:p>
          <a:p>
            <a:r>
              <a:rPr lang="en-US" sz="2000" dirty="0"/>
              <a:t>Donor insistence that AR4D/LR4D programs achieve quantifiable and ambitious development outcomes and impact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112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interdisciplinarity</a:t>
            </a:r>
            <a:r>
              <a:rPr lang="en-US" dirty="0"/>
              <a:t> 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02977" y="1446263"/>
            <a:ext cx="10793698" cy="3548108"/>
          </a:xfrm>
        </p:spPr>
        <p:txBody>
          <a:bodyPr/>
          <a:lstStyle/>
          <a:p>
            <a:r>
              <a:rPr lang="en-US" sz="2000" dirty="0"/>
              <a:t>To solve a large and complex problems, or exploit a promising new opportunity. </a:t>
            </a:r>
          </a:p>
          <a:p>
            <a:r>
              <a:rPr lang="en-US" sz="2000" dirty="0"/>
              <a:t>Also about internal partnerships and interactions and the processes involved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2" descr="http://www.nap.edu/openbook/0309094356/xhtml/images/p2000c60ag29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7228" y="2879408"/>
            <a:ext cx="6296492" cy="308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30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02977" y="642123"/>
            <a:ext cx="10793698" cy="717600"/>
          </a:xfrm>
          <a:noFill/>
        </p:spPr>
        <p:txBody>
          <a:bodyPr/>
          <a:lstStyle/>
          <a:p>
            <a:r>
              <a:rPr lang="en-GB" dirty="0" err="1"/>
              <a:t>Interdisciplinarity</a:t>
            </a:r>
            <a:r>
              <a:rPr lang="en-GB" dirty="0"/>
              <a:t>…..ways of working together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702977" y="1632620"/>
            <a:ext cx="10793698" cy="412430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/>
              <a:t>Groups making decisions - working together on a common problem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Taking action for the collective good - local, national, or international scale.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Spaces to learn together in an interactive way,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Finding ways forward that are more likely to be in the interests of all.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Short consultation processes or multi-year engagements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Structured, formal organizational arrangements, or 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Semi-structured processes - over a shorter or longer time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Different individuals and groups relate and engage with each other in different ways. </a:t>
            </a:r>
            <a:endParaRPr lang="en-GB" sz="1800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Amsterdam, The Netherlands    www.kit.nl</a:t>
            </a:r>
          </a:p>
        </p:txBody>
      </p:sp>
    </p:spTree>
    <p:extLst>
      <p:ext uri="{BB962C8B-B14F-4D97-AF65-F5344CB8AC3E}">
        <p14:creationId xmlns:p14="http://schemas.microsoft.com/office/powerpoint/2010/main" val="650917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Amsterdam, The Netherlands    www.kit.nl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35" y="710126"/>
            <a:ext cx="3950985" cy="47305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2125" y="843126"/>
            <a:ext cx="6000982" cy="485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7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Agriculture as complex socio-ecological systems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02977" y="1662131"/>
            <a:ext cx="4890999" cy="424561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/>
              <a:t>Complex systems: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>
                <a:cs typeface="Calibri" panose="020F0502020204030204" pitchFamily="34" charset="0"/>
              </a:rPr>
              <a:t>Complex </a:t>
            </a:r>
            <a:r>
              <a:rPr lang="en-US" dirty="0" err="1">
                <a:cs typeface="Calibri" panose="020F0502020204030204" pitchFamily="34" charset="0"/>
              </a:rPr>
              <a:t>behaviour</a:t>
            </a:r>
            <a:r>
              <a:rPr lang="en-US" dirty="0">
                <a:cs typeface="Calibri" panose="020F0502020204030204" pitchFamily="34" charset="0"/>
              </a:rPr>
              <a:t> because of nonlinear causal processes (in ecological and social system)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dirty="0">
                <a:cs typeface="Calibri" panose="020F0502020204030204" pitchFamily="34" charset="0"/>
              </a:rPr>
              <a:t>Change can emerge from small actions, through nonlinear processes, feedback loops, dynamic interactions and tipping points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altLang="en-US" dirty="0">
                <a:ea typeface="Calibri" panose="020F0502020204030204" pitchFamily="34" charset="0"/>
                <a:cs typeface="Times New Roman" panose="02020603050405020304" pitchFamily="18" charset="0"/>
              </a:rPr>
              <a:t>The cause-effect relations need to be monitored as the change reveals itself in the course of action (cannot be fully understood ex-ante)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4053AD-0D37-264C-A942-173BA2B6B21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824" y="1529214"/>
            <a:ext cx="6325423" cy="37509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97788" y="5127249"/>
            <a:ext cx="2931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Rivera-</a:t>
            </a:r>
            <a:r>
              <a:rPr lang="en-US" sz="1200" dirty="0" err="1"/>
              <a:t>Ferre</a:t>
            </a:r>
            <a:r>
              <a:rPr lang="en-US" sz="1200" dirty="0"/>
              <a:t> et al. 2013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17746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Amsterdam, The Netherlands    www.kit.nl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754247"/>
              </p:ext>
            </p:extLst>
          </p:nvPr>
        </p:nvGraphicFramePr>
        <p:xfrm>
          <a:off x="655320" y="216746"/>
          <a:ext cx="10896601" cy="564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311">
                  <a:extLst>
                    <a:ext uri="{9D8B030D-6E8A-4147-A177-3AD203B41FA5}">
                      <a16:colId xmlns:a16="http://schemas.microsoft.com/office/drawing/2014/main" val="2296616628"/>
                    </a:ext>
                  </a:extLst>
                </a:gridCol>
                <a:gridCol w="4694645">
                  <a:extLst>
                    <a:ext uri="{9D8B030D-6E8A-4147-A177-3AD203B41FA5}">
                      <a16:colId xmlns:a16="http://schemas.microsoft.com/office/drawing/2014/main" val="4068836157"/>
                    </a:ext>
                  </a:extLst>
                </a:gridCol>
                <a:gridCol w="4694645">
                  <a:extLst>
                    <a:ext uri="{9D8B030D-6E8A-4147-A177-3AD203B41FA5}">
                      <a16:colId xmlns:a16="http://schemas.microsoft.com/office/drawing/2014/main" val="36269013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Adapted from </a:t>
                      </a:r>
                      <a:r>
                        <a:rPr lang="en-US" dirty="0" err="1"/>
                        <a:t>Klerkx</a:t>
                      </a:r>
                      <a:r>
                        <a:rPr lang="en-US" dirty="0"/>
                        <a:t> et al. (2012)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Linear</a:t>
                      </a:r>
                      <a:r>
                        <a:rPr lang="en-US" baseline="0" dirty="0"/>
                        <a:t> approach to LR4D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Complexity-aware</a:t>
                      </a:r>
                      <a:r>
                        <a:rPr lang="en-US" baseline="0" dirty="0"/>
                        <a:t> approach to LR4D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38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Technology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Agricultural Innovation Systems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39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Mental model and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Supply knowledge and technology to the next user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Co-develop innovation involving multi-actor processes and partnerships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999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D</a:t>
                      </a:r>
                      <a:r>
                        <a:rPr lang="en-US" sz="1400" b="1" baseline="0" dirty="0"/>
                        <a:t>isciplines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Single discipline driven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Interdisciplinary, holistic systems perspective, stakeholder</a:t>
                      </a:r>
                      <a:r>
                        <a:rPr lang="en-US" sz="1600" baseline="0" dirty="0"/>
                        <a:t> engagement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177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Drivers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Supply-push from 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Responsiveness to changing contexts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01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Source of innovation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Scientists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Multiple stakeholder processes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(internal and external)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20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Role of farmers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Passive adopters or laggards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partners, entrepreneurs and innovators exerting demands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19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Role of scientists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Innovators who hold knowledge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partners, one of the many groups responding to demands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1241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Changes sought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Benefits accruing from technology adoption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System change, increase in systems’ capacity to innovate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65091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441774" y="5764056"/>
            <a:ext cx="3110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Adapted from </a:t>
            </a:r>
            <a:r>
              <a:rPr lang="en-US" sz="1400" dirty="0" err="1"/>
              <a:t>Klerkx</a:t>
            </a:r>
            <a:r>
              <a:rPr lang="en-US" sz="1400" dirty="0"/>
              <a:t> et al. (2012)</a:t>
            </a:r>
          </a:p>
        </p:txBody>
      </p:sp>
    </p:spTree>
    <p:extLst>
      <p:ext uri="{BB962C8B-B14F-4D97-AF65-F5344CB8AC3E}">
        <p14:creationId xmlns:p14="http://schemas.microsoft.com/office/powerpoint/2010/main" val="2114738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689" y="460085"/>
            <a:ext cx="10793698" cy="717600"/>
          </a:xfrm>
        </p:spPr>
        <p:txBody>
          <a:bodyPr/>
          <a:lstStyle/>
          <a:p>
            <a:r>
              <a:rPr lang="en-US" sz="2800" dirty="0"/>
              <a:t>Bringing in an agri-business perspective  in our work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Amsterdam, The Netherlands    www.kit.nl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643" y="1226249"/>
            <a:ext cx="7284714" cy="44055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73857" y="5690136"/>
            <a:ext cx="53944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Adapted from Human </a:t>
            </a:r>
            <a:r>
              <a:rPr lang="en-US" sz="1400" dirty="0" err="1"/>
              <a:t>Centred</a:t>
            </a:r>
            <a:r>
              <a:rPr lang="en-US" sz="1400" dirty="0"/>
              <a:t> Design. </a:t>
            </a:r>
            <a:r>
              <a:rPr lang="en-US" sz="1400" dirty="0" err="1"/>
              <a:t>Source:KIT</a:t>
            </a:r>
            <a:r>
              <a:rPr lang="en-US" sz="1400" dirty="0"/>
              <a:t>, ideo.org </a:t>
            </a:r>
          </a:p>
        </p:txBody>
      </p:sp>
    </p:spTree>
    <p:extLst>
      <p:ext uri="{BB962C8B-B14F-4D97-AF65-F5344CB8AC3E}">
        <p14:creationId xmlns:p14="http://schemas.microsoft.com/office/powerpoint/2010/main" val="2144406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</a:t>
            </a:r>
            <a:r>
              <a:rPr lang="en-US" dirty="0" err="1"/>
              <a:t>interdisciplinarity</a:t>
            </a:r>
            <a:r>
              <a:rPr lang="en-US" dirty="0"/>
              <a:t> 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Amsterdam, The Netherlands    www.kit.nl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02977" y="1484512"/>
            <a:ext cx="3683286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/>
              <a:t>In summary: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Integrating methods from different disciplines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Includes non-academic actors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Integrates non-scientific forms of knowledge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5981700" y="1484512"/>
            <a:ext cx="46196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/>
              <a:t>Some questions: 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Do we have a shared mission?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Are we “T” shaped researchers?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Do we have institutional support?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How do we nurture constructive dialogue? </a:t>
            </a:r>
          </a:p>
        </p:txBody>
      </p:sp>
    </p:spTree>
    <p:extLst>
      <p:ext uri="{BB962C8B-B14F-4D97-AF65-F5344CB8AC3E}">
        <p14:creationId xmlns:p14="http://schemas.microsoft.com/office/powerpoint/2010/main" val="913850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IT Style 2017">
      <a:dk1>
        <a:srgbClr val="1F1D18"/>
      </a:dk1>
      <a:lt1>
        <a:srgbClr val="FFFFFF"/>
      </a:lt1>
      <a:dk2>
        <a:srgbClr val="FFDE44"/>
      </a:dk2>
      <a:lt2>
        <a:srgbClr val="FFFFFF"/>
      </a:lt2>
      <a:accent1>
        <a:srgbClr val="C61932"/>
      </a:accent1>
      <a:accent2>
        <a:srgbClr val="DD663B"/>
      </a:accent2>
      <a:accent3>
        <a:srgbClr val="289B38"/>
      </a:accent3>
      <a:accent4>
        <a:srgbClr val="E73458"/>
      </a:accent4>
      <a:accent5>
        <a:srgbClr val="1961AC"/>
      </a:accent5>
      <a:accent6>
        <a:srgbClr val="FFDE44"/>
      </a:accent6>
      <a:hlink>
        <a:srgbClr val="0070C0"/>
      </a:hlink>
      <a:folHlink>
        <a:srgbClr val="5B9FE7"/>
      </a:folHlink>
    </a:clrScheme>
    <a:fontScheme name="KIT Style 2017">
      <a:majorFont>
        <a:latin typeface="Georgia"/>
        <a:ea typeface=""/>
        <a:cs typeface=""/>
      </a:majorFont>
      <a:minorFont>
        <a:latin typeface="Lucida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lank.potx" id="{9296780D-81BC-4953-8CFE-50F0D6D9365B}" vid="{EF4A15CB-29D1-4456-8126-32FA2429A4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</TotalTime>
  <Words>706</Words>
  <Application>Microsoft Office PowerPoint</Application>
  <PresentationFormat>Widescreen</PresentationFormat>
  <Paragraphs>107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Georgia</vt:lpstr>
      <vt:lpstr>Lucida Sans</vt:lpstr>
      <vt:lpstr>Lucida Sans Unicode</vt:lpstr>
      <vt:lpstr>Wingdings</vt:lpstr>
      <vt:lpstr>Office Theme</vt:lpstr>
      <vt:lpstr>Strengthening Interdisciplinarity: Initial ideas for Livestock CRP Integrated Core Project</vt:lpstr>
      <vt:lpstr>Why interdisciplinarity ?</vt:lpstr>
      <vt:lpstr>Why interdisciplinarity ?</vt:lpstr>
      <vt:lpstr>Interdisciplinarity…..ways of working together</vt:lpstr>
      <vt:lpstr>PowerPoint Presentation</vt:lpstr>
      <vt:lpstr>Agriculture as complex socio-ecological systems</vt:lpstr>
      <vt:lpstr>PowerPoint Presentation</vt:lpstr>
      <vt:lpstr>Bringing in an agri-business perspective  in our work</vt:lpstr>
      <vt:lpstr>Beyond interdisciplinarity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Posthumus, Helena</dc:creator>
  <cp:lastModifiedBy>Ballantyne, Peter (ILRI)</cp:lastModifiedBy>
  <cp:revision>56</cp:revision>
  <dcterms:created xsi:type="dcterms:W3CDTF">2019-03-24T15:06:25Z</dcterms:created>
  <dcterms:modified xsi:type="dcterms:W3CDTF">2019-04-24T08:18:02Z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9933b8b-ecea-40ca-9df3-1942c4035bbf_Enabled">
    <vt:lpwstr>True</vt:lpwstr>
  </property>
  <property fmtid="{D5CDD505-2E9C-101B-9397-08002B2CF9AE}" pid="3" name="MSIP_Label_e9933b8b-ecea-40ca-9df3-1942c4035bbf_SiteId">
    <vt:lpwstr>99193bd4-318d-47c6-a896-24e15f7a7e1b</vt:lpwstr>
  </property>
  <property fmtid="{D5CDD505-2E9C-101B-9397-08002B2CF9AE}" pid="4" name="MSIP_Label_e9933b8b-ecea-40ca-9df3-1942c4035bbf_Owner">
    <vt:lpwstr>H.Posthumus@kit.nl</vt:lpwstr>
  </property>
  <property fmtid="{D5CDD505-2E9C-101B-9397-08002B2CF9AE}" pid="5" name="MSIP_Label_e9933b8b-ecea-40ca-9df3-1942c4035bbf_SetDate">
    <vt:lpwstr>2019-03-24T15:44:27.1318964Z</vt:lpwstr>
  </property>
  <property fmtid="{D5CDD505-2E9C-101B-9397-08002B2CF9AE}" pid="6" name="MSIP_Label_e9933b8b-ecea-40ca-9df3-1942c4035bbf_Name">
    <vt:lpwstr>Personal</vt:lpwstr>
  </property>
  <property fmtid="{D5CDD505-2E9C-101B-9397-08002B2CF9AE}" pid="7" name="MSIP_Label_e9933b8b-ecea-40ca-9df3-1942c4035bbf_Application">
    <vt:lpwstr>Microsoft Azure Information Protection</vt:lpwstr>
  </property>
  <property fmtid="{D5CDD505-2E9C-101B-9397-08002B2CF9AE}" pid="8" name="MSIP_Label_e9933b8b-ecea-40ca-9df3-1942c4035bbf_Extended_MSFT_Method">
    <vt:lpwstr>Manual</vt:lpwstr>
  </property>
  <property fmtid="{D5CDD505-2E9C-101B-9397-08002B2CF9AE}" pid="9" name="Sensitivity">
    <vt:lpwstr>Personal</vt:lpwstr>
  </property>
</Properties>
</file>