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50"/>
  </p:notesMasterIdLst>
  <p:handoutMasterIdLst>
    <p:handoutMasterId r:id="rId51"/>
  </p:handoutMasterIdLst>
  <p:sldIdLst>
    <p:sldId id="285" r:id="rId5"/>
    <p:sldId id="669" r:id="rId6"/>
    <p:sldId id="552" r:id="rId7"/>
    <p:sldId id="628" r:id="rId8"/>
    <p:sldId id="632" r:id="rId9"/>
    <p:sldId id="629" r:id="rId10"/>
    <p:sldId id="633" r:id="rId11"/>
    <p:sldId id="627" r:id="rId12"/>
    <p:sldId id="631" r:id="rId13"/>
    <p:sldId id="656" r:id="rId14"/>
    <p:sldId id="639" r:id="rId15"/>
    <p:sldId id="640" r:id="rId16"/>
    <p:sldId id="641" r:id="rId17"/>
    <p:sldId id="642" r:id="rId18"/>
    <p:sldId id="643" r:id="rId19"/>
    <p:sldId id="660" r:id="rId20"/>
    <p:sldId id="661" r:id="rId21"/>
    <p:sldId id="662" r:id="rId22"/>
    <p:sldId id="663" r:id="rId23"/>
    <p:sldId id="664" r:id="rId24"/>
    <p:sldId id="665" r:id="rId25"/>
    <p:sldId id="666" r:id="rId26"/>
    <p:sldId id="667" r:id="rId27"/>
    <p:sldId id="644" r:id="rId28"/>
    <p:sldId id="645" r:id="rId29"/>
    <p:sldId id="646" r:id="rId30"/>
    <p:sldId id="647" r:id="rId31"/>
    <p:sldId id="648" r:id="rId32"/>
    <p:sldId id="649" r:id="rId33"/>
    <p:sldId id="650" r:id="rId34"/>
    <p:sldId id="651" r:id="rId35"/>
    <p:sldId id="652" r:id="rId36"/>
    <p:sldId id="653" r:id="rId37"/>
    <p:sldId id="654" r:id="rId38"/>
    <p:sldId id="655" r:id="rId39"/>
    <p:sldId id="634" r:id="rId40"/>
    <p:sldId id="635" r:id="rId41"/>
    <p:sldId id="636" r:id="rId42"/>
    <p:sldId id="637" r:id="rId43"/>
    <p:sldId id="638" r:id="rId44"/>
    <p:sldId id="658" r:id="rId45"/>
    <p:sldId id="659" r:id="rId46"/>
    <p:sldId id="657" r:id="rId47"/>
    <p:sldId id="668" r:id="rId48"/>
    <p:sldId id="340" r:id="rId4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6100"/>
    <a:srgbClr val="000000"/>
    <a:srgbClr val="99D99C"/>
    <a:srgbClr val="79CD7D"/>
    <a:srgbClr val="53672B"/>
    <a:srgbClr val="749882"/>
    <a:srgbClr val="738A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292" autoAdjust="0"/>
    <p:restoredTop sz="94660"/>
  </p:normalViewPr>
  <p:slideViewPr>
    <p:cSldViewPr snapToGrid="0">
      <p:cViewPr varScale="1">
        <p:scale>
          <a:sx n="63" d="100"/>
          <a:sy n="63" d="100"/>
        </p:scale>
        <p:origin x="484" y="52"/>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6189" cy="496332"/>
          </a:xfrm>
          <a:prstGeom prst="rect">
            <a:avLst/>
          </a:prstGeom>
        </p:spPr>
        <p:txBody>
          <a:bodyPr vert="horz" lIns="91568" tIns="45784" rIns="91568" bIns="45784" rtlCol="0"/>
          <a:lstStyle>
            <a:lvl1pPr algn="l">
              <a:defRPr sz="1200"/>
            </a:lvl1pPr>
          </a:lstStyle>
          <a:p>
            <a:endParaRPr lang="de-CH"/>
          </a:p>
        </p:txBody>
      </p:sp>
      <p:sp>
        <p:nvSpPr>
          <p:cNvPr id="3" name="Datumsplatzhalter 2"/>
          <p:cNvSpPr>
            <a:spLocks noGrp="1"/>
          </p:cNvSpPr>
          <p:nvPr>
            <p:ph type="dt" sz="quarter" idx="1"/>
          </p:nvPr>
        </p:nvSpPr>
        <p:spPr>
          <a:xfrm>
            <a:off x="3849899" y="0"/>
            <a:ext cx="2946189" cy="496332"/>
          </a:xfrm>
          <a:prstGeom prst="rect">
            <a:avLst/>
          </a:prstGeom>
        </p:spPr>
        <p:txBody>
          <a:bodyPr vert="horz" lIns="91568" tIns="45784" rIns="91568" bIns="45784" rtlCol="0"/>
          <a:lstStyle>
            <a:lvl1pPr algn="r">
              <a:defRPr sz="1200"/>
            </a:lvl1pPr>
          </a:lstStyle>
          <a:p>
            <a:fld id="{1852E84D-20E4-492C-A08D-5556568C5F87}" type="datetimeFigureOut">
              <a:rPr lang="de-CH" smtClean="0"/>
              <a:t>02.10.2019</a:t>
            </a:fld>
            <a:endParaRPr lang="de-CH"/>
          </a:p>
        </p:txBody>
      </p:sp>
      <p:sp>
        <p:nvSpPr>
          <p:cNvPr id="4" name="Fußzeilenplatzhalter 3"/>
          <p:cNvSpPr>
            <a:spLocks noGrp="1"/>
          </p:cNvSpPr>
          <p:nvPr>
            <p:ph type="ftr" sz="quarter" idx="2"/>
          </p:nvPr>
        </p:nvSpPr>
        <p:spPr>
          <a:xfrm>
            <a:off x="1" y="9428716"/>
            <a:ext cx="2946189" cy="496332"/>
          </a:xfrm>
          <a:prstGeom prst="rect">
            <a:avLst/>
          </a:prstGeom>
        </p:spPr>
        <p:txBody>
          <a:bodyPr vert="horz" lIns="91568" tIns="45784" rIns="91568" bIns="45784" rtlCol="0" anchor="b"/>
          <a:lstStyle>
            <a:lvl1pPr algn="l">
              <a:defRPr sz="1200"/>
            </a:lvl1pPr>
          </a:lstStyle>
          <a:p>
            <a:endParaRPr lang="de-CH"/>
          </a:p>
        </p:txBody>
      </p:sp>
      <p:sp>
        <p:nvSpPr>
          <p:cNvPr id="5" name="Foliennummernplatzhalter 4"/>
          <p:cNvSpPr>
            <a:spLocks noGrp="1"/>
          </p:cNvSpPr>
          <p:nvPr>
            <p:ph type="sldNum" sz="quarter" idx="3"/>
          </p:nvPr>
        </p:nvSpPr>
        <p:spPr>
          <a:xfrm>
            <a:off x="3849899" y="9428716"/>
            <a:ext cx="2946189" cy="496332"/>
          </a:xfrm>
          <a:prstGeom prst="rect">
            <a:avLst/>
          </a:prstGeom>
        </p:spPr>
        <p:txBody>
          <a:bodyPr vert="horz" lIns="91568" tIns="45784" rIns="91568" bIns="45784" rtlCol="0" anchor="b"/>
          <a:lstStyle>
            <a:lvl1pPr algn="r">
              <a:defRPr sz="1200"/>
            </a:lvl1pPr>
          </a:lstStyle>
          <a:p>
            <a:fld id="{00A57C43-AF24-400A-B7B5-7ACF9A012BE7}" type="slidenum">
              <a:rPr lang="de-CH" smtClean="0"/>
              <a:t>‹#›</a:t>
            </a:fld>
            <a:endParaRPr lang="de-CH"/>
          </a:p>
        </p:txBody>
      </p:sp>
    </p:spTree>
    <p:extLst>
      <p:ext uri="{BB962C8B-B14F-4D97-AF65-F5344CB8AC3E}">
        <p14:creationId xmlns:p14="http://schemas.microsoft.com/office/powerpoint/2010/main" val="748122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8055"/>
          </a:xfrm>
          <a:prstGeom prst="rect">
            <a:avLst/>
          </a:prstGeom>
        </p:spPr>
        <p:txBody>
          <a:bodyPr vert="horz" lIns="91568" tIns="45784" rIns="91568" bIns="45784" rtlCol="0"/>
          <a:lstStyle>
            <a:lvl1pPr algn="l">
              <a:defRPr sz="1200"/>
            </a:lvl1pPr>
          </a:lstStyle>
          <a:p>
            <a:endParaRPr lang="en-GB"/>
          </a:p>
        </p:txBody>
      </p:sp>
      <p:sp>
        <p:nvSpPr>
          <p:cNvPr id="3" name="Date Placeholder 2"/>
          <p:cNvSpPr>
            <a:spLocks noGrp="1"/>
          </p:cNvSpPr>
          <p:nvPr>
            <p:ph type="dt" idx="1"/>
          </p:nvPr>
        </p:nvSpPr>
        <p:spPr>
          <a:xfrm>
            <a:off x="3850446" y="0"/>
            <a:ext cx="2945659" cy="498055"/>
          </a:xfrm>
          <a:prstGeom prst="rect">
            <a:avLst/>
          </a:prstGeom>
        </p:spPr>
        <p:txBody>
          <a:bodyPr vert="horz" lIns="91568" tIns="45784" rIns="91568" bIns="45784" rtlCol="0"/>
          <a:lstStyle>
            <a:lvl1pPr algn="r">
              <a:defRPr sz="1200"/>
            </a:lvl1pPr>
          </a:lstStyle>
          <a:p>
            <a:fld id="{0E560CF4-7A56-4CD1-9740-C3F89E41847B}" type="datetimeFigureOut">
              <a:rPr lang="en-GB" smtClean="0"/>
              <a:pPr/>
              <a:t>02/10/2019</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568" tIns="45784" rIns="91568" bIns="45784" rtlCol="0" anchor="ctr"/>
          <a:lstStyle/>
          <a:p>
            <a:endParaRPr lang="en-GB"/>
          </a:p>
        </p:txBody>
      </p:sp>
      <p:sp>
        <p:nvSpPr>
          <p:cNvPr id="5" name="Notes Placeholder 4"/>
          <p:cNvSpPr>
            <a:spLocks noGrp="1"/>
          </p:cNvSpPr>
          <p:nvPr>
            <p:ph type="body" sz="quarter" idx="3"/>
          </p:nvPr>
        </p:nvSpPr>
        <p:spPr>
          <a:xfrm>
            <a:off x="679768" y="4777195"/>
            <a:ext cx="5438140" cy="3908614"/>
          </a:xfrm>
          <a:prstGeom prst="rect">
            <a:avLst/>
          </a:prstGeom>
        </p:spPr>
        <p:txBody>
          <a:bodyPr vert="horz" lIns="91568" tIns="45784" rIns="91568" bIns="4578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5"/>
            <a:ext cx="2945659" cy="498054"/>
          </a:xfrm>
          <a:prstGeom prst="rect">
            <a:avLst/>
          </a:prstGeom>
        </p:spPr>
        <p:txBody>
          <a:bodyPr vert="horz" lIns="91568" tIns="45784" rIns="91568" bIns="45784" rtlCol="0" anchor="b"/>
          <a:lstStyle>
            <a:lvl1pPr algn="l">
              <a:defRPr sz="1200"/>
            </a:lvl1pPr>
          </a:lstStyle>
          <a:p>
            <a:endParaRPr lang="en-GB"/>
          </a:p>
        </p:txBody>
      </p:sp>
      <p:sp>
        <p:nvSpPr>
          <p:cNvPr id="7" name="Slide Number Placeholder 6"/>
          <p:cNvSpPr>
            <a:spLocks noGrp="1"/>
          </p:cNvSpPr>
          <p:nvPr>
            <p:ph type="sldNum" sz="quarter" idx="5"/>
          </p:nvPr>
        </p:nvSpPr>
        <p:spPr>
          <a:xfrm>
            <a:off x="3850446" y="9428585"/>
            <a:ext cx="2945659" cy="498054"/>
          </a:xfrm>
          <a:prstGeom prst="rect">
            <a:avLst/>
          </a:prstGeom>
        </p:spPr>
        <p:txBody>
          <a:bodyPr vert="horz" lIns="91568" tIns="45784" rIns="91568" bIns="45784" rtlCol="0" anchor="b"/>
          <a:lstStyle>
            <a:lvl1pPr algn="r">
              <a:defRPr sz="1200"/>
            </a:lvl1pPr>
          </a:lstStyle>
          <a:p>
            <a:fld id="{2573ADB7-77CD-4ED1-89B6-CB5F692F9ED2}" type="slidenum">
              <a:rPr lang="en-GB" smtClean="0"/>
              <a:pPr/>
              <a:t>‹#›</a:t>
            </a:fld>
            <a:endParaRPr lang="en-GB"/>
          </a:p>
        </p:txBody>
      </p:sp>
    </p:spTree>
    <p:extLst>
      <p:ext uri="{BB962C8B-B14F-4D97-AF65-F5344CB8AC3E}">
        <p14:creationId xmlns:p14="http://schemas.microsoft.com/office/powerpoint/2010/main" val="586937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1</a:t>
            </a:fld>
            <a:endParaRPr lang="en-GB"/>
          </a:p>
        </p:txBody>
      </p:sp>
    </p:spTree>
    <p:extLst>
      <p:ext uri="{BB962C8B-B14F-4D97-AF65-F5344CB8AC3E}">
        <p14:creationId xmlns:p14="http://schemas.microsoft.com/office/powerpoint/2010/main" val="3024462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Purina is the primary brand of our animal nutrition portfolio, which is focused on delivering nutrition solutions that enhance animal performance and well-being. </a:t>
            </a:r>
          </a:p>
          <a:p>
            <a:endParaRPr lang="en-US" dirty="0"/>
          </a:p>
          <a:p>
            <a:r>
              <a:rPr lang="en-US" dirty="0"/>
              <a:t>Purina uses basic public research which has been conducted by public-sector/land grant universities to support it’s private research for new product development.</a:t>
            </a:r>
          </a:p>
          <a:p>
            <a:endParaRPr lang="en-US" dirty="0"/>
          </a:p>
          <a:p>
            <a:r>
              <a:rPr lang="en-US" dirty="0"/>
              <a:t>In 2016, Land O’Lakes, Inc. combined forces with BIDCO Africa, a fast-moving consumer goods enterprise, and formed a partnership called BIDCO LAND O’LAKES LTD</a:t>
            </a:r>
          </a:p>
          <a:p>
            <a:endParaRPr lang="en-US" dirty="0"/>
          </a:p>
          <a:p>
            <a:r>
              <a:rPr lang="en-US" dirty="0" err="1"/>
              <a:t>Bidco</a:t>
            </a:r>
            <a:r>
              <a:rPr lang="en-US" dirty="0"/>
              <a:t> Land O’Lakes uses the know-how gained from the Purina research to adapt products for the Kenyan Market.  This also takes advantage of public investments that have been made in the dairy sector in Kenya such as the work by USAID to support livestock producers.</a:t>
            </a:r>
          </a:p>
          <a:p>
            <a:endParaRPr lang="en-US" dirty="0"/>
          </a:p>
          <a:p>
            <a:endParaRPr lang="en-US" dirty="0"/>
          </a:p>
        </p:txBody>
      </p:sp>
      <p:sp>
        <p:nvSpPr>
          <p:cNvPr id="4" name="Slide Number Placeholder 3"/>
          <p:cNvSpPr>
            <a:spLocks noGrp="1"/>
          </p:cNvSpPr>
          <p:nvPr>
            <p:ph type="sldNum" sz="quarter" idx="5"/>
          </p:nvPr>
        </p:nvSpPr>
        <p:spPr/>
        <p:txBody>
          <a:bodyPr/>
          <a:lstStyle/>
          <a:p>
            <a:fld id="{2573ADB7-77CD-4ED1-89B6-CB5F692F9ED2}" type="slidenum">
              <a:rPr lang="en-GB" smtClean="0"/>
              <a:pPr/>
              <a:t>37</a:t>
            </a:fld>
            <a:endParaRPr lang="en-GB"/>
          </a:p>
        </p:txBody>
      </p:sp>
    </p:spTree>
    <p:extLst>
      <p:ext uri="{BB962C8B-B14F-4D97-AF65-F5344CB8AC3E}">
        <p14:creationId xmlns:p14="http://schemas.microsoft.com/office/powerpoint/2010/main" val="1257483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Example – a new calf starter is ready to be introduced to the Kenyan Dairy Market.  We did not take a calf starter from the US market, we took the know-how from the US and adjusted it to the conditions in the Kenyan market.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We ask ourselves and the market-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 What is reasonable?  Matching the needs to the local level of management.  This also was compared to our knowledge of the dairy system in Mexico and China.  This ensured that a reasonable price was also discovered.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E5A62B"/>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Which takes us into Education-------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E5A62B"/>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Education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Without the know how, gaps develop and producers soon become dissatisfied with your products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Education under Purina and </a:t>
            </a:r>
            <a:r>
              <a:rPr lang="en-US" sz="1200" dirty="0" err="1">
                <a:solidFill>
                  <a:srgbClr val="E5A62B"/>
                </a:solidFill>
              </a:rPr>
              <a:t>Bidco</a:t>
            </a:r>
            <a:r>
              <a:rPr lang="en-US" sz="1200" dirty="0">
                <a:solidFill>
                  <a:srgbClr val="E5A62B"/>
                </a:solidFill>
              </a:rPr>
              <a:t> Land O’Lakes includes overall management practices, and  health of the livestock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E5A62B"/>
              </a:solidFill>
            </a:endParaRPr>
          </a:p>
          <a:p>
            <a:endParaRPr lang="en-US" dirty="0"/>
          </a:p>
        </p:txBody>
      </p:sp>
      <p:sp>
        <p:nvSpPr>
          <p:cNvPr id="4" name="Slide Number Placeholder 3"/>
          <p:cNvSpPr>
            <a:spLocks noGrp="1"/>
          </p:cNvSpPr>
          <p:nvPr>
            <p:ph type="sldNum" sz="quarter" idx="5"/>
          </p:nvPr>
        </p:nvSpPr>
        <p:spPr/>
        <p:txBody>
          <a:bodyPr/>
          <a:lstStyle/>
          <a:p>
            <a:fld id="{2573ADB7-77CD-4ED1-89B6-CB5F692F9ED2}" type="slidenum">
              <a:rPr lang="en-GB" smtClean="0"/>
              <a:pPr/>
              <a:t>38</a:t>
            </a:fld>
            <a:endParaRPr lang="en-GB"/>
          </a:p>
        </p:txBody>
      </p:sp>
    </p:spTree>
    <p:extLst>
      <p:ext uri="{BB962C8B-B14F-4D97-AF65-F5344CB8AC3E}">
        <p14:creationId xmlns:p14="http://schemas.microsoft.com/office/powerpoint/2010/main" val="2099853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Ag Extension used to be under the public sector, more and more this support to producers fall to the private sector. It starts with the product support I mentioned in the previous slide.</a:t>
            </a:r>
          </a:p>
          <a:p>
            <a:endParaRPr lang="en-US" sz="1100" dirty="0"/>
          </a:p>
          <a:p>
            <a:r>
              <a:rPr lang="en-US" sz="1100" dirty="0"/>
              <a:t>Another situation we are experiencing with WATER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 Water is often the forgotten nutrient in livestock feeding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100" dirty="0"/>
              <a:t>Re calf starter example, Just because calves drink milk, producers didn’t understand they need water as well.  Therefore, our product information and messaging to farmers includes the need for calves to have access to clean water…”would you drink that water??”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p>
          <a:p>
            <a:r>
              <a:rPr lang="en-US" sz="1100" dirty="0"/>
              <a:t>- Water access also includes the need for wells, pumps and holding tanks and , and, and</a:t>
            </a:r>
          </a:p>
          <a:p>
            <a:r>
              <a:rPr lang="en-US" sz="1100" dirty="0"/>
              <a:t>         - Access to hot water to clean equipment, </a:t>
            </a:r>
            <a:r>
              <a:rPr lang="en-US" sz="1100" dirty="0" err="1"/>
              <a:t>esp</a:t>
            </a:r>
            <a:r>
              <a:rPr lang="en-US" sz="1100" dirty="0"/>
              <a:t> in milk business is often overlooked.</a:t>
            </a:r>
          </a:p>
          <a:p>
            <a:endParaRPr lang="en-US" sz="1100" dirty="0"/>
          </a:p>
          <a:p>
            <a:r>
              <a:rPr lang="en-US" sz="1100" dirty="0"/>
              <a:t>Other Public roles that need attention</a:t>
            </a:r>
          </a:p>
          <a:p>
            <a:pPr marL="171450" indent="-171450">
              <a:buFontTx/>
              <a:buChar char="-"/>
            </a:pPr>
            <a:r>
              <a:rPr lang="en-US" sz="1100" dirty="0"/>
              <a:t>Develop of support infrastructure like water points or wells</a:t>
            </a:r>
          </a:p>
          <a:p>
            <a:pPr marL="171450" indent="-171450">
              <a:buFontTx/>
              <a:buChar char="-"/>
            </a:pPr>
            <a:r>
              <a:rPr lang="en-US" sz="1100" dirty="0"/>
              <a:t>Market facilities such as corrals &amp; loading chutes, or health inspection before mkt trading</a:t>
            </a:r>
          </a:p>
          <a:p>
            <a:pPr marL="171450" indent="-171450">
              <a:buFontTx/>
              <a:buChar char="-"/>
            </a:pPr>
            <a:r>
              <a:rPr lang="en-US" sz="1100" dirty="0"/>
              <a:t>Utilities to support value-added processing, public private roles do not have to be ag to livestock, it can be livestock to energy or livestock to transport.</a:t>
            </a:r>
          </a:p>
          <a:p>
            <a:endParaRPr lang="en-US" dirty="0"/>
          </a:p>
        </p:txBody>
      </p:sp>
      <p:sp>
        <p:nvSpPr>
          <p:cNvPr id="4" name="Slide Number Placeholder 3"/>
          <p:cNvSpPr>
            <a:spLocks noGrp="1"/>
          </p:cNvSpPr>
          <p:nvPr>
            <p:ph type="sldNum" sz="quarter" idx="5"/>
          </p:nvPr>
        </p:nvSpPr>
        <p:spPr/>
        <p:txBody>
          <a:bodyPr/>
          <a:lstStyle/>
          <a:p>
            <a:fld id="{2573ADB7-77CD-4ED1-89B6-CB5F692F9ED2}" type="slidenum">
              <a:rPr lang="en-GB" smtClean="0"/>
              <a:pPr/>
              <a:t>39</a:t>
            </a:fld>
            <a:endParaRPr lang="en-GB"/>
          </a:p>
        </p:txBody>
      </p:sp>
    </p:spTree>
    <p:extLst>
      <p:ext uri="{BB962C8B-B14F-4D97-AF65-F5344CB8AC3E}">
        <p14:creationId xmlns:p14="http://schemas.microsoft.com/office/powerpoint/2010/main" val="1600844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the climate and Natural Resources session, the need for improved use of by products was mentioned.  Specifically, we need pubic-private research to develop additional alternatives for livestock consumption of </a:t>
            </a:r>
            <a:r>
              <a:rPr lang="en-US" dirty="0" err="1"/>
              <a:t>agro</a:t>
            </a:r>
            <a:r>
              <a:rPr lang="en-US" dirty="0"/>
              <a:t>-processing by-products.</a:t>
            </a:r>
          </a:p>
          <a:p>
            <a:endParaRPr lang="en-US" dirty="0"/>
          </a:p>
          <a:p>
            <a:pPr marL="0" indent="0">
              <a:buFontTx/>
              <a:buNone/>
            </a:pPr>
            <a:r>
              <a:rPr lang="en-US" dirty="0"/>
              <a:t>With changing climate conditions, the need for more pubic-private research on forages that have been adapted to low rainfall or limited water needs are needed.</a:t>
            </a:r>
          </a:p>
          <a:p>
            <a:pPr marL="0" indent="0">
              <a:buFontTx/>
              <a:buNone/>
            </a:pPr>
            <a:endParaRPr lang="en-US" dirty="0"/>
          </a:p>
          <a:p>
            <a:pPr marL="0" indent="0">
              <a:buFontTx/>
              <a:buNone/>
            </a:pPr>
            <a:r>
              <a:rPr lang="en-US" dirty="0"/>
              <a:t>The need for livestock extension continues, producer level knowledge gaps continue to be a factor.  Additional livestock curriculum is schools and more public extension services are needed.</a:t>
            </a:r>
          </a:p>
          <a:p>
            <a:pPr marL="0" indent="0">
              <a:buFontTx/>
              <a:buNone/>
            </a:pPr>
            <a:endParaRPr lang="en-US" dirty="0"/>
          </a:p>
          <a:p>
            <a:pPr marL="171450" indent="-171450">
              <a:buFontTx/>
              <a:buChar char="-"/>
            </a:pPr>
            <a:endParaRPr lang="en-US" dirty="0"/>
          </a:p>
          <a:p>
            <a:pPr marL="0" indent="0">
              <a:buFontTx/>
              <a:buNone/>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573ADB7-77CD-4ED1-89B6-CB5F692F9ED2}" type="slidenum">
              <a:rPr lang="en-GB" smtClean="0"/>
              <a:pPr/>
              <a:t>40</a:t>
            </a:fld>
            <a:endParaRPr lang="en-GB"/>
          </a:p>
        </p:txBody>
      </p:sp>
    </p:spTree>
    <p:extLst>
      <p:ext uri="{BB962C8B-B14F-4D97-AF65-F5344CB8AC3E}">
        <p14:creationId xmlns:p14="http://schemas.microsoft.com/office/powerpoint/2010/main" val="42009045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43</a:t>
            </a:fld>
            <a:endParaRPr lang="en-GB"/>
          </a:p>
        </p:txBody>
      </p:sp>
    </p:spTree>
    <p:extLst>
      <p:ext uri="{BB962C8B-B14F-4D97-AF65-F5344CB8AC3E}">
        <p14:creationId xmlns:p14="http://schemas.microsoft.com/office/powerpoint/2010/main" val="9444918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44</a:t>
            </a:fld>
            <a:endParaRPr lang="en-GB"/>
          </a:p>
        </p:txBody>
      </p:sp>
    </p:spTree>
    <p:extLst>
      <p:ext uri="{BB962C8B-B14F-4D97-AF65-F5344CB8AC3E}">
        <p14:creationId xmlns:p14="http://schemas.microsoft.com/office/powerpoint/2010/main" val="1324282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2</a:t>
            </a:fld>
            <a:endParaRPr lang="en-GB"/>
          </a:p>
        </p:txBody>
      </p:sp>
    </p:spTree>
    <p:extLst>
      <p:ext uri="{BB962C8B-B14F-4D97-AF65-F5344CB8AC3E}">
        <p14:creationId xmlns:p14="http://schemas.microsoft.com/office/powerpoint/2010/main" val="4029031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10</a:t>
            </a:fld>
            <a:endParaRPr lang="en-GB"/>
          </a:p>
        </p:txBody>
      </p:sp>
    </p:spTree>
    <p:extLst>
      <p:ext uri="{BB962C8B-B14F-4D97-AF65-F5344CB8AC3E}">
        <p14:creationId xmlns:p14="http://schemas.microsoft.com/office/powerpoint/2010/main" val="1350961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11</a:t>
            </a:fld>
            <a:endParaRPr lang="en-GB"/>
          </a:p>
        </p:txBody>
      </p:sp>
    </p:spTree>
    <p:extLst>
      <p:ext uri="{BB962C8B-B14F-4D97-AF65-F5344CB8AC3E}">
        <p14:creationId xmlns:p14="http://schemas.microsoft.com/office/powerpoint/2010/main" val="4029031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16</a:t>
            </a:fld>
            <a:endParaRPr lang="en-GB"/>
          </a:p>
        </p:txBody>
      </p:sp>
    </p:spTree>
    <p:extLst>
      <p:ext uri="{BB962C8B-B14F-4D97-AF65-F5344CB8AC3E}">
        <p14:creationId xmlns:p14="http://schemas.microsoft.com/office/powerpoint/2010/main" val="3024462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Long experience with little to show for it</a:t>
            </a:r>
          </a:p>
        </p:txBody>
      </p:sp>
      <p:sp>
        <p:nvSpPr>
          <p:cNvPr id="4" name="Slide Number Placeholder 3"/>
          <p:cNvSpPr>
            <a:spLocks noGrp="1"/>
          </p:cNvSpPr>
          <p:nvPr>
            <p:ph type="sldNum" sz="quarter" idx="5"/>
          </p:nvPr>
        </p:nvSpPr>
        <p:spPr/>
        <p:txBody>
          <a:bodyPr/>
          <a:lstStyle/>
          <a:p>
            <a:fld id="{2573ADB7-77CD-4ED1-89B6-CB5F692F9ED2}" type="slidenum">
              <a:rPr lang="en-GB" smtClean="0"/>
              <a:pPr/>
              <a:t>17</a:t>
            </a:fld>
            <a:endParaRPr lang="en-GB"/>
          </a:p>
        </p:txBody>
      </p:sp>
    </p:spTree>
    <p:extLst>
      <p:ext uri="{BB962C8B-B14F-4D97-AF65-F5344CB8AC3E}">
        <p14:creationId xmlns:p14="http://schemas.microsoft.com/office/powerpoint/2010/main" val="719974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24</a:t>
            </a:fld>
            <a:endParaRPr lang="en-GB"/>
          </a:p>
        </p:txBody>
      </p:sp>
    </p:spTree>
    <p:extLst>
      <p:ext uri="{BB962C8B-B14F-4D97-AF65-F5344CB8AC3E}">
        <p14:creationId xmlns:p14="http://schemas.microsoft.com/office/powerpoint/2010/main" val="3024462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29</a:t>
            </a:fld>
            <a:endParaRPr lang="en-GB"/>
          </a:p>
        </p:txBody>
      </p:sp>
    </p:spTree>
    <p:extLst>
      <p:ext uri="{BB962C8B-B14F-4D97-AF65-F5344CB8AC3E}">
        <p14:creationId xmlns:p14="http://schemas.microsoft.com/office/powerpoint/2010/main" val="3024462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36</a:t>
            </a:fld>
            <a:endParaRPr lang="en-GB"/>
          </a:p>
        </p:txBody>
      </p:sp>
    </p:spTree>
    <p:extLst>
      <p:ext uri="{BB962C8B-B14F-4D97-AF65-F5344CB8AC3E}">
        <p14:creationId xmlns:p14="http://schemas.microsoft.com/office/powerpoint/2010/main" val="3024462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hyperlink" Target="https://www.cgiar.org/funders" TargetMode="External"/><Relationship Id="rId4" Type="http://schemas.openxmlformats.org/officeDocument/2006/relationships/hyperlink" Target="http://www.cgiar.org/about-us/our-funders"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fld id="{88FF36A3-CD41-4283-8367-0402E1698230}" type="datetime1">
              <a:rPr lang="en-US" altLang="en-US" smtClean="0"/>
              <a:pPr/>
              <a:t>10/2/2019</a:t>
            </a:fld>
            <a:endParaRPr lang="en-US" altLang="en-US"/>
          </a:p>
        </p:txBody>
      </p:sp>
      <p:sp>
        <p:nvSpPr>
          <p:cNvPr id="5"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85FAF2FD-B4D4-459F-9F64-40B2C815375B}" type="slidenum">
              <a:rPr lang="en-US" altLang="en-US"/>
              <a:pPr/>
              <a:t>‹#›</a:t>
            </a:fld>
            <a:endParaRPr lang="en-US" altLang="en-US"/>
          </a:p>
        </p:txBody>
      </p:sp>
      <p:sp>
        <p:nvSpPr>
          <p:cNvPr id="7" name="Title 1"/>
          <p:cNvSpPr>
            <a:spLocks noGrp="1"/>
          </p:cNvSpPr>
          <p:nvPr>
            <p:ph type="title"/>
          </p:nvPr>
        </p:nvSpPr>
        <p:spPr>
          <a:xfrm>
            <a:off x="623392" y="476672"/>
            <a:ext cx="10972800" cy="504056"/>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Tree>
    <p:extLst>
      <p:ext uri="{BB962C8B-B14F-4D97-AF65-F5344CB8AC3E}">
        <p14:creationId xmlns:p14="http://schemas.microsoft.com/office/powerpoint/2010/main" val="2597559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B79AF47F-F0F9-4E10-947A-6086F3B05731}" type="datetime1">
              <a:rPr lang="en-US" altLang="en-US" smtClean="0"/>
              <a:pPr/>
              <a:t>10/2/2019</a:t>
            </a:fld>
            <a:endParaRPr lang="en-US" altLang="en-US"/>
          </a:p>
        </p:txBody>
      </p:sp>
      <p:sp>
        <p:nvSpPr>
          <p:cNvPr id="7" name="Slide Number Placeholder 5"/>
          <p:cNvSpPr>
            <a:spLocks noGrp="1"/>
          </p:cNvSpPr>
          <p:nvPr>
            <p:ph type="sldNum" sz="quarter" idx="12"/>
          </p:nvPr>
        </p:nvSpPr>
        <p:spPr/>
        <p:txBody>
          <a:bodyPr/>
          <a:lstStyle>
            <a:lvl1pPr>
              <a:defRPr/>
            </a:lvl1pPr>
          </a:lstStyle>
          <a:p>
            <a:fld id="{12C9BCDF-3CA1-4651-8BDE-22ACF8FA3514}" type="slidenum">
              <a:rPr lang="en-US" altLang="en-US"/>
              <a:pPr/>
              <a:t>‹#›</a:t>
            </a:fld>
            <a:endParaRPr lang="en-US" altLang="en-US"/>
          </a:p>
        </p:txBody>
      </p:sp>
      <p:sp>
        <p:nvSpPr>
          <p:cNvPr id="8"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1867480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26056A91-D9C1-4944-9AB4-5828BEB109E5}" type="datetime1">
              <a:rPr lang="en-US" altLang="en-US" smtClean="0"/>
              <a:pPr/>
              <a:t>10/2/2019</a:t>
            </a:fld>
            <a:endParaRPr lang="en-US" altLang="en-US"/>
          </a:p>
        </p:txBody>
      </p:sp>
      <p:sp>
        <p:nvSpPr>
          <p:cNvPr id="7" name="Slide Number Placeholder 5"/>
          <p:cNvSpPr>
            <a:spLocks noGrp="1"/>
          </p:cNvSpPr>
          <p:nvPr>
            <p:ph type="sldNum" sz="quarter" idx="12"/>
          </p:nvPr>
        </p:nvSpPr>
        <p:spPr/>
        <p:txBody>
          <a:bodyPr/>
          <a:lstStyle>
            <a:lvl1pPr>
              <a:defRPr/>
            </a:lvl1pPr>
          </a:lstStyle>
          <a:p>
            <a:fld id="{BB234DA5-D066-4640-B729-2BCF7A5591C1}" type="slidenum">
              <a:rPr lang="en-US" altLang="en-US"/>
              <a:pPr/>
              <a:t>‹#›</a:t>
            </a:fld>
            <a:endParaRPr lang="en-US" altLang="en-US"/>
          </a:p>
        </p:txBody>
      </p:sp>
      <p:sp>
        <p:nvSpPr>
          <p:cNvPr id="8"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573130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more info and address">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0" y="959407"/>
            <a:ext cx="121920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2400" i="1" dirty="0">
                <a:solidFill>
                  <a:prstClr val="black"/>
                </a:solidFill>
                <a:ea typeface="Verdana" pitchFamily="34" charset="0"/>
                <a:cs typeface="Verdana" pitchFamily="34" charset="0"/>
              </a:rPr>
              <a:t>better lives through livestock</a:t>
            </a:r>
          </a:p>
        </p:txBody>
      </p:sp>
      <p:sp>
        <p:nvSpPr>
          <p:cNvPr id="6" name="Rectangle 6"/>
          <p:cNvSpPr>
            <a:spLocks noChangeArrowheads="1"/>
          </p:cNvSpPr>
          <p:nvPr userDrawn="1"/>
        </p:nvSpPr>
        <p:spPr bwMode="auto">
          <a:xfrm>
            <a:off x="3093750" y="1662325"/>
            <a:ext cx="60960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buClr>
                <a:srgbClr val="5F0500"/>
              </a:buClr>
            </a:pPr>
            <a:r>
              <a:rPr lang="en-US" altLang="en-US" sz="2400">
                <a:solidFill>
                  <a:srgbClr val="762123"/>
                </a:solidFill>
                <a:latin typeface="Calibri" pitchFamily="34" charset="0"/>
                <a:cs typeface="Arial" charset="0"/>
              </a:rPr>
              <a:t>ilri.org</a:t>
            </a:r>
          </a:p>
        </p:txBody>
      </p:sp>
      <p:sp>
        <p:nvSpPr>
          <p:cNvPr id="14" name="TextBox 6">
            <a:extLst>
              <a:ext uri="{FF2B5EF4-FFF2-40B4-BE49-F238E27FC236}">
                <a16:creationId xmlns:a16="http://schemas.microsoft.com/office/drawing/2014/main" id="{17E7024A-E4E8-4944-8C1F-AEACA87155B6}"/>
              </a:ext>
            </a:extLst>
          </p:cNvPr>
          <p:cNvSpPr txBox="1">
            <a:spLocks noChangeArrowheads="1"/>
          </p:cNvSpPr>
          <p:nvPr userDrawn="1"/>
        </p:nvSpPr>
        <p:spPr bwMode="auto">
          <a:xfrm>
            <a:off x="4240039" y="6308591"/>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5" name="Picture 14" descr="cc-by 88x31.png">
            <a:extLst>
              <a:ext uri="{FF2B5EF4-FFF2-40B4-BE49-F238E27FC236}">
                <a16:creationId xmlns:a16="http://schemas.microsoft.com/office/drawing/2014/main" id="{ED2142FB-6B0F-41F0-9021-3C33039BF650}"/>
              </a:ext>
            </a:extLst>
          </p:cNvPr>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73636" y="6360188"/>
            <a:ext cx="586740" cy="207645"/>
          </a:xfrm>
          <a:prstGeom prst="rect">
            <a:avLst/>
          </a:prstGeom>
          <a:noFill/>
          <a:ln>
            <a:noFill/>
          </a:ln>
        </p:spPr>
      </p:pic>
      <p:sp>
        <p:nvSpPr>
          <p:cNvPr id="16" name="TextBox 6">
            <a:hlinkClick r:id="rId4"/>
            <a:extLst>
              <a:ext uri="{FF2B5EF4-FFF2-40B4-BE49-F238E27FC236}">
                <a16:creationId xmlns:a16="http://schemas.microsoft.com/office/drawing/2014/main" id="{49FAC73F-581D-48E3-9133-A77C93F575C6}"/>
              </a:ext>
            </a:extLst>
          </p:cNvPr>
          <p:cNvSpPr txBox="1">
            <a:spLocks noChangeArrowheads="1"/>
          </p:cNvSpPr>
          <p:nvPr userDrawn="1"/>
        </p:nvSpPr>
        <p:spPr bwMode="auto">
          <a:xfrm>
            <a:off x="3660747" y="3750248"/>
            <a:ext cx="65010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dirty="0">
                <a:solidFill>
                  <a:schemeClr val="tx1"/>
                </a:solidFill>
                <a:effectLst/>
                <a:latin typeface="+mn-lt"/>
                <a:ea typeface="+mn-ea"/>
                <a:cs typeface="Arial" charset="0"/>
              </a:rPr>
              <a:t>ILRI thanks all donors and organizations which globally support its work through their contributions </a:t>
            </a:r>
            <a:br>
              <a:rPr lang="en-US" sz="1200" kern="1200" dirty="0">
                <a:solidFill>
                  <a:schemeClr val="tx1"/>
                </a:solidFill>
                <a:effectLst/>
                <a:latin typeface="+mn-lt"/>
                <a:ea typeface="+mn-ea"/>
                <a:cs typeface="Arial" charset="0"/>
              </a:rPr>
            </a:br>
            <a:r>
              <a:rPr lang="en-US" sz="1200" kern="1200" dirty="0">
                <a:solidFill>
                  <a:schemeClr val="tx1"/>
                </a:solidFill>
                <a:effectLst/>
                <a:latin typeface="+mn-lt"/>
                <a:ea typeface="+mn-ea"/>
                <a:cs typeface="Arial" charset="0"/>
              </a:rPr>
              <a:t>to the</a:t>
            </a:r>
            <a:r>
              <a:rPr lang="en-US" sz="1200" b="1" kern="1200" dirty="0">
                <a:solidFill>
                  <a:srgbClr val="72201E"/>
                </a:solidFill>
                <a:effectLst/>
                <a:latin typeface="+mn-lt"/>
                <a:ea typeface="+mn-ea"/>
                <a:cs typeface="Arial" charset="0"/>
              </a:rPr>
              <a:t> </a:t>
            </a:r>
            <a:r>
              <a:rPr lang="en-US" sz="1200" b="1" kern="1200" dirty="0">
                <a:solidFill>
                  <a:srgbClr val="72201E"/>
                </a:solidFill>
                <a:effectLst/>
                <a:latin typeface="+mn-lt"/>
                <a:ea typeface="+mn-ea"/>
                <a:cs typeface="Arial" charset="0"/>
                <a:hlinkClick r:id="rId5"/>
              </a:rPr>
              <a:t>CGIAR Trust Fund</a:t>
            </a:r>
            <a:endParaRPr lang="en-US" sz="1200" b="1" dirty="0">
              <a:solidFill>
                <a:srgbClr val="72201E"/>
              </a:solidFill>
              <a:latin typeface="+mn-lt"/>
            </a:endParaRPr>
          </a:p>
        </p:txBody>
      </p:sp>
      <p:pic>
        <p:nvPicPr>
          <p:cNvPr id="17" name="Picture 16">
            <a:extLst>
              <a:ext uri="{FF2B5EF4-FFF2-40B4-BE49-F238E27FC236}">
                <a16:creationId xmlns:a16="http://schemas.microsoft.com/office/drawing/2014/main" id="{0BD23DED-2F06-415A-850B-EE18644720C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660747" y="4596385"/>
            <a:ext cx="6501384" cy="1517904"/>
          </a:xfrm>
          <a:prstGeom prst="rect">
            <a:avLst/>
          </a:prstGeom>
        </p:spPr>
      </p:pic>
    </p:spTree>
    <p:extLst>
      <p:ext uri="{BB962C8B-B14F-4D97-AF65-F5344CB8AC3E}">
        <p14:creationId xmlns:p14="http://schemas.microsoft.com/office/powerpoint/2010/main" val="416984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3392" y="476672"/>
            <a:ext cx="10972800" cy="504056"/>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3" name="Content Placeholder 2"/>
          <p:cNvSpPr>
            <a:spLocks noGrp="1"/>
          </p:cNvSpPr>
          <p:nvPr>
            <p:ph idx="1"/>
          </p:nvPr>
        </p:nvSpPr>
        <p:spPr/>
        <p:txBody>
          <a:bodyPr/>
          <a:lstStyle>
            <a:lvl1pPr>
              <a:buFont typeface="Courier New" pitchFamily="49" charset="0"/>
              <a:buChar char="o"/>
              <a:defRPr sz="2400"/>
            </a:lvl1pPr>
            <a:lvl2pPr>
              <a:buFont typeface="Arial" pitchFamily="34" charset="0"/>
              <a:buChar char="•"/>
              <a:defRPr sz="2000"/>
            </a:lvl2pPr>
            <a:lvl3pPr>
              <a:defRPr sz="20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8AE016DB-E62E-4E90-AA75-A1507ED9A69F}" type="datetime1">
              <a:rPr lang="en-US" altLang="en-US" smtClean="0"/>
              <a:pPr/>
              <a:t>10/2/2019</a:t>
            </a:fld>
            <a:endParaRPr lang="en-US" altLang="en-US"/>
          </a:p>
        </p:txBody>
      </p:sp>
      <p:sp>
        <p:nvSpPr>
          <p:cNvPr id="8" name="Slide Number Placeholder 5"/>
          <p:cNvSpPr>
            <a:spLocks noGrp="1"/>
          </p:cNvSpPr>
          <p:nvPr>
            <p:ph type="sldNum" sz="quarter" idx="12"/>
          </p:nvPr>
        </p:nvSpPr>
        <p:spPr>
          <a:xfrm>
            <a:off x="8737600" y="6453189"/>
            <a:ext cx="2844800" cy="365125"/>
          </a:xfrm>
        </p:spPr>
        <p:txBody>
          <a:bodyPr/>
          <a:lstStyle>
            <a:lvl1pPr>
              <a:defRPr/>
            </a:lvl1pPr>
          </a:lstStyle>
          <a:p>
            <a:fld id="{12C9BCDF-3CA1-4651-8BDE-22ACF8FA3514}" type="slidenum">
              <a:rPr lang="en-US" altLang="en-US"/>
              <a:pPr/>
              <a:t>‹#›</a:t>
            </a:fld>
            <a:endParaRPr lang="en-US" altLang="en-US"/>
          </a:p>
        </p:txBody>
      </p:sp>
      <p:sp>
        <p:nvSpPr>
          <p:cNvPr id="9"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1345640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normAutofit/>
          </a:bodyPr>
          <a:lstStyle>
            <a:lvl1pPr algn="l">
              <a:defRPr sz="3600" b="1" cap="all">
                <a:solidFill>
                  <a:srgbClr val="53672B"/>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fld id="{D90FE67D-8904-48B3-B50F-060C9532040C}" type="datetime1">
              <a:rPr lang="en-US" altLang="en-US" smtClean="0"/>
              <a:pPr/>
              <a:t>10/2/2019</a:t>
            </a:fld>
            <a:endParaRPr lang="en-US" altLang="en-US"/>
          </a:p>
        </p:txBody>
      </p:sp>
      <p:sp>
        <p:nvSpPr>
          <p:cNvPr id="6" name="Slide Number Placeholder 5"/>
          <p:cNvSpPr>
            <a:spLocks noGrp="1"/>
          </p:cNvSpPr>
          <p:nvPr>
            <p:ph type="sldNum" sz="quarter" idx="12"/>
          </p:nvPr>
        </p:nvSpPr>
        <p:spPr/>
        <p:txBody>
          <a:bodyPr/>
          <a:lstStyle>
            <a:lvl1pPr>
              <a:defRPr/>
            </a:lvl1pPr>
          </a:lstStyle>
          <a:p>
            <a:fld id="{0A586A03-612F-4D95-B410-9E69DD4A8B04}" type="slidenum">
              <a:rPr lang="en-US" altLang="en-US"/>
              <a:pPr/>
              <a:t>‹#›</a:t>
            </a:fld>
            <a:endParaRPr lang="en-US" altLang="en-US"/>
          </a:p>
        </p:txBody>
      </p:sp>
      <p:sp>
        <p:nvSpPr>
          <p:cNvPr id="7"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3533527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Title 1"/>
          <p:cNvSpPr>
            <a:spLocks noGrp="1"/>
          </p:cNvSpPr>
          <p:nvPr>
            <p:ph type="title"/>
          </p:nvPr>
        </p:nvSpPr>
        <p:spPr>
          <a:xfrm>
            <a:off x="623392" y="332656"/>
            <a:ext cx="10972800"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3" name="Date Placeholder 8"/>
          <p:cNvSpPr>
            <a:spLocks noGrp="1"/>
          </p:cNvSpPr>
          <p:nvPr>
            <p:ph type="dt" sz="half" idx="10"/>
          </p:nvPr>
        </p:nvSpPr>
        <p:spPr/>
        <p:txBody>
          <a:bodyPr/>
          <a:lstStyle>
            <a:lvl1pPr>
              <a:defRPr/>
            </a:lvl1pPr>
          </a:lstStyle>
          <a:p>
            <a:fld id="{274A272F-7611-4851-9383-78E23238DA56}" type="datetime1">
              <a:rPr lang="en-US" altLang="en-US" smtClean="0"/>
              <a:pPr/>
              <a:t>10/2/2019</a:t>
            </a:fld>
            <a:endParaRPr lang="en-US" altLang="en-US"/>
          </a:p>
        </p:txBody>
      </p:sp>
      <p:sp>
        <p:nvSpPr>
          <p:cNvPr id="4" name="Slide Number Placeholder 9"/>
          <p:cNvSpPr>
            <a:spLocks noGrp="1"/>
          </p:cNvSpPr>
          <p:nvPr>
            <p:ph type="sldNum" sz="quarter" idx="11"/>
          </p:nvPr>
        </p:nvSpPr>
        <p:spPr/>
        <p:txBody>
          <a:bodyPr/>
          <a:lstStyle>
            <a:lvl1pPr>
              <a:defRPr/>
            </a:lvl1pPr>
          </a:lstStyle>
          <a:p>
            <a:fld id="{1622A812-5C60-4998-B9C2-79BC78EEE217}" type="slidenum">
              <a:rPr lang="en-US" altLang="en-US"/>
              <a:pPr/>
              <a:t>‹#›</a:t>
            </a:fld>
            <a:endParaRPr lang="en-US" altLang="en-US"/>
          </a:p>
        </p:txBody>
      </p:sp>
      <p:sp>
        <p:nvSpPr>
          <p:cNvPr id="7" name="Footer Placeholder 4"/>
          <p:cNvSpPr>
            <a:spLocks noGrp="1"/>
          </p:cNvSpPr>
          <p:nvPr>
            <p:ph type="ftr" sz="quarter" idx="12"/>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138008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normAutofit/>
          </a:bodyPr>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8" y="1535113"/>
            <a:ext cx="5389033" cy="639762"/>
          </a:xfrm>
        </p:spPr>
        <p:txBody>
          <a:bodyPr anchor="b">
            <a:normAutofit/>
          </a:bodyPr>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p:cNvSpPr>
            <a:spLocks noGrp="1"/>
          </p:cNvSpPr>
          <p:nvPr>
            <p:ph type="title"/>
          </p:nvPr>
        </p:nvSpPr>
        <p:spPr>
          <a:xfrm>
            <a:off x="623392" y="332656"/>
            <a:ext cx="10972800"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7" name="Date Placeholder 3"/>
          <p:cNvSpPr>
            <a:spLocks noGrp="1"/>
          </p:cNvSpPr>
          <p:nvPr>
            <p:ph type="dt" sz="half" idx="10"/>
          </p:nvPr>
        </p:nvSpPr>
        <p:spPr/>
        <p:txBody>
          <a:bodyPr/>
          <a:lstStyle>
            <a:lvl1pPr>
              <a:defRPr/>
            </a:lvl1pPr>
          </a:lstStyle>
          <a:p>
            <a:fld id="{49BC791E-8266-4735-AC9F-3E4580BDF662}" type="datetime1">
              <a:rPr lang="en-US" altLang="en-US" smtClean="0"/>
              <a:pPr/>
              <a:t>10/2/2019</a:t>
            </a:fld>
            <a:endParaRPr lang="en-US" altLang="en-US"/>
          </a:p>
        </p:txBody>
      </p:sp>
      <p:sp>
        <p:nvSpPr>
          <p:cNvPr id="9" name="Slide Number Placeholder 5"/>
          <p:cNvSpPr>
            <a:spLocks noGrp="1"/>
          </p:cNvSpPr>
          <p:nvPr>
            <p:ph type="sldNum" sz="quarter" idx="12"/>
          </p:nvPr>
        </p:nvSpPr>
        <p:spPr/>
        <p:txBody>
          <a:bodyPr/>
          <a:lstStyle>
            <a:lvl1pPr>
              <a:defRPr/>
            </a:lvl1pPr>
          </a:lstStyle>
          <a:p>
            <a:fld id="{9B52B1A3-7A46-4A1B-939E-E22AFA7D7ADB}" type="slidenum">
              <a:rPr lang="en-US" altLang="en-US"/>
              <a:pPr/>
              <a:t>‹#›</a:t>
            </a:fld>
            <a:endParaRPr lang="en-US" altLang="en-US"/>
          </a:p>
        </p:txBody>
      </p:sp>
      <p:sp>
        <p:nvSpPr>
          <p:cNvPr id="10"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31671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txBox="1">
            <a:spLocks/>
          </p:cNvSpPr>
          <p:nvPr userDrawn="1"/>
        </p:nvSpPr>
        <p:spPr>
          <a:xfrm>
            <a:off x="624417" y="188913"/>
            <a:ext cx="10972800" cy="792162"/>
          </a:xfrm>
          <a:prstGeom prst="roundRect">
            <a:avLst/>
          </a:prstGeom>
          <a:ln>
            <a:solidFill>
              <a:schemeClr val="accent3">
                <a:lumMod val="60000"/>
                <a:lumOff val="40000"/>
              </a:schemeClr>
            </a:solidFill>
          </a:ln>
        </p:spPr>
        <p:txBody>
          <a:bodyPr anchor="ctr">
            <a:normAutofit/>
          </a:bodyPr>
          <a:lstStyle>
            <a:lvl1pPr>
              <a:defRPr sz="2800">
                <a:solidFill>
                  <a:schemeClr val="accent3">
                    <a:lumMod val="75000"/>
                  </a:schemeClr>
                </a:solidFill>
              </a:defRPr>
            </a:lvl1pPr>
          </a:lstStyle>
          <a:p>
            <a:pPr algn="ctr">
              <a:spcBef>
                <a:spcPct val="0"/>
              </a:spcBef>
              <a:defRPr/>
            </a:pPr>
            <a:r>
              <a:rPr lang="en-US" sz="2800">
                <a:solidFill>
                  <a:srgbClr val="9BBB59">
                    <a:lumMod val="75000"/>
                  </a:srgbClr>
                </a:solidFill>
                <a:latin typeface="Trebuchet MS"/>
                <a:ea typeface="ＭＳ Ｐゴシック" panose="020B0600070205080204" pitchFamily="34" charset="-128"/>
              </a:rPr>
              <a:t>Click to edit Master title style</a:t>
            </a:r>
            <a:endParaRPr lang="en-US" sz="2800" dirty="0">
              <a:solidFill>
                <a:srgbClr val="9BBB59">
                  <a:lumMod val="75000"/>
                </a:srgbClr>
              </a:solidFill>
              <a:latin typeface="Trebuchet MS"/>
              <a:ea typeface="ＭＳ Ｐゴシック" panose="020B0600070205080204" pitchFamily="34" charset="-128"/>
            </a:endParaRPr>
          </a:p>
        </p:txBody>
      </p:sp>
      <p:sp>
        <p:nvSpPr>
          <p:cNvPr id="3" name="Date Placeholder 2"/>
          <p:cNvSpPr>
            <a:spLocks noGrp="1"/>
          </p:cNvSpPr>
          <p:nvPr>
            <p:ph type="dt" sz="half" idx="10"/>
          </p:nvPr>
        </p:nvSpPr>
        <p:spPr/>
        <p:txBody>
          <a:bodyPr/>
          <a:lstStyle>
            <a:lvl1pPr>
              <a:defRPr/>
            </a:lvl1pPr>
          </a:lstStyle>
          <a:p>
            <a:fld id="{5B476D52-9E39-49EE-9088-A6EE2D8843C4}" type="datetime1">
              <a:rPr lang="en-US" altLang="en-US" smtClean="0"/>
              <a:pPr/>
              <a:t>10/2/2019</a:t>
            </a:fld>
            <a:endParaRPr lang="en-US" altLang="en-US"/>
          </a:p>
        </p:txBody>
      </p:sp>
      <p:sp>
        <p:nvSpPr>
          <p:cNvPr id="5" name="Slide Number Placeholder 4"/>
          <p:cNvSpPr>
            <a:spLocks noGrp="1"/>
          </p:cNvSpPr>
          <p:nvPr>
            <p:ph type="sldNum" sz="quarter" idx="12"/>
          </p:nvPr>
        </p:nvSpPr>
        <p:spPr/>
        <p:txBody>
          <a:bodyPr/>
          <a:lstStyle>
            <a:lvl1pPr>
              <a:defRPr/>
            </a:lvl1pPr>
          </a:lstStyle>
          <a:p>
            <a:fld id="{8239CDD4-10E5-446F-9633-96E01BA4EEA1}" type="slidenum">
              <a:rPr lang="en-US" altLang="en-US"/>
              <a:pPr/>
              <a:t>‹#›</a:t>
            </a:fld>
            <a:endParaRPr lang="en-US" altLang="en-US"/>
          </a:p>
        </p:txBody>
      </p:sp>
      <p:sp>
        <p:nvSpPr>
          <p:cNvPr id="6"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97065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4B28927-91D8-AB43-973D-CC161BA8D2BF}"/>
              </a:ext>
            </a:extLst>
          </p:cNvPr>
          <p:cNvSpPr>
            <a:spLocks noGrp="1"/>
          </p:cNvSpPr>
          <p:nvPr>
            <p:ph type="title"/>
          </p:nvPr>
        </p:nvSpPr>
        <p:spPr>
          <a:xfrm>
            <a:off x="623392" y="332656"/>
            <a:ext cx="8828105"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16" name="Picture Placeholder 15">
            <a:extLst>
              <a:ext uri="{FF2B5EF4-FFF2-40B4-BE49-F238E27FC236}">
                <a16:creationId xmlns:a16="http://schemas.microsoft.com/office/drawing/2014/main" id="{446BD431-B720-4740-82BC-63CEACD6EDBD}"/>
              </a:ext>
            </a:extLst>
          </p:cNvPr>
          <p:cNvSpPr>
            <a:spLocks noGrp="1"/>
          </p:cNvSpPr>
          <p:nvPr>
            <p:ph type="pic" sz="quarter" idx="11"/>
          </p:nvPr>
        </p:nvSpPr>
        <p:spPr bwMode="auto">
          <a:xfrm>
            <a:off x="7315200" y="3641725"/>
            <a:ext cx="4876800" cy="3216275"/>
          </a:xfrm>
          <a:custGeom>
            <a:avLst/>
            <a:gdLst>
              <a:gd name="connsiteX0" fmla="*/ 0 w 4876800"/>
              <a:gd name="connsiteY0" fmla="*/ 0 h 3216275"/>
              <a:gd name="connsiteX1" fmla="*/ 4876800 w 4876800"/>
              <a:gd name="connsiteY1" fmla="*/ 0 h 3216275"/>
              <a:gd name="connsiteX2" fmla="*/ 4876800 w 4876800"/>
              <a:gd name="connsiteY2" fmla="*/ 3216275 h 3216275"/>
              <a:gd name="connsiteX3" fmla="*/ 0 w 4876800"/>
              <a:gd name="connsiteY3" fmla="*/ 3216275 h 3216275"/>
              <a:gd name="connsiteX4" fmla="*/ 0 w 4876800"/>
              <a:gd name="connsiteY4" fmla="*/ 0 h 3216275"/>
              <a:gd name="connsiteX0" fmla="*/ 812800 w 4876800"/>
              <a:gd name="connsiteY0" fmla="*/ 7815 h 3216275"/>
              <a:gd name="connsiteX1" fmla="*/ 4876800 w 4876800"/>
              <a:gd name="connsiteY1" fmla="*/ 0 h 3216275"/>
              <a:gd name="connsiteX2" fmla="*/ 4876800 w 4876800"/>
              <a:gd name="connsiteY2" fmla="*/ 3216275 h 3216275"/>
              <a:gd name="connsiteX3" fmla="*/ 0 w 4876800"/>
              <a:gd name="connsiteY3" fmla="*/ 3216275 h 3216275"/>
              <a:gd name="connsiteX4" fmla="*/ 812800 w 4876800"/>
              <a:gd name="connsiteY4" fmla="*/ 7815 h 321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216275">
                <a:moveTo>
                  <a:pt x="812800" y="7815"/>
                </a:moveTo>
                <a:lnTo>
                  <a:pt x="4876800" y="0"/>
                </a:lnTo>
                <a:lnTo>
                  <a:pt x="4876800" y="3216275"/>
                </a:lnTo>
                <a:lnTo>
                  <a:pt x="0" y="3216275"/>
                </a:lnTo>
                <a:lnTo>
                  <a:pt x="812800" y="7815"/>
                </a:lnTo>
                <a:close/>
              </a:path>
            </a:pathLst>
          </a:custGeom>
          <a:solidFill>
            <a:schemeClr val="accent3">
              <a:lumMod val="20000"/>
              <a:lumOff val="80000"/>
            </a:schemeClr>
          </a:solidFill>
          <a:ln>
            <a:noFill/>
          </a:ln>
        </p:spPr>
        <p:txBody>
          <a:bodyPr/>
          <a:lstStyle/>
          <a:p>
            <a:endParaRPr lang="en-US"/>
          </a:p>
        </p:txBody>
      </p:sp>
      <p:sp>
        <p:nvSpPr>
          <p:cNvPr id="18" name="Picture Placeholder 17">
            <a:extLst>
              <a:ext uri="{FF2B5EF4-FFF2-40B4-BE49-F238E27FC236}">
                <a16:creationId xmlns:a16="http://schemas.microsoft.com/office/drawing/2014/main" id="{500F8563-4469-5643-BC5E-C67DB6A3B4EB}"/>
              </a:ext>
            </a:extLst>
          </p:cNvPr>
          <p:cNvSpPr>
            <a:spLocks noGrp="1"/>
          </p:cNvSpPr>
          <p:nvPr>
            <p:ph type="pic" sz="quarter" idx="12"/>
          </p:nvPr>
        </p:nvSpPr>
        <p:spPr bwMode="auto">
          <a:xfrm>
            <a:off x="8144117" y="0"/>
            <a:ext cx="4047881" cy="3571631"/>
          </a:xfrm>
          <a:custGeom>
            <a:avLst/>
            <a:gdLst>
              <a:gd name="connsiteX0" fmla="*/ 0 w 4071327"/>
              <a:gd name="connsiteY0" fmla="*/ 0 h 3571631"/>
              <a:gd name="connsiteX1" fmla="*/ 4071327 w 4071327"/>
              <a:gd name="connsiteY1" fmla="*/ 0 h 3571631"/>
              <a:gd name="connsiteX2" fmla="*/ 4071327 w 4071327"/>
              <a:gd name="connsiteY2" fmla="*/ 3571631 h 3571631"/>
              <a:gd name="connsiteX3" fmla="*/ 0 w 4071327"/>
              <a:gd name="connsiteY3" fmla="*/ 3571631 h 3571631"/>
              <a:gd name="connsiteX4" fmla="*/ 0 w 4071327"/>
              <a:gd name="connsiteY4" fmla="*/ 0 h 3571631"/>
              <a:gd name="connsiteX0" fmla="*/ 937846 w 4071327"/>
              <a:gd name="connsiteY0" fmla="*/ 0 h 3571631"/>
              <a:gd name="connsiteX1" fmla="*/ 4071327 w 4071327"/>
              <a:gd name="connsiteY1" fmla="*/ 0 h 3571631"/>
              <a:gd name="connsiteX2" fmla="*/ 4071327 w 4071327"/>
              <a:gd name="connsiteY2" fmla="*/ 3571631 h 3571631"/>
              <a:gd name="connsiteX3" fmla="*/ 0 w 4071327"/>
              <a:gd name="connsiteY3" fmla="*/ 3571631 h 3571631"/>
              <a:gd name="connsiteX4" fmla="*/ 937846 w 4071327"/>
              <a:gd name="connsiteY4" fmla="*/ 0 h 3571631"/>
              <a:gd name="connsiteX0" fmla="*/ 914400 w 4047881"/>
              <a:gd name="connsiteY0" fmla="*/ 0 h 3571631"/>
              <a:gd name="connsiteX1" fmla="*/ 4047881 w 4047881"/>
              <a:gd name="connsiteY1" fmla="*/ 0 h 3571631"/>
              <a:gd name="connsiteX2" fmla="*/ 4047881 w 4047881"/>
              <a:gd name="connsiteY2" fmla="*/ 3571631 h 3571631"/>
              <a:gd name="connsiteX3" fmla="*/ 0 w 4047881"/>
              <a:gd name="connsiteY3" fmla="*/ 3571631 h 3571631"/>
              <a:gd name="connsiteX4" fmla="*/ 914400 w 4047881"/>
              <a:gd name="connsiteY4" fmla="*/ 0 h 3571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47881" h="3571631">
                <a:moveTo>
                  <a:pt x="914400" y="0"/>
                </a:moveTo>
                <a:lnTo>
                  <a:pt x="4047881" y="0"/>
                </a:lnTo>
                <a:lnTo>
                  <a:pt x="4047881" y="3571631"/>
                </a:lnTo>
                <a:lnTo>
                  <a:pt x="0" y="3571631"/>
                </a:lnTo>
                <a:lnTo>
                  <a:pt x="914400" y="0"/>
                </a:lnTo>
                <a:close/>
              </a:path>
            </a:pathLst>
          </a:custGeom>
          <a:solidFill>
            <a:schemeClr val="accent3">
              <a:lumMod val="60000"/>
              <a:lumOff val="40000"/>
            </a:schemeClr>
          </a:solidFill>
          <a:ln>
            <a:noFill/>
          </a:ln>
        </p:spPr>
        <p:txBody>
          <a:bodyPr/>
          <a:lstStyle/>
          <a:p>
            <a:endParaRPr lang="en-US"/>
          </a:p>
        </p:txBody>
      </p:sp>
    </p:spTree>
    <p:extLst>
      <p:ext uri="{BB962C8B-B14F-4D97-AF65-F5344CB8AC3E}">
        <p14:creationId xmlns:p14="http://schemas.microsoft.com/office/powerpoint/2010/main" val="749937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008ECED-7C6B-8445-943A-06B14CC67319}"/>
              </a:ext>
            </a:extLst>
          </p:cNvPr>
          <p:cNvSpPr>
            <a:spLocks noGrp="1"/>
          </p:cNvSpPr>
          <p:nvPr>
            <p:ph type="pic" sz="quarter" idx="10"/>
          </p:nvPr>
        </p:nvSpPr>
        <p:spPr bwMode="auto">
          <a:xfrm>
            <a:off x="7315721" y="-8312"/>
            <a:ext cx="4876280" cy="6866312"/>
          </a:xfrm>
          <a:custGeom>
            <a:avLst/>
            <a:gdLst>
              <a:gd name="connsiteX0" fmla="*/ 0 w 3812251"/>
              <a:gd name="connsiteY0" fmla="*/ 0 h 6858000"/>
              <a:gd name="connsiteX1" fmla="*/ 3812251 w 3812251"/>
              <a:gd name="connsiteY1" fmla="*/ 0 h 6858000"/>
              <a:gd name="connsiteX2" fmla="*/ 3812251 w 3812251"/>
              <a:gd name="connsiteY2" fmla="*/ 6858000 h 6858000"/>
              <a:gd name="connsiteX3" fmla="*/ 0 w 3812251"/>
              <a:gd name="connsiteY3" fmla="*/ 6858000 h 6858000"/>
              <a:gd name="connsiteX4" fmla="*/ 0 w 3812251"/>
              <a:gd name="connsiteY4" fmla="*/ 0 h 6858000"/>
              <a:gd name="connsiteX0" fmla="*/ 1720734 w 5532985"/>
              <a:gd name="connsiteY0" fmla="*/ 0 h 6858000"/>
              <a:gd name="connsiteX1" fmla="*/ 5532985 w 5532985"/>
              <a:gd name="connsiteY1" fmla="*/ 0 h 6858000"/>
              <a:gd name="connsiteX2" fmla="*/ 5532985 w 5532985"/>
              <a:gd name="connsiteY2" fmla="*/ 6858000 h 6858000"/>
              <a:gd name="connsiteX3" fmla="*/ 0 w 5532985"/>
              <a:gd name="connsiteY3" fmla="*/ 6849687 h 6858000"/>
              <a:gd name="connsiteX4" fmla="*/ 1720734 w 5532985"/>
              <a:gd name="connsiteY4" fmla="*/ 0 h 6858000"/>
              <a:gd name="connsiteX0" fmla="*/ 2435628 w 5532985"/>
              <a:gd name="connsiteY0" fmla="*/ 24938 h 6858000"/>
              <a:gd name="connsiteX1" fmla="*/ 5532985 w 5532985"/>
              <a:gd name="connsiteY1" fmla="*/ 0 h 6858000"/>
              <a:gd name="connsiteX2" fmla="*/ 5532985 w 5532985"/>
              <a:gd name="connsiteY2" fmla="*/ 6858000 h 6858000"/>
              <a:gd name="connsiteX3" fmla="*/ 0 w 5532985"/>
              <a:gd name="connsiteY3" fmla="*/ 6849687 h 6858000"/>
              <a:gd name="connsiteX4" fmla="*/ 2435628 w 5532985"/>
              <a:gd name="connsiteY4" fmla="*/ 24938 h 6858000"/>
              <a:gd name="connsiteX0" fmla="*/ 1778923 w 4876280"/>
              <a:gd name="connsiteY0" fmla="*/ 24938 h 6858000"/>
              <a:gd name="connsiteX1" fmla="*/ 4876280 w 4876280"/>
              <a:gd name="connsiteY1" fmla="*/ 0 h 6858000"/>
              <a:gd name="connsiteX2" fmla="*/ 4876280 w 4876280"/>
              <a:gd name="connsiteY2" fmla="*/ 6858000 h 6858000"/>
              <a:gd name="connsiteX3" fmla="*/ 0 w 4876280"/>
              <a:gd name="connsiteY3" fmla="*/ 6849687 h 6858000"/>
              <a:gd name="connsiteX4" fmla="*/ 1778923 w 4876280"/>
              <a:gd name="connsiteY4" fmla="*/ 24938 h 6858000"/>
              <a:gd name="connsiteX0" fmla="*/ 1737359 w 4876280"/>
              <a:gd name="connsiteY0" fmla="*/ 0 h 6866312"/>
              <a:gd name="connsiteX1" fmla="*/ 4876280 w 4876280"/>
              <a:gd name="connsiteY1" fmla="*/ 8312 h 6866312"/>
              <a:gd name="connsiteX2" fmla="*/ 4876280 w 4876280"/>
              <a:gd name="connsiteY2" fmla="*/ 6866312 h 6866312"/>
              <a:gd name="connsiteX3" fmla="*/ 0 w 4876280"/>
              <a:gd name="connsiteY3" fmla="*/ 6857999 h 6866312"/>
              <a:gd name="connsiteX4" fmla="*/ 1737359 w 4876280"/>
              <a:gd name="connsiteY4" fmla="*/ 0 h 6866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280" h="6866312">
                <a:moveTo>
                  <a:pt x="1737359" y="0"/>
                </a:moveTo>
                <a:lnTo>
                  <a:pt x="4876280" y="8312"/>
                </a:lnTo>
                <a:lnTo>
                  <a:pt x="4876280" y="6866312"/>
                </a:lnTo>
                <a:lnTo>
                  <a:pt x="0" y="6857999"/>
                </a:lnTo>
                <a:lnTo>
                  <a:pt x="1737359" y="0"/>
                </a:lnTo>
                <a:close/>
              </a:path>
            </a:pathLst>
          </a:custGeom>
          <a:solidFill>
            <a:schemeClr val="bg1">
              <a:lumMod val="75000"/>
            </a:schemeClr>
          </a:solidFill>
          <a:ln>
            <a:noFill/>
          </a:ln>
        </p:spPr>
        <p:txBody>
          <a:bodyPr/>
          <a:lstStyle/>
          <a:p>
            <a:endParaRPr lang="en-US" dirty="0"/>
          </a:p>
        </p:txBody>
      </p:sp>
    </p:spTree>
    <p:extLst>
      <p:ext uri="{BB962C8B-B14F-4D97-AF65-F5344CB8AC3E}">
        <p14:creationId xmlns:p14="http://schemas.microsoft.com/office/powerpoint/2010/main" val="2523625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148EC57-F297-41D0-81D8-E716D85C86C9}" type="datetime1">
              <a:rPr lang="en-US" altLang="en-US" smtClean="0"/>
              <a:pPr/>
              <a:t>10/2/2019</a:t>
            </a:fld>
            <a:endParaRPr lang="en-US" altLang="en-US"/>
          </a:p>
        </p:txBody>
      </p:sp>
      <p:sp>
        <p:nvSpPr>
          <p:cNvPr id="4" name="Slide Number Placeholder 5"/>
          <p:cNvSpPr>
            <a:spLocks noGrp="1"/>
          </p:cNvSpPr>
          <p:nvPr>
            <p:ph type="sldNum" sz="quarter" idx="12"/>
          </p:nvPr>
        </p:nvSpPr>
        <p:spPr/>
        <p:txBody>
          <a:bodyPr/>
          <a:lstStyle>
            <a:lvl1pPr>
              <a:defRPr/>
            </a:lvl1pPr>
          </a:lstStyle>
          <a:p>
            <a:fld id="{9916A5A5-520D-40B4-A062-7F2F4AE2E0CC}" type="slidenum">
              <a:rPr lang="en-US" altLang="en-US"/>
              <a:pPr/>
              <a:t>‹#›</a:t>
            </a:fld>
            <a:endParaRPr lang="en-US" altLang="en-US"/>
          </a:p>
        </p:txBody>
      </p:sp>
      <p:sp>
        <p:nvSpPr>
          <p:cNvPr id="5"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878953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lum/>
          </a:blip>
          <a:srcRect/>
          <a:stretch>
            <a:fillRect/>
          </a:stretch>
        </a:blip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609600" y="0"/>
            <a:ext cx="109728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3315"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Text example</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453189"/>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Georgia" panose="02040502050405020303" pitchFamily="18" charset="0"/>
              </a:defRPr>
            </a:lvl1pPr>
          </a:lstStyle>
          <a:p>
            <a:pPr fontAlgn="base">
              <a:spcBef>
                <a:spcPct val="0"/>
              </a:spcBef>
              <a:spcAft>
                <a:spcPct val="0"/>
              </a:spcAft>
            </a:pPr>
            <a:fld id="{25FC3761-0247-4A0C-9BD5-632166878007}" type="datetime1">
              <a:rPr lang="en-US" altLang="en-US" smtClean="0">
                <a:ea typeface="ＭＳ Ｐゴシック" panose="020B0600070205080204" pitchFamily="34" charset="-128"/>
              </a:rPr>
              <a:pPr fontAlgn="base">
                <a:spcBef>
                  <a:spcPct val="0"/>
                </a:spcBef>
                <a:spcAft>
                  <a:spcPct val="0"/>
                </a:spcAft>
              </a:pPr>
              <a:t>10/2/2019</a:t>
            </a:fld>
            <a:endParaRPr lang="en-US" altLang="en-US">
              <a:ea typeface="ＭＳ Ｐゴシック" panose="020B0600070205080204" pitchFamily="34" charset="-128"/>
            </a:endParaRPr>
          </a:p>
        </p:txBody>
      </p:sp>
      <p:sp>
        <p:nvSpPr>
          <p:cNvPr id="5" name="Footer Placeholder 4"/>
          <p:cNvSpPr>
            <a:spLocks noGrp="1"/>
          </p:cNvSpPr>
          <p:nvPr>
            <p:ph type="ftr" sz="quarter" idx="3"/>
          </p:nvPr>
        </p:nvSpPr>
        <p:spPr>
          <a:xfrm>
            <a:off x="4165600" y="6453189"/>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mn-lt"/>
                <a:ea typeface="+mn-ea"/>
                <a:cs typeface="+mn-cs"/>
              </a:defRPr>
            </a:lvl1pPr>
          </a:lstStyle>
          <a:p>
            <a:pPr>
              <a:defRPr/>
            </a:pPr>
            <a:r>
              <a:rPr lang="en-US"/>
              <a:t>Sixth Multi-stakeholder Partnership (MSP) meeting  Panama 20-23 June 2016 </a:t>
            </a:r>
          </a:p>
        </p:txBody>
      </p:sp>
      <p:sp>
        <p:nvSpPr>
          <p:cNvPr id="6" name="Slide Number Placeholder 5"/>
          <p:cNvSpPr>
            <a:spLocks noGrp="1"/>
          </p:cNvSpPr>
          <p:nvPr>
            <p:ph type="sldNum" sz="quarter" idx="4"/>
          </p:nvPr>
        </p:nvSpPr>
        <p:spPr>
          <a:xfrm>
            <a:off x="8737600" y="6453189"/>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Georgia" panose="02040502050405020303" pitchFamily="18" charset="0"/>
              </a:defRPr>
            </a:lvl1pPr>
          </a:lstStyle>
          <a:p>
            <a:pPr fontAlgn="base">
              <a:spcBef>
                <a:spcPct val="0"/>
              </a:spcBef>
              <a:spcAft>
                <a:spcPct val="0"/>
              </a:spcAft>
            </a:pPr>
            <a:fld id="{6D054CDD-4CE3-40C0-8AFF-1F5CBDEA0CA1}" type="slidenum">
              <a:rPr lang="en-US" altLang="en-US">
                <a:ea typeface="ＭＳ Ｐゴシック" panose="020B0600070205080204" pitchFamily="34" charset="-128"/>
              </a:rPr>
              <a:pPr fontAlgn="base">
                <a:spcBef>
                  <a:spcPct val="0"/>
                </a:spcBef>
                <a:spcAft>
                  <a:spcPct val="0"/>
                </a:spcAft>
              </a:pPr>
              <a:t>‹#›</a:t>
            </a:fld>
            <a:endParaRPr lang="en-US" altLang="en-US">
              <a:ea typeface="ＭＳ Ｐゴシック" panose="020B0600070205080204" pitchFamily="34" charset="-128"/>
            </a:endParaRPr>
          </a:p>
        </p:txBody>
      </p:sp>
    </p:spTree>
    <p:extLst>
      <p:ext uri="{BB962C8B-B14F-4D97-AF65-F5344CB8AC3E}">
        <p14:creationId xmlns:p14="http://schemas.microsoft.com/office/powerpoint/2010/main" val="37984621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82" r:id="rId7"/>
    <p:sldLayoutId id="2147483683" r:id="rId8"/>
    <p:sldLayoutId id="2147483679" r:id="rId9"/>
    <p:sldLayoutId id="2147483680" r:id="rId10"/>
    <p:sldLayoutId id="2147483681" r:id="rId11"/>
    <p:sldLayoutId id="2147483684" r:id="rId12"/>
  </p:sldLayoutIdLst>
  <p:hf sldNum="0" hdr="0" dt="0"/>
  <p:txStyles>
    <p:titleStyle>
      <a:lvl1pPr algn="ctr" rtl="0" eaLnBrk="0" fontAlgn="base" hangingPunct="0">
        <a:spcBef>
          <a:spcPct val="0"/>
        </a:spcBef>
        <a:spcAft>
          <a:spcPct val="0"/>
        </a:spcAft>
        <a:defRPr sz="28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p:titleStyle>
    <p:bodyStyle>
      <a:lvl1pPr marL="342900" indent="-342900" algn="l" rtl="0" eaLnBrk="0" fontAlgn="base" hangingPunct="0">
        <a:spcBef>
          <a:spcPct val="20000"/>
        </a:spcBef>
        <a:spcAft>
          <a:spcPct val="0"/>
        </a:spcAft>
        <a:buFont typeface="Courier New" panose="02070309020205020404" pitchFamily="49" charset="0"/>
        <a:buChar char="o"/>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emf"/><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jpe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48.jpeg"/><Relationship Id="rId4" Type="http://schemas.openxmlformats.org/officeDocument/2006/relationships/image" Target="../media/image6.jpeg"/></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hyperlink" Target="mailto:d.spielman@cgiar.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mailto:d.spielman@cgiar.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615000" y="2578813"/>
            <a:ext cx="5769471" cy="1561672"/>
          </a:xfrm>
        </p:spPr>
        <p:txBody>
          <a:bodyPr/>
          <a:lstStyle/>
          <a:p>
            <a:r>
              <a:rPr lang="en-GB" sz="2400" b="1" dirty="0"/>
              <a:t>Improving collaboration between research and the private sector to accelerate livestock innovation for sustainability into use</a:t>
            </a:r>
          </a:p>
        </p:txBody>
      </p:sp>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55436" y="5644834"/>
            <a:ext cx="5024175" cy="509890"/>
          </a:xfrm>
          <a:prstGeom prst="rect">
            <a:avLst/>
          </a:prstGeom>
        </p:spPr>
      </p:pic>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512389" y="4396256"/>
            <a:ext cx="5769471" cy="2266894"/>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000" b="1" dirty="0"/>
              <a:t>Slides from a parallel session organized by the CGIAR Research Program on Livestock and the International Livestock Research Institute,  9th Multi-Stakeholder Partnership Meeting of the Global Agenda for Sustainable Livestock, Manhattan, Kansas, 9-12 September 2019</a:t>
            </a:r>
          </a:p>
        </p:txBody>
      </p:sp>
      <p:pic>
        <p:nvPicPr>
          <p:cNvPr id="2" name="Picture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spTree>
    <p:extLst>
      <p:ext uri="{BB962C8B-B14F-4D97-AF65-F5344CB8AC3E}">
        <p14:creationId xmlns:p14="http://schemas.microsoft.com/office/powerpoint/2010/main" val="3659505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5436" y="5644834"/>
            <a:ext cx="5024175" cy="509890"/>
          </a:xfrm>
          <a:prstGeom prst="rect">
            <a:avLst/>
          </a:prstGeom>
        </p:spPr>
      </p:pic>
      <p:sp>
        <p:nvSpPr>
          <p:cNvPr id="7" name="Textfeld 6"/>
          <p:cNvSpPr txBox="1"/>
          <p:nvPr/>
        </p:nvSpPr>
        <p:spPr>
          <a:xfrm>
            <a:off x="692727" y="4571219"/>
            <a:ext cx="5195455" cy="1015663"/>
          </a:xfrm>
          <a:prstGeom prst="rect">
            <a:avLst/>
          </a:prstGeom>
          <a:noFill/>
        </p:spPr>
        <p:txBody>
          <a:bodyPr wrap="square" rtlCol="0">
            <a:spAutoFit/>
          </a:bodyPr>
          <a:lstStyle/>
          <a:p>
            <a:r>
              <a:rPr lang="de-CH" sz="2000" dirty="0">
                <a:solidFill>
                  <a:schemeClr val="accent3">
                    <a:lumMod val="50000"/>
                  </a:schemeClr>
                </a:solidFill>
              </a:rPr>
              <a:t>Meetings </a:t>
            </a:r>
            <a:r>
              <a:rPr lang="de-CH" sz="2000" dirty="0" err="1">
                <a:solidFill>
                  <a:schemeClr val="accent3">
                    <a:lumMod val="50000"/>
                  </a:schemeClr>
                </a:solidFill>
              </a:rPr>
              <a:t>to</a:t>
            </a:r>
            <a:r>
              <a:rPr lang="de-CH" sz="2000" dirty="0">
                <a:solidFill>
                  <a:schemeClr val="accent3">
                    <a:lumMod val="50000"/>
                  </a:schemeClr>
                </a:solidFill>
              </a:rPr>
              <a:t> </a:t>
            </a:r>
            <a:r>
              <a:rPr lang="de-CH" sz="2000" dirty="0" err="1">
                <a:solidFill>
                  <a:schemeClr val="accent3">
                    <a:lumMod val="50000"/>
                  </a:schemeClr>
                </a:solidFill>
              </a:rPr>
              <a:t>prepare</a:t>
            </a:r>
            <a:r>
              <a:rPr lang="de-CH" sz="2000" dirty="0">
                <a:solidFill>
                  <a:schemeClr val="accent3">
                    <a:lumMod val="50000"/>
                  </a:schemeClr>
                </a:solidFill>
              </a:rPr>
              <a:t> </a:t>
            </a:r>
            <a:r>
              <a:rPr lang="de-CH" sz="2000" dirty="0" err="1">
                <a:solidFill>
                  <a:schemeClr val="accent3">
                    <a:lumMod val="50000"/>
                  </a:schemeClr>
                </a:solidFill>
              </a:rPr>
              <a:t>the</a:t>
            </a:r>
            <a:r>
              <a:rPr lang="de-CH" sz="2000" dirty="0">
                <a:solidFill>
                  <a:schemeClr val="accent3">
                    <a:lumMod val="50000"/>
                  </a:schemeClr>
                </a:solidFill>
              </a:rPr>
              <a:t> 7th MSP in Addis </a:t>
            </a:r>
            <a:r>
              <a:rPr lang="de-CH" sz="2000" dirty="0" err="1">
                <a:solidFill>
                  <a:schemeClr val="accent3">
                    <a:lumMod val="50000"/>
                  </a:schemeClr>
                </a:solidFill>
              </a:rPr>
              <a:t>Ababa</a:t>
            </a:r>
            <a:r>
              <a:rPr lang="de-CH" sz="2000" dirty="0">
                <a:solidFill>
                  <a:schemeClr val="accent3">
                    <a:lumMod val="50000"/>
                  </a:schemeClr>
                </a:solidFill>
              </a:rPr>
              <a:t>, </a:t>
            </a:r>
            <a:r>
              <a:rPr lang="de-CH" sz="2000" dirty="0" err="1">
                <a:solidFill>
                  <a:schemeClr val="accent3">
                    <a:lumMod val="50000"/>
                  </a:schemeClr>
                </a:solidFill>
              </a:rPr>
              <a:t>Ethiopia</a:t>
            </a:r>
            <a:r>
              <a:rPr lang="de-CH" sz="2000" dirty="0">
                <a:solidFill>
                  <a:schemeClr val="accent3">
                    <a:lumMod val="50000"/>
                  </a:schemeClr>
                </a:solidFill>
              </a:rPr>
              <a:t>, 8 </a:t>
            </a:r>
            <a:r>
              <a:rPr lang="de-CH" sz="2000" dirty="0" err="1">
                <a:solidFill>
                  <a:schemeClr val="accent3">
                    <a:lumMod val="50000"/>
                  </a:schemeClr>
                </a:solidFill>
              </a:rPr>
              <a:t>to</a:t>
            </a:r>
            <a:r>
              <a:rPr lang="de-CH" sz="2000" dirty="0">
                <a:solidFill>
                  <a:schemeClr val="accent3">
                    <a:lumMod val="50000"/>
                  </a:schemeClr>
                </a:solidFill>
              </a:rPr>
              <a:t> 12 May 2016, </a:t>
            </a:r>
          </a:p>
          <a:p>
            <a:endParaRPr lang="de-CH" sz="2000" dirty="0">
              <a:solidFill>
                <a:schemeClr val="accent3">
                  <a:lumMod val="50000"/>
                </a:schemeClr>
              </a:solidFill>
            </a:endParaRPr>
          </a:p>
        </p:txBody>
      </p:sp>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615000" y="4058535"/>
            <a:ext cx="5769471" cy="1326361"/>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400" b="1" dirty="0"/>
              <a:t>Improving collaboration between research and private sector to accelerate livestock innovation for sustainability into use </a:t>
            </a:r>
          </a:p>
        </p:txBody>
      </p:sp>
      <p:sp>
        <p:nvSpPr>
          <p:cNvPr id="3" name="Rechteck 2">
            <a:extLst>
              <a:ext uri="{FF2B5EF4-FFF2-40B4-BE49-F238E27FC236}">
                <a16:creationId xmlns:a16="http://schemas.microsoft.com/office/drawing/2014/main" id="{AC7631B8-ABFF-4D8F-BB3A-2537E2C757D8}"/>
              </a:ext>
            </a:extLst>
          </p:cNvPr>
          <p:cNvSpPr/>
          <p:nvPr/>
        </p:nvSpPr>
        <p:spPr>
          <a:xfrm>
            <a:off x="4441349" y="1834453"/>
            <a:ext cx="4038643" cy="1815882"/>
          </a:xfrm>
          <a:prstGeom prst="rect">
            <a:avLst/>
          </a:prstGeom>
        </p:spPr>
        <p:txBody>
          <a:bodyPr wrap="square">
            <a:spAutoFit/>
          </a:bodyPr>
          <a:lstStyle/>
          <a:p>
            <a:pPr algn="ctr"/>
            <a:r>
              <a:rPr lang="en-US" sz="4400" b="1" dirty="0">
                <a:solidFill>
                  <a:schemeClr val="accent3">
                    <a:lumMod val="75000"/>
                  </a:schemeClr>
                </a:solidFill>
              </a:rPr>
              <a:t>Lightning Talks</a:t>
            </a:r>
          </a:p>
          <a:p>
            <a:pPr algn="ctr"/>
            <a:endParaRPr lang="en-US" sz="4400" b="1" dirty="0">
              <a:solidFill>
                <a:schemeClr val="accent3">
                  <a:lumMod val="75000"/>
                </a:schemeClr>
              </a:solidFill>
            </a:endParaRPr>
          </a:p>
          <a:p>
            <a:pPr algn="ctr"/>
            <a:r>
              <a:rPr lang="en-US" sz="2400" b="1" dirty="0">
                <a:solidFill>
                  <a:srgbClr val="53672B"/>
                </a:solidFill>
                <a:latin typeface="+mj-lt"/>
                <a:ea typeface="MS PGothic" panose="020B0600070205080204" pitchFamily="34" charset="-128"/>
              </a:rPr>
              <a:t>(</a:t>
            </a:r>
            <a:r>
              <a:rPr lang="en-US" sz="2400" b="1" i="1" dirty="0">
                <a:solidFill>
                  <a:srgbClr val="53672B"/>
                </a:solidFill>
                <a:latin typeface="+mj-lt"/>
                <a:ea typeface="MS PGothic" panose="020B0600070205080204" pitchFamily="34" charset="-128"/>
              </a:rPr>
              <a:t>5 minutes each</a:t>
            </a:r>
            <a:r>
              <a:rPr lang="en-US" sz="2400" b="1" dirty="0">
                <a:solidFill>
                  <a:srgbClr val="53672B"/>
                </a:solidFill>
                <a:latin typeface="+mj-lt"/>
                <a:ea typeface="MS PGothic" panose="020B0600070205080204" pitchFamily="34" charset="-128"/>
              </a:rPr>
              <a:t>)</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sp>
        <p:nvSpPr>
          <p:cNvPr id="4" name="TextBox 3">
            <a:extLst>
              <a:ext uri="{FF2B5EF4-FFF2-40B4-BE49-F238E27FC236}">
                <a16:creationId xmlns:a16="http://schemas.microsoft.com/office/drawing/2014/main" id="{8E8C0D6B-1C7D-5F43-AC90-54C2CE7DB164}"/>
              </a:ext>
            </a:extLst>
          </p:cNvPr>
          <p:cNvSpPr txBox="1"/>
          <p:nvPr/>
        </p:nvSpPr>
        <p:spPr>
          <a:xfrm>
            <a:off x="692727" y="5543016"/>
            <a:ext cx="2280240" cy="307777"/>
          </a:xfrm>
          <a:prstGeom prst="rect">
            <a:avLst/>
          </a:prstGeom>
          <a:noFill/>
        </p:spPr>
        <p:txBody>
          <a:bodyPr wrap="none" rtlCol="0">
            <a:spAutoFit/>
          </a:bodyPr>
          <a:lstStyle/>
          <a:p>
            <a:r>
              <a:rPr lang="en-GB" sz="1400" dirty="0">
                <a:solidFill>
                  <a:schemeClr val="tx1">
                    <a:lumMod val="50000"/>
                    <a:lumOff val="50000"/>
                  </a:schemeClr>
                </a:solidFill>
              </a:rPr>
              <a:t>Tuesday, 10 September 2019</a:t>
            </a:r>
            <a:endParaRPr lang="de-CH" sz="1400" dirty="0">
              <a:solidFill>
                <a:schemeClr val="tx1">
                  <a:lumMod val="50000"/>
                  <a:lumOff val="50000"/>
                </a:schemeClr>
              </a:solidFill>
            </a:endParaRPr>
          </a:p>
        </p:txBody>
      </p:sp>
      <p:sp>
        <p:nvSpPr>
          <p:cNvPr id="5" name="Text Placeholder 4">
            <a:extLst>
              <a:ext uri="{FF2B5EF4-FFF2-40B4-BE49-F238E27FC236}">
                <a16:creationId xmlns:a16="http://schemas.microsoft.com/office/drawing/2014/main" id="{6C156F20-0E22-4804-A9FF-4E658CF54345}"/>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52528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615000" y="2192866"/>
            <a:ext cx="8184616" cy="956735"/>
          </a:xfrm>
        </p:spPr>
        <p:txBody>
          <a:bodyPr/>
          <a:lstStyle/>
          <a:p>
            <a:r>
              <a:rPr lang="en-US" sz="2800" b="1" dirty="0"/>
              <a:t>Presenter: Dr Martin Barasa</a:t>
            </a:r>
          </a:p>
          <a:p>
            <a:r>
              <a:rPr lang="en-US" sz="2800" dirty="0"/>
              <a:t>Position: Regional Head of Program, VSF Germany </a:t>
            </a: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5436" y="5644834"/>
            <a:ext cx="5024175" cy="509890"/>
          </a:xfrm>
          <a:prstGeom prst="rect">
            <a:avLst/>
          </a:prstGeom>
        </p:spPr>
      </p:pic>
      <p:sp>
        <p:nvSpPr>
          <p:cNvPr id="7" name="Textfeld 6"/>
          <p:cNvSpPr txBox="1"/>
          <p:nvPr/>
        </p:nvSpPr>
        <p:spPr>
          <a:xfrm>
            <a:off x="692727" y="5167745"/>
            <a:ext cx="5195455" cy="1015663"/>
          </a:xfrm>
          <a:prstGeom prst="rect">
            <a:avLst/>
          </a:prstGeom>
          <a:noFill/>
        </p:spPr>
        <p:txBody>
          <a:bodyPr wrap="square" rtlCol="0">
            <a:spAutoFit/>
          </a:bodyPr>
          <a:lstStyle/>
          <a:p>
            <a:r>
              <a:rPr lang="de-CH" sz="2000" dirty="0">
                <a:solidFill>
                  <a:schemeClr val="accent3">
                    <a:lumMod val="50000"/>
                  </a:schemeClr>
                </a:solidFill>
              </a:rPr>
              <a:t>Meetings </a:t>
            </a:r>
            <a:r>
              <a:rPr lang="de-CH" sz="2000" dirty="0" err="1">
                <a:solidFill>
                  <a:schemeClr val="accent3">
                    <a:lumMod val="50000"/>
                  </a:schemeClr>
                </a:solidFill>
              </a:rPr>
              <a:t>to</a:t>
            </a:r>
            <a:r>
              <a:rPr lang="de-CH" sz="2000" dirty="0">
                <a:solidFill>
                  <a:schemeClr val="accent3">
                    <a:lumMod val="50000"/>
                  </a:schemeClr>
                </a:solidFill>
              </a:rPr>
              <a:t> </a:t>
            </a:r>
            <a:r>
              <a:rPr lang="de-CH" sz="2000" dirty="0" err="1">
                <a:solidFill>
                  <a:schemeClr val="accent3">
                    <a:lumMod val="50000"/>
                  </a:schemeClr>
                </a:solidFill>
              </a:rPr>
              <a:t>prepare</a:t>
            </a:r>
            <a:r>
              <a:rPr lang="de-CH" sz="2000" dirty="0">
                <a:solidFill>
                  <a:schemeClr val="accent3">
                    <a:lumMod val="50000"/>
                  </a:schemeClr>
                </a:solidFill>
              </a:rPr>
              <a:t> </a:t>
            </a:r>
            <a:r>
              <a:rPr lang="de-CH" sz="2000" dirty="0" err="1">
                <a:solidFill>
                  <a:schemeClr val="accent3">
                    <a:lumMod val="50000"/>
                  </a:schemeClr>
                </a:solidFill>
              </a:rPr>
              <a:t>the</a:t>
            </a:r>
            <a:r>
              <a:rPr lang="de-CH" sz="2000" dirty="0">
                <a:solidFill>
                  <a:schemeClr val="accent3">
                    <a:lumMod val="50000"/>
                  </a:schemeClr>
                </a:solidFill>
              </a:rPr>
              <a:t> 7th MSP in Addis </a:t>
            </a:r>
            <a:r>
              <a:rPr lang="de-CH" sz="2000" dirty="0" err="1">
                <a:solidFill>
                  <a:schemeClr val="accent3">
                    <a:lumMod val="50000"/>
                  </a:schemeClr>
                </a:solidFill>
              </a:rPr>
              <a:t>Ababa</a:t>
            </a:r>
            <a:r>
              <a:rPr lang="de-CH" sz="2000" dirty="0">
                <a:solidFill>
                  <a:schemeClr val="accent3">
                    <a:lumMod val="50000"/>
                  </a:schemeClr>
                </a:solidFill>
              </a:rPr>
              <a:t>, </a:t>
            </a:r>
            <a:r>
              <a:rPr lang="de-CH" sz="2000" dirty="0" err="1">
                <a:solidFill>
                  <a:schemeClr val="accent3">
                    <a:lumMod val="50000"/>
                  </a:schemeClr>
                </a:solidFill>
              </a:rPr>
              <a:t>Ethiopia</a:t>
            </a:r>
            <a:r>
              <a:rPr lang="de-CH" sz="2000" dirty="0">
                <a:solidFill>
                  <a:schemeClr val="accent3">
                    <a:lumMod val="50000"/>
                  </a:schemeClr>
                </a:solidFill>
              </a:rPr>
              <a:t>, 8 </a:t>
            </a:r>
            <a:r>
              <a:rPr lang="de-CH" sz="2000" dirty="0" err="1">
                <a:solidFill>
                  <a:schemeClr val="accent3">
                    <a:lumMod val="50000"/>
                  </a:schemeClr>
                </a:solidFill>
              </a:rPr>
              <a:t>to</a:t>
            </a:r>
            <a:r>
              <a:rPr lang="de-CH" sz="2000" dirty="0">
                <a:solidFill>
                  <a:schemeClr val="accent3">
                    <a:lumMod val="50000"/>
                  </a:schemeClr>
                </a:solidFill>
              </a:rPr>
              <a:t> 12 May 2016, </a:t>
            </a:r>
          </a:p>
          <a:p>
            <a:endParaRPr lang="de-CH" sz="2000" dirty="0">
              <a:solidFill>
                <a:schemeClr val="accent3">
                  <a:lumMod val="50000"/>
                </a:schemeClr>
              </a:solidFill>
            </a:endParaRPr>
          </a:p>
        </p:txBody>
      </p:sp>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615000" y="4705022"/>
            <a:ext cx="5116511" cy="1326361"/>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000" b="1" dirty="0"/>
              <a:t>Improving collaboration between research and private sector to accelerate livestock innovation for sustainability into use </a:t>
            </a:r>
          </a:p>
          <a:p>
            <a:pPr algn="l"/>
            <a:r>
              <a:rPr lang="en-GB" sz="2000" b="1" dirty="0"/>
              <a:t>Tuesday, 10 September 2019</a:t>
            </a:r>
            <a:endParaRPr lang="de-CH" sz="2000" b="1" dirty="0"/>
          </a:p>
        </p:txBody>
      </p:sp>
      <p:sp>
        <p:nvSpPr>
          <p:cNvPr id="3" name="Rechteck 2">
            <a:extLst>
              <a:ext uri="{FF2B5EF4-FFF2-40B4-BE49-F238E27FC236}">
                <a16:creationId xmlns:a16="http://schemas.microsoft.com/office/drawing/2014/main" id="{AC7631B8-ABFF-4D8F-BB3A-2537E2C757D8}"/>
              </a:ext>
            </a:extLst>
          </p:cNvPr>
          <p:cNvSpPr/>
          <p:nvPr/>
        </p:nvSpPr>
        <p:spPr>
          <a:xfrm>
            <a:off x="615000" y="3581830"/>
            <a:ext cx="7629056" cy="523220"/>
          </a:xfrm>
          <a:prstGeom prst="rect">
            <a:avLst/>
          </a:prstGeom>
        </p:spPr>
        <p:txBody>
          <a:bodyPr wrap="square">
            <a:spAutoFit/>
          </a:bodyPr>
          <a:lstStyle/>
          <a:p>
            <a:r>
              <a:rPr lang="de-DE" sz="2800" dirty="0">
                <a:solidFill>
                  <a:schemeClr val="accent3">
                    <a:lumMod val="75000"/>
                  </a:schemeClr>
                </a:solidFill>
              </a:rPr>
              <a:t>Lightning Talk: Title: Delivering vaccines </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spTree>
    <p:extLst>
      <p:ext uri="{BB962C8B-B14F-4D97-AF65-F5344CB8AC3E}">
        <p14:creationId xmlns:p14="http://schemas.microsoft.com/office/powerpoint/2010/main" val="1986081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Introducing me!</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609600" y="1080655"/>
            <a:ext cx="10972800" cy="5045509"/>
          </a:xfrm>
        </p:spPr>
        <p:txBody>
          <a:bodyPr/>
          <a:lstStyle/>
          <a:p>
            <a:pPr marL="0" indent="0">
              <a:buNone/>
            </a:pPr>
            <a:r>
              <a:rPr lang="de-CH" dirty="0">
                <a:solidFill>
                  <a:srgbClr val="FF0000"/>
                </a:solidFill>
              </a:rPr>
              <a:t>Who I am</a:t>
            </a:r>
            <a:r>
              <a:rPr lang="de-CH" dirty="0"/>
              <a:t>: Dr Martin Barasa, Regional Head of Programs at VSF Germany responsible for program development and programming strategies.</a:t>
            </a:r>
          </a:p>
          <a:p>
            <a:pPr marL="0" indent="0">
              <a:buNone/>
            </a:pPr>
            <a:endParaRPr lang="de-CH" dirty="0"/>
          </a:p>
          <a:p>
            <a:pPr marL="0" indent="0">
              <a:buNone/>
            </a:pPr>
            <a:r>
              <a:rPr lang="de-CH" dirty="0">
                <a:solidFill>
                  <a:srgbClr val="FF0000"/>
                </a:solidFill>
              </a:rPr>
              <a:t>Our organization</a:t>
            </a:r>
            <a:r>
              <a:rPr lang="de-CH" dirty="0"/>
              <a:t>: </a:t>
            </a:r>
            <a:r>
              <a:rPr lang="de-DE" dirty="0"/>
              <a:t>VSF Germany mission is to support people in developing countries whose livelihoods depend on agriculture—especially livestock—in their endeavors to improve their living conditions actively. The organization currently works in 6 countries in the Horn of Africa. </a:t>
            </a:r>
            <a:endParaRPr lang="en-US" dirty="0"/>
          </a:p>
          <a:p>
            <a:pPr marL="0" indent="0">
              <a:buNone/>
            </a:pPr>
            <a:endParaRPr lang="de-CH" dirty="0"/>
          </a:p>
          <a:p>
            <a:pPr marL="0" indent="0">
              <a:buNone/>
            </a:pPr>
            <a:r>
              <a:rPr lang="de-CH" dirty="0"/>
              <a:t>What our organization does related to public-private partnerships to deliver research innovation for sustainable livestock systems</a:t>
            </a:r>
          </a:p>
          <a:p>
            <a:r>
              <a:rPr lang="de-CH" dirty="0"/>
              <a:t>Piloting innovations in collaboration with product developers through humanitarian  assistance and development aid model</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1825597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My example of a public-private partnership that worked</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609600" y="1104405"/>
            <a:ext cx="10972800" cy="5391398"/>
          </a:xfrm>
        </p:spPr>
        <p:txBody>
          <a:bodyPr/>
          <a:lstStyle/>
          <a:p>
            <a:pPr marL="0" indent="0">
              <a:buNone/>
            </a:pPr>
            <a:r>
              <a:rPr lang="de-CH" sz="2000" u="sng" dirty="0">
                <a:solidFill>
                  <a:srgbClr val="FF0000"/>
                </a:solidFill>
              </a:rPr>
              <a:t>Title of the initiative: </a:t>
            </a:r>
            <a:r>
              <a:rPr lang="de-CH" sz="2000" dirty="0"/>
              <a:t>Piloting the use of thermostable vaccine to control NCD disease among rural small holder poultry keepers in South Sudan. </a:t>
            </a:r>
          </a:p>
          <a:p>
            <a:pPr marL="0" indent="0">
              <a:buNone/>
            </a:pPr>
            <a:r>
              <a:rPr lang="de-CH" sz="2000" u="sng" dirty="0">
                <a:solidFill>
                  <a:srgbClr val="FF0000"/>
                </a:solidFill>
              </a:rPr>
              <a:t>Purpose: </a:t>
            </a:r>
            <a:r>
              <a:rPr lang="de-CH" sz="2000" dirty="0"/>
              <a:t>The purpose of the project was to empower rural poor women through increased income from indigenous poultry production by reducing disease mortality. </a:t>
            </a:r>
          </a:p>
          <a:p>
            <a:pPr marL="0" indent="0">
              <a:buNone/>
            </a:pPr>
            <a:r>
              <a:rPr lang="de-CH" sz="2000" dirty="0">
                <a:solidFill>
                  <a:srgbClr val="FF0000"/>
                </a:solidFill>
              </a:rPr>
              <a:t>How was it successful</a:t>
            </a:r>
            <a:r>
              <a:rPr lang="de-CH" sz="2000" dirty="0"/>
              <a:t>?</a:t>
            </a:r>
          </a:p>
          <a:p>
            <a:pPr marL="0" indent="0">
              <a:buNone/>
            </a:pPr>
            <a:r>
              <a:rPr lang="de-CH" sz="2000" dirty="0"/>
              <a:t>One of the key challenges experienced with indigenous chicken production was high mortality associated with frequent outbreaks of Newcastle disease. The problem was exacerbated by lack of access to NCD vaccine due to poor cold chain insfrastructure for the thermo-sensitive live attenuated strains of NCD vaccines. </a:t>
            </a:r>
          </a:p>
          <a:p>
            <a:pPr marL="0" indent="0">
              <a:buNone/>
            </a:pPr>
            <a:r>
              <a:rPr lang="de-CH" sz="2000" dirty="0">
                <a:solidFill>
                  <a:srgbClr val="FF0000"/>
                </a:solidFill>
              </a:rPr>
              <a:t>Why? </a:t>
            </a:r>
            <a:r>
              <a:rPr lang="de-CH" sz="2000" dirty="0"/>
              <a:t>The thermostable vaccine made it possible to plan and carry out vaccinations without the need for an elaborate cold chain </a:t>
            </a:r>
          </a:p>
          <a:p>
            <a:pPr lvl="1"/>
            <a:r>
              <a:rPr lang="de-CH" dirty="0"/>
              <a:t>Critical factor 1: Innovative research product readily available for use and in high demand  </a:t>
            </a:r>
          </a:p>
          <a:p>
            <a:pPr lvl="1"/>
            <a:r>
              <a:rPr lang="de-CH" dirty="0"/>
              <a:t>Critical factor 2: VSF Germany field operational presence and networks of community animal  health workers providing service as part of humanitarian assistance.</a:t>
            </a:r>
          </a:p>
          <a:p>
            <a:pPr lvl="1"/>
            <a:r>
              <a:rPr lang="de-CH" dirty="0"/>
              <a:t>Critical factor 3: VSF Germany subsidzed the cost of the vaccines and provided incentives to the service providers </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#Livestock Agenda</a:t>
            </a:r>
            <a:endParaRPr lang="en-US" dirty="0">
              <a:solidFill>
                <a:schemeClr val="accent5"/>
              </a:solidFill>
            </a:endParaRPr>
          </a:p>
        </p:txBody>
      </p:sp>
    </p:spTree>
    <p:extLst>
      <p:ext uri="{BB962C8B-B14F-4D97-AF65-F5344CB8AC3E}">
        <p14:creationId xmlns:p14="http://schemas.microsoft.com/office/powerpoint/2010/main" val="2355266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My example of a public-private partnership that didn’t work so well</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596498" y="1434348"/>
            <a:ext cx="10972800" cy="4525963"/>
          </a:xfrm>
        </p:spPr>
        <p:txBody>
          <a:bodyPr/>
          <a:lstStyle/>
          <a:p>
            <a:r>
              <a:rPr lang="de-CH" sz="1800" dirty="0">
                <a:solidFill>
                  <a:srgbClr val="FF0000"/>
                </a:solidFill>
              </a:rPr>
              <a:t>Title of the initiative</a:t>
            </a:r>
            <a:r>
              <a:rPr lang="de-CH" sz="1800" dirty="0"/>
              <a:t>: Improving livestock vaccines cold chain system through the use of solar powered fridges in hard to reach areas of South Sudan. </a:t>
            </a:r>
          </a:p>
          <a:p>
            <a:r>
              <a:rPr lang="de-CH" sz="1800" dirty="0">
                <a:solidFill>
                  <a:srgbClr val="FF0000"/>
                </a:solidFill>
              </a:rPr>
              <a:t>Purpose</a:t>
            </a:r>
            <a:r>
              <a:rPr lang="de-CH" sz="1800" dirty="0"/>
              <a:t>: The purpose of the initiative was to improve access to livestock vaccines for better livestock healthcare management. </a:t>
            </a:r>
          </a:p>
          <a:p>
            <a:r>
              <a:rPr lang="de-CH" sz="1800" dirty="0">
                <a:solidFill>
                  <a:srgbClr val="FF0000"/>
                </a:solidFill>
              </a:rPr>
              <a:t>How didn’t it work so well</a:t>
            </a:r>
            <a:r>
              <a:rPr lang="de-CH" sz="1800" dirty="0"/>
              <a:t>? The provision of solar powered fridges was acknowledged as an innovative solution for managing cost effective cold chain system at community level to achieve sustainability. Provisioning was arranged through a cost recovery system that dramatically failed as communities’ syndromic dependence on humanitarian assistance impaired cost-share plans on the account of high cost of solar powered fridges. </a:t>
            </a:r>
          </a:p>
          <a:p>
            <a:endParaRPr lang="de-CH" sz="1800" dirty="0"/>
          </a:p>
          <a:p>
            <a:r>
              <a:rPr lang="de-CH" sz="1800" dirty="0"/>
              <a:t>Why? The cost-share plan was not attractive to communities despite the need for the services as the solar fridges were perceived to be too expensive.</a:t>
            </a:r>
          </a:p>
          <a:p>
            <a:endParaRPr lang="de-CH" sz="1800" dirty="0"/>
          </a:p>
          <a:p>
            <a:pPr lvl="1"/>
            <a:r>
              <a:rPr lang="de-CH" sz="1800" dirty="0"/>
              <a:t>Critical factor 1: Comprehensive product, consumer engagements on costs, ownership and benefits </a:t>
            </a:r>
          </a:p>
          <a:p>
            <a:pPr lvl="1"/>
            <a:r>
              <a:rPr lang="de-CH" sz="1800" dirty="0"/>
              <a:t>Critical factor 2: Innovative product roll-out requires stable and functional governance systems to succeed.    </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2039898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My ‘gems’ of advice</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p:txBody>
          <a:bodyPr/>
          <a:lstStyle/>
          <a:p>
            <a:r>
              <a:rPr lang="de-CH" dirty="0"/>
              <a:t>For investors</a:t>
            </a:r>
          </a:p>
          <a:p>
            <a:pPr marL="457200" lvl="1" indent="0">
              <a:buNone/>
            </a:pPr>
            <a:r>
              <a:rPr lang="de-CH" dirty="0"/>
              <a:t>Gem1: Align product development to critical technological need gaps for viable and sustainable solutions and design a fair user price to attract and sustain demand. </a:t>
            </a:r>
          </a:p>
          <a:p>
            <a:pPr marL="457200" lvl="1" indent="0">
              <a:buNone/>
            </a:pPr>
            <a:endParaRPr lang="de-CH" dirty="0"/>
          </a:p>
          <a:p>
            <a:r>
              <a:rPr lang="de-CH" dirty="0"/>
              <a:t>For implementors</a:t>
            </a:r>
          </a:p>
          <a:p>
            <a:pPr marL="457200" lvl="1" indent="0">
              <a:buNone/>
            </a:pPr>
            <a:r>
              <a:rPr lang="de-CH" dirty="0"/>
              <a:t>Gem2: Conduct comprehensive cost-benefit analysis to demonstrate clear and tangible benefits of products to potential users to establish sustainable demand. </a:t>
            </a:r>
          </a:p>
          <a:p>
            <a:pPr marL="457200" lvl="1" indent="0">
              <a:buNone/>
            </a:pPr>
            <a:endParaRPr lang="de-CH" dirty="0"/>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8534112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615000" y="2192866"/>
            <a:ext cx="6556267" cy="956735"/>
          </a:xfrm>
        </p:spPr>
        <p:txBody>
          <a:bodyPr/>
          <a:lstStyle/>
          <a:p>
            <a:r>
              <a:rPr lang="en-US" sz="2800" b="1" dirty="0"/>
              <a:t>Presenter: Delia Grace Randolph</a:t>
            </a:r>
          </a:p>
          <a:p>
            <a:r>
              <a:rPr lang="en-US" sz="2800" dirty="0"/>
              <a:t>Position: Health Program Lead (joint) at ILRI</a:t>
            </a: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5436" y="5644834"/>
            <a:ext cx="5024175" cy="509890"/>
          </a:xfrm>
          <a:prstGeom prst="rect">
            <a:avLst/>
          </a:prstGeom>
        </p:spPr>
      </p:pic>
      <p:sp>
        <p:nvSpPr>
          <p:cNvPr id="7" name="Textfeld 6"/>
          <p:cNvSpPr txBox="1"/>
          <p:nvPr/>
        </p:nvSpPr>
        <p:spPr>
          <a:xfrm>
            <a:off x="692727" y="5167745"/>
            <a:ext cx="5195455" cy="1015663"/>
          </a:xfrm>
          <a:prstGeom prst="rect">
            <a:avLst/>
          </a:prstGeom>
          <a:noFill/>
        </p:spPr>
        <p:txBody>
          <a:bodyPr wrap="square" rtlCol="0">
            <a:spAutoFit/>
          </a:bodyPr>
          <a:lstStyle/>
          <a:p>
            <a:r>
              <a:rPr lang="de-CH" sz="2000" dirty="0">
                <a:solidFill>
                  <a:schemeClr val="accent3">
                    <a:lumMod val="50000"/>
                  </a:schemeClr>
                </a:solidFill>
              </a:rPr>
              <a:t>Meetings </a:t>
            </a:r>
            <a:r>
              <a:rPr lang="de-CH" sz="2000" dirty="0" err="1">
                <a:solidFill>
                  <a:schemeClr val="accent3">
                    <a:lumMod val="50000"/>
                  </a:schemeClr>
                </a:solidFill>
              </a:rPr>
              <a:t>to</a:t>
            </a:r>
            <a:r>
              <a:rPr lang="de-CH" sz="2000" dirty="0">
                <a:solidFill>
                  <a:schemeClr val="accent3">
                    <a:lumMod val="50000"/>
                  </a:schemeClr>
                </a:solidFill>
              </a:rPr>
              <a:t> </a:t>
            </a:r>
            <a:r>
              <a:rPr lang="de-CH" sz="2000" dirty="0" err="1">
                <a:solidFill>
                  <a:schemeClr val="accent3">
                    <a:lumMod val="50000"/>
                  </a:schemeClr>
                </a:solidFill>
              </a:rPr>
              <a:t>prepare</a:t>
            </a:r>
            <a:r>
              <a:rPr lang="de-CH" sz="2000" dirty="0">
                <a:solidFill>
                  <a:schemeClr val="accent3">
                    <a:lumMod val="50000"/>
                  </a:schemeClr>
                </a:solidFill>
              </a:rPr>
              <a:t> </a:t>
            </a:r>
            <a:r>
              <a:rPr lang="de-CH" sz="2000" dirty="0" err="1">
                <a:solidFill>
                  <a:schemeClr val="accent3">
                    <a:lumMod val="50000"/>
                  </a:schemeClr>
                </a:solidFill>
              </a:rPr>
              <a:t>the</a:t>
            </a:r>
            <a:r>
              <a:rPr lang="de-CH" sz="2000" dirty="0">
                <a:solidFill>
                  <a:schemeClr val="accent3">
                    <a:lumMod val="50000"/>
                  </a:schemeClr>
                </a:solidFill>
              </a:rPr>
              <a:t> 7th MSP in Addis </a:t>
            </a:r>
            <a:r>
              <a:rPr lang="de-CH" sz="2000" dirty="0" err="1">
                <a:solidFill>
                  <a:schemeClr val="accent3">
                    <a:lumMod val="50000"/>
                  </a:schemeClr>
                </a:solidFill>
              </a:rPr>
              <a:t>Ababa</a:t>
            </a:r>
            <a:r>
              <a:rPr lang="de-CH" sz="2000" dirty="0">
                <a:solidFill>
                  <a:schemeClr val="accent3">
                    <a:lumMod val="50000"/>
                  </a:schemeClr>
                </a:solidFill>
              </a:rPr>
              <a:t>, </a:t>
            </a:r>
            <a:r>
              <a:rPr lang="de-CH" sz="2000" dirty="0" err="1">
                <a:solidFill>
                  <a:schemeClr val="accent3">
                    <a:lumMod val="50000"/>
                  </a:schemeClr>
                </a:solidFill>
              </a:rPr>
              <a:t>Ethiopia</a:t>
            </a:r>
            <a:r>
              <a:rPr lang="de-CH" sz="2000" dirty="0">
                <a:solidFill>
                  <a:schemeClr val="accent3">
                    <a:lumMod val="50000"/>
                  </a:schemeClr>
                </a:solidFill>
              </a:rPr>
              <a:t>, 8 </a:t>
            </a:r>
            <a:r>
              <a:rPr lang="de-CH" sz="2000" dirty="0" err="1">
                <a:solidFill>
                  <a:schemeClr val="accent3">
                    <a:lumMod val="50000"/>
                  </a:schemeClr>
                </a:solidFill>
              </a:rPr>
              <a:t>to</a:t>
            </a:r>
            <a:r>
              <a:rPr lang="de-CH" sz="2000" dirty="0">
                <a:solidFill>
                  <a:schemeClr val="accent3">
                    <a:lumMod val="50000"/>
                  </a:schemeClr>
                </a:solidFill>
              </a:rPr>
              <a:t> 12 May 2016, </a:t>
            </a:r>
          </a:p>
          <a:p>
            <a:endParaRPr lang="de-CH" sz="2000" dirty="0">
              <a:solidFill>
                <a:schemeClr val="accent3">
                  <a:lumMod val="50000"/>
                </a:schemeClr>
              </a:solidFill>
            </a:endParaRPr>
          </a:p>
        </p:txBody>
      </p:sp>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615000" y="4705022"/>
            <a:ext cx="5116511" cy="1326361"/>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000" b="1" dirty="0"/>
              <a:t>Improving collaboration between research and private sector to accelerate livestock innovation for sustainability into use </a:t>
            </a:r>
          </a:p>
          <a:p>
            <a:pPr algn="l"/>
            <a:r>
              <a:rPr lang="en-GB" sz="2000" b="1" dirty="0"/>
              <a:t>Tuesday, 10 September 2019</a:t>
            </a:r>
            <a:endParaRPr lang="de-CH" sz="2000" b="1" dirty="0"/>
          </a:p>
        </p:txBody>
      </p:sp>
      <p:sp>
        <p:nvSpPr>
          <p:cNvPr id="3" name="Rechteck 2">
            <a:extLst>
              <a:ext uri="{FF2B5EF4-FFF2-40B4-BE49-F238E27FC236}">
                <a16:creationId xmlns:a16="http://schemas.microsoft.com/office/drawing/2014/main" id="{AC7631B8-ABFF-4D8F-BB3A-2537E2C757D8}"/>
              </a:ext>
            </a:extLst>
          </p:cNvPr>
          <p:cNvSpPr/>
          <p:nvPr/>
        </p:nvSpPr>
        <p:spPr>
          <a:xfrm>
            <a:off x="614999" y="3581830"/>
            <a:ext cx="8788645" cy="830997"/>
          </a:xfrm>
          <a:prstGeom prst="rect">
            <a:avLst/>
          </a:prstGeom>
        </p:spPr>
        <p:txBody>
          <a:bodyPr wrap="square">
            <a:spAutoFit/>
          </a:bodyPr>
          <a:lstStyle/>
          <a:p>
            <a:r>
              <a:rPr lang="en-GB" sz="2800" dirty="0">
                <a:solidFill>
                  <a:schemeClr val="accent3">
                    <a:lumMod val="75000"/>
                  </a:schemeClr>
                </a:solidFill>
              </a:rPr>
              <a:t>Can the Private Sector Pay for Public Health?</a:t>
            </a:r>
          </a:p>
          <a:p>
            <a:pPr lvl="2"/>
            <a:r>
              <a:rPr lang="en-GB" sz="2000" dirty="0">
                <a:solidFill>
                  <a:schemeClr val="accent3">
                    <a:lumMod val="75000"/>
                  </a:schemeClr>
                </a:solidFill>
              </a:rPr>
              <a:t>Delia Grace, </a:t>
            </a:r>
            <a:r>
              <a:rPr lang="en-GB" sz="2000" dirty="0" err="1">
                <a:solidFill>
                  <a:schemeClr val="accent3">
                    <a:lumMod val="75000"/>
                  </a:schemeClr>
                </a:solidFill>
              </a:rPr>
              <a:t>Sinh</a:t>
            </a:r>
            <a:r>
              <a:rPr lang="en-GB" sz="2000" dirty="0">
                <a:solidFill>
                  <a:schemeClr val="accent3">
                    <a:lumMod val="75000"/>
                  </a:schemeClr>
                </a:solidFill>
              </a:rPr>
              <a:t> Dang and Fred Unger</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spTree>
    <p:extLst>
      <p:ext uri="{BB962C8B-B14F-4D97-AF65-F5344CB8AC3E}">
        <p14:creationId xmlns:p14="http://schemas.microsoft.com/office/powerpoint/2010/main" val="3865850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Introducing me!</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609600" y="1600201"/>
            <a:ext cx="6333067" cy="4525963"/>
          </a:xfrm>
        </p:spPr>
        <p:txBody>
          <a:bodyPr/>
          <a:lstStyle/>
          <a:p>
            <a:pPr>
              <a:spcAft>
                <a:spcPts val="1200"/>
              </a:spcAft>
            </a:pPr>
            <a:r>
              <a:rPr lang="en-GB" dirty="0"/>
              <a:t>Delia Grace Randolph</a:t>
            </a:r>
          </a:p>
          <a:p>
            <a:pPr>
              <a:spcAft>
                <a:spcPts val="1200"/>
              </a:spcAft>
            </a:pPr>
            <a:r>
              <a:rPr lang="en-GB" dirty="0"/>
              <a:t>International Livestock Research Institute</a:t>
            </a:r>
          </a:p>
          <a:p>
            <a:pPr>
              <a:spcAft>
                <a:spcPts val="1200"/>
              </a:spcAft>
            </a:pPr>
            <a:r>
              <a:rPr lang="en-GB" dirty="0"/>
              <a:t>ILRI &amp; the private sector</a:t>
            </a:r>
          </a:p>
          <a:p>
            <a:pPr lvl="1"/>
            <a:r>
              <a:rPr lang="en-GB" dirty="0"/>
              <a:t>Long experience</a:t>
            </a:r>
          </a:p>
          <a:p>
            <a:pPr lvl="1"/>
            <a:r>
              <a:rPr lang="en-GB" dirty="0"/>
              <a:t>Wide range of partners</a:t>
            </a:r>
          </a:p>
          <a:p>
            <a:pPr lvl="1"/>
            <a:r>
              <a:rPr lang="en-GB" dirty="0"/>
              <a:t>Lots of promise;  lots of high impact factor papers; little proven impacts</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6" name="Picture 1" descr="WomenTechniciansInLab.jpg">
            <a:extLst>
              <a:ext uri="{FF2B5EF4-FFF2-40B4-BE49-F238E27FC236}">
                <a16:creationId xmlns:a16="http://schemas.microsoft.com/office/drawing/2014/main" id="{87CF3B19-487B-B84B-BC32-30CE52A1C366}"/>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05009" y="1438385"/>
            <a:ext cx="4667904" cy="39633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44235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A1B9CAE-DAB6-0240-8987-C80B4D32082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6162484" cy="5998464"/>
          </a:xfrm>
          <a:prstGeom prst="rect">
            <a:avLst/>
          </a:prstGeom>
        </p:spPr>
      </p:pic>
      <p:pic>
        <p:nvPicPr>
          <p:cNvPr id="12" name="Picture 11">
            <a:extLst>
              <a:ext uri="{FF2B5EF4-FFF2-40B4-BE49-F238E27FC236}">
                <a16:creationId xmlns:a16="http://schemas.microsoft.com/office/drawing/2014/main" id="{EDED862B-25C0-194C-BBA7-83718614CB2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80972" y="3429000"/>
            <a:ext cx="4011028" cy="3429000"/>
          </a:xfrm>
          <a:prstGeom prst="rect">
            <a:avLst/>
          </a:prstGeom>
        </p:spPr>
      </p:pic>
      <p:pic>
        <p:nvPicPr>
          <p:cNvPr id="14" name="Picture 13">
            <a:extLst>
              <a:ext uri="{FF2B5EF4-FFF2-40B4-BE49-F238E27FC236}">
                <a16:creationId xmlns:a16="http://schemas.microsoft.com/office/drawing/2014/main" id="{1F9FAB1B-05AE-BD42-9EE6-443D76EC0FC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72568" y="-51212"/>
            <a:ext cx="3339881" cy="3480212"/>
          </a:xfrm>
          <a:prstGeom prst="rect">
            <a:avLst/>
          </a:prstGeom>
        </p:spPr>
      </p:pic>
      <p:sp>
        <p:nvSpPr>
          <p:cNvPr id="15" name="TextBox 14">
            <a:extLst>
              <a:ext uri="{FF2B5EF4-FFF2-40B4-BE49-F238E27FC236}">
                <a16:creationId xmlns:a16="http://schemas.microsoft.com/office/drawing/2014/main" id="{01DD5448-B413-A449-91D7-622329D9254A}"/>
              </a:ext>
            </a:extLst>
          </p:cNvPr>
          <p:cNvSpPr txBox="1"/>
          <p:nvPr/>
        </p:nvSpPr>
        <p:spPr>
          <a:xfrm>
            <a:off x="4152900" y="6267450"/>
            <a:ext cx="4028072" cy="646331"/>
          </a:xfrm>
          <a:prstGeom prst="rect">
            <a:avLst/>
          </a:prstGeom>
          <a:noFill/>
        </p:spPr>
        <p:txBody>
          <a:bodyPr wrap="square" rtlCol="0">
            <a:spAutoFit/>
          </a:bodyPr>
          <a:lstStyle/>
          <a:p>
            <a:r>
              <a:rPr lang="en-US" sz="3600" dirty="0"/>
              <a:t>Rational Drug Use</a:t>
            </a:r>
          </a:p>
        </p:txBody>
      </p:sp>
    </p:spTree>
    <p:extLst>
      <p:ext uri="{BB962C8B-B14F-4D97-AF65-F5344CB8AC3E}">
        <p14:creationId xmlns:p14="http://schemas.microsoft.com/office/powerpoint/2010/main" val="4229999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CF4BE6F5-A3D3-6248-BBAF-EBA7FDB18E2D}"/>
              </a:ext>
            </a:extLst>
          </p:cNvPr>
          <p:cNvGrpSpPr/>
          <p:nvPr/>
        </p:nvGrpSpPr>
        <p:grpSpPr>
          <a:xfrm>
            <a:off x="7238" y="98409"/>
            <a:ext cx="5486400" cy="4247536"/>
            <a:chOff x="7238" y="98409"/>
            <a:chExt cx="5486400" cy="4247536"/>
          </a:xfrm>
        </p:grpSpPr>
        <p:pic>
          <p:nvPicPr>
            <p:cNvPr id="4" name="Picture 3">
              <a:extLst>
                <a:ext uri="{FF2B5EF4-FFF2-40B4-BE49-F238E27FC236}">
                  <a16:creationId xmlns:a16="http://schemas.microsoft.com/office/drawing/2014/main" id="{C520CA52-BDCA-9A44-A853-39B681E1C64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38" y="98409"/>
              <a:ext cx="5486400" cy="4247536"/>
            </a:xfrm>
            <a:prstGeom prst="rect">
              <a:avLst/>
            </a:prstGeom>
          </p:spPr>
        </p:pic>
        <p:sp>
          <p:nvSpPr>
            <p:cNvPr id="16" name="TextBox 15">
              <a:extLst>
                <a:ext uri="{FF2B5EF4-FFF2-40B4-BE49-F238E27FC236}">
                  <a16:creationId xmlns:a16="http://schemas.microsoft.com/office/drawing/2014/main" id="{E545FEA6-73AE-FA40-A68F-BBAB1ADF2BC7}"/>
                </a:ext>
              </a:extLst>
            </p:cNvPr>
            <p:cNvSpPr txBox="1"/>
            <p:nvPr/>
          </p:nvSpPr>
          <p:spPr>
            <a:xfrm>
              <a:off x="7238" y="216622"/>
              <a:ext cx="1926591" cy="584775"/>
            </a:xfrm>
            <a:prstGeom prst="rect">
              <a:avLst/>
            </a:prstGeom>
            <a:noFill/>
          </p:spPr>
          <p:txBody>
            <a:bodyPr wrap="square" rtlCol="0">
              <a:spAutoFit/>
            </a:bodyPr>
            <a:lstStyle/>
            <a:p>
              <a:r>
                <a:rPr lang="en-US" sz="3200" b="1" dirty="0"/>
                <a:t>BEFORE</a:t>
              </a:r>
            </a:p>
          </p:txBody>
        </p:sp>
      </p:grpSp>
      <p:grpSp>
        <p:nvGrpSpPr>
          <p:cNvPr id="20" name="Group 19">
            <a:extLst>
              <a:ext uri="{FF2B5EF4-FFF2-40B4-BE49-F238E27FC236}">
                <a16:creationId xmlns:a16="http://schemas.microsoft.com/office/drawing/2014/main" id="{C220269F-8099-9F49-BEC4-EBDAB5A90EEE}"/>
              </a:ext>
            </a:extLst>
          </p:cNvPr>
          <p:cNvGrpSpPr/>
          <p:nvPr/>
        </p:nvGrpSpPr>
        <p:grpSpPr>
          <a:xfrm>
            <a:off x="892629" y="357619"/>
            <a:ext cx="8198362" cy="6482078"/>
            <a:chOff x="892629" y="357619"/>
            <a:chExt cx="8198362" cy="6482078"/>
          </a:xfrm>
        </p:grpSpPr>
        <p:grpSp>
          <p:nvGrpSpPr>
            <p:cNvPr id="14" name="Group 13">
              <a:extLst>
                <a:ext uri="{FF2B5EF4-FFF2-40B4-BE49-F238E27FC236}">
                  <a16:creationId xmlns:a16="http://schemas.microsoft.com/office/drawing/2014/main" id="{B6214468-7E24-E542-9AB2-9D7B4CE14FD9}"/>
                </a:ext>
              </a:extLst>
            </p:cNvPr>
            <p:cNvGrpSpPr/>
            <p:nvPr/>
          </p:nvGrpSpPr>
          <p:grpSpPr>
            <a:xfrm>
              <a:off x="892629" y="831999"/>
              <a:ext cx="8198362" cy="6007698"/>
              <a:chOff x="892629" y="831999"/>
              <a:chExt cx="8198362" cy="6007698"/>
            </a:xfrm>
          </p:grpSpPr>
          <p:sp>
            <p:nvSpPr>
              <p:cNvPr id="7" name="Rectangle 6">
                <a:extLst>
                  <a:ext uri="{FF2B5EF4-FFF2-40B4-BE49-F238E27FC236}">
                    <a16:creationId xmlns:a16="http://schemas.microsoft.com/office/drawing/2014/main" id="{859085FE-004C-1C4C-BF04-E9434BEF644D}"/>
                  </a:ext>
                </a:extLst>
              </p:cNvPr>
              <p:cNvSpPr/>
              <p:nvPr/>
            </p:nvSpPr>
            <p:spPr>
              <a:xfrm>
                <a:off x="892629" y="5013341"/>
                <a:ext cx="3959883" cy="830997"/>
              </a:xfrm>
              <a:prstGeom prst="rect">
                <a:avLst/>
              </a:prstGeom>
            </p:spPr>
            <p:txBody>
              <a:bodyPr wrap="square">
                <a:spAutoFit/>
              </a:bodyPr>
              <a:lstStyle/>
              <a:p>
                <a:pPr>
                  <a:spcBef>
                    <a:spcPct val="50000"/>
                  </a:spcBef>
                </a:pPr>
                <a:r>
                  <a:rPr lang="en-US" altLang="en-US" sz="1200" b="1" dirty="0">
                    <a:latin typeface="Arial" panose="020B0604020202020204" pitchFamily="34" charset="0"/>
                  </a:rPr>
                  <a:t>	Gave 30% more correct dosages</a:t>
                </a:r>
              </a:p>
              <a:p>
                <a:pPr>
                  <a:spcBef>
                    <a:spcPct val="50000"/>
                  </a:spcBef>
                </a:pPr>
                <a:r>
                  <a:rPr lang="en-US" altLang="en-US" sz="1200" b="1" dirty="0">
                    <a:latin typeface="Arial" panose="020B0604020202020204" pitchFamily="34" charset="0"/>
                  </a:rPr>
                  <a:t>	Had 10% more successful treatments</a:t>
                </a:r>
              </a:p>
              <a:p>
                <a:pPr>
                  <a:spcBef>
                    <a:spcPct val="50000"/>
                  </a:spcBef>
                </a:pPr>
                <a:r>
                  <a:rPr lang="en-US" altLang="en-US" sz="1200" b="1" dirty="0">
                    <a:latin typeface="Arial" panose="020B0604020202020204" pitchFamily="34" charset="0"/>
                  </a:rPr>
                  <a:t>	Had 10% fewer injection side affects</a:t>
                </a:r>
              </a:p>
            </p:txBody>
          </p:sp>
          <p:grpSp>
            <p:nvGrpSpPr>
              <p:cNvPr id="13" name="Group 12">
                <a:extLst>
                  <a:ext uri="{FF2B5EF4-FFF2-40B4-BE49-F238E27FC236}">
                    <a16:creationId xmlns:a16="http://schemas.microsoft.com/office/drawing/2014/main" id="{E080A8FF-1F2B-9540-9C27-CE6DC5633A2F}"/>
                  </a:ext>
                </a:extLst>
              </p:cNvPr>
              <p:cNvGrpSpPr/>
              <p:nvPr/>
            </p:nvGrpSpPr>
            <p:grpSpPr>
              <a:xfrm>
                <a:off x="3604591" y="831999"/>
                <a:ext cx="5486400" cy="6007698"/>
                <a:chOff x="3604591" y="831999"/>
                <a:chExt cx="5486400" cy="6007698"/>
              </a:xfrm>
            </p:grpSpPr>
            <p:pic>
              <p:nvPicPr>
                <p:cNvPr id="6" name="Picture 9" descr="Brochure copy">
                  <a:extLst>
                    <a:ext uri="{FF2B5EF4-FFF2-40B4-BE49-F238E27FC236}">
                      <a16:creationId xmlns:a16="http://schemas.microsoft.com/office/drawing/2014/main" id="{51C36CC1-4435-6E4F-A894-0192B6A65CA3}"/>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74054" y="4380624"/>
                  <a:ext cx="2480693" cy="24590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Screen Shot 2014-09-29 at 2.27.49 PM.png">
                  <a:extLst>
                    <a:ext uri="{FF2B5EF4-FFF2-40B4-BE49-F238E27FC236}">
                      <a16:creationId xmlns:a16="http://schemas.microsoft.com/office/drawing/2014/main" id="{28393838-D2DC-CE44-AEC2-E8828E3260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04591" y="831999"/>
                  <a:ext cx="5486400" cy="3548625"/>
                </a:xfrm>
                <a:prstGeom prst="rect">
                  <a:avLst/>
                </a:prstGeom>
              </p:spPr>
            </p:pic>
          </p:grpSp>
        </p:grpSp>
        <p:sp>
          <p:nvSpPr>
            <p:cNvPr id="18" name="TextBox 17">
              <a:extLst>
                <a:ext uri="{FF2B5EF4-FFF2-40B4-BE49-F238E27FC236}">
                  <a16:creationId xmlns:a16="http://schemas.microsoft.com/office/drawing/2014/main" id="{09E30FF3-B975-0448-83AE-53FC5BFD5B89}"/>
                </a:ext>
              </a:extLst>
            </p:cNvPr>
            <p:cNvSpPr txBox="1"/>
            <p:nvPr/>
          </p:nvSpPr>
          <p:spPr>
            <a:xfrm>
              <a:off x="5845809" y="357619"/>
              <a:ext cx="1926591" cy="584775"/>
            </a:xfrm>
            <a:prstGeom prst="rect">
              <a:avLst/>
            </a:prstGeom>
            <a:noFill/>
          </p:spPr>
          <p:txBody>
            <a:bodyPr wrap="square" rtlCol="0">
              <a:spAutoFit/>
            </a:bodyPr>
            <a:lstStyle/>
            <a:p>
              <a:r>
                <a:rPr lang="en-US" sz="3200" b="1" dirty="0"/>
                <a:t>DURING</a:t>
              </a:r>
            </a:p>
          </p:txBody>
        </p:sp>
      </p:grpSp>
      <p:grpSp>
        <p:nvGrpSpPr>
          <p:cNvPr id="21" name="Group 20">
            <a:extLst>
              <a:ext uri="{FF2B5EF4-FFF2-40B4-BE49-F238E27FC236}">
                <a16:creationId xmlns:a16="http://schemas.microsoft.com/office/drawing/2014/main" id="{BBA66583-A00C-A943-A8E2-75CA1455A8D9}"/>
              </a:ext>
            </a:extLst>
          </p:cNvPr>
          <p:cNvGrpSpPr/>
          <p:nvPr/>
        </p:nvGrpSpPr>
        <p:grpSpPr>
          <a:xfrm>
            <a:off x="6520070" y="2313923"/>
            <a:ext cx="5816103" cy="4525774"/>
            <a:chOff x="6520070" y="2313923"/>
            <a:chExt cx="5816103" cy="4525774"/>
          </a:xfrm>
        </p:grpSpPr>
        <p:pic>
          <p:nvPicPr>
            <p:cNvPr id="12" name="Picture 11">
              <a:extLst>
                <a:ext uri="{FF2B5EF4-FFF2-40B4-BE49-F238E27FC236}">
                  <a16:creationId xmlns:a16="http://schemas.microsoft.com/office/drawing/2014/main" id="{A73E9C09-96AF-7E4F-9CE9-E5FB2CB896D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520070" y="2336907"/>
              <a:ext cx="5816103" cy="4502790"/>
            </a:xfrm>
            <a:prstGeom prst="rect">
              <a:avLst/>
            </a:prstGeom>
          </p:spPr>
        </p:pic>
        <p:sp>
          <p:nvSpPr>
            <p:cNvPr id="17" name="TextBox 16">
              <a:extLst>
                <a:ext uri="{FF2B5EF4-FFF2-40B4-BE49-F238E27FC236}">
                  <a16:creationId xmlns:a16="http://schemas.microsoft.com/office/drawing/2014/main" id="{949CA325-A475-094E-8472-0FE82DB8FD9A}"/>
                </a:ext>
              </a:extLst>
            </p:cNvPr>
            <p:cNvSpPr txBox="1"/>
            <p:nvPr/>
          </p:nvSpPr>
          <p:spPr>
            <a:xfrm>
              <a:off x="9273711" y="2313923"/>
              <a:ext cx="1926591" cy="584775"/>
            </a:xfrm>
            <a:prstGeom prst="rect">
              <a:avLst/>
            </a:prstGeom>
            <a:noFill/>
          </p:spPr>
          <p:txBody>
            <a:bodyPr wrap="square" rtlCol="0">
              <a:spAutoFit/>
            </a:bodyPr>
            <a:lstStyle/>
            <a:p>
              <a:r>
                <a:rPr lang="en-US" sz="3200" b="1" dirty="0"/>
                <a:t>AFTER</a:t>
              </a:r>
            </a:p>
          </p:txBody>
        </p:sp>
      </p:grpSp>
      <p:sp>
        <p:nvSpPr>
          <p:cNvPr id="22" name="TextBox 21">
            <a:extLst>
              <a:ext uri="{FF2B5EF4-FFF2-40B4-BE49-F238E27FC236}">
                <a16:creationId xmlns:a16="http://schemas.microsoft.com/office/drawing/2014/main" id="{C114CDB2-D966-A14E-B320-A7F7F736225A}"/>
              </a:ext>
            </a:extLst>
          </p:cNvPr>
          <p:cNvSpPr txBox="1"/>
          <p:nvPr/>
        </p:nvSpPr>
        <p:spPr>
          <a:xfrm>
            <a:off x="8743950" y="0"/>
            <a:ext cx="4028072" cy="646331"/>
          </a:xfrm>
          <a:prstGeom prst="rect">
            <a:avLst/>
          </a:prstGeom>
          <a:noFill/>
        </p:spPr>
        <p:txBody>
          <a:bodyPr wrap="square" rtlCol="0">
            <a:spAutoFit/>
          </a:bodyPr>
          <a:lstStyle/>
          <a:p>
            <a:r>
              <a:rPr lang="en-US" sz="3600" dirty="0"/>
              <a:t>Rational Drug Use</a:t>
            </a:r>
          </a:p>
        </p:txBody>
      </p:sp>
    </p:spTree>
    <p:extLst>
      <p:ext uri="{BB962C8B-B14F-4D97-AF65-F5344CB8AC3E}">
        <p14:creationId xmlns:p14="http://schemas.microsoft.com/office/powerpoint/2010/main" val="29566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5436" y="5644834"/>
            <a:ext cx="5024175" cy="509890"/>
          </a:xfrm>
          <a:prstGeom prst="rect">
            <a:avLst/>
          </a:prstGeom>
        </p:spPr>
      </p:pic>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491710" y="3847781"/>
            <a:ext cx="11208580" cy="1507552"/>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000" b="1" dirty="0"/>
              <a:t>Introductory presentation at a parallel session, 9th Multi-Stakeholder Partnership Meeting of the Global Agenda for Sustainable Livestock, Manhattan, Kansas, 9-12 September 2019</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sp>
        <p:nvSpPr>
          <p:cNvPr id="9" name="Rechteck 2">
            <a:extLst>
              <a:ext uri="{FF2B5EF4-FFF2-40B4-BE49-F238E27FC236}">
                <a16:creationId xmlns:a16="http://schemas.microsoft.com/office/drawing/2014/main" id="{887B0CAB-3887-4711-BF45-6F640343F57D}"/>
              </a:ext>
            </a:extLst>
          </p:cNvPr>
          <p:cNvSpPr/>
          <p:nvPr/>
        </p:nvSpPr>
        <p:spPr>
          <a:xfrm>
            <a:off x="491710" y="1724123"/>
            <a:ext cx="11187901" cy="1261884"/>
          </a:xfrm>
          <a:prstGeom prst="rect">
            <a:avLst/>
          </a:prstGeom>
        </p:spPr>
        <p:txBody>
          <a:bodyPr wrap="square">
            <a:spAutoFit/>
          </a:bodyPr>
          <a:lstStyle/>
          <a:p>
            <a:r>
              <a:rPr lang="en-GB" sz="2800" dirty="0">
                <a:solidFill>
                  <a:schemeClr val="accent3">
                    <a:lumMod val="75000"/>
                  </a:schemeClr>
                </a:solidFill>
              </a:rPr>
              <a:t>Setting the scene</a:t>
            </a:r>
          </a:p>
          <a:p>
            <a:endParaRPr lang="en-GB" sz="2800" dirty="0">
              <a:solidFill>
                <a:schemeClr val="accent3">
                  <a:lumMod val="75000"/>
                </a:schemeClr>
              </a:solidFill>
            </a:endParaRPr>
          </a:p>
          <a:p>
            <a:r>
              <a:rPr lang="en-GB" sz="2000" dirty="0">
                <a:solidFill>
                  <a:schemeClr val="accent3">
                    <a:lumMod val="75000"/>
                  </a:schemeClr>
                </a:solidFill>
              </a:rPr>
              <a:t>Tom Randolph, CGIAR Research Program on Livestock and Shirley Tarawali, ILRI</a:t>
            </a:r>
          </a:p>
        </p:txBody>
      </p:sp>
    </p:spTree>
    <p:extLst>
      <p:ext uri="{BB962C8B-B14F-4D97-AF65-F5344CB8AC3E}">
        <p14:creationId xmlns:p14="http://schemas.microsoft.com/office/powerpoint/2010/main" val="2256302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609600" y="307711"/>
            <a:ext cx="10972800" cy="504056"/>
          </a:xfrm>
        </p:spPr>
        <p:txBody>
          <a:bodyPr>
            <a:normAutofit fontScale="90000"/>
          </a:bodyPr>
          <a:lstStyle/>
          <a:p>
            <a:r>
              <a:rPr lang="en-GB" dirty="0"/>
              <a:t>PP partnership that worked, wasn’t taken up the the private sector, but may be</a:t>
            </a:r>
            <a:endParaRPr lang="de-CH" dirty="0"/>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201991" y="970075"/>
            <a:ext cx="10972800" cy="5278325"/>
          </a:xfrm>
        </p:spPr>
        <p:txBody>
          <a:bodyPr/>
          <a:lstStyle/>
          <a:p>
            <a:r>
              <a:rPr lang="en-GB" b="1" dirty="0"/>
              <a:t>Rational Drug Use for Farmers</a:t>
            </a:r>
          </a:p>
          <a:p>
            <a:r>
              <a:rPr lang="en-GB" dirty="0"/>
              <a:t>In LMIC most vet drugs are given by farmers (untrained personnel)</a:t>
            </a:r>
          </a:p>
          <a:p>
            <a:r>
              <a:rPr lang="en-GB" dirty="0"/>
              <a:t>Giving simple, </a:t>
            </a:r>
            <a:r>
              <a:rPr lang="en-GB" u="sng" dirty="0"/>
              <a:t>previously unobtainable</a:t>
            </a:r>
            <a:r>
              <a:rPr lang="en-GB" dirty="0"/>
              <a:t>, information on diagnosis, and dosage improved treatments and reduced drivers of drug resistance</a:t>
            </a:r>
          </a:p>
          <a:p>
            <a:r>
              <a:rPr lang="en-GB" dirty="0"/>
              <a:t>Why? – the success of the intervention</a:t>
            </a:r>
          </a:p>
          <a:p>
            <a:pPr lvl="1"/>
            <a:r>
              <a:rPr lang="en-GB" dirty="0"/>
              <a:t>One of the rare cases when information does make a difference (genuine ignorance, desire to change behaviour and opportunity to act)</a:t>
            </a:r>
          </a:p>
          <a:p>
            <a:pPr lvl="1"/>
            <a:r>
              <a:rPr lang="en-GB" dirty="0"/>
              <a:t>Win-win: better drug use, minimal cost (simple change to package), less resistance: we assumed private sector would deliver</a:t>
            </a:r>
          </a:p>
          <a:p>
            <a:r>
              <a:rPr lang="en-GB" dirty="0"/>
              <a:t>Why? – the failure of adoption</a:t>
            </a:r>
          </a:p>
          <a:p>
            <a:pPr lvl="1"/>
            <a:r>
              <a:rPr lang="en-GB" dirty="0"/>
              <a:t>Drug companies did not take forward – small market, no one cared, disabling policy environment</a:t>
            </a:r>
          </a:p>
          <a:p>
            <a:pPr lvl="1"/>
            <a:r>
              <a:rPr lang="en-GB" dirty="0"/>
              <a:t>Now AMR has become a big issue. Could this proven approach come back from the dead?</a:t>
            </a:r>
          </a:p>
          <a:p>
            <a:pPr lvl="1"/>
            <a:endParaRPr lang="en-GB" dirty="0"/>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161559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E43F29-FD61-4140-98C5-F73E7CFE99FF}"/>
              </a:ext>
            </a:extLst>
          </p:cNvPr>
          <p:cNvGrpSpPr/>
          <p:nvPr/>
        </p:nvGrpSpPr>
        <p:grpSpPr>
          <a:xfrm>
            <a:off x="75378" y="0"/>
            <a:ext cx="6591300" cy="6028167"/>
            <a:chOff x="-7225922" y="-4689631"/>
            <a:chExt cx="6591300" cy="6028167"/>
          </a:xfrm>
        </p:grpSpPr>
        <p:sp>
          <p:nvSpPr>
            <p:cNvPr id="8" name="Rounded Rectangle 7">
              <a:extLst>
                <a:ext uri="{FF2B5EF4-FFF2-40B4-BE49-F238E27FC236}">
                  <a16:creationId xmlns:a16="http://schemas.microsoft.com/office/drawing/2014/main" id="{7527CD6E-7D3E-F64B-9AEC-DD3655D2F123}"/>
                </a:ext>
              </a:extLst>
            </p:cNvPr>
            <p:cNvSpPr/>
            <p:nvPr/>
          </p:nvSpPr>
          <p:spPr>
            <a:xfrm>
              <a:off x="-7225922" y="-4689631"/>
              <a:ext cx="6591300" cy="6028167"/>
            </a:xfrm>
            <a:prstGeom prst="roundRect">
              <a:avLst>
                <a:gd name="adj" fmla="val 10000"/>
              </a:avLst>
            </a:prstGeom>
            <a:blipFill dpi="0" rotWithShape="1">
              <a:blip r:embed="rId2" cstate="email">
                <a:extLst>
                  <a:ext uri="{28A0092B-C50C-407E-A947-70E740481C1C}">
                    <a14:useLocalDpi xmlns:a14="http://schemas.microsoft.com/office/drawing/2010/main"/>
                  </a:ext>
                </a:extLst>
              </a:blip>
              <a:srcRect/>
              <a:stretch>
                <a:fillRect/>
              </a:stretch>
            </a:blipFill>
          </p:spPr>
          <p:style>
            <a:lnRef idx="1">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sp>
          <p:nvSpPr>
            <p:cNvPr id="13" name="TextBox 12">
              <a:extLst>
                <a:ext uri="{FF2B5EF4-FFF2-40B4-BE49-F238E27FC236}">
                  <a16:creationId xmlns:a16="http://schemas.microsoft.com/office/drawing/2014/main" id="{7A55CB3E-D832-5D4F-8355-A97F7846515D}"/>
                </a:ext>
              </a:extLst>
            </p:cNvPr>
            <p:cNvSpPr txBox="1"/>
            <p:nvPr/>
          </p:nvSpPr>
          <p:spPr>
            <a:xfrm>
              <a:off x="-3144900" y="-4689631"/>
              <a:ext cx="1926591" cy="646331"/>
            </a:xfrm>
            <a:prstGeom prst="rect">
              <a:avLst/>
            </a:prstGeom>
            <a:noFill/>
          </p:spPr>
          <p:txBody>
            <a:bodyPr wrap="square" rtlCol="0">
              <a:spAutoFit/>
            </a:bodyPr>
            <a:lstStyle/>
            <a:p>
              <a:r>
                <a:rPr lang="en-US" sz="3600" b="1" dirty="0">
                  <a:solidFill>
                    <a:srgbClr val="FFFF00"/>
                  </a:solidFill>
                </a:rPr>
                <a:t>BEFORE</a:t>
              </a:r>
            </a:p>
          </p:txBody>
        </p:sp>
      </p:grpSp>
      <p:grpSp>
        <p:nvGrpSpPr>
          <p:cNvPr id="5" name="Group 4">
            <a:extLst>
              <a:ext uri="{FF2B5EF4-FFF2-40B4-BE49-F238E27FC236}">
                <a16:creationId xmlns:a16="http://schemas.microsoft.com/office/drawing/2014/main" id="{5FF58A1C-5BA7-444D-9D41-38FA395D6624}"/>
              </a:ext>
            </a:extLst>
          </p:cNvPr>
          <p:cNvGrpSpPr/>
          <p:nvPr/>
        </p:nvGrpSpPr>
        <p:grpSpPr>
          <a:xfrm>
            <a:off x="2927096" y="1267307"/>
            <a:ext cx="9189526" cy="5098250"/>
            <a:chOff x="2326891" y="1015558"/>
            <a:chExt cx="9189526" cy="5098250"/>
          </a:xfrm>
        </p:grpSpPr>
        <p:grpSp>
          <p:nvGrpSpPr>
            <p:cNvPr id="4" name="Group 3">
              <a:extLst>
                <a:ext uri="{FF2B5EF4-FFF2-40B4-BE49-F238E27FC236}">
                  <a16:creationId xmlns:a16="http://schemas.microsoft.com/office/drawing/2014/main" id="{D224F98B-0C6F-F44B-8CC0-B704744EDDCF}"/>
                </a:ext>
              </a:extLst>
            </p:cNvPr>
            <p:cNvGrpSpPr/>
            <p:nvPr/>
          </p:nvGrpSpPr>
          <p:grpSpPr>
            <a:xfrm>
              <a:off x="3610611" y="1015558"/>
              <a:ext cx="7905806" cy="4513475"/>
              <a:chOff x="4078376" y="39475"/>
              <a:chExt cx="7905806" cy="4513475"/>
            </a:xfrm>
          </p:grpSpPr>
          <p:pic>
            <p:nvPicPr>
              <p:cNvPr id="6" name="Picture 5">
                <a:extLst>
                  <a:ext uri="{FF2B5EF4-FFF2-40B4-BE49-F238E27FC236}">
                    <a16:creationId xmlns:a16="http://schemas.microsoft.com/office/drawing/2014/main" id="{35F87B33-77DE-3142-976F-6874E996C5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8376" y="105933"/>
                <a:ext cx="7905806" cy="4447017"/>
              </a:xfrm>
              <a:prstGeom prst="rect">
                <a:avLst/>
              </a:prstGeom>
            </p:spPr>
          </p:pic>
          <p:sp>
            <p:nvSpPr>
              <p:cNvPr id="16" name="TextBox 15">
                <a:extLst>
                  <a:ext uri="{FF2B5EF4-FFF2-40B4-BE49-F238E27FC236}">
                    <a16:creationId xmlns:a16="http://schemas.microsoft.com/office/drawing/2014/main" id="{290EE84E-2188-F643-883F-39CEBBEBC9C6}"/>
                  </a:ext>
                </a:extLst>
              </p:cNvPr>
              <p:cNvSpPr txBox="1"/>
              <p:nvPr/>
            </p:nvSpPr>
            <p:spPr>
              <a:xfrm>
                <a:off x="4509767" y="39475"/>
                <a:ext cx="1926591" cy="584775"/>
              </a:xfrm>
              <a:prstGeom prst="rect">
                <a:avLst/>
              </a:prstGeom>
              <a:noFill/>
            </p:spPr>
            <p:txBody>
              <a:bodyPr wrap="square" rtlCol="0">
                <a:spAutoFit/>
              </a:bodyPr>
              <a:lstStyle/>
              <a:p>
                <a:r>
                  <a:rPr lang="en-US" sz="3200" b="1" dirty="0">
                    <a:solidFill>
                      <a:schemeClr val="bg1"/>
                    </a:solidFill>
                  </a:rPr>
                  <a:t>DURING</a:t>
                </a:r>
              </a:p>
            </p:txBody>
          </p:sp>
        </p:grpSp>
        <p:sp>
          <p:nvSpPr>
            <p:cNvPr id="7" name="Rectangle 6">
              <a:extLst>
                <a:ext uri="{FF2B5EF4-FFF2-40B4-BE49-F238E27FC236}">
                  <a16:creationId xmlns:a16="http://schemas.microsoft.com/office/drawing/2014/main" id="{6B5E8E64-1191-DC48-914E-FE90A9078BAE}"/>
                </a:ext>
              </a:extLst>
            </p:cNvPr>
            <p:cNvSpPr/>
            <p:nvPr/>
          </p:nvSpPr>
          <p:spPr>
            <a:xfrm>
              <a:off x="2326891" y="5529033"/>
              <a:ext cx="3571894" cy="584775"/>
            </a:xfrm>
            <a:prstGeom prst="rect">
              <a:avLst/>
            </a:prstGeom>
            <a:solidFill>
              <a:schemeClr val="bg1"/>
            </a:solidFill>
          </p:spPr>
          <p:txBody>
            <a:bodyPr wrap="square">
              <a:spAutoFit/>
            </a:bodyPr>
            <a:lstStyle/>
            <a:p>
              <a:pPr>
                <a:spcBef>
                  <a:spcPts val="600"/>
                </a:spcBef>
                <a:spcAft>
                  <a:spcPts val="600"/>
                </a:spcAft>
              </a:pPr>
              <a:r>
                <a:rPr lang="en-AU" sz="1600" dirty="0">
                  <a:latin typeface="Arial" panose="020B0604020202020204" pitchFamily="34" charset="0"/>
                  <a:ea typeface="Times New Roman" panose="02020603050405020304" pitchFamily="18" charset="0"/>
                  <a:cs typeface="Times New Roman" panose="02020603050405020304" pitchFamily="18" charset="0"/>
                </a:rPr>
                <a:t>lower faecal bacteria (</a:t>
              </a:r>
              <a:r>
                <a:rPr lang="en-AU" sz="1600" i="1" dirty="0">
                  <a:latin typeface="Arial" panose="020B0604020202020204" pitchFamily="34" charset="0"/>
                  <a:ea typeface="Times New Roman" panose="02020603050405020304" pitchFamily="18" charset="0"/>
                  <a:cs typeface="Times New Roman" panose="02020603050405020304" pitchFamily="18" charset="0"/>
                </a:rPr>
                <a:t>p</a:t>
              </a:r>
              <a:r>
                <a:rPr lang="en-AU" sz="1600" dirty="0">
                  <a:latin typeface="Arial" panose="020B0604020202020204" pitchFamily="34" charset="0"/>
                  <a:ea typeface="Times New Roman" panose="02020603050405020304" pitchFamily="18" charset="0"/>
                  <a:cs typeface="Times New Roman" panose="02020603050405020304" pitchFamily="18" charset="0"/>
                </a:rPr>
                <a:t> = 0.002) on the grid carcass surface  </a:t>
              </a:r>
            </a:p>
          </p:txBody>
        </p:sp>
      </p:grpSp>
      <p:grpSp>
        <p:nvGrpSpPr>
          <p:cNvPr id="17" name="Group 16">
            <a:extLst>
              <a:ext uri="{FF2B5EF4-FFF2-40B4-BE49-F238E27FC236}">
                <a16:creationId xmlns:a16="http://schemas.microsoft.com/office/drawing/2014/main" id="{2F69340D-CD4D-4B4F-BC14-074552026E4C}"/>
              </a:ext>
            </a:extLst>
          </p:cNvPr>
          <p:cNvGrpSpPr/>
          <p:nvPr/>
        </p:nvGrpSpPr>
        <p:grpSpPr>
          <a:xfrm>
            <a:off x="5605502" y="0"/>
            <a:ext cx="6591300" cy="6028167"/>
            <a:chOff x="5822731" y="716238"/>
            <a:chExt cx="6591300" cy="6028167"/>
          </a:xfrm>
        </p:grpSpPr>
        <p:sp>
          <p:nvSpPr>
            <p:cNvPr id="12" name="Rounded Rectangle 11">
              <a:extLst>
                <a:ext uri="{FF2B5EF4-FFF2-40B4-BE49-F238E27FC236}">
                  <a16:creationId xmlns:a16="http://schemas.microsoft.com/office/drawing/2014/main" id="{D172A728-9D68-5542-911F-33891941BE50}"/>
                </a:ext>
              </a:extLst>
            </p:cNvPr>
            <p:cNvSpPr/>
            <p:nvPr/>
          </p:nvSpPr>
          <p:spPr>
            <a:xfrm>
              <a:off x="5822731" y="716238"/>
              <a:ext cx="6591300" cy="6028167"/>
            </a:xfrm>
            <a:prstGeom prst="roundRect">
              <a:avLst>
                <a:gd name="adj" fmla="val 10000"/>
              </a:avLst>
            </a:prstGeom>
            <a:blipFill dpi="0" rotWithShape="1">
              <a:blip r:embed="rId2" cstate="email">
                <a:extLst>
                  <a:ext uri="{28A0092B-C50C-407E-A947-70E740481C1C}">
                    <a14:useLocalDpi xmlns:a14="http://schemas.microsoft.com/office/drawing/2010/main"/>
                  </a:ext>
                </a:extLst>
              </a:blip>
              <a:srcRect/>
              <a:stretch>
                <a:fillRect/>
              </a:stretch>
            </a:blipFill>
          </p:spPr>
          <p:style>
            <a:lnRef idx="1">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sp>
          <p:nvSpPr>
            <p:cNvPr id="15" name="TextBox 14">
              <a:extLst>
                <a:ext uri="{FF2B5EF4-FFF2-40B4-BE49-F238E27FC236}">
                  <a16:creationId xmlns:a16="http://schemas.microsoft.com/office/drawing/2014/main" id="{C4E8423D-6E86-1E41-9B23-D104370AC00B}"/>
                </a:ext>
              </a:extLst>
            </p:cNvPr>
            <p:cNvSpPr txBox="1"/>
            <p:nvPr/>
          </p:nvSpPr>
          <p:spPr>
            <a:xfrm>
              <a:off x="9914832" y="862953"/>
              <a:ext cx="1926591" cy="584775"/>
            </a:xfrm>
            <a:prstGeom prst="rect">
              <a:avLst/>
            </a:prstGeom>
            <a:noFill/>
          </p:spPr>
          <p:txBody>
            <a:bodyPr wrap="square" rtlCol="0">
              <a:spAutoFit/>
            </a:bodyPr>
            <a:lstStyle/>
            <a:p>
              <a:r>
                <a:rPr lang="en-US" sz="3200" b="1" dirty="0"/>
                <a:t>AFTER</a:t>
              </a:r>
            </a:p>
          </p:txBody>
        </p:sp>
      </p:grpSp>
      <p:grpSp>
        <p:nvGrpSpPr>
          <p:cNvPr id="19" name="Group 18">
            <a:extLst>
              <a:ext uri="{FF2B5EF4-FFF2-40B4-BE49-F238E27FC236}">
                <a16:creationId xmlns:a16="http://schemas.microsoft.com/office/drawing/2014/main" id="{FF56521E-C5D0-374C-999B-AA520DFBBAAF}"/>
              </a:ext>
            </a:extLst>
          </p:cNvPr>
          <p:cNvGrpSpPr/>
          <p:nvPr/>
        </p:nvGrpSpPr>
        <p:grpSpPr>
          <a:xfrm>
            <a:off x="4383617" y="1175037"/>
            <a:ext cx="7773095" cy="5536248"/>
            <a:chOff x="9295844" y="7845901"/>
            <a:chExt cx="8672719" cy="4845094"/>
          </a:xfrm>
        </p:grpSpPr>
        <p:pic>
          <p:nvPicPr>
            <p:cNvPr id="3" name="Picture 2">
              <a:extLst>
                <a:ext uri="{FF2B5EF4-FFF2-40B4-BE49-F238E27FC236}">
                  <a16:creationId xmlns:a16="http://schemas.microsoft.com/office/drawing/2014/main" id="{0196B308-4883-5A42-A8CA-E101CAD97AF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295844" y="7845901"/>
              <a:ext cx="8672719" cy="4845094"/>
            </a:xfrm>
            <a:prstGeom prst="rect">
              <a:avLst/>
            </a:prstGeom>
          </p:spPr>
        </p:pic>
        <p:sp>
          <p:nvSpPr>
            <p:cNvPr id="14" name="TextBox 13">
              <a:extLst>
                <a:ext uri="{FF2B5EF4-FFF2-40B4-BE49-F238E27FC236}">
                  <a16:creationId xmlns:a16="http://schemas.microsoft.com/office/drawing/2014/main" id="{15373B24-B714-8343-9441-0781B4114612}"/>
                </a:ext>
              </a:extLst>
            </p:cNvPr>
            <p:cNvSpPr txBox="1"/>
            <p:nvPr/>
          </p:nvSpPr>
          <p:spPr>
            <a:xfrm>
              <a:off x="10060309" y="7975300"/>
              <a:ext cx="3571894" cy="584775"/>
            </a:xfrm>
            <a:prstGeom prst="rect">
              <a:avLst/>
            </a:prstGeom>
            <a:noFill/>
          </p:spPr>
          <p:txBody>
            <a:bodyPr wrap="square" rtlCol="0">
              <a:spAutoFit/>
            </a:bodyPr>
            <a:lstStyle/>
            <a:p>
              <a:r>
                <a:rPr lang="en-US" sz="3200" b="1" dirty="0"/>
                <a:t>LATER</a:t>
              </a:r>
            </a:p>
          </p:txBody>
        </p:sp>
      </p:grpSp>
      <p:sp>
        <p:nvSpPr>
          <p:cNvPr id="20" name="TextBox 19">
            <a:extLst>
              <a:ext uri="{FF2B5EF4-FFF2-40B4-BE49-F238E27FC236}">
                <a16:creationId xmlns:a16="http://schemas.microsoft.com/office/drawing/2014/main" id="{FF5ABEF5-3B40-2240-8494-397BB574F308}"/>
              </a:ext>
            </a:extLst>
          </p:cNvPr>
          <p:cNvSpPr txBox="1"/>
          <p:nvPr/>
        </p:nvSpPr>
        <p:spPr>
          <a:xfrm>
            <a:off x="-57150" y="6211669"/>
            <a:ext cx="2266950" cy="646331"/>
          </a:xfrm>
          <a:prstGeom prst="rect">
            <a:avLst/>
          </a:prstGeom>
          <a:solidFill>
            <a:schemeClr val="bg1"/>
          </a:solidFill>
        </p:spPr>
        <p:txBody>
          <a:bodyPr wrap="square" rtlCol="0">
            <a:spAutoFit/>
          </a:bodyPr>
          <a:lstStyle/>
          <a:p>
            <a:r>
              <a:rPr lang="en-US" sz="3600" dirty="0"/>
              <a:t>On GRID</a:t>
            </a:r>
          </a:p>
        </p:txBody>
      </p:sp>
    </p:spTree>
    <p:extLst>
      <p:ext uri="{BB962C8B-B14F-4D97-AF65-F5344CB8AC3E}">
        <p14:creationId xmlns:p14="http://schemas.microsoft.com/office/powerpoint/2010/main" val="994388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819454" y="309881"/>
            <a:ext cx="10972800" cy="504056"/>
          </a:xfrm>
        </p:spPr>
        <p:txBody>
          <a:bodyPr>
            <a:normAutofit fontScale="90000"/>
          </a:bodyPr>
          <a:lstStyle/>
          <a:p>
            <a:r>
              <a:rPr lang="en-GB" dirty="0"/>
              <a:t>PP partnership that worked, wasn’t taken up the the private sector, and then was</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311573" y="985521"/>
            <a:ext cx="11480681" cy="4525963"/>
          </a:xfrm>
        </p:spPr>
        <p:txBody>
          <a:bodyPr/>
          <a:lstStyle/>
          <a:p>
            <a:r>
              <a:rPr lang="en-GB" b="1" dirty="0"/>
              <a:t>On the Grid: off-floor slaughter of pigs</a:t>
            </a:r>
          </a:p>
          <a:p>
            <a:r>
              <a:rPr lang="en-GB" dirty="0"/>
              <a:t>Reduce the enormous burden of Food Borne Disease</a:t>
            </a:r>
          </a:p>
          <a:p>
            <a:r>
              <a:rPr lang="en-GB" dirty="0"/>
              <a:t>Why success? </a:t>
            </a:r>
          </a:p>
          <a:p>
            <a:pPr lvl="1"/>
            <a:r>
              <a:rPr lang="en-GB" dirty="0"/>
              <a:t>Critical factor 1: Cheap, appropriate technology, tested effective</a:t>
            </a:r>
          </a:p>
          <a:p>
            <a:r>
              <a:rPr lang="en-GB" dirty="0"/>
              <a:t>Why private sector initially failed to continue using? </a:t>
            </a:r>
          </a:p>
          <a:p>
            <a:pPr lvl="1"/>
            <a:r>
              <a:rPr lang="en-GB" dirty="0"/>
              <a:t>Extra work and incentive of safer pork and fewer sickness and death not compelling motivation</a:t>
            </a:r>
          </a:p>
          <a:p>
            <a:r>
              <a:rPr lang="en-GB" dirty="0"/>
              <a:t>Why private sector started using and invested in 15 more grids &amp; other infrastructure? </a:t>
            </a:r>
            <a:r>
              <a:rPr lang="en-GB" sz="2000" dirty="0"/>
              <a:t>(9-12months after pilot ended) </a:t>
            </a:r>
          </a:p>
          <a:p>
            <a:pPr lvl="1"/>
            <a:r>
              <a:rPr lang="en-GB" dirty="0"/>
              <a:t>Grids &amp; other visible improvements (e.g. clean and dirty zone) </a:t>
            </a:r>
            <a:r>
              <a:rPr lang="en-GB" u="sng" dirty="0"/>
              <a:t>attracted major companies </a:t>
            </a:r>
            <a:r>
              <a:rPr lang="en-GB" dirty="0"/>
              <a:t>supplying pork to their workers’ canteens</a:t>
            </a:r>
          </a:p>
          <a:p>
            <a:pPr lvl="1"/>
            <a:r>
              <a:rPr lang="en-GB" dirty="0"/>
              <a:t>Transition to </a:t>
            </a:r>
            <a:r>
              <a:rPr lang="en-GB" u="sng" dirty="0"/>
              <a:t>higher scale </a:t>
            </a:r>
            <a:r>
              <a:rPr lang="en-GB" dirty="0"/>
              <a:t>(before 30-40, now 80-100 pigs/day) made investment easier and pork quality more </a:t>
            </a:r>
            <a:r>
              <a:rPr lang="en-GB"/>
              <a:t>a priority</a:t>
            </a:r>
            <a:endParaRPr lang="en-GB" dirty="0"/>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15000662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err="1"/>
              <a:t>Conclusions</a:t>
            </a:r>
            <a:endParaRPr lang="de-CH" dirty="0"/>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p:txBody>
          <a:bodyPr/>
          <a:lstStyle/>
          <a:p>
            <a:r>
              <a:rPr lang="en-GB" dirty="0"/>
              <a:t>For investors</a:t>
            </a:r>
          </a:p>
          <a:p>
            <a:pPr marL="457200" lvl="1" indent="0">
              <a:buNone/>
            </a:pPr>
            <a:r>
              <a:rPr lang="en-GB" dirty="0"/>
              <a:t>Research is still too supply driven</a:t>
            </a:r>
          </a:p>
          <a:p>
            <a:pPr marL="457200" lvl="1" indent="0">
              <a:buNone/>
            </a:pPr>
            <a:r>
              <a:rPr lang="en-GB" dirty="0"/>
              <a:t>Improving human health is not a powerful incentive for the private sector</a:t>
            </a:r>
          </a:p>
          <a:p>
            <a:pPr marL="457200" lvl="1" indent="0">
              <a:buNone/>
            </a:pPr>
            <a:endParaRPr lang="en-GB" dirty="0"/>
          </a:p>
          <a:p>
            <a:r>
              <a:rPr lang="en-GB" dirty="0"/>
              <a:t>For implementors</a:t>
            </a:r>
          </a:p>
          <a:p>
            <a:pPr marL="457200" lvl="1" indent="0">
              <a:buNone/>
            </a:pPr>
            <a:r>
              <a:rPr lang="en-GB" dirty="0"/>
              <a:t>It is not enough for interventions to be effective, low cost and acceptable</a:t>
            </a:r>
          </a:p>
          <a:p>
            <a:pPr marL="457200" lvl="1" indent="0">
              <a:buNone/>
            </a:pPr>
            <a:r>
              <a:rPr lang="en-GB" dirty="0"/>
              <a:t>The time may not be ripe now but may come for private sector investment  </a:t>
            </a:r>
          </a:p>
          <a:p>
            <a:pPr marL="457200" lvl="1" indent="0">
              <a:buNone/>
            </a:pPr>
            <a:endParaRPr lang="de-CH" dirty="0"/>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
        <p:nvSpPr>
          <p:cNvPr id="6" name="Rectangle 5">
            <a:extLst>
              <a:ext uri="{FF2B5EF4-FFF2-40B4-BE49-F238E27FC236}">
                <a16:creationId xmlns:a16="http://schemas.microsoft.com/office/drawing/2014/main" id="{035A881E-71E9-EA43-8D82-0A6E4AD84BD5}"/>
              </a:ext>
            </a:extLst>
          </p:cNvPr>
          <p:cNvSpPr/>
          <p:nvPr/>
        </p:nvSpPr>
        <p:spPr>
          <a:xfrm>
            <a:off x="7127916" y="5043784"/>
            <a:ext cx="4702133" cy="1200329"/>
          </a:xfrm>
          <a:prstGeom prst="rect">
            <a:avLst/>
          </a:prstGeom>
        </p:spPr>
        <p:txBody>
          <a:bodyPr wrap="square">
            <a:spAutoFit/>
          </a:bodyPr>
          <a:lstStyle/>
          <a:p>
            <a:r>
              <a:rPr lang="en-US" i="1" dirty="0">
                <a:solidFill>
                  <a:srgbClr val="000000"/>
                </a:solidFill>
                <a:latin typeface="adobe-caslon-pro"/>
              </a:rPr>
              <a:t>If I spend somebody else’s money on somebody else, I’m not concerned about how much it is, and I’m not concerned about what I get</a:t>
            </a:r>
          </a:p>
          <a:p>
            <a:pPr algn="r"/>
            <a:r>
              <a:rPr lang="en-US" dirty="0">
                <a:solidFill>
                  <a:srgbClr val="000000"/>
                </a:solidFill>
                <a:latin typeface="adobe-caslon-pro"/>
              </a:rPr>
              <a:t>Milton Friedman</a:t>
            </a:r>
            <a:endParaRPr lang="en-US" dirty="0"/>
          </a:p>
        </p:txBody>
      </p:sp>
    </p:spTree>
    <p:extLst>
      <p:ext uri="{BB962C8B-B14F-4D97-AF65-F5344CB8AC3E}">
        <p14:creationId xmlns:p14="http://schemas.microsoft.com/office/powerpoint/2010/main" val="32588075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615000" y="2192866"/>
            <a:ext cx="6556267" cy="956735"/>
          </a:xfrm>
        </p:spPr>
        <p:txBody>
          <a:bodyPr/>
          <a:lstStyle/>
          <a:p>
            <a:r>
              <a:rPr lang="en-US" sz="2800" b="1" dirty="0"/>
              <a:t>Samuel Thevasagayam</a:t>
            </a:r>
          </a:p>
          <a:p>
            <a:r>
              <a:rPr lang="en-US" sz="2800" dirty="0"/>
              <a:t>Deputy Director, Agriculture Development, BMGF </a:t>
            </a: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5436" y="5644834"/>
            <a:ext cx="5024175" cy="509890"/>
          </a:xfrm>
          <a:prstGeom prst="rect">
            <a:avLst/>
          </a:prstGeom>
        </p:spPr>
      </p:pic>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3127545" y="3310036"/>
            <a:ext cx="7223702" cy="1435282"/>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000" b="1" dirty="0"/>
              <a:t>Improving collaboration between public research and private sector to accelerate livestock innovation for sustainability into use </a:t>
            </a:r>
          </a:p>
          <a:p>
            <a:pPr algn="l"/>
            <a:endParaRPr lang="de-CH" sz="2000" b="1" dirty="0"/>
          </a:p>
        </p:txBody>
      </p:sp>
      <p:sp>
        <p:nvSpPr>
          <p:cNvPr id="3" name="Rechteck 2">
            <a:extLst>
              <a:ext uri="{FF2B5EF4-FFF2-40B4-BE49-F238E27FC236}">
                <a16:creationId xmlns:a16="http://schemas.microsoft.com/office/drawing/2014/main" id="{AC7631B8-ABFF-4D8F-BB3A-2537E2C757D8}"/>
              </a:ext>
            </a:extLst>
          </p:cNvPr>
          <p:cNvSpPr/>
          <p:nvPr/>
        </p:nvSpPr>
        <p:spPr>
          <a:xfrm>
            <a:off x="615000" y="3581830"/>
            <a:ext cx="7629056" cy="523220"/>
          </a:xfrm>
          <a:prstGeom prst="rect">
            <a:avLst/>
          </a:prstGeom>
        </p:spPr>
        <p:txBody>
          <a:bodyPr wrap="square">
            <a:spAutoFit/>
          </a:bodyPr>
          <a:lstStyle/>
          <a:p>
            <a:r>
              <a:rPr lang="de-DE" sz="2800" dirty="0">
                <a:solidFill>
                  <a:schemeClr val="accent3">
                    <a:lumMod val="75000"/>
                  </a:schemeClr>
                </a:solidFill>
              </a:rPr>
              <a:t>Lightning Talk:</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spTree>
    <p:extLst>
      <p:ext uri="{BB962C8B-B14F-4D97-AF65-F5344CB8AC3E}">
        <p14:creationId xmlns:p14="http://schemas.microsoft.com/office/powerpoint/2010/main" val="1321399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Introducing me!</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p:txBody>
          <a:bodyPr/>
          <a:lstStyle/>
          <a:p>
            <a:r>
              <a:rPr lang="de-CH" dirty="0"/>
              <a:t>Responsible for the livestock portfolio of investments </a:t>
            </a:r>
          </a:p>
          <a:p>
            <a:r>
              <a:rPr lang="de-CH" dirty="0"/>
              <a:t>At the Bill &amp; Melinda Gates Foundation</a:t>
            </a:r>
          </a:p>
          <a:p>
            <a:r>
              <a:rPr lang="de-CH" dirty="0"/>
              <a:t>Overall goal: Inclusive Agriculture Transformation and Economic growth of poor people depending on Animal Agriculture.  </a:t>
            </a:r>
          </a:p>
          <a:p>
            <a:pPr lvl="1"/>
            <a:r>
              <a:rPr lang="de-CH" dirty="0"/>
              <a:t>Partner and invest in both public and private sectors - solutions needed by poor livestock owners realize the potential of their livestock assets ....through a government enabled, private sector led market oriented approach</a:t>
            </a:r>
          </a:p>
          <a:p>
            <a:pPr lvl="1"/>
            <a:r>
              <a:rPr lang="de-CH" dirty="0"/>
              <a:t>Believe public sector critical for research that cannot be fully justified based on ROI; private sector is best suited to address customer facing aspects and deliver solutions</a:t>
            </a:r>
          </a:p>
          <a:p>
            <a:pPr lvl="1"/>
            <a:r>
              <a:rPr lang="de-CH" dirty="0"/>
              <a:t>Connect and align the objectives of the producer, private sector and public sector for sustainability</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744482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Autofit/>
          </a:bodyPr>
          <a:lstStyle/>
          <a:p>
            <a:r>
              <a:rPr lang="de-CH" sz="1800" b="1" dirty="0"/>
              <a:t>My example that worked: African Poultry Multiplication Initiative</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609600" y="1201271"/>
            <a:ext cx="11468846" cy="5062070"/>
          </a:xfrm>
        </p:spPr>
        <p:txBody>
          <a:bodyPr/>
          <a:lstStyle/>
          <a:p>
            <a:r>
              <a:rPr lang="de-CH" sz="1800" dirty="0"/>
              <a:t>Purpose: to enhance productivity, household income, improve household nutrition and empower women.</a:t>
            </a:r>
          </a:p>
          <a:p>
            <a:endParaRPr lang="de-CH" dirty="0"/>
          </a:p>
          <a:p>
            <a:endParaRPr lang="de-CH" dirty="0"/>
          </a:p>
          <a:p>
            <a:endParaRPr lang="de-CH" dirty="0"/>
          </a:p>
          <a:p>
            <a:endParaRPr lang="de-CH" dirty="0"/>
          </a:p>
          <a:p>
            <a:pPr marL="0" indent="0">
              <a:buNone/>
            </a:pPr>
            <a:endParaRPr lang="de-CH" dirty="0"/>
          </a:p>
          <a:p>
            <a:endParaRPr lang="de-CH" dirty="0"/>
          </a:p>
          <a:p>
            <a:endParaRPr lang="de-CH" dirty="0"/>
          </a:p>
          <a:p>
            <a:pPr marL="457200" lvl="1" indent="0">
              <a:buNone/>
            </a:pPr>
            <a:endParaRPr lang="de-CH" sz="1800" dirty="0"/>
          </a:p>
          <a:p>
            <a:pPr marL="457200" lvl="1" indent="0">
              <a:buNone/>
            </a:pPr>
            <a:r>
              <a:rPr lang="de-CH" sz="1800" dirty="0"/>
              <a:t>		Why?</a:t>
            </a:r>
          </a:p>
          <a:p>
            <a:pPr lvl="4"/>
            <a:r>
              <a:rPr lang="de-CH" sz="1800" dirty="0"/>
              <a:t>Critical factor 1: Incentives aligned across all stakeholders</a:t>
            </a:r>
          </a:p>
          <a:p>
            <a:pPr lvl="4"/>
            <a:r>
              <a:rPr lang="de-CH" sz="1800" dirty="0"/>
              <a:t>Critical factor 2: Brought together ‘best’ or ‘most suitable’ partners for each of the components </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
        <p:nvSpPr>
          <p:cNvPr id="5" name="Rectangle 4">
            <a:extLst>
              <a:ext uri="{FF2B5EF4-FFF2-40B4-BE49-F238E27FC236}">
                <a16:creationId xmlns:a16="http://schemas.microsoft.com/office/drawing/2014/main" id="{B57A3CC0-595D-40A1-9760-64268B18D035}"/>
              </a:ext>
            </a:extLst>
          </p:cNvPr>
          <p:cNvSpPr/>
          <p:nvPr/>
        </p:nvSpPr>
        <p:spPr>
          <a:xfrm>
            <a:off x="746561" y="1631431"/>
            <a:ext cx="4572500" cy="534931"/>
          </a:xfrm>
          <a:prstGeom prst="rect">
            <a:avLst/>
          </a:prstGeom>
          <a:noFill/>
          <a:ln w="25400" cap="flat"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AAA092">
                    <a:lumMod val="50000"/>
                  </a:srgbClr>
                </a:solidFill>
                <a:effectLst/>
                <a:uLnTx/>
                <a:uFillTx/>
                <a:latin typeface="Arial"/>
                <a:ea typeface="+mn-ea"/>
                <a:cs typeface="+mn-cs"/>
              </a:rPr>
              <a:t>The model delivers sustainable value for all stakeholders  </a:t>
            </a:r>
          </a:p>
        </p:txBody>
      </p:sp>
      <p:pic>
        <p:nvPicPr>
          <p:cNvPr id="6" name="Picture 5">
            <a:extLst>
              <a:ext uri="{FF2B5EF4-FFF2-40B4-BE49-F238E27FC236}">
                <a16:creationId xmlns:a16="http://schemas.microsoft.com/office/drawing/2014/main" id="{7064991F-D960-45F4-ADB0-0A691C67A8C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6435" y="1850476"/>
            <a:ext cx="4866196" cy="2798758"/>
          </a:xfrm>
          <a:prstGeom prst="rect">
            <a:avLst/>
          </a:prstGeom>
        </p:spPr>
      </p:pic>
      <p:sp>
        <p:nvSpPr>
          <p:cNvPr id="14" name="AutoShape 3">
            <a:extLst>
              <a:ext uri="{FF2B5EF4-FFF2-40B4-BE49-F238E27FC236}">
                <a16:creationId xmlns:a16="http://schemas.microsoft.com/office/drawing/2014/main" id="{16F3D1FC-A49B-4916-91EC-AC0D251E3D80}"/>
              </a:ext>
            </a:extLst>
          </p:cNvPr>
          <p:cNvSpPr>
            <a:spLocks noChangeAspect="1" noChangeArrowheads="1" noTextEdit="1"/>
          </p:cNvSpPr>
          <p:nvPr/>
        </p:nvSpPr>
        <p:spPr bwMode="auto">
          <a:xfrm>
            <a:off x="3149186" y="1684148"/>
            <a:ext cx="8656637"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US">
              <a:solidFill>
                <a:srgbClr val="59452A"/>
              </a:solidFill>
              <a:latin typeface="Arial"/>
            </a:endParaRPr>
          </a:p>
        </p:txBody>
      </p:sp>
      <p:sp>
        <p:nvSpPr>
          <p:cNvPr id="18" name="Freeform 12">
            <a:extLst>
              <a:ext uri="{FF2B5EF4-FFF2-40B4-BE49-F238E27FC236}">
                <a16:creationId xmlns:a16="http://schemas.microsoft.com/office/drawing/2014/main" id="{8B62B216-170C-4D36-BF40-308DA581746B}"/>
              </a:ext>
            </a:extLst>
          </p:cNvPr>
          <p:cNvSpPr>
            <a:spLocks/>
          </p:cNvSpPr>
          <p:nvPr/>
        </p:nvSpPr>
        <p:spPr bwMode="auto">
          <a:xfrm>
            <a:off x="10460092" y="1777681"/>
            <a:ext cx="146304" cy="995620"/>
          </a:xfrm>
          <a:custGeom>
            <a:avLst/>
            <a:gdLst>
              <a:gd name="T0" fmla="*/ 0 w 67"/>
              <a:gd name="T1" fmla="*/ 0 h 133"/>
              <a:gd name="T2" fmla="*/ 67 w 67"/>
              <a:gd name="T3" fmla="*/ 67 h 133"/>
              <a:gd name="T4" fmla="*/ 0 w 67"/>
              <a:gd name="T5" fmla="*/ 133 h 133"/>
              <a:gd name="T6" fmla="*/ 0 w 67"/>
              <a:gd name="T7" fmla="*/ 0 h 133"/>
            </a:gdLst>
            <a:ahLst/>
            <a:cxnLst>
              <a:cxn ang="0">
                <a:pos x="T0" y="T1"/>
              </a:cxn>
              <a:cxn ang="0">
                <a:pos x="T2" y="T3"/>
              </a:cxn>
              <a:cxn ang="0">
                <a:pos x="T4" y="T5"/>
              </a:cxn>
              <a:cxn ang="0">
                <a:pos x="T6" y="T7"/>
              </a:cxn>
            </a:cxnLst>
            <a:rect l="0" t="0" r="r" b="b"/>
            <a:pathLst>
              <a:path w="67" h="133">
                <a:moveTo>
                  <a:pt x="0" y="0"/>
                </a:moveTo>
                <a:lnTo>
                  <a:pt x="67" y="67"/>
                </a:lnTo>
                <a:lnTo>
                  <a:pt x="0" y="133"/>
                </a:lnTo>
                <a:lnTo>
                  <a:pt x="0" y="0"/>
                </a:lnTo>
                <a:close/>
              </a:path>
            </a:pathLst>
          </a:custGeom>
          <a:solidFill>
            <a:srgbClr val="9B2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9452A"/>
              </a:solidFill>
              <a:effectLst/>
              <a:uLnTx/>
              <a:uFillTx/>
              <a:latin typeface="Arial"/>
            </a:endParaRPr>
          </a:p>
        </p:txBody>
      </p:sp>
      <p:grpSp>
        <p:nvGrpSpPr>
          <p:cNvPr id="33" name="Group 32">
            <a:extLst>
              <a:ext uri="{FF2B5EF4-FFF2-40B4-BE49-F238E27FC236}">
                <a16:creationId xmlns:a16="http://schemas.microsoft.com/office/drawing/2014/main" id="{853C85EC-D26A-4EE3-9894-0B1B38A98C59}"/>
              </a:ext>
            </a:extLst>
          </p:cNvPr>
          <p:cNvGrpSpPr/>
          <p:nvPr/>
        </p:nvGrpSpPr>
        <p:grpSpPr>
          <a:xfrm>
            <a:off x="5121354" y="1751947"/>
            <a:ext cx="6429859" cy="1576934"/>
            <a:chOff x="3050082" y="1554737"/>
            <a:chExt cx="8871655" cy="1535366"/>
          </a:xfrm>
        </p:grpSpPr>
        <p:sp>
          <p:nvSpPr>
            <p:cNvPr id="7" name="Rectangle 6">
              <a:extLst>
                <a:ext uri="{FF2B5EF4-FFF2-40B4-BE49-F238E27FC236}">
                  <a16:creationId xmlns:a16="http://schemas.microsoft.com/office/drawing/2014/main" id="{326F97D1-210C-488A-9CDB-CB7D6E085A8E}"/>
                </a:ext>
              </a:extLst>
            </p:cNvPr>
            <p:cNvSpPr/>
            <p:nvPr/>
          </p:nvSpPr>
          <p:spPr>
            <a:xfrm>
              <a:off x="3070498" y="1554737"/>
              <a:ext cx="8851239" cy="1535366"/>
            </a:xfrm>
            <a:prstGeom prst="rect">
              <a:avLst/>
            </a:prstGeom>
            <a:solidFill>
              <a:srgbClr val="AAA092">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grpSp>
          <p:nvGrpSpPr>
            <p:cNvPr id="32" name="Group 31">
              <a:extLst>
                <a:ext uri="{FF2B5EF4-FFF2-40B4-BE49-F238E27FC236}">
                  <a16:creationId xmlns:a16="http://schemas.microsoft.com/office/drawing/2014/main" id="{29765210-57A0-41D5-976E-707E7C2189DB}"/>
                </a:ext>
              </a:extLst>
            </p:cNvPr>
            <p:cNvGrpSpPr/>
            <p:nvPr/>
          </p:nvGrpSpPr>
          <p:grpSpPr>
            <a:xfrm>
              <a:off x="3050082" y="1645428"/>
              <a:ext cx="8803399" cy="1396975"/>
              <a:chOff x="3050082" y="1687259"/>
              <a:chExt cx="8803399" cy="1396975"/>
            </a:xfrm>
          </p:grpSpPr>
          <p:sp>
            <p:nvSpPr>
              <p:cNvPr id="9" name="Rectangle 8">
                <a:extLst>
                  <a:ext uri="{FF2B5EF4-FFF2-40B4-BE49-F238E27FC236}">
                    <a16:creationId xmlns:a16="http://schemas.microsoft.com/office/drawing/2014/main" id="{DE5CE9D3-8F38-402B-AEE8-650C1E1E7C3B}"/>
                  </a:ext>
                </a:extLst>
              </p:cNvPr>
              <p:cNvSpPr/>
              <p:nvPr/>
            </p:nvSpPr>
            <p:spPr>
              <a:xfrm>
                <a:off x="3050082" y="2868790"/>
                <a:ext cx="1465466" cy="215444"/>
              </a:xfrm>
              <a:prstGeom prst="rect">
                <a:avLst/>
              </a:prstGeom>
            </p:spPr>
            <p:txBody>
              <a:bodyPr wrap="none">
                <a:spAutoFit/>
              </a:bodyPr>
              <a:lstStyle/>
              <a:p>
                <a:pPr>
                  <a:defRPr/>
                </a:pPr>
                <a:r>
                  <a:rPr lang="en-US" sz="800" b="1" dirty="0">
                    <a:solidFill>
                      <a:srgbClr val="000000"/>
                    </a:solidFill>
                    <a:latin typeface="Arial"/>
                  </a:rPr>
                  <a:t>Amo: parent stock rearing</a:t>
                </a:r>
                <a:endParaRPr lang="en-US" sz="800" b="1" dirty="0">
                  <a:solidFill>
                    <a:srgbClr val="59452A"/>
                  </a:solidFill>
                  <a:latin typeface="Arial"/>
                </a:endParaRPr>
              </a:p>
            </p:txBody>
          </p:sp>
          <p:sp>
            <p:nvSpPr>
              <p:cNvPr id="10" name="Rectangle 9">
                <a:extLst>
                  <a:ext uri="{FF2B5EF4-FFF2-40B4-BE49-F238E27FC236}">
                    <a16:creationId xmlns:a16="http://schemas.microsoft.com/office/drawing/2014/main" id="{7FD6379F-7911-457E-96AB-154007C8DD31}"/>
                  </a:ext>
                </a:extLst>
              </p:cNvPr>
              <p:cNvSpPr/>
              <p:nvPr/>
            </p:nvSpPr>
            <p:spPr>
              <a:xfrm>
                <a:off x="5074302" y="2856749"/>
                <a:ext cx="1519968" cy="215444"/>
              </a:xfrm>
              <a:prstGeom prst="rect">
                <a:avLst/>
              </a:prstGeom>
            </p:spPr>
            <p:txBody>
              <a:bodyPr wrap="none">
                <a:spAutoFit/>
              </a:bodyPr>
              <a:lstStyle/>
              <a:p>
                <a:pPr>
                  <a:defRPr/>
                </a:pPr>
                <a:r>
                  <a:rPr lang="en-US" sz="800" b="1" dirty="0">
                    <a:solidFill>
                      <a:srgbClr val="000000"/>
                    </a:solidFill>
                    <a:latin typeface="Arial"/>
                  </a:rPr>
                  <a:t>Amo: Incubation/ Hatching</a:t>
                </a:r>
                <a:endParaRPr lang="en-US" sz="800" b="1" dirty="0">
                  <a:solidFill>
                    <a:srgbClr val="59452A"/>
                  </a:solidFill>
                  <a:latin typeface="Arial"/>
                </a:endParaRPr>
              </a:p>
            </p:txBody>
          </p:sp>
          <p:sp>
            <p:nvSpPr>
              <p:cNvPr id="11" name="Rectangle 10">
                <a:extLst>
                  <a:ext uri="{FF2B5EF4-FFF2-40B4-BE49-F238E27FC236}">
                    <a16:creationId xmlns:a16="http://schemas.microsoft.com/office/drawing/2014/main" id="{79D4B7C2-F828-459E-8550-C5C8626EB435}"/>
                  </a:ext>
                </a:extLst>
              </p:cNvPr>
              <p:cNvSpPr/>
              <p:nvPr/>
            </p:nvSpPr>
            <p:spPr>
              <a:xfrm>
                <a:off x="7204139" y="2858764"/>
                <a:ext cx="1350050" cy="215444"/>
              </a:xfrm>
              <a:prstGeom prst="rect">
                <a:avLst/>
              </a:prstGeom>
            </p:spPr>
            <p:txBody>
              <a:bodyPr wrap="none">
                <a:spAutoFit/>
              </a:bodyPr>
              <a:lstStyle/>
              <a:p>
                <a:pPr>
                  <a:defRPr/>
                </a:pPr>
                <a:r>
                  <a:rPr lang="en-US" sz="800" b="1" dirty="0">
                    <a:solidFill>
                      <a:srgbClr val="000000"/>
                    </a:solidFill>
                    <a:latin typeface="Arial"/>
                  </a:rPr>
                  <a:t>Brooding &amp; Vaccination</a:t>
                </a:r>
                <a:endParaRPr lang="en-US" sz="800" b="1" dirty="0">
                  <a:solidFill>
                    <a:srgbClr val="59452A"/>
                  </a:solidFill>
                  <a:latin typeface="Arial"/>
                </a:endParaRPr>
              </a:p>
            </p:txBody>
          </p:sp>
          <p:sp>
            <p:nvSpPr>
              <p:cNvPr id="12" name="Rectangle 11">
                <a:extLst>
                  <a:ext uri="{FF2B5EF4-FFF2-40B4-BE49-F238E27FC236}">
                    <a16:creationId xmlns:a16="http://schemas.microsoft.com/office/drawing/2014/main" id="{804C2E6A-9C31-4D52-9A99-E5FACEFF3263}"/>
                  </a:ext>
                </a:extLst>
              </p:cNvPr>
              <p:cNvSpPr/>
              <p:nvPr/>
            </p:nvSpPr>
            <p:spPr>
              <a:xfrm>
                <a:off x="8806388" y="2859488"/>
                <a:ext cx="1141659" cy="215444"/>
              </a:xfrm>
              <a:prstGeom prst="rect">
                <a:avLst/>
              </a:prstGeom>
            </p:spPr>
            <p:txBody>
              <a:bodyPr wrap="none">
                <a:spAutoFit/>
              </a:bodyPr>
              <a:lstStyle/>
              <a:p>
                <a:pPr>
                  <a:defRPr/>
                </a:pPr>
                <a:r>
                  <a:rPr lang="en-US" sz="800" b="1" dirty="0">
                    <a:solidFill>
                      <a:srgbClr val="000000"/>
                    </a:solidFill>
                    <a:latin typeface="Arial"/>
                  </a:rPr>
                  <a:t>      Farmer Training</a:t>
                </a:r>
                <a:endParaRPr lang="en-US" sz="800" b="1" dirty="0">
                  <a:solidFill>
                    <a:srgbClr val="59452A"/>
                  </a:solidFill>
                  <a:latin typeface="Arial"/>
                </a:endParaRPr>
              </a:p>
            </p:txBody>
          </p:sp>
          <p:sp>
            <p:nvSpPr>
              <p:cNvPr id="13" name="Rectangle 12">
                <a:extLst>
                  <a:ext uri="{FF2B5EF4-FFF2-40B4-BE49-F238E27FC236}">
                    <a16:creationId xmlns:a16="http://schemas.microsoft.com/office/drawing/2014/main" id="{C3DB813D-01D7-4C22-9FCC-062C7A8EC28A}"/>
                  </a:ext>
                </a:extLst>
              </p:cNvPr>
              <p:cNvSpPr/>
              <p:nvPr/>
            </p:nvSpPr>
            <p:spPr>
              <a:xfrm>
                <a:off x="10468698" y="2865037"/>
                <a:ext cx="1096775" cy="215444"/>
              </a:xfrm>
              <a:prstGeom prst="rect">
                <a:avLst/>
              </a:prstGeom>
            </p:spPr>
            <p:txBody>
              <a:bodyPr wrap="none">
                <a:spAutoFit/>
              </a:bodyPr>
              <a:lstStyle/>
              <a:p>
                <a:pPr>
                  <a:defRPr/>
                </a:pPr>
                <a:r>
                  <a:rPr lang="en-US" sz="800" b="1" dirty="0">
                    <a:solidFill>
                      <a:srgbClr val="000000"/>
                    </a:solidFill>
                    <a:latin typeface="Arial"/>
                  </a:rPr>
                  <a:t>         </a:t>
                </a:r>
                <a:r>
                  <a:rPr lang="en-US" sz="800" b="1" dirty="0" err="1">
                    <a:solidFill>
                      <a:srgbClr val="000000"/>
                    </a:solidFill>
                    <a:latin typeface="Arial"/>
                  </a:rPr>
                  <a:t>Noilers</a:t>
                </a:r>
                <a:r>
                  <a:rPr lang="en-US" sz="800" b="1" dirty="0">
                    <a:solidFill>
                      <a:srgbClr val="000000"/>
                    </a:solidFill>
                    <a:latin typeface="Arial"/>
                  </a:rPr>
                  <a:t> in NG</a:t>
                </a:r>
                <a:endParaRPr lang="en-US" sz="800" b="1" dirty="0">
                  <a:solidFill>
                    <a:srgbClr val="59452A"/>
                  </a:solidFill>
                  <a:latin typeface="Arial"/>
                </a:endParaRPr>
              </a:p>
            </p:txBody>
          </p:sp>
          <p:sp>
            <p:nvSpPr>
              <p:cNvPr id="15" name="Freeform 9">
                <a:extLst>
                  <a:ext uri="{FF2B5EF4-FFF2-40B4-BE49-F238E27FC236}">
                    <a16:creationId xmlns:a16="http://schemas.microsoft.com/office/drawing/2014/main" id="{5E4783E8-8089-4054-8C12-7B231BC65C5F}"/>
                  </a:ext>
                </a:extLst>
              </p:cNvPr>
              <p:cNvSpPr>
                <a:spLocks/>
              </p:cNvSpPr>
              <p:nvPr/>
            </p:nvSpPr>
            <p:spPr bwMode="auto">
              <a:xfrm>
                <a:off x="4945845" y="1777681"/>
                <a:ext cx="146304" cy="995620"/>
              </a:xfrm>
              <a:custGeom>
                <a:avLst/>
                <a:gdLst>
                  <a:gd name="T0" fmla="*/ 0 w 66"/>
                  <a:gd name="T1" fmla="*/ 0 h 133"/>
                  <a:gd name="T2" fmla="*/ 66 w 66"/>
                  <a:gd name="T3" fmla="*/ 67 h 133"/>
                  <a:gd name="T4" fmla="*/ 0 w 66"/>
                  <a:gd name="T5" fmla="*/ 133 h 133"/>
                  <a:gd name="T6" fmla="*/ 0 w 66"/>
                  <a:gd name="T7" fmla="*/ 0 h 133"/>
                </a:gdLst>
                <a:ahLst/>
                <a:cxnLst>
                  <a:cxn ang="0">
                    <a:pos x="T0" y="T1"/>
                  </a:cxn>
                  <a:cxn ang="0">
                    <a:pos x="T2" y="T3"/>
                  </a:cxn>
                  <a:cxn ang="0">
                    <a:pos x="T4" y="T5"/>
                  </a:cxn>
                  <a:cxn ang="0">
                    <a:pos x="T6" y="T7"/>
                  </a:cxn>
                </a:cxnLst>
                <a:rect l="0" t="0" r="r" b="b"/>
                <a:pathLst>
                  <a:path w="66" h="133">
                    <a:moveTo>
                      <a:pt x="0" y="0"/>
                    </a:moveTo>
                    <a:lnTo>
                      <a:pt x="66" y="67"/>
                    </a:lnTo>
                    <a:lnTo>
                      <a:pt x="0" y="133"/>
                    </a:lnTo>
                    <a:lnTo>
                      <a:pt x="0" y="0"/>
                    </a:lnTo>
                    <a:close/>
                  </a:path>
                </a:pathLst>
              </a:custGeom>
              <a:solidFill>
                <a:srgbClr val="9B2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9452A"/>
                  </a:solidFill>
                  <a:effectLst/>
                  <a:uLnTx/>
                  <a:uFillTx/>
                  <a:latin typeface="Arial"/>
                </a:endParaRPr>
              </a:p>
            </p:txBody>
          </p:sp>
          <p:sp>
            <p:nvSpPr>
              <p:cNvPr id="16" name="Freeform 10">
                <a:extLst>
                  <a:ext uri="{FF2B5EF4-FFF2-40B4-BE49-F238E27FC236}">
                    <a16:creationId xmlns:a16="http://schemas.microsoft.com/office/drawing/2014/main" id="{998F25E8-2D06-4B2F-A2C7-FC9E80B375EF}"/>
                  </a:ext>
                </a:extLst>
              </p:cNvPr>
              <p:cNvSpPr>
                <a:spLocks/>
              </p:cNvSpPr>
              <p:nvPr/>
            </p:nvSpPr>
            <p:spPr bwMode="auto">
              <a:xfrm>
                <a:off x="6918971" y="1777681"/>
                <a:ext cx="146304" cy="995620"/>
              </a:xfrm>
              <a:custGeom>
                <a:avLst/>
                <a:gdLst>
                  <a:gd name="T0" fmla="*/ 0 w 66"/>
                  <a:gd name="T1" fmla="*/ 0 h 133"/>
                  <a:gd name="T2" fmla="*/ 66 w 66"/>
                  <a:gd name="T3" fmla="*/ 67 h 133"/>
                  <a:gd name="T4" fmla="*/ 0 w 66"/>
                  <a:gd name="T5" fmla="*/ 133 h 133"/>
                  <a:gd name="T6" fmla="*/ 0 w 66"/>
                  <a:gd name="T7" fmla="*/ 0 h 133"/>
                </a:gdLst>
                <a:ahLst/>
                <a:cxnLst>
                  <a:cxn ang="0">
                    <a:pos x="T0" y="T1"/>
                  </a:cxn>
                  <a:cxn ang="0">
                    <a:pos x="T2" y="T3"/>
                  </a:cxn>
                  <a:cxn ang="0">
                    <a:pos x="T4" y="T5"/>
                  </a:cxn>
                  <a:cxn ang="0">
                    <a:pos x="T6" y="T7"/>
                  </a:cxn>
                </a:cxnLst>
                <a:rect l="0" t="0" r="r" b="b"/>
                <a:pathLst>
                  <a:path w="66" h="133">
                    <a:moveTo>
                      <a:pt x="0" y="0"/>
                    </a:moveTo>
                    <a:lnTo>
                      <a:pt x="66" y="67"/>
                    </a:lnTo>
                    <a:lnTo>
                      <a:pt x="0" y="133"/>
                    </a:lnTo>
                    <a:lnTo>
                      <a:pt x="0" y="0"/>
                    </a:lnTo>
                    <a:close/>
                  </a:path>
                </a:pathLst>
              </a:custGeom>
              <a:solidFill>
                <a:srgbClr val="9B2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9452A"/>
                  </a:solidFill>
                  <a:effectLst/>
                  <a:uLnTx/>
                  <a:uFillTx/>
                  <a:latin typeface="Arial"/>
                </a:endParaRPr>
              </a:p>
            </p:txBody>
          </p:sp>
          <p:sp>
            <p:nvSpPr>
              <p:cNvPr id="17" name="Freeform 11">
                <a:extLst>
                  <a:ext uri="{FF2B5EF4-FFF2-40B4-BE49-F238E27FC236}">
                    <a16:creationId xmlns:a16="http://schemas.microsoft.com/office/drawing/2014/main" id="{847C49E1-E1A9-46FD-A8DD-04F45DE99AF9}"/>
                  </a:ext>
                </a:extLst>
              </p:cNvPr>
              <p:cNvSpPr>
                <a:spLocks/>
              </p:cNvSpPr>
              <p:nvPr/>
            </p:nvSpPr>
            <p:spPr bwMode="auto">
              <a:xfrm>
                <a:off x="8730856" y="1843619"/>
                <a:ext cx="146304" cy="995620"/>
              </a:xfrm>
              <a:custGeom>
                <a:avLst/>
                <a:gdLst>
                  <a:gd name="T0" fmla="*/ 0 w 60"/>
                  <a:gd name="T1" fmla="*/ 0 h 133"/>
                  <a:gd name="T2" fmla="*/ 60 w 60"/>
                  <a:gd name="T3" fmla="*/ 67 h 133"/>
                  <a:gd name="T4" fmla="*/ 0 w 60"/>
                  <a:gd name="T5" fmla="*/ 133 h 133"/>
                  <a:gd name="T6" fmla="*/ 0 w 60"/>
                  <a:gd name="T7" fmla="*/ 0 h 133"/>
                </a:gdLst>
                <a:ahLst/>
                <a:cxnLst>
                  <a:cxn ang="0">
                    <a:pos x="T0" y="T1"/>
                  </a:cxn>
                  <a:cxn ang="0">
                    <a:pos x="T2" y="T3"/>
                  </a:cxn>
                  <a:cxn ang="0">
                    <a:pos x="T4" y="T5"/>
                  </a:cxn>
                  <a:cxn ang="0">
                    <a:pos x="T6" y="T7"/>
                  </a:cxn>
                </a:cxnLst>
                <a:rect l="0" t="0" r="r" b="b"/>
                <a:pathLst>
                  <a:path w="60" h="133">
                    <a:moveTo>
                      <a:pt x="0" y="0"/>
                    </a:moveTo>
                    <a:lnTo>
                      <a:pt x="60" y="67"/>
                    </a:lnTo>
                    <a:lnTo>
                      <a:pt x="0" y="133"/>
                    </a:lnTo>
                    <a:lnTo>
                      <a:pt x="0" y="0"/>
                    </a:lnTo>
                    <a:close/>
                  </a:path>
                </a:pathLst>
              </a:custGeom>
              <a:solidFill>
                <a:srgbClr val="9B2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9452A"/>
                  </a:solidFill>
                  <a:effectLst/>
                  <a:uLnTx/>
                  <a:uFillTx/>
                  <a:latin typeface="Arial"/>
                </a:endParaRPr>
              </a:p>
            </p:txBody>
          </p:sp>
          <p:pic>
            <p:nvPicPr>
              <p:cNvPr id="19" name="Picture 18">
                <a:extLst>
                  <a:ext uri="{FF2B5EF4-FFF2-40B4-BE49-F238E27FC236}">
                    <a16:creationId xmlns:a16="http://schemas.microsoft.com/office/drawing/2014/main" id="{8ED42A5F-3FD1-44D3-B92D-F43E279741C1}"/>
                  </a:ext>
                </a:extLst>
              </p:cNvPr>
              <p:cNvPicPr preferRelativeResize="0">
                <a:picLocks/>
              </p:cNvPicPr>
              <p:nvPr/>
            </p:nvPicPr>
            <p:blipFill rotWithShape="1">
              <a:blip r:embed="rId3" cstate="email">
                <a:extLst>
                  <a:ext uri="{28A0092B-C50C-407E-A947-70E740481C1C}">
                    <a14:useLocalDpi xmlns:a14="http://schemas.microsoft.com/office/drawing/2010/main"/>
                  </a:ext>
                </a:extLst>
              </a:blip>
              <a:srcRect/>
              <a:stretch/>
            </p:blipFill>
            <p:spPr>
              <a:xfrm>
                <a:off x="3153283" y="1687259"/>
                <a:ext cx="1751126" cy="1176464"/>
              </a:xfrm>
              <a:prstGeom prst="rect">
                <a:avLst/>
              </a:prstGeom>
            </p:spPr>
          </p:pic>
          <p:pic>
            <p:nvPicPr>
              <p:cNvPr id="20" name="Picture 7">
                <a:extLst>
                  <a:ext uri="{FF2B5EF4-FFF2-40B4-BE49-F238E27FC236}">
                    <a16:creationId xmlns:a16="http://schemas.microsoft.com/office/drawing/2014/main" id="{04591058-BD97-4F47-B004-EA8300B8659D}"/>
                  </a:ext>
                </a:extLst>
              </p:cNvPr>
              <p:cNvPicPr preferRelativeResize="0">
                <a:picLocks noChangeArrowheads="1"/>
              </p:cNvPicPr>
              <p:nvPr/>
            </p:nvPicPr>
            <p:blipFill>
              <a:blip r:embed="rId4" cstate="email">
                <a:extLst>
                  <a:ext uri="{28A0092B-C50C-407E-A947-70E740481C1C}">
                    <a14:useLocalDpi xmlns:a14="http://schemas.microsoft.com/office/drawing/2010/main"/>
                  </a:ext>
                </a:extLst>
              </a:blip>
              <a:srcRect r="-2267"/>
              <a:stretch>
                <a:fillRect/>
              </a:stretch>
            </p:blipFill>
            <p:spPr bwMode="auto">
              <a:xfrm>
                <a:off x="5112916" y="1687259"/>
                <a:ext cx="1792194" cy="117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Content Placeholder 3">
                <a:extLst>
                  <a:ext uri="{FF2B5EF4-FFF2-40B4-BE49-F238E27FC236}">
                    <a16:creationId xmlns:a16="http://schemas.microsoft.com/office/drawing/2014/main" id="{D4B08FD3-9118-49C6-9CF5-D2267F818A97}"/>
                  </a:ext>
                </a:extLst>
              </p:cNvPr>
              <p:cNvPicPr preferRelativeResize="0">
                <a:picLocks/>
              </p:cNvPicPr>
              <p:nvPr/>
            </p:nvPicPr>
            <p:blipFill>
              <a:blip r:embed="rId5" cstate="email">
                <a:extLst>
                  <a:ext uri="{28A0092B-C50C-407E-A947-70E740481C1C}">
                    <a14:useLocalDpi xmlns:a14="http://schemas.microsoft.com/office/drawing/2010/main"/>
                  </a:ext>
                </a:extLst>
              </a:blip>
              <a:stretch>
                <a:fillRect/>
              </a:stretch>
            </p:blipFill>
            <p:spPr>
              <a:xfrm>
                <a:off x="8897028" y="1687259"/>
                <a:ext cx="1518224" cy="1176464"/>
              </a:xfrm>
              <a:prstGeom prst="rect">
                <a:avLst/>
              </a:prstGeom>
            </p:spPr>
          </p:pic>
          <p:pic>
            <p:nvPicPr>
              <p:cNvPr id="22" name="Content Placeholder 2">
                <a:extLst>
                  <a:ext uri="{FF2B5EF4-FFF2-40B4-BE49-F238E27FC236}">
                    <a16:creationId xmlns:a16="http://schemas.microsoft.com/office/drawing/2014/main" id="{26142D11-E3A8-495F-8A82-ACEED866CF49}"/>
                  </a:ext>
                </a:extLst>
              </p:cNvPr>
              <p:cNvPicPr preferRelativeResize="0">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a:xfrm>
                <a:off x="7083404" y="1687259"/>
                <a:ext cx="1591521" cy="1176464"/>
              </a:xfrm>
              <a:prstGeom prst="rect">
                <a:avLst/>
              </a:prstGeom>
              <a:noFill/>
            </p:spPr>
          </p:pic>
          <p:pic>
            <p:nvPicPr>
              <p:cNvPr id="23" name="Content Placeholder 4">
                <a:extLst>
                  <a:ext uri="{FF2B5EF4-FFF2-40B4-BE49-F238E27FC236}">
                    <a16:creationId xmlns:a16="http://schemas.microsoft.com/office/drawing/2014/main" id="{6D66B77E-6193-4203-9FF0-4A9CED42EE5C}"/>
                  </a:ext>
                </a:extLst>
              </p:cNvPr>
              <p:cNvPicPr preferRelativeResize="0">
                <a:picLocks noChangeArrowheads="1"/>
              </p:cNvPicPr>
              <p:nvPr/>
            </p:nvPicPr>
            <p:blipFill rotWithShape="1">
              <a:blip r:embed="rId7" cstate="email">
                <a:extLst>
                  <a:ext uri="{28A0092B-C50C-407E-A947-70E740481C1C}">
                    <a14:useLocalDpi xmlns:a14="http://schemas.microsoft.com/office/drawing/2010/main"/>
                  </a:ext>
                </a:extLst>
              </a:blip>
              <a:srcRect l="-5652"/>
              <a:stretch/>
            </p:blipFill>
            <p:spPr>
              <a:xfrm>
                <a:off x="10560601" y="1687259"/>
                <a:ext cx="1292880" cy="1176464"/>
              </a:xfrm>
              <a:prstGeom prst="rect">
                <a:avLst/>
              </a:prstGeom>
            </p:spPr>
          </p:pic>
          <p:sp>
            <p:nvSpPr>
              <p:cNvPr id="30" name="Freeform 11">
                <a:extLst>
                  <a:ext uri="{FF2B5EF4-FFF2-40B4-BE49-F238E27FC236}">
                    <a16:creationId xmlns:a16="http://schemas.microsoft.com/office/drawing/2014/main" id="{01A5570E-7BEF-46B1-9C8E-FF46178D4D79}"/>
                  </a:ext>
                </a:extLst>
              </p:cNvPr>
              <p:cNvSpPr>
                <a:spLocks/>
              </p:cNvSpPr>
              <p:nvPr/>
            </p:nvSpPr>
            <p:spPr bwMode="auto">
              <a:xfrm>
                <a:off x="10449081" y="1750987"/>
                <a:ext cx="146304" cy="995620"/>
              </a:xfrm>
              <a:custGeom>
                <a:avLst/>
                <a:gdLst>
                  <a:gd name="T0" fmla="*/ 0 w 60"/>
                  <a:gd name="T1" fmla="*/ 0 h 133"/>
                  <a:gd name="T2" fmla="*/ 60 w 60"/>
                  <a:gd name="T3" fmla="*/ 67 h 133"/>
                  <a:gd name="T4" fmla="*/ 0 w 60"/>
                  <a:gd name="T5" fmla="*/ 133 h 133"/>
                  <a:gd name="T6" fmla="*/ 0 w 60"/>
                  <a:gd name="T7" fmla="*/ 0 h 133"/>
                </a:gdLst>
                <a:ahLst/>
                <a:cxnLst>
                  <a:cxn ang="0">
                    <a:pos x="T0" y="T1"/>
                  </a:cxn>
                  <a:cxn ang="0">
                    <a:pos x="T2" y="T3"/>
                  </a:cxn>
                  <a:cxn ang="0">
                    <a:pos x="T4" y="T5"/>
                  </a:cxn>
                  <a:cxn ang="0">
                    <a:pos x="T6" y="T7"/>
                  </a:cxn>
                </a:cxnLst>
                <a:rect l="0" t="0" r="r" b="b"/>
                <a:pathLst>
                  <a:path w="60" h="133">
                    <a:moveTo>
                      <a:pt x="0" y="0"/>
                    </a:moveTo>
                    <a:lnTo>
                      <a:pt x="60" y="67"/>
                    </a:lnTo>
                    <a:lnTo>
                      <a:pt x="0" y="133"/>
                    </a:lnTo>
                    <a:lnTo>
                      <a:pt x="0" y="0"/>
                    </a:lnTo>
                    <a:close/>
                  </a:path>
                </a:pathLst>
              </a:custGeom>
              <a:solidFill>
                <a:srgbClr val="9B2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9452A"/>
                  </a:solidFill>
                  <a:effectLst/>
                  <a:uLnTx/>
                  <a:uFillTx/>
                  <a:latin typeface="Arial"/>
                </a:endParaRPr>
              </a:p>
            </p:txBody>
          </p:sp>
        </p:grpSp>
      </p:grpSp>
      <p:sp>
        <p:nvSpPr>
          <p:cNvPr id="35" name="Content Placeholder 2">
            <a:extLst>
              <a:ext uri="{FF2B5EF4-FFF2-40B4-BE49-F238E27FC236}">
                <a16:creationId xmlns:a16="http://schemas.microsoft.com/office/drawing/2014/main" id="{F17578B8-D672-4E40-9530-D71B8A8EFFF7}"/>
              </a:ext>
            </a:extLst>
          </p:cNvPr>
          <p:cNvSpPr txBox="1">
            <a:spLocks/>
          </p:cNvSpPr>
          <p:nvPr/>
        </p:nvSpPr>
        <p:spPr bwMode="auto">
          <a:xfrm>
            <a:off x="5037901" y="3429001"/>
            <a:ext cx="7040545" cy="1494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ourier New" pitchFamily="49" charset="0"/>
              <a:buChar char="o"/>
              <a:defRPr sz="24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Courier New" pitchFamily="49" charset="0"/>
              <a:buNone/>
            </a:pPr>
            <a:r>
              <a:rPr lang="en-US" sz="1600" dirty="0" err="1"/>
              <a:t>Ethiochicken</a:t>
            </a:r>
            <a:r>
              <a:rPr lang="en-US" sz="1600" dirty="0"/>
              <a:t> – independent evaluation:</a:t>
            </a:r>
          </a:p>
          <a:p>
            <a:r>
              <a:rPr lang="en-US" sz="1600" dirty="0"/>
              <a:t>&gt;85 % household producers are women </a:t>
            </a:r>
          </a:p>
          <a:p>
            <a:r>
              <a:rPr lang="en-US" sz="1600" dirty="0"/>
              <a:t>DPP &gt;2x productive vs indigenous chicken in eggs: 30-50% sold, rest consumed</a:t>
            </a:r>
          </a:p>
          <a:p>
            <a:r>
              <a:rPr lang="en-US" sz="1600" dirty="0"/>
              <a:t>Eggs = 20% higher price, 3.5x household income; </a:t>
            </a:r>
          </a:p>
          <a:p>
            <a:r>
              <a:rPr lang="en-US" sz="1600" dirty="0"/>
              <a:t>Chicken = 30% higher price, &gt;2x household income </a:t>
            </a:r>
          </a:p>
        </p:txBody>
      </p:sp>
    </p:spTree>
    <p:extLst>
      <p:ext uri="{BB962C8B-B14F-4D97-AF65-F5344CB8AC3E}">
        <p14:creationId xmlns:p14="http://schemas.microsoft.com/office/powerpoint/2010/main" val="9507464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662234" y="77742"/>
            <a:ext cx="10972800" cy="504056"/>
          </a:xfrm>
        </p:spPr>
        <p:txBody>
          <a:bodyPr>
            <a:normAutofit/>
          </a:bodyPr>
          <a:lstStyle/>
          <a:p>
            <a:r>
              <a:rPr lang="de-CH" sz="1800" b="1" dirty="0"/>
              <a:t>My example that hasn’t worked so well</a:t>
            </a:r>
            <a:r>
              <a:rPr lang="de-CH" sz="1800" b="1" u="sng" dirty="0"/>
              <a:t> yet: </a:t>
            </a:r>
            <a:r>
              <a:rPr lang="de-CH" sz="1800" b="1" dirty="0"/>
              <a:t>Adoption of solution at scale for control of porcine cysticercosis</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3556035" y="3636151"/>
            <a:ext cx="8258292" cy="2293265"/>
          </a:xfrm>
        </p:spPr>
        <p:txBody>
          <a:bodyPr/>
          <a:lstStyle/>
          <a:p>
            <a:pPr marL="0" indent="0">
              <a:buNone/>
            </a:pPr>
            <a:r>
              <a:rPr lang="de-CH" sz="1800" dirty="0"/>
              <a:t>   Why? </a:t>
            </a:r>
          </a:p>
          <a:p>
            <a:pPr lvl="1"/>
            <a:r>
              <a:rPr lang="de-CH" sz="1800" dirty="0"/>
              <a:t>Critical factor 1: Didn’t fully anticipate market realities: who pays? who gains?</a:t>
            </a:r>
          </a:p>
          <a:p>
            <a:pPr lvl="1"/>
            <a:r>
              <a:rPr lang="de-CH" sz="1800" dirty="0"/>
              <a:t>Critical factor 2: Perhaps didn’t start with the end in mind and line up critical stakeholders to avoid delays in adoption at scale?  </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
        <p:nvSpPr>
          <p:cNvPr id="6" name="Rectangle 1">
            <a:extLst>
              <a:ext uri="{FF2B5EF4-FFF2-40B4-BE49-F238E27FC236}">
                <a16:creationId xmlns:a16="http://schemas.microsoft.com/office/drawing/2014/main" id="{9E720A6E-3865-4279-B1D4-CD5887A7B7EC}"/>
              </a:ext>
            </a:extLst>
          </p:cNvPr>
          <p:cNvSpPr txBox="1">
            <a:spLocks noChangeArrowheads="1"/>
          </p:cNvSpPr>
          <p:nvPr/>
        </p:nvSpPr>
        <p:spPr>
          <a:xfrm>
            <a:off x="226108" y="717188"/>
            <a:ext cx="3467359" cy="351402"/>
          </a:xfrm>
          <a:prstGeom prst="rect">
            <a:avLst/>
          </a:prstGeom>
        </p:spPr>
        <p:txBody>
          <a:bodyPr vert="horz" lIns="91440" tIns="12801" rIns="91440" bIns="45720" rtlCol="0" anchor="b" anchorCtr="0">
            <a:normAutofit/>
          </a:bodyPr>
          <a:lstStyle>
            <a:lvl1pPr algn="l" defTabSz="914400" rtl="0" eaLnBrk="1" latinLnBrk="0" hangingPunct="1">
              <a:spcBef>
                <a:spcPct val="0"/>
              </a:spcBef>
              <a:buNone/>
              <a:defRPr sz="2400" kern="1200">
                <a:solidFill>
                  <a:srgbClr val="40404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kumimoji="0" lang="en-GB" sz="1600" b="0" i="0" u="none" strike="noStrike" kern="1200" cap="none" spc="0" normalizeH="0" baseline="0" noProof="0" dirty="0">
                <a:ln>
                  <a:noFill/>
                </a:ln>
                <a:solidFill>
                  <a:srgbClr val="404040"/>
                </a:solidFill>
                <a:effectLst/>
                <a:uLnTx/>
                <a:uFillTx/>
                <a:latin typeface="+mn-lt"/>
                <a:ea typeface="+mj-ea"/>
                <a:cs typeface="+mj-cs"/>
              </a:rPr>
              <a:t>Cysticercosis - a public health issue</a:t>
            </a:r>
          </a:p>
        </p:txBody>
      </p:sp>
      <p:sp>
        <p:nvSpPr>
          <p:cNvPr id="7" name="Rectangle 6">
            <a:extLst>
              <a:ext uri="{FF2B5EF4-FFF2-40B4-BE49-F238E27FC236}">
                <a16:creationId xmlns:a16="http://schemas.microsoft.com/office/drawing/2014/main" id="{277B6BFB-11FF-40F4-8F73-126F99469E1B}"/>
              </a:ext>
            </a:extLst>
          </p:cNvPr>
          <p:cNvSpPr/>
          <p:nvPr/>
        </p:nvSpPr>
        <p:spPr>
          <a:xfrm>
            <a:off x="227122" y="1111198"/>
            <a:ext cx="4631760" cy="1969770"/>
          </a:xfrm>
          <a:prstGeom prst="rect">
            <a:avLst/>
          </a:prstGeom>
        </p:spPr>
        <p:txBody>
          <a:bodyPr wrap="square">
            <a:spAutoFit/>
          </a:bodyPr>
          <a:lstStyle/>
          <a:p>
            <a:pPr lvl="0">
              <a:spcBef>
                <a:spcPts val="1200"/>
              </a:spcBef>
            </a:pPr>
            <a:r>
              <a:rPr lang="en-GB" sz="1600" dirty="0">
                <a:solidFill>
                  <a:srgbClr val="404040"/>
                </a:solidFill>
              </a:rPr>
              <a:t>In 1993 it was identified as one of six potentially eradicable diseases</a:t>
            </a:r>
          </a:p>
          <a:p>
            <a:pPr lvl="0">
              <a:spcBef>
                <a:spcPts val="1200"/>
              </a:spcBef>
            </a:pPr>
            <a:r>
              <a:rPr lang="en-GB" sz="1600" dirty="0">
                <a:solidFill>
                  <a:srgbClr val="404040"/>
                </a:solidFill>
                <a:ea typeface="+mj-ea"/>
                <a:cs typeface="+mj-cs"/>
              </a:rPr>
              <a:t>Joint FAO/ WHO Expert Meeting 2012: #1 of 24 food borne parasitic disease of global importance</a:t>
            </a:r>
          </a:p>
          <a:p>
            <a:pPr lvl="0">
              <a:spcBef>
                <a:spcPts val="1200"/>
              </a:spcBef>
            </a:pPr>
            <a:endParaRPr lang="en-GB" sz="1400" dirty="0">
              <a:solidFill>
                <a:srgbClr val="404040"/>
              </a:solidFill>
              <a:latin typeface="Arial"/>
              <a:ea typeface="+mj-ea"/>
              <a:cs typeface="+mj-cs"/>
            </a:endParaRPr>
          </a:p>
          <a:p>
            <a:pPr lvl="0">
              <a:spcBef>
                <a:spcPts val="1200"/>
              </a:spcBef>
            </a:pPr>
            <a:endParaRPr lang="en-GB" sz="1400" dirty="0">
              <a:solidFill>
                <a:srgbClr val="404040"/>
              </a:solidFill>
              <a:latin typeface="Arial"/>
            </a:endParaRPr>
          </a:p>
        </p:txBody>
      </p:sp>
      <p:pic>
        <p:nvPicPr>
          <p:cNvPr id="8" name="Picture 2">
            <a:extLst>
              <a:ext uri="{FF2B5EF4-FFF2-40B4-BE49-F238E27FC236}">
                <a16:creationId xmlns:a16="http://schemas.microsoft.com/office/drawing/2014/main" id="{1195190D-E161-49D0-809A-415FA525613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4181" y="2484716"/>
            <a:ext cx="3549787" cy="2858249"/>
          </a:xfrm>
          <a:prstGeom prst="rect">
            <a:avLst/>
          </a:prstGeom>
          <a:noFill/>
          <a:ln w="9525">
            <a:noFill/>
            <a:round/>
            <a:headEnd/>
            <a:tailEnd/>
          </a:ln>
        </p:spPr>
      </p:pic>
      <p:sp>
        <p:nvSpPr>
          <p:cNvPr id="9" name="TextBox 8">
            <a:extLst>
              <a:ext uri="{FF2B5EF4-FFF2-40B4-BE49-F238E27FC236}">
                <a16:creationId xmlns:a16="http://schemas.microsoft.com/office/drawing/2014/main" id="{F7CA532A-5A28-412A-A85B-2F5D9F00B727}"/>
              </a:ext>
            </a:extLst>
          </p:cNvPr>
          <p:cNvSpPr txBox="1"/>
          <p:nvPr/>
        </p:nvSpPr>
        <p:spPr>
          <a:xfrm>
            <a:off x="4814047" y="711088"/>
            <a:ext cx="4155870" cy="2369880"/>
          </a:xfrm>
          <a:prstGeom prst="rect">
            <a:avLst/>
          </a:prstGeom>
          <a:noFill/>
        </p:spPr>
        <p:txBody>
          <a:bodyPr wrap="square" rtlCol="0">
            <a:spAutoFit/>
          </a:bodyPr>
          <a:lstStyle/>
          <a:p>
            <a:r>
              <a:rPr lang="en-US" sz="1600" dirty="0"/>
              <a:t>University of Melbourne (Prof </a:t>
            </a:r>
            <a:r>
              <a:rPr lang="en-US" sz="1600" dirty="0" err="1"/>
              <a:t>Lightowlers</a:t>
            </a:r>
            <a:r>
              <a:rPr lang="en-US" sz="1600" dirty="0"/>
              <a:t>)</a:t>
            </a:r>
          </a:p>
          <a:p>
            <a:r>
              <a:rPr lang="en-US" sz="1600" dirty="0"/>
              <a:t>Exceptionally effective vaccine</a:t>
            </a:r>
          </a:p>
          <a:p>
            <a:pPr marL="285750" indent="-285750">
              <a:buFont typeface="Arial" panose="020B0604020202020204" pitchFamily="34" charset="0"/>
              <a:buChar char="•"/>
            </a:pPr>
            <a:r>
              <a:rPr lang="en-US" sz="1600" dirty="0"/>
              <a:t>99.5% and 100% (Mexico)</a:t>
            </a:r>
          </a:p>
          <a:p>
            <a:pPr marL="285750" indent="-285750">
              <a:buFont typeface="Arial" panose="020B0604020202020204" pitchFamily="34" charset="0"/>
              <a:buChar char="•"/>
            </a:pPr>
            <a:r>
              <a:rPr lang="en-US" sz="1600" dirty="0"/>
              <a:t>100% (Cameroon)</a:t>
            </a:r>
          </a:p>
          <a:p>
            <a:pPr marL="285750" indent="-285750">
              <a:buFont typeface="Arial" panose="020B0604020202020204" pitchFamily="34" charset="0"/>
              <a:buChar char="•"/>
            </a:pPr>
            <a:r>
              <a:rPr lang="en-US" sz="1600" dirty="0"/>
              <a:t>99.5% (Peru) </a:t>
            </a:r>
          </a:p>
          <a:p>
            <a:pPr marL="285750" indent="-285750">
              <a:buFont typeface="Arial" panose="020B0604020202020204" pitchFamily="34" charset="0"/>
              <a:buChar char="•"/>
            </a:pPr>
            <a:r>
              <a:rPr lang="en-US" sz="1600" dirty="0"/>
              <a:t>99.3% (Honduras) </a:t>
            </a:r>
          </a:p>
          <a:p>
            <a:pPr marL="285750" indent="-285750">
              <a:buFont typeface="Arial" panose="020B0604020202020204" pitchFamily="34" charset="0"/>
              <a:buChar char="•"/>
            </a:pPr>
            <a:r>
              <a:rPr lang="en-US" sz="1600" dirty="0"/>
              <a:t>94 to 100% (China and Peru)</a:t>
            </a:r>
          </a:p>
          <a:p>
            <a:endParaRPr lang="en-US" dirty="0"/>
          </a:p>
          <a:p>
            <a:endParaRPr lang="en-US" dirty="0"/>
          </a:p>
        </p:txBody>
      </p:sp>
      <p:pic>
        <p:nvPicPr>
          <p:cNvPr id="10" name="Content Placeholder 3">
            <a:extLst>
              <a:ext uri="{FF2B5EF4-FFF2-40B4-BE49-F238E27FC236}">
                <a16:creationId xmlns:a16="http://schemas.microsoft.com/office/drawing/2014/main" id="{038F5E56-5CD1-47D8-8A86-109A2FF149D2}"/>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8781658" y="821011"/>
            <a:ext cx="1201396" cy="2442677"/>
          </a:xfrm>
          <a:prstGeom prst="rect">
            <a:avLst/>
          </a:prstGeom>
        </p:spPr>
      </p:pic>
      <p:grpSp>
        <p:nvGrpSpPr>
          <p:cNvPr id="11" name="Group 2">
            <a:extLst>
              <a:ext uri="{FF2B5EF4-FFF2-40B4-BE49-F238E27FC236}">
                <a16:creationId xmlns:a16="http://schemas.microsoft.com/office/drawing/2014/main" id="{FADDA526-9A16-491F-A64D-BC8832F283B4}"/>
              </a:ext>
            </a:extLst>
          </p:cNvPr>
          <p:cNvGrpSpPr>
            <a:grpSpLocks/>
          </p:cNvGrpSpPr>
          <p:nvPr/>
        </p:nvGrpSpPr>
        <p:grpSpPr bwMode="auto">
          <a:xfrm>
            <a:off x="10069996" y="934453"/>
            <a:ext cx="1906851" cy="2323260"/>
            <a:chOff x="3946524" y="1276350"/>
            <a:chExt cx="4824413" cy="4286449"/>
          </a:xfrm>
        </p:grpSpPr>
        <p:pic>
          <p:nvPicPr>
            <p:cNvPr id="12" name="Picture 5">
              <a:extLst>
                <a:ext uri="{FF2B5EF4-FFF2-40B4-BE49-F238E27FC236}">
                  <a16:creationId xmlns:a16="http://schemas.microsoft.com/office/drawing/2014/main" id="{DD21FD3C-38AA-45CD-86B7-96C35272EEC0}"/>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46524" y="2852936"/>
              <a:ext cx="4824413" cy="270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Image result for animal pharma">
              <a:extLst>
                <a:ext uri="{FF2B5EF4-FFF2-40B4-BE49-F238E27FC236}">
                  <a16:creationId xmlns:a16="http://schemas.microsoft.com/office/drawing/2014/main" id="{340C5978-6FE0-4EAF-9C31-D83B3F560DA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946524" y="1276350"/>
              <a:ext cx="3998923" cy="144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11452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My advice for public research and private sector based innovations </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442269" y="1600201"/>
            <a:ext cx="10972800" cy="4525963"/>
          </a:xfrm>
        </p:spPr>
        <p:txBody>
          <a:bodyPr/>
          <a:lstStyle/>
          <a:p>
            <a:r>
              <a:rPr lang="de-CH" dirty="0"/>
              <a:t>For investors</a:t>
            </a:r>
          </a:p>
          <a:p>
            <a:pPr lvl="1"/>
            <a:r>
              <a:rPr lang="de-CH" dirty="0"/>
              <a:t>Be clear about Development efforts vs Humanitarian efforts (Solve vs Help) </a:t>
            </a:r>
          </a:p>
          <a:p>
            <a:pPr lvl="1"/>
            <a:r>
              <a:rPr lang="de-CH" dirty="0"/>
              <a:t>Ensure the partner who is critical to sustain the desired outcome is in the driver’s seat</a:t>
            </a:r>
          </a:p>
          <a:p>
            <a:pPr marL="457200" lvl="1" indent="0">
              <a:buNone/>
            </a:pPr>
            <a:endParaRPr lang="de-CH" dirty="0"/>
          </a:p>
          <a:p>
            <a:r>
              <a:rPr lang="de-CH" dirty="0"/>
              <a:t>For implementors</a:t>
            </a:r>
          </a:p>
          <a:p>
            <a:pPr lvl="1"/>
            <a:r>
              <a:rPr lang="de-CH" dirty="0"/>
              <a:t>Start with the end in mind</a:t>
            </a:r>
          </a:p>
          <a:p>
            <a:pPr lvl="1"/>
            <a:r>
              <a:rPr lang="de-CH" dirty="0"/>
              <a:t>Don’t try to do everything. Stick to your expertise, bring the best of you and connect with others  who are best at what is needed.   </a:t>
            </a:r>
          </a:p>
          <a:p>
            <a:pPr marL="457200" lvl="1" indent="0">
              <a:buNone/>
            </a:pPr>
            <a:endParaRPr lang="de-CH" dirty="0"/>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27238381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615000" y="2192866"/>
            <a:ext cx="6556267" cy="956735"/>
          </a:xfrm>
        </p:spPr>
        <p:txBody>
          <a:bodyPr/>
          <a:lstStyle/>
          <a:p>
            <a:r>
              <a:rPr lang="en-US" sz="2800" b="1" dirty="0" err="1"/>
              <a:t>Fabiana</a:t>
            </a:r>
            <a:r>
              <a:rPr lang="en-US" sz="2800" b="1" dirty="0"/>
              <a:t> Villa Alves</a:t>
            </a:r>
          </a:p>
          <a:p>
            <a:r>
              <a:rPr lang="en-US" sz="2800" dirty="0"/>
              <a:t>Senior Researcher – </a:t>
            </a:r>
            <a:r>
              <a:rPr lang="en-US" sz="2800" dirty="0" err="1"/>
              <a:t>Embrapa</a:t>
            </a:r>
            <a:r>
              <a:rPr lang="en-US" sz="2800" dirty="0"/>
              <a:t>/ Brazil </a:t>
            </a: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5436" y="5644834"/>
            <a:ext cx="5024175" cy="509890"/>
          </a:xfrm>
          <a:prstGeom prst="rect">
            <a:avLst/>
          </a:prstGeom>
        </p:spPr>
      </p:pic>
      <p:sp>
        <p:nvSpPr>
          <p:cNvPr id="7" name="Textfeld 6"/>
          <p:cNvSpPr txBox="1"/>
          <p:nvPr/>
        </p:nvSpPr>
        <p:spPr>
          <a:xfrm>
            <a:off x="692727" y="5167745"/>
            <a:ext cx="5195455" cy="1015663"/>
          </a:xfrm>
          <a:prstGeom prst="rect">
            <a:avLst/>
          </a:prstGeom>
          <a:noFill/>
        </p:spPr>
        <p:txBody>
          <a:bodyPr wrap="square" rtlCol="0">
            <a:spAutoFit/>
          </a:bodyPr>
          <a:lstStyle/>
          <a:p>
            <a:r>
              <a:rPr lang="de-CH" sz="2000" dirty="0">
                <a:solidFill>
                  <a:schemeClr val="accent3">
                    <a:lumMod val="50000"/>
                  </a:schemeClr>
                </a:solidFill>
              </a:rPr>
              <a:t>Meetings </a:t>
            </a:r>
            <a:r>
              <a:rPr lang="de-CH" sz="2000" dirty="0" err="1">
                <a:solidFill>
                  <a:schemeClr val="accent3">
                    <a:lumMod val="50000"/>
                  </a:schemeClr>
                </a:solidFill>
              </a:rPr>
              <a:t>to</a:t>
            </a:r>
            <a:r>
              <a:rPr lang="de-CH" sz="2000" dirty="0">
                <a:solidFill>
                  <a:schemeClr val="accent3">
                    <a:lumMod val="50000"/>
                  </a:schemeClr>
                </a:solidFill>
              </a:rPr>
              <a:t> </a:t>
            </a:r>
            <a:r>
              <a:rPr lang="de-CH" sz="2000" dirty="0" err="1">
                <a:solidFill>
                  <a:schemeClr val="accent3">
                    <a:lumMod val="50000"/>
                  </a:schemeClr>
                </a:solidFill>
              </a:rPr>
              <a:t>prepare</a:t>
            </a:r>
            <a:r>
              <a:rPr lang="de-CH" sz="2000" dirty="0">
                <a:solidFill>
                  <a:schemeClr val="accent3">
                    <a:lumMod val="50000"/>
                  </a:schemeClr>
                </a:solidFill>
              </a:rPr>
              <a:t> </a:t>
            </a:r>
            <a:r>
              <a:rPr lang="de-CH" sz="2000" dirty="0" err="1">
                <a:solidFill>
                  <a:schemeClr val="accent3">
                    <a:lumMod val="50000"/>
                  </a:schemeClr>
                </a:solidFill>
              </a:rPr>
              <a:t>the</a:t>
            </a:r>
            <a:r>
              <a:rPr lang="de-CH" sz="2000" dirty="0">
                <a:solidFill>
                  <a:schemeClr val="accent3">
                    <a:lumMod val="50000"/>
                  </a:schemeClr>
                </a:solidFill>
              </a:rPr>
              <a:t> 7th MSP in Addis </a:t>
            </a:r>
            <a:r>
              <a:rPr lang="de-CH" sz="2000" dirty="0" err="1">
                <a:solidFill>
                  <a:schemeClr val="accent3">
                    <a:lumMod val="50000"/>
                  </a:schemeClr>
                </a:solidFill>
              </a:rPr>
              <a:t>Ababa</a:t>
            </a:r>
            <a:r>
              <a:rPr lang="de-CH" sz="2000" dirty="0">
                <a:solidFill>
                  <a:schemeClr val="accent3">
                    <a:lumMod val="50000"/>
                  </a:schemeClr>
                </a:solidFill>
              </a:rPr>
              <a:t>, </a:t>
            </a:r>
            <a:r>
              <a:rPr lang="de-CH" sz="2000" dirty="0" err="1">
                <a:solidFill>
                  <a:schemeClr val="accent3">
                    <a:lumMod val="50000"/>
                  </a:schemeClr>
                </a:solidFill>
              </a:rPr>
              <a:t>Ethiopia</a:t>
            </a:r>
            <a:r>
              <a:rPr lang="de-CH" sz="2000" dirty="0">
                <a:solidFill>
                  <a:schemeClr val="accent3">
                    <a:lumMod val="50000"/>
                  </a:schemeClr>
                </a:solidFill>
              </a:rPr>
              <a:t>, 8 </a:t>
            </a:r>
            <a:r>
              <a:rPr lang="de-CH" sz="2000" dirty="0" err="1">
                <a:solidFill>
                  <a:schemeClr val="accent3">
                    <a:lumMod val="50000"/>
                  </a:schemeClr>
                </a:solidFill>
              </a:rPr>
              <a:t>to</a:t>
            </a:r>
            <a:r>
              <a:rPr lang="de-CH" sz="2000" dirty="0">
                <a:solidFill>
                  <a:schemeClr val="accent3">
                    <a:lumMod val="50000"/>
                  </a:schemeClr>
                </a:solidFill>
              </a:rPr>
              <a:t> 12 May 2016, </a:t>
            </a:r>
          </a:p>
          <a:p>
            <a:endParaRPr lang="de-CH" sz="2000" dirty="0">
              <a:solidFill>
                <a:schemeClr val="accent3">
                  <a:lumMod val="50000"/>
                </a:schemeClr>
              </a:solidFill>
            </a:endParaRPr>
          </a:p>
        </p:txBody>
      </p:sp>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615000" y="4705022"/>
            <a:ext cx="5116511" cy="1326361"/>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000" b="1" dirty="0"/>
              <a:t>Improving collaboration between research and private sector to accelerate livestock innovation for sustainability into use </a:t>
            </a:r>
          </a:p>
          <a:p>
            <a:pPr algn="l"/>
            <a:r>
              <a:rPr lang="en-GB" sz="2000" b="1" dirty="0"/>
              <a:t>Tuesday, 10 September 2019</a:t>
            </a:r>
            <a:endParaRPr lang="de-CH" sz="2000" b="1" dirty="0"/>
          </a:p>
        </p:txBody>
      </p:sp>
      <p:sp>
        <p:nvSpPr>
          <p:cNvPr id="3" name="Rechteck 2">
            <a:extLst>
              <a:ext uri="{FF2B5EF4-FFF2-40B4-BE49-F238E27FC236}">
                <a16:creationId xmlns:a16="http://schemas.microsoft.com/office/drawing/2014/main" id="{AC7631B8-ABFF-4D8F-BB3A-2537E2C757D8}"/>
              </a:ext>
            </a:extLst>
          </p:cNvPr>
          <p:cNvSpPr/>
          <p:nvPr/>
        </p:nvSpPr>
        <p:spPr>
          <a:xfrm>
            <a:off x="615000" y="3581830"/>
            <a:ext cx="7629056" cy="954107"/>
          </a:xfrm>
          <a:prstGeom prst="rect">
            <a:avLst/>
          </a:prstGeom>
        </p:spPr>
        <p:txBody>
          <a:bodyPr wrap="square">
            <a:spAutoFit/>
          </a:bodyPr>
          <a:lstStyle/>
          <a:p>
            <a:r>
              <a:rPr lang="de-DE" sz="2800" dirty="0">
                <a:solidFill>
                  <a:schemeClr val="accent3">
                    <a:lumMod val="75000"/>
                  </a:schemeClr>
                </a:solidFill>
              </a:rPr>
              <a:t>Lightning Talk: Embrapa and its partners for a sustainable long-term partnership </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spTree>
    <p:extLst>
      <p:ext uri="{BB962C8B-B14F-4D97-AF65-F5344CB8AC3E}">
        <p14:creationId xmlns:p14="http://schemas.microsoft.com/office/powerpoint/2010/main" val="2497429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058758-0B5B-6D41-8FB1-D4CC250D76E0}"/>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6239998" y="4987109"/>
            <a:ext cx="5640892" cy="675379"/>
          </a:xfrm>
          <a:prstGeom prst="rect">
            <a:avLst/>
          </a:prstGeom>
          <a:noFill/>
          <a:ln>
            <a:noFill/>
          </a:ln>
        </p:spPr>
      </p:pic>
      <p:pic>
        <p:nvPicPr>
          <p:cNvPr id="7" name="Picture 6">
            <a:extLst>
              <a:ext uri="{FF2B5EF4-FFF2-40B4-BE49-F238E27FC236}">
                <a16:creationId xmlns:a16="http://schemas.microsoft.com/office/drawing/2014/main" id="{AB9D5BCC-5790-404C-9217-9B6B568A6AF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6692" y="1412277"/>
            <a:ext cx="882970" cy="886474"/>
          </a:xfrm>
          <a:prstGeom prst="rect">
            <a:avLst/>
          </a:prstGeom>
        </p:spPr>
      </p:pic>
      <p:pic>
        <p:nvPicPr>
          <p:cNvPr id="11" name="Picture 10">
            <a:extLst>
              <a:ext uri="{FF2B5EF4-FFF2-40B4-BE49-F238E27FC236}">
                <a16:creationId xmlns:a16="http://schemas.microsoft.com/office/drawing/2014/main" id="{6DCF8C5A-10BE-4D28-8B3D-D58D5988FED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09471" y="1456389"/>
            <a:ext cx="1745585" cy="819896"/>
          </a:xfrm>
          <a:prstGeom prst="rect">
            <a:avLst/>
          </a:prstGeom>
        </p:spPr>
      </p:pic>
      <p:sp>
        <p:nvSpPr>
          <p:cNvPr id="6" name="TextBox 5">
            <a:extLst>
              <a:ext uri="{FF2B5EF4-FFF2-40B4-BE49-F238E27FC236}">
                <a16:creationId xmlns:a16="http://schemas.microsoft.com/office/drawing/2014/main" id="{35B4BFE9-FFAC-D449-ACB0-95C6CD1D7FB1}"/>
              </a:ext>
            </a:extLst>
          </p:cNvPr>
          <p:cNvSpPr txBox="1"/>
          <p:nvPr/>
        </p:nvSpPr>
        <p:spPr>
          <a:xfrm>
            <a:off x="1788455" y="1659054"/>
            <a:ext cx="3530594" cy="677108"/>
          </a:xfrm>
          <a:prstGeom prst="rect">
            <a:avLst/>
          </a:prstGeom>
          <a:noFill/>
        </p:spPr>
        <p:txBody>
          <a:bodyPr wrap="square" rtlCol="0">
            <a:spAutoFit/>
          </a:bodyPr>
          <a:lstStyle/>
          <a:p>
            <a:r>
              <a:rPr lang="de-CH" sz="2400" b="1" dirty="0"/>
              <a:t>Shirley </a:t>
            </a:r>
            <a:r>
              <a:rPr lang="de-CH" sz="2400" b="1" dirty="0" err="1"/>
              <a:t>Tarawali</a:t>
            </a:r>
            <a:endParaRPr lang="de-CH" sz="2400" b="1" dirty="0"/>
          </a:p>
          <a:p>
            <a:r>
              <a:rPr lang="de-CH" sz="1400" dirty="0" err="1"/>
              <a:t>Assistant</a:t>
            </a:r>
            <a:r>
              <a:rPr lang="de-CH" sz="1400" dirty="0"/>
              <a:t> </a:t>
            </a:r>
            <a:r>
              <a:rPr lang="de-CH" sz="1400" dirty="0" err="1"/>
              <a:t>Director</a:t>
            </a:r>
            <a:r>
              <a:rPr lang="de-CH" sz="1400" dirty="0"/>
              <a:t> General</a:t>
            </a:r>
          </a:p>
        </p:txBody>
      </p:sp>
      <p:sp>
        <p:nvSpPr>
          <p:cNvPr id="9" name="TextBox 8">
            <a:extLst>
              <a:ext uri="{FF2B5EF4-FFF2-40B4-BE49-F238E27FC236}">
                <a16:creationId xmlns:a16="http://schemas.microsoft.com/office/drawing/2014/main" id="{75FB2EAF-2FED-5D4A-97F3-42AACC12EBFD}"/>
              </a:ext>
            </a:extLst>
          </p:cNvPr>
          <p:cNvSpPr txBox="1"/>
          <p:nvPr/>
        </p:nvSpPr>
        <p:spPr>
          <a:xfrm>
            <a:off x="8301158" y="1659054"/>
            <a:ext cx="2020746" cy="677108"/>
          </a:xfrm>
          <a:prstGeom prst="rect">
            <a:avLst/>
          </a:prstGeom>
          <a:noFill/>
        </p:spPr>
        <p:txBody>
          <a:bodyPr wrap="none" rtlCol="0">
            <a:spAutoFit/>
          </a:bodyPr>
          <a:lstStyle/>
          <a:p>
            <a:r>
              <a:rPr lang="de-CH" sz="2400" b="1" dirty="0"/>
              <a:t>Tom Randolph</a:t>
            </a:r>
          </a:p>
          <a:p>
            <a:r>
              <a:rPr lang="de-CH" sz="1400" dirty="0" err="1"/>
              <a:t>Director</a:t>
            </a:r>
            <a:endParaRPr lang="de-CH" sz="1400" dirty="0"/>
          </a:p>
        </p:txBody>
      </p:sp>
      <p:sp>
        <p:nvSpPr>
          <p:cNvPr id="15" name="TextBox 14">
            <a:extLst>
              <a:ext uri="{FF2B5EF4-FFF2-40B4-BE49-F238E27FC236}">
                <a16:creationId xmlns:a16="http://schemas.microsoft.com/office/drawing/2014/main" id="{BCA2D585-B0F0-DD4C-9128-67DF272AD4FB}"/>
              </a:ext>
            </a:extLst>
          </p:cNvPr>
          <p:cNvSpPr txBox="1"/>
          <p:nvPr/>
        </p:nvSpPr>
        <p:spPr>
          <a:xfrm>
            <a:off x="678142" y="2539090"/>
            <a:ext cx="4906230" cy="2893100"/>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dirty="0"/>
              <a:t>Research for development: working for better lives through livestock in developing countries and contributing sustainable transformation of smallholder livestock system and the SDGs</a:t>
            </a:r>
          </a:p>
          <a:p>
            <a:pPr marL="285750" indent="-285750">
              <a:spcBef>
                <a:spcPts val="600"/>
              </a:spcBef>
              <a:spcAft>
                <a:spcPts val="600"/>
              </a:spcAft>
              <a:buFont typeface="Arial" panose="020B0604020202020204" pitchFamily="34" charset="0"/>
              <a:buChar char="•"/>
            </a:pPr>
            <a:r>
              <a:rPr lang="en-US" dirty="0"/>
              <a:t>Research on livestock health, genetics, feeds and forages; socio-economics, sustainable livestock systems, public health and nutrition</a:t>
            </a:r>
          </a:p>
          <a:p>
            <a:pPr marL="285750" indent="-285750">
              <a:spcBef>
                <a:spcPts val="600"/>
              </a:spcBef>
              <a:spcAft>
                <a:spcPts val="600"/>
              </a:spcAft>
              <a:buFont typeface="Arial" panose="020B0604020202020204" pitchFamily="34" charset="0"/>
              <a:buChar char="•"/>
            </a:pPr>
            <a:r>
              <a:rPr lang="en-US" dirty="0"/>
              <a:t>Co-hosted in Nairobi, Kenya and Addis Ababa, Ethiopia</a:t>
            </a:r>
          </a:p>
        </p:txBody>
      </p:sp>
      <p:cxnSp>
        <p:nvCxnSpPr>
          <p:cNvPr id="17" name="Straight Connector 16">
            <a:extLst>
              <a:ext uri="{FF2B5EF4-FFF2-40B4-BE49-F238E27FC236}">
                <a16:creationId xmlns:a16="http://schemas.microsoft.com/office/drawing/2014/main" id="{575D512C-AAF3-0944-B799-DB73A7108208}"/>
              </a:ext>
            </a:extLst>
          </p:cNvPr>
          <p:cNvCxnSpPr/>
          <p:nvPr/>
        </p:nvCxnSpPr>
        <p:spPr>
          <a:xfrm>
            <a:off x="5835880" y="1358416"/>
            <a:ext cx="0" cy="4487211"/>
          </a:xfrm>
          <a:prstGeom prst="line">
            <a:avLst/>
          </a:prstGeom>
          <a:ln>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AFA70531-BFBF-1841-9297-E50EBCF99F52}"/>
              </a:ext>
            </a:extLst>
          </p:cNvPr>
          <p:cNvSpPr txBox="1"/>
          <p:nvPr/>
        </p:nvSpPr>
        <p:spPr>
          <a:xfrm>
            <a:off x="6295173" y="2539090"/>
            <a:ext cx="5315581" cy="2185214"/>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dirty="0"/>
              <a:t>Consolidates CGIAR livestock-related capacity at ILRI, ICARDA, CIAT together with Swedish Agricultural University and GIZ</a:t>
            </a:r>
          </a:p>
          <a:p>
            <a:pPr marL="285750" indent="-285750">
              <a:spcBef>
                <a:spcPts val="600"/>
              </a:spcBef>
              <a:spcAft>
                <a:spcPts val="600"/>
              </a:spcAft>
              <a:buFont typeface="Arial" panose="020B0604020202020204" pitchFamily="34" charset="0"/>
              <a:buChar char="•"/>
            </a:pPr>
            <a:r>
              <a:rPr lang="en-US" dirty="0"/>
              <a:t>Targets smallholder households and informal markets to increase access to animal source foods and create added-value and employment for rural and urban poor through livestock. </a:t>
            </a:r>
          </a:p>
        </p:txBody>
      </p:sp>
      <p:sp>
        <p:nvSpPr>
          <p:cNvPr id="20" name="Title 19">
            <a:extLst>
              <a:ext uri="{FF2B5EF4-FFF2-40B4-BE49-F238E27FC236}">
                <a16:creationId xmlns:a16="http://schemas.microsoft.com/office/drawing/2014/main" id="{9E273391-0360-6F4F-8E7A-D683E7DC42B5}"/>
              </a:ext>
            </a:extLst>
          </p:cNvPr>
          <p:cNvSpPr>
            <a:spLocks noGrp="1"/>
          </p:cNvSpPr>
          <p:nvPr>
            <p:ph type="title"/>
          </p:nvPr>
        </p:nvSpPr>
        <p:spPr/>
        <p:txBody>
          <a:bodyPr>
            <a:normAutofit fontScale="90000"/>
          </a:bodyPr>
          <a:lstStyle/>
          <a:p>
            <a:r>
              <a:rPr lang="en-US" dirty="0"/>
              <a:t>Introducing</a:t>
            </a:r>
            <a:r>
              <a:rPr lang="fr-FR" dirty="0"/>
              <a:t> Us</a:t>
            </a:r>
          </a:p>
        </p:txBody>
      </p:sp>
      <p:sp>
        <p:nvSpPr>
          <p:cNvPr id="23" name="TextBox 22">
            <a:extLst>
              <a:ext uri="{FF2B5EF4-FFF2-40B4-BE49-F238E27FC236}">
                <a16:creationId xmlns:a16="http://schemas.microsoft.com/office/drawing/2014/main" id="{DC80CD8F-106B-044C-8738-5171E4EE0403}"/>
              </a:ext>
            </a:extLst>
          </p:cNvPr>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16742489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Introducing me!</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p:txBody>
          <a:bodyPr/>
          <a:lstStyle/>
          <a:p>
            <a:r>
              <a:rPr lang="de-CH" dirty="0"/>
              <a:t>Who I am</a:t>
            </a:r>
          </a:p>
          <a:p>
            <a:pPr lvl="1"/>
            <a:r>
              <a:rPr lang="de-CH" b="1" dirty="0"/>
              <a:t>FABIANA VILLA ALVES</a:t>
            </a:r>
          </a:p>
          <a:p>
            <a:r>
              <a:rPr lang="de-CH" dirty="0"/>
              <a:t>My organization</a:t>
            </a:r>
          </a:p>
          <a:p>
            <a:pPr lvl="1"/>
            <a:r>
              <a:rPr lang="de-CH" b="1" dirty="0"/>
              <a:t>Brazilian Agricultural Research Corporation (Embrapa) / </a:t>
            </a:r>
            <a:r>
              <a:rPr lang="en-US" b="1" dirty="0"/>
              <a:t>Brazilian Ministry of Agriculture, Livestock, and Food Supply</a:t>
            </a:r>
            <a:endParaRPr lang="de-CH" b="1" dirty="0"/>
          </a:p>
          <a:p>
            <a:r>
              <a:rPr lang="de-CH" dirty="0"/>
              <a:t>What my organization does related to public-private partnerships to deliver research innovation for sustainable livestock systems</a:t>
            </a:r>
          </a:p>
          <a:p>
            <a:pPr lvl="1"/>
            <a:r>
              <a:rPr lang="en-US" dirty="0"/>
              <a:t>We are a technological innovation enterprise focused on generating knowledge and technology for Brazilian agriculture, through </a:t>
            </a:r>
            <a:r>
              <a:rPr lang="en-US" b="1" dirty="0"/>
              <a:t>Technology Transfer </a:t>
            </a:r>
            <a:r>
              <a:rPr lang="en-US" dirty="0"/>
              <a:t>(TT), </a:t>
            </a:r>
            <a:r>
              <a:rPr lang="en-US" b="1" dirty="0"/>
              <a:t>Knowledge Exchange</a:t>
            </a:r>
            <a:r>
              <a:rPr lang="en-US" dirty="0"/>
              <a:t> and </a:t>
            </a:r>
            <a:r>
              <a:rPr lang="en-US" b="1" dirty="0"/>
              <a:t>Collective Knowledge-Building</a:t>
            </a:r>
            <a:endParaRPr lang="de-CH" b="1" dirty="0"/>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16253240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b="1" dirty="0"/>
              <a:t>Embrapa</a:t>
            </a:r>
            <a:r>
              <a:rPr lang="pt-BR" dirty="0"/>
              <a:t> </a:t>
            </a:r>
            <a:r>
              <a:rPr lang="en-US" b="1" dirty="0"/>
              <a:t>Technology Transfer</a:t>
            </a:r>
            <a:r>
              <a:rPr lang="pt-BR" dirty="0"/>
              <a:t> </a:t>
            </a:r>
          </a:p>
        </p:txBody>
      </p:sp>
      <p:pic>
        <p:nvPicPr>
          <p:cNvPr id="1026" name="Picture 2"/>
          <p:cNvPicPr>
            <a:picLocks noGrp="1" noChangeAspect="1" noChangeArrowheads="1"/>
          </p:cNvPicPr>
          <p:nvPr>
            <p:ph idx="1"/>
          </p:nvPr>
        </p:nvPicPr>
        <p:blipFill rotWithShape="1">
          <a:blip r:embed="rId2" cstate="email">
            <a:extLst>
              <a:ext uri="{28A0092B-C50C-407E-A947-70E740481C1C}">
                <a14:useLocalDpi xmlns:a14="http://schemas.microsoft.com/office/drawing/2010/main"/>
              </a:ext>
            </a:extLst>
          </a:blip>
          <a:srcRect/>
          <a:stretch/>
        </p:blipFill>
        <p:spPr bwMode="auto">
          <a:xfrm>
            <a:off x="342900" y="1015958"/>
            <a:ext cx="5274128" cy="5061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51764" y="970691"/>
            <a:ext cx="4215541" cy="3225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72179" y="3755572"/>
            <a:ext cx="4050147" cy="3037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56909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Public-private partnership Embrapa – Marfrig Foods</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227215" y="1264036"/>
            <a:ext cx="5716385" cy="4525963"/>
          </a:xfrm>
        </p:spPr>
        <p:txBody>
          <a:bodyPr/>
          <a:lstStyle/>
          <a:p>
            <a:r>
              <a:rPr lang="de-CH" dirty="0"/>
              <a:t>Carbon Neutral Brazilian Beef and Low Carbon Brazilian Beef</a:t>
            </a:r>
          </a:p>
          <a:p>
            <a:r>
              <a:rPr lang="en-US" dirty="0"/>
              <a:t>Strategic Alliance for Technology Development and Value Added to Agricultural Chain Products and Services</a:t>
            </a:r>
            <a:r>
              <a:rPr lang="pt-BR" dirty="0"/>
              <a:t> </a:t>
            </a:r>
            <a:endParaRPr lang="de-CH" dirty="0"/>
          </a:p>
          <a:p>
            <a:r>
              <a:rPr lang="de-CH" dirty="0"/>
              <a:t>How was it successful? </a:t>
            </a:r>
          </a:p>
          <a:p>
            <a:pPr lvl="1"/>
            <a:r>
              <a:rPr lang="en-US" dirty="0"/>
              <a:t>Technical and Financial Cooperation Agreement</a:t>
            </a:r>
          </a:p>
          <a:p>
            <a:pPr lvl="1"/>
            <a:r>
              <a:rPr lang="en-US" dirty="0"/>
              <a:t>Commercial License Agreement for jointly developed technology solutions</a:t>
            </a:r>
            <a:endParaRPr lang="de-CH" dirty="0"/>
          </a:p>
          <a:p>
            <a:r>
              <a:rPr lang="de-CH" dirty="0"/>
              <a:t>Why? </a:t>
            </a:r>
          </a:p>
          <a:p>
            <a:pPr lvl="1"/>
            <a:r>
              <a:rPr lang="de-CH" dirty="0"/>
              <a:t>high impact research theme</a:t>
            </a:r>
          </a:p>
          <a:p>
            <a:pPr lvl="1"/>
            <a:r>
              <a:rPr lang="de-CH" dirty="0"/>
              <a:t>commercial brand based on scientific findings</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43600" y="1824310"/>
            <a:ext cx="5965548" cy="396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magem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bwMode="auto">
          <a:xfrm>
            <a:off x="6235790" y="2150064"/>
            <a:ext cx="1182057" cy="1183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Resultado de imagem para marfrig logo"/>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147892" y="2141675"/>
            <a:ext cx="1592413" cy="11915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C:\Users\Fabiana\patentes\SELO CCZ\logo ingles corrigida.png"/>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7778610" y="3115496"/>
            <a:ext cx="754181" cy="826938"/>
          </a:xfrm>
          <a:prstGeom prst="rect">
            <a:avLst/>
          </a:prstGeom>
          <a:solidFill>
            <a:schemeClr val="bg1"/>
          </a:solidFill>
          <a:ln>
            <a:noFill/>
          </a:ln>
        </p:spPr>
      </p:pic>
      <p:pic>
        <p:nvPicPr>
          <p:cNvPr id="10" name="Picture 2"/>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9152312" y="3111603"/>
            <a:ext cx="736419" cy="830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30008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Public-private partnership Embrapa – «Another </a:t>
            </a:r>
            <a:r>
              <a:rPr lang="pt-BR" dirty="0" err="1"/>
              <a:t>food</a:t>
            </a:r>
            <a:r>
              <a:rPr lang="pt-BR" dirty="0"/>
              <a:t> </a:t>
            </a:r>
            <a:r>
              <a:rPr lang="pt-BR" dirty="0" err="1"/>
              <a:t>processing</a:t>
            </a:r>
            <a:r>
              <a:rPr lang="pt-BR" dirty="0"/>
              <a:t> </a:t>
            </a:r>
            <a:r>
              <a:rPr lang="pt-BR" dirty="0" err="1"/>
              <a:t>company</a:t>
            </a:r>
            <a:r>
              <a:rPr lang="pt-BR" dirty="0"/>
              <a:t>”</a:t>
            </a:r>
            <a:r>
              <a:rPr lang="de-CH" dirty="0"/>
              <a:t> </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p:txBody>
          <a:bodyPr/>
          <a:lstStyle/>
          <a:p>
            <a:r>
              <a:rPr lang="de-CH" dirty="0"/>
              <a:t>Carbon Neutral Brazilian Beef and Low Carbon Brazilian Beef</a:t>
            </a:r>
          </a:p>
          <a:p>
            <a:r>
              <a:rPr lang="en-US" dirty="0"/>
              <a:t>Strategic Alliance for Technology Development and Value Added to Agricultural Chain Products and Services</a:t>
            </a:r>
          </a:p>
          <a:p>
            <a:r>
              <a:rPr lang="de-CH" dirty="0"/>
              <a:t>How didn’t it work so well?</a:t>
            </a:r>
          </a:p>
          <a:p>
            <a:pPr lvl="1"/>
            <a:r>
              <a:rPr lang="de-CH" dirty="0"/>
              <a:t>Several meetings and no concrete action</a:t>
            </a:r>
          </a:p>
          <a:p>
            <a:pPr lvl="1"/>
            <a:r>
              <a:rPr lang="de-CH" dirty="0"/>
              <a:t>«Jealousy»</a:t>
            </a:r>
          </a:p>
          <a:p>
            <a:r>
              <a:rPr lang="de-CH" dirty="0"/>
              <a:t>Why? </a:t>
            </a:r>
          </a:p>
          <a:p>
            <a:pPr lvl="1"/>
            <a:r>
              <a:rPr lang="de-CH" dirty="0"/>
              <a:t>Bureaucracy</a:t>
            </a:r>
          </a:p>
          <a:p>
            <a:pPr lvl="1"/>
            <a:r>
              <a:rPr lang="de-CH" dirty="0"/>
              <a:t>Poor strategic view</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2800009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My ‘gems’ of advice</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p:txBody>
          <a:bodyPr/>
          <a:lstStyle/>
          <a:p>
            <a:r>
              <a:rPr lang="de-CH" dirty="0"/>
              <a:t>For investors</a:t>
            </a:r>
          </a:p>
          <a:p>
            <a:pPr marL="457200" lvl="1" indent="0">
              <a:buNone/>
            </a:pPr>
            <a:r>
              <a:rPr lang="de-CH" dirty="0"/>
              <a:t>Look for reliable partners and believe in them!</a:t>
            </a:r>
          </a:p>
          <a:p>
            <a:pPr marL="457200" lvl="1" indent="0">
              <a:buNone/>
            </a:pPr>
            <a:endParaRPr lang="de-CH" dirty="0"/>
          </a:p>
          <a:p>
            <a:r>
              <a:rPr lang="de-CH" dirty="0"/>
              <a:t>For implementers</a:t>
            </a:r>
          </a:p>
          <a:p>
            <a:pPr marL="457200" lvl="1" indent="0">
              <a:buNone/>
            </a:pPr>
            <a:r>
              <a:rPr lang="en-US" dirty="0"/>
              <a:t>Choose a product/ </a:t>
            </a:r>
            <a:r>
              <a:rPr lang="en-US" dirty="0" err="1"/>
              <a:t>programme</a:t>
            </a:r>
            <a:r>
              <a:rPr lang="en-US" dirty="0"/>
              <a:t> with a strong «story telling» </a:t>
            </a:r>
            <a:endParaRPr lang="de-CH" dirty="0"/>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932964" y="2171700"/>
            <a:ext cx="28575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87305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Rodapé 1"/>
          <p:cNvSpPr>
            <a:spLocks noGrp="1"/>
          </p:cNvSpPr>
          <p:nvPr>
            <p:ph type="ftr" sz="quarter" idx="11"/>
          </p:nvPr>
        </p:nvSpPr>
        <p:spPr/>
        <p:txBody>
          <a:bodyPr/>
          <a:lstStyle/>
          <a:p>
            <a:pPr>
              <a:defRPr/>
            </a:pPr>
            <a:r>
              <a:rPr lang="en-US"/>
              <a:t>Sixth Multi-stakeholder Partnership (MSP) meeting </a:t>
            </a:r>
          </a:p>
          <a:p>
            <a:pPr>
              <a:defRPr/>
            </a:pPr>
            <a:r>
              <a:rPr lang="en-US"/>
              <a:t>Panama 20-23 June 2016</a:t>
            </a:r>
          </a:p>
          <a:p>
            <a:pPr>
              <a:defRPr/>
            </a:pPr>
            <a:endParaRPr lang="en-US" dirty="0"/>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27384"/>
            <a:ext cx="12192000" cy="6885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aixaDeTexto 3"/>
          <p:cNvSpPr txBox="1"/>
          <p:nvPr/>
        </p:nvSpPr>
        <p:spPr>
          <a:xfrm>
            <a:off x="8212975" y="284078"/>
            <a:ext cx="3391593" cy="1569660"/>
          </a:xfrm>
          <a:prstGeom prst="rect">
            <a:avLst/>
          </a:prstGeom>
          <a:noFill/>
        </p:spPr>
        <p:txBody>
          <a:bodyPr wrap="square" rtlCol="0">
            <a:spAutoFit/>
          </a:bodyPr>
          <a:lstStyle/>
          <a:p>
            <a:r>
              <a:rPr lang="pt-BR" sz="3200" b="1" dirty="0">
                <a:solidFill>
                  <a:schemeClr val="bg1"/>
                </a:solidFill>
              </a:rPr>
              <a:t>THANK YOU!</a:t>
            </a:r>
          </a:p>
          <a:p>
            <a:r>
              <a:rPr lang="pt-BR" sz="3200" b="1" dirty="0">
                <a:solidFill>
                  <a:schemeClr val="bg1"/>
                </a:solidFill>
              </a:rPr>
              <a:t>	</a:t>
            </a:r>
          </a:p>
          <a:p>
            <a:r>
              <a:rPr lang="pt-BR" sz="3200" b="1" dirty="0">
                <a:solidFill>
                  <a:schemeClr val="bg1"/>
                </a:solidFill>
              </a:rPr>
              <a:t>	OBRIGADA!</a:t>
            </a:r>
          </a:p>
        </p:txBody>
      </p:sp>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176461" y="2228849"/>
            <a:ext cx="1770077" cy="869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99788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A5741F-9AEE-44E6-A944-78E9404E30FE}"/>
              </a:ext>
            </a:extLst>
          </p:cNvPr>
          <p:cNvSpPr/>
          <p:nvPr/>
        </p:nvSpPr>
        <p:spPr>
          <a:xfrm>
            <a:off x="8244056" y="5570071"/>
            <a:ext cx="3768650" cy="11952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idx="1"/>
          </p:nvPr>
        </p:nvSpPr>
        <p:spPr>
          <a:xfrm>
            <a:off x="615000" y="2192866"/>
            <a:ext cx="6556267" cy="956735"/>
          </a:xfrm>
        </p:spPr>
        <p:txBody>
          <a:bodyPr/>
          <a:lstStyle/>
          <a:p>
            <a:r>
              <a:rPr lang="en-US" sz="2800" b="1" dirty="0"/>
              <a:t>Presenter</a:t>
            </a:r>
          </a:p>
          <a:p>
            <a:r>
              <a:rPr lang="en-US" sz="2800" b="1" dirty="0">
                <a:solidFill>
                  <a:srgbClr val="DA6B26"/>
                </a:solidFill>
              </a:rPr>
              <a:t> John Ellenberger, </a:t>
            </a:r>
          </a:p>
          <a:p>
            <a:r>
              <a:rPr lang="en-US" sz="2800" dirty="0"/>
              <a:t>Executive Director, Land O’Lakes Venture 37</a:t>
            </a: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5436" y="5644834"/>
            <a:ext cx="5024175" cy="509890"/>
          </a:xfrm>
          <a:prstGeom prst="rect">
            <a:avLst/>
          </a:prstGeom>
        </p:spPr>
      </p:pic>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765915" y="5391947"/>
            <a:ext cx="4593104" cy="1015663"/>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1400" b="1" dirty="0"/>
              <a:t>Improving collaboration between research and private sector to accelerate livestock innovation for sustainability into use </a:t>
            </a:r>
          </a:p>
          <a:p>
            <a:pPr algn="l"/>
            <a:r>
              <a:rPr lang="en-GB" sz="1400" b="1" dirty="0"/>
              <a:t>Tuesday, 10 September 2019</a:t>
            </a:r>
            <a:endParaRPr lang="de-CH" sz="1400" b="1" dirty="0"/>
          </a:p>
        </p:txBody>
      </p:sp>
      <p:sp>
        <p:nvSpPr>
          <p:cNvPr id="3" name="Rechteck 2">
            <a:extLst>
              <a:ext uri="{FF2B5EF4-FFF2-40B4-BE49-F238E27FC236}">
                <a16:creationId xmlns:a16="http://schemas.microsoft.com/office/drawing/2014/main" id="{AC7631B8-ABFF-4D8F-BB3A-2537E2C757D8}"/>
              </a:ext>
            </a:extLst>
          </p:cNvPr>
          <p:cNvSpPr/>
          <p:nvPr/>
        </p:nvSpPr>
        <p:spPr>
          <a:xfrm>
            <a:off x="615000" y="3917129"/>
            <a:ext cx="9324130" cy="523220"/>
          </a:xfrm>
          <a:prstGeom prst="rect">
            <a:avLst/>
          </a:prstGeom>
        </p:spPr>
        <p:txBody>
          <a:bodyPr wrap="square">
            <a:spAutoFit/>
          </a:bodyPr>
          <a:lstStyle/>
          <a:p>
            <a:r>
              <a:rPr lang="de-DE" sz="2800" dirty="0">
                <a:solidFill>
                  <a:schemeClr val="accent3">
                    <a:lumMod val="75000"/>
                  </a:schemeClr>
                </a:solidFill>
              </a:rPr>
              <a:t>Lightning Talk: </a:t>
            </a:r>
            <a:r>
              <a:rPr lang="de-DE" sz="2800" b="1" dirty="0">
                <a:solidFill>
                  <a:schemeClr val="accent3">
                    <a:lumMod val="75000"/>
                  </a:schemeClr>
                </a:solidFill>
              </a:rPr>
              <a:t>Purina Experience with Public/Private Research</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pic>
        <p:nvPicPr>
          <p:cNvPr id="12" name="Picture 11">
            <a:extLst>
              <a:ext uri="{FF2B5EF4-FFF2-40B4-BE49-F238E27FC236}">
                <a16:creationId xmlns:a16="http://schemas.microsoft.com/office/drawing/2014/main" id="{A3ACEB6C-A6B8-417D-89F7-80228D4483D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5000" y="5071981"/>
            <a:ext cx="5024175" cy="1439448"/>
          </a:xfrm>
          <a:prstGeom prst="rect">
            <a:avLst/>
          </a:prstGeom>
        </p:spPr>
      </p:pic>
    </p:spTree>
    <p:extLst>
      <p:ext uri="{BB962C8B-B14F-4D97-AF65-F5344CB8AC3E}">
        <p14:creationId xmlns:p14="http://schemas.microsoft.com/office/powerpoint/2010/main" val="23626975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1026" name="Picture 2" descr="Image result for purina logo">
            <a:extLst>
              <a:ext uri="{FF2B5EF4-FFF2-40B4-BE49-F238E27FC236}">
                <a16:creationId xmlns:a16="http://schemas.microsoft.com/office/drawing/2014/main" id="{36FA0C1D-8A6F-4BD2-9C11-419A8F14ED79}"/>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99918" y="2119764"/>
            <a:ext cx="1977887" cy="90656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3AAE44B1-456A-40D7-B1A0-74F6367B0676}"/>
              </a:ext>
            </a:extLst>
          </p:cNvPr>
          <p:cNvSpPr/>
          <p:nvPr/>
        </p:nvSpPr>
        <p:spPr>
          <a:xfrm>
            <a:off x="7813011" y="1224638"/>
            <a:ext cx="3994527" cy="3785652"/>
          </a:xfrm>
          <a:prstGeom prst="rect">
            <a:avLst/>
          </a:prstGeom>
        </p:spPr>
        <p:txBody>
          <a:bodyPr wrap="square">
            <a:spAutoFit/>
          </a:bodyPr>
          <a:lstStyle/>
          <a:p>
            <a:r>
              <a:rPr lang="en-US" sz="2400" dirty="0">
                <a:solidFill>
                  <a:srgbClr val="DA6B26"/>
                </a:solidFill>
                <a:latin typeface="Candara" panose="020E0502030303020204" pitchFamily="34" charset="0"/>
              </a:rPr>
              <a:t>Innovation drives Feed:​</a:t>
            </a:r>
          </a:p>
          <a:p>
            <a:r>
              <a:rPr lang="en-US" dirty="0"/>
              <a:t>​</a:t>
            </a:r>
          </a:p>
          <a:p>
            <a:pPr marL="285750" indent="-285750">
              <a:buClr>
                <a:schemeClr val="bg2">
                  <a:lumMod val="50000"/>
                </a:schemeClr>
              </a:buClr>
              <a:buFont typeface="Wingdings" panose="05000000000000000000" pitchFamily="2" charset="2"/>
              <a:buChar char="§"/>
            </a:pPr>
            <a:r>
              <a:rPr lang="en-US" b="1" dirty="0"/>
              <a:t>90+ PhDs  and DVMs </a:t>
            </a:r>
          </a:p>
          <a:p>
            <a:pPr marL="285750" indent="-285750">
              <a:buClr>
                <a:schemeClr val="bg2">
                  <a:lumMod val="50000"/>
                </a:schemeClr>
              </a:buClr>
              <a:buFont typeface="Wingdings" panose="05000000000000000000" pitchFamily="2" charset="2"/>
              <a:buChar char="§"/>
            </a:pPr>
            <a:endParaRPr lang="en-US" b="1" dirty="0"/>
          </a:p>
          <a:p>
            <a:pPr marL="285750" indent="-285750">
              <a:buClr>
                <a:schemeClr val="bg2">
                  <a:lumMod val="50000"/>
                </a:schemeClr>
              </a:buClr>
              <a:buFont typeface="Wingdings" panose="05000000000000000000" pitchFamily="2" charset="2"/>
              <a:buChar char="§"/>
            </a:pPr>
            <a:r>
              <a:rPr lang="en-US" b="1" dirty="0"/>
              <a:t>95 years of continual animal nutrition research​</a:t>
            </a:r>
          </a:p>
          <a:p>
            <a:pPr marL="285750" indent="-285750">
              <a:buClr>
                <a:schemeClr val="bg2">
                  <a:lumMod val="50000"/>
                </a:schemeClr>
              </a:buClr>
              <a:buFont typeface="Wingdings" panose="05000000000000000000" pitchFamily="2" charset="2"/>
              <a:buChar char="§"/>
            </a:pPr>
            <a:endParaRPr lang="en-US" b="1" dirty="0"/>
          </a:p>
          <a:p>
            <a:pPr marL="285750" indent="-285750">
              <a:buClr>
                <a:schemeClr val="bg2">
                  <a:lumMod val="50000"/>
                </a:schemeClr>
              </a:buClr>
              <a:buFont typeface="Wingdings" panose="05000000000000000000" pitchFamily="2" charset="2"/>
              <a:buChar char="§"/>
            </a:pPr>
            <a:r>
              <a:rPr lang="en-US" b="1" dirty="0"/>
              <a:t>$32+MM investment in our 1,200 acre research farm in past 15 years</a:t>
            </a:r>
          </a:p>
          <a:p>
            <a:pPr marL="285750" indent="-285750">
              <a:buClr>
                <a:schemeClr val="bg2">
                  <a:lumMod val="50000"/>
                </a:schemeClr>
              </a:buClr>
              <a:buFont typeface="Wingdings" panose="05000000000000000000" pitchFamily="2" charset="2"/>
              <a:buChar char="§"/>
            </a:pPr>
            <a:endParaRPr lang="en-US" b="1" dirty="0"/>
          </a:p>
          <a:p>
            <a:pPr marL="285750" indent="-285750">
              <a:buClr>
                <a:schemeClr val="bg2">
                  <a:lumMod val="50000"/>
                </a:schemeClr>
              </a:buClr>
              <a:buFont typeface="Wingdings" panose="05000000000000000000" pitchFamily="2" charset="2"/>
              <a:buChar char="§"/>
            </a:pPr>
            <a:r>
              <a:rPr lang="en-US" b="1" dirty="0"/>
              <a:t>20,000+ nutrition research studies​</a:t>
            </a:r>
          </a:p>
          <a:p>
            <a:pPr marL="285750" indent="-285750">
              <a:buClr>
                <a:schemeClr val="bg2">
                  <a:lumMod val="50000"/>
                </a:schemeClr>
              </a:buClr>
              <a:buFont typeface="Wingdings" panose="05000000000000000000" pitchFamily="2" charset="2"/>
              <a:buChar char="§"/>
            </a:pPr>
            <a:endParaRPr lang="en-US" b="1" dirty="0"/>
          </a:p>
          <a:p>
            <a:pPr marL="285750" indent="-285750">
              <a:buClr>
                <a:schemeClr val="bg2">
                  <a:lumMod val="50000"/>
                </a:schemeClr>
              </a:buClr>
              <a:buFont typeface="Wingdings" panose="05000000000000000000" pitchFamily="2" charset="2"/>
              <a:buChar char="§"/>
            </a:pPr>
            <a:r>
              <a:rPr lang="en-US" b="1" dirty="0"/>
              <a:t>More than 130 patents granted</a:t>
            </a:r>
          </a:p>
        </p:txBody>
      </p:sp>
      <p:sp>
        <p:nvSpPr>
          <p:cNvPr id="20" name="TextBox 19">
            <a:extLst>
              <a:ext uri="{FF2B5EF4-FFF2-40B4-BE49-F238E27FC236}">
                <a16:creationId xmlns:a16="http://schemas.microsoft.com/office/drawing/2014/main" id="{3FA9DE58-CB5A-43E7-B43E-B0CA18E4CF99}"/>
              </a:ext>
            </a:extLst>
          </p:cNvPr>
          <p:cNvSpPr txBox="1"/>
          <p:nvPr/>
        </p:nvSpPr>
        <p:spPr>
          <a:xfrm>
            <a:off x="662758" y="3400304"/>
            <a:ext cx="7010251" cy="1846659"/>
          </a:xfrm>
          <a:prstGeom prst="rect">
            <a:avLst/>
          </a:prstGeom>
          <a:noFill/>
        </p:spPr>
        <p:txBody>
          <a:bodyPr wrap="square" rtlCol="0">
            <a:spAutoFit/>
          </a:bodyPr>
          <a:lstStyle/>
          <a:p>
            <a:r>
              <a:rPr lang="en-US" sz="2400" dirty="0">
                <a:solidFill>
                  <a:srgbClr val="DA6B26"/>
                </a:solidFill>
              </a:rPr>
              <a:t>Purina uses basic research from the public-sector to support it’s new product research.</a:t>
            </a:r>
          </a:p>
          <a:p>
            <a:endParaRPr lang="en-US" dirty="0">
              <a:solidFill>
                <a:srgbClr val="DA6B26"/>
              </a:solidFill>
            </a:endParaRPr>
          </a:p>
          <a:p>
            <a:r>
              <a:rPr lang="en-US" sz="2400" dirty="0">
                <a:solidFill>
                  <a:srgbClr val="DA6B26"/>
                </a:solidFill>
              </a:rPr>
              <a:t>Bidco Land O’Lakes uses the “know-how” from Purina research to develop products for the Kenyan market</a:t>
            </a:r>
          </a:p>
        </p:txBody>
      </p:sp>
      <p:grpSp>
        <p:nvGrpSpPr>
          <p:cNvPr id="26" name="Group 25">
            <a:extLst>
              <a:ext uri="{FF2B5EF4-FFF2-40B4-BE49-F238E27FC236}">
                <a16:creationId xmlns:a16="http://schemas.microsoft.com/office/drawing/2014/main" id="{AF38ABAF-9354-4D09-9ACF-C06F59F7260A}"/>
              </a:ext>
            </a:extLst>
          </p:cNvPr>
          <p:cNvGrpSpPr/>
          <p:nvPr/>
        </p:nvGrpSpPr>
        <p:grpSpPr>
          <a:xfrm>
            <a:off x="0" y="0"/>
            <a:ext cx="12192000" cy="950299"/>
            <a:chOff x="0" y="0"/>
            <a:chExt cx="12192000" cy="950299"/>
          </a:xfrm>
        </p:grpSpPr>
        <p:pic>
          <p:nvPicPr>
            <p:cNvPr id="27" name="Picture 26">
              <a:extLst>
                <a:ext uri="{FF2B5EF4-FFF2-40B4-BE49-F238E27FC236}">
                  <a16:creationId xmlns:a16="http://schemas.microsoft.com/office/drawing/2014/main" id="{04B00976-B4AF-4F9C-A5E6-59A6C9CFD1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22860" y="0"/>
              <a:ext cx="4269140" cy="950298"/>
            </a:xfrm>
            <a:prstGeom prst="rect">
              <a:avLst/>
            </a:prstGeom>
          </p:spPr>
        </p:pic>
        <p:pic>
          <p:nvPicPr>
            <p:cNvPr id="28" name="Picture 27">
              <a:extLst>
                <a:ext uri="{FF2B5EF4-FFF2-40B4-BE49-F238E27FC236}">
                  <a16:creationId xmlns:a16="http://schemas.microsoft.com/office/drawing/2014/main" id="{54FC19C2-0D60-415A-92DE-9F4D04DBCD1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1"/>
              <a:ext cx="7922860" cy="950298"/>
            </a:xfrm>
            <a:prstGeom prst="rect">
              <a:avLst/>
            </a:prstGeom>
          </p:spPr>
        </p:pic>
      </p:grpSp>
      <p:sp>
        <p:nvSpPr>
          <p:cNvPr id="2" name="TextBox 1">
            <a:extLst>
              <a:ext uri="{FF2B5EF4-FFF2-40B4-BE49-F238E27FC236}">
                <a16:creationId xmlns:a16="http://schemas.microsoft.com/office/drawing/2014/main" id="{E2826103-653D-4C21-980D-8ED5DC398B56}"/>
              </a:ext>
            </a:extLst>
          </p:cNvPr>
          <p:cNvSpPr txBox="1"/>
          <p:nvPr/>
        </p:nvSpPr>
        <p:spPr>
          <a:xfrm>
            <a:off x="662758" y="1180020"/>
            <a:ext cx="7150253" cy="584775"/>
          </a:xfrm>
          <a:prstGeom prst="rect">
            <a:avLst/>
          </a:prstGeom>
          <a:noFill/>
        </p:spPr>
        <p:txBody>
          <a:bodyPr wrap="square" rtlCol="0">
            <a:spAutoFit/>
          </a:bodyPr>
          <a:lstStyle/>
          <a:p>
            <a:r>
              <a:rPr lang="en-US" sz="3200" dirty="0">
                <a:solidFill>
                  <a:srgbClr val="53672B"/>
                </a:solidFill>
                <a:latin typeface="Candara" panose="020E0502030303020204" pitchFamily="34" charset="0"/>
              </a:rPr>
              <a:t>Public-Private Research That Worked</a:t>
            </a:r>
          </a:p>
        </p:txBody>
      </p:sp>
      <p:sp>
        <p:nvSpPr>
          <p:cNvPr id="3" name="TextBox 2">
            <a:extLst>
              <a:ext uri="{FF2B5EF4-FFF2-40B4-BE49-F238E27FC236}">
                <a16:creationId xmlns:a16="http://schemas.microsoft.com/office/drawing/2014/main" id="{9526AE49-99A6-4702-9F81-AFA9277E32B1}"/>
              </a:ext>
            </a:extLst>
          </p:cNvPr>
          <p:cNvSpPr txBox="1"/>
          <p:nvPr/>
        </p:nvSpPr>
        <p:spPr>
          <a:xfrm>
            <a:off x="4167883" y="2072222"/>
            <a:ext cx="2926080" cy="954107"/>
          </a:xfrm>
          <a:prstGeom prst="rect">
            <a:avLst/>
          </a:prstGeom>
          <a:noFill/>
        </p:spPr>
        <p:txBody>
          <a:bodyPr wrap="square" rtlCol="0">
            <a:spAutoFit/>
          </a:bodyPr>
          <a:lstStyle/>
          <a:p>
            <a:r>
              <a:rPr lang="en-US" sz="2800" dirty="0">
                <a:latin typeface="Copperplate Gothic Bold" panose="020E0705020206020404" pitchFamily="34" charset="0"/>
              </a:rPr>
              <a:t>Land-Grant Universities</a:t>
            </a:r>
          </a:p>
        </p:txBody>
      </p:sp>
      <p:sp>
        <p:nvSpPr>
          <p:cNvPr id="5" name="TextBox 4">
            <a:extLst>
              <a:ext uri="{FF2B5EF4-FFF2-40B4-BE49-F238E27FC236}">
                <a16:creationId xmlns:a16="http://schemas.microsoft.com/office/drawing/2014/main" id="{8C7908C6-510D-45D4-9E0F-B4F6B076610D}"/>
              </a:ext>
            </a:extLst>
          </p:cNvPr>
          <p:cNvSpPr txBox="1"/>
          <p:nvPr/>
        </p:nvSpPr>
        <p:spPr>
          <a:xfrm>
            <a:off x="3035516" y="2251256"/>
            <a:ext cx="922673" cy="584775"/>
          </a:xfrm>
          <a:prstGeom prst="rect">
            <a:avLst/>
          </a:prstGeom>
          <a:noFill/>
        </p:spPr>
        <p:txBody>
          <a:bodyPr wrap="square" rtlCol="0">
            <a:spAutoFit/>
          </a:bodyPr>
          <a:lstStyle/>
          <a:p>
            <a:r>
              <a:rPr lang="en-US" sz="3200" dirty="0"/>
              <a:t>&amp;</a:t>
            </a:r>
          </a:p>
        </p:txBody>
      </p:sp>
    </p:spTree>
    <p:extLst>
      <p:ext uri="{BB962C8B-B14F-4D97-AF65-F5344CB8AC3E}">
        <p14:creationId xmlns:p14="http://schemas.microsoft.com/office/powerpoint/2010/main" val="4411418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7" name="Picture 6">
            <a:extLst>
              <a:ext uri="{FF2B5EF4-FFF2-40B4-BE49-F238E27FC236}">
                <a16:creationId xmlns:a16="http://schemas.microsoft.com/office/drawing/2014/main" id="{23B94548-74F0-41C0-9E71-7D5DFD1C6D9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950976"/>
          </a:xfrm>
          <a:prstGeom prst="rect">
            <a:avLst/>
          </a:prstGeom>
        </p:spPr>
      </p:pic>
      <p:pic>
        <p:nvPicPr>
          <p:cNvPr id="8" name="Picture 7">
            <a:extLst>
              <a:ext uri="{FF2B5EF4-FFF2-40B4-BE49-F238E27FC236}">
                <a16:creationId xmlns:a16="http://schemas.microsoft.com/office/drawing/2014/main" id="{7CDFAEED-BF0B-4EC0-A616-DC2F96A17F7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75299" y="2338720"/>
            <a:ext cx="2611901" cy="3654575"/>
          </a:xfrm>
          <a:prstGeom prst="rect">
            <a:avLst/>
          </a:prstGeom>
        </p:spPr>
      </p:pic>
      <p:sp>
        <p:nvSpPr>
          <p:cNvPr id="9" name="Rectangle 8">
            <a:extLst>
              <a:ext uri="{FF2B5EF4-FFF2-40B4-BE49-F238E27FC236}">
                <a16:creationId xmlns:a16="http://schemas.microsoft.com/office/drawing/2014/main" id="{6445A765-58DB-47C1-A5BB-475578ECB4CD}"/>
              </a:ext>
            </a:extLst>
          </p:cNvPr>
          <p:cNvSpPr/>
          <p:nvPr/>
        </p:nvSpPr>
        <p:spPr>
          <a:xfrm>
            <a:off x="1052288" y="1088685"/>
            <a:ext cx="8223011" cy="1077218"/>
          </a:xfrm>
          <a:prstGeom prst="rect">
            <a:avLst/>
          </a:prstGeom>
        </p:spPr>
        <p:txBody>
          <a:bodyPr wrap="square">
            <a:spAutoFit/>
          </a:bodyPr>
          <a:lstStyle/>
          <a:p>
            <a:r>
              <a:rPr lang="en-US" sz="3200" b="1" dirty="0">
                <a:solidFill>
                  <a:srgbClr val="225056"/>
                </a:solidFill>
                <a:latin typeface="Candara" panose="020E0502030303020204" pitchFamily="34" charset="0"/>
              </a:rPr>
              <a:t>Introducing a new Calf Starter to the Kenyan Market</a:t>
            </a:r>
            <a:endParaRPr lang="en-US" sz="3200" dirty="0">
              <a:latin typeface="Candara" panose="020E0502030303020204" pitchFamily="34" charset="0"/>
            </a:endParaRPr>
          </a:p>
        </p:txBody>
      </p:sp>
      <p:sp>
        <p:nvSpPr>
          <p:cNvPr id="16" name="Rectangle 15">
            <a:extLst>
              <a:ext uri="{FF2B5EF4-FFF2-40B4-BE49-F238E27FC236}">
                <a16:creationId xmlns:a16="http://schemas.microsoft.com/office/drawing/2014/main" id="{BB7EACEA-A477-4313-8BF1-2ECE57F2C0D2}"/>
              </a:ext>
            </a:extLst>
          </p:cNvPr>
          <p:cNvSpPr/>
          <p:nvPr/>
        </p:nvSpPr>
        <p:spPr>
          <a:xfrm>
            <a:off x="785191" y="4166007"/>
            <a:ext cx="6096000" cy="1138773"/>
          </a:xfrm>
          <a:prstGeom prst="rect">
            <a:avLst/>
          </a:prstGeom>
        </p:spPr>
        <p:txBody>
          <a:bodyPr>
            <a:spAutoFit/>
          </a:bodyPr>
          <a:lstStyle/>
          <a:p>
            <a:r>
              <a:rPr lang="en-US" sz="2800" b="1" dirty="0">
                <a:solidFill>
                  <a:srgbClr val="DA6B26"/>
                </a:solidFill>
                <a:latin typeface="Candara" panose="020E0502030303020204" pitchFamily="34" charset="0"/>
              </a:rPr>
              <a:t>Education accompanies the Products</a:t>
            </a:r>
          </a:p>
          <a:p>
            <a:pPr marL="285750" indent="-285750">
              <a:buFontTx/>
              <a:buChar char="-"/>
            </a:pPr>
            <a:r>
              <a:rPr lang="en-US" sz="2000" dirty="0"/>
              <a:t>How to use the products</a:t>
            </a:r>
          </a:p>
          <a:p>
            <a:pPr marL="285750" indent="-285750">
              <a:buFontTx/>
              <a:buChar char="-"/>
            </a:pPr>
            <a:r>
              <a:rPr lang="en-US" sz="2000" dirty="0"/>
              <a:t>How to manage the animals that use the products</a:t>
            </a:r>
          </a:p>
        </p:txBody>
      </p:sp>
      <p:sp>
        <p:nvSpPr>
          <p:cNvPr id="11" name="Rectangle 10">
            <a:extLst>
              <a:ext uri="{FF2B5EF4-FFF2-40B4-BE49-F238E27FC236}">
                <a16:creationId xmlns:a16="http://schemas.microsoft.com/office/drawing/2014/main" id="{AAA7928F-061C-4334-B276-81B993CCBB76}"/>
              </a:ext>
            </a:extLst>
          </p:cNvPr>
          <p:cNvSpPr/>
          <p:nvPr/>
        </p:nvSpPr>
        <p:spPr>
          <a:xfrm>
            <a:off x="785191" y="2632358"/>
            <a:ext cx="8348870" cy="1446550"/>
          </a:xfrm>
          <a:prstGeom prst="rect">
            <a:avLst/>
          </a:prstGeom>
        </p:spPr>
        <p:txBody>
          <a:bodyPr wrap="square">
            <a:spAutoFit/>
          </a:bodyPr>
          <a:lstStyle/>
          <a:p>
            <a:r>
              <a:rPr lang="en-US" sz="2800" b="1" dirty="0">
                <a:solidFill>
                  <a:srgbClr val="DA6B26"/>
                </a:solidFill>
                <a:latin typeface="Candara" panose="020E0502030303020204" pitchFamily="34" charset="0"/>
              </a:rPr>
              <a:t>At Purina, we’re always asking…</a:t>
            </a:r>
          </a:p>
          <a:p>
            <a:pPr marL="285750" indent="-285750">
              <a:buFontTx/>
              <a:buChar char="-"/>
            </a:pPr>
            <a:r>
              <a:rPr lang="en-US" sz="2000" dirty="0"/>
              <a:t>What is reasonable?  Matching the needs to the local level of management</a:t>
            </a:r>
          </a:p>
          <a:p>
            <a:pPr marL="285750" indent="-285750">
              <a:buFontTx/>
              <a:buChar char="-"/>
            </a:pPr>
            <a:r>
              <a:rPr lang="en-US" sz="2000" dirty="0"/>
              <a:t>What economic returns will this innovation provide to a farmer?</a:t>
            </a:r>
          </a:p>
          <a:p>
            <a:pPr marL="285750" indent="-285750">
              <a:buFontTx/>
              <a:buChar char="-"/>
            </a:pPr>
            <a:r>
              <a:rPr lang="en-US" sz="2000" dirty="0"/>
              <a:t>How can we deliver consistent formulation at the lowest price?</a:t>
            </a:r>
          </a:p>
        </p:txBody>
      </p:sp>
    </p:spTree>
    <p:extLst>
      <p:ext uri="{BB962C8B-B14F-4D97-AF65-F5344CB8AC3E}">
        <p14:creationId xmlns:p14="http://schemas.microsoft.com/office/powerpoint/2010/main" val="37249494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5" name="Picture 4">
            <a:extLst>
              <a:ext uri="{FF2B5EF4-FFF2-40B4-BE49-F238E27FC236}">
                <a16:creationId xmlns:a16="http://schemas.microsoft.com/office/drawing/2014/main" id="{E7295A68-8A16-4C68-AB63-8FC28096612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950976"/>
          </a:xfrm>
          <a:prstGeom prst="rect">
            <a:avLst/>
          </a:prstGeom>
        </p:spPr>
      </p:pic>
      <p:sp>
        <p:nvSpPr>
          <p:cNvPr id="7" name="TextBox 6">
            <a:extLst>
              <a:ext uri="{FF2B5EF4-FFF2-40B4-BE49-F238E27FC236}">
                <a16:creationId xmlns:a16="http://schemas.microsoft.com/office/drawing/2014/main" id="{B35761E5-98FF-470E-80A7-42AAF426E36F}"/>
              </a:ext>
            </a:extLst>
          </p:cNvPr>
          <p:cNvSpPr txBox="1"/>
          <p:nvPr/>
        </p:nvSpPr>
        <p:spPr>
          <a:xfrm>
            <a:off x="441148" y="2572934"/>
            <a:ext cx="3066077" cy="523220"/>
          </a:xfrm>
          <a:prstGeom prst="rect">
            <a:avLst/>
          </a:prstGeom>
          <a:noFill/>
        </p:spPr>
        <p:txBody>
          <a:bodyPr wrap="square" rtlCol="0">
            <a:spAutoFit/>
          </a:bodyPr>
          <a:lstStyle/>
          <a:p>
            <a:r>
              <a:rPr lang="en-US" sz="2800" dirty="0">
                <a:solidFill>
                  <a:srgbClr val="DA6B26"/>
                </a:solidFill>
                <a:latin typeface="Candara" panose="020E0502030303020204" pitchFamily="34" charset="0"/>
              </a:rPr>
              <a:t>Extension Struggle</a:t>
            </a:r>
          </a:p>
        </p:txBody>
      </p:sp>
      <p:sp>
        <p:nvSpPr>
          <p:cNvPr id="8" name="TextBox 7">
            <a:extLst>
              <a:ext uri="{FF2B5EF4-FFF2-40B4-BE49-F238E27FC236}">
                <a16:creationId xmlns:a16="http://schemas.microsoft.com/office/drawing/2014/main" id="{0A8B7D18-ABFB-4180-9B42-32E2887DEBE2}"/>
              </a:ext>
            </a:extLst>
          </p:cNvPr>
          <p:cNvSpPr txBox="1"/>
          <p:nvPr/>
        </p:nvSpPr>
        <p:spPr>
          <a:xfrm>
            <a:off x="3673263" y="2367549"/>
            <a:ext cx="3332746" cy="1323439"/>
          </a:xfrm>
          <a:prstGeom prst="rect">
            <a:avLst/>
          </a:prstGeom>
          <a:noFill/>
        </p:spPr>
        <p:txBody>
          <a:bodyPr wrap="square" rtlCol="0">
            <a:spAutoFit/>
          </a:bodyPr>
          <a:lstStyle/>
          <a:p>
            <a:r>
              <a:rPr lang="en-US" sz="2000" dirty="0"/>
              <a:t>Often a lack of government funding to support extension activities are the cause.</a:t>
            </a:r>
          </a:p>
          <a:p>
            <a:endParaRPr lang="en-US" sz="2000" dirty="0"/>
          </a:p>
        </p:txBody>
      </p:sp>
      <p:pic>
        <p:nvPicPr>
          <p:cNvPr id="9" name="Picture 8">
            <a:extLst>
              <a:ext uri="{FF2B5EF4-FFF2-40B4-BE49-F238E27FC236}">
                <a16:creationId xmlns:a16="http://schemas.microsoft.com/office/drawing/2014/main" id="{2875826A-4F27-4375-9C6C-E548C8C91CE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67819" y="3206515"/>
            <a:ext cx="3996176" cy="2597515"/>
          </a:xfrm>
          <a:prstGeom prst="rect">
            <a:avLst/>
          </a:prstGeom>
        </p:spPr>
      </p:pic>
      <p:sp>
        <p:nvSpPr>
          <p:cNvPr id="10" name="TextBox 9">
            <a:extLst>
              <a:ext uri="{FF2B5EF4-FFF2-40B4-BE49-F238E27FC236}">
                <a16:creationId xmlns:a16="http://schemas.microsoft.com/office/drawing/2014/main" id="{83912222-8BF6-4C40-A52F-31A63B805146}"/>
              </a:ext>
            </a:extLst>
          </p:cNvPr>
          <p:cNvSpPr txBox="1"/>
          <p:nvPr/>
        </p:nvSpPr>
        <p:spPr>
          <a:xfrm>
            <a:off x="9686279" y="2621740"/>
            <a:ext cx="2177716" cy="584775"/>
          </a:xfrm>
          <a:prstGeom prst="rect">
            <a:avLst/>
          </a:prstGeom>
          <a:noFill/>
        </p:spPr>
        <p:txBody>
          <a:bodyPr wrap="square" rtlCol="0">
            <a:spAutoFit/>
          </a:bodyPr>
          <a:lstStyle/>
          <a:p>
            <a:r>
              <a:rPr lang="en-US" sz="3200" b="1" dirty="0">
                <a:solidFill>
                  <a:srgbClr val="00B1AD"/>
                </a:solidFill>
                <a:latin typeface="Rockwell Nova" panose="02060503020205020403" pitchFamily="18" charset="0"/>
              </a:rPr>
              <a:t>WATER !</a:t>
            </a:r>
          </a:p>
        </p:txBody>
      </p:sp>
      <p:sp>
        <p:nvSpPr>
          <p:cNvPr id="13" name="TextBox 12">
            <a:extLst>
              <a:ext uri="{FF2B5EF4-FFF2-40B4-BE49-F238E27FC236}">
                <a16:creationId xmlns:a16="http://schemas.microsoft.com/office/drawing/2014/main" id="{660DAAE6-466D-4274-A399-9BCAC5D67AA6}"/>
              </a:ext>
            </a:extLst>
          </p:cNvPr>
          <p:cNvSpPr txBox="1"/>
          <p:nvPr/>
        </p:nvSpPr>
        <p:spPr>
          <a:xfrm>
            <a:off x="894536" y="1094682"/>
            <a:ext cx="10029278" cy="584775"/>
          </a:xfrm>
          <a:prstGeom prst="rect">
            <a:avLst/>
          </a:prstGeom>
          <a:noFill/>
        </p:spPr>
        <p:txBody>
          <a:bodyPr wrap="square" rtlCol="0">
            <a:spAutoFit/>
          </a:bodyPr>
          <a:lstStyle/>
          <a:p>
            <a:r>
              <a:rPr lang="en-US" sz="3200" dirty="0">
                <a:solidFill>
                  <a:srgbClr val="53672B"/>
                </a:solidFill>
                <a:latin typeface="Candara" panose="020E0502030303020204" pitchFamily="34" charset="0"/>
              </a:rPr>
              <a:t>Public-Private Roles That Don’t Work as Well</a:t>
            </a:r>
          </a:p>
        </p:txBody>
      </p:sp>
      <p:sp>
        <p:nvSpPr>
          <p:cNvPr id="2" name="TextBox 1">
            <a:extLst>
              <a:ext uri="{FF2B5EF4-FFF2-40B4-BE49-F238E27FC236}">
                <a16:creationId xmlns:a16="http://schemas.microsoft.com/office/drawing/2014/main" id="{2F7A28E1-725E-4CFE-82C7-40B485D8E1DF}"/>
              </a:ext>
            </a:extLst>
          </p:cNvPr>
          <p:cNvSpPr txBox="1"/>
          <p:nvPr/>
        </p:nvSpPr>
        <p:spPr>
          <a:xfrm>
            <a:off x="894536" y="4065814"/>
            <a:ext cx="5832835" cy="1200329"/>
          </a:xfrm>
          <a:prstGeom prst="rect">
            <a:avLst/>
          </a:prstGeom>
          <a:noFill/>
        </p:spPr>
        <p:txBody>
          <a:bodyPr wrap="square" rtlCol="0">
            <a:spAutoFit/>
          </a:bodyPr>
          <a:lstStyle/>
          <a:p>
            <a:r>
              <a:rPr lang="en-US" dirty="0"/>
              <a:t>Other Public Sector Roles that need attention</a:t>
            </a:r>
          </a:p>
          <a:p>
            <a:pPr marL="285750" indent="-285750">
              <a:buFontTx/>
              <a:buChar char="-"/>
            </a:pPr>
            <a:r>
              <a:rPr lang="en-US" dirty="0"/>
              <a:t>Development of support infrastructure (Water points)</a:t>
            </a:r>
          </a:p>
          <a:p>
            <a:pPr marL="285750" indent="-285750">
              <a:buFontTx/>
              <a:buChar char="-"/>
            </a:pPr>
            <a:r>
              <a:rPr lang="en-US" dirty="0"/>
              <a:t>Market facilities</a:t>
            </a:r>
          </a:p>
          <a:p>
            <a:pPr marL="285750" indent="-285750">
              <a:buFontTx/>
              <a:buChar char="-"/>
            </a:pPr>
            <a:r>
              <a:rPr lang="en-US" dirty="0"/>
              <a:t>Water and power utilities for value-added processing</a:t>
            </a:r>
          </a:p>
        </p:txBody>
      </p:sp>
    </p:spTree>
    <p:extLst>
      <p:ext uri="{BB962C8B-B14F-4D97-AF65-F5344CB8AC3E}">
        <p14:creationId xmlns:p14="http://schemas.microsoft.com/office/powerpoint/2010/main" val="100739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5103CA0-3928-5C44-8C1C-D56919073920}"/>
              </a:ext>
            </a:extLst>
          </p:cNvPr>
          <p:cNvSpPr txBox="1"/>
          <p:nvPr/>
        </p:nvSpPr>
        <p:spPr>
          <a:xfrm>
            <a:off x="806002" y="1395817"/>
            <a:ext cx="2751266" cy="584775"/>
          </a:xfrm>
          <a:prstGeom prst="rect">
            <a:avLst/>
          </a:prstGeom>
          <a:noFill/>
        </p:spPr>
        <p:txBody>
          <a:bodyPr wrap="none" rtlCol="0">
            <a:spAutoFit/>
          </a:bodyPr>
          <a:lstStyle/>
          <a:p>
            <a:r>
              <a:rPr lang="de-CH" sz="3200" dirty="0">
                <a:solidFill>
                  <a:srgbClr val="D96100"/>
                </a:solidFill>
              </a:rPr>
              <a:t>The POTENTIAL</a:t>
            </a:r>
          </a:p>
        </p:txBody>
      </p:sp>
      <p:sp>
        <p:nvSpPr>
          <p:cNvPr id="7" name="TextBox 6">
            <a:extLst>
              <a:ext uri="{FF2B5EF4-FFF2-40B4-BE49-F238E27FC236}">
                <a16:creationId xmlns:a16="http://schemas.microsoft.com/office/drawing/2014/main" id="{18C5434D-87FD-474E-9189-ACC963891BAB}"/>
              </a:ext>
            </a:extLst>
          </p:cNvPr>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
        <p:nvSpPr>
          <p:cNvPr id="33" name="Content Placeholder 5">
            <a:extLst>
              <a:ext uri="{FF2B5EF4-FFF2-40B4-BE49-F238E27FC236}">
                <a16:creationId xmlns:a16="http://schemas.microsoft.com/office/drawing/2014/main" id="{41DD8A32-FA36-E14A-B697-EE9C0D6D8BF0}"/>
              </a:ext>
            </a:extLst>
          </p:cNvPr>
          <p:cNvSpPr txBox="1">
            <a:spLocks/>
          </p:cNvSpPr>
          <p:nvPr/>
        </p:nvSpPr>
        <p:spPr bwMode="auto">
          <a:xfrm>
            <a:off x="890006" y="2049463"/>
            <a:ext cx="6518275"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ourier New" panose="02070309020205020404" pitchFamily="49" charset="0"/>
              <a:buChar char="o"/>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600"/>
              </a:spcAft>
              <a:buClr>
                <a:srgbClr val="D96100"/>
              </a:buClr>
            </a:pPr>
            <a:r>
              <a:rPr lang="en-US" sz="2000" dirty="0"/>
              <a:t>Much </a:t>
            </a:r>
            <a:r>
              <a:rPr lang="en-US" sz="2000" b="1" dirty="0">
                <a:solidFill>
                  <a:srgbClr val="D96100"/>
                </a:solidFill>
              </a:rPr>
              <a:t>animal-source food </a:t>
            </a:r>
            <a:r>
              <a:rPr lang="en-US" sz="2000" dirty="0"/>
              <a:t>produced in smallholder livestock systems in LMIC</a:t>
            </a:r>
          </a:p>
          <a:p>
            <a:pPr>
              <a:spcBef>
                <a:spcPts val="600"/>
              </a:spcBef>
              <a:spcAft>
                <a:spcPts val="600"/>
              </a:spcAft>
              <a:buClr>
                <a:srgbClr val="D96100"/>
              </a:buClr>
            </a:pPr>
            <a:r>
              <a:rPr lang="en-US" sz="2000" dirty="0"/>
              <a:t>These </a:t>
            </a:r>
            <a:r>
              <a:rPr lang="en-US" sz="2000" b="1" dirty="0">
                <a:solidFill>
                  <a:srgbClr val="D96100"/>
                </a:solidFill>
              </a:rPr>
              <a:t>systems can be key </a:t>
            </a:r>
            <a:r>
              <a:rPr lang="en-US" sz="2000" dirty="0"/>
              <a:t>in meeting growing demand and achieving multiple SDGs (see GASL background paper on economic growth and livelihoods)</a:t>
            </a:r>
          </a:p>
          <a:p>
            <a:pPr>
              <a:spcBef>
                <a:spcPts val="600"/>
              </a:spcBef>
              <a:spcAft>
                <a:spcPts val="600"/>
              </a:spcAft>
              <a:buClr>
                <a:srgbClr val="D96100"/>
              </a:buClr>
            </a:pPr>
            <a:r>
              <a:rPr lang="en-US" sz="2000" dirty="0"/>
              <a:t>The</a:t>
            </a:r>
            <a:r>
              <a:rPr lang="en-US" sz="2000" b="1" dirty="0">
                <a:solidFill>
                  <a:srgbClr val="D96100"/>
                </a:solidFill>
              </a:rPr>
              <a:t> private sector </a:t>
            </a:r>
            <a:r>
              <a:rPr lang="en-US" sz="2000" dirty="0"/>
              <a:t>– including ‘hidden middle’ – has greatest capacity and reach to support smallholders in increasing productivity and efficiency, including innovation to promote sustainability</a:t>
            </a:r>
          </a:p>
        </p:txBody>
      </p:sp>
      <p:pic>
        <p:nvPicPr>
          <p:cNvPr id="41" name="Picture Placeholder 40">
            <a:extLst>
              <a:ext uri="{FF2B5EF4-FFF2-40B4-BE49-F238E27FC236}">
                <a16:creationId xmlns:a16="http://schemas.microsoft.com/office/drawing/2014/main" id="{1D67C9A3-968D-6B4A-9851-CB0BE4CC42E9}"/>
              </a:ext>
            </a:extLst>
          </p:cNvPr>
          <p:cNvPicPr>
            <a:picLocks noGrp="1" noChangeAspect="1"/>
          </p:cNvPicPr>
          <p:nvPr>
            <p:ph type="pic" sz="quarter" idx="11"/>
          </p:nvPr>
        </p:nvPicPr>
        <p:blipFill>
          <a:blip r:embed="rId2" cstate="email">
            <a:extLst>
              <a:ext uri="{28A0092B-C50C-407E-A947-70E740481C1C}">
                <a14:useLocalDpi xmlns:a14="http://schemas.microsoft.com/office/drawing/2010/main"/>
              </a:ext>
            </a:extLst>
          </a:blip>
          <a:srcRect/>
          <a:stretch>
            <a:fillRect/>
          </a:stretch>
        </p:blipFill>
        <p:spPr/>
      </p:pic>
      <p:pic>
        <p:nvPicPr>
          <p:cNvPr id="43" name="Picture Placeholder 42">
            <a:extLst>
              <a:ext uri="{FF2B5EF4-FFF2-40B4-BE49-F238E27FC236}">
                <a16:creationId xmlns:a16="http://schemas.microsoft.com/office/drawing/2014/main" id="{DD22DDE3-951F-6242-9E4C-3057B8CE1204}"/>
              </a:ext>
            </a:extLst>
          </p:cNvPr>
          <p:cNvPicPr>
            <a:picLocks noGrp="1" noChangeAspect="1"/>
          </p:cNvPicPr>
          <p:nvPr>
            <p:ph type="pic" sz="quarter" idx="12"/>
          </p:nvPr>
        </p:nvPicPr>
        <p:blipFill rotWithShape="1">
          <a:blip r:embed="rId3" cstate="email">
            <a:extLst>
              <a:ext uri="{28A0092B-C50C-407E-A947-70E740481C1C}">
                <a14:useLocalDpi xmlns:a14="http://schemas.microsoft.com/office/drawing/2010/main"/>
              </a:ext>
            </a:extLst>
          </a:blip>
          <a:srcRect/>
          <a:stretch/>
        </p:blipFill>
        <p:spPr/>
      </p:pic>
      <p:sp>
        <p:nvSpPr>
          <p:cNvPr id="37" name="Titel 1">
            <a:extLst>
              <a:ext uri="{FF2B5EF4-FFF2-40B4-BE49-F238E27FC236}">
                <a16:creationId xmlns:a16="http://schemas.microsoft.com/office/drawing/2014/main" id="{E293699B-30B1-AA41-916D-7995DD1A526C}"/>
              </a:ext>
            </a:extLst>
          </p:cNvPr>
          <p:cNvSpPr txBox="1">
            <a:spLocks/>
          </p:cNvSpPr>
          <p:nvPr/>
        </p:nvSpPr>
        <p:spPr bwMode="auto">
          <a:xfrm>
            <a:off x="596498" y="490119"/>
            <a:ext cx="7898826" cy="504056"/>
          </a:xfrm>
          <a:prstGeom prst="roundRect">
            <a:avLst/>
          </a:prstGeom>
          <a:solidFill>
            <a:schemeClr val="bg1"/>
          </a:solidFill>
          <a:ln>
            <a:solidFill>
              <a:schemeClr val="accent3">
                <a:lumMod val="60000"/>
                <a:lumOff val="40000"/>
              </a:schemeClr>
            </a:solidFill>
          </a:ln>
        </p:spPr>
        <p:txBody>
          <a:bodyPr vert="horz" wrap="square" lIns="91440" tIns="45720" rIns="91440" bIns="45720" numCol="1" anchor="ctr" anchorCtr="0" compatLnSpc="1">
            <a:prstTxWarp prst="textNoShape">
              <a:avLst/>
            </a:prstTxWarp>
            <a:normAutofit fontScale="90000" lnSpcReduction="10000"/>
          </a:bodyPr>
          <a:lstStyle>
            <a:lvl1pPr algn="ctr" rtl="0" eaLnBrk="0" fontAlgn="base" hangingPunct="0">
              <a:spcBef>
                <a:spcPct val="0"/>
              </a:spcBef>
              <a:spcAft>
                <a:spcPct val="0"/>
              </a:spcAft>
              <a:defRPr sz="2800" kern="1200">
                <a:solidFill>
                  <a:srgbClr val="53672B"/>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r>
              <a:rPr lang="de-CH"/>
              <a:t>Motivation for this session</a:t>
            </a:r>
            <a:endParaRPr lang="de-CH" dirty="0"/>
          </a:p>
        </p:txBody>
      </p:sp>
    </p:spTree>
    <p:extLst>
      <p:ext uri="{BB962C8B-B14F-4D97-AF65-F5344CB8AC3E}">
        <p14:creationId xmlns:p14="http://schemas.microsoft.com/office/powerpoint/2010/main" val="19719667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5" name="Picture 4">
            <a:extLst>
              <a:ext uri="{FF2B5EF4-FFF2-40B4-BE49-F238E27FC236}">
                <a16:creationId xmlns:a16="http://schemas.microsoft.com/office/drawing/2014/main" id="{AC0AF455-C031-4659-849A-0BE06E8E2E4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950976"/>
          </a:xfrm>
          <a:prstGeom prst="rect">
            <a:avLst/>
          </a:prstGeom>
        </p:spPr>
      </p:pic>
      <p:sp>
        <p:nvSpPr>
          <p:cNvPr id="6" name="Rectangle 5">
            <a:extLst>
              <a:ext uri="{FF2B5EF4-FFF2-40B4-BE49-F238E27FC236}">
                <a16:creationId xmlns:a16="http://schemas.microsoft.com/office/drawing/2014/main" id="{F6BFB44C-AFA7-478B-9C16-E32196567F73}"/>
              </a:ext>
            </a:extLst>
          </p:cNvPr>
          <p:cNvSpPr/>
          <p:nvPr/>
        </p:nvSpPr>
        <p:spPr>
          <a:xfrm>
            <a:off x="5971237" y="1172402"/>
            <a:ext cx="5916556" cy="1323439"/>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4000" b="1" dirty="0">
                <a:ln/>
                <a:solidFill>
                  <a:srgbClr val="749882"/>
                </a:solidFill>
              </a:rPr>
              <a:t>Next Steps to Support</a:t>
            </a:r>
          </a:p>
          <a:p>
            <a:pPr algn="ctr"/>
            <a:r>
              <a:rPr lang="en-US" sz="4000" b="1" dirty="0">
                <a:ln/>
                <a:solidFill>
                  <a:srgbClr val="749882"/>
                </a:solidFill>
              </a:rPr>
              <a:t>Public-Private Partnerships</a:t>
            </a:r>
          </a:p>
        </p:txBody>
      </p:sp>
      <p:sp>
        <p:nvSpPr>
          <p:cNvPr id="11" name="TextBox 10">
            <a:extLst>
              <a:ext uri="{FF2B5EF4-FFF2-40B4-BE49-F238E27FC236}">
                <a16:creationId xmlns:a16="http://schemas.microsoft.com/office/drawing/2014/main" id="{5CE2AE19-69DC-4743-B5FE-A5A55D0D568E}"/>
              </a:ext>
            </a:extLst>
          </p:cNvPr>
          <p:cNvSpPr txBox="1"/>
          <p:nvPr/>
        </p:nvSpPr>
        <p:spPr>
          <a:xfrm>
            <a:off x="1179164" y="2632398"/>
            <a:ext cx="9584146" cy="2739211"/>
          </a:xfrm>
          <a:prstGeom prst="rect">
            <a:avLst/>
          </a:prstGeom>
          <a:noFill/>
        </p:spPr>
        <p:txBody>
          <a:bodyPr wrap="square" rtlCol="0">
            <a:spAutoFit/>
          </a:bodyPr>
          <a:lstStyle/>
          <a:p>
            <a:r>
              <a:rPr lang="en-US" sz="2400" dirty="0">
                <a:latin typeface="Candara" panose="020E0502030303020204" pitchFamily="34" charset="0"/>
              </a:rPr>
              <a:t>The Livestock sector and the resulting </a:t>
            </a:r>
            <a:r>
              <a:rPr lang="en-US" sz="2800" dirty="0">
                <a:solidFill>
                  <a:srgbClr val="DA6B26"/>
                </a:solidFill>
                <a:latin typeface="Candara" panose="020E0502030303020204" pitchFamily="34" charset="0"/>
              </a:rPr>
              <a:t>Animal Source Foods </a:t>
            </a:r>
            <a:r>
              <a:rPr lang="en-US" sz="2400" dirty="0">
                <a:latin typeface="Candara" panose="020E0502030303020204" pitchFamily="34" charset="0"/>
              </a:rPr>
              <a:t>is complementary to the priorities of many donor agencies and national governments</a:t>
            </a:r>
          </a:p>
          <a:p>
            <a:endParaRPr lang="en-US" sz="2400" dirty="0">
              <a:latin typeface="Candara" panose="020E0502030303020204" pitchFamily="34" charset="0"/>
            </a:endParaRPr>
          </a:p>
          <a:p>
            <a:pPr marL="285750" indent="-285750">
              <a:buFontTx/>
              <a:buChar char="-"/>
            </a:pPr>
            <a:r>
              <a:rPr lang="en-US" dirty="0"/>
              <a:t>New uses and forms of </a:t>
            </a:r>
            <a:r>
              <a:rPr lang="en-US" dirty="0" err="1"/>
              <a:t>agro</a:t>
            </a:r>
            <a:r>
              <a:rPr lang="en-US" dirty="0"/>
              <a:t>-processing by-products as animal feeds.</a:t>
            </a:r>
          </a:p>
          <a:p>
            <a:pPr marL="285750" indent="-285750">
              <a:buFontTx/>
              <a:buChar char="-"/>
            </a:pPr>
            <a:r>
              <a:rPr lang="en-US" dirty="0"/>
              <a:t>More forages adapted to low rainfall conditions are needed.</a:t>
            </a:r>
          </a:p>
          <a:p>
            <a:pPr marL="285750" indent="-285750">
              <a:buFontTx/>
              <a:buChar char="-"/>
            </a:pPr>
            <a:r>
              <a:rPr lang="en-US" dirty="0"/>
              <a:t>Producer level knowledge gaps continue to be a factor, more livestock curriculum in schools and more extension services are needed.</a:t>
            </a:r>
          </a:p>
        </p:txBody>
      </p:sp>
      <p:sp>
        <p:nvSpPr>
          <p:cNvPr id="2" name="TextBox 1">
            <a:extLst>
              <a:ext uri="{FF2B5EF4-FFF2-40B4-BE49-F238E27FC236}">
                <a16:creationId xmlns:a16="http://schemas.microsoft.com/office/drawing/2014/main" id="{D697C099-2437-4DA1-B28D-2050BB65BF6A}"/>
              </a:ext>
            </a:extLst>
          </p:cNvPr>
          <p:cNvSpPr txBox="1"/>
          <p:nvPr/>
        </p:nvSpPr>
        <p:spPr>
          <a:xfrm>
            <a:off x="854765" y="1321904"/>
            <a:ext cx="2693505" cy="646331"/>
          </a:xfrm>
          <a:prstGeom prst="rect">
            <a:avLst/>
          </a:prstGeom>
          <a:noFill/>
        </p:spPr>
        <p:txBody>
          <a:bodyPr wrap="square" rtlCol="0">
            <a:spAutoFit/>
          </a:bodyPr>
          <a:lstStyle/>
          <a:p>
            <a:r>
              <a:rPr lang="en-US" sz="3600" b="1" dirty="0">
                <a:solidFill>
                  <a:srgbClr val="E6A52A"/>
                </a:solidFill>
                <a:latin typeface="Tempus Sans ITC" panose="04020404030D07020202" pitchFamily="82" charset="0"/>
              </a:rPr>
              <a:t>“Gems’</a:t>
            </a:r>
          </a:p>
        </p:txBody>
      </p:sp>
    </p:spTree>
    <p:extLst>
      <p:ext uri="{BB962C8B-B14F-4D97-AF65-F5344CB8AC3E}">
        <p14:creationId xmlns:p14="http://schemas.microsoft.com/office/powerpoint/2010/main" val="22625364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fr-FR" b="1" dirty="0" err="1"/>
              <a:t>Discuss</a:t>
            </a:r>
            <a:r>
              <a:rPr lang="fr-FR" b="1" dirty="0"/>
              <a:t> </a:t>
            </a:r>
            <a:r>
              <a:rPr lang="fr-FR" b="1" dirty="0" err="1"/>
              <a:t>with</a:t>
            </a:r>
            <a:r>
              <a:rPr lang="fr-FR" b="1" dirty="0"/>
              <a:t> </a:t>
            </a:r>
            <a:r>
              <a:rPr lang="fr-FR" b="1" dirty="0" err="1"/>
              <a:t>your</a:t>
            </a:r>
            <a:r>
              <a:rPr lang="fr-FR" b="1" dirty="0"/>
              <a:t> </a:t>
            </a:r>
            <a:r>
              <a:rPr lang="fr-FR" b="1" dirty="0" err="1"/>
              <a:t>neighbor</a:t>
            </a:r>
            <a:r>
              <a:rPr lang="fr-FR" b="1" dirty="0"/>
              <a:t> and </a:t>
            </a:r>
            <a:r>
              <a:rPr lang="fr-FR" b="1" dirty="0" err="1"/>
              <a:t>choose</a:t>
            </a:r>
            <a:r>
              <a:rPr lang="fr-FR" b="1" dirty="0"/>
              <a:t> </a:t>
            </a:r>
            <a:r>
              <a:rPr lang="fr-FR" b="1" dirty="0" err="1"/>
              <a:t>your</a:t>
            </a:r>
            <a:r>
              <a:rPr lang="fr-FR" b="1" dirty="0"/>
              <a:t> favorite on MENTI</a:t>
            </a:r>
          </a:p>
        </p:txBody>
      </p:sp>
      <p:sp>
        <p:nvSpPr>
          <p:cNvPr id="9" name="TextBox 8">
            <a:extLst>
              <a:ext uri="{FF2B5EF4-FFF2-40B4-BE49-F238E27FC236}">
                <a16:creationId xmlns:a16="http://schemas.microsoft.com/office/drawing/2014/main" id="{EAF5660D-AD77-F341-8E99-2BF3CC012FA7}"/>
              </a:ext>
            </a:extLst>
          </p:cNvPr>
          <p:cNvSpPr txBox="1"/>
          <p:nvPr/>
        </p:nvSpPr>
        <p:spPr>
          <a:xfrm>
            <a:off x="694593" y="1225689"/>
            <a:ext cx="9697915" cy="7017306"/>
          </a:xfrm>
          <a:prstGeom prst="rect">
            <a:avLst/>
          </a:prstGeom>
          <a:noFill/>
        </p:spPr>
        <p:txBody>
          <a:bodyPr wrap="square" rtlCol="0">
            <a:spAutoFit/>
          </a:bodyPr>
          <a:lstStyle/>
          <a:p>
            <a:pPr>
              <a:spcBef>
                <a:spcPts val="600"/>
              </a:spcBef>
              <a:spcAft>
                <a:spcPts val="600"/>
              </a:spcAft>
            </a:pPr>
            <a:r>
              <a:rPr lang="en-US" sz="4000" dirty="0"/>
              <a:t>Which ‘gem’ for investors do you think is the most critical? (4 minutes)</a:t>
            </a:r>
          </a:p>
          <a:p>
            <a:pPr marL="800100" lvl="1" indent="-342900">
              <a:buFont typeface="+mj-lt"/>
              <a:buAutoNum type="arabicPeriod"/>
            </a:pPr>
            <a:r>
              <a:rPr lang="de-CH" sz="2000" dirty="0"/>
              <a:t>Align product development to critical technological need gaps for viable and sustainable solutions and design a fair user price to attract and sustain demand.</a:t>
            </a:r>
          </a:p>
          <a:p>
            <a:pPr marL="800100" lvl="1" indent="-342900">
              <a:buFont typeface="+mj-lt"/>
              <a:buAutoNum type="arabicPeriod"/>
            </a:pPr>
            <a:r>
              <a:rPr lang="en-GB" sz="2000" dirty="0"/>
              <a:t>Ensure there is sincere demand for the innovation</a:t>
            </a:r>
          </a:p>
          <a:p>
            <a:pPr marL="800100" lvl="1" indent="-342900">
              <a:buFont typeface="+mj-lt"/>
              <a:buAutoNum type="arabicPeriod"/>
            </a:pPr>
            <a:r>
              <a:rPr lang="en-GB" sz="2000" dirty="0"/>
              <a:t>Don’t assume improving human health is a powerful incentive for the private sector</a:t>
            </a:r>
          </a:p>
          <a:p>
            <a:pPr marL="800100" lvl="1" indent="-342900">
              <a:buFont typeface="+mj-lt"/>
              <a:buAutoNum type="arabicPeriod"/>
            </a:pPr>
            <a:r>
              <a:rPr lang="de-CH" sz="2000" dirty="0"/>
              <a:t>Be clear about Development efforts vs Humanitarian efforts (Solve vs Help) </a:t>
            </a:r>
          </a:p>
          <a:p>
            <a:pPr marL="800100" lvl="1" indent="-342900">
              <a:buFont typeface="+mj-lt"/>
              <a:buAutoNum type="arabicPeriod"/>
            </a:pPr>
            <a:r>
              <a:rPr lang="de-CH" sz="2000" dirty="0"/>
              <a:t>Ensure the partner who is critical to sustain the desired outcome is in the driver’s seat</a:t>
            </a:r>
          </a:p>
          <a:p>
            <a:pPr marL="800100" lvl="1" indent="-342900">
              <a:buFont typeface="+mj-lt"/>
              <a:buAutoNum type="arabicPeriod"/>
            </a:pPr>
            <a:r>
              <a:rPr lang="de-CH" sz="2000" dirty="0"/>
              <a:t>Look for reliable partners and believe in them!</a:t>
            </a:r>
          </a:p>
          <a:p>
            <a:pPr marL="800100" lvl="1" indent="-342900">
              <a:buFont typeface="+mj-lt"/>
              <a:buAutoNum type="arabicPeriod"/>
            </a:pPr>
            <a:r>
              <a:rPr lang="en-US" sz="2000" dirty="0"/>
              <a:t>The Livestock sector and the resulting Animal Source Foods should be complementary to the priorities of many donor agencies and national governments</a:t>
            </a:r>
          </a:p>
          <a:p>
            <a:pPr marL="800100" lvl="1" indent="-342900">
              <a:buFont typeface="+mj-lt"/>
              <a:buAutoNum type="arabicPeriod"/>
            </a:pPr>
            <a:endParaRPr lang="de-CH" dirty="0"/>
          </a:p>
          <a:p>
            <a:pPr marL="800100" lvl="1" indent="-342900">
              <a:buFont typeface="+mj-lt"/>
              <a:buAutoNum type="arabicPeriod"/>
            </a:pPr>
            <a:endParaRPr lang="de-CH" dirty="0"/>
          </a:p>
          <a:p>
            <a:pPr lvl="1"/>
            <a:endParaRPr lang="de-CH" dirty="0"/>
          </a:p>
          <a:p>
            <a:pPr>
              <a:spcBef>
                <a:spcPts val="600"/>
              </a:spcBef>
              <a:spcAft>
                <a:spcPts val="600"/>
              </a:spcAft>
            </a:pPr>
            <a:endParaRPr lang="en-US" sz="4000" dirty="0"/>
          </a:p>
          <a:p>
            <a:pPr>
              <a:spcBef>
                <a:spcPts val="600"/>
              </a:spcBef>
              <a:spcAft>
                <a:spcPts val="600"/>
              </a:spcAft>
            </a:pPr>
            <a:endParaRPr lang="en-US" sz="4000" dirty="0"/>
          </a:p>
        </p:txBody>
      </p:sp>
      <p:sp>
        <p:nvSpPr>
          <p:cNvPr id="7" name="TextBox 6">
            <a:extLst>
              <a:ext uri="{FF2B5EF4-FFF2-40B4-BE49-F238E27FC236}">
                <a16:creationId xmlns:a16="http://schemas.microsoft.com/office/drawing/2014/main" id="{CB0D182B-370A-4AEF-8173-F996CEE15A14}"/>
              </a:ext>
            </a:extLst>
          </p:cNvPr>
          <p:cNvSpPr txBox="1"/>
          <p:nvPr/>
        </p:nvSpPr>
        <p:spPr>
          <a:xfrm>
            <a:off x="8871437" y="5632311"/>
            <a:ext cx="3408694" cy="1323439"/>
          </a:xfrm>
          <a:prstGeom prst="rect">
            <a:avLst/>
          </a:prstGeom>
          <a:noFill/>
        </p:spPr>
        <p:txBody>
          <a:bodyPr wrap="square" rtlCol="0">
            <a:spAutoFit/>
          </a:bodyPr>
          <a:lstStyle/>
          <a:p>
            <a:pPr>
              <a:spcBef>
                <a:spcPts val="600"/>
              </a:spcBef>
              <a:spcAft>
                <a:spcPts val="600"/>
              </a:spcAft>
            </a:pPr>
            <a:r>
              <a:rPr lang="en-US" sz="2000" dirty="0"/>
              <a:t>Use your phone or laptop</a:t>
            </a:r>
          </a:p>
          <a:p>
            <a:pPr>
              <a:spcBef>
                <a:spcPts val="600"/>
              </a:spcBef>
              <a:spcAft>
                <a:spcPts val="600"/>
              </a:spcAft>
            </a:pPr>
            <a:r>
              <a:rPr lang="en-US" sz="2000" dirty="0"/>
              <a:t>Go to </a:t>
            </a:r>
            <a:r>
              <a:rPr lang="en-US" sz="2000" b="1" dirty="0" err="1">
                <a:solidFill>
                  <a:srgbClr val="D96100"/>
                </a:solidFill>
              </a:rPr>
              <a:t>www.menti.com</a:t>
            </a:r>
            <a:endParaRPr lang="en-US" sz="2000" b="1" dirty="0">
              <a:solidFill>
                <a:srgbClr val="D96100"/>
              </a:solidFill>
            </a:endParaRPr>
          </a:p>
          <a:p>
            <a:pPr>
              <a:spcBef>
                <a:spcPts val="600"/>
              </a:spcBef>
              <a:spcAft>
                <a:spcPts val="600"/>
              </a:spcAft>
            </a:pPr>
            <a:r>
              <a:rPr lang="en-US" sz="2000" dirty="0"/>
              <a:t>Enter this code: </a:t>
            </a:r>
            <a:r>
              <a:rPr lang="en-US" sz="2000" b="1" dirty="0">
                <a:solidFill>
                  <a:srgbClr val="D96100"/>
                </a:solidFill>
              </a:rPr>
              <a:t>84 56 01</a:t>
            </a:r>
          </a:p>
        </p:txBody>
      </p:sp>
    </p:spTree>
    <p:extLst>
      <p:ext uri="{BB962C8B-B14F-4D97-AF65-F5344CB8AC3E}">
        <p14:creationId xmlns:p14="http://schemas.microsoft.com/office/powerpoint/2010/main" val="8696207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fr-FR" b="1" dirty="0" err="1"/>
              <a:t>Your</a:t>
            </a:r>
            <a:r>
              <a:rPr lang="fr-FR" b="1" dirty="0"/>
              <a:t> </a:t>
            </a:r>
            <a:r>
              <a:rPr lang="fr-FR" b="1" dirty="0" err="1"/>
              <a:t>Thoughts</a:t>
            </a:r>
            <a:r>
              <a:rPr lang="fr-FR" b="1" dirty="0"/>
              <a:t>!</a:t>
            </a:r>
          </a:p>
        </p:txBody>
      </p:sp>
      <p:sp>
        <p:nvSpPr>
          <p:cNvPr id="9" name="TextBox 8">
            <a:extLst>
              <a:ext uri="{FF2B5EF4-FFF2-40B4-BE49-F238E27FC236}">
                <a16:creationId xmlns:a16="http://schemas.microsoft.com/office/drawing/2014/main" id="{EAF5660D-AD77-F341-8E99-2BF3CC012FA7}"/>
              </a:ext>
            </a:extLst>
          </p:cNvPr>
          <p:cNvSpPr txBox="1"/>
          <p:nvPr/>
        </p:nvSpPr>
        <p:spPr>
          <a:xfrm>
            <a:off x="694593" y="1225689"/>
            <a:ext cx="9697915" cy="5847755"/>
          </a:xfrm>
          <a:prstGeom prst="rect">
            <a:avLst/>
          </a:prstGeom>
          <a:noFill/>
        </p:spPr>
        <p:txBody>
          <a:bodyPr wrap="square" rtlCol="0">
            <a:spAutoFit/>
          </a:bodyPr>
          <a:lstStyle/>
          <a:p>
            <a:pPr>
              <a:spcBef>
                <a:spcPts val="600"/>
              </a:spcBef>
              <a:spcAft>
                <a:spcPts val="600"/>
              </a:spcAft>
            </a:pPr>
            <a:r>
              <a:rPr lang="en-US" sz="4000" dirty="0"/>
              <a:t>What is your ‘gem’ of advice for establishing successful collaboration between research and private sector? </a:t>
            </a:r>
          </a:p>
          <a:p>
            <a:pPr>
              <a:spcBef>
                <a:spcPts val="600"/>
              </a:spcBef>
              <a:spcAft>
                <a:spcPts val="600"/>
              </a:spcAft>
            </a:pPr>
            <a:r>
              <a:rPr lang="en-US" sz="4000" dirty="0"/>
              <a:t>Post it on MENTI</a:t>
            </a:r>
          </a:p>
          <a:p>
            <a:pPr>
              <a:spcBef>
                <a:spcPts val="600"/>
              </a:spcBef>
              <a:spcAft>
                <a:spcPts val="600"/>
              </a:spcAft>
            </a:pPr>
            <a:r>
              <a:rPr lang="en-US" sz="4000" dirty="0"/>
              <a:t>(</a:t>
            </a:r>
            <a:r>
              <a:rPr lang="en-US" sz="4000" i="1" dirty="0"/>
              <a:t>4 minutes</a:t>
            </a:r>
            <a:r>
              <a:rPr lang="en-US" sz="4000" dirty="0"/>
              <a:t>)</a:t>
            </a:r>
          </a:p>
          <a:p>
            <a:pPr marL="800100" lvl="1" indent="-342900">
              <a:buFont typeface="+mj-lt"/>
              <a:buAutoNum type="arabicPeriod"/>
            </a:pPr>
            <a:endParaRPr lang="de-CH" dirty="0"/>
          </a:p>
          <a:p>
            <a:pPr marL="800100" lvl="1" indent="-342900">
              <a:buFont typeface="+mj-lt"/>
              <a:buAutoNum type="arabicPeriod"/>
            </a:pPr>
            <a:endParaRPr lang="de-CH" dirty="0"/>
          </a:p>
          <a:p>
            <a:pPr lvl="1"/>
            <a:endParaRPr lang="de-CH" dirty="0"/>
          </a:p>
          <a:p>
            <a:pPr>
              <a:spcBef>
                <a:spcPts val="600"/>
              </a:spcBef>
              <a:spcAft>
                <a:spcPts val="600"/>
              </a:spcAft>
            </a:pPr>
            <a:endParaRPr lang="en-US" sz="4000" dirty="0"/>
          </a:p>
          <a:p>
            <a:pPr>
              <a:spcBef>
                <a:spcPts val="600"/>
              </a:spcBef>
              <a:spcAft>
                <a:spcPts val="600"/>
              </a:spcAft>
            </a:pPr>
            <a:endParaRPr lang="en-US" sz="4000" dirty="0"/>
          </a:p>
        </p:txBody>
      </p:sp>
      <p:sp>
        <p:nvSpPr>
          <p:cNvPr id="7" name="TextBox 6">
            <a:extLst>
              <a:ext uri="{FF2B5EF4-FFF2-40B4-BE49-F238E27FC236}">
                <a16:creationId xmlns:a16="http://schemas.microsoft.com/office/drawing/2014/main" id="{CB0D182B-370A-4AEF-8173-F996CEE15A14}"/>
              </a:ext>
            </a:extLst>
          </p:cNvPr>
          <p:cNvSpPr txBox="1"/>
          <p:nvPr/>
        </p:nvSpPr>
        <p:spPr>
          <a:xfrm>
            <a:off x="8871437" y="5329520"/>
            <a:ext cx="3408694" cy="1323439"/>
          </a:xfrm>
          <a:prstGeom prst="rect">
            <a:avLst/>
          </a:prstGeom>
          <a:noFill/>
        </p:spPr>
        <p:txBody>
          <a:bodyPr wrap="square" rtlCol="0">
            <a:spAutoFit/>
          </a:bodyPr>
          <a:lstStyle/>
          <a:p>
            <a:pPr>
              <a:spcBef>
                <a:spcPts val="600"/>
              </a:spcBef>
              <a:spcAft>
                <a:spcPts val="600"/>
              </a:spcAft>
            </a:pPr>
            <a:r>
              <a:rPr lang="en-US" sz="2000" dirty="0"/>
              <a:t>Use your phone or laptop</a:t>
            </a:r>
          </a:p>
          <a:p>
            <a:pPr>
              <a:spcBef>
                <a:spcPts val="600"/>
              </a:spcBef>
              <a:spcAft>
                <a:spcPts val="600"/>
              </a:spcAft>
            </a:pPr>
            <a:r>
              <a:rPr lang="en-US" sz="2000" dirty="0"/>
              <a:t>Go to </a:t>
            </a:r>
            <a:r>
              <a:rPr lang="en-US" sz="2000" b="1" dirty="0" err="1">
                <a:solidFill>
                  <a:srgbClr val="D96100"/>
                </a:solidFill>
              </a:rPr>
              <a:t>www.menti.com</a:t>
            </a:r>
            <a:endParaRPr lang="en-US" sz="2000" b="1" dirty="0">
              <a:solidFill>
                <a:srgbClr val="D96100"/>
              </a:solidFill>
            </a:endParaRPr>
          </a:p>
          <a:p>
            <a:pPr>
              <a:spcBef>
                <a:spcPts val="600"/>
              </a:spcBef>
              <a:spcAft>
                <a:spcPts val="600"/>
              </a:spcAft>
            </a:pPr>
            <a:r>
              <a:rPr lang="en-US" sz="2000" dirty="0"/>
              <a:t>Enter this code: </a:t>
            </a:r>
            <a:r>
              <a:rPr lang="en-US" sz="2000" b="1" dirty="0">
                <a:solidFill>
                  <a:srgbClr val="D96100"/>
                </a:solidFill>
              </a:rPr>
              <a:t>84 56 01</a:t>
            </a:r>
          </a:p>
        </p:txBody>
      </p:sp>
    </p:spTree>
    <p:extLst>
      <p:ext uri="{BB962C8B-B14F-4D97-AF65-F5344CB8AC3E}">
        <p14:creationId xmlns:p14="http://schemas.microsoft.com/office/powerpoint/2010/main" val="20373336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692727" y="4571219"/>
            <a:ext cx="5195455" cy="1015663"/>
          </a:xfrm>
          <a:prstGeom prst="rect">
            <a:avLst/>
          </a:prstGeom>
          <a:noFill/>
        </p:spPr>
        <p:txBody>
          <a:bodyPr wrap="square" rtlCol="0">
            <a:spAutoFit/>
          </a:bodyPr>
          <a:lstStyle/>
          <a:p>
            <a:r>
              <a:rPr lang="de-CH" sz="2000" dirty="0">
                <a:solidFill>
                  <a:schemeClr val="accent3">
                    <a:lumMod val="50000"/>
                  </a:schemeClr>
                </a:solidFill>
              </a:rPr>
              <a:t>Meetings </a:t>
            </a:r>
            <a:r>
              <a:rPr lang="de-CH" sz="2000" dirty="0" err="1">
                <a:solidFill>
                  <a:schemeClr val="accent3">
                    <a:lumMod val="50000"/>
                  </a:schemeClr>
                </a:solidFill>
              </a:rPr>
              <a:t>to</a:t>
            </a:r>
            <a:r>
              <a:rPr lang="de-CH" sz="2000" dirty="0">
                <a:solidFill>
                  <a:schemeClr val="accent3">
                    <a:lumMod val="50000"/>
                  </a:schemeClr>
                </a:solidFill>
              </a:rPr>
              <a:t> </a:t>
            </a:r>
            <a:r>
              <a:rPr lang="de-CH" sz="2000" dirty="0" err="1">
                <a:solidFill>
                  <a:schemeClr val="accent3">
                    <a:lumMod val="50000"/>
                  </a:schemeClr>
                </a:solidFill>
              </a:rPr>
              <a:t>prepare</a:t>
            </a:r>
            <a:r>
              <a:rPr lang="de-CH" sz="2000" dirty="0">
                <a:solidFill>
                  <a:schemeClr val="accent3">
                    <a:lumMod val="50000"/>
                  </a:schemeClr>
                </a:solidFill>
              </a:rPr>
              <a:t> </a:t>
            </a:r>
            <a:r>
              <a:rPr lang="de-CH" sz="2000" dirty="0" err="1">
                <a:solidFill>
                  <a:schemeClr val="accent3">
                    <a:lumMod val="50000"/>
                  </a:schemeClr>
                </a:solidFill>
              </a:rPr>
              <a:t>the</a:t>
            </a:r>
            <a:r>
              <a:rPr lang="de-CH" sz="2000" dirty="0">
                <a:solidFill>
                  <a:schemeClr val="accent3">
                    <a:lumMod val="50000"/>
                  </a:schemeClr>
                </a:solidFill>
              </a:rPr>
              <a:t> 7th MSP in Addis </a:t>
            </a:r>
            <a:r>
              <a:rPr lang="de-CH" sz="2000" dirty="0" err="1">
                <a:solidFill>
                  <a:schemeClr val="accent3">
                    <a:lumMod val="50000"/>
                  </a:schemeClr>
                </a:solidFill>
              </a:rPr>
              <a:t>Ababa</a:t>
            </a:r>
            <a:r>
              <a:rPr lang="de-CH" sz="2000" dirty="0">
                <a:solidFill>
                  <a:schemeClr val="accent3">
                    <a:lumMod val="50000"/>
                  </a:schemeClr>
                </a:solidFill>
              </a:rPr>
              <a:t>, </a:t>
            </a:r>
            <a:r>
              <a:rPr lang="de-CH" sz="2000" dirty="0" err="1">
                <a:solidFill>
                  <a:schemeClr val="accent3">
                    <a:lumMod val="50000"/>
                  </a:schemeClr>
                </a:solidFill>
              </a:rPr>
              <a:t>Ethiopia</a:t>
            </a:r>
            <a:r>
              <a:rPr lang="de-CH" sz="2000" dirty="0">
                <a:solidFill>
                  <a:schemeClr val="accent3">
                    <a:lumMod val="50000"/>
                  </a:schemeClr>
                </a:solidFill>
              </a:rPr>
              <a:t>, 8 </a:t>
            </a:r>
            <a:r>
              <a:rPr lang="de-CH" sz="2000" dirty="0" err="1">
                <a:solidFill>
                  <a:schemeClr val="accent3">
                    <a:lumMod val="50000"/>
                  </a:schemeClr>
                </a:solidFill>
              </a:rPr>
              <a:t>to</a:t>
            </a:r>
            <a:r>
              <a:rPr lang="de-CH" sz="2000" dirty="0">
                <a:solidFill>
                  <a:schemeClr val="accent3">
                    <a:lumMod val="50000"/>
                  </a:schemeClr>
                </a:solidFill>
              </a:rPr>
              <a:t> 12 May 2016, </a:t>
            </a:r>
          </a:p>
          <a:p>
            <a:endParaRPr lang="de-CH" sz="2000" dirty="0">
              <a:solidFill>
                <a:schemeClr val="accent3">
                  <a:lumMod val="50000"/>
                </a:schemeClr>
              </a:solidFill>
            </a:endParaRPr>
          </a:p>
        </p:txBody>
      </p:sp>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615000" y="4058535"/>
            <a:ext cx="5769471" cy="1326361"/>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400" b="1" dirty="0"/>
              <a:t>Improving collaboration between research and private sector to accelerate livestock innovation for sustainability into use </a:t>
            </a:r>
          </a:p>
        </p:txBody>
      </p:sp>
      <p:sp>
        <p:nvSpPr>
          <p:cNvPr id="3" name="Rechteck 2">
            <a:extLst>
              <a:ext uri="{FF2B5EF4-FFF2-40B4-BE49-F238E27FC236}">
                <a16:creationId xmlns:a16="http://schemas.microsoft.com/office/drawing/2014/main" id="{AC7631B8-ABFF-4D8F-BB3A-2537E2C757D8}"/>
              </a:ext>
            </a:extLst>
          </p:cNvPr>
          <p:cNvSpPr/>
          <p:nvPr/>
        </p:nvSpPr>
        <p:spPr>
          <a:xfrm>
            <a:off x="4365149" y="1123213"/>
            <a:ext cx="4038643" cy="769441"/>
          </a:xfrm>
          <a:prstGeom prst="rect">
            <a:avLst/>
          </a:prstGeom>
        </p:spPr>
        <p:txBody>
          <a:bodyPr wrap="square">
            <a:spAutoFit/>
          </a:bodyPr>
          <a:lstStyle/>
          <a:p>
            <a:r>
              <a:rPr lang="en-US" sz="4400" b="1" dirty="0">
                <a:solidFill>
                  <a:schemeClr val="accent3">
                    <a:lumMod val="75000"/>
                  </a:schemeClr>
                </a:solidFill>
              </a:rPr>
              <a:t>Investor Panel</a:t>
            </a: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sp>
        <p:nvSpPr>
          <p:cNvPr id="4" name="TextBox 3">
            <a:extLst>
              <a:ext uri="{FF2B5EF4-FFF2-40B4-BE49-F238E27FC236}">
                <a16:creationId xmlns:a16="http://schemas.microsoft.com/office/drawing/2014/main" id="{8E8C0D6B-1C7D-5F43-AC90-54C2CE7DB164}"/>
              </a:ext>
            </a:extLst>
          </p:cNvPr>
          <p:cNvSpPr txBox="1"/>
          <p:nvPr/>
        </p:nvSpPr>
        <p:spPr>
          <a:xfrm>
            <a:off x="692727" y="5543016"/>
            <a:ext cx="2280240" cy="307777"/>
          </a:xfrm>
          <a:prstGeom prst="rect">
            <a:avLst/>
          </a:prstGeom>
          <a:noFill/>
        </p:spPr>
        <p:txBody>
          <a:bodyPr wrap="none" rtlCol="0">
            <a:spAutoFit/>
          </a:bodyPr>
          <a:lstStyle/>
          <a:p>
            <a:r>
              <a:rPr lang="en-GB" sz="1400" dirty="0">
                <a:solidFill>
                  <a:schemeClr val="tx1">
                    <a:lumMod val="50000"/>
                    <a:lumOff val="50000"/>
                  </a:schemeClr>
                </a:solidFill>
              </a:rPr>
              <a:t>Tuesday, 10 September 2019</a:t>
            </a:r>
            <a:endParaRPr lang="de-CH" sz="1400" dirty="0">
              <a:solidFill>
                <a:schemeClr val="tx1">
                  <a:lumMod val="50000"/>
                  <a:lumOff val="50000"/>
                </a:schemeClr>
              </a:solidFill>
            </a:endParaRPr>
          </a:p>
        </p:txBody>
      </p:sp>
      <p:sp>
        <p:nvSpPr>
          <p:cNvPr id="5" name="Text Placeholder 4">
            <a:extLst>
              <a:ext uri="{FF2B5EF4-FFF2-40B4-BE49-F238E27FC236}">
                <a16:creationId xmlns:a16="http://schemas.microsoft.com/office/drawing/2014/main" id="{6C156F20-0E22-4804-A9FF-4E658CF54345}"/>
              </a:ext>
            </a:extLst>
          </p:cNvPr>
          <p:cNvSpPr>
            <a:spLocks noGrp="1"/>
          </p:cNvSpPr>
          <p:nvPr>
            <p:ph type="body" idx="1"/>
          </p:nvPr>
        </p:nvSpPr>
        <p:spPr>
          <a:xfrm>
            <a:off x="6655435" y="2091450"/>
            <a:ext cx="4757057" cy="2013858"/>
          </a:xfrm>
          <a:ln>
            <a:solidFill>
              <a:schemeClr val="accent1"/>
            </a:solidFill>
          </a:ln>
        </p:spPr>
        <p:txBody>
          <a:bodyPr/>
          <a:lstStyle/>
          <a:p>
            <a:pPr marL="742950" lvl="1" indent="-285750">
              <a:buClr>
                <a:srgbClr val="D96100"/>
              </a:buClr>
              <a:buFont typeface="Arial" panose="020B0604020202020204" pitchFamily="34" charset="0"/>
              <a:buChar char="•"/>
            </a:pPr>
            <a:r>
              <a:rPr lang="en-US" sz="2400" dirty="0">
                <a:solidFill>
                  <a:schemeClr val="tx1">
                    <a:lumMod val="50000"/>
                    <a:lumOff val="50000"/>
                  </a:schemeClr>
                </a:solidFill>
              </a:rPr>
              <a:t>Antonio Rota, IFAD</a:t>
            </a:r>
          </a:p>
          <a:p>
            <a:pPr marL="742950" lvl="1" indent="-285750">
              <a:buClr>
                <a:srgbClr val="D96100"/>
              </a:buClr>
              <a:buFont typeface="Arial" panose="020B0604020202020204" pitchFamily="34" charset="0"/>
              <a:buChar char="•"/>
            </a:pPr>
            <a:r>
              <a:rPr lang="en-US" sz="2400" dirty="0">
                <a:solidFill>
                  <a:schemeClr val="tx1">
                    <a:lumMod val="50000"/>
                    <a:lumOff val="50000"/>
                  </a:schemeClr>
                </a:solidFill>
              </a:rPr>
              <a:t>Chris Brett, World Bank</a:t>
            </a:r>
          </a:p>
          <a:p>
            <a:pPr marL="742950" lvl="1" indent="-285750">
              <a:lnSpc>
                <a:spcPts val="2400"/>
              </a:lnSpc>
              <a:buClr>
                <a:srgbClr val="D96100"/>
              </a:buClr>
              <a:buFont typeface="Arial" panose="020B0604020202020204" pitchFamily="34" charset="0"/>
              <a:buChar char="•"/>
            </a:pPr>
            <a:r>
              <a:rPr lang="en-GB" sz="2400" dirty="0">
                <a:solidFill>
                  <a:schemeClr val="tx1">
                    <a:lumMod val="50000"/>
                    <a:lumOff val="50000"/>
                  </a:schemeClr>
                </a:solidFill>
              </a:rPr>
              <a:t>Belinda Richardson, Bill &amp; Melinda Gates Foundation</a:t>
            </a:r>
            <a:endParaRPr lang="en-US" sz="2400" dirty="0">
              <a:solidFill>
                <a:schemeClr val="tx1">
                  <a:lumMod val="50000"/>
                  <a:lumOff val="50000"/>
                </a:schemeClr>
              </a:solidFill>
            </a:endParaRPr>
          </a:p>
          <a:p>
            <a:pPr marL="742950" lvl="1" indent="-285750">
              <a:lnSpc>
                <a:spcPts val="2400"/>
              </a:lnSpc>
              <a:buClr>
                <a:srgbClr val="D96100"/>
              </a:buClr>
              <a:buFont typeface="Arial" panose="020B0604020202020204" pitchFamily="34" charset="0"/>
              <a:buChar char="•"/>
            </a:pPr>
            <a:r>
              <a:rPr lang="en-GB" sz="2400" dirty="0">
                <a:solidFill>
                  <a:schemeClr val="tx1">
                    <a:lumMod val="50000"/>
                    <a:lumOff val="50000"/>
                  </a:schemeClr>
                </a:solidFill>
              </a:rPr>
              <a:t>Andrew Bisson, USAID</a:t>
            </a:r>
            <a:endParaRPr lang="en-US" sz="2400" dirty="0">
              <a:solidFill>
                <a:schemeClr val="tx1">
                  <a:lumMod val="50000"/>
                  <a:lumOff val="50000"/>
                </a:schemeClr>
              </a:solidFill>
            </a:endParaRPr>
          </a:p>
        </p:txBody>
      </p:sp>
      <p:sp>
        <p:nvSpPr>
          <p:cNvPr id="9" name="Text Placeholder 4">
            <a:extLst>
              <a:ext uri="{FF2B5EF4-FFF2-40B4-BE49-F238E27FC236}">
                <a16:creationId xmlns:a16="http://schemas.microsoft.com/office/drawing/2014/main" id="{F2A6F957-85E6-4BB4-8E7F-E4B487FDD71D}"/>
              </a:ext>
            </a:extLst>
          </p:cNvPr>
          <p:cNvSpPr txBox="1">
            <a:spLocks/>
          </p:cNvSpPr>
          <p:nvPr/>
        </p:nvSpPr>
        <p:spPr bwMode="auto">
          <a:xfrm>
            <a:off x="779508" y="2124907"/>
            <a:ext cx="5108674" cy="1416017"/>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Courier New" panose="02070309020205020404" pitchFamily="49" charset="0"/>
              <a:buNone/>
              <a:defRPr sz="2000" kern="1200">
                <a:solidFill>
                  <a:schemeClr val="tx1">
                    <a:tint val="75000"/>
                  </a:schemeClr>
                </a:solidFill>
                <a:latin typeface="+mn-lt"/>
                <a:ea typeface="ＭＳ Ｐゴシック" panose="020B0600070205080204"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ＭＳ Ｐゴシック" panose="020B0600070205080204"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ＭＳ Ｐゴシック" panose="020B0600070205080204"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ＭＳ Ｐゴシック" panose="020B0600070205080204" pitchFamily="34" charset="-128"/>
                <a:cs typeface="MS PGothic" charset="0"/>
              </a:defRPr>
            </a:lvl4pPr>
            <a:lvl5pPr marL="1828800" indent="0" algn="l" rtl="0" eaLnBrk="0" fontAlgn="base" hangingPunct="0">
              <a:spcBef>
                <a:spcPct val="20000"/>
              </a:spcBef>
              <a:spcAft>
                <a:spcPct val="0"/>
              </a:spcAft>
              <a:buFont typeface="Wingdings" panose="05000000000000000000" pitchFamily="2" charset="2"/>
              <a:buNone/>
              <a:defRPr sz="1400" kern="1200">
                <a:solidFill>
                  <a:schemeClr val="tx1">
                    <a:tint val="75000"/>
                  </a:schemeClr>
                </a:solidFill>
                <a:latin typeface="+mn-lt"/>
                <a:ea typeface="ＭＳ Ｐゴシック" panose="020B0600070205080204"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marL="742950" lvl="1" indent="-285750">
              <a:buClr>
                <a:srgbClr val="D96100"/>
              </a:buClr>
              <a:buFont typeface="Arial" panose="020B0604020202020204" pitchFamily="34" charset="0"/>
              <a:buChar char="•"/>
            </a:pPr>
            <a:r>
              <a:rPr lang="en-US" sz="2400" dirty="0">
                <a:solidFill>
                  <a:schemeClr val="tx1">
                    <a:lumMod val="50000"/>
                    <a:lumOff val="50000"/>
                  </a:schemeClr>
                </a:solidFill>
              </a:rPr>
              <a:t>Critical success factors</a:t>
            </a:r>
          </a:p>
          <a:p>
            <a:pPr marL="742950" lvl="1" indent="-285750">
              <a:buClr>
                <a:srgbClr val="D96100"/>
              </a:buClr>
              <a:buFont typeface="Arial" panose="020B0604020202020204" pitchFamily="34" charset="0"/>
              <a:buChar char="•"/>
            </a:pPr>
            <a:r>
              <a:rPr lang="en-US" sz="2400" dirty="0">
                <a:solidFill>
                  <a:schemeClr val="tx1">
                    <a:lumMod val="50000"/>
                    <a:lumOff val="50000"/>
                  </a:schemeClr>
                </a:solidFill>
              </a:rPr>
              <a:t>How do create more &amp; better opportunities?</a:t>
            </a:r>
          </a:p>
        </p:txBody>
      </p:sp>
      <p:sp>
        <p:nvSpPr>
          <p:cNvPr id="10" name="Text Placeholder 4">
            <a:extLst>
              <a:ext uri="{FF2B5EF4-FFF2-40B4-BE49-F238E27FC236}">
                <a16:creationId xmlns:a16="http://schemas.microsoft.com/office/drawing/2014/main" id="{209C82E7-9B3B-447D-8937-9322C4D195CB}"/>
              </a:ext>
            </a:extLst>
          </p:cNvPr>
          <p:cNvSpPr txBox="1">
            <a:spLocks/>
          </p:cNvSpPr>
          <p:nvPr/>
        </p:nvSpPr>
        <p:spPr bwMode="auto">
          <a:xfrm>
            <a:off x="6655434" y="4441275"/>
            <a:ext cx="4757057" cy="1015663"/>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Courier New" panose="02070309020205020404" pitchFamily="49" charset="0"/>
              <a:buNone/>
              <a:defRPr sz="2000" kern="1200">
                <a:solidFill>
                  <a:schemeClr val="tx1">
                    <a:tint val="75000"/>
                  </a:schemeClr>
                </a:solidFill>
                <a:latin typeface="+mn-lt"/>
                <a:ea typeface="ＭＳ Ｐゴシック" panose="020B0600070205080204"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ＭＳ Ｐゴシック" panose="020B0600070205080204"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ＭＳ Ｐゴシック" panose="020B0600070205080204"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ＭＳ Ｐゴシック" panose="020B0600070205080204" pitchFamily="34" charset="-128"/>
                <a:cs typeface="MS PGothic" charset="0"/>
              </a:defRPr>
            </a:lvl4pPr>
            <a:lvl5pPr marL="1828800" indent="0" algn="l" rtl="0" eaLnBrk="0" fontAlgn="base" hangingPunct="0">
              <a:spcBef>
                <a:spcPct val="20000"/>
              </a:spcBef>
              <a:spcAft>
                <a:spcPct val="0"/>
              </a:spcAft>
              <a:buFont typeface="Wingdings" panose="05000000000000000000" pitchFamily="2" charset="2"/>
              <a:buNone/>
              <a:defRPr sz="1400" kern="1200">
                <a:solidFill>
                  <a:schemeClr val="tx1">
                    <a:tint val="75000"/>
                  </a:schemeClr>
                </a:solidFill>
                <a:latin typeface="+mn-lt"/>
                <a:ea typeface="ＭＳ Ｐゴシック" panose="020B0600070205080204"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lvl="1" algn="ctr">
              <a:buClr>
                <a:srgbClr val="D96100"/>
              </a:buClr>
            </a:pPr>
            <a:r>
              <a:rPr lang="en-US" sz="2800" b="1" dirty="0">
                <a:solidFill>
                  <a:srgbClr val="D96100"/>
                </a:solidFill>
                <a:ea typeface="+mn-ea"/>
                <a:cs typeface="+mn-cs"/>
              </a:rPr>
              <a:t>ANY REACTIONS?</a:t>
            </a:r>
          </a:p>
          <a:p>
            <a:pPr marL="119063" lvl="1" algn="ctr">
              <a:buClr>
                <a:srgbClr val="D96100"/>
              </a:buClr>
            </a:pPr>
            <a:r>
              <a:rPr lang="en-US" sz="2400" b="1" dirty="0">
                <a:solidFill>
                  <a:srgbClr val="D96100"/>
                </a:solidFill>
                <a:ea typeface="+mn-ea"/>
                <a:cs typeface="+mn-cs"/>
              </a:rPr>
              <a:t>Post on MENTI during the session</a:t>
            </a:r>
          </a:p>
        </p:txBody>
      </p:sp>
      <p:sp>
        <p:nvSpPr>
          <p:cNvPr id="12" name="TextBox 11">
            <a:extLst>
              <a:ext uri="{FF2B5EF4-FFF2-40B4-BE49-F238E27FC236}">
                <a16:creationId xmlns:a16="http://schemas.microsoft.com/office/drawing/2014/main" id="{A3FAEF2D-536B-4DBB-8C33-AB1048FD8FBD}"/>
              </a:ext>
            </a:extLst>
          </p:cNvPr>
          <p:cNvSpPr txBox="1"/>
          <p:nvPr/>
        </p:nvSpPr>
        <p:spPr>
          <a:xfrm>
            <a:off x="9235065" y="5778485"/>
            <a:ext cx="3026512" cy="1015663"/>
          </a:xfrm>
          <a:prstGeom prst="rect">
            <a:avLst/>
          </a:prstGeom>
          <a:noFill/>
        </p:spPr>
        <p:txBody>
          <a:bodyPr wrap="square" rtlCol="0">
            <a:spAutoFit/>
          </a:bodyPr>
          <a:lstStyle/>
          <a:p>
            <a:r>
              <a:rPr lang="en-US" sz="2000" dirty="0"/>
              <a:t>Use your phone or laptop</a:t>
            </a:r>
          </a:p>
          <a:p>
            <a:r>
              <a:rPr lang="en-US" sz="2000" dirty="0"/>
              <a:t>Go to </a:t>
            </a:r>
            <a:r>
              <a:rPr lang="en-US" sz="2000" b="1" dirty="0" err="1">
                <a:solidFill>
                  <a:srgbClr val="D96100"/>
                </a:solidFill>
              </a:rPr>
              <a:t>www.menti.com</a:t>
            </a:r>
            <a:endParaRPr lang="en-US" sz="2000" b="1" dirty="0">
              <a:solidFill>
                <a:srgbClr val="D96100"/>
              </a:solidFill>
            </a:endParaRPr>
          </a:p>
          <a:p>
            <a:r>
              <a:rPr lang="en-US" sz="2000" dirty="0"/>
              <a:t>Enter this code: </a:t>
            </a:r>
            <a:r>
              <a:rPr lang="en-US" sz="2000" b="1" dirty="0">
                <a:solidFill>
                  <a:srgbClr val="D96100"/>
                </a:solidFill>
              </a:rPr>
              <a:t>84 56 01</a:t>
            </a:r>
          </a:p>
        </p:txBody>
      </p:sp>
    </p:spTree>
    <p:extLst>
      <p:ext uri="{BB962C8B-B14F-4D97-AF65-F5344CB8AC3E}">
        <p14:creationId xmlns:p14="http://schemas.microsoft.com/office/powerpoint/2010/main" val="27848171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5436" y="5644834"/>
            <a:ext cx="5024175" cy="509890"/>
          </a:xfrm>
          <a:prstGeom prst="rect">
            <a:avLst/>
          </a:prstGeom>
        </p:spPr>
      </p:pic>
      <p:sp>
        <p:nvSpPr>
          <p:cNvPr id="7" name="Textfeld 6"/>
          <p:cNvSpPr txBox="1"/>
          <p:nvPr/>
        </p:nvSpPr>
        <p:spPr>
          <a:xfrm>
            <a:off x="692727" y="4571219"/>
            <a:ext cx="5195455" cy="1015663"/>
          </a:xfrm>
          <a:prstGeom prst="rect">
            <a:avLst/>
          </a:prstGeom>
          <a:noFill/>
        </p:spPr>
        <p:txBody>
          <a:bodyPr wrap="square" rtlCol="0">
            <a:spAutoFit/>
          </a:bodyPr>
          <a:lstStyle/>
          <a:p>
            <a:r>
              <a:rPr lang="de-CH" sz="2000" dirty="0">
                <a:solidFill>
                  <a:schemeClr val="accent3">
                    <a:lumMod val="50000"/>
                  </a:schemeClr>
                </a:solidFill>
              </a:rPr>
              <a:t>Meetings </a:t>
            </a:r>
            <a:r>
              <a:rPr lang="de-CH" sz="2000" dirty="0" err="1">
                <a:solidFill>
                  <a:schemeClr val="accent3">
                    <a:lumMod val="50000"/>
                  </a:schemeClr>
                </a:solidFill>
              </a:rPr>
              <a:t>to</a:t>
            </a:r>
            <a:r>
              <a:rPr lang="de-CH" sz="2000" dirty="0">
                <a:solidFill>
                  <a:schemeClr val="accent3">
                    <a:lumMod val="50000"/>
                  </a:schemeClr>
                </a:solidFill>
              </a:rPr>
              <a:t> </a:t>
            </a:r>
            <a:r>
              <a:rPr lang="de-CH" sz="2000" dirty="0" err="1">
                <a:solidFill>
                  <a:schemeClr val="accent3">
                    <a:lumMod val="50000"/>
                  </a:schemeClr>
                </a:solidFill>
              </a:rPr>
              <a:t>prepare</a:t>
            </a:r>
            <a:r>
              <a:rPr lang="de-CH" sz="2000" dirty="0">
                <a:solidFill>
                  <a:schemeClr val="accent3">
                    <a:lumMod val="50000"/>
                  </a:schemeClr>
                </a:solidFill>
              </a:rPr>
              <a:t> </a:t>
            </a:r>
            <a:r>
              <a:rPr lang="de-CH" sz="2000" dirty="0" err="1">
                <a:solidFill>
                  <a:schemeClr val="accent3">
                    <a:lumMod val="50000"/>
                  </a:schemeClr>
                </a:solidFill>
              </a:rPr>
              <a:t>the</a:t>
            </a:r>
            <a:r>
              <a:rPr lang="de-CH" sz="2000" dirty="0">
                <a:solidFill>
                  <a:schemeClr val="accent3">
                    <a:lumMod val="50000"/>
                  </a:schemeClr>
                </a:solidFill>
              </a:rPr>
              <a:t> 7th MSP in Addis </a:t>
            </a:r>
            <a:r>
              <a:rPr lang="de-CH" sz="2000" dirty="0" err="1">
                <a:solidFill>
                  <a:schemeClr val="accent3">
                    <a:lumMod val="50000"/>
                  </a:schemeClr>
                </a:solidFill>
              </a:rPr>
              <a:t>Ababa</a:t>
            </a:r>
            <a:r>
              <a:rPr lang="de-CH" sz="2000" dirty="0">
                <a:solidFill>
                  <a:schemeClr val="accent3">
                    <a:lumMod val="50000"/>
                  </a:schemeClr>
                </a:solidFill>
              </a:rPr>
              <a:t>, </a:t>
            </a:r>
            <a:r>
              <a:rPr lang="de-CH" sz="2000" dirty="0" err="1">
                <a:solidFill>
                  <a:schemeClr val="accent3">
                    <a:lumMod val="50000"/>
                  </a:schemeClr>
                </a:solidFill>
              </a:rPr>
              <a:t>Ethiopia</a:t>
            </a:r>
            <a:r>
              <a:rPr lang="de-CH" sz="2000" dirty="0">
                <a:solidFill>
                  <a:schemeClr val="accent3">
                    <a:lumMod val="50000"/>
                  </a:schemeClr>
                </a:solidFill>
              </a:rPr>
              <a:t>, 8 </a:t>
            </a:r>
            <a:r>
              <a:rPr lang="de-CH" sz="2000" dirty="0" err="1">
                <a:solidFill>
                  <a:schemeClr val="accent3">
                    <a:lumMod val="50000"/>
                  </a:schemeClr>
                </a:solidFill>
              </a:rPr>
              <a:t>to</a:t>
            </a:r>
            <a:r>
              <a:rPr lang="de-CH" sz="2000" dirty="0">
                <a:solidFill>
                  <a:schemeClr val="accent3">
                    <a:lumMod val="50000"/>
                  </a:schemeClr>
                </a:solidFill>
              </a:rPr>
              <a:t> 12 May 2016, </a:t>
            </a:r>
          </a:p>
          <a:p>
            <a:endParaRPr lang="de-CH" sz="2000" dirty="0">
              <a:solidFill>
                <a:schemeClr val="accent3">
                  <a:lumMod val="50000"/>
                </a:schemeClr>
              </a:solidFill>
            </a:endParaRPr>
          </a:p>
        </p:txBody>
      </p:sp>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615000" y="4058535"/>
            <a:ext cx="5769471" cy="1326361"/>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400" b="1" dirty="0"/>
              <a:t>Improving collaboration between research and private sector to accelerate livestock innovation for sustainability into use </a:t>
            </a:r>
          </a:p>
        </p:txBody>
      </p:sp>
      <p:sp>
        <p:nvSpPr>
          <p:cNvPr id="3" name="Rechteck 2">
            <a:extLst>
              <a:ext uri="{FF2B5EF4-FFF2-40B4-BE49-F238E27FC236}">
                <a16:creationId xmlns:a16="http://schemas.microsoft.com/office/drawing/2014/main" id="{AC7631B8-ABFF-4D8F-BB3A-2537E2C757D8}"/>
              </a:ext>
            </a:extLst>
          </p:cNvPr>
          <p:cNvSpPr/>
          <p:nvPr/>
        </p:nvSpPr>
        <p:spPr>
          <a:xfrm>
            <a:off x="4763731" y="1417277"/>
            <a:ext cx="4038643" cy="769441"/>
          </a:xfrm>
          <a:prstGeom prst="rect">
            <a:avLst/>
          </a:prstGeom>
        </p:spPr>
        <p:txBody>
          <a:bodyPr wrap="square">
            <a:spAutoFit/>
          </a:bodyPr>
          <a:lstStyle/>
          <a:p>
            <a:r>
              <a:rPr lang="en-US" sz="4400" b="1" dirty="0">
                <a:solidFill>
                  <a:schemeClr val="accent3">
                    <a:lumMod val="75000"/>
                  </a:schemeClr>
                </a:solidFill>
              </a:rPr>
              <a:t>Summing up</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sp>
        <p:nvSpPr>
          <p:cNvPr id="4" name="TextBox 3">
            <a:extLst>
              <a:ext uri="{FF2B5EF4-FFF2-40B4-BE49-F238E27FC236}">
                <a16:creationId xmlns:a16="http://schemas.microsoft.com/office/drawing/2014/main" id="{8E8C0D6B-1C7D-5F43-AC90-54C2CE7DB164}"/>
              </a:ext>
            </a:extLst>
          </p:cNvPr>
          <p:cNvSpPr txBox="1"/>
          <p:nvPr/>
        </p:nvSpPr>
        <p:spPr>
          <a:xfrm>
            <a:off x="692727" y="5543016"/>
            <a:ext cx="2280240" cy="307777"/>
          </a:xfrm>
          <a:prstGeom prst="rect">
            <a:avLst/>
          </a:prstGeom>
          <a:noFill/>
        </p:spPr>
        <p:txBody>
          <a:bodyPr wrap="none" rtlCol="0">
            <a:spAutoFit/>
          </a:bodyPr>
          <a:lstStyle/>
          <a:p>
            <a:r>
              <a:rPr lang="en-GB" sz="1400" dirty="0">
                <a:solidFill>
                  <a:schemeClr val="tx1">
                    <a:lumMod val="50000"/>
                    <a:lumOff val="50000"/>
                  </a:schemeClr>
                </a:solidFill>
              </a:rPr>
              <a:t>Tuesday, 10 September 2019</a:t>
            </a:r>
            <a:endParaRPr lang="de-CH" sz="1400" dirty="0">
              <a:solidFill>
                <a:schemeClr val="tx1">
                  <a:lumMod val="50000"/>
                  <a:lumOff val="50000"/>
                </a:schemeClr>
              </a:solidFill>
            </a:endParaRPr>
          </a:p>
        </p:txBody>
      </p:sp>
      <p:sp>
        <p:nvSpPr>
          <p:cNvPr id="5" name="Text Placeholder 4">
            <a:extLst>
              <a:ext uri="{FF2B5EF4-FFF2-40B4-BE49-F238E27FC236}">
                <a16:creationId xmlns:a16="http://schemas.microsoft.com/office/drawing/2014/main" id="{6C156F20-0E22-4804-A9FF-4E658CF54345}"/>
              </a:ext>
            </a:extLst>
          </p:cNvPr>
          <p:cNvSpPr>
            <a:spLocks noGrp="1"/>
          </p:cNvSpPr>
          <p:nvPr>
            <p:ph type="body" idx="1"/>
          </p:nvPr>
        </p:nvSpPr>
        <p:spPr>
          <a:xfrm>
            <a:off x="3247531" y="2480782"/>
            <a:ext cx="5867400" cy="1326361"/>
          </a:xfrm>
          <a:ln>
            <a:solidFill>
              <a:schemeClr val="accent1"/>
            </a:solidFill>
          </a:ln>
        </p:spPr>
        <p:txBody>
          <a:bodyPr/>
          <a:lstStyle/>
          <a:p>
            <a:pPr marL="742950" lvl="1" indent="-285750">
              <a:buClr>
                <a:srgbClr val="D96100"/>
              </a:buClr>
              <a:buFont typeface="Arial" panose="020B0604020202020204" pitchFamily="34" charset="0"/>
              <a:buChar char="•"/>
            </a:pPr>
            <a:r>
              <a:rPr lang="en-US" sz="2400" dirty="0">
                <a:solidFill>
                  <a:schemeClr val="tx1">
                    <a:lumMod val="50000"/>
                    <a:lumOff val="50000"/>
                  </a:schemeClr>
                </a:solidFill>
              </a:rPr>
              <a:t>Shirley Tarawali, ILRI</a:t>
            </a:r>
          </a:p>
          <a:p>
            <a:pPr marL="742950" lvl="1" indent="-285750">
              <a:buClr>
                <a:srgbClr val="D96100"/>
              </a:buClr>
              <a:buFont typeface="Arial" panose="020B0604020202020204" pitchFamily="34" charset="0"/>
              <a:buChar char="•"/>
            </a:pPr>
            <a:r>
              <a:rPr lang="en-US" sz="2400" dirty="0">
                <a:solidFill>
                  <a:schemeClr val="tx1">
                    <a:lumMod val="50000"/>
                    <a:lumOff val="50000"/>
                  </a:schemeClr>
                </a:solidFill>
              </a:rPr>
              <a:t>Donald Moore, Global Dairy Platform</a:t>
            </a:r>
          </a:p>
          <a:p>
            <a:pPr lvl="1" algn="ctr">
              <a:buClr>
                <a:srgbClr val="D96100"/>
              </a:buClr>
            </a:pPr>
            <a:r>
              <a:rPr lang="en-US" sz="2400" dirty="0">
                <a:solidFill>
                  <a:schemeClr val="tx1">
                    <a:lumMod val="50000"/>
                    <a:lumOff val="50000"/>
                  </a:schemeClr>
                </a:solidFill>
              </a:rPr>
              <a:t>(</a:t>
            </a:r>
            <a:r>
              <a:rPr lang="en-US" sz="2400" i="1" dirty="0">
                <a:solidFill>
                  <a:schemeClr val="tx1">
                    <a:lumMod val="50000"/>
                    <a:lumOff val="50000"/>
                  </a:schemeClr>
                </a:solidFill>
              </a:rPr>
              <a:t>3 minutes each</a:t>
            </a:r>
            <a:r>
              <a:rPr lang="en-US" sz="2400" dirty="0">
                <a:solidFill>
                  <a:schemeClr val="tx1">
                    <a:lumMod val="50000"/>
                    <a:lumOff val="50000"/>
                  </a:schemeClr>
                </a:solidFill>
              </a:rPr>
              <a:t>)</a:t>
            </a:r>
          </a:p>
        </p:txBody>
      </p:sp>
    </p:spTree>
    <p:extLst>
      <p:ext uri="{BB962C8B-B14F-4D97-AF65-F5344CB8AC3E}">
        <p14:creationId xmlns:p14="http://schemas.microsoft.com/office/powerpoint/2010/main" val="12818933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0847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5103CA0-3928-5C44-8C1C-D56919073920}"/>
              </a:ext>
            </a:extLst>
          </p:cNvPr>
          <p:cNvSpPr txBox="1"/>
          <p:nvPr/>
        </p:nvSpPr>
        <p:spPr>
          <a:xfrm>
            <a:off x="813817" y="1395817"/>
            <a:ext cx="2882520" cy="584775"/>
          </a:xfrm>
          <a:prstGeom prst="rect">
            <a:avLst/>
          </a:prstGeom>
          <a:noFill/>
        </p:spPr>
        <p:txBody>
          <a:bodyPr wrap="none" rtlCol="0">
            <a:spAutoFit/>
          </a:bodyPr>
          <a:lstStyle/>
          <a:p>
            <a:r>
              <a:rPr lang="de-CH" sz="3200" dirty="0">
                <a:solidFill>
                  <a:srgbClr val="D96100"/>
                </a:solidFill>
              </a:rPr>
              <a:t>The CHALLENGE</a:t>
            </a:r>
          </a:p>
        </p:txBody>
      </p:sp>
      <p:pic>
        <p:nvPicPr>
          <p:cNvPr id="18" name="Picture Placeholder 17">
            <a:extLst>
              <a:ext uri="{FF2B5EF4-FFF2-40B4-BE49-F238E27FC236}">
                <a16:creationId xmlns:a16="http://schemas.microsoft.com/office/drawing/2014/main" id="{FDB863FB-2B63-0944-B338-235F91E9CD63}"/>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p:pic>
      <p:sp>
        <p:nvSpPr>
          <p:cNvPr id="14" name="Titel 1">
            <a:extLst>
              <a:ext uri="{FF2B5EF4-FFF2-40B4-BE49-F238E27FC236}">
                <a16:creationId xmlns:a16="http://schemas.microsoft.com/office/drawing/2014/main" id="{D65C4C1C-642B-A34B-81FC-37BFADDAE4BC}"/>
              </a:ext>
            </a:extLst>
          </p:cNvPr>
          <p:cNvSpPr txBox="1">
            <a:spLocks/>
          </p:cNvSpPr>
          <p:nvPr/>
        </p:nvSpPr>
        <p:spPr bwMode="auto">
          <a:xfrm>
            <a:off x="596498" y="490119"/>
            <a:ext cx="7898826" cy="504056"/>
          </a:xfrm>
          <a:prstGeom prst="roundRect">
            <a:avLst/>
          </a:prstGeom>
          <a:solidFill>
            <a:schemeClr val="bg1"/>
          </a:solidFill>
          <a:ln>
            <a:solidFill>
              <a:schemeClr val="accent3">
                <a:lumMod val="60000"/>
                <a:lumOff val="40000"/>
              </a:schemeClr>
            </a:solidFill>
          </a:ln>
        </p:spPr>
        <p:txBody>
          <a:bodyPr vert="horz" wrap="square" lIns="91440" tIns="45720" rIns="91440" bIns="45720" numCol="1" anchor="ctr" anchorCtr="0" compatLnSpc="1">
            <a:prstTxWarp prst="textNoShape">
              <a:avLst/>
            </a:prstTxWarp>
            <a:normAutofit fontScale="90000" lnSpcReduction="10000"/>
          </a:bodyPr>
          <a:lstStyle>
            <a:lvl1pPr algn="ctr" rtl="0" eaLnBrk="0" fontAlgn="base" hangingPunct="0">
              <a:spcBef>
                <a:spcPct val="0"/>
              </a:spcBef>
              <a:spcAft>
                <a:spcPct val="0"/>
              </a:spcAft>
              <a:defRPr sz="2800" kern="1200">
                <a:solidFill>
                  <a:srgbClr val="53672B"/>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r>
              <a:rPr lang="de-CH"/>
              <a:t>Motivation for this session</a:t>
            </a:r>
            <a:endParaRPr lang="de-CH" dirty="0"/>
          </a:p>
        </p:txBody>
      </p:sp>
      <p:sp>
        <p:nvSpPr>
          <p:cNvPr id="16" name="Content Placeholder 5">
            <a:extLst>
              <a:ext uri="{FF2B5EF4-FFF2-40B4-BE49-F238E27FC236}">
                <a16:creationId xmlns:a16="http://schemas.microsoft.com/office/drawing/2014/main" id="{CA87EED7-5514-3447-993F-D70733026D98}"/>
              </a:ext>
            </a:extLst>
          </p:cNvPr>
          <p:cNvSpPr txBox="1">
            <a:spLocks/>
          </p:cNvSpPr>
          <p:nvPr/>
        </p:nvSpPr>
        <p:spPr bwMode="auto">
          <a:xfrm>
            <a:off x="976951" y="2453910"/>
            <a:ext cx="6518275"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ourier New" panose="02070309020205020404" pitchFamily="49" charset="0"/>
              <a:buChar char="o"/>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600"/>
              </a:spcAft>
              <a:buClr>
                <a:srgbClr val="D96100"/>
              </a:buClr>
            </a:pPr>
            <a:r>
              <a:rPr lang="de-CH" sz="2000" dirty="0"/>
              <a:t>Successful transformation will require </a:t>
            </a:r>
            <a:r>
              <a:rPr lang="de-CH" sz="2000" b="1" dirty="0">
                <a:solidFill>
                  <a:srgbClr val="D96100"/>
                </a:solidFill>
              </a:rPr>
              <a:t>linking research with private sector</a:t>
            </a:r>
            <a:r>
              <a:rPr lang="de-CH" sz="2000" dirty="0"/>
              <a:t>, but few, isolated examples of how this works</a:t>
            </a:r>
          </a:p>
          <a:p>
            <a:pPr marL="342900" lvl="1" indent="-342900">
              <a:spcBef>
                <a:spcPts val="600"/>
              </a:spcBef>
              <a:spcAft>
                <a:spcPts val="600"/>
              </a:spcAft>
              <a:buClr>
                <a:srgbClr val="D96100"/>
              </a:buClr>
              <a:buFont typeface="Courier New" panose="02070309020205020404" pitchFamily="49" charset="0"/>
              <a:buChar char="o"/>
            </a:pPr>
            <a:r>
              <a:rPr lang="de-CH" dirty="0"/>
              <a:t>Research ‘public good’ innovation </a:t>
            </a:r>
            <a:r>
              <a:rPr lang="de-CH" b="1" dirty="0">
                <a:solidFill>
                  <a:srgbClr val="D96100"/>
                </a:solidFill>
              </a:rPr>
              <a:t>may not offer incentives </a:t>
            </a:r>
            <a:r>
              <a:rPr lang="de-CH" dirty="0"/>
              <a:t>as a ‘private good’ for private sector</a:t>
            </a:r>
          </a:p>
          <a:p>
            <a:pPr marL="342900" lvl="1" indent="-342900">
              <a:spcBef>
                <a:spcPts val="600"/>
              </a:spcBef>
              <a:spcAft>
                <a:spcPts val="600"/>
              </a:spcAft>
              <a:buClr>
                <a:srgbClr val="D96100"/>
              </a:buClr>
              <a:buFont typeface="Courier New" panose="02070309020205020404" pitchFamily="49" charset="0"/>
              <a:buChar char="o"/>
            </a:pPr>
            <a:r>
              <a:rPr lang="de-CH" dirty="0"/>
              <a:t>Public-Private Partnership arrangements to create incentives </a:t>
            </a:r>
            <a:r>
              <a:rPr lang="de-CH" b="1" dirty="0">
                <a:solidFill>
                  <a:srgbClr val="D96100"/>
                </a:solidFill>
              </a:rPr>
              <a:t>face challenges</a:t>
            </a:r>
          </a:p>
        </p:txBody>
      </p:sp>
      <p:sp>
        <p:nvSpPr>
          <p:cNvPr id="19" name="TextBox 18">
            <a:extLst>
              <a:ext uri="{FF2B5EF4-FFF2-40B4-BE49-F238E27FC236}">
                <a16:creationId xmlns:a16="http://schemas.microsoft.com/office/drawing/2014/main" id="{18A586E0-92B7-1149-BB2C-8958C4ABAB14}"/>
              </a:ext>
            </a:extLst>
          </p:cNvPr>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2156094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
        <p:nvSpPr>
          <p:cNvPr id="7" name="Titel 1">
            <a:extLst>
              <a:ext uri="{FF2B5EF4-FFF2-40B4-BE49-F238E27FC236}">
                <a16:creationId xmlns:a16="http://schemas.microsoft.com/office/drawing/2014/main" id="{BDC1954A-2EFB-0B46-BF60-E764E1E5B119}"/>
              </a:ext>
            </a:extLst>
          </p:cNvPr>
          <p:cNvSpPr txBox="1">
            <a:spLocks/>
          </p:cNvSpPr>
          <p:nvPr/>
        </p:nvSpPr>
        <p:spPr bwMode="auto">
          <a:xfrm>
            <a:off x="596498" y="490119"/>
            <a:ext cx="7898826" cy="504056"/>
          </a:xfrm>
          <a:prstGeom prst="roundRect">
            <a:avLst/>
          </a:prstGeom>
          <a:solidFill>
            <a:schemeClr val="bg1"/>
          </a:solidFill>
          <a:ln>
            <a:solidFill>
              <a:schemeClr val="accent3">
                <a:lumMod val="60000"/>
                <a:lumOff val="40000"/>
              </a:schemeClr>
            </a:solidFill>
          </a:ln>
        </p:spPr>
        <p:txBody>
          <a:bodyPr vert="horz" wrap="square" lIns="91440" tIns="45720" rIns="91440" bIns="45720" numCol="1" anchor="ctr" anchorCtr="0" compatLnSpc="1">
            <a:prstTxWarp prst="textNoShape">
              <a:avLst/>
            </a:prstTxWarp>
            <a:normAutofit fontScale="90000" lnSpcReduction="10000"/>
          </a:bodyPr>
          <a:lstStyle>
            <a:lvl1pPr algn="ctr" rtl="0" eaLnBrk="0" fontAlgn="base" hangingPunct="0">
              <a:spcBef>
                <a:spcPct val="0"/>
              </a:spcBef>
              <a:spcAft>
                <a:spcPct val="0"/>
              </a:spcAft>
              <a:defRPr sz="2800" kern="1200">
                <a:solidFill>
                  <a:srgbClr val="53672B"/>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r>
              <a:rPr lang="en-US" dirty="0"/>
              <a:t>Framing the discussion</a:t>
            </a:r>
          </a:p>
        </p:txBody>
      </p:sp>
      <p:sp>
        <p:nvSpPr>
          <p:cNvPr id="12" name="TextBox 11">
            <a:extLst>
              <a:ext uri="{FF2B5EF4-FFF2-40B4-BE49-F238E27FC236}">
                <a16:creationId xmlns:a16="http://schemas.microsoft.com/office/drawing/2014/main" id="{2BF4B5FD-CF8E-1D46-AB36-2140B3A79665}"/>
              </a:ext>
            </a:extLst>
          </p:cNvPr>
          <p:cNvSpPr txBox="1"/>
          <p:nvPr/>
        </p:nvSpPr>
        <p:spPr>
          <a:xfrm>
            <a:off x="608077" y="1262595"/>
            <a:ext cx="7631256" cy="584775"/>
          </a:xfrm>
          <a:prstGeom prst="rect">
            <a:avLst/>
          </a:prstGeom>
          <a:noFill/>
        </p:spPr>
        <p:txBody>
          <a:bodyPr wrap="none" rtlCol="0">
            <a:spAutoFit/>
          </a:bodyPr>
          <a:lstStyle/>
          <a:p>
            <a:r>
              <a:rPr lang="en-US" sz="3200" dirty="0">
                <a:solidFill>
                  <a:srgbClr val="D96100"/>
                </a:solidFill>
              </a:rPr>
              <a:t>Specific subset of Public-Private Partnerships</a:t>
            </a:r>
          </a:p>
        </p:txBody>
      </p:sp>
      <p:sp>
        <p:nvSpPr>
          <p:cNvPr id="13" name="Content Placeholder 5">
            <a:extLst>
              <a:ext uri="{FF2B5EF4-FFF2-40B4-BE49-F238E27FC236}">
                <a16:creationId xmlns:a16="http://schemas.microsoft.com/office/drawing/2014/main" id="{B3F8F849-7AA9-EA47-B7D8-E6250D8AFFF5}"/>
              </a:ext>
            </a:extLst>
          </p:cNvPr>
          <p:cNvSpPr txBox="1">
            <a:spLocks/>
          </p:cNvSpPr>
          <p:nvPr/>
        </p:nvSpPr>
        <p:spPr bwMode="auto">
          <a:xfrm>
            <a:off x="692081" y="1888557"/>
            <a:ext cx="6518275"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ourier New" panose="02070309020205020404" pitchFamily="49" charset="0"/>
              <a:buChar char="o"/>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600"/>
              </a:spcAft>
              <a:buClr>
                <a:srgbClr val="D96100"/>
              </a:buClr>
            </a:pPr>
            <a:r>
              <a:rPr lang="en-US" sz="2000" b="1" dirty="0">
                <a:solidFill>
                  <a:srgbClr val="D96100"/>
                </a:solidFill>
              </a:rPr>
              <a:t>Delivering innovation</a:t>
            </a:r>
            <a:r>
              <a:rPr lang="en-US" sz="2000" dirty="0"/>
              <a:t> from research to enhance inclusive sustainable livestock systems</a:t>
            </a:r>
          </a:p>
          <a:p>
            <a:pPr>
              <a:spcBef>
                <a:spcPts val="600"/>
              </a:spcBef>
              <a:spcAft>
                <a:spcPts val="600"/>
              </a:spcAft>
              <a:buClr>
                <a:srgbClr val="D96100"/>
              </a:buClr>
            </a:pPr>
            <a:r>
              <a:rPr lang="en-US" sz="2000" b="1" dirty="0">
                <a:solidFill>
                  <a:srgbClr val="D96100"/>
                </a:solidFill>
              </a:rPr>
              <a:t>Demand-pull:</a:t>
            </a:r>
            <a:r>
              <a:rPr lang="en-US" sz="2000" dirty="0"/>
              <a:t> private sector responding to opportunities needing innovation</a:t>
            </a:r>
          </a:p>
          <a:p>
            <a:pPr>
              <a:spcBef>
                <a:spcPts val="600"/>
              </a:spcBef>
              <a:spcAft>
                <a:spcPts val="600"/>
              </a:spcAft>
              <a:buClr>
                <a:srgbClr val="D96100"/>
              </a:buClr>
            </a:pPr>
            <a:r>
              <a:rPr lang="en-US" sz="2000" b="1" dirty="0">
                <a:solidFill>
                  <a:srgbClr val="D96100"/>
                </a:solidFill>
              </a:rPr>
              <a:t>Supply-push:</a:t>
            </a:r>
            <a:r>
              <a:rPr lang="en-US" sz="2000" dirty="0"/>
              <a:t> research offering innovation to scale</a:t>
            </a:r>
          </a:p>
          <a:p>
            <a:pPr>
              <a:spcBef>
                <a:spcPts val="600"/>
              </a:spcBef>
              <a:spcAft>
                <a:spcPts val="600"/>
              </a:spcAft>
              <a:buClr>
                <a:srgbClr val="D96100"/>
              </a:buClr>
            </a:pPr>
            <a:r>
              <a:rPr lang="en-US" sz="2000" dirty="0"/>
              <a:t>As </a:t>
            </a:r>
            <a:r>
              <a:rPr lang="en-US" sz="2000" b="1" dirty="0">
                <a:solidFill>
                  <a:srgbClr val="D96100"/>
                </a:solidFill>
              </a:rPr>
              <a:t>individual innovations </a:t>
            </a:r>
            <a:r>
              <a:rPr lang="en-US" sz="2000" dirty="0"/>
              <a:t>(technologies, services, institutional arrangements) or as </a:t>
            </a:r>
            <a:r>
              <a:rPr lang="en-US" sz="2000" b="1" dirty="0">
                <a:solidFill>
                  <a:srgbClr val="D96100"/>
                </a:solidFill>
              </a:rPr>
              <a:t>integrated packages</a:t>
            </a:r>
          </a:p>
          <a:p>
            <a:pPr>
              <a:spcBef>
                <a:spcPts val="600"/>
              </a:spcBef>
              <a:spcAft>
                <a:spcPts val="600"/>
              </a:spcAft>
              <a:buClr>
                <a:srgbClr val="D96100"/>
              </a:buClr>
            </a:pPr>
            <a:r>
              <a:rPr lang="en-US" sz="2000" dirty="0"/>
              <a:t>Range of </a:t>
            </a:r>
            <a:r>
              <a:rPr lang="en-US" sz="2000" b="1" dirty="0">
                <a:solidFill>
                  <a:srgbClr val="D96100"/>
                </a:solidFill>
              </a:rPr>
              <a:t>private to public goods </a:t>
            </a:r>
          </a:p>
        </p:txBody>
      </p:sp>
      <p:pic>
        <p:nvPicPr>
          <p:cNvPr id="26" name="Picture Placeholder 12">
            <a:extLst>
              <a:ext uri="{FF2B5EF4-FFF2-40B4-BE49-F238E27FC236}">
                <a16:creationId xmlns:a16="http://schemas.microsoft.com/office/drawing/2014/main" id="{24787336-0B12-4247-BC92-5F0BB0BCCF5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315721" y="-8312"/>
            <a:ext cx="4876280" cy="6866312"/>
          </a:xfrm>
          <a:custGeom>
            <a:avLst/>
            <a:gdLst>
              <a:gd name="connsiteX0" fmla="*/ 0 w 3812251"/>
              <a:gd name="connsiteY0" fmla="*/ 0 h 6858000"/>
              <a:gd name="connsiteX1" fmla="*/ 3812251 w 3812251"/>
              <a:gd name="connsiteY1" fmla="*/ 0 h 6858000"/>
              <a:gd name="connsiteX2" fmla="*/ 3812251 w 3812251"/>
              <a:gd name="connsiteY2" fmla="*/ 6858000 h 6858000"/>
              <a:gd name="connsiteX3" fmla="*/ 0 w 3812251"/>
              <a:gd name="connsiteY3" fmla="*/ 6858000 h 6858000"/>
              <a:gd name="connsiteX4" fmla="*/ 0 w 3812251"/>
              <a:gd name="connsiteY4" fmla="*/ 0 h 6858000"/>
              <a:gd name="connsiteX0" fmla="*/ 1720734 w 5532985"/>
              <a:gd name="connsiteY0" fmla="*/ 0 h 6858000"/>
              <a:gd name="connsiteX1" fmla="*/ 5532985 w 5532985"/>
              <a:gd name="connsiteY1" fmla="*/ 0 h 6858000"/>
              <a:gd name="connsiteX2" fmla="*/ 5532985 w 5532985"/>
              <a:gd name="connsiteY2" fmla="*/ 6858000 h 6858000"/>
              <a:gd name="connsiteX3" fmla="*/ 0 w 5532985"/>
              <a:gd name="connsiteY3" fmla="*/ 6849687 h 6858000"/>
              <a:gd name="connsiteX4" fmla="*/ 1720734 w 5532985"/>
              <a:gd name="connsiteY4" fmla="*/ 0 h 6858000"/>
              <a:gd name="connsiteX0" fmla="*/ 2435628 w 5532985"/>
              <a:gd name="connsiteY0" fmla="*/ 24938 h 6858000"/>
              <a:gd name="connsiteX1" fmla="*/ 5532985 w 5532985"/>
              <a:gd name="connsiteY1" fmla="*/ 0 h 6858000"/>
              <a:gd name="connsiteX2" fmla="*/ 5532985 w 5532985"/>
              <a:gd name="connsiteY2" fmla="*/ 6858000 h 6858000"/>
              <a:gd name="connsiteX3" fmla="*/ 0 w 5532985"/>
              <a:gd name="connsiteY3" fmla="*/ 6849687 h 6858000"/>
              <a:gd name="connsiteX4" fmla="*/ 2435628 w 5532985"/>
              <a:gd name="connsiteY4" fmla="*/ 24938 h 6858000"/>
              <a:gd name="connsiteX0" fmla="*/ 1778923 w 4876280"/>
              <a:gd name="connsiteY0" fmla="*/ 24938 h 6858000"/>
              <a:gd name="connsiteX1" fmla="*/ 4876280 w 4876280"/>
              <a:gd name="connsiteY1" fmla="*/ 0 h 6858000"/>
              <a:gd name="connsiteX2" fmla="*/ 4876280 w 4876280"/>
              <a:gd name="connsiteY2" fmla="*/ 6858000 h 6858000"/>
              <a:gd name="connsiteX3" fmla="*/ 0 w 4876280"/>
              <a:gd name="connsiteY3" fmla="*/ 6849687 h 6858000"/>
              <a:gd name="connsiteX4" fmla="*/ 1778923 w 4876280"/>
              <a:gd name="connsiteY4" fmla="*/ 24938 h 6858000"/>
              <a:gd name="connsiteX0" fmla="*/ 1737359 w 4876280"/>
              <a:gd name="connsiteY0" fmla="*/ 0 h 6866312"/>
              <a:gd name="connsiteX1" fmla="*/ 4876280 w 4876280"/>
              <a:gd name="connsiteY1" fmla="*/ 8312 h 6866312"/>
              <a:gd name="connsiteX2" fmla="*/ 4876280 w 4876280"/>
              <a:gd name="connsiteY2" fmla="*/ 6866312 h 6866312"/>
              <a:gd name="connsiteX3" fmla="*/ 0 w 4876280"/>
              <a:gd name="connsiteY3" fmla="*/ 6857999 h 6866312"/>
              <a:gd name="connsiteX4" fmla="*/ 1737359 w 4876280"/>
              <a:gd name="connsiteY4" fmla="*/ 0 h 6866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280" h="6866312">
                <a:moveTo>
                  <a:pt x="1737359" y="0"/>
                </a:moveTo>
                <a:lnTo>
                  <a:pt x="4876280" y="8312"/>
                </a:lnTo>
                <a:lnTo>
                  <a:pt x="4876280" y="6866312"/>
                </a:lnTo>
                <a:lnTo>
                  <a:pt x="0" y="6857999"/>
                </a:lnTo>
                <a:lnTo>
                  <a:pt x="1737359" y="0"/>
                </a:lnTo>
                <a:close/>
              </a:path>
            </a:pathLst>
          </a:custGeom>
        </p:spPr>
      </p:pic>
    </p:spTree>
    <p:extLst>
      <p:ext uri="{BB962C8B-B14F-4D97-AF65-F5344CB8AC3E}">
        <p14:creationId xmlns:p14="http://schemas.microsoft.com/office/powerpoint/2010/main" val="2265902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
        <p:nvSpPr>
          <p:cNvPr id="6" name="Titel 1">
            <a:extLst>
              <a:ext uri="{FF2B5EF4-FFF2-40B4-BE49-F238E27FC236}">
                <a16:creationId xmlns:a16="http://schemas.microsoft.com/office/drawing/2014/main" id="{3879AF5B-5C8F-FC4A-88E9-95A7DE4354A8}"/>
              </a:ext>
            </a:extLst>
          </p:cNvPr>
          <p:cNvSpPr txBox="1">
            <a:spLocks/>
          </p:cNvSpPr>
          <p:nvPr/>
        </p:nvSpPr>
        <p:spPr bwMode="auto">
          <a:xfrm>
            <a:off x="596498" y="490119"/>
            <a:ext cx="7898826" cy="504056"/>
          </a:xfrm>
          <a:prstGeom prst="roundRect">
            <a:avLst/>
          </a:prstGeom>
          <a:solidFill>
            <a:schemeClr val="bg1"/>
          </a:solidFill>
          <a:ln>
            <a:solidFill>
              <a:schemeClr val="accent3">
                <a:lumMod val="60000"/>
                <a:lumOff val="40000"/>
              </a:schemeClr>
            </a:solidFill>
          </a:ln>
        </p:spPr>
        <p:txBody>
          <a:bodyPr vert="horz" wrap="square" lIns="91440" tIns="45720" rIns="91440" bIns="45720" numCol="1" anchor="ctr" anchorCtr="0" compatLnSpc="1">
            <a:prstTxWarp prst="textNoShape">
              <a:avLst/>
            </a:prstTxWarp>
            <a:normAutofit fontScale="90000" lnSpcReduction="10000"/>
          </a:bodyPr>
          <a:lstStyle>
            <a:lvl1pPr algn="ctr" rtl="0" eaLnBrk="0" fontAlgn="base" hangingPunct="0">
              <a:spcBef>
                <a:spcPct val="0"/>
              </a:spcBef>
              <a:spcAft>
                <a:spcPct val="0"/>
              </a:spcAft>
              <a:defRPr sz="2800" kern="1200">
                <a:solidFill>
                  <a:srgbClr val="53672B"/>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r>
              <a:rPr lang="en-US" dirty="0"/>
              <a:t>Framing the discussion</a:t>
            </a:r>
          </a:p>
        </p:txBody>
      </p:sp>
      <p:sp>
        <p:nvSpPr>
          <p:cNvPr id="7" name="TextBox 6">
            <a:extLst>
              <a:ext uri="{FF2B5EF4-FFF2-40B4-BE49-F238E27FC236}">
                <a16:creationId xmlns:a16="http://schemas.microsoft.com/office/drawing/2014/main" id="{E6F3F8C4-C231-D343-BAB0-8502D4DA8C3D}"/>
              </a:ext>
            </a:extLst>
          </p:cNvPr>
          <p:cNvSpPr txBox="1"/>
          <p:nvPr/>
        </p:nvSpPr>
        <p:spPr>
          <a:xfrm>
            <a:off x="822609" y="1608093"/>
            <a:ext cx="5080814" cy="1077218"/>
          </a:xfrm>
          <a:prstGeom prst="rect">
            <a:avLst/>
          </a:prstGeom>
          <a:noFill/>
        </p:spPr>
        <p:txBody>
          <a:bodyPr wrap="none" rtlCol="0">
            <a:spAutoFit/>
          </a:bodyPr>
          <a:lstStyle/>
          <a:p>
            <a:r>
              <a:rPr lang="en-US" sz="3200" dirty="0">
                <a:solidFill>
                  <a:srgbClr val="D96100"/>
                </a:solidFill>
              </a:rPr>
              <a:t>PRIVATE SECTOR: </a:t>
            </a:r>
          </a:p>
          <a:p>
            <a:r>
              <a:rPr lang="en-US" sz="3200" dirty="0">
                <a:solidFill>
                  <a:srgbClr val="D96100"/>
                </a:solidFill>
              </a:rPr>
              <a:t>3 main categories to consider</a:t>
            </a:r>
          </a:p>
        </p:txBody>
      </p:sp>
      <p:sp>
        <p:nvSpPr>
          <p:cNvPr id="8" name="Content Placeholder 5">
            <a:extLst>
              <a:ext uri="{FF2B5EF4-FFF2-40B4-BE49-F238E27FC236}">
                <a16:creationId xmlns:a16="http://schemas.microsoft.com/office/drawing/2014/main" id="{20DF4C15-8513-6742-94DF-26E650CF60B7}"/>
              </a:ext>
            </a:extLst>
          </p:cNvPr>
          <p:cNvSpPr txBox="1">
            <a:spLocks/>
          </p:cNvSpPr>
          <p:nvPr/>
        </p:nvSpPr>
        <p:spPr bwMode="auto">
          <a:xfrm>
            <a:off x="926490" y="2764439"/>
            <a:ext cx="6059239" cy="1951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ourier New" panose="02070309020205020404" pitchFamily="49" charset="0"/>
              <a:buChar char="o"/>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600"/>
              </a:spcAft>
              <a:buClr>
                <a:srgbClr val="D96100"/>
              </a:buClr>
            </a:pPr>
            <a:r>
              <a:rPr lang="en-US" sz="2400" b="1" dirty="0"/>
              <a:t>Multi-national companies</a:t>
            </a:r>
          </a:p>
          <a:p>
            <a:pPr>
              <a:spcBef>
                <a:spcPts val="600"/>
              </a:spcBef>
              <a:spcAft>
                <a:spcPts val="600"/>
              </a:spcAft>
              <a:buClr>
                <a:srgbClr val="D96100"/>
              </a:buClr>
            </a:pPr>
            <a:r>
              <a:rPr lang="en-US" sz="2400" b="1" dirty="0"/>
              <a:t>National and local commercial companies</a:t>
            </a:r>
          </a:p>
          <a:p>
            <a:pPr>
              <a:spcBef>
                <a:spcPts val="600"/>
              </a:spcBef>
              <a:spcAft>
                <a:spcPts val="600"/>
              </a:spcAft>
              <a:buClr>
                <a:srgbClr val="D96100"/>
              </a:buClr>
            </a:pPr>
            <a:r>
              <a:rPr lang="en-US" sz="2400" b="1" dirty="0"/>
              <a:t>Mostly informal small/medium scale enterprises</a:t>
            </a:r>
          </a:p>
        </p:txBody>
      </p:sp>
      <p:pic>
        <p:nvPicPr>
          <p:cNvPr id="14" name="Picture Placeholder 22">
            <a:extLst>
              <a:ext uri="{FF2B5EF4-FFF2-40B4-BE49-F238E27FC236}">
                <a16:creationId xmlns:a16="http://schemas.microsoft.com/office/drawing/2014/main" id="{A348C187-51CC-C648-96FB-E9CE2DED76B1}"/>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8144117" y="0"/>
            <a:ext cx="4047881" cy="3571631"/>
          </a:xfrm>
          <a:custGeom>
            <a:avLst/>
            <a:gdLst>
              <a:gd name="connsiteX0" fmla="*/ 0 w 4071327"/>
              <a:gd name="connsiteY0" fmla="*/ 0 h 3571631"/>
              <a:gd name="connsiteX1" fmla="*/ 4071327 w 4071327"/>
              <a:gd name="connsiteY1" fmla="*/ 0 h 3571631"/>
              <a:gd name="connsiteX2" fmla="*/ 4071327 w 4071327"/>
              <a:gd name="connsiteY2" fmla="*/ 3571631 h 3571631"/>
              <a:gd name="connsiteX3" fmla="*/ 0 w 4071327"/>
              <a:gd name="connsiteY3" fmla="*/ 3571631 h 3571631"/>
              <a:gd name="connsiteX4" fmla="*/ 0 w 4071327"/>
              <a:gd name="connsiteY4" fmla="*/ 0 h 3571631"/>
              <a:gd name="connsiteX0" fmla="*/ 937846 w 4071327"/>
              <a:gd name="connsiteY0" fmla="*/ 0 h 3571631"/>
              <a:gd name="connsiteX1" fmla="*/ 4071327 w 4071327"/>
              <a:gd name="connsiteY1" fmla="*/ 0 h 3571631"/>
              <a:gd name="connsiteX2" fmla="*/ 4071327 w 4071327"/>
              <a:gd name="connsiteY2" fmla="*/ 3571631 h 3571631"/>
              <a:gd name="connsiteX3" fmla="*/ 0 w 4071327"/>
              <a:gd name="connsiteY3" fmla="*/ 3571631 h 3571631"/>
              <a:gd name="connsiteX4" fmla="*/ 937846 w 4071327"/>
              <a:gd name="connsiteY4" fmla="*/ 0 h 3571631"/>
              <a:gd name="connsiteX0" fmla="*/ 914400 w 4047881"/>
              <a:gd name="connsiteY0" fmla="*/ 0 h 3571631"/>
              <a:gd name="connsiteX1" fmla="*/ 4047881 w 4047881"/>
              <a:gd name="connsiteY1" fmla="*/ 0 h 3571631"/>
              <a:gd name="connsiteX2" fmla="*/ 4047881 w 4047881"/>
              <a:gd name="connsiteY2" fmla="*/ 3571631 h 3571631"/>
              <a:gd name="connsiteX3" fmla="*/ 0 w 4047881"/>
              <a:gd name="connsiteY3" fmla="*/ 3571631 h 3571631"/>
              <a:gd name="connsiteX4" fmla="*/ 914400 w 4047881"/>
              <a:gd name="connsiteY4" fmla="*/ 0 h 3571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47881" h="3571631">
                <a:moveTo>
                  <a:pt x="914400" y="0"/>
                </a:moveTo>
                <a:lnTo>
                  <a:pt x="4047881" y="0"/>
                </a:lnTo>
                <a:lnTo>
                  <a:pt x="4047881" y="3571631"/>
                </a:lnTo>
                <a:lnTo>
                  <a:pt x="0" y="3571631"/>
                </a:lnTo>
                <a:lnTo>
                  <a:pt x="914400" y="0"/>
                </a:lnTo>
                <a:close/>
              </a:path>
            </a:pathLst>
          </a:custGeom>
        </p:spPr>
      </p:pic>
      <p:pic>
        <p:nvPicPr>
          <p:cNvPr id="15" name="Picture Placeholder 20">
            <a:extLst>
              <a:ext uri="{FF2B5EF4-FFF2-40B4-BE49-F238E27FC236}">
                <a16:creationId xmlns:a16="http://schemas.microsoft.com/office/drawing/2014/main" id="{7CDC886B-62C6-BF4A-B768-F2F1085503A2}"/>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315200" y="3641725"/>
            <a:ext cx="4876800" cy="3216275"/>
          </a:xfrm>
          <a:custGeom>
            <a:avLst/>
            <a:gdLst>
              <a:gd name="connsiteX0" fmla="*/ 0 w 4876800"/>
              <a:gd name="connsiteY0" fmla="*/ 0 h 3216275"/>
              <a:gd name="connsiteX1" fmla="*/ 4876800 w 4876800"/>
              <a:gd name="connsiteY1" fmla="*/ 0 h 3216275"/>
              <a:gd name="connsiteX2" fmla="*/ 4876800 w 4876800"/>
              <a:gd name="connsiteY2" fmla="*/ 3216275 h 3216275"/>
              <a:gd name="connsiteX3" fmla="*/ 0 w 4876800"/>
              <a:gd name="connsiteY3" fmla="*/ 3216275 h 3216275"/>
              <a:gd name="connsiteX4" fmla="*/ 0 w 4876800"/>
              <a:gd name="connsiteY4" fmla="*/ 0 h 3216275"/>
              <a:gd name="connsiteX0" fmla="*/ 812800 w 4876800"/>
              <a:gd name="connsiteY0" fmla="*/ 7815 h 3216275"/>
              <a:gd name="connsiteX1" fmla="*/ 4876800 w 4876800"/>
              <a:gd name="connsiteY1" fmla="*/ 0 h 3216275"/>
              <a:gd name="connsiteX2" fmla="*/ 4876800 w 4876800"/>
              <a:gd name="connsiteY2" fmla="*/ 3216275 h 3216275"/>
              <a:gd name="connsiteX3" fmla="*/ 0 w 4876800"/>
              <a:gd name="connsiteY3" fmla="*/ 3216275 h 3216275"/>
              <a:gd name="connsiteX4" fmla="*/ 812800 w 4876800"/>
              <a:gd name="connsiteY4" fmla="*/ 7815 h 321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216275">
                <a:moveTo>
                  <a:pt x="812800" y="7815"/>
                </a:moveTo>
                <a:lnTo>
                  <a:pt x="4876800" y="0"/>
                </a:lnTo>
                <a:lnTo>
                  <a:pt x="4876800" y="3216275"/>
                </a:lnTo>
                <a:lnTo>
                  <a:pt x="0" y="3216275"/>
                </a:lnTo>
                <a:lnTo>
                  <a:pt x="812800" y="7815"/>
                </a:lnTo>
                <a:close/>
              </a:path>
            </a:pathLst>
          </a:custGeom>
        </p:spPr>
      </p:pic>
    </p:spTree>
    <p:extLst>
      <p:ext uri="{BB962C8B-B14F-4D97-AF65-F5344CB8AC3E}">
        <p14:creationId xmlns:p14="http://schemas.microsoft.com/office/powerpoint/2010/main" val="1360780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Broad lessons learned</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1408429" y="1359651"/>
            <a:ext cx="9409007" cy="4525963"/>
          </a:xfrm>
        </p:spPr>
        <p:txBody>
          <a:bodyPr/>
          <a:lstStyle/>
          <a:p>
            <a:pPr>
              <a:buClr>
                <a:srgbClr val="D96100"/>
              </a:buClr>
            </a:pPr>
            <a:r>
              <a:rPr lang="de-CH" dirty="0"/>
              <a:t>Several reviews available </a:t>
            </a:r>
            <a:r>
              <a:rPr lang="en-US" dirty="0"/>
              <a:t>(</a:t>
            </a:r>
            <a:r>
              <a:rPr lang="en-US" sz="2000" dirty="0"/>
              <a:t>e.g. </a:t>
            </a:r>
            <a:r>
              <a:rPr lang="de-CH" sz="2000" dirty="0"/>
              <a:t>Rankin et al. FAO (2016). Public-Private Partnerships for Agribusiness Development: A review of international experiences</a:t>
            </a:r>
            <a:r>
              <a:rPr lang="de-CH" dirty="0"/>
              <a:t>)</a:t>
            </a:r>
          </a:p>
          <a:p>
            <a:pPr>
              <a:buClr>
                <a:srgbClr val="D96100"/>
              </a:buClr>
            </a:pPr>
            <a:r>
              <a:rPr lang="de-CH" dirty="0"/>
              <a:t>Key messages for successful partnership</a:t>
            </a:r>
          </a:p>
          <a:p>
            <a:pPr lvl="1">
              <a:buClr>
                <a:srgbClr val="D96100"/>
              </a:buClr>
            </a:pPr>
            <a:r>
              <a:rPr lang="de-CH" dirty="0"/>
              <a:t>Assess motivation of each partner and identify where objectives align</a:t>
            </a:r>
          </a:p>
          <a:p>
            <a:pPr lvl="1">
              <a:buClr>
                <a:srgbClr val="D96100"/>
              </a:buClr>
            </a:pPr>
            <a:r>
              <a:rPr lang="de-CH" dirty="0"/>
              <a:t>Define roles</a:t>
            </a:r>
          </a:p>
          <a:p>
            <a:pPr lvl="1">
              <a:buClr>
                <a:srgbClr val="D96100"/>
              </a:buClr>
            </a:pPr>
            <a:r>
              <a:rPr lang="de-CH" dirty="0"/>
              <a:t>Co-invest</a:t>
            </a:r>
          </a:p>
          <a:p>
            <a:pPr lvl="1">
              <a:buClr>
                <a:srgbClr val="D96100"/>
              </a:buClr>
            </a:pPr>
            <a:r>
              <a:rPr lang="de-CH" dirty="0"/>
              <a:t>Cultivate trust</a:t>
            </a:r>
          </a:p>
          <a:p>
            <a:pPr>
              <a:buClr>
                <a:srgbClr val="D96100"/>
              </a:buClr>
            </a:pPr>
            <a:r>
              <a:rPr lang="de-CH" dirty="0"/>
              <a:t>Seems simple, but tricky in application</a:t>
            </a:r>
          </a:p>
          <a:p>
            <a:pPr lvl="1">
              <a:buClr>
                <a:srgbClr val="D96100"/>
              </a:buClr>
            </a:pPr>
            <a:r>
              <a:rPr lang="de-CH" dirty="0"/>
              <a:t>A number of good examples</a:t>
            </a:r>
          </a:p>
          <a:p>
            <a:pPr lvl="1">
              <a:buClr>
                <a:srgbClr val="D96100"/>
              </a:buClr>
            </a:pPr>
            <a:r>
              <a:rPr lang="de-CH" dirty="0"/>
              <a:t>But many failed attempts and opportunities missed</a:t>
            </a:r>
          </a:p>
          <a:p>
            <a:pPr>
              <a:buClr>
                <a:srgbClr val="D96100"/>
              </a:buClr>
            </a:pPr>
            <a:r>
              <a:rPr lang="de-CH" dirty="0"/>
              <a:t>GASL: the right place to explore this!</a:t>
            </a:r>
          </a:p>
          <a:p>
            <a:pPr lvl="1">
              <a:buClr>
                <a:srgbClr val="D96100"/>
              </a:buClr>
            </a:pPr>
            <a:endParaRPr lang="de-CH" dirty="0"/>
          </a:p>
          <a:p>
            <a:pPr>
              <a:buClr>
                <a:srgbClr val="D96100"/>
              </a:buClr>
            </a:pPr>
            <a:endParaRPr lang="de-CH" dirty="0"/>
          </a:p>
          <a:p>
            <a:pPr marL="457200" lvl="1" indent="0">
              <a:buClr>
                <a:srgbClr val="D96100"/>
              </a:buClr>
              <a:buNone/>
            </a:pPr>
            <a:endParaRPr lang="de-CH" dirty="0"/>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
        <p:nvSpPr>
          <p:cNvPr id="6" name="AutoShape 2" descr="Email author">
            <a:hlinkClick r:id="rId2" tooltip="d.spielman@cgiar.org"/>
            <a:extLst>
              <a:ext uri="{FF2B5EF4-FFF2-40B4-BE49-F238E27FC236}">
                <a16:creationId xmlns:a16="http://schemas.microsoft.com/office/drawing/2014/main" id="{4151749B-5BD4-44DA-B940-EDCBBC5ECA93}"/>
              </a:ext>
            </a:extLst>
          </p:cNvPr>
          <p:cNvSpPr>
            <a:spLocks noChangeAspect="1" noChangeArrowheads="1"/>
          </p:cNvSpPr>
          <p:nvPr/>
        </p:nvSpPr>
        <p:spPr bwMode="auto">
          <a:xfrm>
            <a:off x="2116886" y="810585"/>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61899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Flow of the session</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596498" y="1166019"/>
            <a:ext cx="10972800" cy="4206082"/>
          </a:xfrm>
        </p:spPr>
        <p:txBody>
          <a:bodyPr/>
          <a:lstStyle/>
          <a:p>
            <a:pPr>
              <a:buClr>
                <a:srgbClr val="D96100"/>
              </a:buClr>
            </a:pPr>
            <a:r>
              <a:rPr lang="en-US" dirty="0"/>
              <a:t>We hear </a:t>
            </a:r>
            <a:r>
              <a:rPr lang="en-US" b="1" dirty="0"/>
              <a:t>real-life examples </a:t>
            </a:r>
            <a:r>
              <a:rPr lang="en-US" dirty="0"/>
              <a:t>where it has and hasn’t worked from 6 colleagues representing private sector and research, and their advice ‘gems’</a:t>
            </a:r>
          </a:p>
          <a:p>
            <a:pPr lvl="1">
              <a:buClr>
                <a:srgbClr val="D96100"/>
              </a:buClr>
            </a:pPr>
            <a:r>
              <a:rPr lang="en-US" sz="1800" dirty="0">
                <a:solidFill>
                  <a:schemeClr val="tx1">
                    <a:lumMod val="50000"/>
                    <a:lumOff val="50000"/>
                  </a:schemeClr>
                </a:solidFill>
              </a:rPr>
              <a:t>Margaret Munene, </a:t>
            </a:r>
            <a:r>
              <a:rPr lang="en-US" sz="1800" dirty="0" err="1">
                <a:solidFill>
                  <a:schemeClr val="tx1">
                    <a:lumMod val="50000"/>
                    <a:lumOff val="50000"/>
                  </a:schemeClr>
                </a:solidFill>
              </a:rPr>
              <a:t>Palmhouse</a:t>
            </a:r>
            <a:r>
              <a:rPr lang="en-US" sz="1800" dirty="0">
                <a:solidFill>
                  <a:schemeClr val="tx1">
                    <a:lumMod val="50000"/>
                    <a:lumOff val="50000"/>
                  </a:schemeClr>
                </a:solidFill>
              </a:rPr>
              <a:t> Dairies Ltd.</a:t>
            </a:r>
          </a:p>
          <a:p>
            <a:pPr lvl="1">
              <a:buClr>
                <a:srgbClr val="D96100"/>
              </a:buClr>
            </a:pPr>
            <a:r>
              <a:rPr lang="en-US" sz="1800" dirty="0">
                <a:solidFill>
                  <a:schemeClr val="tx1">
                    <a:lumMod val="50000"/>
                    <a:lumOff val="50000"/>
                  </a:schemeClr>
                </a:solidFill>
              </a:rPr>
              <a:t>Fabiana Villa Alves, EMBRAPA</a:t>
            </a:r>
          </a:p>
          <a:p>
            <a:pPr lvl="1">
              <a:buClr>
                <a:srgbClr val="D96100"/>
              </a:buClr>
            </a:pPr>
            <a:r>
              <a:rPr lang="en-US" sz="1800" dirty="0">
                <a:solidFill>
                  <a:schemeClr val="tx1">
                    <a:lumMod val="50000"/>
                    <a:lumOff val="50000"/>
                  </a:schemeClr>
                </a:solidFill>
              </a:rPr>
              <a:t>John Ellenberger, Land O’Lakes</a:t>
            </a:r>
            <a:endParaRPr lang="en-US" dirty="0">
              <a:solidFill>
                <a:schemeClr val="tx1">
                  <a:lumMod val="50000"/>
                  <a:lumOff val="50000"/>
                </a:schemeClr>
              </a:solidFill>
            </a:endParaRPr>
          </a:p>
          <a:p>
            <a:pPr>
              <a:buClr>
                <a:srgbClr val="D96100"/>
              </a:buClr>
            </a:pPr>
            <a:r>
              <a:rPr lang="en-US" dirty="0"/>
              <a:t>We ask </a:t>
            </a:r>
            <a:r>
              <a:rPr lang="en-US" b="1" dirty="0"/>
              <a:t>your help </a:t>
            </a:r>
            <a:r>
              <a:rPr lang="en-US" dirty="0"/>
              <a:t>in teasing out key lessons</a:t>
            </a:r>
          </a:p>
          <a:p>
            <a:pPr>
              <a:buClr>
                <a:srgbClr val="D96100"/>
              </a:buClr>
            </a:pPr>
            <a:r>
              <a:rPr lang="en-US" dirty="0"/>
              <a:t>Then we ask </a:t>
            </a:r>
            <a:r>
              <a:rPr lang="en-US" b="1" dirty="0"/>
              <a:t>a panel of investors </a:t>
            </a:r>
            <a:r>
              <a:rPr lang="en-US" dirty="0"/>
              <a:t>to share their take </a:t>
            </a:r>
          </a:p>
          <a:p>
            <a:pPr lvl="1">
              <a:buClr>
                <a:srgbClr val="D96100"/>
              </a:buClr>
            </a:pPr>
            <a:r>
              <a:rPr lang="en-US" sz="1800" dirty="0">
                <a:solidFill>
                  <a:schemeClr val="tx1">
                    <a:lumMod val="50000"/>
                    <a:lumOff val="50000"/>
                  </a:schemeClr>
                </a:solidFill>
              </a:rPr>
              <a:t>Antonio Rota, IFAD</a:t>
            </a:r>
          </a:p>
          <a:p>
            <a:pPr lvl="1">
              <a:buClr>
                <a:srgbClr val="D96100"/>
              </a:buClr>
            </a:pPr>
            <a:r>
              <a:rPr lang="en-US" sz="1800" dirty="0">
                <a:solidFill>
                  <a:schemeClr val="tx1">
                    <a:lumMod val="50000"/>
                    <a:lumOff val="50000"/>
                  </a:schemeClr>
                </a:solidFill>
              </a:rPr>
              <a:t>Chris Brett, World Bank</a:t>
            </a:r>
          </a:p>
          <a:p>
            <a:pPr>
              <a:buClr>
                <a:srgbClr val="D96100"/>
              </a:buClr>
            </a:pPr>
            <a:r>
              <a:rPr lang="en-US" dirty="0"/>
              <a:t>Quick </a:t>
            </a:r>
            <a:r>
              <a:rPr lang="en-US" b="1" dirty="0"/>
              <a:t>synthesis</a:t>
            </a:r>
          </a:p>
          <a:p>
            <a:pPr lvl="1">
              <a:buClr>
                <a:srgbClr val="D96100"/>
              </a:buClr>
            </a:pPr>
            <a:r>
              <a:rPr lang="en-US" sz="1800" dirty="0">
                <a:solidFill>
                  <a:schemeClr val="tx1">
                    <a:lumMod val="50000"/>
                    <a:lumOff val="50000"/>
                  </a:schemeClr>
                </a:solidFill>
              </a:rPr>
              <a:t>Shirley </a:t>
            </a:r>
            <a:r>
              <a:rPr lang="en-US" sz="1800" dirty="0" err="1">
                <a:solidFill>
                  <a:schemeClr val="tx1">
                    <a:lumMod val="50000"/>
                    <a:lumOff val="50000"/>
                  </a:schemeClr>
                </a:solidFill>
              </a:rPr>
              <a:t>Tarawali</a:t>
            </a:r>
            <a:r>
              <a:rPr lang="en-US" sz="1800" dirty="0">
                <a:solidFill>
                  <a:schemeClr val="tx1">
                    <a:lumMod val="50000"/>
                    <a:lumOff val="50000"/>
                  </a:schemeClr>
                </a:solidFill>
              </a:rPr>
              <a:t>, ILRI</a:t>
            </a:r>
            <a:endParaRPr lang="en-US" dirty="0">
              <a:solidFill>
                <a:schemeClr val="tx1">
                  <a:lumMod val="50000"/>
                  <a:lumOff val="50000"/>
                </a:schemeClr>
              </a:solidFill>
            </a:endParaRPr>
          </a:p>
          <a:p>
            <a:pPr marL="457200" lvl="1" indent="0">
              <a:buClr>
                <a:srgbClr val="D96100"/>
              </a:buClr>
              <a:buNone/>
            </a:pPr>
            <a:endParaRPr lang="en-US" dirty="0"/>
          </a:p>
        </p:txBody>
      </p:sp>
      <p:sp>
        <p:nvSpPr>
          <p:cNvPr id="6" name="AutoShape 2" descr="Email author">
            <a:hlinkClick r:id="rId2" tooltip="d.spielman@cgiar.org"/>
            <a:extLst>
              <a:ext uri="{FF2B5EF4-FFF2-40B4-BE49-F238E27FC236}">
                <a16:creationId xmlns:a16="http://schemas.microsoft.com/office/drawing/2014/main" id="{4151749B-5BD4-44DA-B940-EDCBBC5ECA93}"/>
              </a:ext>
            </a:extLst>
          </p:cNvPr>
          <p:cNvSpPr>
            <a:spLocks noChangeAspect="1" noChangeArrowheads="1"/>
          </p:cNvSpPr>
          <p:nvPr/>
        </p:nvSpPr>
        <p:spPr bwMode="auto">
          <a:xfrm>
            <a:off x="2116886" y="810585"/>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a16="http://schemas.microsoft.com/office/drawing/2014/main" id="{934A63D5-5840-4B3F-B2E4-275135748BE3}"/>
              </a:ext>
            </a:extLst>
          </p:cNvPr>
          <p:cNvSpPr txBox="1"/>
          <p:nvPr/>
        </p:nvSpPr>
        <p:spPr>
          <a:xfrm>
            <a:off x="5741658" y="1942113"/>
            <a:ext cx="5488169" cy="999633"/>
          </a:xfrm>
          <a:prstGeom prst="rect">
            <a:avLst/>
          </a:prstGeom>
          <a:noFill/>
        </p:spPr>
        <p:txBody>
          <a:bodyPr wrap="none" rtlCol="0">
            <a:spAutoFit/>
          </a:bodyPr>
          <a:lstStyle/>
          <a:p>
            <a:pPr marL="285750" indent="-285750">
              <a:lnSpc>
                <a:spcPts val="2400"/>
              </a:lnSpc>
              <a:buClr>
                <a:srgbClr val="D96100"/>
              </a:buClr>
              <a:buFont typeface="Arial" panose="020B0604020202020204" pitchFamily="34" charset="0"/>
              <a:buChar char="•"/>
            </a:pPr>
            <a:r>
              <a:rPr lang="en-GB" dirty="0">
                <a:solidFill>
                  <a:schemeClr val="tx1">
                    <a:lumMod val="50000"/>
                    <a:lumOff val="50000"/>
                  </a:schemeClr>
                </a:solidFill>
              </a:rPr>
              <a:t>Delia Randolph, ILRI</a:t>
            </a:r>
            <a:endParaRPr lang="en-US" dirty="0">
              <a:solidFill>
                <a:schemeClr val="tx1">
                  <a:lumMod val="50000"/>
                  <a:lumOff val="50000"/>
                </a:schemeClr>
              </a:solidFill>
            </a:endParaRPr>
          </a:p>
          <a:p>
            <a:pPr marL="285750" indent="-285750">
              <a:lnSpc>
                <a:spcPts val="2400"/>
              </a:lnSpc>
              <a:buClr>
                <a:srgbClr val="D96100"/>
              </a:buClr>
              <a:buFont typeface="Arial" panose="020B0604020202020204" pitchFamily="34" charset="0"/>
              <a:buChar char="•"/>
            </a:pPr>
            <a:r>
              <a:rPr lang="en-GB" dirty="0">
                <a:solidFill>
                  <a:schemeClr val="tx1">
                    <a:lumMod val="50000"/>
                    <a:lumOff val="50000"/>
                  </a:schemeClr>
                </a:solidFill>
              </a:rPr>
              <a:t>Martin </a:t>
            </a:r>
            <a:r>
              <a:rPr lang="en-GB" dirty="0" err="1">
                <a:solidFill>
                  <a:schemeClr val="tx1">
                    <a:lumMod val="50000"/>
                    <a:lumOff val="50000"/>
                  </a:schemeClr>
                </a:solidFill>
              </a:rPr>
              <a:t>Barasa</a:t>
            </a:r>
            <a:r>
              <a:rPr lang="en-GB" dirty="0">
                <a:solidFill>
                  <a:schemeClr val="tx1">
                    <a:lumMod val="50000"/>
                    <a:lumOff val="50000"/>
                  </a:schemeClr>
                </a:solidFill>
              </a:rPr>
              <a:t>, VSF-Germany</a:t>
            </a:r>
            <a:endParaRPr lang="en-US" dirty="0">
              <a:solidFill>
                <a:schemeClr val="tx1">
                  <a:lumMod val="50000"/>
                  <a:lumOff val="50000"/>
                </a:schemeClr>
              </a:solidFill>
            </a:endParaRPr>
          </a:p>
          <a:p>
            <a:pPr marL="285750" indent="-285750">
              <a:lnSpc>
                <a:spcPts val="2400"/>
              </a:lnSpc>
              <a:buClr>
                <a:srgbClr val="D96100"/>
              </a:buClr>
              <a:buFont typeface="Arial" panose="020B0604020202020204" pitchFamily="34" charset="0"/>
              <a:buChar char="•"/>
            </a:pPr>
            <a:r>
              <a:rPr lang="en-GB" dirty="0">
                <a:solidFill>
                  <a:schemeClr val="tx1">
                    <a:lumMod val="50000"/>
                    <a:lumOff val="50000"/>
                  </a:schemeClr>
                </a:solidFill>
              </a:rPr>
              <a:t>Sam Thevasagayam, Bill &amp; Melinda Gates Foundation</a:t>
            </a:r>
            <a:endParaRPr lang="en-US" dirty="0">
              <a:solidFill>
                <a:schemeClr val="tx1">
                  <a:lumMod val="50000"/>
                  <a:lumOff val="50000"/>
                </a:schemeClr>
              </a:solidFill>
            </a:endParaRPr>
          </a:p>
        </p:txBody>
      </p:sp>
      <p:sp>
        <p:nvSpPr>
          <p:cNvPr id="7" name="TextBox 6">
            <a:extLst>
              <a:ext uri="{FF2B5EF4-FFF2-40B4-BE49-F238E27FC236}">
                <a16:creationId xmlns:a16="http://schemas.microsoft.com/office/drawing/2014/main" id="{9D739EEA-33DB-40D6-9CB4-AFF1B5369CBC}"/>
              </a:ext>
            </a:extLst>
          </p:cNvPr>
          <p:cNvSpPr txBox="1"/>
          <p:nvPr/>
        </p:nvSpPr>
        <p:spPr>
          <a:xfrm>
            <a:off x="5264611" y="3810995"/>
            <a:ext cx="5870325" cy="691856"/>
          </a:xfrm>
          <a:prstGeom prst="rect">
            <a:avLst/>
          </a:prstGeom>
          <a:noFill/>
        </p:spPr>
        <p:txBody>
          <a:bodyPr wrap="none" rtlCol="0">
            <a:spAutoFit/>
          </a:bodyPr>
          <a:lstStyle/>
          <a:p>
            <a:pPr marL="742950" lvl="1" indent="-285750">
              <a:lnSpc>
                <a:spcPts val="2400"/>
              </a:lnSpc>
              <a:buClr>
                <a:srgbClr val="D96100"/>
              </a:buClr>
              <a:buFont typeface="Arial" panose="020B0604020202020204" pitchFamily="34" charset="0"/>
              <a:buChar char="•"/>
            </a:pPr>
            <a:r>
              <a:rPr lang="en-GB" dirty="0">
                <a:solidFill>
                  <a:schemeClr val="tx1">
                    <a:lumMod val="50000"/>
                    <a:lumOff val="50000"/>
                  </a:schemeClr>
                </a:solidFill>
              </a:rPr>
              <a:t>Belinda Richardson, Bill &amp; Melinda Gates Foundation</a:t>
            </a:r>
            <a:endParaRPr lang="en-US" dirty="0">
              <a:solidFill>
                <a:schemeClr val="tx1">
                  <a:lumMod val="50000"/>
                  <a:lumOff val="50000"/>
                </a:schemeClr>
              </a:solidFill>
            </a:endParaRPr>
          </a:p>
          <a:p>
            <a:pPr marL="742950" lvl="1" indent="-285750">
              <a:lnSpc>
                <a:spcPts val="2400"/>
              </a:lnSpc>
              <a:buClr>
                <a:srgbClr val="D96100"/>
              </a:buClr>
              <a:buFont typeface="Arial" panose="020B0604020202020204" pitchFamily="34" charset="0"/>
              <a:buChar char="•"/>
            </a:pPr>
            <a:r>
              <a:rPr lang="en-GB" dirty="0">
                <a:solidFill>
                  <a:schemeClr val="tx1">
                    <a:lumMod val="50000"/>
                    <a:lumOff val="50000"/>
                  </a:schemeClr>
                </a:solidFill>
              </a:rPr>
              <a:t>Andrew Bisson, USAID</a:t>
            </a:r>
            <a:endParaRPr lang="en-US" dirty="0">
              <a:solidFill>
                <a:schemeClr val="tx1">
                  <a:lumMod val="50000"/>
                  <a:lumOff val="50000"/>
                </a:schemeClr>
              </a:solidFill>
            </a:endParaRPr>
          </a:p>
        </p:txBody>
      </p:sp>
      <p:sp>
        <p:nvSpPr>
          <p:cNvPr id="8" name="TextBox 7">
            <a:extLst>
              <a:ext uri="{FF2B5EF4-FFF2-40B4-BE49-F238E27FC236}">
                <a16:creationId xmlns:a16="http://schemas.microsoft.com/office/drawing/2014/main" id="{1E747BBD-51A1-46CA-9D3B-8C19AE86CDFD}"/>
              </a:ext>
            </a:extLst>
          </p:cNvPr>
          <p:cNvSpPr txBox="1"/>
          <p:nvPr/>
        </p:nvSpPr>
        <p:spPr>
          <a:xfrm>
            <a:off x="5264611" y="4814536"/>
            <a:ext cx="4415761" cy="384080"/>
          </a:xfrm>
          <a:prstGeom prst="rect">
            <a:avLst/>
          </a:prstGeom>
          <a:noFill/>
        </p:spPr>
        <p:txBody>
          <a:bodyPr wrap="none" rtlCol="0">
            <a:spAutoFit/>
          </a:bodyPr>
          <a:lstStyle/>
          <a:p>
            <a:pPr marL="742950" lvl="1" indent="-285750">
              <a:lnSpc>
                <a:spcPts val="2400"/>
              </a:lnSpc>
              <a:buClr>
                <a:srgbClr val="D96100"/>
              </a:buClr>
              <a:buFont typeface="Arial" panose="020B0604020202020204" pitchFamily="34" charset="0"/>
              <a:buChar char="•"/>
            </a:pPr>
            <a:r>
              <a:rPr lang="en-US" dirty="0">
                <a:solidFill>
                  <a:schemeClr val="tx1">
                    <a:lumMod val="50000"/>
                    <a:lumOff val="50000"/>
                  </a:schemeClr>
                </a:solidFill>
              </a:rPr>
              <a:t>Donald Moore, Global Dairy Platform</a:t>
            </a:r>
          </a:p>
        </p:txBody>
      </p:sp>
      <p:sp>
        <p:nvSpPr>
          <p:cNvPr id="10" name="TextBox 9">
            <a:extLst>
              <a:ext uri="{FF2B5EF4-FFF2-40B4-BE49-F238E27FC236}">
                <a16:creationId xmlns:a16="http://schemas.microsoft.com/office/drawing/2014/main" id="{F3DF6F2D-1711-7249-8598-AAB221DC0211}"/>
              </a:ext>
            </a:extLst>
          </p:cNvPr>
          <p:cNvSpPr txBox="1"/>
          <p:nvPr/>
        </p:nvSpPr>
        <p:spPr>
          <a:xfrm>
            <a:off x="5538537" y="5918184"/>
            <a:ext cx="5596399" cy="646331"/>
          </a:xfrm>
          <a:prstGeom prst="rect">
            <a:avLst/>
          </a:prstGeom>
          <a:noFill/>
        </p:spPr>
        <p:txBody>
          <a:bodyPr wrap="square" rtlCol="0">
            <a:spAutoFit/>
          </a:bodyPr>
          <a:lstStyle/>
          <a:p>
            <a:r>
              <a:rPr lang="en-US" b="1" dirty="0">
                <a:solidFill>
                  <a:srgbClr val="0070C0"/>
                </a:solidFill>
              </a:rPr>
              <a:t>WE INVITE YOU TO PARTICIPATE!</a:t>
            </a:r>
          </a:p>
          <a:p>
            <a:r>
              <a:rPr lang="en-US" dirty="0">
                <a:solidFill>
                  <a:srgbClr val="0070C0"/>
                </a:solidFill>
              </a:rPr>
              <a:t>Audio capture of our discussions and your MENTI replies</a:t>
            </a:r>
          </a:p>
        </p:txBody>
      </p:sp>
      <p:pic>
        <p:nvPicPr>
          <p:cNvPr id="11" name="Picture 10">
            <a:extLst>
              <a:ext uri="{FF2B5EF4-FFF2-40B4-BE49-F238E27FC236}">
                <a16:creationId xmlns:a16="http://schemas.microsoft.com/office/drawing/2014/main" id="{8C5FEC8F-BE4D-AF42-8101-B820058891A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65429" y="5822826"/>
            <a:ext cx="407796" cy="650738"/>
          </a:xfrm>
          <a:prstGeom prst="rect">
            <a:avLst/>
          </a:prstGeom>
        </p:spPr>
      </p:pic>
    </p:spTree>
    <p:extLst>
      <p:ext uri="{BB962C8B-B14F-4D97-AF65-F5344CB8AC3E}">
        <p14:creationId xmlns:p14="http://schemas.microsoft.com/office/powerpoint/2010/main" val="3471847882"/>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45EE2F81B283B4DA76825726DF86711" ma:contentTypeVersion="10" ma:contentTypeDescription="Create a new document." ma:contentTypeScope="" ma:versionID="3941ed24f0a6b0fc5dc2bc39b5e54899">
  <xsd:schema xmlns:xsd="http://www.w3.org/2001/XMLSchema" xmlns:xs="http://www.w3.org/2001/XMLSchema" xmlns:p="http://schemas.microsoft.com/office/2006/metadata/properties" xmlns:ns1="http://schemas.microsoft.com/sharepoint/v3" xmlns:ns2="96cda1e5-0e99-4c39-b38a-219fe6c6b62c" xmlns:ns3="7c5802ef-0258-4009-a14c-3eaa85c367ab" targetNamespace="http://schemas.microsoft.com/office/2006/metadata/properties" ma:root="true" ma:fieldsID="2fdb77007396d90b29806db4b5178fe4" ns1:_="" ns2:_="" ns3:_="">
    <xsd:import namespace="http://schemas.microsoft.com/sharepoint/v3"/>
    <xsd:import namespace="96cda1e5-0e99-4c39-b38a-219fe6c6b62c"/>
    <xsd:import namespace="7c5802ef-0258-4009-a14c-3eaa85c367ab"/>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6cda1e5-0e99-4c39-b38a-219fe6c6b62c"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c5802ef-0258-4009-a14c-3eaa85c367ab"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A88395-D27C-4F99-AF72-E61FAB2B9BBF}">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F2FB045E-83F8-40CA-8E2E-962B867ED9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6cda1e5-0e99-4c39-b38a-219fe6c6b62c"/>
    <ds:schemaRef ds:uri="7c5802ef-0258-4009-a14c-3eaa85c367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1DE7E37-43DB-4A0D-A429-0DCC7C671A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11607</TotalTime>
  <Words>3805</Words>
  <Application>Microsoft Office PowerPoint</Application>
  <PresentationFormat>Widescreen</PresentationFormat>
  <Paragraphs>444</Paragraphs>
  <Slides>45</Slides>
  <Notes>15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45</vt:i4>
      </vt:variant>
    </vt:vector>
  </HeadingPairs>
  <TitlesOfParts>
    <vt:vector size="58" baseType="lpstr">
      <vt:lpstr>adobe-caslon-pro</vt:lpstr>
      <vt:lpstr>Arial</vt:lpstr>
      <vt:lpstr>Calibri</vt:lpstr>
      <vt:lpstr>Calibri Light</vt:lpstr>
      <vt:lpstr>Candara</vt:lpstr>
      <vt:lpstr>Copperplate Gothic Bold</vt:lpstr>
      <vt:lpstr>Courier New</vt:lpstr>
      <vt:lpstr>Georgia</vt:lpstr>
      <vt:lpstr>Rockwell Nova</vt:lpstr>
      <vt:lpstr>Tempus Sans ITC</vt:lpstr>
      <vt:lpstr>Trebuchet MS</vt:lpstr>
      <vt:lpstr>Wingdings</vt:lpstr>
      <vt:lpstr>2_Office Theme</vt:lpstr>
      <vt:lpstr>PowerPoint Presentation</vt:lpstr>
      <vt:lpstr>PowerPoint Presentation</vt:lpstr>
      <vt:lpstr>Introducing Us</vt:lpstr>
      <vt:lpstr>PowerPoint Presentation</vt:lpstr>
      <vt:lpstr>PowerPoint Presentation</vt:lpstr>
      <vt:lpstr>PowerPoint Presentation</vt:lpstr>
      <vt:lpstr>PowerPoint Presentation</vt:lpstr>
      <vt:lpstr>Broad lessons learned</vt:lpstr>
      <vt:lpstr>Flow of the session</vt:lpstr>
      <vt:lpstr>PowerPoint Presentation</vt:lpstr>
      <vt:lpstr>PowerPoint Presentation</vt:lpstr>
      <vt:lpstr>Introducing me!</vt:lpstr>
      <vt:lpstr>My example of a public-private partnership that worked</vt:lpstr>
      <vt:lpstr>My example of a public-private partnership that didn’t work so well</vt:lpstr>
      <vt:lpstr>My ‘gems’ of advice</vt:lpstr>
      <vt:lpstr>PowerPoint Presentation</vt:lpstr>
      <vt:lpstr>Introducing me!</vt:lpstr>
      <vt:lpstr>PowerPoint Presentation</vt:lpstr>
      <vt:lpstr>PowerPoint Presentation</vt:lpstr>
      <vt:lpstr>PP partnership that worked, wasn’t taken up the the private sector, but may be</vt:lpstr>
      <vt:lpstr>PowerPoint Presentation</vt:lpstr>
      <vt:lpstr>PP partnership that worked, wasn’t taken up the the private sector, and then was</vt:lpstr>
      <vt:lpstr>Conclusions</vt:lpstr>
      <vt:lpstr>PowerPoint Presentation</vt:lpstr>
      <vt:lpstr>Introducing me!</vt:lpstr>
      <vt:lpstr>My example that worked: African Poultry Multiplication Initiative</vt:lpstr>
      <vt:lpstr>My example that hasn’t worked so well yet: Adoption of solution at scale for control of porcine cysticercosis</vt:lpstr>
      <vt:lpstr>My advice for public research and private sector based innovations </vt:lpstr>
      <vt:lpstr>PowerPoint Presentation</vt:lpstr>
      <vt:lpstr>Introducing me!</vt:lpstr>
      <vt:lpstr>Embrapa Technology Transfer </vt:lpstr>
      <vt:lpstr>Public-private partnership Embrapa – Marfrig Foods</vt:lpstr>
      <vt:lpstr>Public-private partnership Embrapa – «Another food processing company” </vt:lpstr>
      <vt:lpstr>My ‘gems’ of advice</vt:lpstr>
      <vt:lpstr>PowerPoint Presentation</vt:lpstr>
      <vt:lpstr>PowerPoint Presentation</vt:lpstr>
      <vt:lpstr>PowerPoint Presentation</vt:lpstr>
      <vt:lpstr>PowerPoint Presentation</vt:lpstr>
      <vt:lpstr>PowerPoint Presentation</vt:lpstr>
      <vt:lpstr>PowerPoint Presentation</vt:lpstr>
      <vt:lpstr>Discuss with your neighbor and choose your favorite on MENTI</vt:lpstr>
      <vt:lpstr>Your Thoughts!</vt:lpstr>
      <vt:lpstr>PowerPoint Presentation</vt:lpstr>
      <vt:lpstr>PowerPoint Presentation</vt:lpstr>
      <vt:lpstr>PowerPoint Presentation</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Henning</dc:title>
  <dc:creator>Cristiana Giovannini (AGAL)</dc:creator>
  <cp:lastModifiedBy>Mulat, Bizuwork (ILRI)</cp:lastModifiedBy>
  <cp:revision>496</cp:revision>
  <cp:lastPrinted>2018-09-29T08:45:34Z</cp:lastPrinted>
  <dcterms:created xsi:type="dcterms:W3CDTF">2016-02-22T09:09:00Z</dcterms:created>
  <dcterms:modified xsi:type="dcterms:W3CDTF">2019-10-02T06:20:55Z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0x010100A45EE2F81B283B4DA76825726DF86711</vt:lpwstr>
  </property>
</Properties>
</file>