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7"/>
  </p:notesMasterIdLst>
  <p:handoutMasterIdLst>
    <p:handoutMasterId r:id="rId18"/>
  </p:handoutMasterIdLst>
  <p:sldIdLst>
    <p:sldId id="256" r:id="rId3"/>
    <p:sldId id="285" r:id="rId4"/>
    <p:sldId id="344" r:id="rId5"/>
    <p:sldId id="340" r:id="rId6"/>
    <p:sldId id="341" r:id="rId7"/>
    <p:sldId id="342" r:id="rId8"/>
    <p:sldId id="350" r:id="rId9"/>
    <p:sldId id="351" r:id="rId10"/>
    <p:sldId id="349" r:id="rId11"/>
    <p:sldId id="348" r:id="rId12"/>
    <p:sldId id="343" r:id="rId13"/>
    <p:sldId id="265" r:id="rId14"/>
    <p:sldId id="293" r:id="rId15"/>
    <p:sldId id="352" r:id="rId1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F5DC"/>
    <a:srgbClr val="156635"/>
    <a:srgbClr val="762123"/>
    <a:srgbClr val="EC821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3" autoAdjust="0"/>
    <p:restoredTop sz="92263" autoAdjust="0"/>
  </p:normalViewPr>
  <p:slideViewPr>
    <p:cSldViewPr>
      <p:cViewPr varScale="1">
        <p:scale>
          <a:sx n="62" d="100"/>
          <a:sy n="62" d="100"/>
        </p:scale>
        <p:origin x="1408" y="2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2/14/2019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2/14/2019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11</a:t>
            </a:fld>
            <a:endParaRPr lang="en-US"/>
          </a:p>
        </p:txBody>
      </p:sp>
    </p:spTree>
    <p:extLst>
      <p:ext uri="{BB962C8B-B14F-4D97-AF65-F5344CB8AC3E}">
        <p14:creationId xmlns:p14="http://schemas.microsoft.com/office/powerpoint/2010/main" val="3688159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Ethiopia</a:t>
            </a:r>
          </a:p>
        </p:txBody>
      </p:sp>
      <p:sp>
        <p:nvSpPr>
          <p:cNvPr id="4" name="Slide Number Placeholder 3"/>
          <p:cNvSpPr>
            <a:spLocks noGrp="1"/>
          </p:cNvSpPr>
          <p:nvPr>
            <p:ph type="sldNum" sz="quarter" idx="10"/>
          </p:nvPr>
        </p:nvSpPr>
        <p:spPr/>
        <p:txBody>
          <a:bodyPr/>
          <a:lstStyle/>
          <a:p>
            <a:fld id="{A85DB3CD-82CE-4D61-A55F-4B85DC44DBC7}" type="slidenum">
              <a:rPr lang="en-US" smtClean="0"/>
              <a:pPr/>
              <a:t>12</a:t>
            </a:fld>
            <a:endParaRPr lang="en-US"/>
          </a:p>
        </p:txBody>
      </p:sp>
    </p:spTree>
    <p:extLst>
      <p:ext uri="{BB962C8B-B14F-4D97-AF65-F5344CB8AC3E}">
        <p14:creationId xmlns:p14="http://schemas.microsoft.com/office/powerpoint/2010/main" val="175124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image" Target="../media/image1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image" Target="../media/image1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942517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0E8873A-393D-408D-AA67-85D76FCDD1AA}" type="datetimeFigureOut">
              <a:rPr lang="en-US" smtClean="0"/>
              <a:t>2/14/2019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FC285E3-3736-4797-AF53-E5E38917DF19}" type="slidenum">
              <a:rPr lang="en-US" smtClean="0"/>
              <a:t>‹#›</a:t>
            </a:fld>
            <a:endParaRPr lang="en-US"/>
          </a:p>
        </p:txBody>
      </p:sp>
    </p:spTree>
    <p:extLst>
      <p:ext uri="{BB962C8B-B14F-4D97-AF65-F5344CB8AC3E}">
        <p14:creationId xmlns:p14="http://schemas.microsoft.com/office/powerpoint/2010/main" val="364690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2"/>
            <a:ext cx="9144000" cy="1058303"/>
          </a:xfrm>
          <a:prstGeom prst="rect">
            <a:avLst/>
          </a:prstGeom>
          <a:noFill/>
        </p:spPr>
        <p:txBody>
          <a:bodyPr wrap="square" rtlCol="0">
            <a:spAutoFit/>
          </a:bodyPr>
          <a:lstStyle/>
          <a:p>
            <a:pPr algn="ctr"/>
            <a:r>
              <a:rPr lang="en-US" sz="2215" i="1" dirty="0">
                <a:solidFill>
                  <a:srgbClr val="156734"/>
                </a:solidFill>
              </a:rPr>
              <a:t>Africa Research in Sustainable Intensification for the Next Generation</a:t>
            </a:r>
          </a:p>
          <a:p>
            <a:pPr algn="ctr"/>
            <a:r>
              <a:rPr lang="en-US" sz="4062" dirty="0">
                <a:solidFill>
                  <a:srgbClr val="156734"/>
                </a:solidFill>
              </a:rPr>
              <a:t>africa-rising.net</a:t>
            </a:r>
            <a:endParaRPr lang="en-US" sz="4062" b="1" i="1" dirty="0">
              <a:solidFill>
                <a:srgbClr val="156734"/>
              </a:solidFill>
            </a:endParaRPr>
          </a:p>
        </p:txBody>
      </p:sp>
      <p:grpSp>
        <p:nvGrpSpPr>
          <p:cNvPr id="2" name="Group 1"/>
          <p:cNvGrpSpPr/>
          <p:nvPr userDrawn="1"/>
        </p:nvGrpSpPr>
        <p:grpSpPr>
          <a:xfrm>
            <a:off x="1182636" y="5486402"/>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9"/>
            <a:ext cx="6096000" cy="234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923" kern="1200" dirty="0">
                <a:solidFill>
                  <a:schemeClr val="tx1"/>
                </a:solidFill>
                <a:effectLst/>
                <a:latin typeface="+mn-lt"/>
                <a:ea typeface="+mn-ea"/>
                <a:cs typeface="Arial" charset="0"/>
              </a:rPr>
              <a:t>This presentation is licensed for use under the Creative Commons Attribution 4.0 International Licence.</a:t>
            </a:r>
            <a:endParaRPr lang="en-US" sz="923"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6" y="6569513"/>
            <a:ext cx="586740" cy="207645"/>
          </a:xfrm>
          <a:prstGeom prst="rect">
            <a:avLst/>
          </a:prstGeom>
          <a:noFill/>
          <a:ln>
            <a:noFill/>
          </a:ln>
        </p:spPr>
      </p:pic>
    </p:spTree>
    <p:extLst>
      <p:ext uri="{BB962C8B-B14F-4D97-AF65-F5344CB8AC3E}">
        <p14:creationId xmlns:p14="http://schemas.microsoft.com/office/powerpoint/2010/main" val="140738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 id="2147483684" r:id="rId7"/>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3"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png"/><Relationship Id="rId7" Type="http://schemas.openxmlformats.org/officeDocument/2006/relationships/image" Target="../media/image28.jpeg"/><Relationship Id="rId12"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7.png"/><Relationship Id="rId11" Type="http://schemas.openxmlformats.org/officeDocument/2006/relationships/image" Target="../media/image32.jpe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jpeg"/></Relationships>
</file>

<file path=ppt/slides/_rels/slide1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28600" y="1447800"/>
            <a:ext cx="8382000" cy="2438400"/>
          </a:xfrm>
        </p:spPr>
        <p:txBody>
          <a:bodyPr/>
          <a:lstStyle/>
          <a:p>
            <a:r>
              <a:rPr lang="en-US" sz="3200" dirty="0">
                <a:latin typeface="+mn-lt"/>
              </a:rPr>
              <a:t>Photo report on the Tanzanian Team Experience Sharing Visits to the Land Management Intervention sites of the Africa RISING Project in the Ethiopian Highlands</a:t>
            </a:r>
          </a:p>
        </p:txBody>
      </p:sp>
      <p:sp>
        <p:nvSpPr>
          <p:cNvPr id="3" name="TextBox 2"/>
          <p:cNvSpPr txBox="1"/>
          <p:nvPr/>
        </p:nvSpPr>
        <p:spPr>
          <a:xfrm>
            <a:off x="1295400" y="4343400"/>
            <a:ext cx="6477000" cy="523220"/>
          </a:xfrm>
          <a:prstGeom prst="rect">
            <a:avLst/>
          </a:prstGeom>
          <a:noFill/>
        </p:spPr>
        <p:txBody>
          <a:bodyPr wrap="square" rtlCol="0">
            <a:spAutoFit/>
          </a:bodyPr>
          <a:lstStyle/>
          <a:p>
            <a:pPr algn="ctr"/>
            <a:r>
              <a:rPr lang="en-US" sz="2800" dirty="0"/>
              <a:t>20-25 Jan 2019</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E78A9EC-2422-4269-B469-2BF668DEDA7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5450" r="6036" b="9482"/>
          <a:stretch/>
        </p:blipFill>
        <p:spPr>
          <a:xfrm>
            <a:off x="0" y="0"/>
            <a:ext cx="9144000" cy="5406795"/>
          </a:xfrm>
          <a:prstGeom prst="rect">
            <a:avLst/>
          </a:prstGeom>
        </p:spPr>
      </p:pic>
      <p:sp>
        <p:nvSpPr>
          <p:cNvPr id="6" name="TextBox 5">
            <a:extLst>
              <a:ext uri="{FF2B5EF4-FFF2-40B4-BE49-F238E27FC236}">
                <a16:creationId xmlns:a16="http://schemas.microsoft.com/office/drawing/2014/main" id="{DC6DBFF7-A0C7-486F-B1C2-428DE1B49F52}"/>
              </a:ext>
            </a:extLst>
          </p:cNvPr>
          <p:cNvSpPr txBox="1"/>
          <p:nvPr/>
        </p:nvSpPr>
        <p:spPr>
          <a:xfrm>
            <a:off x="0" y="5481713"/>
            <a:ext cx="9144000" cy="1200329"/>
          </a:xfrm>
          <a:prstGeom prst="rect">
            <a:avLst/>
          </a:prstGeom>
          <a:noFill/>
        </p:spPr>
        <p:txBody>
          <a:bodyPr wrap="square" rtlCol="0">
            <a:spAutoFit/>
          </a:bodyPr>
          <a:lstStyle/>
          <a:p>
            <a:pPr algn="ctr"/>
            <a:r>
              <a:rPr lang="en-US" dirty="0"/>
              <a:t>The team visited </a:t>
            </a:r>
            <a:r>
              <a:rPr lang="en-US" dirty="0" err="1"/>
              <a:t>Bekelech’s</a:t>
            </a:r>
            <a:r>
              <a:rPr lang="en-US" dirty="0"/>
              <a:t> farm in Jawe research kebele, Lemo, SNNPR. The owner of the farm (second left –wife and fourth left /right- husband). Bekelech  is a model and innovative farmer. So far she has applied more than six Africa RISING validated technologies. The farm is a good learning site of integrated approach.  It is also a potential site to conduct system research. </a:t>
            </a:r>
          </a:p>
        </p:txBody>
      </p:sp>
    </p:spTree>
    <p:extLst>
      <p:ext uri="{BB962C8B-B14F-4D97-AF65-F5344CB8AC3E}">
        <p14:creationId xmlns:p14="http://schemas.microsoft.com/office/powerpoint/2010/main" val="142596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760016-6B98-4650-AD5E-47E80E9A09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417" b="3471"/>
          <a:stretch/>
        </p:blipFill>
        <p:spPr>
          <a:xfrm>
            <a:off x="0" y="1"/>
            <a:ext cx="9144000" cy="5562600"/>
          </a:xfrm>
          <a:prstGeom prst="rect">
            <a:avLst/>
          </a:prstGeom>
        </p:spPr>
      </p:pic>
      <p:sp>
        <p:nvSpPr>
          <p:cNvPr id="2" name="TextBox 1">
            <a:extLst>
              <a:ext uri="{FF2B5EF4-FFF2-40B4-BE49-F238E27FC236}">
                <a16:creationId xmlns:a16="http://schemas.microsoft.com/office/drawing/2014/main" id="{F30030C0-CB66-46E1-A2AE-47D7A4DD60AC}"/>
              </a:ext>
            </a:extLst>
          </p:cNvPr>
          <p:cNvSpPr txBox="1"/>
          <p:nvPr/>
        </p:nvSpPr>
        <p:spPr>
          <a:xfrm>
            <a:off x="0" y="5562601"/>
            <a:ext cx="9144000" cy="1200329"/>
          </a:xfrm>
          <a:prstGeom prst="rect">
            <a:avLst/>
          </a:prstGeom>
          <a:noFill/>
        </p:spPr>
        <p:txBody>
          <a:bodyPr wrap="square" rtlCol="0">
            <a:spAutoFit/>
          </a:bodyPr>
          <a:lstStyle/>
          <a:p>
            <a:pPr algn="ctr"/>
            <a:r>
              <a:rPr lang="en-US" dirty="0"/>
              <a:t>Luckily enough , the Tanzanian team were able to join the ILRI annual year end  party organized at the Institute campus in  Addis Ababa. The event was so useful for the team to see Ethiopian culture, music from different ethnic groups and to taste various Ethiopian dishes. The event also opened an opportunity  to interact with different people from various countries.</a:t>
            </a:r>
          </a:p>
        </p:txBody>
      </p:sp>
    </p:spTree>
    <p:extLst>
      <p:ext uri="{BB962C8B-B14F-4D97-AF65-F5344CB8AC3E}">
        <p14:creationId xmlns:p14="http://schemas.microsoft.com/office/powerpoint/2010/main" val="2391036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2133600"/>
            <a:ext cx="9144000" cy="1143000"/>
          </a:xfrm>
        </p:spPr>
        <p:txBody>
          <a:bodyPr/>
          <a:lstStyle/>
          <a:p>
            <a:pPr algn="ctr"/>
            <a:r>
              <a:rPr lang="en-US" sz="2800" dirty="0"/>
              <a:t>Africa RISING CGIAR partners in Ethiopia</a:t>
            </a:r>
          </a:p>
        </p:txBody>
      </p:sp>
      <p:grpSp>
        <p:nvGrpSpPr>
          <p:cNvPr id="16" name="Group 15"/>
          <p:cNvGrpSpPr/>
          <p:nvPr/>
        </p:nvGrpSpPr>
        <p:grpSpPr>
          <a:xfrm>
            <a:off x="381000" y="3981628"/>
            <a:ext cx="8324479" cy="2647772"/>
            <a:chOff x="457201" y="4077296"/>
            <a:chExt cx="8324479" cy="2647772"/>
          </a:xfrm>
        </p:grpSpPr>
        <p:pic>
          <p:nvPicPr>
            <p:cNvPr id="17" name="Picture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1" y="5269506"/>
              <a:ext cx="1219199" cy="525137"/>
            </a:xfrm>
            <a:prstGeom prst="rect">
              <a:avLst/>
            </a:prstGeom>
          </p:spPr>
        </p:pic>
        <p:pic>
          <p:nvPicPr>
            <p:cNvPr id="18"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03536" y="4077296"/>
              <a:ext cx="759463" cy="7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43200" y="5951578"/>
              <a:ext cx="647065" cy="71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45396" y="5951578"/>
              <a:ext cx="507603" cy="773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0" descr="P:\logos\c\CIP\CIP_Logo.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42909" y="6059906"/>
              <a:ext cx="715782" cy="6354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1" descr="P:\logos\c\cimmyt\CIMMYT Logo.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105400" y="5146740"/>
              <a:ext cx="960880" cy="7206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2" descr="P:\logos\i\ifpri\IFPRI_Logo_Standard.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63146" y="5928156"/>
              <a:ext cx="407307" cy="73824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9"/>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620000" y="6064021"/>
              <a:ext cx="900143" cy="63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934200" y="5279588"/>
              <a:ext cx="1847480" cy="515055"/>
            </a:xfrm>
            <a:prstGeom prst="rect">
              <a:avLst/>
            </a:prstGeom>
          </p:spPr>
        </p:pic>
        <p:pic>
          <p:nvPicPr>
            <p:cNvPr id="26"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590800" y="5268961"/>
              <a:ext cx="1400625" cy="48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17521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819400" y="1348914"/>
            <a:ext cx="2438400"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ea typeface="+mj-ea"/>
                <a:cs typeface="+mj-cs"/>
              </a:rPr>
              <a:t>Credits</a:t>
            </a:r>
            <a:br>
              <a:rPr kumimoji="0" lang="en-US" sz="3600" b="0" i="0" u="none" strike="noStrike" kern="0" cap="none" spc="0" normalizeH="0" baseline="0" noProof="0" dirty="0">
                <a:ln>
                  <a:noFill/>
                </a:ln>
                <a:solidFill>
                  <a:prstClr val="black"/>
                </a:solidFill>
                <a:effectLst/>
                <a:uLnTx/>
                <a:uFillTx/>
                <a:ea typeface="+mj-ea"/>
                <a:cs typeface="+mj-cs"/>
              </a:rPr>
            </a:br>
            <a:endParaRPr kumimoji="0" lang="sw-KE" sz="1800" b="0" i="0" u="none" strike="noStrike" kern="0" cap="none" spc="0" normalizeH="0" baseline="0" noProof="0" dirty="0">
              <a:ln>
                <a:noFill/>
              </a:ln>
              <a:solidFill>
                <a:sysClr val="windowText" lastClr="000000"/>
              </a:solidFill>
              <a:effectLst/>
              <a:uLnTx/>
              <a:uFillTx/>
            </a:endParaRPr>
          </a:p>
        </p:txBody>
      </p:sp>
      <p:sp>
        <p:nvSpPr>
          <p:cNvPr id="8" name="Content Placeholder 2"/>
          <p:cNvSpPr txBox="1">
            <a:spLocks/>
          </p:cNvSpPr>
          <p:nvPr/>
        </p:nvSpPr>
        <p:spPr>
          <a:xfrm>
            <a:off x="457200" y="2332037"/>
            <a:ext cx="8229600" cy="361156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Produced by Africa</a:t>
            </a:r>
            <a:r>
              <a:rPr kumimoji="0" lang="en-US" sz="3000" b="0" i="0" u="none" strike="noStrike" kern="1200" cap="none" spc="0" normalizeH="0" noProof="0" dirty="0">
                <a:ln>
                  <a:noFill/>
                </a:ln>
                <a:solidFill>
                  <a:sysClr val="windowText" lastClr="000000"/>
                </a:solidFill>
                <a:effectLst/>
                <a:uLnTx/>
                <a:uFillTx/>
                <a:latin typeface="Calibri"/>
                <a:ea typeface="+mn-ea"/>
                <a:cs typeface="+mn-cs"/>
              </a:rPr>
              <a:t> RISING Project in Ethiopia </a:t>
            </a:r>
            <a:endParaRPr kumimoji="0" lang="en-US" sz="3000" b="0" i="0" u="none" strike="noStrike" kern="1200" cap="none" spc="0" normalizeH="0" baseline="0" noProof="0" dirty="0">
              <a:ln>
                <a:noFill/>
              </a:ln>
              <a:solidFill>
                <a:sysClr val="windowText" lastClr="000000"/>
              </a:solidFill>
              <a:effectLst/>
              <a:uLnTx/>
              <a:uFillTx/>
              <a:latin typeface="Calibri"/>
              <a:ea typeface="+mn-ea"/>
              <a:cs typeface="+mn-cs"/>
            </a:endParaRPr>
          </a:p>
          <a:p>
            <a:pPr marL="0" indent="0" algn="ctr">
              <a:buNone/>
              <a:defRPr/>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Compiled by Kindu</a:t>
            </a:r>
            <a:r>
              <a:rPr kumimoji="0" lang="en-US" sz="3000" b="0" i="0" u="none" strike="noStrike" kern="1200" cap="none" spc="0" normalizeH="0" noProof="0" dirty="0">
                <a:ln>
                  <a:noFill/>
                </a:ln>
                <a:solidFill>
                  <a:sysClr val="windowText" lastClr="000000"/>
                </a:solidFill>
                <a:effectLst/>
                <a:uLnTx/>
                <a:uFillTx/>
                <a:latin typeface="Calibri"/>
                <a:ea typeface="+mn-ea"/>
                <a:cs typeface="+mn-cs"/>
              </a:rPr>
              <a:t> Mekonnen (ILRI) and Lulseged Tamene (CIAT)</a:t>
            </a:r>
          </a:p>
          <a:p>
            <a:pPr marL="0" indent="0" algn="ctr">
              <a:buNone/>
              <a:defRPr/>
            </a:pPr>
            <a:endParaRPr kumimoji="0" lang="en-US" sz="3000" b="0" i="0" u="none" strike="noStrike" kern="1200" cap="none" spc="0" normalizeH="0" noProof="0" dirty="0">
              <a:ln>
                <a:noFill/>
              </a:ln>
              <a:solidFill>
                <a:sysClr val="windowText" lastClr="000000"/>
              </a:solidFill>
              <a:effectLst/>
              <a:uLnTx/>
              <a:uFillTx/>
              <a:latin typeface="Calibri"/>
              <a:ea typeface="+mn-ea"/>
              <a:cs typeface="+mn-cs"/>
            </a:endParaRPr>
          </a:p>
          <a:p>
            <a:pPr marL="0" indent="0" algn="ctr">
              <a:buNone/>
              <a:defRPr/>
            </a:pPr>
            <a:endParaRPr kumimoji="0" lang="en-US" sz="3000" b="0" i="0" u="none" strike="noStrike" kern="1200" cap="none" spc="0" normalizeH="0" baseline="0" noProof="0" dirty="0">
              <a:ln>
                <a:noFill/>
              </a:ln>
              <a:solidFill>
                <a:sysClr val="windowText" lastClr="000000"/>
              </a:solidFill>
              <a:effectLst/>
              <a:uLnTx/>
              <a:uFillTx/>
              <a:latin typeface="Calibri"/>
              <a:ea typeface="+mn-ea"/>
              <a:cs typeface="+mn-cs"/>
            </a:endParaRPr>
          </a:p>
          <a:p>
            <a:pPr marL="0" lvl="0" indent="0" algn="ctr">
              <a:buNone/>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Photos</a:t>
            </a:r>
            <a:r>
              <a:rPr lang="en-US" sz="3000" dirty="0">
                <a:solidFill>
                  <a:sysClr val="windowText" lastClr="000000"/>
                </a:solidFill>
              </a:rPr>
              <a:t>: Kindu Mekonnen, Lulseged Tamene, Simret Yasabu and Workneh Dubale</a:t>
            </a:r>
          </a:p>
          <a:p>
            <a:pPr marL="0" lvl="0" indent="0" algn="ctr">
              <a:buNone/>
            </a:pPr>
            <a:endParaRPr kumimoji="0" lang="en-US" sz="3000" b="0" i="0" u="none" strike="noStrike" kern="1200" cap="none" spc="0" normalizeH="0" baseline="0" noProof="0" dirty="0">
              <a:ln>
                <a:noFill/>
              </a:ln>
              <a:solidFill>
                <a:sysClr val="windowText" lastClr="000000"/>
              </a:solidFill>
              <a:effectLst/>
              <a:uLnTx/>
              <a:uFillTx/>
              <a:latin typeface="Calibri"/>
              <a:ea typeface="+mn-ea"/>
              <a:cs typeface="+mn-cs"/>
            </a:endParaRPr>
          </a:p>
          <a:p>
            <a:pPr marL="0" lvl="0" indent="0" algn="ctr">
              <a:buNone/>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Our appreciation goes to the site coordinators and local partners in </a:t>
            </a:r>
            <a:r>
              <a:rPr kumimoji="0" lang="en-US" sz="3000" b="0" i="0" u="none" strike="noStrike" kern="1200" cap="none" spc="0" normalizeH="0" baseline="0" noProof="0" dirty="0" err="1">
                <a:ln>
                  <a:noFill/>
                </a:ln>
                <a:solidFill>
                  <a:sysClr val="windowText" lastClr="000000"/>
                </a:solidFill>
                <a:effectLst/>
                <a:uLnTx/>
                <a:uFillTx/>
                <a:latin typeface="Calibri"/>
                <a:ea typeface="+mn-ea"/>
                <a:cs typeface="+mn-cs"/>
              </a:rPr>
              <a:t>Basona</a:t>
            </a: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 (Amhara) and </a:t>
            </a:r>
            <a:r>
              <a:rPr kumimoji="0" lang="en-US" sz="3000" b="0" i="0" u="none" strike="noStrike" kern="1200" cap="none" spc="0" normalizeH="0" baseline="0" noProof="0" dirty="0" err="1">
                <a:ln>
                  <a:noFill/>
                </a:ln>
                <a:solidFill>
                  <a:sysClr val="windowText" lastClr="000000"/>
                </a:solidFill>
                <a:effectLst/>
                <a:uLnTx/>
                <a:uFillTx/>
                <a:latin typeface="Calibri"/>
                <a:ea typeface="+mn-ea"/>
                <a:cs typeface="+mn-cs"/>
              </a:rPr>
              <a:t>Lemo</a:t>
            </a:r>
            <a:r>
              <a:rPr lang="en-US" sz="3000" dirty="0">
                <a:solidFill>
                  <a:sysClr val="windowText" lastClr="000000"/>
                </a:solidFill>
                <a:latin typeface="Calibri"/>
              </a:rPr>
              <a:t> (SNNPR) Africa RISING sites</a:t>
            </a: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 including farmers.</a:t>
            </a:r>
          </a:p>
        </p:txBody>
      </p:sp>
    </p:spTree>
    <p:extLst>
      <p:ext uri="{BB962C8B-B14F-4D97-AF65-F5344CB8AC3E}">
        <p14:creationId xmlns:p14="http://schemas.microsoft.com/office/powerpoint/2010/main" val="65988615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90976" y="2022231"/>
            <a:ext cx="7033846" cy="1055077"/>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sz="4246" dirty="0">
                <a:solidFill>
                  <a:srgbClr val="156834"/>
                </a:solidFill>
                <a:latin typeface="Gill Sans" pitchFamily="34" charset="0"/>
              </a:rPr>
              <a:t> </a:t>
            </a:r>
          </a:p>
        </p:txBody>
      </p:sp>
    </p:spTree>
    <p:extLst>
      <p:ext uri="{BB962C8B-B14F-4D97-AF65-F5344CB8AC3E}">
        <p14:creationId xmlns:p14="http://schemas.microsoft.com/office/powerpoint/2010/main" val="4047930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0" y="152400"/>
            <a:ext cx="2667000" cy="584775"/>
          </a:xfrm>
          <a:prstGeom prst="rect">
            <a:avLst/>
          </a:prstGeom>
          <a:noFill/>
        </p:spPr>
        <p:txBody>
          <a:bodyPr wrap="square" rtlCol="0">
            <a:spAutoFit/>
          </a:bodyPr>
          <a:lstStyle/>
          <a:p>
            <a:r>
              <a:rPr lang="en-US" sz="3200" dirty="0"/>
              <a:t>Introduction</a:t>
            </a:r>
          </a:p>
        </p:txBody>
      </p:sp>
      <p:sp>
        <p:nvSpPr>
          <p:cNvPr id="2" name="TextBox 1"/>
          <p:cNvSpPr txBox="1"/>
          <p:nvPr/>
        </p:nvSpPr>
        <p:spPr>
          <a:xfrm>
            <a:off x="685800" y="965774"/>
            <a:ext cx="8077200" cy="5355312"/>
          </a:xfrm>
          <a:prstGeom prst="rect">
            <a:avLst/>
          </a:prstGeom>
          <a:noFill/>
        </p:spPr>
        <p:txBody>
          <a:bodyPr wrap="square" rtlCol="0">
            <a:spAutoFit/>
          </a:bodyPr>
          <a:lstStyle/>
          <a:p>
            <a:r>
              <a:rPr lang="en-US" dirty="0"/>
              <a:t>Africa RISING Program Coordination Team (PCT) and chief scientists from the three Africa RISING projects in West Africa , East and Southern Africa and the Ethiopian Highlands paid an experience sharing learning visit in Tanzania in March 2018. During that visit the group were able to see the Africa RISING interventions in Mbeya, Iringa, Kongwa (Dodoma), Babati of East and Southern Africa project operational areas. The visiting team observed serious soil erosion particularly in </a:t>
            </a:r>
            <a:r>
              <a:rPr lang="en-US" dirty="0" err="1"/>
              <a:t>Kongwa</a:t>
            </a:r>
            <a:r>
              <a:rPr lang="en-US" dirty="0"/>
              <a:t> and </a:t>
            </a:r>
            <a:r>
              <a:rPr lang="en-US" dirty="0" err="1"/>
              <a:t>Babati</a:t>
            </a:r>
            <a:r>
              <a:rPr lang="en-US" dirty="0"/>
              <a:t> districts. The team suggested to organize experience sharing visits for some local decision makers, experts and influential farmers in areas where there are Soil and Water Conservation( SWC) success stories, and expose them to learn on collective actions, community mobilization and different approaches to halt land degradations. As a result, an experiences sharing visit was organized in Ethiopia from 20-25 Jan 2019 through the Africa RISING east and southern Africa project initiation.  The Tanzanian team were composed of Agriculture Extension Officers (Jetrida Christian Kyekaka- DAICO Babati district and Jackson Shija- DAICO Kongwa district, and </a:t>
            </a:r>
            <a:r>
              <a:rPr lang="en-US" dirty="0" err="1"/>
              <a:t>Erirehema</a:t>
            </a:r>
            <a:r>
              <a:rPr lang="en-US" dirty="0"/>
              <a:t> Swai from Tanzanian Agricultural Research Institute-TARI). The Africa RISING team in Ethiopia arranged field visits in its two sites (</a:t>
            </a:r>
            <a:r>
              <a:rPr lang="en-US" dirty="0" err="1"/>
              <a:t>Lemo</a:t>
            </a:r>
            <a:r>
              <a:rPr lang="en-US" dirty="0"/>
              <a:t> and </a:t>
            </a:r>
            <a:r>
              <a:rPr lang="en-US" dirty="0" err="1"/>
              <a:t>Basona</a:t>
            </a:r>
            <a:r>
              <a:rPr lang="en-US" dirty="0"/>
              <a:t>) and facilitated discussions with extension offices, communities, watershed committee members and NGOs.</a:t>
            </a:r>
          </a:p>
          <a:p>
            <a:endParaRPr lang="en-US" dirty="0"/>
          </a:p>
        </p:txBody>
      </p:sp>
    </p:spTree>
    <p:extLst>
      <p:ext uri="{BB962C8B-B14F-4D97-AF65-F5344CB8AC3E}">
        <p14:creationId xmlns:p14="http://schemas.microsoft.com/office/powerpoint/2010/main" val="1087408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A376382-8472-4401-902A-ECB9ACD2E357}"/>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3000"/>
                    </a14:imgEffect>
                  </a14:imgLayer>
                </a14:imgProps>
              </a:ext>
              <a:ext uri="{28A0092B-C50C-407E-A947-70E740481C1C}">
                <a14:useLocalDpi xmlns:a14="http://schemas.microsoft.com/office/drawing/2010/main" val="0"/>
              </a:ext>
            </a:extLst>
          </a:blip>
          <a:srcRect t="36874" r="1978"/>
          <a:stretch/>
        </p:blipFill>
        <p:spPr>
          <a:xfrm>
            <a:off x="0" y="0"/>
            <a:ext cx="9162327" cy="4425387"/>
          </a:xfrm>
          <a:prstGeom prst="rect">
            <a:avLst/>
          </a:prstGeom>
        </p:spPr>
      </p:pic>
      <p:sp>
        <p:nvSpPr>
          <p:cNvPr id="2" name="TextBox 1">
            <a:extLst>
              <a:ext uri="{FF2B5EF4-FFF2-40B4-BE49-F238E27FC236}">
                <a16:creationId xmlns:a16="http://schemas.microsoft.com/office/drawing/2014/main" id="{1D0E0874-8DEF-4D15-9E20-1B79B0458332}"/>
              </a:ext>
            </a:extLst>
          </p:cNvPr>
          <p:cNvSpPr txBox="1"/>
          <p:nvPr/>
        </p:nvSpPr>
        <p:spPr>
          <a:xfrm>
            <a:off x="0" y="4800600"/>
            <a:ext cx="9144000" cy="2031325"/>
          </a:xfrm>
          <a:prstGeom prst="rect">
            <a:avLst/>
          </a:prstGeom>
          <a:noFill/>
        </p:spPr>
        <p:txBody>
          <a:bodyPr wrap="square" rtlCol="0">
            <a:spAutoFit/>
          </a:bodyPr>
          <a:lstStyle/>
          <a:p>
            <a:pPr algn="ctr"/>
            <a:r>
              <a:rPr lang="en-US" dirty="0"/>
              <a:t>Representatives of  farmers, religious leaders and extension office staff members in Gudo Beret research Kebele of Africa RISING are discussing watershed management –Soil and Water Conservation (SWC) plans for the year 2019. When farmers and extensions workers go back to their respective kebeles/ villages, similar discussion will be also held at village level to bring all at equal level. The plan will be initially pre-tested and finally implemented in the selected locations. The Tanzanian team had been introduced to this meeting and their mission briefed to meeting participants.</a:t>
            </a:r>
          </a:p>
        </p:txBody>
      </p:sp>
    </p:spTree>
    <p:extLst>
      <p:ext uri="{BB962C8B-B14F-4D97-AF65-F5344CB8AC3E}">
        <p14:creationId xmlns:p14="http://schemas.microsoft.com/office/powerpoint/2010/main" val="1161318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0C07E3-8056-4BD4-B77E-886FF1B847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7219"/>
          <a:stretch/>
        </p:blipFill>
        <p:spPr>
          <a:xfrm>
            <a:off x="0" y="0"/>
            <a:ext cx="9144000" cy="5677126"/>
          </a:xfrm>
          <a:prstGeom prst="rect">
            <a:avLst/>
          </a:prstGeom>
        </p:spPr>
      </p:pic>
      <p:sp>
        <p:nvSpPr>
          <p:cNvPr id="4" name="TextBox 3">
            <a:extLst>
              <a:ext uri="{FF2B5EF4-FFF2-40B4-BE49-F238E27FC236}">
                <a16:creationId xmlns:a16="http://schemas.microsoft.com/office/drawing/2014/main" id="{037F4093-35AC-4F90-BE54-4529A31C55CA}"/>
              </a:ext>
            </a:extLst>
          </p:cNvPr>
          <p:cNvSpPr txBox="1"/>
          <p:nvPr/>
        </p:nvSpPr>
        <p:spPr>
          <a:xfrm>
            <a:off x="-30804" y="5677126"/>
            <a:ext cx="9144000" cy="1200329"/>
          </a:xfrm>
          <a:prstGeom prst="rect">
            <a:avLst/>
          </a:prstGeom>
          <a:noFill/>
        </p:spPr>
        <p:txBody>
          <a:bodyPr wrap="square" rtlCol="0">
            <a:spAutoFit/>
          </a:bodyPr>
          <a:lstStyle/>
          <a:p>
            <a:pPr algn="ctr"/>
            <a:r>
              <a:rPr lang="en-US" dirty="0"/>
              <a:t>The Tanzanian team with watershed committee members, extension staff, University representatives  and Africa RISING team in Gina Beret watershed. The Gina Beret watershed in </a:t>
            </a:r>
            <a:r>
              <a:rPr lang="en-US" dirty="0" err="1"/>
              <a:t>Gudo</a:t>
            </a:r>
            <a:r>
              <a:rPr lang="en-US" dirty="0"/>
              <a:t> Beret kebele and </a:t>
            </a:r>
            <a:r>
              <a:rPr lang="en-US" dirty="0" err="1"/>
              <a:t>Geda</a:t>
            </a:r>
            <a:r>
              <a:rPr lang="en-US" dirty="0"/>
              <a:t> watershed in </a:t>
            </a:r>
            <a:r>
              <a:rPr lang="en-US" dirty="0" err="1"/>
              <a:t>Adisgie</a:t>
            </a:r>
            <a:r>
              <a:rPr lang="en-US" dirty="0"/>
              <a:t> kebele constituted a bigger watershed in </a:t>
            </a:r>
            <a:r>
              <a:rPr lang="en-US" dirty="0" err="1"/>
              <a:t>Basona</a:t>
            </a:r>
            <a:r>
              <a:rPr lang="en-US" dirty="0"/>
              <a:t> Africa RISING site, Amhara region.   </a:t>
            </a:r>
          </a:p>
        </p:txBody>
      </p:sp>
    </p:spTree>
    <p:extLst>
      <p:ext uri="{BB962C8B-B14F-4D97-AF65-F5344CB8AC3E}">
        <p14:creationId xmlns:p14="http://schemas.microsoft.com/office/powerpoint/2010/main" val="289281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1BAACE-5B6C-4818-B3D5-F1A3FBAD2A8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929" b="5317"/>
          <a:stretch/>
        </p:blipFill>
        <p:spPr>
          <a:xfrm>
            <a:off x="0" y="-21219"/>
            <a:ext cx="9144000" cy="5812420"/>
          </a:xfrm>
          <a:prstGeom prst="rect">
            <a:avLst/>
          </a:prstGeom>
        </p:spPr>
      </p:pic>
      <p:sp>
        <p:nvSpPr>
          <p:cNvPr id="2" name="TextBox 1">
            <a:extLst>
              <a:ext uri="{FF2B5EF4-FFF2-40B4-BE49-F238E27FC236}">
                <a16:creationId xmlns:a16="http://schemas.microsoft.com/office/drawing/2014/main" id="{D8E22AF1-5374-41FF-9774-4A8BDD455A1C}"/>
              </a:ext>
            </a:extLst>
          </p:cNvPr>
          <p:cNvSpPr txBox="1"/>
          <p:nvPr/>
        </p:nvSpPr>
        <p:spPr>
          <a:xfrm>
            <a:off x="0" y="5791200"/>
            <a:ext cx="9144000" cy="923330"/>
          </a:xfrm>
          <a:prstGeom prst="rect">
            <a:avLst/>
          </a:prstGeom>
          <a:noFill/>
        </p:spPr>
        <p:txBody>
          <a:bodyPr wrap="square" rtlCol="0">
            <a:spAutoFit/>
          </a:bodyPr>
          <a:lstStyle/>
          <a:p>
            <a:pPr algn="ctr"/>
            <a:r>
              <a:rPr lang="en-US" dirty="0"/>
              <a:t>The Tanzanian team meeting with the Basona woreda office of Agriculture  deputy  head in Debre Birhan town. The team discussed institutional arrangements of the mass mobilization for landscape management/SWC, successes and challenges of the initiative. </a:t>
            </a:r>
          </a:p>
        </p:txBody>
      </p:sp>
    </p:spTree>
    <p:extLst>
      <p:ext uri="{BB962C8B-B14F-4D97-AF65-F5344CB8AC3E}">
        <p14:creationId xmlns:p14="http://schemas.microsoft.com/office/powerpoint/2010/main" val="907819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1FB0A5-EC41-486D-A714-E1F71BBFAA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122" r="827" b="6364"/>
          <a:stretch/>
        </p:blipFill>
        <p:spPr>
          <a:xfrm>
            <a:off x="0" y="1929"/>
            <a:ext cx="9144000" cy="5636871"/>
          </a:xfrm>
          <a:prstGeom prst="rect">
            <a:avLst/>
          </a:prstGeom>
        </p:spPr>
      </p:pic>
      <p:sp>
        <p:nvSpPr>
          <p:cNvPr id="2" name="TextBox 1">
            <a:extLst>
              <a:ext uri="{FF2B5EF4-FFF2-40B4-BE49-F238E27FC236}">
                <a16:creationId xmlns:a16="http://schemas.microsoft.com/office/drawing/2014/main" id="{BEB356D0-3E98-4AD3-89EB-484A29AC8209}"/>
              </a:ext>
            </a:extLst>
          </p:cNvPr>
          <p:cNvSpPr txBox="1"/>
          <p:nvPr/>
        </p:nvSpPr>
        <p:spPr>
          <a:xfrm>
            <a:off x="6849" y="5638800"/>
            <a:ext cx="9144000" cy="1200329"/>
          </a:xfrm>
          <a:prstGeom prst="rect">
            <a:avLst/>
          </a:prstGeom>
          <a:noFill/>
        </p:spPr>
        <p:txBody>
          <a:bodyPr wrap="square" rtlCol="0">
            <a:spAutoFit/>
          </a:bodyPr>
          <a:lstStyle/>
          <a:p>
            <a:pPr algn="ctr"/>
            <a:r>
              <a:rPr lang="en-US" dirty="0"/>
              <a:t>Lulseged Tamene (CIAT) is explaining to the visiting team how Africa RISING is supporting the extension in the watershed. He indicated evidence generation, capacity building/collective learning and introduction and validation of Sustainable intensification (SI) innovations as core contributions of the Africa RISING project.  </a:t>
            </a:r>
          </a:p>
        </p:txBody>
      </p:sp>
    </p:spTree>
    <p:extLst>
      <p:ext uri="{BB962C8B-B14F-4D97-AF65-F5344CB8AC3E}">
        <p14:creationId xmlns:p14="http://schemas.microsoft.com/office/powerpoint/2010/main" val="1493654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04C636E-F3DC-4D23-9E07-74E18F940FEB}"/>
              </a:ext>
            </a:extLst>
          </p:cNvPr>
          <p:cNvSpPr txBox="1"/>
          <p:nvPr/>
        </p:nvSpPr>
        <p:spPr>
          <a:xfrm>
            <a:off x="5788" y="5867400"/>
            <a:ext cx="9138212" cy="646331"/>
          </a:xfrm>
          <a:prstGeom prst="rect">
            <a:avLst/>
          </a:prstGeom>
          <a:noFill/>
        </p:spPr>
        <p:txBody>
          <a:bodyPr wrap="square" rtlCol="0">
            <a:spAutoFit/>
          </a:bodyPr>
          <a:lstStyle/>
          <a:p>
            <a:pPr algn="ctr"/>
            <a:r>
              <a:rPr lang="en-US" dirty="0"/>
              <a:t>The Tanzanian team and Africa RISING local partners visiting degraded land rehabilitated by community engagement in Hayse kebele, Lemo Africa RISING site in SNNPR.</a:t>
            </a:r>
          </a:p>
        </p:txBody>
      </p:sp>
      <p:pic>
        <p:nvPicPr>
          <p:cNvPr id="5" name="Picture 4">
            <a:extLst>
              <a:ext uri="{FF2B5EF4-FFF2-40B4-BE49-F238E27FC236}">
                <a16:creationId xmlns:a16="http://schemas.microsoft.com/office/drawing/2014/main" id="{6C7986F0-F7F8-4103-9BF1-1C5A867B946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727" b="10156"/>
          <a:stretch/>
        </p:blipFill>
        <p:spPr>
          <a:xfrm>
            <a:off x="5787" y="0"/>
            <a:ext cx="9138213" cy="5638800"/>
          </a:xfrm>
          <a:prstGeom prst="rect">
            <a:avLst/>
          </a:prstGeom>
        </p:spPr>
      </p:pic>
    </p:spTree>
    <p:extLst>
      <p:ext uri="{BB962C8B-B14F-4D97-AF65-F5344CB8AC3E}">
        <p14:creationId xmlns:p14="http://schemas.microsoft.com/office/powerpoint/2010/main" val="1582672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0"/>
            <a:ext cx="6220200" cy="349886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0" y="3428999"/>
            <a:ext cx="6220200" cy="3498863"/>
          </a:xfrm>
          <a:prstGeom prst="rect">
            <a:avLst/>
          </a:prstGeom>
        </p:spPr>
      </p:pic>
      <p:sp>
        <p:nvSpPr>
          <p:cNvPr id="7" name="TextBox 6">
            <a:extLst>
              <a:ext uri="{FF2B5EF4-FFF2-40B4-BE49-F238E27FC236}">
                <a16:creationId xmlns:a16="http://schemas.microsoft.com/office/drawing/2014/main" id="{E2E0E7A3-2E77-402D-AF09-03EADAA1CDE5}"/>
              </a:ext>
            </a:extLst>
          </p:cNvPr>
          <p:cNvSpPr txBox="1"/>
          <p:nvPr/>
        </p:nvSpPr>
        <p:spPr>
          <a:xfrm>
            <a:off x="6400800" y="762000"/>
            <a:ext cx="2590800" cy="5355312"/>
          </a:xfrm>
          <a:prstGeom prst="rect">
            <a:avLst/>
          </a:prstGeom>
          <a:noFill/>
        </p:spPr>
        <p:txBody>
          <a:bodyPr wrap="square" rtlCol="0">
            <a:spAutoFit/>
          </a:bodyPr>
          <a:lstStyle/>
          <a:p>
            <a:r>
              <a:rPr lang="en-US" dirty="0"/>
              <a:t>Soil bunds integrated with biological option aimed to provide multiple services such as reduce runoff and erosion, enhance soil fertility and provide feed for livestock.  This successful intervention is widespread in </a:t>
            </a:r>
            <a:r>
              <a:rPr lang="en-US" dirty="0" err="1"/>
              <a:t>Doyogena</a:t>
            </a:r>
            <a:r>
              <a:rPr lang="en-US" dirty="0"/>
              <a:t> woreda, </a:t>
            </a:r>
            <a:r>
              <a:rPr lang="en-US" dirty="0" err="1"/>
              <a:t>Kembata</a:t>
            </a:r>
            <a:r>
              <a:rPr lang="en-US" dirty="0"/>
              <a:t> zone, SNNPR. </a:t>
            </a:r>
            <a:r>
              <a:rPr lang="en-US" dirty="0" err="1"/>
              <a:t>InterAide</a:t>
            </a:r>
            <a:r>
              <a:rPr lang="en-US" dirty="0"/>
              <a:t> France (International NGO), extension, communities and other local partners are jointly managing the interventions from planning to implementation.</a:t>
            </a:r>
          </a:p>
        </p:txBody>
      </p:sp>
    </p:spTree>
    <p:extLst>
      <p:ext uri="{BB962C8B-B14F-4D97-AF65-F5344CB8AC3E}">
        <p14:creationId xmlns:p14="http://schemas.microsoft.com/office/powerpoint/2010/main" val="1926671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0DEFF0-7692-4043-A4E1-4FA688FB055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2479"/>
          <a:stretch/>
        </p:blipFill>
        <p:spPr>
          <a:xfrm>
            <a:off x="0" y="-19239"/>
            <a:ext cx="9144000" cy="6036775"/>
          </a:xfrm>
          <a:prstGeom prst="rect">
            <a:avLst/>
          </a:prstGeom>
        </p:spPr>
      </p:pic>
      <p:sp>
        <p:nvSpPr>
          <p:cNvPr id="5" name="TextBox 4">
            <a:extLst>
              <a:ext uri="{FF2B5EF4-FFF2-40B4-BE49-F238E27FC236}">
                <a16:creationId xmlns:a16="http://schemas.microsoft.com/office/drawing/2014/main" id="{E2E0E7A3-2E77-402D-AF09-03EADAA1CDE5}"/>
              </a:ext>
            </a:extLst>
          </p:cNvPr>
          <p:cNvSpPr txBox="1"/>
          <p:nvPr/>
        </p:nvSpPr>
        <p:spPr>
          <a:xfrm>
            <a:off x="0" y="6017536"/>
            <a:ext cx="9144000" cy="923330"/>
          </a:xfrm>
          <a:prstGeom prst="rect">
            <a:avLst/>
          </a:prstGeom>
          <a:noFill/>
        </p:spPr>
        <p:txBody>
          <a:bodyPr wrap="square" rtlCol="0">
            <a:spAutoFit/>
          </a:bodyPr>
          <a:lstStyle/>
          <a:p>
            <a:pPr algn="ctr"/>
            <a:r>
              <a:rPr lang="en-US" dirty="0"/>
              <a:t>Landscape management using physical and biological interventions in </a:t>
            </a:r>
            <a:r>
              <a:rPr lang="en-US" dirty="0" err="1"/>
              <a:t>Doyogena</a:t>
            </a:r>
            <a:r>
              <a:rPr lang="en-US" dirty="0"/>
              <a:t> woreda, </a:t>
            </a:r>
            <a:r>
              <a:rPr lang="en-US" dirty="0" err="1"/>
              <a:t>Kembata</a:t>
            </a:r>
            <a:r>
              <a:rPr lang="en-US" dirty="0"/>
              <a:t> zone, SNNPR. </a:t>
            </a:r>
            <a:r>
              <a:rPr lang="en-US" dirty="0" err="1"/>
              <a:t>InterAide</a:t>
            </a:r>
            <a:r>
              <a:rPr lang="en-US" dirty="0"/>
              <a:t> France (International NGO), extension, communities and other local partners are jointly managing the watershed.</a:t>
            </a:r>
          </a:p>
        </p:txBody>
      </p:sp>
    </p:spTree>
    <p:extLst>
      <p:ext uri="{BB962C8B-B14F-4D97-AF65-F5344CB8AC3E}">
        <p14:creationId xmlns:p14="http://schemas.microsoft.com/office/powerpoint/2010/main" val="1954523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presentation_template</Template>
  <TotalTime>5864</TotalTime>
  <Words>833</Words>
  <Application>Microsoft Office PowerPoint</Application>
  <PresentationFormat>On-screen Show (4:3)</PresentationFormat>
  <Paragraphs>27</Paragraphs>
  <Slides>14</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Africa RISING CGIAR partners in Ethiopia</vt:lpstr>
      <vt:lpstr>PowerPoint Presentation</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Mekonnen, Kindu (ILRI)</dc:creator>
  <cp:lastModifiedBy>Mulat, Bizuwork (ILRI)</cp:lastModifiedBy>
  <cp:revision>428</cp:revision>
  <cp:lastPrinted>2011-10-06T11:45:23Z</cp:lastPrinted>
  <dcterms:created xsi:type="dcterms:W3CDTF">2014-10-18T13:45:45Z</dcterms:created>
  <dcterms:modified xsi:type="dcterms:W3CDTF">2019-02-14T07:56:32Z</dcterms:modified>
</cp:coreProperties>
</file>