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3.xml" ContentType="application/vnd.openxmlformats-officedocument.presentationml.notesSlide+xml"/>
  <Override PartName="/ppt/comments/comment3.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handoutMasterIdLst>
    <p:handoutMasterId r:id="rId53"/>
  </p:handoutMasterIdLst>
  <p:sldIdLst>
    <p:sldId id="955" r:id="rId2"/>
    <p:sldId id="951" r:id="rId3"/>
    <p:sldId id="1835" r:id="rId4"/>
    <p:sldId id="1823" r:id="rId5"/>
    <p:sldId id="1824" r:id="rId6"/>
    <p:sldId id="563" r:id="rId7"/>
    <p:sldId id="1672" r:id="rId8"/>
    <p:sldId id="1673" r:id="rId9"/>
    <p:sldId id="1708" r:id="rId10"/>
    <p:sldId id="1709" r:id="rId11"/>
    <p:sldId id="1710" r:id="rId12"/>
    <p:sldId id="1825" r:id="rId13"/>
    <p:sldId id="1674" r:id="rId14"/>
    <p:sldId id="1675" r:id="rId15"/>
    <p:sldId id="1676" r:id="rId16"/>
    <p:sldId id="1713" r:id="rId17"/>
    <p:sldId id="1712" r:id="rId18"/>
    <p:sldId id="1714" r:id="rId19"/>
    <p:sldId id="1715" r:id="rId20"/>
    <p:sldId id="1826" r:id="rId21"/>
    <p:sldId id="1677" r:id="rId22"/>
    <p:sldId id="1711" r:id="rId23"/>
    <p:sldId id="1678" r:id="rId24"/>
    <p:sldId id="1679" r:id="rId25"/>
    <p:sldId id="1719" r:id="rId26"/>
    <p:sldId id="1827" r:id="rId27"/>
    <p:sldId id="1720" r:id="rId28"/>
    <p:sldId id="1718" r:id="rId29"/>
    <p:sldId id="1721" r:id="rId30"/>
    <p:sldId id="1828" r:id="rId31"/>
    <p:sldId id="1680" r:id="rId32"/>
    <p:sldId id="1716" r:id="rId33"/>
    <p:sldId id="1681" r:id="rId34"/>
    <p:sldId id="1682" r:id="rId35"/>
    <p:sldId id="1723" r:id="rId36"/>
    <p:sldId id="1724" r:id="rId37"/>
    <p:sldId id="1725" r:id="rId38"/>
    <p:sldId id="1726" r:id="rId39"/>
    <p:sldId id="1727" r:id="rId40"/>
    <p:sldId id="1829" r:id="rId41"/>
    <p:sldId id="1683" r:id="rId42"/>
    <p:sldId id="1722" r:id="rId43"/>
    <p:sldId id="1684" r:id="rId44"/>
    <p:sldId id="1685" r:id="rId45"/>
    <p:sldId id="1728" r:id="rId46"/>
    <p:sldId id="1729" r:id="rId47"/>
    <p:sldId id="1730" r:id="rId48"/>
    <p:sldId id="1830" r:id="rId49"/>
    <p:sldId id="1686" r:id="rId50"/>
    <p:sldId id="1846"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Module" id="{9DBEFF19-68A1-4B8D-907E-1D8E76A4DCBE}">
          <p14:sldIdLst>
            <p14:sldId id="955"/>
            <p14:sldId id="951"/>
            <p14:sldId id="1835"/>
          </p14:sldIdLst>
        </p14:section>
        <p14:section name="Introduction" id="{E5B072D4-1A5C-456F-8F89-69AB719C3F82}">
          <p14:sldIdLst>
            <p14:sldId id="1823"/>
            <p14:sldId id="1824"/>
            <p14:sldId id="563"/>
          </p14:sldIdLst>
        </p14:section>
        <p14:section name="Topic 12 - Monitoring, Learning, and Evaluating" id="{EAFD84AC-13CD-414D-BC8D-E677971406E8}">
          <p14:sldIdLst>
            <p14:sldId id="1672"/>
            <p14:sldId id="1673"/>
            <p14:sldId id="1708"/>
            <p14:sldId id="1709"/>
            <p14:sldId id="1710"/>
            <p14:sldId id="1825"/>
            <p14:sldId id="1674"/>
            <p14:sldId id="1675"/>
            <p14:sldId id="1676"/>
            <p14:sldId id="1713"/>
            <p14:sldId id="1712"/>
            <p14:sldId id="1714"/>
            <p14:sldId id="1715"/>
            <p14:sldId id="1826"/>
            <p14:sldId id="1677"/>
            <p14:sldId id="1711"/>
            <p14:sldId id="1678"/>
            <p14:sldId id="1679"/>
            <p14:sldId id="1719"/>
            <p14:sldId id="1827"/>
            <p14:sldId id="1720"/>
            <p14:sldId id="1718"/>
            <p14:sldId id="1721"/>
            <p14:sldId id="1828"/>
            <p14:sldId id="1680"/>
            <p14:sldId id="1716"/>
            <p14:sldId id="1681"/>
            <p14:sldId id="1682"/>
            <p14:sldId id="1723"/>
            <p14:sldId id="1724"/>
            <p14:sldId id="1725"/>
            <p14:sldId id="1726"/>
            <p14:sldId id="1727"/>
            <p14:sldId id="1829"/>
            <p14:sldId id="1683"/>
            <p14:sldId id="1722"/>
            <p14:sldId id="1684"/>
            <p14:sldId id="1685"/>
            <p14:sldId id="1728"/>
            <p14:sldId id="1729"/>
            <p14:sldId id="1730"/>
            <p14:sldId id="1830"/>
            <p14:sldId id="1686"/>
            <p14:sldId id="18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ta" initials="NVA" lastIdx="5" clrIdx="6"/>
  <p:cmAuthor id="1" name="Emil6 Heidkamp" initials="EH" lastIdx="231" clrIdx="0">
    <p:extLst/>
  </p:cmAuthor>
  <p:cmAuthor id="8" name="Kat" initials="KH" lastIdx="15" clrIdx="7">
    <p:extLst>
      <p:ext uri="{19B8F6BF-5375-455C-9EA6-DF929625EA0E}">
        <p15:presenceInfo xmlns:p15="http://schemas.microsoft.com/office/powerpoint/2012/main" userId="Kat" providerId="None"/>
      </p:ext>
    </p:extLst>
  </p:cmAuthor>
  <p:cmAuthor id="2" name="Emilio" initials="E" lastIdx="64" clrIdx="1">
    <p:extLst/>
  </p:cmAuthor>
  <p:cmAuthor id="3" name="Maru, Joyce  (CIP-SSA)" initials="MJ(" lastIdx="30" clrIdx="2">
    <p:extLst/>
  </p:cmAuthor>
  <p:cmAuthor id="4" name="Cody Jackson" initials="CJ" lastIdx="3" clrIdx="3">
    <p:extLst/>
  </p:cmAuthor>
  <p:cmAuthor id="5" name="Cody Jackson" initials="CJ [2]" lastIdx="1" clrIdx="4">
    <p:extLst/>
  </p:cmAuthor>
  <p:cmAuthor id="6" name="Cody Jackson" initials="CJ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3333"/>
    <a:srgbClr val="886BA7"/>
    <a:srgbClr val="E1EDCE"/>
    <a:srgbClr val="008575"/>
    <a:srgbClr val="E76B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48" autoAdjust="0"/>
    <p:restoredTop sz="79101" autoAdjust="0"/>
  </p:normalViewPr>
  <p:slideViewPr>
    <p:cSldViewPr snapToGrid="0">
      <p:cViewPr varScale="1">
        <p:scale>
          <a:sx n="53" d="100"/>
          <a:sy n="53" d="100"/>
        </p:scale>
        <p:origin x="1710" y="72"/>
      </p:cViewPr>
      <p:guideLst>
        <p:guide orient="horz" pos="2160"/>
        <p:guide pos="2880"/>
      </p:guideLst>
    </p:cSldViewPr>
  </p:slideViewPr>
  <p:notesTextViewPr>
    <p:cViewPr>
      <p:scale>
        <a:sx n="100" d="100"/>
        <a:sy n="100" d="100"/>
      </p:scale>
      <p:origin x="0" y="0"/>
    </p:cViewPr>
  </p:notesTextViewPr>
  <p:notesViewPr>
    <p:cSldViewPr snapToGrid="0">
      <p:cViewPr>
        <p:scale>
          <a:sx n="66" d="100"/>
          <a:sy n="66" d="100"/>
        </p:scale>
        <p:origin x="4212" y="61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8-10-02T09:20:52.956" idx="11">
    <p:pos x="5760" y="0"/>
    <p:text>https://www.flickr.com/photos/106872707@N03/22750948691/in/dateposted/</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8" dt="2018-10-02T09:24:58.719" idx="12">
    <p:pos x="5760" y="0"/>
    <p:text>Image from source material, Topic 12 manual</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8" dt="2018-10-02T09:26:59.434" idx="13">
    <p:pos x="3290" y="0"/>
    <p:text/>
    <p:extLst>
      <p:ext uri="{C676402C-5697-4E1C-873F-D02D1690AC5C}">
        <p15:threadingInfo xmlns:p15="http://schemas.microsoft.com/office/powerpoint/2012/main" timeZoneBias="240"/>
      </p:ext>
    </p:extLst>
  </p:cm>
  <p:cm authorId="8" dt="2018-10-02T09:27:13.017" idx="14">
    <p:pos x="3290" y="96"/>
    <p:text>Image from source material, Topic 12 manual</p:text>
    <p:extLst>
      <p:ext uri="{C676402C-5697-4E1C-873F-D02D1690AC5C}">
        <p15:threadingInfo xmlns:p15="http://schemas.microsoft.com/office/powerpoint/2012/main" timeZoneBias="240">
          <p15:parentCm authorId="8" idx="13"/>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8" dt="2018-10-02T09:41:12.517" idx="15">
    <p:pos x="10" y="10"/>
    <p:text>https://www.flickr.com/photos/106872707@N03/18233539970/in/dateposted/</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E83D8-2821-487E-8826-60D772DC01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B41994F-838A-4D48-BBCB-C629E7332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DD8A3F-9B52-4D9F-84D3-1BC439CF3B70}" type="datetimeFigureOut">
              <a:rPr lang="en-US" smtClean="0"/>
              <a:t>10/26/2018</a:t>
            </a:fld>
            <a:endParaRPr lang="en-US" dirty="0"/>
          </a:p>
        </p:txBody>
      </p:sp>
      <p:sp>
        <p:nvSpPr>
          <p:cNvPr id="4" name="Footer Placeholder 3">
            <a:extLst>
              <a:ext uri="{FF2B5EF4-FFF2-40B4-BE49-F238E27FC236}">
                <a16:creationId xmlns:a16="http://schemas.microsoft.com/office/drawing/2014/main" id="{C31C250E-FF2D-42A3-870B-91FCEEC2A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0FDF72F-1C19-447A-87D0-AE6AA504BF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A8A20-B5D0-4682-9D03-2B7372A04710}" type="slidenum">
              <a:rPr lang="en-US" smtClean="0"/>
              <a:t>‹#›</a:t>
            </a:fld>
            <a:endParaRPr lang="en-US" dirty="0"/>
          </a:p>
        </p:txBody>
      </p:sp>
    </p:spTree>
    <p:extLst>
      <p:ext uri="{BB962C8B-B14F-4D97-AF65-F5344CB8AC3E}">
        <p14:creationId xmlns:p14="http://schemas.microsoft.com/office/powerpoint/2010/main" val="2207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DDEC07-A887-594C-B263-2F0C902F0C4F}" type="datetimeFigureOut">
              <a:rPr lang="en-US" smtClean="0"/>
              <a:t>10/26/2018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417B8-D098-B945-9F65-129BF0C78760}" type="slidenum">
              <a:rPr lang="en-US" smtClean="0"/>
              <a:t>‹#›</a:t>
            </a:fld>
            <a:endParaRPr lang="en-US" dirty="0"/>
          </a:p>
        </p:txBody>
      </p:sp>
    </p:spTree>
    <p:extLst>
      <p:ext uri="{BB962C8B-B14F-4D97-AF65-F5344CB8AC3E}">
        <p14:creationId xmlns:p14="http://schemas.microsoft.com/office/powerpoint/2010/main" val="100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D417B8-D098-B945-9F65-129BF0C78760}" type="slidenum">
              <a:rPr lang="en-US" smtClean="0"/>
              <a:t>1</a:t>
            </a:fld>
            <a:endParaRPr lang="en-US" dirty="0"/>
          </a:p>
        </p:txBody>
      </p:sp>
    </p:spTree>
    <p:extLst>
      <p:ext uri="{BB962C8B-B14F-4D97-AF65-F5344CB8AC3E}">
        <p14:creationId xmlns:p14="http://schemas.microsoft.com/office/powerpoint/2010/main" val="3395136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a:t>
            </a:fld>
            <a:endParaRPr lang="en-US" dirty="0"/>
          </a:p>
        </p:txBody>
      </p:sp>
    </p:spTree>
    <p:extLst>
      <p:ext uri="{BB962C8B-B14F-4D97-AF65-F5344CB8AC3E}">
        <p14:creationId xmlns:p14="http://schemas.microsoft.com/office/powerpoint/2010/main" val="1528721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Monitoring: </a:t>
            </a:r>
            <a:r>
              <a:rPr lang="en-US" dirty="0"/>
              <a:t>On-going systematic collection and analysis of information during project; Improves project design and functioning; Typically based on short term targets; Early indications of progress and achievement of goals; Focuses on measuring project outputs; Evaluation: Measure of change taken place due to project; Looks at actual impact on market and communities; </a:t>
            </a:r>
            <a:r>
              <a:rPr lang="en-US" dirty="0">
                <a:highlight>
                  <a:srgbClr val="FFFFFF"/>
                </a:highlight>
              </a:rPr>
              <a:t>Periodic assessment of data gathered by monitoring; </a:t>
            </a:r>
            <a:r>
              <a:rPr lang="en-US" dirty="0"/>
              <a:t>Formative: Occurs during the life of project; Summative: Draws lessons from completed project</a:t>
            </a:r>
          </a:p>
          <a:p>
            <a:pPr marL="228600" indent="-228600">
              <a:buFont typeface="+mj-lt"/>
              <a:buAutoNum type="arabicPeriod"/>
            </a:pPr>
            <a:r>
              <a:rPr lang="en-US" dirty="0"/>
              <a:t>Processing data to find optimal solution to problems; Improving implementation through corrective action; Periodic review to assess the continued relevance of project objectives; Improving planning based on lessons learned</a:t>
            </a:r>
          </a:p>
        </p:txBody>
      </p:sp>
      <p:sp>
        <p:nvSpPr>
          <p:cNvPr id="4" name="Slide Number Placeholder 3"/>
          <p:cNvSpPr>
            <a:spLocks noGrp="1"/>
          </p:cNvSpPr>
          <p:nvPr>
            <p:ph type="sldNum" sz="quarter" idx="10"/>
          </p:nvPr>
        </p:nvSpPr>
        <p:spPr/>
        <p:txBody>
          <a:bodyPr/>
          <a:lstStyle/>
          <a:p>
            <a:fld id="{5CD417B8-D098-B945-9F65-129BF0C78760}" type="slidenum">
              <a:rPr lang="en-US" smtClean="0"/>
              <a:t>12</a:t>
            </a:fld>
            <a:endParaRPr lang="en-US" dirty="0"/>
          </a:p>
        </p:txBody>
      </p:sp>
    </p:spTree>
    <p:extLst>
      <p:ext uri="{BB962C8B-B14F-4D97-AF65-F5344CB8AC3E}">
        <p14:creationId xmlns:p14="http://schemas.microsoft.com/office/powerpoint/2010/main" val="3230411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lvl="0" indent="-228600">
              <a:buFont typeface="+mj-lt"/>
              <a:buAutoNum type="arabicPeriod"/>
            </a:pPr>
            <a:r>
              <a:rPr lang="en-US" dirty="0"/>
              <a:t>Inputs; Activities; Outputs; Outcomes (Medium- and short-term goals ); Impacts (Long-term goals and effects of a project)</a:t>
            </a:r>
          </a:p>
          <a:p>
            <a:pPr marL="228600" lvl="0" indent="-228600">
              <a:buFont typeface="+mj-lt"/>
              <a:buAutoNum type="arabicPeriod"/>
            </a:pPr>
            <a:r>
              <a:rPr lang="en-US" dirty="0"/>
              <a:t>E.g. project involving raising awareness of OFSP nutritional value to address Vitamin A deficiency.  Indirect beneficiaries could be sellers who will see increased demand.</a:t>
            </a:r>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20</a:t>
            </a:fld>
            <a:endParaRPr lang="en-US" dirty="0"/>
          </a:p>
        </p:txBody>
      </p:sp>
    </p:spTree>
    <p:extLst>
      <p:ext uri="{BB962C8B-B14F-4D97-AF65-F5344CB8AC3E}">
        <p14:creationId xmlns:p14="http://schemas.microsoft.com/office/powerpoint/2010/main" val="878074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dirty="0"/>
              <a:t>Agree with partners what, who, how and when for monitoring, reporting work-plans, and budgets; Develop tools to routinely gather information; Train staff, partners, beneficiaries how to use tools; Set up and operate efficient data collection, storage; Conduct quality assessments (DQA); Implement progress reporting mechanism</a:t>
            </a:r>
          </a:p>
          <a:p>
            <a:pPr marL="228600" indent="-228600">
              <a:buFont typeface="+mj-lt"/>
              <a:buAutoNum type="arabicPeriod"/>
            </a:pPr>
            <a:r>
              <a:rPr lang="en-US" dirty="0"/>
              <a:t>Interviews; Multi-stakeholder workshops; Photographs; Focus groups; Case studies</a:t>
            </a:r>
          </a:p>
        </p:txBody>
      </p:sp>
      <p:sp>
        <p:nvSpPr>
          <p:cNvPr id="4" name="Slide Number Placeholder 3"/>
          <p:cNvSpPr>
            <a:spLocks noGrp="1"/>
          </p:cNvSpPr>
          <p:nvPr>
            <p:ph type="sldNum" sz="quarter" idx="10"/>
          </p:nvPr>
        </p:nvSpPr>
        <p:spPr/>
        <p:txBody>
          <a:bodyPr/>
          <a:lstStyle/>
          <a:p>
            <a:fld id="{5CD417B8-D098-B945-9F65-129BF0C78760}" type="slidenum">
              <a:rPr lang="en-US" smtClean="0"/>
              <a:t>30</a:t>
            </a:fld>
            <a:endParaRPr lang="en-US" dirty="0"/>
          </a:p>
        </p:txBody>
      </p:sp>
    </p:spTree>
    <p:extLst>
      <p:ext uri="{BB962C8B-B14F-4D97-AF65-F5344CB8AC3E}">
        <p14:creationId xmlns:p14="http://schemas.microsoft.com/office/powerpoint/2010/main" val="1899464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dirty="0">
                <a:highlight>
                  <a:srgbClr val="FFFFFF"/>
                </a:highlight>
              </a:rPr>
              <a:t>Vision helps identify and develop higher level indicators; Vision helps build an idea of what lower level indicators are needed; Vision includes recognising problem areas you want to change and how you want them to look after the project</a:t>
            </a:r>
          </a:p>
          <a:p>
            <a:pPr marL="228600" indent="-228600">
              <a:buFont typeface="+mj-lt"/>
              <a:buAutoNum type="arabicPeriod"/>
            </a:pPr>
            <a:r>
              <a:rPr lang="en-US" dirty="0">
                <a:highlight>
                  <a:srgbClr val="FFFFFF"/>
                </a:highlight>
              </a:rPr>
              <a:t>Appreciative inquiry; Outcome mapping; Most Significant Change (MSC) technique</a:t>
            </a:r>
          </a:p>
          <a:p>
            <a:pPr marL="0" indent="0">
              <a:buFont typeface="+mj-lt"/>
              <a:buNone/>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40</a:t>
            </a:fld>
            <a:endParaRPr lang="en-US" dirty="0"/>
          </a:p>
        </p:txBody>
      </p:sp>
    </p:spTree>
    <p:extLst>
      <p:ext uri="{BB962C8B-B14F-4D97-AF65-F5344CB8AC3E}">
        <p14:creationId xmlns:p14="http://schemas.microsoft.com/office/powerpoint/2010/main" val="2951081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highlight>
                  <a:srgbClr val="FFFFFF"/>
                </a:highlight>
              </a:rPr>
              <a:t>Gender aspects should be included at the project design stage; W</a:t>
            </a:r>
            <a:r>
              <a:rPr lang="en-US" dirty="0"/>
              <a:t>hen baseline data is collected at a workshop or end of the project meeting is held, women should be invited; Disaggregated data should be collected throughout the project to analyse impact on specific groups</a:t>
            </a:r>
          </a:p>
          <a:p>
            <a:pPr marL="228600" indent="-228600">
              <a:buFont typeface="+mj-lt"/>
              <a:buAutoNum type="arabicPeriod"/>
            </a:pPr>
            <a:r>
              <a:rPr lang="en-US" dirty="0"/>
              <a:t>Assumption that ML&amp;E frameworks are gender neutral; Inadequate inclusion of gender aspects, initial project planning; Limited gender awareness of ML&amp;E staff; Barriers to free and open participation by female respondents</a:t>
            </a:r>
          </a:p>
        </p:txBody>
      </p:sp>
      <p:sp>
        <p:nvSpPr>
          <p:cNvPr id="4" name="Slide Number Placeholder 3"/>
          <p:cNvSpPr>
            <a:spLocks noGrp="1"/>
          </p:cNvSpPr>
          <p:nvPr>
            <p:ph type="sldNum" sz="quarter" idx="10"/>
          </p:nvPr>
        </p:nvSpPr>
        <p:spPr/>
        <p:txBody>
          <a:bodyPr/>
          <a:lstStyle/>
          <a:p>
            <a:fld id="{5CD417B8-D098-B945-9F65-129BF0C78760}" type="slidenum">
              <a:rPr lang="en-US" smtClean="0"/>
              <a:t>48</a:t>
            </a:fld>
            <a:endParaRPr lang="en-US" dirty="0"/>
          </a:p>
        </p:txBody>
      </p:sp>
    </p:spTree>
    <p:extLst>
      <p:ext uri="{BB962C8B-B14F-4D97-AF65-F5344CB8AC3E}">
        <p14:creationId xmlns:p14="http://schemas.microsoft.com/office/powerpoint/2010/main" val="245031909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BB2DEA-81F3-4769-9579-6D62B2167017}"/>
              </a:ext>
            </a:extLst>
          </p:cNvPr>
          <p:cNvSpPr/>
          <p:nvPr userDrawn="1"/>
        </p:nvSpPr>
        <p:spPr>
          <a:xfrm>
            <a:off x="-2915" y="4284825"/>
            <a:ext cx="9144001" cy="2352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643B310-965F-4E6E-8354-883EF474D11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722502"/>
            <a:ext cx="9144000" cy="163739"/>
          </a:xfrm>
          <a:prstGeom prst="rect">
            <a:avLst/>
          </a:prstGeom>
        </p:spPr>
      </p:pic>
      <p:sp>
        <p:nvSpPr>
          <p:cNvPr id="25" name="Subtitle 2">
            <a:extLst>
              <a:ext uri="{FF2B5EF4-FFF2-40B4-BE49-F238E27FC236}">
                <a16:creationId xmlns:a16="http://schemas.microsoft.com/office/drawing/2014/main" id="{18A2089C-B10D-4E82-939A-1E05D3333DD4}"/>
              </a:ext>
            </a:extLst>
          </p:cNvPr>
          <p:cNvSpPr>
            <a:spLocks noGrp="1"/>
          </p:cNvSpPr>
          <p:nvPr>
            <p:ph type="subTitle" idx="1" hasCustomPrompt="1"/>
          </p:nvPr>
        </p:nvSpPr>
        <p:spPr>
          <a:xfrm>
            <a:off x="2001489" y="5159125"/>
            <a:ext cx="6858000" cy="512184"/>
          </a:xfrm>
        </p:spPr>
        <p:txBody>
          <a:bodyPr/>
          <a:lstStyle>
            <a:lvl1pPr marL="0" indent="0" algn="r">
              <a:buNone/>
              <a:defRPr sz="2400">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26" name="Title 6">
            <a:extLst>
              <a:ext uri="{FF2B5EF4-FFF2-40B4-BE49-F238E27FC236}">
                <a16:creationId xmlns:a16="http://schemas.microsoft.com/office/drawing/2014/main" id="{26EA2A66-5F12-407C-B361-64AC2287A1DE}"/>
              </a:ext>
            </a:extLst>
          </p:cNvPr>
          <p:cNvSpPr>
            <a:spLocks noGrp="1"/>
          </p:cNvSpPr>
          <p:nvPr>
            <p:ph type="title" hasCustomPrompt="1"/>
          </p:nvPr>
        </p:nvSpPr>
        <p:spPr>
          <a:xfrm>
            <a:off x="285783" y="4284825"/>
            <a:ext cx="8573706" cy="832189"/>
          </a:xfrm>
        </p:spPr>
        <p:txBody>
          <a:bodyPr>
            <a:noAutofit/>
          </a:bodyPr>
          <a:lstStyle>
            <a:lvl1pPr algn="r">
              <a:defRPr sz="4000">
                <a:latin typeface="Cabin" panose="00000500000000000000" pitchFamily="2" charset="0"/>
              </a:defRPr>
            </a:lvl1pPr>
          </a:lstStyle>
          <a:p>
            <a:r>
              <a:rPr lang="en-US" dirty="0"/>
              <a:t>Enter the Title Text Here</a:t>
            </a:r>
          </a:p>
        </p:txBody>
      </p:sp>
      <p:pic>
        <p:nvPicPr>
          <p:cNvPr id="7" name="Picture 4">
            <a:extLst>
              <a:ext uri="{FF2B5EF4-FFF2-40B4-BE49-F238E27FC236}">
                <a16:creationId xmlns:a16="http://schemas.microsoft.com/office/drawing/2014/main" id="{7217EA2E-17CB-4B37-A17E-A43935EE8492}"/>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6962"/>
          <a:stretch/>
        </p:blipFill>
        <p:spPr bwMode="auto">
          <a:xfrm>
            <a:off x="2914" y="-1"/>
            <a:ext cx="9138172" cy="4233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AA17AA6-D0F7-4613-A5DD-E9E5EF7D7140}"/>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66839" y="6024657"/>
            <a:ext cx="615315" cy="629285"/>
          </a:xfrm>
          <a:prstGeom prst="rect">
            <a:avLst/>
          </a:prstGeom>
          <a:noFill/>
        </p:spPr>
      </p:pic>
      <p:pic>
        <p:nvPicPr>
          <p:cNvPr id="9" name="Picture 8">
            <a:extLst>
              <a:ext uri="{FF2B5EF4-FFF2-40B4-BE49-F238E27FC236}">
                <a16:creationId xmlns:a16="http://schemas.microsoft.com/office/drawing/2014/main" id="{2DC0AF08-B209-4FD0-B10D-F857F887CCF5}"/>
              </a:ext>
            </a:extLst>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982179" y="6039262"/>
            <a:ext cx="628650" cy="544830"/>
          </a:xfrm>
          <a:prstGeom prst="rect">
            <a:avLst/>
          </a:prstGeom>
          <a:noFill/>
        </p:spPr>
      </p:pic>
      <p:pic>
        <p:nvPicPr>
          <p:cNvPr id="10" name="Picture 9">
            <a:extLst>
              <a:ext uri="{FF2B5EF4-FFF2-40B4-BE49-F238E27FC236}">
                <a16:creationId xmlns:a16="http://schemas.microsoft.com/office/drawing/2014/main" id="{E49E8800-B9F6-47A6-99DA-C0A980094BBB}"/>
              </a:ext>
            </a:extLst>
          </p:cNvPr>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50224" y="6096412"/>
            <a:ext cx="1187450" cy="455295"/>
          </a:xfrm>
          <a:prstGeom prst="rect">
            <a:avLst/>
          </a:prstGeom>
          <a:noFill/>
        </p:spPr>
      </p:pic>
      <p:pic>
        <p:nvPicPr>
          <p:cNvPr id="11" name="Picture 10">
            <a:extLst>
              <a:ext uri="{FF2B5EF4-FFF2-40B4-BE49-F238E27FC236}">
                <a16:creationId xmlns:a16="http://schemas.microsoft.com/office/drawing/2014/main" id="{92B3D3E0-A268-407A-83EB-777C3FDB8682}"/>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82454" y="5858287"/>
            <a:ext cx="837565" cy="838200"/>
          </a:xfrm>
          <a:prstGeom prst="rect">
            <a:avLst/>
          </a:prstGeom>
          <a:noFill/>
        </p:spPr>
      </p:pic>
      <p:pic>
        <p:nvPicPr>
          <p:cNvPr id="12" name="Picture 11">
            <a:extLst>
              <a:ext uri="{FF2B5EF4-FFF2-40B4-BE49-F238E27FC236}">
                <a16:creationId xmlns:a16="http://schemas.microsoft.com/office/drawing/2014/main" id="{7D80DF5F-9823-4C69-A7A7-F0C073EF7D8F}"/>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107014" y="5901467"/>
            <a:ext cx="752475" cy="703580"/>
          </a:xfrm>
          <a:prstGeom prst="rect">
            <a:avLst/>
          </a:prstGeom>
          <a:noFill/>
        </p:spPr>
      </p:pic>
      <p:pic>
        <p:nvPicPr>
          <p:cNvPr id="13" name="Picture 12">
            <a:extLst>
              <a:ext uri="{FF2B5EF4-FFF2-40B4-BE49-F238E27FC236}">
                <a16:creationId xmlns:a16="http://schemas.microsoft.com/office/drawing/2014/main" id="{64B2387F-DD8F-4C64-8ACA-94B3C1BAE497}"/>
              </a:ext>
            </a:extLst>
          </p:cNvPr>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09284" y="5803522"/>
            <a:ext cx="612775" cy="878205"/>
          </a:xfrm>
          <a:prstGeom prst="rect">
            <a:avLst/>
          </a:prstGeom>
          <a:noFill/>
        </p:spPr>
      </p:pic>
    </p:spTree>
    <p:extLst>
      <p:ext uri="{BB962C8B-B14F-4D97-AF65-F5344CB8AC3E}">
        <p14:creationId xmlns:p14="http://schemas.microsoft.com/office/powerpoint/2010/main" val="46128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67004-132D-426F-ABC3-4310C7E9FC52}"/>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6514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0AF2495D-1C5E-404B-AA92-A93B68882B87}"/>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4417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3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A22267C4-F00C-4C1A-9E92-3E9CBEB45AB3}"/>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106198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8B2F692C-5600-4C6C-B7D9-799AB79AB40A}"/>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7397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7" name="Group 6">
            <a:extLst>
              <a:ext uri="{FF2B5EF4-FFF2-40B4-BE49-F238E27FC236}">
                <a16:creationId xmlns:a16="http://schemas.microsoft.com/office/drawing/2014/main" id="{92996539-6967-46A7-AE73-11A38C2067C3}"/>
              </a:ext>
            </a:extLst>
          </p:cNvPr>
          <p:cNvGrpSpPr/>
          <p:nvPr userDrawn="1"/>
        </p:nvGrpSpPr>
        <p:grpSpPr>
          <a:xfrm>
            <a:off x="7765026" y="319558"/>
            <a:ext cx="762934" cy="652909"/>
            <a:chOff x="4330700" y="983788"/>
            <a:chExt cx="3987800" cy="3412707"/>
          </a:xfrm>
        </p:grpSpPr>
        <p:grpSp>
          <p:nvGrpSpPr>
            <p:cNvPr id="8" name="Group 7">
              <a:extLst>
                <a:ext uri="{FF2B5EF4-FFF2-40B4-BE49-F238E27FC236}">
                  <a16:creationId xmlns:a16="http://schemas.microsoft.com/office/drawing/2014/main" id="{5B665B30-BDAD-4E11-A423-C881AE0397DE}"/>
                </a:ext>
              </a:extLst>
            </p:cNvPr>
            <p:cNvGrpSpPr/>
            <p:nvPr userDrawn="1"/>
          </p:nvGrpSpPr>
          <p:grpSpPr>
            <a:xfrm>
              <a:off x="4889500" y="1933170"/>
              <a:ext cx="2870200" cy="2184400"/>
              <a:chOff x="4889500" y="1933170"/>
              <a:chExt cx="2870200" cy="2184400"/>
            </a:xfrm>
          </p:grpSpPr>
          <p:sp>
            <p:nvSpPr>
              <p:cNvPr id="10" name="Freeform 6">
                <a:extLst>
                  <a:ext uri="{FF2B5EF4-FFF2-40B4-BE49-F238E27FC236}">
                    <a16:creationId xmlns:a16="http://schemas.microsoft.com/office/drawing/2014/main" id="{59F760CF-C2E3-4F5A-9BED-836295163BA4}"/>
                  </a:ext>
                </a:extLst>
              </p:cNvPr>
              <p:cNvSpPr/>
              <p:nvPr userDrawn="1"/>
            </p:nvSpPr>
            <p:spPr>
              <a:xfrm>
                <a:off x="5816600" y="19331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7">
                <a:extLst>
                  <a:ext uri="{FF2B5EF4-FFF2-40B4-BE49-F238E27FC236}">
                    <a16:creationId xmlns:a16="http://schemas.microsoft.com/office/drawing/2014/main" id="{DCF09170-BE5B-4BF9-AA48-5EEE1743BC81}"/>
                  </a:ext>
                </a:extLst>
              </p:cNvPr>
              <p:cNvSpPr/>
              <p:nvPr userDrawn="1"/>
            </p:nvSpPr>
            <p:spPr>
              <a:xfrm>
                <a:off x="4889500" y="35333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8">
                <a:extLst>
                  <a:ext uri="{FF2B5EF4-FFF2-40B4-BE49-F238E27FC236}">
                    <a16:creationId xmlns:a16="http://schemas.microsoft.com/office/drawing/2014/main" id="{D2D1400D-7E77-4025-9BF6-AB039DF52F2F}"/>
                  </a:ext>
                </a:extLst>
              </p:cNvPr>
              <p:cNvSpPr/>
              <p:nvPr userDrawn="1"/>
            </p:nvSpPr>
            <p:spPr>
              <a:xfrm>
                <a:off x="6743700" y="35460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a:extLst>
                <a:ext uri="{FF2B5EF4-FFF2-40B4-BE49-F238E27FC236}">
                  <a16:creationId xmlns:a16="http://schemas.microsoft.com/office/drawing/2014/main" id="{BA8E30E1-FE95-41B1-81D7-06888AEC7E77}"/>
                </a:ext>
              </a:extLst>
            </p:cNvPr>
            <p:cNvPicPr>
              <a:picLocks noChangeAspect="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a:ext>
              </a:extLst>
            </a:blip>
            <a:srcRect b="14422"/>
            <a:stretch/>
          </p:blipFill>
          <p:spPr>
            <a:xfrm>
              <a:off x="4330700" y="983788"/>
              <a:ext cx="3987800" cy="3412707"/>
            </a:xfrm>
            <a:prstGeom prst="rect">
              <a:avLst/>
            </a:prstGeom>
          </p:spPr>
        </p:pic>
      </p:gr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979184" cy="584775"/>
          </a:xfrm>
          <a:prstGeom prst="rect">
            <a:avLst/>
          </a:prstGeom>
          <a:noFill/>
        </p:spPr>
        <p:txBody>
          <a:bodyPr wrap="square" rtlCol="0">
            <a:noAutofit/>
          </a:bodyPr>
          <a:lstStyle/>
          <a:p>
            <a:r>
              <a:rPr lang="en-US" sz="3200" b="1" dirty="0">
                <a:solidFill>
                  <a:schemeClr val="accent1"/>
                </a:solidFill>
              </a:rPr>
              <a:t>Activity (Breakout Groups)</a:t>
            </a:r>
          </a:p>
        </p:txBody>
      </p:sp>
    </p:spTree>
    <p:extLst>
      <p:ext uri="{BB962C8B-B14F-4D97-AF65-F5344CB8AC3E}">
        <p14:creationId xmlns:p14="http://schemas.microsoft.com/office/powerpoint/2010/main" val="285866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Activity (Whole Class)</a:t>
            </a:r>
          </a:p>
        </p:txBody>
      </p:sp>
      <p:grpSp>
        <p:nvGrpSpPr>
          <p:cNvPr id="14" name="Group 13">
            <a:extLst>
              <a:ext uri="{FF2B5EF4-FFF2-40B4-BE49-F238E27FC236}">
                <a16:creationId xmlns:a16="http://schemas.microsoft.com/office/drawing/2014/main" id="{660BAF12-1B6F-44FA-999C-57E95CC07EB3}"/>
              </a:ext>
            </a:extLst>
          </p:cNvPr>
          <p:cNvGrpSpPr/>
          <p:nvPr userDrawn="1"/>
        </p:nvGrpSpPr>
        <p:grpSpPr>
          <a:xfrm>
            <a:off x="7841078" y="303435"/>
            <a:ext cx="612628" cy="595682"/>
            <a:chOff x="4814206" y="1257561"/>
            <a:chExt cx="767975" cy="746732"/>
          </a:xfrm>
        </p:grpSpPr>
        <p:sp>
          <p:nvSpPr>
            <p:cNvPr id="18" name="Freeform: Shape 17">
              <a:extLst>
                <a:ext uri="{FF2B5EF4-FFF2-40B4-BE49-F238E27FC236}">
                  <a16:creationId xmlns:a16="http://schemas.microsoft.com/office/drawing/2014/main" id="{FAE24F18-3469-443E-96FC-BA439187B6E5}"/>
                </a:ext>
              </a:extLst>
            </p:cNvPr>
            <p:cNvSpPr/>
            <p:nvPr userDrawn="1"/>
          </p:nvSpPr>
          <p:spPr>
            <a:xfrm>
              <a:off x="5221585" y="1527172"/>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6F74E8EA-3A1A-4C37-B2E1-425D03832B57}"/>
                </a:ext>
              </a:extLst>
            </p:cNvPr>
            <p:cNvSpPr/>
            <p:nvPr userDrawn="1"/>
          </p:nvSpPr>
          <p:spPr>
            <a:xfrm>
              <a:off x="4983982" y="1527349"/>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80867C27-ABA9-4ECC-8B58-4B01B105F205}"/>
                </a:ext>
              </a:extLst>
            </p:cNvPr>
            <p:cNvSpPr/>
            <p:nvPr userDrawn="1"/>
          </p:nvSpPr>
          <p:spPr>
            <a:xfrm>
              <a:off x="4858378" y="1753437"/>
              <a:ext cx="678264" cy="185895"/>
            </a:xfrm>
            <a:custGeom>
              <a:avLst/>
              <a:gdLst>
                <a:gd name="connsiteX0" fmla="*/ 0 w 678264"/>
                <a:gd name="connsiteY0" fmla="*/ 175847 h 185895"/>
                <a:gd name="connsiteX1" fmla="*/ 15073 w 678264"/>
                <a:gd name="connsiteY1" fmla="*/ 60290 h 185895"/>
                <a:gd name="connsiteX2" fmla="*/ 90435 w 678264"/>
                <a:gd name="connsiteY2" fmla="*/ 5025 h 185895"/>
                <a:gd name="connsiteX3" fmla="*/ 195943 w 678264"/>
                <a:gd name="connsiteY3" fmla="*/ 35170 h 185895"/>
                <a:gd name="connsiteX4" fmla="*/ 226088 w 678264"/>
                <a:gd name="connsiteY4" fmla="*/ 100484 h 185895"/>
                <a:gd name="connsiteX5" fmla="*/ 256233 w 678264"/>
                <a:gd name="connsiteY5" fmla="*/ 40194 h 185895"/>
                <a:gd name="connsiteX6" fmla="*/ 316523 w 678264"/>
                <a:gd name="connsiteY6" fmla="*/ 0 h 185895"/>
                <a:gd name="connsiteX7" fmla="*/ 386862 w 678264"/>
                <a:gd name="connsiteY7" fmla="*/ 10049 h 185895"/>
                <a:gd name="connsiteX8" fmla="*/ 457200 w 678264"/>
                <a:gd name="connsiteY8" fmla="*/ 80387 h 185895"/>
                <a:gd name="connsiteX9" fmla="*/ 497393 w 678264"/>
                <a:gd name="connsiteY9" fmla="*/ 20097 h 185895"/>
                <a:gd name="connsiteX10" fmla="*/ 582804 w 678264"/>
                <a:gd name="connsiteY10" fmla="*/ 0 h 185895"/>
                <a:gd name="connsiteX11" fmla="*/ 653143 w 678264"/>
                <a:gd name="connsiteY11" fmla="*/ 35170 h 185895"/>
                <a:gd name="connsiteX12" fmla="*/ 678264 w 678264"/>
                <a:gd name="connsiteY12" fmla="*/ 110532 h 185895"/>
                <a:gd name="connsiteX13" fmla="*/ 678264 w 678264"/>
                <a:gd name="connsiteY13" fmla="*/ 185895 h 185895"/>
                <a:gd name="connsiteX14" fmla="*/ 0 w 678264"/>
                <a:gd name="connsiteY14" fmla="*/ 175847 h 18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264" h="185895">
                  <a:moveTo>
                    <a:pt x="0" y="175847"/>
                  </a:moveTo>
                  <a:lnTo>
                    <a:pt x="15073" y="60290"/>
                  </a:lnTo>
                  <a:lnTo>
                    <a:pt x="90435" y="5025"/>
                  </a:lnTo>
                  <a:lnTo>
                    <a:pt x="195943" y="35170"/>
                  </a:lnTo>
                  <a:lnTo>
                    <a:pt x="226088" y="100484"/>
                  </a:lnTo>
                  <a:lnTo>
                    <a:pt x="256233" y="40194"/>
                  </a:lnTo>
                  <a:lnTo>
                    <a:pt x="316523" y="0"/>
                  </a:lnTo>
                  <a:lnTo>
                    <a:pt x="386862" y="10049"/>
                  </a:lnTo>
                  <a:lnTo>
                    <a:pt x="457200" y="80387"/>
                  </a:lnTo>
                  <a:lnTo>
                    <a:pt x="497393" y="20097"/>
                  </a:lnTo>
                  <a:lnTo>
                    <a:pt x="582804" y="0"/>
                  </a:lnTo>
                  <a:lnTo>
                    <a:pt x="653143" y="35170"/>
                  </a:lnTo>
                  <a:lnTo>
                    <a:pt x="678264" y="110532"/>
                  </a:lnTo>
                  <a:lnTo>
                    <a:pt x="678264" y="185895"/>
                  </a:lnTo>
                  <a:lnTo>
                    <a:pt x="0" y="175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a:extLst>
                <a:ext uri="{FF2B5EF4-FFF2-40B4-BE49-F238E27FC236}">
                  <a16:creationId xmlns:a16="http://schemas.microsoft.com/office/drawing/2014/main" id="{26D1B8F9-BE03-4B50-AD56-FD0EC4FED63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213"/>
            <a:stretch/>
          </p:blipFill>
          <p:spPr>
            <a:xfrm>
              <a:off x="4814206" y="1257561"/>
              <a:ext cx="767975" cy="746732"/>
            </a:xfrm>
            <a:prstGeom prst="rect">
              <a:avLst/>
            </a:prstGeom>
          </p:spPr>
        </p:pic>
      </p:grpSp>
    </p:spTree>
    <p:extLst>
      <p:ext uri="{BB962C8B-B14F-4D97-AF65-F5344CB8AC3E}">
        <p14:creationId xmlns:p14="http://schemas.microsoft.com/office/powerpoint/2010/main" val="2264331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Discussion</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26" name="Group 25">
            <a:extLst>
              <a:ext uri="{FF2B5EF4-FFF2-40B4-BE49-F238E27FC236}">
                <a16:creationId xmlns:a16="http://schemas.microsoft.com/office/drawing/2014/main" id="{5671CAE1-DC97-498B-8A5D-93F8ACE35F48}"/>
              </a:ext>
            </a:extLst>
          </p:cNvPr>
          <p:cNvGrpSpPr/>
          <p:nvPr userDrawn="1"/>
        </p:nvGrpSpPr>
        <p:grpSpPr>
          <a:xfrm>
            <a:off x="7850400" y="344740"/>
            <a:ext cx="598885" cy="654020"/>
            <a:chOff x="7301007" y="2083489"/>
            <a:chExt cx="708761" cy="774011"/>
          </a:xfrm>
        </p:grpSpPr>
        <p:sp>
          <p:nvSpPr>
            <p:cNvPr id="27"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16275"/>
            <a:stretch/>
          </p:blipFill>
          <p:spPr>
            <a:xfrm>
              <a:off x="7301007" y="2083489"/>
              <a:ext cx="708761" cy="774011"/>
            </a:xfrm>
            <a:prstGeom prst="rect">
              <a:avLst/>
            </a:prstGeom>
          </p:spPr>
        </p:pic>
      </p:grpSp>
    </p:spTree>
    <p:extLst>
      <p:ext uri="{BB962C8B-B14F-4D97-AF65-F5344CB8AC3E}">
        <p14:creationId xmlns:p14="http://schemas.microsoft.com/office/powerpoint/2010/main" val="85349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Write down the class’ ideas…</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Brainstorming</a:t>
            </a:r>
          </a:p>
        </p:txBody>
      </p:sp>
      <p:sp>
        <p:nvSpPr>
          <p:cNvPr id="14" name="Content Placeholder 2">
            <a:extLst>
              <a:ext uri="{FF2B5EF4-FFF2-40B4-BE49-F238E27FC236}">
                <a16:creationId xmlns:a16="http://schemas.microsoft.com/office/drawing/2014/main" id="{E3003143-E27D-4707-85B5-97558C5A2582}"/>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9B844B62-0814-4D58-AAAF-FC9855901BA9}"/>
              </a:ext>
            </a:extLst>
          </p:cNvPr>
          <p:cNvGrpSpPr/>
          <p:nvPr userDrawn="1"/>
        </p:nvGrpSpPr>
        <p:grpSpPr>
          <a:xfrm>
            <a:off x="7960659" y="360273"/>
            <a:ext cx="409650" cy="683214"/>
            <a:chOff x="6081227" y="276076"/>
            <a:chExt cx="318540" cy="531261"/>
          </a:xfrm>
        </p:grpSpPr>
        <p:cxnSp>
          <p:nvCxnSpPr>
            <p:cNvPr id="3" name="Straight Connector 2">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637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9" name="Group 8">
            <a:extLst>
              <a:ext uri="{FF2B5EF4-FFF2-40B4-BE49-F238E27FC236}">
                <a16:creationId xmlns:a16="http://schemas.microsoft.com/office/drawing/2014/main" id="{9B850D07-3C42-4600-9A7F-CBC5A3CDEEF0}"/>
              </a:ext>
            </a:extLst>
          </p:cNvPr>
          <p:cNvGrpSpPr/>
          <p:nvPr userDrawn="1"/>
        </p:nvGrpSpPr>
        <p:grpSpPr>
          <a:xfrm>
            <a:off x="7749270" y="227324"/>
            <a:ext cx="823093" cy="797016"/>
            <a:chOff x="6550372" y="76437"/>
            <a:chExt cx="952500" cy="922323"/>
          </a:xfrm>
        </p:grpSpPr>
        <p:pic>
          <p:nvPicPr>
            <p:cNvPr id="11" name="Graphic 10">
              <a:extLst>
                <a:ext uri="{FF2B5EF4-FFF2-40B4-BE49-F238E27FC236}">
                  <a16:creationId xmlns:a16="http://schemas.microsoft.com/office/drawing/2014/main" id="{E217F8FB-E8BA-438C-B652-A9504C6B13C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12" name="Oval 11">
              <a:extLst>
                <a:ext uri="{FF2B5EF4-FFF2-40B4-BE49-F238E27FC236}">
                  <a16:creationId xmlns:a16="http://schemas.microsoft.com/office/drawing/2014/main" id="{7AD7AC5B-CC24-441F-A807-B7F761CADB22}"/>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73118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223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1D6CA6-1BA4-4D3F-84E8-24B001CED307}"/>
              </a:ext>
            </a:extLst>
          </p:cNvPr>
          <p:cNvSpPr/>
          <p:nvPr userDrawn="1"/>
        </p:nvSpPr>
        <p:spPr>
          <a:xfrm>
            <a:off x="1" y="0"/>
            <a:ext cx="13356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EE332BC-DA7B-4290-AB59-1009D25269A2}"/>
              </a:ext>
            </a:extLst>
          </p:cNvPr>
          <p:cNvSpPr/>
          <p:nvPr userDrawn="1"/>
        </p:nvSpPr>
        <p:spPr>
          <a:xfrm>
            <a:off x="0" y="0"/>
            <a:ext cx="63699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6">
            <a:extLst>
              <a:ext uri="{FF2B5EF4-FFF2-40B4-BE49-F238E27FC236}">
                <a16:creationId xmlns:a16="http://schemas.microsoft.com/office/drawing/2014/main" id="{51C154D6-BDFC-4EE5-83F3-7D6ACD24985A}"/>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0" name="Title 6">
            <a:extLst>
              <a:ext uri="{FF2B5EF4-FFF2-40B4-BE49-F238E27FC236}">
                <a16:creationId xmlns:a16="http://schemas.microsoft.com/office/drawing/2014/main" id="{81E17662-1D7A-4FAF-A767-6E657B67608E}"/>
              </a:ext>
            </a:extLst>
          </p:cNvPr>
          <p:cNvSpPr>
            <a:spLocks noGrp="1"/>
          </p:cNvSpPr>
          <p:nvPr>
            <p:ph type="title" hasCustomPrompt="1"/>
          </p:nvPr>
        </p:nvSpPr>
        <p:spPr>
          <a:xfrm>
            <a:off x="2304355" y="2808014"/>
            <a:ext cx="6544732" cy="832189"/>
          </a:xfrm>
        </p:spPr>
        <p:txBody>
          <a:bodyPr>
            <a:noAutofit/>
          </a:bodyPr>
          <a:lstStyle>
            <a:lvl1pPr algn="r">
              <a:defRPr sz="4000">
                <a:solidFill>
                  <a:schemeClr val="bg1"/>
                </a:solidFill>
              </a:defRPr>
            </a:lvl1pPr>
          </a:lstStyle>
          <a:p>
            <a:r>
              <a:rPr lang="en-US" dirty="0"/>
              <a:t>Enter the Title Text Here</a:t>
            </a:r>
          </a:p>
        </p:txBody>
      </p:sp>
      <p:sp>
        <p:nvSpPr>
          <p:cNvPr id="11" name="Subtitle 2">
            <a:extLst>
              <a:ext uri="{FF2B5EF4-FFF2-40B4-BE49-F238E27FC236}">
                <a16:creationId xmlns:a16="http://schemas.microsoft.com/office/drawing/2014/main" id="{0AD85AD8-5034-4557-9BBC-8CDB93E314B2}"/>
              </a:ext>
            </a:extLst>
          </p:cNvPr>
          <p:cNvSpPr>
            <a:spLocks noGrp="1"/>
          </p:cNvSpPr>
          <p:nvPr>
            <p:ph type="subTitle" idx="1" hasCustomPrompt="1"/>
          </p:nvPr>
        </p:nvSpPr>
        <p:spPr>
          <a:xfrm>
            <a:off x="1991087" y="2203963"/>
            <a:ext cx="6858000" cy="512184"/>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Tree>
    <p:extLst>
      <p:ext uri="{BB962C8B-B14F-4D97-AF65-F5344CB8AC3E}">
        <p14:creationId xmlns:p14="http://schemas.microsoft.com/office/powerpoint/2010/main" val="301371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3278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7987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491" y="365760"/>
            <a:ext cx="2949178" cy="929640"/>
          </a:xfrm>
        </p:spPr>
        <p:txBody>
          <a:bodyPr anchor="t">
            <a:noAutofit/>
          </a:bodyPr>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0"/>
            <a:ext cx="5256609" cy="62674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314CEE7-59D8-4B98-8D1D-AACF407FD91D}"/>
              </a:ext>
            </a:extLst>
          </p:cNvPr>
          <p:cNvSpPr>
            <a:spLocks noGrp="1"/>
          </p:cNvSpPr>
          <p:nvPr>
            <p:ph type="sldNum" sz="quarter" idx="10"/>
          </p:nvPr>
        </p:nvSpPr>
        <p:spPr>
          <a:xfrm>
            <a:off x="148590" y="6394450"/>
            <a:ext cx="2057400" cy="365125"/>
          </a:xfrm>
        </p:spPr>
        <p:txBody>
          <a:bodyPr/>
          <a:lstStyle/>
          <a:p>
            <a:fld id="{F8E5FEAE-2393-4031-B909-DB31E3BE2612}" type="slidenum">
              <a:rPr lang="en-US" smtClean="0"/>
              <a:pPr/>
              <a:t>‹#›</a:t>
            </a:fld>
            <a:endParaRPr lang="en-US" dirty="0"/>
          </a:p>
        </p:txBody>
      </p:sp>
      <p:sp>
        <p:nvSpPr>
          <p:cNvPr id="7" name="Text Placeholder 6">
            <a:extLst>
              <a:ext uri="{FF2B5EF4-FFF2-40B4-BE49-F238E27FC236}">
                <a16:creationId xmlns:a16="http://schemas.microsoft.com/office/drawing/2014/main" id="{9E81AFF3-3716-4A2E-8F47-D4F6A9F420B1}"/>
              </a:ext>
            </a:extLst>
          </p:cNvPr>
          <p:cNvSpPr>
            <a:spLocks noGrp="1"/>
          </p:cNvSpPr>
          <p:nvPr>
            <p:ph type="body" sz="quarter" idx="11"/>
          </p:nvPr>
        </p:nvSpPr>
        <p:spPr>
          <a:xfrm>
            <a:off x="4960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5536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5223007" cy="628442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BCC460E-8DA7-416F-8EDC-1484AE24131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
        <p:nvSpPr>
          <p:cNvPr id="12" name="Title 1">
            <a:extLst>
              <a:ext uri="{FF2B5EF4-FFF2-40B4-BE49-F238E27FC236}">
                <a16:creationId xmlns:a16="http://schemas.microsoft.com/office/drawing/2014/main" id="{3440632A-B2E1-4889-AFEF-C58C69843B7C}"/>
              </a:ext>
            </a:extLst>
          </p:cNvPr>
          <p:cNvSpPr>
            <a:spLocks noGrp="1"/>
          </p:cNvSpPr>
          <p:nvPr>
            <p:ph type="title"/>
          </p:nvPr>
        </p:nvSpPr>
        <p:spPr>
          <a:xfrm>
            <a:off x="5563791" y="365760"/>
            <a:ext cx="2949178" cy="929640"/>
          </a:xfrm>
        </p:spPr>
        <p:txBody>
          <a:bodyPr anchor="t">
            <a:noAutofit/>
          </a:bodyPr>
          <a:lstStyle>
            <a:lvl1pPr>
              <a:defRPr sz="2800"/>
            </a:lvl1pPr>
          </a:lstStyle>
          <a:p>
            <a:r>
              <a:rPr lang="en-US" dirty="0"/>
              <a:t>Click to edit Master title style</a:t>
            </a:r>
          </a:p>
        </p:txBody>
      </p:sp>
      <p:sp>
        <p:nvSpPr>
          <p:cNvPr id="13" name="Text Placeholder 6">
            <a:extLst>
              <a:ext uri="{FF2B5EF4-FFF2-40B4-BE49-F238E27FC236}">
                <a16:creationId xmlns:a16="http://schemas.microsoft.com/office/drawing/2014/main" id="{03C3DA5D-DBCF-4F5C-A7B6-C937E65E229B}"/>
              </a:ext>
            </a:extLst>
          </p:cNvPr>
          <p:cNvSpPr>
            <a:spLocks noGrp="1"/>
          </p:cNvSpPr>
          <p:nvPr>
            <p:ph type="body" sz="quarter" idx="11"/>
          </p:nvPr>
        </p:nvSpPr>
        <p:spPr>
          <a:xfrm>
            <a:off x="55633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450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21237"/>
            <a:ext cx="2949178" cy="914078"/>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1"/>
            <a:ext cx="5256609" cy="624840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6">
            <a:extLst>
              <a:ext uri="{FF2B5EF4-FFF2-40B4-BE49-F238E27FC236}">
                <a16:creationId xmlns:a16="http://schemas.microsoft.com/office/drawing/2014/main" id="{155C2B8E-E972-4DF0-ACD1-D634E2EEE3BE}"/>
              </a:ext>
            </a:extLst>
          </p:cNvPr>
          <p:cNvSpPr>
            <a:spLocks noGrp="1"/>
          </p:cNvSpPr>
          <p:nvPr>
            <p:ph type="body" sz="quarter" idx="10" hasCustomPrompt="1"/>
          </p:nvPr>
        </p:nvSpPr>
        <p:spPr>
          <a:xfrm>
            <a:off x="629841" y="1499780"/>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
        <p:nvSpPr>
          <p:cNvPr id="5" name="Slide Number Placeholder 4">
            <a:extLst>
              <a:ext uri="{FF2B5EF4-FFF2-40B4-BE49-F238E27FC236}">
                <a16:creationId xmlns:a16="http://schemas.microsoft.com/office/drawing/2014/main" id="{0331091F-D054-43BE-9F57-47AD0F9E863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470B208D-A588-40CB-958F-693B8BAE97FA}"/>
              </a:ext>
            </a:extLst>
          </p:cNvPr>
          <p:cNvSpPr>
            <a:spLocks noGrp="1"/>
          </p:cNvSpPr>
          <p:nvPr>
            <p:ph type="body" sz="quarter" idx="12"/>
          </p:nvPr>
        </p:nvSpPr>
        <p:spPr>
          <a:xfrm>
            <a:off x="629444" y="2038169"/>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3963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7363" y="410872"/>
            <a:ext cx="2949178" cy="866386"/>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0" y="0"/>
            <a:ext cx="5223007" cy="623454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7EAA6827-70BC-4B3A-A84F-EB67F288C6A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6EFA869A-E126-42A6-A924-729D6DED851D}"/>
              </a:ext>
            </a:extLst>
          </p:cNvPr>
          <p:cNvSpPr>
            <a:spLocks noGrp="1"/>
          </p:cNvSpPr>
          <p:nvPr>
            <p:ph type="body" sz="quarter" idx="12"/>
          </p:nvPr>
        </p:nvSpPr>
        <p:spPr>
          <a:xfrm>
            <a:off x="5566966" y="1908173"/>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0F5A370B-C2FF-4990-9A6F-41C1F1750A25}"/>
              </a:ext>
            </a:extLst>
          </p:cNvPr>
          <p:cNvSpPr>
            <a:spLocks noGrp="1"/>
          </p:cNvSpPr>
          <p:nvPr>
            <p:ph type="body" sz="quarter" idx="10" hasCustomPrompt="1"/>
          </p:nvPr>
        </p:nvSpPr>
        <p:spPr>
          <a:xfrm>
            <a:off x="5566966" y="1410153"/>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Tree>
    <p:extLst>
      <p:ext uri="{BB962C8B-B14F-4D97-AF65-F5344CB8AC3E}">
        <p14:creationId xmlns:p14="http://schemas.microsoft.com/office/powerpoint/2010/main" val="176414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7">
            <a:extLst>
              <a:ext uri="{FF2B5EF4-FFF2-40B4-BE49-F238E27FC236}">
                <a16:creationId xmlns:a16="http://schemas.microsoft.com/office/drawing/2014/main" id="{5BD638B5-8C9E-4E58-B6B2-236169D27149}"/>
              </a:ext>
            </a:extLst>
          </p:cNvPr>
          <p:cNvSpPr>
            <a:spLocks noGrp="1"/>
          </p:cNvSpPr>
          <p:nvPr>
            <p:ph type="body" sz="quarter" idx="14"/>
          </p:nvPr>
        </p:nvSpPr>
        <p:spPr>
          <a:xfrm>
            <a:off x="472559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996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ro Title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8187588"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23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4000" cy="6290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4091558"/>
            <a:ext cx="9144000" cy="18711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4314309"/>
            <a:ext cx="6753092" cy="488450"/>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DDB0CD3-1A6E-460A-A943-A92B887F65A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D25D0DED-343A-4E97-884E-99154BEDCF09}"/>
              </a:ext>
            </a:extLst>
          </p:cNvPr>
          <p:cNvSpPr>
            <a:spLocks noGrp="1"/>
          </p:cNvSpPr>
          <p:nvPr>
            <p:ph type="body" sz="quarter" idx="13"/>
          </p:nvPr>
        </p:nvSpPr>
        <p:spPr>
          <a:xfrm>
            <a:off x="629841" y="4802758"/>
            <a:ext cx="7887097" cy="1382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6099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1"/>
            <a:ext cx="3937000"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548640"/>
            <a:ext cx="3010826" cy="1250141"/>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D051FB72-F846-4782-8F1D-9B0CE52765CF}"/>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114E0C55-D963-432D-B26A-F1B61CC04AA7}"/>
              </a:ext>
            </a:extLst>
          </p:cNvPr>
          <p:cNvSpPr>
            <a:spLocks noGrp="1"/>
          </p:cNvSpPr>
          <p:nvPr>
            <p:ph type="body" sz="quarter" idx="13"/>
          </p:nvPr>
        </p:nvSpPr>
        <p:spPr>
          <a:xfrm>
            <a:off x="660466" y="1862396"/>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39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ub-title">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F41EED44-9442-4AF5-9905-C3753FF5EFE9}"/>
              </a:ext>
            </a:extLst>
          </p:cNvPr>
          <p:cNvSpPr>
            <a:spLocks noGrp="1"/>
          </p:cNvSpPr>
          <p:nvPr>
            <p:ph type="title" hasCustomPrompt="1"/>
          </p:nvPr>
        </p:nvSpPr>
        <p:spPr>
          <a:xfrm>
            <a:off x="2399605" y="2525591"/>
            <a:ext cx="6544732" cy="832189"/>
          </a:xfrm>
        </p:spPr>
        <p:txBody>
          <a:bodyPr>
            <a:noAutofit/>
          </a:bodyPr>
          <a:lstStyle>
            <a:lvl1pPr algn="r">
              <a:defRPr sz="4000"/>
            </a:lvl1pPr>
          </a:lstStyle>
          <a:p>
            <a:r>
              <a:rPr lang="en-US" dirty="0"/>
              <a:t>Enter the Title Text Here</a:t>
            </a:r>
          </a:p>
        </p:txBody>
      </p:sp>
      <p:pic>
        <p:nvPicPr>
          <p:cNvPr id="9" name="Picture 8">
            <a:extLst>
              <a:ext uri="{FF2B5EF4-FFF2-40B4-BE49-F238E27FC236}">
                <a16:creationId xmlns:a16="http://schemas.microsoft.com/office/drawing/2014/main" id="{014BFC00-9155-4284-AC70-A162061BCEF1}"/>
              </a:ext>
            </a:extLst>
          </p:cNvPr>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3000" contrast="-46000"/>
                    </a14:imgEffect>
                  </a14:imgLayer>
                </a14:imgProps>
              </a:ext>
              <a:ext uri="{28A0092B-C50C-407E-A947-70E740481C1C}">
                <a14:useLocalDpi xmlns:a14="http://schemas.microsoft.com/office/drawing/2010/main"/>
              </a:ext>
            </a:extLst>
          </a:blip>
          <a:srcRect l="15552" b="14711"/>
          <a:stretch/>
        </p:blipFill>
        <p:spPr>
          <a:xfrm flipH="1">
            <a:off x="6295749" y="4364044"/>
            <a:ext cx="2848251" cy="1899381"/>
          </a:xfrm>
          <a:prstGeom prst="rect">
            <a:avLst/>
          </a:prstGeom>
        </p:spPr>
      </p:pic>
      <p:sp>
        <p:nvSpPr>
          <p:cNvPr id="2" name="Slide Number Placeholder 1">
            <a:extLst>
              <a:ext uri="{FF2B5EF4-FFF2-40B4-BE49-F238E27FC236}">
                <a16:creationId xmlns:a16="http://schemas.microsoft.com/office/drawing/2014/main" id="{7C15F475-CB69-4059-B793-C3BC5A1C55E1}"/>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505176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5164666" y="1"/>
            <a:ext cx="3979334"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455840" y="456192"/>
            <a:ext cx="3010826" cy="1241828"/>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642608A-86D1-4268-98F8-3B4A37BCD266}"/>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EEA9F577-6D9E-47F3-9C87-B93B68DF664A}"/>
              </a:ext>
            </a:extLst>
          </p:cNvPr>
          <p:cNvSpPr>
            <a:spLocks noGrp="1"/>
          </p:cNvSpPr>
          <p:nvPr>
            <p:ph type="body" sz="quarter" idx="13"/>
          </p:nvPr>
        </p:nvSpPr>
        <p:spPr>
          <a:xfrm>
            <a:off x="5517091" y="1892300"/>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6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B3F0811-3841-46EE-84C1-417D73F5ABC7}"/>
              </a:ext>
            </a:extLst>
          </p:cNvPr>
          <p:cNvSpPr>
            <a:spLocks noGrp="1"/>
          </p:cNvSpPr>
          <p:nvPr>
            <p:ph type="sldNum" sz="quarter" idx="10"/>
          </p:nvPr>
        </p:nvSpPr>
        <p:spPr/>
        <p:txBody>
          <a:bodyPr/>
          <a:lstStyle/>
          <a:p>
            <a:fld id="{F8E5FEAE-2393-4031-B909-DB31E3BE2612}" type="slidenum">
              <a:rPr lang="en-US" smtClean="0"/>
              <a:t>‹#›</a:t>
            </a:fld>
            <a:endParaRPr lang="en-US" dirty="0"/>
          </a:p>
        </p:txBody>
      </p:sp>
      <p:sp>
        <p:nvSpPr>
          <p:cNvPr id="5" name="Title 1">
            <a:extLst>
              <a:ext uri="{FF2B5EF4-FFF2-40B4-BE49-F238E27FC236}">
                <a16:creationId xmlns:a16="http://schemas.microsoft.com/office/drawing/2014/main" id="{38171923-343E-44BF-8C29-39958ED2FCEF}"/>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153771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6" name="Title 1">
            <a:extLst>
              <a:ext uri="{FF2B5EF4-FFF2-40B4-BE49-F238E27FC236}">
                <a16:creationId xmlns:a16="http://schemas.microsoft.com/office/drawing/2014/main" id="{465B6C40-9EC2-4A96-87C7-D6B4E43B40CA}"/>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3257554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enter Tex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1889672"/>
          </a:xfrm>
        </p:spPr>
        <p:txBody>
          <a:bodyPr anchor="t">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23888" y="359941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Slide Number Placeholder 3">
            <a:extLst>
              <a:ext uri="{FF2B5EF4-FFF2-40B4-BE49-F238E27FC236}">
                <a16:creationId xmlns:a16="http://schemas.microsoft.com/office/drawing/2014/main" id="{961C71AF-9FAA-497E-9474-0A7BC5BE229C}"/>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1398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039091"/>
            <a:ext cx="3886200" cy="513787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39091"/>
            <a:ext cx="3886200" cy="513787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44204603-CF73-436D-84D7-F8B6F352FA95}"/>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56460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6074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629842" y="1111741"/>
            <a:ext cx="3868340"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1542011"/>
            <a:ext cx="3868340" cy="464765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11741"/>
            <a:ext cx="3887391"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1542011"/>
            <a:ext cx="3887391" cy="464765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06E1CDD-FBC3-4188-BE21-626B8067D53E}"/>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634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0149D7F-0EB0-4A06-9627-60AD1501CD8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8599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49B29A-E96A-4699-ABF4-C630B4F89120}"/>
              </a:ext>
            </a:extLst>
          </p:cNvPr>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6269318"/>
            <a:ext cx="9144000" cy="616924"/>
          </a:xfrm>
          <a:prstGeom prst="rect">
            <a:avLst/>
          </a:prstGeom>
        </p:spPr>
      </p:pic>
      <p:sp>
        <p:nvSpPr>
          <p:cNvPr id="2" name="Title Placeholder 1"/>
          <p:cNvSpPr>
            <a:spLocks noGrp="1"/>
          </p:cNvSpPr>
          <p:nvPr>
            <p:ph type="title"/>
          </p:nvPr>
        </p:nvSpPr>
        <p:spPr>
          <a:xfrm>
            <a:off x="628650" y="365127"/>
            <a:ext cx="7886700" cy="59083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28650" y="1172095"/>
            <a:ext cx="7886700" cy="5004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81DDFC21-CCAB-41FC-A4E8-2553D9C8B35F}"/>
              </a:ext>
            </a:extLst>
          </p:cNvPr>
          <p:cNvSpPr>
            <a:spLocks noGrp="1"/>
          </p:cNvSpPr>
          <p:nvPr>
            <p:ph type="sldNum" sz="quarter" idx="4"/>
          </p:nvPr>
        </p:nvSpPr>
        <p:spPr>
          <a:xfrm>
            <a:off x="148590" y="6356350"/>
            <a:ext cx="2057400" cy="365125"/>
          </a:xfrm>
          <a:prstGeom prst="rect">
            <a:avLst/>
          </a:prstGeom>
        </p:spPr>
        <p:txBody>
          <a:bodyPr vert="horz" lIns="91440" tIns="45720" rIns="91440" bIns="45720" rtlCol="0" anchor="ctr"/>
          <a:lstStyle>
            <a:lvl1pPr algn="l">
              <a:defRPr sz="1200" b="1">
                <a:solidFill>
                  <a:schemeClr val="bg1"/>
                </a:solidFill>
              </a:defRPr>
            </a:lvl1p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4232626474"/>
      </p:ext>
    </p:extLst>
  </p:cSld>
  <p:clrMap bg1="lt1" tx1="dk1" bg2="lt2" tx2="dk2" accent1="accent1" accent2="accent2" accent3="accent3" accent4="accent4" accent5="accent5" accent6="accent6" hlink="hlink" folHlink="folHlink"/>
  <p:sldLayoutIdLst>
    <p:sldLayoutId id="2147483661" r:id="rId1"/>
    <p:sldLayoutId id="2147483694" r:id="rId2"/>
    <p:sldLayoutId id="2147483693" r:id="rId3"/>
    <p:sldLayoutId id="2147483662" r:id="rId4"/>
    <p:sldLayoutId id="2147483681" r:id="rId5"/>
    <p:sldLayoutId id="2147483663" r:id="rId6"/>
    <p:sldLayoutId id="2147483664" r:id="rId7"/>
    <p:sldLayoutId id="2147483665" r:id="rId8"/>
    <p:sldLayoutId id="2147483666" r:id="rId9"/>
    <p:sldLayoutId id="2147483667" r:id="rId10"/>
    <p:sldLayoutId id="2147483676" r:id="rId11"/>
    <p:sldLayoutId id="2147483677" r:id="rId12"/>
    <p:sldLayoutId id="2147483678" r:id="rId13"/>
    <p:sldLayoutId id="2147483686" r:id="rId14"/>
    <p:sldLayoutId id="2147483692" r:id="rId15"/>
    <p:sldLayoutId id="2147483687" r:id="rId16"/>
    <p:sldLayoutId id="2147483689" r:id="rId17"/>
    <p:sldLayoutId id="2147483690" r:id="rId18"/>
    <p:sldLayoutId id="2147483696" r:id="rId19"/>
    <p:sldLayoutId id="2147483691" r:id="rId20"/>
    <p:sldLayoutId id="2147483695" r:id="rId21"/>
    <p:sldLayoutId id="2147483669" r:id="rId22"/>
    <p:sldLayoutId id="2147483670" r:id="rId23"/>
    <p:sldLayoutId id="2147483671" r:id="rId24"/>
    <p:sldLayoutId id="2147483672" r:id="rId25"/>
    <p:sldLayoutId id="2147483673" r:id="rId26"/>
    <p:sldLayoutId id="2147483697" r:id="rId27"/>
    <p:sldLayoutId id="2147483674" r:id="rId28"/>
    <p:sldLayoutId id="2147483679" r:id="rId29"/>
    <p:sldLayoutId id="2147483680" r:id="rId30"/>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Century Gothic" panose="020B0502020202020204" pitchFamily="34" charset="0"/>
          <a:ea typeface="+mj-ea"/>
          <a:cs typeface="Poppins" panose="00000500000000000000" pitchFamily="2" charset="0"/>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400" b="0" kern="12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Clr>
          <a:schemeClr val="tx2"/>
        </a:buClr>
        <a:buFont typeface="Zilla Slab Light" pitchFamily="2" charset="0"/>
        <a:buChar char="−"/>
        <a:defRPr sz="22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2.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23.jpeg"/><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7.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3498158-9CAA-4716-BDB7-E166654FEBD2}"/>
              </a:ext>
            </a:extLst>
          </p:cNvPr>
          <p:cNvSpPr>
            <a:spLocks noGrp="1"/>
          </p:cNvSpPr>
          <p:nvPr>
            <p:ph idx="1"/>
          </p:nvPr>
        </p:nvSpPr>
        <p:spPr/>
        <p:txBody>
          <a:bodyPr/>
          <a:lstStyle/>
          <a:p>
            <a:pPr marL="285750" indent="-285750"/>
            <a:r>
              <a:rPr lang="en-US" dirty="0">
                <a:solidFill>
                  <a:schemeClr val="accent1">
                    <a:lumMod val="75000"/>
                  </a:schemeClr>
                </a:solidFill>
              </a:rPr>
              <a:t>This module is designed to potentially serve a wide variety of audiences (nutritionists and agronomists, policymakers, extension workers, farmers).</a:t>
            </a:r>
          </a:p>
          <a:p>
            <a:pPr marL="285750" indent="-285750"/>
            <a:r>
              <a:rPr lang="en-US" dirty="0">
                <a:solidFill>
                  <a:schemeClr val="accent1">
                    <a:lumMod val="75000"/>
                  </a:schemeClr>
                </a:solidFill>
              </a:rPr>
              <a:t>Not all of the material will be relevant to all audiences.</a:t>
            </a:r>
          </a:p>
          <a:p>
            <a:pPr marL="285750" indent="-285750"/>
            <a:r>
              <a:rPr lang="en-US" dirty="0">
                <a:solidFill>
                  <a:schemeClr val="accent1">
                    <a:lumMod val="75000"/>
                  </a:schemeClr>
                </a:solidFill>
              </a:rPr>
              <a:t>Please refer to the accompanying Facilitator’s Guide for guidance on how to adapt these materials to your audience and facilitation best practices.</a:t>
            </a:r>
          </a:p>
          <a:p>
            <a:endParaRPr lang="en-US" dirty="0"/>
          </a:p>
        </p:txBody>
      </p:sp>
      <p:sp>
        <p:nvSpPr>
          <p:cNvPr id="2" name="Slide Number Placeholder 1">
            <a:extLst>
              <a:ext uri="{FF2B5EF4-FFF2-40B4-BE49-F238E27FC236}">
                <a16:creationId xmlns:a16="http://schemas.microsoft.com/office/drawing/2014/main" id="{D834E7BA-74DE-4A36-A58E-082FA583F034}"/>
              </a:ext>
            </a:extLst>
          </p:cNvPr>
          <p:cNvSpPr>
            <a:spLocks noGrp="1"/>
          </p:cNvSpPr>
          <p:nvPr>
            <p:ph type="sldNum" sz="quarter" idx="10"/>
          </p:nvPr>
        </p:nvSpPr>
        <p:spPr/>
        <p:txBody>
          <a:bodyPr/>
          <a:lstStyle/>
          <a:p>
            <a:fld id="{F8E5FEAE-2393-4031-B909-DB31E3BE2612}" type="slidenum">
              <a:rPr lang="en-US" smtClean="0"/>
              <a:pPr/>
              <a:t>1</a:t>
            </a:fld>
            <a:endParaRPr lang="en-US" dirty="0"/>
          </a:p>
        </p:txBody>
      </p:sp>
      <p:sp>
        <p:nvSpPr>
          <p:cNvPr id="4" name="Title 3">
            <a:extLst>
              <a:ext uri="{FF2B5EF4-FFF2-40B4-BE49-F238E27FC236}">
                <a16:creationId xmlns:a16="http://schemas.microsoft.com/office/drawing/2014/main" id="{75E2D6DF-FF71-4325-9082-6CE33B297B5D}"/>
              </a:ext>
            </a:extLst>
          </p:cNvPr>
          <p:cNvSpPr>
            <a:spLocks noGrp="1"/>
          </p:cNvSpPr>
          <p:nvPr>
            <p:ph type="title"/>
          </p:nvPr>
        </p:nvSpPr>
        <p:spPr/>
        <p:txBody>
          <a:bodyPr/>
          <a:lstStyle/>
          <a:p>
            <a:r>
              <a:rPr lang="en-US" dirty="0"/>
              <a:t>Important!</a:t>
            </a:r>
          </a:p>
        </p:txBody>
      </p:sp>
    </p:spTree>
    <p:extLst>
      <p:ext uri="{BB962C8B-B14F-4D97-AF65-F5344CB8AC3E}">
        <p14:creationId xmlns:p14="http://schemas.microsoft.com/office/powerpoint/2010/main" val="29855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9A1B146-32B8-4FD9-B721-941A32F0ABCB}"/>
              </a:ext>
            </a:extLst>
          </p:cNvPr>
          <p:cNvSpPr>
            <a:spLocks noGrp="1"/>
          </p:cNvSpPr>
          <p:nvPr>
            <p:ph type="title"/>
          </p:nvPr>
        </p:nvSpPr>
        <p:spPr/>
        <p:txBody>
          <a:bodyPr/>
          <a:lstStyle/>
          <a:p>
            <a:r>
              <a:rPr lang="en-US" sz="2400" dirty="0"/>
              <a:t>Reasons for Monitoring and Evaluation</a:t>
            </a:r>
          </a:p>
        </p:txBody>
      </p:sp>
      <p:sp>
        <p:nvSpPr>
          <p:cNvPr id="7" name="Slide Number Placeholder 6">
            <a:extLst>
              <a:ext uri="{FF2B5EF4-FFF2-40B4-BE49-F238E27FC236}">
                <a16:creationId xmlns:a16="http://schemas.microsoft.com/office/drawing/2014/main" id="{469B3EF9-5B02-48B5-8B70-D13DC4DE2D9E}"/>
              </a:ext>
            </a:extLst>
          </p:cNvPr>
          <p:cNvSpPr>
            <a:spLocks noGrp="1"/>
          </p:cNvSpPr>
          <p:nvPr>
            <p:ph type="sldNum" sz="quarter" idx="10"/>
          </p:nvPr>
        </p:nvSpPr>
        <p:spPr/>
        <p:txBody>
          <a:bodyPr/>
          <a:lstStyle/>
          <a:p>
            <a:fld id="{F8E5FEAE-2393-4031-B909-DB31E3BE2612}" type="slidenum">
              <a:rPr lang="en-US" smtClean="0"/>
              <a:pPr/>
              <a:t>10</a:t>
            </a:fld>
            <a:endParaRPr lang="en-US" dirty="0"/>
          </a:p>
        </p:txBody>
      </p:sp>
      <p:sp>
        <p:nvSpPr>
          <p:cNvPr id="9" name="Content Placeholder 8">
            <a:extLst>
              <a:ext uri="{FF2B5EF4-FFF2-40B4-BE49-F238E27FC236}">
                <a16:creationId xmlns:a16="http://schemas.microsoft.com/office/drawing/2014/main" id="{58112030-CB6B-434C-AC58-E351CAA22B6F}"/>
              </a:ext>
            </a:extLst>
          </p:cNvPr>
          <p:cNvSpPr>
            <a:spLocks noGrp="1"/>
          </p:cNvSpPr>
          <p:nvPr>
            <p:ph idx="11"/>
          </p:nvPr>
        </p:nvSpPr>
        <p:spPr/>
        <p:txBody>
          <a:bodyPr/>
          <a:lstStyle/>
          <a:p>
            <a:r>
              <a:rPr lang="en-US" sz="2200" dirty="0"/>
              <a:t>Both Monitoring and Evaluation are about learning through experience:</a:t>
            </a:r>
          </a:p>
          <a:p>
            <a:pPr lvl="1"/>
            <a:r>
              <a:rPr lang="en-US" dirty="0"/>
              <a:t>What you are doing</a:t>
            </a:r>
          </a:p>
          <a:p>
            <a:pPr lvl="1"/>
            <a:r>
              <a:rPr lang="en-US" dirty="0"/>
              <a:t>How you are doing it</a:t>
            </a:r>
          </a:p>
          <a:p>
            <a:r>
              <a:rPr lang="en-US" sz="2200" dirty="0"/>
              <a:t>Using new knowledge to re-plan activities and inputs as needed</a:t>
            </a:r>
          </a:p>
          <a:p>
            <a:r>
              <a:rPr lang="en-US" sz="2200" dirty="0"/>
              <a:t>Saving money and resources long-term</a:t>
            </a:r>
          </a:p>
          <a:p>
            <a:pPr lvl="1"/>
            <a:endParaRPr lang="en-US" dirty="0"/>
          </a:p>
        </p:txBody>
      </p:sp>
      <p:pic>
        <p:nvPicPr>
          <p:cNvPr id="6" name="Picture Placeholder 5">
            <a:extLst>
              <a:ext uri="{FF2B5EF4-FFF2-40B4-BE49-F238E27FC236}">
                <a16:creationId xmlns:a16="http://schemas.microsoft.com/office/drawing/2014/main" id="{A2AAE5DB-3C98-458E-AD28-3AB294ECDF42}"/>
              </a:ext>
            </a:extLst>
          </p:cNvPr>
          <p:cNvPicPr>
            <a:picLocks noGrp="1"/>
          </p:cNvPicPr>
          <p:nvPr>
            <p:ph type="pic" idx="1"/>
          </p:nvPr>
        </p:nvPicPr>
        <p:blipFill rotWithShape="1">
          <a:blip r:embed="rId2" cstate="print">
            <a:extLst>
              <a:ext uri="{28A0092B-C50C-407E-A947-70E740481C1C}">
                <a14:useLocalDpi xmlns:a14="http://schemas.microsoft.com/office/drawing/2010/main" val="0"/>
              </a:ext>
            </a:extLst>
          </a:blip>
          <a:srcRect l="22408" r="9838" b="1986"/>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776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4E736AE-488F-451E-8FBE-43BA52F1B7D4}"/>
              </a:ext>
            </a:extLst>
          </p:cNvPr>
          <p:cNvSpPr>
            <a:spLocks noGrp="1"/>
          </p:cNvSpPr>
          <p:nvPr>
            <p:ph idx="1"/>
          </p:nvPr>
        </p:nvSpPr>
        <p:spPr/>
        <p:txBody>
          <a:bodyPr/>
          <a:lstStyle/>
          <a:p>
            <a:r>
              <a:rPr lang="en-US" dirty="0"/>
              <a:t>Ensuring Accountability</a:t>
            </a:r>
          </a:p>
          <a:p>
            <a:pPr lvl="1"/>
            <a:r>
              <a:rPr lang="en-US" dirty="0"/>
              <a:t>Obligation for individuals and organisations to account for their activities and use of resources</a:t>
            </a:r>
          </a:p>
          <a:p>
            <a:pPr lvl="1"/>
            <a:r>
              <a:rPr lang="en-US" dirty="0"/>
              <a:t>Routine reporting leads to efficiency in input utilization</a:t>
            </a:r>
          </a:p>
          <a:p>
            <a:pPr lvl="1"/>
            <a:r>
              <a:rPr lang="en-US" dirty="0"/>
              <a:t>Assessing impact to ensure outputs are effectively delivered and objectives achieved</a:t>
            </a:r>
          </a:p>
          <a:p>
            <a:r>
              <a:rPr lang="en-US" dirty="0"/>
              <a:t>Enhancing Decision-making and Learning</a:t>
            </a:r>
          </a:p>
          <a:p>
            <a:pPr lvl="1"/>
            <a:r>
              <a:rPr lang="en-US" dirty="0"/>
              <a:t>Processing data to find optimal solution to problems</a:t>
            </a:r>
          </a:p>
          <a:p>
            <a:pPr lvl="1"/>
            <a:r>
              <a:rPr lang="en-US" dirty="0"/>
              <a:t>Improving implementation through corrective action</a:t>
            </a:r>
          </a:p>
          <a:p>
            <a:pPr lvl="1"/>
            <a:r>
              <a:rPr lang="en-US" dirty="0"/>
              <a:t>Periodic review to assess the continued relevance of project objectives</a:t>
            </a:r>
          </a:p>
          <a:p>
            <a:pPr lvl="1"/>
            <a:r>
              <a:rPr lang="en-US" dirty="0"/>
              <a:t>Improving planning based on lessons learned</a:t>
            </a:r>
          </a:p>
          <a:p>
            <a:endParaRPr lang="en-US" dirty="0"/>
          </a:p>
        </p:txBody>
      </p:sp>
      <p:sp>
        <p:nvSpPr>
          <p:cNvPr id="7" name="Slide Number Placeholder 6">
            <a:extLst>
              <a:ext uri="{FF2B5EF4-FFF2-40B4-BE49-F238E27FC236}">
                <a16:creationId xmlns:a16="http://schemas.microsoft.com/office/drawing/2014/main" id="{9866F999-A16C-4F28-8723-5D84CB167A2E}"/>
              </a:ext>
            </a:extLst>
          </p:cNvPr>
          <p:cNvSpPr>
            <a:spLocks noGrp="1"/>
          </p:cNvSpPr>
          <p:nvPr>
            <p:ph type="sldNum" sz="quarter" idx="10"/>
          </p:nvPr>
        </p:nvSpPr>
        <p:spPr/>
        <p:txBody>
          <a:bodyPr/>
          <a:lstStyle/>
          <a:p>
            <a:fld id="{F8E5FEAE-2393-4031-B909-DB31E3BE2612}" type="slidenum">
              <a:rPr lang="en-US" smtClean="0"/>
              <a:pPr/>
              <a:t>11</a:t>
            </a:fld>
            <a:endParaRPr lang="en-US" dirty="0"/>
          </a:p>
        </p:txBody>
      </p:sp>
      <p:sp>
        <p:nvSpPr>
          <p:cNvPr id="2" name="Title 1">
            <a:extLst>
              <a:ext uri="{FF2B5EF4-FFF2-40B4-BE49-F238E27FC236}">
                <a16:creationId xmlns:a16="http://schemas.microsoft.com/office/drawing/2014/main" id="{60B0351A-802B-4186-9885-2174E2EE2D64}"/>
              </a:ext>
            </a:extLst>
          </p:cNvPr>
          <p:cNvSpPr>
            <a:spLocks noGrp="1"/>
          </p:cNvSpPr>
          <p:nvPr>
            <p:ph type="title"/>
          </p:nvPr>
        </p:nvSpPr>
        <p:spPr/>
        <p:txBody>
          <a:bodyPr/>
          <a:lstStyle/>
          <a:p>
            <a:r>
              <a:rPr lang="en-US" dirty="0"/>
              <a:t>Purpose of Monitoring and Evaluation</a:t>
            </a:r>
          </a:p>
        </p:txBody>
      </p:sp>
    </p:spTree>
    <p:extLst>
      <p:ext uri="{BB962C8B-B14F-4D97-AF65-F5344CB8AC3E}">
        <p14:creationId xmlns:p14="http://schemas.microsoft.com/office/powerpoint/2010/main" val="649413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65368A-6801-4E09-95E3-A35A02E7DE23}"/>
              </a:ext>
            </a:extLst>
          </p:cNvPr>
          <p:cNvSpPr>
            <a:spLocks noGrp="1"/>
          </p:cNvSpPr>
          <p:nvPr>
            <p:ph idx="1"/>
          </p:nvPr>
        </p:nvSpPr>
        <p:spPr/>
        <p:txBody>
          <a:bodyPr/>
          <a:lstStyle/>
          <a:p>
            <a:pPr marL="514350" indent="-514350">
              <a:buFont typeface="+mj-lt"/>
              <a:buAutoNum type="arabicPeriod"/>
            </a:pPr>
            <a:r>
              <a:rPr lang="en-GB" dirty="0"/>
              <a:t>What is the difference between monitoring and evaluation?</a:t>
            </a:r>
          </a:p>
          <a:p>
            <a:pPr marL="514350" indent="-514350">
              <a:buFont typeface="+mj-lt"/>
              <a:buAutoNum type="arabicPeriod"/>
            </a:pPr>
            <a:r>
              <a:rPr lang="en-GB" dirty="0"/>
              <a:t>How do monitoring and evaluation improve decision-making?</a:t>
            </a:r>
          </a:p>
        </p:txBody>
      </p:sp>
      <p:sp>
        <p:nvSpPr>
          <p:cNvPr id="3" name="Slide Number Placeholder 2">
            <a:extLst>
              <a:ext uri="{FF2B5EF4-FFF2-40B4-BE49-F238E27FC236}">
                <a16:creationId xmlns:a16="http://schemas.microsoft.com/office/drawing/2014/main" id="{2E9393D9-5C6C-4E96-8E2B-C672D29F61CA}"/>
              </a:ext>
            </a:extLst>
          </p:cNvPr>
          <p:cNvSpPr>
            <a:spLocks noGrp="1"/>
          </p:cNvSpPr>
          <p:nvPr>
            <p:ph type="sldNum" sz="quarter" idx="11"/>
          </p:nvPr>
        </p:nvSpPr>
        <p:spPr/>
        <p:txBody>
          <a:bodyPr/>
          <a:lstStyle/>
          <a:p>
            <a:fld id="{F8E5FEAE-2393-4031-B909-DB31E3BE2612}" type="slidenum">
              <a:rPr lang="en-US" smtClean="0"/>
              <a:pPr/>
              <a:t>12</a:t>
            </a:fld>
            <a:endParaRPr lang="en-US" dirty="0"/>
          </a:p>
        </p:txBody>
      </p:sp>
    </p:spTree>
    <p:extLst>
      <p:ext uri="{BB962C8B-B14F-4D97-AF65-F5344CB8AC3E}">
        <p14:creationId xmlns:p14="http://schemas.microsoft.com/office/powerpoint/2010/main" val="2861912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sz="2200" dirty="0"/>
              <a:t>Monitoring is a system of ongoing data collection throughout a project.</a:t>
            </a:r>
          </a:p>
          <a:p>
            <a:pPr lvl="0"/>
            <a:r>
              <a:rPr lang="en-US" sz="2200" dirty="0"/>
              <a:t>Monitoring ensures that short-term targets are being achieved.</a:t>
            </a:r>
          </a:p>
          <a:p>
            <a:pPr lvl="0"/>
            <a:r>
              <a:rPr lang="en-US" sz="2200" dirty="0"/>
              <a:t>Evaluation is a periodic assessment of data gathered through monitoring.</a:t>
            </a:r>
          </a:p>
          <a:p>
            <a:pPr lvl="0"/>
            <a:r>
              <a:rPr lang="en-US" sz="2200" dirty="0"/>
              <a:t>Evaluation is a longer-term view which measures the changes that have been caused by a project in the market and community.</a:t>
            </a:r>
          </a:p>
          <a:p>
            <a:pPr lvl="0"/>
            <a:r>
              <a:rPr lang="en-US" sz="2200" dirty="0"/>
              <a:t>Monitoring and evaluation are both ways of learning from experience.</a:t>
            </a:r>
          </a:p>
          <a:p>
            <a:pPr lvl="0"/>
            <a:r>
              <a:rPr lang="en-US" sz="2200" dirty="0"/>
              <a:t>Accountability is the obligation for individuals and organisations to account for their activities and use of resources.</a:t>
            </a:r>
          </a:p>
          <a:p>
            <a:pPr lvl="0"/>
            <a:r>
              <a:rPr lang="en-US" sz="2200" dirty="0"/>
              <a:t>Decision-making is the mental process of using data to find an optimal solution to problems.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13</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4243414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14</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Developing An ML&amp;E System for A Sweetpotato Project</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2</a:t>
            </a:r>
          </a:p>
          <a:p>
            <a:endParaRPr lang="en-US" dirty="0"/>
          </a:p>
        </p:txBody>
      </p:sp>
    </p:spTree>
    <p:extLst>
      <p:ext uri="{BB962C8B-B14F-4D97-AF65-F5344CB8AC3E}">
        <p14:creationId xmlns:p14="http://schemas.microsoft.com/office/powerpoint/2010/main" val="630065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connection between a project’s logic and a meaningful ML&amp;E system.</a:t>
            </a:r>
          </a:p>
          <a:p>
            <a:pPr lvl="0"/>
            <a:r>
              <a:rPr lang="en-US" dirty="0"/>
              <a:t>Describe the key components of a project’s logic.</a:t>
            </a:r>
          </a:p>
          <a:p>
            <a:pPr lvl="0"/>
            <a:r>
              <a:rPr lang="en-US" dirty="0"/>
              <a:t>Name the steps needed to develop an M&amp;E system.</a:t>
            </a:r>
          </a:p>
          <a:p>
            <a:pPr lvl="0"/>
            <a:r>
              <a:rPr lang="en-US" dirty="0"/>
              <a:t>Explain why it is important to identify and understand project beneficiaries.</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15</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639600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78964E-00E3-41A4-8F80-BFB0D3E14714}"/>
              </a:ext>
            </a:extLst>
          </p:cNvPr>
          <p:cNvSpPr>
            <a:spLocks noGrp="1"/>
          </p:cNvSpPr>
          <p:nvPr>
            <p:ph idx="1"/>
          </p:nvPr>
        </p:nvSpPr>
        <p:spPr/>
        <p:txBody>
          <a:bodyPr/>
          <a:lstStyle/>
          <a:p>
            <a:r>
              <a:rPr lang="en-US" dirty="0">
                <a:highlight>
                  <a:srgbClr val="FFFFFF"/>
                </a:highlight>
              </a:rPr>
              <a:t>Invaluable management tools ensuring proper use of resources, such as staff, time, funds, equipment.</a:t>
            </a:r>
          </a:p>
          <a:p>
            <a:r>
              <a:rPr lang="en-US" dirty="0">
                <a:highlight>
                  <a:srgbClr val="FFFFFF"/>
                </a:highlight>
              </a:rPr>
              <a:t>Designing meaningful ML&amp;E system depends on clearly understanding each element. </a:t>
            </a:r>
          </a:p>
          <a:p>
            <a:r>
              <a:rPr lang="en-US" dirty="0">
                <a:highlight>
                  <a:srgbClr val="FFFFFF"/>
                </a:highlight>
              </a:rPr>
              <a:t>ML&amp;E should be systematized for every project, not just when a donor asks for it.</a:t>
            </a:r>
          </a:p>
          <a:p>
            <a:r>
              <a:rPr lang="en-US" dirty="0">
                <a:highlight>
                  <a:srgbClr val="FFFFFF"/>
                </a:highlight>
              </a:rPr>
              <a:t>To design meaningful ML&amp;E system you need to:</a:t>
            </a:r>
          </a:p>
          <a:p>
            <a:pPr lvl="1"/>
            <a:r>
              <a:rPr lang="en-US" dirty="0">
                <a:highlight>
                  <a:srgbClr val="FFFFFF"/>
                </a:highlight>
              </a:rPr>
              <a:t>Be familiar with project’s logic (logical framework) </a:t>
            </a:r>
          </a:p>
          <a:p>
            <a:pPr lvl="1"/>
            <a:r>
              <a:rPr lang="en-US" dirty="0">
                <a:highlight>
                  <a:srgbClr val="FFFFFF"/>
                </a:highlight>
              </a:rPr>
              <a:t>Know theory of change (the pathways that will turn desired outcomes into results)</a:t>
            </a:r>
          </a:p>
          <a:p>
            <a:pPr lvl="2"/>
            <a:endParaRPr lang="en-US" dirty="0">
              <a:highlight>
                <a:srgbClr val="FFFFFF"/>
              </a:highlight>
            </a:endParaRPr>
          </a:p>
          <a:p>
            <a:endParaRPr lang="en-US" dirty="0">
              <a:highlight>
                <a:srgbClr val="FFFFFF"/>
              </a:highlight>
            </a:endParaRPr>
          </a:p>
          <a:p>
            <a:endParaRPr lang="en-US" dirty="0"/>
          </a:p>
        </p:txBody>
      </p:sp>
      <p:sp>
        <p:nvSpPr>
          <p:cNvPr id="3" name="Slide Number Placeholder 2">
            <a:extLst>
              <a:ext uri="{FF2B5EF4-FFF2-40B4-BE49-F238E27FC236}">
                <a16:creationId xmlns:a16="http://schemas.microsoft.com/office/drawing/2014/main" id="{43468964-9BA7-4121-8A3A-DC8FB874656A}"/>
              </a:ext>
            </a:extLst>
          </p:cNvPr>
          <p:cNvSpPr>
            <a:spLocks noGrp="1"/>
          </p:cNvSpPr>
          <p:nvPr>
            <p:ph type="sldNum" sz="quarter" idx="10"/>
          </p:nvPr>
        </p:nvSpPr>
        <p:spPr/>
        <p:txBody>
          <a:bodyPr/>
          <a:lstStyle/>
          <a:p>
            <a:fld id="{F8E5FEAE-2393-4031-B909-DB31E3BE2612}" type="slidenum">
              <a:rPr lang="en-US" smtClean="0"/>
              <a:t>16</a:t>
            </a:fld>
            <a:endParaRPr lang="en-US" dirty="0"/>
          </a:p>
        </p:txBody>
      </p:sp>
      <p:sp>
        <p:nvSpPr>
          <p:cNvPr id="4" name="Title 3">
            <a:extLst>
              <a:ext uri="{FF2B5EF4-FFF2-40B4-BE49-F238E27FC236}">
                <a16:creationId xmlns:a16="http://schemas.microsoft.com/office/drawing/2014/main" id="{23293E33-9A9A-4AE2-AF44-E14B6F6AC893}"/>
              </a:ext>
            </a:extLst>
          </p:cNvPr>
          <p:cNvSpPr>
            <a:spLocks noGrp="1"/>
          </p:cNvSpPr>
          <p:nvPr>
            <p:ph type="title"/>
          </p:nvPr>
        </p:nvSpPr>
        <p:spPr/>
        <p:txBody>
          <a:bodyPr/>
          <a:lstStyle/>
          <a:p>
            <a:r>
              <a:rPr lang="en-US" dirty="0"/>
              <a:t>ML&amp;E System</a:t>
            </a:r>
          </a:p>
        </p:txBody>
      </p:sp>
    </p:spTree>
    <p:extLst>
      <p:ext uri="{BB962C8B-B14F-4D97-AF65-F5344CB8AC3E}">
        <p14:creationId xmlns:p14="http://schemas.microsoft.com/office/powerpoint/2010/main" val="281495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BEF22A-519D-4499-8E82-4830A4C7DA9D}"/>
              </a:ext>
            </a:extLst>
          </p:cNvPr>
          <p:cNvSpPr>
            <a:spLocks noGrp="1"/>
          </p:cNvSpPr>
          <p:nvPr>
            <p:ph type="sldNum" sz="quarter" idx="10"/>
          </p:nvPr>
        </p:nvSpPr>
        <p:spPr/>
        <p:txBody>
          <a:bodyPr/>
          <a:lstStyle/>
          <a:p>
            <a:fld id="{F8E5FEAE-2393-4031-B909-DB31E3BE2612}" type="slidenum">
              <a:rPr lang="en-US" smtClean="0"/>
              <a:pPr/>
              <a:t>17</a:t>
            </a:fld>
            <a:endParaRPr lang="en-US" dirty="0"/>
          </a:p>
        </p:txBody>
      </p:sp>
      <p:sp>
        <p:nvSpPr>
          <p:cNvPr id="4" name="Title 3">
            <a:extLst>
              <a:ext uri="{FF2B5EF4-FFF2-40B4-BE49-F238E27FC236}">
                <a16:creationId xmlns:a16="http://schemas.microsoft.com/office/drawing/2014/main" id="{336CF9C9-3743-484E-BC35-1BAF1FEF77A3}"/>
              </a:ext>
            </a:extLst>
          </p:cNvPr>
          <p:cNvSpPr>
            <a:spLocks noGrp="1"/>
          </p:cNvSpPr>
          <p:nvPr>
            <p:ph type="title"/>
          </p:nvPr>
        </p:nvSpPr>
        <p:spPr/>
        <p:txBody>
          <a:bodyPr/>
          <a:lstStyle/>
          <a:p>
            <a:r>
              <a:rPr lang="en-US" dirty="0"/>
              <a:t>Project’s Logic</a:t>
            </a:r>
          </a:p>
        </p:txBody>
      </p:sp>
      <p:sp>
        <p:nvSpPr>
          <p:cNvPr id="2" name="Content Placeholder 1">
            <a:extLst>
              <a:ext uri="{FF2B5EF4-FFF2-40B4-BE49-F238E27FC236}">
                <a16:creationId xmlns:a16="http://schemas.microsoft.com/office/drawing/2014/main" id="{BAA47515-67B4-481A-A607-63BAC3B7E5BC}"/>
              </a:ext>
            </a:extLst>
          </p:cNvPr>
          <p:cNvSpPr>
            <a:spLocks noGrp="1"/>
          </p:cNvSpPr>
          <p:nvPr>
            <p:ph idx="11"/>
          </p:nvPr>
        </p:nvSpPr>
        <p:spPr>
          <a:xfrm>
            <a:off x="5563394" y="1196788"/>
            <a:ext cx="3419241" cy="4842062"/>
          </a:xfrm>
        </p:spPr>
        <p:txBody>
          <a:bodyPr/>
          <a:lstStyle/>
          <a:p>
            <a:pPr lvl="0"/>
            <a:r>
              <a:rPr lang="en-US" dirty="0"/>
              <a:t>What are the intentions of the project?</a:t>
            </a:r>
          </a:p>
          <a:p>
            <a:pPr lvl="0"/>
            <a:r>
              <a:rPr lang="en-US" dirty="0"/>
              <a:t>Essential components:</a:t>
            </a:r>
          </a:p>
          <a:p>
            <a:pPr lvl="1"/>
            <a:r>
              <a:rPr lang="en-US" dirty="0"/>
              <a:t>Inputs</a:t>
            </a:r>
          </a:p>
          <a:p>
            <a:pPr lvl="1"/>
            <a:r>
              <a:rPr lang="en-US" dirty="0"/>
              <a:t>Activities</a:t>
            </a:r>
          </a:p>
          <a:p>
            <a:pPr lvl="1"/>
            <a:r>
              <a:rPr lang="en-US" dirty="0"/>
              <a:t>Outputs</a:t>
            </a:r>
          </a:p>
          <a:p>
            <a:pPr lvl="1"/>
            <a:r>
              <a:rPr lang="en-US" dirty="0"/>
              <a:t>Outcomes (Medium- and short-term goals )</a:t>
            </a:r>
          </a:p>
          <a:p>
            <a:pPr lvl="1"/>
            <a:r>
              <a:rPr lang="en-US" dirty="0"/>
              <a:t>Impacts (Long-term goals and effects of a project)</a:t>
            </a:r>
          </a:p>
          <a:p>
            <a:r>
              <a:rPr lang="en-US" dirty="0"/>
              <a:t>ML&amp;E systems focus on outcome level </a:t>
            </a:r>
          </a:p>
        </p:txBody>
      </p:sp>
      <p:pic>
        <p:nvPicPr>
          <p:cNvPr id="6" name="image76.jpeg">
            <a:extLst>
              <a:ext uri="{FF2B5EF4-FFF2-40B4-BE49-F238E27FC236}">
                <a16:creationId xmlns:a16="http://schemas.microsoft.com/office/drawing/2014/main" id="{1FCAEE84-5F69-4DFE-8B16-D4B33DC6EA2C}"/>
              </a:ext>
            </a:extLst>
          </p:cNvPr>
          <p:cNvPicPr>
            <a:picLocks noGrp="1"/>
          </p:cNvPicPr>
          <p:nvPr>
            <p:ph type="pic" idx="1"/>
          </p:nvPr>
        </p:nvPicPr>
        <p:blipFill rotWithShape="1">
          <a:blip r:embed="rId2" cstate="print"/>
          <a:srcRect r="9228"/>
          <a:stretch/>
        </p:blipFill>
        <p:spPr>
          <a:xfrm>
            <a:off x="0" y="0"/>
            <a:ext cx="5223007" cy="6284422"/>
          </a:xfrm>
          <a:prstGeom prst="rect">
            <a:avLst/>
          </a:prstGeom>
        </p:spPr>
      </p:pic>
    </p:spTree>
    <p:extLst>
      <p:ext uri="{BB962C8B-B14F-4D97-AF65-F5344CB8AC3E}">
        <p14:creationId xmlns:p14="http://schemas.microsoft.com/office/powerpoint/2010/main" val="12113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78C8CC-5ADB-45B2-837C-58096F198F27}"/>
              </a:ext>
            </a:extLst>
          </p:cNvPr>
          <p:cNvSpPr>
            <a:spLocks noGrp="1"/>
          </p:cNvSpPr>
          <p:nvPr>
            <p:ph idx="1"/>
          </p:nvPr>
        </p:nvSpPr>
        <p:spPr/>
        <p:txBody>
          <a:bodyPr/>
          <a:lstStyle/>
          <a:p>
            <a:endParaRPr lang="en-US" dirty="0"/>
          </a:p>
          <a:p>
            <a:pPr marL="457200" indent="-457200">
              <a:buFont typeface="+mj-lt"/>
              <a:buAutoNum type="arabicPeriod"/>
            </a:pPr>
            <a:r>
              <a:rPr lang="en-US" dirty="0"/>
              <a:t>Define scope and purpose</a:t>
            </a:r>
          </a:p>
          <a:p>
            <a:pPr marL="457200" indent="-457200">
              <a:buFont typeface="+mj-lt"/>
              <a:buAutoNum type="arabicPeriod"/>
            </a:pPr>
            <a:r>
              <a:rPr lang="en-US" dirty="0"/>
              <a:t>Finalize the ML&amp;E framework (this includes baseline assessment)</a:t>
            </a:r>
          </a:p>
          <a:p>
            <a:pPr marL="457200" indent="-457200">
              <a:buFont typeface="+mj-lt"/>
              <a:buAutoNum type="arabicPeriod"/>
            </a:pPr>
            <a:r>
              <a:rPr lang="en-US" dirty="0"/>
              <a:t>Operationalise monitoring mechanisms</a:t>
            </a:r>
          </a:p>
          <a:p>
            <a:pPr marL="457200" indent="-457200">
              <a:buFont typeface="+mj-lt"/>
              <a:buAutoNum type="arabicPeriod"/>
            </a:pPr>
            <a:r>
              <a:rPr lang="en-US" dirty="0"/>
              <a:t>Operationalise remaining evaluation mechanisms</a:t>
            </a:r>
          </a:p>
          <a:p>
            <a:pPr marL="457200" indent="-457200">
              <a:buFont typeface="+mj-lt"/>
              <a:buAutoNum type="arabicPeriod"/>
            </a:pPr>
            <a:r>
              <a:rPr lang="en-US" dirty="0"/>
              <a:t>Plan timely and quality communication and reporting mechanism</a:t>
            </a:r>
          </a:p>
          <a:p>
            <a:pPr marL="457200" indent="-457200">
              <a:buFont typeface="+mj-lt"/>
              <a:buAutoNum type="arabicPeriod"/>
            </a:pPr>
            <a:r>
              <a:rPr lang="en-US" dirty="0"/>
              <a:t>Plan for critical reflection processes and events</a:t>
            </a:r>
          </a:p>
          <a:p>
            <a:endParaRPr lang="en-US" dirty="0"/>
          </a:p>
          <a:p>
            <a:endParaRPr lang="en-US" dirty="0"/>
          </a:p>
        </p:txBody>
      </p:sp>
      <p:sp>
        <p:nvSpPr>
          <p:cNvPr id="3" name="Slide Number Placeholder 2">
            <a:extLst>
              <a:ext uri="{FF2B5EF4-FFF2-40B4-BE49-F238E27FC236}">
                <a16:creationId xmlns:a16="http://schemas.microsoft.com/office/drawing/2014/main" id="{721C091B-6A66-44C5-B82F-03AD04A31CBD}"/>
              </a:ext>
            </a:extLst>
          </p:cNvPr>
          <p:cNvSpPr>
            <a:spLocks noGrp="1"/>
          </p:cNvSpPr>
          <p:nvPr>
            <p:ph type="sldNum" sz="quarter" idx="10"/>
          </p:nvPr>
        </p:nvSpPr>
        <p:spPr/>
        <p:txBody>
          <a:bodyPr/>
          <a:lstStyle/>
          <a:p>
            <a:fld id="{F8E5FEAE-2393-4031-B909-DB31E3BE2612}" type="slidenum">
              <a:rPr lang="en-US" smtClean="0"/>
              <a:t>18</a:t>
            </a:fld>
            <a:endParaRPr lang="en-US" dirty="0"/>
          </a:p>
        </p:txBody>
      </p:sp>
      <p:sp>
        <p:nvSpPr>
          <p:cNvPr id="4" name="Title 3">
            <a:extLst>
              <a:ext uri="{FF2B5EF4-FFF2-40B4-BE49-F238E27FC236}">
                <a16:creationId xmlns:a16="http://schemas.microsoft.com/office/drawing/2014/main" id="{34AA08E8-C87C-44A7-85DF-5512408B6ED3}"/>
              </a:ext>
            </a:extLst>
          </p:cNvPr>
          <p:cNvSpPr>
            <a:spLocks noGrp="1"/>
          </p:cNvSpPr>
          <p:nvPr>
            <p:ph type="title"/>
          </p:nvPr>
        </p:nvSpPr>
        <p:spPr/>
        <p:txBody>
          <a:bodyPr/>
          <a:lstStyle/>
          <a:p>
            <a:r>
              <a:rPr lang="en-US" dirty="0"/>
              <a:t>Six Steps Setting Up Project ML&amp;E System</a:t>
            </a:r>
          </a:p>
        </p:txBody>
      </p:sp>
    </p:spTree>
    <p:extLst>
      <p:ext uri="{BB962C8B-B14F-4D97-AF65-F5344CB8AC3E}">
        <p14:creationId xmlns:p14="http://schemas.microsoft.com/office/powerpoint/2010/main" val="3321073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23DC8B-9D1E-4632-8E5E-BB4A83C2D536}"/>
              </a:ext>
            </a:extLst>
          </p:cNvPr>
          <p:cNvSpPr>
            <a:spLocks noGrp="1"/>
          </p:cNvSpPr>
          <p:nvPr>
            <p:ph idx="1"/>
          </p:nvPr>
        </p:nvSpPr>
        <p:spPr/>
        <p:txBody>
          <a:bodyPr/>
          <a:lstStyle/>
          <a:p>
            <a:r>
              <a:rPr lang="en-US" dirty="0"/>
              <a:t>It is important to understand beneficiaries both direct and indirect to measure short-term goals and long-term impact</a:t>
            </a:r>
          </a:p>
          <a:p>
            <a:pPr lvl="1"/>
            <a:r>
              <a:rPr lang="en-US" b="1" dirty="0"/>
              <a:t>Direct:</a:t>
            </a:r>
            <a:r>
              <a:rPr lang="en-US" dirty="0"/>
              <a:t> Household or individual comes into direct contact with set of interventions (goods or services) provided by project</a:t>
            </a:r>
          </a:p>
          <a:p>
            <a:pPr lvl="1"/>
            <a:r>
              <a:rPr lang="en-US" b="1" dirty="0"/>
              <a:t>Indirect:</a:t>
            </a:r>
            <a:r>
              <a:rPr lang="en-US" dirty="0"/>
              <a:t> Household or individual receives goods or services provided by project, but not through direct contact</a:t>
            </a:r>
          </a:p>
          <a:p>
            <a:r>
              <a:rPr lang="en-US" dirty="0"/>
              <a:t>Project “reach” can include:</a:t>
            </a:r>
          </a:p>
          <a:p>
            <a:pPr lvl="1"/>
            <a:r>
              <a:rPr lang="en-US" dirty="0"/>
              <a:t>Information, e.g.:</a:t>
            </a:r>
          </a:p>
          <a:p>
            <a:pPr lvl="2"/>
            <a:r>
              <a:rPr lang="en-US" dirty="0"/>
              <a:t>Best practices growing sweetpotato</a:t>
            </a:r>
          </a:p>
          <a:p>
            <a:pPr lvl="2"/>
            <a:r>
              <a:rPr lang="en-US" dirty="0"/>
              <a:t>Using improved diseases/pest resistant, climate-adaptable varieties</a:t>
            </a:r>
          </a:p>
          <a:p>
            <a:pPr lvl="1"/>
            <a:r>
              <a:rPr lang="en-US" dirty="0"/>
              <a:t>Direct benefits, such as access to improved varieties</a:t>
            </a:r>
          </a:p>
          <a:p>
            <a:endParaRPr lang="en-US" dirty="0"/>
          </a:p>
        </p:txBody>
      </p:sp>
      <p:sp>
        <p:nvSpPr>
          <p:cNvPr id="3" name="Slide Number Placeholder 2">
            <a:extLst>
              <a:ext uri="{FF2B5EF4-FFF2-40B4-BE49-F238E27FC236}">
                <a16:creationId xmlns:a16="http://schemas.microsoft.com/office/drawing/2014/main" id="{0CCA9189-DC6C-4BD6-A398-393B99AF3F78}"/>
              </a:ext>
            </a:extLst>
          </p:cNvPr>
          <p:cNvSpPr>
            <a:spLocks noGrp="1"/>
          </p:cNvSpPr>
          <p:nvPr>
            <p:ph type="sldNum" sz="quarter" idx="10"/>
          </p:nvPr>
        </p:nvSpPr>
        <p:spPr/>
        <p:txBody>
          <a:bodyPr/>
          <a:lstStyle/>
          <a:p>
            <a:fld id="{F8E5FEAE-2393-4031-B909-DB31E3BE2612}" type="slidenum">
              <a:rPr lang="en-US" smtClean="0"/>
              <a:pPr/>
              <a:t>19</a:t>
            </a:fld>
            <a:endParaRPr lang="en-US" dirty="0"/>
          </a:p>
        </p:txBody>
      </p:sp>
      <p:sp>
        <p:nvSpPr>
          <p:cNvPr id="4" name="Title 3">
            <a:extLst>
              <a:ext uri="{FF2B5EF4-FFF2-40B4-BE49-F238E27FC236}">
                <a16:creationId xmlns:a16="http://schemas.microsoft.com/office/drawing/2014/main" id="{134A7011-45D8-492F-9AAD-86FDF5A22C45}"/>
              </a:ext>
            </a:extLst>
          </p:cNvPr>
          <p:cNvSpPr>
            <a:spLocks noGrp="1"/>
          </p:cNvSpPr>
          <p:nvPr>
            <p:ph type="title"/>
          </p:nvPr>
        </p:nvSpPr>
        <p:spPr/>
        <p:txBody>
          <a:bodyPr/>
          <a:lstStyle/>
          <a:p>
            <a:r>
              <a:rPr lang="en-US" dirty="0"/>
              <a:t>Beneficiaries of A Project</a:t>
            </a:r>
          </a:p>
        </p:txBody>
      </p:sp>
    </p:spTree>
    <p:extLst>
      <p:ext uri="{BB962C8B-B14F-4D97-AF65-F5344CB8AC3E}">
        <p14:creationId xmlns:p14="http://schemas.microsoft.com/office/powerpoint/2010/main" val="2879330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8E5FEAE-2393-4031-B909-DB31E3BE2612}" type="slidenum">
              <a:rPr lang="en-US" smtClean="0"/>
              <a:t>2</a:t>
            </a:fld>
            <a:endParaRPr lang="en-US" dirty="0"/>
          </a:p>
        </p:txBody>
      </p:sp>
      <p:sp>
        <p:nvSpPr>
          <p:cNvPr id="4" name="Title 3"/>
          <p:cNvSpPr>
            <a:spLocks noGrp="1"/>
          </p:cNvSpPr>
          <p:nvPr>
            <p:ph type="title"/>
          </p:nvPr>
        </p:nvSpPr>
        <p:spPr/>
        <p:txBody>
          <a:bodyPr/>
          <a:lstStyle/>
          <a:p>
            <a:r>
              <a:rPr lang="en-GB" dirty="0"/>
              <a:t>Legend</a:t>
            </a:r>
          </a:p>
        </p:txBody>
      </p:sp>
      <p:graphicFrame>
        <p:nvGraphicFramePr>
          <p:cNvPr id="5" name="Table 4"/>
          <p:cNvGraphicFramePr>
            <a:graphicFrameLocks noGrp="1"/>
          </p:cNvGraphicFramePr>
          <p:nvPr>
            <p:extLst/>
          </p:nvPr>
        </p:nvGraphicFramePr>
        <p:xfrm>
          <a:off x="426424" y="994142"/>
          <a:ext cx="8291152" cy="5047100"/>
        </p:xfrm>
        <a:graphic>
          <a:graphicData uri="http://schemas.openxmlformats.org/drawingml/2006/table">
            <a:tbl>
              <a:tblPr firstRow="1" bandRow="1">
                <a:tableStyleId>{93296810-A885-4BE3-A3E7-6D5BEEA58F35}</a:tableStyleId>
              </a:tblPr>
              <a:tblGrid>
                <a:gridCol w="1566502">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48894">
                <a:tc>
                  <a:txBody>
                    <a:bodyPr/>
                    <a:lstStyle/>
                    <a:p>
                      <a:r>
                        <a:rPr lang="en-GB" sz="2400" dirty="0"/>
                        <a:t>Icon</a:t>
                      </a:r>
                      <a:endParaRPr lang="en-GB" sz="2400" dirty="0">
                        <a:solidFill>
                          <a:schemeClr val="bg1"/>
                        </a:solidFill>
                      </a:endParaRPr>
                    </a:p>
                  </a:txBody>
                  <a:tcPr anchor="ctr"/>
                </a:tc>
                <a:tc>
                  <a:txBody>
                    <a:bodyPr/>
                    <a:lstStyle/>
                    <a:p>
                      <a:r>
                        <a:rPr lang="en-GB" sz="2400" dirty="0"/>
                        <a:t>Description</a:t>
                      </a:r>
                      <a:endParaRPr lang="en-GB" sz="2400" dirty="0">
                        <a:solidFill>
                          <a:schemeClr val="bg1"/>
                        </a:solidFill>
                      </a:endParaRPr>
                    </a:p>
                  </a:txBody>
                  <a:tcPr anchor="ctr"/>
                </a:tc>
                <a:extLst>
                  <a:ext uri="{0D108BD9-81ED-4DB2-BD59-A6C34878D82A}">
                    <a16:rowId xmlns:a16="http://schemas.microsoft.com/office/drawing/2014/main" val="10000"/>
                  </a:ext>
                </a:extLst>
              </a:tr>
              <a:tr h="655700">
                <a:tc>
                  <a:txBody>
                    <a:bodyPr/>
                    <a:lstStyle/>
                    <a:p>
                      <a:endParaRPr lang="en-GB" dirty="0">
                        <a:solidFill>
                          <a:schemeClr val="bg1"/>
                        </a:solidFill>
                      </a:endParaRPr>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Expected Duration, minutes</a:t>
                      </a:r>
                    </a:p>
                  </a:txBody>
                  <a:tcPr anchor="ctr">
                    <a:noFill/>
                  </a:tcPr>
                </a:tc>
                <a:extLst>
                  <a:ext uri="{0D108BD9-81ED-4DB2-BD59-A6C34878D82A}">
                    <a16:rowId xmlns:a16="http://schemas.microsoft.com/office/drawing/2014/main" val="10001"/>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Quick Review/Survey Questions</a:t>
                      </a:r>
                    </a:p>
                  </a:txBody>
                  <a:tcPr anchor="ctr">
                    <a:noFill/>
                  </a:tcPr>
                </a:tc>
                <a:extLst>
                  <a:ext uri="{0D108BD9-81ED-4DB2-BD59-A6C34878D82A}">
                    <a16:rowId xmlns:a16="http://schemas.microsoft.com/office/drawing/2014/main" val="10002"/>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Brainstorming Session</a:t>
                      </a:r>
                    </a:p>
                  </a:txBody>
                  <a:tcPr anchor="ctr">
                    <a:noFill/>
                  </a:tcPr>
                </a:tc>
                <a:extLst>
                  <a:ext uri="{0D108BD9-81ED-4DB2-BD59-A6C34878D82A}">
                    <a16:rowId xmlns:a16="http://schemas.microsoft.com/office/drawing/2014/main" val="10003"/>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Discussion Session</a:t>
                      </a:r>
                    </a:p>
                  </a:txBody>
                  <a:tcPr anchor="ctr">
                    <a:noFill/>
                  </a:tcPr>
                </a:tc>
                <a:extLst>
                  <a:ext uri="{0D108BD9-81ED-4DB2-BD59-A6C34878D82A}">
                    <a16:rowId xmlns:a16="http://schemas.microsoft.com/office/drawing/2014/main" val="10004"/>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Group Activity</a:t>
                      </a:r>
                    </a:p>
                  </a:txBody>
                  <a:tcPr anchor="ctr">
                    <a:noFill/>
                  </a:tcPr>
                </a:tc>
                <a:extLst>
                  <a:ext uri="{0D108BD9-81ED-4DB2-BD59-A6C34878D82A}">
                    <a16:rowId xmlns:a16="http://schemas.microsoft.com/office/drawing/2014/main" val="481897460"/>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Animated Slide</a:t>
                      </a:r>
                    </a:p>
                  </a:txBody>
                  <a:tcPr anchor="ctr">
                    <a:noFill/>
                  </a:tcPr>
                </a:tc>
                <a:extLst>
                  <a:ext uri="{0D108BD9-81ED-4DB2-BD59-A6C34878D82A}">
                    <a16:rowId xmlns:a16="http://schemas.microsoft.com/office/drawing/2014/main" val="10005"/>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End of Animation</a:t>
                      </a:r>
                    </a:p>
                  </a:txBody>
                  <a:tcPr anchor="ctr">
                    <a:noFill/>
                  </a:tcPr>
                </a:tc>
                <a:extLst>
                  <a:ext uri="{0D108BD9-81ED-4DB2-BD59-A6C34878D82A}">
                    <a16:rowId xmlns:a16="http://schemas.microsoft.com/office/drawing/2014/main" val="10006"/>
                  </a:ext>
                </a:extLst>
              </a:tr>
            </a:tbl>
          </a:graphicData>
        </a:graphic>
      </p:graphicFrame>
      <p:pic>
        <p:nvPicPr>
          <p:cNvPr id="6" name="Graphic 20">
            <a:extLst>
              <a:ext uri="{FF2B5EF4-FFF2-40B4-BE49-F238E27FC236}">
                <a16:creationId xmlns:a16="http://schemas.microsoft.com/office/drawing/2014/main" id="{1F8431D5-08E7-41F6-82E4-56BFC705A2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739" y="1615621"/>
            <a:ext cx="367559" cy="459448"/>
          </a:xfrm>
          <a:prstGeom prst="rect">
            <a:avLst/>
          </a:prstGeom>
        </p:spPr>
      </p:pic>
      <p:sp>
        <p:nvSpPr>
          <p:cNvPr id="7" name="Text Placeholder 3"/>
          <p:cNvSpPr txBox="1">
            <a:spLocks/>
          </p:cNvSpPr>
          <p:nvPr/>
        </p:nvSpPr>
        <p:spPr>
          <a:xfrm>
            <a:off x="1044402" y="1642320"/>
            <a:ext cx="838086" cy="414161"/>
          </a:xfrm>
          <a:prstGeom prst="rect">
            <a:avLst/>
          </a:prstGeom>
        </p:spPr>
        <p:txBody>
          <a:bodyPr/>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1800" b="1" kern="1200">
                <a:solidFill>
                  <a:schemeClr val="bg1"/>
                </a:solidFill>
                <a:latin typeface="+mj-lt"/>
                <a:ea typeface="Zilla Slab Light" pitchFamily="2" charset="0"/>
                <a:cs typeface="+mn-cs"/>
              </a:defRPr>
            </a:lvl1pPr>
            <a:lvl2pPr marL="457200" indent="0" algn="l" defTabSz="914400" rtl="0" eaLnBrk="1" latinLnBrk="0" hangingPunct="1">
              <a:lnSpc>
                <a:spcPct val="90000"/>
              </a:lnSpc>
              <a:spcBef>
                <a:spcPts val="500"/>
              </a:spcBef>
              <a:buClr>
                <a:schemeClr val="tx2"/>
              </a:buClr>
              <a:buFont typeface="Zilla Slab Light" pitchFamily="2" charset="0"/>
              <a:buNone/>
              <a:defRPr sz="2400" b="1" kern="1200">
                <a:solidFill>
                  <a:schemeClr val="bg1"/>
                </a:solidFill>
                <a:latin typeface="+mn-lt"/>
                <a:ea typeface="Zilla Slab Light"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Xm</a:t>
            </a:r>
            <a:endParaRPr lang="en-GB" dirty="0"/>
          </a:p>
        </p:txBody>
      </p:sp>
      <p:sp>
        <p:nvSpPr>
          <p:cNvPr id="19" name="Diamond 18"/>
          <p:cNvSpPr/>
          <p:nvPr/>
        </p:nvSpPr>
        <p:spPr>
          <a:xfrm>
            <a:off x="1010081" y="4961064"/>
            <a:ext cx="204717" cy="177421"/>
          </a:xfrm>
          <a:prstGeom prst="diamond">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Diamond 19"/>
          <p:cNvSpPr/>
          <p:nvPr/>
        </p:nvSpPr>
        <p:spPr>
          <a:xfrm>
            <a:off x="1010081" y="5628225"/>
            <a:ext cx="204717" cy="177421"/>
          </a:xfrm>
          <a:prstGeom prst="diamond">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4" name="Group 23">
            <a:extLst>
              <a:ext uri="{FF2B5EF4-FFF2-40B4-BE49-F238E27FC236}">
                <a16:creationId xmlns:a16="http://schemas.microsoft.com/office/drawing/2014/main" id="{9B844B62-0814-4D58-AAAF-FC9855901BA9}"/>
              </a:ext>
            </a:extLst>
          </p:cNvPr>
          <p:cNvGrpSpPr/>
          <p:nvPr/>
        </p:nvGrpSpPr>
        <p:grpSpPr>
          <a:xfrm>
            <a:off x="943298" y="2873231"/>
            <a:ext cx="245341" cy="450098"/>
            <a:chOff x="6081227" y="276076"/>
            <a:chExt cx="318540" cy="531261"/>
          </a:xfrm>
        </p:grpSpPr>
        <p:cxnSp>
          <p:nvCxnSpPr>
            <p:cNvPr id="25" name="Straight Connector 24">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671CAE1-DC97-498B-8A5D-93F8ACE35F48}"/>
              </a:ext>
            </a:extLst>
          </p:cNvPr>
          <p:cNvGrpSpPr/>
          <p:nvPr/>
        </p:nvGrpSpPr>
        <p:grpSpPr>
          <a:xfrm>
            <a:off x="885511" y="3536847"/>
            <a:ext cx="444140" cy="485029"/>
            <a:chOff x="7301007" y="2083489"/>
            <a:chExt cx="708761" cy="774011"/>
          </a:xfrm>
        </p:grpSpPr>
        <p:sp>
          <p:nvSpPr>
            <p:cNvPr id="33"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16275"/>
            <a:stretch/>
          </p:blipFill>
          <p:spPr>
            <a:xfrm>
              <a:off x="7301007" y="2083489"/>
              <a:ext cx="708761" cy="774011"/>
            </a:xfrm>
            <a:prstGeom prst="rect">
              <a:avLst/>
            </a:prstGeom>
          </p:spPr>
        </p:pic>
      </p:grpSp>
      <p:grpSp>
        <p:nvGrpSpPr>
          <p:cNvPr id="39" name="Group 38">
            <a:extLst>
              <a:ext uri="{FF2B5EF4-FFF2-40B4-BE49-F238E27FC236}">
                <a16:creationId xmlns:a16="http://schemas.microsoft.com/office/drawing/2014/main" id="{81752CBE-F1D8-40C2-AA1B-B3B0604056C7}"/>
              </a:ext>
            </a:extLst>
          </p:cNvPr>
          <p:cNvGrpSpPr/>
          <p:nvPr/>
        </p:nvGrpSpPr>
        <p:grpSpPr>
          <a:xfrm>
            <a:off x="759560" y="2110414"/>
            <a:ext cx="614060" cy="594606"/>
            <a:chOff x="6550372" y="-16065"/>
            <a:chExt cx="952500" cy="922323"/>
          </a:xfrm>
        </p:grpSpPr>
        <p:pic>
          <p:nvPicPr>
            <p:cNvPr id="40" name="Graphic 10">
              <a:extLst>
                <a:ext uri="{FF2B5EF4-FFF2-40B4-BE49-F238E27FC236}">
                  <a16:creationId xmlns:a16="http://schemas.microsoft.com/office/drawing/2014/main" id="{E57CAE19-FE18-4023-AC61-6EE4DA4CCA3A}"/>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b="22535"/>
            <a:stretch/>
          </p:blipFill>
          <p:spPr>
            <a:xfrm>
              <a:off x="6550372" y="-16065"/>
              <a:ext cx="952500" cy="922323"/>
            </a:xfrm>
            <a:prstGeom prst="rect">
              <a:avLst/>
            </a:prstGeom>
          </p:spPr>
        </p:pic>
        <p:sp>
          <p:nvSpPr>
            <p:cNvPr id="41" name="Oval 40">
              <a:extLst>
                <a:ext uri="{FF2B5EF4-FFF2-40B4-BE49-F238E27FC236}">
                  <a16:creationId xmlns:a16="http://schemas.microsoft.com/office/drawing/2014/main" id="{F8912CAC-C4C6-4804-877B-9699CAB0928C}"/>
                </a:ext>
              </a:extLst>
            </p:cNvPr>
            <p:cNvSpPr/>
            <p:nvPr userDrawn="1"/>
          </p:nvSpPr>
          <p:spPr>
            <a:xfrm>
              <a:off x="6966385" y="660446"/>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 name="Picture 1">
            <a:extLst>
              <a:ext uri="{FF2B5EF4-FFF2-40B4-BE49-F238E27FC236}">
                <a16:creationId xmlns:a16="http://schemas.microsoft.com/office/drawing/2014/main" id="{C78482C0-82CF-4EC4-BA68-A709080AA3D0}"/>
              </a:ext>
            </a:extLst>
          </p:cNvPr>
          <p:cNvPicPr>
            <a:picLocks noChangeAspect="1"/>
          </p:cNvPicPr>
          <p:nvPr/>
        </p:nvPicPr>
        <p:blipFill>
          <a:blip r:embed="rId8"/>
          <a:stretch>
            <a:fillRect/>
          </a:stretch>
        </p:blipFill>
        <p:spPr>
          <a:xfrm>
            <a:off x="758938" y="4095321"/>
            <a:ext cx="662745" cy="572612"/>
          </a:xfrm>
          <a:prstGeom prst="rect">
            <a:avLst/>
          </a:prstGeom>
        </p:spPr>
      </p:pic>
    </p:spTree>
    <p:extLst>
      <p:ext uri="{BB962C8B-B14F-4D97-AF65-F5344CB8AC3E}">
        <p14:creationId xmlns:p14="http://schemas.microsoft.com/office/powerpoint/2010/main" val="406490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3DE1A7-2D6D-4335-A814-3DD3F36DB386}"/>
              </a:ext>
            </a:extLst>
          </p:cNvPr>
          <p:cNvSpPr>
            <a:spLocks noGrp="1"/>
          </p:cNvSpPr>
          <p:nvPr>
            <p:ph idx="1"/>
          </p:nvPr>
        </p:nvSpPr>
        <p:spPr/>
        <p:txBody>
          <a:bodyPr/>
          <a:lstStyle/>
          <a:p>
            <a:pPr marL="514350" indent="-514350">
              <a:buFont typeface="+mj-lt"/>
              <a:buAutoNum type="arabicPeriod"/>
            </a:pPr>
            <a:r>
              <a:rPr lang="en-GB" dirty="0"/>
              <a:t>What are the essential components of Project’s Logical Framework?</a:t>
            </a:r>
          </a:p>
          <a:p>
            <a:pPr marL="514350" indent="-514350">
              <a:buFont typeface="+mj-lt"/>
              <a:buAutoNum type="arabicPeriod"/>
            </a:pPr>
            <a:r>
              <a:rPr lang="en-GB" dirty="0"/>
              <a:t>Can you think of an example of ‘indirect’ beneficiary of a project?</a:t>
            </a:r>
          </a:p>
        </p:txBody>
      </p:sp>
      <p:sp>
        <p:nvSpPr>
          <p:cNvPr id="3" name="Slide Number Placeholder 2">
            <a:extLst>
              <a:ext uri="{FF2B5EF4-FFF2-40B4-BE49-F238E27FC236}">
                <a16:creationId xmlns:a16="http://schemas.microsoft.com/office/drawing/2014/main" id="{C48C9F4A-5931-499B-82DC-997F60A77C4B}"/>
              </a:ext>
            </a:extLst>
          </p:cNvPr>
          <p:cNvSpPr>
            <a:spLocks noGrp="1"/>
          </p:cNvSpPr>
          <p:nvPr>
            <p:ph type="sldNum" sz="quarter" idx="11"/>
          </p:nvPr>
        </p:nvSpPr>
        <p:spPr/>
        <p:txBody>
          <a:bodyPr/>
          <a:lstStyle/>
          <a:p>
            <a:fld id="{F8E5FEAE-2393-4031-B909-DB31E3BE2612}" type="slidenum">
              <a:rPr lang="en-US" smtClean="0"/>
              <a:pPr/>
              <a:t>20</a:t>
            </a:fld>
            <a:endParaRPr lang="en-US" dirty="0"/>
          </a:p>
        </p:txBody>
      </p:sp>
    </p:spTree>
    <p:extLst>
      <p:ext uri="{BB962C8B-B14F-4D97-AF65-F5344CB8AC3E}">
        <p14:creationId xmlns:p14="http://schemas.microsoft.com/office/powerpoint/2010/main" val="2765250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ML&amp;E should be systematized for every project—not just when a donor asks for it.</a:t>
            </a:r>
          </a:p>
          <a:p>
            <a:pPr lvl="0"/>
            <a:r>
              <a:rPr lang="en-US" dirty="0"/>
              <a:t>Inputs, activities, outputs, outcomes (medium- and short-term goals), and impacts (long-term goals and effects of a project) are the essential components of a project’s logic. Designing a meaningful ML&amp;E system depends on clearly understanding each element.</a:t>
            </a:r>
          </a:p>
          <a:p>
            <a:pPr lvl="0"/>
            <a:r>
              <a:rPr lang="en-US" dirty="0"/>
              <a:t>A theory of change describes the pathways that will turn desired outcomes into results.</a:t>
            </a:r>
          </a:p>
          <a:p>
            <a:pPr lvl="0"/>
            <a:r>
              <a:rPr lang="en-US" dirty="0"/>
              <a:t>The preliminary phase of designing and ML&amp;E system is the time to set scope and purpose.</a:t>
            </a:r>
          </a:p>
          <a:p>
            <a:pPr lvl="0"/>
            <a:r>
              <a:rPr lang="en-US" dirty="0"/>
              <a:t>Baseline assessments are done during the second step, finalizing the M&amp;E framework.</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21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7161684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In the third and fourth steps, project workers operationalise monitoring and evaluation mechanisms.</a:t>
            </a:r>
          </a:p>
          <a:p>
            <a:pPr lvl="0"/>
            <a:r>
              <a:rPr lang="en-US" dirty="0"/>
              <a:t>In steps five and six, we develop a plan for timely and quality communication and reporting, and then for critical reflection processes and events.</a:t>
            </a:r>
          </a:p>
          <a:p>
            <a:pPr lvl="0"/>
            <a:r>
              <a:rPr lang="en-US" dirty="0"/>
              <a:t>It is important to understand the beneficiaries of a project, both direct and indirect, in order to measure short-term goals and long-term impact.</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22</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183696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23</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Monitoring Mechanisms for a Sweetpotato Project </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3</a:t>
            </a:r>
          </a:p>
          <a:p>
            <a:endParaRPr lang="en-US" dirty="0"/>
          </a:p>
        </p:txBody>
      </p:sp>
    </p:spTree>
    <p:extLst>
      <p:ext uri="{BB962C8B-B14F-4D97-AF65-F5344CB8AC3E}">
        <p14:creationId xmlns:p14="http://schemas.microsoft.com/office/powerpoint/2010/main" val="48687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Name the range of monitoring mechanisms that are effective for sweetpotato projects.</a:t>
            </a:r>
          </a:p>
          <a:p>
            <a:pPr lvl="0"/>
            <a:r>
              <a:rPr lang="en-US" dirty="0"/>
              <a:t>Compare and describe lower-level indicators and higher-level indicators and their uses.</a:t>
            </a:r>
          </a:p>
          <a:p>
            <a:pPr lvl="0"/>
            <a:r>
              <a:rPr lang="en-US" dirty="0"/>
              <a:t>Explain SMART indicators and why they are important.</a:t>
            </a:r>
          </a:p>
          <a:p>
            <a:pPr lvl="0"/>
            <a:r>
              <a:rPr lang="en-US" dirty="0"/>
              <a:t>List and locate pre-made tools and sets of indicators that are available for sweetpotato projects.</a:t>
            </a:r>
          </a:p>
          <a:p>
            <a:pPr lvl="0"/>
            <a:r>
              <a:rPr lang="en-US" dirty="0"/>
              <a:t>Explain the crop-cut technique.</a:t>
            </a:r>
          </a:p>
          <a:p>
            <a:pPr lvl="0"/>
            <a:r>
              <a:rPr lang="en-US" dirty="0"/>
              <a:t>Tell why Data Quality Assessment is necessary and how it is performed.</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24</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371015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997509-9272-4CA0-8974-E39A4B3E36FD}"/>
              </a:ext>
            </a:extLst>
          </p:cNvPr>
          <p:cNvSpPr>
            <a:spLocks noGrp="1"/>
          </p:cNvSpPr>
          <p:nvPr>
            <p:ph idx="1"/>
          </p:nvPr>
        </p:nvSpPr>
        <p:spPr/>
        <p:txBody>
          <a:bodyPr/>
          <a:lstStyle/>
          <a:p>
            <a:r>
              <a:rPr lang="en-US" dirty="0"/>
              <a:t>The monitoring mechanisms provide up-to-date information by tracking project process.</a:t>
            </a:r>
          </a:p>
          <a:p>
            <a:r>
              <a:rPr lang="en-US" dirty="0"/>
              <a:t>Monitoring depends on knowing about information barriers to accurate information:</a:t>
            </a:r>
          </a:p>
          <a:p>
            <a:pPr lvl="1"/>
            <a:r>
              <a:rPr lang="en-US" dirty="0"/>
              <a:t>For example, finding out how many farmers use piecemeal harvest techniques and making sure to record those harvests.</a:t>
            </a:r>
          </a:p>
        </p:txBody>
      </p:sp>
      <p:sp>
        <p:nvSpPr>
          <p:cNvPr id="3" name="Slide Number Placeholder 2">
            <a:extLst>
              <a:ext uri="{FF2B5EF4-FFF2-40B4-BE49-F238E27FC236}">
                <a16:creationId xmlns:a16="http://schemas.microsoft.com/office/drawing/2014/main" id="{2EBD1EF4-559F-4B5A-A019-B3CB88387BD5}"/>
              </a:ext>
            </a:extLst>
          </p:cNvPr>
          <p:cNvSpPr>
            <a:spLocks noGrp="1"/>
          </p:cNvSpPr>
          <p:nvPr>
            <p:ph type="sldNum" sz="quarter" idx="10"/>
          </p:nvPr>
        </p:nvSpPr>
        <p:spPr/>
        <p:txBody>
          <a:bodyPr/>
          <a:lstStyle/>
          <a:p>
            <a:fld id="{F8E5FEAE-2393-4031-B909-DB31E3BE2612}" type="slidenum">
              <a:rPr lang="en-US" smtClean="0"/>
              <a:pPr/>
              <a:t>25</a:t>
            </a:fld>
            <a:endParaRPr lang="en-US" dirty="0"/>
          </a:p>
        </p:txBody>
      </p:sp>
      <p:sp>
        <p:nvSpPr>
          <p:cNvPr id="4" name="Title 3">
            <a:extLst>
              <a:ext uri="{FF2B5EF4-FFF2-40B4-BE49-F238E27FC236}">
                <a16:creationId xmlns:a16="http://schemas.microsoft.com/office/drawing/2014/main" id="{1B9F00D4-D037-4A65-80F1-16DC65E38A6E}"/>
              </a:ext>
            </a:extLst>
          </p:cNvPr>
          <p:cNvSpPr>
            <a:spLocks noGrp="1"/>
          </p:cNvSpPr>
          <p:nvPr>
            <p:ph type="title"/>
          </p:nvPr>
        </p:nvSpPr>
        <p:spPr/>
        <p:txBody>
          <a:bodyPr/>
          <a:lstStyle/>
          <a:p>
            <a:r>
              <a:rPr lang="en-US" dirty="0"/>
              <a:t>Monitoring Mechanisms</a:t>
            </a:r>
          </a:p>
        </p:txBody>
      </p:sp>
    </p:spTree>
    <p:extLst>
      <p:ext uri="{BB962C8B-B14F-4D97-AF65-F5344CB8AC3E}">
        <p14:creationId xmlns:p14="http://schemas.microsoft.com/office/powerpoint/2010/main" val="3162583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90AF9F8-FED6-4D2D-A7C4-B6354DAA7177}"/>
              </a:ext>
            </a:extLst>
          </p:cNvPr>
          <p:cNvSpPr>
            <a:spLocks noGrp="1"/>
          </p:cNvSpPr>
          <p:nvPr>
            <p:ph type="body" sz="quarter" idx="1"/>
          </p:nvPr>
        </p:nvSpPr>
        <p:spPr>
          <a:xfrm>
            <a:off x="628650" y="1573306"/>
            <a:ext cx="7886700" cy="4603657"/>
          </a:xfrm>
        </p:spPr>
        <p:txBody>
          <a:bodyPr/>
          <a:lstStyle/>
          <a:p>
            <a:r>
              <a:rPr lang="en-US" dirty="0"/>
              <a:t>Agree with partners what, who, how and when for monitoring, reporting work-plans, and budgets</a:t>
            </a:r>
          </a:p>
          <a:p>
            <a:r>
              <a:rPr lang="en-US" dirty="0"/>
              <a:t>Develop tools to routinely gather information</a:t>
            </a:r>
          </a:p>
          <a:p>
            <a:r>
              <a:rPr lang="en-US" dirty="0"/>
              <a:t>Train staff, partners, beneficiaries how to use tools</a:t>
            </a:r>
          </a:p>
          <a:p>
            <a:r>
              <a:rPr lang="en-US" dirty="0"/>
              <a:t>Set up and operate efficient data collection, storage</a:t>
            </a:r>
          </a:p>
          <a:p>
            <a:r>
              <a:rPr lang="en-US" dirty="0"/>
              <a:t>Conduct quality assessments (DQA)</a:t>
            </a:r>
          </a:p>
          <a:p>
            <a:r>
              <a:rPr lang="en-US" dirty="0"/>
              <a:t>Implement progress reporting mechanism</a:t>
            </a:r>
          </a:p>
          <a:p>
            <a:endParaRPr lang="en-GB" dirty="0"/>
          </a:p>
        </p:txBody>
      </p:sp>
      <p:sp>
        <p:nvSpPr>
          <p:cNvPr id="3" name="Slide Number Placeholder 2">
            <a:extLst>
              <a:ext uri="{FF2B5EF4-FFF2-40B4-BE49-F238E27FC236}">
                <a16:creationId xmlns:a16="http://schemas.microsoft.com/office/drawing/2014/main" id="{8D3B79D1-4AF8-4B1A-9996-1383133448BA}"/>
              </a:ext>
            </a:extLst>
          </p:cNvPr>
          <p:cNvSpPr>
            <a:spLocks noGrp="1"/>
          </p:cNvSpPr>
          <p:nvPr>
            <p:ph type="sldNum" sz="quarter" idx="10"/>
          </p:nvPr>
        </p:nvSpPr>
        <p:spPr/>
        <p:txBody>
          <a:bodyPr/>
          <a:lstStyle/>
          <a:p>
            <a:fld id="{F8E5FEAE-2393-4031-B909-DB31E3BE2612}" type="slidenum">
              <a:rPr lang="en-US" smtClean="0"/>
              <a:pPr/>
              <a:t>26</a:t>
            </a:fld>
            <a:endParaRPr lang="en-US" dirty="0"/>
          </a:p>
        </p:txBody>
      </p:sp>
      <p:sp>
        <p:nvSpPr>
          <p:cNvPr id="12" name="Title 11">
            <a:extLst>
              <a:ext uri="{FF2B5EF4-FFF2-40B4-BE49-F238E27FC236}">
                <a16:creationId xmlns:a16="http://schemas.microsoft.com/office/drawing/2014/main" id="{A3348C44-96B3-4E90-975A-EDEFE355C1AF}"/>
              </a:ext>
            </a:extLst>
          </p:cNvPr>
          <p:cNvSpPr>
            <a:spLocks noGrp="1"/>
          </p:cNvSpPr>
          <p:nvPr>
            <p:ph type="title"/>
          </p:nvPr>
        </p:nvSpPr>
        <p:spPr/>
        <p:txBody>
          <a:bodyPr/>
          <a:lstStyle/>
          <a:p>
            <a:r>
              <a:rPr lang="en-US" dirty="0"/>
              <a:t>Designing effective monitoring mechanisms:</a:t>
            </a:r>
            <a:endParaRPr lang="en-GB" dirty="0"/>
          </a:p>
        </p:txBody>
      </p:sp>
    </p:spTree>
    <p:extLst>
      <p:ext uri="{BB962C8B-B14F-4D97-AF65-F5344CB8AC3E}">
        <p14:creationId xmlns:p14="http://schemas.microsoft.com/office/powerpoint/2010/main" val="2797163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F0EA47-733C-413F-8C31-32D4A0C94CF8}"/>
              </a:ext>
            </a:extLst>
          </p:cNvPr>
          <p:cNvSpPr>
            <a:spLocks noGrp="1"/>
          </p:cNvSpPr>
          <p:nvPr>
            <p:ph idx="1"/>
          </p:nvPr>
        </p:nvSpPr>
        <p:spPr/>
        <p:txBody>
          <a:bodyPr/>
          <a:lstStyle/>
          <a:p>
            <a:r>
              <a:rPr lang="en-US" dirty="0"/>
              <a:t>Interviews</a:t>
            </a:r>
          </a:p>
          <a:p>
            <a:pPr lvl="1"/>
            <a:r>
              <a:rPr lang="en-US" dirty="0">
                <a:highlight>
                  <a:srgbClr val="FFFFFF"/>
                </a:highlight>
              </a:rPr>
              <a:t>Note that in SSA women are less literate than men in some places.  Equal gender perspective may require getting oral interviews as well as offering written records and surveys</a:t>
            </a:r>
            <a:endParaRPr lang="en-US" dirty="0"/>
          </a:p>
          <a:p>
            <a:r>
              <a:rPr lang="en-US" dirty="0"/>
              <a:t>Multi-stakeholder workshops</a:t>
            </a:r>
          </a:p>
          <a:p>
            <a:r>
              <a:rPr lang="en-US" dirty="0"/>
              <a:t>Photographs</a:t>
            </a:r>
          </a:p>
          <a:p>
            <a:r>
              <a:rPr lang="en-US" dirty="0"/>
              <a:t>Focus groups</a:t>
            </a:r>
          </a:p>
          <a:p>
            <a:r>
              <a:rPr lang="en-US" dirty="0"/>
              <a:t>Case studies</a:t>
            </a:r>
          </a:p>
        </p:txBody>
      </p:sp>
      <p:sp>
        <p:nvSpPr>
          <p:cNvPr id="3" name="Slide Number Placeholder 2">
            <a:extLst>
              <a:ext uri="{FF2B5EF4-FFF2-40B4-BE49-F238E27FC236}">
                <a16:creationId xmlns:a16="http://schemas.microsoft.com/office/drawing/2014/main" id="{42AAA72F-2D3A-4438-BD9C-02BCD21D632B}"/>
              </a:ext>
            </a:extLst>
          </p:cNvPr>
          <p:cNvSpPr>
            <a:spLocks noGrp="1"/>
          </p:cNvSpPr>
          <p:nvPr>
            <p:ph type="sldNum" sz="quarter" idx="10"/>
          </p:nvPr>
        </p:nvSpPr>
        <p:spPr/>
        <p:txBody>
          <a:bodyPr/>
          <a:lstStyle/>
          <a:p>
            <a:fld id="{F8E5FEAE-2393-4031-B909-DB31E3BE2612}" type="slidenum">
              <a:rPr lang="en-US" smtClean="0"/>
              <a:t>27</a:t>
            </a:fld>
            <a:endParaRPr lang="en-US" dirty="0"/>
          </a:p>
        </p:txBody>
      </p:sp>
      <p:sp>
        <p:nvSpPr>
          <p:cNvPr id="4" name="Title 3">
            <a:extLst>
              <a:ext uri="{FF2B5EF4-FFF2-40B4-BE49-F238E27FC236}">
                <a16:creationId xmlns:a16="http://schemas.microsoft.com/office/drawing/2014/main" id="{DD89DFFB-8C4F-43BE-8F8C-E216068240E1}"/>
              </a:ext>
            </a:extLst>
          </p:cNvPr>
          <p:cNvSpPr>
            <a:spLocks noGrp="1"/>
          </p:cNvSpPr>
          <p:nvPr>
            <p:ph type="title"/>
          </p:nvPr>
        </p:nvSpPr>
        <p:spPr/>
        <p:txBody>
          <a:bodyPr/>
          <a:lstStyle/>
          <a:p>
            <a:r>
              <a:rPr lang="en-US" dirty="0"/>
              <a:t>Monitoring Tools</a:t>
            </a:r>
          </a:p>
        </p:txBody>
      </p:sp>
    </p:spTree>
    <p:extLst>
      <p:ext uri="{BB962C8B-B14F-4D97-AF65-F5344CB8AC3E}">
        <p14:creationId xmlns:p14="http://schemas.microsoft.com/office/powerpoint/2010/main" val="1200421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DE375F-1822-4B3F-9F90-63824A28EB45}"/>
              </a:ext>
            </a:extLst>
          </p:cNvPr>
          <p:cNvSpPr>
            <a:spLocks noGrp="1"/>
          </p:cNvSpPr>
          <p:nvPr>
            <p:ph idx="1"/>
          </p:nvPr>
        </p:nvSpPr>
        <p:spPr/>
        <p:txBody>
          <a:bodyPr/>
          <a:lstStyle/>
          <a:p>
            <a:pPr lvl="0"/>
            <a:r>
              <a:rPr lang="en-US" dirty="0">
                <a:highlight>
                  <a:srgbClr val="FFFFFF"/>
                </a:highlight>
              </a:rPr>
              <a:t>Inputs &gt; activities &gt; outputs &gt; outcomes &gt; impact</a:t>
            </a:r>
          </a:p>
          <a:p>
            <a:pPr lvl="1"/>
            <a:r>
              <a:rPr lang="en-US" sz="2400" b="1" dirty="0">
                <a:highlight>
                  <a:srgbClr val="FFFFFF"/>
                </a:highlight>
              </a:rPr>
              <a:t>Inputs </a:t>
            </a:r>
            <a:r>
              <a:rPr lang="en-US" sz="2400" dirty="0">
                <a:highlight>
                  <a:srgbClr val="FFFFFF"/>
                </a:highlight>
              </a:rPr>
              <a:t>– what we put in</a:t>
            </a:r>
          </a:p>
          <a:p>
            <a:pPr lvl="1"/>
            <a:r>
              <a:rPr lang="en-US" sz="2400" b="1" dirty="0">
                <a:highlight>
                  <a:srgbClr val="FFFFFF"/>
                </a:highlight>
              </a:rPr>
              <a:t>Activities </a:t>
            </a:r>
            <a:r>
              <a:rPr lang="en-US" sz="2400" dirty="0">
                <a:highlight>
                  <a:srgbClr val="FFFFFF"/>
                </a:highlight>
              </a:rPr>
              <a:t>– what we do</a:t>
            </a:r>
          </a:p>
          <a:p>
            <a:pPr lvl="1"/>
            <a:r>
              <a:rPr lang="en-US" sz="2400" b="1" dirty="0">
                <a:highlight>
                  <a:srgbClr val="FFFFFF"/>
                </a:highlight>
              </a:rPr>
              <a:t>Outputs </a:t>
            </a:r>
            <a:r>
              <a:rPr lang="en-US" sz="2400" dirty="0">
                <a:highlight>
                  <a:srgbClr val="FFFFFF"/>
                </a:highlight>
              </a:rPr>
              <a:t>– what we create</a:t>
            </a:r>
          </a:p>
          <a:p>
            <a:pPr lvl="1"/>
            <a:r>
              <a:rPr lang="en-US" sz="2400" b="1" dirty="0">
                <a:highlight>
                  <a:srgbClr val="FFFFFF"/>
                </a:highlight>
              </a:rPr>
              <a:t>Outcomes </a:t>
            </a:r>
            <a:r>
              <a:rPr lang="en-US" sz="2400" dirty="0">
                <a:highlight>
                  <a:srgbClr val="FFFFFF"/>
                </a:highlight>
              </a:rPr>
              <a:t>– what results are achieved</a:t>
            </a:r>
          </a:p>
          <a:p>
            <a:pPr lvl="1"/>
            <a:r>
              <a:rPr lang="en-US" sz="2400" b="1" dirty="0">
                <a:highlight>
                  <a:srgbClr val="FFFFFF"/>
                </a:highlight>
              </a:rPr>
              <a:t>Impact </a:t>
            </a:r>
            <a:r>
              <a:rPr lang="en-US" sz="2400" dirty="0">
                <a:highlight>
                  <a:srgbClr val="FFFFFF"/>
                </a:highlight>
              </a:rPr>
              <a:t>– what difference it makes</a:t>
            </a:r>
          </a:p>
          <a:p>
            <a:endParaRPr lang="en-US" dirty="0"/>
          </a:p>
        </p:txBody>
      </p:sp>
      <p:sp>
        <p:nvSpPr>
          <p:cNvPr id="3" name="Slide Number Placeholder 2">
            <a:extLst>
              <a:ext uri="{FF2B5EF4-FFF2-40B4-BE49-F238E27FC236}">
                <a16:creationId xmlns:a16="http://schemas.microsoft.com/office/drawing/2014/main" id="{55A95AB7-84B0-4DCE-9D8B-FEE025A74E0D}"/>
              </a:ext>
            </a:extLst>
          </p:cNvPr>
          <p:cNvSpPr>
            <a:spLocks noGrp="1"/>
          </p:cNvSpPr>
          <p:nvPr>
            <p:ph type="sldNum" sz="quarter" idx="10"/>
          </p:nvPr>
        </p:nvSpPr>
        <p:spPr/>
        <p:txBody>
          <a:bodyPr/>
          <a:lstStyle/>
          <a:p>
            <a:fld id="{F8E5FEAE-2393-4031-B909-DB31E3BE2612}" type="slidenum">
              <a:rPr lang="en-US" smtClean="0"/>
              <a:t>28</a:t>
            </a:fld>
            <a:endParaRPr lang="en-US" dirty="0"/>
          </a:p>
        </p:txBody>
      </p:sp>
      <p:sp>
        <p:nvSpPr>
          <p:cNvPr id="4" name="Title 3">
            <a:extLst>
              <a:ext uri="{FF2B5EF4-FFF2-40B4-BE49-F238E27FC236}">
                <a16:creationId xmlns:a16="http://schemas.microsoft.com/office/drawing/2014/main" id="{5DE299F4-E4B5-45C4-A7BF-82E000D1D352}"/>
              </a:ext>
            </a:extLst>
          </p:cNvPr>
          <p:cNvSpPr>
            <a:spLocks noGrp="1"/>
          </p:cNvSpPr>
          <p:nvPr>
            <p:ph type="title"/>
          </p:nvPr>
        </p:nvSpPr>
        <p:spPr/>
        <p:txBody>
          <a:bodyPr/>
          <a:lstStyle/>
          <a:p>
            <a:r>
              <a:rPr lang="en-US" dirty="0"/>
              <a:t>Project’s Logic</a:t>
            </a:r>
          </a:p>
        </p:txBody>
      </p:sp>
    </p:spTree>
    <p:extLst>
      <p:ext uri="{BB962C8B-B14F-4D97-AF65-F5344CB8AC3E}">
        <p14:creationId xmlns:p14="http://schemas.microsoft.com/office/powerpoint/2010/main" val="1574768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6751E0-0F75-4EAE-B977-4B608BB8F5D4}"/>
              </a:ext>
            </a:extLst>
          </p:cNvPr>
          <p:cNvSpPr>
            <a:spLocks noGrp="1"/>
          </p:cNvSpPr>
          <p:nvPr>
            <p:ph idx="1"/>
          </p:nvPr>
        </p:nvSpPr>
        <p:spPr/>
        <p:txBody>
          <a:bodyPr/>
          <a:lstStyle/>
          <a:p>
            <a:r>
              <a:rPr lang="en-US" dirty="0">
                <a:highlight>
                  <a:srgbClr val="FFFFFF"/>
                </a:highlight>
              </a:rPr>
              <a:t>Indicators are signs that something has been done or achieved.</a:t>
            </a:r>
          </a:p>
          <a:p>
            <a:r>
              <a:rPr lang="en-US" dirty="0">
                <a:highlight>
                  <a:srgbClr val="FFFFFF"/>
                </a:highlight>
              </a:rPr>
              <a:t>Indicators help us understand what has been done when, where and at what cost, who was affected in what ways.</a:t>
            </a:r>
          </a:p>
          <a:p>
            <a:r>
              <a:rPr lang="en-US" dirty="0">
                <a:highlight>
                  <a:srgbClr val="FFFFFF"/>
                </a:highlight>
              </a:rPr>
              <a:t>Lower level indicators measure or provide information at output level, e.g.:</a:t>
            </a:r>
          </a:p>
          <a:p>
            <a:pPr lvl="1"/>
            <a:r>
              <a:rPr lang="en-US" dirty="0">
                <a:highlight>
                  <a:srgbClr val="FFFFFF"/>
                </a:highlight>
              </a:rPr>
              <a:t>Number of male headed households and female headed households who have received vines</a:t>
            </a:r>
          </a:p>
          <a:p>
            <a:pPr lvl="1"/>
            <a:r>
              <a:rPr lang="en-US" dirty="0">
                <a:highlight>
                  <a:srgbClr val="FFFFFF"/>
                </a:highlight>
              </a:rPr>
              <a:t>Number of extension officers trained on nutrition</a:t>
            </a:r>
            <a:endParaRPr lang="en-US" sz="2000" dirty="0">
              <a:highlight>
                <a:srgbClr val="FFFFFF"/>
              </a:highlight>
            </a:endParaRPr>
          </a:p>
          <a:p>
            <a:r>
              <a:rPr lang="en-US" dirty="0">
                <a:highlight>
                  <a:srgbClr val="FFFFFF"/>
                </a:highlight>
              </a:rPr>
              <a:t>Higher level indicators are outcome or impact level indicators and mainly for evaluation.</a:t>
            </a:r>
          </a:p>
        </p:txBody>
      </p:sp>
      <p:sp>
        <p:nvSpPr>
          <p:cNvPr id="3" name="Slide Number Placeholder 2">
            <a:extLst>
              <a:ext uri="{FF2B5EF4-FFF2-40B4-BE49-F238E27FC236}">
                <a16:creationId xmlns:a16="http://schemas.microsoft.com/office/drawing/2014/main" id="{94A27523-CE2D-42BD-BC21-69741A678596}"/>
              </a:ext>
            </a:extLst>
          </p:cNvPr>
          <p:cNvSpPr>
            <a:spLocks noGrp="1"/>
          </p:cNvSpPr>
          <p:nvPr>
            <p:ph type="sldNum" sz="quarter" idx="10"/>
          </p:nvPr>
        </p:nvSpPr>
        <p:spPr/>
        <p:txBody>
          <a:bodyPr/>
          <a:lstStyle/>
          <a:p>
            <a:fld id="{F8E5FEAE-2393-4031-B909-DB31E3BE2612}" type="slidenum">
              <a:rPr lang="en-US" smtClean="0"/>
              <a:t>29</a:t>
            </a:fld>
            <a:endParaRPr lang="en-US" dirty="0"/>
          </a:p>
        </p:txBody>
      </p:sp>
      <p:sp>
        <p:nvSpPr>
          <p:cNvPr id="4" name="Title 3">
            <a:extLst>
              <a:ext uri="{FF2B5EF4-FFF2-40B4-BE49-F238E27FC236}">
                <a16:creationId xmlns:a16="http://schemas.microsoft.com/office/drawing/2014/main" id="{40B0344E-D4A0-4869-8B4B-27980B4BDE61}"/>
              </a:ext>
            </a:extLst>
          </p:cNvPr>
          <p:cNvSpPr>
            <a:spLocks noGrp="1"/>
          </p:cNvSpPr>
          <p:nvPr>
            <p:ph type="title"/>
          </p:nvPr>
        </p:nvSpPr>
        <p:spPr/>
        <p:txBody>
          <a:bodyPr/>
          <a:lstStyle/>
          <a:p>
            <a:r>
              <a:rPr lang="en-US" dirty="0"/>
              <a:t>Indicators</a:t>
            </a:r>
          </a:p>
        </p:txBody>
      </p:sp>
    </p:spTree>
    <p:extLst>
      <p:ext uri="{BB962C8B-B14F-4D97-AF65-F5344CB8AC3E}">
        <p14:creationId xmlns:p14="http://schemas.microsoft.com/office/powerpoint/2010/main" val="647861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37A302-8F6B-44A2-9EB9-0E1D02CB04A7}"/>
              </a:ext>
            </a:extLst>
          </p:cNvPr>
          <p:cNvSpPr>
            <a:spLocks noGrp="1"/>
          </p:cNvSpPr>
          <p:nvPr>
            <p:ph idx="1"/>
          </p:nvPr>
        </p:nvSpPr>
        <p:spPr/>
        <p:txBody>
          <a:bodyPr/>
          <a:lstStyle/>
          <a:p>
            <a:r>
              <a:rPr lang="en-US" dirty="0"/>
              <a:t>Unless otherwise noted, all images copyrighted to International Potato Centre.</a:t>
            </a:r>
          </a:p>
          <a:p>
            <a:r>
              <a:rPr lang="en-US" b="1" dirty="0"/>
              <a:t>Attribution-NonCommercial-ShareAlike 2.0 Generic (CC BY-NC-SA 2.0)</a:t>
            </a:r>
            <a:endParaRPr lang="en-US" dirty="0"/>
          </a:p>
          <a:p>
            <a:pPr marL="0" indent="0">
              <a:buNone/>
            </a:pPr>
            <a:br>
              <a:rPr lang="en-US" dirty="0"/>
            </a:br>
            <a:endParaRPr lang="en-GB" dirty="0"/>
          </a:p>
        </p:txBody>
      </p:sp>
      <p:sp>
        <p:nvSpPr>
          <p:cNvPr id="3" name="Slide Number Placeholder 2">
            <a:extLst>
              <a:ext uri="{FF2B5EF4-FFF2-40B4-BE49-F238E27FC236}">
                <a16:creationId xmlns:a16="http://schemas.microsoft.com/office/drawing/2014/main" id="{52A67DEB-F0BC-4290-97E9-7495C080734E}"/>
              </a:ext>
            </a:extLst>
          </p:cNvPr>
          <p:cNvSpPr>
            <a:spLocks noGrp="1"/>
          </p:cNvSpPr>
          <p:nvPr>
            <p:ph type="sldNum" sz="quarter" idx="10"/>
          </p:nvPr>
        </p:nvSpPr>
        <p:spPr/>
        <p:txBody>
          <a:bodyPr/>
          <a:lstStyle/>
          <a:p>
            <a:fld id="{F8E5FEAE-2393-4031-B909-DB31E3BE2612}" type="slidenum">
              <a:rPr lang="en-US" smtClean="0"/>
              <a:t>3</a:t>
            </a:fld>
            <a:endParaRPr lang="en-US" dirty="0"/>
          </a:p>
        </p:txBody>
      </p:sp>
      <p:sp>
        <p:nvSpPr>
          <p:cNvPr id="4" name="Title 3">
            <a:extLst>
              <a:ext uri="{FF2B5EF4-FFF2-40B4-BE49-F238E27FC236}">
                <a16:creationId xmlns:a16="http://schemas.microsoft.com/office/drawing/2014/main" id="{840E7FE7-8749-4C12-B5FE-17AA2A4E52B9}"/>
              </a:ext>
            </a:extLst>
          </p:cNvPr>
          <p:cNvSpPr>
            <a:spLocks noGrp="1"/>
          </p:cNvSpPr>
          <p:nvPr>
            <p:ph type="title"/>
          </p:nvPr>
        </p:nvSpPr>
        <p:spPr/>
        <p:txBody>
          <a:bodyPr/>
          <a:lstStyle/>
          <a:p>
            <a:r>
              <a:rPr lang="en-US" dirty="0"/>
              <a:t>Legal	</a:t>
            </a:r>
            <a:endParaRPr lang="en-GB" dirty="0"/>
          </a:p>
        </p:txBody>
      </p:sp>
    </p:spTree>
    <p:extLst>
      <p:ext uri="{BB962C8B-B14F-4D97-AF65-F5344CB8AC3E}">
        <p14:creationId xmlns:p14="http://schemas.microsoft.com/office/powerpoint/2010/main" val="2397398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D81798-65E2-47AE-B35C-C0166ACE36D0}"/>
              </a:ext>
            </a:extLst>
          </p:cNvPr>
          <p:cNvSpPr>
            <a:spLocks noGrp="1"/>
          </p:cNvSpPr>
          <p:nvPr>
            <p:ph idx="1"/>
          </p:nvPr>
        </p:nvSpPr>
        <p:spPr/>
        <p:txBody>
          <a:bodyPr/>
          <a:lstStyle/>
          <a:p>
            <a:pPr marL="514350" indent="-514350">
              <a:buFont typeface="+mj-lt"/>
              <a:buAutoNum type="arabicPeriod"/>
            </a:pPr>
            <a:r>
              <a:rPr lang="en-GB" dirty="0"/>
              <a:t>What are the steps of designing effective monitoring mechanisms?</a:t>
            </a:r>
          </a:p>
          <a:p>
            <a:pPr marL="514350" indent="-514350">
              <a:buFont typeface="+mj-lt"/>
              <a:buAutoNum type="arabicPeriod"/>
            </a:pPr>
            <a:r>
              <a:rPr lang="en-GB" dirty="0"/>
              <a:t>What are some of the monitoring tools?</a:t>
            </a:r>
          </a:p>
        </p:txBody>
      </p:sp>
      <p:sp>
        <p:nvSpPr>
          <p:cNvPr id="3" name="Slide Number Placeholder 2">
            <a:extLst>
              <a:ext uri="{FF2B5EF4-FFF2-40B4-BE49-F238E27FC236}">
                <a16:creationId xmlns:a16="http://schemas.microsoft.com/office/drawing/2014/main" id="{57B6F0EB-5DB4-43F2-A530-8855EEB13A3A}"/>
              </a:ext>
            </a:extLst>
          </p:cNvPr>
          <p:cNvSpPr>
            <a:spLocks noGrp="1"/>
          </p:cNvSpPr>
          <p:nvPr>
            <p:ph type="sldNum" sz="quarter" idx="11"/>
          </p:nvPr>
        </p:nvSpPr>
        <p:spPr/>
        <p:txBody>
          <a:bodyPr/>
          <a:lstStyle/>
          <a:p>
            <a:fld id="{F8E5FEAE-2393-4031-B909-DB31E3BE2612}" type="slidenum">
              <a:rPr lang="en-US" smtClean="0"/>
              <a:pPr/>
              <a:t>30</a:t>
            </a:fld>
            <a:endParaRPr lang="en-US" dirty="0"/>
          </a:p>
        </p:txBody>
      </p:sp>
    </p:spTree>
    <p:extLst>
      <p:ext uri="{BB962C8B-B14F-4D97-AF65-F5344CB8AC3E}">
        <p14:creationId xmlns:p14="http://schemas.microsoft.com/office/powerpoint/2010/main" val="18660749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sz="2200" dirty="0"/>
              <a:t>A project’s logic: </a:t>
            </a:r>
            <a:r>
              <a:rPr lang="en-US" sz="2200" b="1" dirty="0"/>
              <a:t>inputs</a:t>
            </a:r>
            <a:r>
              <a:rPr lang="en-US" sz="2200" dirty="0"/>
              <a:t> (what we put in) &gt; </a:t>
            </a:r>
            <a:r>
              <a:rPr lang="en-US" sz="2200" b="1" dirty="0"/>
              <a:t>activities</a:t>
            </a:r>
            <a:r>
              <a:rPr lang="en-US" sz="2200" dirty="0"/>
              <a:t> (what we do) &gt; </a:t>
            </a:r>
            <a:r>
              <a:rPr lang="en-US" sz="2200" b="1" dirty="0"/>
              <a:t>outputs</a:t>
            </a:r>
            <a:r>
              <a:rPr lang="en-US" sz="2200" dirty="0"/>
              <a:t> (what we create) &gt; </a:t>
            </a:r>
            <a:r>
              <a:rPr lang="en-US" sz="2200" b="1" dirty="0"/>
              <a:t>outcomes</a:t>
            </a:r>
            <a:r>
              <a:rPr lang="en-US" sz="2200" dirty="0"/>
              <a:t> (what results are achieved) &gt; </a:t>
            </a:r>
            <a:r>
              <a:rPr lang="en-US" sz="2200" b="1" dirty="0"/>
              <a:t>impact</a:t>
            </a:r>
            <a:r>
              <a:rPr lang="en-US" sz="2200" dirty="0"/>
              <a:t> (what difference it makes).</a:t>
            </a:r>
          </a:p>
          <a:p>
            <a:pPr lvl="0"/>
            <a:r>
              <a:rPr lang="en-US" sz="2200" dirty="0"/>
              <a:t>Indicators are signs that something has been done or achieved, they help us understand what has been done when, where and at what cost, and who was affected in what ways.</a:t>
            </a:r>
          </a:p>
          <a:p>
            <a:r>
              <a:rPr lang="en-US" sz="2200" dirty="0"/>
              <a:t>Lower level indicators require regular tracking and are part of the monitoring system.</a:t>
            </a:r>
          </a:p>
          <a:p>
            <a:pPr lvl="0"/>
            <a:r>
              <a:rPr lang="en-US" sz="2200" dirty="0"/>
              <a:t>Higher level indicators are outcome or impact level indicators and mainly for evaluation.</a:t>
            </a:r>
          </a:p>
          <a:p>
            <a:pPr lvl="0"/>
            <a:r>
              <a:rPr lang="en-US" sz="2200" dirty="0"/>
              <a:t>The data on the indicators needs to be sex-disaggregated; it can also be useful to be able to disaggregate your data by age, wealth group, educational level, etc.</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31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9376887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r>
              <a:rPr lang="en-US" dirty="0">
                <a:highlight>
                  <a:srgbClr val="FFFFFF"/>
                </a:highlight>
              </a:rPr>
              <a:t>Data on indicators needs to be sex-disaggregated.  Can also be useful to disaggregate your data by age, wealth group, educational level, etc.</a:t>
            </a:r>
          </a:p>
          <a:p>
            <a:pPr lvl="0"/>
            <a:r>
              <a:rPr lang="en-US" dirty="0"/>
              <a:t>Monitoring depends on knowing about information barriers to accurate information, for example, finding out how many farmers use piecemeal harvest techniques and making sure to record those harvests. </a:t>
            </a:r>
          </a:p>
          <a:p>
            <a:r>
              <a:rPr lang="en-US" dirty="0"/>
              <a:t>As women are less literate than men in some places, an equal gender perspective may require getting oral interviews as well as offering written records and surveys.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32</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4625172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33</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Evaluation Mechanisms of a Sweetpotato Project</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2147721" y="2295830"/>
            <a:ext cx="6858000" cy="512184"/>
          </a:xfrm>
        </p:spPr>
        <p:txBody>
          <a:bodyPr/>
          <a:lstStyle/>
          <a:p>
            <a:r>
              <a:rPr lang="en-US" dirty="0"/>
              <a:t>Unit 4</a:t>
            </a:r>
          </a:p>
          <a:p>
            <a:endParaRPr lang="en-US" dirty="0"/>
          </a:p>
        </p:txBody>
      </p:sp>
    </p:spTree>
    <p:extLst>
      <p:ext uri="{BB962C8B-B14F-4D97-AF65-F5344CB8AC3E}">
        <p14:creationId xmlns:p14="http://schemas.microsoft.com/office/powerpoint/2010/main" val="2842608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importance of vision and process vision in creating evaluation mechanisms for a sweetpotato project.</a:t>
            </a:r>
          </a:p>
          <a:p>
            <a:pPr lvl="0"/>
            <a:r>
              <a:rPr lang="en-US" dirty="0"/>
              <a:t>Tell why and how your list of indicators should be narrowed down.</a:t>
            </a:r>
          </a:p>
          <a:p>
            <a:pPr lvl="0"/>
            <a:r>
              <a:rPr lang="en-US" dirty="0"/>
              <a:t>Explain outcome counterfactuals.</a:t>
            </a:r>
          </a:p>
          <a:p>
            <a:pPr lvl="0"/>
            <a:r>
              <a:rPr lang="en-US" dirty="0"/>
              <a:t>Describe the process of sampling.</a:t>
            </a:r>
          </a:p>
          <a:p>
            <a:pPr lvl="0"/>
            <a:r>
              <a:rPr lang="en-US" dirty="0"/>
              <a:t>Explain the usefulness of Focus Group Discussions (FGDs) and describe the circumstances where sex-segregated FGDs are and are not practical. </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pPr/>
              <a:t>34</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150987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4E920B-EDD9-4E34-9537-B696B849A7FC}"/>
              </a:ext>
            </a:extLst>
          </p:cNvPr>
          <p:cNvSpPr>
            <a:spLocks noGrp="1"/>
          </p:cNvSpPr>
          <p:nvPr>
            <p:ph idx="1"/>
          </p:nvPr>
        </p:nvSpPr>
        <p:spPr/>
        <p:txBody>
          <a:bodyPr/>
          <a:lstStyle/>
          <a:p>
            <a:r>
              <a:rPr lang="en-US" dirty="0">
                <a:highlight>
                  <a:srgbClr val="FFFFFF"/>
                </a:highlight>
              </a:rPr>
              <a:t>A clear vision should be developed in the early stages of planning a sweetpotato project </a:t>
            </a:r>
          </a:p>
          <a:p>
            <a:r>
              <a:rPr lang="en-US" dirty="0">
                <a:highlight>
                  <a:srgbClr val="FFFFFF"/>
                </a:highlight>
              </a:rPr>
              <a:t>Vision helps identify and develop higher level indicators, e.g.</a:t>
            </a:r>
          </a:p>
          <a:p>
            <a:pPr lvl="1"/>
            <a:r>
              <a:rPr lang="en-US" dirty="0">
                <a:highlight>
                  <a:srgbClr val="FFFFFF"/>
                </a:highlight>
              </a:rPr>
              <a:t>Volumes and value of OFSP produced and/or sold</a:t>
            </a:r>
          </a:p>
          <a:p>
            <a:pPr lvl="1"/>
            <a:r>
              <a:rPr lang="en-US" dirty="0">
                <a:highlight>
                  <a:srgbClr val="FFFFFF"/>
                </a:highlight>
              </a:rPr>
              <a:t>Improvement diet quality</a:t>
            </a:r>
          </a:p>
          <a:p>
            <a:pPr lvl="1"/>
            <a:r>
              <a:rPr lang="en-US" dirty="0">
                <a:highlight>
                  <a:srgbClr val="FFFFFF"/>
                </a:highlight>
              </a:rPr>
              <a:t>Increased levels intake vitamin A</a:t>
            </a:r>
          </a:p>
          <a:p>
            <a:r>
              <a:rPr lang="en-US" dirty="0">
                <a:highlight>
                  <a:srgbClr val="FFFFFF"/>
                </a:highlight>
              </a:rPr>
              <a:t>Vision helps build an idea of what lower level indicators are needed</a:t>
            </a:r>
          </a:p>
          <a:p>
            <a:r>
              <a:rPr lang="en-US" dirty="0">
                <a:highlight>
                  <a:srgbClr val="FFFFFF"/>
                </a:highlight>
              </a:rPr>
              <a:t>Vision includes recognising problem areas you want to change and how you want them to look after the project</a:t>
            </a:r>
          </a:p>
          <a:p>
            <a:pPr lvl="1"/>
            <a:endParaRPr lang="en-US" dirty="0">
              <a:highlight>
                <a:srgbClr val="FFFFFF"/>
              </a:highlight>
            </a:endParaRPr>
          </a:p>
          <a:p>
            <a:endParaRPr lang="en-US" dirty="0"/>
          </a:p>
        </p:txBody>
      </p:sp>
      <p:sp>
        <p:nvSpPr>
          <p:cNvPr id="3" name="Slide Number Placeholder 2">
            <a:extLst>
              <a:ext uri="{FF2B5EF4-FFF2-40B4-BE49-F238E27FC236}">
                <a16:creationId xmlns:a16="http://schemas.microsoft.com/office/drawing/2014/main" id="{E1561A89-6276-412D-890E-C5845C61B080}"/>
              </a:ext>
            </a:extLst>
          </p:cNvPr>
          <p:cNvSpPr>
            <a:spLocks noGrp="1"/>
          </p:cNvSpPr>
          <p:nvPr>
            <p:ph type="sldNum" sz="quarter" idx="10"/>
          </p:nvPr>
        </p:nvSpPr>
        <p:spPr/>
        <p:txBody>
          <a:bodyPr/>
          <a:lstStyle/>
          <a:p>
            <a:fld id="{F8E5FEAE-2393-4031-B909-DB31E3BE2612}" type="slidenum">
              <a:rPr lang="en-US" smtClean="0"/>
              <a:t>35</a:t>
            </a:fld>
            <a:endParaRPr lang="en-US" dirty="0"/>
          </a:p>
        </p:txBody>
      </p:sp>
      <p:sp>
        <p:nvSpPr>
          <p:cNvPr id="4" name="Title 3">
            <a:extLst>
              <a:ext uri="{FF2B5EF4-FFF2-40B4-BE49-F238E27FC236}">
                <a16:creationId xmlns:a16="http://schemas.microsoft.com/office/drawing/2014/main" id="{ACF6C479-6FF0-4040-AE76-0E5E16F94D0F}"/>
              </a:ext>
            </a:extLst>
          </p:cNvPr>
          <p:cNvSpPr>
            <a:spLocks noGrp="1"/>
          </p:cNvSpPr>
          <p:nvPr>
            <p:ph type="title"/>
          </p:nvPr>
        </p:nvSpPr>
        <p:spPr>
          <a:xfrm>
            <a:off x="628650" y="365127"/>
            <a:ext cx="7886700" cy="590838"/>
          </a:xfrm>
        </p:spPr>
        <p:txBody>
          <a:bodyPr/>
          <a:lstStyle/>
          <a:p>
            <a:r>
              <a:rPr lang="en-US" dirty="0"/>
              <a:t>Vision as Evaluation Mechanism </a:t>
            </a:r>
          </a:p>
        </p:txBody>
      </p:sp>
    </p:spTree>
    <p:extLst>
      <p:ext uri="{BB962C8B-B14F-4D97-AF65-F5344CB8AC3E}">
        <p14:creationId xmlns:p14="http://schemas.microsoft.com/office/powerpoint/2010/main" val="330033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77F1CE-2D31-4C16-842B-31435BB3F179}"/>
              </a:ext>
            </a:extLst>
          </p:cNvPr>
          <p:cNvSpPr>
            <a:spLocks noGrp="1"/>
          </p:cNvSpPr>
          <p:nvPr>
            <p:ph idx="1"/>
          </p:nvPr>
        </p:nvSpPr>
        <p:spPr/>
        <p:txBody>
          <a:bodyPr/>
          <a:lstStyle/>
          <a:p>
            <a:r>
              <a:rPr lang="en-US" dirty="0"/>
              <a:t>Process Vision is about how you want things achieved (the method).</a:t>
            </a:r>
          </a:p>
          <a:p>
            <a:r>
              <a:rPr lang="en-US" dirty="0"/>
              <a:t>To create a process vision, list outcomes and impact indicators covering all important causal chains in project’s logic.</a:t>
            </a:r>
          </a:p>
          <a:p>
            <a:r>
              <a:rPr lang="en-US" dirty="0"/>
              <a:t>If the list is long, prioritize, with f</a:t>
            </a:r>
            <a:r>
              <a:rPr lang="en-US" dirty="0">
                <a:highlight>
                  <a:srgbClr val="FFFFFF"/>
                </a:highlight>
              </a:rPr>
              <a:t>inal key indicators not exceeding 12-20.</a:t>
            </a:r>
          </a:p>
          <a:p>
            <a:r>
              <a:rPr lang="en-US" dirty="0">
                <a:highlight>
                  <a:srgbClr val="FFFFFF"/>
                </a:highlight>
              </a:rPr>
              <a:t>Take into account the cost of recording and collecting the indictors.</a:t>
            </a:r>
          </a:p>
        </p:txBody>
      </p:sp>
      <p:sp>
        <p:nvSpPr>
          <p:cNvPr id="3" name="Slide Number Placeholder 2">
            <a:extLst>
              <a:ext uri="{FF2B5EF4-FFF2-40B4-BE49-F238E27FC236}">
                <a16:creationId xmlns:a16="http://schemas.microsoft.com/office/drawing/2014/main" id="{E3492D05-683C-4351-9F7B-B08E72D1E0E3}"/>
              </a:ext>
            </a:extLst>
          </p:cNvPr>
          <p:cNvSpPr>
            <a:spLocks noGrp="1"/>
          </p:cNvSpPr>
          <p:nvPr>
            <p:ph type="sldNum" sz="quarter" idx="10"/>
          </p:nvPr>
        </p:nvSpPr>
        <p:spPr/>
        <p:txBody>
          <a:bodyPr/>
          <a:lstStyle/>
          <a:p>
            <a:fld id="{F8E5FEAE-2393-4031-B909-DB31E3BE2612}" type="slidenum">
              <a:rPr lang="en-US" smtClean="0"/>
              <a:t>36</a:t>
            </a:fld>
            <a:endParaRPr lang="en-US" dirty="0"/>
          </a:p>
        </p:txBody>
      </p:sp>
      <p:sp>
        <p:nvSpPr>
          <p:cNvPr id="4" name="Title 3">
            <a:extLst>
              <a:ext uri="{FF2B5EF4-FFF2-40B4-BE49-F238E27FC236}">
                <a16:creationId xmlns:a16="http://schemas.microsoft.com/office/drawing/2014/main" id="{9D3361B1-D85C-48A7-B917-4F4F3C1E2AB5}"/>
              </a:ext>
            </a:extLst>
          </p:cNvPr>
          <p:cNvSpPr>
            <a:spLocks noGrp="1"/>
          </p:cNvSpPr>
          <p:nvPr>
            <p:ph type="title"/>
          </p:nvPr>
        </p:nvSpPr>
        <p:spPr/>
        <p:txBody>
          <a:bodyPr/>
          <a:lstStyle/>
          <a:p>
            <a:r>
              <a:rPr lang="en-US" dirty="0"/>
              <a:t>Developing a Process Vision</a:t>
            </a:r>
          </a:p>
        </p:txBody>
      </p:sp>
    </p:spTree>
    <p:extLst>
      <p:ext uri="{BB962C8B-B14F-4D97-AF65-F5344CB8AC3E}">
        <p14:creationId xmlns:p14="http://schemas.microsoft.com/office/powerpoint/2010/main" val="2070774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6736AE-E17A-4529-B57A-F7E6B775F24F}"/>
              </a:ext>
            </a:extLst>
          </p:cNvPr>
          <p:cNvSpPr>
            <a:spLocks noGrp="1"/>
          </p:cNvSpPr>
          <p:nvPr>
            <p:ph idx="1"/>
          </p:nvPr>
        </p:nvSpPr>
        <p:spPr>
          <a:xfrm>
            <a:off x="628650" y="1398494"/>
            <a:ext cx="7886700" cy="4778469"/>
          </a:xfrm>
        </p:spPr>
        <p:txBody>
          <a:bodyPr/>
          <a:lstStyle/>
          <a:p>
            <a:pPr lvl="0"/>
            <a:r>
              <a:rPr lang="en-US" dirty="0">
                <a:highlight>
                  <a:srgbClr val="FFFFFF"/>
                </a:highlight>
              </a:rPr>
              <a:t>Evaluations aim to demonstrate change compared to a control group.</a:t>
            </a:r>
          </a:p>
          <a:p>
            <a:pPr lvl="0"/>
            <a:r>
              <a:rPr lang="en-US" dirty="0">
                <a:highlight>
                  <a:srgbClr val="FFFFFF"/>
                </a:highlight>
              </a:rPr>
              <a:t>Use baseline surveys to show where you are beginning from in terms of reaching project goals.</a:t>
            </a:r>
          </a:p>
          <a:p>
            <a:pPr lvl="0"/>
            <a:r>
              <a:rPr lang="en-US" dirty="0">
                <a:highlight>
                  <a:srgbClr val="FFFFFF"/>
                </a:highlight>
              </a:rPr>
              <a:t>Conduct midterm evaluations to give a halfway guidepost.</a:t>
            </a:r>
          </a:p>
          <a:p>
            <a:pPr lvl="0"/>
            <a:r>
              <a:rPr lang="en-US" dirty="0">
                <a:highlight>
                  <a:srgbClr val="FFFFFF"/>
                </a:highlight>
              </a:rPr>
              <a:t>If appropriate, use counterfactual outcomes – what would have happened if the program had not existed.</a:t>
            </a:r>
          </a:p>
          <a:p>
            <a:pPr lvl="0"/>
            <a:r>
              <a:rPr lang="en-US" dirty="0">
                <a:highlight>
                  <a:srgbClr val="FFFFFF"/>
                </a:highlight>
              </a:rPr>
              <a:t>Use evaluation methods that could be used are:</a:t>
            </a:r>
          </a:p>
          <a:p>
            <a:pPr lvl="1"/>
            <a:r>
              <a:rPr lang="en-US" dirty="0">
                <a:highlight>
                  <a:srgbClr val="FFFFFF"/>
                </a:highlight>
              </a:rPr>
              <a:t>Appreciative inquiry</a:t>
            </a:r>
          </a:p>
          <a:p>
            <a:pPr lvl="1"/>
            <a:r>
              <a:rPr lang="en-US" dirty="0">
                <a:highlight>
                  <a:srgbClr val="FFFFFF"/>
                </a:highlight>
              </a:rPr>
              <a:t>Outcome mapping</a:t>
            </a:r>
          </a:p>
          <a:p>
            <a:pPr lvl="1"/>
            <a:r>
              <a:rPr lang="en-US" dirty="0">
                <a:highlight>
                  <a:srgbClr val="FFFFFF"/>
                </a:highlight>
              </a:rPr>
              <a:t>Most Significant Change (MSC) technique</a:t>
            </a:r>
          </a:p>
          <a:p>
            <a:r>
              <a:rPr lang="en-US" dirty="0">
                <a:highlight>
                  <a:srgbClr val="FFFFFF"/>
                </a:highlight>
              </a:rPr>
              <a:t>If appropriate, use sampling to collect data</a:t>
            </a:r>
          </a:p>
          <a:p>
            <a:endParaRPr lang="en-US" dirty="0"/>
          </a:p>
        </p:txBody>
      </p:sp>
      <p:sp>
        <p:nvSpPr>
          <p:cNvPr id="3" name="Slide Number Placeholder 2">
            <a:extLst>
              <a:ext uri="{FF2B5EF4-FFF2-40B4-BE49-F238E27FC236}">
                <a16:creationId xmlns:a16="http://schemas.microsoft.com/office/drawing/2014/main" id="{7DE68CA8-5ADD-43E6-BD31-7A268A54C71A}"/>
              </a:ext>
            </a:extLst>
          </p:cNvPr>
          <p:cNvSpPr>
            <a:spLocks noGrp="1"/>
          </p:cNvSpPr>
          <p:nvPr>
            <p:ph type="sldNum" sz="quarter" idx="10"/>
          </p:nvPr>
        </p:nvSpPr>
        <p:spPr/>
        <p:txBody>
          <a:bodyPr/>
          <a:lstStyle/>
          <a:p>
            <a:fld id="{F8E5FEAE-2393-4031-B909-DB31E3BE2612}" type="slidenum">
              <a:rPr lang="en-US" smtClean="0"/>
              <a:t>37</a:t>
            </a:fld>
            <a:endParaRPr lang="en-US" dirty="0"/>
          </a:p>
        </p:txBody>
      </p:sp>
      <p:sp>
        <p:nvSpPr>
          <p:cNvPr id="4" name="Title 3">
            <a:extLst>
              <a:ext uri="{FF2B5EF4-FFF2-40B4-BE49-F238E27FC236}">
                <a16:creationId xmlns:a16="http://schemas.microsoft.com/office/drawing/2014/main" id="{7102D82C-BDF9-494A-942E-F870FC99272E}"/>
              </a:ext>
            </a:extLst>
          </p:cNvPr>
          <p:cNvSpPr>
            <a:spLocks noGrp="1"/>
          </p:cNvSpPr>
          <p:nvPr>
            <p:ph type="title"/>
          </p:nvPr>
        </p:nvSpPr>
        <p:spPr/>
        <p:txBody>
          <a:bodyPr/>
          <a:lstStyle/>
          <a:p>
            <a:r>
              <a:rPr lang="en-US" dirty="0"/>
              <a:t>Operationalising the Evaluation Mechanisms</a:t>
            </a:r>
          </a:p>
        </p:txBody>
      </p:sp>
    </p:spTree>
    <p:extLst>
      <p:ext uri="{BB962C8B-B14F-4D97-AF65-F5344CB8AC3E}">
        <p14:creationId xmlns:p14="http://schemas.microsoft.com/office/powerpoint/2010/main" val="34375507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F694AA-40D5-4D0C-AF53-FA97BCADD83A}"/>
              </a:ext>
            </a:extLst>
          </p:cNvPr>
          <p:cNvSpPr>
            <a:spLocks noGrp="1"/>
          </p:cNvSpPr>
          <p:nvPr>
            <p:ph idx="1"/>
          </p:nvPr>
        </p:nvSpPr>
        <p:spPr/>
        <p:txBody>
          <a:bodyPr/>
          <a:lstStyle/>
          <a:p>
            <a:pPr lvl="0"/>
            <a:r>
              <a:rPr lang="en-US" dirty="0">
                <a:highlight>
                  <a:srgbClr val="FFFFFF"/>
                </a:highlight>
              </a:rPr>
              <a:t>Process of selecting units from the population to give a general idea of overall outcome by generalising that data to the population.</a:t>
            </a:r>
          </a:p>
          <a:p>
            <a:r>
              <a:rPr lang="en-US" dirty="0"/>
              <a:t>Sampling is crucial for setting up a good evaluation.</a:t>
            </a:r>
          </a:p>
          <a:p>
            <a:r>
              <a:rPr lang="en-US" dirty="0"/>
              <a:t>Sampling will help decide how confidently you can generalize your findings to entire population.</a:t>
            </a:r>
          </a:p>
          <a:p>
            <a:endParaRPr lang="en-US" dirty="0"/>
          </a:p>
        </p:txBody>
      </p:sp>
      <p:sp>
        <p:nvSpPr>
          <p:cNvPr id="3" name="Slide Number Placeholder 2">
            <a:extLst>
              <a:ext uri="{FF2B5EF4-FFF2-40B4-BE49-F238E27FC236}">
                <a16:creationId xmlns:a16="http://schemas.microsoft.com/office/drawing/2014/main" id="{6B86A0DF-AEE2-4546-8D5E-9E145BEAF055}"/>
              </a:ext>
            </a:extLst>
          </p:cNvPr>
          <p:cNvSpPr>
            <a:spLocks noGrp="1"/>
          </p:cNvSpPr>
          <p:nvPr>
            <p:ph type="sldNum" sz="quarter" idx="10"/>
          </p:nvPr>
        </p:nvSpPr>
        <p:spPr/>
        <p:txBody>
          <a:bodyPr/>
          <a:lstStyle/>
          <a:p>
            <a:fld id="{F8E5FEAE-2393-4031-B909-DB31E3BE2612}" type="slidenum">
              <a:rPr lang="en-US" smtClean="0"/>
              <a:t>38</a:t>
            </a:fld>
            <a:endParaRPr lang="en-US" dirty="0"/>
          </a:p>
        </p:txBody>
      </p:sp>
      <p:sp>
        <p:nvSpPr>
          <p:cNvPr id="4" name="Title 3">
            <a:extLst>
              <a:ext uri="{FF2B5EF4-FFF2-40B4-BE49-F238E27FC236}">
                <a16:creationId xmlns:a16="http://schemas.microsoft.com/office/drawing/2014/main" id="{9190C4B0-8B24-4A18-9F23-BB417BE346F2}"/>
              </a:ext>
            </a:extLst>
          </p:cNvPr>
          <p:cNvSpPr>
            <a:spLocks noGrp="1"/>
          </p:cNvSpPr>
          <p:nvPr>
            <p:ph type="title"/>
          </p:nvPr>
        </p:nvSpPr>
        <p:spPr/>
        <p:txBody>
          <a:bodyPr/>
          <a:lstStyle/>
          <a:p>
            <a:r>
              <a:rPr lang="en-US" dirty="0"/>
              <a:t>Sampling</a:t>
            </a:r>
          </a:p>
        </p:txBody>
      </p:sp>
    </p:spTree>
    <p:extLst>
      <p:ext uri="{BB962C8B-B14F-4D97-AF65-F5344CB8AC3E}">
        <p14:creationId xmlns:p14="http://schemas.microsoft.com/office/powerpoint/2010/main" val="521321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BFF18-5993-47EC-A3E1-712B31D63572}"/>
              </a:ext>
            </a:extLst>
          </p:cNvPr>
          <p:cNvSpPr>
            <a:spLocks noGrp="1"/>
          </p:cNvSpPr>
          <p:nvPr>
            <p:ph idx="1"/>
          </p:nvPr>
        </p:nvSpPr>
        <p:spPr/>
        <p:txBody>
          <a:bodyPr/>
          <a:lstStyle/>
          <a:p>
            <a:r>
              <a:rPr lang="en-US" dirty="0"/>
              <a:t>Focus Groups typically involve groups of 5-12 individuals knowledgeable about subject you want discussed.</a:t>
            </a:r>
          </a:p>
          <a:p>
            <a:r>
              <a:rPr lang="en-US" dirty="0"/>
              <a:t>It may be necessary to have sex disaggregated FGDs to capture views of both men and women.</a:t>
            </a:r>
          </a:p>
          <a:p>
            <a:pPr lvl="1"/>
            <a:r>
              <a:rPr lang="en-US" dirty="0"/>
              <a:t>For example, some communities may have restrictions against women speaking in public or may not  contradict men in public. </a:t>
            </a:r>
          </a:p>
          <a:p>
            <a:r>
              <a:rPr lang="en-US" dirty="0"/>
              <a:t>In some cases it may be necessary to disaggregate community by different wealth groups, age or ethnicity.</a:t>
            </a:r>
          </a:p>
          <a:p>
            <a:r>
              <a:rPr lang="en-US" dirty="0">
                <a:highlight>
                  <a:srgbClr val="FFFFFF"/>
                </a:highlight>
              </a:rPr>
              <a:t>Focus Groups should be as representative of the population of the community as possible.</a:t>
            </a:r>
          </a:p>
          <a:p>
            <a:endParaRPr lang="en-US" dirty="0"/>
          </a:p>
        </p:txBody>
      </p:sp>
      <p:sp>
        <p:nvSpPr>
          <p:cNvPr id="3" name="Slide Number Placeholder 2">
            <a:extLst>
              <a:ext uri="{FF2B5EF4-FFF2-40B4-BE49-F238E27FC236}">
                <a16:creationId xmlns:a16="http://schemas.microsoft.com/office/drawing/2014/main" id="{E67E64C3-E3ED-4282-BBAB-8FDC6C234FAF}"/>
              </a:ext>
            </a:extLst>
          </p:cNvPr>
          <p:cNvSpPr>
            <a:spLocks noGrp="1"/>
          </p:cNvSpPr>
          <p:nvPr>
            <p:ph type="sldNum" sz="quarter" idx="10"/>
          </p:nvPr>
        </p:nvSpPr>
        <p:spPr/>
        <p:txBody>
          <a:bodyPr/>
          <a:lstStyle/>
          <a:p>
            <a:fld id="{F8E5FEAE-2393-4031-B909-DB31E3BE2612}" type="slidenum">
              <a:rPr lang="en-US" smtClean="0"/>
              <a:t>39</a:t>
            </a:fld>
            <a:endParaRPr lang="en-US" dirty="0"/>
          </a:p>
        </p:txBody>
      </p:sp>
      <p:sp>
        <p:nvSpPr>
          <p:cNvPr id="4" name="Title 3">
            <a:extLst>
              <a:ext uri="{FF2B5EF4-FFF2-40B4-BE49-F238E27FC236}">
                <a16:creationId xmlns:a16="http://schemas.microsoft.com/office/drawing/2014/main" id="{92C0DB02-B3B7-4570-8C3C-F1E982A3EE2C}"/>
              </a:ext>
            </a:extLst>
          </p:cNvPr>
          <p:cNvSpPr>
            <a:spLocks noGrp="1"/>
          </p:cNvSpPr>
          <p:nvPr>
            <p:ph type="title"/>
          </p:nvPr>
        </p:nvSpPr>
        <p:spPr/>
        <p:txBody>
          <a:bodyPr/>
          <a:lstStyle/>
          <a:p>
            <a:r>
              <a:rPr lang="en-US" dirty="0"/>
              <a:t>Focus Group Discussions (FGDs)</a:t>
            </a:r>
          </a:p>
        </p:txBody>
      </p:sp>
    </p:spTree>
    <p:extLst>
      <p:ext uri="{BB962C8B-B14F-4D97-AF65-F5344CB8AC3E}">
        <p14:creationId xmlns:p14="http://schemas.microsoft.com/office/powerpoint/2010/main" val="475659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4AEF65-7AFB-4B8E-91D1-F14B73B8E3C2}"/>
              </a:ext>
            </a:extLst>
          </p:cNvPr>
          <p:cNvSpPr>
            <a:spLocks noGrp="1"/>
          </p:cNvSpPr>
          <p:nvPr>
            <p:ph type="title"/>
          </p:nvPr>
        </p:nvSpPr>
        <p:spPr>
          <a:xfrm>
            <a:off x="284511" y="4251107"/>
            <a:ext cx="8574977" cy="1198333"/>
          </a:xfrm>
        </p:spPr>
        <p:txBody>
          <a:bodyPr/>
          <a:lstStyle/>
          <a:p>
            <a:r>
              <a:rPr lang="en-US" sz="3600" dirty="0"/>
              <a:t>Everything You Ever Wanted to Know About Sweetpotato</a:t>
            </a:r>
          </a:p>
        </p:txBody>
      </p:sp>
      <p:sp>
        <p:nvSpPr>
          <p:cNvPr id="5" name="Subtitle 4">
            <a:extLst>
              <a:ext uri="{FF2B5EF4-FFF2-40B4-BE49-F238E27FC236}">
                <a16:creationId xmlns:a16="http://schemas.microsoft.com/office/drawing/2014/main" id="{E4315D42-7402-4999-AD0A-33CEF5410465}"/>
              </a:ext>
            </a:extLst>
          </p:cNvPr>
          <p:cNvSpPr>
            <a:spLocks noGrp="1"/>
          </p:cNvSpPr>
          <p:nvPr>
            <p:ph type="subTitle" idx="1"/>
          </p:nvPr>
        </p:nvSpPr>
        <p:spPr>
          <a:xfrm>
            <a:off x="284511" y="5193348"/>
            <a:ext cx="8574977" cy="512184"/>
          </a:xfrm>
        </p:spPr>
        <p:txBody>
          <a:bodyPr/>
          <a:lstStyle/>
          <a:p>
            <a:r>
              <a:rPr lang="en-GB" b="1" dirty="0"/>
              <a:t>Topic 12: </a:t>
            </a:r>
            <a:r>
              <a:rPr lang="en-US" b="1" dirty="0"/>
              <a:t>Monitoring, Learning, and Evaluation of Sweetpotato Projects</a:t>
            </a:r>
            <a:endParaRPr lang="en-GB" b="1" dirty="0"/>
          </a:p>
          <a:p>
            <a:endParaRPr lang="en-US" dirty="0"/>
          </a:p>
        </p:txBody>
      </p:sp>
    </p:spTree>
    <p:extLst>
      <p:ext uri="{BB962C8B-B14F-4D97-AF65-F5344CB8AC3E}">
        <p14:creationId xmlns:p14="http://schemas.microsoft.com/office/powerpoint/2010/main" val="144707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5078F5-83D8-444F-B69F-7B06785760A2}"/>
              </a:ext>
            </a:extLst>
          </p:cNvPr>
          <p:cNvSpPr>
            <a:spLocks noGrp="1"/>
          </p:cNvSpPr>
          <p:nvPr>
            <p:ph idx="1"/>
          </p:nvPr>
        </p:nvSpPr>
        <p:spPr/>
        <p:txBody>
          <a:bodyPr/>
          <a:lstStyle/>
          <a:p>
            <a:pPr marL="514350" indent="-514350">
              <a:buFont typeface="+mj-lt"/>
              <a:buAutoNum type="arabicPeriod"/>
            </a:pPr>
            <a:r>
              <a:rPr lang="en-GB" dirty="0"/>
              <a:t>How could having a clear vision serve as an evaluation mechanism?</a:t>
            </a:r>
          </a:p>
          <a:p>
            <a:pPr marL="514350" indent="-514350">
              <a:buFont typeface="+mj-lt"/>
              <a:buAutoNum type="arabicPeriod"/>
            </a:pPr>
            <a:r>
              <a:rPr lang="en-GB" dirty="0"/>
              <a:t>What are some of the evaluation methods that could be used?</a:t>
            </a:r>
          </a:p>
          <a:p>
            <a:pPr marL="514350" indent="-514350">
              <a:buFont typeface="+mj-lt"/>
              <a:buAutoNum type="arabicPeriod"/>
            </a:pPr>
            <a:endParaRPr lang="en-GB" dirty="0"/>
          </a:p>
        </p:txBody>
      </p:sp>
      <p:sp>
        <p:nvSpPr>
          <p:cNvPr id="3" name="Slide Number Placeholder 2">
            <a:extLst>
              <a:ext uri="{FF2B5EF4-FFF2-40B4-BE49-F238E27FC236}">
                <a16:creationId xmlns:a16="http://schemas.microsoft.com/office/drawing/2014/main" id="{06BCC068-0A1A-46D8-B025-80F6EDE01DC7}"/>
              </a:ext>
            </a:extLst>
          </p:cNvPr>
          <p:cNvSpPr>
            <a:spLocks noGrp="1"/>
          </p:cNvSpPr>
          <p:nvPr>
            <p:ph type="sldNum" sz="quarter" idx="11"/>
          </p:nvPr>
        </p:nvSpPr>
        <p:spPr/>
        <p:txBody>
          <a:bodyPr/>
          <a:lstStyle/>
          <a:p>
            <a:fld id="{F8E5FEAE-2393-4031-B909-DB31E3BE2612}" type="slidenum">
              <a:rPr lang="en-US" smtClean="0"/>
              <a:pPr/>
              <a:t>40</a:t>
            </a:fld>
            <a:endParaRPr lang="en-US" dirty="0"/>
          </a:p>
        </p:txBody>
      </p:sp>
    </p:spTree>
    <p:extLst>
      <p:ext uri="{BB962C8B-B14F-4D97-AF65-F5344CB8AC3E}">
        <p14:creationId xmlns:p14="http://schemas.microsoft.com/office/powerpoint/2010/main" val="4838743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Developing a clear vision in the early stages of planning a sweetpotato project helps identify and develop higher level indicators. You should know what problem areas you want to change and how you want them to look after the project.</a:t>
            </a:r>
          </a:p>
          <a:p>
            <a:pPr lvl="0"/>
            <a:r>
              <a:rPr lang="en-US" dirty="0"/>
              <a:t>These higher level indicators in sweetpotato projects often include common markers such as increases is income generated and improvement in diet quality and vitamin A intake.</a:t>
            </a:r>
          </a:p>
          <a:p>
            <a:pPr lvl="0"/>
            <a:r>
              <a:rPr lang="en-US" dirty="0"/>
              <a:t>Determining higher level indicators helps build an idea of what lower level indicators are needed.  Final key indicators should not exceed 12-20.</a:t>
            </a:r>
          </a:p>
          <a:p>
            <a:pPr lvl="0"/>
            <a:r>
              <a:rPr lang="en-US" dirty="0"/>
              <a:t>The cost of recording and collecting indictors should be taken into account; here, as elsewhere, spend resources wisely.</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41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4245512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Evaluations should demonstrate change compared to a control group.</a:t>
            </a:r>
          </a:p>
          <a:p>
            <a:pPr lvl="0"/>
            <a:r>
              <a:rPr lang="en-US" dirty="0"/>
              <a:t>Baseline surveys show where you are beginning from in terms of reaching project goals. Midterm evaluations give a halfway guidepost.</a:t>
            </a:r>
          </a:p>
          <a:p>
            <a:pPr lvl="0"/>
            <a:r>
              <a:rPr lang="en-US" dirty="0"/>
              <a:t>Sampling is the process of selecting units from within the population to give a general idea of the overall outcome by generalising that data to the population.</a:t>
            </a:r>
          </a:p>
          <a:p>
            <a:pPr lvl="0"/>
            <a:r>
              <a:rPr lang="en-US" dirty="0"/>
              <a:t>FGDs are a great tool, and should be as representative of the population of the community as possible.</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42</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7448115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43</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Gender and Diversity Aspects of Sweetpotato ML&amp;E</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5</a:t>
            </a:r>
          </a:p>
          <a:p>
            <a:endParaRPr lang="en-US" dirty="0"/>
          </a:p>
          <a:p>
            <a:endParaRPr lang="en-US" dirty="0"/>
          </a:p>
        </p:txBody>
      </p:sp>
    </p:spTree>
    <p:extLst>
      <p:ext uri="{BB962C8B-B14F-4D97-AF65-F5344CB8AC3E}">
        <p14:creationId xmlns:p14="http://schemas.microsoft.com/office/powerpoint/2010/main" val="1839602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highlight>
                  <a:srgbClr val="FFFFFF"/>
                </a:highlight>
              </a:rPr>
              <a:t>Describe the gender and diversity issues surrounding sweetpotato ML&amp;E.</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44</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9272978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B948F5-90B0-44AD-97AA-8BA1CA3D4D12}"/>
              </a:ext>
            </a:extLst>
          </p:cNvPr>
          <p:cNvSpPr>
            <a:spLocks noGrp="1"/>
          </p:cNvSpPr>
          <p:nvPr>
            <p:ph idx="1"/>
          </p:nvPr>
        </p:nvSpPr>
        <p:spPr/>
        <p:txBody>
          <a:bodyPr/>
          <a:lstStyle/>
          <a:p>
            <a:endParaRPr lang="en-US" dirty="0"/>
          </a:p>
          <a:p>
            <a:r>
              <a:rPr lang="en-US" dirty="0"/>
              <a:t>Development projects </a:t>
            </a:r>
            <a:r>
              <a:rPr lang="en-US" dirty="0">
                <a:highlight>
                  <a:srgbClr val="FFFFFF"/>
                </a:highlight>
              </a:rPr>
              <a:t>affect men and women, poor and wealthy, and young or old people differently.</a:t>
            </a:r>
          </a:p>
          <a:p>
            <a:r>
              <a:rPr lang="en-US" dirty="0">
                <a:highlight>
                  <a:srgbClr val="FFFFFF"/>
                </a:highlight>
              </a:rPr>
              <a:t>Gender aspects should be included at the project design stage.</a:t>
            </a:r>
          </a:p>
          <a:p>
            <a:r>
              <a:rPr lang="en-US" dirty="0"/>
              <a:t>When baseline data is collected at a workshop or end of the project meeting is held, it is important to ensure stakeholders represent women’s interests and those of other vulnerable groups.</a:t>
            </a:r>
          </a:p>
          <a:p>
            <a:pPr lvl="1"/>
            <a:r>
              <a:rPr lang="en-US" dirty="0"/>
              <a:t>For example, when inviting farmer organisations, do not assume that men and women farmers will be automatically included.</a:t>
            </a:r>
          </a:p>
        </p:txBody>
      </p:sp>
      <p:sp>
        <p:nvSpPr>
          <p:cNvPr id="3" name="Slide Number Placeholder 2">
            <a:extLst>
              <a:ext uri="{FF2B5EF4-FFF2-40B4-BE49-F238E27FC236}">
                <a16:creationId xmlns:a16="http://schemas.microsoft.com/office/drawing/2014/main" id="{9C07FF67-C2A8-4117-ACA0-2EBC4624A439}"/>
              </a:ext>
            </a:extLst>
          </p:cNvPr>
          <p:cNvSpPr>
            <a:spLocks noGrp="1"/>
          </p:cNvSpPr>
          <p:nvPr>
            <p:ph type="sldNum" sz="quarter" idx="10"/>
          </p:nvPr>
        </p:nvSpPr>
        <p:spPr/>
        <p:txBody>
          <a:bodyPr/>
          <a:lstStyle/>
          <a:p>
            <a:fld id="{F8E5FEAE-2393-4031-B909-DB31E3BE2612}" type="slidenum">
              <a:rPr lang="en-US" smtClean="0"/>
              <a:t>45</a:t>
            </a:fld>
            <a:endParaRPr lang="en-US" dirty="0"/>
          </a:p>
        </p:txBody>
      </p:sp>
      <p:sp>
        <p:nvSpPr>
          <p:cNvPr id="4" name="Title 3">
            <a:extLst>
              <a:ext uri="{FF2B5EF4-FFF2-40B4-BE49-F238E27FC236}">
                <a16:creationId xmlns:a16="http://schemas.microsoft.com/office/drawing/2014/main" id="{D0B71AB4-D873-4AFF-ABF2-E54A72E7DBDA}"/>
              </a:ext>
            </a:extLst>
          </p:cNvPr>
          <p:cNvSpPr>
            <a:spLocks noGrp="1"/>
          </p:cNvSpPr>
          <p:nvPr>
            <p:ph type="title"/>
          </p:nvPr>
        </p:nvSpPr>
        <p:spPr/>
        <p:txBody>
          <a:bodyPr/>
          <a:lstStyle/>
          <a:p>
            <a:r>
              <a:rPr lang="en-US" dirty="0"/>
              <a:t>Including Gender Issues in Development Projects</a:t>
            </a:r>
          </a:p>
        </p:txBody>
      </p:sp>
    </p:spTree>
    <p:extLst>
      <p:ext uri="{BB962C8B-B14F-4D97-AF65-F5344CB8AC3E}">
        <p14:creationId xmlns:p14="http://schemas.microsoft.com/office/powerpoint/2010/main" val="6373562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C2B69C4-C2E7-40CB-8150-BC5D00DE39DC}"/>
              </a:ext>
            </a:extLst>
          </p:cNvPr>
          <p:cNvSpPr>
            <a:spLocks noGrp="1"/>
          </p:cNvSpPr>
          <p:nvPr>
            <p:ph type="sldNum" sz="quarter" idx="10"/>
          </p:nvPr>
        </p:nvSpPr>
        <p:spPr/>
        <p:txBody>
          <a:bodyPr/>
          <a:lstStyle/>
          <a:p>
            <a:fld id="{F8E5FEAE-2393-4031-B909-DB31E3BE2612}" type="slidenum">
              <a:rPr lang="en-US" smtClean="0"/>
              <a:pPr/>
              <a:t>46</a:t>
            </a:fld>
            <a:endParaRPr lang="en-US" dirty="0"/>
          </a:p>
        </p:txBody>
      </p:sp>
      <p:sp>
        <p:nvSpPr>
          <p:cNvPr id="4" name="Title 3">
            <a:extLst>
              <a:ext uri="{FF2B5EF4-FFF2-40B4-BE49-F238E27FC236}">
                <a16:creationId xmlns:a16="http://schemas.microsoft.com/office/drawing/2014/main" id="{FA47E2E4-7749-403D-87F9-187717FD4912}"/>
              </a:ext>
            </a:extLst>
          </p:cNvPr>
          <p:cNvSpPr>
            <a:spLocks noGrp="1"/>
          </p:cNvSpPr>
          <p:nvPr>
            <p:ph type="title"/>
          </p:nvPr>
        </p:nvSpPr>
        <p:spPr/>
        <p:txBody>
          <a:bodyPr/>
          <a:lstStyle/>
          <a:p>
            <a:r>
              <a:rPr lang="en-US" dirty="0"/>
              <a:t>Project Data</a:t>
            </a:r>
          </a:p>
        </p:txBody>
      </p:sp>
      <p:sp>
        <p:nvSpPr>
          <p:cNvPr id="2" name="Content Placeholder 1">
            <a:extLst>
              <a:ext uri="{FF2B5EF4-FFF2-40B4-BE49-F238E27FC236}">
                <a16:creationId xmlns:a16="http://schemas.microsoft.com/office/drawing/2014/main" id="{52931CF9-DF52-4BC1-B6D8-4CE154DA875B}"/>
              </a:ext>
            </a:extLst>
          </p:cNvPr>
          <p:cNvSpPr>
            <a:spLocks noGrp="1"/>
          </p:cNvSpPr>
          <p:nvPr>
            <p:ph idx="11"/>
          </p:nvPr>
        </p:nvSpPr>
        <p:spPr>
          <a:xfrm>
            <a:off x="5563394" y="1169894"/>
            <a:ext cx="3352006" cy="4868956"/>
          </a:xfrm>
        </p:spPr>
        <p:txBody>
          <a:bodyPr/>
          <a:lstStyle/>
          <a:p>
            <a:r>
              <a:rPr lang="en-US" dirty="0"/>
              <a:t>It is essential to collect disaggregated data, so you can see whether the project design needs improving to prevent it having adverse effects on specific groups.</a:t>
            </a:r>
          </a:p>
          <a:p>
            <a:r>
              <a:rPr lang="en-US" dirty="0"/>
              <a:t>Measurement of progress towards gender impact should be undertaken at all stages.</a:t>
            </a:r>
          </a:p>
          <a:p>
            <a:endParaRPr lang="en-US" dirty="0"/>
          </a:p>
        </p:txBody>
      </p:sp>
      <p:pic>
        <p:nvPicPr>
          <p:cNvPr id="2052" name="Picture 4" descr="https://lh4.googleusercontent.com/NcUGGyt0A4RllmMhaiw6rhU1ENTAWxBEFAEVNVnzRjKjnQb-BGz1kFlQ9FSCvsmmUi_qcH5s1F5vUyLQ0PrU9DeL65OQdiQ0hIkshVa7Imk9gc85UvkIdBTEWMGmEHy5ce93F4jq">
            <a:extLst>
              <a:ext uri="{FF2B5EF4-FFF2-40B4-BE49-F238E27FC236}">
                <a16:creationId xmlns:a16="http://schemas.microsoft.com/office/drawing/2014/main" id="{15B7793E-C01C-4F22-9B31-E3681C6FFA77}"/>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2760" r="32912"/>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6557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C2B868-52AC-43E4-9DCE-6F0ACFAC0D3D}"/>
              </a:ext>
            </a:extLst>
          </p:cNvPr>
          <p:cNvSpPr>
            <a:spLocks noGrp="1"/>
          </p:cNvSpPr>
          <p:nvPr>
            <p:ph idx="1"/>
          </p:nvPr>
        </p:nvSpPr>
        <p:spPr/>
        <p:txBody>
          <a:bodyPr/>
          <a:lstStyle/>
          <a:p>
            <a:r>
              <a:rPr lang="en-US" dirty="0"/>
              <a:t>Assumption that ML&amp;E frameworks are gender neutral</a:t>
            </a:r>
          </a:p>
          <a:p>
            <a:r>
              <a:rPr lang="en-US" dirty="0"/>
              <a:t>Inadequate inclusion of gender aspects, initial project planning.</a:t>
            </a:r>
          </a:p>
          <a:p>
            <a:r>
              <a:rPr lang="en-US" dirty="0"/>
              <a:t>Limited gender awareness of ML&amp;E staff.</a:t>
            </a:r>
          </a:p>
          <a:p>
            <a:r>
              <a:rPr lang="en-US" dirty="0"/>
              <a:t>Barriers to free and open participation by female respondents.</a:t>
            </a:r>
          </a:p>
        </p:txBody>
      </p:sp>
      <p:sp>
        <p:nvSpPr>
          <p:cNvPr id="3" name="Slide Number Placeholder 2">
            <a:extLst>
              <a:ext uri="{FF2B5EF4-FFF2-40B4-BE49-F238E27FC236}">
                <a16:creationId xmlns:a16="http://schemas.microsoft.com/office/drawing/2014/main" id="{3B8170E1-3155-4D7F-BB8F-795370E925EE}"/>
              </a:ext>
            </a:extLst>
          </p:cNvPr>
          <p:cNvSpPr>
            <a:spLocks noGrp="1"/>
          </p:cNvSpPr>
          <p:nvPr>
            <p:ph type="sldNum" sz="quarter" idx="10"/>
          </p:nvPr>
        </p:nvSpPr>
        <p:spPr/>
        <p:txBody>
          <a:bodyPr/>
          <a:lstStyle/>
          <a:p>
            <a:fld id="{F8E5FEAE-2393-4031-B909-DB31E3BE2612}" type="slidenum">
              <a:rPr lang="en-US" smtClean="0"/>
              <a:t>47</a:t>
            </a:fld>
            <a:endParaRPr lang="en-US" dirty="0"/>
          </a:p>
        </p:txBody>
      </p:sp>
      <p:sp>
        <p:nvSpPr>
          <p:cNvPr id="4" name="Title 3">
            <a:extLst>
              <a:ext uri="{FF2B5EF4-FFF2-40B4-BE49-F238E27FC236}">
                <a16:creationId xmlns:a16="http://schemas.microsoft.com/office/drawing/2014/main" id="{AC5F7529-D58E-4B30-8C3A-4D76A477927A}"/>
              </a:ext>
            </a:extLst>
          </p:cNvPr>
          <p:cNvSpPr>
            <a:spLocks noGrp="1"/>
          </p:cNvSpPr>
          <p:nvPr>
            <p:ph type="title"/>
          </p:nvPr>
        </p:nvSpPr>
        <p:spPr/>
        <p:txBody>
          <a:bodyPr/>
          <a:lstStyle/>
          <a:p>
            <a:r>
              <a:rPr lang="en-US" dirty="0"/>
              <a:t>Common Gender Challenges</a:t>
            </a:r>
          </a:p>
        </p:txBody>
      </p:sp>
    </p:spTree>
    <p:extLst>
      <p:ext uri="{BB962C8B-B14F-4D97-AF65-F5344CB8AC3E}">
        <p14:creationId xmlns:p14="http://schemas.microsoft.com/office/powerpoint/2010/main" val="1227067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855E26-1816-4A1B-9FB5-29D0E951323E}"/>
              </a:ext>
            </a:extLst>
          </p:cNvPr>
          <p:cNvSpPr>
            <a:spLocks noGrp="1"/>
          </p:cNvSpPr>
          <p:nvPr>
            <p:ph idx="1"/>
          </p:nvPr>
        </p:nvSpPr>
        <p:spPr/>
        <p:txBody>
          <a:bodyPr/>
          <a:lstStyle/>
          <a:p>
            <a:pPr marL="514350" indent="-514350">
              <a:buFont typeface="+mj-lt"/>
              <a:buAutoNum type="arabicPeriod"/>
            </a:pPr>
            <a:r>
              <a:rPr lang="en-GB" dirty="0"/>
              <a:t>What are some of the ways gender issues could be included into the development projects?</a:t>
            </a:r>
          </a:p>
          <a:p>
            <a:pPr marL="514350" indent="-514350">
              <a:buFont typeface="+mj-lt"/>
              <a:buAutoNum type="arabicPeriod"/>
            </a:pPr>
            <a:r>
              <a:rPr lang="en-GB" dirty="0"/>
              <a:t>What are some of the gender-related challenges in monitoring and evaluation?</a:t>
            </a:r>
          </a:p>
        </p:txBody>
      </p:sp>
      <p:sp>
        <p:nvSpPr>
          <p:cNvPr id="3" name="Slide Number Placeholder 2">
            <a:extLst>
              <a:ext uri="{FF2B5EF4-FFF2-40B4-BE49-F238E27FC236}">
                <a16:creationId xmlns:a16="http://schemas.microsoft.com/office/drawing/2014/main" id="{BC6C16CC-3DE4-4960-AF3A-7A6AB2F4A36F}"/>
              </a:ext>
            </a:extLst>
          </p:cNvPr>
          <p:cNvSpPr>
            <a:spLocks noGrp="1"/>
          </p:cNvSpPr>
          <p:nvPr>
            <p:ph type="sldNum" sz="quarter" idx="11"/>
          </p:nvPr>
        </p:nvSpPr>
        <p:spPr/>
        <p:txBody>
          <a:bodyPr/>
          <a:lstStyle/>
          <a:p>
            <a:fld id="{F8E5FEAE-2393-4031-B909-DB31E3BE2612}" type="slidenum">
              <a:rPr lang="en-US" smtClean="0"/>
              <a:pPr/>
              <a:t>48</a:t>
            </a:fld>
            <a:endParaRPr lang="en-US" dirty="0"/>
          </a:p>
        </p:txBody>
      </p:sp>
    </p:spTree>
    <p:extLst>
      <p:ext uri="{BB962C8B-B14F-4D97-AF65-F5344CB8AC3E}">
        <p14:creationId xmlns:p14="http://schemas.microsoft.com/office/powerpoint/2010/main" val="19201707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Development projects can affect men and women, poor and wealthy, and young or old people differently.</a:t>
            </a:r>
          </a:p>
          <a:p>
            <a:pPr lvl="0"/>
            <a:r>
              <a:rPr lang="en-US" dirty="0"/>
              <a:t>It is essential to collect disaggregated data, so you can see whether the project design needs improving to prevent it having adverse effects on specific groups.</a:t>
            </a:r>
          </a:p>
          <a:p>
            <a:pPr lvl="0"/>
            <a:r>
              <a:rPr lang="en-US" dirty="0"/>
              <a:t>Gender aspects need including from the project design stage.</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pPr/>
              <a:t>49</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4052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531088" y="2808014"/>
            <a:ext cx="7317999" cy="2391307"/>
          </a:xfrm>
        </p:spPr>
        <p:txBody>
          <a:bodyPr/>
          <a:lstStyle/>
          <a:p>
            <a:r>
              <a:rPr lang="en-GB" dirty="0"/>
              <a:t>Introduction</a:t>
            </a:r>
            <a:endParaRPr lang="en-US" dirty="0"/>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3826565" y="1798983"/>
            <a:ext cx="5022522" cy="860014"/>
          </a:xfrm>
        </p:spPr>
        <p:txBody>
          <a:bodyPr/>
          <a:lstStyle/>
          <a:p>
            <a:r>
              <a:rPr lang="en-US" dirty="0"/>
              <a:t>Monitoring, Learning, and Evaluation of Sweetpotato Projects</a:t>
            </a:r>
          </a:p>
        </p:txBody>
      </p:sp>
    </p:spTree>
    <p:extLst>
      <p:ext uri="{BB962C8B-B14F-4D97-AF65-F5344CB8AC3E}">
        <p14:creationId xmlns:p14="http://schemas.microsoft.com/office/powerpoint/2010/main" val="3675853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Follow instructions from your facilitator. </a:t>
            </a:r>
          </a:p>
          <a:p>
            <a:pPr marL="0" indent="0">
              <a:buNone/>
            </a:pPr>
            <a:endParaRPr lang="en-GB" dirty="0"/>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US" dirty="0"/>
              <a:t>Where Did it Go?</a:t>
            </a:r>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50</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669948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39046-05DD-42FF-B8A5-3ED824934261}"/>
              </a:ext>
            </a:extLst>
          </p:cNvPr>
          <p:cNvSpPr>
            <a:spLocks noGrp="1"/>
          </p:cNvSpPr>
          <p:nvPr>
            <p:ph type="title"/>
          </p:nvPr>
        </p:nvSpPr>
        <p:spPr/>
        <p:txBody>
          <a:bodyPr/>
          <a:lstStyle/>
          <a:p>
            <a:r>
              <a:rPr lang="en-US" dirty="0"/>
              <a:t>Welcome</a:t>
            </a:r>
          </a:p>
        </p:txBody>
      </p:sp>
      <p:sp>
        <p:nvSpPr>
          <p:cNvPr id="8" name="Slide Number Placeholder 7">
            <a:extLst>
              <a:ext uri="{FF2B5EF4-FFF2-40B4-BE49-F238E27FC236}">
                <a16:creationId xmlns:a16="http://schemas.microsoft.com/office/drawing/2014/main" id="{11E75A34-43AC-4FEC-8050-35F09F84C6AD}"/>
              </a:ext>
            </a:extLst>
          </p:cNvPr>
          <p:cNvSpPr>
            <a:spLocks noGrp="1"/>
          </p:cNvSpPr>
          <p:nvPr>
            <p:ph type="sldNum" sz="quarter" idx="12"/>
          </p:nvPr>
        </p:nvSpPr>
        <p:spPr/>
        <p:txBody>
          <a:bodyPr/>
          <a:lstStyle/>
          <a:p>
            <a:fld id="{F8E5FEAE-2393-4031-B909-DB31E3BE2612}" type="slidenum">
              <a:rPr lang="en-US" smtClean="0"/>
              <a:pPr/>
              <a:t>6</a:t>
            </a:fld>
            <a:endParaRPr lang="en-US" dirty="0"/>
          </a:p>
        </p:txBody>
      </p:sp>
      <p:sp>
        <p:nvSpPr>
          <p:cNvPr id="2" name="Content Placeholder 1">
            <a:extLst>
              <a:ext uri="{FF2B5EF4-FFF2-40B4-BE49-F238E27FC236}">
                <a16:creationId xmlns:a16="http://schemas.microsoft.com/office/drawing/2014/main" id="{076546F1-4EC4-410A-B850-89F110A79FC7}"/>
              </a:ext>
            </a:extLst>
          </p:cNvPr>
          <p:cNvSpPr>
            <a:spLocks noGrp="1"/>
          </p:cNvSpPr>
          <p:nvPr>
            <p:ph type="body" sz="quarter" idx="13"/>
          </p:nvPr>
        </p:nvSpPr>
        <p:spPr/>
        <p:txBody>
          <a:bodyPr/>
          <a:lstStyle/>
          <a:p>
            <a:pPr marL="0" indent="0">
              <a:buNone/>
            </a:pPr>
            <a:r>
              <a:rPr lang="en-US" dirty="0"/>
              <a:t>During this session, we will examine </a:t>
            </a:r>
            <a:r>
              <a:rPr lang="en-GB" dirty="0"/>
              <a:t>reasons for monitoring and the differences between monitoring and evaluation, as well as a range of tools which can be used to monitor the dissemination, performance and use of sweetpotato planting materials.</a:t>
            </a:r>
            <a:endParaRPr lang="en-US" dirty="0"/>
          </a:p>
        </p:txBody>
      </p:sp>
      <p:pic>
        <p:nvPicPr>
          <p:cNvPr id="1028" name="Picture 4" descr="https://lh5.googleusercontent.com/prqhE7paj_CjWvUtchB7PRTgRIiOqVfTkoYZJMPeOd-L5Ir_JJVKJqxJ2XEK6uoyneB7E3DObpArrBXf9idFG6tgZ9XjV4PnY99uXJIDVKCgHRKMhI_C2UNFLOmsFh9aUeuJtwv7">
            <a:extLst>
              <a:ext uri="{FF2B5EF4-FFF2-40B4-BE49-F238E27FC236}">
                <a16:creationId xmlns:a16="http://schemas.microsoft.com/office/drawing/2014/main" id="{8762A683-F208-414C-9E45-B9D773AFE8CE}"/>
              </a:ext>
            </a:extLst>
          </p:cNvPr>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4610" b="24293"/>
          <a:stretch/>
        </p:blipFill>
        <p:spPr bwMode="auto">
          <a:xfrm>
            <a:off x="0" y="0"/>
            <a:ext cx="9144000" cy="3877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81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Key Concepts and Terminology in Monitoring, Learning and Evaluation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a:t>
            </a:r>
          </a:p>
          <a:p>
            <a:endParaRPr lang="en-US" dirty="0"/>
          </a:p>
        </p:txBody>
      </p:sp>
    </p:spTree>
    <p:extLst>
      <p:ext uri="{BB962C8B-B14F-4D97-AF65-F5344CB8AC3E}">
        <p14:creationId xmlns:p14="http://schemas.microsoft.com/office/powerpoint/2010/main" val="352986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basic processes and criteria for monitoring and evaluating sweetpotato projects for efficacy (does it work?) and cost-effectiveness (does it use resources wisely?).</a:t>
            </a:r>
          </a:p>
          <a:p>
            <a:pPr lvl="0"/>
            <a:r>
              <a:rPr lang="en-US" dirty="0"/>
              <a:t>Explain the difference between evaluation and monitoring and their relationship to learning.</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96866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8FB390-DC2A-40D6-A60D-4C8294A69CFA}"/>
              </a:ext>
            </a:extLst>
          </p:cNvPr>
          <p:cNvSpPr>
            <a:spLocks noGrp="1"/>
          </p:cNvSpPr>
          <p:nvPr>
            <p:ph type="title"/>
          </p:nvPr>
        </p:nvSpPr>
        <p:spPr/>
        <p:txBody>
          <a:bodyPr>
            <a:normAutofit fontScale="90000"/>
          </a:bodyPr>
          <a:lstStyle/>
          <a:p>
            <a:r>
              <a:rPr lang="en-US" dirty="0"/>
              <a:t>What Are They and How Do They Differ?</a:t>
            </a:r>
          </a:p>
        </p:txBody>
      </p:sp>
      <p:sp>
        <p:nvSpPr>
          <p:cNvPr id="6" name="Text Placeholder 5">
            <a:extLst>
              <a:ext uri="{FF2B5EF4-FFF2-40B4-BE49-F238E27FC236}">
                <a16:creationId xmlns:a16="http://schemas.microsoft.com/office/drawing/2014/main" id="{BE12AC51-9FEF-4AC9-8625-2D057631FC2E}"/>
              </a:ext>
            </a:extLst>
          </p:cNvPr>
          <p:cNvSpPr>
            <a:spLocks noGrp="1"/>
          </p:cNvSpPr>
          <p:nvPr>
            <p:ph type="body" idx="1"/>
          </p:nvPr>
        </p:nvSpPr>
        <p:spPr/>
        <p:txBody>
          <a:bodyPr/>
          <a:lstStyle/>
          <a:p>
            <a:r>
              <a:rPr lang="en-US" dirty="0"/>
              <a:t>Monitoring	</a:t>
            </a:r>
          </a:p>
        </p:txBody>
      </p:sp>
      <p:sp>
        <p:nvSpPr>
          <p:cNvPr id="7" name="Content Placeholder 6">
            <a:extLst>
              <a:ext uri="{FF2B5EF4-FFF2-40B4-BE49-F238E27FC236}">
                <a16:creationId xmlns:a16="http://schemas.microsoft.com/office/drawing/2014/main" id="{751F10A2-E846-4416-B48E-1A4C1D1F635A}"/>
              </a:ext>
            </a:extLst>
          </p:cNvPr>
          <p:cNvSpPr>
            <a:spLocks noGrp="1"/>
          </p:cNvSpPr>
          <p:nvPr>
            <p:ph sz="half" idx="2"/>
          </p:nvPr>
        </p:nvSpPr>
        <p:spPr/>
        <p:txBody>
          <a:bodyPr/>
          <a:lstStyle/>
          <a:p>
            <a:r>
              <a:rPr lang="en-US" dirty="0"/>
              <a:t>On-going systematic collection and analysis of information during project</a:t>
            </a:r>
          </a:p>
          <a:p>
            <a:r>
              <a:rPr lang="en-US" dirty="0"/>
              <a:t>Improves project design and functioning</a:t>
            </a:r>
          </a:p>
          <a:p>
            <a:r>
              <a:rPr lang="en-US" dirty="0"/>
              <a:t>Typically based on short term targets</a:t>
            </a:r>
          </a:p>
          <a:p>
            <a:r>
              <a:rPr lang="en-US" dirty="0"/>
              <a:t>Early indications of progress and achievement of goals</a:t>
            </a:r>
          </a:p>
          <a:p>
            <a:r>
              <a:rPr lang="en-US" dirty="0"/>
              <a:t>Focuses on measuring project outputs</a:t>
            </a:r>
          </a:p>
        </p:txBody>
      </p:sp>
      <p:sp>
        <p:nvSpPr>
          <p:cNvPr id="8" name="Text Placeholder 7">
            <a:extLst>
              <a:ext uri="{FF2B5EF4-FFF2-40B4-BE49-F238E27FC236}">
                <a16:creationId xmlns:a16="http://schemas.microsoft.com/office/drawing/2014/main" id="{8D3854D2-557F-485C-8E18-003E81E2C9BE}"/>
              </a:ext>
            </a:extLst>
          </p:cNvPr>
          <p:cNvSpPr>
            <a:spLocks noGrp="1"/>
          </p:cNvSpPr>
          <p:nvPr>
            <p:ph type="body" sz="quarter" idx="3"/>
          </p:nvPr>
        </p:nvSpPr>
        <p:spPr/>
        <p:txBody>
          <a:bodyPr/>
          <a:lstStyle/>
          <a:p>
            <a:r>
              <a:rPr lang="en-US" dirty="0"/>
              <a:t>Evaluation</a:t>
            </a:r>
          </a:p>
        </p:txBody>
      </p:sp>
      <p:sp>
        <p:nvSpPr>
          <p:cNvPr id="9" name="Content Placeholder 8">
            <a:extLst>
              <a:ext uri="{FF2B5EF4-FFF2-40B4-BE49-F238E27FC236}">
                <a16:creationId xmlns:a16="http://schemas.microsoft.com/office/drawing/2014/main" id="{35CB2AC5-749F-4FD7-A5C4-17D774A41098}"/>
              </a:ext>
            </a:extLst>
          </p:cNvPr>
          <p:cNvSpPr>
            <a:spLocks noGrp="1"/>
          </p:cNvSpPr>
          <p:nvPr>
            <p:ph sz="quarter" idx="4"/>
          </p:nvPr>
        </p:nvSpPr>
        <p:spPr/>
        <p:txBody>
          <a:bodyPr/>
          <a:lstStyle/>
          <a:p>
            <a:r>
              <a:rPr lang="en-US" dirty="0"/>
              <a:t>Measure of change taken place due to project</a:t>
            </a:r>
          </a:p>
          <a:p>
            <a:r>
              <a:rPr lang="en-US" dirty="0"/>
              <a:t>Looks at actual impact on market and communities</a:t>
            </a:r>
          </a:p>
          <a:p>
            <a:r>
              <a:rPr lang="en-US" dirty="0">
                <a:highlight>
                  <a:srgbClr val="FFFFFF"/>
                </a:highlight>
              </a:rPr>
              <a:t>Periodic assessment of data gathered by monitoring</a:t>
            </a:r>
            <a:endParaRPr lang="en-US" dirty="0"/>
          </a:p>
          <a:p>
            <a:r>
              <a:rPr lang="en-US" dirty="0"/>
              <a:t>Formative: Occurs during the life of project</a:t>
            </a:r>
          </a:p>
          <a:p>
            <a:r>
              <a:rPr lang="en-US" dirty="0"/>
              <a:t>Summative: Draws lessons from completed project</a:t>
            </a:r>
          </a:p>
        </p:txBody>
      </p:sp>
      <p:sp>
        <p:nvSpPr>
          <p:cNvPr id="3" name="Slide Number Placeholder 2">
            <a:extLst>
              <a:ext uri="{FF2B5EF4-FFF2-40B4-BE49-F238E27FC236}">
                <a16:creationId xmlns:a16="http://schemas.microsoft.com/office/drawing/2014/main" id="{B6C98E64-65BE-4CED-B0DA-91D5EA6DC06D}"/>
              </a:ext>
            </a:extLst>
          </p:cNvPr>
          <p:cNvSpPr>
            <a:spLocks noGrp="1"/>
          </p:cNvSpPr>
          <p:nvPr>
            <p:ph type="sldNum" sz="quarter" idx="10"/>
          </p:nvPr>
        </p:nvSpPr>
        <p:spPr/>
        <p:txBody>
          <a:bodyPr/>
          <a:lstStyle/>
          <a:p>
            <a:fld id="{F8E5FEAE-2393-4031-B909-DB31E3BE2612}" type="slidenum">
              <a:rPr lang="en-US" smtClean="0"/>
              <a:t>9</a:t>
            </a:fld>
            <a:endParaRPr lang="en-US" dirty="0"/>
          </a:p>
        </p:txBody>
      </p:sp>
    </p:spTree>
    <p:extLst>
      <p:ext uri="{BB962C8B-B14F-4D97-AF65-F5344CB8AC3E}">
        <p14:creationId xmlns:p14="http://schemas.microsoft.com/office/powerpoint/2010/main" val="2388745173"/>
      </p:ext>
    </p:extLst>
  </p:cSld>
  <p:clrMapOvr>
    <a:masterClrMapping/>
  </p:clrMapOvr>
</p:sld>
</file>

<file path=ppt/theme/theme1.xml><?xml version="1.0" encoding="utf-8"?>
<a:theme xmlns:a="http://schemas.openxmlformats.org/drawingml/2006/main" name="Office Theme">
  <a:themeElements>
    <a:clrScheme name="CIP-1">
      <a:dk1>
        <a:sysClr val="windowText" lastClr="000000"/>
      </a:dk1>
      <a:lt1>
        <a:sysClr val="window" lastClr="FFFFFF"/>
      </a:lt1>
      <a:dk2>
        <a:srgbClr val="44546A"/>
      </a:dk2>
      <a:lt2>
        <a:srgbClr val="E7E6E6"/>
      </a:lt2>
      <a:accent1>
        <a:srgbClr val="CF1F4D"/>
      </a:accent1>
      <a:accent2>
        <a:srgbClr val="F59A1E"/>
      </a:accent2>
      <a:accent3>
        <a:srgbClr val="A5A5A5"/>
      </a:accent3>
      <a:accent4>
        <a:srgbClr val="FAB414"/>
      </a:accent4>
      <a:accent5>
        <a:srgbClr val="2600FF"/>
      </a:accent5>
      <a:accent6>
        <a:srgbClr val="A6CE3A"/>
      </a:accent6>
      <a:hlink>
        <a:srgbClr val="DE26FF"/>
      </a:hlink>
      <a:folHlink>
        <a:srgbClr val="C70CE8"/>
      </a:folHlink>
    </a:clrScheme>
    <a:fontScheme name="Custom 2">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28053</TotalTime>
  <Words>3147</Words>
  <Application>Microsoft Office PowerPoint</Application>
  <PresentationFormat>On-screen Show (4:3)</PresentationFormat>
  <Paragraphs>335</Paragraphs>
  <Slides>50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Cabin</vt:lpstr>
      <vt:lpstr>Calibri</vt:lpstr>
      <vt:lpstr>Century Gothic</vt:lpstr>
      <vt:lpstr>Poppins</vt:lpstr>
      <vt:lpstr>Zilla Slab</vt:lpstr>
      <vt:lpstr>Zilla Slab Light</vt:lpstr>
      <vt:lpstr>Office Theme</vt:lpstr>
      <vt:lpstr>Important!</vt:lpstr>
      <vt:lpstr>Legend</vt:lpstr>
      <vt:lpstr>Legal </vt:lpstr>
      <vt:lpstr>Everything You Ever Wanted to Know About Sweetpotato</vt:lpstr>
      <vt:lpstr>Introduction</vt:lpstr>
      <vt:lpstr>Welcome</vt:lpstr>
      <vt:lpstr>Key Concepts and Terminology in Monitoring, Learning and Evaluation</vt:lpstr>
      <vt:lpstr>Objectives</vt:lpstr>
      <vt:lpstr>What Are They and How Do They Differ?</vt:lpstr>
      <vt:lpstr>Reasons for Monitoring and Evaluation</vt:lpstr>
      <vt:lpstr>Purpose of Monitoring and Evaluation</vt:lpstr>
      <vt:lpstr>PowerPoint Presentation</vt:lpstr>
      <vt:lpstr>Key Points</vt:lpstr>
      <vt:lpstr>Developing An ML&amp;E System for A Sweetpotato Project</vt:lpstr>
      <vt:lpstr>Objectives</vt:lpstr>
      <vt:lpstr>ML&amp;E System</vt:lpstr>
      <vt:lpstr>Project’s Logic</vt:lpstr>
      <vt:lpstr>Six Steps Setting Up Project ML&amp;E System</vt:lpstr>
      <vt:lpstr>Beneficiaries of A Project</vt:lpstr>
      <vt:lpstr>PowerPoint Presentation</vt:lpstr>
      <vt:lpstr>Key Points</vt:lpstr>
      <vt:lpstr>Key Points</vt:lpstr>
      <vt:lpstr>Monitoring Mechanisms for a Sweetpotato Project </vt:lpstr>
      <vt:lpstr>Objectives</vt:lpstr>
      <vt:lpstr>Monitoring Mechanisms</vt:lpstr>
      <vt:lpstr>Designing effective monitoring mechanisms:</vt:lpstr>
      <vt:lpstr>Monitoring Tools</vt:lpstr>
      <vt:lpstr>Project’s Logic</vt:lpstr>
      <vt:lpstr>Indicators</vt:lpstr>
      <vt:lpstr>PowerPoint Presentation</vt:lpstr>
      <vt:lpstr>Key Points</vt:lpstr>
      <vt:lpstr>Key Points</vt:lpstr>
      <vt:lpstr>Evaluation Mechanisms of a Sweetpotato Project</vt:lpstr>
      <vt:lpstr>Objectives</vt:lpstr>
      <vt:lpstr>Vision as Evaluation Mechanism </vt:lpstr>
      <vt:lpstr>Developing a Process Vision</vt:lpstr>
      <vt:lpstr>Operationalising the Evaluation Mechanisms</vt:lpstr>
      <vt:lpstr>Sampling</vt:lpstr>
      <vt:lpstr>Focus Group Discussions (FGDs)</vt:lpstr>
      <vt:lpstr>PowerPoint Presentation</vt:lpstr>
      <vt:lpstr>Key Points</vt:lpstr>
      <vt:lpstr>Key Points</vt:lpstr>
      <vt:lpstr>Gender and Diversity Aspects of Sweetpotato ML&amp;E</vt:lpstr>
      <vt:lpstr>Objectives</vt:lpstr>
      <vt:lpstr>Including Gender Issues in Development Projects</vt:lpstr>
      <vt:lpstr>Project Data</vt:lpstr>
      <vt:lpstr>Common Gender Challenges</vt:lpstr>
      <vt:lpstr>PowerPoint Presentation</vt:lpstr>
      <vt:lpstr>Key Points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Cody Jackson</dc:creator>
  <cp:lastModifiedBy>Kat</cp:lastModifiedBy>
  <cp:revision>1053</cp:revision>
  <dcterms:created xsi:type="dcterms:W3CDTF">2017-08-08T20:14:18Z</dcterms:created>
  <dcterms:modified xsi:type="dcterms:W3CDTF">2018-10-26T22:00:00Z</dcterms:modified>
</cp:coreProperties>
</file>