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51" r:id="rId1"/>
  </p:sldMasterIdLst>
  <p:notesMasterIdLst>
    <p:notesMasterId r:id="rId23"/>
  </p:notesMasterIdLst>
  <p:sldIdLst>
    <p:sldId id="256" r:id="rId2"/>
    <p:sldId id="264" r:id="rId3"/>
    <p:sldId id="265" r:id="rId4"/>
    <p:sldId id="266" r:id="rId5"/>
    <p:sldId id="267" r:id="rId6"/>
    <p:sldId id="268" r:id="rId7"/>
    <p:sldId id="316" r:id="rId8"/>
    <p:sldId id="318" r:id="rId9"/>
    <p:sldId id="322" r:id="rId10"/>
    <p:sldId id="317" r:id="rId11"/>
    <p:sldId id="330" r:id="rId12"/>
    <p:sldId id="331" r:id="rId13"/>
    <p:sldId id="326" r:id="rId14"/>
    <p:sldId id="319" r:id="rId15"/>
    <p:sldId id="320" r:id="rId16"/>
    <p:sldId id="323" r:id="rId17"/>
    <p:sldId id="325" r:id="rId18"/>
    <p:sldId id="332" r:id="rId19"/>
    <p:sldId id="328" r:id="rId20"/>
    <p:sldId id="329" r:id="rId21"/>
    <p:sldId id="315" r:id="rId2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Calibri Light" panose="020F0302020204030204" pitchFamily="34" charset="0"/>
      <p:regular r:id="rId28"/>
      <p:italic r:id="rId29"/>
    </p:embeddedFont>
    <p:embeddedFont>
      <p:font typeface="Lato" panose="020F0502020204030203" pitchFamily="34" charset="0"/>
      <p:regular r:id="rId30"/>
      <p:bold r:id="rId31"/>
      <p:italic r:id="rId32"/>
      <p:boldItalic r:id="rId33"/>
    </p:embeddedFont>
    <p:embeddedFont>
      <p:font typeface="Lato Light" panose="020F0302020204030203" pitchFamily="34" charset="0"/>
      <p:regular r:id="rId34"/>
      <p:bold r:id="rId35"/>
      <p:italic r:id="rId36"/>
      <p:boldItalic r:id="rId37"/>
    </p:embeddedFont>
    <p:embeddedFont>
      <p:font typeface="Raleway" panose="020B0604020202020204" charset="0"/>
      <p:regular r:id="rId38"/>
      <p:bold r:id="rId39"/>
      <p:italic r:id="rId40"/>
      <p:boldItalic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8" y="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9" Type="http://schemas.openxmlformats.org/officeDocument/2006/relationships/font" Target="fonts/font16.fntdata"/><Relationship Id="rId21" Type="http://schemas.openxmlformats.org/officeDocument/2006/relationships/slide" Target="slides/slide20.xml"/><Relationship Id="rId34" Type="http://schemas.openxmlformats.org/officeDocument/2006/relationships/font" Target="fonts/font11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font" Target="fonts/font14.fntdata"/><Relationship Id="rId40" Type="http://schemas.openxmlformats.org/officeDocument/2006/relationships/font" Target="fonts/font17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font" Target="fonts/font15.fntdata"/><Relationship Id="rId20" Type="http://schemas.openxmlformats.org/officeDocument/2006/relationships/slide" Target="slides/slide19.xml"/><Relationship Id="rId41" Type="http://schemas.openxmlformats.org/officeDocument/2006/relationships/font" Target="fonts/font1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ga72f172c58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" name="Google Shape;36;ga72f172c58_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module">
  <p:cSld name="TITLE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Google Shape;14;p3"/>
          <p:cNvCxnSpPr/>
          <p:nvPr/>
        </p:nvCxnSpPr>
        <p:spPr>
          <a:xfrm rot="10800000" flipH="1">
            <a:off x="1749475" y="4932100"/>
            <a:ext cx="148500" cy="939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Google Shape;15;p3"/>
          <p:cNvSpPr/>
          <p:nvPr/>
        </p:nvSpPr>
        <p:spPr>
          <a:xfrm>
            <a:off x="8618750" y="4977575"/>
            <a:ext cx="576000" cy="223800"/>
          </a:xfrm>
          <a:prstGeom prst="rect">
            <a:avLst/>
          </a:prstGeom>
          <a:solidFill>
            <a:srgbClr val="E1D1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3"/>
          <p:cNvSpPr/>
          <p:nvPr/>
        </p:nvSpPr>
        <p:spPr>
          <a:xfrm>
            <a:off x="-41275" y="4977575"/>
            <a:ext cx="8789100" cy="223800"/>
          </a:xfrm>
          <a:prstGeom prst="rect">
            <a:avLst/>
          </a:prstGeom>
          <a:solidFill>
            <a:srgbClr val="719F8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3"/>
          <p:cNvSpPr txBox="1"/>
          <p:nvPr/>
        </p:nvSpPr>
        <p:spPr>
          <a:xfrm>
            <a:off x="8737241" y="4892675"/>
            <a:ext cx="3390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rgbClr val="486B39"/>
                </a:solidFill>
                <a:latin typeface="Lato Light"/>
                <a:ea typeface="Lato Light"/>
                <a:cs typeface="Lato Light"/>
                <a:sym typeface="Lato Light"/>
              </a:rPr>
              <a:t>‹#›</a:t>
            </a:fld>
            <a:endParaRPr sz="1000">
              <a:solidFill>
                <a:srgbClr val="486B39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8" name="Google Shape;18;p3"/>
          <p:cNvSpPr txBox="1"/>
          <p:nvPr/>
        </p:nvSpPr>
        <p:spPr>
          <a:xfrm>
            <a:off x="143650" y="4905425"/>
            <a:ext cx="8049000" cy="27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9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1"/>
          </p:nvPr>
        </p:nvSpPr>
        <p:spPr>
          <a:xfrm>
            <a:off x="143650" y="4889525"/>
            <a:ext cx="8232900" cy="28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20" name="Google Shape;20;p3"/>
          <p:cNvPicPr preferRelativeResize="0"/>
          <p:nvPr/>
        </p:nvPicPr>
        <p:blipFill rotWithShape="1">
          <a:blip r:embed="rId3">
            <a:alphaModFix/>
          </a:blip>
          <a:srcRect b="77564"/>
          <a:stretch/>
        </p:blipFill>
        <p:spPr>
          <a:xfrm>
            <a:off x="1618225" y="-47350"/>
            <a:ext cx="7576515" cy="333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3"/>
          <p:cNvPicPr preferRelativeResize="0"/>
          <p:nvPr/>
        </p:nvPicPr>
        <p:blipFill rotWithShape="1">
          <a:blip r:embed="rId4">
            <a:alphaModFix/>
          </a:blip>
          <a:srcRect t="3917" b="3917"/>
          <a:stretch/>
        </p:blipFill>
        <p:spPr>
          <a:xfrm>
            <a:off x="7965125" y="26000"/>
            <a:ext cx="993597" cy="28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1675" y="2325"/>
            <a:ext cx="1390521" cy="33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" userDrawn="1">
  <p:cSld name="TITLE_1_1">
    <p:bg>
      <p:bgPr>
        <a:solidFill>
          <a:srgbClr val="FFFFFF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Google Shape;24;p4"/>
          <p:cNvCxnSpPr/>
          <p:nvPr/>
        </p:nvCxnSpPr>
        <p:spPr>
          <a:xfrm rot="10800000" flipH="1">
            <a:off x="1749475" y="4932100"/>
            <a:ext cx="148500" cy="939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" name="Google Shape;25;p4"/>
          <p:cNvSpPr/>
          <p:nvPr/>
        </p:nvSpPr>
        <p:spPr>
          <a:xfrm>
            <a:off x="8618750" y="4977575"/>
            <a:ext cx="576000" cy="223800"/>
          </a:xfrm>
          <a:prstGeom prst="rect">
            <a:avLst/>
          </a:prstGeom>
          <a:solidFill>
            <a:srgbClr val="E1D1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4"/>
          <p:cNvSpPr/>
          <p:nvPr/>
        </p:nvSpPr>
        <p:spPr>
          <a:xfrm>
            <a:off x="-41275" y="4977575"/>
            <a:ext cx="8789100" cy="223800"/>
          </a:xfrm>
          <a:prstGeom prst="rect">
            <a:avLst/>
          </a:prstGeom>
          <a:solidFill>
            <a:srgbClr val="719F8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4"/>
          <p:cNvSpPr txBox="1"/>
          <p:nvPr/>
        </p:nvSpPr>
        <p:spPr>
          <a:xfrm>
            <a:off x="8737241" y="4892675"/>
            <a:ext cx="3390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rgbClr val="486B39"/>
                </a:solidFill>
                <a:latin typeface="Lato Light"/>
                <a:ea typeface="Lato Light"/>
                <a:cs typeface="Lato Light"/>
                <a:sym typeface="Lato Light"/>
              </a:rPr>
              <a:t>‹#›</a:t>
            </a:fld>
            <a:endParaRPr sz="1000">
              <a:solidFill>
                <a:srgbClr val="486B39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8" name="Google Shape;28;p4"/>
          <p:cNvSpPr txBox="1"/>
          <p:nvPr/>
        </p:nvSpPr>
        <p:spPr>
          <a:xfrm>
            <a:off x="143650" y="4905425"/>
            <a:ext cx="8049000" cy="27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9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9" name="Google Shape;29;p4"/>
          <p:cNvSpPr txBox="1">
            <a:spLocks noGrp="1"/>
          </p:cNvSpPr>
          <p:nvPr>
            <p:ph type="subTitle" idx="1"/>
          </p:nvPr>
        </p:nvSpPr>
        <p:spPr>
          <a:xfrm>
            <a:off x="143650" y="4889525"/>
            <a:ext cx="8232900" cy="28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/>
          <p:nvPr/>
        </p:nvSpPr>
        <p:spPr>
          <a:xfrm>
            <a:off x="7236075" y="-8800"/>
            <a:ext cx="1908000" cy="1327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1" name="Google Shape;31;p4"/>
          <p:cNvPicPr preferRelativeResize="0"/>
          <p:nvPr/>
        </p:nvPicPr>
        <p:blipFill rotWithShape="1">
          <a:blip r:embed="rId2">
            <a:alphaModFix/>
          </a:blip>
          <a:srcRect b="77564"/>
          <a:stretch/>
        </p:blipFill>
        <p:spPr>
          <a:xfrm>
            <a:off x="1618225" y="-47350"/>
            <a:ext cx="5617856" cy="333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4"/>
          <p:cNvPicPr preferRelativeResize="0"/>
          <p:nvPr/>
        </p:nvPicPr>
        <p:blipFill rotWithShape="1">
          <a:blip r:embed="rId3">
            <a:alphaModFix/>
          </a:blip>
          <a:srcRect t="3917" b="3917"/>
          <a:stretch/>
        </p:blipFill>
        <p:spPr>
          <a:xfrm>
            <a:off x="5632025" y="26000"/>
            <a:ext cx="993597" cy="28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675" y="2325"/>
            <a:ext cx="1390521" cy="3337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F5A97E7-70F0-4C40-BAF8-3AA592C49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F25DBE-3CE1-40B7-A8D5-298889EB0B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1668" y="1221574"/>
            <a:ext cx="7893676" cy="3366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6CFE7-4604-454A-A172-5F6EA2860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B77B29-AAF2-4909-AC1F-B522695A260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77570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00447" y="241744"/>
            <a:ext cx="8532413" cy="35869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447" y="3889555"/>
            <a:ext cx="8532413" cy="1156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604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rgbClr val="79A288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 rtl="0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 rtl="0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 rtl="0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 rtl="0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 rtl="0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 rtl="0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 rtl="0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 rtl="0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3389/fvets.2018.00026" TargetMode="External"/><Relationship Id="rId2" Type="http://schemas.openxmlformats.org/officeDocument/2006/relationships/hyperlink" Target="https://edepot.wur.nl/240465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11/j.1865-1682.2008.01042.x" TargetMode="External"/><Relationship Id="rId2" Type="http://schemas.openxmlformats.org/officeDocument/2006/relationships/hyperlink" Target="http://doi.org/10.1038/s41559-018-0636-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>
            <a:spLocks noGrp="1"/>
          </p:cNvSpPr>
          <p:nvPr>
            <p:ph type="subTitle" idx="1"/>
          </p:nvPr>
        </p:nvSpPr>
        <p:spPr>
          <a:xfrm>
            <a:off x="143650" y="4889525"/>
            <a:ext cx="8232900" cy="28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chemeClr val="lt1"/>
                </a:solidFill>
              </a:rPr>
              <a:t>EuFMD   |   Open Session special edition    |    #OS20se </a:t>
            </a:r>
            <a:endParaRPr/>
          </a:p>
        </p:txBody>
      </p:sp>
      <p:sp>
        <p:nvSpPr>
          <p:cNvPr id="39" name="Google Shape;39;p5"/>
          <p:cNvSpPr txBox="1"/>
          <p:nvPr/>
        </p:nvSpPr>
        <p:spPr>
          <a:xfrm>
            <a:off x="143650" y="3190312"/>
            <a:ext cx="6462889" cy="45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1600" dirty="0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T.J.D. Knight-Jones</a:t>
            </a:r>
            <a:r>
              <a:rPr lang="en-US" sz="1600" baseline="30000" dirty="0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1</a:t>
            </a:r>
            <a:r>
              <a:rPr lang="en-US" sz="1600" dirty="0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, N.A. Lyons</a:t>
            </a:r>
            <a:r>
              <a:rPr lang="en-US" sz="1600" baseline="30000" dirty="0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2,3</a:t>
            </a:r>
            <a:r>
              <a:rPr lang="en-US" sz="1600" dirty="0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, P. Motta</a:t>
            </a:r>
            <a:r>
              <a:rPr lang="en-US" sz="1600" baseline="30000" dirty="0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r>
              <a:rPr lang="en-US" sz="1600" dirty="0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, B.V. Ahmadi</a:t>
            </a:r>
            <a:r>
              <a:rPr lang="en-US" sz="1600" baseline="30000" dirty="0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r>
              <a:rPr lang="en-US" sz="1600" dirty="0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, J. Rushton</a:t>
            </a:r>
            <a:r>
              <a:rPr lang="en-US" sz="1600" baseline="30000" dirty="0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3</a:t>
            </a:r>
            <a:r>
              <a:rPr lang="en-US" sz="1600" dirty="0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 and D.J. Paton</a:t>
            </a:r>
            <a:r>
              <a:rPr lang="en-US" sz="1600" baseline="30000" dirty="0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4</a:t>
            </a:r>
          </a:p>
          <a:p>
            <a:endParaRPr lang="en-US" sz="1600" baseline="30000" dirty="0">
              <a:solidFill>
                <a:srgbClr val="38761D"/>
              </a:solidFill>
              <a:latin typeface="Lato"/>
              <a:ea typeface="Lato"/>
              <a:cs typeface="Lato"/>
              <a:sym typeface="Lato"/>
            </a:endParaRPr>
          </a:p>
          <a:p>
            <a:r>
              <a:rPr lang="en-US" sz="1050" baseline="30000" dirty="0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1</a:t>
            </a:r>
            <a:r>
              <a:rPr lang="en-US" sz="1050" dirty="0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International Livestock Research Institute; </a:t>
            </a:r>
            <a:r>
              <a:rPr lang="en-US" sz="1050" baseline="30000" dirty="0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r>
              <a:rPr lang="en-US" sz="1050" dirty="0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European Union Commission for the Control </a:t>
            </a:r>
            <a:r>
              <a:rPr lang="en-US" sz="1050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of Food-and-Mouth </a:t>
            </a:r>
            <a:r>
              <a:rPr lang="en-US" sz="1050" dirty="0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Disease, Food and Agriculture Organization of the United Nations; </a:t>
            </a:r>
            <a:r>
              <a:rPr lang="en-US" sz="1050" baseline="30000" dirty="0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3</a:t>
            </a:r>
            <a:r>
              <a:rPr lang="en-US" sz="1050" dirty="0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University of Liverpool; </a:t>
            </a:r>
            <a:r>
              <a:rPr lang="en-US" sz="1050" baseline="30000" dirty="0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4</a:t>
            </a:r>
            <a:r>
              <a:rPr lang="en-US" sz="1050" dirty="0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Pirbright Institute</a:t>
            </a:r>
            <a:r>
              <a:rPr lang="en-GB" sz="1050" dirty="0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050" dirty="0">
              <a:solidFill>
                <a:srgbClr val="38761D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38761D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1" name="Google Shape;41;p5"/>
          <p:cNvSpPr txBox="1"/>
          <p:nvPr/>
        </p:nvSpPr>
        <p:spPr>
          <a:xfrm>
            <a:off x="294768" y="1635813"/>
            <a:ext cx="7418100" cy="127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GB" sz="2800" dirty="0">
                <a:latin typeface="Raleway"/>
              </a:rPr>
              <a:t>When is foot-and-mouth disease vaccination profitable in endemic settings?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highlight>
                <a:srgbClr val="FFD966"/>
              </a:highlight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7" name="Picture 6" descr="C:\Users\TKnight-Jones\AppData\Local\Microsoft\Windows\INetCache\Content.MSO\1264C40C.tmp">
            <a:extLst>
              <a:ext uri="{FF2B5EF4-FFF2-40B4-BE49-F238E27FC236}">
                <a16:creationId xmlns:a16="http://schemas.microsoft.com/office/drawing/2014/main" id="{37019F3A-EE24-4910-9B9A-26503C6206D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079" y="387503"/>
            <a:ext cx="1813431" cy="1051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1">
            <a:extLst>
              <a:ext uri="{FF2B5EF4-FFF2-40B4-BE49-F238E27FC236}">
                <a16:creationId xmlns:a16="http://schemas.microsoft.com/office/drawing/2014/main" id="{6089F69D-F43A-46F2-A8C6-C5C22F4037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86510" y="394564"/>
            <a:ext cx="1813431" cy="1058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27"/>
    </mc:Choice>
    <mc:Fallback xmlns="">
      <p:transition spd="slow" advTm="3227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03AC449-1340-4A00-85D2-AB670BFD55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14BDD5-980F-4AA2-9A95-7C8FBC6DD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Nepal – </a:t>
            </a:r>
            <a:r>
              <a:rPr lang="en-US" sz="2400" i="1" dirty="0"/>
              <a:t>Data from field exercises, opinion</a:t>
            </a:r>
            <a:endParaRPr lang="en-GB" i="1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D983347B-BD39-4179-9C88-463CE1C585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468723"/>
              </p:ext>
            </p:extLst>
          </p:nvPr>
        </p:nvGraphicFramePr>
        <p:xfrm>
          <a:off x="1279833" y="1597033"/>
          <a:ext cx="5960533" cy="1707741"/>
        </p:xfrm>
        <a:graphic>
          <a:graphicData uri="http://schemas.openxmlformats.org/drawingml/2006/table">
            <a:tbl>
              <a:tblPr firstRow="1" firstCol="1" bandRow="1"/>
              <a:tblGrid>
                <a:gridCol w="1784032">
                  <a:extLst>
                    <a:ext uri="{9D8B030D-6E8A-4147-A177-3AD203B41FA5}">
                      <a16:colId xmlns:a16="http://schemas.microsoft.com/office/drawing/2014/main" val="2703824513"/>
                    </a:ext>
                  </a:extLst>
                </a:gridCol>
                <a:gridCol w="701358">
                  <a:extLst>
                    <a:ext uri="{9D8B030D-6E8A-4147-A177-3AD203B41FA5}">
                      <a16:colId xmlns:a16="http://schemas.microsoft.com/office/drawing/2014/main" val="3228631916"/>
                    </a:ext>
                  </a:extLst>
                </a:gridCol>
                <a:gridCol w="2823210">
                  <a:extLst>
                    <a:ext uri="{9D8B030D-6E8A-4147-A177-3AD203B41FA5}">
                      <a16:colId xmlns:a16="http://schemas.microsoft.com/office/drawing/2014/main" val="2638614976"/>
                    </a:ext>
                  </a:extLst>
                </a:gridCol>
                <a:gridCol w="651933">
                  <a:extLst>
                    <a:ext uri="{9D8B030D-6E8A-4147-A177-3AD203B41FA5}">
                      <a16:colId xmlns:a16="http://schemas.microsoft.com/office/drawing/2014/main" val="3885346640"/>
                    </a:ext>
                  </a:extLst>
                </a:gridCol>
              </a:tblGrid>
              <a:tr h="2793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Average cost per case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Inputs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Inputs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4676309"/>
                  </a:ext>
                </a:extLst>
              </a:tr>
              <a:tr h="2820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Milk loss per case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$201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cattle per herd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2.6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8548219"/>
                  </a:ext>
                </a:extLst>
              </a:tr>
              <a:tr h="2464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Death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$154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Herd incidence if not vaccinated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70%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2154535"/>
                  </a:ext>
                </a:extLst>
              </a:tr>
              <a:tr h="2776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Treatment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$65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Probability of herd outbreak per year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10%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3446878"/>
                  </a:ext>
                </a:extLst>
              </a:tr>
              <a:tr h="2632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cost</a:t>
                      </a:r>
                      <a:endParaRPr lang="en-GB" sz="14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$422</a:t>
                      </a:r>
                      <a:endParaRPr lang="en-GB" sz="14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Vaccine effectiveness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70%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6779263"/>
                  </a:ext>
                </a:extLst>
              </a:tr>
              <a:tr h="358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Vaccine costs</a:t>
                      </a:r>
                      <a:endParaRPr lang="en-GB" sz="14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$1.3</a:t>
                      </a:r>
                      <a:endParaRPr lang="en-GB" sz="14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Doses per year </a:t>
                      </a: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6139063"/>
                  </a:ext>
                </a:extLst>
              </a:tr>
            </a:tbl>
          </a:graphicData>
        </a:graphic>
      </p:graphicFrame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EECAC36C-B4EA-42A9-B2AC-763100222B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3650" y="3546467"/>
            <a:ext cx="9143999" cy="1343057"/>
          </a:xfrm>
        </p:spPr>
        <p:txBody>
          <a:bodyPr/>
          <a:lstStyle/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400" b="1" dirty="0"/>
              <a:t>Result: 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Tx/>
              <a:buChar char="-"/>
            </a:pPr>
            <a:r>
              <a:rPr lang="en-US" b="1" dirty="0"/>
              <a:t>Vaccinating saves US$47 per year per herd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Tx/>
              <a:buChar char="-"/>
            </a:pPr>
            <a:r>
              <a:rPr lang="en-US" b="1" dirty="0"/>
              <a:t>That’s US$18 per head of cattle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Tx/>
              <a:buChar char="-"/>
            </a:pPr>
            <a:r>
              <a:rPr lang="en-US" b="1" dirty="0"/>
              <a:t>Per US$1 spent on vaccination  save US$8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3332DB-9885-4F09-A1CD-E981DD087286}"/>
              </a:ext>
            </a:extLst>
          </p:cNvPr>
          <p:cNvSpPr txBox="1"/>
          <p:nvPr/>
        </p:nvSpPr>
        <p:spPr>
          <a:xfrm>
            <a:off x="4715650" y="3784875"/>
            <a:ext cx="3573218" cy="95410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Break even (cost neutral):</a:t>
            </a:r>
          </a:p>
          <a:p>
            <a:r>
              <a:rPr lang="en-US" dirty="0">
                <a:solidFill>
                  <a:srgbClr val="FF0000"/>
                </a:solidFill>
              </a:rPr>
              <a:t>- 10% vaccine effectiveness – why?</a:t>
            </a:r>
          </a:p>
          <a:p>
            <a:r>
              <a:rPr lang="en-US" dirty="0">
                <a:solidFill>
                  <a:srgbClr val="FF0000"/>
                </a:solidFill>
              </a:rPr>
              <a:t>     - High cost per case and cheap vaccine</a:t>
            </a:r>
          </a:p>
          <a:p>
            <a:r>
              <a:rPr lang="en-US" dirty="0">
                <a:solidFill>
                  <a:srgbClr val="FF0000"/>
                </a:solidFill>
              </a:rPr>
              <a:t>     - High susceptibility/morbidity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82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218"/>
    </mc:Choice>
    <mc:Fallback xmlns="">
      <p:transition spd="slow" advTm="16218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03AC449-1340-4A00-85D2-AB670BFD55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14BDD5-980F-4AA2-9A95-7C8FBC6DD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Nepal – </a:t>
            </a:r>
            <a:r>
              <a:rPr lang="en-US" sz="2400" i="1" dirty="0"/>
              <a:t>Data from field exercises, opinion</a:t>
            </a:r>
            <a:endParaRPr lang="en-GB" i="1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D983347B-BD39-4179-9C88-463CE1C585EA}"/>
              </a:ext>
            </a:extLst>
          </p:cNvPr>
          <p:cNvGraphicFramePr>
            <a:graphicFrameLocks noGrp="1"/>
          </p:cNvGraphicFramePr>
          <p:nvPr/>
        </p:nvGraphicFramePr>
        <p:xfrm>
          <a:off x="1279833" y="1597033"/>
          <a:ext cx="5960533" cy="1707741"/>
        </p:xfrm>
        <a:graphic>
          <a:graphicData uri="http://schemas.openxmlformats.org/drawingml/2006/table">
            <a:tbl>
              <a:tblPr firstRow="1" firstCol="1" bandRow="1"/>
              <a:tblGrid>
                <a:gridCol w="1784032">
                  <a:extLst>
                    <a:ext uri="{9D8B030D-6E8A-4147-A177-3AD203B41FA5}">
                      <a16:colId xmlns:a16="http://schemas.microsoft.com/office/drawing/2014/main" val="2703824513"/>
                    </a:ext>
                  </a:extLst>
                </a:gridCol>
                <a:gridCol w="701358">
                  <a:extLst>
                    <a:ext uri="{9D8B030D-6E8A-4147-A177-3AD203B41FA5}">
                      <a16:colId xmlns:a16="http://schemas.microsoft.com/office/drawing/2014/main" val="3228631916"/>
                    </a:ext>
                  </a:extLst>
                </a:gridCol>
                <a:gridCol w="2823210">
                  <a:extLst>
                    <a:ext uri="{9D8B030D-6E8A-4147-A177-3AD203B41FA5}">
                      <a16:colId xmlns:a16="http://schemas.microsoft.com/office/drawing/2014/main" val="2638614976"/>
                    </a:ext>
                  </a:extLst>
                </a:gridCol>
                <a:gridCol w="651933">
                  <a:extLst>
                    <a:ext uri="{9D8B030D-6E8A-4147-A177-3AD203B41FA5}">
                      <a16:colId xmlns:a16="http://schemas.microsoft.com/office/drawing/2014/main" val="3885346640"/>
                    </a:ext>
                  </a:extLst>
                </a:gridCol>
              </a:tblGrid>
              <a:tr h="2793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Average cost per case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Inputs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Inputs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4676309"/>
                  </a:ext>
                </a:extLst>
              </a:tr>
              <a:tr h="2820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Milk loss per case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$201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cattle per herd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2.6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8548219"/>
                  </a:ext>
                </a:extLst>
              </a:tr>
              <a:tr h="2464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Death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$154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Herd incidence if not vaccinated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70%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2154535"/>
                  </a:ext>
                </a:extLst>
              </a:tr>
              <a:tr h="2776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Treatment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$65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Probability of herd outbreak per year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10%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3446878"/>
                  </a:ext>
                </a:extLst>
              </a:tr>
              <a:tr h="2632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cost</a:t>
                      </a:r>
                      <a:endParaRPr lang="en-GB" sz="14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$422</a:t>
                      </a:r>
                      <a:endParaRPr lang="en-GB" sz="14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Vaccine effectiveness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70%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6779263"/>
                  </a:ext>
                </a:extLst>
              </a:tr>
              <a:tr h="358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Vaccine costs</a:t>
                      </a:r>
                      <a:endParaRPr lang="en-GB" sz="14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$1.3</a:t>
                      </a:r>
                      <a:endParaRPr lang="en-GB" sz="14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Doses per year </a:t>
                      </a: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6139063"/>
                  </a:ext>
                </a:extLst>
              </a:tr>
            </a:tbl>
          </a:graphicData>
        </a:graphic>
      </p:graphicFrame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EECAC36C-B4EA-42A9-B2AC-763100222B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3650" y="3546467"/>
            <a:ext cx="9143999" cy="1343057"/>
          </a:xfrm>
        </p:spPr>
        <p:txBody>
          <a:bodyPr/>
          <a:lstStyle/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400" b="1" dirty="0"/>
              <a:t>Result: 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Tx/>
              <a:buChar char="-"/>
            </a:pPr>
            <a:r>
              <a:rPr lang="en-US" b="1" dirty="0"/>
              <a:t>Vaccinating saves US$47 per year per herd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Tx/>
              <a:buChar char="-"/>
            </a:pPr>
            <a:r>
              <a:rPr lang="en-US" b="1" dirty="0"/>
              <a:t>That’s US$18 per head of cattle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Tx/>
              <a:buChar char="-"/>
            </a:pPr>
            <a:r>
              <a:rPr lang="en-US" b="1" dirty="0"/>
              <a:t>Per US$1 spent on vaccination  save US$8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3332DB-9885-4F09-A1CD-E981DD087286}"/>
              </a:ext>
            </a:extLst>
          </p:cNvPr>
          <p:cNvSpPr txBox="1"/>
          <p:nvPr/>
        </p:nvSpPr>
        <p:spPr>
          <a:xfrm>
            <a:off x="4715650" y="3784875"/>
            <a:ext cx="3573218" cy="95410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Break even (cost neutral):</a:t>
            </a:r>
          </a:p>
          <a:p>
            <a:r>
              <a:rPr lang="en-US" dirty="0">
                <a:solidFill>
                  <a:srgbClr val="FF0000"/>
                </a:solidFill>
              </a:rPr>
              <a:t>- 10% vaccine effectiveness – why?</a:t>
            </a:r>
          </a:p>
          <a:p>
            <a:r>
              <a:rPr lang="en-US" dirty="0">
                <a:solidFill>
                  <a:srgbClr val="FF0000"/>
                </a:solidFill>
              </a:rPr>
              <a:t>     - High cost per case and cheap vaccine</a:t>
            </a:r>
          </a:p>
          <a:p>
            <a:r>
              <a:rPr lang="en-US" dirty="0">
                <a:solidFill>
                  <a:srgbClr val="FF0000"/>
                </a:solidFill>
              </a:rPr>
              <a:t>     - High susceptibility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13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80"/>
    </mc:Choice>
    <mc:Fallback xmlns="">
      <p:transition spd="slow" advTm="208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03AC449-1340-4A00-85D2-AB670BFD55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14BDD5-980F-4AA2-9A95-7C8FBC6DD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Nepal – </a:t>
            </a:r>
            <a:r>
              <a:rPr lang="en-US" sz="2400" i="1" dirty="0"/>
              <a:t>Data from field exercises, opinion</a:t>
            </a:r>
            <a:endParaRPr lang="en-GB" i="1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D983347B-BD39-4179-9C88-463CE1C585EA}"/>
              </a:ext>
            </a:extLst>
          </p:cNvPr>
          <p:cNvGraphicFramePr>
            <a:graphicFrameLocks noGrp="1"/>
          </p:cNvGraphicFramePr>
          <p:nvPr/>
        </p:nvGraphicFramePr>
        <p:xfrm>
          <a:off x="1279833" y="1597033"/>
          <a:ext cx="5960533" cy="1707741"/>
        </p:xfrm>
        <a:graphic>
          <a:graphicData uri="http://schemas.openxmlformats.org/drawingml/2006/table">
            <a:tbl>
              <a:tblPr firstRow="1" firstCol="1" bandRow="1"/>
              <a:tblGrid>
                <a:gridCol w="1784032">
                  <a:extLst>
                    <a:ext uri="{9D8B030D-6E8A-4147-A177-3AD203B41FA5}">
                      <a16:colId xmlns:a16="http://schemas.microsoft.com/office/drawing/2014/main" val="2703824513"/>
                    </a:ext>
                  </a:extLst>
                </a:gridCol>
                <a:gridCol w="701358">
                  <a:extLst>
                    <a:ext uri="{9D8B030D-6E8A-4147-A177-3AD203B41FA5}">
                      <a16:colId xmlns:a16="http://schemas.microsoft.com/office/drawing/2014/main" val="3228631916"/>
                    </a:ext>
                  </a:extLst>
                </a:gridCol>
                <a:gridCol w="2823210">
                  <a:extLst>
                    <a:ext uri="{9D8B030D-6E8A-4147-A177-3AD203B41FA5}">
                      <a16:colId xmlns:a16="http://schemas.microsoft.com/office/drawing/2014/main" val="2638614976"/>
                    </a:ext>
                  </a:extLst>
                </a:gridCol>
                <a:gridCol w="651933">
                  <a:extLst>
                    <a:ext uri="{9D8B030D-6E8A-4147-A177-3AD203B41FA5}">
                      <a16:colId xmlns:a16="http://schemas.microsoft.com/office/drawing/2014/main" val="3885346640"/>
                    </a:ext>
                  </a:extLst>
                </a:gridCol>
              </a:tblGrid>
              <a:tr h="2793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Average cost per case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Inputs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Inputs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4676309"/>
                  </a:ext>
                </a:extLst>
              </a:tr>
              <a:tr h="2820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Milk loss per case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$201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cattle per herd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2.6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8548219"/>
                  </a:ext>
                </a:extLst>
              </a:tr>
              <a:tr h="2464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Death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$154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Herd incidence if not vaccinated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70%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2154535"/>
                  </a:ext>
                </a:extLst>
              </a:tr>
              <a:tr h="2776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Treatment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$65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Probability of herd outbreak per year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10%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3446878"/>
                  </a:ext>
                </a:extLst>
              </a:tr>
              <a:tr h="2632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cost</a:t>
                      </a:r>
                      <a:endParaRPr lang="en-GB" sz="14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$422</a:t>
                      </a:r>
                      <a:endParaRPr lang="en-GB" sz="14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Vaccine effectiveness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70%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6779263"/>
                  </a:ext>
                </a:extLst>
              </a:tr>
              <a:tr h="358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Vaccine costs</a:t>
                      </a:r>
                      <a:endParaRPr lang="en-GB" sz="14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$1.3</a:t>
                      </a:r>
                      <a:endParaRPr lang="en-GB" sz="14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Doses per year </a:t>
                      </a: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6139063"/>
                  </a:ext>
                </a:extLst>
              </a:tr>
            </a:tbl>
          </a:graphicData>
        </a:graphic>
      </p:graphicFrame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EECAC36C-B4EA-42A9-B2AC-763100222B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3650" y="3546467"/>
            <a:ext cx="9143999" cy="1343057"/>
          </a:xfrm>
        </p:spPr>
        <p:txBody>
          <a:bodyPr/>
          <a:lstStyle/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400" b="1" dirty="0"/>
              <a:t>Result: 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Tx/>
              <a:buChar char="-"/>
            </a:pPr>
            <a:r>
              <a:rPr lang="en-US" b="1" dirty="0"/>
              <a:t>Vaccinating saves US$47 per year per herd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Tx/>
              <a:buChar char="-"/>
            </a:pPr>
            <a:r>
              <a:rPr lang="en-US" b="1" dirty="0"/>
              <a:t>That’s US$18 per head of cattle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Tx/>
              <a:buChar char="-"/>
            </a:pPr>
            <a:r>
              <a:rPr lang="en-US" b="1" dirty="0"/>
              <a:t>Per US$1 spent on vaccination  save US$8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3332DB-9885-4F09-A1CD-E981DD087286}"/>
              </a:ext>
            </a:extLst>
          </p:cNvPr>
          <p:cNvSpPr txBox="1"/>
          <p:nvPr/>
        </p:nvSpPr>
        <p:spPr>
          <a:xfrm>
            <a:off x="3992336" y="3668930"/>
            <a:ext cx="5151664" cy="116955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If herd outbreaks are from single virus introductions that are blocked by vaccination with probability = Vaccine effectiveness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Vaccination saves $24 per head of cattle (c.f. $18)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rgbClr val="FF0000"/>
                </a:solidFill>
              </a:rPr>
              <a:t>Per US$1 spent on vaccination reduces FMD impact by US$10</a:t>
            </a:r>
          </a:p>
        </p:txBody>
      </p:sp>
    </p:spTree>
    <p:extLst>
      <p:ext uri="{BB962C8B-B14F-4D97-AF65-F5344CB8AC3E}">
        <p14:creationId xmlns:p14="http://schemas.microsoft.com/office/powerpoint/2010/main" val="256725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408"/>
    </mc:Choice>
    <mc:Fallback xmlns="">
      <p:transition spd="slow" advTm="20408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03AC449-1340-4A00-85D2-AB670BFD55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14BDD5-980F-4AA2-9A95-7C8FBC6DD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studies in smallholder dairy</a:t>
            </a:r>
            <a:endParaRPr lang="en-GB" i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3332DB-9885-4F09-A1CD-E981DD087286}"/>
              </a:ext>
            </a:extLst>
          </p:cNvPr>
          <p:cNvSpPr txBox="1"/>
          <p:nvPr/>
        </p:nvSpPr>
        <p:spPr>
          <a:xfrm>
            <a:off x="909137" y="1515309"/>
            <a:ext cx="6816237" cy="289310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Ethiopia Small-Medium dairy farms</a:t>
            </a:r>
            <a:r>
              <a:rPr lang="en-US" dirty="0">
                <a:solidFill>
                  <a:srgbClr val="FF0000"/>
                </a:solidFill>
              </a:rPr>
              <a:t> Data from </a:t>
            </a:r>
            <a:r>
              <a:rPr lang="en-US" dirty="0" err="1">
                <a:solidFill>
                  <a:srgbClr val="FF0000"/>
                </a:solidFill>
              </a:rPr>
              <a:t>Asfenafi</a:t>
            </a:r>
            <a:r>
              <a:rPr lang="en-US" dirty="0">
                <a:solidFill>
                  <a:srgbClr val="FF0000"/>
                </a:solidFill>
              </a:rPr>
              <a:t>, 2012 MSc Wageningen</a:t>
            </a:r>
          </a:p>
          <a:p>
            <a:r>
              <a:rPr lang="en-GB" dirty="0">
                <a:hlinkClick r:id="rId2"/>
              </a:rPr>
              <a:t>edepot.wur.nl/240465</a:t>
            </a:r>
            <a:endParaRPr lang="en-US" b="1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Very similar results – for same reasons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b="1" dirty="0">
                <a:solidFill>
                  <a:srgbClr val="FF0000"/>
                </a:solidFill>
              </a:rPr>
              <a:t>South Vietnam Data dairy but mostly beef </a:t>
            </a:r>
            <a:r>
              <a:rPr lang="en-GB" dirty="0">
                <a:solidFill>
                  <a:srgbClr val="FF0000"/>
                </a:solidFill>
              </a:rPr>
              <a:t>from Truong et al., 2018  </a:t>
            </a:r>
            <a:r>
              <a:rPr lang="en-GB" dirty="0">
                <a:hlinkClick r:id="rId3"/>
              </a:rPr>
              <a:t>doi.org/10.3389/fvets.2018.00026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Also similar positive results – same reasons plus high value of cattle and higher mortality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52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68"/>
    </mc:Choice>
    <mc:Fallback xmlns="">
      <p:transition spd="slow" advTm="7268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03AC449-1340-4A00-85D2-AB670BFD55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14BDD5-980F-4AA2-9A95-7C8FBC6DD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Tanzania – </a:t>
            </a:r>
            <a:r>
              <a:rPr lang="en-US" sz="2400" i="1" dirty="0"/>
              <a:t>Pastoralist</a:t>
            </a:r>
            <a:endParaRPr lang="en-GB" i="1" dirty="0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827339F8-F64F-480F-8A64-240E6918A9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77932" y="1430300"/>
            <a:ext cx="3522417" cy="3956208"/>
          </a:xfrm>
        </p:spPr>
        <p:txBody>
          <a:bodyPr/>
          <a:lstStyle/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400" b="1" i="1" dirty="0"/>
              <a:t>High risk area</a:t>
            </a:r>
          </a:p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400" b="1" dirty="0"/>
              <a:t>Casey-Briars et al. 2018 </a:t>
            </a:r>
            <a:r>
              <a:rPr lang="en-US" sz="1400" b="1" i="1" dirty="0"/>
              <a:t>Nature </a:t>
            </a:r>
            <a:r>
              <a:rPr lang="en-US" sz="1400" b="1" i="1" dirty="0" err="1"/>
              <a:t>Ecol</a:t>
            </a:r>
            <a:r>
              <a:rPr lang="en-US" sz="1400" b="1" i="1" dirty="0"/>
              <a:t> </a:t>
            </a:r>
            <a:r>
              <a:rPr lang="en-US" sz="1400" b="1" i="1" dirty="0" err="1"/>
              <a:t>Evol</a:t>
            </a:r>
            <a:r>
              <a:rPr lang="en-US" sz="1400" b="1" i="1" dirty="0"/>
              <a:t> </a:t>
            </a:r>
          </a:p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GB" dirty="0">
                <a:hlinkClick r:id="rId2"/>
              </a:rPr>
              <a:t>doi.org/10.1038/s41559-018-0636-x</a:t>
            </a:r>
            <a:r>
              <a:rPr lang="en-GB" dirty="0"/>
              <a:t>  </a:t>
            </a:r>
          </a:p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endParaRPr lang="en-GB" sz="1400" b="1" dirty="0"/>
          </a:p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GB" sz="1400" b="1" dirty="0" err="1"/>
              <a:t>Bastola</a:t>
            </a:r>
            <a:r>
              <a:rPr lang="en-GB" sz="1400" b="1" dirty="0"/>
              <a:t> 2015 Thesis Washington State Uni</a:t>
            </a:r>
          </a:p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1400" b="1" dirty="0"/>
          </a:p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400" b="1" dirty="0" err="1"/>
              <a:t>Barassa</a:t>
            </a:r>
            <a:r>
              <a:rPr lang="en-US" sz="1400" b="1" dirty="0"/>
              <a:t> et al. 2008 TBED </a:t>
            </a:r>
          </a:p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GB" b="1" dirty="0">
                <a:hlinkClick r:id="rId3"/>
              </a:rPr>
              <a:t>doi.org/10.1111/j.1865-1682.2008.01042.x</a:t>
            </a:r>
            <a:r>
              <a:rPr lang="en-GB" b="1" dirty="0"/>
              <a:t> </a:t>
            </a:r>
          </a:p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endParaRPr lang="en-GB" b="1" dirty="0"/>
          </a:p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GB" b="1" dirty="0"/>
              <a:t>Haesler et al. 2017 CBA FMD Tanzania</a:t>
            </a:r>
          </a:p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1400" b="1" dirty="0"/>
          </a:p>
        </p:txBody>
      </p:sp>
      <p:pic>
        <p:nvPicPr>
          <p:cNvPr id="6" name="Picture 5" descr="A herd of cattle walking down a dirt road&#10;&#10;Description automatically generated">
            <a:extLst>
              <a:ext uri="{FF2B5EF4-FFF2-40B4-BE49-F238E27FC236}">
                <a16:creationId xmlns:a16="http://schemas.microsoft.com/office/drawing/2014/main" id="{62AA38EB-1FFE-4130-8AB7-F2628749E1D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2373"/>
          <a:stretch/>
        </p:blipFill>
        <p:spPr>
          <a:xfrm>
            <a:off x="366318" y="1695768"/>
            <a:ext cx="5111614" cy="2346033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1437960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70"/>
    </mc:Choice>
    <mc:Fallback xmlns="">
      <p:transition spd="slow" advTm="627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03AC449-1340-4A00-85D2-AB670BFD55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14BDD5-980F-4AA2-9A95-7C8FBC6DD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Tanzania – </a:t>
            </a:r>
            <a:r>
              <a:rPr lang="en-US" sz="2400" i="1" dirty="0"/>
              <a:t>Data from field exercises, opinion</a:t>
            </a:r>
            <a:endParaRPr lang="en-GB" i="1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5ADD7653-7CF6-4F40-9F2F-EA28583690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541484"/>
              </p:ext>
            </p:extLst>
          </p:nvPr>
        </p:nvGraphicFramePr>
        <p:xfrm>
          <a:off x="528655" y="1191129"/>
          <a:ext cx="5686163" cy="2355337"/>
        </p:xfrm>
        <a:graphic>
          <a:graphicData uri="http://schemas.openxmlformats.org/drawingml/2006/table">
            <a:tbl>
              <a:tblPr firstRow="1" firstCol="1" bandRow="1"/>
              <a:tblGrid>
                <a:gridCol w="1708194">
                  <a:extLst>
                    <a:ext uri="{9D8B030D-6E8A-4147-A177-3AD203B41FA5}">
                      <a16:colId xmlns:a16="http://schemas.microsoft.com/office/drawing/2014/main" val="1542642081"/>
                    </a:ext>
                  </a:extLst>
                </a:gridCol>
                <a:gridCol w="572072">
                  <a:extLst>
                    <a:ext uri="{9D8B030D-6E8A-4147-A177-3AD203B41FA5}">
                      <a16:colId xmlns:a16="http://schemas.microsoft.com/office/drawing/2014/main" val="2921865680"/>
                    </a:ext>
                  </a:extLst>
                </a:gridCol>
                <a:gridCol w="2793713">
                  <a:extLst>
                    <a:ext uri="{9D8B030D-6E8A-4147-A177-3AD203B41FA5}">
                      <a16:colId xmlns:a16="http://schemas.microsoft.com/office/drawing/2014/main" val="3088700000"/>
                    </a:ext>
                  </a:extLst>
                </a:gridCol>
                <a:gridCol w="612184">
                  <a:extLst>
                    <a:ext uri="{9D8B030D-6E8A-4147-A177-3AD203B41FA5}">
                      <a16:colId xmlns:a16="http://schemas.microsoft.com/office/drawing/2014/main" val="3725639558"/>
                    </a:ext>
                  </a:extLst>
                </a:gridCol>
              </a:tblGrid>
              <a:tr h="1852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Average cost per case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Inputs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Inputs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3748899"/>
                  </a:ext>
                </a:extLst>
              </a:tr>
              <a:tr h="1947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Milk loss per case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$5.4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cattle per herd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6471822"/>
                  </a:ext>
                </a:extLst>
              </a:tr>
              <a:tr h="1910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Death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$1.5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Herd incidence if not vaccinated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44%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3223338"/>
                  </a:ext>
                </a:extLst>
              </a:tr>
              <a:tr h="2023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Abortion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$1.5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Probability of herd outbreak per year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75%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527143"/>
                  </a:ext>
                </a:extLst>
              </a:tr>
              <a:tr h="2560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Treatment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Vaccine effectiveness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50%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0513499"/>
                  </a:ext>
                </a:extLst>
              </a:tr>
              <a:tr h="2624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Delayed growth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$0.3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1224735"/>
                  </a:ext>
                </a:extLst>
              </a:tr>
              <a:tr h="2370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Distress sale/cull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$12.5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6919885"/>
                  </a:ext>
                </a:extLst>
              </a:tr>
              <a:tr h="2455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Reduced fertility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3586082"/>
                  </a:ext>
                </a:extLst>
              </a:tr>
              <a:tr h="2116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cost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$31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99061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Vaccine cost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$3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Doses per year</a:t>
                      </a:r>
                    </a:p>
                  </a:txBody>
                  <a:tcPr marL="48078" marR="48078" marT="7512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0052025"/>
                  </a:ext>
                </a:extLst>
              </a:tr>
            </a:tbl>
          </a:graphicData>
        </a:graphic>
      </p:graphicFrame>
      <p:pic>
        <p:nvPicPr>
          <p:cNvPr id="6" name="Picture 5" descr="A herd of cattle walking down a dirt road&#10;&#10;Description automatically generated">
            <a:extLst>
              <a:ext uri="{FF2B5EF4-FFF2-40B4-BE49-F238E27FC236}">
                <a16:creationId xmlns:a16="http://schemas.microsoft.com/office/drawing/2014/main" id="{77845709-B3B8-4210-B938-89D9265070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373"/>
          <a:stretch/>
        </p:blipFill>
        <p:spPr>
          <a:xfrm>
            <a:off x="6374690" y="3619180"/>
            <a:ext cx="2769310" cy="1271006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4199993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945"/>
    </mc:Choice>
    <mc:Fallback xmlns="">
      <p:transition spd="slow" advTm="48945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03AC449-1340-4A00-85D2-AB670BFD55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14BDD5-980F-4AA2-9A95-7C8FBC6DD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Tanzania – </a:t>
            </a:r>
            <a:r>
              <a:rPr lang="en-US" sz="2400" i="1" dirty="0"/>
              <a:t>Data from field exercises, opinion</a:t>
            </a:r>
            <a:endParaRPr lang="en-GB" i="1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EECAC36C-B4EA-42A9-B2AC-763100222B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3650" y="3546467"/>
            <a:ext cx="9143999" cy="1343057"/>
          </a:xfrm>
        </p:spPr>
        <p:txBody>
          <a:bodyPr/>
          <a:lstStyle/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400" b="1" dirty="0"/>
              <a:t>Result: 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Tx/>
              <a:buChar char="-"/>
            </a:pPr>
            <a:r>
              <a:rPr lang="en-US" b="1" dirty="0"/>
              <a:t>Vaccinating reduces income by - US$76 per year per herd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Tx/>
              <a:buChar char="-"/>
            </a:pPr>
            <a:r>
              <a:rPr lang="en-US" b="1" dirty="0"/>
              <a:t>That’s - US$1 per head of cattle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Tx/>
              <a:buChar char="-"/>
            </a:pPr>
            <a:r>
              <a:rPr lang="en-US" b="1" dirty="0"/>
              <a:t>Per US$1 spent on vaccination  reduces FMD impact by US$0.85</a:t>
            </a:r>
          </a:p>
        </p:txBody>
      </p:sp>
      <p:pic>
        <p:nvPicPr>
          <p:cNvPr id="8" name="Picture 7" descr="A herd of cattle walking down a dirt road&#10;&#10;Description automatically generated">
            <a:extLst>
              <a:ext uri="{FF2B5EF4-FFF2-40B4-BE49-F238E27FC236}">
                <a16:creationId xmlns:a16="http://schemas.microsoft.com/office/drawing/2014/main" id="{A9EE307C-C880-4C5F-9216-89BAD63453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2373"/>
          <a:stretch/>
        </p:blipFill>
        <p:spPr>
          <a:xfrm>
            <a:off x="6374690" y="3619180"/>
            <a:ext cx="2769310" cy="1271006"/>
          </a:xfrm>
          <a:prstGeom prst="rect">
            <a:avLst/>
          </a:prstGeom>
          <a:ln>
            <a:solidFill>
              <a:schemeClr val="bg2"/>
            </a:solidFill>
          </a:ln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A69F149-3446-45AF-A78C-EEE5EF4091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152188"/>
              </p:ext>
            </p:extLst>
          </p:nvPr>
        </p:nvGraphicFramePr>
        <p:xfrm>
          <a:off x="528655" y="1191129"/>
          <a:ext cx="5686163" cy="2355337"/>
        </p:xfrm>
        <a:graphic>
          <a:graphicData uri="http://schemas.openxmlformats.org/drawingml/2006/table">
            <a:tbl>
              <a:tblPr firstRow="1" firstCol="1" bandRow="1"/>
              <a:tblGrid>
                <a:gridCol w="1708194">
                  <a:extLst>
                    <a:ext uri="{9D8B030D-6E8A-4147-A177-3AD203B41FA5}">
                      <a16:colId xmlns:a16="http://schemas.microsoft.com/office/drawing/2014/main" val="1542642081"/>
                    </a:ext>
                  </a:extLst>
                </a:gridCol>
                <a:gridCol w="572072">
                  <a:extLst>
                    <a:ext uri="{9D8B030D-6E8A-4147-A177-3AD203B41FA5}">
                      <a16:colId xmlns:a16="http://schemas.microsoft.com/office/drawing/2014/main" val="2921865680"/>
                    </a:ext>
                  </a:extLst>
                </a:gridCol>
                <a:gridCol w="2793713">
                  <a:extLst>
                    <a:ext uri="{9D8B030D-6E8A-4147-A177-3AD203B41FA5}">
                      <a16:colId xmlns:a16="http://schemas.microsoft.com/office/drawing/2014/main" val="3088700000"/>
                    </a:ext>
                  </a:extLst>
                </a:gridCol>
                <a:gridCol w="612184">
                  <a:extLst>
                    <a:ext uri="{9D8B030D-6E8A-4147-A177-3AD203B41FA5}">
                      <a16:colId xmlns:a16="http://schemas.microsoft.com/office/drawing/2014/main" val="3725639558"/>
                    </a:ext>
                  </a:extLst>
                </a:gridCol>
              </a:tblGrid>
              <a:tr h="1852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Average cost per case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Inputs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Inputs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3748899"/>
                  </a:ext>
                </a:extLst>
              </a:tr>
              <a:tr h="1947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Milk loss per case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$5.4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cattle per herd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6471822"/>
                  </a:ext>
                </a:extLst>
              </a:tr>
              <a:tr h="1910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Death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$1.5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Herd incidence if not vaccinated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44%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3223338"/>
                  </a:ext>
                </a:extLst>
              </a:tr>
              <a:tr h="2023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Abortion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$1.5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Probability of herd outbreak per year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75%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527143"/>
                  </a:ext>
                </a:extLst>
              </a:tr>
              <a:tr h="2560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Treatment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Vaccine effectiveness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50%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0513499"/>
                  </a:ext>
                </a:extLst>
              </a:tr>
              <a:tr h="2624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Delayed growth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$0.3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1224735"/>
                  </a:ext>
                </a:extLst>
              </a:tr>
              <a:tr h="2370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Distress sale/cull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$12.5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6919885"/>
                  </a:ext>
                </a:extLst>
              </a:tr>
              <a:tr h="2455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Reduced fertility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3586082"/>
                  </a:ext>
                </a:extLst>
              </a:tr>
              <a:tr h="2116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cost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$31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9906104"/>
                  </a:ext>
                </a:extLst>
              </a:tr>
              <a:tr h="1795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Vaccine cost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$3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Doses per year</a:t>
                      </a:r>
                    </a:p>
                  </a:txBody>
                  <a:tcPr marL="48078" marR="48078" marT="7512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0052025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2765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447"/>
    </mc:Choice>
    <mc:Fallback xmlns="">
      <p:transition spd="slow" advTm="194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03AC449-1340-4A00-85D2-AB670BFD55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14BDD5-980F-4AA2-9A95-7C8FBC6DD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Tanzania– </a:t>
            </a:r>
            <a:r>
              <a:rPr lang="en-US" sz="2400" i="1" dirty="0"/>
              <a:t>Data from field exercises, opinion</a:t>
            </a:r>
            <a:endParaRPr lang="en-GB" i="1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EECAC36C-B4EA-42A9-B2AC-763100222B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3650" y="3546467"/>
            <a:ext cx="9143999" cy="1343057"/>
          </a:xfrm>
        </p:spPr>
        <p:txBody>
          <a:bodyPr/>
          <a:lstStyle/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400" b="1" dirty="0"/>
              <a:t>Result: 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Tx/>
              <a:buChar char="-"/>
            </a:pPr>
            <a:r>
              <a:rPr lang="en-US" b="1" dirty="0"/>
              <a:t>Vaccinating reduces income by - US$76 per year per herd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Tx/>
              <a:buChar char="-"/>
            </a:pPr>
            <a:r>
              <a:rPr lang="en-US" b="1" dirty="0"/>
              <a:t>That’s - US$1 per head of cattle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Tx/>
              <a:buChar char="-"/>
            </a:pPr>
            <a:r>
              <a:rPr lang="en-US" b="1" dirty="0"/>
              <a:t>Per US$1 spent on vaccination  reduces FMD impact by US$0.85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Tx/>
              <a:buChar char="-"/>
            </a:pPr>
            <a:endParaRPr lang="en-US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79D856-36F8-4EA3-927A-320F5611FD02}"/>
              </a:ext>
            </a:extLst>
          </p:cNvPr>
          <p:cNvSpPr txBox="1"/>
          <p:nvPr/>
        </p:nvSpPr>
        <p:spPr>
          <a:xfrm>
            <a:off x="5736845" y="3546466"/>
            <a:ext cx="3391480" cy="138499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Break even:</a:t>
            </a:r>
          </a:p>
          <a:p>
            <a:r>
              <a:rPr lang="en-US" dirty="0">
                <a:solidFill>
                  <a:srgbClr val="FF0000"/>
                </a:solidFill>
              </a:rPr>
              <a:t>- $2.5 per dose or</a:t>
            </a:r>
          </a:p>
          <a:p>
            <a:r>
              <a:rPr lang="en-US" dirty="0">
                <a:solidFill>
                  <a:srgbClr val="FF0000"/>
                </a:solidFill>
              </a:rPr>
              <a:t>- 60% vaccine effectiveness – why?</a:t>
            </a:r>
          </a:p>
          <a:p>
            <a:r>
              <a:rPr lang="en-US" dirty="0">
                <a:solidFill>
                  <a:srgbClr val="FF0000"/>
                </a:solidFill>
              </a:rPr>
              <a:t>- Lost cost per case</a:t>
            </a:r>
          </a:p>
          <a:p>
            <a:r>
              <a:rPr lang="en-GB" dirty="0">
                <a:solidFill>
                  <a:srgbClr val="FF0000"/>
                </a:solidFill>
              </a:rPr>
              <a:t>- Lower susceptibility/morbidity</a:t>
            </a:r>
          </a:p>
          <a:p>
            <a:r>
              <a:rPr lang="en-GB" dirty="0">
                <a:solidFill>
                  <a:srgbClr val="FF0000"/>
                </a:solidFill>
              </a:rPr>
              <a:t>- Despite frequent outbreaks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DD7C579-F0E3-4341-AECC-433442B408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3372"/>
              </p:ext>
            </p:extLst>
          </p:nvPr>
        </p:nvGraphicFramePr>
        <p:xfrm>
          <a:off x="528655" y="1191129"/>
          <a:ext cx="5686163" cy="2355337"/>
        </p:xfrm>
        <a:graphic>
          <a:graphicData uri="http://schemas.openxmlformats.org/drawingml/2006/table">
            <a:tbl>
              <a:tblPr firstRow="1" firstCol="1" bandRow="1"/>
              <a:tblGrid>
                <a:gridCol w="1708194">
                  <a:extLst>
                    <a:ext uri="{9D8B030D-6E8A-4147-A177-3AD203B41FA5}">
                      <a16:colId xmlns:a16="http://schemas.microsoft.com/office/drawing/2014/main" val="1542642081"/>
                    </a:ext>
                  </a:extLst>
                </a:gridCol>
                <a:gridCol w="572072">
                  <a:extLst>
                    <a:ext uri="{9D8B030D-6E8A-4147-A177-3AD203B41FA5}">
                      <a16:colId xmlns:a16="http://schemas.microsoft.com/office/drawing/2014/main" val="2921865680"/>
                    </a:ext>
                  </a:extLst>
                </a:gridCol>
                <a:gridCol w="2793713">
                  <a:extLst>
                    <a:ext uri="{9D8B030D-6E8A-4147-A177-3AD203B41FA5}">
                      <a16:colId xmlns:a16="http://schemas.microsoft.com/office/drawing/2014/main" val="3088700000"/>
                    </a:ext>
                  </a:extLst>
                </a:gridCol>
                <a:gridCol w="612184">
                  <a:extLst>
                    <a:ext uri="{9D8B030D-6E8A-4147-A177-3AD203B41FA5}">
                      <a16:colId xmlns:a16="http://schemas.microsoft.com/office/drawing/2014/main" val="3725639558"/>
                    </a:ext>
                  </a:extLst>
                </a:gridCol>
              </a:tblGrid>
              <a:tr h="1852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Average cost per case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Inputs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Inputs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3748899"/>
                  </a:ext>
                </a:extLst>
              </a:tr>
              <a:tr h="1947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Milk loss per case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$5.4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cattle per herd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6471822"/>
                  </a:ext>
                </a:extLst>
              </a:tr>
              <a:tr h="1910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Death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$1.5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Herd incidence if not vaccinated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44%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3223338"/>
                  </a:ext>
                </a:extLst>
              </a:tr>
              <a:tr h="2023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Abortion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$1.5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Probability of herd outbreak per year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75%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527143"/>
                  </a:ext>
                </a:extLst>
              </a:tr>
              <a:tr h="2560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Treatment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Vaccine effectiveness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50%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0513499"/>
                  </a:ext>
                </a:extLst>
              </a:tr>
              <a:tr h="2624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Delayed growth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$0.3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1224735"/>
                  </a:ext>
                </a:extLst>
              </a:tr>
              <a:tr h="2370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Distress sale/cull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$12.5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6919885"/>
                  </a:ext>
                </a:extLst>
              </a:tr>
              <a:tr h="2455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Reduced fertility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3586082"/>
                  </a:ext>
                </a:extLst>
              </a:tr>
              <a:tr h="2116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cost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$31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9906104"/>
                  </a:ext>
                </a:extLst>
              </a:tr>
              <a:tr h="1795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Vaccine cost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$3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Doses per year</a:t>
                      </a:r>
                    </a:p>
                  </a:txBody>
                  <a:tcPr marL="48078" marR="48078" marT="7512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0052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820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081"/>
    </mc:Choice>
    <mc:Fallback xmlns="">
      <p:transition spd="slow" advTm="2808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03AC449-1340-4A00-85D2-AB670BFD55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14BDD5-980F-4AA2-9A95-7C8FBC6DD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Tanzania– </a:t>
            </a:r>
            <a:r>
              <a:rPr lang="en-US" sz="2400" i="1" dirty="0"/>
              <a:t>Data from field exercises, opinion</a:t>
            </a:r>
            <a:endParaRPr lang="en-GB" i="1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EECAC36C-B4EA-42A9-B2AC-763100222B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3650" y="3546467"/>
            <a:ext cx="9143999" cy="1343057"/>
          </a:xfrm>
        </p:spPr>
        <p:txBody>
          <a:bodyPr/>
          <a:lstStyle/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400" b="1" dirty="0"/>
              <a:t>Result: 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Tx/>
              <a:buChar char="-"/>
            </a:pPr>
            <a:r>
              <a:rPr lang="en-US" b="1" dirty="0"/>
              <a:t>Vaccinating reduces income by - US$76 per year per herd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Tx/>
              <a:buChar char="-"/>
            </a:pPr>
            <a:r>
              <a:rPr lang="en-US" b="1" dirty="0"/>
              <a:t>That’s - US$1 per head of cattle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Tx/>
              <a:buChar char="-"/>
            </a:pPr>
            <a:r>
              <a:rPr lang="en-US" b="1" dirty="0"/>
              <a:t>Per US$1 spent on vaccination  reduces FMD impact by US$0.85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Tx/>
              <a:buChar char="-"/>
            </a:pPr>
            <a:endParaRPr lang="en-US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79D856-36F8-4EA3-927A-320F5611FD02}"/>
              </a:ext>
            </a:extLst>
          </p:cNvPr>
          <p:cNvSpPr txBox="1"/>
          <p:nvPr/>
        </p:nvSpPr>
        <p:spPr>
          <a:xfrm>
            <a:off x="5477582" y="3634617"/>
            <a:ext cx="3666418" cy="138499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If vaccination also reduces probability of a herd-outbreak (vaccine effectiveness)</a:t>
            </a:r>
          </a:p>
          <a:p>
            <a:r>
              <a:rPr lang="en-US" dirty="0">
                <a:solidFill>
                  <a:srgbClr val="FF0000"/>
                </a:solidFill>
              </a:rPr>
              <a:t>Vaccination increases income by $2 per head of cattle  (c.f. -$1)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rgbClr val="FF0000"/>
                </a:solidFill>
              </a:rPr>
              <a:t>Per US$1 spent on vaccination reduce FMD impact by US$1.3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DD7C579-F0E3-4341-AECC-433442B408CF}"/>
              </a:ext>
            </a:extLst>
          </p:cNvPr>
          <p:cNvGraphicFramePr>
            <a:graphicFrameLocks noGrp="1"/>
          </p:cNvGraphicFramePr>
          <p:nvPr/>
        </p:nvGraphicFramePr>
        <p:xfrm>
          <a:off x="528655" y="1191129"/>
          <a:ext cx="5686163" cy="2355337"/>
        </p:xfrm>
        <a:graphic>
          <a:graphicData uri="http://schemas.openxmlformats.org/drawingml/2006/table">
            <a:tbl>
              <a:tblPr firstRow="1" firstCol="1" bandRow="1"/>
              <a:tblGrid>
                <a:gridCol w="1708194">
                  <a:extLst>
                    <a:ext uri="{9D8B030D-6E8A-4147-A177-3AD203B41FA5}">
                      <a16:colId xmlns:a16="http://schemas.microsoft.com/office/drawing/2014/main" val="1542642081"/>
                    </a:ext>
                  </a:extLst>
                </a:gridCol>
                <a:gridCol w="572072">
                  <a:extLst>
                    <a:ext uri="{9D8B030D-6E8A-4147-A177-3AD203B41FA5}">
                      <a16:colId xmlns:a16="http://schemas.microsoft.com/office/drawing/2014/main" val="2921865680"/>
                    </a:ext>
                  </a:extLst>
                </a:gridCol>
                <a:gridCol w="2793713">
                  <a:extLst>
                    <a:ext uri="{9D8B030D-6E8A-4147-A177-3AD203B41FA5}">
                      <a16:colId xmlns:a16="http://schemas.microsoft.com/office/drawing/2014/main" val="3088700000"/>
                    </a:ext>
                  </a:extLst>
                </a:gridCol>
                <a:gridCol w="612184">
                  <a:extLst>
                    <a:ext uri="{9D8B030D-6E8A-4147-A177-3AD203B41FA5}">
                      <a16:colId xmlns:a16="http://schemas.microsoft.com/office/drawing/2014/main" val="3725639558"/>
                    </a:ext>
                  </a:extLst>
                </a:gridCol>
              </a:tblGrid>
              <a:tr h="1852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Average cost per case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Inputs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Inputs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3748899"/>
                  </a:ext>
                </a:extLst>
              </a:tr>
              <a:tr h="1947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Milk loss per case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$5.4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cattle per herd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6471822"/>
                  </a:ext>
                </a:extLst>
              </a:tr>
              <a:tr h="1910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Death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$1.5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Herd incidence if not vaccinated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44%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3223338"/>
                  </a:ext>
                </a:extLst>
              </a:tr>
              <a:tr h="2023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Abortion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$1.5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Probability of herd outbreak per year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75%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527143"/>
                  </a:ext>
                </a:extLst>
              </a:tr>
              <a:tr h="2560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Treatment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Vaccine effectiveness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50%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0513499"/>
                  </a:ext>
                </a:extLst>
              </a:tr>
              <a:tr h="2624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Delayed growth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$0.3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1224735"/>
                  </a:ext>
                </a:extLst>
              </a:tr>
              <a:tr h="2370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Distress sale/cull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$12.5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6919885"/>
                  </a:ext>
                </a:extLst>
              </a:tr>
              <a:tr h="2455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Reduced fertility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3586082"/>
                  </a:ext>
                </a:extLst>
              </a:tr>
              <a:tr h="2116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cost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$31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8078" marR="48078" marT="7512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9906104"/>
                  </a:ext>
                </a:extLst>
              </a:tr>
              <a:tr h="1795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Vaccine cost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$3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Doses per year</a:t>
                      </a:r>
                    </a:p>
                  </a:txBody>
                  <a:tcPr marL="48078" marR="48078" marT="7512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8078" marR="48078" marT="75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0052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6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704"/>
    </mc:Choice>
    <mc:Fallback xmlns="">
      <p:transition spd="slow" advTm="25704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03AC449-1340-4A00-85D2-AB670BFD55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9E7820-9CCA-4DF3-BE22-4053A13DE002}"/>
              </a:ext>
            </a:extLst>
          </p:cNvPr>
          <p:cNvSpPr txBox="1"/>
          <p:nvPr/>
        </p:nvSpPr>
        <p:spPr>
          <a:xfrm>
            <a:off x="528655" y="1146634"/>
            <a:ext cx="6816237" cy="2246769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Rushton, 2008 OIE Sci Tec Rev Economic aspects of foot and mouth disease in Bolivia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Found negative farm-level return on vaccine based FMD control in extensive beef systems in Bolivia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11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767"/>
    </mc:Choice>
    <mc:Fallback xmlns="">
      <p:transition spd="slow" advTm="12767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03AC449-1340-4A00-85D2-AB670BFD55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14BDD5-980F-4AA2-9A95-7C8FBC6DD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Vaccination: does it pay?</a:t>
            </a:r>
            <a:br>
              <a:rPr lang="en-US" dirty="0"/>
            </a:b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177C77-EE93-45CE-8E60-BD7A1CF660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/>
              <a:t>Many FMD endemic countries are very reliant on vaccination for FMD control</a:t>
            </a:r>
          </a:p>
          <a:p>
            <a:pPr>
              <a:lnSpc>
                <a:spcPct val="200000"/>
              </a:lnSpc>
            </a:pPr>
            <a:r>
              <a:rPr lang="en-US" dirty="0"/>
              <a:t>Sometimes it is all or partly funded by the state</a:t>
            </a:r>
          </a:p>
          <a:p>
            <a:pPr>
              <a:lnSpc>
                <a:spcPct val="200000"/>
              </a:lnSpc>
            </a:pPr>
            <a:r>
              <a:rPr lang="en-US" dirty="0"/>
              <a:t>But the financial justification for FMD vaccination is often not fully considered</a:t>
            </a:r>
          </a:p>
          <a:p>
            <a:pPr>
              <a:lnSpc>
                <a:spcPct val="200000"/>
              </a:lnSpc>
            </a:pPr>
            <a:r>
              <a:rPr lang="en-US" dirty="0"/>
              <a:t>Essentially the decision maker (the one paying for vaccination) should know if vaccination is profitable – whether paid for by the state or the farmer</a:t>
            </a:r>
          </a:p>
          <a:p>
            <a:pPr>
              <a:lnSpc>
                <a:spcPct val="200000"/>
              </a:lnSpc>
            </a:pPr>
            <a:r>
              <a:rPr lang="en-US" dirty="0"/>
              <a:t>This is particularly true if the farmer pays as they are concerned about their own farm income, rather than wider population benefits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6159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268"/>
    </mc:Choice>
    <mc:Fallback xmlns="">
      <p:transition spd="slow" advTm="452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03AC449-1340-4A00-85D2-AB670BFD55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14BDD5-980F-4AA2-9A95-7C8FBC6DD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177C77-EE93-45CE-8E60-BD7A1CF660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2639" y="1331500"/>
            <a:ext cx="7893676" cy="3366975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600" dirty="0"/>
              <a:t>In some endemic settings farmer investment in FMD vaccination delivers high returns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600" dirty="0"/>
              <a:t>But in some settings the cost of vaccination may be greater than the resulting reduction in FMD impact (low disease impact, low incidence)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600" dirty="0"/>
              <a:t>Considering this can identify how to target FMD control to sectors where it is most profitable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600" dirty="0"/>
              <a:t>It will also show where public funding will be needed due to a lack of farmer incentives to invest in FMD control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09189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910"/>
    </mc:Choice>
    <mc:Fallback xmlns="">
      <p:transition spd="slow" advTm="399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23728" y="1849302"/>
            <a:ext cx="25042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429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2pPr>
            <a:lvl3pPr marL="685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3pPr>
            <a:lvl4pPr marL="10287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4pPr>
            <a:lvl5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5pPr>
            <a:lvl6pPr marL="17145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6pPr>
            <a:lvl7pPr marL="20574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7pPr>
            <a:lvl8pPr marL="24003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8pPr>
            <a:lvl9pPr marL="2743200" algn="l" defTabSz="6858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9pPr>
          </a:lstStyle>
          <a:p>
            <a:pPr algn="ctr"/>
            <a:r>
              <a:rPr lang="en-US" sz="3300" spc="225" dirty="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5" name="Picture Placeholder 4" descr="A person drinking from a glass&#10;&#10;Description automatically generated">
            <a:extLst>
              <a:ext uri="{FF2B5EF4-FFF2-40B4-BE49-F238E27FC236}">
                <a16:creationId xmlns:a16="http://schemas.microsoft.com/office/drawing/2014/main" id="{2CBDF23E-C6F2-B94A-9361-DA325D2495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0447" y="241744"/>
            <a:ext cx="8532413" cy="3586913"/>
          </a:xfrm>
        </p:spPr>
      </p:pic>
      <p:pic>
        <p:nvPicPr>
          <p:cNvPr id="4" name="Picture 1">
            <a:extLst>
              <a:ext uri="{FF2B5EF4-FFF2-40B4-BE49-F238E27FC236}">
                <a16:creationId xmlns:a16="http://schemas.microsoft.com/office/drawing/2014/main" id="{3FBD8F7B-66B6-410C-965F-0BB68C1910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30122" y="2769718"/>
            <a:ext cx="1813431" cy="1058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0499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37"/>
    </mc:Choice>
    <mc:Fallback xmlns="">
      <p:transition spd="slow" advTm="1737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03AC449-1340-4A00-85D2-AB670BFD55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14BDD5-980F-4AA2-9A95-7C8FBC6DD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Vaccination cost-calculator</a:t>
            </a:r>
            <a:br>
              <a:rPr lang="en-US" dirty="0"/>
            </a:b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177C77-EE93-45CE-8E60-BD7A1CF660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US" dirty="0"/>
              <a:t>To assess when FMD vaccination increases farm income we developed a simple CATTLE farm cost-calculator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US" dirty="0"/>
              <a:t>This partial budget calculator assessed FMD  impact on farm income comparing a scenario where FMD vaccination was not performed to one where routine vaccination was performed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Inputs (Sources: literature, field investigations, expert opinion, sometimes not available)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Farm-level: Number of cattle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FMD: Probability of the farm experiencing an FMD outbreak per year (calculated from incidence data/estimates)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Proportion of cattle with clinical FMD if no vaccination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Vaccination: Number of doses each animal gets per year (default two, with single-dose primary course)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Cost of vaccine per dose (vaccine and delivery costs)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Vaccine effectiveness (if the farm has an outbreak what proportion of cattle are protected)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3986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245"/>
    </mc:Choice>
    <mc:Fallback xmlns="">
      <p:transition spd="slow" advTm="412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03AC449-1340-4A00-85D2-AB670BFD55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14BDD5-980F-4AA2-9A95-7C8FBC6DD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Vaccination cost-calculator</a:t>
            </a:r>
            <a:br>
              <a:rPr lang="en-US" dirty="0"/>
            </a:b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177C77-EE93-45CE-8E60-BD7A1CF660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Inputs (Sources: literature, field investigations, expert opinion, sometimes not available)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Average cost per head of cattle with clinical FMD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Milk losses – Ave </a:t>
            </a:r>
            <a:r>
              <a:rPr lang="en-US" dirty="0" err="1"/>
              <a:t>litres</a:t>
            </a:r>
            <a:r>
              <a:rPr lang="en-US" dirty="0"/>
              <a:t> reduction in milk yield X price per </a:t>
            </a:r>
            <a:r>
              <a:rPr lang="en-US" dirty="0" err="1"/>
              <a:t>litre</a:t>
            </a:r>
            <a:r>
              <a:rPr lang="en-US" dirty="0"/>
              <a:t> of milk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Deaths – Proportion of FMD cases that die X </a:t>
            </a:r>
            <a:r>
              <a:rPr lang="en-US" dirty="0" err="1"/>
              <a:t>ave</a:t>
            </a:r>
            <a:r>
              <a:rPr lang="en-US" dirty="0"/>
              <a:t> value of cattle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Abortion – Proportion that abort X value of replacement calf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Reduced fertility – Days delay to conception X cost per day of delayed calving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Traction power – Proportion of cases that would be used for traction X cost of hiring a replacement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Treatment costs – Ave treatment costs per head of cattle (antibiotic, </a:t>
            </a:r>
            <a:r>
              <a:rPr lang="en-US" dirty="0" err="1"/>
              <a:t>anit</a:t>
            </a:r>
            <a:r>
              <a:rPr lang="en-US" dirty="0"/>
              <a:t>-inflammatory, other)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Delay in reaching finishing weight – Proportion of cases whose sale was delayed X length of delay (months) X value of cattle X cost of loaning that value per month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Additional feed/keep costs from delayed sales - Proportion of cases whose sale was delayed X </a:t>
            </a:r>
            <a:r>
              <a:rPr lang="en-US" dirty="0" err="1"/>
              <a:t>ave</a:t>
            </a:r>
            <a:r>
              <a:rPr lang="en-US" dirty="0"/>
              <a:t> length of delay (days) X cost of feed/keep per day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Distress sales/culling (sale of affected cattle to prevent further losses) – Proportion sold as distress sale X </a:t>
            </a:r>
            <a:r>
              <a:rPr lang="en-US" dirty="0" err="1"/>
              <a:t>ave</a:t>
            </a:r>
            <a:r>
              <a:rPr lang="en-US" dirty="0"/>
              <a:t> reduction in price compared to selling when healthy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88081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600"/>
    </mc:Choice>
    <mc:Fallback xmlns="">
      <p:transition spd="slow" advTm="28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03AC449-1340-4A00-85D2-AB670BFD55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14BDD5-980F-4AA2-9A95-7C8FBC6DD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</a:t>
            </a:r>
            <a:r>
              <a:rPr lang="en-US" dirty="0" err="1"/>
              <a:t>calulation</a:t>
            </a:r>
            <a:br>
              <a:rPr lang="en-US" dirty="0"/>
            </a:b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177C77-EE93-45CE-8E60-BD7A1CF660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45889" y="1221574"/>
            <a:ext cx="8721378" cy="3366975"/>
          </a:xfrm>
        </p:spPr>
        <p:txBody>
          <a:bodyPr/>
          <a:lstStyle/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600" b="1" dirty="0"/>
              <a:t>For a production system in a specific settings compare…</a:t>
            </a:r>
          </a:p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b="1" dirty="0"/>
          </a:p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b="1" dirty="0"/>
              <a:t>Ave income lost from FMD for a herd WITHOUT vaccination per year =</a:t>
            </a:r>
          </a:p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b="1" i="1" dirty="0"/>
              <a:t>Probability of herd experiencing outbreak X </a:t>
            </a:r>
            <a:r>
              <a:rPr lang="en-US" b="1" i="1" u="sng" dirty="0"/>
              <a:t>if herd affected proportion of herd with clinical FMD </a:t>
            </a:r>
            <a:r>
              <a:rPr lang="en-US" b="1" i="1" dirty="0"/>
              <a:t>X </a:t>
            </a:r>
            <a:r>
              <a:rPr lang="en-US" b="1" i="1" dirty="0" err="1"/>
              <a:t>ave</a:t>
            </a:r>
            <a:r>
              <a:rPr lang="en-US" b="1" i="1" dirty="0"/>
              <a:t> costs per case</a:t>
            </a:r>
          </a:p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b="1" i="1" dirty="0"/>
          </a:p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b="1" i="1" dirty="0"/>
              <a:t>Vs</a:t>
            </a:r>
          </a:p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b="1" i="1" dirty="0"/>
          </a:p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b="1" dirty="0"/>
              <a:t>Ave  income lost from FMD for a herd WITH vaccination per year</a:t>
            </a:r>
          </a:p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b="1" i="1" dirty="0"/>
              <a:t>Same as above but </a:t>
            </a:r>
            <a:r>
              <a:rPr lang="en-US" b="1" i="1" u="sng" dirty="0"/>
              <a:t>Proportion of herd with clinical FMD</a:t>
            </a:r>
            <a:r>
              <a:rPr lang="en-US" b="1" i="1" dirty="0"/>
              <a:t>  is reduced by the vaccine effectiveness (proportion of cases prevented by vaccination)</a:t>
            </a:r>
          </a:p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b="1" i="1" dirty="0"/>
          </a:p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b="1" i="1" dirty="0"/>
              <a:t>+ vaccination costs</a:t>
            </a:r>
          </a:p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b="1" i="1" dirty="0"/>
          </a:p>
          <a:p>
            <a:pPr marL="146050" indent="0" algn="ctr">
              <a:lnSpc>
                <a:spcPct val="100000"/>
              </a:lnSpc>
              <a:spcAft>
                <a:spcPts val="600"/>
              </a:spcAft>
              <a:buNone/>
            </a:pPr>
            <a:endParaRPr lang="en-US" b="1" dirty="0"/>
          </a:p>
          <a:p>
            <a:pPr marL="146050" indent="0" algn="ctr">
              <a:lnSpc>
                <a:spcPct val="100000"/>
              </a:lnSpc>
              <a:spcAft>
                <a:spcPts val="600"/>
              </a:spcAft>
              <a:buNone/>
            </a:pPr>
            <a:endParaRPr lang="en-US" b="1" dirty="0"/>
          </a:p>
          <a:p>
            <a:pPr marL="146050" indent="0" algn="ctr">
              <a:lnSpc>
                <a:spcPct val="100000"/>
              </a:lnSpc>
              <a:spcAft>
                <a:spcPts val="600"/>
              </a:spcAft>
              <a:buNone/>
            </a:pPr>
            <a:endParaRPr lang="en-US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435551-D83E-4691-A1D3-58ED4198C1BF}"/>
              </a:ext>
            </a:extLst>
          </p:cNvPr>
          <p:cNvSpPr/>
          <p:nvPr/>
        </p:nvSpPr>
        <p:spPr>
          <a:xfrm>
            <a:off x="2189732" y="4398393"/>
            <a:ext cx="592054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6050">
              <a:spcAft>
                <a:spcPts val="600"/>
              </a:spcAft>
            </a:pPr>
            <a:r>
              <a:rPr lang="en-US" b="1" i="1" dirty="0"/>
              <a:t>Output: 1) Change in income per head of cattle if you vaccinate</a:t>
            </a:r>
          </a:p>
          <a:p>
            <a:pPr marL="146050">
              <a:spcAft>
                <a:spcPts val="600"/>
              </a:spcAft>
            </a:pPr>
            <a:r>
              <a:rPr lang="en-US" b="1" i="1" dirty="0"/>
              <a:t>              2) Ratio of benefit to vaccination costs (BCR)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71987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985"/>
    </mc:Choice>
    <mc:Fallback xmlns="">
      <p:transition spd="slow" advTm="569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03AC449-1340-4A00-85D2-AB670BFD55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14BDD5-980F-4AA2-9A95-7C8FBC6DD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Assumptions and (over) simplifications</a:t>
            </a:r>
            <a:br>
              <a:rPr lang="en-US" dirty="0"/>
            </a:b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177C77-EE93-45CE-8E60-BD7A1CF660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1667" y="1221574"/>
            <a:ext cx="8082475" cy="3366975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No two-dose primary course included (typically needed for effectiveness and would increase vaccination costs, maybe by 10-15%??)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Sometimes no data obtained for certain minor costs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Not yet a stochastic model with uncertainty intervals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Incidence data sometimes not available [could estimate from seroprevalence]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Results are for an average herd (herd impact will vary with size) – but cost per animal is unaffected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Clinical disease may be milder in vaccinated animals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Uses a single value for vaccine effectiveness, protection increases with multiple doses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Probability of a herd outbreak is not affected by vaccination, just outbreak size (important)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Only considers farm-level effects not population herd-immunity effect on incidence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This is the case in many countries in PCP stage 0-2, where incidence and exposure remains high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67104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449"/>
    </mc:Choice>
    <mc:Fallback xmlns="">
      <p:transition spd="slow" advTm="964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03AC449-1340-4A00-85D2-AB670BFD55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14BDD5-980F-4AA2-9A95-7C8FBC6DD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Nepal – </a:t>
            </a:r>
            <a:r>
              <a:rPr lang="en-US" sz="2400" i="1" dirty="0"/>
              <a:t>Small-holder dairy</a:t>
            </a:r>
            <a:endParaRPr lang="en-GB" i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C045D2-DE3F-4FA8-A3BE-75DFC5A7547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33" y="1232918"/>
            <a:ext cx="5960532" cy="331242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077B50E-E2BB-40F0-AA43-F365052F8C8C}"/>
              </a:ext>
            </a:extLst>
          </p:cNvPr>
          <p:cNvSpPr/>
          <p:nvPr/>
        </p:nvSpPr>
        <p:spPr>
          <a:xfrm>
            <a:off x="6695226" y="1487750"/>
            <a:ext cx="2252335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300" b="1" dirty="0">
                <a:solidFill>
                  <a:schemeClr val="accent1"/>
                </a:solidFill>
                <a:latin typeface="Lato"/>
                <a:sym typeface="Lato"/>
              </a:rPr>
              <a:t>- Data collected by questionnaire during </a:t>
            </a:r>
            <a:r>
              <a:rPr lang="en-US" sz="1300" b="1" dirty="0" err="1">
                <a:solidFill>
                  <a:schemeClr val="accent1"/>
                </a:solidFill>
                <a:latin typeface="Lato"/>
                <a:sym typeface="Lato"/>
              </a:rPr>
              <a:t>EuFMD</a:t>
            </a:r>
            <a:r>
              <a:rPr lang="en-US" sz="1300" b="1" dirty="0">
                <a:solidFill>
                  <a:schemeClr val="accent1"/>
                </a:solidFill>
                <a:latin typeface="Lato"/>
                <a:sym typeface="Lato"/>
              </a:rPr>
              <a:t> training courses in 2017-19</a:t>
            </a:r>
          </a:p>
          <a:p>
            <a:pPr>
              <a:spcAft>
                <a:spcPts val="600"/>
              </a:spcAft>
            </a:pPr>
            <a:r>
              <a:rPr lang="en-US" sz="1300" b="1" dirty="0">
                <a:solidFill>
                  <a:schemeClr val="accent1"/>
                </a:solidFill>
                <a:latin typeface="Lato"/>
                <a:sym typeface="Lato"/>
              </a:rPr>
              <a:t>- 5 separate village studies visiting 49 households</a:t>
            </a:r>
          </a:p>
          <a:p>
            <a:pPr>
              <a:spcAft>
                <a:spcPts val="600"/>
              </a:spcAft>
            </a:pPr>
            <a:r>
              <a:rPr lang="en-US" sz="1300" b="1" dirty="0">
                <a:solidFill>
                  <a:schemeClr val="accent1"/>
                </a:solidFill>
                <a:latin typeface="Lato"/>
                <a:sym typeface="Lato"/>
              </a:rPr>
              <a:t>- High mortality in cows (~10%) and calves (~46%)</a:t>
            </a:r>
          </a:p>
        </p:txBody>
      </p:sp>
    </p:spTree>
    <p:extLst>
      <p:ext uri="{BB962C8B-B14F-4D97-AF65-F5344CB8AC3E}">
        <p14:creationId xmlns:p14="http://schemas.microsoft.com/office/powerpoint/2010/main" val="136422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41"/>
    </mc:Choice>
    <mc:Fallback xmlns="">
      <p:transition spd="slow" advTm="904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03AC449-1340-4A00-85D2-AB670BFD55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14BDD5-980F-4AA2-9A95-7C8FBC6DD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Nepal – </a:t>
            </a:r>
            <a:r>
              <a:rPr lang="en-US" sz="2400" i="1" dirty="0"/>
              <a:t>Data from field exercises, opinion</a:t>
            </a:r>
            <a:endParaRPr lang="en-GB" i="1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D983347B-BD39-4179-9C88-463CE1C585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02178"/>
              </p:ext>
            </p:extLst>
          </p:nvPr>
        </p:nvGraphicFramePr>
        <p:xfrm>
          <a:off x="1279833" y="1597033"/>
          <a:ext cx="5960533" cy="1707741"/>
        </p:xfrm>
        <a:graphic>
          <a:graphicData uri="http://schemas.openxmlformats.org/drawingml/2006/table">
            <a:tbl>
              <a:tblPr firstRow="1" firstCol="1" bandRow="1"/>
              <a:tblGrid>
                <a:gridCol w="1784032">
                  <a:extLst>
                    <a:ext uri="{9D8B030D-6E8A-4147-A177-3AD203B41FA5}">
                      <a16:colId xmlns:a16="http://schemas.microsoft.com/office/drawing/2014/main" val="2703824513"/>
                    </a:ext>
                  </a:extLst>
                </a:gridCol>
                <a:gridCol w="701358">
                  <a:extLst>
                    <a:ext uri="{9D8B030D-6E8A-4147-A177-3AD203B41FA5}">
                      <a16:colId xmlns:a16="http://schemas.microsoft.com/office/drawing/2014/main" val="3228631916"/>
                    </a:ext>
                  </a:extLst>
                </a:gridCol>
                <a:gridCol w="2823210">
                  <a:extLst>
                    <a:ext uri="{9D8B030D-6E8A-4147-A177-3AD203B41FA5}">
                      <a16:colId xmlns:a16="http://schemas.microsoft.com/office/drawing/2014/main" val="2638614976"/>
                    </a:ext>
                  </a:extLst>
                </a:gridCol>
                <a:gridCol w="651933">
                  <a:extLst>
                    <a:ext uri="{9D8B030D-6E8A-4147-A177-3AD203B41FA5}">
                      <a16:colId xmlns:a16="http://schemas.microsoft.com/office/drawing/2014/main" val="3885346640"/>
                    </a:ext>
                  </a:extLst>
                </a:gridCol>
              </a:tblGrid>
              <a:tr h="2793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Average cost per case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Inputs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Inputs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4676309"/>
                  </a:ext>
                </a:extLst>
              </a:tr>
              <a:tr h="2820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Milk loss per case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$201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cattle per herd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2.6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8548219"/>
                  </a:ext>
                </a:extLst>
              </a:tr>
              <a:tr h="2464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Death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$154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Herd incidence if not vaccinated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70%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2154535"/>
                  </a:ext>
                </a:extLst>
              </a:tr>
              <a:tr h="2776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Treatment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$65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Probability of herd outbreak per year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10%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3446878"/>
                  </a:ext>
                </a:extLst>
              </a:tr>
              <a:tr h="2632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cost</a:t>
                      </a:r>
                      <a:endParaRPr lang="en-GB" sz="14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$422</a:t>
                      </a:r>
                      <a:endParaRPr lang="en-GB" sz="14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Vaccine effectiveness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70%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6779263"/>
                  </a:ext>
                </a:extLst>
              </a:tr>
              <a:tr h="358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Vaccine costs</a:t>
                      </a:r>
                      <a:endParaRPr lang="en-GB" sz="14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$1.3</a:t>
                      </a:r>
                      <a:endParaRPr lang="en-GB" sz="14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Doses per year </a:t>
                      </a: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6139063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42C045D2-DE3F-4FA8-A3BE-75DFC5A7547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467" y="3395133"/>
            <a:ext cx="2912533" cy="1780892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290876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414"/>
    </mc:Choice>
    <mc:Fallback xmlns="">
      <p:transition spd="slow" advTm="45414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03AC449-1340-4A00-85D2-AB670BFD55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14BDD5-980F-4AA2-9A95-7C8FBC6DD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Nepal – </a:t>
            </a:r>
            <a:r>
              <a:rPr lang="en-US" sz="2400" i="1" dirty="0"/>
              <a:t>Data from field exercises, opinion</a:t>
            </a:r>
            <a:endParaRPr lang="en-GB" i="1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D983347B-BD39-4179-9C88-463CE1C585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509683"/>
              </p:ext>
            </p:extLst>
          </p:nvPr>
        </p:nvGraphicFramePr>
        <p:xfrm>
          <a:off x="1279833" y="1597033"/>
          <a:ext cx="5960533" cy="1707741"/>
        </p:xfrm>
        <a:graphic>
          <a:graphicData uri="http://schemas.openxmlformats.org/drawingml/2006/table">
            <a:tbl>
              <a:tblPr firstRow="1" firstCol="1" bandRow="1"/>
              <a:tblGrid>
                <a:gridCol w="1784032">
                  <a:extLst>
                    <a:ext uri="{9D8B030D-6E8A-4147-A177-3AD203B41FA5}">
                      <a16:colId xmlns:a16="http://schemas.microsoft.com/office/drawing/2014/main" val="2703824513"/>
                    </a:ext>
                  </a:extLst>
                </a:gridCol>
                <a:gridCol w="701358">
                  <a:extLst>
                    <a:ext uri="{9D8B030D-6E8A-4147-A177-3AD203B41FA5}">
                      <a16:colId xmlns:a16="http://schemas.microsoft.com/office/drawing/2014/main" val="3228631916"/>
                    </a:ext>
                  </a:extLst>
                </a:gridCol>
                <a:gridCol w="2823210">
                  <a:extLst>
                    <a:ext uri="{9D8B030D-6E8A-4147-A177-3AD203B41FA5}">
                      <a16:colId xmlns:a16="http://schemas.microsoft.com/office/drawing/2014/main" val="2638614976"/>
                    </a:ext>
                  </a:extLst>
                </a:gridCol>
                <a:gridCol w="651933">
                  <a:extLst>
                    <a:ext uri="{9D8B030D-6E8A-4147-A177-3AD203B41FA5}">
                      <a16:colId xmlns:a16="http://schemas.microsoft.com/office/drawing/2014/main" val="3885346640"/>
                    </a:ext>
                  </a:extLst>
                </a:gridCol>
              </a:tblGrid>
              <a:tr h="2793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Average cost per case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Inputs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Inputs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4676309"/>
                  </a:ext>
                </a:extLst>
              </a:tr>
              <a:tr h="2820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Milk loss per case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$201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cattle per herd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2.6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8548219"/>
                  </a:ext>
                </a:extLst>
              </a:tr>
              <a:tr h="2464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Death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$154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Herd incidence if not vaccinated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70%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2154535"/>
                  </a:ext>
                </a:extLst>
              </a:tr>
              <a:tr h="2776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Treatment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$65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Probability of herd outbreak per year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10%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3446878"/>
                  </a:ext>
                </a:extLst>
              </a:tr>
              <a:tr h="2632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cost</a:t>
                      </a:r>
                      <a:endParaRPr lang="en-GB" sz="14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$422</a:t>
                      </a:r>
                      <a:endParaRPr lang="en-GB" sz="14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Vaccine effectiveness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70%</a:t>
                      </a:r>
                      <a:endParaRPr lang="en-GB" sz="14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6779263"/>
                  </a:ext>
                </a:extLst>
              </a:tr>
              <a:tr h="358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Vaccine costs</a:t>
                      </a:r>
                      <a:endParaRPr lang="en-GB" sz="14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$1.3</a:t>
                      </a:r>
                      <a:endParaRPr lang="en-GB" sz="14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Doses per year </a:t>
                      </a:r>
                    </a:p>
                  </a:txBody>
                  <a:tcPr marL="60960" marR="60960" marT="9525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60" marR="60960" marT="9525" marB="0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6139063"/>
                  </a:ext>
                </a:extLst>
              </a:tr>
            </a:tbl>
          </a:graphicData>
        </a:graphic>
      </p:graphicFrame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EECAC36C-B4EA-42A9-B2AC-763100222B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3650" y="3546467"/>
            <a:ext cx="9143999" cy="1343057"/>
          </a:xfrm>
        </p:spPr>
        <p:txBody>
          <a:bodyPr/>
          <a:lstStyle/>
          <a:p>
            <a:pPr marL="14605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400" b="1" dirty="0"/>
              <a:t>Result: 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Tx/>
              <a:buChar char="-"/>
            </a:pPr>
            <a:r>
              <a:rPr lang="en-US" b="1" dirty="0"/>
              <a:t>Vaccinating saves US$47 per year per herd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Tx/>
              <a:buChar char="-"/>
            </a:pPr>
            <a:r>
              <a:rPr lang="en-US" b="1" dirty="0"/>
              <a:t>That’s US$18 per head of cattle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Tx/>
              <a:buChar char="-"/>
            </a:pPr>
            <a:r>
              <a:rPr lang="en-US" b="1" dirty="0"/>
              <a:t>Per US$1 spent on vaccination  save US$8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C045D2-DE3F-4FA8-A3BE-75DFC5A7547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467" y="3395133"/>
            <a:ext cx="2912533" cy="1780892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03405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668"/>
    </mc:Choice>
    <mc:Fallback xmlns="">
      <p:transition spd="slow" advTm="196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5|6|7.3|11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8|12.6|1.5|2|1.7|1.9|2.4|1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6|7.9|1.1|1.6|0.9|0.8|1.1|3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5|9.1|31.6|2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3.7|4.7|6.5|3.1|9.7|20.2|4|17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0.9|8.9|7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2|11.8|1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6.2|11|11.8"/>
</p:tagLst>
</file>

<file path=ppt/theme/theme1.xml><?xml version="1.0" encoding="utf-8"?>
<a:theme xmlns:a="http://schemas.openxmlformats.org/drawingml/2006/main" name="Streamline">
  <a:themeElements>
    <a:clrScheme name="Streamline">
      <a:dk1>
        <a:srgbClr val="E7F5F3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2130</Words>
  <Application>Microsoft Office PowerPoint</Application>
  <PresentationFormat>On-screen Show (16:9)</PresentationFormat>
  <Paragraphs>435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Lato</vt:lpstr>
      <vt:lpstr>Calibri</vt:lpstr>
      <vt:lpstr>Raleway</vt:lpstr>
      <vt:lpstr>Lato Light</vt:lpstr>
      <vt:lpstr>Arial</vt:lpstr>
      <vt:lpstr>Calibri Light</vt:lpstr>
      <vt:lpstr>Streamline</vt:lpstr>
      <vt:lpstr>PowerPoint Presentation</vt:lpstr>
      <vt:lpstr>Vaccination: does it pay? </vt:lpstr>
      <vt:lpstr>Vaccination cost-calculator </vt:lpstr>
      <vt:lpstr>Vaccination cost-calculator </vt:lpstr>
      <vt:lpstr>Basic calulation </vt:lpstr>
      <vt:lpstr>Assumptions and (over) simplifications </vt:lpstr>
      <vt:lpstr>Nepal – Small-holder dairy</vt:lpstr>
      <vt:lpstr>Nepal – Data from field exercises, opinion</vt:lpstr>
      <vt:lpstr>Nepal – Data from field exercises, opinion</vt:lpstr>
      <vt:lpstr>Nepal – Data from field exercises, opinion</vt:lpstr>
      <vt:lpstr>Nepal – Data from field exercises, opinion</vt:lpstr>
      <vt:lpstr>Nepal – Data from field exercises, opinion</vt:lpstr>
      <vt:lpstr>Other studies in smallholder dairy</vt:lpstr>
      <vt:lpstr>Tanzania – Pastoralist</vt:lpstr>
      <vt:lpstr>Tanzania – Data from field exercises, opinion</vt:lpstr>
      <vt:lpstr>Tanzania – Data from field exercises, opinion</vt:lpstr>
      <vt:lpstr>Tanzania– Data from field exercises, opinion</vt:lpstr>
      <vt:lpstr>Tanzania– Data from field exercises, opinion</vt:lpstr>
      <vt:lpstr>PowerPoint Presentation</vt:lpstr>
      <vt:lpstr>Conclusions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modified xsi:type="dcterms:W3CDTF">2020-12-21T07:53:56Z</dcterms:modified>
</cp:coreProperties>
</file>