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83" r:id="rId2"/>
    <p:sldMasterId id="2147483707" r:id="rId3"/>
    <p:sldMasterId id="2147483716" r:id="rId4"/>
    <p:sldMasterId id="2147483729" r:id="rId5"/>
  </p:sldMasterIdLst>
  <p:notesMasterIdLst>
    <p:notesMasterId r:id="rId24"/>
  </p:notesMasterIdLst>
  <p:sldIdLst>
    <p:sldId id="698" r:id="rId6"/>
    <p:sldId id="723" r:id="rId7"/>
    <p:sldId id="735" r:id="rId8"/>
    <p:sldId id="2095" r:id="rId9"/>
    <p:sldId id="292" r:id="rId10"/>
    <p:sldId id="733" r:id="rId11"/>
    <p:sldId id="736" r:id="rId12"/>
    <p:sldId id="726" r:id="rId13"/>
    <p:sldId id="261" r:id="rId14"/>
    <p:sldId id="277" r:id="rId15"/>
    <p:sldId id="732" r:id="rId16"/>
    <p:sldId id="2094" r:id="rId17"/>
    <p:sldId id="305" r:id="rId18"/>
    <p:sldId id="2096" r:id="rId19"/>
    <p:sldId id="2098" r:id="rId20"/>
    <p:sldId id="2097" r:id="rId21"/>
    <p:sldId id="2099" r:id="rId22"/>
    <p:sldId id="70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ED03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A93C12-600B-44B9-840F-3F58140695B5}" v="3" dt="2025-06-05T11:43:03.8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4247" autoAdjust="0"/>
  </p:normalViewPr>
  <p:slideViewPr>
    <p:cSldViewPr snapToGrid="0">
      <p:cViewPr varScale="1">
        <p:scale>
          <a:sx n="89" d="100"/>
          <a:sy n="89" d="100"/>
        </p:scale>
        <p:origin x="135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F9997-E37D-4742-A0DF-FA81935307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A195E-91F0-4E86-A4A9-D9E01F76A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61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Policies needed to ensure that producers are not negatively impacted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3428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6DED74-2BE8-C740-9B09-27E1FA0146D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34289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99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w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w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w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w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w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9.jp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animalhealthmetrics.org/" TargetMode="External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4.tif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24.tiff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34519-3962-4E58-9060-9B7498AF3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E577A6-AADE-4E09-9D94-4A8DDA22E1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6C135-207A-402D-9A5D-DEF9ACEC6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C9CEA-5D82-4385-9A66-DADB3A0A4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18B33-BC1F-4ACC-AED0-093C1190C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0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79ACD-8985-44B9-B0D0-C1B079452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000FF2-C904-4B80-A991-3C339FFE3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4C4FE-FE3E-4131-BB61-F5C2BD007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CC99A-FBFD-4CA2-B4F8-2F62785D2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FF6EC-7490-471C-94E5-4E7601646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27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0C4F02-2A3F-4AF2-AA62-096BDDD7DD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29EA88-C632-4201-9F68-90AED4D83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3F862-B637-477A-B801-73C660942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CF8B9-C421-41E5-9600-08999549F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0CAA7-FDBD-4A1B-B19A-4723BD9EE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09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670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594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DC84C77-CA43-4CCC-8B7D-F060979C850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6651" y="92451"/>
            <a:ext cx="2714979" cy="569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83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17" name="Picture 16" descr="A poster on a wall&#10;&#10;Description automatically generated with low confidence">
            <a:extLst>
              <a:ext uri="{FF2B5EF4-FFF2-40B4-BE49-F238E27FC236}">
                <a16:creationId xmlns:a16="http://schemas.microsoft.com/office/drawing/2014/main" id="{F7F9B470-0ED7-4A49-8BF2-3F375E135C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991" y="697206"/>
            <a:ext cx="2330584" cy="489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082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16" name="Picture 15" descr="Diagram&#10;&#10;Description automatically generated with low confidence">
            <a:extLst>
              <a:ext uri="{FF2B5EF4-FFF2-40B4-BE49-F238E27FC236}">
                <a16:creationId xmlns:a16="http://schemas.microsoft.com/office/drawing/2014/main" id="{9790A596-A4AE-4164-B6EA-03F4EB3B2F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695" y="804379"/>
            <a:ext cx="2330584" cy="489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48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F2FEC59-CA06-4502-801D-55098744A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2961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2941529F-ED73-4CF5-A667-B6747C05A495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B8BDE79-88BF-4BA2-9303-626CBB78C892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0B6E3A-24CB-4D75-948C-8B6CB0FE9D7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872F78E-6DDA-43ED-B63D-18E1F7EECD4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7687DA-0E4D-4E55-A488-FE183F8BB32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0CF43CB-CE4D-4736-BADA-45074248FAA6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335DD5F-C04E-4F27-8A65-05755BA7B6B2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6A63A7D-12EB-4BBC-B035-E3B4BD4F420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8DB8FF9-D61C-4C00-96E9-A6E83FF77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8525" y="1744663"/>
            <a:ext cx="1679575" cy="247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3" name="Picture 11">
            <a:extLst>
              <a:ext uri="{FF2B5EF4-FFF2-40B4-BE49-F238E27FC236}">
                <a16:creationId xmlns:a16="http://schemas.microsoft.com/office/drawing/2014/main" id="{0042609F-5DF3-433D-B15E-C2B2D88A9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>
            <a:extLst>
              <a:ext uri="{FF2B5EF4-FFF2-40B4-BE49-F238E27FC236}">
                <a16:creationId xmlns:a16="http://schemas.microsoft.com/office/drawing/2014/main" id="{B605DF6A-8CDD-4C74-BA06-67EC3C4E5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Map&#10;&#10;Description automatically generated">
            <a:extLst>
              <a:ext uri="{FF2B5EF4-FFF2-40B4-BE49-F238E27FC236}">
                <a16:creationId xmlns:a16="http://schemas.microsoft.com/office/drawing/2014/main" id="{5515E302-1550-496F-9801-256EAEF166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788" y="-98425"/>
            <a:ext cx="295592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327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7E61C0-5EC3-4B6E-AC28-16BE185B5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B071DE32-7D2F-4258-837F-AE37572E99AD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792D460-D9A3-4818-9C36-0A197C9A128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D4F6192-A59F-4B0F-8F7B-54F9B7482E1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D83349-3F76-4B5B-ABAC-65A177F37DF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0E7E31E-FCE8-4AD8-8D3E-B2E325502AAE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6E3425B-F887-4933-ABF6-7291E7FEAA7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5D1A243-EF84-4040-8C8C-FDA321FEE7D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F70ED2C-3865-4A20-A95A-551BA30E63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9E6E175-8392-4C1C-867F-FC7706291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1E24139A-4534-4F2D-B5E0-07A4358F1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F90AA23A-A63D-4491-B3BD-3FA2DD5BE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638" y="250825"/>
            <a:ext cx="17653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5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FC6AF-D8D1-4322-B4B8-46EA5F8EE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DEB8A0-7D59-406C-A34D-A8FD70F9C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C4595-9B7A-4BCC-B1DD-6D83C6B56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AB945-3D1D-475D-8C5C-89A3B07BA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84119-4B1A-4724-AAB6-F3D7E927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7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47232A-3074-42B2-B54B-782449C6C5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1A0158C-31F8-4DEF-A705-ECDDF4457D53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6ABB02-90B8-43FC-A811-D8D1BAD9B8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A9365C7-7BFA-4ABF-A248-FF0C8E991ED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C5253A3-9C8E-4D43-A110-73A6B1F2892C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96A9E8D-9DEA-45EE-9D37-7D452B379272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F77AE19-11A6-4F00-9C2A-98111FB04E6F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E34F0D9-9B4F-4FEE-8C55-07F6A0FD6E9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9D9C7F5-A9F8-4F44-A50D-0D0A67E22B7F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34CACC96-A112-4540-97CA-A0EA9A6E1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40F1A481-FDE5-4EFE-818D-FA0139D88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E939595-459F-44CC-9E4A-1319B7658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5763" y="234950"/>
            <a:ext cx="7762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399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C064037-0FB4-4271-A03B-8BCE02468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5810E03-DFBF-4679-B4E8-E0EC9F6B4DE1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E22D23-3316-4DB8-9BFC-20143EC01A42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A79948B-63BE-4518-9B24-4CA79C55ABDD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D9C9DCC-2FF1-402A-9676-81E3957F837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E495BB5-DCF9-4ED2-A3E3-D4274F5F2F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FE308D3-AA87-41FA-8905-27E1A39E84AD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1D03FB-D915-46C2-8C4A-A4448EF354D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281DBC-BB17-4DD6-B05E-95D2D1C8E5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9DF31E-3C50-4EE2-A632-82395E853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5FCDD0A2-6D55-4A0B-8A4F-84FEDFF77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E2698E5-C1F2-4554-97DA-01CF000EF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938" y="436563"/>
            <a:ext cx="1025525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464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C40B269-EDBC-4A2A-8CF9-B7B13CA5C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7FA9C59B-5B76-4D6B-992A-B9EE5551F195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AC84D25-B46A-4FE3-970C-5072096036A1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C36DA6-2F1D-4348-A475-CAFD1980F10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084128B-E7E5-4B70-84A7-F470FC281AE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3A4684-4575-4546-BB15-4BF104DA238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292D3E6-4FF9-489D-B928-0EE3AAD87F4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0098937-B914-4A8D-874D-2862CFEDF69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C050EA1-B53C-4D34-9093-CF0D3A18EAE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2DEFA2FF-BEDB-4EB1-82D8-40E999C36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948254D0-3B71-43A7-AD59-C06A8E0DB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92145F3-14EC-4384-B88D-9F31BD3E8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0" y="373063"/>
            <a:ext cx="10128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484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911D99-A914-4155-93D3-2785F0A72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1913" y="1246188"/>
            <a:ext cx="1679575" cy="2476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KE" sz="1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B8E5A56-0EEA-42E1-AA34-65F0AB083308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147BBB-7F31-4942-8629-D1B7CF3444D1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6FB116F-7267-49F1-9C62-CBB0E47C8ED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1778968-AF14-41C6-A598-CB57677AB539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8E42626-5E8A-4C3F-9276-2D228DB81BBB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13234E-0CD9-455A-8CA8-592397B9825E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C22216-A55C-4EC9-91B6-EB14203DF77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F496DC3-173C-4852-A839-6F1653F2A9D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C72B4B1-9DC0-48BE-AE3C-1A9C44AFB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85788" y="3043238"/>
            <a:ext cx="10113962" cy="7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ACD22EA-80F3-42CE-AE7F-8CFB8DC56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5753100"/>
            <a:ext cx="13541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6D5A2526-8CF2-40CA-87F1-99C3E4E16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7988" y="390525"/>
            <a:ext cx="8985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6748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181880C-10B4-47D0-B673-48529FE69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6BC4601B-D640-49DD-B29A-3677013D5BEA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4BF494C-04EF-412C-8144-B0B6203850DE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FF2DE0-F96A-4163-8E73-3F46E601B7C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E7AFAD-8F60-40E4-8B91-17DE6A615C46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9BC41C8-0E98-46D0-8D2B-8AF7E4B6C12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9FA4C75-DC5A-4640-B0FA-67FBDA0AB2D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649777-7477-48FD-AD87-FBF5A162B69D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A83D705-98C0-4A78-8C74-CA604DF55E2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66320FE-0F17-4EB5-A606-59EC87DA4458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18B84572-60B7-49BC-A761-D7C540FD0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053715A-AA24-4C3B-AB9C-D65F5AF0B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649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611CB33-C966-42D2-B098-9819BA11B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7F151EA7-C721-4EF5-9480-111A766BFF01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4FA007EF-2544-4D41-8CD1-7E3B3FE37CCF}"/>
              </a:ext>
            </a:extLst>
          </p:cNvPr>
          <p:cNvGrpSpPr>
            <a:grpSpLocks/>
          </p:cNvGrpSpPr>
          <p:nvPr/>
        </p:nvGrpSpPr>
        <p:grpSpPr bwMode="auto">
          <a:xfrm>
            <a:off x="0" y="2782888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F771A7D-E332-48B1-B51D-8B48AF5C2FDE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4A6D0CA-B3D0-47CE-B2D7-7DED6BAEEDC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8332AD9-AF43-4198-9182-57A263C7ED7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FC69A1E-710D-44CD-ACC7-A1F04761992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12961CC-9795-486E-8C67-18794F4F289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5B6AC61-5A75-4CC0-B0D1-A774F30EF7A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4EC6D3-F8FA-42FB-9A05-F35C642403E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FACEC3F-234D-4FFE-BD62-0DA194DF6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F8E1E1C-C077-40B6-AC0C-45D75A7A3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798888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75775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501F30-8D35-4A79-BA73-3536FEFC5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C1ED94FC-511F-4C69-AF6F-D64FD26394C1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6AB8FB3-67EB-4DA5-96E8-67903945E34D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81FBD2C-EEEB-4A74-B373-F4E5F1FEE80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14C1F9-1C00-4870-803E-EDAE3273C5C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824652-30E5-4943-9DC0-D562B14ACA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3624BDA-916F-4F95-9DB2-DA4F5A39344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EC959D-8C90-4A79-8F81-2AA9A1146C0F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F0CC65-FFB2-4C0F-8C3E-88FC2F9C277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452E721-4193-4B94-859F-21121AAB7776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ED612731-1BDF-42A2-985E-9F7A35FD8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D0706048-8433-4169-832B-B33B0E79E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9160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43F3A95-57D2-47A1-B95A-77B06FDC4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BBFAF0B9-0438-405F-8C73-6E2541165F1F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B9ACDDB-223D-439A-AE3D-8AA45D2803E0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00E096B-D5DD-40E3-B83E-99E7F1B55B6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AF96FB-0BCC-4AFD-AB3D-E81021313836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56BF44D-5361-44C4-B705-B9BFBFF51B0B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2429DC0-3C68-40C1-B31F-3CEF1881964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F77D4EB-7688-462B-B47F-E9B5C19E7C56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7EC184-B645-4634-A619-3CC9E3C5CE1F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D6738B6-785E-48D1-9358-359C5FCEC9C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47416129-7A49-47E8-B25D-0276AE186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2C4AEF5F-79C2-4825-8606-8979A2A621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080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1238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84F4C5-4590-4ABF-83B6-F0D959C31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AF3CB6EF-7992-4C08-B7B5-BAEDCD2AB0F1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8D8B8113-1BA2-449A-843A-25C503C8AB8D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42986F9-09A6-4735-8E2F-F879D605667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FBD180F-9477-4DB5-AE38-D2930A47AD4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3D2695A-788B-4F45-9F2D-ABE72D03FBC5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6CB8CD-19ED-43F2-8D20-EE69D47ED14E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DF0A559-FADD-4521-B4E2-B8C9C2BFD9C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19FE2A2-A9F2-40CE-B4DC-4786F09C2D4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FB92ED-D8BD-4FEF-AF8B-7B3B116113AF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DAF5E2AB-DCF6-47F8-9221-8FFEEF710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265C62B-D3B0-4D4E-85DF-5B4F3ECC6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450975"/>
            <a:ext cx="1460500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73AB8D3B-4F53-460E-ADB6-9E7D8508E1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703263"/>
            <a:ext cx="2697163" cy="567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6216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D1810C-A2B6-4E62-99AB-3743BC0FF4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6E381564-AF3F-453F-AC39-E0FCD27E393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BA4F2C73-3A24-41E2-9765-04C3BD9A38A8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D1D92F6-9ECB-42CB-B5A1-C879AA8664D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18369D-2F00-4910-AA6B-B903D62EE13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94DC5A-5359-4AED-9596-4A1CA72E2019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05A6EC6-56B3-4314-8667-7FE258D4D3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8C0881-BFA2-43A5-B7E6-EAB065D78F90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1322BC-61C4-4CA3-B471-B15D0032BC1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70ED85E-F899-4D0B-A14D-F706A0977201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A2A39EA-23A3-4060-99BF-DC6A19D9C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884709EA-2EFB-4CB2-B145-88B4BB701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1460500"/>
            <a:ext cx="1460500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FEC081A1-92B8-4746-B743-320BD18CCA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550" y="136525"/>
            <a:ext cx="2679700" cy="56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32718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F7665-A637-47C2-9C22-11184F053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31086-B6FF-4111-A7AD-6622EA285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AE5BC-3C09-4E3B-B59B-C2C60FE7A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D8D02-8A88-4F3E-8BBE-6F7CA5FEC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9EE7A-92A7-4697-8E0C-5506F9013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371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C53E1E5-7C53-4591-9D7F-CAD69980D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0CB47F7C-E7B0-4D00-89B6-A4984E0F3AA0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7FB402F5-89BC-484F-A703-A3FEC04C6BD7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931F7EE-32EB-4A59-90A3-C7B408B457A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A1BF1A-B2F6-4A9F-A66B-49A3F032719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EEC0ADF-3A3E-4FF0-BE55-765FA8295D1C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FAB624-2AF5-4781-A69F-0B157D5C843C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F820ED1-BF12-47F8-881B-7A39B1D2EA00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31E4-6793-443E-A1D2-38A856454001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B883EF-CFE9-4A3F-A8CC-FA170F5B0636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1A490FA7-103A-4D32-9C14-42D8B8FDF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8A715C4D-C2B4-4300-A782-F3B6C65D0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012357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FA0E68-D744-40F7-8191-898D2FD43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B037F83B-DEDC-45C5-8868-9788AE96CBA9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02F23E-F2D2-4671-BB82-8F709B18278B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92AE7FB-E01A-4865-B900-D35EFDB39839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0524D4D-E9C3-434B-84BD-6E516317B84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2B1B88C-B345-4491-B33C-129373BD6AC9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B3F2063-7596-42BF-AB8A-8D6C6B2DC61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1CDD87-69D9-42A0-A3AD-1AB131E375C2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89BDC36-812E-49FD-98E3-73246BCF2B7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B46DCFF-8207-4C8B-B065-B02EEF26F18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5E135BD-40FA-43B8-8034-9973AB574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5813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602250-8321-4F3C-9FF3-E7531CD90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91570FCD-1C9B-4502-8DE5-7584B5C3D896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651A5E-E37B-400D-BB18-A91C4D21F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514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66FA47-7DEA-48F9-9496-3D3BEC6AF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D4AF0F5C-FAFF-4D85-B031-06B16D5754B7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E3766C-CC73-4A75-AC65-27FB57DE9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6105525"/>
            <a:ext cx="11604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9522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E7CF1F35-6BF7-49BD-BA7C-2B0335D60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5186363"/>
            <a:ext cx="11377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588768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26893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25F54E00-412E-4CB4-AF9A-63D8BCB20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1717675"/>
            <a:ext cx="12888913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F2FEC59-CA06-4502-801D-55098744A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35905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6EF47-7923-4F0B-A2DF-FED31255A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2AFC0-B878-473B-8A45-CD414E146AFF}" type="datetimeFigureOut">
              <a:rPr lang="en-US"/>
              <a:pPr>
                <a:defRPr/>
              </a:pPr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B733A-5136-4B1F-B0DB-EA865ED0F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F9A66-FA46-4673-B058-881570A98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7A701-1786-4219-BBA4-519625936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026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7E6B73-C3D0-420E-A860-22DF2E6DA9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4B069-22EE-4B63-B5EA-D59555DBD0BF}" type="datetimeFigureOut">
              <a:rPr lang="en-US"/>
              <a:pPr>
                <a:defRPr/>
              </a:pPr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3E46B-6ECA-4864-9C10-EA4968C65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11062-65B0-4363-A95E-EDADAB412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DDD4C-0DFC-4E26-8EE6-955B701B6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19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1A0B5-F8FF-48C8-8C54-A728C59BB0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8D853-D59D-4BE7-9E88-8A4A8325AFCB}" type="datetimeFigureOut">
              <a:rPr lang="en-US"/>
              <a:pPr>
                <a:defRPr/>
              </a:pPr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95340-B53D-490A-B1F1-5C4DAD25F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552CB-D213-4B69-96C9-E726EFD8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34AE-B121-4AB6-B7E7-05B39E823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91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2B9BA-FDE1-40CF-B784-78404D99B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52B81-4706-48E2-9FB2-34EEBC0EDB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61857E-0E62-4FA2-A244-ED8F2D1E9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DD291-DFDA-48B3-BC27-9FDCC6C38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D594E-8BD3-41B9-A073-FC491A95F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ADD3B1-C7CC-43BC-B905-4929375EF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268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6353D5-EA48-4DCB-80CA-821CF35506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16BFD-8CE8-4355-B941-B2B267D6B631}" type="datetimeFigureOut">
              <a:rPr lang="en-US"/>
              <a:pPr>
                <a:defRPr/>
              </a:pPr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5AEC3C-230F-4D93-9E13-44B9FF903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8F4CFB-122C-4788-AD7E-BD6E51E49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9C82E-EFB5-4BA6-B115-C0C7E4C26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811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564722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1756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9520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1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6515290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9189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7756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6"/>
            <a:ext cx="89408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5665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2"/>
          <p:cNvSpPr>
            <a:spLocks noGrp="1"/>
          </p:cNvSpPr>
          <p:nvPr>
            <p:ph idx="1" hasCustomPrompt="1"/>
          </p:nvPr>
        </p:nvSpPr>
        <p:spPr>
          <a:xfrm>
            <a:off x="336001" y="908720"/>
            <a:ext cx="11520000" cy="467119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3000">
                <a:solidFill>
                  <a:schemeClr val="tx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>
              <a:buNone/>
              <a:defRPr sz="2500">
                <a:latin typeface="+mj-lt"/>
                <a:ea typeface="Verdana" pitchFamily="34" charset="0"/>
                <a:cs typeface="Verdana" pitchFamily="34" charset="0"/>
              </a:defRPr>
            </a:lvl2pPr>
            <a:lvl3pPr>
              <a:buNone/>
              <a:defRPr sz="2000">
                <a:latin typeface="+mj-lt"/>
                <a:ea typeface="Verdana" pitchFamily="34" charset="0"/>
                <a:cs typeface="Verdana" pitchFamily="34" charset="0"/>
              </a:defRPr>
            </a:lvl3pPr>
            <a:lvl4pPr>
              <a:buNone/>
              <a:defRPr sz="1500">
                <a:latin typeface="+mj-lt"/>
                <a:ea typeface="Verdana" pitchFamily="34" charset="0"/>
                <a:cs typeface="Verdana" pitchFamily="34" charset="0"/>
              </a:defRPr>
            </a:lvl4pPr>
            <a:lvl5pPr>
              <a:buNone/>
              <a:defRPr sz="1200">
                <a:latin typeface="+mj-lt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it-IT" dirty="0"/>
              <a:t>Text </a:t>
            </a:r>
            <a:r>
              <a:rPr lang="it-IT" dirty="0" err="1"/>
              <a:t>text</a:t>
            </a:r>
            <a:r>
              <a:rPr lang="it-IT" dirty="0"/>
              <a:t> </a:t>
            </a:r>
            <a:r>
              <a:rPr lang="it-IT" dirty="0" err="1"/>
              <a:t>text</a:t>
            </a:r>
            <a:endParaRPr lang="it-IT" dirty="0"/>
          </a:p>
          <a:p>
            <a:pPr lvl="1"/>
            <a:r>
              <a:rPr lang="it-IT" dirty="0"/>
              <a:t>text</a:t>
            </a:r>
          </a:p>
          <a:p>
            <a:pPr lvl="2"/>
            <a:r>
              <a:rPr lang="it-IT" dirty="0"/>
              <a:t>text</a:t>
            </a:r>
          </a:p>
          <a:p>
            <a:pPr lvl="3"/>
            <a:r>
              <a:rPr lang="it-IT" dirty="0"/>
              <a:t>text</a:t>
            </a:r>
          </a:p>
          <a:p>
            <a:pPr lvl="4"/>
            <a:r>
              <a:rPr lang="it-IT" dirty="0"/>
              <a:t>text</a:t>
            </a:r>
          </a:p>
          <a:p>
            <a:pPr lvl="4"/>
            <a:endParaRPr lang="it-IT" dirty="0"/>
          </a:p>
        </p:txBody>
      </p:sp>
      <p:sp>
        <p:nvSpPr>
          <p:cNvPr id="7" name="Titolo 1"/>
          <p:cNvSpPr>
            <a:spLocks noGrp="1"/>
          </p:cNvSpPr>
          <p:nvPr>
            <p:ph type="title" hasCustomPrompt="1"/>
          </p:nvPr>
        </p:nvSpPr>
        <p:spPr>
          <a:xfrm>
            <a:off x="336000" y="332656"/>
            <a:ext cx="11502720" cy="4369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3000" b="1">
                <a:solidFill>
                  <a:srgbClr val="25BDB0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it-IT" dirty="0"/>
              <a:t>Slide </a:t>
            </a:r>
            <a:r>
              <a:rPr lang="it-IT" dirty="0" err="1"/>
              <a:t>title</a:t>
            </a:r>
            <a:endParaRPr lang="it-IT" dirty="0"/>
          </a:p>
        </p:txBody>
      </p:sp>
      <p:sp>
        <p:nvSpPr>
          <p:cNvPr id="10" name="Segnaposto numero diapositiva 5"/>
          <p:cNvSpPr txBox="1">
            <a:spLocks/>
          </p:cNvSpPr>
          <p:nvPr userDrawn="1"/>
        </p:nvSpPr>
        <p:spPr>
          <a:xfrm>
            <a:off x="10368000" y="6616801"/>
            <a:ext cx="1470720" cy="2127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F399B0F-5AB4-449A-B58D-5DFBF5DEFD5F}" type="slidenum">
              <a:rPr lang="it-IT" sz="1000" smtClean="0"/>
              <a:pPr/>
              <a:t>‹#›</a:t>
            </a:fld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20833277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25AA6-B812-595C-FB0D-C8C0C2FF6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96C7EB-108D-0FC2-D0A5-1229B27435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96DA5-827A-36AF-CBC5-439E2D177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84E13-DE4C-3821-5CBF-990AB1CD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FDD7D-EE1C-4A7E-C407-ABD218C2F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37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B5467-9302-4239-B014-AA878764D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BF96E8-18AD-4439-A86F-0E28D02105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C6A7C-A936-4300-94FD-FC3AC2A21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50FFE3-D63B-4620-B6BF-85A8ADEA5B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C61EB9-A2CE-4C8D-AA91-B0D777F2D7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D2D7E-8C8B-401B-82E7-32618D21A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9FB80A-CAE1-4B21-A4A6-BE3227A3F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097F8A-25B5-4578-ACA1-8D7C2707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569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23D52-B2C4-B466-4B93-8AD519F6C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3B3EC-E640-2CB6-8FEE-D5FFEE8DD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8A112-CC72-44B4-DBE3-0E1472244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68CCB-9605-4D5B-180B-68E6DD6A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F3A19-DEF1-97B4-E066-EBF98E2FA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7528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CD447-F0D5-2BEF-6DAB-337888618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92A7E-0BE0-929F-4DC5-2FAE84836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7780B-E09C-48B7-662C-0704A0D22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5ED7F-420B-EF13-0DBB-73272C8B3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95526-EA32-56A3-8F8B-1F216D80B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7563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81CFF-4B10-EBC8-A55E-AC1F4735A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96B8E-2C43-7DAA-B8D8-B30A2DCB07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C2A3D0-32E0-FCBC-089F-4F2EAE7D2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0D7DD0-3399-7FE0-E15F-6B141DFB0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97299D-1798-6D35-E0AC-E6D0FC4C8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3B0E1-82CE-8B1D-7485-079E951D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9229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701E-8246-11EA-B0A4-356FBB0D1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6F005-1DF2-CCA0-C998-E45160E12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3BD521-163A-B923-E65E-9A914916F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CBC410-219C-8F86-2A94-B6CD14774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BEC0FD-3BEE-0256-2FEB-61E7087D0E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E8A2F1-7564-A2FA-6BFB-CE0AC0206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85E66E-4983-8FC4-A55D-DDD8BF80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45393A-12BB-7C61-3B28-4072A9497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6294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B51E6-FE20-475A-63DA-739ED3030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AB92BB-5FEA-BD23-B5ED-B3DCABFEF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727801-D732-7483-D586-034A51058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9F5D42-4ECC-8046-BC26-AA68BF821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7206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8A3DDD-A8D0-F842-2FCB-0760534B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4FE467-3D18-A521-0B9B-624D26AD5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8402E3-B854-2718-E035-646DA4B49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60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4FDF7-4473-0980-FD8F-3388F6BA2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7447E-E0D4-7678-6FC6-5A243F2E0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E7C6AA-B616-E2FE-ECEC-9D8778095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136840-EF18-8626-38BE-CD34A4110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43FD37-C3AC-2F0A-4F81-814EEB717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171D0-0D72-9C76-F8D2-F7B5C30D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0430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30F85-1310-6438-8761-A850342ED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C4DCA-3219-AF77-B0BF-5079911341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90A9BE-50AE-1D86-6B1D-A8361F0DE0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BC5EBB-FB4E-22D9-7609-3A839B388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C3F9C-9781-F9BF-6F38-E5E2327C7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E3247-D71B-B167-3B2B-CEE0E2F81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0707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789CE-6B84-A3C7-3FA9-31C90BDB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8FC2DA-07F0-D264-2484-A4BC4E778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37967-6D92-7590-BF63-12FAA7DA7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9CC0C-5F17-9CBF-2128-3883B229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14480-900A-0AE5-C9C7-01820BA42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7461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C143F1-E54B-428E-8BC0-511D32DF59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CB5DE8-F1B3-24A0-B0DE-C0E816461E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1EB36-9EA7-75BF-3B1D-ACAB75451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ABC12-08D3-8C12-2AF7-FF64C33BB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E7EC4-2F08-CE3B-7AE5-EF73B3213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71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AD5D6-E3F8-4D49-BB51-FCFA1D9BE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6AB0C0-BD58-4906-AC99-8CBDE53FD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6A743B-76B3-45E7-9901-36AA05B40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D48896-C45D-4059-80F1-827CD293C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8017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67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sp>
        <p:nvSpPr>
          <p:cNvPr id="14" name="TextBox 13"/>
          <p:cNvSpPr txBox="1"/>
          <p:nvPr userDrawn="1"/>
        </p:nvSpPr>
        <p:spPr>
          <a:xfrm>
            <a:off x="3822865" y="6226828"/>
            <a:ext cx="4727449" cy="83099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GB" sz="2400" i="1" baseline="0" dirty="0"/>
              <a:t>CAHFS meeting, Nairobi, Kenya</a:t>
            </a:r>
            <a:endParaRPr lang="en-US" sz="2400" i="1" baseline="0" dirty="0"/>
          </a:p>
          <a:p>
            <a:pPr algn="ctr"/>
            <a:r>
              <a:rPr lang="en-US" sz="2400" i="1" baseline="0" dirty="0"/>
              <a:t>2</a:t>
            </a:r>
            <a:r>
              <a:rPr lang="en-GB" sz="2400" i="1" baseline="0" dirty="0"/>
              <a:t>6 June</a:t>
            </a:r>
            <a:r>
              <a:rPr lang="en-BE" sz="2400" i="1" baseline="0"/>
              <a:t> </a:t>
            </a:r>
            <a:r>
              <a:rPr lang="en-US" sz="2400" i="1" dirty="0"/>
              <a:t>2024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7EF5E21-6492-7A4C-AB87-1B13C4E30F6A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2"/>
              </a:rPr>
              <a:t>https://animalhealthmetrics.org</a:t>
            </a:r>
            <a:r>
              <a:rPr lang="en-US" sz="2400" dirty="0"/>
              <a:t> </a:t>
            </a:r>
          </a:p>
        </p:txBody>
      </p:sp>
      <p:pic>
        <p:nvPicPr>
          <p:cNvPr id="57" name="Image1">
            <a:extLst>
              <a:ext uri="{FF2B5EF4-FFF2-40B4-BE49-F238E27FC236}">
                <a16:creationId xmlns:a16="http://schemas.microsoft.com/office/drawing/2014/main" id="{0A74C319-E7CF-DC47-B55A-8BCB2FBB50D0}"/>
              </a:ext>
            </a:extLst>
          </p:cNvPr>
          <p:cNvPicPr/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807886" y="108042"/>
            <a:ext cx="2249805" cy="617855"/>
          </a:xfrm>
          <a:prstGeom prst="rect">
            <a:avLst/>
          </a:prstGeom>
        </p:spPr>
      </p:pic>
      <p:sp>
        <p:nvSpPr>
          <p:cNvPr id="5" name="AutoShape 2" descr="First Analytics">
            <a:extLst>
              <a:ext uri="{FF2B5EF4-FFF2-40B4-BE49-F238E27FC236}">
                <a16:creationId xmlns:a16="http://schemas.microsoft.com/office/drawing/2014/main" id="{22D02340-895E-D941-62BC-F3FDF9255B25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5892800" y="322580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D3BD77-00C2-E0FE-3B26-C5AA6C703C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2567" y="110661"/>
            <a:ext cx="15240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6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 b="1">
                <a:solidFill>
                  <a:srgbClr val="F4941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76034F-126A-014E-B0D5-FA9C61218F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F19AA4D-4363-BD47-BB4E-7C3F8690B5E6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841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664AC-455A-AC48-817E-2C0FBC7C91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3AB0653-9357-B140-8CF5-41E1F2C6CD43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527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073DFA-A5DB-E14E-A270-B91F41354D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800746-5F0E-D644-BA91-4F63F3940E03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942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67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67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3397CD-20E4-9A4C-9C47-9E64657285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BF68EF6-0746-6047-9243-417B23D0F733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86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DD0521-99F5-D349-A553-8F1AFD70C3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90406DD-D703-5D41-88F1-484F6D7C9722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336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97BDE7-B521-0A41-8519-DBBE02345B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A247F45-A610-D449-A449-2DDEEA4D7D9B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704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67"/>
            </a:lvl2pPr>
            <a:lvl3pPr marL="914354" indent="0">
              <a:buNone/>
              <a:defRPr sz="1200"/>
            </a:lvl3pPr>
            <a:lvl4pPr marL="1371532" indent="0">
              <a:buNone/>
              <a:defRPr sz="1067"/>
            </a:lvl4pPr>
            <a:lvl5pPr marL="1828709" indent="0">
              <a:buNone/>
              <a:defRPr sz="1067"/>
            </a:lvl5pPr>
            <a:lvl6pPr marL="2285886" indent="0">
              <a:buNone/>
              <a:defRPr sz="1067"/>
            </a:lvl6pPr>
            <a:lvl7pPr marL="2743062" indent="0">
              <a:buNone/>
              <a:defRPr sz="1067"/>
            </a:lvl7pPr>
            <a:lvl8pPr marL="3200240" indent="0">
              <a:buNone/>
              <a:defRPr sz="1067"/>
            </a:lvl8pPr>
            <a:lvl9pPr marL="3657418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4CC9AF-D7EA-C84C-9D43-F167F8FA99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CA58EE-FA8B-4144-BFD9-1CB3B526B4ED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022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67"/>
            </a:lvl2pPr>
            <a:lvl3pPr marL="914354" indent="0">
              <a:buNone/>
              <a:defRPr sz="1200"/>
            </a:lvl3pPr>
            <a:lvl4pPr marL="1371532" indent="0">
              <a:buNone/>
              <a:defRPr sz="1067"/>
            </a:lvl4pPr>
            <a:lvl5pPr marL="1828709" indent="0">
              <a:buNone/>
              <a:defRPr sz="1067"/>
            </a:lvl5pPr>
            <a:lvl6pPr marL="2285886" indent="0">
              <a:buNone/>
              <a:defRPr sz="1067"/>
            </a:lvl6pPr>
            <a:lvl7pPr marL="2743062" indent="0">
              <a:buNone/>
              <a:defRPr sz="1067"/>
            </a:lvl7pPr>
            <a:lvl8pPr marL="3200240" indent="0">
              <a:buNone/>
              <a:defRPr sz="1067"/>
            </a:lvl8pPr>
            <a:lvl9pPr marL="3657418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E88E93-9F11-8A4B-82E8-04F30235BB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950C96F-EB6A-4F44-AEB0-649A4621D74A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177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733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334150-4033-484D-843E-8F1DED8D34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DE226EA-3B51-DD41-B10D-269181D3EFCC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1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45651F-F58E-44CB-8D8B-C2D004A40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E51415-A5CD-4B0B-8D3E-65C72BF53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603AA-3C78-460D-91D9-77AD407FF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1488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593F5D-0236-DF47-BE84-1817E0F7E6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B4FBE58-E7BF-8240-8A43-8FFA9AAB406D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408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269" y="849089"/>
            <a:ext cx="11647713" cy="55680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76736" y="183023"/>
            <a:ext cx="5939064" cy="421140"/>
          </a:xfrm>
        </p:spPr>
        <p:txBody>
          <a:bodyPr anchor="b">
            <a:noAutofit/>
          </a:bodyPr>
          <a:lstStyle>
            <a:lvl1pPr algn="r">
              <a:defRPr sz="3067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8CBEF1-C7CA-764F-8290-C0B5B78D5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42F125A-D916-6945-84BA-9E920109745D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616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D6619F-6D64-3042-843A-B94C4A1F4B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F8FB378-3B05-6D4B-BD38-B4FB949C9960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8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104" y="2975398"/>
            <a:ext cx="10515600" cy="1325563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accent2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240607"/>
            <a:ext cx="12192000" cy="617396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en-US" sz="1867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822CF7-76C5-8D44-A6D1-23828317A5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8680" y="6299556"/>
            <a:ext cx="1524000" cy="50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A4019FE-C35E-B846-ABB1-EEB578E6B531}"/>
              </a:ext>
            </a:extLst>
          </p:cNvPr>
          <p:cNvSpPr/>
          <p:nvPr userDrawn="1"/>
        </p:nvSpPr>
        <p:spPr>
          <a:xfrm>
            <a:off x="194662" y="6362933"/>
            <a:ext cx="4263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https://animalhealthmetrics.org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090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30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1FEE1-8A24-41FF-A0F4-5231ADB9C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76FFA-4821-4D55-90FB-84D568E3F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DA4AE-6F66-487B-9CEA-01E6060238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D69608-5EA9-436B-8633-1DAF50582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E2F99-1355-4334-8AA4-BCE055AD9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681D69-8C88-4280-A465-F81A82126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5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44944-B619-4F4B-99A6-255C0C4A2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B15132-1BD9-4A88-96AD-0EB2D9580C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5C6402-7312-402A-A3A5-1C7247D6B9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74BAA7-0878-4049-A20B-1AC19026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E9CEF-1E54-4862-BC9D-C4C27A386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35B04A-F7B7-4B09-9D57-2509F8912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8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DCC879-AAFC-4DAE-AE71-15EEBE1D4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E0BFC-A074-40A1-92C5-847D70A61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96725-8B7B-439A-9264-8DABF731A1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E1141-8322-4221-BC36-5449BF3DB66E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00D8D-4988-4820-93B2-5E681382E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6CB40-04C5-45E9-8247-0B8774148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42115-FD1C-4F41-B3E3-FFD72D070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44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  <p:sldLayoutId id="2147483675" r:id="rId13"/>
    <p:sldLayoutId id="2147483679" r:id="rId14"/>
    <p:sldLayoutId id="2147483680" r:id="rId15"/>
    <p:sldLayoutId id="2147483681" r:id="rId16"/>
    <p:sldLayoutId id="214748368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12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814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F2325E-8AA7-C882-8FCF-B4B589C2E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BDD0E-A684-BC93-3EC0-85EF25D51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8C6AD-A716-8C68-B131-88139ADDC0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445EC-CD73-47C0-9018-65143EB9483C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17BD1-F445-7BEE-7CA7-FBB7DBF431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C521B-4FFC-0242-BA3E-4B3BEDCD6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703E2-8C01-4FCA-9FFD-17C93FCD12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72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36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788" y="1630363"/>
            <a:ext cx="10688637" cy="139065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dirty="0"/>
              <a:t>Economic burden of foot-and-mouth disease outbreaks on farmers and national economies</a:t>
            </a:r>
          </a:p>
        </p:txBody>
      </p:sp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2" y="4191484"/>
            <a:ext cx="10283133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800" dirty="0">
                <a:solidFill>
                  <a:srgbClr val="292929"/>
                </a:solidFill>
                <a:latin typeface="Calibri" panose="020F0502020204030204" pitchFamily="34" charset="0"/>
              </a:rPr>
              <a:t>Theo Knight-Jones</a:t>
            </a:r>
            <a:r>
              <a:rPr lang="en-US" altLang="en-KE" sz="2800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1,2</a:t>
            </a:r>
            <a:r>
              <a:rPr lang="en-US" altLang="en-KE" sz="2800" dirty="0">
                <a:solidFill>
                  <a:srgbClr val="292929"/>
                </a:solidFill>
                <a:latin typeface="Calibri" panose="020F0502020204030204" pitchFamily="34" charset="0"/>
              </a:rPr>
              <a:t>, Wudu Temesgen</a:t>
            </a:r>
            <a:r>
              <a:rPr lang="en-US" altLang="en-KE" sz="2800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1,2 </a:t>
            </a:r>
            <a:r>
              <a:rPr lang="en-US" altLang="en-KE" sz="2800" dirty="0">
                <a:solidFill>
                  <a:srgbClr val="292929"/>
                </a:solidFill>
                <a:latin typeface="Calibri" panose="020F0502020204030204" pitchFamily="34" charset="0"/>
              </a:rPr>
              <a:t>and Jonathan Rushton</a:t>
            </a:r>
            <a:r>
              <a:rPr lang="en-US" altLang="en-KE" sz="2800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2,3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1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International Livestock Research Institute (ILRI)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2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Global Burden of Animal Diseases Program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baseline="30000" dirty="0">
                <a:solidFill>
                  <a:srgbClr val="292929"/>
                </a:solidFill>
                <a:latin typeface="Calibri" panose="020F0502020204030204" pitchFamily="34" charset="0"/>
              </a:rPr>
              <a:t>3</a:t>
            </a:r>
            <a:r>
              <a:rPr lang="en-US" altLang="en-KE" dirty="0">
                <a:solidFill>
                  <a:srgbClr val="292929"/>
                </a:solidFill>
                <a:latin typeface="Calibri" panose="020F0502020204030204" pitchFamily="34" charset="0"/>
              </a:rPr>
              <a:t>The Roslin Institute, University of Edinburgh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6" descr="The University of Edinburgh home">
            <a:extLst>
              <a:ext uri="{FF2B5EF4-FFF2-40B4-BE49-F238E27FC236}">
                <a16:creationId xmlns:a16="http://schemas.microsoft.com/office/drawing/2014/main" id="{C43DD75B-73EF-9E00-5EC5-CFE3F65E7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310" y="5747385"/>
            <a:ext cx="2612571" cy="62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logo for a company&#10;&#10;Description automatically generated">
            <a:extLst>
              <a:ext uri="{FF2B5EF4-FFF2-40B4-BE49-F238E27FC236}">
                <a16:creationId xmlns:a16="http://schemas.microsoft.com/office/drawing/2014/main" id="{A0194DD8-5DB0-2DD7-B6E1-54B31113AE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28749"/>
            <a:ext cx="1397000" cy="6347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03A26-7258-4F14-8A40-B8E504DFD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 and global impacts of FMD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A96695-792A-F840-8A0A-55203C403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734" y="1364344"/>
            <a:ext cx="10786533" cy="46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6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6F073E-F641-5743-4B46-1C980120E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10834C-55E6-CD30-4D8B-C90818664745}"/>
              </a:ext>
            </a:extLst>
          </p:cNvPr>
          <p:cNvSpPr txBox="1"/>
          <p:nvPr/>
        </p:nvSpPr>
        <p:spPr>
          <a:xfrm>
            <a:off x="4601216" y="152365"/>
            <a:ext cx="25068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Livestock Disease Impact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4EB3077-B762-E73B-2A76-9D458F2955DE}"/>
              </a:ext>
            </a:extLst>
          </p:cNvPr>
          <p:cNvCxnSpPr>
            <a:cxnSpLocks/>
          </p:cNvCxnSpPr>
          <p:nvPr/>
        </p:nvCxnSpPr>
        <p:spPr>
          <a:xfrm flipV="1">
            <a:off x="5854664" y="526839"/>
            <a:ext cx="0" cy="36933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97E622-DFEC-D1BF-7114-9884E714B8B4}"/>
              </a:ext>
            </a:extLst>
          </p:cNvPr>
          <p:cNvCxnSpPr>
            <a:cxnSpLocks/>
          </p:cNvCxnSpPr>
          <p:nvPr/>
        </p:nvCxnSpPr>
        <p:spPr>
          <a:xfrm>
            <a:off x="2953501" y="872228"/>
            <a:ext cx="5807251" cy="478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047DEC-8473-76D0-345E-2C71AEC67B9D}"/>
              </a:ext>
            </a:extLst>
          </p:cNvPr>
          <p:cNvCxnSpPr>
            <a:cxnSpLocks/>
          </p:cNvCxnSpPr>
          <p:nvPr/>
        </p:nvCxnSpPr>
        <p:spPr>
          <a:xfrm flipV="1">
            <a:off x="2953501" y="1530312"/>
            <a:ext cx="0" cy="36933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A7F69D-9A6A-3A7F-183A-AC293626D372}"/>
              </a:ext>
            </a:extLst>
          </p:cNvPr>
          <p:cNvCxnSpPr>
            <a:cxnSpLocks/>
          </p:cNvCxnSpPr>
          <p:nvPr/>
        </p:nvCxnSpPr>
        <p:spPr>
          <a:xfrm>
            <a:off x="8760752" y="920114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40E16C5-1CDC-F150-6DB7-6B45DF5FAA28}"/>
              </a:ext>
            </a:extLst>
          </p:cNvPr>
          <p:cNvCxnSpPr>
            <a:cxnSpLocks/>
          </p:cNvCxnSpPr>
          <p:nvPr/>
        </p:nvCxnSpPr>
        <p:spPr>
          <a:xfrm>
            <a:off x="2953501" y="872832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7392505-6240-ED4D-21FE-27A6354318F5}"/>
              </a:ext>
            </a:extLst>
          </p:cNvPr>
          <p:cNvSpPr txBox="1"/>
          <p:nvPr/>
        </p:nvSpPr>
        <p:spPr>
          <a:xfrm>
            <a:off x="2557090" y="1167292"/>
            <a:ext cx="7928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576E9C-D91E-1E8C-959D-80333DDA3776}"/>
              </a:ext>
            </a:extLst>
          </p:cNvPr>
          <p:cNvSpPr txBox="1"/>
          <p:nvPr/>
        </p:nvSpPr>
        <p:spPr>
          <a:xfrm>
            <a:off x="8283005" y="1208866"/>
            <a:ext cx="955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Indirect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667FD17-7750-D712-3EA4-21464E4D7319}"/>
              </a:ext>
            </a:extLst>
          </p:cNvPr>
          <p:cNvCxnSpPr>
            <a:cxnSpLocks/>
          </p:cNvCxnSpPr>
          <p:nvPr/>
        </p:nvCxnSpPr>
        <p:spPr>
          <a:xfrm flipV="1">
            <a:off x="8833636" y="1570494"/>
            <a:ext cx="0" cy="36933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F5101E0-DA69-7FCE-35AC-204D23BF3515}"/>
              </a:ext>
            </a:extLst>
          </p:cNvPr>
          <p:cNvCxnSpPr>
            <a:cxnSpLocks/>
          </p:cNvCxnSpPr>
          <p:nvPr/>
        </p:nvCxnSpPr>
        <p:spPr>
          <a:xfrm flipV="1">
            <a:off x="1055803" y="1892096"/>
            <a:ext cx="3612157" cy="22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73A2A-A957-A906-BA98-5530501CB2CD}"/>
              </a:ext>
            </a:extLst>
          </p:cNvPr>
          <p:cNvCxnSpPr>
            <a:cxnSpLocks/>
          </p:cNvCxnSpPr>
          <p:nvPr/>
        </p:nvCxnSpPr>
        <p:spPr>
          <a:xfrm>
            <a:off x="7183777" y="1914835"/>
            <a:ext cx="35424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26E1B7-5BB6-EDEB-77A2-1E299FEDC38C}"/>
              </a:ext>
            </a:extLst>
          </p:cNvPr>
          <p:cNvCxnSpPr>
            <a:cxnSpLocks/>
          </p:cNvCxnSpPr>
          <p:nvPr/>
        </p:nvCxnSpPr>
        <p:spPr>
          <a:xfrm>
            <a:off x="7183777" y="1914835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6EF2285-3652-37A0-0CF7-EB3C1133023D}"/>
              </a:ext>
            </a:extLst>
          </p:cNvPr>
          <p:cNvCxnSpPr>
            <a:cxnSpLocks/>
          </p:cNvCxnSpPr>
          <p:nvPr/>
        </p:nvCxnSpPr>
        <p:spPr>
          <a:xfrm>
            <a:off x="8833636" y="1914835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9874910-7215-2FBC-4FDB-3E86A84F75DB}"/>
              </a:ext>
            </a:extLst>
          </p:cNvPr>
          <p:cNvCxnSpPr>
            <a:cxnSpLocks/>
          </p:cNvCxnSpPr>
          <p:nvPr/>
        </p:nvCxnSpPr>
        <p:spPr>
          <a:xfrm>
            <a:off x="4665071" y="1889360"/>
            <a:ext cx="0" cy="276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737896-4C31-9653-CC62-07B0594C6341}"/>
              </a:ext>
            </a:extLst>
          </p:cNvPr>
          <p:cNvCxnSpPr>
            <a:cxnSpLocks/>
          </p:cNvCxnSpPr>
          <p:nvPr/>
        </p:nvCxnSpPr>
        <p:spPr>
          <a:xfrm>
            <a:off x="2953501" y="1889360"/>
            <a:ext cx="0" cy="28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C37F017-2C3C-866D-52BA-44CD4B8BD82E}"/>
              </a:ext>
            </a:extLst>
          </p:cNvPr>
          <p:cNvSpPr txBox="1"/>
          <p:nvPr/>
        </p:nvSpPr>
        <p:spPr>
          <a:xfrm>
            <a:off x="2427591" y="2180847"/>
            <a:ext cx="100900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Visible Losses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72FCE3-1F4C-8CED-28DF-A22FAF231842}"/>
              </a:ext>
            </a:extLst>
          </p:cNvPr>
          <p:cNvSpPr txBox="1"/>
          <p:nvPr/>
        </p:nvSpPr>
        <p:spPr>
          <a:xfrm>
            <a:off x="8254002" y="2207563"/>
            <a:ext cx="11618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Revenue Foregone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BD2451-BA0D-B5B6-595C-1BD3E05FEDAB}"/>
              </a:ext>
            </a:extLst>
          </p:cNvPr>
          <p:cNvSpPr txBox="1"/>
          <p:nvPr/>
        </p:nvSpPr>
        <p:spPr>
          <a:xfrm>
            <a:off x="6601574" y="2209496"/>
            <a:ext cx="11618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Additional Costs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529973-757D-71C5-26F7-170AE7AE001D}"/>
              </a:ext>
            </a:extLst>
          </p:cNvPr>
          <p:cNvSpPr txBox="1"/>
          <p:nvPr/>
        </p:nvSpPr>
        <p:spPr>
          <a:xfrm>
            <a:off x="4192422" y="2180847"/>
            <a:ext cx="94822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Invisible Losses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A30B80B-A89E-A668-21B9-72B7605A6EFF}"/>
              </a:ext>
            </a:extLst>
          </p:cNvPr>
          <p:cNvCxnSpPr>
            <a:cxnSpLocks/>
          </p:cNvCxnSpPr>
          <p:nvPr/>
        </p:nvCxnSpPr>
        <p:spPr>
          <a:xfrm flipV="1">
            <a:off x="4703317" y="2837463"/>
            <a:ext cx="0" cy="61777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98FE215-9CF4-9A0E-E3F7-7F7B447CE275}"/>
              </a:ext>
            </a:extLst>
          </p:cNvPr>
          <p:cNvCxnSpPr>
            <a:cxnSpLocks/>
          </p:cNvCxnSpPr>
          <p:nvPr/>
        </p:nvCxnSpPr>
        <p:spPr>
          <a:xfrm flipV="1">
            <a:off x="2957339" y="2827178"/>
            <a:ext cx="0" cy="61777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7D33C00-5BA4-4125-EB33-50790C017C88}"/>
              </a:ext>
            </a:extLst>
          </p:cNvPr>
          <p:cNvCxnSpPr>
            <a:cxnSpLocks/>
          </p:cNvCxnSpPr>
          <p:nvPr/>
        </p:nvCxnSpPr>
        <p:spPr>
          <a:xfrm flipV="1">
            <a:off x="7183777" y="2849918"/>
            <a:ext cx="0" cy="57908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E5B2571-7C79-51BD-FFF7-4FF632B5404D}"/>
              </a:ext>
            </a:extLst>
          </p:cNvPr>
          <p:cNvCxnSpPr>
            <a:cxnSpLocks/>
          </p:cNvCxnSpPr>
          <p:nvPr/>
        </p:nvCxnSpPr>
        <p:spPr>
          <a:xfrm flipV="1">
            <a:off x="8833636" y="2849918"/>
            <a:ext cx="0" cy="48111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8332E85-F4E9-C39E-163B-F35E86EE6D1F}"/>
              </a:ext>
            </a:extLst>
          </p:cNvPr>
          <p:cNvSpPr txBox="1"/>
          <p:nvPr/>
        </p:nvSpPr>
        <p:spPr>
          <a:xfrm>
            <a:off x="2139001" y="3258209"/>
            <a:ext cx="1919982" cy="2308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•Loss of milk production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•Loss of draught power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•Reduce weight gain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•Dead animals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F4B6C43-942C-F286-3AB5-1B6F741C2EF8}"/>
              </a:ext>
            </a:extLst>
          </p:cNvPr>
          <p:cNvSpPr txBox="1"/>
          <p:nvPr/>
        </p:nvSpPr>
        <p:spPr>
          <a:xfrm>
            <a:off x="4049838" y="3254829"/>
            <a:ext cx="1919982" cy="203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•Reduced fertility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•Inefficient herd structure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•Delay in sale of animals and/or products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7A0389-3F57-BB78-5AE6-DB475B8E1BD9}"/>
              </a:ext>
            </a:extLst>
          </p:cNvPr>
          <p:cNvSpPr txBox="1"/>
          <p:nvPr/>
        </p:nvSpPr>
        <p:spPr>
          <a:xfrm>
            <a:off x="6190559" y="3185163"/>
            <a:ext cx="2060876" cy="3693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•Vaccines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•Vaccine delivery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•Movement controls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•Diagnostic tests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•Treatments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Disinfection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Culled animals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outside livestock sector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tourism,etc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on other value chain actors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3DBB624-F3F0-D890-DE4F-3B1548217B94}"/>
              </a:ext>
            </a:extLst>
          </p:cNvPr>
          <p:cNvSpPr txBox="1"/>
          <p:nvPr/>
        </p:nvSpPr>
        <p:spPr>
          <a:xfrm>
            <a:off x="8134624" y="3257983"/>
            <a:ext cx="1919982" cy="3416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•Use of less productive breeds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•Denied access to local and international markets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outside the livestock sector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tourism,etc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on other value chain actors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64F209D-8BD5-0098-06F0-F269A697A524}"/>
              </a:ext>
            </a:extLst>
          </p:cNvPr>
          <p:cNvCxnSpPr>
            <a:cxnSpLocks/>
          </p:cNvCxnSpPr>
          <p:nvPr/>
        </p:nvCxnSpPr>
        <p:spPr>
          <a:xfrm>
            <a:off x="10726221" y="1927776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1D87ABB7-4E1B-6CD0-B00B-41B8E7727794}"/>
              </a:ext>
            </a:extLst>
          </p:cNvPr>
          <p:cNvSpPr txBox="1"/>
          <p:nvPr/>
        </p:nvSpPr>
        <p:spPr>
          <a:xfrm>
            <a:off x="10186017" y="2196436"/>
            <a:ext cx="108040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Societal impacts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73F8080-5868-14A6-EB62-99938EEA90F9}"/>
              </a:ext>
            </a:extLst>
          </p:cNvPr>
          <p:cNvSpPr txBox="1"/>
          <p:nvPr/>
        </p:nvSpPr>
        <p:spPr>
          <a:xfrm>
            <a:off x="434796" y="2165552"/>
            <a:ext cx="123697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Societal impacts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D53204A-A140-7339-7A13-46C4562CD284}"/>
              </a:ext>
            </a:extLst>
          </p:cNvPr>
          <p:cNvSpPr txBox="1"/>
          <p:nvPr/>
        </p:nvSpPr>
        <p:spPr>
          <a:xfrm>
            <a:off x="228164" y="3335492"/>
            <a:ext cx="191998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•Animal welfare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7217A51-583E-24F8-D2E9-858AA22C4969}"/>
              </a:ext>
            </a:extLst>
          </p:cNvPr>
          <p:cNvSpPr txBox="1"/>
          <p:nvPr/>
        </p:nvSpPr>
        <p:spPr>
          <a:xfrm>
            <a:off x="10078689" y="3254829"/>
            <a:ext cx="1919982" cy="3970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•Ecological/GHG/ pollution impact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•Wildlife/conservation impact •Access to education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•Food insecurity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•Mental health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•Antimicrobial resistance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•Food drug residues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E646F89-7606-DB80-2694-C6A46F640454}"/>
              </a:ext>
            </a:extLst>
          </p:cNvPr>
          <p:cNvCxnSpPr>
            <a:cxnSpLocks/>
            <a:endCxn id="74" idx="0"/>
          </p:cNvCxnSpPr>
          <p:nvPr/>
        </p:nvCxnSpPr>
        <p:spPr>
          <a:xfrm flipH="1">
            <a:off x="1053283" y="1918811"/>
            <a:ext cx="2520" cy="2467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BE8312E-EE4E-DC68-6D1D-C327466DB562}"/>
              </a:ext>
            </a:extLst>
          </p:cNvPr>
          <p:cNvCxnSpPr>
            <a:cxnSpLocks/>
          </p:cNvCxnSpPr>
          <p:nvPr/>
        </p:nvCxnSpPr>
        <p:spPr>
          <a:xfrm flipV="1">
            <a:off x="1055803" y="2856386"/>
            <a:ext cx="0" cy="38193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1BC65F13-7E60-FDE7-8AFF-E181C5F99739}"/>
              </a:ext>
            </a:extLst>
          </p:cNvPr>
          <p:cNvCxnSpPr>
            <a:cxnSpLocks/>
          </p:cNvCxnSpPr>
          <p:nvPr/>
        </p:nvCxnSpPr>
        <p:spPr>
          <a:xfrm flipV="1">
            <a:off x="10726220" y="2839875"/>
            <a:ext cx="0" cy="414954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5875B0C-6F20-BFEF-D31F-45CC91A750BE}"/>
              </a:ext>
            </a:extLst>
          </p:cNvPr>
          <p:cNvSpPr txBox="1"/>
          <p:nvPr/>
        </p:nvSpPr>
        <p:spPr>
          <a:xfrm>
            <a:off x="9551504" y="228600"/>
            <a:ext cx="21104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</a:rPr>
              <a:t>Impacts go far beyond the farm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8B92F6-5C33-7D0E-DB50-993AF45DCB3E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" y="5490217"/>
            <a:ext cx="3568974" cy="13677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D6EF0F-3A38-A6A6-7F30-A60593D3753F}"/>
              </a:ext>
            </a:extLst>
          </p:cNvPr>
          <p:cNvSpPr txBox="1"/>
          <p:nvPr/>
        </p:nvSpPr>
        <p:spPr>
          <a:xfrm>
            <a:off x="3466522" y="5615919"/>
            <a:ext cx="2110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Affects the movement of livestock, wildlife, wealth and people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AE8E230-16E5-C182-798F-B0C6984C1822}"/>
              </a:ext>
            </a:extLst>
          </p:cNvPr>
          <p:cNvSpPr/>
          <p:nvPr/>
        </p:nvSpPr>
        <p:spPr>
          <a:xfrm>
            <a:off x="9961879" y="3022508"/>
            <a:ext cx="1919981" cy="9614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7FC946-8C76-90B2-B564-D4378A9B170E}"/>
              </a:ext>
            </a:extLst>
          </p:cNvPr>
          <p:cNvSpPr txBox="1"/>
          <p:nvPr/>
        </p:nvSpPr>
        <p:spPr>
          <a:xfrm>
            <a:off x="8811466" y="3897184"/>
            <a:ext cx="2110403" cy="18158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Livestock responsible for 15% of human derived GHG emissions (45% in Ethiopia) – improving animal health is important for reducing this</a:t>
            </a:r>
          </a:p>
        </p:txBody>
      </p:sp>
    </p:spTree>
    <p:extLst>
      <p:ext uri="{BB962C8B-B14F-4D97-AF65-F5344CB8AC3E}">
        <p14:creationId xmlns:p14="http://schemas.microsoft.com/office/powerpoint/2010/main" val="33192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06CAD7-E1D4-1271-07E7-031CA4873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88911"/>
            <a:ext cx="11463338" cy="1868491"/>
          </a:xfr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en-US" sz="3733" b="1" dirty="0">
                <a:solidFill>
                  <a:srgbClr val="F4941C"/>
                </a:solidFill>
                <a:latin typeface="+mn-lt"/>
              </a:rPr>
              <a:t>Who benefits from reduced animal disease burden – GBADs Ethiopia case study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A104DAB-E310-271F-3A90-9C6768350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3386" y="1942548"/>
            <a:ext cx="4252913" cy="3962953"/>
          </a:xfrm>
        </p:spPr>
        <p:txBody>
          <a:bodyPr vert="horz" lIns="91439" tIns="45719" rIns="91439" bIns="45719" rtlCol="0">
            <a:normAutofit/>
          </a:bodyPr>
          <a:lstStyle/>
          <a:p>
            <a:pPr marL="228589" indent="-228589">
              <a:buChar char="•"/>
            </a:pPr>
            <a:r>
              <a:rPr lang="en-US" sz="2800" dirty="0"/>
              <a:t>Animal health burdens affect consumers and value chain actors more than producers</a:t>
            </a:r>
          </a:p>
          <a:p>
            <a:pPr marL="228589" indent="-228589">
              <a:buChar char="•"/>
            </a:pPr>
            <a:r>
              <a:rPr lang="en-US" sz="2800" dirty="0"/>
              <a:t>A shift in animal health burdens will generate benefits across society and in particular urban consumers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6863A4B-BB03-3B19-4FBF-BF415C3F00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12763" y="1942547"/>
            <a:ext cx="6112933" cy="36745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0808BD-994A-8E47-4F31-57A2B78984E0}"/>
              </a:ext>
            </a:extLst>
          </p:cNvPr>
          <p:cNvSpPr txBox="1"/>
          <p:nvPr/>
        </p:nvSpPr>
        <p:spPr>
          <a:xfrm>
            <a:off x="5068318" y="6319981"/>
            <a:ext cx="4148443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78"/>
            <a:r>
              <a:rPr lang="en-US" sz="1867" i="1" dirty="0">
                <a:solidFill>
                  <a:prstClr val="black"/>
                </a:solidFill>
                <a:latin typeface="Calibri"/>
              </a:rPr>
              <a:t>Tom Marsh, Golam Shakil, Dustin Pendell</a:t>
            </a:r>
          </a:p>
        </p:txBody>
      </p:sp>
    </p:spTree>
    <p:extLst>
      <p:ext uri="{BB962C8B-B14F-4D97-AF65-F5344CB8AC3E}">
        <p14:creationId xmlns:p14="http://schemas.microsoft.com/office/powerpoint/2010/main" val="146209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289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8" b="28877"/>
          <a:stretch/>
        </p:blipFill>
        <p:spPr bwMode="auto">
          <a:xfrm>
            <a:off x="-30808" y="1183169"/>
            <a:ext cx="6178190" cy="343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096000" y="1334248"/>
            <a:ext cx="381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b="1" i="1" dirty="0">
                <a:latin typeface="Arial" pitchFamily="34" charset="0"/>
                <a:ea typeface="Calibri" pitchFamily="34" charset="0"/>
                <a:cs typeface="Calibri" pitchFamily="34" charset="0"/>
              </a:rPr>
              <a:t>France - FMD outbreaks and vaccination.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400" b="1" i="1" dirty="0">
                <a:latin typeface="Arial" pitchFamily="34" charset="0"/>
                <a:ea typeface="Calibri" pitchFamily="34" charset="0"/>
                <a:cs typeface="Calibri" pitchFamily="34" charset="0"/>
              </a:rPr>
              <a:t> Lombard et al, OIE, Rev. sci. tech., 2007.</a:t>
            </a:r>
            <a:endParaRPr lang="en-GB" alt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3724275"/>
            <a:ext cx="5734050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390775" y="5843278"/>
            <a:ext cx="39905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>
                <a:latin typeface="Arial" pitchFamily="34" charset="0"/>
                <a:ea typeface="Calibri" pitchFamily="34" charset="0"/>
                <a:cs typeface="Calibri" pitchFamily="34" charset="0"/>
              </a:rPr>
              <a:t>The Netherlands - FMD outbreaks and vaccination. Dekker, A. Foot-and-mouth disease vaccine induced protection. (2010).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DFD5A9-D013-D01A-7305-0F3AAEF7A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66907"/>
            <a:ext cx="10972800" cy="677955"/>
          </a:xfrm>
        </p:spPr>
        <p:txBody>
          <a:bodyPr/>
          <a:lstStyle/>
          <a:p>
            <a:r>
              <a:rPr lang="en-GB" dirty="0"/>
              <a:t>Investment in control is not a one of payment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53148B8-0B30-1C9F-16F7-7CCE5FC7B887}"/>
              </a:ext>
            </a:extLst>
          </p:cNvPr>
          <p:cNvSpPr txBox="1">
            <a:spLocks/>
          </p:cNvSpPr>
          <p:nvPr/>
        </p:nvSpPr>
        <p:spPr>
          <a:xfrm>
            <a:off x="381000" y="228600"/>
            <a:ext cx="10972800" cy="677955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800000"/>
                </a:solidFill>
              </a:rPr>
              <a:t>Investment in control is not a one-off payment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08DD3EA-23CE-436D-66C3-760E4B751EF4}"/>
              </a:ext>
            </a:extLst>
          </p:cNvPr>
          <p:cNvSpPr/>
          <p:nvPr/>
        </p:nvSpPr>
        <p:spPr>
          <a:xfrm>
            <a:off x="822907" y="1595857"/>
            <a:ext cx="1701218" cy="130926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997C99-AE42-A683-C228-CE0643F6A18B}"/>
              </a:ext>
            </a:extLst>
          </p:cNvPr>
          <p:cNvSpPr txBox="1"/>
          <p:nvPr/>
        </p:nvSpPr>
        <p:spPr>
          <a:xfrm>
            <a:off x="754548" y="705884"/>
            <a:ext cx="1701219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High farmer-level impact of disease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2211245-27E8-9A3F-814B-7CC2411317C7}"/>
              </a:ext>
            </a:extLst>
          </p:cNvPr>
          <p:cNvSpPr/>
          <p:nvPr/>
        </p:nvSpPr>
        <p:spPr>
          <a:xfrm>
            <a:off x="2524125" y="1362852"/>
            <a:ext cx="2857500" cy="5232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93903E-68F6-813F-678E-F0481481D952}"/>
              </a:ext>
            </a:extLst>
          </p:cNvPr>
          <p:cNvSpPr txBox="1"/>
          <p:nvPr/>
        </p:nvSpPr>
        <p:spPr>
          <a:xfrm>
            <a:off x="2531318" y="705884"/>
            <a:ext cx="2479381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Shift to high control costs experienced by tax payer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749E7A-6C7A-1998-83FA-9DB5767C3021}"/>
              </a:ext>
            </a:extLst>
          </p:cNvPr>
          <p:cNvSpPr txBox="1"/>
          <p:nvPr/>
        </p:nvSpPr>
        <p:spPr>
          <a:xfrm>
            <a:off x="3978569" y="1915412"/>
            <a:ext cx="2479381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Improved farmer revenue – less disease &amp; better market access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782523-66DC-B170-CA02-CB4724357863}"/>
              </a:ext>
            </a:extLst>
          </p:cNvPr>
          <p:cNvSpPr txBox="1"/>
          <p:nvPr/>
        </p:nvSpPr>
        <p:spPr>
          <a:xfrm>
            <a:off x="6569368" y="1915412"/>
            <a:ext cx="5383145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But farmers may also experience costs of movement controls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And export market access can be unpredictable and political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15FC63-E401-2EB4-BF95-D48D27748DFF}"/>
              </a:ext>
            </a:extLst>
          </p:cNvPr>
          <p:cNvSpPr txBox="1"/>
          <p:nvPr/>
        </p:nvSpPr>
        <p:spPr>
          <a:xfrm>
            <a:off x="2286000" y="4275868"/>
            <a:ext cx="3095625" cy="33855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&gt;30 years of vaccination</a:t>
            </a:r>
          </a:p>
        </p:txBody>
      </p:sp>
    </p:spTree>
    <p:extLst>
      <p:ext uri="{BB962C8B-B14F-4D97-AF65-F5344CB8AC3E}">
        <p14:creationId xmlns:p14="http://schemas.microsoft.com/office/powerpoint/2010/main" val="31171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DDA93-0EBF-7231-1458-9A25CBF47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66907"/>
            <a:ext cx="10972800" cy="677955"/>
          </a:xfrm>
        </p:spPr>
        <p:txBody>
          <a:bodyPr/>
          <a:lstStyle/>
          <a:p>
            <a:r>
              <a:rPr lang="en-GB" dirty="0"/>
              <a:t>Investment in control is not a one off payment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2E5E969-27B8-AB14-E45B-6E5274903A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1000" y="4286249"/>
            <a:ext cx="5619750" cy="2393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F7916DBE-83F5-DB00-D01F-6517055EB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550" y="2677201"/>
            <a:ext cx="381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Brazil - FMD outbreaks and</a:t>
            </a:r>
            <a:r>
              <a:rPr kumimoji="0" lang="en-GB" altLang="en-US" sz="1400" b="1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vaccination.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Naranjo &amp; </a:t>
            </a:r>
            <a:r>
              <a:rPr kumimoji="0" lang="en-GB" altLang="en-US" sz="14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Cosivi</a:t>
            </a:r>
            <a:r>
              <a:rPr kumimoji="0" lang="en-GB" altLang="en-US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, </a:t>
            </a:r>
            <a:r>
              <a:rPr kumimoji="0" lang="en-GB" altLang="en-US" sz="14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Proc</a:t>
            </a:r>
            <a:r>
              <a:rPr kumimoji="0" lang="en-GB" altLang="en-US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Roy</a:t>
            </a:r>
            <a:r>
              <a:rPr kumimoji="0" lang="en-GB" altLang="en-US" sz="1400" b="1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GB" altLang="en-US" sz="1400" b="1" i="1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Soc</a:t>
            </a:r>
            <a:r>
              <a:rPr kumimoji="0" lang="en-GB" altLang="en-US" sz="1400" b="1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B</a:t>
            </a:r>
            <a:r>
              <a:rPr kumimoji="0" lang="en-GB" altLang="en-US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, 2013</a:t>
            </a:r>
            <a:endParaRPr kumimoji="0" lang="en-GB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B892B31-A7E3-A68C-CB1C-3582AA065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150" y="4502837"/>
            <a:ext cx="3276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South America – Export</a:t>
            </a:r>
            <a:r>
              <a:rPr kumimoji="0" lang="en-GB" altLang="en-US" sz="1400" b="1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of meat from FMD-susceptible species</a:t>
            </a:r>
            <a:endParaRPr kumimoji="0" lang="en-GB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C473FF1-3245-7665-05E7-2453DECDF3D0}"/>
              </a:ext>
            </a:extLst>
          </p:cNvPr>
          <p:cNvSpPr txBox="1">
            <a:spLocks/>
          </p:cNvSpPr>
          <p:nvPr/>
        </p:nvSpPr>
        <p:spPr>
          <a:xfrm>
            <a:off x="209550" y="9505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sz="3600" kern="1200">
                <a:solidFill>
                  <a:srgbClr val="68262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FMD and exports – South America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BE2FF1C-E834-31ED-EDC8-8F66EC6B2D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9549" y="1783896"/>
            <a:ext cx="6953251" cy="250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E33AA431-A354-36A8-DFD8-F818F2FEAFA2}"/>
              </a:ext>
            </a:extLst>
          </p:cNvPr>
          <p:cNvSpPr/>
          <p:nvPr/>
        </p:nvSpPr>
        <p:spPr>
          <a:xfrm>
            <a:off x="2514600" y="1892753"/>
            <a:ext cx="3733800" cy="7489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35DB30-A13F-92E2-11BD-DC664F6865C1}"/>
              </a:ext>
            </a:extLst>
          </p:cNvPr>
          <p:cNvSpPr txBox="1"/>
          <p:nvPr/>
        </p:nvSpPr>
        <p:spPr>
          <a:xfrm>
            <a:off x="2637749" y="1235785"/>
            <a:ext cx="3733800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Difficult to achieve such long-term commitment in low-income countries dependant on donor funded projects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95A250-BB96-0E4A-3274-F15D4BE9D803}"/>
              </a:ext>
            </a:extLst>
          </p:cNvPr>
          <p:cNvSpPr txBox="1"/>
          <p:nvPr/>
        </p:nvSpPr>
        <p:spPr>
          <a:xfrm>
            <a:off x="6000750" y="4977617"/>
            <a:ext cx="3733800" cy="107721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If motivated by export market access – what other barriers are there to trade, other diseases, food safety, quality, price, politics…</a:t>
            </a:r>
          </a:p>
        </p:txBody>
      </p:sp>
    </p:spTree>
    <p:extLst>
      <p:ext uri="{BB962C8B-B14F-4D97-AF65-F5344CB8AC3E}">
        <p14:creationId xmlns:p14="http://schemas.microsoft.com/office/powerpoint/2010/main" val="413021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F901B-0ABD-8DD7-D68E-40748F696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Sustainable, coordinated control is required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C5A66-51EF-F42C-5A48-AE3D53909E8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42966" y="1105786"/>
            <a:ext cx="10972800" cy="4572000"/>
          </a:xfrm>
        </p:spPr>
        <p:txBody>
          <a:bodyPr/>
          <a:lstStyle/>
          <a:p>
            <a:r>
              <a:rPr lang="en-US" dirty="0"/>
              <a:t>Sustainability depends in-part on ability to access export markets – repeated incursions will undermine the economic viability of maintaining free-status</a:t>
            </a:r>
          </a:p>
          <a:p>
            <a:r>
              <a:rPr lang="en-US" dirty="0"/>
              <a:t>– requires coordinated regional control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B226EC-D4D5-BD54-F52B-775740C903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00" t="61456" r="40609" b="25288"/>
          <a:stretch/>
        </p:blipFill>
        <p:spPr>
          <a:xfrm>
            <a:off x="5907645" y="5246334"/>
            <a:ext cx="1760252" cy="12822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64780C2-2F05-526A-9A17-8B0878FD35FD}"/>
              </a:ext>
            </a:extLst>
          </p:cNvPr>
          <p:cNvSpPr txBox="1">
            <a:spLocks/>
          </p:cNvSpPr>
          <p:nvPr/>
        </p:nvSpPr>
        <p:spPr>
          <a:xfrm>
            <a:off x="204075" y="2949213"/>
            <a:ext cx="11778527" cy="2640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60" indent="-28575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14" indent="-22860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Previous free zones in Zimbabwe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Outbreaks spread to </a:t>
            </a:r>
            <a:r>
              <a:rPr lang="en-US" sz="2400" dirty="0" err="1"/>
              <a:t>neighbouring</a:t>
            </a:r>
            <a:r>
              <a:rPr lang="en-US" sz="2400" dirty="0"/>
              <a:t> countries with loss of market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Now loss of free zones in other countries in region – Complicated by endemic wildlife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Controlling FMD is challenging and requires strong public services and an incentivized livestock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Are public services able to control FMD, if not what is economically the best approach?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4B0F17-84FE-0A3C-401A-33CAB19EBE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397"/>
          <a:stretch/>
        </p:blipFill>
        <p:spPr>
          <a:xfrm>
            <a:off x="3330731" y="5246334"/>
            <a:ext cx="2067401" cy="13448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D118B0-A4DA-F04F-3F4B-A0CCEDA0658C}"/>
              </a:ext>
            </a:extLst>
          </p:cNvPr>
          <p:cNvSpPr txBox="1"/>
          <p:nvPr/>
        </p:nvSpPr>
        <p:spPr>
          <a:xfrm>
            <a:off x="6380377" y="6461598"/>
            <a:ext cx="72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2025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C34D75-1DDC-C797-5D7F-EE6C557D7BBA}"/>
              </a:ext>
            </a:extLst>
          </p:cNvPr>
          <p:cNvSpPr txBox="1"/>
          <p:nvPr/>
        </p:nvSpPr>
        <p:spPr>
          <a:xfrm>
            <a:off x="4056197" y="6507387"/>
            <a:ext cx="101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2020</a:t>
            </a: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100BE59-306B-3339-260D-7BBAFD49E261}"/>
              </a:ext>
            </a:extLst>
          </p:cNvPr>
          <p:cNvSpPr/>
          <p:nvPr/>
        </p:nvSpPr>
        <p:spPr>
          <a:xfrm>
            <a:off x="5907645" y="5426600"/>
            <a:ext cx="1381319" cy="41399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EF7820-6E9F-6BB3-81F9-A6E5B46625A5}"/>
              </a:ext>
            </a:extLst>
          </p:cNvPr>
          <p:cNvSpPr txBox="1"/>
          <p:nvPr/>
        </p:nvSpPr>
        <p:spPr>
          <a:xfrm>
            <a:off x="8248802" y="5548144"/>
            <a:ext cx="3733800" cy="107721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Some producers benefit more from FMD control than others – but those with limited benefit may still experience costs of control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D30261B-C89D-A57E-4D74-755ADAF7C8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6421"/>
          <a:stretch/>
        </p:blipFill>
        <p:spPr>
          <a:xfrm>
            <a:off x="928950" y="5212118"/>
            <a:ext cx="1915953" cy="14132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C61775-E45C-697A-7A58-AEA3EBAA4EC7}"/>
              </a:ext>
            </a:extLst>
          </p:cNvPr>
          <p:cNvSpPr txBox="1"/>
          <p:nvPr/>
        </p:nvSpPr>
        <p:spPr>
          <a:xfrm>
            <a:off x="1549559" y="6495719"/>
            <a:ext cx="101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9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 animBg="1"/>
      <p:bldP spid="13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88897-6889-8A2A-B818-84D1E5AD3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0512A-AC9A-E1A2-AD88-5CED4203480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14350" y="1230493"/>
            <a:ext cx="10972800" cy="5275081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Although a disease of low mortality FMD has a high global burden due to its high incidence in much of the world and the high impact of sporadic outbreaks in free countries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FMD is particularly important for those with large livestock export economies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Dairy and pig sectors are most affected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Disease impacts and costs experienced by different sectors of society and the economy are varied and change depending on the stage of FMD control – how this is managed will affect progress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Sustained investment, strong governance, strong incentives and coordinated control are required for successful FMD 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75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61ACB-2E57-71D0-368F-00EE9D7F5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thought - Should we be considering FMD in isolation?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F0428-5E5A-7A82-2EA8-A9C0CB3F35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8343" y="1601969"/>
            <a:ext cx="11713027" cy="45720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Disease specific programmes are needed – especially if using vaccines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But FMD and disease control is an element of sustainable development of the livestock sector and there are many other aspects of the livestock economy that must be factored 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Consider the bigger picture – TADs free countries are experiencing HPAI, PPR, FMD, ASF, LSD… outbreaks – can we address the underlying drivers</a:t>
            </a:r>
          </a:p>
          <a:p>
            <a:pPr marL="1200160" lvl="1" indent="-457200"/>
            <a:r>
              <a:rPr lang="en-GB" dirty="0"/>
              <a:t>Probably war and unrest, populations shifts – what does the future hold?</a:t>
            </a:r>
          </a:p>
          <a:p>
            <a:pPr marL="1200160" lvl="1" indent="-457200"/>
            <a:r>
              <a:rPr lang="en-GB" dirty="0"/>
              <a:t>Is this the new normal and Should we adopt a damage limitation approach?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9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585AF76C-A7DD-D106-529A-781ADC0319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9163" y="5421597"/>
            <a:ext cx="9273674" cy="15343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F1AABA-17F9-5195-91BC-ECD0C2E37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163" y="422879"/>
            <a:ext cx="9192128" cy="48572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F0F08-EDD3-43EA-9569-7A112BD02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Economic burden of FMD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B6CD3-CBEE-4A4F-A7AE-6C90C2A470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1208026" cy="489822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Annual economic burden of FMD in endemic countries was put at US$6.5-21Billion</a:t>
            </a:r>
          </a:p>
          <a:p>
            <a:pPr marL="1200160" lvl="1" indent="-457200"/>
            <a:r>
              <a:rPr lang="en-GB" sz="2800" dirty="0"/>
              <a:t>Direct and vaccination costs only</a:t>
            </a:r>
          </a:p>
          <a:p>
            <a:pPr marL="1200160" lvl="1" indent="-457200"/>
            <a:r>
              <a:rPr lang="en-US" dirty="0"/>
              <a:t>Impact in free countries can be massive</a:t>
            </a:r>
          </a:p>
          <a:p>
            <a:pPr marL="1200160" lvl="1" indent="-457200"/>
            <a:r>
              <a:rPr lang="en-US" dirty="0"/>
              <a:t>Ave US$1.5billion/yr (Knight-Jones &amp; Rushton, 2013)</a:t>
            </a:r>
          </a:p>
          <a:p>
            <a:pPr marL="1200160" lvl="1" indent="-457200"/>
            <a:r>
              <a:rPr lang="en-US" dirty="0"/>
              <a:t>UK 2001 outbreak &gt;$15Billion [2007 &gt;US$300million]</a:t>
            </a:r>
          </a:p>
          <a:p>
            <a:pPr marL="1200160" lvl="1" indent="-457200"/>
            <a:r>
              <a:rPr lang="en-US" dirty="0"/>
              <a:t>Australia predicted $4-6.5billion for a 12 month outbreak</a:t>
            </a:r>
          </a:p>
          <a:p>
            <a:pPr marL="1200160" lvl="1" indent="-457200"/>
            <a:r>
              <a:rPr lang="en-US" dirty="0"/>
              <a:t>Germany single outbreak 2025 quoted as costing US$1Billion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But most of the ongoing impact is in endemic countries</a:t>
            </a:r>
          </a:p>
          <a:p>
            <a:pPr marL="1200160" lvl="1" indent="-457200"/>
            <a:r>
              <a:rPr lang="en-US" dirty="0"/>
              <a:t>75% of world FMD susceptible livestock live in endemic countries</a:t>
            </a:r>
          </a:p>
        </p:txBody>
      </p:sp>
    </p:spTree>
    <p:extLst>
      <p:ext uri="{BB962C8B-B14F-4D97-AF65-F5344CB8AC3E}">
        <p14:creationId xmlns:p14="http://schemas.microsoft.com/office/powerpoint/2010/main" val="130139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32DB7-509A-0BC4-8A97-6CE510010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systems are most affected?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DF742-2166-94AF-D792-7772BA6CDF2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Biggest impact on dairy and pigs…especially intensive sectors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Also livestock export sector is greatly impacted</a:t>
            </a:r>
          </a:p>
          <a:p>
            <a:pPr marL="1200160" lvl="1" indent="-457200"/>
            <a:r>
              <a:rPr lang="en-GB" dirty="0"/>
              <a:t>But some endemic countries have successful export markets</a:t>
            </a:r>
          </a:p>
          <a:p>
            <a:pPr marL="1600214" lvl="2" indent="-457200"/>
            <a:r>
              <a:rPr lang="en-GB" dirty="0"/>
              <a:t>E.g. India top 3 beef exporter in the world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Control costs are mostly captured by the state in many countries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 endemic countries perceived impacts in extensive sectors may be low…but ongoing losses can be vast but are poorly recognised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 these settings costs and feasibility of control are often a barrier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9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A09A0-CC31-8950-50D6-33052244F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dominance of cattle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BC60E-1F38-A523-5C59-76E86B11F7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6005513" cy="4572000"/>
          </a:xfrm>
        </p:spPr>
        <p:txBody>
          <a:bodyPr>
            <a:normAutofit fontScale="92500"/>
          </a:bodyPr>
          <a:lstStyle/>
          <a:p>
            <a:r>
              <a:rPr lang="en-GB" dirty="0"/>
              <a:t>Cattle and buffalo make up 40% of </a:t>
            </a:r>
          </a:p>
          <a:p>
            <a:r>
              <a:rPr lang="en-GB" dirty="0"/>
              <a:t>mammalian biomass on earth</a:t>
            </a:r>
          </a:p>
          <a:p>
            <a:r>
              <a:rPr lang="en-GB" dirty="0"/>
              <a:t>Shoats make up 6%</a:t>
            </a:r>
          </a:p>
          <a:p>
            <a:endParaRPr lang="en-GB" dirty="0"/>
          </a:p>
          <a:p>
            <a:r>
              <a:rPr lang="en-GB" dirty="0"/>
              <a:t>-This reflects the overall economic</a:t>
            </a:r>
          </a:p>
          <a:p>
            <a:r>
              <a:rPr lang="en-GB" dirty="0"/>
              <a:t>importance of cattle </a:t>
            </a:r>
            <a:r>
              <a:rPr lang="en-GB" dirty="0">
                <a:solidFill>
                  <a:srgbClr val="C00000"/>
                </a:solidFill>
              </a:rPr>
              <a:t>(dairy yes, but it is pigs and chickens that provide meat)</a:t>
            </a:r>
          </a:p>
          <a:p>
            <a:r>
              <a:rPr lang="en-GB" dirty="0"/>
              <a:t>-But sheep and goats are the priority</a:t>
            </a:r>
          </a:p>
          <a:p>
            <a:r>
              <a:rPr lang="en-GB" dirty="0"/>
              <a:t>in harsher </a:t>
            </a:r>
            <a:r>
              <a:rPr lang="en-GB" dirty="0" err="1"/>
              <a:t>agro</a:t>
            </a:r>
            <a:r>
              <a:rPr lang="en-GB" dirty="0"/>
              <a:t>-ecologies and have</a:t>
            </a:r>
            <a:endParaRPr lang="en-US" dirty="0"/>
          </a:p>
          <a:p>
            <a:r>
              <a:rPr lang="en-US" dirty="0"/>
              <a:t>higher female ownership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1AAB2-935F-4523-6B11-2B7895240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937" y="747214"/>
            <a:ext cx="5808063" cy="611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3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prevalence in endemic countries</a:t>
            </a:r>
            <a:br>
              <a:rPr lang="en-GB" dirty="0"/>
            </a:br>
            <a:r>
              <a:rPr lang="en-GB" dirty="0"/>
              <a:t>FMD Sero-prevalence studies</a:t>
            </a:r>
          </a:p>
        </p:txBody>
      </p:sp>
      <p:pic>
        <p:nvPicPr>
          <p:cNvPr id="4" name="Picture 2" descr="G:\consultancy_2014\rushton_impact\paper\new\new\revision\new\revise\new\proofing\figs &amp; esm\figs\use\new\new\fig 2_new.jpg"/>
          <p:cNvPicPr>
            <a:picLocks noGrp="1" noChangeAspect="1" noChangeArrowheads="1"/>
          </p:cNvPicPr>
          <p:nvPr>
            <p:ph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5257" y="1991616"/>
            <a:ext cx="11146718" cy="307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782175" y="4145127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(</a:t>
            </a:r>
            <a:r>
              <a:rPr lang="en-GB" dirty="0" err="1">
                <a:solidFill>
                  <a:prstClr val="black"/>
                </a:solidFill>
                <a:latin typeface="Calibri" pitchFamily="34" charset="0"/>
                <a:cs typeface="Arial" charset="0"/>
              </a:rPr>
              <a:t>McLaws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et al., 2014)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1524000" y="1439636"/>
            <a:ext cx="838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Approx. 45% cattle infected per year - % with clinical disease?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FC25F0-BC30-62E1-11E3-81E6656B1766}"/>
              </a:ext>
            </a:extLst>
          </p:cNvPr>
          <p:cNvSpPr txBox="1"/>
          <p:nvPr/>
        </p:nvSpPr>
        <p:spPr bwMode="auto">
          <a:xfrm>
            <a:off x="557212" y="5228141"/>
            <a:ext cx="10972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After outbreak 10-60% of annual farm income lost (Shankar 2012, </a:t>
            </a:r>
            <a:r>
              <a:rPr lang="en-GB" sz="2000" dirty="0" err="1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Nampanya</a:t>
            </a:r>
            <a:r>
              <a:rPr lang="en-GB" sz="2000" dirty="0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2015) and half of value of livestock assets (critical as livestock are the family bank)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14184D-A833-334C-97B4-DA4CA86DF072}"/>
              </a:ext>
            </a:extLst>
          </p:cNvPr>
          <p:cNvSpPr txBox="1"/>
          <p:nvPr/>
        </p:nvSpPr>
        <p:spPr bwMode="auto">
          <a:xfrm>
            <a:off x="1038224" y="6043749"/>
            <a:ext cx="109537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FMD Ranked as top 3 priority livestock disease by governments and producers in LMICs</a:t>
            </a:r>
          </a:p>
        </p:txBody>
      </p:sp>
    </p:spTree>
    <p:extLst>
      <p:ext uri="{BB962C8B-B14F-4D97-AF65-F5344CB8AC3E}">
        <p14:creationId xmlns:p14="http://schemas.microsoft.com/office/powerpoint/2010/main" val="371336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BEC1F-F737-0ADF-F762-4322F35E4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burden but low investment in control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1A54F-F219-B4DE-ABAC-42722A814F4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Whilst massive progress in FMD control has been made in some regions, notable Europe and South America, in many endemic countries FMD remains neglected</a:t>
            </a:r>
          </a:p>
          <a:p>
            <a:pPr marL="1200160" lvl="1" indent="-457200"/>
            <a:r>
              <a:rPr lang="en-GB" dirty="0"/>
              <a:t>Results in ongoing burden in endemic countries that are a source of incursions and outbreaks in FMD-free countries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Global Burden of Animal Diseases programme</a:t>
            </a:r>
          </a:p>
          <a:p>
            <a:pPr marL="1200160" lvl="1" indent="-457200"/>
            <a:r>
              <a:rPr lang="en-GB" dirty="0"/>
              <a:t>Ethiopia case study</a:t>
            </a:r>
          </a:p>
          <a:p>
            <a:pPr marL="1200160" lvl="1" indent="-457200"/>
            <a:r>
              <a:rPr lang="en-GB" dirty="0"/>
              <a:t>About 50% of potential livestock productivity lost to livestock disease</a:t>
            </a:r>
          </a:p>
          <a:p>
            <a:pPr marL="1200160" lvl="1" indent="-457200"/>
            <a:r>
              <a:rPr lang="en-GB" dirty="0"/>
              <a:t>But only 1% of loss is due to expenditure on controlling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42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5C594-7FEC-9D36-F372-7F783D986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7E627-F789-9629-41F3-674F87E3151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6AEB8C-0DC4-837F-CD91-EDB3FB355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0" y="75732"/>
            <a:ext cx="12069859" cy="670653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519093F-2A3A-223A-6A6F-4B52B7E572C7}"/>
              </a:ext>
            </a:extLst>
          </p:cNvPr>
          <p:cNvGrpSpPr/>
          <p:nvPr/>
        </p:nvGrpSpPr>
        <p:grpSpPr>
          <a:xfrm>
            <a:off x="-264997" y="-7871"/>
            <a:ext cx="6401384" cy="2188364"/>
            <a:chOff x="-264997" y="-7871"/>
            <a:chExt cx="6401384" cy="21883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C5346E0-3347-C741-8767-70263FF60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0193" b="18393"/>
            <a:stretch/>
          </p:blipFill>
          <p:spPr>
            <a:xfrm>
              <a:off x="-264997" y="1"/>
              <a:ext cx="6401384" cy="218049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B739CB0-806B-2DD3-2282-32694A758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90761" r="23846"/>
            <a:stretch/>
          </p:blipFill>
          <p:spPr>
            <a:xfrm>
              <a:off x="1222743" y="-7871"/>
              <a:ext cx="4913644" cy="37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40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7A861-1D1A-00A2-EBC5-AB5664240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the impacts of FMD outbreaks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B09DF-66EC-7E16-90C3-113C8B1D195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Increasingly we recognise the impact of livestock disease beyond the farm – negative externalities which have no market and are not valued in society</a:t>
            </a:r>
          </a:p>
          <a:p>
            <a:endParaRPr lang="en-GB" dirty="0"/>
          </a:p>
          <a:p>
            <a:r>
              <a:rPr lang="en-US" i="1" dirty="0"/>
              <a:t>“Economic analysis for progressive control of foot-and-mouth disease and other transboundary animal diseases” </a:t>
            </a:r>
            <a:r>
              <a:rPr lang="en-GB" i="1" dirty="0"/>
              <a:t>McLaws et al. 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339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90AD43-EADC-5B7D-1778-811D4D9BCF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6D99A5-9EDB-C244-5E95-6B651B2E87D6}"/>
              </a:ext>
            </a:extLst>
          </p:cNvPr>
          <p:cNvSpPr txBox="1"/>
          <p:nvPr/>
        </p:nvSpPr>
        <p:spPr>
          <a:xfrm>
            <a:off x="4601216" y="152365"/>
            <a:ext cx="25068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Livestock Disease Impact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F7C969B-2662-C972-3341-B83733C00D18}"/>
              </a:ext>
            </a:extLst>
          </p:cNvPr>
          <p:cNvCxnSpPr>
            <a:cxnSpLocks/>
          </p:cNvCxnSpPr>
          <p:nvPr/>
        </p:nvCxnSpPr>
        <p:spPr>
          <a:xfrm flipV="1">
            <a:off x="5854664" y="526839"/>
            <a:ext cx="0" cy="36933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1672F6-CFCF-8136-FAA7-A35417062BF5}"/>
              </a:ext>
            </a:extLst>
          </p:cNvPr>
          <p:cNvCxnSpPr>
            <a:cxnSpLocks/>
          </p:cNvCxnSpPr>
          <p:nvPr/>
        </p:nvCxnSpPr>
        <p:spPr>
          <a:xfrm>
            <a:off x="2953501" y="872228"/>
            <a:ext cx="5807251" cy="478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657DFA-9956-76E8-39A2-110633BCE703}"/>
              </a:ext>
            </a:extLst>
          </p:cNvPr>
          <p:cNvCxnSpPr>
            <a:cxnSpLocks/>
          </p:cNvCxnSpPr>
          <p:nvPr/>
        </p:nvCxnSpPr>
        <p:spPr>
          <a:xfrm flipV="1">
            <a:off x="2953501" y="1530312"/>
            <a:ext cx="0" cy="36933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24BC3E-55CE-B7F1-2E59-0FCA648BBB26}"/>
              </a:ext>
            </a:extLst>
          </p:cNvPr>
          <p:cNvCxnSpPr>
            <a:cxnSpLocks/>
          </p:cNvCxnSpPr>
          <p:nvPr/>
        </p:nvCxnSpPr>
        <p:spPr>
          <a:xfrm>
            <a:off x="8760752" y="920114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ECF3E7D-C4A0-B4CE-3273-B64906230E14}"/>
              </a:ext>
            </a:extLst>
          </p:cNvPr>
          <p:cNvCxnSpPr>
            <a:cxnSpLocks/>
          </p:cNvCxnSpPr>
          <p:nvPr/>
        </p:nvCxnSpPr>
        <p:spPr>
          <a:xfrm>
            <a:off x="2953501" y="872832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93E65C4-B949-66F3-D3E6-F9054BA48648}"/>
              </a:ext>
            </a:extLst>
          </p:cNvPr>
          <p:cNvSpPr txBox="1"/>
          <p:nvPr/>
        </p:nvSpPr>
        <p:spPr>
          <a:xfrm>
            <a:off x="2557090" y="1167292"/>
            <a:ext cx="7928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72F954-1FE3-A917-623C-ADEAFFF493E5}"/>
              </a:ext>
            </a:extLst>
          </p:cNvPr>
          <p:cNvSpPr txBox="1"/>
          <p:nvPr/>
        </p:nvSpPr>
        <p:spPr>
          <a:xfrm>
            <a:off x="8283005" y="1208866"/>
            <a:ext cx="955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Indirect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D7D6D9B-E271-9F26-6C6F-FBF9149895B4}"/>
              </a:ext>
            </a:extLst>
          </p:cNvPr>
          <p:cNvCxnSpPr>
            <a:cxnSpLocks/>
          </p:cNvCxnSpPr>
          <p:nvPr/>
        </p:nvCxnSpPr>
        <p:spPr>
          <a:xfrm flipV="1">
            <a:off x="8833636" y="1570494"/>
            <a:ext cx="0" cy="36933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14676F3-F00E-0C94-893E-4C1FF31DDD28}"/>
              </a:ext>
            </a:extLst>
          </p:cNvPr>
          <p:cNvCxnSpPr>
            <a:cxnSpLocks/>
          </p:cNvCxnSpPr>
          <p:nvPr/>
        </p:nvCxnSpPr>
        <p:spPr>
          <a:xfrm flipV="1">
            <a:off x="1055803" y="1892096"/>
            <a:ext cx="3612157" cy="22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F572451-3956-5CC0-6F5E-D2492D62FABF}"/>
              </a:ext>
            </a:extLst>
          </p:cNvPr>
          <p:cNvCxnSpPr>
            <a:cxnSpLocks/>
          </p:cNvCxnSpPr>
          <p:nvPr/>
        </p:nvCxnSpPr>
        <p:spPr>
          <a:xfrm>
            <a:off x="7183777" y="1914835"/>
            <a:ext cx="35424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2B41337-7CF1-98E4-9666-8528B5545476}"/>
              </a:ext>
            </a:extLst>
          </p:cNvPr>
          <p:cNvCxnSpPr>
            <a:cxnSpLocks/>
          </p:cNvCxnSpPr>
          <p:nvPr/>
        </p:nvCxnSpPr>
        <p:spPr>
          <a:xfrm>
            <a:off x="7183777" y="1914835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E0FBD1-EF90-3ED2-36FD-5F677CA066FD}"/>
              </a:ext>
            </a:extLst>
          </p:cNvPr>
          <p:cNvCxnSpPr>
            <a:cxnSpLocks/>
          </p:cNvCxnSpPr>
          <p:nvPr/>
        </p:nvCxnSpPr>
        <p:spPr>
          <a:xfrm>
            <a:off x="8833636" y="1914835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61C6013-C1D3-2765-DAFE-E0CBC4CE8D39}"/>
              </a:ext>
            </a:extLst>
          </p:cNvPr>
          <p:cNvCxnSpPr>
            <a:cxnSpLocks/>
          </p:cNvCxnSpPr>
          <p:nvPr/>
        </p:nvCxnSpPr>
        <p:spPr>
          <a:xfrm>
            <a:off x="4665071" y="1889360"/>
            <a:ext cx="0" cy="276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AE05763-03C0-7778-B552-3420F7CF628F}"/>
              </a:ext>
            </a:extLst>
          </p:cNvPr>
          <p:cNvCxnSpPr>
            <a:cxnSpLocks/>
          </p:cNvCxnSpPr>
          <p:nvPr/>
        </p:nvCxnSpPr>
        <p:spPr>
          <a:xfrm>
            <a:off x="2953501" y="1889360"/>
            <a:ext cx="0" cy="28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F9061F0-939E-F038-6A11-63EA356EA749}"/>
              </a:ext>
            </a:extLst>
          </p:cNvPr>
          <p:cNvSpPr txBox="1"/>
          <p:nvPr/>
        </p:nvSpPr>
        <p:spPr>
          <a:xfrm>
            <a:off x="2427591" y="2180847"/>
            <a:ext cx="100900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Visible Losses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950F6-A523-4707-3BE9-BE246473AE66}"/>
              </a:ext>
            </a:extLst>
          </p:cNvPr>
          <p:cNvSpPr txBox="1"/>
          <p:nvPr/>
        </p:nvSpPr>
        <p:spPr>
          <a:xfrm>
            <a:off x="8254002" y="2207563"/>
            <a:ext cx="11618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Revenue Foregone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C75599-C36D-4E3D-D32F-FA1A361A2399}"/>
              </a:ext>
            </a:extLst>
          </p:cNvPr>
          <p:cNvSpPr txBox="1"/>
          <p:nvPr/>
        </p:nvSpPr>
        <p:spPr>
          <a:xfrm>
            <a:off x="6601574" y="2209496"/>
            <a:ext cx="11618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Additional Costs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93FA69-BD71-E9BB-D306-F704EDE427EA}"/>
              </a:ext>
            </a:extLst>
          </p:cNvPr>
          <p:cNvSpPr txBox="1"/>
          <p:nvPr/>
        </p:nvSpPr>
        <p:spPr>
          <a:xfrm>
            <a:off x="4192422" y="2180847"/>
            <a:ext cx="94822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Invisible Losses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84BA206-5C79-7723-DD44-65996885614C}"/>
              </a:ext>
            </a:extLst>
          </p:cNvPr>
          <p:cNvCxnSpPr>
            <a:cxnSpLocks/>
          </p:cNvCxnSpPr>
          <p:nvPr/>
        </p:nvCxnSpPr>
        <p:spPr>
          <a:xfrm flipV="1">
            <a:off x="4703317" y="2837463"/>
            <a:ext cx="0" cy="61777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D609535-575D-364D-9D00-3EF582D8CD70}"/>
              </a:ext>
            </a:extLst>
          </p:cNvPr>
          <p:cNvCxnSpPr>
            <a:cxnSpLocks/>
          </p:cNvCxnSpPr>
          <p:nvPr/>
        </p:nvCxnSpPr>
        <p:spPr>
          <a:xfrm flipV="1">
            <a:off x="2957339" y="2827178"/>
            <a:ext cx="0" cy="61777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D463C0F-470D-48EE-EFDD-F1779FBAA084}"/>
              </a:ext>
            </a:extLst>
          </p:cNvPr>
          <p:cNvCxnSpPr>
            <a:cxnSpLocks/>
          </p:cNvCxnSpPr>
          <p:nvPr/>
        </p:nvCxnSpPr>
        <p:spPr>
          <a:xfrm flipV="1">
            <a:off x="7183777" y="2849918"/>
            <a:ext cx="0" cy="579082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5E39EE3-2F57-F7B9-FC87-EF6EA953EE9A}"/>
              </a:ext>
            </a:extLst>
          </p:cNvPr>
          <p:cNvCxnSpPr>
            <a:cxnSpLocks/>
          </p:cNvCxnSpPr>
          <p:nvPr/>
        </p:nvCxnSpPr>
        <p:spPr>
          <a:xfrm flipV="1">
            <a:off x="8833636" y="2849918"/>
            <a:ext cx="0" cy="48111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A5F590C-21FE-697E-0914-FD7083A1DECF}"/>
              </a:ext>
            </a:extLst>
          </p:cNvPr>
          <p:cNvSpPr txBox="1"/>
          <p:nvPr/>
        </p:nvSpPr>
        <p:spPr>
          <a:xfrm>
            <a:off x="2139001" y="3258209"/>
            <a:ext cx="1919982" cy="2308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•Loss of milk production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•Loss of draught power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•Reduce weight gain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•Dead animals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74B298-AF8B-DDAA-1BCD-477C8CEF21FF}"/>
              </a:ext>
            </a:extLst>
          </p:cNvPr>
          <p:cNvSpPr txBox="1"/>
          <p:nvPr/>
        </p:nvSpPr>
        <p:spPr>
          <a:xfrm>
            <a:off x="4049838" y="3254829"/>
            <a:ext cx="1919982" cy="203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•Reduced fertility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•Inefficient herd structure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•Delay in sale of animals and/or products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9F982AF-ADC8-692B-3195-D028BCFE7BD1}"/>
              </a:ext>
            </a:extLst>
          </p:cNvPr>
          <p:cNvSpPr txBox="1"/>
          <p:nvPr/>
        </p:nvSpPr>
        <p:spPr>
          <a:xfrm>
            <a:off x="6190559" y="3185163"/>
            <a:ext cx="2060876" cy="3693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•Vaccines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•Vaccine delivery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•Movement controls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•Diagnostic tests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•Treatments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Disinfection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 Culled animals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outside livestock sector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tourism,etc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on other value chain actors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BDB05AE-0CCF-5A12-2EB5-00B0B9383059}"/>
              </a:ext>
            </a:extLst>
          </p:cNvPr>
          <p:cNvSpPr txBox="1"/>
          <p:nvPr/>
        </p:nvSpPr>
        <p:spPr>
          <a:xfrm>
            <a:off x="8134624" y="3257983"/>
            <a:ext cx="1919982" cy="3416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•Use of less productive breeds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•Denied access to local and international markets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outside the livestock sector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tourism,etc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•Impacts on other value chain actors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EF893FA-BC2D-16D4-FD9F-CB5202EBE21D}"/>
              </a:ext>
            </a:extLst>
          </p:cNvPr>
          <p:cNvCxnSpPr>
            <a:cxnSpLocks/>
          </p:cNvCxnSpPr>
          <p:nvPr/>
        </p:nvCxnSpPr>
        <p:spPr>
          <a:xfrm>
            <a:off x="10726221" y="1927776"/>
            <a:ext cx="0" cy="288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399267E-3252-30C9-DB85-0BA08473ADC3}"/>
              </a:ext>
            </a:extLst>
          </p:cNvPr>
          <p:cNvSpPr txBox="1"/>
          <p:nvPr/>
        </p:nvSpPr>
        <p:spPr>
          <a:xfrm>
            <a:off x="10186017" y="2196436"/>
            <a:ext cx="108040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Societal impacts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D800064-9330-CB0A-30CA-2E21D1365DAA}"/>
              </a:ext>
            </a:extLst>
          </p:cNvPr>
          <p:cNvSpPr txBox="1"/>
          <p:nvPr/>
        </p:nvSpPr>
        <p:spPr>
          <a:xfrm>
            <a:off x="434796" y="2165552"/>
            <a:ext cx="123697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Societal impacts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0EFC7FC-D378-6C7D-EBB0-808CE2FFF007}"/>
              </a:ext>
            </a:extLst>
          </p:cNvPr>
          <p:cNvSpPr txBox="1"/>
          <p:nvPr/>
        </p:nvSpPr>
        <p:spPr>
          <a:xfrm>
            <a:off x="228164" y="3335492"/>
            <a:ext cx="191998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•Animal welfare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A7AAEAC-4D07-F2F9-3603-664A8ABA099B}"/>
              </a:ext>
            </a:extLst>
          </p:cNvPr>
          <p:cNvSpPr txBox="1"/>
          <p:nvPr/>
        </p:nvSpPr>
        <p:spPr>
          <a:xfrm>
            <a:off x="10078689" y="3254829"/>
            <a:ext cx="1919982" cy="3970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•Ecological/GHG/ pollution impact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•Wildlife/conservation impact •Access to education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•Food insecurity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•Mental health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•Antimicrobial resistance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•Food drug residues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6356408-719B-CE00-45FB-D46330D8D9F8}"/>
              </a:ext>
            </a:extLst>
          </p:cNvPr>
          <p:cNvCxnSpPr>
            <a:cxnSpLocks/>
            <a:endCxn id="74" idx="0"/>
          </p:cNvCxnSpPr>
          <p:nvPr/>
        </p:nvCxnSpPr>
        <p:spPr>
          <a:xfrm flipH="1">
            <a:off x="1053283" y="1918811"/>
            <a:ext cx="2520" cy="2467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BC593F1-9171-83F4-B3AA-E4DCE90CAC69}"/>
              </a:ext>
            </a:extLst>
          </p:cNvPr>
          <p:cNvCxnSpPr>
            <a:cxnSpLocks/>
          </p:cNvCxnSpPr>
          <p:nvPr/>
        </p:nvCxnSpPr>
        <p:spPr>
          <a:xfrm flipV="1">
            <a:off x="1055803" y="2856386"/>
            <a:ext cx="0" cy="38193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FD6B78D-981E-2189-3087-8B98E119FB54}"/>
              </a:ext>
            </a:extLst>
          </p:cNvPr>
          <p:cNvCxnSpPr>
            <a:cxnSpLocks/>
          </p:cNvCxnSpPr>
          <p:nvPr/>
        </p:nvCxnSpPr>
        <p:spPr>
          <a:xfrm flipV="1">
            <a:off x="10726220" y="2839875"/>
            <a:ext cx="0" cy="414954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58247EA5-8F15-E872-3440-2605674BD7DA}"/>
              </a:ext>
            </a:extLst>
          </p:cNvPr>
          <p:cNvSpPr/>
          <p:nvPr/>
        </p:nvSpPr>
        <p:spPr>
          <a:xfrm>
            <a:off x="228164" y="1391478"/>
            <a:ext cx="1886746" cy="4681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5E21EB-DEF4-EFA5-4C8A-F46A1A608509}"/>
              </a:ext>
            </a:extLst>
          </p:cNvPr>
          <p:cNvSpPr/>
          <p:nvPr/>
        </p:nvSpPr>
        <p:spPr>
          <a:xfrm>
            <a:off x="10122323" y="1543878"/>
            <a:ext cx="1886746" cy="53141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F37698-C5F9-FF61-E96F-05804039B6D9}"/>
              </a:ext>
            </a:extLst>
          </p:cNvPr>
          <p:cNvSpPr txBox="1"/>
          <p:nvPr/>
        </p:nvSpPr>
        <p:spPr>
          <a:xfrm>
            <a:off x="9551504" y="228600"/>
            <a:ext cx="2110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Farm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8A829E-345E-4156-B594-6B0552100A57}"/>
              </a:ext>
            </a:extLst>
          </p:cNvPr>
          <p:cNvSpPr/>
          <p:nvPr/>
        </p:nvSpPr>
        <p:spPr>
          <a:xfrm>
            <a:off x="8134624" y="4992066"/>
            <a:ext cx="1886746" cy="1629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5AFEDFC-0D12-0506-4C0F-7AAA744060B9}"/>
              </a:ext>
            </a:extLst>
          </p:cNvPr>
          <p:cNvSpPr/>
          <p:nvPr/>
        </p:nvSpPr>
        <p:spPr>
          <a:xfrm>
            <a:off x="1985012" y="2908742"/>
            <a:ext cx="1919981" cy="29127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F018C53-FA53-E822-4ED3-E4EFD58683BF}"/>
              </a:ext>
            </a:extLst>
          </p:cNvPr>
          <p:cNvSpPr/>
          <p:nvPr/>
        </p:nvSpPr>
        <p:spPr>
          <a:xfrm>
            <a:off x="3904994" y="2902120"/>
            <a:ext cx="2208560" cy="29127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490B6C-B092-7D45-7567-C550F5D44B6D}"/>
              </a:ext>
            </a:extLst>
          </p:cNvPr>
          <p:cNvSpPr/>
          <p:nvPr/>
        </p:nvSpPr>
        <p:spPr>
          <a:xfrm>
            <a:off x="6096000" y="5456069"/>
            <a:ext cx="1886746" cy="16291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A104F38-DDE5-33F4-6880-97517A1D00A3}"/>
              </a:ext>
            </a:extLst>
          </p:cNvPr>
          <p:cNvSpPr/>
          <p:nvPr/>
        </p:nvSpPr>
        <p:spPr>
          <a:xfrm>
            <a:off x="5878785" y="2966777"/>
            <a:ext cx="2208560" cy="29127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F775238-8016-3F9E-DE46-56A415C3F388}"/>
              </a:ext>
            </a:extLst>
          </p:cNvPr>
          <p:cNvSpPr/>
          <p:nvPr/>
        </p:nvSpPr>
        <p:spPr>
          <a:xfrm>
            <a:off x="7973717" y="2915587"/>
            <a:ext cx="2208560" cy="29127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30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.potx  -  Read-Only" id="{94016640-688B-45B0-A019-473E06AE4D7D}" vid="{C3691E40-F553-43F1-BCE8-6D4320317DCD}"/>
    </a:ext>
  </a:extLst>
</a:theme>
</file>

<file path=ppt/theme/theme3.xml><?xml version="1.0" encoding="utf-8"?>
<a:theme xmlns:a="http://schemas.openxmlformats.org/drawingml/2006/main" name="1_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1417</Words>
  <Application>Microsoft Office PowerPoint</Application>
  <PresentationFormat>Widescreen</PresentationFormat>
  <Paragraphs>178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MV Boli</vt:lpstr>
      <vt:lpstr>Verdana</vt:lpstr>
      <vt:lpstr>Wingdings</vt:lpstr>
      <vt:lpstr>Office Theme</vt:lpstr>
      <vt:lpstr>ilri_powerpoint_template_apr2013</vt:lpstr>
      <vt:lpstr>1_ilri_powerpoint_template_apr2013</vt:lpstr>
      <vt:lpstr>1_Office Theme</vt:lpstr>
      <vt:lpstr>2_Office Theme</vt:lpstr>
      <vt:lpstr>Economic burden of foot-and-mouth disease outbreaks on farmers and national economies</vt:lpstr>
      <vt:lpstr>Economic burden of FMD</vt:lpstr>
      <vt:lpstr>Which systems are most affected?</vt:lpstr>
      <vt:lpstr>The dominance of cattle</vt:lpstr>
      <vt:lpstr>High prevalence in endemic countries FMD Sero-prevalence studies</vt:lpstr>
      <vt:lpstr>High burden but low investment in control</vt:lpstr>
      <vt:lpstr>PowerPoint Presentation</vt:lpstr>
      <vt:lpstr>What are the impacts of FMD outbreaks</vt:lpstr>
      <vt:lpstr>PowerPoint Presentation</vt:lpstr>
      <vt:lpstr>National and global impacts of FMD</vt:lpstr>
      <vt:lpstr>PowerPoint Presentation</vt:lpstr>
      <vt:lpstr>Who benefits from reduced animal disease burden – GBADs Ethiopia case study</vt:lpstr>
      <vt:lpstr>Investment in control is not a one of payment</vt:lpstr>
      <vt:lpstr>Investment in control is not a one off payment</vt:lpstr>
      <vt:lpstr>Sustainable, coordinated control is required </vt:lpstr>
      <vt:lpstr>Conclusion</vt:lpstr>
      <vt:lpstr>Final thought - Should we be considering FMD in isolation?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2025-06-05T11:42:21Z</dcterms:created>
  <dcterms:modified xsi:type="dcterms:W3CDTF">2025-06-05T11:43:46Z</dcterms:modified>
</cp:coreProperties>
</file>