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5" r:id="rId4"/>
  </p:sldMasterIdLst>
  <p:notesMasterIdLst>
    <p:notesMasterId r:id="rId16"/>
  </p:notesMasterIdLst>
  <p:sldIdLst>
    <p:sldId id="256" r:id="rId5"/>
    <p:sldId id="276" r:id="rId6"/>
    <p:sldId id="282" r:id="rId7"/>
    <p:sldId id="283" r:id="rId8"/>
    <p:sldId id="257" r:id="rId9"/>
    <p:sldId id="285" r:id="rId10"/>
    <p:sldId id="286" r:id="rId11"/>
    <p:sldId id="287" r:id="rId12"/>
    <p:sldId id="289" r:id="rId13"/>
    <p:sldId id="277" r:id="rId14"/>
    <p:sldId id="29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6600"/>
    <a:srgbClr val="FFCC66"/>
    <a:srgbClr val="FF99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1" autoAdjust="0"/>
    <p:restoredTop sz="93842" autoAdjust="0"/>
  </p:normalViewPr>
  <p:slideViewPr>
    <p:cSldViewPr snapToGrid="0">
      <p:cViewPr varScale="1">
        <p:scale>
          <a:sx n="82" d="100"/>
          <a:sy n="82" d="100"/>
        </p:scale>
        <p:origin x="7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1" d="100"/>
        <a:sy n="4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A302C-A3CA-423F-839F-33F3A3AEB886}" type="datetimeFigureOut">
              <a:rPr lang="es-AR" smtClean="0"/>
              <a:t>21/12/2021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556DD-385B-4C84-B2F1-626D337A681C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86246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E556DD-385B-4C84-B2F1-626D337A681C}" type="slidenum">
              <a:rPr lang="es-AR" smtClean="0"/>
              <a:t>5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7856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970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010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735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375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065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468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586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202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343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557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57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6345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anielmaceira@cedes.or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anielmaceira.com.ar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1191" y="1320682"/>
            <a:ext cx="10993549" cy="1475013"/>
          </a:xfrm>
        </p:spPr>
        <p:txBody>
          <a:bodyPr>
            <a:normAutofit fontScale="90000"/>
          </a:bodyPr>
          <a:lstStyle/>
          <a:p>
            <a:pPr algn="ctr"/>
            <a:r>
              <a:rPr lang="en-CA" b="1" dirty="0"/>
              <a:t>WE2.4: Gender Dimension and Nutritional Patterns on Healthy Food Demands in Argentina. </a:t>
            </a:r>
            <a:br>
              <a:rPr lang="en-CA" dirty="0"/>
            </a:br>
            <a:r>
              <a:rPr lang="en-CA" dirty="0"/>
              <a:t>An Approach from Household Survey Analysis</a:t>
            </a:r>
            <a:endParaRPr lang="es-AR" dirty="0"/>
          </a:p>
        </p:txBody>
      </p:sp>
      <p:pic>
        <p:nvPicPr>
          <p:cNvPr id="4" name="il_fi" descr="logo%20CEDES%20color%2007-2008">
            <a:extLst>
              <a:ext uri="{FF2B5EF4-FFF2-40B4-BE49-F238E27FC236}">
                <a16:creationId xmlns:a16="http://schemas.microsoft.com/office/drawing/2014/main" id="{08DE7288-7BDC-43D2-B6B0-3B5F013D4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7628" y="589152"/>
            <a:ext cx="882823" cy="107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DD6DD2F-8A3D-409E-B119-9E907CDE5FBF}"/>
              </a:ext>
            </a:extLst>
          </p:cNvPr>
          <p:cNvSpPr txBox="1"/>
          <p:nvPr/>
        </p:nvSpPr>
        <p:spPr>
          <a:xfrm>
            <a:off x="7853680" y="5121819"/>
            <a:ext cx="3515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AR" sz="2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danielmaceira@cedes.org</a:t>
            </a:r>
            <a:endParaRPr lang="es-AR" sz="2400" dirty="0">
              <a:solidFill>
                <a:schemeClr val="bg1"/>
              </a:solidFill>
            </a:endParaRPr>
          </a:p>
          <a:p>
            <a:pPr algn="r"/>
            <a:r>
              <a:rPr lang="es-AR" sz="24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www.danielmaceira.com.ar</a:t>
            </a:r>
            <a:endParaRPr lang="es-AR" sz="2400" dirty="0">
              <a:solidFill>
                <a:schemeClr val="bg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EE77B4D-60E2-4B8C-BA1E-FB45D9E3F8AE}"/>
              </a:ext>
            </a:extLst>
          </p:cNvPr>
          <p:cNvSpPr txBox="1"/>
          <p:nvPr/>
        </p:nvSpPr>
        <p:spPr>
          <a:xfrm>
            <a:off x="7602110" y="3539086"/>
            <a:ext cx="383034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AR" sz="2800" b="1" dirty="0">
                <a:solidFill>
                  <a:schemeClr val="bg1"/>
                </a:solidFill>
              </a:rPr>
              <a:t>Daniel Maceira, </a:t>
            </a:r>
            <a:r>
              <a:rPr lang="es-AR" sz="2800" b="1" dirty="0" err="1">
                <a:solidFill>
                  <a:schemeClr val="bg1"/>
                </a:solidFill>
              </a:rPr>
              <a:t>Ph.D</a:t>
            </a:r>
            <a:r>
              <a:rPr lang="es-AR" sz="2800" b="1" dirty="0">
                <a:solidFill>
                  <a:schemeClr val="bg1"/>
                </a:solidFill>
              </a:rPr>
              <a:t>. </a:t>
            </a:r>
          </a:p>
          <a:p>
            <a:pPr algn="r"/>
            <a:r>
              <a:rPr lang="es-AR" sz="2800" b="1" dirty="0">
                <a:solidFill>
                  <a:schemeClr val="bg1"/>
                </a:solidFill>
              </a:rPr>
              <a:t>Valeria </a:t>
            </a:r>
            <a:r>
              <a:rPr lang="es-AR" sz="2800" b="1" dirty="0" err="1">
                <a:solidFill>
                  <a:schemeClr val="bg1"/>
                </a:solidFill>
              </a:rPr>
              <a:t>Iñarra</a:t>
            </a:r>
            <a:endParaRPr lang="es-AR" sz="2800" b="1" dirty="0">
              <a:solidFill>
                <a:schemeClr val="bg1"/>
              </a:solidFill>
            </a:endParaRPr>
          </a:p>
          <a:p>
            <a:pPr algn="r"/>
            <a:r>
              <a:rPr lang="es-AR" sz="2800" b="1" dirty="0">
                <a:solidFill>
                  <a:schemeClr val="bg1"/>
                </a:solidFill>
              </a:rPr>
              <a:t>Alen </a:t>
            </a:r>
            <a:r>
              <a:rPr lang="es-AR" sz="2800" b="1" dirty="0" err="1">
                <a:solidFill>
                  <a:schemeClr val="bg1"/>
                </a:solidFill>
              </a:rPr>
              <a:t>Jimenez</a:t>
            </a:r>
            <a:endParaRPr lang="es-AR" sz="2800" b="1" dirty="0">
              <a:solidFill>
                <a:schemeClr val="bg1"/>
              </a:solidFill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FD46517-EEBD-4856-8DF8-AD6AA55BF826}"/>
              </a:ext>
            </a:extLst>
          </p:cNvPr>
          <p:cNvSpPr>
            <a:spLocks noGrp="1"/>
          </p:cNvSpPr>
          <p:nvPr/>
        </p:nvSpPr>
        <p:spPr>
          <a:xfrm>
            <a:off x="1029420" y="4402275"/>
            <a:ext cx="4122683" cy="632268"/>
          </a:xfrm>
          <a:prstGeom prst="rect">
            <a:avLst/>
          </a:prstGeom>
        </p:spPr>
        <p:txBody>
          <a:bodyPr lIns="0" anchor="t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Cultivating Gender Equality Conference</a:t>
            </a:r>
          </a:p>
          <a:p>
            <a:pPr algn="ctr"/>
            <a:r>
              <a:rPr lang="en-US" sz="1600" dirty="0"/>
              <a:t>12-15 October 2021</a:t>
            </a:r>
          </a:p>
        </p:txBody>
      </p:sp>
    </p:spTree>
    <p:extLst>
      <p:ext uri="{BB962C8B-B14F-4D97-AF65-F5344CB8AC3E}">
        <p14:creationId xmlns:p14="http://schemas.microsoft.com/office/powerpoint/2010/main" val="2318494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8DB7B3-BC4F-41E7-A75D-B1A0B2D15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Key conclusions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40C590-41DA-4D51-9AE7-0DF832CBE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320" y="2064385"/>
            <a:ext cx="11029616" cy="43676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/>
              <a:t>Household survey shows that: </a:t>
            </a:r>
          </a:p>
          <a:p>
            <a:pPr algn="just"/>
            <a:r>
              <a:rPr lang="en-US" sz="2000" b="1" dirty="0">
                <a:solidFill>
                  <a:srgbClr val="0070C0"/>
                </a:solidFill>
              </a:rPr>
              <a:t>Head of household gender differences do not seems relevant </a:t>
            </a:r>
            <a:r>
              <a:rPr lang="en-US" sz="2000" dirty="0"/>
              <a:t>in explaining decisions over healthy/non-healthy food baskets. </a:t>
            </a:r>
          </a:p>
          <a:p>
            <a:pPr algn="just"/>
            <a:r>
              <a:rPr lang="en-US" sz="2000" dirty="0"/>
              <a:t>The analysis of </a:t>
            </a:r>
            <a:r>
              <a:rPr lang="en-US" sz="2000" b="1" dirty="0">
                <a:solidFill>
                  <a:srgbClr val="0070C0"/>
                </a:solidFill>
              </a:rPr>
              <a:t>unipersonal households sheds light on behavioral discrepancies across genders</a:t>
            </a:r>
            <a:r>
              <a:rPr lang="en-US" sz="2000" dirty="0"/>
              <a:t>, but should not be used to infer general conclusions over population as a whole.</a:t>
            </a:r>
          </a:p>
          <a:p>
            <a:pPr algn="just"/>
            <a:r>
              <a:rPr lang="en-US" sz="2000" b="1" dirty="0">
                <a:solidFill>
                  <a:srgbClr val="0070C0"/>
                </a:solidFill>
              </a:rPr>
              <a:t>Women are more reactive to prices</a:t>
            </a:r>
            <a:r>
              <a:rPr lang="en-US" sz="2000" dirty="0"/>
              <a:t>, suggesting a more flexible (cost-effective?) purchasing approach.</a:t>
            </a:r>
          </a:p>
          <a:p>
            <a:pPr algn="just"/>
            <a:r>
              <a:rPr lang="en-US" sz="2000" dirty="0"/>
              <a:t>The </a:t>
            </a:r>
            <a:r>
              <a:rPr lang="en-US" sz="2000" b="1" u="sng" dirty="0">
                <a:solidFill>
                  <a:srgbClr val="0070C0"/>
                </a:solidFill>
              </a:rPr>
              <a:t>intensity</a:t>
            </a:r>
            <a:r>
              <a:rPr lang="en-US" sz="2000" b="1" dirty="0">
                <a:solidFill>
                  <a:srgbClr val="0070C0"/>
                </a:solidFill>
              </a:rPr>
              <a:t> of women participation in the labor markets is linked to different (poorer) levels of food quality demanded</a:t>
            </a:r>
            <a:r>
              <a:rPr lang="en-US" sz="2000" dirty="0"/>
              <a:t>. In particular, in households in which women spend more time at work, the consumption of processed and ultra-processed foods is higher and the consumption of fresh foods is lower.</a:t>
            </a:r>
          </a:p>
          <a:p>
            <a:pPr algn="just"/>
            <a:r>
              <a:rPr lang="en-US" sz="2100" b="1" dirty="0">
                <a:solidFill>
                  <a:srgbClr val="0070C0"/>
                </a:solidFill>
              </a:rPr>
              <a:t>Among income </a:t>
            </a:r>
            <a:r>
              <a:rPr lang="en-US" sz="2100" b="1" dirty="0" err="1">
                <a:solidFill>
                  <a:srgbClr val="0070C0"/>
                </a:solidFill>
              </a:rPr>
              <a:t>tertiles</a:t>
            </a:r>
            <a:r>
              <a:rPr lang="en-US" sz="2100" b="1" dirty="0">
                <a:solidFill>
                  <a:srgbClr val="0070C0"/>
                </a:solidFill>
              </a:rPr>
              <a:t>, the divergences become more evident</a:t>
            </a:r>
            <a:r>
              <a:rPr lang="en-US" sz="2100" dirty="0"/>
              <a:t>: for any level of women's labor participation, the first </a:t>
            </a:r>
            <a:r>
              <a:rPr lang="en-US" sz="2100" dirty="0" err="1"/>
              <a:t>tertile</a:t>
            </a:r>
            <a:r>
              <a:rPr lang="en-US" sz="2100" dirty="0"/>
              <a:t> spends a greater proportion on unprocessed or lowly processed foods, followed by processed foods, while </a:t>
            </a:r>
            <a:r>
              <a:rPr lang="en-US" sz="2100" b="1" dirty="0">
                <a:solidFill>
                  <a:srgbClr val="0070C0"/>
                </a:solidFill>
              </a:rPr>
              <a:t>in the third </a:t>
            </a:r>
            <a:r>
              <a:rPr lang="en-US" sz="2100" b="1" dirty="0" err="1">
                <a:solidFill>
                  <a:srgbClr val="0070C0"/>
                </a:solidFill>
              </a:rPr>
              <a:t>tertile</a:t>
            </a:r>
            <a:r>
              <a:rPr lang="en-US" sz="2100" b="1" dirty="0">
                <a:solidFill>
                  <a:srgbClr val="0070C0"/>
                </a:solidFill>
              </a:rPr>
              <a:t> participation of ultra-processed items increases significantly</a:t>
            </a:r>
            <a:r>
              <a:rPr lang="en-US" sz="2100" dirty="0"/>
              <a:t>.</a:t>
            </a:r>
          </a:p>
          <a:p>
            <a:endParaRPr lang="es-AR" dirty="0"/>
          </a:p>
        </p:txBody>
      </p:sp>
      <p:pic>
        <p:nvPicPr>
          <p:cNvPr id="5" name="il_fi" descr="logo%20CEDES%20color%2007-2008">
            <a:extLst>
              <a:ext uri="{FF2B5EF4-FFF2-40B4-BE49-F238E27FC236}">
                <a16:creationId xmlns:a16="http://schemas.microsoft.com/office/drawing/2014/main" id="{4087A915-D233-488C-B8EF-29F70C06D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7628" y="579213"/>
            <a:ext cx="882823" cy="107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2847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7E6F7C-EB31-45E5-8BCA-5FAAA1998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err="1"/>
              <a:t>Policy</a:t>
            </a:r>
            <a:r>
              <a:rPr lang="es-AR" b="1" dirty="0"/>
              <a:t> debate and </a:t>
            </a:r>
            <a:r>
              <a:rPr lang="es-AR" b="1" dirty="0" err="1"/>
              <a:t>next</a:t>
            </a:r>
            <a:r>
              <a:rPr lang="es-AR" b="1" dirty="0"/>
              <a:t> </a:t>
            </a:r>
            <a:r>
              <a:rPr lang="es-AR" b="1" dirty="0" err="1"/>
              <a:t>steps</a:t>
            </a:r>
            <a:endParaRPr lang="es-AR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FAEE85-C79B-4B8B-9D5A-06501504A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Household surveys are an imperfect instruments </a:t>
            </a:r>
            <a:r>
              <a:rPr lang="en-US" sz="2000" dirty="0"/>
              <a:t>to analyze gender implications on healthy/non-healthy consumption.</a:t>
            </a:r>
          </a:p>
          <a:p>
            <a:r>
              <a:rPr lang="en-US" sz="2000" dirty="0"/>
              <a:t>Detailed information about </a:t>
            </a:r>
            <a:r>
              <a:rPr lang="en-US" sz="2000" b="1" dirty="0">
                <a:solidFill>
                  <a:srgbClr val="0070C0"/>
                </a:solidFill>
              </a:rPr>
              <a:t>food purchasing and preparation would bring light about “true” purchasing decisions</a:t>
            </a:r>
            <a:r>
              <a:rPr lang="en-US" sz="2000" dirty="0"/>
              <a:t> regardless formal roles as head of households. </a:t>
            </a:r>
          </a:p>
          <a:p>
            <a:r>
              <a:rPr lang="en-US" sz="2000" b="1" dirty="0"/>
              <a:t>Women participation in labor markets has not been always growing together with development of: (</a:t>
            </a:r>
            <a:r>
              <a:rPr lang="en-US" sz="2000" b="1" dirty="0" err="1"/>
              <a:t>i</a:t>
            </a:r>
            <a:r>
              <a:rPr lang="en-US" sz="2000" b="1" dirty="0"/>
              <a:t>) reallocation of roles within households and (ii) better access to healthy products, affecting total numbers of hours worked by women (</a:t>
            </a:r>
            <a:r>
              <a:rPr lang="en-US" sz="2000" b="1" dirty="0" err="1"/>
              <a:t>market+non-market</a:t>
            </a:r>
            <a:r>
              <a:rPr lang="en-US" sz="2000" b="1" dirty="0"/>
              <a:t>), affecting quality of meals</a:t>
            </a:r>
            <a:r>
              <a:rPr lang="en-US" sz="2000" dirty="0"/>
              <a:t>.</a:t>
            </a:r>
          </a:p>
          <a:p>
            <a:r>
              <a:rPr lang="en-US" sz="2000" b="1" u="sng" dirty="0"/>
              <a:t>Next steps</a:t>
            </a:r>
            <a:r>
              <a:rPr lang="en-US" sz="2000" dirty="0"/>
              <a:t>: use recently released household survey to update calculations / finalize paper for publication </a:t>
            </a:r>
          </a:p>
        </p:txBody>
      </p:sp>
      <p:pic>
        <p:nvPicPr>
          <p:cNvPr id="5" name="il_fi" descr="logo%20CEDES%20color%2007-2008">
            <a:extLst>
              <a:ext uri="{FF2B5EF4-FFF2-40B4-BE49-F238E27FC236}">
                <a16:creationId xmlns:a16="http://schemas.microsoft.com/office/drawing/2014/main" id="{BFA4C9EC-1B63-431D-AC51-1CBF490EE4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7628" y="579213"/>
            <a:ext cx="882823" cy="107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633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ADF84B-4836-4DF8-BB7A-6B751D37B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2400" b="1" dirty="0"/>
              <a:t>Agenda – </a:t>
            </a:r>
            <a:r>
              <a:rPr lang="en-US" sz="2400" b="1" dirty="0"/>
              <a:t>guiding research questions &amp; methods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C36167-9A02-465D-ADE7-FAB34C5F4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002366"/>
            <a:ext cx="11246373" cy="46071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3"/>
                </a:solidFill>
              </a:rPr>
              <a:t>Can household surveys help in:</a:t>
            </a:r>
          </a:p>
          <a:p>
            <a:r>
              <a:rPr lang="en-US" sz="2000" dirty="0"/>
              <a:t>Identifying differential patterns between men and women in food purchasing decisions and responses to price changes?</a:t>
            </a:r>
          </a:p>
          <a:p>
            <a:r>
              <a:rPr lang="en-US" sz="2000" dirty="0"/>
              <a:t>Answering how do gender and economic differences interact at the moment of choose healthy/non-healthy food?</a:t>
            </a:r>
          </a:p>
          <a:p>
            <a:r>
              <a:rPr lang="en-US" sz="2000" dirty="0"/>
              <a:t>Finding how women participation in labor markets impact on households food demands?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3"/>
                </a:solidFill>
              </a:rPr>
              <a:t>Methods:</a:t>
            </a:r>
          </a:p>
          <a:p>
            <a:r>
              <a:rPr lang="en-US" sz="2000" dirty="0"/>
              <a:t>Literature Review / Household Survey descriptive statistical analysis and econometric estimations of price elasticities of demand.</a:t>
            </a:r>
          </a:p>
          <a:p>
            <a:r>
              <a:rPr lang="en-CA" sz="2000" dirty="0">
                <a:solidFill>
                  <a:schemeClr val="tx1"/>
                </a:solidFill>
              </a:rPr>
              <a:t>Own price elasticity of demand: how responsive are purchasing patters to changes in prices, by type of foods, controlled by income and household</a:t>
            </a:r>
            <a:endParaRPr lang="en-US" sz="2000" dirty="0"/>
          </a:p>
          <a:p>
            <a:endParaRPr lang="es-AR" sz="2000" dirty="0"/>
          </a:p>
        </p:txBody>
      </p:sp>
      <p:pic>
        <p:nvPicPr>
          <p:cNvPr id="5" name="il_fi" descr="logo%20CEDES%20color%2007-2008">
            <a:extLst>
              <a:ext uri="{FF2B5EF4-FFF2-40B4-BE49-F238E27FC236}">
                <a16:creationId xmlns:a16="http://schemas.microsoft.com/office/drawing/2014/main" id="{F8DAAB44-0F9F-4722-B7CE-2787DD3D3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7628" y="579213"/>
            <a:ext cx="882823" cy="107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7530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ADF84B-4836-4DF8-BB7A-6B751D37B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/>
              <a:t>SAMPLE </a:t>
            </a:r>
            <a:r>
              <a:rPr lang="es-AR" b="1" dirty="0" err="1"/>
              <a:t>CHARACTERIStics</a:t>
            </a:r>
            <a:endParaRPr lang="es-AR" b="1" dirty="0"/>
          </a:p>
        </p:txBody>
      </p:sp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409575" y="2028096"/>
            <a:ext cx="11591925" cy="4544154"/>
          </a:xfrm>
        </p:spPr>
        <p:txBody>
          <a:bodyPr>
            <a:normAutofit/>
          </a:bodyPr>
          <a:lstStyle/>
          <a:p>
            <a:r>
              <a:rPr lang="en-US" sz="2000" dirty="0"/>
              <a:t>Source: National Household Expenditure Survey (</a:t>
            </a:r>
            <a:r>
              <a:rPr lang="en-US" sz="2000" dirty="0" err="1"/>
              <a:t>ENGHo</a:t>
            </a:r>
            <a:r>
              <a:rPr lang="en-US" sz="2000" dirty="0"/>
              <a:t>) 2012-2013 -National Institute of Statistics and Censuses (INDEC), Argentina.</a:t>
            </a:r>
          </a:p>
          <a:p>
            <a:r>
              <a:rPr lang="en-US" sz="2000" dirty="0"/>
              <a:t>66% of households declared that they had a male head, while the remaining 34% had a female head of household (HH).</a:t>
            </a:r>
          </a:p>
          <a:p>
            <a:r>
              <a:rPr lang="en-US" sz="2000" dirty="0"/>
              <a:t>First stage, total of households were segmented between:</a:t>
            </a:r>
          </a:p>
          <a:p>
            <a:pPr lvl="2"/>
            <a:r>
              <a:rPr lang="en-US" sz="1800" dirty="0"/>
              <a:t>Female HH,</a:t>
            </a:r>
          </a:p>
          <a:p>
            <a:pPr lvl="2"/>
            <a:r>
              <a:rPr lang="en-US" sz="1800" dirty="0"/>
              <a:t>Male HH, with at least one adult woman &gt;18 years old,</a:t>
            </a:r>
          </a:p>
          <a:p>
            <a:pPr lvl="2"/>
            <a:r>
              <a:rPr lang="en-US" sz="1800" dirty="0"/>
              <a:t>Male HH, without adult woman at home.</a:t>
            </a:r>
          </a:p>
          <a:p>
            <a:r>
              <a:rPr lang="en-US" sz="2000" dirty="0"/>
              <a:t>Second stage, focus on </a:t>
            </a:r>
            <a:r>
              <a:rPr lang="en-US" sz="2000" u="sng" dirty="0"/>
              <a:t>individual</a:t>
            </a:r>
            <a:r>
              <a:rPr lang="en-US" sz="2000" dirty="0"/>
              <a:t> behavioral outcomes at  male and female unipersonal households</a:t>
            </a:r>
            <a:r>
              <a:rPr lang="en-US" sz="2400" dirty="0"/>
              <a:t>.</a:t>
            </a:r>
            <a:endParaRPr lang="en-US" sz="2400" u="sng" dirty="0"/>
          </a:p>
        </p:txBody>
      </p:sp>
      <p:pic>
        <p:nvPicPr>
          <p:cNvPr id="3" name="il_fi" descr="logo%20CEDES%20color%2007-2008">
            <a:extLst>
              <a:ext uri="{FF2B5EF4-FFF2-40B4-BE49-F238E27FC236}">
                <a16:creationId xmlns:a16="http://schemas.microsoft.com/office/drawing/2014/main" id="{E036475E-1A08-4340-A86C-F519A1911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7628" y="579213"/>
            <a:ext cx="882823" cy="107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940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ADF84B-4836-4DF8-BB7A-6B751D37B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population Characteristics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192" y="2216850"/>
            <a:ext cx="8553283" cy="4296579"/>
          </a:xfrm>
          <a:prstGeom prst="rect">
            <a:avLst/>
          </a:prstGeom>
        </p:spPr>
      </p:pic>
      <p:sp>
        <p:nvSpPr>
          <p:cNvPr id="4" name="Marcador de contenido 2"/>
          <p:cNvSpPr txBox="1">
            <a:spLocks/>
          </p:cNvSpPr>
          <p:nvPr/>
        </p:nvSpPr>
        <p:spPr>
          <a:xfrm>
            <a:off x="9293997" y="2339424"/>
            <a:ext cx="2362033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Female HH are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older</a:t>
            </a:r>
            <a:r>
              <a:rPr lang="en-US" dirty="0"/>
              <a:t>, especially in unipersonal environments.</a:t>
            </a:r>
          </a:p>
          <a:p>
            <a:pPr marL="0" indent="0" algn="ctr">
              <a:buNone/>
            </a:pPr>
            <a:r>
              <a:rPr lang="en-US" dirty="0"/>
              <a:t>Minor differences in educational achievements.</a:t>
            </a:r>
          </a:p>
          <a:p>
            <a:pPr marL="0" indent="0" algn="ctr">
              <a:buNone/>
            </a:pPr>
            <a:r>
              <a:rPr lang="en-US" dirty="0"/>
              <a:t>Female Unipersonal HH show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lower income</a:t>
            </a:r>
            <a:r>
              <a:rPr lang="en-US" dirty="0"/>
              <a:t> level.</a:t>
            </a: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A6A36D86-C8FA-4EF4-85B2-D5A0D9285BA7}"/>
              </a:ext>
            </a:extLst>
          </p:cNvPr>
          <p:cNvSpPr/>
          <p:nvPr/>
        </p:nvSpPr>
        <p:spPr>
          <a:xfrm>
            <a:off x="5686425" y="3169755"/>
            <a:ext cx="533400" cy="36195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18144EA1-75BD-4464-B586-6FE09773557E}"/>
              </a:ext>
            </a:extLst>
          </p:cNvPr>
          <p:cNvSpPr/>
          <p:nvPr/>
        </p:nvSpPr>
        <p:spPr>
          <a:xfrm>
            <a:off x="8204338" y="3153189"/>
            <a:ext cx="533400" cy="36195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A88F977-F3A7-4DB3-82B4-44CEBA6478A8}"/>
              </a:ext>
            </a:extLst>
          </p:cNvPr>
          <p:cNvSpPr/>
          <p:nvPr/>
        </p:nvSpPr>
        <p:spPr>
          <a:xfrm>
            <a:off x="4482548" y="3816626"/>
            <a:ext cx="1737277" cy="3619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9E1C798-4951-4C2E-8BF5-3BB8767D9CB3}"/>
              </a:ext>
            </a:extLst>
          </p:cNvPr>
          <p:cNvSpPr/>
          <p:nvPr/>
        </p:nvSpPr>
        <p:spPr>
          <a:xfrm>
            <a:off x="4482548" y="4463496"/>
            <a:ext cx="1787883" cy="3054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608FCBA8-A6DA-4BC3-939C-0C9C2916ED03}"/>
              </a:ext>
            </a:extLst>
          </p:cNvPr>
          <p:cNvSpPr/>
          <p:nvPr/>
        </p:nvSpPr>
        <p:spPr>
          <a:xfrm>
            <a:off x="3499484" y="5088827"/>
            <a:ext cx="533400" cy="36195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FBB5C6AB-DC2D-4CB8-AFCE-364CE9F2AD01}"/>
              </a:ext>
            </a:extLst>
          </p:cNvPr>
          <p:cNvSpPr/>
          <p:nvPr/>
        </p:nvSpPr>
        <p:spPr>
          <a:xfrm>
            <a:off x="8204338" y="5088827"/>
            <a:ext cx="533400" cy="36195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9" name="il_fi" descr="logo%20CEDES%20color%2007-2008">
            <a:extLst>
              <a:ext uri="{FF2B5EF4-FFF2-40B4-BE49-F238E27FC236}">
                <a16:creationId xmlns:a16="http://schemas.microsoft.com/office/drawing/2014/main" id="{C4996281-5519-4282-8567-77AEEA14A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7628" y="579213"/>
            <a:ext cx="882823" cy="107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541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s-AR" b="1" dirty="0"/>
            </a:br>
            <a:r>
              <a:rPr lang="es-AR" b="1" dirty="0"/>
              <a:t>GENDER AND DEMAND FOR HEALTHY FOODS</a:t>
            </a:r>
            <a:br>
              <a:rPr lang="es-AR" b="1" dirty="0"/>
            </a:br>
            <a:r>
              <a:rPr lang="en-CA" sz="2200" b="1" dirty="0"/>
              <a:t>DEFINITIONs OF HEALTHY AND UNHEALTHY FOODs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7565" y="1904010"/>
            <a:ext cx="11628783" cy="463503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CA" sz="2000" dirty="0"/>
              <a:t>Consumptions were classified according to three set of criteria:</a:t>
            </a:r>
          </a:p>
          <a:p>
            <a:pPr lvl="0" algn="just"/>
            <a:r>
              <a:rPr lang="en-CA" sz="2000" b="1" dirty="0">
                <a:solidFill>
                  <a:schemeClr val="bg2">
                    <a:lumMod val="50000"/>
                  </a:schemeClr>
                </a:solidFill>
              </a:rPr>
              <a:t>Alimentary Guidelines for the Argentine Population (GAPA, 2016): </a:t>
            </a:r>
          </a:p>
          <a:p>
            <a:pPr lvl="1" algn="just"/>
            <a:r>
              <a:rPr lang="en-CA" sz="2000" dirty="0"/>
              <a:t>groups: </a:t>
            </a:r>
            <a:r>
              <a:rPr lang="en-CA" sz="2000" b="1" dirty="0"/>
              <a:t>“to promote”, “to moderate” </a:t>
            </a:r>
            <a:r>
              <a:rPr lang="en-CA" sz="2000" dirty="0"/>
              <a:t>and</a:t>
            </a:r>
            <a:r>
              <a:rPr lang="en-CA" sz="2000" b="1" dirty="0"/>
              <a:t> “to limit”. </a:t>
            </a:r>
          </a:p>
          <a:p>
            <a:pPr lvl="1" algn="just"/>
            <a:endParaRPr lang="en-CA" sz="900" b="1" dirty="0"/>
          </a:p>
          <a:p>
            <a:pPr lvl="0" algn="just"/>
            <a:r>
              <a:rPr lang="en-CA" sz="2000" b="1" dirty="0">
                <a:solidFill>
                  <a:schemeClr val="bg2">
                    <a:lumMod val="50000"/>
                  </a:schemeClr>
                </a:solidFill>
              </a:rPr>
              <a:t>NOVA’s classification</a:t>
            </a:r>
            <a:r>
              <a:rPr lang="en-CA" sz="2000" dirty="0">
                <a:solidFill>
                  <a:schemeClr val="bg2">
                    <a:lumMod val="50000"/>
                  </a:schemeClr>
                </a:solidFill>
              </a:rPr>
              <a:t>: </a:t>
            </a:r>
          </a:p>
          <a:p>
            <a:pPr lvl="1" algn="just"/>
            <a:r>
              <a:rPr lang="en-CA" sz="2000" dirty="0"/>
              <a:t>Groups: “</a:t>
            </a:r>
            <a:r>
              <a:rPr lang="en-CA" sz="2000" b="1" dirty="0"/>
              <a:t>non-processed/fresh”, “processed”, “ultra-processed”.</a:t>
            </a:r>
          </a:p>
          <a:p>
            <a:pPr lvl="1" algn="just"/>
            <a:endParaRPr lang="en-CA" sz="900" b="1" dirty="0"/>
          </a:p>
          <a:p>
            <a:pPr lvl="0" algn="just"/>
            <a:r>
              <a:rPr lang="en-CA" sz="2000" b="1" dirty="0">
                <a:solidFill>
                  <a:schemeClr val="bg2">
                    <a:lumMod val="50000"/>
                  </a:schemeClr>
                </a:solidFill>
              </a:rPr>
              <a:t>Kilocalories profiles</a:t>
            </a:r>
            <a:r>
              <a:rPr lang="en-CA" sz="2000" dirty="0"/>
              <a:t>: </a:t>
            </a:r>
          </a:p>
          <a:p>
            <a:pPr lvl="1" algn="just"/>
            <a:r>
              <a:rPr lang="en-CA" sz="2000" dirty="0"/>
              <a:t>Groups: </a:t>
            </a:r>
            <a:r>
              <a:rPr lang="en-CA" sz="2000" b="1" dirty="0"/>
              <a:t>low, medium and high kilocalories </a:t>
            </a:r>
            <a:r>
              <a:rPr lang="en-CA" sz="2000" dirty="0"/>
              <a:t>content based on kilocalorie/100 </a:t>
            </a:r>
            <a:r>
              <a:rPr lang="en-CA" sz="2000" dirty="0" err="1"/>
              <a:t>grms</a:t>
            </a:r>
            <a:r>
              <a:rPr lang="en-CA" sz="2000" dirty="0"/>
              <a:t>.</a:t>
            </a:r>
            <a:endParaRPr lang="es-AR" sz="2000" dirty="0"/>
          </a:p>
        </p:txBody>
      </p:sp>
      <p:pic>
        <p:nvPicPr>
          <p:cNvPr id="5" name="il_fi" descr="logo%20CEDES%20color%2007-2008">
            <a:extLst>
              <a:ext uri="{FF2B5EF4-FFF2-40B4-BE49-F238E27FC236}">
                <a16:creationId xmlns:a16="http://schemas.microsoft.com/office/drawing/2014/main" id="{78726155-390E-4140-8C31-C7E82C7E0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7628" y="579213"/>
            <a:ext cx="882823" cy="107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347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ADF84B-4836-4DF8-BB7A-6B751D37B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/>
              <a:t>GENDER AND DEMAND FOR HEALTHY FOODS</a:t>
            </a:r>
            <a:br>
              <a:rPr lang="es-AR" b="1" dirty="0"/>
            </a:br>
            <a:r>
              <a:rPr lang="en-CA" sz="2000" b="1" dirty="0"/>
              <a:t>DOES THE HH GENDER MATTER?</a:t>
            </a:r>
            <a:endParaRPr lang="es-AR" sz="2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04243" y="2180496"/>
            <a:ext cx="2506564" cy="43296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/>
              <a:t>Differences on Food Expenditures across HHs –if any- are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statistically significant </a:t>
            </a:r>
            <a:r>
              <a:rPr lang="en-US" sz="2000" dirty="0"/>
              <a:t>but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quantitatively small</a:t>
            </a:r>
            <a:r>
              <a:rPr lang="en-US" sz="2000" dirty="0"/>
              <a:t>.</a:t>
            </a:r>
          </a:p>
          <a:p>
            <a:pPr marL="0" indent="0" algn="ctr">
              <a:buNone/>
            </a:pPr>
            <a:r>
              <a:rPr lang="en-US" sz="2000" dirty="0"/>
              <a:t>Demand patterns do not show strong differences (</a:t>
            </a:r>
            <a:r>
              <a:rPr lang="en-US" sz="2000" b="1" dirty="0">
                <a:solidFill>
                  <a:srgbClr val="0070C0"/>
                </a:solidFill>
              </a:rPr>
              <a:t>head of household may not imply purchasing decisions</a:t>
            </a:r>
            <a:r>
              <a:rPr lang="en-US" sz="2000" dirty="0"/>
              <a:t>) </a:t>
            </a:r>
          </a:p>
          <a:p>
            <a:pPr algn="ctr"/>
            <a:endParaRPr lang="es-AR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91" y="1878009"/>
            <a:ext cx="8185121" cy="4867275"/>
          </a:xfrm>
          <a:prstGeom prst="rect">
            <a:avLst/>
          </a:prstGeom>
        </p:spPr>
      </p:pic>
      <p:sp>
        <p:nvSpPr>
          <p:cNvPr id="4" name="Elipse 3">
            <a:extLst>
              <a:ext uri="{FF2B5EF4-FFF2-40B4-BE49-F238E27FC236}">
                <a16:creationId xmlns:a16="http://schemas.microsoft.com/office/drawing/2014/main" id="{3F6055A9-BAC1-4DE0-91C8-F0FA71EDB18C}"/>
              </a:ext>
            </a:extLst>
          </p:cNvPr>
          <p:cNvSpPr/>
          <p:nvPr/>
        </p:nvSpPr>
        <p:spPr>
          <a:xfrm>
            <a:off x="6799275" y="3716757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CEB5ECD8-0F6F-47DB-8FBF-B54384C70612}"/>
              </a:ext>
            </a:extLst>
          </p:cNvPr>
          <p:cNvSpPr/>
          <p:nvPr/>
        </p:nvSpPr>
        <p:spPr>
          <a:xfrm>
            <a:off x="6799275" y="4916688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9A622DC9-9534-4194-B71B-CC6E2B61497A}"/>
              </a:ext>
            </a:extLst>
          </p:cNvPr>
          <p:cNvSpPr/>
          <p:nvPr/>
        </p:nvSpPr>
        <p:spPr>
          <a:xfrm>
            <a:off x="5513814" y="5814869"/>
            <a:ext cx="804160" cy="29128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7C6C9A41-495A-4E92-AE89-615256EF74FD}"/>
              </a:ext>
            </a:extLst>
          </p:cNvPr>
          <p:cNvSpPr/>
          <p:nvPr/>
        </p:nvSpPr>
        <p:spPr>
          <a:xfrm>
            <a:off x="6799275" y="5585791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AEECBFCD-4B71-44AD-A20B-EADF52B39DD3}"/>
              </a:ext>
            </a:extLst>
          </p:cNvPr>
          <p:cNvSpPr/>
          <p:nvPr/>
        </p:nvSpPr>
        <p:spPr>
          <a:xfrm>
            <a:off x="5513814" y="3938968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A12357BD-786B-41D4-B325-F6B7C7E2DDAF}"/>
              </a:ext>
            </a:extLst>
          </p:cNvPr>
          <p:cNvSpPr/>
          <p:nvPr/>
        </p:nvSpPr>
        <p:spPr>
          <a:xfrm>
            <a:off x="2822712" y="3677478"/>
            <a:ext cx="4880113" cy="308795"/>
          </a:xfrm>
          <a:prstGeom prst="rect">
            <a:avLst/>
          </a:prstGeom>
          <a:solidFill>
            <a:srgbClr val="92D050">
              <a:alpha val="5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F64CFBC6-B7D5-44C0-A434-7EDFB38BC160}"/>
              </a:ext>
            </a:extLst>
          </p:cNvPr>
          <p:cNvSpPr/>
          <p:nvPr/>
        </p:nvSpPr>
        <p:spPr>
          <a:xfrm>
            <a:off x="2822713" y="4605681"/>
            <a:ext cx="4880112" cy="308795"/>
          </a:xfrm>
          <a:prstGeom prst="rect">
            <a:avLst/>
          </a:prstGeom>
          <a:solidFill>
            <a:srgbClr val="92D050">
              <a:alpha val="5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C9EE0065-B534-49C5-B32B-33709A22281C}"/>
              </a:ext>
            </a:extLst>
          </p:cNvPr>
          <p:cNvSpPr/>
          <p:nvPr/>
        </p:nvSpPr>
        <p:spPr>
          <a:xfrm>
            <a:off x="2822712" y="5536096"/>
            <a:ext cx="4880111" cy="278773"/>
          </a:xfrm>
          <a:prstGeom prst="rect">
            <a:avLst/>
          </a:prstGeom>
          <a:solidFill>
            <a:srgbClr val="92D050">
              <a:alpha val="5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23" name="il_fi" descr="logo%20CEDES%20color%2007-2008">
            <a:extLst>
              <a:ext uri="{FF2B5EF4-FFF2-40B4-BE49-F238E27FC236}">
                <a16:creationId xmlns:a16="http://schemas.microsoft.com/office/drawing/2014/main" id="{9F1EC50C-500B-470D-ACDA-0B02E0CEA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7628" y="579213"/>
            <a:ext cx="882823" cy="107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232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ADF84B-4836-4DF8-BB7A-6B751D37B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/>
              <a:t>GENDER AND DEMAND FOR HEALTHY FOODS</a:t>
            </a:r>
            <a:br>
              <a:rPr lang="es-AR" b="1" dirty="0"/>
            </a:br>
            <a:r>
              <a:rPr lang="en-CA" sz="2000" b="1" dirty="0"/>
              <a:t>CLOSER INSPECTION: INDIVIDUAL BEHAVIOUR OF MEN AND WOMEN</a:t>
            </a:r>
            <a:endParaRPr lang="es-AR" sz="2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869017" y="2180496"/>
            <a:ext cx="2933946" cy="438241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b="1" dirty="0">
                <a:solidFill>
                  <a:schemeClr val="tx1"/>
                </a:solidFill>
              </a:rPr>
              <a:t>Move to cases where gender differences can be identified</a:t>
            </a:r>
          </a:p>
          <a:p>
            <a:pPr marL="0" indent="0" algn="ctr">
              <a:buNone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Stronger differences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but</a:t>
            </a:r>
            <a:r>
              <a:rPr lang="en-US" sz="2000" dirty="0"/>
              <a:t>…</a:t>
            </a:r>
          </a:p>
          <a:p>
            <a:pPr marL="0" indent="0" algn="ctr">
              <a:buNone/>
            </a:pPr>
            <a:r>
              <a:rPr lang="en-US" sz="2000" dirty="0"/>
              <a:t>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Unipersonal households are richer </a:t>
            </a:r>
            <a:r>
              <a:rPr lang="en-US" sz="2000" dirty="0"/>
              <a:t>than </a:t>
            </a:r>
            <a:r>
              <a:rPr lang="en-US" sz="2000" b="1" dirty="0" err="1">
                <a:solidFill>
                  <a:schemeClr val="bg2">
                    <a:lumMod val="50000"/>
                  </a:schemeClr>
                </a:solidFill>
              </a:rPr>
              <a:t>multipersonal</a:t>
            </a:r>
            <a:r>
              <a:rPr lang="en-US" sz="2000" dirty="0"/>
              <a:t> ones: Relevance of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income factor</a:t>
            </a:r>
            <a:r>
              <a:rPr lang="en-US" sz="2000" dirty="0"/>
              <a:t>?</a:t>
            </a:r>
          </a:p>
          <a:p>
            <a:pPr marL="324000" lvl="1" indent="0" algn="ctr">
              <a:buNone/>
            </a:pPr>
            <a:r>
              <a:rPr lang="en-US" sz="2000" dirty="0"/>
              <a:t>Do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scale of household </a:t>
            </a:r>
            <a:r>
              <a:rPr lang="en-US" sz="2000" dirty="0"/>
              <a:t>(#children)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matters</a:t>
            </a:r>
            <a:r>
              <a:rPr lang="en-US" sz="2000" dirty="0"/>
              <a:t>? (TBA)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92" y="1971497"/>
            <a:ext cx="8364025" cy="4581525"/>
          </a:xfrm>
          <a:prstGeom prst="rect">
            <a:avLst/>
          </a:prstGeom>
        </p:spPr>
      </p:pic>
      <p:sp>
        <p:nvSpPr>
          <p:cNvPr id="4" name="Elipse 3">
            <a:extLst>
              <a:ext uri="{FF2B5EF4-FFF2-40B4-BE49-F238E27FC236}">
                <a16:creationId xmlns:a16="http://schemas.microsoft.com/office/drawing/2014/main" id="{285F5A40-8A50-4B21-8DB9-3D26192E1AFB}"/>
              </a:ext>
            </a:extLst>
          </p:cNvPr>
          <p:cNvSpPr/>
          <p:nvPr/>
        </p:nvSpPr>
        <p:spPr>
          <a:xfrm>
            <a:off x="6847319" y="3537219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CB0D80B3-B201-41D9-B7EB-A2C8677C64D8}"/>
              </a:ext>
            </a:extLst>
          </p:cNvPr>
          <p:cNvSpPr/>
          <p:nvPr/>
        </p:nvSpPr>
        <p:spPr>
          <a:xfrm>
            <a:off x="6847319" y="4007272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056F6073-0FE5-4299-BEE8-156183FEEA0B}"/>
              </a:ext>
            </a:extLst>
          </p:cNvPr>
          <p:cNvSpPr/>
          <p:nvPr/>
        </p:nvSpPr>
        <p:spPr>
          <a:xfrm>
            <a:off x="6839942" y="4438016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BCCFF05C-EE7D-4599-88DB-C49889B13E79}"/>
              </a:ext>
            </a:extLst>
          </p:cNvPr>
          <p:cNvSpPr/>
          <p:nvPr/>
        </p:nvSpPr>
        <p:spPr>
          <a:xfrm>
            <a:off x="6837954" y="5368078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97C52653-60F3-433A-9B1B-CB77F9715C9F}"/>
              </a:ext>
            </a:extLst>
          </p:cNvPr>
          <p:cNvSpPr/>
          <p:nvPr/>
        </p:nvSpPr>
        <p:spPr>
          <a:xfrm>
            <a:off x="6837954" y="5871783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83D880ED-50EA-4FE6-A99F-323832A58345}"/>
              </a:ext>
            </a:extLst>
          </p:cNvPr>
          <p:cNvSpPr/>
          <p:nvPr/>
        </p:nvSpPr>
        <p:spPr>
          <a:xfrm>
            <a:off x="5611051" y="3770829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D5B6A004-F8A9-4D5E-A544-0D103E2FE779}"/>
              </a:ext>
            </a:extLst>
          </p:cNvPr>
          <p:cNvSpPr/>
          <p:nvPr/>
        </p:nvSpPr>
        <p:spPr>
          <a:xfrm>
            <a:off x="5611051" y="4975679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C690DFFF-542F-4A59-9840-EB5FC00E9A4E}"/>
              </a:ext>
            </a:extLst>
          </p:cNvPr>
          <p:cNvSpPr/>
          <p:nvPr/>
        </p:nvSpPr>
        <p:spPr>
          <a:xfrm>
            <a:off x="5611051" y="5593010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6B01F5F7-E22B-46A8-A884-7BE8BECF9873}"/>
              </a:ext>
            </a:extLst>
          </p:cNvPr>
          <p:cNvSpPr/>
          <p:nvPr/>
        </p:nvSpPr>
        <p:spPr>
          <a:xfrm>
            <a:off x="2829342" y="3516221"/>
            <a:ext cx="4953000" cy="303531"/>
          </a:xfrm>
          <a:prstGeom prst="rect">
            <a:avLst/>
          </a:prstGeom>
          <a:solidFill>
            <a:srgbClr val="92D050">
              <a:alpha val="5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B37EB1CA-ED60-4DC5-A047-54FC7498686A}"/>
              </a:ext>
            </a:extLst>
          </p:cNvPr>
          <p:cNvSpPr/>
          <p:nvPr/>
        </p:nvSpPr>
        <p:spPr>
          <a:xfrm>
            <a:off x="2839281" y="4452069"/>
            <a:ext cx="4952999" cy="268069"/>
          </a:xfrm>
          <a:prstGeom prst="rect">
            <a:avLst/>
          </a:prstGeom>
          <a:solidFill>
            <a:srgbClr val="92D050">
              <a:alpha val="5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207F34F5-C3B2-4317-8399-5A5CAB9E7F45}"/>
              </a:ext>
            </a:extLst>
          </p:cNvPr>
          <p:cNvSpPr/>
          <p:nvPr/>
        </p:nvSpPr>
        <p:spPr>
          <a:xfrm>
            <a:off x="2829342" y="5363160"/>
            <a:ext cx="4871831" cy="268070"/>
          </a:xfrm>
          <a:prstGeom prst="rect">
            <a:avLst/>
          </a:prstGeom>
          <a:solidFill>
            <a:srgbClr val="92D050">
              <a:alpha val="5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32" name="il_fi" descr="logo%20CEDES%20color%2007-2008">
            <a:extLst>
              <a:ext uri="{FF2B5EF4-FFF2-40B4-BE49-F238E27FC236}">
                <a16:creationId xmlns:a16="http://schemas.microsoft.com/office/drawing/2014/main" id="{6E584352-1011-4BCD-AC2C-A2074A54F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7628" y="579213"/>
            <a:ext cx="882823" cy="107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381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b="1" dirty="0"/>
              <a:t>GENDER AND RESPONSE TO PRICE CHANGES</a:t>
            </a:r>
            <a:br>
              <a:rPr lang="es-AR" b="1" dirty="0"/>
            </a:br>
            <a:r>
              <a:rPr lang="en-CA" sz="2000" b="1" dirty="0"/>
              <a:t>ELASTICITIES ESTIMATION FOR INDIVIDUAL HOUSEHOLDS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8120269" y="1991652"/>
            <a:ext cx="3667539" cy="474087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Almost Ideal Demand System (AIDS) </a:t>
            </a:r>
            <a:r>
              <a:rPr lang="en-US" sz="2000" dirty="0">
                <a:solidFill>
                  <a:schemeClr val="tx1"/>
                </a:solidFill>
              </a:rPr>
              <a:t>is the most popular method used in the literature to estimate demand price elasticities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(Deaton and </a:t>
            </a:r>
            <a:r>
              <a:rPr lang="en-US" sz="2000" b="1" dirty="0" err="1">
                <a:solidFill>
                  <a:schemeClr val="bg2">
                    <a:lumMod val="50000"/>
                  </a:schemeClr>
                </a:solidFill>
              </a:rPr>
              <a:t>Muellbauer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, 1980).</a:t>
            </a:r>
            <a:endParaRPr lang="en-US" sz="2000" dirty="0"/>
          </a:p>
          <a:p>
            <a:pPr marL="0" indent="0" algn="ctr">
              <a:buNone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Women seem more sensitive (elastic) than men </a:t>
            </a:r>
            <a:r>
              <a:rPr lang="en-US" sz="2000" dirty="0"/>
              <a:t>when prices change, </a:t>
            </a: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independently of food quality</a:t>
            </a:r>
          </a:p>
          <a:p>
            <a:pPr marL="0" indent="0" algn="ctr">
              <a:buNone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Kilocalories are not strong criterion to differentiate consumption </a:t>
            </a:r>
            <a:r>
              <a:rPr lang="en-US" sz="2000" dirty="0"/>
              <a:t>across gender characteristics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86" y="1905510"/>
            <a:ext cx="6962608" cy="4836952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496659B5-1F90-4C01-83A6-8746B0EF6566}"/>
              </a:ext>
            </a:extLst>
          </p:cNvPr>
          <p:cNvSpPr/>
          <p:nvPr/>
        </p:nvSpPr>
        <p:spPr>
          <a:xfrm>
            <a:off x="6589643" y="3190461"/>
            <a:ext cx="435251" cy="8547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DE49EBB-C72B-44D6-AB66-7D3EA8A22CF5}"/>
              </a:ext>
            </a:extLst>
          </p:cNvPr>
          <p:cNvSpPr/>
          <p:nvPr/>
        </p:nvSpPr>
        <p:spPr>
          <a:xfrm>
            <a:off x="6589642" y="4197627"/>
            <a:ext cx="435251" cy="8547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13B8806-9A93-41A0-933F-430A3200F277}"/>
              </a:ext>
            </a:extLst>
          </p:cNvPr>
          <p:cNvSpPr/>
          <p:nvPr/>
        </p:nvSpPr>
        <p:spPr>
          <a:xfrm>
            <a:off x="5384731" y="4197627"/>
            <a:ext cx="435251" cy="8547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DA6E370A-3C36-4779-8D94-11F9D71E70D9}"/>
              </a:ext>
            </a:extLst>
          </p:cNvPr>
          <p:cNvSpPr/>
          <p:nvPr/>
        </p:nvSpPr>
        <p:spPr>
          <a:xfrm>
            <a:off x="5384731" y="3180523"/>
            <a:ext cx="435251" cy="8647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4240C79-079E-4D83-A958-98F44E523282}"/>
              </a:ext>
            </a:extLst>
          </p:cNvPr>
          <p:cNvSpPr txBox="1"/>
          <p:nvPr/>
        </p:nvSpPr>
        <p:spPr>
          <a:xfrm>
            <a:off x="6037605" y="3412820"/>
            <a:ext cx="2760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>
                <a:solidFill>
                  <a:srgbClr val="FF0000"/>
                </a:solidFill>
              </a:rPr>
              <a:t>&lt;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3568FAD-AAD9-438C-A3E6-F93962A46D87}"/>
              </a:ext>
            </a:extLst>
          </p:cNvPr>
          <p:cNvSpPr txBox="1"/>
          <p:nvPr/>
        </p:nvSpPr>
        <p:spPr>
          <a:xfrm>
            <a:off x="6037605" y="4323986"/>
            <a:ext cx="2760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>
                <a:solidFill>
                  <a:srgbClr val="FF0000"/>
                </a:solidFill>
              </a:rPr>
              <a:t>&lt;</a:t>
            </a:r>
          </a:p>
        </p:txBody>
      </p:sp>
      <p:pic>
        <p:nvPicPr>
          <p:cNvPr id="17" name="il_fi" descr="logo%20CEDES%20color%2007-2008">
            <a:extLst>
              <a:ext uri="{FF2B5EF4-FFF2-40B4-BE49-F238E27FC236}">
                <a16:creationId xmlns:a16="http://schemas.microsoft.com/office/drawing/2014/main" id="{5641CEBD-7A7A-4023-AF0B-F3E08EB14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7628" y="579213"/>
            <a:ext cx="882823" cy="107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2867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ADF84B-4836-4DF8-BB7A-6B751D37B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1" y="771895"/>
            <a:ext cx="11029616" cy="825307"/>
          </a:xfrm>
        </p:spPr>
        <p:txBody>
          <a:bodyPr>
            <a:normAutofit fontScale="90000"/>
          </a:bodyPr>
          <a:lstStyle/>
          <a:p>
            <a:r>
              <a:rPr lang="es-AR" sz="2200" b="1" dirty="0"/>
              <a:t>WOMEN LABOR MARKET PARTICIPATION AND DEMAND FOR HEALTHY FOODS</a:t>
            </a:r>
            <a:br>
              <a:rPr lang="es-AR" sz="2200" b="1" dirty="0"/>
            </a:br>
            <a:r>
              <a:rPr lang="es-AR" sz="1800" b="1" dirty="0"/>
              <a:t>NUCLEAR HOUSEHOLDS WITH CHILDREN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>
          <a:xfrm>
            <a:off x="248478" y="5287617"/>
            <a:ext cx="11943522" cy="1341784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Correlation between nuclear households with </a:t>
            </a:r>
            <a:r>
              <a:rPr lang="en-US" b="1" dirty="0">
                <a:solidFill>
                  <a:srgbClr val="0070C0"/>
                </a:solidFill>
              </a:rPr>
              <a:t>higher female labor hours and worse alimentary consumption</a:t>
            </a:r>
            <a:r>
              <a:rPr lang="en-US" dirty="0"/>
              <a:t>.</a:t>
            </a:r>
          </a:p>
          <a:p>
            <a:pPr algn="ctr"/>
            <a:r>
              <a:rPr lang="en-US" b="1" dirty="0">
                <a:solidFill>
                  <a:srgbClr val="0070C0"/>
                </a:solidFill>
              </a:rPr>
              <a:t>Income and healthy consumption are negatively correlated</a:t>
            </a:r>
            <a:r>
              <a:rPr lang="en-US" dirty="0"/>
              <a:t>.  </a:t>
            </a:r>
            <a:r>
              <a:rPr lang="en-US" b="1" dirty="0">
                <a:solidFill>
                  <a:srgbClr val="0070C0"/>
                </a:solidFill>
              </a:rPr>
              <a:t>Higher differences when women labor market participation is lower.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52" y="1945012"/>
            <a:ext cx="10495080" cy="3342605"/>
          </a:xfrm>
          <a:prstGeom prst="rect">
            <a:avLst/>
          </a:prstGeom>
        </p:spPr>
      </p:pic>
      <p:sp>
        <p:nvSpPr>
          <p:cNvPr id="3" name="Elipse 2">
            <a:extLst>
              <a:ext uri="{FF2B5EF4-FFF2-40B4-BE49-F238E27FC236}">
                <a16:creationId xmlns:a16="http://schemas.microsoft.com/office/drawing/2014/main" id="{3539D9CD-4F99-45EC-9533-16B3C7508516}"/>
              </a:ext>
            </a:extLst>
          </p:cNvPr>
          <p:cNvSpPr/>
          <p:nvPr/>
        </p:nvSpPr>
        <p:spPr>
          <a:xfrm>
            <a:off x="4744111" y="4529576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EFA1F5B7-3755-4C5D-BA03-1903C9F4AF8D}"/>
              </a:ext>
            </a:extLst>
          </p:cNvPr>
          <p:cNvSpPr/>
          <p:nvPr/>
        </p:nvSpPr>
        <p:spPr>
          <a:xfrm>
            <a:off x="9517130" y="4549811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D0E4A313-3728-4E8F-83D3-A2DAA0E33D9E}"/>
              </a:ext>
            </a:extLst>
          </p:cNvPr>
          <p:cNvSpPr/>
          <p:nvPr/>
        </p:nvSpPr>
        <p:spPr>
          <a:xfrm>
            <a:off x="4744111" y="4070543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D72ACD2F-BD1C-49B6-8663-81E9D6CB62D1}"/>
              </a:ext>
            </a:extLst>
          </p:cNvPr>
          <p:cNvSpPr/>
          <p:nvPr/>
        </p:nvSpPr>
        <p:spPr>
          <a:xfrm>
            <a:off x="9517130" y="4062615"/>
            <a:ext cx="804160" cy="27877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5" name="il_fi" descr="logo%20CEDES%20color%2007-2008">
            <a:extLst>
              <a:ext uri="{FF2B5EF4-FFF2-40B4-BE49-F238E27FC236}">
                <a16:creationId xmlns:a16="http://schemas.microsoft.com/office/drawing/2014/main" id="{81B02F7D-58DF-40D0-A1C4-015BA4053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7628" y="579213"/>
            <a:ext cx="882823" cy="107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58372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o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Dividendo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o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77A59C0363A445ADB3EBF5A4586660" ma:contentTypeVersion="12" ma:contentTypeDescription="Een nieuw document maken." ma:contentTypeScope="" ma:versionID="cca4b043c887ccbf4b5fa1fb241bd7b5">
  <xsd:schema xmlns:xsd="http://www.w3.org/2001/XMLSchema" xmlns:xs="http://www.w3.org/2001/XMLSchema" xmlns:p="http://schemas.microsoft.com/office/2006/metadata/properties" xmlns:ns2="07f4b9fa-f85b-4a7b-9986-58f9a8e4f3ff" xmlns:ns3="155a764d-ffd6-4084-bdfc-3de5c27504dd" targetNamespace="http://schemas.microsoft.com/office/2006/metadata/properties" ma:root="true" ma:fieldsID="f9dfcee256051e55d8a52a108d7e858c" ns2:_="" ns3:_="">
    <xsd:import namespace="07f4b9fa-f85b-4a7b-9986-58f9a8e4f3ff"/>
    <xsd:import namespace="155a764d-ffd6-4084-bdfc-3de5c27504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f4b9fa-f85b-4a7b-9986-58f9a8e4f3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5a764d-ffd6-4084-bdfc-3de5c27504d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9B64A1-A9A7-4407-B914-F5B2E02E63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80E6CC-8B14-4F93-8789-327D0CC4504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71F2CA9-BE7C-4918-BE97-EB3B0D8F7B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f4b9fa-f85b-4a7b-9986-58f9a8e4f3ff"/>
    <ds:schemaRef ds:uri="155a764d-ffd6-4084-bdfc-3de5c27504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8203</TotalTime>
  <Words>873</Words>
  <Application>Microsoft Office PowerPoint</Application>
  <PresentationFormat>Widescreen</PresentationFormat>
  <Paragraphs>68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Gill Sans MT</vt:lpstr>
      <vt:lpstr>Wingdings 2</vt:lpstr>
      <vt:lpstr>Dividendo</vt:lpstr>
      <vt:lpstr>WE2.4: Gender Dimension and Nutritional Patterns on Healthy Food Demands in Argentina.  An Approach from Household Survey Analysis</vt:lpstr>
      <vt:lpstr>Agenda – guiding research questions &amp; methods</vt:lpstr>
      <vt:lpstr>SAMPLE CHARACTERIStics</vt:lpstr>
      <vt:lpstr>population Characteristics</vt:lpstr>
      <vt:lpstr> GENDER AND DEMAND FOR HEALTHY FOODS DEFINITIONs OF HEALTHY AND UNHEALTHY FOODs</vt:lpstr>
      <vt:lpstr>GENDER AND DEMAND FOR HEALTHY FOODS DOES THE HH GENDER MATTER?</vt:lpstr>
      <vt:lpstr>GENDER AND DEMAND FOR HEALTHY FOODS CLOSER INSPECTION: INDIVIDUAL BEHAVIOUR OF MEN AND WOMEN</vt:lpstr>
      <vt:lpstr>GENDER AND RESPONSE TO PRICE CHANGES ELASTICITIES ESTIMATION FOR INDIVIDUAL HOUSEHOLDS</vt:lpstr>
      <vt:lpstr>WOMEN LABOR MARKET PARTICIPATION AND DEMAND FOR HEALTHY FOODS NUCLEAR HOUSEHOLDS WITH CHILDREN</vt:lpstr>
      <vt:lpstr>Key conclusions</vt:lpstr>
      <vt:lpstr>Policy debate and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Healthy FooD System</dc:title>
  <dc:creator>Valeria Iñarra</dc:creator>
  <cp:lastModifiedBy>Peter Ballantyne</cp:lastModifiedBy>
  <cp:revision>156</cp:revision>
  <dcterms:created xsi:type="dcterms:W3CDTF">2020-05-24T23:01:10Z</dcterms:created>
  <dcterms:modified xsi:type="dcterms:W3CDTF">2021-12-21T11:38:12Z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0x010100D877A59C0363A445ADB3EBF5A4586660</vt:lpwstr>
  </property>
</Properties>
</file>