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removePersonalInfoOnSave="1" saveSubsetFonts="1" bookmarkIdSeed="2">
  <p:sldMasterIdLst>
    <p:sldMasterId id="2147483736" r:id="rId1"/>
    <p:sldMasterId id="2147483758" r:id="rId2"/>
  </p:sldMasterIdLst>
  <p:notesMasterIdLst>
    <p:notesMasterId r:id="rId15"/>
  </p:notesMasterIdLst>
  <p:handoutMasterIdLst>
    <p:handoutMasterId r:id="rId16"/>
  </p:handoutMasterIdLst>
  <p:sldIdLst>
    <p:sldId id="258" r:id="rId3"/>
    <p:sldId id="259" r:id="rId4"/>
    <p:sldId id="262" r:id="rId5"/>
    <p:sldId id="364" r:id="rId6"/>
    <p:sldId id="267" r:id="rId7"/>
    <p:sldId id="367" r:id="rId8"/>
    <p:sldId id="365" r:id="rId9"/>
    <p:sldId id="368" r:id="rId10"/>
    <p:sldId id="370" r:id="rId11"/>
    <p:sldId id="371" r:id="rId12"/>
    <p:sldId id="261" r:id="rId13"/>
    <p:sldId id="372" r:id="rId14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2" userDrawn="1">
          <p15:clr>
            <a:srgbClr val="A4A3A4"/>
          </p15:clr>
        </p15:guide>
        <p15:guide id="2" pos="2568" userDrawn="1">
          <p15:clr>
            <a:srgbClr val="A4A3A4"/>
          </p15:clr>
        </p15:guide>
        <p15:guide id="3" orient="horz" pos="6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1" name="Author" initials="A" lastIdx="0" clrIdx="3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D91"/>
    <a:srgbClr val="2B6939"/>
    <a:srgbClr val="CAD9CD"/>
    <a:srgbClr val="926CCA"/>
    <a:srgbClr val="F6ECFA"/>
    <a:srgbClr val="DBD2F8"/>
    <a:srgbClr val="5B64A3"/>
    <a:srgbClr val="DAE9FC"/>
    <a:srgbClr val="E5E5E5"/>
    <a:srgbClr val="515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32" autoAdjust="0"/>
    <p:restoredTop sz="96024"/>
  </p:normalViewPr>
  <p:slideViewPr>
    <p:cSldViewPr snapToGrid="0">
      <p:cViewPr varScale="1">
        <p:scale>
          <a:sx n="108" d="100"/>
          <a:sy n="108" d="100"/>
        </p:scale>
        <p:origin x="684" y="102"/>
      </p:cViewPr>
      <p:guideLst>
        <p:guide orient="horz" pos="1272"/>
        <p:guide pos="2568"/>
        <p:guide orient="horz" pos="6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D928-0C3E-4ED8-90AE-E560853C5428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AF5AE-4922-40B3-BC52-D142E057D1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752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CBDEE-9154-4ECF-BD19-2512E89EA232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E8625-ABA9-47AC-97D8-2031586E30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749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6E8625-ABA9-47AC-97D8-2031586E30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9447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ne CGIAR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87B4722E-E755-4562-A6B0-FF9D29B4B0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4" y="-9832"/>
            <a:ext cx="1217378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4967108" y="2024160"/>
            <a:ext cx="5337098" cy="2275765"/>
          </a:xfrm>
        </p:spPr>
        <p:txBody>
          <a:bodyPr anchor="b">
            <a:noAutofit/>
          </a:bodyPr>
          <a:lstStyle>
            <a:lvl1pPr algn="l">
              <a:defRPr sz="4400" b="1" i="0">
                <a:solidFill>
                  <a:schemeClr val="tx1"/>
                </a:solidFill>
                <a:latin typeface="Montserrat ExtraBold" panose="00000900000000000000" pitchFamily="2" charset="0"/>
                <a:ea typeface="Montserrat ExtraBold" panose="00000900000000000000" pitchFamily="2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967106" y="4825291"/>
            <a:ext cx="5337097" cy="831952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>
          <a:xfrm>
            <a:off x="651478" y="6356352"/>
            <a:ext cx="11235219" cy="365125"/>
          </a:xfrm>
        </p:spPr>
        <p:txBody>
          <a:bodyPr/>
          <a:lstStyle>
            <a:lvl1pPr algn="l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12"/>
          </p:nvPr>
        </p:nvSpPr>
        <p:spPr>
          <a:xfrm>
            <a:off x="9683986" y="295903"/>
            <a:ext cx="2202712" cy="365125"/>
          </a:xfrm>
        </p:spPr>
        <p:txBody>
          <a:bodyPr/>
          <a:lstStyle>
            <a:lvl1pPr algn="r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2">
            <a:extLst>
              <a:ext uri="{FF2B5EF4-FFF2-40B4-BE49-F238E27FC236}">
                <a16:creationId xmlns:a16="http://schemas.microsoft.com/office/drawing/2014/main" id="{ADDBB46C-2EE3-4074-BAEC-A98BAC00AF1A}"/>
              </a:ext>
            </a:extLst>
          </p:cNvPr>
          <p:cNvCxnSpPr>
            <a:cxnSpLocks/>
          </p:cNvCxnSpPr>
          <p:nvPr userDrawn="1"/>
        </p:nvCxnSpPr>
        <p:spPr>
          <a:xfrm>
            <a:off x="0" y="4570312"/>
            <a:ext cx="1030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95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GIA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B4765544-9D0A-EE48-9187-D9E2AD4C54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0"/>
            <a:ext cx="12171004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 ExtraBold" panose="00000900000000000000" pitchFamily="2" charset="0"/>
                <a:ea typeface="Montserrat ExtraBold" panose="00000900000000000000" pitchFamily="2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2C1068D-BEE9-473A-94B2-811E2611A16F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 dirty="0" err="1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  <a:endParaRPr lang="en-US" sz="1000" b="0" dirty="0">
              <a:solidFill>
                <a:schemeClr val="bg1">
                  <a:lumMod val="65000"/>
                </a:schemeClr>
              </a:solidFill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9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CGIAR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FC6EB04-D0D1-468F-A00C-86A1F6C646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0"/>
            <a:ext cx="12171004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 ExtraBold" panose="00000900000000000000" pitchFamily="2" charset="0"/>
                <a:ea typeface="Montserrat ExtraBold" panose="00000900000000000000" pitchFamily="2" charset="0"/>
                <a:cs typeface="Calibri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2000505000000020004" pitchFamily="2" charset="0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2C1068D-BEE9-473A-94B2-811E2611A16F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 dirty="0" err="1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  <a:endParaRPr lang="en-US" sz="1000" b="0" dirty="0">
              <a:solidFill>
                <a:schemeClr val="bg1">
                  <a:lumMod val="65000"/>
                </a:schemeClr>
              </a:solidFill>
              <a:latin typeface="Montserra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016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GIAR_Slide_Th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D5C2F80D-954A-4B98-ADDC-1D680870C9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97" y="2172"/>
            <a:ext cx="12171004" cy="685365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F7F6B00-780A-4320-863C-CCE4BEC014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52217" y="1914261"/>
            <a:ext cx="6729283" cy="1666393"/>
          </a:xfrm>
        </p:spPr>
        <p:txBody>
          <a:bodyPr>
            <a:noAutofit/>
          </a:bodyPr>
          <a:lstStyle>
            <a:lvl1pPr algn="ctr">
              <a:defRPr sz="36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ExtraBold" panose="00000900000000000000" pitchFamily="2" charset="0"/>
              </a:defRPr>
            </a:lvl1pPr>
          </a:lstStyle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!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509808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85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21505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431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2DC1-60C5-45F4-A298-97ECE83F2A9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12">
            <a:extLst>
              <a:ext uri="{FF2B5EF4-FFF2-40B4-BE49-F238E27FC236}">
                <a16:creationId xmlns:a16="http://schemas.microsoft.com/office/drawing/2014/main" id="{D27FE411-C220-43CE-93DF-2ABF3193AF78}"/>
              </a:ext>
            </a:extLst>
          </p:cNvPr>
          <p:cNvCxnSpPr>
            <a:cxnSpLocks/>
          </p:cNvCxnSpPr>
          <p:nvPr userDrawn="1"/>
        </p:nvCxnSpPr>
        <p:spPr>
          <a:xfrm>
            <a:off x="835098" y="1583827"/>
            <a:ext cx="7542250" cy="3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66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2" r:id="rId2"/>
    <p:sldLayoutId id="2147483746" r:id="rId3"/>
    <p:sldLayoutId id="214748374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bg1">
              <a:lumMod val="50000"/>
            </a:schemeClr>
          </a:solidFill>
          <a:latin typeface="Avenir Black" panose="02000503020000020003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80000"/>
        <a:buFont typeface="Arial" panose="020B0604020202020204" pitchFamily="34" charset="0"/>
        <a:buChar char="•"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.AppleSystemUIFont" charset="-120"/>
        <a:buChar char="-"/>
        <a:defRPr sz="20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60000"/>
        <a:buFont typeface=".AppleSystemUIFont" charset="-120"/>
        <a:buChar char="-"/>
        <a:defRPr sz="18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53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45720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11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1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2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5" indent="-3429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60" indent="-28575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14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20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26" indent="-22860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32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2514" y="1896686"/>
            <a:ext cx="5648505" cy="2275765"/>
          </a:xfrm>
        </p:spPr>
        <p:txBody>
          <a:bodyPr/>
          <a:lstStyle/>
          <a:p>
            <a:r>
              <a:rPr lang="en-US" sz="32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Development and validation of a food safety system performance tool for </a:t>
            </a:r>
            <a:r>
              <a:rPr lang="en-US" sz="3200" dirty="0">
                <a:solidFill>
                  <a:srgbClr val="444444"/>
                </a:solidFill>
                <a:latin typeface="Arial" panose="020B0604020202020204" pitchFamily="34" charset="0"/>
              </a:rPr>
              <a:t>African</a:t>
            </a:r>
            <a:r>
              <a:rPr lang="en-US" sz="3200" dirty="0">
                <a:solidFill>
                  <a:srgbClr val="44444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countries</a:t>
            </a:r>
            <a:endParaRPr lang="en-US" sz="3200" dirty="0">
              <a:latin typeface="Montserrat Black" panose="00000A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86990" y="4825291"/>
            <a:ext cx="7305574" cy="55157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Silvia Alonso, Ana R.S. Oliveira, Rodolphe Mader, Maria Francesca Iulietto, Ian Dohoo, Thinh Nguyen, Hung Nguyen-Viet and Delia Grace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8AD7E6-A520-4C7F-AE95-1AB055D20153}"/>
              </a:ext>
            </a:extLst>
          </p:cNvPr>
          <p:cNvSpPr txBox="1"/>
          <p:nvPr/>
        </p:nvSpPr>
        <p:spPr>
          <a:xfrm>
            <a:off x="4186990" y="5506483"/>
            <a:ext cx="68116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16th </a:t>
            </a:r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International Symposium of Veterinary Epidemiology and Economics</a:t>
            </a:r>
          </a:p>
          <a:p>
            <a:r>
              <a:rPr lang="en-GB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Halifax, Canada, 8 August 2022</a:t>
            </a:r>
          </a:p>
        </p:txBody>
      </p:sp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DBDD769E-267F-455A-A214-9BAAC324FF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052" y="6073955"/>
            <a:ext cx="1353116" cy="666178"/>
          </a:xfrm>
          <a:prstGeom prst="rect">
            <a:avLst/>
          </a:prstGeom>
        </p:spPr>
      </p:pic>
      <p:pic>
        <p:nvPicPr>
          <p:cNvPr id="8" name="Picture 7" descr="A picture containing logo&#10;&#10;Description automatically generated">
            <a:extLst>
              <a:ext uri="{FF2B5EF4-FFF2-40B4-BE49-F238E27FC236}">
                <a16:creationId xmlns:a16="http://schemas.microsoft.com/office/drawing/2014/main" id="{6ECD3ADD-F653-48E2-95E0-F94E822C4C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832" y="6029703"/>
            <a:ext cx="666178" cy="66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405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B4C13-8437-4B6A-870D-651AF5DFE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5A785-9CC1-459B-B18A-B029C9E6C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929" y="1358781"/>
            <a:ext cx="8233334" cy="481818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good first step to a LMIC-specific FSPT!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May need to reconsider</a:t>
            </a:r>
          </a:p>
          <a:p>
            <a:pPr marL="1028700" lvl="1" indent="-342900"/>
            <a:r>
              <a:rPr lang="en-US" dirty="0"/>
              <a:t>Scoring/computation</a:t>
            </a:r>
          </a:p>
          <a:p>
            <a:pPr marL="1028700" lvl="1" indent="-342900"/>
            <a:r>
              <a:rPr lang="en-US" dirty="0"/>
              <a:t>Some of the indicators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Validation remains a challenge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More details on </a:t>
            </a:r>
          </a:p>
          <a:p>
            <a:r>
              <a:rPr lang="en-US" b="1" dirty="0"/>
              <a:t>upcoming publication</a:t>
            </a:r>
            <a:r>
              <a:rPr lang="en-US" dirty="0"/>
              <a:t>…</a:t>
            </a:r>
          </a:p>
          <a:p>
            <a:pPr>
              <a:lnSpc>
                <a:spcPct val="100000"/>
              </a:lnSpc>
            </a:pP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“Assessment of food safety systems performance</a:t>
            </a:r>
          </a:p>
          <a:p>
            <a:pPr>
              <a:lnSpc>
                <a:spcPct val="100000"/>
              </a:lnSpc>
            </a:pP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 low- and middle-income countries: </a:t>
            </a:r>
          </a:p>
          <a:p>
            <a:pPr>
              <a:lnSpc>
                <a:spcPct val="100000"/>
              </a:lnSpc>
            </a:pPr>
            <a:r>
              <a:rPr lang="en-GB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 food safety performance tool”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BFAFEC-997F-414B-8AB2-C220D367C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344" y="2895501"/>
            <a:ext cx="5727215" cy="3813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975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A6A764-1A56-4B07-9F33-5929BBBF6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>
                <a:latin typeface="Montserrat ExtraBold" panose="00000900000000000000" pitchFamily="2" charset="0"/>
              </a:rPr>
              <a:t>Thank</a:t>
            </a:r>
            <a:r>
              <a:rPr lang="es-MX" dirty="0">
                <a:latin typeface="Montserrat ExtraBold" panose="00000900000000000000" pitchFamily="2" charset="0"/>
              </a:rPr>
              <a:t> </a:t>
            </a:r>
            <a:r>
              <a:rPr lang="es-MX" dirty="0" err="1">
                <a:latin typeface="Montserrat ExtraBold" panose="00000900000000000000" pitchFamily="2" charset="0"/>
              </a:rPr>
              <a:t>You</a:t>
            </a:r>
            <a:r>
              <a:rPr lang="es-MX" dirty="0">
                <a:latin typeface="Montserrat ExtraBold" panose="00000900000000000000" pitchFamily="2" charset="0"/>
              </a:rPr>
              <a:t>!</a:t>
            </a:r>
            <a:endParaRPr lang="es-PE" dirty="0">
              <a:latin typeface="Montserrat ExtraBold" panose="000009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397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8B20629-8053-47F9-8432-72D741D02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7191" y="1009756"/>
            <a:ext cx="2084168" cy="31479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57CB0C-3707-495F-AD47-32777AA8D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>
            <a:normAutofit fontScale="90000"/>
          </a:bodyPr>
          <a:lstStyle/>
          <a:p>
            <a:r>
              <a:rPr lang="en-US" b="0" dirty="0">
                <a:latin typeface="Montserrat ExtraBold"/>
                <a:cs typeface="Calibri"/>
              </a:rPr>
              <a:t>Food safety in low- and middle-income countries</a:t>
            </a:r>
            <a:endParaRPr lang="en-US" b="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87CDAE-A111-4352-A541-09AE66E3F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927" y="1795040"/>
            <a:ext cx="7961873" cy="4381924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342900" indent="-342900">
              <a:buChar char="•"/>
            </a:pPr>
            <a:r>
              <a:rPr lang="en-US" dirty="0">
                <a:solidFill>
                  <a:schemeClr val="tx1"/>
                </a:solidFill>
                <a:latin typeface="Montserrat"/>
              </a:rPr>
              <a:t>2015 WHO publication on </a:t>
            </a:r>
            <a:r>
              <a:rPr lang="en-US" b="1" dirty="0">
                <a:solidFill>
                  <a:schemeClr val="tx1"/>
                </a:solidFill>
                <a:latin typeface="Montserrat"/>
              </a:rPr>
              <a:t>foodborne disease health burden</a:t>
            </a:r>
          </a:p>
          <a:p>
            <a:pPr marL="1028700" lvl="1" indent="-342900"/>
            <a:r>
              <a:rPr lang="en-US" dirty="0">
                <a:solidFill>
                  <a:schemeClr val="tx1"/>
                </a:solidFill>
                <a:latin typeface="Montserrat"/>
              </a:rPr>
              <a:t>Burden similar to malaria, TB or HIV</a:t>
            </a:r>
          </a:p>
          <a:p>
            <a:pPr marL="1028700" lvl="1" indent="-342900"/>
            <a:r>
              <a:rPr lang="en-US" dirty="0">
                <a:solidFill>
                  <a:schemeClr val="tx1"/>
                </a:solidFill>
              </a:rPr>
              <a:t>Most burden falling on African countries and children under 5</a:t>
            </a:r>
          </a:p>
          <a:p>
            <a:pPr marL="1028700" lvl="1" indent="-342900"/>
            <a:endParaRPr lang="en-US" b="1" dirty="0"/>
          </a:p>
          <a:p>
            <a:pPr marL="342900" indent="-342900">
              <a:buChar char="•"/>
            </a:pPr>
            <a:r>
              <a:rPr lang="en-US" dirty="0">
                <a:solidFill>
                  <a:schemeClr val="tx1"/>
                </a:solidFill>
                <a:latin typeface="Montserrat"/>
              </a:rPr>
              <a:t>2019 WB publication on </a:t>
            </a:r>
            <a:r>
              <a:rPr lang="en-US" b="1" dirty="0">
                <a:solidFill>
                  <a:schemeClr val="tx1"/>
                </a:solidFill>
                <a:latin typeface="Montserrat"/>
              </a:rPr>
              <a:t>foodborne disease </a:t>
            </a:r>
          </a:p>
          <a:p>
            <a:r>
              <a:rPr lang="en-US" b="1" dirty="0">
                <a:solidFill>
                  <a:schemeClr val="tx1"/>
                </a:solidFill>
                <a:latin typeface="Montserrat"/>
              </a:rPr>
              <a:t>	economic burden in LMIC</a:t>
            </a:r>
          </a:p>
          <a:p>
            <a:endParaRPr lang="en-US" b="1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Montserrat"/>
              </a:rPr>
              <a:t>2019 GFSI publication on </a:t>
            </a:r>
            <a:r>
              <a:rPr lang="en-US" b="1" dirty="0">
                <a:solidFill>
                  <a:schemeClr val="tx1"/>
                </a:solidFill>
                <a:latin typeface="Montserrat"/>
              </a:rPr>
              <a:t>food safety investments </a:t>
            </a:r>
          </a:p>
          <a:p>
            <a:r>
              <a:rPr lang="en-US" b="1" dirty="0">
                <a:solidFill>
                  <a:schemeClr val="tx1"/>
                </a:solidFill>
                <a:latin typeface="Montserrat"/>
              </a:rPr>
              <a:t>	in Africa</a:t>
            </a:r>
          </a:p>
          <a:p>
            <a:pPr marL="457200" lvl="1" indent="0">
              <a:buNone/>
            </a:pPr>
            <a:endParaRPr lang="en-US" dirty="0">
              <a:latin typeface="Montserrat"/>
            </a:endParaRPr>
          </a:p>
          <a:p>
            <a:endParaRPr lang="en-US" b="1" dirty="0">
              <a:latin typeface="Montserrat"/>
            </a:endParaRPr>
          </a:p>
          <a:p>
            <a:pPr marL="342900" indent="-342900">
              <a:buChar char="•"/>
            </a:pPr>
            <a:endParaRPr lang="en-US" dirty="0">
              <a:latin typeface="Montserrat"/>
            </a:endParaRP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270105F9-CDFE-4867-915D-1C3D0EC56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49253" y="2751988"/>
            <a:ext cx="1733215" cy="24680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E81716-A573-4E8F-873A-CDB97CE2E3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0586" y="4048135"/>
            <a:ext cx="2080773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01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4B90EEF6-82C4-4EE4-AB6F-B22492D34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Montserrat ExtraBold"/>
                <a:cs typeface="Calibri"/>
              </a:rPr>
              <a:t>Food safety system performance</a:t>
            </a:r>
            <a:endParaRPr lang="es-PE" dirty="0"/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01A88B23-EBEE-48B0-9E67-7FAEE74FA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2026" y="1600200"/>
            <a:ext cx="10433592" cy="457676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Montserrat"/>
              </a:rPr>
              <a:t>2014 world ranking food safety performance </a:t>
            </a:r>
            <a:r>
              <a:rPr lang="en-US" sz="1600" dirty="0">
                <a:latin typeface="Montserrat"/>
              </a:rPr>
              <a:t>(</a:t>
            </a:r>
            <a:r>
              <a:rPr lang="en-GB" sz="1600" dirty="0">
                <a:latin typeface="Montserrat"/>
              </a:rPr>
              <a:t>Le </a:t>
            </a:r>
            <a:r>
              <a:rPr lang="en-GB" sz="1600" dirty="0" err="1">
                <a:latin typeface="Montserrat"/>
              </a:rPr>
              <a:t>Vallée</a:t>
            </a:r>
            <a:r>
              <a:rPr lang="en-GB" sz="1600" dirty="0">
                <a:latin typeface="Montserrat"/>
              </a:rPr>
              <a:t> and Charlebois)</a:t>
            </a:r>
            <a:endParaRPr lang="en-US" dirty="0">
              <a:latin typeface="Montserra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Montserrat"/>
              </a:rPr>
              <a:t>The food safety barometer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Montserrat"/>
              </a:rPr>
              <a:t>Africa Food Safety Index</a:t>
            </a:r>
          </a:p>
          <a:p>
            <a:endParaRPr lang="en-US" dirty="0">
              <a:latin typeface="Montserra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D1EE8A-2FA0-4169-82ED-F27FBD0AC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160" y="3243262"/>
            <a:ext cx="5282790" cy="23203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936384-0554-4340-BCA6-941FDDF66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3409" y="3955890"/>
            <a:ext cx="5591175" cy="26707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E8B6C3A-0E87-42B4-A75D-58E7E008B3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1824" y="2204377"/>
            <a:ext cx="3893794" cy="175151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6173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C02EC-0D83-4410-BD2D-DD54459D2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C6686-A60D-40FE-9627-97650E852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FSPT development</a:t>
            </a:r>
          </a:p>
          <a:p>
            <a:pPr marL="1028700" lvl="1" indent="-342900"/>
            <a:r>
              <a:rPr lang="en-US" dirty="0"/>
              <a:t>Identification of LMIC suitable indicators (expert elicitation)</a:t>
            </a:r>
          </a:p>
          <a:p>
            <a:pPr marL="1485900" lvl="2" indent="-342900"/>
            <a:r>
              <a:rPr lang="en-US" dirty="0"/>
              <a:t>Available as secondary data</a:t>
            </a:r>
          </a:p>
          <a:p>
            <a:pPr marL="1485900" lvl="2" indent="-342900"/>
            <a:r>
              <a:rPr lang="en-US" dirty="0"/>
              <a:t>Representing the food systems reality in LMIC</a:t>
            </a:r>
          </a:p>
          <a:p>
            <a:pPr marL="1028700" lvl="1" indent="-342900"/>
            <a:r>
              <a:rPr lang="en-US" dirty="0"/>
              <a:t>Data gathering</a:t>
            </a:r>
          </a:p>
          <a:p>
            <a:pPr marL="1028700" lvl="1" indent="-342900"/>
            <a:r>
              <a:rPr lang="en-US" dirty="0"/>
              <a:t>Computation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Evaluation</a:t>
            </a:r>
          </a:p>
          <a:p>
            <a:pPr marL="1028700" lvl="1" indent="-342900"/>
            <a:r>
              <a:rPr lang="en-US" dirty="0"/>
              <a:t>Cronbach’s alpha</a:t>
            </a:r>
          </a:p>
          <a:p>
            <a:pPr marL="1028700" lvl="1" indent="-342900"/>
            <a:r>
              <a:rPr lang="en-US" dirty="0"/>
              <a:t>IRT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Validation</a:t>
            </a:r>
          </a:p>
          <a:p>
            <a:pPr marL="1028700" lvl="1" indent="-342900"/>
            <a:r>
              <a:rPr lang="en-US" dirty="0"/>
              <a:t>Comparison with AFSI and HDI</a:t>
            </a:r>
          </a:p>
          <a:p>
            <a:pPr marL="1028700" lvl="1" indent="-342900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41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52B52-5E98-4599-9101-C19F39428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FSPT</a:t>
            </a:r>
          </a:p>
        </p:txBody>
      </p:sp>
      <p:pic>
        <p:nvPicPr>
          <p:cNvPr id="4" name="Picture 3" descr="A picture containing table&#10;&#10;Description automatically generated">
            <a:extLst>
              <a:ext uri="{FF2B5EF4-FFF2-40B4-BE49-F238E27FC236}">
                <a16:creationId xmlns:a16="http://schemas.microsoft.com/office/drawing/2014/main" id="{81AD7AD8-3160-413A-83BE-B95372B4E6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28737" y="1158756"/>
            <a:ext cx="9061759" cy="52801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37987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33095-2C1F-415A-B2D9-A189FC2FF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4B3FF7-668C-4612-B31B-A10DE3247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Rank based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Final score is not an absolute value of food safety 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weighing of indicators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Scoring of indicators could </a:t>
            </a:r>
          </a:p>
          <a:p>
            <a:r>
              <a:rPr lang="en-US" dirty="0"/>
              <a:t>	be done differently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34C83B62-5019-4530-9A64-6222F309C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2" y="2498726"/>
            <a:ext cx="647700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0023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C6B34-88C8-4CDD-8036-08E956946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DC155F-1D67-4ABD-8C40-C117DED39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Consistency</a:t>
            </a:r>
            <a:r>
              <a:rPr lang="en-US" dirty="0"/>
              <a:t> </a:t>
            </a:r>
            <a:r>
              <a:rPr lang="en-US" dirty="0">
                <a:solidFill>
                  <a:schemeClr val="accent5"/>
                </a:solidFill>
              </a:rPr>
              <a:t>(</a:t>
            </a:r>
            <a:r>
              <a:rPr lang="en-GB" dirty="0">
                <a:solidFill>
                  <a:schemeClr val="accent5"/>
                </a:solidFill>
              </a:rPr>
              <a:t>Cronbach’s alpha) </a:t>
            </a:r>
          </a:p>
          <a:p>
            <a:r>
              <a:rPr lang="en-GB" dirty="0"/>
              <a:t>“How do indicators come together to form a reliable scale”</a:t>
            </a:r>
            <a:endParaRPr lang="en-US" dirty="0"/>
          </a:p>
          <a:p>
            <a:endParaRPr lang="en-US" dirty="0"/>
          </a:p>
          <a:p>
            <a:r>
              <a:rPr lang="en-US" b="1" dirty="0"/>
              <a:t>Reliability</a:t>
            </a:r>
            <a:r>
              <a:rPr lang="en-US" dirty="0"/>
              <a:t> (</a:t>
            </a:r>
            <a:r>
              <a:rPr lang="en-US" dirty="0">
                <a:solidFill>
                  <a:schemeClr val="accent5"/>
                </a:solidFill>
              </a:rPr>
              <a:t>factor analysis </a:t>
            </a:r>
            <a:r>
              <a:rPr lang="en-US" dirty="0"/>
              <a:t>and </a:t>
            </a:r>
            <a:r>
              <a:rPr lang="en-US" dirty="0">
                <a:solidFill>
                  <a:schemeClr val="accent5"/>
                </a:solidFill>
              </a:rPr>
              <a:t>IRT models</a:t>
            </a:r>
            <a:r>
              <a:rPr lang="en-US" dirty="0"/>
              <a:t>)</a:t>
            </a:r>
          </a:p>
          <a:p>
            <a:r>
              <a:rPr lang="en-US" dirty="0"/>
              <a:t>“</a:t>
            </a:r>
            <a:r>
              <a:rPr lang="en-GB" dirty="0"/>
              <a:t>How well the scale works in measuring one single underlying latent variable (food system performance)”</a:t>
            </a:r>
          </a:p>
          <a:p>
            <a:pPr marL="1028700" lvl="1" indent="-342900"/>
            <a:r>
              <a:rPr lang="en-GB" b="1" dirty="0"/>
              <a:t>Items discrimination</a:t>
            </a:r>
          </a:p>
          <a:p>
            <a:pPr lvl="2" indent="0">
              <a:buNone/>
            </a:pPr>
            <a:r>
              <a:rPr lang="en-GB" sz="1800" dirty="0">
                <a:latin typeface="Times New Roman" panose="02020603050405020304" pitchFamily="18" charset="0"/>
              </a:rPr>
              <a:t>“</a:t>
            </a:r>
            <a:r>
              <a:rPr lang="en-US" sz="1800" dirty="0">
                <a:latin typeface="Times New Roman" panose="02020603050405020304" pitchFamily="18" charset="0"/>
              </a:rPr>
              <a:t>D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egree to which an item in a scale (i.e. each indicator in the FSPT tool) differentiates between countries with different performance levels”</a:t>
            </a:r>
            <a:endParaRPr lang="en-GB" dirty="0"/>
          </a:p>
          <a:p>
            <a:pPr marL="1028700" lvl="1" indent="-342900"/>
            <a:r>
              <a:rPr lang="en-GB" b="1" dirty="0"/>
              <a:t>Items difficulty</a:t>
            </a:r>
          </a:p>
          <a:p>
            <a:pPr lvl="2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“Level of underlying trait required to rank better”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6159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71990-B0FC-4319-9A8F-2A282E7CE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B7102-B8B8-483D-911D-3532112C8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accent5"/>
                </a:solidFill>
              </a:rPr>
              <a:t>Cronbach’s alpha = 0.73</a:t>
            </a:r>
            <a:endParaRPr lang="en-US" dirty="0"/>
          </a:p>
          <a:p>
            <a:r>
              <a:rPr lang="en-US" dirty="0">
                <a:solidFill>
                  <a:schemeClr val="accent5"/>
                </a:solidFill>
              </a:rPr>
              <a:t>Factor analysis - Unidimensional scale </a:t>
            </a:r>
          </a:p>
          <a:p>
            <a:endParaRPr lang="en-US" dirty="0">
              <a:solidFill>
                <a:schemeClr val="accent5"/>
              </a:solidFill>
            </a:endParaRPr>
          </a:p>
          <a:p>
            <a:r>
              <a:rPr lang="en-US" dirty="0">
                <a:solidFill>
                  <a:schemeClr val="accent5"/>
                </a:solidFill>
              </a:rPr>
              <a:t>IRT:</a:t>
            </a:r>
          </a:p>
          <a:p>
            <a:r>
              <a:rPr lang="en-US" dirty="0">
                <a:solidFill>
                  <a:schemeClr val="accent5"/>
                </a:solidFill>
              </a:rPr>
              <a:t>A simplified scale with 4 indicators works better:</a:t>
            </a:r>
          </a:p>
          <a:p>
            <a:endParaRPr lang="en-US" dirty="0">
              <a:solidFill>
                <a:schemeClr val="accent5"/>
              </a:solidFill>
            </a:endParaRPr>
          </a:p>
          <a:p>
            <a:pPr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dirty="0">
                <a:solidFill>
                  <a:schemeClr val="accent5"/>
                </a:solidFill>
              </a:rPr>
              <a:t>I2: International Health Regulations zoonosis capacity.</a:t>
            </a:r>
          </a:p>
          <a:p>
            <a:pPr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dirty="0">
                <a:solidFill>
                  <a:schemeClr val="accent5"/>
                </a:solidFill>
              </a:rPr>
              <a:t>I3: International Health Regulations food safety capacity. </a:t>
            </a:r>
          </a:p>
          <a:p>
            <a:pPr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dirty="0">
                <a:solidFill>
                  <a:schemeClr val="accent5"/>
                </a:solidFill>
              </a:rPr>
              <a:t>I4: International Health Regulations chemical events capacity.</a:t>
            </a:r>
          </a:p>
          <a:p>
            <a:pPr lvl="1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n-US" dirty="0">
                <a:solidFill>
                  <a:schemeClr val="accent5"/>
                </a:solidFill>
              </a:rPr>
              <a:t>I8: Internet usage</a:t>
            </a:r>
            <a:endParaRPr lang="en-US" dirty="0">
              <a:solidFill>
                <a:schemeClr val="accent5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AB3549F-1FE7-4633-B66B-57A8FB2E2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97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C02EC-0D83-4410-BD2D-DD54459D2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C6686-A60D-40FE-9627-97650E852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5E5E5"/>
                </a:solidFill>
              </a:rPr>
              <a:t>FSPT development</a:t>
            </a:r>
          </a:p>
          <a:p>
            <a:pPr marL="1028700" lvl="1" indent="-342900"/>
            <a:r>
              <a:rPr lang="en-US" dirty="0">
                <a:solidFill>
                  <a:srgbClr val="E5E5E5"/>
                </a:solidFill>
              </a:rPr>
              <a:t>Identification of LMIC suitable indicators (expert elicitation)</a:t>
            </a:r>
          </a:p>
          <a:p>
            <a:pPr marL="1485900" lvl="2" indent="-342900"/>
            <a:r>
              <a:rPr lang="en-US" dirty="0">
                <a:solidFill>
                  <a:srgbClr val="E5E5E5"/>
                </a:solidFill>
              </a:rPr>
              <a:t>Available as secondary data</a:t>
            </a:r>
          </a:p>
          <a:p>
            <a:pPr marL="1485900" lvl="2" indent="-342900"/>
            <a:r>
              <a:rPr lang="en-US" dirty="0">
                <a:solidFill>
                  <a:srgbClr val="E5E5E5"/>
                </a:solidFill>
              </a:rPr>
              <a:t>Representing the food systems reality in LMIC</a:t>
            </a:r>
          </a:p>
          <a:p>
            <a:pPr marL="1028700" lvl="1" indent="-342900"/>
            <a:r>
              <a:rPr lang="en-US" dirty="0">
                <a:solidFill>
                  <a:srgbClr val="E5E5E5"/>
                </a:solidFill>
              </a:rPr>
              <a:t>Data gathering</a:t>
            </a:r>
          </a:p>
          <a:p>
            <a:pPr marL="1028700" lvl="1" indent="-342900"/>
            <a:r>
              <a:rPr lang="en-US" dirty="0">
                <a:solidFill>
                  <a:srgbClr val="E5E5E5"/>
                </a:solidFill>
              </a:rPr>
              <a:t>Computation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5E5E5"/>
                </a:solidFill>
              </a:rPr>
              <a:t>Evaluation</a:t>
            </a:r>
          </a:p>
          <a:p>
            <a:pPr marL="1028700" lvl="1" indent="-342900"/>
            <a:r>
              <a:rPr lang="en-US" dirty="0">
                <a:solidFill>
                  <a:srgbClr val="E5E5E5"/>
                </a:solidFill>
              </a:rPr>
              <a:t>Cronbach’s alpha</a:t>
            </a:r>
          </a:p>
          <a:p>
            <a:pPr marL="1028700" lvl="1" indent="-342900"/>
            <a:r>
              <a:rPr lang="en-US" dirty="0">
                <a:solidFill>
                  <a:srgbClr val="E5E5E5"/>
                </a:solidFill>
              </a:rPr>
              <a:t>IRT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Validation</a:t>
            </a:r>
          </a:p>
          <a:p>
            <a:pPr marL="1028700" lvl="1" indent="-342900"/>
            <a:r>
              <a:rPr lang="en-US" dirty="0"/>
              <a:t>Comparison with AFSI and HDI</a:t>
            </a:r>
          </a:p>
          <a:p>
            <a:pPr marL="1028700" lvl="1" indent="-342900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66278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4">
      <a:dk1>
        <a:srgbClr val="000000"/>
      </a:dk1>
      <a:lt1>
        <a:srgbClr val="FFFFFF"/>
      </a:lt1>
      <a:dk2>
        <a:srgbClr val="626362"/>
      </a:dk2>
      <a:lt2>
        <a:srgbClr val="E7E6E6"/>
      </a:lt2>
      <a:accent1>
        <a:srgbClr val="5B9B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65BD"/>
      </a:accent5>
      <a:accent6>
        <a:srgbClr val="0039A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e CGIAR Presentation Template.potx" id="{C5F9D4B5-DA7C-1444-8144-02481FBCEBBB}" vid="{ABE1C16C-2A90-CB4F-8F35-6678360F49D8}"/>
    </a:ext>
  </a:extLst>
</a:theme>
</file>

<file path=ppt/theme/theme2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>
        <a:spAutoFit/>
      </a:bodyPr>
      <a:lstStyle>
        <a:defPPr algn="ctr">
          <a:lnSpc>
            <a:spcPts val="3200"/>
          </a:lnSpc>
          <a:defRPr sz="3000" dirty="0" smtClean="0">
            <a:solidFill>
              <a:srgbClr val="FFFFFF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templateFinal_july92020  -  Read-Only" id="{3506A6B2-D91C-514C-88A8-CC67C37C98C5}" vid="{D1015C14-018C-854B-90FD-A700C142C82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430</Words>
  <Application>Microsoft Office PowerPoint</Application>
  <PresentationFormat>Widescreen</PresentationFormat>
  <Paragraphs>87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.AppleSystemUIFont</vt:lpstr>
      <vt:lpstr>Arial</vt:lpstr>
      <vt:lpstr>Avenir Black</vt:lpstr>
      <vt:lpstr>Avenir Book</vt:lpstr>
      <vt:lpstr>Avenir Medium</vt:lpstr>
      <vt:lpstr>Calibri</vt:lpstr>
      <vt:lpstr>Calibri Light</vt:lpstr>
      <vt:lpstr>Montserrat</vt:lpstr>
      <vt:lpstr>Montserrat Black</vt:lpstr>
      <vt:lpstr>Montserrat ExtraBold</vt:lpstr>
      <vt:lpstr>Times New Roman</vt:lpstr>
      <vt:lpstr>1_Office Theme</vt:lpstr>
      <vt:lpstr>ilri_powerpoint_template_apr2013</vt:lpstr>
      <vt:lpstr>Development and validation of a food safety system performance tool for African countries</vt:lpstr>
      <vt:lpstr>Food safety in low- and middle-income countries</vt:lpstr>
      <vt:lpstr>Food safety system performance</vt:lpstr>
      <vt:lpstr>Methods</vt:lpstr>
      <vt:lpstr>FSPT</vt:lpstr>
      <vt:lpstr>Important remarks</vt:lpstr>
      <vt:lpstr>Evaluation</vt:lpstr>
      <vt:lpstr>Evaluation</vt:lpstr>
      <vt:lpstr>Methods</vt:lpstr>
      <vt:lpstr>Conclusions</vt:lpstr>
      <vt:lpstr>Thank You!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2022-08-24T07:02:52Z</dcterms:created>
  <dcterms:modified xsi:type="dcterms:W3CDTF">2022-10-07T11:55:06Z</dcterms:modified>
</cp:coreProperties>
</file>