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omments/comment1.xml" ContentType="application/vnd.openxmlformats-officedocument.presentationml.comments+xml"/>
  <Override PartName="/ppt/comments/comment2.xml" ContentType="application/vnd.openxmlformats-officedocument.presentationml.comment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omments/comment3.xml" ContentType="application/vnd.openxmlformats-officedocument.presentationml.comments+xml"/>
  <Override PartName="/ppt/notesSlides/notesSlide11.xml" ContentType="application/vnd.openxmlformats-officedocument.presentationml.notesSlide+xml"/>
  <Override PartName="/ppt/comments/comment4.xml" ContentType="application/vnd.openxmlformats-officedocument.presentationml.comments+xml"/>
  <Override PartName="/ppt/notesSlides/notesSlide12.xml" ContentType="application/vnd.openxmlformats-officedocument.presentationml.notesSlide+xml"/>
  <Override PartName="/ppt/comments/comment5.xml" ContentType="application/vnd.openxmlformats-officedocument.presentationml.comments+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02"/>
  </p:notesMasterIdLst>
  <p:handoutMasterIdLst>
    <p:handoutMasterId r:id="rId103"/>
  </p:handoutMasterIdLst>
  <p:sldIdLst>
    <p:sldId id="955" r:id="rId2"/>
    <p:sldId id="951" r:id="rId3"/>
    <p:sldId id="1842" r:id="rId4"/>
    <p:sldId id="1823" r:id="rId5"/>
    <p:sldId id="1824" r:id="rId6"/>
    <p:sldId id="563" r:id="rId7"/>
    <p:sldId id="1754" r:id="rId8"/>
    <p:sldId id="1350" r:id="rId9"/>
    <p:sldId id="1755" r:id="rId10"/>
    <p:sldId id="1756" r:id="rId11"/>
    <p:sldId id="1825" r:id="rId12"/>
    <p:sldId id="1351" r:id="rId13"/>
    <p:sldId id="1757" r:id="rId14"/>
    <p:sldId id="1758" r:id="rId15"/>
    <p:sldId id="1760" r:id="rId16"/>
    <p:sldId id="1761" r:id="rId17"/>
    <p:sldId id="1826" r:id="rId18"/>
    <p:sldId id="1762" r:id="rId19"/>
    <p:sldId id="1827" r:id="rId20"/>
    <p:sldId id="1759" r:id="rId21"/>
    <p:sldId id="1763" r:id="rId22"/>
    <p:sldId id="1764" r:id="rId23"/>
    <p:sldId id="1766" r:id="rId24"/>
    <p:sldId id="1767" r:id="rId25"/>
    <p:sldId id="1828" r:id="rId26"/>
    <p:sldId id="1851" r:id="rId27"/>
    <p:sldId id="1829" r:id="rId28"/>
    <p:sldId id="1765" r:id="rId29"/>
    <p:sldId id="1769" r:id="rId30"/>
    <p:sldId id="1770" r:id="rId31"/>
    <p:sldId id="1773" r:id="rId32"/>
    <p:sldId id="1774" r:id="rId33"/>
    <p:sldId id="1775" r:id="rId34"/>
    <p:sldId id="1776" r:id="rId35"/>
    <p:sldId id="1830" r:id="rId36"/>
    <p:sldId id="1771" r:id="rId37"/>
    <p:sldId id="1772" r:id="rId38"/>
    <p:sldId id="1777" r:id="rId39"/>
    <p:sldId id="1778" r:id="rId40"/>
    <p:sldId id="1451" r:id="rId41"/>
    <p:sldId id="1779" r:id="rId42"/>
    <p:sldId id="1831" r:id="rId43"/>
    <p:sldId id="1450" r:id="rId44"/>
    <p:sldId id="1780" r:id="rId45"/>
    <p:sldId id="1781" r:id="rId46"/>
    <p:sldId id="1783" r:id="rId47"/>
    <p:sldId id="1784" r:id="rId48"/>
    <p:sldId id="1849" r:id="rId49"/>
    <p:sldId id="1832" r:id="rId50"/>
    <p:sldId id="1782" r:id="rId51"/>
    <p:sldId id="1785" r:id="rId52"/>
    <p:sldId id="1786" r:id="rId53"/>
    <p:sldId id="1788" r:id="rId54"/>
    <p:sldId id="1789" r:id="rId55"/>
    <p:sldId id="1790" r:id="rId56"/>
    <p:sldId id="1833" r:id="rId57"/>
    <p:sldId id="1834" r:id="rId58"/>
    <p:sldId id="1850" r:id="rId59"/>
    <p:sldId id="1835" r:id="rId60"/>
    <p:sldId id="1458" r:id="rId61"/>
    <p:sldId id="1787" r:id="rId62"/>
    <p:sldId id="1792" r:id="rId63"/>
    <p:sldId id="1793" r:id="rId64"/>
    <p:sldId id="1795" r:id="rId65"/>
    <p:sldId id="1796" r:id="rId66"/>
    <p:sldId id="1797" r:id="rId67"/>
    <p:sldId id="1836" r:id="rId68"/>
    <p:sldId id="1794" r:id="rId69"/>
    <p:sldId id="1798" r:id="rId70"/>
    <p:sldId id="1799" r:id="rId71"/>
    <p:sldId id="1801" r:id="rId72"/>
    <p:sldId id="1837" r:id="rId73"/>
    <p:sldId id="1802" r:id="rId74"/>
    <p:sldId id="1838" r:id="rId75"/>
    <p:sldId id="1800" r:id="rId76"/>
    <p:sldId id="1803" r:id="rId77"/>
    <p:sldId id="1804" r:id="rId78"/>
    <p:sldId id="1806" r:id="rId79"/>
    <p:sldId id="1807" r:id="rId80"/>
    <p:sldId id="1808" r:id="rId81"/>
    <p:sldId id="1809" r:id="rId82"/>
    <p:sldId id="1810" r:id="rId83"/>
    <p:sldId id="1839" r:id="rId84"/>
    <p:sldId id="1805" r:id="rId85"/>
    <p:sldId id="1811" r:id="rId86"/>
    <p:sldId id="1812" r:id="rId87"/>
    <p:sldId id="1814" r:id="rId88"/>
    <p:sldId id="1815" r:id="rId89"/>
    <p:sldId id="1840" r:id="rId90"/>
    <p:sldId id="1813" r:id="rId91"/>
    <p:sldId id="1816" r:id="rId92"/>
    <p:sldId id="1817" r:id="rId93"/>
    <p:sldId id="1819" r:id="rId94"/>
    <p:sldId id="1820" r:id="rId95"/>
    <p:sldId id="1841" r:id="rId96"/>
    <p:sldId id="1818" r:id="rId97"/>
    <p:sldId id="1845" r:id="rId98"/>
    <p:sldId id="1847" r:id="rId99"/>
    <p:sldId id="1846" r:id="rId100"/>
    <p:sldId id="1848" r:id="rId10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How to Use This Module" id="{9DBEFF19-68A1-4B8D-907E-1D8E76A4DCBE}">
          <p14:sldIdLst>
            <p14:sldId id="955"/>
            <p14:sldId id="951"/>
            <p14:sldId id="1842"/>
          </p14:sldIdLst>
        </p14:section>
        <p14:section name="Introduction" id="{E5B072D4-1A5C-456F-8F89-69AB719C3F82}">
          <p14:sldIdLst>
            <p14:sldId id="1823"/>
            <p14:sldId id="1824"/>
            <p14:sldId id="563"/>
          </p14:sldIdLst>
        </p14:section>
        <p14:section name="Topic 5 - Sweetpotato Seed Systems" id="{31C53B1B-076F-4FA7-99FB-D0E138CEB625}">
          <p14:sldIdLst>
            <p14:sldId id="1754"/>
            <p14:sldId id="1350"/>
            <p14:sldId id="1755"/>
            <p14:sldId id="1756"/>
            <p14:sldId id="1825"/>
            <p14:sldId id="1351"/>
            <p14:sldId id="1757"/>
            <p14:sldId id="1758"/>
            <p14:sldId id="1760"/>
            <p14:sldId id="1761"/>
            <p14:sldId id="1826"/>
            <p14:sldId id="1762"/>
            <p14:sldId id="1827"/>
            <p14:sldId id="1759"/>
            <p14:sldId id="1763"/>
            <p14:sldId id="1764"/>
            <p14:sldId id="1766"/>
            <p14:sldId id="1767"/>
            <p14:sldId id="1828"/>
            <p14:sldId id="1851"/>
            <p14:sldId id="1829"/>
            <p14:sldId id="1765"/>
            <p14:sldId id="1769"/>
            <p14:sldId id="1770"/>
            <p14:sldId id="1773"/>
            <p14:sldId id="1774"/>
            <p14:sldId id="1775"/>
            <p14:sldId id="1776"/>
            <p14:sldId id="1830"/>
            <p14:sldId id="1771"/>
            <p14:sldId id="1772"/>
            <p14:sldId id="1777"/>
            <p14:sldId id="1778"/>
            <p14:sldId id="1451"/>
            <p14:sldId id="1779"/>
            <p14:sldId id="1831"/>
            <p14:sldId id="1450"/>
            <p14:sldId id="1780"/>
            <p14:sldId id="1781"/>
            <p14:sldId id="1783"/>
            <p14:sldId id="1784"/>
            <p14:sldId id="1849"/>
            <p14:sldId id="1832"/>
            <p14:sldId id="1782"/>
            <p14:sldId id="1785"/>
            <p14:sldId id="1786"/>
            <p14:sldId id="1788"/>
            <p14:sldId id="1789"/>
            <p14:sldId id="1790"/>
            <p14:sldId id="1833"/>
            <p14:sldId id="1834"/>
            <p14:sldId id="1850"/>
            <p14:sldId id="1835"/>
            <p14:sldId id="1458"/>
            <p14:sldId id="1787"/>
            <p14:sldId id="1792"/>
            <p14:sldId id="1793"/>
            <p14:sldId id="1795"/>
            <p14:sldId id="1796"/>
            <p14:sldId id="1797"/>
            <p14:sldId id="1836"/>
            <p14:sldId id="1794"/>
            <p14:sldId id="1798"/>
            <p14:sldId id="1799"/>
            <p14:sldId id="1801"/>
            <p14:sldId id="1837"/>
            <p14:sldId id="1802"/>
            <p14:sldId id="1838"/>
            <p14:sldId id="1800"/>
            <p14:sldId id="1803"/>
            <p14:sldId id="1804"/>
            <p14:sldId id="1806"/>
            <p14:sldId id="1807"/>
            <p14:sldId id="1808"/>
            <p14:sldId id="1809"/>
            <p14:sldId id="1810"/>
            <p14:sldId id="1839"/>
            <p14:sldId id="1805"/>
            <p14:sldId id="1811"/>
            <p14:sldId id="1812"/>
            <p14:sldId id="1814"/>
            <p14:sldId id="1815"/>
            <p14:sldId id="1840"/>
            <p14:sldId id="1813"/>
            <p14:sldId id="1816"/>
            <p14:sldId id="1817"/>
            <p14:sldId id="1819"/>
            <p14:sldId id="1820"/>
            <p14:sldId id="1841"/>
            <p14:sldId id="1818"/>
            <p14:sldId id="1845"/>
            <p14:sldId id="1847"/>
            <p14:sldId id="1846"/>
            <p14:sldId id="1848"/>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Nata" initials="NVA" lastIdx="5" clrIdx="6"/>
  <p:cmAuthor id="1" name="Emil6 Heidkamp" initials="EH" lastIdx="231" clrIdx="0">
    <p:extLst/>
  </p:cmAuthor>
  <p:cmAuthor id="8" name="Kat" initials="KH" lastIdx="17" clrIdx="7">
    <p:extLst>
      <p:ext uri="{19B8F6BF-5375-455C-9EA6-DF929625EA0E}">
        <p15:presenceInfo xmlns:p15="http://schemas.microsoft.com/office/powerpoint/2012/main" userId="Kat" providerId="None"/>
      </p:ext>
    </p:extLst>
  </p:cmAuthor>
  <p:cmAuthor id="2" name="Emilio" initials="E" lastIdx="64" clrIdx="1">
    <p:extLst/>
  </p:cmAuthor>
  <p:cmAuthor id="3" name="Maru, Joyce  (CIP-SSA)" initials="MJ(" lastIdx="30" clrIdx="2">
    <p:extLst/>
  </p:cmAuthor>
  <p:cmAuthor id="4" name="Cody Jackson" initials="CJ" lastIdx="3" clrIdx="3">
    <p:extLst/>
  </p:cmAuthor>
  <p:cmAuthor id="5" name="Cody Jackson" initials="CJ [2]" lastIdx="1" clrIdx="4">
    <p:extLst/>
  </p:cmAuthor>
  <p:cmAuthor id="6" name="Cody Jackson" initials="CJ [3]" lastIdx="1" clrIdx="5">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333333"/>
    <a:srgbClr val="886BA7"/>
    <a:srgbClr val="E1EDCE"/>
    <a:srgbClr val="008575"/>
    <a:srgbClr val="E76B2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148" autoAdjust="0"/>
    <p:restoredTop sz="75187" autoAdjust="0"/>
  </p:normalViewPr>
  <p:slideViewPr>
    <p:cSldViewPr snapToGrid="0">
      <p:cViewPr varScale="1">
        <p:scale>
          <a:sx n="50" d="100"/>
          <a:sy n="50" d="100"/>
        </p:scale>
        <p:origin x="1770" y="54"/>
      </p:cViewPr>
      <p:guideLst>
        <p:guide orient="horz" pos="2160"/>
        <p:guide pos="2880"/>
      </p:guideLst>
    </p:cSldViewPr>
  </p:slideViewPr>
  <p:notesTextViewPr>
    <p:cViewPr>
      <p:scale>
        <a:sx n="100" d="100"/>
        <a:sy n="100" d="100"/>
      </p:scale>
      <p:origin x="0" y="0"/>
    </p:cViewPr>
  </p:notesTextViewPr>
  <p:notesViewPr>
    <p:cSldViewPr snapToGrid="0">
      <p:cViewPr>
        <p:scale>
          <a:sx n="66" d="100"/>
          <a:sy n="66" d="100"/>
        </p:scale>
        <p:origin x="4212" y="612"/>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07" Type="http://schemas.openxmlformats.org/officeDocument/2006/relationships/theme" Target="theme/theme1.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handoutMaster" Target="handoutMasters/handoutMaster1.xml"/><Relationship Id="rId108"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commentAuthors" Target="commentAuthors.xml"/></Relationships>
</file>

<file path=ppt/comments/comment1.xml><?xml version="1.0" encoding="utf-8"?>
<p:cmLst xmlns:a="http://schemas.openxmlformats.org/drawingml/2006/main" xmlns:r="http://schemas.openxmlformats.org/officeDocument/2006/relationships" xmlns:p="http://schemas.openxmlformats.org/presentationml/2006/main">
  <p:cm authorId="8" dt="2018-10-04T09:19:04.692" idx="11">
    <p:pos x="10" y="10"/>
    <p:text>https://www.flickr.com/photos/106872707@N03/18271476468/in/dateposted/</p:text>
    <p:extLst>
      <p:ext uri="{C676402C-5697-4E1C-873F-D02D1690AC5C}">
        <p15:threadingInfo xmlns:p15="http://schemas.microsoft.com/office/powerpoint/2012/main" timeZoneBias="24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8" dt="2018-10-04T09:26:21.554" idx="12">
    <p:pos x="5760" y="0"/>
    <p:text>https://www.flickr.com/photos/106872707@N03/18428603216/in/dateposted/</p:text>
    <p:extLst>
      <p:ext uri="{C676402C-5697-4E1C-873F-D02D1690AC5C}">
        <p15:threadingInfo xmlns:p15="http://schemas.microsoft.com/office/powerpoint/2012/main" timeZoneBias="240"/>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8" dt="2018-10-04T09:39:29.256" idx="13">
    <p:pos x="5760" y="0"/>
    <p:text>https://www.flickr.com/photos/106872707@N03/10608490746/in/photolist-harhGS-hmZ5qL-hkAb1W-kdmZqv-haS57t-hkAEoE-har7zA-hkCGvi-hkCvn7-mvEA83-hkB1BJ-kdf4dK-kd8YCB-s5dp3A-kdmNvB-kdnhi8-haZb2b-hkCcfN-hmYGFK-kdf8kn-kd8Gkp-kdkHvs-kddTtD-haK5Ba-kde44k-kdndv8-kdmFkK-kdb5ko-hkzPSv-hkzTzF-kdbJUX-kdj5vB-haptpL-kdjJa6-haJ2UE-kddYrd-kdbFLe-hkzQvL-hkzG3n-hkA8WB-kdfbgT-hkzHZ9-kdggno-hkByeo-kddxrd-kdg2C9-kdktM5-kdkcvB-kdk6Dr-kdnS2G</p:text>
    <p:extLst>
      <p:ext uri="{C676402C-5697-4E1C-873F-D02D1690AC5C}">
        <p15:threadingInfo xmlns:p15="http://schemas.microsoft.com/office/powerpoint/2012/main" timeZoneBias="240"/>
      </p:ext>
    </p:extLst>
  </p:cm>
  <p:cm authorId="8" dt="2018-10-04T09:39:40.771" idx="14">
    <p:pos x="10" y="10"/>
    <p:text>All rights reserved - International Potato Centre</p:text>
    <p:extLst>
      <p:ext uri="{C676402C-5697-4E1C-873F-D02D1690AC5C}">
        <p15:threadingInfo xmlns:p15="http://schemas.microsoft.com/office/powerpoint/2012/main" timeZoneBias="240"/>
      </p:ext>
    </p:extLst>
  </p:cm>
</p:cmLst>
</file>

<file path=ppt/comments/comment4.xml><?xml version="1.0" encoding="utf-8"?>
<p:cmLst xmlns:a="http://schemas.openxmlformats.org/drawingml/2006/main" xmlns:r="http://schemas.openxmlformats.org/officeDocument/2006/relationships" xmlns:p="http://schemas.openxmlformats.org/presentationml/2006/main">
  <p:cm authorId="8" dt="2018-10-04T09:51:08.018" idx="15">
    <p:pos x="3290" y="0"/>
    <p:text>https://www.flickr.com/photos/106872707@N03/18454768685/in/dateposted/</p:text>
    <p:extLst>
      <p:ext uri="{C676402C-5697-4E1C-873F-D02D1690AC5C}">
        <p15:threadingInfo xmlns:p15="http://schemas.microsoft.com/office/powerpoint/2012/main" timeZoneBias="240"/>
      </p:ext>
    </p:extLst>
  </p:cm>
</p:cmLst>
</file>

<file path=ppt/comments/comment5.xml><?xml version="1.0" encoding="utf-8"?>
<p:cmLst xmlns:a="http://schemas.openxmlformats.org/drawingml/2006/main" xmlns:r="http://schemas.openxmlformats.org/officeDocument/2006/relationships" xmlns:p="http://schemas.openxmlformats.org/presentationml/2006/main">
  <p:cm authorId="8" dt="2018-10-04T09:55:27.614" idx="17">
    <p:pos x="5856" y="96"/>
    <p:text>https://www.flickr.com/photos/106872707@N03/42093471815/in/dateposted/</p:text>
    <p:extLst>
      <p:ext uri="{C676402C-5697-4E1C-873F-D02D1690AC5C}">
        <p15:threadingInfo xmlns:p15="http://schemas.microsoft.com/office/powerpoint/2012/main" timeZoneBias="24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F2AE83D8-2821-487E-8826-60D772DC017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EB41994F-838A-4D48-BBCB-C629E73323E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ADD8A3F-9B52-4D9F-84D3-1BC439CF3B70}" type="datetimeFigureOut">
              <a:rPr lang="en-US" smtClean="0"/>
              <a:t>10/26/2018</a:t>
            </a:fld>
            <a:endParaRPr lang="en-US" dirty="0"/>
          </a:p>
        </p:txBody>
      </p:sp>
      <p:sp>
        <p:nvSpPr>
          <p:cNvPr id="4" name="Footer Placeholder 3">
            <a:extLst>
              <a:ext uri="{FF2B5EF4-FFF2-40B4-BE49-F238E27FC236}">
                <a16:creationId xmlns:a16="http://schemas.microsoft.com/office/drawing/2014/main" id="{C31C250E-FF2D-42A3-870B-91FCEEC2AD5C}"/>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E0FDF72F-1C19-447A-87D0-AE6AA504BF3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0DA8A20-B5D0-4682-9D03-2B7372A04710}" type="slidenum">
              <a:rPr lang="en-US" smtClean="0"/>
              <a:t>‹#›</a:t>
            </a:fld>
            <a:endParaRPr lang="en-US" dirty="0"/>
          </a:p>
        </p:txBody>
      </p:sp>
    </p:spTree>
    <p:extLst>
      <p:ext uri="{BB962C8B-B14F-4D97-AF65-F5344CB8AC3E}">
        <p14:creationId xmlns:p14="http://schemas.microsoft.com/office/powerpoint/2010/main" val="22076687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EDDEC07-A887-594C-B263-2F0C902F0C4F}" type="datetimeFigureOut">
              <a:rPr lang="en-US" smtClean="0"/>
              <a:t>10/26/2018</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CD417B8-D098-B945-9F65-129BF0C78760}" type="slidenum">
              <a:rPr lang="en-US" smtClean="0"/>
              <a:t>‹#›</a:t>
            </a:fld>
            <a:endParaRPr lang="en-US" dirty="0"/>
          </a:p>
        </p:txBody>
      </p:sp>
    </p:spTree>
    <p:extLst>
      <p:ext uri="{BB962C8B-B14F-4D97-AF65-F5344CB8AC3E}">
        <p14:creationId xmlns:p14="http://schemas.microsoft.com/office/powerpoint/2010/main" val="100382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CD417B8-D098-B945-9F65-129BF0C78760}" type="slidenum">
              <a:rPr lang="en-US" smtClean="0"/>
              <a:t>1</a:t>
            </a:fld>
            <a:endParaRPr lang="en-US" dirty="0"/>
          </a:p>
        </p:txBody>
      </p:sp>
    </p:spTree>
    <p:extLst>
      <p:ext uri="{BB962C8B-B14F-4D97-AF65-F5344CB8AC3E}">
        <p14:creationId xmlns:p14="http://schemas.microsoft.com/office/powerpoint/2010/main" val="1319836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Answers</a:t>
            </a:r>
          </a:p>
          <a:p>
            <a:endParaRPr lang="en-GB" dirty="0"/>
          </a:p>
          <a:p>
            <a:pPr marL="228600" indent="-228600">
              <a:buAutoNum type="arabicPeriod"/>
            </a:pPr>
            <a:r>
              <a:rPr lang="en-US" dirty="0"/>
              <a:t>Linking to local agricultural calendar; talking to local farmers;  understanding when and why individual farmers plant, typical sweetpotato managing practices, preferred varieties and characteristics, local sweetpotato value chain, number of households involved and how much each intends to plant; Local soil, water, field management conditions have an impact on planning</a:t>
            </a:r>
          </a:p>
          <a:p>
            <a:pPr marL="228600" indent="-228600">
              <a:buAutoNum type="arabicPeriod"/>
            </a:pPr>
            <a:r>
              <a:rPr lang="en-US" dirty="0"/>
              <a:t>Soil type; Irrigation schedule; Temperature/climate; Growing season length</a:t>
            </a:r>
          </a:p>
          <a:p>
            <a:pPr marL="228600" indent="-228600">
              <a:buAutoNum type="arabicPeriod"/>
            </a:pPr>
            <a:endParaRPr lang="en-US" dirty="0"/>
          </a:p>
          <a:p>
            <a:endParaRPr lang="en-GB" dirty="0"/>
          </a:p>
        </p:txBody>
      </p:sp>
      <p:sp>
        <p:nvSpPr>
          <p:cNvPr id="4" name="Slide Number Placeholder 3"/>
          <p:cNvSpPr>
            <a:spLocks noGrp="1"/>
          </p:cNvSpPr>
          <p:nvPr>
            <p:ph type="sldNum" sz="quarter" idx="10"/>
          </p:nvPr>
        </p:nvSpPr>
        <p:spPr/>
        <p:txBody>
          <a:bodyPr/>
          <a:lstStyle/>
          <a:p>
            <a:fld id="{5CD417B8-D098-B945-9F65-129BF0C78760}" type="slidenum">
              <a:rPr lang="en-US" smtClean="0"/>
              <a:t>67</a:t>
            </a:fld>
            <a:endParaRPr lang="en-US" dirty="0"/>
          </a:p>
        </p:txBody>
      </p:sp>
    </p:spTree>
    <p:extLst>
      <p:ext uri="{BB962C8B-B14F-4D97-AF65-F5344CB8AC3E}">
        <p14:creationId xmlns:p14="http://schemas.microsoft.com/office/powerpoint/2010/main" val="39523260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Answers</a:t>
            </a:r>
          </a:p>
          <a:p>
            <a:endParaRPr lang="en-GB" dirty="0"/>
          </a:p>
          <a:p>
            <a:pPr marL="228600" indent="-228600">
              <a:buFont typeface="+mj-lt"/>
              <a:buAutoNum type="arabicPeriod"/>
            </a:pPr>
            <a:r>
              <a:rPr lang="en-US" sz="1200" dirty="0"/>
              <a:t>Pre-basic seed is produced by research stations and private seed companies; Basic and certified seed is produced by medium to large scale commercial seed producers; Quality declared seed (QDS) produced by DVM’s and farmer groups, it is a seed category not a class</a:t>
            </a:r>
          </a:p>
          <a:p>
            <a:pPr marL="228600" indent="-228600">
              <a:buFont typeface="+mj-lt"/>
              <a:buAutoNum type="arabicPeriod"/>
            </a:pPr>
            <a:r>
              <a:rPr lang="en-US" sz="1200" dirty="0"/>
              <a:t>Quality Declared Seed - </a:t>
            </a:r>
            <a:r>
              <a:rPr lang="en-US" dirty="0"/>
              <a:t>a system of quality and disease control in planting materials to monitor tolerance levels for pests and disease</a:t>
            </a:r>
            <a:endParaRPr lang="en-US" sz="1200" dirty="0"/>
          </a:p>
          <a:p>
            <a:endParaRPr lang="en-GB" dirty="0"/>
          </a:p>
        </p:txBody>
      </p:sp>
      <p:sp>
        <p:nvSpPr>
          <p:cNvPr id="4" name="Slide Number Placeholder 3"/>
          <p:cNvSpPr>
            <a:spLocks noGrp="1"/>
          </p:cNvSpPr>
          <p:nvPr>
            <p:ph type="sldNum" sz="quarter" idx="10"/>
          </p:nvPr>
        </p:nvSpPr>
        <p:spPr/>
        <p:txBody>
          <a:bodyPr/>
          <a:lstStyle/>
          <a:p>
            <a:fld id="{5CD417B8-D098-B945-9F65-129BF0C78760}" type="slidenum">
              <a:rPr lang="en-US" smtClean="0"/>
              <a:t>74</a:t>
            </a:fld>
            <a:endParaRPr lang="en-US" dirty="0"/>
          </a:p>
        </p:txBody>
      </p:sp>
    </p:spTree>
    <p:extLst>
      <p:ext uri="{BB962C8B-B14F-4D97-AF65-F5344CB8AC3E}">
        <p14:creationId xmlns:p14="http://schemas.microsoft.com/office/powerpoint/2010/main" val="3978248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Answers</a:t>
            </a:r>
          </a:p>
          <a:p>
            <a:endParaRPr lang="en-GB" dirty="0"/>
          </a:p>
          <a:p>
            <a:pPr marL="228600" lvl="0" indent="-228600">
              <a:buFont typeface="+mj-lt"/>
              <a:buAutoNum type="arabicPeriod"/>
            </a:pPr>
            <a:r>
              <a:rPr lang="en-US" dirty="0"/>
              <a:t>Analyse whether the enterprise will be profitable in his/her specific context; Run the business successfully; Understand how profitability might be improved</a:t>
            </a:r>
          </a:p>
          <a:p>
            <a:pPr marL="228600" lvl="0" indent="-228600">
              <a:buFont typeface="+mj-lt"/>
              <a:buAutoNum type="arabicPeriod"/>
            </a:pPr>
            <a:r>
              <a:rPr lang="en-US" dirty="0"/>
              <a:t>Specific, Measurable, Achievable, Realistic, and Timebound</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dirty="0"/>
              <a:t>For budgeting and financial analysis, seed entrepreneurs need data to know profit level and plan improvements</a:t>
            </a:r>
          </a:p>
        </p:txBody>
      </p:sp>
      <p:sp>
        <p:nvSpPr>
          <p:cNvPr id="4" name="Slide Number Placeholder 3"/>
          <p:cNvSpPr>
            <a:spLocks noGrp="1"/>
          </p:cNvSpPr>
          <p:nvPr>
            <p:ph type="sldNum" sz="quarter" idx="10"/>
          </p:nvPr>
        </p:nvSpPr>
        <p:spPr/>
        <p:txBody>
          <a:bodyPr/>
          <a:lstStyle/>
          <a:p>
            <a:fld id="{5CD417B8-D098-B945-9F65-129BF0C78760}" type="slidenum">
              <a:rPr lang="en-US" smtClean="0"/>
              <a:t>83</a:t>
            </a:fld>
            <a:endParaRPr lang="en-US" dirty="0"/>
          </a:p>
        </p:txBody>
      </p:sp>
    </p:spTree>
    <p:extLst>
      <p:ext uri="{BB962C8B-B14F-4D97-AF65-F5344CB8AC3E}">
        <p14:creationId xmlns:p14="http://schemas.microsoft.com/office/powerpoint/2010/main" val="295583334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Answers</a:t>
            </a:r>
          </a:p>
          <a:p>
            <a:endParaRPr lang="en-GB" dirty="0"/>
          </a:p>
          <a:p>
            <a:pPr marL="228600" lvl="0" indent="-228600">
              <a:buFont typeface="+mj-lt"/>
              <a:buAutoNum type="arabicPeriod"/>
            </a:pPr>
            <a:r>
              <a:rPr lang="en-US" dirty="0"/>
              <a:t>Landowners; Literate; Able to purchase or provide labour; Able to attend time consuming trainings</a:t>
            </a:r>
          </a:p>
          <a:p>
            <a:pPr marL="228600" lvl="0" indent="-228600">
              <a:buFont typeface="+mj-lt"/>
              <a:buAutoNum type="arabicPeriod"/>
            </a:pPr>
            <a:r>
              <a:rPr lang="en-US" dirty="0"/>
              <a:t>Women are often less literate than men in some areas of SSA, poor people may not own land or be able to attend trainings</a:t>
            </a:r>
          </a:p>
          <a:p>
            <a:endParaRPr lang="en-GB" dirty="0"/>
          </a:p>
        </p:txBody>
      </p:sp>
      <p:sp>
        <p:nvSpPr>
          <p:cNvPr id="4" name="Slide Number Placeholder 3"/>
          <p:cNvSpPr>
            <a:spLocks noGrp="1"/>
          </p:cNvSpPr>
          <p:nvPr>
            <p:ph type="sldNum" sz="quarter" idx="10"/>
          </p:nvPr>
        </p:nvSpPr>
        <p:spPr/>
        <p:txBody>
          <a:bodyPr/>
          <a:lstStyle/>
          <a:p>
            <a:fld id="{5CD417B8-D098-B945-9F65-129BF0C78760}" type="slidenum">
              <a:rPr lang="en-US" smtClean="0"/>
              <a:t>89</a:t>
            </a:fld>
            <a:endParaRPr lang="en-US" dirty="0"/>
          </a:p>
        </p:txBody>
      </p:sp>
    </p:spTree>
    <p:extLst>
      <p:ext uri="{BB962C8B-B14F-4D97-AF65-F5344CB8AC3E}">
        <p14:creationId xmlns:p14="http://schemas.microsoft.com/office/powerpoint/2010/main" val="20378936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Answers</a:t>
            </a:r>
          </a:p>
          <a:p>
            <a:endParaRPr lang="en-GB" dirty="0"/>
          </a:p>
          <a:p>
            <a:pPr marL="228600" indent="-228600">
              <a:buAutoNum type="arabicPeriod"/>
            </a:pPr>
            <a:r>
              <a:rPr lang="en-US" dirty="0"/>
              <a:t>Theory of Scaling is the framework for how scaling can be achieved.</a:t>
            </a:r>
          </a:p>
          <a:p>
            <a:pPr marL="228600" indent="-228600">
              <a:buAutoNum type="arabicPeriod"/>
            </a:pPr>
            <a:r>
              <a:rPr lang="en-US" dirty="0"/>
              <a:t>Analyse components that make seed system function; Assess scaling readiness; What components are high in readiness and use? Partnership and Intervention Strategy; Monitoring, Evaluation, and Learning (MEL).</a:t>
            </a:r>
          </a:p>
          <a:p>
            <a:endParaRPr lang="en-GB" dirty="0"/>
          </a:p>
        </p:txBody>
      </p:sp>
      <p:sp>
        <p:nvSpPr>
          <p:cNvPr id="4" name="Slide Number Placeholder 3"/>
          <p:cNvSpPr>
            <a:spLocks noGrp="1"/>
          </p:cNvSpPr>
          <p:nvPr>
            <p:ph type="sldNum" sz="quarter" idx="10"/>
          </p:nvPr>
        </p:nvSpPr>
        <p:spPr/>
        <p:txBody>
          <a:bodyPr/>
          <a:lstStyle/>
          <a:p>
            <a:fld id="{5CD417B8-D098-B945-9F65-129BF0C78760}" type="slidenum">
              <a:rPr lang="en-US" smtClean="0"/>
              <a:t>95</a:t>
            </a:fld>
            <a:endParaRPr lang="en-US" dirty="0"/>
          </a:p>
        </p:txBody>
      </p:sp>
    </p:spTree>
    <p:extLst>
      <p:ext uri="{BB962C8B-B14F-4D97-AF65-F5344CB8AC3E}">
        <p14:creationId xmlns:p14="http://schemas.microsoft.com/office/powerpoint/2010/main" val="10540309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CD417B8-D098-B945-9F65-129BF0C78760}" type="slidenum">
              <a:rPr lang="en-US" smtClean="0"/>
              <a:t>6</a:t>
            </a:fld>
            <a:endParaRPr lang="en-US" dirty="0"/>
          </a:p>
        </p:txBody>
      </p:sp>
    </p:spTree>
    <p:extLst>
      <p:ext uri="{BB962C8B-B14F-4D97-AF65-F5344CB8AC3E}">
        <p14:creationId xmlns:p14="http://schemas.microsoft.com/office/powerpoint/2010/main" val="15287214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Answers</a:t>
            </a:r>
          </a:p>
          <a:p>
            <a:endParaRPr lang="en-GB" dirty="0"/>
          </a:p>
          <a:p>
            <a:pPr marL="228600" indent="-228600">
              <a:buAutoNum type="arabicPeriod"/>
            </a:pPr>
            <a:r>
              <a:rPr lang="en-US" dirty="0"/>
              <a:t>The cuttings from vines that are generally used to create new plants in sweetpotato cultivation.</a:t>
            </a:r>
          </a:p>
          <a:p>
            <a:pPr marL="228600" indent="-228600">
              <a:buAutoNum type="arabicPeriod"/>
            </a:pPr>
            <a:r>
              <a:rPr lang="en-GB" dirty="0"/>
              <a:t>True seed is produced by fertilising the flower of a sweetpotato plant, usually with pollen from another plant</a:t>
            </a:r>
          </a:p>
        </p:txBody>
      </p:sp>
      <p:sp>
        <p:nvSpPr>
          <p:cNvPr id="4" name="Slide Number Placeholder 3"/>
          <p:cNvSpPr>
            <a:spLocks noGrp="1"/>
          </p:cNvSpPr>
          <p:nvPr>
            <p:ph type="sldNum" sz="quarter" idx="10"/>
          </p:nvPr>
        </p:nvSpPr>
        <p:spPr/>
        <p:txBody>
          <a:bodyPr/>
          <a:lstStyle/>
          <a:p>
            <a:fld id="{5CD417B8-D098-B945-9F65-129BF0C78760}" type="slidenum">
              <a:rPr lang="en-US" smtClean="0"/>
              <a:t>11</a:t>
            </a:fld>
            <a:endParaRPr lang="en-US" dirty="0"/>
          </a:p>
        </p:txBody>
      </p:sp>
    </p:spTree>
    <p:extLst>
      <p:ext uri="{BB962C8B-B14F-4D97-AF65-F5344CB8AC3E}">
        <p14:creationId xmlns:p14="http://schemas.microsoft.com/office/powerpoint/2010/main" val="25293515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Answers</a:t>
            </a:r>
          </a:p>
          <a:p>
            <a:endParaRPr lang="en-GB" dirty="0"/>
          </a:p>
          <a:p>
            <a:pPr marL="228600" indent="-228600">
              <a:buAutoNum type="arabicPeriod"/>
            </a:pPr>
            <a:r>
              <a:rPr lang="en-GB" dirty="0"/>
              <a:t>Producing high quality seeds of a range of varieties; </a:t>
            </a:r>
            <a:r>
              <a:rPr lang="en-US" dirty="0"/>
              <a:t>Seeds are available in right quantities to right stakeholders at right times and places.; Seed are affordable; Seed systems work for different climate variations and are tailored to regions that have bimodal/unimodal growing cycles; There is capacity to breed new varieties of seed; Effective disease and pest management is in place</a:t>
            </a:r>
          </a:p>
          <a:p>
            <a:pPr marL="228600" indent="-228600">
              <a:buAutoNum type="arabicPeriod"/>
            </a:pPr>
            <a:r>
              <a:rPr lang="en-US" dirty="0"/>
              <a:t>To support the systematic analysis of seed availability, access, and quality from the perspectives of different stakeholders; To plan a future intervention or to analyze the recent history of one</a:t>
            </a:r>
          </a:p>
          <a:p>
            <a:pPr marL="228600" indent="-228600">
              <a:buAutoNum type="arabicPeriod"/>
            </a:pPr>
            <a:endParaRPr lang="en-GB" dirty="0"/>
          </a:p>
        </p:txBody>
      </p:sp>
      <p:sp>
        <p:nvSpPr>
          <p:cNvPr id="4" name="Slide Number Placeholder 3"/>
          <p:cNvSpPr>
            <a:spLocks noGrp="1"/>
          </p:cNvSpPr>
          <p:nvPr>
            <p:ph type="sldNum" sz="quarter" idx="10"/>
          </p:nvPr>
        </p:nvSpPr>
        <p:spPr/>
        <p:txBody>
          <a:bodyPr/>
          <a:lstStyle/>
          <a:p>
            <a:fld id="{5CD417B8-D098-B945-9F65-129BF0C78760}" type="slidenum">
              <a:rPr lang="en-US" smtClean="0"/>
              <a:t>19</a:t>
            </a:fld>
            <a:endParaRPr lang="en-US" dirty="0"/>
          </a:p>
        </p:txBody>
      </p:sp>
    </p:spTree>
    <p:extLst>
      <p:ext uri="{BB962C8B-B14F-4D97-AF65-F5344CB8AC3E}">
        <p14:creationId xmlns:p14="http://schemas.microsoft.com/office/powerpoint/2010/main" val="750077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Answers</a:t>
            </a:r>
          </a:p>
          <a:p>
            <a:endParaRPr lang="en-GB" dirty="0"/>
          </a:p>
          <a:p>
            <a:pPr marL="228600" indent="-228600">
              <a:buAutoNum type="arabicPeriod"/>
            </a:pPr>
            <a:r>
              <a:rPr lang="en-GB" dirty="0"/>
              <a:t>Planting materials not tested</a:t>
            </a:r>
          </a:p>
          <a:p>
            <a:pPr marL="228600" indent="-228600">
              <a:buAutoNum type="arabicPeriod"/>
            </a:pPr>
            <a:r>
              <a:rPr lang="en-GB" dirty="0"/>
              <a:t>Lab process to remove viruses, ‘clean up’ of viruses</a:t>
            </a:r>
          </a:p>
          <a:p>
            <a:pPr marL="228600" indent="-228600">
              <a:buAutoNum type="arabicPeriod"/>
            </a:pPr>
            <a:r>
              <a:rPr lang="en-GB" dirty="0"/>
              <a:t>NARI, private sector seed enterprise producing pathogen tested seed, trained multiplier or framer groups who obtained their starter materials from NARI</a:t>
            </a:r>
          </a:p>
        </p:txBody>
      </p:sp>
      <p:sp>
        <p:nvSpPr>
          <p:cNvPr id="4" name="Slide Number Placeholder 3"/>
          <p:cNvSpPr>
            <a:spLocks noGrp="1"/>
          </p:cNvSpPr>
          <p:nvPr>
            <p:ph type="sldNum" sz="quarter" idx="10"/>
          </p:nvPr>
        </p:nvSpPr>
        <p:spPr/>
        <p:txBody>
          <a:bodyPr/>
          <a:lstStyle/>
          <a:p>
            <a:fld id="{5CD417B8-D098-B945-9F65-129BF0C78760}" type="slidenum">
              <a:rPr lang="en-US" smtClean="0"/>
              <a:t>27</a:t>
            </a:fld>
            <a:endParaRPr lang="en-US" dirty="0"/>
          </a:p>
        </p:txBody>
      </p:sp>
    </p:spTree>
    <p:extLst>
      <p:ext uri="{BB962C8B-B14F-4D97-AF65-F5344CB8AC3E}">
        <p14:creationId xmlns:p14="http://schemas.microsoft.com/office/powerpoint/2010/main" val="29426785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Answers</a:t>
            </a:r>
          </a:p>
          <a:p>
            <a:endParaRPr lang="en-GB" dirty="0"/>
          </a:p>
          <a:p>
            <a:pPr marL="228600" indent="-228600">
              <a:buAutoNum type="arabicPeriod"/>
            </a:pPr>
            <a:r>
              <a:rPr lang="en-US" dirty="0"/>
              <a:t>In bimodal areas use still-growing vines; In unimodal areas use Storage in Sand and Sprouting (Triple S) method</a:t>
            </a:r>
          </a:p>
          <a:p>
            <a:pPr marL="228600" indent="-228600">
              <a:buAutoNum type="arabicPeriod"/>
            </a:pPr>
            <a:r>
              <a:rPr lang="en-US" dirty="0"/>
              <a:t>Rapid Multiplication Technique (RMT) Nursery is used to quickly reproduce pathogen tested cuttings</a:t>
            </a:r>
          </a:p>
          <a:p>
            <a:pPr marL="228600" indent="-228600">
              <a:buAutoNum type="arabicPeriod"/>
            </a:pPr>
            <a:r>
              <a:rPr lang="en-GB" dirty="0"/>
              <a:t>No more than 1/3 of vines from each plant</a:t>
            </a:r>
          </a:p>
        </p:txBody>
      </p:sp>
      <p:sp>
        <p:nvSpPr>
          <p:cNvPr id="4" name="Slide Number Placeholder 3"/>
          <p:cNvSpPr>
            <a:spLocks noGrp="1"/>
          </p:cNvSpPr>
          <p:nvPr>
            <p:ph type="sldNum" sz="quarter" idx="10"/>
          </p:nvPr>
        </p:nvSpPr>
        <p:spPr/>
        <p:txBody>
          <a:bodyPr/>
          <a:lstStyle/>
          <a:p>
            <a:fld id="{5CD417B8-D098-B945-9F65-129BF0C78760}" type="slidenum">
              <a:rPr lang="en-US" smtClean="0"/>
              <a:t>35</a:t>
            </a:fld>
            <a:endParaRPr lang="en-US" dirty="0"/>
          </a:p>
        </p:txBody>
      </p:sp>
    </p:spTree>
    <p:extLst>
      <p:ext uri="{BB962C8B-B14F-4D97-AF65-F5344CB8AC3E}">
        <p14:creationId xmlns:p14="http://schemas.microsoft.com/office/powerpoint/2010/main" val="38987068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Answers</a:t>
            </a:r>
          </a:p>
          <a:p>
            <a:endParaRPr lang="en-GB" dirty="0"/>
          </a:p>
          <a:p>
            <a:pPr marL="228600" indent="-228600">
              <a:buAutoNum type="arabicPeriod"/>
            </a:pPr>
            <a:r>
              <a:rPr lang="en-GB" dirty="0"/>
              <a:t>6-8 weeks</a:t>
            </a:r>
          </a:p>
          <a:p>
            <a:pPr marL="228600" indent="-228600">
              <a:buAutoNum type="arabicPeriod"/>
            </a:pPr>
            <a:r>
              <a:rPr lang="en-GB" dirty="0"/>
              <a:t>Air flow - using jute sacks, not overfilling sacks</a:t>
            </a:r>
          </a:p>
        </p:txBody>
      </p:sp>
      <p:sp>
        <p:nvSpPr>
          <p:cNvPr id="4" name="Slide Number Placeholder 3"/>
          <p:cNvSpPr>
            <a:spLocks noGrp="1"/>
          </p:cNvSpPr>
          <p:nvPr>
            <p:ph type="sldNum" sz="quarter" idx="10"/>
          </p:nvPr>
        </p:nvSpPr>
        <p:spPr/>
        <p:txBody>
          <a:bodyPr/>
          <a:lstStyle/>
          <a:p>
            <a:fld id="{5CD417B8-D098-B945-9F65-129BF0C78760}" type="slidenum">
              <a:rPr lang="en-US" smtClean="0"/>
              <a:t>42</a:t>
            </a:fld>
            <a:endParaRPr lang="en-US" dirty="0"/>
          </a:p>
        </p:txBody>
      </p:sp>
    </p:spTree>
    <p:extLst>
      <p:ext uri="{BB962C8B-B14F-4D97-AF65-F5344CB8AC3E}">
        <p14:creationId xmlns:p14="http://schemas.microsoft.com/office/powerpoint/2010/main" val="23279606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Answers</a:t>
            </a:r>
          </a:p>
          <a:p>
            <a:endParaRPr lang="en-GB" dirty="0"/>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b="0" dirty="0"/>
              <a:t>Conservation and multiplication of vine planting materials; Dry season preservation in dry sand (Triple S System)</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b="0" dirty="0"/>
              <a:t>By de-sprouting of cuttings</a:t>
            </a:r>
          </a:p>
        </p:txBody>
      </p:sp>
      <p:sp>
        <p:nvSpPr>
          <p:cNvPr id="4" name="Slide Number Placeholder 3"/>
          <p:cNvSpPr>
            <a:spLocks noGrp="1"/>
          </p:cNvSpPr>
          <p:nvPr>
            <p:ph type="sldNum" sz="quarter" idx="10"/>
          </p:nvPr>
        </p:nvSpPr>
        <p:spPr/>
        <p:txBody>
          <a:bodyPr/>
          <a:lstStyle/>
          <a:p>
            <a:fld id="{5CD417B8-D098-B945-9F65-129BF0C78760}" type="slidenum">
              <a:rPr lang="en-US" smtClean="0"/>
              <a:t>49</a:t>
            </a:fld>
            <a:endParaRPr lang="en-US" dirty="0"/>
          </a:p>
        </p:txBody>
      </p:sp>
    </p:spTree>
    <p:extLst>
      <p:ext uri="{BB962C8B-B14F-4D97-AF65-F5344CB8AC3E}">
        <p14:creationId xmlns:p14="http://schemas.microsoft.com/office/powerpoint/2010/main" val="2116646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Answers</a:t>
            </a:r>
          </a:p>
          <a:p>
            <a:endParaRPr lang="en-GB" dirty="0"/>
          </a:p>
          <a:p>
            <a:pPr marL="228600" lvl="0" indent="-228600">
              <a:buAutoNum type="arabicPeriod"/>
            </a:pPr>
            <a:r>
              <a:rPr lang="en-US" dirty="0"/>
              <a:t>Closer to recipients, reduces vine loss; Locally tailored; Good communication between VMs and farmers </a:t>
            </a:r>
          </a:p>
          <a:p>
            <a:pPr marL="228600" lvl="0" indent="-228600">
              <a:buAutoNum type="arabicPeriod"/>
            </a:pPr>
            <a:r>
              <a:rPr lang="en-US" dirty="0"/>
              <a:t>In emergencies</a:t>
            </a:r>
          </a:p>
          <a:p>
            <a:pPr marL="228600" lvl="0" indent="-228600">
              <a:buAutoNum type="arabicPeriod"/>
            </a:pPr>
            <a:r>
              <a:rPr lang="en-GB" dirty="0"/>
              <a:t>Target certain groups; Provide access to vines at a location different from where the vines are growing; Provide an incentive for farmers to try a new variety; Encourage farmers to learn where the vine multiplier is located, so that they know where to go in the future; Have an easy way to capture data </a:t>
            </a:r>
            <a:endParaRPr lang="en-US" dirty="0"/>
          </a:p>
          <a:p>
            <a:endParaRPr lang="en-GB" dirty="0"/>
          </a:p>
        </p:txBody>
      </p:sp>
      <p:sp>
        <p:nvSpPr>
          <p:cNvPr id="4" name="Slide Number Placeholder 3"/>
          <p:cNvSpPr>
            <a:spLocks noGrp="1"/>
          </p:cNvSpPr>
          <p:nvPr>
            <p:ph type="sldNum" sz="quarter" idx="10"/>
          </p:nvPr>
        </p:nvSpPr>
        <p:spPr/>
        <p:txBody>
          <a:bodyPr/>
          <a:lstStyle/>
          <a:p>
            <a:fld id="{5CD417B8-D098-B945-9F65-129BF0C78760}" type="slidenum">
              <a:rPr lang="en-US" smtClean="0"/>
              <a:t>59</a:t>
            </a:fld>
            <a:endParaRPr lang="en-US" dirty="0"/>
          </a:p>
        </p:txBody>
      </p:sp>
    </p:spTree>
    <p:extLst>
      <p:ext uri="{BB962C8B-B14F-4D97-AF65-F5344CB8AC3E}">
        <p14:creationId xmlns:p14="http://schemas.microsoft.com/office/powerpoint/2010/main" val="911757757"/>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image" Target="../media/image1.jp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4BB2DEA-81F3-4769-9579-6D62B2167017}"/>
              </a:ext>
            </a:extLst>
          </p:cNvPr>
          <p:cNvSpPr/>
          <p:nvPr userDrawn="1"/>
        </p:nvSpPr>
        <p:spPr>
          <a:xfrm>
            <a:off x="0" y="4494248"/>
            <a:ext cx="9144001" cy="235227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9" name="Picture 18">
            <a:extLst>
              <a:ext uri="{FF2B5EF4-FFF2-40B4-BE49-F238E27FC236}">
                <a16:creationId xmlns:a16="http://schemas.microsoft.com/office/drawing/2014/main" id="{1643B310-965F-4E6E-8354-883EF474D112}"/>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6722502"/>
            <a:ext cx="9144000" cy="163739"/>
          </a:xfrm>
          <a:prstGeom prst="rect">
            <a:avLst/>
          </a:prstGeom>
        </p:spPr>
      </p:pic>
      <p:sp>
        <p:nvSpPr>
          <p:cNvPr id="25" name="Subtitle 2">
            <a:extLst>
              <a:ext uri="{FF2B5EF4-FFF2-40B4-BE49-F238E27FC236}">
                <a16:creationId xmlns:a16="http://schemas.microsoft.com/office/drawing/2014/main" id="{18A2089C-B10D-4E82-939A-1E05D3333DD4}"/>
              </a:ext>
            </a:extLst>
          </p:cNvPr>
          <p:cNvSpPr>
            <a:spLocks noGrp="1"/>
          </p:cNvSpPr>
          <p:nvPr>
            <p:ph type="subTitle" idx="1" hasCustomPrompt="1"/>
          </p:nvPr>
        </p:nvSpPr>
        <p:spPr>
          <a:xfrm>
            <a:off x="2001489" y="5479061"/>
            <a:ext cx="6858000" cy="512184"/>
          </a:xfrm>
        </p:spPr>
        <p:txBody>
          <a:bodyPr/>
          <a:lstStyle>
            <a:lvl1pPr marL="0" indent="0" algn="r">
              <a:buNone/>
              <a:defRPr sz="2400">
                <a:solidFill>
                  <a:schemeClr val="accent6">
                    <a:lumMod val="7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Sub-title if needed</a:t>
            </a:r>
          </a:p>
        </p:txBody>
      </p:sp>
      <p:sp>
        <p:nvSpPr>
          <p:cNvPr id="26" name="Title 6">
            <a:extLst>
              <a:ext uri="{FF2B5EF4-FFF2-40B4-BE49-F238E27FC236}">
                <a16:creationId xmlns:a16="http://schemas.microsoft.com/office/drawing/2014/main" id="{26EA2A66-5F12-407C-B361-64AC2287A1DE}"/>
              </a:ext>
            </a:extLst>
          </p:cNvPr>
          <p:cNvSpPr>
            <a:spLocks noGrp="1"/>
          </p:cNvSpPr>
          <p:nvPr>
            <p:ph type="title" hasCustomPrompt="1"/>
          </p:nvPr>
        </p:nvSpPr>
        <p:spPr>
          <a:xfrm>
            <a:off x="239151" y="4521120"/>
            <a:ext cx="8620338" cy="832189"/>
          </a:xfrm>
        </p:spPr>
        <p:txBody>
          <a:bodyPr>
            <a:noAutofit/>
          </a:bodyPr>
          <a:lstStyle>
            <a:lvl1pPr algn="r">
              <a:defRPr sz="4000">
                <a:latin typeface="Cabin" panose="00000500000000000000" pitchFamily="2" charset="0"/>
              </a:defRPr>
            </a:lvl1pPr>
          </a:lstStyle>
          <a:p>
            <a:r>
              <a:rPr lang="en-US" dirty="0"/>
              <a:t>Enter the Title Text Here</a:t>
            </a:r>
          </a:p>
        </p:txBody>
      </p:sp>
      <p:pic>
        <p:nvPicPr>
          <p:cNvPr id="7" name="Picture 4">
            <a:extLst>
              <a:ext uri="{FF2B5EF4-FFF2-40B4-BE49-F238E27FC236}">
                <a16:creationId xmlns:a16="http://schemas.microsoft.com/office/drawing/2014/main" id="{7217EA2E-17CB-4B37-A17E-A43935EE8492}"/>
              </a:ext>
            </a:extLst>
          </p:cNvPr>
          <p:cNvPicPr>
            <a:picLocks noChangeAspect="1" noChangeArrowheads="1"/>
          </p:cNvPicPr>
          <p:nvPr userDrawn="1"/>
        </p:nvPicPr>
        <p:blipFill rotWithShape="1">
          <a:blip r:embed="rId3">
            <a:extLst>
              <a:ext uri="{28A0092B-C50C-407E-A947-70E740481C1C}">
                <a14:useLocalDpi xmlns:a14="http://schemas.microsoft.com/office/drawing/2010/main" val="0"/>
              </a:ext>
            </a:extLst>
          </a:blip>
          <a:srcRect b="36962"/>
          <a:stretch/>
        </p:blipFill>
        <p:spPr bwMode="auto">
          <a:xfrm>
            <a:off x="2914" y="-1"/>
            <a:ext cx="9138172" cy="4233084"/>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a:extLst>
              <a:ext uri="{FF2B5EF4-FFF2-40B4-BE49-F238E27FC236}">
                <a16:creationId xmlns:a16="http://schemas.microsoft.com/office/drawing/2014/main" id="{3F509AD4-CA88-4744-B89E-A173C0D5C547}"/>
              </a:ext>
            </a:extLst>
          </p:cNvPr>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4166839" y="6033581"/>
            <a:ext cx="615315" cy="629285"/>
          </a:xfrm>
          <a:prstGeom prst="rect">
            <a:avLst/>
          </a:prstGeom>
          <a:noFill/>
        </p:spPr>
      </p:pic>
      <p:pic>
        <p:nvPicPr>
          <p:cNvPr id="9" name="Picture 8">
            <a:extLst>
              <a:ext uri="{FF2B5EF4-FFF2-40B4-BE49-F238E27FC236}">
                <a16:creationId xmlns:a16="http://schemas.microsoft.com/office/drawing/2014/main" id="{9E829BBC-E5B2-4241-9A94-E51161086A3E}"/>
              </a:ext>
            </a:extLst>
          </p:cNvPr>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4982179" y="6048186"/>
            <a:ext cx="628650" cy="544830"/>
          </a:xfrm>
          <a:prstGeom prst="rect">
            <a:avLst/>
          </a:prstGeom>
          <a:noFill/>
        </p:spPr>
      </p:pic>
      <p:pic>
        <p:nvPicPr>
          <p:cNvPr id="10" name="Picture 9">
            <a:extLst>
              <a:ext uri="{FF2B5EF4-FFF2-40B4-BE49-F238E27FC236}">
                <a16:creationId xmlns:a16="http://schemas.microsoft.com/office/drawing/2014/main" id="{FDF8FF2C-2DD5-4271-AC8E-B78AE996F92D}"/>
              </a:ext>
            </a:extLst>
          </p:cNvPr>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5850224" y="6105336"/>
            <a:ext cx="1187450" cy="455295"/>
          </a:xfrm>
          <a:prstGeom prst="rect">
            <a:avLst/>
          </a:prstGeom>
          <a:noFill/>
        </p:spPr>
      </p:pic>
      <p:pic>
        <p:nvPicPr>
          <p:cNvPr id="11" name="Picture 10">
            <a:extLst>
              <a:ext uri="{FF2B5EF4-FFF2-40B4-BE49-F238E27FC236}">
                <a16:creationId xmlns:a16="http://schemas.microsoft.com/office/drawing/2014/main" id="{6FA35999-3648-4853-B3D3-CD49A91C4596}"/>
              </a:ext>
            </a:extLst>
          </p:cNvPr>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7182454" y="5867211"/>
            <a:ext cx="837565" cy="838200"/>
          </a:xfrm>
          <a:prstGeom prst="rect">
            <a:avLst/>
          </a:prstGeom>
          <a:noFill/>
        </p:spPr>
      </p:pic>
      <p:pic>
        <p:nvPicPr>
          <p:cNvPr id="12" name="Picture 11">
            <a:extLst>
              <a:ext uri="{FF2B5EF4-FFF2-40B4-BE49-F238E27FC236}">
                <a16:creationId xmlns:a16="http://schemas.microsoft.com/office/drawing/2014/main" id="{D6BF2205-7E97-44DD-877B-8512D719E48B}"/>
              </a:ext>
            </a:extLst>
          </p:cNvPr>
          <p:cNvPicPr/>
          <p:nvPr userDrawn="1"/>
        </p:nvPicPr>
        <p:blipFill>
          <a:blip r:embed="rId8">
            <a:extLst>
              <a:ext uri="{28A0092B-C50C-407E-A947-70E740481C1C}">
                <a14:useLocalDpi xmlns:a14="http://schemas.microsoft.com/office/drawing/2010/main" val="0"/>
              </a:ext>
            </a:extLst>
          </a:blip>
          <a:srcRect/>
          <a:stretch>
            <a:fillRect/>
          </a:stretch>
        </p:blipFill>
        <p:spPr bwMode="auto">
          <a:xfrm>
            <a:off x="8107014" y="5910391"/>
            <a:ext cx="752475" cy="703580"/>
          </a:xfrm>
          <a:prstGeom prst="rect">
            <a:avLst/>
          </a:prstGeom>
          <a:noFill/>
        </p:spPr>
      </p:pic>
      <p:pic>
        <p:nvPicPr>
          <p:cNvPr id="13" name="Picture 12">
            <a:extLst>
              <a:ext uri="{FF2B5EF4-FFF2-40B4-BE49-F238E27FC236}">
                <a16:creationId xmlns:a16="http://schemas.microsoft.com/office/drawing/2014/main" id="{CA2CEE4A-1802-490A-8ADA-262B0E0094A5}"/>
              </a:ext>
            </a:extLst>
          </p:cNvPr>
          <p:cNvPicPr/>
          <p:nvPr userDrawn="1"/>
        </p:nvPicPr>
        <p:blipFill>
          <a:blip r:embed="rId9">
            <a:extLst>
              <a:ext uri="{28A0092B-C50C-407E-A947-70E740481C1C}">
                <a14:useLocalDpi xmlns:a14="http://schemas.microsoft.com/office/drawing/2010/main" val="0"/>
              </a:ext>
            </a:extLst>
          </a:blip>
          <a:srcRect/>
          <a:stretch>
            <a:fillRect/>
          </a:stretch>
        </p:blipFill>
        <p:spPr bwMode="auto">
          <a:xfrm>
            <a:off x="3409284" y="5812446"/>
            <a:ext cx="612775" cy="878205"/>
          </a:xfrm>
          <a:prstGeom prst="rect">
            <a:avLst/>
          </a:prstGeom>
          <a:noFill/>
        </p:spPr>
      </p:pic>
    </p:spTree>
    <p:extLst>
      <p:ext uri="{BB962C8B-B14F-4D97-AF65-F5344CB8AC3E}">
        <p14:creationId xmlns:p14="http://schemas.microsoft.com/office/powerpoint/2010/main" val="4612860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6C67004-132D-426F-ABC3-4310C7E9FC52}"/>
              </a:ext>
            </a:extLst>
          </p:cNvPr>
          <p:cNvSpPr>
            <a:spLocks noGrp="1"/>
          </p:cNvSpPr>
          <p:nvPr>
            <p:ph type="sldNum" sz="quarter" idx="10"/>
          </p:nvPr>
        </p:nvSpPr>
        <p:spPr/>
        <p:txBody>
          <a:bodyPr/>
          <a:lstStyle/>
          <a:p>
            <a:fld id="{F8E5FEAE-2393-4031-B909-DB31E3BE2612}" type="slidenum">
              <a:rPr lang="en-US" smtClean="0"/>
              <a:pPr/>
              <a:t>‹#›</a:t>
            </a:fld>
            <a:endParaRPr lang="en-US" dirty="0"/>
          </a:p>
        </p:txBody>
      </p:sp>
    </p:spTree>
    <p:extLst>
      <p:ext uri="{BB962C8B-B14F-4D97-AF65-F5344CB8AC3E}">
        <p14:creationId xmlns:p14="http://schemas.microsoft.com/office/powerpoint/2010/main" val="2651429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blank" preserve="1">
  <p:cSld name="2_Blank">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D0A77A1-1167-4C3B-947D-958278CCC0B0}"/>
              </a:ext>
            </a:extLst>
          </p:cNvPr>
          <p:cNvSpPr/>
          <p:nvPr userDrawn="1"/>
        </p:nvSpPr>
        <p:spPr>
          <a:xfrm>
            <a:off x="0" y="0"/>
            <a:ext cx="9144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Slide Number Placeholder 2">
            <a:extLst>
              <a:ext uri="{FF2B5EF4-FFF2-40B4-BE49-F238E27FC236}">
                <a16:creationId xmlns:a16="http://schemas.microsoft.com/office/drawing/2014/main" id="{0AF2495D-1C5E-404B-AA92-A93B68882B87}"/>
              </a:ext>
            </a:extLst>
          </p:cNvPr>
          <p:cNvSpPr>
            <a:spLocks noGrp="1"/>
          </p:cNvSpPr>
          <p:nvPr>
            <p:ph type="sldNum" sz="quarter" idx="10"/>
          </p:nvPr>
        </p:nvSpPr>
        <p:spPr/>
        <p:txBody>
          <a:bodyPr/>
          <a:lstStyle/>
          <a:p>
            <a:fld id="{F8E5FEAE-2393-4031-B909-DB31E3BE2612}" type="slidenum">
              <a:rPr lang="en-US" smtClean="0"/>
              <a:pPr/>
              <a:t>‹#›</a:t>
            </a:fld>
            <a:endParaRPr lang="en-US" dirty="0"/>
          </a:p>
        </p:txBody>
      </p:sp>
    </p:spTree>
    <p:extLst>
      <p:ext uri="{BB962C8B-B14F-4D97-AF65-F5344CB8AC3E}">
        <p14:creationId xmlns:p14="http://schemas.microsoft.com/office/powerpoint/2010/main" val="7441714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blank" preserve="1">
  <p:cSld name="3_Blank">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D0A77A1-1167-4C3B-947D-958278CCC0B0}"/>
              </a:ext>
            </a:extLst>
          </p:cNvPr>
          <p:cNvSpPr/>
          <p:nvPr userDrawn="1"/>
        </p:nvSpPr>
        <p:spPr>
          <a:xfrm>
            <a:off x="0" y="0"/>
            <a:ext cx="914400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Slide Number Placeholder 2">
            <a:extLst>
              <a:ext uri="{FF2B5EF4-FFF2-40B4-BE49-F238E27FC236}">
                <a16:creationId xmlns:a16="http://schemas.microsoft.com/office/drawing/2014/main" id="{A22267C4-F00C-4C1A-9E92-3E9CBEB45AB3}"/>
              </a:ext>
            </a:extLst>
          </p:cNvPr>
          <p:cNvSpPr>
            <a:spLocks noGrp="1"/>
          </p:cNvSpPr>
          <p:nvPr>
            <p:ph type="sldNum" sz="quarter" idx="10"/>
          </p:nvPr>
        </p:nvSpPr>
        <p:spPr/>
        <p:txBody>
          <a:bodyPr/>
          <a:lstStyle/>
          <a:p>
            <a:fld id="{F8E5FEAE-2393-4031-B909-DB31E3BE2612}" type="slidenum">
              <a:rPr lang="en-US" smtClean="0"/>
              <a:pPr/>
              <a:t>‹#›</a:t>
            </a:fld>
            <a:endParaRPr lang="en-US" dirty="0"/>
          </a:p>
        </p:txBody>
      </p:sp>
    </p:spTree>
    <p:extLst>
      <p:ext uri="{BB962C8B-B14F-4D97-AF65-F5344CB8AC3E}">
        <p14:creationId xmlns:p14="http://schemas.microsoft.com/office/powerpoint/2010/main" val="21061982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blank" preserve="1">
  <p:cSld name="4_Blank">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D0A77A1-1167-4C3B-947D-958278CCC0B0}"/>
              </a:ext>
            </a:extLst>
          </p:cNvPr>
          <p:cNvSpPr/>
          <p:nvPr userDrawn="1"/>
        </p:nvSpPr>
        <p:spPr>
          <a:xfrm>
            <a:off x="0" y="0"/>
            <a:ext cx="9144000"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Slide Number Placeholder 2">
            <a:extLst>
              <a:ext uri="{FF2B5EF4-FFF2-40B4-BE49-F238E27FC236}">
                <a16:creationId xmlns:a16="http://schemas.microsoft.com/office/drawing/2014/main" id="{8B2F692C-5600-4C6C-B7D9-799AB79AB40A}"/>
              </a:ext>
            </a:extLst>
          </p:cNvPr>
          <p:cNvSpPr>
            <a:spLocks noGrp="1"/>
          </p:cNvSpPr>
          <p:nvPr>
            <p:ph type="sldNum" sz="quarter" idx="10"/>
          </p:nvPr>
        </p:nvSpPr>
        <p:spPr/>
        <p:txBody>
          <a:bodyPr/>
          <a:lstStyle/>
          <a:p>
            <a:fld id="{F8E5FEAE-2393-4031-B909-DB31E3BE2612}" type="slidenum">
              <a:rPr lang="en-US" smtClean="0"/>
              <a:pPr/>
              <a:t>‹#›</a:t>
            </a:fld>
            <a:endParaRPr lang="en-US" dirty="0"/>
          </a:p>
        </p:txBody>
      </p:sp>
    </p:spTree>
    <p:extLst>
      <p:ext uri="{BB962C8B-B14F-4D97-AF65-F5344CB8AC3E}">
        <p14:creationId xmlns:p14="http://schemas.microsoft.com/office/powerpoint/2010/main" val="37397015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1542992"/>
            <a:ext cx="7886700" cy="4633971"/>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6CCE0C8D-0C2C-4D1C-80D1-AC4C2D853C32}"/>
              </a:ext>
            </a:extLst>
          </p:cNvPr>
          <p:cNvSpPr>
            <a:spLocks noGrp="1"/>
          </p:cNvSpPr>
          <p:nvPr>
            <p:ph type="body" sz="quarter" idx="10" hasCustomPrompt="1"/>
          </p:nvPr>
        </p:nvSpPr>
        <p:spPr>
          <a:xfrm>
            <a:off x="628650" y="1022292"/>
            <a:ext cx="7886700" cy="520700"/>
          </a:xfrm>
        </p:spPr>
        <p:txBody>
          <a:bodyPr/>
          <a:lstStyle>
            <a:lvl1pPr marL="0" indent="0">
              <a:buNone/>
              <a:defRPr b="1">
                <a:solidFill>
                  <a:schemeClr val="accent6">
                    <a:lumMod val="75000"/>
                  </a:schemeClr>
                </a:solidFill>
                <a:latin typeface="+mj-lt"/>
                <a:ea typeface="Zilla Slab" pitchFamily="2" charset="0"/>
              </a:defRPr>
            </a:lvl1pPr>
          </a:lstStyle>
          <a:p>
            <a:pPr lvl="0"/>
            <a:r>
              <a:rPr lang="en-US" dirty="0"/>
              <a:t>Header</a:t>
            </a:r>
          </a:p>
        </p:txBody>
      </p:sp>
      <p:sp>
        <p:nvSpPr>
          <p:cNvPr id="4" name="Slide Number Placeholder 3">
            <a:extLst>
              <a:ext uri="{FF2B5EF4-FFF2-40B4-BE49-F238E27FC236}">
                <a16:creationId xmlns:a16="http://schemas.microsoft.com/office/drawing/2014/main" id="{36BDEE6B-2BDC-44B7-BE5E-E777FCD232CD}"/>
              </a:ext>
            </a:extLst>
          </p:cNvPr>
          <p:cNvSpPr>
            <a:spLocks noGrp="1"/>
          </p:cNvSpPr>
          <p:nvPr>
            <p:ph type="sldNum" sz="quarter" idx="11"/>
          </p:nvPr>
        </p:nvSpPr>
        <p:spPr/>
        <p:txBody>
          <a:bodyPr/>
          <a:lstStyle/>
          <a:p>
            <a:fld id="{F8E5FEAE-2393-4031-B909-DB31E3BE2612}" type="slidenum">
              <a:rPr lang="en-US" smtClean="0"/>
              <a:pPr/>
              <a:t>‹#›</a:t>
            </a:fld>
            <a:endParaRPr lang="en-US" dirty="0"/>
          </a:p>
        </p:txBody>
      </p:sp>
      <p:grpSp>
        <p:nvGrpSpPr>
          <p:cNvPr id="7" name="Group 6">
            <a:extLst>
              <a:ext uri="{FF2B5EF4-FFF2-40B4-BE49-F238E27FC236}">
                <a16:creationId xmlns:a16="http://schemas.microsoft.com/office/drawing/2014/main" id="{92996539-6967-46A7-AE73-11A38C2067C3}"/>
              </a:ext>
            </a:extLst>
          </p:cNvPr>
          <p:cNvGrpSpPr/>
          <p:nvPr userDrawn="1"/>
        </p:nvGrpSpPr>
        <p:grpSpPr>
          <a:xfrm>
            <a:off x="7765026" y="319558"/>
            <a:ext cx="762934" cy="652909"/>
            <a:chOff x="4330700" y="983788"/>
            <a:chExt cx="3987800" cy="3412707"/>
          </a:xfrm>
        </p:grpSpPr>
        <p:grpSp>
          <p:nvGrpSpPr>
            <p:cNvPr id="8" name="Group 7">
              <a:extLst>
                <a:ext uri="{FF2B5EF4-FFF2-40B4-BE49-F238E27FC236}">
                  <a16:creationId xmlns:a16="http://schemas.microsoft.com/office/drawing/2014/main" id="{5B665B30-BDAD-4E11-A423-C881AE0397DE}"/>
                </a:ext>
              </a:extLst>
            </p:cNvPr>
            <p:cNvGrpSpPr/>
            <p:nvPr userDrawn="1"/>
          </p:nvGrpSpPr>
          <p:grpSpPr>
            <a:xfrm>
              <a:off x="4889500" y="1933170"/>
              <a:ext cx="2870200" cy="2184400"/>
              <a:chOff x="4889500" y="1933170"/>
              <a:chExt cx="2870200" cy="2184400"/>
            </a:xfrm>
          </p:grpSpPr>
          <p:sp>
            <p:nvSpPr>
              <p:cNvPr id="10" name="Freeform 6">
                <a:extLst>
                  <a:ext uri="{FF2B5EF4-FFF2-40B4-BE49-F238E27FC236}">
                    <a16:creationId xmlns:a16="http://schemas.microsoft.com/office/drawing/2014/main" id="{59F760CF-C2E3-4F5A-9BED-836295163BA4}"/>
                  </a:ext>
                </a:extLst>
              </p:cNvPr>
              <p:cNvSpPr/>
              <p:nvPr userDrawn="1"/>
            </p:nvSpPr>
            <p:spPr>
              <a:xfrm>
                <a:off x="5816600" y="1933170"/>
                <a:ext cx="1016000" cy="571500"/>
              </a:xfrm>
              <a:custGeom>
                <a:avLst/>
                <a:gdLst>
                  <a:gd name="connsiteX0" fmla="*/ 0 w 1016000"/>
                  <a:gd name="connsiteY0" fmla="*/ 520700 h 571500"/>
                  <a:gd name="connsiteX1" fmla="*/ 12700 w 1016000"/>
                  <a:gd name="connsiteY1" fmla="*/ 165100 h 571500"/>
                  <a:gd name="connsiteX2" fmla="*/ 342900 w 1016000"/>
                  <a:gd name="connsiteY2" fmla="*/ 0 h 571500"/>
                  <a:gd name="connsiteX3" fmla="*/ 762000 w 1016000"/>
                  <a:gd name="connsiteY3" fmla="*/ 38100 h 571500"/>
                  <a:gd name="connsiteX4" fmla="*/ 1016000 w 1016000"/>
                  <a:gd name="connsiteY4" fmla="*/ 241300 h 571500"/>
                  <a:gd name="connsiteX5" fmla="*/ 1016000 w 1016000"/>
                  <a:gd name="connsiteY5" fmla="*/ 571500 h 571500"/>
                  <a:gd name="connsiteX6" fmla="*/ 0 w 1016000"/>
                  <a:gd name="connsiteY6" fmla="*/ 520700 h 571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16000" h="571500">
                    <a:moveTo>
                      <a:pt x="0" y="520700"/>
                    </a:moveTo>
                    <a:lnTo>
                      <a:pt x="12700" y="165100"/>
                    </a:lnTo>
                    <a:lnTo>
                      <a:pt x="342900" y="0"/>
                    </a:lnTo>
                    <a:lnTo>
                      <a:pt x="762000" y="38100"/>
                    </a:lnTo>
                    <a:lnTo>
                      <a:pt x="1016000" y="241300"/>
                    </a:lnTo>
                    <a:lnTo>
                      <a:pt x="1016000" y="571500"/>
                    </a:lnTo>
                    <a:lnTo>
                      <a:pt x="0" y="5207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Freeform 7">
                <a:extLst>
                  <a:ext uri="{FF2B5EF4-FFF2-40B4-BE49-F238E27FC236}">
                    <a16:creationId xmlns:a16="http://schemas.microsoft.com/office/drawing/2014/main" id="{DCF09170-BE5B-4BF9-AA48-5EEE1743BC81}"/>
                  </a:ext>
                </a:extLst>
              </p:cNvPr>
              <p:cNvSpPr/>
              <p:nvPr userDrawn="1"/>
            </p:nvSpPr>
            <p:spPr>
              <a:xfrm>
                <a:off x="4889500" y="3533370"/>
                <a:ext cx="1016000" cy="571500"/>
              </a:xfrm>
              <a:custGeom>
                <a:avLst/>
                <a:gdLst>
                  <a:gd name="connsiteX0" fmla="*/ 0 w 1016000"/>
                  <a:gd name="connsiteY0" fmla="*/ 520700 h 571500"/>
                  <a:gd name="connsiteX1" fmla="*/ 12700 w 1016000"/>
                  <a:gd name="connsiteY1" fmla="*/ 165100 h 571500"/>
                  <a:gd name="connsiteX2" fmla="*/ 342900 w 1016000"/>
                  <a:gd name="connsiteY2" fmla="*/ 0 h 571500"/>
                  <a:gd name="connsiteX3" fmla="*/ 762000 w 1016000"/>
                  <a:gd name="connsiteY3" fmla="*/ 38100 h 571500"/>
                  <a:gd name="connsiteX4" fmla="*/ 1016000 w 1016000"/>
                  <a:gd name="connsiteY4" fmla="*/ 241300 h 571500"/>
                  <a:gd name="connsiteX5" fmla="*/ 1016000 w 1016000"/>
                  <a:gd name="connsiteY5" fmla="*/ 571500 h 571500"/>
                  <a:gd name="connsiteX6" fmla="*/ 0 w 1016000"/>
                  <a:gd name="connsiteY6" fmla="*/ 520700 h 571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16000" h="571500">
                    <a:moveTo>
                      <a:pt x="0" y="520700"/>
                    </a:moveTo>
                    <a:lnTo>
                      <a:pt x="12700" y="165100"/>
                    </a:lnTo>
                    <a:lnTo>
                      <a:pt x="342900" y="0"/>
                    </a:lnTo>
                    <a:lnTo>
                      <a:pt x="762000" y="38100"/>
                    </a:lnTo>
                    <a:lnTo>
                      <a:pt x="1016000" y="241300"/>
                    </a:lnTo>
                    <a:lnTo>
                      <a:pt x="1016000" y="571500"/>
                    </a:lnTo>
                    <a:lnTo>
                      <a:pt x="0" y="520700"/>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Freeform 8">
                <a:extLst>
                  <a:ext uri="{FF2B5EF4-FFF2-40B4-BE49-F238E27FC236}">
                    <a16:creationId xmlns:a16="http://schemas.microsoft.com/office/drawing/2014/main" id="{D2D1400D-7E77-4025-9BF6-AB039DF52F2F}"/>
                  </a:ext>
                </a:extLst>
              </p:cNvPr>
              <p:cNvSpPr/>
              <p:nvPr userDrawn="1"/>
            </p:nvSpPr>
            <p:spPr>
              <a:xfrm>
                <a:off x="6743700" y="3546070"/>
                <a:ext cx="1016000" cy="571500"/>
              </a:xfrm>
              <a:custGeom>
                <a:avLst/>
                <a:gdLst>
                  <a:gd name="connsiteX0" fmla="*/ 0 w 1016000"/>
                  <a:gd name="connsiteY0" fmla="*/ 520700 h 571500"/>
                  <a:gd name="connsiteX1" fmla="*/ 12700 w 1016000"/>
                  <a:gd name="connsiteY1" fmla="*/ 165100 h 571500"/>
                  <a:gd name="connsiteX2" fmla="*/ 342900 w 1016000"/>
                  <a:gd name="connsiteY2" fmla="*/ 0 h 571500"/>
                  <a:gd name="connsiteX3" fmla="*/ 762000 w 1016000"/>
                  <a:gd name="connsiteY3" fmla="*/ 38100 h 571500"/>
                  <a:gd name="connsiteX4" fmla="*/ 1016000 w 1016000"/>
                  <a:gd name="connsiteY4" fmla="*/ 241300 h 571500"/>
                  <a:gd name="connsiteX5" fmla="*/ 1016000 w 1016000"/>
                  <a:gd name="connsiteY5" fmla="*/ 571500 h 571500"/>
                  <a:gd name="connsiteX6" fmla="*/ 0 w 1016000"/>
                  <a:gd name="connsiteY6" fmla="*/ 520700 h 571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16000" h="571500">
                    <a:moveTo>
                      <a:pt x="0" y="520700"/>
                    </a:moveTo>
                    <a:lnTo>
                      <a:pt x="12700" y="165100"/>
                    </a:lnTo>
                    <a:lnTo>
                      <a:pt x="342900" y="0"/>
                    </a:lnTo>
                    <a:lnTo>
                      <a:pt x="762000" y="38100"/>
                    </a:lnTo>
                    <a:lnTo>
                      <a:pt x="1016000" y="241300"/>
                    </a:lnTo>
                    <a:lnTo>
                      <a:pt x="1016000" y="571500"/>
                    </a:lnTo>
                    <a:lnTo>
                      <a:pt x="0" y="520700"/>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9" name="Picture 8">
              <a:extLst>
                <a:ext uri="{FF2B5EF4-FFF2-40B4-BE49-F238E27FC236}">
                  <a16:creationId xmlns:a16="http://schemas.microsoft.com/office/drawing/2014/main" id="{BA8E30E1-FE95-41B1-81D7-06888AEC7E77}"/>
                </a:ext>
              </a:extLst>
            </p:cNvPr>
            <p:cNvPicPr>
              <a:picLocks noChangeAspect="1"/>
            </p:cNvPicPr>
            <p:nvPr userDrawn="1"/>
          </p:nvPicPr>
          <p:blipFill rotWithShape="1">
            <a:blip r:embed="rId2">
              <a:duotone>
                <a:schemeClr val="accent3">
                  <a:shade val="45000"/>
                  <a:satMod val="135000"/>
                </a:schemeClr>
                <a:prstClr val="white"/>
              </a:duotone>
              <a:extLst>
                <a:ext uri="{28A0092B-C50C-407E-A947-70E740481C1C}">
                  <a14:useLocalDpi xmlns:a14="http://schemas.microsoft.com/office/drawing/2010/main"/>
                </a:ext>
              </a:extLst>
            </a:blip>
            <a:srcRect b="14422"/>
            <a:stretch/>
          </p:blipFill>
          <p:spPr>
            <a:xfrm>
              <a:off x="4330700" y="983788"/>
              <a:ext cx="3987800" cy="3412707"/>
            </a:xfrm>
            <a:prstGeom prst="rect">
              <a:avLst/>
            </a:prstGeom>
          </p:spPr>
        </p:pic>
      </p:grpSp>
      <p:sp>
        <p:nvSpPr>
          <p:cNvPr id="15" name="TextBox 14">
            <a:extLst>
              <a:ext uri="{FF2B5EF4-FFF2-40B4-BE49-F238E27FC236}">
                <a16:creationId xmlns:a16="http://schemas.microsoft.com/office/drawing/2014/main" id="{08309A3B-9418-4E16-A408-35F3F972C51B}"/>
              </a:ext>
            </a:extLst>
          </p:cNvPr>
          <p:cNvSpPr txBox="1"/>
          <p:nvPr userDrawn="1"/>
        </p:nvSpPr>
        <p:spPr>
          <a:xfrm>
            <a:off x="628650" y="324192"/>
            <a:ext cx="5979184" cy="584775"/>
          </a:xfrm>
          <a:prstGeom prst="rect">
            <a:avLst/>
          </a:prstGeom>
          <a:noFill/>
        </p:spPr>
        <p:txBody>
          <a:bodyPr wrap="square" rtlCol="0">
            <a:noAutofit/>
          </a:bodyPr>
          <a:lstStyle/>
          <a:p>
            <a:r>
              <a:rPr lang="en-US" sz="3200" b="1" dirty="0">
                <a:solidFill>
                  <a:schemeClr val="accent1"/>
                </a:solidFill>
              </a:rPr>
              <a:t>Activity (Breakout Groups)</a:t>
            </a:r>
          </a:p>
        </p:txBody>
      </p:sp>
    </p:spTree>
    <p:extLst>
      <p:ext uri="{BB962C8B-B14F-4D97-AF65-F5344CB8AC3E}">
        <p14:creationId xmlns:p14="http://schemas.microsoft.com/office/powerpoint/2010/main" val="28586605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7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1542992"/>
            <a:ext cx="7886700" cy="4633971"/>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6CCE0C8D-0C2C-4D1C-80D1-AC4C2D853C32}"/>
              </a:ext>
            </a:extLst>
          </p:cNvPr>
          <p:cNvSpPr>
            <a:spLocks noGrp="1"/>
          </p:cNvSpPr>
          <p:nvPr>
            <p:ph type="body" sz="quarter" idx="10" hasCustomPrompt="1"/>
          </p:nvPr>
        </p:nvSpPr>
        <p:spPr>
          <a:xfrm>
            <a:off x="628650" y="1022292"/>
            <a:ext cx="7886700" cy="520700"/>
          </a:xfrm>
        </p:spPr>
        <p:txBody>
          <a:bodyPr/>
          <a:lstStyle>
            <a:lvl1pPr marL="0" indent="0">
              <a:buNone/>
              <a:defRPr b="1">
                <a:solidFill>
                  <a:schemeClr val="accent6">
                    <a:lumMod val="75000"/>
                  </a:schemeClr>
                </a:solidFill>
                <a:latin typeface="+mj-lt"/>
                <a:ea typeface="Zilla Slab" pitchFamily="2" charset="0"/>
              </a:defRPr>
            </a:lvl1pPr>
          </a:lstStyle>
          <a:p>
            <a:pPr lvl="0"/>
            <a:r>
              <a:rPr lang="en-US" dirty="0"/>
              <a:t>Header</a:t>
            </a:r>
          </a:p>
        </p:txBody>
      </p:sp>
      <p:sp>
        <p:nvSpPr>
          <p:cNvPr id="4" name="Slide Number Placeholder 3">
            <a:extLst>
              <a:ext uri="{FF2B5EF4-FFF2-40B4-BE49-F238E27FC236}">
                <a16:creationId xmlns:a16="http://schemas.microsoft.com/office/drawing/2014/main" id="{36BDEE6B-2BDC-44B7-BE5E-E777FCD232CD}"/>
              </a:ext>
            </a:extLst>
          </p:cNvPr>
          <p:cNvSpPr>
            <a:spLocks noGrp="1"/>
          </p:cNvSpPr>
          <p:nvPr>
            <p:ph type="sldNum" sz="quarter" idx="11"/>
          </p:nvPr>
        </p:nvSpPr>
        <p:spPr/>
        <p:txBody>
          <a:bodyPr/>
          <a:lstStyle/>
          <a:p>
            <a:fld id="{F8E5FEAE-2393-4031-B909-DB31E3BE2612}" type="slidenum">
              <a:rPr lang="en-US" smtClean="0"/>
              <a:pPr/>
              <a:t>‹#›</a:t>
            </a:fld>
            <a:endParaRPr lang="en-US" dirty="0"/>
          </a:p>
        </p:txBody>
      </p:sp>
      <p:sp>
        <p:nvSpPr>
          <p:cNvPr id="15" name="TextBox 14">
            <a:extLst>
              <a:ext uri="{FF2B5EF4-FFF2-40B4-BE49-F238E27FC236}">
                <a16:creationId xmlns:a16="http://schemas.microsoft.com/office/drawing/2014/main" id="{08309A3B-9418-4E16-A408-35F3F972C51B}"/>
              </a:ext>
            </a:extLst>
          </p:cNvPr>
          <p:cNvSpPr txBox="1"/>
          <p:nvPr userDrawn="1"/>
        </p:nvSpPr>
        <p:spPr>
          <a:xfrm>
            <a:off x="628650" y="324192"/>
            <a:ext cx="5203796" cy="584775"/>
          </a:xfrm>
          <a:prstGeom prst="rect">
            <a:avLst/>
          </a:prstGeom>
          <a:noFill/>
        </p:spPr>
        <p:txBody>
          <a:bodyPr wrap="square" rtlCol="0">
            <a:noAutofit/>
          </a:bodyPr>
          <a:lstStyle/>
          <a:p>
            <a:r>
              <a:rPr lang="en-US" sz="3200" b="1" dirty="0">
                <a:solidFill>
                  <a:schemeClr val="accent1"/>
                </a:solidFill>
              </a:rPr>
              <a:t>Activity (Whole Class)</a:t>
            </a:r>
          </a:p>
        </p:txBody>
      </p:sp>
      <p:grpSp>
        <p:nvGrpSpPr>
          <p:cNvPr id="14" name="Group 13">
            <a:extLst>
              <a:ext uri="{FF2B5EF4-FFF2-40B4-BE49-F238E27FC236}">
                <a16:creationId xmlns:a16="http://schemas.microsoft.com/office/drawing/2014/main" id="{660BAF12-1B6F-44FA-999C-57E95CC07EB3}"/>
              </a:ext>
            </a:extLst>
          </p:cNvPr>
          <p:cNvGrpSpPr/>
          <p:nvPr userDrawn="1"/>
        </p:nvGrpSpPr>
        <p:grpSpPr>
          <a:xfrm>
            <a:off x="7841078" y="303435"/>
            <a:ext cx="612628" cy="595682"/>
            <a:chOff x="4814206" y="1257561"/>
            <a:chExt cx="767975" cy="746732"/>
          </a:xfrm>
        </p:grpSpPr>
        <p:sp>
          <p:nvSpPr>
            <p:cNvPr id="18" name="Freeform: Shape 17">
              <a:extLst>
                <a:ext uri="{FF2B5EF4-FFF2-40B4-BE49-F238E27FC236}">
                  <a16:creationId xmlns:a16="http://schemas.microsoft.com/office/drawing/2014/main" id="{FAE24F18-3469-443E-96FC-BA439187B6E5}"/>
                </a:ext>
              </a:extLst>
            </p:cNvPr>
            <p:cNvSpPr/>
            <p:nvPr userDrawn="1"/>
          </p:nvSpPr>
          <p:spPr>
            <a:xfrm>
              <a:off x="5221585" y="1527172"/>
              <a:ext cx="195943" cy="296427"/>
            </a:xfrm>
            <a:custGeom>
              <a:avLst/>
              <a:gdLst>
                <a:gd name="connsiteX0" fmla="*/ 0 w 195943"/>
                <a:gd name="connsiteY0" fmla="*/ 50242 h 296427"/>
                <a:gd name="connsiteX1" fmla="*/ 70339 w 195943"/>
                <a:gd name="connsiteY1" fmla="*/ 110532 h 296427"/>
                <a:gd name="connsiteX2" fmla="*/ 45218 w 195943"/>
                <a:gd name="connsiteY2" fmla="*/ 205992 h 296427"/>
                <a:gd name="connsiteX3" fmla="*/ 0 w 195943"/>
                <a:gd name="connsiteY3" fmla="*/ 226088 h 296427"/>
                <a:gd name="connsiteX4" fmla="*/ 100484 w 195943"/>
                <a:gd name="connsiteY4" fmla="*/ 296427 h 296427"/>
                <a:gd name="connsiteX5" fmla="*/ 180871 w 195943"/>
                <a:gd name="connsiteY5" fmla="*/ 216040 h 296427"/>
                <a:gd name="connsiteX6" fmla="*/ 120581 w 195943"/>
                <a:gd name="connsiteY6" fmla="*/ 155750 h 296427"/>
                <a:gd name="connsiteX7" fmla="*/ 140677 w 195943"/>
                <a:gd name="connsiteY7" fmla="*/ 75363 h 296427"/>
                <a:gd name="connsiteX8" fmla="*/ 195943 w 195943"/>
                <a:gd name="connsiteY8" fmla="*/ 50242 h 296427"/>
                <a:gd name="connsiteX9" fmla="*/ 135653 w 195943"/>
                <a:gd name="connsiteY9" fmla="*/ 5025 h 296427"/>
                <a:gd name="connsiteX10" fmla="*/ 45218 w 195943"/>
                <a:gd name="connsiteY10" fmla="*/ 0 h 296427"/>
                <a:gd name="connsiteX11" fmla="*/ 0 w 195943"/>
                <a:gd name="connsiteY11" fmla="*/ 50242 h 296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5943" h="296427">
                  <a:moveTo>
                    <a:pt x="0" y="50242"/>
                  </a:moveTo>
                  <a:lnTo>
                    <a:pt x="70339" y="110532"/>
                  </a:lnTo>
                  <a:lnTo>
                    <a:pt x="45218" y="205992"/>
                  </a:lnTo>
                  <a:lnTo>
                    <a:pt x="0" y="226088"/>
                  </a:lnTo>
                  <a:lnTo>
                    <a:pt x="100484" y="296427"/>
                  </a:lnTo>
                  <a:lnTo>
                    <a:pt x="180871" y="216040"/>
                  </a:lnTo>
                  <a:lnTo>
                    <a:pt x="120581" y="155750"/>
                  </a:lnTo>
                  <a:lnTo>
                    <a:pt x="140677" y="75363"/>
                  </a:lnTo>
                  <a:lnTo>
                    <a:pt x="195943" y="50242"/>
                  </a:lnTo>
                  <a:lnTo>
                    <a:pt x="135653" y="5025"/>
                  </a:lnTo>
                  <a:lnTo>
                    <a:pt x="45218" y="0"/>
                  </a:lnTo>
                  <a:lnTo>
                    <a:pt x="0" y="5024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Freeform: Shape 18">
              <a:extLst>
                <a:ext uri="{FF2B5EF4-FFF2-40B4-BE49-F238E27FC236}">
                  <a16:creationId xmlns:a16="http://schemas.microsoft.com/office/drawing/2014/main" id="{6F74E8EA-3A1A-4C37-B2E1-425D03832B57}"/>
                </a:ext>
              </a:extLst>
            </p:cNvPr>
            <p:cNvSpPr/>
            <p:nvPr userDrawn="1"/>
          </p:nvSpPr>
          <p:spPr>
            <a:xfrm>
              <a:off x="4983982" y="1527349"/>
              <a:ext cx="195943" cy="296427"/>
            </a:xfrm>
            <a:custGeom>
              <a:avLst/>
              <a:gdLst>
                <a:gd name="connsiteX0" fmla="*/ 0 w 195943"/>
                <a:gd name="connsiteY0" fmla="*/ 50242 h 296427"/>
                <a:gd name="connsiteX1" fmla="*/ 70339 w 195943"/>
                <a:gd name="connsiteY1" fmla="*/ 110532 h 296427"/>
                <a:gd name="connsiteX2" fmla="*/ 45218 w 195943"/>
                <a:gd name="connsiteY2" fmla="*/ 205992 h 296427"/>
                <a:gd name="connsiteX3" fmla="*/ 0 w 195943"/>
                <a:gd name="connsiteY3" fmla="*/ 226088 h 296427"/>
                <a:gd name="connsiteX4" fmla="*/ 100484 w 195943"/>
                <a:gd name="connsiteY4" fmla="*/ 296427 h 296427"/>
                <a:gd name="connsiteX5" fmla="*/ 180871 w 195943"/>
                <a:gd name="connsiteY5" fmla="*/ 216040 h 296427"/>
                <a:gd name="connsiteX6" fmla="*/ 120581 w 195943"/>
                <a:gd name="connsiteY6" fmla="*/ 155750 h 296427"/>
                <a:gd name="connsiteX7" fmla="*/ 140677 w 195943"/>
                <a:gd name="connsiteY7" fmla="*/ 75363 h 296427"/>
                <a:gd name="connsiteX8" fmla="*/ 195943 w 195943"/>
                <a:gd name="connsiteY8" fmla="*/ 50242 h 296427"/>
                <a:gd name="connsiteX9" fmla="*/ 135653 w 195943"/>
                <a:gd name="connsiteY9" fmla="*/ 5025 h 296427"/>
                <a:gd name="connsiteX10" fmla="*/ 45218 w 195943"/>
                <a:gd name="connsiteY10" fmla="*/ 0 h 296427"/>
                <a:gd name="connsiteX11" fmla="*/ 0 w 195943"/>
                <a:gd name="connsiteY11" fmla="*/ 50242 h 296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5943" h="296427">
                  <a:moveTo>
                    <a:pt x="0" y="50242"/>
                  </a:moveTo>
                  <a:lnTo>
                    <a:pt x="70339" y="110532"/>
                  </a:lnTo>
                  <a:lnTo>
                    <a:pt x="45218" y="205992"/>
                  </a:lnTo>
                  <a:lnTo>
                    <a:pt x="0" y="226088"/>
                  </a:lnTo>
                  <a:lnTo>
                    <a:pt x="100484" y="296427"/>
                  </a:lnTo>
                  <a:lnTo>
                    <a:pt x="180871" y="216040"/>
                  </a:lnTo>
                  <a:lnTo>
                    <a:pt x="120581" y="155750"/>
                  </a:lnTo>
                  <a:lnTo>
                    <a:pt x="140677" y="75363"/>
                  </a:lnTo>
                  <a:lnTo>
                    <a:pt x="195943" y="50242"/>
                  </a:lnTo>
                  <a:lnTo>
                    <a:pt x="135653" y="5025"/>
                  </a:lnTo>
                  <a:lnTo>
                    <a:pt x="45218" y="0"/>
                  </a:lnTo>
                  <a:lnTo>
                    <a:pt x="0" y="5024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Freeform: Shape 19">
              <a:extLst>
                <a:ext uri="{FF2B5EF4-FFF2-40B4-BE49-F238E27FC236}">
                  <a16:creationId xmlns:a16="http://schemas.microsoft.com/office/drawing/2014/main" id="{80867C27-ABA9-4ECC-8B58-4B01B105F205}"/>
                </a:ext>
              </a:extLst>
            </p:cNvPr>
            <p:cNvSpPr/>
            <p:nvPr userDrawn="1"/>
          </p:nvSpPr>
          <p:spPr>
            <a:xfrm>
              <a:off x="4858378" y="1753437"/>
              <a:ext cx="678264" cy="185895"/>
            </a:xfrm>
            <a:custGeom>
              <a:avLst/>
              <a:gdLst>
                <a:gd name="connsiteX0" fmla="*/ 0 w 678264"/>
                <a:gd name="connsiteY0" fmla="*/ 175847 h 185895"/>
                <a:gd name="connsiteX1" fmla="*/ 15073 w 678264"/>
                <a:gd name="connsiteY1" fmla="*/ 60290 h 185895"/>
                <a:gd name="connsiteX2" fmla="*/ 90435 w 678264"/>
                <a:gd name="connsiteY2" fmla="*/ 5025 h 185895"/>
                <a:gd name="connsiteX3" fmla="*/ 195943 w 678264"/>
                <a:gd name="connsiteY3" fmla="*/ 35170 h 185895"/>
                <a:gd name="connsiteX4" fmla="*/ 226088 w 678264"/>
                <a:gd name="connsiteY4" fmla="*/ 100484 h 185895"/>
                <a:gd name="connsiteX5" fmla="*/ 256233 w 678264"/>
                <a:gd name="connsiteY5" fmla="*/ 40194 h 185895"/>
                <a:gd name="connsiteX6" fmla="*/ 316523 w 678264"/>
                <a:gd name="connsiteY6" fmla="*/ 0 h 185895"/>
                <a:gd name="connsiteX7" fmla="*/ 386862 w 678264"/>
                <a:gd name="connsiteY7" fmla="*/ 10049 h 185895"/>
                <a:gd name="connsiteX8" fmla="*/ 457200 w 678264"/>
                <a:gd name="connsiteY8" fmla="*/ 80387 h 185895"/>
                <a:gd name="connsiteX9" fmla="*/ 497393 w 678264"/>
                <a:gd name="connsiteY9" fmla="*/ 20097 h 185895"/>
                <a:gd name="connsiteX10" fmla="*/ 582804 w 678264"/>
                <a:gd name="connsiteY10" fmla="*/ 0 h 185895"/>
                <a:gd name="connsiteX11" fmla="*/ 653143 w 678264"/>
                <a:gd name="connsiteY11" fmla="*/ 35170 h 185895"/>
                <a:gd name="connsiteX12" fmla="*/ 678264 w 678264"/>
                <a:gd name="connsiteY12" fmla="*/ 110532 h 185895"/>
                <a:gd name="connsiteX13" fmla="*/ 678264 w 678264"/>
                <a:gd name="connsiteY13" fmla="*/ 185895 h 185895"/>
                <a:gd name="connsiteX14" fmla="*/ 0 w 678264"/>
                <a:gd name="connsiteY14" fmla="*/ 175847 h 185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78264" h="185895">
                  <a:moveTo>
                    <a:pt x="0" y="175847"/>
                  </a:moveTo>
                  <a:lnTo>
                    <a:pt x="15073" y="60290"/>
                  </a:lnTo>
                  <a:lnTo>
                    <a:pt x="90435" y="5025"/>
                  </a:lnTo>
                  <a:lnTo>
                    <a:pt x="195943" y="35170"/>
                  </a:lnTo>
                  <a:lnTo>
                    <a:pt x="226088" y="100484"/>
                  </a:lnTo>
                  <a:lnTo>
                    <a:pt x="256233" y="40194"/>
                  </a:lnTo>
                  <a:lnTo>
                    <a:pt x="316523" y="0"/>
                  </a:lnTo>
                  <a:lnTo>
                    <a:pt x="386862" y="10049"/>
                  </a:lnTo>
                  <a:lnTo>
                    <a:pt x="457200" y="80387"/>
                  </a:lnTo>
                  <a:lnTo>
                    <a:pt x="497393" y="20097"/>
                  </a:lnTo>
                  <a:lnTo>
                    <a:pt x="582804" y="0"/>
                  </a:lnTo>
                  <a:lnTo>
                    <a:pt x="653143" y="35170"/>
                  </a:lnTo>
                  <a:lnTo>
                    <a:pt x="678264" y="110532"/>
                  </a:lnTo>
                  <a:lnTo>
                    <a:pt x="678264" y="185895"/>
                  </a:lnTo>
                  <a:lnTo>
                    <a:pt x="0" y="17584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1" name="Graphic 20">
              <a:extLst>
                <a:ext uri="{FF2B5EF4-FFF2-40B4-BE49-F238E27FC236}">
                  <a16:creationId xmlns:a16="http://schemas.microsoft.com/office/drawing/2014/main" id="{26D1B8F9-BE03-4B50-AD56-FD0EC4FED632}"/>
                </a:ext>
              </a:extLst>
            </p:cNvPr>
            <p:cNvPicPr>
              <a:picLocks noChangeAspect="1"/>
            </p:cNvPicPr>
            <p:nvPr userDrawn="1"/>
          </p:nvPicPr>
          <p:blipFill rotWithShape="1">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rcRect b="22213"/>
            <a:stretch/>
          </p:blipFill>
          <p:spPr>
            <a:xfrm>
              <a:off x="4814206" y="1257561"/>
              <a:ext cx="767975" cy="746732"/>
            </a:xfrm>
            <a:prstGeom prst="rect">
              <a:avLst/>
            </a:prstGeom>
          </p:spPr>
        </p:pic>
      </p:grpSp>
    </p:spTree>
    <p:extLst>
      <p:ext uri="{BB962C8B-B14F-4D97-AF65-F5344CB8AC3E}">
        <p14:creationId xmlns:p14="http://schemas.microsoft.com/office/powerpoint/2010/main" val="226433118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08309A3B-9418-4E16-A408-35F3F972C51B}"/>
              </a:ext>
            </a:extLst>
          </p:cNvPr>
          <p:cNvSpPr txBox="1"/>
          <p:nvPr userDrawn="1"/>
        </p:nvSpPr>
        <p:spPr>
          <a:xfrm>
            <a:off x="628650" y="324192"/>
            <a:ext cx="5203796" cy="584775"/>
          </a:xfrm>
          <a:prstGeom prst="rect">
            <a:avLst/>
          </a:prstGeom>
          <a:noFill/>
        </p:spPr>
        <p:txBody>
          <a:bodyPr wrap="square" rtlCol="0">
            <a:noAutofit/>
          </a:bodyPr>
          <a:lstStyle/>
          <a:p>
            <a:r>
              <a:rPr lang="en-US" sz="3200" b="1" dirty="0">
                <a:solidFill>
                  <a:schemeClr val="accent1"/>
                </a:solidFill>
              </a:rPr>
              <a:t>Discussion</a:t>
            </a:r>
          </a:p>
        </p:txBody>
      </p:sp>
      <p:sp>
        <p:nvSpPr>
          <p:cNvPr id="20" name="Content Placeholder 2">
            <a:extLst>
              <a:ext uri="{FF2B5EF4-FFF2-40B4-BE49-F238E27FC236}">
                <a16:creationId xmlns:a16="http://schemas.microsoft.com/office/drawing/2014/main" id="{3FACF189-07FE-4F93-9224-25499FB9B5E9}"/>
              </a:ext>
            </a:extLst>
          </p:cNvPr>
          <p:cNvSpPr>
            <a:spLocks noGrp="1"/>
          </p:cNvSpPr>
          <p:nvPr>
            <p:ph idx="1"/>
          </p:nvPr>
        </p:nvSpPr>
        <p:spPr>
          <a:xfrm>
            <a:off x="628650" y="1892300"/>
            <a:ext cx="7886700" cy="4284663"/>
          </a:xfrm>
        </p:spPr>
        <p:txBody>
          <a:bodyPr>
            <a:noAutofit/>
          </a:bodyPr>
          <a:lstStyle>
            <a:lvl1pPr>
              <a:defRPr sz="3200" i="1"/>
            </a:lvl1pPr>
            <a:lvl2pPr>
              <a:defRPr sz="3200" i="1"/>
            </a:lvl2pPr>
            <a:lvl3pPr>
              <a:defRPr sz="3200" i="1"/>
            </a:lvl3pPr>
            <a:lvl4pPr>
              <a:defRPr sz="3200" i="1"/>
            </a:lvl4pPr>
            <a:lvl5pPr>
              <a:defRPr sz="3200" i="1"/>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lide Number Placeholder 3">
            <a:extLst>
              <a:ext uri="{FF2B5EF4-FFF2-40B4-BE49-F238E27FC236}">
                <a16:creationId xmlns:a16="http://schemas.microsoft.com/office/drawing/2014/main" id="{36BDEE6B-2BDC-44B7-BE5E-E777FCD232CD}"/>
              </a:ext>
            </a:extLst>
          </p:cNvPr>
          <p:cNvSpPr>
            <a:spLocks noGrp="1"/>
          </p:cNvSpPr>
          <p:nvPr>
            <p:ph type="sldNum" sz="quarter" idx="11"/>
          </p:nvPr>
        </p:nvSpPr>
        <p:spPr/>
        <p:txBody>
          <a:bodyPr/>
          <a:lstStyle/>
          <a:p>
            <a:fld id="{F8E5FEAE-2393-4031-B909-DB31E3BE2612}" type="slidenum">
              <a:rPr lang="en-US" smtClean="0"/>
              <a:pPr/>
              <a:t>‹#›</a:t>
            </a:fld>
            <a:endParaRPr lang="en-US" dirty="0"/>
          </a:p>
        </p:txBody>
      </p:sp>
      <p:grpSp>
        <p:nvGrpSpPr>
          <p:cNvPr id="26" name="Group 25">
            <a:extLst>
              <a:ext uri="{FF2B5EF4-FFF2-40B4-BE49-F238E27FC236}">
                <a16:creationId xmlns:a16="http://schemas.microsoft.com/office/drawing/2014/main" id="{5671CAE1-DC97-498B-8A5D-93F8ACE35F48}"/>
              </a:ext>
            </a:extLst>
          </p:cNvPr>
          <p:cNvGrpSpPr/>
          <p:nvPr userDrawn="1"/>
        </p:nvGrpSpPr>
        <p:grpSpPr>
          <a:xfrm>
            <a:off x="7850400" y="344740"/>
            <a:ext cx="598885" cy="654020"/>
            <a:chOff x="7301007" y="2083489"/>
            <a:chExt cx="708761" cy="774011"/>
          </a:xfrm>
        </p:grpSpPr>
        <p:sp>
          <p:nvSpPr>
            <p:cNvPr id="27" name="Freeform: Shape 26">
              <a:extLst>
                <a:ext uri="{FF2B5EF4-FFF2-40B4-BE49-F238E27FC236}">
                  <a16:creationId xmlns:a16="http://schemas.microsoft.com/office/drawing/2014/main" id="{414DA446-2462-4672-A709-BF3851E1A6B4}"/>
                </a:ext>
              </a:extLst>
            </p:cNvPr>
            <p:cNvSpPr/>
            <p:nvPr userDrawn="1"/>
          </p:nvSpPr>
          <p:spPr>
            <a:xfrm>
              <a:off x="7324121" y="2265928"/>
              <a:ext cx="504035" cy="526337"/>
            </a:xfrm>
            <a:custGeom>
              <a:avLst/>
              <a:gdLst>
                <a:gd name="connsiteX0" fmla="*/ 84749 w 504035"/>
                <a:gd name="connsiteY0" fmla="*/ 374681 h 526337"/>
                <a:gd name="connsiteX1" fmla="*/ 22302 w 504035"/>
                <a:gd name="connsiteY1" fmla="*/ 356839 h 526337"/>
                <a:gd name="connsiteX2" fmla="*/ 0 w 504035"/>
                <a:gd name="connsiteY2" fmla="*/ 316694 h 526337"/>
                <a:gd name="connsiteX3" fmla="*/ 8921 w 504035"/>
                <a:gd name="connsiteY3" fmla="*/ 26763 h 526337"/>
                <a:gd name="connsiteX4" fmla="*/ 71368 w 504035"/>
                <a:gd name="connsiteY4" fmla="*/ 0 h 526337"/>
                <a:gd name="connsiteX5" fmla="*/ 459430 w 504035"/>
                <a:gd name="connsiteY5" fmla="*/ 4460 h 526337"/>
                <a:gd name="connsiteX6" fmla="*/ 504035 w 504035"/>
                <a:gd name="connsiteY6" fmla="*/ 71368 h 526337"/>
                <a:gd name="connsiteX7" fmla="*/ 499575 w 504035"/>
                <a:gd name="connsiteY7" fmla="*/ 343457 h 526337"/>
                <a:gd name="connsiteX8" fmla="*/ 446049 w 504035"/>
                <a:gd name="connsiteY8" fmla="*/ 379141 h 526337"/>
                <a:gd name="connsiteX9" fmla="*/ 258708 w 504035"/>
                <a:gd name="connsiteY9" fmla="*/ 370220 h 526337"/>
                <a:gd name="connsiteX10" fmla="*/ 93670 w 504035"/>
                <a:gd name="connsiteY10" fmla="*/ 526337 h 526337"/>
                <a:gd name="connsiteX11" fmla="*/ 84749 w 504035"/>
                <a:gd name="connsiteY11" fmla="*/ 374681 h 526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04035" h="526337">
                  <a:moveTo>
                    <a:pt x="84749" y="374681"/>
                  </a:moveTo>
                  <a:lnTo>
                    <a:pt x="22302" y="356839"/>
                  </a:lnTo>
                  <a:lnTo>
                    <a:pt x="0" y="316694"/>
                  </a:lnTo>
                  <a:lnTo>
                    <a:pt x="8921" y="26763"/>
                  </a:lnTo>
                  <a:lnTo>
                    <a:pt x="71368" y="0"/>
                  </a:lnTo>
                  <a:lnTo>
                    <a:pt x="459430" y="4460"/>
                  </a:lnTo>
                  <a:lnTo>
                    <a:pt x="504035" y="71368"/>
                  </a:lnTo>
                  <a:cubicBezTo>
                    <a:pt x="502548" y="162064"/>
                    <a:pt x="501062" y="252761"/>
                    <a:pt x="499575" y="343457"/>
                  </a:cubicBezTo>
                  <a:lnTo>
                    <a:pt x="446049" y="379141"/>
                  </a:lnTo>
                  <a:lnTo>
                    <a:pt x="258708" y="370220"/>
                  </a:lnTo>
                  <a:lnTo>
                    <a:pt x="93670" y="526337"/>
                  </a:lnTo>
                  <a:lnTo>
                    <a:pt x="84749" y="374681"/>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Freeform: Shape 27">
              <a:extLst>
                <a:ext uri="{FF2B5EF4-FFF2-40B4-BE49-F238E27FC236}">
                  <a16:creationId xmlns:a16="http://schemas.microsoft.com/office/drawing/2014/main" id="{351E551B-FC3E-40AE-A3B6-46B89600DCBF}"/>
                </a:ext>
              </a:extLst>
            </p:cNvPr>
            <p:cNvSpPr/>
            <p:nvPr userDrawn="1"/>
          </p:nvSpPr>
          <p:spPr>
            <a:xfrm>
              <a:off x="7484699" y="2100890"/>
              <a:ext cx="504035" cy="383602"/>
            </a:xfrm>
            <a:custGeom>
              <a:avLst/>
              <a:gdLst>
                <a:gd name="connsiteX0" fmla="*/ 4460 w 504035"/>
                <a:gd name="connsiteY0" fmla="*/ 165038 h 401444"/>
                <a:gd name="connsiteX1" fmla="*/ 0 w 504035"/>
                <a:gd name="connsiteY1" fmla="*/ 40144 h 401444"/>
                <a:gd name="connsiteX2" fmla="*/ 53525 w 504035"/>
                <a:gd name="connsiteY2" fmla="*/ 0 h 401444"/>
                <a:gd name="connsiteX3" fmla="*/ 454969 w 504035"/>
                <a:gd name="connsiteY3" fmla="*/ 13381 h 401444"/>
                <a:gd name="connsiteX4" fmla="*/ 504035 w 504035"/>
                <a:gd name="connsiteY4" fmla="*/ 71368 h 401444"/>
                <a:gd name="connsiteX5" fmla="*/ 495114 w 504035"/>
                <a:gd name="connsiteY5" fmla="*/ 343457 h 401444"/>
                <a:gd name="connsiteX6" fmla="*/ 432667 w 504035"/>
                <a:gd name="connsiteY6" fmla="*/ 401444 h 401444"/>
                <a:gd name="connsiteX7" fmla="*/ 437127 w 504035"/>
                <a:gd name="connsiteY7" fmla="*/ 379141 h 401444"/>
                <a:gd name="connsiteX8" fmla="*/ 334536 w 504035"/>
                <a:gd name="connsiteY8" fmla="*/ 383602 h 401444"/>
                <a:gd name="connsiteX9" fmla="*/ 347918 w 504035"/>
                <a:gd name="connsiteY9" fmla="*/ 209643 h 401444"/>
                <a:gd name="connsiteX10" fmla="*/ 298852 w 504035"/>
                <a:gd name="connsiteY10" fmla="*/ 169498 h 401444"/>
                <a:gd name="connsiteX11" fmla="*/ 4460 w 504035"/>
                <a:gd name="connsiteY11" fmla="*/ 165038 h 401444"/>
                <a:gd name="connsiteX0" fmla="*/ 4460 w 554587"/>
                <a:gd name="connsiteY0" fmla="*/ 165038 h 406524"/>
                <a:gd name="connsiteX1" fmla="*/ 0 w 554587"/>
                <a:gd name="connsiteY1" fmla="*/ 40144 h 406524"/>
                <a:gd name="connsiteX2" fmla="*/ 53525 w 554587"/>
                <a:gd name="connsiteY2" fmla="*/ 0 h 406524"/>
                <a:gd name="connsiteX3" fmla="*/ 454969 w 554587"/>
                <a:gd name="connsiteY3" fmla="*/ 13381 h 406524"/>
                <a:gd name="connsiteX4" fmla="*/ 504035 w 554587"/>
                <a:gd name="connsiteY4" fmla="*/ 71368 h 406524"/>
                <a:gd name="connsiteX5" fmla="*/ 495114 w 554587"/>
                <a:gd name="connsiteY5" fmla="*/ 343457 h 406524"/>
                <a:gd name="connsiteX6" fmla="*/ 554587 w 554587"/>
                <a:gd name="connsiteY6" fmla="*/ 406524 h 406524"/>
                <a:gd name="connsiteX7" fmla="*/ 437127 w 554587"/>
                <a:gd name="connsiteY7" fmla="*/ 379141 h 406524"/>
                <a:gd name="connsiteX8" fmla="*/ 334536 w 554587"/>
                <a:gd name="connsiteY8" fmla="*/ 383602 h 406524"/>
                <a:gd name="connsiteX9" fmla="*/ 347918 w 554587"/>
                <a:gd name="connsiteY9" fmla="*/ 209643 h 406524"/>
                <a:gd name="connsiteX10" fmla="*/ 298852 w 554587"/>
                <a:gd name="connsiteY10" fmla="*/ 169498 h 406524"/>
                <a:gd name="connsiteX11" fmla="*/ 4460 w 554587"/>
                <a:gd name="connsiteY11" fmla="*/ 165038 h 406524"/>
                <a:gd name="connsiteX0" fmla="*/ 4460 w 504035"/>
                <a:gd name="connsiteY0" fmla="*/ 165038 h 383602"/>
                <a:gd name="connsiteX1" fmla="*/ 0 w 504035"/>
                <a:gd name="connsiteY1" fmla="*/ 40144 h 383602"/>
                <a:gd name="connsiteX2" fmla="*/ 53525 w 504035"/>
                <a:gd name="connsiteY2" fmla="*/ 0 h 383602"/>
                <a:gd name="connsiteX3" fmla="*/ 454969 w 504035"/>
                <a:gd name="connsiteY3" fmla="*/ 13381 h 383602"/>
                <a:gd name="connsiteX4" fmla="*/ 504035 w 504035"/>
                <a:gd name="connsiteY4" fmla="*/ 71368 h 383602"/>
                <a:gd name="connsiteX5" fmla="*/ 495114 w 504035"/>
                <a:gd name="connsiteY5" fmla="*/ 343457 h 383602"/>
                <a:gd name="connsiteX6" fmla="*/ 478387 w 504035"/>
                <a:gd name="connsiteY6" fmla="*/ 376044 h 383602"/>
                <a:gd name="connsiteX7" fmla="*/ 437127 w 504035"/>
                <a:gd name="connsiteY7" fmla="*/ 379141 h 383602"/>
                <a:gd name="connsiteX8" fmla="*/ 334536 w 504035"/>
                <a:gd name="connsiteY8" fmla="*/ 383602 h 383602"/>
                <a:gd name="connsiteX9" fmla="*/ 347918 w 504035"/>
                <a:gd name="connsiteY9" fmla="*/ 209643 h 383602"/>
                <a:gd name="connsiteX10" fmla="*/ 298852 w 504035"/>
                <a:gd name="connsiteY10" fmla="*/ 169498 h 383602"/>
                <a:gd name="connsiteX11" fmla="*/ 4460 w 504035"/>
                <a:gd name="connsiteY11" fmla="*/ 165038 h 383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04035" h="383602">
                  <a:moveTo>
                    <a:pt x="4460" y="165038"/>
                  </a:moveTo>
                  <a:lnTo>
                    <a:pt x="0" y="40144"/>
                  </a:lnTo>
                  <a:lnTo>
                    <a:pt x="53525" y="0"/>
                  </a:lnTo>
                  <a:lnTo>
                    <a:pt x="454969" y="13381"/>
                  </a:lnTo>
                  <a:lnTo>
                    <a:pt x="504035" y="71368"/>
                  </a:lnTo>
                  <a:lnTo>
                    <a:pt x="495114" y="343457"/>
                  </a:lnTo>
                  <a:lnTo>
                    <a:pt x="478387" y="376044"/>
                  </a:lnTo>
                  <a:lnTo>
                    <a:pt x="437127" y="379141"/>
                  </a:lnTo>
                  <a:lnTo>
                    <a:pt x="334536" y="383602"/>
                  </a:lnTo>
                  <a:lnTo>
                    <a:pt x="347918" y="209643"/>
                  </a:lnTo>
                  <a:lnTo>
                    <a:pt x="298852" y="169498"/>
                  </a:lnTo>
                  <a:lnTo>
                    <a:pt x="4460" y="16503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Oval 28">
              <a:extLst>
                <a:ext uri="{FF2B5EF4-FFF2-40B4-BE49-F238E27FC236}">
                  <a16:creationId xmlns:a16="http://schemas.microsoft.com/office/drawing/2014/main" id="{506E3B88-7DC8-4B8D-98AB-F2DD4470C956}"/>
                </a:ext>
              </a:extLst>
            </p:cNvPr>
            <p:cNvSpPr/>
            <p:nvPr userDrawn="1"/>
          </p:nvSpPr>
          <p:spPr>
            <a:xfrm>
              <a:off x="7421992" y="2416152"/>
              <a:ext cx="68340" cy="683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Oval 29">
              <a:extLst>
                <a:ext uri="{FF2B5EF4-FFF2-40B4-BE49-F238E27FC236}">
                  <a16:creationId xmlns:a16="http://schemas.microsoft.com/office/drawing/2014/main" id="{55D4CCA8-C244-43DF-8458-CA2F20D31A98}"/>
                </a:ext>
              </a:extLst>
            </p:cNvPr>
            <p:cNvSpPr/>
            <p:nvPr userDrawn="1"/>
          </p:nvSpPr>
          <p:spPr>
            <a:xfrm>
              <a:off x="7545305" y="2416152"/>
              <a:ext cx="68340" cy="683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Oval 30">
              <a:extLst>
                <a:ext uri="{FF2B5EF4-FFF2-40B4-BE49-F238E27FC236}">
                  <a16:creationId xmlns:a16="http://schemas.microsoft.com/office/drawing/2014/main" id="{51CF226A-296E-427D-9654-15D9A6B01E7C}"/>
                </a:ext>
              </a:extLst>
            </p:cNvPr>
            <p:cNvSpPr/>
            <p:nvPr userDrawn="1"/>
          </p:nvSpPr>
          <p:spPr>
            <a:xfrm>
              <a:off x="7668376" y="2416152"/>
              <a:ext cx="68340" cy="683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2" name="Graphic 31">
              <a:extLst>
                <a:ext uri="{FF2B5EF4-FFF2-40B4-BE49-F238E27FC236}">
                  <a16:creationId xmlns:a16="http://schemas.microsoft.com/office/drawing/2014/main" id="{6EFAAEB8-BCA8-4AA6-B0E1-AABEE50F1AEB}"/>
                </a:ext>
              </a:extLst>
            </p:cNvPr>
            <p:cNvPicPr>
              <a:picLocks noChangeAspect="1"/>
            </p:cNvPicPr>
            <p:nvPr userDrawn="1"/>
          </p:nvPicPr>
          <p:blipFill rotWithShape="1">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rcRect b="16275"/>
            <a:stretch/>
          </p:blipFill>
          <p:spPr>
            <a:xfrm>
              <a:off x="7301007" y="2083489"/>
              <a:ext cx="708761" cy="774011"/>
            </a:xfrm>
            <a:prstGeom prst="rect">
              <a:avLst/>
            </a:prstGeom>
          </p:spPr>
        </p:pic>
      </p:grpSp>
    </p:spTree>
    <p:extLst>
      <p:ext uri="{BB962C8B-B14F-4D97-AF65-F5344CB8AC3E}">
        <p14:creationId xmlns:p14="http://schemas.microsoft.com/office/powerpoint/2010/main" val="85349085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_Title and Content">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6CCE0C8D-0C2C-4D1C-80D1-AC4C2D853C32}"/>
              </a:ext>
            </a:extLst>
          </p:cNvPr>
          <p:cNvSpPr>
            <a:spLocks noGrp="1"/>
          </p:cNvSpPr>
          <p:nvPr>
            <p:ph type="body" sz="quarter" idx="10" hasCustomPrompt="1"/>
          </p:nvPr>
        </p:nvSpPr>
        <p:spPr>
          <a:xfrm>
            <a:off x="628650" y="1022292"/>
            <a:ext cx="7886700" cy="520700"/>
          </a:xfrm>
        </p:spPr>
        <p:txBody>
          <a:bodyPr/>
          <a:lstStyle>
            <a:lvl1pPr marL="0" indent="0">
              <a:buNone/>
              <a:defRPr b="1">
                <a:solidFill>
                  <a:schemeClr val="accent6">
                    <a:lumMod val="75000"/>
                  </a:schemeClr>
                </a:solidFill>
                <a:latin typeface="+mj-lt"/>
                <a:ea typeface="Zilla Slab" pitchFamily="2" charset="0"/>
              </a:defRPr>
            </a:lvl1pPr>
          </a:lstStyle>
          <a:p>
            <a:pPr lvl="0"/>
            <a:r>
              <a:rPr lang="en-US" dirty="0"/>
              <a:t>Write down the class’ ideas…</a:t>
            </a:r>
          </a:p>
        </p:txBody>
      </p:sp>
      <p:sp>
        <p:nvSpPr>
          <p:cNvPr id="4" name="Slide Number Placeholder 3">
            <a:extLst>
              <a:ext uri="{FF2B5EF4-FFF2-40B4-BE49-F238E27FC236}">
                <a16:creationId xmlns:a16="http://schemas.microsoft.com/office/drawing/2014/main" id="{36BDEE6B-2BDC-44B7-BE5E-E777FCD232CD}"/>
              </a:ext>
            </a:extLst>
          </p:cNvPr>
          <p:cNvSpPr>
            <a:spLocks noGrp="1"/>
          </p:cNvSpPr>
          <p:nvPr>
            <p:ph type="sldNum" sz="quarter" idx="11"/>
          </p:nvPr>
        </p:nvSpPr>
        <p:spPr/>
        <p:txBody>
          <a:bodyPr/>
          <a:lstStyle/>
          <a:p>
            <a:fld id="{F8E5FEAE-2393-4031-B909-DB31E3BE2612}" type="slidenum">
              <a:rPr lang="en-US" smtClean="0"/>
              <a:pPr/>
              <a:t>‹#›</a:t>
            </a:fld>
            <a:endParaRPr lang="en-US" dirty="0"/>
          </a:p>
        </p:txBody>
      </p:sp>
      <p:sp>
        <p:nvSpPr>
          <p:cNvPr id="15" name="TextBox 14">
            <a:extLst>
              <a:ext uri="{FF2B5EF4-FFF2-40B4-BE49-F238E27FC236}">
                <a16:creationId xmlns:a16="http://schemas.microsoft.com/office/drawing/2014/main" id="{08309A3B-9418-4E16-A408-35F3F972C51B}"/>
              </a:ext>
            </a:extLst>
          </p:cNvPr>
          <p:cNvSpPr txBox="1"/>
          <p:nvPr userDrawn="1"/>
        </p:nvSpPr>
        <p:spPr>
          <a:xfrm>
            <a:off x="628650" y="324192"/>
            <a:ext cx="5203796" cy="584775"/>
          </a:xfrm>
          <a:prstGeom prst="rect">
            <a:avLst/>
          </a:prstGeom>
          <a:noFill/>
        </p:spPr>
        <p:txBody>
          <a:bodyPr wrap="square" rtlCol="0">
            <a:noAutofit/>
          </a:bodyPr>
          <a:lstStyle/>
          <a:p>
            <a:r>
              <a:rPr lang="en-US" sz="3200" b="1" dirty="0">
                <a:solidFill>
                  <a:schemeClr val="accent1"/>
                </a:solidFill>
              </a:rPr>
              <a:t>Brainstorming</a:t>
            </a:r>
          </a:p>
        </p:txBody>
      </p:sp>
      <p:sp>
        <p:nvSpPr>
          <p:cNvPr id="14" name="Content Placeholder 2">
            <a:extLst>
              <a:ext uri="{FF2B5EF4-FFF2-40B4-BE49-F238E27FC236}">
                <a16:creationId xmlns:a16="http://schemas.microsoft.com/office/drawing/2014/main" id="{E3003143-E27D-4707-85B5-97558C5A2582}"/>
              </a:ext>
            </a:extLst>
          </p:cNvPr>
          <p:cNvSpPr>
            <a:spLocks noGrp="1"/>
          </p:cNvSpPr>
          <p:nvPr>
            <p:ph idx="1"/>
          </p:nvPr>
        </p:nvSpPr>
        <p:spPr>
          <a:xfrm>
            <a:off x="628650" y="1892300"/>
            <a:ext cx="7886700" cy="4284663"/>
          </a:xfrm>
        </p:spPr>
        <p:txBody>
          <a:bodyPr>
            <a:noAutofit/>
          </a:bodyPr>
          <a:lstStyle>
            <a:lvl1pPr>
              <a:defRPr sz="3200" i="1"/>
            </a:lvl1pPr>
            <a:lvl2pPr>
              <a:defRPr sz="3200" i="1"/>
            </a:lvl2pPr>
            <a:lvl3pPr>
              <a:defRPr sz="3200" i="1"/>
            </a:lvl3pPr>
            <a:lvl4pPr>
              <a:defRPr sz="3200" i="1"/>
            </a:lvl4pPr>
            <a:lvl5pPr>
              <a:defRPr sz="3200" i="1"/>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11" name="Group 10">
            <a:extLst>
              <a:ext uri="{FF2B5EF4-FFF2-40B4-BE49-F238E27FC236}">
                <a16:creationId xmlns:a16="http://schemas.microsoft.com/office/drawing/2014/main" id="{9B844B62-0814-4D58-AAAF-FC9855901BA9}"/>
              </a:ext>
            </a:extLst>
          </p:cNvPr>
          <p:cNvGrpSpPr/>
          <p:nvPr userDrawn="1"/>
        </p:nvGrpSpPr>
        <p:grpSpPr>
          <a:xfrm>
            <a:off x="7960659" y="360273"/>
            <a:ext cx="409650" cy="683214"/>
            <a:chOff x="6081227" y="276076"/>
            <a:chExt cx="318540" cy="531261"/>
          </a:xfrm>
        </p:grpSpPr>
        <p:cxnSp>
          <p:nvCxnSpPr>
            <p:cNvPr id="3" name="Straight Connector 2">
              <a:extLst>
                <a:ext uri="{FF2B5EF4-FFF2-40B4-BE49-F238E27FC236}">
                  <a16:creationId xmlns:a16="http://schemas.microsoft.com/office/drawing/2014/main" id="{C942379C-5E2E-4F34-87D9-FF61B6CA81C7}"/>
                </a:ext>
              </a:extLst>
            </p:cNvPr>
            <p:cNvCxnSpPr/>
            <p:nvPr userDrawn="1"/>
          </p:nvCxnSpPr>
          <p:spPr>
            <a:xfrm flipV="1">
              <a:off x="6126480" y="610529"/>
              <a:ext cx="116378" cy="196808"/>
            </a:xfrm>
            <a:prstGeom prst="line">
              <a:avLst/>
            </a:prstGeom>
            <a:ln w="38100" cap="rnd">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7F7CEBB3-F709-4407-AAF8-D7FD71F49076}"/>
                </a:ext>
              </a:extLst>
            </p:cNvPr>
            <p:cNvCxnSpPr>
              <a:cxnSpLocks/>
            </p:cNvCxnSpPr>
            <p:nvPr userDrawn="1"/>
          </p:nvCxnSpPr>
          <p:spPr>
            <a:xfrm flipH="1" flipV="1">
              <a:off x="6240497" y="610529"/>
              <a:ext cx="116378" cy="196808"/>
            </a:xfrm>
            <a:prstGeom prst="line">
              <a:avLst/>
            </a:prstGeom>
            <a:ln w="38100" cap="rnd">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BBB255E4-EC59-4AB8-BB1E-29DB06DBD0BD}"/>
                </a:ext>
              </a:extLst>
            </p:cNvPr>
            <p:cNvCxnSpPr/>
            <p:nvPr userDrawn="1"/>
          </p:nvCxnSpPr>
          <p:spPr>
            <a:xfrm>
              <a:off x="6081227" y="610529"/>
              <a:ext cx="318540" cy="0"/>
            </a:xfrm>
            <a:prstGeom prst="line">
              <a:avLst/>
            </a:prstGeom>
            <a:ln w="38100" cap="rnd">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6" name="Rectangle 25">
              <a:extLst>
                <a:ext uri="{FF2B5EF4-FFF2-40B4-BE49-F238E27FC236}">
                  <a16:creationId xmlns:a16="http://schemas.microsoft.com/office/drawing/2014/main" id="{08A2D6AE-9907-4955-9662-CEC884CDB29C}"/>
                </a:ext>
              </a:extLst>
            </p:cNvPr>
            <p:cNvSpPr/>
            <p:nvPr userDrawn="1"/>
          </p:nvSpPr>
          <p:spPr>
            <a:xfrm>
              <a:off x="6101603" y="344500"/>
              <a:ext cx="275648" cy="265014"/>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A9640FB8-BBA0-435F-9AA8-C773B823ACED}"/>
                </a:ext>
              </a:extLst>
            </p:cNvPr>
            <p:cNvSpPr/>
            <p:nvPr userDrawn="1"/>
          </p:nvSpPr>
          <p:spPr>
            <a:xfrm>
              <a:off x="6101603" y="276076"/>
              <a:ext cx="275648" cy="8147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Rounded Corners 7">
              <a:extLst>
                <a:ext uri="{FF2B5EF4-FFF2-40B4-BE49-F238E27FC236}">
                  <a16:creationId xmlns:a16="http://schemas.microsoft.com/office/drawing/2014/main" id="{A19A595E-A21F-4887-B3CA-779BC86968E7}"/>
                </a:ext>
              </a:extLst>
            </p:cNvPr>
            <p:cNvSpPr/>
            <p:nvPr userDrawn="1"/>
          </p:nvSpPr>
          <p:spPr>
            <a:xfrm>
              <a:off x="6101603" y="276076"/>
              <a:ext cx="275648" cy="333438"/>
            </a:xfrm>
            <a:prstGeom prst="roundRect">
              <a:avLst>
                <a:gd name="adj" fmla="val 7701"/>
              </a:avLst>
            </a:prstGeom>
            <a:noFill/>
            <a:ln w="381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4" name="Straight Connector 23">
              <a:extLst>
                <a:ext uri="{FF2B5EF4-FFF2-40B4-BE49-F238E27FC236}">
                  <a16:creationId xmlns:a16="http://schemas.microsoft.com/office/drawing/2014/main" id="{8E12EAF8-88AA-4055-9586-0BD29079BE4E}"/>
                </a:ext>
              </a:extLst>
            </p:cNvPr>
            <p:cNvCxnSpPr>
              <a:cxnSpLocks/>
            </p:cNvCxnSpPr>
            <p:nvPr userDrawn="1"/>
          </p:nvCxnSpPr>
          <p:spPr>
            <a:xfrm>
              <a:off x="6101603" y="357550"/>
              <a:ext cx="275648" cy="0"/>
            </a:xfrm>
            <a:prstGeom prst="line">
              <a:avLst/>
            </a:prstGeom>
            <a:ln w="38100" cap="rnd">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03063759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4_Title and Content">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08309A3B-9418-4E16-A408-35F3F972C51B}"/>
              </a:ext>
            </a:extLst>
          </p:cNvPr>
          <p:cNvSpPr txBox="1"/>
          <p:nvPr userDrawn="1"/>
        </p:nvSpPr>
        <p:spPr>
          <a:xfrm>
            <a:off x="628650" y="324192"/>
            <a:ext cx="5203796" cy="584775"/>
          </a:xfrm>
          <a:prstGeom prst="rect">
            <a:avLst/>
          </a:prstGeom>
          <a:noFill/>
        </p:spPr>
        <p:txBody>
          <a:bodyPr wrap="square" rtlCol="0">
            <a:noAutofit/>
          </a:bodyPr>
          <a:lstStyle/>
          <a:p>
            <a:r>
              <a:rPr lang="en-US" sz="3200" b="1" dirty="0">
                <a:solidFill>
                  <a:schemeClr val="accent1"/>
                </a:solidFill>
              </a:rPr>
              <a:t>Quick Review</a:t>
            </a:r>
          </a:p>
        </p:txBody>
      </p:sp>
      <p:sp>
        <p:nvSpPr>
          <p:cNvPr id="20" name="Content Placeholder 2">
            <a:extLst>
              <a:ext uri="{FF2B5EF4-FFF2-40B4-BE49-F238E27FC236}">
                <a16:creationId xmlns:a16="http://schemas.microsoft.com/office/drawing/2014/main" id="{3FACF189-07FE-4F93-9224-25499FB9B5E9}"/>
              </a:ext>
            </a:extLst>
          </p:cNvPr>
          <p:cNvSpPr>
            <a:spLocks noGrp="1"/>
          </p:cNvSpPr>
          <p:nvPr>
            <p:ph idx="1"/>
          </p:nvPr>
        </p:nvSpPr>
        <p:spPr>
          <a:xfrm>
            <a:off x="628650" y="1892300"/>
            <a:ext cx="7886700" cy="4284663"/>
          </a:xfrm>
        </p:spPr>
        <p:txBody>
          <a:bodyPr>
            <a:noAutofit/>
          </a:bodyPr>
          <a:lstStyle>
            <a:lvl1pPr>
              <a:defRPr sz="3200" i="1"/>
            </a:lvl1pPr>
            <a:lvl2pPr>
              <a:defRPr sz="3200" i="1"/>
            </a:lvl2pPr>
            <a:lvl3pPr>
              <a:defRPr sz="3200" i="1"/>
            </a:lvl3pPr>
            <a:lvl4pPr>
              <a:defRPr sz="3200" i="1"/>
            </a:lvl4pPr>
            <a:lvl5pPr>
              <a:defRPr sz="3200" i="1"/>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lide Number Placeholder 3">
            <a:extLst>
              <a:ext uri="{FF2B5EF4-FFF2-40B4-BE49-F238E27FC236}">
                <a16:creationId xmlns:a16="http://schemas.microsoft.com/office/drawing/2014/main" id="{36BDEE6B-2BDC-44B7-BE5E-E777FCD232CD}"/>
              </a:ext>
            </a:extLst>
          </p:cNvPr>
          <p:cNvSpPr>
            <a:spLocks noGrp="1"/>
          </p:cNvSpPr>
          <p:nvPr>
            <p:ph type="sldNum" sz="quarter" idx="11"/>
          </p:nvPr>
        </p:nvSpPr>
        <p:spPr/>
        <p:txBody>
          <a:bodyPr/>
          <a:lstStyle/>
          <a:p>
            <a:fld id="{F8E5FEAE-2393-4031-B909-DB31E3BE2612}" type="slidenum">
              <a:rPr lang="en-US" smtClean="0"/>
              <a:pPr/>
              <a:t>‹#›</a:t>
            </a:fld>
            <a:endParaRPr lang="en-US" dirty="0"/>
          </a:p>
        </p:txBody>
      </p:sp>
      <p:grpSp>
        <p:nvGrpSpPr>
          <p:cNvPr id="9" name="Group 8">
            <a:extLst>
              <a:ext uri="{FF2B5EF4-FFF2-40B4-BE49-F238E27FC236}">
                <a16:creationId xmlns:a16="http://schemas.microsoft.com/office/drawing/2014/main" id="{9B850D07-3C42-4600-9A7F-CBC5A3CDEEF0}"/>
              </a:ext>
            </a:extLst>
          </p:cNvPr>
          <p:cNvGrpSpPr/>
          <p:nvPr userDrawn="1"/>
        </p:nvGrpSpPr>
        <p:grpSpPr>
          <a:xfrm>
            <a:off x="7749270" y="227324"/>
            <a:ext cx="823093" cy="797016"/>
            <a:chOff x="6550372" y="76437"/>
            <a:chExt cx="952500" cy="922323"/>
          </a:xfrm>
        </p:grpSpPr>
        <p:pic>
          <p:nvPicPr>
            <p:cNvPr id="11" name="Graphic 10">
              <a:extLst>
                <a:ext uri="{FF2B5EF4-FFF2-40B4-BE49-F238E27FC236}">
                  <a16:creationId xmlns:a16="http://schemas.microsoft.com/office/drawing/2014/main" id="{E217F8FB-E8BA-438C-B652-A9504C6B13C4}"/>
                </a:ext>
              </a:extLst>
            </p:cNvPr>
            <p:cNvPicPr>
              <a:picLocks noChangeAspect="1"/>
            </p:cNvPicPr>
            <p:nvPr userDrawn="1"/>
          </p:nvPicPr>
          <p:blipFill rotWithShape="1">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rcRect b="22535"/>
            <a:stretch/>
          </p:blipFill>
          <p:spPr>
            <a:xfrm>
              <a:off x="6550372" y="76437"/>
              <a:ext cx="952500" cy="922323"/>
            </a:xfrm>
            <a:prstGeom prst="rect">
              <a:avLst/>
            </a:prstGeom>
          </p:spPr>
        </p:pic>
        <p:sp>
          <p:nvSpPr>
            <p:cNvPr id="12" name="Oval 11">
              <a:extLst>
                <a:ext uri="{FF2B5EF4-FFF2-40B4-BE49-F238E27FC236}">
                  <a16:creationId xmlns:a16="http://schemas.microsoft.com/office/drawing/2014/main" id="{7AD7AC5B-CC24-441F-A807-B7F761CADB22}"/>
                </a:ext>
              </a:extLst>
            </p:cNvPr>
            <p:cNvSpPr/>
            <p:nvPr userDrawn="1"/>
          </p:nvSpPr>
          <p:spPr>
            <a:xfrm>
              <a:off x="6966384" y="766824"/>
              <a:ext cx="120529" cy="120529"/>
            </a:xfrm>
            <a:prstGeom prst="ellipse">
              <a:avLst/>
            </a:prstGeom>
            <a:solidFill>
              <a:schemeClr val="accent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337311819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9_Title and Content">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08309A3B-9418-4E16-A408-35F3F972C51B}"/>
              </a:ext>
            </a:extLst>
          </p:cNvPr>
          <p:cNvSpPr txBox="1"/>
          <p:nvPr userDrawn="1"/>
        </p:nvSpPr>
        <p:spPr>
          <a:xfrm>
            <a:off x="628650" y="324192"/>
            <a:ext cx="5203796" cy="584775"/>
          </a:xfrm>
          <a:prstGeom prst="rect">
            <a:avLst/>
          </a:prstGeom>
          <a:noFill/>
        </p:spPr>
        <p:txBody>
          <a:bodyPr wrap="square" rtlCol="0">
            <a:noAutofit/>
          </a:bodyPr>
          <a:lstStyle/>
          <a:p>
            <a:r>
              <a:rPr lang="en-US" sz="3200" b="1" dirty="0">
                <a:solidFill>
                  <a:schemeClr val="accent1"/>
                </a:solidFill>
              </a:rPr>
              <a:t>Quick Review</a:t>
            </a:r>
          </a:p>
        </p:txBody>
      </p:sp>
      <p:sp>
        <p:nvSpPr>
          <p:cNvPr id="4" name="Slide Number Placeholder 3">
            <a:extLst>
              <a:ext uri="{FF2B5EF4-FFF2-40B4-BE49-F238E27FC236}">
                <a16:creationId xmlns:a16="http://schemas.microsoft.com/office/drawing/2014/main" id="{36BDEE6B-2BDC-44B7-BE5E-E777FCD232CD}"/>
              </a:ext>
            </a:extLst>
          </p:cNvPr>
          <p:cNvSpPr>
            <a:spLocks noGrp="1"/>
          </p:cNvSpPr>
          <p:nvPr>
            <p:ph type="sldNum" sz="quarter" idx="11"/>
          </p:nvPr>
        </p:nvSpPr>
        <p:spPr/>
        <p:txBody>
          <a:bodyPr/>
          <a:lstStyle/>
          <a:p>
            <a:fld id="{F8E5FEAE-2393-4031-B909-DB31E3BE2612}" type="slidenum">
              <a:rPr lang="en-US" smtClean="0"/>
              <a:pPr/>
              <a:t>‹#›</a:t>
            </a:fld>
            <a:endParaRPr lang="en-US" dirty="0"/>
          </a:p>
        </p:txBody>
      </p:sp>
      <p:grpSp>
        <p:nvGrpSpPr>
          <p:cNvPr id="8" name="Group 7">
            <a:extLst>
              <a:ext uri="{FF2B5EF4-FFF2-40B4-BE49-F238E27FC236}">
                <a16:creationId xmlns:a16="http://schemas.microsoft.com/office/drawing/2014/main" id="{9921DC1C-C809-40FE-BA9C-386E3DB27134}"/>
              </a:ext>
            </a:extLst>
          </p:cNvPr>
          <p:cNvGrpSpPr/>
          <p:nvPr userDrawn="1"/>
        </p:nvGrpSpPr>
        <p:grpSpPr>
          <a:xfrm>
            <a:off x="7749270" y="227324"/>
            <a:ext cx="823093" cy="797016"/>
            <a:chOff x="6550372" y="76437"/>
            <a:chExt cx="952500" cy="922323"/>
          </a:xfrm>
        </p:grpSpPr>
        <p:pic>
          <p:nvPicPr>
            <p:cNvPr id="6" name="Graphic 5">
              <a:extLst>
                <a:ext uri="{FF2B5EF4-FFF2-40B4-BE49-F238E27FC236}">
                  <a16:creationId xmlns:a16="http://schemas.microsoft.com/office/drawing/2014/main" id="{52A0A4ED-CD33-4C1C-9672-FCD428E355F4}"/>
                </a:ext>
              </a:extLst>
            </p:cNvPr>
            <p:cNvPicPr>
              <a:picLocks noChangeAspect="1"/>
            </p:cNvPicPr>
            <p:nvPr userDrawn="1"/>
          </p:nvPicPr>
          <p:blipFill rotWithShape="1">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rcRect b="22535"/>
            <a:stretch/>
          </p:blipFill>
          <p:spPr>
            <a:xfrm>
              <a:off x="6550372" y="76437"/>
              <a:ext cx="952500" cy="922323"/>
            </a:xfrm>
            <a:prstGeom prst="rect">
              <a:avLst/>
            </a:prstGeom>
          </p:spPr>
        </p:pic>
        <p:sp>
          <p:nvSpPr>
            <p:cNvPr id="7" name="Oval 6">
              <a:extLst>
                <a:ext uri="{FF2B5EF4-FFF2-40B4-BE49-F238E27FC236}">
                  <a16:creationId xmlns:a16="http://schemas.microsoft.com/office/drawing/2014/main" id="{814DC471-6507-4EE7-BFB9-BE6961A80DB6}"/>
                </a:ext>
              </a:extLst>
            </p:cNvPr>
            <p:cNvSpPr/>
            <p:nvPr userDrawn="1"/>
          </p:nvSpPr>
          <p:spPr>
            <a:xfrm>
              <a:off x="6966384" y="766824"/>
              <a:ext cx="120529" cy="120529"/>
            </a:xfrm>
            <a:prstGeom prst="ellipse">
              <a:avLst/>
            </a:prstGeom>
            <a:solidFill>
              <a:schemeClr val="accent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9" name="Content Placeholder 2">
            <a:extLst>
              <a:ext uri="{FF2B5EF4-FFF2-40B4-BE49-F238E27FC236}">
                <a16:creationId xmlns:a16="http://schemas.microsoft.com/office/drawing/2014/main" id="{4009EB56-DDF8-44E5-A0CD-02BFF35FA837}"/>
              </a:ext>
            </a:extLst>
          </p:cNvPr>
          <p:cNvSpPr>
            <a:spLocks noGrp="1"/>
          </p:cNvSpPr>
          <p:nvPr>
            <p:ph idx="1"/>
          </p:nvPr>
        </p:nvSpPr>
        <p:spPr>
          <a:xfrm>
            <a:off x="628650" y="1047404"/>
            <a:ext cx="7886700" cy="5129559"/>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722301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Section ">
    <p:bg>
      <p:bgPr>
        <a:solidFill>
          <a:schemeClr val="accent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91D6CA6-1BA4-4D3F-84E8-24B001CED307}"/>
              </a:ext>
            </a:extLst>
          </p:cNvPr>
          <p:cNvSpPr/>
          <p:nvPr userDrawn="1"/>
        </p:nvSpPr>
        <p:spPr>
          <a:xfrm>
            <a:off x="1" y="0"/>
            <a:ext cx="133564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EEE332BC-DA7B-4290-AB59-1009D25269A2}"/>
              </a:ext>
            </a:extLst>
          </p:cNvPr>
          <p:cNvSpPr/>
          <p:nvPr userDrawn="1"/>
        </p:nvSpPr>
        <p:spPr>
          <a:xfrm>
            <a:off x="0" y="0"/>
            <a:ext cx="636998"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Slide Number Placeholder 6">
            <a:extLst>
              <a:ext uri="{FF2B5EF4-FFF2-40B4-BE49-F238E27FC236}">
                <a16:creationId xmlns:a16="http://schemas.microsoft.com/office/drawing/2014/main" id="{51C154D6-BDFC-4EE5-83F3-7D6ACD24985A}"/>
              </a:ext>
            </a:extLst>
          </p:cNvPr>
          <p:cNvSpPr>
            <a:spLocks noGrp="1"/>
          </p:cNvSpPr>
          <p:nvPr>
            <p:ph type="sldNum" sz="quarter" idx="11"/>
          </p:nvPr>
        </p:nvSpPr>
        <p:spPr/>
        <p:txBody>
          <a:bodyPr/>
          <a:lstStyle/>
          <a:p>
            <a:fld id="{F8E5FEAE-2393-4031-B909-DB31E3BE2612}" type="slidenum">
              <a:rPr lang="en-US" smtClean="0"/>
              <a:pPr/>
              <a:t>‹#›</a:t>
            </a:fld>
            <a:endParaRPr lang="en-US" dirty="0"/>
          </a:p>
        </p:txBody>
      </p:sp>
      <p:sp>
        <p:nvSpPr>
          <p:cNvPr id="10" name="Title 6">
            <a:extLst>
              <a:ext uri="{FF2B5EF4-FFF2-40B4-BE49-F238E27FC236}">
                <a16:creationId xmlns:a16="http://schemas.microsoft.com/office/drawing/2014/main" id="{81E17662-1D7A-4FAF-A767-6E657B67608E}"/>
              </a:ext>
            </a:extLst>
          </p:cNvPr>
          <p:cNvSpPr>
            <a:spLocks noGrp="1"/>
          </p:cNvSpPr>
          <p:nvPr>
            <p:ph type="title" hasCustomPrompt="1"/>
          </p:nvPr>
        </p:nvSpPr>
        <p:spPr>
          <a:xfrm>
            <a:off x="2304355" y="2808014"/>
            <a:ext cx="6544732" cy="832189"/>
          </a:xfrm>
        </p:spPr>
        <p:txBody>
          <a:bodyPr>
            <a:noAutofit/>
          </a:bodyPr>
          <a:lstStyle>
            <a:lvl1pPr algn="r">
              <a:defRPr sz="4000">
                <a:solidFill>
                  <a:schemeClr val="bg1"/>
                </a:solidFill>
              </a:defRPr>
            </a:lvl1pPr>
          </a:lstStyle>
          <a:p>
            <a:r>
              <a:rPr lang="en-US" dirty="0"/>
              <a:t>Enter the Title Text Here</a:t>
            </a:r>
          </a:p>
        </p:txBody>
      </p:sp>
      <p:sp>
        <p:nvSpPr>
          <p:cNvPr id="11" name="Subtitle 2">
            <a:extLst>
              <a:ext uri="{FF2B5EF4-FFF2-40B4-BE49-F238E27FC236}">
                <a16:creationId xmlns:a16="http://schemas.microsoft.com/office/drawing/2014/main" id="{0AD85AD8-5034-4557-9BBC-8CDB93E314B2}"/>
              </a:ext>
            </a:extLst>
          </p:cNvPr>
          <p:cNvSpPr>
            <a:spLocks noGrp="1"/>
          </p:cNvSpPr>
          <p:nvPr>
            <p:ph type="subTitle" idx="1" hasCustomPrompt="1"/>
          </p:nvPr>
        </p:nvSpPr>
        <p:spPr>
          <a:xfrm>
            <a:off x="1991087" y="2203963"/>
            <a:ext cx="6858000" cy="512184"/>
          </a:xfrm>
        </p:spPr>
        <p:txBody>
          <a:bodyPr/>
          <a:lstStyle>
            <a:lvl1pPr marL="0" indent="0" algn="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Sub-title if needed</a:t>
            </a:r>
          </a:p>
        </p:txBody>
      </p:sp>
    </p:spTree>
    <p:extLst>
      <p:ext uri="{BB962C8B-B14F-4D97-AF65-F5344CB8AC3E}">
        <p14:creationId xmlns:p14="http://schemas.microsoft.com/office/powerpoint/2010/main" val="301371116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6_Title and Content">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08309A3B-9418-4E16-A408-35F3F972C51B}"/>
              </a:ext>
            </a:extLst>
          </p:cNvPr>
          <p:cNvSpPr txBox="1"/>
          <p:nvPr userDrawn="1"/>
        </p:nvSpPr>
        <p:spPr>
          <a:xfrm>
            <a:off x="628650" y="324192"/>
            <a:ext cx="5203796" cy="584775"/>
          </a:xfrm>
          <a:prstGeom prst="rect">
            <a:avLst/>
          </a:prstGeom>
          <a:noFill/>
        </p:spPr>
        <p:txBody>
          <a:bodyPr wrap="square" rtlCol="0">
            <a:noAutofit/>
          </a:bodyPr>
          <a:lstStyle/>
          <a:p>
            <a:r>
              <a:rPr lang="en-US" sz="3200" b="1" dirty="0">
                <a:solidFill>
                  <a:schemeClr val="accent1"/>
                </a:solidFill>
              </a:rPr>
              <a:t>Quick Review</a:t>
            </a:r>
          </a:p>
        </p:txBody>
      </p:sp>
      <p:sp>
        <p:nvSpPr>
          <p:cNvPr id="20" name="Content Placeholder 2">
            <a:extLst>
              <a:ext uri="{FF2B5EF4-FFF2-40B4-BE49-F238E27FC236}">
                <a16:creationId xmlns:a16="http://schemas.microsoft.com/office/drawing/2014/main" id="{3FACF189-07FE-4F93-9224-25499FB9B5E9}"/>
              </a:ext>
            </a:extLst>
          </p:cNvPr>
          <p:cNvSpPr>
            <a:spLocks noGrp="1"/>
          </p:cNvSpPr>
          <p:nvPr>
            <p:ph idx="1"/>
          </p:nvPr>
        </p:nvSpPr>
        <p:spPr>
          <a:xfrm>
            <a:off x="628650" y="1892300"/>
            <a:ext cx="7886700" cy="4284663"/>
          </a:xfrm>
        </p:spPr>
        <p:txBody>
          <a:bodyPr>
            <a:noAutofit/>
          </a:bodyPr>
          <a:lstStyle>
            <a:lvl1pPr>
              <a:defRPr sz="3200" i="1"/>
            </a:lvl1pPr>
            <a:lvl2pPr>
              <a:defRPr sz="3200" i="1"/>
            </a:lvl2pPr>
            <a:lvl3pPr>
              <a:defRPr sz="3200" i="1"/>
            </a:lvl3pPr>
            <a:lvl4pPr>
              <a:defRPr sz="3200" i="1"/>
            </a:lvl4pPr>
            <a:lvl5pPr>
              <a:defRPr sz="3200" i="1"/>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lide Number Placeholder 3">
            <a:extLst>
              <a:ext uri="{FF2B5EF4-FFF2-40B4-BE49-F238E27FC236}">
                <a16:creationId xmlns:a16="http://schemas.microsoft.com/office/drawing/2014/main" id="{36BDEE6B-2BDC-44B7-BE5E-E777FCD232CD}"/>
              </a:ext>
            </a:extLst>
          </p:cNvPr>
          <p:cNvSpPr>
            <a:spLocks noGrp="1"/>
          </p:cNvSpPr>
          <p:nvPr>
            <p:ph type="sldNum" sz="quarter" idx="11"/>
          </p:nvPr>
        </p:nvSpPr>
        <p:spPr/>
        <p:txBody>
          <a:bodyPr/>
          <a:lstStyle/>
          <a:p>
            <a:fld id="{F8E5FEAE-2393-4031-B909-DB31E3BE2612}" type="slidenum">
              <a:rPr lang="en-US" smtClean="0"/>
              <a:pPr/>
              <a:t>‹#›</a:t>
            </a:fld>
            <a:endParaRPr lang="en-US" dirty="0"/>
          </a:p>
        </p:txBody>
      </p:sp>
      <p:grpSp>
        <p:nvGrpSpPr>
          <p:cNvPr id="8" name="Group 7">
            <a:extLst>
              <a:ext uri="{FF2B5EF4-FFF2-40B4-BE49-F238E27FC236}">
                <a16:creationId xmlns:a16="http://schemas.microsoft.com/office/drawing/2014/main" id="{9921DC1C-C809-40FE-BA9C-386E3DB27134}"/>
              </a:ext>
            </a:extLst>
          </p:cNvPr>
          <p:cNvGrpSpPr/>
          <p:nvPr userDrawn="1"/>
        </p:nvGrpSpPr>
        <p:grpSpPr>
          <a:xfrm>
            <a:off x="7749270" y="227324"/>
            <a:ext cx="823093" cy="797016"/>
            <a:chOff x="6550372" y="76437"/>
            <a:chExt cx="952500" cy="922323"/>
          </a:xfrm>
        </p:grpSpPr>
        <p:pic>
          <p:nvPicPr>
            <p:cNvPr id="6" name="Graphic 5">
              <a:extLst>
                <a:ext uri="{FF2B5EF4-FFF2-40B4-BE49-F238E27FC236}">
                  <a16:creationId xmlns:a16="http://schemas.microsoft.com/office/drawing/2014/main" id="{52A0A4ED-CD33-4C1C-9672-FCD428E355F4}"/>
                </a:ext>
              </a:extLst>
            </p:cNvPr>
            <p:cNvPicPr>
              <a:picLocks noChangeAspect="1"/>
            </p:cNvPicPr>
            <p:nvPr userDrawn="1"/>
          </p:nvPicPr>
          <p:blipFill rotWithShape="1">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rcRect b="22535"/>
            <a:stretch/>
          </p:blipFill>
          <p:spPr>
            <a:xfrm>
              <a:off x="6550372" y="76437"/>
              <a:ext cx="952500" cy="922323"/>
            </a:xfrm>
            <a:prstGeom prst="rect">
              <a:avLst/>
            </a:prstGeom>
          </p:spPr>
        </p:pic>
        <p:sp>
          <p:nvSpPr>
            <p:cNvPr id="7" name="Oval 6">
              <a:extLst>
                <a:ext uri="{FF2B5EF4-FFF2-40B4-BE49-F238E27FC236}">
                  <a16:creationId xmlns:a16="http://schemas.microsoft.com/office/drawing/2014/main" id="{814DC471-6507-4EE7-BFB9-BE6961A80DB6}"/>
                </a:ext>
              </a:extLst>
            </p:cNvPr>
            <p:cNvSpPr/>
            <p:nvPr userDrawn="1"/>
          </p:nvSpPr>
          <p:spPr>
            <a:xfrm>
              <a:off x="6966384" y="766824"/>
              <a:ext cx="120529" cy="120529"/>
            </a:xfrm>
            <a:prstGeom prst="ellipse">
              <a:avLst/>
            </a:prstGeom>
            <a:solidFill>
              <a:schemeClr val="accent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17327814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8_Title and Content">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08309A3B-9418-4E16-A408-35F3F972C51B}"/>
              </a:ext>
            </a:extLst>
          </p:cNvPr>
          <p:cNvSpPr txBox="1"/>
          <p:nvPr userDrawn="1"/>
        </p:nvSpPr>
        <p:spPr>
          <a:xfrm>
            <a:off x="628650" y="324192"/>
            <a:ext cx="5203796" cy="584775"/>
          </a:xfrm>
          <a:prstGeom prst="rect">
            <a:avLst/>
          </a:prstGeom>
          <a:noFill/>
        </p:spPr>
        <p:txBody>
          <a:bodyPr wrap="square" rtlCol="0">
            <a:noAutofit/>
          </a:bodyPr>
          <a:lstStyle/>
          <a:p>
            <a:r>
              <a:rPr lang="en-US" sz="3200" b="1" dirty="0">
                <a:solidFill>
                  <a:schemeClr val="accent1"/>
                </a:solidFill>
              </a:rPr>
              <a:t>Quick Review</a:t>
            </a:r>
          </a:p>
        </p:txBody>
      </p:sp>
      <p:sp>
        <p:nvSpPr>
          <p:cNvPr id="4" name="Slide Number Placeholder 3">
            <a:extLst>
              <a:ext uri="{FF2B5EF4-FFF2-40B4-BE49-F238E27FC236}">
                <a16:creationId xmlns:a16="http://schemas.microsoft.com/office/drawing/2014/main" id="{36BDEE6B-2BDC-44B7-BE5E-E777FCD232CD}"/>
              </a:ext>
            </a:extLst>
          </p:cNvPr>
          <p:cNvSpPr>
            <a:spLocks noGrp="1"/>
          </p:cNvSpPr>
          <p:nvPr>
            <p:ph type="sldNum" sz="quarter" idx="11"/>
          </p:nvPr>
        </p:nvSpPr>
        <p:spPr/>
        <p:txBody>
          <a:bodyPr/>
          <a:lstStyle/>
          <a:p>
            <a:fld id="{F8E5FEAE-2393-4031-B909-DB31E3BE2612}" type="slidenum">
              <a:rPr lang="en-US" smtClean="0"/>
              <a:pPr/>
              <a:t>‹#›</a:t>
            </a:fld>
            <a:endParaRPr lang="en-US" dirty="0"/>
          </a:p>
        </p:txBody>
      </p:sp>
      <p:grpSp>
        <p:nvGrpSpPr>
          <p:cNvPr id="8" name="Group 7">
            <a:extLst>
              <a:ext uri="{FF2B5EF4-FFF2-40B4-BE49-F238E27FC236}">
                <a16:creationId xmlns:a16="http://schemas.microsoft.com/office/drawing/2014/main" id="{9921DC1C-C809-40FE-BA9C-386E3DB27134}"/>
              </a:ext>
            </a:extLst>
          </p:cNvPr>
          <p:cNvGrpSpPr/>
          <p:nvPr userDrawn="1"/>
        </p:nvGrpSpPr>
        <p:grpSpPr>
          <a:xfrm>
            <a:off x="7749270" y="227324"/>
            <a:ext cx="823093" cy="797016"/>
            <a:chOff x="6550372" y="76437"/>
            <a:chExt cx="952500" cy="922323"/>
          </a:xfrm>
        </p:grpSpPr>
        <p:pic>
          <p:nvPicPr>
            <p:cNvPr id="6" name="Graphic 5">
              <a:extLst>
                <a:ext uri="{FF2B5EF4-FFF2-40B4-BE49-F238E27FC236}">
                  <a16:creationId xmlns:a16="http://schemas.microsoft.com/office/drawing/2014/main" id="{52A0A4ED-CD33-4C1C-9672-FCD428E355F4}"/>
                </a:ext>
              </a:extLst>
            </p:cNvPr>
            <p:cNvPicPr>
              <a:picLocks noChangeAspect="1"/>
            </p:cNvPicPr>
            <p:nvPr userDrawn="1"/>
          </p:nvPicPr>
          <p:blipFill rotWithShape="1">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rcRect b="22535"/>
            <a:stretch/>
          </p:blipFill>
          <p:spPr>
            <a:xfrm>
              <a:off x="6550372" y="76437"/>
              <a:ext cx="952500" cy="922323"/>
            </a:xfrm>
            <a:prstGeom prst="rect">
              <a:avLst/>
            </a:prstGeom>
          </p:spPr>
        </p:pic>
        <p:sp>
          <p:nvSpPr>
            <p:cNvPr id="7" name="Oval 6">
              <a:extLst>
                <a:ext uri="{FF2B5EF4-FFF2-40B4-BE49-F238E27FC236}">
                  <a16:creationId xmlns:a16="http://schemas.microsoft.com/office/drawing/2014/main" id="{814DC471-6507-4EE7-BFB9-BE6961A80DB6}"/>
                </a:ext>
              </a:extLst>
            </p:cNvPr>
            <p:cNvSpPr/>
            <p:nvPr userDrawn="1"/>
          </p:nvSpPr>
          <p:spPr>
            <a:xfrm>
              <a:off x="6966384" y="766824"/>
              <a:ext cx="120529" cy="120529"/>
            </a:xfrm>
            <a:prstGeom prst="ellipse">
              <a:avLst/>
            </a:prstGeom>
            <a:solidFill>
              <a:schemeClr val="accent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9" name="Content Placeholder 2">
            <a:extLst>
              <a:ext uri="{FF2B5EF4-FFF2-40B4-BE49-F238E27FC236}">
                <a16:creationId xmlns:a16="http://schemas.microsoft.com/office/drawing/2014/main" id="{4009EB56-DDF8-44E5-A0CD-02BFF35FA837}"/>
              </a:ext>
            </a:extLst>
          </p:cNvPr>
          <p:cNvSpPr>
            <a:spLocks noGrp="1"/>
          </p:cNvSpPr>
          <p:nvPr>
            <p:ph idx="1"/>
          </p:nvPr>
        </p:nvSpPr>
        <p:spPr>
          <a:xfrm>
            <a:off x="628650" y="1047404"/>
            <a:ext cx="7886700" cy="5129559"/>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4798747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6491" y="365760"/>
            <a:ext cx="2949178" cy="929640"/>
          </a:xfrm>
        </p:spPr>
        <p:txBody>
          <a:bodyPr anchor="t">
            <a:noAutofit/>
          </a:bodyPr>
          <a:lstStyle>
            <a:lvl1pPr>
              <a:defRPr sz="2800"/>
            </a:lvl1pPr>
          </a:lstStyle>
          <a:p>
            <a:r>
              <a:rPr lang="en-US" dirty="0"/>
              <a:t>Click to edit Master title style</a:t>
            </a:r>
          </a:p>
        </p:txBody>
      </p:sp>
      <p:sp>
        <p:nvSpPr>
          <p:cNvPr id="3" name="Picture Placeholder 2"/>
          <p:cNvSpPr>
            <a:spLocks noGrp="1" noChangeAspect="1"/>
          </p:cNvSpPr>
          <p:nvPr>
            <p:ph type="pic" idx="1"/>
          </p:nvPr>
        </p:nvSpPr>
        <p:spPr>
          <a:xfrm>
            <a:off x="3887390" y="0"/>
            <a:ext cx="5256609" cy="6267450"/>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5" name="Slide Number Placeholder 4">
            <a:extLst>
              <a:ext uri="{FF2B5EF4-FFF2-40B4-BE49-F238E27FC236}">
                <a16:creationId xmlns:a16="http://schemas.microsoft.com/office/drawing/2014/main" id="{5314CEE7-59D8-4B98-8D1D-AACF407FD91D}"/>
              </a:ext>
            </a:extLst>
          </p:cNvPr>
          <p:cNvSpPr>
            <a:spLocks noGrp="1"/>
          </p:cNvSpPr>
          <p:nvPr>
            <p:ph type="sldNum" sz="quarter" idx="10"/>
          </p:nvPr>
        </p:nvSpPr>
        <p:spPr>
          <a:xfrm>
            <a:off x="148590" y="6394450"/>
            <a:ext cx="2057400" cy="365125"/>
          </a:xfrm>
        </p:spPr>
        <p:txBody>
          <a:bodyPr/>
          <a:lstStyle/>
          <a:p>
            <a:fld id="{F8E5FEAE-2393-4031-B909-DB31E3BE2612}" type="slidenum">
              <a:rPr lang="en-US" smtClean="0"/>
              <a:pPr/>
              <a:t>‹#›</a:t>
            </a:fld>
            <a:endParaRPr lang="en-US" dirty="0"/>
          </a:p>
        </p:txBody>
      </p:sp>
      <p:sp>
        <p:nvSpPr>
          <p:cNvPr id="7" name="Text Placeholder 6">
            <a:extLst>
              <a:ext uri="{FF2B5EF4-FFF2-40B4-BE49-F238E27FC236}">
                <a16:creationId xmlns:a16="http://schemas.microsoft.com/office/drawing/2014/main" id="{9E81AFF3-3716-4A2E-8F47-D4F6A9F420B1}"/>
              </a:ext>
            </a:extLst>
          </p:cNvPr>
          <p:cNvSpPr>
            <a:spLocks noGrp="1"/>
          </p:cNvSpPr>
          <p:nvPr>
            <p:ph type="body" sz="quarter" idx="11"/>
          </p:nvPr>
        </p:nvSpPr>
        <p:spPr>
          <a:xfrm>
            <a:off x="496094" y="1466850"/>
            <a:ext cx="2949575" cy="4572000"/>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12553673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0" y="0"/>
            <a:ext cx="5223007" cy="6284422"/>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5" name="Slide Number Placeholder 4">
            <a:extLst>
              <a:ext uri="{FF2B5EF4-FFF2-40B4-BE49-F238E27FC236}">
                <a16:creationId xmlns:a16="http://schemas.microsoft.com/office/drawing/2014/main" id="{5BCC460E-8DA7-416F-8EDC-1484AE24131F}"/>
              </a:ext>
            </a:extLst>
          </p:cNvPr>
          <p:cNvSpPr>
            <a:spLocks noGrp="1"/>
          </p:cNvSpPr>
          <p:nvPr>
            <p:ph type="sldNum" sz="quarter" idx="10"/>
          </p:nvPr>
        </p:nvSpPr>
        <p:spPr/>
        <p:txBody>
          <a:bodyPr/>
          <a:lstStyle/>
          <a:p>
            <a:fld id="{F8E5FEAE-2393-4031-B909-DB31E3BE2612}" type="slidenum">
              <a:rPr lang="en-US" smtClean="0"/>
              <a:pPr/>
              <a:t>‹#›</a:t>
            </a:fld>
            <a:endParaRPr lang="en-US" dirty="0"/>
          </a:p>
        </p:txBody>
      </p:sp>
      <p:sp>
        <p:nvSpPr>
          <p:cNvPr id="12" name="Title 1">
            <a:extLst>
              <a:ext uri="{FF2B5EF4-FFF2-40B4-BE49-F238E27FC236}">
                <a16:creationId xmlns:a16="http://schemas.microsoft.com/office/drawing/2014/main" id="{3440632A-B2E1-4889-AFEF-C58C69843B7C}"/>
              </a:ext>
            </a:extLst>
          </p:cNvPr>
          <p:cNvSpPr>
            <a:spLocks noGrp="1"/>
          </p:cNvSpPr>
          <p:nvPr>
            <p:ph type="title"/>
          </p:nvPr>
        </p:nvSpPr>
        <p:spPr>
          <a:xfrm>
            <a:off x="5563791" y="365760"/>
            <a:ext cx="2949178" cy="929640"/>
          </a:xfrm>
        </p:spPr>
        <p:txBody>
          <a:bodyPr anchor="t">
            <a:noAutofit/>
          </a:bodyPr>
          <a:lstStyle>
            <a:lvl1pPr>
              <a:defRPr sz="2800"/>
            </a:lvl1pPr>
          </a:lstStyle>
          <a:p>
            <a:r>
              <a:rPr lang="en-US" dirty="0"/>
              <a:t>Click to edit Master title style</a:t>
            </a:r>
          </a:p>
        </p:txBody>
      </p:sp>
      <p:sp>
        <p:nvSpPr>
          <p:cNvPr id="13" name="Text Placeholder 6">
            <a:extLst>
              <a:ext uri="{FF2B5EF4-FFF2-40B4-BE49-F238E27FC236}">
                <a16:creationId xmlns:a16="http://schemas.microsoft.com/office/drawing/2014/main" id="{03C3DA5D-DBCF-4F5C-A7B6-C937E65E229B}"/>
              </a:ext>
            </a:extLst>
          </p:cNvPr>
          <p:cNvSpPr>
            <a:spLocks noGrp="1"/>
          </p:cNvSpPr>
          <p:nvPr>
            <p:ph type="body" sz="quarter" idx="11"/>
          </p:nvPr>
        </p:nvSpPr>
        <p:spPr>
          <a:xfrm>
            <a:off x="5563394" y="1466850"/>
            <a:ext cx="2949575" cy="4572000"/>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14450984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21237"/>
            <a:ext cx="2949178" cy="914078"/>
          </a:xfrm>
        </p:spPr>
        <p:txBody>
          <a:bodyPr anchor="t"/>
          <a:lstStyle>
            <a:lvl1pPr>
              <a:defRPr sz="2800"/>
            </a:lvl1pPr>
          </a:lstStyle>
          <a:p>
            <a:r>
              <a:rPr lang="en-US" dirty="0"/>
              <a:t>Click to edit Master title style</a:t>
            </a:r>
          </a:p>
        </p:txBody>
      </p:sp>
      <p:sp>
        <p:nvSpPr>
          <p:cNvPr id="3" name="Picture Placeholder 2"/>
          <p:cNvSpPr>
            <a:spLocks noGrp="1" noChangeAspect="1"/>
          </p:cNvSpPr>
          <p:nvPr>
            <p:ph type="pic" idx="1"/>
          </p:nvPr>
        </p:nvSpPr>
        <p:spPr>
          <a:xfrm>
            <a:off x="3887390" y="1"/>
            <a:ext cx="5256609" cy="6248400"/>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7" name="Text Placeholder 6">
            <a:extLst>
              <a:ext uri="{FF2B5EF4-FFF2-40B4-BE49-F238E27FC236}">
                <a16:creationId xmlns:a16="http://schemas.microsoft.com/office/drawing/2014/main" id="{155C2B8E-E972-4DF0-ACD1-D634E2EEE3BE}"/>
              </a:ext>
            </a:extLst>
          </p:cNvPr>
          <p:cNvSpPr>
            <a:spLocks noGrp="1"/>
          </p:cNvSpPr>
          <p:nvPr>
            <p:ph type="body" sz="quarter" idx="10" hasCustomPrompt="1"/>
          </p:nvPr>
        </p:nvSpPr>
        <p:spPr>
          <a:xfrm>
            <a:off x="629841" y="1499780"/>
            <a:ext cx="2949575" cy="365125"/>
          </a:xfrm>
        </p:spPr>
        <p:txBody>
          <a:bodyPr>
            <a:noAutofit/>
          </a:bodyPr>
          <a:lstStyle>
            <a:lvl1pPr marL="0" indent="0">
              <a:buNone/>
              <a:defRPr sz="2000" b="1">
                <a:solidFill>
                  <a:schemeClr val="accent6">
                    <a:lumMod val="75000"/>
                  </a:schemeClr>
                </a:solidFill>
                <a:latin typeface="+mj-lt"/>
                <a:ea typeface="Zilla Slab" pitchFamily="2" charset="0"/>
              </a:defRPr>
            </a:lvl1pPr>
          </a:lstStyle>
          <a:p>
            <a:pPr lvl="0"/>
            <a:r>
              <a:rPr lang="en-US" dirty="0"/>
              <a:t>Header</a:t>
            </a:r>
          </a:p>
        </p:txBody>
      </p:sp>
      <p:sp>
        <p:nvSpPr>
          <p:cNvPr id="5" name="Slide Number Placeholder 4">
            <a:extLst>
              <a:ext uri="{FF2B5EF4-FFF2-40B4-BE49-F238E27FC236}">
                <a16:creationId xmlns:a16="http://schemas.microsoft.com/office/drawing/2014/main" id="{0331091F-D054-43BE-9F57-47AD0F9E863D}"/>
              </a:ext>
            </a:extLst>
          </p:cNvPr>
          <p:cNvSpPr>
            <a:spLocks noGrp="1"/>
          </p:cNvSpPr>
          <p:nvPr>
            <p:ph type="sldNum" sz="quarter" idx="11"/>
          </p:nvPr>
        </p:nvSpPr>
        <p:spPr/>
        <p:txBody>
          <a:bodyPr/>
          <a:lstStyle/>
          <a:p>
            <a:fld id="{F8E5FEAE-2393-4031-B909-DB31E3BE2612}" type="slidenum">
              <a:rPr lang="en-US" smtClean="0"/>
              <a:pPr/>
              <a:t>‹#›</a:t>
            </a:fld>
            <a:endParaRPr lang="en-US" dirty="0"/>
          </a:p>
        </p:txBody>
      </p:sp>
      <p:sp>
        <p:nvSpPr>
          <p:cNvPr id="8" name="Text Placeholder 7">
            <a:extLst>
              <a:ext uri="{FF2B5EF4-FFF2-40B4-BE49-F238E27FC236}">
                <a16:creationId xmlns:a16="http://schemas.microsoft.com/office/drawing/2014/main" id="{470B208D-A588-40CB-958F-693B8BAE97FA}"/>
              </a:ext>
            </a:extLst>
          </p:cNvPr>
          <p:cNvSpPr>
            <a:spLocks noGrp="1"/>
          </p:cNvSpPr>
          <p:nvPr>
            <p:ph type="body" sz="quarter" idx="12"/>
          </p:nvPr>
        </p:nvSpPr>
        <p:spPr>
          <a:xfrm>
            <a:off x="629444" y="2038169"/>
            <a:ext cx="2949575" cy="3860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64396388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3_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67363" y="410872"/>
            <a:ext cx="2949178" cy="866386"/>
          </a:xfrm>
        </p:spPr>
        <p:txBody>
          <a:bodyPr anchor="t"/>
          <a:lstStyle>
            <a:lvl1pPr>
              <a:defRPr sz="2800"/>
            </a:lvl1pPr>
          </a:lstStyle>
          <a:p>
            <a:r>
              <a:rPr lang="en-US" dirty="0"/>
              <a:t>Click to edit Master title style</a:t>
            </a:r>
          </a:p>
        </p:txBody>
      </p:sp>
      <p:sp>
        <p:nvSpPr>
          <p:cNvPr id="3" name="Picture Placeholder 2"/>
          <p:cNvSpPr>
            <a:spLocks noGrp="1" noChangeAspect="1"/>
          </p:cNvSpPr>
          <p:nvPr>
            <p:ph type="pic" idx="1"/>
          </p:nvPr>
        </p:nvSpPr>
        <p:spPr>
          <a:xfrm>
            <a:off x="0" y="0"/>
            <a:ext cx="5223007" cy="623454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5" name="Slide Number Placeholder 4">
            <a:extLst>
              <a:ext uri="{FF2B5EF4-FFF2-40B4-BE49-F238E27FC236}">
                <a16:creationId xmlns:a16="http://schemas.microsoft.com/office/drawing/2014/main" id="{7EAA6827-70BC-4B3A-A84F-EB67F288C6AD}"/>
              </a:ext>
            </a:extLst>
          </p:cNvPr>
          <p:cNvSpPr>
            <a:spLocks noGrp="1"/>
          </p:cNvSpPr>
          <p:nvPr>
            <p:ph type="sldNum" sz="quarter" idx="11"/>
          </p:nvPr>
        </p:nvSpPr>
        <p:spPr/>
        <p:txBody>
          <a:bodyPr/>
          <a:lstStyle/>
          <a:p>
            <a:fld id="{F8E5FEAE-2393-4031-B909-DB31E3BE2612}" type="slidenum">
              <a:rPr lang="en-US" smtClean="0"/>
              <a:pPr/>
              <a:t>‹#›</a:t>
            </a:fld>
            <a:endParaRPr lang="en-US" dirty="0"/>
          </a:p>
        </p:txBody>
      </p:sp>
      <p:sp>
        <p:nvSpPr>
          <p:cNvPr id="8" name="Text Placeholder 7">
            <a:extLst>
              <a:ext uri="{FF2B5EF4-FFF2-40B4-BE49-F238E27FC236}">
                <a16:creationId xmlns:a16="http://schemas.microsoft.com/office/drawing/2014/main" id="{6EFA869A-E126-42A6-A924-729D6DED851D}"/>
              </a:ext>
            </a:extLst>
          </p:cNvPr>
          <p:cNvSpPr>
            <a:spLocks noGrp="1"/>
          </p:cNvSpPr>
          <p:nvPr>
            <p:ph type="body" sz="quarter" idx="12"/>
          </p:nvPr>
        </p:nvSpPr>
        <p:spPr>
          <a:xfrm>
            <a:off x="5566966" y="1908173"/>
            <a:ext cx="2949575" cy="3860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ext Placeholder 6">
            <a:extLst>
              <a:ext uri="{FF2B5EF4-FFF2-40B4-BE49-F238E27FC236}">
                <a16:creationId xmlns:a16="http://schemas.microsoft.com/office/drawing/2014/main" id="{0F5A370B-C2FF-4990-9A6F-41C1F1750A25}"/>
              </a:ext>
            </a:extLst>
          </p:cNvPr>
          <p:cNvSpPr>
            <a:spLocks noGrp="1"/>
          </p:cNvSpPr>
          <p:nvPr>
            <p:ph type="body" sz="quarter" idx="10" hasCustomPrompt="1"/>
          </p:nvPr>
        </p:nvSpPr>
        <p:spPr>
          <a:xfrm>
            <a:off x="5566966" y="1410153"/>
            <a:ext cx="2949575" cy="365125"/>
          </a:xfrm>
        </p:spPr>
        <p:txBody>
          <a:bodyPr>
            <a:noAutofit/>
          </a:bodyPr>
          <a:lstStyle>
            <a:lvl1pPr marL="0" indent="0">
              <a:buNone/>
              <a:defRPr sz="2000" b="1">
                <a:solidFill>
                  <a:schemeClr val="accent6">
                    <a:lumMod val="75000"/>
                  </a:schemeClr>
                </a:solidFill>
                <a:latin typeface="+mj-lt"/>
                <a:ea typeface="Zilla Slab" pitchFamily="2" charset="0"/>
              </a:defRPr>
            </a:lvl1pPr>
          </a:lstStyle>
          <a:p>
            <a:pPr lvl="0"/>
            <a:r>
              <a:rPr lang="en-US" dirty="0"/>
              <a:t>Header</a:t>
            </a:r>
          </a:p>
        </p:txBody>
      </p:sp>
    </p:spTree>
    <p:extLst>
      <p:ext uri="{BB962C8B-B14F-4D97-AF65-F5344CB8AC3E}">
        <p14:creationId xmlns:p14="http://schemas.microsoft.com/office/powerpoint/2010/main" val="17641421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4_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983654"/>
            <a:ext cx="6753092" cy="482447"/>
          </a:xfrm>
        </p:spPr>
        <p:txBody>
          <a:bodyPr anchor="t"/>
          <a:lstStyle>
            <a:lvl1pPr>
              <a:defRPr sz="3200"/>
            </a:lvl1pPr>
          </a:lstStyle>
          <a:p>
            <a:r>
              <a:rPr lang="en-US" dirty="0"/>
              <a:t>Click to edit Master title style</a:t>
            </a:r>
          </a:p>
        </p:txBody>
      </p:sp>
      <p:sp>
        <p:nvSpPr>
          <p:cNvPr id="3" name="Picture Placeholder 2"/>
          <p:cNvSpPr>
            <a:spLocks noGrp="1" noChangeAspect="1"/>
          </p:cNvSpPr>
          <p:nvPr>
            <p:ph type="pic" idx="1"/>
          </p:nvPr>
        </p:nvSpPr>
        <p:spPr>
          <a:xfrm>
            <a:off x="0" y="0"/>
            <a:ext cx="9144000" cy="387773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Slide Number Placeholder 3">
            <a:extLst>
              <a:ext uri="{FF2B5EF4-FFF2-40B4-BE49-F238E27FC236}">
                <a16:creationId xmlns:a16="http://schemas.microsoft.com/office/drawing/2014/main" id="{642ECD18-DB62-4973-BEC5-07CA299C9221}"/>
              </a:ext>
            </a:extLst>
          </p:cNvPr>
          <p:cNvSpPr>
            <a:spLocks noGrp="1"/>
          </p:cNvSpPr>
          <p:nvPr>
            <p:ph type="sldNum" sz="quarter" idx="12"/>
          </p:nvPr>
        </p:nvSpPr>
        <p:spPr/>
        <p:txBody>
          <a:bodyPr/>
          <a:lstStyle/>
          <a:p>
            <a:fld id="{F8E5FEAE-2393-4031-B909-DB31E3BE2612}" type="slidenum">
              <a:rPr lang="en-US" smtClean="0"/>
              <a:pPr/>
              <a:t>‹#›</a:t>
            </a:fld>
            <a:endParaRPr lang="en-US" dirty="0"/>
          </a:p>
        </p:txBody>
      </p:sp>
      <p:sp>
        <p:nvSpPr>
          <p:cNvPr id="7" name="Text Placeholder 7">
            <a:extLst>
              <a:ext uri="{FF2B5EF4-FFF2-40B4-BE49-F238E27FC236}">
                <a16:creationId xmlns:a16="http://schemas.microsoft.com/office/drawing/2014/main" id="{FF0E05AE-BB54-4F6D-A23D-C3D3F40ECD66}"/>
              </a:ext>
            </a:extLst>
          </p:cNvPr>
          <p:cNvSpPr>
            <a:spLocks noGrp="1"/>
          </p:cNvSpPr>
          <p:nvPr>
            <p:ph type="body" sz="quarter" idx="13"/>
          </p:nvPr>
        </p:nvSpPr>
        <p:spPr>
          <a:xfrm>
            <a:off x="629841" y="4553920"/>
            <a:ext cx="3904059" cy="156368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Text Placeholder 7">
            <a:extLst>
              <a:ext uri="{FF2B5EF4-FFF2-40B4-BE49-F238E27FC236}">
                <a16:creationId xmlns:a16="http://schemas.microsoft.com/office/drawing/2014/main" id="{5BD638B5-8C9E-4E58-B6B2-236169D27149}"/>
              </a:ext>
            </a:extLst>
          </p:cNvPr>
          <p:cNvSpPr>
            <a:spLocks noGrp="1"/>
          </p:cNvSpPr>
          <p:nvPr>
            <p:ph type="body" sz="quarter" idx="14"/>
          </p:nvPr>
        </p:nvSpPr>
        <p:spPr>
          <a:xfrm>
            <a:off x="4725591" y="4553920"/>
            <a:ext cx="3904059" cy="156368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299690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Hero Title Content">
    <p:spTree>
      <p:nvGrpSpPr>
        <p:cNvPr id="1" name=""/>
        <p:cNvGrpSpPr/>
        <p:nvPr/>
      </p:nvGrpSpPr>
      <p:grpSpPr>
        <a:xfrm>
          <a:off x="0" y="0"/>
          <a:ext cx="0" cy="0"/>
          <a:chOff x="0" y="0"/>
          <a:chExt cx="0" cy="0"/>
        </a:xfrm>
      </p:grpSpPr>
      <p:sp>
        <p:nvSpPr>
          <p:cNvPr id="2" name="Title 1"/>
          <p:cNvSpPr>
            <a:spLocks noGrp="1"/>
          </p:cNvSpPr>
          <p:nvPr>
            <p:ph type="title"/>
          </p:nvPr>
        </p:nvSpPr>
        <p:spPr>
          <a:xfrm>
            <a:off x="629841" y="3983654"/>
            <a:ext cx="6753092" cy="482447"/>
          </a:xfrm>
        </p:spPr>
        <p:txBody>
          <a:bodyPr anchor="t"/>
          <a:lstStyle>
            <a:lvl1pPr>
              <a:defRPr sz="3200"/>
            </a:lvl1pPr>
          </a:lstStyle>
          <a:p>
            <a:r>
              <a:rPr lang="en-US" dirty="0"/>
              <a:t>Click to edit Master title style</a:t>
            </a:r>
          </a:p>
        </p:txBody>
      </p:sp>
      <p:sp>
        <p:nvSpPr>
          <p:cNvPr id="3" name="Picture Placeholder 2"/>
          <p:cNvSpPr>
            <a:spLocks noGrp="1" noChangeAspect="1"/>
          </p:cNvSpPr>
          <p:nvPr>
            <p:ph type="pic" idx="1"/>
          </p:nvPr>
        </p:nvSpPr>
        <p:spPr>
          <a:xfrm>
            <a:off x="0" y="0"/>
            <a:ext cx="9144000" cy="387773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Slide Number Placeholder 3">
            <a:extLst>
              <a:ext uri="{FF2B5EF4-FFF2-40B4-BE49-F238E27FC236}">
                <a16:creationId xmlns:a16="http://schemas.microsoft.com/office/drawing/2014/main" id="{642ECD18-DB62-4973-BEC5-07CA299C9221}"/>
              </a:ext>
            </a:extLst>
          </p:cNvPr>
          <p:cNvSpPr>
            <a:spLocks noGrp="1"/>
          </p:cNvSpPr>
          <p:nvPr>
            <p:ph type="sldNum" sz="quarter" idx="12"/>
          </p:nvPr>
        </p:nvSpPr>
        <p:spPr/>
        <p:txBody>
          <a:bodyPr/>
          <a:lstStyle/>
          <a:p>
            <a:fld id="{F8E5FEAE-2393-4031-B909-DB31E3BE2612}" type="slidenum">
              <a:rPr lang="en-US" smtClean="0"/>
              <a:pPr/>
              <a:t>‹#›</a:t>
            </a:fld>
            <a:endParaRPr lang="en-US" dirty="0"/>
          </a:p>
        </p:txBody>
      </p:sp>
      <p:sp>
        <p:nvSpPr>
          <p:cNvPr id="7" name="Text Placeholder 7">
            <a:extLst>
              <a:ext uri="{FF2B5EF4-FFF2-40B4-BE49-F238E27FC236}">
                <a16:creationId xmlns:a16="http://schemas.microsoft.com/office/drawing/2014/main" id="{FF0E05AE-BB54-4F6D-A23D-C3D3F40ECD66}"/>
              </a:ext>
            </a:extLst>
          </p:cNvPr>
          <p:cNvSpPr>
            <a:spLocks noGrp="1"/>
          </p:cNvSpPr>
          <p:nvPr>
            <p:ph type="body" sz="quarter" idx="13"/>
          </p:nvPr>
        </p:nvSpPr>
        <p:spPr>
          <a:xfrm>
            <a:off x="629841" y="4553920"/>
            <a:ext cx="8187588" cy="156368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69832303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5_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0" y="-1"/>
            <a:ext cx="9144000" cy="629073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5" name="Rectangle 4">
            <a:extLst>
              <a:ext uri="{FF2B5EF4-FFF2-40B4-BE49-F238E27FC236}">
                <a16:creationId xmlns:a16="http://schemas.microsoft.com/office/drawing/2014/main" id="{DD65DDA4-1C0C-464D-B661-6EF0E8F263DE}"/>
              </a:ext>
            </a:extLst>
          </p:cNvPr>
          <p:cNvSpPr/>
          <p:nvPr userDrawn="1"/>
        </p:nvSpPr>
        <p:spPr>
          <a:xfrm>
            <a:off x="1" y="4091558"/>
            <a:ext cx="9144000" cy="1871134"/>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629841" y="4314309"/>
            <a:ext cx="6753092" cy="488450"/>
          </a:xfrm>
        </p:spPr>
        <p:txBody>
          <a:bodyPr anchor="t"/>
          <a:lstStyle>
            <a:lvl1pPr>
              <a:defRPr sz="3200"/>
            </a:lvl1pPr>
          </a:lstStyle>
          <a:p>
            <a:r>
              <a:rPr lang="en-US" dirty="0"/>
              <a:t>Click to edit Master title style</a:t>
            </a:r>
          </a:p>
        </p:txBody>
      </p:sp>
      <p:sp>
        <p:nvSpPr>
          <p:cNvPr id="4" name="Slide Number Placeholder 3">
            <a:extLst>
              <a:ext uri="{FF2B5EF4-FFF2-40B4-BE49-F238E27FC236}">
                <a16:creationId xmlns:a16="http://schemas.microsoft.com/office/drawing/2014/main" id="{1DDB0CD3-1A6E-460A-A943-A92B887F65A1}"/>
              </a:ext>
            </a:extLst>
          </p:cNvPr>
          <p:cNvSpPr>
            <a:spLocks noGrp="1"/>
          </p:cNvSpPr>
          <p:nvPr>
            <p:ph type="sldNum" sz="quarter" idx="12"/>
          </p:nvPr>
        </p:nvSpPr>
        <p:spPr/>
        <p:txBody>
          <a:bodyPr/>
          <a:lstStyle/>
          <a:p>
            <a:fld id="{F8E5FEAE-2393-4031-B909-DB31E3BE2612}" type="slidenum">
              <a:rPr lang="en-US" smtClean="0"/>
              <a:pPr/>
              <a:t>‹#›</a:t>
            </a:fld>
            <a:endParaRPr lang="en-US" dirty="0"/>
          </a:p>
        </p:txBody>
      </p:sp>
      <p:sp>
        <p:nvSpPr>
          <p:cNvPr id="8" name="Text Placeholder 7">
            <a:extLst>
              <a:ext uri="{FF2B5EF4-FFF2-40B4-BE49-F238E27FC236}">
                <a16:creationId xmlns:a16="http://schemas.microsoft.com/office/drawing/2014/main" id="{D25D0DED-343A-4E97-884E-99154BEDCF09}"/>
              </a:ext>
            </a:extLst>
          </p:cNvPr>
          <p:cNvSpPr>
            <a:spLocks noGrp="1"/>
          </p:cNvSpPr>
          <p:nvPr>
            <p:ph type="body" sz="quarter" idx="13"/>
          </p:nvPr>
        </p:nvSpPr>
        <p:spPr>
          <a:xfrm>
            <a:off x="629841" y="4802758"/>
            <a:ext cx="7887097" cy="138268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8609971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6_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0" y="0"/>
            <a:ext cx="9144000" cy="629273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5" name="Rectangle 4">
            <a:extLst>
              <a:ext uri="{FF2B5EF4-FFF2-40B4-BE49-F238E27FC236}">
                <a16:creationId xmlns:a16="http://schemas.microsoft.com/office/drawing/2014/main" id="{DD65DDA4-1C0C-464D-B661-6EF0E8F263DE}"/>
              </a:ext>
            </a:extLst>
          </p:cNvPr>
          <p:cNvSpPr/>
          <p:nvPr userDrawn="1"/>
        </p:nvSpPr>
        <p:spPr>
          <a:xfrm>
            <a:off x="1" y="1"/>
            <a:ext cx="3937000" cy="6292734"/>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629841" y="548640"/>
            <a:ext cx="3010826" cy="1250141"/>
          </a:xfrm>
        </p:spPr>
        <p:txBody>
          <a:bodyPr anchor="t"/>
          <a:lstStyle>
            <a:lvl1pPr>
              <a:defRPr sz="3200"/>
            </a:lvl1pPr>
          </a:lstStyle>
          <a:p>
            <a:r>
              <a:rPr lang="en-US" dirty="0"/>
              <a:t>Click to edit Master title style</a:t>
            </a:r>
          </a:p>
        </p:txBody>
      </p:sp>
      <p:sp>
        <p:nvSpPr>
          <p:cNvPr id="4" name="Slide Number Placeholder 3">
            <a:extLst>
              <a:ext uri="{FF2B5EF4-FFF2-40B4-BE49-F238E27FC236}">
                <a16:creationId xmlns:a16="http://schemas.microsoft.com/office/drawing/2014/main" id="{D051FB72-F846-4782-8F1D-9B0CE52765CF}"/>
              </a:ext>
            </a:extLst>
          </p:cNvPr>
          <p:cNvSpPr>
            <a:spLocks noGrp="1"/>
          </p:cNvSpPr>
          <p:nvPr>
            <p:ph type="sldNum" sz="quarter" idx="12"/>
          </p:nvPr>
        </p:nvSpPr>
        <p:spPr/>
        <p:txBody>
          <a:bodyPr/>
          <a:lstStyle/>
          <a:p>
            <a:fld id="{F8E5FEAE-2393-4031-B909-DB31E3BE2612}" type="slidenum">
              <a:rPr lang="en-US" smtClean="0"/>
              <a:pPr/>
              <a:t>‹#›</a:t>
            </a:fld>
            <a:endParaRPr lang="en-US" dirty="0"/>
          </a:p>
        </p:txBody>
      </p:sp>
      <p:sp>
        <p:nvSpPr>
          <p:cNvPr id="8" name="Text Placeholder 7">
            <a:extLst>
              <a:ext uri="{FF2B5EF4-FFF2-40B4-BE49-F238E27FC236}">
                <a16:creationId xmlns:a16="http://schemas.microsoft.com/office/drawing/2014/main" id="{114E0C55-D963-432D-B26A-F1B61CC04AA7}"/>
              </a:ext>
            </a:extLst>
          </p:cNvPr>
          <p:cNvSpPr>
            <a:spLocks noGrp="1"/>
          </p:cNvSpPr>
          <p:nvPr>
            <p:ph type="body" sz="quarter" idx="13"/>
          </p:nvPr>
        </p:nvSpPr>
        <p:spPr>
          <a:xfrm>
            <a:off x="660466" y="1862396"/>
            <a:ext cx="2949575" cy="3860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433975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Sub-title">
    <p:bg>
      <p:bgPr>
        <a:solidFill>
          <a:schemeClr val="bg1"/>
        </a:solidFill>
        <a:effectLst/>
      </p:bgPr>
    </p:bg>
    <p:spTree>
      <p:nvGrpSpPr>
        <p:cNvPr id="1" name=""/>
        <p:cNvGrpSpPr/>
        <p:nvPr/>
      </p:nvGrpSpPr>
      <p:grpSpPr>
        <a:xfrm>
          <a:off x="0" y="0"/>
          <a:ext cx="0" cy="0"/>
          <a:chOff x="0" y="0"/>
          <a:chExt cx="0" cy="0"/>
        </a:xfrm>
      </p:grpSpPr>
      <p:sp>
        <p:nvSpPr>
          <p:cNvPr id="11" name="Title 6">
            <a:extLst>
              <a:ext uri="{FF2B5EF4-FFF2-40B4-BE49-F238E27FC236}">
                <a16:creationId xmlns:a16="http://schemas.microsoft.com/office/drawing/2014/main" id="{F41EED44-9442-4AF5-9905-C3753FF5EFE9}"/>
              </a:ext>
            </a:extLst>
          </p:cNvPr>
          <p:cNvSpPr>
            <a:spLocks noGrp="1"/>
          </p:cNvSpPr>
          <p:nvPr>
            <p:ph type="title" hasCustomPrompt="1"/>
          </p:nvPr>
        </p:nvSpPr>
        <p:spPr>
          <a:xfrm>
            <a:off x="2399605" y="2525591"/>
            <a:ext cx="6544732" cy="832189"/>
          </a:xfrm>
        </p:spPr>
        <p:txBody>
          <a:bodyPr>
            <a:noAutofit/>
          </a:bodyPr>
          <a:lstStyle>
            <a:lvl1pPr algn="r">
              <a:defRPr sz="4000"/>
            </a:lvl1pPr>
          </a:lstStyle>
          <a:p>
            <a:r>
              <a:rPr lang="en-US" dirty="0"/>
              <a:t>Enter the Title Text Here</a:t>
            </a:r>
          </a:p>
        </p:txBody>
      </p:sp>
      <p:pic>
        <p:nvPicPr>
          <p:cNvPr id="9" name="Picture 8">
            <a:extLst>
              <a:ext uri="{FF2B5EF4-FFF2-40B4-BE49-F238E27FC236}">
                <a16:creationId xmlns:a16="http://schemas.microsoft.com/office/drawing/2014/main" id="{014BFC00-9155-4284-AC70-A162061BCEF1}"/>
              </a:ext>
            </a:extLst>
          </p:cNvPr>
          <p:cNvPicPr>
            <a:picLocks noChangeAspect="1"/>
          </p:cNvPicPr>
          <p:nvPr userDrawn="1"/>
        </p:nvPicPr>
        <p:blipFill rotWithShape="1">
          <a:blip r:embed="rId2">
            <a:duotone>
              <a:schemeClr val="accent4">
                <a:shade val="45000"/>
                <a:satMod val="135000"/>
              </a:schemeClr>
              <a:prstClr val="white"/>
            </a:duotone>
            <a:extLst>
              <a:ext uri="{BEBA8EAE-BF5A-486C-A8C5-ECC9F3942E4B}">
                <a14:imgProps xmlns:a14="http://schemas.microsoft.com/office/drawing/2010/main">
                  <a14:imgLayer r:embed="rId3">
                    <a14:imgEffect>
                      <a14:sharpenSoften amount="100000"/>
                    </a14:imgEffect>
                    <a14:imgEffect>
                      <a14:brightnessContrast bright="3000" contrast="-46000"/>
                    </a14:imgEffect>
                  </a14:imgLayer>
                </a14:imgProps>
              </a:ext>
              <a:ext uri="{28A0092B-C50C-407E-A947-70E740481C1C}">
                <a14:useLocalDpi xmlns:a14="http://schemas.microsoft.com/office/drawing/2010/main"/>
              </a:ext>
            </a:extLst>
          </a:blip>
          <a:srcRect l="15552" b="14711"/>
          <a:stretch/>
        </p:blipFill>
        <p:spPr>
          <a:xfrm flipH="1">
            <a:off x="6295749" y="4364044"/>
            <a:ext cx="2848251" cy="1899381"/>
          </a:xfrm>
          <a:prstGeom prst="rect">
            <a:avLst/>
          </a:prstGeom>
        </p:spPr>
      </p:pic>
      <p:sp>
        <p:nvSpPr>
          <p:cNvPr id="2" name="Slide Number Placeholder 1">
            <a:extLst>
              <a:ext uri="{FF2B5EF4-FFF2-40B4-BE49-F238E27FC236}">
                <a16:creationId xmlns:a16="http://schemas.microsoft.com/office/drawing/2014/main" id="{7C15F475-CB69-4059-B793-C3BC5A1C55E1}"/>
              </a:ext>
            </a:extLst>
          </p:cNvPr>
          <p:cNvSpPr>
            <a:spLocks noGrp="1"/>
          </p:cNvSpPr>
          <p:nvPr>
            <p:ph type="sldNum" sz="quarter" idx="10"/>
          </p:nvPr>
        </p:nvSpPr>
        <p:spPr/>
        <p:txBody>
          <a:bodyPr/>
          <a:lstStyle/>
          <a:p>
            <a:fld id="{F8E5FEAE-2393-4031-B909-DB31E3BE2612}" type="slidenum">
              <a:rPr lang="en-US" smtClean="0"/>
              <a:pPr/>
              <a:t>‹#›</a:t>
            </a:fld>
            <a:endParaRPr lang="en-US" dirty="0"/>
          </a:p>
        </p:txBody>
      </p:sp>
    </p:spTree>
    <p:extLst>
      <p:ext uri="{BB962C8B-B14F-4D97-AF65-F5344CB8AC3E}">
        <p14:creationId xmlns:p14="http://schemas.microsoft.com/office/powerpoint/2010/main" val="250517652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7_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0" y="0"/>
            <a:ext cx="9144000" cy="629273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5" name="Rectangle 4">
            <a:extLst>
              <a:ext uri="{FF2B5EF4-FFF2-40B4-BE49-F238E27FC236}">
                <a16:creationId xmlns:a16="http://schemas.microsoft.com/office/drawing/2014/main" id="{DD65DDA4-1C0C-464D-B661-6EF0E8F263DE}"/>
              </a:ext>
            </a:extLst>
          </p:cNvPr>
          <p:cNvSpPr/>
          <p:nvPr userDrawn="1"/>
        </p:nvSpPr>
        <p:spPr>
          <a:xfrm>
            <a:off x="5164666" y="1"/>
            <a:ext cx="3979334" cy="6292734"/>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5455840" y="456192"/>
            <a:ext cx="3010826" cy="1241828"/>
          </a:xfrm>
        </p:spPr>
        <p:txBody>
          <a:bodyPr anchor="t"/>
          <a:lstStyle>
            <a:lvl1pPr>
              <a:defRPr sz="3200"/>
            </a:lvl1pPr>
          </a:lstStyle>
          <a:p>
            <a:r>
              <a:rPr lang="en-US" dirty="0"/>
              <a:t>Click to edit Master title style</a:t>
            </a:r>
          </a:p>
        </p:txBody>
      </p:sp>
      <p:sp>
        <p:nvSpPr>
          <p:cNvPr id="4" name="Slide Number Placeholder 3">
            <a:extLst>
              <a:ext uri="{FF2B5EF4-FFF2-40B4-BE49-F238E27FC236}">
                <a16:creationId xmlns:a16="http://schemas.microsoft.com/office/drawing/2014/main" id="{1642608A-86D1-4268-98F8-3B4A37BCD266}"/>
              </a:ext>
            </a:extLst>
          </p:cNvPr>
          <p:cNvSpPr>
            <a:spLocks noGrp="1"/>
          </p:cNvSpPr>
          <p:nvPr>
            <p:ph type="sldNum" sz="quarter" idx="12"/>
          </p:nvPr>
        </p:nvSpPr>
        <p:spPr/>
        <p:txBody>
          <a:bodyPr/>
          <a:lstStyle/>
          <a:p>
            <a:fld id="{F8E5FEAE-2393-4031-B909-DB31E3BE2612}" type="slidenum">
              <a:rPr lang="en-US" smtClean="0"/>
              <a:pPr/>
              <a:t>‹#›</a:t>
            </a:fld>
            <a:endParaRPr lang="en-US" dirty="0"/>
          </a:p>
        </p:txBody>
      </p:sp>
      <p:sp>
        <p:nvSpPr>
          <p:cNvPr id="8" name="Text Placeholder 7">
            <a:extLst>
              <a:ext uri="{FF2B5EF4-FFF2-40B4-BE49-F238E27FC236}">
                <a16:creationId xmlns:a16="http://schemas.microsoft.com/office/drawing/2014/main" id="{EEA9F577-6D9E-47F3-9C87-B93B68DF664A}"/>
              </a:ext>
            </a:extLst>
          </p:cNvPr>
          <p:cNvSpPr>
            <a:spLocks noGrp="1"/>
          </p:cNvSpPr>
          <p:nvPr>
            <p:ph type="body" sz="quarter" idx="13"/>
          </p:nvPr>
        </p:nvSpPr>
        <p:spPr>
          <a:xfrm>
            <a:off x="5517091" y="1892300"/>
            <a:ext cx="2949575" cy="3860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1776257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1047404"/>
            <a:ext cx="7886700" cy="5129559"/>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lide Number Placeholder 3">
            <a:extLst>
              <a:ext uri="{FF2B5EF4-FFF2-40B4-BE49-F238E27FC236}">
                <a16:creationId xmlns:a16="http://schemas.microsoft.com/office/drawing/2014/main" id="{EB3F0811-3841-46EE-84C1-417D73F5ABC7}"/>
              </a:ext>
            </a:extLst>
          </p:cNvPr>
          <p:cNvSpPr>
            <a:spLocks noGrp="1"/>
          </p:cNvSpPr>
          <p:nvPr>
            <p:ph type="sldNum" sz="quarter" idx="10"/>
          </p:nvPr>
        </p:nvSpPr>
        <p:spPr/>
        <p:txBody>
          <a:bodyPr/>
          <a:lstStyle/>
          <a:p>
            <a:fld id="{F8E5FEAE-2393-4031-B909-DB31E3BE2612}" type="slidenum">
              <a:rPr lang="en-US" smtClean="0"/>
              <a:t>‹#›</a:t>
            </a:fld>
            <a:endParaRPr lang="en-US" dirty="0"/>
          </a:p>
        </p:txBody>
      </p:sp>
      <p:sp>
        <p:nvSpPr>
          <p:cNvPr id="5" name="Title 1">
            <a:extLst>
              <a:ext uri="{FF2B5EF4-FFF2-40B4-BE49-F238E27FC236}">
                <a16:creationId xmlns:a16="http://schemas.microsoft.com/office/drawing/2014/main" id="{38171923-343E-44BF-8C29-39958ED2FCEF}"/>
              </a:ext>
            </a:extLst>
          </p:cNvPr>
          <p:cNvSpPr>
            <a:spLocks noGrp="1"/>
          </p:cNvSpPr>
          <p:nvPr>
            <p:ph type="title"/>
          </p:nvPr>
        </p:nvSpPr>
        <p:spPr>
          <a:xfrm>
            <a:off x="628650" y="365127"/>
            <a:ext cx="7886700" cy="590838"/>
          </a:xfrm>
        </p:spPr>
        <p:txBody>
          <a:bodyPr/>
          <a:lstStyle/>
          <a:p>
            <a:r>
              <a:rPr lang="en-US" dirty="0"/>
              <a:t>Click to edit Master title style</a:t>
            </a:r>
          </a:p>
        </p:txBody>
      </p:sp>
    </p:spTree>
    <p:extLst>
      <p:ext uri="{BB962C8B-B14F-4D97-AF65-F5344CB8AC3E}">
        <p14:creationId xmlns:p14="http://schemas.microsoft.com/office/powerpoint/2010/main" val="15377195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1542992"/>
            <a:ext cx="7886700" cy="4633971"/>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6CCE0C8D-0C2C-4D1C-80D1-AC4C2D853C32}"/>
              </a:ext>
            </a:extLst>
          </p:cNvPr>
          <p:cNvSpPr>
            <a:spLocks noGrp="1"/>
          </p:cNvSpPr>
          <p:nvPr>
            <p:ph type="body" sz="quarter" idx="10" hasCustomPrompt="1"/>
          </p:nvPr>
        </p:nvSpPr>
        <p:spPr>
          <a:xfrm>
            <a:off x="628650" y="1022292"/>
            <a:ext cx="7886700" cy="520700"/>
          </a:xfrm>
        </p:spPr>
        <p:txBody>
          <a:bodyPr/>
          <a:lstStyle>
            <a:lvl1pPr marL="0" indent="0">
              <a:buNone/>
              <a:defRPr b="1">
                <a:solidFill>
                  <a:schemeClr val="accent6">
                    <a:lumMod val="75000"/>
                  </a:schemeClr>
                </a:solidFill>
                <a:latin typeface="+mj-lt"/>
                <a:ea typeface="Zilla Slab" pitchFamily="2" charset="0"/>
              </a:defRPr>
            </a:lvl1pPr>
          </a:lstStyle>
          <a:p>
            <a:pPr lvl="0"/>
            <a:r>
              <a:rPr lang="en-US" dirty="0"/>
              <a:t>Header</a:t>
            </a:r>
          </a:p>
        </p:txBody>
      </p:sp>
      <p:sp>
        <p:nvSpPr>
          <p:cNvPr id="4" name="Slide Number Placeholder 3">
            <a:extLst>
              <a:ext uri="{FF2B5EF4-FFF2-40B4-BE49-F238E27FC236}">
                <a16:creationId xmlns:a16="http://schemas.microsoft.com/office/drawing/2014/main" id="{36BDEE6B-2BDC-44B7-BE5E-E777FCD232CD}"/>
              </a:ext>
            </a:extLst>
          </p:cNvPr>
          <p:cNvSpPr>
            <a:spLocks noGrp="1"/>
          </p:cNvSpPr>
          <p:nvPr>
            <p:ph type="sldNum" sz="quarter" idx="11"/>
          </p:nvPr>
        </p:nvSpPr>
        <p:spPr/>
        <p:txBody>
          <a:bodyPr/>
          <a:lstStyle/>
          <a:p>
            <a:fld id="{F8E5FEAE-2393-4031-B909-DB31E3BE2612}" type="slidenum">
              <a:rPr lang="en-US" smtClean="0"/>
              <a:pPr/>
              <a:t>‹#›</a:t>
            </a:fld>
            <a:endParaRPr lang="en-US" dirty="0"/>
          </a:p>
        </p:txBody>
      </p:sp>
      <p:sp>
        <p:nvSpPr>
          <p:cNvPr id="6" name="Title 1">
            <a:extLst>
              <a:ext uri="{FF2B5EF4-FFF2-40B4-BE49-F238E27FC236}">
                <a16:creationId xmlns:a16="http://schemas.microsoft.com/office/drawing/2014/main" id="{465B6C40-9EC2-4A96-87C7-D6B4E43B40CA}"/>
              </a:ext>
            </a:extLst>
          </p:cNvPr>
          <p:cNvSpPr>
            <a:spLocks noGrp="1"/>
          </p:cNvSpPr>
          <p:nvPr>
            <p:ph type="title"/>
          </p:nvPr>
        </p:nvSpPr>
        <p:spPr>
          <a:xfrm>
            <a:off x="628650" y="365127"/>
            <a:ext cx="7886700" cy="590838"/>
          </a:xfrm>
        </p:spPr>
        <p:txBody>
          <a:bodyPr/>
          <a:lstStyle/>
          <a:p>
            <a:r>
              <a:rPr lang="en-US" dirty="0"/>
              <a:t>Click to edit Master title style</a:t>
            </a:r>
          </a:p>
        </p:txBody>
      </p:sp>
    </p:spTree>
    <p:extLst>
      <p:ext uri="{BB962C8B-B14F-4D97-AF65-F5344CB8AC3E}">
        <p14:creationId xmlns:p14="http://schemas.microsoft.com/office/powerpoint/2010/main" val="32575543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Center Text">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40"/>
            <a:ext cx="7886700" cy="1889672"/>
          </a:xfrm>
        </p:spPr>
        <p:txBody>
          <a:bodyPr anchor="t">
            <a:normAutofit/>
          </a:bodyPr>
          <a:lstStyle>
            <a:lvl1pPr>
              <a:defRPr sz="4000"/>
            </a:lvl1pPr>
          </a:lstStyle>
          <a:p>
            <a:r>
              <a:rPr lang="en-US" dirty="0"/>
              <a:t>Click to edit Master title style</a:t>
            </a:r>
          </a:p>
        </p:txBody>
      </p:sp>
      <p:sp>
        <p:nvSpPr>
          <p:cNvPr id="3" name="Text Placeholder 2"/>
          <p:cNvSpPr>
            <a:spLocks noGrp="1"/>
          </p:cNvSpPr>
          <p:nvPr>
            <p:ph type="body" idx="1"/>
          </p:nvPr>
        </p:nvSpPr>
        <p:spPr>
          <a:xfrm>
            <a:off x="623888" y="3599412"/>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Edit Master text styles</a:t>
            </a:r>
          </a:p>
        </p:txBody>
      </p:sp>
      <p:sp>
        <p:nvSpPr>
          <p:cNvPr id="4" name="Slide Number Placeholder 3">
            <a:extLst>
              <a:ext uri="{FF2B5EF4-FFF2-40B4-BE49-F238E27FC236}">
                <a16:creationId xmlns:a16="http://schemas.microsoft.com/office/drawing/2014/main" id="{961C71AF-9FAA-497E-9474-0A7BC5BE229C}"/>
              </a:ext>
            </a:extLst>
          </p:cNvPr>
          <p:cNvSpPr>
            <a:spLocks noGrp="1"/>
          </p:cNvSpPr>
          <p:nvPr>
            <p:ph type="sldNum" sz="quarter" idx="10"/>
          </p:nvPr>
        </p:nvSpPr>
        <p:spPr/>
        <p:txBody>
          <a:bodyPr/>
          <a:lstStyle/>
          <a:p>
            <a:fld id="{F8E5FEAE-2393-4031-B909-DB31E3BE2612}" type="slidenum">
              <a:rPr lang="en-US" smtClean="0"/>
              <a:pPr/>
              <a:t>‹#›</a:t>
            </a:fld>
            <a:endParaRPr lang="en-US" dirty="0"/>
          </a:p>
        </p:txBody>
      </p:sp>
    </p:spTree>
    <p:extLst>
      <p:ext uri="{BB962C8B-B14F-4D97-AF65-F5344CB8AC3E}">
        <p14:creationId xmlns:p14="http://schemas.microsoft.com/office/powerpoint/2010/main" val="38139821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628650" y="1039091"/>
            <a:ext cx="3886200" cy="5137872"/>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29150" y="1039091"/>
            <a:ext cx="3886200" cy="5137872"/>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Slide Number Placeholder 4">
            <a:extLst>
              <a:ext uri="{FF2B5EF4-FFF2-40B4-BE49-F238E27FC236}">
                <a16:creationId xmlns:a16="http://schemas.microsoft.com/office/drawing/2014/main" id="{44204603-CF73-436D-84D7-F8B6F352FA95}"/>
              </a:ext>
            </a:extLst>
          </p:cNvPr>
          <p:cNvSpPr>
            <a:spLocks noGrp="1"/>
          </p:cNvSpPr>
          <p:nvPr>
            <p:ph type="sldNum" sz="quarter" idx="10"/>
          </p:nvPr>
        </p:nvSpPr>
        <p:spPr/>
        <p:txBody>
          <a:bodyPr/>
          <a:lstStyle/>
          <a:p>
            <a:fld id="{F8E5FEAE-2393-4031-B909-DB31E3BE2612}" type="slidenum">
              <a:rPr lang="en-US" smtClean="0"/>
              <a:pPr/>
              <a:t>‹#›</a:t>
            </a:fld>
            <a:endParaRPr lang="en-US" dirty="0"/>
          </a:p>
        </p:txBody>
      </p:sp>
    </p:spTree>
    <p:extLst>
      <p:ext uri="{BB962C8B-B14F-4D97-AF65-F5344CB8AC3E}">
        <p14:creationId xmlns:p14="http://schemas.microsoft.com/office/powerpoint/2010/main" val="5646025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607463"/>
          </a:xfrm>
        </p:spPr>
        <p:txBody>
          <a:bodyPr>
            <a:normAutofit/>
          </a:bodyPr>
          <a:lstStyle>
            <a:lvl1pPr>
              <a:defRPr sz="3200"/>
            </a:lvl1pPr>
          </a:lstStyle>
          <a:p>
            <a:r>
              <a:rPr lang="en-US" dirty="0"/>
              <a:t>Click to edit Master title style</a:t>
            </a:r>
          </a:p>
        </p:txBody>
      </p:sp>
      <p:sp>
        <p:nvSpPr>
          <p:cNvPr id="3" name="Text Placeholder 2"/>
          <p:cNvSpPr>
            <a:spLocks noGrp="1"/>
          </p:cNvSpPr>
          <p:nvPr>
            <p:ph type="body" idx="1"/>
          </p:nvPr>
        </p:nvSpPr>
        <p:spPr>
          <a:xfrm>
            <a:off x="629842" y="1111741"/>
            <a:ext cx="3868340" cy="430270"/>
          </a:xfrm>
        </p:spPr>
        <p:txBody>
          <a:bodyPr anchor="t"/>
          <a:lstStyle>
            <a:lvl1pPr marL="0" indent="0">
              <a:buNone/>
              <a:defRPr sz="2400" b="1">
                <a:solidFill>
                  <a:schemeClr val="accent6">
                    <a:lumMod val="75000"/>
                  </a:schemeClr>
                </a:solidFill>
                <a:latin typeface="+mj-lt"/>
                <a:ea typeface="Zilla Slab" pitchFamily="2"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p:cNvSpPr>
            <a:spLocks noGrp="1"/>
          </p:cNvSpPr>
          <p:nvPr>
            <p:ph sz="half" idx="2"/>
          </p:nvPr>
        </p:nvSpPr>
        <p:spPr>
          <a:xfrm>
            <a:off x="629842" y="1542011"/>
            <a:ext cx="3868340" cy="4647652"/>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29150" y="1111741"/>
            <a:ext cx="3887391" cy="430270"/>
          </a:xfrm>
        </p:spPr>
        <p:txBody>
          <a:bodyPr anchor="t"/>
          <a:lstStyle>
            <a:lvl1pPr marL="0" indent="0">
              <a:buNone/>
              <a:defRPr sz="2400" b="1">
                <a:solidFill>
                  <a:schemeClr val="accent6">
                    <a:lumMod val="75000"/>
                  </a:schemeClr>
                </a:solidFill>
                <a:latin typeface="+mj-lt"/>
                <a:ea typeface="Zilla Slab" pitchFamily="2"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6" name="Content Placeholder 5"/>
          <p:cNvSpPr>
            <a:spLocks noGrp="1"/>
          </p:cNvSpPr>
          <p:nvPr>
            <p:ph sz="quarter" idx="4"/>
          </p:nvPr>
        </p:nvSpPr>
        <p:spPr>
          <a:xfrm>
            <a:off x="4629150" y="1542011"/>
            <a:ext cx="3887391" cy="4647652"/>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6">
            <a:extLst>
              <a:ext uri="{FF2B5EF4-FFF2-40B4-BE49-F238E27FC236}">
                <a16:creationId xmlns:a16="http://schemas.microsoft.com/office/drawing/2014/main" id="{506E1CDD-FBC3-4188-BE21-626B8067D53E}"/>
              </a:ext>
            </a:extLst>
          </p:cNvPr>
          <p:cNvSpPr>
            <a:spLocks noGrp="1"/>
          </p:cNvSpPr>
          <p:nvPr>
            <p:ph type="sldNum" sz="quarter" idx="10"/>
          </p:nvPr>
        </p:nvSpPr>
        <p:spPr/>
        <p:txBody>
          <a:bodyPr/>
          <a:lstStyle/>
          <a:p>
            <a:fld id="{F8E5FEAE-2393-4031-B909-DB31E3BE2612}" type="slidenum">
              <a:rPr lang="en-US" smtClean="0"/>
              <a:pPr/>
              <a:t>‹#›</a:t>
            </a:fld>
            <a:endParaRPr lang="en-US" dirty="0"/>
          </a:p>
        </p:txBody>
      </p:sp>
    </p:spTree>
    <p:extLst>
      <p:ext uri="{BB962C8B-B14F-4D97-AF65-F5344CB8AC3E}">
        <p14:creationId xmlns:p14="http://schemas.microsoft.com/office/powerpoint/2010/main" val="7634594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Slide Number Placeholder 2">
            <a:extLst>
              <a:ext uri="{FF2B5EF4-FFF2-40B4-BE49-F238E27FC236}">
                <a16:creationId xmlns:a16="http://schemas.microsoft.com/office/drawing/2014/main" id="{60149D7F-0EB0-4A06-9627-60AD1501CD8F}"/>
              </a:ext>
            </a:extLst>
          </p:cNvPr>
          <p:cNvSpPr>
            <a:spLocks noGrp="1"/>
          </p:cNvSpPr>
          <p:nvPr>
            <p:ph type="sldNum" sz="quarter" idx="10"/>
          </p:nvPr>
        </p:nvSpPr>
        <p:spPr/>
        <p:txBody>
          <a:bodyPr/>
          <a:lstStyle/>
          <a:p>
            <a:fld id="{F8E5FEAE-2393-4031-B909-DB31E3BE2612}" type="slidenum">
              <a:rPr lang="en-US" smtClean="0"/>
              <a:pPr/>
              <a:t>‹#›</a:t>
            </a:fld>
            <a:endParaRPr lang="en-US" dirty="0"/>
          </a:p>
        </p:txBody>
      </p:sp>
    </p:spTree>
    <p:extLst>
      <p:ext uri="{BB962C8B-B14F-4D97-AF65-F5344CB8AC3E}">
        <p14:creationId xmlns:p14="http://schemas.microsoft.com/office/powerpoint/2010/main" val="38859919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1.jp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1E49B29A-E96A-4699-ABF4-C630B4F89120}"/>
              </a:ext>
            </a:extLst>
          </p:cNvPr>
          <p:cNvPicPr>
            <a:picLocks noChangeAspect="1"/>
          </p:cNvPicPr>
          <p:nvPr userDrawn="1"/>
        </p:nvPicPr>
        <p:blipFill>
          <a:blip r:embed="rId32">
            <a:extLst>
              <a:ext uri="{28A0092B-C50C-407E-A947-70E740481C1C}">
                <a14:useLocalDpi xmlns:a14="http://schemas.microsoft.com/office/drawing/2010/main"/>
              </a:ext>
            </a:extLst>
          </a:blip>
          <a:stretch>
            <a:fillRect/>
          </a:stretch>
        </p:blipFill>
        <p:spPr>
          <a:xfrm>
            <a:off x="0" y="6269318"/>
            <a:ext cx="9144000" cy="616924"/>
          </a:xfrm>
          <a:prstGeom prst="rect">
            <a:avLst/>
          </a:prstGeom>
        </p:spPr>
      </p:pic>
      <p:sp>
        <p:nvSpPr>
          <p:cNvPr id="2" name="Title Placeholder 1"/>
          <p:cNvSpPr>
            <a:spLocks noGrp="1"/>
          </p:cNvSpPr>
          <p:nvPr>
            <p:ph type="title"/>
          </p:nvPr>
        </p:nvSpPr>
        <p:spPr>
          <a:xfrm>
            <a:off x="628650" y="365127"/>
            <a:ext cx="7886700" cy="590838"/>
          </a:xfrm>
          <a:prstGeom prst="rect">
            <a:avLst/>
          </a:prstGeom>
        </p:spPr>
        <p:txBody>
          <a:bodyPr vert="horz" lIns="91440" tIns="45720" rIns="91440" bIns="45720" rtlCol="0" anchor="t">
            <a:noAutofit/>
          </a:bodyPr>
          <a:lstStyle/>
          <a:p>
            <a:r>
              <a:rPr lang="en-US" dirty="0"/>
              <a:t>Click to edit Master title style</a:t>
            </a:r>
          </a:p>
        </p:txBody>
      </p:sp>
      <p:sp>
        <p:nvSpPr>
          <p:cNvPr id="3" name="Text Placeholder 2"/>
          <p:cNvSpPr>
            <a:spLocks noGrp="1"/>
          </p:cNvSpPr>
          <p:nvPr>
            <p:ph type="body" idx="1"/>
          </p:nvPr>
        </p:nvSpPr>
        <p:spPr>
          <a:xfrm>
            <a:off x="628650" y="1172095"/>
            <a:ext cx="7886700" cy="5004868"/>
          </a:xfrm>
          <a:prstGeom prst="rect">
            <a:avLst/>
          </a:prstGeom>
        </p:spPr>
        <p:txBody>
          <a:bodyPr vert="horz" lIns="91440" tIns="45720" rIns="91440" bIns="4572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lide Number Placeholder 3">
            <a:extLst>
              <a:ext uri="{FF2B5EF4-FFF2-40B4-BE49-F238E27FC236}">
                <a16:creationId xmlns:a16="http://schemas.microsoft.com/office/drawing/2014/main" id="{81DDFC21-CCAB-41FC-A4E8-2553D9C8B35F}"/>
              </a:ext>
            </a:extLst>
          </p:cNvPr>
          <p:cNvSpPr>
            <a:spLocks noGrp="1"/>
          </p:cNvSpPr>
          <p:nvPr>
            <p:ph type="sldNum" sz="quarter" idx="4"/>
          </p:nvPr>
        </p:nvSpPr>
        <p:spPr>
          <a:xfrm>
            <a:off x="148590" y="6356350"/>
            <a:ext cx="2057400" cy="365125"/>
          </a:xfrm>
          <a:prstGeom prst="rect">
            <a:avLst/>
          </a:prstGeom>
        </p:spPr>
        <p:txBody>
          <a:bodyPr vert="horz" lIns="91440" tIns="45720" rIns="91440" bIns="45720" rtlCol="0" anchor="ctr"/>
          <a:lstStyle>
            <a:lvl1pPr algn="l">
              <a:defRPr sz="1200" b="1">
                <a:solidFill>
                  <a:schemeClr val="bg1"/>
                </a:solidFill>
              </a:defRPr>
            </a:lvl1pPr>
          </a:lstStyle>
          <a:p>
            <a:fld id="{F8E5FEAE-2393-4031-B909-DB31E3BE2612}" type="slidenum">
              <a:rPr lang="en-US" smtClean="0"/>
              <a:pPr/>
              <a:t>‹#›</a:t>
            </a:fld>
            <a:endParaRPr lang="en-US" dirty="0"/>
          </a:p>
        </p:txBody>
      </p:sp>
    </p:spTree>
    <p:extLst>
      <p:ext uri="{BB962C8B-B14F-4D97-AF65-F5344CB8AC3E}">
        <p14:creationId xmlns:p14="http://schemas.microsoft.com/office/powerpoint/2010/main" val="4232626474"/>
      </p:ext>
    </p:extLst>
  </p:cSld>
  <p:clrMap bg1="lt1" tx1="dk1" bg2="lt2" tx2="dk2" accent1="accent1" accent2="accent2" accent3="accent3" accent4="accent4" accent5="accent5" accent6="accent6" hlink="hlink" folHlink="folHlink"/>
  <p:sldLayoutIdLst>
    <p:sldLayoutId id="2147483661" r:id="rId1"/>
    <p:sldLayoutId id="2147483694" r:id="rId2"/>
    <p:sldLayoutId id="2147483693" r:id="rId3"/>
    <p:sldLayoutId id="2147483662" r:id="rId4"/>
    <p:sldLayoutId id="2147483681" r:id="rId5"/>
    <p:sldLayoutId id="2147483663" r:id="rId6"/>
    <p:sldLayoutId id="2147483664" r:id="rId7"/>
    <p:sldLayoutId id="2147483665" r:id="rId8"/>
    <p:sldLayoutId id="2147483666" r:id="rId9"/>
    <p:sldLayoutId id="2147483667" r:id="rId10"/>
    <p:sldLayoutId id="2147483676" r:id="rId11"/>
    <p:sldLayoutId id="2147483677" r:id="rId12"/>
    <p:sldLayoutId id="2147483678" r:id="rId13"/>
    <p:sldLayoutId id="2147483686" r:id="rId14"/>
    <p:sldLayoutId id="2147483692" r:id="rId15"/>
    <p:sldLayoutId id="2147483687" r:id="rId16"/>
    <p:sldLayoutId id="2147483689" r:id="rId17"/>
    <p:sldLayoutId id="2147483690" r:id="rId18"/>
    <p:sldLayoutId id="2147483696" r:id="rId19"/>
    <p:sldLayoutId id="2147483691" r:id="rId20"/>
    <p:sldLayoutId id="2147483695" r:id="rId21"/>
    <p:sldLayoutId id="2147483669" r:id="rId22"/>
    <p:sldLayoutId id="2147483670" r:id="rId23"/>
    <p:sldLayoutId id="2147483671" r:id="rId24"/>
    <p:sldLayoutId id="2147483672" r:id="rId25"/>
    <p:sldLayoutId id="2147483673" r:id="rId26"/>
    <p:sldLayoutId id="2147483697" r:id="rId27"/>
    <p:sldLayoutId id="2147483674" r:id="rId28"/>
    <p:sldLayoutId id="2147483679" r:id="rId29"/>
    <p:sldLayoutId id="2147483680" r:id="rId30"/>
  </p:sldLayoutIdLst>
  <p:hf hdr="0" ftr="0" dt="0"/>
  <p:txStyles>
    <p:titleStyle>
      <a:lvl1pPr algn="l" defTabSz="914400" rtl="0" eaLnBrk="1" latinLnBrk="0" hangingPunct="1">
        <a:lnSpc>
          <a:spcPct val="90000"/>
        </a:lnSpc>
        <a:spcBef>
          <a:spcPct val="0"/>
        </a:spcBef>
        <a:buNone/>
        <a:defRPr sz="3200" b="1" kern="1200">
          <a:solidFill>
            <a:schemeClr val="accent1"/>
          </a:solidFill>
          <a:latin typeface="Century Gothic" panose="020B0502020202020204" pitchFamily="34" charset="0"/>
          <a:ea typeface="+mj-ea"/>
          <a:cs typeface="Poppins" panose="00000500000000000000" pitchFamily="2" charset="0"/>
        </a:defRPr>
      </a:lvl1pPr>
    </p:titleStyle>
    <p:bodyStyle>
      <a:lvl1pPr marL="228600" indent="-228600" algn="l" defTabSz="914400" rtl="0" eaLnBrk="1" latinLnBrk="0" hangingPunct="1">
        <a:lnSpc>
          <a:spcPct val="90000"/>
        </a:lnSpc>
        <a:spcBef>
          <a:spcPts val="1000"/>
        </a:spcBef>
        <a:buClr>
          <a:schemeClr val="tx2"/>
        </a:buClr>
        <a:buFont typeface="Arial" panose="020B0604020202020204" pitchFamily="34" charset="0"/>
        <a:buChar char="•"/>
        <a:defRPr sz="2400" b="0" kern="1200">
          <a:solidFill>
            <a:srgbClr val="333333"/>
          </a:solidFill>
          <a:latin typeface="Calibri" panose="020F0502020204030204" pitchFamily="34" charset="0"/>
          <a:ea typeface="Calibri" panose="020F0502020204030204" pitchFamily="34" charset="0"/>
          <a:cs typeface="Calibri" panose="020F0502020204030204" pitchFamily="34" charset="0"/>
        </a:defRPr>
      </a:lvl1pPr>
      <a:lvl2pPr marL="685800" indent="-228600" algn="l" defTabSz="914400" rtl="0" eaLnBrk="1" latinLnBrk="0" hangingPunct="1">
        <a:lnSpc>
          <a:spcPct val="90000"/>
        </a:lnSpc>
        <a:spcBef>
          <a:spcPts val="500"/>
        </a:spcBef>
        <a:buClr>
          <a:schemeClr val="tx2"/>
        </a:buClr>
        <a:buFont typeface="Zilla Slab Light" pitchFamily="2" charset="0"/>
        <a:buChar char="−"/>
        <a:defRPr sz="2200" kern="1200">
          <a:solidFill>
            <a:schemeClr val="tx1"/>
          </a:solidFill>
          <a:latin typeface="Calibri" panose="020F0502020204030204" pitchFamily="34" charset="0"/>
          <a:ea typeface="Calibri" panose="020F0502020204030204" pitchFamily="34" charset="0"/>
          <a:cs typeface="Calibri" panose="020F050202020403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alibri" panose="020F0502020204030204" pitchFamily="34" charset="0"/>
          <a:ea typeface="Calibri" panose="020F0502020204030204" pitchFamily="34" charset="0"/>
          <a:cs typeface="Calibri" panose="020F050202020403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pitchFamily="34" charset="0"/>
          <a:ea typeface="Calibri" panose="020F0502020204030204" pitchFamily="34" charset="0"/>
          <a:cs typeface="Calibri" panose="020F050202020403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pitchFamily="34" charset="0"/>
          <a:ea typeface="Calibri" panose="020F0502020204030204" pitchFamily="34" charset="0"/>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comments" Target="../comments/comment2.xml"/><Relationship Id="rId2" Type="http://schemas.openxmlformats.org/officeDocument/2006/relationships/image" Target="../media/image21.jpeg"/><Relationship Id="rId1" Type="http://schemas.openxmlformats.org/officeDocument/2006/relationships/slideLayout" Target="../slideLayouts/slideLayout2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8.svg"/><Relationship Id="rId7" Type="http://schemas.openxmlformats.org/officeDocument/2006/relationships/image" Target="../media/image16.svg"/><Relationship Id="rId2" Type="http://schemas.openxmlformats.org/officeDocument/2006/relationships/image" Target="../media/image17.png"/><Relationship Id="rId1" Type="http://schemas.openxmlformats.org/officeDocument/2006/relationships/slideLayout" Target="../slideLayouts/slideLayout4.xml"/><Relationship Id="rId6" Type="http://schemas.openxmlformats.org/officeDocument/2006/relationships/image" Target="../media/image15.png"/><Relationship Id="rId5" Type="http://schemas.openxmlformats.org/officeDocument/2006/relationships/image" Target="../media/image14.svg"/><Relationship Id="rId4" Type="http://schemas.openxmlformats.org/officeDocument/2006/relationships/image" Target="../media/image1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22.xml"/></Relationships>
</file>

<file path=ppt/slides/_rels/slide2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0.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0.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8.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7.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xml"/><Relationship Id="rId1" Type="http://schemas.openxmlformats.org/officeDocument/2006/relationships/slideLayout" Target="../slideLayouts/slideLayout27.xml"/><Relationship Id="rId4" Type="http://schemas.openxmlformats.org/officeDocument/2006/relationships/comments" Target="../comments/commen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0.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1.xml.rels><?xml version="1.0" encoding="UTF-8" standalone="yes"?>
<Relationships xmlns="http://schemas.openxmlformats.org/package/2006/relationships"><Relationship Id="rId3" Type="http://schemas.openxmlformats.org/officeDocument/2006/relationships/comments" Target="../comments/comment3.xml"/><Relationship Id="rId2" Type="http://schemas.openxmlformats.org/officeDocument/2006/relationships/image" Target="../media/image26.jpeg"/><Relationship Id="rId1" Type="http://schemas.openxmlformats.org/officeDocument/2006/relationships/slideLayout" Target="../slideLayouts/slideLayout2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0.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0.xml.rels><?xml version="1.0" encoding="UTF-8" standalone="yes"?>
<Relationships xmlns="http://schemas.openxmlformats.org/package/2006/relationships"><Relationship Id="rId3" Type="http://schemas.openxmlformats.org/officeDocument/2006/relationships/comments" Target="../comments/comment4.xml"/><Relationship Id="rId2" Type="http://schemas.openxmlformats.org/officeDocument/2006/relationships/image" Target="../media/image27.jpeg"/><Relationship Id="rId1" Type="http://schemas.openxmlformats.org/officeDocument/2006/relationships/slideLayout" Target="../slideLayouts/slideLayout23.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0.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8.xml.rels><?xml version="1.0" encoding="UTF-8" standalone="yes"?>
<Relationships xmlns="http://schemas.openxmlformats.org/package/2006/relationships"><Relationship Id="rId3" Type="http://schemas.openxmlformats.org/officeDocument/2006/relationships/comments" Target="../comments/comment5.xml"/><Relationship Id="rId2" Type="http://schemas.openxmlformats.org/officeDocument/2006/relationships/image" Target="../media/image28.jpeg"/><Relationship Id="rId1" Type="http://schemas.openxmlformats.org/officeDocument/2006/relationships/slideLayout" Target="../slideLayouts/slideLayout22.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0.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43498158-9CAA-4716-BDB7-E166654FEBD2}"/>
              </a:ext>
            </a:extLst>
          </p:cNvPr>
          <p:cNvSpPr>
            <a:spLocks noGrp="1"/>
          </p:cNvSpPr>
          <p:nvPr>
            <p:ph idx="1"/>
          </p:nvPr>
        </p:nvSpPr>
        <p:spPr/>
        <p:txBody>
          <a:bodyPr/>
          <a:lstStyle/>
          <a:p>
            <a:pPr marL="285750" indent="-285750"/>
            <a:r>
              <a:rPr lang="en-US" dirty="0">
                <a:solidFill>
                  <a:schemeClr val="accent1">
                    <a:lumMod val="75000"/>
                  </a:schemeClr>
                </a:solidFill>
              </a:rPr>
              <a:t>This module is designed to potentially serve a wide variety of audiences (nutritionists and agronomists, policymakers, extension workers, farmers).</a:t>
            </a:r>
          </a:p>
          <a:p>
            <a:pPr marL="285750" indent="-285750"/>
            <a:r>
              <a:rPr lang="en-US" dirty="0">
                <a:solidFill>
                  <a:schemeClr val="accent1">
                    <a:lumMod val="75000"/>
                  </a:schemeClr>
                </a:solidFill>
              </a:rPr>
              <a:t>Not all of the material will be relevant to all audiences.</a:t>
            </a:r>
          </a:p>
          <a:p>
            <a:pPr marL="285750" indent="-285750"/>
            <a:r>
              <a:rPr lang="en-US" dirty="0">
                <a:solidFill>
                  <a:schemeClr val="accent1">
                    <a:lumMod val="75000"/>
                  </a:schemeClr>
                </a:solidFill>
              </a:rPr>
              <a:t>Please refer to the accompanying Facilitator’s Guide for guidance on how to adapt these materials to your audience and facilitation best practices.</a:t>
            </a:r>
          </a:p>
          <a:p>
            <a:endParaRPr lang="en-US" dirty="0"/>
          </a:p>
        </p:txBody>
      </p:sp>
      <p:sp>
        <p:nvSpPr>
          <p:cNvPr id="2" name="Slide Number Placeholder 1">
            <a:extLst>
              <a:ext uri="{FF2B5EF4-FFF2-40B4-BE49-F238E27FC236}">
                <a16:creationId xmlns:a16="http://schemas.microsoft.com/office/drawing/2014/main" id="{D834E7BA-74DE-4A36-A58E-082FA583F034}"/>
              </a:ext>
            </a:extLst>
          </p:cNvPr>
          <p:cNvSpPr>
            <a:spLocks noGrp="1"/>
          </p:cNvSpPr>
          <p:nvPr>
            <p:ph type="sldNum" sz="quarter" idx="10"/>
          </p:nvPr>
        </p:nvSpPr>
        <p:spPr/>
        <p:txBody>
          <a:bodyPr/>
          <a:lstStyle/>
          <a:p>
            <a:fld id="{F8E5FEAE-2393-4031-B909-DB31E3BE2612}" type="slidenum">
              <a:rPr lang="en-US" smtClean="0"/>
              <a:pPr/>
              <a:t>1</a:t>
            </a:fld>
            <a:endParaRPr lang="en-US" dirty="0"/>
          </a:p>
        </p:txBody>
      </p:sp>
      <p:sp>
        <p:nvSpPr>
          <p:cNvPr id="4" name="Title 3">
            <a:extLst>
              <a:ext uri="{FF2B5EF4-FFF2-40B4-BE49-F238E27FC236}">
                <a16:creationId xmlns:a16="http://schemas.microsoft.com/office/drawing/2014/main" id="{75E2D6DF-FF71-4325-9082-6CE33B297B5D}"/>
              </a:ext>
            </a:extLst>
          </p:cNvPr>
          <p:cNvSpPr>
            <a:spLocks noGrp="1"/>
          </p:cNvSpPr>
          <p:nvPr>
            <p:ph type="title"/>
          </p:nvPr>
        </p:nvSpPr>
        <p:spPr/>
        <p:txBody>
          <a:bodyPr/>
          <a:lstStyle/>
          <a:p>
            <a:r>
              <a:rPr lang="en-US" dirty="0"/>
              <a:t>Important!</a:t>
            </a:r>
          </a:p>
        </p:txBody>
      </p:sp>
    </p:spTree>
    <p:extLst>
      <p:ext uri="{BB962C8B-B14F-4D97-AF65-F5344CB8AC3E}">
        <p14:creationId xmlns:p14="http://schemas.microsoft.com/office/powerpoint/2010/main" val="2985569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E34BB36-9A4C-4203-A3B3-B7D8DC856014}"/>
              </a:ext>
            </a:extLst>
          </p:cNvPr>
          <p:cNvSpPr>
            <a:spLocks noGrp="1"/>
          </p:cNvSpPr>
          <p:nvPr>
            <p:ph type="title"/>
          </p:nvPr>
        </p:nvSpPr>
        <p:spPr/>
        <p:txBody>
          <a:bodyPr/>
          <a:lstStyle/>
          <a:p>
            <a:r>
              <a:rPr lang="en-US" dirty="0"/>
              <a:t>Two Methods of Obtaining Vine Cuttings</a:t>
            </a:r>
          </a:p>
        </p:txBody>
      </p:sp>
      <p:sp>
        <p:nvSpPr>
          <p:cNvPr id="3" name="Slide Number Placeholder 2">
            <a:extLst>
              <a:ext uri="{FF2B5EF4-FFF2-40B4-BE49-F238E27FC236}">
                <a16:creationId xmlns:a16="http://schemas.microsoft.com/office/drawing/2014/main" id="{798532AB-74CD-4EB8-A089-91B22B5B033F}"/>
              </a:ext>
            </a:extLst>
          </p:cNvPr>
          <p:cNvSpPr>
            <a:spLocks noGrp="1"/>
          </p:cNvSpPr>
          <p:nvPr>
            <p:ph type="sldNum" sz="quarter" idx="10"/>
          </p:nvPr>
        </p:nvSpPr>
        <p:spPr/>
        <p:txBody>
          <a:bodyPr/>
          <a:lstStyle/>
          <a:p>
            <a:fld id="{F8E5FEAE-2393-4031-B909-DB31E3BE2612}" type="slidenum">
              <a:rPr lang="en-US" smtClean="0"/>
              <a:pPr/>
              <a:t>10</a:t>
            </a:fld>
            <a:endParaRPr lang="en-US" dirty="0"/>
          </a:p>
        </p:txBody>
      </p:sp>
      <p:sp>
        <p:nvSpPr>
          <p:cNvPr id="2" name="Content Placeholder 1">
            <a:extLst>
              <a:ext uri="{FF2B5EF4-FFF2-40B4-BE49-F238E27FC236}">
                <a16:creationId xmlns:a16="http://schemas.microsoft.com/office/drawing/2014/main" id="{2ECBE3BD-DC9E-4F5C-AADF-04862AC9A8A2}"/>
              </a:ext>
            </a:extLst>
          </p:cNvPr>
          <p:cNvSpPr>
            <a:spLocks noGrp="1"/>
          </p:cNvSpPr>
          <p:nvPr>
            <p:ph idx="11"/>
          </p:nvPr>
        </p:nvSpPr>
        <p:spPr>
          <a:xfrm>
            <a:off x="496094" y="1975944"/>
            <a:ext cx="2949575" cy="4062905"/>
          </a:xfrm>
        </p:spPr>
        <p:txBody>
          <a:bodyPr/>
          <a:lstStyle/>
          <a:p>
            <a:pPr marL="457200" indent="-457200">
              <a:buFont typeface="+mj-lt"/>
              <a:buAutoNum type="arabicPeriod"/>
            </a:pPr>
            <a:r>
              <a:rPr lang="en-US" dirty="0"/>
              <a:t>From growing plants—in field grown for crops or especially for this purpose.</a:t>
            </a:r>
          </a:p>
          <a:p>
            <a:pPr marL="457200" indent="-457200">
              <a:buFont typeface="+mj-lt"/>
              <a:buAutoNum type="arabicPeriod"/>
            </a:pPr>
            <a:r>
              <a:rPr lang="en-US" dirty="0"/>
              <a:t>Taking sprouts that grow from storage roots.</a:t>
            </a:r>
          </a:p>
        </p:txBody>
      </p:sp>
      <p:pic>
        <p:nvPicPr>
          <p:cNvPr id="2050" name="Picture 2" descr="https://lh5.googleusercontent.com/Fa3kp92hHN0NVBrpVqDUqLAFzQYgoKRJa8JPNQlL3evirQbfgb7jmqGgkboTy5TBERh1X8dNpuq_DOLBsVEyHxhJglUNxi6l3pia4Ppj6y_s9UMGO5dBJJSFBuYnIzBtjqDfnItp">
            <a:extLst>
              <a:ext uri="{FF2B5EF4-FFF2-40B4-BE49-F238E27FC236}">
                <a16:creationId xmlns:a16="http://schemas.microsoft.com/office/drawing/2014/main" id="{C54F2F48-E3DB-47CA-B561-1A0479639535}"/>
              </a:ext>
            </a:extLst>
          </p:cNvPr>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11290" r="16913"/>
          <a:stretch/>
        </p:blipFill>
        <p:spPr bwMode="auto">
          <a:xfrm>
            <a:off x="3887390" y="0"/>
            <a:ext cx="5256609" cy="62674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13613726"/>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B6C9F4A-A840-4F52-B487-785E3837698F}"/>
              </a:ext>
            </a:extLst>
          </p:cNvPr>
          <p:cNvSpPr>
            <a:spLocks noGrp="1"/>
          </p:cNvSpPr>
          <p:nvPr>
            <p:ph idx="1"/>
          </p:nvPr>
        </p:nvSpPr>
        <p:spPr/>
        <p:txBody>
          <a:bodyPr/>
          <a:lstStyle/>
          <a:p>
            <a:r>
              <a:rPr lang="en-GB" dirty="0"/>
              <a:t>Follow the instructions from your facilitator.</a:t>
            </a:r>
          </a:p>
        </p:txBody>
      </p:sp>
      <p:sp>
        <p:nvSpPr>
          <p:cNvPr id="3" name="Text Placeholder 2">
            <a:extLst>
              <a:ext uri="{FF2B5EF4-FFF2-40B4-BE49-F238E27FC236}">
                <a16:creationId xmlns:a16="http://schemas.microsoft.com/office/drawing/2014/main" id="{40116BDA-FF5D-4BED-803D-2F7E9EFD3253}"/>
              </a:ext>
            </a:extLst>
          </p:cNvPr>
          <p:cNvSpPr>
            <a:spLocks noGrp="1"/>
          </p:cNvSpPr>
          <p:nvPr>
            <p:ph type="body" sz="quarter" idx="10"/>
          </p:nvPr>
        </p:nvSpPr>
        <p:spPr/>
        <p:txBody>
          <a:bodyPr/>
          <a:lstStyle/>
          <a:p>
            <a:r>
              <a:rPr lang="en-GB" dirty="0"/>
              <a:t>Working with DVMs</a:t>
            </a:r>
          </a:p>
        </p:txBody>
      </p:sp>
      <p:sp>
        <p:nvSpPr>
          <p:cNvPr id="4" name="Slide Number Placeholder 3">
            <a:extLst>
              <a:ext uri="{FF2B5EF4-FFF2-40B4-BE49-F238E27FC236}">
                <a16:creationId xmlns:a16="http://schemas.microsoft.com/office/drawing/2014/main" id="{2BFC4CEC-ED4F-4904-85FE-A76E5EEBAF13}"/>
              </a:ext>
            </a:extLst>
          </p:cNvPr>
          <p:cNvSpPr>
            <a:spLocks noGrp="1"/>
          </p:cNvSpPr>
          <p:nvPr>
            <p:ph type="sldNum"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8E5FEAE-2393-4031-B909-DB31E3BE2612}" type="slidenum">
              <a:rPr kumimoji="0" lang="en-US" sz="1200" b="1" i="0" u="none" strike="noStrike" kern="1200" cap="none" spc="0" normalizeH="0" baseline="0" noProof="0" smtClean="0">
                <a:ln>
                  <a:noFill/>
                </a:ln>
                <a:solidFill>
                  <a:prstClr val="white"/>
                </a:solidFill>
                <a:effectLst/>
                <a:uLnTx/>
                <a:uFillTx/>
                <a:latin typeface="Century Gothic"/>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100</a:t>
            </a:fld>
            <a:endParaRPr kumimoji="0" lang="en-US" sz="1200" b="1" i="0" u="none" strike="noStrike" kern="1200" cap="none" spc="0" normalizeH="0" baseline="0" noProof="0" dirty="0">
              <a:ln>
                <a:noFill/>
              </a:ln>
              <a:solidFill>
                <a:prstClr val="white"/>
              </a:solidFill>
              <a:effectLst/>
              <a:uLnTx/>
              <a:uFillTx/>
              <a:latin typeface="Century Gothic"/>
              <a:ea typeface="+mn-ea"/>
              <a:cs typeface="+mn-cs"/>
            </a:endParaRPr>
          </a:p>
        </p:txBody>
      </p:sp>
    </p:spTree>
    <p:extLst>
      <p:ext uri="{BB962C8B-B14F-4D97-AF65-F5344CB8AC3E}">
        <p14:creationId xmlns:p14="http://schemas.microsoft.com/office/powerpoint/2010/main" val="23496516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2387AB3-A601-490F-9B45-B565F6AD643F}"/>
              </a:ext>
            </a:extLst>
          </p:cNvPr>
          <p:cNvSpPr>
            <a:spLocks noGrp="1"/>
          </p:cNvSpPr>
          <p:nvPr>
            <p:ph idx="1"/>
          </p:nvPr>
        </p:nvSpPr>
        <p:spPr/>
        <p:txBody>
          <a:bodyPr/>
          <a:lstStyle/>
          <a:p>
            <a:pPr marL="514350" indent="-514350">
              <a:buFont typeface="+mj-lt"/>
              <a:buAutoNum type="arabicPeriod"/>
            </a:pPr>
            <a:r>
              <a:rPr lang="en-GB" dirty="0"/>
              <a:t>What is a ‘seed’?</a:t>
            </a:r>
          </a:p>
          <a:p>
            <a:pPr marL="514350" indent="-514350">
              <a:buFont typeface="+mj-lt"/>
              <a:buAutoNum type="arabicPeriod"/>
            </a:pPr>
            <a:r>
              <a:rPr lang="en-GB" dirty="0"/>
              <a:t>What is a ‘true seed’?</a:t>
            </a:r>
          </a:p>
        </p:txBody>
      </p:sp>
      <p:sp>
        <p:nvSpPr>
          <p:cNvPr id="3" name="Slide Number Placeholder 2">
            <a:extLst>
              <a:ext uri="{FF2B5EF4-FFF2-40B4-BE49-F238E27FC236}">
                <a16:creationId xmlns:a16="http://schemas.microsoft.com/office/drawing/2014/main" id="{06ACCF8F-D427-472D-BF64-454F2F324847}"/>
              </a:ext>
            </a:extLst>
          </p:cNvPr>
          <p:cNvSpPr>
            <a:spLocks noGrp="1"/>
          </p:cNvSpPr>
          <p:nvPr>
            <p:ph type="sldNum" sz="quarter" idx="11"/>
          </p:nvPr>
        </p:nvSpPr>
        <p:spPr/>
        <p:txBody>
          <a:bodyPr/>
          <a:lstStyle/>
          <a:p>
            <a:fld id="{F8E5FEAE-2393-4031-B909-DB31E3BE2612}" type="slidenum">
              <a:rPr lang="en-US" smtClean="0"/>
              <a:pPr/>
              <a:t>11</a:t>
            </a:fld>
            <a:endParaRPr lang="en-US" dirty="0"/>
          </a:p>
        </p:txBody>
      </p:sp>
    </p:spTree>
    <p:extLst>
      <p:ext uri="{BB962C8B-B14F-4D97-AF65-F5344CB8AC3E}">
        <p14:creationId xmlns:p14="http://schemas.microsoft.com/office/powerpoint/2010/main" val="1194318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EAB7F03-5E71-4B0E-ABDC-7AD4D8C3421B}"/>
              </a:ext>
            </a:extLst>
          </p:cNvPr>
          <p:cNvSpPr>
            <a:spLocks noGrp="1"/>
          </p:cNvSpPr>
          <p:nvPr>
            <p:ph idx="1"/>
          </p:nvPr>
        </p:nvSpPr>
        <p:spPr>
          <a:xfrm>
            <a:off x="628650" y="1047404"/>
            <a:ext cx="7886700" cy="5129559"/>
          </a:xfrm>
        </p:spPr>
        <p:txBody>
          <a:bodyPr/>
          <a:lstStyle/>
          <a:p>
            <a:pPr lvl="0"/>
            <a:r>
              <a:rPr lang="en-US" dirty="0"/>
              <a:t>Sweetpotato seed or planting materials are cuttings from vines; they can be planted and are genetically identical to the mother plant.</a:t>
            </a:r>
          </a:p>
          <a:p>
            <a:pPr lvl="0"/>
            <a:r>
              <a:rPr lang="en-US" dirty="0"/>
              <a:t>Plant breeders can also produce ‘true seed’ by fertilising a sweetpotato flower with pollen from another sweetpotato plant. When planted, this ‘true seed’ will produce a genetically unique sweetpotato plant.</a:t>
            </a:r>
          </a:p>
          <a:p>
            <a:pPr lvl="0"/>
            <a:r>
              <a:rPr lang="en-US" dirty="0"/>
              <a:t>Vines can be harvested more than once from a plant; this repeat harvesting is called ratooning.</a:t>
            </a:r>
          </a:p>
          <a:p>
            <a:endParaRPr lang="en-US" dirty="0"/>
          </a:p>
        </p:txBody>
      </p:sp>
      <p:sp>
        <p:nvSpPr>
          <p:cNvPr id="3" name="Slide Number Placeholder 2">
            <a:extLst>
              <a:ext uri="{FF2B5EF4-FFF2-40B4-BE49-F238E27FC236}">
                <a16:creationId xmlns:a16="http://schemas.microsoft.com/office/drawing/2014/main" id="{9D185294-FBC7-418D-928A-AEE2389E46FF}"/>
              </a:ext>
            </a:extLst>
          </p:cNvPr>
          <p:cNvSpPr>
            <a:spLocks noGrp="1"/>
          </p:cNvSpPr>
          <p:nvPr>
            <p:ph type="sldNum" sz="quarter" idx="10"/>
          </p:nvPr>
        </p:nvSpPr>
        <p:spPr/>
        <p:txBody>
          <a:bodyPr/>
          <a:lstStyle/>
          <a:p>
            <a:fld id="{F8E5FEAE-2393-4031-B909-DB31E3BE2612}" type="slidenum">
              <a:rPr lang="en-US" smtClean="0"/>
              <a:t>12</a:t>
            </a:fld>
            <a:endParaRPr lang="en-US" dirty="0"/>
          </a:p>
        </p:txBody>
      </p:sp>
      <p:sp>
        <p:nvSpPr>
          <p:cNvPr id="4" name="Title 3">
            <a:extLst>
              <a:ext uri="{FF2B5EF4-FFF2-40B4-BE49-F238E27FC236}">
                <a16:creationId xmlns:a16="http://schemas.microsoft.com/office/drawing/2014/main" id="{6944C492-760E-475A-97EB-01720E97D66B}"/>
              </a:ext>
            </a:extLst>
          </p:cNvPr>
          <p:cNvSpPr>
            <a:spLocks noGrp="1"/>
          </p:cNvSpPr>
          <p:nvPr>
            <p:ph type="title"/>
          </p:nvPr>
        </p:nvSpPr>
        <p:spPr/>
        <p:txBody>
          <a:bodyPr/>
          <a:lstStyle/>
          <a:p>
            <a:r>
              <a:rPr lang="en-US" dirty="0"/>
              <a:t>Key Points</a:t>
            </a:r>
          </a:p>
        </p:txBody>
      </p:sp>
    </p:spTree>
    <p:extLst>
      <p:ext uri="{BB962C8B-B14F-4D97-AF65-F5344CB8AC3E}">
        <p14:creationId xmlns:p14="http://schemas.microsoft.com/office/powerpoint/2010/main" val="12578316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a:extLst>
              <a:ext uri="{FF2B5EF4-FFF2-40B4-BE49-F238E27FC236}">
                <a16:creationId xmlns:a16="http://schemas.microsoft.com/office/drawing/2014/main" id="{0CDB344E-BFA8-4053-AECB-284FDA1F724C}"/>
              </a:ext>
            </a:extLst>
          </p:cNvPr>
          <p:cNvSpPr>
            <a:spLocks noGrp="1"/>
          </p:cNvSpPr>
          <p:nvPr>
            <p:ph type="sldNum" sz="quarter" idx="11"/>
          </p:nvPr>
        </p:nvSpPr>
        <p:spPr/>
        <p:txBody>
          <a:bodyPr/>
          <a:lstStyle/>
          <a:p>
            <a:fld id="{F8E5FEAE-2393-4031-B909-DB31E3BE2612}" type="slidenum">
              <a:rPr lang="en-US" smtClean="0"/>
              <a:pPr/>
              <a:t>13</a:t>
            </a:fld>
            <a:endParaRPr lang="en-US" dirty="0"/>
          </a:p>
        </p:txBody>
      </p:sp>
      <p:sp>
        <p:nvSpPr>
          <p:cNvPr id="2" name="Title 1">
            <a:extLst>
              <a:ext uri="{FF2B5EF4-FFF2-40B4-BE49-F238E27FC236}">
                <a16:creationId xmlns:a16="http://schemas.microsoft.com/office/drawing/2014/main" id="{8AF9F9F0-3CEB-4275-B1EC-0B09633CE00E}"/>
              </a:ext>
            </a:extLst>
          </p:cNvPr>
          <p:cNvSpPr>
            <a:spLocks noGrp="1"/>
          </p:cNvSpPr>
          <p:nvPr>
            <p:ph type="title"/>
          </p:nvPr>
        </p:nvSpPr>
        <p:spPr/>
        <p:txBody>
          <a:bodyPr/>
          <a:lstStyle/>
          <a:p>
            <a:r>
              <a:rPr lang="en-US" dirty="0"/>
              <a:t>Seed Systems: Description and Diagnosis</a:t>
            </a:r>
          </a:p>
        </p:txBody>
      </p:sp>
      <p:sp>
        <p:nvSpPr>
          <p:cNvPr id="4" name="Subtitle 3">
            <a:extLst>
              <a:ext uri="{FF2B5EF4-FFF2-40B4-BE49-F238E27FC236}">
                <a16:creationId xmlns:a16="http://schemas.microsoft.com/office/drawing/2014/main" id="{DE10DD0D-7A56-4CD3-9189-0F2AB28712DB}"/>
              </a:ext>
            </a:extLst>
          </p:cNvPr>
          <p:cNvSpPr>
            <a:spLocks noGrp="1"/>
          </p:cNvSpPr>
          <p:nvPr>
            <p:ph type="subTitle" idx="1"/>
          </p:nvPr>
        </p:nvSpPr>
        <p:spPr/>
        <p:txBody>
          <a:bodyPr/>
          <a:lstStyle/>
          <a:p>
            <a:r>
              <a:rPr lang="en-US" dirty="0"/>
              <a:t>Unit 2</a:t>
            </a:r>
          </a:p>
          <a:p>
            <a:endParaRPr lang="en-US" dirty="0"/>
          </a:p>
        </p:txBody>
      </p:sp>
    </p:spTree>
    <p:extLst>
      <p:ext uri="{BB962C8B-B14F-4D97-AF65-F5344CB8AC3E}">
        <p14:creationId xmlns:p14="http://schemas.microsoft.com/office/powerpoint/2010/main" val="10185160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58307CB-1AF9-45CD-8B60-040311771009}"/>
              </a:ext>
            </a:extLst>
          </p:cNvPr>
          <p:cNvSpPr>
            <a:spLocks noGrp="1"/>
          </p:cNvSpPr>
          <p:nvPr>
            <p:ph idx="1"/>
          </p:nvPr>
        </p:nvSpPr>
        <p:spPr/>
        <p:txBody>
          <a:bodyPr/>
          <a:lstStyle/>
          <a:p>
            <a:pPr marL="0" indent="0">
              <a:buNone/>
            </a:pPr>
            <a:r>
              <a:rPr lang="en-US" b="1" dirty="0">
                <a:solidFill>
                  <a:schemeClr val="accent6">
                    <a:lumMod val="75000"/>
                  </a:schemeClr>
                </a:solidFill>
                <a:latin typeface="+mj-lt"/>
              </a:rPr>
              <a:t>By the end of this unit, you should be able to:</a:t>
            </a:r>
          </a:p>
          <a:p>
            <a:pPr lvl="0"/>
            <a:r>
              <a:rPr lang="en-US" dirty="0"/>
              <a:t>Explain the differences between farmer-based and formal seed systems.</a:t>
            </a:r>
          </a:p>
          <a:p>
            <a:pPr lvl="0"/>
            <a:r>
              <a:rPr lang="en-US" dirty="0"/>
              <a:t>Discuss how agro-climatic conditions influence the seed system.</a:t>
            </a:r>
          </a:p>
          <a:p>
            <a:pPr lvl="0"/>
            <a:r>
              <a:rPr lang="en-US" dirty="0"/>
              <a:t>Describe and provide examples of why it is important to analyse the existing seed system from different user perspectives, before intervening in it.</a:t>
            </a:r>
          </a:p>
          <a:p>
            <a:endParaRPr lang="en-US" dirty="0"/>
          </a:p>
        </p:txBody>
      </p:sp>
      <p:sp>
        <p:nvSpPr>
          <p:cNvPr id="3" name="Slide Number Placeholder 2">
            <a:extLst>
              <a:ext uri="{FF2B5EF4-FFF2-40B4-BE49-F238E27FC236}">
                <a16:creationId xmlns:a16="http://schemas.microsoft.com/office/drawing/2014/main" id="{67C0784E-9EDC-4E5B-A3AE-5DC6D53BF65A}"/>
              </a:ext>
            </a:extLst>
          </p:cNvPr>
          <p:cNvSpPr>
            <a:spLocks noGrp="1"/>
          </p:cNvSpPr>
          <p:nvPr>
            <p:ph type="sldNum" sz="quarter" idx="10"/>
          </p:nvPr>
        </p:nvSpPr>
        <p:spPr/>
        <p:txBody>
          <a:bodyPr/>
          <a:lstStyle/>
          <a:p>
            <a:fld id="{F8E5FEAE-2393-4031-B909-DB31E3BE2612}" type="slidenum">
              <a:rPr lang="en-US" smtClean="0"/>
              <a:t>14</a:t>
            </a:fld>
            <a:endParaRPr lang="en-US" dirty="0"/>
          </a:p>
        </p:txBody>
      </p:sp>
      <p:sp>
        <p:nvSpPr>
          <p:cNvPr id="4" name="Title 3">
            <a:extLst>
              <a:ext uri="{FF2B5EF4-FFF2-40B4-BE49-F238E27FC236}">
                <a16:creationId xmlns:a16="http://schemas.microsoft.com/office/drawing/2014/main" id="{ED0F2CF4-51F1-487A-9717-43B1B4C68CCD}"/>
              </a:ext>
            </a:extLst>
          </p:cNvPr>
          <p:cNvSpPr>
            <a:spLocks noGrp="1"/>
          </p:cNvSpPr>
          <p:nvPr>
            <p:ph type="title"/>
          </p:nvPr>
        </p:nvSpPr>
        <p:spPr/>
        <p:txBody>
          <a:bodyPr/>
          <a:lstStyle/>
          <a:p>
            <a:r>
              <a:rPr lang="en-US" dirty="0"/>
              <a:t>Objectives</a:t>
            </a:r>
          </a:p>
        </p:txBody>
      </p:sp>
    </p:spTree>
    <p:extLst>
      <p:ext uri="{BB962C8B-B14F-4D97-AF65-F5344CB8AC3E}">
        <p14:creationId xmlns:p14="http://schemas.microsoft.com/office/powerpoint/2010/main" val="2095387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8C0B74A-4E5A-4506-B20E-9DE1EC378EE7}"/>
              </a:ext>
            </a:extLst>
          </p:cNvPr>
          <p:cNvSpPr>
            <a:spLocks noGrp="1"/>
          </p:cNvSpPr>
          <p:nvPr>
            <p:ph idx="1"/>
          </p:nvPr>
        </p:nvSpPr>
        <p:spPr/>
        <p:txBody>
          <a:bodyPr/>
          <a:lstStyle/>
          <a:p>
            <a:r>
              <a:rPr lang="en-GB" dirty="0"/>
              <a:t>Producing high quality seeds of a range of varieties.</a:t>
            </a:r>
          </a:p>
          <a:p>
            <a:r>
              <a:rPr lang="en-US" dirty="0"/>
              <a:t>Seeds are available in right quantities to right stakeholders at right times and places.</a:t>
            </a:r>
          </a:p>
          <a:p>
            <a:r>
              <a:rPr lang="en-US" dirty="0"/>
              <a:t>Seed are affordable</a:t>
            </a:r>
          </a:p>
          <a:p>
            <a:r>
              <a:rPr lang="en-US" dirty="0"/>
              <a:t>Seed systems work for different climate variations and are tailored to regions that have bimodal/unimodal growing cycles.</a:t>
            </a:r>
          </a:p>
          <a:p>
            <a:r>
              <a:rPr lang="en-US" dirty="0"/>
              <a:t>There is capacity to breed new varieties of seed.</a:t>
            </a:r>
          </a:p>
          <a:p>
            <a:r>
              <a:rPr lang="en-US" dirty="0"/>
              <a:t>Effective disease and pest management is in place.</a:t>
            </a:r>
          </a:p>
        </p:txBody>
      </p:sp>
      <p:sp>
        <p:nvSpPr>
          <p:cNvPr id="3" name="Slide Number Placeholder 2">
            <a:extLst>
              <a:ext uri="{FF2B5EF4-FFF2-40B4-BE49-F238E27FC236}">
                <a16:creationId xmlns:a16="http://schemas.microsoft.com/office/drawing/2014/main" id="{2F57E50D-7D21-4A72-A86E-F3F7DC5182CC}"/>
              </a:ext>
            </a:extLst>
          </p:cNvPr>
          <p:cNvSpPr>
            <a:spLocks noGrp="1"/>
          </p:cNvSpPr>
          <p:nvPr>
            <p:ph type="sldNum" sz="quarter" idx="10"/>
          </p:nvPr>
        </p:nvSpPr>
        <p:spPr/>
        <p:txBody>
          <a:bodyPr/>
          <a:lstStyle/>
          <a:p>
            <a:fld id="{F8E5FEAE-2393-4031-B909-DB31E3BE2612}" type="slidenum">
              <a:rPr lang="en-US" smtClean="0"/>
              <a:t>15</a:t>
            </a:fld>
            <a:endParaRPr lang="en-US" dirty="0"/>
          </a:p>
        </p:txBody>
      </p:sp>
      <p:sp>
        <p:nvSpPr>
          <p:cNvPr id="4" name="Title 3">
            <a:extLst>
              <a:ext uri="{FF2B5EF4-FFF2-40B4-BE49-F238E27FC236}">
                <a16:creationId xmlns:a16="http://schemas.microsoft.com/office/drawing/2014/main" id="{2CDA7D5F-A8CB-440E-86AF-F72FE537CCF3}"/>
              </a:ext>
            </a:extLst>
          </p:cNvPr>
          <p:cNvSpPr>
            <a:spLocks noGrp="1"/>
          </p:cNvSpPr>
          <p:nvPr>
            <p:ph type="title"/>
          </p:nvPr>
        </p:nvSpPr>
        <p:spPr/>
        <p:txBody>
          <a:bodyPr/>
          <a:lstStyle/>
          <a:p>
            <a:r>
              <a:rPr lang="en-US" dirty="0"/>
              <a:t>Signs of Effective Seed Systems</a:t>
            </a:r>
          </a:p>
        </p:txBody>
      </p:sp>
    </p:spTree>
    <p:extLst>
      <p:ext uri="{BB962C8B-B14F-4D97-AF65-F5344CB8AC3E}">
        <p14:creationId xmlns:p14="http://schemas.microsoft.com/office/powerpoint/2010/main" val="24161032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FB0446-ED9D-4BD0-96D6-69BEEA061DC6}"/>
              </a:ext>
            </a:extLst>
          </p:cNvPr>
          <p:cNvSpPr>
            <a:spLocks noGrp="1"/>
          </p:cNvSpPr>
          <p:nvPr>
            <p:ph type="title"/>
          </p:nvPr>
        </p:nvSpPr>
        <p:spPr/>
        <p:txBody>
          <a:bodyPr/>
          <a:lstStyle/>
          <a:p>
            <a:r>
              <a:rPr lang="en-US" dirty="0"/>
              <a:t>Differences between seed systems</a:t>
            </a:r>
          </a:p>
        </p:txBody>
      </p:sp>
      <p:sp>
        <p:nvSpPr>
          <p:cNvPr id="3" name="Content Placeholder 2">
            <a:extLst>
              <a:ext uri="{FF2B5EF4-FFF2-40B4-BE49-F238E27FC236}">
                <a16:creationId xmlns:a16="http://schemas.microsoft.com/office/drawing/2014/main" id="{C02D9505-F920-459B-BF05-085CD6B7479C}"/>
              </a:ext>
            </a:extLst>
          </p:cNvPr>
          <p:cNvSpPr>
            <a:spLocks noGrp="1"/>
          </p:cNvSpPr>
          <p:nvPr>
            <p:ph type="body" idx="1"/>
          </p:nvPr>
        </p:nvSpPr>
        <p:spPr/>
        <p:txBody>
          <a:bodyPr/>
          <a:lstStyle/>
          <a:p>
            <a:r>
              <a:rPr lang="en-US" dirty="0"/>
              <a:t>Farmer based:</a:t>
            </a:r>
          </a:p>
          <a:p>
            <a:pPr lvl="1"/>
            <a:endParaRPr lang="en-US" dirty="0"/>
          </a:p>
        </p:txBody>
      </p:sp>
      <p:sp>
        <p:nvSpPr>
          <p:cNvPr id="4" name="Content Placeholder 3">
            <a:extLst>
              <a:ext uri="{FF2B5EF4-FFF2-40B4-BE49-F238E27FC236}">
                <a16:creationId xmlns:a16="http://schemas.microsoft.com/office/drawing/2014/main" id="{3CB9E224-8AE3-42DB-B1B0-84388028A56C}"/>
              </a:ext>
            </a:extLst>
          </p:cNvPr>
          <p:cNvSpPr>
            <a:spLocks noGrp="1"/>
          </p:cNvSpPr>
          <p:nvPr>
            <p:ph sz="half" idx="2"/>
          </p:nvPr>
        </p:nvSpPr>
        <p:spPr/>
        <p:txBody>
          <a:bodyPr/>
          <a:lstStyle/>
          <a:p>
            <a:r>
              <a:rPr lang="en-US" dirty="0"/>
              <a:t>Farmers control their own planting material.</a:t>
            </a:r>
          </a:p>
          <a:p>
            <a:r>
              <a:rPr lang="en-US" dirty="0"/>
              <a:t>May be more vulnerable to disruption by drought and other shocks.</a:t>
            </a:r>
          </a:p>
          <a:p>
            <a:r>
              <a:rPr lang="en-US" dirty="0"/>
              <a:t>There is a need to better understand current farmer-based practices and opportunities for improvement.</a:t>
            </a:r>
          </a:p>
        </p:txBody>
      </p:sp>
      <p:sp>
        <p:nvSpPr>
          <p:cNvPr id="6" name="Text Placeholder 5">
            <a:extLst>
              <a:ext uri="{FF2B5EF4-FFF2-40B4-BE49-F238E27FC236}">
                <a16:creationId xmlns:a16="http://schemas.microsoft.com/office/drawing/2014/main" id="{3E945A58-9AE8-4625-BA78-8CCFD57F2E5C}"/>
              </a:ext>
            </a:extLst>
          </p:cNvPr>
          <p:cNvSpPr>
            <a:spLocks noGrp="1"/>
          </p:cNvSpPr>
          <p:nvPr>
            <p:ph type="body" sz="quarter" idx="3"/>
          </p:nvPr>
        </p:nvSpPr>
        <p:spPr/>
        <p:txBody>
          <a:bodyPr/>
          <a:lstStyle/>
          <a:p>
            <a:r>
              <a:rPr lang="en-US" dirty="0"/>
              <a:t>Formal seed systems:</a:t>
            </a:r>
          </a:p>
        </p:txBody>
      </p:sp>
      <p:sp>
        <p:nvSpPr>
          <p:cNvPr id="7" name="Content Placeholder 6">
            <a:extLst>
              <a:ext uri="{FF2B5EF4-FFF2-40B4-BE49-F238E27FC236}">
                <a16:creationId xmlns:a16="http://schemas.microsoft.com/office/drawing/2014/main" id="{5005B0E1-BE5C-4EBD-88D6-ADF87FA7380E}"/>
              </a:ext>
            </a:extLst>
          </p:cNvPr>
          <p:cNvSpPr>
            <a:spLocks noGrp="1"/>
          </p:cNvSpPr>
          <p:nvPr>
            <p:ph sz="quarter" idx="4"/>
          </p:nvPr>
        </p:nvSpPr>
        <p:spPr/>
        <p:txBody>
          <a:bodyPr/>
          <a:lstStyle/>
          <a:p>
            <a:r>
              <a:rPr lang="en-US" dirty="0"/>
              <a:t>More flexible and less vulnerable to shock.</a:t>
            </a:r>
          </a:p>
          <a:p>
            <a:r>
              <a:rPr lang="en-US" dirty="0"/>
              <a:t>Require coordination.</a:t>
            </a:r>
          </a:p>
          <a:p>
            <a:r>
              <a:rPr lang="en-US" dirty="0"/>
              <a:t>Could be centralised or local.</a:t>
            </a:r>
          </a:p>
          <a:p>
            <a:r>
              <a:rPr lang="en-US" dirty="0"/>
              <a:t>Could be commercial or cooperative.</a:t>
            </a:r>
          </a:p>
        </p:txBody>
      </p:sp>
      <p:sp>
        <p:nvSpPr>
          <p:cNvPr id="5" name="Slide Number Placeholder 4">
            <a:extLst>
              <a:ext uri="{FF2B5EF4-FFF2-40B4-BE49-F238E27FC236}">
                <a16:creationId xmlns:a16="http://schemas.microsoft.com/office/drawing/2014/main" id="{37F03F99-C178-47C7-9E72-B9B9C54ECEBA}"/>
              </a:ext>
            </a:extLst>
          </p:cNvPr>
          <p:cNvSpPr>
            <a:spLocks noGrp="1"/>
          </p:cNvSpPr>
          <p:nvPr>
            <p:ph type="sldNum" sz="quarter" idx="10"/>
          </p:nvPr>
        </p:nvSpPr>
        <p:spPr/>
        <p:txBody>
          <a:bodyPr/>
          <a:lstStyle/>
          <a:p>
            <a:fld id="{F8E5FEAE-2393-4031-B909-DB31E3BE2612}" type="slidenum">
              <a:rPr lang="en-US" smtClean="0"/>
              <a:pPr/>
              <a:t>16</a:t>
            </a:fld>
            <a:endParaRPr lang="en-US" dirty="0"/>
          </a:p>
        </p:txBody>
      </p:sp>
    </p:spTree>
    <p:extLst>
      <p:ext uri="{BB962C8B-B14F-4D97-AF65-F5344CB8AC3E}">
        <p14:creationId xmlns:p14="http://schemas.microsoft.com/office/powerpoint/2010/main" val="13131897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98AB4F5-FB6D-4F44-9B9E-A147B4E0A8A1}"/>
              </a:ext>
            </a:extLst>
          </p:cNvPr>
          <p:cNvSpPr>
            <a:spLocks noGrp="1"/>
          </p:cNvSpPr>
          <p:nvPr>
            <p:ph idx="1"/>
          </p:nvPr>
        </p:nvSpPr>
        <p:spPr>
          <a:xfrm>
            <a:off x="628650" y="1047404"/>
            <a:ext cx="7886700" cy="5129559"/>
          </a:xfrm>
        </p:spPr>
        <p:txBody>
          <a:bodyPr/>
          <a:lstStyle/>
          <a:p>
            <a:r>
              <a:rPr lang="en-US" dirty="0"/>
              <a:t>CGIAR developed a </a:t>
            </a:r>
            <a:r>
              <a:rPr lang="en-US" b="1" dirty="0"/>
              <a:t>“Multi-stakeholder framework for intervening in RTB seed systems” </a:t>
            </a:r>
            <a:r>
              <a:rPr lang="en-US" dirty="0"/>
              <a:t>tool to support the systematic analysis of seed availability, access, and quality from the perspectives of different stakeholders.</a:t>
            </a:r>
          </a:p>
          <a:p>
            <a:r>
              <a:rPr lang="en-US" dirty="0"/>
              <a:t>The framework can be used to plan a future intervention or to analyze the recent history of one:</a:t>
            </a:r>
          </a:p>
          <a:p>
            <a:pPr lvl="1"/>
            <a:r>
              <a:rPr lang="en-US" dirty="0"/>
              <a:t>When used as pre-intervention, the framework helps to study existing seed systems, identify bottlenecks and key actions for the intervention.</a:t>
            </a:r>
          </a:p>
          <a:p>
            <a:pPr lvl="1"/>
            <a:r>
              <a:rPr lang="en-US" dirty="0"/>
              <a:t>When used to monitor an on-going intervention, the framework can help to plan the evolution of activities, scope, theory of change, objectives, and impacts.</a:t>
            </a:r>
          </a:p>
          <a:p>
            <a:r>
              <a:rPr lang="en-US" dirty="0"/>
              <a:t>The framework helps stakeholders to think about RTB seed systems in a holistic way and to account for differences and even contradictions in perspectives of multiple stakeholders.</a:t>
            </a:r>
          </a:p>
          <a:p>
            <a:endParaRPr lang="en-GB" dirty="0"/>
          </a:p>
        </p:txBody>
      </p:sp>
      <p:sp>
        <p:nvSpPr>
          <p:cNvPr id="3" name="Slide Number Placeholder 2">
            <a:extLst>
              <a:ext uri="{FF2B5EF4-FFF2-40B4-BE49-F238E27FC236}">
                <a16:creationId xmlns:a16="http://schemas.microsoft.com/office/drawing/2014/main" id="{F49FEECB-AB3A-43CB-B1FA-D8D20F532984}"/>
              </a:ext>
            </a:extLst>
          </p:cNvPr>
          <p:cNvSpPr>
            <a:spLocks noGrp="1"/>
          </p:cNvSpPr>
          <p:nvPr>
            <p:ph type="sldNum" sz="quarter" idx="10"/>
          </p:nvPr>
        </p:nvSpPr>
        <p:spPr/>
        <p:txBody>
          <a:bodyPr/>
          <a:lstStyle/>
          <a:p>
            <a:fld id="{F8E5FEAE-2393-4031-B909-DB31E3BE2612}" type="slidenum">
              <a:rPr lang="en-US" smtClean="0"/>
              <a:t>17</a:t>
            </a:fld>
            <a:endParaRPr lang="en-US" dirty="0"/>
          </a:p>
        </p:txBody>
      </p:sp>
      <p:sp>
        <p:nvSpPr>
          <p:cNvPr id="4" name="Title 3">
            <a:extLst>
              <a:ext uri="{FF2B5EF4-FFF2-40B4-BE49-F238E27FC236}">
                <a16:creationId xmlns:a16="http://schemas.microsoft.com/office/drawing/2014/main" id="{A3C50F7F-18D8-4D03-BE5F-40523263495B}"/>
              </a:ext>
            </a:extLst>
          </p:cNvPr>
          <p:cNvSpPr>
            <a:spLocks noGrp="1"/>
          </p:cNvSpPr>
          <p:nvPr>
            <p:ph type="title"/>
          </p:nvPr>
        </p:nvSpPr>
        <p:spPr/>
        <p:txBody>
          <a:bodyPr/>
          <a:lstStyle/>
          <a:p>
            <a:r>
              <a:rPr lang="en-GB" dirty="0"/>
              <a:t>Multi-Stakeholder Framework</a:t>
            </a:r>
          </a:p>
        </p:txBody>
      </p:sp>
    </p:spTree>
    <p:extLst>
      <p:ext uri="{BB962C8B-B14F-4D97-AF65-F5344CB8AC3E}">
        <p14:creationId xmlns:p14="http://schemas.microsoft.com/office/powerpoint/2010/main" val="3720632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2D8ED80-A925-48FA-AF3D-674549E7C0C8}"/>
              </a:ext>
            </a:extLst>
          </p:cNvPr>
          <p:cNvSpPr>
            <a:spLocks noGrp="1"/>
          </p:cNvSpPr>
          <p:nvPr>
            <p:ph idx="1"/>
          </p:nvPr>
        </p:nvSpPr>
        <p:spPr/>
        <p:txBody>
          <a:bodyPr/>
          <a:lstStyle/>
          <a:p>
            <a:r>
              <a:rPr lang="en-US" dirty="0"/>
              <a:t>When farmer-based planting material fails, women face more difficulty finding more planting materials than men.</a:t>
            </a:r>
          </a:p>
          <a:p>
            <a:r>
              <a:rPr lang="en-US" dirty="0"/>
              <a:t>Women have limited access to labour, cash, other resources.</a:t>
            </a:r>
          </a:p>
          <a:p>
            <a:r>
              <a:rPr lang="en-US" dirty="0"/>
              <a:t>Women are less mobile and less literate, which contributes to difficulties finding replacement planting materials.</a:t>
            </a:r>
          </a:p>
          <a:p>
            <a:r>
              <a:rPr lang="en-US" dirty="0"/>
              <a:t>Women’s access to planting materials is a major productivity constraint in SSA sweetpotato growing.</a:t>
            </a:r>
          </a:p>
          <a:p>
            <a:endParaRPr lang="en-US" dirty="0"/>
          </a:p>
        </p:txBody>
      </p:sp>
      <p:sp>
        <p:nvSpPr>
          <p:cNvPr id="3" name="Slide Number Placeholder 2">
            <a:extLst>
              <a:ext uri="{FF2B5EF4-FFF2-40B4-BE49-F238E27FC236}">
                <a16:creationId xmlns:a16="http://schemas.microsoft.com/office/drawing/2014/main" id="{E4AD8EF3-90B1-40BE-9D73-82296AA2CBDB}"/>
              </a:ext>
            </a:extLst>
          </p:cNvPr>
          <p:cNvSpPr>
            <a:spLocks noGrp="1"/>
          </p:cNvSpPr>
          <p:nvPr>
            <p:ph type="sldNum" sz="quarter" idx="10"/>
          </p:nvPr>
        </p:nvSpPr>
        <p:spPr/>
        <p:txBody>
          <a:bodyPr/>
          <a:lstStyle/>
          <a:p>
            <a:fld id="{F8E5FEAE-2393-4031-B909-DB31E3BE2612}" type="slidenum">
              <a:rPr lang="en-US" smtClean="0"/>
              <a:t>18</a:t>
            </a:fld>
            <a:endParaRPr lang="en-US" dirty="0"/>
          </a:p>
        </p:txBody>
      </p:sp>
      <p:sp>
        <p:nvSpPr>
          <p:cNvPr id="4" name="Title 3">
            <a:extLst>
              <a:ext uri="{FF2B5EF4-FFF2-40B4-BE49-F238E27FC236}">
                <a16:creationId xmlns:a16="http://schemas.microsoft.com/office/drawing/2014/main" id="{B0EAC379-4635-49F8-91E9-11BC333AB13F}"/>
              </a:ext>
            </a:extLst>
          </p:cNvPr>
          <p:cNvSpPr>
            <a:spLocks noGrp="1"/>
          </p:cNvSpPr>
          <p:nvPr>
            <p:ph type="title"/>
          </p:nvPr>
        </p:nvSpPr>
        <p:spPr/>
        <p:txBody>
          <a:bodyPr/>
          <a:lstStyle/>
          <a:p>
            <a:r>
              <a:rPr lang="en-US" dirty="0"/>
              <a:t>Gender differences</a:t>
            </a:r>
          </a:p>
        </p:txBody>
      </p:sp>
    </p:spTree>
    <p:extLst>
      <p:ext uri="{BB962C8B-B14F-4D97-AF65-F5344CB8AC3E}">
        <p14:creationId xmlns:p14="http://schemas.microsoft.com/office/powerpoint/2010/main" val="12211486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F7A43A1-21CF-49DB-BA43-AAB35DDF0323}"/>
              </a:ext>
            </a:extLst>
          </p:cNvPr>
          <p:cNvSpPr>
            <a:spLocks noGrp="1"/>
          </p:cNvSpPr>
          <p:nvPr>
            <p:ph idx="1"/>
          </p:nvPr>
        </p:nvSpPr>
        <p:spPr/>
        <p:txBody>
          <a:bodyPr/>
          <a:lstStyle/>
          <a:p>
            <a:pPr marL="514350" indent="-514350">
              <a:buFont typeface="+mj-lt"/>
              <a:buAutoNum type="arabicPeriod"/>
            </a:pPr>
            <a:r>
              <a:rPr lang="en-GB" dirty="0"/>
              <a:t>What are some of the characteristics of Effective Seed Systems?</a:t>
            </a:r>
          </a:p>
          <a:p>
            <a:pPr marL="514350" indent="-514350">
              <a:buFont typeface="+mj-lt"/>
              <a:buAutoNum type="arabicPeriod"/>
            </a:pPr>
            <a:r>
              <a:rPr lang="en-GB" dirty="0"/>
              <a:t>What is the purpose of “Multi-stakeholder framework for intervening in RTB seed systems” tool?</a:t>
            </a:r>
          </a:p>
        </p:txBody>
      </p:sp>
      <p:sp>
        <p:nvSpPr>
          <p:cNvPr id="3" name="Slide Number Placeholder 2">
            <a:extLst>
              <a:ext uri="{FF2B5EF4-FFF2-40B4-BE49-F238E27FC236}">
                <a16:creationId xmlns:a16="http://schemas.microsoft.com/office/drawing/2014/main" id="{ED48E277-2887-4B3E-A0AC-4A63BC4C1983}"/>
              </a:ext>
            </a:extLst>
          </p:cNvPr>
          <p:cNvSpPr>
            <a:spLocks noGrp="1"/>
          </p:cNvSpPr>
          <p:nvPr>
            <p:ph type="sldNum" sz="quarter" idx="11"/>
          </p:nvPr>
        </p:nvSpPr>
        <p:spPr/>
        <p:txBody>
          <a:bodyPr/>
          <a:lstStyle/>
          <a:p>
            <a:fld id="{F8E5FEAE-2393-4031-B909-DB31E3BE2612}" type="slidenum">
              <a:rPr lang="en-US" smtClean="0"/>
              <a:pPr/>
              <a:t>19</a:t>
            </a:fld>
            <a:endParaRPr lang="en-US" dirty="0"/>
          </a:p>
        </p:txBody>
      </p:sp>
    </p:spTree>
    <p:extLst>
      <p:ext uri="{BB962C8B-B14F-4D97-AF65-F5344CB8AC3E}">
        <p14:creationId xmlns:p14="http://schemas.microsoft.com/office/powerpoint/2010/main" val="29740978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F8E5FEAE-2393-4031-B909-DB31E3BE2612}" type="slidenum">
              <a:rPr lang="en-US" smtClean="0"/>
              <a:t>2</a:t>
            </a:fld>
            <a:endParaRPr lang="en-US" dirty="0"/>
          </a:p>
        </p:txBody>
      </p:sp>
      <p:sp>
        <p:nvSpPr>
          <p:cNvPr id="4" name="Title 3"/>
          <p:cNvSpPr>
            <a:spLocks noGrp="1"/>
          </p:cNvSpPr>
          <p:nvPr>
            <p:ph type="title"/>
          </p:nvPr>
        </p:nvSpPr>
        <p:spPr/>
        <p:txBody>
          <a:bodyPr/>
          <a:lstStyle/>
          <a:p>
            <a:r>
              <a:rPr lang="en-GB" dirty="0"/>
              <a:t>Legend</a:t>
            </a:r>
          </a:p>
        </p:txBody>
      </p:sp>
      <p:graphicFrame>
        <p:nvGraphicFramePr>
          <p:cNvPr id="5" name="Table 4"/>
          <p:cNvGraphicFramePr>
            <a:graphicFrameLocks noGrp="1"/>
          </p:cNvGraphicFramePr>
          <p:nvPr>
            <p:extLst/>
          </p:nvPr>
        </p:nvGraphicFramePr>
        <p:xfrm>
          <a:off x="426424" y="994142"/>
          <a:ext cx="8291152" cy="5047100"/>
        </p:xfrm>
        <a:graphic>
          <a:graphicData uri="http://schemas.openxmlformats.org/drawingml/2006/table">
            <a:tbl>
              <a:tblPr firstRow="1" bandRow="1">
                <a:tableStyleId>{93296810-A885-4BE3-A3E7-6D5BEEA58F35}</a:tableStyleId>
              </a:tblPr>
              <a:tblGrid>
                <a:gridCol w="1566502">
                  <a:extLst>
                    <a:ext uri="{9D8B030D-6E8A-4147-A177-3AD203B41FA5}">
                      <a16:colId xmlns:a16="http://schemas.microsoft.com/office/drawing/2014/main" val="20000"/>
                    </a:ext>
                  </a:extLst>
                </a:gridCol>
                <a:gridCol w="6724650">
                  <a:extLst>
                    <a:ext uri="{9D8B030D-6E8A-4147-A177-3AD203B41FA5}">
                      <a16:colId xmlns:a16="http://schemas.microsoft.com/office/drawing/2014/main" val="20001"/>
                    </a:ext>
                  </a:extLst>
                </a:gridCol>
              </a:tblGrid>
              <a:tr h="448894">
                <a:tc>
                  <a:txBody>
                    <a:bodyPr/>
                    <a:lstStyle/>
                    <a:p>
                      <a:r>
                        <a:rPr lang="en-GB" sz="2400" dirty="0"/>
                        <a:t>Icon</a:t>
                      </a:r>
                      <a:endParaRPr lang="en-GB" sz="2400" dirty="0">
                        <a:solidFill>
                          <a:schemeClr val="bg1"/>
                        </a:solidFill>
                      </a:endParaRPr>
                    </a:p>
                  </a:txBody>
                  <a:tcPr anchor="ctr"/>
                </a:tc>
                <a:tc>
                  <a:txBody>
                    <a:bodyPr/>
                    <a:lstStyle/>
                    <a:p>
                      <a:r>
                        <a:rPr lang="en-GB" sz="2400" dirty="0"/>
                        <a:t>Description</a:t>
                      </a:r>
                      <a:endParaRPr lang="en-GB" sz="2400" dirty="0">
                        <a:solidFill>
                          <a:schemeClr val="bg1"/>
                        </a:solidFill>
                      </a:endParaRPr>
                    </a:p>
                  </a:txBody>
                  <a:tcPr anchor="ctr"/>
                </a:tc>
                <a:extLst>
                  <a:ext uri="{0D108BD9-81ED-4DB2-BD59-A6C34878D82A}">
                    <a16:rowId xmlns:a16="http://schemas.microsoft.com/office/drawing/2014/main" val="10000"/>
                  </a:ext>
                </a:extLst>
              </a:tr>
              <a:tr h="655700">
                <a:tc>
                  <a:txBody>
                    <a:bodyPr/>
                    <a:lstStyle/>
                    <a:p>
                      <a:endParaRPr lang="en-GB" dirty="0">
                        <a:solidFill>
                          <a:schemeClr val="bg1"/>
                        </a:solidFill>
                      </a:endParaRPr>
                    </a:p>
                  </a:txBody>
                  <a:tcPr anchor="ctr">
                    <a:solidFill>
                      <a:schemeClr val="bg1">
                        <a:lumMod val="75000"/>
                      </a:schemeClr>
                    </a:solidFill>
                  </a:tcPr>
                </a:tc>
                <a:tc>
                  <a:txBody>
                    <a:bodyPr/>
                    <a:lstStyle/>
                    <a:p>
                      <a:r>
                        <a:rPr lang="en-GB" sz="2800" dirty="0">
                          <a:solidFill>
                            <a:schemeClr val="tx1">
                              <a:lumMod val="75000"/>
                            </a:schemeClr>
                          </a:solidFill>
                          <a:latin typeface="Calibri" panose="020F0502020204030204" pitchFamily="34" charset="0"/>
                          <a:cs typeface="Calibri" panose="020F0502020204030204" pitchFamily="34" charset="0"/>
                        </a:rPr>
                        <a:t>Expected Duration, minutes</a:t>
                      </a:r>
                    </a:p>
                  </a:txBody>
                  <a:tcPr anchor="ctr">
                    <a:noFill/>
                  </a:tcPr>
                </a:tc>
                <a:extLst>
                  <a:ext uri="{0D108BD9-81ED-4DB2-BD59-A6C34878D82A}">
                    <a16:rowId xmlns:a16="http://schemas.microsoft.com/office/drawing/2014/main" val="10001"/>
                  </a:ext>
                </a:extLst>
              </a:tr>
              <a:tr h="655700">
                <a:tc>
                  <a:txBody>
                    <a:bodyPr/>
                    <a:lstStyle/>
                    <a:p>
                      <a:endParaRPr lang="en-GB" dirty="0"/>
                    </a:p>
                  </a:txBody>
                  <a:tcPr anchor="ctr">
                    <a:solidFill>
                      <a:schemeClr val="bg1">
                        <a:lumMod val="75000"/>
                      </a:schemeClr>
                    </a:solidFill>
                  </a:tcPr>
                </a:tc>
                <a:tc>
                  <a:txBody>
                    <a:bodyPr/>
                    <a:lstStyle/>
                    <a:p>
                      <a:r>
                        <a:rPr lang="en-GB" sz="2800" dirty="0">
                          <a:solidFill>
                            <a:schemeClr val="tx1">
                              <a:lumMod val="75000"/>
                            </a:schemeClr>
                          </a:solidFill>
                          <a:latin typeface="Calibri" panose="020F0502020204030204" pitchFamily="34" charset="0"/>
                          <a:cs typeface="Calibri" panose="020F0502020204030204" pitchFamily="34" charset="0"/>
                        </a:rPr>
                        <a:t>Quick Review/Survey Questions</a:t>
                      </a:r>
                    </a:p>
                  </a:txBody>
                  <a:tcPr anchor="ctr">
                    <a:noFill/>
                  </a:tcPr>
                </a:tc>
                <a:extLst>
                  <a:ext uri="{0D108BD9-81ED-4DB2-BD59-A6C34878D82A}">
                    <a16:rowId xmlns:a16="http://schemas.microsoft.com/office/drawing/2014/main" val="10002"/>
                  </a:ext>
                </a:extLst>
              </a:tr>
              <a:tr h="655700">
                <a:tc>
                  <a:txBody>
                    <a:bodyPr/>
                    <a:lstStyle/>
                    <a:p>
                      <a:endParaRPr lang="en-GB" dirty="0"/>
                    </a:p>
                  </a:txBody>
                  <a:tcPr anchor="ctr">
                    <a:solidFill>
                      <a:schemeClr val="bg1">
                        <a:lumMod val="75000"/>
                      </a:schemeClr>
                    </a:solidFill>
                  </a:tcPr>
                </a:tc>
                <a:tc>
                  <a:txBody>
                    <a:bodyPr/>
                    <a:lstStyle/>
                    <a:p>
                      <a:r>
                        <a:rPr lang="en-GB" sz="2800" dirty="0">
                          <a:solidFill>
                            <a:schemeClr val="tx1">
                              <a:lumMod val="75000"/>
                            </a:schemeClr>
                          </a:solidFill>
                          <a:latin typeface="Calibri" panose="020F0502020204030204" pitchFamily="34" charset="0"/>
                          <a:cs typeface="Calibri" panose="020F0502020204030204" pitchFamily="34" charset="0"/>
                        </a:rPr>
                        <a:t>Brainstorming Session</a:t>
                      </a:r>
                    </a:p>
                  </a:txBody>
                  <a:tcPr anchor="ctr">
                    <a:noFill/>
                  </a:tcPr>
                </a:tc>
                <a:extLst>
                  <a:ext uri="{0D108BD9-81ED-4DB2-BD59-A6C34878D82A}">
                    <a16:rowId xmlns:a16="http://schemas.microsoft.com/office/drawing/2014/main" val="10003"/>
                  </a:ext>
                </a:extLst>
              </a:tr>
              <a:tr h="655700">
                <a:tc>
                  <a:txBody>
                    <a:bodyPr/>
                    <a:lstStyle/>
                    <a:p>
                      <a:endParaRPr lang="en-GB" dirty="0"/>
                    </a:p>
                  </a:txBody>
                  <a:tcPr anchor="ctr">
                    <a:solidFill>
                      <a:schemeClr val="bg1">
                        <a:lumMod val="75000"/>
                      </a:schemeClr>
                    </a:solidFill>
                  </a:tcPr>
                </a:tc>
                <a:tc>
                  <a:txBody>
                    <a:bodyPr/>
                    <a:lstStyle/>
                    <a:p>
                      <a:r>
                        <a:rPr lang="en-GB" sz="2800" dirty="0">
                          <a:solidFill>
                            <a:schemeClr val="tx1">
                              <a:lumMod val="75000"/>
                            </a:schemeClr>
                          </a:solidFill>
                          <a:latin typeface="Calibri" panose="020F0502020204030204" pitchFamily="34" charset="0"/>
                          <a:cs typeface="Calibri" panose="020F0502020204030204" pitchFamily="34" charset="0"/>
                        </a:rPr>
                        <a:t>Discussion Session</a:t>
                      </a:r>
                    </a:p>
                  </a:txBody>
                  <a:tcPr anchor="ctr">
                    <a:noFill/>
                  </a:tcPr>
                </a:tc>
                <a:extLst>
                  <a:ext uri="{0D108BD9-81ED-4DB2-BD59-A6C34878D82A}">
                    <a16:rowId xmlns:a16="http://schemas.microsoft.com/office/drawing/2014/main" val="10004"/>
                  </a:ext>
                </a:extLst>
              </a:tr>
              <a:tr h="655700">
                <a:tc>
                  <a:txBody>
                    <a:bodyPr/>
                    <a:lstStyle/>
                    <a:p>
                      <a:endParaRPr lang="en-GB" dirty="0"/>
                    </a:p>
                  </a:txBody>
                  <a:tcPr anchor="ctr">
                    <a:solidFill>
                      <a:schemeClr val="bg1">
                        <a:lumMod val="75000"/>
                      </a:schemeClr>
                    </a:solidFill>
                  </a:tcPr>
                </a:tc>
                <a:tc>
                  <a:txBody>
                    <a:bodyPr/>
                    <a:lstStyle/>
                    <a:p>
                      <a:r>
                        <a:rPr lang="en-GB" sz="2800" dirty="0">
                          <a:solidFill>
                            <a:schemeClr val="tx1">
                              <a:lumMod val="75000"/>
                            </a:schemeClr>
                          </a:solidFill>
                          <a:latin typeface="Calibri" panose="020F0502020204030204" pitchFamily="34" charset="0"/>
                          <a:cs typeface="Calibri" panose="020F0502020204030204" pitchFamily="34" charset="0"/>
                        </a:rPr>
                        <a:t>Group Activity</a:t>
                      </a:r>
                    </a:p>
                  </a:txBody>
                  <a:tcPr anchor="ctr">
                    <a:noFill/>
                  </a:tcPr>
                </a:tc>
                <a:extLst>
                  <a:ext uri="{0D108BD9-81ED-4DB2-BD59-A6C34878D82A}">
                    <a16:rowId xmlns:a16="http://schemas.microsoft.com/office/drawing/2014/main" val="481897460"/>
                  </a:ext>
                </a:extLst>
              </a:tr>
              <a:tr h="655700">
                <a:tc>
                  <a:txBody>
                    <a:bodyPr/>
                    <a:lstStyle/>
                    <a:p>
                      <a:endParaRPr lang="en-GB" dirty="0"/>
                    </a:p>
                  </a:txBody>
                  <a:tcPr anchor="ctr">
                    <a:solidFill>
                      <a:schemeClr val="bg1">
                        <a:lumMod val="75000"/>
                      </a:schemeClr>
                    </a:solidFill>
                  </a:tcPr>
                </a:tc>
                <a:tc>
                  <a:txBody>
                    <a:bodyPr/>
                    <a:lstStyle/>
                    <a:p>
                      <a:r>
                        <a:rPr lang="en-GB" sz="2800" dirty="0">
                          <a:solidFill>
                            <a:schemeClr val="tx1">
                              <a:lumMod val="75000"/>
                            </a:schemeClr>
                          </a:solidFill>
                          <a:latin typeface="Calibri" panose="020F0502020204030204" pitchFamily="34" charset="0"/>
                          <a:cs typeface="Calibri" panose="020F0502020204030204" pitchFamily="34" charset="0"/>
                        </a:rPr>
                        <a:t>Animated Slide</a:t>
                      </a:r>
                    </a:p>
                  </a:txBody>
                  <a:tcPr anchor="ctr">
                    <a:noFill/>
                  </a:tcPr>
                </a:tc>
                <a:extLst>
                  <a:ext uri="{0D108BD9-81ED-4DB2-BD59-A6C34878D82A}">
                    <a16:rowId xmlns:a16="http://schemas.microsoft.com/office/drawing/2014/main" val="10005"/>
                  </a:ext>
                </a:extLst>
              </a:tr>
              <a:tr h="655700">
                <a:tc>
                  <a:txBody>
                    <a:bodyPr/>
                    <a:lstStyle/>
                    <a:p>
                      <a:endParaRPr lang="en-GB" dirty="0"/>
                    </a:p>
                  </a:txBody>
                  <a:tcPr anchor="ctr">
                    <a:solidFill>
                      <a:schemeClr val="bg1">
                        <a:lumMod val="75000"/>
                      </a:schemeClr>
                    </a:solidFill>
                  </a:tcPr>
                </a:tc>
                <a:tc>
                  <a:txBody>
                    <a:bodyPr/>
                    <a:lstStyle/>
                    <a:p>
                      <a:r>
                        <a:rPr lang="en-GB" sz="2800" dirty="0">
                          <a:solidFill>
                            <a:schemeClr val="tx1">
                              <a:lumMod val="75000"/>
                            </a:schemeClr>
                          </a:solidFill>
                          <a:latin typeface="Calibri" panose="020F0502020204030204" pitchFamily="34" charset="0"/>
                          <a:cs typeface="Calibri" panose="020F0502020204030204" pitchFamily="34" charset="0"/>
                        </a:rPr>
                        <a:t>End of Animation</a:t>
                      </a:r>
                    </a:p>
                  </a:txBody>
                  <a:tcPr anchor="ctr">
                    <a:noFill/>
                  </a:tcPr>
                </a:tc>
                <a:extLst>
                  <a:ext uri="{0D108BD9-81ED-4DB2-BD59-A6C34878D82A}">
                    <a16:rowId xmlns:a16="http://schemas.microsoft.com/office/drawing/2014/main" val="10006"/>
                  </a:ext>
                </a:extLst>
              </a:tr>
            </a:tbl>
          </a:graphicData>
        </a:graphic>
      </p:graphicFrame>
      <p:pic>
        <p:nvPicPr>
          <p:cNvPr id="6" name="Graphic 20">
            <a:extLst>
              <a:ext uri="{FF2B5EF4-FFF2-40B4-BE49-F238E27FC236}">
                <a16:creationId xmlns:a16="http://schemas.microsoft.com/office/drawing/2014/main" id="{1F8431D5-08E7-41F6-82E4-56BFC705A27A}"/>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67739" y="1615621"/>
            <a:ext cx="367559" cy="459448"/>
          </a:xfrm>
          <a:prstGeom prst="rect">
            <a:avLst/>
          </a:prstGeom>
        </p:spPr>
      </p:pic>
      <p:sp>
        <p:nvSpPr>
          <p:cNvPr id="7" name="Text Placeholder 3"/>
          <p:cNvSpPr txBox="1">
            <a:spLocks/>
          </p:cNvSpPr>
          <p:nvPr/>
        </p:nvSpPr>
        <p:spPr>
          <a:xfrm>
            <a:off x="1044402" y="1642320"/>
            <a:ext cx="838086" cy="414161"/>
          </a:xfrm>
          <a:prstGeom prst="rect">
            <a:avLst/>
          </a:prstGeom>
        </p:spPr>
        <p:txBody>
          <a:bodyPr/>
          <a:lstStyle>
            <a:lvl1pPr marL="0" indent="0" algn="l" defTabSz="914400" rtl="0" eaLnBrk="1" latinLnBrk="0" hangingPunct="1">
              <a:lnSpc>
                <a:spcPct val="90000"/>
              </a:lnSpc>
              <a:spcBef>
                <a:spcPts val="1000"/>
              </a:spcBef>
              <a:buClr>
                <a:schemeClr val="tx2"/>
              </a:buClr>
              <a:buFont typeface="Arial" panose="020B0604020202020204" pitchFamily="34" charset="0"/>
              <a:buNone/>
              <a:defRPr sz="1800" b="1" kern="1200">
                <a:solidFill>
                  <a:schemeClr val="bg1"/>
                </a:solidFill>
                <a:latin typeface="+mj-lt"/>
                <a:ea typeface="Zilla Slab Light" pitchFamily="2" charset="0"/>
                <a:cs typeface="+mn-cs"/>
              </a:defRPr>
            </a:lvl1pPr>
            <a:lvl2pPr marL="457200" indent="0" algn="l" defTabSz="914400" rtl="0" eaLnBrk="1" latinLnBrk="0" hangingPunct="1">
              <a:lnSpc>
                <a:spcPct val="90000"/>
              </a:lnSpc>
              <a:spcBef>
                <a:spcPts val="500"/>
              </a:spcBef>
              <a:buClr>
                <a:schemeClr val="tx2"/>
              </a:buClr>
              <a:buFont typeface="Zilla Slab Light" pitchFamily="2" charset="0"/>
              <a:buNone/>
              <a:defRPr sz="2400" b="1" kern="1200">
                <a:solidFill>
                  <a:schemeClr val="bg1"/>
                </a:solidFill>
                <a:latin typeface="+mn-lt"/>
                <a:ea typeface="Zilla Slab Light" pitchFamily="2" charset="0"/>
                <a:cs typeface="+mn-cs"/>
              </a:defRPr>
            </a:lvl2pPr>
            <a:lvl3pPr marL="914400" indent="0" algn="l" defTabSz="914400" rtl="0" eaLnBrk="1" latinLnBrk="0" hangingPunct="1">
              <a:lnSpc>
                <a:spcPct val="90000"/>
              </a:lnSpc>
              <a:spcBef>
                <a:spcPts val="500"/>
              </a:spcBef>
              <a:buFont typeface="Arial" panose="020B0604020202020204" pitchFamily="34" charset="0"/>
              <a:buNone/>
              <a:defRPr sz="2400" b="1" kern="1200">
                <a:solidFill>
                  <a:schemeClr val="bg1"/>
                </a:solidFill>
                <a:latin typeface="+mn-lt"/>
                <a:ea typeface="Zilla Slab Light" pitchFamily="2" charset="0"/>
                <a:cs typeface="+mn-cs"/>
              </a:defRPr>
            </a:lvl3pPr>
            <a:lvl4pPr marL="1371600" indent="0" algn="l" defTabSz="914400" rtl="0" eaLnBrk="1" latinLnBrk="0" hangingPunct="1">
              <a:lnSpc>
                <a:spcPct val="90000"/>
              </a:lnSpc>
              <a:spcBef>
                <a:spcPts val="500"/>
              </a:spcBef>
              <a:buFont typeface="Arial" panose="020B0604020202020204" pitchFamily="34" charset="0"/>
              <a:buNone/>
              <a:defRPr sz="2400" b="1" kern="1200">
                <a:solidFill>
                  <a:schemeClr val="bg1"/>
                </a:solidFill>
                <a:latin typeface="+mn-lt"/>
                <a:ea typeface="Zilla Slab Light" pitchFamily="2" charset="0"/>
                <a:cs typeface="+mn-cs"/>
              </a:defRPr>
            </a:lvl4pPr>
            <a:lvl5pPr marL="1828800" indent="0" algn="l" defTabSz="914400" rtl="0" eaLnBrk="1" latinLnBrk="0" hangingPunct="1">
              <a:lnSpc>
                <a:spcPct val="90000"/>
              </a:lnSpc>
              <a:spcBef>
                <a:spcPts val="500"/>
              </a:spcBef>
              <a:buFont typeface="Arial" panose="020B0604020202020204" pitchFamily="34" charset="0"/>
              <a:buNone/>
              <a:defRPr sz="2400" b="1" kern="1200">
                <a:solidFill>
                  <a:schemeClr val="bg1"/>
                </a:solidFill>
                <a:latin typeface="+mn-lt"/>
                <a:ea typeface="Zilla Slab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Xm</a:t>
            </a:r>
            <a:endParaRPr lang="en-GB" dirty="0"/>
          </a:p>
        </p:txBody>
      </p:sp>
      <p:sp>
        <p:nvSpPr>
          <p:cNvPr id="19" name="Diamond 18"/>
          <p:cNvSpPr/>
          <p:nvPr/>
        </p:nvSpPr>
        <p:spPr>
          <a:xfrm>
            <a:off x="1010081" y="4961064"/>
            <a:ext cx="204717" cy="177421"/>
          </a:xfrm>
          <a:prstGeom prst="diamond">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0" name="Diamond 19"/>
          <p:cNvSpPr/>
          <p:nvPr/>
        </p:nvSpPr>
        <p:spPr>
          <a:xfrm>
            <a:off x="1010081" y="5628225"/>
            <a:ext cx="204717" cy="177421"/>
          </a:xfrm>
          <a:prstGeom prst="diamond">
            <a:avLst/>
          </a:prstGeom>
          <a:solidFill>
            <a:schemeClr val="accent4"/>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24" name="Group 23">
            <a:extLst>
              <a:ext uri="{FF2B5EF4-FFF2-40B4-BE49-F238E27FC236}">
                <a16:creationId xmlns:a16="http://schemas.microsoft.com/office/drawing/2014/main" id="{9B844B62-0814-4D58-AAAF-FC9855901BA9}"/>
              </a:ext>
            </a:extLst>
          </p:cNvPr>
          <p:cNvGrpSpPr/>
          <p:nvPr/>
        </p:nvGrpSpPr>
        <p:grpSpPr>
          <a:xfrm>
            <a:off x="943298" y="2873231"/>
            <a:ext cx="245341" cy="450098"/>
            <a:chOff x="6081227" y="276076"/>
            <a:chExt cx="318540" cy="531261"/>
          </a:xfrm>
        </p:grpSpPr>
        <p:cxnSp>
          <p:nvCxnSpPr>
            <p:cNvPr id="25" name="Straight Connector 24">
              <a:extLst>
                <a:ext uri="{FF2B5EF4-FFF2-40B4-BE49-F238E27FC236}">
                  <a16:creationId xmlns:a16="http://schemas.microsoft.com/office/drawing/2014/main" id="{C942379C-5E2E-4F34-87D9-FF61B6CA81C7}"/>
                </a:ext>
              </a:extLst>
            </p:cNvPr>
            <p:cNvCxnSpPr/>
            <p:nvPr userDrawn="1"/>
          </p:nvCxnSpPr>
          <p:spPr>
            <a:xfrm flipV="1">
              <a:off x="6126480" y="610529"/>
              <a:ext cx="116378" cy="196808"/>
            </a:xfrm>
            <a:prstGeom prst="line">
              <a:avLst/>
            </a:prstGeom>
            <a:ln w="38100" cap="rnd">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7F7CEBB3-F709-4407-AAF8-D7FD71F49076}"/>
                </a:ext>
              </a:extLst>
            </p:cNvPr>
            <p:cNvCxnSpPr>
              <a:cxnSpLocks/>
            </p:cNvCxnSpPr>
            <p:nvPr userDrawn="1"/>
          </p:nvCxnSpPr>
          <p:spPr>
            <a:xfrm flipH="1" flipV="1">
              <a:off x="6240497" y="610529"/>
              <a:ext cx="116378" cy="196808"/>
            </a:xfrm>
            <a:prstGeom prst="line">
              <a:avLst/>
            </a:prstGeom>
            <a:ln w="38100" cap="rnd">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BBB255E4-EC59-4AB8-BB1E-29DB06DBD0BD}"/>
                </a:ext>
              </a:extLst>
            </p:cNvPr>
            <p:cNvCxnSpPr/>
            <p:nvPr userDrawn="1"/>
          </p:nvCxnSpPr>
          <p:spPr>
            <a:xfrm>
              <a:off x="6081227" y="610529"/>
              <a:ext cx="318540" cy="0"/>
            </a:xfrm>
            <a:prstGeom prst="line">
              <a:avLst/>
            </a:prstGeom>
            <a:ln w="38100" cap="rnd">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8" name="Rectangle 27">
              <a:extLst>
                <a:ext uri="{FF2B5EF4-FFF2-40B4-BE49-F238E27FC236}">
                  <a16:creationId xmlns:a16="http://schemas.microsoft.com/office/drawing/2014/main" id="{08A2D6AE-9907-4955-9662-CEC884CDB29C}"/>
                </a:ext>
              </a:extLst>
            </p:cNvPr>
            <p:cNvSpPr/>
            <p:nvPr userDrawn="1"/>
          </p:nvSpPr>
          <p:spPr>
            <a:xfrm>
              <a:off x="6101603" y="344500"/>
              <a:ext cx="275648" cy="265014"/>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a:extLst>
                <a:ext uri="{FF2B5EF4-FFF2-40B4-BE49-F238E27FC236}">
                  <a16:creationId xmlns:a16="http://schemas.microsoft.com/office/drawing/2014/main" id="{A9640FB8-BBA0-435F-9AA8-C773B823ACED}"/>
                </a:ext>
              </a:extLst>
            </p:cNvPr>
            <p:cNvSpPr/>
            <p:nvPr userDrawn="1"/>
          </p:nvSpPr>
          <p:spPr>
            <a:xfrm>
              <a:off x="6101603" y="276076"/>
              <a:ext cx="275648" cy="8147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ectangle: Rounded Corners 7">
              <a:extLst>
                <a:ext uri="{FF2B5EF4-FFF2-40B4-BE49-F238E27FC236}">
                  <a16:creationId xmlns:a16="http://schemas.microsoft.com/office/drawing/2014/main" id="{A19A595E-A21F-4887-B3CA-779BC86968E7}"/>
                </a:ext>
              </a:extLst>
            </p:cNvPr>
            <p:cNvSpPr/>
            <p:nvPr userDrawn="1"/>
          </p:nvSpPr>
          <p:spPr>
            <a:xfrm>
              <a:off x="6101603" y="276076"/>
              <a:ext cx="275648" cy="333438"/>
            </a:xfrm>
            <a:prstGeom prst="roundRect">
              <a:avLst>
                <a:gd name="adj" fmla="val 7701"/>
              </a:avLst>
            </a:prstGeom>
            <a:noFill/>
            <a:ln w="381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1" name="Straight Connector 30">
              <a:extLst>
                <a:ext uri="{FF2B5EF4-FFF2-40B4-BE49-F238E27FC236}">
                  <a16:creationId xmlns:a16="http://schemas.microsoft.com/office/drawing/2014/main" id="{8E12EAF8-88AA-4055-9586-0BD29079BE4E}"/>
                </a:ext>
              </a:extLst>
            </p:cNvPr>
            <p:cNvCxnSpPr>
              <a:cxnSpLocks/>
            </p:cNvCxnSpPr>
            <p:nvPr userDrawn="1"/>
          </p:nvCxnSpPr>
          <p:spPr>
            <a:xfrm>
              <a:off x="6101603" y="357550"/>
              <a:ext cx="275648" cy="0"/>
            </a:xfrm>
            <a:prstGeom prst="line">
              <a:avLst/>
            </a:prstGeom>
            <a:ln w="38100" cap="rnd">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32" name="Group 31">
            <a:extLst>
              <a:ext uri="{FF2B5EF4-FFF2-40B4-BE49-F238E27FC236}">
                <a16:creationId xmlns:a16="http://schemas.microsoft.com/office/drawing/2014/main" id="{5671CAE1-DC97-498B-8A5D-93F8ACE35F48}"/>
              </a:ext>
            </a:extLst>
          </p:cNvPr>
          <p:cNvGrpSpPr/>
          <p:nvPr/>
        </p:nvGrpSpPr>
        <p:grpSpPr>
          <a:xfrm>
            <a:off x="885511" y="3536847"/>
            <a:ext cx="444140" cy="485029"/>
            <a:chOff x="7301007" y="2083489"/>
            <a:chExt cx="708761" cy="774011"/>
          </a:xfrm>
        </p:grpSpPr>
        <p:sp>
          <p:nvSpPr>
            <p:cNvPr id="33" name="Freeform: Shape 26">
              <a:extLst>
                <a:ext uri="{FF2B5EF4-FFF2-40B4-BE49-F238E27FC236}">
                  <a16:creationId xmlns:a16="http://schemas.microsoft.com/office/drawing/2014/main" id="{414DA446-2462-4672-A709-BF3851E1A6B4}"/>
                </a:ext>
              </a:extLst>
            </p:cNvPr>
            <p:cNvSpPr/>
            <p:nvPr userDrawn="1"/>
          </p:nvSpPr>
          <p:spPr>
            <a:xfrm>
              <a:off x="7324121" y="2265928"/>
              <a:ext cx="504035" cy="526337"/>
            </a:xfrm>
            <a:custGeom>
              <a:avLst/>
              <a:gdLst>
                <a:gd name="connsiteX0" fmla="*/ 84749 w 504035"/>
                <a:gd name="connsiteY0" fmla="*/ 374681 h 526337"/>
                <a:gd name="connsiteX1" fmla="*/ 22302 w 504035"/>
                <a:gd name="connsiteY1" fmla="*/ 356839 h 526337"/>
                <a:gd name="connsiteX2" fmla="*/ 0 w 504035"/>
                <a:gd name="connsiteY2" fmla="*/ 316694 h 526337"/>
                <a:gd name="connsiteX3" fmla="*/ 8921 w 504035"/>
                <a:gd name="connsiteY3" fmla="*/ 26763 h 526337"/>
                <a:gd name="connsiteX4" fmla="*/ 71368 w 504035"/>
                <a:gd name="connsiteY4" fmla="*/ 0 h 526337"/>
                <a:gd name="connsiteX5" fmla="*/ 459430 w 504035"/>
                <a:gd name="connsiteY5" fmla="*/ 4460 h 526337"/>
                <a:gd name="connsiteX6" fmla="*/ 504035 w 504035"/>
                <a:gd name="connsiteY6" fmla="*/ 71368 h 526337"/>
                <a:gd name="connsiteX7" fmla="*/ 499575 w 504035"/>
                <a:gd name="connsiteY7" fmla="*/ 343457 h 526337"/>
                <a:gd name="connsiteX8" fmla="*/ 446049 w 504035"/>
                <a:gd name="connsiteY8" fmla="*/ 379141 h 526337"/>
                <a:gd name="connsiteX9" fmla="*/ 258708 w 504035"/>
                <a:gd name="connsiteY9" fmla="*/ 370220 h 526337"/>
                <a:gd name="connsiteX10" fmla="*/ 93670 w 504035"/>
                <a:gd name="connsiteY10" fmla="*/ 526337 h 526337"/>
                <a:gd name="connsiteX11" fmla="*/ 84749 w 504035"/>
                <a:gd name="connsiteY11" fmla="*/ 374681 h 526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04035" h="526337">
                  <a:moveTo>
                    <a:pt x="84749" y="374681"/>
                  </a:moveTo>
                  <a:lnTo>
                    <a:pt x="22302" y="356839"/>
                  </a:lnTo>
                  <a:lnTo>
                    <a:pt x="0" y="316694"/>
                  </a:lnTo>
                  <a:lnTo>
                    <a:pt x="8921" y="26763"/>
                  </a:lnTo>
                  <a:lnTo>
                    <a:pt x="71368" y="0"/>
                  </a:lnTo>
                  <a:lnTo>
                    <a:pt x="459430" y="4460"/>
                  </a:lnTo>
                  <a:lnTo>
                    <a:pt x="504035" y="71368"/>
                  </a:lnTo>
                  <a:cubicBezTo>
                    <a:pt x="502548" y="162064"/>
                    <a:pt x="501062" y="252761"/>
                    <a:pt x="499575" y="343457"/>
                  </a:cubicBezTo>
                  <a:lnTo>
                    <a:pt x="446049" y="379141"/>
                  </a:lnTo>
                  <a:lnTo>
                    <a:pt x="258708" y="370220"/>
                  </a:lnTo>
                  <a:lnTo>
                    <a:pt x="93670" y="526337"/>
                  </a:lnTo>
                  <a:lnTo>
                    <a:pt x="84749" y="374681"/>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Freeform: Shape 27">
              <a:extLst>
                <a:ext uri="{FF2B5EF4-FFF2-40B4-BE49-F238E27FC236}">
                  <a16:creationId xmlns:a16="http://schemas.microsoft.com/office/drawing/2014/main" id="{351E551B-FC3E-40AE-A3B6-46B89600DCBF}"/>
                </a:ext>
              </a:extLst>
            </p:cNvPr>
            <p:cNvSpPr/>
            <p:nvPr userDrawn="1"/>
          </p:nvSpPr>
          <p:spPr>
            <a:xfrm>
              <a:off x="7484699" y="2100890"/>
              <a:ext cx="504035" cy="383602"/>
            </a:xfrm>
            <a:custGeom>
              <a:avLst/>
              <a:gdLst>
                <a:gd name="connsiteX0" fmla="*/ 4460 w 504035"/>
                <a:gd name="connsiteY0" fmla="*/ 165038 h 401444"/>
                <a:gd name="connsiteX1" fmla="*/ 0 w 504035"/>
                <a:gd name="connsiteY1" fmla="*/ 40144 h 401444"/>
                <a:gd name="connsiteX2" fmla="*/ 53525 w 504035"/>
                <a:gd name="connsiteY2" fmla="*/ 0 h 401444"/>
                <a:gd name="connsiteX3" fmla="*/ 454969 w 504035"/>
                <a:gd name="connsiteY3" fmla="*/ 13381 h 401444"/>
                <a:gd name="connsiteX4" fmla="*/ 504035 w 504035"/>
                <a:gd name="connsiteY4" fmla="*/ 71368 h 401444"/>
                <a:gd name="connsiteX5" fmla="*/ 495114 w 504035"/>
                <a:gd name="connsiteY5" fmla="*/ 343457 h 401444"/>
                <a:gd name="connsiteX6" fmla="*/ 432667 w 504035"/>
                <a:gd name="connsiteY6" fmla="*/ 401444 h 401444"/>
                <a:gd name="connsiteX7" fmla="*/ 437127 w 504035"/>
                <a:gd name="connsiteY7" fmla="*/ 379141 h 401444"/>
                <a:gd name="connsiteX8" fmla="*/ 334536 w 504035"/>
                <a:gd name="connsiteY8" fmla="*/ 383602 h 401444"/>
                <a:gd name="connsiteX9" fmla="*/ 347918 w 504035"/>
                <a:gd name="connsiteY9" fmla="*/ 209643 h 401444"/>
                <a:gd name="connsiteX10" fmla="*/ 298852 w 504035"/>
                <a:gd name="connsiteY10" fmla="*/ 169498 h 401444"/>
                <a:gd name="connsiteX11" fmla="*/ 4460 w 504035"/>
                <a:gd name="connsiteY11" fmla="*/ 165038 h 401444"/>
                <a:gd name="connsiteX0" fmla="*/ 4460 w 554587"/>
                <a:gd name="connsiteY0" fmla="*/ 165038 h 406524"/>
                <a:gd name="connsiteX1" fmla="*/ 0 w 554587"/>
                <a:gd name="connsiteY1" fmla="*/ 40144 h 406524"/>
                <a:gd name="connsiteX2" fmla="*/ 53525 w 554587"/>
                <a:gd name="connsiteY2" fmla="*/ 0 h 406524"/>
                <a:gd name="connsiteX3" fmla="*/ 454969 w 554587"/>
                <a:gd name="connsiteY3" fmla="*/ 13381 h 406524"/>
                <a:gd name="connsiteX4" fmla="*/ 504035 w 554587"/>
                <a:gd name="connsiteY4" fmla="*/ 71368 h 406524"/>
                <a:gd name="connsiteX5" fmla="*/ 495114 w 554587"/>
                <a:gd name="connsiteY5" fmla="*/ 343457 h 406524"/>
                <a:gd name="connsiteX6" fmla="*/ 554587 w 554587"/>
                <a:gd name="connsiteY6" fmla="*/ 406524 h 406524"/>
                <a:gd name="connsiteX7" fmla="*/ 437127 w 554587"/>
                <a:gd name="connsiteY7" fmla="*/ 379141 h 406524"/>
                <a:gd name="connsiteX8" fmla="*/ 334536 w 554587"/>
                <a:gd name="connsiteY8" fmla="*/ 383602 h 406524"/>
                <a:gd name="connsiteX9" fmla="*/ 347918 w 554587"/>
                <a:gd name="connsiteY9" fmla="*/ 209643 h 406524"/>
                <a:gd name="connsiteX10" fmla="*/ 298852 w 554587"/>
                <a:gd name="connsiteY10" fmla="*/ 169498 h 406524"/>
                <a:gd name="connsiteX11" fmla="*/ 4460 w 554587"/>
                <a:gd name="connsiteY11" fmla="*/ 165038 h 406524"/>
                <a:gd name="connsiteX0" fmla="*/ 4460 w 504035"/>
                <a:gd name="connsiteY0" fmla="*/ 165038 h 383602"/>
                <a:gd name="connsiteX1" fmla="*/ 0 w 504035"/>
                <a:gd name="connsiteY1" fmla="*/ 40144 h 383602"/>
                <a:gd name="connsiteX2" fmla="*/ 53525 w 504035"/>
                <a:gd name="connsiteY2" fmla="*/ 0 h 383602"/>
                <a:gd name="connsiteX3" fmla="*/ 454969 w 504035"/>
                <a:gd name="connsiteY3" fmla="*/ 13381 h 383602"/>
                <a:gd name="connsiteX4" fmla="*/ 504035 w 504035"/>
                <a:gd name="connsiteY4" fmla="*/ 71368 h 383602"/>
                <a:gd name="connsiteX5" fmla="*/ 495114 w 504035"/>
                <a:gd name="connsiteY5" fmla="*/ 343457 h 383602"/>
                <a:gd name="connsiteX6" fmla="*/ 478387 w 504035"/>
                <a:gd name="connsiteY6" fmla="*/ 376044 h 383602"/>
                <a:gd name="connsiteX7" fmla="*/ 437127 w 504035"/>
                <a:gd name="connsiteY7" fmla="*/ 379141 h 383602"/>
                <a:gd name="connsiteX8" fmla="*/ 334536 w 504035"/>
                <a:gd name="connsiteY8" fmla="*/ 383602 h 383602"/>
                <a:gd name="connsiteX9" fmla="*/ 347918 w 504035"/>
                <a:gd name="connsiteY9" fmla="*/ 209643 h 383602"/>
                <a:gd name="connsiteX10" fmla="*/ 298852 w 504035"/>
                <a:gd name="connsiteY10" fmla="*/ 169498 h 383602"/>
                <a:gd name="connsiteX11" fmla="*/ 4460 w 504035"/>
                <a:gd name="connsiteY11" fmla="*/ 165038 h 383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04035" h="383602">
                  <a:moveTo>
                    <a:pt x="4460" y="165038"/>
                  </a:moveTo>
                  <a:lnTo>
                    <a:pt x="0" y="40144"/>
                  </a:lnTo>
                  <a:lnTo>
                    <a:pt x="53525" y="0"/>
                  </a:lnTo>
                  <a:lnTo>
                    <a:pt x="454969" y="13381"/>
                  </a:lnTo>
                  <a:lnTo>
                    <a:pt x="504035" y="71368"/>
                  </a:lnTo>
                  <a:lnTo>
                    <a:pt x="495114" y="343457"/>
                  </a:lnTo>
                  <a:lnTo>
                    <a:pt x="478387" y="376044"/>
                  </a:lnTo>
                  <a:lnTo>
                    <a:pt x="437127" y="379141"/>
                  </a:lnTo>
                  <a:lnTo>
                    <a:pt x="334536" y="383602"/>
                  </a:lnTo>
                  <a:lnTo>
                    <a:pt x="347918" y="209643"/>
                  </a:lnTo>
                  <a:lnTo>
                    <a:pt x="298852" y="169498"/>
                  </a:lnTo>
                  <a:lnTo>
                    <a:pt x="4460" y="16503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Oval 34">
              <a:extLst>
                <a:ext uri="{FF2B5EF4-FFF2-40B4-BE49-F238E27FC236}">
                  <a16:creationId xmlns:a16="http://schemas.microsoft.com/office/drawing/2014/main" id="{506E3B88-7DC8-4B8D-98AB-F2DD4470C956}"/>
                </a:ext>
              </a:extLst>
            </p:cNvPr>
            <p:cNvSpPr/>
            <p:nvPr userDrawn="1"/>
          </p:nvSpPr>
          <p:spPr>
            <a:xfrm>
              <a:off x="7421992" y="2416152"/>
              <a:ext cx="68340" cy="683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Oval 35">
              <a:extLst>
                <a:ext uri="{FF2B5EF4-FFF2-40B4-BE49-F238E27FC236}">
                  <a16:creationId xmlns:a16="http://schemas.microsoft.com/office/drawing/2014/main" id="{55D4CCA8-C244-43DF-8458-CA2F20D31A98}"/>
                </a:ext>
              </a:extLst>
            </p:cNvPr>
            <p:cNvSpPr/>
            <p:nvPr userDrawn="1"/>
          </p:nvSpPr>
          <p:spPr>
            <a:xfrm>
              <a:off x="7545305" y="2416152"/>
              <a:ext cx="68340" cy="683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Oval 36">
              <a:extLst>
                <a:ext uri="{FF2B5EF4-FFF2-40B4-BE49-F238E27FC236}">
                  <a16:creationId xmlns:a16="http://schemas.microsoft.com/office/drawing/2014/main" id="{51CF226A-296E-427D-9654-15D9A6B01E7C}"/>
                </a:ext>
              </a:extLst>
            </p:cNvPr>
            <p:cNvSpPr/>
            <p:nvPr userDrawn="1"/>
          </p:nvSpPr>
          <p:spPr>
            <a:xfrm>
              <a:off x="7668376" y="2416152"/>
              <a:ext cx="68340" cy="683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8" name="Graphic 31">
              <a:extLst>
                <a:ext uri="{FF2B5EF4-FFF2-40B4-BE49-F238E27FC236}">
                  <a16:creationId xmlns:a16="http://schemas.microsoft.com/office/drawing/2014/main" id="{6EFAAEB8-BCA8-4AA6-B0E1-AABEE50F1AEB}"/>
                </a:ext>
              </a:extLst>
            </p:cNvPr>
            <p:cNvPicPr>
              <a:picLocks noChangeAspect="1"/>
            </p:cNvPicPr>
            <p:nvPr userDrawn="1"/>
          </p:nvPicPr>
          <p:blipFill rotWithShape="1">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rcRect b="16275"/>
            <a:stretch/>
          </p:blipFill>
          <p:spPr>
            <a:xfrm>
              <a:off x="7301007" y="2083489"/>
              <a:ext cx="708761" cy="774011"/>
            </a:xfrm>
            <a:prstGeom prst="rect">
              <a:avLst/>
            </a:prstGeom>
          </p:spPr>
        </p:pic>
      </p:grpSp>
      <p:grpSp>
        <p:nvGrpSpPr>
          <p:cNvPr id="39" name="Group 38">
            <a:extLst>
              <a:ext uri="{FF2B5EF4-FFF2-40B4-BE49-F238E27FC236}">
                <a16:creationId xmlns:a16="http://schemas.microsoft.com/office/drawing/2014/main" id="{81752CBE-F1D8-40C2-AA1B-B3B0604056C7}"/>
              </a:ext>
            </a:extLst>
          </p:cNvPr>
          <p:cNvGrpSpPr/>
          <p:nvPr/>
        </p:nvGrpSpPr>
        <p:grpSpPr>
          <a:xfrm>
            <a:off x="759560" y="2110414"/>
            <a:ext cx="614060" cy="594606"/>
            <a:chOff x="6550372" y="-16065"/>
            <a:chExt cx="952500" cy="922323"/>
          </a:xfrm>
        </p:grpSpPr>
        <p:pic>
          <p:nvPicPr>
            <p:cNvPr id="40" name="Graphic 10">
              <a:extLst>
                <a:ext uri="{FF2B5EF4-FFF2-40B4-BE49-F238E27FC236}">
                  <a16:creationId xmlns:a16="http://schemas.microsoft.com/office/drawing/2014/main" id="{E57CAE19-FE18-4023-AC61-6EE4DA4CCA3A}"/>
                </a:ext>
              </a:extLst>
            </p:cNvPr>
            <p:cNvPicPr>
              <a:picLocks noChangeAspect="1"/>
            </p:cNvPicPr>
            <p:nvPr userDrawn="1"/>
          </p:nvPicPr>
          <p:blipFill rotWithShape="1">
            <a:blip r:embed="rId6">
              <a:extLst>
                <a:ext uri="{28A0092B-C50C-407E-A947-70E740481C1C}">
                  <a14:useLocalDpi xmlns:a14="http://schemas.microsoft.com/office/drawing/2010/main"/>
                </a:ext>
                <a:ext uri="{96DAC541-7B7A-43D3-8B79-37D633B846F1}">
                  <asvg:svgBlip xmlns:asvg="http://schemas.microsoft.com/office/drawing/2016/SVG/main" r:embed="rId7"/>
                </a:ext>
              </a:extLst>
            </a:blip>
            <a:srcRect b="22535"/>
            <a:stretch/>
          </p:blipFill>
          <p:spPr>
            <a:xfrm>
              <a:off x="6550372" y="-16065"/>
              <a:ext cx="952500" cy="922323"/>
            </a:xfrm>
            <a:prstGeom prst="rect">
              <a:avLst/>
            </a:prstGeom>
          </p:spPr>
        </p:pic>
        <p:sp>
          <p:nvSpPr>
            <p:cNvPr id="41" name="Oval 40">
              <a:extLst>
                <a:ext uri="{FF2B5EF4-FFF2-40B4-BE49-F238E27FC236}">
                  <a16:creationId xmlns:a16="http://schemas.microsoft.com/office/drawing/2014/main" id="{F8912CAC-C4C6-4804-877B-9699CAB0928C}"/>
                </a:ext>
              </a:extLst>
            </p:cNvPr>
            <p:cNvSpPr/>
            <p:nvPr userDrawn="1"/>
          </p:nvSpPr>
          <p:spPr>
            <a:xfrm>
              <a:off x="6966385" y="660446"/>
              <a:ext cx="120529" cy="120529"/>
            </a:xfrm>
            <a:prstGeom prst="ellipse">
              <a:avLst/>
            </a:prstGeom>
            <a:solidFill>
              <a:schemeClr val="accent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2" name="Picture 1">
            <a:extLst>
              <a:ext uri="{FF2B5EF4-FFF2-40B4-BE49-F238E27FC236}">
                <a16:creationId xmlns:a16="http://schemas.microsoft.com/office/drawing/2014/main" id="{C78482C0-82CF-4EC4-BA68-A709080AA3D0}"/>
              </a:ext>
            </a:extLst>
          </p:cNvPr>
          <p:cNvPicPr>
            <a:picLocks noChangeAspect="1"/>
          </p:cNvPicPr>
          <p:nvPr/>
        </p:nvPicPr>
        <p:blipFill>
          <a:blip r:embed="rId8"/>
          <a:stretch>
            <a:fillRect/>
          </a:stretch>
        </p:blipFill>
        <p:spPr>
          <a:xfrm>
            <a:off x="758938" y="4095321"/>
            <a:ext cx="662745" cy="572612"/>
          </a:xfrm>
          <a:prstGeom prst="rect">
            <a:avLst/>
          </a:prstGeom>
        </p:spPr>
      </p:pic>
    </p:spTree>
    <p:extLst>
      <p:ext uri="{BB962C8B-B14F-4D97-AF65-F5344CB8AC3E}">
        <p14:creationId xmlns:p14="http://schemas.microsoft.com/office/powerpoint/2010/main" val="406490573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C0404DF-70D6-4416-859A-F0DD0E339B6B}"/>
              </a:ext>
            </a:extLst>
          </p:cNvPr>
          <p:cNvSpPr>
            <a:spLocks noGrp="1"/>
          </p:cNvSpPr>
          <p:nvPr>
            <p:ph idx="1"/>
          </p:nvPr>
        </p:nvSpPr>
        <p:spPr/>
        <p:txBody>
          <a:bodyPr/>
          <a:lstStyle/>
          <a:p>
            <a:pPr lvl="0"/>
            <a:r>
              <a:rPr lang="en-US" dirty="0"/>
              <a:t>Sustainable seed systems are able to provide sufficient and well-timed planting materials for all growers in the region.</a:t>
            </a:r>
          </a:p>
          <a:p>
            <a:pPr lvl="0"/>
            <a:r>
              <a:rPr lang="en-US" dirty="0"/>
              <a:t>Seed systems exist from the scale of individual farmers managing their own yearly planting to national companies or systems.</a:t>
            </a:r>
          </a:p>
          <a:p>
            <a:pPr lvl="0"/>
            <a:r>
              <a:rPr lang="en-US" dirty="0"/>
              <a:t>Bimodal climate areas enjoy two rainy seasons per year, unimodal, as along the Tropics of Cancer and Capricorn, only one. Planting materials in unimodal systems can be lost during the long dry period.</a:t>
            </a:r>
          </a:p>
          <a:p>
            <a:pPr lvl="0"/>
            <a:r>
              <a:rPr lang="en-US" dirty="0"/>
              <a:t>Women who lose seed find more difficulty replacing seed or planting material than men.</a:t>
            </a:r>
          </a:p>
        </p:txBody>
      </p:sp>
      <p:sp>
        <p:nvSpPr>
          <p:cNvPr id="3" name="Slide Number Placeholder 2">
            <a:extLst>
              <a:ext uri="{FF2B5EF4-FFF2-40B4-BE49-F238E27FC236}">
                <a16:creationId xmlns:a16="http://schemas.microsoft.com/office/drawing/2014/main" id="{BD1C871D-726F-4465-99A7-9BA5A377F836}"/>
              </a:ext>
            </a:extLst>
          </p:cNvPr>
          <p:cNvSpPr>
            <a:spLocks noGrp="1"/>
          </p:cNvSpPr>
          <p:nvPr>
            <p:ph type="sldNum" sz="quarter" idx="10"/>
          </p:nvPr>
        </p:nvSpPr>
        <p:spPr/>
        <p:txBody>
          <a:bodyPr/>
          <a:lstStyle/>
          <a:p>
            <a:fld id="{F8E5FEAE-2393-4031-B909-DB31E3BE2612}" type="slidenum">
              <a:rPr lang="en-US" smtClean="0"/>
              <a:t>20</a:t>
            </a:fld>
            <a:endParaRPr lang="en-US" dirty="0"/>
          </a:p>
        </p:txBody>
      </p:sp>
      <p:sp>
        <p:nvSpPr>
          <p:cNvPr id="4" name="Title 3">
            <a:extLst>
              <a:ext uri="{FF2B5EF4-FFF2-40B4-BE49-F238E27FC236}">
                <a16:creationId xmlns:a16="http://schemas.microsoft.com/office/drawing/2014/main" id="{2FD51838-1DED-4497-8984-D3D294D811F5}"/>
              </a:ext>
            </a:extLst>
          </p:cNvPr>
          <p:cNvSpPr>
            <a:spLocks noGrp="1"/>
          </p:cNvSpPr>
          <p:nvPr>
            <p:ph type="title"/>
          </p:nvPr>
        </p:nvSpPr>
        <p:spPr/>
        <p:txBody>
          <a:bodyPr/>
          <a:lstStyle/>
          <a:p>
            <a:r>
              <a:rPr lang="en-US" dirty="0"/>
              <a:t>Key Points</a:t>
            </a:r>
          </a:p>
        </p:txBody>
      </p:sp>
    </p:spTree>
    <p:extLst>
      <p:ext uri="{BB962C8B-B14F-4D97-AF65-F5344CB8AC3E}">
        <p14:creationId xmlns:p14="http://schemas.microsoft.com/office/powerpoint/2010/main" val="16900200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a:extLst>
              <a:ext uri="{FF2B5EF4-FFF2-40B4-BE49-F238E27FC236}">
                <a16:creationId xmlns:a16="http://schemas.microsoft.com/office/drawing/2014/main" id="{0CDB344E-BFA8-4053-AECB-284FDA1F724C}"/>
              </a:ext>
            </a:extLst>
          </p:cNvPr>
          <p:cNvSpPr>
            <a:spLocks noGrp="1"/>
          </p:cNvSpPr>
          <p:nvPr>
            <p:ph type="sldNum" sz="quarter" idx="11"/>
          </p:nvPr>
        </p:nvSpPr>
        <p:spPr/>
        <p:txBody>
          <a:bodyPr/>
          <a:lstStyle/>
          <a:p>
            <a:fld id="{F8E5FEAE-2393-4031-B909-DB31E3BE2612}" type="slidenum">
              <a:rPr lang="en-US" smtClean="0"/>
              <a:pPr/>
              <a:t>21</a:t>
            </a:fld>
            <a:endParaRPr lang="en-US" dirty="0"/>
          </a:p>
        </p:txBody>
      </p:sp>
      <p:sp>
        <p:nvSpPr>
          <p:cNvPr id="2" name="Title 1">
            <a:extLst>
              <a:ext uri="{FF2B5EF4-FFF2-40B4-BE49-F238E27FC236}">
                <a16:creationId xmlns:a16="http://schemas.microsoft.com/office/drawing/2014/main" id="{8AF9F9F0-3CEB-4275-B1EC-0B09633CE00E}"/>
              </a:ext>
            </a:extLst>
          </p:cNvPr>
          <p:cNvSpPr>
            <a:spLocks noGrp="1"/>
          </p:cNvSpPr>
          <p:nvPr>
            <p:ph type="title"/>
          </p:nvPr>
        </p:nvSpPr>
        <p:spPr/>
        <p:txBody>
          <a:bodyPr/>
          <a:lstStyle/>
          <a:p>
            <a:r>
              <a:rPr lang="en-US" dirty="0"/>
              <a:t>Where to Source Healthy Planting Materials?</a:t>
            </a:r>
          </a:p>
        </p:txBody>
      </p:sp>
      <p:sp>
        <p:nvSpPr>
          <p:cNvPr id="4" name="Subtitle 3">
            <a:extLst>
              <a:ext uri="{FF2B5EF4-FFF2-40B4-BE49-F238E27FC236}">
                <a16:creationId xmlns:a16="http://schemas.microsoft.com/office/drawing/2014/main" id="{DE10DD0D-7A56-4CD3-9189-0F2AB28712DB}"/>
              </a:ext>
            </a:extLst>
          </p:cNvPr>
          <p:cNvSpPr>
            <a:spLocks noGrp="1"/>
          </p:cNvSpPr>
          <p:nvPr>
            <p:ph type="subTitle" idx="1"/>
          </p:nvPr>
        </p:nvSpPr>
        <p:spPr/>
        <p:txBody>
          <a:bodyPr/>
          <a:lstStyle/>
          <a:p>
            <a:r>
              <a:rPr lang="en-US" dirty="0"/>
              <a:t>Unit 3</a:t>
            </a:r>
          </a:p>
          <a:p>
            <a:endParaRPr lang="en-US" dirty="0"/>
          </a:p>
        </p:txBody>
      </p:sp>
    </p:spTree>
    <p:extLst>
      <p:ext uri="{BB962C8B-B14F-4D97-AF65-F5344CB8AC3E}">
        <p14:creationId xmlns:p14="http://schemas.microsoft.com/office/powerpoint/2010/main" val="336674563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5506B56-761A-465B-8D3C-C300C04B1924}"/>
              </a:ext>
            </a:extLst>
          </p:cNvPr>
          <p:cNvSpPr>
            <a:spLocks noGrp="1"/>
          </p:cNvSpPr>
          <p:nvPr>
            <p:ph idx="1"/>
          </p:nvPr>
        </p:nvSpPr>
        <p:spPr/>
        <p:txBody>
          <a:bodyPr/>
          <a:lstStyle/>
          <a:p>
            <a:pPr marL="0" indent="0">
              <a:buNone/>
            </a:pPr>
            <a:r>
              <a:rPr lang="en-US" b="1" dirty="0">
                <a:solidFill>
                  <a:schemeClr val="accent6">
                    <a:lumMod val="75000"/>
                  </a:schemeClr>
                </a:solidFill>
                <a:latin typeface="+mj-lt"/>
              </a:rPr>
              <a:t>By the end of this unit, you should be able to:</a:t>
            </a:r>
          </a:p>
          <a:p>
            <a:pPr lvl="0"/>
            <a:r>
              <a:rPr lang="en-US" dirty="0"/>
              <a:t>Explain the importance of starting with clean (pathogen-tested, weevil-free) planting materials from a known source.</a:t>
            </a:r>
            <a:endParaRPr lang="en-US" b="1" dirty="0"/>
          </a:p>
          <a:p>
            <a:pPr lvl="0"/>
            <a:r>
              <a:rPr lang="en-US" dirty="0"/>
              <a:t>Describe how laboratory and tissue culture techniques can produce cleaned-up virus-free plantlets, and how these plantlets are hardened off before they are planted out.</a:t>
            </a:r>
            <a:endParaRPr lang="en-US" b="1" dirty="0"/>
          </a:p>
          <a:p>
            <a:pPr lvl="0"/>
            <a:r>
              <a:rPr lang="en-US" dirty="0"/>
              <a:t>Discuss the advantages and disadvantages of different sources of planting material.</a:t>
            </a:r>
            <a:endParaRPr lang="en-US" b="1" dirty="0"/>
          </a:p>
          <a:p>
            <a:endParaRPr lang="en-US" dirty="0"/>
          </a:p>
        </p:txBody>
      </p:sp>
      <p:sp>
        <p:nvSpPr>
          <p:cNvPr id="3" name="Slide Number Placeholder 2">
            <a:extLst>
              <a:ext uri="{FF2B5EF4-FFF2-40B4-BE49-F238E27FC236}">
                <a16:creationId xmlns:a16="http://schemas.microsoft.com/office/drawing/2014/main" id="{3B05CD79-3269-4211-9E26-F85650303004}"/>
              </a:ext>
            </a:extLst>
          </p:cNvPr>
          <p:cNvSpPr>
            <a:spLocks noGrp="1"/>
          </p:cNvSpPr>
          <p:nvPr>
            <p:ph type="sldNum" sz="quarter" idx="10"/>
          </p:nvPr>
        </p:nvSpPr>
        <p:spPr/>
        <p:txBody>
          <a:bodyPr/>
          <a:lstStyle/>
          <a:p>
            <a:fld id="{F8E5FEAE-2393-4031-B909-DB31E3BE2612}" type="slidenum">
              <a:rPr lang="en-US" smtClean="0"/>
              <a:t>22</a:t>
            </a:fld>
            <a:endParaRPr lang="en-US" dirty="0"/>
          </a:p>
        </p:txBody>
      </p:sp>
      <p:sp>
        <p:nvSpPr>
          <p:cNvPr id="4" name="Title 3">
            <a:extLst>
              <a:ext uri="{FF2B5EF4-FFF2-40B4-BE49-F238E27FC236}">
                <a16:creationId xmlns:a16="http://schemas.microsoft.com/office/drawing/2014/main" id="{42D757C2-EDD9-4DA9-83E4-28F7C7257352}"/>
              </a:ext>
            </a:extLst>
          </p:cNvPr>
          <p:cNvSpPr>
            <a:spLocks noGrp="1"/>
          </p:cNvSpPr>
          <p:nvPr>
            <p:ph type="title"/>
          </p:nvPr>
        </p:nvSpPr>
        <p:spPr/>
        <p:txBody>
          <a:bodyPr/>
          <a:lstStyle/>
          <a:p>
            <a:r>
              <a:rPr lang="en-US" dirty="0"/>
              <a:t>Objective</a:t>
            </a:r>
          </a:p>
        </p:txBody>
      </p:sp>
    </p:spTree>
    <p:extLst>
      <p:ext uri="{BB962C8B-B14F-4D97-AF65-F5344CB8AC3E}">
        <p14:creationId xmlns:p14="http://schemas.microsoft.com/office/powerpoint/2010/main" val="243729080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557B125-C881-452F-A4EE-68EA44D1BA7D}"/>
              </a:ext>
            </a:extLst>
          </p:cNvPr>
          <p:cNvSpPr>
            <a:spLocks noGrp="1"/>
          </p:cNvSpPr>
          <p:nvPr>
            <p:ph idx="1"/>
          </p:nvPr>
        </p:nvSpPr>
        <p:spPr/>
        <p:txBody>
          <a:bodyPr/>
          <a:lstStyle/>
          <a:p>
            <a:r>
              <a:rPr lang="en-US" dirty="0"/>
              <a:t>Vegetative crops are vulnerable to disease spread.</a:t>
            </a:r>
          </a:p>
          <a:p>
            <a:r>
              <a:rPr lang="en-GB" dirty="0"/>
              <a:t>As planting materials are often exchanged directly from farmer-to-farmer, they may be infected with viruses or infested with pests and are seldom subject to any formal quality standard checks. </a:t>
            </a:r>
          </a:p>
          <a:p>
            <a:r>
              <a:rPr lang="en-US" dirty="0"/>
              <a:t>Starting with healthy vines is essential.  Healthy vines are:</a:t>
            </a:r>
          </a:p>
          <a:p>
            <a:pPr lvl="1"/>
            <a:r>
              <a:rPr lang="en-US" dirty="0"/>
              <a:t>Pathogen tested</a:t>
            </a:r>
          </a:p>
          <a:p>
            <a:pPr lvl="1"/>
            <a:r>
              <a:rPr lang="en-US" dirty="0"/>
              <a:t>Weevil free</a:t>
            </a:r>
          </a:p>
          <a:p>
            <a:r>
              <a:rPr lang="en-US" dirty="0"/>
              <a:t>Diseases can reduce yields of root crops and waste field space and labour.</a:t>
            </a:r>
          </a:p>
          <a:p>
            <a:pPr marL="457200" lvl="1" indent="0">
              <a:buNone/>
            </a:pPr>
            <a:endParaRPr lang="en-US" dirty="0"/>
          </a:p>
        </p:txBody>
      </p:sp>
      <p:sp>
        <p:nvSpPr>
          <p:cNvPr id="3" name="Slide Number Placeholder 2">
            <a:extLst>
              <a:ext uri="{FF2B5EF4-FFF2-40B4-BE49-F238E27FC236}">
                <a16:creationId xmlns:a16="http://schemas.microsoft.com/office/drawing/2014/main" id="{F8A7E917-A65B-421D-8031-A52352C1A67F}"/>
              </a:ext>
            </a:extLst>
          </p:cNvPr>
          <p:cNvSpPr>
            <a:spLocks noGrp="1"/>
          </p:cNvSpPr>
          <p:nvPr>
            <p:ph type="sldNum" sz="quarter" idx="10"/>
          </p:nvPr>
        </p:nvSpPr>
        <p:spPr/>
        <p:txBody>
          <a:bodyPr/>
          <a:lstStyle/>
          <a:p>
            <a:fld id="{F8E5FEAE-2393-4031-B909-DB31E3BE2612}" type="slidenum">
              <a:rPr lang="en-US" smtClean="0"/>
              <a:t>23</a:t>
            </a:fld>
            <a:endParaRPr lang="en-US" dirty="0"/>
          </a:p>
        </p:txBody>
      </p:sp>
      <p:sp>
        <p:nvSpPr>
          <p:cNvPr id="4" name="Title 3">
            <a:extLst>
              <a:ext uri="{FF2B5EF4-FFF2-40B4-BE49-F238E27FC236}">
                <a16:creationId xmlns:a16="http://schemas.microsoft.com/office/drawing/2014/main" id="{FEF89BF3-D5A9-4DF1-8B01-68E25CB42F86}"/>
              </a:ext>
            </a:extLst>
          </p:cNvPr>
          <p:cNvSpPr>
            <a:spLocks noGrp="1"/>
          </p:cNvSpPr>
          <p:nvPr>
            <p:ph type="title"/>
          </p:nvPr>
        </p:nvSpPr>
        <p:spPr/>
        <p:txBody>
          <a:bodyPr/>
          <a:lstStyle/>
          <a:p>
            <a:r>
              <a:rPr lang="en-US" dirty="0"/>
              <a:t>Virus Vulnerability of Crops</a:t>
            </a:r>
          </a:p>
        </p:txBody>
      </p:sp>
    </p:spTree>
    <p:extLst>
      <p:ext uri="{BB962C8B-B14F-4D97-AF65-F5344CB8AC3E}">
        <p14:creationId xmlns:p14="http://schemas.microsoft.com/office/powerpoint/2010/main" val="241721434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927A0E9-B8EF-4126-9D50-0B16A6A6FFB5}"/>
              </a:ext>
            </a:extLst>
          </p:cNvPr>
          <p:cNvSpPr>
            <a:spLocks noGrp="1"/>
          </p:cNvSpPr>
          <p:nvPr>
            <p:ph idx="1"/>
          </p:nvPr>
        </p:nvSpPr>
        <p:spPr/>
        <p:txBody>
          <a:bodyPr/>
          <a:lstStyle/>
          <a:p>
            <a:r>
              <a:rPr lang="en-US" dirty="0"/>
              <a:t>Tissue based culture methods (often combined with thermotherapy) are used to reduce viruses.  This process is commonly referred to as ‘clean up’.</a:t>
            </a:r>
          </a:p>
          <a:p>
            <a:r>
              <a:rPr lang="en-US" dirty="0"/>
              <a:t>After the ‘clean up’ the plant is tested using virus indexing to determine presence of any viruses.</a:t>
            </a:r>
          </a:p>
          <a:p>
            <a:r>
              <a:rPr lang="en-GB" dirty="0"/>
              <a:t>Once the plant has tested negative for viruses, tissue culture methods are used for micro-propagation.</a:t>
            </a:r>
            <a:endParaRPr lang="en-US" dirty="0"/>
          </a:p>
          <a:p>
            <a:r>
              <a:rPr lang="en-GB" dirty="0"/>
              <a:t>When the plant is well established, and growing, cuttings can be harvested as pre-basic seed.</a:t>
            </a:r>
          </a:p>
          <a:p>
            <a:r>
              <a:rPr lang="en-US" dirty="0"/>
              <a:t>Tissue culture method is gaining wider use, but remains very expensive and is a challenge for small farmers.</a:t>
            </a:r>
          </a:p>
          <a:p>
            <a:endParaRPr lang="en-US" dirty="0"/>
          </a:p>
        </p:txBody>
      </p:sp>
      <p:sp>
        <p:nvSpPr>
          <p:cNvPr id="5" name="Slide Number Placeholder 4">
            <a:extLst>
              <a:ext uri="{FF2B5EF4-FFF2-40B4-BE49-F238E27FC236}">
                <a16:creationId xmlns:a16="http://schemas.microsoft.com/office/drawing/2014/main" id="{A7F8333D-5357-4503-A596-40B55F1994EB}"/>
              </a:ext>
            </a:extLst>
          </p:cNvPr>
          <p:cNvSpPr>
            <a:spLocks noGrp="1"/>
          </p:cNvSpPr>
          <p:nvPr>
            <p:ph type="sldNum" sz="quarter" idx="10"/>
          </p:nvPr>
        </p:nvSpPr>
        <p:spPr/>
        <p:txBody>
          <a:bodyPr/>
          <a:lstStyle/>
          <a:p>
            <a:fld id="{F8E5FEAE-2393-4031-B909-DB31E3BE2612}" type="slidenum">
              <a:rPr lang="en-US" smtClean="0"/>
              <a:pPr/>
              <a:t>24</a:t>
            </a:fld>
            <a:endParaRPr lang="en-US" dirty="0"/>
          </a:p>
        </p:txBody>
      </p:sp>
      <p:sp>
        <p:nvSpPr>
          <p:cNvPr id="2" name="Title 1">
            <a:extLst>
              <a:ext uri="{FF2B5EF4-FFF2-40B4-BE49-F238E27FC236}">
                <a16:creationId xmlns:a16="http://schemas.microsoft.com/office/drawing/2014/main" id="{5DB657B4-CC86-409F-99A5-F05FF92ED2D2}"/>
              </a:ext>
            </a:extLst>
          </p:cNvPr>
          <p:cNvSpPr>
            <a:spLocks noGrp="1"/>
          </p:cNvSpPr>
          <p:nvPr>
            <p:ph type="title"/>
          </p:nvPr>
        </p:nvSpPr>
        <p:spPr/>
        <p:txBody>
          <a:bodyPr/>
          <a:lstStyle/>
          <a:p>
            <a:r>
              <a:rPr lang="en-US" dirty="0"/>
              <a:t>Lab Methods to Reduce Viruses</a:t>
            </a:r>
          </a:p>
        </p:txBody>
      </p:sp>
    </p:spTree>
    <p:extLst>
      <p:ext uri="{BB962C8B-B14F-4D97-AF65-F5344CB8AC3E}">
        <p14:creationId xmlns:p14="http://schemas.microsoft.com/office/powerpoint/2010/main" val="4052883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627FF6D-2433-4284-86AD-28BEB253C64A}"/>
              </a:ext>
            </a:extLst>
          </p:cNvPr>
          <p:cNvSpPr>
            <a:spLocks noGrp="1"/>
          </p:cNvSpPr>
          <p:nvPr>
            <p:ph type="title"/>
          </p:nvPr>
        </p:nvSpPr>
        <p:spPr/>
        <p:txBody>
          <a:bodyPr/>
          <a:lstStyle/>
          <a:p>
            <a:r>
              <a:rPr lang="en-GB" dirty="0"/>
              <a:t>Sources of Healthy Seeds</a:t>
            </a:r>
          </a:p>
        </p:txBody>
      </p:sp>
      <p:pic>
        <p:nvPicPr>
          <p:cNvPr id="7" name="Picture Placeholder 6" descr="A group of people standing in the grass&#10;&#10;Description generated with high confidence">
            <a:extLst>
              <a:ext uri="{FF2B5EF4-FFF2-40B4-BE49-F238E27FC236}">
                <a16:creationId xmlns:a16="http://schemas.microsoft.com/office/drawing/2014/main" id="{D565679F-8CDC-45B5-B56D-E617F1BD516D}"/>
              </a:ext>
            </a:extLst>
          </p:cNvPr>
          <p:cNvPicPr>
            <a:picLocks noGrp="1" noChangeAspect="1"/>
          </p:cNvPicPr>
          <p:nvPr>
            <p:ph type="pic" idx="1"/>
          </p:nvPr>
        </p:nvPicPr>
        <p:blipFill>
          <a:blip r:embed="rId2">
            <a:extLst>
              <a:ext uri="{28A0092B-C50C-407E-A947-70E740481C1C}">
                <a14:useLocalDpi xmlns:a14="http://schemas.microsoft.com/office/drawing/2010/main" val="0"/>
              </a:ext>
            </a:extLst>
          </a:blip>
          <a:srcRect l="18551" r="18551"/>
          <a:stretch>
            <a:fillRect/>
          </a:stretch>
        </p:blipFill>
        <p:spPr/>
      </p:pic>
      <p:sp>
        <p:nvSpPr>
          <p:cNvPr id="3" name="Slide Number Placeholder 2">
            <a:extLst>
              <a:ext uri="{FF2B5EF4-FFF2-40B4-BE49-F238E27FC236}">
                <a16:creationId xmlns:a16="http://schemas.microsoft.com/office/drawing/2014/main" id="{B9F114D0-22FB-4452-9972-7D7021A0F8E5}"/>
              </a:ext>
            </a:extLst>
          </p:cNvPr>
          <p:cNvSpPr>
            <a:spLocks noGrp="1"/>
          </p:cNvSpPr>
          <p:nvPr>
            <p:ph type="sldNum" sz="quarter" idx="10"/>
          </p:nvPr>
        </p:nvSpPr>
        <p:spPr/>
        <p:txBody>
          <a:bodyPr/>
          <a:lstStyle/>
          <a:p>
            <a:fld id="{F8E5FEAE-2393-4031-B909-DB31E3BE2612}" type="slidenum">
              <a:rPr lang="en-US" smtClean="0"/>
              <a:t>25</a:t>
            </a:fld>
            <a:endParaRPr lang="en-US" dirty="0"/>
          </a:p>
        </p:txBody>
      </p:sp>
      <p:sp>
        <p:nvSpPr>
          <p:cNvPr id="2" name="Content Placeholder 1">
            <a:extLst>
              <a:ext uri="{FF2B5EF4-FFF2-40B4-BE49-F238E27FC236}">
                <a16:creationId xmlns:a16="http://schemas.microsoft.com/office/drawing/2014/main" id="{9870A27C-137B-48FA-B53E-B426EB7AA944}"/>
              </a:ext>
            </a:extLst>
          </p:cNvPr>
          <p:cNvSpPr>
            <a:spLocks noGrp="1"/>
          </p:cNvSpPr>
          <p:nvPr>
            <p:ph type="body" sz="quarter" idx="11"/>
          </p:nvPr>
        </p:nvSpPr>
        <p:spPr/>
        <p:txBody>
          <a:bodyPr/>
          <a:lstStyle/>
          <a:p>
            <a:r>
              <a:rPr lang="en-GB" b="1" dirty="0"/>
              <a:t>Sweetpotato seed producers </a:t>
            </a:r>
            <a:r>
              <a:rPr lang="en-GB" dirty="0"/>
              <a:t>should obtain their starter material from a known source, e.g. a National Agricultural Research Institute (NARI) or a private sector seed enterprise producing pathogen tested pre-basic or basic seed.</a:t>
            </a:r>
          </a:p>
        </p:txBody>
      </p:sp>
    </p:spTree>
    <p:extLst>
      <p:ext uri="{BB962C8B-B14F-4D97-AF65-F5344CB8AC3E}">
        <p14:creationId xmlns:p14="http://schemas.microsoft.com/office/powerpoint/2010/main" val="69550406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descr="A group of people in a field&#10;&#10;Description generated with very high confidence">
            <a:extLst>
              <a:ext uri="{FF2B5EF4-FFF2-40B4-BE49-F238E27FC236}">
                <a16:creationId xmlns:a16="http://schemas.microsoft.com/office/drawing/2014/main" id="{B753D7A6-4E34-4FC7-8C5A-8E8976255DBE}"/>
              </a:ext>
            </a:extLst>
          </p:cNvPr>
          <p:cNvPicPr>
            <a:picLocks noGrp="1" noChangeAspect="1"/>
          </p:cNvPicPr>
          <p:nvPr>
            <p:ph type="pic" idx="1"/>
          </p:nvPr>
        </p:nvPicPr>
        <p:blipFill>
          <a:blip r:embed="rId2">
            <a:extLst>
              <a:ext uri="{28A0092B-C50C-407E-A947-70E740481C1C}">
                <a14:useLocalDpi xmlns:a14="http://schemas.microsoft.com/office/drawing/2010/main" val="0"/>
              </a:ext>
            </a:extLst>
          </a:blip>
          <a:srcRect l="22373" r="22373"/>
          <a:stretch>
            <a:fillRect/>
          </a:stretch>
        </p:blipFill>
        <p:spPr>
          <a:xfrm>
            <a:off x="1" y="0"/>
            <a:ext cx="5029200" cy="6284422"/>
          </a:xfrm>
        </p:spPr>
      </p:pic>
      <p:sp>
        <p:nvSpPr>
          <p:cNvPr id="3" name="Slide Number Placeholder 2">
            <a:extLst>
              <a:ext uri="{FF2B5EF4-FFF2-40B4-BE49-F238E27FC236}">
                <a16:creationId xmlns:a16="http://schemas.microsoft.com/office/drawing/2014/main" id="{B9F114D0-22FB-4452-9972-7D7021A0F8E5}"/>
              </a:ext>
            </a:extLst>
          </p:cNvPr>
          <p:cNvSpPr>
            <a:spLocks noGrp="1"/>
          </p:cNvSpPr>
          <p:nvPr>
            <p:ph type="sldNum" sz="quarter" idx="10"/>
          </p:nvPr>
        </p:nvSpPr>
        <p:spPr/>
        <p:txBody>
          <a:bodyPr/>
          <a:lstStyle/>
          <a:p>
            <a:fld id="{F8E5FEAE-2393-4031-B909-DB31E3BE2612}" type="slidenum">
              <a:rPr lang="en-US" smtClean="0"/>
              <a:t>26</a:t>
            </a:fld>
            <a:endParaRPr lang="en-US" dirty="0"/>
          </a:p>
        </p:txBody>
      </p:sp>
      <p:sp>
        <p:nvSpPr>
          <p:cNvPr id="4" name="Title 3">
            <a:extLst>
              <a:ext uri="{FF2B5EF4-FFF2-40B4-BE49-F238E27FC236}">
                <a16:creationId xmlns:a16="http://schemas.microsoft.com/office/drawing/2014/main" id="{4627FF6D-2433-4284-86AD-28BEB253C64A}"/>
              </a:ext>
            </a:extLst>
          </p:cNvPr>
          <p:cNvSpPr>
            <a:spLocks noGrp="1"/>
          </p:cNvSpPr>
          <p:nvPr>
            <p:ph type="title"/>
          </p:nvPr>
        </p:nvSpPr>
        <p:spPr>
          <a:xfrm>
            <a:off x="5411390" y="156210"/>
            <a:ext cx="3198019" cy="929640"/>
          </a:xfrm>
        </p:spPr>
        <p:txBody>
          <a:bodyPr/>
          <a:lstStyle/>
          <a:p>
            <a:r>
              <a:rPr lang="en-GB" dirty="0"/>
              <a:t>Sources of Healthy Seeds Cont.</a:t>
            </a:r>
          </a:p>
        </p:txBody>
      </p:sp>
      <p:sp>
        <p:nvSpPr>
          <p:cNvPr id="2" name="Content Placeholder 1">
            <a:extLst>
              <a:ext uri="{FF2B5EF4-FFF2-40B4-BE49-F238E27FC236}">
                <a16:creationId xmlns:a16="http://schemas.microsoft.com/office/drawing/2014/main" id="{9870A27C-137B-48FA-B53E-B426EB7AA944}"/>
              </a:ext>
            </a:extLst>
          </p:cNvPr>
          <p:cNvSpPr>
            <a:spLocks noGrp="1"/>
          </p:cNvSpPr>
          <p:nvPr>
            <p:ph type="body" sz="quarter" idx="11"/>
          </p:nvPr>
        </p:nvSpPr>
        <p:spPr>
          <a:xfrm>
            <a:off x="5314949" y="1352550"/>
            <a:ext cx="3390900" cy="4572000"/>
          </a:xfrm>
        </p:spPr>
        <p:txBody>
          <a:bodyPr/>
          <a:lstStyle/>
          <a:p>
            <a:r>
              <a:rPr lang="en-GB" b="1" dirty="0" err="1"/>
              <a:t>Sweetpotato</a:t>
            </a:r>
            <a:r>
              <a:rPr lang="en-GB" b="1" dirty="0"/>
              <a:t> root producers </a:t>
            </a:r>
            <a:r>
              <a:rPr lang="en-GB" dirty="0"/>
              <a:t>should source quality planting material and new varieties from a trained multiplier or farmer group (e.g. DVMs) who  obtained their starter material from a NARI or private seed enterprise. </a:t>
            </a:r>
            <a:r>
              <a:rPr lang="en-GB"/>
              <a:t>Ensures </a:t>
            </a:r>
            <a:r>
              <a:rPr lang="en-GB" dirty="0"/>
              <a:t>that the root producer has access to improved varieties, healthy seed and other agronomic information.</a:t>
            </a:r>
          </a:p>
        </p:txBody>
      </p:sp>
    </p:spTree>
    <p:extLst>
      <p:ext uri="{BB962C8B-B14F-4D97-AF65-F5344CB8AC3E}">
        <p14:creationId xmlns:p14="http://schemas.microsoft.com/office/powerpoint/2010/main" val="155939961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5D9FEE1-48AA-4418-A44E-51998665BCA1}"/>
              </a:ext>
            </a:extLst>
          </p:cNvPr>
          <p:cNvSpPr>
            <a:spLocks noGrp="1"/>
          </p:cNvSpPr>
          <p:nvPr>
            <p:ph idx="1"/>
          </p:nvPr>
        </p:nvSpPr>
        <p:spPr/>
        <p:txBody>
          <a:bodyPr/>
          <a:lstStyle/>
          <a:p>
            <a:pPr marL="514350" indent="-514350">
              <a:buFont typeface="+mj-lt"/>
              <a:buAutoNum type="arabicPeriod"/>
            </a:pPr>
            <a:r>
              <a:rPr lang="en-GB" dirty="0"/>
              <a:t>Why does exchanging planting materials from farmer to farmer help spread viruses? </a:t>
            </a:r>
          </a:p>
          <a:p>
            <a:pPr marL="514350" indent="-514350">
              <a:buFont typeface="+mj-lt"/>
              <a:buAutoNum type="arabicPeriod"/>
            </a:pPr>
            <a:r>
              <a:rPr lang="en-GB" dirty="0"/>
              <a:t>What is tissue-based culture method?</a:t>
            </a:r>
          </a:p>
          <a:p>
            <a:pPr marL="514350" indent="-514350">
              <a:buFont typeface="+mj-lt"/>
              <a:buAutoNum type="arabicPeriod"/>
            </a:pPr>
            <a:r>
              <a:rPr lang="en-GB" dirty="0"/>
              <a:t>What are the recommended sources of healthy seeds?</a:t>
            </a:r>
          </a:p>
        </p:txBody>
      </p:sp>
      <p:sp>
        <p:nvSpPr>
          <p:cNvPr id="3" name="Slide Number Placeholder 2">
            <a:extLst>
              <a:ext uri="{FF2B5EF4-FFF2-40B4-BE49-F238E27FC236}">
                <a16:creationId xmlns:a16="http://schemas.microsoft.com/office/drawing/2014/main" id="{A45A5AC5-F5A0-45A5-A069-B7C29AC45035}"/>
              </a:ext>
            </a:extLst>
          </p:cNvPr>
          <p:cNvSpPr>
            <a:spLocks noGrp="1"/>
          </p:cNvSpPr>
          <p:nvPr>
            <p:ph type="sldNum" sz="quarter" idx="11"/>
          </p:nvPr>
        </p:nvSpPr>
        <p:spPr/>
        <p:txBody>
          <a:bodyPr/>
          <a:lstStyle/>
          <a:p>
            <a:fld id="{F8E5FEAE-2393-4031-B909-DB31E3BE2612}" type="slidenum">
              <a:rPr lang="en-US" smtClean="0"/>
              <a:pPr/>
              <a:t>27</a:t>
            </a:fld>
            <a:endParaRPr lang="en-US" dirty="0"/>
          </a:p>
        </p:txBody>
      </p:sp>
    </p:spTree>
    <p:extLst>
      <p:ext uri="{BB962C8B-B14F-4D97-AF65-F5344CB8AC3E}">
        <p14:creationId xmlns:p14="http://schemas.microsoft.com/office/powerpoint/2010/main" val="220569031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446B7DD-B445-4F5E-88C1-651544762DDD}"/>
              </a:ext>
            </a:extLst>
          </p:cNvPr>
          <p:cNvSpPr>
            <a:spLocks noGrp="1"/>
          </p:cNvSpPr>
          <p:nvPr>
            <p:ph idx="1"/>
          </p:nvPr>
        </p:nvSpPr>
        <p:spPr/>
        <p:txBody>
          <a:bodyPr/>
          <a:lstStyle/>
          <a:p>
            <a:pPr lvl="0"/>
            <a:r>
              <a:rPr lang="en-US" dirty="0"/>
              <a:t>Virus infection can decrease the yield of popular sweetpotato varieties. </a:t>
            </a:r>
            <a:endParaRPr lang="en-US" b="1" dirty="0"/>
          </a:p>
          <a:p>
            <a:pPr lvl="0"/>
            <a:r>
              <a:rPr lang="en-US" dirty="0"/>
              <a:t>Tissue culture techniques can be used to remove viruses and produce ‘cleaned-up’ planting materials.</a:t>
            </a:r>
            <a:endParaRPr lang="en-US" b="1" dirty="0"/>
          </a:p>
          <a:p>
            <a:pPr lvl="0"/>
            <a:r>
              <a:rPr lang="en-US" dirty="0"/>
              <a:t>Tissue culturing is a specialised technique requiring highly trained staff and well-equipped facilities. The plantlets are thus expensive and fragile.</a:t>
            </a:r>
            <a:endParaRPr lang="en-US" b="1" dirty="0"/>
          </a:p>
          <a:p>
            <a:pPr marL="0" indent="0">
              <a:buNone/>
            </a:pPr>
            <a:endParaRPr lang="en-US" dirty="0"/>
          </a:p>
        </p:txBody>
      </p:sp>
      <p:sp>
        <p:nvSpPr>
          <p:cNvPr id="3" name="Slide Number Placeholder 2">
            <a:extLst>
              <a:ext uri="{FF2B5EF4-FFF2-40B4-BE49-F238E27FC236}">
                <a16:creationId xmlns:a16="http://schemas.microsoft.com/office/drawing/2014/main" id="{60FD70AF-89A1-4D39-B2BB-F3BC9BBA00BB}"/>
              </a:ext>
            </a:extLst>
          </p:cNvPr>
          <p:cNvSpPr>
            <a:spLocks noGrp="1"/>
          </p:cNvSpPr>
          <p:nvPr>
            <p:ph type="sldNum" sz="quarter" idx="10"/>
          </p:nvPr>
        </p:nvSpPr>
        <p:spPr/>
        <p:txBody>
          <a:bodyPr/>
          <a:lstStyle/>
          <a:p>
            <a:fld id="{F8E5FEAE-2393-4031-B909-DB31E3BE2612}" type="slidenum">
              <a:rPr lang="en-US" smtClean="0"/>
              <a:t>28</a:t>
            </a:fld>
            <a:endParaRPr lang="en-US" dirty="0"/>
          </a:p>
        </p:txBody>
      </p:sp>
      <p:sp>
        <p:nvSpPr>
          <p:cNvPr id="4" name="Title 3">
            <a:extLst>
              <a:ext uri="{FF2B5EF4-FFF2-40B4-BE49-F238E27FC236}">
                <a16:creationId xmlns:a16="http://schemas.microsoft.com/office/drawing/2014/main" id="{375FFE69-69A9-4E03-A800-635D9B61ABE6}"/>
              </a:ext>
            </a:extLst>
          </p:cNvPr>
          <p:cNvSpPr>
            <a:spLocks noGrp="1"/>
          </p:cNvSpPr>
          <p:nvPr>
            <p:ph type="title"/>
          </p:nvPr>
        </p:nvSpPr>
        <p:spPr/>
        <p:txBody>
          <a:bodyPr/>
          <a:lstStyle/>
          <a:p>
            <a:r>
              <a:rPr lang="en-US" dirty="0"/>
              <a:t>Key Points</a:t>
            </a:r>
          </a:p>
        </p:txBody>
      </p:sp>
    </p:spTree>
    <p:extLst>
      <p:ext uri="{BB962C8B-B14F-4D97-AF65-F5344CB8AC3E}">
        <p14:creationId xmlns:p14="http://schemas.microsoft.com/office/powerpoint/2010/main" val="57471338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a:extLst>
              <a:ext uri="{FF2B5EF4-FFF2-40B4-BE49-F238E27FC236}">
                <a16:creationId xmlns:a16="http://schemas.microsoft.com/office/drawing/2014/main" id="{0CDB344E-BFA8-4053-AECB-284FDA1F724C}"/>
              </a:ext>
            </a:extLst>
          </p:cNvPr>
          <p:cNvSpPr>
            <a:spLocks noGrp="1"/>
          </p:cNvSpPr>
          <p:nvPr>
            <p:ph type="sldNum" sz="quarter" idx="11"/>
          </p:nvPr>
        </p:nvSpPr>
        <p:spPr/>
        <p:txBody>
          <a:bodyPr/>
          <a:lstStyle/>
          <a:p>
            <a:fld id="{F8E5FEAE-2393-4031-B909-DB31E3BE2612}" type="slidenum">
              <a:rPr lang="en-US" smtClean="0"/>
              <a:pPr/>
              <a:t>29</a:t>
            </a:fld>
            <a:endParaRPr lang="en-US" dirty="0"/>
          </a:p>
        </p:txBody>
      </p:sp>
      <p:sp>
        <p:nvSpPr>
          <p:cNvPr id="2" name="Title 1">
            <a:extLst>
              <a:ext uri="{FF2B5EF4-FFF2-40B4-BE49-F238E27FC236}">
                <a16:creationId xmlns:a16="http://schemas.microsoft.com/office/drawing/2014/main" id="{8AF9F9F0-3CEB-4275-B1EC-0B09633CE00E}"/>
              </a:ext>
            </a:extLst>
          </p:cNvPr>
          <p:cNvSpPr>
            <a:spLocks noGrp="1"/>
          </p:cNvSpPr>
          <p:nvPr>
            <p:ph type="title"/>
          </p:nvPr>
        </p:nvSpPr>
        <p:spPr/>
        <p:txBody>
          <a:bodyPr/>
          <a:lstStyle/>
          <a:p>
            <a:r>
              <a:rPr lang="en-US" dirty="0"/>
              <a:t>How to Identify and Multiply Your Clean Planting Materials</a:t>
            </a:r>
          </a:p>
        </p:txBody>
      </p:sp>
      <p:sp>
        <p:nvSpPr>
          <p:cNvPr id="4" name="Subtitle 3">
            <a:extLst>
              <a:ext uri="{FF2B5EF4-FFF2-40B4-BE49-F238E27FC236}">
                <a16:creationId xmlns:a16="http://schemas.microsoft.com/office/drawing/2014/main" id="{DE10DD0D-7A56-4CD3-9189-0F2AB28712DB}"/>
              </a:ext>
            </a:extLst>
          </p:cNvPr>
          <p:cNvSpPr>
            <a:spLocks noGrp="1"/>
          </p:cNvSpPr>
          <p:nvPr>
            <p:ph type="subTitle" idx="1"/>
          </p:nvPr>
        </p:nvSpPr>
        <p:spPr/>
        <p:txBody>
          <a:bodyPr/>
          <a:lstStyle/>
          <a:p>
            <a:r>
              <a:rPr lang="en-US" dirty="0"/>
              <a:t>Unit 4</a:t>
            </a:r>
          </a:p>
          <a:p>
            <a:endParaRPr lang="en-US" dirty="0"/>
          </a:p>
        </p:txBody>
      </p:sp>
    </p:spTree>
    <p:extLst>
      <p:ext uri="{BB962C8B-B14F-4D97-AF65-F5344CB8AC3E}">
        <p14:creationId xmlns:p14="http://schemas.microsoft.com/office/powerpoint/2010/main" val="11149715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537A302-8F6B-44A2-9EB9-0E1D02CB04A7}"/>
              </a:ext>
            </a:extLst>
          </p:cNvPr>
          <p:cNvSpPr>
            <a:spLocks noGrp="1"/>
          </p:cNvSpPr>
          <p:nvPr>
            <p:ph idx="1"/>
          </p:nvPr>
        </p:nvSpPr>
        <p:spPr/>
        <p:txBody>
          <a:bodyPr/>
          <a:lstStyle/>
          <a:p>
            <a:r>
              <a:rPr lang="en-US" dirty="0"/>
              <a:t>Unless otherwise noted, all images copyrighted to International Potato Centre.</a:t>
            </a:r>
          </a:p>
          <a:p>
            <a:r>
              <a:rPr lang="en-US" b="1" dirty="0"/>
              <a:t>Attribution-NonCommercial-ShareAlike 2.0 Generic (CC BY-NC-SA 2.0)</a:t>
            </a:r>
            <a:endParaRPr lang="en-US" dirty="0"/>
          </a:p>
          <a:p>
            <a:pPr marL="0" indent="0">
              <a:buNone/>
            </a:pPr>
            <a:br>
              <a:rPr lang="en-US" dirty="0"/>
            </a:br>
            <a:endParaRPr lang="en-GB" dirty="0"/>
          </a:p>
        </p:txBody>
      </p:sp>
      <p:sp>
        <p:nvSpPr>
          <p:cNvPr id="3" name="Slide Number Placeholder 2">
            <a:extLst>
              <a:ext uri="{FF2B5EF4-FFF2-40B4-BE49-F238E27FC236}">
                <a16:creationId xmlns:a16="http://schemas.microsoft.com/office/drawing/2014/main" id="{52A67DEB-F0BC-4290-97E9-7495C080734E}"/>
              </a:ext>
            </a:extLst>
          </p:cNvPr>
          <p:cNvSpPr>
            <a:spLocks noGrp="1"/>
          </p:cNvSpPr>
          <p:nvPr>
            <p:ph type="sldNum" sz="quarter" idx="10"/>
          </p:nvPr>
        </p:nvSpPr>
        <p:spPr/>
        <p:txBody>
          <a:bodyPr/>
          <a:lstStyle/>
          <a:p>
            <a:fld id="{F8E5FEAE-2393-4031-B909-DB31E3BE2612}" type="slidenum">
              <a:rPr lang="en-US" smtClean="0"/>
              <a:t>3</a:t>
            </a:fld>
            <a:endParaRPr lang="en-US" dirty="0"/>
          </a:p>
        </p:txBody>
      </p:sp>
      <p:sp>
        <p:nvSpPr>
          <p:cNvPr id="4" name="Title 3">
            <a:extLst>
              <a:ext uri="{FF2B5EF4-FFF2-40B4-BE49-F238E27FC236}">
                <a16:creationId xmlns:a16="http://schemas.microsoft.com/office/drawing/2014/main" id="{840E7FE7-8749-4C12-B5FE-17AA2A4E52B9}"/>
              </a:ext>
            </a:extLst>
          </p:cNvPr>
          <p:cNvSpPr>
            <a:spLocks noGrp="1"/>
          </p:cNvSpPr>
          <p:nvPr>
            <p:ph type="title"/>
          </p:nvPr>
        </p:nvSpPr>
        <p:spPr/>
        <p:txBody>
          <a:bodyPr/>
          <a:lstStyle/>
          <a:p>
            <a:r>
              <a:rPr lang="en-US" dirty="0"/>
              <a:t>Legal	</a:t>
            </a:r>
            <a:endParaRPr lang="en-GB" dirty="0"/>
          </a:p>
        </p:txBody>
      </p:sp>
    </p:spTree>
    <p:extLst>
      <p:ext uri="{BB962C8B-B14F-4D97-AF65-F5344CB8AC3E}">
        <p14:creationId xmlns:p14="http://schemas.microsoft.com/office/powerpoint/2010/main" val="239739895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81D66DB-E841-4E7C-8582-E9568A6ECF07}"/>
              </a:ext>
            </a:extLst>
          </p:cNvPr>
          <p:cNvSpPr>
            <a:spLocks noGrp="1"/>
          </p:cNvSpPr>
          <p:nvPr>
            <p:ph idx="1"/>
          </p:nvPr>
        </p:nvSpPr>
        <p:spPr/>
        <p:txBody>
          <a:bodyPr/>
          <a:lstStyle/>
          <a:p>
            <a:pPr lvl="0"/>
            <a:r>
              <a:rPr lang="en-US" dirty="0"/>
              <a:t>Describe the characteristics of healthy planting materials.</a:t>
            </a:r>
            <a:endParaRPr lang="en-US" b="1" dirty="0"/>
          </a:p>
          <a:p>
            <a:pPr lvl="0"/>
            <a:r>
              <a:rPr lang="en-US" dirty="0"/>
              <a:t>Explain why and how to use the rapid multiplication technique.</a:t>
            </a:r>
            <a:endParaRPr lang="en-US" b="1" dirty="0"/>
          </a:p>
          <a:p>
            <a:pPr lvl="0"/>
            <a:r>
              <a:rPr lang="en-US" dirty="0"/>
              <a:t>Describe how planting materials should be handled after harvest.</a:t>
            </a:r>
            <a:endParaRPr lang="en-US" b="1" dirty="0"/>
          </a:p>
          <a:p>
            <a:pPr lvl="0"/>
            <a:r>
              <a:rPr lang="en-US" dirty="0"/>
              <a:t>Explain where, when, how and why rapid multiplication technique (RMT) should be used.</a:t>
            </a:r>
            <a:endParaRPr lang="en-US" b="1" dirty="0"/>
          </a:p>
        </p:txBody>
      </p:sp>
      <p:sp>
        <p:nvSpPr>
          <p:cNvPr id="5" name="Text Placeholder 4">
            <a:extLst>
              <a:ext uri="{FF2B5EF4-FFF2-40B4-BE49-F238E27FC236}">
                <a16:creationId xmlns:a16="http://schemas.microsoft.com/office/drawing/2014/main" id="{4D398964-3D5F-4A4E-AA06-1E4D9976ED10}"/>
              </a:ext>
            </a:extLst>
          </p:cNvPr>
          <p:cNvSpPr>
            <a:spLocks noGrp="1"/>
          </p:cNvSpPr>
          <p:nvPr>
            <p:ph type="body" sz="quarter" idx="10"/>
          </p:nvPr>
        </p:nvSpPr>
        <p:spPr/>
        <p:txBody>
          <a:bodyPr/>
          <a:lstStyle/>
          <a:p>
            <a:r>
              <a:rPr lang="en-US" dirty="0"/>
              <a:t>By the end of this unit, you should be able to:</a:t>
            </a:r>
          </a:p>
        </p:txBody>
      </p:sp>
      <p:sp>
        <p:nvSpPr>
          <p:cNvPr id="4" name="Title 3">
            <a:extLst>
              <a:ext uri="{FF2B5EF4-FFF2-40B4-BE49-F238E27FC236}">
                <a16:creationId xmlns:a16="http://schemas.microsoft.com/office/drawing/2014/main" id="{3CF7A91D-BA99-4880-895B-91EBADDB5AE7}"/>
              </a:ext>
            </a:extLst>
          </p:cNvPr>
          <p:cNvSpPr>
            <a:spLocks noGrp="1"/>
          </p:cNvSpPr>
          <p:nvPr>
            <p:ph type="title"/>
          </p:nvPr>
        </p:nvSpPr>
        <p:spPr>
          <a:xfrm>
            <a:off x="628650" y="331876"/>
            <a:ext cx="7886700" cy="590838"/>
          </a:xfrm>
        </p:spPr>
        <p:txBody>
          <a:bodyPr/>
          <a:lstStyle/>
          <a:p>
            <a:r>
              <a:rPr lang="en-US" dirty="0"/>
              <a:t>Objectives	</a:t>
            </a:r>
          </a:p>
        </p:txBody>
      </p:sp>
      <p:sp>
        <p:nvSpPr>
          <p:cNvPr id="3" name="Slide Number Placeholder 2">
            <a:extLst>
              <a:ext uri="{FF2B5EF4-FFF2-40B4-BE49-F238E27FC236}">
                <a16:creationId xmlns:a16="http://schemas.microsoft.com/office/drawing/2014/main" id="{458695CC-BC3A-432A-AE8E-2D054B739AF4}"/>
              </a:ext>
            </a:extLst>
          </p:cNvPr>
          <p:cNvSpPr>
            <a:spLocks noGrp="1"/>
          </p:cNvSpPr>
          <p:nvPr>
            <p:ph type="sldNum" sz="quarter" idx="4294967295"/>
          </p:nvPr>
        </p:nvSpPr>
        <p:spPr>
          <a:xfrm>
            <a:off x="0" y="6356350"/>
            <a:ext cx="2057400" cy="365125"/>
          </a:xfrm>
        </p:spPr>
        <p:txBody>
          <a:bodyPr/>
          <a:lstStyle/>
          <a:p>
            <a:fld id="{F8E5FEAE-2393-4031-B909-DB31E3BE2612}" type="slidenum">
              <a:rPr lang="en-US" smtClean="0"/>
              <a:t>30</a:t>
            </a:fld>
            <a:endParaRPr lang="en-US" dirty="0"/>
          </a:p>
        </p:txBody>
      </p:sp>
    </p:spTree>
    <p:extLst>
      <p:ext uri="{BB962C8B-B14F-4D97-AF65-F5344CB8AC3E}">
        <p14:creationId xmlns:p14="http://schemas.microsoft.com/office/powerpoint/2010/main" val="225941651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E50F35A-B7E4-4471-A538-D97DA1C1B3FD}"/>
              </a:ext>
            </a:extLst>
          </p:cNvPr>
          <p:cNvSpPr>
            <a:spLocks noGrp="1"/>
          </p:cNvSpPr>
          <p:nvPr>
            <p:ph idx="1"/>
          </p:nvPr>
        </p:nvSpPr>
        <p:spPr/>
        <p:txBody>
          <a:bodyPr/>
          <a:lstStyle/>
          <a:p>
            <a:r>
              <a:rPr lang="en-US" dirty="0"/>
              <a:t>Growers should use healthy planting materials to limit disease transmission:</a:t>
            </a:r>
          </a:p>
          <a:p>
            <a:pPr lvl="1"/>
            <a:r>
              <a:rPr lang="en-US" dirty="0"/>
              <a:t>Cut from vigorous looking plants</a:t>
            </a:r>
          </a:p>
          <a:p>
            <a:pPr lvl="1"/>
            <a:r>
              <a:rPr lang="en-US" dirty="0"/>
              <a:t>Make sure they are free of disease symptoms</a:t>
            </a:r>
          </a:p>
          <a:p>
            <a:r>
              <a:rPr lang="en-US" dirty="0"/>
              <a:t>Use top portion of vine: 3-4 nodes long</a:t>
            </a:r>
          </a:p>
          <a:p>
            <a:r>
              <a:rPr lang="en-US" dirty="0"/>
              <a:t>In bimodal areas use still-growing vines</a:t>
            </a:r>
          </a:p>
          <a:p>
            <a:r>
              <a:rPr lang="en-US" dirty="0"/>
              <a:t>In unimodal areas use Storage in Sand and Sprouting (Triple S) method to maintain planting materials between seasons.</a:t>
            </a:r>
          </a:p>
          <a:p>
            <a:r>
              <a:rPr lang="en-US" dirty="0"/>
              <a:t>Use Rapid Multiplication Technique (RMT) to quickly reproduce pathogen tested cuttings.</a:t>
            </a:r>
          </a:p>
          <a:p>
            <a:pPr lvl="1"/>
            <a:endParaRPr lang="en-US" dirty="0"/>
          </a:p>
          <a:p>
            <a:pPr lvl="1"/>
            <a:endParaRPr lang="en-US" dirty="0"/>
          </a:p>
        </p:txBody>
      </p:sp>
      <p:sp>
        <p:nvSpPr>
          <p:cNvPr id="3" name="Slide Number Placeholder 2">
            <a:extLst>
              <a:ext uri="{FF2B5EF4-FFF2-40B4-BE49-F238E27FC236}">
                <a16:creationId xmlns:a16="http://schemas.microsoft.com/office/drawing/2014/main" id="{74EA164E-2B1B-464A-95B3-EA467275FCB7}"/>
              </a:ext>
            </a:extLst>
          </p:cNvPr>
          <p:cNvSpPr>
            <a:spLocks noGrp="1"/>
          </p:cNvSpPr>
          <p:nvPr>
            <p:ph type="sldNum" sz="quarter" idx="10"/>
          </p:nvPr>
        </p:nvSpPr>
        <p:spPr/>
        <p:txBody>
          <a:bodyPr/>
          <a:lstStyle/>
          <a:p>
            <a:fld id="{F8E5FEAE-2393-4031-B909-DB31E3BE2612}" type="slidenum">
              <a:rPr lang="en-US" smtClean="0"/>
              <a:t>31</a:t>
            </a:fld>
            <a:endParaRPr lang="en-US" dirty="0"/>
          </a:p>
        </p:txBody>
      </p:sp>
      <p:sp>
        <p:nvSpPr>
          <p:cNvPr id="4" name="Title 3">
            <a:extLst>
              <a:ext uri="{FF2B5EF4-FFF2-40B4-BE49-F238E27FC236}">
                <a16:creationId xmlns:a16="http://schemas.microsoft.com/office/drawing/2014/main" id="{4F57CD91-E91A-446E-866B-DE7E24EB55DA}"/>
              </a:ext>
            </a:extLst>
          </p:cNvPr>
          <p:cNvSpPr>
            <a:spLocks noGrp="1"/>
          </p:cNvSpPr>
          <p:nvPr>
            <p:ph type="title"/>
          </p:nvPr>
        </p:nvSpPr>
        <p:spPr/>
        <p:txBody>
          <a:bodyPr/>
          <a:lstStyle/>
          <a:p>
            <a:r>
              <a:rPr lang="en-US" dirty="0"/>
              <a:t>Obtain and Select Planting Materials</a:t>
            </a:r>
          </a:p>
        </p:txBody>
      </p:sp>
    </p:spTree>
    <p:extLst>
      <p:ext uri="{BB962C8B-B14F-4D97-AF65-F5344CB8AC3E}">
        <p14:creationId xmlns:p14="http://schemas.microsoft.com/office/powerpoint/2010/main" val="135425872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D859C3D-D224-42FC-BDF4-1FFF8CAD6A94}"/>
              </a:ext>
            </a:extLst>
          </p:cNvPr>
          <p:cNvSpPr>
            <a:spLocks noGrp="1"/>
          </p:cNvSpPr>
          <p:nvPr>
            <p:ph idx="1"/>
          </p:nvPr>
        </p:nvSpPr>
        <p:spPr/>
        <p:txBody>
          <a:bodyPr/>
          <a:lstStyle/>
          <a:p>
            <a:r>
              <a:rPr lang="en-US" dirty="0"/>
              <a:t>How to prepare and manage an RMT nursery.</a:t>
            </a:r>
          </a:p>
          <a:p>
            <a:r>
              <a:rPr lang="en-US" dirty="0"/>
              <a:t>Site selection and preparation:</a:t>
            </a:r>
          </a:p>
          <a:p>
            <a:pPr lvl="1"/>
            <a:r>
              <a:rPr lang="en-US" dirty="0"/>
              <a:t>Requires water source for irrigation, sandy loam soil</a:t>
            </a:r>
          </a:p>
          <a:p>
            <a:pPr lvl="1"/>
            <a:r>
              <a:rPr lang="en-US" dirty="0"/>
              <a:t>Field that has not been used for sweetpotato for two seasons (to avoid virus contamination)</a:t>
            </a:r>
          </a:p>
          <a:p>
            <a:r>
              <a:rPr lang="en-US" dirty="0"/>
              <a:t>Equipment: Usual agricultural equipment, plus irrigation equipment.</a:t>
            </a:r>
          </a:p>
          <a:p>
            <a:r>
              <a:rPr lang="en-US" dirty="0"/>
              <a:t>Bed size and preparation: 1m wide by 5m long</a:t>
            </a:r>
          </a:p>
          <a:p>
            <a:pPr lvl="1"/>
            <a:r>
              <a:rPr lang="en-US" dirty="0"/>
              <a:t>Adjust height to soil (depending on whether it is sand or clay) to accommodate runoff or moisture retention needs.</a:t>
            </a:r>
          </a:p>
          <a:p>
            <a:r>
              <a:rPr lang="en-US" dirty="0"/>
              <a:t>Fertility management</a:t>
            </a:r>
          </a:p>
          <a:p>
            <a:pPr lvl="1"/>
            <a:r>
              <a:rPr lang="en-US" dirty="0"/>
              <a:t>Need nitrogen for vine production, e.g. urea, compost, manure, NPK</a:t>
            </a:r>
          </a:p>
        </p:txBody>
      </p:sp>
      <p:sp>
        <p:nvSpPr>
          <p:cNvPr id="3" name="Slide Number Placeholder 2">
            <a:extLst>
              <a:ext uri="{FF2B5EF4-FFF2-40B4-BE49-F238E27FC236}">
                <a16:creationId xmlns:a16="http://schemas.microsoft.com/office/drawing/2014/main" id="{14E72C07-D1AE-4648-9A80-EF61A6C3BFB4}"/>
              </a:ext>
            </a:extLst>
          </p:cNvPr>
          <p:cNvSpPr>
            <a:spLocks noGrp="1"/>
          </p:cNvSpPr>
          <p:nvPr>
            <p:ph type="sldNum" sz="quarter" idx="10"/>
          </p:nvPr>
        </p:nvSpPr>
        <p:spPr/>
        <p:txBody>
          <a:bodyPr/>
          <a:lstStyle/>
          <a:p>
            <a:fld id="{F8E5FEAE-2393-4031-B909-DB31E3BE2612}" type="slidenum">
              <a:rPr lang="en-US" smtClean="0"/>
              <a:t>32</a:t>
            </a:fld>
            <a:endParaRPr lang="en-US" dirty="0"/>
          </a:p>
        </p:txBody>
      </p:sp>
      <p:sp>
        <p:nvSpPr>
          <p:cNvPr id="4" name="Title 3">
            <a:extLst>
              <a:ext uri="{FF2B5EF4-FFF2-40B4-BE49-F238E27FC236}">
                <a16:creationId xmlns:a16="http://schemas.microsoft.com/office/drawing/2014/main" id="{E9F109D8-70D3-4E42-A56E-DF07E95FA29A}"/>
              </a:ext>
            </a:extLst>
          </p:cNvPr>
          <p:cNvSpPr>
            <a:spLocks noGrp="1"/>
          </p:cNvSpPr>
          <p:nvPr>
            <p:ph type="title"/>
          </p:nvPr>
        </p:nvSpPr>
        <p:spPr>
          <a:xfrm>
            <a:off x="628650" y="365127"/>
            <a:ext cx="8210550" cy="590838"/>
          </a:xfrm>
        </p:spPr>
        <p:txBody>
          <a:bodyPr/>
          <a:lstStyle/>
          <a:p>
            <a:r>
              <a:rPr lang="en-US" dirty="0"/>
              <a:t>Preparing and managing an RMT nursery</a:t>
            </a:r>
          </a:p>
        </p:txBody>
      </p:sp>
    </p:spTree>
    <p:extLst>
      <p:ext uri="{BB962C8B-B14F-4D97-AF65-F5344CB8AC3E}">
        <p14:creationId xmlns:p14="http://schemas.microsoft.com/office/powerpoint/2010/main" val="27816152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CA285BC-BCC0-4296-AE56-DA4298034DFB}"/>
              </a:ext>
            </a:extLst>
          </p:cNvPr>
          <p:cNvSpPr>
            <a:spLocks noGrp="1"/>
          </p:cNvSpPr>
          <p:nvPr>
            <p:ph idx="1"/>
          </p:nvPr>
        </p:nvSpPr>
        <p:spPr/>
        <p:txBody>
          <a:bodyPr/>
          <a:lstStyle/>
          <a:p>
            <a:r>
              <a:rPr lang="en-US" dirty="0"/>
              <a:t>Prepare 50 cuttings per square metre you plan to plant.</a:t>
            </a:r>
          </a:p>
          <a:p>
            <a:r>
              <a:rPr lang="en-US" dirty="0"/>
              <a:t>Light irrigation is needed prior to planting.</a:t>
            </a:r>
          </a:p>
          <a:p>
            <a:r>
              <a:rPr lang="en-US" dirty="0"/>
              <a:t>Use thorny bushes or fencing to protect planting.</a:t>
            </a:r>
          </a:p>
          <a:p>
            <a:r>
              <a:rPr lang="en-US" dirty="0"/>
              <a:t>Use signs to date plantings</a:t>
            </a:r>
          </a:p>
          <a:p>
            <a:r>
              <a:rPr lang="en-US" dirty="0"/>
              <a:t>Management post-planting</a:t>
            </a:r>
          </a:p>
          <a:p>
            <a:pPr lvl="1"/>
            <a:r>
              <a:rPr lang="en-US" dirty="0"/>
              <a:t>Hand-remove weeds</a:t>
            </a:r>
          </a:p>
          <a:p>
            <a:pPr lvl="1"/>
            <a:r>
              <a:rPr lang="en-US" dirty="0"/>
              <a:t>Rogue (pull) diseased-looking vines</a:t>
            </a:r>
          </a:p>
          <a:p>
            <a:pPr lvl="1"/>
            <a:r>
              <a:rPr lang="en-US" dirty="0"/>
              <a:t>Make sure cuttings are well covered with soil</a:t>
            </a:r>
          </a:p>
          <a:p>
            <a:pPr lvl="1"/>
            <a:endParaRPr lang="en-US" dirty="0"/>
          </a:p>
          <a:p>
            <a:endParaRPr lang="en-US" dirty="0"/>
          </a:p>
        </p:txBody>
      </p:sp>
      <p:sp>
        <p:nvSpPr>
          <p:cNvPr id="3" name="Slide Number Placeholder 2">
            <a:extLst>
              <a:ext uri="{FF2B5EF4-FFF2-40B4-BE49-F238E27FC236}">
                <a16:creationId xmlns:a16="http://schemas.microsoft.com/office/drawing/2014/main" id="{92DFAC61-3420-462E-86DF-A2136DC54726}"/>
              </a:ext>
            </a:extLst>
          </p:cNvPr>
          <p:cNvSpPr>
            <a:spLocks noGrp="1"/>
          </p:cNvSpPr>
          <p:nvPr>
            <p:ph type="sldNum" sz="quarter" idx="10"/>
          </p:nvPr>
        </p:nvSpPr>
        <p:spPr/>
        <p:txBody>
          <a:bodyPr/>
          <a:lstStyle/>
          <a:p>
            <a:fld id="{F8E5FEAE-2393-4031-B909-DB31E3BE2612}" type="slidenum">
              <a:rPr lang="en-US" smtClean="0"/>
              <a:t>33</a:t>
            </a:fld>
            <a:endParaRPr lang="en-US" dirty="0"/>
          </a:p>
        </p:txBody>
      </p:sp>
      <p:sp>
        <p:nvSpPr>
          <p:cNvPr id="4" name="Title 3">
            <a:extLst>
              <a:ext uri="{FF2B5EF4-FFF2-40B4-BE49-F238E27FC236}">
                <a16:creationId xmlns:a16="http://schemas.microsoft.com/office/drawing/2014/main" id="{8F69FEDD-2446-40C8-9978-45854B71DAB9}"/>
              </a:ext>
            </a:extLst>
          </p:cNvPr>
          <p:cNvSpPr>
            <a:spLocks noGrp="1"/>
          </p:cNvSpPr>
          <p:nvPr>
            <p:ph type="title"/>
          </p:nvPr>
        </p:nvSpPr>
        <p:spPr/>
        <p:txBody>
          <a:bodyPr/>
          <a:lstStyle/>
          <a:p>
            <a:r>
              <a:rPr lang="en-US" dirty="0"/>
              <a:t>Preparation and Planting</a:t>
            </a:r>
          </a:p>
        </p:txBody>
      </p:sp>
    </p:spTree>
    <p:extLst>
      <p:ext uri="{BB962C8B-B14F-4D97-AF65-F5344CB8AC3E}">
        <p14:creationId xmlns:p14="http://schemas.microsoft.com/office/powerpoint/2010/main" val="17591599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857250E-9136-4A2E-891C-691D0087E6AB}"/>
              </a:ext>
            </a:extLst>
          </p:cNvPr>
          <p:cNvSpPr>
            <a:spLocks noGrp="1"/>
          </p:cNvSpPr>
          <p:nvPr>
            <p:ph idx="1"/>
          </p:nvPr>
        </p:nvSpPr>
        <p:spPr/>
        <p:txBody>
          <a:bodyPr/>
          <a:lstStyle/>
          <a:p>
            <a:r>
              <a:rPr lang="en-US" dirty="0"/>
              <a:t>Some farmers strictly grow roots.</a:t>
            </a:r>
          </a:p>
          <a:p>
            <a:r>
              <a:rPr lang="en-US" dirty="0"/>
              <a:t>Others strictly grow planting materials for other farmers.</a:t>
            </a:r>
          </a:p>
          <a:p>
            <a:r>
              <a:rPr lang="en-US" dirty="0"/>
              <a:t>Third option is dual-purpose: Farmers who grow roots and grow enough planting material for sale.</a:t>
            </a:r>
          </a:p>
          <a:p>
            <a:pPr lvl="1"/>
            <a:r>
              <a:rPr lang="en-US" dirty="0"/>
              <a:t>Should only harvest 1/3 of vines from each plant</a:t>
            </a:r>
          </a:p>
          <a:p>
            <a:pPr lvl="1"/>
            <a:r>
              <a:rPr lang="en-US" dirty="0"/>
              <a:t>To optimize root and vine harvest, do vine harvest only once from each field, one month prior to root harvest.</a:t>
            </a:r>
          </a:p>
        </p:txBody>
      </p:sp>
      <p:sp>
        <p:nvSpPr>
          <p:cNvPr id="3" name="Slide Number Placeholder 2">
            <a:extLst>
              <a:ext uri="{FF2B5EF4-FFF2-40B4-BE49-F238E27FC236}">
                <a16:creationId xmlns:a16="http://schemas.microsoft.com/office/drawing/2014/main" id="{3C899807-056C-4584-9D5E-20C48F2B0D84}"/>
              </a:ext>
            </a:extLst>
          </p:cNvPr>
          <p:cNvSpPr>
            <a:spLocks noGrp="1"/>
          </p:cNvSpPr>
          <p:nvPr>
            <p:ph type="sldNum" sz="quarter" idx="10"/>
          </p:nvPr>
        </p:nvSpPr>
        <p:spPr/>
        <p:txBody>
          <a:bodyPr/>
          <a:lstStyle/>
          <a:p>
            <a:fld id="{F8E5FEAE-2393-4031-B909-DB31E3BE2612}" type="slidenum">
              <a:rPr lang="en-US" smtClean="0"/>
              <a:t>34</a:t>
            </a:fld>
            <a:endParaRPr lang="en-US" dirty="0"/>
          </a:p>
        </p:txBody>
      </p:sp>
      <p:sp>
        <p:nvSpPr>
          <p:cNvPr id="4" name="Title 3">
            <a:extLst>
              <a:ext uri="{FF2B5EF4-FFF2-40B4-BE49-F238E27FC236}">
                <a16:creationId xmlns:a16="http://schemas.microsoft.com/office/drawing/2014/main" id="{6C7BE916-719E-4900-BF73-9DDAB5217372}"/>
              </a:ext>
            </a:extLst>
          </p:cNvPr>
          <p:cNvSpPr>
            <a:spLocks noGrp="1"/>
          </p:cNvSpPr>
          <p:nvPr>
            <p:ph type="title"/>
          </p:nvPr>
        </p:nvSpPr>
        <p:spPr/>
        <p:txBody>
          <a:bodyPr/>
          <a:lstStyle/>
          <a:p>
            <a:r>
              <a:rPr lang="en-US" dirty="0"/>
              <a:t>Dual-Purpose System</a:t>
            </a:r>
          </a:p>
        </p:txBody>
      </p:sp>
    </p:spTree>
    <p:extLst>
      <p:ext uri="{BB962C8B-B14F-4D97-AF65-F5344CB8AC3E}">
        <p14:creationId xmlns:p14="http://schemas.microsoft.com/office/powerpoint/2010/main" val="95651593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E092B246-23A7-4421-A9D7-C1FBA5198606}"/>
              </a:ext>
            </a:extLst>
          </p:cNvPr>
          <p:cNvSpPr>
            <a:spLocks noGrp="1"/>
          </p:cNvSpPr>
          <p:nvPr>
            <p:ph idx="1"/>
          </p:nvPr>
        </p:nvSpPr>
        <p:spPr/>
        <p:txBody>
          <a:bodyPr/>
          <a:lstStyle/>
          <a:p>
            <a:pPr marL="514350" indent="-514350">
              <a:buFont typeface="+mj-lt"/>
              <a:buAutoNum type="arabicPeriod"/>
            </a:pPr>
            <a:r>
              <a:rPr lang="en-GB" dirty="0"/>
              <a:t>What methods of obtaining and selecting planting materials are used in bimodal areas vs. unimodal areas?</a:t>
            </a:r>
          </a:p>
          <a:p>
            <a:pPr marL="514350" indent="-514350">
              <a:buFont typeface="+mj-lt"/>
              <a:buAutoNum type="arabicPeriod"/>
            </a:pPr>
            <a:r>
              <a:rPr lang="en-GB" dirty="0"/>
              <a:t>What is an RMT Nursery?</a:t>
            </a:r>
          </a:p>
          <a:p>
            <a:pPr marL="514350" indent="-514350">
              <a:buFont typeface="+mj-lt"/>
              <a:buAutoNum type="arabicPeriod"/>
            </a:pPr>
            <a:r>
              <a:rPr lang="en-GB" dirty="0"/>
              <a:t>How much harvest is it recommended to collect for farmers who </a:t>
            </a:r>
            <a:r>
              <a:rPr lang="en-US" dirty="0"/>
              <a:t>grow both roots and planting material for sale?</a:t>
            </a:r>
            <a:endParaRPr lang="en-GB" dirty="0"/>
          </a:p>
        </p:txBody>
      </p:sp>
      <p:sp>
        <p:nvSpPr>
          <p:cNvPr id="3" name="Slide Number Placeholder 2">
            <a:extLst>
              <a:ext uri="{FF2B5EF4-FFF2-40B4-BE49-F238E27FC236}">
                <a16:creationId xmlns:a16="http://schemas.microsoft.com/office/drawing/2014/main" id="{0DBA199F-0DCE-4919-A30E-DF5856D7D0DC}"/>
              </a:ext>
            </a:extLst>
          </p:cNvPr>
          <p:cNvSpPr>
            <a:spLocks noGrp="1"/>
          </p:cNvSpPr>
          <p:nvPr>
            <p:ph type="sldNum" sz="quarter" idx="4294967295"/>
          </p:nvPr>
        </p:nvSpPr>
        <p:spPr>
          <a:xfrm>
            <a:off x="0" y="6356350"/>
            <a:ext cx="2057400" cy="365125"/>
          </a:xfrm>
        </p:spPr>
        <p:txBody>
          <a:bodyPr/>
          <a:lstStyle/>
          <a:p>
            <a:fld id="{F8E5FEAE-2393-4031-B909-DB31E3BE2612}" type="slidenum">
              <a:rPr lang="en-US" smtClean="0"/>
              <a:t>35</a:t>
            </a:fld>
            <a:endParaRPr lang="en-US" dirty="0"/>
          </a:p>
        </p:txBody>
      </p:sp>
    </p:spTree>
    <p:extLst>
      <p:ext uri="{BB962C8B-B14F-4D97-AF65-F5344CB8AC3E}">
        <p14:creationId xmlns:p14="http://schemas.microsoft.com/office/powerpoint/2010/main" val="420412467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9714162-EE1B-4E9F-BC5D-5171E6D05EDB}"/>
              </a:ext>
            </a:extLst>
          </p:cNvPr>
          <p:cNvSpPr>
            <a:spLocks noGrp="1"/>
          </p:cNvSpPr>
          <p:nvPr>
            <p:ph idx="1"/>
          </p:nvPr>
        </p:nvSpPr>
        <p:spPr/>
        <p:txBody>
          <a:bodyPr/>
          <a:lstStyle/>
          <a:p>
            <a:pPr lvl="0"/>
            <a:r>
              <a:rPr lang="en-US" dirty="0"/>
              <a:t>Planting materials which contain pests and diseases such as, virus or weevils will produce low-yielding plants and act as a source of contamination to other healthy plants.</a:t>
            </a:r>
            <a:endParaRPr lang="en-US" b="1" dirty="0"/>
          </a:p>
          <a:p>
            <a:pPr lvl="0"/>
            <a:r>
              <a:rPr lang="en-US" dirty="0"/>
              <a:t>Only use vine cuttings that are from vigorous virus-free plants.</a:t>
            </a:r>
            <a:endParaRPr lang="en-US" b="1" dirty="0"/>
          </a:p>
          <a:p>
            <a:pPr lvl="0"/>
            <a:r>
              <a:rPr lang="en-US" dirty="0"/>
              <a:t>Use the top/apical portion of the vine for planting materials, each cutting should be at least 3-4 nodes long (~20-30 cm).</a:t>
            </a:r>
            <a:endParaRPr lang="en-US" b="1" dirty="0"/>
          </a:p>
          <a:p>
            <a:pPr lvl="0"/>
            <a:r>
              <a:rPr lang="en-US" dirty="0"/>
              <a:t>In areas with a long dry season, healthy roots can be stored in sand, and then planted out and watered prior to the rains – this system is known as Triple S.</a:t>
            </a:r>
            <a:endParaRPr lang="en-US" b="1" dirty="0"/>
          </a:p>
          <a:p>
            <a:pPr lvl="0"/>
            <a:r>
              <a:rPr lang="en-US" dirty="0"/>
              <a:t>If the market for healthy planting material is minimal, farmers can use a dual purpose system to ensure they have planting materials.</a:t>
            </a:r>
            <a:endParaRPr lang="en-US" b="1" dirty="0"/>
          </a:p>
          <a:p>
            <a:endParaRPr lang="en-US" dirty="0"/>
          </a:p>
        </p:txBody>
      </p:sp>
      <p:sp>
        <p:nvSpPr>
          <p:cNvPr id="3" name="Slide Number Placeholder 2">
            <a:extLst>
              <a:ext uri="{FF2B5EF4-FFF2-40B4-BE49-F238E27FC236}">
                <a16:creationId xmlns:a16="http://schemas.microsoft.com/office/drawing/2014/main" id="{964FBA60-EEFE-490D-8C5A-1E8C97F2AFF9}"/>
              </a:ext>
            </a:extLst>
          </p:cNvPr>
          <p:cNvSpPr>
            <a:spLocks noGrp="1"/>
          </p:cNvSpPr>
          <p:nvPr>
            <p:ph type="sldNum" sz="quarter" idx="10"/>
          </p:nvPr>
        </p:nvSpPr>
        <p:spPr/>
        <p:txBody>
          <a:bodyPr/>
          <a:lstStyle/>
          <a:p>
            <a:fld id="{F8E5FEAE-2393-4031-B909-DB31E3BE2612}" type="slidenum">
              <a:rPr lang="en-US" smtClean="0"/>
              <a:t>36</a:t>
            </a:fld>
            <a:endParaRPr lang="en-US" dirty="0"/>
          </a:p>
        </p:txBody>
      </p:sp>
      <p:sp>
        <p:nvSpPr>
          <p:cNvPr id="4" name="Title 3">
            <a:extLst>
              <a:ext uri="{FF2B5EF4-FFF2-40B4-BE49-F238E27FC236}">
                <a16:creationId xmlns:a16="http://schemas.microsoft.com/office/drawing/2014/main" id="{841E13E9-0446-4341-9720-9E1D19289C55}"/>
              </a:ext>
            </a:extLst>
          </p:cNvPr>
          <p:cNvSpPr>
            <a:spLocks noGrp="1"/>
          </p:cNvSpPr>
          <p:nvPr>
            <p:ph type="title"/>
          </p:nvPr>
        </p:nvSpPr>
        <p:spPr/>
        <p:txBody>
          <a:bodyPr/>
          <a:lstStyle/>
          <a:p>
            <a:r>
              <a:rPr lang="en-US" dirty="0"/>
              <a:t>Key Points</a:t>
            </a:r>
          </a:p>
        </p:txBody>
      </p:sp>
    </p:spTree>
    <p:extLst>
      <p:ext uri="{BB962C8B-B14F-4D97-AF65-F5344CB8AC3E}">
        <p14:creationId xmlns:p14="http://schemas.microsoft.com/office/powerpoint/2010/main" val="270199481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9B6D1AE-41B7-4F73-8E13-3F49D8BA0C21}"/>
              </a:ext>
            </a:extLst>
          </p:cNvPr>
          <p:cNvSpPr>
            <a:spLocks noGrp="1"/>
          </p:cNvSpPr>
          <p:nvPr>
            <p:ph idx="1"/>
          </p:nvPr>
        </p:nvSpPr>
        <p:spPr/>
        <p:txBody>
          <a:bodyPr/>
          <a:lstStyle/>
          <a:p>
            <a:pPr lvl="0"/>
            <a:r>
              <a:rPr lang="en-US" dirty="0"/>
              <a:t>RMT can be used to speed up and increase the quantity of planting materials produced. </a:t>
            </a:r>
            <a:endParaRPr lang="en-US" b="1" dirty="0"/>
          </a:p>
          <a:p>
            <a:pPr lvl="0"/>
            <a:r>
              <a:rPr lang="en-US" dirty="0"/>
              <a:t>It can be done during the dry season, if there is a reliable source of water, adequate fertilizer, and good pest and disease management.</a:t>
            </a:r>
            <a:endParaRPr lang="en-US" b="1" dirty="0"/>
          </a:p>
          <a:p>
            <a:pPr lvl="0"/>
            <a:r>
              <a:rPr lang="en-US" dirty="0"/>
              <a:t>It uses shorter cuttings (3 nodes (~10-20 cm long)) and closer spacing than normal vine multiplication practices. </a:t>
            </a:r>
            <a:endParaRPr lang="en-US" b="1" dirty="0"/>
          </a:p>
          <a:p>
            <a:pPr lvl="0"/>
            <a:r>
              <a:rPr lang="en-US" dirty="0"/>
              <a:t>Farmer multipliers have found that cuttings of at least 3-4 nodes (~20cm length) with the leaves left on, survive better than short ones and sprout faster.</a:t>
            </a:r>
            <a:endParaRPr lang="en-US" b="1" dirty="0"/>
          </a:p>
          <a:p>
            <a:pPr lvl="0"/>
            <a:r>
              <a:rPr lang="en-US" dirty="0"/>
              <a:t>A dual-purpose system should: use wider spacing than 15 cm between plants, rogue regularly; and only harvest ⅓ of the vines from each plant.</a:t>
            </a:r>
            <a:endParaRPr lang="en-US" b="1" dirty="0"/>
          </a:p>
          <a:p>
            <a:endParaRPr lang="en-US" dirty="0"/>
          </a:p>
        </p:txBody>
      </p:sp>
      <p:sp>
        <p:nvSpPr>
          <p:cNvPr id="3" name="Slide Number Placeholder 2">
            <a:extLst>
              <a:ext uri="{FF2B5EF4-FFF2-40B4-BE49-F238E27FC236}">
                <a16:creationId xmlns:a16="http://schemas.microsoft.com/office/drawing/2014/main" id="{DBA05CC9-5071-4351-9E51-11E4797F56CD}"/>
              </a:ext>
            </a:extLst>
          </p:cNvPr>
          <p:cNvSpPr>
            <a:spLocks noGrp="1"/>
          </p:cNvSpPr>
          <p:nvPr>
            <p:ph type="sldNum" sz="quarter" idx="10"/>
          </p:nvPr>
        </p:nvSpPr>
        <p:spPr/>
        <p:txBody>
          <a:bodyPr/>
          <a:lstStyle/>
          <a:p>
            <a:fld id="{F8E5FEAE-2393-4031-B909-DB31E3BE2612}" type="slidenum">
              <a:rPr lang="en-US" smtClean="0"/>
              <a:t>37</a:t>
            </a:fld>
            <a:endParaRPr lang="en-US" dirty="0"/>
          </a:p>
        </p:txBody>
      </p:sp>
      <p:sp>
        <p:nvSpPr>
          <p:cNvPr id="4" name="Title 3">
            <a:extLst>
              <a:ext uri="{FF2B5EF4-FFF2-40B4-BE49-F238E27FC236}">
                <a16:creationId xmlns:a16="http://schemas.microsoft.com/office/drawing/2014/main" id="{68D498B8-46D0-478B-95C6-9C5ACF1985F1}"/>
              </a:ext>
            </a:extLst>
          </p:cNvPr>
          <p:cNvSpPr>
            <a:spLocks noGrp="1"/>
          </p:cNvSpPr>
          <p:nvPr>
            <p:ph type="title"/>
          </p:nvPr>
        </p:nvSpPr>
        <p:spPr/>
        <p:txBody>
          <a:bodyPr/>
          <a:lstStyle/>
          <a:p>
            <a:r>
              <a:rPr lang="en-US" dirty="0"/>
              <a:t>Key Points</a:t>
            </a:r>
          </a:p>
        </p:txBody>
      </p:sp>
    </p:spTree>
    <p:extLst>
      <p:ext uri="{BB962C8B-B14F-4D97-AF65-F5344CB8AC3E}">
        <p14:creationId xmlns:p14="http://schemas.microsoft.com/office/powerpoint/2010/main" val="287447907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a:extLst>
              <a:ext uri="{FF2B5EF4-FFF2-40B4-BE49-F238E27FC236}">
                <a16:creationId xmlns:a16="http://schemas.microsoft.com/office/drawing/2014/main" id="{0CDB344E-BFA8-4053-AECB-284FDA1F724C}"/>
              </a:ext>
            </a:extLst>
          </p:cNvPr>
          <p:cNvSpPr>
            <a:spLocks noGrp="1"/>
          </p:cNvSpPr>
          <p:nvPr>
            <p:ph type="sldNum" sz="quarter" idx="11"/>
          </p:nvPr>
        </p:nvSpPr>
        <p:spPr/>
        <p:txBody>
          <a:bodyPr/>
          <a:lstStyle/>
          <a:p>
            <a:fld id="{F8E5FEAE-2393-4031-B909-DB31E3BE2612}" type="slidenum">
              <a:rPr lang="en-US" smtClean="0"/>
              <a:pPr/>
              <a:t>38</a:t>
            </a:fld>
            <a:endParaRPr lang="en-US" dirty="0"/>
          </a:p>
        </p:txBody>
      </p:sp>
      <p:sp>
        <p:nvSpPr>
          <p:cNvPr id="2" name="Title 1">
            <a:extLst>
              <a:ext uri="{FF2B5EF4-FFF2-40B4-BE49-F238E27FC236}">
                <a16:creationId xmlns:a16="http://schemas.microsoft.com/office/drawing/2014/main" id="{8AF9F9F0-3CEB-4275-B1EC-0B09633CE00E}"/>
              </a:ext>
            </a:extLst>
          </p:cNvPr>
          <p:cNvSpPr>
            <a:spLocks noGrp="1"/>
          </p:cNvSpPr>
          <p:nvPr>
            <p:ph type="title"/>
          </p:nvPr>
        </p:nvSpPr>
        <p:spPr/>
        <p:txBody>
          <a:bodyPr/>
          <a:lstStyle/>
          <a:p>
            <a:r>
              <a:rPr lang="en-US" dirty="0"/>
              <a:t>Harvesting and Post-Harvest Management</a:t>
            </a:r>
          </a:p>
        </p:txBody>
      </p:sp>
      <p:sp>
        <p:nvSpPr>
          <p:cNvPr id="4" name="Subtitle 3">
            <a:extLst>
              <a:ext uri="{FF2B5EF4-FFF2-40B4-BE49-F238E27FC236}">
                <a16:creationId xmlns:a16="http://schemas.microsoft.com/office/drawing/2014/main" id="{DE10DD0D-7A56-4CD3-9189-0F2AB28712DB}"/>
              </a:ext>
            </a:extLst>
          </p:cNvPr>
          <p:cNvSpPr>
            <a:spLocks noGrp="1"/>
          </p:cNvSpPr>
          <p:nvPr>
            <p:ph type="subTitle" idx="1"/>
          </p:nvPr>
        </p:nvSpPr>
        <p:spPr/>
        <p:txBody>
          <a:bodyPr/>
          <a:lstStyle/>
          <a:p>
            <a:r>
              <a:rPr lang="en-US" dirty="0"/>
              <a:t>Unit 5</a:t>
            </a:r>
          </a:p>
          <a:p>
            <a:endParaRPr lang="en-US" dirty="0"/>
          </a:p>
        </p:txBody>
      </p:sp>
    </p:spTree>
    <p:extLst>
      <p:ext uri="{BB962C8B-B14F-4D97-AF65-F5344CB8AC3E}">
        <p14:creationId xmlns:p14="http://schemas.microsoft.com/office/powerpoint/2010/main" val="425593490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14424C9-71A8-4BF2-A5D2-41699D83D8BB}"/>
              </a:ext>
            </a:extLst>
          </p:cNvPr>
          <p:cNvSpPr>
            <a:spLocks noGrp="1"/>
          </p:cNvSpPr>
          <p:nvPr>
            <p:ph idx="1"/>
          </p:nvPr>
        </p:nvSpPr>
        <p:spPr/>
        <p:txBody>
          <a:bodyPr/>
          <a:lstStyle/>
          <a:p>
            <a:pPr lvl="0"/>
            <a:r>
              <a:rPr lang="en-US" dirty="0"/>
              <a:t>Explain the process of sweetpotato vine harvesting.</a:t>
            </a:r>
          </a:p>
          <a:p>
            <a:pPr lvl="0"/>
            <a:r>
              <a:rPr lang="en-US" dirty="0"/>
              <a:t>Compare the first and second cuttings. Explain the concept of ratooning.</a:t>
            </a:r>
          </a:p>
          <a:p>
            <a:pPr lvl="0"/>
            <a:r>
              <a:rPr lang="en-US" dirty="0"/>
              <a:t>Describe best post-harvest practices.</a:t>
            </a:r>
          </a:p>
          <a:p>
            <a:pPr marL="0" indent="0">
              <a:buNone/>
            </a:pPr>
            <a:endParaRPr lang="en-US" dirty="0"/>
          </a:p>
        </p:txBody>
      </p:sp>
      <p:sp>
        <p:nvSpPr>
          <p:cNvPr id="5" name="Text Placeholder 4">
            <a:extLst>
              <a:ext uri="{FF2B5EF4-FFF2-40B4-BE49-F238E27FC236}">
                <a16:creationId xmlns:a16="http://schemas.microsoft.com/office/drawing/2014/main" id="{E1E9C734-E3FF-4635-91E8-A52B0A342955}"/>
              </a:ext>
            </a:extLst>
          </p:cNvPr>
          <p:cNvSpPr>
            <a:spLocks noGrp="1"/>
          </p:cNvSpPr>
          <p:nvPr>
            <p:ph type="body" sz="quarter" idx="10"/>
          </p:nvPr>
        </p:nvSpPr>
        <p:spPr>
          <a:xfrm>
            <a:off x="628649" y="1022292"/>
            <a:ext cx="8440535" cy="520700"/>
          </a:xfrm>
        </p:spPr>
        <p:txBody>
          <a:bodyPr/>
          <a:lstStyle/>
          <a:p>
            <a:r>
              <a:rPr lang="en-US" dirty="0"/>
              <a:t>By the end of this unit, you should be able to:</a:t>
            </a:r>
          </a:p>
        </p:txBody>
      </p:sp>
      <p:sp>
        <p:nvSpPr>
          <p:cNvPr id="4" name="Title 3">
            <a:extLst>
              <a:ext uri="{FF2B5EF4-FFF2-40B4-BE49-F238E27FC236}">
                <a16:creationId xmlns:a16="http://schemas.microsoft.com/office/drawing/2014/main" id="{F673C136-1105-4821-A5B9-F6DA448E35F3}"/>
              </a:ext>
            </a:extLst>
          </p:cNvPr>
          <p:cNvSpPr>
            <a:spLocks noGrp="1"/>
          </p:cNvSpPr>
          <p:nvPr>
            <p:ph type="title"/>
          </p:nvPr>
        </p:nvSpPr>
        <p:spPr/>
        <p:txBody>
          <a:bodyPr/>
          <a:lstStyle/>
          <a:p>
            <a:r>
              <a:rPr lang="en-US" dirty="0"/>
              <a:t>Objectives</a:t>
            </a:r>
          </a:p>
        </p:txBody>
      </p:sp>
      <p:sp>
        <p:nvSpPr>
          <p:cNvPr id="3" name="Slide Number Placeholder 2">
            <a:extLst>
              <a:ext uri="{FF2B5EF4-FFF2-40B4-BE49-F238E27FC236}">
                <a16:creationId xmlns:a16="http://schemas.microsoft.com/office/drawing/2014/main" id="{2A1B0B3E-C32F-40A5-A660-580B87BDFB6C}"/>
              </a:ext>
            </a:extLst>
          </p:cNvPr>
          <p:cNvSpPr>
            <a:spLocks noGrp="1"/>
          </p:cNvSpPr>
          <p:nvPr>
            <p:ph type="sldNum" sz="quarter" idx="4294967295"/>
          </p:nvPr>
        </p:nvSpPr>
        <p:spPr>
          <a:xfrm>
            <a:off x="0" y="6356350"/>
            <a:ext cx="2057400" cy="365125"/>
          </a:xfrm>
        </p:spPr>
        <p:txBody>
          <a:bodyPr/>
          <a:lstStyle/>
          <a:p>
            <a:fld id="{F8E5FEAE-2393-4031-B909-DB31E3BE2612}" type="slidenum">
              <a:rPr lang="en-US" smtClean="0"/>
              <a:t>39</a:t>
            </a:fld>
            <a:endParaRPr lang="en-US" dirty="0"/>
          </a:p>
        </p:txBody>
      </p:sp>
    </p:spTree>
    <p:extLst>
      <p:ext uri="{BB962C8B-B14F-4D97-AF65-F5344CB8AC3E}">
        <p14:creationId xmlns:p14="http://schemas.microsoft.com/office/powerpoint/2010/main" val="37716506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54AEF65-7AFB-4B8E-91D1-F14B73B8E3C2}"/>
              </a:ext>
            </a:extLst>
          </p:cNvPr>
          <p:cNvSpPr>
            <a:spLocks noGrp="1"/>
          </p:cNvSpPr>
          <p:nvPr>
            <p:ph type="title"/>
          </p:nvPr>
        </p:nvSpPr>
        <p:spPr>
          <a:xfrm>
            <a:off x="284511" y="4379123"/>
            <a:ext cx="8574978" cy="1198333"/>
          </a:xfrm>
        </p:spPr>
        <p:txBody>
          <a:bodyPr/>
          <a:lstStyle/>
          <a:p>
            <a:r>
              <a:rPr lang="en-US" sz="3600" dirty="0"/>
              <a:t>Everything You Ever Wanted to Know About Sweetpotato</a:t>
            </a:r>
          </a:p>
        </p:txBody>
      </p:sp>
      <p:sp>
        <p:nvSpPr>
          <p:cNvPr id="5" name="Subtitle 4">
            <a:extLst>
              <a:ext uri="{FF2B5EF4-FFF2-40B4-BE49-F238E27FC236}">
                <a16:creationId xmlns:a16="http://schemas.microsoft.com/office/drawing/2014/main" id="{E4315D42-7402-4999-AD0A-33CEF5410465}"/>
              </a:ext>
            </a:extLst>
          </p:cNvPr>
          <p:cNvSpPr>
            <a:spLocks noGrp="1"/>
          </p:cNvSpPr>
          <p:nvPr>
            <p:ph type="subTitle" idx="1"/>
          </p:nvPr>
        </p:nvSpPr>
        <p:spPr>
          <a:xfrm>
            <a:off x="2001489" y="5453631"/>
            <a:ext cx="6858000" cy="512184"/>
          </a:xfrm>
        </p:spPr>
        <p:txBody>
          <a:bodyPr/>
          <a:lstStyle/>
          <a:p>
            <a:r>
              <a:rPr lang="en-GB" b="1" dirty="0"/>
              <a:t>Topic 5: Sweetpotato Seed Systems</a:t>
            </a:r>
          </a:p>
          <a:p>
            <a:endParaRPr lang="en-US" dirty="0"/>
          </a:p>
        </p:txBody>
      </p:sp>
    </p:spTree>
    <p:extLst>
      <p:ext uri="{BB962C8B-B14F-4D97-AF65-F5344CB8AC3E}">
        <p14:creationId xmlns:p14="http://schemas.microsoft.com/office/powerpoint/2010/main" val="144707318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2B60E25-F1E2-4D98-AD28-C78A2C126442}"/>
              </a:ext>
            </a:extLst>
          </p:cNvPr>
          <p:cNvSpPr>
            <a:spLocks noGrp="1"/>
          </p:cNvSpPr>
          <p:nvPr>
            <p:ph idx="1"/>
          </p:nvPr>
        </p:nvSpPr>
        <p:spPr/>
        <p:txBody>
          <a:bodyPr/>
          <a:lstStyle/>
          <a:p>
            <a:r>
              <a:rPr lang="en-US" dirty="0"/>
              <a:t>Vine harvest can begin 6-8 weeks after planting.</a:t>
            </a:r>
          </a:p>
          <a:p>
            <a:r>
              <a:rPr lang="en-US" dirty="0"/>
              <a:t>Harvest in the morning or late afternoon to avoid shocks and wilting of vines.</a:t>
            </a:r>
          </a:p>
          <a:p>
            <a:r>
              <a:rPr lang="en-US" dirty="0"/>
              <a:t>Do not cut right down to ground—higher sections of vine are free of pathogens.</a:t>
            </a:r>
          </a:p>
          <a:p>
            <a:r>
              <a:rPr lang="en-US" dirty="0"/>
              <a:t>Ratooning: 45 days after the first harvest, a well maintained bed can be re-harvested.</a:t>
            </a:r>
          </a:p>
          <a:p>
            <a:r>
              <a:rPr lang="en-US" dirty="0"/>
              <a:t>Record Keeping: Record how many cuttings are obtained from one square metre at each harvest.  Use this estimate to create business plans.</a:t>
            </a:r>
          </a:p>
        </p:txBody>
      </p:sp>
      <p:sp>
        <p:nvSpPr>
          <p:cNvPr id="3" name="Slide Number Placeholder 2">
            <a:extLst>
              <a:ext uri="{FF2B5EF4-FFF2-40B4-BE49-F238E27FC236}">
                <a16:creationId xmlns:a16="http://schemas.microsoft.com/office/drawing/2014/main" id="{87770E82-5317-45F6-BA63-574DE7755CD0}"/>
              </a:ext>
            </a:extLst>
          </p:cNvPr>
          <p:cNvSpPr>
            <a:spLocks noGrp="1"/>
          </p:cNvSpPr>
          <p:nvPr>
            <p:ph type="sldNum" sz="quarter" idx="10"/>
          </p:nvPr>
        </p:nvSpPr>
        <p:spPr/>
        <p:txBody>
          <a:bodyPr/>
          <a:lstStyle/>
          <a:p>
            <a:fld id="{F8E5FEAE-2393-4031-B909-DB31E3BE2612}" type="slidenum">
              <a:rPr lang="en-US" smtClean="0"/>
              <a:t>40</a:t>
            </a:fld>
            <a:endParaRPr lang="en-US" dirty="0"/>
          </a:p>
        </p:txBody>
      </p:sp>
      <p:sp>
        <p:nvSpPr>
          <p:cNvPr id="4" name="Title 3">
            <a:extLst>
              <a:ext uri="{FF2B5EF4-FFF2-40B4-BE49-F238E27FC236}">
                <a16:creationId xmlns:a16="http://schemas.microsoft.com/office/drawing/2014/main" id="{FA4F7B4D-2D8A-4317-A2C8-428128AE516B}"/>
              </a:ext>
            </a:extLst>
          </p:cNvPr>
          <p:cNvSpPr>
            <a:spLocks noGrp="1"/>
          </p:cNvSpPr>
          <p:nvPr>
            <p:ph type="title"/>
          </p:nvPr>
        </p:nvSpPr>
        <p:spPr/>
        <p:txBody>
          <a:bodyPr/>
          <a:lstStyle/>
          <a:p>
            <a:r>
              <a:rPr lang="en-US" dirty="0"/>
              <a:t>The Vine Harvest</a:t>
            </a:r>
          </a:p>
        </p:txBody>
      </p:sp>
    </p:spTree>
    <p:extLst>
      <p:ext uri="{BB962C8B-B14F-4D97-AF65-F5344CB8AC3E}">
        <p14:creationId xmlns:p14="http://schemas.microsoft.com/office/powerpoint/2010/main" val="141873929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B281CE1-5D1E-46E8-86C5-B6070C24B245}"/>
              </a:ext>
            </a:extLst>
          </p:cNvPr>
          <p:cNvSpPr>
            <a:spLocks noGrp="1"/>
          </p:cNvSpPr>
          <p:nvPr>
            <p:ph idx="1"/>
          </p:nvPr>
        </p:nvSpPr>
        <p:spPr/>
        <p:txBody>
          <a:bodyPr/>
          <a:lstStyle/>
          <a:p>
            <a:r>
              <a:rPr lang="en-US" dirty="0"/>
              <a:t>Packing vines: </a:t>
            </a:r>
          </a:p>
          <a:p>
            <a:pPr lvl="1"/>
            <a:r>
              <a:rPr lang="en-US" dirty="0"/>
              <a:t>Air flow is key</a:t>
            </a:r>
          </a:p>
          <a:p>
            <a:pPr lvl="1"/>
            <a:r>
              <a:rPr lang="en-US" dirty="0"/>
              <a:t>Jute sacks are preferable to grain (polypropylene) sacks</a:t>
            </a:r>
          </a:p>
          <a:p>
            <a:pPr lvl="1"/>
            <a:r>
              <a:rPr lang="en-US" dirty="0"/>
              <a:t>Do not overfill sacks</a:t>
            </a:r>
          </a:p>
          <a:p>
            <a:r>
              <a:rPr lang="en-US" dirty="0"/>
              <a:t>Shipping vines:</a:t>
            </a:r>
          </a:p>
          <a:p>
            <a:pPr lvl="1"/>
            <a:r>
              <a:rPr lang="en-US" dirty="0"/>
              <a:t>Shipping distance should be minimised</a:t>
            </a:r>
          </a:p>
          <a:p>
            <a:pPr lvl="1"/>
            <a:r>
              <a:rPr lang="en-US" dirty="0"/>
              <a:t>Shipping time should be minimised</a:t>
            </a:r>
          </a:p>
          <a:p>
            <a:pPr lvl="1"/>
            <a:r>
              <a:rPr lang="en-US" dirty="0"/>
              <a:t>50 cuttings should weigh roughly 1 kg</a:t>
            </a:r>
          </a:p>
          <a:p>
            <a:r>
              <a:rPr lang="en-US" dirty="0"/>
              <a:t>Labelling vines:</a:t>
            </a:r>
          </a:p>
          <a:p>
            <a:pPr lvl="1"/>
            <a:r>
              <a:rPr lang="en-US" dirty="0"/>
              <a:t>Clearly label variety</a:t>
            </a:r>
          </a:p>
          <a:p>
            <a:pPr lvl="1"/>
            <a:r>
              <a:rPr lang="en-US" dirty="0"/>
              <a:t>Include contact information, date of harvest</a:t>
            </a:r>
          </a:p>
          <a:p>
            <a:pPr lvl="1"/>
            <a:endParaRPr lang="en-US" dirty="0"/>
          </a:p>
          <a:p>
            <a:pPr lvl="1"/>
            <a:endParaRPr lang="en-US" dirty="0"/>
          </a:p>
        </p:txBody>
      </p:sp>
      <p:sp>
        <p:nvSpPr>
          <p:cNvPr id="3" name="Slide Number Placeholder 2">
            <a:extLst>
              <a:ext uri="{FF2B5EF4-FFF2-40B4-BE49-F238E27FC236}">
                <a16:creationId xmlns:a16="http://schemas.microsoft.com/office/drawing/2014/main" id="{849B0AA8-F40C-4027-9F29-9D37984EF0F7}"/>
              </a:ext>
            </a:extLst>
          </p:cNvPr>
          <p:cNvSpPr>
            <a:spLocks noGrp="1"/>
          </p:cNvSpPr>
          <p:nvPr>
            <p:ph type="sldNum" sz="quarter" idx="10"/>
          </p:nvPr>
        </p:nvSpPr>
        <p:spPr/>
        <p:txBody>
          <a:bodyPr/>
          <a:lstStyle/>
          <a:p>
            <a:fld id="{F8E5FEAE-2393-4031-B909-DB31E3BE2612}" type="slidenum">
              <a:rPr lang="en-US" smtClean="0"/>
              <a:t>41</a:t>
            </a:fld>
            <a:endParaRPr lang="en-US" dirty="0"/>
          </a:p>
        </p:txBody>
      </p:sp>
      <p:sp>
        <p:nvSpPr>
          <p:cNvPr id="4" name="Title 3">
            <a:extLst>
              <a:ext uri="{FF2B5EF4-FFF2-40B4-BE49-F238E27FC236}">
                <a16:creationId xmlns:a16="http://schemas.microsoft.com/office/drawing/2014/main" id="{E211AD9E-F8A7-40E8-8B5B-D45B52D3DC2D}"/>
              </a:ext>
            </a:extLst>
          </p:cNvPr>
          <p:cNvSpPr>
            <a:spLocks noGrp="1"/>
          </p:cNvSpPr>
          <p:nvPr>
            <p:ph type="title"/>
          </p:nvPr>
        </p:nvSpPr>
        <p:spPr/>
        <p:txBody>
          <a:bodyPr/>
          <a:lstStyle/>
          <a:p>
            <a:r>
              <a:rPr lang="en-US" dirty="0"/>
              <a:t>Packing and Shipping Vines</a:t>
            </a:r>
          </a:p>
        </p:txBody>
      </p:sp>
    </p:spTree>
    <p:extLst>
      <p:ext uri="{BB962C8B-B14F-4D97-AF65-F5344CB8AC3E}">
        <p14:creationId xmlns:p14="http://schemas.microsoft.com/office/powerpoint/2010/main" val="190396743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A593D07-F241-4425-8B26-F9D1727E87EF}"/>
              </a:ext>
            </a:extLst>
          </p:cNvPr>
          <p:cNvSpPr>
            <a:spLocks noGrp="1"/>
          </p:cNvSpPr>
          <p:nvPr>
            <p:ph idx="1"/>
          </p:nvPr>
        </p:nvSpPr>
        <p:spPr/>
        <p:txBody>
          <a:bodyPr/>
          <a:lstStyle/>
          <a:p>
            <a:pPr marL="514350" indent="-514350">
              <a:buFont typeface="+mj-lt"/>
              <a:buAutoNum type="arabicPeriod"/>
            </a:pPr>
            <a:r>
              <a:rPr lang="en-GB" dirty="0"/>
              <a:t>How long after planting can the first harvest begin?</a:t>
            </a:r>
          </a:p>
          <a:p>
            <a:pPr marL="514350" indent="-514350">
              <a:buFont typeface="+mj-lt"/>
              <a:buAutoNum type="arabicPeriod"/>
            </a:pPr>
            <a:r>
              <a:rPr lang="en-GB" dirty="0"/>
              <a:t>What is the key factor in packing vines?</a:t>
            </a:r>
          </a:p>
        </p:txBody>
      </p:sp>
      <p:sp>
        <p:nvSpPr>
          <p:cNvPr id="3" name="Slide Number Placeholder 2">
            <a:extLst>
              <a:ext uri="{FF2B5EF4-FFF2-40B4-BE49-F238E27FC236}">
                <a16:creationId xmlns:a16="http://schemas.microsoft.com/office/drawing/2014/main" id="{6CEC2A4F-B86F-4BE8-A0A4-335F2E88AFB9}"/>
              </a:ext>
            </a:extLst>
          </p:cNvPr>
          <p:cNvSpPr>
            <a:spLocks noGrp="1"/>
          </p:cNvSpPr>
          <p:nvPr>
            <p:ph type="sldNum" sz="quarter" idx="11"/>
          </p:nvPr>
        </p:nvSpPr>
        <p:spPr/>
        <p:txBody>
          <a:bodyPr/>
          <a:lstStyle/>
          <a:p>
            <a:fld id="{F8E5FEAE-2393-4031-B909-DB31E3BE2612}" type="slidenum">
              <a:rPr lang="en-US" smtClean="0"/>
              <a:pPr/>
              <a:t>42</a:t>
            </a:fld>
            <a:endParaRPr lang="en-US" dirty="0"/>
          </a:p>
        </p:txBody>
      </p:sp>
    </p:spTree>
    <p:extLst>
      <p:ext uri="{BB962C8B-B14F-4D97-AF65-F5344CB8AC3E}">
        <p14:creationId xmlns:p14="http://schemas.microsoft.com/office/powerpoint/2010/main" val="224072356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C6DC29B-E4E6-470A-B5CA-972279537218}"/>
              </a:ext>
            </a:extLst>
          </p:cNvPr>
          <p:cNvSpPr>
            <a:spLocks noGrp="1"/>
          </p:cNvSpPr>
          <p:nvPr>
            <p:ph idx="1"/>
          </p:nvPr>
        </p:nvSpPr>
        <p:spPr/>
        <p:txBody>
          <a:bodyPr/>
          <a:lstStyle/>
          <a:p>
            <a:pPr lvl="0"/>
            <a:r>
              <a:rPr lang="en-US" dirty="0"/>
              <a:t>Harvesting of sweetpotato vines can begin after 6-8 weeks into growth.</a:t>
            </a:r>
          </a:p>
          <a:p>
            <a:pPr lvl="0"/>
            <a:r>
              <a:rPr lang="en-US" dirty="0"/>
              <a:t>Keep a record of the cutting yield per square metre, and you can use the information to optimise your business plan.</a:t>
            </a:r>
          </a:p>
          <a:p>
            <a:pPr lvl="0"/>
            <a:r>
              <a:rPr lang="en-US" dirty="0"/>
              <a:t>To protect against weevils, don’t cut the plant down to the root.</a:t>
            </a:r>
          </a:p>
          <a:p>
            <a:pPr lvl="0"/>
            <a:r>
              <a:rPr lang="en-US" dirty="0"/>
              <a:t>Care must be taken in cutting, packing, and transporting vines. </a:t>
            </a:r>
          </a:p>
          <a:p>
            <a:pPr marL="0" indent="0">
              <a:buNone/>
            </a:pPr>
            <a:endParaRPr lang="en-US" dirty="0"/>
          </a:p>
        </p:txBody>
      </p:sp>
      <p:sp>
        <p:nvSpPr>
          <p:cNvPr id="3" name="Slide Number Placeholder 2">
            <a:extLst>
              <a:ext uri="{FF2B5EF4-FFF2-40B4-BE49-F238E27FC236}">
                <a16:creationId xmlns:a16="http://schemas.microsoft.com/office/drawing/2014/main" id="{F10C5812-06B8-47B8-9068-6E4AE1D5DD49}"/>
              </a:ext>
            </a:extLst>
          </p:cNvPr>
          <p:cNvSpPr>
            <a:spLocks noGrp="1"/>
          </p:cNvSpPr>
          <p:nvPr>
            <p:ph type="sldNum" sz="quarter" idx="10"/>
          </p:nvPr>
        </p:nvSpPr>
        <p:spPr/>
        <p:txBody>
          <a:bodyPr/>
          <a:lstStyle/>
          <a:p>
            <a:fld id="{F8E5FEAE-2393-4031-B909-DB31E3BE2612}" type="slidenum">
              <a:rPr lang="en-US" smtClean="0"/>
              <a:t>43</a:t>
            </a:fld>
            <a:endParaRPr lang="en-US" dirty="0"/>
          </a:p>
        </p:txBody>
      </p:sp>
      <p:sp>
        <p:nvSpPr>
          <p:cNvPr id="4" name="Title 3">
            <a:extLst>
              <a:ext uri="{FF2B5EF4-FFF2-40B4-BE49-F238E27FC236}">
                <a16:creationId xmlns:a16="http://schemas.microsoft.com/office/drawing/2014/main" id="{3C340936-4752-475F-952A-B4DEB96AC9D2}"/>
              </a:ext>
            </a:extLst>
          </p:cNvPr>
          <p:cNvSpPr>
            <a:spLocks noGrp="1"/>
          </p:cNvSpPr>
          <p:nvPr>
            <p:ph type="title"/>
          </p:nvPr>
        </p:nvSpPr>
        <p:spPr/>
        <p:txBody>
          <a:bodyPr/>
          <a:lstStyle/>
          <a:p>
            <a:r>
              <a:rPr lang="en-US" dirty="0"/>
              <a:t>Key Points</a:t>
            </a:r>
          </a:p>
        </p:txBody>
      </p:sp>
    </p:spTree>
    <p:extLst>
      <p:ext uri="{BB962C8B-B14F-4D97-AF65-F5344CB8AC3E}">
        <p14:creationId xmlns:p14="http://schemas.microsoft.com/office/powerpoint/2010/main" val="71983985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a:extLst>
              <a:ext uri="{FF2B5EF4-FFF2-40B4-BE49-F238E27FC236}">
                <a16:creationId xmlns:a16="http://schemas.microsoft.com/office/drawing/2014/main" id="{0CDB344E-BFA8-4053-AECB-284FDA1F724C}"/>
              </a:ext>
            </a:extLst>
          </p:cNvPr>
          <p:cNvSpPr>
            <a:spLocks noGrp="1"/>
          </p:cNvSpPr>
          <p:nvPr>
            <p:ph type="sldNum" sz="quarter" idx="11"/>
          </p:nvPr>
        </p:nvSpPr>
        <p:spPr/>
        <p:txBody>
          <a:bodyPr/>
          <a:lstStyle/>
          <a:p>
            <a:fld id="{F8E5FEAE-2393-4031-B909-DB31E3BE2612}" type="slidenum">
              <a:rPr lang="en-US" smtClean="0"/>
              <a:pPr/>
              <a:t>44</a:t>
            </a:fld>
            <a:endParaRPr lang="en-US" dirty="0"/>
          </a:p>
        </p:txBody>
      </p:sp>
      <p:sp>
        <p:nvSpPr>
          <p:cNvPr id="2" name="Title 1">
            <a:extLst>
              <a:ext uri="{FF2B5EF4-FFF2-40B4-BE49-F238E27FC236}">
                <a16:creationId xmlns:a16="http://schemas.microsoft.com/office/drawing/2014/main" id="{8AF9F9F0-3CEB-4275-B1EC-0B09633CE00E}"/>
              </a:ext>
            </a:extLst>
          </p:cNvPr>
          <p:cNvSpPr>
            <a:spLocks noGrp="1"/>
          </p:cNvSpPr>
          <p:nvPr>
            <p:ph type="title"/>
          </p:nvPr>
        </p:nvSpPr>
        <p:spPr>
          <a:xfrm>
            <a:off x="1991087" y="2808014"/>
            <a:ext cx="6858000" cy="832189"/>
          </a:xfrm>
        </p:spPr>
        <p:txBody>
          <a:bodyPr/>
          <a:lstStyle/>
          <a:p>
            <a:r>
              <a:rPr lang="en-US" dirty="0"/>
              <a:t>How Farmers Can Preserve Planting Materials During the Dry Season </a:t>
            </a:r>
          </a:p>
        </p:txBody>
      </p:sp>
      <p:sp>
        <p:nvSpPr>
          <p:cNvPr id="4" name="Subtitle 3">
            <a:extLst>
              <a:ext uri="{FF2B5EF4-FFF2-40B4-BE49-F238E27FC236}">
                <a16:creationId xmlns:a16="http://schemas.microsoft.com/office/drawing/2014/main" id="{DE10DD0D-7A56-4CD3-9189-0F2AB28712DB}"/>
              </a:ext>
            </a:extLst>
          </p:cNvPr>
          <p:cNvSpPr>
            <a:spLocks noGrp="1"/>
          </p:cNvSpPr>
          <p:nvPr>
            <p:ph type="subTitle" idx="1"/>
          </p:nvPr>
        </p:nvSpPr>
        <p:spPr/>
        <p:txBody>
          <a:bodyPr/>
          <a:lstStyle/>
          <a:p>
            <a:r>
              <a:rPr lang="en-US" dirty="0"/>
              <a:t>Unit 6</a:t>
            </a:r>
          </a:p>
          <a:p>
            <a:endParaRPr lang="en-US" dirty="0"/>
          </a:p>
        </p:txBody>
      </p:sp>
    </p:spTree>
    <p:extLst>
      <p:ext uri="{BB962C8B-B14F-4D97-AF65-F5344CB8AC3E}">
        <p14:creationId xmlns:p14="http://schemas.microsoft.com/office/powerpoint/2010/main" val="359799893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8BEC868-1869-45F2-8A42-A947F545EA9D}"/>
              </a:ext>
            </a:extLst>
          </p:cNvPr>
          <p:cNvSpPr>
            <a:spLocks noGrp="1"/>
          </p:cNvSpPr>
          <p:nvPr>
            <p:ph idx="1"/>
          </p:nvPr>
        </p:nvSpPr>
        <p:spPr>
          <a:xfrm>
            <a:off x="628650" y="1720736"/>
            <a:ext cx="7886700" cy="5129559"/>
          </a:xfrm>
        </p:spPr>
        <p:txBody>
          <a:bodyPr/>
          <a:lstStyle/>
          <a:p>
            <a:pPr lvl="0"/>
            <a:r>
              <a:rPr lang="en-US" dirty="0"/>
              <a:t>Describe two methods farmers can use to preserve sweetpotato planting materials during the dry season.</a:t>
            </a:r>
          </a:p>
          <a:p>
            <a:pPr lvl="0"/>
            <a:r>
              <a:rPr lang="en-US" dirty="0"/>
              <a:t>Explain step-by-step how to set up a Triple S seed system. </a:t>
            </a:r>
          </a:p>
          <a:p>
            <a:pPr lvl="0"/>
            <a:r>
              <a:rPr lang="en-US" dirty="0"/>
              <a:t>Describe what opportunities Triple S can bring farmers, and which aspects they need to pay attention to maintain the quality of the stored roots.</a:t>
            </a:r>
          </a:p>
          <a:p>
            <a:endParaRPr lang="en-US" dirty="0"/>
          </a:p>
        </p:txBody>
      </p:sp>
      <p:sp>
        <p:nvSpPr>
          <p:cNvPr id="3" name="Slide Number Placeholder 2">
            <a:extLst>
              <a:ext uri="{FF2B5EF4-FFF2-40B4-BE49-F238E27FC236}">
                <a16:creationId xmlns:a16="http://schemas.microsoft.com/office/drawing/2014/main" id="{CA5A36BD-26B1-455E-88A5-1C4A2D785C9C}"/>
              </a:ext>
            </a:extLst>
          </p:cNvPr>
          <p:cNvSpPr>
            <a:spLocks noGrp="1"/>
          </p:cNvSpPr>
          <p:nvPr>
            <p:ph type="sldNum" sz="quarter" idx="10"/>
          </p:nvPr>
        </p:nvSpPr>
        <p:spPr/>
        <p:txBody>
          <a:bodyPr/>
          <a:lstStyle/>
          <a:p>
            <a:fld id="{F8E5FEAE-2393-4031-B909-DB31E3BE2612}" type="slidenum">
              <a:rPr lang="en-US" smtClean="0"/>
              <a:t>45</a:t>
            </a:fld>
            <a:endParaRPr lang="en-US" dirty="0"/>
          </a:p>
        </p:txBody>
      </p:sp>
      <p:sp>
        <p:nvSpPr>
          <p:cNvPr id="4" name="Title 3">
            <a:extLst>
              <a:ext uri="{FF2B5EF4-FFF2-40B4-BE49-F238E27FC236}">
                <a16:creationId xmlns:a16="http://schemas.microsoft.com/office/drawing/2014/main" id="{FA031EC1-6AFA-4B4D-A3B2-55655068251B}"/>
              </a:ext>
            </a:extLst>
          </p:cNvPr>
          <p:cNvSpPr>
            <a:spLocks noGrp="1"/>
          </p:cNvSpPr>
          <p:nvPr>
            <p:ph type="title"/>
          </p:nvPr>
        </p:nvSpPr>
        <p:spPr>
          <a:xfrm>
            <a:off x="661902" y="365127"/>
            <a:ext cx="7886700" cy="590838"/>
          </a:xfrm>
        </p:spPr>
        <p:txBody>
          <a:bodyPr/>
          <a:lstStyle/>
          <a:p>
            <a:r>
              <a:rPr lang="en-US" dirty="0"/>
              <a:t>Objectives</a:t>
            </a:r>
          </a:p>
        </p:txBody>
      </p:sp>
      <p:sp>
        <p:nvSpPr>
          <p:cNvPr id="6" name="Rectangle 5">
            <a:extLst>
              <a:ext uri="{FF2B5EF4-FFF2-40B4-BE49-F238E27FC236}">
                <a16:creationId xmlns:a16="http://schemas.microsoft.com/office/drawing/2014/main" id="{4C1023F8-8048-42E1-AC2B-D9152C930E8D}"/>
              </a:ext>
            </a:extLst>
          </p:cNvPr>
          <p:cNvSpPr/>
          <p:nvPr/>
        </p:nvSpPr>
        <p:spPr>
          <a:xfrm>
            <a:off x="673326" y="955965"/>
            <a:ext cx="7664335" cy="461665"/>
          </a:xfrm>
          <a:prstGeom prst="rect">
            <a:avLst/>
          </a:prstGeom>
        </p:spPr>
        <p:txBody>
          <a:bodyPr wrap="square">
            <a:spAutoFit/>
          </a:bodyPr>
          <a:lstStyle/>
          <a:p>
            <a:r>
              <a:rPr lang="en-US" sz="2400" b="1" dirty="0">
                <a:solidFill>
                  <a:schemeClr val="accent6">
                    <a:lumMod val="75000"/>
                  </a:schemeClr>
                </a:solidFill>
                <a:latin typeface="+mj-lt"/>
                <a:cs typeface="Calibri" panose="020F0502020204030204" pitchFamily="34" charset="0"/>
              </a:rPr>
              <a:t>By the end of this unit, you should be able to:</a:t>
            </a:r>
            <a:endParaRPr lang="en-GB" sz="2400" b="1" dirty="0">
              <a:solidFill>
                <a:schemeClr val="accent6">
                  <a:lumMod val="75000"/>
                </a:schemeClr>
              </a:solidFill>
              <a:latin typeface="+mj-lt"/>
              <a:cs typeface="Calibri" panose="020F0502020204030204" pitchFamily="34" charset="0"/>
            </a:endParaRPr>
          </a:p>
        </p:txBody>
      </p:sp>
    </p:spTree>
    <p:extLst>
      <p:ext uri="{BB962C8B-B14F-4D97-AF65-F5344CB8AC3E}">
        <p14:creationId xmlns:p14="http://schemas.microsoft.com/office/powerpoint/2010/main" val="419100815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A460F0-0611-4638-B831-3C84C1CB4A5C}"/>
              </a:ext>
            </a:extLst>
          </p:cNvPr>
          <p:cNvSpPr>
            <a:spLocks noGrp="1"/>
          </p:cNvSpPr>
          <p:nvPr>
            <p:ph type="title"/>
          </p:nvPr>
        </p:nvSpPr>
        <p:spPr/>
        <p:txBody>
          <a:bodyPr/>
          <a:lstStyle/>
          <a:p>
            <a:r>
              <a:rPr lang="en-US" dirty="0"/>
              <a:t>Two Methods for Preserving Seed</a:t>
            </a:r>
          </a:p>
        </p:txBody>
      </p:sp>
      <p:sp>
        <p:nvSpPr>
          <p:cNvPr id="3" name="Content Placeholder 2">
            <a:extLst>
              <a:ext uri="{FF2B5EF4-FFF2-40B4-BE49-F238E27FC236}">
                <a16:creationId xmlns:a16="http://schemas.microsoft.com/office/drawing/2014/main" id="{E17F517A-452B-40B1-97D4-D0CF4ECECA13}"/>
              </a:ext>
            </a:extLst>
          </p:cNvPr>
          <p:cNvSpPr>
            <a:spLocks noGrp="1"/>
          </p:cNvSpPr>
          <p:nvPr>
            <p:ph sz="half" idx="1"/>
          </p:nvPr>
        </p:nvSpPr>
        <p:spPr/>
        <p:txBody>
          <a:bodyPr/>
          <a:lstStyle/>
          <a:p>
            <a:r>
              <a:rPr lang="en-US" b="1" dirty="0"/>
              <a:t>Conservation and multiplication of vine planting materials</a:t>
            </a:r>
          </a:p>
          <a:p>
            <a:pPr lvl="1"/>
            <a:r>
              <a:rPr lang="en-US" dirty="0"/>
              <a:t>Select healthy planting materials after the harvest</a:t>
            </a:r>
          </a:p>
          <a:p>
            <a:pPr lvl="1"/>
            <a:r>
              <a:rPr lang="en-US" dirty="0"/>
              <a:t>Plant vines in a swampy area or under shade</a:t>
            </a:r>
          </a:p>
          <a:p>
            <a:pPr lvl="1"/>
            <a:r>
              <a:rPr lang="en-US" dirty="0"/>
              <a:t>Use wet but not flooded area</a:t>
            </a:r>
          </a:p>
          <a:p>
            <a:pPr lvl="1"/>
            <a:r>
              <a:rPr lang="en-US" dirty="0"/>
              <a:t>Plant near homestead for security</a:t>
            </a:r>
          </a:p>
          <a:p>
            <a:pPr lvl="1"/>
            <a:r>
              <a:rPr lang="en-US" dirty="0"/>
              <a:t>Monitor regularly for virus infection</a:t>
            </a:r>
          </a:p>
          <a:p>
            <a:pPr lvl="1"/>
            <a:endParaRPr lang="en-US" dirty="0"/>
          </a:p>
        </p:txBody>
      </p:sp>
      <p:sp>
        <p:nvSpPr>
          <p:cNvPr id="4" name="Content Placeholder 3">
            <a:extLst>
              <a:ext uri="{FF2B5EF4-FFF2-40B4-BE49-F238E27FC236}">
                <a16:creationId xmlns:a16="http://schemas.microsoft.com/office/drawing/2014/main" id="{FEFDBDFE-DC51-49B5-B700-F53B7DC64628}"/>
              </a:ext>
            </a:extLst>
          </p:cNvPr>
          <p:cNvSpPr>
            <a:spLocks noGrp="1"/>
          </p:cNvSpPr>
          <p:nvPr>
            <p:ph sz="half" idx="2"/>
          </p:nvPr>
        </p:nvSpPr>
        <p:spPr/>
        <p:txBody>
          <a:bodyPr/>
          <a:lstStyle/>
          <a:p>
            <a:r>
              <a:rPr lang="en-US" b="1" dirty="0"/>
              <a:t>Dry season preservation of sweetpotato roots in dry sand: Storage in Sand and Sprouting (Triple S System)</a:t>
            </a:r>
          </a:p>
          <a:p>
            <a:pPr lvl="1"/>
            <a:r>
              <a:rPr lang="en-US" dirty="0"/>
              <a:t>Select undamaged roots</a:t>
            </a:r>
          </a:p>
          <a:p>
            <a:pPr lvl="1"/>
            <a:r>
              <a:rPr lang="en-US" dirty="0"/>
              <a:t>Use container with layers of sand</a:t>
            </a:r>
          </a:p>
          <a:p>
            <a:pPr lvl="1"/>
            <a:r>
              <a:rPr lang="en-US" dirty="0"/>
              <a:t>Plant out roots 6-8 weeks before rains are expected</a:t>
            </a:r>
          </a:p>
          <a:p>
            <a:pPr lvl="1"/>
            <a:r>
              <a:rPr lang="en-US" dirty="0"/>
              <a:t>Harvest vines</a:t>
            </a:r>
          </a:p>
          <a:p>
            <a:pPr lvl="1"/>
            <a:r>
              <a:rPr lang="en-US" dirty="0"/>
              <a:t>Plant out cuttings</a:t>
            </a:r>
          </a:p>
        </p:txBody>
      </p:sp>
      <p:sp>
        <p:nvSpPr>
          <p:cNvPr id="5" name="Slide Number Placeholder 4">
            <a:extLst>
              <a:ext uri="{FF2B5EF4-FFF2-40B4-BE49-F238E27FC236}">
                <a16:creationId xmlns:a16="http://schemas.microsoft.com/office/drawing/2014/main" id="{EEF153F0-F2F1-436A-B093-383E3FCD632F}"/>
              </a:ext>
            </a:extLst>
          </p:cNvPr>
          <p:cNvSpPr>
            <a:spLocks noGrp="1"/>
          </p:cNvSpPr>
          <p:nvPr>
            <p:ph type="sldNum" sz="quarter" idx="10"/>
          </p:nvPr>
        </p:nvSpPr>
        <p:spPr/>
        <p:txBody>
          <a:bodyPr/>
          <a:lstStyle/>
          <a:p>
            <a:fld id="{F8E5FEAE-2393-4031-B909-DB31E3BE2612}" type="slidenum">
              <a:rPr lang="en-US" smtClean="0"/>
              <a:pPr/>
              <a:t>46</a:t>
            </a:fld>
            <a:endParaRPr lang="en-US" dirty="0"/>
          </a:p>
        </p:txBody>
      </p:sp>
    </p:spTree>
    <p:extLst>
      <p:ext uri="{BB962C8B-B14F-4D97-AF65-F5344CB8AC3E}">
        <p14:creationId xmlns:p14="http://schemas.microsoft.com/office/powerpoint/2010/main" val="295203082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E8F0312-CEC8-4806-894C-18D030AFF7EF}"/>
              </a:ext>
            </a:extLst>
          </p:cNvPr>
          <p:cNvSpPr>
            <a:spLocks noGrp="1"/>
          </p:cNvSpPr>
          <p:nvPr>
            <p:ph idx="1"/>
          </p:nvPr>
        </p:nvSpPr>
        <p:spPr/>
        <p:txBody>
          <a:bodyPr/>
          <a:lstStyle/>
          <a:p>
            <a:r>
              <a:rPr lang="en-US" dirty="0"/>
              <a:t>Short Dry Season vs Long Dry Season:</a:t>
            </a:r>
          </a:p>
          <a:p>
            <a:pPr lvl="1"/>
            <a:r>
              <a:rPr lang="en-US" dirty="0"/>
              <a:t>Longer dry seasons require de-sprouting of cuttings</a:t>
            </a:r>
          </a:p>
          <a:p>
            <a:pPr lvl="1"/>
            <a:r>
              <a:rPr lang="en-US" dirty="0"/>
              <a:t>Sprouts deplete nutrients stored in roots</a:t>
            </a:r>
          </a:p>
          <a:p>
            <a:pPr lvl="1"/>
            <a:r>
              <a:rPr lang="en-US" dirty="0"/>
              <a:t>Over 4 month dry season: break off sprouts by hand</a:t>
            </a:r>
          </a:p>
          <a:p>
            <a:pPr lvl="2"/>
            <a:r>
              <a:rPr lang="en-US" dirty="0"/>
              <a:t>If dry season is 5 months, de-sprout at 2 months</a:t>
            </a:r>
          </a:p>
          <a:p>
            <a:pPr lvl="2"/>
            <a:r>
              <a:rPr lang="en-US" dirty="0"/>
              <a:t>If dry season is &gt;5 months, de-sprout at 3 months</a:t>
            </a:r>
          </a:p>
          <a:p>
            <a:r>
              <a:rPr lang="en-US" dirty="0"/>
              <a:t>All Triple S roots should be monitored every month</a:t>
            </a:r>
          </a:p>
          <a:p>
            <a:r>
              <a:rPr lang="en-US" dirty="0"/>
              <a:t>Pre-planting/Pre-growing season:</a:t>
            </a:r>
          </a:p>
          <a:p>
            <a:pPr lvl="1"/>
            <a:r>
              <a:rPr lang="en-US" dirty="0"/>
              <a:t>Prepare root bed 6-8 weeks before rains</a:t>
            </a:r>
          </a:p>
          <a:p>
            <a:pPr lvl="1"/>
            <a:r>
              <a:rPr lang="en-US" dirty="0"/>
              <a:t>When rains are 1-2 weeks away, stop watering to help vines harden</a:t>
            </a:r>
          </a:p>
          <a:p>
            <a:endParaRPr lang="en-US" dirty="0"/>
          </a:p>
        </p:txBody>
      </p:sp>
      <p:sp>
        <p:nvSpPr>
          <p:cNvPr id="3" name="Slide Number Placeholder 2">
            <a:extLst>
              <a:ext uri="{FF2B5EF4-FFF2-40B4-BE49-F238E27FC236}">
                <a16:creationId xmlns:a16="http://schemas.microsoft.com/office/drawing/2014/main" id="{B9AD310E-3209-4BCE-8F38-F501D1141F48}"/>
              </a:ext>
            </a:extLst>
          </p:cNvPr>
          <p:cNvSpPr>
            <a:spLocks noGrp="1"/>
          </p:cNvSpPr>
          <p:nvPr>
            <p:ph type="sldNum" sz="quarter" idx="10"/>
          </p:nvPr>
        </p:nvSpPr>
        <p:spPr/>
        <p:txBody>
          <a:bodyPr/>
          <a:lstStyle/>
          <a:p>
            <a:fld id="{F8E5FEAE-2393-4031-B909-DB31E3BE2612}" type="slidenum">
              <a:rPr lang="en-US" smtClean="0"/>
              <a:t>47</a:t>
            </a:fld>
            <a:endParaRPr lang="en-US" dirty="0"/>
          </a:p>
        </p:txBody>
      </p:sp>
      <p:sp>
        <p:nvSpPr>
          <p:cNvPr id="4" name="Title 3">
            <a:extLst>
              <a:ext uri="{FF2B5EF4-FFF2-40B4-BE49-F238E27FC236}">
                <a16:creationId xmlns:a16="http://schemas.microsoft.com/office/drawing/2014/main" id="{1C3FB712-333B-441C-8BEB-7712F3CDBA04}"/>
              </a:ext>
            </a:extLst>
          </p:cNvPr>
          <p:cNvSpPr>
            <a:spLocks noGrp="1"/>
          </p:cNvSpPr>
          <p:nvPr>
            <p:ph type="title"/>
          </p:nvPr>
        </p:nvSpPr>
        <p:spPr/>
        <p:txBody>
          <a:bodyPr/>
          <a:lstStyle/>
          <a:p>
            <a:r>
              <a:rPr lang="en-US" dirty="0"/>
              <a:t>Monitoring Triple S Roots</a:t>
            </a:r>
          </a:p>
        </p:txBody>
      </p:sp>
    </p:spTree>
    <p:extLst>
      <p:ext uri="{BB962C8B-B14F-4D97-AF65-F5344CB8AC3E}">
        <p14:creationId xmlns:p14="http://schemas.microsoft.com/office/powerpoint/2010/main" val="133509666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742B818-98E7-4378-A0D3-E5F954BADD3F}"/>
              </a:ext>
            </a:extLst>
          </p:cNvPr>
          <p:cNvSpPr>
            <a:spLocks noGrp="1"/>
          </p:cNvSpPr>
          <p:nvPr>
            <p:ph type="title"/>
          </p:nvPr>
        </p:nvSpPr>
        <p:spPr/>
        <p:txBody>
          <a:bodyPr/>
          <a:lstStyle/>
          <a:p>
            <a:endParaRPr lang="en-GB"/>
          </a:p>
        </p:txBody>
      </p:sp>
      <p:sp>
        <p:nvSpPr>
          <p:cNvPr id="3" name="Slide Number Placeholder 2">
            <a:extLst>
              <a:ext uri="{FF2B5EF4-FFF2-40B4-BE49-F238E27FC236}">
                <a16:creationId xmlns:a16="http://schemas.microsoft.com/office/drawing/2014/main" id="{05B58AB9-BD3E-4FE1-9D05-BE84D19C3D0E}"/>
              </a:ext>
            </a:extLst>
          </p:cNvPr>
          <p:cNvSpPr>
            <a:spLocks noGrp="1"/>
          </p:cNvSpPr>
          <p:nvPr>
            <p:ph type="sldNum" sz="quarter" idx="12"/>
          </p:nvPr>
        </p:nvSpPr>
        <p:spPr/>
        <p:txBody>
          <a:bodyPr/>
          <a:lstStyle/>
          <a:p>
            <a:fld id="{F8E5FEAE-2393-4031-B909-DB31E3BE2612}" type="slidenum">
              <a:rPr lang="en-US" smtClean="0"/>
              <a:t>48</a:t>
            </a:fld>
            <a:endParaRPr lang="en-US" dirty="0"/>
          </a:p>
        </p:txBody>
      </p:sp>
      <p:sp>
        <p:nvSpPr>
          <p:cNvPr id="7" name="Text Placeholder 6">
            <a:extLst>
              <a:ext uri="{FF2B5EF4-FFF2-40B4-BE49-F238E27FC236}">
                <a16:creationId xmlns:a16="http://schemas.microsoft.com/office/drawing/2014/main" id="{D605332D-1736-46E5-BB48-F7012619924B}"/>
              </a:ext>
            </a:extLst>
          </p:cNvPr>
          <p:cNvSpPr>
            <a:spLocks noGrp="1"/>
          </p:cNvSpPr>
          <p:nvPr>
            <p:ph type="body" sz="quarter" idx="13"/>
          </p:nvPr>
        </p:nvSpPr>
        <p:spPr/>
        <p:txBody>
          <a:bodyPr/>
          <a:lstStyle/>
          <a:p>
            <a:endParaRPr lang="en-GB"/>
          </a:p>
        </p:txBody>
      </p:sp>
      <p:pic>
        <p:nvPicPr>
          <p:cNvPr id="8" name="Picture Placeholder 7">
            <a:extLst>
              <a:ext uri="{FF2B5EF4-FFF2-40B4-BE49-F238E27FC236}">
                <a16:creationId xmlns:a16="http://schemas.microsoft.com/office/drawing/2014/main" id="{44BB8CF5-2FE1-4085-8BCA-B5A7FE0E7499}"/>
              </a:ext>
            </a:extLst>
          </p:cNvPr>
          <p:cNvPicPr>
            <a:picLocks noGrp="1"/>
          </p:cNvPicPr>
          <p:nvPr>
            <p:ph type="pic" idx="1"/>
          </p:nvPr>
        </p:nvPicPr>
        <p:blipFill rotWithShape="1">
          <a:blip r:embed="rId2">
            <a:extLst>
              <a:ext uri="{28A0092B-C50C-407E-A947-70E740481C1C}">
                <a14:useLocalDpi xmlns:a14="http://schemas.microsoft.com/office/drawing/2010/main" val="0"/>
              </a:ext>
            </a:extLst>
          </a:blip>
          <a:srcRect l="1625" r="-1625" b="36828"/>
          <a:stretch/>
        </p:blipFill>
        <p:spPr bwMode="auto">
          <a:xfrm>
            <a:off x="0" y="-1"/>
            <a:ext cx="9144000" cy="6290733"/>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8702203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5E7A029-6F0E-4314-9E21-AAE12E1FB0B5}"/>
              </a:ext>
            </a:extLst>
          </p:cNvPr>
          <p:cNvSpPr>
            <a:spLocks noGrp="1"/>
          </p:cNvSpPr>
          <p:nvPr>
            <p:ph idx="1"/>
          </p:nvPr>
        </p:nvSpPr>
        <p:spPr/>
        <p:txBody>
          <a:bodyPr/>
          <a:lstStyle/>
          <a:p>
            <a:pPr marL="514350" indent="-514350">
              <a:buFont typeface="+mj-lt"/>
              <a:buAutoNum type="arabicPeriod"/>
            </a:pPr>
            <a:r>
              <a:rPr lang="en-GB" dirty="0"/>
              <a:t>What are the two methods of preserving seed?</a:t>
            </a:r>
          </a:p>
          <a:p>
            <a:pPr marL="514350" indent="-514350">
              <a:buFont typeface="+mj-lt"/>
              <a:buAutoNum type="arabicPeriod"/>
            </a:pPr>
            <a:r>
              <a:rPr lang="en-GB" dirty="0"/>
              <a:t>How is seed preserved in longer dry seasons?</a:t>
            </a:r>
          </a:p>
        </p:txBody>
      </p:sp>
      <p:sp>
        <p:nvSpPr>
          <p:cNvPr id="3" name="Slide Number Placeholder 2">
            <a:extLst>
              <a:ext uri="{FF2B5EF4-FFF2-40B4-BE49-F238E27FC236}">
                <a16:creationId xmlns:a16="http://schemas.microsoft.com/office/drawing/2014/main" id="{798FB790-C148-476B-A292-B674A11F670B}"/>
              </a:ext>
            </a:extLst>
          </p:cNvPr>
          <p:cNvSpPr>
            <a:spLocks noGrp="1"/>
          </p:cNvSpPr>
          <p:nvPr>
            <p:ph type="sldNum" sz="quarter" idx="11"/>
          </p:nvPr>
        </p:nvSpPr>
        <p:spPr/>
        <p:txBody>
          <a:bodyPr/>
          <a:lstStyle/>
          <a:p>
            <a:fld id="{F8E5FEAE-2393-4031-B909-DB31E3BE2612}" type="slidenum">
              <a:rPr lang="en-US" smtClean="0"/>
              <a:pPr/>
              <a:t>49</a:t>
            </a:fld>
            <a:endParaRPr lang="en-US" dirty="0"/>
          </a:p>
        </p:txBody>
      </p:sp>
    </p:spTree>
    <p:extLst>
      <p:ext uri="{BB962C8B-B14F-4D97-AF65-F5344CB8AC3E}">
        <p14:creationId xmlns:p14="http://schemas.microsoft.com/office/powerpoint/2010/main" val="10465406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a:extLst>
              <a:ext uri="{FF2B5EF4-FFF2-40B4-BE49-F238E27FC236}">
                <a16:creationId xmlns:a16="http://schemas.microsoft.com/office/drawing/2014/main" id="{0CDB344E-BFA8-4053-AECB-284FDA1F724C}"/>
              </a:ext>
            </a:extLst>
          </p:cNvPr>
          <p:cNvSpPr>
            <a:spLocks noGrp="1"/>
          </p:cNvSpPr>
          <p:nvPr>
            <p:ph type="sldNum" sz="quarter" idx="11"/>
          </p:nvPr>
        </p:nvSpPr>
        <p:spPr/>
        <p:txBody>
          <a:bodyPr/>
          <a:lstStyle/>
          <a:p>
            <a:fld id="{F8E5FEAE-2393-4031-B909-DB31E3BE2612}" type="slidenum">
              <a:rPr lang="en-US" smtClean="0"/>
              <a:pPr/>
              <a:t>5</a:t>
            </a:fld>
            <a:endParaRPr lang="en-US" dirty="0"/>
          </a:p>
        </p:txBody>
      </p:sp>
      <p:sp>
        <p:nvSpPr>
          <p:cNvPr id="2" name="Title 1">
            <a:extLst>
              <a:ext uri="{FF2B5EF4-FFF2-40B4-BE49-F238E27FC236}">
                <a16:creationId xmlns:a16="http://schemas.microsoft.com/office/drawing/2014/main" id="{8AF9F9F0-3CEB-4275-B1EC-0B09633CE00E}"/>
              </a:ext>
            </a:extLst>
          </p:cNvPr>
          <p:cNvSpPr>
            <a:spLocks noGrp="1"/>
          </p:cNvSpPr>
          <p:nvPr>
            <p:ph type="title"/>
          </p:nvPr>
        </p:nvSpPr>
        <p:spPr>
          <a:xfrm>
            <a:off x="1531088" y="2808014"/>
            <a:ext cx="7317999" cy="2391307"/>
          </a:xfrm>
        </p:spPr>
        <p:txBody>
          <a:bodyPr/>
          <a:lstStyle/>
          <a:p>
            <a:r>
              <a:rPr lang="en-GB" dirty="0"/>
              <a:t>Introduction</a:t>
            </a:r>
            <a:endParaRPr lang="en-US" dirty="0"/>
          </a:p>
        </p:txBody>
      </p:sp>
      <p:sp>
        <p:nvSpPr>
          <p:cNvPr id="4" name="Subtitle 3">
            <a:extLst>
              <a:ext uri="{FF2B5EF4-FFF2-40B4-BE49-F238E27FC236}">
                <a16:creationId xmlns:a16="http://schemas.microsoft.com/office/drawing/2014/main" id="{DE10DD0D-7A56-4CD3-9189-0F2AB28712DB}"/>
              </a:ext>
            </a:extLst>
          </p:cNvPr>
          <p:cNvSpPr>
            <a:spLocks noGrp="1"/>
          </p:cNvSpPr>
          <p:nvPr>
            <p:ph type="subTitle" idx="1"/>
          </p:nvPr>
        </p:nvSpPr>
        <p:spPr>
          <a:xfrm>
            <a:off x="1991087" y="2146813"/>
            <a:ext cx="6858000" cy="512184"/>
          </a:xfrm>
        </p:spPr>
        <p:txBody>
          <a:bodyPr/>
          <a:lstStyle/>
          <a:p>
            <a:r>
              <a:rPr lang="en-US" dirty="0"/>
              <a:t>Sweetpotato Seed Systems</a:t>
            </a:r>
          </a:p>
        </p:txBody>
      </p:sp>
    </p:spTree>
    <p:extLst>
      <p:ext uri="{BB962C8B-B14F-4D97-AF65-F5344CB8AC3E}">
        <p14:creationId xmlns:p14="http://schemas.microsoft.com/office/powerpoint/2010/main" val="367585336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E8FB5A4-A3F3-4075-B465-1B6FFF93CC17}"/>
              </a:ext>
            </a:extLst>
          </p:cNvPr>
          <p:cNvSpPr>
            <a:spLocks noGrp="1"/>
          </p:cNvSpPr>
          <p:nvPr>
            <p:ph idx="1"/>
          </p:nvPr>
        </p:nvSpPr>
        <p:spPr/>
        <p:txBody>
          <a:bodyPr/>
          <a:lstStyle/>
          <a:p>
            <a:pPr lvl="0"/>
            <a:r>
              <a:rPr lang="en-US" dirty="0"/>
              <a:t>At harvest, healthy planting materials can be selected and moved to a dry season plot, (e.g. a swampy area, by a water point, under a shady tree, in the backyard), so they can be looked after during the dry season. </a:t>
            </a:r>
          </a:p>
          <a:p>
            <a:pPr lvl="0"/>
            <a:r>
              <a:rPr lang="en-US" dirty="0"/>
              <a:t>Triple S provides smallholder farmers in areas with a long dry season with a means of preserving and producing sufficient sweetpotato planting materials in time to plant at the start of the rains.</a:t>
            </a:r>
          </a:p>
          <a:p>
            <a:pPr lvl="0"/>
            <a:r>
              <a:rPr lang="en-US" dirty="0"/>
              <a:t>Triple S involves placing layers of undamaged small to medium-sized roots in a basin lined with newspaper and filled with cool dry coarse sand, storing the basin in a cool dry low light place and monitoring the roots monthly.</a:t>
            </a:r>
          </a:p>
          <a:p>
            <a:pPr lvl="0"/>
            <a:r>
              <a:rPr lang="en-US" dirty="0"/>
              <a:t>About 6-8 weeks before the rains start.</a:t>
            </a:r>
          </a:p>
          <a:p>
            <a:endParaRPr lang="en-US" dirty="0"/>
          </a:p>
        </p:txBody>
      </p:sp>
      <p:sp>
        <p:nvSpPr>
          <p:cNvPr id="3" name="Slide Number Placeholder 2">
            <a:extLst>
              <a:ext uri="{FF2B5EF4-FFF2-40B4-BE49-F238E27FC236}">
                <a16:creationId xmlns:a16="http://schemas.microsoft.com/office/drawing/2014/main" id="{AEDCD388-C1D1-4803-A848-40D777CF3851}"/>
              </a:ext>
            </a:extLst>
          </p:cNvPr>
          <p:cNvSpPr>
            <a:spLocks noGrp="1"/>
          </p:cNvSpPr>
          <p:nvPr>
            <p:ph type="sldNum" sz="quarter" idx="10"/>
          </p:nvPr>
        </p:nvSpPr>
        <p:spPr/>
        <p:txBody>
          <a:bodyPr/>
          <a:lstStyle/>
          <a:p>
            <a:fld id="{F8E5FEAE-2393-4031-B909-DB31E3BE2612}" type="slidenum">
              <a:rPr lang="en-US" smtClean="0"/>
              <a:t>50</a:t>
            </a:fld>
            <a:endParaRPr lang="en-US" dirty="0"/>
          </a:p>
        </p:txBody>
      </p:sp>
      <p:sp>
        <p:nvSpPr>
          <p:cNvPr id="4" name="Title 3">
            <a:extLst>
              <a:ext uri="{FF2B5EF4-FFF2-40B4-BE49-F238E27FC236}">
                <a16:creationId xmlns:a16="http://schemas.microsoft.com/office/drawing/2014/main" id="{B55520AD-DF85-40F1-BB5D-95383843F344}"/>
              </a:ext>
            </a:extLst>
          </p:cNvPr>
          <p:cNvSpPr>
            <a:spLocks noGrp="1"/>
          </p:cNvSpPr>
          <p:nvPr>
            <p:ph type="title"/>
          </p:nvPr>
        </p:nvSpPr>
        <p:spPr/>
        <p:txBody>
          <a:bodyPr/>
          <a:lstStyle/>
          <a:p>
            <a:r>
              <a:rPr lang="en-US" dirty="0"/>
              <a:t>Key Points</a:t>
            </a:r>
          </a:p>
        </p:txBody>
      </p:sp>
    </p:spTree>
    <p:extLst>
      <p:ext uri="{BB962C8B-B14F-4D97-AF65-F5344CB8AC3E}">
        <p14:creationId xmlns:p14="http://schemas.microsoft.com/office/powerpoint/2010/main" val="182189001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a:extLst>
              <a:ext uri="{FF2B5EF4-FFF2-40B4-BE49-F238E27FC236}">
                <a16:creationId xmlns:a16="http://schemas.microsoft.com/office/drawing/2014/main" id="{0CDB344E-BFA8-4053-AECB-284FDA1F724C}"/>
              </a:ext>
            </a:extLst>
          </p:cNvPr>
          <p:cNvSpPr>
            <a:spLocks noGrp="1"/>
          </p:cNvSpPr>
          <p:nvPr>
            <p:ph type="sldNum" sz="quarter" idx="11"/>
          </p:nvPr>
        </p:nvSpPr>
        <p:spPr/>
        <p:txBody>
          <a:bodyPr/>
          <a:lstStyle/>
          <a:p>
            <a:fld id="{F8E5FEAE-2393-4031-B909-DB31E3BE2612}" type="slidenum">
              <a:rPr lang="en-US" smtClean="0"/>
              <a:pPr/>
              <a:t>51</a:t>
            </a:fld>
            <a:endParaRPr lang="en-US" dirty="0"/>
          </a:p>
        </p:txBody>
      </p:sp>
      <p:sp>
        <p:nvSpPr>
          <p:cNvPr id="2" name="Title 1">
            <a:extLst>
              <a:ext uri="{FF2B5EF4-FFF2-40B4-BE49-F238E27FC236}">
                <a16:creationId xmlns:a16="http://schemas.microsoft.com/office/drawing/2014/main" id="{8AF9F9F0-3CEB-4275-B1EC-0B09633CE00E}"/>
              </a:ext>
            </a:extLst>
          </p:cNvPr>
          <p:cNvSpPr>
            <a:spLocks noGrp="1"/>
          </p:cNvSpPr>
          <p:nvPr>
            <p:ph type="title"/>
          </p:nvPr>
        </p:nvSpPr>
        <p:spPr>
          <a:xfrm>
            <a:off x="1752600" y="2808014"/>
            <a:ext cx="7096487" cy="832189"/>
          </a:xfrm>
        </p:spPr>
        <p:txBody>
          <a:bodyPr/>
          <a:lstStyle/>
          <a:p>
            <a:r>
              <a:rPr lang="en-US" dirty="0"/>
              <a:t>Choosing Your Planting Material Multiplication and Dissemination Strategy</a:t>
            </a:r>
          </a:p>
        </p:txBody>
      </p:sp>
      <p:sp>
        <p:nvSpPr>
          <p:cNvPr id="4" name="Subtitle 3">
            <a:extLst>
              <a:ext uri="{FF2B5EF4-FFF2-40B4-BE49-F238E27FC236}">
                <a16:creationId xmlns:a16="http://schemas.microsoft.com/office/drawing/2014/main" id="{DE10DD0D-7A56-4CD3-9189-0F2AB28712DB}"/>
              </a:ext>
            </a:extLst>
          </p:cNvPr>
          <p:cNvSpPr>
            <a:spLocks noGrp="1"/>
          </p:cNvSpPr>
          <p:nvPr>
            <p:ph type="subTitle" idx="1"/>
          </p:nvPr>
        </p:nvSpPr>
        <p:spPr/>
        <p:txBody>
          <a:bodyPr/>
          <a:lstStyle/>
          <a:p>
            <a:r>
              <a:rPr lang="en-US" dirty="0"/>
              <a:t>Unit 7</a:t>
            </a:r>
          </a:p>
          <a:p>
            <a:endParaRPr lang="en-US" dirty="0"/>
          </a:p>
        </p:txBody>
      </p:sp>
    </p:spTree>
    <p:extLst>
      <p:ext uri="{BB962C8B-B14F-4D97-AF65-F5344CB8AC3E}">
        <p14:creationId xmlns:p14="http://schemas.microsoft.com/office/powerpoint/2010/main" val="383232275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2EEDE94-3642-4D75-B6E5-F274CABDBEA8}"/>
              </a:ext>
            </a:extLst>
          </p:cNvPr>
          <p:cNvSpPr>
            <a:spLocks noGrp="1"/>
          </p:cNvSpPr>
          <p:nvPr>
            <p:ph idx="1"/>
          </p:nvPr>
        </p:nvSpPr>
        <p:spPr>
          <a:xfrm>
            <a:off x="628650" y="1388226"/>
            <a:ext cx="7886700" cy="5129559"/>
          </a:xfrm>
        </p:spPr>
        <p:txBody>
          <a:bodyPr/>
          <a:lstStyle/>
          <a:p>
            <a:pPr lvl="0"/>
            <a:r>
              <a:rPr lang="en-US" dirty="0"/>
              <a:t>Explain the factors to consider when deciding on an appropriate multiplication and dissemination strategy.</a:t>
            </a:r>
            <a:endParaRPr lang="en-US" b="1" dirty="0"/>
          </a:p>
          <a:p>
            <a:pPr lvl="0"/>
            <a:r>
              <a:rPr lang="en-US" dirty="0"/>
              <a:t>Discuss the advantages and disadvantages of centralised and decentralised planting material multiplication and dissemination strategies.</a:t>
            </a:r>
            <a:endParaRPr lang="en-US" b="1" dirty="0"/>
          </a:p>
          <a:p>
            <a:pPr lvl="0"/>
            <a:r>
              <a:rPr lang="en-US" dirty="0"/>
              <a:t>Determine whether your project should use a single-shot or on-going planting material distribution strategy.</a:t>
            </a:r>
            <a:endParaRPr lang="en-US" b="1" dirty="0"/>
          </a:p>
          <a:p>
            <a:pPr lvl="0"/>
            <a:r>
              <a:rPr lang="en-US" dirty="0"/>
              <a:t>Identify whether a centralised or decentralised planting material multiplication and dissemination strategy would work best in your project .</a:t>
            </a:r>
            <a:endParaRPr lang="en-US" b="1" dirty="0"/>
          </a:p>
          <a:p>
            <a:pPr lvl="0"/>
            <a:r>
              <a:rPr lang="en-US" dirty="0"/>
              <a:t>Explain how vouchers can be used as part of a planting material dissemination strategy.</a:t>
            </a:r>
            <a:endParaRPr lang="en-US" b="1" dirty="0"/>
          </a:p>
          <a:p>
            <a:endParaRPr lang="en-US" dirty="0"/>
          </a:p>
        </p:txBody>
      </p:sp>
      <p:sp>
        <p:nvSpPr>
          <p:cNvPr id="3" name="Slide Number Placeholder 2">
            <a:extLst>
              <a:ext uri="{FF2B5EF4-FFF2-40B4-BE49-F238E27FC236}">
                <a16:creationId xmlns:a16="http://schemas.microsoft.com/office/drawing/2014/main" id="{92F449FC-4602-4005-B250-54AEE8007D54}"/>
              </a:ext>
            </a:extLst>
          </p:cNvPr>
          <p:cNvSpPr>
            <a:spLocks noGrp="1"/>
          </p:cNvSpPr>
          <p:nvPr>
            <p:ph type="sldNum" sz="quarter" idx="10"/>
          </p:nvPr>
        </p:nvSpPr>
        <p:spPr/>
        <p:txBody>
          <a:bodyPr/>
          <a:lstStyle/>
          <a:p>
            <a:fld id="{F8E5FEAE-2393-4031-B909-DB31E3BE2612}" type="slidenum">
              <a:rPr lang="en-US" smtClean="0"/>
              <a:t>52</a:t>
            </a:fld>
            <a:endParaRPr lang="en-US" dirty="0"/>
          </a:p>
        </p:txBody>
      </p:sp>
      <p:sp>
        <p:nvSpPr>
          <p:cNvPr id="4" name="Title 3">
            <a:extLst>
              <a:ext uri="{FF2B5EF4-FFF2-40B4-BE49-F238E27FC236}">
                <a16:creationId xmlns:a16="http://schemas.microsoft.com/office/drawing/2014/main" id="{F6162EBE-7FBB-4ACC-8A16-7E81248CD32C}"/>
              </a:ext>
            </a:extLst>
          </p:cNvPr>
          <p:cNvSpPr>
            <a:spLocks noGrp="1"/>
          </p:cNvSpPr>
          <p:nvPr>
            <p:ph type="title"/>
          </p:nvPr>
        </p:nvSpPr>
        <p:spPr/>
        <p:txBody>
          <a:bodyPr/>
          <a:lstStyle/>
          <a:p>
            <a:r>
              <a:rPr lang="en-US" dirty="0"/>
              <a:t>Objectives</a:t>
            </a:r>
          </a:p>
        </p:txBody>
      </p:sp>
      <p:sp>
        <p:nvSpPr>
          <p:cNvPr id="6" name="Rectangle 5">
            <a:extLst>
              <a:ext uri="{FF2B5EF4-FFF2-40B4-BE49-F238E27FC236}">
                <a16:creationId xmlns:a16="http://schemas.microsoft.com/office/drawing/2014/main" id="{5878CA18-3E8A-4F1E-99AE-A77E1258D12D}"/>
              </a:ext>
            </a:extLst>
          </p:cNvPr>
          <p:cNvSpPr/>
          <p:nvPr/>
        </p:nvSpPr>
        <p:spPr>
          <a:xfrm>
            <a:off x="689955" y="945585"/>
            <a:ext cx="7980219" cy="461665"/>
          </a:xfrm>
          <a:prstGeom prst="rect">
            <a:avLst/>
          </a:prstGeom>
        </p:spPr>
        <p:txBody>
          <a:bodyPr wrap="square">
            <a:spAutoFit/>
          </a:bodyPr>
          <a:lstStyle/>
          <a:p>
            <a:r>
              <a:rPr lang="en-US" sz="2400" b="1" dirty="0">
                <a:solidFill>
                  <a:schemeClr val="accent6">
                    <a:lumMod val="75000"/>
                  </a:schemeClr>
                </a:solidFill>
                <a:latin typeface="+mj-lt"/>
                <a:cs typeface="Calibri" panose="020F0502020204030204" pitchFamily="34" charset="0"/>
              </a:rPr>
              <a:t>By working through this section, you will be able to:</a:t>
            </a:r>
            <a:endParaRPr lang="en-GB" sz="2400" b="1" dirty="0">
              <a:solidFill>
                <a:schemeClr val="accent6">
                  <a:lumMod val="75000"/>
                </a:schemeClr>
              </a:solidFill>
              <a:latin typeface="+mj-lt"/>
              <a:cs typeface="Calibri" panose="020F0502020204030204" pitchFamily="34" charset="0"/>
            </a:endParaRPr>
          </a:p>
        </p:txBody>
      </p:sp>
    </p:spTree>
    <p:extLst>
      <p:ext uri="{BB962C8B-B14F-4D97-AF65-F5344CB8AC3E}">
        <p14:creationId xmlns:p14="http://schemas.microsoft.com/office/powerpoint/2010/main" val="207758156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B4F2C35-1DC4-4F4F-AC0F-3D46285D5FD8}"/>
              </a:ext>
            </a:extLst>
          </p:cNvPr>
          <p:cNvSpPr>
            <a:spLocks noGrp="1"/>
          </p:cNvSpPr>
          <p:nvPr>
            <p:ph idx="1"/>
          </p:nvPr>
        </p:nvSpPr>
        <p:spPr>
          <a:xfrm>
            <a:off x="628650" y="1498600"/>
            <a:ext cx="7886700" cy="4678363"/>
          </a:xfrm>
        </p:spPr>
        <p:txBody>
          <a:bodyPr/>
          <a:lstStyle/>
          <a:p>
            <a:r>
              <a:rPr lang="en-US" dirty="0"/>
              <a:t>Achieving nutritional impact at scale requires strategy.</a:t>
            </a:r>
          </a:p>
          <a:p>
            <a:r>
              <a:rPr lang="en-US" dirty="0"/>
              <a:t>The main concern is how to get the most sweetpotato nutrition to the most people, but different conditions preclude one-size-fits-all solutions.</a:t>
            </a:r>
          </a:p>
          <a:p>
            <a:r>
              <a:rPr lang="en-US" dirty="0"/>
              <a:t>Vine multipliers can be centralised or decentralised</a:t>
            </a:r>
          </a:p>
          <a:p>
            <a:r>
              <a:rPr lang="en-US" dirty="0"/>
              <a:t>Vine multipliers can be local or regional/national</a:t>
            </a:r>
          </a:p>
          <a:p>
            <a:r>
              <a:rPr lang="en-US" dirty="0"/>
              <a:t>Challenges in recruiting VMs: </a:t>
            </a:r>
          </a:p>
          <a:p>
            <a:pPr lvl="1"/>
            <a:r>
              <a:rPr lang="en-US" dirty="0"/>
              <a:t>Many criteria required of VMs exclude women and poor people.</a:t>
            </a:r>
          </a:p>
          <a:p>
            <a:pPr lvl="1"/>
            <a:r>
              <a:rPr lang="en-US" dirty="0"/>
              <a:t>Farmers’ WTP (willingness to pay) for vines determines the market conditions.</a:t>
            </a:r>
          </a:p>
          <a:p>
            <a:endParaRPr lang="en-US" dirty="0"/>
          </a:p>
          <a:p>
            <a:endParaRPr lang="en-US" dirty="0"/>
          </a:p>
        </p:txBody>
      </p:sp>
      <p:sp>
        <p:nvSpPr>
          <p:cNvPr id="3" name="Slide Number Placeholder 2">
            <a:extLst>
              <a:ext uri="{FF2B5EF4-FFF2-40B4-BE49-F238E27FC236}">
                <a16:creationId xmlns:a16="http://schemas.microsoft.com/office/drawing/2014/main" id="{98974AA3-9140-4EE2-9FE3-25793C0ED34E}"/>
              </a:ext>
            </a:extLst>
          </p:cNvPr>
          <p:cNvSpPr>
            <a:spLocks noGrp="1"/>
          </p:cNvSpPr>
          <p:nvPr>
            <p:ph type="sldNum" sz="quarter" idx="10"/>
          </p:nvPr>
        </p:nvSpPr>
        <p:spPr/>
        <p:txBody>
          <a:bodyPr/>
          <a:lstStyle/>
          <a:p>
            <a:fld id="{F8E5FEAE-2393-4031-B909-DB31E3BE2612}" type="slidenum">
              <a:rPr lang="en-US" smtClean="0"/>
              <a:pPr/>
              <a:t>53</a:t>
            </a:fld>
            <a:endParaRPr lang="en-US" dirty="0"/>
          </a:p>
        </p:txBody>
      </p:sp>
      <p:sp>
        <p:nvSpPr>
          <p:cNvPr id="4" name="Title 3">
            <a:extLst>
              <a:ext uri="{FF2B5EF4-FFF2-40B4-BE49-F238E27FC236}">
                <a16:creationId xmlns:a16="http://schemas.microsoft.com/office/drawing/2014/main" id="{3240B68F-111F-4E39-A69A-3109BD789E6E}"/>
              </a:ext>
            </a:extLst>
          </p:cNvPr>
          <p:cNvSpPr>
            <a:spLocks noGrp="1"/>
          </p:cNvSpPr>
          <p:nvPr>
            <p:ph type="title"/>
          </p:nvPr>
        </p:nvSpPr>
        <p:spPr/>
        <p:txBody>
          <a:bodyPr/>
          <a:lstStyle/>
          <a:p>
            <a:r>
              <a:rPr lang="en-US" dirty="0"/>
              <a:t>Deciding on the Multiplication and Dissemination Strategy</a:t>
            </a:r>
          </a:p>
        </p:txBody>
      </p:sp>
    </p:spTree>
    <p:extLst>
      <p:ext uri="{BB962C8B-B14F-4D97-AF65-F5344CB8AC3E}">
        <p14:creationId xmlns:p14="http://schemas.microsoft.com/office/powerpoint/2010/main" val="53192734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5D283C-BCC8-4483-A48F-22C161C14F85}"/>
              </a:ext>
            </a:extLst>
          </p:cNvPr>
          <p:cNvSpPr>
            <a:spLocks noGrp="1"/>
          </p:cNvSpPr>
          <p:nvPr>
            <p:ph type="title"/>
          </p:nvPr>
        </p:nvSpPr>
        <p:spPr/>
        <p:txBody>
          <a:bodyPr>
            <a:normAutofit fontScale="90000"/>
          </a:bodyPr>
          <a:lstStyle/>
          <a:p>
            <a:r>
              <a:rPr lang="en-US" dirty="0"/>
              <a:t>VMs: Centralised vs Decentralised?</a:t>
            </a:r>
            <a:br>
              <a:rPr lang="en-US" dirty="0"/>
            </a:br>
            <a:endParaRPr lang="en-US" dirty="0"/>
          </a:p>
        </p:txBody>
      </p:sp>
      <p:sp>
        <p:nvSpPr>
          <p:cNvPr id="3" name="Content Placeholder 2">
            <a:extLst>
              <a:ext uri="{FF2B5EF4-FFF2-40B4-BE49-F238E27FC236}">
                <a16:creationId xmlns:a16="http://schemas.microsoft.com/office/drawing/2014/main" id="{C619A212-FCBF-4074-8556-E236D5468B10}"/>
              </a:ext>
            </a:extLst>
          </p:cNvPr>
          <p:cNvSpPr>
            <a:spLocks noGrp="1"/>
          </p:cNvSpPr>
          <p:nvPr>
            <p:ph type="body" idx="1"/>
          </p:nvPr>
        </p:nvSpPr>
        <p:spPr/>
        <p:txBody>
          <a:bodyPr/>
          <a:lstStyle/>
          <a:p>
            <a:r>
              <a:rPr lang="en-US" dirty="0"/>
              <a:t>Centralised:</a:t>
            </a:r>
          </a:p>
        </p:txBody>
      </p:sp>
      <p:sp>
        <p:nvSpPr>
          <p:cNvPr id="4" name="Content Placeholder 3">
            <a:extLst>
              <a:ext uri="{FF2B5EF4-FFF2-40B4-BE49-F238E27FC236}">
                <a16:creationId xmlns:a16="http://schemas.microsoft.com/office/drawing/2014/main" id="{339E1943-C23F-4EEF-9884-02927311349C}"/>
              </a:ext>
            </a:extLst>
          </p:cNvPr>
          <p:cNvSpPr>
            <a:spLocks noGrp="1"/>
          </p:cNvSpPr>
          <p:nvPr>
            <p:ph sz="half" idx="2"/>
          </p:nvPr>
        </p:nvSpPr>
        <p:spPr/>
        <p:txBody>
          <a:bodyPr/>
          <a:lstStyle/>
          <a:p>
            <a:r>
              <a:rPr lang="en-US" dirty="0"/>
              <a:t>Pros:</a:t>
            </a:r>
          </a:p>
          <a:p>
            <a:pPr lvl="1"/>
            <a:r>
              <a:rPr lang="en-US" dirty="0"/>
              <a:t>Easier control of planting material </a:t>
            </a:r>
          </a:p>
          <a:p>
            <a:pPr lvl="1"/>
            <a:r>
              <a:rPr lang="en-US" dirty="0"/>
              <a:t>Specialist management</a:t>
            </a:r>
          </a:p>
          <a:p>
            <a:pPr lvl="1"/>
            <a:r>
              <a:rPr lang="en-US" dirty="0"/>
              <a:t>Large scale distribution in a relatively short time </a:t>
            </a:r>
          </a:p>
          <a:p>
            <a:r>
              <a:rPr lang="en-US" dirty="0"/>
              <a:t>Cons:</a:t>
            </a:r>
          </a:p>
          <a:p>
            <a:pPr lvl="1"/>
            <a:r>
              <a:rPr lang="en-US" dirty="0"/>
              <a:t>Higher risks of widespread loss to disease, other disasters and disputes</a:t>
            </a:r>
          </a:p>
          <a:p>
            <a:pPr lvl="1"/>
            <a:r>
              <a:rPr lang="en-US" dirty="0"/>
              <a:t>Timing may work badly for individual farmers</a:t>
            </a:r>
          </a:p>
          <a:p>
            <a:pPr lvl="1"/>
            <a:r>
              <a:rPr lang="en-US" dirty="0"/>
              <a:t>High transport costs</a:t>
            </a:r>
          </a:p>
        </p:txBody>
      </p:sp>
      <p:sp>
        <p:nvSpPr>
          <p:cNvPr id="12" name="Text Placeholder 11">
            <a:extLst>
              <a:ext uri="{FF2B5EF4-FFF2-40B4-BE49-F238E27FC236}">
                <a16:creationId xmlns:a16="http://schemas.microsoft.com/office/drawing/2014/main" id="{747A75A4-9BED-4A8A-8CAB-DC3A2D192D9D}"/>
              </a:ext>
            </a:extLst>
          </p:cNvPr>
          <p:cNvSpPr>
            <a:spLocks noGrp="1"/>
          </p:cNvSpPr>
          <p:nvPr>
            <p:ph type="body" sz="quarter" idx="3"/>
          </p:nvPr>
        </p:nvSpPr>
        <p:spPr/>
        <p:txBody>
          <a:bodyPr/>
          <a:lstStyle/>
          <a:p>
            <a:r>
              <a:rPr lang="en-US" dirty="0"/>
              <a:t>Decentralised:</a:t>
            </a:r>
          </a:p>
        </p:txBody>
      </p:sp>
      <p:sp>
        <p:nvSpPr>
          <p:cNvPr id="13" name="Content Placeholder 12">
            <a:extLst>
              <a:ext uri="{FF2B5EF4-FFF2-40B4-BE49-F238E27FC236}">
                <a16:creationId xmlns:a16="http://schemas.microsoft.com/office/drawing/2014/main" id="{72551044-F6D9-43CB-87F1-64C781B47D80}"/>
              </a:ext>
            </a:extLst>
          </p:cNvPr>
          <p:cNvSpPr>
            <a:spLocks noGrp="1"/>
          </p:cNvSpPr>
          <p:nvPr>
            <p:ph sz="quarter" idx="4"/>
          </p:nvPr>
        </p:nvSpPr>
        <p:spPr/>
        <p:txBody>
          <a:bodyPr/>
          <a:lstStyle/>
          <a:p>
            <a:r>
              <a:rPr lang="en-US" dirty="0"/>
              <a:t>Pros:</a:t>
            </a:r>
          </a:p>
          <a:p>
            <a:pPr lvl="1"/>
            <a:r>
              <a:rPr lang="en-US" dirty="0"/>
              <a:t>Closer to recipients, reduces vine loss</a:t>
            </a:r>
          </a:p>
          <a:p>
            <a:pPr lvl="1"/>
            <a:r>
              <a:rPr lang="en-US" dirty="0"/>
              <a:t>Locally tailored</a:t>
            </a:r>
          </a:p>
          <a:p>
            <a:pPr lvl="1"/>
            <a:r>
              <a:rPr lang="en-US" dirty="0"/>
              <a:t>Good communication between VMs and farmers </a:t>
            </a:r>
          </a:p>
          <a:p>
            <a:r>
              <a:rPr lang="en-US" dirty="0"/>
              <a:t>Cons:</a:t>
            </a:r>
          </a:p>
          <a:p>
            <a:pPr lvl="1"/>
            <a:r>
              <a:rPr lang="en-US" dirty="0"/>
              <a:t>High initial training costs</a:t>
            </a:r>
          </a:p>
          <a:p>
            <a:pPr lvl="1"/>
            <a:r>
              <a:rPr lang="en-US" dirty="0"/>
              <a:t>VM work does not often pay as well as vegetable farming</a:t>
            </a:r>
          </a:p>
          <a:p>
            <a:pPr lvl="1"/>
            <a:r>
              <a:rPr lang="en-US" dirty="0"/>
              <a:t>More investment in small scale irrigation equipment</a:t>
            </a:r>
          </a:p>
          <a:p>
            <a:endParaRPr lang="en-GB" dirty="0"/>
          </a:p>
        </p:txBody>
      </p:sp>
      <p:sp>
        <p:nvSpPr>
          <p:cNvPr id="5" name="Slide Number Placeholder 4">
            <a:extLst>
              <a:ext uri="{FF2B5EF4-FFF2-40B4-BE49-F238E27FC236}">
                <a16:creationId xmlns:a16="http://schemas.microsoft.com/office/drawing/2014/main" id="{882AFD1B-DD19-405D-8030-F127AD5A0BF7}"/>
              </a:ext>
            </a:extLst>
          </p:cNvPr>
          <p:cNvSpPr>
            <a:spLocks noGrp="1"/>
          </p:cNvSpPr>
          <p:nvPr>
            <p:ph type="sldNum" sz="quarter" idx="10"/>
          </p:nvPr>
        </p:nvSpPr>
        <p:spPr/>
        <p:txBody>
          <a:bodyPr/>
          <a:lstStyle/>
          <a:p>
            <a:fld id="{F8E5FEAE-2393-4031-B909-DB31E3BE2612}" type="slidenum">
              <a:rPr lang="en-US" smtClean="0"/>
              <a:pPr/>
              <a:t>54</a:t>
            </a:fld>
            <a:endParaRPr lang="en-US" dirty="0"/>
          </a:p>
        </p:txBody>
      </p:sp>
    </p:spTree>
    <p:extLst>
      <p:ext uri="{BB962C8B-B14F-4D97-AF65-F5344CB8AC3E}">
        <p14:creationId xmlns:p14="http://schemas.microsoft.com/office/powerpoint/2010/main" val="66565696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30E92B1-D68A-4B0D-AB24-20E5464DAD0C}"/>
              </a:ext>
            </a:extLst>
          </p:cNvPr>
          <p:cNvSpPr>
            <a:spLocks noGrp="1"/>
          </p:cNvSpPr>
          <p:nvPr>
            <p:ph idx="1"/>
          </p:nvPr>
        </p:nvSpPr>
        <p:spPr/>
        <p:txBody>
          <a:bodyPr/>
          <a:lstStyle/>
          <a:p>
            <a:pPr lvl="0"/>
            <a:r>
              <a:rPr lang="en-US" dirty="0"/>
              <a:t>Multiple factors influence your planting material multiplication and dissemination strategy, including: </a:t>
            </a:r>
            <a:endParaRPr lang="en-US" b="1" dirty="0"/>
          </a:p>
          <a:p>
            <a:pPr lvl="1"/>
            <a:r>
              <a:rPr lang="en-US" sz="2400" dirty="0"/>
              <a:t>The agro-ecology and climate </a:t>
            </a:r>
            <a:endParaRPr lang="en-US" sz="2400" b="1" dirty="0"/>
          </a:p>
          <a:p>
            <a:pPr lvl="1"/>
            <a:r>
              <a:rPr lang="en-US" sz="2400" dirty="0"/>
              <a:t>The existing seed system </a:t>
            </a:r>
            <a:endParaRPr lang="en-US" sz="2400" b="1" dirty="0"/>
          </a:p>
          <a:p>
            <a:pPr lvl="1"/>
            <a:r>
              <a:rPr lang="en-US" sz="2400" dirty="0"/>
              <a:t>The socio-economics and demographics</a:t>
            </a:r>
            <a:endParaRPr lang="en-US" sz="2400" b="1" dirty="0"/>
          </a:p>
          <a:p>
            <a:pPr lvl="1"/>
            <a:r>
              <a:rPr lang="en-US" sz="2400" dirty="0"/>
              <a:t>Varietal preferences and suitability </a:t>
            </a:r>
            <a:endParaRPr lang="en-US" sz="2400" b="1" dirty="0"/>
          </a:p>
          <a:p>
            <a:pPr lvl="1"/>
            <a:r>
              <a:rPr lang="en-US" sz="2400" dirty="0"/>
              <a:t>Policies and institutions</a:t>
            </a:r>
            <a:endParaRPr lang="en-US" sz="2400" b="1" dirty="0"/>
          </a:p>
          <a:p>
            <a:pPr lvl="1"/>
            <a:r>
              <a:rPr lang="en-US" sz="2400" dirty="0"/>
              <a:t>The project’s aims and design </a:t>
            </a:r>
          </a:p>
          <a:p>
            <a:pPr lvl="1"/>
            <a:r>
              <a:rPr lang="en-US" sz="2400" dirty="0"/>
              <a:t>The national development context</a:t>
            </a:r>
          </a:p>
          <a:p>
            <a:pPr lvl="0"/>
            <a:r>
              <a:rPr lang="en-US" dirty="0"/>
              <a:t>Subsidy systems can be used to make farmers more amenable to systems of buying clean vines.</a:t>
            </a:r>
            <a:endParaRPr lang="en-US" b="1" dirty="0"/>
          </a:p>
          <a:p>
            <a:pPr marL="457200" lvl="1" indent="0">
              <a:buNone/>
            </a:pPr>
            <a:endParaRPr lang="en-US" sz="2400" b="1" dirty="0"/>
          </a:p>
          <a:p>
            <a:endParaRPr lang="en-US" dirty="0"/>
          </a:p>
        </p:txBody>
      </p:sp>
      <p:sp>
        <p:nvSpPr>
          <p:cNvPr id="3" name="Slide Number Placeholder 2">
            <a:extLst>
              <a:ext uri="{FF2B5EF4-FFF2-40B4-BE49-F238E27FC236}">
                <a16:creationId xmlns:a16="http://schemas.microsoft.com/office/drawing/2014/main" id="{F79F6BB5-07FF-4B39-9C52-647E1138EF4A}"/>
              </a:ext>
            </a:extLst>
          </p:cNvPr>
          <p:cNvSpPr>
            <a:spLocks noGrp="1"/>
          </p:cNvSpPr>
          <p:nvPr>
            <p:ph type="sldNum" sz="quarter" idx="10"/>
          </p:nvPr>
        </p:nvSpPr>
        <p:spPr/>
        <p:txBody>
          <a:bodyPr/>
          <a:lstStyle/>
          <a:p>
            <a:fld id="{F8E5FEAE-2393-4031-B909-DB31E3BE2612}" type="slidenum">
              <a:rPr lang="en-US" smtClean="0"/>
              <a:t>55</a:t>
            </a:fld>
            <a:endParaRPr lang="en-US" dirty="0"/>
          </a:p>
        </p:txBody>
      </p:sp>
      <p:sp>
        <p:nvSpPr>
          <p:cNvPr id="4" name="Title 3">
            <a:extLst>
              <a:ext uri="{FF2B5EF4-FFF2-40B4-BE49-F238E27FC236}">
                <a16:creationId xmlns:a16="http://schemas.microsoft.com/office/drawing/2014/main" id="{44DA6E95-E600-4AE1-896D-EEA4C210A4AE}"/>
              </a:ext>
            </a:extLst>
          </p:cNvPr>
          <p:cNvSpPr>
            <a:spLocks noGrp="1"/>
          </p:cNvSpPr>
          <p:nvPr>
            <p:ph type="title"/>
          </p:nvPr>
        </p:nvSpPr>
        <p:spPr/>
        <p:txBody>
          <a:bodyPr/>
          <a:lstStyle/>
          <a:p>
            <a:r>
              <a:rPr lang="en-US" dirty="0"/>
              <a:t>Factors that Influence Strategy</a:t>
            </a:r>
          </a:p>
        </p:txBody>
      </p:sp>
    </p:spTree>
    <p:extLst>
      <p:ext uri="{BB962C8B-B14F-4D97-AF65-F5344CB8AC3E}">
        <p14:creationId xmlns:p14="http://schemas.microsoft.com/office/powerpoint/2010/main" val="318517587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C3E9AC-8DE4-4752-A610-C919E2AD5705}"/>
              </a:ext>
            </a:extLst>
          </p:cNvPr>
          <p:cNvSpPr>
            <a:spLocks noGrp="1"/>
          </p:cNvSpPr>
          <p:nvPr>
            <p:ph type="title"/>
          </p:nvPr>
        </p:nvSpPr>
        <p:spPr/>
        <p:txBody>
          <a:bodyPr/>
          <a:lstStyle/>
          <a:p>
            <a:r>
              <a:rPr lang="en-GB" dirty="0"/>
              <a:t>Dissemination Approaches</a:t>
            </a:r>
          </a:p>
        </p:txBody>
      </p:sp>
      <p:sp>
        <p:nvSpPr>
          <p:cNvPr id="3" name="Text Placeholder 2">
            <a:extLst>
              <a:ext uri="{FF2B5EF4-FFF2-40B4-BE49-F238E27FC236}">
                <a16:creationId xmlns:a16="http://schemas.microsoft.com/office/drawing/2014/main" id="{60721EDE-E562-43AE-9B6E-063BB9C71013}"/>
              </a:ext>
            </a:extLst>
          </p:cNvPr>
          <p:cNvSpPr>
            <a:spLocks noGrp="1"/>
          </p:cNvSpPr>
          <p:nvPr>
            <p:ph type="body" idx="1"/>
          </p:nvPr>
        </p:nvSpPr>
        <p:spPr/>
        <p:txBody>
          <a:bodyPr/>
          <a:lstStyle/>
          <a:p>
            <a:r>
              <a:rPr lang="en-GB" dirty="0"/>
              <a:t>Single-Shot Dissemination Approach</a:t>
            </a:r>
          </a:p>
        </p:txBody>
      </p:sp>
      <p:sp>
        <p:nvSpPr>
          <p:cNvPr id="4" name="Content Placeholder 3">
            <a:extLst>
              <a:ext uri="{FF2B5EF4-FFF2-40B4-BE49-F238E27FC236}">
                <a16:creationId xmlns:a16="http://schemas.microsoft.com/office/drawing/2014/main" id="{7EF9D5AC-22BD-48A0-ADCE-769A6E3175C1}"/>
              </a:ext>
            </a:extLst>
          </p:cNvPr>
          <p:cNvSpPr>
            <a:spLocks noGrp="1"/>
          </p:cNvSpPr>
          <p:nvPr>
            <p:ph sz="half" idx="2"/>
          </p:nvPr>
        </p:nvSpPr>
        <p:spPr>
          <a:xfrm>
            <a:off x="629842" y="2031999"/>
            <a:ext cx="3868340" cy="4157663"/>
          </a:xfrm>
        </p:spPr>
        <p:txBody>
          <a:bodyPr/>
          <a:lstStyle/>
          <a:p>
            <a:r>
              <a:rPr lang="en-GB" dirty="0"/>
              <a:t>One-off distribution of planting materials to the target community</a:t>
            </a:r>
          </a:p>
          <a:p>
            <a:r>
              <a:rPr lang="en-GB" dirty="0"/>
              <a:t>Often used in response to an emergency</a:t>
            </a:r>
          </a:p>
          <a:p>
            <a:r>
              <a:rPr lang="en-GB" dirty="0"/>
              <a:t>Also used for the dissemination of a new variety</a:t>
            </a:r>
          </a:p>
          <a:p>
            <a:r>
              <a:rPr lang="en-GB" dirty="0"/>
              <a:t>Work well in situations where the dry season is not prolonged</a:t>
            </a:r>
          </a:p>
        </p:txBody>
      </p:sp>
      <p:sp>
        <p:nvSpPr>
          <p:cNvPr id="5" name="Text Placeholder 4">
            <a:extLst>
              <a:ext uri="{FF2B5EF4-FFF2-40B4-BE49-F238E27FC236}">
                <a16:creationId xmlns:a16="http://schemas.microsoft.com/office/drawing/2014/main" id="{1606353C-7990-47C4-8840-4AE7CCFB0AB6}"/>
              </a:ext>
            </a:extLst>
          </p:cNvPr>
          <p:cNvSpPr>
            <a:spLocks noGrp="1"/>
          </p:cNvSpPr>
          <p:nvPr>
            <p:ph type="body" sz="quarter" idx="3"/>
          </p:nvPr>
        </p:nvSpPr>
        <p:spPr/>
        <p:txBody>
          <a:bodyPr/>
          <a:lstStyle/>
          <a:p>
            <a:r>
              <a:rPr lang="en-GB" dirty="0"/>
              <a:t>Ongoing Access Dissemination Approach</a:t>
            </a:r>
          </a:p>
        </p:txBody>
      </p:sp>
      <p:sp>
        <p:nvSpPr>
          <p:cNvPr id="6" name="Content Placeholder 5">
            <a:extLst>
              <a:ext uri="{FF2B5EF4-FFF2-40B4-BE49-F238E27FC236}">
                <a16:creationId xmlns:a16="http://schemas.microsoft.com/office/drawing/2014/main" id="{345590DE-3E32-4C70-B47C-938A35A400FF}"/>
              </a:ext>
            </a:extLst>
          </p:cNvPr>
          <p:cNvSpPr>
            <a:spLocks noGrp="1"/>
          </p:cNvSpPr>
          <p:nvPr>
            <p:ph sz="quarter" idx="4"/>
          </p:nvPr>
        </p:nvSpPr>
        <p:spPr>
          <a:xfrm>
            <a:off x="4629150" y="2031999"/>
            <a:ext cx="3887391" cy="4157664"/>
          </a:xfrm>
        </p:spPr>
        <p:txBody>
          <a:bodyPr/>
          <a:lstStyle/>
          <a:p>
            <a:r>
              <a:rPr lang="en-GB" dirty="0"/>
              <a:t>Annual or repeated/ ongoing distribution of planting materials to the target community</a:t>
            </a:r>
          </a:p>
          <a:p>
            <a:r>
              <a:rPr lang="en-GB" dirty="0"/>
              <a:t>Can range from being 100% subsidised to 100% commercial</a:t>
            </a:r>
          </a:p>
          <a:p>
            <a:r>
              <a:rPr lang="en-GB" dirty="0"/>
              <a:t>Necessary for some years in areas with a prolonged dry season</a:t>
            </a:r>
          </a:p>
        </p:txBody>
      </p:sp>
      <p:sp>
        <p:nvSpPr>
          <p:cNvPr id="7" name="Slide Number Placeholder 6">
            <a:extLst>
              <a:ext uri="{FF2B5EF4-FFF2-40B4-BE49-F238E27FC236}">
                <a16:creationId xmlns:a16="http://schemas.microsoft.com/office/drawing/2014/main" id="{5EE04447-8709-41D2-B9BC-28B011CA388F}"/>
              </a:ext>
            </a:extLst>
          </p:cNvPr>
          <p:cNvSpPr>
            <a:spLocks noGrp="1"/>
          </p:cNvSpPr>
          <p:nvPr>
            <p:ph type="sldNum" sz="quarter" idx="10"/>
          </p:nvPr>
        </p:nvSpPr>
        <p:spPr/>
        <p:txBody>
          <a:bodyPr/>
          <a:lstStyle/>
          <a:p>
            <a:fld id="{F8E5FEAE-2393-4031-B909-DB31E3BE2612}" type="slidenum">
              <a:rPr lang="en-US" smtClean="0"/>
              <a:pPr/>
              <a:t>56</a:t>
            </a:fld>
            <a:endParaRPr lang="en-US" dirty="0"/>
          </a:p>
        </p:txBody>
      </p:sp>
    </p:spTree>
    <p:extLst>
      <p:ext uri="{BB962C8B-B14F-4D97-AF65-F5344CB8AC3E}">
        <p14:creationId xmlns:p14="http://schemas.microsoft.com/office/powerpoint/2010/main" val="7512017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CC724794-8DDB-46D9-A3FB-BAFE3A82835D}"/>
              </a:ext>
            </a:extLst>
          </p:cNvPr>
          <p:cNvSpPr>
            <a:spLocks noGrp="1"/>
          </p:cNvSpPr>
          <p:nvPr>
            <p:ph type="sldNum" sz="quarter" idx="10"/>
          </p:nvPr>
        </p:nvSpPr>
        <p:spPr/>
        <p:txBody>
          <a:bodyPr/>
          <a:lstStyle/>
          <a:p>
            <a:fld id="{F8E5FEAE-2393-4031-B909-DB31E3BE2612}" type="slidenum">
              <a:rPr lang="en-US" smtClean="0"/>
              <a:t>57</a:t>
            </a:fld>
            <a:endParaRPr lang="en-US" dirty="0"/>
          </a:p>
        </p:txBody>
      </p:sp>
      <p:sp>
        <p:nvSpPr>
          <p:cNvPr id="4" name="Title 3">
            <a:extLst>
              <a:ext uri="{FF2B5EF4-FFF2-40B4-BE49-F238E27FC236}">
                <a16:creationId xmlns:a16="http://schemas.microsoft.com/office/drawing/2014/main" id="{DCA209AF-1103-4CC3-84C0-C9526F67595B}"/>
              </a:ext>
            </a:extLst>
          </p:cNvPr>
          <p:cNvSpPr>
            <a:spLocks noGrp="1"/>
          </p:cNvSpPr>
          <p:nvPr>
            <p:ph type="title"/>
          </p:nvPr>
        </p:nvSpPr>
        <p:spPr/>
        <p:txBody>
          <a:bodyPr/>
          <a:lstStyle/>
          <a:p>
            <a:r>
              <a:rPr lang="en-GB" dirty="0"/>
              <a:t>Voucher Definition</a:t>
            </a:r>
          </a:p>
        </p:txBody>
      </p:sp>
      <p:sp>
        <p:nvSpPr>
          <p:cNvPr id="2" name="Content Placeholder 1">
            <a:extLst>
              <a:ext uri="{FF2B5EF4-FFF2-40B4-BE49-F238E27FC236}">
                <a16:creationId xmlns:a16="http://schemas.microsoft.com/office/drawing/2014/main" id="{9CE3D014-3263-4E73-9F79-A49B503D0738}"/>
              </a:ext>
            </a:extLst>
          </p:cNvPr>
          <p:cNvSpPr>
            <a:spLocks noGrp="1"/>
          </p:cNvSpPr>
          <p:nvPr>
            <p:ph type="body" sz="quarter" idx="11"/>
          </p:nvPr>
        </p:nvSpPr>
        <p:spPr>
          <a:xfrm>
            <a:off x="5563394" y="1295400"/>
            <a:ext cx="2949575" cy="4572000"/>
          </a:xfrm>
        </p:spPr>
        <p:txBody>
          <a:bodyPr/>
          <a:lstStyle/>
          <a:p>
            <a:r>
              <a:rPr lang="en-GB" dirty="0"/>
              <a:t>A voucher is a printed form that entitles someone to receive planting material.</a:t>
            </a:r>
          </a:p>
          <a:p>
            <a:r>
              <a:rPr lang="en-GB" dirty="0"/>
              <a:t>A voucher can be given a monetary value or can be subsidized entirely or partially. </a:t>
            </a:r>
          </a:p>
          <a:p>
            <a:endParaRPr lang="en-GB" dirty="0"/>
          </a:p>
        </p:txBody>
      </p:sp>
      <p:pic>
        <p:nvPicPr>
          <p:cNvPr id="6" name="Picture Placeholder 5">
            <a:extLst>
              <a:ext uri="{FF2B5EF4-FFF2-40B4-BE49-F238E27FC236}">
                <a16:creationId xmlns:a16="http://schemas.microsoft.com/office/drawing/2014/main" id="{5DA1A99B-4830-46A4-A786-5186334D6C3C}"/>
              </a:ext>
            </a:extLst>
          </p:cNvPr>
          <p:cNvPicPr>
            <a:picLocks noGrp="1"/>
          </p:cNvPicPr>
          <p:nvPr>
            <p:ph type="pic" idx="1"/>
          </p:nvPr>
        </p:nvPicPr>
        <p:blipFill rotWithShape="1">
          <a:blip r:embed="rId2" cstate="print">
            <a:extLst>
              <a:ext uri="{28A0092B-C50C-407E-A947-70E740481C1C}">
                <a14:useLocalDpi xmlns:a14="http://schemas.microsoft.com/office/drawing/2010/main" val="0"/>
              </a:ext>
            </a:extLst>
          </a:blip>
          <a:srcRect l="6826" t="1" r="-400" b="-1194"/>
          <a:stretch/>
        </p:blipFill>
        <p:spPr>
          <a:xfrm>
            <a:off x="0" y="0"/>
            <a:ext cx="5223007" cy="6284422"/>
          </a:xfrm>
          <a:prstGeom prst="rect">
            <a:avLst/>
          </a:prstGeom>
        </p:spPr>
      </p:pic>
    </p:spTree>
    <p:extLst>
      <p:ext uri="{BB962C8B-B14F-4D97-AF65-F5344CB8AC3E}">
        <p14:creationId xmlns:p14="http://schemas.microsoft.com/office/powerpoint/2010/main" val="370934522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CE3D014-3263-4E73-9F79-A49B503D0738}"/>
              </a:ext>
            </a:extLst>
          </p:cNvPr>
          <p:cNvSpPr>
            <a:spLocks noGrp="1"/>
          </p:cNvSpPr>
          <p:nvPr>
            <p:ph idx="1"/>
          </p:nvPr>
        </p:nvSpPr>
        <p:spPr/>
        <p:txBody>
          <a:bodyPr/>
          <a:lstStyle/>
          <a:p>
            <a:r>
              <a:rPr lang="en-GB" dirty="0"/>
              <a:t>Vouchers are useful if you want to:</a:t>
            </a:r>
          </a:p>
          <a:p>
            <a:pPr lvl="1"/>
            <a:r>
              <a:rPr lang="en-GB" dirty="0"/>
              <a:t>Target certain groups, e.g. women with young children</a:t>
            </a:r>
          </a:p>
          <a:p>
            <a:pPr lvl="1"/>
            <a:r>
              <a:rPr lang="en-GB" dirty="0"/>
              <a:t>Provide access to vines at a location different from where the vines are growing </a:t>
            </a:r>
          </a:p>
          <a:p>
            <a:pPr lvl="1"/>
            <a:r>
              <a:rPr lang="en-GB" dirty="0"/>
              <a:t>Provide an incentive for farmers to try a new variety</a:t>
            </a:r>
          </a:p>
          <a:p>
            <a:pPr lvl="1"/>
            <a:r>
              <a:rPr lang="en-GB" dirty="0"/>
              <a:t>Encourage farmers to learn where the vine multiplier is located, so that they know where to go in the future</a:t>
            </a:r>
          </a:p>
          <a:p>
            <a:pPr lvl="1"/>
            <a:r>
              <a:rPr lang="en-GB" dirty="0"/>
              <a:t>Have an easy way to capture data e.g.: when vines are picked up for planting; where they are likely to be planted; how many and which type of beneficiaries used their vouchers</a:t>
            </a:r>
          </a:p>
          <a:p>
            <a:endParaRPr lang="en-GB" dirty="0"/>
          </a:p>
        </p:txBody>
      </p:sp>
      <p:sp>
        <p:nvSpPr>
          <p:cNvPr id="3" name="Slide Number Placeholder 2">
            <a:extLst>
              <a:ext uri="{FF2B5EF4-FFF2-40B4-BE49-F238E27FC236}">
                <a16:creationId xmlns:a16="http://schemas.microsoft.com/office/drawing/2014/main" id="{CC724794-8DDB-46D9-A3FB-BAFE3A82835D}"/>
              </a:ext>
            </a:extLst>
          </p:cNvPr>
          <p:cNvSpPr>
            <a:spLocks noGrp="1"/>
          </p:cNvSpPr>
          <p:nvPr>
            <p:ph type="sldNum" sz="quarter" idx="10"/>
          </p:nvPr>
        </p:nvSpPr>
        <p:spPr/>
        <p:txBody>
          <a:bodyPr/>
          <a:lstStyle/>
          <a:p>
            <a:fld id="{F8E5FEAE-2393-4031-B909-DB31E3BE2612}" type="slidenum">
              <a:rPr lang="en-US" smtClean="0"/>
              <a:t>58</a:t>
            </a:fld>
            <a:endParaRPr lang="en-US" dirty="0"/>
          </a:p>
        </p:txBody>
      </p:sp>
      <p:sp>
        <p:nvSpPr>
          <p:cNvPr id="4" name="Title 3">
            <a:extLst>
              <a:ext uri="{FF2B5EF4-FFF2-40B4-BE49-F238E27FC236}">
                <a16:creationId xmlns:a16="http://schemas.microsoft.com/office/drawing/2014/main" id="{DCA209AF-1103-4CC3-84C0-C9526F67595B}"/>
              </a:ext>
            </a:extLst>
          </p:cNvPr>
          <p:cNvSpPr>
            <a:spLocks noGrp="1"/>
          </p:cNvSpPr>
          <p:nvPr>
            <p:ph type="title"/>
          </p:nvPr>
        </p:nvSpPr>
        <p:spPr/>
        <p:txBody>
          <a:bodyPr/>
          <a:lstStyle/>
          <a:p>
            <a:r>
              <a:rPr lang="en-GB" dirty="0"/>
              <a:t>Using Vouchers for Dissemination</a:t>
            </a:r>
          </a:p>
        </p:txBody>
      </p:sp>
    </p:spTree>
    <p:extLst>
      <p:ext uri="{BB962C8B-B14F-4D97-AF65-F5344CB8AC3E}">
        <p14:creationId xmlns:p14="http://schemas.microsoft.com/office/powerpoint/2010/main" val="212939252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0F4BC37-5890-4824-9E26-74C4C7E85729}"/>
              </a:ext>
            </a:extLst>
          </p:cNvPr>
          <p:cNvSpPr>
            <a:spLocks noGrp="1"/>
          </p:cNvSpPr>
          <p:nvPr>
            <p:ph idx="1"/>
          </p:nvPr>
        </p:nvSpPr>
        <p:spPr/>
        <p:txBody>
          <a:bodyPr/>
          <a:lstStyle/>
          <a:p>
            <a:pPr marL="514350" indent="-514350">
              <a:buFont typeface="+mj-lt"/>
              <a:buAutoNum type="arabicPeriod"/>
            </a:pPr>
            <a:r>
              <a:rPr lang="en-GB" dirty="0"/>
              <a:t>What are the advantages of decentralised Vine Multipliers?</a:t>
            </a:r>
          </a:p>
          <a:p>
            <a:pPr marL="514350" indent="-514350">
              <a:buFont typeface="+mj-lt"/>
              <a:buAutoNum type="arabicPeriod"/>
            </a:pPr>
            <a:r>
              <a:rPr lang="en-GB" dirty="0"/>
              <a:t>When is single-shot dissemination approach most often used?</a:t>
            </a:r>
          </a:p>
          <a:p>
            <a:pPr marL="514350" indent="-514350">
              <a:buFont typeface="+mj-lt"/>
              <a:buAutoNum type="arabicPeriod"/>
            </a:pPr>
            <a:r>
              <a:rPr lang="en-GB" dirty="0"/>
              <a:t>What are some of the reasons to use vouchers for dissemination?</a:t>
            </a:r>
          </a:p>
        </p:txBody>
      </p:sp>
      <p:sp>
        <p:nvSpPr>
          <p:cNvPr id="3" name="Slide Number Placeholder 2">
            <a:extLst>
              <a:ext uri="{FF2B5EF4-FFF2-40B4-BE49-F238E27FC236}">
                <a16:creationId xmlns:a16="http://schemas.microsoft.com/office/drawing/2014/main" id="{087D1D0F-2DD1-4694-81EE-99CCAAA89E59}"/>
              </a:ext>
            </a:extLst>
          </p:cNvPr>
          <p:cNvSpPr>
            <a:spLocks noGrp="1"/>
          </p:cNvSpPr>
          <p:nvPr>
            <p:ph type="sldNum" sz="quarter" idx="11"/>
          </p:nvPr>
        </p:nvSpPr>
        <p:spPr/>
        <p:txBody>
          <a:bodyPr/>
          <a:lstStyle/>
          <a:p>
            <a:fld id="{F8E5FEAE-2393-4031-B909-DB31E3BE2612}" type="slidenum">
              <a:rPr lang="en-US" smtClean="0"/>
              <a:pPr/>
              <a:t>59</a:t>
            </a:fld>
            <a:endParaRPr lang="en-US" dirty="0"/>
          </a:p>
        </p:txBody>
      </p:sp>
    </p:spTree>
    <p:extLst>
      <p:ext uri="{BB962C8B-B14F-4D97-AF65-F5344CB8AC3E}">
        <p14:creationId xmlns:p14="http://schemas.microsoft.com/office/powerpoint/2010/main" val="18133145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8E39046-05DD-42FF-B8A5-3ED824934261}"/>
              </a:ext>
            </a:extLst>
          </p:cNvPr>
          <p:cNvSpPr>
            <a:spLocks noGrp="1"/>
          </p:cNvSpPr>
          <p:nvPr>
            <p:ph type="title"/>
          </p:nvPr>
        </p:nvSpPr>
        <p:spPr/>
        <p:txBody>
          <a:bodyPr/>
          <a:lstStyle/>
          <a:p>
            <a:r>
              <a:rPr lang="en-US" dirty="0"/>
              <a:t>Welcome</a:t>
            </a:r>
          </a:p>
        </p:txBody>
      </p:sp>
      <p:sp>
        <p:nvSpPr>
          <p:cNvPr id="8" name="Slide Number Placeholder 7">
            <a:extLst>
              <a:ext uri="{FF2B5EF4-FFF2-40B4-BE49-F238E27FC236}">
                <a16:creationId xmlns:a16="http://schemas.microsoft.com/office/drawing/2014/main" id="{11E75A34-43AC-4FEC-8050-35F09F84C6AD}"/>
              </a:ext>
            </a:extLst>
          </p:cNvPr>
          <p:cNvSpPr>
            <a:spLocks noGrp="1"/>
          </p:cNvSpPr>
          <p:nvPr>
            <p:ph type="sldNum" sz="quarter" idx="12"/>
          </p:nvPr>
        </p:nvSpPr>
        <p:spPr/>
        <p:txBody>
          <a:bodyPr/>
          <a:lstStyle/>
          <a:p>
            <a:fld id="{F8E5FEAE-2393-4031-B909-DB31E3BE2612}" type="slidenum">
              <a:rPr lang="en-US" smtClean="0"/>
              <a:pPr/>
              <a:t>6</a:t>
            </a:fld>
            <a:endParaRPr lang="en-US" dirty="0"/>
          </a:p>
        </p:txBody>
      </p:sp>
      <p:sp>
        <p:nvSpPr>
          <p:cNvPr id="2" name="Content Placeholder 1">
            <a:extLst>
              <a:ext uri="{FF2B5EF4-FFF2-40B4-BE49-F238E27FC236}">
                <a16:creationId xmlns:a16="http://schemas.microsoft.com/office/drawing/2014/main" id="{076546F1-4EC4-410A-B850-89F110A79FC7}"/>
              </a:ext>
            </a:extLst>
          </p:cNvPr>
          <p:cNvSpPr>
            <a:spLocks noGrp="1"/>
          </p:cNvSpPr>
          <p:nvPr>
            <p:ph type="body" sz="quarter" idx="13"/>
          </p:nvPr>
        </p:nvSpPr>
        <p:spPr/>
        <p:txBody>
          <a:bodyPr/>
          <a:lstStyle/>
          <a:p>
            <a:pPr marL="0" indent="0">
              <a:buNone/>
            </a:pPr>
            <a:r>
              <a:rPr lang="en-US" dirty="0"/>
              <a:t>During this session, we will examine </a:t>
            </a:r>
            <a:r>
              <a:rPr lang="en-GB" dirty="0"/>
              <a:t>different types of seed systems in terms of the seed production and different actors involved</a:t>
            </a:r>
            <a:r>
              <a:rPr lang="en-US" dirty="0"/>
              <a:t>.</a:t>
            </a:r>
          </a:p>
        </p:txBody>
      </p:sp>
      <p:pic>
        <p:nvPicPr>
          <p:cNvPr id="1026" name="Picture 2" descr="https://lh5.googleusercontent.com/yy2X-Y4BqawSEmbmqiWMEH_Ovatf5JVa_m47rOitSEoZ6xmyXXWa1tzyd2Y68DSc7Z47RVMHuzSEfcLqP7WNAoDT6yHP4WAGxfEcMn1EJXwo02IICzFrpU07SS8DnAORzn4WXa5N">
            <a:extLst>
              <a:ext uri="{FF2B5EF4-FFF2-40B4-BE49-F238E27FC236}">
                <a16:creationId xmlns:a16="http://schemas.microsoft.com/office/drawing/2014/main" id="{7F8C6A4D-07DB-413E-B17B-0037BF91B31F}"/>
              </a:ext>
            </a:extLst>
          </p:cNvPr>
          <p:cNvPicPr>
            <a:picLocks noGrp="1" noChangeAspect="1" noChangeArrowheads="1"/>
          </p:cNvPicPr>
          <p:nvPr>
            <p:ph type="pic" idx="1"/>
          </p:nvPr>
        </p:nvPicPr>
        <p:blipFill rotWithShape="1">
          <a:blip r:embed="rId3">
            <a:extLst>
              <a:ext uri="{28A0092B-C50C-407E-A947-70E740481C1C}">
                <a14:useLocalDpi xmlns:a14="http://schemas.microsoft.com/office/drawing/2010/main" val="0"/>
              </a:ext>
            </a:extLst>
          </a:blip>
          <a:srcRect t="25567" b="346"/>
          <a:stretch/>
        </p:blipFill>
        <p:spPr bwMode="auto">
          <a:xfrm>
            <a:off x="0" y="0"/>
            <a:ext cx="9144000" cy="38777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7388165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82DDDDC-34AA-400D-A17A-9B9A66D50F59}"/>
              </a:ext>
            </a:extLst>
          </p:cNvPr>
          <p:cNvSpPr>
            <a:spLocks noGrp="1"/>
          </p:cNvSpPr>
          <p:nvPr>
            <p:ph idx="1"/>
          </p:nvPr>
        </p:nvSpPr>
        <p:spPr/>
        <p:txBody>
          <a:bodyPr/>
          <a:lstStyle/>
          <a:p>
            <a:pPr lvl="0"/>
            <a:r>
              <a:rPr lang="en-US" dirty="0"/>
              <a:t>Careful planning of material multiplication and dissemination is necessary to have a meaningful impact on sweetpotato growing communities.</a:t>
            </a:r>
            <a:endParaRPr lang="en-US" b="1" dirty="0"/>
          </a:p>
          <a:p>
            <a:pPr lvl="0"/>
            <a:r>
              <a:rPr lang="en-US" dirty="0"/>
              <a:t>Multiplication and dissemination strategies for sweetpotato must consider agro-ecological and climactic factors as well as existing seed systems and demographic/social factors. What are the constraints on a social level in your area? Is rainfall bimodal?</a:t>
            </a:r>
            <a:endParaRPr lang="en-US" b="1" dirty="0"/>
          </a:p>
          <a:p>
            <a:pPr lvl="0"/>
            <a:r>
              <a:rPr lang="en-US" dirty="0"/>
              <a:t>Varietals that are available or preferred must be taken into consideration as well. </a:t>
            </a:r>
            <a:endParaRPr lang="en-US" b="1" dirty="0"/>
          </a:p>
          <a:p>
            <a:pPr lvl="0"/>
            <a:r>
              <a:rPr lang="en-US" dirty="0"/>
              <a:t>National development strategies and key stakeholders should be consulted in any sweetpotato material multiplication and dissemination strategy.</a:t>
            </a:r>
            <a:endParaRPr lang="en-US" b="1" dirty="0"/>
          </a:p>
          <a:p>
            <a:endParaRPr lang="en-US" dirty="0"/>
          </a:p>
        </p:txBody>
      </p:sp>
      <p:sp>
        <p:nvSpPr>
          <p:cNvPr id="3" name="Slide Number Placeholder 2">
            <a:extLst>
              <a:ext uri="{FF2B5EF4-FFF2-40B4-BE49-F238E27FC236}">
                <a16:creationId xmlns:a16="http://schemas.microsoft.com/office/drawing/2014/main" id="{2003F808-202F-4DF4-B1F9-77BE9E4F5601}"/>
              </a:ext>
            </a:extLst>
          </p:cNvPr>
          <p:cNvSpPr>
            <a:spLocks noGrp="1"/>
          </p:cNvSpPr>
          <p:nvPr>
            <p:ph type="sldNum" sz="quarter" idx="10"/>
          </p:nvPr>
        </p:nvSpPr>
        <p:spPr/>
        <p:txBody>
          <a:bodyPr/>
          <a:lstStyle/>
          <a:p>
            <a:fld id="{F8E5FEAE-2393-4031-B909-DB31E3BE2612}" type="slidenum">
              <a:rPr lang="en-US" smtClean="0"/>
              <a:t>60</a:t>
            </a:fld>
            <a:endParaRPr lang="en-US" dirty="0"/>
          </a:p>
        </p:txBody>
      </p:sp>
      <p:sp>
        <p:nvSpPr>
          <p:cNvPr id="4" name="Title 3">
            <a:extLst>
              <a:ext uri="{FF2B5EF4-FFF2-40B4-BE49-F238E27FC236}">
                <a16:creationId xmlns:a16="http://schemas.microsoft.com/office/drawing/2014/main" id="{ECE8357D-CC56-47C9-B92D-E77C584419D5}"/>
              </a:ext>
            </a:extLst>
          </p:cNvPr>
          <p:cNvSpPr>
            <a:spLocks noGrp="1"/>
          </p:cNvSpPr>
          <p:nvPr>
            <p:ph type="title"/>
          </p:nvPr>
        </p:nvSpPr>
        <p:spPr/>
        <p:txBody>
          <a:bodyPr/>
          <a:lstStyle/>
          <a:p>
            <a:r>
              <a:rPr lang="en-US" dirty="0"/>
              <a:t>Key Points</a:t>
            </a:r>
          </a:p>
        </p:txBody>
      </p:sp>
    </p:spTree>
    <p:extLst>
      <p:ext uri="{BB962C8B-B14F-4D97-AF65-F5344CB8AC3E}">
        <p14:creationId xmlns:p14="http://schemas.microsoft.com/office/powerpoint/2010/main" val="271934059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F7F46D7-8C99-4E06-B857-2C6CA8545D99}"/>
              </a:ext>
            </a:extLst>
          </p:cNvPr>
          <p:cNvSpPr>
            <a:spLocks noGrp="1"/>
          </p:cNvSpPr>
          <p:nvPr>
            <p:ph idx="1"/>
          </p:nvPr>
        </p:nvSpPr>
        <p:spPr/>
        <p:txBody>
          <a:bodyPr/>
          <a:lstStyle/>
          <a:p>
            <a:pPr lvl="0"/>
            <a:r>
              <a:rPr lang="en-US" dirty="0"/>
              <a:t>Organizations like NGOs and private sector companies should be considered in sweetpotato planning.</a:t>
            </a:r>
            <a:endParaRPr lang="en-US" b="1" dirty="0"/>
          </a:p>
          <a:p>
            <a:pPr lvl="0"/>
            <a:r>
              <a:rPr lang="en-US" dirty="0"/>
              <a:t>Centralised planting material multiplication offers more expert advice and widespread control of various factors, but decentralised planting material multiplication is less risky, as planting materials remain under local control and are less subject to large-scale losses.</a:t>
            </a:r>
            <a:endParaRPr lang="en-US" b="1" dirty="0"/>
          </a:p>
          <a:p>
            <a:pPr lvl="0"/>
            <a:r>
              <a:rPr lang="en-US" dirty="0"/>
              <a:t>Single shot dissemination processes are most often used in emergency situations.</a:t>
            </a:r>
            <a:endParaRPr lang="en-US" b="1" dirty="0"/>
          </a:p>
          <a:p>
            <a:pPr lvl="0"/>
            <a:r>
              <a:rPr lang="en-US" dirty="0"/>
              <a:t>Many factors will influence the planting material multiplication and dissemination strategy to use</a:t>
            </a:r>
          </a:p>
          <a:p>
            <a:pPr lvl="0"/>
            <a:r>
              <a:rPr lang="en-US" dirty="0"/>
              <a:t>Understand the existing seed system before planning any seed system interventions. </a:t>
            </a:r>
            <a:endParaRPr lang="en-US" b="1" dirty="0"/>
          </a:p>
          <a:p>
            <a:endParaRPr lang="en-US" dirty="0"/>
          </a:p>
        </p:txBody>
      </p:sp>
      <p:sp>
        <p:nvSpPr>
          <p:cNvPr id="3" name="Slide Number Placeholder 2">
            <a:extLst>
              <a:ext uri="{FF2B5EF4-FFF2-40B4-BE49-F238E27FC236}">
                <a16:creationId xmlns:a16="http://schemas.microsoft.com/office/drawing/2014/main" id="{341B4F84-F8A4-4735-8F9B-26C835D7611C}"/>
              </a:ext>
            </a:extLst>
          </p:cNvPr>
          <p:cNvSpPr>
            <a:spLocks noGrp="1"/>
          </p:cNvSpPr>
          <p:nvPr>
            <p:ph type="sldNum" sz="quarter" idx="10"/>
          </p:nvPr>
        </p:nvSpPr>
        <p:spPr/>
        <p:txBody>
          <a:bodyPr/>
          <a:lstStyle/>
          <a:p>
            <a:fld id="{F8E5FEAE-2393-4031-B909-DB31E3BE2612}" type="slidenum">
              <a:rPr lang="en-US" smtClean="0"/>
              <a:t>61</a:t>
            </a:fld>
            <a:endParaRPr lang="en-US" dirty="0"/>
          </a:p>
        </p:txBody>
      </p:sp>
      <p:sp>
        <p:nvSpPr>
          <p:cNvPr id="4" name="Title 3">
            <a:extLst>
              <a:ext uri="{FF2B5EF4-FFF2-40B4-BE49-F238E27FC236}">
                <a16:creationId xmlns:a16="http://schemas.microsoft.com/office/drawing/2014/main" id="{71E3BFA8-46CE-4030-B2A4-741B77EFCD92}"/>
              </a:ext>
            </a:extLst>
          </p:cNvPr>
          <p:cNvSpPr>
            <a:spLocks noGrp="1"/>
          </p:cNvSpPr>
          <p:nvPr>
            <p:ph type="title"/>
          </p:nvPr>
        </p:nvSpPr>
        <p:spPr/>
        <p:txBody>
          <a:bodyPr/>
          <a:lstStyle/>
          <a:p>
            <a:r>
              <a:rPr lang="en-US" dirty="0"/>
              <a:t>Key Points</a:t>
            </a:r>
          </a:p>
        </p:txBody>
      </p:sp>
    </p:spTree>
    <p:extLst>
      <p:ext uri="{BB962C8B-B14F-4D97-AF65-F5344CB8AC3E}">
        <p14:creationId xmlns:p14="http://schemas.microsoft.com/office/powerpoint/2010/main" val="348862363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a:extLst>
              <a:ext uri="{FF2B5EF4-FFF2-40B4-BE49-F238E27FC236}">
                <a16:creationId xmlns:a16="http://schemas.microsoft.com/office/drawing/2014/main" id="{0CDB344E-BFA8-4053-AECB-284FDA1F724C}"/>
              </a:ext>
            </a:extLst>
          </p:cNvPr>
          <p:cNvSpPr>
            <a:spLocks noGrp="1"/>
          </p:cNvSpPr>
          <p:nvPr>
            <p:ph type="sldNum" sz="quarter" idx="11"/>
          </p:nvPr>
        </p:nvSpPr>
        <p:spPr/>
        <p:txBody>
          <a:bodyPr/>
          <a:lstStyle/>
          <a:p>
            <a:fld id="{F8E5FEAE-2393-4031-B909-DB31E3BE2612}" type="slidenum">
              <a:rPr lang="en-US" smtClean="0"/>
              <a:pPr/>
              <a:t>62</a:t>
            </a:fld>
            <a:endParaRPr lang="en-US" dirty="0"/>
          </a:p>
        </p:txBody>
      </p:sp>
      <p:sp>
        <p:nvSpPr>
          <p:cNvPr id="2" name="Title 1">
            <a:extLst>
              <a:ext uri="{FF2B5EF4-FFF2-40B4-BE49-F238E27FC236}">
                <a16:creationId xmlns:a16="http://schemas.microsoft.com/office/drawing/2014/main" id="{8AF9F9F0-3CEB-4275-B1EC-0B09633CE00E}"/>
              </a:ext>
            </a:extLst>
          </p:cNvPr>
          <p:cNvSpPr>
            <a:spLocks noGrp="1"/>
          </p:cNvSpPr>
          <p:nvPr>
            <p:ph type="title"/>
          </p:nvPr>
        </p:nvSpPr>
        <p:spPr/>
        <p:txBody>
          <a:bodyPr/>
          <a:lstStyle/>
          <a:p>
            <a:r>
              <a:rPr lang="en-US" dirty="0"/>
              <a:t>Constructing Your Multiplication and Dissemination Plan</a:t>
            </a:r>
          </a:p>
        </p:txBody>
      </p:sp>
      <p:sp>
        <p:nvSpPr>
          <p:cNvPr id="4" name="Subtitle 3">
            <a:extLst>
              <a:ext uri="{FF2B5EF4-FFF2-40B4-BE49-F238E27FC236}">
                <a16:creationId xmlns:a16="http://schemas.microsoft.com/office/drawing/2014/main" id="{DE10DD0D-7A56-4CD3-9189-0F2AB28712DB}"/>
              </a:ext>
            </a:extLst>
          </p:cNvPr>
          <p:cNvSpPr>
            <a:spLocks noGrp="1"/>
          </p:cNvSpPr>
          <p:nvPr>
            <p:ph type="subTitle" idx="1"/>
          </p:nvPr>
        </p:nvSpPr>
        <p:spPr/>
        <p:txBody>
          <a:bodyPr/>
          <a:lstStyle/>
          <a:p>
            <a:r>
              <a:rPr lang="en-US" dirty="0"/>
              <a:t>Unit 8</a:t>
            </a:r>
          </a:p>
          <a:p>
            <a:endParaRPr lang="en-US" dirty="0"/>
          </a:p>
        </p:txBody>
      </p:sp>
    </p:spTree>
    <p:extLst>
      <p:ext uri="{BB962C8B-B14F-4D97-AF65-F5344CB8AC3E}">
        <p14:creationId xmlns:p14="http://schemas.microsoft.com/office/powerpoint/2010/main" val="213354641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BB8CFA8-739C-469D-90CA-1A82B0DEC848}"/>
              </a:ext>
            </a:extLst>
          </p:cNvPr>
          <p:cNvSpPr>
            <a:spLocks noGrp="1"/>
          </p:cNvSpPr>
          <p:nvPr>
            <p:ph idx="1"/>
          </p:nvPr>
        </p:nvSpPr>
        <p:spPr/>
        <p:txBody>
          <a:bodyPr/>
          <a:lstStyle/>
          <a:p>
            <a:pPr lvl="0"/>
            <a:r>
              <a:rPr lang="en-US" dirty="0"/>
              <a:t>Calculate how many cuttings of each variety need to be planted how many months in advance to obtain the targeted amount of planting material at the start of the rains.</a:t>
            </a:r>
          </a:p>
          <a:p>
            <a:pPr lvl="0"/>
            <a:r>
              <a:rPr lang="en-US" dirty="0"/>
              <a:t>Explain the importance of the multiplication rate in determining how much planting material will be produced.</a:t>
            </a:r>
          </a:p>
          <a:p>
            <a:pPr lvl="0"/>
            <a:r>
              <a:rPr lang="en-US" dirty="0"/>
              <a:t>Create a work plan describing which activities need to be done when, how and by who and what they cost in order to achieve a planned planting material multiplication and dissemination strategy.</a:t>
            </a:r>
          </a:p>
          <a:p>
            <a:endParaRPr lang="en-US" dirty="0"/>
          </a:p>
        </p:txBody>
      </p:sp>
      <p:sp>
        <p:nvSpPr>
          <p:cNvPr id="5" name="Text Placeholder 4">
            <a:extLst>
              <a:ext uri="{FF2B5EF4-FFF2-40B4-BE49-F238E27FC236}">
                <a16:creationId xmlns:a16="http://schemas.microsoft.com/office/drawing/2014/main" id="{7A03E55B-5186-4BA1-ABFA-740DD316C0D4}"/>
              </a:ext>
            </a:extLst>
          </p:cNvPr>
          <p:cNvSpPr>
            <a:spLocks noGrp="1"/>
          </p:cNvSpPr>
          <p:nvPr>
            <p:ph type="body" sz="quarter" idx="10"/>
          </p:nvPr>
        </p:nvSpPr>
        <p:spPr/>
        <p:txBody>
          <a:bodyPr/>
          <a:lstStyle/>
          <a:p>
            <a:r>
              <a:rPr lang="en-US" dirty="0"/>
              <a:t>By the end of this unit, you should be able to:</a:t>
            </a:r>
          </a:p>
        </p:txBody>
      </p:sp>
      <p:sp>
        <p:nvSpPr>
          <p:cNvPr id="4" name="Title 3">
            <a:extLst>
              <a:ext uri="{FF2B5EF4-FFF2-40B4-BE49-F238E27FC236}">
                <a16:creationId xmlns:a16="http://schemas.microsoft.com/office/drawing/2014/main" id="{317A2558-B67D-454E-B5BC-AE1393786302}"/>
              </a:ext>
            </a:extLst>
          </p:cNvPr>
          <p:cNvSpPr>
            <a:spLocks noGrp="1"/>
          </p:cNvSpPr>
          <p:nvPr>
            <p:ph type="title"/>
          </p:nvPr>
        </p:nvSpPr>
        <p:spPr/>
        <p:txBody>
          <a:bodyPr/>
          <a:lstStyle/>
          <a:p>
            <a:r>
              <a:rPr lang="en-US" dirty="0"/>
              <a:t>Objectives</a:t>
            </a:r>
          </a:p>
        </p:txBody>
      </p:sp>
      <p:sp>
        <p:nvSpPr>
          <p:cNvPr id="3" name="Slide Number Placeholder 2">
            <a:extLst>
              <a:ext uri="{FF2B5EF4-FFF2-40B4-BE49-F238E27FC236}">
                <a16:creationId xmlns:a16="http://schemas.microsoft.com/office/drawing/2014/main" id="{7EA24582-6A05-4F88-895E-D0D6E3277F37}"/>
              </a:ext>
            </a:extLst>
          </p:cNvPr>
          <p:cNvSpPr>
            <a:spLocks noGrp="1"/>
          </p:cNvSpPr>
          <p:nvPr>
            <p:ph type="sldNum" sz="quarter" idx="4294967295"/>
          </p:nvPr>
        </p:nvSpPr>
        <p:spPr>
          <a:xfrm>
            <a:off x="0" y="6356350"/>
            <a:ext cx="2057400" cy="365125"/>
          </a:xfrm>
        </p:spPr>
        <p:txBody>
          <a:bodyPr/>
          <a:lstStyle/>
          <a:p>
            <a:fld id="{F8E5FEAE-2393-4031-B909-DB31E3BE2612}" type="slidenum">
              <a:rPr lang="en-US" smtClean="0"/>
              <a:t>63</a:t>
            </a:fld>
            <a:endParaRPr lang="en-US" dirty="0"/>
          </a:p>
        </p:txBody>
      </p:sp>
    </p:spTree>
    <p:extLst>
      <p:ext uri="{BB962C8B-B14F-4D97-AF65-F5344CB8AC3E}">
        <p14:creationId xmlns:p14="http://schemas.microsoft.com/office/powerpoint/2010/main" val="295553137"/>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FA1BD8F-8168-4B69-8F02-DB59F3B62C3C}"/>
              </a:ext>
            </a:extLst>
          </p:cNvPr>
          <p:cNvSpPr>
            <a:spLocks noGrp="1"/>
          </p:cNvSpPr>
          <p:nvPr>
            <p:ph idx="1"/>
          </p:nvPr>
        </p:nvSpPr>
        <p:spPr/>
        <p:txBody>
          <a:bodyPr/>
          <a:lstStyle/>
          <a:p>
            <a:r>
              <a:rPr lang="en-US" dirty="0"/>
              <a:t>Plan must link to local agricultural calendar.</a:t>
            </a:r>
          </a:p>
          <a:p>
            <a:r>
              <a:rPr lang="en-US" dirty="0"/>
              <a:t>Make sure to talk to local farmers.</a:t>
            </a:r>
          </a:p>
          <a:p>
            <a:r>
              <a:rPr lang="en-US" dirty="0"/>
              <a:t>Consider the following aspects when planning:</a:t>
            </a:r>
          </a:p>
          <a:p>
            <a:pPr lvl="2"/>
            <a:r>
              <a:rPr lang="en-US" dirty="0"/>
              <a:t>When and why individual farmers plant</a:t>
            </a:r>
          </a:p>
          <a:p>
            <a:pPr lvl="2"/>
            <a:r>
              <a:rPr lang="en-US" dirty="0"/>
              <a:t>Typical sweetpotato managing practices</a:t>
            </a:r>
          </a:p>
          <a:p>
            <a:pPr lvl="2"/>
            <a:r>
              <a:rPr lang="en-US" dirty="0"/>
              <a:t>Preferred varieties and characteristics</a:t>
            </a:r>
          </a:p>
          <a:p>
            <a:pPr lvl="2"/>
            <a:r>
              <a:rPr lang="en-US" dirty="0"/>
              <a:t>Local sweetpotato value chain</a:t>
            </a:r>
          </a:p>
          <a:p>
            <a:pPr lvl="2"/>
            <a:r>
              <a:rPr lang="en-US" dirty="0"/>
              <a:t>Number of households involved and how much each intends to plant</a:t>
            </a:r>
          </a:p>
          <a:p>
            <a:r>
              <a:rPr lang="en-US" dirty="0"/>
              <a:t>Advanced planning is required for the long time periods it can take to produce sufficient planting material.</a:t>
            </a:r>
          </a:p>
          <a:p>
            <a:r>
              <a:rPr lang="en-US" dirty="0"/>
              <a:t>Local soil, water, field management conditions have an impact on planning.</a:t>
            </a:r>
          </a:p>
        </p:txBody>
      </p:sp>
      <p:sp>
        <p:nvSpPr>
          <p:cNvPr id="3" name="Slide Number Placeholder 2">
            <a:extLst>
              <a:ext uri="{FF2B5EF4-FFF2-40B4-BE49-F238E27FC236}">
                <a16:creationId xmlns:a16="http://schemas.microsoft.com/office/drawing/2014/main" id="{EC483A59-2D1A-4333-B191-FEC52B620530}"/>
              </a:ext>
            </a:extLst>
          </p:cNvPr>
          <p:cNvSpPr>
            <a:spLocks noGrp="1"/>
          </p:cNvSpPr>
          <p:nvPr>
            <p:ph type="sldNum" sz="quarter" idx="10"/>
          </p:nvPr>
        </p:nvSpPr>
        <p:spPr/>
        <p:txBody>
          <a:bodyPr/>
          <a:lstStyle/>
          <a:p>
            <a:fld id="{F8E5FEAE-2393-4031-B909-DB31E3BE2612}" type="slidenum">
              <a:rPr lang="en-US" smtClean="0"/>
              <a:t>64</a:t>
            </a:fld>
            <a:endParaRPr lang="en-US" dirty="0"/>
          </a:p>
        </p:txBody>
      </p:sp>
      <p:sp>
        <p:nvSpPr>
          <p:cNvPr id="4" name="Title 3">
            <a:extLst>
              <a:ext uri="{FF2B5EF4-FFF2-40B4-BE49-F238E27FC236}">
                <a16:creationId xmlns:a16="http://schemas.microsoft.com/office/drawing/2014/main" id="{7F5870CF-704B-42A8-8620-B99C18213994}"/>
              </a:ext>
            </a:extLst>
          </p:cNvPr>
          <p:cNvSpPr>
            <a:spLocks noGrp="1"/>
          </p:cNvSpPr>
          <p:nvPr>
            <p:ph type="title"/>
          </p:nvPr>
        </p:nvSpPr>
        <p:spPr/>
        <p:txBody>
          <a:bodyPr/>
          <a:lstStyle/>
          <a:p>
            <a:r>
              <a:rPr lang="en-US" dirty="0"/>
              <a:t>Considerations for Planning</a:t>
            </a:r>
          </a:p>
        </p:txBody>
      </p:sp>
    </p:spTree>
    <p:extLst>
      <p:ext uri="{BB962C8B-B14F-4D97-AF65-F5344CB8AC3E}">
        <p14:creationId xmlns:p14="http://schemas.microsoft.com/office/powerpoint/2010/main" val="204777007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D509599-89EB-43AB-8D61-DD6B591D0F6C}"/>
              </a:ext>
            </a:extLst>
          </p:cNvPr>
          <p:cNvSpPr>
            <a:spLocks noGrp="1"/>
          </p:cNvSpPr>
          <p:nvPr>
            <p:ph idx="1"/>
          </p:nvPr>
        </p:nvSpPr>
        <p:spPr/>
        <p:txBody>
          <a:bodyPr/>
          <a:lstStyle/>
          <a:p>
            <a:r>
              <a:rPr lang="en-US" dirty="0"/>
              <a:t>Different varietals have different multiplication rates.  Some of the factors are:</a:t>
            </a:r>
          </a:p>
          <a:p>
            <a:pPr lvl="1"/>
            <a:r>
              <a:rPr lang="en-US" dirty="0"/>
              <a:t>Soil type</a:t>
            </a:r>
          </a:p>
          <a:p>
            <a:pPr lvl="1"/>
            <a:r>
              <a:rPr lang="en-US" dirty="0"/>
              <a:t>Irrigation schedule</a:t>
            </a:r>
          </a:p>
          <a:p>
            <a:pPr lvl="1"/>
            <a:r>
              <a:rPr lang="en-US" dirty="0"/>
              <a:t>Temperature/climate</a:t>
            </a:r>
          </a:p>
          <a:p>
            <a:pPr lvl="1"/>
            <a:r>
              <a:rPr lang="en-US" dirty="0"/>
              <a:t>Growing season length</a:t>
            </a:r>
          </a:p>
          <a:p>
            <a:r>
              <a:rPr lang="en-US" dirty="0"/>
              <a:t>Understanding different multiplication rates helps to:</a:t>
            </a:r>
          </a:p>
          <a:p>
            <a:pPr lvl="1"/>
            <a:r>
              <a:rPr lang="en-US" dirty="0"/>
              <a:t>Create a calendar</a:t>
            </a:r>
          </a:p>
          <a:p>
            <a:pPr lvl="1"/>
            <a:r>
              <a:rPr lang="en-US" dirty="0"/>
              <a:t>Assess how much each vine multiplier can and needs to contribute to production</a:t>
            </a:r>
          </a:p>
          <a:p>
            <a:pPr lvl="1"/>
            <a:endParaRPr lang="en-US" dirty="0"/>
          </a:p>
        </p:txBody>
      </p:sp>
      <p:sp>
        <p:nvSpPr>
          <p:cNvPr id="3" name="Slide Number Placeholder 2">
            <a:extLst>
              <a:ext uri="{FF2B5EF4-FFF2-40B4-BE49-F238E27FC236}">
                <a16:creationId xmlns:a16="http://schemas.microsoft.com/office/drawing/2014/main" id="{A35E8277-F734-4D6F-A272-298DAF123CA4}"/>
              </a:ext>
            </a:extLst>
          </p:cNvPr>
          <p:cNvSpPr>
            <a:spLocks noGrp="1"/>
          </p:cNvSpPr>
          <p:nvPr>
            <p:ph type="sldNum" sz="quarter" idx="10"/>
          </p:nvPr>
        </p:nvSpPr>
        <p:spPr/>
        <p:txBody>
          <a:bodyPr/>
          <a:lstStyle/>
          <a:p>
            <a:fld id="{F8E5FEAE-2393-4031-B909-DB31E3BE2612}" type="slidenum">
              <a:rPr lang="en-US" smtClean="0"/>
              <a:t>65</a:t>
            </a:fld>
            <a:endParaRPr lang="en-US" dirty="0"/>
          </a:p>
        </p:txBody>
      </p:sp>
      <p:sp>
        <p:nvSpPr>
          <p:cNvPr id="4" name="Title 3">
            <a:extLst>
              <a:ext uri="{FF2B5EF4-FFF2-40B4-BE49-F238E27FC236}">
                <a16:creationId xmlns:a16="http://schemas.microsoft.com/office/drawing/2014/main" id="{56944485-383E-4AE2-9DBF-7AB1D0816CBC}"/>
              </a:ext>
            </a:extLst>
          </p:cNvPr>
          <p:cNvSpPr>
            <a:spLocks noGrp="1"/>
          </p:cNvSpPr>
          <p:nvPr>
            <p:ph type="title"/>
          </p:nvPr>
        </p:nvSpPr>
        <p:spPr/>
        <p:txBody>
          <a:bodyPr/>
          <a:lstStyle/>
          <a:p>
            <a:r>
              <a:rPr lang="en-US" dirty="0"/>
              <a:t>Vine Multiplication Rates</a:t>
            </a:r>
          </a:p>
        </p:txBody>
      </p:sp>
    </p:spTree>
    <p:extLst>
      <p:ext uri="{BB962C8B-B14F-4D97-AF65-F5344CB8AC3E}">
        <p14:creationId xmlns:p14="http://schemas.microsoft.com/office/powerpoint/2010/main" val="1503008177"/>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4E0AAB-EB4C-41B7-A6CC-E1BCC2C6CA63}"/>
              </a:ext>
            </a:extLst>
          </p:cNvPr>
          <p:cNvSpPr>
            <a:spLocks noGrp="1"/>
          </p:cNvSpPr>
          <p:nvPr>
            <p:ph idx="1"/>
          </p:nvPr>
        </p:nvSpPr>
        <p:spPr>
          <a:xfrm>
            <a:off x="628650" y="955966"/>
            <a:ext cx="7886700" cy="5220998"/>
          </a:xfrm>
        </p:spPr>
        <p:txBody>
          <a:bodyPr/>
          <a:lstStyle/>
          <a:p>
            <a:r>
              <a:rPr lang="en-US" sz="2200" dirty="0"/>
              <a:t>Identifying target communities</a:t>
            </a:r>
          </a:p>
          <a:p>
            <a:r>
              <a:rPr lang="en-US" sz="2200" dirty="0"/>
              <a:t>Agreeing on the scale of distribution</a:t>
            </a:r>
          </a:p>
          <a:p>
            <a:r>
              <a:rPr lang="en-US" sz="2200" dirty="0"/>
              <a:t>Creating a calendar </a:t>
            </a:r>
            <a:r>
              <a:rPr lang="en-GB" sz="2200" dirty="0"/>
              <a:t>showing when and where the multiplication activities are needed</a:t>
            </a:r>
            <a:endParaRPr lang="en-US" sz="2200" dirty="0"/>
          </a:p>
          <a:p>
            <a:r>
              <a:rPr lang="en-US" sz="2200" dirty="0"/>
              <a:t>Implementing multiplication</a:t>
            </a:r>
          </a:p>
          <a:p>
            <a:r>
              <a:rPr lang="en-US" sz="2200" dirty="0"/>
              <a:t>Pre-distribution activities:</a:t>
            </a:r>
          </a:p>
          <a:p>
            <a:pPr lvl="1"/>
            <a:r>
              <a:rPr lang="en-US" sz="2000" dirty="0"/>
              <a:t>Raising community awareness on OFSP</a:t>
            </a:r>
          </a:p>
          <a:p>
            <a:pPr lvl="1"/>
            <a:r>
              <a:rPr lang="en-US" sz="2000" dirty="0"/>
              <a:t>Group meeting to organise who will receive planting materials and when, &amp; setting communication strategy.</a:t>
            </a:r>
          </a:p>
          <a:p>
            <a:pPr lvl="1"/>
            <a:r>
              <a:rPr lang="en-US" sz="2000" dirty="0"/>
              <a:t>Transport arrangements</a:t>
            </a:r>
          </a:p>
          <a:p>
            <a:pPr lvl="1"/>
            <a:r>
              <a:rPr lang="en-US" sz="2000" dirty="0"/>
              <a:t>Community meetings</a:t>
            </a:r>
          </a:p>
          <a:p>
            <a:pPr lvl="0"/>
            <a:r>
              <a:rPr lang="en-US" sz="2200" dirty="0"/>
              <a:t>Distribution</a:t>
            </a:r>
          </a:p>
          <a:p>
            <a:pPr lvl="0"/>
            <a:r>
              <a:rPr lang="en-US" sz="2200" dirty="0"/>
              <a:t>Monitoring</a:t>
            </a:r>
          </a:p>
          <a:p>
            <a:pPr lvl="0"/>
            <a:r>
              <a:rPr lang="en-US" sz="2200" dirty="0"/>
              <a:t>Learning and future planning</a:t>
            </a:r>
          </a:p>
        </p:txBody>
      </p:sp>
      <p:sp>
        <p:nvSpPr>
          <p:cNvPr id="3" name="Slide Number Placeholder 2">
            <a:extLst>
              <a:ext uri="{FF2B5EF4-FFF2-40B4-BE49-F238E27FC236}">
                <a16:creationId xmlns:a16="http://schemas.microsoft.com/office/drawing/2014/main" id="{567A0BDB-A73E-4BC0-A2C0-46BC0CA8B78B}"/>
              </a:ext>
            </a:extLst>
          </p:cNvPr>
          <p:cNvSpPr>
            <a:spLocks noGrp="1"/>
          </p:cNvSpPr>
          <p:nvPr>
            <p:ph type="sldNum" sz="quarter" idx="10"/>
          </p:nvPr>
        </p:nvSpPr>
        <p:spPr/>
        <p:txBody>
          <a:bodyPr/>
          <a:lstStyle/>
          <a:p>
            <a:fld id="{F8E5FEAE-2393-4031-B909-DB31E3BE2612}" type="slidenum">
              <a:rPr lang="en-US" smtClean="0"/>
              <a:pPr/>
              <a:t>66</a:t>
            </a:fld>
            <a:endParaRPr lang="en-US" dirty="0"/>
          </a:p>
        </p:txBody>
      </p:sp>
      <p:sp>
        <p:nvSpPr>
          <p:cNvPr id="4" name="Title 3">
            <a:extLst>
              <a:ext uri="{FF2B5EF4-FFF2-40B4-BE49-F238E27FC236}">
                <a16:creationId xmlns:a16="http://schemas.microsoft.com/office/drawing/2014/main" id="{18A4E40E-0DFE-4092-B503-F3E6B2E169D3}"/>
              </a:ext>
            </a:extLst>
          </p:cNvPr>
          <p:cNvSpPr>
            <a:spLocks noGrp="1"/>
          </p:cNvSpPr>
          <p:nvPr>
            <p:ph type="title"/>
          </p:nvPr>
        </p:nvSpPr>
        <p:spPr/>
        <p:txBody>
          <a:bodyPr/>
          <a:lstStyle/>
          <a:p>
            <a:r>
              <a:rPr lang="en-US" dirty="0"/>
              <a:t>Creating a Work Plan</a:t>
            </a:r>
          </a:p>
        </p:txBody>
      </p:sp>
    </p:spTree>
    <p:extLst>
      <p:ext uri="{BB962C8B-B14F-4D97-AF65-F5344CB8AC3E}">
        <p14:creationId xmlns:p14="http://schemas.microsoft.com/office/powerpoint/2010/main" val="16965121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4B54F09-E9CC-40DC-85EC-3147B8FBC6F8}"/>
              </a:ext>
            </a:extLst>
          </p:cNvPr>
          <p:cNvSpPr>
            <a:spLocks noGrp="1"/>
          </p:cNvSpPr>
          <p:nvPr>
            <p:ph idx="1"/>
          </p:nvPr>
        </p:nvSpPr>
        <p:spPr/>
        <p:txBody>
          <a:bodyPr/>
          <a:lstStyle/>
          <a:p>
            <a:pPr marL="514350" indent="-514350">
              <a:buFont typeface="+mj-lt"/>
              <a:buAutoNum type="arabicPeriod"/>
            </a:pPr>
            <a:r>
              <a:rPr lang="en-GB" dirty="0"/>
              <a:t>What are the important aspects to consider when creating a multiplication and distribution plan?</a:t>
            </a:r>
          </a:p>
          <a:p>
            <a:pPr marL="514350" indent="-514350">
              <a:buFont typeface="+mj-lt"/>
              <a:buAutoNum type="arabicPeriod"/>
            </a:pPr>
            <a:r>
              <a:rPr lang="en-GB" dirty="0"/>
              <a:t>What are some of the factors impacting multiplication rates?</a:t>
            </a:r>
          </a:p>
        </p:txBody>
      </p:sp>
      <p:sp>
        <p:nvSpPr>
          <p:cNvPr id="3" name="Slide Number Placeholder 2">
            <a:extLst>
              <a:ext uri="{FF2B5EF4-FFF2-40B4-BE49-F238E27FC236}">
                <a16:creationId xmlns:a16="http://schemas.microsoft.com/office/drawing/2014/main" id="{4867D8EE-66B7-4C11-849D-3CB7CE90BEC0}"/>
              </a:ext>
            </a:extLst>
          </p:cNvPr>
          <p:cNvSpPr>
            <a:spLocks noGrp="1"/>
          </p:cNvSpPr>
          <p:nvPr>
            <p:ph type="sldNum" sz="quarter" idx="11"/>
          </p:nvPr>
        </p:nvSpPr>
        <p:spPr/>
        <p:txBody>
          <a:bodyPr/>
          <a:lstStyle/>
          <a:p>
            <a:fld id="{F8E5FEAE-2393-4031-B909-DB31E3BE2612}" type="slidenum">
              <a:rPr lang="en-US" smtClean="0"/>
              <a:pPr/>
              <a:t>67</a:t>
            </a:fld>
            <a:endParaRPr lang="en-US" dirty="0"/>
          </a:p>
        </p:txBody>
      </p:sp>
    </p:spTree>
    <p:extLst>
      <p:ext uri="{BB962C8B-B14F-4D97-AF65-F5344CB8AC3E}">
        <p14:creationId xmlns:p14="http://schemas.microsoft.com/office/powerpoint/2010/main" val="1781421831"/>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0FB558E-454F-4E1A-99DA-227CBD3978F5}"/>
              </a:ext>
            </a:extLst>
          </p:cNvPr>
          <p:cNvSpPr>
            <a:spLocks noGrp="1"/>
          </p:cNvSpPr>
          <p:nvPr>
            <p:ph idx="1"/>
          </p:nvPr>
        </p:nvSpPr>
        <p:spPr/>
        <p:txBody>
          <a:bodyPr/>
          <a:lstStyle/>
          <a:p>
            <a:pPr lvl="0"/>
            <a:r>
              <a:rPr lang="en-US" dirty="0"/>
              <a:t>Your multiplication and dissemination plan needs to link to the local agricultural calendar.</a:t>
            </a:r>
          </a:p>
          <a:p>
            <a:pPr lvl="0"/>
            <a:r>
              <a:rPr lang="en-US" dirty="0"/>
              <a:t>The production of large quantities of healthy planting materials can take a long time and significant advanced planning is required.</a:t>
            </a:r>
          </a:p>
          <a:p>
            <a:pPr lvl="0"/>
            <a:r>
              <a:rPr lang="en-US" dirty="0"/>
              <a:t>Multiplication rates of planting materials differ by variety, soil type, field and water management and it is best to field the focal varieties and then use those figures in your calculations.</a:t>
            </a:r>
          </a:p>
          <a:p>
            <a:endParaRPr lang="en-US" dirty="0"/>
          </a:p>
        </p:txBody>
      </p:sp>
      <p:sp>
        <p:nvSpPr>
          <p:cNvPr id="3" name="Slide Number Placeholder 2">
            <a:extLst>
              <a:ext uri="{FF2B5EF4-FFF2-40B4-BE49-F238E27FC236}">
                <a16:creationId xmlns:a16="http://schemas.microsoft.com/office/drawing/2014/main" id="{C0553F0A-06D4-46BC-ACF9-FCC5949F8C3F}"/>
              </a:ext>
            </a:extLst>
          </p:cNvPr>
          <p:cNvSpPr>
            <a:spLocks noGrp="1"/>
          </p:cNvSpPr>
          <p:nvPr>
            <p:ph type="sldNum" sz="quarter" idx="10"/>
          </p:nvPr>
        </p:nvSpPr>
        <p:spPr/>
        <p:txBody>
          <a:bodyPr/>
          <a:lstStyle/>
          <a:p>
            <a:fld id="{F8E5FEAE-2393-4031-B909-DB31E3BE2612}" type="slidenum">
              <a:rPr lang="en-US" smtClean="0"/>
              <a:t>68</a:t>
            </a:fld>
            <a:endParaRPr lang="en-US" dirty="0"/>
          </a:p>
        </p:txBody>
      </p:sp>
      <p:sp>
        <p:nvSpPr>
          <p:cNvPr id="4" name="Title 3">
            <a:extLst>
              <a:ext uri="{FF2B5EF4-FFF2-40B4-BE49-F238E27FC236}">
                <a16:creationId xmlns:a16="http://schemas.microsoft.com/office/drawing/2014/main" id="{171A49AB-2D5B-47D4-8C6D-BA8470C5C23D}"/>
              </a:ext>
            </a:extLst>
          </p:cNvPr>
          <p:cNvSpPr>
            <a:spLocks noGrp="1"/>
          </p:cNvSpPr>
          <p:nvPr>
            <p:ph type="title"/>
          </p:nvPr>
        </p:nvSpPr>
        <p:spPr/>
        <p:txBody>
          <a:bodyPr/>
          <a:lstStyle/>
          <a:p>
            <a:r>
              <a:rPr lang="en-US" dirty="0"/>
              <a:t>Key Points</a:t>
            </a:r>
          </a:p>
        </p:txBody>
      </p:sp>
    </p:spTree>
    <p:extLst>
      <p:ext uri="{BB962C8B-B14F-4D97-AF65-F5344CB8AC3E}">
        <p14:creationId xmlns:p14="http://schemas.microsoft.com/office/powerpoint/2010/main" val="1782131636"/>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a:extLst>
              <a:ext uri="{FF2B5EF4-FFF2-40B4-BE49-F238E27FC236}">
                <a16:creationId xmlns:a16="http://schemas.microsoft.com/office/drawing/2014/main" id="{0CDB344E-BFA8-4053-AECB-284FDA1F724C}"/>
              </a:ext>
            </a:extLst>
          </p:cNvPr>
          <p:cNvSpPr>
            <a:spLocks noGrp="1"/>
          </p:cNvSpPr>
          <p:nvPr>
            <p:ph type="sldNum" sz="quarter" idx="11"/>
          </p:nvPr>
        </p:nvSpPr>
        <p:spPr/>
        <p:txBody>
          <a:bodyPr/>
          <a:lstStyle/>
          <a:p>
            <a:fld id="{F8E5FEAE-2393-4031-B909-DB31E3BE2612}" type="slidenum">
              <a:rPr lang="en-US" smtClean="0"/>
              <a:pPr/>
              <a:t>69</a:t>
            </a:fld>
            <a:endParaRPr lang="en-US" dirty="0"/>
          </a:p>
        </p:txBody>
      </p:sp>
      <p:sp>
        <p:nvSpPr>
          <p:cNvPr id="2" name="Title 1">
            <a:extLst>
              <a:ext uri="{FF2B5EF4-FFF2-40B4-BE49-F238E27FC236}">
                <a16:creationId xmlns:a16="http://schemas.microsoft.com/office/drawing/2014/main" id="{8AF9F9F0-3CEB-4275-B1EC-0B09633CE00E}"/>
              </a:ext>
            </a:extLst>
          </p:cNvPr>
          <p:cNvSpPr>
            <a:spLocks noGrp="1"/>
          </p:cNvSpPr>
          <p:nvPr>
            <p:ph type="title"/>
          </p:nvPr>
        </p:nvSpPr>
        <p:spPr/>
        <p:txBody>
          <a:bodyPr/>
          <a:lstStyle/>
          <a:p>
            <a:r>
              <a:rPr lang="en-US" dirty="0"/>
              <a:t>Sweetpotato Seed Standards and Inspection Procedures</a:t>
            </a:r>
          </a:p>
        </p:txBody>
      </p:sp>
      <p:sp>
        <p:nvSpPr>
          <p:cNvPr id="4" name="Subtitle 3">
            <a:extLst>
              <a:ext uri="{FF2B5EF4-FFF2-40B4-BE49-F238E27FC236}">
                <a16:creationId xmlns:a16="http://schemas.microsoft.com/office/drawing/2014/main" id="{DE10DD0D-7A56-4CD3-9189-0F2AB28712DB}"/>
              </a:ext>
            </a:extLst>
          </p:cNvPr>
          <p:cNvSpPr>
            <a:spLocks noGrp="1"/>
          </p:cNvSpPr>
          <p:nvPr>
            <p:ph type="subTitle" idx="1"/>
          </p:nvPr>
        </p:nvSpPr>
        <p:spPr/>
        <p:txBody>
          <a:bodyPr/>
          <a:lstStyle/>
          <a:p>
            <a:r>
              <a:rPr lang="en-US" dirty="0"/>
              <a:t>Unit 9</a:t>
            </a:r>
          </a:p>
        </p:txBody>
      </p:sp>
    </p:spTree>
    <p:extLst>
      <p:ext uri="{BB962C8B-B14F-4D97-AF65-F5344CB8AC3E}">
        <p14:creationId xmlns:p14="http://schemas.microsoft.com/office/powerpoint/2010/main" val="35703251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a:extLst>
              <a:ext uri="{FF2B5EF4-FFF2-40B4-BE49-F238E27FC236}">
                <a16:creationId xmlns:a16="http://schemas.microsoft.com/office/drawing/2014/main" id="{0CDB344E-BFA8-4053-AECB-284FDA1F724C}"/>
              </a:ext>
            </a:extLst>
          </p:cNvPr>
          <p:cNvSpPr>
            <a:spLocks noGrp="1"/>
          </p:cNvSpPr>
          <p:nvPr>
            <p:ph type="sldNum" sz="quarter" idx="11"/>
          </p:nvPr>
        </p:nvSpPr>
        <p:spPr/>
        <p:txBody>
          <a:bodyPr/>
          <a:lstStyle/>
          <a:p>
            <a:fld id="{F8E5FEAE-2393-4031-B909-DB31E3BE2612}" type="slidenum">
              <a:rPr lang="en-US" smtClean="0"/>
              <a:pPr/>
              <a:t>7</a:t>
            </a:fld>
            <a:endParaRPr lang="en-US" dirty="0"/>
          </a:p>
        </p:txBody>
      </p:sp>
      <p:sp>
        <p:nvSpPr>
          <p:cNvPr id="2" name="Title 1">
            <a:extLst>
              <a:ext uri="{FF2B5EF4-FFF2-40B4-BE49-F238E27FC236}">
                <a16:creationId xmlns:a16="http://schemas.microsoft.com/office/drawing/2014/main" id="{8AF9F9F0-3CEB-4275-B1EC-0B09633CE00E}"/>
              </a:ext>
            </a:extLst>
          </p:cNvPr>
          <p:cNvSpPr>
            <a:spLocks noGrp="1"/>
          </p:cNvSpPr>
          <p:nvPr>
            <p:ph type="title"/>
          </p:nvPr>
        </p:nvSpPr>
        <p:spPr/>
        <p:txBody>
          <a:bodyPr/>
          <a:lstStyle/>
          <a:p>
            <a:r>
              <a:rPr lang="en-US" dirty="0"/>
              <a:t>What Do We Mean by the Term “Seed”?</a:t>
            </a:r>
          </a:p>
        </p:txBody>
      </p:sp>
      <p:sp>
        <p:nvSpPr>
          <p:cNvPr id="4" name="Subtitle 3">
            <a:extLst>
              <a:ext uri="{FF2B5EF4-FFF2-40B4-BE49-F238E27FC236}">
                <a16:creationId xmlns:a16="http://schemas.microsoft.com/office/drawing/2014/main" id="{DE10DD0D-7A56-4CD3-9189-0F2AB28712DB}"/>
              </a:ext>
            </a:extLst>
          </p:cNvPr>
          <p:cNvSpPr>
            <a:spLocks noGrp="1"/>
          </p:cNvSpPr>
          <p:nvPr>
            <p:ph type="subTitle" idx="1"/>
          </p:nvPr>
        </p:nvSpPr>
        <p:spPr/>
        <p:txBody>
          <a:bodyPr/>
          <a:lstStyle/>
          <a:p>
            <a:r>
              <a:rPr lang="en-US" dirty="0"/>
              <a:t>Unit 1</a:t>
            </a:r>
          </a:p>
          <a:p>
            <a:endParaRPr lang="en-US" dirty="0"/>
          </a:p>
        </p:txBody>
      </p:sp>
    </p:spTree>
    <p:extLst>
      <p:ext uri="{BB962C8B-B14F-4D97-AF65-F5344CB8AC3E}">
        <p14:creationId xmlns:p14="http://schemas.microsoft.com/office/powerpoint/2010/main" val="1725790028"/>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0466D6A-7F6F-4E5F-AB32-830BD88D69A8}"/>
              </a:ext>
            </a:extLst>
          </p:cNvPr>
          <p:cNvSpPr>
            <a:spLocks noGrp="1"/>
          </p:cNvSpPr>
          <p:nvPr>
            <p:ph idx="1"/>
          </p:nvPr>
        </p:nvSpPr>
        <p:spPr/>
        <p:txBody>
          <a:bodyPr/>
          <a:lstStyle/>
          <a:p>
            <a:pPr lvl="0"/>
            <a:r>
              <a:rPr lang="en-US" dirty="0"/>
              <a:t>Describe the importance of QDS/ QDPM for enhancing farmer access to good quality planting materials and hence increasing their productivity.</a:t>
            </a:r>
          </a:p>
          <a:p>
            <a:pPr lvl="0"/>
            <a:r>
              <a:rPr lang="en-US" dirty="0"/>
              <a:t>List and describe the types of sweetpotato seed.</a:t>
            </a:r>
          </a:p>
          <a:p>
            <a:pPr lvl="0"/>
            <a:r>
              <a:rPr lang="en-US" dirty="0"/>
              <a:t>Explain Quality Declared Planting Material (QDPM). Describe its standards and how they can be adhered to.</a:t>
            </a:r>
          </a:p>
          <a:p>
            <a:endParaRPr lang="en-US" dirty="0"/>
          </a:p>
        </p:txBody>
      </p:sp>
      <p:sp>
        <p:nvSpPr>
          <p:cNvPr id="5" name="Text Placeholder 4">
            <a:extLst>
              <a:ext uri="{FF2B5EF4-FFF2-40B4-BE49-F238E27FC236}">
                <a16:creationId xmlns:a16="http://schemas.microsoft.com/office/drawing/2014/main" id="{EFE0B97F-B14F-4797-AD76-3AFE70EA70E1}"/>
              </a:ext>
            </a:extLst>
          </p:cNvPr>
          <p:cNvSpPr>
            <a:spLocks noGrp="1"/>
          </p:cNvSpPr>
          <p:nvPr>
            <p:ph type="body" sz="quarter" idx="10"/>
          </p:nvPr>
        </p:nvSpPr>
        <p:spPr/>
        <p:txBody>
          <a:bodyPr/>
          <a:lstStyle/>
          <a:p>
            <a:r>
              <a:rPr lang="en-US" dirty="0"/>
              <a:t>By the end of this unit, you should be able to:</a:t>
            </a:r>
          </a:p>
        </p:txBody>
      </p:sp>
      <p:sp>
        <p:nvSpPr>
          <p:cNvPr id="4" name="Title 3">
            <a:extLst>
              <a:ext uri="{FF2B5EF4-FFF2-40B4-BE49-F238E27FC236}">
                <a16:creationId xmlns:a16="http://schemas.microsoft.com/office/drawing/2014/main" id="{250EF587-1CFF-4826-AF27-9D55C0B75E54}"/>
              </a:ext>
            </a:extLst>
          </p:cNvPr>
          <p:cNvSpPr>
            <a:spLocks noGrp="1"/>
          </p:cNvSpPr>
          <p:nvPr>
            <p:ph type="title"/>
          </p:nvPr>
        </p:nvSpPr>
        <p:spPr/>
        <p:txBody>
          <a:bodyPr/>
          <a:lstStyle/>
          <a:p>
            <a:r>
              <a:rPr lang="en-US" dirty="0"/>
              <a:t>Objectives</a:t>
            </a:r>
          </a:p>
        </p:txBody>
      </p:sp>
      <p:sp>
        <p:nvSpPr>
          <p:cNvPr id="3" name="Slide Number Placeholder 2">
            <a:extLst>
              <a:ext uri="{FF2B5EF4-FFF2-40B4-BE49-F238E27FC236}">
                <a16:creationId xmlns:a16="http://schemas.microsoft.com/office/drawing/2014/main" id="{0BDD2231-08E3-4B97-8BA8-4374EBE77D90}"/>
              </a:ext>
            </a:extLst>
          </p:cNvPr>
          <p:cNvSpPr>
            <a:spLocks noGrp="1"/>
          </p:cNvSpPr>
          <p:nvPr>
            <p:ph type="sldNum" sz="quarter" idx="4294967295"/>
          </p:nvPr>
        </p:nvSpPr>
        <p:spPr>
          <a:xfrm>
            <a:off x="0" y="6356350"/>
            <a:ext cx="2057400" cy="365125"/>
          </a:xfrm>
        </p:spPr>
        <p:txBody>
          <a:bodyPr/>
          <a:lstStyle/>
          <a:p>
            <a:fld id="{F8E5FEAE-2393-4031-B909-DB31E3BE2612}" type="slidenum">
              <a:rPr lang="en-US" smtClean="0"/>
              <a:t>70</a:t>
            </a:fld>
            <a:endParaRPr lang="en-US" dirty="0"/>
          </a:p>
        </p:txBody>
      </p:sp>
    </p:spTree>
    <p:extLst>
      <p:ext uri="{BB962C8B-B14F-4D97-AF65-F5344CB8AC3E}">
        <p14:creationId xmlns:p14="http://schemas.microsoft.com/office/powerpoint/2010/main" val="2769502905"/>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0D8D971-19FD-46CA-8C1F-E16C5455225C}"/>
              </a:ext>
            </a:extLst>
          </p:cNvPr>
          <p:cNvSpPr>
            <a:spLocks noGrp="1"/>
          </p:cNvSpPr>
          <p:nvPr>
            <p:ph type="title"/>
          </p:nvPr>
        </p:nvSpPr>
        <p:spPr>
          <a:xfrm>
            <a:off x="317500" y="365760"/>
            <a:ext cx="3428999" cy="929640"/>
          </a:xfrm>
        </p:spPr>
        <p:txBody>
          <a:bodyPr/>
          <a:lstStyle/>
          <a:p>
            <a:r>
              <a:rPr lang="en-US" dirty="0"/>
              <a:t>Three Types of Sweetpotato Seed</a:t>
            </a:r>
          </a:p>
        </p:txBody>
      </p:sp>
      <p:sp>
        <p:nvSpPr>
          <p:cNvPr id="3" name="Slide Number Placeholder 2">
            <a:extLst>
              <a:ext uri="{FF2B5EF4-FFF2-40B4-BE49-F238E27FC236}">
                <a16:creationId xmlns:a16="http://schemas.microsoft.com/office/drawing/2014/main" id="{B12D4A43-4077-4A57-AD5D-20BE1F3E660D}"/>
              </a:ext>
            </a:extLst>
          </p:cNvPr>
          <p:cNvSpPr>
            <a:spLocks noGrp="1"/>
          </p:cNvSpPr>
          <p:nvPr>
            <p:ph type="sldNum" sz="quarter" idx="10"/>
          </p:nvPr>
        </p:nvSpPr>
        <p:spPr/>
        <p:txBody>
          <a:bodyPr/>
          <a:lstStyle/>
          <a:p>
            <a:fld id="{F8E5FEAE-2393-4031-B909-DB31E3BE2612}" type="slidenum">
              <a:rPr lang="en-US" smtClean="0"/>
              <a:pPr/>
              <a:t>71</a:t>
            </a:fld>
            <a:endParaRPr lang="en-US" dirty="0"/>
          </a:p>
        </p:txBody>
      </p:sp>
      <p:sp>
        <p:nvSpPr>
          <p:cNvPr id="2" name="Content Placeholder 1">
            <a:extLst>
              <a:ext uri="{FF2B5EF4-FFF2-40B4-BE49-F238E27FC236}">
                <a16:creationId xmlns:a16="http://schemas.microsoft.com/office/drawing/2014/main" id="{8726EC4E-B3C1-4803-9426-07CB448FB955}"/>
              </a:ext>
            </a:extLst>
          </p:cNvPr>
          <p:cNvSpPr>
            <a:spLocks noGrp="1"/>
          </p:cNvSpPr>
          <p:nvPr>
            <p:ph idx="11"/>
          </p:nvPr>
        </p:nvSpPr>
        <p:spPr>
          <a:xfrm>
            <a:off x="317500" y="1466850"/>
            <a:ext cx="3314700" cy="4572000"/>
          </a:xfrm>
        </p:spPr>
        <p:txBody>
          <a:bodyPr/>
          <a:lstStyle/>
          <a:p>
            <a:r>
              <a:rPr lang="en-US" sz="2200" dirty="0"/>
              <a:t>Pre-basic seed is produced by research stations and private seed companies. </a:t>
            </a:r>
          </a:p>
          <a:p>
            <a:r>
              <a:rPr lang="en-US" sz="2200" dirty="0"/>
              <a:t>Basic and certified seed is produced by medium to large scale commercial seed producers.</a:t>
            </a:r>
          </a:p>
          <a:p>
            <a:r>
              <a:rPr lang="en-US" sz="2200" dirty="0"/>
              <a:t>Quality declared seed (QDS) produced by DVM’s and farmer groups, it is a seed category not a class.</a:t>
            </a:r>
          </a:p>
        </p:txBody>
      </p:sp>
      <p:pic>
        <p:nvPicPr>
          <p:cNvPr id="3074" name="Picture 2" descr="https://lh4.googleusercontent.com/8fQLPrQ271hXeuLgQWg8DClHoKYiYNp4oiLI87Tz3KcuJO2TxuNrGsJiptNJQpqLAnHndMpmOJC9sUZhDAeuraVt4onvm4_X9FHlCZUQJfr0zx6JSHZd8-uEjCjQFIVA-Kx3UPVv">
            <a:extLst>
              <a:ext uri="{FF2B5EF4-FFF2-40B4-BE49-F238E27FC236}">
                <a16:creationId xmlns:a16="http://schemas.microsoft.com/office/drawing/2014/main" id="{D04D8ACE-A619-48DF-932F-71ABD2540F7C}"/>
              </a:ext>
            </a:extLst>
          </p:cNvPr>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24004" r="15202"/>
          <a:stretch/>
        </p:blipFill>
        <p:spPr bwMode="auto">
          <a:xfrm>
            <a:off x="3887390" y="0"/>
            <a:ext cx="5256609" cy="62674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9025588"/>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348F5D45-320D-409D-9701-658F8625A2C1}"/>
              </a:ext>
            </a:extLst>
          </p:cNvPr>
          <p:cNvSpPr>
            <a:spLocks noGrp="1"/>
          </p:cNvSpPr>
          <p:nvPr>
            <p:ph type="body" sz="quarter" idx="1"/>
          </p:nvPr>
        </p:nvSpPr>
        <p:spPr/>
        <p:txBody>
          <a:bodyPr/>
          <a:lstStyle/>
          <a:p>
            <a:r>
              <a:rPr lang="en-GB" dirty="0"/>
              <a:t>Vegetatively propagated crops are more susceptible to diseases and pests.</a:t>
            </a:r>
          </a:p>
          <a:p>
            <a:r>
              <a:rPr lang="en-GB" dirty="0"/>
              <a:t>The production of vegetatively propagated crops and their “seed systems” are becoming more commercialised.</a:t>
            </a:r>
          </a:p>
          <a:p>
            <a:r>
              <a:rPr lang="en-GB" dirty="0"/>
              <a:t>Advanced technologies are now available to support the production of disease-free materials.</a:t>
            </a:r>
          </a:p>
          <a:p>
            <a:r>
              <a:rPr lang="en-GB" dirty="0"/>
              <a:t>Seed control and plant health regulatory bodies are concerned with:</a:t>
            </a:r>
          </a:p>
          <a:p>
            <a:pPr lvl="1"/>
            <a:r>
              <a:rPr lang="en-GB" dirty="0"/>
              <a:t>increasing farmer awareness about the benefits of using quality planting material;</a:t>
            </a:r>
          </a:p>
          <a:p>
            <a:pPr lvl="1"/>
            <a:r>
              <a:rPr lang="en-GB" dirty="0"/>
              <a:t>protecting farmers from unscrupulous seed traders; and</a:t>
            </a:r>
          </a:p>
          <a:p>
            <a:pPr lvl="1"/>
            <a:r>
              <a:rPr lang="en-GB" dirty="0"/>
              <a:t>minimizing the spread of diseases through planting materials</a:t>
            </a:r>
            <a:endParaRPr lang="en-US" dirty="0"/>
          </a:p>
          <a:p>
            <a:endParaRPr lang="en-GB" dirty="0"/>
          </a:p>
        </p:txBody>
      </p:sp>
      <p:sp>
        <p:nvSpPr>
          <p:cNvPr id="3" name="Slide Number Placeholder 2">
            <a:extLst>
              <a:ext uri="{FF2B5EF4-FFF2-40B4-BE49-F238E27FC236}">
                <a16:creationId xmlns:a16="http://schemas.microsoft.com/office/drawing/2014/main" id="{368D5F6D-F470-425B-9113-09D877E01173}"/>
              </a:ext>
            </a:extLst>
          </p:cNvPr>
          <p:cNvSpPr>
            <a:spLocks noGrp="1"/>
          </p:cNvSpPr>
          <p:nvPr>
            <p:ph type="sldNum" sz="quarter" idx="10"/>
          </p:nvPr>
        </p:nvSpPr>
        <p:spPr/>
        <p:txBody>
          <a:bodyPr/>
          <a:lstStyle/>
          <a:p>
            <a:fld id="{F8E5FEAE-2393-4031-B909-DB31E3BE2612}" type="slidenum">
              <a:rPr lang="en-US" smtClean="0"/>
              <a:pPr/>
              <a:t>72</a:t>
            </a:fld>
            <a:endParaRPr lang="en-US" dirty="0"/>
          </a:p>
        </p:txBody>
      </p:sp>
      <p:sp>
        <p:nvSpPr>
          <p:cNvPr id="10" name="Title 9">
            <a:extLst>
              <a:ext uri="{FF2B5EF4-FFF2-40B4-BE49-F238E27FC236}">
                <a16:creationId xmlns:a16="http://schemas.microsoft.com/office/drawing/2014/main" id="{6AA67BDD-FBC4-4E0F-B663-02B64B49450F}"/>
              </a:ext>
            </a:extLst>
          </p:cNvPr>
          <p:cNvSpPr>
            <a:spLocks noGrp="1"/>
          </p:cNvSpPr>
          <p:nvPr>
            <p:ph type="title"/>
          </p:nvPr>
        </p:nvSpPr>
        <p:spPr/>
        <p:txBody>
          <a:bodyPr/>
          <a:lstStyle/>
          <a:p>
            <a:r>
              <a:rPr lang="en-GB" dirty="0"/>
              <a:t>Quality Standards for Seed</a:t>
            </a:r>
          </a:p>
        </p:txBody>
      </p:sp>
    </p:spTree>
    <p:extLst>
      <p:ext uri="{BB962C8B-B14F-4D97-AF65-F5344CB8AC3E}">
        <p14:creationId xmlns:p14="http://schemas.microsoft.com/office/powerpoint/2010/main" val="953136192"/>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C0B366E-8F58-4B20-9809-91AD8036A418}"/>
              </a:ext>
            </a:extLst>
          </p:cNvPr>
          <p:cNvSpPr>
            <a:spLocks noGrp="1"/>
          </p:cNvSpPr>
          <p:nvPr>
            <p:ph idx="1"/>
          </p:nvPr>
        </p:nvSpPr>
        <p:spPr/>
        <p:txBody>
          <a:bodyPr/>
          <a:lstStyle/>
          <a:p>
            <a:r>
              <a:rPr lang="en-US" dirty="0"/>
              <a:t>Quality Declared Planting Material (QDPM) is also called QDS (Quality Declared Seed).</a:t>
            </a:r>
          </a:p>
          <a:p>
            <a:r>
              <a:rPr lang="en-US" dirty="0"/>
              <a:t>Refers to a system of quality and disease control in planting materials to monitor tolerance levels for pests and disease.</a:t>
            </a:r>
          </a:p>
          <a:p>
            <a:r>
              <a:rPr lang="en-US" dirty="0"/>
              <a:t>Different countries in SSA are in different stages of approval of the QDPM system for sweetpotato.</a:t>
            </a:r>
          </a:p>
          <a:p>
            <a:r>
              <a:rPr lang="en-US" dirty="0"/>
              <a:t>QDPM/QDS still requires inspection to ensure the agreed standards are being met. </a:t>
            </a:r>
          </a:p>
          <a:p>
            <a:r>
              <a:rPr lang="en-US" dirty="0"/>
              <a:t>Inspection is conducted twice, first at 4-6 weeks after planting, and then 2 weeks before harvest to check whether pests and diseases are within the tolerance level.</a:t>
            </a:r>
          </a:p>
          <a:p>
            <a:endParaRPr lang="en-US" dirty="0"/>
          </a:p>
          <a:p>
            <a:endParaRPr lang="en-US" dirty="0"/>
          </a:p>
        </p:txBody>
      </p:sp>
      <p:sp>
        <p:nvSpPr>
          <p:cNvPr id="3" name="Slide Number Placeholder 2">
            <a:extLst>
              <a:ext uri="{FF2B5EF4-FFF2-40B4-BE49-F238E27FC236}">
                <a16:creationId xmlns:a16="http://schemas.microsoft.com/office/drawing/2014/main" id="{7A9E0372-7B2D-468A-8954-F9761AAB72E0}"/>
              </a:ext>
            </a:extLst>
          </p:cNvPr>
          <p:cNvSpPr>
            <a:spLocks noGrp="1"/>
          </p:cNvSpPr>
          <p:nvPr>
            <p:ph type="sldNum" sz="quarter" idx="10"/>
          </p:nvPr>
        </p:nvSpPr>
        <p:spPr/>
        <p:txBody>
          <a:bodyPr/>
          <a:lstStyle/>
          <a:p>
            <a:fld id="{F8E5FEAE-2393-4031-B909-DB31E3BE2612}" type="slidenum">
              <a:rPr lang="en-US" smtClean="0"/>
              <a:t>73</a:t>
            </a:fld>
            <a:endParaRPr lang="en-US" dirty="0"/>
          </a:p>
        </p:txBody>
      </p:sp>
      <p:sp>
        <p:nvSpPr>
          <p:cNvPr id="4" name="Title 3">
            <a:extLst>
              <a:ext uri="{FF2B5EF4-FFF2-40B4-BE49-F238E27FC236}">
                <a16:creationId xmlns:a16="http://schemas.microsoft.com/office/drawing/2014/main" id="{DE2BA4BB-3702-43B2-8F92-7F2BDB22DEEC}"/>
              </a:ext>
            </a:extLst>
          </p:cNvPr>
          <p:cNvSpPr>
            <a:spLocks noGrp="1"/>
          </p:cNvSpPr>
          <p:nvPr>
            <p:ph type="title"/>
          </p:nvPr>
        </p:nvSpPr>
        <p:spPr/>
        <p:txBody>
          <a:bodyPr/>
          <a:lstStyle/>
          <a:p>
            <a:r>
              <a:rPr lang="en-US" dirty="0"/>
              <a:t>Quality Declared Planting Material</a:t>
            </a:r>
          </a:p>
        </p:txBody>
      </p:sp>
    </p:spTree>
    <p:extLst>
      <p:ext uri="{BB962C8B-B14F-4D97-AF65-F5344CB8AC3E}">
        <p14:creationId xmlns:p14="http://schemas.microsoft.com/office/powerpoint/2010/main" val="210585463"/>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879149B-A1A2-42FC-B686-B174F96ED2B1}"/>
              </a:ext>
            </a:extLst>
          </p:cNvPr>
          <p:cNvSpPr>
            <a:spLocks noGrp="1"/>
          </p:cNvSpPr>
          <p:nvPr>
            <p:ph idx="1"/>
          </p:nvPr>
        </p:nvSpPr>
        <p:spPr/>
        <p:txBody>
          <a:bodyPr/>
          <a:lstStyle/>
          <a:p>
            <a:pPr marL="514350" indent="-514350">
              <a:buFont typeface="+mj-lt"/>
              <a:buAutoNum type="arabicPeriod"/>
            </a:pPr>
            <a:r>
              <a:rPr lang="en-GB" dirty="0"/>
              <a:t>What are the three types of seed?</a:t>
            </a:r>
          </a:p>
          <a:p>
            <a:pPr marL="514350" indent="-514350">
              <a:buFont typeface="+mj-lt"/>
              <a:buAutoNum type="arabicPeriod"/>
            </a:pPr>
            <a:r>
              <a:rPr lang="en-GB" dirty="0"/>
              <a:t>What is QDS?</a:t>
            </a:r>
          </a:p>
        </p:txBody>
      </p:sp>
      <p:sp>
        <p:nvSpPr>
          <p:cNvPr id="3" name="Slide Number Placeholder 2">
            <a:extLst>
              <a:ext uri="{FF2B5EF4-FFF2-40B4-BE49-F238E27FC236}">
                <a16:creationId xmlns:a16="http://schemas.microsoft.com/office/drawing/2014/main" id="{DCAAC252-EF00-4B19-837D-2DF024A66A5F}"/>
              </a:ext>
            </a:extLst>
          </p:cNvPr>
          <p:cNvSpPr>
            <a:spLocks noGrp="1"/>
          </p:cNvSpPr>
          <p:nvPr>
            <p:ph type="sldNum" sz="quarter" idx="11"/>
          </p:nvPr>
        </p:nvSpPr>
        <p:spPr/>
        <p:txBody>
          <a:bodyPr/>
          <a:lstStyle/>
          <a:p>
            <a:fld id="{F8E5FEAE-2393-4031-B909-DB31E3BE2612}" type="slidenum">
              <a:rPr lang="en-US" smtClean="0"/>
              <a:pPr/>
              <a:t>74</a:t>
            </a:fld>
            <a:endParaRPr lang="en-US" dirty="0"/>
          </a:p>
        </p:txBody>
      </p:sp>
    </p:spTree>
    <p:extLst>
      <p:ext uri="{BB962C8B-B14F-4D97-AF65-F5344CB8AC3E}">
        <p14:creationId xmlns:p14="http://schemas.microsoft.com/office/powerpoint/2010/main" val="4144802713"/>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BB45C6F-BCB4-4913-B564-68CEDC6F0176}"/>
              </a:ext>
            </a:extLst>
          </p:cNvPr>
          <p:cNvSpPr>
            <a:spLocks noGrp="1"/>
          </p:cNvSpPr>
          <p:nvPr>
            <p:ph idx="1"/>
          </p:nvPr>
        </p:nvSpPr>
        <p:spPr/>
        <p:txBody>
          <a:bodyPr/>
          <a:lstStyle/>
          <a:p>
            <a:pPr lvl="0"/>
            <a:r>
              <a:rPr lang="en-US" dirty="0"/>
              <a:t>We need to help farmers become more aware of the importance of using quality planting materials to increase their productivity and reduce their pest and disease problems.</a:t>
            </a:r>
          </a:p>
          <a:p>
            <a:pPr lvl="0"/>
            <a:r>
              <a:rPr lang="en-US" dirty="0"/>
              <a:t>QDPM/QDS still requires inspection to ensure the agreed standards are being met, this is typically done twice, first at 4-6 weeks after planting, and then 2 weeks before harvest to check whether pests and diseases are within the tolerance level.</a:t>
            </a:r>
          </a:p>
          <a:p>
            <a:pPr lvl="0"/>
            <a:r>
              <a:rPr lang="en-US" dirty="0"/>
              <a:t>Free planting material can help in an emergency, but used on a regular basis it distorts and weakens the market for planting material.</a:t>
            </a:r>
          </a:p>
          <a:p>
            <a:pPr lvl="0"/>
            <a:r>
              <a:rPr lang="en-US" dirty="0"/>
              <a:t>Different classes of seed</a:t>
            </a:r>
          </a:p>
        </p:txBody>
      </p:sp>
      <p:sp>
        <p:nvSpPr>
          <p:cNvPr id="3" name="Slide Number Placeholder 2">
            <a:extLst>
              <a:ext uri="{FF2B5EF4-FFF2-40B4-BE49-F238E27FC236}">
                <a16:creationId xmlns:a16="http://schemas.microsoft.com/office/drawing/2014/main" id="{DC331887-FAE8-4308-B907-0B3B97585432}"/>
              </a:ext>
            </a:extLst>
          </p:cNvPr>
          <p:cNvSpPr>
            <a:spLocks noGrp="1"/>
          </p:cNvSpPr>
          <p:nvPr>
            <p:ph type="sldNum" sz="quarter" idx="10"/>
          </p:nvPr>
        </p:nvSpPr>
        <p:spPr/>
        <p:txBody>
          <a:bodyPr/>
          <a:lstStyle/>
          <a:p>
            <a:fld id="{F8E5FEAE-2393-4031-B909-DB31E3BE2612}" type="slidenum">
              <a:rPr lang="en-US" smtClean="0"/>
              <a:t>75</a:t>
            </a:fld>
            <a:endParaRPr lang="en-US" dirty="0"/>
          </a:p>
        </p:txBody>
      </p:sp>
      <p:sp>
        <p:nvSpPr>
          <p:cNvPr id="4" name="Title 3">
            <a:extLst>
              <a:ext uri="{FF2B5EF4-FFF2-40B4-BE49-F238E27FC236}">
                <a16:creationId xmlns:a16="http://schemas.microsoft.com/office/drawing/2014/main" id="{114FE9E9-E3E2-4CBC-9B51-0E653E6388E4}"/>
              </a:ext>
            </a:extLst>
          </p:cNvPr>
          <p:cNvSpPr>
            <a:spLocks noGrp="1"/>
          </p:cNvSpPr>
          <p:nvPr>
            <p:ph type="title"/>
          </p:nvPr>
        </p:nvSpPr>
        <p:spPr/>
        <p:txBody>
          <a:bodyPr/>
          <a:lstStyle/>
          <a:p>
            <a:r>
              <a:rPr lang="en-US" dirty="0"/>
              <a:t>Key Points</a:t>
            </a:r>
          </a:p>
        </p:txBody>
      </p:sp>
    </p:spTree>
    <p:extLst>
      <p:ext uri="{BB962C8B-B14F-4D97-AF65-F5344CB8AC3E}">
        <p14:creationId xmlns:p14="http://schemas.microsoft.com/office/powerpoint/2010/main" val="1656250283"/>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a:extLst>
              <a:ext uri="{FF2B5EF4-FFF2-40B4-BE49-F238E27FC236}">
                <a16:creationId xmlns:a16="http://schemas.microsoft.com/office/drawing/2014/main" id="{0CDB344E-BFA8-4053-AECB-284FDA1F724C}"/>
              </a:ext>
            </a:extLst>
          </p:cNvPr>
          <p:cNvSpPr>
            <a:spLocks noGrp="1"/>
          </p:cNvSpPr>
          <p:nvPr>
            <p:ph type="sldNum" sz="quarter" idx="11"/>
          </p:nvPr>
        </p:nvSpPr>
        <p:spPr/>
        <p:txBody>
          <a:bodyPr/>
          <a:lstStyle/>
          <a:p>
            <a:fld id="{F8E5FEAE-2393-4031-B909-DB31E3BE2612}" type="slidenum">
              <a:rPr lang="en-US" smtClean="0"/>
              <a:pPr/>
              <a:t>76</a:t>
            </a:fld>
            <a:endParaRPr lang="en-US" dirty="0"/>
          </a:p>
        </p:txBody>
      </p:sp>
      <p:sp>
        <p:nvSpPr>
          <p:cNvPr id="2" name="Title 1">
            <a:extLst>
              <a:ext uri="{FF2B5EF4-FFF2-40B4-BE49-F238E27FC236}">
                <a16:creationId xmlns:a16="http://schemas.microsoft.com/office/drawing/2014/main" id="{8AF9F9F0-3CEB-4275-B1EC-0B09633CE00E}"/>
              </a:ext>
            </a:extLst>
          </p:cNvPr>
          <p:cNvSpPr>
            <a:spLocks noGrp="1"/>
          </p:cNvSpPr>
          <p:nvPr>
            <p:ph type="title"/>
          </p:nvPr>
        </p:nvSpPr>
        <p:spPr/>
        <p:txBody>
          <a:bodyPr/>
          <a:lstStyle/>
          <a:p>
            <a:r>
              <a:rPr lang="en-US" dirty="0"/>
              <a:t>Seed Multiplication as a Business</a:t>
            </a:r>
          </a:p>
        </p:txBody>
      </p:sp>
      <p:sp>
        <p:nvSpPr>
          <p:cNvPr id="4" name="Subtitle 3">
            <a:extLst>
              <a:ext uri="{FF2B5EF4-FFF2-40B4-BE49-F238E27FC236}">
                <a16:creationId xmlns:a16="http://schemas.microsoft.com/office/drawing/2014/main" id="{DE10DD0D-7A56-4CD3-9189-0F2AB28712DB}"/>
              </a:ext>
            </a:extLst>
          </p:cNvPr>
          <p:cNvSpPr>
            <a:spLocks noGrp="1"/>
          </p:cNvSpPr>
          <p:nvPr>
            <p:ph type="subTitle" idx="1"/>
          </p:nvPr>
        </p:nvSpPr>
        <p:spPr/>
        <p:txBody>
          <a:bodyPr/>
          <a:lstStyle/>
          <a:p>
            <a:r>
              <a:rPr lang="en-US" dirty="0"/>
              <a:t>Unit 10</a:t>
            </a:r>
          </a:p>
          <a:p>
            <a:endParaRPr lang="en-US" dirty="0"/>
          </a:p>
        </p:txBody>
      </p:sp>
    </p:spTree>
    <p:extLst>
      <p:ext uri="{BB962C8B-B14F-4D97-AF65-F5344CB8AC3E}">
        <p14:creationId xmlns:p14="http://schemas.microsoft.com/office/powerpoint/2010/main" val="348512015"/>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035AD62-FDAA-4775-836A-2B8FA141F3DD}"/>
              </a:ext>
            </a:extLst>
          </p:cNvPr>
          <p:cNvSpPr>
            <a:spLocks noGrp="1"/>
          </p:cNvSpPr>
          <p:nvPr>
            <p:ph idx="1"/>
          </p:nvPr>
        </p:nvSpPr>
        <p:spPr/>
        <p:txBody>
          <a:bodyPr/>
          <a:lstStyle/>
          <a:p>
            <a:pPr lvl="0"/>
            <a:r>
              <a:rPr lang="en-US" dirty="0"/>
              <a:t>Explain how a seed entrepreneur can benefit from using a business plan as a tool.</a:t>
            </a:r>
          </a:p>
          <a:p>
            <a:pPr lvl="0"/>
            <a:r>
              <a:rPr lang="en-US" dirty="0"/>
              <a:t>Explain why a business plan that includes sweetpotato seed and root farming requires SMART objectives.</a:t>
            </a:r>
          </a:p>
          <a:p>
            <a:pPr lvl="0"/>
            <a:r>
              <a:rPr lang="en-US" dirty="0"/>
              <a:t>Describe the attributes and uses of a strong business plan, and list the steps to developing a plan.</a:t>
            </a:r>
          </a:p>
          <a:p>
            <a:pPr lvl="0"/>
            <a:r>
              <a:rPr lang="en-US" dirty="0"/>
              <a:t>Estimate the costs of supporting a planting material multiplication and dissemination strategy by completing the template for calculating the costs.</a:t>
            </a:r>
          </a:p>
          <a:p>
            <a:endParaRPr lang="en-US" dirty="0"/>
          </a:p>
        </p:txBody>
      </p:sp>
      <p:sp>
        <p:nvSpPr>
          <p:cNvPr id="5" name="Text Placeholder 4">
            <a:extLst>
              <a:ext uri="{FF2B5EF4-FFF2-40B4-BE49-F238E27FC236}">
                <a16:creationId xmlns:a16="http://schemas.microsoft.com/office/drawing/2014/main" id="{260DE72A-C263-48C9-A19F-B0047C83464B}"/>
              </a:ext>
            </a:extLst>
          </p:cNvPr>
          <p:cNvSpPr>
            <a:spLocks noGrp="1"/>
          </p:cNvSpPr>
          <p:nvPr>
            <p:ph type="body" sz="quarter" idx="10"/>
          </p:nvPr>
        </p:nvSpPr>
        <p:spPr/>
        <p:txBody>
          <a:bodyPr/>
          <a:lstStyle/>
          <a:p>
            <a:r>
              <a:rPr lang="en-US" dirty="0"/>
              <a:t>By the end of this unit, you should be able to:</a:t>
            </a:r>
          </a:p>
        </p:txBody>
      </p:sp>
      <p:sp>
        <p:nvSpPr>
          <p:cNvPr id="4" name="Title 3">
            <a:extLst>
              <a:ext uri="{FF2B5EF4-FFF2-40B4-BE49-F238E27FC236}">
                <a16:creationId xmlns:a16="http://schemas.microsoft.com/office/drawing/2014/main" id="{10FCF948-9070-41D4-85F0-70EDF941BF25}"/>
              </a:ext>
            </a:extLst>
          </p:cNvPr>
          <p:cNvSpPr>
            <a:spLocks noGrp="1"/>
          </p:cNvSpPr>
          <p:nvPr>
            <p:ph type="title"/>
          </p:nvPr>
        </p:nvSpPr>
        <p:spPr>
          <a:xfrm>
            <a:off x="628650" y="331877"/>
            <a:ext cx="7886700" cy="590838"/>
          </a:xfrm>
        </p:spPr>
        <p:txBody>
          <a:bodyPr/>
          <a:lstStyle/>
          <a:p>
            <a:r>
              <a:rPr lang="en-US" dirty="0"/>
              <a:t>Objectives</a:t>
            </a:r>
          </a:p>
        </p:txBody>
      </p:sp>
      <p:sp>
        <p:nvSpPr>
          <p:cNvPr id="3" name="Slide Number Placeholder 2">
            <a:extLst>
              <a:ext uri="{FF2B5EF4-FFF2-40B4-BE49-F238E27FC236}">
                <a16:creationId xmlns:a16="http://schemas.microsoft.com/office/drawing/2014/main" id="{8D6CE839-831E-4717-91BE-9A79B5CE9902}"/>
              </a:ext>
            </a:extLst>
          </p:cNvPr>
          <p:cNvSpPr>
            <a:spLocks noGrp="1"/>
          </p:cNvSpPr>
          <p:nvPr>
            <p:ph type="sldNum" sz="quarter" idx="4294967295"/>
          </p:nvPr>
        </p:nvSpPr>
        <p:spPr>
          <a:xfrm>
            <a:off x="0" y="6356350"/>
            <a:ext cx="2057400" cy="365125"/>
          </a:xfrm>
        </p:spPr>
        <p:txBody>
          <a:bodyPr/>
          <a:lstStyle/>
          <a:p>
            <a:fld id="{F8E5FEAE-2393-4031-B909-DB31E3BE2612}" type="slidenum">
              <a:rPr lang="en-US" smtClean="0"/>
              <a:t>77</a:t>
            </a:fld>
            <a:endParaRPr lang="en-US" dirty="0"/>
          </a:p>
        </p:txBody>
      </p:sp>
    </p:spTree>
    <p:extLst>
      <p:ext uri="{BB962C8B-B14F-4D97-AF65-F5344CB8AC3E}">
        <p14:creationId xmlns:p14="http://schemas.microsoft.com/office/powerpoint/2010/main" val="2359981248"/>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8B673AB-0756-48C1-B81A-E1ECBC7988C5}"/>
              </a:ext>
            </a:extLst>
          </p:cNvPr>
          <p:cNvSpPr>
            <a:spLocks noGrp="1"/>
          </p:cNvSpPr>
          <p:nvPr>
            <p:ph idx="1"/>
          </p:nvPr>
        </p:nvSpPr>
        <p:spPr/>
        <p:txBody>
          <a:bodyPr/>
          <a:lstStyle/>
          <a:p>
            <a:r>
              <a:rPr lang="en-US" dirty="0"/>
              <a:t>All farms are businesses.  Farm owners need to understand basic business principles and planning tools.</a:t>
            </a:r>
          </a:p>
          <a:p>
            <a:r>
              <a:rPr lang="en-US" dirty="0"/>
              <a:t>A business plan that includes sweetpotato seed and root farming requires forward thinking and entrepreneurial drive.</a:t>
            </a:r>
          </a:p>
          <a:p>
            <a:r>
              <a:rPr lang="en-US" dirty="0"/>
              <a:t>The business plan is a tool which the seed entrepreneur can use to: </a:t>
            </a:r>
          </a:p>
          <a:p>
            <a:pPr lvl="1"/>
            <a:r>
              <a:rPr lang="en-US" dirty="0"/>
              <a:t>Analyse whether the enterprise will be profitable in his/her specific context; </a:t>
            </a:r>
          </a:p>
          <a:p>
            <a:pPr lvl="1"/>
            <a:r>
              <a:rPr lang="en-US" dirty="0"/>
              <a:t>Run the business successfully; </a:t>
            </a:r>
          </a:p>
          <a:p>
            <a:pPr lvl="1"/>
            <a:r>
              <a:rPr lang="en-US" dirty="0"/>
              <a:t>Understand how profitability might be improved. </a:t>
            </a:r>
          </a:p>
          <a:p>
            <a:endParaRPr lang="en-US" dirty="0"/>
          </a:p>
          <a:p>
            <a:endParaRPr lang="en-US" dirty="0"/>
          </a:p>
        </p:txBody>
      </p:sp>
      <p:sp>
        <p:nvSpPr>
          <p:cNvPr id="3" name="Slide Number Placeholder 2">
            <a:extLst>
              <a:ext uri="{FF2B5EF4-FFF2-40B4-BE49-F238E27FC236}">
                <a16:creationId xmlns:a16="http://schemas.microsoft.com/office/drawing/2014/main" id="{3BFD8F78-BF4A-42A4-9AE1-83ED51CCDB7F}"/>
              </a:ext>
            </a:extLst>
          </p:cNvPr>
          <p:cNvSpPr>
            <a:spLocks noGrp="1"/>
          </p:cNvSpPr>
          <p:nvPr>
            <p:ph type="sldNum" sz="quarter" idx="10"/>
          </p:nvPr>
        </p:nvSpPr>
        <p:spPr/>
        <p:txBody>
          <a:bodyPr/>
          <a:lstStyle/>
          <a:p>
            <a:fld id="{F8E5FEAE-2393-4031-B909-DB31E3BE2612}" type="slidenum">
              <a:rPr lang="en-US" smtClean="0"/>
              <a:t>78</a:t>
            </a:fld>
            <a:endParaRPr lang="en-US" dirty="0"/>
          </a:p>
        </p:txBody>
      </p:sp>
      <p:sp>
        <p:nvSpPr>
          <p:cNvPr id="4" name="Title 3">
            <a:extLst>
              <a:ext uri="{FF2B5EF4-FFF2-40B4-BE49-F238E27FC236}">
                <a16:creationId xmlns:a16="http://schemas.microsoft.com/office/drawing/2014/main" id="{CD153741-7A55-4A8E-B4D1-766D753A83E0}"/>
              </a:ext>
            </a:extLst>
          </p:cNvPr>
          <p:cNvSpPr>
            <a:spLocks noGrp="1"/>
          </p:cNvSpPr>
          <p:nvPr>
            <p:ph type="title"/>
          </p:nvPr>
        </p:nvSpPr>
        <p:spPr/>
        <p:txBody>
          <a:bodyPr/>
          <a:lstStyle/>
          <a:p>
            <a:r>
              <a:rPr lang="en-US" dirty="0"/>
              <a:t>Business Essentials </a:t>
            </a:r>
          </a:p>
        </p:txBody>
      </p:sp>
    </p:spTree>
    <p:extLst>
      <p:ext uri="{BB962C8B-B14F-4D97-AF65-F5344CB8AC3E}">
        <p14:creationId xmlns:p14="http://schemas.microsoft.com/office/powerpoint/2010/main" val="962863920"/>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47E2D4B-F9F3-422F-BA93-FEF04B395C97}"/>
              </a:ext>
            </a:extLst>
          </p:cNvPr>
          <p:cNvSpPr>
            <a:spLocks noGrp="1"/>
          </p:cNvSpPr>
          <p:nvPr>
            <p:ph idx="1"/>
          </p:nvPr>
        </p:nvSpPr>
        <p:spPr/>
        <p:txBody>
          <a:bodyPr/>
          <a:lstStyle/>
          <a:p>
            <a:r>
              <a:rPr lang="en-US" dirty="0"/>
              <a:t>SMART objectives are Specific, Measurable, Achievable, Realistic, and Timebound.</a:t>
            </a:r>
          </a:p>
          <a:p>
            <a:r>
              <a:rPr lang="en-US" dirty="0"/>
              <a:t>Setting SMART objectives also includes marketing analysis, understanding level of investment required and financial viability over time.</a:t>
            </a:r>
          </a:p>
          <a:p>
            <a:r>
              <a:rPr lang="en-US" dirty="0"/>
              <a:t>Setting SMART objectives and business planning:</a:t>
            </a:r>
          </a:p>
          <a:p>
            <a:pPr lvl="1"/>
            <a:r>
              <a:rPr lang="en-US" dirty="0"/>
              <a:t>Helps farmers keep clear goals in mind</a:t>
            </a:r>
          </a:p>
          <a:p>
            <a:pPr lvl="1"/>
            <a:r>
              <a:rPr lang="en-US" dirty="0"/>
              <a:t>Helps understand external and internal factors that help or inhibit success</a:t>
            </a:r>
          </a:p>
          <a:p>
            <a:pPr lvl="1"/>
            <a:r>
              <a:rPr lang="en-US" dirty="0"/>
              <a:t>Understand customer demand</a:t>
            </a:r>
          </a:p>
          <a:p>
            <a:r>
              <a:rPr lang="en-US" dirty="0"/>
              <a:t>Business environment is dynamic: Goals must be clear, but methods must be flexible.</a:t>
            </a:r>
          </a:p>
        </p:txBody>
      </p:sp>
      <p:sp>
        <p:nvSpPr>
          <p:cNvPr id="5" name="Slide Number Placeholder 4">
            <a:extLst>
              <a:ext uri="{FF2B5EF4-FFF2-40B4-BE49-F238E27FC236}">
                <a16:creationId xmlns:a16="http://schemas.microsoft.com/office/drawing/2014/main" id="{8C192946-6D74-4291-98B8-9E454FC5836F}"/>
              </a:ext>
            </a:extLst>
          </p:cNvPr>
          <p:cNvSpPr>
            <a:spLocks noGrp="1"/>
          </p:cNvSpPr>
          <p:nvPr>
            <p:ph type="sldNum" sz="quarter" idx="10"/>
          </p:nvPr>
        </p:nvSpPr>
        <p:spPr/>
        <p:txBody>
          <a:bodyPr/>
          <a:lstStyle/>
          <a:p>
            <a:fld id="{F8E5FEAE-2393-4031-B909-DB31E3BE2612}" type="slidenum">
              <a:rPr lang="en-US" smtClean="0"/>
              <a:pPr/>
              <a:t>79</a:t>
            </a:fld>
            <a:endParaRPr lang="en-US" dirty="0"/>
          </a:p>
        </p:txBody>
      </p:sp>
      <p:sp>
        <p:nvSpPr>
          <p:cNvPr id="2" name="Title 1">
            <a:extLst>
              <a:ext uri="{FF2B5EF4-FFF2-40B4-BE49-F238E27FC236}">
                <a16:creationId xmlns:a16="http://schemas.microsoft.com/office/drawing/2014/main" id="{F07D598D-D34D-49BD-9C35-6B3A68FB4983}"/>
              </a:ext>
            </a:extLst>
          </p:cNvPr>
          <p:cNvSpPr>
            <a:spLocks noGrp="1"/>
          </p:cNvSpPr>
          <p:nvPr>
            <p:ph type="title"/>
          </p:nvPr>
        </p:nvSpPr>
        <p:spPr/>
        <p:txBody>
          <a:bodyPr/>
          <a:lstStyle/>
          <a:p>
            <a:r>
              <a:rPr lang="en-US" dirty="0"/>
              <a:t>SMART objectives for Farms</a:t>
            </a:r>
          </a:p>
        </p:txBody>
      </p:sp>
    </p:spTree>
    <p:extLst>
      <p:ext uri="{BB962C8B-B14F-4D97-AF65-F5344CB8AC3E}">
        <p14:creationId xmlns:p14="http://schemas.microsoft.com/office/powerpoint/2010/main" val="38577155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pPr lvl="0"/>
            <a:r>
              <a:rPr lang="en-US" dirty="0"/>
              <a:t>Discuss what is meant by seed in the context of vegetatively propagated crops.</a:t>
            </a:r>
          </a:p>
          <a:p>
            <a:pPr lvl="0"/>
            <a:r>
              <a:rPr lang="en-US" dirty="0"/>
              <a:t>Explain the methods African farmers use to obtain their sweetpotato planting materials from the vines of a growing crop or from vines from the sprouts of storage roots.</a:t>
            </a:r>
          </a:p>
          <a:p>
            <a:pPr lvl="0"/>
            <a:r>
              <a:rPr lang="en-US" dirty="0"/>
              <a:t>List the different classes of sweetpotato seed in your country.</a:t>
            </a:r>
          </a:p>
          <a:p>
            <a:pPr lvl="0"/>
            <a:endParaRPr lang="en-GB" dirty="0"/>
          </a:p>
        </p:txBody>
      </p:sp>
      <p:sp>
        <p:nvSpPr>
          <p:cNvPr id="7" name="Text Placeholder 6"/>
          <p:cNvSpPr>
            <a:spLocks noGrp="1"/>
          </p:cNvSpPr>
          <p:nvPr>
            <p:ph type="body" sz="quarter" idx="10"/>
          </p:nvPr>
        </p:nvSpPr>
        <p:spPr/>
        <p:txBody>
          <a:bodyPr/>
          <a:lstStyle/>
          <a:p>
            <a:r>
              <a:rPr lang="en-GB" dirty="0"/>
              <a:t>By the end of this unit, you should be able to:</a:t>
            </a:r>
          </a:p>
        </p:txBody>
      </p:sp>
      <p:sp>
        <p:nvSpPr>
          <p:cNvPr id="3" name="Slide Number Placeholder 2"/>
          <p:cNvSpPr>
            <a:spLocks noGrp="1"/>
          </p:cNvSpPr>
          <p:nvPr>
            <p:ph type="sldNum" sz="quarter" idx="11"/>
          </p:nvPr>
        </p:nvSpPr>
        <p:spPr/>
        <p:txBody>
          <a:bodyPr/>
          <a:lstStyle/>
          <a:p>
            <a:fld id="{F8E5FEAE-2393-4031-B909-DB31E3BE2612}" type="slidenum">
              <a:rPr lang="en-US" smtClean="0"/>
              <a:t>8</a:t>
            </a:fld>
            <a:endParaRPr lang="en-US" dirty="0"/>
          </a:p>
        </p:txBody>
      </p:sp>
      <p:sp>
        <p:nvSpPr>
          <p:cNvPr id="4" name="Title 3"/>
          <p:cNvSpPr>
            <a:spLocks noGrp="1"/>
          </p:cNvSpPr>
          <p:nvPr>
            <p:ph type="title"/>
          </p:nvPr>
        </p:nvSpPr>
        <p:spPr/>
        <p:txBody>
          <a:bodyPr/>
          <a:lstStyle/>
          <a:p>
            <a:r>
              <a:rPr lang="en-GB" dirty="0"/>
              <a:t>Objectives</a:t>
            </a:r>
          </a:p>
        </p:txBody>
      </p:sp>
    </p:spTree>
    <p:extLst>
      <p:ext uri="{BB962C8B-B14F-4D97-AF65-F5344CB8AC3E}">
        <p14:creationId xmlns:p14="http://schemas.microsoft.com/office/powerpoint/2010/main" val="3121144940"/>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25B86AB9-20B8-4CFA-8743-0BBA8C826A34}"/>
              </a:ext>
            </a:extLst>
          </p:cNvPr>
          <p:cNvSpPr>
            <a:spLocks noGrp="1"/>
          </p:cNvSpPr>
          <p:nvPr>
            <p:ph type="sldNum" sz="quarter" idx="10"/>
          </p:nvPr>
        </p:nvSpPr>
        <p:spPr/>
        <p:txBody>
          <a:bodyPr/>
          <a:lstStyle/>
          <a:p>
            <a:fld id="{F8E5FEAE-2393-4031-B909-DB31E3BE2612}" type="slidenum">
              <a:rPr lang="en-US" smtClean="0"/>
              <a:pPr/>
              <a:t>80</a:t>
            </a:fld>
            <a:endParaRPr lang="en-US" dirty="0"/>
          </a:p>
        </p:txBody>
      </p:sp>
      <p:sp>
        <p:nvSpPr>
          <p:cNvPr id="4" name="Title 3">
            <a:extLst>
              <a:ext uri="{FF2B5EF4-FFF2-40B4-BE49-F238E27FC236}">
                <a16:creationId xmlns:a16="http://schemas.microsoft.com/office/drawing/2014/main" id="{85A0E8B3-245D-4978-819A-882097C6D572}"/>
              </a:ext>
            </a:extLst>
          </p:cNvPr>
          <p:cNvSpPr>
            <a:spLocks noGrp="1"/>
          </p:cNvSpPr>
          <p:nvPr>
            <p:ph type="title"/>
          </p:nvPr>
        </p:nvSpPr>
        <p:spPr/>
        <p:txBody>
          <a:bodyPr/>
          <a:lstStyle/>
          <a:p>
            <a:r>
              <a:rPr lang="en-US" dirty="0"/>
              <a:t>Creating a Business Plan</a:t>
            </a:r>
          </a:p>
        </p:txBody>
      </p:sp>
      <p:sp>
        <p:nvSpPr>
          <p:cNvPr id="2" name="Content Placeholder 1">
            <a:extLst>
              <a:ext uri="{FF2B5EF4-FFF2-40B4-BE49-F238E27FC236}">
                <a16:creationId xmlns:a16="http://schemas.microsoft.com/office/drawing/2014/main" id="{4C9B4B66-D981-461D-8018-A0E17BFBD0B7}"/>
              </a:ext>
            </a:extLst>
          </p:cNvPr>
          <p:cNvSpPr>
            <a:spLocks noGrp="1"/>
          </p:cNvSpPr>
          <p:nvPr>
            <p:ph idx="11"/>
          </p:nvPr>
        </p:nvSpPr>
        <p:spPr>
          <a:xfrm>
            <a:off x="5563394" y="1466850"/>
            <a:ext cx="3352006" cy="4572000"/>
          </a:xfrm>
        </p:spPr>
        <p:txBody>
          <a:bodyPr/>
          <a:lstStyle/>
          <a:p>
            <a:r>
              <a:rPr lang="en-US" dirty="0"/>
              <a:t>Seed entrepreneurs should plan production activities around vine and root production calendar for their location.</a:t>
            </a:r>
          </a:p>
          <a:p>
            <a:r>
              <a:rPr lang="en-US" dirty="0"/>
              <a:t>To create an effective plan, seed entrepreneurs should estimate production cost / determine selling price and perform financial analysis.</a:t>
            </a:r>
          </a:p>
        </p:txBody>
      </p:sp>
      <p:pic>
        <p:nvPicPr>
          <p:cNvPr id="4098" name="Picture 2" descr="https://lh5.googleusercontent.com/RqhoMMaUvbPNqcl942mZyBwxKJ_V7S3OL5Dudpz6da95Y_mylSjVhoP-p8x75BvX0qZdHqVaixxkdwhKFfqtEQE0NjBkrvjVeJ_IYAS5Y_1TrzbDBgsRJQ3CQBPrYw0nyLHAGqtX">
            <a:extLst>
              <a:ext uri="{FF2B5EF4-FFF2-40B4-BE49-F238E27FC236}">
                <a16:creationId xmlns:a16="http://schemas.microsoft.com/office/drawing/2014/main" id="{97EE7FF9-5E73-4461-89E1-76A1C7B40C92}"/>
              </a:ext>
            </a:extLst>
          </p:cNvPr>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13493" r="24851"/>
          <a:stretch/>
        </p:blipFill>
        <p:spPr bwMode="auto">
          <a:xfrm>
            <a:off x="0" y="0"/>
            <a:ext cx="5223007" cy="62844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46135895"/>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5497CFF-C9AF-4FE9-B0C9-9BB917CD10AA}"/>
              </a:ext>
            </a:extLst>
          </p:cNvPr>
          <p:cNvSpPr>
            <a:spLocks noGrp="1"/>
          </p:cNvSpPr>
          <p:nvPr>
            <p:ph idx="1"/>
          </p:nvPr>
        </p:nvSpPr>
        <p:spPr/>
        <p:txBody>
          <a:bodyPr/>
          <a:lstStyle/>
          <a:p>
            <a:r>
              <a:rPr lang="en-US" dirty="0"/>
              <a:t>Record keeping is key to tracking success</a:t>
            </a:r>
          </a:p>
          <a:p>
            <a:r>
              <a:rPr lang="en-US" dirty="0"/>
              <a:t>For budgeting and financial analysis, seed entrepreneurs need data to know profit level and plan improvements.</a:t>
            </a:r>
          </a:p>
          <a:p>
            <a:r>
              <a:rPr lang="en-US" dirty="0"/>
              <a:t>For budgeting effectively:</a:t>
            </a:r>
          </a:p>
          <a:p>
            <a:pPr lvl="1"/>
            <a:r>
              <a:rPr lang="en-US" dirty="0"/>
              <a:t>Create budget sheets with categories for inputs, labour, marketing and outputs</a:t>
            </a:r>
          </a:p>
          <a:p>
            <a:pPr lvl="1"/>
            <a:r>
              <a:rPr lang="en-US" dirty="0"/>
              <a:t>Divide budget calculation sheet into purchasing data and what each expense is used for</a:t>
            </a:r>
          </a:p>
          <a:p>
            <a:r>
              <a:rPr lang="en-US" dirty="0"/>
              <a:t>Budget calculation sheets and examples are available in the manual.</a:t>
            </a:r>
          </a:p>
          <a:p>
            <a:endParaRPr lang="en-US" dirty="0"/>
          </a:p>
        </p:txBody>
      </p:sp>
      <p:sp>
        <p:nvSpPr>
          <p:cNvPr id="3" name="Slide Number Placeholder 2">
            <a:extLst>
              <a:ext uri="{FF2B5EF4-FFF2-40B4-BE49-F238E27FC236}">
                <a16:creationId xmlns:a16="http://schemas.microsoft.com/office/drawing/2014/main" id="{375A32D1-00D9-4E40-8F9F-99C5FA22400C}"/>
              </a:ext>
            </a:extLst>
          </p:cNvPr>
          <p:cNvSpPr>
            <a:spLocks noGrp="1"/>
          </p:cNvSpPr>
          <p:nvPr>
            <p:ph type="sldNum" sz="quarter" idx="10"/>
          </p:nvPr>
        </p:nvSpPr>
        <p:spPr/>
        <p:txBody>
          <a:bodyPr/>
          <a:lstStyle/>
          <a:p>
            <a:fld id="{F8E5FEAE-2393-4031-B909-DB31E3BE2612}" type="slidenum">
              <a:rPr lang="en-US" smtClean="0"/>
              <a:t>81</a:t>
            </a:fld>
            <a:endParaRPr lang="en-US" dirty="0"/>
          </a:p>
        </p:txBody>
      </p:sp>
      <p:sp>
        <p:nvSpPr>
          <p:cNvPr id="4" name="Title 3">
            <a:extLst>
              <a:ext uri="{FF2B5EF4-FFF2-40B4-BE49-F238E27FC236}">
                <a16:creationId xmlns:a16="http://schemas.microsoft.com/office/drawing/2014/main" id="{3DFC3FD9-EDDE-4E18-87C3-8E6BAE9E263F}"/>
              </a:ext>
            </a:extLst>
          </p:cNvPr>
          <p:cNvSpPr>
            <a:spLocks noGrp="1"/>
          </p:cNvSpPr>
          <p:nvPr>
            <p:ph type="title"/>
          </p:nvPr>
        </p:nvSpPr>
        <p:spPr/>
        <p:txBody>
          <a:bodyPr/>
          <a:lstStyle/>
          <a:p>
            <a:r>
              <a:rPr lang="en-US" dirty="0"/>
              <a:t>Record Keeping</a:t>
            </a:r>
          </a:p>
        </p:txBody>
      </p:sp>
    </p:spTree>
    <p:extLst>
      <p:ext uri="{BB962C8B-B14F-4D97-AF65-F5344CB8AC3E}">
        <p14:creationId xmlns:p14="http://schemas.microsoft.com/office/powerpoint/2010/main" val="2252938633"/>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19FD5D2-D387-4DFB-9FF6-7AB993BB1648}"/>
              </a:ext>
            </a:extLst>
          </p:cNvPr>
          <p:cNvSpPr>
            <a:spLocks noGrp="1"/>
          </p:cNvSpPr>
          <p:nvPr>
            <p:ph idx="1"/>
          </p:nvPr>
        </p:nvSpPr>
        <p:spPr/>
        <p:txBody>
          <a:bodyPr/>
          <a:lstStyle/>
          <a:p>
            <a:r>
              <a:rPr lang="en-US" dirty="0"/>
              <a:t>Depending on the business size, entrepreneurs should also track marketing channels.</a:t>
            </a:r>
          </a:p>
          <a:p>
            <a:r>
              <a:rPr lang="en-US" dirty="0"/>
              <a:t>OFSP initiative leaders and larger vine multiplication operations should also account for the costs of multiplication and dissemination activities, such as:</a:t>
            </a:r>
          </a:p>
          <a:p>
            <a:pPr lvl="1"/>
            <a:r>
              <a:rPr lang="en-US" dirty="0"/>
              <a:t>Activities raising community awareness</a:t>
            </a:r>
          </a:p>
          <a:p>
            <a:pPr lvl="1"/>
            <a:r>
              <a:rPr lang="en-US" dirty="0"/>
              <a:t>Rent of land</a:t>
            </a:r>
          </a:p>
          <a:p>
            <a:pPr lvl="1"/>
            <a:r>
              <a:rPr lang="en-US" dirty="0"/>
              <a:t>Establishing multiplication plot for the planting material</a:t>
            </a:r>
          </a:p>
          <a:p>
            <a:pPr lvl="1"/>
            <a:r>
              <a:rPr lang="en-US" dirty="0"/>
              <a:t>Maintenance of the multiplication sites </a:t>
            </a:r>
          </a:p>
          <a:p>
            <a:pPr lvl="1"/>
            <a:r>
              <a:rPr lang="en-US" dirty="0"/>
              <a:t>Monitoring of the multiplication sites </a:t>
            </a:r>
          </a:p>
          <a:p>
            <a:endParaRPr lang="en-US" dirty="0"/>
          </a:p>
        </p:txBody>
      </p:sp>
      <p:sp>
        <p:nvSpPr>
          <p:cNvPr id="3" name="Slide Number Placeholder 2">
            <a:extLst>
              <a:ext uri="{FF2B5EF4-FFF2-40B4-BE49-F238E27FC236}">
                <a16:creationId xmlns:a16="http://schemas.microsoft.com/office/drawing/2014/main" id="{1E5AFB03-207B-43A5-871D-D7B3F380BC4A}"/>
              </a:ext>
            </a:extLst>
          </p:cNvPr>
          <p:cNvSpPr>
            <a:spLocks noGrp="1"/>
          </p:cNvSpPr>
          <p:nvPr>
            <p:ph type="sldNum" sz="quarter" idx="10"/>
          </p:nvPr>
        </p:nvSpPr>
        <p:spPr/>
        <p:txBody>
          <a:bodyPr/>
          <a:lstStyle/>
          <a:p>
            <a:fld id="{F8E5FEAE-2393-4031-B909-DB31E3BE2612}" type="slidenum">
              <a:rPr lang="en-US" smtClean="0"/>
              <a:t>82</a:t>
            </a:fld>
            <a:endParaRPr lang="en-US" dirty="0"/>
          </a:p>
        </p:txBody>
      </p:sp>
      <p:sp>
        <p:nvSpPr>
          <p:cNvPr id="4" name="Title 3">
            <a:extLst>
              <a:ext uri="{FF2B5EF4-FFF2-40B4-BE49-F238E27FC236}">
                <a16:creationId xmlns:a16="http://schemas.microsoft.com/office/drawing/2014/main" id="{CAEF8025-F61E-4C85-9C6B-20B89334D342}"/>
              </a:ext>
            </a:extLst>
          </p:cNvPr>
          <p:cNvSpPr>
            <a:spLocks noGrp="1"/>
          </p:cNvSpPr>
          <p:nvPr>
            <p:ph type="title"/>
          </p:nvPr>
        </p:nvSpPr>
        <p:spPr/>
        <p:txBody>
          <a:bodyPr/>
          <a:lstStyle/>
          <a:p>
            <a:r>
              <a:rPr lang="en-US" dirty="0"/>
              <a:t>Marketing and Community Action</a:t>
            </a:r>
          </a:p>
        </p:txBody>
      </p:sp>
    </p:spTree>
    <p:extLst>
      <p:ext uri="{BB962C8B-B14F-4D97-AF65-F5344CB8AC3E}">
        <p14:creationId xmlns:p14="http://schemas.microsoft.com/office/powerpoint/2010/main" val="1605034686"/>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8D35A1F-E589-4399-A36A-8946DB164935}"/>
              </a:ext>
            </a:extLst>
          </p:cNvPr>
          <p:cNvSpPr>
            <a:spLocks noGrp="1"/>
          </p:cNvSpPr>
          <p:nvPr>
            <p:ph idx="1"/>
          </p:nvPr>
        </p:nvSpPr>
        <p:spPr/>
        <p:txBody>
          <a:bodyPr/>
          <a:lstStyle/>
          <a:p>
            <a:pPr marL="514350" indent="-514350">
              <a:buFont typeface="+mj-lt"/>
              <a:buAutoNum type="arabicPeriod"/>
            </a:pPr>
            <a:r>
              <a:rPr lang="en-GB" dirty="0"/>
              <a:t>What is a business plan used for?</a:t>
            </a:r>
          </a:p>
          <a:p>
            <a:pPr marL="514350" indent="-514350">
              <a:buFont typeface="+mj-lt"/>
              <a:buAutoNum type="arabicPeriod"/>
            </a:pPr>
            <a:r>
              <a:rPr lang="en-GB" dirty="0"/>
              <a:t>What are SMART objectives?</a:t>
            </a:r>
          </a:p>
          <a:p>
            <a:pPr marL="514350" indent="-514350">
              <a:buFont typeface="+mj-lt"/>
              <a:buAutoNum type="arabicPeriod"/>
            </a:pPr>
            <a:r>
              <a:rPr lang="en-GB" dirty="0"/>
              <a:t>Why is keeping records critical for running a business effectively?</a:t>
            </a:r>
          </a:p>
        </p:txBody>
      </p:sp>
      <p:sp>
        <p:nvSpPr>
          <p:cNvPr id="3" name="Slide Number Placeholder 2">
            <a:extLst>
              <a:ext uri="{FF2B5EF4-FFF2-40B4-BE49-F238E27FC236}">
                <a16:creationId xmlns:a16="http://schemas.microsoft.com/office/drawing/2014/main" id="{28605BF8-254E-444C-894E-EC1BB3A17666}"/>
              </a:ext>
            </a:extLst>
          </p:cNvPr>
          <p:cNvSpPr>
            <a:spLocks noGrp="1"/>
          </p:cNvSpPr>
          <p:nvPr>
            <p:ph type="sldNum" sz="quarter" idx="11"/>
          </p:nvPr>
        </p:nvSpPr>
        <p:spPr/>
        <p:txBody>
          <a:bodyPr/>
          <a:lstStyle/>
          <a:p>
            <a:fld id="{F8E5FEAE-2393-4031-B909-DB31E3BE2612}" type="slidenum">
              <a:rPr lang="en-US" smtClean="0"/>
              <a:pPr/>
              <a:t>83</a:t>
            </a:fld>
            <a:endParaRPr lang="en-US" dirty="0"/>
          </a:p>
        </p:txBody>
      </p:sp>
    </p:spTree>
    <p:extLst>
      <p:ext uri="{BB962C8B-B14F-4D97-AF65-F5344CB8AC3E}">
        <p14:creationId xmlns:p14="http://schemas.microsoft.com/office/powerpoint/2010/main" val="754551338"/>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EA5F4AC-FE2A-4E69-B744-D4D3223FDAF3}"/>
              </a:ext>
            </a:extLst>
          </p:cNvPr>
          <p:cNvSpPr>
            <a:spLocks noGrp="1"/>
          </p:cNvSpPr>
          <p:nvPr>
            <p:ph idx="1"/>
          </p:nvPr>
        </p:nvSpPr>
        <p:spPr/>
        <p:txBody>
          <a:bodyPr/>
          <a:lstStyle/>
          <a:p>
            <a:pPr lvl="0"/>
            <a:r>
              <a:rPr lang="en-US" dirty="0"/>
              <a:t>Learning business principles and planning tools is a valuable skill for all community members.</a:t>
            </a:r>
          </a:p>
          <a:p>
            <a:pPr lvl="0"/>
            <a:r>
              <a:rPr lang="en-US" dirty="0"/>
              <a:t>A SMART business plan needs clear objectives that are Specific, Measurable, Achievable, Realistic, and Timebound.</a:t>
            </a:r>
          </a:p>
          <a:p>
            <a:pPr lvl="0"/>
            <a:r>
              <a:rPr lang="en-US" dirty="0"/>
              <a:t>Running a business means accounting for both external and internal factors.</a:t>
            </a:r>
          </a:p>
          <a:p>
            <a:pPr lvl="0"/>
            <a:r>
              <a:rPr lang="en-US" dirty="0"/>
              <a:t>Understanding vine multiplication and planning planting and harvesting activities in advance is necessary in any sweetpotato farming business.</a:t>
            </a:r>
          </a:p>
          <a:p>
            <a:endParaRPr lang="en-US" dirty="0"/>
          </a:p>
        </p:txBody>
      </p:sp>
      <p:sp>
        <p:nvSpPr>
          <p:cNvPr id="3" name="Slide Number Placeholder 2">
            <a:extLst>
              <a:ext uri="{FF2B5EF4-FFF2-40B4-BE49-F238E27FC236}">
                <a16:creationId xmlns:a16="http://schemas.microsoft.com/office/drawing/2014/main" id="{F35D0779-9991-4801-9C21-B42D0A7787DD}"/>
              </a:ext>
            </a:extLst>
          </p:cNvPr>
          <p:cNvSpPr>
            <a:spLocks noGrp="1"/>
          </p:cNvSpPr>
          <p:nvPr>
            <p:ph type="sldNum" sz="quarter" idx="10"/>
          </p:nvPr>
        </p:nvSpPr>
        <p:spPr/>
        <p:txBody>
          <a:bodyPr/>
          <a:lstStyle/>
          <a:p>
            <a:fld id="{F8E5FEAE-2393-4031-B909-DB31E3BE2612}" type="slidenum">
              <a:rPr lang="en-US" smtClean="0"/>
              <a:t>84</a:t>
            </a:fld>
            <a:endParaRPr lang="en-US" dirty="0"/>
          </a:p>
        </p:txBody>
      </p:sp>
      <p:sp>
        <p:nvSpPr>
          <p:cNvPr id="4" name="Title 3">
            <a:extLst>
              <a:ext uri="{FF2B5EF4-FFF2-40B4-BE49-F238E27FC236}">
                <a16:creationId xmlns:a16="http://schemas.microsoft.com/office/drawing/2014/main" id="{3B9F8B86-F71D-4C5C-9DBC-B20DE5656248}"/>
              </a:ext>
            </a:extLst>
          </p:cNvPr>
          <p:cNvSpPr>
            <a:spLocks noGrp="1"/>
          </p:cNvSpPr>
          <p:nvPr>
            <p:ph type="title"/>
          </p:nvPr>
        </p:nvSpPr>
        <p:spPr/>
        <p:txBody>
          <a:bodyPr/>
          <a:lstStyle/>
          <a:p>
            <a:r>
              <a:rPr lang="en-US" dirty="0"/>
              <a:t>Key Points</a:t>
            </a:r>
          </a:p>
        </p:txBody>
      </p:sp>
    </p:spTree>
    <p:extLst>
      <p:ext uri="{BB962C8B-B14F-4D97-AF65-F5344CB8AC3E}">
        <p14:creationId xmlns:p14="http://schemas.microsoft.com/office/powerpoint/2010/main" val="2153340209"/>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a:extLst>
              <a:ext uri="{FF2B5EF4-FFF2-40B4-BE49-F238E27FC236}">
                <a16:creationId xmlns:a16="http://schemas.microsoft.com/office/drawing/2014/main" id="{0CDB344E-BFA8-4053-AECB-284FDA1F724C}"/>
              </a:ext>
            </a:extLst>
          </p:cNvPr>
          <p:cNvSpPr>
            <a:spLocks noGrp="1"/>
          </p:cNvSpPr>
          <p:nvPr>
            <p:ph type="sldNum" sz="quarter" idx="11"/>
          </p:nvPr>
        </p:nvSpPr>
        <p:spPr/>
        <p:txBody>
          <a:bodyPr/>
          <a:lstStyle/>
          <a:p>
            <a:fld id="{F8E5FEAE-2393-4031-B909-DB31E3BE2612}" type="slidenum">
              <a:rPr lang="en-US" smtClean="0"/>
              <a:pPr/>
              <a:t>85</a:t>
            </a:fld>
            <a:endParaRPr lang="en-US" dirty="0"/>
          </a:p>
        </p:txBody>
      </p:sp>
      <p:sp>
        <p:nvSpPr>
          <p:cNvPr id="2" name="Title 1">
            <a:extLst>
              <a:ext uri="{FF2B5EF4-FFF2-40B4-BE49-F238E27FC236}">
                <a16:creationId xmlns:a16="http://schemas.microsoft.com/office/drawing/2014/main" id="{8AF9F9F0-3CEB-4275-B1EC-0B09633CE00E}"/>
              </a:ext>
            </a:extLst>
          </p:cNvPr>
          <p:cNvSpPr>
            <a:spLocks noGrp="1"/>
          </p:cNvSpPr>
          <p:nvPr>
            <p:ph type="title"/>
          </p:nvPr>
        </p:nvSpPr>
        <p:spPr/>
        <p:txBody>
          <a:bodyPr/>
          <a:lstStyle/>
          <a:p>
            <a:r>
              <a:rPr lang="en-US" dirty="0"/>
              <a:t>Gender and Diversity Aspects of Sweetpotato Seed Systems</a:t>
            </a:r>
          </a:p>
        </p:txBody>
      </p:sp>
      <p:sp>
        <p:nvSpPr>
          <p:cNvPr id="4" name="Subtitle 3">
            <a:extLst>
              <a:ext uri="{FF2B5EF4-FFF2-40B4-BE49-F238E27FC236}">
                <a16:creationId xmlns:a16="http://schemas.microsoft.com/office/drawing/2014/main" id="{DE10DD0D-7A56-4CD3-9189-0F2AB28712DB}"/>
              </a:ext>
            </a:extLst>
          </p:cNvPr>
          <p:cNvSpPr>
            <a:spLocks noGrp="1"/>
          </p:cNvSpPr>
          <p:nvPr>
            <p:ph type="subTitle" idx="1"/>
          </p:nvPr>
        </p:nvSpPr>
        <p:spPr/>
        <p:txBody>
          <a:bodyPr/>
          <a:lstStyle/>
          <a:p>
            <a:r>
              <a:rPr lang="en-US" dirty="0"/>
              <a:t>Unit 11</a:t>
            </a:r>
          </a:p>
          <a:p>
            <a:endParaRPr lang="en-US" dirty="0"/>
          </a:p>
        </p:txBody>
      </p:sp>
    </p:spTree>
    <p:extLst>
      <p:ext uri="{BB962C8B-B14F-4D97-AF65-F5344CB8AC3E}">
        <p14:creationId xmlns:p14="http://schemas.microsoft.com/office/powerpoint/2010/main" val="3419048875"/>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8657089-41CC-4156-8A78-3BFC15DF7FBC}"/>
              </a:ext>
            </a:extLst>
          </p:cNvPr>
          <p:cNvSpPr>
            <a:spLocks noGrp="1"/>
          </p:cNvSpPr>
          <p:nvPr>
            <p:ph idx="1"/>
          </p:nvPr>
        </p:nvSpPr>
        <p:spPr>
          <a:xfrm>
            <a:off x="628650" y="1562795"/>
            <a:ext cx="7886700" cy="5129559"/>
          </a:xfrm>
        </p:spPr>
        <p:txBody>
          <a:bodyPr/>
          <a:lstStyle/>
          <a:p>
            <a:pPr lvl="0"/>
            <a:r>
              <a:rPr lang="en-US" dirty="0"/>
              <a:t>Describe some of the gender and diversity dimensions of the existing seed system.</a:t>
            </a:r>
          </a:p>
          <a:p>
            <a:pPr lvl="0"/>
            <a:r>
              <a:rPr lang="en-US" dirty="0"/>
              <a:t>Analyse how women and men DVM’s could be supported to produce better quality planting material and reach more clients.</a:t>
            </a:r>
          </a:p>
          <a:p>
            <a:endParaRPr lang="en-US" dirty="0"/>
          </a:p>
        </p:txBody>
      </p:sp>
      <p:sp>
        <p:nvSpPr>
          <p:cNvPr id="3" name="Slide Number Placeholder 2">
            <a:extLst>
              <a:ext uri="{FF2B5EF4-FFF2-40B4-BE49-F238E27FC236}">
                <a16:creationId xmlns:a16="http://schemas.microsoft.com/office/drawing/2014/main" id="{DFA809F8-52EC-4EE4-B5A4-E4C862ED29A6}"/>
              </a:ext>
            </a:extLst>
          </p:cNvPr>
          <p:cNvSpPr>
            <a:spLocks noGrp="1"/>
          </p:cNvSpPr>
          <p:nvPr>
            <p:ph type="sldNum" sz="quarter" idx="10"/>
          </p:nvPr>
        </p:nvSpPr>
        <p:spPr/>
        <p:txBody>
          <a:bodyPr/>
          <a:lstStyle/>
          <a:p>
            <a:fld id="{F8E5FEAE-2393-4031-B909-DB31E3BE2612}" type="slidenum">
              <a:rPr lang="en-US" smtClean="0"/>
              <a:t>86</a:t>
            </a:fld>
            <a:endParaRPr lang="en-US" dirty="0"/>
          </a:p>
        </p:txBody>
      </p:sp>
      <p:sp>
        <p:nvSpPr>
          <p:cNvPr id="4" name="Title 3">
            <a:extLst>
              <a:ext uri="{FF2B5EF4-FFF2-40B4-BE49-F238E27FC236}">
                <a16:creationId xmlns:a16="http://schemas.microsoft.com/office/drawing/2014/main" id="{540D5957-20F8-4590-90DE-FD61A9D20669}"/>
              </a:ext>
            </a:extLst>
          </p:cNvPr>
          <p:cNvSpPr>
            <a:spLocks noGrp="1"/>
          </p:cNvSpPr>
          <p:nvPr>
            <p:ph type="title"/>
          </p:nvPr>
        </p:nvSpPr>
        <p:spPr>
          <a:xfrm>
            <a:off x="628650" y="265374"/>
            <a:ext cx="7886700" cy="590838"/>
          </a:xfrm>
        </p:spPr>
        <p:txBody>
          <a:bodyPr/>
          <a:lstStyle/>
          <a:p>
            <a:r>
              <a:rPr lang="en-US" dirty="0"/>
              <a:t>Objectives</a:t>
            </a:r>
          </a:p>
        </p:txBody>
      </p:sp>
      <p:sp>
        <p:nvSpPr>
          <p:cNvPr id="6" name="Text Placeholder 4">
            <a:extLst>
              <a:ext uri="{FF2B5EF4-FFF2-40B4-BE49-F238E27FC236}">
                <a16:creationId xmlns:a16="http://schemas.microsoft.com/office/drawing/2014/main" id="{3D209A99-2DA7-4FA6-93AA-CAF22BD944F4}"/>
              </a:ext>
            </a:extLst>
          </p:cNvPr>
          <p:cNvSpPr txBox="1">
            <a:spLocks/>
          </p:cNvSpPr>
          <p:nvPr/>
        </p:nvSpPr>
        <p:spPr>
          <a:xfrm>
            <a:off x="628650" y="1022292"/>
            <a:ext cx="7886700" cy="520700"/>
          </a:xfrm>
          <a:prstGeom prst="rect">
            <a:avLst/>
          </a:prstGeom>
        </p:spPr>
        <p:txBody>
          <a:bodyPr vert="horz" lIns="91440" tIns="45720" rIns="91440" bIns="45720" rtlCol="0" anchor="ctr"/>
          <a:lstStyle>
            <a:defPPr>
              <a:defRPr lang="en-US"/>
            </a:defPPr>
            <a:lvl1pPr marL="0" algn="l" defTabSz="457200" rtl="0" eaLnBrk="1" latinLnBrk="0" hangingPunct="1">
              <a:defRPr sz="1200" b="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2400" dirty="0">
                <a:solidFill>
                  <a:schemeClr val="accent6">
                    <a:lumMod val="75000"/>
                  </a:schemeClr>
                </a:solidFill>
                <a:latin typeface="+mj-lt"/>
                <a:cs typeface="Calibri" panose="020F0502020204030204" pitchFamily="34" charset="0"/>
              </a:rPr>
              <a:t>By the end of this unit, you should be able to:</a:t>
            </a:r>
          </a:p>
        </p:txBody>
      </p:sp>
    </p:spTree>
    <p:extLst>
      <p:ext uri="{BB962C8B-B14F-4D97-AF65-F5344CB8AC3E}">
        <p14:creationId xmlns:p14="http://schemas.microsoft.com/office/powerpoint/2010/main" val="935043150"/>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970D349-EA2E-407C-B006-AF0C352F7202}"/>
              </a:ext>
            </a:extLst>
          </p:cNvPr>
          <p:cNvSpPr>
            <a:spLocks noGrp="1"/>
          </p:cNvSpPr>
          <p:nvPr>
            <p:ph idx="1"/>
          </p:nvPr>
        </p:nvSpPr>
        <p:spPr/>
        <p:txBody>
          <a:bodyPr/>
          <a:lstStyle/>
          <a:p>
            <a:r>
              <a:rPr lang="en-US" dirty="0"/>
              <a:t>Vine Multipliers need to be:</a:t>
            </a:r>
          </a:p>
          <a:p>
            <a:pPr lvl="1"/>
            <a:r>
              <a:rPr lang="en-US" dirty="0"/>
              <a:t>Landowners</a:t>
            </a:r>
          </a:p>
          <a:p>
            <a:pPr lvl="1"/>
            <a:r>
              <a:rPr lang="en-US" dirty="0"/>
              <a:t>Literate</a:t>
            </a:r>
          </a:p>
          <a:p>
            <a:pPr lvl="1"/>
            <a:r>
              <a:rPr lang="en-US" dirty="0"/>
              <a:t>Able to purchase or provide labour</a:t>
            </a:r>
          </a:p>
          <a:p>
            <a:pPr lvl="1"/>
            <a:r>
              <a:rPr lang="en-US" dirty="0"/>
              <a:t>Able to attend time consuming trainings</a:t>
            </a:r>
          </a:p>
          <a:p>
            <a:r>
              <a:rPr lang="en-US" dirty="0"/>
              <a:t>In some areas these requirements exclude women</a:t>
            </a:r>
          </a:p>
          <a:p>
            <a:r>
              <a:rPr lang="en-US" dirty="0"/>
              <a:t>These criteria also often exclude the poor</a:t>
            </a:r>
          </a:p>
        </p:txBody>
      </p:sp>
      <p:sp>
        <p:nvSpPr>
          <p:cNvPr id="3" name="Slide Number Placeholder 2">
            <a:extLst>
              <a:ext uri="{FF2B5EF4-FFF2-40B4-BE49-F238E27FC236}">
                <a16:creationId xmlns:a16="http://schemas.microsoft.com/office/drawing/2014/main" id="{7A3220F5-B5D9-495E-A838-678749AF4DDC}"/>
              </a:ext>
            </a:extLst>
          </p:cNvPr>
          <p:cNvSpPr>
            <a:spLocks noGrp="1"/>
          </p:cNvSpPr>
          <p:nvPr>
            <p:ph type="sldNum" sz="quarter" idx="10"/>
          </p:nvPr>
        </p:nvSpPr>
        <p:spPr/>
        <p:txBody>
          <a:bodyPr/>
          <a:lstStyle/>
          <a:p>
            <a:fld id="{F8E5FEAE-2393-4031-B909-DB31E3BE2612}" type="slidenum">
              <a:rPr lang="en-US" smtClean="0"/>
              <a:t>87</a:t>
            </a:fld>
            <a:endParaRPr lang="en-US" dirty="0"/>
          </a:p>
        </p:txBody>
      </p:sp>
      <p:sp>
        <p:nvSpPr>
          <p:cNvPr id="4" name="Title 3">
            <a:extLst>
              <a:ext uri="{FF2B5EF4-FFF2-40B4-BE49-F238E27FC236}">
                <a16:creationId xmlns:a16="http://schemas.microsoft.com/office/drawing/2014/main" id="{BB83FC19-39E2-481B-A24F-E959800AD5A0}"/>
              </a:ext>
            </a:extLst>
          </p:cNvPr>
          <p:cNvSpPr>
            <a:spLocks noGrp="1"/>
          </p:cNvSpPr>
          <p:nvPr>
            <p:ph type="title"/>
          </p:nvPr>
        </p:nvSpPr>
        <p:spPr/>
        <p:txBody>
          <a:bodyPr/>
          <a:lstStyle/>
          <a:p>
            <a:r>
              <a:rPr lang="en-US" dirty="0"/>
              <a:t>DVMs Criteria</a:t>
            </a:r>
          </a:p>
        </p:txBody>
      </p:sp>
    </p:spTree>
    <p:extLst>
      <p:ext uri="{BB962C8B-B14F-4D97-AF65-F5344CB8AC3E}">
        <p14:creationId xmlns:p14="http://schemas.microsoft.com/office/powerpoint/2010/main" val="728280191"/>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8448D0-1D5D-466E-A59B-5A9AFBEB3776}"/>
              </a:ext>
            </a:extLst>
          </p:cNvPr>
          <p:cNvSpPr>
            <a:spLocks noGrp="1"/>
          </p:cNvSpPr>
          <p:nvPr>
            <p:ph type="title"/>
          </p:nvPr>
        </p:nvSpPr>
        <p:spPr>
          <a:xfrm>
            <a:off x="496490" y="365760"/>
            <a:ext cx="3135709" cy="929640"/>
          </a:xfrm>
        </p:spPr>
        <p:txBody>
          <a:bodyPr/>
          <a:lstStyle/>
          <a:p>
            <a:r>
              <a:rPr lang="en-US" dirty="0"/>
              <a:t>Ensuring diversity</a:t>
            </a:r>
          </a:p>
        </p:txBody>
      </p:sp>
      <p:sp>
        <p:nvSpPr>
          <p:cNvPr id="3" name="Slide Number Placeholder 2">
            <a:extLst>
              <a:ext uri="{FF2B5EF4-FFF2-40B4-BE49-F238E27FC236}">
                <a16:creationId xmlns:a16="http://schemas.microsoft.com/office/drawing/2014/main" id="{C7022E7D-901E-4BEA-917E-3DA3BE5BFB4C}"/>
              </a:ext>
            </a:extLst>
          </p:cNvPr>
          <p:cNvSpPr>
            <a:spLocks noGrp="1"/>
          </p:cNvSpPr>
          <p:nvPr>
            <p:ph type="sldNum" sz="quarter" idx="10"/>
          </p:nvPr>
        </p:nvSpPr>
        <p:spPr/>
        <p:txBody>
          <a:bodyPr/>
          <a:lstStyle/>
          <a:p>
            <a:fld id="{F8E5FEAE-2393-4031-B909-DB31E3BE2612}" type="slidenum">
              <a:rPr lang="en-US" smtClean="0"/>
              <a:pPr/>
              <a:t>88</a:t>
            </a:fld>
            <a:endParaRPr lang="en-US" dirty="0"/>
          </a:p>
        </p:txBody>
      </p:sp>
      <p:sp>
        <p:nvSpPr>
          <p:cNvPr id="2" name="Content Placeholder 1">
            <a:extLst>
              <a:ext uri="{FF2B5EF4-FFF2-40B4-BE49-F238E27FC236}">
                <a16:creationId xmlns:a16="http://schemas.microsoft.com/office/drawing/2014/main" id="{4558251D-65B3-4AA3-9ED3-585FD8693340}"/>
              </a:ext>
            </a:extLst>
          </p:cNvPr>
          <p:cNvSpPr>
            <a:spLocks noGrp="1"/>
          </p:cNvSpPr>
          <p:nvPr>
            <p:ph idx="11"/>
          </p:nvPr>
        </p:nvSpPr>
        <p:spPr>
          <a:xfrm>
            <a:off x="292100" y="1168400"/>
            <a:ext cx="3340099" cy="4870450"/>
          </a:xfrm>
        </p:spPr>
        <p:txBody>
          <a:bodyPr/>
          <a:lstStyle/>
          <a:p>
            <a:r>
              <a:rPr lang="en-US" dirty="0"/>
              <a:t>To ensure diversity in vine multipliers, consider:</a:t>
            </a:r>
          </a:p>
          <a:p>
            <a:pPr lvl="1"/>
            <a:r>
              <a:rPr lang="en-US" dirty="0"/>
              <a:t>Do men and women have different ideas of what makes a good DVM?</a:t>
            </a:r>
          </a:p>
          <a:p>
            <a:pPr lvl="1"/>
            <a:r>
              <a:rPr lang="en-US" dirty="0"/>
              <a:t>Do men and women have different access to resources?</a:t>
            </a:r>
          </a:p>
          <a:p>
            <a:pPr lvl="1"/>
            <a:r>
              <a:rPr lang="en-US" dirty="0"/>
              <a:t>How can women/the poor/ethnic and religious minorities gain access?</a:t>
            </a:r>
          </a:p>
          <a:p>
            <a:endParaRPr lang="en-US" dirty="0"/>
          </a:p>
        </p:txBody>
      </p:sp>
      <p:pic>
        <p:nvPicPr>
          <p:cNvPr id="5126" name="Picture 6" descr="https://lh3.googleusercontent.com/3CI5lo19P_VV1SO1Fr5ZBa6A-VuesmZujsSH0xXAlT7LoH45GiTW0M0Is5zRBasqEk1XaEUi9boOhJWmY6IZ178-GB68IaMvIaELu-QcOxBlzawpsaEUoi2zTjgowIYZA8z-Fqgx">
            <a:extLst>
              <a:ext uri="{FF2B5EF4-FFF2-40B4-BE49-F238E27FC236}">
                <a16:creationId xmlns:a16="http://schemas.microsoft.com/office/drawing/2014/main" id="{88978F7C-821E-4364-9D9A-389C63470A9A}"/>
              </a:ext>
            </a:extLst>
          </p:cNvPr>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28807" r="15317"/>
          <a:stretch/>
        </p:blipFill>
        <p:spPr bwMode="auto">
          <a:xfrm>
            <a:off x="3887390" y="0"/>
            <a:ext cx="5256609" cy="62674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80859224"/>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DE1FADF-9852-47EB-B51A-C999EA5788E1}"/>
              </a:ext>
            </a:extLst>
          </p:cNvPr>
          <p:cNvSpPr>
            <a:spLocks noGrp="1"/>
          </p:cNvSpPr>
          <p:nvPr>
            <p:ph idx="1"/>
          </p:nvPr>
        </p:nvSpPr>
        <p:spPr/>
        <p:txBody>
          <a:bodyPr/>
          <a:lstStyle/>
          <a:p>
            <a:pPr marL="514350" indent="-514350">
              <a:buFont typeface="+mj-lt"/>
              <a:buAutoNum type="arabicPeriod"/>
            </a:pPr>
            <a:r>
              <a:rPr lang="en-GB" dirty="0"/>
              <a:t>What are some of the criteria for vine multipliers?</a:t>
            </a:r>
          </a:p>
          <a:p>
            <a:pPr marL="514350" indent="-514350">
              <a:buFont typeface="+mj-lt"/>
              <a:buAutoNum type="arabicPeriod"/>
            </a:pPr>
            <a:r>
              <a:rPr lang="en-GB" dirty="0"/>
              <a:t>How could those criteria affect women or the poor in some areas of SSA?</a:t>
            </a:r>
          </a:p>
        </p:txBody>
      </p:sp>
      <p:sp>
        <p:nvSpPr>
          <p:cNvPr id="3" name="Slide Number Placeholder 2">
            <a:extLst>
              <a:ext uri="{FF2B5EF4-FFF2-40B4-BE49-F238E27FC236}">
                <a16:creationId xmlns:a16="http://schemas.microsoft.com/office/drawing/2014/main" id="{E2D67195-D15C-4A22-8AE8-8A8DF78550BB}"/>
              </a:ext>
            </a:extLst>
          </p:cNvPr>
          <p:cNvSpPr>
            <a:spLocks noGrp="1"/>
          </p:cNvSpPr>
          <p:nvPr>
            <p:ph type="sldNum" sz="quarter" idx="11"/>
          </p:nvPr>
        </p:nvSpPr>
        <p:spPr/>
        <p:txBody>
          <a:bodyPr/>
          <a:lstStyle/>
          <a:p>
            <a:fld id="{F8E5FEAE-2393-4031-B909-DB31E3BE2612}" type="slidenum">
              <a:rPr lang="en-US" smtClean="0"/>
              <a:pPr/>
              <a:t>89</a:t>
            </a:fld>
            <a:endParaRPr lang="en-US" dirty="0"/>
          </a:p>
        </p:txBody>
      </p:sp>
    </p:spTree>
    <p:extLst>
      <p:ext uri="{BB962C8B-B14F-4D97-AF65-F5344CB8AC3E}">
        <p14:creationId xmlns:p14="http://schemas.microsoft.com/office/powerpoint/2010/main" val="40607316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606246B-D728-4059-AD0D-AEFDFC614C28}"/>
              </a:ext>
            </a:extLst>
          </p:cNvPr>
          <p:cNvSpPr>
            <a:spLocks noGrp="1"/>
          </p:cNvSpPr>
          <p:nvPr>
            <p:ph idx="1"/>
          </p:nvPr>
        </p:nvSpPr>
        <p:spPr/>
        <p:txBody>
          <a:bodyPr/>
          <a:lstStyle/>
          <a:p>
            <a:r>
              <a:rPr lang="en-US" dirty="0"/>
              <a:t>In the context of vegetative crops such as the sweetpotato, “seed” usually means the cuttings from vines that are generally used to create new plants in sweetpotato cultivation.</a:t>
            </a:r>
          </a:p>
          <a:p>
            <a:r>
              <a:rPr lang="en-US" dirty="0"/>
              <a:t>Seed is also referred to as ‘planting material’.</a:t>
            </a:r>
          </a:p>
          <a:p>
            <a:r>
              <a:rPr lang="en-US" dirty="0"/>
              <a:t>“True seed” </a:t>
            </a:r>
            <a:r>
              <a:rPr lang="en-GB" dirty="0"/>
              <a:t>is produced by fertilising the flower of a sweetpotato plant, usually with pollen from another plant.</a:t>
            </a:r>
          </a:p>
          <a:p>
            <a:pPr lvl="1"/>
            <a:r>
              <a:rPr lang="en-GB" dirty="0"/>
              <a:t>A sweetpotato grown from true seed will be genetically different from any other sweetpotato plant.</a:t>
            </a:r>
          </a:p>
          <a:p>
            <a:pPr lvl="1"/>
            <a:r>
              <a:rPr lang="en-US" dirty="0"/>
              <a:t>True seed is hard, 3-5 mm in diameter, with prolonged dormancy</a:t>
            </a:r>
          </a:p>
          <a:p>
            <a:r>
              <a:rPr lang="en-US" dirty="0"/>
              <a:t>Repeat harvesting, called ratooning, can create multiple vines from same mother plant.</a:t>
            </a:r>
          </a:p>
        </p:txBody>
      </p:sp>
      <p:sp>
        <p:nvSpPr>
          <p:cNvPr id="3" name="Slide Number Placeholder 2">
            <a:extLst>
              <a:ext uri="{FF2B5EF4-FFF2-40B4-BE49-F238E27FC236}">
                <a16:creationId xmlns:a16="http://schemas.microsoft.com/office/drawing/2014/main" id="{B0C1BCBA-BD2B-498B-A2EF-6D1816E71384}"/>
              </a:ext>
            </a:extLst>
          </p:cNvPr>
          <p:cNvSpPr>
            <a:spLocks noGrp="1"/>
          </p:cNvSpPr>
          <p:nvPr>
            <p:ph type="sldNum" sz="quarter" idx="10"/>
          </p:nvPr>
        </p:nvSpPr>
        <p:spPr/>
        <p:txBody>
          <a:bodyPr/>
          <a:lstStyle/>
          <a:p>
            <a:fld id="{F8E5FEAE-2393-4031-B909-DB31E3BE2612}" type="slidenum">
              <a:rPr lang="en-US" smtClean="0"/>
              <a:t>9</a:t>
            </a:fld>
            <a:endParaRPr lang="en-US" dirty="0"/>
          </a:p>
        </p:txBody>
      </p:sp>
      <p:sp>
        <p:nvSpPr>
          <p:cNvPr id="4" name="Title 3">
            <a:extLst>
              <a:ext uri="{FF2B5EF4-FFF2-40B4-BE49-F238E27FC236}">
                <a16:creationId xmlns:a16="http://schemas.microsoft.com/office/drawing/2014/main" id="{07A02A53-198A-4D78-9786-57B06A1C9A23}"/>
              </a:ext>
            </a:extLst>
          </p:cNvPr>
          <p:cNvSpPr>
            <a:spLocks noGrp="1"/>
          </p:cNvSpPr>
          <p:nvPr>
            <p:ph type="title"/>
          </p:nvPr>
        </p:nvSpPr>
        <p:spPr/>
        <p:txBody>
          <a:bodyPr/>
          <a:lstStyle/>
          <a:p>
            <a:r>
              <a:rPr lang="en-US" dirty="0"/>
              <a:t>What is a Seed?</a:t>
            </a:r>
          </a:p>
        </p:txBody>
      </p:sp>
    </p:spTree>
    <p:extLst>
      <p:ext uri="{BB962C8B-B14F-4D97-AF65-F5344CB8AC3E}">
        <p14:creationId xmlns:p14="http://schemas.microsoft.com/office/powerpoint/2010/main" val="2784001352"/>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1C0A82F-5609-4550-948B-F0B5F9822151}"/>
              </a:ext>
            </a:extLst>
          </p:cNvPr>
          <p:cNvSpPr>
            <a:spLocks noGrp="1"/>
          </p:cNvSpPr>
          <p:nvPr>
            <p:ph idx="1"/>
          </p:nvPr>
        </p:nvSpPr>
        <p:spPr/>
        <p:txBody>
          <a:bodyPr/>
          <a:lstStyle/>
          <a:p>
            <a:pPr lvl="0"/>
            <a:r>
              <a:rPr lang="en-US" dirty="0"/>
              <a:t>Access to and control over resources such as land, water, labour, transport, training may differ between male and female farmers and can effect planting material multiplication. </a:t>
            </a:r>
          </a:p>
          <a:p>
            <a:pPr lvl="0"/>
            <a:r>
              <a:rPr lang="en-US" dirty="0"/>
              <a:t>A gendered seed system analysis is required to best understand how seed systems can be supported to best meet their clients demands and the project’s aims.</a:t>
            </a:r>
          </a:p>
          <a:p>
            <a:endParaRPr lang="en-US" dirty="0"/>
          </a:p>
        </p:txBody>
      </p:sp>
      <p:sp>
        <p:nvSpPr>
          <p:cNvPr id="3" name="Slide Number Placeholder 2">
            <a:extLst>
              <a:ext uri="{FF2B5EF4-FFF2-40B4-BE49-F238E27FC236}">
                <a16:creationId xmlns:a16="http://schemas.microsoft.com/office/drawing/2014/main" id="{D3029EE1-7979-4087-8347-6619995A1926}"/>
              </a:ext>
            </a:extLst>
          </p:cNvPr>
          <p:cNvSpPr>
            <a:spLocks noGrp="1"/>
          </p:cNvSpPr>
          <p:nvPr>
            <p:ph type="sldNum" sz="quarter" idx="10"/>
          </p:nvPr>
        </p:nvSpPr>
        <p:spPr/>
        <p:txBody>
          <a:bodyPr/>
          <a:lstStyle/>
          <a:p>
            <a:fld id="{F8E5FEAE-2393-4031-B909-DB31E3BE2612}" type="slidenum">
              <a:rPr lang="en-US" smtClean="0"/>
              <a:t>90</a:t>
            </a:fld>
            <a:endParaRPr lang="en-US" dirty="0"/>
          </a:p>
        </p:txBody>
      </p:sp>
      <p:sp>
        <p:nvSpPr>
          <p:cNvPr id="4" name="Title 3">
            <a:extLst>
              <a:ext uri="{FF2B5EF4-FFF2-40B4-BE49-F238E27FC236}">
                <a16:creationId xmlns:a16="http://schemas.microsoft.com/office/drawing/2014/main" id="{8B846738-863C-45CE-9B9D-9D707A368FAD}"/>
              </a:ext>
            </a:extLst>
          </p:cNvPr>
          <p:cNvSpPr>
            <a:spLocks noGrp="1"/>
          </p:cNvSpPr>
          <p:nvPr>
            <p:ph type="title"/>
          </p:nvPr>
        </p:nvSpPr>
        <p:spPr/>
        <p:txBody>
          <a:bodyPr/>
          <a:lstStyle/>
          <a:p>
            <a:r>
              <a:rPr lang="en-US" dirty="0"/>
              <a:t>Key Points</a:t>
            </a:r>
          </a:p>
        </p:txBody>
      </p:sp>
    </p:spTree>
    <p:extLst>
      <p:ext uri="{BB962C8B-B14F-4D97-AF65-F5344CB8AC3E}">
        <p14:creationId xmlns:p14="http://schemas.microsoft.com/office/powerpoint/2010/main" val="3724003860"/>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a:extLst>
              <a:ext uri="{FF2B5EF4-FFF2-40B4-BE49-F238E27FC236}">
                <a16:creationId xmlns:a16="http://schemas.microsoft.com/office/drawing/2014/main" id="{0CDB344E-BFA8-4053-AECB-284FDA1F724C}"/>
              </a:ext>
            </a:extLst>
          </p:cNvPr>
          <p:cNvSpPr>
            <a:spLocks noGrp="1"/>
          </p:cNvSpPr>
          <p:nvPr>
            <p:ph type="sldNum" sz="quarter" idx="11"/>
          </p:nvPr>
        </p:nvSpPr>
        <p:spPr/>
        <p:txBody>
          <a:bodyPr/>
          <a:lstStyle/>
          <a:p>
            <a:fld id="{F8E5FEAE-2393-4031-B909-DB31E3BE2612}" type="slidenum">
              <a:rPr lang="en-US" smtClean="0"/>
              <a:pPr/>
              <a:t>91</a:t>
            </a:fld>
            <a:endParaRPr lang="en-US" dirty="0"/>
          </a:p>
        </p:txBody>
      </p:sp>
      <p:sp>
        <p:nvSpPr>
          <p:cNvPr id="2" name="Title 1">
            <a:extLst>
              <a:ext uri="{FF2B5EF4-FFF2-40B4-BE49-F238E27FC236}">
                <a16:creationId xmlns:a16="http://schemas.microsoft.com/office/drawing/2014/main" id="{8AF9F9F0-3CEB-4275-B1EC-0B09633CE00E}"/>
              </a:ext>
            </a:extLst>
          </p:cNvPr>
          <p:cNvSpPr>
            <a:spLocks noGrp="1"/>
          </p:cNvSpPr>
          <p:nvPr>
            <p:ph type="title"/>
          </p:nvPr>
        </p:nvSpPr>
        <p:spPr/>
        <p:txBody>
          <a:bodyPr/>
          <a:lstStyle/>
          <a:p>
            <a:r>
              <a:rPr lang="en-US" dirty="0"/>
              <a:t>Scaling Sweetpotato Seed Systems</a:t>
            </a:r>
          </a:p>
        </p:txBody>
      </p:sp>
      <p:sp>
        <p:nvSpPr>
          <p:cNvPr id="4" name="Subtitle 3">
            <a:extLst>
              <a:ext uri="{FF2B5EF4-FFF2-40B4-BE49-F238E27FC236}">
                <a16:creationId xmlns:a16="http://schemas.microsoft.com/office/drawing/2014/main" id="{DE10DD0D-7A56-4CD3-9189-0F2AB28712DB}"/>
              </a:ext>
            </a:extLst>
          </p:cNvPr>
          <p:cNvSpPr>
            <a:spLocks noGrp="1"/>
          </p:cNvSpPr>
          <p:nvPr>
            <p:ph type="subTitle" idx="1"/>
          </p:nvPr>
        </p:nvSpPr>
        <p:spPr/>
        <p:txBody>
          <a:bodyPr/>
          <a:lstStyle/>
          <a:p>
            <a:r>
              <a:rPr lang="en-US" dirty="0"/>
              <a:t>Unit 12</a:t>
            </a:r>
          </a:p>
          <a:p>
            <a:endParaRPr lang="en-US" dirty="0"/>
          </a:p>
        </p:txBody>
      </p:sp>
    </p:spTree>
    <p:extLst>
      <p:ext uri="{BB962C8B-B14F-4D97-AF65-F5344CB8AC3E}">
        <p14:creationId xmlns:p14="http://schemas.microsoft.com/office/powerpoint/2010/main" val="2254527878"/>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6C08118-A1A7-4D43-B8CB-7D91398D3B17}"/>
              </a:ext>
            </a:extLst>
          </p:cNvPr>
          <p:cNvSpPr>
            <a:spLocks noGrp="1"/>
          </p:cNvSpPr>
          <p:nvPr>
            <p:ph idx="1"/>
          </p:nvPr>
        </p:nvSpPr>
        <p:spPr/>
        <p:txBody>
          <a:bodyPr/>
          <a:lstStyle/>
          <a:p>
            <a:pPr marL="0" indent="0">
              <a:buNone/>
            </a:pPr>
            <a:r>
              <a:rPr lang="en-US" b="1" dirty="0">
                <a:solidFill>
                  <a:schemeClr val="accent6">
                    <a:lumMod val="75000"/>
                  </a:schemeClr>
                </a:solidFill>
                <a:latin typeface="+mj-lt"/>
                <a:ea typeface="+mn-ea"/>
              </a:rPr>
              <a:t>By the end of this unit, you should be able to:</a:t>
            </a:r>
          </a:p>
          <a:p>
            <a:pPr lvl="0"/>
            <a:r>
              <a:rPr lang="en-US" dirty="0"/>
              <a:t>Discuss key components of the innovation package that should be in place to scale sweetpotato seed systems.</a:t>
            </a:r>
          </a:p>
          <a:p>
            <a:pPr lvl="0"/>
            <a:r>
              <a:rPr lang="en-US" dirty="0"/>
              <a:t>Explain the best times in a project to discuss scaling.</a:t>
            </a:r>
          </a:p>
          <a:p>
            <a:pPr lvl="0"/>
            <a:r>
              <a:rPr lang="en-US" dirty="0"/>
              <a:t>Define a theory of scaling and list the steps involved in creating one.</a:t>
            </a:r>
          </a:p>
        </p:txBody>
      </p:sp>
      <p:sp>
        <p:nvSpPr>
          <p:cNvPr id="3" name="Slide Number Placeholder 2">
            <a:extLst>
              <a:ext uri="{FF2B5EF4-FFF2-40B4-BE49-F238E27FC236}">
                <a16:creationId xmlns:a16="http://schemas.microsoft.com/office/drawing/2014/main" id="{2C7D7491-244D-4ABA-A606-7DE9DF8C7801}"/>
              </a:ext>
            </a:extLst>
          </p:cNvPr>
          <p:cNvSpPr>
            <a:spLocks noGrp="1"/>
          </p:cNvSpPr>
          <p:nvPr>
            <p:ph type="sldNum" sz="quarter" idx="10"/>
          </p:nvPr>
        </p:nvSpPr>
        <p:spPr/>
        <p:txBody>
          <a:bodyPr/>
          <a:lstStyle/>
          <a:p>
            <a:fld id="{F8E5FEAE-2393-4031-B909-DB31E3BE2612}" type="slidenum">
              <a:rPr lang="en-US" smtClean="0"/>
              <a:t>92</a:t>
            </a:fld>
            <a:endParaRPr lang="en-US" dirty="0"/>
          </a:p>
        </p:txBody>
      </p:sp>
      <p:sp>
        <p:nvSpPr>
          <p:cNvPr id="4" name="Title 3">
            <a:extLst>
              <a:ext uri="{FF2B5EF4-FFF2-40B4-BE49-F238E27FC236}">
                <a16:creationId xmlns:a16="http://schemas.microsoft.com/office/drawing/2014/main" id="{1C5B96FB-2E27-485F-8EFB-E21CAE3CB0E3}"/>
              </a:ext>
            </a:extLst>
          </p:cNvPr>
          <p:cNvSpPr>
            <a:spLocks noGrp="1"/>
          </p:cNvSpPr>
          <p:nvPr>
            <p:ph type="title"/>
          </p:nvPr>
        </p:nvSpPr>
        <p:spPr/>
        <p:txBody>
          <a:bodyPr/>
          <a:lstStyle/>
          <a:p>
            <a:r>
              <a:rPr lang="en-US" dirty="0"/>
              <a:t>Objectives</a:t>
            </a:r>
          </a:p>
        </p:txBody>
      </p:sp>
    </p:spTree>
    <p:extLst>
      <p:ext uri="{BB962C8B-B14F-4D97-AF65-F5344CB8AC3E}">
        <p14:creationId xmlns:p14="http://schemas.microsoft.com/office/powerpoint/2010/main" val="258034138"/>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85093B7-E7B6-496E-AB8A-B630EACC6F94}"/>
              </a:ext>
            </a:extLst>
          </p:cNvPr>
          <p:cNvSpPr>
            <a:spLocks noGrp="1"/>
          </p:cNvSpPr>
          <p:nvPr>
            <p:ph idx="1"/>
          </p:nvPr>
        </p:nvSpPr>
        <p:spPr>
          <a:xfrm>
            <a:off x="628650" y="1047404"/>
            <a:ext cx="7886700" cy="5129559"/>
          </a:xfrm>
        </p:spPr>
        <p:txBody>
          <a:bodyPr/>
          <a:lstStyle/>
          <a:p>
            <a:r>
              <a:rPr lang="en-US" dirty="0"/>
              <a:t>Scaling involves </a:t>
            </a:r>
            <a:r>
              <a:rPr lang="en-GB" dirty="0"/>
              <a:t>thinking strategically about the capacities, resources and types of partners required.</a:t>
            </a:r>
            <a:endParaRPr lang="en-US" dirty="0"/>
          </a:p>
          <a:p>
            <a:r>
              <a:rPr lang="en-US" dirty="0"/>
              <a:t>To ensure scaling is successful, remember:</a:t>
            </a:r>
          </a:p>
          <a:p>
            <a:pPr lvl="1"/>
            <a:r>
              <a:rPr lang="en-US" dirty="0"/>
              <a:t>There is no one-size-fits-all approach</a:t>
            </a:r>
          </a:p>
          <a:p>
            <a:pPr lvl="1"/>
            <a:r>
              <a:rPr lang="en-US" dirty="0"/>
              <a:t>Seed systems have multiple components, each must be dealt with and accounted for</a:t>
            </a:r>
          </a:p>
          <a:p>
            <a:pPr lvl="1"/>
            <a:r>
              <a:rPr lang="en-US" dirty="0"/>
              <a:t>Monitoring and learning helps </a:t>
            </a:r>
            <a:r>
              <a:rPr lang="en-GB" dirty="0"/>
              <a:t>assess when it is necessary to adapt the scaling strategy </a:t>
            </a:r>
            <a:endParaRPr lang="en-US" dirty="0"/>
          </a:p>
          <a:p>
            <a:pPr lvl="1"/>
            <a:r>
              <a:rPr lang="en-US" dirty="0"/>
              <a:t>Set realistic expectations for the scaling efforts</a:t>
            </a:r>
          </a:p>
          <a:p>
            <a:r>
              <a:rPr lang="en-US" dirty="0"/>
              <a:t>Information gathering is critical for effective scaling:</a:t>
            </a:r>
          </a:p>
          <a:p>
            <a:pPr lvl="1"/>
            <a:r>
              <a:rPr lang="en-US" dirty="0"/>
              <a:t>Talk to target groups</a:t>
            </a:r>
          </a:p>
          <a:p>
            <a:pPr lvl="1"/>
            <a:r>
              <a:rPr lang="en-US" dirty="0"/>
              <a:t>Assess changes in context and conditions</a:t>
            </a:r>
          </a:p>
          <a:p>
            <a:pPr lvl="1"/>
            <a:r>
              <a:rPr lang="en-US" dirty="0"/>
              <a:t>Identify bottlenecks</a:t>
            </a:r>
          </a:p>
          <a:p>
            <a:endParaRPr lang="en-US" dirty="0"/>
          </a:p>
        </p:txBody>
      </p:sp>
      <p:sp>
        <p:nvSpPr>
          <p:cNvPr id="3" name="Slide Number Placeholder 2">
            <a:extLst>
              <a:ext uri="{FF2B5EF4-FFF2-40B4-BE49-F238E27FC236}">
                <a16:creationId xmlns:a16="http://schemas.microsoft.com/office/drawing/2014/main" id="{F7C57523-B2F1-4991-AAEB-EA79C69D1F70}"/>
              </a:ext>
            </a:extLst>
          </p:cNvPr>
          <p:cNvSpPr>
            <a:spLocks noGrp="1"/>
          </p:cNvSpPr>
          <p:nvPr>
            <p:ph type="sldNum" sz="quarter" idx="10"/>
          </p:nvPr>
        </p:nvSpPr>
        <p:spPr/>
        <p:txBody>
          <a:bodyPr/>
          <a:lstStyle/>
          <a:p>
            <a:fld id="{F8E5FEAE-2393-4031-B909-DB31E3BE2612}" type="slidenum">
              <a:rPr lang="en-US" smtClean="0"/>
              <a:t>93</a:t>
            </a:fld>
            <a:endParaRPr lang="en-US" dirty="0"/>
          </a:p>
        </p:txBody>
      </p:sp>
      <p:sp>
        <p:nvSpPr>
          <p:cNvPr id="4" name="Title 3">
            <a:extLst>
              <a:ext uri="{FF2B5EF4-FFF2-40B4-BE49-F238E27FC236}">
                <a16:creationId xmlns:a16="http://schemas.microsoft.com/office/drawing/2014/main" id="{1E997866-F27A-4F59-99E2-AC92A347BF5A}"/>
              </a:ext>
            </a:extLst>
          </p:cNvPr>
          <p:cNvSpPr>
            <a:spLocks noGrp="1"/>
          </p:cNvSpPr>
          <p:nvPr>
            <p:ph type="title"/>
          </p:nvPr>
        </p:nvSpPr>
        <p:spPr/>
        <p:txBody>
          <a:bodyPr/>
          <a:lstStyle/>
          <a:p>
            <a:r>
              <a:rPr lang="en-US" dirty="0"/>
              <a:t>Scaling Seed Systems</a:t>
            </a:r>
          </a:p>
        </p:txBody>
      </p:sp>
    </p:spTree>
    <p:extLst>
      <p:ext uri="{BB962C8B-B14F-4D97-AF65-F5344CB8AC3E}">
        <p14:creationId xmlns:p14="http://schemas.microsoft.com/office/powerpoint/2010/main" val="2823993068"/>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A2E17A2-CDDC-4AEB-9B9C-6211869822D5}"/>
              </a:ext>
            </a:extLst>
          </p:cNvPr>
          <p:cNvSpPr>
            <a:spLocks noGrp="1"/>
          </p:cNvSpPr>
          <p:nvPr>
            <p:ph idx="1"/>
          </p:nvPr>
        </p:nvSpPr>
        <p:spPr/>
        <p:txBody>
          <a:bodyPr/>
          <a:lstStyle/>
          <a:p>
            <a:r>
              <a:rPr lang="en-US" dirty="0"/>
              <a:t>Theory of Scaling is the framework for how scaling can be achieved.</a:t>
            </a:r>
          </a:p>
          <a:p>
            <a:r>
              <a:rPr lang="en-GB" dirty="0"/>
              <a:t>The steps involved to prepare a theory of scaling include</a:t>
            </a:r>
            <a:r>
              <a:rPr lang="en-US" dirty="0"/>
              <a:t>:</a:t>
            </a:r>
          </a:p>
          <a:p>
            <a:pPr marL="914400" lvl="1" indent="-457200">
              <a:buFont typeface="+mj-lt"/>
              <a:buAutoNum type="arabicPeriod"/>
            </a:pPr>
            <a:r>
              <a:rPr lang="en-US" dirty="0"/>
              <a:t>Analyze components that make seed system function</a:t>
            </a:r>
          </a:p>
          <a:p>
            <a:pPr marL="914400" lvl="1" indent="-457200">
              <a:buFont typeface="+mj-lt"/>
              <a:buAutoNum type="arabicPeriod"/>
            </a:pPr>
            <a:r>
              <a:rPr lang="en-US" dirty="0"/>
              <a:t>Assess scaling readiness: Do the components work? Can the components be used in a wider context?</a:t>
            </a:r>
          </a:p>
          <a:p>
            <a:pPr marL="914400" lvl="1" indent="-457200">
              <a:buFont typeface="+mj-lt"/>
              <a:buAutoNum type="arabicPeriod"/>
            </a:pPr>
            <a:r>
              <a:rPr lang="en-US" dirty="0"/>
              <a:t>What components are high in readiness and use?</a:t>
            </a:r>
          </a:p>
          <a:p>
            <a:pPr marL="914400" lvl="1" indent="-457200">
              <a:buFont typeface="+mj-lt"/>
              <a:buAutoNum type="arabicPeriod"/>
            </a:pPr>
            <a:r>
              <a:rPr lang="en-US" dirty="0"/>
              <a:t>Partnership and Intervention Strategy: Who are scaling partners?</a:t>
            </a:r>
          </a:p>
          <a:p>
            <a:pPr marL="914400" lvl="1" indent="-457200">
              <a:buFont typeface="+mj-lt"/>
              <a:buAutoNum type="arabicPeriod"/>
            </a:pPr>
            <a:r>
              <a:rPr lang="en-US" dirty="0"/>
              <a:t>Monitoring, Evaluation, and Learning (MEL): How do we recognise movement toward desired state?</a:t>
            </a:r>
          </a:p>
        </p:txBody>
      </p:sp>
      <p:sp>
        <p:nvSpPr>
          <p:cNvPr id="3" name="Slide Number Placeholder 2">
            <a:extLst>
              <a:ext uri="{FF2B5EF4-FFF2-40B4-BE49-F238E27FC236}">
                <a16:creationId xmlns:a16="http://schemas.microsoft.com/office/drawing/2014/main" id="{57F798D4-236E-49AF-A2EB-B6B79DC322EE}"/>
              </a:ext>
            </a:extLst>
          </p:cNvPr>
          <p:cNvSpPr>
            <a:spLocks noGrp="1"/>
          </p:cNvSpPr>
          <p:nvPr>
            <p:ph type="sldNum" sz="quarter" idx="10"/>
          </p:nvPr>
        </p:nvSpPr>
        <p:spPr/>
        <p:txBody>
          <a:bodyPr/>
          <a:lstStyle/>
          <a:p>
            <a:fld id="{F8E5FEAE-2393-4031-B909-DB31E3BE2612}" type="slidenum">
              <a:rPr lang="en-US" smtClean="0"/>
              <a:t>94</a:t>
            </a:fld>
            <a:endParaRPr lang="en-US" dirty="0"/>
          </a:p>
        </p:txBody>
      </p:sp>
      <p:sp>
        <p:nvSpPr>
          <p:cNvPr id="4" name="Title 3">
            <a:extLst>
              <a:ext uri="{FF2B5EF4-FFF2-40B4-BE49-F238E27FC236}">
                <a16:creationId xmlns:a16="http://schemas.microsoft.com/office/drawing/2014/main" id="{BB782FED-997A-4E22-A94E-D7864B87F3B0}"/>
              </a:ext>
            </a:extLst>
          </p:cNvPr>
          <p:cNvSpPr>
            <a:spLocks noGrp="1"/>
          </p:cNvSpPr>
          <p:nvPr>
            <p:ph type="title"/>
          </p:nvPr>
        </p:nvSpPr>
        <p:spPr/>
        <p:txBody>
          <a:bodyPr/>
          <a:lstStyle/>
          <a:p>
            <a:r>
              <a:rPr lang="en-US" dirty="0"/>
              <a:t>Theory of Scaling</a:t>
            </a:r>
          </a:p>
        </p:txBody>
      </p:sp>
    </p:spTree>
    <p:extLst>
      <p:ext uri="{BB962C8B-B14F-4D97-AF65-F5344CB8AC3E}">
        <p14:creationId xmlns:p14="http://schemas.microsoft.com/office/powerpoint/2010/main" val="1027916336"/>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A50DC52-E2D0-4631-A44E-0FDBF23FA979}"/>
              </a:ext>
            </a:extLst>
          </p:cNvPr>
          <p:cNvSpPr>
            <a:spLocks noGrp="1"/>
          </p:cNvSpPr>
          <p:nvPr>
            <p:ph idx="1"/>
          </p:nvPr>
        </p:nvSpPr>
        <p:spPr/>
        <p:txBody>
          <a:bodyPr/>
          <a:lstStyle/>
          <a:p>
            <a:pPr marL="514350" indent="-514350">
              <a:buFont typeface="+mj-lt"/>
              <a:buAutoNum type="arabicPeriod"/>
            </a:pPr>
            <a:r>
              <a:rPr lang="en-GB" dirty="0"/>
              <a:t>What is the Theory of Scaling?</a:t>
            </a:r>
          </a:p>
          <a:p>
            <a:pPr marL="514350" indent="-514350">
              <a:buFont typeface="+mj-lt"/>
              <a:buAutoNum type="arabicPeriod"/>
            </a:pPr>
            <a:r>
              <a:rPr lang="en-GB" dirty="0"/>
              <a:t>What are the steps of preparing Theory of Scaling?</a:t>
            </a:r>
          </a:p>
        </p:txBody>
      </p:sp>
      <p:sp>
        <p:nvSpPr>
          <p:cNvPr id="3" name="Slide Number Placeholder 2">
            <a:extLst>
              <a:ext uri="{FF2B5EF4-FFF2-40B4-BE49-F238E27FC236}">
                <a16:creationId xmlns:a16="http://schemas.microsoft.com/office/drawing/2014/main" id="{977E5956-C739-47F8-90B5-5D220508D9B5}"/>
              </a:ext>
            </a:extLst>
          </p:cNvPr>
          <p:cNvSpPr>
            <a:spLocks noGrp="1"/>
          </p:cNvSpPr>
          <p:nvPr>
            <p:ph type="sldNum" sz="quarter" idx="11"/>
          </p:nvPr>
        </p:nvSpPr>
        <p:spPr/>
        <p:txBody>
          <a:bodyPr/>
          <a:lstStyle/>
          <a:p>
            <a:fld id="{F8E5FEAE-2393-4031-B909-DB31E3BE2612}" type="slidenum">
              <a:rPr lang="en-US" smtClean="0"/>
              <a:pPr/>
              <a:t>95</a:t>
            </a:fld>
            <a:endParaRPr lang="en-US" dirty="0"/>
          </a:p>
        </p:txBody>
      </p:sp>
    </p:spTree>
    <p:extLst>
      <p:ext uri="{BB962C8B-B14F-4D97-AF65-F5344CB8AC3E}">
        <p14:creationId xmlns:p14="http://schemas.microsoft.com/office/powerpoint/2010/main" val="3516929579"/>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A2750E3-7975-4F64-A54A-73D8AE52A81F}"/>
              </a:ext>
            </a:extLst>
          </p:cNvPr>
          <p:cNvSpPr>
            <a:spLocks noGrp="1"/>
          </p:cNvSpPr>
          <p:nvPr>
            <p:ph idx="1"/>
          </p:nvPr>
        </p:nvSpPr>
        <p:spPr/>
        <p:txBody>
          <a:bodyPr/>
          <a:lstStyle/>
          <a:p>
            <a:pPr lvl="0"/>
            <a:r>
              <a:rPr lang="en-US" dirty="0"/>
              <a:t>There is no one-size-fits-all approach to scaling.</a:t>
            </a:r>
          </a:p>
          <a:p>
            <a:pPr lvl="0"/>
            <a:r>
              <a:rPr lang="en-US" dirty="0"/>
              <a:t>A seed system is not a single piece of technology, but a system into which many components feed and contribute.</a:t>
            </a:r>
          </a:p>
          <a:p>
            <a:pPr lvl="0"/>
            <a:r>
              <a:rPr lang="en-US" dirty="0"/>
              <a:t>Theory of Scaling is the framework for how scaling can be achieved.</a:t>
            </a:r>
          </a:p>
          <a:p>
            <a:endParaRPr lang="en-US" dirty="0"/>
          </a:p>
        </p:txBody>
      </p:sp>
      <p:sp>
        <p:nvSpPr>
          <p:cNvPr id="3" name="Slide Number Placeholder 2">
            <a:extLst>
              <a:ext uri="{FF2B5EF4-FFF2-40B4-BE49-F238E27FC236}">
                <a16:creationId xmlns:a16="http://schemas.microsoft.com/office/drawing/2014/main" id="{AED84854-B0F2-4AE0-89BB-397C5C7DF255}"/>
              </a:ext>
            </a:extLst>
          </p:cNvPr>
          <p:cNvSpPr>
            <a:spLocks noGrp="1"/>
          </p:cNvSpPr>
          <p:nvPr>
            <p:ph type="sldNum" sz="quarter" idx="10"/>
          </p:nvPr>
        </p:nvSpPr>
        <p:spPr/>
        <p:txBody>
          <a:bodyPr/>
          <a:lstStyle/>
          <a:p>
            <a:fld id="{F8E5FEAE-2393-4031-B909-DB31E3BE2612}" type="slidenum">
              <a:rPr lang="en-US" smtClean="0"/>
              <a:t>96</a:t>
            </a:fld>
            <a:endParaRPr lang="en-US" dirty="0"/>
          </a:p>
        </p:txBody>
      </p:sp>
      <p:sp>
        <p:nvSpPr>
          <p:cNvPr id="4" name="Title 3">
            <a:extLst>
              <a:ext uri="{FF2B5EF4-FFF2-40B4-BE49-F238E27FC236}">
                <a16:creationId xmlns:a16="http://schemas.microsoft.com/office/drawing/2014/main" id="{987B3C18-3BF4-49FE-821D-B4C41D1CC8B7}"/>
              </a:ext>
            </a:extLst>
          </p:cNvPr>
          <p:cNvSpPr>
            <a:spLocks noGrp="1"/>
          </p:cNvSpPr>
          <p:nvPr>
            <p:ph type="title"/>
          </p:nvPr>
        </p:nvSpPr>
        <p:spPr/>
        <p:txBody>
          <a:bodyPr/>
          <a:lstStyle/>
          <a:p>
            <a:r>
              <a:rPr lang="en-US" dirty="0"/>
              <a:t>Key Points</a:t>
            </a:r>
          </a:p>
        </p:txBody>
      </p:sp>
    </p:spTree>
    <p:extLst>
      <p:ext uri="{BB962C8B-B14F-4D97-AF65-F5344CB8AC3E}">
        <p14:creationId xmlns:p14="http://schemas.microsoft.com/office/powerpoint/2010/main" val="2247329771"/>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B6C9F4A-A840-4F52-B487-785E3837698F}"/>
              </a:ext>
            </a:extLst>
          </p:cNvPr>
          <p:cNvSpPr>
            <a:spLocks noGrp="1"/>
          </p:cNvSpPr>
          <p:nvPr>
            <p:ph idx="1"/>
          </p:nvPr>
        </p:nvSpPr>
        <p:spPr/>
        <p:txBody>
          <a:bodyPr/>
          <a:lstStyle/>
          <a:p>
            <a:r>
              <a:rPr lang="en-GB" dirty="0"/>
              <a:t>This activity is designed to be carried out in the field.</a:t>
            </a:r>
          </a:p>
          <a:p>
            <a:r>
              <a:rPr lang="en-GB" dirty="0"/>
              <a:t>Follow the instructions from your facilitator.</a:t>
            </a:r>
          </a:p>
        </p:txBody>
      </p:sp>
      <p:sp>
        <p:nvSpPr>
          <p:cNvPr id="3" name="Text Placeholder 2">
            <a:extLst>
              <a:ext uri="{FF2B5EF4-FFF2-40B4-BE49-F238E27FC236}">
                <a16:creationId xmlns:a16="http://schemas.microsoft.com/office/drawing/2014/main" id="{40116BDA-FF5D-4BED-803D-2F7E9EFD3253}"/>
              </a:ext>
            </a:extLst>
          </p:cNvPr>
          <p:cNvSpPr>
            <a:spLocks noGrp="1"/>
          </p:cNvSpPr>
          <p:nvPr>
            <p:ph type="body" sz="quarter" idx="10"/>
          </p:nvPr>
        </p:nvSpPr>
        <p:spPr/>
        <p:txBody>
          <a:bodyPr/>
          <a:lstStyle/>
          <a:p>
            <a:r>
              <a:rPr lang="en-GB" dirty="0"/>
              <a:t>Vines for Planting: Clean and Multiplied</a:t>
            </a:r>
          </a:p>
        </p:txBody>
      </p:sp>
      <p:sp>
        <p:nvSpPr>
          <p:cNvPr id="4" name="Slide Number Placeholder 3">
            <a:extLst>
              <a:ext uri="{FF2B5EF4-FFF2-40B4-BE49-F238E27FC236}">
                <a16:creationId xmlns:a16="http://schemas.microsoft.com/office/drawing/2014/main" id="{2BFC4CEC-ED4F-4904-85FE-A76E5EEBAF13}"/>
              </a:ext>
            </a:extLst>
          </p:cNvPr>
          <p:cNvSpPr>
            <a:spLocks noGrp="1"/>
          </p:cNvSpPr>
          <p:nvPr>
            <p:ph type="sldNum"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8E5FEAE-2393-4031-B909-DB31E3BE2612}" type="slidenum">
              <a:rPr kumimoji="0" lang="en-US" sz="1200" b="1" i="0" u="none" strike="noStrike" kern="1200" cap="none" spc="0" normalizeH="0" baseline="0" noProof="0" smtClean="0">
                <a:ln>
                  <a:noFill/>
                </a:ln>
                <a:solidFill>
                  <a:prstClr val="white"/>
                </a:solidFill>
                <a:effectLst/>
                <a:uLnTx/>
                <a:uFillTx/>
                <a:latin typeface="Century Gothic"/>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97</a:t>
            </a:fld>
            <a:endParaRPr kumimoji="0" lang="en-US" sz="1200" b="1" i="0" u="none" strike="noStrike" kern="1200" cap="none" spc="0" normalizeH="0" baseline="0" noProof="0" dirty="0">
              <a:ln>
                <a:noFill/>
              </a:ln>
              <a:solidFill>
                <a:prstClr val="white"/>
              </a:solidFill>
              <a:effectLst/>
              <a:uLnTx/>
              <a:uFillTx/>
              <a:latin typeface="Century Gothic"/>
              <a:ea typeface="+mn-ea"/>
              <a:cs typeface="+mn-cs"/>
            </a:endParaRPr>
          </a:p>
        </p:txBody>
      </p:sp>
    </p:spTree>
    <p:extLst>
      <p:ext uri="{BB962C8B-B14F-4D97-AF65-F5344CB8AC3E}">
        <p14:creationId xmlns:p14="http://schemas.microsoft.com/office/powerpoint/2010/main" val="3831643555"/>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B6C9F4A-A840-4F52-B487-785E3837698F}"/>
              </a:ext>
            </a:extLst>
          </p:cNvPr>
          <p:cNvSpPr>
            <a:spLocks noGrp="1"/>
          </p:cNvSpPr>
          <p:nvPr>
            <p:ph idx="1"/>
          </p:nvPr>
        </p:nvSpPr>
        <p:spPr/>
        <p:txBody>
          <a:bodyPr/>
          <a:lstStyle/>
          <a:p>
            <a:r>
              <a:rPr lang="en-GB" dirty="0"/>
              <a:t>Follow the instructions from your facilitator.</a:t>
            </a:r>
          </a:p>
        </p:txBody>
      </p:sp>
      <p:sp>
        <p:nvSpPr>
          <p:cNvPr id="3" name="Text Placeholder 2">
            <a:extLst>
              <a:ext uri="{FF2B5EF4-FFF2-40B4-BE49-F238E27FC236}">
                <a16:creationId xmlns:a16="http://schemas.microsoft.com/office/drawing/2014/main" id="{40116BDA-FF5D-4BED-803D-2F7E9EFD3253}"/>
              </a:ext>
            </a:extLst>
          </p:cNvPr>
          <p:cNvSpPr>
            <a:spLocks noGrp="1"/>
          </p:cNvSpPr>
          <p:nvPr>
            <p:ph type="body" sz="quarter" idx="10"/>
          </p:nvPr>
        </p:nvSpPr>
        <p:spPr/>
        <p:txBody>
          <a:bodyPr/>
          <a:lstStyle/>
          <a:p>
            <a:r>
              <a:rPr lang="en-GB" dirty="0"/>
              <a:t>The Triple S System: Storing in Sand and Sprouting</a:t>
            </a:r>
          </a:p>
        </p:txBody>
      </p:sp>
      <p:sp>
        <p:nvSpPr>
          <p:cNvPr id="4" name="Slide Number Placeholder 3">
            <a:extLst>
              <a:ext uri="{FF2B5EF4-FFF2-40B4-BE49-F238E27FC236}">
                <a16:creationId xmlns:a16="http://schemas.microsoft.com/office/drawing/2014/main" id="{2BFC4CEC-ED4F-4904-85FE-A76E5EEBAF13}"/>
              </a:ext>
            </a:extLst>
          </p:cNvPr>
          <p:cNvSpPr>
            <a:spLocks noGrp="1"/>
          </p:cNvSpPr>
          <p:nvPr>
            <p:ph type="sldNum"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8E5FEAE-2393-4031-B909-DB31E3BE2612}" type="slidenum">
              <a:rPr kumimoji="0" lang="en-US" sz="1200" b="1" i="0" u="none" strike="noStrike" kern="1200" cap="none" spc="0" normalizeH="0" baseline="0" noProof="0" smtClean="0">
                <a:ln>
                  <a:noFill/>
                </a:ln>
                <a:solidFill>
                  <a:prstClr val="white"/>
                </a:solidFill>
                <a:effectLst/>
                <a:uLnTx/>
                <a:uFillTx/>
                <a:latin typeface="Century Gothic"/>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98</a:t>
            </a:fld>
            <a:endParaRPr kumimoji="0" lang="en-US" sz="1200" b="1" i="0" u="none" strike="noStrike" kern="1200" cap="none" spc="0" normalizeH="0" baseline="0" noProof="0" dirty="0">
              <a:ln>
                <a:noFill/>
              </a:ln>
              <a:solidFill>
                <a:prstClr val="white"/>
              </a:solidFill>
              <a:effectLst/>
              <a:uLnTx/>
              <a:uFillTx/>
              <a:latin typeface="Century Gothic"/>
              <a:ea typeface="+mn-ea"/>
              <a:cs typeface="+mn-cs"/>
            </a:endParaRPr>
          </a:p>
        </p:txBody>
      </p:sp>
    </p:spTree>
    <p:extLst>
      <p:ext uri="{BB962C8B-B14F-4D97-AF65-F5344CB8AC3E}">
        <p14:creationId xmlns:p14="http://schemas.microsoft.com/office/powerpoint/2010/main" val="3469669871"/>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B6C9F4A-A840-4F52-B487-785E3837698F}"/>
              </a:ext>
            </a:extLst>
          </p:cNvPr>
          <p:cNvSpPr>
            <a:spLocks noGrp="1"/>
          </p:cNvSpPr>
          <p:nvPr>
            <p:ph idx="1"/>
          </p:nvPr>
        </p:nvSpPr>
        <p:spPr>
          <a:xfrm>
            <a:off x="628650" y="1809000"/>
            <a:ext cx="7886700" cy="4633971"/>
          </a:xfrm>
        </p:spPr>
        <p:txBody>
          <a:bodyPr/>
          <a:lstStyle/>
          <a:p>
            <a:r>
              <a:rPr lang="en-GB" dirty="0"/>
              <a:t>In your groups, discuss and plan your strategies for the scenarios provided by your facilitator.</a:t>
            </a:r>
          </a:p>
          <a:p>
            <a:r>
              <a:rPr lang="en-GB" dirty="0"/>
              <a:t>You have 3 hours.</a:t>
            </a:r>
          </a:p>
        </p:txBody>
      </p:sp>
      <p:sp>
        <p:nvSpPr>
          <p:cNvPr id="3" name="Text Placeholder 2">
            <a:extLst>
              <a:ext uri="{FF2B5EF4-FFF2-40B4-BE49-F238E27FC236}">
                <a16:creationId xmlns:a16="http://schemas.microsoft.com/office/drawing/2014/main" id="{40116BDA-FF5D-4BED-803D-2F7E9EFD3253}"/>
              </a:ext>
            </a:extLst>
          </p:cNvPr>
          <p:cNvSpPr>
            <a:spLocks noGrp="1"/>
          </p:cNvSpPr>
          <p:nvPr>
            <p:ph type="body" sz="quarter" idx="10"/>
          </p:nvPr>
        </p:nvSpPr>
        <p:spPr/>
        <p:txBody>
          <a:bodyPr/>
          <a:lstStyle/>
          <a:p>
            <a:r>
              <a:rPr lang="en-GB" dirty="0"/>
              <a:t>Planning Your Multiplication and Dissemination Strategy</a:t>
            </a:r>
          </a:p>
        </p:txBody>
      </p:sp>
      <p:sp>
        <p:nvSpPr>
          <p:cNvPr id="4" name="Slide Number Placeholder 3">
            <a:extLst>
              <a:ext uri="{FF2B5EF4-FFF2-40B4-BE49-F238E27FC236}">
                <a16:creationId xmlns:a16="http://schemas.microsoft.com/office/drawing/2014/main" id="{2BFC4CEC-ED4F-4904-85FE-A76E5EEBAF13}"/>
              </a:ext>
            </a:extLst>
          </p:cNvPr>
          <p:cNvSpPr>
            <a:spLocks noGrp="1"/>
          </p:cNvSpPr>
          <p:nvPr>
            <p:ph type="sldNum"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8E5FEAE-2393-4031-B909-DB31E3BE2612}" type="slidenum">
              <a:rPr kumimoji="0" lang="en-US" sz="1200" b="1" i="0" u="none" strike="noStrike" kern="1200" cap="none" spc="0" normalizeH="0" baseline="0" noProof="0" smtClean="0">
                <a:ln>
                  <a:noFill/>
                </a:ln>
                <a:solidFill>
                  <a:prstClr val="white"/>
                </a:solidFill>
                <a:effectLst/>
                <a:uLnTx/>
                <a:uFillTx/>
                <a:latin typeface="Century Gothic"/>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99</a:t>
            </a:fld>
            <a:endParaRPr kumimoji="0" lang="en-US" sz="1200" b="1" i="0" u="none" strike="noStrike" kern="1200" cap="none" spc="0" normalizeH="0" baseline="0" noProof="0" dirty="0">
              <a:ln>
                <a:noFill/>
              </a:ln>
              <a:solidFill>
                <a:prstClr val="white"/>
              </a:solidFill>
              <a:effectLst/>
              <a:uLnTx/>
              <a:uFillTx/>
              <a:latin typeface="Century Gothic"/>
              <a:ea typeface="+mn-ea"/>
              <a:cs typeface="+mn-cs"/>
            </a:endParaRPr>
          </a:p>
        </p:txBody>
      </p:sp>
    </p:spTree>
    <p:extLst>
      <p:ext uri="{BB962C8B-B14F-4D97-AF65-F5344CB8AC3E}">
        <p14:creationId xmlns:p14="http://schemas.microsoft.com/office/powerpoint/2010/main" val="1247526274"/>
      </p:ext>
    </p:extLst>
  </p:cSld>
  <p:clrMapOvr>
    <a:masterClrMapping/>
  </p:clrMapOvr>
</p:sld>
</file>

<file path=ppt/theme/theme1.xml><?xml version="1.0" encoding="utf-8"?>
<a:theme xmlns:a="http://schemas.openxmlformats.org/drawingml/2006/main" name="Office Theme">
  <a:themeElements>
    <a:clrScheme name="CIP-1">
      <a:dk1>
        <a:sysClr val="windowText" lastClr="000000"/>
      </a:dk1>
      <a:lt1>
        <a:sysClr val="window" lastClr="FFFFFF"/>
      </a:lt1>
      <a:dk2>
        <a:srgbClr val="44546A"/>
      </a:dk2>
      <a:lt2>
        <a:srgbClr val="E7E6E6"/>
      </a:lt2>
      <a:accent1>
        <a:srgbClr val="CF1F4D"/>
      </a:accent1>
      <a:accent2>
        <a:srgbClr val="F59A1E"/>
      </a:accent2>
      <a:accent3>
        <a:srgbClr val="A5A5A5"/>
      </a:accent3>
      <a:accent4>
        <a:srgbClr val="FAB414"/>
      </a:accent4>
      <a:accent5>
        <a:srgbClr val="2600FF"/>
      </a:accent5>
      <a:accent6>
        <a:srgbClr val="A6CE3A"/>
      </a:accent6>
      <a:hlink>
        <a:srgbClr val="DE26FF"/>
      </a:hlink>
      <a:folHlink>
        <a:srgbClr val="C70CE8"/>
      </a:folHlink>
    </a:clrScheme>
    <a:fontScheme name="Custom 2">
      <a:majorFont>
        <a:latin typeface="Century Gothic"/>
        <a:ea typeface=""/>
        <a:cs typeface=""/>
      </a:majorFont>
      <a:minorFont>
        <a:latin typeface="Century Gothic"/>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28795</TotalTime>
  <Words>6266</Words>
  <Application>Microsoft Office PowerPoint</Application>
  <PresentationFormat>On-screen Show (4:3)</PresentationFormat>
  <Paragraphs>685</Paragraphs>
  <Slides>100</Slides>
  <Notes>14</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100</vt:i4>
      </vt:variant>
    </vt:vector>
  </HeadingPairs>
  <TitlesOfParts>
    <vt:vector size="108" baseType="lpstr">
      <vt:lpstr>Arial</vt:lpstr>
      <vt:lpstr>Cabin</vt:lpstr>
      <vt:lpstr>Calibri</vt:lpstr>
      <vt:lpstr>Century Gothic</vt:lpstr>
      <vt:lpstr>Poppins</vt:lpstr>
      <vt:lpstr>Zilla Slab</vt:lpstr>
      <vt:lpstr>Zilla Slab Light</vt:lpstr>
      <vt:lpstr>Office Theme</vt:lpstr>
      <vt:lpstr>Important!</vt:lpstr>
      <vt:lpstr>Legend</vt:lpstr>
      <vt:lpstr>Legal </vt:lpstr>
      <vt:lpstr>Everything You Ever Wanted to Know About Sweetpotato</vt:lpstr>
      <vt:lpstr>Introduction</vt:lpstr>
      <vt:lpstr>Welcome</vt:lpstr>
      <vt:lpstr>What Do We Mean by the Term “Seed”?</vt:lpstr>
      <vt:lpstr>Objectives</vt:lpstr>
      <vt:lpstr>What is a Seed?</vt:lpstr>
      <vt:lpstr>Two Methods of Obtaining Vine Cuttings</vt:lpstr>
      <vt:lpstr>PowerPoint Presentation</vt:lpstr>
      <vt:lpstr>Key Points</vt:lpstr>
      <vt:lpstr>Seed Systems: Description and Diagnosis</vt:lpstr>
      <vt:lpstr>Objectives</vt:lpstr>
      <vt:lpstr>Signs of Effective Seed Systems</vt:lpstr>
      <vt:lpstr>Differences between seed systems</vt:lpstr>
      <vt:lpstr>Multi-Stakeholder Framework</vt:lpstr>
      <vt:lpstr>Gender differences</vt:lpstr>
      <vt:lpstr>PowerPoint Presentation</vt:lpstr>
      <vt:lpstr>Key Points</vt:lpstr>
      <vt:lpstr>Where to Source Healthy Planting Materials?</vt:lpstr>
      <vt:lpstr>Objective</vt:lpstr>
      <vt:lpstr>Virus Vulnerability of Crops</vt:lpstr>
      <vt:lpstr>Lab Methods to Reduce Viruses</vt:lpstr>
      <vt:lpstr>Sources of Healthy Seeds</vt:lpstr>
      <vt:lpstr>Sources of Healthy Seeds Cont.</vt:lpstr>
      <vt:lpstr>PowerPoint Presentation</vt:lpstr>
      <vt:lpstr>Key Points</vt:lpstr>
      <vt:lpstr>How to Identify and Multiply Your Clean Planting Materials</vt:lpstr>
      <vt:lpstr>Objectives </vt:lpstr>
      <vt:lpstr>Obtain and Select Planting Materials</vt:lpstr>
      <vt:lpstr>Preparing and managing an RMT nursery</vt:lpstr>
      <vt:lpstr>Preparation and Planting</vt:lpstr>
      <vt:lpstr>Dual-Purpose System</vt:lpstr>
      <vt:lpstr>PowerPoint Presentation</vt:lpstr>
      <vt:lpstr>Key Points</vt:lpstr>
      <vt:lpstr>Key Points</vt:lpstr>
      <vt:lpstr>Harvesting and Post-Harvest Management</vt:lpstr>
      <vt:lpstr>Objectives</vt:lpstr>
      <vt:lpstr>The Vine Harvest</vt:lpstr>
      <vt:lpstr>Packing and Shipping Vines</vt:lpstr>
      <vt:lpstr>PowerPoint Presentation</vt:lpstr>
      <vt:lpstr>Key Points</vt:lpstr>
      <vt:lpstr>How Farmers Can Preserve Planting Materials During the Dry Season </vt:lpstr>
      <vt:lpstr>Objectives</vt:lpstr>
      <vt:lpstr>Two Methods for Preserving Seed</vt:lpstr>
      <vt:lpstr>Monitoring Triple S Roots</vt:lpstr>
      <vt:lpstr>PowerPoint Presentation</vt:lpstr>
      <vt:lpstr>PowerPoint Presentation</vt:lpstr>
      <vt:lpstr>Key Points</vt:lpstr>
      <vt:lpstr>Choosing Your Planting Material Multiplication and Dissemination Strategy</vt:lpstr>
      <vt:lpstr>Objectives</vt:lpstr>
      <vt:lpstr>Deciding on the Multiplication and Dissemination Strategy</vt:lpstr>
      <vt:lpstr>VMs: Centralised vs Decentralised? </vt:lpstr>
      <vt:lpstr>Factors that Influence Strategy</vt:lpstr>
      <vt:lpstr>Dissemination Approaches</vt:lpstr>
      <vt:lpstr>Voucher Definition</vt:lpstr>
      <vt:lpstr>Using Vouchers for Dissemination</vt:lpstr>
      <vt:lpstr>PowerPoint Presentation</vt:lpstr>
      <vt:lpstr>Key Points</vt:lpstr>
      <vt:lpstr>Key Points</vt:lpstr>
      <vt:lpstr>Constructing Your Multiplication and Dissemination Plan</vt:lpstr>
      <vt:lpstr>Objectives</vt:lpstr>
      <vt:lpstr>Considerations for Planning</vt:lpstr>
      <vt:lpstr>Vine Multiplication Rates</vt:lpstr>
      <vt:lpstr>Creating a Work Plan</vt:lpstr>
      <vt:lpstr>PowerPoint Presentation</vt:lpstr>
      <vt:lpstr>Key Points</vt:lpstr>
      <vt:lpstr>Sweetpotato Seed Standards and Inspection Procedures</vt:lpstr>
      <vt:lpstr>Objectives</vt:lpstr>
      <vt:lpstr>Three Types of Sweetpotato Seed</vt:lpstr>
      <vt:lpstr>Quality Standards for Seed</vt:lpstr>
      <vt:lpstr>Quality Declared Planting Material</vt:lpstr>
      <vt:lpstr>PowerPoint Presentation</vt:lpstr>
      <vt:lpstr>Key Points</vt:lpstr>
      <vt:lpstr>Seed Multiplication as a Business</vt:lpstr>
      <vt:lpstr>Objectives</vt:lpstr>
      <vt:lpstr>Business Essentials </vt:lpstr>
      <vt:lpstr>SMART objectives for Farms</vt:lpstr>
      <vt:lpstr>Creating a Business Plan</vt:lpstr>
      <vt:lpstr>Record Keeping</vt:lpstr>
      <vt:lpstr>Marketing and Community Action</vt:lpstr>
      <vt:lpstr>PowerPoint Presentation</vt:lpstr>
      <vt:lpstr>Key Points</vt:lpstr>
      <vt:lpstr>Gender and Diversity Aspects of Sweetpotato Seed Systems</vt:lpstr>
      <vt:lpstr>Objectives</vt:lpstr>
      <vt:lpstr>DVMs Criteria</vt:lpstr>
      <vt:lpstr>Ensuring diversity</vt:lpstr>
      <vt:lpstr>PowerPoint Presentation</vt:lpstr>
      <vt:lpstr>Key Points</vt:lpstr>
      <vt:lpstr>Scaling Sweetpotato Seed Systems</vt:lpstr>
      <vt:lpstr>Objectives</vt:lpstr>
      <vt:lpstr>Scaling Seed Systems</vt:lpstr>
      <vt:lpstr>Theory of Scaling</vt:lpstr>
      <vt:lpstr>PowerPoint Presentation</vt:lpstr>
      <vt:lpstr>Key Points</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Cody Jackson</dc:creator>
  <cp:lastModifiedBy>Kat</cp:lastModifiedBy>
  <cp:revision>1100</cp:revision>
  <dcterms:created xsi:type="dcterms:W3CDTF">2017-08-08T20:14:18Z</dcterms:created>
  <dcterms:modified xsi:type="dcterms:W3CDTF">2018-10-26T21:24:01Z</dcterms:modified>
</cp:coreProperties>
</file>