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14"/>
  </p:notesMasterIdLst>
  <p:handoutMasterIdLst>
    <p:handoutMasterId r:id="rId15"/>
  </p:handoutMasterIdLst>
  <p:sldIdLst>
    <p:sldId id="698" r:id="rId5"/>
    <p:sldId id="708" r:id="rId6"/>
    <p:sldId id="723" r:id="rId7"/>
    <p:sldId id="724" r:id="rId8"/>
    <p:sldId id="700" r:id="rId9"/>
    <p:sldId id="719" r:id="rId10"/>
    <p:sldId id="720" r:id="rId11"/>
    <p:sldId id="721" r:id="rId12"/>
    <p:sldId id="688" r:id="rId1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698"/>
            <p14:sldId id="708"/>
            <p14:sldId id="723"/>
            <p14:sldId id="724"/>
            <p14:sldId id="700"/>
            <p14:sldId id="719"/>
            <p14:sldId id="720"/>
            <p14:sldId id="721"/>
            <p14:sldId id="6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BP(" lastIdx="13" clrIdx="0">
    <p:extLst>
      <p:ext uri="{19B8F6BF-5375-455C-9EA6-DF929625EA0E}">
        <p15:presenceInfo xmlns:p15="http://schemas.microsoft.com/office/powerpoint/2012/main" userId="Ballantyne, Peter (ILRI)" providerId="None"/>
      </p:ext>
    </p:extLst>
  </p:cmAuthor>
  <p:cmAuthor id="2" name="LeBorgne, Ewen" initials="LE" lastIdx="20" clrIdx="1">
    <p:extLst>
      <p:ext uri="{19B8F6BF-5375-455C-9EA6-DF929625EA0E}">
        <p15:presenceInfo xmlns:p15="http://schemas.microsoft.com/office/powerpoint/2012/main" userId="S::e.leborgne@kit.nl::ed7cbc26-725c-4e1a-96d4-4ae2d66770a1" providerId="AD"/>
      </p:ext>
    </p:extLst>
  </p:cmAuthor>
  <p:cmAuthor id="3" name="Hack, Bernhard (ILRI)" initials="H(" lastIdx="6" clrIdx="2">
    <p:extLst>
      <p:ext uri="{19B8F6BF-5375-455C-9EA6-DF929625EA0E}">
        <p15:presenceInfo xmlns:p15="http://schemas.microsoft.com/office/powerpoint/2012/main" userId="S::b.hack@cgiar.org::e5105227-e1c2-48aa-b150-5200ebd256bb" providerId="AD"/>
      </p:ext>
    </p:extLst>
  </p:cmAuthor>
  <p:cmAuthor id="4" name="Victor, Michael (ILRI)" initials="VM(" lastIdx="5" clrIdx="3">
    <p:extLst>
      <p:ext uri="{19B8F6BF-5375-455C-9EA6-DF929625EA0E}">
        <p15:presenceInfo xmlns:p15="http://schemas.microsoft.com/office/powerpoint/2012/main" userId="S::m.victor@cgiar.org::af8add4c-3c79-493c-a651-bbc22d3c44f0" providerId="AD"/>
      </p:ext>
    </p:extLst>
  </p:cmAuthor>
  <p:cmAuthor id="5" name="Ferrari, Mireille (ILRI)" initials="FM(" lastIdx="1" clrIdx="4">
    <p:extLst>
      <p:ext uri="{19B8F6BF-5375-455C-9EA6-DF929625EA0E}">
        <p15:presenceInfo xmlns:p15="http://schemas.microsoft.com/office/powerpoint/2012/main" userId="S::m.ferrari@cgiar.org::31118f18-7866-42ac-b58b-baa91ec087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C3D"/>
    <a:srgbClr val="F9F2EA"/>
    <a:srgbClr val="404E65"/>
    <a:srgbClr val="A3A467"/>
    <a:srgbClr val="53593E"/>
    <a:srgbClr val="7C98AB"/>
    <a:srgbClr val="FF9E16"/>
    <a:srgbClr val="C34628"/>
    <a:srgbClr val="C97783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6327"/>
  </p:normalViewPr>
  <p:slideViewPr>
    <p:cSldViewPr snapToGrid="0" snapToObjects="1">
      <p:cViewPr varScale="1">
        <p:scale>
          <a:sx n="105" d="100"/>
          <a:sy n="105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1/25/2023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25/01/2023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s://m.learn.ink/ilri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https://m.learn.ink/course/219ccf98-a46c-4d6a-8dcc-a15685a65643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2082800"/>
            <a:ext cx="10688137" cy="1346199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Africa Dairy Genetic Gain Project-Uganda</a:t>
            </a:r>
            <a:br>
              <a:rPr lang="en-US" sz="2800" dirty="0"/>
            </a:br>
            <a:r>
              <a:rPr lang="en-US" sz="2800" dirty="0"/>
              <a:t>E-Learning tools on best practices for dairy production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F6C9F1A-2393-FF42-ADE1-3FBC66BED1BA}"/>
              </a:ext>
            </a:extLst>
          </p:cNvPr>
          <p:cNvSpPr txBox="1">
            <a:spLocks/>
          </p:cNvSpPr>
          <p:nvPr/>
        </p:nvSpPr>
        <p:spPr>
          <a:xfrm>
            <a:off x="736065" y="3512858"/>
            <a:ext cx="6358896" cy="10205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defRPr/>
            </a:pPr>
            <a:r>
              <a:rPr lang="en-US" sz="2400" dirty="0">
                <a:solidFill>
                  <a:srgbClr val="292929"/>
                </a:solidFill>
              </a:rPr>
              <a:t>Jennifer Gitau (ILRI) </a:t>
            </a:r>
          </a:p>
          <a:p>
            <a:pPr>
              <a:spcBef>
                <a:spcPts val="400"/>
              </a:spcBef>
              <a:defRPr/>
            </a:pPr>
            <a:r>
              <a:rPr lang="en-GB" sz="2400" dirty="0">
                <a:solidFill>
                  <a:srgbClr val="292929"/>
                </a:solidFill>
              </a:rPr>
              <a:t>Livestock Genetics , ILRI biosciences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585591" y="4667160"/>
            <a:ext cx="10366890" cy="10205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000" dirty="0">
                <a:solidFill>
                  <a:srgbClr val="292929"/>
                </a:solidFill>
              </a:rPr>
              <a:t>Training Performance Recording agents on data capture tools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rgbClr val="292929"/>
                </a:solidFill>
              </a:rPr>
              <a:t>22</a:t>
            </a:r>
            <a:r>
              <a:rPr lang="en-US" sz="2000" baseline="30000" dirty="0">
                <a:solidFill>
                  <a:srgbClr val="292929"/>
                </a:solidFill>
              </a:rPr>
              <a:t>nd</a:t>
            </a:r>
            <a:r>
              <a:rPr lang="en-US" sz="2000" dirty="0">
                <a:solidFill>
                  <a:srgbClr val="292929"/>
                </a:solidFill>
              </a:rPr>
              <a:t> July 2022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rgbClr val="292929"/>
                </a:solidFill>
              </a:rPr>
              <a:t>Tick Hotel, Uganda</a:t>
            </a:r>
          </a:p>
        </p:txBody>
      </p:sp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12C3D"/>
                </a:solidFill>
              </a:rPr>
              <a:t>Background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A73B0D-0DA1-7547-B359-94E964657B0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300" dirty="0"/>
              <a:t>The e-tools are mobile based training tools that run on a </a:t>
            </a:r>
            <a:r>
              <a:rPr lang="en-GB" sz="23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Progressive Web App (PWA).</a:t>
            </a:r>
            <a:endParaRPr lang="en-US" sz="23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300" dirty="0"/>
              <a:t>The tools are aimed at helping users in the dairy value chain on best practices for sustainable and profitable dairy enterprise.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300" dirty="0"/>
              <a:t>The content of the E-learning tools  was developed by scientists from ILRI in collaboration with farm ink developers 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300" dirty="0"/>
              <a:t> Training content is turned into fun, interactive lessons and quizzes using Farm Ink's Course Builder tool.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300" dirty="0"/>
              <a:t>The tools are available in multiple languages i.e., English ,Swahili and Amharic</a:t>
            </a:r>
            <a:r>
              <a:rPr lang="en-US" sz="2400" dirty="0"/>
              <a:t>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24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249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C79B3B7-B16C-4FE6-947E-E7C51BA23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Measuring Impact and Usage</a:t>
            </a:r>
            <a:endParaRPr lang="en-US" dirty="0"/>
          </a:p>
        </p:txBody>
      </p:sp>
      <p:pic>
        <p:nvPicPr>
          <p:cNvPr id="6" name="Content Placeholder 5" descr="Chart&#10;&#10;Description automatically generated with low confidence">
            <a:extLst>
              <a:ext uri="{FF2B5EF4-FFF2-40B4-BE49-F238E27FC236}">
                <a16:creationId xmlns:a16="http://schemas.microsoft.com/office/drawing/2014/main" id="{85658C25-FE1F-4BFE-BDA8-8FF4FD406DEC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070" y="849154"/>
            <a:ext cx="288290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0B4C8EA6-9B45-45D3-937B-E1091E38B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070" y="4079943"/>
            <a:ext cx="3949700" cy="20613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0F0C0B-4839-48FC-A679-BF67942C1792}"/>
              </a:ext>
            </a:extLst>
          </p:cNvPr>
          <p:cNvSpPr txBox="1"/>
          <p:nvPr/>
        </p:nvSpPr>
        <p:spPr bwMode="auto">
          <a:xfrm>
            <a:off x="775970" y="1615440"/>
            <a:ext cx="7026909" cy="349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500" dirty="0">
                <a:effectLst/>
                <a:latin typeface="+mn-lt"/>
                <a:ea typeface="Calibri" panose="020F0502020204030204" pitchFamily="34" charset="0"/>
              </a:rPr>
              <a:t>The adoption and use of the modules is monitored in real time and statistics </a:t>
            </a:r>
            <a:r>
              <a:rPr lang="en-US" sz="2500" dirty="0">
                <a:latin typeface="+mn-lt"/>
              </a:rPr>
              <a:t>generated.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500" dirty="0">
                <a:effectLst/>
                <a:latin typeface="+mn-lt"/>
                <a:ea typeface="Calibri" panose="020F0502020204030204" pitchFamily="34" charset="0"/>
              </a:rPr>
              <a:t>The information generated includes number of</a:t>
            </a:r>
            <a:r>
              <a:rPr lang="en-GB" sz="25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 users, demographics and basic location.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500" dirty="0">
                <a:latin typeface="+mn-lt"/>
              </a:rPr>
              <a:t> Users take baseline and endline quizzes to measure percentage improvement in learning.</a:t>
            </a:r>
          </a:p>
        </p:txBody>
      </p:sp>
    </p:spTree>
    <p:extLst>
      <p:ext uri="{BB962C8B-B14F-4D97-AF65-F5344CB8AC3E}">
        <p14:creationId xmlns:p14="http://schemas.microsoft.com/office/powerpoint/2010/main" val="3037976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A73B0D-0DA1-7547-B359-94E964657B0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647439" y="1635759"/>
            <a:ext cx="4470401" cy="4524449"/>
          </a:xfrm>
        </p:spPr>
        <p:txBody>
          <a:bodyPr>
            <a:normAutofit fontScale="25000" lnSpcReduction="20000"/>
          </a:bodyPr>
          <a:lstStyle/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8800" dirty="0"/>
              <a:t>On your browser , type the URL </a:t>
            </a:r>
            <a:r>
              <a:rPr lang="en-US" sz="11200" b="1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https://m.learn.ink/ilri</a:t>
            </a:r>
            <a:endParaRPr lang="en-US" sz="11200" b="1" dirty="0">
              <a:solidFill>
                <a:srgbClr val="00B0F0"/>
              </a:solidFill>
            </a:endParaRP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8800" dirty="0"/>
              <a:t>Click Register and provide necessary information.</a:t>
            </a: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8800" dirty="0"/>
              <a:t>A list of courses will be displayed.</a:t>
            </a: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8800" dirty="0"/>
              <a:t>Select course and begin the learning process!</a:t>
            </a: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8800" dirty="0"/>
              <a:t>On completion, a certificate is issued to learners.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A973A80-0221-4669-9F1A-51703832E1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6" r="2" b="10504"/>
          <a:stretch/>
        </p:blipFill>
        <p:spPr>
          <a:xfrm>
            <a:off x="262759" y="1342717"/>
            <a:ext cx="3300248" cy="4438324"/>
          </a:xfrm>
          <a:prstGeom prst="rect">
            <a:avLst/>
          </a:prstGeom>
          <a:noFill/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</p:spPr>
        <p:txBody>
          <a:bodyPr>
            <a:normAutofit/>
          </a:bodyPr>
          <a:lstStyle/>
          <a:p>
            <a:r>
              <a:rPr lang="en-US" dirty="0"/>
              <a:t>Getting started</a:t>
            </a: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EE789C0-9C65-4E78-BBBB-3CB51475A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952" y="1342717"/>
            <a:ext cx="3609605" cy="46126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2097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2812D56-11AE-A14A-B8B6-646AA9DD4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Helping a cow to calve</a:t>
            </a:r>
            <a:endParaRPr lang="en-US" sz="4000" dirty="0">
              <a:solidFill>
                <a:srgbClr val="712C3D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3D8C3D1-BF12-1248-A6F4-17F4DC1E8B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599" y="1357480"/>
            <a:ext cx="8184405" cy="457200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The course highlights on managing the calving process.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Clinical signs of calving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Assisting the cow during calving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What to do in case of a retained placenta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u="sng" dirty="0">
                <a:solidFill>
                  <a:srgbClr val="00B0F0"/>
                </a:solidFill>
                <a:effectLst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https://m.learn.ink/course/219ccf98-a46c-4d6a-8dcc-a15685a65643</a:t>
            </a:r>
            <a:endParaRPr lang="en-US" sz="2400" u="sng" dirty="0">
              <a:solidFill>
                <a:srgbClr val="00B0F0"/>
              </a:solidFill>
              <a:effectLst/>
              <a:ea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u="sng" dirty="0">
              <a:solidFill>
                <a:srgbClr val="00B0F0"/>
              </a:solidFill>
              <a:effectLst/>
              <a:ea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rgbClr val="292929"/>
              </a:solidFill>
            </a:endParaRPr>
          </a:p>
        </p:txBody>
      </p:sp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3C5236DA-C269-41E5-AAAC-0DDD38842B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1" b="5008"/>
          <a:stretch/>
        </p:blipFill>
        <p:spPr>
          <a:xfrm>
            <a:off x="8611125" y="1581000"/>
            <a:ext cx="3086100" cy="46837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35232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2812D56-11AE-A14A-B8B6-646AA9DD4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Ensuring Dairy herd hygiene</a:t>
            </a:r>
            <a:endParaRPr lang="en-US" sz="4000" dirty="0">
              <a:solidFill>
                <a:srgbClr val="712C3D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3D8C3D1-BF12-1248-A6F4-17F4DC1E8B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13200" y="1357480"/>
            <a:ext cx="7863840" cy="485028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Course content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Tips of improving milk hygiene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How to look after the milking shed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What you need to know about covid -19.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u="sng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https://m.learn.ink/course/8773682a-2c0c-4571-a429-ea9bdc56ca11</a:t>
            </a:r>
            <a:endParaRPr lang="en-US" sz="2800" dirty="0">
              <a:solidFill>
                <a:srgbClr val="292929"/>
              </a:solidFill>
            </a:endParaRPr>
          </a:p>
        </p:txBody>
      </p:sp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71340715-2D19-4C3E-913D-EE593737F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82" y="1357480"/>
            <a:ext cx="30861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335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2812D56-11AE-A14A-B8B6-646AA9DD4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20" y="427831"/>
            <a:ext cx="9428480" cy="1228249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Raising healthy calves- Feeding &amp; Housing.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3D8C3D1-BF12-1248-A6F4-17F4DC1E8B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57480"/>
            <a:ext cx="7284720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/>
                </a:solidFill>
              </a:rPr>
              <a:t>Principles of calf management.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Proper feeding  and well managed housing for calves improves health and reduce risk of sickness and death.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https://m.learn.ink/course/9d6f16b6-3caa-4f4a-ad0b-3a790ac46db0</a:t>
            </a:r>
            <a:endParaRPr lang="en-US" sz="2800" dirty="0">
              <a:solidFill>
                <a:schemeClr val="accent2"/>
              </a:solidFill>
            </a:endParaRPr>
          </a:p>
        </p:txBody>
      </p:sp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A4366E44-7B79-4946-95F7-2CF893998C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7" b="24000"/>
          <a:stretch/>
        </p:blipFill>
        <p:spPr>
          <a:xfrm>
            <a:off x="8190230" y="1357480"/>
            <a:ext cx="3086100" cy="52211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4036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2812D56-11AE-A14A-B8B6-646AA9DD4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4" y="427831"/>
            <a:ext cx="10098515" cy="929649"/>
          </a:xfrm>
        </p:spPr>
        <p:txBody>
          <a:bodyPr/>
          <a:lstStyle/>
          <a:p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Raising Healthy Calves 2- Routine Practices.</a:t>
            </a:r>
            <a:endParaRPr lang="en-US" sz="4000" dirty="0">
              <a:solidFill>
                <a:srgbClr val="712C3D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3D8C3D1-BF12-1248-A6F4-17F4DC1E8B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13200" y="1357480"/>
            <a:ext cx="7863840" cy="485028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Course content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Calf health and common calf ailments.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Routine management practices vaccination, dehorning, identification, castration etc.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u="sng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https://m.learn.ink/course/68dbeca2-660a-484f-a6d8-ff93d59e8198</a:t>
            </a:r>
            <a:endParaRPr lang="en-US" sz="2800" dirty="0">
              <a:solidFill>
                <a:srgbClr val="292929"/>
              </a:solidFill>
            </a:endParaRPr>
          </a:p>
        </p:txBody>
      </p:sp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33C9FB22-5D65-4F68-AFC3-A1C6E3D2BA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18609"/>
          <a:stretch/>
        </p:blipFill>
        <p:spPr>
          <a:xfrm>
            <a:off x="599964" y="1286360"/>
            <a:ext cx="3086100" cy="46815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50091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4BBAD295-7C6E-4BAD-9811-6D9E982246DE}" vid="{F1FAA2C5-6570-4910-BE6F-3DF92C44D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9657616858D04DB50919A629F2B892" ma:contentTypeVersion="13" ma:contentTypeDescription="Create a new document." ma:contentTypeScope="" ma:versionID="fb14d28aaec201e6de1a8fbe84ff37b8">
  <xsd:schema xmlns:xsd="http://www.w3.org/2001/XMLSchema" xmlns:xs="http://www.w3.org/2001/XMLSchema" xmlns:p="http://schemas.microsoft.com/office/2006/metadata/properties" xmlns:ns2="56b0a0eb-1294-4706-b9c4-26aba542b1df" xmlns:ns3="a2ad798e-7dd4-4ce7-87d5-ee8e9fd9534e" targetNamespace="http://schemas.microsoft.com/office/2006/metadata/properties" ma:root="true" ma:fieldsID="17465e486150e5286b567060454bb115" ns2:_="" ns3:_="">
    <xsd:import namespace="56b0a0eb-1294-4706-b9c4-26aba542b1df"/>
    <xsd:import namespace="a2ad798e-7dd4-4ce7-87d5-ee8e9fd9534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b0a0eb-1294-4706-b9c4-26aba542b1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ad798e-7dd4-4ce7-87d5-ee8e9fd9534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EF2A85-305E-4872-962A-A2756340EECE}">
  <ds:schemaRefs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9f5e9607-a28b-487e-b093-da60e75ee109"/>
    <ds:schemaRef ds:uri="http://schemas.microsoft.com/office/2006/metadata/properties"/>
    <ds:schemaRef ds:uri="http://purl.org/dc/terms/"/>
    <ds:schemaRef ds:uri="http://schemas.microsoft.com/office/2006/documentManagement/types"/>
    <ds:schemaRef ds:uri="d8ada133-6b60-4b4f-b9cb-7718ee96dc5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F13CBA3-9AC7-4665-8D57-30EFAD07FC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b0a0eb-1294-4706-b9c4-26aba542b1df"/>
    <ds:schemaRef ds:uri="a2ad798e-7dd4-4ce7-87d5-ee8e9fd953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 2020</Template>
  <TotalTime>553</TotalTime>
  <Words>397</Words>
  <Application>Microsoft Office PowerPoint</Application>
  <PresentationFormat>Widescreen</PresentationFormat>
  <Paragraphs>46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ilri_powerpoint_template_apr2013</vt:lpstr>
      <vt:lpstr>Africa Dairy Genetic Gain Project-Uganda E-Learning tools on best practices for dairy production</vt:lpstr>
      <vt:lpstr>Background</vt:lpstr>
      <vt:lpstr>Measuring Impact and Usage</vt:lpstr>
      <vt:lpstr>Getting started</vt:lpstr>
      <vt:lpstr>Helping a cow to calve</vt:lpstr>
      <vt:lpstr>Ensuring Dairy herd hygiene</vt:lpstr>
      <vt:lpstr>Raising healthy calves- Feeding &amp; Housing.</vt:lpstr>
      <vt:lpstr>Raising Healthy Calves 2- Routine Practices.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climate-resilient dairy production in Southern Zambia E-Learning tools on best practices for dairy production</dc:title>
  <dc:creator>Gitau, Jennifer (ILRI)</dc:creator>
  <cp:lastModifiedBy>Gitau, Jennifer (ILRI)</cp:lastModifiedBy>
  <cp:revision>27</cp:revision>
  <dcterms:created xsi:type="dcterms:W3CDTF">2021-11-29T09:15:18Z</dcterms:created>
  <dcterms:modified xsi:type="dcterms:W3CDTF">2023-01-26T06:28:44Z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