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23"/>
  </p:notesMasterIdLst>
  <p:sldIdLst>
    <p:sldId id="257" r:id="rId3"/>
    <p:sldId id="258" r:id="rId4"/>
    <p:sldId id="259" r:id="rId5"/>
    <p:sldId id="298" r:id="rId6"/>
    <p:sldId id="299" r:id="rId7"/>
    <p:sldId id="300" r:id="rId8"/>
    <p:sldId id="297" r:id="rId9"/>
    <p:sldId id="290" r:id="rId10"/>
    <p:sldId id="302" r:id="rId11"/>
    <p:sldId id="303" r:id="rId12"/>
    <p:sldId id="304" r:id="rId13"/>
    <p:sldId id="295" r:id="rId14"/>
    <p:sldId id="294" r:id="rId15"/>
    <p:sldId id="293" r:id="rId16"/>
    <p:sldId id="309" r:id="rId17"/>
    <p:sldId id="292" r:id="rId18"/>
    <p:sldId id="305" r:id="rId19"/>
    <p:sldId id="291" r:id="rId20"/>
    <p:sldId id="306" r:id="rId21"/>
    <p:sldId id="268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5BF859-1D76-430B-AF14-B3765978F7E2}" type="datetimeFigureOut">
              <a:rPr lang="en-US" smtClean="0"/>
              <a:pPr/>
              <a:t>3/13/2013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911606-8D75-4561-99DB-43F67355E6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1748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C9B4C93-F494-4121-BFE9-26A2009CB156}" type="slidenum">
              <a:rPr lang="en-US" smtClean="0">
                <a:latin typeface="Arial" charset="0"/>
                <a:cs typeface="Arial" charset="0"/>
              </a:rPr>
              <a:pPr/>
              <a:t>1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B5A8D8-C121-4F41-BEBF-924D2E845E4F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5135"/>
            <a:ext cx="5486400" cy="4112488"/>
          </a:xfrm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5B6FB-E521-4729-8A20-E329507F983C}" type="datetimeFigureOut">
              <a:rPr lang="en-US" smtClean="0"/>
              <a:pPr/>
              <a:t>3/13/2013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31560-BB6C-44AE-85E6-9BFDCACD5D2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1416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5B6FB-E521-4729-8A20-E329507F983C}" type="datetimeFigureOut">
              <a:rPr lang="en-US" smtClean="0"/>
              <a:pPr/>
              <a:t>3/13/2013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31560-BB6C-44AE-85E6-9BFDCACD5D2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4759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5B6FB-E521-4729-8A20-E329507F983C}" type="datetimeFigureOut">
              <a:rPr lang="en-US" smtClean="0"/>
              <a:pPr/>
              <a:t>3/13/2013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31560-BB6C-44AE-85E6-9BFDCACD5D2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5825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GoatsLogo_PrintVersion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01024" y="5715016"/>
            <a:ext cx="951320" cy="928670"/>
          </a:xfrm>
          <a:prstGeom prst="rect">
            <a:avLst/>
          </a:prstGeom>
          <a:noFill/>
        </p:spPr>
      </p:pic>
      <p:sp>
        <p:nvSpPr>
          <p:cNvPr id="3" name="Rectangle 2"/>
          <p:cNvSpPr>
            <a:spLocks noChangeArrowheads="1"/>
          </p:cNvSpPr>
          <p:nvPr userDrawn="1"/>
        </p:nvSpPr>
        <p:spPr bwMode="auto">
          <a:xfrm>
            <a:off x="0" y="0"/>
            <a:ext cx="1071538" cy="6858000"/>
          </a:xfrm>
          <a:prstGeom prst="rect">
            <a:avLst/>
          </a:prstGeom>
          <a:solidFill>
            <a:srgbClr val="660033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6582666"/>
      </p:ext>
    </p:extLst>
  </p:cSld>
  <p:clrMapOvr>
    <a:masterClrMapping/>
  </p:clrMapOvr>
  <p:transition>
    <p:wipe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GoatsLogo_PrintVersion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01000" y="0"/>
            <a:ext cx="950913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>
            <a:spLocks noChangeArrowheads="1"/>
          </p:cNvSpPr>
          <p:nvPr userDrawn="1"/>
        </p:nvSpPr>
        <p:spPr bwMode="auto">
          <a:xfrm>
            <a:off x="0" y="0"/>
            <a:ext cx="1071563" cy="6858000"/>
          </a:xfrm>
          <a:prstGeom prst="rect">
            <a:avLst/>
          </a:prstGeom>
          <a:solidFill>
            <a:srgbClr val="660033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black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4028286"/>
      </p:ext>
    </p:extLst>
  </p:cSld>
  <p:clrMapOvr>
    <a:masterClrMapping/>
  </p:clrMapOvr>
  <p:transition>
    <p:split orient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 userDrawn="1"/>
        </p:nvSpPr>
        <p:spPr bwMode="auto">
          <a:xfrm>
            <a:off x="0" y="0"/>
            <a:ext cx="1143000" cy="6858000"/>
          </a:xfrm>
          <a:prstGeom prst="rect">
            <a:avLst/>
          </a:prstGeom>
          <a:solidFill>
            <a:srgbClr val="660033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black"/>
              </a:solidFill>
              <a:latin typeface="Calibri" pitchFamily="34" charset="0"/>
            </a:endParaRPr>
          </a:p>
        </p:txBody>
      </p:sp>
      <p:pic>
        <p:nvPicPr>
          <p:cNvPr id="3" name="Picture 5" descr="imGoatsLogo_PrintVersion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72438" y="0"/>
            <a:ext cx="877887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84CC0F5-C33D-4077-BDB6-CFFEE96F5304}" type="datetime1">
              <a:rPr lang="en-US" sz="2400">
                <a:solidFill>
                  <a:prstClr val="black"/>
                </a:solidFill>
                <a:latin typeface="Times New Roman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3/13/2013</a:t>
            </a:fld>
            <a:endParaRPr lang="en-US" sz="240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CF079F6-C301-40F3-99DC-3CCA9D818D8E}" type="slidenum">
              <a:rPr lang="en-US" sz="2400">
                <a:solidFill>
                  <a:prstClr val="black"/>
                </a:solidFill>
                <a:latin typeface="Times New Roman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2400">
              <a:solidFill>
                <a:prstClr val="black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36259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8490D3E-08C5-4D94-A268-5E611D098978}" type="datetimeFigureOut">
              <a:rPr lang="en-US" smtClean="0"/>
              <a:pPr/>
              <a:t>3/13/2013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D6A17D5-AECA-429B-927C-D4AA97D621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953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5B6FB-E521-4729-8A20-E329507F983C}" type="datetimeFigureOut">
              <a:rPr lang="en-US" smtClean="0"/>
              <a:pPr/>
              <a:t>3/13/2013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31560-BB6C-44AE-85E6-9BFDCACD5D2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804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5B6FB-E521-4729-8A20-E329507F983C}" type="datetimeFigureOut">
              <a:rPr lang="en-US" smtClean="0"/>
              <a:pPr/>
              <a:t>3/13/2013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31560-BB6C-44AE-85E6-9BFDCACD5D2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24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5B6FB-E521-4729-8A20-E329507F983C}" type="datetimeFigureOut">
              <a:rPr lang="en-US" smtClean="0"/>
              <a:pPr/>
              <a:t>3/13/2013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31560-BB6C-44AE-85E6-9BFDCACD5D2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919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5B6FB-E521-4729-8A20-E329507F983C}" type="datetimeFigureOut">
              <a:rPr lang="en-US" smtClean="0"/>
              <a:pPr/>
              <a:t>3/13/2013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31560-BB6C-44AE-85E6-9BFDCACD5D2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3765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5B6FB-E521-4729-8A20-E329507F983C}" type="datetimeFigureOut">
              <a:rPr lang="en-US" smtClean="0"/>
              <a:pPr/>
              <a:t>3/13/2013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31560-BB6C-44AE-85E6-9BFDCACD5D2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4365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5B6FB-E521-4729-8A20-E329507F983C}" type="datetimeFigureOut">
              <a:rPr lang="en-US" smtClean="0"/>
              <a:pPr/>
              <a:t>3/13/2013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31560-BB6C-44AE-85E6-9BFDCACD5D2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161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5B6FB-E521-4729-8A20-E329507F983C}" type="datetimeFigureOut">
              <a:rPr lang="en-US" smtClean="0"/>
              <a:pPr/>
              <a:t>3/13/2013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31560-BB6C-44AE-85E6-9BFDCACD5D2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4198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5B6FB-E521-4729-8A20-E329507F983C}" type="datetimeFigureOut">
              <a:rPr lang="en-US" smtClean="0"/>
              <a:pPr/>
              <a:t>3/13/2013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31560-BB6C-44AE-85E6-9BFDCACD5D2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607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5B6FB-E521-4729-8A20-E329507F983C}" type="datetimeFigureOut">
              <a:rPr lang="en-US" smtClean="0"/>
              <a:pPr/>
              <a:t>3/13/2013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D31560-BB6C-44AE-85E6-9BFDCACD5D2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801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31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65528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ransition>
    <p:split orient="vert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2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10" Type="http://schemas.openxmlformats.org/officeDocument/2006/relationships/image" Target="../media/image8.jpeg"/><Relationship Id="rId4" Type="http://schemas.openxmlformats.org/officeDocument/2006/relationships/image" Target="../media/image1.jpeg"/><Relationship Id="rId9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 descr="Opening slide Global_PPT cop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3666" name="Rectangle 2"/>
          <p:cNvSpPr>
            <a:spLocks noChangeArrowheads="1"/>
          </p:cNvSpPr>
          <p:nvPr/>
        </p:nvSpPr>
        <p:spPr bwMode="auto">
          <a:xfrm>
            <a:off x="0" y="0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>
              <a:latin typeface="Candara" pitchFamily="34" charset="0"/>
            </a:endParaRPr>
          </a:p>
        </p:txBody>
      </p:sp>
      <p:pic>
        <p:nvPicPr>
          <p:cNvPr id="12" name="Picture 11" descr="imGoatsLogo_PrintVersion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20042" y="214290"/>
            <a:ext cx="1066800" cy="1041400"/>
          </a:xfrm>
          <a:prstGeom prst="rect">
            <a:avLst/>
          </a:prstGeom>
          <a:noFill/>
        </p:spPr>
      </p:pic>
      <p:sp>
        <p:nvSpPr>
          <p:cNvPr id="13" name="Rectangle 12"/>
          <p:cNvSpPr/>
          <p:nvPr/>
        </p:nvSpPr>
        <p:spPr>
          <a:xfrm>
            <a:off x="0" y="1524000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200" b="1" dirty="0" smtClean="0">
                <a:solidFill>
                  <a:srgbClr val="800000"/>
                </a:solidFill>
                <a:cs typeface="Calibri" pitchFamily="34" charset="0"/>
              </a:rPr>
              <a:t>Innovation platforms in the </a:t>
            </a:r>
            <a:r>
              <a:rPr lang="en-GB" sz="3200" b="1" dirty="0" err="1" smtClean="0">
                <a:solidFill>
                  <a:srgbClr val="800000"/>
                </a:solidFill>
                <a:cs typeface="Calibri" pitchFamily="34" charset="0"/>
              </a:rPr>
              <a:t>imGoats</a:t>
            </a:r>
            <a:r>
              <a:rPr lang="en-GB" sz="3200" b="1" dirty="0" smtClean="0">
                <a:solidFill>
                  <a:srgbClr val="800000"/>
                </a:solidFill>
                <a:cs typeface="Calibri" pitchFamily="34" charset="0"/>
              </a:rPr>
              <a:t> project: Lessons learned</a:t>
            </a:r>
          </a:p>
          <a:p>
            <a:pPr algn="ctr"/>
            <a:r>
              <a:rPr lang="en-GB" sz="3200" b="1" dirty="0" smtClean="0">
                <a:solidFill>
                  <a:srgbClr val="800000"/>
                </a:solidFill>
                <a:cs typeface="Calibri" pitchFamily="34" charset="0"/>
              </a:rPr>
              <a:t>Kees Swaans</a:t>
            </a:r>
            <a:endParaRPr lang="en-GB" sz="3200" b="1" dirty="0">
              <a:solidFill>
                <a:srgbClr val="800000"/>
              </a:solidFill>
              <a:cs typeface="Calibri" pitchFamily="34" charset="0"/>
            </a:endParaRPr>
          </a:p>
        </p:txBody>
      </p:sp>
      <p:pic>
        <p:nvPicPr>
          <p:cNvPr id="14" name="Picture 1" descr="Vertical elect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62600" y="5763781"/>
            <a:ext cx="886735" cy="979404"/>
          </a:xfrm>
          <a:prstGeom prst="rect">
            <a:avLst/>
          </a:prstGeom>
          <a:noFill/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000100" y="353777"/>
            <a:ext cx="664373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GB" sz="1800" dirty="0">
                <a:solidFill>
                  <a:srgbClr val="996633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GB" sz="1800" b="1" dirty="0" smtClean="0">
                <a:solidFill>
                  <a:srgbClr val="996633"/>
                </a:solidFill>
                <a:latin typeface="Calibri" pitchFamily="34" charset="0"/>
                <a:cs typeface="Calibri" pitchFamily="34" charset="0"/>
              </a:rPr>
              <a:t>Small ruminant value chains for reducing poverty and increasing food security in </a:t>
            </a:r>
            <a:r>
              <a:rPr lang="en-GB" sz="1800" b="1" dirty="0" err="1" smtClean="0">
                <a:solidFill>
                  <a:srgbClr val="996633"/>
                </a:solidFill>
                <a:latin typeface="Calibri" pitchFamily="34" charset="0"/>
                <a:cs typeface="Calibri" pitchFamily="34" charset="0"/>
              </a:rPr>
              <a:t>dryland</a:t>
            </a:r>
            <a:r>
              <a:rPr lang="en-GB" sz="1800" b="1" dirty="0" smtClean="0">
                <a:solidFill>
                  <a:srgbClr val="996633"/>
                </a:solidFill>
                <a:latin typeface="Calibri" pitchFamily="34" charset="0"/>
                <a:cs typeface="Calibri" pitchFamily="34" charset="0"/>
              </a:rPr>
              <a:t> areas of India and Mozambique</a:t>
            </a:r>
            <a:endParaRPr lang="en-US" sz="1800" b="1" dirty="0" smtClean="0">
              <a:solidFill>
                <a:srgbClr val="996633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9" name="Picture 8" descr="EuropeanUnion.pn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3367" y="6067148"/>
            <a:ext cx="972000" cy="648000"/>
          </a:xfrm>
          <a:prstGeom prst="rect">
            <a:avLst/>
          </a:prstGeom>
        </p:spPr>
      </p:pic>
      <p:pic>
        <p:nvPicPr>
          <p:cNvPr id="10" name="Picture 9" descr="IFAD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47813" y="5995710"/>
            <a:ext cx="1081905" cy="670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8" descr="http://www.baif.org.in/images/btn/logo1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286252" y="6505575"/>
            <a:ext cx="1143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7" descr="http://www.baif.org.in/images/btn/baiflogo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572000" y="5733416"/>
            <a:ext cx="609600" cy="772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14"/>
          <p:cNvSpPr/>
          <p:nvPr/>
        </p:nvSpPr>
        <p:spPr>
          <a:xfrm>
            <a:off x="80930" y="5906869"/>
            <a:ext cx="464347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800" dirty="0" smtClean="0">
                <a:solidFill>
                  <a:srgbClr val="800000"/>
                </a:solidFill>
                <a:latin typeface="Calibri" pitchFamily="34" charset="0"/>
                <a:cs typeface="Calibri" pitchFamily="34" charset="0"/>
              </a:rPr>
              <a:t>ILRI Internal meeting </a:t>
            </a:r>
            <a:r>
              <a:rPr lang="en-GB" dirty="0" smtClean="0">
                <a:solidFill>
                  <a:srgbClr val="800000"/>
                </a:solidFill>
                <a:latin typeface="Calibri" pitchFamily="34" charset="0"/>
                <a:cs typeface="Calibri" pitchFamily="34" charset="0"/>
              </a:rPr>
              <a:t>on</a:t>
            </a:r>
          </a:p>
          <a:p>
            <a:r>
              <a:rPr lang="en-GB" dirty="0" smtClean="0">
                <a:solidFill>
                  <a:srgbClr val="800000"/>
                </a:solidFill>
                <a:latin typeface="Calibri" pitchFamily="34" charset="0"/>
                <a:cs typeface="Calibri" pitchFamily="34" charset="0"/>
              </a:rPr>
              <a:t>Innovation Platforms, Nairobi</a:t>
            </a:r>
          </a:p>
          <a:p>
            <a:r>
              <a:rPr lang="en-GB" dirty="0" smtClean="0">
                <a:solidFill>
                  <a:srgbClr val="800000"/>
                </a:solidFill>
                <a:latin typeface="Calibri" pitchFamily="34" charset="0"/>
                <a:cs typeface="Calibri" pitchFamily="34" charset="0"/>
              </a:rPr>
              <a:t>6-7 </a:t>
            </a:r>
            <a:r>
              <a:rPr lang="en-GB" smtClean="0">
                <a:solidFill>
                  <a:srgbClr val="800000"/>
                </a:solidFill>
                <a:latin typeface="Calibri" pitchFamily="34" charset="0"/>
                <a:cs typeface="Calibri" pitchFamily="34" charset="0"/>
              </a:rPr>
              <a:t>December </a:t>
            </a:r>
            <a:r>
              <a:rPr lang="en-GB" smtClean="0">
                <a:solidFill>
                  <a:srgbClr val="800000"/>
                </a:solidFill>
                <a:latin typeface="Calibri" pitchFamily="34" charset="0"/>
                <a:cs typeface="Calibri" pitchFamily="34" charset="0"/>
              </a:rPr>
              <a:t>2012</a:t>
            </a:r>
            <a:endParaRPr lang="en-GB" sz="1800" dirty="0">
              <a:solidFill>
                <a:srgbClr val="80000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8" name="Picture 9" descr="P:\Logos\c\cgiar\cgiar_Logo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9000" y="5856479"/>
            <a:ext cx="669409" cy="794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72097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 idx="4294967295"/>
          </p:nvPr>
        </p:nvSpPr>
        <p:spPr>
          <a:xfrm>
            <a:off x="1676400" y="76200"/>
            <a:ext cx="6781800" cy="1143000"/>
          </a:xfrm>
        </p:spPr>
        <p:txBody>
          <a:bodyPr/>
          <a:lstStyle/>
          <a:p>
            <a:pPr eaLnBrk="1" hangingPunct="1"/>
            <a:r>
              <a:rPr lang="en-GB" b="1" dirty="0" smtClean="0">
                <a:solidFill>
                  <a:srgbClr val="800000"/>
                </a:solidFill>
                <a:latin typeface="Calibri" pitchFamily="34" charset="0"/>
              </a:rPr>
              <a:t>What went well?</a:t>
            </a:r>
            <a:endParaRPr lang="en-US" b="1" dirty="0" smtClean="0">
              <a:solidFill>
                <a:srgbClr val="800000"/>
              </a:solidFill>
              <a:latin typeface="Calibri" pitchFamily="34" charset="0"/>
            </a:endParaRPr>
          </a:p>
        </p:txBody>
      </p:sp>
      <p:sp>
        <p:nvSpPr>
          <p:cNvPr id="22530" name="Content Placeholder 2"/>
          <p:cNvSpPr>
            <a:spLocks noGrp="1"/>
          </p:cNvSpPr>
          <p:nvPr>
            <p:ph idx="4294967295"/>
          </p:nvPr>
        </p:nvSpPr>
        <p:spPr>
          <a:xfrm>
            <a:off x="1219200" y="1219200"/>
            <a:ext cx="4038600" cy="4114800"/>
          </a:xfrm>
        </p:spPr>
        <p:txBody>
          <a:bodyPr/>
          <a:lstStyle/>
          <a:p>
            <a:pPr marL="514350" indent="-514350" eaLnBrk="1" hangingPunct="1"/>
            <a:r>
              <a:rPr lang="en-US" sz="2400" dirty="0" smtClean="0">
                <a:latin typeface="Calibri" pitchFamily="34" charset="0"/>
              </a:rPr>
              <a:t>Producers (from Goat PGs) well represented</a:t>
            </a:r>
          </a:p>
          <a:p>
            <a:pPr marL="514350" indent="-514350" eaLnBrk="1" hangingPunct="1"/>
            <a:r>
              <a:rPr lang="en-US" sz="2400" dirty="0" smtClean="0">
                <a:latin typeface="Calibri" pitchFamily="34" charset="0"/>
              </a:rPr>
              <a:t>Diagnosed technical and capacity needs and opportunities and final jointly developed strategy for addressing them</a:t>
            </a:r>
          </a:p>
          <a:p>
            <a:pPr marL="514350" indent="-514350" eaLnBrk="1" hangingPunct="1"/>
            <a:r>
              <a:rPr lang="en-US" sz="2400" dirty="0" smtClean="0">
                <a:latin typeface="Calibri" pitchFamily="34" charset="0"/>
              </a:rPr>
              <a:t>Feedback on research results and actions</a:t>
            </a:r>
          </a:p>
        </p:txBody>
      </p:sp>
      <p:sp>
        <p:nvSpPr>
          <p:cNvPr id="22531" name="Slide Number Placeholder 3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CA3A60AC-4AFC-4C95-ABD3-573106413980}" type="slidenum">
              <a:rPr lang="en-US" sz="1400">
                <a:solidFill>
                  <a:prstClr val="black"/>
                </a:solidFill>
                <a:latin typeface="Calibri" pitchFamily="34" charset="0"/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 sz="1400">
              <a:solidFill>
                <a:prstClr val="black"/>
              </a:solidFill>
              <a:latin typeface="Calibri" pitchFamily="34" charset="0"/>
            </a:endParaRPr>
          </a:p>
        </p:txBody>
      </p:sp>
      <p:pic>
        <p:nvPicPr>
          <p:cNvPr id="3076" name="Picture 4" descr="D:\Werk\Photos Yvane\IP meeting\P112069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86400" y="1295400"/>
            <a:ext cx="2783586" cy="495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5138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 idx="4294967295"/>
          </p:nvPr>
        </p:nvSpPr>
        <p:spPr>
          <a:xfrm>
            <a:off x="1676400" y="76200"/>
            <a:ext cx="6781800" cy="1143000"/>
          </a:xfrm>
        </p:spPr>
        <p:txBody>
          <a:bodyPr/>
          <a:lstStyle/>
          <a:p>
            <a:pPr eaLnBrk="1" hangingPunct="1"/>
            <a:r>
              <a:rPr lang="en-GB" b="1" dirty="0" smtClean="0">
                <a:solidFill>
                  <a:srgbClr val="800000"/>
                </a:solidFill>
                <a:latin typeface="Calibri" pitchFamily="34" charset="0"/>
              </a:rPr>
              <a:t>What went less well?</a:t>
            </a:r>
            <a:endParaRPr lang="en-US" b="1" dirty="0" smtClean="0">
              <a:solidFill>
                <a:srgbClr val="800000"/>
              </a:solidFill>
              <a:latin typeface="Calibri" pitchFamily="34" charset="0"/>
            </a:endParaRPr>
          </a:p>
        </p:txBody>
      </p:sp>
      <p:sp>
        <p:nvSpPr>
          <p:cNvPr id="22530" name="Content Placeholder 2"/>
          <p:cNvSpPr>
            <a:spLocks noGrp="1"/>
          </p:cNvSpPr>
          <p:nvPr>
            <p:ph idx="4294967295"/>
          </p:nvPr>
        </p:nvSpPr>
        <p:spPr>
          <a:xfrm>
            <a:off x="1219200" y="1066800"/>
            <a:ext cx="7924800" cy="2590800"/>
          </a:xfrm>
        </p:spPr>
        <p:txBody>
          <a:bodyPr/>
          <a:lstStyle/>
          <a:p>
            <a:pPr marL="514350" indent="-514350"/>
            <a:r>
              <a:rPr lang="en-US" sz="2000" dirty="0" smtClean="0">
                <a:latin typeface="Calibri" pitchFamily="34" charset="0"/>
                <a:cs typeface="Calibri" pitchFamily="34" charset="0"/>
              </a:rPr>
              <a:t>Takes long time for IP member to understand what IP is about; may still not be completely clear</a:t>
            </a:r>
          </a:p>
          <a:p>
            <a:pPr marL="514350" lvl="0" indent="-514350"/>
            <a:r>
              <a:rPr lang="en-US" sz="2000" dirty="0" smtClean="0">
                <a:latin typeface="Calibri" pitchFamily="34" charset="0"/>
                <a:cs typeface="Calibri" pitchFamily="34" charset="0"/>
              </a:rPr>
              <a:t>Consistent participation of goat keepers problem</a:t>
            </a:r>
          </a:p>
          <a:p>
            <a:pPr marL="514350" lvl="0" indent="-514350"/>
            <a:r>
              <a:rPr lang="en-US" sz="2000" dirty="0" smtClean="0">
                <a:latin typeface="Calibri" pitchFamily="34" charset="0"/>
                <a:cs typeface="Calibri" pitchFamily="34" charset="0"/>
              </a:rPr>
              <a:t>Involvement of other VC actors so far limited (esp. buyers; season dimension)</a:t>
            </a:r>
          </a:p>
          <a:p>
            <a:pPr marL="514350" indent="-514350"/>
            <a:r>
              <a:rPr lang="en-US" sz="2000" dirty="0" smtClean="0">
                <a:latin typeface="Calibri" pitchFamily="34" charset="0"/>
                <a:cs typeface="Calibri" pitchFamily="34" charset="0"/>
              </a:rPr>
              <a:t>Challenge to involve women in IP</a:t>
            </a:r>
          </a:p>
        </p:txBody>
      </p:sp>
      <p:sp>
        <p:nvSpPr>
          <p:cNvPr id="22531" name="Slide Number Placeholder 3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CA3A60AC-4AFC-4C95-ABD3-573106413980}" type="slidenum">
              <a:rPr lang="en-US" sz="1400">
                <a:solidFill>
                  <a:prstClr val="black"/>
                </a:solidFill>
                <a:latin typeface="Calibri" pitchFamily="34" charset="0"/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 sz="1400">
              <a:solidFill>
                <a:prstClr val="black"/>
              </a:solidFill>
              <a:latin typeface="Calibri" pitchFamily="34" charset="0"/>
            </a:endParaRPr>
          </a:p>
        </p:txBody>
      </p:sp>
      <p:pic>
        <p:nvPicPr>
          <p:cNvPr id="4099" name="Picture 3" descr="D:\Werk\IP meetings\5th IP meeting\IMG_038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38400" y="3352800"/>
            <a:ext cx="4572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2569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 idx="4294967295"/>
          </p:nvPr>
        </p:nvSpPr>
        <p:spPr>
          <a:xfrm>
            <a:off x="1676400" y="76200"/>
            <a:ext cx="6781800" cy="1143000"/>
          </a:xfrm>
        </p:spPr>
        <p:txBody>
          <a:bodyPr/>
          <a:lstStyle/>
          <a:p>
            <a:pPr eaLnBrk="1" hangingPunct="1"/>
            <a:r>
              <a:rPr lang="en-GB" b="1" dirty="0" smtClean="0">
                <a:solidFill>
                  <a:srgbClr val="800000"/>
                </a:solidFill>
                <a:latin typeface="Calibri" pitchFamily="34" charset="0"/>
              </a:rPr>
              <a:t>What went less well?</a:t>
            </a:r>
            <a:endParaRPr lang="en-US" b="1" dirty="0" smtClean="0">
              <a:solidFill>
                <a:srgbClr val="800000"/>
              </a:solidFill>
              <a:latin typeface="Calibri" pitchFamily="34" charset="0"/>
            </a:endParaRPr>
          </a:p>
        </p:txBody>
      </p:sp>
      <p:sp>
        <p:nvSpPr>
          <p:cNvPr id="22530" name="Content Placeholder 2"/>
          <p:cNvSpPr>
            <a:spLocks noGrp="1"/>
          </p:cNvSpPr>
          <p:nvPr>
            <p:ph idx="4294967295"/>
          </p:nvPr>
        </p:nvSpPr>
        <p:spPr>
          <a:xfrm>
            <a:off x="1219200" y="1219200"/>
            <a:ext cx="7924800" cy="3276600"/>
          </a:xfrm>
        </p:spPr>
        <p:txBody>
          <a:bodyPr/>
          <a:lstStyle/>
          <a:p>
            <a:pPr marL="514350" indent="-514350"/>
            <a:r>
              <a:rPr lang="en-US" sz="2000" dirty="0" smtClean="0">
                <a:latin typeface="Calibri" pitchFamily="34" charset="0"/>
                <a:cs typeface="Calibri" pitchFamily="34" charset="0"/>
              </a:rPr>
              <a:t>Information exchange between Goat PGs and IPs</a:t>
            </a:r>
          </a:p>
          <a:p>
            <a:pPr marL="514350" indent="-514350"/>
            <a:r>
              <a:rPr lang="en-US" sz="2000" dirty="0" smtClean="0">
                <a:latin typeface="Calibri" pitchFamily="34" charset="0"/>
                <a:cs typeface="Calibri" pitchFamily="34" charset="0"/>
              </a:rPr>
              <a:t>Continuity/sustainability of IPs (esp. in </a:t>
            </a:r>
            <a:r>
              <a:rPr lang="en-US" sz="2000" dirty="0" err="1" smtClean="0">
                <a:latin typeface="Calibri" pitchFamily="34" charset="0"/>
                <a:cs typeface="Calibri" pitchFamily="34" charset="0"/>
              </a:rPr>
              <a:t>Inhassoro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)</a:t>
            </a:r>
          </a:p>
          <a:p>
            <a:pPr marL="514350" lvl="0" indent="-514350"/>
            <a:r>
              <a:rPr lang="en-US" sz="2000" dirty="0" smtClean="0">
                <a:latin typeface="Calibri" pitchFamily="34" charset="0"/>
                <a:cs typeface="Calibri" pitchFamily="34" charset="0"/>
              </a:rPr>
              <a:t>Weak IP facilitation skill among local actors</a:t>
            </a:r>
          </a:p>
          <a:p>
            <a:pPr marL="514350" indent="-514350"/>
            <a:r>
              <a:rPr lang="en-US" sz="2000" dirty="0" smtClean="0">
                <a:latin typeface="Calibri" pitchFamily="34" charset="0"/>
                <a:cs typeface="Calibri" pitchFamily="34" charset="0"/>
              </a:rPr>
              <a:t>Goat keeping secondary activity (low input-cost system); commercial goat keeping requires change in mind-set among producers and supportive institutions and a long term process  </a:t>
            </a:r>
          </a:p>
        </p:txBody>
      </p:sp>
      <p:sp>
        <p:nvSpPr>
          <p:cNvPr id="22531" name="Slide Number Placeholder 3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CA3A60AC-4AFC-4C95-ABD3-573106413980}" type="slidenum">
              <a:rPr lang="en-US" sz="1400">
                <a:solidFill>
                  <a:prstClr val="black"/>
                </a:solidFill>
                <a:latin typeface="Calibri" pitchFamily="34" charset="0"/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US" sz="140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4600" y="40386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Picture from India?</a:t>
            </a:r>
            <a:endParaRPr lang="en-GB" dirty="0"/>
          </a:p>
        </p:txBody>
      </p:sp>
      <p:pic>
        <p:nvPicPr>
          <p:cNvPr id="8" name="Picture 7" descr="C:\Documents and Settings\kswaans\My Documents\Projects and programs\CRP2\DSC02513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6527" y="3505200"/>
            <a:ext cx="4764873" cy="2679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8685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 idx="4294967295"/>
          </p:nvPr>
        </p:nvSpPr>
        <p:spPr>
          <a:xfrm>
            <a:off x="1676400" y="76200"/>
            <a:ext cx="6781800" cy="1143000"/>
          </a:xfrm>
        </p:spPr>
        <p:txBody>
          <a:bodyPr/>
          <a:lstStyle/>
          <a:p>
            <a:pPr eaLnBrk="1" hangingPunct="1"/>
            <a:r>
              <a:rPr lang="en-GB" b="1" dirty="0" smtClean="0">
                <a:solidFill>
                  <a:srgbClr val="800000"/>
                </a:solidFill>
                <a:latin typeface="Calibri" pitchFamily="34" charset="0"/>
              </a:rPr>
              <a:t>Organization</a:t>
            </a:r>
            <a:endParaRPr lang="en-US" b="1" dirty="0" smtClean="0">
              <a:solidFill>
                <a:srgbClr val="800000"/>
              </a:solidFill>
              <a:latin typeface="Calibri" pitchFamily="34" charset="0"/>
            </a:endParaRPr>
          </a:p>
        </p:txBody>
      </p:sp>
      <p:sp>
        <p:nvSpPr>
          <p:cNvPr id="22530" name="Content Placeholder 2"/>
          <p:cNvSpPr>
            <a:spLocks noGrp="1"/>
          </p:cNvSpPr>
          <p:nvPr>
            <p:ph idx="4294967295"/>
          </p:nvPr>
        </p:nvSpPr>
        <p:spPr>
          <a:xfrm>
            <a:off x="1219200" y="1219200"/>
            <a:ext cx="7696200" cy="5029200"/>
          </a:xfrm>
        </p:spPr>
        <p:txBody>
          <a:bodyPr/>
          <a:lstStyle/>
          <a:p>
            <a:pPr marL="514350" lvl="0" indent="-514350">
              <a:buAutoNum type="arabicPeriod"/>
            </a:pPr>
            <a:r>
              <a:rPr lang="en-US" sz="2400" dirty="0" smtClean="0">
                <a:latin typeface="Calibri" pitchFamily="34" charset="0"/>
                <a:cs typeface="Calibri" pitchFamily="34" charset="0"/>
              </a:rPr>
              <a:t>NGOs (BAIF and CARE) acted initially as ‘knowledge broker’ and facilitators; later taken over by ‘field guides’ in India and elected IP secretariat (VC actors) in Mozambique (still needs strong support from NGOs)</a:t>
            </a:r>
          </a:p>
          <a:p>
            <a:pPr marL="514350" lvl="0" indent="-514350">
              <a:buAutoNum type="arabicPeriod"/>
            </a:pPr>
            <a:r>
              <a:rPr lang="en-US" sz="2400" dirty="0" smtClean="0">
                <a:latin typeface="Calibri" pitchFamily="34" charset="0"/>
                <a:cs typeface="Calibri" pitchFamily="34" charset="0"/>
              </a:rPr>
              <a:t>Agenda setting: Mozambique - CARE/ILRI took the lead in agenda-setting in the first 5 meetings (with accordance from IP secretariat); India – initially BAIF/ILRI setting agenda; now standardized format depending on action plans </a:t>
            </a:r>
          </a:p>
          <a:p>
            <a:pPr marL="514350" lvl="0" indent="-514350">
              <a:buAutoNum type="arabicPeriod"/>
            </a:pPr>
            <a:r>
              <a:rPr lang="en-US" sz="2400" dirty="0" smtClean="0">
                <a:latin typeface="Calibri" pitchFamily="34" charset="0"/>
                <a:cs typeface="Calibri" pitchFamily="34" charset="0"/>
              </a:rPr>
              <a:t>Held 2-3 monthly; first few meetings focused on identification of constraints and development of action plans; later report back on activities and follow up </a:t>
            </a:r>
          </a:p>
        </p:txBody>
      </p:sp>
      <p:sp>
        <p:nvSpPr>
          <p:cNvPr id="22531" name="Slide Number Placeholder 3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CA3A60AC-4AFC-4C95-ABD3-573106413980}" type="slidenum">
              <a:rPr lang="en-US" sz="1400">
                <a:solidFill>
                  <a:prstClr val="black"/>
                </a:solidFill>
                <a:latin typeface="Calibri" pitchFamily="34" charset="0"/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US" sz="1400">
              <a:solidFill>
                <a:prstClr val="black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685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 idx="4294967295"/>
          </p:nvPr>
        </p:nvSpPr>
        <p:spPr>
          <a:xfrm>
            <a:off x="1676400" y="76200"/>
            <a:ext cx="6781800" cy="1143000"/>
          </a:xfrm>
        </p:spPr>
        <p:txBody>
          <a:bodyPr/>
          <a:lstStyle/>
          <a:p>
            <a:pPr eaLnBrk="1" hangingPunct="1"/>
            <a:r>
              <a:rPr lang="en-GB" b="1" dirty="0" smtClean="0">
                <a:solidFill>
                  <a:srgbClr val="800000"/>
                </a:solidFill>
                <a:latin typeface="Calibri" pitchFamily="34" charset="0"/>
              </a:rPr>
              <a:t>Implementation</a:t>
            </a:r>
            <a:endParaRPr lang="en-US" b="1" dirty="0" smtClean="0">
              <a:solidFill>
                <a:srgbClr val="800000"/>
              </a:solidFill>
              <a:latin typeface="Calibri" pitchFamily="34" charset="0"/>
            </a:endParaRPr>
          </a:p>
        </p:txBody>
      </p:sp>
      <p:sp>
        <p:nvSpPr>
          <p:cNvPr id="22530" name="Content Placeholder 2"/>
          <p:cNvSpPr>
            <a:spLocks noGrp="1"/>
          </p:cNvSpPr>
          <p:nvPr>
            <p:ph idx="4294967295"/>
          </p:nvPr>
        </p:nvSpPr>
        <p:spPr>
          <a:xfrm>
            <a:off x="1219200" y="1219200"/>
            <a:ext cx="7696200" cy="5029200"/>
          </a:xfrm>
        </p:spPr>
        <p:txBody>
          <a:bodyPr/>
          <a:lstStyle/>
          <a:p>
            <a:pPr marL="514350" lvl="0" indent="-514350">
              <a:buAutoNum type="arabicPeriod"/>
            </a:pPr>
            <a:r>
              <a:rPr lang="en-US" sz="2400" dirty="0" smtClean="0">
                <a:latin typeface="Calibri" pitchFamily="34" charset="0"/>
                <a:cs typeface="Calibri" pitchFamily="34" charset="0"/>
              </a:rPr>
              <a:t>Timely implementation of activities sometimes problematic due to availability of vaccines / vet. drugs, local festivals, etc. (India)</a:t>
            </a:r>
          </a:p>
        </p:txBody>
      </p:sp>
      <p:sp>
        <p:nvSpPr>
          <p:cNvPr id="22531" name="Slide Number Placeholder 3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CA3A60AC-4AFC-4C95-ABD3-573106413980}" type="slidenum">
              <a:rPr lang="en-US" sz="1400">
                <a:solidFill>
                  <a:prstClr val="black"/>
                </a:solidFill>
                <a:latin typeface="Calibri" pitchFamily="34" charset="0"/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n-US" sz="1400">
              <a:solidFill>
                <a:prstClr val="black"/>
              </a:solidFill>
              <a:latin typeface="Calibri" pitchFamily="34" charset="0"/>
            </a:endParaRPr>
          </a:p>
        </p:txBody>
      </p:sp>
      <p:pic>
        <p:nvPicPr>
          <p:cNvPr id="5" name="Picture 4" descr="C:\Documents and Settings\kswaans\My Documents\Projects and programs\CRP2\DSC02501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9800" y="2895600"/>
            <a:ext cx="5334000" cy="3337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8685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 idx="4294967295"/>
          </p:nvPr>
        </p:nvSpPr>
        <p:spPr>
          <a:xfrm>
            <a:off x="1676400" y="76200"/>
            <a:ext cx="6781800" cy="1143000"/>
          </a:xfrm>
        </p:spPr>
        <p:txBody>
          <a:bodyPr/>
          <a:lstStyle/>
          <a:p>
            <a:pPr eaLnBrk="1" hangingPunct="1"/>
            <a:r>
              <a:rPr lang="en-GB" b="1" dirty="0" smtClean="0">
                <a:solidFill>
                  <a:srgbClr val="800000"/>
                </a:solidFill>
                <a:latin typeface="Calibri" pitchFamily="34" charset="0"/>
              </a:rPr>
              <a:t>Implementation</a:t>
            </a:r>
            <a:endParaRPr lang="en-US" b="1" dirty="0" smtClean="0">
              <a:solidFill>
                <a:srgbClr val="800000"/>
              </a:solidFill>
              <a:latin typeface="Calibri" pitchFamily="34" charset="0"/>
            </a:endParaRPr>
          </a:p>
        </p:txBody>
      </p:sp>
      <p:sp>
        <p:nvSpPr>
          <p:cNvPr id="22530" name="Content Placeholder 2"/>
          <p:cNvSpPr>
            <a:spLocks noGrp="1"/>
          </p:cNvSpPr>
          <p:nvPr>
            <p:ph idx="4294967295"/>
          </p:nvPr>
        </p:nvSpPr>
        <p:spPr>
          <a:xfrm>
            <a:off x="1219200" y="1219200"/>
            <a:ext cx="7696200" cy="5029200"/>
          </a:xfrm>
        </p:spPr>
        <p:txBody>
          <a:bodyPr/>
          <a:lstStyle/>
          <a:p>
            <a:pPr marL="514350" indent="-514350"/>
            <a:r>
              <a:rPr lang="en-US" sz="2800" dirty="0" smtClean="0">
                <a:latin typeface="Calibri" pitchFamily="34" charset="0"/>
                <a:cs typeface="Calibri" pitchFamily="34" charset="0"/>
              </a:rPr>
              <a:t>Transport costs/long distances (Mozambique) </a:t>
            </a:r>
          </a:p>
          <a:p>
            <a:pPr marL="514350" indent="-514350"/>
            <a:r>
              <a:rPr lang="en-US" sz="2800" dirty="0" smtClean="0">
                <a:latin typeface="Calibri" pitchFamily="34" charset="0"/>
                <a:cs typeface="Calibri" pitchFamily="34" charset="0"/>
              </a:rPr>
              <a:t>Translations; preparations/reports in English, IP meetings in </a:t>
            </a:r>
            <a:r>
              <a:rPr lang="en-US" sz="2800" dirty="0" err="1" smtClean="0">
                <a:latin typeface="Calibri" pitchFamily="34" charset="0"/>
                <a:cs typeface="Calibri" pitchFamily="34" charset="0"/>
              </a:rPr>
              <a:t>Xitswa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 translated in Portuguese (resource intensive) (Mozambique)</a:t>
            </a:r>
          </a:p>
          <a:p>
            <a:pPr marL="514350" indent="-514350"/>
            <a:r>
              <a:rPr lang="en-US" sz="2800" dirty="0" smtClean="0">
                <a:latin typeface="Calibri" pitchFamily="34" charset="0"/>
                <a:cs typeface="Calibri" pitchFamily="34" charset="0"/>
              </a:rPr>
              <a:t>In general resource intensive (human and/or financial)</a:t>
            </a:r>
          </a:p>
          <a:p>
            <a:pPr marL="514350" indent="-514350"/>
            <a:r>
              <a:rPr lang="en-US" sz="2800" dirty="0" smtClean="0">
                <a:latin typeface="Calibri" pitchFamily="34" charset="0"/>
                <a:cs typeface="Calibri" pitchFamily="34" charset="0"/>
              </a:rPr>
              <a:t>Facilitation skills local actors weak</a:t>
            </a:r>
          </a:p>
        </p:txBody>
      </p:sp>
      <p:sp>
        <p:nvSpPr>
          <p:cNvPr id="22531" name="Slide Number Placeholder 3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CA3A60AC-4AFC-4C95-ABD3-573106413980}" type="slidenum">
              <a:rPr lang="en-US" sz="1400">
                <a:solidFill>
                  <a:prstClr val="black"/>
                </a:solidFill>
                <a:latin typeface="Calibri" pitchFamily="34" charset="0"/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en-US" sz="1400">
              <a:solidFill>
                <a:prstClr val="black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685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 idx="4294967295"/>
          </p:nvPr>
        </p:nvSpPr>
        <p:spPr>
          <a:xfrm>
            <a:off x="1676400" y="76200"/>
            <a:ext cx="6781800" cy="1143000"/>
          </a:xfrm>
        </p:spPr>
        <p:txBody>
          <a:bodyPr/>
          <a:lstStyle/>
          <a:p>
            <a:pPr eaLnBrk="1" hangingPunct="1"/>
            <a:r>
              <a:rPr lang="en-GB" b="1" dirty="0" smtClean="0">
                <a:solidFill>
                  <a:srgbClr val="800000"/>
                </a:solidFill>
                <a:latin typeface="Calibri" pitchFamily="34" charset="0"/>
              </a:rPr>
              <a:t>Lessons learned</a:t>
            </a:r>
            <a:endParaRPr lang="en-US" b="1" dirty="0" smtClean="0">
              <a:solidFill>
                <a:srgbClr val="800000"/>
              </a:solidFill>
              <a:latin typeface="Calibri" pitchFamily="34" charset="0"/>
            </a:endParaRPr>
          </a:p>
        </p:txBody>
      </p:sp>
      <p:sp>
        <p:nvSpPr>
          <p:cNvPr id="22530" name="Content Placeholder 2"/>
          <p:cNvSpPr>
            <a:spLocks noGrp="1"/>
          </p:cNvSpPr>
          <p:nvPr>
            <p:ph idx="4294967295"/>
          </p:nvPr>
        </p:nvSpPr>
        <p:spPr>
          <a:xfrm>
            <a:off x="1219200" y="1219200"/>
            <a:ext cx="7543800" cy="3505200"/>
          </a:xfrm>
        </p:spPr>
        <p:txBody>
          <a:bodyPr/>
          <a:lstStyle/>
          <a:p>
            <a:pPr marL="514350" lvl="0" indent="-514350">
              <a:buAutoNum type="arabicPeriod"/>
            </a:pPr>
            <a:r>
              <a:rPr lang="en-US" sz="2200" dirty="0" smtClean="0">
                <a:latin typeface="Calibri" pitchFamily="34" charset="0"/>
                <a:cs typeface="Calibri" pitchFamily="34" charset="0"/>
              </a:rPr>
              <a:t>Coordination among goat producers and other value chain actors was limited. In this context, an IP provides a mechanism for communication and information exchange in order to enhance collective action 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sz="2200" dirty="0" smtClean="0">
                <a:latin typeface="Calibri" pitchFamily="34" charset="0"/>
              </a:rPr>
              <a:t>Broad scoping/diagnosis, VCA, and Gender Analysis, should be conducted during inception phase of project</a:t>
            </a:r>
          </a:p>
        </p:txBody>
      </p:sp>
      <p:sp>
        <p:nvSpPr>
          <p:cNvPr id="22531" name="Slide Number Placeholder 3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CA3A60AC-4AFC-4C95-ABD3-573106413980}" type="slidenum">
              <a:rPr lang="en-US" sz="1400">
                <a:solidFill>
                  <a:prstClr val="black"/>
                </a:solidFill>
                <a:latin typeface="Calibri" pitchFamily="34" charset="0"/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en-US" sz="1400">
              <a:solidFill>
                <a:prstClr val="black"/>
              </a:solidFill>
              <a:latin typeface="Calibri" pitchFamily="34" charset="0"/>
            </a:endParaRPr>
          </a:p>
        </p:txBody>
      </p:sp>
      <p:pic>
        <p:nvPicPr>
          <p:cNvPr id="5" name="Picture 2" descr="D:\Werk\Photos Yvane\Goat fair\IMG_083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2200" y="3429000"/>
            <a:ext cx="4419600" cy="3314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685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 idx="4294967295"/>
          </p:nvPr>
        </p:nvSpPr>
        <p:spPr>
          <a:xfrm>
            <a:off x="1676400" y="76200"/>
            <a:ext cx="6781800" cy="1143000"/>
          </a:xfrm>
        </p:spPr>
        <p:txBody>
          <a:bodyPr/>
          <a:lstStyle/>
          <a:p>
            <a:pPr eaLnBrk="1" hangingPunct="1"/>
            <a:r>
              <a:rPr lang="en-GB" b="1" dirty="0" smtClean="0">
                <a:solidFill>
                  <a:srgbClr val="800000"/>
                </a:solidFill>
                <a:latin typeface="Calibri" pitchFamily="34" charset="0"/>
              </a:rPr>
              <a:t>Lessons learned</a:t>
            </a:r>
            <a:endParaRPr lang="en-US" b="1" dirty="0" smtClean="0">
              <a:solidFill>
                <a:srgbClr val="800000"/>
              </a:solidFill>
              <a:latin typeface="Calibri" pitchFamily="34" charset="0"/>
            </a:endParaRPr>
          </a:p>
        </p:txBody>
      </p:sp>
      <p:sp>
        <p:nvSpPr>
          <p:cNvPr id="22530" name="Content Placeholder 2"/>
          <p:cNvSpPr>
            <a:spLocks noGrp="1"/>
          </p:cNvSpPr>
          <p:nvPr>
            <p:ph idx="4294967295"/>
          </p:nvPr>
        </p:nvSpPr>
        <p:spPr>
          <a:xfrm>
            <a:off x="1219200" y="1219200"/>
            <a:ext cx="7696200" cy="2057400"/>
          </a:xfrm>
        </p:spPr>
        <p:txBody>
          <a:bodyPr/>
          <a:lstStyle/>
          <a:p>
            <a:pPr marL="457200" indent="-457200">
              <a:buFont typeface="+mj-lt"/>
              <a:buAutoNum type="arabicPeriod" startAt="3"/>
            </a:pPr>
            <a:r>
              <a:rPr lang="en-US" sz="2400" dirty="0" smtClean="0">
                <a:latin typeface="Calibri" pitchFamily="34" charset="0"/>
                <a:cs typeface="Calibri" pitchFamily="34" charset="0"/>
              </a:rPr>
              <a:t>Focus in both countries is evolving over time, starting with production issues and graduating towards commercialization </a:t>
            </a:r>
          </a:p>
          <a:p>
            <a:pPr marL="457200" indent="-457200">
              <a:buFont typeface="+mj-lt"/>
              <a:buAutoNum type="arabicPeriod" startAt="3"/>
            </a:pPr>
            <a:r>
              <a:rPr lang="en-US" sz="2400" dirty="0" smtClean="0">
                <a:latin typeface="Calibri" pitchFamily="34" charset="0"/>
              </a:rPr>
              <a:t>Relevant issues and hence participation of actors season dependent in case of goat meat VC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. </a:t>
            </a:r>
          </a:p>
        </p:txBody>
      </p:sp>
      <p:sp>
        <p:nvSpPr>
          <p:cNvPr id="22531" name="Slide Number Placeholder 3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CA3A60AC-4AFC-4C95-ABD3-573106413980}" type="slidenum">
              <a:rPr lang="en-US" sz="1400">
                <a:solidFill>
                  <a:prstClr val="black"/>
                </a:solidFill>
                <a:latin typeface="Calibri" pitchFamily="34" charset="0"/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en-US" sz="1400">
              <a:solidFill>
                <a:prstClr val="black"/>
              </a:solidFill>
              <a:latin typeface="Calibri" pitchFamily="34" charset="0"/>
            </a:endParaRPr>
          </a:p>
        </p:txBody>
      </p:sp>
      <p:pic>
        <p:nvPicPr>
          <p:cNvPr id="7" name="Picture 6" descr="C:\Documents and Settings\kswaans\My Documents\Projects and programs\CRP2\DSC02581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43200" y="3352800"/>
            <a:ext cx="46482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88062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 idx="4294967295"/>
          </p:nvPr>
        </p:nvSpPr>
        <p:spPr>
          <a:xfrm>
            <a:off x="1676400" y="76200"/>
            <a:ext cx="6781800" cy="1143000"/>
          </a:xfrm>
        </p:spPr>
        <p:txBody>
          <a:bodyPr/>
          <a:lstStyle/>
          <a:p>
            <a:pPr eaLnBrk="1" hangingPunct="1"/>
            <a:r>
              <a:rPr lang="en-GB" b="1" dirty="0" smtClean="0">
                <a:solidFill>
                  <a:srgbClr val="800000"/>
                </a:solidFill>
                <a:latin typeface="Calibri" pitchFamily="34" charset="0"/>
              </a:rPr>
              <a:t>Lessons learned</a:t>
            </a:r>
            <a:endParaRPr lang="en-US" b="1" dirty="0" smtClean="0">
              <a:solidFill>
                <a:srgbClr val="800000"/>
              </a:solidFill>
              <a:latin typeface="Calibri" pitchFamily="34" charset="0"/>
            </a:endParaRPr>
          </a:p>
        </p:txBody>
      </p:sp>
      <p:sp>
        <p:nvSpPr>
          <p:cNvPr id="22530" name="Content Placeholder 2"/>
          <p:cNvSpPr>
            <a:spLocks noGrp="1"/>
          </p:cNvSpPr>
          <p:nvPr>
            <p:ph idx="4294967295"/>
          </p:nvPr>
        </p:nvSpPr>
        <p:spPr>
          <a:xfrm>
            <a:off x="1219200" y="1219200"/>
            <a:ext cx="7696200" cy="5029200"/>
          </a:xfrm>
        </p:spPr>
        <p:txBody>
          <a:bodyPr/>
          <a:lstStyle/>
          <a:p>
            <a:pPr marL="514350" indent="-514350">
              <a:buFont typeface="+mj-lt"/>
              <a:buAutoNum type="arabicPeriod" startAt="5"/>
            </a:pPr>
            <a:r>
              <a:rPr lang="en-US" sz="2400" dirty="0" smtClean="0">
                <a:latin typeface="Calibri" pitchFamily="34" charset="0"/>
              </a:rPr>
              <a:t>Information exchange within and especially beyond the platform is crucial to ensure that the IP is based on relevant issues and are taken forward</a:t>
            </a:r>
          </a:p>
          <a:p>
            <a:pPr marL="514350" indent="-514350">
              <a:buFont typeface="+mj-lt"/>
              <a:buAutoNum type="arabicPeriod" startAt="5"/>
            </a:pPr>
            <a:r>
              <a:rPr lang="en-US" sz="2400" dirty="0" smtClean="0">
                <a:latin typeface="Calibri" pitchFamily="34" charset="0"/>
                <a:cs typeface="Calibri" pitchFamily="34" charset="0"/>
              </a:rPr>
              <a:t>IPs tend to be time and (human) resource intensive processes; continuity/sustainability depends on capacity to resolve VC constraints; needs to be clear to different VC actors what they will get out of participation</a:t>
            </a:r>
            <a:endParaRPr lang="en-US" sz="2400" dirty="0" smtClean="0">
              <a:latin typeface="Calibri" pitchFamily="34" charset="0"/>
            </a:endParaRPr>
          </a:p>
          <a:p>
            <a:pPr marL="514350" indent="-514350">
              <a:buFont typeface="+mj-lt"/>
              <a:buAutoNum type="arabicPeriod" startAt="5"/>
            </a:pPr>
            <a:r>
              <a:rPr lang="en-US" sz="2400" dirty="0" smtClean="0">
                <a:latin typeface="Calibri" pitchFamily="34" charset="0"/>
                <a:cs typeface="Calibri" pitchFamily="34" charset="0"/>
              </a:rPr>
              <a:t>IP processes should be used in goat VC projects of at least 3 years. However, they should not be seen as permanent structures. IPs could be used as starting point for other forms of collective action (e.g. hubs).</a:t>
            </a:r>
          </a:p>
          <a:p>
            <a:pPr eaLnBrk="1" hangingPunct="1">
              <a:buFont typeface="Arial" charset="0"/>
              <a:buNone/>
            </a:pPr>
            <a:endParaRPr lang="en-US" sz="24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2531" name="Slide Number Placeholder 3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CA3A60AC-4AFC-4C95-ABD3-573106413980}" type="slidenum">
              <a:rPr lang="en-US" sz="1400">
                <a:solidFill>
                  <a:prstClr val="black"/>
                </a:solidFill>
                <a:latin typeface="Calibri" pitchFamily="34" charset="0"/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en-US" sz="1400">
              <a:solidFill>
                <a:prstClr val="black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685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 idx="4294967295"/>
          </p:nvPr>
        </p:nvSpPr>
        <p:spPr>
          <a:xfrm>
            <a:off x="1676400" y="76200"/>
            <a:ext cx="6781800" cy="1143000"/>
          </a:xfrm>
        </p:spPr>
        <p:txBody>
          <a:bodyPr/>
          <a:lstStyle/>
          <a:p>
            <a:pPr eaLnBrk="1" hangingPunct="1"/>
            <a:r>
              <a:rPr lang="en-GB" b="1" dirty="0" smtClean="0">
                <a:solidFill>
                  <a:srgbClr val="800000"/>
                </a:solidFill>
                <a:latin typeface="Calibri" pitchFamily="34" charset="0"/>
              </a:rPr>
              <a:t>Questions</a:t>
            </a:r>
            <a:endParaRPr lang="en-US" b="1" dirty="0" smtClean="0">
              <a:solidFill>
                <a:srgbClr val="800000"/>
              </a:solidFill>
              <a:latin typeface="Calibri" pitchFamily="34" charset="0"/>
            </a:endParaRPr>
          </a:p>
        </p:txBody>
      </p:sp>
      <p:sp>
        <p:nvSpPr>
          <p:cNvPr id="22530" name="Content Placeholder 2"/>
          <p:cNvSpPr>
            <a:spLocks noGrp="1"/>
          </p:cNvSpPr>
          <p:nvPr>
            <p:ph idx="4294967295"/>
          </p:nvPr>
        </p:nvSpPr>
        <p:spPr>
          <a:xfrm>
            <a:off x="1219200" y="1219200"/>
            <a:ext cx="7696200" cy="5029200"/>
          </a:xfrm>
        </p:spPr>
        <p:txBody>
          <a:bodyPr/>
          <a:lstStyle/>
          <a:p>
            <a:pPr marL="514350" indent="-514350">
              <a:buFont typeface="+mj-lt"/>
              <a:buAutoNum type="arabicPeriod" startAt="5"/>
            </a:pPr>
            <a:endParaRPr lang="en-US" sz="2400" dirty="0" smtClean="0">
              <a:latin typeface="Calibri" pitchFamily="34" charset="0"/>
            </a:endParaRPr>
          </a:p>
          <a:p>
            <a:pPr marL="514350" indent="-514350"/>
            <a:r>
              <a:rPr lang="en-US" sz="2400" dirty="0" smtClean="0">
                <a:latin typeface="Calibri" pitchFamily="34" charset="0"/>
              </a:rPr>
              <a:t>Representation issues; who is included/excluded; and what are the power dynamics? (need for monitoring)</a:t>
            </a:r>
          </a:p>
          <a:p>
            <a:pPr marL="514350" indent="-514350"/>
            <a:r>
              <a:rPr lang="en-US" sz="2400" dirty="0" smtClean="0">
                <a:latin typeface="Calibri" pitchFamily="34" charset="0"/>
              </a:rPr>
              <a:t>Research/documentation is intensive; to what extent should this be done by researchers and/or by local actors themselves, and to what extent part of process</a:t>
            </a:r>
          </a:p>
          <a:p>
            <a:pPr marL="514350" indent="-514350"/>
            <a:r>
              <a:rPr lang="en-US" sz="2400" dirty="0" smtClean="0">
                <a:latin typeface="Calibri" pitchFamily="34" charset="0"/>
              </a:rPr>
              <a:t>R4D; to what extent are research and development integrated, and how is that reflected in the IP</a:t>
            </a:r>
          </a:p>
          <a:p>
            <a:pPr marL="514350" indent="-514350"/>
            <a:r>
              <a:rPr lang="en-US" sz="2400" dirty="0" smtClean="0">
                <a:latin typeface="Calibri" pitchFamily="34" charset="0"/>
                <a:cs typeface="Calibri" pitchFamily="34" charset="0"/>
              </a:rPr>
              <a:t>What can we learn from R4D Partnerships</a:t>
            </a:r>
          </a:p>
        </p:txBody>
      </p:sp>
      <p:sp>
        <p:nvSpPr>
          <p:cNvPr id="22531" name="Slide Number Placeholder 3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CA3A60AC-4AFC-4C95-ABD3-573106413980}" type="slidenum">
              <a:rPr lang="en-US" sz="1400">
                <a:solidFill>
                  <a:prstClr val="black"/>
                </a:solidFill>
                <a:latin typeface="Calibri" pitchFamily="34" charset="0"/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en-US" sz="1400">
              <a:solidFill>
                <a:prstClr val="black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685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 idx="4294967295"/>
          </p:nvPr>
        </p:nvSpPr>
        <p:spPr>
          <a:xfrm>
            <a:off x="1676400" y="76200"/>
            <a:ext cx="6781800" cy="1143000"/>
          </a:xfrm>
        </p:spPr>
        <p:txBody>
          <a:bodyPr/>
          <a:lstStyle/>
          <a:p>
            <a:pPr eaLnBrk="1" hangingPunct="1"/>
            <a:r>
              <a:rPr lang="en-GB" b="1" dirty="0" smtClean="0">
                <a:solidFill>
                  <a:srgbClr val="800000"/>
                </a:solidFill>
                <a:latin typeface="Calibri" pitchFamily="34" charset="0"/>
              </a:rPr>
              <a:t>Content</a:t>
            </a:r>
            <a:endParaRPr lang="en-US" b="1" dirty="0" smtClean="0">
              <a:solidFill>
                <a:srgbClr val="800000"/>
              </a:solidFill>
              <a:latin typeface="Calibri" pitchFamily="34" charset="0"/>
            </a:endParaRPr>
          </a:p>
        </p:txBody>
      </p:sp>
      <p:sp>
        <p:nvSpPr>
          <p:cNvPr id="22530" name="Content Placeholder 2"/>
          <p:cNvSpPr>
            <a:spLocks noGrp="1"/>
          </p:cNvSpPr>
          <p:nvPr>
            <p:ph idx="4294967295"/>
          </p:nvPr>
        </p:nvSpPr>
        <p:spPr>
          <a:xfrm>
            <a:off x="1219200" y="1219200"/>
            <a:ext cx="7315200" cy="4114800"/>
          </a:xfrm>
        </p:spPr>
        <p:txBody>
          <a:bodyPr/>
          <a:lstStyle/>
          <a:p>
            <a:pPr marL="514350" indent="-514350" eaLnBrk="1" hangingPunct="1">
              <a:buFont typeface="Wingdings" pitchFamily="2" charset="2"/>
              <a:buAutoNum type="arabicPeriod"/>
            </a:pPr>
            <a:r>
              <a:rPr lang="en-US" dirty="0" smtClean="0">
                <a:latin typeface="Calibri" pitchFamily="34" charset="0"/>
              </a:rPr>
              <a:t>Introduction</a:t>
            </a:r>
          </a:p>
          <a:p>
            <a:pPr marL="514350" indent="-514350" eaLnBrk="1" hangingPunct="1">
              <a:buFont typeface="Wingdings" pitchFamily="2" charset="2"/>
              <a:buAutoNum type="arabicPeriod"/>
            </a:pPr>
            <a:r>
              <a:rPr lang="en-US" dirty="0" smtClean="0">
                <a:latin typeface="Calibri" pitchFamily="34" charset="0"/>
              </a:rPr>
              <a:t>IPs in the context of </a:t>
            </a:r>
            <a:r>
              <a:rPr lang="en-US" dirty="0" err="1" smtClean="0">
                <a:latin typeface="Calibri" pitchFamily="34" charset="0"/>
              </a:rPr>
              <a:t>imGoats</a:t>
            </a:r>
            <a:endParaRPr lang="en-US" dirty="0" smtClean="0">
              <a:latin typeface="Calibri" pitchFamily="34" charset="0"/>
            </a:endParaRPr>
          </a:p>
          <a:p>
            <a:pPr marL="514350" indent="-514350" eaLnBrk="1" hangingPunct="1">
              <a:buFont typeface="Wingdings" pitchFamily="2" charset="2"/>
              <a:buAutoNum type="arabicPeriod"/>
            </a:pPr>
            <a:r>
              <a:rPr lang="en-US" dirty="0" smtClean="0">
                <a:latin typeface="Calibri" pitchFamily="34" charset="0"/>
              </a:rPr>
              <a:t>What went well (successes)?</a:t>
            </a:r>
          </a:p>
          <a:p>
            <a:pPr marL="514350" indent="-514350" eaLnBrk="1" hangingPunct="1">
              <a:buFont typeface="Wingdings" pitchFamily="2" charset="2"/>
              <a:buAutoNum type="arabicPeriod"/>
            </a:pPr>
            <a:r>
              <a:rPr lang="en-US" dirty="0" smtClean="0">
                <a:latin typeface="Calibri" pitchFamily="34" charset="0"/>
              </a:rPr>
              <a:t>What went less well (failures)?</a:t>
            </a:r>
          </a:p>
          <a:p>
            <a:pPr marL="514350" indent="-514350" eaLnBrk="1" hangingPunct="1">
              <a:buFont typeface="Wingdings" pitchFamily="2" charset="2"/>
              <a:buAutoNum type="arabicPeriod"/>
            </a:pPr>
            <a:r>
              <a:rPr lang="en-US" dirty="0" smtClean="0">
                <a:latin typeface="Calibri" pitchFamily="34" charset="0"/>
              </a:rPr>
              <a:t>How was the IP organized?</a:t>
            </a:r>
          </a:p>
          <a:p>
            <a:pPr marL="514350" indent="-514350" eaLnBrk="1" hangingPunct="1">
              <a:buFont typeface="Wingdings" pitchFamily="2" charset="2"/>
              <a:buAutoNum type="arabicPeriod"/>
            </a:pPr>
            <a:r>
              <a:rPr lang="en-US" dirty="0" smtClean="0">
                <a:latin typeface="Calibri" pitchFamily="34" charset="0"/>
              </a:rPr>
              <a:t>Issues of implementation</a:t>
            </a:r>
          </a:p>
          <a:p>
            <a:pPr marL="514350" indent="-514350" eaLnBrk="1" hangingPunct="1">
              <a:buFont typeface="Wingdings" pitchFamily="2" charset="2"/>
              <a:buAutoNum type="arabicPeriod"/>
            </a:pPr>
            <a:r>
              <a:rPr lang="en-US" dirty="0" smtClean="0">
                <a:latin typeface="Calibri" pitchFamily="34" charset="0"/>
              </a:rPr>
              <a:t>Lessons learned</a:t>
            </a:r>
          </a:p>
        </p:txBody>
      </p:sp>
      <p:sp>
        <p:nvSpPr>
          <p:cNvPr id="22531" name="Slide Number Placeholder 3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CA3A60AC-4AFC-4C95-ABD3-573106413980}" type="slidenum">
              <a:rPr lang="en-US" sz="1400">
                <a:solidFill>
                  <a:prstClr val="black"/>
                </a:solidFill>
                <a:latin typeface="Calibri" pitchFamily="34" charset="0"/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sz="1400">
              <a:solidFill>
                <a:prstClr val="black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6687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5" name="Text Box 3"/>
          <p:cNvSpPr txBox="1">
            <a:spLocks noChangeArrowheads="1"/>
          </p:cNvSpPr>
          <p:nvPr/>
        </p:nvSpPr>
        <p:spPr bwMode="auto">
          <a:xfrm>
            <a:off x="4191000" y="0"/>
            <a:ext cx="49530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AU" sz="4000" b="1" dirty="0">
                <a:latin typeface="Calibri" pitchFamily="34" charset="0"/>
              </a:rPr>
              <a:t>International Livestock Research </a:t>
            </a:r>
            <a:r>
              <a:rPr lang="en-AU" sz="4000" b="1" dirty="0" smtClean="0">
                <a:latin typeface="Calibri" pitchFamily="34" charset="0"/>
              </a:rPr>
              <a:t>Institute (ILRI)</a:t>
            </a:r>
          </a:p>
          <a:p>
            <a:pPr algn="ctr">
              <a:defRPr/>
            </a:pPr>
            <a:endParaRPr lang="en-AU" sz="4000" b="1" dirty="0">
              <a:solidFill>
                <a:schemeClr val="bg2"/>
              </a:solidFill>
              <a:latin typeface="Calibri" pitchFamily="34" charset="0"/>
            </a:endParaRPr>
          </a:p>
          <a:p>
            <a:pPr algn="ctr">
              <a:defRPr/>
            </a:pPr>
            <a:r>
              <a:rPr lang="en-US" sz="2800" b="1" i="1" dirty="0">
                <a:solidFill>
                  <a:srgbClr val="A50021"/>
                </a:solidFill>
                <a:latin typeface="Calibri" pitchFamily="34" charset="0"/>
              </a:rPr>
              <a:t>Better lives through livestock</a:t>
            </a:r>
          </a:p>
          <a:p>
            <a:pPr algn="ctr">
              <a:defRPr/>
            </a:pPr>
            <a:r>
              <a:rPr lang="en-US" sz="2400" i="1" dirty="0">
                <a:latin typeface="Calibri" pitchFamily="34" charset="0"/>
              </a:rPr>
              <a:t>Animal agriculture to reduce poverty, hunger and </a:t>
            </a:r>
            <a:br>
              <a:rPr lang="en-US" sz="2400" i="1" dirty="0">
                <a:latin typeface="Calibri" pitchFamily="34" charset="0"/>
              </a:rPr>
            </a:br>
            <a:r>
              <a:rPr lang="en-US" sz="2400" i="1" dirty="0">
                <a:latin typeface="Calibri" pitchFamily="34" charset="0"/>
              </a:rPr>
              <a:t>environmental degradation in developing countries</a:t>
            </a:r>
            <a:endParaRPr lang="en-AU" sz="2400" b="1" i="1" dirty="0">
              <a:latin typeface="Calibri" pitchFamily="34" charset="0"/>
            </a:endParaRPr>
          </a:p>
          <a:p>
            <a:pPr algn="ctr">
              <a:defRPr/>
            </a:pPr>
            <a:endParaRPr lang="en-AU" sz="2400" b="1" dirty="0">
              <a:latin typeface="Calibri" pitchFamily="34" charset="0"/>
            </a:endParaRPr>
          </a:p>
          <a:p>
            <a:pPr algn="ctr">
              <a:defRPr/>
            </a:pPr>
            <a:r>
              <a:rPr lang="en-GB" sz="2800" b="1" dirty="0">
                <a:latin typeface="Calibri" pitchFamily="34" charset="0"/>
              </a:rPr>
              <a:t>www.ilri.org</a:t>
            </a:r>
          </a:p>
          <a:p>
            <a:pPr algn="ctr">
              <a:defRPr/>
            </a:pPr>
            <a:endParaRPr lang="en-GB" sz="2400" b="1" dirty="0">
              <a:latin typeface="Optima" pitchFamily="34" charset="0"/>
            </a:endParaRP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4114800" y="5791200"/>
            <a:ext cx="50292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>
                <a:latin typeface="Calibri" pitchFamily="34" charset="0"/>
              </a:rPr>
              <a:t>Thank You</a:t>
            </a:r>
            <a:r>
              <a:rPr lang="en-US" sz="3200" dirty="0" smtClean="0">
                <a:latin typeface="Calibri" pitchFamily="34" charset="0"/>
              </a:rPr>
              <a:t>!</a:t>
            </a:r>
            <a:endParaRPr lang="en-US" sz="3200" dirty="0">
              <a:latin typeface="Calibri" pitchFamily="34" charset="0"/>
            </a:endParaRPr>
          </a:p>
        </p:txBody>
      </p:sp>
      <p:pic>
        <p:nvPicPr>
          <p:cNvPr id="1026" name="Picture 2" descr="C:\Documents and Settings\shendrickx\My Documents\My Pictures\Work\ILRI pictures\Man_goat_MOZ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120"/>
            <a:ext cx="3962400" cy="68548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08591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 idx="4294967295"/>
          </p:nvPr>
        </p:nvSpPr>
        <p:spPr>
          <a:xfrm>
            <a:off x="1676400" y="76200"/>
            <a:ext cx="6781800" cy="1143000"/>
          </a:xfrm>
        </p:spPr>
        <p:txBody>
          <a:bodyPr/>
          <a:lstStyle/>
          <a:p>
            <a:pPr eaLnBrk="1" hangingPunct="1"/>
            <a:r>
              <a:rPr lang="en-GB" b="1" dirty="0" smtClean="0">
                <a:solidFill>
                  <a:srgbClr val="800000"/>
                </a:solidFill>
                <a:latin typeface="Calibri" pitchFamily="34" charset="0"/>
              </a:rPr>
              <a:t>Introduction</a:t>
            </a:r>
            <a:endParaRPr lang="en-US" b="1" dirty="0" smtClean="0">
              <a:solidFill>
                <a:srgbClr val="800000"/>
              </a:solidFill>
              <a:latin typeface="Calibri" pitchFamily="34" charset="0"/>
            </a:endParaRPr>
          </a:p>
        </p:txBody>
      </p:sp>
      <p:sp>
        <p:nvSpPr>
          <p:cNvPr id="22530" name="Content Placeholder 2"/>
          <p:cNvSpPr>
            <a:spLocks noGrp="1"/>
          </p:cNvSpPr>
          <p:nvPr>
            <p:ph idx="4294967295"/>
          </p:nvPr>
        </p:nvSpPr>
        <p:spPr>
          <a:xfrm>
            <a:off x="1219200" y="1371600"/>
            <a:ext cx="4495800" cy="5562600"/>
          </a:xfrm>
        </p:spPr>
        <p:txBody>
          <a:bodyPr/>
          <a:lstStyle/>
          <a:p>
            <a:pPr eaLnBrk="1" hangingPunct="1"/>
            <a:r>
              <a:rPr lang="en-US" sz="2000" dirty="0" smtClean="0">
                <a:latin typeface="Calibri" pitchFamily="34" charset="0"/>
              </a:rPr>
              <a:t>imGoats is about reducing poverty and increasing food security in dry areas of India and Mozambique through improving goat value chains</a:t>
            </a:r>
          </a:p>
          <a:p>
            <a:pPr eaLnBrk="1" hangingPunct="1"/>
            <a:endParaRPr lang="en-US" sz="2000" dirty="0" smtClean="0">
              <a:latin typeface="Calibri" pitchFamily="34" charset="0"/>
            </a:endParaRPr>
          </a:p>
          <a:p>
            <a:pPr eaLnBrk="1" hangingPunct="1"/>
            <a:r>
              <a:rPr lang="en-US" sz="2000" dirty="0" smtClean="0">
                <a:latin typeface="Calibri" pitchFamily="34" charset="0"/>
              </a:rPr>
              <a:t>Objectives</a:t>
            </a:r>
          </a:p>
          <a:p>
            <a:pPr lvl="1" eaLnBrk="1" hangingPunct="1"/>
            <a:r>
              <a:rPr lang="en-US" sz="2000" u="sng" dirty="0" smtClean="0">
                <a:latin typeface="Calibri" pitchFamily="34" charset="0"/>
              </a:rPr>
              <a:t>Piloting</a:t>
            </a:r>
            <a:r>
              <a:rPr lang="en-US" sz="2000" dirty="0" smtClean="0">
                <a:latin typeface="Calibri" pitchFamily="34" charset="0"/>
              </a:rPr>
              <a:t> </a:t>
            </a:r>
            <a:r>
              <a:rPr lang="en-US" sz="2000" u="sng" dirty="0" smtClean="0">
                <a:latin typeface="Calibri" pitchFamily="34" charset="0"/>
              </a:rPr>
              <a:t>organizational and technical models </a:t>
            </a:r>
            <a:r>
              <a:rPr lang="en-US" sz="2000" dirty="0" smtClean="0">
                <a:latin typeface="Calibri" pitchFamily="34" charset="0"/>
              </a:rPr>
              <a:t>for goat value chain development</a:t>
            </a:r>
          </a:p>
          <a:p>
            <a:pPr lvl="1" eaLnBrk="1" hangingPunct="1"/>
            <a:r>
              <a:rPr lang="en-US" sz="2000" u="sng" dirty="0" smtClean="0">
                <a:latin typeface="Calibri" pitchFamily="34" charset="0"/>
              </a:rPr>
              <a:t>Documenting</a:t>
            </a:r>
            <a:r>
              <a:rPr lang="en-US" sz="2000" dirty="0" smtClean="0">
                <a:latin typeface="Calibri" pitchFamily="34" charset="0"/>
              </a:rPr>
              <a:t>, communicating and promoting appropriate </a:t>
            </a:r>
            <a:r>
              <a:rPr lang="en-US" sz="2000" u="sng" dirty="0" smtClean="0">
                <a:latin typeface="Calibri" pitchFamily="34" charset="0"/>
              </a:rPr>
              <a:t>evidence-based </a:t>
            </a:r>
            <a:r>
              <a:rPr lang="en-US" sz="2000" dirty="0" smtClean="0">
                <a:latin typeface="Calibri" pitchFamily="34" charset="0"/>
              </a:rPr>
              <a:t>model(s) for sustainable, pro-poor goat value chains 	</a:t>
            </a:r>
            <a:endParaRPr lang="en-US" sz="2000" dirty="0">
              <a:latin typeface="Calibri" pitchFamily="34" charset="0"/>
            </a:endParaRPr>
          </a:p>
          <a:p>
            <a:pPr eaLnBrk="1" hangingPunct="1">
              <a:buFont typeface="Arial" charset="0"/>
              <a:buNone/>
            </a:pPr>
            <a:endParaRPr lang="en-US" sz="1800" dirty="0" smtClean="0">
              <a:latin typeface="Calibri" pitchFamily="34" charset="0"/>
            </a:endParaRPr>
          </a:p>
        </p:txBody>
      </p:sp>
      <p:sp>
        <p:nvSpPr>
          <p:cNvPr id="22531" name="Slide Number Placeholder 3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CA3A60AC-4AFC-4C95-ABD3-573106413980}" type="slidenum">
              <a:rPr lang="en-US" sz="1400">
                <a:solidFill>
                  <a:prstClr val="black"/>
                </a:solidFill>
                <a:latin typeface="Calibri" pitchFamily="34" charset="0"/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sz="1400">
              <a:solidFill>
                <a:prstClr val="black"/>
              </a:solidFill>
              <a:latin typeface="Calibri" pitchFamily="34" charset="0"/>
            </a:endParaRPr>
          </a:p>
        </p:txBody>
      </p:sp>
      <p:pic>
        <p:nvPicPr>
          <p:cNvPr id="6146" name="Picture 2" descr="D:\Werk\Photos Yvane\Goat fair\P114070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1200" y="1447801"/>
            <a:ext cx="3048000" cy="1712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Documents and Settings\kswaans\My Documents\Projects and programs\CRP2\DSC02636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7400" y="3733800"/>
            <a:ext cx="2813543" cy="2002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8685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 idx="4294967295"/>
          </p:nvPr>
        </p:nvSpPr>
        <p:spPr>
          <a:xfrm>
            <a:off x="1676400" y="76200"/>
            <a:ext cx="6781800" cy="1143000"/>
          </a:xfrm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rgbClr val="800000"/>
                </a:solidFill>
                <a:latin typeface="Calibri" pitchFamily="34" charset="0"/>
              </a:rPr>
              <a:t>Target group &amp; area</a:t>
            </a:r>
          </a:p>
        </p:txBody>
      </p:sp>
      <p:sp>
        <p:nvSpPr>
          <p:cNvPr id="22530" name="Content Placeholder 2"/>
          <p:cNvSpPr>
            <a:spLocks noGrp="1"/>
          </p:cNvSpPr>
          <p:nvPr>
            <p:ph idx="4294967295"/>
          </p:nvPr>
        </p:nvSpPr>
        <p:spPr>
          <a:xfrm>
            <a:off x="1295400" y="1600200"/>
            <a:ext cx="7391400" cy="2514600"/>
          </a:xfrm>
        </p:spPr>
        <p:txBody>
          <a:bodyPr/>
          <a:lstStyle/>
          <a:p>
            <a:pPr marL="0" lvl="0" indent="0">
              <a:buNone/>
            </a:pPr>
            <a:r>
              <a:rPr lang="en-US" sz="2400" dirty="0"/>
              <a:t>In India: </a:t>
            </a:r>
            <a:endParaRPr lang="en-US" sz="2400" dirty="0" smtClean="0"/>
          </a:p>
          <a:p>
            <a:pPr lvl="0"/>
            <a:r>
              <a:rPr lang="en-GB" sz="2400" dirty="0"/>
              <a:t>Scheduled Tribes, Scheduled Castes and Other Backward </a:t>
            </a:r>
            <a:r>
              <a:rPr lang="en-GB" sz="2400" dirty="0" smtClean="0"/>
              <a:t>Castes</a:t>
            </a:r>
          </a:p>
          <a:p>
            <a:pPr lvl="0"/>
            <a:r>
              <a:rPr lang="en-US" sz="2400" dirty="0" smtClean="0"/>
              <a:t>Udaipur </a:t>
            </a:r>
            <a:r>
              <a:rPr lang="en-US" sz="2400" dirty="0"/>
              <a:t>district in Rajasthan State </a:t>
            </a:r>
            <a:r>
              <a:rPr lang="en-US" sz="2400" dirty="0" smtClean="0">
                <a:sym typeface="Wingdings" pitchFamily="2" charset="2"/>
              </a:rPr>
              <a:t> 2,600hh</a:t>
            </a:r>
          </a:p>
          <a:p>
            <a:pPr lvl="0"/>
            <a:r>
              <a:rPr lang="en-US" sz="2400" dirty="0" err="1" smtClean="0"/>
              <a:t>Dumka</a:t>
            </a:r>
            <a:r>
              <a:rPr lang="en-US" sz="2400" dirty="0" smtClean="0"/>
              <a:t> </a:t>
            </a:r>
            <a:r>
              <a:rPr lang="en-US" sz="2400" dirty="0"/>
              <a:t>district in Jharkhand </a:t>
            </a:r>
            <a:r>
              <a:rPr lang="en-US" sz="2400" dirty="0" smtClean="0"/>
              <a:t>State</a:t>
            </a:r>
            <a:r>
              <a:rPr lang="en-US" sz="2400" dirty="0"/>
              <a:t> </a:t>
            </a:r>
            <a:r>
              <a:rPr lang="en-US" sz="2400" dirty="0" smtClean="0">
                <a:sym typeface="Wingdings" pitchFamily="2" charset="2"/>
              </a:rPr>
              <a:t> 2,000hh</a:t>
            </a:r>
          </a:p>
          <a:p>
            <a:pPr lvl="0"/>
            <a:endParaRPr lang="en-US" sz="2400" dirty="0" smtClean="0">
              <a:sym typeface="Wingdings" pitchFamily="2" charset="2"/>
            </a:endParaRPr>
          </a:p>
          <a:p>
            <a:pPr marL="0" lvl="0" indent="0">
              <a:buNone/>
            </a:pPr>
            <a:r>
              <a:rPr lang="en-US" sz="2400" dirty="0" smtClean="0"/>
              <a:t>In Mozambique: </a:t>
            </a:r>
          </a:p>
          <a:p>
            <a:r>
              <a:rPr lang="en-US" sz="2400" dirty="0" smtClean="0"/>
              <a:t>at least 25% Female Headed Households and families living with HIV/AIDS</a:t>
            </a:r>
          </a:p>
          <a:p>
            <a:r>
              <a:rPr lang="en-US" sz="2400" dirty="0" err="1" smtClean="0"/>
              <a:t>Inhassoro</a:t>
            </a:r>
            <a:r>
              <a:rPr lang="en-US" sz="2400" dirty="0" smtClean="0"/>
              <a:t> district in </a:t>
            </a:r>
            <a:r>
              <a:rPr lang="en-US" sz="2400" dirty="0" err="1" smtClean="0"/>
              <a:t>Inhambane</a:t>
            </a:r>
            <a:r>
              <a:rPr lang="en-US" sz="2400" dirty="0" smtClean="0"/>
              <a:t> province </a:t>
            </a:r>
            <a:r>
              <a:rPr lang="en-US" sz="2400" dirty="0" smtClean="0">
                <a:sym typeface="Wingdings" pitchFamily="2" charset="2"/>
              </a:rPr>
              <a:t> 500hh</a:t>
            </a:r>
            <a:endParaRPr lang="en-US" sz="2400" dirty="0" smtClean="0"/>
          </a:p>
          <a:p>
            <a:pPr lvl="0"/>
            <a:endParaRPr lang="en-US" sz="2400" dirty="0" smtClean="0">
              <a:sym typeface="Wingdings" pitchFamily="2" charset="2"/>
            </a:endParaRPr>
          </a:p>
          <a:p>
            <a:pPr lvl="0"/>
            <a:endParaRPr lang="en-US" sz="2400" dirty="0">
              <a:sym typeface="Wingdings" pitchFamily="2" charset="2"/>
            </a:endParaRPr>
          </a:p>
          <a:p>
            <a:pPr marL="0" indent="0" eaLnBrk="1" hangingPunct="1">
              <a:buNone/>
            </a:pPr>
            <a:r>
              <a:rPr lang="en-US" sz="2400" dirty="0" smtClean="0">
                <a:latin typeface="Calibri" pitchFamily="34" charset="0"/>
              </a:rPr>
              <a:t>	</a:t>
            </a:r>
          </a:p>
          <a:p>
            <a:pPr eaLnBrk="1" hangingPunct="1">
              <a:buFont typeface="Arial" charset="0"/>
              <a:buNone/>
            </a:pPr>
            <a:endParaRPr lang="en-US" sz="2400" dirty="0" smtClean="0">
              <a:latin typeface="Calibri" pitchFamily="34" charset="0"/>
            </a:endParaRPr>
          </a:p>
        </p:txBody>
      </p:sp>
      <p:sp>
        <p:nvSpPr>
          <p:cNvPr id="22531" name="Slide Number Placeholder 3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CA3A60AC-4AFC-4C95-ABD3-573106413980}" type="slidenum">
              <a:rPr lang="en-US" sz="1400">
                <a:solidFill>
                  <a:prstClr val="black"/>
                </a:solidFill>
                <a:latin typeface="Calibri" pitchFamily="34" charset="0"/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sz="1400">
              <a:solidFill>
                <a:prstClr val="black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0120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41652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29" name="Title 1"/>
          <p:cNvSpPr>
            <a:spLocks noGrp="1"/>
          </p:cNvSpPr>
          <p:nvPr>
            <p:ph type="title" idx="4294967295"/>
          </p:nvPr>
        </p:nvSpPr>
        <p:spPr>
          <a:xfrm>
            <a:off x="1085850" y="0"/>
            <a:ext cx="6781800" cy="1143000"/>
          </a:xfrm>
        </p:spPr>
        <p:txBody>
          <a:bodyPr/>
          <a:lstStyle/>
          <a:p>
            <a:pPr eaLnBrk="1" hangingPunct="1"/>
            <a:r>
              <a:rPr lang="en-GB" b="1" dirty="0" smtClean="0">
                <a:solidFill>
                  <a:srgbClr val="800000"/>
                </a:solidFill>
                <a:latin typeface="Calibri" pitchFamily="34" charset="0"/>
              </a:rPr>
              <a:t>Target area </a:t>
            </a:r>
            <a:endParaRPr lang="en-US" b="1" dirty="0" smtClean="0">
              <a:solidFill>
                <a:srgbClr val="800000"/>
              </a:solidFill>
              <a:latin typeface="Calibri" pitchFamily="34" charset="0"/>
            </a:endParaRPr>
          </a:p>
        </p:txBody>
      </p:sp>
      <p:sp>
        <p:nvSpPr>
          <p:cNvPr id="22530" name="Content Placeholder 2"/>
          <p:cNvSpPr>
            <a:spLocks noGrp="1"/>
          </p:cNvSpPr>
          <p:nvPr>
            <p:ph idx="4294967295"/>
          </p:nvPr>
        </p:nvSpPr>
        <p:spPr>
          <a:xfrm>
            <a:off x="1219200" y="1219200"/>
            <a:ext cx="7315200" cy="411480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sz="2400" dirty="0" smtClean="0">
                <a:latin typeface="Calibri" pitchFamily="34" charset="0"/>
              </a:rPr>
              <a:t>	</a:t>
            </a:r>
          </a:p>
          <a:p>
            <a:pPr eaLnBrk="1" hangingPunct="1">
              <a:buFont typeface="Arial" charset="0"/>
              <a:buNone/>
            </a:pPr>
            <a:endParaRPr lang="en-US" sz="2400" dirty="0" smtClean="0">
              <a:latin typeface="Calibri" pitchFamily="34" charset="0"/>
            </a:endParaRPr>
          </a:p>
        </p:txBody>
      </p:sp>
      <p:sp>
        <p:nvSpPr>
          <p:cNvPr id="22531" name="Slide Number Placeholder 3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CA3A60AC-4AFC-4C95-ABD3-573106413980}" type="slidenum">
              <a:rPr lang="en-US" sz="1400">
                <a:solidFill>
                  <a:prstClr val="black"/>
                </a:solidFill>
                <a:latin typeface="Calibri" pitchFamily="34" charset="0"/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sz="1400">
              <a:solidFill>
                <a:prstClr val="black"/>
              </a:solidFill>
              <a:latin typeface="Calibri" pitchFamily="34" charset="0"/>
            </a:endParaRPr>
          </a:p>
        </p:txBody>
      </p:sp>
      <p:pic>
        <p:nvPicPr>
          <p:cNvPr id="5" name="Picture 2" descr="http://geology.com/world/world-map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416523"/>
            <a:ext cx="9144000" cy="5448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715000" y="6553200"/>
            <a:ext cx="3276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Source: http://geology.com/world/world-map.shtml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5181600" y="5105400"/>
            <a:ext cx="304800" cy="38100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5715000" y="3845521"/>
            <a:ext cx="381000" cy="45720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6428509" y="3950173"/>
            <a:ext cx="304800" cy="38100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476750" y="3504641"/>
            <a:ext cx="112395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Udaipur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705600" y="3689307"/>
            <a:ext cx="9525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/>
              <a:t>Dumka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600700" y="4956465"/>
            <a:ext cx="13335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Inhassoro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0120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 idx="4294967295"/>
          </p:nvPr>
        </p:nvSpPr>
        <p:spPr>
          <a:xfrm>
            <a:off x="1676400" y="76200"/>
            <a:ext cx="6781800" cy="1143000"/>
          </a:xfrm>
        </p:spPr>
        <p:txBody>
          <a:bodyPr/>
          <a:lstStyle/>
          <a:p>
            <a:pPr eaLnBrk="1" hangingPunct="1"/>
            <a:r>
              <a:rPr lang="en-GB" b="1" dirty="0" smtClean="0">
                <a:solidFill>
                  <a:srgbClr val="800000"/>
                </a:solidFill>
                <a:latin typeface="Calibri" pitchFamily="34" charset="0"/>
              </a:rPr>
              <a:t>The approach</a:t>
            </a:r>
            <a:endParaRPr lang="en-US" b="1" dirty="0" smtClean="0">
              <a:solidFill>
                <a:srgbClr val="800000"/>
              </a:solidFill>
              <a:latin typeface="Calibri" pitchFamily="34" charset="0"/>
            </a:endParaRPr>
          </a:p>
        </p:txBody>
      </p:sp>
      <p:sp>
        <p:nvSpPr>
          <p:cNvPr id="22530" name="Content Placeholder 2"/>
          <p:cNvSpPr>
            <a:spLocks noGrp="1"/>
          </p:cNvSpPr>
          <p:nvPr>
            <p:ph idx="4294967295"/>
          </p:nvPr>
        </p:nvSpPr>
        <p:spPr>
          <a:xfrm>
            <a:off x="1219200" y="1219200"/>
            <a:ext cx="7772400" cy="4876800"/>
          </a:xfrm>
        </p:spPr>
        <p:txBody>
          <a:bodyPr/>
          <a:lstStyle/>
          <a:p>
            <a:pPr lvl="0"/>
            <a:r>
              <a:rPr lang="en-US" sz="2400" dirty="0" smtClean="0"/>
              <a:t>Resulting from willingness to do research differently, project </a:t>
            </a:r>
            <a:r>
              <a:rPr lang="en-US" sz="2400" dirty="0"/>
              <a:t>implementation is done through two NGO’s: </a:t>
            </a:r>
            <a:endParaRPr lang="en-US" sz="2400" dirty="0" smtClean="0"/>
          </a:p>
          <a:p>
            <a:pPr lvl="1"/>
            <a:r>
              <a:rPr lang="en-US" sz="2000" dirty="0" smtClean="0"/>
              <a:t>BAIF </a:t>
            </a:r>
            <a:r>
              <a:rPr lang="en-US" sz="2000" dirty="0"/>
              <a:t>in India and </a:t>
            </a:r>
            <a:endParaRPr lang="en-US" sz="2000" dirty="0" smtClean="0"/>
          </a:p>
          <a:p>
            <a:pPr lvl="1"/>
            <a:r>
              <a:rPr lang="en-US" sz="2000" dirty="0" smtClean="0"/>
              <a:t>CARE </a:t>
            </a:r>
            <a:r>
              <a:rPr lang="en-US" sz="2000" dirty="0"/>
              <a:t>in Mozambique. </a:t>
            </a:r>
            <a:endParaRPr lang="en-US" sz="2000" dirty="0" smtClean="0"/>
          </a:p>
          <a:p>
            <a:pPr lvl="0"/>
            <a:endParaRPr lang="en-US" sz="1200" dirty="0" smtClean="0"/>
          </a:p>
          <a:p>
            <a:r>
              <a:rPr lang="en-US" sz="2400" dirty="0" smtClean="0"/>
              <a:t>ILRI has 2 post-doc researchers based at the NGO’s offices, ensuring a close day-to-day collaboration and action research</a:t>
            </a:r>
          </a:p>
          <a:p>
            <a:pPr lvl="0"/>
            <a:endParaRPr lang="en-US" sz="1200" dirty="0" smtClean="0"/>
          </a:p>
          <a:p>
            <a:pPr lvl="0"/>
            <a:r>
              <a:rPr lang="en-US" sz="2400" dirty="0" smtClean="0"/>
              <a:t>The project applies an </a:t>
            </a:r>
            <a:r>
              <a:rPr lang="en-US" sz="2400" b="1" dirty="0" smtClean="0"/>
              <a:t>Innovation System approach </a:t>
            </a:r>
            <a:r>
              <a:rPr lang="en-US" sz="2400" dirty="0" smtClean="0"/>
              <a:t>in the context of value chains</a:t>
            </a:r>
          </a:p>
          <a:p>
            <a:pPr lvl="0">
              <a:buNone/>
            </a:pPr>
            <a:endParaRPr lang="en-US" sz="1200" b="1" dirty="0" smtClean="0"/>
          </a:p>
          <a:p>
            <a:pPr lvl="0"/>
            <a:r>
              <a:rPr lang="en-US" sz="2400" b="1" dirty="0" smtClean="0"/>
              <a:t>Outcome Mapping </a:t>
            </a:r>
            <a:r>
              <a:rPr lang="en-US" sz="2400" dirty="0" smtClean="0"/>
              <a:t>is used as monitoring </a:t>
            </a:r>
            <a:r>
              <a:rPr lang="en-US" sz="2400" dirty="0"/>
              <a:t>and evaluation </a:t>
            </a:r>
            <a:r>
              <a:rPr lang="en-US" sz="2400" dirty="0" smtClean="0"/>
              <a:t>tool.</a:t>
            </a:r>
          </a:p>
          <a:p>
            <a:pPr eaLnBrk="1" hangingPunct="1">
              <a:buFont typeface="Arial" charset="0"/>
              <a:buNone/>
            </a:pPr>
            <a:endParaRPr lang="en-US" sz="2400" dirty="0" smtClean="0">
              <a:latin typeface="Calibri" pitchFamily="34" charset="0"/>
            </a:endParaRPr>
          </a:p>
        </p:txBody>
      </p:sp>
      <p:sp>
        <p:nvSpPr>
          <p:cNvPr id="22531" name="Slide Number Placeholder 3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CA3A60AC-4AFC-4C95-ABD3-573106413980}" type="slidenum">
              <a:rPr lang="en-US" sz="1400">
                <a:solidFill>
                  <a:prstClr val="black"/>
                </a:solidFill>
                <a:latin typeface="Calibri" pitchFamily="34" charset="0"/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sz="1400">
              <a:solidFill>
                <a:prstClr val="black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0120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 idx="4294967295"/>
          </p:nvPr>
        </p:nvSpPr>
        <p:spPr>
          <a:xfrm>
            <a:off x="1676400" y="76200"/>
            <a:ext cx="6781800" cy="1143000"/>
          </a:xfrm>
        </p:spPr>
        <p:txBody>
          <a:bodyPr/>
          <a:lstStyle/>
          <a:p>
            <a:pPr eaLnBrk="1" hangingPunct="1"/>
            <a:r>
              <a:rPr lang="en-GB" b="1" dirty="0" smtClean="0">
                <a:solidFill>
                  <a:srgbClr val="800000"/>
                </a:solidFill>
                <a:latin typeface="Calibri" pitchFamily="34" charset="0"/>
              </a:rPr>
              <a:t>Impact pathway IPs</a:t>
            </a:r>
            <a:endParaRPr lang="en-US" b="1" dirty="0" smtClean="0">
              <a:solidFill>
                <a:srgbClr val="800000"/>
              </a:solidFill>
              <a:latin typeface="Calibri" pitchFamily="34" charset="0"/>
            </a:endParaRPr>
          </a:p>
        </p:txBody>
      </p:sp>
      <p:sp>
        <p:nvSpPr>
          <p:cNvPr id="22531" name="Slide Number Placeholder 3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CA3A60AC-4AFC-4C95-ABD3-573106413980}" type="slidenum">
              <a:rPr lang="en-US" sz="1400">
                <a:solidFill>
                  <a:prstClr val="black"/>
                </a:solidFill>
                <a:latin typeface="Calibri" pitchFamily="34" charset="0"/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 sz="140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2484438" y="1066800"/>
            <a:ext cx="1727200" cy="647700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000" b="1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Innovation Platforms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5508625" y="1220787"/>
            <a:ext cx="1439863" cy="64928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0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(Producer) </a:t>
            </a:r>
            <a:r>
              <a:rPr lang="en-US" sz="2000" b="1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Hubs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457201" y="2093913"/>
            <a:ext cx="4114800" cy="765175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000" b="1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Improved communication and co-ordination among VC actors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5003800" y="2217737"/>
            <a:ext cx="3744913" cy="620713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000" b="1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Improved access of producers to services and markets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1331913" y="4191000"/>
            <a:ext cx="4103687" cy="1008062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000" b="1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Improved productivity through technical &amp; service delivery interventions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2590800" y="3200400"/>
            <a:ext cx="5328591" cy="685800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000" b="1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Changes in Knowledge, Attitudes, Capacity and Practices of </a:t>
            </a:r>
            <a:r>
              <a:rPr lang="en-US" sz="20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producers and other VC actors</a:t>
            </a:r>
            <a:endParaRPr lang="en-US" sz="2000" b="1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3059113" y="5486400"/>
            <a:ext cx="4321175" cy="1066800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>
              <a:defRPr/>
            </a:pPr>
            <a:endParaRPr lang="en-US" sz="2000" b="1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algn="l">
              <a:buFont typeface="Arial" pitchFamily="34" charset="0"/>
              <a:buChar char="•"/>
              <a:defRPr/>
            </a:pPr>
            <a:r>
              <a:rPr lang="en-US" sz="2000" b="1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Improved Incomes</a:t>
            </a:r>
          </a:p>
          <a:p>
            <a:pPr algn="l">
              <a:buFont typeface="Arial" pitchFamily="34" charset="0"/>
              <a:buChar char="•"/>
              <a:defRPr/>
            </a:pPr>
            <a:r>
              <a:rPr lang="en-US" sz="2000" b="1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Reduced poverty</a:t>
            </a:r>
          </a:p>
          <a:p>
            <a:pPr algn="l">
              <a:buFont typeface="Arial" pitchFamily="34" charset="0"/>
              <a:buChar char="•"/>
              <a:defRPr/>
            </a:pPr>
            <a:r>
              <a:rPr lang="en-US" sz="2000" b="1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Enhanced food security and nutrition</a:t>
            </a:r>
          </a:p>
          <a:p>
            <a:pPr>
              <a:defRPr/>
            </a:pPr>
            <a:endParaRPr lang="en-US" sz="2000" b="1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5724525" y="4244975"/>
            <a:ext cx="2735263" cy="936625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000" b="1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Improved benefits from VC for various actors</a:t>
            </a:r>
          </a:p>
        </p:txBody>
      </p:sp>
      <p:cxnSp>
        <p:nvCxnSpPr>
          <p:cNvPr id="13" name="Straight Arrow Connector 12"/>
          <p:cNvCxnSpPr>
            <a:stCxn id="5" idx="2"/>
          </p:cNvCxnSpPr>
          <p:nvPr/>
        </p:nvCxnSpPr>
        <p:spPr>
          <a:xfrm rot="5400000">
            <a:off x="3167063" y="1895475"/>
            <a:ext cx="360362" cy="1588"/>
          </a:xfrm>
          <a:prstGeom prst="straightConnector1">
            <a:avLst/>
          </a:prstGeom>
          <a:ln w="38100" cmpd="thickThin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5400000">
            <a:off x="6049169" y="2048669"/>
            <a:ext cx="358775" cy="1587"/>
          </a:xfrm>
          <a:prstGeom prst="straightConnector1">
            <a:avLst/>
          </a:prstGeom>
          <a:ln w="38100" cmpd="thickThin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5400000">
            <a:off x="3816351" y="3038475"/>
            <a:ext cx="360362" cy="1587"/>
          </a:xfrm>
          <a:prstGeom prst="straightConnector1">
            <a:avLst/>
          </a:prstGeom>
          <a:ln w="38100" cmpd="thickThin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5400000">
            <a:off x="6048376" y="3038475"/>
            <a:ext cx="360362" cy="1587"/>
          </a:xfrm>
          <a:prstGeom prst="straightConnector1">
            <a:avLst/>
          </a:prstGeom>
          <a:ln w="38100" cmpd="thickThin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5400000">
            <a:off x="3456781" y="4010818"/>
            <a:ext cx="358775" cy="1588"/>
          </a:xfrm>
          <a:prstGeom prst="straightConnector1">
            <a:avLst/>
          </a:prstGeom>
          <a:ln w="38100" cmpd="thickThin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5400000">
            <a:off x="6069806" y="4064794"/>
            <a:ext cx="358775" cy="1587"/>
          </a:xfrm>
          <a:prstGeom prst="straightConnector1">
            <a:avLst/>
          </a:prstGeom>
          <a:ln w="38100" cmpd="thickThin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4343400" y="5181600"/>
            <a:ext cx="12700" cy="376237"/>
          </a:xfrm>
          <a:prstGeom prst="straightConnector1">
            <a:avLst/>
          </a:prstGeom>
          <a:ln w="38100" cmpd="thickThin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6324600" y="5181600"/>
            <a:ext cx="12700" cy="376237"/>
          </a:xfrm>
          <a:prstGeom prst="straightConnector1">
            <a:avLst/>
          </a:prstGeom>
          <a:ln w="38100" cmpd="thickThin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685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 idx="4294967295"/>
          </p:nvPr>
        </p:nvSpPr>
        <p:spPr>
          <a:xfrm>
            <a:off x="1676400" y="76200"/>
            <a:ext cx="6781800" cy="1143000"/>
          </a:xfrm>
        </p:spPr>
        <p:txBody>
          <a:bodyPr/>
          <a:lstStyle/>
          <a:p>
            <a:pPr eaLnBrk="1" hangingPunct="1"/>
            <a:r>
              <a:rPr lang="en-GB" b="1" dirty="0" smtClean="0">
                <a:solidFill>
                  <a:srgbClr val="800000"/>
                </a:solidFill>
                <a:latin typeface="Calibri" pitchFamily="34" charset="0"/>
              </a:rPr>
              <a:t>What went well?</a:t>
            </a:r>
            <a:endParaRPr lang="en-US" b="1" dirty="0" smtClean="0">
              <a:solidFill>
                <a:srgbClr val="800000"/>
              </a:solidFill>
              <a:latin typeface="Calibri" pitchFamily="34" charset="0"/>
            </a:endParaRPr>
          </a:p>
        </p:txBody>
      </p:sp>
      <p:sp>
        <p:nvSpPr>
          <p:cNvPr id="22530" name="Content Placeholder 2"/>
          <p:cNvSpPr>
            <a:spLocks noGrp="1"/>
          </p:cNvSpPr>
          <p:nvPr>
            <p:ph idx="4294967295"/>
          </p:nvPr>
        </p:nvSpPr>
        <p:spPr>
          <a:xfrm>
            <a:off x="1219200" y="914400"/>
            <a:ext cx="7696200" cy="3200400"/>
          </a:xfrm>
        </p:spPr>
        <p:txBody>
          <a:bodyPr/>
          <a:lstStyle/>
          <a:p>
            <a:pPr eaLnBrk="1" hangingPunct="1"/>
            <a:r>
              <a:rPr lang="en-US" sz="2400" dirty="0" smtClean="0">
                <a:latin typeface="Calibri" pitchFamily="34" charset="0"/>
              </a:rPr>
              <a:t>Technical and institutional constraints have been identified through engagement with stakeholders, baselines, and joint diagnosis</a:t>
            </a:r>
          </a:p>
          <a:p>
            <a:pPr eaLnBrk="1" hangingPunct="1"/>
            <a:r>
              <a:rPr lang="en-US" sz="2400" dirty="0">
                <a:latin typeface="Calibri" pitchFamily="34" charset="0"/>
              </a:rPr>
              <a:t>S</a:t>
            </a:r>
            <a:r>
              <a:rPr lang="en-US" sz="2400" dirty="0" smtClean="0">
                <a:latin typeface="Calibri" pitchFamily="34" charset="0"/>
              </a:rPr>
              <a:t>imilar challenges in both countries </a:t>
            </a:r>
          </a:p>
          <a:p>
            <a:pPr lvl="1" eaLnBrk="1" hangingPunct="1"/>
            <a:r>
              <a:rPr lang="en-US" sz="2000" dirty="0" smtClean="0">
                <a:latin typeface="Calibri" pitchFamily="34" charset="0"/>
              </a:rPr>
              <a:t>Production (breeding, animal health, and feed)</a:t>
            </a:r>
          </a:p>
          <a:p>
            <a:pPr lvl="1" eaLnBrk="1" hangingPunct="1"/>
            <a:r>
              <a:rPr lang="en-US" sz="2000" dirty="0" smtClean="0">
                <a:latin typeface="Calibri" pitchFamily="34" charset="0"/>
              </a:rPr>
              <a:t>Lack of coordination among producers and between VC actors</a:t>
            </a:r>
          </a:p>
          <a:p>
            <a:pPr marL="514350" indent="-514350" eaLnBrk="1" hangingPunct="1"/>
            <a:endParaRPr lang="en-US" sz="2000" dirty="0" smtClean="0">
              <a:latin typeface="Calibri" pitchFamily="34" charset="0"/>
            </a:endParaRPr>
          </a:p>
        </p:txBody>
      </p:sp>
      <p:sp>
        <p:nvSpPr>
          <p:cNvPr id="22531" name="Slide Number Placeholder 3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CA3A60AC-4AFC-4C95-ABD3-573106413980}" type="slidenum">
              <a:rPr lang="en-US" sz="1400">
                <a:solidFill>
                  <a:prstClr val="black"/>
                </a:solidFill>
                <a:latin typeface="Calibri" pitchFamily="34" charset="0"/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 sz="1400">
              <a:solidFill>
                <a:prstClr val="black"/>
              </a:solidFill>
              <a:latin typeface="Calibri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7400" y="3545830"/>
            <a:ext cx="6003925" cy="3159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8685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 idx="4294967295"/>
          </p:nvPr>
        </p:nvSpPr>
        <p:spPr>
          <a:xfrm>
            <a:off x="1676400" y="76200"/>
            <a:ext cx="6781800" cy="1143000"/>
          </a:xfrm>
        </p:spPr>
        <p:txBody>
          <a:bodyPr/>
          <a:lstStyle/>
          <a:p>
            <a:pPr eaLnBrk="1" hangingPunct="1"/>
            <a:r>
              <a:rPr lang="en-GB" b="1" dirty="0" smtClean="0">
                <a:solidFill>
                  <a:srgbClr val="800000"/>
                </a:solidFill>
                <a:latin typeface="Calibri" pitchFamily="34" charset="0"/>
              </a:rPr>
              <a:t>What went well?</a:t>
            </a:r>
            <a:endParaRPr lang="en-US" b="1" dirty="0" smtClean="0">
              <a:solidFill>
                <a:srgbClr val="800000"/>
              </a:solidFill>
              <a:latin typeface="Calibri" pitchFamily="34" charset="0"/>
            </a:endParaRPr>
          </a:p>
        </p:txBody>
      </p:sp>
      <p:sp>
        <p:nvSpPr>
          <p:cNvPr id="22530" name="Content Placeholder 2"/>
          <p:cNvSpPr>
            <a:spLocks noGrp="1"/>
          </p:cNvSpPr>
          <p:nvPr>
            <p:ph idx="4294967295"/>
          </p:nvPr>
        </p:nvSpPr>
        <p:spPr>
          <a:xfrm>
            <a:off x="1219200" y="1219200"/>
            <a:ext cx="7696200" cy="5029200"/>
          </a:xfrm>
        </p:spPr>
        <p:txBody>
          <a:bodyPr/>
          <a:lstStyle/>
          <a:p>
            <a:pPr marL="514350" indent="-514350" eaLnBrk="1" hangingPunct="1"/>
            <a:r>
              <a:rPr lang="en-US" sz="2400" dirty="0" smtClean="0">
                <a:latin typeface="Calibri" pitchFamily="34" charset="0"/>
              </a:rPr>
              <a:t>IPs established and meet regularly (2-3 monthly) for problem identification, action planning and monitoring</a:t>
            </a:r>
            <a:endParaRPr lang="en-US" sz="1600" dirty="0" smtClean="0">
              <a:latin typeface="Calibri" pitchFamily="34" charset="0"/>
            </a:endParaRPr>
          </a:p>
          <a:p>
            <a:pPr marL="514350" indent="-514350" eaLnBrk="1" hangingPunct="1"/>
            <a:r>
              <a:rPr lang="en-US" sz="2400" dirty="0" smtClean="0">
                <a:latin typeface="Calibri" pitchFamily="34" charset="0"/>
              </a:rPr>
              <a:t>IP are functioning and facilitated by resp. field guides (Udaipur) and a secretariat (</a:t>
            </a:r>
            <a:r>
              <a:rPr lang="en-US" sz="2400" dirty="0" err="1" smtClean="0">
                <a:latin typeface="Calibri" pitchFamily="34" charset="0"/>
              </a:rPr>
              <a:t>Inhassoro</a:t>
            </a:r>
            <a:r>
              <a:rPr lang="en-US" sz="2400" dirty="0" smtClean="0">
                <a:latin typeface="Calibri" pitchFamily="34" charset="0"/>
              </a:rPr>
              <a:t>)</a:t>
            </a:r>
          </a:p>
        </p:txBody>
      </p:sp>
      <p:sp>
        <p:nvSpPr>
          <p:cNvPr id="22531" name="Slide Number Placeholder 3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CA3A60AC-4AFC-4C95-ABD3-573106413980}" type="slidenum">
              <a:rPr lang="en-US" sz="1400">
                <a:solidFill>
                  <a:prstClr val="black"/>
                </a:solidFill>
                <a:latin typeface="Calibri" pitchFamily="34" charset="0"/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 sz="140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514600" y="40386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Picture from India?</a:t>
            </a:r>
            <a:endParaRPr lang="en-GB" dirty="0"/>
          </a:p>
        </p:txBody>
      </p:sp>
      <p:pic>
        <p:nvPicPr>
          <p:cNvPr id="7" name="Picture 6" descr="C:\Documents and Settings\kswaans\My Documents\Projects and programs\CRP2\DSC03202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78645" y="3276600"/>
            <a:ext cx="4936555" cy="2847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76114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Them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1097</TotalTime>
  <Words>1028</Words>
  <Application>Microsoft Office PowerPoint</Application>
  <PresentationFormat>On-screen Show (4:3)</PresentationFormat>
  <Paragraphs>138</Paragraphs>
  <Slides>20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2" baseType="lpstr">
      <vt:lpstr>Office Theme</vt:lpstr>
      <vt:lpstr>1_Office Theme</vt:lpstr>
      <vt:lpstr>PowerPoint Presentation</vt:lpstr>
      <vt:lpstr>Content</vt:lpstr>
      <vt:lpstr>Introduction</vt:lpstr>
      <vt:lpstr>Target group &amp; area</vt:lpstr>
      <vt:lpstr>Target area </vt:lpstr>
      <vt:lpstr>The approach</vt:lpstr>
      <vt:lpstr>Impact pathway IPs</vt:lpstr>
      <vt:lpstr>What went well?</vt:lpstr>
      <vt:lpstr>What went well?</vt:lpstr>
      <vt:lpstr>What went well?</vt:lpstr>
      <vt:lpstr>What went less well?</vt:lpstr>
      <vt:lpstr>What went less well?</vt:lpstr>
      <vt:lpstr>Organization</vt:lpstr>
      <vt:lpstr>Implementation</vt:lpstr>
      <vt:lpstr>Implementation</vt:lpstr>
      <vt:lpstr>Lessons learned</vt:lpstr>
      <vt:lpstr>Lessons learned</vt:lpstr>
      <vt:lpstr>Lessons learned</vt:lpstr>
      <vt:lpstr>Questions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Hendrickx, Saskia (ILRI)</dc:creator>
  <cp:lastModifiedBy>Ballantyne, Peter (ILRI)</cp:lastModifiedBy>
  <cp:revision>25</cp:revision>
  <dcterms:created xsi:type="dcterms:W3CDTF">2012-09-07T09:03:55Z</dcterms:created>
  <dcterms:modified xsi:type="dcterms:W3CDTF">2013-03-13T08:54:02Z</dcterms:modified>
</cp:coreProperties>
</file>